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72" r:id="rId3"/>
    <p:sldId id="333" r:id="rId4"/>
    <p:sldId id="469" r:id="rId5"/>
    <p:sldId id="257" r:id="rId6"/>
    <p:sldId id="349" r:id="rId7"/>
    <p:sldId id="259" r:id="rId8"/>
    <p:sldId id="302" r:id="rId9"/>
    <p:sldId id="470" r:id="rId10"/>
    <p:sldId id="304" r:id="rId11"/>
    <p:sldId id="476" r:id="rId12"/>
    <p:sldId id="336" r:id="rId13"/>
    <p:sldId id="303" r:id="rId14"/>
    <p:sldId id="305" r:id="rId15"/>
    <p:sldId id="306" r:id="rId16"/>
    <p:sldId id="307" r:id="rId17"/>
    <p:sldId id="342" r:id="rId18"/>
    <p:sldId id="350" r:id="rId19"/>
    <p:sldId id="471" r:id="rId20"/>
    <p:sldId id="260" r:id="rId21"/>
    <p:sldId id="477" r:id="rId22"/>
    <p:sldId id="264" r:id="rId23"/>
    <p:sldId id="265" r:id="rId24"/>
    <p:sldId id="262" r:id="rId25"/>
    <p:sldId id="345" r:id="rId26"/>
    <p:sldId id="351" r:id="rId27"/>
    <p:sldId id="267" r:id="rId28"/>
    <p:sldId id="269" r:id="rId29"/>
    <p:sldId id="473" r:id="rId30"/>
    <p:sldId id="326" r:id="rId31"/>
    <p:sldId id="348" r:id="rId32"/>
    <p:sldId id="320" r:id="rId33"/>
    <p:sldId id="321" r:id="rId34"/>
    <p:sldId id="329" r:id="rId35"/>
    <p:sldId id="330" r:id="rId36"/>
    <p:sldId id="331" r:id="rId37"/>
    <p:sldId id="847" r:id="rId38"/>
    <p:sldId id="853" r:id="rId39"/>
    <p:sldId id="848" r:id="rId40"/>
    <p:sldId id="850" r:id="rId41"/>
    <p:sldId id="972" r:id="rId42"/>
    <p:sldId id="960" r:id="rId43"/>
    <p:sldId id="962" r:id="rId44"/>
    <p:sldId id="964" r:id="rId45"/>
    <p:sldId id="965" r:id="rId46"/>
    <p:sldId id="966" r:id="rId47"/>
    <p:sldId id="299" r:id="rId48"/>
    <p:sldId id="961" r:id="rId49"/>
    <p:sldId id="352" r:id="rId50"/>
    <p:sldId id="970" r:id="rId51"/>
    <p:sldId id="968" r:id="rId52"/>
    <p:sldId id="971" r:id="rId53"/>
    <p:sldId id="359" r:id="rId54"/>
    <p:sldId id="969" r:id="rId55"/>
    <p:sldId id="670" r:id="rId56"/>
    <p:sldId id="634" r:id="rId57"/>
    <p:sldId id="677" r:id="rId58"/>
    <p:sldId id="678" r:id="rId59"/>
    <p:sldId id="1058" r:id="rId60"/>
    <p:sldId id="1073" r:id="rId61"/>
    <p:sldId id="1092" r:id="rId62"/>
    <p:sldId id="1093" r:id="rId63"/>
    <p:sldId id="1094" r:id="rId64"/>
    <p:sldId id="1095" r:id="rId65"/>
    <p:sldId id="1096" r:id="rId66"/>
    <p:sldId id="1097" r:id="rId67"/>
    <p:sldId id="1098" r:id="rId68"/>
    <p:sldId id="1099" r:id="rId69"/>
    <p:sldId id="1100" r:id="rId70"/>
    <p:sldId id="1101" r:id="rId71"/>
    <p:sldId id="1091" r:id="rId72"/>
    <p:sldId id="1105" r:id="rId73"/>
    <p:sldId id="263" r:id="rId74"/>
    <p:sldId id="1069" r:id="rId75"/>
    <p:sldId id="636" r:id="rId76"/>
    <p:sldId id="1106" r:id="rId77"/>
    <p:sldId id="474" r:id="rId78"/>
    <p:sldId id="332" r:id="rId79"/>
    <p:sldId id="475" r:id="rId80"/>
    <p:sldId id="1107"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22CD2-874E-490C-8CD6-65C5649DDB2E}" type="datetimeFigureOut">
              <a:rPr lang="zh-CN" altLang="en-US" smtClean="0"/>
              <a:pPr/>
              <a:t>2023/4/11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36DF25-C1AB-49BF-B4F3-825D677370FF}" type="slidenum">
              <a:rPr lang="zh-CN" altLang="en-US" smtClean="0"/>
              <a:pPr/>
              <a:t>‹#›</a:t>
            </a:fld>
            <a:endParaRPr lang="zh-CN" altLang="en-US"/>
          </a:p>
        </p:txBody>
      </p:sp>
    </p:spTree>
    <p:extLst>
      <p:ext uri="{BB962C8B-B14F-4D97-AF65-F5344CB8AC3E}">
        <p14:creationId xmlns:p14="http://schemas.microsoft.com/office/powerpoint/2010/main" val="2071294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nblogs.com/zjuhaohaoxuexi/p/15314891.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csdn.net/weixin_35548251/article/details/113450815"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csdn.net/qq_33472765/article/details/86561511"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https://blog.csdn.net/weixin_44412411/article/details/123330819</a:t>
            </a:r>
            <a:endParaRPr lang="zh-CN" altLang="en-US" dirty="0"/>
          </a:p>
        </p:txBody>
      </p:sp>
      <p:sp>
        <p:nvSpPr>
          <p:cNvPr id="4" name="灯片编号占位符 3"/>
          <p:cNvSpPr>
            <a:spLocks noGrp="1"/>
          </p:cNvSpPr>
          <p:nvPr>
            <p:ph type="sldNum" sz="quarter" idx="5"/>
          </p:nvPr>
        </p:nvSpPr>
        <p:spPr/>
        <p:txBody>
          <a:bodyPr/>
          <a:lstStyle/>
          <a:p>
            <a:fld id="{C336DF25-C1AB-49BF-B4F3-825D677370FF}" type="slidenum">
              <a:rPr lang="zh-CN" altLang="en-US" smtClean="0"/>
              <a:pPr/>
              <a:t>11</a:t>
            </a:fld>
            <a:endParaRPr lang="zh-CN" altLang="en-US"/>
          </a:p>
        </p:txBody>
      </p:sp>
    </p:spTree>
    <p:extLst>
      <p:ext uri="{BB962C8B-B14F-4D97-AF65-F5344CB8AC3E}">
        <p14:creationId xmlns:p14="http://schemas.microsoft.com/office/powerpoint/2010/main" val="639354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2619B70-DC03-45B8-AC9A-448DDBCD4FE6}" type="slidenum">
              <a:rPr lang="zh-CN" altLang="en-US" smtClean="0"/>
              <a:pPr/>
              <a:t>56</a:t>
            </a:fld>
            <a:endParaRPr lang="zh-CN" altLang="en-US"/>
          </a:p>
        </p:txBody>
      </p:sp>
    </p:spTree>
    <p:extLst>
      <p:ext uri="{BB962C8B-B14F-4D97-AF65-F5344CB8AC3E}">
        <p14:creationId xmlns:p14="http://schemas.microsoft.com/office/powerpoint/2010/main" val="158317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zh-CN" altLang="zh-CN" dirty="0">
                <a:latin typeface="Arial" panose="020B0604020202020204" pitchFamily="34" charset="0"/>
              </a:rPr>
              <a:t>离散特征的增加和减少都很容易，易于模型快速迭代； </a:t>
            </a:r>
            <a:endParaRPr lang="en-US" altLang="zh-CN" dirty="0">
              <a:latin typeface="Arial" panose="020B0604020202020204" pitchFamily="34" charset="0"/>
            </a:endParaRPr>
          </a:p>
          <a:p>
            <a:pPr>
              <a:lnSpc>
                <a:spcPct val="120000"/>
              </a:lnSpc>
            </a:pPr>
            <a:r>
              <a:rPr lang="zh-CN" altLang="zh-CN" dirty="0">
                <a:latin typeface="Arial" panose="020B0604020202020204" pitchFamily="34" charset="0"/>
              </a:rPr>
              <a:t>稀疏向量内积乘法快，计算结果方便存储，容易扩展； </a:t>
            </a:r>
            <a:endParaRPr lang="en-US" altLang="zh-CN"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72619B70-DC03-45B8-AC9A-448DDBCD4FE6}" type="slidenum">
              <a:rPr lang="zh-CN" altLang="en-US" smtClean="0"/>
              <a:pPr/>
              <a:t>57</a:t>
            </a:fld>
            <a:endParaRPr lang="zh-CN" altLang="en-US"/>
          </a:p>
        </p:txBody>
      </p:sp>
    </p:spTree>
    <p:extLst>
      <p:ext uri="{BB962C8B-B14F-4D97-AF65-F5344CB8AC3E}">
        <p14:creationId xmlns:p14="http://schemas.microsoft.com/office/powerpoint/2010/main" val="59753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串行  集成方法</a:t>
            </a:r>
          </a:p>
        </p:txBody>
      </p:sp>
      <p:sp>
        <p:nvSpPr>
          <p:cNvPr id="4" name="灯片编号占位符 3"/>
          <p:cNvSpPr>
            <a:spLocks noGrp="1"/>
          </p:cNvSpPr>
          <p:nvPr>
            <p:ph type="sldNum" sz="quarter" idx="5"/>
          </p:nvPr>
        </p:nvSpPr>
        <p:spPr/>
        <p:txBody>
          <a:bodyPr/>
          <a:lstStyle/>
          <a:p>
            <a:fld id="{72619B70-DC03-45B8-AC9A-448DDBCD4FE6}" type="slidenum">
              <a:rPr lang="zh-CN" altLang="en-US" smtClean="0"/>
              <a:pPr/>
              <a:t>59</a:t>
            </a:fld>
            <a:endParaRPr lang="zh-CN" altLang="en-US"/>
          </a:p>
        </p:txBody>
      </p:sp>
    </p:spTree>
    <p:extLst>
      <p:ext uri="{BB962C8B-B14F-4D97-AF65-F5344CB8AC3E}">
        <p14:creationId xmlns:p14="http://schemas.microsoft.com/office/powerpoint/2010/main" val="327143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lang="en-US" altLang="zh-CN" dirty="0"/>
              <a:t>1999-2000</a:t>
            </a:r>
            <a:r>
              <a:rPr lang="zh-CN" altLang="en-US" dirty="0"/>
              <a:t>年，</a:t>
            </a:r>
            <a:r>
              <a:rPr lang="en-US" altLang="zh-CN" dirty="0" err="1"/>
              <a:t>Llew</a:t>
            </a:r>
            <a:r>
              <a:rPr lang="en-US" altLang="zh-CN" dirty="0"/>
              <a:t> Mason</a:t>
            </a:r>
            <a:r>
              <a:rPr lang="zh-CN" altLang="en-US" dirty="0"/>
              <a:t>，</a:t>
            </a:r>
            <a:r>
              <a:rPr lang="en-US" altLang="zh-CN" dirty="0"/>
              <a:t>Jonathan Baxter</a:t>
            </a:r>
            <a:r>
              <a:rPr lang="zh-CN" altLang="en-US" dirty="0"/>
              <a:t>，</a:t>
            </a:r>
            <a:r>
              <a:rPr lang="en-US" altLang="zh-CN" dirty="0"/>
              <a:t>Peter Bartlett </a:t>
            </a:r>
            <a:r>
              <a:rPr lang="zh-CN" altLang="en-US" dirty="0"/>
              <a:t>和 </a:t>
            </a:r>
            <a:r>
              <a:rPr lang="en-US" altLang="zh-CN" dirty="0"/>
              <a:t>Marcus </a:t>
            </a:r>
            <a:r>
              <a:rPr lang="en-US" altLang="zh-CN" dirty="0" err="1"/>
              <a:t>Frean</a:t>
            </a:r>
            <a:r>
              <a:rPr lang="en-US" altLang="zh-CN" dirty="0"/>
              <a:t> </a:t>
            </a:r>
            <a:r>
              <a:rPr lang="zh-CN" altLang="en-US" dirty="0"/>
              <a:t>也提出了适用于更普遍情况的一般功能性梯度提升 （</a:t>
            </a:r>
            <a:r>
              <a:rPr lang="en-US" altLang="zh-CN" dirty="0"/>
              <a:t>General Functional Gradient Boosting</a:t>
            </a:r>
            <a:r>
              <a:rPr lang="zh-CN" altLang="en-US" dirty="0"/>
              <a:t>），通过迭代地选择指向负梯度方向的函数来优化功能空间上的成本函数。</a:t>
            </a:r>
          </a:p>
          <a:p>
            <a:pPr>
              <a:lnSpc>
                <a:spcPct val="120000"/>
              </a:lnSpc>
            </a:pPr>
            <a:r>
              <a:rPr lang="en-US" altLang="zh-CN" dirty="0"/>
              <a:t>2015</a:t>
            </a:r>
            <a:r>
              <a:rPr lang="zh-CN" altLang="en-US" dirty="0"/>
              <a:t>年，陈天奇 提出了</a:t>
            </a:r>
            <a:r>
              <a:rPr lang="en-US" altLang="zh-CN" dirty="0" err="1"/>
              <a:t>Xgboost</a:t>
            </a:r>
            <a:r>
              <a:rPr lang="zh-CN" altLang="en-US" dirty="0"/>
              <a:t>的概念并开源使其作为一个研究项目，并用于深度机器学习社区 </a:t>
            </a:r>
            <a:r>
              <a:rPr lang="en-US" altLang="zh-CN" dirty="0"/>
              <a:t>(DMLC) </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2BE1588E-8F55-41D6-A113-8B348DF18840}" type="slidenum">
              <a:rPr lang="zh-CN" altLang="en-US" smtClean="0"/>
              <a:t>63</a:t>
            </a:fld>
            <a:endParaRPr lang="zh-CN" altLang="en-US"/>
          </a:p>
        </p:txBody>
      </p:sp>
    </p:spTree>
    <p:extLst>
      <p:ext uri="{BB962C8B-B14F-4D97-AF65-F5344CB8AC3E}">
        <p14:creationId xmlns:p14="http://schemas.microsoft.com/office/powerpoint/2010/main" val="4207446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Theme </a:t>
            </a:r>
            <a:r>
              <a:rPr lang="zh-CN" altLang="en-US"/>
              <a:t>主题</a:t>
            </a:r>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77</a:t>
            </a:fld>
            <a:endParaRPr lang="zh-CN" altLang="en-US"/>
          </a:p>
        </p:txBody>
      </p:sp>
    </p:spTree>
    <p:extLst>
      <p:ext uri="{BB962C8B-B14F-4D97-AF65-F5344CB8AC3E}">
        <p14:creationId xmlns:p14="http://schemas.microsoft.com/office/powerpoint/2010/main" val="3642885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Theme </a:t>
            </a:r>
            <a:r>
              <a:rPr lang="zh-CN" altLang="en-US"/>
              <a:t>主题</a:t>
            </a:r>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78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Theme </a:t>
            </a:r>
            <a:r>
              <a:rPr lang="zh-CN" altLang="en-US"/>
              <a:t>主题</a:t>
            </a:r>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79</a:t>
            </a:fld>
            <a:endParaRPr lang="zh-CN" altLang="en-US"/>
          </a:p>
        </p:txBody>
      </p:sp>
    </p:spTree>
    <p:extLst>
      <p:ext uri="{BB962C8B-B14F-4D97-AF65-F5344CB8AC3E}">
        <p14:creationId xmlns:p14="http://schemas.microsoft.com/office/powerpoint/2010/main" val="165254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36DF25-C1AB-49BF-B4F3-825D677370FF}" type="slidenum">
              <a:rPr lang="zh-CN" altLang="en-US" smtClean="0"/>
              <a:pPr/>
              <a:t>80</a:t>
            </a:fld>
            <a:endParaRPr lang="zh-CN" altLang="en-US"/>
          </a:p>
        </p:txBody>
      </p:sp>
    </p:spTree>
    <p:extLst>
      <p:ext uri="{BB962C8B-B14F-4D97-AF65-F5344CB8AC3E}">
        <p14:creationId xmlns:p14="http://schemas.microsoft.com/office/powerpoint/2010/main" val="412826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https://www.liaoxuefeng.com/wiki/001374738125095c955c1e6d8bb493182103fac9270762a000/001388320596292f925f46d56ef4c80a1c9d8e47e2d5711000</a:t>
            </a:r>
            <a:endParaRPr lang="zh-CN" altLang="en-US" dirty="0"/>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20</a:t>
            </a:fld>
            <a:endParaRPr lang="zh-CN" altLang="en-US"/>
          </a:p>
        </p:txBody>
      </p:sp>
    </p:spTree>
    <p:extLst>
      <p:ext uri="{BB962C8B-B14F-4D97-AF65-F5344CB8AC3E}">
        <p14:creationId xmlns:p14="http://schemas.microsoft.com/office/powerpoint/2010/main" val="394667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https://www.cnblogs.com/charlotte77/p/5606926.html</a:t>
            </a:r>
            <a:endParaRPr lang="zh-CN" altLang="en-US" dirty="0"/>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28</a:t>
            </a:fld>
            <a:endParaRPr lang="zh-CN" altLang="en-US"/>
          </a:p>
        </p:txBody>
      </p:sp>
    </p:spTree>
    <p:extLst>
      <p:ext uri="{BB962C8B-B14F-4D97-AF65-F5344CB8AC3E}">
        <p14:creationId xmlns:p14="http://schemas.microsoft.com/office/powerpoint/2010/main" val="1234901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https://www.jianshu.com/p/cd5a929bec33</a:t>
            </a:r>
            <a:endParaRPr lang="zh-CN" altLang="en-US" dirty="0"/>
          </a:p>
        </p:txBody>
      </p:sp>
      <p:sp>
        <p:nvSpPr>
          <p:cNvPr id="4" name="灯片编号占位符 3"/>
          <p:cNvSpPr>
            <a:spLocks noGrp="1"/>
          </p:cNvSpPr>
          <p:nvPr>
            <p:ph type="sldNum" sz="quarter" idx="10"/>
          </p:nvPr>
        </p:nvSpPr>
        <p:spPr/>
        <p:txBody>
          <a:bodyPr/>
          <a:lstStyle/>
          <a:p>
            <a:fld id="{FC877556-7A1F-47E0-B0EA-2C94B2B54C00}" type="slidenum">
              <a:rPr lang="zh-CN" altLang="en-US" smtClean="0"/>
              <a:pPr/>
              <a:t>32</a:t>
            </a:fld>
            <a:endParaRPr lang="zh-CN" altLang="en-US"/>
          </a:p>
        </p:txBody>
      </p:sp>
    </p:spTree>
    <p:extLst>
      <p:ext uri="{BB962C8B-B14F-4D97-AF65-F5344CB8AC3E}">
        <p14:creationId xmlns:p14="http://schemas.microsoft.com/office/powerpoint/2010/main" val="1172090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77556-7A1F-47E0-B0EA-2C94B2B54C00}" type="slidenum">
              <a:rPr lang="zh-CN" altLang="en-US" smtClean="0"/>
              <a:pPr/>
              <a:t>33</a:t>
            </a:fld>
            <a:endParaRPr lang="zh-CN" altLang="en-US"/>
          </a:p>
        </p:txBody>
      </p:sp>
    </p:spTree>
    <p:extLst>
      <p:ext uri="{BB962C8B-B14F-4D97-AF65-F5344CB8AC3E}">
        <p14:creationId xmlns:p14="http://schemas.microsoft.com/office/powerpoint/2010/main" val="29147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hlinkClick r:id="rId3"/>
              </a:rPr>
              <a:t>数据预处理之归一化、白化 </a:t>
            </a:r>
            <a:r>
              <a:rPr lang="en-US" altLang="zh-CN" dirty="0">
                <a:hlinkClick r:id="rId3"/>
              </a:rPr>
              <a:t>- </a:t>
            </a:r>
            <a:r>
              <a:rPr lang="zh-CN" altLang="en-US" dirty="0">
                <a:hlinkClick r:id="rId3"/>
              </a:rPr>
              <a:t>朴素贝叶斯 </a:t>
            </a:r>
            <a:r>
              <a:rPr lang="en-US" altLang="zh-CN" dirty="0">
                <a:hlinkClick r:id="rId3"/>
              </a:rPr>
              <a:t>- </a:t>
            </a:r>
            <a:r>
              <a:rPr lang="zh-CN" altLang="en-US" dirty="0">
                <a:hlinkClick r:id="rId3"/>
              </a:rPr>
              <a:t>博客园 </a:t>
            </a:r>
            <a:r>
              <a:rPr lang="en-US" altLang="zh-CN" dirty="0">
                <a:hlinkClick r:id="rId3"/>
              </a:rPr>
              <a:t>(cnblogs.com)</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C336DF25-C1AB-49BF-B4F3-825D677370FF}" type="slidenum">
              <a:rPr lang="zh-CN" altLang="en-US" smtClean="0"/>
              <a:pPr/>
              <a:t>44</a:t>
            </a:fld>
            <a:endParaRPr lang="zh-CN" altLang="en-US"/>
          </a:p>
        </p:txBody>
      </p:sp>
    </p:spTree>
    <p:extLst>
      <p:ext uri="{BB962C8B-B14F-4D97-AF65-F5344CB8AC3E}">
        <p14:creationId xmlns:p14="http://schemas.microsoft.com/office/powerpoint/2010/main" val="259362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从理论上，神经网络应该具有尺度不变性</a:t>
            </a:r>
            <a:endParaRPr lang="en-US" altLang="zh-CN" dirty="0"/>
          </a:p>
          <a:p>
            <a:pPr lvl="1"/>
            <a:r>
              <a:rPr lang="zh-CN" altLang="zh-CN" dirty="0"/>
              <a:t>可以通过参数的调整来适应不同特征的尺度．</a:t>
            </a:r>
            <a:endParaRPr lang="en-US" altLang="zh-CN" dirty="0"/>
          </a:p>
          <a:p>
            <a:pPr lvl="1"/>
            <a:r>
              <a:rPr lang="zh-CN" altLang="zh-CN" dirty="0"/>
              <a:t>但尺度不同的输入特征会增加训练难度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336DF25-C1AB-49BF-B4F3-825D677370FF}" type="slidenum">
              <a:rPr lang="zh-CN" altLang="en-US" smtClean="0"/>
              <a:pPr/>
              <a:t>45</a:t>
            </a:fld>
            <a:endParaRPr lang="zh-CN" altLang="en-US"/>
          </a:p>
        </p:txBody>
      </p:sp>
    </p:spTree>
    <p:extLst>
      <p:ext uri="{BB962C8B-B14F-4D97-AF65-F5344CB8AC3E}">
        <p14:creationId xmlns:p14="http://schemas.microsoft.com/office/powerpoint/2010/main" val="45596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机器学习处理离散数据</a:t>
            </a:r>
            <a:r>
              <a:rPr lang="en-US" altLang="zh-CN" dirty="0">
                <a:hlinkClick r:id="rId3"/>
              </a:rPr>
              <a:t>_</a:t>
            </a:r>
            <a:r>
              <a:rPr lang="zh-CN" altLang="en-US" dirty="0">
                <a:hlinkClick r:id="rId3"/>
              </a:rPr>
              <a:t>机器学习之数据预处理</a:t>
            </a:r>
            <a:r>
              <a:rPr lang="en-US" altLang="zh-CN" dirty="0">
                <a:hlinkClick r:id="rId3"/>
              </a:rPr>
              <a:t>_</a:t>
            </a:r>
            <a:r>
              <a:rPr lang="zh-CN" altLang="en-US" dirty="0">
                <a:hlinkClick r:id="rId3"/>
              </a:rPr>
              <a:t>记忆中的你</a:t>
            </a:r>
            <a:r>
              <a:rPr lang="en-US" altLang="zh-CN" dirty="0" err="1">
                <a:hlinkClick r:id="rId3"/>
              </a:rPr>
              <a:t>dn</a:t>
            </a:r>
            <a:r>
              <a:rPr lang="zh-CN" altLang="en-US" dirty="0">
                <a:hlinkClick r:id="rId3"/>
              </a:rPr>
              <a:t>的博客</a:t>
            </a:r>
            <a:r>
              <a:rPr lang="en-US" altLang="zh-CN" dirty="0">
                <a:hlinkClick r:id="rId3"/>
              </a:rPr>
              <a:t>-CSDN</a:t>
            </a:r>
            <a:r>
              <a:rPr lang="zh-CN" altLang="en-US" dirty="0">
                <a:hlinkClick r:id="rId3"/>
              </a:rPr>
              <a:t>博客</a:t>
            </a:r>
            <a:endParaRPr lang="zh-CN" altLang="en-US" dirty="0"/>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48</a:t>
            </a:fld>
            <a:endParaRPr lang="zh-CN" altLang="en-US"/>
          </a:p>
        </p:txBody>
      </p:sp>
    </p:spTree>
    <p:extLst>
      <p:ext uri="{BB962C8B-B14F-4D97-AF65-F5344CB8AC3E}">
        <p14:creationId xmlns:p14="http://schemas.microsoft.com/office/powerpoint/2010/main" val="2413456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hlinkClick r:id="rId3"/>
              </a:rPr>
              <a:t>深度学习中的特征工程</a:t>
            </a:r>
            <a:r>
              <a:rPr lang="en-US" altLang="zh-CN" dirty="0">
                <a:hlinkClick r:id="rId3"/>
              </a:rPr>
              <a:t>——</a:t>
            </a:r>
            <a:r>
              <a:rPr lang="zh-CN" altLang="en-US" dirty="0">
                <a:hlinkClick r:id="rId3"/>
              </a:rPr>
              <a:t>不同数据类型与采用的处理方式</a:t>
            </a:r>
            <a:r>
              <a:rPr lang="en-US" altLang="zh-CN" dirty="0">
                <a:hlinkClick r:id="rId3"/>
              </a:rPr>
              <a:t>_</a:t>
            </a:r>
            <a:r>
              <a:rPr lang="zh-CN" altLang="en-US" dirty="0">
                <a:hlinkClick r:id="rId3"/>
              </a:rPr>
              <a:t>离散数据深度学习</a:t>
            </a:r>
            <a:r>
              <a:rPr lang="en-US" altLang="zh-CN" dirty="0">
                <a:hlinkClick r:id="rId3"/>
              </a:rPr>
              <a:t>_</a:t>
            </a:r>
            <a:r>
              <a:rPr lang="en-US" altLang="zh-CN" dirty="0" err="1">
                <a:hlinkClick r:id="rId3"/>
              </a:rPr>
              <a:t>MXuDong</a:t>
            </a:r>
            <a:r>
              <a:rPr lang="zh-CN" altLang="en-US" dirty="0">
                <a:hlinkClick r:id="rId3"/>
              </a:rPr>
              <a:t>的博客</a:t>
            </a:r>
            <a:r>
              <a:rPr lang="en-US" altLang="zh-CN" dirty="0">
                <a:hlinkClick r:id="rId3"/>
              </a:rPr>
              <a:t>-CSDN</a:t>
            </a:r>
            <a:r>
              <a:rPr lang="zh-CN" altLang="en-US" dirty="0">
                <a:hlinkClick r:id="rId3"/>
              </a:rPr>
              <a:t>博客</a:t>
            </a:r>
            <a:endParaRPr lang="zh-CN" altLang="en-US" dirty="0"/>
          </a:p>
        </p:txBody>
      </p:sp>
      <p:sp>
        <p:nvSpPr>
          <p:cNvPr id="4" name="灯片编号占位符 3"/>
          <p:cNvSpPr>
            <a:spLocks noGrp="1"/>
          </p:cNvSpPr>
          <p:nvPr>
            <p:ph type="sldNum" sz="quarter" idx="10"/>
          </p:nvPr>
        </p:nvSpPr>
        <p:spPr/>
        <p:txBody>
          <a:bodyPr/>
          <a:lstStyle/>
          <a:p>
            <a:fld id="{C336DF25-C1AB-49BF-B4F3-825D677370FF}" type="slidenum">
              <a:rPr lang="zh-CN" altLang="en-US" smtClean="0"/>
              <a:pPr/>
              <a:t>50</a:t>
            </a:fld>
            <a:endParaRPr lang="zh-CN" altLang="en-US"/>
          </a:p>
        </p:txBody>
      </p:sp>
    </p:spTree>
    <p:extLst>
      <p:ext uri="{BB962C8B-B14F-4D97-AF65-F5344CB8AC3E}">
        <p14:creationId xmlns:p14="http://schemas.microsoft.com/office/powerpoint/2010/main" val="1408229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nblogs.com/hqutcy/p/7252574.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aidu.com/s?wd=Apache%E8%BD%AF%E4%BB%B6%E5%9F%BA%E9%87%91%E4%BC%9A&amp;tn=24004469_oem_dg&amp;rsv_dl=gh_pl_sl_csd" TargetMode="External"/><Relationship Id="rId2" Type="http://schemas.openxmlformats.org/officeDocument/2006/relationships/hyperlink" Target="https://so.csdn.net/so/search?q=xlsxwriter&amp;spm=1001.2101.3001.7020" TargetMode="External"/><Relationship Id="rId1" Type="http://schemas.openxmlformats.org/officeDocument/2006/relationships/slideLayout" Target="../slideLayouts/slideLayout2.xml"/><Relationship Id="rId4" Type="http://schemas.openxmlformats.org/officeDocument/2006/relationships/hyperlink" Target="http://poi.apache.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aike.baidu.com/item/%E6%95%B0%E6%8D%AE%E5%AD%98%E5%82%A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baike.baidu.com/item/%E6%95%B0%E6%8D%AE%E7%BB%93%E6%9E%84" TargetMode="External"/><Relationship Id="rId3" Type="http://schemas.openxmlformats.org/officeDocument/2006/relationships/hyperlink" Target="https://baike.baidu.com/item/%E5%85%B3%E7%B3%BB%E6%95%B0%E6%8D%AE%E5%BA%93" TargetMode="External"/><Relationship Id="rId7" Type="http://schemas.openxmlformats.org/officeDocument/2006/relationships/hyperlink" Target="https://baike.baidu.com/item/MongoDB" TargetMode="External"/><Relationship Id="rId2" Type="http://schemas.openxmlformats.org/officeDocument/2006/relationships/hyperlink" Target="https://baike.baidu.com/item/C++" TargetMode="External"/><Relationship Id="rId1" Type="http://schemas.openxmlformats.org/officeDocument/2006/relationships/slideLayout" Target="../slideLayouts/slideLayout2.xml"/><Relationship Id="rId6" Type="http://schemas.openxmlformats.org/officeDocument/2006/relationships/hyperlink" Target="https://baike.baidu.com/item/%E8%AE%A1%E7%AE%97%E6%9C%BA" TargetMode="External"/><Relationship Id="rId11" Type="http://schemas.openxmlformats.org/officeDocument/2006/relationships/hyperlink" Target="https://baike.baidu.com/item/%E7%B4%A2%E5%BC%95" TargetMode="External"/><Relationship Id="rId5" Type="http://schemas.openxmlformats.org/officeDocument/2006/relationships/hyperlink" Target="https://baike.baidu.com/item/bson" TargetMode="External"/><Relationship Id="rId10" Type="http://schemas.openxmlformats.org/officeDocument/2006/relationships/hyperlink" Target="https://baike.baidu.com/item/JSON" TargetMode="External"/><Relationship Id="rId4" Type="http://schemas.openxmlformats.org/officeDocument/2006/relationships/hyperlink" Target="https://baike.baidu.com/item/json" TargetMode="External"/><Relationship Id="rId9" Type="http://schemas.openxmlformats.org/officeDocument/2006/relationships/hyperlink" Target="https://baike.baidu.com/item/%E5%85%B3%E8%81%94%E6%95%B0%E7%BB%84"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link.zhihu.com/?target=https://university.mongodb.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zh.wikipedia.org/w/index.php?title=%E8%AE%AD%E7%BB%83%E5%8C%BA&amp;action=edit&amp;redlink=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ink.jianshu.com/?t=http://scikit-learn.org/stab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freebuf.com/news/topnews/97288.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zh-CN" b="1" dirty="0"/>
              <a:t>第</a:t>
            </a:r>
            <a:r>
              <a:rPr lang="en-US" altLang="zh-CN" b="1" dirty="0"/>
              <a:t>7</a:t>
            </a:r>
            <a:r>
              <a:rPr lang="zh-CN" altLang="en-US" b="1" dirty="0"/>
              <a:t>讲</a:t>
            </a:r>
            <a:r>
              <a:rPr lang="zh-CN" altLang="zh-CN" b="1" dirty="0"/>
              <a:t> </a:t>
            </a:r>
            <a:r>
              <a:rPr lang="en-US" altLang="zh-CN" b="1" dirty="0"/>
              <a:t>web</a:t>
            </a:r>
            <a:r>
              <a:rPr lang="zh-CN" altLang="zh-CN" b="1" dirty="0"/>
              <a:t>数据存储</a:t>
            </a:r>
            <a:r>
              <a:rPr lang="zh-CN" altLang="en-US" b="1" dirty="0"/>
              <a:t>与应用</a:t>
            </a:r>
          </a:p>
        </p:txBody>
      </p:sp>
      <p:sp>
        <p:nvSpPr>
          <p:cNvPr id="3" name="副标题 2"/>
          <p:cNvSpPr>
            <a:spLocks noGrp="1"/>
          </p:cNvSpPr>
          <p:nvPr>
            <p:ph type="subTitle" idx="1"/>
          </p:nvPr>
        </p:nvSpPr>
        <p:spPr/>
        <p:txBody>
          <a:bodyPr/>
          <a:lstStyle/>
          <a:p>
            <a:endParaRPr lang="zh-CN" altLang="zh-CN" sz="4000" b="1" dirty="0">
              <a:solidFill>
                <a:schemeClr val="tx1"/>
              </a:solidFill>
              <a:latin typeface="+mj-lt"/>
              <a:ea typeface="+mj-ea"/>
              <a:cs typeface="+mj-cs"/>
            </a:endParaRPr>
          </a:p>
          <a:p>
            <a:endParaRPr lang="zh-CN" altLang="en-US" dirty="0"/>
          </a:p>
        </p:txBody>
      </p:sp>
    </p:spTree>
    <p:extLst>
      <p:ext uri="{BB962C8B-B14F-4D97-AF65-F5344CB8AC3E}">
        <p14:creationId xmlns:p14="http://schemas.microsoft.com/office/powerpoint/2010/main" val="154500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a:p>
        </p:txBody>
      </p:sp>
      <p:sp>
        <p:nvSpPr>
          <p:cNvPr id="30723" name="内容占位符 2"/>
          <p:cNvSpPr>
            <a:spLocks noGrp="1"/>
          </p:cNvSpPr>
          <p:nvPr>
            <p:ph idx="1"/>
          </p:nvPr>
        </p:nvSpPr>
        <p:spPr>
          <a:xfrm>
            <a:off x="457200" y="476250"/>
            <a:ext cx="8229600" cy="5391150"/>
          </a:xfrm>
        </p:spPr>
        <p:txBody>
          <a:bodyPr>
            <a:normAutofit lnSpcReduction="10000"/>
          </a:bodyPr>
          <a:lstStyle/>
          <a:p>
            <a:pPr marL="0" indent="0">
              <a:buFont typeface="Wingdings" pitchFamily="2" charset="2"/>
              <a:buNone/>
            </a:pPr>
            <a:r>
              <a:rPr lang="en-US" altLang="zh-CN" sz="2000" dirty="0"/>
              <a:t>&lt;html&gt;</a:t>
            </a:r>
          </a:p>
          <a:p>
            <a:pPr marL="0" indent="0">
              <a:buFont typeface="Wingdings" pitchFamily="2" charset="2"/>
              <a:buNone/>
            </a:pPr>
            <a:r>
              <a:rPr lang="en-US" altLang="zh-CN" sz="2000" dirty="0"/>
              <a:t>&lt;body&gt;</a:t>
            </a:r>
          </a:p>
          <a:p>
            <a:pPr marL="0" indent="0">
              <a:buFont typeface="Wingdings" pitchFamily="2" charset="2"/>
              <a:buNone/>
            </a:pPr>
            <a:r>
              <a:rPr lang="en-US" altLang="zh-CN" sz="2000" dirty="0"/>
              <a:t>&lt;p&gt;</a:t>
            </a:r>
          </a:p>
          <a:p>
            <a:pPr marL="0" indent="0">
              <a:buFont typeface="Wingdings" pitchFamily="2" charset="2"/>
              <a:buNone/>
            </a:pPr>
            <a:r>
              <a:rPr lang="en-US" altLang="zh-CN" sz="2000" dirty="0"/>
              <a:t>Name: &lt;span id="</a:t>
            </a:r>
            <a:r>
              <a:rPr lang="en-US" altLang="zh-CN" sz="2000" dirty="0" err="1"/>
              <a:t>jname</a:t>
            </a:r>
            <a:r>
              <a:rPr lang="en-US" altLang="zh-CN" sz="2000" dirty="0"/>
              <a:t>"&gt;&lt;/span&gt;&lt;</a:t>
            </a:r>
            <a:r>
              <a:rPr lang="en-US" altLang="zh-CN" sz="2000" dirty="0" err="1"/>
              <a:t>br</a:t>
            </a:r>
            <a:r>
              <a:rPr lang="en-US" altLang="zh-CN" sz="2000" dirty="0"/>
              <a:t> /&gt;</a:t>
            </a:r>
          </a:p>
          <a:p>
            <a:pPr marL="0" indent="0">
              <a:buFont typeface="Wingdings" pitchFamily="2" charset="2"/>
              <a:buNone/>
            </a:pPr>
            <a:r>
              <a:rPr lang="en-US" altLang="zh-CN" sz="2000" dirty="0"/>
              <a:t>Age: &lt;span id="</a:t>
            </a:r>
            <a:r>
              <a:rPr lang="en-US" altLang="zh-CN" sz="2000" dirty="0" err="1"/>
              <a:t>jage</a:t>
            </a:r>
            <a:r>
              <a:rPr lang="en-US" altLang="zh-CN" sz="2000" dirty="0"/>
              <a:t>"&gt;&lt;/span&gt;&lt;</a:t>
            </a:r>
            <a:r>
              <a:rPr lang="en-US" altLang="zh-CN" sz="2000" dirty="0" err="1"/>
              <a:t>br</a:t>
            </a:r>
            <a:r>
              <a:rPr lang="en-US" altLang="zh-CN" sz="2000" dirty="0"/>
              <a:t> /&gt;</a:t>
            </a:r>
          </a:p>
          <a:p>
            <a:pPr marL="0" indent="0">
              <a:buFont typeface="Wingdings" pitchFamily="2" charset="2"/>
              <a:buNone/>
            </a:pPr>
            <a:r>
              <a:rPr lang="en-US" altLang="zh-CN" sz="2000" dirty="0"/>
              <a:t>Address: &lt;span id="</a:t>
            </a:r>
            <a:r>
              <a:rPr lang="en-US" altLang="zh-CN" sz="2000" dirty="0" err="1"/>
              <a:t>jstreet</a:t>
            </a:r>
            <a:r>
              <a:rPr lang="en-US" altLang="zh-CN" sz="2000" dirty="0"/>
              <a:t>"&gt;&lt;/span&gt;&lt;</a:t>
            </a:r>
            <a:r>
              <a:rPr lang="en-US" altLang="zh-CN" sz="2000" dirty="0" err="1"/>
              <a:t>br</a:t>
            </a:r>
            <a:r>
              <a:rPr lang="en-US" altLang="zh-CN" sz="2000" dirty="0"/>
              <a:t> /&gt;</a:t>
            </a:r>
          </a:p>
          <a:p>
            <a:pPr marL="0" indent="0">
              <a:buFont typeface="Wingdings" pitchFamily="2" charset="2"/>
              <a:buNone/>
            </a:pPr>
            <a:r>
              <a:rPr lang="en-US" altLang="zh-CN" sz="2000" dirty="0"/>
              <a:t>Phone: &lt;span id="</a:t>
            </a:r>
            <a:r>
              <a:rPr lang="en-US" altLang="zh-CN" sz="2000" dirty="0" err="1"/>
              <a:t>jphone</a:t>
            </a:r>
            <a:r>
              <a:rPr lang="en-US" altLang="zh-CN" sz="2000" dirty="0"/>
              <a:t>"&gt;&lt;/span&gt;&lt;</a:t>
            </a:r>
            <a:r>
              <a:rPr lang="en-US" altLang="zh-CN" sz="2000" dirty="0" err="1"/>
              <a:t>br</a:t>
            </a:r>
            <a:r>
              <a:rPr lang="en-US" altLang="zh-CN" sz="2000" dirty="0"/>
              <a:t> /&gt;</a:t>
            </a:r>
          </a:p>
          <a:p>
            <a:pPr marL="0" indent="0">
              <a:buFont typeface="Wingdings" pitchFamily="2" charset="2"/>
              <a:buNone/>
            </a:pPr>
            <a:r>
              <a:rPr lang="en-US" altLang="zh-CN" sz="2000" dirty="0"/>
              <a:t>&lt;/p&gt;</a:t>
            </a:r>
          </a:p>
          <a:p>
            <a:pPr marL="0" indent="0">
              <a:buFont typeface="Wingdings" pitchFamily="2" charset="2"/>
              <a:buNone/>
            </a:pPr>
            <a:r>
              <a:rPr lang="en-US" altLang="zh-CN" sz="2000" dirty="0"/>
              <a:t>&lt;script type="text/</a:t>
            </a:r>
            <a:r>
              <a:rPr lang="en-US" altLang="zh-CN" sz="2000" dirty="0" err="1"/>
              <a:t>javascript</a:t>
            </a:r>
            <a:r>
              <a:rPr lang="en-US" altLang="zh-CN" sz="2000" dirty="0"/>
              <a:t>"&gt;</a:t>
            </a:r>
          </a:p>
          <a:p>
            <a:pPr marL="0" indent="0">
              <a:buFont typeface="Wingdings" pitchFamily="2" charset="2"/>
              <a:buNone/>
            </a:pPr>
            <a:r>
              <a:rPr lang="en-US" altLang="zh-CN" sz="2000" dirty="0"/>
              <a:t>var </a:t>
            </a:r>
            <a:r>
              <a:rPr lang="en-US" altLang="zh-CN" sz="2000" dirty="0" err="1"/>
              <a:t>JSONObject</a:t>
            </a:r>
            <a:r>
              <a:rPr lang="en-US" altLang="zh-CN" sz="2000" dirty="0"/>
              <a:t>= {"</a:t>
            </a:r>
            <a:r>
              <a:rPr lang="en-US" altLang="zh-CN" sz="2000" dirty="0" err="1"/>
              <a:t>name":"Bill</a:t>
            </a:r>
            <a:r>
              <a:rPr lang="en-US" altLang="zh-CN" sz="2000" dirty="0"/>
              <a:t> </a:t>
            </a:r>
            <a:r>
              <a:rPr lang="en-US" altLang="zh-CN" sz="2000" dirty="0" err="1"/>
              <a:t>Gates","street":"Fifth</a:t>
            </a:r>
            <a:r>
              <a:rPr lang="en-US" altLang="zh-CN" sz="2000" dirty="0"/>
              <a:t> Avenue New York 666","age":56,"phone":"555 1234567"};</a:t>
            </a:r>
          </a:p>
          <a:p>
            <a:pPr marL="0" indent="0">
              <a:buFont typeface="Wingdings" pitchFamily="2" charset="2"/>
              <a:buNone/>
            </a:pPr>
            <a:r>
              <a:rPr lang="en-US" altLang="zh-CN" sz="2000" dirty="0" err="1"/>
              <a:t>document.getElementById</a:t>
            </a:r>
            <a:r>
              <a:rPr lang="en-US" altLang="zh-CN" sz="2000" dirty="0"/>
              <a:t>("</a:t>
            </a:r>
            <a:r>
              <a:rPr lang="en-US" altLang="zh-CN" sz="2000" dirty="0" err="1"/>
              <a:t>jname</a:t>
            </a:r>
            <a:r>
              <a:rPr lang="en-US" altLang="zh-CN" sz="2000" dirty="0"/>
              <a:t>").</a:t>
            </a:r>
            <a:r>
              <a:rPr lang="en-US" altLang="zh-CN" sz="2000" dirty="0" err="1"/>
              <a:t>innerHTML</a:t>
            </a:r>
            <a:r>
              <a:rPr lang="en-US" altLang="zh-CN" sz="2000" dirty="0"/>
              <a:t>=JSONObject.name</a:t>
            </a:r>
          </a:p>
          <a:p>
            <a:pPr marL="0" indent="0">
              <a:buFont typeface="Wingdings" pitchFamily="2" charset="2"/>
              <a:buNone/>
            </a:pPr>
            <a:r>
              <a:rPr lang="en-US" altLang="zh-CN" sz="2000" dirty="0"/>
              <a:t>&lt;/script&gt;</a:t>
            </a:r>
          </a:p>
          <a:p>
            <a:pPr marL="0" indent="0">
              <a:buFont typeface="Wingdings" pitchFamily="2" charset="2"/>
              <a:buNone/>
            </a:pPr>
            <a:endParaRPr lang="en-US" altLang="zh-CN" sz="2000" dirty="0"/>
          </a:p>
          <a:p>
            <a:pPr marL="0" indent="0">
              <a:buFont typeface="Wingdings" pitchFamily="2" charset="2"/>
              <a:buNone/>
            </a:pPr>
            <a:r>
              <a:rPr lang="en-US" altLang="zh-CN" sz="2000" dirty="0"/>
              <a:t>&lt;/body&gt;</a:t>
            </a:r>
          </a:p>
          <a:p>
            <a:pPr marL="0" indent="0">
              <a:buFont typeface="Wingdings" pitchFamily="2" charset="2"/>
              <a:buNone/>
            </a:pPr>
            <a:r>
              <a:rPr lang="en-US" altLang="zh-CN" sz="2000" dirty="0"/>
              <a:t>&lt;/html&gt;</a:t>
            </a:r>
            <a:endParaRPr lang="zh-CN" altLang="en-US" sz="2000" dirty="0"/>
          </a:p>
        </p:txBody>
      </p:sp>
      <p:pic>
        <p:nvPicPr>
          <p:cNvPr id="2" name="图片 1">
            <a:extLst>
              <a:ext uri="{FF2B5EF4-FFF2-40B4-BE49-F238E27FC236}">
                <a16:creationId xmlns:a16="http://schemas.microsoft.com/office/drawing/2014/main" id="{57461215-B9FA-450B-BE48-B1264A0D2714}"/>
              </a:ext>
            </a:extLst>
          </p:cNvPr>
          <p:cNvPicPr>
            <a:picLocks noChangeAspect="1"/>
          </p:cNvPicPr>
          <p:nvPr/>
        </p:nvPicPr>
        <p:blipFill>
          <a:blip r:embed="rId2"/>
          <a:stretch>
            <a:fillRect/>
          </a:stretch>
        </p:blipFill>
        <p:spPr>
          <a:xfrm>
            <a:off x="3059832" y="4819650"/>
            <a:ext cx="4781550" cy="2038350"/>
          </a:xfrm>
          <a:prstGeom prst="rect">
            <a:avLst/>
          </a:prstGeom>
        </p:spPr>
      </p:pic>
    </p:spTree>
    <p:extLst>
      <p:ext uri="{BB962C8B-B14F-4D97-AF65-F5344CB8AC3E}">
        <p14:creationId xmlns:p14="http://schemas.microsoft.com/office/powerpoint/2010/main" val="296440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843896-85C2-4399-86A2-1CCD08A58894}"/>
              </a:ext>
            </a:extLst>
          </p:cNvPr>
          <p:cNvSpPr>
            <a:spLocks noGrp="1"/>
          </p:cNvSpPr>
          <p:nvPr>
            <p:ph type="title"/>
          </p:nvPr>
        </p:nvSpPr>
        <p:spPr/>
        <p:txBody>
          <a:bodyPr>
            <a:normAutofit/>
          </a:bodyPr>
          <a:lstStyle/>
          <a:p>
            <a:r>
              <a:rPr lang="en-US" altLang="zh-CN" b="1" dirty="0"/>
              <a:t>python</a:t>
            </a:r>
            <a:r>
              <a:rPr lang="zh-CN" altLang="en-US" b="1" dirty="0"/>
              <a:t>之</a:t>
            </a:r>
            <a:r>
              <a:rPr lang="en-US" altLang="zh-CN" b="1" dirty="0"/>
              <a:t>json</a:t>
            </a:r>
            <a:r>
              <a:rPr lang="zh-CN" altLang="en-US" b="1" dirty="0"/>
              <a:t>模块</a:t>
            </a:r>
            <a:endParaRPr lang="zh-CN" altLang="en-US" dirty="0"/>
          </a:p>
        </p:txBody>
      </p:sp>
      <p:sp>
        <p:nvSpPr>
          <p:cNvPr id="3" name="内容占位符 2">
            <a:extLst>
              <a:ext uri="{FF2B5EF4-FFF2-40B4-BE49-F238E27FC236}">
                <a16:creationId xmlns:a16="http://schemas.microsoft.com/office/drawing/2014/main" id="{DACECB2E-2AC1-4C7B-88C8-3271728C45E9}"/>
              </a:ext>
            </a:extLst>
          </p:cNvPr>
          <p:cNvSpPr>
            <a:spLocks noGrp="1"/>
          </p:cNvSpPr>
          <p:nvPr>
            <p:ph idx="1"/>
          </p:nvPr>
        </p:nvSpPr>
        <p:spPr/>
        <p:txBody>
          <a:bodyPr>
            <a:normAutofit fontScale="92500" lnSpcReduction="10000"/>
          </a:bodyPr>
          <a:lstStyle/>
          <a:p>
            <a:r>
              <a:rPr lang="en-US" altLang="zh-CN" dirty="0"/>
              <a:t>json</a:t>
            </a:r>
            <a:r>
              <a:rPr lang="zh-CN" altLang="en-US" dirty="0"/>
              <a:t>模块是</a:t>
            </a:r>
            <a:r>
              <a:rPr lang="en-US" altLang="zh-CN" dirty="0"/>
              <a:t>python</a:t>
            </a:r>
            <a:r>
              <a:rPr lang="zh-CN" altLang="en-US" dirty="0"/>
              <a:t>内置的库，在使用的时候直接导入就可以。</a:t>
            </a:r>
            <a:endParaRPr lang="en-US" altLang="zh-CN" dirty="0"/>
          </a:p>
          <a:p>
            <a:r>
              <a:rPr lang="en-US" altLang="zh-CN" dirty="0"/>
              <a:t>json</a:t>
            </a:r>
            <a:r>
              <a:rPr lang="zh-CN" altLang="en-US" dirty="0"/>
              <a:t>模块的主要功能是将序列化数据从文件里读取出来或者存入文件。</a:t>
            </a:r>
            <a:endParaRPr lang="en-US" altLang="zh-CN" dirty="0"/>
          </a:p>
          <a:p>
            <a:r>
              <a:rPr lang="en-US" altLang="zh-CN" dirty="0"/>
              <a:t>json</a:t>
            </a:r>
            <a:r>
              <a:rPr lang="zh-CN" altLang="en-US" dirty="0"/>
              <a:t>模块只有四个方法</a:t>
            </a:r>
            <a:endParaRPr lang="en-US" altLang="zh-CN" dirty="0"/>
          </a:p>
          <a:p>
            <a:pPr lvl="1"/>
            <a:r>
              <a:rPr lang="en-US" altLang="zh-CN" dirty="0"/>
              <a:t>dump</a:t>
            </a:r>
            <a:r>
              <a:rPr lang="zh-CN" altLang="en-US" dirty="0"/>
              <a:t>（）是将数据存入文件中，</a:t>
            </a:r>
            <a:endParaRPr lang="en-US" altLang="zh-CN" dirty="0"/>
          </a:p>
          <a:p>
            <a:pPr lvl="1"/>
            <a:r>
              <a:rPr lang="en-US" altLang="zh-CN" dirty="0"/>
              <a:t>load</a:t>
            </a:r>
            <a:r>
              <a:rPr lang="zh-CN" altLang="en-US" dirty="0"/>
              <a:t>（）是用于读取文件。</a:t>
            </a:r>
            <a:endParaRPr lang="en-US" altLang="zh-CN" dirty="0"/>
          </a:p>
          <a:p>
            <a:pPr lvl="1"/>
            <a:r>
              <a:rPr lang="en-US" altLang="zh-CN" dirty="0"/>
              <a:t>dumps()</a:t>
            </a:r>
            <a:r>
              <a:rPr lang="zh-CN" altLang="en-US" dirty="0"/>
              <a:t>和</a:t>
            </a:r>
            <a:r>
              <a:rPr lang="en-US" altLang="zh-CN" dirty="0"/>
              <a:t>loads()</a:t>
            </a:r>
            <a:r>
              <a:rPr lang="zh-CN" altLang="en-US" dirty="0"/>
              <a:t>是对</a:t>
            </a:r>
            <a:r>
              <a:rPr lang="en-US" altLang="zh-CN" dirty="0"/>
              <a:t>python</a:t>
            </a:r>
            <a:r>
              <a:rPr lang="zh-CN" altLang="en-US" dirty="0"/>
              <a:t>对象进行操作。</a:t>
            </a:r>
            <a:endParaRPr lang="en-US" altLang="zh-CN" dirty="0"/>
          </a:p>
          <a:p>
            <a:pPr lvl="2"/>
            <a:r>
              <a:rPr lang="en-US" altLang="zh-CN" dirty="0"/>
              <a:t>dumps()</a:t>
            </a:r>
            <a:r>
              <a:rPr lang="zh-CN" altLang="en-US" dirty="0"/>
              <a:t>是将</a:t>
            </a:r>
            <a:r>
              <a:rPr lang="en-US" altLang="zh-CN" dirty="0"/>
              <a:t>python</a:t>
            </a:r>
            <a:r>
              <a:rPr lang="zh-CN" altLang="en-US" dirty="0"/>
              <a:t>对象编码成</a:t>
            </a:r>
            <a:r>
              <a:rPr lang="en-US" altLang="zh-CN" dirty="0"/>
              <a:t>json</a:t>
            </a:r>
            <a:r>
              <a:rPr lang="zh-CN" altLang="en-US" dirty="0"/>
              <a:t>字符串。</a:t>
            </a:r>
            <a:endParaRPr lang="en-US" altLang="zh-CN" dirty="0"/>
          </a:p>
          <a:p>
            <a:pPr lvl="2"/>
            <a:r>
              <a:rPr lang="en-US" altLang="zh-CN" dirty="0"/>
              <a:t>loads()</a:t>
            </a:r>
            <a:r>
              <a:rPr lang="zh-CN" altLang="en-US" dirty="0"/>
              <a:t>是将</a:t>
            </a:r>
            <a:r>
              <a:rPr lang="en-US" altLang="zh-CN" dirty="0"/>
              <a:t>json</a:t>
            </a:r>
            <a:r>
              <a:rPr lang="zh-CN" altLang="en-US" dirty="0"/>
              <a:t>字符串解码成</a:t>
            </a:r>
            <a:r>
              <a:rPr lang="en-US" altLang="zh-CN" dirty="0"/>
              <a:t>python</a:t>
            </a:r>
            <a:r>
              <a:rPr lang="zh-CN" altLang="en-US" dirty="0"/>
              <a:t>对象。</a:t>
            </a:r>
          </a:p>
        </p:txBody>
      </p:sp>
    </p:spTree>
    <p:extLst>
      <p:ext uri="{BB962C8B-B14F-4D97-AF65-F5344CB8AC3E}">
        <p14:creationId xmlns:p14="http://schemas.microsoft.com/office/powerpoint/2010/main" val="293703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对应的爬虫框架</a:t>
            </a:r>
          </a:p>
        </p:txBody>
      </p:sp>
      <p:sp>
        <p:nvSpPr>
          <p:cNvPr id="3" name="内容占位符 2"/>
          <p:cNvSpPr>
            <a:spLocks noGrp="1"/>
          </p:cNvSpPr>
          <p:nvPr>
            <p:ph idx="1"/>
          </p:nvPr>
        </p:nvSpPr>
        <p:spPr/>
        <p:txBody>
          <a:bodyPr>
            <a:normAutofit/>
          </a:bodyPr>
          <a:lstStyle/>
          <a:p>
            <a:r>
              <a:rPr lang="en-US" altLang="zh-CN" dirty="0">
                <a:hlinkClick r:id="rId2"/>
              </a:rPr>
              <a:t>2017.07.28 Python</a:t>
            </a:r>
            <a:r>
              <a:rPr lang="zh-CN" altLang="en-US" dirty="0">
                <a:hlinkClick r:id="rId2"/>
              </a:rPr>
              <a:t>网络爬虫之爬虫实战 重新梳理</a:t>
            </a:r>
            <a:r>
              <a:rPr lang="en-US" altLang="zh-CN" dirty="0">
                <a:hlinkClick r:id="rId2"/>
              </a:rPr>
              <a:t>------</a:t>
            </a:r>
            <a:r>
              <a:rPr lang="zh-CN" altLang="en-US" dirty="0">
                <a:hlinkClick r:id="rId2"/>
              </a:rPr>
              <a:t>今日影视爬虫（使用</a:t>
            </a:r>
            <a:r>
              <a:rPr lang="en-US" altLang="zh-CN" dirty="0" err="1">
                <a:hlinkClick r:id="rId2"/>
              </a:rPr>
              <a:t>Scrapy</a:t>
            </a:r>
            <a:r>
              <a:rPr lang="zh-CN" altLang="en-US" dirty="0">
                <a:hlinkClick r:id="rId2"/>
              </a:rPr>
              <a:t>爬取</a:t>
            </a:r>
            <a:r>
              <a:rPr lang="en-US" altLang="zh-CN" dirty="0">
                <a:hlinkClick r:id="rId2"/>
              </a:rPr>
              <a:t>ajax</a:t>
            </a:r>
            <a:r>
              <a:rPr lang="zh-CN" altLang="en-US" dirty="0">
                <a:hlinkClick r:id="rId2"/>
              </a:rPr>
              <a:t>动态页面） </a:t>
            </a:r>
            <a:r>
              <a:rPr lang="en-US" altLang="zh-CN" dirty="0">
                <a:hlinkClick r:id="rId2"/>
              </a:rPr>
              <a:t>- </a:t>
            </a:r>
            <a:r>
              <a:rPr lang="zh-CN" altLang="en-US" dirty="0">
                <a:hlinkClick r:id="rId2"/>
              </a:rPr>
              <a:t>小春熙子 </a:t>
            </a:r>
            <a:r>
              <a:rPr lang="en-US" altLang="zh-CN" dirty="0">
                <a:hlinkClick r:id="rId2"/>
              </a:rPr>
              <a:t>- </a:t>
            </a:r>
            <a:r>
              <a:rPr lang="zh-CN" altLang="en-US" dirty="0">
                <a:hlinkClick r:id="rId2"/>
              </a:rPr>
              <a:t>博客园 </a:t>
            </a:r>
            <a:r>
              <a:rPr lang="en-US" altLang="zh-CN" dirty="0">
                <a:hlinkClick r:id="rId2"/>
              </a:rPr>
              <a:t>(cnblogs.com)</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1.1.3  XML</a:t>
            </a:r>
            <a:r>
              <a:rPr lang="zh-CN" altLang="zh-CN" b="1" dirty="0"/>
              <a:t>文件</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Extensible Markup Language </a:t>
            </a:r>
          </a:p>
          <a:p>
            <a:r>
              <a:rPr lang="zh-CN" altLang="en-US" b="1" dirty="0"/>
              <a:t>可扩展标记语言</a:t>
            </a:r>
            <a:endParaRPr lang="en-US" altLang="zh-CN" b="1" dirty="0"/>
          </a:p>
          <a:p>
            <a:r>
              <a:rPr lang="zh-CN" altLang="en-US" dirty="0"/>
              <a:t>数据重用</a:t>
            </a:r>
            <a:endParaRPr lang="en-US" altLang="zh-CN" dirty="0"/>
          </a:p>
          <a:p>
            <a:pPr lvl="1"/>
            <a:r>
              <a:rPr lang="zh-CN" altLang="en-US" dirty="0"/>
              <a:t>用来存储，携带，交换数据的</a:t>
            </a:r>
            <a:endParaRPr lang="en-US" altLang="zh-CN" dirty="0"/>
          </a:p>
          <a:p>
            <a:pPr lvl="1"/>
            <a:r>
              <a:rPr lang="zh-CN" altLang="en-US" dirty="0"/>
              <a:t>不是用来显示数据的</a:t>
            </a:r>
            <a:endParaRPr lang="en-US" altLang="zh-CN" dirty="0"/>
          </a:p>
          <a:p>
            <a:r>
              <a:rPr lang="zh-CN" altLang="en-US" dirty="0"/>
              <a:t>半结构化集成数据</a:t>
            </a:r>
            <a:endParaRPr lang="en-US" altLang="zh-CN" dirty="0"/>
          </a:p>
          <a:p>
            <a:r>
              <a:rPr lang="zh-CN" altLang="en-US" dirty="0"/>
              <a:t> </a:t>
            </a:r>
            <a:r>
              <a:rPr lang="en-US" altLang="zh-CN" i="1" dirty="0"/>
              <a:t>XPath</a:t>
            </a:r>
            <a:r>
              <a:rPr lang="zh-CN" altLang="en-US" dirty="0"/>
              <a:t> 使用路径表达式来选取 </a:t>
            </a:r>
            <a:r>
              <a:rPr lang="en-US" altLang="zh-CN" dirty="0"/>
              <a:t>XML </a:t>
            </a:r>
            <a:r>
              <a:rPr lang="zh-CN" altLang="en-US" dirty="0"/>
              <a:t>文档中的节点或节点集</a:t>
            </a:r>
            <a:endParaRPr lang="en-US" altLang="zh-CN" b="1" dirty="0"/>
          </a:p>
          <a:p>
            <a:r>
              <a:rPr lang="en-US" altLang="zh-CN" b="1" dirty="0"/>
              <a:t>XQuery </a:t>
            </a:r>
            <a:r>
              <a:rPr lang="zh-CN" altLang="en-US" b="1" dirty="0"/>
              <a:t>被设计用来查询 </a:t>
            </a:r>
            <a:r>
              <a:rPr lang="en-US" altLang="zh-CN" b="1" dirty="0"/>
              <a:t>XML </a:t>
            </a:r>
            <a:r>
              <a:rPr lang="zh-CN" altLang="en-US" b="1" dirty="0"/>
              <a:t>数据</a:t>
            </a:r>
            <a:endParaRPr lang="en-US" altLang="zh-CN" dirty="0"/>
          </a:p>
          <a:p>
            <a:pPr lvl="1"/>
            <a:r>
              <a:rPr lang="en-US" altLang="zh-CN" b="1" dirty="0"/>
              <a:t>XQuery </a:t>
            </a:r>
            <a:r>
              <a:rPr lang="zh-CN" altLang="en-US" b="1" dirty="0"/>
              <a:t>相对于 </a:t>
            </a:r>
            <a:r>
              <a:rPr lang="en-US" altLang="zh-CN" b="1" dirty="0"/>
              <a:t>XML</a:t>
            </a:r>
            <a:r>
              <a:rPr lang="zh-CN" altLang="en-US" b="1" dirty="0"/>
              <a:t>，等同于 </a:t>
            </a:r>
            <a:r>
              <a:rPr lang="en-US" altLang="zh-CN" b="1" dirty="0"/>
              <a:t>SQL </a:t>
            </a:r>
            <a:r>
              <a:rPr lang="zh-CN" altLang="en-US" b="1" dirty="0"/>
              <a:t>相对于数据库。</a:t>
            </a:r>
            <a:endParaRPr lang="zh-CN" altLang="en-US" dirty="0"/>
          </a:p>
          <a:p>
            <a:endParaRPr lang="zh-CN" altLang="en-US" b="1"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zh-CN"/>
          </a:p>
        </p:txBody>
      </p:sp>
      <p:sp>
        <p:nvSpPr>
          <p:cNvPr id="18435" name="Rectangle 3"/>
          <p:cNvSpPr>
            <a:spLocks noGrp="1" noChangeArrowheads="1"/>
          </p:cNvSpPr>
          <p:nvPr>
            <p:ph type="body" idx="1"/>
          </p:nvPr>
        </p:nvSpPr>
        <p:spPr/>
        <p:txBody>
          <a:bodyPr/>
          <a:lstStyle/>
          <a:p>
            <a:pPr eaLnBrk="1" hangingPunct="1">
              <a:lnSpc>
                <a:spcPct val="90000"/>
              </a:lnSpc>
            </a:pPr>
            <a:r>
              <a:rPr lang="en-US" altLang="zh-CN" sz="2800"/>
              <a:t>dtd_sample1.dtd</a:t>
            </a:r>
          </a:p>
          <a:p>
            <a:pPr eaLnBrk="1" hangingPunct="1">
              <a:lnSpc>
                <a:spcPct val="90000"/>
              </a:lnSpc>
              <a:buFont typeface="Wingdings" pitchFamily="2" charset="2"/>
              <a:buNone/>
            </a:pPr>
            <a:r>
              <a:rPr lang="en-US" altLang="zh-CN" sz="2800"/>
              <a:t>&lt;!ELEMENT </a:t>
            </a:r>
            <a:r>
              <a:rPr lang="zh-CN" altLang="en-US" sz="2800"/>
              <a:t>汽车销售信息  </a:t>
            </a:r>
            <a:r>
              <a:rPr lang="en-US" altLang="zh-CN" sz="2800"/>
              <a:t>(</a:t>
            </a:r>
            <a:r>
              <a:rPr lang="zh-CN" altLang="en-US" sz="2800"/>
              <a:t>汽车种类*</a:t>
            </a:r>
            <a:r>
              <a:rPr lang="en-US" altLang="zh-CN" sz="2800"/>
              <a:t>)&gt;</a:t>
            </a:r>
          </a:p>
          <a:p>
            <a:pPr eaLnBrk="1" hangingPunct="1">
              <a:lnSpc>
                <a:spcPct val="90000"/>
              </a:lnSpc>
              <a:buFont typeface="Wingdings" pitchFamily="2" charset="2"/>
              <a:buNone/>
            </a:pPr>
            <a:r>
              <a:rPr lang="en-US" altLang="zh-CN" sz="2800"/>
              <a:t>&lt;!ELEMENT </a:t>
            </a:r>
            <a:r>
              <a:rPr lang="zh-CN" altLang="en-US" sz="2800"/>
              <a:t>汽车种类  </a:t>
            </a:r>
            <a:r>
              <a:rPr lang="en-US" altLang="zh-CN" sz="2800"/>
              <a:t>(</a:t>
            </a:r>
            <a:r>
              <a:rPr lang="zh-CN" altLang="en-US" sz="2800"/>
              <a:t>名称，型号，</a:t>
            </a:r>
            <a:r>
              <a:rPr lang="en-US" altLang="zh-CN" sz="2800"/>
              <a:t>(</a:t>
            </a:r>
            <a:r>
              <a:rPr lang="zh-CN" altLang="en-US" sz="2800"/>
              <a:t>微型车</a:t>
            </a:r>
            <a:r>
              <a:rPr lang="en-US" altLang="zh-CN" sz="2800"/>
              <a:t>|</a:t>
            </a:r>
            <a:r>
              <a:rPr lang="zh-CN" altLang="en-US" sz="2800"/>
              <a:t>中级车</a:t>
            </a:r>
            <a:r>
              <a:rPr lang="en-US" altLang="zh-CN" sz="2800"/>
              <a:t>|</a:t>
            </a:r>
            <a:r>
              <a:rPr lang="zh-CN" altLang="en-US" sz="2800"/>
              <a:t>商务车</a:t>
            </a:r>
            <a:r>
              <a:rPr lang="en-US" altLang="zh-CN" sz="2800"/>
              <a:t>)</a:t>
            </a:r>
            <a:r>
              <a:rPr lang="zh-CN" altLang="en-US" sz="2800"/>
              <a:t>，价格，</a:t>
            </a:r>
            <a:r>
              <a:rPr lang="en-US" altLang="zh-CN" sz="2800"/>
              <a:t>(</a:t>
            </a:r>
            <a:r>
              <a:rPr lang="zh-CN" altLang="en-US" sz="2800"/>
              <a:t>优惠折扣</a:t>
            </a:r>
            <a:r>
              <a:rPr lang="en-US" altLang="zh-CN" sz="2800"/>
              <a:t>))&gt;</a:t>
            </a:r>
          </a:p>
          <a:p>
            <a:pPr eaLnBrk="1" hangingPunct="1">
              <a:lnSpc>
                <a:spcPct val="90000"/>
              </a:lnSpc>
              <a:buFont typeface="Wingdings" pitchFamily="2" charset="2"/>
              <a:buNone/>
            </a:pPr>
            <a:r>
              <a:rPr lang="en-US" altLang="zh-CN" sz="2800"/>
              <a:t>&lt;!ELEMENT </a:t>
            </a:r>
            <a:r>
              <a:rPr lang="zh-CN" altLang="en-US" sz="2800"/>
              <a:t>微型车  </a:t>
            </a:r>
            <a:r>
              <a:rPr lang="en-US" altLang="zh-CN" sz="2800"/>
              <a:t>(#PCDATA)&gt;</a:t>
            </a:r>
          </a:p>
          <a:p>
            <a:pPr eaLnBrk="1" hangingPunct="1">
              <a:lnSpc>
                <a:spcPct val="90000"/>
              </a:lnSpc>
              <a:buFont typeface="Wingdings" pitchFamily="2" charset="2"/>
              <a:buNone/>
            </a:pPr>
            <a:r>
              <a:rPr lang="en-US" altLang="zh-CN" sz="2800"/>
              <a:t>&lt;!ELEMENT </a:t>
            </a:r>
            <a:r>
              <a:rPr lang="zh-CN" altLang="en-US" sz="2800"/>
              <a:t>中级车  </a:t>
            </a:r>
            <a:r>
              <a:rPr lang="en-US" altLang="zh-CN" sz="2800"/>
              <a:t>(#PCDATA)&gt;</a:t>
            </a:r>
          </a:p>
          <a:p>
            <a:pPr eaLnBrk="1" hangingPunct="1">
              <a:lnSpc>
                <a:spcPct val="90000"/>
              </a:lnSpc>
              <a:buFont typeface="Wingdings" pitchFamily="2" charset="2"/>
              <a:buNone/>
            </a:pPr>
            <a:r>
              <a:rPr lang="en-US" altLang="zh-CN" sz="2800"/>
              <a:t>&lt;!ELEMENT </a:t>
            </a:r>
            <a:r>
              <a:rPr lang="zh-CN" altLang="en-US" sz="2800"/>
              <a:t>商务车  </a:t>
            </a:r>
            <a:r>
              <a:rPr lang="en-US" altLang="zh-CN" sz="2800"/>
              <a:t>(#PCDATA)&gt;</a:t>
            </a:r>
          </a:p>
          <a:p>
            <a:pPr eaLnBrk="1" hangingPunct="1">
              <a:lnSpc>
                <a:spcPct val="90000"/>
              </a:lnSpc>
              <a:buFont typeface="Wingdings" pitchFamily="2" charset="2"/>
              <a:buNone/>
            </a:pPr>
            <a:r>
              <a:rPr lang="en-US" altLang="zh-CN" sz="2800"/>
              <a:t>&lt;!ELEMENT </a:t>
            </a:r>
            <a:r>
              <a:rPr lang="zh-CN" altLang="en-US" sz="2800"/>
              <a:t>优惠折扣  </a:t>
            </a:r>
            <a:r>
              <a:rPr lang="en-US" altLang="zh-CN" sz="2800"/>
              <a:t>(#PCDATA)&gt;</a:t>
            </a:r>
          </a:p>
        </p:txBody>
      </p:sp>
    </p:spTree>
    <p:extLst>
      <p:ext uri="{BB962C8B-B14F-4D97-AF65-F5344CB8AC3E}">
        <p14:creationId xmlns:p14="http://schemas.microsoft.com/office/powerpoint/2010/main" val="209228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zh-CN" altLang="zh-CN"/>
          </a:p>
        </p:txBody>
      </p:sp>
      <p:sp>
        <p:nvSpPr>
          <p:cNvPr id="19459" name="Rectangle 3"/>
          <p:cNvSpPr>
            <a:spLocks noGrp="1" noChangeArrowheads="1"/>
          </p:cNvSpPr>
          <p:nvPr>
            <p:ph type="body" idx="1"/>
          </p:nvPr>
        </p:nvSpPr>
        <p:spPr>
          <a:xfrm>
            <a:off x="457200" y="765175"/>
            <a:ext cx="8229600" cy="5102225"/>
          </a:xfrm>
        </p:spPr>
        <p:txBody>
          <a:bodyPr/>
          <a:lstStyle/>
          <a:p>
            <a:pPr eaLnBrk="1" hangingPunct="1">
              <a:lnSpc>
                <a:spcPct val="80000"/>
              </a:lnSpc>
            </a:pPr>
            <a:r>
              <a:rPr lang="en-US" altLang="zh-CN" sz="1600"/>
              <a:t>xml_sample1.xml</a:t>
            </a:r>
          </a:p>
          <a:p>
            <a:pPr eaLnBrk="1" hangingPunct="1">
              <a:lnSpc>
                <a:spcPct val="80000"/>
              </a:lnSpc>
              <a:buFont typeface="Wingdings" pitchFamily="2" charset="2"/>
              <a:buNone/>
            </a:pPr>
            <a:r>
              <a:rPr lang="en-US" altLang="zh-CN" sz="1600"/>
              <a:t>&lt;?xml version=”1.0” encoding=”UTF-8”&gt;</a:t>
            </a:r>
          </a:p>
          <a:p>
            <a:pPr eaLnBrk="1" hangingPunct="1">
              <a:lnSpc>
                <a:spcPct val="80000"/>
              </a:lnSpc>
              <a:buFont typeface="Wingdings" pitchFamily="2" charset="2"/>
              <a:buNone/>
            </a:pPr>
            <a:r>
              <a:rPr lang="en-US" altLang="zh-CN" sz="1600"/>
              <a:t>&lt;!DOCTYPE </a:t>
            </a:r>
            <a:r>
              <a:rPr lang="zh-CN" altLang="en-US" sz="1600"/>
              <a:t>汽车销售信息 </a:t>
            </a:r>
            <a:r>
              <a:rPr lang="en-US" altLang="zh-CN" sz="1600"/>
              <a:t>SYSTEM  “dtd_sample1.dtd”&gt;</a:t>
            </a:r>
          </a:p>
          <a:p>
            <a:pPr eaLnBrk="1" hangingPunct="1">
              <a:lnSpc>
                <a:spcPct val="80000"/>
              </a:lnSpc>
              <a:buFont typeface="Wingdings" pitchFamily="2" charset="2"/>
              <a:buNone/>
            </a:pPr>
            <a:r>
              <a:rPr lang="en-US" altLang="zh-CN" sz="1600"/>
              <a:t>&lt;</a:t>
            </a:r>
            <a:r>
              <a:rPr lang="zh-CN" altLang="en-US" sz="1600"/>
              <a:t>汽车销售信息</a:t>
            </a:r>
            <a:r>
              <a:rPr lang="en-US" altLang="zh-CN" sz="1600"/>
              <a:t>&gt;</a:t>
            </a:r>
          </a:p>
          <a:p>
            <a:pPr eaLnBrk="1" hangingPunct="1">
              <a:lnSpc>
                <a:spcPct val="80000"/>
              </a:lnSpc>
              <a:buFont typeface="Wingdings" pitchFamily="2" charset="2"/>
              <a:buNone/>
            </a:pPr>
            <a:r>
              <a:rPr lang="en-US" altLang="zh-CN" sz="1600"/>
              <a:t>	&lt;</a:t>
            </a:r>
            <a:r>
              <a:rPr lang="zh-CN" altLang="en-US" sz="1600"/>
              <a:t>汽车种类</a:t>
            </a:r>
            <a:r>
              <a:rPr lang="en-US" altLang="zh-CN" sz="1600"/>
              <a:t>&gt;</a:t>
            </a:r>
          </a:p>
          <a:p>
            <a:pPr eaLnBrk="1" hangingPunct="1">
              <a:lnSpc>
                <a:spcPct val="80000"/>
              </a:lnSpc>
              <a:buFont typeface="Wingdings" pitchFamily="2" charset="2"/>
              <a:buNone/>
            </a:pPr>
            <a:r>
              <a:rPr lang="en-US" altLang="zh-CN" sz="1600"/>
              <a:t>		&lt;</a:t>
            </a:r>
            <a:r>
              <a:rPr lang="zh-CN" altLang="en-US" sz="1600"/>
              <a:t>名称</a:t>
            </a:r>
            <a:r>
              <a:rPr lang="en-US" altLang="zh-CN" sz="1600"/>
              <a:t>&gt; </a:t>
            </a:r>
            <a:r>
              <a:rPr lang="zh-CN" altLang="en-US" sz="1600"/>
              <a:t>宝来 </a:t>
            </a:r>
            <a:r>
              <a:rPr lang="en-US" altLang="zh-CN" sz="1600"/>
              <a:t>&lt;/</a:t>
            </a:r>
            <a:r>
              <a:rPr lang="zh-CN" altLang="en-US" sz="1600"/>
              <a:t>名称</a:t>
            </a:r>
            <a:r>
              <a:rPr lang="en-US" altLang="zh-CN" sz="1600"/>
              <a:t>&gt;</a:t>
            </a:r>
          </a:p>
          <a:p>
            <a:pPr eaLnBrk="1" hangingPunct="1">
              <a:lnSpc>
                <a:spcPct val="80000"/>
              </a:lnSpc>
              <a:buFont typeface="Wingdings" pitchFamily="2" charset="2"/>
              <a:buNone/>
            </a:pPr>
            <a:r>
              <a:rPr lang="en-US" altLang="zh-CN" sz="1600"/>
              <a:t>		&lt;</a:t>
            </a:r>
            <a:r>
              <a:rPr lang="zh-CN" altLang="en-US" sz="1600"/>
              <a:t>型号</a:t>
            </a:r>
            <a:r>
              <a:rPr lang="en-US" altLang="zh-CN" sz="1600"/>
              <a:t>&gt; Bora 1.8T &lt;/</a:t>
            </a:r>
            <a:r>
              <a:rPr lang="zh-CN" altLang="en-US" sz="1600"/>
              <a:t>型号</a:t>
            </a:r>
            <a:r>
              <a:rPr lang="en-US" altLang="zh-CN" sz="1600"/>
              <a:t>&gt;</a:t>
            </a:r>
          </a:p>
          <a:p>
            <a:pPr eaLnBrk="1" hangingPunct="1">
              <a:lnSpc>
                <a:spcPct val="80000"/>
              </a:lnSpc>
              <a:buFont typeface="Wingdings" pitchFamily="2" charset="2"/>
              <a:buNone/>
            </a:pPr>
            <a:r>
              <a:rPr lang="en-US" altLang="zh-CN" sz="1600"/>
              <a:t>		&lt;</a:t>
            </a:r>
            <a:r>
              <a:rPr lang="zh-CN" altLang="en-US" sz="1600"/>
              <a:t>中级车</a:t>
            </a:r>
            <a:r>
              <a:rPr lang="en-US" altLang="zh-CN" sz="1600"/>
              <a:t>&gt; </a:t>
            </a:r>
            <a:r>
              <a:rPr lang="zh-CN" altLang="en-US" sz="1600"/>
              <a:t>被誉为驾驶者之车 </a:t>
            </a:r>
            <a:r>
              <a:rPr lang="en-US" altLang="zh-CN" sz="1600"/>
              <a:t>&lt;/</a:t>
            </a:r>
            <a:r>
              <a:rPr lang="zh-CN" altLang="en-US" sz="1600"/>
              <a:t>中级车</a:t>
            </a:r>
            <a:r>
              <a:rPr lang="en-US" altLang="zh-CN" sz="1600"/>
              <a:t>&gt;</a:t>
            </a:r>
          </a:p>
          <a:p>
            <a:pPr eaLnBrk="1" hangingPunct="1">
              <a:lnSpc>
                <a:spcPct val="80000"/>
              </a:lnSpc>
              <a:buFont typeface="Wingdings" pitchFamily="2" charset="2"/>
              <a:buNone/>
            </a:pPr>
            <a:r>
              <a:rPr lang="en-US" altLang="zh-CN" sz="1600"/>
              <a:t>		&lt;</a:t>
            </a:r>
            <a:r>
              <a:rPr lang="zh-CN" altLang="en-US" sz="1600"/>
              <a:t>价格</a:t>
            </a:r>
            <a:r>
              <a:rPr lang="en-US" altLang="zh-CN" sz="1600"/>
              <a:t>&gt; RMB 18</a:t>
            </a:r>
            <a:r>
              <a:rPr lang="zh-CN" altLang="en-US" sz="1600"/>
              <a:t>万 </a:t>
            </a:r>
            <a:r>
              <a:rPr lang="en-US" altLang="zh-CN" sz="1600"/>
              <a:t>&lt;/</a:t>
            </a:r>
            <a:r>
              <a:rPr lang="zh-CN" altLang="en-US" sz="1600"/>
              <a:t>价格</a:t>
            </a:r>
            <a:r>
              <a:rPr lang="en-US" altLang="zh-CN" sz="1600"/>
              <a:t>&gt;</a:t>
            </a:r>
          </a:p>
          <a:p>
            <a:pPr eaLnBrk="1" hangingPunct="1">
              <a:lnSpc>
                <a:spcPct val="80000"/>
              </a:lnSpc>
              <a:buFont typeface="Wingdings" pitchFamily="2" charset="2"/>
              <a:buNone/>
            </a:pPr>
            <a:r>
              <a:rPr lang="en-US" altLang="zh-CN" sz="1600"/>
              <a:t>		&lt;</a:t>
            </a:r>
            <a:r>
              <a:rPr lang="zh-CN" altLang="en-US" sz="1600"/>
              <a:t>优惠折扣</a:t>
            </a:r>
            <a:r>
              <a:rPr lang="en-US" altLang="zh-CN" sz="1600"/>
              <a:t>&gt; 9</a:t>
            </a:r>
            <a:r>
              <a:rPr lang="zh-CN" altLang="en-US" sz="1600"/>
              <a:t>折 </a:t>
            </a:r>
            <a:r>
              <a:rPr lang="en-US" altLang="zh-CN" sz="1600"/>
              <a:t>&lt;/</a:t>
            </a:r>
            <a:r>
              <a:rPr lang="zh-CN" altLang="en-US" sz="1600"/>
              <a:t>优惠折扣</a:t>
            </a:r>
            <a:r>
              <a:rPr lang="en-US" altLang="zh-CN" sz="1600"/>
              <a:t>&gt;</a:t>
            </a:r>
          </a:p>
          <a:p>
            <a:pPr eaLnBrk="1" hangingPunct="1">
              <a:lnSpc>
                <a:spcPct val="80000"/>
              </a:lnSpc>
              <a:buFont typeface="Wingdings" pitchFamily="2" charset="2"/>
              <a:buNone/>
            </a:pPr>
            <a:r>
              <a:rPr lang="en-US" altLang="zh-CN" sz="1600"/>
              <a:t>	&lt;/</a:t>
            </a:r>
            <a:r>
              <a:rPr lang="zh-CN" altLang="en-US" sz="1600"/>
              <a:t>汽车种类</a:t>
            </a:r>
            <a:r>
              <a:rPr lang="en-US" altLang="zh-CN" sz="1600"/>
              <a:t>&gt;</a:t>
            </a:r>
          </a:p>
          <a:p>
            <a:pPr eaLnBrk="1" hangingPunct="1">
              <a:lnSpc>
                <a:spcPct val="80000"/>
              </a:lnSpc>
              <a:buFont typeface="Wingdings" pitchFamily="2" charset="2"/>
              <a:buNone/>
            </a:pPr>
            <a:r>
              <a:rPr lang="en-US" altLang="zh-CN" sz="1600"/>
              <a:t>	&lt;</a:t>
            </a:r>
            <a:r>
              <a:rPr lang="zh-CN" altLang="en-US" sz="1600"/>
              <a:t>汽车种类</a:t>
            </a:r>
            <a:r>
              <a:rPr lang="en-US" altLang="zh-CN" sz="1600"/>
              <a:t>&gt;</a:t>
            </a:r>
          </a:p>
          <a:p>
            <a:pPr eaLnBrk="1" hangingPunct="1">
              <a:lnSpc>
                <a:spcPct val="80000"/>
              </a:lnSpc>
              <a:buFont typeface="Wingdings" pitchFamily="2" charset="2"/>
              <a:buNone/>
            </a:pPr>
            <a:r>
              <a:rPr lang="en-US" altLang="zh-CN" sz="1600"/>
              <a:t>		&lt;</a:t>
            </a:r>
            <a:r>
              <a:rPr lang="zh-CN" altLang="en-US" sz="1600"/>
              <a:t>名称</a:t>
            </a:r>
            <a:r>
              <a:rPr lang="en-US" altLang="zh-CN" sz="1600"/>
              <a:t>&gt; </a:t>
            </a:r>
            <a:r>
              <a:rPr lang="zh-CN" altLang="en-US" sz="1600"/>
              <a:t>途安 </a:t>
            </a:r>
            <a:r>
              <a:rPr lang="en-US" altLang="zh-CN" sz="1600"/>
              <a:t>&lt;/</a:t>
            </a:r>
            <a:r>
              <a:rPr lang="zh-CN" altLang="en-US" sz="1600"/>
              <a:t>名称</a:t>
            </a:r>
            <a:r>
              <a:rPr lang="en-US" altLang="zh-CN" sz="1600"/>
              <a:t>&gt;</a:t>
            </a:r>
          </a:p>
          <a:p>
            <a:pPr eaLnBrk="1" hangingPunct="1">
              <a:lnSpc>
                <a:spcPct val="80000"/>
              </a:lnSpc>
              <a:buFont typeface="Wingdings" pitchFamily="2" charset="2"/>
              <a:buNone/>
            </a:pPr>
            <a:r>
              <a:rPr lang="en-US" altLang="zh-CN" sz="1600"/>
              <a:t>		&lt;</a:t>
            </a:r>
            <a:r>
              <a:rPr lang="zh-CN" altLang="en-US" sz="1600"/>
              <a:t>型号</a:t>
            </a:r>
            <a:r>
              <a:rPr lang="en-US" altLang="zh-CN" sz="1600"/>
              <a:t>&gt; Turan 2.0 &lt;/</a:t>
            </a:r>
            <a:r>
              <a:rPr lang="zh-CN" altLang="en-US" sz="1600"/>
              <a:t>型号</a:t>
            </a:r>
            <a:r>
              <a:rPr lang="en-US" altLang="zh-CN" sz="1600"/>
              <a:t>&gt;</a:t>
            </a:r>
          </a:p>
          <a:p>
            <a:pPr eaLnBrk="1" hangingPunct="1">
              <a:lnSpc>
                <a:spcPct val="80000"/>
              </a:lnSpc>
              <a:buFont typeface="Wingdings" pitchFamily="2" charset="2"/>
              <a:buNone/>
            </a:pPr>
            <a:r>
              <a:rPr lang="en-US" altLang="zh-CN" sz="1600"/>
              <a:t>		&lt;</a:t>
            </a:r>
            <a:r>
              <a:rPr lang="zh-CN" altLang="en-US" sz="1600"/>
              <a:t>商务车</a:t>
            </a:r>
            <a:r>
              <a:rPr lang="en-US" altLang="zh-CN" sz="1600"/>
              <a:t>&gt; </a:t>
            </a:r>
            <a:r>
              <a:rPr lang="zh-CN" altLang="en-US" sz="1600"/>
              <a:t>兼顾家用与商用 </a:t>
            </a:r>
            <a:r>
              <a:rPr lang="en-US" altLang="zh-CN" sz="1600"/>
              <a:t>&lt;/</a:t>
            </a:r>
            <a:r>
              <a:rPr lang="zh-CN" altLang="en-US" sz="1600"/>
              <a:t>商务车</a:t>
            </a:r>
            <a:r>
              <a:rPr lang="en-US" altLang="zh-CN" sz="1600"/>
              <a:t>&gt;</a:t>
            </a:r>
          </a:p>
          <a:p>
            <a:pPr eaLnBrk="1" hangingPunct="1">
              <a:lnSpc>
                <a:spcPct val="80000"/>
              </a:lnSpc>
              <a:buFont typeface="Wingdings" pitchFamily="2" charset="2"/>
              <a:buNone/>
            </a:pPr>
            <a:r>
              <a:rPr lang="en-US" altLang="zh-CN" sz="1600"/>
              <a:t>		&lt;</a:t>
            </a:r>
            <a:r>
              <a:rPr lang="zh-CN" altLang="en-US" sz="1600"/>
              <a:t>价格</a:t>
            </a:r>
            <a:r>
              <a:rPr lang="en-US" altLang="zh-CN" sz="1600"/>
              <a:t>&gt; RMB 17.5</a:t>
            </a:r>
            <a:r>
              <a:rPr lang="zh-CN" altLang="en-US" sz="1600"/>
              <a:t>万 </a:t>
            </a:r>
            <a:r>
              <a:rPr lang="en-US" altLang="zh-CN" sz="1600"/>
              <a:t>&lt;/</a:t>
            </a:r>
            <a:r>
              <a:rPr lang="zh-CN" altLang="en-US" sz="1600"/>
              <a:t>价格</a:t>
            </a:r>
            <a:r>
              <a:rPr lang="en-US" altLang="zh-CN" sz="1600"/>
              <a:t>&gt;</a:t>
            </a:r>
          </a:p>
          <a:p>
            <a:pPr eaLnBrk="1" hangingPunct="1">
              <a:lnSpc>
                <a:spcPct val="80000"/>
              </a:lnSpc>
              <a:buFont typeface="Wingdings" pitchFamily="2" charset="2"/>
              <a:buNone/>
            </a:pPr>
            <a:r>
              <a:rPr lang="en-US" altLang="zh-CN" sz="1600"/>
              <a:t>		&lt;</a:t>
            </a:r>
            <a:r>
              <a:rPr lang="zh-CN" altLang="en-US" sz="1600"/>
              <a:t>优惠折扣</a:t>
            </a:r>
            <a:r>
              <a:rPr lang="en-US" altLang="zh-CN" sz="1600"/>
              <a:t>&gt; 92</a:t>
            </a:r>
            <a:r>
              <a:rPr lang="zh-CN" altLang="en-US" sz="1600"/>
              <a:t>折 </a:t>
            </a:r>
            <a:r>
              <a:rPr lang="en-US" altLang="zh-CN" sz="1600"/>
              <a:t>&lt;/</a:t>
            </a:r>
            <a:r>
              <a:rPr lang="zh-CN" altLang="en-US" sz="1600"/>
              <a:t>优惠折扣</a:t>
            </a:r>
            <a:r>
              <a:rPr lang="en-US" altLang="zh-CN" sz="1600"/>
              <a:t>&gt;</a:t>
            </a:r>
          </a:p>
          <a:p>
            <a:pPr eaLnBrk="1" hangingPunct="1">
              <a:lnSpc>
                <a:spcPct val="80000"/>
              </a:lnSpc>
              <a:buFont typeface="Wingdings" pitchFamily="2" charset="2"/>
              <a:buNone/>
            </a:pPr>
            <a:r>
              <a:rPr lang="en-US" altLang="zh-CN" sz="1600"/>
              <a:t>	&lt;/</a:t>
            </a:r>
            <a:r>
              <a:rPr lang="zh-CN" altLang="en-US" sz="1600"/>
              <a:t>汽车种类</a:t>
            </a:r>
            <a:r>
              <a:rPr lang="en-US" altLang="zh-CN" sz="1600"/>
              <a:t>&gt;</a:t>
            </a:r>
          </a:p>
          <a:p>
            <a:pPr eaLnBrk="1" hangingPunct="1">
              <a:lnSpc>
                <a:spcPct val="80000"/>
              </a:lnSpc>
              <a:buFont typeface="Wingdings" pitchFamily="2" charset="2"/>
              <a:buNone/>
            </a:pPr>
            <a:r>
              <a:rPr lang="en-US" altLang="zh-CN" sz="1600"/>
              <a:t>&lt;/</a:t>
            </a:r>
            <a:r>
              <a:rPr lang="zh-CN" altLang="en-US" sz="1600"/>
              <a:t>汽车销售信息</a:t>
            </a:r>
            <a:r>
              <a:rPr lang="en-US" altLang="zh-CN" sz="1600"/>
              <a:t>&gt; </a:t>
            </a:r>
          </a:p>
        </p:txBody>
      </p:sp>
    </p:spTree>
    <p:extLst>
      <p:ext uri="{BB962C8B-B14F-4D97-AF65-F5344CB8AC3E}">
        <p14:creationId xmlns:p14="http://schemas.microsoft.com/office/powerpoint/2010/main" val="295054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3"/>
          <p:cNvSpPr>
            <a:spLocks noGrp="1"/>
          </p:cNvSpPr>
          <p:nvPr>
            <p:ph type="title"/>
          </p:nvPr>
        </p:nvSpPr>
        <p:spPr/>
        <p:txBody>
          <a:bodyPr/>
          <a:lstStyle/>
          <a:p>
            <a:endParaRPr lang="zh-CN" altLang="en-US"/>
          </a:p>
        </p:txBody>
      </p:sp>
      <p:pic>
        <p:nvPicPr>
          <p:cNvPr id="53251"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611188" y="620713"/>
            <a:ext cx="3302000" cy="55451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53252"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3438" y="692150"/>
            <a:ext cx="4416425" cy="554513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700820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r>
              <a:rPr lang="en-US" altLang="zh-CN" dirty="0"/>
              <a:t>Python </a:t>
            </a:r>
            <a:r>
              <a:rPr lang="zh-CN" altLang="en-US" dirty="0"/>
              <a:t>读写</a:t>
            </a:r>
            <a:r>
              <a:rPr lang="en-US" altLang="zh-CN" dirty="0"/>
              <a:t>XML</a:t>
            </a:r>
          </a:p>
          <a:p>
            <a:pPr lvl="1"/>
            <a:r>
              <a:rPr lang="en-US" dirty="0" err="1"/>
              <a:t>ElementTree</a:t>
            </a:r>
            <a:r>
              <a:rPr lang="zh-CN" altLang="en-US" dirty="0"/>
              <a:t>是</a:t>
            </a:r>
            <a:r>
              <a:rPr lang="en-US" dirty="0"/>
              <a:t>python</a:t>
            </a:r>
            <a:r>
              <a:rPr lang="zh-CN" altLang="en-US" dirty="0"/>
              <a:t>的</a:t>
            </a:r>
            <a:r>
              <a:rPr lang="en-US" dirty="0"/>
              <a:t>XML</a:t>
            </a:r>
            <a:r>
              <a:rPr lang="zh-CN" altLang="en-US" dirty="0"/>
              <a:t>处理模块，</a:t>
            </a:r>
            <a:endParaRPr lang="en-US" altLang="zh-CN" dirty="0"/>
          </a:p>
          <a:p>
            <a:pPr lvl="2"/>
            <a:r>
              <a:rPr lang="zh-CN" altLang="en-US" dirty="0"/>
              <a:t>它提供了一个轻量级的对象模型。</a:t>
            </a:r>
            <a:endParaRPr lang="en-US" altLang="zh-CN" dirty="0"/>
          </a:p>
          <a:p>
            <a:pPr lvl="2"/>
            <a:r>
              <a:rPr lang="zh-CN" altLang="en-US" dirty="0"/>
              <a:t>在使用</a:t>
            </a:r>
            <a:r>
              <a:rPr lang="en-US" dirty="0" err="1"/>
              <a:t>ElementTree</a:t>
            </a:r>
            <a:r>
              <a:rPr lang="zh-CN" altLang="en-US" dirty="0"/>
              <a:t>模块时，需要</a:t>
            </a:r>
            <a:r>
              <a:rPr lang="en-US" dirty="0"/>
              <a:t>import </a:t>
            </a:r>
            <a:r>
              <a:rPr lang="en-US" dirty="0" err="1"/>
              <a:t>xml.etree.ElementTree</a:t>
            </a:r>
            <a:r>
              <a:rPr lang="zh-CN" altLang="en-US" dirty="0"/>
              <a:t>的操作。</a:t>
            </a:r>
            <a:endParaRPr lang="en-US" altLang="zh-CN" dirty="0"/>
          </a:p>
          <a:p>
            <a:pPr lvl="2"/>
            <a:r>
              <a:rPr lang="en-US" dirty="0" err="1"/>
              <a:t>ElementTree</a:t>
            </a:r>
            <a:r>
              <a:rPr lang="zh-CN" altLang="en-US" dirty="0"/>
              <a:t>表示整个</a:t>
            </a:r>
            <a:r>
              <a:rPr lang="en-US" dirty="0"/>
              <a:t>XML</a:t>
            </a:r>
            <a:r>
              <a:rPr lang="zh-CN" altLang="en-US" dirty="0"/>
              <a:t>节点树，而</a:t>
            </a:r>
            <a:r>
              <a:rPr lang="en-US" dirty="0"/>
              <a:t>Element</a:t>
            </a:r>
            <a:r>
              <a:rPr lang="zh-CN" altLang="en-US" dirty="0"/>
              <a:t>表示节点数中的一个单独的节点</a:t>
            </a:r>
            <a:endParaRPr lang="en-US" altLang="zh-CN" dirty="0"/>
          </a:p>
          <a:p>
            <a:pPr lvl="2"/>
            <a:r>
              <a:rPr lang="en-US" altLang="zh-CN" dirty="0"/>
              <a:t>https://www.cnblogs.com/june-L/p/11638440.html</a:t>
            </a:r>
          </a:p>
          <a:p>
            <a:pPr lvl="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  EXCEL </a:t>
            </a:r>
            <a:r>
              <a:rPr lang="zh-CN" altLang="en-US" dirty="0"/>
              <a:t>文件</a:t>
            </a:r>
          </a:p>
        </p:txBody>
      </p:sp>
      <p:sp>
        <p:nvSpPr>
          <p:cNvPr id="3" name="内容占位符 2"/>
          <p:cNvSpPr>
            <a:spLocks noGrp="1"/>
          </p:cNvSpPr>
          <p:nvPr>
            <p:ph idx="1"/>
          </p:nvPr>
        </p:nvSpPr>
        <p:spPr/>
        <p:txBody>
          <a:bodyPr>
            <a:normAutofit fontScale="85000" lnSpcReduction="20000"/>
          </a:bodyPr>
          <a:lstStyle/>
          <a:p>
            <a:r>
              <a:rPr lang="zh-CN" altLang="en-US" dirty="0"/>
              <a:t>二进制文件</a:t>
            </a:r>
            <a:endParaRPr lang="en-US" altLang="zh-CN" dirty="0"/>
          </a:p>
          <a:p>
            <a:r>
              <a:rPr lang="en-US" altLang="zh-CN" dirty="0"/>
              <a:t>Pandas</a:t>
            </a:r>
            <a:r>
              <a:rPr lang="zh-CN" altLang="en-US" dirty="0"/>
              <a:t>函数</a:t>
            </a:r>
            <a:endParaRPr lang="en-US" altLang="zh-CN" dirty="0"/>
          </a:p>
          <a:p>
            <a:r>
              <a:rPr lang="en-US" altLang="zh-CN" dirty="0"/>
              <a:t>Python  excel</a:t>
            </a:r>
            <a:r>
              <a:rPr lang="zh-CN" altLang="en-US" dirty="0"/>
              <a:t>处理模块</a:t>
            </a:r>
            <a:endParaRPr lang="en-US" altLang="zh-CN" dirty="0"/>
          </a:p>
          <a:p>
            <a:pPr lvl="1"/>
            <a:r>
              <a:rPr lang="en-US" altLang="zh-CN" dirty="0" err="1"/>
              <a:t>xlrd</a:t>
            </a:r>
            <a:r>
              <a:rPr lang="zh-CN" altLang="en-US" dirty="0"/>
              <a:t>：读取</a:t>
            </a:r>
            <a:r>
              <a:rPr lang="en-US" altLang="zh-CN" dirty="0"/>
              <a:t>excel</a:t>
            </a:r>
            <a:r>
              <a:rPr lang="zh-CN" altLang="en-US" dirty="0"/>
              <a:t>文件数据</a:t>
            </a:r>
          </a:p>
          <a:p>
            <a:pPr lvl="1"/>
            <a:r>
              <a:rPr lang="en-US" altLang="zh-CN" dirty="0" err="1">
                <a:hlinkClick r:id="rId2"/>
              </a:rPr>
              <a:t>xlsxwriter</a:t>
            </a:r>
            <a:r>
              <a:rPr lang="en-US" altLang="zh-CN" dirty="0"/>
              <a:t>/</a:t>
            </a:r>
            <a:r>
              <a:rPr lang="en-US" altLang="zh-CN" dirty="0" err="1"/>
              <a:t>xlwd</a:t>
            </a:r>
            <a:r>
              <a:rPr lang="zh-CN" altLang="en-US" dirty="0"/>
              <a:t>：写</a:t>
            </a:r>
            <a:r>
              <a:rPr lang="en-US" altLang="zh-CN" dirty="0"/>
              <a:t>excel</a:t>
            </a:r>
            <a:r>
              <a:rPr lang="zh-CN" altLang="en-US" dirty="0"/>
              <a:t>文件</a:t>
            </a:r>
            <a:endParaRPr lang="en-US" altLang="zh-CN" dirty="0">
              <a:solidFill>
                <a:srgbClr val="4D4D4D"/>
              </a:solidFill>
              <a:latin typeface="-apple-system"/>
            </a:endParaRPr>
          </a:p>
          <a:p>
            <a:pPr lvl="1"/>
            <a:r>
              <a:rPr lang="en-US" altLang="zh-CN" dirty="0" err="1"/>
              <a:t>Openpyxl</a:t>
            </a:r>
            <a:r>
              <a:rPr lang="en-US" altLang="zh-CN" dirty="0"/>
              <a:t>:  excel</a:t>
            </a:r>
            <a:r>
              <a:rPr lang="zh-CN" altLang="en-US" dirty="0"/>
              <a:t>管理</a:t>
            </a:r>
            <a:endParaRPr lang="en-US" altLang="zh-CN" dirty="0"/>
          </a:p>
          <a:p>
            <a:r>
              <a:rPr lang="en-US" altLang="zh-CN" dirty="0"/>
              <a:t>Apache POI</a:t>
            </a:r>
          </a:p>
          <a:p>
            <a:pPr lvl="1"/>
            <a:r>
              <a:rPr lang="zh-CN" altLang="en-US" dirty="0"/>
              <a:t>是</a:t>
            </a:r>
            <a:r>
              <a:rPr lang="en-US" altLang="zh-CN" dirty="0">
                <a:hlinkClick r:id="rId3"/>
              </a:rPr>
              <a:t>Apache</a:t>
            </a:r>
            <a:r>
              <a:rPr lang="zh-CN" altLang="en-US" dirty="0">
                <a:hlinkClick r:id="rId3"/>
              </a:rPr>
              <a:t>软件基金会</a:t>
            </a:r>
            <a:r>
              <a:rPr lang="zh-CN" altLang="en-US" dirty="0"/>
              <a:t>的开放源码函式库</a:t>
            </a:r>
            <a:endParaRPr lang="en-US" altLang="zh-CN" dirty="0"/>
          </a:p>
          <a:p>
            <a:pPr lvl="1">
              <a:lnSpc>
                <a:spcPct val="120000"/>
              </a:lnSpc>
              <a:buFont typeface="Arial" charset="0"/>
              <a:buChar char="–"/>
              <a:defRPr/>
            </a:pPr>
            <a:r>
              <a:rPr lang="en-US" altLang="zh-CN" dirty="0"/>
              <a:t> </a:t>
            </a:r>
            <a:r>
              <a:rPr lang="en-US" altLang="zh-CN" dirty="0">
                <a:hlinkClick r:id="rId4"/>
              </a:rPr>
              <a:t>http://poi.apache.org/</a:t>
            </a:r>
            <a:endParaRPr lang="en-US" altLang="zh-CN" dirty="0"/>
          </a:p>
          <a:p>
            <a:pPr lvl="1">
              <a:lnSpc>
                <a:spcPct val="120000"/>
              </a:lnSpc>
              <a:buFont typeface="Arial" charset="0"/>
              <a:buChar char="–"/>
              <a:defRPr/>
            </a:pPr>
            <a:r>
              <a:rPr lang="en-US" altLang="zh-CN" dirty="0"/>
              <a:t>POI</a:t>
            </a:r>
            <a:r>
              <a:rPr lang="zh-CN" altLang="en-US" dirty="0"/>
              <a:t>提供</a:t>
            </a:r>
            <a:r>
              <a:rPr lang="en-US" altLang="zh-CN" dirty="0"/>
              <a:t>API</a:t>
            </a:r>
            <a:r>
              <a:rPr lang="zh-CN" altLang="en-US" dirty="0"/>
              <a:t>给</a:t>
            </a:r>
            <a:r>
              <a:rPr lang="en-US" altLang="zh-CN" dirty="0"/>
              <a:t>Java</a:t>
            </a:r>
            <a:r>
              <a:rPr lang="zh-CN" altLang="en-US" dirty="0"/>
              <a:t>程序对</a:t>
            </a:r>
            <a:r>
              <a:rPr lang="en-US" altLang="zh-CN" dirty="0"/>
              <a:t>Microsoft Office</a:t>
            </a:r>
            <a:r>
              <a:rPr lang="zh-CN" altLang="en-US" dirty="0"/>
              <a:t>格式档案读和写的功能</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DF806-9E45-46E5-8F1F-B8D60CB3E414}"/>
              </a:ext>
            </a:extLst>
          </p:cNvPr>
          <p:cNvSpPr>
            <a:spLocks noGrp="1"/>
          </p:cNvSpPr>
          <p:nvPr>
            <p:ph type="title"/>
          </p:nvPr>
        </p:nvSpPr>
        <p:spPr/>
        <p:txBody>
          <a:bodyPr>
            <a:normAutofit/>
          </a:bodyPr>
          <a:lstStyle/>
          <a:p>
            <a:r>
              <a:rPr lang="en-US" altLang="zh-CN" b="1" dirty="0"/>
              <a:t>1.1.5 </a:t>
            </a:r>
            <a:r>
              <a:rPr lang="en-US" altLang="zh-CN" dirty="0"/>
              <a:t>pickle</a:t>
            </a:r>
            <a:r>
              <a:rPr lang="zh-CN" altLang="en-US" dirty="0"/>
              <a:t>文件</a:t>
            </a:r>
          </a:p>
        </p:txBody>
      </p:sp>
      <p:sp>
        <p:nvSpPr>
          <p:cNvPr id="3" name="内容占位符 2">
            <a:extLst>
              <a:ext uri="{FF2B5EF4-FFF2-40B4-BE49-F238E27FC236}">
                <a16:creationId xmlns:a16="http://schemas.microsoft.com/office/drawing/2014/main" id="{F6941A36-07EC-4A70-8E2C-67652AF28B91}"/>
              </a:ext>
            </a:extLst>
          </p:cNvPr>
          <p:cNvSpPr>
            <a:spLocks noGrp="1"/>
          </p:cNvSpPr>
          <p:nvPr>
            <p:ph idx="1"/>
          </p:nvPr>
        </p:nvSpPr>
        <p:spPr/>
        <p:txBody>
          <a:bodyPr>
            <a:normAutofit/>
          </a:bodyPr>
          <a:lstStyle/>
          <a:p>
            <a:r>
              <a:rPr lang="en-US" altLang="zh-CN" dirty="0"/>
              <a:t>pickle,    python</a:t>
            </a:r>
            <a:r>
              <a:rPr lang="zh-CN" altLang="en-US" dirty="0">
                <a:solidFill>
                  <a:srgbClr val="FF0000"/>
                </a:solidFill>
              </a:rPr>
              <a:t>二进制</a:t>
            </a:r>
            <a:r>
              <a:rPr lang="zh-CN" altLang="en-US" dirty="0"/>
              <a:t>序列化格式  </a:t>
            </a:r>
            <a:endParaRPr lang="en-US" altLang="zh-CN" dirty="0"/>
          </a:p>
          <a:p>
            <a:r>
              <a:rPr lang="zh-CN" altLang="en-US" dirty="0"/>
              <a:t>用于序列化和反序列化</a:t>
            </a:r>
            <a:r>
              <a:rPr lang="en-US" altLang="zh-CN" dirty="0"/>
              <a:t>Python</a:t>
            </a:r>
            <a:r>
              <a:rPr lang="zh-CN" altLang="en-US" dirty="0"/>
              <a:t>对象结构</a:t>
            </a:r>
            <a:endParaRPr lang="en-US" altLang="zh-CN" dirty="0"/>
          </a:p>
          <a:p>
            <a:r>
              <a:rPr lang="zh-CN" altLang="zh-CN" dirty="0"/>
              <a:t>pickle协议和JSON的区别 ：</a:t>
            </a:r>
            <a:endParaRPr lang="en-US" altLang="zh-CN" dirty="0"/>
          </a:p>
          <a:p>
            <a:pPr lvl="1"/>
            <a:r>
              <a:rPr lang="zh-CN" altLang="zh-CN" dirty="0"/>
              <a:t>1. JSON是一种文本序列化格式，而pickle是二进制序列化格式;</a:t>
            </a:r>
            <a:endParaRPr lang="en-US" altLang="zh-CN" dirty="0"/>
          </a:p>
          <a:p>
            <a:pPr lvl="1"/>
            <a:r>
              <a:rPr lang="zh-CN" altLang="zh-CN" dirty="0"/>
              <a:t>2. JSON是人类可读的，而pickle则不是;</a:t>
            </a:r>
            <a:endParaRPr lang="en-US" altLang="zh-CN" dirty="0"/>
          </a:p>
          <a:p>
            <a:pPr lvl="1"/>
            <a:r>
              <a:rPr lang="zh-CN" altLang="zh-CN" dirty="0"/>
              <a:t>3. JSON是可互操作的，并且在Python生态系统之外广泛使用，而pickle是特定于Python的;</a:t>
            </a:r>
          </a:p>
          <a:p>
            <a:endParaRPr lang="zh-CN" altLang="en-US" dirty="0"/>
          </a:p>
        </p:txBody>
      </p:sp>
      <p:sp>
        <p:nvSpPr>
          <p:cNvPr id="4" name="Rectangle 1">
            <a:extLst>
              <a:ext uri="{FF2B5EF4-FFF2-40B4-BE49-F238E27FC236}">
                <a16:creationId xmlns:a16="http://schemas.microsoft.com/office/drawing/2014/main" id="{99C93015-BC13-4121-A73A-41704AB7F7F7}"/>
              </a:ext>
            </a:extLst>
          </p:cNvPr>
          <p:cNvSpPr>
            <a:spLocks noChangeArrowheads="1"/>
          </p:cNvSpPr>
          <p:nvPr/>
        </p:nvSpPr>
        <p:spPr bwMode="auto">
          <a:xfrm>
            <a:off x="0" y="90100"/>
            <a:ext cx="22500"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109" tIns="0" rIns="11109"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070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a:t>Web</a:t>
            </a:r>
            <a:r>
              <a:rPr lang="zh-CN" altLang="en-US" dirty="0"/>
              <a:t>上爬取的数据</a:t>
            </a:r>
            <a:endParaRPr lang="en-US" altLang="zh-CN" dirty="0"/>
          </a:p>
          <a:p>
            <a:pPr lvl="1"/>
            <a:r>
              <a:rPr lang="zh-CN" altLang="en-US" dirty="0"/>
              <a:t>非结构化数据</a:t>
            </a:r>
            <a:endParaRPr lang="en-US" altLang="zh-CN" dirty="0"/>
          </a:p>
          <a:p>
            <a:pPr lvl="2"/>
            <a:r>
              <a:rPr lang="zh-CN" altLang="en-US" dirty="0"/>
              <a:t>大块  纯文本，图片</a:t>
            </a:r>
            <a:endParaRPr lang="en-US" altLang="zh-CN" dirty="0"/>
          </a:p>
          <a:p>
            <a:pPr lvl="1"/>
            <a:r>
              <a:rPr lang="zh-CN" altLang="en-US" dirty="0"/>
              <a:t>结构化数据   记录属性</a:t>
            </a:r>
            <a:endParaRPr lang="en-US" altLang="zh-CN" dirty="0"/>
          </a:p>
          <a:p>
            <a:pPr lvl="2"/>
            <a:r>
              <a:rPr lang="zh-CN" altLang="zh-CN" dirty="0"/>
              <a:t>二元制（Binary）：</a:t>
            </a:r>
            <a:endParaRPr lang="en-US" altLang="zh-CN" dirty="0"/>
          </a:p>
          <a:p>
            <a:pPr lvl="3"/>
            <a:r>
              <a:rPr lang="zh-CN" altLang="zh-CN" dirty="0"/>
              <a:t>如{涨，跌}， {对， 错}， {男， 女}；</a:t>
            </a:r>
          </a:p>
          <a:p>
            <a:pPr lvl="2"/>
            <a:r>
              <a:rPr lang="zh-CN" altLang="zh-CN" dirty="0"/>
              <a:t>有限的离散集 （finite discrete）： </a:t>
            </a:r>
            <a:endParaRPr lang="en-US" altLang="zh-CN" dirty="0"/>
          </a:p>
          <a:p>
            <a:pPr lvl="3"/>
            <a:r>
              <a:rPr lang="zh-CN" altLang="zh-CN" dirty="0"/>
              <a:t>如一周有七天（星期一、星期二...），</a:t>
            </a:r>
            <a:endParaRPr lang="en-US" altLang="zh-CN" dirty="0"/>
          </a:p>
          <a:p>
            <a:pPr lvl="3"/>
            <a:r>
              <a:rPr lang="zh-CN" altLang="zh-CN" dirty="0"/>
              <a:t>或者一个城市的行政区（黄埔、静安...）。</a:t>
            </a:r>
            <a:endParaRPr lang="en-US" altLang="zh-CN" dirty="0"/>
          </a:p>
          <a:p>
            <a:pPr lvl="3"/>
            <a:r>
              <a:rPr lang="zh-CN" altLang="zh-CN" dirty="0"/>
              <a:t>这些数据可以是有序的，也可以是无序的。</a:t>
            </a:r>
          </a:p>
          <a:p>
            <a:pPr lvl="2"/>
            <a:r>
              <a:rPr lang="zh-CN" altLang="zh-CN" dirty="0"/>
              <a:t>连续性数值：</a:t>
            </a:r>
            <a:endParaRPr lang="en-US" altLang="zh-CN" dirty="0"/>
          </a:p>
          <a:p>
            <a:pPr lvl="3"/>
            <a:r>
              <a:rPr lang="zh-CN" altLang="zh-CN" dirty="0"/>
              <a:t>处于负无穷到正无穷所有数值，如股价、利率等</a:t>
            </a:r>
          </a:p>
          <a:p>
            <a:endParaRPr lang="zh-CN" altLang="en-US" dirty="0"/>
          </a:p>
        </p:txBody>
      </p:sp>
    </p:spTree>
    <p:extLst>
      <p:ext uri="{BB962C8B-B14F-4D97-AF65-F5344CB8AC3E}">
        <p14:creationId xmlns:p14="http://schemas.microsoft.com/office/powerpoint/2010/main" val="217396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数据库</a:t>
            </a:r>
          </a:p>
        </p:txBody>
      </p:sp>
      <p:sp>
        <p:nvSpPr>
          <p:cNvPr id="3" name="内容占位符 2"/>
          <p:cNvSpPr>
            <a:spLocks noGrp="1"/>
          </p:cNvSpPr>
          <p:nvPr>
            <p:ph idx="1"/>
          </p:nvPr>
        </p:nvSpPr>
        <p:spPr>
          <a:xfrm>
            <a:off x="457200" y="1600200"/>
            <a:ext cx="8229600" cy="5069160"/>
          </a:xfrm>
        </p:spPr>
        <p:txBody>
          <a:bodyPr>
            <a:normAutofit fontScale="85000" lnSpcReduction="20000"/>
          </a:bodyPr>
          <a:lstStyle/>
          <a:p>
            <a:r>
              <a:rPr lang="zh-CN" altLang="en-US" dirty="0"/>
              <a:t>强大的数据管理能力非文件可比</a:t>
            </a:r>
            <a:endParaRPr lang="en-US" altLang="zh-CN" dirty="0"/>
          </a:p>
          <a:p>
            <a:r>
              <a:rPr lang="zh-CN" altLang="en-US" dirty="0"/>
              <a:t>数据库提供了更强有力的</a:t>
            </a:r>
            <a:r>
              <a:rPr lang="zh-CN" altLang="en-US" dirty="0">
                <a:hlinkClick r:id="rId3"/>
              </a:rPr>
              <a:t>数据存储</a:t>
            </a:r>
            <a:r>
              <a:rPr lang="zh-CN" altLang="en-US" dirty="0"/>
              <a:t>和分析能力，</a:t>
            </a:r>
            <a:endParaRPr lang="en-US" altLang="zh-CN" dirty="0"/>
          </a:p>
          <a:p>
            <a:pPr lvl="1"/>
            <a:r>
              <a:rPr lang="zh-CN" altLang="en-US" dirty="0"/>
              <a:t>例如：数据索引、排序、查找、相关一致性等，</a:t>
            </a:r>
            <a:endParaRPr lang="en-US" altLang="zh-CN" dirty="0"/>
          </a:p>
          <a:p>
            <a:pPr lvl="1"/>
            <a:r>
              <a:rPr lang="zh-CN" altLang="en-US" dirty="0"/>
              <a:t>它不仅仅是存储数据。</a:t>
            </a:r>
            <a:endParaRPr lang="en-US" altLang="zh-CN" dirty="0"/>
          </a:p>
          <a:p>
            <a:r>
              <a:rPr lang="zh-CN" altLang="zh-CN" b="1" dirty="0"/>
              <a:t>轻型</a:t>
            </a:r>
            <a:r>
              <a:rPr lang="zh-CN" altLang="en-US" b="1" dirty="0"/>
              <a:t>关系型</a:t>
            </a:r>
            <a:r>
              <a:rPr lang="zh-CN" altLang="zh-CN" b="1" dirty="0"/>
              <a:t>数据库</a:t>
            </a:r>
          </a:p>
          <a:p>
            <a:pPr lvl="1"/>
            <a:r>
              <a:rPr lang="en-US" altLang="zh-CN" b="1" dirty="0" err="1"/>
              <a:t>Sqlite</a:t>
            </a:r>
            <a:endParaRPr lang="en-US" altLang="zh-CN" b="1" dirty="0"/>
          </a:p>
          <a:p>
            <a:pPr lvl="2"/>
            <a:r>
              <a:rPr lang="en-US" altLang="zh-CN" dirty="0"/>
              <a:t>SQLite</a:t>
            </a:r>
            <a:r>
              <a:rPr lang="zh-CN" altLang="en-US" dirty="0"/>
              <a:t>是一种嵌入式数据库，</a:t>
            </a:r>
            <a:r>
              <a:rPr lang="en-US" altLang="zh-CN" dirty="0"/>
              <a:t>SQLite</a:t>
            </a:r>
            <a:r>
              <a:rPr lang="zh-CN" altLang="en-US" dirty="0"/>
              <a:t>本身是</a:t>
            </a:r>
            <a:r>
              <a:rPr lang="en-US" altLang="zh-CN" dirty="0"/>
              <a:t>C</a:t>
            </a:r>
            <a:r>
              <a:rPr lang="zh-CN" altLang="en-US" dirty="0"/>
              <a:t>写的，体积很小</a:t>
            </a:r>
            <a:endParaRPr lang="en-US" altLang="zh-CN" dirty="0"/>
          </a:p>
          <a:p>
            <a:pPr lvl="2"/>
            <a:r>
              <a:rPr lang="zh-CN" altLang="en-US" dirty="0"/>
              <a:t>它的数据库就是一个文件。</a:t>
            </a:r>
            <a:endParaRPr lang="en-US" altLang="zh-CN" dirty="0"/>
          </a:p>
          <a:p>
            <a:pPr lvl="2"/>
            <a:r>
              <a:rPr lang="en-US" altLang="zh-CN" dirty="0"/>
              <a:t>Python</a:t>
            </a:r>
            <a:r>
              <a:rPr lang="zh-CN" altLang="en-US" dirty="0"/>
              <a:t>就内置了</a:t>
            </a:r>
            <a:r>
              <a:rPr lang="en-US" altLang="zh-CN" dirty="0"/>
              <a:t>SQLite3</a:t>
            </a:r>
            <a:r>
              <a:rPr lang="zh-CN" altLang="en-US" dirty="0"/>
              <a:t>，所以，在</a:t>
            </a:r>
            <a:r>
              <a:rPr lang="en-US" altLang="zh-CN" dirty="0"/>
              <a:t>Python</a:t>
            </a:r>
            <a:r>
              <a:rPr lang="zh-CN" altLang="en-US" dirty="0"/>
              <a:t>中使用</a:t>
            </a:r>
            <a:r>
              <a:rPr lang="en-US" altLang="zh-CN" dirty="0"/>
              <a:t>SQLite</a:t>
            </a:r>
            <a:r>
              <a:rPr lang="zh-CN" altLang="en-US" dirty="0"/>
              <a:t>，不需要安装任何东西，直接使用</a:t>
            </a:r>
            <a:endParaRPr lang="en-US" altLang="zh-CN" dirty="0"/>
          </a:p>
          <a:p>
            <a:pPr lvl="1"/>
            <a:r>
              <a:rPr lang="en-US" altLang="zh-CN" b="1" dirty="0" err="1"/>
              <a:t>Mysql</a:t>
            </a:r>
            <a:endParaRPr lang="en-US" altLang="zh-CN" b="1" dirty="0"/>
          </a:p>
          <a:p>
            <a:pPr lvl="2"/>
            <a:r>
              <a:rPr lang="en-US" altLang="zh-CN" dirty="0"/>
              <a:t>Python </a:t>
            </a:r>
            <a:r>
              <a:rPr lang="zh-CN" altLang="en-US" dirty="0"/>
              <a:t>需要安装</a:t>
            </a:r>
            <a:r>
              <a:rPr lang="en-US" altLang="zh-CN" dirty="0" err="1"/>
              <a:t>mysqldb</a:t>
            </a:r>
            <a:r>
              <a:rPr lang="zh-CN" altLang="en-US" dirty="0"/>
              <a:t>模块</a:t>
            </a:r>
            <a:endParaRPr lang="zh-CN" altLang="zh-CN" b="1" dirty="0"/>
          </a:p>
          <a:p>
            <a:r>
              <a:rPr lang="zh-CN" altLang="zh-CN" b="1" dirty="0"/>
              <a:t>非关系型数据库</a:t>
            </a:r>
          </a:p>
          <a:p>
            <a:pPr lvl="1"/>
            <a:r>
              <a:rPr lang="en-US" altLang="zh-CN" b="1" dirty="0" err="1"/>
              <a:t>mongodb</a:t>
            </a:r>
            <a:endParaRPr lang="zh-CN" altLang="zh-CN" b="1" dirty="0"/>
          </a:p>
          <a:p>
            <a:endParaRPr lang="zh-CN" altLang="en-US" dirty="0"/>
          </a:p>
        </p:txBody>
      </p:sp>
    </p:spTree>
    <p:extLst>
      <p:ext uri="{BB962C8B-B14F-4D97-AF65-F5344CB8AC3E}">
        <p14:creationId xmlns:p14="http://schemas.microsoft.com/office/powerpoint/2010/main" val="1139097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4BEFF-C63A-4FF7-9096-53A35D176C74}"/>
              </a:ext>
            </a:extLst>
          </p:cNvPr>
          <p:cNvSpPr>
            <a:spLocks noGrp="1"/>
          </p:cNvSpPr>
          <p:nvPr>
            <p:ph type="title"/>
          </p:nvPr>
        </p:nvSpPr>
        <p:spPr/>
        <p:txBody>
          <a:bodyPr>
            <a:normAutofit fontScale="90000"/>
          </a:bodyPr>
          <a:lstStyle/>
          <a:p>
            <a:r>
              <a:rPr lang="zh-CN" altLang="en-US" sz="3600" b="1" dirty="0"/>
              <a:t>关系型数据库与</a:t>
            </a:r>
            <a:r>
              <a:rPr lang="zh-CN" altLang="en-US" sz="3600" dirty="0"/>
              <a:t>非关系型数据库</a:t>
            </a:r>
            <a:br>
              <a:rPr lang="en-US" altLang="zh-CN" sz="3600" dirty="0"/>
            </a:br>
            <a:r>
              <a:rPr lang="en-US" altLang="zh-CN" sz="3600" b="1" dirty="0"/>
              <a:t>SQL VS NoSQL</a:t>
            </a:r>
            <a:endParaRPr lang="zh-CN" altLang="en-US" dirty="0"/>
          </a:p>
        </p:txBody>
      </p:sp>
      <p:sp>
        <p:nvSpPr>
          <p:cNvPr id="3" name="内容占位符 2">
            <a:extLst>
              <a:ext uri="{FF2B5EF4-FFF2-40B4-BE49-F238E27FC236}">
                <a16:creationId xmlns:a16="http://schemas.microsoft.com/office/drawing/2014/main" id="{18D3FBF5-0639-4AFC-BB46-C6C8441D097C}"/>
              </a:ext>
            </a:extLst>
          </p:cNvPr>
          <p:cNvSpPr>
            <a:spLocks noGrp="1"/>
          </p:cNvSpPr>
          <p:nvPr>
            <p:ph idx="1"/>
          </p:nvPr>
        </p:nvSpPr>
        <p:spPr>
          <a:xfrm>
            <a:off x="457200" y="1600200"/>
            <a:ext cx="8229600" cy="4983162"/>
          </a:xfrm>
        </p:spPr>
        <p:txBody>
          <a:bodyPr>
            <a:normAutofit fontScale="70000" lnSpcReduction="20000"/>
          </a:bodyPr>
          <a:lstStyle/>
          <a:p>
            <a:pPr>
              <a:lnSpc>
                <a:spcPct val="120000"/>
              </a:lnSpc>
            </a:pPr>
            <a:r>
              <a:rPr lang="zh-CN" altLang="en-US" dirty="0"/>
              <a:t>关系型数据库</a:t>
            </a:r>
            <a:endParaRPr lang="en-US" altLang="zh-CN" dirty="0"/>
          </a:p>
          <a:p>
            <a:pPr lvl="1">
              <a:lnSpc>
                <a:spcPct val="120000"/>
              </a:lnSpc>
            </a:pPr>
            <a:r>
              <a:rPr lang="zh-CN" altLang="en-US" dirty="0"/>
              <a:t>指采用了关系模型来组织数据的数据库，</a:t>
            </a:r>
            <a:endParaRPr lang="en-US" altLang="zh-CN" dirty="0"/>
          </a:p>
          <a:p>
            <a:pPr lvl="1">
              <a:lnSpc>
                <a:spcPct val="120000"/>
              </a:lnSpc>
            </a:pPr>
            <a:r>
              <a:rPr lang="zh-CN" altLang="en-US" dirty="0"/>
              <a:t>关系模型指的就是二维表格模型，</a:t>
            </a:r>
            <a:endParaRPr lang="en-US" altLang="zh-CN" dirty="0"/>
          </a:p>
          <a:p>
            <a:pPr lvl="1">
              <a:lnSpc>
                <a:spcPct val="120000"/>
              </a:lnSpc>
            </a:pPr>
            <a:r>
              <a:rPr lang="zh-CN" altLang="en-US" dirty="0"/>
              <a:t>数据按照表的形式存储，</a:t>
            </a:r>
            <a:endParaRPr lang="en-US" altLang="zh-CN" dirty="0"/>
          </a:p>
          <a:p>
            <a:pPr lvl="1">
              <a:lnSpc>
                <a:spcPct val="120000"/>
              </a:lnSpc>
            </a:pPr>
            <a:r>
              <a:rPr lang="zh-CN" altLang="en-US" dirty="0"/>
              <a:t>多组表构成了一个数据库</a:t>
            </a:r>
            <a:endParaRPr lang="en-US" altLang="zh-CN" dirty="0"/>
          </a:p>
          <a:p>
            <a:pPr>
              <a:lnSpc>
                <a:spcPct val="120000"/>
              </a:lnSpc>
            </a:pPr>
            <a:r>
              <a:rPr lang="zh-CN" altLang="en-US" dirty="0"/>
              <a:t>非关系型数据库   </a:t>
            </a:r>
            <a:r>
              <a:rPr lang="en-US" altLang="zh-CN" dirty="0"/>
              <a:t>NoSQL = Not Only SQL</a:t>
            </a:r>
          </a:p>
          <a:p>
            <a:pPr lvl="1">
              <a:lnSpc>
                <a:spcPct val="120000"/>
              </a:lnSpc>
            </a:pPr>
            <a:r>
              <a:rPr lang="zh-CN" altLang="en-US" dirty="0"/>
              <a:t>以键值对存储，</a:t>
            </a:r>
            <a:endParaRPr lang="en-US" altLang="zh-CN" dirty="0"/>
          </a:p>
          <a:p>
            <a:pPr lvl="1">
              <a:lnSpc>
                <a:spcPct val="120000"/>
              </a:lnSpc>
            </a:pPr>
            <a:r>
              <a:rPr lang="zh-CN" altLang="en-US" dirty="0"/>
              <a:t>且结构不固定，</a:t>
            </a:r>
            <a:endParaRPr lang="en-US" altLang="zh-CN" dirty="0"/>
          </a:p>
          <a:p>
            <a:pPr lvl="2">
              <a:lnSpc>
                <a:spcPct val="120000"/>
              </a:lnSpc>
            </a:pPr>
            <a:r>
              <a:rPr lang="zh-CN" altLang="en-US" dirty="0"/>
              <a:t>每一个元组可以有不一样的字段，</a:t>
            </a:r>
            <a:endParaRPr lang="en-US" altLang="zh-CN" dirty="0"/>
          </a:p>
          <a:p>
            <a:pPr lvl="2">
              <a:lnSpc>
                <a:spcPct val="120000"/>
              </a:lnSpc>
            </a:pPr>
            <a:r>
              <a:rPr lang="zh-CN" altLang="en-US" dirty="0"/>
              <a:t>每个元组可以根据需要增加一些自己的键值对，不局限于固定的结构，可以减少一些时间和空间的开销。</a:t>
            </a:r>
            <a:endParaRPr lang="en-US" altLang="zh-CN" dirty="0"/>
          </a:p>
          <a:p>
            <a:pPr lvl="1">
              <a:lnSpc>
                <a:spcPct val="120000"/>
              </a:lnSpc>
            </a:pPr>
            <a:r>
              <a:rPr lang="zh-CN" altLang="en-US" dirty="0"/>
              <a:t>非关系型数据库严格上不是一种数据库，</a:t>
            </a:r>
            <a:endParaRPr lang="en-US" altLang="zh-CN" dirty="0"/>
          </a:p>
          <a:p>
            <a:pPr lvl="1">
              <a:lnSpc>
                <a:spcPct val="120000"/>
              </a:lnSpc>
            </a:pPr>
            <a:r>
              <a:rPr lang="zh-CN" altLang="en-US" dirty="0"/>
              <a:t>是一种数据结构化存储方法的集合。</a:t>
            </a:r>
          </a:p>
        </p:txBody>
      </p:sp>
    </p:spTree>
    <p:extLst>
      <p:ext uri="{BB962C8B-B14F-4D97-AF65-F5344CB8AC3E}">
        <p14:creationId xmlns:p14="http://schemas.microsoft.com/office/powerpoint/2010/main" val="202056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a:lnSpc>
                <a:spcPct val="120000"/>
              </a:lnSpc>
            </a:pPr>
            <a:r>
              <a:rPr lang="zh-CN" altLang="en-US" dirty="0"/>
              <a:t>关系型数据库的优势：</a:t>
            </a:r>
            <a:endParaRPr lang="en-US" altLang="zh-CN" dirty="0"/>
          </a:p>
          <a:p>
            <a:pPr lvl="1">
              <a:lnSpc>
                <a:spcPct val="120000"/>
              </a:lnSpc>
            </a:pPr>
            <a:r>
              <a:rPr lang="en-US" altLang="zh-CN" dirty="0"/>
              <a:t>1. </a:t>
            </a:r>
            <a:r>
              <a:rPr lang="zh-CN" altLang="en-US" dirty="0"/>
              <a:t>复杂查询</a:t>
            </a:r>
            <a:endParaRPr lang="en-US" altLang="zh-CN" dirty="0"/>
          </a:p>
          <a:p>
            <a:pPr lvl="2">
              <a:lnSpc>
                <a:spcPct val="120000"/>
              </a:lnSpc>
            </a:pPr>
            <a:r>
              <a:rPr lang="zh-CN" altLang="en-US" dirty="0"/>
              <a:t>可以用</a:t>
            </a:r>
            <a:r>
              <a:rPr lang="en-US" altLang="zh-CN" dirty="0"/>
              <a:t>SQL</a:t>
            </a:r>
            <a:r>
              <a:rPr lang="zh-CN" altLang="en-US" dirty="0"/>
              <a:t>语句方便的在一个表以及多个表之间做非常复杂的数据查询。</a:t>
            </a:r>
            <a:endParaRPr lang="en-US" altLang="zh-CN" dirty="0"/>
          </a:p>
          <a:p>
            <a:pPr lvl="1">
              <a:lnSpc>
                <a:spcPct val="120000"/>
              </a:lnSpc>
            </a:pPr>
            <a:r>
              <a:rPr lang="en-US" altLang="zh-CN" dirty="0"/>
              <a:t>2. </a:t>
            </a:r>
            <a:r>
              <a:rPr lang="zh-CN" altLang="en-US" dirty="0"/>
              <a:t>事务支持</a:t>
            </a:r>
            <a:endParaRPr lang="en-US" altLang="zh-CN" dirty="0"/>
          </a:p>
          <a:p>
            <a:pPr lvl="2">
              <a:lnSpc>
                <a:spcPct val="120000"/>
              </a:lnSpc>
            </a:pPr>
            <a:r>
              <a:rPr lang="zh-CN" altLang="en-US" dirty="0"/>
              <a:t>使得对于安全性能很高的数据访问要求得以实现。</a:t>
            </a:r>
            <a:endParaRPr lang="en-US" altLang="zh-CN" dirty="0"/>
          </a:p>
          <a:p>
            <a:pPr>
              <a:lnSpc>
                <a:spcPct val="120000"/>
              </a:lnSpc>
            </a:pPr>
            <a:r>
              <a:rPr lang="zh-CN" altLang="en-US" dirty="0"/>
              <a:t>非关系型数据库的实质：</a:t>
            </a:r>
            <a:endParaRPr lang="en-US" altLang="zh-CN" dirty="0"/>
          </a:p>
          <a:p>
            <a:pPr lvl="1">
              <a:lnSpc>
                <a:spcPct val="120000"/>
              </a:lnSpc>
            </a:pPr>
            <a:r>
              <a:rPr lang="zh-CN" altLang="en-US" dirty="0"/>
              <a:t>传统关系型数据库的功能阉割版本，</a:t>
            </a:r>
            <a:endParaRPr lang="en-US" altLang="zh-CN" dirty="0"/>
          </a:p>
          <a:p>
            <a:pPr lvl="1">
              <a:lnSpc>
                <a:spcPct val="120000"/>
              </a:lnSpc>
            </a:pPr>
            <a:r>
              <a:rPr lang="zh-CN" altLang="en-US" dirty="0"/>
              <a:t>通过减少用不到或很少用的功能，来大幅度提高产品性能。</a:t>
            </a:r>
            <a:endParaRPr lang="en-US" altLang="zh-CN" dirty="0"/>
          </a:p>
        </p:txBody>
      </p:sp>
    </p:spTree>
    <p:extLst>
      <p:ext uri="{BB962C8B-B14F-4D97-AF65-F5344CB8AC3E}">
        <p14:creationId xmlns:p14="http://schemas.microsoft.com/office/powerpoint/2010/main" val="801687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a:lnSpc>
                <a:spcPct val="120000"/>
              </a:lnSpc>
            </a:pPr>
            <a:r>
              <a:rPr lang="zh-CN" altLang="en-US" dirty="0"/>
              <a:t>进化</a:t>
            </a:r>
            <a:endParaRPr lang="en-US" altLang="zh-CN" dirty="0"/>
          </a:p>
          <a:p>
            <a:pPr lvl="1">
              <a:lnSpc>
                <a:spcPct val="120000"/>
              </a:lnSpc>
            </a:pPr>
            <a:r>
              <a:rPr lang="en-US" altLang="zh-CN" dirty="0"/>
              <a:t>NOSQL</a:t>
            </a:r>
            <a:r>
              <a:rPr lang="zh-CN" altLang="en-US" dirty="0"/>
              <a:t>数据库慢慢开始具备</a:t>
            </a:r>
            <a:r>
              <a:rPr lang="en-US" altLang="zh-CN" dirty="0"/>
              <a:t>SQL</a:t>
            </a:r>
            <a:r>
              <a:rPr lang="zh-CN" altLang="en-US" dirty="0"/>
              <a:t>数据库的一些复杂查询功能的雏形，</a:t>
            </a:r>
            <a:endParaRPr lang="en-US" altLang="zh-CN" dirty="0"/>
          </a:p>
          <a:p>
            <a:pPr lvl="2">
              <a:lnSpc>
                <a:spcPct val="120000"/>
              </a:lnSpc>
            </a:pPr>
            <a:r>
              <a:rPr lang="zh-CN" altLang="en-US" dirty="0"/>
              <a:t>比如</a:t>
            </a:r>
            <a:r>
              <a:rPr lang="en-US" altLang="zh-CN" dirty="0" err="1"/>
              <a:t>Couchbase</a:t>
            </a:r>
            <a:r>
              <a:rPr lang="zh-CN" altLang="en-US" dirty="0"/>
              <a:t>的</a:t>
            </a:r>
            <a:r>
              <a:rPr lang="en-US" altLang="zh-CN" dirty="0"/>
              <a:t>index</a:t>
            </a:r>
            <a:r>
              <a:rPr lang="zh-CN" altLang="en-US" dirty="0"/>
              <a:t>以及</a:t>
            </a:r>
            <a:r>
              <a:rPr lang="en-US" altLang="zh-CN" dirty="0"/>
              <a:t>MONGO</a:t>
            </a:r>
            <a:r>
              <a:rPr lang="zh-CN" altLang="en-US" dirty="0"/>
              <a:t>的复杂查询。</a:t>
            </a:r>
            <a:endParaRPr lang="en-US" altLang="zh-CN" dirty="0"/>
          </a:p>
          <a:p>
            <a:pPr lvl="1">
              <a:lnSpc>
                <a:spcPct val="120000"/>
              </a:lnSpc>
            </a:pPr>
            <a:r>
              <a:rPr lang="zh-CN" altLang="en-US" dirty="0"/>
              <a:t>对于事务的支持也可以用一些系统级的原子操作来实现例如乐观锁之类的方法来曲线救国。</a:t>
            </a:r>
            <a:endParaRPr lang="en-US" altLang="zh-CN" dirty="0"/>
          </a:p>
          <a:p>
            <a:pPr>
              <a:lnSpc>
                <a:spcPct val="120000"/>
              </a:lnSpc>
            </a:pPr>
            <a:r>
              <a:rPr lang="en-US" altLang="zh-CN" dirty="0"/>
              <a:t>SQL</a:t>
            </a:r>
            <a:r>
              <a:rPr lang="zh-CN" altLang="en-US" dirty="0"/>
              <a:t>数据库也开始慢慢进化，</a:t>
            </a:r>
            <a:endParaRPr lang="en-US" altLang="zh-CN" dirty="0"/>
          </a:p>
          <a:p>
            <a:pPr lvl="1">
              <a:lnSpc>
                <a:spcPct val="120000"/>
              </a:lnSpc>
            </a:pPr>
            <a:r>
              <a:rPr lang="zh-CN" altLang="en-US" dirty="0"/>
              <a:t>比如</a:t>
            </a:r>
            <a:r>
              <a:rPr lang="en-US" altLang="zh-CN" dirty="0" err="1"/>
              <a:t>HandlerSocker</a:t>
            </a:r>
            <a:r>
              <a:rPr lang="zh-CN" altLang="en-US" dirty="0"/>
              <a:t>技术的实现，可以在</a:t>
            </a:r>
            <a:r>
              <a:rPr lang="en-US" altLang="zh-CN" dirty="0"/>
              <a:t>MYSQL</a:t>
            </a:r>
            <a:r>
              <a:rPr lang="zh-CN" altLang="en-US" dirty="0"/>
              <a:t>上实现对于</a:t>
            </a:r>
            <a:r>
              <a:rPr lang="en-US" altLang="zh-CN" dirty="0"/>
              <a:t>SQL</a:t>
            </a:r>
            <a:r>
              <a:rPr lang="zh-CN" altLang="en-US" dirty="0"/>
              <a:t>层的穿透，用</a:t>
            </a:r>
            <a:r>
              <a:rPr lang="en-US" altLang="zh-CN" dirty="0"/>
              <a:t>NOSQL</a:t>
            </a:r>
            <a:r>
              <a:rPr lang="zh-CN" altLang="en-US" dirty="0"/>
              <a:t>的方式访问数据库，性能可以上可以达到甚至超越</a:t>
            </a:r>
            <a:r>
              <a:rPr lang="en-US" altLang="zh-CN" dirty="0"/>
              <a:t>NOSQL</a:t>
            </a:r>
            <a:r>
              <a:rPr lang="zh-CN" altLang="en-US" dirty="0"/>
              <a:t>数据库。</a:t>
            </a:r>
            <a:endParaRPr lang="en-US" altLang="zh-CN" dirty="0"/>
          </a:p>
          <a:p>
            <a:pPr lvl="1">
              <a:lnSpc>
                <a:spcPct val="120000"/>
              </a:lnSpc>
            </a:pPr>
            <a:r>
              <a:rPr lang="zh-CN" altLang="en-US" dirty="0"/>
              <a:t>可扩展性上例如</a:t>
            </a:r>
            <a:r>
              <a:rPr lang="en-US" altLang="zh-CN" dirty="0" err="1"/>
              <a:t>Percona</a:t>
            </a:r>
            <a:r>
              <a:rPr lang="en-US" altLang="zh-CN" dirty="0"/>
              <a:t> Server</a:t>
            </a:r>
            <a:r>
              <a:rPr lang="zh-CN" altLang="en-US" dirty="0"/>
              <a:t>，可以实现无中心化的集群。</a:t>
            </a:r>
          </a:p>
          <a:p>
            <a:pPr marL="0" indent="0">
              <a:buNone/>
            </a:pPr>
            <a:endParaRPr lang="zh-CN" altLang="en-US" dirty="0"/>
          </a:p>
        </p:txBody>
      </p:sp>
    </p:spTree>
    <p:extLst>
      <p:ext uri="{BB962C8B-B14F-4D97-AF65-F5344CB8AC3E}">
        <p14:creationId xmlns:p14="http://schemas.microsoft.com/office/powerpoint/2010/main" val="21416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MongoDB</a:t>
            </a:r>
            <a:endParaRPr lang="zh-CN" altLang="en-US" dirty="0"/>
          </a:p>
        </p:txBody>
      </p:sp>
      <p:sp>
        <p:nvSpPr>
          <p:cNvPr id="3" name="内容占位符 2"/>
          <p:cNvSpPr>
            <a:spLocks noGrp="1"/>
          </p:cNvSpPr>
          <p:nvPr>
            <p:ph idx="1"/>
          </p:nvPr>
        </p:nvSpPr>
        <p:spPr>
          <a:xfrm>
            <a:off x="457200" y="1600200"/>
            <a:ext cx="8229600" cy="5257800"/>
          </a:xfrm>
        </p:spPr>
        <p:txBody>
          <a:bodyPr>
            <a:normAutofit fontScale="62500" lnSpcReduction="20000"/>
          </a:bodyPr>
          <a:lstStyle/>
          <a:p>
            <a:pPr>
              <a:lnSpc>
                <a:spcPct val="120000"/>
              </a:lnSpc>
            </a:pPr>
            <a:r>
              <a:rPr lang="en-US" altLang="zh-CN" dirty="0"/>
              <a:t>MongoDB</a:t>
            </a:r>
            <a:r>
              <a:rPr lang="zh-CN" altLang="en-US" dirty="0"/>
              <a:t> 是一个基于分布式文件存储的数据库。</a:t>
            </a:r>
            <a:endParaRPr lang="en-US" altLang="zh-CN" dirty="0"/>
          </a:p>
          <a:p>
            <a:pPr lvl="1">
              <a:lnSpc>
                <a:spcPct val="120000"/>
              </a:lnSpc>
            </a:pPr>
            <a:r>
              <a:rPr lang="zh-CN" altLang="en-US" dirty="0"/>
              <a:t>由</a:t>
            </a:r>
            <a:r>
              <a:rPr lang="en-US" altLang="zh-CN" dirty="0">
                <a:hlinkClick r:id="rId2"/>
              </a:rPr>
              <a:t>C++</a:t>
            </a:r>
            <a:r>
              <a:rPr lang="zh-CN" altLang="en-US" dirty="0"/>
              <a:t>语言编写。</a:t>
            </a:r>
            <a:endParaRPr lang="en-US" altLang="zh-CN" dirty="0"/>
          </a:p>
          <a:p>
            <a:pPr lvl="1">
              <a:lnSpc>
                <a:spcPct val="120000"/>
              </a:lnSpc>
            </a:pPr>
            <a:r>
              <a:rPr lang="zh-CN" altLang="en-US" dirty="0"/>
              <a:t>旨在为</a:t>
            </a:r>
            <a:r>
              <a:rPr lang="en-US" altLang="zh-CN" dirty="0"/>
              <a:t>WEB</a:t>
            </a:r>
            <a:r>
              <a:rPr lang="zh-CN" altLang="en-US" dirty="0"/>
              <a:t>应用提供可扩展的高性能数据存储解决方案</a:t>
            </a:r>
            <a:r>
              <a:rPr lang="en-US" altLang="zh-CN" dirty="0"/>
              <a:t> </a:t>
            </a:r>
          </a:p>
          <a:p>
            <a:pPr>
              <a:lnSpc>
                <a:spcPct val="120000"/>
              </a:lnSpc>
            </a:pPr>
            <a:r>
              <a:rPr lang="en-US" altLang="zh-CN" dirty="0"/>
              <a:t>MongoDB</a:t>
            </a:r>
            <a:r>
              <a:rPr lang="zh-CN" altLang="en-US" dirty="0"/>
              <a:t>是一个介于</a:t>
            </a:r>
            <a:r>
              <a:rPr lang="zh-CN" altLang="en-US" dirty="0">
                <a:hlinkClick r:id="rId3"/>
              </a:rPr>
              <a:t>关系数据库</a:t>
            </a:r>
            <a:r>
              <a:rPr lang="zh-CN" altLang="en-US" dirty="0"/>
              <a:t>和非关系数据库之间的产品，是非关系数据库当中功能最丰富，最像关系数据库的。</a:t>
            </a:r>
            <a:endParaRPr lang="en-US" altLang="zh-CN" dirty="0"/>
          </a:p>
          <a:p>
            <a:pPr lvl="1">
              <a:lnSpc>
                <a:spcPct val="120000"/>
              </a:lnSpc>
            </a:pPr>
            <a:r>
              <a:rPr lang="zh-CN" altLang="en-US" dirty="0"/>
              <a:t>他支持的数据结构非常松散，是类似</a:t>
            </a:r>
            <a:r>
              <a:rPr lang="en-US" altLang="zh-CN" dirty="0" err="1">
                <a:hlinkClick r:id="rId4"/>
              </a:rPr>
              <a:t>json</a:t>
            </a:r>
            <a:r>
              <a:rPr lang="zh-CN" altLang="en-US" dirty="0"/>
              <a:t>的</a:t>
            </a:r>
            <a:r>
              <a:rPr lang="en-US" altLang="zh-CN" dirty="0" err="1">
                <a:hlinkClick r:id="rId5"/>
              </a:rPr>
              <a:t>bson</a:t>
            </a:r>
            <a:r>
              <a:rPr lang="zh-CN" altLang="en-US" dirty="0"/>
              <a:t>格式，因此可以存储比较复杂的数据类型。</a:t>
            </a:r>
            <a:endParaRPr lang="en-US" altLang="zh-CN" dirty="0"/>
          </a:p>
          <a:p>
            <a:pPr lvl="1">
              <a:lnSpc>
                <a:spcPct val="120000"/>
              </a:lnSpc>
            </a:pPr>
            <a:r>
              <a:rPr lang="en-US" altLang="zh-CN" b="1" dirty="0"/>
              <a:t>BSON</a:t>
            </a:r>
            <a:r>
              <a:rPr lang="zh-CN" altLang="en-US" dirty="0"/>
              <a:t>（</a:t>
            </a:r>
            <a:r>
              <a:rPr lang="en-US" altLang="zh-CN" dirty="0"/>
              <a:t>/ˈ</a:t>
            </a:r>
            <a:r>
              <a:rPr lang="en-US" altLang="zh-CN" dirty="0" err="1"/>
              <a:t>biːsən</a:t>
            </a:r>
            <a:r>
              <a:rPr lang="en-US" altLang="zh-CN" dirty="0"/>
              <a:t>/</a:t>
            </a:r>
            <a:r>
              <a:rPr lang="zh-CN" altLang="en-US" dirty="0"/>
              <a:t>）是一种</a:t>
            </a:r>
            <a:r>
              <a:rPr lang="zh-CN" altLang="en-US" dirty="0">
                <a:hlinkClick r:id="rId6"/>
              </a:rPr>
              <a:t>计算机</a:t>
            </a:r>
            <a:r>
              <a:rPr lang="zh-CN" altLang="en-US" dirty="0"/>
              <a:t>数据交换格式，</a:t>
            </a:r>
            <a:endParaRPr lang="en-US" altLang="zh-CN" dirty="0"/>
          </a:p>
          <a:p>
            <a:pPr lvl="2">
              <a:lnSpc>
                <a:spcPct val="120000"/>
              </a:lnSpc>
            </a:pPr>
            <a:r>
              <a:rPr lang="zh-CN" altLang="en-US" dirty="0"/>
              <a:t>主要被用作</a:t>
            </a:r>
            <a:r>
              <a:rPr lang="en-US" altLang="zh-CN" dirty="0" err="1">
                <a:hlinkClick r:id="rId7"/>
              </a:rPr>
              <a:t>MongoDB</a:t>
            </a:r>
            <a:r>
              <a:rPr lang="zh-CN" altLang="en-US" dirty="0"/>
              <a:t>数据库中的数据存储和网络传输格式。</a:t>
            </a:r>
            <a:endParaRPr lang="en-US" altLang="zh-CN" dirty="0"/>
          </a:p>
          <a:p>
            <a:pPr lvl="2">
              <a:lnSpc>
                <a:spcPct val="120000"/>
              </a:lnSpc>
            </a:pPr>
            <a:r>
              <a:rPr lang="zh-CN" altLang="en-US" dirty="0"/>
              <a:t>它是一种二进制表示形式，</a:t>
            </a:r>
            <a:endParaRPr lang="en-US" altLang="zh-CN" dirty="0"/>
          </a:p>
          <a:p>
            <a:pPr lvl="2">
              <a:lnSpc>
                <a:spcPct val="120000"/>
              </a:lnSpc>
            </a:pPr>
            <a:r>
              <a:rPr lang="zh-CN" altLang="en-US" dirty="0"/>
              <a:t>能用来表示简单</a:t>
            </a:r>
            <a:r>
              <a:rPr lang="zh-CN" altLang="en-US" dirty="0">
                <a:hlinkClick r:id="rId8"/>
              </a:rPr>
              <a:t>数据结构</a:t>
            </a:r>
            <a:r>
              <a:rPr lang="zh-CN" altLang="en-US" dirty="0"/>
              <a:t>、</a:t>
            </a:r>
            <a:r>
              <a:rPr lang="zh-CN" altLang="en-US" dirty="0">
                <a:hlinkClick r:id="rId9"/>
              </a:rPr>
              <a:t>关联数组</a:t>
            </a:r>
            <a:r>
              <a:rPr lang="zh-CN" altLang="en-US" dirty="0"/>
              <a:t>（</a:t>
            </a:r>
            <a:r>
              <a:rPr lang="en-US" altLang="zh-CN" dirty="0" err="1"/>
              <a:t>MongoDB</a:t>
            </a:r>
            <a:r>
              <a:rPr lang="zh-CN" altLang="en-US" dirty="0"/>
              <a:t>中称为“对象”或“文档”）以及</a:t>
            </a:r>
            <a:r>
              <a:rPr lang="en-US" altLang="zh-CN" dirty="0" err="1"/>
              <a:t>MongoDB</a:t>
            </a:r>
            <a:r>
              <a:rPr lang="zh-CN" altLang="en-US" dirty="0"/>
              <a:t>中的各种数据类型。</a:t>
            </a:r>
            <a:endParaRPr lang="en-US" altLang="zh-CN" dirty="0"/>
          </a:p>
          <a:p>
            <a:pPr lvl="2">
              <a:lnSpc>
                <a:spcPct val="120000"/>
              </a:lnSpc>
            </a:pPr>
            <a:r>
              <a:rPr lang="en-US" altLang="zh-CN" dirty="0"/>
              <a:t>BSON</a:t>
            </a:r>
            <a:r>
              <a:rPr lang="zh-CN" altLang="en-US" dirty="0"/>
              <a:t>之名缘于</a:t>
            </a:r>
            <a:r>
              <a:rPr lang="en-US" altLang="zh-CN" dirty="0">
                <a:hlinkClick r:id="rId10"/>
              </a:rPr>
              <a:t>JSON</a:t>
            </a:r>
            <a:r>
              <a:rPr lang="zh-CN" altLang="en-US" dirty="0"/>
              <a:t>，含义为</a:t>
            </a:r>
            <a:r>
              <a:rPr lang="en-US" altLang="zh-CN" dirty="0"/>
              <a:t>Binary JSON</a:t>
            </a:r>
            <a:r>
              <a:rPr lang="zh-CN" altLang="en-US" dirty="0"/>
              <a:t>（二进制</a:t>
            </a:r>
            <a:r>
              <a:rPr lang="en-US" altLang="zh-CN" dirty="0"/>
              <a:t>JSON</a:t>
            </a:r>
            <a:r>
              <a:rPr lang="zh-CN" altLang="en-US" dirty="0"/>
              <a:t>）。</a:t>
            </a:r>
            <a:endParaRPr lang="en-US" altLang="zh-CN" dirty="0"/>
          </a:p>
          <a:p>
            <a:pPr lvl="1">
              <a:lnSpc>
                <a:spcPct val="120000"/>
              </a:lnSpc>
            </a:pPr>
            <a:r>
              <a:rPr lang="en-US" altLang="zh-CN" dirty="0"/>
              <a:t>Mongo</a:t>
            </a:r>
            <a:r>
              <a:rPr lang="zh-CN" altLang="en-US" dirty="0"/>
              <a:t>最大的特点是他支持的查询语言非常强大，其语法有点类似于面向对象的查询语言，几乎可以实现类似关系数据库单表查询的绝大部分功能，而且还支持对数据建立</a:t>
            </a:r>
            <a:r>
              <a:rPr lang="zh-CN" altLang="en-US" dirty="0">
                <a:hlinkClick r:id="rId11"/>
              </a:rPr>
              <a:t>索引</a:t>
            </a:r>
            <a:r>
              <a:rPr lang="zh-CN" altLang="en-US" dirty="0"/>
              <a:t>。</a:t>
            </a:r>
          </a:p>
        </p:txBody>
      </p:sp>
    </p:spTree>
    <p:extLst>
      <p:ext uri="{BB962C8B-B14F-4D97-AF65-F5344CB8AC3E}">
        <p14:creationId xmlns:p14="http://schemas.microsoft.com/office/powerpoint/2010/main" val="492155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MongoDB</a:t>
            </a:r>
            <a:r>
              <a:rPr lang="en-US" altLang="zh-CN" dirty="0"/>
              <a:t> </a:t>
            </a:r>
            <a:r>
              <a:rPr lang="zh-CN" altLang="en-US" dirty="0"/>
              <a:t>公司推出的</a:t>
            </a:r>
            <a:r>
              <a:rPr lang="zh-CN" altLang="en-US" b="1" dirty="0"/>
              <a:t>免费在线课程 </a:t>
            </a:r>
            <a:r>
              <a:rPr lang="en-US" altLang="zh-CN" b="1" dirty="0" err="1">
                <a:hlinkClick r:id="rId2"/>
              </a:rPr>
              <a:t>MongoDB</a:t>
            </a:r>
            <a:r>
              <a:rPr lang="en-US" altLang="zh-CN" b="1" dirty="0">
                <a:hlinkClick r:id="rId2"/>
              </a:rPr>
              <a:t> University</a:t>
            </a:r>
            <a:r>
              <a:rPr lang="zh-CN" altLang="en-US" dirty="0"/>
              <a:t>。这是关于 </a:t>
            </a:r>
            <a:r>
              <a:rPr lang="en-US" altLang="zh-CN" dirty="0" err="1"/>
              <a:t>MongoDB</a:t>
            </a:r>
            <a:r>
              <a:rPr lang="en-US" altLang="zh-CN" dirty="0"/>
              <a:t> </a:t>
            </a:r>
            <a:r>
              <a:rPr lang="zh-CN" altLang="en-US" dirty="0"/>
              <a:t>最好的在线教程，没有之一</a:t>
            </a:r>
            <a:endParaRPr lang="en-US" altLang="zh-CN" dirty="0"/>
          </a:p>
          <a:p>
            <a:pPr lvl="1"/>
            <a:r>
              <a:rPr lang="en-US" altLang="zh-CN" dirty="0"/>
              <a:t>https://university.mongodb.com/</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二、</a:t>
            </a:r>
            <a:r>
              <a:rPr lang="en-US" altLang="zh-CN" b="1" dirty="0"/>
              <a:t> </a:t>
            </a:r>
            <a:r>
              <a:rPr lang="zh-CN" altLang="en-US" b="1" dirty="0"/>
              <a:t>结构化</a:t>
            </a:r>
            <a:r>
              <a:rPr lang="zh-CN" altLang="zh-CN" b="1" dirty="0"/>
              <a:t>数据</a:t>
            </a:r>
            <a:r>
              <a:rPr lang="zh-CN" altLang="en-US" b="1" dirty="0"/>
              <a:t>处理</a:t>
            </a:r>
            <a:endParaRPr lang="zh-CN" altLang="en-US" dirty="0"/>
          </a:p>
        </p:txBody>
      </p:sp>
      <p:sp>
        <p:nvSpPr>
          <p:cNvPr id="3" name="内容占位符 2"/>
          <p:cNvSpPr>
            <a:spLocks noGrp="1"/>
          </p:cNvSpPr>
          <p:nvPr>
            <p:ph idx="1"/>
          </p:nvPr>
        </p:nvSpPr>
        <p:spPr/>
        <p:txBody>
          <a:bodyPr/>
          <a:lstStyle/>
          <a:p>
            <a:r>
              <a:rPr lang="en-US" altLang="zh-CN" dirty="0"/>
              <a:t>2.1  </a:t>
            </a:r>
            <a:r>
              <a:rPr lang="zh-CN" altLang="en-US" dirty="0"/>
              <a:t>数据清洗</a:t>
            </a:r>
            <a:endParaRPr lang="en-US" altLang="zh-CN" dirty="0"/>
          </a:p>
          <a:p>
            <a:r>
              <a:rPr lang="en-US" altLang="zh-CN" dirty="0"/>
              <a:t>2.2  </a:t>
            </a:r>
            <a:r>
              <a:rPr lang="zh-CN" altLang="en-US" dirty="0"/>
              <a:t>结构化数据应用</a:t>
            </a:r>
            <a:endParaRPr lang="en-US" altLang="zh-CN" dirty="0"/>
          </a:p>
          <a:p>
            <a:r>
              <a:rPr lang="en-US" altLang="zh-CN" dirty="0"/>
              <a:t>2.3  </a:t>
            </a:r>
            <a:r>
              <a:rPr lang="zh-CN" altLang="en-US" dirty="0"/>
              <a:t>特征工程</a:t>
            </a:r>
            <a:endParaRPr lang="en-US" altLang="zh-CN" dirty="0"/>
          </a:p>
          <a:p>
            <a:r>
              <a:rPr lang="en-US" altLang="zh-CN" dirty="0"/>
              <a:t>2.4 </a:t>
            </a:r>
            <a:r>
              <a:rPr lang="zh-CN" altLang="en-US" dirty="0"/>
              <a:t>机器学习的数据预处理</a:t>
            </a:r>
            <a:endParaRPr lang="en-US" altLang="zh-CN" dirty="0"/>
          </a:p>
          <a:p>
            <a:r>
              <a:rPr lang="en-US" altLang="zh-CN" dirty="0"/>
              <a:t>2.5 </a:t>
            </a:r>
            <a:r>
              <a:rPr lang="zh-CN" altLang="en-US" dirty="0"/>
              <a:t>连续值与离散值</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数据清洗</a:t>
            </a:r>
          </a:p>
        </p:txBody>
      </p:sp>
      <p:sp>
        <p:nvSpPr>
          <p:cNvPr id="3" name="内容占位符 2"/>
          <p:cNvSpPr>
            <a:spLocks noGrp="1"/>
          </p:cNvSpPr>
          <p:nvPr>
            <p:ph idx="1"/>
          </p:nvPr>
        </p:nvSpPr>
        <p:spPr/>
        <p:txBody>
          <a:bodyPr/>
          <a:lstStyle/>
          <a:p>
            <a:r>
              <a:rPr lang="zh-CN" altLang="en-US" dirty="0"/>
              <a:t>数据清洗</a:t>
            </a:r>
            <a:r>
              <a:rPr lang="en-US" altLang="zh-CN" dirty="0"/>
              <a:t>(Data cleaning)– </a:t>
            </a:r>
            <a:r>
              <a:rPr lang="zh-CN" altLang="en-US" dirty="0"/>
              <a:t>对数据进行重新审查和校验的过程，</a:t>
            </a:r>
            <a:endParaRPr lang="en-US" altLang="zh-CN" dirty="0"/>
          </a:p>
          <a:p>
            <a:r>
              <a:rPr lang="zh-CN" altLang="en-US" dirty="0"/>
              <a:t>目的：删除重复信息、纠正存在的错误，并提供数据一致性。</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835" y="3789040"/>
            <a:ext cx="6299405" cy="2736304"/>
          </a:xfrm>
          <a:prstGeom prst="rect">
            <a:avLst/>
          </a:prstGeom>
        </p:spPr>
      </p:pic>
    </p:spTree>
    <p:extLst>
      <p:ext uri="{BB962C8B-B14F-4D97-AF65-F5344CB8AC3E}">
        <p14:creationId xmlns:p14="http://schemas.microsoft.com/office/powerpoint/2010/main" val="3879645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做</a:t>
            </a:r>
            <a:r>
              <a:rPr lang="en-US" altLang="zh-CN" b="1" dirty="0"/>
              <a:t>Data Mining</a:t>
            </a:r>
            <a:r>
              <a:rPr lang="zh-CN" altLang="en-US" b="1" dirty="0"/>
              <a:t>，其实大部分时间都花在清洗数据</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缺失值处理：</a:t>
            </a:r>
            <a:endParaRPr lang="en-US" altLang="zh-CN" dirty="0"/>
          </a:p>
          <a:p>
            <a:pPr lvl="1"/>
            <a:r>
              <a:rPr lang="zh-CN" altLang="zh-CN" dirty="0"/>
              <a:t>1. 直接删除（常用）； </a:t>
            </a:r>
            <a:endParaRPr lang="en-US" altLang="zh-CN" dirty="0"/>
          </a:p>
          <a:p>
            <a:pPr lvl="1"/>
            <a:r>
              <a:rPr lang="zh-CN" altLang="zh-CN" dirty="0"/>
              <a:t>2. 或者进行</a:t>
            </a:r>
            <a:r>
              <a:rPr lang="zh-CN" altLang="zh-CN" dirty="0">
                <a:solidFill>
                  <a:srgbClr val="FF0000"/>
                </a:solidFill>
              </a:rPr>
              <a:t>插值处理</a:t>
            </a:r>
            <a:r>
              <a:rPr lang="zh-CN" altLang="zh-CN" dirty="0"/>
              <a:t>（Interpolate）；</a:t>
            </a:r>
            <a:endParaRPr lang="en-US" altLang="zh-CN" dirty="0"/>
          </a:p>
          <a:p>
            <a:pPr lvl="2"/>
            <a:r>
              <a:rPr lang="zh-CN" altLang="en-US" dirty="0"/>
              <a:t>可以用平均值、最大值、最小值或更为复杂的概率估计代替缺失的值</a:t>
            </a:r>
            <a:endParaRPr lang="zh-CN" altLang="zh-CN" dirty="0"/>
          </a:p>
          <a:p>
            <a:r>
              <a:rPr lang="zh-CN" altLang="zh-CN" dirty="0"/>
              <a:t>异常值</a:t>
            </a:r>
            <a:r>
              <a:rPr lang="en-US" altLang="zh-CN" dirty="0"/>
              <a:t>/</a:t>
            </a:r>
            <a:r>
              <a:rPr lang="zh-CN" altLang="en-US" dirty="0"/>
              <a:t>错误值</a:t>
            </a:r>
            <a:r>
              <a:rPr lang="zh-CN" altLang="zh-CN" dirty="0"/>
              <a:t>处理：</a:t>
            </a:r>
            <a:endParaRPr lang="en-US" altLang="zh-CN" dirty="0"/>
          </a:p>
          <a:p>
            <a:pPr lvl="1"/>
            <a:r>
              <a:rPr lang="zh-CN" altLang="en-US" dirty="0"/>
              <a:t>识别：</a:t>
            </a:r>
            <a:endParaRPr lang="en-US" altLang="zh-CN" dirty="0"/>
          </a:p>
          <a:p>
            <a:pPr lvl="2"/>
            <a:r>
              <a:rPr lang="zh-CN" altLang="en-US" dirty="0"/>
              <a:t>统计分析的方法：偏差分析、识别不遵守分布或回归方程的值</a:t>
            </a:r>
            <a:endParaRPr lang="en-US" altLang="zh-CN" dirty="0"/>
          </a:p>
          <a:p>
            <a:pPr lvl="2"/>
            <a:r>
              <a:rPr lang="zh-CN" altLang="en-US" dirty="0"/>
              <a:t>简单规则库：常识性规则、业务特定规则等</a:t>
            </a:r>
            <a:endParaRPr lang="en-US" altLang="zh-CN" dirty="0"/>
          </a:p>
          <a:p>
            <a:pPr lvl="2"/>
            <a:r>
              <a:rPr lang="zh-CN" altLang="en-US" dirty="0"/>
              <a:t>使用不同属性间的约束</a:t>
            </a:r>
            <a:endParaRPr lang="en-US" altLang="zh-CN" dirty="0"/>
          </a:p>
          <a:p>
            <a:pPr lvl="2"/>
            <a:r>
              <a:rPr lang="zh-CN" altLang="en-US" dirty="0"/>
              <a:t>外部的数据</a:t>
            </a:r>
            <a:endParaRPr lang="en-US" altLang="zh-CN" dirty="0"/>
          </a:p>
          <a:p>
            <a:pPr lvl="1"/>
            <a:r>
              <a:rPr lang="zh-CN" altLang="zh-CN" dirty="0"/>
              <a:t>1. 直接删除； </a:t>
            </a:r>
            <a:endParaRPr lang="en-US" altLang="zh-CN" dirty="0"/>
          </a:p>
          <a:p>
            <a:pPr lvl="1"/>
            <a:r>
              <a:rPr lang="zh-CN" altLang="zh-CN" dirty="0"/>
              <a:t>2. 极值处理到一个正常区间（推荐）；</a:t>
            </a:r>
          </a:p>
          <a:p>
            <a:endParaRPr lang="zh-CN" altLang="en-US" dirty="0"/>
          </a:p>
        </p:txBody>
      </p:sp>
    </p:spTree>
    <p:extLst>
      <p:ext uri="{BB962C8B-B14F-4D97-AF65-F5344CB8AC3E}">
        <p14:creationId xmlns:p14="http://schemas.microsoft.com/office/powerpoint/2010/main" val="1649256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04717-C84A-4B69-B55D-A2E4AA7658AB}"/>
              </a:ext>
            </a:extLst>
          </p:cNvPr>
          <p:cNvSpPr>
            <a:spLocks noGrp="1"/>
          </p:cNvSpPr>
          <p:nvPr>
            <p:ph type="title"/>
          </p:nvPr>
        </p:nvSpPr>
        <p:spPr/>
        <p:txBody>
          <a:bodyPr>
            <a:normAutofit/>
          </a:bodyPr>
          <a:lstStyle/>
          <a:p>
            <a:r>
              <a:rPr lang="en-US" altLang="zh-CN" dirty="0"/>
              <a:t>2.2  </a:t>
            </a:r>
            <a:r>
              <a:rPr lang="zh-CN" altLang="en-US" dirty="0"/>
              <a:t>结构化数据应用</a:t>
            </a:r>
          </a:p>
        </p:txBody>
      </p:sp>
      <p:sp>
        <p:nvSpPr>
          <p:cNvPr id="3" name="内容占位符 2">
            <a:extLst>
              <a:ext uri="{FF2B5EF4-FFF2-40B4-BE49-F238E27FC236}">
                <a16:creationId xmlns:a16="http://schemas.microsoft.com/office/drawing/2014/main" id="{8AFC4114-AD61-44DE-8DDF-9B77572EA70F}"/>
              </a:ext>
            </a:extLst>
          </p:cNvPr>
          <p:cNvSpPr>
            <a:spLocks noGrp="1"/>
          </p:cNvSpPr>
          <p:nvPr>
            <p:ph idx="1"/>
          </p:nvPr>
        </p:nvSpPr>
        <p:spPr/>
        <p:txBody>
          <a:bodyPr>
            <a:normAutofit lnSpcReduction="10000"/>
          </a:bodyPr>
          <a:lstStyle/>
          <a:p>
            <a:r>
              <a:rPr lang="zh-CN" altLang="en-US" dirty="0"/>
              <a:t>收集，确定结构字段</a:t>
            </a:r>
            <a:endParaRPr lang="en-US" altLang="zh-CN" dirty="0"/>
          </a:p>
          <a:p>
            <a:r>
              <a:rPr lang="zh-CN" altLang="en-US" dirty="0"/>
              <a:t>数据清洗</a:t>
            </a:r>
            <a:endParaRPr lang="en-US" altLang="zh-CN" dirty="0"/>
          </a:p>
          <a:p>
            <a:r>
              <a:rPr lang="zh-CN" altLang="en-US" dirty="0"/>
              <a:t>应用</a:t>
            </a:r>
            <a:endParaRPr lang="en-US" altLang="zh-CN" dirty="0"/>
          </a:p>
          <a:p>
            <a:pPr lvl="1"/>
            <a:r>
              <a:rPr lang="zh-CN" altLang="en-US" dirty="0"/>
              <a:t>数据集成，展示   （</a:t>
            </a:r>
            <a:r>
              <a:rPr lang="en-US" altLang="zh-CN" dirty="0"/>
              <a:t>SQL:  </a:t>
            </a:r>
            <a:r>
              <a:rPr lang="zh-CN" altLang="en-US" dirty="0"/>
              <a:t>排序，筛选，分析）</a:t>
            </a:r>
            <a:endParaRPr lang="en-US" altLang="zh-CN" dirty="0"/>
          </a:p>
          <a:p>
            <a:pPr lvl="1"/>
            <a:r>
              <a:rPr lang="zh-CN" altLang="en-US" dirty="0"/>
              <a:t>用机器学习处理数据，展示结果</a:t>
            </a:r>
            <a:endParaRPr lang="en-US" altLang="zh-CN" dirty="0"/>
          </a:p>
          <a:p>
            <a:pPr lvl="2"/>
            <a:r>
              <a:rPr lang="zh-CN" altLang="en-US" dirty="0"/>
              <a:t>无标注数据</a:t>
            </a:r>
            <a:endParaRPr lang="en-US" altLang="zh-CN" dirty="0"/>
          </a:p>
          <a:p>
            <a:pPr lvl="3"/>
            <a:r>
              <a:rPr lang="zh-CN" altLang="en-US" dirty="0"/>
              <a:t>聚类</a:t>
            </a:r>
            <a:endParaRPr lang="en-US" altLang="zh-CN" dirty="0"/>
          </a:p>
          <a:p>
            <a:pPr lvl="2"/>
            <a:r>
              <a:rPr lang="zh-CN" altLang="en-US" dirty="0"/>
              <a:t>有标注数据</a:t>
            </a:r>
            <a:endParaRPr lang="en-US" altLang="zh-CN" dirty="0"/>
          </a:p>
          <a:p>
            <a:pPr lvl="3"/>
            <a:r>
              <a:rPr lang="zh-CN" altLang="en-US" dirty="0"/>
              <a:t>回归  </a:t>
            </a:r>
            <a:endParaRPr lang="en-US" altLang="zh-CN" dirty="0"/>
          </a:p>
          <a:p>
            <a:pPr lvl="3"/>
            <a:r>
              <a:rPr lang="zh-CN" altLang="en-US" dirty="0"/>
              <a:t>分类</a:t>
            </a:r>
            <a:endParaRPr lang="en-US" altLang="zh-CN" dirty="0"/>
          </a:p>
        </p:txBody>
      </p:sp>
    </p:spTree>
    <p:extLst>
      <p:ext uri="{BB962C8B-B14F-4D97-AF65-F5344CB8AC3E}">
        <p14:creationId xmlns:p14="http://schemas.microsoft.com/office/powerpoint/2010/main" val="135015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normAutofit fontScale="92500" lnSpcReduction="20000"/>
          </a:bodyPr>
          <a:lstStyle/>
          <a:p>
            <a:r>
              <a:rPr lang="zh-CN" altLang="en-US" b="1" dirty="0"/>
              <a:t>一、</a:t>
            </a:r>
            <a:r>
              <a:rPr lang="en-US" altLang="zh-CN" b="1" dirty="0"/>
              <a:t> </a:t>
            </a:r>
            <a:r>
              <a:rPr lang="zh-CN" altLang="zh-CN" b="1" dirty="0"/>
              <a:t>爬虫数据存储</a:t>
            </a:r>
          </a:p>
          <a:p>
            <a:pPr lvl="1"/>
            <a:r>
              <a:rPr lang="en-US" altLang="zh-CN" b="1" dirty="0"/>
              <a:t>1.1  </a:t>
            </a:r>
            <a:r>
              <a:rPr lang="zh-CN" altLang="zh-CN" b="1" dirty="0"/>
              <a:t>结构化文件</a:t>
            </a:r>
            <a:endParaRPr lang="en-US" altLang="zh-CN" b="1" dirty="0"/>
          </a:p>
          <a:p>
            <a:pPr lvl="1"/>
            <a:r>
              <a:rPr lang="en-US" altLang="zh-CN" b="1" dirty="0"/>
              <a:t>1.2 </a:t>
            </a:r>
            <a:r>
              <a:rPr lang="zh-CN" altLang="zh-CN" b="1" dirty="0"/>
              <a:t>数据库</a:t>
            </a:r>
          </a:p>
          <a:p>
            <a:r>
              <a:rPr lang="zh-CN" altLang="en-US" b="1" dirty="0"/>
              <a:t>二、</a:t>
            </a:r>
            <a:r>
              <a:rPr lang="en-US" altLang="zh-CN" b="1" dirty="0"/>
              <a:t> </a:t>
            </a:r>
            <a:r>
              <a:rPr lang="zh-CN" altLang="en-US" b="1" dirty="0"/>
              <a:t>结构化</a:t>
            </a:r>
            <a:r>
              <a:rPr lang="zh-CN" altLang="zh-CN" b="1" dirty="0"/>
              <a:t>数据</a:t>
            </a:r>
            <a:r>
              <a:rPr lang="zh-CN" altLang="en-US" b="1" dirty="0"/>
              <a:t>处理</a:t>
            </a:r>
            <a:endParaRPr lang="en-US" altLang="zh-CN" b="1" dirty="0"/>
          </a:p>
          <a:p>
            <a:pPr lvl="1"/>
            <a:r>
              <a:rPr lang="en-US" altLang="zh-CN" dirty="0"/>
              <a:t>2.1  </a:t>
            </a:r>
            <a:r>
              <a:rPr lang="zh-CN" altLang="en-US" dirty="0"/>
              <a:t>数据清洗</a:t>
            </a:r>
            <a:endParaRPr lang="en-US" altLang="zh-CN" dirty="0"/>
          </a:p>
          <a:p>
            <a:pPr lvl="1"/>
            <a:r>
              <a:rPr lang="en-US" altLang="zh-CN" dirty="0"/>
              <a:t>2.2  </a:t>
            </a:r>
            <a:r>
              <a:rPr lang="zh-CN" altLang="en-US" dirty="0"/>
              <a:t>结构化数据应用</a:t>
            </a:r>
            <a:endParaRPr lang="en-US" altLang="zh-CN" dirty="0"/>
          </a:p>
          <a:p>
            <a:pPr lvl="1"/>
            <a:r>
              <a:rPr lang="en-US" altLang="zh-CN" dirty="0"/>
              <a:t>2.3  </a:t>
            </a:r>
            <a:r>
              <a:rPr lang="zh-CN" altLang="en-US" dirty="0"/>
              <a:t>特征工程</a:t>
            </a:r>
            <a:endParaRPr lang="en-US" altLang="zh-CN" dirty="0"/>
          </a:p>
          <a:p>
            <a:pPr lvl="1"/>
            <a:r>
              <a:rPr lang="en-US" altLang="zh-CN" dirty="0"/>
              <a:t>2.4 </a:t>
            </a:r>
            <a:r>
              <a:rPr lang="zh-CN" altLang="en-US" dirty="0"/>
              <a:t>机器学习的数据预处理</a:t>
            </a:r>
            <a:endParaRPr lang="en-US" altLang="zh-CN" dirty="0"/>
          </a:p>
          <a:p>
            <a:pPr lvl="1"/>
            <a:r>
              <a:rPr lang="en-US" altLang="zh-CN" dirty="0"/>
              <a:t>2.5 </a:t>
            </a:r>
            <a:r>
              <a:rPr lang="zh-CN" altLang="en-US" dirty="0"/>
              <a:t>连续值与离散值</a:t>
            </a:r>
            <a:endParaRPr lang="en-US" altLang="zh-CN" b="1" dirty="0"/>
          </a:p>
          <a:p>
            <a:r>
              <a:rPr lang="zh-CN" altLang="en-US" b="1" dirty="0"/>
              <a:t>三、</a:t>
            </a:r>
            <a:r>
              <a:rPr lang="en-US" altLang="zh-CN" b="1" dirty="0"/>
              <a:t> </a:t>
            </a:r>
            <a:r>
              <a:rPr lang="zh-CN" altLang="en-US" b="1" dirty="0"/>
              <a:t>非结构化</a:t>
            </a:r>
            <a:r>
              <a:rPr lang="zh-CN" altLang="zh-CN" b="1" dirty="0"/>
              <a:t>数据</a:t>
            </a:r>
            <a:r>
              <a:rPr lang="zh-CN" altLang="en-US" b="1" dirty="0"/>
              <a:t>处理</a:t>
            </a:r>
            <a:endParaRPr lang="en-US" altLang="zh-CN" b="1" dirty="0"/>
          </a:p>
          <a:p>
            <a:pPr lvl="1"/>
            <a:endParaRPr lang="zh-CN" altLang="zh-CN" b="1" dirty="0"/>
          </a:p>
        </p:txBody>
      </p:sp>
    </p:spTree>
    <p:extLst>
      <p:ext uri="{BB962C8B-B14F-4D97-AF65-F5344CB8AC3E}">
        <p14:creationId xmlns:p14="http://schemas.microsoft.com/office/powerpoint/2010/main" val="497473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b="1" dirty="0">
                <a:ea typeface="宋体" charset="-122"/>
              </a:rPr>
              <a:t>学习形式分类</a:t>
            </a:r>
          </a:p>
          <a:p>
            <a:pPr lvl="1"/>
            <a:r>
              <a:rPr lang="zh-CN" altLang="en-US" b="1" dirty="0">
                <a:ea typeface="宋体" charset="-122"/>
              </a:rPr>
              <a:t>监督学习</a:t>
            </a:r>
            <a:r>
              <a:rPr lang="en-US" altLang="zh-CN" b="1" dirty="0">
                <a:ea typeface="宋体" charset="-122"/>
              </a:rPr>
              <a:t>(supervised learning)</a:t>
            </a:r>
          </a:p>
          <a:p>
            <a:pPr lvl="2"/>
            <a:r>
              <a:rPr lang="zh-CN" altLang="zh-CN" dirty="0">
                <a:ea typeface="宋体" charset="-122"/>
              </a:rPr>
              <a:t>已知</a:t>
            </a:r>
            <a:r>
              <a:rPr lang="zh-CN" altLang="zh-CN" dirty="0">
                <a:ea typeface="宋体" charset="-122"/>
                <a:hlinkClick r:id="rId2" tooltip="训练区（页面不存在）"/>
              </a:rPr>
              <a:t>训练区</a:t>
            </a:r>
            <a:r>
              <a:rPr lang="zh-CN" altLang="zh-CN" dirty="0">
                <a:ea typeface="宋体" charset="-122"/>
              </a:rPr>
              <a:t>提供的样本</a:t>
            </a:r>
            <a:r>
              <a:rPr lang="zh-CN" altLang="en-US" dirty="0">
                <a:ea typeface="宋体" charset="-122"/>
              </a:rPr>
              <a:t>。训练集，测试集</a:t>
            </a:r>
            <a:endParaRPr lang="en-US" altLang="zh-CN" dirty="0">
              <a:ea typeface="宋体" charset="-122"/>
            </a:endParaRPr>
          </a:p>
          <a:p>
            <a:pPr lvl="2"/>
            <a:r>
              <a:rPr lang="zh-CN" altLang="en-US" b="1" dirty="0"/>
              <a:t>回归问题</a:t>
            </a:r>
            <a:r>
              <a:rPr lang="zh-CN" altLang="en-US" dirty="0"/>
              <a:t>（</a:t>
            </a:r>
            <a:r>
              <a:rPr lang="en-US" altLang="zh-CN" dirty="0"/>
              <a:t>Regression</a:t>
            </a:r>
            <a:r>
              <a:rPr lang="zh-CN" altLang="en-US" dirty="0"/>
              <a:t>）</a:t>
            </a:r>
            <a:endParaRPr lang="en-US" altLang="zh-CN" dirty="0"/>
          </a:p>
          <a:p>
            <a:pPr lvl="3"/>
            <a:r>
              <a:rPr lang="zh-CN" altLang="en-US" dirty="0"/>
              <a:t>能预测的结果</a:t>
            </a:r>
            <a:endParaRPr lang="en-US" altLang="zh-CN" dirty="0"/>
          </a:p>
          <a:p>
            <a:pPr lvl="2"/>
            <a:r>
              <a:rPr lang="zh-CN" altLang="zh-CN" b="1" dirty="0">
                <a:ea typeface="宋体" charset="-122"/>
              </a:rPr>
              <a:t>分类</a:t>
            </a:r>
            <a:r>
              <a:rPr lang="zh-CN" altLang="en-US" b="1" dirty="0">
                <a:ea typeface="宋体" charset="-122"/>
              </a:rPr>
              <a:t>问题（</a:t>
            </a:r>
            <a:r>
              <a:rPr lang="zh-CN" altLang="zh-CN" dirty="0">
                <a:ea typeface="宋体" charset="-122"/>
              </a:rPr>
              <a:t> classification</a:t>
            </a:r>
            <a:r>
              <a:rPr lang="zh-CN" altLang="en-US" dirty="0">
                <a:ea typeface="宋体" charset="-122"/>
              </a:rPr>
              <a:t>）</a:t>
            </a:r>
            <a:endParaRPr lang="en-US" altLang="zh-CN" dirty="0">
              <a:ea typeface="宋体" charset="-122"/>
            </a:endParaRPr>
          </a:p>
          <a:p>
            <a:pPr lvl="3"/>
            <a:r>
              <a:rPr lang="zh-CN" altLang="zh-CN" dirty="0">
                <a:ea typeface="宋体" charset="-122"/>
              </a:rPr>
              <a:t>指识别出样本所属的类别</a:t>
            </a:r>
            <a:endParaRPr lang="en-US" altLang="zh-CN" b="1" dirty="0">
              <a:ea typeface="宋体" charset="-122"/>
            </a:endParaRPr>
          </a:p>
          <a:p>
            <a:pPr lvl="2"/>
            <a:r>
              <a:rPr lang="zh-CN" altLang="en-US" dirty="0"/>
              <a:t>分类和回归的区别在于输出变量的类型。</a:t>
            </a:r>
          </a:p>
          <a:p>
            <a:pPr lvl="3"/>
            <a:r>
              <a:rPr lang="zh-CN" altLang="en-US" dirty="0"/>
              <a:t>定量输出称为回归</a:t>
            </a:r>
            <a:endParaRPr lang="en-US" altLang="zh-CN" dirty="0"/>
          </a:p>
          <a:p>
            <a:pPr lvl="3"/>
            <a:r>
              <a:rPr lang="zh-CN" altLang="en-US" dirty="0"/>
              <a:t>定性输出称为分类</a:t>
            </a:r>
            <a:endParaRPr lang="en-US" altLang="zh-CN" b="1" dirty="0">
              <a:ea typeface="宋体" charset="-122"/>
            </a:endParaRPr>
          </a:p>
          <a:p>
            <a:pPr lvl="1"/>
            <a:r>
              <a:rPr lang="zh-CN" altLang="en-US" b="1" dirty="0">
                <a:ea typeface="宋体" charset="-122"/>
              </a:rPr>
              <a:t>非监督学习</a:t>
            </a:r>
            <a:r>
              <a:rPr lang="en-US" altLang="zh-CN" b="1" dirty="0">
                <a:ea typeface="宋体" charset="-122"/>
              </a:rPr>
              <a:t>(unsupervised learning)</a:t>
            </a:r>
          </a:p>
          <a:p>
            <a:pPr lvl="2"/>
            <a:r>
              <a:rPr lang="zh-CN" altLang="en-US" b="1" dirty="0"/>
              <a:t>聚类问题</a:t>
            </a:r>
            <a:r>
              <a:rPr lang="en-US" altLang="zh-CN" dirty="0"/>
              <a:t>(</a:t>
            </a:r>
            <a:r>
              <a:rPr lang="en-US" altLang="zh-CN" dirty="0" err="1">
                <a:ea typeface="宋体" charset="-122"/>
              </a:rPr>
              <a:t>Clusting</a:t>
            </a:r>
            <a:r>
              <a:rPr lang="en-US" altLang="zh-CN" dirty="0">
                <a:ea typeface="宋体" charset="-122"/>
              </a:rPr>
              <a:t> )</a:t>
            </a:r>
            <a:endParaRPr lang="zh-CN" altLang="en-US" dirty="0"/>
          </a:p>
          <a:p>
            <a:pPr lvl="2"/>
            <a:endParaRPr lang="en-US" altLang="zh-CN" dirty="0">
              <a:ea typeface="宋体" charset="-122"/>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dirty="0"/>
              <a:t>鸢尾花数据集</a:t>
            </a:r>
            <a:endParaRPr lang="zh-CN" altLang="en-US" dirty="0"/>
          </a:p>
        </p:txBody>
      </p:sp>
      <p:sp>
        <p:nvSpPr>
          <p:cNvPr id="3" name="内容占位符 2"/>
          <p:cNvSpPr>
            <a:spLocks noGrp="1"/>
          </p:cNvSpPr>
          <p:nvPr>
            <p:ph idx="1"/>
          </p:nvPr>
        </p:nvSpPr>
        <p:spPr/>
        <p:txBody>
          <a:bodyPr>
            <a:normAutofit fontScale="85000" lnSpcReduction="20000"/>
          </a:bodyPr>
          <a:lstStyle/>
          <a:p>
            <a:endParaRPr lang="en-US" altLang="zh-CN" dirty="0"/>
          </a:p>
          <a:p>
            <a:endParaRPr lang="en-US" altLang="zh-CN" dirty="0"/>
          </a:p>
          <a:p>
            <a:endParaRPr lang="en-US" altLang="zh-CN" dirty="0"/>
          </a:p>
          <a:p>
            <a:r>
              <a:rPr lang="en-US" altLang="zh-CN" dirty="0"/>
              <a:t>Iris </a:t>
            </a:r>
            <a:r>
              <a:rPr lang="zh-CN" altLang="en-US" dirty="0"/>
              <a:t>鸢尾花数据集是一个经典数据集，</a:t>
            </a:r>
            <a:endParaRPr lang="en-US" altLang="zh-CN" dirty="0"/>
          </a:p>
          <a:p>
            <a:r>
              <a:rPr lang="zh-CN" altLang="en-US" dirty="0"/>
              <a:t>在统计学习和机器学习领域都经常被用作示例。</a:t>
            </a:r>
            <a:endParaRPr lang="en-US" altLang="zh-CN" dirty="0"/>
          </a:p>
          <a:p>
            <a:r>
              <a:rPr lang="zh-CN" altLang="en-US" dirty="0"/>
              <a:t>数据集内包含 </a:t>
            </a:r>
            <a:r>
              <a:rPr lang="en-US" altLang="zh-CN" dirty="0"/>
              <a:t>3 </a:t>
            </a:r>
            <a:r>
              <a:rPr lang="zh-CN" altLang="en-US" dirty="0"/>
              <a:t>类共 </a:t>
            </a:r>
            <a:r>
              <a:rPr lang="en-US" altLang="zh-CN" dirty="0"/>
              <a:t>150 </a:t>
            </a:r>
            <a:r>
              <a:rPr lang="zh-CN" altLang="en-US" dirty="0"/>
              <a:t>条记录，</a:t>
            </a:r>
            <a:endParaRPr lang="en-US" altLang="zh-CN" dirty="0"/>
          </a:p>
          <a:p>
            <a:pPr lvl="1"/>
            <a:r>
              <a:rPr lang="zh-CN" altLang="en-US" dirty="0"/>
              <a:t>每类各 </a:t>
            </a:r>
            <a:r>
              <a:rPr lang="en-US" altLang="zh-CN" dirty="0"/>
              <a:t>50 </a:t>
            </a:r>
            <a:r>
              <a:rPr lang="zh-CN" altLang="en-US" dirty="0"/>
              <a:t>个数据，</a:t>
            </a:r>
            <a:endParaRPr lang="en-US" altLang="zh-CN" dirty="0"/>
          </a:p>
          <a:p>
            <a:pPr lvl="1"/>
            <a:r>
              <a:rPr lang="zh-CN" altLang="en-US" dirty="0"/>
              <a:t>每条记录都有 </a:t>
            </a:r>
            <a:r>
              <a:rPr lang="en-US" altLang="zh-CN" dirty="0"/>
              <a:t>4 </a:t>
            </a:r>
            <a:r>
              <a:rPr lang="zh-CN" altLang="en-US" dirty="0"/>
              <a:t>项特征：</a:t>
            </a:r>
            <a:endParaRPr lang="en-US" altLang="zh-CN" dirty="0"/>
          </a:p>
          <a:p>
            <a:pPr lvl="2"/>
            <a:r>
              <a:rPr lang="zh-CN" altLang="en-US" dirty="0"/>
              <a:t>花萼长度、花萼宽度、花瓣长度、花瓣宽度，</a:t>
            </a:r>
            <a:endParaRPr lang="en-US" altLang="zh-CN" dirty="0"/>
          </a:p>
          <a:p>
            <a:pPr lvl="1"/>
            <a:r>
              <a:rPr lang="zh-CN" altLang="en-US" dirty="0"/>
              <a:t>可以通过这</a:t>
            </a:r>
            <a:r>
              <a:rPr lang="en-US" altLang="zh-CN" dirty="0"/>
              <a:t>4</a:t>
            </a:r>
            <a:r>
              <a:rPr lang="zh-CN" altLang="en-US" dirty="0"/>
              <a:t>个特征预测鸢尾花卉属于（</a:t>
            </a:r>
            <a:r>
              <a:rPr lang="en-US" altLang="zh-CN" dirty="0"/>
              <a:t>iris-</a:t>
            </a:r>
            <a:r>
              <a:rPr lang="en-US" altLang="zh-CN" dirty="0" err="1"/>
              <a:t>setosa</a:t>
            </a:r>
            <a:r>
              <a:rPr lang="en-US" altLang="zh-CN" dirty="0"/>
              <a:t>, iris-</a:t>
            </a:r>
            <a:r>
              <a:rPr lang="en-US" altLang="zh-CN" dirty="0" err="1"/>
              <a:t>versicolour</a:t>
            </a:r>
            <a:r>
              <a:rPr lang="en-US" altLang="zh-CN" dirty="0"/>
              <a:t>, iris-</a:t>
            </a:r>
            <a:r>
              <a:rPr lang="en-US" altLang="zh-CN" dirty="0" err="1"/>
              <a:t>virginica</a:t>
            </a:r>
            <a:r>
              <a:rPr lang="zh-CN" altLang="en-US" dirty="0"/>
              <a:t>）中的哪一品种。</a:t>
            </a:r>
          </a:p>
        </p:txBody>
      </p:sp>
      <p:pic>
        <p:nvPicPr>
          <p:cNvPr id="3074" name="Picture 2"/>
          <p:cNvPicPr>
            <a:picLocks noChangeAspect="1" noChangeArrowheads="1"/>
          </p:cNvPicPr>
          <p:nvPr/>
        </p:nvPicPr>
        <p:blipFill>
          <a:blip r:embed="rId2"/>
          <a:srcRect/>
          <a:stretch>
            <a:fillRect/>
          </a:stretch>
        </p:blipFill>
        <p:spPr bwMode="auto">
          <a:xfrm>
            <a:off x="4500562" y="142852"/>
            <a:ext cx="3128957" cy="237526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机器学习工具：</a:t>
            </a:r>
            <a:r>
              <a:rPr lang="zh-CN" altLang="zh-CN" b="1" dirty="0"/>
              <a:t>Sklearn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Scikit learn 简称 </a:t>
            </a:r>
            <a:r>
              <a:rPr lang="zh-CN" altLang="zh-CN" dirty="0">
                <a:hlinkClick r:id="rId3"/>
              </a:rPr>
              <a:t>sklearn</a:t>
            </a:r>
            <a:r>
              <a:rPr lang="zh-CN" altLang="zh-CN" dirty="0"/>
              <a:t>, </a:t>
            </a:r>
            <a:endParaRPr lang="en-US" altLang="zh-CN" dirty="0"/>
          </a:p>
          <a:p>
            <a:r>
              <a:rPr lang="en-US" altLang="zh-CN" dirty="0"/>
              <a:t>http://scikit-learn.org/stable/index.html</a:t>
            </a:r>
          </a:p>
          <a:p>
            <a:r>
              <a:rPr lang="zh-CN" altLang="zh-CN" dirty="0"/>
              <a:t>机器学习领域当中最知名 python 模块之一</a:t>
            </a:r>
            <a:endParaRPr lang="en-US" altLang="zh-CN" dirty="0"/>
          </a:p>
          <a:p>
            <a:r>
              <a:rPr lang="zh-CN" altLang="zh-CN" dirty="0"/>
              <a:t>Sklearn 包含了很多种机器学习的方式:</a:t>
            </a:r>
          </a:p>
          <a:p>
            <a:pPr lvl="1"/>
            <a:r>
              <a:rPr lang="zh-CN" altLang="zh-CN" dirty="0"/>
              <a:t>Preprocessing 数据预处理</a:t>
            </a:r>
          </a:p>
          <a:p>
            <a:pPr lvl="1"/>
            <a:r>
              <a:rPr lang="zh-CN" altLang="zh-CN" dirty="0"/>
              <a:t>Dimensionality reduction 数据降维</a:t>
            </a:r>
          </a:p>
          <a:p>
            <a:pPr lvl="1"/>
            <a:r>
              <a:rPr lang="zh-CN" altLang="zh-CN" dirty="0"/>
              <a:t>Model Selection 模型选择</a:t>
            </a:r>
            <a:endParaRPr lang="en-US" altLang="zh-CN" dirty="0"/>
          </a:p>
          <a:p>
            <a:pPr lvl="1"/>
            <a:r>
              <a:rPr lang="zh-CN" altLang="zh-CN" dirty="0"/>
              <a:t>Classification 分类</a:t>
            </a:r>
          </a:p>
          <a:p>
            <a:pPr lvl="1"/>
            <a:r>
              <a:rPr lang="zh-CN" altLang="zh-CN" dirty="0"/>
              <a:t>Regression 回归</a:t>
            </a:r>
          </a:p>
          <a:p>
            <a:pPr lvl="1"/>
            <a:r>
              <a:rPr lang="zh-CN" altLang="zh-CN" dirty="0"/>
              <a:t>Clustering </a:t>
            </a:r>
          </a:p>
        </p:txBody>
      </p:sp>
    </p:spTree>
    <p:extLst>
      <p:ext uri="{BB962C8B-B14F-4D97-AF65-F5344CB8AC3E}">
        <p14:creationId xmlns:p14="http://schemas.microsoft.com/office/powerpoint/2010/main" val="4212328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504" y="0"/>
            <a:ext cx="8928992" cy="7677472"/>
          </a:xfrm>
        </p:spPr>
      </p:pic>
    </p:spTree>
    <p:extLst>
      <p:ext uri="{BB962C8B-B14F-4D97-AF65-F5344CB8AC3E}">
        <p14:creationId xmlns:p14="http://schemas.microsoft.com/office/powerpoint/2010/main" val="2605199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2.3  </a:t>
            </a:r>
            <a:r>
              <a:rPr lang="zh-CN" altLang="en-US" b="1" dirty="0"/>
              <a:t>特征工程</a:t>
            </a:r>
            <a:r>
              <a:rPr lang="en-US" altLang="zh-CN" b="1" dirty="0"/>
              <a:t> </a:t>
            </a:r>
            <a:r>
              <a:rPr lang="en-US" dirty="0"/>
              <a:t>Feature Engineering</a:t>
            </a:r>
            <a:endParaRPr lang="zh-CN" altLang="en-US" dirty="0"/>
          </a:p>
        </p:txBody>
      </p:sp>
      <p:sp>
        <p:nvSpPr>
          <p:cNvPr id="3" name="内容占位符 2"/>
          <p:cNvSpPr>
            <a:spLocks noGrp="1"/>
          </p:cNvSpPr>
          <p:nvPr>
            <p:ph idx="1"/>
          </p:nvPr>
        </p:nvSpPr>
        <p:spPr/>
        <p:txBody>
          <a:bodyPr>
            <a:normAutofit fontScale="92500"/>
          </a:bodyPr>
          <a:lstStyle/>
          <a:p>
            <a:r>
              <a:rPr lang="zh-CN" altLang="zh-CN" dirty="0"/>
              <a:t>Garbage in， garbage out !</a:t>
            </a:r>
            <a:endParaRPr lang="en-US" altLang="zh-CN" dirty="0"/>
          </a:p>
          <a:p>
            <a:r>
              <a:rPr lang="zh-CN" altLang="zh-CN" b="1" dirty="0"/>
              <a:t>好的特征集</a:t>
            </a:r>
            <a:r>
              <a:rPr lang="zh-CN" altLang="zh-CN" dirty="0"/>
              <a:t>对于一个机器学习模型的预测效果的边际贡献远远大于</a:t>
            </a:r>
            <a:r>
              <a:rPr lang="zh-CN" altLang="zh-CN" b="1" dirty="0"/>
              <a:t>好的模型</a:t>
            </a:r>
            <a:r>
              <a:rPr lang="zh-CN" altLang="zh-CN" dirty="0"/>
              <a:t>的贡献：</a:t>
            </a:r>
          </a:p>
          <a:p>
            <a:pPr lvl="1"/>
            <a:r>
              <a:rPr lang="zh-CN" altLang="zh-CN" dirty="0"/>
              <a:t>不同的机器学习模型（SVM或RandomForest等）对于有效的特征集的训练效果，差别不会特别大；</a:t>
            </a:r>
          </a:p>
          <a:p>
            <a:pPr lvl="1"/>
            <a:r>
              <a:rPr lang="zh-CN" altLang="zh-CN" dirty="0"/>
              <a:t>但是，如果特征集很烂，无论什么模型，都很难有较好的训练效果。</a:t>
            </a:r>
          </a:p>
          <a:p>
            <a:r>
              <a:rPr lang="zh-CN" altLang="en-US" dirty="0"/>
              <a:t>“</a:t>
            </a:r>
            <a:r>
              <a:rPr lang="zh-CN" altLang="en-US" b="1" dirty="0"/>
              <a:t>数据和特征决定了机器学习的上限，而模型和算法只是逼近这个上限而已</a:t>
            </a:r>
            <a:r>
              <a:rPr lang="zh-CN" altLang="en-US" dirty="0"/>
              <a:t>”。</a:t>
            </a:r>
            <a:endParaRPr lang="en-US" altLang="zh-CN" dirty="0">
              <a:solidFill>
                <a:srgbClr val="FF0000"/>
              </a:solidFill>
            </a:endParaRPr>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solidFill>
                  <a:srgbClr val="FF0000"/>
                </a:solidFill>
              </a:rPr>
              <a:t>特征</a:t>
            </a:r>
            <a:r>
              <a:rPr lang="zh-CN" altLang="en-US" dirty="0"/>
              <a:t>：在观测现象中的一种独立、可测量的属性。</a:t>
            </a:r>
            <a:endParaRPr lang="en-US" altLang="zh-CN" dirty="0"/>
          </a:p>
          <a:p>
            <a:r>
              <a:rPr lang="zh-CN" altLang="en-US" dirty="0"/>
              <a:t>特征工程就是一个把原始数据转变成特征的过程</a:t>
            </a:r>
            <a:endParaRPr lang="en-US" altLang="zh-CN" dirty="0"/>
          </a:p>
          <a:p>
            <a:r>
              <a:rPr lang="zh-CN" altLang="en-US" dirty="0"/>
              <a:t>特征工程</a:t>
            </a:r>
            <a:endParaRPr lang="en-US" altLang="zh-CN" dirty="0"/>
          </a:p>
          <a:p>
            <a:pPr lvl="1"/>
            <a:r>
              <a:rPr lang="zh-CN" altLang="en-US" dirty="0"/>
              <a:t>利用数据领域的相关知识</a:t>
            </a:r>
            <a:endParaRPr lang="en-US" altLang="zh-CN" dirty="0"/>
          </a:p>
          <a:p>
            <a:pPr lvl="1"/>
            <a:r>
              <a:rPr lang="zh-CN" altLang="en-US" dirty="0"/>
              <a:t>来创建能够使机器学习算法达到最佳性能的</a:t>
            </a:r>
            <a:endParaRPr lang="en-US" altLang="zh-CN" dirty="0"/>
          </a:p>
          <a:p>
            <a:pPr lvl="1"/>
            <a:r>
              <a:rPr lang="zh-CN" altLang="en-US" dirty="0"/>
              <a:t>特征的过程。</a:t>
            </a:r>
            <a:endParaRPr lang="en-US" altLang="zh-CN" dirty="0">
              <a:solidFill>
                <a:srgbClr val="FF0000"/>
              </a:solidFill>
            </a:endParaRPr>
          </a:p>
          <a:p>
            <a:r>
              <a:rPr lang="zh-CN" altLang="en-US" dirty="0"/>
              <a:t>目的</a:t>
            </a:r>
            <a:r>
              <a:rPr lang="en-US" altLang="zh-CN" dirty="0"/>
              <a:t>: </a:t>
            </a:r>
            <a:r>
              <a:rPr lang="zh-CN" altLang="en-US" dirty="0"/>
              <a:t>获取更好的训练数据</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特征工程下面，还有许多的子问题</a:t>
            </a:r>
            <a:endParaRPr lang="en-US" altLang="zh-CN" dirty="0"/>
          </a:p>
          <a:p>
            <a:pPr lvl="1"/>
            <a:r>
              <a:rPr lang="en-US" dirty="0"/>
              <a:t>Feature Selection（</a:t>
            </a:r>
            <a:r>
              <a:rPr lang="zh-CN" altLang="en-US" dirty="0"/>
              <a:t>特征选择）</a:t>
            </a:r>
            <a:endParaRPr lang="en-US" altLang="zh-CN" dirty="0"/>
          </a:p>
          <a:p>
            <a:pPr lvl="2"/>
            <a:r>
              <a:rPr lang="zh-CN" altLang="en-US" dirty="0"/>
              <a:t>选择</a:t>
            </a:r>
            <a:r>
              <a:rPr lang="en-US" altLang="zh-CN" dirty="0"/>
              <a:t>: </a:t>
            </a:r>
            <a:r>
              <a:rPr lang="zh-CN" altLang="en-US" dirty="0"/>
              <a:t>信息量大的、有差别性的、独立的特征</a:t>
            </a:r>
            <a:endParaRPr lang="en-US" altLang="zh-CN" dirty="0"/>
          </a:p>
          <a:p>
            <a:pPr lvl="2"/>
            <a:r>
              <a:rPr lang="zh-CN" altLang="en-US" dirty="0"/>
              <a:t>目的</a:t>
            </a:r>
            <a:r>
              <a:rPr lang="en-US" altLang="zh-CN" dirty="0"/>
              <a:t>: </a:t>
            </a:r>
            <a:r>
              <a:rPr lang="zh-CN" altLang="en-US" b="1" dirty="0"/>
              <a:t>从特征集合中挑选一组最具统计意义的特征子集，从而达到降维的效果</a:t>
            </a:r>
            <a:endParaRPr lang="en-US" altLang="zh-CN" dirty="0"/>
          </a:p>
          <a:p>
            <a:pPr lvl="1"/>
            <a:r>
              <a:rPr lang="en-US" dirty="0"/>
              <a:t>Feature Extraction（</a:t>
            </a:r>
            <a:r>
              <a:rPr lang="zh-CN" altLang="en-US" dirty="0"/>
              <a:t>特征提取）</a:t>
            </a:r>
            <a:endParaRPr lang="en-US" altLang="zh-CN" dirty="0"/>
          </a:p>
          <a:p>
            <a:pPr lvl="2"/>
            <a:r>
              <a:rPr lang="zh-CN" altLang="en-US" dirty="0"/>
              <a:t>指利用已有的特征计算出一个抽象程度更高的特征集，也指计算得到某个特征的算法。</a:t>
            </a:r>
            <a:endParaRPr lang="en-US" altLang="zh-CN" dirty="0"/>
          </a:p>
          <a:p>
            <a:pPr lvl="2"/>
            <a:r>
              <a:rPr lang="zh-CN" altLang="zh-CN" dirty="0"/>
              <a:t>如</a:t>
            </a:r>
            <a:r>
              <a:rPr lang="en-US" altLang="zh-CN" dirty="0"/>
              <a:t>SVD, </a:t>
            </a:r>
            <a:r>
              <a:rPr lang="zh-CN" altLang="zh-CN" dirty="0"/>
              <a:t>PCA</a:t>
            </a:r>
            <a:endParaRPr lang="en-US" altLang="zh-CN" dirty="0"/>
          </a:p>
          <a:p>
            <a:pPr lvl="1"/>
            <a:r>
              <a:rPr lang="zh-CN" altLang="zh-CN" b="1" dirty="0"/>
              <a:t>Feature Crosses</a:t>
            </a:r>
            <a:r>
              <a:rPr lang="en-US" altLang="zh-CN" b="1" dirty="0"/>
              <a:t> (</a:t>
            </a:r>
            <a:r>
              <a:rPr lang="zh-CN" altLang="en-US" dirty="0"/>
              <a:t>特征组合</a:t>
            </a:r>
            <a:r>
              <a:rPr lang="en-US" altLang="zh-CN"/>
              <a:t>)</a:t>
            </a:r>
            <a:endParaRPr lang="en-US" altLang="zh-CN" dirty="0"/>
          </a:p>
          <a:p>
            <a:pPr lvl="2"/>
            <a:r>
              <a:rPr lang="zh-CN" altLang="en-US" b="1" dirty="0"/>
              <a:t>因子分解机</a:t>
            </a:r>
            <a:r>
              <a:rPr lang="en-US" altLang="zh-CN" b="1" dirty="0"/>
              <a:t>(</a:t>
            </a:r>
            <a:r>
              <a:rPr lang="en-US" b="1" dirty="0"/>
              <a:t>FM)</a:t>
            </a:r>
            <a:endParaRPr lang="en-US" dirty="0"/>
          </a:p>
          <a:p>
            <a:pPr lvl="1"/>
            <a:r>
              <a:rPr lang="en-US" dirty="0"/>
              <a:t>Feature construction（</a:t>
            </a:r>
            <a:r>
              <a:rPr lang="zh-CN" altLang="en-US" dirty="0"/>
              <a:t>特征构造）</a:t>
            </a:r>
            <a:r>
              <a:rPr lang="en-US" altLang="zh-CN" dirty="0"/>
              <a:t>.</a:t>
            </a:r>
          </a:p>
          <a:p>
            <a:pPr lvl="2"/>
            <a:r>
              <a:rPr lang="zh-CN" altLang="en-US" b="1" dirty="0"/>
              <a:t>从原始数据中人工的构建新的特征</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noProof="1">
                <a:latin typeface="Times New Roman" panose="02020603050405020304" pitchFamily="18" charset="0"/>
                <a:cs typeface="Times New Roman" panose="02020603050405020304" pitchFamily="18" charset="0"/>
                <a:sym typeface="+mn-ea"/>
              </a:rPr>
              <a:t>Principal Component Analysis (PCA)</a:t>
            </a:r>
            <a:endParaRPr lang="zh-CN" altLang="en-US" dirty="0"/>
          </a:p>
        </p:txBody>
      </p:sp>
      <p:sp>
        <p:nvSpPr>
          <p:cNvPr id="3" name="内容占位符 2"/>
          <p:cNvSpPr>
            <a:spLocks noGrp="1"/>
          </p:cNvSpPr>
          <p:nvPr>
            <p:ph idx="1"/>
          </p:nvPr>
        </p:nvSpPr>
        <p:spPr/>
        <p:txBody>
          <a:bodyPr>
            <a:normAutofit lnSpcReduction="10000"/>
          </a:bodyPr>
          <a:lstStyle/>
          <a:p>
            <a:pPr>
              <a:lnSpc>
                <a:spcPct val="100000"/>
              </a:lnSpc>
            </a:pPr>
            <a:r>
              <a:rPr lang="zh-CN" altLang="en-US" dirty="0"/>
              <a:t>主成分分析法</a:t>
            </a:r>
            <a:r>
              <a:rPr lang="en-US" altLang="zh-CN" dirty="0"/>
              <a:t>:</a:t>
            </a:r>
            <a:r>
              <a:rPr lang="zh-CN" altLang="en-US" dirty="0"/>
              <a:t>使用最广泛的数据降维算法</a:t>
            </a:r>
            <a:endParaRPr lang="en-US" altLang="zh-CN" dirty="0"/>
          </a:p>
          <a:p>
            <a:pPr>
              <a:lnSpc>
                <a:spcPct val="100000"/>
              </a:lnSpc>
            </a:pPr>
            <a:r>
              <a:rPr lang="zh-CN" altLang="en-US" dirty="0"/>
              <a:t>顾名思义就是基于某个具体任务，将数据的主要成分提取出来。</a:t>
            </a:r>
            <a:endParaRPr lang="en-US" altLang="zh-CN" dirty="0"/>
          </a:p>
          <a:p>
            <a:pPr>
              <a:lnSpc>
                <a:spcPct val="100000"/>
              </a:lnSpc>
            </a:pPr>
            <a:r>
              <a:rPr lang="zh-CN" altLang="en-US" dirty="0"/>
              <a:t>无监督学习</a:t>
            </a:r>
            <a:endParaRPr lang="en-US" altLang="zh-CN" dirty="0"/>
          </a:p>
          <a:p>
            <a:pPr>
              <a:lnSpc>
                <a:spcPct val="100000"/>
              </a:lnSpc>
            </a:pPr>
            <a:r>
              <a:rPr lang="zh-CN" altLang="en-US" dirty="0"/>
              <a:t>目标：</a:t>
            </a:r>
            <a:endParaRPr lang="en-US" altLang="zh-CN" dirty="0"/>
          </a:p>
          <a:p>
            <a:pPr lvl="1">
              <a:lnSpc>
                <a:spcPct val="100000"/>
              </a:lnSpc>
            </a:pPr>
            <a:r>
              <a:rPr lang="zh-CN" altLang="en-US" dirty="0"/>
              <a:t>将互相相关的特征，通过线性组合，使得数据变换到新的空间，</a:t>
            </a:r>
            <a:endParaRPr lang="en-US" altLang="zh-CN" dirty="0"/>
          </a:p>
          <a:p>
            <a:pPr lvl="1">
              <a:lnSpc>
                <a:spcPct val="100000"/>
              </a:lnSpc>
            </a:pPr>
            <a:r>
              <a:rPr lang="zh-CN" altLang="en-US" dirty="0"/>
              <a:t>可能最大程度保持原来的信息，</a:t>
            </a:r>
            <a:endParaRPr lang="en-US" altLang="zh-CN" dirty="0"/>
          </a:p>
          <a:p>
            <a:pPr lvl="1">
              <a:lnSpc>
                <a:spcPct val="100000"/>
              </a:lnSpc>
            </a:pPr>
            <a:r>
              <a:rPr lang="zh-CN" altLang="en-US" dirty="0"/>
              <a:t>并且特征之间互相不相关</a:t>
            </a:r>
            <a:endParaRPr lang="en-US" altLang="zh-CN" dirty="0"/>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PCA</a:t>
            </a:r>
            <a:r>
              <a:rPr lang="zh-CN" altLang="en-US" dirty="0"/>
              <a:t>目标</a:t>
            </a:r>
            <a:endParaRPr lang="en-US" altLang="zh-CN" dirty="0"/>
          </a:p>
          <a:p>
            <a:pPr lvl="1"/>
            <a:r>
              <a:rPr lang="zh-CN" altLang="en-US" dirty="0"/>
              <a:t>空间转换</a:t>
            </a:r>
            <a:endParaRPr lang="en-US" altLang="zh-CN" dirty="0"/>
          </a:p>
          <a:p>
            <a:pPr lvl="1"/>
            <a:r>
              <a:rPr lang="zh-CN" altLang="en-US" dirty="0"/>
              <a:t>降维</a:t>
            </a:r>
            <a:endParaRPr lang="en-US" altLang="zh-CN" dirty="0"/>
          </a:p>
          <a:p>
            <a:pPr lvl="2"/>
            <a:r>
              <a:rPr lang="zh-CN" altLang="en-US" dirty="0"/>
              <a:t>取最大的</a:t>
            </a:r>
            <a:r>
              <a:rPr lang="en-US" altLang="zh-CN" dirty="0"/>
              <a:t>r</a:t>
            </a:r>
            <a:r>
              <a:rPr lang="zh-CN" altLang="en-US" dirty="0"/>
              <a:t>个特征向量张成的矩阵来做低维投影降维</a:t>
            </a:r>
            <a:endParaRPr lang="en-US" altLang="zh-CN" dirty="0"/>
          </a:p>
          <a:p>
            <a:pPr lvl="2"/>
            <a:r>
              <a:rPr lang="zh-CN" altLang="en-US" dirty="0"/>
              <a:t>将多元数据的特征在低维空间里直观地表示出来</a:t>
            </a:r>
            <a:endParaRPr lang="en-US" altLang="zh-CN" dirty="0"/>
          </a:p>
          <a:p>
            <a:pPr lvl="1"/>
            <a:r>
              <a:rPr lang="zh-CN" altLang="en-US" dirty="0"/>
              <a:t>寻找主成分</a:t>
            </a:r>
            <a:endParaRPr lang="en-US" altLang="zh-CN" dirty="0"/>
          </a:p>
          <a:p>
            <a:pPr lvl="2"/>
            <a:r>
              <a:rPr lang="zh-CN" altLang="en-US" dirty="0"/>
              <a:t>特征</a:t>
            </a:r>
            <a:r>
              <a:rPr lang="en-US" altLang="zh-CN" dirty="0"/>
              <a:t>-</a:t>
            </a:r>
            <a:r>
              <a:rPr lang="zh-CN" altLang="en-US" dirty="0"/>
              <a:t>区分度</a:t>
            </a:r>
            <a:endParaRPr lang="en-US" altLang="zh-CN" dirty="0"/>
          </a:p>
          <a:p>
            <a:pPr lvl="2"/>
            <a:r>
              <a:rPr lang="zh-CN" altLang="en-US" dirty="0"/>
              <a:t>去噪</a:t>
            </a:r>
            <a:endParaRPr lang="en-US" altLang="zh-CN" dirty="0"/>
          </a:p>
          <a:p>
            <a:pPr lvl="2"/>
            <a:r>
              <a:rPr lang="zh-CN" altLang="en-US" dirty="0"/>
              <a:t>来做数据压缩</a:t>
            </a:r>
            <a:endParaRPr lang="en-US" altLang="zh-CN" dirty="0"/>
          </a:p>
          <a:p>
            <a:pPr lvl="2"/>
            <a:endParaRPr lang="en-US" altLang="zh-CN" b="1" dirty="0"/>
          </a:p>
          <a:p>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933700" y="1285861"/>
            <a:ext cx="6210300" cy="166449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lnSpc>
                <a:spcPct val="100000"/>
              </a:lnSpc>
            </a:pPr>
            <a:r>
              <a:rPr lang="en-US" altLang="zh-CN" dirty="0"/>
              <a:t>PCA</a:t>
            </a:r>
            <a:r>
              <a:rPr lang="zh-CN" altLang="en-US" dirty="0"/>
              <a:t>的目标</a:t>
            </a:r>
            <a:r>
              <a:rPr lang="en-US" altLang="zh-CN" dirty="0"/>
              <a:t>:  </a:t>
            </a:r>
            <a:r>
              <a:rPr lang="zh-CN" altLang="en-US" dirty="0"/>
              <a:t>要保持最大重构性或者变换后数据集的最大可分性</a:t>
            </a:r>
            <a:endParaRPr lang="en-US" altLang="zh-CN" dirty="0"/>
          </a:p>
          <a:p>
            <a:pPr>
              <a:lnSpc>
                <a:spcPct val="100000"/>
              </a:lnSpc>
            </a:pPr>
            <a:r>
              <a:rPr lang="en-US" altLang="zh-CN" dirty="0"/>
              <a:t>PCA</a:t>
            </a:r>
            <a:r>
              <a:rPr lang="zh-CN" altLang="en-US" dirty="0"/>
              <a:t>的问题其实是一个</a:t>
            </a:r>
            <a:r>
              <a:rPr lang="zh-CN" altLang="en-US" dirty="0">
                <a:solidFill>
                  <a:srgbClr val="FF0000"/>
                </a:solidFill>
              </a:rPr>
              <a:t>基的变换</a:t>
            </a:r>
            <a:r>
              <a:rPr lang="zh-CN" altLang="en-US" dirty="0"/>
              <a:t>，使得变换后的数据有着最大的方差</a:t>
            </a:r>
            <a:endParaRPr lang="en-US" altLang="zh-CN" dirty="0"/>
          </a:p>
          <a:p>
            <a:pPr>
              <a:lnSpc>
                <a:spcPct val="100000"/>
              </a:lnSpc>
            </a:pPr>
            <a:r>
              <a:rPr lang="zh-CN" altLang="en-US" dirty="0"/>
              <a:t>方差：数据时离散程度的度量</a:t>
            </a:r>
            <a:endParaRPr lang="en-US" altLang="zh-CN" dirty="0"/>
          </a:p>
          <a:p>
            <a:pPr lvl="1">
              <a:lnSpc>
                <a:spcPct val="100000"/>
              </a:lnSpc>
            </a:pPr>
            <a:r>
              <a:rPr lang="zh-CN" altLang="en-US" dirty="0"/>
              <a:t>一个模型的方差很大，那就说明模型不稳定了</a:t>
            </a:r>
            <a:endParaRPr lang="en-US" altLang="zh-CN" dirty="0"/>
          </a:p>
          <a:p>
            <a:pPr lvl="1">
              <a:lnSpc>
                <a:spcPct val="100000"/>
              </a:lnSpc>
            </a:pPr>
            <a:r>
              <a:rPr lang="zh-CN" altLang="en-US" dirty="0"/>
              <a:t>对于用于机器学习的数据（主要是训练数据），方差大才有意义，不然输入的数据都是同一个点，那方差就为</a:t>
            </a:r>
            <a:r>
              <a:rPr lang="en-US" altLang="zh-CN" dirty="0"/>
              <a:t>0</a:t>
            </a:r>
            <a:r>
              <a:rPr lang="zh-CN" altLang="en-US" dirty="0"/>
              <a:t>了，这样输入的多个数据就等同于一个数据</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启动爬取脚本</a:t>
            </a:r>
          </a:p>
        </p:txBody>
      </p:sp>
      <p:sp>
        <p:nvSpPr>
          <p:cNvPr id="3" name="内容占位符 2"/>
          <p:cNvSpPr>
            <a:spLocks noGrp="1"/>
          </p:cNvSpPr>
          <p:nvPr>
            <p:ph idx="1"/>
          </p:nvPr>
        </p:nvSpPr>
        <p:spPr/>
        <p:txBody>
          <a:bodyPr>
            <a:normAutofit fontScale="77500" lnSpcReduction="20000"/>
          </a:bodyPr>
          <a:lstStyle/>
          <a:p>
            <a:r>
              <a:rPr lang="en-US" dirty="0" err="1"/>
              <a:t>scrapy</a:t>
            </a:r>
            <a:r>
              <a:rPr lang="en-US" dirty="0"/>
              <a:t> crawl &lt;spider_file.py&gt;</a:t>
            </a:r>
          </a:p>
          <a:p>
            <a:r>
              <a:rPr lang="zh-CN" altLang="en-US" b="1" dirty="0"/>
              <a:t>数据持久化存储</a:t>
            </a:r>
            <a:endParaRPr lang="en-US" altLang="zh-CN" b="1" dirty="0"/>
          </a:p>
          <a:p>
            <a:pPr lvl="1"/>
            <a:r>
              <a:rPr lang="zh-CN" altLang="en-US" b="1" dirty="0"/>
              <a:t>基于终端指令的持久化存储</a:t>
            </a:r>
            <a:endParaRPr lang="en-US" altLang="zh-CN" b="1" dirty="0"/>
          </a:p>
          <a:p>
            <a:pPr lvl="1"/>
            <a:r>
              <a:rPr lang="en-US" dirty="0" err="1"/>
              <a:t>scrapy</a:t>
            </a:r>
            <a:r>
              <a:rPr lang="en-US" dirty="0"/>
              <a:t> crawl &lt;spider_file.py&gt;</a:t>
            </a:r>
          </a:p>
          <a:p>
            <a:pPr lvl="2"/>
            <a:r>
              <a:rPr lang="en-US" dirty="0"/>
              <a:t>-o </a:t>
            </a:r>
            <a:r>
              <a:rPr lang="zh-CN" altLang="en-US" dirty="0"/>
              <a:t>将数据保存到指定文件</a:t>
            </a:r>
            <a:endParaRPr lang="en-US" altLang="zh-CN" dirty="0"/>
          </a:p>
          <a:p>
            <a:pPr lvl="2"/>
            <a:r>
              <a:rPr lang="en-US" dirty="0"/>
              <a:t>windows</a:t>
            </a:r>
            <a:r>
              <a:rPr lang="zh-CN" altLang="en-US" dirty="0"/>
              <a:t>终端不能使用</a:t>
            </a:r>
            <a:r>
              <a:rPr lang="en-US" dirty="0"/>
              <a:t>txt</a:t>
            </a:r>
            <a:r>
              <a:rPr lang="zh-CN" altLang="en-US" dirty="0"/>
              <a:t>格式</a:t>
            </a:r>
            <a:endParaRPr lang="en-US" altLang="zh-CN" dirty="0"/>
          </a:p>
          <a:p>
            <a:pPr lvl="2"/>
            <a:r>
              <a:rPr lang="en-US" altLang="zh-CN" dirty="0"/>
              <a:t>-</a:t>
            </a:r>
            <a:r>
              <a:rPr lang="en-US" dirty="0"/>
              <a:t>t </a:t>
            </a:r>
            <a:r>
              <a:rPr lang="zh-CN" altLang="en-US" dirty="0"/>
              <a:t>指定数据的格式</a:t>
            </a:r>
            <a:r>
              <a:rPr lang="en-US" altLang="zh-CN" dirty="0"/>
              <a:t>,</a:t>
            </a:r>
            <a:r>
              <a:rPr lang="zh-CN" altLang="en-US" dirty="0"/>
              <a:t>支持的数据格式有</a:t>
            </a:r>
            <a:endParaRPr lang="en-US" altLang="zh-CN" dirty="0"/>
          </a:p>
          <a:p>
            <a:pPr lvl="3"/>
            <a:r>
              <a:rPr lang="en-US" dirty="0"/>
              <a:t>xml,</a:t>
            </a:r>
          </a:p>
          <a:p>
            <a:pPr lvl="3"/>
            <a:r>
              <a:rPr lang="en-US" dirty="0" err="1"/>
              <a:t>json</a:t>
            </a:r>
            <a:r>
              <a:rPr lang="en-US" dirty="0"/>
              <a:t>,</a:t>
            </a:r>
          </a:p>
          <a:p>
            <a:pPr lvl="3"/>
            <a:r>
              <a:rPr lang="en-US" dirty="0" err="1"/>
              <a:t>csv</a:t>
            </a:r>
            <a:r>
              <a:rPr lang="en-US" dirty="0"/>
              <a:t>,</a:t>
            </a:r>
          </a:p>
          <a:p>
            <a:pPr lvl="3"/>
            <a:r>
              <a:rPr lang="en-US" dirty="0"/>
              <a:t>pickle,    </a:t>
            </a:r>
            <a:r>
              <a:rPr lang="en-US" altLang="zh-CN" dirty="0"/>
              <a:t>python</a:t>
            </a:r>
            <a:r>
              <a:rPr lang="zh-CN" altLang="en-US" dirty="0"/>
              <a:t>二进制序列化格式  </a:t>
            </a:r>
            <a:endParaRPr lang="en-US" altLang="zh-CN" dirty="0"/>
          </a:p>
          <a:p>
            <a:pPr lvl="3"/>
            <a:r>
              <a:rPr lang="en-US" dirty="0"/>
              <a:t>Marshal   </a:t>
            </a:r>
            <a:r>
              <a:rPr lang="zh-CN" altLang="en-US" dirty="0"/>
              <a:t>直译为“编排”， 在计算机中特 指将数据按某种描述格式编排出来，通常来说一般是从非文本格式到文本格式的数据转化</a:t>
            </a:r>
            <a:endParaRPr lang="en-US" altLang="zh-CN" dirty="0"/>
          </a:p>
          <a:p>
            <a:pPr lvl="2"/>
            <a:endParaRPr lang="en-US" dirty="0"/>
          </a:p>
          <a:p>
            <a:r>
              <a:rPr lang="zh-CN" altLang="en-US" dirty="0"/>
              <a:t>数据库存储   </a:t>
            </a:r>
            <a:r>
              <a:rPr lang="en-US" dirty="0" err="1"/>
              <a:t>scrapy-mongodb</a:t>
            </a:r>
            <a:r>
              <a:rPr lang="en-US" dirty="0"/>
              <a:t>   </a:t>
            </a:r>
            <a:r>
              <a:rPr lang="zh-CN" altLang="en-US" dirty="0"/>
              <a:t>模块</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动图">
            <a:extLst>
              <a:ext uri="{FF2B5EF4-FFF2-40B4-BE49-F238E27FC236}">
                <a16:creationId xmlns:a16="http://schemas.microsoft.com/office/drawing/2014/main" id="{35449B0B-0957-42D4-8837-8EB1AD8E0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67485"/>
            <a:ext cx="7796844" cy="359092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404664"/>
            <a:ext cx="7886700" cy="3263504"/>
          </a:xfrm>
        </p:spPr>
        <p:txBody>
          <a:bodyPr>
            <a:normAutofit fontScale="77500" lnSpcReduction="20000"/>
          </a:bodyPr>
          <a:lstStyle/>
          <a:p>
            <a:pPr>
              <a:lnSpc>
                <a:spcPct val="100000"/>
              </a:lnSpc>
            </a:pPr>
            <a:r>
              <a:rPr lang="zh-CN" altLang="en-US" dirty="0"/>
              <a:t>方差大的方向是信号的方向，方差小的方向是噪声的方向</a:t>
            </a:r>
            <a:endParaRPr lang="en-US" altLang="zh-CN" dirty="0"/>
          </a:p>
          <a:p>
            <a:pPr>
              <a:lnSpc>
                <a:spcPct val="100000"/>
              </a:lnSpc>
            </a:pPr>
            <a:r>
              <a:rPr lang="en-US" altLang="zh-CN" dirty="0"/>
              <a:t>PCA</a:t>
            </a:r>
            <a:r>
              <a:rPr lang="zh-CN" altLang="en-US" dirty="0"/>
              <a:t>就是对原始的空间中顺序地找一组相互正交的坐标轴，</a:t>
            </a:r>
            <a:r>
              <a:rPr lang="en-US" altLang="zh-CN" dirty="0"/>
              <a:t>(</a:t>
            </a:r>
            <a:r>
              <a:rPr lang="zh-CN" altLang="en-US" dirty="0"/>
              <a:t>正交基   相互垂直， 内积为</a:t>
            </a:r>
            <a:r>
              <a:rPr lang="en-US" altLang="zh-CN" dirty="0"/>
              <a:t>0</a:t>
            </a:r>
            <a:r>
              <a:rPr lang="zh-CN" altLang="en-US" dirty="0"/>
              <a:t>）</a:t>
            </a:r>
            <a:endParaRPr lang="en-US" altLang="zh-CN" dirty="0"/>
          </a:p>
          <a:p>
            <a:pPr lvl="1">
              <a:lnSpc>
                <a:spcPct val="100000"/>
              </a:lnSpc>
            </a:pPr>
            <a:r>
              <a:rPr lang="zh-CN" altLang="en-US" dirty="0"/>
              <a:t>第一个轴是使得方差最大的，</a:t>
            </a:r>
            <a:endParaRPr lang="en-US" altLang="zh-CN" dirty="0"/>
          </a:p>
          <a:p>
            <a:pPr lvl="1">
              <a:lnSpc>
                <a:spcPct val="100000"/>
              </a:lnSpc>
            </a:pPr>
            <a:r>
              <a:rPr lang="zh-CN" altLang="en-US" dirty="0"/>
              <a:t>第二个轴是在与第一个轴正交的平面中使得方差最大的，</a:t>
            </a:r>
            <a:endParaRPr lang="en-US" altLang="zh-CN" dirty="0"/>
          </a:p>
          <a:p>
            <a:pPr lvl="1">
              <a:lnSpc>
                <a:spcPct val="100000"/>
              </a:lnSpc>
            </a:pPr>
            <a:r>
              <a:rPr lang="zh-CN" altLang="en-US" dirty="0"/>
              <a:t>第三个轴是在与第</a:t>
            </a:r>
            <a:r>
              <a:rPr lang="en-US" altLang="zh-CN" dirty="0"/>
              <a:t>1</a:t>
            </a:r>
            <a:r>
              <a:rPr lang="zh-CN" altLang="en-US" dirty="0"/>
              <a:t>、</a:t>
            </a:r>
            <a:r>
              <a:rPr lang="en-US" altLang="zh-CN" dirty="0"/>
              <a:t>2</a:t>
            </a:r>
            <a:r>
              <a:rPr lang="zh-CN" altLang="en-US" dirty="0"/>
              <a:t>个轴正交的平面中方差最大的，</a:t>
            </a:r>
            <a:endParaRPr lang="en-US" altLang="zh-CN" dirty="0"/>
          </a:p>
          <a:p>
            <a:pPr lvl="1">
              <a:lnSpc>
                <a:spcPct val="100000"/>
              </a:lnSpc>
            </a:pPr>
            <a:r>
              <a:rPr lang="en-US" altLang="zh-CN" dirty="0"/>
              <a:t>…</a:t>
            </a:r>
          </a:p>
          <a:p>
            <a:pPr lvl="1">
              <a:lnSpc>
                <a:spcPct val="100000"/>
              </a:lnSpc>
            </a:pPr>
            <a:r>
              <a:rPr lang="zh-CN" altLang="en-US" dirty="0"/>
              <a:t>第</a:t>
            </a:r>
            <a:r>
              <a:rPr lang="en-US" altLang="zh-CN" dirty="0"/>
              <a:t>d’</a:t>
            </a:r>
            <a:r>
              <a:rPr lang="zh-CN" altLang="en-US" dirty="0"/>
              <a:t>（</a:t>
            </a:r>
            <a:r>
              <a:rPr lang="en-US" altLang="zh-CN" dirty="0"/>
              <a:t>K)  </a:t>
            </a:r>
            <a:r>
              <a:rPr lang="zh-CN" altLang="en-US" dirty="0"/>
              <a:t>个轴</a:t>
            </a:r>
            <a:endParaRPr lang="en-US" altLang="zh-CN" dirty="0"/>
          </a:p>
          <a:p>
            <a:pPr lvl="1">
              <a:lnSpc>
                <a:spcPct val="100000"/>
              </a:lnSpc>
            </a:pPr>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933056"/>
            <a:ext cx="3217558" cy="1850096"/>
          </a:xfrm>
          <a:prstGeom prst="rect">
            <a:avLst/>
          </a:prstGeom>
        </p:spPr>
      </p:pic>
    </p:spTree>
    <p:extLst>
      <p:ext uri="{BB962C8B-B14F-4D97-AF65-F5344CB8AC3E}">
        <p14:creationId xmlns:p14="http://schemas.microsoft.com/office/powerpoint/2010/main" val="973661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02F22-C3F7-037E-17E5-31BCF726C438}"/>
              </a:ext>
            </a:extLst>
          </p:cNvPr>
          <p:cNvSpPr>
            <a:spLocks noGrp="1"/>
          </p:cNvSpPr>
          <p:nvPr>
            <p:ph type="title"/>
          </p:nvPr>
        </p:nvSpPr>
        <p:spPr/>
        <p:txBody>
          <a:bodyPr/>
          <a:lstStyle/>
          <a:p>
            <a:r>
              <a:rPr lang="en-US" altLang="zh-CN" b="1" dirty="0"/>
              <a:t>2.4  </a:t>
            </a:r>
            <a:r>
              <a:rPr lang="zh-CN" altLang="en-US" b="1" dirty="0"/>
              <a:t>机器学习的数据预处理</a:t>
            </a:r>
            <a:endParaRPr lang="zh-CN" altLang="en-US" dirty="0"/>
          </a:p>
        </p:txBody>
      </p:sp>
      <p:sp>
        <p:nvSpPr>
          <p:cNvPr id="3" name="内容占位符 2">
            <a:extLst>
              <a:ext uri="{FF2B5EF4-FFF2-40B4-BE49-F238E27FC236}">
                <a16:creationId xmlns:a16="http://schemas.microsoft.com/office/drawing/2014/main" id="{B49F4040-50BF-3691-1076-810D9847E238}"/>
              </a:ext>
            </a:extLst>
          </p:cNvPr>
          <p:cNvSpPr>
            <a:spLocks noGrp="1"/>
          </p:cNvSpPr>
          <p:nvPr>
            <p:ph idx="1"/>
          </p:nvPr>
        </p:nvSpPr>
        <p:spPr/>
        <p:txBody>
          <a:bodyPr/>
          <a:lstStyle/>
          <a:p>
            <a:r>
              <a:rPr lang="zh-CN" altLang="en-US" dirty="0"/>
              <a:t>归一化  </a:t>
            </a:r>
            <a:r>
              <a:rPr lang="en-US" altLang="zh-CN" b="1" dirty="0"/>
              <a:t>Normalization</a:t>
            </a:r>
          </a:p>
          <a:p>
            <a:r>
              <a:rPr lang="zh-CN" altLang="en-US" b="1" dirty="0"/>
              <a:t>标准化  </a:t>
            </a:r>
            <a:r>
              <a:rPr lang="zh-CN" altLang="zh-CN" b="1" dirty="0">
                <a:solidFill>
                  <a:srgbClr val="333333"/>
                </a:solidFill>
                <a:latin typeface="Arial" panose="020B0604020202020204" pitchFamily="34" charset="0"/>
                <a:ea typeface="PingFang SC"/>
              </a:rPr>
              <a:t>Standardization</a:t>
            </a:r>
            <a:endParaRPr lang="en-US" altLang="zh-CN" dirty="0"/>
          </a:p>
          <a:p>
            <a:r>
              <a:rPr lang="zh-CN" altLang="en-US" b="1" dirty="0"/>
              <a:t>白化      </a:t>
            </a:r>
            <a:r>
              <a:rPr lang="en-US" altLang="zh-CN" b="1" dirty="0"/>
              <a:t>Whitening</a:t>
            </a:r>
          </a:p>
          <a:p>
            <a:endParaRPr lang="zh-CN" altLang="en-US" dirty="0"/>
          </a:p>
        </p:txBody>
      </p:sp>
    </p:spTree>
    <p:extLst>
      <p:ext uri="{BB962C8B-B14F-4D97-AF65-F5344CB8AC3E}">
        <p14:creationId xmlns:p14="http://schemas.microsoft.com/office/powerpoint/2010/main" val="1022376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A8A73-0CF4-7F82-A54F-A0E536BDFA32}"/>
              </a:ext>
            </a:extLst>
          </p:cNvPr>
          <p:cNvSpPr>
            <a:spLocks noGrp="1"/>
          </p:cNvSpPr>
          <p:nvPr>
            <p:ph type="title"/>
          </p:nvPr>
        </p:nvSpPr>
        <p:spPr/>
        <p:txBody>
          <a:bodyPr>
            <a:normAutofit/>
          </a:bodyPr>
          <a:lstStyle/>
          <a:p>
            <a:r>
              <a:rPr lang="en-US" altLang="zh-CN" b="1" dirty="0"/>
              <a:t>2.4  </a:t>
            </a:r>
            <a:r>
              <a:rPr lang="zh-CN" altLang="en-US" b="1" dirty="0"/>
              <a:t>机器学习的数据预处理</a:t>
            </a:r>
            <a:endParaRPr lang="zh-CN" altLang="en-US" dirty="0"/>
          </a:p>
        </p:txBody>
      </p:sp>
      <p:sp>
        <p:nvSpPr>
          <p:cNvPr id="3" name="内容占位符 2">
            <a:extLst>
              <a:ext uri="{FF2B5EF4-FFF2-40B4-BE49-F238E27FC236}">
                <a16:creationId xmlns:a16="http://schemas.microsoft.com/office/drawing/2014/main" id="{7B6C8001-B766-1120-ABE0-7AEC97501D41}"/>
              </a:ext>
            </a:extLst>
          </p:cNvPr>
          <p:cNvSpPr>
            <a:spLocks noGrp="1"/>
          </p:cNvSpPr>
          <p:nvPr>
            <p:ph idx="1"/>
          </p:nvPr>
        </p:nvSpPr>
        <p:spPr/>
        <p:txBody>
          <a:bodyPr>
            <a:normAutofit fontScale="85000" lnSpcReduction="20000"/>
          </a:bodyPr>
          <a:lstStyle/>
          <a:p>
            <a:pPr>
              <a:lnSpc>
                <a:spcPct val="120000"/>
              </a:lnSpc>
            </a:pPr>
            <a:r>
              <a:rPr lang="zh-CN" altLang="en-US" dirty="0"/>
              <a:t>归一化  </a:t>
            </a:r>
            <a:r>
              <a:rPr lang="en-US" altLang="zh-CN" b="1" dirty="0"/>
              <a:t>Normalization</a:t>
            </a:r>
          </a:p>
          <a:p>
            <a:pPr lvl="1">
              <a:lnSpc>
                <a:spcPct val="120000"/>
              </a:lnSpc>
            </a:pPr>
            <a:r>
              <a:rPr lang="zh-CN" altLang="en-US" b="1" dirty="0"/>
              <a:t>把数据特征转换为相同尺度的方法</a:t>
            </a:r>
            <a:endParaRPr lang="en-US" altLang="zh-CN" dirty="0"/>
          </a:p>
          <a:p>
            <a:pPr>
              <a:lnSpc>
                <a:spcPct val="120000"/>
              </a:lnSpc>
            </a:pPr>
            <a:r>
              <a:rPr lang="zh-CN" altLang="zh-CN" dirty="0"/>
              <a:t>尺度(Scale）</a:t>
            </a:r>
            <a:r>
              <a:rPr lang="zh-CN" altLang="en-US" dirty="0"/>
              <a:t>：</a:t>
            </a:r>
            <a:r>
              <a:rPr lang="zh-CN" altLang="zh-CN" dirty="0"/>
              <a:t>取值范围</a:t>
            </a:r>
            <a:endParaRPr lang="en-US" altLang="zh-CN" dirty="0"/>
          </a:p>
          <a:p>
            <a:pPr lvl="1">
              <a:lnSpc>
                <a:spcPct val="120000"/>
              </a:lnSpc>
            </a:pPr>
            <a:r>
              <a:rPr lang="zh-CN" altLang="zh-CN" dirty="0"/>
              <a:t>样本特征由于来源以及度量单位不同，它们的尺度往往差异很大．</a:t>
            </a:r>
            <a:endParaRPr lang="en-US" altLang="zh-CN" dirty="0"/>
          </a:p>
          <a:p>
            <a:pPr lvl="1">
              <a:lnSpc>
                <a:spcPct val="120000"/>
              </a:lnSpc>
            </a:pPr>
            <a:r>
              <a:rPr lang="zh-CN" altLang="zh-CN" dirty="0"/>
              <a:t>以描述长度的特征为例，</a:t>
            </a:r>
            <a:endParaRPr lang="en-US" altLang="zh-CN" dirty="0"/>
          </a:p>
          <a:p>
            <a:pPr lvl="2">
              <a:lnSpc>
                <a:spcPct val="120000"/>
              </a:lnSpc>
            </a:pPr>
            <a:r>
              <a:rPr lang="zh-CN" altLang="zh-CN" dirty="0"/>
              <a:t>当用“米”作单位时令其值为x，</a:t>
            </a:r>
            <a:r>
              <a:rPr lang="en-US" altLang="zh-CN" dirty="0"/>
              <a:t>   1.83</a:t>
            </a:r>
          </a:p>
          <a:p>
            <a:pPr lvl="2">
              <a:lnSpc>
                <a:spcPct val="120000"/>
              </a:lnSpc>
            </a:pPr>
            <a:r>
              <a:rPr lang="zh-CN" altLang="zh-CN" dirty="0"/>
              <a:t>当用“厘米”作单位时其值为100𝑥.</a:t>
            </a:r>
            <a:r>
              <a:rPr lang="en-US" altLang="zh-CN" dirty="0"/>
              <a:t>     183</a:t>
            </a:r>
            <a:endParaRPr lang="zh-CN" altLang="zh-CN" dirty="0"/>
          </a:p>
          <a:p>
            <a:pPr marL="0" lvl="0" indent="0" eaLnBrk="0" fontAlgn="base" hangingPunct="0">
              <a:lnSpc>
                <a:spcPct val="120000"/>
              </a:lnSpc>
              <a:spcBef>
                <a:spcPct val="0"/>
              </a:spcBef>
              <a:spcAft>
                <a:spcPct val="0"/>
              </a:spcAft>
              <a:buFontTx/>
              <a:buChar char="•"/>
            </a:pPr>
            <a:r>
              <a:rPr lang="zh-CN" altLang="zh-CN" dirty="0"/>
              <a:t>不同机器学习模型对数据特征尺度的敏感程度不一样．</a:t>
            </a:r>
            <a:endParaRPr lang="en-US" altLang="zh-CN" dirty="0"/>
          </a:p>
          <a:p>
            <a:endParaRPr lang="zh-CN" altLang="en-US" dirty="0"/>
          </a:p>
        </p:txBody>
      </p:sp>
    </p:spTree>
    <p:extLst>
      <p:ext uri="{BB962C8B-B14F-4D97-AF65-F5344CB8AC3E}">
        <p14:creationId xmlns:p14="http://schemas.microsoft.com/office/powerpoint/2010/main" val="3959152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3E5D7-EC39-4D47-BFDE-0A56A2DCEEA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80C94C6-9C03-4F00-9CE6-928EC8EB7F05}"/>
              </a:ext>
            </a:extLst>
          </p:cNvPr>
          <p:cNvSpPr>
            <a:spLocks noGrp="1"/>
          </p:cNvSpPr>
          <p:nvPr>
            <p:ph idx="1"/>
          </p:nvPr>
        </p:nvSpPr>
        <p:spPr/>
        <p:txBody>
          <a:bodyPr>
            <a:normAutofit fontScale="70000" lnSpcReduction="20000"/>
          </a:bodyPr>
          <a:lstStyle/>
          <a:p>
            <a:pPr marL="0" indent="0" eaLnBrk="0" fontAlgn="base" hangingPunct="0">
              <a:lnSpc>
                <a:spcPct val="170000"/>
              </a:lnSpc>
              <a:spcBef>
                <a:spcPct val="0"/>
              </a:spcBef>
              <a:spcAft>
                <a:spcPct val="0"/>
              </a:spcAft>
              <a:buFontTx/>
              <a:buChar char="•"/>
            </a:pPr>
            <a:r>
              <a:rPr lang="zh-CN" altLang="zh-CN" dirty="0"/>
              <a:t>尺度不变性（Scale Invariance).</a:t>
            </a:r>
            <a:endParaRPr lang="en-US" altLang="zh-CN" dirty="0"/>
          </a:p>
          <a:p>
            <a:pPr marL="400050" lvl="1" indent="0" eaLnBrk="0" fontAlgn="base" hangingPunct="0">
              <a:lnSpc>
                <a:spcPct val="170000"/>
              </a:lnSpc>
              <a:spcBef>
                <a:spcPct val="0"/>
              </a:spcBef>
              <a:spcAft>
                <a:spcPct val="0"/>
              </a:spcAft>
              <a:buFontTx/>
              <a:buChar char="•"/>
            </a:pPr>
            <a:r>
              <a:rPr lang="zh-CN" altLang="zh-CN" dirty="0"/>
              <a:t>如果一个机器学习算法在缩放全部或部分特征后 </a:t>
            </a:r>
            <a:endParaRPr lang="en-US" altLang="zh-CN" dirty="0"/>
          </a:p>
          <a:p>
            <a:pPr marL="400050" lvl="1" indent="0" eaLnBrk="0" fontAlgn="base" hangingPunct="0">
              <a:lnSpc>
                <a:spcPct val="170000"/>
              </a:lnSpc>
              <a:spcBef>
                <a:spcPct val="0"/>
              </a:spcBef>
              <a:spcAft>
                <a:spcPct val="0"/>
              </a:spcAft>
              <a:buFontTx/>
              <a:buChar char="•"/>
            </a:pPr>
            <a:r>
              <a:rPr lang="zh-CN" altLang="zh-CN" dirty="0"/>
              <a:t>不影响它的学习和预测，</a:t>
            </a:r>
            <a:endParaRPr lang="en-US" altLang="zh-CN" dirty="0"/>
          </a:p>
          <a:p>
            <a:pPr marL="400050" lvl="1" indent="0" eaLnBrk="0" fontAlgn="base" hangingPunct="0">
              <a:lnSpc>
                <a:spcPct val="170000"/>
              </a:lnSpc>
              <a:spcBef>
                <a:spcPct val="0"/>
              </a:spcBef>
              <a:spcAft>
                <a:spcPct val="0"/>
              </a:spcAft>
              <a:buFontTx/>
              <a:buChar char="•"/>
            </a:pPr>
            <a:r>
              <a:rPr lang="zh-CN" altLang="zh-CN" dirty="0"/>
              <a:t>我们就称该算法具有尺度不变性（Scale Invariance).</a:t>
            </a:r>
          </a:p>
          <a:p>
            <a:pPr marL="0" indent="0" eaLnBrk="0" fontAlgn="base" hangingPunct="0">
              <a:lnSpc>
                <a:spcPct val="170000"/>
              </a:lnSpc>
              <a:spcBef>
                <a:spcPct val="0"/>
              </a:spcBef>
              <a:spcAft>
                <a:spcPct val="0"/>
              </a:spcAft>
              <a:buFontTx/>
              <a:buChar char="•"/>
            </a:pPr>
            <a:r>
              <a:rPr lang="zh-CN" altLang="zh-CN" dirty="0"/>
              <a:t>最近邻分类器就是尺度敏感的．</a:t>
            </a:r>
            <a:endParaRPr lang="en-US" altLang="zh-CN" dirty="0"/>
          </a:p>
          <a:p>
            <a:pPr marL="400050" lvl="1" indent="0" eaLnBrk="0" fontAlgn="base" hangingPunct="0">
              <a:lnSpc>
                <a:spcPct val="170000"/>
              </a:lnSpc>
              <a:spcBef>
                <a:spcPct val="0"/>
              </a:spcBef>
              <a:spcAft>
                <a:spcPct val="0"/>
              </a:spcAft>
              <a:buFontTx/>
              <a:buChar char="•"/>
            </a:pPr>
            <a:r>
              <a:rPr lang="zh-CN" altLang="zh-CN" dirty="0"/>
              <a:t>当我们计算不同样本之间的欧氏距离时，</a:t>
            </a:r>
            <a:endParaRPr lang="en-US" altLang="zh-CN" dirty="0"/>
          </a:p>
          <a:p>
            <a:pPr marL="400050" lvl="1" indent="0" eaLnBrk="0" fontAlgn="base" hangingPunct="0">
              <a:lnSpc>
                <a:spcPct val="170000"/>
              </a:lnSpc>
              <a:spcBef>
                <a:spcPct val="0"/>
              </a:spcBef>
              <a:spcAft>
                <a:spcPct val="0"/>
              </a:spcAft>
              <a:buFontTx/>
              <a:buChar char="•"/>
            </a:pPr>
            <a:r>
              <a:rPr lang="zh-CN" altLang="zh-CN" dirty="0"/>
              <a:t>尺度大的特征会起到主导作用．</a:t>
            </a:r>
            <a:endParaRPr lang="en-US" altLang="zh-CN" dirty="0"/>
          </a:p>
          <a:p>
            <a:pPr marL="0" lvl="0" indent="0" eaLnBrk="0" fontAlgn="base" hangingPunct="0">
              <a:lnSpc>
                <a:spcPct val="170000"/>
              </a:lnSpc>
              <a:spcBef>
                <a:spcPct val="0"/>
              </a:spcBef>
              <a:spcAft>
                <a:spcPct val="0"/>
              </a:spcAft>
              <a:buFontTx/>
              <a:buChar char="•"/>
            </a:pPr>
            <a:r>
              <a:rPr lang="zh-CN" altLang="zh-CN" dirty="0"/>
              <a:t>对于尺度敏感的模型，必须先对样本进行预处理，将各个维度的特征转换到相同的取值区间</a:t>
            </a:r>
            <a:endParaRPr lang="en-US" altLang="zh-CN" dirty="0"/>
          </a:p>
          <a:p>
            <a:endParaRPr lang="zh-CN" altLang="en-US" dirty="0"/>
          </a:p>
        </p:txBody>
      </p:sp>
      <p:pic>
        <p:nvPicPr>
          <p:cNvPr id="4" name="Picture 2">
            <a:extLst>
              <a:ext uri="{FF2B5EF4-FFF2-40B4-BE49-F238E27FC236}">
                <a16:creationId xmlns:a16="http://schemas.microsoft.com/office/drawing/2014/main" id="{92624745-5B55-41A5-940C-238A1F850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88640"/>
            <a:ext cx="4149072" cy="1847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971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CF1E0-32E6-4FA2-A7A0-2EB0FB72DD7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98095C5-C06D-49AC-BA5C-859AD8341331}"/>
              </a:ext>
            </a:extLst>
          </p:cNvPr>
          <p:cNvSpPr>
            <a:spLocks noGrp="1"/>
          </p:cNvSpPr>
          <p:nvPr>
            <p:ph idx="1"/>
          </p:nvPr>
        </p:nvSpPr>
        <p:spPr>
          <a:xfrm>
            <a:off x="457200" y="1600201"/>
            <a:ext cx="8229600" cy="1143000"/>
          </a:xfrm>
        </p:spPr>
        <p:txBody>
          <a:bodyPr>
            <a:normAutofit fontScale="62500" lnSpcReduction="20000"/>
          </a:bodyPr>
          <a:lstStyle/>
          <a:p>
            <a:r>
              <a:rPr lang="zh-CN" altLang="zh-CN" dirty="0"/>
              <a:t>线性分类器是尺度不变的</a:t>
            </a:r>
            <a:endParaRPr lang="en-US" altLang="zh-CN" dirty="0"/>
          </a:p>
          <a:p>
            <a:pPr lvl="1"/>
            <a:r>
              <a:rPr lang="zh-CN" altLang="en-US" b="1" dirty="0"/>
              <a:t>当使用梯度下降法寻求最优解时，很有可能走“之字型”路线</a:t>
            </a:r>
            <a:endParaRPr lang="en-US" altLang="zh-CN" b="1" dirty="0"/>
          </a:p>
          <a:p>
            <a:pPr lvl="2"/>
            <a:r>
              <a:rPr lang="zh-CN" altLang="en-US" b="1" dirty="0"/>
              <a:t>垂直等高线走</a:t>
            </a:r>
            <a:endParaRPr lang="en-US" altLang="zh-CN" b="1" dirty="0"/>
          </a:p>
          <a:p>
            <a:pPr lvl="1"/>
            <a:r>
              <a:rPr lang="zh-CN" altLang="en-US" b="1" dirty="0"/>
              <a:t>从而导致需要迭代很多次才能收敛</a:t>
            </a:r>
            <a:endParaRPr lang="en-US" altLang="zh-CN" dirty="0"/>
          </a:p>
          <a:p>
            <a:endParaRPr lang="zh-CN" altLang="en-US" dirty="0"/>
          </a:p>
        </p:txBody>
      </p:sp>
      <p:pic>
        <p:nvPicPr>
          <p:cNvPr id="2050" name="Picture 2" descr="image">
            <a:extLst>
              <a:ext uri="{FF2B5EF4-FFF2-40B4-BE49-F238E27FC236}">
                <a16:creationId xmlns:a16="http://schemas.microsoft.com/office/drawing/2014/main" id="{EDCB7A23-261F-4490-87FA-5C9EC649E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027218"/>
            <a:ext cx="6840760" cy="352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167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5F0AD-D34D-4B26-B0F1-8CDBDB48FC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06E4EC-447A-4463-BA88-239ECDDCEAA6}"/>
              </a:ext>
            </a:extLst>
          </p:cNvPr>
          <p:cNvSpPr>
            <a:spLocks noGrp="1"/>
          </p:cNvSpPr>
          <p:nvPr>
            <p:ph idx="1"/>
          </p:nvPr>
        </p:nvSpPr>
        <p:spPr/>
        <p:txBody>
          <a:bodyPr>
            <a:normAutofit/>
          </a:bodyPr>
          <a:lstStyle/>
          <a:p>
            <a:r>
              <a:rPr lang="zh-CN" altLang="en-US" dirty="0"/>
              <a:t>机器学习模型使用梯度下降法求最优解时，</a:t>
            </a:r>
            <a:r>
              <a:rPr lang="zh-CN" altLang="en-US" b="1" dirty="0"/>
              <a:t>归一化往往非常有必要，否则很难收敛甚至不能收敛</a:t>
            </a:r>
            <a:r>
              <a:rPr lang="zh-CN" altLang="en-US" dirty="0"/>
              <a:t>。</a:t>
            </a:r>
            <a:endParaRPr lang="en-US" altLang="zh-CN" dirty="0"/>
          </a:p>
          <a:p>
            <a:r>
              <a:rPr lang="zh-CN" altLang="en-US" b="1" dirty="0"/>
              <a:t>归一化的方法有很多种</a:t>
            </a:r>
            <a:endParaRPr lang="en-US" altLang="zh-CN" b="1" dirty="0"/>
          </a:p>
          <a:p>
            <a:pPr lvl="1"/>
            <a:r>
              <a:rPr lang="en-US" altLang="zh-CN" b="1" dirty="0"/>
              <a:t>Sigmoid</a:t>
            </a:r>
            <a:r>
              <a:rPr lang="zh-CN" altLang="en-US" b="1" dirty="0"/>
              <a:t>型函数等都可以将不同尺度的特征挤压到一个比较受限的区间</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988093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306CE-D544-4D0B-AEA0-4D6D188575BB}"/>
              </a:ext>
            </a:extLst>
          </p:cNvPr>
          <p:cNvSpPr>
            <a:spLocks noGrp="1"/>
          </p:cNvSpPr>
          <p:nvPr>
            <p:ph type="title"/>
          </p:nvPr>
        </p:nvSpPr>
        <p:spPr/>
        <p:txBody>
          <a:bodyPr>
            <a:normAutofit fontScale="90000"/>
          </a:bodyPr>
          <a:lstStyle/>
          <a:p>
            <a:r>
              <a:rPr lang="zh-CN" altLang="en-US" dirty="0"/>
              <a:t>标准化</a:t>
            </a:r>
            <a:br>
              <a:rPr lang="en-US" altLang="zh-CN" dirty="0"/>
            </a:br>
            <a:endParaRPr lang="zh-CN" altLang="en-US" dirty="0"/>
          </a:p>
        </p:txBody>
      </p:sp>
      <p:sp>
        <p:nvSpPr>
          <p:cNvPr id="3" name="内容占位符 2">
            <a:extLst>
              <a:ext uri="{FF2B5EF4-FFF2-40B4-BE49-F238E27FC236}">
                <a16:creationId xmlns:a16="http://schemas.microsoft.com/office/drawing/2014/main" id="{A3B4654F-9B0C-41F3-B6EE-C45C4425E850}"/>
              </a:ext>
            </a:extLst>
          </p:cNvPr>
          <p:cNvSpPr>
            <a:spLocks noGrp="1"/>
          </p:cNvSpPr>
          <p:nvPr>
            <p:ph idx="1"/>
          </p:nvPr>
        </p:nvSpPr>
        <p:spPr/>
        <p:txBody>
          <a:bodyPr>
            <a:normAutofit/>
          </a:bodyPr>
          <a:lstStyle/>
          <a:p>
            <a:r>
              <a:rPr lang="zh-CN" altLang="zh-CN" b="1" dirty="0">
                <a:solidFill>
                  <a:srgbClr val="333333"/>
                </a:solidFill>
                <a:latin typeface="Arial" panose="020B0604020202020204" pitchFamily="34" charset="0"/>
                <a:ea typeface="PingFang SC"/>
              </a:rPr>
              <a:t>Standardization</a:t>
            </a:r>
            <a:endParaRPr lang="en-US" altLang="zh-CN" dirty="0"/>
          </a:p>
          <a:p>
            <a:r>
              <a:rPr lang="zh-CN" altLang="zh-CN" dirty="0"/>
              <a:t>也叫(Z-Score Normalization)Z值归一化</a:t>
            </a:r>
            <a:endParaRPr lang="en-US" altLang="zh-CN" dirty="0"/>
          </a:p>
          <a:p>
            <a:r>
              <a:rPr lang="zh-CN" altLang="zh-CN" dirty="0"/>
              <a:t>来源于统计上的标准分数</a:t>
            </a:r>
            <a:endParaRPr lang="en-US" altLang="zh-CN" dirty="0"/>
          </a:p>
          <a:p>
            <a:r>
              <a:rPr lang="zh-CN" altLang="zh-CN" dirty="0"/>
              <a:t>将每一个维特征都调整为</a:t>
            </a:r>
            <a:endParaRPr lang="en-US" altLang="zh-CN" dirty="0"/>
          </a:p>
          <a:p>
            <a:pPr lvl="1"/>
            <a:r>
              <a:rPr lang="zh-CN" altLang="en-US" dirty="0"/>
              <a:t>均值为</a:t>
            </a:r>
            <a:r>
              <a:rPr lang="en-US" altLang="zh-CN" dirty="0"/>
              <a:t>0</a:t>
            </a:r>
            <a:r>
              <a:rPr lang="zh-CN" altLang="en-US" dirty="0"/>
              <a:t>，</a:t>
            </a:r>
            <a:endParaRPr lang="en-US" altLang="zh-CN" dirty="0"/>
          </a:p>
          <a:p>
            <a:pPr lvl="1"/>
            <a:r>
              <a:rPr lang="zh-CN" altLang="en-US" dirty="0"/>
              <a:t>方差为</a:t>
            </a:r>
            <a:r>
              <a:rPr lang="en-US" altLang="zh-CN" dirty="0"/>
              <a:t>1</a:t>
            </a:r>
          </a:p>
          <a:p>
            <a:r>
              <a:rPr lang="zh-CN" altLang="en-US" dirty="0"/>
              <a:t>广泛的使用在许多机器学习算法中</a:t>
            </a:r>
            <a:endParaRPr lang="en-US" altLang="zh-CN" dirty="0"/>
          </a:p>
          <a:p>
            <a:pPr lvl="1"/>
            <a:r>
              <a:rPr lang="zh-CN" altLang="en-US" dirty="0"/>
              <a:t>支持向量机、逻辑回归和神经网络</a:t>
            </a:r>
          </a:p>
        </p:txBody>
      </p:sp>
      <p:pic>
        <p:nvPicPr>
          <p:cNvPr id="4098" name="Picture 2" descr="image">
            <a:extLst>
              <a:ext uri="{FF2B5EF4-FFF2-40B4-BE49-F238E27FC236}">
                <a16:creationId xmlns:a16="http://schemas.microsoft.com/office/drawing/2014/main" id="{BB409D0A-A355-44F8-B3F3-C881A7498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846138"/>
            <a:ext cx="4176464" cy="1381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553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标准欧氏距离</a:t>
            </a:r>
          </a:p>
        </p:txBody>
      </p:sp>
      <p:sp>
        <p:nvSpPr>
          <p:cNvPr id="3" name="内容占位符 2"/>
          <p:cNvSpPr>
            <a:spLocks noGrp="1"/>
          </p:cNvSpPr>
          <p:nvPr>
            <p:ph idx="1"/>
          </p:nvPr>
        </p:nvSpPr>
        <p:spPr/>
        <p:txBody>
          <a:bodyPr>
            <a:normAutofit fontScale="92500" lnSpcReduction="10000"/>
          </a:bodyPr>
          <a:lstStyle/>
          <a:p>
            <a:r>
              <a:rPr lang="zh-CN" altLang="en-US" dirty="0"/>
              <a:t>假设样本集</a:t>
            </a:r>
            <a:r>
              <a:rPr lang="en-US" dirty="0"/>
              <a:t>X</a:t>
            </a:r>
            <a:r>
              <a:rPr lang="zh-CN" altLang="en-US" dirty="0"/>
              <a:t>的均值</a:t>
            </a:r>
            <a:r>
              <a:rPr lang="en-US" altLang="zh-CN" dirty="0"/>
              <a:t>(</a:t>
            </a:r>
            <a:r>
              <a:rPr lang="en-US" dirty="0"/>
              <a:t>mean)</a:t>
            </a:r>
            <a:r>
              <a:rPr lang="zh-CN" altLang="en-US" dirty="0"/>
              <a:t>为</a:t>
            </a:r>
            <a:r>
              <a:rPr lang="en-US" dirty="0"/>
              <a:t>m，</a:t>
            </a:r>
            <a:r>
              <a:rPr lang="zh-CN" altLang="en-US" dirty="0"/>
              <a:t>标准差</a:t>
            </a:r>
            <a:r>
              <a:rPr lang="en-US" altLang="zh-CN" dirty="0"/>
              <a:t>(</a:t>
            </a:r>
            <a:r>
              <a:rPr lang="en-US" dirty="0"/>
              <a:t>standard deviation)</a:t>
            </a:r>
            <a:r>
              <a:rPr lang="zh-CN" altLang="en-US" dirty="0"/>
              <a:t>为</a:t>
            </a:r>
            <a:r>
              <a:rPr lang="en-US" dirty="0" err="1"/>
              <a:t>s，X</a:t>
            </a:r>
            <a:r>
              <a:rPr lang="zh-CN" altLang="en-US" dirty="0"/>
              <a:t>的“标准化变量”表示为：</a:t>
            </a:r>
          </a:p>
          <a:p>
            <a:endParaRPr lang="en-US" altLang="zh-CN" dirty="0"/>
          </a:p>
          <a:p>
            <a:endParaRPr lang="en-US" altLang="zh-CN" dirty="0"/>
          </a:p>
          <a:p>
            <a:r>
              <a:rPr lang="zh-CN" altLang="en-US" dirty="0"/>
              <a:t>标准化欧氏距离公式：</a:t>
            </a:r>
          </a:p>
          <a:p>
            <a:endParaRPr lang="en-US" altLang="zh-CN" dirty="0"/>
          </a:p>
          <a:p>
            <a:r>
              <a:rPr lang="zh-CN" altLang="en-US" dirty="0"/>
              <a:t>如果将方差的倒数看成一个权重，也可称之为加权欧氏距离</a:t>
            </a:r>
            <a:r>
              <a:rPr lang="en-US" altLang="zh-CN" dirty="0"/>
              <a:t>(</a:t>
            </a:r>
            <a:r>
              <a:rPr lang="en-US" dirty="0"/>
              <a:t>Weighted Euclidean distance)。</a:t>
            </a:r>
          </a:p>
          <a:p>
            <a:endParaRPr lang="zh-CN" altLang="en-US" dirty="0"/>
          </a:p>
        </p:txBody>
      </p:sp>
      <p:pic>
        <p:nvPicPr>
          <p:cNvPr id="2051" name="Picture 3"/>
          <p:cNvPicPr>
            <a:picLocks noChangeAspect="1" noChangeArrowheads="1"/>
          </p:cNvPicPr>
          <p:nvPr/>
        </p:nvPicPr>
        <p:blipFill>
          <a:blip r:embed="rId2"/>
          <a:srcRect/>
          <a:stretch>
            <a:fillRect/>
          </a:stretch>
        </p:blipFill>
        <p:spPr bwMode="auto">
          <a:xfrm>
            <a:off x="3203849" y="2612089"/>
            <a:ext cx="2185802" cy="698139"/>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4932040" y="3547773"/>
            <a:ext cx="2520280" cy="1092035"/>
          </a:xfrm>
          <a:prstGeom prst="rect">
            <a:avLst/>
          </a:prstGeom>
          <a:noFill/>
          <a:ln w="9525">
            <a:noFill/>
            <a:miter lim="800000"/>
            <a:headEnd/>
            <a:tailEnd/>
          </a:ln>
          <a:effectLst/>
        </p:spPr>
      </p:pic>
    </p:spTree>
    <p:extLst>
      <p:ext uri="{BB962C8B-B14F-4D97-AF65-F5344CB8AC3E}">
        <p14:creationId xmlns:p14="http://schemas.microsoft.com/office/powerpoint/2010/main" val="4195449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0C318-3E05-4CD0-BF9A-06DF59CB978E}"/>
              </a:ext>
            </a:extLst>
          </p:cNvPr>
          <p:cNvSpPr>
            <a:spLocks noGrp="1"/>
          </p:cNvSpPr>
          <p:nvPr>
            <p:ph type="title"/>
          </p:nvPr>
        </p:nvSpPr>
        <p:spPr/>
        <p:txBody>
          <a:bodyPr>
            <a:normAutofit fontScale="90000"/>
          </a:bodyPr>
          <a:lstStyle/>
          <a:p>
            <a:r>
              <a:rPr lang="zh-CN" altLang="en-US" dirty="0"/>
              <a:t>白化</a:t>
            </a:r>
            <a:br>
              <a:rPr lang="en-US" altLang="zh-CN" dirty="0"/>
            </a:br>
            <a:r>
              <a:rPr lang="en-US" altLang="zh-CN" b="1" dirty="0"/>
              <a:t>Whitening</a:t>
            </a:r>
            <a:endParaRPr lang="zh-CN" altLang="en-US" dirty="0"/>
          </a:p>
        </p:txBody>
      </p:sp>
      <p:sp>
        <p:nvSpPr>
          <p:cNvPr id="3" name="内容占位符 2">
            <a:extLst>
              <a:ext uri="{FF2B5EF4-FFF2-40B4-BE49-F238E27FC236}">
                <a16:creationId xmlns:a16="http://schemas.microsoft.com/office/drawing/2014/main" id="{B33696B3-2CA8-4DEB-B054-833415B15845}"/>
              </a:ext>
            </a:extLst>
          </p:cNvPr>
          <p:cNvSpPr>
            <a:spLocks noGrp="1"/>
          </p:cNvSpPr>
          <p:nvPr>
            <p:ph idx="1"/>
          </p:nvPr>
        </p:nvSpPr>
        <p:spPr>
          <a:xfrm>
            <a:off x="457200" y="1600201"/>
            <a:ext cx="8229600" cy="2908920"/>
          </a:xfrm>
        </p:spPr>
        <p:txBody>
          <a:bodyPr>
            <a:normAutofit fontScale="85000" lnSpcReduction="20000"/>
          </a:bodyPr>
          <a:lstStyle/>
          <a:p>
            <a:pPr>
              <a:lnSpc>
                <a:spcPct val="120000"/>
              </a:lnSpc>
            </a:pPr>
            <a:r>
              <a:rPr lang="zh-CN" altLang="zh-CN" sz="3100" dirty="0"/>
              <a:t>消除不同特征之间的相关性</a:t>
            </a:r>
            <a:endParaRPr lang="en-US" altLang="zh-CN" sz="3100" dirty="0"/>
          </a:p>
          <a:p>
            <a:pPr>
              <a:lnSpc>
                <a:spcPct val="120000"/>
              </a:lnSpc>
            </a:pPr>
            <a:r>
              <a:rPr lang="zh-CN" altLang="en-US" sz="3100" dirty="0"/>
              <a:t>降低输入数据特征之间的冗余性．</a:t>
            </a:r>
            <a:endParaRPr lang="en-US" altLang="zh-CN" sz="3100" dirty="0"/>
          </a:p>
          <a:p>
            <a:pPr>
              <a:lnSpc>
                <a:spcPct val="120000"/>
              </a:lnSpc>
            </a:pPr>
            <a:r>
              <a:rPr lang="zh-CN" altLang="en-US" sz="3100" dirty="0"/>
              <a:t>输入数据经过白化处理后，特征之间相关性较低，并且所有特征具有相同的方差．</a:t>
            </a:r>
            <a:endParaRPr lang="en-US" altLang="zh-CN" sz="3100" dirty="0"/>
          </a:p>
          <a:p>
            <a:pPr>
              <a:lnSpc>
                <a:spcPct val="120000"/>
              </a:lnSpc>
            </a:pPr>
            <a:r>
              <a:rPr lang="zh-CN" altLang="en-US" sz="3100" dirty="0"/>
              <a:t>白化的一个主要实现方式是使用</a:t>
            </a:r>
            <a:r>
              <a:rPr lang="en-US" altLang="zh-CN" sz="3100" dirty="0"/>
              <a:t>PCA</a:t>
            </a:r>
            <a:r>
              <a:rPr lang="zh-CN" altLang="en-US" sz="3100" dirty="0"/>
              <a:t>方法</a:t>
            </a:r>
            <a:br>
              <a:rPr lang="zh-CN" altLang="en-US" dirty="0"/>
            </a:br>
            <a:endParaRPr lang="zh-CN" altLang="en-US" dirty="0"/>
          </a:p>
        </p:txBody>
      </p:sp>
      <p:pic>
        <p:nvPicPr>
          <p:cNvPr id="5122" name="Picture 2" descr="image">
            <a:extLst>
              <a:ext uri="{FF2B5EF4-FFF2-40B4-BE49-F238E27FC236}">
                <a16:creationId xmlns:a16="http://schemas.microsoft.com/office/drawing/2014/main" id="{59A984D7-22A7-4097-9D78-67895225F0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4149080"/>
            <a:ext cx="8100392" cy="277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147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2.5 </a:t>
            </a:r>
            <a:r>
              <a:rPr lang="zh-CN" altLang="en-US" dirty="0"/>
              <a:t>连续值与离散值</a:t>
            </a:r>
          </a:p>
        </p:txBody>
      </p:sp>
      <p:sp>
        <p:nvSpPr>
          <p:cNvPr id="3" name="内容占位符 2"/>
          <p:cNvSpPr>
            <a:spLocks noGrp="1"/>
          </p:cNvSpPr>
          <p:nvPr>
            <p:ph idx="1"/>
          </p:nvPr>
        </p:nvSpPr>
        <p:spPr/>
        <p:txBody>
          <a:bodyPr>
            <a:normAutofit/>
          </a:bodyPr>
          <a:lstStyle/>
          <a:p>
            <a:r>
              <a:rPr lang="zh-CN" altLang="en-US" dirty="0"/>
              <a:t>结构化数据</a:t>
            </a:r>
            <a:endParaRPr lang="en-US" altLang="zh-CN" dirty="0"/>
          </a:p>
          <a:p>
            <a:pPr lvl="1"/>
            <a:r>
              <a:rPr lang="zh-CN" altLang="en-US" dirty="0"/>
              <a:t>离散值</a:t>
            </a:r>
            <a:endParaRPr lang="en-US" altLang="zh-CN" dirty="0"/>
          </a:p>
          <a:p>
            <a:pPr lvl="2"/>
            <a:r>
              <a:rPr lang="zh-CN" altLang="zh-CN" dirty="0"/>
              <a:t>二元制（Binary）：</a:t>
            </a:r>
            <a:endParaRPr lang="en-US" altLang="zh-CN" dirty="0"/>
          </a:p>
          <a:p>
            <a:pPr lvl="3"/>
            <a:r>
              <a:rPr lang="zh-CN" altLang="zh-CN" dirty="0"/>
              <a:t>如{涨，跌}， {对， 错}， {男， 女}；</a:t>
            </a:r>
            <a:endParaRPr lang="en-US" altLang="zh-CN" dirty="0"/>
          </a:p>
          <a:p>
            <a:pPr lvl="2"/>
            <a:r>
              <a:rPr lang="zh-CN" altLang="zh-CN" dirty="0"/>
              <a:t>有限的离散集 （finite discrete）： </a:t>
            </a:r>
            <a:endParaRPr lang="en-US" altLang="zh-CN" dirty="0"/>
          </a:p>
          <a:p>
            <a:pPr lvl="3"/>
            <a:r>
              <a:rPr lang="zh-CN" altLang="zh-CN" dirty="0"/>
              <a:t>如一周有七天（星期一、星期二...），</a:t>
            </a:r>
            <a:endParaRPr lang="en-US" altLang="zh-CN" dirty="0"/>
          </a:p>
          <a:p>
            <a:pPr lvl="3"/>
            <a:r>
              <a:rPr lang="zh-CN" altLang="zh-CN" dirty="0"/>
              <a:t>这些数据可以是有序的，也可以是无序的。</a:t>
            </a:r>
            <a:endParaRPr lang="en-US" altLang="zh-CN" dirty="0"/>
          </a:p>
          <a:p>
            <a:pPr lvl="1"/>
            <a:r>
              <a:rPr lang="zh-CN" altLang="zh-CN" dirty="0"/>
              <a:t>连续性数值：</a:t>
            </a:r>
            <a:endParaRPr lang="en-US" altLang="zh-CN" dirty="0"/>
          </a:p>
          <a:p>
            <a:pPr lvl="2"/>
            <a:r>
              <a:rPr lang="zh-CN" altLang="zh-CN" dirty="0"/>
              <a:t>处于负无穷到正无穷所有数值，如股价、利率等</a:t>
            </a:r>
          </a:p>
          <a:p>
            <a:endParaRPr lang="zh-CN" altLang="en-US" dirty="0"/>
          </a:p>
        </p:txBody>
      </p:sp>
    </p:spTree>
    <p:extLst>
      <p:ext uri="{BB962C8B-B14F-4D97-AF65-F5344CB8AC3E}">
        <p14:creationId xmlns:p14="http://schemas.microsoft.com/office/powerpoint/2010/main" val="129518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a:t>
            </a:r>
            <a:r>
              <a:rPr lang="en-US" altLang="zh-CN" b="1" dirty="0"/>
              <a:t> </a:t>
            </a:r>
            <a:r>
              <a:rPr lang="zh-CN" altLang="zh-CN" b="1" dirty="0"/>
              <a:t> 爬虫数据存储</a:t>
            </a:r>
            <a:endParaRPr lang="zh-CN" altLang="en-US" dirty="0"/>
          </a:p>
        </p:txBody>
      </p:sp>
      <p:sp>
        <p:nvSpPr>
          <p:cNvPr id="3" name="内容占位符 2"/>
          <p:cNvSpPr>
            <a:spLocks noGrp="1"/>
          </p:cNvSpPr>
          <p:nvPr>
            <p:ph idx="1"/>
          </p:nvPr>
        </p:nvSpPr>
        <p:spPr>
          <a:xfrm>
            <a:off x="457200" y="1600200"/>
            <a:ext cx="8229600" cy="4853136"/>
          </a:xfrm>
        </p:spPr>
        <p:txBody>
          <a:bodyPr>
            <a:normAutofit fontScale="92500" lnSpcReduction="20000"/>
          </a:bodyPr>
          <a:lstStyle/>
          <a:p>
            <a:r>
              <a:rPr lang="zh-CN" altLang="zh-CN" b="1" dirty="0"/>
              <a:t>爬虫数据</a:t>
            </a:r>
            <a:r>
              <a:rPr lang="zh-CN" altLang="en-US" b="1" dirty="0"/>
              <a:t>存储</a:t>
            </a:r>
            <a:endParaRPr lang="en-US" altLang="zh-CN" b="1" dirty="0"/>
          </a:p>
          <a:p>
            <a:pPr lvl="1"/>
            <a:r>
              <a:rPr lang="zh-CN" altLang="en-US" b="1" dirty="0"/>
              <a:t>结构化数据</a:t>
            </a:r>
            <a:endParaRPr lang="en-US" altLang="zh-CN" b="1" dirty="0"/>
          </a:p>
          <a:p>
            <a:pPr lvl="2"/>
            <a:r>
              <a:rPr lang="en-US" altLang="zh-CN" b="1" dirty="0"/>
              <a:t>1.1 </a:t>
            </a:r>
            <a:r>
              <a:rPr lang="zh-CN" altLang="en-US" b="1" dirty="0"/>
              <a:t>结构化文件</a:t>
            </a:r>
            <a:endParaRPr lang="en-US" altLang="zh-CN" b="1" dirty="0"/>
          </a:p>
          <a:p>
            <a:pPr lvl="3"/>
            <a:r>
              <a:rPr lang="en-US" altLang="zh-CN" b="1" dirty="0"/>
              <a:t>Excel</a:t>
            </a:r>
          </a:p>
          <a:p>
            <a:pPr lvl="3"/>
            <a:r>
              <a:rPr lang="en-US" altLang="zh-CN" b="1" dirty="0"/>
              <a:t>CSV</a:t>
            </a:r>
            <a:r>
              <a:rPr lang="zh-CN" altLang="zh-CN" b="1" dirty="0"/>
              <a:t>文件</a:t>
            </a:r>
            <a:endParaRPr lang="en-US" altLang="zh-CN" b="1" dirty="0"/>
          </a:p>
          <a:p>
            <a:pPr lvl="3"/>
            <a:r>
              <a:rPr lang="en-US" altLang="zh-CN" b="1" dirty="0"/>
              <a:t>JSON </a:t>
            </a:r>
            <a:r>
              <a:rPr lang="zh-CN" altLang="en-US" b="1" dirty="0"/>
              <a:t>文件</a:t>
            </a:r>
            <a:endParaRPr lang="en-US" altLang="zh-CN" b="1" dirty="0"/>
          </a:p>
          <a:p>
            <a:pPr lvl="3"/>
            <a:r>
              <a:rPr lang="en-US" altLang="zh-CN" b="1" dirty="0"/>
              <a:t>Xml </a:t>
            </a:r>
            <a:r>
              <a:rPr lang="zh-CN" altLang="en-US" b="1" dirty="0"/>
              <a:t>文件</a:t>
            </a:r>
            <a:endParaRPr lang="en-US" altLang="zh-CN" b="1" dirty="0"/>
          </a:p>
          <a:p>
            <a:pPr lvl="2"/>
            <a:r>
              <a:rPr lang="en-US" altLang="zh-CN" b="1" dirty="0"/>
              <a:t>1.2 </a:t>
            </a:r>
            <a:r>
              <a:rPr lang="zh-CN" altLang="en-US" b="1" dirty="0"/>
              <a:t>数据库</a:t>
            </a:r>
            <a:endParaRPr lang="en-US" altLang="zh-CN" b="1" dirty="0"/>
          </a:p>
          <a:p>
            <a:pPr lvl="1"/>
            <a:r>
              <a:rPr lang="zh-CN" altLang="en-US" b="1" dirty="0"/>
              <a:t>非结构化数据</a:t>
            </a:r>
            <a:endParaRPr lang="en-US" altLang="zh-CN" b="1" dirty="0"/>
          </a:p>
          <a:p>
            <a:pPr lvl="2"/>
            <a:r>
              <a:rPr lang="en-US" altLang="zh-CN" b="1" dirty="0"/>
              <a:t>Pipeline    </a:t>
            </a:r>
            <a:r>
              <a:rPr lang="zh-CN" altLang="en-US" b="1" dirty="0"/>
              <a:t>非结构化文件，</a:t>
            </a:r>
            <a:endParaRPr lang="en-US" altLang="zh-CN" b="1" dirty="0"/>
          </a:p>
          <a:p>
            <a:pPr lvl="3"/>
            <a:r>
              <a:rPr lang="en-US" altLang="zh-CN" dirty="0"/>
              <a:t>raw data</a:t>
            </a:r>
            <a:r>
              <a:rPr lang="zh-CN" altLang="en-US" dirty="0"/>
              <a:t>储存直接存为</a:t>
            </a:r>
            <a:r>
              <a:rPr lang="en-US" altLang="zh-CN" dirty="0"/>
              <a:t>txt</a:t>
            </a:r>
            <a:r>
              <a:rPr lang="zh-CN" altLang="en-US" dirty="0"/>
              <a:t>文件，</a:t>
            </a:r>
            <a:r>
              <a:rPr lang="en-US" altLang="zh-CN" dirty="0"/>
              <a:t>JPG</a:t>
            </a:r>
            <a:r>
              <a:rPr lang="zh-CN" altLang="en-US" dirty="0"/>
              <a:t>文件</a:t>
            </a:r>
            <a:endParaRPr lang="en-US" altLang="zh-CN" dirty="0"/>
          </a:p>
          <a:p>
            <a:pPr lvl="2"/>
            <a:r>
              <a:rPr lang="zh-CN" altLang="en-US" dirty="0"/>
              <a:t>后续</a:t>
            </a:r>
            <a:endParaRPr lang="en-US" altLang="zh-CN" dirty="0"/>
          </a:p>
          <a:p>
            <a:pPr lvl="3"/>
            <a:r>
              <a:rPr lang="zh-CN" altLang="en-US" dirty="0"/>
              <a:t>加载到</a:t>
            </a:r>
            <a:r>
              <a:rPr lang="en-US" altLang="zh-CN" dirty="0"/>
              <a:t>HDFS(</a:t>
            </a:r>
            <a:r>
              <a:rPr lang="en-US" altLang="zh-CN" dirty="0" err="1"/>
              <a:t>Hadoop</a:t>
            </a:r>
            <a:r>
              <a:rPr lang="zh-CN" altLang="zh-CN" dirty="0"/>
              <a:t>分布式文件系统</a:t>
            </a:r>
            <a:r>
              <a:rPr lang="en-US" altLang="zh-CN" dirty="0"/>
              <a:t>)</a:t>
            </a:r>
          </a:p>
          <a:p>
            <a:pPr lvl="3"/>
            <a:r>
              <a:rPr lang="zh-CN" altLang="en-US" b="1" dirty="0"/>
              <a:t>建立新的索引结构</a:t>
            </a:r>
            <a:r>
              <a:rPr lang="en-US" altLang="zh-CN" b="1" dirty="0"/>
              <a:t>---</a:t>
            </a:r>
            <a:r>
              <a:rPr lang="zh-CN" altLang="en-US" b="1" dirty="0"/>
              <a:t>倒排表 </a:t>
            </a:r>
            <a:endParaRPr lang="en-US" altLang="zh-CN" b="1" dirty="0"/>
          </a:p>
          <a:p>
            <a:pPr lvl="2"/>
            <a:endParaRPr lang="en-US" altLang="zh-CN" b="1" dirty="0"/>
          </a:p>
          <a:p>
            <a:pPr marL="0" indent="0">
              <a:buNone/>
            </a:pPr>
            <a:endParaRPr lang="en-US" altLang="zh-CN" b="1" dirty="0"/>
          </a:p>
        </p:txBody>
      </p:sp>
    </p:spTree>
    <p:extLst>
      <p:ext uri="{BB962C8B-B14F-4D97-AF65-F5344CB8AC3E}">
        <p14:creationId xmlns:p14="http://schemas.microsoft.com/office/powerpoint/2010/main" val="1317987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a:t>连续值</a:t>
            </a:r>
            <a:endParaRPr lang="en-US" altLang="zh-CN" dirty="0"/>
          </a:p>
          <a:p>
            <a:pPr lvl="1"/>
            <a:r>
              <a:rPr lang="zh-CN" altLang="en-US" dirty="0"/>
              <a:t>缺失数据处理</a:t>
            </a:r>
            <a:endParaRPr lang="en-US" altLang="zh-CN" dirty="0"/>
          </a:p>
          <a:p>
            <a:pPr lvl="1"/>
            <a:r>
              <a:rPr lang="zh-CN" altLang="en-US" dirty="0"/>
              <a:t>归一化</a:t>
            </a:r>
            <a:endParaRPr lang="en-US" altLang="zh-CN" dirty="0"/>
          </a:p>
          <a:p>
            <a:pPr lvl="1"/>
            <a:r>
              <a:rPr lang="zh-CN" altLang="en-US" dirty="0"/>
              <a:t>离散化</a:t>
            </a:r>
            <a:endParaRPr lang="en-US" altLang="zh-CN" dirty="0"/>
          </a:p>
          <a:p>
            <a:r>
              <a:rPr lang="zh-CN" altLang="en-US" dirty="0"/>
              <a:t>离散值处理方式：</a:t>
            </a:r>
            <a:endParaRPr lang="en-US" altLang="zh-CN" dirty="0"/>
          </a:p>
          <a:p>
            <a:pPr lvl="1"/>
            <a:r>
              <a:rPr lang="en-US" altLang="zh-CN" dirty="0"/>
              <a:t>One-Hot Encoding(</a:t>
            </a:r>
            <a:r>
              <a:rPr lang="zh-CN" altLang="en-US" dirty="0"/>
              <a:t>若特征种类很多，高稀疏化</a:t>
            </a:r>
            <a:r>
              <a:rPr lang="en-US" altLang="zh-CN" dirty="0"/>
              <a:t>)</a:t>
            </a:r>
          </a:p>
          <a:p>
            <a:pPr lvl="1"/>
            <a:r>
              <a:rPr lang="en-US" altLang="zh-CN" dirty="0"/>
              <a:t>Hash Encoding(</a:t>
            </a:r>
            <a:r>
              <a:rPr lang="zh-CN" altLang="en-US" dirty="0"/>
              <a:t>低稀疏，高压缩</a:t>
            </a:r>
            <a:r>
              <a:rPr lang="en-US" altLang="zh-CN" dirty="0"/>
              <a:t>)</a:t>
            </a:r>
          </a:p>
        </p:txBody>
      </p:sp>
    </p:spTree>
    <p:extLst>
      <p:ext uri="{BB962C8B-B14F-4D97-AF65-F5344CB8AC3E}">
        <p14:creationId xmlns:p14="http://schemas.microsoft.com/office/powerpoint/2010/main" val="2193450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例子：</a:t>
            </a:r>
            <a:r>
              <a:rPr lang="en-US" b="1" dirty="0"/>
              <a:t>CTR  </a:t>
            </a:r>
            <a:r>
              <a:rPr lang="zh-CN" altLang="en-US" b="1" dirty="0"/>
              <a:t>任务</a:t>
            </a:r>
            <a:endParaRPr lang="zh-CN" altLang="en-US" dirty="0"/>
          </a:p>
        </p:txBody>
      </p:sp>
      <p:sp>
        <p:nvSpPr>
          <p:cNvPr id="3" name="内容占位符 2"/>
          <p:cNvSpPr>
            <a:spLocks noGrp="1"/>
          </p:cNvSpPr>
          <p:nvPr>
            <p:ph idx="1"/>
          </p:nvPr>
        </p:nvSpPr>
        <p:spPr/>
        <p:txBody>
          <a:bodyPr>
            <a:normAutofit/>
          </a:bodyPr>
          <a:lstStyle/>
          <a:p>
            <a:r>
              <a:rPr lang="en-US" b="1" dirty="0" err="1"/>
              <a:t>ClickThroughRate</a:t>
            </a:r>
            <a:endParaRPr lang="en-US" altLang="zh-CN" dirty="0"/>
          </a:p>
          <a:p>
            <a:r>
              <a:rPr lang="en-US" altLang="zh-CN" dirty="0"/>
              <a:t>CTR</a:t>
            </a:r>
            <a:r>
              <a:rPr lang="zh-CN" altLang="en-US" dirty="0"/>
              <a:t>预估是计算广告中最核心的算法之一，</a:t>
            </a:r>
            <a:endParaRPr lang="en-US" altLang="zh-CN" dirty="0"/>
          </a:p>
          <a:p>
            <a:r>
              <a:rPr lang="en-US" altLang="zh-CN" dirty="0"/>
              <a:t>CTR</a:t>
            </a:r>
            <a:r>
              <a:rPr lang="zh-CN" altLang="en-US" dirty="0"/>
              <a:t>预估是指对每次广告的点击情况做出预测，预测用户是点击还是不点击</a:t>
            </a:r>
            <a:endParaRPr lang="en-US" altLang="zh-CN" dirty="0"/>
          </a:p>
          <a:p>
            <a:pPr lvl="1"/>
            <a:r>
              <a:rPr lang="zh-CN" altLang="en-US" dirty="0"/>
              <a:t>二元分类问题</a:t>
            </a:r>
            <a:endParaRPr lang="en-US" altLang="zh-CN" dirty="0"/>
          </a:p>
          <a:p>
            <a:r>
              <a:rPr lang="en-US" altLang="zh-CN" dirty="0"/>
              <a:t>CTR</a:t>
            </a:r>
            <a:r>
              <a:rPr lang="zh-CN" altLang="en-US" dirty="0"/>
              <a:t>预估和很多因素相关，</a:t>
            </a:r>
            <a:endParaRPr lang="en-US" altLang="zh-CN" dirty="0"/>
          </a:p>
          <a:p>
            <a:pPr lvl="1"/>
            <a:r>
              <a:rPr lang="zh-CN" altLang="en-US" dirty="0"/>
              <a:t>比如历史点击率、广告位置、时间、用户等。</a:t>
            </a:r>
            <a:endParaRPr lang="en-US" altLang="zh-CN" dirty="0"/>
          </a:p>
          <a:p>
            <a:pPr lvl="1"/>
            <a:r>
              <a:rPr lang="zh-CN" altLang="en-US" dirty="0"/>
              <a:t>特征</a:t>
            </a:r>
            <a:endParaRPr lang="en-US" altLang="zh-CN" dirty="0"/>
          </a:p>
        </p:txBody>
      </p:sp>
    </p:spTree>
    <p:extLst>
      <p:ext uri="{BB962C8B-B14F-4D97-AF65-F5344CB8AC3E}">
        <p14:creationId xmlns:p14="http://schemas.microsoft.com/office/powerpoint/2010/main" val="3261470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CTR</a:t>
            </a:r>
            <a:r>
              <a:rPr lang="zh-CN" altLang="en-US" dirty="0"/>
              <a:t>任务的关键特征：</a:t>
            </a:r>
          </a:p>
        </p:txBody>
      </p:sp>
      <p:sp>
        <p:nvSpPr>
          <p:cNvPr id="3" name="内容占位符 2"/>
          <p:cNvSpPr>
            <a:spLocks noGrp="1"/>
          </p:cNvSpPr>
          <p:nvPr>
            <p:ph idx="1"/>
          </p:nvPr>
        </p:nvSpPr>
        <p:spPr/>
        <p:txBody>
          <a:bodyPr>
            <a:normAutofit/>
          </a:bodyPr>
          <a:lstStyle/>
          <a:p>
            <a:r>
              <a:rPr lang="zh-CN" altLang="en-US" dirty="0"/>
              <a:t>大量离散特征</a:t>
            </a:r>
          </a:p>
          <a:p>
            <a:pPr lvl="1"/>
            <a:r>
              <a:rPr lang="zh-CN" altLang="en-US" dirty="0"/>
              <a:t>连续特征</a:t>
            </a:r>
            <a:endParaRPr lang="en-US" altLang="zh-CN" dirty="0"/>
          </a:p>
          <a:p>
            <a:pPr lvl="2"/>
            <a:r>
              <a:rPr lang="zh-CN" altLang="en-US" dirty="0"/>
              <a:t>例如资产， 从</a:t>
            </a:r>
            <a:r>
              <a:rPr lang="en-US" altLang="zh-CN" dirty="0"/>
              <a:t>0</a:t>
            </a:r>
            <a:r>
              <a:rPr lang="zh-CN" altLang="en-US" dirty="0"/>
              <a:t>到正无穷</a:t>
            </a:r>
            <a:endParaRPr lang="en-US" altLang="zh-CN" dirty="0"/>
          </a:p>
          <a:p>
            <a:pPr lvl="1"/>
            <a:r>
              <a:rPr lang="zh-CN" altLang="en-US" dirty="0"/>
              <a:t>离散化特征就是可枚举的特征。</a:t>
            </a:r>
            <a:endParaRPr lang="en-US" altLang="zh-CN" dirty="0"/>
          </a:p>
          <a:p>
            <a:pPr lvl="2"/>
            <a:r>
              <a:rPr lang="zh-CN" altLang="en-US" dirty="0"/>
              <a:t>例如性别，要么是男，要么是女</a:t>
            </a:r>
            <a:endParaRPr lang="en-US" altLang="zh-CN" dirty="0"/>
          </a:p>
          <a:p>
            <a:r>
              <a:rPr lang="zh-CN" altLang="en-US" dirty="0"/>
              <a:t>大量高纬度稀疏特征</a:t>
            </a:r>
            <a:endParaRPr lang="en-US" altLang="zh-CN" dirty="0"/>
          </a:p>
          <a:p>
            <a:pPr lvl="1"/>
            <a:r>
              <a:rPr lang="en-US" altLang="zh-CN" dirty="0"/>
              <a:t>One-hot</a:t>
            </a:r>
            <a:r>
              <a:rPr lang="zh-CN" altLang="en-US" dirty="0"/>
              <a:t>表示</a:t>
            </a:r>
            <a:endParaRPr lang="en-US" altLang="zh-CN" dirty="0"/>
          </a:p>
          <a:p>
            <a:pPr>
              <a:buNone/>
            </a:pPr>
            <a:r>
              <a:rPr lang="en-US" altLang="zh-CN" dirty="0"/>
              <a:t>	</a:t>
            </a:r>
            <a:endParaRPr lang="zh-CN" altLang="en-US" dirty="0"/>
          </a:p>
          <a:p>
            <a:endParaRPr lang="zh-CN" altLang="en-US" dirty="0"/>
          </a:p>
        </p:txBody>
      </p:sp>
    </p:spTree>
    <p:extLst>
      <p:ext uri="{BB962C8B-B14F-4D97-AF65-F5344CB8AC3E}">
        <p14:creationId xmlns:p14="http://schemas.microsoft.com/office/powerpoint/2010/main" val="672761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one-hot编码</a:t>
            </a:r>
            <a:br>
              <a:rPr lang="en-US" altLang="zh-CN" b="1" dirty="0"/>
            </a:br>
            <a:r>
              <a:rPr lang="zh-CN" altLang="en-US" b="1" dirty="0"/>
              <a:t>独热编码</a:t>
            </a:r>
            <a:endParaRPr lang="zh-CN" altLang="en-US" dirty="0"/>
          </a:p>
        </p:txBody>
      </p:sp>
      <p:sp>
        <p:nvSpPr>
          <p:cNvPr id="3" name="内容占位符 2"/>
          <p:cNvSpPr>
            <a:spLocks noGrp="1"/>
          </p:cNvSpPr>
          <p:nvPr>
            <p:ph idx="1"/>
          </p:nvPr>
        </p:nvSpPr>
        <p:spPr>
          <a:xfrm>
            <a:off x="457200" y="1600201"/>
            <a:ext cx="8229600" cy="2548880"/>
          </a:xfrm>
        </p:spPr>
        <p:txBody>
          <a:bodyPr>
            <a:normAutofit fontScale="92500" lnSpcReduction="20000"/>
          </a:bodyPr>
          <a:lstStyle/>
          <a:p>
            <a:r>
              <a:rPr lang="zh-CN" altLang="en-US" dirty="0"/>
              <a:t>主要是采用</a:t>
            </a:r>
            <a:r>
              <a:rPr lang="en-US" altLang="zh-CN" dirty="0"/>
              <a:t>N</a:t>
            </a:r>
            <a:r>
              <a:rPr lang="zh-CN" altLang="en-US" dirty="0"/>
              <a:t>位状态寄存器来对</a:t>
            </a:r>
            <a:r>
              <a:rPr lang="en-US" altLang="zh-CN" dirty="0"/>
              <a:t>N</a:t>
            </a:r>
            <a:r>
              <a:rPr lang="zh-CN" altLang="en-US" dirty="0"/>
              <a:t>个状态进行编码，每个状态都由他独立的寄存器位，并且在任意时候只有一位有效。</a:t>
            </a:r>
            <a:endParaRPr lang="en-US" altLang="zh-CN" dirty="0"/>
          </a:p>
          <a:p>
            <a:r>
              <a:rPr lang="zh-CN" altLang="en-US" dirty="0"/>
              <a:t>将</a:t>
            </a:r>
            <a:r>
              <a:rPr lang="zh-CN" altLang="en-US" b="1" dirty="0"/>
              <a:t>离散特征的取值扩展到了欧式空间</a:t>
            </a:r>
            <a:br>
              <a:rPr lang="zh-CN" altLang="en-US" dirty="0"/>
            </a:br>
            <a:br>
              <a:rPr lang="zh-CN" altLang="en-US" dirty="0"/>
            </a:b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006" y="3248814"/>
            <a:ext cx="2520280" cy="1635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96" y="4869160"/>
            <a:ext cx="8362947"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977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例如</a:t>
            </a:r>
            <a:r>
              <a:rPr lang="en-US" altLang="zh-CN" dirty="0"/>
              <a:t>:  </a:t>
            </a:r>
            <a:r>
              <a:rPr lang="zh-CN" altLang="en-US" dirty="0"/>
              <a:t>记录特征有</a:t>
            </a:r>
            <a:r>
              <a:rPr lang="en-US" altLang="zh-CN" dirty="0"/>
              <a:t>6</a:t>
            </a:r>
            <a:r>
              <a:rPr lang="zh-CN" altLang="en-US" dirty="0"/>
              <a:t>个维度</a:t>
            </a:r>
            <a:endParaRPr lang="en-US" altLang="zh-CN" dirty="0"/>
          </a:p>
          <a:p>
            <a:pPr lvl="1"/>
            <a:r>
              <a:rPr lang="zh-CN" altLang="en-US" dirty="0"/>
              <a:t>年龄是 连续值，离散化</a:t>
            </a:r>
            <a:endParaRPr lang="en-US" altLang="zh-CN" dirty="0"/>
          </a:p>
          <a:p>
            <a:pPr lvl="1"/>
            <a:r>
              <a:rPr lang="zh-CN" altLang="en-US" dirty="0"/>
              <a:t>城市和性别     离散值      用</a:t>
            </a:r>
            <a:r>
              <a:rPr lang="en-US" altLang="zh-CN" dirty="0"/>
              <a:t>one-hot</a:t>
            </a:r>
            <a:r>
              <a:rPr lang="zh-CN" altLang="en-US" dirty="0"/>
              <a:t>表示</a:t>
            </a:r>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284984"/>
            <a:ext cx="4533900" cy="1573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5301208"/>
            <a:ext cx="2377777" cy="843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96357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B0E03-417D-4F07-938E-46FD0748229C}"/>
              </a:ext>
            </a:extLst>
          </p:cNvPr>
          <p:cNvSpPr>
            <a:spLocks noGrp="1"/>
          </p:cNvSpPr>
          <p:nvPr>
            <p:ph type="title"/>
          </p:nvPr>
        </p:nvSpPr>
        <p:spPr/>
        <p:txBody>
          <a:bodyPr/>
          <a:lstStyle/>
          <a:p>
            <a:r>
              <a:rPr lang="en-US" altLang="zh-CN" b="1" dirty="0"/>
              <a:t>ctr</a:t>
            </a:r>
            <a:r>
              <a:rPr lang="zh-CN" altLang="en-US" b="1" dirty="0"/>
              <a:t>预估模型</a:t>
            </a:r>
            <a:endParaRPr lang="zh-CN" altLang="en-US" dirty="0"/>
          </a:p>
        </p:txBody>
      </p:sp>
      <p:sp>
        <p:nvSpPr>
          <p:cNvPr id="3" name="内容占位符 2">
            <a:extLst>
              <a:ext uri="{FF2B5EF4-FFF2-40B4-BE49-F238E27FC236}">
                <a16:creationId xmlns:a16="http://schemas.microsoft.com/office/drawing/2014/main" id="{463AA38C-FDE1-4D7C-BBA9-DDE18B413CFA}"/>
              </a:ext>
            </a:extLst>
          </p:cNvPr>
          <p:cNvSpPr>
            <a:spLocks noGrp="1"/>
          </p:cNvSpPr>
          <p:nvPr>
            <p:ph idx="1"/>
          </p:nvPr>
        </p:nvSpPr>
        <p:spPr/>
        <p:txBody>
          <a:bodyPr/>
          <a:lstStyle/>
          <a:p>
            <a:r>
              <a:rPr lang="en-US" altLang="zh-CN" sz="3600" b="1" dirty="0" err="1"/>
              <a:t>Logitic</a:t>
            </a:r>
            <a:r>
              <a:rPr lang="en-US" altLang="zh-CN" sz="3600" b="1" dirty="0"/>
              <a:t> Regression</a:t>
            </a:r>
          </a:p>
          <a:p>
            <a:r>
              <a:rPr lang="en-US" altLang="zh-CN" sz="3600" b="1" dirty="0"/>
              <a:t>GBDT </a:t>
            </a:r>
            <a:r>
              <a:rPr lang="zh-CN" altLang="en-US" sz="3600" i="0" dirty="0">
                <a:effectLst/>
                <a:latin typeface="+mj-ea"/>
                <a:ea typeface="+mj-ea"/>
              </a:rPr>
              <a:t>梯度提升决策树</a:t>
            </a:r>
            <a:endParaRPr lang="en-US" altLang="zh-CN" sz="3600" i="0" dirty="0">
              <a:effectLst/>
              <a:latin typeface="+mj-ea"/>
              <a:ea typeface="+mj-ea"/>
            </a:endParaRPr>
          </a:p>
          <a:p>
            <a:r>
              <a:rPr lang="en-US" altLang="zh-CN" sz="3600" b="1" dirty="0"/>
              <a:t>Factorization Machine-FM/FFM</a:t>
            </a:r>
          </a:p>
          <a:p>
            <a:r>
              <a:rPr lang="en-US" altLang="zh-CN" sz="3600" b="1" dirty="0"/>
              <a:t>GBDT+</a:t>
            </a:r>
            <a:r>
              <a:rPr lang="zh-CN" altLang="en-US" sz="3600" b="1" dirty="0"/>
              <a:t>（</a:t>
            </a:r>
            <a:r>
              <a:rPr lang="en-US" altLang="zh-CN" sz="3600" b="1" dirty="0"/>
              <a:t>LR,FM/FFM</a:t>
            </a:r>
            <a:r>
              <a:rPr lang="zh-CN" altLang="en-US" sz="3600" b="1" dirty="0"/>
              <a:t>）</a:t>
            </a:r>
          </a:p>
          <a:p>
            <a:endParaRPr lang="en-US" altLang="zh-CN" b="1" i="0" dirty="0">
              <a:solidFill>
                <a:srgbClr val="4F4F4F"/>
              </a:solidFill>
              <a:effectLst/>
              <a:latin typeface="PingFang SC"/>
            </a:endParaRPr>
          </a:p>
          <a:p>
            <a:endParaRPr lang="zh-CN" altLang="en-US" dirty="0"/>
          </a:p>
        </p:txBody>
      </p:sp>
    </p:spTree>
    <p:extLst>
      <p:ext uri="{BB962C8B-B14F-4D97-AF65-F5344CB8AC3E}">
        <p14:creationId xmlns:p14="http://schemas.microsoft.com/office/powerpoint/2010/main" val="1667410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692696"/>
            <a:ext cx="8229600" cy="5616624"/>
          </a:xfrm>
        </p:spPr>
        <p:txBody>
          <a:bodyPr>
            <a:normAutofit fontScale="77500" lnSpcReduction="20000"/>
          </a:bodyPr>
          <a:lstStyle/>
          <a:p>
            <a:pPr>
              <a:lnSpc>
                <a:spcPct val="120000"/>
              </a:lnSpc>
            </a:pPr>
            <a:r>
              <a:rPr lang="en-US" altLang="zh-CN" dirty="0"/>
              <a:t>1</a:t>
            </a:r>
            <a:r>
              <a:rPr lang="zh-CN" altLang="en-US" dirty="0"/>
              <a:t>、</a:t>
            </a:r>
            <a:r>
              <a:rPr lang="en-US" dirty="0"/>
              <a:t>LR</a:t>
            </a:r>
          </a:p>
          <a:p>
            <a:pPr lvl="1">
              <a:lnSpc>
                <a:spcPct val="120000"/>
              </a:lnSpc>
            </a:pPr>
            <a:r>
              <a:rPr lang="en-US" dirty="0"/>
              <a:t>logistics regression</a:t>
            </a:r>
          </a:p>
          <a:p>
            <a:pPr lvl="1">
              <a:lnSpc>
                <a:spcPct val="120000"/>
              </a:lnSpc>
            </a:pPr>
            <a:r>
              <a:rPr lang="en-US" dirty="0" err="1"/>
              <a:t>ctr</a:t>
            </a:r>
            <a:r>
              <a:rPr lang="zh-CN" altLang="en-US" dirty="0"/>
              <a:t>预估模型的最基本的模型，</a:t>
            </a:r>
            <a:endParaRPr lang="en-US" altLang="zh-CN" dirty="0"/>
          </a:p>
          <a:p>
            <a:pPr lvl="1">
              <a:lnSpc>
                <a:spcPct val="120000"/>
              </a:lnSpc>
            </a:pPr>
            <a:r>
              <a:rPr lang="zh-CN" altLang="en-US" dirty="0"/>
              <a:t>也是工业界最喜爱使用的方案</a:t>
            </a:r>
            <a:endParaRPr lang="en-US" altLang="zh-CN" b="1" dirty="0"/>
          </a:p>
          <a:p>
            <a:pPr lvl="1">
              <a:lnSpc>
                <a:spcPct val="120000"/>
              </a:lnSpc>
            </a:pPr>
            <a:r>
              <a:rPr lang="en-US" altLang="zh-CN" dirty="0"/>
              <a:t>LR</a:t>
            </a:r>
            <a:r>
              <a:rPr lang="zh-CN" altLang="en-US" dirty="0"/>
              <a:t>的优势</a:t>
            </a:r>
            <a:endParaRPr lang="en-US" altLang="zh-CN" dirty="0"/>
          </a:p>
          <a:p>
            <a:pPr lvl="2">
              <a:lnSpc>
                <a:spcPct val="120000"/>
              </a:lnSpc>
            </a:pPr>
            <a:r>
              <a:rPr lang="zh-CN" altLang="en-US" dirty="0"/>
              <a:t>处理</a:t>
            </a:r>
            <a:r>
              <a:rPr lang="zh-CN" altLang="en-US" dirty="0">
                <a:solidFill>
                  <a:srgbClr val="FF0000"/>
                </a:solidFill>
              </a:rPr>
              <a:t>离散化</a:t>
            </a:r>
            <a:r>
              <a:rPr lang="zh-CN" altLang="en-US" dirty="0"/>
              <a:t>特征，</a:t>
            </a:r>
            <a:r>
              <a:rPr lang="zh-CN" altLang="en-US" b="1" dirty="0"/>
              <a:t>海量高纬离散特征</a:t>
            </a:r>
            <a:endParaRPr lang="en-US" altLang="zh-CN" dirty="0"/>
          </a:p>
          <a:p>
            <a:pPr lvl="2">
              <a:lnSpc>
                <a:spcPct val="120000"/>
              </a:lnSpc>
            </a:pPr>
            <a:r>
              <a:rPr lang="zh-CN" altLang="en-US" dirty="0"/>
              <a:t>模型十分简单，很容易实现分布式计算。</a:t>
            </a:r>
            <a:endParaRPr lang="en-US" altLang="zh-CN" dirty="0"/>
          </a:p>
          <a:p>
            <a:pPr lvl="2">
              <a:lnSpc>
                <a:spcPct val="120000"/>
              </a:lnSpc>
            </a:pPr>
            <a:r>
              <a:rPr lang="en-US" altLang="zh-CN" dirty="0"/>
              <a:t>LR</a:t>
            </a:r>
            <a:r>
              <a:rPr lang="zh-CN" altLang="en-US" dirty="0"/>
              <a:t>的变种也有许多，</a:t>
            </a:r>
            <a:endParaRPr lang="en-US" altLang="zh-CN" dirty="0"/>
          </a:p>
          <a:p>
            <a:pPr lvl="3">
              <a:lnSpc>
                <a:spcPct val="120000"/>
              </a:lnSpc>
            </a:pPr>
            <a:r>
              <a:rPr lang="zh-CN" altLang="en-US" dirty="0"/>
              <a:t>比如</a:t>
            </a:r>
            <a:r>
              <a:rPr lang="en-US" altLang="zh-CN" dirty="0"/>
              <a:t>Google</a:t>
            </a:r>
            <a:r>
              <a:rPr lang="zh-CN" altLang="en-US" dirty="0"/>
              <a:t>的</a:t>
            </a:r>
            <a:r>
              <a:rPr lang="en-US" altLang="zh-CN" dirty="0"/>
              <a:t>FTRL</a:t>
            </a:r>
            <a:r>
              <a:rPr lang="zh-CN" altLang="en-US" dirty="0"/>
              <a:t>，</a:t>
            </a:r>
            <a:endParaRPr lang="en-US" altLang="zh-CN" dirty="0"/>
          </a:p>
          <a:p>
            <a:pPr lvl="3">
              <a:lnSpc>
                <a:spcPct val="120000"/>
              </a:lnSpc>
            </a:pPr>
            <a:r>
              <a:rPr lang="zh-CN" altLang="en-US" dirty="0"/>
              <a:t>其实这些变种都可以看成：</a:t>
            </a:r>
            <a:r>
              <a:rPr lang="en-US" altLang="zh-CN" dirty="0"/>
              <a:t>LR+</a:t>
            </a:r>
            <a:r>
              <a:rPr lang="zh-CN" altLang="en-US" dirty="0"/>
              <a:t>正则化</a:t>
            </a:r>
            <a:r>
              <a:rPr lang="en-US" altLang="zh-CN" dirty="0"/>
              <a:t>+</a:t>
            </a:r>
            <a:r>
              <a:rPr lang="zh-CN" altLang="en-US" dirty="0"/>
              <a:t>特定优化方法。</a:t>
            </a:r>
          </a:p>
          <a:p>
            <a:pPr lvl="1">
              <a:lnSpc>
                <a:spcPct val="120000"/>
              </a:lnSpc>
            </a:pPr>
            <a:r>
              <a:rPr lang="en-US" altLang="zh-CN" dirty="0"/>
              <a:t>LR</a:t>
            </a:r>
            <a:r>
              <a:rPr lang="zh-CN" altLang="en-US" dirty="0"/>
              <a:t>的缺点</a:t>
            </a:r>
            <a:endParaRPr lang="en-US" altLang="zh-CN" dirty="0"/>
          </a:p>
          <a:p>
            <a:pPr lvl="2">
              <a:lnSpc>
                <a:spcPct val="120000"/>
              </a:lnSpc>
            </a:pPr>
            <a:r>
              <a:rPr lang="zh-CN" altLang="en-US" dirty="0"/>
              <a:t>特征与特征之间在模型中是独立的，实际上存在特征交叉可能性</a:t>
            </a:r>
            <a:endParaRPr lang="en-US" altLang="zh-CN" dirty="0"/>
          </a:p>
          <a:p>
            <a:pPr lvl="2">
              <a:lnSpc>
                <a:spcPct val="120000"/>
              </a:lnSpc>
            </a:pPr>
            <a:r>
              <a:rPr lang="zh-CN" altLang="en-US" dirty="0"/>
              <a:t>需要将特征进行离散化，归一化，在离散化过程中也可能出现边界问题。</a:t>
            </a:r>
          </a:p>
          <a:p>
            <a:endParaRPr lang="zh-CN" altLang="en-US" b="1" dirty="0"/>
          </a:p>
          <a:p>
            <a:endParaRPr lang="zh-CN" altLang="en-US" dirty="0"/>
          </a:p>
          <a:p>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4572000" y="170483"/>
            <a:ext cx="4143372" cy="914400"/>
          </a:xfrm>
          <a:prstGeom prst="rect">
            <a:avLst/>
          </a:prstGeom>
          <a:noFill/>
          <a:ln w="9525">
            <a:noFill/>
            <a:miter lim="800000"/>
            <a:headEnd/>
            <a:tailEnd/>
          </a:ln>
          <a:effectLst/>
        </p:spPr>
      </p:pic>
    </p:spTree>
    <p:extLst>
      <p:ext uri="{BB962C8B-B14F-4D97-AF65-F5344CB8AC3E}">
        <p14:creationId xmlns:p14="http://schemas.microsoft.com/office/powerpoint/2010/main" val="1893877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798AB-7F69-4E3D-8AB1-0FB9E56BE6C5}"/>
              </a:ext>
            </a:extLst>
          </p:cNvPr>
          <p:cNvSpPr>
            <a:spLocks noGrp="1"/>
          </p:cNvSpPr>
          <p:nvPr>
            <p:ph type="title"/>
          </p:nvPr>
        </p:nvSpPr>
        <p:spPr/>
        <p:txBody>
          <a:bodyPr/>
          <a:lstStyle/>
          <a:p>
            <a:r>
              <a:rPr lang="en-US" altLang="zh-CN" b="1" dirty="0"/>
              <a:t>LR</a:t>
            </a:r>
            <a:r>
              <a:rPr lang="zh-CN" altLang="en-US" b="1" dirty="0"/>
              <a:t>一般需要连续特征离散化原因：</a:t>
            </a:r>
            <a:endParaRPr lang="zh-CN" altLang="en-US" dirty="0"/>
          </a:p>
        </p:txBody>
      </p:sp>
      <p:sp>
        <p:nvSpPr>
          <p:cNvPr id="3" name="内容占位符 2">
            <a:extLst>
              <a:ext uri="{FF2B5EF4-FFF2-40B4-BE49-F238E27FC236}">
                <a16:creationId xmlns:a16="http://schemas.microsoft.com/office/drawing/2014/main" id="{DC176DF1-B24B-44F6-8E0F-5BA3B68A8295}"/>
              </a:ext>
            </a:extLst>
          </p:cNvPr>
          <p:cNvSpPr>
            <a:spLocks noGrp="1"/>
          </p:cNvSpPr>
          <p:nvPr>
            <p:ph idx="1"/>
          </p:nvPr>
        </p:nvSpPr>
        <p:spPr>
          <a:xfrm>
            <a:off x="457200" y="1600200"/>
            <a:ext cx="8229600" cy="4983162"/>
          </a:xfrm>
        </p:spPr>
        <p:txBody>
          <a:bodyPr>
            <a:normAutofit fontScale="70000" lnSpcReduction="20000"/>
          </a:bodyPr>
          <a:lstStyle/>
          <a:p>
            <a:pPr>
              <a:lnSpc>
                <a:spcPct val="120000"/>
              </a:lnSpc>
            </a:pPr>
            <a:r>
              <a:rPr lang="zh-CN" altLang="zh-CN" dirty="0">
                <a:latin typeface="Arial" panose="020B0604020202020204" pitchFamily="34" charset="0"/>
              </a:rPr>
              <a:t>逻辑回归属于广义线性模型，表达能力受限。</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单变量离散化为N个后，每个变量有单独的权重，</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相当于对模型引入了非线性，</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能够提升模型表达能力，加大拟合； </a:t>
            </a:r>
            <a:endParaRPr lang="en-US" altLang="zh-CN" dirty="0">
              <a:latin typeface="Arial" panose="020B0604020202020204" pitchFamily="34" charset="0"/>
            </a:endParaRPr>
          </a:p>
          <a:p>
            <a:pPr>
              <a:lnSpc>
                <a:spcPct val="120000"/>
              </a:lnSpc>
            </a:pPr>
            <a:r>
              <a:rPr lang="zh-CN" altLang="zh-CN" dirty="0">
                <a:latin typeface="Arial" panose="020B0604020202020204" pitchFamily="34" charset="0"/>
              </a:rPr>
              <a:t>离散化进行特征交叉，</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由 M+N 个变量为M*N个变量</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进一步引入非线性，提升表达能力; </a:t>
            </a:r>
            <a:endParaRPr lang="en-US" altLang="zh-CN" dirty="0">
              <a:latin typeface="Arial" panose="020B0604020202020204" pitchFamily="34" charset="0"/>
            </a:endParaRPr>
          </a:p>
          <a:p>
            <a:pPr>
              <a:lnSpc>
                <a:spcPct val="120000"/>
              </a:lnSpc>
            </a:pPr>
            <a:endParaRPr lang="en-US" altLang="zh-CN" dirty="0">
              <a:latin typeface="Arial" panose="020B0604020202020204" pitchFamily="34" charset="0"/>
            </a:endParaRPr>
          </a:p>
          <a:p>
            <a:pPr>
              <a:lnSpc>
                <a:spcPct val="120000"/>
              </a:lnSpc>
            </a:pPr>
            <a:r>
              <a:rPr lang="zh-CN" altLang="zh-CN" dirty="0">
                <a:latin typeface="Arial" panose="020B0604020202020204" pitchFamily="34" charset="0"/>
              </a:rPr>
              <a:t>特征离散化后，模型会更稳定</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比如对用户年龄离散化，20-30作为一个区间，不会因为用户年龄，增加一岁变成完全不同的人;</a:t>
            </a:r>
          </a:p>
          <a:p>
            <a:pPr>
              <a:lnSpc>
                <a:spcPct val="120000"/>
              </a:lnSpc>
            </a:pPr>
            <a:r>
              <a:rPr lang="zh-CN" altLang="zh-CN" dirty="0">
                <a:latin typeface="Arial" panose="020B0604020202020204" pitchFamily="34" charset="0"/>
              </a:rPr>
              <a:t>离散化的特征对异常数据有很强的鲁棒性</a:t>
            </a:r>
            <a:endParaRPr lang="en-US" altLang="zh-CN" dirty="0">
              <a:latin typeface="Arial" panose="020B0604020202020204" pitchFamily="34" charset="0"/>
            </a:endParaRPr>
          </a:p>
          <a:p>
            <a:pPr lvl="1">
              <a:lnSpc>
                <a:spcPct val="120000"/>
              </a:lnSpc>
            </a:pPr>
            <a:r>
              <a:rPr lang="zh-CN" altLang="zh-CN" dirty="0">
                <a:latin typeface="Arial" panose="020B0604020202020204" pitchFamily="34" charset="0"/>
              </a:rPr>
              <a:t>比如年龄为300异常值可归为年龄&gt;30这一段 </a:t>
            </a:r>
            <a:endParaRPr lang="en-US" altLang="zh-CN" dirty="0">
              <a:latin typeface="Arial" panose="020B0604020202020204" pitchFamily="34" charset="0"/>
            </a:endParaRPr>
          </a:p>
          <a:p>
            <a:endParaRPr lang="en-US" altLang="zh-CN" dirty="0"/>
          </a:p>
          <a:p>
            <a:endParaRPr lang="zh-CN" altLang="en-US" dirty="0"/>
          </a:p>
        </p:txBody>
      </p:sp>
      <p:sp>
        <p:nvSpPr>
          <p:cNvPr id="5" name="Rectangle 2">
            <a:extLst>
              <a:ext uri="{FF2B5EF4-FFF2-40B4-BE49-F238E27FC236}">
                <a16:creationId xmlns:a16="http://schemas.microsoft.com/office/drawing/2014/main" id="{4537092D-DB77-49DD-A38A-131CF4B97D21}"/>
              </a:ext>
            </a:extLst>
          </p:cNvPr>
          <p:cNvSpPr>
            <a:spLocks noChangeArrowheads="1"/>
          </p:cNvSpPr>
          <p:nvPr/>
        </p:nvSpPr>
        <p:spPr bwMode="auto">
          <a:xfrm>
            <a:off x="0" y="-461665"/>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chemeClr val="tx1"/>
                </a:solidFill>
                <a:effectLst/>
                <a:latin typeface="Arial" panose="020B0604020202020204" pitchFamily="34" charset="0"/>
              </a:rPr>
            </a:b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19010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839C4-202A-4E41-B096-0B9BF82084B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019821B-5D4E-40D4-A3B6-1149ABEF6152}"/>
              </a:ext>
            </a:extLst>
          </p:cNvPr>
          <p:cNvSpPr>
            <a:spLocks noGrp="1"/>
          </p:cNvSpPr>
          <p:nvPr>
            <p:ph idx="1"/>
          </p:nvPr>
        </p:nvSpPr>
        <p:spPr/>
        <p:txBody>
          <a:bodyPr>
            <a:normAutofit fontScale="62500" lnSpcReduction="20000"/>
          </a:bodyPr>
          <a:lstStyle/>
          <a:p>
            <a:pPr>
              <a:lnSpc>
                <a:spcPct val="170000"/>
              </a:lnSpc>
            </a:pPr>
            <a:r>
              <a:rPr lang="zh-CN" altLang="en-US" dirty="0"/>
              <a:t>前 亚马逊首席科学家李沐：</a:t>
            </a:r>
            <a:endParaRPr lang="en-US" altLang="zh-CN" dirty="0"/>
          </a:p>
          <a:p>
            <a:pPr>
              <a:lnSpc>
                <a:spcPct val="170000"/>
              </a:lnSpc>
            </a:pPr>
            <a:r>
              <a:rPr lang="zh-CN" altLang="en-US" b="1" dirty="0"/>
              <a:t>模型是使用离散特征还是连续特征，其实是一个“海量离散特征</a:t>
            </a:r>
            <a:r>
              <a:rPr lang="en-US" altLang="zh-CN" b="1" dirty="0"/>
              <a:t>+</a:t>
            </a:r>
            <a:r>
              <a:rPr lang="zh-CN" altLang="en-US" b="1" dirty="0"/>
              <a:t>简单模型” 同 “少量连续特征</a:t>
            </a:r>
            <a:r>
              <a:rPr lang="en-US" altLang="zh-CN" b="1" dirty="0"/>
              <a:t>+</a:t>
            </a:r>
            <a:r>
              <a:rPr lang="zh-CN" altLang="en-US" b="1" dirty="0"/>
              <a:t>复杂模型”的权衡。</a:t>
            </a:r>
            <a:endParaRPr lang="en-US" altLang="zh-CN" b="1" dirty="0"/>
          </a:p>
          <a:p>
            <a:pPr>
              <a:lnSpc>
                <a:spcPct val="170000"/>
              </a:lnSpc>
            </a:pPr>
            <a:r>
              <a:rPr lang="zh-CN" altLang="en-US" dirty="0"/>
              <a:t>可以离散化用线性模型</a:t>
            </a:r>
            <a:endParaRPr lang="en-US" altLang="zh-CN" dirty="0"/>
          </a:p>
          <a:p>
            <a:pPr lvl="1">
              <a:lnSpc>
                <a:spcPct val="170000"/>
              </a:lnSpc>
            </a:pPr>
            <a:r>
              <a:rPr lang="zh-CN" altLang="en-US" dirty="0"/>
              <a:t>喜欢折腾特征</a:t>
            </a:r>
            <a:endParaRPr lang="en-US" altLang="zh-CN" dirty="0"/>
          </a:p>
          <a:p>
            <a:pPr lvl="1">
              <a:lnSpc>
                <a:spcPct val="170000"/>
              </a:lnSpc>
            </a:pPr>
            <a:r>
              <a:rPr lang="zh-CN" altLang="en-US" dirty="0"/>
              <a:t>容易，而且可以</a:t>
            </a:r>
            <a:r>
              <a:rPr lang="en-US" altLang="zh-CN" dirty="0"/>
              <a:t>n</a:t>
            </a:r>
            <a:r>
              <a:rPr lang="zh-CN" altLang="en-US" dirty="0"/>
              <a:t>个人一起并行做，有成功经验；</a:t>
            </a:r>
            <a:endParaRPr lang="en-US" altLang="zh-CN" dirty="0"/>
          </a:p>
          <a:p>
            <a:pPr>
              <a:lnSpc>
                <a:spcPct val="170000"/>
              </a:lnSpc>
            </a:pPr>
            <a:r>
              <a:rPr lang="zh-CN" altLang="en-US" dirty="0"/>
              <a:t>也可以用连续特征加深度学习。</a:t>
            </a:r>
            <a:endParaRPr lang="en-US" altLang="zh-CN" dirty="0"/>
          </a:p>
          <a:p>
            <a:pPr lvl="1">
              <a:lnSpc>
                <a:spcPct val="170000"/>
              </a:lnSpc>
            </a:pPr>
            <a:r>
              <a:rPr lang="zh-CN" altLang="en-US" dirty="0"/>
              <a:t>折腾模型</a:t>
            </a:r>
            <a:endParaRPr lang="en-US" altLang="zh-CN" dirty="0"/>
          </a:p>
          <a:p>
            <a:pPr lvl="1">
              <a:lnSpc>
                <a:spcPct val="170000"/>
              </a:lnSpc>
            </a:pPr>
            <a:r>
              <a:rPr lang="zh-CN" altLang="en-US" dirty="0"/>
              <a:t>深度学习：特征学习</a:t>
            </a:r>
            <a:endParaRPr lang="en-US" altLang="zh-CN" dirty="0"/>
          </a:p>
        </p:txBody>
      </p:sp>
    </p:spTree>
    <p:extLst>
      <p:ext uri="{BB962C8B-B14F-4D97-AF65-F5344CB8AC3E}">
        <p14:creationId xmlns:p14="http://schemas.microsoft.com/office/powerpoint/2010/main" val="133904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3D01C-E807-40A9-A081-F4C04A61D6CF}"/>
              </a:ext>
            </a:extLst>
          </p:cNvPr>
          <p:cNvSpPr>
            <a:spLocks noGrp="1"/>
          </p:cNvSpPr>
          <p:nvPr>
            <p:ph type="title"/>
          </p:nvPr>
        </p:nvSpPr>
        <p:spPr/>
        <p:txBody>
          <a:bodyPr/>
          <a:lstStyle/>
          <a:p>
            <a:r>
              <a:rPr lang="en-US" altLang="zh-CN" dirty="0"/>
              <a:t>2.  GDBT</a:t>
            </a:r>
            <a:endParaRPr lang="zh-CN" altLang="en-US" dirty="0"/>
          </a:p>
        </p:txBody>
      </p:sp>
      <p:sp>
        <p:nvSpPr>
          <p:cNvPr id="3" name="内容占位符 2">
            <a:extLst>
              <a:ext uri="{FF2B5EF4-FFF2-40B4-BE49-F238E27FC236}">
                <a16:creationId xmlns:a16="http://schemas.microsoft.com/office/drawing/2014/main" id="{2BCD6E87-F18D-4071-9D57-6A201E794441}"/>
              </a:ext>
            </a:extLst>
          </p:cNvPr>
          <p:cNvSpPr>
            <a:spLocks noGrp="1"/>
          </p:cNvSpPr>
          <p:nvPr>
            <p:ph idx="1"/>
          </p:nvPr>
        </p:nvSpPr>
        <p:spPr/>
        <p:txBody>
          <a:bodyPr>
            <a:normAutofit/>
          </a:bodyPr>
          <a:lstStyle/>
          <a:p>
            <a:pPr>
              <a:lnSpc>
                <a:spcPct val="120000"/>
              </a:lnSpc>
            </a:pPr>
            <a:r>
              <a:rPr lang="en-US" altLang="zh-CN" dirty="0"/>
              <a:t>Gradient Boosting Decision Tree</a:t>
            </a:r>
          </a:p>
          <a:p>
            <a:pPr>
              <a:lnSpc>
                <a:spcPct val="120000"/>
              </a:lnSpc>
            </a:pPr>
            <a:r>
              <a:rPr lang="zh-CN" altLang="en-US" b="1" dirty="0"/>
              <a:t>梯度提升决策树 </a:t>
            </a:r>
            <a:r>
              <a:rPr lang="en-US" altLang="zh-CN" dirty="0"/>
              <a:t>GDBT</a:t>
            </a:r>
          </a:p>
          <a:p>
            <a:pPr>
              <a:lnSpc>
                <a:spcPct val="120000"/>
              </a:lnSpc>
            </a:pPr>
            <a:r>
              <a:rPr lang="zh-CN" altLang="en-US" dirty="0"/>
              <a:t>是一种迭代的决策树算法，</a:t>
            </a:r>
            <a:endParaRPr lang="en-US" altLang="zh-CN" dirty="0"/>
          </a:p>
          <a:p>
            <a:pPr lvl="1">
              <a:lnSpc>
                <a:spcPct val="120000"/>
              </a:lnSpc>
            </a:pPr>
            <a:r>
              <a:rPr lang="zh-CN" altLang="en-US" dirty="0"/>
              <a:t>该算法由多棵决策树组成，所有树的结论累加起来做最终结果。</a:t>
            </a:r>
            <a:endParaRPr lang="en-US" altLang="zh-CN" dirty="0"/>
          </a:p>
          <a:p>
            <a:pPr>
              <a:lnSpc>
                <a:spcPct val="120000"/>
              </a:lnSpc>
            </a:pPr>
            <a:r>
              <a:rPr lang="zh-CN" altLang="en-US" dirty="0"/>
              <a:t>和</a:t>
            </a:r>
            <a:r>
              <a:rPr lang="en-US" altLang="zh-CN" dirty="0"/>
              <a:t>SVM</a:t>
            </a:r>
            <a:r>
              <a:rPr lang="zh-CN" altLang="en-US" dirty="0"/>
              <a:t>一起被认为是泛化能力较强的算法。</a:t>
            </a:r>
            <a:endParaRPr lang="en-US" altLang="zh-CN" dirty="0"/>
          </a:p>
        </p:txBody>
      </p:sp>
    </p:spTree>
    <p:extLst>
      <p:ext uri="{BB962C8B-B14F-4D97-AF65-F5344CB8AC3E}">
        <p14:creationId xmlns:p14="http://schemas.microsoft.com/office/powerpoint/2010/main" val="123320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1.1 </a:t>
            </a:r>
            <a:r>
              <a:rPr lang="zh-CN" altLang="en-US" dirty="0"/>
              <a:t>结构化文件</a:t>
            </a:r>
            <a:endParaRPr lang="en-US" altLang="zh-CN" dirty="0"/>
          </a:p>
          <a:p>
            <a:pPr lvl="1"/>
            <a:r>
              <a:rPr lang="en-US" altLang="zh-CN" b="1" dirty="0"/>
              <a:t>1.1.1  CSV</a:t>
            </a:r>
            <a:r>
              <a:rPr lang="zh-CN" altLang="zh-CN" b="1" dirty="0"/>
              <a:t>文件</a:t>
            </a:r>
            <a:endParaRPr lang="en-US" altLang="zh-CN" b="1" dirty="0"/>
          </a:p>
          <a:p>
            <a:pPr lvl="1"/>
            <a:r>
              <a:rPr lang="en-US" altLang="zh-CN" b="1" dirty="0"/>
              <a:t>1.1.2 JSON </a:t>
            </a:r>
            <a:r>
              <a:rPr lang="zh-CN" altLang="en-US" b="1" dirty="0"/>
              <a:t>文件</a:t>
            </a:r>
            <a:endParaRPr lang="en-US" altLang="zh-CN" b="1" dirty="0"/>
          </a:p>
          <a:p>
            <a:pPr lvl="1"/>
            <a:r>
              <a:rPr lang="en-US" altLang="zh-CN" b="1" dirty="0"/>
              <a:t>1.1.3  Xml </a:t>
            </a:r>
            <a:r>
              <a:rPr lang="zh-CN" altLang="en-US" b="1" dirty="0"/>
              <a:t>文件</a:t>
            </a:r>
            <a:endParaRPr lang="en-US" altLang="zh-CN" b="1" dirty="0"/>
          </a:p>
          <a:p>
            <a:pPr lvl="1"/>
            <a:r>
              <a:rPr lang="en-US" altLang="zh-CN" b="1" dirty="0"/>
              <a:t>1.1.4 EXCEL </a:t>
            </a:r>
            <a:r>
              <a:rPr lang="zh-CN" altLang="en-US" b="1" dirty="0"/>
              <a:t>文件</a:t>
            </a:r>
            <a:endParaRPr lang="en-US" altLang="zh-CN" b="1" dirty="0"/>
          </a:p>
          <a:p>
            <a:pPr lvl="1"/>
            <a:r>
              <a:rPr lang="en-US" altLang="zh-CN" b="1" dirty="0"/>
              <a:t>1.1.5 </a:t>
            </a:r>
            <a:r>
              <a:rPr lang="en-US" altLang="zh-CN" dirty="0"/>
              <a:t>pickle</a:t>
            </a:r>
            <a:r>
              <a:rPr lang="zh-CN" altLang="en-US" dirty="0"/>
              <a:t>文件</a:t>
            </a:r>
            <a:endParaRPr lang="en-US" altLang="zh-CN" dirty="0"/>
          </a:p>
          <a:p>
            <a:r>
              <a:rPr lang="en-US" altLang="zh-CN" dirty="0"/>
              <a:t>1.2   </a:t>
            </a:r>
            <a:r>
              <a:rPr lang="zh-CN" altLang="en-US" dirty="0"/>
              <a:t>数据库</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3D01C-E807-40A9-A081-F4C04A61D6CF}"/>
              </a:ext>
            </a:extLst>
          </p:cNvPr>
          <p:cNvSpPr>
            <a:spLocks noGrp="1"/>
          </p:cNvSpPr>
          <p:nvPr>
            <p:ph type="title"/>
          </p:nvPr>
        </p:nvSpPr>
        <p:spPr/>
        <p:txBody>
          <a:bodyPr>
            <a:normAutofit/>
          </a:bodyPr>
          <a:lstStyle/>
          <a:p>
            <a:r>
              <a:rPr lang="en-US" altLang="zh-CN" dirty="0"/>
              <a:t>Gradient Boosting Decision Tree</a:t>
            </a:r>
            <a:endParaRPr lang="zh-CN" altLang="en-US" dirty="0"/>
          </a:p>
        </p:txBody>
      </p:sp>
      <p:sp>
        <p:nvSpPr>
          <p:cNvPr id="3" name="内容占位符 2">
            <a:extLst>
              <a:ext uri="{FF2B5EF4-FFF2-40B4-BE49-F238E27FC236}">
                <a16:creationId xmlns:a16="http://schemas.microsoft.com/office/drawing/2014/main" id="{2BCD6E87-F18D-4071-9D57-6A201E794441}"/>
              </a:ext>
            </a:extLst>
          </p:cNvPr>
          <p:cNvSpPr>
            <a:spLocks noGrp="1"/>
          </p:cNvSpPr>
          <p:nvPr>
            <p:ph idx="1"/>
          </p:nvPr>
        </p:nvSpPr>
        <p:spPr/>
        <p:txBody>
          <a:bodyPr>
            <a:normAutofit lnSpcReduction="10000"/>
          </a:bodyPr>
          <a:lstStyle/>
          <a:p>
            <a:pPr>
              <a:lnSpc>
                <a:spcPct val="120000"/>
              </a:lnSpc>
            </a:pPr>
            <a:r>
              <a:rPr lang="zh-CN" altLang="en-US" dirty="0"/>
              <a:t>提升方法（</a:t>
            </a:r>
            <a:r>
              <a:rPr lang="en-US" altLang="zh-CN" dirty="0"/>
              <a:t>Boosting</a:t>
            </a:r>
            <a:r>
              <a:rPr lang="zh-CN" altLang="en-US" dirty="0"/>
              <a:t>）</a:t>
            </a:r>
            <a:endParaRPr lang="en-US" altLang="zh-CN" dirty="0"/>
          </a:p>
          <a:p>
            <a:pPr lvl="1">
              <a:lnSpc>
                <a:spcPct val="120000"/>
              </a:lnSpc>
            </a:pPr>
            <a:r>
              <a:rPr lang="zh-CN" altLang="en-US" dirty="0"/>
              <a:t>串行  集成方法</a:t>
            </a:r>
            <a:endParaRPr lang="en-US" altLang="zh-CN" dirty="0"/>
          </a:p>
          <a:p>
            <a:pPr lvl="1">
              <a:lnSpc>
                <a:spcPct val="120000"/>
              </a:lnSpc>
            </a:pPr>
            <a:r>
              <a:rPr lang="zh-CN" altLang="en-US" dirty="0"/>
              <a:t>一种通过组合一群复杂度低，训练的成本低，不容易过度拟合的弱分类器（</a:t>
            </a:r>
            <a:r>
              <a:rPr lang="en-US" altLang="zh-CN" dirty="0"/>
              <a:t>weak learner</a:t>
            </a:r>
            <a:r>
              <a:rPr lang="zh-CN" altLang="en-US" dirty="0"/>
              <a:t>），</a:t>
            </a:r>
            <a:endParaRPr lang="en-US" altLang="zh-CN" dirty="0"/>
          </a:p>
          <a:p>
            <a:pPr lvl="1">
              <a:lnSpc>
                <a:spcPct val="120000"/>
              </a:lnSpc>
            </a:pPr>
            <a:r>
              <a:rPr lang="zh-CN" altLang="en-US" dirty="0"/>
              <a:t>建立</a:t>
            </a:r>
            <a:r>
              <a:rPr lang="en-US" altLang="zh-CN" dirty="0"/>
              <a:t>N</a:t>
            </a:r>
            <a:r>
              <a:rPr lang="zh-CN" altLang="en-US" dirty="0"/>
              <a:t>个模型（分类），</a:t>
            </a:r>
            <a:endParaRPr lang="en-US" altLang="zh-CN" dirty="0"/>
          </a:p>
          <a:p>
            <a:pPr lvl="1">
              <a:lnSpc>
                <a:spcPct val="120000"/>
              </a:lnSpc>
            </a:pPr>
            <a:r>
              <a:rPr lang="zh-CN" altLang="en-US" dirty="0"/>
              <a:t>并且尝试在每次分类中都将上一次分错的数据权重提高一点再进行分类，</a:t>
            </a:r>
            <a:endParaRPr lang="en-US" altLang="zh-CN" dirty="0"/>
          </a:p>
          <a:p>
            <a:pPr lvl="1">
              <a:lnSpc>
                <a:spcPct val="120000"/>
              </a:lnSpc>
            </a:pPr>
            <a:r>
              <a:rPr lang="zh-CN" altLang="en-US" dirty="0"/>
              <a:t>来获得一个强分类器（</a:t>
            </a:r>
            <a:r>
              <a:rPr lang="en-US" altLang="zh-CN" dirty="0"/>
              <a:t>strong learner</a:t>
            </a:r>
            <a:r>
              <a:rPr lang="zh-CN" altLang="en-US" dirty="0"/>
              <a:t>）的方法。</a:t>
            </a:r>
            <a:endParaRPr lang="en-US" altLang="zh-CN" dirty="0"/>
          </a:p>
        </p:txBody>
      </p:sp>
    </p:spTree>
    <p:extLst>
      <p:ext uri="{BB962C8B-B14F-4D97-AF65-F5344CB8AC3E}">
        <p14:creationId xmlns:p14="http://schemas.microsoft.com/office/powerpoint/2010/main" val="29274177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9F86A-1112-447E-93B7-76645ED8C4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F5491-4E72-459B-9805-F1237A604890}"/>
              </a:ext>
            </a:extLst>
          </p:cNvPr>
          <p:cNvSpPr>
            <a:spLocks noGrp="1"/>
          </p:cNvSpPr>
          <p:nvPr>
            <p:ph idx="1"/>
          </p:nvPr>
        </p:nvSpPr>
        <p:spPr/>
        <p:txBody>
          <a:bodyPr>
            <a:normAutofit fontScale="77500" lnSpcReduction="20000"/>
          </a:bodyPr>
          <a:lstStyle/>
          <a:p>
            <a:pPr>
              <a:lnSpc>
                <a:spcPct val="150000"/>
              </a:lnSpc>
            </a:pPr>
            <a:r>
              <a:rPr lang="en-US" altLang="zh-CN" dirty="0"/>
              <a:t>Gradient Boosting = Gradient Descent + Boosting</a:t>
            </a:r>
          </a:p>
          <a:p>
            <a:pPr>
              <a:lnSpc>
                <a:spcPct val="150000"/>
              </a:lnSpc>
            </a:pPr>
            <a:r>
              <a:rPr lang="zh-CN" altLang="en-US" dirty="0"/>
              <a:t>梯度提升（</a:t>
            </a:r>
            <a:r>
              <a:rPr lang="en-US" altLang="zh-CN" dirty="0"/>
              <a:t>Gradient Boosting</a:t>
            </a:r>
            <a:r>
              <a:rPr lang="zh-CN" altLang="en-US" dirty="0"/>
              <a:t>）‘’</a:t>
            </a:r>
            <a:endParaRPr lang="en-US" altLang="zh-CN" dirty="0"/>
          </a:p>
          <a:p>
            <a:pPr lvl="1">
              <a:lnSpc>
                <a:spcPct val="150000"/>
              </a:lnSpc>
            </a:pPr>
            <a:r>
              <a:rPr lang="zh-CN" altLang="en-US" dirty="0"/>
              <a:t>一种提升方法，</a:t>
            </a:r>
            <a:endParaRPr lang="en-US" altLang="zh-CN" dirty="0"/>
          </a:p>
          <a:p>
            <a:pPr lvl="1">
              <a:lnSpc>
                <a:spcPct val="150000"/>
              </a:lnSpc>
            </a:pPr>
            <a:r>
              <a:rPr lang="zh-CN" altLang="en-US" dirty="0"/>
              <a:t>一种常用于回归和分类问题的集成学习算法和机器学习技术，</a:t>
            </a:r>
            <a:endParaRPr lang="en-US" altLang="zh-CN" dirty="0"/>
          </a:p>
          <a:p>
            <a:pPr lvl="1">
              <a:lnSpc>
                <a:spcPct val="150000"/>
              </a:lnSpc>
            </a:pPr>
            <a:r>
              <a:rPr lang="zh-CN" altLang="en-US" dirty="0"/>
              <a:t>以弱预测模型（通常是决策树）集合的形式产生预测模型。</a:t>
            </a:r>
            <a:endParaRPr lang="en-US" altLang="zh-CN" dirty="0"/>
          </a:p>
          <a:p>
            <a:pPr lvl="1">
              <a:lnSpc>
                <a:spcPct val="150000"/>
              </a:lnSpc>
            </a:pPr>
            <a:r>
              <a:rPr lang="zh-CN" altLang="en-US" dirty="0"/>
              <a:t>主要思想：</a:t>
            </a:r>
            <a:endParaRPr lang="en-US" altLang="zh-CN" dirty="0"/>
          </a:p>
          <a:p>
            <a:pPr lvl="2">
              <a:lnSpc>
                <a:spcPct val="150000"/>
              </a:lnSpc>
            </a:pPr>
            <a:r>
              <a:rPr lang="zh-CN" altLang="en-US" dirty="0"/>
              <a:t>每一次建立模型都是在之前建立模型损失函数的梯度下降方向，</a:t>
            </a:r>
            <a:endParaRPr lang="en-US" altLang="zh-CN" dirty="0"/>
          </a:p>
          <a:p>
            <a:pPr lvl="2">
              <a:lnSpc>
                <a:spcPct val="150000"/>
              </a:lnSpc>
            </a:pPr>
            <a:r>
              <a:rPr lang="zh-CN" altLang="en-US" dirty="0"/>
              <a:t>即通过优化损失函数（</a:t>
            </a:r>
            <a:r>
              <a:rPr lang="en-US" altLang="zh-CN" dirty="0"/>
              <a:t>loss function</a:t>
            </a:r>
            <a:r>
              <a:rPr lang="zh-CN" altLang="en-US" dirty="0"/>
              <a:t>）来生成这些模型。</a:t>
            </a:r>
          </a:p>
        </p:txBody>
      </p:sp>
    </p:spTree>
    <p:extLst>
      <p:ext uri="{BB962C8B-B14F-4D97-AF65-F5344CB8AC3E}">
        <p14:creationId xmlns:p14="http://schemas.microsoft.com/office/powerpoint/2010/main" val="5854554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9AB69-4090-4C73-B7D1-89037BE146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C24B9B0-4B45-405E-AD27-1B39FAF1BD20}"/>
              </a:ext>
            </a:extLst>
          </p:cNvPr>
          <p:cNvSpPr>
            <a:spLocks noGrp="1"/>
          </p:cNvSpPr>
          <p:nvPr>
            <p:ph idx="1"/>
          </p:nvPr>
        </p:nvSpPr>
        <p:spPr/>
        <p:txBody>
          <a:bodyPr>
            <a:normAutofit fontScale="92500" lnSpcReduction="10000"/>
          </a:bodyPr>
          <a:lstStyle/>
          <a:p>
            <a:pPr>
              <a:lnSpc>
                <a:spcPct val="150000"/>
              </a:lnSpc>
            </a:pPr>
            <a:r>
              <a:rPr lang="zh-CN" altLang="en-US" dirty="0"/>
              <a:t>提升方法（</a:t>
            </a:r>
            <a:r>
              <a:rPr lang="en-US" altLang="zh-CN" dirty="0"/>
              <a:t>Boosting</a:t>
            </a:r>
            <a:r>
              <a:rPr lang="zh-CN" altLang="en-US" dirty="0"/>
              <a:t>）</a:t>
            </a:r>
            <a:endParaRPr lang="en-US" altLang="zh-CN" dirty="0"/>
          </a:p>
          <a:p>
            <a:pPr lvl="1">
              <a:lnSpc>
                <a:spcPct val="150000"/>
              </a:lnSpc>
            </a:pPr>
            <a:r>
              <a:rPr lang="zh-CN" altLang="en-US" dirty="0"/>
              <a:t>在每个阶段，引入一个弱学习者来补偿现有薄弱学习者的不足。</a:t>
            </a:r>
            <a:endParaRPr lang="en-US" altLang="zh-CN" dirty="0"/>
          </a:p>
          <a:p>
            <a:pPr lvl="1">
              <a:lnSpc>
                <a:spcPct val="150000"/>
              </a:lnSpc>
            </a:pPr>
            <a:r>
              <a:rPr lang="zh-CN" altLang="en-US" dirty="0"/>
              <a:t>在</a:t>
            </a:r>
            <a:r>
              <a:rPr lang="en-US" altLang="zh-CN" dirty="0" err="1"/>
              <a:t>Adaboost</a:t>
            </a:r>
            <a:r>
              <a:rPr lang="zh-CN" altLang="en-US" dirty="0"/>
              <a:t>中，“缺点”：高权重数据点</a:t>
            </a:r>
            <a:endParaRPr lang="en-US" altLang="zh-CN" dirty="0"/>
          </a:p>
          <a:p>
            <a:pPr lvl="1">
              <a:lnSpc>
                <a:spcPct val="150000"/>
              </a:lnSpc>
            </a:pPr>
            <a:r>
              <a:rPr lang="zh-CN" altLang="en-US" dirty="0"/>
              <a:t>在梯度增强中，“缺点”：梯度。</a:t>
            </a:r>
            <a:endParaRPr lang="en-US" altLang="zh-CN" dirty="0"/>
          </a:p>
          <a:p>
            <a:pPr lvl="1">
              <a:lnSpc>
                <a:spcPct val="150000"/>
              </a:lnSpc>
            </a:pPr>
            <a:r>
              <a:rPr lang="zh-CN" altLang="en-US" dirty="0"/>
              <a:t>高权重数据点和梯度都告诉我们如何改进我们的模型。</a:t>
            </a:r>
          </a:p>
        </p:txBody>
      </p:sp>
      <p:pic>
        <p:nvPicPr>
          <p:cNvPr id="4" name="内容占位符 13">
            <a:extLst>
              <a:ext uri="{FF2B5EF4-FFF2-40B4-BE49-F238E27FC236}">
                <a16:creationId xmlns:a16="http://schemas.microsoft.com/office/drawing/2014/main" id="{9FF4BE6B-9B1F-4ACD-8F51-35AD5044578E}"/>
              </a:ext>
            </a:extLst>
          </p:cNvPr>
          <p:cNvPicPr>
            <a:picLocks noChangeAspect="1"/>
          </p:cNvPicPr>
          <p:nvPr/>
        </p:nvPicPr>
        <p:blipFill>
          <a:blip r:embed="rId2"/>
          <a:stretch>
            <a:fillRect/>
          </a:stretch>
        </p:blipFill>
        <p:spPr>
          <a:xfrm>
            <a:off x="5148064" y="911780"/>
            <a:ext cx="3025592" cy="1376840"/>
          </a:xfrm>
          <a:prstGeom prst="rect">
            <a:avLst/>
          </a:prstGeom>
        </p:spPr>
      </p:pic>
    </p:spTree>
    <p:extLst>
      <p:ext uri="{BB962C8B-B14F-4D97-AF65-F5344CB8AC3E}">
        <p14:creationId xmlns:p14="http://schemas.microsoft.com/office/powerpoint/2010/main" val="42767009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4619F-1589-4777-8FA1-199EE17D03A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8B0C91D-E1A1-4624-B3BD-FD7B65F0D6A8}"/>
              </a:ext>
            </a:extLst>
          </p:cNvPr>
          <p:cNvSpPr>
            <a:spLocks noGrp="1"/>
          </p:cNvSpPr>
          <p:nvPr>
            <p:ph idx="1"/>
          </p:nvPr>
        </p:nvSpPr>
        <p:spPr/>
        <p:txBody>
          <a:bodyPr>
            <a:normAutofit fontScale="92500" lnSpcReduction="10000"/>
          </a:bodyPr>
          <a:lstStyle/>
          <a:p>
            <a:pPr>
              <a:lnSpc>
                <a:spcPct val="120000"/>
              </a:lnSpc>
            </a:pPr>
            <a:r>
              <a:rPr lang="en-US" altLang="zh-CN" dirty="0"/>
              <a:t>1997</a:t>
            </a:r>
            <a:r>
              <a:rPr lang="zh-CN" altLang="en-US" dirty="0"/>
              <a:t>年，</a:t>
            </a:r>
            <a:r>
              <a:rPr lang="en-US" altLang="zh-CN" dirty="0"/>
              <a:t>Yoav Freund </a:t>
            </a:r>
            <a:r>
              <a:rPr lang="zh-CN" altLang="en-US" dirty="0"/>
              <a:t>和 </a:t>
            </a:r>
            <a:r>
              <a:rPr lang="en-US" altLang="zh-CN" dirty="0"/>
              <a:t>Robert </a:t>
            </a:r>
            <a:r>
              <a:rPr lang="en-US" altLang="zh-CN" dirty="0" err="1"/>
              <a:t>Schapire</a:t>
            </a:r>
            <a:r>
              <a:rPr lang="en-US" altLang="zh-CN" dirty="0"/>
              <a:t> </a:t>
            </a:r>
            <a:r>
              <a:rPr lang="zh-CN" altLang="en-US" dirty="0"/>
              <a:t>提出了第一个成功且实用的提升算法 </a:t>
            </a:r>
            <a:r>
              <a:rPr lang="en-US" altLang="zh-CN" dirty="0" err="1"/>
              <a:t>Adaboost</a:t>
            </a:r>
            <a:r>
              <a:rPr lang="en-US" altLang="zh-CN" dirty="0"/>
              <a:t> </a:t>
            </a:r>
            <a:r>
              <a:rPr lang="zh-CN" altLang="en-US" dirty="0"/>
              <a:t>的概念。</a:t>
            </a:r>
          </a:p>
          <a:p>
            <a:pPr>
              <a:lnSpc>
                <a:spcPct val="120000"/>
              </a:lnSpc>
            </a:pPr>
            <a:r>
              <a:rPr lang="en-US" altLang="zh-CN" dirty="0"/>
              <a:t>1998</a:t>
            </a:r>
            <a:r>
              <a:rPr lang="zh-CN" altLang="en-US" dirty="0"/>
              <a:t>年，</a:t>
            </a:r>
            <a:r>
              <a:rPr lang="en-US" altLang="zh-CN" dirty="0"/>
              <a:t>Leo </a:t>
            </a:r>
            <a:r>
              <a:rPr lang="en-US" altLang="zh-CN" dirty="0" err="1"/>
              <a:t>Breiman</a:t>
            </a:r>
            <a:r>
              <a:rPr lang="en-US" altLang="zh-CN" dirty="0"/>
              <a:t> </a:t>
            </a:r>
            <a:r>
              <a:rPr lang="zh-CN" altLang="en-US" dirty="0"/>
              <a:t>将 </a:t>
            </a:r>
            <a:r>
              <a:rPr lang="en-US" altLang="zh-CN" dirty="0" err="1"/>
              <a:t>Adaboost</a:t>
            </a:r>
            <a:r>
              <a:rPr lang="en-US" altLang="zh-CN" dirty="0"/>
              <a:t> </a:t>
            </a:r>
            <a:r>
              <a:rPr lang="zh-CN" altLang="en-US" dirty="0"/>
              <a:t>归纳为建立在特殊损失函数的梯度下降方向上的算法。</a:t>
            </a:r>
          </a:p>
          <a:p>
            <a:pPr>
              <a:lnSpc>
                <a:spcPct val="120000"/>
              </a:lnSpc>
            </a:pPr>
            <a:r>
              <a:rPr lang="en-US" altLang="zh-CN" dirty="0"/>
              <a:t>1999-2001</a:t>
            </a:r>
            <a:r>
              <a:rPr lang="zh-CN" altLang="en-US" dirty="0"/>
              <a:t>年，</a:t>
            </a:r>
            <a:r>
              <a:rPr lang="en-US" altLang="zh-CN" dirty="0"/>
              <a:t>Jerome H. Friedman </a:t>
            </a:r>
            <a:r>
              <a:rPr lang="zh-CN" altLang="en-US" dirty="0"/>
              <a:t>将梯度下降的思想引入 </a:t>
            </a:r>
            <a:r>
              <a:rPr lang="en-US" altLang="zh-CN" dirty="0"/>
              <a:t>Boosting </a:t>
            </a:r>
            <a:r>
              <a:rPr lang="zh-CN" altLang="en-US" dirty="0"/>
              <a:t>算法，提出了</a:t>
            </a:r>
            <a:r>
              <a:rPr lang="en-US" altLang="zh-CN" dirty="0"/>
              <a:t>Gradient Boosting </a:t>
            </a:r>
            <a:r>
              <a:rPr lang="zh-CN" altLang="en-US" dirty="0"/>
              <a:t>的概念，以便处理不同的损失函数。</a:t>
            </a:r>
          </a:p>
          <a:p>
            <a:endParaRPr lang="zh-CN" altLang="en-US" dirty="0"/>
          </a:p>
        </p:txBody>
      </p:sp>
    </p:spTree>
    <p:extLst>
      <p:ext uri="{BB962C8B-B14F-4D97-AF65-F5344CB8AC3E}">
        <p14:creationId xmlns:p14="http://schemas.microsoft.com/office/powerpoint/2010/main" val="3454379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6673A-832C-48FA-A24C-147FB5F29301}"/>
              </a:ext>
            </a:extLst>
          </p:cNvPr>
          <p:cNvSpPr>
            <a:spLocks noGrp="1"/>
          </p:cNvSpPr>
          <p:nvPr>
            <p:ph type="title"/>
          </p:nvPr>
        </p:nvSpPr>
        <p:spPr/>
        <p:txBody>
          <a:bodyPr/>
          <a:lstStyle/>
          <a:p>
            <a:r>
              <a:rPr lang="en-US" altLang="zh-CN" dirty="0"/>
              <a:t>Gradient Boosting for Regression</a:t>
            </a:r>
            <a:endParaRPr lang="zh-CN" altLang="en-US" dirty="0"/>
          </a:p>
        </p:txBody>
      </p:sp>
      <p:sp>
        <p:nvSpPr>
          <p:cNvPr id="3" name="内容占位符 2">
            <a:extLst>
              <a:ext uri="{FF2B5EF4-FFF2-40B4-BE49-F238E27FC236}">
                <a16:creationId xmlns:a16="http://schemas.microsoft.com/office/drawing/2014/main" id="{01EE635D-0251-4837-892E-C5490079C882}"/>
              </a:ext>
            </a:extLst>
          </p:cNvPr>
          <p:cNvSpPr>
            <a:spLocks noGrp="1"/>
          </p:cNvSpPr>
          <p:nvPr>
            <p:ph idx="1"/>
          </p:nvPr>
        </p:nvSpPr>
        <p:spPr/>
        <p:txBody>
          <a:bodyPr>
            <a:normAutofit fontScale="92500" lnSpcReduction="20000"/>
          </a:bodyPr>
          <a:lstStyle/>
          <a:p>
            <a:r>
              <a:rPr lang="en-US" altLang="zh-CN" dirty="0"/>
              <a:t>Let’s play a game...    </a:t>
            </a:r>
          </a:p>
          <a:p>
            <a:pPr lvl="1"/>
            <a:r>
              <a:rPr lang="en-US" altLang="zh-CN" dirty="0"/>
              <a:t>You are given (x1, y1), (x2, y2), ..., (</a:t>
            </a:r>
            <a:r>
              <a:rPr lang="en-US" altLang="zh-CN" dirty="0" err="1"/>
              <a:t>xn</a:t>
            </a:r>
            <a:r>
              <a:rPr lang="en-US" altLang="zh-CN" dirty="0"/>
              <a:t>, </a:t>
            </a:r>
            <a:r>
              <a:rPr lang="en-US" altLang="zh-CN" dirty="0" err="1"/>
              <a:t>yn</a:t>
            </a:r>
            <a:r>
              <a:rPr lang="en-US" altLang="zh-CN" dirty="0"/>
              <a:t>), </a:t>
            </a:r>
          </a:p>
          <a:p>
            <a:pPr lvl="1"/>
            <a:r>
              <a:rPr lang="en-US" altLang="zh-CN" dirty="0"/>
              <a:t>the task is to fit a </a:t>
            </a:r>
            <a:r>
              <a:rPr lang="it-IT" altLang="zh-CN" dirty="0"/>
              <a:t>model F(x) to minimize square loss.</a:t>
            </a:r>
          </a:p>
          <a:p>
            <a:r>
              <a:rPr lang="en-US" altLang="zh-CN" dirty="0"/>
              <a:t>Suppose your friend wants to help you and gives you a model F.</a:t>
            </a:r>
          </a:p>
          <a:p>
            <a:r>
              <a:rPr lang="en-US" altLang="zh-CN" dirty="0"/>
              <a:t>You check his model and find the model is good but not perfect.</a:t>
            </a:r>
          </a:p>
          <a:p>
            <a:pPr lvl="1"/>
            <a:r>
              <a:rPr lang="en-US" altLang="zh-CN" dirty="0"/>
              <a:t>There are some mistakes: </a:t>
            </a:r>
          </a:p>
          <a:p>
            <a:pPr lvl="2"/>
            <a:r>
              <a:rPr lang="en-US" altLang="zh-CN" dirty="0"/>
              <a:t>F(x1) = 0.8, while y1 = 0.9</a:t>
            </a:r>
          </a:p>
          <a:p>
            <a:pPr lvl="2"/>
            <a:r>
              <a:rPr lang="en-US" altLang="zh-CN" dirty="0"/>
              <a:t>F(x2) = 1.4 while y2 = 1.3... </a:t>
            </a:r>
          </a:p>
          <a:p>
            <a:r>
              <a:rPr lang="en-US" altLang="zh-CN" dirty="0"/>
              <a:t>How can you improve this model?</a:t>
            </a:r>
            <a:endParaRPr lang="zh-CN" altLang="en-US" dirty="0"/>
          </a:p>
        </p:txBody>
      </p:sp>
    </p:spTree>
    <p:extLst>
      <p:ext uri="{BB962C8B-B14F-4D97-AF65-F5344CB8AC3E}">
        <p14:creationId xmlns:p14="http://schemas.microsoft.com/office/powerpoint/2010/main" val="3093419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6D8F9-E67A-4A48-BB81-745263D344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B206658-286E-4BC0-8B49-B5840D06B2AB}"/>
              </a:ext>
            </a:extLst>
          </p:cNvPr>
          <p:cNvSpPr>
            <a:spLocks noGrp="1"/>
          </p:cNvSpPr>
          <p:nvPr>
            <p:ph idx="1"/>
          </p:nvPr>
        </p:nvSpPr>
        <p:spPr/>
        <p:txBody>
          <a:bodyPr>
            <a:normAutofit fontScale="92500" lnSpcReduction="20000"/>
          </a:bodyPr>
          <a:lstStyle/>
          <a:p>
            <a:pPr>
              <a:lnSpc>
                <a:spcPct val="100000"/>
              </a:lnSpc>
            </a:pPr>
            <a:r>
              <a:rPr lang="en-US" altLang="zh-CN" dirty="0"/>
              <a:t>Rule of the game:</a:t>
            </a:r>
          </a:p>
          <a:p>
            <a:pPr lvl="1">
              <a:lnSpc>
                <a:spcPct val="100000"/>
              </a:lnSpc>
            </a:pPr>
            <a:r>
              <a:rPr lang="en-US" altLang="zh-CN" dirty="0"/>
              <a:t>You are not allowed to remove anything from F or change any parameter in F.</a:t>
            </a:r>
          </a:p>
          <a:p>
            <a:pPr lvl="1">
              <a:lnSpc>
                <a:spcPct val="100000"/>
              </a:lnSpc>
            </a:pPr>
            <a:r>
              <a:rPr lang="en-US" altLang="zh-CN" dirty="0"/>
              <a:t>You can add an additional model (regression tree) h to F, </a:t>
            </a:r>
          </a:p>
          <a:p>
            <a:pPr lvl="2">
              <a:lnSpc>
                <a:spcPct val="100000"/>
              </a:lnSpc>
            </a:pPr>
            <a:r>
              <a:rPr lang="en-US" altLang="zh-CN" dirty="0"/>
              <a:t>So  the new prediction will be F(x) + h(x).</a:t>
            </a:r>
          </a:p>
          <a:p>
            <a:pPr>
              <a:lnSpc>
                <a:spcPct val="100000"/>
              </a:lnSpc>
            </a:pPr>
            <a:r>
              <a:rPr lang="en-US" altLang="zh-CN" dirty="0"/>
              <a:t>Simple solution:</a:t>
            </a:r>
          </a:p>
          <a:p>
            <a:pPr lvl="1">
              <a:lnSpc>
                <a:spcPct val="100000"/>
              </a:lnSpc>
            </a:pPr>
            <a:r>
              <a:rPr lang="en-US" altLang="zh-CN" dirty="0"/>
              <a:t>F(x1) + h(x1) = y1</a:t>
            </a:r>
          </a:p>
          <a:p>
            <a:pPr lvl="1">
              <a:lnSpc>
                <a:spcPct val="100000"/>
              </a:lnSpc>
            </a:pPr>
            <a:r>
              <a:rPr lang="en-US" altLang="zh-CN" dirty="0"/>
              <a:t>F(x2) + h(x2) = y2</a:t>
            </a:r>
          </a:p>
          <a:p>
            <a:pPr lvl="1">
              <a:lnSpc>
                <a:spcPct val="100000"/>
              </a:lnSpc>
            </a:pPr>
            <a:r>
              <a:rPr lang="en-US" altLang="zh-CN" dirty="0"/>
              <a:t>...</a:t>
            </a:r>
          </a:p>
          <a:p>
            <a:pPr lvl="1">
              <a:lnSpc>
                <a:spcPct val="100000"/>
              </a:lnSpc>
            </a:pPr>
            <a:r>
              <a:rPr lang="pt-BR" altLang="zh-CN" dirty="0"/>
              <a:t>F(xn) + h(xn) = yn</a:t>
            </a:r>
            <a:endParaRPr lang="en-US" altLang="zh-CN" dirty="0"/>
          </a:p>
        </p:txBody>
      </p:sp>
    </p:spTree>
    <p:extLst>
      <p:ext uri="{BB962C8B-B14F-4D97-AF65-F5344CB8AC3E}">
        <p14:creationId xmlns:p14="http://schemas.microsoft.com/office/powerpoint/2010/main" val="1295175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DE9E7-88D6-4AA7-AB72-24598B364ED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E6A886E-4F43-4DC2-ADC8-C05AB4C6024A}"/>
              </a:ext>
            </a:extLst>
          </p:cNvPr>
          <p:cNvSpPr>
            <a:spLocks noGrp="1"/>
          </p:cNvSpPr>
          <p:nvPr>
            <p:ph idx="1"/>
          </p:nvPr>
        </p:nvSpPr>
        <p:spPr/>
        <p:txBody>
          <a:bodyPr>
            <a:normAutofit fontScale="92500" lnSpcReduction="20000"/>
          </a:bodyPr>
          <a:lstStyle/>
          <a:p>
            <a:r>
              <a:rPr lang="en-US" altLang="zh-CN" dirty="0"/>
              <a:t>Simple solution:</a:t>
            </a:r>
          </a:p>
          <a:p>
            <a:pPr lvl="1"/>
            <a:r>
              <a:rPr lang="en-US" altLang="zh-CN" dirty="0" err="1"/>
              <a:t>yi</a:t>
            </a:r>
            <a:r>
              <a:rPr lang="en-US" altLang="zh-CN" dirty="0"/>
              <a:t> − F(xi) are called residuals.   </a:t>
            </a:r>
            <a:r>
              <a:rPr lang="zh-CN" altLang="en-US" dirty="0"/>
              <a:t>残差</a:t>
            </a:r>
            <a:endParaRPr lang="en-US" altLang="zh-CN" dirty="0"/>
          </a:p>
          <a:p>
            <a:pPr lvl="2"/>
            <a:r>
              <a:rPr lang="en-US" altLang="zh-CN" dirty="0"/>
              <a:t>These are the parts that existing model F cannot do well.</a:t>
            </a:r>
          </a:p>
          <a:p>
            <a:pPr lvl="1"/>
            <a:r>
              <a:rPr lang="en-US" altLang="zh-CN" dirty="0"/>
              <a:t>The role of h is to compensate the shortcoming of existing model F.</a:t>
            </a:r>
          </a:p>
          <a:p>
            <a:pPr lvl="1"/>
            <a:r>
              <a:rPr lang="en-US" altLang="zh-CN" dirty="0"/>
              <a:t>If the new model F + h is still not satisfactory, </a:t>
            </a:r>
          </a:p>
          <a:p>
            <a:pPr lvl="2"/>
            <a:r>
              <a:rPr lang="en-US" altLang="zh-CN" dirty="0"/>
              <a:t>we can add another  regression tree...</a:t>
            </a:r>
          </a:p>
          <a:p>
            <a:pPr lvl="1"/>
            <a:r>
              <a:rPr lang="en-US" altLang="zh-CN" dirty="0"/>
              <a:t>We are improving the predictions of training data, is the procedure also useful for test data?</a:t>
            </a:r>
          </a:p>
          <a:p>
            <a:pPr lvl="2"/>
            <a:r>
              <a:rPr lang="en-US" altLang="zh-CN" dirty="0"/>
              <a:t>Yes! Because we are building a model, and the model can be applied to test data as well.</a:t>
            </a:r>
          </a:p>
          <a:p>
            <a:pPr lvl="1"/>
            <a:r>
              <a:rPr lang="en-US" altLang="zh-CN" dirty="0"/>
              <a:t>How is this related to gradient descent?</a:t>
            </a:r>
            <a:endParaRPr lang="zh-CN" altLang="en-US" dirty="0"/>
          </a:p>
        </p:txBody>
      </p:sp>
    </p:spTree>
    <p:extLst>
      <p:ext uri="{BB962C8B-B14F-4D97-AF65-F5344CB8AC3E}">
        <p14:creationId xmlns:p14="http://schemas.microsoft.com/office/powerpoint/2010/main" val="174973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4030F-DE38-420D-9127-6F8AE2B26D74}"/>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B28323F-5AC6-44B7-BE6F-C15F372C3499}"/>
              </a:ext>
            </a:extLst>
          </p:cNvPr>
          <p:cNvPicPr>
            <a:picLocks noGrp="1" noChangeAspect="1"/>
          </p:cNvPicPr>
          <p:nvPr>
            <p:ph idx="1"/>
          </p:nvPr>
        </p:nvPicPr>
        <p:blipFill>
          <a:blip r:embed="rId2"/>
          <a:stretch>
            <a:fillRect/>
          </a:stretch>
        </p:blipFill>
        <p:spPr>
          <a:xfrm>
            <a:off x="1096469" y="1576764"/>
            <a:ext cx="5743484" cy="3738325"/>
          </a:xfrm>
          <a:prstGeom prst="rect">
            <a:avLst/>
          </a:prstGeom>
        </p:spPr>
      </p:pic>
    </p:spTree>
    <p:extLst>
      <p:ext uri="{BB962C8B-B14F-4D97-AF65-F5344CB8AC3E}">
        <p14:creationId xmlns:p14="http://schemas.microsoft.com/office/powerpoint/2010/main" val="1606560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19BA6-E7EC-43AA-A3BB-9C1B10C029A5}"/>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1F2ECEE7-FDBC-4D16-8D14-DA44F3F18092}"/>
              </a:ext>
            </a:extLst>
          </p:cNvPr>
          <p:cNvPicPr>
            <a:picLocks noGrp="1" noChangeAspect="1"/>
          </p:cNvPicPr>
          <p:nvPr>
            <p:ph idx="1"/>
          </p:nvPr>
        </p:nvPicPr>
        <p:blipFill>
          <a:blip r:embed="rId2"/>
          <a:stretch>
            <a:fillRect/>
          </a:stretch>
        </p:blipFill>
        <p:spPr>
          <a:xfrm>
            <a:off x="628650" y="1396290"/>
            <a:ext cx="6969292" cy="4246472"/>
          </a:xfrm>
          <a:prstGeom prst="rect">
            <a:avLst/>
          </a:prstGeom>
        </p:spPr>
      </p:pic>
    </p:spTree>
    <p:extLst>
      <p:ext uri="{BB962C8B-B14F-4D97-AF65-F5344CB8AC3E}">
        <p14:creationId xmlns:p14="http://schemas.microsoft.com/office/powerpoint/2010/main" val="624232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9A5B0-8031-4A46-934A-0113D165FB44}"/>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B787FDC-580A-4063-BFD8-82C4BCE757B0}"/>
              </a:ext>
            </a:extLst>
          </p:cNvPr>
          <p:cNvPicPr>
            <a:picLocks noGrp="1" noChangeAspect="1"/>
          </p:cNvPicPr>
          <p:nvPr>
            <p:ph idx="1"/>
          </p:nvPr>
        </p:nvPicPr>
        <p:blipFill>
          <a:blip r:embed="rId2"/>
          <a:stretch>
            <a:fillRect/>
          </a:stretch>
        </p:blipFill>
        <p:spPr>
          <a:xfrm>
            <a:off x="969670" y="1716035"/>
            <a:ext cx="5888330" cy="3631976"/>
          </a:xfrm>
          <a:prstGeom prst="rect">
            <a:avLst/>
          </a:prstGeom>
        </p:spPr>
      </p:pic>
    </p:spTree>
    <p:extLst>
      <p:ext uri="{BB962C8B-B14F-4D97-AF65-F5344CB8AC3E}">
        <p14:creationId xmlns:p14="http://schemas.microsoft.com/office/powerpoint/2010/main" val="407774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1.1  </a:t>
            </a:r>
            <a:r>
              <a:rPr lang="zh-CN" altLang="en-US" b="1" dirty="0"/>
              <a:t>结构化文件</a:t>
            </a:r>
            <a:br>
              <a:rPr lang="en-US" altLang="zh-CN" b="1" dirty="0"/>
            </a:br>
            <a:r>
              <a:rPr lang="en-US" altLang="zh-CN" b="1" dirty="0"/>
              <a:t>1.1.1  CSV</a:t>
            </a:r>
            <a:r>
              <a:rPr lang="zh-CN" altLang="zh-CN" b="1" dirty="0"/>
              <a:t>文件</a:t>
            </a:r>
            <a:endParaRPr lang="zh-CN" altLang="en-US" dirty="0"/>
          </a:p>
        </p:txBody>
      </p:sp>
      <p:sp>
        <p:nvSpPr>
          <p:cNvPr id="3" name="内容占位符 2"/>
          <p:cNvSpPr>
            <a:spLocks noGrp="1"/>
          </p:cNvSpPr>
          <p:nvPr>
            <p:ph idx="1"/>
          </p:nvPr>
        </p:nvSpPr>
        <p:spPr>
          <a:xfrm>
            <a:off x="457200" y="1600200"/>
            <a:ext cx="8229600" cy="4997152"/>
          </a:xfrm>
        </p:spPr>
        <p:txBody>
          <a:bodyPr>
            <a:normAutofit fontScale="92500" lnSpcReduction="10000"/>
          </a:bodyPr>
          <a:lstStyle/>
          <a:p>
            <a:r>
              <a:rPr lang="en-US" altLang="zh-CN" dirty="0"/>
              <a:t>CSV(comma-separated values),</a:t>
            </a:r>
            <a:r>
              <a:rPr lang="zh-CN" altLang="en-US" dirty="0"/>
              <a:t>是目前比较流行的一种文件存储格式。</a:t>
            </a:r>
            <a:endParaRPr lang="en-US" altLang="zh-CN" dirty="0"/>
          </a:p>
          <a:p>
            <a:pPr lvl="1"/>
            <a:r>
              <a:rPr lang="en-US" altLang="zh-CN" b="1" i="1" dirty="0"/>
              <a:t>CSV</a:t>
            </a:r>
            <a:r>
              <a:rPr lang="zh-CN" altLang="zh-CN" b="1" dirty="0"/>
              <a:t>是以逗号间隔的文本</a:t>
            </a:r>
            <a:r>
              <a:rPr lang="zh-CN" altLang="zh-CN" b="1" i="1" dirty="0"/>
              <a:t>文件</a:t>
            </a:r>
            <a:endParaRPr lang="en-US" altLang="zh-CN" b="1" u="sng" dirty="0">
              <a:hlinkClick r:id="rId2"/>
            </a:endParaRPr>
          </a:p>
          <a:p>
            <a:pPr lvl="1"/>
            <a:r>
              <a:rPr lang="zh-CN" altLang="en-US" dirty="0"/>
              <a:t>例子如下：</a:t>
            </a:r>
          </a:p>
          <a:p>
            <a:pPr marL="914400" lvl="2" indent="0">
              <a:buNone/>
            </a:pPr>
            <a:r>
              <a:rPr lang="en-US" altLang="zh-CN" dirty="0" err="1"/>
              <a:t>Year,Make,Model,Description,Price</a:t>
            </a:r>
            <a:r>
              <a:rPr lang="en-US" altLang="zh-CN" dirty="0"/>
              <a:t> </a:t>
            </a:r>
          </a:p>
          <a:p>
            <a:pPr marL="914400" lvl="2" indent="0">
              <a:buNone/>
            </a:pPr>
            <a:r>
              <a:rPr lang="en-US" altLang="zh-CN" dirty="0"/>
              <a:t>1997,Ford,E350,"ac, abs, moon",3000.00 </a:t>
            </a:r>
          </a:p>
          <a:p>
            <a:pPr marL="914400" lvl="2" indent="0">
              <a:buNone/>
            </a:pPr>
            <a:r>
              <a:rPr lang="en-US" altLang="zh-CN" dirty="0"/>
              <a:t>1999,Chevy,"Venture ""Extended Edition""","",4900.00</a:t>
            </a:r>
          </a:p>
          <a:p>
            <a:pPr lvl="1"/>
            <a:r>
              <a:rPr lang="zh-CN" altLang="en-US" dirty="0"/>
              <a:t>看起来就是表格的压缩版</a:t>
            </a:r>
            <a:endParaRPr lang="en-US" altLang="zh-CN" dirty="0"/>
          </a:p>
          <a:p>
            <a:pPr lvl="1"/>
            <a:r>
              <a:rPr lang="zh-CN" altLang="en-US" dirty="0"/>
              <a:t>优点</a:t>
            </a:r>
            <a:endParaRPr lang="en-US" altLang="zh-CN" dirty="0"/>
          </a:p>
          <a:p>
            <a:pPr lvl="2"/>
            <a:r>
              <a:rPr lang="zh-CN" altLang="en-US" dirty="0"/>
              <a:t>被</a:t>
            </a:r>
            <a:r>
              <a:rPr lang="en-US" altLang="zh-CN" dirty="0"/>
              <a:t>Excel</a:t>
            </a:r>
            <a:r>
              <a:rPr lang="zh-CN" altLang="en-US" dirty="0"/>
              <a:t>和很多的应用程序支持。</a:t>
            </a:r>
            <a:endParaRPr lang="en-US" altLang="zh-CN" dirty="0"/>
          </a:p>
          <a:p>
            <a:pPr lvl="2"/>
            <a:r>
              <a:rPr lang="zh-CN" altLang="en-US" dirty="0"/>
              <a:t>用来做数据存储容量小</a:t>
            </a:r>
            <a:endParaRPr lang="en-US" altLang="zh-CN" dirty="0"/>
          </a:p>
          <a:p>
            <a:pPr lvl="2"/>
            <a:r>
              <a:rPr lang="zh-CN" altLang="en-US" dirty="0"/>
              <a:t>很多数据集采用格式</a:t>
            </a:r>
            <a:endParaRPr lang="en-US" altLang="zh-CN" dirty="0"/>
          </a:p>
          <a:p>
            <a:endParaRPr lang="zh-CN" altLang="en-US" dirty="0"/>
          </a:p>
        </p:txBody>
      </p:sp>
    </p:spTree>
    <p:extLst>
      <p:ext uri="{BB962C8B-B14F-4D97-AF65-F5344CB8AC3E}">
        <p14:creationId xmlns:p14="http://schemas.microsoft.com/office/powerpoint/2010/main" val="2483784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85DDE-B30E-44B5-8519-5E08BD04178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F5074B-5B43-4F35-928A-AAA2954E4003}"/>
              </a:ext>
            </a:extLst>
          </p:cNvPr>
          <p:cNvSpPr>
            <a:spLocks noGrp="1"/>
          </p:cNvSpPr>
          <p:nvPr>
            <p:ph idx="1"/>
          </p:nvPr>
        </p:nvSpPr>
        <p:spPr>
          <a:xfrm>
            <a:off x="628650" y="1772816"/>
            <a:ext cx="7886700" cy="4320480"/>
          </a:xfrm>
        </p:spPr>
        <p:txBody>
          <a:bodyPr>
            <a:normAutofit fontScale="85000" lnSpcReduction="20000"/>
          </a:bodyPr>
          <a:lstStyle/>
          <a:p>
            <a:pPr>
              <a:lnSpc>
                <a:spcPct val="110000"/>
              </a:lnSpc>
            </a:pPr>
            <a:r>
              <a:rPr lang="zh-CN" altLang="en-US" b="1" dirty="0"/>
              <a:t>梯度提升决策树 </a:t>
            </a:r>
            <a:r>
              <a:rPr lang="en-US" altLang="zh-CN" dirty="0"/>
              <a:t>GDBT</a:t>
            </a:r>
            <a:r>
              <a:rPr lang="zh-CN" altLang="en-US" dirty="0"/>
              <a:t>的核心就在于，每一棵树学的是之前所有树结论和的残差</a:t>
            </a:r>
            <a:endParaRPr lang="en-US" altLang="zh-CN" dirty="0"/>
          </a:p>
          <a:p>
            <a:pPr>
              <a:lnSpc>
                <a:spcPct val="110000"/>
              </a:lnSpc>
            </a:pPr>
            <a:r>
              <a:rPr lang="zh-CN" altLang="en-US" b="1" dirty="0"/>
              <a:t>梯度提升（</a:t>
            </a:r>
            <a:r>
              <a:rPr lang="en-US" altLang="zh-CN" b="1" dirty="0"/>
              <a:t>Gradient Boosting</a:t>
            </a:r>
            <a:r>
              <a:rPr lang="zh-CN" altLang="en-US" b="1" dirty="0"/>
              <a:t>）</a:t>
            </a:r>
            <a:endParaRPr lang="en-US" altLang="zh-CN" b="1" dirty="0"/>
          </a:p>
          <a:p>
            <a:pPr lvl="1">
              <a:lnSpc>
                <a:spcPct val="110000"/>
              </a:lnSpc>
            </a:pPr>
            <a:r>
              <a:rPr lang="zh-CN" altLang="en-US" dirty="0"/>
              <a:t>比如</a:t>
            </a:r>
            <a:r>
              <a:rPr lang="en-US" altLang="zh-CN" dirty="0"/>
              <a:t>A</a:t>
            </a:r>
            <a:r>
              <a:rPr lang="zh-CN" altLang="en-US" dirty="0"/>
              <a:t>的真实年龄是</a:t>
            </a:r>
            <a:r>
              <a:rPr lang="en-US" altLang="zh-CN" dirty="0"/>
              <a:t>18</a:t>
            </a:r>
            <a:r>
              <a:rPr lang="zh-CN" altLang="en-US" dirty="0"/>
              <a:t>岁，</a:t>
            </a:r>
            <a:endParaRPr lang="en-US" altLang="zh-CN" dirty="0"/>
          </a:p>
          <a:p>
            <a:pPr lvl="1">
              <a:lnSpc>
                <a:spcPct val="110000"/>
              </a:lnSpc>
            </a:pPr>
            <a:r>
              <a:rPr lang="zh-CN" altLang="en-US" dirty="0"/>
              <a:t>但第一棵树的预测年龄是</a:t>
            </a:r>
            <a:r>
              <a:rPr lang="en-US" altLang="zh-CN" dirty="0"/>
              <a:t>12</a:t>
            </a:r>
            <a:r>
              <a:rPr lang="zh-CN" altLang="en-US" dirty="0"/>
              <a:t>岁，差了</a:t>
            </a:r>
            <a:r>
              <a:rPr lang="en-US" altLang="zh-CN" dirty="0"/>
              <a:t>6</a:t>
            </a:r>
            <a:r>
              <a:rPr lang="zh-CN" altLang="en-US" dirty="0"/>
              <a:t>岁，即残差为</a:t>
            </a:r>
            <a:r>
              <a:rPr lang="en-US" altLang="zh-CN" dirty="0"/>
              <a:t>6</a:t>
            </a:r>
            <a:r>
              <a:rPr lang="zh-CN" altLang="en-US" dirty="0"/>
              <a:t>岁。</a:t>
            </a:r>
            <a:endParaRPr lang="en-US" altLang="zh-CN" dirty="0"/>
          </a:p>
          <a:p>
            <a:pPr lvl="1">
              <a:lnSpc>
                <a:spcPct val="110000"/>
              </a:lnSpc>
            </a:pPr>
            <a:r>
              <a:rPr lang="zh-CN" altLang="en-US" dirty="0"/>
              <a:t>那么在第二棵树里我们把</a:t>
            </a:r>
            <a:r>
              <a:rPr lang="en-US" altLang="zh-CN" dirty="0"/>
              <a:t>A</a:t>
            </a:r>
            <a:r>
              <a:rPr lang="zh-CN" altLang="en-US" dirty="0"/>
              <a:t>的年龄设为</a:t>
            </a:r>
            <a:r>
              <a:rPr lang="en-US" altLang="zh-CN" dirty="0"/>
              <a:t>6</a:t>
            </a:r>
            <a:r>
              <a:rPr lang="zh-CN" altLang="en-US" dirty="0"/>
              <a:t>岁去学习，</a:t>
            </a:r>
            <a:endParaRPr lang="en-US" altLang="zh-CN" dirty="0"/>
          </a:p>
          <a:p>
            <a:pPr lvl="2">
              <a:lnSpc>
                <a:spcPct val="110000"/>
              </a:lnSpc>
            </a:pPr>
            <a:r>
              <a:rPr lang="zh-CN" altLang="en-US" dirty="0"/>
              <a:t>如果第二棵树真的能把</a:t>
            </a:r>
            <a:r>
              <a:rPr lang="en-US" altLang="zh-CN" dirty="0"/>
              <a:t>A</a:t>
            </a:r>
            <a:r>
              <a:rPr lang="zh-CN" altLang="en-US" dirty="0"/>
              <a:t>分到</a:t>
            </a:r>
            <a:r>
              <a:rPr lang="en-US" altLang="zh-CN" dirty="0"/>
              <a:t>6</a:t>
            </a:r>
            <a:r>
              <a:rPr lang="zh-CN" altLang="en-US" dirty="0"/>
              <a:t>岁的叶子节点，那累加两棵树的结论就是</a:t>
            </a:r>
            <a:r>
              <a:rPr lang="en-US" altLang="zh-CN" dirty="0"/>
              <a:t>A</a:t>
            </a:r>
            <a:r>
              <a:rPr lang="zh-CN" altLang="en-US" dirty="0"/>
              <a:t>的真实年龄；</a:t>
            </a:r>
            <a:endParaRPr lang="en-US" altLang="zh-CN" dirty="0"/>
          </a:p>
          <a:p>
            <a:pPr lvl="2">
              <a:lnSpc>
                <a:spcPct val="110000"/>
              </a:lnSpc>
            </a:pPr>
            <a:r>
              <a:rPr lang="zh-CN" altLang="en-US" dirty="0"/>
              <a:t>如果第二棵树的结论是</a:t>
            </a:r>
            <a:r>
              <a:rPr lang="en-US" altLang="zh-CN" dirty="0"/>
              <a:t>5</a:t>
            </a:r>
            <a:r>
              <a:rPr lang="zh-CN" altLang="en-US" dirty="0"/>
              <a:t>岁，则</a:t>
            </a:r>
            <a:r>
              <a:rPr lang="en-US" altLang="zh-CN" dirty="0"/>
              <a:t>A</a:t>
            </a:r>
            <a:r>
              <a:rPr lang="zh-CN" altLang="en-US" dirty="0"/>
              <a:t>仍然存在</a:t>
            </a:r>
            <a:r>
              <a:rPr lang="en-US" altLang="zh-CN" dirty="0"/>
              <a:t>1</a:t>
            </a:r>
            <a:r>
              <a:rPr lang="zh-CN" altLang="en-US" dirty="0"/>
              <a:t>岁的残差，第三棵树里</a:t>
            </a:r>
            <a:r>
              <a:rPr lang="en-US" altLang="zh-CN" dirty="0"/>
              <a:t>A</a:t>
            </a:r>
            <a:r>
              <a:rPr lang="zh-CN" altLang="en-US" dirty="0"/>
              <a:t>的年龄就变成</a:t>
            </a:r>
            <a:r>
              <a:rPr lang="en-US" altLang="zh-CN" dirty="0"/>
              <a:t>1</a:t>
            </a:r>
            <a:r>
              <a:rPr lang="zh-CN" altLang="en-US" dirty="0"/>
              <a:t>岁，继续学。 </a:t>
            </a:r>
            <a:endParaRPr lang="en-US" altLang="zh-CN" dirty="0"/>
          </a:p>
          <a:p>
            <a:endParaRPr lang="zh-CN" altLang="en-US" dirty="0"/>
          </a:p>
        </p:txBody>
      </p:sp>
    </p:spTree>
    <p:extLst>
      <p:ext uri="{BB962C8B-B14F-4D97-AF65-F5344CB8AC3E}">
        <p14:creationId xmlns:p14="http://schemas.microsoft.com/office/powerpoint/2010/main" val="809464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2056-7578-42F4-A556-8576F1A548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F832F6-A4C1-4131-8E89-661B7E4B3B56}"/>
              </a:ext>
            </a:extLst>
          </p:cNvPr>
          <p:cNvSpPr>
            <a:spLocks noGrp="1"/>
          </p:cNvSpPr>
          <p:nvPr>
            <p:ph idx="1"/>
          </p:nvPr>
        </p:nvSpPr>
        <p:spPr/>
        <p:txBody>
          <a:bodyPr/>
          <a:lstStyle/>
          <a:p>
            <a:pPr>
              <a:lnSpc>
                <a:spcPct val="120000"/>
              </a:lnSpc>
            </a:pPr>
            <a:r>
              <a:rPr lang="zh-CN" altLang="en-US" b="1" dirty="0"/>
              <a:t>梯度提升决策树 </a:t>
            </a:r>
            <a:r>
              <a:rPr lang="en-US" altLang="zh-CN" dirty="0"/>
              <a:t>GDBT</a:t>
            </a:r>
          </a:p>
          <a:p>
            <a:pPr>
              <a:lnSpc>
                <a:spcPct val="120000"/>
              </a:lnSpc>
            </a:pPr>
            <a:r>
              <a:rPr lang="zh-CN" altLang="en-US" dirty="0"/>
              <a:t>是一种迭代的决策树算法，</a:t>
            </a:r>
            <a:endParaRPr lang="en-US" altLang="zh-CN" dirty="0"/>
          </a:p>
          <a:p>
            <a:pPr lvl="1">
              <a:lnSpc>
                <a:spcPct val="120000"/>
              </a:lnSpc>
            </a:pPr>
            <a:r>
              <a:rPr lang="zh-CN" altLang="en-US" dirty="0"/>
              <a:t>该算法由多棵决策树组成，所有树的结论累加起来做最终结果。</a:t>
            </a:r>
            <a:endParaRPr lang="en-US" altLang="zh-CN" dirty="0"/>
          </a:p>
          <a:p>
            <a:pPr>
              <a:lnSpc>
                <a:spcPct val="120000"/>
              </a:lnSpc>
            </a:pPr>
            <a:r>
              <a:rPr lang="zh-CN" altLang="en-US" dirty="0"/>
              <a:t>和</a:t>
            </a:r>
            <a:r>
              <a:rPr lang="en-US" altLang="zh-CN" dirty="0"/>
              <a:t>SVM</a:t>
            </a:r>
            <a:r>
              <a:rPr lang="zh-CN" altLang="en-US" dirty="0"/>
              <a:t>一起被认为是泛化能力较强的算法。</a:t>
            </a:r>
            <a:endParaRPr lang="en-US" altLang="zh-CN" dirty="0"/>
          </a:p>
          <a:p>
            <a:endParaRPr lang="zh-CN" altLang="en-US" dirty="0"/>
          </a:p>
        </p:txBody>
      </p:sp>
    </p:spTree>
    <p:extLst>
      <p:ext uri="{BB962C8B-B14F-4D97-AF65-F5344CB8AC3E}">
        <p14:creationId xmlns:p14="http://schemas.microsoft.com/office/powerpoint/2010/main" val="3027005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72FB2-AE75-4A81-BA66-CC19FA6B6EE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0DCB69E-63D7-4E8C-B2C5-2CF722DAB2A7}"/>
              </a:ext>
            </a:extLst>
          </p:cNvPr>
          <p:cNvSpPr>
            <a:spLocks noGrp="1"/>
          </p:cNvSpPr>
          <p:nvPr>
            <p:ph idx="1"/>
          </p:nvPr>
        </p:nvSpPr>
        <p:spPr/>
        <p:txBody>
          <a:bodyPr>
            <a:normAutofit fontScale="92500" lnSpcReduction="20000"/>
          </a:bodyPr>
          <a:lstStyle/>
          <a:p>
            <a:pPr>
              <a:lnSpc>
                <a:spcPct val="150000"/>
              </a:lnSpc>
            </a:pPr>
            <a:r>
              <a:rPr lang="en-US" altLang="zh-CN" dirty="0"/>
              <a:t>GBDT</a:t>
            </a:r>
            <a:r>
              <a:rPr lang="zh-CN" altLang="en-US" dirty="0"/>
              <a:t>是一个应用很广泛的算法，可以用来做分类、回归，排序。</a:t>
            </a:r>
            <a:endParaRPr lang="en-US" altLang="zh-CN" dirty="0"/>
          </a:p>
          <a:p>
            <a:pPr lvl="1">
              <a:lnSpc>
                <a:spcPct val="150000"/>
              </a:lnSpc>
            </a:pPr>
            <a:r>
              <a:rPr lang="en-US" altLang="zh-CN" dirty="0"/>
              <a:t>GBDT</a:t>
            </a:r>
            <a:r>
              <a:rPr lang="zh-CN" altLang="en-US" dirty="0"/>
              <a:t>用来做回归预测</a:t>
            </a:r>
            <a:endParaRPr lang="en-US" altLang="zh-CN" dirty="0"/>
          </a:p>
          <a:p>
            <a:pPr lvl="2">
              <a:lnSpc>
                <a:spcPct val="150000"/>
              </a:lnSpc>
            </a:pPr>
            <a:r>
              <a:rPr lang="zh-CN" altLang="en-US" dirty="0"/>
              <a:t>相对</a:t>
            </a:r>
            <a:r>
              <a:rPr lang="en-US" altLang="zh-CN" dirty="0"/>
              <a:t>logistic regression</a:t>
            </a:r>
            <a:r>
              <a:rPr lang="zh-CN" altLang="en-US" dirty="0"/>
              <a:t>仅能用于线性回归，</a:t>
            </a:r>
            <a:endParaRPr lang="en-US" altLang="zh-CN" dirty="0"/>
          </a:p>
          <a:p>
            <a:pPr lvl="2">
              <a:lnSpc>
                <a:spcPct val="150000"/>
              </a:lnSpc>
            </a:pPr>
            <a:r>
              <a:rPr lang="en-US" altLang="zh-CN" dirty="0"/>
              <a:t>GBDT</a:t>
            </a:r>
            <a:r>
              <a:rPr lang="zh-CN" altLang="en-US" dirty="0"/>
              <a:t>能用于线性回归和非线性回归，</a:t>
            </a:r>
            <a:r>
              <a:rPr lang="en-US" altLang="zh-CN" dirty="0"/>
              <a:t>GBDT</a:t>
            </a:r>
            <a:r>
              <a:rPr lang="zh-CN" altLang="en-US" dirty="0"/>
              <a:t>的适用面非常广</a:t>
            </a:r>
          </a:p>
          <a:p>
            <a:pPr lvl="1">
              <a:lnSpc>
                <a:spcPct val="150000"/>
              </a:lnSpc>
            </a:pPr>
            <a:r>
              <a:rPr lang="zh-CN" altLang="en-US" dirty="0"/>
              <a:t>调整后也可以用于分类（设定阈值，大于阈值为正例，反之为负例），</a:t>
            </a:r>
            <a:endParaRPr lang="en-US" altLang="zh-CN" dirty="0"/>
          </a:p>
        </p:txBody>
      </p:sp>
    </p:spTree>
    <p:extLst>
      <p:ext uri="{BB962C8B-B14F-4D97-AF65-F5344CB8AC3E}">
        <p14:creationId xmlns:p14="http://schemas.microsoft.com/office/powerpoint/2010/main" val="28880327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ABA4C-37F9-4639-872B-8C3CDC6D101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B237177-77B9-4BDE-9C1B-8633C13E9A33}"/>
              </a:ext>
            </a:extLst>
          </p:cNvPr>
          <p:cNvSpPr>
            <a:spLocks noGrp="1"/>
          </p:cNvSpPr>
          <p:nvPr>
            <p:ph idx="1"/>
          </p:nvPr>
        </p:nvSpPr>
        <p:spPr/>
        <p:txBody>
          <a:bodyPr>
            <a:normAutofit fontScale="70000" lnSpcReduction="20000"/>
          </a:bodyPr>
          <a:lstStyle/>
          <a:p>
            <a:pPr>
              <a:lnSpc>
                <a:spcPct val="150000"/>
              </a:lnSpc>
            </a:pPr>
            <a:r>
              <a:rPr lang="zh-CN" altLang="en-US" dirty="0"/>
              <a:t>基于决策树的模型</a:t>
            </a:r>
            <a:endParaRPr lang="en-US" altLang="zh-CN" dirty="0"/>
          </a:p>
          <a:p>
            <a:pPr lvl="1">
              <a:lnSpc>
                <a:spcPct val="150000"/>
              </a:lnSpc>
            </a:pPr>
            <a:r>
              <a:rPr lang="zh-CN" altLang="en-US" dirty="0"/>
              <a:t>都是通过一个个平行于坐标轴的平面去拟合训练集的实际分界面，</a:t>
            </a:r>
            <a:endParaRPr lang="en-US" altLang="zh-CN" dirty="0"/>
          </a:p>
          <a:p>
            <a:pPr lvl="1">
              <a:lnSpc>
                <a:spcPct val="150000"/>
              </a:lnSpc>
            </a:pPr>
            <a:r>
              <a:rPr lang="zh-CN" altLang="en-US" dirty="0"/>
              <a:t>理论上平行于坐标轴的平面能够拟合任意分界面，这一点类似于</a:t>
            </a:r>
            <a:r>
              <a:rPr lang="en-US" altLang="zh-CN" dirty="0"/>
              <a:t>DNN</a:t>
            </a:r>
            <a:r>
              <a:rPr lang="zh-CN" altLang="en-US" dirty="0"/>
              <a:t>。</a:t>
            </a:r>
            <a:endParaRPr lang="en-US" altLang="zh-CN" dirty="0"/>
          </a:p>
          <a:p>
            <a:pPr>
              <a:lnSpc>
                <a:spcPct val="150000"/>
              </a:lnSpc>
            </a:pPr>
            <a:r>
              <a:rPr lang="zh-CN" altLang="en-US" dirty="0"/>
              <a:t>实际场景中，数据分界面为非线性的情况占大多数</a:t>
            </a:r>
            <a:endParaRPr lang="en-US" altLang="zh-CN" dirty="0"/>
          </a:p>
          <a:p>
            <a:pPr lvl="1">
              <a:lnSpc>
                <a:spcPct val="150000"/>
              </a:lnSpc>
            </a:pPr>
            <a:r>
              <a:rPr lang="en-US" altLang="zh-CN" dirty="0" err="1"/>
              <a:t>gbdt</a:t>
            </a:r>
            <a:r>
              <a:rPr lang="zh-CN" altLang="en-US" dirty="0"/>
              <a:t>一方面继承了决策树的强表达能力，</a:t>
            </a:r>
            <a:endParaRPr lang="en-US" altLang="zh-CN" dirty="0"/>
          </a:p>
          <a:p>
            <a:pPr lvl="1">
              <a:lnSpc>
                <a:spcPct val="150000"/>
              </a:lnSpc>
            </a:pPr>
            <a:r>
              <a:rPr lang="zh-CN" altLang="en-US" dirty="0"/>
              <a:t>另外一方面又规避决策树</a:t>
            </a:r>
            <a:r>
              <a:rPr lang="en-US" altLang="zh-CN" dirty="0"/>
              <a:t>variance</a:t>
            </a:r>
            <a:r>
              <a:rPr lang="zh-CN" altLang="en-US" dirty="0"/>
              <a:t>太大的问题。</a:t>
            </a:r>
            <a:endParaRPr lang="en-US" altLang="zh-CN" dirty="0"/>
          </a:p>
          <a:p>
            <a:pPr>
              <a:lnSpc>
                <a:spcPct val="150000"/>
              </a:lnSpc>
            </a:pPr>
            <a:r>
              <a:rPr lang="zh-CN" altLang="en-US" dirty="0"/>
              <a:t>在传统机器学习算法中，</a:t>
            </a:r>
            <a:r>
              <a:rPr lang="en-US" altLang="zh-CN" dirty="0"/>
              <a:t>GBDT</a:t>
            </a:r>
            <a:r>
              <a:rPr lang="zh-CN" altLang="en-US" dirty="0"/>
              <a:t>算的上</a:t>
            </a:r>
            <a:r>
              <a:rPr lang="en-US" altLang="zh-CN" dirty="0"/>
              <a:t>TOP3</a:t>
            </a:r>
            <a:r>
              <a:rPr lang="zh-CN" altLang="en-US" dirty="0"/>
              <a:t>的算法，在很多的数据上都有很不错的效果。</a:t>
            </a:r>
            <a:endParaRPr lang="en-US" altLang="zh-CN" dirty="0"/>
          </a:p>
        </p:txBody>
      </p:sp>
    </p:spTree>
    <p:extLst>
      <p:ext uri="{BB962C8B-B14F-4D97-AF65-F5344CB8AC3E}">
        <p14:creationId xmlns:p14="http://schemas.microsoft.com/office/powerpoint/2010/main" val="21536207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AB385-B070-43F4-9D58-F7BA49661E5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CAD019D-EDEB-42DC-9420-38DB3B4B15DE}"/>
              </a:ext>
            </a:extLst>
          </p:cNvPr>
          <p:cNvSpPr>
            <a:spLocks noGrp="1"/>
          </p:cNvSpPr>
          <p:nvPr>
            <p:ph idx="1"/>
          </p:nvPr>
        </p:nvSpPr>
        <p:spPr/>
        <p:txBody>
          <a:bodyPr>
            <a:normAutofit fontScale="92500"/>
          </a:bodyPr>
          <a:lstStyle/>
          <a:p>
            <a:pPr>
              <a:lnSpc>
                <a:spcPct val="120000"/>
              </a:lnSpc>
            </a:pPr>
            <a:r>
              <a:rPr lang="en-US" altLang="zh-CN" dirty="0"/>
              <a:t>GBDT</a:t>
            </a:r>
            <a:r>
              <a:rPr lang="zh-CN" altLang="en-US" dirty="0"/>
              <a:t>的优势在于处理</a:t>
            </a:r>
            <a:r>
              <a:rPr lang="zh-CN" altLang="en-US" dirty="0">
                <a:solidFill>
                  <a:srgbClr val="FF0000"/>
                </a:solidFill>
              </a:rPr>
              <a:t>连续值特征</a:t>
            </a:r>
            <a:endParaRPr lang="en-US" altLang="zh-CN" dirty="0">
              <a:solidFill>
                <a:srgbClr val="FF0000"/>
              </a:solidFill>
            </a:endParaRPr>
          </a:p>
          <a:p>
            <a:pPr lvl="1">
              <a:lnSpc>
                <a:spcPct val="120000"/>
              </a:lnSpc>
            </a:pPr>
            <a:r>
              <a:rPr lang="zh-CN" altLang="en-US" dirty="0"/>
              <a:t>使用</a:t>
            </a:r>
            <a:r>
              <a:rPr lang="en-US" altLang="zh-CN" dirty="0"/>
              <a:t>GBDT</a:t>
            </a:r>
            <a:r>
              <a:rPr lang="zh-CN" altLang="en-US" dirty="0"/>
              <a:t>减少人工特征工程的工作量和进行特征筛选。</a:t>
            </a:r>
            <a:endParaRPr lang="en-US" altLang="zh-CN" dirty="0"/>
          </a:p>
          <a:p>
            <a:pPr lvl="2">
              <a:lnSpc>
                <a:spcPct val="120000"/>
              </a:lnSpc>
            </a:pPr>
            <a:r>
              <a:rPr lang="en-US" altLang="zh-CN" dirty="0"/>
              <a:t>GBDT</a:t>
            </a:r>
            <a:r>
              <a:rPr lang="zh-CN" altLang="en-US" dirty="0"/>
              <a:t>对特征的数值线性变化不敏感，</a:t>
            </a:r>
            <a:endParaRPr lang="en-US" altLang="zh-CN" dirty="0"/>
          </a:p>
          <a:p>
            <a:pPr lvl="2">
              <a:lnSpc>
                <a:spcPct val="120000"/>
              </a:lnSpc>
            </a:pPr>
            <a:r>
              <a:rPr lang="zh-CN" altLang="en-US" dirty="0"/>
              <a:t>它会按照目标函数，自动选择最优的分裂特征和该特征的最优分裂点，</a:t>
            </a:r>
            <a:endParaRPr lang="en-US" altLang="zh-CN" dirty="0"/>
          </a:p>
          <a:p>
            <a:pPr lvl="2">
              <a:lnSpc>
                <a:spcPct val="120000"/>
              </a:lnSpc>
            </a:pPr>
            <a:r>
              <a:rPr lang="zh-CN" altLang="en-US" dirty="0"/>
              <a:t>而且根据特征的分裂次数，还可以得到一个特征的重要性排序。</a:t>
            </a:r>
            <a:endParaRPr lang="en-US" altLang="zh-CN" dirty="0"/>
          </a:p>
          <a:p>
            <a:pPr lvl="1">
              <a:lnSpc>
                <a:spcPct val="120000"/>
              </a:lnSpc>
            </a:pPr>
            <a:r>
              <a:rPr lang="zh-CN" altLang="en-US" dirty="0"/>
              <a:t>由于树的分裂算法，它具有一定的组合特征的能力</a:t>
            </a:r>
            <a:endParaRPr lang="en-US" altLang="zh-CN" dirty="0"/>
          </a:p>
        </p:txBody>
      </p:sp>
    </p:spTree>
    <p:extLst>
      <p:ext uri="{BB962C8B-B14F-4D97-AF65-F5344CB8AC3E}">
        <p14:creationId xmlns:p14="http://schemas.microsoft.com/office/powerpoint/2010/main" val="32923105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b="1" dirty="0"/>
              <a:t>3. GBDT+LR</a:t>
            </a:r>
          </a:p>
          <a:p>
            <a:pPr lvl="1"/>
            <a:r>
              <a:rPr lang="en-US" altLang="zh-CN" dirty="0" err="1"/>
              <a:t>facebook</a:t>
            </a:r>
            <a:r>
              <a:rPr lang="en-US" altLang="zh-CN" dirty="0"/>
              <a:t>  2014</a:t>
            </a:r>
            <a:r>
              <a:rPr lang="zh-CN" altLang="en-US" dirty="0"/>
              <a:t>年的一篇论文</a:t>
            </a:r>
            <a:endParaRPr lang="en-US" altLang="zh-CN" dirty="0"/>
          </a:p>
          <a:p>
            <a:pPr lvl="1"/>
            <a:r>
              <a:rPr lang="zh-CN" altLang="en-US" dirty="0"/>
              <a:t>先使用</a:t>
            </a:r>
            <a:r>
              <a:rPr lang="en-US" altLang="zh-CN" dirty="0"/>
              <a:t>GBDT</a:t>
            </a:r>
            <a:r>
              <a:rPr lang="zh-CN" altLang="en-US" dirty="0"/>
              <a:t>对一些稠密的特征进行特征选择，得到的叶子节点</a:t>
            </a:r>
            <a:endParaRPr lang="en-US" altLang="zh-CN" dirty="0"/>
          </a:p>
          <a:p>
            <a:pPr lvl="2"/>
            <a:r>
              <a:rPr lang="zh-CN" altLang="en-US" dirty="0"/>
              <a:t>利用</a:t>
            </a:r>
            <a:r>
              <a:rPr lang="en-US" altLang="zh-CN" dirty="0"/>
              <a:t>GBDT</a:t>
            </a:r>
            <a:r>
              <a:rPr lang="zh-CN" altLang="en-US" dirty="0"/>
              <a:t>替代人工实现连续值特征的离散化，</a:t>
            </a:r>
            <a:endParaRPr lang="en-US" altLang="zh-CN" dirty="0"/>
          </a:p>
          <a:p>
            <a:pPr lvl="2"/>
            <a:r>
              <a:rPr lang="zh-CN" altLang="en-US" dirty="0"/>
              <a:t>同时在一定程度组合了特征，可以改善人工离散化中可能出现的边界问题，</a:t>
            </a:r>
            <a:endParaRPr lang="en-US" altLang="zh-CN" dirty="0"/>
          </a:p>
          <a:p>
            <a:pPr lvl="2"/>
            <a:r>
              <a:rPr lang="zh-CN" altLang="en-US" dirty="0"/>
              <a:t>也减少了人工的工作量。</a:t>
            </a:r>
            <a:endParaRPr lang="en-US" altLang="zh-CN" dirty="0"/>
          </a:p>
          <a:p>
            <a:pPr lvl="1"/>
            <a:r>
              <a:rPr lang="zh-CN" altLang="en-US" dirty="0"/>
              <a:t>再拼接离散化特征放进去</a:t>
            </a:r>
            <a:r>
              <a:rPr lang="en-US" altLang="zh-CN" dirty="0"/>
              <a:t>LR</a:t>
            </a:r>
            <a:r>
              <a:rPr lang="zh-CN" altLang="en-US" dirty="0"/>
              <a:t>进行训练。</a:t>
            </a:r>
            <a:endParaRPr lang="en-US" altLang="zh-CN" dirty="0"/>
          </a:p>
          <a:p>
            <a:endParaRPr lang="zh-CN" altLang="en-US" dirty="0"/>
          </a:p>
        </p:txBody>
      </p:sp>
    </p:spTree>
    <p:extLst>
      <p:ext uri="{BB962C8B-B14F-4D97-AF65-F5344CB8AC3E}">
        <p14:creationId xmlns:p14="http://schemas.microsoft.com/office/powerpoint/2010/main" val="904711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F5DF3-BB6B-4A49-90F4-4D2635C18D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4B3D63C-443D-47A0-BBE4-4DAF88BE8EC2}"/>
              </a:ext>
            </a:extLst>
          </p:cNvPr>
          <p:cNvSpPr>
            <a:spLocks noGrp="1"/>
          </p:cNvSpPr>
          <p:nvPr>
            <p:ph idx="1"/>
          </p:nvPr>
        </p:nvSpPr>
        <p:spPr/>
        <p:txBody>
          <a:bodyPr>
            <a:normAutofit lnSpcReduction="10000"/>
          </a:bodyPr>
          <a:lstStyle/>
          <a:p>
            <a:pPr>
              <a:lnSpc>
                <a:spcPct val="110000"/>
              </a:lnSpc>
            </a:pPr>
            <a:r>
              <a:rPr lang="en-US" altLang="zh-CN" dirty="0"/>
              <a:t>GBDT</a:t>
            </a:r>
            <a:r>
              <a:rPr lang="zh-CN" altLang="en-US" dirty="0"/>
              <a:t>算法</a:t>
            </a:r>
            <a:r>
              <a:rPr lang="en-US" altLang="zh-CN" dirty="0"/>
              <a:t>+LR</a:t>
            </a:r>
            <a:r>
              <a:rPr lang="zh-CN" altLang="en-US" dirty="0"/>
              <a:t>逻辑回归</a:t>
            </a:r>
            <a:endParaRPr lang="en-US" altLang="zh-CN" dirty="0"/>
          </a:p>
          <a:p>
            <a:pPr lvl="1">
              <a:lnSpc>
                <a:spcPct val="110000"/>
              </a:lnSpc>
            </a:pPr>
            <a:r>
              <a:rPr lang="en-US" altLang="zh-CN" dirty="0"/>
              <a:t>GBDT</a:t>
            </a:r>
            <a:r>
              <a:rPr lang="zh-CN" altLang="en-US" dirty="0"/>
              <a:t>进行特征筛选与组合，生成新的离散特征向量；</a:t>
            </a:r>
            <a:endParaRPr lang="en-US" altLang="zh-CN" dirty="0"/>
          </a:p>
          <a:p>
            <a:pPr lvl="2">
              <a:lnSpc>
                <a:spcPct val="110000"/>
              </a:lnSpc>
            </a:pPr>
            <a:r>
              <a:rPr lang="zh-CN" altLang="en-US" dirty="0">
                <a:solidFill>
                  <a:srgbClr val="FF0000"/>
                </a:solidFill>
              </a:rPr>
              <a:t>特征交叉</a:t>
            </a:r>
            <a:endParaRPr lang="en-US" altLang="zh-CN" dirty="0">
              <a:solidFill>
                <a:srgbClr val="FF0000"/>
              </a:solidFill>
            </a:endParaRPr>
          </a:p>
          <a:p>
            <a:pPr lvl="2">
              <a:lnSpc>
                <a:spcPct val="110000"/>
              </a:lnSpc>
            </a:pPr>
            <a:r>
              <a:rPr lang="zh-CN" altLang="en-US" dirty="0"/>
              <a:t>可以发现多种有区分性的特征以及特征组合</a:t>
            </a:r>
            <a:endParaRPr lang="en-US" altLang="zh-CN" dirty="0"/>
          </a:p>
          <a:p>
            <a:pPr lvl="1">
              <a:lnSpc>
                <a:spcPct val="110000"/>
              </a:lnSpc>
            </a:pPr>
            <a:r>
              <a:rPr lang="zh-CN" altLang="en-US" dirty="0"/>
              <a:t>将生成特征（</a:t>
            </a:r>
            <a:r>
              <a:rPr lang="en-US" altLang="zh-CN" dirty="0"/>
              <a:t>concatenate</a:t>
            </a:r>
            <a:r>
              <a:rPr lang="zh-CN" altLang="en-US" dirty="0"/>
              <a:t>到原始特征）作为</a:t>
            </a:r>
            <a:r>
              <a:rPr lang="en-US" altLang="zh-CN" dirty="0"/>
              <a:t>LR</a:t>
            </a:r>
            <a:r>
              <a:rPr lang="zh-CN" altLang="en-US" dirty="0"/>
              <a:t>模型输入特征。</a:t>
            </a:r>
            <a:endParaRPr lang="en-US" altLang="zh-CN" dirty="0"/>
          </a:p>
          <a:p>
            <a:pPr lvl="1">
              <a:lnSpc>
                <a:spcPct val="110000"/>
              </a:lnSpc>
            </a:pPr>
            <a:r>
              <a:rPr lang="en-US" altLang="zh-CN" dirty="0"/>
              <a:t>LR</a:t>
            </a:r>
            <a:r>
              <a:rPr lang="zh-CN" altLang="en-US" dirty="0"/>
              <a:t>模型将推荐问题转换为</a:t>
            </a:r>
            <a:r>
              <a:rPr lang="en-US" altLang="zh-CN" dirty="0"/>
              <a:t>CTR</a:t>
            </a:r>
            <a:r>
              <a:rPr lang="zh-CN" altLang="en-US" dirty="0"/>
              <a:t>预测分类问题，</a:t>
            </a:r>
            <a:endParaRPr lang="en-US" altLang="zh-CN" dirty="0"/>
          </a:p>
          <a:p>
            <a:pPr lvl="1">
              <a:lnSpc>
                <a:spcPct val="110000"/>
              </a:lnSpc>
            </a:pPr>
            <a:r>
              <a:rPr lang="zh-CN" altLang="en-US" dirty="0"/>
              <a:t>特征工程模型化的开端        </a:t>
            </a:r>
            <a:endParaRPr lang="en-US" altLang="zh-CN" dirty="0"/>
          </a:p>
          <a:p>
            <a:pPr lvl="1">
              <a:lnSpc>
                <a:spcPct val="100000"/>
              </a:lnSpc>
            </a:pPr>
            <a:endParaRPr lang="zh-CN" altLang="en-US" dirty="0"/>
          </a:p>
        </p:txBody>
      </p:sp>
    </p:spTree>
    <p:extLst>
      <p:ext uri="{BB962C8B-B14F-4D97-AF65-F5344CB8AC3E}">
        <p14:creationId xmlns:p14="http://schemas.microsoft.com/office/powerpoint/2010/main" val="37366404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三、</a:t>
            </a:r>
            <a:r>
              <a:rPr lang="en-US" altLang="zh-CN" b="1" dirty="0"/>
              <a:t> </a:t>
            </a:r>
            <a:r>
              <a:rPr lang="zh-CN" altLang="en-US" b="1" dirty="0"/>
              <a:t>非结构化</a:t>
            </a:r>
            <a:r>
              <a:rPr lang="zh-CN" altLang="zh-CN" b="1" dirty="0"/>
              <a:t>数据</a:t>
            </a:r>
            <a:r>
              <a:rPr lang="zh-CN" altLang="en-US" b="1" dirty="0"/>
              <a:t>处理</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b="1" dirty="0"/>
              <a:t>非结构化</a:t>
            </a:r>
            <a:r>
              <a:rPr lang="zh-CN" altLang="zh-CN" b="1" dirty="0"/>
              <a:t>数据</a:t>
            </a:r>
            <a:endParaRPr lang="en-US" altLang="zh-CN" dirty="0"/>
          </a:p>
          <a:p>
            <a:pPr lvl="1">
              <a:lnSpc>
                <a:spcPct val="120000"/>
              </a:lnSpc>
            </a:pPr>
            <a:r>
              <a:rPr lang="zh-CN" altLang="en-US" dirty="0"/>
              <a:t>文本数据</a:t>
            </a:r>
            <a:r>
              <a:rPr lang="en-US" altLang="zh-CN" dirty="0"/>
              <a:t>---</a:t>
            </a:r>
            <a:r>
              <a:rPr lang="en-US" altLang="zh-CN" dirty="0">
                <a:sym typeface="Wingdings" pitchFamily="2" charset="2"/>
              </a:rPr>
              <a:t>SQL</a:t>
            </a:r>
            <a:r>
              <a:rPr lang="zh-CN" altLang="en-US" dirty="0">
                <a:sym typeface="Wingdings" pitchFamily="2" charset="2"/>
              </a:rPr>
              <a:t>查询</a:t>
            </a:r>
            <a:endParaRPr lang="en-US" altLang="zh-CN" dirty="0"/>
          </a:p>
          <a:p>
            <a:pPr marL="457200" lvl="1" indent="0">
              <a:lnSpc>
                <a:spcPct val="120000"/>
              </a:lnSpc>
              <a:buNone/>
            </a:pPr>
            <a:r>
              <a:rPr lang="zh-CN" altLang="en-US" dirty="0"/>
              <a:t>                      </a:t>
            </a:r>
            <a:r>
              <a:rPr lang="en-US" altLang="zh-CN" dirty="0"/>
              <a:t>---</a:t>
            </a:r>
            <a:r>
              <a:rPr lang="en-US" altLang="zh-CN" dirty="0">
                <a:sym typeface="Wingdings" pitchFamily="2" charset="2"/>
              </a:rPr>
              <a:t></a:t>
            </a:r>
            <a:r>
              <a:rPr lang="en-US" altLang="zh-CN" dirty="0"/>
              <a:t>NLP</a:t>
            </a:r>
            <a:r>
              <a:rPr lang="zh-CN" altLang="en-US" dirty="0"/>
              <a:t>文本特征 </a:t>
            </a:r>
            <a:endParaRPr lang="en-US" altLang="zh-CN" dirty="0"/>
          </a:p>
          <a:p>
            <a:pPr lvl="6">
              <a:lnSpc>
                <a:spcPct val="120000"/>
              </a:lnSpc>
            </a:pPr>
            <a:r>
              <a:rPr lang="zh-CN" altLang="en-US" dirty="0"/>
              <a:t>分词，预处理，向量描述（</a:t>
            </a:r>
            <a:r>
              <a:rPr lang="en-US" altLang="zh-CN" dirty="0"/>
              <a:t>TF/IDF</a:t>
            </a:r>
            <a:r>
              <a:rPr lang="zh-CN" altLang="en-US" dirty="0"/>
              <a:t>）</a:t>
            </a:r>
            <a:endParaRPr lang="en-US" altLang="zh-CN" dirty="0"/>
          </a:p>
          <a:p>
            <a:pPr lvl="1">
              <a:lnSpc>
                <a:spcPct val="120000"/>
              </a:lnSpc>
            </a:pPr>
            <a:r>
              <a:rPr lang="zh-CN" altLang="en-US" dirty="0"/>
              <a:t>文本特征</a:t>
            </a:r>
            <a:r>
              <a:rPr lang="en-US" altLang="zh-CN" sz="2800" dirty="0"/>
              <a:t> ---</a:t>
            </a:r>
            <a:r>
              <a:rPr lang="en-US" altLang="zh-CN" sz="2800" dirty="0">
                <a:sym typeface="Wingdings" pitchFamily="2" charset="2"/>
              </a:rPr>
              <a:t>IR</a:t>
            </a:r>
          </a:p>
          <a:p>
            <a:pPr lvl="6">
              <a:lnSpc>
                <a:spcPct val="120000"/>
              </a:lnSpc>
            </a:pPr>
            <a:r>
              <a:rPr lang="en-US" altLang="zh-CN" dirty="0"/>
              <a:t>IR</a:t>
            </a:r>
            <a:r>
              <a:rPr lang="zh-CN" altLang="en-US" dirty="0"/>
              <a:t>模型，倒排表，搜索引擎</a:t>
            </a:r>
            <a:endParaRPr lang="en-US" altLang="zh-CN" dirty="0"/>
          </a:p>
          <a:p>
            <a:pPr lvl="1">
              <a:lnSpc>
                <a:spcPct val="120000"/>
              </a:lnSpc>
              <a:buNone/>
            </a:pPr>
            <a:r>
              <a:rPr lang="en-US" altLang="zh-CN" dirty="0"/>
              <a:t>			    ---</a:t>
            </a:r>
            <a:r>
              <a:rPr lang="en-US" altLang="zh-CN" dirty="0">
                <a:sym typeface="Wingdings" pitchFamily="2" charset="2"/>
              </a:rPr>
              <a:t></a:t>
            </a:r>
            <a:r>
              <a:rPr lang="zh-CN" altLang="en-US" dirty="0">
                <a:sym typeface="Wingdings" pitchFamily="2" charset="2"/>
              </a:rPr>
              <a:t>文本处理</a:t>
            </a:r>
            <a:endParaRPr lang="en-US" altLang="zh-CN" dirty="0">
              <a:sym typeface="Wingdings" pitchFamily="2" charset="2"/>
            </a:endParaRPr>
          </a:p>
          <a:p>
            <a:pPr lvl="6">
              <a:lnSpc>
                <a:spcPct val="120000"/>
              </a:lnSpc>
            </a:pPr>
            <a:r>
              <a:rPr lang="zh-CN" altLang="en-US" dirty="0">
                <a:sym typeface="Wingdings" pitchFamily="2" charset="2"/>
              </a:rPr>
              <a:t>文本分类，文本聚类，情感分析</a:t>
            </a:r>
            <a:endParaRPr lang="en-US" altLang="zh-CN" dirty="0">
              <a:sym typeface="Wingdings" pitchFamily="2" charset="2"/>
            </a:endParaRPr>
          </a:p>
          <a:p>
            <a:pPr marL="0" indent="0">
              <a:buNone/>
            </a:pPr>
            <a:endParaRPr lang="zh-CN" altLang="en-US" dirty="0"/>
          </a:p>
        </p:txBody>
      </p:sp>
    </p:spTree>
    <p:extLst>
      <p:ext uri="{BB962C8B-B14F-4D97-AF65-F5344CB8AC3E}">
        <p14:creationId xmlns:p14="http://schemas.microsoft.com/office/powerpoint/2010/main" val="4011789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b="1" dirty="0"/>
              <a:t>非结构化</a:t>
            </a:r>
            <a:r>
              <a:rPr lang="zh-CN" altLang="zh-CN" b="1" dirty="0"/>
              <a:t>数据</a:t>
            </a:r>
            <a:r>
              <a:rPr lang="zh-CN" altLang="en-US" dirty="0"/>
              <a:t>特征描述</a:t>
            </a:r>
            <a:endParaRPr lang="en-US" altLang="zh-CN" dirty="0"/>
          </a:p>
          <a:p>
            <a:pPr lvl="1"/>
            <a:r>
              <a:rPr lang="zh-CN" altLang="en-US" dirty="0"/>
              <a:t>文本特征 </a:t>
            </a:r>
            <a:r>
              <a:rPr lang="en-US" altLang="zh-CN" dirty="0"/>
              <a:t>---</a:t>
            </a:r>
            <a:r>
              <a:rPr lang="en-US" altLang="zh-CN" dirty="0">
                <a:sym typeface="Wingdings" pitchFamily="2" charset="2"/>
              </a:rPr>
              <a:t></a:t>
            </a:r>
            <a:r>
              <a:rPr lang="en-US" altLang="zh-CN" dirty="0"/>
              <a:t>NLP</a:t>
            </a:r>
            <a:endParaRPr lang="en-US" altLang="zh-CN" sz="2800" dirty="0">
              <a:sym typeface="Wingdings" pitchFamily="2" charset="2"/>
            </a:endParaRPr>
          </a:p>
          <a:p>
            <a:pPr lvl="5"/>
            <a:r>
              <a:rPr lang="zh-CN" altLang="en-US" dirty="0">
                <a:sym typeface="Wingdings" pitchFamily="2" charset="2"/>
              </a:rPr>
              <a:t>命名实体识别</a:t>
            </a:r>
            <a:endParaRPr lang="en-US" altLang="zh-CN" dirty="0">
              <a:sym typeface="Wingdings" pitchFamily="2" charset="2"/>
            </a:endParaRPr>
          </a:p>
          <a:p>
            <a:pPr lvl="5"/>
            <a:r>
              <a:rPr lang="zh-CN" altLang="en-US" dirty="0">
                <a:sym typeface="Wingdings" pitchFamily="2" charset="2"/>
              </a:rPr>
              <a:t>关系抽取</a:t>
            </a:r>
            <a:endParaRPr lang="en-US" altLang="zh-CN" dirty="0">
              <a:sym typeface="Wingdings" pitchFamily="2" charset="2"/>
            </a:endParaRPr>
          </a:p>
          <a:p>
            <a:pPr lvl="5"/>
            <a:r>
              <a:rPr lang="zh-CN" altLang="en-US" dirty="0">
                <a:sym typeface="Wingdings" pitchFamily="2" charset="2"/>
              </a:rPr>
              <a:t> </a:t>
            </a:r>
            <a:r>
              <a:rPr lang="en-US" altLang="zh-CN" dirty="0">
                <a:sym typeface="Wingdings" pitchFamily="2" charset="2"/>
              </a:rPr>
              <a:t></a:t>
            </a:r>
            <a:r>
              <a:rPr lang="zh-CN" altLang="en-US" dirty="0">
                <a:sym typeface="Wingdings" pitchFamily="2" charset="2"/>
              </a:rPr>
              <a:t>知识体系</a:t>
            </a:r>
            <a:endParaRPr lang="en-US" altLang="zh-CN" dirty="0"/>
          </a:p>
          <a:p>
            <a:r>
              <a:rPr lang="zh-CN" altLang="zh-CN" b="1" dirty="0"/>
              <a:t>怎么</a:t>
            </a:r>
            <a:r>
              <a:rPr lang="zh-CN" altLang="en-US" b="1" dirty="0"/>
              <a:t>获得</a:t>
            </a:r>
            <a:r>
              <a:rPr lang="zh-CN" altLang="zh-CN" b="1" dirty="0"/>
              <a:t>特征？</a:t>
            </a:r>
            <a:endParaRPr lang="en-US" altLang="zh-CN" b="1" dirty="0"/>
          </a:p>
          <a:p>
            <a:pPr lvl="1"/>
            <a:r>
              <a:rPr lang="zh-CN" altLang="en-US" b="1" dirty="0"/>
              <a:t>人类知识</a:t>
            </a:r>
            <a:endParaRPr lang="en-US" altLang="zh-CN" b="1" dirty="0"/>
          </a:p>
          <a:p>
            <a:pPr lvl="1"/>
            <a:r>
              <a:rPr lang="zh-CN" altLang="en-US" b="1" dirty="0"/>
              <a:t>机器学习特征</a:t>
            </a:r>
            <a:r>
              <a:rPr lang="en-US" altLang="zh-CN" b="1" dirty="0"/>
              <a:t>—</a:t>
            </a:r>
            <a:r>
              <a:rPr lang="zh-CN" altLang="en-US" b="1" dirty="0"/>
              <a:t>深度学习</a:t>
            </a:r>
            <a:endParaRPr lang="en-US" altLang="zh-CN" b="1" dirty="0"/>
          </a:p>
          <a:p>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5868144" y="2219866"/>
            <a:ext cx="2232248" cy="3063474"/>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b="1" dirty="0"/>
              <a:t>非结构化</a:t>
            </a:r>
            <a:r>
              <a:rPr lang="zh-CN" altLang="zh-CN" b="1" dirty="0"/>
              <a:t>数据</a:t>
            </a:r>
            <a:r>
              <a:rPr lang="zh-CN" altLang="en-US" dirty="0"/>
              <a:t>特征描述</a:t>
            </a:r>
            <a:endParaRPr lang="en-US" altLang="zh-CN" dirty="0"/>
          </a:p>
          <a:p>
            <a:pPr lvl="1"/>
            <a:r>
              <a:rPr lang="zh-CN" altLang="en-US" dirty="0"/>
              <a:t>图像数据 </a:t>
            </a:r>
            <a:r>
              <a:rPr lang="en-US" altLang="zh-CN" dirty="0"/>
              <a:t>---</a:t>
            </a:r>
            <a:r>
              <a:rPr lang="en-US" altLang="zh-CN" dirty="0">
                <a:sym typeface="Wingdings" pitchFamily="2" charset="2"/>
              </a:rPr>
              <a:t></a:t>
            </a:r>
            <a:r>
              <a:rPr lang="zh-CN" altLang="en-US" dirty="0">
                <a:sym typeface="Wingdings" pitchFamily="2" charset="2"/>
              </a:rPr>
              <a:t>图像特征</a:t>
            </a:r>
            <a:endParaRPr lang="en-US" altLang="zh-CN" dirty="0">
              <a:sym typeface="Wingdings" pitchFamily="2" charset="2"/>
            </a:endParaRPr>
          </a:p>
          <a:p>
            <a:pPr lvl="1"/>
            <a:r>
              <a:rPr lang="zh-CN" altLang="en-US" dirty="0"/>
              <a:t>图像特征</a:t>
            </a:r>
            <a:r>
              <a:rPr lang="en-US" altLang="zh-CN" dirty="0"/>
              <a:t> ---</a:t>
            </a:r>
            <a:r>
              <a:rPr lang="en-US" altLang="zh-CN" dirty="0">
                <a:sym typeface="Wingdings" pitchFamily="2" charset="2"/>
              </a:rPr>
              <a:t></a:t>
            </a:r>
            <a:r>
              <a:rPr lang="zh-CN" altLang="en-US" dirty="0">
                <a:sym typeface="Wingdings" pitchFamily="2" charset="2"/>
              </a:rPr>
              <a:t>图像识别，</a:t>
            </a:r>
            <a:endParaRPr lang="en-US" altLang="zh-CN" dirty="0">
              <a:sym typeface="Wingdings" pitchFamily="2" charset="2"/>
            </a:endParaRPr>
          </a:p>
          <a:p>
            <a:pPr marL="914400" lvl="2" indent="0">
              <a:buNone/>
            </a:pPr>
            <a:r>
              <a:rPr lang="en-US" altLang="zh-CN" dirty="0">
                <a:sym typeface="Wingdings" pitchFamily="2" charset="2"/>
              </a:rPr>
              <a:t>		   </a:t>
            </a:r>
            <a:r>
              <a:rPr lang="zh-CN" altLang="en-US" dirty="0">
                <a:sym typeface="Wingdings" pitchFamily="2" charset="2"/>
              </a:rPr>
              <a:t>图像相似度计算，</a:t>
            </a:r>
            <a:endParaRPr lang="en-US" altLang="zh-CN" dirty="0">
              <a:sym typeface="Wingdings" pitchFamily="2" charset="2"/>
            </a:endParaRPr>
          </a:p>
          <a:p>
            <a:pPr marL="914400" lvl="2" indent="0">
              <a:buNone/>
            </a:pPr>
            <a:r>
              <a:rPr lang="en-US" altLang="zh-CN" dirty="0">
                <a:sym typeface="Wingdings" pitchFamily="2" charset="2"/>
              </a:rPr>
              <a:t>                              </a:t>
            </a:r>
            <a:r>
              <a:rPr lang="zh-CN" altLang="en-US" dirty="0">
                <a:sym typeface="Wingdings" pitchFamily="2" charset="2"/>
              </a:rPr>
              <a:t>图像检索</a:t>
            </a:r>
            <a:endParaRPr lang="en-US" altLang="zh-CN" dirty="0">
              <a:sym typeface="Wingdings" pitchFamily="2" charset="2"/>
            </a:endParaRPr>
          </a:p>
          <a:p>
            <a:pPr lvl="1"/>
            <a:r>
              <a:rPr lang="zh-CN" altLang="en-US" dirty="0"/>
              <a:t>文本</a:t>
            </a:r>
            <a:r>
              <a:rPr lang="en-US" altLang="zh-CN" dirty="0"/>
              <a:t>+</a:t>
            </a:r>
            <a:r>
              <a:rPr lang="zh-CN" altLang="en-US" dirty="0"/>
              <a:t>图片特征 </a:t>
            </a:r>
            <a:r>
              <a:rPr lang="en-US" altLang="zh-CN" dirty="0"/>
              <a:t>---</a:t>
            </a:r>
            <a:r>
              <a:rPr lang="en-US" altLang="zh-CN" dirty="0">
                <a:sym typeface="Wingdings" pitchFamily="2" charset="2"/>
              </a:rPr>
              <a:t></a:t>
            </a:r>
            <a:r>
              <a:rPr lang="zh-CN" altLang="en-US" dirty="0">
                <a:sym typeface="Wingdings" pitchFamily="2" charset="2"/>
              </a:rPr>
              <a:t>跨模态检索</a:t>
            </a:r>
            <a:endParaRPr lang="en-US" altLang="zh-CN" dirty="0">
              <a:sym typeface="Wingdings" pitchFamily="2" charset="2"/>
            </a:endParaRPr>
          </a:p>
          <a:p>
            <a:pPr marL="457200" lvl="1" indent="0">
              <a:buNone/>
            </a:pPr>
            <a:r>
              <a:rPr lang="zh-CN" altLang="en-US" dirty="0"/>
              <a:t>                                 </a:t>
            </a:r>
            <a:r>
              <a:rPr lang="en-US" altLang="zh-CN" dirty="0"/>
              <a:t>---</a:t>
            </a:r>
            <a:r>
              <a:rPr lang="en-US" altLang="zh-CN" dirty="0">
                <a:sym typeface="Wingdings" pitchFamily="2" charset="2"/>
              </a:rPr>
              <a:t></a:t>
            </a:r>
            <a:r>
              <a:rPr lang="zh-CN" altLang="en-US" dirty="0">
                <a:sym typeface="Wingdings" pitchFamily="2" charset="2"/>
              </a:rPr>
              <a:t>文本生成图片</a:t>
            </a:r>
            <a:endParaRPr lang="en-US" altLang="zh-CN" dirty="0"/>
          </a:p>
          <a:p>
            <a:endParaRPr lang="zh-CN" altLang="en-US" dirty="0"/>
          </a:p>
        </p:txBody>
      </p:sp>
    </p:spTree>
    <p:extLst>
      <p:ext uri="{BB962C8B-B14F-4D97-AF65-F5344CB8AC3E}">
        <p14:creationId xmlns:p14="http://schemas.microsoft.com/office/powerpoint/2010/main" val="408439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1.1.2  JSON</a:t>
            </a:r>
            <a:r>
              <a:rPr lang="zh-CN" altLang="zh-CN" b="1" dirty="0"/>
              <a:t>文件</a:t>
            </a:r>
            <a:endParaRPr lang="zh-CN" altLang="en-US" dirty="0"/>
          </a:p>
        </p:txBody>
      </p:sp>
      <p:sp>
        <p:nvSpPr>
          <p:cNvPr id="3" name="内容占位符 2"/>
          <p:cNvSpPr>
            <a:spLocks noGrp="1"/>
          </p:cNvSpPr>
          <p:nvPr>
            <p:ph idx="1"/>
          </p:nvPr>
        </p:nvSpPr>
        <p:spPr/>
        <p:txBody>
          <a:bodyPr/>
          <a:lstStyle/>
          <a:p>
            <a:r>
              <a:rPr lang="en-US" altLang="zh-CN" b="1" dirty="0"/>
              <a:t>JavaScript </a:t>
            </a:r>
            <a:r>
              <a:rPr lang="zh-CN" altLang="en-US" b="1" dirty="0"/>
              <a:t>对象表示法</a:t>
            </a:r>
            <a:endParaRPr lang="en-US" altLang="zh-CN" b="1" dirty="0"/>
          </a:p>
          <a:p>
            <a:pPr lvl="1"/>
            <a:r>
              <a:rPr lang="en-US" altLang="zh-CN" b="1" dirty="0"/>
              <a:t>JavaScript Object Notation</a:t>
            </a:r>
          </a:p>
          <a:p>
            <a:r>
              <a:rPr lang="en-US" altLang="zh-CN" dirty="0"/>
              <a:t>JSON </a:t>
            </a:r>
            <a:r>
              <a:rPr lang="zh-CN" altLang="en-US" dirty="0"/>
              <a:t>是轻量级的文本数据交换格式</a:t>
            </a:r>
            <a:endParaRPr lang="en-US" altLang="zh-CN" dirty="0"/>
          </a:p>
          <a:p>
            <a:pPr lvl="1"/>
            <a:r>
              <a:rPr lang="en-US" altLang="zh-CN" b="1" dirty="0"/>
              <a:t>JSON </a:t>
            </a:r>
            <a:r>
              <a:rPr lang="zh-CN" altLang="en-US" b="1" dirty="0"/>
              <a:t>是存储和交换文本信息的语法。</a:t>
            </a:r>
            <a:endParaRPr lang="en-US" altLang="zh-CN" b="1" dirty="0"/>
          </a:p>
          <a:p>
            <a:pPr lvl="1"/>
            <a:r>
              <a:rPr lang="zh-CN" altLang="en-US" b="1" dirty="0"/>
              <a:t>类似 </a:t>
            </a:r>
            <a:r>
              <a:rPr lang="en-US" altLang="zh-CN" b="1" dirty="0"/>
              <a:t>XML</a:t>
            </a:r>
            <a:r>
              <a:rPr lang="zh-CN" altLang="en-US" b="1" dirty="0"/>
              <a:t>。</a:t>
            </a:r>
            <a:r>
              <a:rPr lang="en-US" altLang="zh-CN" b="1" dirty="0"/>
              <a:t> </a:t>
            </a:r>
            <a:r>
              <a:rPr lang="zh-CN" altLang="en-US" b="1" dirty="0"/>
              <a:t>比 </a:t>
            </a:r>
            <a:r>
              <a:rPr lang="en-US" altLang="zh-CN" b="1" dirty="0"/>
              <a:t>XML </a:t>
            </a:r>
            <a:r>
              <a:rPr lang="zh-CN" altLang="en-US" b="1" dirty="0"/>
              <a:t>更小、更快，更易解析。</a:t>
            </a:r>
            <a:endParaRPr lang="en-US" altLang="zh-CN" b="1" dirty="0"/>
          </a:p>
          <a:p>
            <a:r>
              <a:rPr lang="zh-CN" altLang="en-US" dirty="0"/>
              <a:t>在</a:t>
            </a:r>
            <a:r>
              <a:rPr lang="en-US" altLang="zh-CN" b="1" dirty="0"/>
              <a:t>JSON</a:t>
            </a:r>
            <a:r>
              <a:rPr lang="zh-CN" altLang="en-US" dirty="0"/>
              <a:t>中，有两种结构：对象和数组</a:t>
            </a:r>
            <a:endParaRPr lang="en-US" altLang="zh-CN" dirty="0"/>
          </a:p>
          <a:p>
            <a:r>
              <a:rPr lang="en-US" altLang="zh-CN" dirty="0"/>
              <a:t>JSON</a:t>
            </a:r>
            <a:r>
              <a:rPr lang="zh-CN" altLang="en-US" dirty="0"/>
              <a:t>最常用的格式是对象的键值对</a:t>
            </a:r>
            <a:endParaRPr lang="en-US" altLang="zh-CN" dirty="0"/>
          </a:p>
          <a:p>
            <a:pPr lvl="1"/>
            <a:r>
              <a:rPr lang="en-US" altLang="zh-CN" dirty="0"/>
              <a:t>{"</a:t>
            </a:r>
            <a:r>
              <a:rPr lang="en-US" altLang="zh-CN" dirty="0" err="1"/>
              <a:t>firstName</a:t>
            </a:r>
            <a:r>
              <a:rPr lang="en-US" altLang="zh-CN" dirty="0"/>
              <a:t>": "Brett", "</a:t>
            </a:r>
            <a:r>
              <a:rPr lang="en-US" altLang="zh-CN" dirty="0" err="1"/>
              <a:t>lastName</a:t>
            </a:r>
            <a:r>
              <a:rPr lang="en-US" altLang="zh-CN" dirty="0"/>
              <a:t>": "McLaughlin"}</a:t>
            </a:r>
          </a:p>
          <a:p>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A0B0E-22E3-C13C-265E-6CF19880FA6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F7CFD4-B665-E59F-D703-A508943281F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8BABFBE-A7D9-D71C-2E11-3F23FD3EB21F}"/>
              </a:ext>
            </a:extLst>
          </p:cNvPr>
          <p:cNvPicPr>
            <a:picLocks noChangeAspect="1"/>
          </p:cNvPicPr>
          <p:nvPr/>
        </p:nvPicPr>
        <p:blipFill>
          <a:blip r:embed="rId3"/>
          <a:stretch>
            <a:fillRect/>
          </a:stretch>
        </p:blipFill>
        <p:spPr>
          <a:xfrm>
            <a:off x="179512" y="1052736"/>
            <a:ext cx="4479209" cy="4781178"/>
          </a:xfrm>
          <a:prstGeom prst="rect">
            <a:avLst/>
          </a:prstGeom>
        </p:spPr>
      </p:pic>
      <p:pic>
        <p:nvPicPr>
          <p:cNvPr id="2050" name="Picture 2">
            <a:extLst>
              <a:ext uri="{FF2B5EF4-FFF2-40B4-BE49-F238E27FC236}">
                <a16:creationId xmlns:a16="http://schemas.microsoft.com/office/drawing/2014/main" id="{15AC9047-1175-6816-79F3-A4F47F312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069" y="1056384"/>
            <a:ext cx="4606761" cy="489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35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97D8E-21E7-4837-BD59-E3CD8CB6FF1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7F1FD23-E503-4C4E-8EC4-27D0600D50D9}"/>
              </a:ext>
            </a:extLst>
          </p:cNvPr>
          <p:cNvSpPr>
            <a:spLocks noGrp="1"/>
          </p:cNvSpPr>
          <p:nvPr>
            <p:ph idx="1"/>
          </p:nvPr>
        </p:nvSpPr>
        <p:spPr/>
        <p:txBody>
          <a:bodyPr/>
          <a:lstStyle/>
          <a:p>
            <a:r>
              <a:rPr lang="en-US" altLang="zh-CN" dirty="0"/>
              <a:t>Json</a:t>
            </a:r>
            <a:r>
              <a:rPr lang="zh-CN" altLang="en-US" dirty="0"/>
              <a:t>在数据交换中起到了一个载体的作用，承载相互传递的数据</a:t>
            </a:r>
            <a:endParaRPr lang="en-US" altLang="zh-CN" dirty="0"/>
          </a:p>
          <a:p>
            <a:r>
              <a:rPr lang="zh-CN" altLang="en-US" dirty="0"/>
              <a:t>网页中使用</a:t>
            </a:r>
            <a:r>
              <a:rPr lang="en-US" altLang="zh-CN" dirty="0"/>
              <a:t>JSON</a:t>
            </a:r>
          </a:p>
          <a:p>
            <a:pPr lvl="1"/>
            <a:r>
              <a:rPr lang="zh-CN" altLang="en-US" dirty="0"/>
              <a:t>数据在</a:t>
            </a:r>
            <a:r>
              <a:rPr lang="en-US" altLang="zh-CN" dirty="0"/>
              <a:t>&lt;script&gt;</a:t>
            </a:r>
            <a:r>
              <a:rPr lang="zh-CN" altLang="en-US" dirty="0"/>
              <a:t>中</a:t>
            </a:r>
            <a:endParaRPr lang="en-US" altLang="zh-CN" dirty="0"/>
          </a:p>
          <a:p>
            <a:pPr lvl="1"/>
            <a:r>
              <a:rPr lang="en-US" altLang="zh-CN" dirty="0"/>
              <a:t>AJAX  response</a:t>
            </a:r>
            <a:endParaRPr lang="zh-CN" altLang="en-US" dirty="0"/>
          </a:p>
        </p:txBody>
      </p:sp>
    </p:spTree>
    <p:extLst>
      <p:ext uri="{BB962C8B-B14F-4D97-AF65-F5344CB8AC3E}">
        <p14:creationId xmlns:p14="http://schemas.microsoft.com/office/powerpoint/2010/main" val="18992376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4018</TotalTime>
  <Words>5595</Words>
  <Application>Microsoft Office PowerPoint</Application>
  <PresentationFormat>全屏显示(4:3)</PresentationFormat>
  <Paragraphs>638</Paragraphs>
  <Slides>80</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80</vt:i4>
      </vt:variant>
    </vt:vector>
  </HeadingPairs>
  <TitlesOfParts>
    <vt:vector size="88" baseType="lpstr">
      <vt:lpstr>-apple-system</vt:lpstr>
      <vt:lpstr>PingFang SC</vt:lpstr>
      <vt:lpstr>宋体</vt:lpstr>
      <vt:lpstr>Arial</vt:lpstr>
      <vt:lpstr>Calibri</vt:lpstr>
      <vt:lpstr>Times New Roman</vt:lpstr>
      <vt:lpstr>Wingdings</vt:lpstr>
      <vt:lpstr>Office 主题</vt:lpstr>
      <vt:lpstr>第7讲 web数据存储与应用</vt:lpstr>
      <vt:lpstr>PowerPoint 演示文稿</vt:lpstr>
      <vt:lpstr>目录</vt:lpstr>
      <vt:lpstr>启动爬取脚本</vt:lpstr>
      <vt:lpstr>一、  爬虫数据存储</vt:lpstr>
      <vt:lpstr>PowerPoint 演示文稿</vt:lpstr>
      <vt:lpstr>1.1  结构化文件 1.1.1  CSV文件</vt:lpstr>
      <vt:lpstr>1.1.2  JSON文件</vt:lpstr>
      <vt:lpstr>PowerPoint 演示文稿</vt:lpstr>
      <vt:lpstr>PowerPoint 演示文稿</vt:lpstr>
      <vt:lpstr>python之json模块</vt:lpstr>
      <vt:lpstr>对应的爬虫框架</vt:lpstr>
      <vt:lpstr>1.1.3  XML文件</vt:lpstr>
      <vt:lpstr>PowerPoint 演示文稿</vt:lpstr>
      <vt:lpstr>PowerPoint 演示文稿</vt:lpstr>
      <vt:lpstr>PowerPoint 演示文稿</vt:lpstr>
      <vt:lpstr>PowerPoint 演示文稿</vt:lpstr>
      <vt:lpstr>1.1.4  EXCEL 文件</vt:lpstr>
      <vt:lpstr>1.1.5 pickle文件</vt:lpstr>
      <vt:lpstr>1.2 数据库</vt:lpstr>
      <vt:lpstr>关系型数据库与非关系型数据库 SQL VS NoSQL</vt:lpstr>
      <vt:lpstr>PowerPoint 演示文稿</vt:lpstr>
      <vt:lpstr>PowerPoint 演示文稿</vt:lpstr>
      <vt:lpstr>MongoDB</vt:lpstr>
      <vt:lpstr>PowerPoint 演示文稿</vt:lpstr>
      <vt:lpstr>二、 结构化数据处理</vt:lpstr>
      <vt:lpstr>2.1 数据清洗</vt:lpstr>
      <vt:lpstr>做Data Mining，其实大部分时间都花在清洗数据</vt:lpstr>
      <vt:lpstr>2.2  结构化数据应用</vt:lpstr>
      <vt:lpstr>PowerPoint 演示文稿</vt:lpstr>
      <vt:lpstr>鸢尾花数据集</vt:lpstr>
      <vt:lpstr>机器学习工具：Sklearn </vt:lpstr>
      <vt:lpstr>PowerPoint 演示文稿</vt:lpstr>
      <vt:lpstr>2.3  特征工程 Feature Engineering</vt:lpstr>
      <vt:lpstr>PowerPoint 演示文稿</vt:lpstr>
      <vt:lpstr>PowerPoint 演示文稿</vt:lpstr>
      <vt:lpstr>Principal Component Analysis (PCA)</vt:lpstr>
      <vt:lpstr>PowerPoint 演示文稿</vt:lpstr>
      <vt:lpstr>PowerPoint 演示文稿</vt:lpstr>
      <vt:lpstr>PowerPoint 演示文稿</vt:lpstr>
      <vt:lpstr>2.4  机器学习的数据预处理</vt:lpstr>
      <vt:lpstr>2.4  机器学习的数据预处理</vt:lpstr>
      <vt:lpstr>PowerPoint 演示文稿</vt:lpstr>
      <vt:lpstr>PowerPoint 演示文稿</vt:lpstr>
      <vt:lpstr>PowerPoint 演示文稿</vt:lpstr>
      <vt:lpstr>标准化 </vt:lpstr>
      <vt:lpstr>标准欧氏距离</vt:lpstr>
      <vt:lpstr>白化 Whitening</vt:lpstr>
      <vt:lpstr>2.5 连续值与离散值</vt:lpstr>
      <vt:lpstr>PowerPoint 演示文稿</vt:lpstr>
      <vt:lpstr>例子：CTR  任务</vt:lpstr>
      <vt:lpstr>CTR任务的关键特征：</vt:lpstr>
      <vt:lpstr>one-hot编码 独热编码</vt:lpstr>
      <vt:lpstr>PowerPoint 演示文稿</vt:lpstr>
      <vt:lpstr>ctr预估模型</vt:lpstr>
      <vt:lpstr>PowerPoint 演示文稿</vt:lpstr>
      <vt:lpstr>LR一般需要连续特征离散化原因：</vt:lpstr>
      <vt:lpstr>PowerPoint 演示文稿</vt:lpstr>
      <vt:lpstr>2.  GDBT</vt:lpstr>
      <vt:lpstr>Gradient Boosting Decision Tree</vt:lpstr>
      <vt:lpstr>PowerPoint 演示文稿</vt:lpstr>
      <vt:lpstr>PowerPoint 演示文稿</vt:lpstr>
      <vt:lpstr>PowerPoint 演示文稿</vt:lpstr>
      <vt:lpstr>Gradient Boosting for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非结构化数据处理</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第二部分  WEB数据处理 第10章 爬虫数据存储</dc:title>
  <dc:creator>lianli</dc:creator>
  <cp:lastModifiedBy>lian li</cp:lastModifiedBy>
  <cp:revision>133</cp:revision>
  <dcterms:created xsi:type="dcterms:W3CDTF">2018-03-24T02:18:35Z</dcterms:created>
  <dcterms:modified xsi:type="dcterms:W3CDTF">2023-04-10T23:26:13Z</dcterms:modified>
</cp:coreProperties>
</file>