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411" r:id="rId3"/>
    <p:sldId id="405" r:id="rId4"/>
    <p:sldId id="406" r:id="rId5"/>
    <p:sldId id="261" r:id="rId6"/>
    <p:sldId id="271" r:id="rId7"/>
    <p:sldId id="407" r:id="rId8"/>
    <p:sldId id="408" r:id="rId9"/>
    <p:sldId id="409" r:id="rId10"/>
    <p:sldId id="977" r:id="rId11"/>
    <p:sldId id="981" r:id="rId12"/>
    <p:sldId id="410" r:id="rId13"/>
    <p:sldId id="295" r:id="rId14"/>
    <p:sldId id="296" r:id="rId15"/>
    <p:sldId id="404" r:id="rId16"/>
    <p:sldId id="978" r:id="rId17"/>
    <p:sldId id="979" r:id="rId18"/>
    <p:sldId id="980" r:id="rId19"/>
    <p:sldId id="418" r:id="rId20"/>
    <p:sldId id="419" r:id="rId21"/>
    <p:sldId id="315" r:id="rId22"/>
    <p:sldId id="316" r:id="rId23"/>
    <p:sldId id="326" r:id="rId24"/>
    <p:sldId id="327" r:id="rId25"/>
    <p:sldId id="375" r:id="rId26"/>
    <p:sldId id="420" r:id="rId27"/>
    <p:sldId id="444" r:id="rId28"/>
    <p:sldId id="445" r:id="rId29"/>
    <p:sldId id="446" r:id="rId30"/>
    <p:sldId id="443" r:id="rId31"/>
    <p:sldId id="416" r:id="rId32"/>
    <p:sldId id="828" r:id="rId33"/>
    <p:sldId id="442" r:id="rId34"/>
    <p:sldId id="982" r:id="rId35"/>
    <p:sldId id="983" r:id="rId36"/>
    <p:sldId id="984" r:id="rId37"/>
    <p:sldId id="354" r:id="rId38"/>
    <p:sldId id="349" r:id="rId39"/>
    <p:sldId id="311" r:id="rId40"/>
    <p:sldId id="985" r:id="rId41"/>
    <p:sldId id="986" r:id="rId42"/>
    <p:sldId id="987" r:id="rId43"/>
    <p:sldId id="805" r:id="rId44"/>
    <p:sldId id="988" r:id="rId45"/>
    <p:sldId id="992" r:id="rId46"/>
    <p:sldId id="989" r:id="rId47"/>
    <p:sldId id="990" r:id="rId48"/>
    <p:sldId id="991" r:id="rId49"/>
    <p:sldId id="802" r:id="rId50"/>
    <p:sldId id="804" r:id="rId51"/>
    <p:sldId id="806" r:id="rId52"/>
    <p:sldId id="807" r:id="rId53"/>
    <p:sldId id="808" r:id="rId54"/>
    <p:sldId id="809" r:id="rId55"/>
    <p:sldId id="810" r:id="rId56"/>
    <p:sldId id="812" r:id="rId57"/>
    <p:sldId id="813" r:id="rId58"/>
    <p:sldId id="972" r:id="rId59"/>
    <p:sldId id="814" r:id="rId60"/>
    <p:sldId id="815" r:id="rId61"/>
    <p:sldId id="975" r:id="rId62"/>
    <p:sldId id="976" r:id="rId63"/>
    <p:sldId id="817" r:id="rId64"/>
    <p:sldId id="818" r:id="rId65"/>
    <p:sldId id="819" r:id="rId66"/>
    <p:sldId id="820" r:id="rId67"/>
    <p:sldId id="821" r:id="rId68"/>
    <p:sldId id="822" r:id="rId69"/>
    <p:sldId id="823" r:id="rId70"/>
    <p:sldId id="973"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04441-A031-465A-94E2-648AE8D08FEB}" type="datetimeFigureOut">
              <a:rPr lang="zh-CN" altLang="en-US" smtClean="0"/>
              <a:pPr/>
              <a:t>2023/6/7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37F1EB-90CE-4C50-9514-0FB6A1A40071}" type="slidenum">
              <a:rPr lang="zh-CN" altLang="en-US" smtClean="0"/>
              <a:pPr/>
              <a:t>‹#›</a:t>
            </a:fld>
            <a:endParaRPr lang="zh-CN" altLang="en-US"/>
          </a:p>
        </p:txBody>
      </p:sp>
    </p:spTree>
    <p:extLst>
      <p:ext uri="{BB962C8B-B14F-4D97-AF65-F5344CB8AC3E}">
        <p14:creationId xmlns:p14="http://schemas.microsoft.com/office/powerpoint/2010/main" val="419833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https://blog.csdn.net/Freeandeasy_roni/article/details/127743874</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3</a:t>
            </a:fld>
            <a:endParaRPr lang="zh-CN" altLang="en-US"/>
          </a:p>
        </p:txBody>
      </p:sp>
    </p:spTree>
    <p:extLst>
      <p:ext uri="{BB962C8B-B14F-4D97-AF65-F5344CB8AC3E}">
        <p14:creationId xmlns:p14="http://schemas.microsoft.com/office/powerpoint/2010/main" val="839863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https://blog.csdn.net/hongsong673150343/article/details/88584753</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5</a:t>
            </a:fld>
            <a:endParaRPr lang="zh-CN" altLang="en-US"/>
          </a:p>
        </p:txBody>
      </p:sp>
    </p:spTree>
    <p:extLst>
      <p:ext uri="{BB962C8B-B14F-4D97-AF65-F5344CB8AC3E}">
        <p14:creationId xmlns:p14="http://schemas.microsoft.com/office/powerpoint/2010/main" val="117882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https://blog.csdn.net/alexkx/article/details/84998438</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13</a:t>
            </a:fld>
            <a:endParaRPr lang="zh-CN" altLang="en-US"/>
          </a:p>
        </p:txBody>
      </p:sp>
    </p:spTree>
    <p:extLst>
      <p:ext uri="{BB962C8B-B14F-4D97-AF65-F5344CB8AC3E}">
        <p14:creationId xmlns:p14="http://schemas.microsoft.com/office/powerpoint/2010/main" val="323412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https://www.jianshu.com/p/9ac0075cc4c0</a:t>
            </a:r>
            <a:endParaRPr lang="zh-CN" altLang="en-US" dirty="0"/>
          </a:p>
        </p:txBody>
      </p:sp>
      <p:sp>
        <p:nvSpPr>
          <p:cNvPr id="4" name="灯片编号占位符 3"/>
          <p:cNvSpPr>
            <a:spLocks noGrp="1"/>
          </p:cNvSpPr>
          <p:nvPr>
            <p:ph type="sldNum" sz="quarter" idx="5"/>
          </p:nvPr>
        </p:nvSpPr>
        <p:spPr/>
        <p:txBody>
          <a:bodyPr/>
          <a:lstStyle/>
          <a:p>
            <a:fld id="{3137F1EB-90CE-4C50-9514-0FB6A1A40071}" type="slidenum">
              <a:rPr lang="zh-CN" altLang="en-US" smtClean="0"/>
              <a:pPr/>
              <a:t>27</a:t>
            </a:fld>
            <a:endParaRPr lang="zh-CN" altLang="en-US"/>
          </a:p>
        </p:txBody>
      </p:sp>
    </p:spTree>
    <p:extLst>
      <p:ext uri="{BB962C8B-B14F-4D97-AF65-F5344CB8AC3E}">
        <p14:creationId xmlns:p14="http://schemas.microsoft.com/office/powerpoint/2010/main" val="389542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37</a:t>
            </a:fld>
            <a:endParaRPr lang="zh-CN" altLang="en-US"/>
          </a:p>
        </p:txBody>
      </p:sp>
    </p:spTree>
    <p:extLst>
      <p:ext uri="{BB962C8B-B14F-4D97-AF65-F5344CB8AC3E}">
        <p14:creationId xmlns:p14="http://schemas.microsoft.com/office/powerpoint/2010/main" val="352285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96982E-AE9E-46A0-ADA1-40F2615CFD48}" type="slidenum">
              <a:rPr lang="zh-CN" altLang="en-US" smtClean="0"/>
              <a:pPr/>
              <a:t>38</a:t>
            </a:fld>
            <a:endParaRPr lang="zh-CN" altLang="en-US"/>
          </a:p>
        </p:txBody>
      </p:sp>
    </p:spTree>
    <p:extLst>
      <p:ext uri="{BB962C8B-B14F-4D97-AF65-F5344CB8AC3E}">
        <p14:creationId xmlns:p14="http://schemas.microsoft.com/office/powerpoint/2010/main" val="39807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aike.baidu.com/item/%E8%AF%AD%E6%96%99%E5%BA%93" TargetMode="External"/><Relationship Id="rId2" Type="http://schemas.openxmlformats.org/officeDocument/2006/relationships/hyperlink" Target="http://baike.baidu.com/item/%E7%BB%9F%E8%AE%A1%E6%96%B9%E6%B3%9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yangliuy/LDAGibbsSampl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hankcs/LDA4j"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aike.baidu.com/item/%E8%BE%93%E5%85%A5/5481954?fromModule=lemma_inlink"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aidu.com/s?wd=Apache%E8%BD%AF%E4%BB%B6%E5%9F%BA%E9%87%91%E4%BC%9A&amp;tn=24004469_oem_dg&amp;rsv_dl=gh_pl_sl_cs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oi.apache.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baike.baidu.com/item/LS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aike.baidu.com/item/LSH"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8</a:t>
            </a:r>
            <a:r>
              <a:rPr lang="zh-CN" altLang="en-US" dirty="0"/>
              <a:t>讲  文本表示</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2404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42A0E-3C50-4414-88C1-C006F7FA881A}"/>
              </a:ext>
            </a:extLst>
          </p:cNvPr>
          <p:cNvSpPr>
            <a:spLocks noGrp="1"/>
          </p:cNvSpPr>
          <p:nvPr>
            <p:ph type="title"/>
          </p:nvPr>
        </p:nvSpPr>
        <p:spPr/>
        <p:txBody>
          <a:bodyPr/>
          <a:lstStyle/>
          <a:p>
            <a:endParaRPr lang="zh-CN" altLang="en-US"/>
          </a:p>
        </p:txBody>
      </p:sp>
      <p:pic>
        <p:nvPicPr>
          <p:cNvPr id="4" name="Picture 2">
            <a:extLst>
              <a:ext uri="{FF2B5EF4-FFF2-40B4-BE49-F238E27FC236}">
                <a16:creationId xmlns:a16="http://schemas.microsoft.com/office/drawing/2014/main" id="{8F7151BA-461C-4878-98D9-26DC3106F4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8229600" cy="178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7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E3815-5A22-4B80-B5C6-3D2B53591AE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4F90B23-E519-4443-B64E-0B9533D08A84}"/>
              </a:ext>
            </a:extLst>
          </p:cNvPr>
          <p:cNvSpPr>
            <a:spLocks noGrp="1"/>
          </p:cNvSpPr>
          <p:nvPr>
            <p:ph idx="1"/>
          </p:nvPr>
        </p:nvSpPr>
        <p:spPr/>
        <p:txBody>
          <a:bodyPr/>
          <a:lstStyle/>
          <a:p>
            <a:r>
              <a:rPr lang="zh-CN" altLang="en-US" b="1" u="sng" dirty="0">
                <a:solidFill>
                  <a:srgbClr val="0000FF"/>
                </a:solidFill>
              </a:rPr>
              <a:t>词条化</a:t>
            </a:r>
            <a:r>
              <a:rPr lang="zh-CN" altLang="en-US" dirty="0"/>
              <a:t>：将给定的字符序列拆分成一系列子序列的过程</a:t>
            </a:r>
            <a:endParaRPr lang="en-US" altLang="zh-CN" dirty="0">
              <a:latin typeface="system-ui"/>
            </a:endParaRPr>
          </a:p>
          <a:p>
            <a:r>
              <a:rPr lang="zh-CN" altLang="en-US" dirty="0">
                <a:latin typeface="system-ui"/>
              </a:rPr>
              <a:t>词袋模型</a:t>
            </a:r>
            <a:r>
              <a:rPr lang="en-US" altLang="zh-CN" dirty="0">
                <a:latin typeface="system-ui"/>
              </a:rPr>
              <a:t>(Bag-of-words model</a:t>
            </a:r>
            <a:r>
              <a:rPr lang="zh-CN" altLang="en-US" dirty="0">
                <a:latin typeface="system-ui"/>
              </a:rPr>
              <a:t>：</a:t>
            </a:r>
            <a:r>
              <a:rPr lang="en-US" altLang="zh-CN" dirty="0">
                <a:latin typeface="system-ui"/>
              </a:rPr>
              <a:t>BOW)</a:t>
            </a:r>
          </a:p>
          <a:p>
            <a:pPr lvl="1"/>
            <a:r>
              <a:rPr lang="zh-CN" altLang="en-US" dirty="0">
                <a:latin typeface="system-ui"/>
              </a:rPr>
              <a:t>假定对于给定文本，</a:t>
            </a:r>
            <a:endParaRPr lang="en-US" altLang="zh-CN" dirty="0">
              <a:latin typeface="system-ui"/>
            </a:endParaRPr>
          </a:p>
          <a:p>
            <a:pPr lvl="1"/>
            <a:r>
              <a:rPr lang="zh-CN" altLang="en-US" dirty="0">
                <a:latin typeface="system-ui"/>
              </a:rPr>
              <a:t>忽略单词出现的顺序和语法等因素，</a:t>
            </a:r>
            <a:endParaRPr lang="en-US" altLang="zh-CN" dirty="0">
              <a:latin typeface="system-ui"/>
            </a:endParaRPr>
          </a:p>
          <a:p>
            <a:pPr lvl="1"/>
            <a:r>
              <a:rPr lang="zh-CN" altLang="en-US" dirty="0">
                <a:latin typeface="system-ui"/>
              </a:rPr>
              <a:t>将其视为词汇的简单集合，</a:t>
            </a:r>
            <a:endParaRPr lang="en-US" altLang="zh-CN" dirty="0">
              <a:latin typeface="system-ui"/>
            </a:endParaRPr>
          </a:p>
          <a:p>
            <a:pPr lvl="1"/>
            <a:r>
              <a:rPr lang="zh-CN" altLang="en-US" dirty="0">
                <a:latin typeface="system-ui"/>
              </a:rPr>
              <a:t>文档中每个单词的出现属于独立关系，不依赖于其它单词</a:t>
            </a:r>
            <a:endParaRPr lang="zh-CN" altLang="en-US" dirty="0"/>
          </a:p>
          <a:p>
            <a:endParaRPr lang="zh-CN" altLang="en-US" dirty="0"/>
          </a:p>
        </p:txBody>
      </p:sp>
    </p:spTree>
    <p:extLst>
      <p:ext uri="{BB962C8B-B14F-4D97-AF65-F5344CB8AC3E}">
        <p14:creationId xmlns:p14="http://schemas.microsoft.com/office/powerpoint/2010/main" val="183722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292D6-5417-2B0C-1CD0-7567AC43C3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2C6BCD-CE67-2973-038E-029D0F567FF9}"/>
              </a:ext>
            </a:extLst>
          </p:cNvPr>
          <p:cNvSpPr>
            <a:spLocks noGrp="1"/>
          </p:cNvSpPr>
          <p:nvPr>
            <p:ph idx="1"/>
          </p:nvPr>
        </p:nvSpPr>
        <p:spPr/>
        <p:txBody>
          <a:bodyPr/>
          <a:lstStyle/>
          <a:p>
            <a:r>
              <a:rPr lang="zh-CN" altLang="en-US" dirty="0"/>
              <a:t>预处理的结果</a:t>
            </a:r>
            <a:endParaRPr lang="en-US" altLang="zh-CN" dirty="0">
              <a:solidFill>
                <a:srgbClr val="333333"/>
              </a:solidFill>
              <a:latin typeface="-apple-system"/>
            </a:endParaRPr>
          </a:p>
          <a:p>
            <a:pPr lvl="1">
              <a:buFont typeface="Arial" panose="020B0604020202020204" pitchFamily="34" charset="0"/>
              <a:buChar char="•"/>
            </a:pPr>
            <a:r>
              <a:rPr lang="zh-CN" altLang="en-US" b="0" i="0" dirty="0">
                <a:solidFill>
                  <a:srgbClr val="333333"/>
                </a:solidFill>
                <a:effectLst/>
                <a:latin typeface="-apple-system"/>
              </a:rPr>
              <a:t>文档</a:t>
            </a:r>
            <a:r>
              <a:rPr lang="en-US" altLang="zh-CN" dirty="0">
                <a:solidFill>
                  <a:srgbClr val="333333"/>
                </a:solidFill>
                <a:latin typeface="-apple-system"/>
                <a:sym typeface="Wingdings" panose="05000000000000000000" pitchFamily="2" charset="2"/>
              </a:rPr>
              <a:t></a:t>
            </a:r>
            <a:r>
              <a:rPr lang="zh-CN" altLang="en-US" dirty="0">
                <a:solidFill>
                  <a:srgbClr val="333333"/>
                </a:solidFill>
                <a:latin typeface="-apple-system"/>
                <a:sym typeface="Wingdings" panose="05000000000000000000" pitchFamily="2" charset="2"/>
              </a:rPr>
              <a:t>词条</a:t>
            </a:r>
            <a:r>
              <a:rPr lang="zh-CN" altLang="en-US" b="0" i="0" dirty="0">
                <a:solidFill>
                  <a:srgbClr val="333333"/>
                </a:solidFill>
                <a:effectLst/>
                <a:latin typeface="-apple-system"/>
              </a:rPr>
              <a:t>集合</a:t>
            </a:r>
            <a:endParaRPr lang="en-US" altLang="zh-CN" b="0" i="0" dirty="0">
              <a:solidFill>
                <a:srgbClr val="333333"/>
              </a:solidFill>
              <a:effectLst/>
              <a:latin typeface="-apple-system"/>
            </a:endParaRPr>
          </a:p>
          <a:p>
            <a:pPr lvl="2"/>
            <a:r>
              <a:rPr lang="zh-CN" altLang="en-US" b="0" i="0" dirty="0">
                <a:solidFill>
                  <a:srgbClr val="333333"/>
                </a:solidFill>
                <a:effectLst/>
                <a:latin typeface="-apple-system"/>
              </a:rPr>
              <a:t>词袋（</a:t>
            </a:r>
            <a:r>
              <a:rPr lang="en-US" altLang="zh-CN" b="0" i="0" dirty="0">
                <a:solidFill>
                  <a:srgbClr val="333333"/>
                </a:solidFill>
                <a:effectLst/>
                <a:latin typeface="-apple-system"/>
              </a:rPr>
              <a:t>bag-of-words, BOW</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lvl="2"/>
            <a:r>
              <a:rPr lang="zh-CN" altLang="en-US" b="0" i="0" dirty="0">
                <a:solidFill>
                  <a:srgbClr val="333333"/>
                </a:solidFill>
                <a:effectLst/>
                <a:latin typeface="-apple-system"/>
              </a:rPr>
              <a:t>例如：搜索引擎</a:t>
            </a:r>
          </a:p>
          <a:p>
            <a:pPr lvl="1">
              <a:buFont typeface="Arial" panose="020B0604020202020204" pitchFamily="34" charset="0"/>
              <a:buChar char="•"/>
            </a:pPr>
            <a:r>
              <a:rPr lang="zh-CN" altLang="en-US" dirty="0">
                <a:solidFill>
                  <a:srgbClr val="333333"/>
                </a:solidFill>
                <a:latin typeface="-apple-system"/>
              </a:rPr>
              <a:t>文档</a:t>
            </a:r>
            <a:r>
              <a:rPr lang="en-US" altLang="zh-CN" dirty="0">
                <a:solidFill>
                  <a:srgbClr val="333333"/>
                </a:solidFill>
                <a:latin typeface="-apple-system"/>
                <a:sym typeface="Wingdings" panose="05000000000000000000" pitchFamily="2" charset="2"/>
              </a:rPr>
              <a:t></a:t>
            </a:r>
            <a:r>
              <a:rPr lang="zh-CN" altLang="en-US" dirty="0">
                <a:solidFill>
                  <a:srgbClr val="333333"/>
                </a:solidFill>
                <a:latin typeface="-apple-system"/>
                <a:sym typeface="Wingdings" panose="05000000000000000000" pitchFamily="2" charset="2"/>
              </a:rPr>
              <a:t>词条序列</a:t>
            </a:r>
            <a:endParaRPr lang="en-US" altLang="zh-CN" b="0" i="0" dirty="0">
              <a:solidFill>
                <a:srgbClr val="333333"/>
              </a:solidFill>
              <a:effectLst/>
              <a:latin typeface="-apple-system"/>
            </a:endParaRPr>
          </a:p>
          <a:p>
            <a:pPr lvl="2"/>
            <a:r>
              <a:rPr lang="zh-CN" altLang="en-US" b="0" i="0" dirty="0">
                <a:solidFill>
                  <a:srgbClr val="333333"/>
                </a:solidFill>
                <a:effectLst/>
                <a:latin typeface="-apple-system"/>
              </a:rPr>
              <a:t>用于单词序列很重要的情况</a:t>
            </a:r>
            <a:endParaRPr lang="en-US" altLang="zh-CN" b="0" i="0" dirty="0">
              <a:solidFill>
                <a:srgbClr val="333333"/>
              </a:solidFill>
              <a:effectLst/>
              <a:latin typeface="-apple-system"/>
            </a:endParaRPr>
          </a:p>
          <a:p>
            <a:pPr lvl="2"/>
            <a:r>
              <a:rPr lang="zh-CN" altLang="en-US" b="0" i="0" dirty="0">
                <a:solidFill>
                  <a:srgbClr val="333333"/>
                </a:solidFill>
                <a:effectLst/>
                <a:latin typeface="-apple-system"/>
              </a:rPr>
              <a:t>例如：语言模型</a:t>
            </a:r>
          </a:p>
          <a:p>
            <a:endParaRPr lang="zh-CN" altLang="en-US" dirty="0"/>
          </a:p>
        </p:txBody>
      </p:sp>
    </p:spTree>
    <p:extLst>
      <p:ext uri="{BB962C8B-B14F-4D97-AF65-F5344CB8AC3E}">
        <p14:creationId xmlns:p14="http://schemas.microsoft.com/office/powerpoint/2010/main" val="380001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FB1AA-E5B4-4882-BB4B-37B36A28ECC1}"/>
              </a:ext>
            </a:extLst>
          </p:cNvPr>
          <p:cNvSpPr>
            <a:spLocks noGrp="1"/>
          </p:cNvSpPr>
          <p:nvPr>
            <p:ph type="title"/>
          </p:nvPr>
        </p:nvSpPr>
        <p:spPr/>
        <p:txBody>
          <a:bodyPr>
            <a:normAutofit/>
          </a:bodyPr>
          <a:lstStyle/>
          <a:p>
            <a:r>
              <a:rPr lang="zh-CN" altLang="en-US" b="1" dirty="0"/>
              <a:t>开源</a:t>
            </a:r>
            <a:r>
              <a:rPr lang="en-US" altLang="zh-CN" b="1" dirty="0"/>
              <a:t> NLP</a:t>
            </a:r>
            <a:r>
              <a:rPr lang="zh-CN" altLang="en-US" b="1" dirty="0"/>
              <a:t>库</a:t>
            </a:r>
            <a:r>
              <a:rPr lang="en-US" altLang="zh-CN" b="1" dirty="0"/>
              <a:t>/</a:t>
            </a:r>
            <a:r>
              <a:rPr lang="zh-CN" altLang="en-US" b="1" dirty="0"/>
              <a:t>工具</a:t>
            </a:r>
          </a:p>
        </p:txBody>
      </p:sp>
      <p:sp>
        <p:nvSpPr>
          <p:cNvPr id="3" name="内容占位符 2">
            <a:extLst>
              <a:ext uri="{FF2B5EF4-FFF2-40B4-BE49-F238E27FC236}">
                <a16:creationId xmlns:a16="http://schemas.microsoft.com/office/drawing/2014/main" id="{2D1F0599-65A9-416B-AA07-810274588140}"/>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altLang="zh-CN" b="0" i="0" dirty="0">
                <a:effectLst/>
                <a:latin typeface="-apple-system"/>
              </a:rPr>
              <a:t>NLTK </a:t>
            </a:r>
          </a:p>
          <a:p>
            <a:pPr lvl="1" algn="just">
              <a:buFont typeface="Arial" panose="020B0604020202020204" pitchFamily="34" charset="0"/>
              <a:buChar char="•"/>
            </a:pPr>
            <a:r>
              <a:rPr lang="en-US" altLang="zh-CN" dirty="0"/>
              <a:t>Natural Language Toolkit</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用于诸如</a:t>
            </a:r>
            <a:r>
              <a:rPr lang="zh-CN" altLang="en-US" dirty="0">
                <a:latin typeface="-apple-system"/>
              </a:rPr>
              <a:t>词条</a:t>
            </a:r>
            <a:r>
              <a:rPr lang="zh-CN" altLang="en-US" b="0" i="0" dirty="0">
                <a:effectLst/>
                <a:latin typeface="-apple-system"/>
              </a:rPr>
              <a:t>化、词形还原、词干化、解析、</a:t>
            </a:r>
            <a:r>
              <a:rPr lang="en-US" altLang="zh-CN" b="0" i="0" dirty="0">
                <a:effectLst/>
                <a:latin typeface="-apple-system"/>
              </a:rPr>
              <a:t>POS</a:t>
            </a:r>
            <a:r>
              <a:rPr lang="zh-CN" altLang="en-US" b="0" i="0" dirty="0">
                <a:effectLst/>
                <a:latin typeface="-apple-system"/>
              </a:rPr>
              <a:t>标注等任务。</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该库具有几乎所有</a:t>
            </a:r>
            <a:r>
              <a:rPr lang="en-US" altLang="zh-CN" b="0" i="0" dirty="0">
                <a:effectLst/>
                <a:latin typeface="-apple-system"/>
              </a:rPr>
              <a:t>NLP</a:t>
            </a:r>
            <a:r>
              <a:rPr lang="zh-CN" altLang="en-US" b="0" i="0" dirty="0">
                <a:effectLst/>
                <a:latin typeface="-apple-system"/>
              </a:rPr>
              <a:t>任务的工具。</a:t>
            </a:r>
            <a:endParaRPr lang="en-US" altLang="zh-CN" b="0" i="0" dirty="0">
              <a:effectLst/>
              <a:latin typeface="-apple-system"/>
            </a:endParaRPr>
          </a:p>
          <a:p>
            <a:pPr marL="800100" lvl="4" indent="-342900">
              <a:buFont typeface="Arial" pitchFamily="34" charset="0"/>
              <a:buChar char="•"/>
            </a:pPr>
            <a:r>
              <a:rPr lang="zh-CN" altLang="en-US" sz="2800" dirty="0"/>
              <a:t>开源的项目</a:t>
            </a:r>
            <a:endParaRPr lang="en-US" altLang="zh-CN" sz="2800" dirty="0"/>
          </a:p>
          <a:p>
            <a:pPr marL="800100" lvl="4" indent="-342900">
              <a:buFont typeface="Arial" pitchFamily="34" charset="0"/>
              <a:buChar char="•"/>
            </a:pPr>
            <a:r>
              <a:rPr lang="zh-CN" altLang="en-US" sz="2800" dirty="0"/>
              <a:t>在</a:t>
            </a:r>
            <a:r>
              <a:rPr lang="en-US" altLang="zh-CN" sz="2800" dirty="0"/>
              <a:t>NLP</a:t>
            </a:r>
            <a:r>
              <a:rPr lang="zh-CN" altLang="en-US" sz="2800" dirty="0"/>
              <a:t>领域中，最常使用的一个</a:t>
            </a:r>
            <a:r>
              <a:rPr lang="en-US" altLang="zh-CN" sz="2800" dirty="0"/>
              <a:t>Python</a:t>
            </a:r>
            <a:r>
              <a:rPr lang="zh-CN" altLang="en-US" sz="2800" dirty="0"/>
              <a:t>库</a:t>
            </a:r>
            <a:endParaRPr lang="en-US" altLang="zh-CN" sz="2800" dirty="0"/>
          </a:p>
          <a:p>
            <a:pPr marL="800100" lvl="4" indent="-342900">
              <a:buFont typeface="Arial" pitchFamily="34" charset="0"/>
              <a:buChar char="•"/>
            </a:pPr>
            <a:r>
              <a:rPr lang="en-US" altLang="zh-CN" sz="2800" dirty="0" err="1"/>
              <a:t>nltk</a:t>
            </a:r>
            <a:r>
              <a:rPr lang="zh-CN" altLang="en-US" sz="2800" dirty="0"/>
              <a:t>不支持中文</a:t>
            </a:r>
            <a:endParaRPr lang="en-US" altLang="zh-CN" b="0" i="0" dirty="0">
              <a:effectLst/>
              <a:latin typeface="-apple-system"/>
            </a:endParaRPr>
          </a:p>
          <a:p>
            <a:pPr algn="just"/>
            <a:r>
              <a:rPr lang="en-US" altLang="zh-CN" b="0" i="0" dirty="0">
                <a:effectLst/>
                <a:latin typeface="-apple-system"/>
              </a:rPr>
              <a:t>Spacy</a:t>
            </a:r>
          </a:p>
          <a:p>
            <a:pPr lvl="1" algn="just"/>
            <a:r>
              <a:rPr lang="en-US" altLang="zh-CN" b="0" i="0" dirty="0">
                <a:effectLst/>
                <a:latin typeface="-apple-system"/>
              </a:rPr>
              <a:t>NLTK</a:t>
            </a:r>
            <a:r>
              <a:rPr lang="zh-CN" altLang="en-US" b="0" i="0" dirty="0">
                <a:effectLst/>
                <a:latin typeface="-apple-system"/>
              </a:rPr>
              <a:t>的主要竞争对手。这两个库可用于相同的任务。</a:t>
            </a:r>
            <a:endParaRPr lang="en-US" altLang="zh-CN" b="0" i="0" dirty="0">
              <a:effectLst/>
              <a:latin typeface="-apple-system"/>
            </a:endParaRPr>
          </a:p>
          <a:p>
            <a:pPr lvl="1" algn="just">
              <a:buFont typeface="Arial" panose="020B0604020202020204" pitchFamily="34" charset="0"/>
              <a:buChar char="•"/>
            </a:pPr>
            <a:endParaRPr lang="zh-CN" altLang="en-US" b="0" i="0" dirty="0">
              <a:effectLst/>
              <a:latin typeface="-apple-system"/>
            </a:endParaRPr>
          </a:p>
          <a:p>
            <a:endParaRPr lang="zh-CN" altLang="en-US" dirty="0"/>
          </a:p>
        </p:txBody>
      </p:sp>
    </p:spTree>
    <p:extLst>
      <p:ext uri="{BB962C8B-B14F-4D97-AF65-F5344CB8AC3E}">
        <p14:creationId xmlns:p14="http://schemas.microsoft.com/office/powerpoint/2010/main" val="14586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B6158-FEC5-401E-8151-4215B3CA506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1D137CC-BB8A-443D-BAA0-80B59FEE1BF9}"/>
              </a:ext>
            </a:extLst>
          </p:cNvPr>
          <p:cNvSpPr>
            <a:spLocks noGrp="1"/>
          </p:cNvSpPr>
          <p:nvPr>
            <p:ph idx="1"/>
          </p:nvPr>
        </p:nvSpPr>
        <p:spPr/>
        <p:txBody>
          <a:bodyPr>
            <a:normAutofit fontScale="92500" lnSpcReduction="20000"/>
          </a:bodyPr>
          <a:lstStyle/>
          <a:p>
            <a:r>
              <a:rPr lang="en-US" altLang="zh-CN" dirty="0"/>
              <a:t>Stanford NLP</a:t>
            </a:r>
          </a:p>
          <a:p>
            <a:pPr lvl="1"/>
            <a:r>
              <a:rPr lang="zh-CN" altLang="en-US" dirty="0"/>
              <a:t>支持中文、英文、阿拉伯语、法语、德语、西班牙语等多种语言</a:t>
            </a:r>
            <a:endParaRPr lang="en-US" altLang="zh-CN" dirty="0"/>
          </a:p>
          <a:p>
            <a:pPr lvl="1"/>
            <a:r>
              <a:rPr lang="zh-CN" altLang="en-US" dirty="0"/>
              <a:t>提供了一系列自然语言分析工具</a:t>
            </a:r>
            <a:endParaRPr lang="en-US" altLang="zh-CN" dirty="0"/>
          </a:p>
          <a:p>
            <a:pPr lvl="2"/>
            <a:r>
              <a:rPr lang="zh-CN" altLang="en-US" dirty="0"/>
              <a:t>给出基本的词形，词性，不管是公司名还是人名等，格式化的日期，时间，量词，</a:t>
            </a:r>
            <a:endParaRPr lang="en-US" altLang="zh-CN" dirty="0"/>
          </a:p>
          <a:p>
            <a:pPr lvl="2"/>
            <a:r>
              <a:rPr lang="zh-CN" altLang="en-US" dirty="0"/>
              <a:t>标记句子的结构，语法形式和字词依赖，</a:t>
            </a:r>
            <a:endParaRPr lang="en-US" altLang="zh-CN" dirty="0"/>
          </a:p>
          <a:p>
            <a:pPr lvl="2"/>
            <a:r>
              <a:rPr lang="zh-CN" altLang="en-US" dirty="0"/>
              <a:t>指明那些名字指向同样的实体，</a:t>
            </a:r>
            <a:endParaRPr lang="en-US" altLang="zh-CN" dirty="0"/>
          </a:p>
          <a:p>
            <a:pPr lvl="2"/>
            <a:r>
              <a:rPr lang="zh-CN" altLang="en-US" dirty="0"/>
              <a:t>指明情绪，提取发言中的开放关系等。</a:t>
            </a:r>
            <a:endParaRPr lang="en-US" altLang="zh-CN" dirty="0"/>
          </a:p>
          <a:p>
            <a:pPr lvl="1"/>
            <a:r>
              <a:rPr lang="en-US" altLang="zh-CN" dirty="0"/>
              <a:t>Java toolkit</a:t>
            </a:r>
          </a:p>
          <a:p>
            <a:pPr lvl="1"/>
            <a:r>
              <a:rPr lang="en-US" altLang="zh-CN" dirty="0"/>
              <a:t>Stanford </a:t>
            </a:r>
            <a:r>
              <a:rPr lang="en-US" altLang="zh-CN" dirty="0" err="1"/>
              <a:t>CoreNLP</a:t>
            </a:r>
            <a:r>
              <a:rPr lang="zh-CN" altLang="en-US" dirty="0"/>
              <a:t>文件：</a:t>
            </a:r>
            <a:r>
              <a:rPr lang="en-US" altLang="zh-CN" dirty="0"/>
              <a:t>https://stanfordnlp.github.io/CoreNLP/download.html</a:t>
            </a:r>
          </a:p>
        </p:txBody>
      </p:sp>
    </p:spTree>
    <p:extLst>
      <p:ext uri="{BB962C8B-B14F-4D97-AF65-F5344CB8AC3E}">
        <p14:creationId xmlns:p14="http://schemas.microsoft.com/office/powerpoint/2010/main" val="84802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C7B24-B5AF-4E93-8F17-A67AE642B9B6}"/>
              </a:ext>
            </a:extLst>
          </p:cNvPr>
          <p:cNvSpPr>
            <a:spLocks noGrp="1"/>
          </p:cNvSpPr>
          <p:nvPr>
            <p:ph type="title"/>
          </p:nvPr>
        </p:nvSpPr>
        <p:spPr/>
        <p:txBody>
          <a:bodyPr/>
          <a:lstStyle/>
          <a:p>
            <a:r>
              <a:rPr lang="zh-CN" altLang="en-US" dirty="0"/>
              <a:t>斯坦福    </a:t>
            </a:r>
            <a:r>
              <a:rPr lang="en-US" altLang="zh-CN" dirty="0"/>
              <a:t>stanza   20.3</a:t>
            </a:r>
            <a:endParaRPr lang="zh-CN" altLang="en-US" dirty="0"/>
          </a:p>
        </p:txBody>
      </p:sp>
      <p:sp>
        <p:nvSpPr>
          <p:cNvPr id="3" name="内容占位符 2">
            <a:extLst>
              <a:ext uri="{FF2B5EF4-FFF2-40B4-BE49-F238E27FC236}">
                <a16:creationId xmlns:a16="http://schemas.microsoft.com/office/drawing/2014/main" id="{7EF5AF93-DE01-491D-90D8-75DACC92706D}"/>
              </a:ext>
            </a:extLst>
          </p:cNvPr>
          <p:cNvSpPr>
            <a:spLocks noGrp="1"/>
          </p:cNvSpPr>
          <p:nvPr>
            <p:ph idx="1"/>
          </p:nvPr>
        </p:nvSpPr>
        <p:spPr/>
        <p:txBody>
          <a:bodyPr>
            <a:normAutofit/>
          </a:bodyPr>
          <a:lstStyle/>
          <a:p>
            <a:r>
              <a:rPr lang="en-US" altLang="zh-CN" sz="2400" b="0" i="0" dirty="0">
                <a:solidFill>
                  <a:srgbClr val="27262B"/>
                </a:solidFill>
                <a:effectLst/>
                <a:latin typeface="-apple-system"/>
              </a:rPr>
              <a:t>Stanford </a:t>
            </a:r>
            <a:r>
              <a:rPr lang="en-US" altLang="zh-CN" sz="2400" b="0" i="0" dirty="0" err="1">
                <a:solidFill>
                  <a:srgbClr val="27262B"/>
                </a:solidFill>
                <a:effectLst/>
                <a:latin typeface="-apple-system"/>
              </a:rPr>
              <a:t>CoreNLP</a:t>
            </a:r>
            <a:r>
              <a:rPr lang="en-US" altLang="zh-CN" sz="2400" b="0" i="0" dirty="0">
                <a:solidFill>
                  <a:srgbClr val="27262B"/>
                </a:solidFill>
                <a:effectLst/>
                <a:latin typeface="-apple-system"/>
              </a:rPr>
              <a:t> Client</a:t>
            </a:r>
            <a:endParaRPr lang="en-US" altLang="zh-CN" sz="2400" dirty="0"/>
          </a:p>
          <a:p>
            <a:r>
              <a:rPr lang="en-US" altLang="zh-CN" sz="2400" dirty="0"/>
              <a:t>Python </a:t>
            </a:r>
            <a:r>
              <a:rPr lang="zh-CN" altLang="en-US" sz="2400" dirty="0"/>
              <a:t>版  ，</a:t>
            </a:r>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60 </a:t>
            </a:r>
            <a:r>
              <a:rPr lang="zh-CN" altLang="en-US" sz="2400" b="0" i="0" u="none" strike="noStrike" dirty="0">
                <a:solidFill>
                  <a:srgbClr val="000000"/>
                </a:solidFill>
                <a:effectLst/>
                <a:latin typeface="Microsoft Yahei" panose="020B0503020204020204" pitchFamily="34" charset="-122"/>
                <a:ea typeface="Microsoft Yahei" panose="020B0503020204020204" pitchFamily="34" charset="-122"/>
              </a:rPr>
              <a:t>多种语言， </a:t>
            </a:r>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NLP </a:t>
            </a:r>
            <a:r>
              <a:rPr lang="zh-CN" altLang="en-US" sz="2400" dirty="0">
                <a:solidFill>
                  <a:srgbClr val="000000"/>
                </a:solidFill>
                <a:latin typeface="Microsoft Yahei" panose="020B0503020204020204" pitchFamily="34" charset="-122"/>
                <a:ea typeface="Microsoft Yahei" panose="020B0503020204020204" pitchFamily="34" charset="-122"/>
              </a:rPr>
              <a:t>任务</a:t>
            </a:r>
            <a:endPar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endParaRPr>
          </a:p>
          <a:p>
            <a:r>
              <a:rPr lang="en-US" altLang="zh-CN" sz="2400" b="0" i="0" u="none" strike="noStrike" dirty="0">
                <a:solidFill>
                  <a:srgbClr val="000000"/>
                </a:solidFill>
                <a:effectLst/>
                <a:latin typeface="Microsoft Yahei" panose="020B0503020204020204" pitchFamily="34" charset="-122"/>
                <a:ea typeface="Microsoft Yahei" panose="020B0503020204020204" pitchFamily="34" charset="-122"/>
              </a:rPr>
              <a:t>https://github.com/stanfordnlp/stanza</a:t>
            </a:r>
            <a:endParaRPr lang="zh-CN" altLang="en-US" sz="2400" dirty="0"/>
          </a:p>
        </p:txBody>
      </p:sp>
      <p:pic>
        <p:nvPicPr>
          <p:cNvPr id="4" name="图片 3">
            <a:extLst>
              <a:ext uri="{FF2B5EF4-FFF2-40B4-BE49-F238E27FC236}">
                <a16:creationId xmlns:a16="http://schemas.microsoft.com/office/drawing/2014/main" id="{66972706-8148-46A6-8E75-CFDBC92124A3}"/>
              </a:ext>
            </a:extLst>
          </p:cNvPr>
          <p:cNvPicPr>
            <a:picLocks noChangeAspect="1"/>
          </p:cNvPicPr>
          <p:nvPr/>
        </p:nvPicPr>
        <p:blipFill>
          <a:blip r:embed="rId2"/>
          <a:stretch>
            <a:fillRect/>
          </a:stretch>
        </p:blipFill>
        <p:spPr>
          <a:xfrm>
            <a:off x="1752600" y="2941790"/>
            <a:ext cx="5638800" cy="3657600"/>
          </a:xfrm>
          <a:prstGeom prst="rect">
            <a:avLst/>
          </a:prstGeom>
        </p:spPr>
      </p:pic>
    </p:spTree>
    <p:extLst>
      <p:ext uri="{BB962C8B-B14F-4D97-AF65-F5344CB8AC3E}">
        <p14:creationId xmlns:p14="http://schemas.microsoft.com/office/powerpoint/2010/main" val="29744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D3679-8458-4FC8-9DFD-C4B660B2CFDE}"/>
              </a:ext>
            </a:extLst>
          </p:cNvPr>
          <p:cNvSpPr>
            <a:spLocks noGrp="1"/>
          </p:cNvSpPr>
          <p:nvPr>
            <p:ph type="title"/>
          </p:nvPr>
        </p:nvSpPr>
        <p:spPr/>
        <p:txBody>
          <a:bodyPr>
            <a:normAutofit/>
          </a:bodyPr>
          <a:lstStyle/>
          <a:p>
            <a:r>
              <a:rPr lang="en-US" altLang="zh-CN" dirty="0"/>
              <a:t>2</a:t>
            </a:r>
            <a:r>
              <a:rPr lang="zh-CN" altLang="en-US" dirty="0"/>
              <a:t>、文本向量化</a:t>
            </a:r>
          </a:p>
        </p:txBody>
      </p:sp>
      <p:sp>
        <p:nvSpPr>
          <p:cNvPr id="3" name="内容占位符 2">
            <a:extLst>
              <a:ext uri="{FF2B5EF4-FFF2-40B4-BE49-F238E27FC236}">
                <a16:creationId xmlns:a16="http://schemas.microsoft.com/office/drawing/2014/main" id="{311E43D1-6893-48D7-A911-523F953C9809}"/>
              </a:ext>
            </a:extLst>
          </p:cNvPr>
          <p:cNvSpPr>
            <a:spLocks noGrp="1"/>
          </p:cNvSpPr>
          <p:nvPr>
            <p:ph idx="1"/>
          </p:nvPr>
        </p:nvSpPr>
        <p:spPr/>
        <p:txBody>
          <a:bodyPr/>
          <a:lstStyle/>
          <a:p>
            <a:r>
              <a:rPr lang="zh-CN" altLang="en-US" dirty="0"/>
              <a:t>文本数据往往是非结构化杂乱无章的文本</a:t>
            </a:r>
            <a:endParaRPr lang="en-US" altLang="zh-CN" dirty="0"/>
          </a:p>
          <a:p>
            <a:r>
              <a:rPr lang="zh-CN" altLang="en-US" dirty="0"/>
              <a:t>而机器学习算法处理的数据往往是固定长度的输入和输出。</a:t>
            </a:r>
            <a:endParaRPr lang="en-US" altLang="zh-CN" dirty="0"/>
          </a:p>
          <a:p>
            <a:r>
              <a:rPr lang="zh-CN" altLang="en-US" dirty="0"/>
              <a:t>因而机器学习并不能直接处理原始的文本数据。</a:t>
            </a:r>
            <a:endParaRPr lang="en-US" altLang="zh-CN" dirty="0"/>
          </a:p>
          <a:p>
            <a:r>
              <a:rPr lang="zh-CN" altLang="en-US" b="1" dirty="0"/>
              <a:t>必须把文本数据转换成数字，比如向量</a:t>
            </a:r>
            <a:r>
              <a:rPr lang="zh-CN" altLang="en-US" dirty="0"/>
              <a:t>。</a:t>
            </a:r>
          </a:p>
          <a:p>
            <a:r>
              <a:rPr lang="zh-CN" altLang="en-US" dirty="0"/>
              <a:t>所谓文档信息的向量化，就是将文本信息数值化，从而便于进行建模分析</a:t>
            </a:r>
          </a:p>
          <a:p>
            <a:endParaRPr lang="zh-CN" altLang="en-US" dirty="0"/>
          </a:p>
        </p:txBody>
      </p:sp>
    </p:spTree>
    <p:extLst>
      <p:ext uri="{BB962C8B-B14F-4D97-AF65-F5344CB8AC3E}">
        <p14:creationId xmlns:p14="http://schemas.microsoft.com/office/powerpoint/2010/main" val="71700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E52C3-8918-48E1-B410-4A5511E23EE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A3F6983-C9CC-4292-BDAE-E4CD9891F46B}"/>
              </a:ext>
            </a:extLst>
          </p:cNvPr>
          <p:cNvSpPr>
            <a:spLocks noGrp="1"/>
          </p:cNvSpPr>
          <p:nvPr>
            <p:ph idx="1"/>
          </p:nvPr>
        </p:nvSpPr>
        <p:spPr/>
        <p:txBody>
          <a:bodyPr>
            <a:normAutofit fontScale="92500"/>
          </a:bodyPr>
          <a:lstStyle/>
          <a:p>
            <a:r>
              <a:rPr lang="zh-CN" altLang="en-US" dirty="0"/>
              <a:t>文本表示</a:t>
            </a:r>
            <a:endParaRPr lang="en-US" altLang="zh-CN" dirty="0"/>
          </a:p>
          <a:p>
            <a:pPr lvl="1"/>
            <a:r>
              <a:rPr lang="zh-CN" altLang="en-US" dirty="0"/>
              <a:t>把字词处理成向量或矩阵，以便计算机能进行处理。</a:t>
            </a:r>
            <a:endParaRPr lang="en-US" altLang="zh-CN" dirty="0"/>
          </a:p>
          <a:p>
            <a:pPr lvl="1"/>
            <a:r>
              <a:rPr lang="zh-CN" altLang="en-US" dirty="0"/>
              <a:t>文本表示是自然语言处理的开始环节。</a:t>
            </a:r>
            <a:endParaRPr lang="en-US" altLang="zh-CN" dirty="0"/>
          </a:p>
          <a:p>
            <a:r>
              <a:rPr lang="zh-CN" altLang="en-US" dirty="0"/>
              <a:t>预处理的结果</a:t>
            </a:r>
            <a:endParaRPr lang="en-US" altLang="zh-CN" dirty="0">
              <a:solidFill>
                <a:srgbClr val="333333"/>
              </a:solidFill>
              <a:latin typeface="-apple-system"/>
            </a:endParaRPr>
          </a:p>
          <a:p>
            <a:pPr lvl="1">
              <a:buFont typeface="Arial" panose="020B0604020202020204" pitchFamily="34" charset="0"/>
              <a:buChar char="•"/>
            </a:pPr>
            <a:r>
              <a:rPr lang="zh-CN" altLang="en-US" dirty="0">
                <a:solidFill>
                  <a:srgbClr val="333333"/>
                </a:solidFill>
                <a:latin typeface="-apple-system"/>
              </a:rPr>
              <a:t>文档</a:t>
            </a:r>
            <a:r>
              <a:rPr lang="en-US" altLang="zh-CN" dirty="0">
                <a:solidFill>
                  <a:srgbClr val="333333"/>
                </a:solidFill>
                <a:latin typeface="-apple-system"/>
                <a:sym typeface="Wingdings" panose="05000000000000000000" pitchFamily="2" charset="2"/>
              </a:rPr>
              <a:t></a:t>
            </a:r>
            <a:r>
              <a:rPr lang="zh-CN" altLang="en-US" dirty="0">
                <a:solidFill>
                  <a:srgbClr val="333333"/>
                </a:solidFill>
                <a:latin typeface="-apple-system"/>
                <a:sym typeface="Wingdings" panose="05000000000000000000" pitchFamily="2" charset="2"/>
              </a:rPr>
              <a:t>词条</a:t>
            </a:r>
            <a:r>
              <a:rPr lang="zh-CN" altLang="en-US" dirty="0">
                <a:solidFill>
                  <a:srgbClr val="333333"/>
                </a:solidFill>
                <a:latin typeface="-apple-system"/>
              </a:rPr>
              <a:t>集合</a:t>
            </a:r>
            <a:endParaRPr lang="en-US" altLang="zh-CN" dirty="0">
              <a:solidFill>
                <a:srgbClr val="333333"/>
              </a:solidFill>
              <a:latin typeface="-apple-system"/>
            </a:endParaRPr>
          </a:p>
          <a:p>
            <a:pPr lvl="1">
              <a:buFont typeface="Arial" panose="020B0604020202020204" pitchFamily="34" charset="0"/>
              <a:buChar char="•"/>
            </a:pPr>
            <a:r>
              <a:rPr lang="zh-CN" altLang="en-US" dirty="0">
                <a:solidFill>
                  <a:srgbClr val="333333"/>
                </a:solidFill>
                <a:latin typeface="-apple-system"/>
              </a:rPr>
              <a:t>文档</a:t>
            </a:r>
            <a:r>
              <a:rPr lang="en-US" altLang="zh-CN" dirty="0">
                <a:solidFill>
                  <a:srgbClr val="333333"/>
                </a:solidFill>
                <a:latin typeface="-apple-system"/>
                <a:sym typeface="Wingdings" panose="05000000000000000000" pitchFamily="2" charset="2"/>
              </a:rPr>
              <a:t></a:t>
            </a:r>
            <a:r>
              <a:rPr lang="zh-CN" altLang="en-US" dirty="0">
                <a:solidFill>
                  <a:srgbClr val="333333"/>
                </a:solidFill>
                <a:latin typeface="-apple-system"/>
                <a:sym typeface="Wingdings" panose="05000000000000000000" pitchFamily="2" charset="2"/>
              </a:rPr>
              <a:t>词条序列</a:t>
            </a:r>
            <a:endParaRPr lang="en-US" altLang="zh-CN" dirty="0">
              <a:solidFill>
                <a:srgbClr val="333333"/>
              </a:solidFill>
              <a:latin typeface="-apple-system"/>
            </a:endParaRPr>
          </a:p>
          <a:p>
            <a:r>
              <a:rPr lang="zh-CN" altLang="en-US" dirty="0"/>
              <a:t>文本向量化</a:t>
            </a:r>
            <a:endParaRPr lang="en-US" altLang="zh-CN" dirty="0"/>
          </a:p>
          <a:p>
            <a:pPr lvl="1"/>
            <a:r>
              <a:rPr lang="zh-CN" altLang="en-US" dirty="0"/>
              <a:t>无语序信息</a:t>
            </a:r>
            <a:endParaRPr lang="en-US" altLang="zh-CN" dirty="0"/>
          </a:p>
          <a:p>
            <a:pPr lvl="1"/>
            <a:r>
              <a:rPr lang="zh-CN" altLang="en-US" dirty="0"/>
              <a:t>有语序信息</a:t>
            </a:r>
          </a:p>
        </p:txBody>
      </p:sp>
    </p:spTree>
    <p:extLst>
      <p:ext uri="{BB962C8B-B14F-4D97-AF65-F5344CB8AC3E}">
        <p14:creationId xmlns:p14="http://schemas.microsoft.com/office/powerpoint/2010/main" val="186431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D86F4-9B5B-4379-95AF-B1BD995C4BF4}"/>
              </a:ext>
            </a:extLst>
          </p:cNvPr>
          <p:cNvSpPr>
            <a:spLocks noGrp="1"/>
          </p:cNvSpPr>
          <p:nvPr>
            <p:ph type="title"/>
          </p:nvPr>
        </p:nvSpPr>
        <p:spPr/>
        <p:txBody>
          <a:bodyPr>
            <a:normAutofit/>
          </a:bodyPr>
          <a:lstStyle/>
          <a:p>
            <a:r>
              <a:rPr lang="zh-CN" altLang="en-US" dirty="0"/>
              <a:t>无语序信息的文本向量</a:t>
            </a:r>
          </a:p>
        </p:txBody>
      </p:sp>
      <p:sp>
        <p:nvSpPr>
          <p:cNvPr id="3" name="内容占位符 2">
            <a:extLst>
              <a:ext uri="{FF2B5EF4-FFF2-40B4-BE49-F238E27FC236}">
                <a16:creationId xmlns:a16="http://schemas.microsoft.com/office/drawing/2014/main" id="{865EEEA7-B97D-4AD2-8FAE-98FB6212AA18}"/>
              </a:ext>
            </a:extLst>
          </p:cNvPr>
          <p:cNvSpPr>
            <a:spLocks noGrp="1"/>
          </p:cNvSpPr>
          <p:nvPr>
            <p:ph idx="1"/>
          </p:nvPr>
        </p:nvSpPr>
        <p:spPr/>
        <p:txBody>
          <a:bodyPr>
            <a:normAutofit fontScale="92500" lnSpcReduction="10000"/>
          </a:bodyPr>
          <a:lstStyle/>
          <a:p>
            <a:r>
              <a:rPr lang="zh-CN" altLang="en-US" dirty="0"/>
              <a:t>文本预处理</a:t>
            </a:r>
            <a:endParaRPr lang="en-US" altLang="zh-CN" dirty="0"/>
          </a:p>
          <a:p>
            <a:pPr lvl="1"/>
            <a:r>
              <a:rPr lang="zh-CN" altLang="en-US" dirty="0"/>
              <a:t>数据集（文本文档集合）</a:t>
            </a:r>
            <a:endParaRPr lang="en-US" altLang="zh-CN" dirty="0"/>
          </a:p>
          <a:p>
            <a:pPr lvl="1"/>
            <a:r>
              <a:rPr lang="zh-CN" altLang="en-US" dirty="0"/>
              <a:t>文档（词条集合）</a:t>
            </a:r>
            <a:endParaRPr lang="en-US" altLang="zh-CN" dirty="0"/>
          </a:p>
          <a:p>
            <a:r>
              <a:rPr lang="zh-CN" altLang="en-US" dirty="0"/>
              <a:t>文本向量化</a:t>
            </a:r>
            <a:endParaRPr lang="en-US" altLang="zh-CN" dirty="0"/>
          </a:p>
          <a:p>
            <a:pPr lvl="1"/>
            <a:r>
              <a:rPr lang="zh-CN" altLang="en-US" dirty="0"/>
              <a:t>构造词典（所有词条，排序）</a:t>
            </a:r>
            <a:endParaRPr lang="en-US" altLang="zh-CN" dirty="0"/>
          </a:p>
          <a:p>
            <a:pPr lvl="2"/>
            <a:r>
              <a:rPr lang="zh-CN" altLang="en-US" dirty="0"/>
              <a:t>词典有序</a:t>
            </a:r>
            <a:endParaRPr lang="en-US" altLang="zh-CN" dirty="0"/>
          </a:p>
          <a:p>
            <a:pPr lvl="2"/>
            <a:r>
              <a:rPr lang="zh-CN" altLang="en-US" dirty="0"/>
              <a:t>向量维度</a:t>
            </a:r>
            <a:endParaRPr lang="en-US" altLang="zh-CN" dirty="0"/>
          </a:p>
          <a:p>
            <a:pPr lvl="1"/>
            <a:r>
              <a:rPr lang="zh-CN" altLang="en-US" dirty="0"/>
              <a:t>文本表示</a:t>
            </a:r>
            <a:endParaRPr lang="en-US" altLang="zh-CN" dirty="0"/>
          </a:p>
          <a:p>
            <a:pPr lvl="2"/>
            <a:r>
              <a:rPr lang="en-US" altLang="zh-CN" dirty="0">
                <a:latin typeface="system-ui"/>
              </a:rPr>
              <a:t>One-hot Representation</a:t>
            </a:r>
          </a:p>
          <a:p>
            <a:pPr lvl="2"/>
            <a:r>
              <a:rPr lang="en-US" altLang="zh-CN" dirty="0"/>
              <a:t>TF-IDF</a:t>
            </a:r>
            <a:endParaRPr lang="en-US" altLang="zh-CN" dirty="0">
              <a:latin typeface="system-ui"/>
            </a:endParaRPr>
          </a:p>
          <a:p>
            <a:pPr lvl="2"/>
            <a:endParaRPr lang="en-US" altLang="zh-CN" dirty="0"/>
          </a:p>
          <a:p>
            <a:endParaRPr lang="zh-CN" altLang="en-US" dirty="0"/>
          </a:p>
        </p:txBody>
      </p:sp>
    </p:spTree>
    <p:extLst>
      <p:ext uri="{BB962C8B-B14F-4D97-AF65-F5344CB8AC3E}">
        <p14:creationId xmlns:p14="http://schemas.microsoft.com/office/powerpoint/2010/main" val="334697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41812-825D-2D81-3C86-7C25DFE6492D}"/>
              </a:ext>
            </a:extLst>
          </p:cNvPr>
          <p:cNvSpPr>
            <a:spLocks noGrp="1"/>
          </p:cNvSpPr>
          <p:nvPr>
            <p:ph type="title"/>
          </p:nvPr>
        </p:nvSpPr>
        <p:spPr/>
        <p:txBody>
          <a:bodyPr>
            <a:normAutofit/>
          </a:bodyPr>
          <a:lstStyle/>
          <a:p>
            <a:r>
              <a:rPr lang="en-US" altLang="zh-CN" dirty="0">
                <a:latin typeface="system-ui"/>
              </a:rPr>
              <a:t>One-hot Representation</a:t>
            </a:r>
            <a:endParaRPr lang="zh-CN" altLang="en-US" dirty="0"/>
          </a:p>
        </p:txBody>
      </p:sp>
      <p:sp>
        <p:nvSpPr>
          <p:cNvPr id="3" name="内容占位符 2">
            <a:extLst>
              <a:ext uri="{FF2B5EF4-FFF2-40B4-BE49-F238E27FC236}">
                <a16:creationId xmlns:a16="http://schemas.microsoft.com/office/drawing/2014/main" id="{6C860BEE-06E9-0B38-267B-D665D0B68812}"/>
              </a:ext>
            </a:extLst>
          </p:cNvPr>
          <p:cNvSpPr>
            <a:spLocks noGrp="1"/>
          </p:cNvSpPr>
          <p:nvPr>
            <p:ph idx="1"/>
          </p:nvPr>
        </p:nvSpPr>
        <p:spPr/>
        <p:txBody>
          <a:bodyPr/>
          <a:lstStyle/>
          <a:p>
            <a:r>
              <a:rPr lang="zh-CN" altLang="en-US" dirty="0"/>
              <a:t>文本预处理</a:t>
            </a:r>
            <a:endParaRPr lang="en-US" altLang="zh-CN" dirty="0"/>
          </a:p>
          <a:p>
            <a:pPr lvl="1"/>
            <a:r>
              <a:rPr lang="zh-CN" altLang="en-US" sz="2400" b="1" i="0" dirty="0">
                <a:solidFill>
                  <a:srgbClr val="121212"/>
                </a:solidFill>
                <a:effectLst/>
                <a:latin typeface="-apple-system"/>
              </a:rPr>
              <a:t>语料库</a:t>
            </a:r>
            <a:r>
              <a:rPr lang="en-US" altLang="zh-CN" sz="2400" b="1" i="0" dirty="0">
                <a:solidFill>
                  <a:srgbClr val="121212"/>
                </a:solidFill>
                <a:effectLst/>
                <a:latin typeface="-apple-system"/>
                <a:sym typeface="Wingdings" panose="05000000000000000000" pitchFamily="2" charset="2"/>
              </a:rPr>
              <a:t></a:t>
            </a:r>
            <a:r>
              <a:rPr lang="zh-CN" altLang="en-US" sz="2400" b="1" i="0" dirty="0">
                <a:solidFill>
                  <a:srgbClr val="121212"/>
                </a:solidFill>
                <a:effectLst/>
                <a:latin typeface="-apple-system"/>
              </a:rPr>
              <a:t>建立词汇表</a:t>
            </a:r>
            <a:endParaRPr lang="en-US" altLang="zh-CN" sz="2400" b="1" i="0" dirty="0">
              <a:solidFill>
                <a:srgbClr val="121212"/>
              </a:solidFill>
              <a:effectLst/>
              <a:latin typeface="-apple-system"/>
            </a:endParaRPr>
          </a:p>
          <a:p>
            <a:pPr lvl="1"/>
            <a:r>
              <a:rPr lang="zh-CN" altLang="en-US" sz="2400" dirty="0"/>
              <a:t>文档</a:t>
            </a:r>
            <a:r>
              <a:rPr lang="en-US" altLang="zh-CN" sz="2400" b="1" i="0" dirty="0">
                <a:solidFill>
                  <a:srgbClr val="121212"/>
                </a:solidFill>
                <a:effectLst/>
                <a:latin typeface="-apple-system"/>
                <a:sym typeface="Wingdings" panose="05000000000000000000" pitchFamily="2" charset="2"/>
              </a:rPr>
              <a:t></a:t>
            </a:r>
            <a:r>
              <a:rPr lang="zh-CN" altLang="en-US" sz="2400" b="1" i="0" dirty="0">
                <a:solidFill>
                  <a:srgbClr val="121212"/>
                </a:solidFill>
                <a:effectLst/>
                <a:latin typeface="-apple-system"/>
                <a:sym typeface="Wingdings" panose="05000000000000000000" pitchFamily="2" charset="2"/>
              </a:rPr>
              <a:t>词包</a:t>
            </a:r>
            <a:endParaRPr lang="en-US" altLang="zh-CN" sz="2400" b="1" i="0" dirty="0">
              <a:solidFill>
                <a:srgbClr val="121212"/>
              </a:solidFill>
              <a:effectLst/>
              <a:latin typeface="-apple-system"/>
            </a:endParaRPr>
          </a:p>
          <a:p>
            <a:pPr lvl="1"/>
            <a:r>
              <a:rPr lang="zh-CN" altLang="en-US" sz="2400" b="0" i="0" dirty="0">
                <a:effectLst/>
                <a:latin typeface="system-ui"/>
              </a:rPr>
              <a:t>向量维度和字典维度一致，第 </a:t>
            </a:r>
            <a:r>
              <a:rPr lang="en-US" altLang="zh-CN" sz="2400" b="0" i="0" dirty="0" err="1">
                <a:effectLst/>
                <a:latin typeface="system-ui"/>
              </a:rPr>
              <a:t>i</a:t>
            </a:r>
            <a:r>
              <a:rPr lang="en-US" altLang="zh-CN" sz="2400" b="0" i="0" dirty="0">
                <a:effectLst/>
                <a:latin typeface="system-ui"/>
              </a:rPr>
              <a:t> </a:t>
            </a:r>
            <a:r>
              <a:rPr lang="zh-CN" altLang="en-US" sz="2400" b="0" i="0" dirty="0">
                <a:effectLst/>
                <a:latin typeface="system-ui"/>
              </a:rPr>
              <a:t>维上的数字</a:t>
            </a:r>
            <a:r>
              <a:rPr lang="en-US" altLang="zh-CN" sz="2400" b="0" i="0" dirty="0">
                <a:effectLst/>
                <a:latin typeface="system-ui"/>
              </a:rPr>
              <a:t>1</a:t>
            </a:r>
            <a:r>
              <a:rPr lang="zh-CN" altLang="en-US" sz="2400" b="0" i="0" dirty="0">
                <a:effectLst/>
                <a:latin typeface="system-ui"/>
              </a:rPr>
              <a:t>代表 </a:t>
            </a:r>
            <a:r>
              <a:rPr lang="en-US" altLang="zh-CN" sz="2400" b="0" i="0" dirty="0">
                <a:effectLst/>
                <a:latin typeface="system-ui"/>
              </a:rPr>
              <a:t>ID </a:t>
            </a:r>
            <a:r>
              <a:rPr lang="zh-CN" altLang="en-US" sz="2400" b="0" i="0" dirty="0">
                <a:effectLst/>
                <a:latin typeface="system-ui"/>
              </a:rPr>
              <a:t>为 </a:t>
            </a:r>
            <a:r>
              <a:rPr lang="en-US" altLang="zh-CN" sz="2400" b="0" i="0" dirty="0" err="1">
                <a:effectLst/>
                <a:latin typeface="system-ui"/>
              </a:rPr>
              <a:t>i</a:t>
            </a:r>
            <a:r>
              <a:rPr lang="en-US" altLang="zh-CN" sz="2400" b="0" i="0" dirty="0">
                <a:effectLst/>
                <a:latin typeface="system-ui"/>
              </a:rPr>
              <a:t> </a:t>
            </a:r>
            <a:r>
              <a:rPr lang="zh-CN" altLang="en-US" sz="2400" b="0" i="0" dirty="0">
                <a:effectLst/>
                <a:latin typeface="system-ui"/>
              </a:rPr>
              <a:t>的词语在文本里出现</a:t>
            </a:r>
            <a:endParaRPr lang="zh-CN" altLang="en-US" sz="2400" dirty="0"/>
          </a:p>
          <a:p>
            <a:endParaRPr lang="zh-CN" altLang="en-US" dirty="0"/>
          </a:p>
        </p:txBody>
      </p:sp>
      <p:pic>
        <p:nvPicPr>
          <p:cNvPr id="4" name="Picture 4" descr="https://img-blog.csdn.net/20160809145300089">
            <a:extLst>
              <a:ext uri="{FF2B5EF4-FFF2-40B4-BE49-F238E27FC236}">
                <a16:creationId xmlns:a16="http://schemas.microsoft.com/office/drawing/2014/main" id="{BC41C92F-7C19-BC69-5234-70BFF6EFB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99" y="3966269"/>
            <a:ext cx="8417601" cy="261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5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CB647-20EB-CBBA-8C9B-1FACECC7F2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9E461D-67EE-A169-EEC3-A81D15850BBE}"/>
              </a:ext>
            </a:extLst>
          </p:cNvPr>
          <p:cNvSpPr>
            <a:spLocks noGrp="1"/>
          </p:cNvSpPr>
          <p:nvPr>
            <p:ph idx="1"/>
          </p:nvPr>
        </p:nvSpPr>
        <p:spPr/>
        <p:txBody>
          <a:bodyPr/>
          <a:lstStyle/>
          <a:p>
            <a:r>
              <a:rPr lang="en-US" altLang="zh-CN" dirty="0"/>
              <a:t>1</a:t>
            </a:r>
            <a:r>
              <a:rPr lang="zh-CN" altLang="en-US" dirty="0"/>
              <a:t>、文本预处理  </a:t>
            </a:r>
            <a:r>
              <a:rPr lang="en-US" altLang="zh-CN" dirty="0"/>
              <a:t>Text Preprocessing</a:t>
            </a:r>
          </a:p>
          <a:p>
            <a:r>
              <a:rPr lang="en-US" altLang="zh-CN" dirty="0"/>
              <a:t>2</a:t>
            </a:r>
            <a:r>
              <a:rPr lang="zh-CN" altLang="en-US" dirty="0"/>
              <a:t>、文本向量化</a:t>
            </a:r>
            <a:endParaRPr lang="en-US" altLang="zh-CN" dirty="0"/>
          </a:p>
          <a:p>
            <a:r>
              <a:rPr lang="en-US" altLang="zh-CN" dirty="0"/>
              <a:t>3</a:t>
            </a:r>
            <a:r>
              <a:rPr lang="zh-CN" altLang="en-US" dirty="0"/>
              <a:t>、文档哈希</a:t>
            </a:r>
            <a:endParaRPr lang="en-US" altLang="zh-CN" dirty="0"/>
          </a:p>
          <a:p>
            <a:endParaRPr lang="zh-CN" altLang="en-US" dirty="0"/>
          </a:p>
        </p:txBody>
      </p:sp>
    </p:spTree>
    <p:extLst>
      <p:ext uri="{BB962C8B-B14F-4D97-AF65-F5344CB8AC3E}">
        <p14:creationId xmlns:p14="http://schemas.microsoft.com/office/powerpoint/2010/main" val="373390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F1281-2196-F1D4-FC0B-020EF0CE5C6A}"/>
              </a:ext>
            </a:extLst>
          </p:cNvPr>
          <p:cNvSpPr>
            <a:spLocks noGrp="1"/>
          </p:cNvSpPr>
          <p:nvPr>
            <p:ph type="title"/>
          </p:nvPr>
        </p:nvSpPr>
        <p:spPr/>
        <p:txBody>
          <a:bodyPr/>
          <a:lstStyle/>
          <a:p>
            <a:r>
              <a:rPr lang="zh-CN" altLang="en-US" b="0" i="0" dirty="0">
                <a:effectLst/>
                <a:latin typeface="system-ui"/>
              </a:rPr>
              <a:t>词频</a:t>
            </a:r>
            <a:r>
              <a:rPr lang="en-US" altLang="zh-CN" b="0" i="0" dirty="0">
                <a:effectLst/>
                <a:latin typeface="system-ui"/>
              </a:rPr>
              <a:t>-</a:t>
            </a:r>
            <a:r>
              <a:rPr lang="zh-CN" altLang="en-US" b="0" i="0" dirty="0">
                <a:effectLst/>
                <a:latin typeface="system-ui"/>
              </a:rPr>
              <a:t>逆文档频率（</a:t>
            </a:r>
            <a:r>
              <a:rPr lang="en-US" altLang="zh-CN" b="0" i="0" dirty="0">
                <a:effectLst/>
                <a:latin typeface="system-ui"/>
              </a:rPr>
              <a:t>TF-IDF</a:t>
            </a:r>
            <a:r>
              <a:rPr lang="zh-CN" altLang="en-US" b="0" i="0" dirty="0">
                <a:effectLst/>
                <a:latin typeface="system-ui"/>
              </a:rPr>
              <a:t>）</a:t>
            </a:r>
            <a:endParaRPr lang="zh-CN" altLang="en-US" dirty="0"/>
          </a:p>
        </p:txBody>
      </p:sp>
      <p:sp>
        <p:nvSpPr>
          <p:cNvPr id="3" name="内容占位符 2">
            <a:extLst>
              <a:ext uri="{FF2B5EF4-FFF2-40B4-BE49-F238E27FC236}">
                <a16:creationId xmlns:a16="http://schemas.microsoft.com/office/drawing/2014/main" id="{3AE8B441-4B61-3F7A-AA37-FF11E75C2BC5}"/>
              </a:ext>
            </a:extLst>
          </p:cNvPr>
          <p:cNvSpPr>
            <a:spLocks noGrp="1"/>
          </p:cNvSpPr>
          <p:nvPr>
            <p:ph idx="1"/>
          </p:nvPr>
        </p:nvSpPr>
        <p:spPr/>
        <p:txBody>
          <a:bodyPr/>
          <a:lstStyle/>
          <a:p>
            <a:r>
              <a:rPr lang="zh-CN" altLang="en-US" dirty="0"/>
              <a:t>词项频率</a:t>
            </a:r>
            <a:r>
              <a:rPr lang="en-US" altLang="zh-CN" dirty="0" err="1"/>
              <a:t>tf</a:t>
            </a:r>
            <a:r>
              <a:rPr lang="en-US" altLang="zh-CN" dirty="0"/>
              <a:t> (Term frequency )</a:t>
            </a:r>
          </a:p>
          <a:p>
            <a:r>
              <a:rPr lang="zh-CN" altLang="en-US" dirty="0"/>
              <a:t>逆文档频</a:t>
            </a:r>
            <a:r>
              <a:rPr lang="en-US" altLang="zh-CN" dirty="0"/>
              <a:t> </a:t>
            </a:r>
            <a:r>
              <a:rPr lang="en-US" altLang="zh-CN" dirty="0" err="1"/>
              <a:t>idf</a:t>
            </a:r>
            <a:r>
              <a:rPr lang="en-US" altLang="zh-CN" dirty="0"/>
              <a:t> (inverse document frequency)</a:t>
            </a:r>
            <a:endParaRPr lang="zh-CN" altLang="en-US" dirty="0"/>
          </a:p>
        </p:txBody>
      </p:sp>
    </p:spTree>
    <p:extLst>
      <p:ext uri="{BB962C8B-B14F-4D97-AF65-F5344CB8AC3E}">
        <p14:creationId xmlns:p14="http://schemas.microsoft.com/office/powerpoint/2010/main" val="141003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词项频率</a:t>
            </a:r>
            <a:r>
              <a:rPr lang="en-US" altLang="zh-CN" dirty="0" err="1"/>
              <a:t>tf</a:t>
            </a:r>
            <a:r>
              <a:rPr lang="en-US" altLang="zh-CN" dirty="0"/>
              <a:t> (Term frequency )</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rPr>
              <a:t>词项频率</a:t>
            </a:r>
            <a:r>
              <a:rPr lang="zh-CN" altLang="en-US" dirty="0"/>
              <a:t>：</a:t>
            </a:r>
            <a:endParaRPr lang="en-US" altLang="zh-CN" dirty="0"/>
          </a:p>
          <a:p>
            <a:pPr lvl="1"/>
            <a:r>
              <a:rPr lang="zh-CN" altLang="en-US" dirty="0"/>
              <a:t>词项</a:t>
            </a:r>
            <a:r>
              <a:rPr lang="en-US" altLang="zh-CN" i="1" dirty="0"/>
              <a:t>t</a:t>
            </a:r>
            <a:r>
              <a:rPr lang="zh-CN" altLang="en-US" dirty="0"/>
              <a:t>在文档</a:t>
            </a:r>
            <a:r>
              <a:rPr lang="en-US" altLang="zh-CN" i="1" dirty="0"/>
              <a:t>d</a:t>
            </a:r>
            <a:r>
              <a:rPr lang="zh-CN" altLang="en-US" dirty="0"/>
              <a:t>中出现的次数，记为</a:t>
            </a:r>
            <a:r>
              <a:rPr lang="en-US" altLang="zh-CN" i="1" dirty="0" err="1"/>
              <a:t>tf</a:t>
            </a:r>
            <a:r>
              <a:rPr lang="en-US" altLang="zh-CN" i="1" baseline="-25000" dirty="0" err="1"/>
              <a:t>t,d</a:t>
            </a:r>
            <a:endParaRPr lang="en-US" altLang="zh-CN" i="1" baseline="-25000" dirty="0"/>
          </a:p>
          <a:p>
            <a:pPr lvl="1"/>
            <a:r>
              <a:rPr lang="zh-CN" altLang="en-US" sz="2800" b="0" i="0" dirty="0">
                <a:effectLst/>
                <a:latin typeface="system-ui"/>
              </a:rPr>
              <a:t>向量第 </a:t>
            </a:r>
            <a:r>
              <a:rPr lang="en-US" altLang="zh-CN" sz="2800" b="0" i="0" dirty="0" err="1">
                <a:effectLst/>
                <a:latin typeface="system-ui"/>
              </a:rPr>
              <a:t>i</a:t>
            </a:r>
            <a:r>
              <a:rPr lang="en-US" altLang="zh-CN" sz="2800" b="0" i="0" dirty="0">
                <a:effectLst/>
                <a:latin typeface="system-ui"/>
              </a:rPr>
              <a:t> </a:t>
            </a:r>
            <a:r>
              <a:rPr lang="zh-CN" altLang="en-US" sz="2800" b="0" i="0" dirty="0">
                <a:effectLst/>
                <a:latin typeface="system-ui"/>
              </a:rPr>
              <a:t>维上的数字代表 </a:t>
            </a:r>
            <a:r>
              <a:rPr lang="en-US" altLang="zh-CN" sz="2800" b="0" i="0" dirty="0">
                <a:effectLst/>
                <a:latin typeface="system-ui"/>
              </a:rPr>
              <a:t>ID </a:t>
            </a:r>
            <a:r>
              <a:rPr lang="zh-CN" altLang="en-US" sz="2800" b="0" i="0" dirty="0">
                <a:effectLst/>
                <a:latin typeface="system-ui"/>
              </a:rPr>
              <a:t>为 </a:t>
            </a:r>
            <a:r>
              <a:rPr lang="en-US" altLang="zh-CN" sz="2800" b="0" i="0" dirty="0" err="1">
                <a:effectLst/>
                <a:latin typeface="system-ui"/>
              </a:rPr>
              <a:t>i</a:t>
            </a:r>
            <a:r>
              <a:rPr lang="en-US" altLang="zh-CN" sz="2800" b="0" i="0" dirty="0">
                <a:effectLst/>
                <a:latin typeface="system-ui"/>
              </a:rPr>
              <a:t> </a:t>
            </a:r>
            <a:r>
              <a:rPr lang="zh-CN" altLang="en-US" sz="2800" b="0" i="0" dirty="0">
                <a:effectLst/>
                <a:latin typeface="system-ui"/>
              </a:rPr>
              <a:t>的词语在文本</a:t>
            </a:r>
            <a:r>
              <a:rPr lang="zh-CN" altLang="en-US" dirty="0">
                <a:latin typeface="system-ui"/>
              </a:rPr>
              <a:t>里的</a:t>
            </a:r>
            <a:r>
              <a:rPr lang="en-US" altLang="zh-CN" i="1" dirty="0" err="1"/>
              <a:t>tf</a:t>
            </a:r>
            <a:r>
              <a:rPr lang="en-US" altLang="zh-CN" i="1" baseline="-25000" dirty="0" err="1"/>
              <a:t>t,d</a:t>
            </a:r>
            <a:endParaRPr lang="en-US" altLang="zh-CN" i="1" baseline="-25000" dirty="0"/>
          </a:p>
          <a:p>
            <a:r>
              <a:rPr lang="zh-CN" altLang="en-US" dirty="0"/>
              <a:t>对数词频</a:t>
            </a:r>
          </a:p>
          <a:p>
            <a:pPr lvl="1"/>
            <a:r>
              <a:rPr lang="zh-CN" altLang="en-US" dirty="0"/>
              <a:t>采用</a:t>
            </a:r>
            <a:r>
              <a:rPr lang="zh-CN" altLang="en-US" dirty="0">
                <a:solidFill>
                  <a:srgbClr val="0000FF"/>
                </a:solidFill>
              </a:rPr>
              <a:t>原始</a:t>
            </a:r>
            <a:r>
              <a:rPr lang="en-US" altLang="zh-CN" i="1" dirty="0" err="1">
                <a:solidFill>
                  <a:srgbClr val="0000FF"/>
                </a:solidFill>
              </a:rPr>
              <a:t>tf</a:t>
            </a:r>
            <a:r>
              <a:rPr lang="zh-CN" altLang="en-US" dirty="0">
                <a:solidFill>
                  <a:srgbClr val="0000FF"/>
                </a:solidFill>
              </a:rPr>
              <a:t>值</a:t>
            </a:r>
            <a:r>
              <a:rPr lang="en-US" altLang="zh-CN" dirty="0"/>
              <a:t>(raw </a:t>
            </a:r>
            <a:r>
              <a:rPr lang="en-US" altLang="zh-CN" dirty="0" err="1"/>
              <a:t>tf</a:t>
            </a:r>
            <a:r>
              <a:rPr lang="en-US" altLang="zh-CN" dirty="0"/>
              <a:t>)</a:t>
            </a:r>
            <a:r>
              <a:rPr lang="zh-CN" altLang="en-US" dirty="0"/>
              <a:t>，不太合适：</a:t>
            </a:r>
          </a:p>
          <a:p>
            <a:pPr lvl="2"/>
            <a:r>
              <a:rPr lang="zh-CN" altLang="en-US" dirty="0"/>
              <a:t>某个词项在</a:t>
            </a:r>
            <a:r>
              <a:rPr lang="en-US" altLang="zh-CN" i="1" dirty="0"/>
              <a:t>A</a:t>
            </a:r>
            <a:r>
              <a:rPr lang="zh-CN" altLang="en-US" dirty="0"/>
              <a:t>文档中出现十次，即</a:t>
            </a:r>
            <a:r>
              <a:rPr lang="en-US" altLang="zh-CN" i="1" dirty="0" err="1"/>
              <a:t>tf</a:t>
            </a:r>
            <a:r>
              <a:rPr lang="en-US" altLang="zh-CN" dirty="0"/>
              <a:t> = 10</a:t>
            </a:r>
            <a:r>
              <a:rPr lang="zh-CN" altLang="en-US" dirty="0"/>
              <a:t>，在</a:t>
            </a:r>
            <a:r>
              <a:rPr lang="en-US" altLang="zh-CN" i="1" dirty="0"/>
              <a:t>B</a:t>
            </a:r>
            <a:r>
              <a:rPr lang="zh-CN" altLang="en-US" dirty="0"/>
              <a:t>文档中</a:t>
            </a:r>
            <a:r>
              <a:rPr lang="en-US" altLang="zh-CN" i="1" dirty="0" err="1"/>
              <a:t>tf</a:t>
            </a:r>
            <a:r>
              <a:rPr lang="en-US" altLang="zh-CN" dirty="0"/>
              <a:t> = 1</a:t>
            </a:r>
            <a:r>
              <a:rPr lang="zh-CN" altLang="en-US" dirty="0"/>
              <a:t>，</a:t>
            </a:r>
          </a:p>
          <a:p>
            <a:pPr lvl="2"/>
            <a:r>
              <a:rPr lang="zh-CN" altLang="en-US" dirty="0"/>
              <a:t>权重相差</a:t>
            </a:r>
            <a:r>
              <a:rPr lang="en-US" altLang="zh-CN" dirty="0"/>
              <a:t>10</a:t>
            </a:r>
            <a:r>
              <a:rPr lang="zh-CN" altLang="en-US" dirty="0"/>
              <a:t>倍？</a:t>
            </a:r>
          </a:p>
        </p:txBody>
      </p:sp>
    </p:spTree>
    <p:extLst>
      <p:ext uri="{BB962C8B-B14F-4D97-AF65-F5344CB8AC3E}">
        <p14:creationId xmlns:p14="http://schemas.microsoft.com/office/powerpoint/2010/main" val="938048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一种替代原始</a:t>
            </a:r>
            <a:r>
              <a:rPr lang="en-US" altLang="zh-CN" dirty="0" err="1"/>
              <a:t>tf</a:t>
            </a:r>
            <a:r>
              <a:rPr lang="zh-CN" altLang="en-US" dirty="0"/>
              <a:t>的方法</a:t>
            </a:r>
            <a:r>
              <a:rPr lang="en-US" altLang="zh-CN" dirty="0"/>
              <a:t>: </a:t>
            </a:r>
            <a:r>
              <a:rPr lang="zh-CN" altLang="en-US" dirty="0"/>
              <a:t>对数词频</a:t>
            </a:r>
          </a:p>
        </p:txBody>
      </p:sp>
      <p:pic>
        <p:nvPicPr>
          <p:cNvPr id="14339" name="Picture 3"/>
          <p:cNvPicPr>
            <a:picLocks noGrp="1" noChangeAspect="1" noChangeArrowheads="1"/>
          </p:cNvPicPr>
          <p:nvPr>
            <p:ph idx="1"/>
          </p:nvPr>
        </p:nvPicPr>
        <p:blipFill>
          <a:blip r:embed="rId2"/>
          <a:srcRect/>
          <a:stretch>
            <a:fillRect/>
          </a:stretch>
        </p:blipFill>
        <p:spPr bwMode="auto">
          <a:xfrm>
            <a:off x="642910" y="2071678"/>
            <a:ext cx="8229600" cy="2597891"/>
          </a:xfrm>
          <a:prstGeom prst="rect">
            <a:avLst/>
          </a:prstGeom>
          <a:noFill/>
          <a:ln w="9525">
            <a:noFill/>
            <a:miter lim="800000"/>
            <a:headEnd/>
            <a:tailEnd/>
          </a:ln>
          <a:effectLst/>
        </p:spPr>
      </p:pic>
    </p:spTree>
    <p:extLst>
      <p:ext uri="{BB962C8B-B14F-4D97-AF65-F5344CB8AC3E}">
        <p14:creationId xmlns:p14="http://schemas.microsoft.com/office/powerpoint/2010/main" val="3645569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idf</a:t>
            </a:r>
            <a:r>
              <a:rPr lang="en-US" altLang="zh-CN" dirty="0"/>
              <a:t> (inverse document frequency)</a:t>
            </a:r>
            <a:br>
              <a:rPr lang="en-US" altLang="zh-CN" dirty="0"/>
            </a:br>
            <a:r>
              <a:rPr lang="zh-CN" altLang="en-US" dirty="0"/>
              <a:t>逆文档频</a:t>
            </a:r>
          </a:p>
        </p:txBody>
      </p:sp>
      <p:sp>
        <p:nvSpPr>
          <p:cNvPr id="3" name="内容占位符 2"/>
          <p:cNvSpPr>
            <a:spLocks noGrp="1"/>
          </p:cNvSpPr>
          <p:nvPr>
            <p:ph idx="1"/>
          </p:nvPr>
        </p:nvSpPr>
        <p:spPr/>
        <p:txBody>
          <a:bodyPr>
            <a:normAutofit/>
          </a:bodyPr>
          <a:lstStyle/>
          <a:p>
            <a:r>
              <a:rPr lang="zh-CN" altLang="en-US" dirty="0"/>
              <a:t>文档频率 </a:t>
            </a:r>
            <a:r>
              <a:rPr lang="en-US" altLang="zh-CN" dirty="0"/>
              <a:t>(Document frequency</a:t>
            </a:r>
            <a:r>
              <a:rPr lang="zh-CN" altLang="en-US" dirty="0"/>
              <a:t>，</a:t>
            </a:r>
            <a:r>
              <a:rPr lang="en-US" altLang="zh-CN" dirty="0" err="1"/>
              <a:t>df</a:t>
            </a:r>
            <a:r>
              <a:rPr lang="en-US" altLang="zh-CN" dirty="0"/>
              <a:t>)</a:t>
            </a:r>
          </a:p>
          <a:p>
            <a:pPr lvl="1"/>
            <a:r>
              <a:rPr lang="zh-CN" altLang="en-US" b="1" u="sng" dirty="0">
                <a:solidFill>
                  <a:srgbClr val="0000FF"/>
                </a:solidFill>
              </a:rPr>
              <a:t>文档频率</a:t>
            </a:r>
            <a:r>
              <a:rPr lang="en-US" altLang="zh-CN" dirty="0"/>
              <a:t>:</a:t>
            </a:r>
            <a:r>
              <a:rPr lang="zh-CN" altLang="en-US" dirty="0"/>
              <a:t>出现词项的</a:t>
            </a:r>
            <a:r>
              <a:rPr lang="zh-CN" altLang="en-US" dirty="0">
                <a:solidFill>
                  <a:srgbClr val="FF0000"/>
                </a:solidFill>
              </a:rPr>
              <a:t>文档数目</a:t>
            </a:r>
            <a:endParaRPr lang="en-US" altLang="zh-CN" dirty="0">
              <a:solidFill>
                <a:srgbClr val="FF0000"/>
              </a:solidFill>
            </a:endParaRPr>
          </a:p>
          <a:p>
            <a:pPr lvl="1">
              <a:buFont typeface="Arial" charset="0"/>
              <a:buChar char="–"/>
              <a:defRPr/>
            </a:pPr>
            <a:r>
              <a:rPr lang="en-US" altLang="zh-CN" i="1" dirty="0" err="1"/>
              <a:t>df</a:t>
            </a:r>
            <a:r>
              <a:rPr lang="en-US" altLang="zh-CN" i="1" baseline="-25000" dirty="0" err="1"/>
              <a:t>t</a:t>
            </a:r>
            <a:r>
              <a:rPr lang="en-US" altLang="zh-CN" i="1" baseline="-25000" dirty="0"/>
              <a:t> </a:t>
            </a:r>
            <a:r>
              <a:rPr lang="zh-CN" altLang="en-US" dirty="0"/>
              <a:t>文档集合中包含</a:t>
            </a:r>
            <a:r>
              <a:rPr lang="en-US" altLang="zh-CN" dirty="0"/>
              <a:t>t</a:t>
            </a:r>
            <a:r>
              <a:rPr lang="zh-CN" altLang="en-US" dirty="0"/>
              <a:t>的文档数目</a:t>
            </a:r>
            <a:endParaRPr lang="en-US" altLang="zh-CN" i="1" dirty="0"/>
          </a:p>
          <a:p>
            <a:pPr lvl="2">
              <a:buFont typeface="Arial" charset="0"/>
              <a:buChar char="–"/>
              <a:defRPr/>
            </a:pPr>
            <a:r>
              <a:rPr lang="zh-CN" altLang="en-US" dirty="0"/>
              <a:t>与词项</a:t>
            </a:r>
            <a:r>
              <a:rPr lang="en-US" altLang="zh-CN" i="1" dirty="0"/>
              <a:t>t</a:t>
            </a:r>
            <a:r>
              <a:rPr lang="zh-CN" altLang="en-US" dirty="0"/>
              <a:t>包含的</a:t>
            </a:r>
            <a:r>
              <a:rPr lang="zh-CN" altLang="en-US" dirty="0">
                <a:solidFill>
                  <a:srgbClr val="0000FF"/>
                </a:solidFill>
              </a:rPr>
              <a:t>信息量</a:t>
            </a:r>
            <a:r>
              <a:rPr lang="zh-CN" altLang="en-US" dirty="0"/>
              <a:t>成</a:t>
            </a:r>
            <a:r>
              <a:rPr lang="zh-CN" altLang="en-US" dirty="0">
                <a:solidFill>
                  <a:srgbClr val="0000FF"/>
                </a:solidFill>
              </a:rPr>
              <a:t>反比</a:t>
            </a:r>
          </a:p>
          <a:p>
            <a:pPr lvl="2">
              <a:buFont typeface="Arial" charset="0"/>
              <a:buChar char="–"/>
              <a:defRPr/>
            </a:pPr>
            <a:r>
              <a:rPr lang="en-US" altLang="zh-CN" i="1" dirty="0" err="1"/>
              <a:t>df</a:t>
            </a:r>
            <a:r>
              <a:rPr lang="en-US" altLang="zh-CN" i="1" baseline="-25000" dirty="0" err="1"/>
              <a:t>t</a:t>
            </a:r>
            <a:r>
              <a:rPr lang="en-US" altLang="zh-CN" dirty="0"/>
              <a:t>  &lt;= </a:t>
            </a:r>
            <a:r>
              <a:rPr lang="en-US" altLang="zh-CN" i="1" dirty="0"/>
              <a:t>N</a:t>
            </a:r>
            <a:r>
              <a:rPr lang="en-US" altLang="zh-CN" dirty="0"/>
              <a:t>  (</a:t>
            </a:r>
            <a:r>
              <a:rPr lang="en-US" altLang="zh-CN" i="1" dirty="0"/>
              <a:t>N</a:t>
            </a:r>
            <a:r>
              <a:rPr lang="zh-CN" altLang="en-US" dirty="0"/>
              <a:t>是文档的总数</a:t>
            </a:r>
            <a:r>
              <a:rPr lang="en-US" altLang="zh-CN" dirty="0"/>
              <a:t>)</a:t>
            </a:r>
          </a:p>
          <a:p>
            <a:r>
              <a:rPr lang="en-US" altLang="zh-CN" dirty="0" err="1"/>
              <a:t>idf</a:t>
            </a:r>
            <a:r>
              <a:rPr lang="en-US" altLang="zh-CN" dirty="0"/>
              <a:t> (inverse document frequency)</a:t>
            </a:r>
            <a:r>
              <a:rPr lang="zh-CN" altLang="en-US" dirty="0"/>
              <a:t>逆文档频</a:t>
            </a:r>
            <a:endParaRPr lang="en-US" altLang="zh-CN" dirty="0"/>
          </a:p>
          <a:p>
            <a:pPr lvl="1"/>
            <a:r>
              <a:rPr lang="en-US" altLang="zh-CN" i="1" dirty="0" err="1"/>
              <a:t>idf</a:t>
            </a:r>
            <a:r>
              <a:rPr lang="en-US" altLang="zh-CN" i="1" baseline="-25000" dirty="0" err="1"/>
              <a:t>t</a:t>
            </a:r>
            <a:r>
              <a:rPr lang="en-US" altLang="zh-CN" dirty="0"/>
              <a:t> = log</a:t>
            </a:r>
            <a:r>
              <a:rPr lang="en-US" altLang="zh-CN" baseline="-25000" dirty="0"/>
              <a:t>10</a:t>
            </a:r>
            <a:r>
              <a:rPr lang="en-US" altLang="zh-CN" dirty="0"/>
              <a:t>(</a:t>
            </a:r>
            <a:r>
              <a:rPr lang="en-US" altLang="zh-CN" i="1" dirty="0"/>
              <a:t>N</a:t>
            </a:r>
            <a:r>
              <a:rPr lang="en-US" altLang="zh-CN" dirty="0"/>
              <a:t>/</a:t>
            </a:r>
            <a:r>
              <a:rPr lang="en-US" altLang="zh-CN" i="1" dirty="0" err="1"/>
              <a:t>df</a:t>
            </a:r>
            <a:r>
              <a:rPr lang="en-US" altLang="zh-CN" i="1" baseline="-25000" dirty="0" err="1"/>
              <a:t>t</a:t>
            </a:r>
            <a:r>
              <a:rPr lang="en-US" altLang="zh-CN" dirty="0"/>
              <a:t>)</a:t>
            </a:r>
          </a:p>
          <a:p>
            <a:pPr lvl="2">
              <a:buFont typeface="Arial" charset="0"/>
              <a:buChar char="–"/>
              <a:defRPr/>
            </a:pPr>
            <a:r>
              <a:rPr lang="en-US" altLang="zh-CN" i="1" dirty="0" err="1"/>
              <a:t>idf</a:t>
            </a:r>
            <a:r>
              <a:rPr lang="en-US" altLang="zh-CN" i="1" baseline="-25000" dirty="0" err="1"/>
              <a:t>t</a:t>
            </a:r>
            <a:r>
              <a:rPr lang="en-US" altLang="zh-CN" dirty="0"/>
              <a:t> </a:t>
            </a:r>
            <a:r>
              <a:rPr lang="zh-CN" altLang="en-US" dirty="0"/>
              <a:t>是反映</a:t>
            </a:r>
            <a:r>
              <a:rPr lang="zh-CN" altLang="en-US" dirty="0">
                <a:solidFill>
                  <a:srgbClr val="0000FF"/>
                </a:solidFill>
              </a:rPr>
              <a:t>词项</a:t>
            </a:r>
            <a:r>
              <a:rPr lang="en-US" altLang="zh-CN" i="1" dirty="0">
                <a:solidFill>
                  <a:srgbClr val="0000FF"/>
                </a:solidFill>
              </a:rPr>
              <a:t>t</a:t>
            </a:r>
            <a:r>
              <a:rPr lang="zh-CN" altLang="en-US" dirty="0">
                <a:solidFill>
                  <a:srgbClr val="0000FF"/>
                </a:solidFill>
              </a:rPr>
              <a:t>的信息量</a:t>
            </a:r>
            <a:r>
              <a:rPr lang="zh-CN" altLang="en-US" dirty="0"/>
              <a:t>的一个指标</a:t>
            </a:r>
          </a:p>
          <a:p>
            <a:pPr lvl="2">
              <a:buFont typeface="Arial" charset="0"/>
              <a:buChar char="–"/>
              <a:defRPr/>
            </a:pPr>
            <a:r>
              <a:rPr lang="zh-CN" altLang="en-US" dirty="0"/>
              <a:t>用</a:t>
            </a:r>
            <a:r>
              <a:rPr lang="en-US" altLang="zh-CN" dirty="0"/>
              <a:t>log (</a:t>
            </a:r>
            <a:r>
              <a:rPr lang="en-US" altLang="zh-CN" i="1" dirty="0"/>
              <a:t>N</a:t>
            </a:r>
            <a:r>
              <a:rPr lang="en-US" altLang="zh-CN" dirty="0"/>
              <a:t>/</a:t>
            </a:r>
            <a:r>
              <a:rPr lang="en-US" altLang="zh-CN" i="1" dirty="0" err="1"/>
              <a:t>df</a:t>
            </a:r>
            <a:r>
              <a:rPr lang="en-US" altLang="zh-CN" i="1" baseline="-25000" dirty="0" err="1"/>
              <a:t>t</a:t>
            </a:r>
            <a:r>
              <a:rPr lang="en-US" altLang="zh-CN" dirty="0"/>
              <a:t>) </a:t>
            </a:r>
            <a:r>
              <a:rPr lang="zh-CN" altLang="en-US" dirty="0"/>
              <a:t>代替</a:t>
            </a:r>
            <a:r>
              <a:rPr lang="en-US" altLang="zh-CN" i="1" dirty="0"/>
              <a:t>N</a:t>
            </a:r>
            <a:r>
              <a:rPr lang="en-US" altLang="zh-CN" dirty="0"/>
              <a:t>/</a:t>
            </a:r>
            <a:r>
              <a:rPr lang="en-US" altLang="zh-CN" i="1" dirty="0" err="1"/>
              <a:t>df</a:t>
            </a:r>
            <a:r>
              <a:rPr lang="en-US" altLang="zh-CN" i="1" baseline="-25000" dirty="0" err="1"/>
              <a:t>t</a:t>
            </a:r>
            <a:r>
              <a:rPr lang="en-US" altLang="zh-CN" i="1" dirty="0"/>
              <a:t> </a:t>
            </a:r>
            <a:r>
              <a:rPr lang="zh-CN" altLang="en-US" dirty="0"/>
              <a:t>来抑制</a:t>
            </a:r>
            <a:r>
              <a:rPr lang="en-US" altLang="zh-CN" dirty="0" err="1"/>
              <a:t>idf</a:t>
            </a:r>
            <a:r>
              <a:rPr lang="zh-CN" altLang="en-US" dirty="0"/>
              <a:t>的作用</a:t>
            </a:r>
          </a:p>
          <a:p>
            <a:endParaRPr lang="zh-CN" altLang="en-US" dirty="0"/>
          </a:p>
        </p:txBody>
      </p:sp>
    </p:spTree>
    <p:extLst>
      <p:ext uri="{BB962C8B-B14F-4D97-AF65-F5344CB8AC3E}">
        <p14:creationId xmlns:p14="http://schemas.microsoft.com/office/powerpoint/2010/main" val="3337733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idf</a:t>
            </a:r>
            <a:r>
              <a:rPr lang="zh-CN" altLang="en-US" dirty="0"/>
              <a:t>的计算举例 </a:t>
            </a:r>
            <a:r>
              <a:rPr lang="en-US" altLang="zh-CN" dirty="0"/>
              <a:t>N=1,000,000</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821055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388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a:p>
        </p:txBody>
      </p:sp>
      <p:sp>
        <p:nvSpPr>
          <p:cNvPr id="29699" name="内容占位符 2"/>
          <p:cNvSpPr>
            <a:spLocks noGrp="1"/>
          </p:cNvSpPr>
          <p:nvPr>
            <p:ph idx="1"/>
          </p:nvPr>
        </p:nvSpPr>
        <p:spPr/>
        <p:txBody>
          <a:bodyPr>
            <a:normAutofit fontScale="92500" lnSpcReduction="10000"/>
          </a:bodyPr>
          <a:lstStyle/>
          <a:p>
            <a:r>
              <a:rPr lang="en-US" altLang="zh-CN" dirty="0"/>
              <a:t>TF-IDF</a:t>
            </a:r>
            <a:r>
              <a:rPr lang="zh-CN" altLang="en-US" dirty="0"/>
              <a:t>是一种</a:t>
            </a:r>
            <a:r>
              <a:rPr lang="zh-CN" altLang="en-US" dirty="0">
                <a:hlinkClick r:id="rId2"/>
              </a:rPr>
              <a:t>统计方法</a:t>
            </a:r>
            <a:r>
              <a:rPr lang="zh-CN" altLang="en-US" dirty="0"/>
              <a:t>，</a:t>
            </a:r>
            <a:endParaRPr lang="en-US" altLang="zh-CN" dirty="0"/>
          </a:p>
          <a:p>
            <a:r>
              <a:rPr lang="zh-CN" altLang="en-US" dirty="0"/>
              <a:t>用以评估一字词对于一个文件集或一个语料库中的其中一份文件的重要程度。</a:t>
            </a:r>
            <a:endParaRPr lang="en-US" altLang="zh-CN" dirty="0"/>
          </a:p>
          <a:p>
            <a:r>
              <a:rPr lang="zh-CN" altLang="en-US" dirty="0"/>
              <a:t>字词的重要性随着它在文件中出现的次数成正比增加，</a:t>
            </a:r>
            <a:endParaRPr lang="en-US" altLang="zh-CN" dirty="0"/>
          </a:p>
          <a:p>
            <a:r>
              <a:rPr lang="zh-CN" altLang="en-US" dirty="0"/>
              <a:t>但同时会随着它在</a:t>
            </a:r>
            <a:r>
              <a:rPr lang="zh-CN" altLang="en-US" dirty="0">
                <a:hlinkClick r:id="rId3"/>
              </a:rPr>
              <a:t>语料库</a:t>
            </a:r>
            <a:r>
              <a:rPr lang="zh-CN" altLang="en-US" dirty="0"/>
              <a:t>中出现的频率成反比下降</a:t>
            </a:r>
            <a:endParaRPr lang="en-US" altLang="zh-CN" dirty="0"/>
          </a:p>
          <a:p>
            <a:pPr algn="just">
              <a:buFont typeface="Arial" charset="0"/>
              <a:buChar char="•"/>
              <a:defRPr/>
            </a:pPr>
            <a:r>
              <a:rPr lang="zh-CN" altLang="en-US" dirty="0"/>
              <a:t>词项</a:t>
            </a:r>
            <a:r>
              <a:rPr lang="en-US" altLang="zh-CN" i="1" dirty="0"/>
              <a:t>t</a:t>
            </a:r>
            <a:r>
              <a:rPr lang="zh-CN" altLang="en-US" dirty="0"/>
              <a:t>的</a:t>
            </a:r>
            <a:r>
              <a:rPr lang="en-US" altLang="zh-CN" dirty="0" err="1"/>
              <a:t>tf-idf</a:t>
            </a:r>
            <a:r>
              <a:rPr lang="en-US" altLang="zh-CN" dirty="0"/>
              <a:t> </a:t>
            </a:r>
            <a:r>
              <a:rPr lang="zh-CN" altLang="en-US" dirty="0"/>
              <a:t>由它的</a:t>
            </a:r>
            <a:r>
              <a:rPr lang="en-US" altLang="zh-CN" dirty="0" err="1"/>
              <a:t>tf</a:t>
            </a:r>
            <a:r>
              <a:rPr lang="zh-CN" altLang="en-US" dirty="0"/>
              <a:t>和</a:t>
            </a:r>
            <a:r>
              <a:rPr lang="en-US" altLang="zh-CN" dirty="0" err="1"/>
              <a:t>idf</a:t>
            </a:r>
            <a:r>
              <a:rPr lang="zh-CN" altLang="en-US" dirty="0"/>
              <a:t>组合而成</a:t>
            </a:r>
            <a:endParaRPr lang="en-US" altLang="zh-CN" dirty="0"/>
          </a:p>
          <a:p>
            <a:pPr marL="0" indent="0" algn="just">
              <a:buFont typeface="Arial" charset="0"/>
              <a:buNone/>
              <a:defRPr/>
            </a:pPr>
            <a:r>
              <a:rPr lang="en-US" altLang="zh-CN" dirty="0">
                <a:solidFill>
                  <a:srgbClr val="0000FF"/>
                </a:solidFill>
              </a:rPr>
              <a:t>	</a:t>
            </a:r>
            <a:r>
              <a:rPr lang="en-US" altLang="zh-CN" i="1" dirty="0" err="1">
                <a:solidFill>
                  <a:srgbClr val="0000FF"/>
                </a:solidFill>
              </a:rPr>
              <a:t>w</a:t>
            </a:r>
            <a:r>
              <a:rPr lang="en-US" altLang="zh-CN" i="1" baseline="-25000" dirty="0" err="1">
                <a:solidFill>
                  <a:srgbClr val="0000FF"/>
                </a:solidFill>
              </a:rPr>
              <a:t>t,d</a:t>
            </a:r>
            <a:r>
              <a:rPr lang="en-US" altLang="zh-CN" dirty="0">
                <a:solidFill>
                  <a:srgbClr val="0000FF"/>
                </a:solidFill>
              </a:rPr>
              <a:t>=(1+log </a:t>
            </a:r>
            <a:r>
              <a:rPr lang="en-US" altLang="zh-CN" i="1" dirty="0" err="1">
                <a:solidFill>
                  <a:srgbClr val="0000FF"/>
                </a:solidFill>
              </a:rPr>
              <a:t>tf</a:t>
            </a:r>
            <a:r>
              <a:rPr lang="en-US" altLang="zh-CN" i="1" baseline="-25000" dirty="0" err="1">
                <a:solidFill>
                  <a:srgbClr val="0000FF"/>
                </a:solidFill>
              </a:rPr>
              <a:t>t,d</a:t>
            </a:r>
            <a:r>
              <a:rPr lang="en-US" altLang="zh-CN" dirty="0">
                <a:solidFill>
                  <a:srgbClr val="0000FF"/>
                </a:solidFill>
              </a:rPr>
              <a:t>) × log</a:t>
            </a:r>
            <a:r>
              <a:rPr lang="en-US" altLang="zh-CN" baseline="-25000" dirty="0">
                <a:solidFill>
                  <a:srgbClr val="0000FF"/>
                </a:solidFill>
              </a:rPr>
              <a:t>10</a:t>
            </a:r>
            <a:r>
              <a:rPr lang="en-US" altLang="zh-CN" dirty="0">
                <a:solidFill>
                  <a:srgbClr val="0000FF"/>
                </a:solidFill>
              </a:rPr>
              <a:t>(</a:t>
            </a:r>
            <a:r>
              <a:rPr lang="en-US" altLang="zh-CN" i="1" dirty="0">
                <a:solidFill>
                  <a:srgbClr val="0000FF"/>
                </a:solidFill>
              </a:rPr>
              <a:t>N</a:t>
            </a:r>
            <a:r>
              <a:rPr lang="en-US" altLang="zh-CN" dirty="0">
                <a:solidFill>
                  <a:srgbClr val="0000FF"/>
                </a:solidFill>
              </a:rPr>
              <a:t>/</a:t>
            </a:r>
            <a:r>
              <a:rPr lang="en-US" altLang="zh-CN" i="1" dirty="0" err="1">
                <a:solidFill>
                  <a:srgbClr val="0000FF"/>
                </a:solidFill>
              </a:rPr>
              <a:t>df</a:t>
            </a:r>
            <a:r>
              <a:rPr lang="en-US" altLang="zh-CN" i="1" baseline="-25000" dirty="0" err="1">
                <a:solidFill>
                  <a:srgbClr val="0000FF"/>
                </a:solidFill>
              </a:rPr>
              <a:t>t</a:t>
            </a:r>
            <a:r>
              <a:rPr lang="en-US" altLang="zh-CN" dirty="0">
                <a:solidFill>
                  <a:srgbClr val="0000FF"/>
                </a:solidFill>
              </a:rPr>
              <a:t>)</a:t>
            </a:r>
          </a:p>
          <a:p>
            <a:endParaRPr lang="zh-CN" altLang="en-US" dirty="0"/>
          </a:p>
        </p:txBody>
      </p:sp>
    </p:spTree>
    <p:extLst>
      <p:ext uri="{BB962C8B-B14F-4D97-AF65-F5344CB8AC3E}">
        <p14:creationId xmlns:p14="http://schemas.microsoft.com/office/powerpoint/2010/main" val="2701620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41812-825D-2D81-3C86-7C25DFE6492D}"/>
              </a:ext>
            </a:extLst>
          </p:cNvPr>
          <p:cNvSpPr>
            <a:spLocks noGrp="1"/>
          </p:cNvSpPr>
          <p:nvPr>
            <p:ph type="title"/>
          </p:nvPr>
        </p:nvSpPr>
        <p:spPr/>
        <p:txBody>
          <a:bodyPr/>
          <a:lstStyle/>
          <a:p>
            <a:r>
              <a:rPr lang="zh-CN" altLang="en-US" b="0" i="0" dirty="0">
                <a:effectLst/>
                <a:latin typeface="system-ui"/>
              </a:rPr>
              <a:t>文本向量化</a:t>
            </a:r>
            <a:r>
              <a:rPr lang="en-US" altLang="zh-CN" b="0" i="0" dirty="0">
                <a:effectLst/>
                <a:latin typeface="system-ui"/>
              </a:rPr>
              <a:t>—TF/IDF</a:t>
            </a:r>
            <a:endParaRPr lang="zh-CN" altLang="en-US" dirty="0"/>
          </a:p>
        </p:txBody>
      </p:sp>
      <p:sp>
        <p:nvSpPr>
          <p:cNvPr id="3" name="内容占位符 2">
            <a:extLst>
              <a:ext uri="{FF2B5EF4-FFF2-40B4-BE49-F238E27FC236}">
                <a16:creationId xmlns:a16="http://schemas.microsoft.com/office/drawing/2014/main" id="{6C860BEE-06E9-0B38-267B-D665D0B68812}"/>
              </a:ext>
            </a:extLst>
          </p:cNvPr>
          <p:cNvSpPr>
            <a:spLocks noGrp="1"/>
          </p:cNvSpPr>
          <p:nvPr>
            <p:ph idx="1"/>
          </p:nvPr>
        </p:nvSpPr>
        <p:spPr/>
        <p:txBody>
          <a:bodyPr/>
          <a:lstStyle/>
          <a:p>
            <a:r>
              <a:rPr lang="zh-CN" altLang="en-US" dirty="0"/>
              <a:t>文本预处理</a:t>
            </a:r>
            <a:endParaRPr lang="en-US" altLang="zh-CN" dirty="0"/>
          </a:p>
          <a:p>
            <a:pPr lvl="1"/>
            <a:r>
              <a:rPr lang="zh-CN" altLang="en-US" sz="2400" b="1" i="0" dirty="0">
                <a:solidFill>
                  <a:srgbClr val="121212"/>
                </a:solidFill>
                <a:effectLst/>
                <a:latin typeface="-apple-system"/>
              </a:rPr>
              <a:t>语料库</a:t>
            </a:r>
            <a:r>
              <a:rPr lang="en-US" altLang="zh-CN" sz="2400" b="1" i="0" dirty="0">
                <a:solidFill>
                  <a:srgbClr val="121212"/>
                </a:solidFill>
                <a:effectLst/>
                <a:latin typeface="-apple-system"/>
                <a:sym typeface="Wingdings" panose="05000000000000000000" pitchFamily="2" charset="2"/>
              </a:rPr>
              <a:t></a:t>
            </a:r>
            <a:r>
              <a:rPr lang="zh-CN" altLang="en-US" sz="2400" b="1" i="0" dirty="0">
                <a:solidFill>
                  <a:srgbClr val="121212"/>
                </a:solidFill>
                <a:effectLst/>
                <a:latin typeface="-apple-system"/>
              </a:rPr>
              <a:t>建立词汇表</a:t>
            </a:r>
            <a:r>
              <a:rPr lang="en-US" altLang="zh-CN" sz="2400" b="1" i="0" dirty="0">
                <a:solidFill>
                  <a:srgbClr val="121212"/>
                </a:solidFill>
                <a:effectLst/>
                <a:latin typeface="-apple-system"/>
              </a:rPr>
              <a:t>,</a:t>
            </a:r>
            <a:r>
              <a:rPr lang="zh-CN" altLang="en-US" sz="2400" b="1" i="0" dirty="0">
                <a:solidFill>
                  <a:srgbClr val="121212"/>
                </a:solidFill>
                <a:effectLst/>
                <a:latin typeface="-apple-system"/>
              </a:rPr>
              <a:t>计算</a:t>
            </a:r>
            <a:r>
              <a:rPr lang="en-US" altLang="zh-CN" sz="2400" b="1" dirty="0">
                <a:solidFill>
                  <a:srgbClr val="121212"/>
                </a:solidFill>
                <a:latin typeface="-apple-system"/>
              </a:rPr>
              <a:t>IDF</a:t>
            </a:r>
            <a:endParaRPr lang="en-US" altLang="zh-CN" sz="2400" b="1" i="0" dirty="0">
              <a:solidFill>
                <a:srgbClr val="121212"/>
              </a:solidFill>
              <a:effectLst/>
              <a:latin typeface="-apple-system"/>
            </a:endParaRPr>
          </a:p>
          <a:p>
            <a:pPr lvl="1"/>
            <a:r>
              <a:rPr lang="zh-CN" altLang="en-US" sz="2400" dirty="0"/>
              <a:t>文档</a:t>
            </a:r>
            <a:r>
              <a:rPr lang="en-US" altLang="zh-CN" sz="2400" b="1" i="0" dirty="0">
                <a:solidFill>
                  <a:srgbClr val="121212"/>
                </a:solidFill>
                <a:effectLst/>
                <a:latin typeface="-apple-system"/>
                <a:sym typeface="Wingdings" panose="05000000000000000000" pitchFamily="2" charset="2"/>
              </a:rPr>
              <a:t></a:t>
            </a:r>
            <a:r>
              <a:rPr lang="zh-CN" altLang="en-US" sz="2400" b="1" i="0" dirty="0">
                <a:solidFill>
                  <a:srgbClr val="121212"/>
                </a:solidFill>
                <a:effectLst/>
                <a:latin typeface="-apple-system"/>
                <a:sym typeface="Wingdings" panose="05000000000000000000" pitchFamily="2" charset="2"/>
              </a:rPr>
              <a:t>词包，统计</a:t>
            </a:r>
            <a:r>
              <a:rPr lang="en-US" altLang="zh-CN" sz="2400" b="1" i="0" dirty="0">
                <a:solidFill>
                  <a:srgbClr val="121212"/>
                </a:solidFill>
                <a:effectLst/>
                <a:latin typeface="-apple-system"/>
                <a:sym typeface="Wingdings" panose="05000000000000000000" pitchFamily="2" charset="2"/>
              </a:rPr>
              <a:t>TF</a:t>
            </a:r>
            <a:endParaRPr lang="en-US" altLang="zh-CN" sz="2400" b="1" i="0" dirty="0">
              <a:solidFill>
                <a:srgbClr val="121212"/>
              </a:solidFill>
              <a:effectLst/>
              <a:latin typeface="-apple-system"/>
            </a:endParaRPr>
          </a:p>
          <a:p>
            <a:pPr lvl="1"/>
            <a:r>
              <a:rPr lang="zh-CN" altLang="en-US" sz="2400" b="0" i="0" dirty="0">
                <a:effectLst/>
                <a:latin typeface="system-ui"/>
              </a:rPr>
              <a:t>向量维度字典维度一致，第 </a:t>
            </a:r>
            <a:r>
              <a:rPr lang="en-US" altLang="zh-CN" sz="2400" b="0" i="0" dirty="0" err="1">
                <a:effectLst/>
                <a:latin typeface="system-ui"/>
              </a:rPr>
              <a:t>i</a:t>
            </a:r>
            <a:r>
              <a:rPr lang="en-US" altLang="zh-CN" sz="2400" b="0" i="0" dirty="0">
                <a:effectLst/>
                <a:latin typeface="system-ui"/>
              </a:rPr>
              <a:t> </a:t>
            </a:r>
            <a:r>
              <a:rPr lang="zh-CN" altLang="en-US" sz="2400" b="0" i="0" dirty="0">
                <a:effectLst/>
                <a:latin typeface="system-ui"/>
              </a:rPr>
              <a:t>维上的数字代表 </a:t>
            </a:r>
            <a:r>
              <a:rPr lang="en-US" altLang="zh-CN" sz="2400" b="0" i="0" dirty="0">
                <a:effectLst/>
                <a:latin typeface="system-ui"/>
              </a:rPr>
              <a:t>ID </a:t>
            </a:r>
            <a:r>
              <a:rPr lang="zh-CN" altLang="en-US" sz="2400" b="0" i="0" dirty="0">
                <a:effectLst/>
                <a:latin typeface="system-ui"/>
              </a:rPr>
              <a:t>为 </a:t>
            </a:r>
            <a:r>
              <a:rPr lang="en-US" altLang="zh-CN" sz="2400" b="0" i="0" dirty="0" err="1">
                <a:effectLst/>
                <a:latin typeface="system-ui"/>
              </a:rPr>
              <a:t>i</a:t>
            </a:r>
            <a:r>
              <a:rPr lang="en-US" altLang="zh-CN" sz="2400" b="0" i="0" dirty="0">
                <a:effectLst/>
                <a:latin typeface="system-ui"/>
              </a:rPr>
              <a:t> </a:t>
            </a:r>
            <a:r>
              <a:rPr lang="zh-CN" altLang="en-US" sz="2400" b="0" i="0" dirty="0">
                <a:effectLst/>
                <a:latin typeface="system-ui"/>
              </a:rPr>
              <a:t>的词语在文本里</a:t>
            </a:r>
            <a:r>
              <a:rPr lang="zh-CN" altLang="en-US" sz="2400" dirty="0">
                <a:latin typeface="system-ui"/>
              </a:rPr>
              <a:t>的</a:t>
            </a:r>
            <a:r>
              <a:rPr lang="en-US" altLang="zh-CN" sz="2400" dirty="0">
                <a:latin typeface="system-ui"/>
              </a:rPr>
              <a:t>TF/IDF</a:t>
            </a:r>
            <a:r>
              <a:rPr lang="zh-CN" altLang="en-US" sz="2400" dirty="0">
                <a:latin typeface="system-ui"/>
              </a:rPr>
              <a:t>权重</a:t>
            </a:r>
            <a:endParaRPr lang="en-US" altLang="zh-CN" sz="2400" dirty="0">
              <a:latin typeface="system-ui"/>
            </a:endParaRPr>
          </a:p>
          <a:p>
            <a:pPr lvl="2"/>
            <a:r>
              <a:rPr lang="zh-CN" altLang="en-US" sz="2000" dirty="0">
                <a:latin typeface="system-ui"/>
              </a:rPr>
              <a:t>包含更多信息</a:t>
            </a:r>
            <a:endParaRPr lang="zh-CN" altLang="en-US" sz="2000" dirty="0"/>
          </a:p>
          <a:p>
            <a:endParaRPr lang="zh-CN" altLang="en-US" dirty="0"/>
          </a:p>
        </p:txBody>
      </p:sp>
      <p:pic>
        <p:nvPicPr>
          <p:cNvPr id="6" name="图片 5">
            <a:extLst>
              <a:ext uri="{FF2B5EF4-FFF2-40B4-BE49-F238E27FC236}">
                <a16:creationId xmlns:a16="http://schemas.microsoft.com/office/drawing/2014/main" id="{746FC362-ECA8-7E57-7A09-19D25595C550}"/>
              </a:ext>
            </a:extLst>
          </p:cNvPr>
          <p:cNvPicPr>
            <a:picLocks noChangeAspect="1"/>
          </p:cNvPicPr>
          <p:nvPr/>
        </p:nvPicPr>
        <p:blipFill>
          <a:blip r:embed="rId2"/>
          <a:stretch>
            <a:fillRect/>
          </a:stretch>
        </p:blipFill>
        <p:spPr>
          <a:xfrm>
            <a:off x="1187624" y="4181320"/>
            <a:ext cx="6624736" cy="2113413"/>
          </a:xfrm>
          <a:prstGeom prst="rect">
            <a:avLst/>
          </a:prstGeom>
        </p:spPr>
      </p:pic>
    </p:spTree>
    <p:extLst>
      <p:ext uri="{BB962C8B-B14F-4D97-AF65-F5344CB8AC3E}">
        <p14:creationId xmlns:p14="http://schemas.microsoft.com/office/powerpoint/2010/main" val="571441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4AC43-ABC9-4AE0-B536-C07EAD0104C2}"/>
              </a:ext>
            </a:extLst>
          </p:cNvPr>
          <p:cNvSpPr>
            <a:spLocks noGrp="1"/>
          </p:cNvSpPr>
          <p:nvPr>
            <p:ph type="title"/>
          </p:nvPr>
        </p:nvSpPr>
        <p:spPr/>
        <p:txBody>
          <a:bodyPr>
            <a:normAutofit fontScale="90000"/>
          </a:bodyPr>
          <a:lstStyle/>
          <a:p>
            <a:r>
              <a:rPr lang="en-US" altLang="zh-CN" b="0" i="0" dirty="0" err="1">
                <a:effectLst/>
                <a:latin typeface="-apple-system"/>
              </a:rPr>
              <a:t>Gensim</a:t>
            </a:r>
            <a:br>
              <a:rPr lang="en-US" altLang="zh-CN" b="0" i="0" dirty="0">
                <a:effectLst/>
                <a:latin typeface="-apple-system"/>
              </a:rPr>
            </a:br>
            <a:r>
              <a:rPr lang="zh-CN" altLang="en-US" dirty="0"/>
              <a:t>（</a:t>
            </a:r>
            <a:r>
              <a:rPr lang="en-US" altLang="zh-CN" dirty="0"/>
              <a:t>generate similarity</a:t>
            </a:r>
            <a:r>
              <a:rPr lang="zh-CN" altLang="en-US" dirty="0"/>
              <a:t>）</a:t>
            </a:r>
          </a:p>
        </p:txBody>
      </p:sp>
      <p:sp>
        <p:nvSpPr>
          <p:cNvPr id="3" name="内容占位符 2">
            <a:extLst>
              <a:ext uri="{FF2B5EF4-FFF2-40B4-BE49-F238E27FC236}">
                <a16:creationId xmlns:a16="http://schemas.microsoft.com/office/drawing/2014/main" id="{86C94374-0CDC-4250-96F6-5A5AD9800A6F}"/>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altLang="zh-CN" dirty="0" err="1"/>
              <a:t>Gensim</a:t>
            </a:r>
            <a:r>
              <a:rPr lang="zh-CN" altLang="en-US" dirty="0"/>
              <a:t>一个简单高效的自然语言处理</a:t>
            </a:r>
            <a:r>
              <a:rPr lang="en-US" altLang="zh-CN" dirty="0"/>
              <a:t>Python</a:t>
            </a:r>
            <a:r>
              <a:rPr lang="zh-CN" altLang="en-US" dirty="0"/>
              <a:t>库</a:t>
            </a:r>
            <a:endParaRPr lang="en-US" altLang="zh-CN" dirty="0"/>
          </a:p>
          <a:p>
            <a:pPr algn="just"/>
            <a:r>
              <a:rPr lang="zh-CN" altLang="en-US" dirty="0"/>
              <a:t>开源的第三方</a:t>
            </a:r>
            <a:r>
              <a:rPr lang="en-US" altLang="zh-CN" dirty="0"/>
              <a:t>Python</a:t>
            </a:r>
            <a:r>
              <a:rPr lang="zh-CN" altLang="en-US" dirty="0"/>
              <a:t>工具包</a:t>
            </a:r>
            <a:endParaRPr lang="en-US" altLang="zh-CN" dirty="0"/>
          </a:p>
          <a:p>
            <a:pPr algn="just">
              <a:buFont typeface="Arial" panose="020B0604020202020204" pitchFamily="34" charset="0"/>
              <a:buChar char="•"/>
            </a:pPr>
            <a:r>
              <a:rPr lang="zh-CN" altLang="en-US" dirty="0"/>
              <a:t>用于从原始的非结构化的文本中，无监督地学习到文本隐层的主题向量表达</a:t>
            </a:r>
            <a:endParaRPr lang="en-US" altLang="zh-CN" dirty="0"/>
          </a:p>
          <a:p>
            <a:pPr algn="just">
              <a:buFont typeface="Arial" panose="020B0604020202020204" pitchFamily="34" charset="0"/>
              <a:buChar char="•"/>
            </a:pPr>
            <a:r>
              <a:rPr lang="zh-CN" altLang="en-US" dirty="0"/>
              <a:t>提供了诸如相似度计算，信息检索等一些常用任务的</a:t>
            </a:r>
            <a:r>
              <a:rPr lang="en-US" altLang="zh-CN" dirty="0"/>
              <a:t>API</a:t>
            </a:r>
            <a:r>
              <a:rPr lang="zh-CN" altLang="en-US" dirty="0"/>
              <a:t>接口</a:t>
            </a:r>
            <a:endParaRPr lang="en-US" altLang="zh-CN" dirty="0"/>
          </a:p>
          <a:p>
            <a:pPr algn="just">
              <a:buFont typeface="Arial" panose="020B0604020202020204" pitchFamily="34" charset="0"/>
              <a:buChar char="•"/>
            </a:pPr>
            <a:r>
              <a:rPr lang="zh-CN" altLang="en-US" b="0" i="0" dirty="0">
                <a:effectLst/>
                <a:latin typeface="-apple-system"/>
              </a:rPr>
              <a:t>它包含了很多非监督学习算法</a:t>
            </a:r>
            <a:endParaRPr lang="en-US" altLang="zh-CN" b="0" i="0" dirty="0">
              <a:effectLst/>
              <a:latin typeface="-apple-system"/>
            </a:endParaRPr>
          </a:p>
          <a:p>
            <a:pPr lvl="2" algn="just"/>
            <a:r>
              <a:rPr lang="en-US" altLang="zh-CN" b="0" i="0" dirty="0">
                <a:effectLst/>
                <a:latin typeface="-apple-system"/>
              </a:rPr>
              <a:t>TF/IDF</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潜在语义分析（</a:t>
            </a:r>
            <a:r>
              <a:rPr lang="en-US" altLang="zh-CN" b="0" i="0" dirty="0">
                <a:effectLst/>
                <a:latin typeface="-apple-system"/>
              </a:rPr>
              <a:t>Latent Semantic Analysis</a:t>
            </a:r>
            <a:r>
              <a:rPr lang="zh-CN" altLang="en-US" b="0" i="0" dirty="0">
                <a:effectLst/>
                <a:latin typeface="-apple-system"/>
              </a:rPr>
              <a:t>，</a:t>
            </a:r>
            <a:r>
              <a:rPr lang="en-US" altLang="zh-CN" b="0" i="0" dirty="0">
                <a:effectLst/>
                <a:latin typeface="-apple-system"/>
              </a:rPr>
              <a:t>LSA</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隐含狄利克雷分配（</a:t>
            </a:r>
            <a:r>
              <a:rPr lang="en-US" altLang="zh-CN" b="0" i="0" dirty="0">
                <a:effectLst/>
                <a:latin typeface="-apple-system"/>
              </a:rPr>
              <a:t>Latent Dirichlet Allocation</a:t>
            </a:r>
            <a:r>
              <a:rPr lang="zh-CN" altLang="en-US" b="0" i="0" dirty="0">
                <a:effectLst/>
                <a:latin typeface="-apple-system"/>
              </a:rPr>
              <a:t>，</a:t>
            </a:r>
            <a:r>
              <a:rPr lang="en-US" altLang="zh-CN" b="0" i="0" dirty="0">
                <a:effectLst/>
                <a:latin typeface="-apple-system"/>
              </a:rPr>
              <a:t>LDA</a:t>
            </a:r>
            <a:r>
              <a:rPr lang="zh-CN" altLang="en-US" b="0" i="0" dirty="0">
                <a:effectLst/>
                <a:latin typeface="-apple-system"/>
              </a:rPr>
              <a:t>），</a:t>
            </a:r>
            <a:endParaRPr lang="en-US" altLang="zh-CN" b="0" i="0" dirty="0">
              <a:effectLst/>
              <a:latin typeface="-apple-system"/>
            </a:endParaRPr>
          </a:p>
          <a:p>
            <a:pPr lvl="2" algn="just"/>
            <a:r>
              <a:rPr lang="zh-CN" altLang="en-US" b="0" i="0" dirty="0">
                <a:effectLst/>
                <a:latin typeface="-apple-system"/>
              </a:rPr>
              <a:t>层次狄利克雷过程（ </a:t>
            </a:r>
            <a:r>
              <a:rPr lang="en-US" altLang="zh-CN" b="0" i="0" dirty="0">
                <a:effectLst/>
                <a:latin typeface="-apple-system"/>
              </a:rPr>
              <a:t>Hierarchical Dirichlet Processes </a:t>
            </a:r>
            <a:r>
              <a:rPr lang="zh-CN" altLang="en-US" b="0" i="0" dirty="0">
                <a:effectLst/>
                <a:latin typeface="-apple-system"/>
              </a:rPr>
              <a:t>，</a:t>
            </a:r>
            <a:r>
              <a:rPr lang="en-US" altLang="zh-CN" b="0" i="0" dirty="0">
                <a:effectLst/>
                <a:latin typeface="-apple-system"/>
              </a:rPr>
              <a:t>HDP </a:t>
            </a:r>
            <a:r>
              <a:rPr lang="zh-CN" altLang="en-US" b="0" i="0" dirty="0">
                <a:effectLst/>
                <a:latin typeface="-apple-system"/>
              </a:rPr>
              <a:t>）</a:t>
            </a:r>
            <a:endParaRPr lang="en-US" altLang="zh-CN" b="0" i="0" dirty="0">
              <a:effectLst/>
              <a:latin typeface="-apple-system"/>
            </a:endParaRPr>
          </a:p>
          <a:p>
            <a:pPr lvl="1" algn="just">
              <a:buFont typeface="Arial" panose="020B0604020202020204" pitchFamily="34" charset="0"/>
              <a:buChar char="•"/>
            </a:pPr>
            <a:r>
              <a:rPr lang="zh-CN" altLang="en-US" b="0" i="0" dirty="0">
                <a:effectLst/>
                <a:latin typeface="-apple-system"/>
              </a:rPr>
              <a:t>它还支持</a:t>
            </a:r>
            <a:r>
              <a:rPr lang="en-US" altLang="zh-CN" b="0" i="0" dirty="0">
                <a:effectLst/>
                <a:latin typeface="-apple-system"/>
              </a:rPr>
              <a:t>Word2Vec,Doc2Vec</a:t>
            </a:r>
            <a:r>
              <a:rPr lang="zh-CN" altLang="en-US" b="0" i="0" dirty="0">
                <a:effectLst/>
                <a:latin typeface="-apple-system"/>
              </a:rPr>
              <a:t>等模型。</a:t>
            </a:r>
          </a:p>
          <a:p>
            <a:endParaRPr lang="zh-CN" altLang="en-US" dirty="0"/>
          </a:p>
        </p:txBody>
      </p:sp>
    </p:spTree>
    <p:extLst>
      <p:ext uri="{BB962C8B-B14F-4D97-AF65-F5344CB8AC3E}">
        <p14:creationId xmlns:p14="http://schemas.microsoft.com/office/powerpoint/2010/main" val="140884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63DCE-8A80-45C7-950A-9A86B87FE625}"/>
              </a:ext>
            </a:extLst>
          </p:cNvPr>
          <p:cNvSpPr>
            <a:spLocks noGrp="1"/>
          </p:cNvSpPr>
          <p:nvPr>
            <p:ph type="title"/>
          </p:nvPr>
        </p:nvSpPr>
        <p:spPr/>
        <p:txBody>
          <a:bodyPr>
            <a:normAutofit fontScale="90000"/>
          </a:bodyPr>
          <a:lstStyle/>
          <a:p>
            <a:r>
              <a:rPr lang="zh-CN" altLang="en-US" b="1" i="0" dirty="0">
                <a:solidFill>
                  <a:srgbClr val="222226"/>
                </a:solidFill>
                <a:effectLst/>
                <a:latin typeface="PingFang SC"/>
              </a:rPr>
              <a:t>使用</a:t>
            </a:r>
            <a:r>
              <a:rPr lang="en-US" altLang="zh-CN" b="1" i="0" dirty="0" err="1">
                <a:solidFill>
                  <a:srgbClr val="222226"/>
                </a:solidFill>
                <a:effectLst/>
                <a:latin typeface="PingFang SC"/>
              </a:rPr>
              <a:t>gensim</a:t>
            </a:r>
            <a:r>
              <a:rPr lang="en-US" altLang="zh-CN" b="1" i="0" dirty="0">
                <a:solidFill>
                  <a:srgbClr val="222226"/>
                </a:solidFill>
                <a:effectLst/>
                <a:latin typeface="PingFang SC"/>
              </a:rPr>
              <a:t> </a:t>
            </a:r>
            <a:r>
              <a:rPr lang="en-US" altLang="zh-CN" b="1" i="0" dirty="0" err="1">
                <a:solidFill>
                  <a:srgbClr val="222226"/>
                </a:solidFill>
                <a:effectLst/>
                <a:latin typeface="PingFang SC"/>
              </a:rPr>
              <a:t>tf-idf</a:t>
            </a:r>
            <a:r>
              <a:rPr lang="zh-CN" altLang="en-US" b="1" i="0" dirty="0">
                <a:solidFill>
                  <a:srgbClr val="222226"/>
                </a:solidFill>
                <a:effectLst/>
                <a:latin typeface="PingFang SC"/>
              </a:rPr>
              <a:t>模型求文本相似度</a:t>
            </a:r>
            <a:endParaRPr lang="zh-CN" altLang="en-US" dirty="0"/>
          </a:p>
        </p:txBody>
      </p:sp>
      <p:sp>
        <p:nvSpPr>
          <p:cNvPr id="3" name="内容占位符 2">
            <a:extLst>
              <a:ext uri="{FF2B5EF4-FFF2-40B4-BE49-F238E27FC236}">
                <a16:creationId xmlns:a16="http://schemas.microsoft.com/office/drawing/2014/main" id="{0CA0330F-D384-4781-B1F6-C719E63DBE0C}"/>
              </a:ext>
            </a:extLst>
          </p:cNvPr>
          <p:cNvSpPr>
            <a:spLocks noGrp="1"/>
          </p:cNvSpPr>
          <p:nvPr>
            <p:ph idx="1"/>
          </p:nvPr>
        </p:nvSpPr>
        <p:spPr>
          <a:xfrm>
            <a:off x="457200" y="1600200"/>
            <a:ext cx="8229600" cy="4925144"/>
          </a:xfrm>
        </p:spPr>
        <p:txBody>
          <a:bodyPr>
            <a:normAutofit fontScale="55000" lnSpcReduction="20000"/>
          </a:bodyPr>
          <a:lstStyle/>
          <a:p>
            <a:pPr marL="0" indent="0">
              <a:buNone/>
            </a:pPr>
            <a:r>
              <a:rPr lang="en-US" altLang="zh-CN" dirty="0"/>
              <a:t>from </a:t>
            </a:r>
            <a:r>
              <a:rPr lang="en-US" altLang="zh-CN" dirty="0" err="1"/>
              <a:t>gensim.models.tfidfmodel</a:t>
            </a:r>
            <a:r>
              <a:rPr lang="en-US" altLang="zh-CN" dirty="0"/>
              <a:t> import </a:t>
            </a:r>
            <a:r>
              <a:rPr lang="en-US" altLang="zh-CN" dirty="0" err="1">
                <a:solidFill>
                  <a:srgbClr val="FF0000"/>
                </a:solidFill>
              </a:rPr>
              <a:t>TfidfModel</a:t>
            </a:r>
            <a:endParaRPr lang="en-US" altLang="zh-CN" dirty="0">
              <a:solidFill>
                <a:srgbClr val="FF0000"/>
              </a:solidFill>
            </a:endParaRPr>
          </a:p>
          <a:p>
            <a:pPr marL="0" indent="0">
              <a:buNone/>
            </a:pPr>
            <a:r>
              <a:rPr lang="en-US" altLang="zh-CN" dirty="0"/>
              <a:t>from </a:t>
            </a:r>
            <a:r>
              <a:rPr lang="en-US" altLang="zh-CN" dirty="0" err="1"/>
              <a:t>gensim</a:t>
            </a:r>
            <a:r>
              <a:rPr lang="en-US" altLang="zh-CN" dirty="0"/>
              <a:t> import corpora  </a:t>
            </a:r>
          </a:p>
          <a:p>
            <a:pPr marL="0" indent="0">
              <a:buNone/>
            </a:pPr>
            <a:r>
              <a:rPr lang="en-US" altLang="zh-CN" dirty="0"/>
              <a:t>texts = [['</a:t>
            </a:r>
            <a:r>
              <a:rPr lang="zh-CN" altLang="en-US" dirty="0"/>
              <a:t>这是</a:t>
            </a:r>
            <a:r>
              <a:rPr lang="en-US" altLang="zh-CN" dirty="0"/>
              <a:t>', '</a:t>
            </a:r>
            <a:r>
              <a:rPr lang="zh-CN" altLang="en-US" dirty="0"/>
              <a:t>一个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第二个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又一个</a:t>
            </a:r>
            <a:r>
              <a:rPr lang="en-US" altLang="zh-CN" dirty="0"/>
              <a:t>', '</a:t>
            </a:r>
            <a:r>
              <a:rPr lang="zh-CN" altLang="en-US" dirty="0"/>
              <a:t>文本</a:t>
            </a:r>
            <a:r>
              <a:rPr lang="en-US" altLang="zh-CN" dirty="0"/>
              <a:t>'], ['</a:t>
            </a:r>
            <a:r>
              <a:rPr lang="zh-CN" altLang="en-US" dirty="0"/>
              <a:t>这是</a:t>
            </a:r>
            <a:r>
              <a:rPr lang="en-US" altLang="zh-CN" dirty="0"/>
              <a:t>', '</a:t>
            </a:r>
            <a:r>
              <a:rPr lang="zh-CN" altLang="en-US" dirty="0"/>
              <a:t>最后</a:t>
            </a:r>
            <a:r>
              <a:rPr lang="en-US" altLang="zh-CN" dirty="0"/>
              <a:t>', '</a:t>
            </a:r>
            <a:r>
              <a:rPr lang="zh-CN" altLang="en-US" dirty="0"/>
              <a:t>一个</a:t>
            </a:r>
            <a:r>
              <a:rPr lang="en-US" altLang="zh-CN" dirty="0"/>
              <a:t>', '</a:t>
            </a:r>
            <a:r>
              <a:rPr lang="zh-CN" altLang="en-US" dirty="0"/>
              <a:t>文本</a:t>
            </a:r>
            <a:r>
              <a:rPr lang="en-US" altLang="zh-CN" dirty="0"/>
              <a:t>’]]</a:t>
            </a:r>
          </a:p>
          <a:p>
            <a:pPr marL="0" indent="0">
              <a:buNone/>
            </a:pPr>
            <a:r>
              <a:rPr lang="en-US" altLang="zh-CN" dirty="0"/>
              <a:t>dictionary = </a:t>
            </a:r>
            <a:r>
              <a:rPr lang="en-US" altLang="zh-CN" dirty="0" err="1"/>
              <a:t>corpora.Dictionary</a:t>
            </a:r>
            <a:r>
              <a:rPr lang="en-US" altLang="zh-CN" dirty="0"/>
              <a:t>(texts)</a:t>
            </a:r>
          </a:p>
          <a:p>
            <a:pPr marL="0" indent="0">
              <a:buNone/>
            </a:pPr>
            <a:r>
              <a:rPr lang="en-US" altLang="zh-CN" dirty="0"/>
              <a:t>corpus = [dictionary.doc2bow(text) for text in texts]</a:t>
            </a:r>
          </a:p>
          <a:p>
            <a:pPr marL="0" indent="0">
              <a:buNone/>
            </a:pPr>
            <a:r>
              <a:rPr lang="en-US" altLang="zh-CN" dirty="0" err="1"/>
              <a:t>tf_idf_model</a:t>
            </a:r>
            <a:r>
              <a:rPr lang="en-US" altLang="zh-CN" dirty="0"/>
              <a:t> = </a:t>
            </a:r>
            <a:r>
              <a:rPr lang="en-US" altLang="zh-CN" dirty="0" err="1"/>
              <a:t>TfidfModel</a:t>
            </a:r>
            <a:r>
              <a:rPr lang="en-US" altLang="zh-CN" dirty="0"/>
              <a:t>(corpus, normalize=False)</a:t>
            </a:r>
          </a:p>
          <a:p>
            <a:pPr marL="0" indent="0">
              <a:buNone/>
            </a:pPr>
            <a:r>
              <a:rPr lang="en-US" altLang="zh-CN" dirty="0" err="1"/>
              <a:t>word_tf_tdf</a:t>
            </a:r>
            <a:r>
              <a:rPr lang="en-US" altLang="zh-CN" dirty="0"/>
              <a:t> = list(</a:t>
            </a:r>
            <a:r>
              <a:rPr lang="en-US" altLang="zh-CN" dirty="0" err="1"/>
              <a:t>tf_idf_model</a:t>
            </a:r>
            <a:r>
              <a:rPr lang="en-US" altLang="zh-CN" dirty="0"/>
              <a:t>[corpus])</a:t>
            </a:r>
          </a:p>
          <a:p>
            <a:pPr marL="0" indent="0">
              <a:buNone/>
            </a:pPr>
            <a:r>
              <a:rPr lang="en-US" altLang="zh-CN" dirty="0"/>
              <a:t>print('</a:t>
            </a:r>
            <a:r>
              <a:rPr lang="zh-CN" altLang="en-US" dirty="0"/>
              <a:t>词典</a:t>
            </a:r>
            <a:r>
              <a:rPr lang="en-US" altLang="zh-CN" dirty="0"/>
              <a:t>:', dictionary.token2id)</a:t>
            </a:r>
          </a:p>
          <a:p>
            <a:pPr marL="0" indent="0">
              <a:buNone/>
            </a:pPr>
            <a:r>
              <a:rPr lang="en-US" altLang="zh-CN" dirty="0"/>
              <a:t>print('</a:t>
            </a:r>
            <a:r>
              <a:rPr lang="zh-CN" altLang="en-US" dirty="0"/>
              <a:t>词频</a:t>
            </a:r>
            <a:r>
              <a:rPr lang="en-US" altLang="zh-CN" dirty="0"/>
              <a:t>:', corpus)</a:t>
            </a:r>
          </a:p>
          <a:p>
            <a:pPr marL="0" indent="0">
              <a:buNone/>
            </a:pPr>
            <a:r>
              <a:rPr lang="en-US" altLang="zh-CN" dirty="0"/>
              <a:t>print('</a:t>
            </a:r>
            <a:r>
              <a:rPr lang="zh-CN" altLang="en-US" dirty="0"/>
              <a:t>词的</a:t>
            </a:r>
            <a:r>
              <a:rPr lang="en-US" altLang="zh-CN" dirty="0" err="1"/>
              <a:t>tf-idf</a:t>
            </a:r>
            <a:r>
              <a:rPr lang="zh-CN" altLang="en-US" dirty="0"/>
              <a:t>值</a:t>
            </a:r>
            <a:r>
              <a:rPr lang="en-US" altLang="zh-CN" dirty="0"/>
              <a:t>:', </a:t>
            </a:r>
            <a:r>
              <a:rPr lang="en-US" altLang="zh-CN" dirty="0" err="1"/>
              <a:t>word_tf_tdf</a:t>
            </a:r>
            <a:r>
              <a:rPr lang="en-US" altLang="zh-CN" dirty="0"/>
              <a:t>)    </a:t>
            </a:r>
          </a:p>
          <a:p>
            <a:pPr marL="0" indent="0">
              <a:buNone/>
            </a:pPr>
            <a:endParaRPr lang="en-US" altLang="zh-CN" dirty="0"/>
          </a:p>
          <a:p>
            <a:pPr marL="0" indent="0">
              <a:buNone/>
            </a:pPr>
            <a:r>
              <a:rPr lang="en-US" altLang="zh-CN" dirty="0"/>
              <a:t># result</a:t>
            </a:r>
          </a:p>
          <a:p>
            <a:pPr marL="0" indent="0">
              <a:buNone/>
            </a:pPr>
            <a:r>
              <a:rPr lang="zh-CN" altLang="en-US" dirty="0"/>
              <a:t>词典</a:t>
            </a:r>
            <a:r>
              <a:rPr lang="en-US" altLang="zh-CN" dirty="0"/>
              <a:t>: {'</a:t>
            </a:r>
            <a:r>
              <a:rPr lang="zh-CN" altLang="en-US" dirty="0"/>
              <a:t>一个</a:t>
            </a:r>
            <a:r>
              <a:rPr lang="en-US" altLang="zh-CN" dirty="0"/>
              <a:t>': 0, '</a:t>
            </a:r>
            <a:r>
              <a:rPr lang="zh-CN" altLang="en-US" dirty="0"/>
              <a:t>文本</a:t>
            </a:r>
            <a:r>
              <a:rPr lang="en-US" altLang="zh-CN" dirty="0"/>
              <a:t>': 1, '</a:t>
            </a:r>
            <a:r>
              <a:rPr lang="zh-CN" altLang="en-US" dirty="0"/>
              <a:t>这是</a:t>
            </a:r>
            <a:r>
              <a:rPr lang="en-US" altLang="zh-CN" dirty="0"/>
              <a:t>': 2, '</a:t>
            </a:r>
            <a:r>
              <a:rPr lang="zh-CN" altLang="en-US" dirty="0"/>
              <a:t>第二个</a:t>
            </a:r>
            <a:r>
              <a:rPr lang="en-US" altLang="zh-CN" dirty="0"/>
              <a:t>': 3, '</a:t>
            </a:r>
            <a:r>
              <a:rPr lang="zh-CN" altLang="en-US" dirty="0"/>
              <a:t>又一个</a:t>
            </a:r>
            <a:r>
              <a:rPr lang="en-US" altLang="zh-CN" dirty="0"/>
              <a:t>': 4, '</a:t>
            </a:r>
            <a:r>
              <a:rPr lang="zh-CN" altLang="en-US" dirty="0"/>
              <a:t>最后</a:t>
            </a:r>
            <a:r>
              <a:rPr lang="en-US" altLang="zh-CN" dirty="0"/>
              <a:t>': 5}</a:t>
            </a:r>
          </a:p>
          <a:p>
            <a:pPr marL="0" indent="0">
              <a:buNone/>
            </a:pPr>
            <a:r>
              <a:rPr lang="zh-CN" altLang="en-US" dirty="0"/>
              <a:t>词频</a:t>
            </a:r>
            <a:r>
              <a:rPr lang="en-US" altLang="zh-CN" dirty="0"/>
              <a:t>: [[(0, 1), (1, 1), (2, 1)], [(1, 1), (2, 1), (3, 1)], [(1, 1), (2, 1), (4, 1)], [(0, 1), (1, 1), (2, 1), (5, 1)]]</a:t>
            </a:r>
          </a:p>
          <a:p>
            <a:pPr marL="0" indent="0">
              <a:buNone/>
            </a:pPr>
            <a:r>
              <a:rPr lang="zh-CN" altLang="en-US" dirty="0"/>
              <a:t>词的</a:t>
            </a:r>
            <a:r>
              <a:rPr lang="en-US" altLang="zh-CN" dirty="0" err="1"/>
              <a:t>tf-idf</a:t>
            </a:r>
            <a:r>
              <a:rPr lang="zh-CN" altLang="en-US" dirty="0"/>
              <a:t>值</a:t>
            </a:r>
            <a:r>
              <a:rPr lang="en-US" altLang="zh-CN" dirty="0"/>
              <a:t>: [[(0, 1.0)], [(3, 2.0)], [(4, 2.0)], [(0, 1.0), (5, 2.0)]]</a:t>
            </a:r>
          </a:p>
        </p:txBody>
      </p:sp>
    </p:spTree>
    <p:extLst>
      <p:ext uri="{BB962C8B-B14F-4D97-AF65-F5344CB8AC3E}">
        <p14:creationId xmlns:p14="http://schemas.microsoft.com/office/powerpoint/2010/main" val="1969031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88487-A047-4EBE-84C4-87C2A26239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FC6EDC-B56B-4DB8-8EC1-3BB062CA9BBC}"/>
              </a:ext>
            </a:extLst>
          </p:cNvPr>
          <p:cNvSpPr>
            <a:spLocks noGrp="1"/>
          </p:cNvSpPr>
          <p:nvPr>
            <p:ph idx="1"/>
          </p:nvPr>
        </p:nvSpPr>
        <p:spPr/>
        <p:txBody>
          <a:bodyPr>
            <a:normAutofit fontScale="47500" lnSpcReduction="20000"/>
          </a:bodyPr>
          <a:lstStyle/>
          <a:p>
            <a:r>
              <a:rPr lang="en-US" altLang="zh-CN" dirty="0"/>
              <a:t>import </a:t>
            </a:r>
            <a:r>
              <a:rPr lang="en-US" altLang="zh-CN" dirty="0" err="1"/>
              <a:t>jieba</a:t>
            </a:r>
            <a:endParaRPr lang="en-US" altLang="zh-CN" dirty="0"/>
          </a:p>
          <a:p>
            <a:r>
              <a:rPr lang="en-US" altLang="zh-CN" dirty="0"/>
              <a:t>from </a:t>
            </a:r>
            <a:r>
              <a:rPr lang="en-US" altLang="zh-CN" dirty="0" err="1"/>
              <a:t>gensim</a:t>
            </a:r>
            <a:r>
              <a:rPr lang="en-US" altLang="zh-CN" dirty="0"/>
              <a:t> import corpora, models, similarities</a:t>
            </a:r>
          </a:p>
          <a:p>
            <a:endParaRPr lang="en-US" altLang="zh-CN" dirty="0"/>
          </a:p>
          <a:p>
            <a:r>
              <a:rPr lang="en-US" altLang="zh-CN" dirty="0" err="1"/>
              <a:t>wordstest_model</a:t>
            </a:r>
            <a:r>
              <a:rPr lang="en-US" altLang="zh-CN" dirty="0"/>
              <a:t> = ["</a:t>
            </a:r>
            <a:r>
              <a:rPr lang="zh-CN" altLang="en-US" dirty="0"/>
              <a:t>我去玉龙雪山并且喜欢玉龙雪山玉龙雪山</a:t>
            </a:r>
            <a:r>
              <a:rPr lang="en-US" altLang="zh-CN" dirty="0"/>
              <a:t>","</a:t>
            </a:r>
            <a:r>
              <a:rPr lang="zh-CN" altLang="en-US" dirty="0"/>
              <a:t>我在玉龙雪山并且喜欢玉龙雪山</a:t>
            </a:r>
            <a:r>
              <a:rPr lang="en-US" altLang="zh-CN" dirty="0"/>
              <a:t>","</a:t>
            </a:r>
            <a:r>
              <a:rPr lang="zh-CN" altLang="en-US" dirty="0"/>
              <a:t>我在九寨沟</a:t>
            </a:r>
            <a:r>
              <a:rPr lang="en-US" altLang="zh-CN" dirty="0"/>
              <a:t>"]</a:t>
            </a:r>
          </a:p>
          <a:p>
            <a:r>
              <a:rPr lang="en-US" altLang="zh-CN" dirty="0" err="1"/>
              <a:t>test_model</a:t>
            </a:r>
            <a:r>
              <a:rPr lang="en-US" altLang="zh-CN" dirty="0"/>
              <a:t> = [[word for word in </a:t>
            </a:r>
            <a:r>
              <a:rPr lang="en-US" altLang="zh-CN" dirty="0" err="1"/>
              <a:t>jieba.cut</a:t>
            </a:r>
            <a:r>
              <a:rPr lang="en-US" altLang="zh-CN" dirty="0"/>
              <a:t>(words)] for words in </a:t>
            </a:r>
            <a:r>
              <a:rPr lang="en-US" altLang="zh-CN" dirty="0" err="1"/>
              <a:t>wordstest_model</a:t>
            </a:r>
            <a:r>
              <a:rPr lang="en-US" altLang="zh-CN" dirty="0"/>
              <a:t>]</a:t>
            </a:r>
          </a:p>
          <a:p>
            <a:r>
              <a:rPr lang="en-US" altLang="zh-CN" dirty="0"/>
              <a:t>dictionary = </a:t>
            </a:r>
            <a:r>
              <a:rPr lang="en-US" altLang="zh-CN" dirty="0" err="1"/>
              <a:t>corpora.Dictionary</a:t>
            </a:r>
            <a:r>
              <a:rPr lang="en-US" altLang="zh-CN" dirty="0"/>
              <a:t>(</a:t>
            </a:r>
            <a:r>
              <a:rPr lang="en-US" altLang="zh-CN" dirty="0" err="1"/>
              <a:t>test_model,prune_at</a:t>
            </a:r>
            <a:r>
              <a:rPr lang="en-US" altLang="zh-CN" dirty="0"/>
              <a:t>=2000000)</a:t>
            </a:r>
          </a:p>
          <a:p>
            <a:r>
              <a:rPr lang="en-US" altLang="zh-CN" dirty="0" err="1"/>
              <a:t>corpus_model</a:t>
            </a:r>
            <a:r>
              <a:rPr lang="en-US" altLang="zh-CN" dirty="0"/>
              <a:t>= [dictionary.doc2bow(test) for test in </a:t>
            </a:r>
            <a:r>
              <a:rPr lang="en-US" altLang="zh-CN" dirty="0" err="1"/>
              <a:t>test_model</a:t>
            </a:r>
            <a:r>
              <a:rPr lang="en-US" altLang="zh-CN" dirty="0"/>
              <a:t>]</a:t>
            </a:r>
          </a:p>
          <a:p>
            <a:r>
              <a:rPr lang="en-US" altLang="zh-CN" dirty="0" err="1"/>
              <a:t>tfidf_model</a:t>
            </a:r>
            <a:r>
              <a:rPr lang="en-US" altLang="zh-CN" dirty="0"/>
              <a:t> = </a:t>
            </a:r>
            <a:r>
              <a:rPr lang="en-US" altLang="zh-CN" dirty="0" err="1"/>
              <a:t>models.</a:t>
            </a:r>
            <a:r>
              <a:rPr lang="en-US" altLang="zh-CN" dirty="0" err="1">
                <a:solidFill>
                  <a:srgbClr val="FF0000"/>
                </a:solidFill>
              </a:rPr>
              <a:t>TfidfModel</a:t>
            </a:r>
            <a:r>
              <a:rPr lang="en-US" altLang="zh-CN" dirty="0"/>
              <a:t>(</a:t>
            </a:r>
            <a:r>
              <a:rPr lang="en-US" altLang="zh-CN" dirty="0" err="1"/>
              <a:t>corpus_model</a:t>
            </a:r>
            <a:r>
              <a:rPr lang="en-US" altLang="zh-CN" dirty="0"/>
              <a:t>)</a:t>
            </a:r>
          </a:p>
          <a:p>
            <a:r>
              <a:rPr lang="en-US" altLang="zh-CN" dirty="0" err="1"/>
              <a:t>corpus_tfidf</a:t>
            </a:r>
            <a:r>
              <a:rPr lang="en-US" altLang="zh-CN" dirty="0"/>
              <a:t> = </a:t>
            </a:r>
            <a:r>
              <a:rPr lang="en-US" altLang="zh-CN" dirty="0" err="1"/>
              <a:t>tfidf_model</a:t>
            </a:r>
            <a:r>
              <a:rPr lang="en-US" altLang="zh-CN" dirty="0"/>
              <a:t>[</a:t>
            </a:r>
            <a:r>
              <a:rPr lang="en-US" altLang="zh-CN" dirty="0" err="1"/>
              <a:t>corpus_model</a:t>
            </a:r>
            <a:r>
              <a:rPr lang="en-US" altLang="zh-CN" dirty="0"/>
              <a:t>]</a:t>
            </a:r>
          </a:p>
          <a:p>
            <a:pPr marL="0" indent="0">
              <a:buNone/>
            </a:pPr>
            <a:endParaRPr lang="en-US" altLang="zh-CN" dirty="0"/>
          </a:p>
          <a:p>
            <a:r>
              <a:rPr lang="en-US" altLang="zh-CN" dirty="0"/>
              <a:t># </a:t>
            </a:r>
            <a:r>
              <a:rPr lang="zh-CN" altLang="en-US" dirty="0"/>
              <a:t>计算相似度</a:t>
            </a:r>
            <a:endParaRPr lang="en-US" altLang="zh-CN" dirty="0"/>
          </a:p>
          <a:p>
            <a:r>
              <a:rPr lang="en-US" altLang="zh-CN" dirty="0"/>
              <a:t>index = </a:t>
            </a:r>
            <a:r>
              <a:rPr lang="en-US" altLang="zh-CN" dirty="0" err="1"/>
              <a:t>similarities.MatrixSimilarity</a:t>
            </a:r>
            <a:r>
              <a:rPr lang="en-US" altLang="zh-CN" dirty="0"/>
              <a:t>(</a:t>
            </a:r>
            <a:r>
              <a:rPr lang="en-US" altLang="zh-CN" dirty="0" err="1"/>
              <a:t>corpus_tfidf</a:t>
            </a:r>
            <a:r>
              <a:rPr lang="en-US" altLang="zh-CN" dirty="0"/>
              <a:t>)</a:t>
            </a:r>
          </a:p>
          <a:p>
            <a:r>
              <a:rPr lang="en-US" altLang="zh-CN" dirty="0"/>
              <a:t> #</a:t>
            </a:r>
            <a:r>
              <a:rPr lang="zh-CN" altLang="en-US" dirty="0"/>
              <a:t>把所有评论做成索引</a:t>
            </a:r>
            <a:endParaRPr lang="en-US" altLang="zh-CN" dirty="0"/>
          </a:p>
          <a:p>
            <a:r>
              <a:rPr lang="en-US" altLang="zh-CN" dirty="0"/>
              <a:t>sims = index[</a:t>
            </a:r>
            <a:r>
              <a:rPr lang="en-US" altLang="zh-CN" dirty="0" err="1"/>
              <a:t>test_tfidf</a:t>
            </a:r>
            <a:r>
              <a:rPr lang="en-US" altLang="zh-CN" dirty="0"/>
              <a:t>] </a:t>
            </a:r>
          </a:p>
          <a:p>
            <a:r>
              <a:rPr lang="en-US" altLang="zh-CN" dirty="0"/>
              <a:t> #</a:t>
            </a:r>
            <a:r>
              <a:rPr lang="zh-CN" altLang="en-US" dirty="0"/>
              <a:t>利用索引计算每一条评论和商品描述之间的相似度</a:t>
            </a:r>
            <a:endParaRPr lang="en-US" altLang="zh-CN" dirty="0"/>
          </a:p>
          <a:p>
            <a:r>
              <a:rPr lang="en-US" altLang="zh-CN" dirty="0"/>
              <a:t>print sims# [ 0.07639694  0.2473283   0.94496047]</a:t>
            </a:r>
          </a:p>
        </p:txBody>
      </p:sp>
    </p:spTree>
    <p:extLst>
      <p:ext uri="{BB962C8B-B14F-4D97-AF65-F5344CB8AC3E}">
        <p14:creationId xmlns:p14="http://schemas.microsoft.com/office/powerpoint/2010/main" val="100028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F27EF-460D-63B9-5A26-A910CEEC3E80}"/>
              </a:ext>
            </a:extLst>
          </p:cNvPr>
          <p:cNvSpPr>
            <a:spLocks noGrp="1"/>
          </p:cNvSpPr>
          <p:nvPr>
            <p:ph type="title"/>
          </p:nvPr>
        </p:nvSpPr>
        <p:spPr/>
        <p:txBody>
          <a:bodyPr>
            <a:normAutofit fontScale="90000"/>
          </a:bodyPr>
          <a:lstStyle/>
          <a:p>
            <a:r>
              <a:rPr lang="en-US" altLang="zh-CN" dirty="0"/>
              <a:t>1</a:t>
            </a:r>
            <a:r>
              <a:rPr lang="zh-CN" altLang="en-US" dirty="0"/>
              <a:t>、文本预处理  </a:t>
            </a:r>
            <a:r>
              <a:rPr lang="en-US" altLang="zh-CN" dirty="0"/>
              <a:t>Text Preprocessing</a:t>
            </a:r>
            <a:endParaRPr lang="zh-CN" altLang="en-US" dirty="0"/>
          </a:p>
        </p:txBody>
      </p:sp>
      <p:sp>
        <p:nvSpPr>
          <p:cNvPr id="3" name="内容占位符 2">
            <a:extLst>
              <a:ext uri="{FF2B5EF4-FFF2-40B4-BE49-F238E27FC236}">
                <a16:creationId xmlns:a16="http://schemas.microsoft.com/office/drawing/2014/main" id="{C3DF3177-E34F-CAC4-E2FD-CC46CB6DAD7B}"/>
              </a:ext>
            </a:extLst>
          </p:cNvPr>
          <p:cNvSpPr>
            <a:spLocks noGrp="1"/>
          </p:cNvSpPr>
          <p:nvPr>
            <p:ph idx="1"/>
          </p:nvPr>
        </p:nvSpPr>
        <p:spPr/>
        <p:txBody>
          <a:bodyPr>
            <a:normAutofit/>
          </a:bodyPr>
          <a:lstStyle/>
          <a:p>
            <a:pPr>
              <a:lnSpc>
                <a:spcPct val="120000"/>
              </a:lnSpc>
            </a:pPr>
            <a:r>
              <a:rPr lang="zh-CN" altLang="en-US" dirty="0"/>
              <a:t>语言是具有 组合性的（</a:t>
            </a:r>
            <a:r>
              <a:rPr lang="en-US" altLang="zh-CN" dirty="0"/>
              <a:t>compositional</a:t>
            </a:r>
            <a:r>
              <a:rPr lang="zh-CN" altLang="en-US" dirty="0"/>
              <a:t>）。</a:t>
            </a:r>
            <a:endParaRPr lang="en-US" altLang="zh-CN" dirty="0"/>
          </a:p>
          <a:p>
            <a:pPr lvl="1">
              <a:lnSpc>
                <a:spcPct val="120000"/>
              </a:lnSpc>
            </a:pPr>
            <a:r>
              <a:rPr lang="zh-CN" altLang="en-US" dirty="0"/>
              <a:t>人类：将这些文档拆解为各个组件或单词，然后从左至右地阅读一个个的单词。</a:t>
            </a:r>
            <a:endParaRPr lang="en-US" altLang="zh-CN" dirty="0"/>
          </a:p>
          <a:p>
            <a:pPr lvl="1">
              <a:lnSpc>
                <a:spcPct val="120000"/>
              </a:lnSpc>
            </a:pPr>
            <a:r>
              <a:rPr lang="zh-CN" altLang="en-US" dirty="0"/>
              <a:t>意义是具有具有组合性的，单词也是具有组合性的，而单词流构成了意义。</a:t>
            </a:r>
            <a:endParaRPr lang="en-US" altLang="zh-CN" dirty="0"/>
          </a:p>
          <a:p>
            <a:pPr>
              <a:lnSpc>
                <a:spcPct val="120000"/>
              </a:lnSpc>
            </a:pPr>
            <a:r>
              <a:rPr lang="zh-CN" altLang="en-US" dirty="0"/>
              <a:t>预处理（</a:t>
            </a:r>
            <a:r>
              <a:rPr lang="en-US" altLang="zh-CN" dirty="0"/>
              <a:t>Preprocessing</a:t>
            </a:r>
            <a:r>
              <a:rPr lang="zh-CN" altLang="en-US" dirty="0"/>
              <a:t>） </a:t>
            </a:r>
            <a:endParaRPr lang="en-US" altLang="zh-CN" dirty="0"/>
          </a:p>
          <a:p>
            <a:pPr lvl="1">
              <a:lnSpc>
                <a:spcPct val="120000"/>
              </a:lnSpc>
            </a:pPr>
            <a:r>
              <a:rPr lang="zh-CN" altLang="en-US" dirty="0"/>
              <a:t>将文档拆解成单词以便计算机程序能够解释。</a:t>
            </a:r>
          </a:p>
        </p:txBody>
      </p:sp>
    </p:spTree>
    <p:extLst>
      <p:ext uri="{BB962C8B-B14F-4D97-AF65-F5344CB8AC3E}">
        <p14:creationId xmlns:p14="http://schemas.microsoft.com/office/powerpoint/2010/main" val="1118736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30432-9874-560F-628F-51A2E07DE431}"/>
              </a:ext>
            </a:extLst>
          </p:cNvPr>
          <p:cNvSpPr>
            <a:spLocks noGrp="1"/>
          </p:cNvSpPr>
          <p:nvPr>
            <p:ph type="title"/>
          </p:nvPr>
        </p:nvSpPr>
        <p:spPr/>
        <p:txBody>
          <a:bodyPr>
            <a:normAutofit/>
          </a:bodyPr>
          <a:lstStyle/>
          <a:p>
            <a:r>
              <a:rPr lang="zh-CN" altLang="en-US" dirty="0"/>
              <a:t>离散表示文本</a:t>
            </a:r>
          </a:p>
        </p:txBody>
      </p:sp>
      <p:sp>
        <p:nvSpPr>
          <p:cNvPr id="3" name="内容占位符 2">
            <a:extLst>
              <a:ext uri="{FF2B5EF4-FFF2-40B4-BE49-F238E27FC236}">
                <a16:creationId xmlns:a16="http://schemas.microsoft.com/office/drawing/2014/main" id="{C102796B-DB0E-60A9-8E4A-21EBDFD4E30A}"/>
              </a:ext>
            </a:extLst>
          </p:cNvPr>
          <p:cNvSpPr>
            <a:spLocks noGrp="1"/>
          </p:cNvSpPr>
          <p:nvPr>
            <p:ph idx="1"/>
          </p:nvPr>
        </p:nvSpPr>
        <p:spPr/>
        <p:txBody>
          <a:bodyPr>
            <a:normAutofit/>
          </a:bodyPr>
          <a:lstStyle/>
          <a:p>
            <a:pPr marL="342900" lvl="1" indent="-342900">
              <a:buFont typeface="Arial" pitchFamily="34" charset="0"/>
              <a:buChar char="•"/>
            </a:pPr>
            <a:r>
              <a:rPr lang="en-US" altLang="zh-CN" sz="3200" dirty="0">
                <a:latin typeface="system-ui"/>
              </a:rPr>
              <a:t>One-hot Representation</a:t>
            </a:r>
            <a:r>
              <a:rPr lang="zh-CN" altLang="en-US" sz="3200" dirty="0">
                <a:latin typeface="system-ui"/>
              </a:rPr>
              <a:t>（</a:t>
            </a:r>
            <a:r>
              <a:rPr lang="en-US" altLang="zh-CN" sz="3200" dirty="0">
                <a:latin typeface="system-ui"/>
              </a:rPr>
              <a:t>TFIDF</a:t>
            </a:r>
            <a:r>
              <a:rPr lang="zh-CN" altLang="en-US" sz="3200" dirty="0">
                <a:latin typeface="system-ui"/>
              </a:rPr>
              <a:t>）</a:t>
            </a:r>
            <a:endParaRPr lang="en-US" altLang="zh-CN" sz="3200" dirty="0">
              <a:latin typeface="system-ui"/>
            </a:endParaRPr>
          </a:p>
          <a:p>
            <a:pPr marL="342900" lvl="1" indent="-342900">
              <a:buFont typeface="Arial" pitchFamily="34" charset="0"/>
              <a:buChar char="•"/>
            </a:pPr>
            <a:r>
              <a:rPr lang="zh-CN" altLang="en-US" sz="3200" dirty="0">
                <a:latin typeface="system-ui"/>
              </a:rPr>
              <a:t>基于词袋（</a:t>
            </a:r>
            <a:r>
              <a:rPr lang="en-US" altLang="zh-CN" sz="3200" dirty="0">
                <a:latin typeface="system-ui"/>
              </a:rPr>
              <a:t>BOW</a:t>
            </a:r>
            <a:r>
              <a:rPr lang="zh-CN" altLang="en-US" sz="3200" dirty="0">
                <a:latin typeface="system-ui"/>
              </a:rPr>
              <a:t>）</a:t>
            </a:r>
            <a:endParaRPr lang="en-US" altLang="zh-CN" sz="3200" dirty="0">
              <a:latin typeface="system-ui"/>
            </a:endParaRPr>
          </a:p>
          <a:p>
            <a:r>
              <a:rPr lang="zh-CN" altLang="en-US" dirty="0">
                <a:latin typeface="system-ui"/>
              </a:rPr>
              <a:t>缺点</a:t>
            </a:r>
            <a:endParaRPr lang="en-US" altLang="zh-CN" b="0" i="0" dirty="0">
              <a:effectLst/>
              <a:latin typeface="system-ui"/>
            </a:endParaRPr>
          </a:p>
          <a:p>
            <a:pPr lvl="1">
              <a:buFont typeface="Arial" panose="020B0604020202020204" pitchFamily="34" charset="0"/>
              <a:buChar char="•"/>
            </a:pPr>
            <a:r>
              <a:rPr lang="zh-CN" altLang="en-US" b="0" i="0" dirty="0">
                <a:effectLst/>
                <a:latin typeface="-apple-system"/>
              </a:rPr>
              <a:t>不考虑词与词之间的顺序</a:t>
            </a:r>
          </a:p>
          <a:p>
            <a:pPr lvl="1">
              <a:buFont typeface="Arial" panose="020B0604020202020204" pitchFamily="34" charset="0"/>
              <a:buChar char="•"/>
            </a:pPr>
            <a:r>
              <a:rPr lang="zh-CN" altLang="en-US" b="0" i="0" dirty="0">
                <a:effectLst/>
                <a:latin typeface="-apple-system"/>
              </a:rPr>
              <a:t>它假设词与词相互独立（在大多数情况下，词与词是相互有关联的）</a:t>
            </a:r>
          </a:p>
          <a:p>
            <a:pPr lvl="1">
              <a:buFont typeface="Arial" panose="020B0604020202020204" pitchFamily="34" charset="0"/>
              <a:buChar char="•"/>
            </a:pPr>
            <a:r>
              <a:rPr lang="zh-CN" altLang="en-US" b="0" i="0" dirty="0">
                <a:effectLst/>
                <a:latin typeface="-apple-system"/>
              </a:rPr>
              <a:t>它得到的特征是离散稀疏的（维度的灾难）</a:t>
            </a:r>
          </a:p>
          <a:p>
            <a:pPr lvl="1"/>
            <a:endParaRPr lang="zh-CN" altLang="en-US" dirty="0"/>
          </a:p>
        </p:txBody>
      </p:sp>
    </p:spTree>
    <p:extLst>
      <p:ext uri="{BB962C8B-B14F-4D97-AF65-F5344CB8AC3E}">
        <p14:creationId xmlns:p14="http://schemas.microsoft.com/office/powerpoint/2010/main" val="1180520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7273D-5744-DEC6-F37B-51892BFD8F0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F4EFEE-B633-B393-17E1-5EEBC9482FAA}"/>
              </a:ext>
            </a:extLst>
          </p:cNvPr>
          <p:cNvSpPr>
            <a:spLocks noGrp="1"/>
          </p:cNvSpPr>
          <p:nvPr>
            <p:ph idx="1"/>
          </p:nvPr>
        </p:nvSpPr>
        <p:spPr/>
        <p:txBody>
          <a:bodyPr>
            <a:normAutofit/>
          </a:bodyPr>
          <a:lstStyle/>
          <a:p>
            <a:r>
              <a:rPr lang="zh-CN" altLang="en-US" dirty="0"/>
              <a:t>文本表示分为</a:t>
            </a:r>
            <a:endParaRPr lang="en-US" altLang="zh-CN" dirty="0"/>
          </a:p>
          <a:p>
            <a:pPr lvl="1"/>
            <a:r>
              <a:rPr lang="zh-CN" altLang="en-US" dirty="0"/>
              <a:t>离散表示</a:t>
            </a:r>
            <a:endParaRPr lang="en-US" altLang="zh-CN" dirty="0"/>
          </a:p>
          <a:p>
            <a:pPr lvl="2"/>
            <a:r>
              <a:rPr lang="zh-CN" altLang="en-US" dirty="0"/>
              <a:t>词袋模型，</a:t>
            </a:r>
            <a:r>
              <a:rPr lang="en-US" altLang="zh-CN" dirty="0"/>
              <a:t>one-hot</a:t>
            </a:r>
            <a:r>
              <a:rPr lang="zh-CN" altLang="en-US" dirty="0"/>
              <a:t>（也叫独热编码）、</a:t>
            </a:r>
            <a:r>
              <a:rPr lang="en-US" altLang="zh-CN" dirty="0"/>
              <a:t>TF-IDF</a:t>
            </a:r>
          </a:p>
          <a:p>
            <a:pPr lvl="1"/>
            <a:r>
              <a:rPr lang="zh-CN" altLang="en-US" dirty="0"/>
              <a:t>分布式表示。</a:t>
            </a:r>
            <a:endParaRPr lang="en-US" altLang="zh-CN" dirty="0"/>
          </a:p>
          <a:p>
            <a:pPr lvl="2"/>
            <a:r>
              <a:rPr lang="zh-CN" altLang="en-US" dirty="0"/>
              <a:t>分布式表示也叫做词嵌入（</a:t>
            </a:r>
            <a:r>
              <a:rPr lang="en-US" altLang="zh-CN" dirty="0"/>
              <a:t>word  embedding</a:t>
            </a:r>
            <a:r>
              <a:rPr lang="zh-CN" altLang="en-US" dirty="0"/>
              <a:t>），</a:t>
            </a:r>
            <a:endParaRPr lang="en-US" altLang="zh-CN" dirty="0"/>
          </a:p>
          <a:p>
            <a:pPr lvl="2"/>
            <a:r>
              <a:rPr lang="zh-CN" altLang="en-US" dirty="0"/>
              <a:t>经典模型是</a:t>
            </a:r>
            <a:r>
              <a:rPr lang="en-US" altLang="zh-CN" dirty="0"/>
              <a:t>word2vec</a:t>
            </a:r>
            <a:r>
              <a:rPr lang="zh-CN" altLang="en-US" dirty="0"/>
              <a:t>，还包括后来的</a:t>
            </a:r>
            <a:r>
              <a:rPr lang="en-US" altLang="zh-CN" dirty="0"/>
              <a:t>Glove</a:t>
            </a:r>
            <a:r>
              <a:rPr lang="zh-CN" altLang="en-US" dirty="0"/>
              <a:t>、</a:t>
            </a:r>
            <a:r>
              <a:rPr lang="en-US" altLang="zh-CN" dirty="0"/>
              <a:t>ELMO</a:t>
            </a:r>
            <a:r>
              <a:rPr lang="zh-CN" altLang="en-US" dirty="0"/>
              <a:t>、</a:t>
            </a:r>
            <a:r>
              <a:rPr lang="en-US" altLang="zh-CN" dirty="0"/>
              <a:t>GPT</a:t>
            </a:r>
            <a:r>
              <a:rPr lang="zh-CN" altLang="en-US" dirty="0"/>
              <a:t>和最近很火的</a:t>
            </a:r>
            <a:r>
              <a:rPr lang="en-US" altLang="zh-CN" dirty="0"/>
              <a:t>BERT</a:t>
            </a:r>
            <a:r>
              <a:rPr lang="zh-CN" altLang="en-US" dirty="0"/>
              <a:t>。</a:t>
            </a:r>
          </a:p>
        </p:txBody>
      </p:sp>
    </p:spTree>
    <p:extLst>
      <p:ext uri="{BB962C8B-B14F-4D97-AF65-F5344CB8AC3E}">
        <p14:creationId xmlns:p14="http://schemas.microsoft.com/office/powerpoint/2010/main" val="196287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dirty="0"/>
              <a:t>Distributed Representation</a:t>
            </a:r>
          </a:p>
          <a:p>
            <a:pPr lvl="1"/>
            <a:r>
              <a:rPr lang="zh-CN" altLang="en-US" dirty="0"/>
              <a:t>表示的一种低维实数向量。</a:t>
            </a:r>
            <a:endParaRPr lang="en-US" altLang="zh-CN" dirty="0"/>
          </a:p>
          <a:p>
            <a:pPr lvl="2"/>
            <a:r>
              <a:rPr lang="en-US" altLang="zh-CN" dirty="0"/>
              <a:t>[0.792, −0.177, −0.107, 0.109, −0.542, ...]</a:t>
            </a:r>
            <a:r>
              <a:rPr lang="zh-CN" altLang="en-US" dirty="0"/>
              <a:t>。</a:t>
            </a:r>
            <a:endParaRPr lang="en-US" altLang="zh-CN" dirty="0"/>
          </a:p>
          <a:p>
            <a:pPr lvl="2"/>
            <a:r>
              <a:rPr lang="zh-CN" altLang="en-US" dirty="0"/>
              <a:t>维度以 </a:t>
            </a:r>
            <a:r>
              <a:rPr lang="en-US" altLang="zh-CN" dirty="0"/>
              <a:t>50 </a:t>
            </a:r>
            <a:r>
              <a:rPr lang="zh-CN" altLang="en-US" dirty="0"/>
              <a:t>维和 </a:t>
            </a:r>
            <a:r>
              <a:rPr lang="en-US" altLang="zh-CN" dirty="0"/>
              <a:t>100 </a:t>
            </a:r>
            <a:r>
              <a:rPr lang="zh-CN" altLang="en-US" dirty="0"/>
              <a:t>维比较常见</a:t>
            </a:r>
            <a:endParaRPr lang="en-US" altLang="zh-CN" dirty="0"/>
          </a:p>
          <a:p>
            <a:pPr lvl="1"/>
            <a:r>
              <a:rPr lang="zh-CN" altLang="en-US" dirty="0"/>
              <a:t>每一维可以看成词的语义或者主题信息</a:t>
            </a:r>
            <a:endParaRPr lang="en-US" altLang="zh-CN" dirty="0"/>
          </a:p>
          <a:p>
            <a:pPr lvl="2"/>
            <a:r>
              <a:rPr lang="zh-CN" altLang="en-US" dirty="0"/>
              <a:t>维度压缩</a:t>
            </a:r>
            <a:endParaRPr lang="en-US" altLang="zh-CN" dirty="0"/>
          </a:p>
          <a:p>
            <a:pPr lvl="2"/>
            <a:r>
              <a:rPr lang="zh-CN" altLang="en-US" dirty="0"/>
              <a:t>解决语义鸿沟</a:t>
            </a:r>
            <a:endParaRPr lang="en-US" altLang="zh-CN" dirty="0"/>
          </a:p>
          <a:p>
            <a:endParaRPr lang="en-US" altLang="zh-CN" dirty="0"/>
          </a:p>
          <a:p>
            <a:pPr lvl="1">
              <a:buNone/>
            </a:pPr>
            <a:endParaRPr lang="en-US" altLang="zh-CN" dirty="0"/>
          </a:p>
          <a:p>
            <a:endParaRPr lang="en-US" altLang="zh-CN" dirty="0"/>
          </a:p>
          <a:p>
            <a:pPr>
              <a:buNone/>
            </a:pPr>
            <a:endParaRPr lang="en-US" altLang="zh-CN" b="1"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B28FA-C5D1-6742-D4DF-2DF30181E4B1}"/>
              </a:ext>
            </a:extLst>
          </p:cNvPr>
          <p:cNvSpPr>
            <a:spLocks noGrp="1"/>
          </p:cNvSpPr>
          <p:nvPr>
            <p:ph type="title"/>
          </p:nvPr>
        </p:nvSpPr>
        <p:spPr/>
        <p:txBody>
          <a:bodyPr>
            <a:normAutofit/>
          </a:bodyPr>
          <a:lstStyle/>
          <a:p>
            <a:r>
              <a:rPr lang="en-US" altLang="zh-CN" dirty="0"/>
              <a:t>Distributed Representation</a:t>
            </a:r>
            <a:endParaRPr lang="zh-CN" altLang="en-US" dirty="0"/>
          </a:p>
        </p:txBody>
      </p:sp>
      <p:sp>
        <p:nvSpPr>
          <p:cNvPr id="3" name="内容占位符 2">
            <a:extLst>
              <a:ext uri="{FF2B5EF4-FFF2-40B4-BE49-F238E27FC236}">
                <a16:creationId xmlns:a16="http://schemas.microsoft.com/office/drawing/2014/main" id="{CEC61DE1-35CB-80C8-D9EC-05CB472D0D9C}"/>
              </a:ext>
            </a:extLst>
          </p:cNvPr>
          <p:cNvSpPr>
            <a:spLocks noGrp="1"/>
          </p:cNvSpPr>
          <p:nvPr>
            <p:ph idx="1"/>
          </p:nvPr>
        </p:nvSpPr>
        <p:spPr/>
        <p:txBody>
          <a:bodyPr>
            <a:normAutofit lnSpcReduction="10000"/>
          </a:bodyPr>
          <a:lstStyle/>
          <a:p>
            <a:r>
              <a:rPr lang="zh-CN" altLang="en-US" dirty="0"/>
              <a:t>实现方式</a:t>
            </a:r>
            <a:endParaRPr lang="en-US" altLang="zh-CN" dirty="0"/>
          </a:p>
          <a:p>
            <a:pPr lvl="1"/>
            <a:r>
              <a:rPr lang="zh-CN" altLang="en-US" dirty="0"/>
              <a:t>主题模型    </a:t>
            </a:r>
            <a:endParaRPr lang="en-US" altLang="zh-CN" dirty="0"/>
          </a:p>
          <a:p>
            <a:pPr lvl="2"/>
            <a:r>
              <a:rPr lang="zh-CN" altLang="en-US" dirty="0"/>
              <a:t>发现词之间的语义关联</a:t>
            </a:r>
            <a:endParaRPr lang="en-US" altLang="zh-CN" dirty="0"/>
          </a:p>
          <a:p>
            <a:pPr lvl="2"/>
            <a:r>
              <a:rPr lang="en-US" altLang="zh-CN" dirty="0"/>
              <a:t>LDA   </a:t>
            </a:r>
            <a:r>
              <a:rPr lang="zh-CN" altLang="en-US" dirty="0"/>
              <a:t>向量维度是主题维度</a:t>
            </a:r>
            <a:endParaRPr lang="en-US" altLang="zh-CN" dirty="0"/>
          </a:p>
          <a:p>
            <a:pPr lvl="2"/>
            <a:r>
              <a:rPr lang="zh-CN" altLang="en-US" dirty="0"/>
              <a:t>超级耗时，所以业界不喜欢用</a:t>
            </a:r>
            <a:endParaRPr lang="en-US" altLang="zh-CN" dirty="0"/>
          </a:p>
          <a:p>
            <a:pPr lvl="1"/>
            <a:r>
              <a:rPr lang="zh-CN" altLang="en-US" dirty="0"/>
              <a:t>文档哈希</a:t>
            </a:r>
            <a:endParaRPr lang="en-US" altLang="zh-CN" dirty="0"/>
          </a:p>
          <a:p>
            <a:pPr lvl="1"/>
            <a:r>
              <a:rPr lang="zh-CN" altLang="en-US" dirty="0"/>
              <a:t>语言模型</a:t>
            </a:r>
            <a:endParaRPr lang="en-US" altLang="zh-CN" dirty="0"/>
          </a:p>
          <a:p>
            <a:pPr lvl="2"/>
            <a:r>
              <a:rPr lang="en-US" altLang="zh-CN" dirty="0"/>
              <a:t>N-GRAM</a:t>
            </a:r>
          </a:p>
          <a:p>
            <a:pPr lvl="2"/>
            <a:r>
              <a:rPr lang="en-US" altLang="zh-CN" b="1" dirty="0"/>
              <a:t>Word2vec</a:t>
            </a:r>
          </a:p>
          <a:p>
            <a:pPr lvl="2"/>
            <a:r>
              <a:rPr lang="en-US" altLang="zh-CN" b="1" dirty="0"/>
              <a:t>Doc2Vec</a:t>
            </a:r>
          </a:p>
        </p:txBody>
      </p:sp>
    </p:spTree>
    <p:extLst>
      <p:ext uri="{BB962C8B-B14F-4D97-AF65-F5344CB8AC3E}">
        <p14:creationId xmlns:p14="http://schemas.microsoft.com/office/powerpoint/2010/main" val="1414020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18966-BC8A-4B0E-AE61-4AF5C05CD2CE}"/>
              </a:ext>
            </a:extLst>
          </p:cNvPr>
          <p:cNvSpPr>
            <a:spLocks noGrp="1"/>
          </p:cNvSpPr>
          <p:nvPr>
            <p:ph type="title"/>
          </p:nvPr>
        </p:nvSpPr>
        <p:spPr/>
        <p:txBody>
          <a:bodyPr/>
          <a:lstStyle/>
          <a:p>
            <a:r>
              <a:rPr lang="en-US" altLang="zh-CN" dirty="0"/>
              <a:t>LDA</a:t>
            </a:r>
            <a:endParaRPr lang="zh-CN" altLang="en-US" dirty="0"/>
          </a:p>
        </p:txBody>
      </p:sp>
      <p:sp>
        <p:nvSpPr>
          <p:cNvPr id="3" name="内容占位符 2">
            <a:extLst>
              <a:ext uri="{FF2B5EF4-FFF2-40B4-BE49-F238E27FC236}">
                <a16:creationId xmlns:a16="http://schemas.microsoft.com/office/drawing/2014/main" id="{84258A45-EABA-4897-9B22-CAD87A7D423C}"/>
              </a:ext>
            </a:extLst>
          </p:cNvPr>
          <p:cNvSpPr>
            <a:spLocks noGrp="1"/>
          </p:cNvSpPr>
          <p:nvPr>
            <p:ph idx="1"/>
          </p:nvPr>
        </p:nvSpPr>
        <p:spPr/>
        <p:txBody>
          <a:bodyPr/>
          <a:lstStyle/>
          <a:p>
            <a:r>
              <a:rPr lang="en-US" altLang="zh-CN" dirty="0"/>
              <a:t>Latent Dirichlet Allocation. </a:t>
            </a:r>
          </a:p>
          <a:p>
            <a:r>
              <a:rPr lang="zh-CN" altLang="zh-CN" dirty="0"/>
              <a:t>隐含狄利克雷</a:t>
            </a:r>
            <a:r>
              <a:rPr lang="zh-CN" altLang="en-US" dirty="0"/>
              <a:t>分布</a:t>
            </a:r>
            <a:endParaRPr lang="en-US" altLang="zh-CN" dirty="0"/>
          </a:p>
          <a:p>
            <a:r>
              <a:rPr lang="en-US" altLang="zh-CN" dirty="0"/>
              <a:t>LDA </a:t>
            </a:r>
            <a:r>
              <a:rPr lang="zh-CN" altLang="en-US" dirty="0"/>
              <a:t>采用词袋模型</a:t>
            </a:r>
            <a:endParaRPr lang="en-US" altLang="zh-CN" dirty="0"/>
          </a:p>
          <a:p>
            <a:r>
              <a:rPr lang="en-US" altLang="zh-CN" dirty="0"/>
              <a:t>LDA </a:t>
            </a:r>
            <a:r>
              <a:rPr lang="zh-CN" altLang="en-US" dirty="0"/>
              <a:t>在主题模型中占有非常重要的地位，常用来文本分类。</a:t>
            </a:r>
            <a:endParaRPr lang="en-US" altLang="zh-CN" dirty="0"/>
          </a:p>
        </p:txBody>
      </p:sp>
    </p:spTree>
    <p:extLst>
      <p:ext uri="{BB962C8B-B14F-4D97-AF65-F5344CB8AC3E}">
        <p14:creationId xmlns:p14="http://schemas.microsoft.com/office/powerpoint/2010/main" val="2137581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7E479-0CB6-4E1C-98B1-5601B4AB5357}"/>
              </a:ext>
            </a:extLst>
          </p:cNvPr>
          <p:cNvSpPr>
            <a:spLocks noGrp="1"/>
          </p:cNvSpPr>
          <p:nvPr>
            <p:ph type="title"/>
          </p:nvPr>
        </p:nvSpPr>
        <p:spPr/>
        <p:txBody>
          <a:bodyPr/>
          <a:lstStyle/>
          <a:p>
            <a:r>
              <a:rPr lang="zh-CN" altLang="en-US" dirty="0"/>
              <a:t>主题模型</a:t>
            </a:r>
          </a:p>
        </p:txBody>
      </p:sp>
      <p:pic>
        <p:nvPicPr>
          <p:cNvPr id="4" name="Picture 2">
            <a:extLst>
              <a:ext uri="{FF2B5EF4-FFF2-40B4-BE49-F238E27FC236}">
                <a16:creationId xmlns:a16="http://schemas.microsoft.com/office/drawing/2014/main" id="{EC820996-7924-41F8-90F7-A741F3CFED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688" y="2276872"/>
            <a:ext cx="7064712" cy="343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365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D9811-001D-4B6F-8C9E-42FE458591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42E14A-D5A0-4FB6-BCB0-742CFE81EB6B}"/>
              </a:ext>
            </a:extLst>
          </p:cNvPr>
          <p:cNvSpPr>
            <a:spLocks noGrp="1"/>
          </p:cNvSpPr>
          <p:nvPr>
            <p:ph idx="1"/>
          </p:nvPr>
        </p:nvSpPr>
        <p:spPr/>
        <p:txBody>
          <a:bodyPr/>
          <a:lstStyle/>
          <a:p>
            <a:r>
              <a:rPr lang="en-US" altLang="zh-CN" dirty="0"/>
              <a:t>LDA</a:t>
            </a:r>
            <a:r>
              <a:rPr lang="zh-CN" altLang="en-US" dirty="0"/>
              <a:t>：</a:t>
            </a:r>
            <a:r>
              <a:rPr lang="zh-CN" altLang="en-US" b="1" dirty="0"/>
              <a:t>无监督学习算法</a:t>
            </a:r>
            <a:endParaRPr lang="en-US" altLang="zh-CN" dirty="0"/>
          </a:p>
          <a:p>
            <a:r>
              <a:rPr lang="en-US" altLang="zh-CN" dirty="0"/>
              <a:t>LDA</a:t>
            </a:r>
            <a:r>
              <a:rPr lang="zh-CN" altLang="en-US" dirty="0"/>
              <a:t>主题模型参数训练</a:t>
            </a:r>
            <a:r>
              <a:rPr lang="zh-CN" altLang="en-US" b="1" dirty="0"/>
              <a:t>方法：</a:t>
            </a:r>
            <a:endParaRPr lang="en-US" altLang="zh-CN" b="1" dirty="0"/>
          </a:p>
          <a:p>
            <a:pPr lvl="1"/>
            <a:r>
              <a:rPr lang="zh-CN" altLang="en-US" b="1" dirty="0"/>
              <a:t>变分</a:t>
            </a:r>
            <a:r>
              <a:rPr lang="en-US" altLang="zh-CN" b="1" dirty="0"/>
              <a:t>(Variational inference)-EM</a:t>
            </a:r>
            <a:r>
              <a:rPr lang="zh-CN" altLang="en-US" b="1" dirty="0"/>
              <a:t>算法</a:t>
            </a:r>
            <a:endParaRPr lang="en-US" altLang="zh-CN" b="1" dirty="0"/>
          </a:p>
          <a:p>
            <a:pPr lvl="2"/>
            <a:r>
              <a:rPr lang="zh-CN" altLang="en-US" b="1" dirty="0"/>
              <a:t>思想是最大后验估计</a:t>
            </a:r>
            <a:r>
              <a:rPr lang="en-US" altLang="zh-CN" b="1" dirty="0"/>
              <a:t>MAP</a:t>
            </a:r>
          </a:p>
          <a:p>
            <a:pPr lvl="1"/>
            <a:r>
              <a:rPr lang="en-US" altLang="zh-CN" b="1" dirty="0" err="1"/>
              <a:t>gibbs</a:t>
            </a:r>
            <a:r>
              <a:rPr lang="zh-CN" altLang="en-US" b="1" dirty="0"/>
              <a:t>采样</a:t>
            </a:r>
            <a:endParaRPr lang="en-US" altLang="zh-CN" b="1" dirty="0"/>
          </a:p>
          <a:p>
            <a:pPr lvl="2"/>
            <a:r>
              <a:rPr lang="zh-CN" altLang="en-US" b="1" dirty="0"/>
              <a:t>思想是贝叶斯估计</a:t>
            </a:r>
            <a:endParaRPr lang="en-US" altLang="zh-CN" b="1" dirty="0"/>
          </a:p>
          <a:p>
            <a:endParaRPr lang="zh-CN" altLang="en-US" dirty="0"/>
          </a:p>
        </p:txBody>
      </p:sp>
    </p:spTree>
    <p:extLst>
      <p:ext uri="{BB962C8B-B14F-4D97-AF65-F5344CB8AC3E}">
        <p14:creationId xmlns:p14="http://schemas.microsoft.com/office/powerpoint/2010/main" val="3683464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8229600" cy="6178698"/>
          </a:xfrm>
        </p:spPr>
        <p:txBody>
          <a:bodyPr>
            <a:normAutofit lnSpcReduction="10000"/>
          </a:bodyPr>
          <a:lstStyle/>
          <a:p>
            <a:r>
              <a:rPr lang="zh-CN" altLang="en-US" b="1" dirty="0"/>
              <a:t>方法：</a:t>
            </a:r>
            <a:endParaRPr lang="en-US" altLang="zh-CN" b="1" dirty="0"/>
          </a:p>
          <a:p>
            <a:pPr lvl="1"/>
            <a:r>
              <a:rPr lang="zh-CN" altLang="en-US" b="1" dirty="0"/>
              <a:t>变分</a:t>
            </a:r>
            <a:r>
              <a:rPr lang="en-US" altLang="zh-CN" b="1" dirty="0"/>
              <a:t>(</a:t>
            </a:r>
            <a:r>
              <a:rPr lang="en-US" b="1" dirty="0" err="1"/>
              <a:t>Variational</a:t>
            </a:r>
            <a:r>
              <a:rPr lang="en-US" b="1" dirty="0"/>
              <a:t> inference)-EM</a:t>
            </a:r>
            <a:r>
              <a:rPr lang="zh-CN" altLang="en-US" b="1" dirty="0"/>
              <a:t>算法</a:t>
            </a:r>
            <a:endParaRPr lang="en-US" altLang="zh-CN" b="1" dirty="0"/>
          </a:p>
          <a:p>
            <a:pPr lvl="2"/>
            <a:r>
              <a:rPr lang="zh-CN" altLang="en-US" dirty="0"/>
              <a:t>求解过程中遇到后 验概率</a:t>
            </a:r>
            <a:r>
              <a:rPr lang="en-US" altLang="zh-CN" dirty="0"/>
              <a:t>p(</a:t>
            </a:r>
            <a:r>
              <a:rPr lang="en-US" altLang="zh-CN" dirty="0" err="1"/>
              <a:t>θ,z|w</a:t>
            </a:r>
            <a:r>
              <a:rPr lang="en-US" altLang="zh-CN" dirty="0"/>
              <a:t>)</a:t>
            </a:r>
            <a:r>
              <a:rPr lang="zh-CN" altLang="en-US" dirty="0"/>
              <a:t>无法直接求解，需要找一个似然函数下界来近似求解，</a:t>
            </a:r>
            <a:endParaRPr lang="en-US" altLang="zh-CN" dirty="0"/>
          </a:p>
          <a:p>
            <a:pPr lvl="2"/>
            <a:r>
              <a:rPr lang="zh-CN" altLang="en-US" dirty="0"/>
              <a:t>使用基于分解（</a:t>
            </a:r>
            <a:r>
              <a:rPr lang="en-US" altLang="zh-CN" dirty="0"/>
              <a:t>factorization</a:t>
            </a:r>
            <a:r>
              <a:rPr lang="zh-CN" altLang="en-US" dirty="0"/>
              <a:t>）假设的变分法（</a:t>
            </a:r>
            <a:r>
              <a:rPr lang="en-US" altLang="zh-CN" dirty="0" err="1"/>
              <a:t>varialtional</a:t>
            </a:r>
            <a:r>
              <a:rPr lang="en-US" altLang="zh-CN" dirty="0"/>
              <a:t> inference</a:t>
            </a:r>
            <a:r>
              <a:rPr lang="zh-CN" altLang="en-US" dirty="0"/>
              <a:t>）进行计算，用到了</a:t>
            </a:r>
            <a:r>
              <a:rPr lang="en-US" altLang="zh-CN" dirty="0"/>
              <a:t>EM</a:t>
            </a:r>
            <a:r>
              <a:rPr lang="zh-CN" altLang="en-US" dirty="0"/>
              <a:t>算法。</a:t>
            </a:r>
            <a:endParaRPr lang="en-US" altLang="zh-CN" dirty="0"/>
          </a:p>
          <a:p>
            <a:pPr lvl="2"/>
            <a:r>
              <a:rPr lang="zh-CN" altLang="en-US" dirty="0"/>
              <a:t>每次</a:t>
            </a:r>
            <a:r>
              <a:rPr lang="en-US" altLang="zh-CN" dirty="0"/>
              <a:t>E-step</a:t>
            </a:r>
            <a:r>
              <a:rPr lang="zh-CN" altLang="en-US" dirty="0"/>
              <a:t>输入</a:t>
            </a:r>
            <a:r>
              <a:rPr lang="en-US" altLang="zh-CN" dirty="0"/>
              <a:t>α</a:t>
            </a:r>
            <a:r>
              <a:rPr lang="zh-CN" altLang="en-US" dirty="0"/>
              <a:t>和</a:t>
            </a:r>
            <a:r>
              <a:rPr lang="en-US" altLang="zh-CN" dirty="0"/>
              <a:t>β</a:t>
            </a:r>
            <a:r>
              <a:rPr lang="zh-CN" altLang="en-US" dirty="0"/>
              <a:t>，计算似然函数，</a:t>
            </a:r>
            <a:r>
              <a:rPr lang="en-US" altLang="zh-CN" dirty="0"/>
              <a:t>M-step</a:t>
            </a:r>
            <a:r>
              <a:rPr lang="zh-CN" altLang="en-US" dirty="0"/>
              <a:t>最大化这个似然函数，算出</a:t>
            </a:r>
            <a:r>
              <a:rPr lang="en-US" altLang="zh-CN" dirty="0"/>
              <a:t>α</a:t>
            </a:r>
            <a:r>
              <a:rPr lang="zh-CN" altLang="en-US" dirty="0"/>
              <a:t>和</a:t>
            </a:r>
            <a:r>
              <a:rPr lang="en-US" altLang="zh-CN" dirty="0"/>
              <a:t>β</a:t>
            </a:r>
            <a:r>
              <a:rPr lang="zh-CN" altLang="en-US" dirty="0"/>
              <a:t>，不断迭代直到收敛。</a:t>
            </a:r>
            <a:endParaRPr lang="en-US" altLang="zh-CN" b="1" dirty="0"/>
          </a:p>
          <a:p>
            <a:pPr lvl="1"/>
            <a:r>
              <a:rPr lang="en-US" b="1" dirty="0" err="1"/>
              <a:t>gibbs</a:t>
            </a:r>
            <a:r>
              <a:rPr lang="zh-CN" altLang="en-US" b="1" dirty="0"/>
              <a:t>采样</a:t>
            </a:r>
            <a:endParaRPr lang="en-US" altLang="zh-CN" b="1" dirty="0"/>
          </a:p>
          <a:p>
            <a:pPr lvl="2"/>
            <a:r>
              <a:rPr lang="zh-CN" altLang="en-US" dirty="0"/>
              <a:t>吉布斯</a:t>
            </a:r>
            <a:r>
              <a:rPr lang="en-US" altLang="zh-CN" dirty="0"/>
              <a:t>(</a:t>
            </a:r>
            <a:r>
              <a:rPr lang="en-US" dirty="0"/>
              <a:t>Gibbs)</a:t>
            </a:r>
            <a:r>
              <a:rPr lang="zh-CN" altLang="en-US" dirty="0"/>
              <a:t>抽样方法是 </a:t>
            </a:r>
            <a:r>
              <a:rPr lang="en-US" dirty="0"/>
              <a:t>Markov Chain Monte </a:t>
            </a:r>
            <a:r>
              <a:rPr lang="en-US" dirty="0" err="1"/>
              <a:t>Carlo（MCMC</a:t>
            </a:r>
            <a:r>
              <a:rPr lang="en-US" dirty="0"/>
              <a:t>）</a:t>
            </a:r>
            <a:r>
              <a:rPr lang="zh-CN" altLang="en-US" dirty="0"/>
              <a:t>方法的一种</a:t>
            </a:r>
            <a:endParaRPr lang="en-US" altLang="zh-CN" b="1" dirty="0"/>
          </a:p>
          <a:p>
            <a:r>
              <a:rPr lang="zh-CN" altLang="en-US" b="1" dirty="0"/>
              <a:t>开源代码实现</a:t>
            </a:r>
            <a:endParaRPr lang="en-US" altLang="zh-CN" b="1" dirty="0"/>
          </a:p>
          <a:p>
            <a:pPr lvl="1"/>
            <a:r>
              <a:rPr lang="en-US" altLang="zh-CN" b="1" dirty="0" err="1">
                <a:hlinkClick r:id="rId3"/>
              </a:rPr>
              <a:t>LDAGibbsSampling</a:t>
            </a:r>
            <a:endParaRPr lang="en-US" altLang="zh-CN" b="1" dirty="0"/>
          </a:p>
          <a:p>
            <a:pPr lvl="1"/>
            <a:r>
              <a:rPr lang="en-US" altLang="zh-CN" dirty="0">
                <a:hlinkClick r:id="rId4"/>
              </a:rPr>
              <a:t>https://github.com/hankcs/LDA4j</a:t>
            </a:r>
            <a:r>
              <a:rPr lang="en-US" altLang="zh-CN" dirty="0"/>
              <a:t> </a:t>
            </a:r>
          </a:p>
          <a:p>
            <a:pPr marL="457200" lvl="1" indent="0">
              <a:buNone/>
            </a:pPr>
            <a:endParaRPr lang="zh-CN" altLang="en-US" b="1" dirty="0"/>
          </a:p>
        </p:txBody>
      </p:sp>
    </p:spTree>
    <p:extLst>
      <p:ext uri="{BB962C8B-B14F-4D97-AF65-F5344CB8AC3E}">
        <p14:creationId xmlns:p14="http://schemas.microsoft.com/office/powerpoint/2010/main" val="2416241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gensim</a:t>
            </a:r>
            <a:r>
              <a:rPr lang="zh-CN" altLang="en-US" b="1" dirty="0"/>
              <a:t>中可用的转换模型</a:t>
            </a:r>
            <a:endParaRPr lang="zh-CN" altLang="en-US" dirty="0"/>
          </a:p>
        </p:txBody>
      </p:sp>
      <p:sp>
        <p:nvSpPr>
          <p:cNvPr id="3" name="内容占位符 2"/>
          <p:cNvSpPr>
            <a:spLocks noGrp="1"/>
          </p:cNvSpPr>
          <p:nvPr>
            <p:ph idx="1"/>
          </p:nvPr>
        </p:nvSpPr>
        <p:spPr>
          <a:xfrm>
            <a:off x="179512" y="1313384"/>
            <a:ext cx="8496944" cy="4563888"/>
          </a:xfrm>
        </p:spPr>
        <p:txBody>
          <a:bodyPr>
            <a:normAutofit fontScale="92500"/>
          </a:bodyPr>
          <a:lstStyle/>
          <a:p>
            <a:r>
              <a:rPr lang="en-US" altLang="zh-CN" dirty="0" err="1"/>
              <a:t>Tf-Idf</a:t>
            </a:r>
            <a:endParaRPr lang="en-US" altLang="zh-CN" dirty="0"/>
          </a:p>
          <a:p>
            <a:pPr marL="0" indent="0">
              <a:buNone/>
            </a:pPr>
            <a:r>
              <a:rPr lang="en-US" altLang="zh-CN" sz="3000" dirty="0"/>
              <a:t>       model = </a:t>
            </a:r>
            <a:r>
              <a:rPr lang="en-US" altLang="zh-CN" sz="3000" dirty="0" err="1"/>
              <a:t>models.TfidfModel</a:t>
            </a:r>
            <a:r>
              <a:rPr lang="en-US" altLang="zh-CN" sz="3000" dirty="0"/>
              <a:t>(corpus, normalize=True)</a:t>
            </a:r>
          </a:p>
          <a:p>
            <a:r>
              <a:rPr lang="en-US" altLang="zh-CN" dirty="0"/>
              <a:t>Latent Dirichlet Allocation, LDA</a:t>
            </a:r>
          </a:p>
          <a:p>
            <a:pPr marL="0" indent="0">
              <a:buNone/>
            </a:pPr>
            <a:r>
              <a:rPr lang="en-US" altLang="zh-CN" dirty="0"/>
              <a:t>       model = </a:t>
            </a:r>
            <a:r>
              <a:rPr lang="en-US" altLang="zh-CN" dirty="0" err="1"/>
              <a:t>models.LdaModel</a:t>
            </a:r>
            <a:r>
              <a:rPr lang="en-US" altLang="zh-CN" dirty="0"/>
              <a:t>(corpus,                     </a:t>
            </a:r>
          </a:p>
          <a:p>
            <a:pPr marL="0" indent="0">
              <a:buNone/>
            </a:pPr>
            <a:r>
              <a:rPr lang="en-US" altLang="zh-CN" dirty="0"/>
              <a:t>                                    id2word=dictionary,   </a:t>
            </a:r>
          </a:p>
          <a:p>
            <a:pPr marL="0" indent="0">
              <a:buNone/>
            </a:pPr>
            <a:r>
              <a:rPr lang="en-US" altLang="zh-CN" dirty="0"/>
              <a:t>                                    </a:t>
            </a:r>
            <a:r>
              <a:rPr lang="en-US" altLang="zh-CN" dirty="0" err="1"/>
              <a:t>num_topics</a:t>
            </a:r>
            <a:r>
              <a:rPr lang="en-US" altLang="zh-CN" dirty="0"/>
              <a:t>=100)</a:t>
            </a:r>
          </a:p>
          <a:p>
            <a:pPr marL="0" indent="0">
              <a:buNone/>
            </a:pPr>
            <a:r>
              <a:rPr lang="en-US" altLang="zh-CN" dirty="0"/>
              <a:t>       </a:t>
            </a:r>
            <a:r>
              <a:rPr lang="zh-CN" altLang="en-US" dirty="0"/>
              <a:t>主题推断</a:t>
            </a:r>
            <a:endParaRPr lang="en-US" altLang="zh-CN" dirty="0"/>
          </a:p>
          <a:p>
            <a:pPr marL="0" indent="0">
              <a:buNone/>
            </a:pPr>
            <a:r>
              <a:rPr lang="en-US" altLang="zh-CN" dirty="0"/>
              <a:t>        </a:t>
            </a:r>
            <a:r>
              <a:rPr lang="en-US" altLang="zh-CN" dirty="0" err="1"/>
              <a:t>lda.get_term_topics</a:t>
            </a:r>
            <a:r>
              <a:rPr lang="en-US" altLang="zh-CN" dirty="0"/>
              <a:t>(</a:t>
            </a:r>
            <a:r>
              <a:rPr lang="en-US" altLang="zh-CN" dirty="0" err="1"/>
              <a:t>word_id</a:t>
            </a:r>
            <a:r>
              <a:rPr lang="en-US" altLang="zh-CN" dirty="0"/>
              <a:t>)   </a:t>
            </a:r>
            <a:r>
              <a:rPr lang="zh-CN" altLang="en-US" dirty="0"/>
              <a:t>词</a:t>
            </a:r>
            <a:r>
              <a:rPr lang="en-US" altLang="zh-CN" dirty="0"/>
              <a:t>/</a:t>
            </a:r>
            <a:r>
              <a:rPr lang="zh-CN" altLang="en-US" dirty="0"/>
              <a:t>主题</a:t>
            </a:r>
            <a:endParaRPr lang="en-US" altLang="zh-CN" dirty="0"/>
          </a:p>
          <a:p>
            <a:pPr marL="0" indent="0">
              <a:buNone/>
            </a:pPr>
            <a:endParaRPr lang="en-US" altLang="zh-CN" dirty="0"/>
          </a:p>
        </p:txBody>
      </p:sp>
    </p:spTree>
    <p:extLst>
      <p:ext uri="{BB962C8B-B14F-4D97-AF65-F5344CB8AC3E}">
        <p14:creationId xmlns:p14="http://schemas.microsoft.com/office/powerpoint/2010/main" val="399931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26757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05100"/>
            <a:ext cx="5981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50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7B322-00B5-F942-A278-54C3A77A835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808FD3A-6864-885D-0748-CBA7DD0E99C8}"/>
              </a:ext>
            </a:extLst>
          </p:cNvPr>
          <p:cNvSpPr>
            <a:spLocks noGrp="1"/>
          </p:cNvSpPr>
          <p:nvPr>
            <p:ph idx="1"/>
          </p:nvPr>
        </p:nvSpPr>
        <p:spPr>
          <a:xfrm>
            <a:off x="470283" y="332656"/>
            <a:ext cx="8229600" cy="4525963"/>
          </a:xfrm>
        </p:spPr>
        <p:txBody>
          <a:bodyPr>
            <a:normAutofit/>
          </a:bodyPr>
          <a:lstStyle/>
          <a:p>
            <a:r>
              <a:rPr lang="zh-CN" altLang="en-US" dirty="0"/>
              <a:t>预处理的步骤</a:t>
            </a:r>
            <a:endParaRPr lang="en-US" altLang="zh-CN" dirty="0"/>
          </a:p>
          <a:p>
            <a:pPr lvl="1"/>
            <a:r>
              <a:rPr lang="zh-CN" altLang="en-US" dirty="0"/>
              <a:t>文档解析</a:t>
            </a:r>
            <a:endParaRPr lang="en-US" altLang="zh-CN" dirty="0"/>
          </a:p>
          <a:p>
            <a:pPr lvl="2"/>
            <a:r>
              <a:rPr lang="zh-CN" altLang="en-US" dirty="0"/>
              <a:t>移除不需要的格式（例如：</a:t>
            </a:r>
            <a:r>
              <a:rPr lang="en-US" altLang="zh-CN" dirty="0"/>
              <a:t>HTML </a:t>
            </a:r>
            <a:r>
              <a:rPr lang="zh-CN" altLang="en-US" dirty="0"/>
              <a:t>标签）</a:t>
            </a:r>
            <a:endParaRPr lang="en-US" altLang="zh-CN" dirty="0"/>
          </a:p>
          <a:p>
            <a:pPr lvl="1"/>
            <a:r>
              <a:rPr lang="zh-CN" altLang="en-US" dirty="0"/>
              <a:t>句子分割：将文档拆分成句子</a:t>
            </a:r>
            <a:endParaRPr lang="en-US" altLang="zh-CN" dirty="0"/>
          </a:p>
          <a:p>
            <a:pPr lvl="1"/>
            <a:r>
              <a:rPr lang="zh-CN" altLang="en-US" dirty="0"/>
              <a:t>分词：将句子拆分成单词</a:t>
            </a:r>
            <a:endParaRPr lang="en-US" altLang="zh-CN" dirty="0"/>
          </a:p>
          <a:p>
            <a:pPr lvl="2"/>
            <a:r>
              <a:rPr lang="zh-CN" altLang="en-US" dirty="0"/>
              <a:t>利用标点符号进行分割</a:t>
            </a:r>
            <a:endParaRPr lang="en-US" altLang="zh-CN" dirty="0"/>
          </a:p>
          <a:p>
            <a:pPr lvl="1"/>
            <a:r>
              <a:rPr lang="zh-CN" altLang="en-US" dirty="0"/>
              <a:t>词规范化：将单词转换为规范形式</a:t>
            </a:r>
            <a:endParaRPr lang="en-US" altLang="zh-CN" dirty="0"/>
          </a:p>
          <a:p>
            <a:pPr lvl="1"/>
            <a:r>
              <a:rPr lang="zh-CN" altLang="en-US" dirty="0"/>
              <a:t>去停用词：删除不需要的词</a:t>
            </a:r>
          </a:p>
        </p:txBody>
      </p:sp>
      <p:pic>
        <p:nvPicPr>
          <p:cNvPr id="1026" name="Picture 2">
            <a:extLst>
              <a:ext uri="{FF2B5EF4-FFF2-40B4-BE49-F238E27FC236}">
                <a16:creationId xmlns:a16="http://schemas.microsoft.com/office/drawing/2014/main" id="{7E50E53D-2242-40F5-2445-5522C3FC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365104"/>
            <a:ext cx="9144000" cy="198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21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A2ACD-3DB2-4326-8439-CBF1DB8C32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4E47153-69DF-4714-B42C-A29A3A45EF62}"/>
              </a:ext>
            </a:extLst>
          </p:cNvPr>
          <p:cNvSpPr>
            <a:spLocks noGrp="1"/>
          </p:cNvSpPr>
          <p:nvPr>
            <p:ph idx="1"/>
          </p:nvPr>
        </p:nvSpPr>
        <p:spPr/>
        <p:txBody>
          <a:bodyPr>
            <a:normAutofit lnSpcReduction="10000"/>
          </a:bodyPr>
          <a:lstStyle/>
          <a:p>
            <a:endParaRPr lang="en-US" altLang="zh-CN" dirty="0"/>
          </a:p>
          <a:p>
            <a:r>
              <a:rPr lang="en-US" altLang="zh-CN" dirty="0"/>
              <a:t>LDA</a:t>
            </a:r>
            <a:r>
              <a:rPr lang="zh-CN" altLang="en-US" dirty="0"/>
              <a:t>特征</a:t>
            </a:r>
            <a:endParaRPr lang="en-US" altLang="zh-CN" dirty="0"/>
          </a:p>
          <a:p>
            <a:pPr lvl="1"/>
            <a:r>
              <a:rPr lang="zh-CN" altLang="en-US" dirty="0"/>
              <a:t>在语料库上进行训练</a:t>
            </a:r>
            <a:endParaRPr lang="en-US" altLang="zh-CN" dirty="0"/>
          </a:p>
          <a:p>
            <a:pPr lvl="1"/>
            <a:r>
              <a:rPr lang="zh-CN" altLang="en-US" dirty="0"/>
              <a:t>指定主题数目 </a:t>
            </a:r>
            <a:r>
              <a:rPr lang="en-US" altLang="zh-CN" dirty="0"/>
              <a:t>K</a:t>
            </a:r>
            <a:r>
              <a:rPr lang="zh-CN" altLang="en-US" dirty="0"/>
              <a:t>  </a:t>
            </a:r>
            <a:endParaRPr lang="en-US" altLang="zh-CN" dirty="0"/>
          </a:p>
          <a:p>
            <a:pPr lvl="1"/>
            <a:r>
              <a:rPr lang="zh-CN" altLang="en-US" dirty="0"/>
              <a:t>文档表示   </a:t>
            </a:r>
            <a:r>
              <a:rPr lang="en-US" altLang="zh-CN" dirty="0"/>
              <a:t>K</a:t>
            </a:r>
            <a:r>
              <a:rPr lang="zh-CN" altLang="en-US" dirty="0"/>
              <a:t>维向量</a:t>
            </a:r>
            <a:endParaRPr lang="en-US" altLang="zh-CN" dirty="0"/>
          </a:p>
          <a:p>
            <a:pPr lvl="2"/>
            <a:r>
              <a:rPr lang="zh-CN" altLang="en-US" dirty="0"/>
              <a:t>低维，紧密向量</a:t>
            </a:r>
            <a:endParaRPr lang="en-US" altLang="zh-CN" dirty="0"/>
          </a:p>
          <a:p>
            <a:pPr lvl="2"/>
            <a:r>
              <a:rPr lang="zh-CN" altLang="en-US" dirty="0"/>
              <a:t>每一维表示  </a:t>
            </a:r>
            <a:r>
              <a:rPr lang="en-US" altLang="zh-CN" dirty="0"/>
              <a:t>: </a:t>
            </a:r>
            <a:r>
              <a:rPr lang="zh-CN" altLang="en-US" dirty="0"/>
              <a:t>从主题分布中选择该主题类别的概率</a:t>
            </a:r>
            <a:r>
              <a:rPr lang="en-US" altLang="zh-CN" dirty="0"/>
              <a:t>p(</a:t>
            </a:r>
            <a:r>
              <a:rPr lang="en-US" altLang="zh-CN" dirty="0" err="1"/>
              <a:t>z|d</a:t>
            </a:r>
            <a:r>
              <a:rPr lang="en-US" altLang="zh-CN" dirty="0"/>
              <a:t>)</a:t>
            </a:r>
          </a:p>
          <a:p>
            <a:r>
              <a:rPr lang="en-US" altLang="zh-CN" dirty="0"/>
              <a:t>LDA </a:t>
            </a:r>
            <a:r>
              <a:rPr lang="zh-CN" altLang="en-US" dirty="0"/>
              <a:t>超级耗时，所以业界不喜欢用；</a:t>
            </a:r>
            <a:endParaRPr lang="en-US" altLang="zh-CN" dirty="0"/>
          </a:p>
          <a:p>
            <a:endParaRPr lang="en-US" altLang="zh-CN" dirty="0"/>
          </a:p>
          <a:p>
            <a:pPr lvl="2"/>
            <a:endParaRPr lang="en-US" altLang="zh-CN" dirty="0"/>
          </a:p>
          <a:p>
            <a:pPr lvl="1"/>
            <a:endParaRPr lang="zh-CN" altLang="en-US" dirty="0"/>
          </a:p>
        </p:txBody>
      </p:sp>
      <p:pic>
        <p:nvPicPr>
          <p:cNvPr id="4" name="Picture 2">
            <a:extLst>
              <a:ext uri="{FF2B5EF4-FFF2-40B4-BE49-F238E27FC236}">
                <a16:creationId xmlns:a16="http://schemas.microsoft.com/office/drawing/2014/main" id="{8645A6AF-1B90-49C5-BF6C-EDE3CD259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98901"/>
            <a:ext cx="4392488" cy="213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761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0E811-5864-47E6-87E5-55F62332D298}"/>
              </a:ext>
            </a:extLst>
          </p:cNvPr>
          <p:cNvSpPr>
            <a:spLocks noGrp="1"/>
          </p:cNvSpPr>
          <p:nvPr>
            <p:ph type="title"/>
          </p:nvPr>
        </p:nvSpPr>
        <p:spPr/>
        <p:txBody>
          <a:bodyPr/>
          <a:lstStyle/>
          <a:p>
            <a:r>
              <a:rPr lang="en-US" altLang="zh-CN" b="1" dirty="0"/>
              <a:t>3</a:t>
            </a:r>
            <a:r>
              <a:rPr lang="zh-CN" altLang="en-US" b="1" dirty="0"/>
              <a:t>、</a:t>
            </a:r>
            <a:r>
              <a:rPr lang="it-IT" altLang="zh-CN" b="1" dirty="0"/>
              <a:t>  </a:t>
            </a:r>
            <a:r>
              <a:rPr lang="zh-CN" altLang="en-US" b="1" dirty="0"/>
              <a:t>文档哈希</a:t>
            </a:r>
            <a:endParaRPr lang="zh-CN" altLang="en-US" dirty="0"/>
          </a:p>
        </p:txBody>
      </p:sp>
      <p:sp>
        <p:nvSpPr>
          <p:cNvPr id="3" name="内容占位符 2">
            <a:extLst>
              <a:ext uri="{FF2B5EF4-FFF2-40B4-BE49-F238E27FC236}">
                <a16:creationId xmlns:a16="http://schemas.microsoft.com/office/drawing/2014/main" id="{3F9EFA4C-3F53-4440-AE58-C5B584A643DF}"/>
              </a:ext>
            </a:extLst>
          </p:cNvPr>
          <p:cNvSpPr>
            <a:spLocks noGrp="1"/>
          </p:cNvSpPr>
          <p:nvPr>
            <p:ph idx="1"/>
          </p:nvPr>
        </p:nvSpPr>
        <p:spPr/>
        <p:txBody>
          <a:bodyPr/>
          <a:lstStyle/>
          <a:p>
            <a:r>
              <a:rPr lang="en-US" altLang="zh-CN" dirty="0"/>
              <a:t>Hash</a:t>
            </a:r>
            <a:r>
              <a:rPr lang="zh-CN" altLang="en-US" dirty="0"/>
              <a:t>算法可以认为是一种思想</a:t>
            </a:r>
            <a:endParaRPr lang="en-US" altLang="zh-CN" dirty="0"/>
          </a:p>
          <a:p>
            <a:r>
              <a:rPr lang="zh-CN" altLang="en-US" dirty="0"/>
              <a:t>压缩映射</a:t>
            </a:r>
            <a:endParaRPr lang="en-US" altLang="zh-CN" dirty="0"/>
          </a:p>
          <a:p>
            <a:pPr lvl="1"/>
            <a:r>
              <a:rPr lang="zh-CN" altLang="en-US" dirty="0"/>
              <a:t>把任意长度的</a:t>
            </a:r>
            <a:r>
              <a:rPr lang="zh-CN" altLang="en-US" dirty="0">
                <a:hlinkClick r:id="rId2"/>
              </a:rPr>
              <a:t>输入</a:t>
            </a:r>
            <a:endParaRPr lang="en-US" altLang="zh-CN" dirty="0"/>
          </a:p>
          <a:p>
            <a:pPr lvl="2"/>
            <a:r>
              <a:rPr lang="zh-CN" altLang="en-US" dirty="0"/>
              <a:t>文本</a:t>
            </a:r>
            <a:endParaRPr lang="en-US" altLang="zh-CN" dirty="0"/>
          </a:p>
          <a:p>
            <a:pPr lvl="2"/>
            <a:r>
              <a:rPr lang="zh-CN" altLang="en-US" dirty="0"/>
              <a:t>图像</a:t>
            </a:r>
            <a:endParaRPr lang="en-US" altLang="zh-CN" dirty="0"/>
          </a:p>
          <a:p>
            <a:pPr lvl="1"/>
            <a:r>
              <a:rPr lang="zh-CN" altLang="en-US" dirty="0"/>
              <a:t>通过</a:t>
            </a:r>
            <a:r>
              <a:rPr lang="en-US" altLang="zh-CN" dirty="0"/>
              <a:t>Hash</a:t>
            </a:r>
            <a:r>
              <a:rPr lang="zh-CN" altLang="en-US" dirty="0"/>
              <a:t>算法变换成固定长度的输出</a:t>
            </a:r>
            <a:endParaRPr lang="en-US" altLang="zh-CN" dirty="0"/>
          </a:p>
          <a:p>
            <a:pPr lvl="2"/>
            <a:r>
              <a:rPr lang="en-US" altLang="zh-CN" dirty="0"/>
              <a:t>f-bit  </a:t>
            </a:r>
            <a:r>
              <a:rPr lang="zh-CN" altLang="en-US" dirty="0"/>
              <a:t>的</a:t>
            </a:r>
            <a:r>
              <a:rPr lang="en-US" altLang="zh-CN" dirty="0"/>
              <a:t>0,1</a:t>
            </a:r>
          </a:p>
          <a:p>
            <a:pPr lvl="2"/>
            <a:r>
              <a:rPr lang="en-US" altLang="zh-CN" dirty="0"/>
              <a:t>Hamming Distance </a:t>
            </a:r>
          </a:p>
          <a:p>
            <a:pPr lvl="2"/>
            <a:endParaRPr lang="en-US" altLang="zh-CN" dirty="0"/>
          </a:p>
        </p:txBody>
      </p:sp>
    </p:spTree>
    <p:extLst>
      <p:ext uri="{BB962C8B-B14F-4D97-AF65-F5344CB8AC3E}">
        <p14:creationId xmlns:p14="http://schemas.microsoft.com/office/powerpoint/2010/main" val="2865856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383D4-192D-4DE6-9C60-27CB0DCA7398}"/>
              </a:ext>
            </a:extLst>
          </p:cNvPr>
          <p:cNvSpPr>
            <a:spLocks noGrp="1"/>
          </p:cNvSpPr>
          <p:nvPr>
            <p:ph type="title"/>
          </p:nvPr>
        </p:nvSpPr>
        <p:spPr/>
        <p:txBody>
          <a:bodyPr>
            <a:normAutofit/>
          </a:bodyPr>
          <a:lstStyle/>
          <a:p>
            <a:r>
              <a:rPr lang="zh-CN" altLang="en-US" dirty="0"/>
              <a:t>密码学哈希</a:t>
            </a:r>
          </a:p>
        </p:txBody>
      </p:sp>
      <p:sp>
        <p:nvSpPr>
          <p:cNvPr id="3" name="内容占位符 2">
            <a:extLst>
              <a:ext uri="{FF2B5EF4-FFF2-40B4-BE49-F238E27FC236}">
                <a16:creationId xmlns:a16="http://schemas.microsoft.com/office/drawing/2014/main" id="{FECEE4E1-6C83-4031-A81F-6A4FD2A39255}"/>
              </a:ext>
            </a:extLst>
          </p:cNvPr>
          <p:cNvSpPr>
            <a:spLocks noGrp="1"/>
          </p:cNvSpPr>
          <p:nvPr>
            <p:ph idx="1"/>
          </p:nvPr>
        </p:nvSpPr>
        <p:spPr/>
        <p:txBody>
          <a:bodyPr>
            <a:normAutofit/>
          </a:bodyPr>
          <a:lstStyle/>
          <a:p>
            <a:r>
              <a:rPr lang="zh-CN" altLang="en-US" dirty="0"/>
              <a:t>将任意输入数据映射成一个固定长度的数字序列</a:t>
            </a:r>
            <a:endParaRPr lang="en-US" altLang="zh-CN" dirty="0"/>
          </a:p>
          <a:p>
            <a:r>
              <a:rPr lang="en-US" altLang="zh-CN" dirty="0"/>
              <a:t>MD5</a:t>
            </a:r>
            <a:r>
              <a:rPr lang="zh-CN" altLang="en-US" dirty="0"/>
              <a:t>和</a:t>
            </a:r>
            <a:r>
              <a:rPr lang="en-US" altLang="zh-CN" dirty="0"/>
              <a:t>SHA-1</a:t>
            </a:r>
            <a:r>
              <a:rPr lang="zh-CN" altLang="en-US" dirty="0"/>
              <a:t>等传统密码学哈希算法</a:t>
            </a:r>
            <a:endParaRPr lang="en-US" altLang="zh-CN" dirty="0"/>
          </a:p>
          <a:p>
            <a:pPr lvl="1"/>
            <a:r>
              <a:rPr lang="zh-CN" altLang="en-US" dirty="0"/>
              <a:t>只负责将原始内容尽量均匀随机地映射为一个签名值，原理上相当于伪随机数产生算法</a:t>
            </a:r>
            <a:endParaRPr lang="en-US" altLang="zh-CN" dirty="0"/>
          </a:p>
          <a:p>
            <a:pPr lvl="1"/>
            <a:r>
              <a:rPr lang="zh-CN" altLang="en-US" dirty="0"/>
              <a:t>两个签名，如果相等，说明原始内容在一定概率下是相等的</a:t>
            </a:r>
            <a:endParaRPr lang="en-US" altLang="zh-CN" dirty="0"/>
          </a:p>
          <a:p>
            <a:pPr lvl="1"/>
            <a:r>
              <a:rPr lang="zh-CN" altLang="en-US" dirty="0"/>
              <a:t>如果不相等，除了说明原始内容不相等外，不再提供任何信息</a:t>
            </a:r>
            <a:endParaRPr lang="en-US" altLang="zh-CN" dirty="0"/>
          </a:p>
        </p:txBody>
      </p:sp>
    </p:spTree>
    <p:extLst>
      <p:ext uri="{BB962C8B-B14F-4D97-AF65-F5344CB8AC3E}">
        <p14:creationId xmlns:p14="http://schemas.microsoft.com/office/powerpoint/2010/main" val="1707443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密码学哈希对输入数据的变化敏感</a:t>
            </a:r>
            <a:endParaRPr lang="en-US" altLang="zh-CN" dirty="0"/>
          </a:p>
          <a:p>
            <a:pPr lvl="1"/>
            <a:r>
              <a:rPr lang="zh-CN" altLang="en-US" dirty="0"/>
              <a:t>任何</a:t>
            </a:r>
            <a:r>
              <a:rPr lang="en-US" altLang="zh-CN" dirty="0"/>
              <a:t>1</a:t>
            </a:r>
            <a:r>
              <a:rPr lang="zh-CN" altLang="en-US" dirty="0"/>
              <a:t>比特输入的改变将会完全改变最终输出的哈希值。</a:t>
            </a:r>
            <a:endParaRPr lang="en-US" altLang="zh-CN" dirty="0"/>
          </a:p>
          <a:p>
            <a:r>
              <a:rPr lang="zh-CN" altLang="en-US" dirty="0"/>
              <a:t>因此，传统密码学哈希算法只适用于比特流级的认证，如文件认证。</a:t>
            </a:r>
            <a:endParaRPr lang="en-US" altLang="zh-CN" dirty="0"/>
          </a:p>
          <a:p>
            <a:r>
              <a:rPr lang="zh-CN" altLang="en-US" dirty="0"/>
              <a:t>相似口令？ </a:t>
            </a:r>
            <a:r>
              <a:rPr lang="en-US" altLang="zh-CN" dirty="0"/>
              <a:t>X</a:t>
            </a:r>
            <a:endParaRPr lang="zh-CN" altLang="en-US" dirty="0"/>
          </a:p>
          <a:p>
            <a:endParaRPr lang="zh-CN" altLang="en-US" dirty="0"/>
          </a:p>
        </p:txBody>
      </p:sp>
    </p:spTree>
    <p:extLst>
      <p:ext uri="{BB962C8B-B14F-4D97-AF65-F5344CB8AC3E}">
        <p14:creationId xmlns:p14="http://schemas.microsoft.com/office/powerpoint/2010/main" val="504231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93CC7-D395-4096-9E43-10F9BA1D98E2}"/>
              </a:ext>
            </a:extLst>
          </p:cNvPr>
          <p:cNvSpPr>
            <a:spLocks noGrp="1"/>
          </p:cNvSpPr>
          <p:nvPr>
            <p:ph type="title"/>
          </p:nvPr>
        </p:nvSpPr>
        <p:spPr/>
        <p:txBody>
          <a:bodyPr/>
          <a:lstStyle/>
          <a:p>
            <a:r>
              <a:rPr lang="zh-CN" altLang="en-US" dirty="0"/>
              <a:t>图像哈希</a:t>
            </a:r>
          </a:p>
        </p:txBody>
      </p:sp>
      <p:sp>
        <p:nvSpPr>
          <p:cNvPr id="3" name="内容占位符 2">
            <a:extLst>
              <a:ext uri="{FF2B5EF4-FFF2-40B4-BE49-F238E27FC236}">
                <a16:creationId xmlns:a16="http://schemas.microsoft.com/office/drawing/2014/main" id="{EC694E91-AF8D-4F67-A5DE-F9C02BADBB56}"/>
              </a:ext>
            </a:extLst>
          </p:cNvPr>
          <p:cNvSpPr>
            <a:spLocks noGrp="1"/>
          </p:cNvSpPr>
          <p:nvPr>
            <p:ph idx="1"/>
          </p:nvPr>
        </p:nvSpPr>
        <p:spPr/>
        <p:txBody>
          <a:bodyPr>
            <a:normAutofit/>
          </a:bodyPr>
          <a:lstStyle/>
          <a:p>
            <a:pPr>
              <a:lnSpc>
                <a:spcPct val="120000"/>
              </a:lnSpc>
            </a:pPr>
            <a:r>
              <a:rPr lang="zh-CN" altLang="en-US" dirty="0"/>
              <a:t>图像哈希算法</a:t>
            </a:r>
            <a:endParaRPr lang="en-US" altLang="zh-CN" dirty="0"/>
          </a:p>
          <a:p>
            <a:pPr lvl="1">
              <a:lnSpc>
                <a:spcPct val="120000"/>
              </a:lnSpc>
            </a:pPr>
            <a:r>
              <a:rPr lang="zh-CN" altLang="en-US" dirty="0"/>
              <a:t>将输入图像映射成一串短小的数字序列，</a:t>
            </a:r>
            <a:endParaRPr lang="en-US" altLang="zh-CN" dirty="0"/>
          </a:p>
          <a:p>
            <a:pPr lvl="1">
              <a:lnSpc>
                <a:spcPct val="120000"/>
              </a:lnSpc>
            </a:pPr>
            <a:r>
              <a:rPr lang="zh-CN" altLang="en-US" dirty="0"/>
              <a:t>该数字序列通常称为输入图像的哈希。</a:t>
            </a:r>
            <a:endParaRPr lang="en-US" altLang="zh-CN" dirty="0"/>
          </a:p>
          <a:p>
            <a:pPr>
              <a:lnSpc>
                <a:spcPct val="120000"/>
              </a:lnSpc>
            </a:pPr>
            <a:r>
              <a:rPr lang="zh-CN" altLang="en-US" dirty="0"/>
              <a:t>在实际应用中，用图像哈希来代表图像本身，有效降低了图像存储代价和计算复杂度，实现图像数据的高效处理。</a:t>
            </a:r>
            <a:endParaRPr lang="en-US" altLang="zh-CN" dirty="0"/>
          </a:p>
        </p:txBody>
      </p:sp>
    </p:spTree>
    <p:extLst>
      <p:ext uri="{BB962C8B-B14F-4D97-AF65-F5344CB8AC3E}">
        <p14:creationId xmlns:p14="http://schemas.microsoft.com/office/powerpoint/2010/main" val="4228248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09088-55E3-C5E3-BDC4-CD4655AE68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11D7E2-59F2-32DC-47DC-7850886FB277}"/>
              </a:ext>
            </a:extLst>
          </p:cNvPr>
          <p:cNvSpPr>
            <a:spLocks noGrp="1"/>
          </p:cNvSpPr>
          <p:nvPr>
            <p:ph idx="1"/>
          </p:nvPr>
        </p:nvSpPr>
        <p:spPr/>
        <p:txBody>
          <a:bodyPr>
            <a:normAutofit fontScale="92500" lnSpcReduction="10000"/>
          </a:bodyPr>
          <a:lstStyle/>
          <a:p>
            <a:pPr>
              <a:lnSpc>
                <a:spcPct val="120000"/>
              </a:lnSpc>
            </a:pPr>
            <a:r>
              <a:rPr lang="zh-CN" altLang="en-US" dirty="0"/>
              <a:t>对于图像而言，常常会经历诸如</a:t>
            </a:r>
            <a:r>
              <a:rPr lang="en-US" altLang="zh-CN" dirty="0"/>
              <a:t>JPEG</a:t>
            </a:r>
            <a:r>
              <a:rPr lang="zh-CN" altLang="en-US" dirty="0"/>
              <a:t>压缩、亮度调整等数字操作，</a:t>
            </a:r>
            <a:endParaRPr lang="en-US" altLang="zh-CN" dirty="0"/>
          </a:p>
          <a:p>
            <a:pPr>
              <a:lnSpc>
                <a:spcPct val="120000"/>
              </a:lnSpc>
            </a:pPr>
            <a:r>
              <a:rPr lang="zh-CN" altLang="en-US" dirty="0"/>
              <a:t>这些数字操作改变了图像文件的比特数据，但图像视觉内容并没有发生改变。</a:t>
            </a:r>
            <a:endParaRPr lang="en-US" altLang="zh-CN" dirty="0"/>
          </a:p>
          <a:p>
            <a:pPr>
              <a:lnSpc>
                <a:spcPct val="120000"/>
              </a:lnSpc>
            </a:pPr>
            <a:r>
              <a:rPr lang="zh-CN" altLang="en-US" dirty="0"/>
              <a:t>如果直接将传统密码学哈希算法应用于这些图像，那么视觉相似图像将被误判为篡改图像。</a:t>
            </a:r>
            <a:endParaRPr lang="en-US" altLang="zh-CN" dirty="0"/>
          </a:p>
          <a:p>
            <a:pPr>
              <a:lnSpc>
                <a:spcPct val="120000"/>
              </a:lnSpc>
            </a:pPr>
            <a:r>
              <a:rPr lang="zh-CN" altLang="en-US" dirty="0"/>
              <a:t>因此，图像哈希算法必须是基于图像视觉内容来计算哈希序列，与具体的图像文件数据无关。</a:t>
            </a:r>
          </a:p>
          <a:p>
            <a:endParaRPr lang="zh-CN" altLang="en-US" dirty="0"/>
          </a:p>
        </p:txBody>
      </p:sp>
    </p:spTree>
    <p:extLst>
      <p:ext uri="{BB962C8B-B14F-4D97-AF65-F5344CB8AC3E}">
        <p14:creationId xmlns:p14="http://schemas.microsoft.com/office/powerpoint/2010/main" val="4110327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64F03-975A-4C06-B688-E4156CE0F4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96B5F9-9020-4B72-97A7-7E155B35377C}"/>
              </a:ext>
            </a:extLst>
          </p:cNvPr>
          <p:cNvSpPr>
            <a:spLocks noGrp="1"/>
          </p:cNvSpPr>
          <p:nvPr>
            <p:ph idx="1"/>
          </p:nvPr>
        </p:nvSpPr>
        <p:spPr/>
        <p:txBody>
          <a:bodyPr>
            <a:normAutofit fontScale="92500" lnSpcReduction="20000"/>
          </a:bodyPr>
          <a:lstStyle/>
          <a:p>
            <a:r>
              <a:rPr lang="zh-CN" altLang="en-US" dirty="0"/>
              <a:t>图像哈希研究大致可以分为两大流派：</a:t>
            </a:r>
            <a:endParaRPr lang="en-US" altLang="zh-CN" dirty="0"/>
          </a:p>
          <a:p>
            <a:pPr lvl="1"/>
            <a:r>
              <a:rPr lang="zh-CN" altLang="en-US" dirty="0"/>
              <a:t>信号处理流派</a:t>
            </a:r>
            <a:endParaRPr lang="en-US" altLang="zh-CN" dirty="0"/>
          </a:p>
          <a:p>
            <a:pPr lvl="2"/>
            <a:r>
              <a:rPr lang="zh-CN" altLang="en-US" dirty="0"/>
              <a:t>主要关注鲁棒图像特征提取，</a:t>
            </a:r>
            <a:endParaRPr lang="en-US" altLang="zh-CN" dirty="0"/>
          </a:p>
          <a:p>
            <a:pPr lvl="2"/>
            <a:r>
              <a:rPr lang="zh-CN" altLang="en-US" dirty="0"/>
              <a:t>在此基础上再研究相应的特征压缩技术，</a:t>
            </a:r>
            <a:endParaRPr lang="en-US" altLang="zh-CN" dirty="0"/>
          </a:p>
          <a:p>
            <a:pPr lvl="2"/>
            <a:r>
              <a:rPr lang="zh-CN" altLang="en-US" dirty="0"/>
              <a:t>主要的目标应用是图像认证、图像质量评价、拷贝检测等。</a:t>
            </a:r>
            <a:endParaRPr lang="en-US" altLang="zh-CN" dirty="0"/>
          </a:p>
          <a:p>
            <a:pPr lvl="1"/>
            <a:r>
              <a:rPr lang="zh-CN" altLang="en-US" dirty="0"/>
              <a:t>机器学习流派</a:t>
            </a:r>
            <a:endParaRPr lang="en-US" altLang="zh-CN" dirty="0"/>
          </a:p>
          <a:p>
            <a:pPr lvl="2"/>
            <a:r>
              <a:rPr lang="zh-CN" altLang="en-US" dirty="0"/>
              <a:t>不关注图像特征提取，</a:t>
            </a:r>
            <a:endParaRPr lang="en-US" altLang="zh-CN" dirty="0"/>
          </a:p>
          <a:p>
            <a:pPr lvl="2"/>
            <a:r>
              <a:rPr lang="zh-CN" altLang="en-US" dirty="0"/>
              <a:t>利用机器学习理论从公开的图像特征数据集中学习哈希码，</a:t>
            </a:r>
            <a:endParaRPr lang="en-US" altLang="zh-CN" dirty="0"/>
          </a:p>
          <a:p>
            <a:pPr lvl="2"/>
            <a:r>
              <a:rPr lang="zh-CN" altLang="en-US" dirty="0"/>
              <a:t>和数据集相关</a:t>
            </a:r>
            <a:endParaRPr lang="en-US" altLang="zh-CN" dirty="0"/>
          </a:p>
          <a:p>
            <a:pPr lvl="2"/>
            <a:r>
              <a:rPr lang="zh-CN" altLang="en-US" dirty="0"/>
              <a:t>主要的目标应用是图像检索。</a:t>
            </a:r>
          </a:p>
        </p:txBody>
      </p:sp>
    </p:spTree>
    <p:extLst>
      <p:ext uri="{BB962C8B-B14F-4D97-AF65-F5344CB8AC3E}">
        <p14:creationId xmlns:p14="http://schemas.microsoft.com/office/powerpoint/2010/main" val="1570878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C04FD-C902-47B7-9AD5-B6ADBB372CA7}"/>
              </a:ext>
            </a:extLst>
          </p:cNvPr>
          <p:cNvSpPr>
            <a:spLocks noGrp="1"/>
          </p:cNvSpPr>
          <p:nvPr>
            <p:ph type="title"/>
          </p:nvPr>
        </p:nvSpPr>
        <p:spPr/>
        <p:txBody>
          <a:bodyPr/>
          <a:lstStyle/>
          <a:p>
            <a:endParaRPr lang="zh-CN" altLang="en-US"/>
          </a:p>
        </p:txBody>
      </p:sp>
      <p:pic>
        <p:nvPicPr>
          <p:cNvPr id="1028" name="Picture 4" descr="https://pic4.zhimg.com/v2-1b0daf3cfb82cf5b59fa58d008d9833b_r.jpg">
            <a:extLst>
              <a:ext uri="{FF2B5EF4-FFF2-40B4-BE49-F238E27FC236}">
                <a16:creationId xmlns:a16="http://schemas.microsoft.com/office/drawing/2014/main" id="{5FEE99E5-BCA3-4A68-8A47-8FCFB35762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435" y="1600200"/>
            <a:ext cx="670513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34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64EE2-30DD-4956-910B-3B924FEC886C}"/>
              </a:ext>
            </a:extLst>
          </p:cNvPr>
          <p:cNvSpPr>
            <a:spLocks noGrp="1"/>
          </p:cNvSpPr>
          <p:nvPr>
            <p:ph type="title"/>
          </p:nvPr>
        </p:nvSpPr>
        <p:spPr/>
        <p:txBody>
          <a:bodyPr/>
          <a:lstStyle/>
          <a:p>
            <a:r>
              <a:rPr lang="zh-CN" altLang="en-US" dirty="0"/>
              <a:t>文档</a:t>
            </a:r>
            <a:r>
              <a:rPr lang="en-US" altLang="zh-CN" dirty="0"/>
              <a:t>hash</a:t>
            </a:r>
            <a:endParaRPr lang="zh-CN" altLang="en-US" dirty="0"/>
          </a:p>
        </p:txBody>
      </p:sp>
      <p:sp>
        <p:nvSpPr>
          <p:cNvPr id="3" name="内容占位符 2">
            <a:extLst>
              <a:ext uri="{FF2B5EF4-FFF2-40B4-BE49-F238E27FC236}">
                <a16:creationId xmlns:a16="http://schemas.microsoft.com/office/drawing/2014/main" id="{0E26E3C8-87C0-4637-84D8-1111E86D0F5C}"/>
              </a:ext>
            </a:extLst>
          </p:cNvPr>
          <p:cNvSpPr>
            <a:spLocks noGrp="1"/>
          </p:cNvSpPr>
          <p:nvPr>
            <p:ph idx="1"/>
          </p:nvPr>
        </p:nvSpPr>
        <p:spPr/>
        <p:txBody>
          <a:bodyPr/>
          <a:lstStyle/>
          <a:p>
            <a:r>
              <a:rPr lang="zh-CN" altLang="en-US" dirty="0"/>
              <a:t>目标：</a:t>
            </a:r>
            <a:r>
              <a:rPr lang="en-US" altLang="zh-CN" dirty="0"/>
              <a:t>hash code</a:t>
            </a:r>
            <a:r>
              <a:rPr lang="zh-CN" altLang="en-US" dirty="0"/>
              <a:t>的相似程度要能直接反映输入内容的相似程度。</a:t>
            </a:r>
            <a:endParaRPr lang="en-US" altLang="zh-CN" dirty="0"/>
          </a:p>
          <a:p>
            <a:endParaRPr lang="zh-CN" altLang="en-US" dirty="0"/>
          </a:p>
        </p:txBody>
      </p:sp>
      <p:pic>
        <p:nvPicPr>
          <p:cNvPr id="4" name="Picture 2">
            <a:extLst>
              <a:ext uri="{FF2B5EF4-FFF2-40B4-BE49-F238E27FC236}">
                <a16:creationId xmlns:a16="http://schemas.microsoft.com/office/drawing/2014/main" id="{F26D0665-04D8-459A-9AB8-1D8A52D47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628" y="2914253"/>
            <a:ext cx="6560744" cy="33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21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文档哈希应用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网上到处都是相同的内容</a:t>
            </a:r>
          </a:p>
          <a:p>
            <a:r>
              <a:rPr lang="zh-CN" altLang="en-US" dirty="0"/>
              <a:t>完全</a:t>
            </a:r>
            <a:r>
              <a:rPr lang="zh-CN" altLang="en-US" b="1" dirty="0">
                <a:solidFill>
                  <a:srgbClr val="0000FF"/>
                </a:solidFill>
              </a:rPr>
              <a:t>复制</a:t>
            </a:r>
            <a:r>
              <a:rPr lang="zh-CN" altLang="en-US" dirty="0"/>
              <a:t> </a:t>
            </a:r>
            <a:r>
              <a:rPr lang="en-US" altLang="zh-CN" dirty="0"/>
              <a:t>Duplication</a:t>
            </a:r>
          </a:p>
          <a:p>
            <a:r>
              <a:rPr lang="zh-CN" altLang="en-US" dirty="0"/>
              <a:t>大多数情况是</a:t>
            </a:r>
            <a:r>
              <a:rPr lang="zh-CN" altLang="en-US" b="1" dirty="0">
                <a:solidFill>
                  <a:srgbClr val="0000FF"/>
                </a:solidFill>
              </a:rPr>
              <a:t>近似重复 </a:t>
            </a:r>
            <a:r>
              <a:rPr lang="en-US" altLang="zh-CN" dirty="0"/>
              <a:t>Near-Duplication</a:t>
            </a:r>
          </a:p>
          <a:p>
            <a:pPr lvl="1"/>
            <a:r>
              <a:rPr lang="en-US" altLang="zh-CN" dirty="0"/>
              <a:t>E.g., </a:t>
            </a:r>
            <a:r>
              <a:rPr lang="zh-CN" altLang="en-US" dirty="0"/>
              <a:t>两份文本仅仅是日期不同</a:t>
            </a:r>
          </a:p>
          <a:p>
            <a:pPr lvl="1"/>
            <a:r>
              <a:rPr lang="zh-CN" altLang="en-US" dirty="0"/>
              <a:t>通过编辑距离计算语法上的相似性</a:t>
            </a:r>
          </a:p>
          <a:p>
            <a:pPr lvl="1"/>
            <a:r>
              <a:rPr lang="zh-CN" altLang="en-US" dirty="0"/>
              <a:t>通过一定的阈值来检测近似复制</a:t>
            </a:r>
          </a:p>
          <a:p>
            <a:pPr lvl="2"/>
            <a:r>
              <a:rPr lang="en-US" altLang="zh-CN" dirty="0"/>
              <a:t>E.g., Similarity &gt; 80% =&gt; </a:t>
            </a:r>
            <a:r>
              <a:rPr lang="zh-CN" altLang="en-US" dirty="0"/>
              <a:t>文档近似复制</a:t>
            </a:r>
          </a:p>
          <a:p>
            <a:pPr lvl="2"/>
            <a:r>
              <a:rPr lang="zh-CN" altLang="en-US" dirty="0"/>
              <a:t>通过阈值来检测是不可传递的 </a:t>
            </a:r>
            <a:endParaRPr lang="en-US" altLang="zh-CN" dirty="0"/>
          </a:p>
          <a:p>
            <a:pPr lvl="3"/>
            <a:r>
              <a:rPr lang="en-US" altLang="zh-CN" dirty="0"/>
              <a:t>AB</a:t>
            </a:r>
            <a:r>
              <a:rPr lang="zh-CN" altLang="en-US" dirty="0"/>
              <a:t>近似，</a:t>
            </a:r>
            <a:r>
              <a:rPr lang="en-US" altLang="zh-CN" dirty="0"/>
              <a:t>BC</a:t>
            </a:r>
            <a:r>
              <a:rPr lang="zh-CN" altLang="en-US" dirty="0"/>
              <a:t>近似不能推断</a:t>
            </a:r>
            <a:r>
              <a:rPr lang="en-US" altLang="zh-CN" dirty="0"/>
              <a:t>AC</a:t>
            </a:r>
            <a:r>
              <a:rPr lang="zh-CN" altLang="en-US" dirty="0"/>
              <a:t>近似</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145236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文档解析</a:t>
            </a:r>
            <a:br>
              <a:rPr lang="en-US" altLang="zh-CN" dirty="0"/>
            </a:br>
            <a:r>
              <a:rPr lang="en-US" altLang="zh-CN" dirty="0"/>
              <a:t>(Parsing a document)</a:t>
            </a:r>
            <a:endParaRPr lang="zh-CN" altLang="en-US" dirty="0"/>
          </a:p>
        </p:txBody>
      </p:sp>
      <p:sp>
        <p:nvSpPr>
          <p:cNvPr id="3" name="内容占位符 2"/>
          <p:cNvSpPr>
            <a:spLocks noGrp="1"/>
          </p:cNvSpPr>
          <p:nvPr>
            <p:ph idx="1"/>
          </p:nvPr>
        </p:nvSpPr>
        <p:spPr>
          <a:xfrm>
            <a:off x="457200" y="1600200"/>
            <a:ext cx="8229600" cy="4925144"/>
          </a:xfrm>
        </p:spPr>
        <p:txBody>
          <a:bodyPr>
            <a:normAutofit fontScale="62500" lnSpcReduction="20000"/>
          </a:bodyPr>
          <a:lstStyle/>
          <a:p>
            <a:pPr>
              <a:lnSpc>
                <a:spcPct val="120000"/>
              </a:lnSpc>
              <a:buFont typeface="Arial" charset="0"/>
              <a:buChar char="•"/>
              <a:defRPr/>
            </a:pPr>
            <a:r>
              <a:rPr lang="zh-CN" altLang="en-US" dirty="0"/>
              <a:t>文档包含哪些格式？</a:t>
            </a:r>
          </a:p>
          <a:p>
            <a:pPr lvl="1">
              <a:lnSpc>
                <a:spcPct val="120000"/>
              </a:lnSpc>
              <a:buFont typeface="Arial" charset="0"/>
              <a:buChar char="–"/>
              <a:defRPr/>
            </a:pPr>
            <a:r>
              <a:rPr lang="en-US" altLang="zh-CN" dirty="0"/>
              <a:t>pdf/word/excel/html</a:t>
            </a:r>
            <a:r>
              <a:rPr lang="zh-CN" altLang="en-US" dirty="0"/>
              <a:t> </a:t>
            </a:r>
            <a:r>
              <a:rPr lang="en-US" altLang="zh-CN" dirty="0"/>
              <a:t>et al.</a:t>
            </a:r>
          </a:p>
          <a:p>
            <a:pPr lvl="1">
              <a:lnSpc>
                <a:spcPct val="120000"/>
              </a:lnSpc>
              <a:buFont typeface="Arial" charset="0"/>
              <a:buChar char="–"/>
              <a:defRPr/>
            </a:pPr>
            <a:r>
              <a:rPr lang="en-US" altLang="zh-CN" b="0" i="0" dirty="0">
                <a:solidFill>
                  <a:srgbClr val="4D4D4D"/>
                </a:solidFill>
                <a:effectLst/>
                <a:latin typeface="-apple-system"/>
              </a:rPr>
              <a:t>Apache POI</a:t>
            </a:r>
            <a:r>
              <a:rPr lang="zh-CN" altLang="en-US" b="0" i="0" dirty="0">
                <a:solidFill>
                  <a:srgbClr val="4D4D4D"/>
                </a:solidFill>
                <a:effectLst/>
                <a:latin typeface="-apple-system"/>
              </a:rPr>
              <a:t>是</a:t>
            </a:r>
            <a:r>
              <a:rPr lang="en-US" altLang="zh-CN" b="0" i="0" u="none" strike="noStrike" dirty="0">
                <a:solidFill>
                  <a:srgbClr val="4EA1DB"/>
                </a:solidFill>
                <a:effectLst/>
                <a:latin typeface="-apple-system"/>
                <a:hlinkClick r:id="rId3"/>
              </a:rPr>
              <a:t>Apache</a:t>
            </a:r>
            <a:r>
              <a:rPr lang="zh-CN" altLang="en-US" b="0" i="0" u="none" strike="noStrike" dirty="0">
                <a:solidFill>
                  <a:srgbClr val="4EA1DB"/>
                </a:solidFill>
                <a:effectLst/>
                <a:latin typeface="-apple-system"/>
                <a:hlinkClick r:id="rId3"/>
              </a:rPr>
              <a:t>软件基金会</a:t>
            </a:r>
            <a:r>
              <a:rPr lang="zh-CN" altLang="en-US" b="0" i="0" dirty="0">
                <a:solidFill>
                  <a:srgbClr val="4D4D4D"/>
                </a:solidFill>
                <a:effectLst/>
                <a:latin typeface="-apple-system"/>
              </a:rPr>
              <a:t>的开放源码函式库</a:t>
            </a:r>
            <a:endParaRPr lang="en-US" altLang="zh-CN" b="0" i="0" dirty="0">
              <a:solidFill>
                <a:srgbClr val="4D4D4D"/>
              </a:solidFill>
              <a:effectLst/>
              <a:latin typeface="-apple-system"/>
            </a:endParaRPr>
          </a:p>
          <a:p>
            <a:pPr lvl="1">
              <a:lnSpc>
                <a:spcPct val="120000"/>
              </a:lnSpc>
              <a:buFont typeface="Arial" charset="0"/>
              <a:buChar char="–"/>
              <a:defRPr/>
            </a:pPr>
            <a:r>
              <a:rPr lang="en-US" altLang="zh-CN" b="0" i="0" dirty="0">
                <a:solidFill>
                  <a:srgbClr val="333333"/>
                </a:solidFill>
                <a:effectLst/>
                <a:latin typeface="PingFang SC"/>
              </a:rPr>
              <a:t> </a:t>
            </a:r>
            <a:r>
              <a:rPr lang="en-US" altLang="zh-CN" b="0" i="0" u="none" strike="noStrike" dirty="0">
                <a:solidFill>
                  <a:srgbClr val="3F88BF"/>
                </a:solidFill>
                <a:effectLst/>
                <a:latin typeface="PingFang SC"/>
                <a:hlinkClick r:id="rId4"/>
              </a:rPr>
              <a:t>http://poi.apache.org/</a:t>
            </a:r>
            <a:endParaRPr lang="en-US" altLang="zh-CN" b="0" i="0" dirty="0">
              <a:solidFill>
                <a:srgbClr val="4D4D4D"/>
              </a:solidFill>
              <a:effectLst/>
              <a:latin typeface="-apple-system"/>
            </a:endParaRPr>
          </a:p>
          <a:p>
            <a:pPr lvl="1">
              <a:lnSpc>
                <a:spcPct val="120000"/>
              </a:lnSpc>
              <a:buFont typeface="Arial" charset="0"/>
              <a:buChar char="–"/>
              <a:defRPr/>
            </a:pPr>
            <a:r>
              <a:rPr lang="en-US" altLang="zh-CN" b="0" i="0" dirty="0">
                <a:solidFill>
                  <a:srgbClr val="4D4D4D"/>
                </a:solidFill>
                <a:effectLst/>
                <a:latin typeface="-apple-system"/>
              </a:rPr>
              <a:t>POI</a:t>
            </a:r>
            <a:r>
              <a:rPr lang="zh-CN" altLang="en-US" b="0" i="0" dirty="0">
                <a:solidFill>
                  <a:srgbClr val="4D4D4D"/>
                </a:solidFill>
                <a:effectLst/>
                <a:latin typeface="-apple-system"/>
              </a:rPr>
              <a:t>提供</a:t>
            </a:r>
            <a:r>
              <a:rPr lang="en-US" altLang="zh-CN" b="0" i="0" dirty="0">
                <a:solidFill>
                  <a:srgbClr val="4D4D4D"/>
                </a:solidFill>
                <a:effectLst/>
                <a:latin typeface="-apple-system"/>
              </a:rPr>
              <a:t>API</a:t>
            </a:r>
            <a:r>
              <a:rPr lang="zh-CN" altLang="en-US" b="0" i="0" dirty="0">
                <a:solidFill>
                  <a:srgbClr val="4D4D4D"/>
                </a:solidFill>
                <a:effectLst/>
                <a:latin typeface="-apple-system"/>
              </a:rPr>
              <a:t>给</a:t>
            </a:r>
            <a:r>
              <a:rPr lang="en-US" altLang="zh-CN" b="0" i="0" dirty="0">
                <a:solidFill>
                  <a:srgbClr val="4D4D4D"/>
                </a:solidFill>
                <a:effectLst/>
                <a:latin typeface="-apple-system"/>
              </a:rPr>
              <a:t>Java</a:t>
            </a:r>
            <a:r>
              <a:rPr lang="zh-CN" altLang="en-US" b="0" i="0" dirty="0">
                <a:solidFill>
                  <a:srgbClr val="4D4D4D"/>
                </a:solidFill>
                <a:effectLst/>
                <a:latin typeface="-apple-system"/>
              </a:rPr>
              <a:t>程序对</a:t>
            </a:r>
            <a:r>
              <a:rPr lang="en-US" altLang="zh-CN" b="0" i="0" dirty="0">
                <a:solidFill>
                  <a:srgbClr val="4D4D4D"/>
                </a:solidFill>
                <a:effectLst/>
                <a:latin typeface="-apple-system"/>
              </a:rPr>
              <a:t>Microsoft Office</a:t>
            </a:r>
            <a:r>
              <a:rPr lang="zh-CN" altLang="en-US" b="0" i="0" dirty="0">
                <a:solidFill>
                  <a:srgbClr val="4D4D4D"/>
                </a:solidFill>
                <a:effectLst/>
                <a:latin typeface="-apple-system"/>
              </a:rPr>
              <a:t>格式档案读和写的功能。</a:t>
            </a:r>
            <a:endParaRPr lang="zh-CN" altLang="en-US" dirty="0"/>
          </a:p>
          <a:p>
            <a:pPr>
              <a:lnSpc>
                <a:spcPct val="120000"/>
              </a:lnSpc>
              <a:buFont typeface="Arial" charset="0"/>
              <a:buChar char="•"/>
              <a:defRPr/>
            </a:pPr>
            <a:r>
              <a:rPr lang="zh-CN" altLang="en-US" dirty="0"/>
              <a:t>文档中包含的语言？</a:t>
            </a:r>
            <a:endParaRPr lang="en-US" altLang="zh-CN" dirty="0"/>
          </a:p>
          <a:p>
            <a:pPr lvl="1">
              <a:lnSpc>
                <a:spcPct val="120000"/>
              </a:lnSpc>
              <a:buFont typeface="Arial" charset="0"/>
              <a:buChar char="•"/>
              <a:defRPr/>
            </a:pPr>
            <a:r>
              <a:rPr lang="zh-CN" altLang="en-US" dirty="0"/>
              <a:t>法语中包含德语的</a:t>
            </a:r>
            <a:r>
              <a:rPr lang="en-US" altLang="zh-CN" dirty="0"/>
              <a:t>pdf</a:t>
            </a:r>
          </a:p>
          <a:p>
            <a:pPr lvl="1">
              <a:lnSpc>
                <a:spcPct val="120000"/>
              </a:lnSpc>
              <a:buFont typeface="Arial" charset="0"/>
              <a:buChar char="•"/>
              <a:defRPr/>
            </a:pPr>
            <a:r>
              <a:rPr lang="zh-CN" altLang="en-US" dirty="0"/>
              <a:t>可以看成是机器学习中的</a:t>
            </a:r>
            <a:r>
              <a:rPr lang="zh-CN" altLang="en-US" b="1" dirty="0">
                <a:solidFill>
                  <a:srgbClr val="0000FF"/>
                </a:solidFill>
              </a:rPr>
              <a:t>分类</a:t>
            </a:r>
            <a:r>
              <a:rPr lang="zh-CN" altLang="en-US" dirty="0"/>
              <a:t>问题，但在实际中往往采用启发式方法来实现。</a:t>
            </a:r>
            <a:endParaRPr lang="en-US" altLang="zh-CN" dirty="0"/>
          </a:p>
          <a:p>
            <a:pPr>
              <a:lnSpc>
                <a:spcPct val="120000"/>
              </a:lnSpc>
              <a:buFont typeface="Arial" charset="0"/>
              <a:buChar char="•"/>
              <a:defRPr/>
            </a:pPr>
            <a:r>
              <a:rPr lang="zh-CN" altLang="en-US" dirty="0"/>
              <a:t>文档使用何种编码方式？</a:t>
            </a:r>
          </a:p>
          <a:p>
            <a:pPr lvl="1">
              <a:lnSpc>
                <a:spcPct val="120000"/>
              </a:lnSpc>
            </a:pPr>
            <a:r>
              <a:rPr lang="en-US" altLang="zh-CN" dirty="0"/>
              <a:t>ANSI</a:t>
            </a:r>
          </a:p>
          <a:p>
            <a:pPr lvl="2">
              <a:lnSpc>
                <a:spcPct val="120000"/>
              </a:lnSpc>
            </a:pPr>
            <a:r>
              <a:rPr lang="en-US" altLang="zh-CN" dirty="0"/>
              <a:t>charset="gb2312"</a:t>
            </a:r>
          </a:p>
          <a:p>
            <a:pPr lvl="1">
              <a:lnSpc>
                <a:spcPct val="120000"/>
              </a:lnSpc>
            </a:pPr>
            <a:r>
              <a:rPr lang="en-US" altLang="zh-CN" dirty="0"/>
              <a:t>UNICODE</a:t>
            </a:r>
          </a:p>
          <a:p>
            <a:pPr lvl="1">
              <a:lnSpc>
                <a:spcPct val="120000"/>
              </a:lnSpc>
            </a:pPr>
            <a:r>
              <a:rPr lang="en-US" altLang="zh-CN" dirty="0"/>
              <a:t>UTF-8</a:t>
            </a:r>
            <a:r>
              <a:rPr lang="zh-CN" altLang="en-US" dirty="0"/>
              <a:t>、</a:t>
            </a:r>
            <a:r>
              <a:rPr lang="en-US" altLang="zh-CN" dirty="0"/>
              <a:t>UTF-16</a:t>
            </a:r>
            <a:r>
              <a:rPr lang="zh-CN" altLang="en-US" dirty="0"/>
              <a:t>、</a:t>
            </a:r>
            <a:r>
              <a:rPr lang="en-US" altLang="zh-CN" dirty="0"/>
              <a:t>UTF-32</a:t>
            </a:r>
          </a:p>
        </p:txBody>
      </p:sp>
    </p:spTree>
    <p:extLst>
      <p:ext uri="{BB962C8B-B14F-4D97-AF65-F5344CB8AC3E}">
        <p14:creationId xmlns:p14="http://schemas.microsoft.com/office/powerpoint/2010/main" val="2891108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00000"/>
              </a:lnSpc>
            </a:pPr>
            <a:r>
              <a:rPr lang="zh-CN" altLang="en-US" dirty="0"/>
              <a:t> 文档哈希判断重复的思路：</a:t>
            </a:r>
            <a:endParaRPr lang="en-US" altLang="zh-CN" dirty="0"/>
          </a:p>
          <a:p>
            <a:pPr lvl="1">
              <a:lnSpc>
                <a:spcPct val="100000"/>
              </a:lnSpc>
            </a:pPr>
            <a:r>
              <a:rPr lang="zh-CN" altLang="en-US" dirty="0"/>
              <a:t>为每一个</a:t>
            </a:r>
            <a:r>
              <a:rPr lang="en-US" altLang="zh-CN" dirty="0"/>
              <a:t>web</a:t>
            </a:r>
            <a:r>
              <a:rPr lang="zh-CN" altLang="en-US" dirty="0"/>
              <a:t>文档通过</a:t>
            </a:r>
            <a:r>
              <a:rPr lang="en-US" altLang="zh-CN" dirty="0"/>
              <a:t>hash</a:t>
            </a:r>
            <a:r>
              <a:rPr lang="zh-CN" altLang="en-US" dirty="0"/>
              <a:t>的方式生成一个指纹（</a:t>
            </a:r>
            <a:r>
              <a:rPr lang="en-US" altLang="zh-CN" dirty="0"/>
              <a:t>fingerprint</a:t>
            </a:r>
            <a:r>
              <a:rPr lang="zh-CN" altLang="en-US" dirty="0"/>
              <a:t>）。</a:t>
            </a:r>
            <a:endParaRPr lang="en-US" altLang="zh-CN" dirty="0"/>
          </a:p>
          <a:p>
            <a:pPr lvl="1">
              <a:lnSpc>
                <a:spcPct val="100000"/>
              </a:lnSpc>
            </a:pPr>
            <a:r>
              <a:rPr lang="zh-CN" altLang="en-US" dirty="0"/>
              <a:t>将高维的特征向量映射成一个</a:t>
            </a:r>
            <a:r>
              <a:rPr lang="en-US" altLang="zh-CN" dirty="0"/>
              <a:t>f-bit</a:t>
            </a:r>
            <a:r>
              <a:rPr lang="zh-CN" altLang="en-US" dirty="0"/>
              <a:t>的指纹</a:t>
            </a:r>
            <a:r>
              <a:rPr lang="en-US" altLang="zh-CN" dirty="0"/>
              <a:t>(fingerprint)，</a:t>
            </a:r>
          </a:p>
          <a:p>
            <a:pPr lvl="1">
              <a:lnSpc>
                <a:spcPct val="100000"/>
              </a:lnSpc>
            </a:pPr>
            <a:r>
              <a:rPr lang="zh-CN" altLang="en-US" dirty="0"/>
              <a:t>通过比较两篇文章的</a:t>
            </a:r>
            <a:r>
              <a:rPr lang="en-US" altLang="zh-CN" dirty="0"/>
              <a:t>f-bit</a:t>
            </a:r>
            <a:r>
              <a:rPr lang="zh-CN" altLang="en-US" dirty="0"/>
              <a:t>指纹的</a:t>
            </a:r>
            <a:r>
              <a:rPr lang="en-US" altLang="zh-CN" dirty="0"/>
              <a:t>Hamming Distance</a:t>
            </a:r>
            <a:r>
              <a:rPr lang="zh-CN" altLang="en-US" dirty="0"/>
              <a:t>来确定文章是否重复或者高度近似。</a:t>
            </a:r>
            <a:endParaRPr lang="en-US" altLang="zh-CN" dirty="0"/>
          </a:p>
          <a:p>
            <a:endParaRPr lang="zh-CN" altLang="en-US" dirty="0"/>
          </a:p>
        </p:txBody>
      </p:sp>
    </p:spTree>
    <p:extLst>
      <p:ext uri="{BB962C8B-B14F-4D97-AF65-F5344CB8AC3E}">
        <p14:creationId xmlns:p14="http://schemas.microsoft.com/office/powerpoint/2010/main" val="558008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3.1 </a:t>
            </a:r>
            <a:r>
              <a:rPr lang="en-US" altLang="zh-CN" b="1" dirty="0"/>
              <a:t>shingle</a:t>
            </a:r>
            <a:r>
              <a:rPr lang="zh-CN" altLang="en-US" b="1" dirty="0"/>
              <a:t>算法</a:t>
            </a:r>
          </a:p>
          <a:p>
            <a:r>
              <a:rPr lang="en-US" altLang="zh-CN" dirty="0"/>
              <a:t>3.2 </a:t>
            </a:r>
            <a:r>
              <a:rPr lang="zh-CN" altLang="en-US" dirty="0"/>
              <a:t>局部敏感哈希   </a:t>
            </a:r>
            <a:r>
              <a:rPr lang="en-US" altLang="zh-CN" dirty="0"/>
              <a:t>LSH</a:t>
            </a:r>
          </a:p>
          <a:p>
            <a:pPr lvl="1"/>
            <a:r>
              <a:rPr lang="en-US" altLang="zh-CN" dirty="0"/>
              <a:t>3.2.1 </a:t>
            </a:r>
            <a:r>
              <a:rPr lang="en-US" altLang="zh-CN" b="1" dirty="0" err="1"/>
              <a:t>MinHash</a:t>
            </a:r>
            <a:endParaRPr lang="en-US" altLang="zh-CN" dirty="0"/>
          </a:p>
          <a:p>
            <a:pPr lvl="1"/>
            <a:r>
              <a:rPr lang="en-US" altLang="zh-CN" dirty="0"/>
              <a:t>3.2.2 </a:t>
            </a:r>
            <a:r>
              <a:rPr lang="en-US" altLang="zh-CN" dirty="0" err="1"/>
              <a:t>Simhash</a:t>
            </a:r>
            <a:r>
              <a:rPr lang="zh-CN" altLang="en-US" dirty="0"/>
              <a:t>算法</a:t>
            </a:r>
          </a:p>
          <a:p>
            <a:endParaRPr lang="zh-CN" altLang="en-US" dirty="0"/>
          </a:p>
        </p:txBody>
      </p:sp>
    </p:spTree>
    <p:extLst>
      <p:ext uri="{BB962C8B-B14F-4D97-AF65-F5344CB8AC3E}">
        <p14:creationId xmlns:p14="http://schemas.microsoft.com/office/powerpoint/2010/main" val="3933570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  </a:t>
            </a:r>
            <a:r>
              <a:rPr lang="en-US" altLang="zh-CN" b="1" dirty="0"/>
              <a:t>shingle</a:t>
            </a:r>
            <a:r>
              <a:rPr lang="zh-CN" altLang="en-US" b="1" dirty="0"/>
              <a:t>算法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b="1" dirty="0">
                <a:solidFill>
                  <a:srgbClr val="FF0000"/>
                </a:solidFill>
              </a:rPr>
              <a:t>搭叠</a:t>
            </a:r>
            <a:r>
              <a:rPr lang="en-US" altLang="zh-CN" dirty="0"/>
              <a:t>Shingle [ˈ</a:t>
            </a:r>
            <a:r>
              <a:rPr lang="en-US" altLang="zh-CN" dirty="0" err="1"/>
              <a:t>ʃɪŋgəl</a:t>
            </a:r>
            <a:r>
              <a:rPr lang="en-US" altLang="zh-CN" dirty="0"/>
              <a:t>]</a:t>
            </a:r>
            <a:r>
              <a:rPr lang="zh-CN" altLang="en-US" dirty="0"/>
              <a:t>    相互覆盖的瓦片</a:t>
            </a:r>
            <a:endParaRPr lang="en-US" altLang="zh-CN" dirty="0"/>
          </a:p>
          <a:p>
            <a:r>
              <a:rPr lang="en-US" altLang="zh-CN" dirty="0"/>
              <a:t>Shingle</a:t>
            </a:r>
            <a:r>
              <a:rPr lang="zh-CN" altLang="en-US" dirty="0"/>
              <a:t>算法的核心思想是将</a:t>
            </a:r>
            <a:r>
              <a:rPr lang="zh-CN" altLang="en-US" dirty="0">
                <a:solidFill>
                  <a:srgbClr val="0000FF"/>
                </a:solidFill>
              </a:rPr>
              <a:t>文件相似性</a:t>
            </a:r>
            <a:r>
              <a:rPr lang="zh-CN" altLang="en-US" dirty="0"/>
              <a:t>问题转换为</a:t>
            </a:r>
            <a:r>
              <a:rPr lang="zh-CN" altLang="en-US" dirty="0">
                <a:solidFill>
                  <a:srgbClr val="0000FF"/>
                </a:solidFill>
              </a:rPr>
              <a:t>集合的相似性</a:t>
            </a:r>
            <a:r>
              <a:rPr lang="zh-CN" altLang="en-US" dirty="0"/>
              <a:t>问题</a:t>
            </a:r>
          </a:p>
          <a:p>
            <a:pPr marL="0" indent="0">
              <a:buNone/>
            </a:pPr>
            <a:endParaRPr lang="en-US" altLang="zh-CN" b="1" dirty="0">
              <a:solidFill>
                <a:srgbClr val="FF0000"/>
              </a:solidFill>
            </a:endParaRPr>
          </a:p>
          <a:p>
            <a:r>
              <a:rPr lang="en-US" altLang="zh-CN" b="1" dirty="0">
                <a:solidFill>
                  <a:srgbClr val="FF0000"/>
                </a:solidFill>
              </a:rPr>
              <a:t>Shingles</a:t>
            </a:r>
            <a:r>
              <a:rPr lang="en-US" altLang="zh-CN" dirty="0"/>
              <a:t>  (</a:t>
            </a:r>
            <a:r>
              <a:rPr lang="en-US" altLang="zh-CN" i="1" dirty="0">
                <a:solidFill>
                  <a:srgbClr val="0000FF"/>
                </a:solidFill>
              </a:rPr>
              <a:t>N</a:t>
            </a:r>
            <a:r>
              <a:rPr lang="zh-CN" altLang="en-US" dirty="0">
                <a:solidFill>
                  <a:srgbClr val="0000FF"/>
                </a:solidFill>
              </a:rPr>
              <a:t>元词</a:t>
            </a:r>
            <a:r>
              <a:rPr lang="en-US" altLang="zh-CN" dirty="0">
                <a:solidFill>
                  <a:srgbClr val="0000FF"/>
                </a:solidFill>
              </a:rPr>
              <a:t> </a:t>
            </a:r>
            <a:r>
              <a:rPr lang="en-US" altLang="zh-CN" i="1" dirty="0">
                <a:solidFill>
                  <a:srgbClr val="0000FF"/>
                </a:solidFill>
              </a:rPr>
              <a:t>N</a:t>
            </a:r>
            <a:r>
              <a:rPr lang="en-US" altLang="zh-CN" dirty="0">
                <a:solidFill>
                  <a:srgbClr val="0000FF"/>
                </a:solidFill>
              </a:rPr>
              <a:t>-Grams</a:t>
            </a:r>
            <a:r>
              <a:rPr lang="en-US" altLang="zh-CN" dirty="0"/>
              <a:t>)</a:t>
            </a:r>
          </a:p>
          <a:p>
            <a:pPr lvl="1" algn="just">
              <a:buFont typeface="Arial" panose="020B0604020202020204" pitchFamily="34" charset="0"/>
              <a:buChar char="–"/>
              <a:defRPr/>
            </a:pPr>
            <a:r>
              <a:rPr lang="zh-CN" altLang="en-US" dirty="0">
                <a:cs typeface="Times New Roman" panose="02020603050405020304" pitchFamily="18" charset="0"/>
              </a:rPr>
              <a:t>给定正整数</a:t>
            </a:r>
            <a:r>
              <a:rPr lang="en-US" altLang="zh-CN" i="1" dirty="0">
                <a:cs typeface="Times New Roman" panose="02020603050405020304" pitchFamily="18" charset="0"/>
              </a:rPr>
              <a:t>k</a:t>
            </a:r>
            <a:r>
              <a:rPr lang="zh-CN" altLang="en-US" dirty="0">
                <a:cs typeface="Times New Roman" panose="02020603050405020304" pitchFamily="18" charset="0"/>
              </a:rPr>
              <a:t>及文档</a:t>
            </a:r>
            <a:r>
              <a:rPr lang="en-US" altLang="zh-CN" i="1" dirty="0">
                <a:cs typeface="Times New Roman" panose="02020603050405020304" pitchFamily="18" charset="0"/>
              </a:rPr>
              <a:t>d</a:t>
            </a:r>
            <a:r>
              <a:rPr lang="zh-CN" altLang="en-US" dirty="0">
                <a:cs typeface="Times New Roman" panose="02020603050405020304" pitchFamily="18" charset="0"/>
              </a:rPr>
              <a:t>的一个词项序列，可以定义</a:t>
            </a:r>
            <a:r>
              <a:rPr lang="zh-CN" altLang="en-US" dirty="0">
                <a:solidFill>
                  <a:srgbClr val="FF0000"/>
                </a:solidFill>
                <a:cs typeface="Times New Roman" panose="02020603050405020304" pitchFamily="18" charset="0"/>
              </a:rPr>
              <a:t>文档</a:t>
            </a:r>
            <a:r>
              <a:rPr lang="en-US" altLang="zh-CN" i="1" dirty="0">
                <a:solidFill>
                  <a:srgbClr val="FF0000"/>
                </a:solidFill>
                <a:cs typeface="Times New Roman" panose="02020603050405020304" pitchFamily="18" charset="0"/>
              </a:rPr>
              <a:t>d</a:t>
            </a:r>
            <a:r>
              <a:rPr lang="zh-CN" altLang="en-US" dirty="0">
                <a:solidFill>
                  <a:srgbClr val="FF0000"/>
                </a:solidFill>
                <a:cs typeface="Times New Roman" panose="02020603050405020304" pitchFamily="18" charset="0"/>
              </a:rPr>
              <a:t>的</a:t>
            </a:r>
            <a:r>
              <a:rPr lang="en-US" altLang="zh-CN" i="1" dirty="0">
                <a:solidFill>
                  <a:srgbClr val="FF0000"/>
                </a:solidFill>
                <a:cs typeface="Times New Roman" panose="02020603050405020304" pitchFamily="18" charset="0"/>
              </a:rPr>
              <a:t>k</a:t>
            </a:r>
            <a:r>
              <a:rPr lang="en-US" altLang="zh-CN" dirty="0">
                <a:solidFill>
                  <a:srgbClr val="FF0000"/>
                </a:solidFill>
                <a:cs typeface="Times New Roman" panose="02020603050405020304" pitchFamily="18" charset="0"/>
              </a:rPr>
              <a:t>-shingle</a:t>
            </a:r>
            <a:r>
              <a:rPr lang="zh-CN" altLang="en-US" dirty="0">
                <a:cs typeface="Times New Roman" panose="02020603050405020304" pitchFamily="18" charset="0"/>
              </a:rPr>
              <a:t>为</a:t>
            </a:r>
            <a:r>
              <a:rPr lang="en-US" altLang="zh-CN" i="1" dirty="0">
                <a:cs typeface="Times New Roman" panose="02020603050405020304" pitchFamily="18" charset="0"/>
              </a:rPr>
              <a:t>d</a:t>
            </a:r>
            <a:r>
              <a:rPr lang="zh-CN" altLang="en-US" dirty="0">
                <a:cs typeface="Times New Roman" panose="02020603050405020304" pitchFamily="18" charset="0"/>
              </a:rPr>
              <a:t>中所有</a:t>
            </a:r>
            <a:r>
              <a:rPr lang="en-US" altLang="zh-CN" i="1" dirty="0">
                <a:solidFill>
                  <a:srgbClr val="0000FF"/>
                </a:solidFill>
                <a:cs typeface="Times New Roman" panose="02020603050405020304" pitchFamily="18" charset="0"/>
              </a:rPr>
              <a:t>k</a:t>
            </a:r>
            <a:r>
              <a:rPr lang="zh-CN" altLang="en-US" dirty="0">
                <a:solidFill>
                  <a:srgbClr val="0000FF"/>
                </a:solidFill>
                <a:cs typeface="Times New Roman" panose="02020603050405020304" pitchFamily="18" charset="0"/>
              </a:rPr>
              <a:t>个连续词项</a:t>
            </a:r>
            <a:r>
              <a:rPr lang="zh-CN" altLang="en-US" dirty="0">
                <a:cs typeface="Times New Roman" panose="02020603050405020304" pitchFamily="18" charset="0"/>
              </a:rPr>
              <a:t>构成的序列。</a:t>
            </a:r>
            <a:endParaRPr lang="en-US" altLang="zh-CN" dirty="0">
              <a:cs typeface="Times New Roman" panose="02020603050405020304" pitchFamily="18" charset="0"/>
            </a:endParaRPr>
          </a:p>
          <a:p>
            <a:pPr lvl="1" algn="just">
              <a:buFont typeface="Arial" panose="020B0604020202020204" pitchFamily="34" charset="0"/>
              <a:buChar char="–"/>
              <a:defRPr/>
            </a:pPr>
            <a:r>
              <a:rPr lang="en-US" altLang="zh-CN" dirty="0">
                <a:cs typeface="Times New Roman" panose="02020603050405020304" pitchFamily="18" charset="0"/>
              </a:rPr>
              <a:t>a rose is a rose is a rose → 4-Grams</a:t>
            </a:r>
          </a:p>
          <a:p>
            <a:pPr marL="0" indent="0" algn="just">
              <a:buNone/>
              <a:defRPr/>
            </a:pPr>
            <a:r>
              <a:rPr lang="en-US" altLang="zh-CN" sz="2100" dirty="0"/>
              <a:t>		</a:t>
            </a:r>
            <a:r>
              <a:rPr lang="en-US" altLang="zh-CN" sz="2100" dirty="0" err="1"/>
              <a:t>a_rose_is_a</a:t>
            </a:r>
            <a:endParaRPr lang="en-US" altLang="zh-CN" sz="2100" dirty="0"/>
          </a:p>
          <a:p>
            <a:pPr marL="0" indent="0" algn="just">
              <a:buNone/>
              <a:defRPr/>
            </a:pPr>
            <a:r>
              <a:rPr lang="en-US" altLang="zh-CN" sz="2100" dirty="0"/>
              <a:t>			</a:t>
            </a:r>
            <a:r>
              <a:rPr lang="en-US" altLang="zh-CN" sz="2100" dirty="0" err="1"/>
              <a:t>rose_is_a_rose</a:t>
            </a:r>
            <a:endParaRPr lang="en-US" altLang="zh-CN" sz="2100" dirty="0"/>
          </a:p>
          <a:p>
            <a:pPr marL="0" indent="0" algn="just">
              <a:buNone/>
              <a:defRPr/>
            </a:pPr>
            <a:r>
              <a:rPr lang="en-US" altLang="zh-CN" sz="2100" dirty="0"/>
              <a:t>				</a:t>
            </a:r>
            <a:r>
              <a:rPr lang="en-US" altLang="zh-CN" sz="2100" dirty="0" err="1"/>
              <a:t>is_a_rose_is</a:t>
            </a:r>
            <a:r>
              <a:rPr lang="en-US" altLang="zh-CN" sz="2100" dirty="0"/>
              <a:t> </a:t>
            </a:r>
          </a:p>
          <a:p>
            <a:pPr marL="0" indent="0" algn="just">
              <a:buNone/>
              <a:defRPr/>
            </a:pPr>
            <a:r>
              <a:rPr lang="en-US" altLang="zh-CN" sz="2100" dirty="0"/>
              <a:t>					</a:t>
            </a:r>
            <a:r>
              <a:rPr lang="en-US" altLang="zh-CN" sz="2100" dirty="0" err="1"/>
              <a:t>a_rose_is_a</a:t>
            </a:r>
            <a:r>
              <a:rPr lang="en-US" altLang="zh-CN" sz="2100" dirty="0"/>
              <a:t> …</a:t>
            </a:r>
          </a:p>
          <a:p>
            <a:pPr lvl="1" algn="just">
              <a:buFont typeface="Arial" panose="020B0604020202020204" pitchFamily="34" charset="0"/>
              <a:buChar char="•"/>
              <a:defRPr/>
            </a:pPr>
            <a:r>
              <a:rPr lang="zh-CN" altLang="en-US" sz="1800" dirty="0">
                <a:solidFill>
                  <a:srgbClr val="0000FF"/>
                </a:solidFill>
                <a:cs typeface="Times New Roman" panose="02020603050405020304" pitchFamily="18" charset="0"/>
              </a:rPr>
              <a:t>直观上看，如果两个文档的</a:t>
            </a:r>
            <a:r>
              <a:rPr lang="en-US" altLang="zh-CN" sz="1800" dirty="0">
                <a:solidFill>
                  <a:srgbClr val="0000FF"/>
                </a:solidFill>
                <a:cs typeface="Times New Roman" panose="02020603050405020304" pitchFamily="18" charset="0"/>
              </a:rPr>
              <a:t>shingle</a:t>
            </a:r>
            <a:r>
              <a:rPr lang="zh-CN" altLang="en-US" sz="1800" dirty="0">
                <a:solidFill>
                  <a:srgbClr val="0000FF"/>
                </a:solidFill>
                <a:cs typeface="Times New Roman" panose="02020603050405020304" pitchFamily="18" charset="0"/>
              </a:rPr>
              <a:t>集合几乎一样，那么它们就满足近似重复。</a:t>
            </a:r>
            <a:endParaRPr lang="en-US" altLang="zh-CN" sz="1800" dirty="0">
              <a:solidFill>
                <a:srgbClr val="0000FF"/>
              </a:solidFill>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248185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538791"/>
            <a:ext cx="8229600" cy="3913082"/>
          </a:xfrm>
        </p:spPr>
        <p:txBody>
          <a:bodyPr>
            <a:normAutofit fontScale="85000" lnSpcReduction="20000"/>
          </a:bodyPr>
          <a:lstStyle/>
          <a:p>
            <a:r>
              <a:rPr lang="en-US" altLang="zh-CN" dirty="0"/>
              <a:t>Shingle</a:t>
            </a:r>
            <a:r>
              <a:rPr lang="zh-CN" altLang="en-US" dirty="0"/>
              <a:t>算法的核心思想是将</a:t>
            </a:r>
            <a:r>
              <a:rPr lang="zh-CN" altLang="en-US" dirty="0">
                <a:solidFill>
                  <a:srgbClr val="0000FF"/>
                </a:solidFill>
              </a:rPr>
              <a:t>文件相似性</a:t>
            </a:r>
            <a:r>
              <a:rPr lang="zh-CN" altLang="en-US" dirty="0"/>
              <a:t>问题转换为</a:t>
            </a:r>
            <a:r>
              <a:rPr lang="zh-CN" altLang="en-US" dirty="0">
                <a:solidFill>
                  <a:srgbClr val="0000FF"/>
                </a:solidFill>
              </a:rPr>
              <a:t>集合的相似性</a:t>
            </a:r>
            <a:r>
              <a:rPr lang="zh-CN" altLang="en-US" dirty="0"/>
              <a:t>问题</a:t>
            </a:r>
            <a:endParaRPr lang="en-US" altLang="zh-CN" dirty="0"/>
          </a:p>
          <a:p>
            <a:endParaRPr lang="en-US" altLang="zh-CN" dirty="0"/>
          </a:p>
          <a:p>
            <a:endParaRPr lang="zh-CN" altLang="en-US" dirty="0"/>
          </a:p>
          <a:p>
            <a:endParaRPr lang="en-US" altLang="zh-CN" dirty="0"/>
          </a:p>
          <a:p>
            <a:endParaRPr lang="en-US" altLang="zh-CN" dirty="0"/>
          </a:p>
          <a:p>
            <a:endParaRPr lang="en-US" altLang="zh-CN" dirty="0"/>
          </a:p>
          <a:p>
            <a:r>
              <a:rPr lang="zh-CN" altLang="en-US" dirty="0"/>
              <a:t>使用</a:t>
            </a:r>
            <a:r>
              <a:rPr lang="en-US" altLang="zh-CN" dirty="0"/>
              <a:t>shingle</a:t>
            </a:r>
            <a:r>
              <a:rPr lang="zh-CN" altLang="en-US" dirty="0"/>
              <a:t>的</a:t>
            </a:r>
            <a:r>
              <a:rPr lang="en-US" altLang="zh-CN" dirty="0"/>
              <a:t>hash</a:t>
            </a:r>
            <a:r>
              <a:rPr lang="zh-CN" altLang="en-US" dirty="0"/>
              <a:t>值代表</a:t>
            </a:r>
            <a:r>
              <a:rPr lang="en-US" altLang="zh-CN" dirty="0"/>
              <a:t>shingle</a:t>
            </a:r>
            <a:r>
              <a:rPr lang="zh-CN" altLang="en-US" dirty="0"/>
              <a:t>进行相似性计算，能够节省一定计算开销</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46" y="2203244"/>
            <a:ext cx="8174474" cy="189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532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内容占位符 3"/>
          <p:cNvSpPr>
            <a:spLocks noGrp="1"/>
          </p:cNvSpPr>
          <p:nvPr>
            <p:ph idx="1"/>
          </p:nvPr>
        </p:nvSpPr>
        <p:spPr>
          <a:xfrm>
            <a:off x="457200" y="3699031"/>
            <a:ext cx="8229600" cy="1752842"/>
          </a:xfrm>
        </p:spPr>
        <p:txBody>
          <a:bodyPr>
            <a:normAutofit fontScale="92500" lnSpcReduction="20000"/>
          </a:bodyPr>
          <a:lstStyle/>
          <a:p>
            <a:pPr marL="0" indent="0" algn="just">
              <a:buNone/>
              <a:defRPr/>
            </a:pPr>
            <a:r>
              <a:rPr lang="zh-CN" altLang="en-US" dirty="0"/>
              <a:t>为每篇文档生成一个</a:t>
            </a:r>
            <a:r>
              <a:rPr lang="zh-CN" altLang="en-US" dirty="0">
                <a:solidFill>
                  <a:srgbClr val="0000FF"/>
                </a:solidFill>
              </a:rPr>
              <a:t>素描向量</a:t>
            </a:r>
            <a:r>
              <a:rPr lang="zh-CN" altLang="en-US" dirty="0"/>
              <a:t>“</a:t>
            </a:r>
            <a:r>
              <a:rPr lang="en-US" altLang="zh-CN" dirty="0"/>
              <a:t>sketch vector</a:t>
            </a:r>
            <a:r>
              <a:rPr lang="zh-CN" altLang="en-US" dirty="0"/>
              <a:t>”</a:t>
            </a:r>
            <a:r>
              <a:rPr lang="en-US" altLang="zh-CN" dirty="0"/>
              <a:t>(</a:t>
            </a:r>
            <a:r>
              <a:rPr lang="zh-CN" altLang="en-US" dirty="0"/>
              <a:t>大小约为 </a:t>
            </a:r>
            <a:r>
              <a:rPr lang="en-US" altLang="zh-CN" dirty="0"/>
              <a:t>~200)</a:t>
            </a:r>
          </a:p>
          <a:p>
            <a:pPr algn="just">
              <a:buFont typeface="Arial" panose="020B0604020202020204" pitchFamily="34" charset="0"/>
              <a:buChar char="•"/>
              <a:defRPr/>
            </a:pPr>
            <a:r>
              <a:rPr lang="zh-CN" altLang="en-US" dirty="0"/>
              <a:t>相同向量个数 </a:t>
            </a:r>
            <a:r>
              <a:rPr lang="zh-CN" altLang="en-US" dirty="0">
                <a:solidFill>
                  <a:srgbClr val="0000FF"/>
                </a:solidFill>
              </a:rPr>
              <a:t>≥ </a:t>
            </a:r>
            <a:r>
              <a:rPr lang="en-US" altLang="zh-CN" i="1" dirty="0">
                <a:solidFill>
                  <a:srgbClr val="0000FF"/>
                </a:solidFill>
              </a:rPr>
              <a:t>t</a:t>
            </a:r>
            <a:r>
              <a:rPr lang="en-US" altLang="zh-CN" dirty="0"/>
              <a:t> (</a:t>
            </a:r>
            <a:r>
              <a:rPr lang="zh-CN" altLang="en-US" dirty="0"/>
              <a:t>一般</a:t>
            </a:r>
            <a:r>
              <a:rPr lang="en-US" altLang="zh-CN" dirty="0"/>
              <a:t>80%) </a:t>
            </a:r>
            <a:r>
              <a:rPr lang="zh-CN" altLang="en-US" dirty="0"/>
              <a:t>判定为近似</a:t>
            </a:r>
            <a:r>
              <a:rPr lang="en-US" altLang="zh-CN" dirty="0">
                <a:solidFill>
                  <a:srgbClr val="0000FF"/>
                </a:solidFill>
              </a:rPr>
              <a:t>near duplicates</a:t>
            </a:r>
          </a:p>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518780"/>
            <a:ext cx="7704856" cy="199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137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06743"/>
            <a:ext cx="8229600" cy="4345130"/>
          </a:xfrm>
        </p:spPr>
        <p:txBody>
          <a:bodyPr>
            <a:normAutofit/>
          </a:bodyPr>
          <a:lstStyle/>
          <a:p>
            <a:pPr algn="just">
              <a:buFont typeface="Arial" panose="020B0604020202020204" pitchFamily="34" charset="0"/>
              <a:buChar char="•"/>
              <a:defRPr/>
            </a:pPr>
            <a:r>
              <a:rPr lang="zh-CN" altLang="en-US" sz="2100" dirty="0"/>
              <a:t>对文档</a:t>
            </a:r>
            <a:r>
              <a:rPr lang="en-US" altLang="zh-CN" sz="2100" i="1" dirty="0"/>
              <a:t>D</a:t>
            </a:r>
            <a:r>
              <a:rPr lang="en-US" altLang="zh-CN" sz="2100" dirty="0"/>
              <a:t>, </a:t>
            </a:r>
            <a:r>
              <a:rPr lang="en-US" altLang="zh-CN" sz="2100" dirty="0" err="1"/>
              <a:t>sketch</a:t>
            </a:r>
            <a:r>
              <a:rPr lang="en-US" altLang="zh-CN" sz="2100" i="1" baseline="-25000" dirty="0" err="1"/>
              <a:t>D</a:t>
            </a:r>
            <a:r>
              <a:rPr lang="en-US" altLang="zh-CN" sz="2100" dirty="0"/>
              <a:t>[</a:t>
            </a:r>
            <a:r>
              <a:rPr lang="en-US" altLang="zh-CN" sz="2100" i="1" dirty="0" err="1"/>
              <a:t>i</a:t>
            </a:r>
            <a:r>
              <a:rPr lang="en-US" altLang="zh-CN" sz="2100" dirty="0"/>
              <a:t>] </a:t>
            </a:r>
            <a:r>
              <a:rPr lang="zh-CN" altLang="en-US" sz="2100" dirty="0"/>
              <a:t>如下</a:t>
            </a:r>
            <a:r>
              <a:rPr lang="en-US" altLang="zh-CN" sz="2100" dirty="0"/>
              <a:t>:</a:t>
            </a:r>
          </a:p>
          <a:p>
            <a:pPr lvl="1" algn="just">
              <a:buFont typeface="Arial" panose="020B0604020202020204" pitchFamily="34" charset="0"/>
              <a:buChar char="–"/>
              <a:defRPr/>
            </a:pPr>
            <a:r>
              <a:rPr lang="zh-CN" altLang="en-US" sz="1800" dirty="0"/>
              <a:t>利用</a:t>
            </a:r>
            <a:r>
              <a:rPr lang="en-US" altLang="zh-CN" sz="1800" i="1" dirty="0">
                <a:solidFill>
                  <a:srgbClr val="0000FF"/>
                </a:solidFill>
              </a:rPr>
              <a:t>f</a:t>
            </a:r>
            <a:r>
              <a:rPr lang="zh-CN" altLang="en-US" sz="1800" dirty="0">
                <a:solidFill>
                  <a:srgbClr val="0000FF"/>
                </a:solidFill>
              </a:rPr>
              <a:t>函数</a:t>
            </a:r>
            <a:r>
              <a:rPr lang="zh-CN" altLang="en-US" sz="1800" dirty="0"/>
              <a:t>把所有的搭叠</a:t>
            </a:r>
            <a:r>
              <a:rPr lang="en-US" altLang="zh-CN" sz="1800" dirty="0"/>
              <a:t>shingles</a:t>
            </a:r>
            <a:r>
              <a:rPr lang="zh-CN" altLang="en-US" sz="1800" dirty="0"/>
              <a:t>映射到</a:t>
            </a:r>
            <a:r>
              <a:rPr lang="en-US" altLang="zh-CN" sz="1800" dirty="0"/>
              <a:t>{0...2</a:t>
            </a:r>
            <a:r>
              <a:rPr lang="en-US" altLang="zh-CN" sz="1800" i="1" baseline="30000" dirty="0"/>
              <a:t>m</a:t>
            </a:r>
            <a:r>
              <a:rPr lang="en-US" altLang="zh-CN" sz="1800" dirty="0"/>
              <a:t>}</a:t>
            </a:r>
            <a:r>
              <a:rPr lang="zh-CN" altLang="en-US" sz="1800" dirty="0"/>
              <a:t>得到</a:t>
            </a:r>
            <a:r>
              <a:rPr lang="en-US" altLang="zh-CN" sz="1800" i="1" dirty="0"/>
              <a:t>f</a:t>
            </a:r>
            <a:r>
              <a:rPr lang="en-US" altLang="zh-CN" sz="1800" dirty="0"/>
              <a:t>(</a:t>
            </a:r>
            <a:r>
              <a:rPr lang="en-US" altLang="zh-CN" sz="1800" i="1" dirty="0"/>
              <a:t>s</a:t>
            </a:r>
            <a:r>
              <a:rPr lang="en-US" altLang="zh-CN" sz="1800" dirty="0"/>
              <a:t>) </a:t>
            </a:r>
          </a:p>
          <a:p>
            <a:pPr lvl="2" algn="just">
              <a:buFont typeface="Arial" panose="020B0604020202020204" pitchFamily="34" charset="0"/>
              <a:buChar char="–"/>
              <a:defRPr/>
            </a:pPr>
            <a:r>
              <a:rPr lang="en-US" altLang="zh-CN" sz="1500" dirty="0"/>
              <a:t>e.g., </a:t>
            </a:r>
            <a:r>
              <a:rPr lang="zh-CN" altLang="en-US" sz="1500" dirty="0"/>
              <a:t>利用</a:t>
            </a:r>
            <a:r>
              <a:rPr lang="en-US" altLang="zh-CN" sz="1500" dirty="0"/>
              <a:t> fingerprinting</a:t>
            </a:r>
            <a:r>
              <a:rPr lang="zh-CN" altLang="en-US" sz="1500" dirty="0"/>
              <a:t>为每个搭叠</a:t>
            </a:r>
            <a:r>
              <a:rPr lang="en-US" altLang="zh-CN" sz="1500" i="1" dirty="0"/>
              <a:t>s</a:t>
            </a:r>
            <a:r>
              <a:rPr lang="zh-CN" altLang="en-US" sz="1500" dirty="0"/>
              <a:t>计算一个</a:t>
            </a:r>
            <a:r>
              <a:rPr lang="en-US" altLang="zh-CN" sz="1500" i="1" dirty="0"/>
              <a:t>m</a:t>
            </a:r>
            <a:r>
              <a:rPr lang="en-US" altLang="zh-CN" sz="1500" dirty="0"/>
              <a:t> </a:t>
            </a:r>
            <a:r>
              <a:rPr lang="zh-CN" altLang="en-US" sz="1500" dirty="0"/>
              <a:t>位的</a:t>
            </a:r>
            <a:r>
              <a:rPr lang="zh-CN" altLang="en-US" sz="1500" dirty="0">
                <a:solidFill>
                  <a:srgbClr val="0000FF"/>
                </a:solidFill>
              </a:rPr>
              <a:t>哈希</a:t>
            </a:r>
            <a:endParaRPr lang="en-US" altLang="zh-CN" sz="1500" dirty="0"/>
          </a:p>
          <a:p>
            <a:pPr lvl="1" algn="just">
              <a:buFont typeface="Arial" panose="020B0604020202020204" pitchFamily="34" charset="0"/>
              <a:buChar char="–"/>
              <a:defRPr/>
            </a:pPr>
            <a:r>
              <a:rPr lang="zh-CN" altLang="en-US" sz="1800" dirty="0"/>
              <a:t>利用</a:t>
            </a:r>
            <a:r>
              <a:rPr lang="el-GR" altLang="zh-CN" sz="1800" i="1" dirty="0"/>
              <a:t>π</a:t>
            </a:r>
            <a:r>
              <a:rPr lang="en-US" altLang="zh-CN" sz="1800" i="1" baseline="-25000" dirty="0" err="1"/>
              <a:t>i</a:t>
            </a:r>
            <a:r>
              <a:rPr lang="en-US" altLang="zh-CN" sz="1800" i="1" baseline="-25000" dirty="0"/>
              <a:t> </a:t>
            </a:r>
            <a:r>
              <a:rPr lang="en-US" altLang="zh-CN" sz="1800" dirty="0"/>
              <a:t>(</a:t>
            </a:r>
            <a:r>
              <a:rPr lang="zh-CN" altLang="en-US" sz="1800" dirty="0"/>
              <a:t>对</a:t>
            </a:r>
            <a:r>
              <a:rPr lang="en-US" altLang="zh-CN" sz="1800" dirty="0"/>
              <a:t>{0...2</a:t>
            </a:r>
            <a:r>
              <a:rPr lang="en-US" altLang="zh-CN" sz="1800" i="1" baseline="30000" dirty="0"/>
              <a:t>m</a:t>
            </a:r>
            <a:r>
              <a:rPr lang="en-US" altLang="zh-CN" sz="1800" dirty="0"/>
              <a:t>}</a:t>
            </a:r>
            <a:r>
              <a:rPr lang="zh-CN" altLang="en-US" sz="1800" dirty="0"/>
              <a:t>的</a:t>
            </a:r>
            <a:r>
              <a:rPr lang="zh-CN" altLang="en-US" sz="1800" dirty="0">
                <a:solidFill>
                  <a:srgbClr val="0000FF"/>
                </a:solidFill>
              </a:rPr>
              <a:t>随机置换函数</a:t>
            </a:r>
            <a:r>
              <a:rPr lang="zh-CN" altLang="en-US" sz="1800" dirty="0"/>
              <a:t>，即对集合的对象进行随机排序</a:t>
            </a:r>
            <a:r>
              <a:rPr lang="en-US" altLang="zh-CN" sz="1800" dirty="0"/>
              <a:t>)</a:t>
            </a:r>
            <a:r>
              <a:rPr lang="zh-CN" altLang="en-US" sz="1800" dirty="0"/>
              <a:t>对所有搭叠的哈希</a:t>
            </a:r>
            <a:r>
              <a:rPr lang="en-US" altLang="zh-CN" sz="1800" i="1" dirty="0"/>
              <a:t>f</a:t>
            </a:r>
            <a:r>
              <a:rPr lang="en-US" altLang="zh-CN" sz="1800" dirty="0"/>
              <a:t>(</a:t>
            </a:r>
            <a:r>
              <a:rPr lang="en-US" altLang="zh-CN" sz="1800" i="1" dirty="0"/>
              <a:t>s</a:t>
            </a:r>
            <a:r>
              <a:rPr lang="en-US" altLang="zh-CN" sz="1800" dirty="0"/>
              <a:t>)</a:t>
            </a:r>
            <a:r>
              <a:rPr lang="zh-CN" altLang="en-US" sz="1800" dirty="0"/>
              <a:t>进行随机置换得到</a:t>
            </a:r>
            <a:r>
              <a:rPr lang="el-GR" altLang="zh-CN" sz="1800" i="1" dirty="0"/>
              <a:t>π</a:t>
            </a:r>
            <a:r>
              <a:rPr lang="en-US" altLang="zh-CN" sz="1800" i="1" baseline="-25000" dirty="0" err="1"/>
              <a:t>i</a:t>
            </a:r>
            <a:r>
              <a:rPr lang="en-US" altLang="zh-CN" sz="1800" dirty="0"/>
              <a:t>(</a:t>
            </a:r>
            <a:r>
              <a:rPr lang="en-US" altLang="zh-CN" sz="1800" i="1" dirty="0"/>
              <a:t>f</a:t>
            </a:r>
            <a:r>
              <a:rPr lang="en-US" altLang="zh-CN" sz="1800" dirty="0"/>
              <a:t>(</a:t>
            </a:r>
            <a:r>
              <a:rPr lang="en-US" altLang="zh-CN" sz="1800" i="1" dirty="0"/>
              <a:t>s</a:t>
            </a:r>
            <a:r>
              <a:rPr lang="en-US" altLang="zh-CN" sz="1800" dirty="0"/>
              <a:t>))</a:t>
            </a:r>
            <a:r>
              <a:rPr lang="zh-CN" altLang="en-US" sz="1800" dirty="0"/>
              <a:t>，从而形成一个新的随机序列</a:t>
            </a:r>
            <a:endParaRPr lang="en-US" altLang="zh-CN" sz="1800" dirty="0"/>
          </a:p>
          <a:p>
            <a:pPr lvl="1" algn="just">
              <a:buFont typeface="Arial" panose="020B0604020202020204" pitchFamily="34" charset="0"/>
              <a:buChar char="–"/>
              <a:defRPr/>
            </a:pPr>
            <a:r>
              <a:rPr lang="zh-CN" altLang="en-US" sz="1800" dirty="0"/>
              <a:t>对上一步的随机置换序列选择 </a:t>
            </a:r>
            <a:r>
              <a:rPr lang="en-US" altLang="zh-CN" sz="1800" dirty="0">
                <a:solidFill>
                  <a:srgbClr val="0000FF"/>
                </a:solidFill>
              </a:rPr>
              <a:t>MIN{</a:t>
            </a:r>
            <a:r>
              <a:rPr lang="el-GR" altLang="zh-CN" sz="1800" i="1" dirty="0">
                <a:solidFill>
                  <a:srgbClr val="0000FF"/>
                </a:solidFill>
              </a:rPr>
              <a:t>π</a:t>
            </a:r>
            <a:r>
              <a:rPr lang="en-US" altLang="zh-CN" sz="1800" i="1" baseline="-25000" dirty="0" err="1">
                <a:solidFill>
                  <a:srgbClr val="0000FF"/>
                </a:solidFill>
              </a:rPr>
              <a:t>i</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s</a:t>
            </a:r>
            <a:r>
              <a:rPr lang="en-US" altLang="zh-CN" sz="1800" dirty="0">
                <a:solidFill>
                  <a:srgbClr val="0000FF"/>
                </a:solidFill>
              </a:rPr>
              <a:t>))}</a:t>
            </a:r>
            <a:endParaRPr lang="zh-CN" altLang="en-US" sz="1800" dirty="0">
              <a:solidFill>
                <a:srgbClr val="0000FF"/>
              </a:solidFill>
            </a:endParaRP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483006"/>
            <a:ext cx="7542584" cy="199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159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463" y="2333029"/>
            <a:ext cx="7077075" cy="284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231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局部敏感哈希   </a:t>
            </a:r>
            <a:r>
              <a:rPr lang="en-US" altLang="zh-CN" dirty="0"/>
              <a:t>LSH</a:t>
            </a:r>
            <a:endParaRPr lang="zh-CN" altLang="en-US" dirty="0"/>
          </a:p>
        </p:txBody>
      </p:sp>
      <p:sp>
        <p:nvSpPr>
          <p:cNvPr id="3" name="内容占位符 2"/>
          <p:cNvSpPr>
            <a:spLocks noGrp="1"/>
          </p:cNvSpPr>
          <p:nvPr>
            <p:ph idx="1"/>
          </p:nvPr>
        </p:nvSpPr>
        <p:spPr>
          <a:xfrm>
            <a:off x="457200" y="2057400"/>
            <a:ext cx="8229600" cy="3693858"/>
          </a:xfrm>
        </p:spPr>
        <p:txBody>
          <a:bodyPr>
            <a:normAutofit lnSpcReduction="10000"/>
          </a:bodyPr>
          <a:lstStyle/>
          <a:p>
            <a:pPr>
              <a:lnSpc>
                <a:spcPct val="100000"/>
              </a:lnSpc>
            </a:pPr>
            <a:r>
              <a:rPr lang="en-US" altLang="zh-CN" dirty="0"/>
              <a:t>locality sensitive hash</a:t>
            </a:r>
          </a:p>
          <a:p>
            <a:pPr lvl="1">
              <a:lnSpc>
                <a:spcPct val="100000"/>
              </a:lnSpc>
            </a:pPr>
            <a:r>
              <a:rPr lang="zh-CN" altLang="en-US" dirty="0"/>
              <a:t>一种常见的用于处理高维向量的索引办法。</a:t>
            </a:r>
            <a:endParaRPr lang="en-US" altLang="zh-CN" dirty="0"/>
          </a:p>
          <a:p>
            <a:pPr lvl="1">
              <a:lnSpc>
                <a:spcPct val="100000"/>
              </a:lnSpc>
            </a:pPr>
            <a:r>
              <a:rPr lang="en-US" altLang="zh-CN" dirty="0"/>
              <a:t>LSH</a:t>
            </a:r>
            <a:r>
              <a:rPr lang="zh-CN" altLang="en-US" dirty="0"/>
              <a:t>是指</a:t>
            </a:r>
            <a:endParaRPr lang="en-US" altLang="zh-CN" dirty="0"/>
          </a:p>
          <a:p>
            <a:pPr lvl="2"/>
            <a:r>
              <a:rPr lang="zh-CN" altLang="en-US" dirty="0"/>
              <a:t>面对海量高维数据时，</a:t>
            </a:r>
            <a:endParaRPr lang="en-US" altLang="zh-CN" dirty="0"/>
          </a:p>
          <a:p>
            <a:pPr lvl="2"/>
            <a:r>
              <a:rPr lang="zh-CN" altLang="en-US" dirty="0"/>
              <a:t>一般的算法无法快速降维查询相似度高的数据子集，</a:t>
            </a:r>
            <a:endParaRPr lang="en-US" altLang="zh-CN" dirty="0"/>
          </a:p>
          <a:p>
            <a:pPr lvl="2"/>
            <a:r>
              <a:rPr lang="zh-CN" altLang="en-US" dirty="0"/>
              <a:t>利用特定的</a:t>
            </a:r>
            <a:r>
              <a:rPr lang="en-US" altLang="zh-CN" dirty="0"/>
              <a:t>hash</a:t>
            </a:r>
            <a:r>
              <a:rPr lang="zh-CN" altLang="en-US" dirty="0"/>
              <a:t>算法，</a:t>
            </a:r>
            <a:endParaRPr lang="en-US" altLang="zh-CN" dirty="0"/>
          </a:p>
          <a:p>
            <a:pPr lvl="2"/>
            <a:r>
              <a:rPr lang="zh-CN" altLang="en-US" dirty="0"/>
              <a:t>将高维数据映射到低维空间，</a:t>
            </a:r>
            <a:endParaRPr lang="en-US" altLang="zh-CN" dirty="0"/>
          </a:p>
          <a:p>
            <a:pPr lvl="2"/>
            <a:r>
              <a:rPr lang="zh-CN" altLang="en-US" dirty="0"/>
              <a:t>以较高概率快速寻找相似度高的数据子集。</a:t>
            </a:r>
            <a:endParaRPr lang="en-US" altLang="zh-CN" dirty="0"/>
          </a:p>
          <a:p>
            <a:endParaRPr lang="zh-CN" altLang="en-US" dirty="0"/>
          </a:p>
        </p:txBody>
      </p:sp>
    </p:spTree>
    <p:extLst>
      <p:ext uri="{BB962C8B-B14F-4D97-AF65-F5344CB8AC3E}">
        <p14:creationId xmlns:p14="http://schemas.microsoft.com/office/powerpoint/2010/main" val="886285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D6212-2916-4704-BBD1-DA2C823855D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5D7E06-129B-4426-B256-117ACE014135}"/>
              </a:ext>
            </a:extLst>
          </p:cNvPr>
          <p:cNvSpPr>
            <a:spLocks noGrp="1"/>
          </p:cNvSpPr>
          <p:nvPr>
            <p:ph idx="1"/>
          </p:nvPr>
        </p:nvSpPr>
        <p:spPr/>
        <p:txBody>
          <a:bodyPr>
            <a:normAutofit fontScale="92500" lnSpcReduction="20000"/>
          </a:bodyPr>
          <a:lstStyle/>
          <a:p>
            <a:pPr>
              <a:lnSpc>
                <a:spcPct val="110000"/>
              </a:lnSpc>
            </a:pPr>
            <a:r>
              <a:rPr lang="en-US" altLang="zh-CN" dirty="0"/>
              <a:t>LSH</a:t>
            </a:r>
            <a:r>
              <a:rPr lang="zh-CN" altLang="en-US" dirty="0"/>
              <a:t>是一种概率方法</a:t>
            </a:r>
            <a:endParaRPr lang="en-US" altLang="zh-CN" dirty="0"/>
          </a:p>
          <a:p>
            <a:pPr lvl="1">
              <a:lnSpc>
                <a:spcPct val="110000"/>
              </a:lnSpc>
            </a:pPr>
            <a:r>
              <a:rPr lang="zh-CN" altLang="en-US" dirty="0"/>
              <a:t>采用过滤一验证的框架</a:t>
            </a:r>
            <a:r>
              <a:rPr lang="en-US" altLang="zh-CN" dirty="0"/>
              <a:t>(Filter</a:t>
            </a:r>
            <a:r>
              <a:rPr lang="zh-CN" altLang="en-US" dirty="0"/>
              <a:t>一</a:t>
            </a:r>
            <a:r>
              <a:rPr lang="en-US" altLang="zh-CN" dirty="0"/>
              <a:t>and</a:t>
            </a:r>
            <a:r>
              <a:rPr lang="zh-CN" altLang="en-US" dirty="0"/>
              <a:t>一</a:t>
            </a:r>
            <a:r>
              <a:rPr lang="en-US" altLang="zh-CN" dirty="0"/>
              <a:t>Refine framework)</a:t>
            </a:r>
            <a:r>
              <a:rPr lang="zh-CN" altLang="en-US" dirty="0"/>
              <a:t>。在过滤阶段，</a:t>
            </a:r>
            <a:endParaRPr lang="en-US" altLang="zh-CN" dirty="0"/>
          </a:p>
          <a:p>
            <a:pPr lvl="1">
              <a:lnSpc>
                <a:spcPct val="110000"/>
              </a:lnSpc>
            </a:pPr>
            <a:r>
              <a:rPr lang="en-US" altLang="zh-CN" dirty="0"/>
              <a:t>LSH</a:t>
            </a:r>
            <a:r>
              <a:rPr lang="zh-CN" altLang="en-US" dirty="0"/>
              <a:t>利用哈希技术把非相似、不可能成为结果的数据对象过滤掉，过滤之后的数据对象作为候选集</a:t>
            </a:r>
            <a:r>
              <a:rPr lang="en-US" altLang="zh-CN" dirty="0"/>
              <a:t>(</a:t>
            </a:r>
            <a:r>
              <a:rPr lang="en-US" altLang="zh-CN" dirty="0" err="1"/>
              <a:t>CandidateSet</a:t>
            </a:r>
            <a:r>
              <a:rPr lang="en-US" altLang="zh-CN" dirty="0"/>
              <a:t>)</a:t>
            </a:r>
            <a:r>
              <a:rPr lang="zh-CN" altLang="en-US" dirty="0"/>
              <a:t>，</a:t>
            </a:r>
            <a:endParaRPr lang="en-US" altLang="zh-CN" dirty="0"/>
          </a:p>
          <a:p>
            <a:pPr lvl="1">
              <a:lnSpc>
                <a:spcPct val="110000"/>
              </a:lnSpc>
            </a:pPr>
            <a:r>
              <a:rPr lang="zh-CN" altLang="en-US" dirty="0"/>
              <a:t>使得相似的数据对象以很高的概率留候选集合中，进而在候选集合上进行实际的距离或者相似性度量计算。   </a:t>
            </a:r>
            <a:endParaRPr lang="en-US" altLang="zh-CN" dirty="0"/>
          </a:p>
          <a:p>
            <a:pPr lvl="1">
              <a:lnSpc>
                <a:spcPct val="110000"/>
              </a:lnSpc>
            </a:pPr>
            <a:r>
              <a:rPr lang="en-US" altLang="zh-CN" dirty="0"/>
              <a:t>LSH</a:t>
            </a:r>
            <a:r>
              <a:rPr lang="zh-CN" altLang="en-US" dirty="0"/>
              <a:t>多被用于文本、多媒体（图像、音频）的相似性判断。</a:t>
            </a:r>
            <a:endParaRPr lang="en-US" altLang="zh-CN" dirty="0"/>
          </a:p>
          <a:p>
            <a:endParaRPr lang="zh-CN" altLang="en-US" dirty="0"/>
          </a:p>
        </p:txBody>
      </p:sp>
    </p:spTree>
    <p:extLst>
      <p:ext uri="{BB962C8B-B14F-4D97-AF65-F5344CB8AC3E}">
        <p14:creationId xmlns:p14="http://schemas.microsoft.com/office/powerpoint/2010/main" val="1273239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3.2 .1  </a:t>
            </a:r>
            <a:r>
              <a:rPr lang="en-US" altLang="zh-CN" b="1" dirty="0" err="1"/>
              <a:t>MinHash</a:t>
            </a:r>
            <a:endParaRPr lang="zh-CN" altLang="en-US" dirty="0"/>
          </a:p>
        </p:txBody>
      </p:sp>
      <p:sp>
        <p:nvSpPr>
          <p:cNvPr id="3" name="内容占位符 2"/>
          <p:cNvSpPr>
            <a:spLocks noGrp="1"/>
          </p:cNvSpPr>
          <p:nvPr>
            <p:ph idx="1"/>
          </p:nvPr>
        </p:nvSpPr>
        <p:spPr/>
        <p:txBody>
          <a:bodyPr/>
          <a:lstStyle/>
          <a:p>
            <a:r>
              <a:rPr lang="en-US" altLang="zh-CN" dirty="0" err="1"/>
              <a:t>MinHash</a:t>
            </a:r>
            <a:r>
              <a:rPr lang="zh-CN" altLang="en-US" baseline="30000" dirty="0"/>
              <a:t> </a:t>
            </a:r>
            <a:r>
              <a:rPr lang="zh-CN" altLang="en-US" dirty="0"/>
              <a:t> 是</a:t>
            </a:r>
            <a:r>
              <a:rPr lang="en-US" altLang="zh-CN" dirty="0">
                <a:hlinkClick r:id="rId2"/>
              </a:rPr>
              <a:t>LSH</a:t>
            </a:r>
            <a:r>
              <a:rPr lang="zh-CN" altLang="en-US" dirty="0"/>
              <a:t>的一种</a:t>
            </a:r>
            <a:endParaRPr lang="en-US" altLang="zh-CN" dirty="0"/>
          </a:p>
          <a:p>
            <a:r>
              <a:rPr lang="zh-CN" altLang="en-US" dirty="0"/>
              <a:t>可以用来快速估算两个集合的相似度。</a:t>
            </a:r>
            <a:endParaRPr lang="en-US" altLang="zh-CN" dirty="0"/>
          </a:p>
          <a:p>
            <a:r>
              <a:rPr lang="zh-CN" altLang="en-US" dirty="0"/>
              <a:t>用于在搜索引擎中检测重复网页。</a:t>
            </a:r>
            <a:endParaRPr lang="en-US" altLang="zh-CN" dirty="0"/>
          </a:p>
          <a:p>
            <a:r>
              <a:rPr lang="zh-CN" altLang="en-US" dirty="0"/>
              <a:t>它也可以应用于大规模聚类问题。</a:t>
            </a:r>
          </a:p>
        </p:txBody>
      </p:sp>
    </p:spTree>
    <p:extLst>
      <p:ext uri="{BB962C8B-B14F-4D97-AF65-F5344CB8AC3E}">
        <p14:creationId xmlns:p14="http://schemas.microsoft.com/office/powerpoint/2010/main" val="395258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词条化 </a:t>
            </a:r>
            <a:r>
              <a:rPr lang="en-US" altLang="zh-CN" b="1" dirty="0"/>
              <a:t>(Tokenization)</a:t>
            </a:r>
            <a:endParaRPr lang="zh-CN" altLang="en-US" dirty="0"/>
          </a:p>
        </p:txBody>
      </p:sp>
      <p:sp>
        <p:nvSpPr>
          <p:cNvPr id="3" name="内容占位符 2"/>
          <p:cNvSpPr>
            <a:spLocks noGrp="1"/>
          </p:cNvSpPr>
          <p:nvPr>
            <p:ph idx="1"/>
          </p:nvPr>
        </p:nvSpPr>
        <p:spPr/>
        <p:txBody>
          <a:bodyPr>
            <a:normAutofit fontScale="92500"/>
          </a:bodyPr>
          <a:lstStyle/>
          <a:p>
            <a:pPr>
              <a:lnSpc>
                <a:spcPct val="120000"/>
              </a:lnSpc>
            </a:pPr>
            <a:r>
              <a:rPr lang="en-US" altLang="zh-CN" sz="3300" b="1" dirty="0"/>
              <a:t>Web </a:t>
            </a:r>
            <a:r>
              <a:rPr lang="zh-CN" altLang="en-US" sz="3300" b="1" dirty="0"/>
              <a:t>数据中的文本</a:t>
            </a:r>
            <a:r>
              <a:rPr lang="en-US" altLang="zh-CN" sz="3300" b="1" dirty="0">
                <a:sym typeface="Wingdings" pitchFamily="2" charset="2"/>
              </a:rPr>
              <a:t></a:t>
            </a:r>
            <a:r>
              <a:rPr lang="zh-CN" altLang="en-US" sz="3300" dirty="0"/>
              <a:t>字符序列    分词</a:t>
            </a:r>
            <a:endParaRPr lang="en-US" altLang="zh-CN" sz="3300" b="1" dirty="0"/>
          </a:p>
          <a:p>
            <a:pPr>
              <a:lnSpc>
                <a:spcPct val="120000"/>
              </a:lnSpc>
            </a:pPr>
            <a:r>
              <a:rPr lang="zh-CN" altLang="en-US" dirty="0"/>
              <a:t>“词条”</a:t>
            </a:r>
            <a:r>
              <a:rPr lang="en-US" altLang="zh-CN" dirty="0"/>
              <a:t>Token</a:t>
            </a:r>
            <a:endParaRPr lang="en-US" altLang="zh-CN" b="1" u="sng" dirty="0">
              <a:solidFill>
                <a:srgbClr val="0000FF"/>
              </a:solidFill>
            </a:endParaRPr>
          </a:p>
          <a:p>
            <a:pPr>
              <a:lnSpc>
                <a:spcPct val="120000"/>
              </a:lnSpc>
            </a:pPr>
            <a:r>
              <a:rPr lang="zh-CN" altLang="en-US" b="1" u="sng" dirty="0">
                <a:solidFill>
                  <a:srgbClr val="0000FF"/>
                </a:solidFill>
              </a:rPr>
              <a:t>词条化</a:t>
            </a:r>
            <a:r>
              <a:rPr lang="zh-CN" altLang="en-US" dirty="0"/>
              <a:t>：将给定的字符序列拆分成一系列子序列的过程，其中每一个子序列称之为一个“词条”</a:t>
            </a:r>
            <a:r>
              <a:rPr lang="en-US" altLang="zh-CN" dirty="0"/>
              <a:t>Token</a:t>
            </a:r>
            <a:r>
              <a:rPr lang="zh-CN" altLang="en-US" dirty="0"/>
              <a:t>。</a:t>
            </a:r>
          </a:p>
          <a:p>
            <a:pPr>
              <a:lnSpc>
                <a:spcPct val="120000"/>
              </a:lnSpc>
            </a:pPr>
            <a:r>
              <a:rPr lang="zh-CN" altLang="en-US" sz="3400" b="1" dirty="0"/>
              <a:t>英文本身就已经通过空白符进行了分词！！！</a:t>
            </a:r>
            <a:endParaRPr lang="en-US" altLang="zh-CN" sz="3400" b="1" dirty="0"/>
          </a:p>
          <a:p>
            <a:pPr>
              <a:lnSpc>
                <a:spcPct val="120000"/>
              </a:lnSpc>
            </a:pPr>
            <a:r>
              <a:rPr lang="zh-CN" altLang="en-US" sz="3400" b="1" dirty="0"/>
              <a:t>中文分词</a:t>
            </a:r>
            <a:endParaRPr lang="en-US" altLang="zh-CN" sz="3400" b="1" dirty="0"/>
          </a:p>
        </p:txBody>
      </p:sp>
    </p:spTree>
    <p:extLst>
      <p:ext uri="{BB962C8B-B14F-4D97-AF65-F5344CB8AC3E}">
        <p14:creationId xmlns:p14="http://schemas.microsoft.com/office/powerpoint/2010/main" val="4012692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30778"/>
            <a:ext cx="8229600" cy="4734525"/>
          </a:xfrm>
        </p:spPr>
        <p:txBody>
          <a:bodyPr>
            <a:normAutofit fontScale="62500" lnSpcReduction="20000"/>
          </a:bodyPr>
          <a:lstStyle/>
          <a:p>
            <a:pPr>
              <a:lnSpc>
                <a:spcPct val="120000"/>
              </a:lnSpc>
            </a:pPr>
            <a:r>
              <a:rPr lang="zh-CN" altLang="en-US" dirty="0"/>
              <a:t>元素</a:t>
            </a:r>
            <a:r>
              <a:rPr lang="en-US" altLang="zh-CN" dirty="0"/>
              <a:t>x ----- term       </a:t>
            </a:r>
          </a:p>
          <a:p>
            <a:pPr>
              <a:lnSpc>
                <a:spcPct val="120000"/>
              </a:lnSpc>
            </a:pPr>
            <a:r>
              <a:rPr lang="zh-CN" altLang="en-US" dirty="0"/>
              <a:t>集合</a:t>
            </a:r>
            <a:r>
              <a:rPr lang="en-US" altLang="zh-CN" dirty="0"/>
              <a:t>S -----</a:t>
            </a:r>
            <a:r>
              <a:rPr lang="zh-CN" altLang="en-US" dirty="0"/>
              <a:t>文档</a:t>
            </a:r>
            <a:endParaRPr lang="en-US" altLang="zh-CN" dirty="0"/>
          </a:p>
          <a:p>
            <a:pPr>
              <a:lnSpc>
                <a:spcPct val="120000"/>
              </a:lnSpc>
            </a:pPr>
            <a:endParaRPr lang="en-US" altLang="zh-CN" dirty="0"/>
          </a:p>
          <a:p>
            <a:pPr>
              <a:lnSpc>
                <a:spcPct val="120000"/>
              </a:lnSpc>
            </a:pPr>
            <a:r>
              <a:rPr lang="en-US" altLang="zh-CN" dirty="0"/>
              <a:t>h(x): </a:t>
            </a:r>
            <a:r>
              <a:rPr lang="zh-CN" altLang="en-US" dirty="0"/>
              <a:t>把</a:t>
            </a:r>
            <a:r>
              <a:rPr lang="en-US" altLang="zh-CN" dirty="0"/>
              <a:t>x</a:t>
            </a:r>
            <a:r>
              <a:rPr lang="zh-CN" altLang="en-US" dirty="0"/>
              <a:t>映射成一个整数的哈希函数。</a:t>
            </a:r>
            <a:endParaRPr lang="en-US" altLang="zh-CN" dirty="0"/>
          </a:p>
          <a:p>
            <a:pPr lvl="1">
              <a:lnSpc>
                <a:spcPct val="120000"/>
              </a:lnSpc>
            </a:pPr>
            <a:r>
              <a:rPr lang="zh-CN" altLang="en-US" dirty="0"/>
              <a:t>有一个假设，</a:t>
            </a:r>
            <a:r>
              <a:rPr lang="en-US" altLang="zh-CN" dirty="0"/>
              <a:t>h(x)</a:t>
            </a:r>
            <a:r>
              <a:rPr lang="zh-CN" altLang="en-US" dirty="0"/>
              <a:t>是一个良好的哈希函数，它具有很好的均匀性，能够把不同元素映射成不同的整数</a:t>
            </a:r>
          </a:p>
          <a:p>
            <a:pPr>
              <a:lnSpc>
                <a:spcPct val="120000"/>
              </a:lnSpc>
            </a:pPr>
            <a:r>
              <a:rPr lang="en-US" altLang="zh-CN" dirty="0" err="1"/>
              <a:t>hmin</a:t>
            </a:r>
            <a:r>
              <a:rPr lang="en-US" altLang="zh-CN" dirty="0"/>
              <a:t>(S)</a:t>
            </a:r>
            <a:r>
              <a:rPr lang="zh-CN" altLang="en-US" dirty="0"/>
              <a:t>：集合</a:t>
            </a:r>
            <a:r>
              <a:rPr lang="en-US" altLang="zh-CN" dirty="0"/>
              <a:t>S</a:t>
            </a:r>
            <a:r>
              <a:rPr lang="zh-CN" altLang="en-US" dirty="0"/>
              <a:t>中的元素经过</a:t>
            </a:r>
            <a:r>
              <a:rPr lang="en-US" altLang="zh-CN" dirty="0"/>
              <a:t>h(x)</a:t>
            </a:r>
            <a:r>
              <a:rPr lang="zh-CN" altLang="en-US" dirty="0"/>
              <a:t>哈希后，具有最小哈希值的元素。</a:t>
            </a:r>
          </a:p>
          <a:p>
            <a:pPr>
              <a:lnSpc>
                <a:spcPct val="120000"/>
              </a:lnSpc>
            </a:pPr>
            <a:r>
              <a:rPr lang="zh-CN" altLang="en-US" dirty="0"/>
              <a:t>那么对集合</a:t>
            </a:r>
            <a:r>
              <a:rPr lang="en-US" altLang="zh-CN" dirty="0"/>
              <a:t>A</a:t>
            </a:r>
            <a:r>
              <a:rPr lang="zh-CN" altLang="en-US" dirty="0"/>
              <a:t>、</a:t>
            </a:r>
            <a:r>
              <a:rPr lang="en-US" altLang="zh-CN" dirty="0"/>
              <a:t>B</a:t>
            </a:r>
            <a:r>
              <a:rPr lang="zh-CN" altLang="en-US" dirty="0"/>
              <a:t>，</a:t>
            </a:r>
            <a:r>
              <a:rPr lang="en-US" altLang="zh-CN" dirty="0" err="1"/>
              <a:t>hmin</a:t>
            </a:r>
            <a:r>
              <a:rPr lang="en-US" altLang="zh-CN" dirty="0"/>
              <a:t>(A) = </a:t>
            </a:r>
            <a:r>
              <a:rPr lang="en-US" altLang="zh-CN" dirty="0" err="1"/>
              <a:t>hmin</a:t>
            </a:r>
            <a:r>
              <a:rPr lang="en-US" altLang="zh-CN" dirty="0"/>
              <a:t>(B)</a:t>
            </a:r>
            <a:r>
              <a:rPr lang="zh-CN" altLang="en-US" dirty="0"/>
              <a:t>成立的条件是</a:t>
            </a:r>
            <a:r>
              <a:rPr lang="en-US" altLang="zh-CN" dirty="0"/>
              <a:t>A ∪ B </a:t>
            </a:r>
            <a:r>
              <a:rPr lang="zh-CN" altLang="en-US" dirty="0"/>
              <a:t>中具有最小哈希值的元素也在 </a:t>
            </a:r>
            <a:r>
              <a:rPr lang="en-US" altLang="zh-CN" dirty="0"/>
              <a:t>A ∩ B</a:t>
            </a:r>
            <a:r>
              <a:rPr lang="zh-CN" altLang="en-US" dirty="0"/>
              <a:t>中。</a:t>
            </a:r>
          </a:p>
          <a:p>
            <a:pPr>
              <a:lnSpc>
                <a:spcPct val="120000"/>
              </a:lnSpc>
            </a:pPr>
            <a:endParaRPr lang="zh-CN" altLang="en-US" dirty="0"/>
          </a:p>
          <a:p>
            <a:pPr>
              <a:lnSpc>
                <a:spcPct val="120000"/>
              </a:lnSpc>
            </a:pPr>
            <a:r>
              <a:rPr lang="zh-CN" altLang="en-US" dirty="0"/>
              <a:t>结论：集合</a:t>
            </a:r>
            <a:r>
              <a:rPr lang="en-US" altLang="zh-CN" dirty="0"/>
              <a:t>A</a:t>
            </a:r>
            <a:r>
              <a:rPr lang="zh-CN" altLang="en-US" dirty="0"/>
              <a:t>和</a:t>
            </a:r>
            <a:r>
              <a:rPr lang="en-US" altLang="zh-CN" dirty="0"/>
              <a:t>B</a:t>
            </a:r>
            <a:r>
              <a:rPr lang="zh-CN" altLang="en-US" dirty="0"/>
              <a:t>的相似度为集合</a:t>
            </a:r>
            <a:r>
              <a:rPr lang="en-US" altLang="zh-CN" dirty="0"/>
              <a:t>A</a:t>
            </a:r>
            <a:r>
              <a:rPr lang="zh-CN" altLang="en-US" dirty="0"/>
              <a:t>、</a:t>
            </a:r>
            <a:r>
              <a:rPr lang="en-US" altLang="zh-CN" dirty="0"/>
              <a:t>B</a:t>
            </a:r>
            <a:r>
              <a:rPr lang="zh-CN" altLang="en-US" dirty="0"/>
              <a:t>经过</a:t>
            </a:r>
            <a:r>
              <a:rPr lang="en-US" altLang="zh-CN" dirty="0"/>
              <a:t>hash</a:t>
            </a:r>
            <a:r>
              <a:rPr lang="zh-CN" altLang="en-US" dirty="0"/>
              <a:t>后最小哈希值相等的概率。</a:t>
            </a:r>
            <a:endParaRPr lang="en-US" altLang="zh-CN" dirty="0"/>
          </a:p>
          <a:p>
            <a:pPr lvl="1">
              <a:lnSpc>
                <a:spcPct val="120000"/>
              </a:lnSpc>
            </a:pPr>
            <a:r>
              <a:rPr lang="en-US" altLang="zh-CN" dirty="0" err="1"/>
              <a:t>Pr</a:t>
            </a:r>
            <a:r>
              <a:rPr lang="en-US" altLang="zh-CN" dirty="0"/>
              <a:t>[</a:t>
            </a:r>
            <a:r>
              <a:rPr lang="en-US" altLang="zh-CN" dirty="0" err="1"/>
              <a:t>hmin</a:t>
            </a:r>
            <a:r>
              <a:rPr lang="en-US" altLang="zh-CN" dirty="0"/>
              <a:t>(A) = </a:t>
            </a:r>
            <a:r>
              <a:rPr lang="en-US" altLang="zh-CN" dirty="0" err="1"/>
              <a:t>hmin</a:t>
            </a:r>
            <a:r>
              <a:rPr lang="en-US" altLang="zh-CN" dirty="0"/>
              <a:t>(B)] = J(A,B)</a:t>
            </a:r>
            <a:endParaRPr lang="zh-CN" altLang="en-US" dirty="0"/>
          </a:p>
          <a:p>
            <a:endParaRPr lang="zh-CN" altLang="en-US" dirty="0"/>
          </a:p>
        </p:txBody>
      </p:sp>
    </p:spTree>
    <p:extLst>
      <p:ext uri="{BB962C8B-B14F-4D97-AF65-F5344CB8AC3E}">
        <p14:creationId xmlns:p14="http://schemas.microsoft.com/office/powerpoint/2010/main" val="1474206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2D894-0FA8-42E9-94E5-EAAC0F9EA1F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45FCC4-C2D9-43B1-B444-F8CA0A837980}"/>
              </a:ext>
            </a:extLst>
          </p:cNvPr>
          <p:cNvSpPr>
            <a:spLocks noGrp="1"/>
          </p:cNvSpPr>
          <p:nvPr>
            <p:ph idx="1"/>
          </p:nvPr>
        </p:nvSpPr>
        <p:spPr/>
        <p:txBody>
          <a:bodyPr/>
          <a:lstStyle/>
          <a:p>
            <a:pPr>
              <a:lnSpc>
                <a:spcPct val="100000"/>
              </a:lnSpc>
            </a:pPr>
            <a:r>
              <a:rPr lang="en-US" altLang="zh-CN" dirty="0" err="1"/>
              <a:t>MinHash</a:t>
            </a:r>
            <a:r>
              <a:rPr lang="zh-CN" altLang="en-US" dirty="0"/>
              <a:t>计算两个集合的相似度</a:t>
            </a:r>
            <a:endParaRPr lang="en-US" altLang="zh-CN" dirty="0"/>
          </a:p>
          <a:p>
            <a:pPr lvl="1">
              <a:lnSpc>
                <a:spcPct val="100000"/>
              </a:lnSpc>
            </a:pPr>
            <a:r>
              <a:rPr lang="zh-CN" altLang="en-US" dirty="0"/>
              <a:t>第一种：使用多个</a:t>
            </a:r>
            <a:r>
              <a:rPr lang="en-US" altLang="zh-CN" dirty="0"/>
              <a:t>hash</a:t>
            </a:r>
            <a:r>
              <a:rPr lang="zh-CN" altLang="en-US" dirty="0"/>
              <a:t>函数</a:t>
            </a:r>
          </a:p>
          <a:p>
            <a:pPr lvl="2">
              <a:lnSpc>
                <a:spcPct val="100000"/>
              </a:lnSpc>
            </a:pPr>
            <a:r>
              <a:rPr lang="zh-CN" altLang="en-US" dirty="0"/>
              <a:t>可以选择一定数量的</a:t>
            </a:r>
            <a:r>
              <a:rPr lang="en-US" altLang="zh-CN" dirty="0"/>
              <a:t>hash</a:t>
            </a:r>
            <a:r>
              <a:rPr lang="zh-CN" altLang="en-US" dirty="0"/>
              <a:t>函数，比如</a:t>
            </a:r>
            <a:r>
              <a:rPr lang="en-US" altLang="zh-CN" dirty="0"/>
              <a:t>K</a:t>
            </a:r>
            <a:r>
              <a:rPr lang="zh-CN" altLang="en-US" dirty="0"/>
              <a:t>个。</a:t>
            </a:r>
            <a:endParaRPr lang="en-US" altLang="zh-CN" dirty="0"/>
          </a:p>
          <a:p>
            <a:pPr lvl="2">
              <a:lnSpc>
                <a:spcPct val="100000"/>
              </a:lnSpc>
            </a:pPr>
            <a:r>
              <a:rPr lang="zh-CN" altLang="en-US" dirty="0"/>
              <a:t>用这</a:t>
            </a:r>
            <a:r>
              <a:rPr lang="en-US" altLang="zh-CN" dirty="0"/>
              <a:t>K</a:t>
            </a:r>
            <a:r>
              <a:rPr lang="zh-CN" altLang="en-US" dirty="0"/>
              <a:t>个</a:t>
            </a:r>
            <a:r>
              <a:rPr lang="en-US" altLang="zh-CN" dirty="0"/>
              <a:t>hash</a:t>
            </a:r>
            <a:r>
              <a:rPr lang="zh-CN" altLang="en-US" dirty="0"/>
              <a:t>函数分别对集合</a:t>
            </a:r>
            <a:r>
              <a:rPr lang="en-US" altLang="zh-CN" dirty="0"/>
              <a:t>A</a:t>
            </a:r>
            <a:r>
              <a:rPr lang="zh-CN" altLang="en-US" dirty="0"/>
              <a:t>、</a:t>
            </a:r>
            <a:r>
              <a:rPr lang="en-US" altLang="zh-CN" dirty="0"/>
              <a:t>B</a:t>
            </a:r>
            <a:r>
              <a:rPr lang="zh-CN" altLang="en-US" dirty="0"/>
              <a:t>求哈希值，</a:t>
            </a:r>
            <a:endParaRPr lang="en-US" altLang="zh-CN" dirty="0"/>
          </a:p>
          <a:p>
            <a:pPr lvl="3">
              <a:lnSpc>
                <a:spcPct val="100000"/>
              </a:lnSpc>
            </a:pPr>
            <a:r>
              <a:rPr lang="zh-CN" altLang="en-US" dirty="0"/>
              <a:t>定义 </a:t>
            </a:r>
            <a:r>
              <a:rPr lang="en-US" altLang="zh-CN" dirty="0"/>
              <a:t>Min(S)</a:t>
            </a:r>
            <a:r>
              <a:rPr lang="zh-CN" altLang="en-US" dirty="0"/>
              <a:t>为集合</a:t>
            </a:r>
            <a:r>
              <a:rPr lang="en-US" altLang="zh-CN" dirty="0"/>
              <a:t>S</a:t>
            </a:r>
            <a:r>
              <a:rPr lang="zh-CN" altLang="en-US" dirty="0"/>
              <a:t>中具有最小哈希值的一个元素，</a:t>
            </a:r>
            <a:endParaRPr lang="en-US" altLang="zh-CN" dirty="0"/>
          </a:p>
          <a:p>
            <a:pPr lvl="3">
              <a:lnSpc>
                <a:spcPct val="100000"/>
              </a:lnSpc>
            </a:pPr>
            <a:r>
              <a:rPr lang="zh-CN" altLang="en-US" dirty="0"/>
              <a:t>对每个集合都得到</a:t>
            </a:r>
            <a:r>
              <a:rPr lang="en-US" altLang="zh-CN" dirty="0"/>
              <a:t>K</a:t>
            </a:r>
            <a:r>
              <a:rPr lang="zh-CN" altLang="en-US" dirty="0"/>
              <a:t>个最小值。比如</a:t>
            </a:r>
            <a:r>
              <a:rPr lang="en-US" altLang="zh-CN" dirty="0"/>
              <a:t>Min(A)k={a1,a2,...,</a:t>
            </a:r>
            <a:r>
              <a:rPr lang="en-US" altLang="zh-CN" dirty="0" err="1"/>
              <a:t>ak</a:t>
            </a:r>
            <a:r>
              <a:rPr lang="en-US" altLang="zh-CN" dirty="0"/>
              <a:t>}</a:t>
            </a:r>
            <a:r>
              <a:rPr lang="zh-CN" altLang="en-US" dirty="0"/>
              <a:t>，</a:t>
            </a:r>
            <a:r>
              <a:rPr lang="en-US" altLang="zh-CN" dirty="0"/>
              <a:t>Min(B)k={b1,b2,...,bk}</a:t>
            </a:r>
            <a:r>
              <a:rPr lang="zh-CN" altLang="en-US" dirty="0"/>
              <a:t>。</a:t>
            </a:r>
          </a:p>
          <a:p>
            <a:pPr lvl="3">
              <a:lnSpc>
                <a:spcPct val="100000"/>
              </a:lnSpc>
            </a:pPr>
            <a:r>
              <a:rPr lang="zh-CN" altLang="en-US" dirty="0"/>
              <a:t>集合</a:t>
            </a:r>
            <a:r>
              <a:rPr lang="en-US" altLang="zh-CN" dirty="0"/>
              <a:t>A</a:t>
            </a:r>
            <a:r>
              <a:rPr lang="zh-CN" altLang="en-US" dirty="0"/>
              <a:t>、</a:t>
            </a:r>
            <a:r>
              <a:rPr lang="en-US" altLang="zh-CN" dirty="0"/>
              <a:t>B</a:t>
            </a:r>
            <a:r>
              <a:rPr lang="zh-CN" altLang="en-US" dirty="0"/>
              <a:t>的相似度为</a:t>
            </a:r>
            <a:r>
              <a:rPr lang="en-US" altLang="zh-CN" dirty="0"/>
              <a:t>Min(A)k</a:t>
            </a:r>
            <a:r>
              <a:rPr lang="zh-CN" altLang="en-US" dirty="0"/>
              <a:t>和</a:t>
            </a:r>
            <a:r>
              <a:rPr lang="en-US" altLang="zh-CN" dirty="0"/>
              <a:t>Min(B)k</a:t>
            </a:r>
            <a:r>
              <a:rPr lang="zh-CN" altLang="en-US" dirty="0"/>
              <a:t>中相同元素个数与总的元素个数的比例。</a:t>
            </a:r>
            <a:r>
              <a:rPr lang="en-US" altLang="zh-CN" dirty="0"/>
              <a:t>|Min(A)k ∩ Min(B)k| / |Min(A)k ∪ Min(B)k|</a:t>
            </a:r>
          </a:p>
          <a:p>
            <a:pPr lvl="2">
              <a:lnSpc>
                <a:spcPct val="100000"/>
              </a:lnSpc>
            </a:pPr>
            <a:r>
              <a:rPr lang="zh-CN" altLang="en-US" dirty="0"/>
              <a:t>计算复杂度高</a:t>
            </a:r>
            <a:endParaRPr lang="en-US" altLang="zh-CN" dirty="0"/>
          </a:p>
          <a:p>
            <a:endParaRPr lang="zh-CN" altLang="en-US" dirty="0"/>
          </a:p>
        </p:txBody>
      </p:sp>
    </p:spTree>
    <p:extLst>
      <p:ext uri="{BB962C8B-B14F-4D97-AF65-F5344CB8AC3E}">
        <p14:creationId xmlns:p14="http://schemas.microsoft.com/office/powerpoint/2010/main" val="44345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8DE05-C9BF-47B4-BBC7-4F494A0627B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E2E191-9835-41F4-9797-C8038B1D26EC}"/>
              </a:ext>
            </a:extLst>
          </p:cNvPr>
          <p:cNvSpPr>
            <a:spLocks noGrp="1"/>
          </p:cNvSpPr>
          <p:nvPr>
            <p:ph idx="1"/>
          </p:nvPr>
        </p:nvSpPr>
        <p:spPr/>
        <p:txBody>
          <a:bodyPr/>
          <a:lstStyle/>
          <a:p>
            <a:pPr>
              <a:lnSpc>
                <a:spcPct val="100000"/>
              </a:lnSpc>
            </a:pPr>
            <a:r>
              <a:rPr lang="en-US" altLang="zh-CN" dirty="0" err="1"/>
              <a:t>MinHash</a:t>
            </a:r>
            <a:r>
              <a:rPr lang="zh-CN" altLang="en-US" dirty="0"/>
              <a:t>计算两个集合的相似度</a:t>
            </a:r>
            <a:endParaRPr lang="en-US" altLang="zh-CN" dirty="0"/>
          </a:p>
          <a:p>
            <a:pPr lvl="1">
              <a:lnSpc>
                <a:spcPct val="100000"/>
              </a:lnSpc>
            </a:pPr>
            <a:r>
              <a:rPr lang="zh-CN" altLang="en-US" dirty="0"/>
              <a:t>第二种：使用单个</a:t>
            </a:r>
            <a:r>
              <a:rPr lang="en-US" altLang="zh-CN" dirty="0"/>
              <a:t>hash</a:t>
            </a:r>
            <a:r>
              <a:rPr lang="zh-CN" altLang="en-US" dirty="0"/>
              <a:t>函数</a:t>
            </a:r>
          </a:p>
          <a:p>
            <a:pPr lvl="2">
              <a:lnSpc>
                <a:spcPct val="100000"/>
              </a:lnSpc>
            </a:pPr>
            <a:r>
              <a:rPr lang="zh-CN" altLang="en-US" dirty="0"/>
              <a:t>定义</a:t>
            </a:r>
            <a:r>
              <a:rPr lang="en-US" altLang="zh-CN" dirty="0" err="1"/>
              <a:t>hmink</a:t>
            </a:r>
            <a:r>
              <a:rPr lang="en-US" altLang="zh-CN" dirty="0"/>
              <a:t>(S)</a:t>
            </a:r>
            <a:r>
              <a:rPr lang="zh-CN" altLang="en-US" dirty="0"/>
              <a:t>为集合</a:t>
            </a:r>
            <a:r>
              <a:rPr lang="en-US" altLang="zh-CN" dirty="0"/>
              <a:t>S</a:t>
            </a:r>
            <a:r>
              <a:rPr lang="zh-CN" altLang="en-US" dirty="0"/>
              <a:t>中具有最小哈希值的</a:t>
            </a:r>
            <a:r>
              <a:rPr lang="en-US" altLang="zh-CN" dirty="0"/>
              <a:t>K</a:t>
            </a:r>
            <a:r>
              <a:rPr lang="zh-CN" altLang="en-US" dirty="0"/>
              <a:t>个元素。</a:t>
            </a:r>
            <a:endParaRPr lang="en-US" altLang="zh-CN" dirty="0"/>
          </a:p>
          <a:p>
            <a:pPr lvl="2">
              <a:lnSpc>
                <a:spcPct val="100000"/>
              </a:lnSpc>
            </a:pPr>
            <a:r>
              <a:rPr lang="zh-CN" altLang="en-US" dirty="0"/>
              <a:t>只需要对每个集合求一次哈希，然后取最小的</a:t>
            </a:r>
            <a:r>
              <a:rPr lang="en-US" altLang="zh-CN" dirty="0"/>
              <a:t>K</a:t>
            </a:r>
            <a:r>
              <a:rPr lang="zh-CN" altLang="en-US" dirty="0"/>
              <a:t>个元素。</a:t>
            </a:r>
            <a:endParaRPr lang="en-US" altLang="zh-CN" dirty="0"/>
          </a:p>
          <a:p>
            <a:pPr lvl="2">
              <a:lnSpc>
                <a:spcPct val="100000"/>
              </a:lnSpc>
            </a:pPr>
            <a:r>
              <a:rPr lang="zh-CN" altLang="en-US" dirty="0"/>
              <a:t>两个集合</a:t>
            </a:r>
            <a:r>
              <a:rPr lang="en-US" altLang="zh-CN" dirty="0"/>
              <a:t>A</a:t>
            </a:r>
            <a:r>
              <a:rPr lang="zh-CN" altLang="en-US" dirty="0"/>
              <a:t>、</a:t>
            </a:r>
            <a:r>
              <a:rPr lang="en-US" altLang="zh-CN" dirty="0"/>
              <a:t>B</a:t>
            </a:r>
            <a:r>
              <a:rPr lang="zh-CN" altLang="en-US" dirty="0"/>
              <a:t>的相似度，就是集合</a:t>
            </a:r>
            <a:r>
              <a:rPr lang="en-US" altLang="zh-CN" dirty="0"/>
              <a:t>A</a:t>
            </a:r>
            <a:r>
              <a:rPr lang="zh-CN" altLang="en-US" dirty="0"/>
              <a:t>中最小的</a:t>
            </a:r>
            <a:r>
              <a:rPr lang="en-US" altLang="zh-CN" dirty="0"/>
              <a:t>K</a:t>
            </a:r>
            <a:r>
              <a:rPr lang="zh-CN" altLang="en-US" dirty="0"/>
              <a:t>个元素与集合</a:t>
            </a:r>
            <a:r>
              <a:rPr lang="en-US" altLang="zh-CN" dirty="0"/>
              <a:t>B</a:t>
            </a:r>
            <a:r>
              <a:rPr lang="zh-CN" altLang="en-US" dirty="0"/>
              <a:t>中最小的</a:t>
            </a:r>
            <a:r>
              <a:rPr lang="en-US" altLang="zh-CN" dirty="0"/>
              <a:t>K</a:t>
            </a:r>
            <a:r>
              <a:rPr lang="zh-CN" altLang="en-US" dirty="0"/>
              <a:t>个元素的交集个数与并集个数的比例。</a:t>
            </a:r>
          </a:p>
          <a:p>
            <a:endParaRPr lang="zh-CN" altLang="en-US" dirty="0"/>
          </a:p>
        </p:txBody>
      </p:sp>
    </p:spTree>
    <p:extLst>
      <p:ext uri="{BB962C8B-B14F-4D97-AF65-F5344CB8AC3E}">
        <p14:creationId xmlns:p14="http://schemas.microsoft.com/office/powerpoint/2010/main" val="1279823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3.2 .2   </a:t>
            </a:r>
            <a:r>
              <a:rPr lang="en-US" altLang="zh-CN" dirty="0" err="1"/>
              <a:t>Simhash</a:t>
            </a:r>
            <a:r>
              <a:rPr lang="zh-CN" altLang="en-US" dirty="0"/>
              <a:t>算法</a:t>
            </a:r>
          </a:p>
        </p:txBody>
      </p:sp>
      <p:sp>
        <p:nvSpPr>
          <p:cNvPr id="3" name="内容占位符 2"/>
          <p:cNvSpPr>
            <a:spLocks noGrp="1"/>
          </p:cNvSpPr>
          <p:nvPr>
            <p:ph idx="1"/>
          </p:nvPr>
        </p:nvSpPr>
        <p:spPr>
          <a:xfrm>
            <a:off x="457200" y="2057400"/>
            <a:ext cx="8229600" cy="669522"/>
          </a:xfrm>
        </p:spPr>
        <p:txBody>
          <a:bodyPr>
            <a:normAutofit fontScale="70000" lnSpcReduction="20000"/>
          </a:bodyPr>
          <a:lstStyle/>
          <a:p>
            <a:r>
              <a:rPr lang="zh-CN" altLang="en-US" dirty="0"/>
              <a:t>是</a:t>
            </a:r>
            <a:r>
              <a:rPr lang="en-US" altLang="zh-CN" dirty="0">
                <a:hlinkClick r:id="rId2"/>
              </a:rPr>
              <a:t>LSH</a:t>
            </a:r>
            <a:r>
              <a:rPr lang="zh-CN" altLang="en-US" dirty="0"/>
              <a:t>的一种</a:t>
            </a:r>
            <a:endParaRPr lang="en-US" altLang="zh-CN" dirty="0"/>
          </a:p>
          <a:p>
            <a:pPr marL="257175" lvl="1" indent="-257175">
              <a:buFont typeface="Arial" panose="020B0604020202020204" pitchFamily="34" charset="0"/>
              <a:buChar char="•"/>
            </a:pPr>
            <a:r>
              <a:rPr lang="en-US" altLang="zh-CN" dirty="0" err="1"/>
              <a:t>simhash</a:t>
            </a:r>
            <a:r>
              <a:rPr lang="zh-CN" altLang="en-US" dirty="0"/>
              <a:t>算法分为</a:t>
            </a:r>
            <a:r>
              <a:rPr lang="en-US" altLang="zh-CN" dirty="0"/>
              <a:t>5</a:t>
            </a:r>
            <a:r>
              <a:rPr lang="zh-CN" altLang="en-US" dirty="0"/>
              <a:t>个步骤：分词、</a:t>
            </a:r>
            <a:r>
              <a:rPr lang="en-US" altLang="zh-CN" dirty="0"/>
              <a:t>hash</a:t>
            </a:r>
            <a:r>
              <a:rPr lang="zh-CN" altLang="en-US" dirty="0"/>
              <a:t>、加权、合并、降维</a:t>
            </a:r>
            <a:endParaRPr lang="en-US" altLang="zh-CN" dirty="0"/>
          </a:p>
          <a:p>
            <a:endParaRPr lang="en-US" altLang="zh-CN" dirty="0"/>
          </a:p>
          <a:p>
            <a:endParaRPr lang="en-US" altLang="zh-CN"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2780928"/>
            <a:ext cx="8070998" cy="275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051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06742"/>
            <a:ext cx="8229600" cy="4698522"/>
          </a:xfrm>
        </p:spPr>
        <p:txBody>
          <a:bodyPr>
            <a:normAutofit fontScale="85000" lnSpcReduction="20000"/>
          </a:bodyPr>
          <a:lstStyle/>
          <a:p>
            <a:pPr lvl="1" fontAlgn="base"/>
            <a:r>
              <a:rPr lang="en-US" altLang="zh-CN" dirty="0"/>
              <a:t>1. </a:t>
            </a:r>
            <a:r>
              <a:rPr lang="zh-CN" altLang="en-US" dirty="0"/>
              <a:t>分词</a:t>
            </a:r>
          </a:p>
          <a:p>
            <a:pPr lvl="2" fontAlgn="base"/>
            <a:r>
              <a:rPr lang="zh-CN" altLang="en-US" dirty="0"/>
              <a:t>给定一段语句，进行分词，得到有效的特征向量，然后为每一个特征向量设置权重</a:t>
            </a:r>
            <a:endParaRPr lang="en-US" altLang="zh-CN" dirty="0"/>
          </a:p>
          <a:p>
            <a:pPr lvl="3" fontAlgn="base"/>
            <a:r>
              <a:rPr lang="zh-CN" altLang="en-US" dirty="0"/>
              <a:t>权重代表这个单词在整条语句中的重要程度，数字越大代表越重要。</a:t>
            </a:r>
            <a:endParaRPr lang="en-US" altLang="zh-CN" dirty="0"/>
          </a:p>
          <a:p>
            <a:pPr lvl="4" fontAlgn="base"/>
            <a:r>
              <a:rPr lang="zh-CN" altLang="en-US" dirty="0"/>
              <a:t>权重可以是这个词出现的次数。</a:t>
            </a:r>
            <a:endParaRPr lang="en-US" altLang="zh-CN" dirty="0"/>
          </a:p>
          <a:p>
            <a:pPr lvl="3" fontAlgn="base"/>
            <a:r>
              <a:rPr lang="zh-CN" altLang="en-US" dirty="0"/>
              <a:t>例如给定一段语句：“</a:t>
            </a:r>
            <a:r>
              <a:rPr lang="en-US" altLang="zh-CN" dirty="0"/>
              <a:t>CSDN</a:t>
            </a:r>
            <a:r>
              <a:rPr lang="zh-CN" altLang="en-US" dirty="0"/>
              <a:t>博客结构之法算法之道的作者</a:t>
            </a:r>
            <a:r>
              <a:rPr lang="en-US" altLang="zh-CN" dirty="0"/>
              <a:t>July”</a:t>
            </a:r>
            <a:r>
              <a:rPr lang="zh-CN" altLang="en-US" dirty="0"/>
              <a:t>，</a:t>
            </a:r>
            <a:endParaRPr lang="en-US" altLang="zh-CN" dirty="0"/>
          </a:p>
          <a:p>
            <a:pPr lvl="4" fontAlgn="base"/>
            <a:r>
              <a:rPr lang="en-US" altLang="zh-CN" dirty="0"/>
              <a:t>1-5</a:t>
            </a:r>
            <a:r>
              <a:rPr lang="zh-CN" altLang="en-US" dirty="0"/>
              <a:t>等</a:t>
            </a:r>
            <a:r>
              <a:rPr lang="en-US" altLang="zh-CN" dirty="0"/>
              <a:t>5</a:t>
            </a:r>
            <a:r>
              <a:rPr lang="zh-CN" altLang="en-US" dirty="0"/>
              <a:t>个级别的权重</a:t>
            </a:r>
            <a:endParaRPr lang="en-US" altLang="zh-CN" dirty="0"/>
          </a:p>
          <a:p>
            <a:pPr lvl="4" fontAlgn="base"/>
            <a:r>
              <a:rPr lang="en-US" altLang="zh-CN" dirty="0"/>
              <a:t>CSDN(4) </a:t>
            </a:r>
            <a:r>
              <a:rPr lang="zh-CN" altLang="en-US" dirty="0"/>
              <a:t>博客</a:t>
            </a:r>
            <a:r>
              <a:rPr lang="en-US" altLang="zh-CN" dirty="0"/>
              <a:t>(5) </a:t>
            </a:r>
            <a:r>
              <a:rPr lang="zh-CN" altLang="en-US" dirty="0"/>
              <a:t>结构</a:t>
            </a:r>
            <a:r>
              <a:rPr lang="en-US" altLang="zh-CN" dirty="0"/>
              <a:t>(3) </a:t>
            </a:r>
            <a:r>
              <a:rPr lang="zh-CN" altLang="en-US" dirty="0"/>
              <a:t>之</a:t>
            </a:r>
            <a:r>
              <a:rPr lang="en-US" altLang="zh-CN" dirty="0"/>
              <a:t>(1) </a:t>
            </a:r>
            <a:r>
              <a:rPr lang="zh-CN" altLang="en-US" dirty="0"/>
              <a:t>法</a:t>
            </a:r>
            <a:r>
              <a:rPr lang="en-US" altLang="zh-CN" dirty="0"/>
              <a:t>(2) </a:t>
            </a:r>
            <a:r>
              <a:rPr lang="zh-CN" altLang="en-US" dirty="0"/>
              <a:t>算法</a:t>
            </a:r>
            <a:r>
              <a:rPr lang="en-US" altLang="zh-CN" dirty="0"/>
              <a:t>(3) </a:t>
            </a:r>
            <a:r>
              <a:rPr lang="zh-CN" altLang="en-US" dirty="0"/>
              <a:t>之</a:t>
            </a:r>
            <a:r>
              <a:rPr lang="en-US" altLang="zh-CN" dirty="0"/>
              <a:t>(1) </a:t>
            </a:r>
            <a:r>
              <a:rPr lang="zh-CN" altLang="en-US" dirty="0"/>
              <a:t>道</a:t>
            </a:r>
            <a:r>
              <a:rPr lang="en-US" altLang="zh-CN" dirty="0"/>
              <a:t>(2) </a:t>
            </a:r>
            <a:r>
              <a:rPr lang="zh-CN" altLang="en-US" dirty="0"/>
              <a:t>的</a:t>
            </a:r>
            <a:r>
              <a:rPr lang="en-US" altLang="zh-CN" dirty="0"/>
              <a:t>(1) </a:t>
            </a:r>
            <a:r>
              <a:rPr lang="zh-CN" altLang="en-US" dirty="0"/>
              <a:t>作者</a:t>
            </a:r>
            <a:r>
              <a:rPr lang="en-US" altLang="zh-CN" dirty="0"/>
              <a:t>(5) July(5)</a:t>
            </a:r>
          </a:p>
          <a:p>
            <a:pPr lvl="1" fontAlgn="base"/>
            <a:r>
              <a:rPr lang="en-US" altLang="zh-CN" dirty="0"/>
              <a:t>2. hash</a:t>
            </a:r>
          </a:p>
          <a:p>
            <a:pPr lvl="2"/>
            <a:r>
              <a:rPr lang="zh-CN" altLang="en-US" dirty="0"/>
              <a:t>选择</a:t>
            </a:r>
            <a:r>
              <a:rPr lang="en-US" altLang="zh-CN" dirty="0" err="1"/>
              <a:t>simhash</a:t>
            </a:r>
            <a:r>
              <a:rPr lang="zh-CN" altLang="en-US" dirty="0"/>
              <a:t>的位数</a:t>
            </a:r>
            <a:endParaRPr lang="en-US" altLang="zh-CN" dirty="0"/>
          </a:p>
          <a:p>
            <a:pPr lvl="3"/>
            <a:r>
              <a:rPr lang="zh-CN" altLang="en-US" dirty="0"/>
              <a:t>综合考虑存储成本以及数据集的大小，比如说</a:t>
            </a:r>
            <a:r>
              <a:rPr lang="en-US" altLang="zh-CN" dirty="0"/>
              <a:t>32</a:t>
            </a:r>
            <a:r>
              <a:rPr lang="zh-CN" altLang="en-US" dirty="0"/>
              <a:t>位</a:t>
            </a:r>
            <a:endParaRPr lang="en-US" altLang="zh-CN" dirty="0"/>
          </a:p>
          <a:p>
            <a:pPr lvl="2" fontAlgn="base"/>
            <a:r>
              <a:rPr lang="zh-CN" altLang="en-US" dirty="0"/>
              <a:t>通过</a:t>
            </a:r>
            <a:r>
              <a:rPr lang="en-US" altLang="zh-CN" dirty="0"/>
              <a:t>hash</a:t>
            </a:r>
            <a:r>
              <a:rPr lang="zh-CN" altLang="en-US" dirty="0"/>
              <a:t>函数计算各个特征向量的</a:t>
            </a:r>
            <a:r>
              <a:rPr lang="en-US" altLang="zh-CN" dirty="0"/>
              <a:t>hash</a:t>
            </a:r>
            <a:r>
              <a:rPr lang="zh-CN" altLang="en-US" dirty="0"/>
              <a:t>值</a:t>
            </a:r>
            <a:endParaRPr lang="en-US" altLang="zh-CN" dirty="0"/>
          </a:p>
          <a:p>
            <a:pPr lvl="2" fontAlgn="base"/>
            <a:r>
              <a:rPr lang="en-US" altLang="zh-CN" dirty="0"/>
              <a:t>hash</a:t>
            </a:r>
            <a:r>
              <a:rPr lang="zh-CN" altLang="en-US" dirty="0"/>
              <a:t>值为二进制数</a:t>
            </a:r>
            <a:r>
              <a:rPr lang="en-US" altLang="zh-CN" dirty="0"/>
              <a:t>01</a:t>
            </a:r>
            <a:r>
              <a:rPr lang="zh-CN" altLang="en-US" dirty="0"/>
              <a:t>组成的</a:t>
            </a:r>
            <a:r>
              <a:rPr lang="en-US" altLang="zh-CN" dirty="0"/>
              <a:t>n-bit</a:t>
            </a:r>
            <a:r>
              <a:rPr lang="zh-CN" altLang="en-US" dirty="0"/>
              <a:t>签名。</a:t>
            </a:r>
            <a:endParaRPr lang="en-US" altLang="zh-CN" dirty="0"/>
          </a:p>
          <a:p>
            <a:pPr lvl="3" fontAlgn="base"/>
            <a:r>
              <a:rPr lang="zh-CN" altLang="en-US" dirty="0"/>
              <a:t>比如“</a:t>
            </a:r>
            <a:r>
              <a:rPr lang="en-US" altLang="zh-CN" dirty="0"/>
              <a:t>CSDN”</a:t>
            </a:r>
            <a:r>
              <a:rPr lang="zh-CN" altLang="en-US" dirty="0"/>
              <a:t>的</a:t>
            </a:r>
            <a:r>
              <a:rPr lang="en-US" altLang="zh-CN" dirty="0"/>
              <a:t>hash</a:t>
            </a:r>
            <a:r>
              <a:rPr lang="zh-CN" altLang="en-US" dirty="0"/>
              <a:t>值</a:t>
            </a:r>
            <a:r>
              <a:rPr lang="en-US" altLang="zh-CN" dirty="0"/>
              <a:t>Hash(CSDN)</a:t>
            </a:r>
            <a:r>
              <a:rPr lang="zh-CN" altLang="en-US" dirty="0"/>
              <a:t>为</a:t>
            </a:r>
            <a:r>
              <a:rPr lang="en-US" altLang="zh-CN" dirty="0"/>
              <a:t>100101</a:t>
            </a:r>
            <a:r>
              <a:rPr lang="zh-CN" altLang="en-US" dirty="0"/>
              <a:t>，“博客”的</a:t>
            </a:r>
            <a:r>
              <a:rPr lang="en-US" altLang="zh-CN" dirty="0"/>
              <a:t>hash</a:t>
            </a:r>
            <a:r>
              <a:rPr lang="zh-CN" altLang="en-US" dirty="0"/>
              <a:t>值</a:t>
            </a:r>
            <a:r>
              <a:rPr lang="en-US" altLang="zh-CN" dirty="0"/>
              <a:t>Hash(</a:t>
            </a:r>
            <a:r>
              <a:rPr lang="zh-CN" altLang="en-US" dirty="0"/>
              <a:t>博客</a:t>
            </a:r>
            <a:r>
              <a:rPr lang="en-US" altLang="zh-CN" dirty="0"/>
              <a:t>)</a:t>
            </a:r>
            <a:r>
              <a:rPr lang="zh-CN" altLang="en-US" dirty="0"/>
              <a:t>为“</a:t>
            </a:r>
            <a:r>
              <a:rPr lang="en-US" altLang="zh-CN" dirty="0"/>
              <a:t>101011”</a:t>
            </a:r>
            <a:r>
              <a:rPr lang="zh-CN" altLang="en-US" dirty="0"/>
              <a:t>。</a:t>
            </a:r>
            <a:endParaRPr lang="en-US" altLang="zh-CN" dirty="0"/>
          </a:p>
        </p:txBody>
      </p:sp>
    </p:spTree>
    <p:extLst>
      <p:ext uri="{BB962C8B-B14F-4D97-AF65-F5344CB8AC3E}">
        <p14:creationId xmlns:p14="http://schemas.microsoft.com/office/powerpoint/2010/main" val="4048475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2646"/>
            <a:ext cx="8229600" cy="857250"/>
          </a:xfrm>
        </p:spPr>
        <p:txBody>
          <a:bodyPr/>
          <a:lstStyle/>
          <a:p>
            <a:endParaRPr lang="zh-CN" altLang="en-US"/>
          </a:p>
        </p:txBody>
      </p:sp>
      <p:sp>
        <p:nvSpPr>
          <p:cNvPr id="3" name="内容占位符 2"/>
          <p:cNvSpPr>
            <a:spLocks noGrp="1"/>
          </p:cNvSpPr>
          <p:nvPr>
            <p:ph idx="1"/>
          </p:nvPr>
        </p:nvSpPr>
        <p:spPr>
          <a:xfrm>
            <a:off x="457200" y="1106742"/>
            <a:ext cx="8229600" cy="4894008"/>
          </a:xfrm>
        </p:spPr>
        <p:txBody>
          <a:bodyPr>
            <a:normAutofit fontScale="70000" lnSpcReduction="20000"/>
          </a:bodyPr>
          <a:lstStyle/>
          <a:p>
            <a:pPr lvl="1" fontAlgn="base"/>
            <a:r>
              <a:rPr lang="zh-CN" altLang="en-US" dirty="0"/>
              <a:t>加权</a:t>
            </a:r>
          </a:p>
          <a:p>
            <a:pPr lvl="2" fontAlgn="base"/>
            <a:r>
              <a:rPr lang="zh-CN" altLang="en-US" dirty="0"/>
              <a:t>在</a:t>
            </a:r>
            <a:r>
              <a:rPr lang="en-US" altLang="zh-CN" dirty="0"/>
              <a:t>hash</a:t>
            </a:r>
            <a:r>
              <a:rPr lang="zh-CN" altLang="en-US" dirty="0"/>
              <a:t>值的基础上，给所有特征向量进行加权，</a:t>
            </a:r>
            <a:endParaRPr lang="en-US" altLang="zh-CN" dirty="0"/>
          </a:p>
          <a:p>
            <a:pPr lvl="2" fontAlgn="base"/>
            <a:r>
              <a:rPr lang="zh-CN" altLang="en-US" dirty="0"/>
              <a:t>即</a:t>
            </a:r>
            <a:r>
              <a:rPr lang="en-US" altLang="zh-CN" dirty="0"/>
              <a:t>W = Hash * weight</a:t>
            </a:r>
            <a:r>
              <a:rPr lang="zh-CN" altLang="en-US" dirty="0"/>
              <a:t>，</a:t>
            </a:r>
            <a:endParaRPr lang="en-US" altLang="zh-CN" dirty="0"/>
          </a:p>
          <a:p>
            <a:pPr lvl="2" fontAlgn="base"/>
            <a:r>
              <a:rPr lang="zh-CN" altLang="en-US" dirty="0"/>
              <a:t>遇到</a:t>
            </a:r>
            <a:r>
              <a:rPr lang="en-US" altLang="zh-CN" dirty="0"/>
              <a:t>1</a:t>
            </a:r>
            <a:r>
              <a:rPr lang="zh-CN" altLang="en-US" dirty="0"/>
              <a:t>则</a:t>
            </a:r>
            <a:r>
              <a:rPr lang="en-US" altLang="zh-CN" dirty="0"/>
              <a:t>hash</a:t>
            </a:r>
            <a:r>
              <a:rPr lang="zh-CN" altLang="en-US" dirty="0"/>
              <a:t>值和权值正相乘，遇到</a:t>
            </a:r>
            <a:r>
              <a:rPr lang="en-US" altLang="zh-CN" dirty="0"/>
              <a:t>0</a:t>
            </a:r>
            <a:r>
              <a:rPr lang="zh-CN" altLang="en-US" dirty="0"/>
              <a:t>则</a:t>
            </a:r>
            <a:r>
              <a:rPr lang="en-US" altLang="zh-CN" dirty="0"/>
              <a:t>hash</a:t>
            </a:r>
            <a:r>
              <a:rPr lang="zh-CN" altLang="en-US" dirty="0"/>
              <a:t>值和权值负相乘。</a:t>
            </a:r>
            <a:endParaRPr lang="en-US" altLang="zh-CN" dirty="0"/>
          </a:p>
          <a:p>
            <a:pPr lvl="3" fontAlgn="base"/>
            <a:r>
              <a:rPr lang="zh-CN" altLang="en-US" dirty="0"/>
              <a:t>例如给“</a:t>
            </a:r>
            <a:r>
              <a:rPr lang="en-US" altLang="zh-CN" dirty="0"/>
              <a:t>CSDN”</a:t>
            </a:r>
            <a:r>
              <a:rPr lang="zh-CN" altLang="en-US" dirty="0"/>
              <a:t>的</a:t>
            </a:r>
            <a:r>
              <a:rPr lang="en-US" altLang="zh-CN" dirty="0"/>
              <a:t>hash</a:t>
            </a:r>
            <a:r>
              <a:rPr lang="zh-CN" altLang="en-US" dirty="0"/>
              <a:t>值“</a:t>
            </a:r>
            <a:r>
              <a:rPr lang="en-US" altLang="zh-CN" dirty="0"/>
              <a:t>100101”</a:t>
            </a:r>
          </a:p>
          <a:p>
            <a:pPr lvl="3" fontAlgn="base"/>
            <a:r>
              <a:rPr lang="zh-CN" altLang="en-US" dirty="0"/>
              <a:t>加权得到：</a:t>
            </a:r>
            <a:r>
              <a:rPr lang="en-US" altLang="zh-CN" dirty="0"/>
              <a:t>W(CSDN) = 100101 4 = 4 -4 -4 4 -4 4</a:t>
            </a:r>
            <a:r>
              <a:rPr lang="zh-CN" altLang="en-US" dirty="0"/>
              <a:t>，</a:t>
            </a:r>
            <a:endParaRPr lang="en-US" altLang="zh-CN" dirty="0"/>
          </a:p>
          <a:p>
            <a:pPr lvl="3" fontAlgn="base"/>
            <a:r>
              <a:rPr lang="zh-CN" altLang="en-US" dirty="0"/>
              <a:t>给“博客”的</a:t>
            </a:r>
            <a:r>
              <a:rPr lang="en-US" altLang="zh-CN" dirty="0"/>
              <a:t>hash</a:t>
            </a:r>
            <a:r>
              <a:rPr lang="zh-CN" altLang="en-US" dirty="0"/>
              <a:t>值“</a:t>
            </a:r>
            <a:r>
              <a:rPr lang="en-US" altLang="zh-CN" dirty="0"/>
              <a:t>101011”</a:t>
            </a:r>
            <a:r>
              <a:rPr lang="zh-CN" altLang="en-US" dirty="0"/>
              <a:t>加权得到：</a:t>
            </a:r>
            <a:endParaRPr lang="en-US" altLang="zh-CN" dirty="0"/>
          </a:p>
          <a:p>
            <a:pPr lvl="3" fontAlgn="base"/>
            <a:r>
              <a:rPr lang="en-US" altLang="zh-CN" dirty="0"/>
              <a:t>W(</a:t>
            </a:r>
            <a:r>
              <a:rPr lang="zh-CN" altLang="en-US" dirty="0"/>
              <a:t>博客</a:t>
            </a:r>
            <a:r>
              <a:rPr lang="en-US" altLang="zh-CN" dirty="0"/>
              <a:t>)=101011 5 = 5 -5 5 -5 5 5</a:t>
            </a:r>
            <a:endParaRPr lang="zh-CN" altLang="en-US" dirty="0"/>
          </a:p>
          <a:p>
            <a:pPr lvl="1" fontAlgn="base"/>
            <a:r>
              <a:rPr lang="zh-CN" altLang="en-US" dirty="0"/>
              <a:t>合并</a:t>
            </a:r>
          </a:p>
          <a:p>
            <a:pPr lvl="2" fontAlgn="base"/>
            <a:r>
              <a:rPr lang="zh-CN" altLang="en-US" dirty="0"/>
              <a:t>将上述各个特征向量的加权结果累加，变成只有一个序列串。</a:t>
            </a:r>
            <a:endParaRPr lang="en-US" altLang="zh-CN" dirty="0"/>
          </a:p>
          <a:p>
            <a:pPr lvl="3" fontAlgn="base"/>
            <a:r>
              <a:rPr lang="zh-CN" altLang="en-US" dirty="0"/>
              <a:t>例如“</a:t>
            </a:r>
            <a:r>
              <a:rPr lang="en-US" altLang="zh-CN" dirty="0"/>
              <a:t>CSDN”</a:t>
            </a:r>
            <a:r>
              <a:rPr lang="zh-CN" altLang="en-US" dirty="0"/>
              <a:t>的“</a:t>
            </a:r>
            <a:r>
              <a:rPr lang="en-US" altLang="zh-CN" dirty="0"/>
              <a:t>4 -4 -4 4 -4 4”</a:t>
            </a:r>
            <a:r>
              <a:rPr lang="zh-CN" altLang="en-US" dirty="0"/>
              <a:t>和“博客”的“</a:t>
            </a:r>
            <a:r>
              <a:rPr lang="en-US" altLang="zh-CN" dirty="0"/>
              <a:t>5 -5 5 -5 5 5”</a:t>
            </a:r>
            <a:r>
              <a:rPr lang="zh-CN" altLang="en-US" dirty="0"/>
              <a:t>进行累加，</a:t>
            </a:r>
            <a:endParaRPr lang="en-US" altLang="zh-CN" dirty="0"/>
          </a:p>
          <a:p>
            <a:pPr lvl="3" fontAlgn="base"/>
            <a:r>
              <a:rPr lang="zh-CN" altLang="en-US" dirty="0"/>
              <a:t>得到“</a:t>
            </a:r>
            <a:r>
              <a:rPr lang="en-US" altLang="zh-CN" dirty="0"/>
              <a:t>4+5 -4+-5 -4+5 4+-5 -4+5 4+5”</a:t>
            </a:r>
            <a:r>
              <a:rPr lang="zh-CN" altLang="en-US" dirty="0"/>
              <a:t>，</a:t>
            </a:r>
            <a:endParaRPr lang="en-US" altLang="zh-CN" dirty="0"/>
          </a:p>
          <a:p>
            <a:pPr lvl="3" fontAlgn="base"/>
            <a:r>
              <a:rPr lang="zh-CN" altLang="en-US" dirty="0"/>
              <a:t>得到“</a:t>
            </a:r>
            <a:r>
              <a:rPr lang="en-US" altLang="zh-CN" dirty="0"/>
              <a:t>9 -9 1 -1 1”</a:t>
            </a:r>
            <a:r>
              <a:rPr lang="zh-CN" altLang="en-US" dirty="0"/>
              <a:t>。</a:t>
            </a:r>
          </a:p>
          <a:p>
            <a:pPr lvl="1" fontAlgn="base"/>
            <a:r>
              <a:rPr lang="zh-CN" altLang="en-US" dirty="0"/>
              <a:t>降维</a:t>
            </a:r>
          </a:p>
          <a:p>
            <a:pPr lvl="2"/>
            <a:r>
              <a:rPr lang="zh-CN" altLang="en-US" dirty="0"/>
              <a:t>对于</a:t>
            </a:r>
            <a:r>
              <a:rPr lang="en-US" altLang="zh-CN" dirty="0"/>
              <a:t>n-bit</a:t>
            </a:r>
            <a:r>
              <a:rPr lang="zh-CN" altLang="en-US" dirty="0"/>
              <a:t>签名的累加结果，如果大于</a:t>
            </a:r>
            <a:r>
              <a:rPr lang="en-US" altLang="zh-CN" dirty="0"/>
              <a:t>0</a:t>
            </a:r>
            <a:r>
              <a:rPr lang="zh-CN" altLang="en-US" dirty="0"/>
              <a:t>则置</a:t>
            </a:r>
            <a:r>
              <a:rPr lang="en-US" altLang="zh-CN" dirty="0"/>
              <a:t>1</a:t>
            </a:r>
            <a:r>
              <a:rPr lang="zh-CN" altLang="en-US" dirty="0"/>
              <a:t>，否则置</a:t>
            </a:r>
            <a:r>
              <a:rPr lang="en-US" altLang="zh-CN" dirty="0"/>
              <a:t>0</a:t>
            </a:r>
            <a:r>
              <a:rPr lang="zh-CN" altLang="en-US" dirty="0"/>
              <a:t>，</a:t>
            </a:r>
            <a:endParaRPr lang="en-US" altLang="zh-CN" dirty="0"/>
          </a:p>
          <a:p>
            <a:pPr lvl="2"/>
            <a:r>
              <a:rPr lang="zh-CN" altLang="en-US" dirty="0"/>
              <a:t>从而得到该语句的</a:t>
            </a:r>
            <a:r>
              <a:rPr lang="en-US" altLang="zh-CN" dirty="0" err="1"/>
              <a:t>simhash</a:t>
            </a:r>
            <a:r>
              <a:rPr lang="zh-CN" altLang="en-US" dirty="0"/>
              <a:t>值</a:t>
            </a:r>
            <a:endParaRPr lang="en-US" altLang="zh-CN" dirty="0"/>
          </a:p>
          <a:p>
            <a:pPr lvl="3"/>
            <a:r>
              <a:rPr lang="zh-CN" altLang="en-US" dirty="0"/>
              <a:t>例如把上面计算出来的“</a:t>
            </a:r>
            <a:r>
              <a:rPr lang="en-US" altLang="zh-CN" dirty="0"/>
              <a:t>9 -9 1 -1 1 9”</a:t>
            </a:r>
            <a:r>
              <a:rPr lang="zh-CN" altLang="en-US" dirty="0"/>
              <a:t>降维</a:t>
            </a:r>
            <a:endParaRPr lang="en-US" altLang="zh-CN" dirty="0"/>
          </a:p>
          <a:p>
            <a:pPr lvl="3"/>
            <a:r>
              <a:rPr lang="zh-CN" altLang="en-US" dirty="0"/>
              <a:t>得到的</a:t>
            </a:r>
            <a:r>
              <a:rPr lang="en-US" altLang="zh-CN" dirty="0"/>
              <a:t>01</a:t>
            </a:r>
            <a:r>
              <a:rPr lang="zh-CN" altLang="en-US" dirty="0"/>
              <a:t>串为：“</a:t>
            </a:r>
            <a:r>
              <a:rPr lang="en-US" altLang="zh-CN" dirty="0"/>
              <a:t>1 0 1 0 1 1”</a:t>
            </a:r>
            <a:r>
              <a:rPr lang="zh-CN" altLang="en-US" dirty="0"/>
              <a:t>，从而形成它们的</a:t>
            </a:r>
            <a:r>
              <a:rPr lang="en-US" altLang="zh-CN" dirty="0" err="1"/>
              <a:t>simhash</a:t>
            </a:r>
            <a:r>
              <a:rPr lang="zh-CN" altLang="en-US" dirty="0"/>
              <a:t>签名。</a:t>
            </a:r>
          </a:p>
        </p:txBody>
      </p:sp>
    </p:spTree>
    <p:extLst>
      <p:ext uri="{BB962C8B-B14F-4D97-AF65-F5344CB8AC3E}">
        <p14:creationId xmlns:p14="http://schemas.microsoft.com/office/powerpoint/2010/main" val="1719026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相似度判断</a:t>
            </a:r>
          </a:p>
        </p:txBody>
      </p:sp>
      <p:sp>
        <p:nvSpPr>
          <p:cNvPr id="3" name="内容占位符 2"/>
          <p:cNvSpPr>
            <a:spLocks noGrp="1"/>
          </p:cNvSpPr>
          <p:nvPr>
            <p:ph idx="1"/>
          </p:nvPr>
        </p:nvSpPr>
        <p:spPr/>
        <p:txBody>
          <a:bodyPr>
            <a:normAutofit/>
          </a:bodyPr>
          <a:lstStyle/>
          <a:p>
            <a:r>
              <a:rPr lang="zh-CN" altLang="en-US" dirty="0"/>
              <a:t>每篇文档得到</a:t>
            </a:r>
            <a:r>
              <a:rPr lang="en-US" altLang="zh-CN" dirty="0" err="1"/>
              <a:t>SimHash</a:t>
            </a:r>
            <a:r>
              <a:rPr lang="zh-CN" altLang="en-US" dirty="0"/>
              <a:t>签名值后，接着计算两个签名的海明距离即可。</a:t>
            </a:r>
            <a:endParaRPr lang="en-US" altLang="zh-CN" dirty="0"/>
          </a:p>
          <a:p>
            <a:r>
              <a:rPr lang="zh-CN" altLang="en-US" dirty="0"/>
              <a:t>根据经验值，对</a:t>
            </a:r>
            <a:r>
              <a:rPr lang="en-US" altLang="zh-CN" dirty="0"/>
              <a:t>64</a:t>
            </a:r>
            <a:r>
              <a:rPr lang="zh-CN" altLang="en-US" dirty="0"/>
              <a:t>位的 </a:t>
            </a:r>
            <a:r>
              <a:rPr lang="en-US" altLang="zh-CN" dirty="0" err="1"/>
              <a:t>SimHash</a:t>
            </a:r>
            <a:r>
              <a:rPr lang="zh-CN" altLang="en-US" dirty="0"/>
              <a:t>值，海明距离在</a:t>
            </a:r>
            <a:r>
              <a:rPr lang="en-US" altLang="zh-CN" dirty="0"/>
              <a:t>3</a:t>
            </a:r>
            <a:r>
              <a:rPr lang="zh-CN" altLang="en-US" dirty="0"/>
              <a:t>以内的可认为相似度比较高</a:t>
            </a:r>
            <a:endParaRPr lang="en-US" altLang="zh-CN" dirty="0"/>
          </a:p>
        </p:txBody>
      </p:sp>
    </p:spTree>
    <p:extLst>
      <p:ext uri="{BB962C8B-B14F-4D97-AF65-F5344CB8AC3E}">
        <p14:creationId xmlns:p14="http://schemas.microsoft.com/office/powerpoint/2010/main" val="3023337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大规模数据下的海明距离计算</a:t>
            </a:r>
          </a:p>
        </p:txBody>
      </p:sp>
      <p:sp>
        <p:nvSpPr>
          <p:cNvPr id="3" name="内容占位符 2"/>
          <p:cNvSpPr>
            <a:spLocks noGrp="1"/>
          </p:cNvSpPr>
          <p:nvPr>
            <p:ph idx="1"/>
          </p:nvPr>
        </p:nvSpPr>
        <p:spPr/>
        <p:txBody>
          <a:bodyPr>
            <a:normAutofit/>
          </a:bodyPr>
          <a:lstStyle/>
          <a:p>
            <a:r>
              <a:rPr lang="en-US" altLang="zh-CN" dirty="0"/>
              <a:t>64 </a:t>
            </a:r>
            <a:r>
              <a:rPr lang="zh-CN" altLang="en-US" dirty="0"/>
              <a:t>位的二进制</a:t>
            </a:r>
            <a:r>
              <a:rPr lang="en-US" altLang="zh-CN" dirty="0" err="1"/>
              <a:t>simhash</a:t>
            </a:r>
            <a:r>
              <a:rPr lang="zh-CN" altLang="en-US" dirty="0"/>
              <a:t>签名，顺序比较</a:t>
            </a:r>
            <a:r>
              <a:rPr lang="en-US" altLang="zh-CN" dirty="0"/>
              <a:t>2</a:t>
            </a:r>
            <a:r>
              <a:rPr lang="en-US" altLang="zh-CN" baseline="30000" dirty="0"/>
              <a:t>64</a:t>
            </a:r>
            <a:r>
              <a:rPr lang="zh-CN" altLang="en-US" dirty="0"/>
              <a:t>次</a:t>
            </a:r>
            <a:endParaRPr lang="en-US" altLang="zh-CN" dirty="0"/>
          </a:p>
          <a:p>
            <a:pPr marL="257175" lvl="1" indent="-257175">
              <a:buFont typeface="Arial" panose="020B0604020202020204" pitchFamily="34" charset="0"/>
              <a:buChar char="•"/>
            </a:pPr>
            <a:r>
              <a:rPr lang="zh-CN" altLang="en-US" sz="2400" dirty="0"/>
              <a:t>可以把 </a:t>
            </a:r>
            <a:r>
              <a:rPr lang="en-US" altLang="zh-CN" sz="2400" dirty="0"/>
              <a:t>64 </a:t>
            </a:r>
            <a:r>
              <a:rPr lang="zh-CN" altLang="en-US" sz="2400" dirty="0"/>
              <a:t>位的二进制</a:t>
            </a:r>
            <a:r>
              <a:rPr lang="en-US" altLang="zh-CN" sz="2400" dirty="0" err="1"/>
              <a:t>simhash</a:t>
            </a:r>
            <a:r>
              <a:rPr lang="zh-CN" altLang="en-US" sz="2400" dirty="0"/>
              <a:t>签名均分成</a:t>
            </a:r>
            <a:r>
              <a:rPr lang="en-US" altLang="zh-CN" sz="2400" dirty="0"/>
              <a:t>4</a:t>
            </a:r>
            <a:r>
              <a:rPr lang="zh-CN" altLang="en-US" sz="2400" dirty="0"/>
              <a:t>块，每块</a:t>
            </a:r>
            <a:r>
              <a:rPr lang="en-US" altLang="zh-CN" sz="2400" dirty="0"/>
              <a:t>16</a:t>
            </a:r>
            <a:r>
              <a:rPr lang="zh-CN" altLang="en-US" sz="2400" dirty="0"/>
              <a:t>位。</a:t>
            </a:r>
            <a:endParaRPr lang="en-US" altLang="zh-CN" sz="2400" dirty="0"/>
          </a:p>
          <a:p>
            <a:pPr marL="257175" lvl="1" indent="-257175">
              <a:buFont typeface="Arial" panose="020B0604020202020204" pitchFamily="34" charset="0"/>
              <a:buChar char="•"/>
            </a:pPr>
            <a:r>
              <a:rPr lang="zh-CN" altLang="en-US" sz="2400" dirty="0"/>
              <a:t>组合数学：鸽巢原理（也称抽屉原理），</a:t>
            </a:r>
            <a:endParaRPr lang="en-US" altLang="zh-CN" sz="2400" dirty="0"/>
          </a:p>
          <a:p>
            <a:pPr marL="557213" lvl="2" indent="-257175"/>
            <a:r>
              <a:rPr lang="zh-CN" altLang="en-US" dirty="0"/>
              <a:t>如果两个签名的海明距离在 </a:t>
            </a:r>
            <a:r>
              <a:rPr lang="en-US" altLang="zh-CN" dirty="0"/>
              <a:t>3 </a:t>
            </a:r>
            <a:r>
              <a:rPr lang="zh-CN" altLang="en-US" dirty="0"/>
              <a:t>以内，它们必有一块完全相同。</a:t>
            </a:r>
            <a:endParaRPr lang="en-US" altLang="zh-CN" dirty="0"/>
          </a:p>
          <a:p>
            <a:r>
              <a:rPr lang="zh-CN" altLang="en-US" dirty="0"/>
              <a:t>何在海量的样本库中查询与其海明距离在</a:t>
            </a:r>
            <a:r>
              <a:rPr lang="en-US" altLang="zh-CN" dirty="0"/>
              <a:t>3</a:t>
            </a:r>
            <a:r>
              <a:rPr lang="zh-CN" altLang="en-US" dirty="0"/>
              <a:t>以内的记录呢？</a:t>
            </a:r>
            <a:endParaRPr lang="en-US" altLang="zh-CN" dirty="0"/>
          </a:p>
          <a:p>
            <a:endParaRPr lang="zh-CN" altLang="en-US" dirty="0"/>
          </a:p>
        </p:txBody>
      </p:sp>
    </p:spTree>
    <p:extLst>
      <p:ext uri="{BB962C8B-B14F-4D97-AF65-F5344CB8AC3E}">
        <p14:creationId xmlns:p14="http://schemas.microsoft.com/office/powerpoint/2010/main" val="2225462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22767"/>
            <a:ext cx="8229600" cy="2214246"/>
          </a:xfrm>
        </p:spPr>
        <p:txBody>
          <a:bodyPr/>
          <a:lstStyle/>
          <a:p>
            <a:r>
              <a:rPr lang="zh-CN" altLang="en-US" dirty="0"/>
              <a:t>把分成的</a:t>
            </a:r>
            <a:r>
              <a:rPr lang="en-US" altLang="zh-CN" dirty="0"/>
              <a:t>4 </a:t>
            </a:r>
            <a:r>
              <a:rPr lang="zh-CN" altLang="en-US" dirty="0"/>
              <a:t>块中的每一个块分别作为前</a:t>
            </a:r>
            <a:r>
              <a:rPr lang="en-US" altLang="zh-CN" dirty="0"/>
              <a:t>16</a:t>
            </a:r>
            <a:r>
              <a:rPr lang="zh-CN" altLang="en-US" dirty="0"/>
              <a:t>位来进行查找，建倒排索引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620" y="2486437"/>
            <a:ext cx="6840760" cy="3531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4446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fontAlgn="base"/>
            <a:r>
              <a:rPr lang="zh-CN" altLang="en-US" dirty="0"/>
              <a:t>如果样本库中存有</a:t>
            </a:r>
            <a:r>
              <a:rPr lang="en-US" altLang="zh-CN" dirty="0"/>
              <a:t>2</a:t>
            </a:r>
            <a:r>
              <a:rPr lang="en-US" altLang="zh-CN" baseline="30000" dirty="0"/>
              <a:t>34</a:t>
            </a:r>
            <a:r>
              <a:rPr lang="zh-CN" altLang="en-US" dirty="0"/>
              <a:t>（差不多</a:t>
            </a:r>
            <a:r>
              <a:rPr lang="en-US" altLang="zh-CN" dirty="0"/>
              <a:t>10</a:t>
            </a:r>
            <a:r>
              <a:rPr lang="zh-CN" altLang="en-US" dirty="0"/>
              <a:t>亿）的</a:t>
            </a:r>
            <a:r>
              <a:rPr lang="en-US" altLang="zh-CN" dirty="0" err="1"/>
              <a:t>simhash</a:t>
            </a:r>
            <a:r>
              <a:rPr lang="zh-CN" altLang="en-US" dirty="0"/>
              <a:t>签名，</a:t>
            </a:r>
            <a:endParaRPr lang="en-US" altLang="zh-CN" dirty="0"/>
          </a:p>
          <a:p>
            <a:pPr fontAlgn="base"/>
            <a:r>
              <a:rPr lang="zh-CN" altLang="en-US" dirty="0"/>
              <a:t>则每个</a:t>
            </a:r>
            <a:r>
              <a:rPr lang="en-US" altLang="zh-CN" dirty="0"/>
              <a:t>table</a:t>
            </a:r>
            <a:r>
              <a:rPr lang="zh-CN" altLang="en-US" dirty="0"/>
              <a:t>返回</a:t>
            </a:r>
            <a:r>
              <a:rPr lang="en-US" altLang="zh-CN" dirty="0"/>
              <a:t>2</a:t>
            </a:r>
            <a:r>
              <a:rPr lang="en-US" altLang="zh-CN" baseline="30000" dirty="0"/>
              <a:t>(34-16)</a:t>
            </a:r>
            <a:r>
              <a:rPr lang="en-US" altLang="zh-CN" dirty="0"/>
              <a:t>=262144</a:t>
            </a:r>
            <a:r>
              <a:rPr lang="zh-CN" altLang="en-US" dirty="0"/>
              <a:t>个候选结果，大大减少了海明距离的计算成本。</a:t>
            </a:r>
          </a:p>
          <a:p>
            <a:pPr fontAlgn="base"/>
            <a:r>
              <a:rPr lang="zh-CN" altLang="en-US" dirty="0"/>
              <a:t>四个块返回的总结果数为 </a:t>
            </a:r>
            <a:r>
              <a:rPr lang="en-US" altLang="zh-CN" dirty="0"/>
              <a:t>4* 262144 </a:t>
            </a:r>
            <a:r>
              <a:rPr lang="zh-CN" altLang="en-US" dirty="0"/>
              <a:t>（大概 </a:t>
            </a:r>
            <a:r>
              <a:rPr lang="en-US" altLang="zh-CN" dirty="0"/>
              <a:t>100 </a:t>
            </a:r>
            <a:r>
              <a:rPr lang="zh-CN" altLang="en-US" dirty="0"/>
              <a:t>万）。</a:t>
            </a:r>
            <a:endParaRPr lang="en-US" altLang="zh-CN" dirty="0"/>
          </a:p>
          <a:p>
            <a:pPr fontAlgn="base"/>
            <a:r>
              <a:rPr lang="zh-CN" altLang="en-US" dirty="0"/>
              <a:t>这样，原本需要比较</a:t>
            </a:r>
            <a:r>
              <a:rPr lang="en-US" altLang="zh-CN" dirty="0"/>
              <a:t>10</a:t>
            </a:r>
            <a:r>
              <a:rPr lang="zh-CN" altLang="en-US" dirty="0"/>
              <a:t>亿次，经过索引后，大概只需要处理</a:t>
            </a:r>
            <a:r>
              <a:rPr lang="en-US" altLang="zh-CN" dirty="0"/>
              <a:t>100</a:t>
            </a:r>
            <a:r>
              <a:rPr lang="zh-CN" altLang="en-US" dirty="0"/>
              <a:t>万次。</a:t>
            </a:r>
          </a:p>
          <a:p>
            <a:pPr fontAlgn="base"/>
            <a:endParaRPr lang="zh-CN" altLang="en-US" dirty="0"/>
          </a:p>
          <a:p>
            <a:endParaRPr lang="zh-CN" altLang="en-US" dirty="0"/>
          </a:p>
        </p:txBody>
      </p:sp>
    </p:spTree>
    <p:extLst>
      <p:ext uri="{BB962C8B-B14F-4D97-AF65-F5344CB8AC3E}">
        <p14:creationId xmlns:p14="http://schemas.microsoft.com/office/powerpoint/2010/main" val="233411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FC1BD-B8EC-3908-772C-CBB85924EEDD}"/>
              </a:ext>
            </a:extLst>
          </p:cNvPr>
          <p:cNvSpPr>
            <a:spLocks noGrp="1"/>
          </p:cNvSpPr>
          <p:nvPr>
            <p:ph type="title"/>
          </p:nvPr>
        </p:nvSpPr>
        <p:spPr/>
        <p:txBody>
          <a:bodyPr/>
          <a:lstStyle/>
          <a:p>
            <a:r>
              <a:rPr lang="zh-CN" altLang="en-US" dirty="0"/>
              <a:t>词规范化</a:t>
            </a:r>
          </a:p>
        </p:txBody>
      </p:sp>
      <p:sp>
        <p:nvSpPr>
          <p:cNvPr id="3" name="内容占位符 2">
            <a:extLst>
              <a:ext uri="{FF2B5EF4-FFF2-40B4-BE49-F238E27FC236}">
                <a16:creationId xmlns:a16="http://schemas.microsoft.com/office/drawing/2014/main" id="{556BC96A-AE82-9787-DAFC-5A668626B43C}"/>
              </a:ext>
            </a:extLst>
          </p:cNvPr>
          <p:cNvSpPr>
            <a:spLocks noGrp="1"/>
          </p:cNvSpPr>
          <p:nvPr>
            <p:ph idx="1"/>
          </p:nvPr>
        </p:nvSpPr>
        <p:spPr/>
        <p:txBody>
          <a:bodyPr>
            <a:normAutofit/>
          </a:bodyPr>
          <a:lstStyle/>
          <a:p>
            <a:r>
              <a:rPr lang="zh-CN" altLang="en-US" b="1" dirty="0">
                <a:solidFill>
                  <a:srgbClr val="0000FF"/>
                </a:solidFill>
              </a:rPr>
              <a:t>归一化</a:t>
            </a:r>
            <a:r>
              <a:rPr lang="zh-CN" altLang="en-US" dirty="0"/>
              <a:t>：</a:t>
            </a:r>
            <a:endParaRPr lang="en-US" altLang="zh-CN" dirty="0"/>
          </a:p>
          <a:p>
            <a:pPr lvl="1"/>
            <a:r>
              <a:rPr lang="zh-CN" altLang="en-US" dirty="0"/>
              <a:t>词条的不同表示方式“归一化”成一致的形式 </a:t>
            </a:r>
            <a:endParaRPr lang="en-US" altLang="zh-CN" dirty="0"/>
          </a:p>
          <a:p>
            <a:pPr lvl="1"/>
            <a:r>
              <a:rPr lang="zh-CN" altLang="en-US" dirty="0"/>
              <a:t>实现方式：建立</a:t>
            </a:r>
            <a:r>
              <a:rPr lang="zh-CN" altLang="en-US" dirty="0">
                <a:solidFill>
                  <a:srgbClr val="0000FF"/>
                </a:solidFill>
              </a:rPr>
              <a:t>同义词词表 </a:t>
            </a:r>
          </a:p>
          <a:p>
            <a:pPr lvl="2"/>
            <a:r>
              <a:rPr lang="en-US" altLang="zh-CN" dirty="0"/>
              <a:t>car = automobile,   color = </a:t>
            </a:r>
            <a:r>
              <a:rPr lang="en-US" altLang="zh-CN" dirty="0" err="1"/>
              <a:t>colour</a:t>
            </a:r>
            <a:r>
              <a:rPr lang="en-US" altLang="zh-CN" dirty="0"/>
              <a:t> </a:t>
            </a:r>
            <a:r>
              <a:rPr lang="zh-CN" altLang="en-US" dirty="0"/>
              <a:t>，</a:t>
            </a:r>
            <a:r>
              <a:rPr lang="en-US" altLang="zh-CN" dirty="0"/>
              <a:t>USA=U.S.A</a:t>
            </a:r>
            <a:endParaRPr lang="zh-CN" altLang="en-US" dirty="0"/>
          </a:p>
          <a:p>
            <a:r>
              <a:rPr lang="zh-CN" altLang="en-US" dirty="0"/>
              <a:t>词干还原  </a:t>
            </a:r>
            <a:r>
              <a:rPr lang="en-US" altLang="zh-CN" dirty="0"/>
              <a:t>(Stemming)</a:t>
            </a:r>
          </a:p>
          <a:p>
            <a:pPr lvl="1"/>
            <a:r>
              <a:rPr lang="zh-CN" altLang="en-US" dirty="0"/>
              <a:t>通常指</a:t>
            </a:r>
            <a:r>
              <a:rPr lang="zh-CN" altLang="en-US" dirty="0">
                <a:solidFill>
                  <a:srgbClr val="0000FF"/>
                </a:solidFill>
              </a:rPr>
              <a:t>去除单词两端词缀的启发式过程。</a:t>
            </a:r>
          </a:p>
          <a:p>
            <a:pPr lvl="2"/>
            <a:r>
              <a:rPr lang="en-US" altLang="zh-CN" dirty="0"/>
              <a:t>e.g., automate(s), automatic, automation </a:t>
            </a:r>
            <a:r>
              <a:rPr lang="en-US" altLang="zh-CN" dirty="0">
                <a:sym typeface="Wingdings" panose="05000000000000000000" pitchFamily="2" charset="2"/>
              </a:rPr>
              <a:t></a:t>
            </a:r>
            <a:r>
              <a:rPr lang="en-US" altLang="zh-CN" dirty="0"/>
              <a:t> automat</a:t>
            </a:r>
          </a:p>
          <a:p>
            <a:pPr lvl="1"/>
            <a:r>
              <a:rPr lang="en-US" altLang="zh-CN" dirty="0"/>
              <a:t>Porter</a:t>
            </a:r>
            <a:r>
              <a:rPr lang="zh-CN" altLang="en-US" dirty="0"/>
              <a:t>算法</a:t>
            </a:r>
            <a:r>
              <a:rPr lang="en-US" altLang="zh-CN" dirty="0"/>
              <a:t>:</a:t>
            </a:r>
            <a:r>
              <a:rPr lang="zh-CN" altLang="en-US" dirty="0"/>
              <a:t>英文处理中最常用的</a:t>
            </a:r>
            <a:r>
              <a:rPr lang="zh-CN" altLang="en-US" b="1" dirty="0">
                <a:solidFill>
                  <a:srgbClr val="0000FF"/>
                </a:solidFill>
              </a:rPr>
              <a:t>词干还原</a:t>
            </a:r>
            <a:r>
              <a:rPr lang="zh-CN" altLang="en-US" dirty="0"/>
              <a:t>算法</a:t>
            </a:r>
            <a:endParaRPr lang="en-US" altLang="zh-CN" dirty="0"/>
          </a:p>
        </p:txBody>
      </p:sp>
    </p:spTree>
    <p:extLst>
      <p:ext uri="{BB962C8B-B14F-4D97-AF65-F5344CB8AC3E}">
        <p14:creationId xmlns:p14="http://schemas.microsoft.com/office/powerpoint/2010/main" val="3248908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DBB34-696A-4F5B-85A6-7AB4013FD9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FA568EF-D785-476F-95EF-26BBD7D129D7}"/>
              </a:ext>
            </a:extLst>
          </p:cNvPr>
          <p:cNvSpPr>
            <a:spLocks noGrp="1"/>
          </p:cNvSpPr>
          <p:nvPr>
            <p:ph idx="1"/>
          </p:nvPr>
        </p:nvSpPr>
        <p:spPr/>
        <p:txBody>
          <a:bodyPr/>
          <a:lstStyle/>
          <a:p>
            <a:r>
              <a:rPr lang="zh-CN" altLang="en-US" b="1" dirty="0"/>
              <a:t>百度的去重算法</a:t>
            </a:r>
          </a:p>
          <a:p>
            <a:pPr lvl="1"/>
            <a:r>
              <a:rPr lang="zh-CN" altLang="en-US" dirty="0"/>
              <a:t>直接找出此文章的最长的</a:t>
            </a:r>
            <a:r>
              <a:rPr lang="en-US" altLang="zh-CN" dirty="0"/>
              <a:t>n</a:t>
            </a:r>
            <a:r>
              <a:rPr lang="zh-CN" altLang="en-US" dirty="0"/>
              <a:t>句话，做一遍</a:t>
            </a:r>
            <a:r>
              <a:rPr lang="en-US" altLang="zh-CN" dirty="0"/>
              <a:t>hash</a:t>
            </a:r>
            <a:r>
              <a:rPr lang="zh-CN" altLang="en-US" dirty="0"/>
              <a:t>签名。</a:t>
            </a:r>
            <a:r>
              <a:rPr lang="en-US" altLang="zh-CN" dirty="0"/>
              <a:t>n</a:t>
            </a:r>
            <a:r>
              <a:rPr lang="zh-CN" altLang="en-US" dirty="0"/>
              <a:t>一般取</a:t>
            </a:r>
            <a:r>
              <a:rPr lang="en-US" altLang="zh-CN" dirty="0"/>
              <a:t>3</a:t>
            </a:r>
            <a:r>
              <a:rPr lang="zh-CN" altLang="en-US" dirty="0"/>
              <a:t>。 </a:t>
            </a:r>
            <a:endParaRPr lang="en-US" altLang="zh-CN" dirty="0"/>
          </a:p>
          <a:p>
            <a:pPr lvl="1"/>
            <a:r>
              <a:rPr lang="zh-CN" altLang="en-US" dirty="0"/>
              <a:t>工程实现巨简单，据说准确率和召回率都能到达</a:t>
            </a:r>
            <a:r>
              <a:rPr lang="en-US" altLang="zh-CN" dirty="0"/>
              <a:t>80%</a:t>
            </a:r>
            <a:r>
              <a:rPr lang="zh-CN" altLang="en-US" dirty="0"/>
              <a:t>以上。</a:t>
            </a:r>
          </a:p>
          <a:p>
            <a:endParaRPr lang="zh-CN" altLang="en-US" dirty="0"/>
          </a:p>
        </p:txBody>
      </p:sp>
    </p:spTree>
    <p:extLst>
      <p:ext uri="{BB962C8B-B14F-4D97-AF65-F5344CB8AC3E}">
        <p14:creationId xmlns:p14="http://schemas.microsoft.com/office/powerpoint/2010/main" val="282180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FC1BD-B8EC-3908-772C-CBB85924EEDD}"/>
              </a:ext>
            </a:extLst>
          </p:cNvPr>
          <p:cNvSpPr>
            <a:spLocks noGrp="1"/>
          </p:cNvSpPr>
          <p:nvPr>
            <p:ph type="title"/>
          </p:nvPr>
        </p:nvSpPr>
        <p:spPr/>
        <p:txBody>
          <a:bodyPr/>
          <a:lstStyle/>
          <a:p>
            <a:r>
              <a:rPr lang="zh-CN" altLang="en-US" dirty="0"/>
              <a:t>词规范化</a:t>
            </a:r>
          </a:p>
        </p:txBody>
      </p:sp>
      <p:sp>
        <p:nvSpPr>
          <p:cNvPr id="3" name="内容占位符 2">
            <a:extLst>
              <a:ext uri="{FF2B5EF4-FFF2-40B4-BE49-F238E27FC236}">
                <a16:creationId xmlns:a16="http://schemas.microsoft.com/office/drawing/2014/main" id="{556BC96A-AE82-9787-DAFC-5A668626B43C}"/>
              </a:ext>
            </a:extLst>
          </p:cNvPr>
          <p:cNvSpPr>
            <a:spLocks noGrp="1"/>
          </p:cNvSpPr>
          <p:nvPr>
            <p:ph idx="1"/>
          </p:nvPr>
        </p:nvSpPr>
        <p:spPr/>
        <p:txBody>
          <a:bodyPr>
            <a:normAutofit/>
          </a:bodyPr>
          <a:lstStyle/>
          <a:p>
            <a:r>
              <a:rPr lang="zh-CN" altLang="en-US" b="1" dirty="0">
                <a:solidFill>
                  <a:srgbClr val="0000FF"/>
                </a:solidFill>
              </a:rPr>
              <a:t>归一化</a:t>
            </a:r>
            <a:r>
              <a:rPr lang="zh-CN" altLang="en-US" dirty="0"/>
              <a:t>：</a:t>
            </a:r>
            <a:endParaRPr lang="en-US" altLang="zh-CN" dirty="0"/>
          </a:p>
          <a:p>
            <a:r>
              <a:rPr lang="zh-CN" altLang="en-US" dirty="0"/>
              <a:t>词干还原  </a:t>
            </a:r>
            <a:r>
              <a:rPr lang="en-US" altLang="zh-CN" dirty="0"/>
              <a:t>(Stemming)</a:t>
            </a:r>
          </a:p>
          <a:p>
            <a:r>
              <a:rPr lang="zh-CN" altLang="en-US" dirty="0"/>
              <a:t>词形归并</a:t>
            </a:r>
            <a:r>
              <a:rPr lang="en-US" altLang="zh-CN" dirty="0"/>
              <a:t>(Lemmatization)</a:t>
            </a:r>
          </a:p>
          <a:p>
            <a:pPr lvl="1"/>
            <a:r>
              <a:rPr lang="zh-CN" altLang="en-US" dirty="0"/>
              <a:t>利用词汇表和词形分析来减少屈折变化的形式，将其转变为基本形式。</a:t>
            </a:r>
          </a:p>
          <a:p>
            <a:pPr lvl="2"/>
            <a:r>
              <a:rPr lang="en-US" altLang="zh-CN" dirty="0"/>
              <a:t>am, are, is </a:t>
            </a:r>
            <a:r>
              <a:rPr lang="en-US" altLang="zh-CN" dirty="0">
                <a:sym typeface="Wingdings" panose="05000000000000000000" pitchFamily="2" charset="2"/>
              </a:rPr>
              <a:t></a:t>
            </a:r>
            <a:r>
              <a:rPr lang="en-US" altLang="zh-CN" dirty="0"/>
              <a:t> be</a:t>
            </a:r>
          </a:p>
          <a:p>
            <a:pPr lvl="2"/>
            <a:r>
              <a:rPr lang="en-US" altLang="zh-CN" dirty="0"/>
              <a:t>car, cars, car's, cars' </a:t>
            </a:r>
            <a:r>
              <a:rPr lang="en-US" altLang="zh-CN" dirty="0">
                <a:sym typeface="Wingdings" panose="05000000000000000000" pitchFamily="2" charset="2"/>
              </a:rPr>
              <a:t></a:t>
            </a:r>
            <a:r>
              <a:rPr lang="en-US" altLang="zh-CN" dirty="0"/>
              <a:t>car</a:t>
            </a:r>
          </a:p>
          <a:p>
            <a:endParaRPr lang="en-US" altLang="zh-CN" dirty="0"/>
          </a:p>
        </p:txBody>
      </p:sp>
    </p:spTree>
    <p:extLst>
      <p:ext uri="{BB962C8B-B14F-4D97-AF65-F5344CB8AC3E}">
        <p14:creationId xmlns:p14="http://schemas.microsoft.com/office/powerpoint/2010/main" val="24764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5131E-CA8E-DBA4-5A32-10ED3E914CF2}"/>
              </a:ext>
            </a:extLst>
          </p:cNvPr>
          <p:cNvSpPr>
            <a:spLocks noGrp="1"/>
          </p:cNvSpPr>
          <p:nvPr>
            <p:ph type="title"/>
          </p:nvPr>
        </p:nvSpPr>
        <p:spPr/>
        <p:txBody>
          <a:bodyPr>
            <a:normAutofit/>
          </a:bodyPr>
          <a:lstStyle/>
          <a:p>
            <a:r>
              <a:rPr lang="zh-CN" altLang="en-US" dirty="0"/>
              <a:t>去停用词</a:t>
            </a:r>
          </a:p>
        </p:txBody>
      </p:sp>
      <p:sp>
        <p:nvSpPr>
          <p:cNvPr id="3" name="内容占位符 2">
            <a:extLst>
              <a:ext uri="{FF2B5EF4-FFF2-40B4-BE49-F238E27FC236}">
                <a16:creationId xmlns:a16="http://schemas.microsoft.com/office/drawing/2014/main" id="{9DF5229F-CCFD-060E-78D8-32F1CF79A6B2}"/>
              </a:ext>
            </a:extLst>
          </p:cNvPr>
          <p:cNvSpPr>
            <a:spLocks noGrp="1"/>
          </p:cNvSpPr>
          <p:nvPr>
            <p:ph idx="1"/>
          </p:nvPr>
        </p:nvSpPr>
        <p:spPr/>
        <p:txBody>
          <a:bodyPr>
            <a:normAutofit fontScale="92500" lnSpcReduction="20000"/>
          </a:bodyPr>
          <a:lstStyle/>
          <a:p>
            <a:pPr>
              <a:defRPr/>
            </a:pPr>
            <a:r>
              <a:rPr lang="zh-CN" altLang="en-US" dirty="0"/>
              <a:t>停用词   </a:t>
            </a:r>
            <a:r>
              <a:rPr lang="en-US" altLang="zh-CN" dirty="0"/>
              <a:t>Stop Words</a:t>
            </a:r>
          </a:p>
          <a:p>
            <a:pPr lvl="1">
              <a:buFont typeface="Arial" pitchFamily="34" charset="0"/>
              <a:buChar char="•"/>
              <a:defRPr/>
            </a:pPr>
            <a:r>
              <a:rPr lang="en-US" altLang="zh-CN" dirty="0"/>
              <a:t>IR</a:t>
            </a:r>
          </a:p>
          <a:p>
            <a:pPr lvl="1">
              <a:buFont typeface="Arial" pitchFamily="34" charset="0"/>
              <a:buChar char="•"/>
              <a:defRPr/>
            </a:pPr>
            <a:r>
              <a:rPr lang="zh-CN" altLang="en-US" dirty="0"/>
              <a:t>词的应用太广泛，太常见</a:t>
            </a:r>
            <a:endParaRPr lang="en-US" altLang="zh-CN" dirty="0"/>
          </a:p>
          <a:p>
            <a:pPr lvl="1">
              <a:buFont typeface="Arial" pitchFamily="34" charset="0"/>
              <a:buChar char="•"/>
              <a:defRPr/>
            </a:pPr>
            <a:r>
              <a:rPr lang="zh-CN" altLang="en-US" dirty="0"/>
              <a:t>对这样的词搜索引擎无法保证能够给出真正相关的搜索结果</a:t>
            </a:r>
            <a:endParaRPr lang="en-US" altLang="zh-CN" dirty="0"/>
          </a:p>
          <a:p>
            <a:r>
              <a:rPr lang="zh-CN" altLang="en-US" dirty="0"/>
              <a:t>消除方法：查表法</a:t>
            </a:r>
            <a:endParaRPr lang="en-US" altLang="zh-CN" dirty="0"/>
          </a:p>
          <a:p>
            <a:r>
              <a:rPr lang="zh-CN" altLang="en-US" dirty="0"/>
              <a:t>停用词表</a:t>
            </a:r>
            <a:endParaRPr lang="en-US" altLang="zh-CN" dirty="0"/>
          </a:p>
          <a:p>
            <a:pPr lvl="1"/>
            <a:r>
              <a:rPr lang="zh-CN" altLang="en-US" dirty="0"/>
              <a:t>词性</a:t>
            </a:r>
            <a:endParaRPr lang="en-US" altLang="zh-CN" dirty="0"/>
          </a:p>
          <a:p>
            <a:pPr lvl="2"/>
            <a:r>
              <a:rPr lang="zh-CN" altLang="en-US" dirty="0"/>
              <a:t>冠词，介词，代词</a:t>
            </a:r>
            <a:endParaRPr lang="en-US" altLang="zh-CN" dirty="0"/>
          </a:p>
          <a:p>
            <a:pPr lvl="2"/>
            <a:r>
              <a:rPr lang="en-US" altLang="zh-CN" dirty="0"/>
              <a:t>a, an, the, to, and, be …</a:t>
            </a:r>
          </a:p>
          <a:p>
            <a:pPr lvl="1"/>
            <a:r>
              <a:rPr lang="zh-CN" altLang="en-US" dirty="0"/>
              <a:t>利用词频</a:t>
            </a:r>
            <a:endParaRPr lang="en-US" altLang="zh-CN" dirty="0"/>
          </a:p>
          <a:p>
            <a:endParaRPr lang="zh-CN" altLang="en-US" dirty="0"/>
          </a:p>
        </p:txBody>
      </p:sp>
    </p:spTree>
    <p:extLst>
      <p:ext uri="{BB962C8B-B14F-4D97-AF65-F5344CB8AC3E}">
        <p14:creationId xmlns:p14="http://schemas.microsoft.com/office/powerpoint/2010/main" val="24649497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4680</Words>
  <Application>Microsoft Office PowerPoint</Application>
  <PresentationFormat>全屏显示(4:3)</PresentationFormat>
  <Paragraphs>472</Paragraphs>
  <Slides>70</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70</vt:i4>
      </vt:variant>
    </vt:vector>
  </HeadingPairs>
  <TitlesOfParts>
    <vt:vector size="77" baseType="lpstr">
      <vt:lpstr>-apple-system</vt:lpstr>
      <vt:lpstr>PingFang SC</vt:lpstr>
      <vt:lpstr>system-ui</vt:lpstr>
      <vt:lpstr>Microsoft Yahei</vt:lpstr>
      <vt:lpstr>Arial</vt:lpstr>
      <vt:lpstr>Calibri</vt:lpstr>
      <vt:lpstr>Office 主题</vt:lpstr>
      <vt:lpstr>第8讲  文本表示</vt:lpstr>
      <vt:lpstr>PowerPoint 演示文稿</vt:lpstr>
      <vt:lpstr>1、文本预处理  Text Preprocessing</vt:lpstr>
      <vt:lpstr> </vt:lpstr>
      <vt:lpstr>文档解析 (Parsing a document)</vt:lpstr>
      <vt:lpstr>词条化 (Tokenization)</vt:lpstr>
      <vt:lpstr>词规范化</vt:lpstr>
      <vt:lpstr>词规范化</vt:lpstr>
      <vt:lpstr>去停用词</vt:lpstr>
      <vt:lpstr>PowerPoint 演示文稿</vt:lpstr>
      <vt:lpstr>PowerPoint 演示文稿</vt:lpstr>
      <vt:lpstr>PowerPoint 演示文稿</vt:lpstr>
      <vt:lpstr>开源 NLP库/工具</vt:lpstr>
      <vt:lpstr>PowerPoint 演示文稿</vt:lpstr>
      <vt:lpstr>斯坦福    stanza   20.3</vt:lpstr>
      <vt:lpstr>2、文本向量化</vt:lpstr>
      <vt:lpstr>PowerPoint 演示文稿</vt:lpstr>
      <vt:lpstr>无语序信息的文本向量</vt:lpstr>
      <vt:lpstr>One-hot Representation</vt:lpstr>
      <vt:lpstr>词频-逆文档频率（TF-IDF）</vt:lpstr>
      <vt:lpstr>词项频率tf (Term frequency )</vt:lpstr>
      <vt:lpstr>一种替代原始tf的方法: 对数词频</vt:lpstr>
      <vt:lpstr>idf (inverse document frequency) 逆文档频</vt:lpstr>
      <vt:lpstr>PowerPoint 演示文稿</vt:lpstr>
      <vt:lpstr>PowerPoint 演示文稿</vt:lpstr>
      <vt:lpstr>文本向量化—TF/IDF</vt:lpstr>
      <vt:lpstr>Gensim （generate similarity）</vt:lpstr>
      <vt:lpstr>使用gensim tf-idf模型求文本相似度</vt:lpstr>
      <vt:lpstr>PowerPoint 演示文稿</vt:lpstr>
      <vt:lpstr>离散表示文本</vt:lpstr>
      <vt:lpstr>PowerPoint 演示文稿</vt:lpstr>
      <vt:lpstr>PowerPoint 演示文稿</vt:lpstr>
      <vt:lpstr>Distributed Representation</vt:lpstr>
      <vt:lpstr>LDA</vt:lpstr>
      <vt:lpstr>主题模型</vt:lpstr>
      <vt:lpstr>PowerPoint 演示文稿</vt:lpstr>
      <vt:lpstr>PowerPoint 演示文稿</vt:lpstr>
      <vt:lpstr>gensim中可用的转换模型</vt:lpstr>
      <vt:lpstr>PowerPoint 演示文稿</vt:lpstr>
      <vt:lpstr>PowerPoint 演示文稿</vt:lpstr>
      <vt:lpstr>3、  文档哈希</vt:lpstr>
      <vt:lpstr>密码学哈希</vt:lpstr>
      <vt:lpstr>PowerPoint 演示文稿</vt:lpstr>
      <vt:lpstr>图像哈希</vt:lpstr>
      <vt:lpstr>PowerPoint 演示文稿</vt:lpstr>
      <vt:lpstr>PowerPoint 演示文稿</vt:lpstr>
      <vt:lpstr>PowerPoint 演示文稿</vt:lpstr>
      <vt:lpstr>文档hash</vt:lpstr>
      <vt:lpstr>文档哈希应用</vt:lpstr>
      <vt:lpstr>PowerPoint 演示文稿</vt:lpstr>
      <vt:lpstr>PowerPoint 演示文稿</vt:lpstr>
      <vt:lpstr>3.1  shingle算法</vt:lpstr>
      <vt:lpstr>PowerPoint 演示文稿</vt:lpstr>
      <vt:lpstr>PowerPoint 演示文稿</vt:lpstr>
      <vt:lpstr>PowerPoint 演示文稿</vt:lpstr>
      <vt:lpstr>PowerPoint 演示文稿</vt:lpstr>
      <vt:lpstr>3.2  局部敏感哈希   LSH</vt:lpstr>
      <vt:lpstr>PowerPoint 演示文稿</vt:lpstr>
      <vt:lpstr>3.2 .1  MinHash</vt:lpstr>
      <vt:lpstr>PowerPoint 演示文稿</vt:lpstr>
      <vt:lpstr>PowerPoint 演示文稿</vt:lpstr>
      <vt:lpstr>PowerPoint 演示文稿</vt:lpstr>
      <vt:lpstr>3.2 .2   Simhash算法</vt:lpstr>
      <vt:lpstr>PowerPoint 演示文稿</vt:lpstr>
      <vt:lpstr>PowerPoint 演示文稿</vt:lpstr>
      <vt:lpstr>相似度判断</vt:lpstr>
      <vt:lpstr>大规模数据下的海明距离计算</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第5讲 词项词典</dc:title>
  <dc:creator>lianli</dc:creator>
  <cp:lastModifiedBy>星宇 贾</cp:lastModifiedBy>
  <cp:revision>48</cp:revision>
  <dcterms:created xsi:type="dcterms:W3CDTF">2018-07-17T01:29:13Z</dcterms:created>
  <dcterms:modified xsi:type="dcterms:W3CDTF">2023-06-07T07:45:51Z</dcterms:modified>
</cp:coreProperties>
</file>