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980" r:id="rId3"/>
    <p:sldId id="988" r:id="rId4"/>
    <p:sldId id="981" r:id="rId5"/>
    <p:sldId id="985" r:id="rId6"/>
    <p:sldId id="987" r:id="rId7"/>
    <p:sldId id="414" r:id="rId8"/>
    <p:sldId id="982" r:id="rId9"/>
    <p:sldId id="992" r:id="rId10"/>
    <p:sldId id="989" r:id="rId11"/>
    <p:sldId id="991" r:id="rId12"/>
    <p:sldId id="405" r:id="rId13"/>
    <p:sldId id="994" r:id="rId14"/>
    <p:sldId id="276" r:id="rId15"/>
    <p:sldId id="283" r:id="rId16"/>
    <p:sldId id="284" r:id="rId17"/>
    <p:sldId id="285" r:id="rId18"/>
    <p:sldId id="993" r:id="rId19"/>
    <p:sldId id="340" r:id="rId20"/>
    <p:sldId id="341" r:id="rId21"/>
    <p:sldId id="406" r:id="rId22"/>
    <p:sldId id="338" r:id="rId23"/>
    <p:sldId id="281" r:id="rId24"/>
    <p:sldId id="407" r:id="rId25"/>
    <p:sldId id="408" r:id="rId26"/>
    <p:sldId id="410" r:id="rId27"/>
    <p:sldId id="409" r:id="rId28"/>
    <p:sldId id="271" r:id="rId29"/>
    <p:sldId id="272" r:id="rId30"/>
    <p:sldId id="273" r:id="rId31"/>
    <p:sldId id="419" r:id="rId32"/>
    <p:sldId id="418" r:id="rId33"/>
    <p:sldId id="986" r:id="rId34"/>
    <p:sldId id="829" r:id="rId35"/>
    <p:sldId id="830" r:id="rId36"/>
    <p:sldId id="832" r:id="rId37"/>
    <p:sldId id="831" r:id="rId38"/>
    <p:sldId id="833" r:id="rId39"/>
    <p:sldId id="834" r:id="rId40"/>
    <p:sldId id="837" r:id="rId41"/>
    <p:sldId id="835" r:id="rId42"/>
    <p:sldId id="836" r:id="rId43"/>
    <p:sldId id="838" r:id="rId44"/>
    <p:sldId id="839" r:id="rId45"/>
    <p:sldId id="840" r:id="rId46"/>
    <p:sldId id="1014" r:id="rId47"/>
    <p:sldId id="841" r:id="rId48"/>
    <p:sldId id="842" r:id="rId49"/>
    <p:sldId id="843" r:id="rId50"/>
    <p:sldId id="844" r:id="rId51"/>
    <p:sldId id="846" r:id="rId52"/>
    <p:sldId id="845" r:id="rId53"/>
    <p:sldId id="847" r:id="rId54"/>
    <p:sldId id="848" r:id="rId55"/>
    <p:sldId id="849" r:id="rId56"/>
    <p:sldId id="850" r:id="rId57"/>
    <p:sldId id="851" r:id="rId58"/>
    <p:sldId id="852" r:id="rId59"/>
    <p:sldId id="853" r:id="rId60"/>
    <p:sldId id="977" r:id="rId61"/>
    <p:sldId id="854" r:id="rId62"/>
    <p:sldId id="855" r:id="rId63"/>
    <p:sldId id="856" r:id="rId64"/>
    <p:sldId id="995" r:id="rId65"/>
    <p:sldId id="859" r:id="rId66"/>
    <p:sldId id="996" r:id="rId67"/>
    <p:sldId id="998" r:id="rId68"/>
    <p:sldId id="997" r:id="rId69"/>
    <p:sldId id="861" r:id="rId70"/>
    <p:sldId id="862" r:id="rId71"/>
    <p:sldId id="863" r:id="rId72"/>
    <p:sldId id="864" r:id="rId73"/>
    <p:sldId id="865" r:id="rId74"/>
    <p:sldId id="1015" r:id="rId75"/>
    <p:sldId id="867" r:id="rId76"/>
    <p:sldId id="868" r:id="rId77"/>
    <p:sldId id="999" r:id="rId78"/>
    <p:sldId id="970" r:id="rId79"/>
    <p:sldId id="1001" r:id="rId80"/>
    <p:sldId id="1002" r:id="rId81"/>
    <p:sldId id="1000" r:id="rId82"/>
    <p:sldId id="1003" r:id="rId83"/>
    <p:sldId id="1005" r:id="rId84"/>
    <p:sldId id="1006" r:id="rId85"/>
    <p:sldId id="1007" r:id="rId86"/>
    <p:sldId id="1008" r:id="rId87"/>
    <p:sldId id="1009" r:id="rId88"/>
    <p:sldId id="1010" r:id="rId89"/>
    <p:sldId id="1004" r:id="rId90"/>
    <p:sldId id="1013" r:id="rId91"/>
    <p:sldId id="1012"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E3F06-19B0-4953-9FC4-358535B54D85}" type="datetimeFigureOut">
              <a:rPr lang="zh-CN" altLang="en-US" smtClean="0"/>
              <a:pPr/>
              <a:t>2023/6/7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93A2E-A8E7-4DF4-8781-1F67479C7DEF}" type="slidenum">
              <a:rPr lang="zh-CN" altLang="en-US" smtClean="0"/>
              <a:pPr/>
              <a:t>‹#›</a:t>
            </a:fld>
            <a:endParaRPr lang="zh-CN" altLang="en-US"/>
          </a:p>
        </p:txBody>
      </p:sp>
    </p:spTree>
    <p:extLst>
      <p:ext uri="{BB962C8B-B14F-4D97-AF65-F5344CB8AC3E}">
        <p14:creationId xmlns:p14="http://schemas.microsoft.com/office/powerpoint/2010/main" val="241280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csdn.net/sinat_26917383/article/details/5216258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jianshu.com/p/0972256a17a6"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inite-state_machin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zhuanlan.zhihu.com/p/368345952"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cn-healthcare.com/articlewm/20210326/content-1203404.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uanlan.zhihu.com/p/368345952"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www.cn-healthcare.com/articlewm/20210326/content-1203404.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自然语言处理</a:t>
            </a:r>
            <a:r>
              <a:rPr lang="en-US" altLang="zh-CN" dirty="0">
                <a:hlinkClick r:id="rId3"/>
              </a:rPr>
              <a:t>︱</a:t>
            </a:r>
            <a:r>
              <a:rPr lang="zh-CN" altLang="en-US" dirty="0">
                <a:hlinkClick r:id="rId3"/>
              </a:rPr>
              <a:t>简述四大类文本分析中的“词向量”（文本词特征提取）</a:t>
            </a:r>
            <a:r>
              <a:rPr lang="en-US" altLang="zh-CN" dirty="0">
                <a:hlinkClick r:id="rId3"/>
              </a:rPr>
              <a:t>_</a:t>
            </a:r>
            <a:r>
              <a:rPr lang="zh-CN" altLang="en-US" dirty="0">
                <a:hlinkClick r:id="rId3"/>
              </a:rPr>
              <a:t>悟乙己的博客</a:t>
            </a:r>
            <a:r>
              <a:rPr lang="en-US" altLang="zh-CN" dirty="0">
                <a:hlinkClick r:id="rId3"/>
              </a:rPr>
              <a:t>-CSDN</a:t>
            </a:r>
            <a:r>
              <a:rPr lang="zh-CN" altLang="en-US" dirty="0">
                <a:hlinkClick r:id="rId3"/>
              </a:rPr>
              <a:t>博客</a:t>
            </a:r>
            <a:r>
              <a:rPr lang="en-US" altLang="zh-CN" dirty="0">
                <a:hlinkClick r:id="rId3"/>
              </a:rPr>
              <a:t>_</a:t>
            </a:r>
            <a:r>
              <a:rPr lang="zh-CN" altLang="en-US" dirty="0">
                <a:hlinkClick r:id="rId3"/>
              </a:rPr>
              <a:t>文本词向量</a:t>
            </a:r>
            <a:endParaRPr lang="zh-CN" altLang="en-US" dirty="0"/>
          </a:p>
        </p:txBody>
      </p:sp>
      <p:sp>
        <p:nvSpPr>
          <p:cNvPr id="4" name="灯片编号占位符 3"/>
          <p:cNvSpPr>
            <a:spLocks noGrp="1"/>
          </p:cNvSpPr>
          <p:nvPr>
            <p:ph type="sldNum" sz="quarter" idx="5"/>
          </p:nvPr>
        </p:nvSpPr>
        <p:spPr/>
        <p:txBody>
          <a:bodyPr/>
          <a:lstStyle/>
          <a:p>
            <a:fld id="{35893A2E-A8E7-4DF4-8781-1F67479C7DEF}" type="slidenum">
              <a:rPr lang="zh-CN" altLang="en-US" smtClean="0"/>
              <a:pPr/>
              <a:t>1</a:t>
            </a:fld>
            <a:endParaRPr lang="zh-CN" altLang="en-US"/>
          </a:p>
        </p:txBody>
      </p:sp>
    </p:spTree>
    <p:extLst>
      <p:ext uri="{BB962C8B-B14F-4D97-AF65-F5344CB8AC3E}">
        <p14:creationId xmlns:p14="http://schemas.microsoft.com/office/powerpoint/2010/main" val="2889702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i="1" kern="1200" dirty="0" err="1">
                <a:solidFill>
                  <a:schemeClr val="tx1"/>
                </a:solidFill>
                <a:latin typeface="+mn-lt"/>
                <a:ea typeface="+mn-ea"/>
                <a:cs typeface="+mn-cs"/>
              </a:rPr>
              <a:t>tanh</a:t>
            </a:r>
            <a:r>
              <a:rPr lang="en-US" dirty="0"/>
              <a:t>()</a:t>
            </a:r>
            <a:r>
              <a:rPr lang="zh-CN" altLang="en-US" dirty="0"/>
              <a:t>为双曲正切</a:t>
            </a:r>
          </a:p>
        </p:txBody>
      </p:sp>
      <p:sp>
        <p:nvSpPr>
          <p:cNvPr id="4" name="灯片编号占位符 3"/>
          <p:cNvSpPr>
            <a:spLocks noGrp="1"/>
          </p:cNvSpPr>
          <p:nvPr>
            <p:ph type="sldNum" sz="quarter" idx="10"/>
          </p:nvPr>
        </p:nvSpPr>
        <p:spPr/>
        <p:txBody>
          <a:bodyPr/>
          <a:lstStyle/>
          <a:p>
            <a:fld id="{D1F4ED85-4584-4EEA-BA18-07D55278D8AD}" type="slidenum">
              <a:rPr lang="zh-CN" altLang="en-US" smtClean="0"/>
              <a:pPr/>
              <a:t>48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kern="1200" dirty="0" err="1">
                <a:solidFill>
                  <a:schemeClr val="tx1"/>
                </a:solidFill>
                <a:effectLst/>
                <a:latin typeface="+mn-lt"/>
                <a:ea typeface="+mn-ea"/>
                <a:cs typeface="+mn-cs"/>
              </a:rPr>
              <a:t>Lossy</a:t>
            </a:r>
            <a:r>
              <a:rPr lang="en-US" altLang="zh-CN" sz="1200" kern="1200" baseline="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adj.</a:t>
            </a:r>
            <a:r>
              <a:rPr lang="en-US" altLang="zh-CN" sz="1200" u="none" strike="noStrike" kern="1200" dirty="0" err="1">
                <a:solidFill>
                  <a:schemeClr val="tx1"/>
                </a:solidFill>
                <a:effectLst/>
                <a:latin typeface="+mn-lt"/>
                <a:ea typeface="+mn-ea"/>
                <a:cs typeface="+mn-cs"/>
              </a:rPr>
              <a:t>有损耗的，致损耗的</a:t>
            </a:r>
            <a:r>
              <a:rPr lang="en-US" altLang="zh-CN" sz="1200" u="none" strike="noStrike" kern="1200" dirty="0">
                <a:solidFill>
                  <a:schemeClr val="tx1"/>
                </a:solidFill>
                <a:effectLst/>
                <a:latin typeface="+mn-lt"/>
                <a:ea typeface="+mn-ea"/>
                <a:cs typeface="+mn-cs"/>
              </a:rPr>
              <a:t>;</a:t>
            </a:r>
            <a:r>
              <a:rPr lang="zh-CN" altLang="en-US" dirty="0"/>
              <a:t>自动编码器</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11A80627-B705-412C-B034-4D695D8D0C4E}" type="slidenum">
              <a:rPr lang="zh-CN" altLang="en-US" smtClean="0"/>
              <a:pPr/>
              <a:t>51</a:t>
            </a:fld>
            <a:endParaRPr lang="zh-CN" altLang="en-US"/>
          </a:p>
        </p:txBody>
      </p:sp>
    </p:spTree>
    <p:extLst>
      <p:ext uri="{BB962C8B-B14F-4D97-AF65-F5344CB8AC3E}">
        <p14:creationId xmlns:p14="http://schemas.microsoft.com/office/powerpoint/2010/main" val="54929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Target </a:t>
            </a:r>
            <a:r>
              <a:rPr lang="zh-CN" altLang="en-US" dirty="0"/>
              <a:t>多个位置出现？</a:t>
            </a:r>
          </a:p>
        </p:txBody>
      </p:sp>
      <p:sp>
        <p:nvSpPr>
          <p:cNvPr id="4" name="灯片编号占位符 3"/>
          <p:cNvSpPr>
            <a:spLocks noGrp="1"/>
          </p:cNvSpPr>
          <p:nvPr>
            <p:ph type="sldNum" sz="quarter" idx="10"/>
          </p:nvPr>
        </p:nvSpPr>
        <p:spPr/>
        <p:txBody>
          <a:bodyPr/>
          <a:lstStyle/>
          <a:p>
            <a:fld id="{11A80627-B705-412C-B034-4D695D8D0C4E}" type="slidenum">
              <a:rPr lang="zh-CN" altLang="en-US" smtClean="0"/>
              <a:pPr/>
              <a:t>53</a:t>
            </a:fld>
            <a:endParaRPr lang="zh-CN" altLang="en-US"/>
          </a:p>
        </p:txBody>
      </p:sp>
    </p:spTree>
    <p:extLst>
      <p:ext uri="{BB962C8B-B14F-4D97-AF65-F5344CB8AC3E}">
        <p14:creationId xmlns:p14="http://schemas.microsoft.com/office/powerpoint/2010/main" val="162419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893A2E-A8E7-4DF4-8781-1F67479C7DEF}" type="slidenum">
              <a:rPr lang="zh-CN" altLang="en-US" smtClean="0"/>
              <a:pPr/>
              <a:t>67</a:t>
            </a:fld>
            <a:endParaRPr lang="zh-CN" altLang="en-US"/>
          </a:p>
        </p:txBody>
      </p:sp>
    </p:spTree>
    <p:extLst>
      <p:ext uri="{BB962C8B-B14F-4D97-AF65-F5344CB8AC3E}">
        <p14:creationId xmlns:p14="http://schemas.microsoft.com/office/powerpoint/2010/main" val="111225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https://blog.csdn.net/liujh845633242/article/details/101595856</a:t>
            </a:r>
            <a:endParaRPr lang="zh-CN" altLang="en-US" dirty="0"/>
          </a:p>
        </p:txBody>
      </p:sp>
      <p:sp>
        <p:nvSpPr>
          <p:cNvPr id="4" name="灯片编号占位符 3"/>
          <p:cNvSpPr>
            <a:spLocks noGrp="1"/>
          </p:cNvSpPr>
          <p:nvPr>
            <p:ph type="sldNum" sz="quarter" idx="10"/>
          </p:nvPr>
        </p:nvSpPr>
        <p:spPr/>
        <p:txBody>
          <a:bodyPr/>
          <a:lstStyle/>
          <a:p>
            <a:fld id="{35893A2E-A8E7-4DF4-8781-1F67479C7DEF}" type="slidenum">
              <a:rPr lang="zh-CN" altLang="en-US" smtClean="0"/>
              <a:pPr/>
              <a:t>78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Glove</a:t>
            </a:r>
            <a:r>
              <a:rPr lang="zh-CN" altLang="en-US" dirty="0">
                <a:hlinkClick r:id="rId3"/>
              </a:rPr>
              <a:t>词向量 </a:t>
            </a:r>
            <a:r>
              <a:rPr lang="en-US" altLang="zh-CN" dirty="0">
                <a:hlinkClick r:id="rId3"/>
              </a:rPr>
              <a:t>- </a:t>
            </a:r>
            <a:r>
              <a:rPr lang="zh-CN" altLang="en-US" dirty="0">
                <a:hlinkClick r:id="rId3"/>
              </a:rPr>
              <a:t>简书 </a:t>
            </a:r>
            <a:r>
              <a:rPr lang="en-US" altLang="zh-CN" dirty="0">
                <a:hlinkClick r:id="rId3"/>
              </a:rPr>
              <a:t>(jianshu.com)</a:t>
            </a:r>
            <a:endParaRPr lang="zh-CN" altLang="en-US" dirty="0"/>
          </a:p>
        </p:txBody>
      </p:sp>
      <p:sp>
        <p:nvSpPr>
          <p:cNvPr id="4" name="灯片编号占位符 3"/>
          <p:cNvSpPr>
            <a:spLocks noGrp="1"/>
          </p:cNvSpPr>
          <p:nvPr>
            <p:ph type="sldNum" sz="quarter" idx="5"/>
          </p:nvPr>
        </p:nvSpPr>
        <p:spPr/>
        <p:txBody>
          <a:bodyPr/>
          <a:lstStyle/>
          <a:p>
            <a:fld id="{35893A2E-A8E7-4DF4-8781-1F67479C7DEF}" type="slidenum">
              <a:rPr lang="zh-CN" altLang="en-US" smtClean="0"/>
              <a:pPr/>
              <a:t>82</a:t>
            </a:fld>
            <a:endParaRPr lang="zh-CN" altLang="en-US"/>
          </a:p>
        </p:txBody>
      </p:sp>
    </p:spTree>
    <p:extLst>
      <p:ext uri="{BB962C8B-B14F-4D97-AF65-F5344CB8AC3E}">
        <p14:creationId xmlns:p14="http://schemas.microsoft.com/office/powerpoint/2010/main" val="2588473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论文中还提到一个词最终的</a:t>
            </a:r>
            <a:r>
              <a:rPr lang="en-US" altLang="zh-CN" dirty="0"/>
              <a:t>glove</a:t>
            </a:r>
            <a:r>
              <a:rPr lang="zh-CN" altLang="en-US" dirty="0"/>
              <a:t>词向量用的是训练后的两个词向量之和</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5893A2E-A8E7-4DF4-8781-1F67479C7DEF}" type="slidenum">
              <a:rPr lang="zh-CN" altLang="en-US" smtClean="0"/>
              <a:pPr/>
              <a:t>89</a:t>
            </a:fld>
            <a:endParaRPr lang="zh-CN" altLang="en-US"/>
          </a:p>
        </p:txBody>
      </p:sp>
    </p:spTree>
    <p:extLst>
      <p:ext uri="{BB962C8B-B14F-4D97-AF65-F5344CB8AC3E}">
        <p14:creationId xmlns:p14="http://schemas.microsoft.com/office/powerpoint/2010/main" val="346389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word2vec</a:t>
            </a:r>
            <a:r>
              <a:rPr lang="zh-CN" altLang="en-US" dirty="0"/>
              <a:t>则打散同时定义成了向量，参考文献中，验证了将词向量加起来的确是一个有效的方法；延伸：</a:t>
            </a:r>
            <a:r>
              <a:rPr lang="en-US" altLang="zh-CN" dirty="0"/>
              <a:t>word2vec</a:t>
            </a:r>
            <a:r>
              <a:rPr lang="zh-CN" altLang="en-US" dirty="0"/>
              <a:t>考虑了上下语义，</a:t>
            </a:r>
            <a:r>
              <a:rPr lang="en-US" altLang="zh-CN" dirty="0"/>
              <a:t>doc2vec</a:t>
            </a:r>
            <a:r>
              <a:rPr lang="zh-CN" altLang="en-US" dirty="0"/>
              <a:t>还考虑了上下语句顺序，用在段落中较好。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5893A2E-A8E7-4DF4-8781-1F67479C7DEF}" type="slidenum">
              <a:rPr lang="zh-CN" altLang="en-US" smtClean="0"/>
              <a:pPr/>
              <a:t>4</a:t>
            </a:fld>
            <a:endParaRPr lang="zh-CN" altLang="en-US"/>
          </a:p>
        </p:txBody>
      </p:sp>
    </p:spTree>
    <p:extLst>
      <p:ext uri="{BB962C8B-B14F-4D97-AF65-F5344CB8AC3E}">
        <p14:creationId xmlns:p14="http://schemas.microsoft.com/office/powerpoint/2010/main" val="359336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unigram model used in information retrieval can be treated as the combination of several one-state </a:t>
            </a:r>
            <a:r>
              <a:rPr lang="en-US" altLang="zh-CN" dirty="0">
                <a:hlinkClick r:id="rId3" tooltip="Finite-state machine"/>
              </a:rPr>
              <a:t>finite automata</a:t>
            </a:r>
            <a:r>
              <a:rPr lang="en-US" altLang="zh-CN" dirty="0"/>
              <a:t>  </a:t>
            </a:r>
            <a:r>
              <a:rPr lang="zh-CN" altLang="en-US" dirty="0"/>
              <a:t>有限自动机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BAF5F36-DD41-4FDB-9015-B4D43F5B3B86}" type="slidenum">
              <a:rPr lang="zh-CN" altLang="en-US" smtClean="0"/>
              <a:pPr/>
              <a:t>21</a:t>
            </a:fld>
            <a:endParaRPr lang="zh-CN" altLang="en-US"/>
          </a:p>
        </p:txBody>
      </p:sp>
    </p:spTree>
    <p:extLst>
      <p:ext uri="{BB962C8B-B14F-4D97-AF65-F5344CB8AC3E}">
        <p14:creationId xmlns:p14="http://schemas.microsoft.com/office/powerpoint/2010/main" val="402574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https://blog.csdn.net/lucky_ricky/article/details/77742831?utm_source=blogkpcl4</a:t>
            </a:r>
            <a:endParaRPr lang="zh-CN" altLang="en-US" dirty="0"/>
          </a:p>
        </p:txBody>
      </p:sp>
      <p:sp>
        <p:nvSpPr>
          <p:cNvPr id="4" name="灯片编号占位符 3"/>
          <p:cNvSpPr>
            <a:spLocks noGrp="1"/>
          </p:cNvSpPr>
          <p:nvPr>
            <p:ph type="sldNum" sz="quarter" idx="10"/>
          </p:nvPr>
        </p:nvSpPr>
        <p:spPr/>
        <p:txBody>
          <a:bodyPr/>
          <a:lstStyle/>
          <a:p>
            <a:fld id="{7BAF5F36-DD41-4FDB-9015-B4D43F5B3B86}" type="slidenum">
              <a:rPr lang="zh-CN" altLang="en-US" smtClean="0"/>
              <a:pPr/>
              <a:t>29</a:t>
            </a:fld>
            <a:endParaRPr lang="zh-CN" altLang="en-US"/>
          </a:p>
        </p:txBody>
      </p:sp>
    </p:spTree>
    <p:extLst>
      <p:ext uri="{BB962C8B-B14F-4D97-AF65-F5344CB8AC3E}">
        <p14:creationId xmlns:p14="http://schemas.microsoft.com/office/powerpoint/2010/main" val="1780617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GPT</a:t>
            </a:r>
            <a:r>
              <a:rPr lang="zh-CN" altLang="en-US" dirty="0">
                <a:hlinkClick r:id="rId3"/>
              </a:rPr>
              <a:t>模型（学习笔记） </a:t>
            </a:r>
            <a:r>
              <a:rPr lang="en-US" altLang="zh-CN" dirty="0">
                <a:hlinkClick r:id="rId3"/>
              </a:rPr>
              <a:t>- </a:t>
            </a:r>
            <a:r>
              <a:rPr lang="zh-CN" altLang="en-US" dirty="0">
                <a:hlinkClick r:id="rId3"/>
              </a:rPr>
              <a:t>知乎 </a:t>
            </a:r>
            <a:r>
              <a:rPr lang="en-US" altLang="zh-CN" dirty="0">
                <a:hlinkClick r:id="rId3"/>
              </a:rPr>
              <a:t>(zhihu.com)</a:t>
            </a:r>
            <a:endParaRPr lang="en-US" altLang="zh-CN" dirty="0"/>
          </a:p>
          <a:p>
            <a:r>
              <a:rPr lang="zh-CN" altLang="en-US" dirty="0">
                <a:hlinkClick r:id="rId4"/>
              </a:rPr>
              <a:t>听李宏毅点评</a:t>
            </a:r>
            <a:r>
              <a:rPr lang="en-US" altLang="zh-CN" dirty="0">
                <a:hlinkClick r:id="rId4"/>
              </a:rPr>
              <a:t>GPT-3</a:t>
            </a:r>
            <a:r>
              <a:rPr lang="zh-CN" altLang="en-US" dirty="0">
                <a:hlinkClick r:id="rId4"/>
              </a:rPr>
              <a:t>：来自猎人暗黑大陆的模型</a:t>
            </a:r>
            <a:r>
              <a:rPr lang="en-US" altLang="zh-CN" dirty="0">
                <a:hlinkClick r:id="rId4"/>
              </a:rPr>
              <a:t>|</a:t>
            </a:r>
            <a:r>
              <a:rPr lang="zh-CN" altLang="en-US" dirty="0">
                <a:hlinkClick r:id="rId4"/>
              </a:rPr>
              <a:t>李宏毅</a:t>
            </a:r>
            <a:r>
              <a:rPr lang="en-US" altLang="zh-CN" dirty="0">
                <a:hlinkClick r:id="rId4"/>
              </a:rPr>
              <a:t>|GPT|</a:t>
            </a:r>
            <a:r>
              <a:rPr lang="zh-CN" altLang="en-US" dirty="0">
                <a:hlinkClick r:id="rId4"/>
              </a:rPr>
              <a:t>模型</a:t>
            </a:r>
            <a:r>
              <a:rPr lang="en-US" altLang="zh-CN" dirty="0">
                <a:hlinkClick r:id="rId4"/>
              </a:rPr>
              <a:t>|</a:t>
            </a:r>
            <a:r>
              <a:rPr lang="zh-CN" altLang="en-US" dirty="0">
                <a:hlinkClick r:id="rId4"/>
              </a:rPr>
              <a:t>点评</a:t>
            </a:r>
            <a:r>
              <a:rPr lang="en-US" altLang="zh-CN" dirty="0">
                <a:hlinkClick r:id="rId4"/>
              </a:rPr>
              <a:t>|</a:t>
            </a:r>
            <a:r>
              <a:rPr lang="zh-CN" altLang="en-US" dirty="0">
                <a:hlinkClick r:id="rId4"/>
              </a:rPr>
              <a:t>建议</a:t>
            </a:r>
            <a:r>
              <a:rPr lang="en-US" altLang="zh-CN" dirty="0">
                <a:hlinkClick r:id="rId4"/>
              </a:rPr>
              <a:t>|-</a:t>
            </a:r>
            <a:r>
              <a:rPr lang="zh-CN" altLang="en-US" dirty="0">
                <a:hlinkClick r:id="rId4"/>
              </a:rPr>
              <a:t>健康界 </a:t>
            </a:r>
            <a:r>
              <a:rPr lang="en-US" altLang="zh-CN" dirty="0">
                <a:hlinkClick r:id="rId4"/>
              </a:rPr>
              <a:t>(cn-healthcare.com)</a:t>
            </a:r>
            <a:endParaRPr lang="zh-CN" altLang="en-US" dirty="0"/>
          </a:p>
        </p:txBody>
      </p:sp>
      <p:sp>
        <p:nvSpPr>
          <p:cNvPr id="4" name="灯片编号占位符 3"/>
          <p:cNvSpPr>
            <a:spLocks noGrp="1"/>
          </p:cNvSpPr>
          <p:nvPr>
            <p:ph type="sldNum" sz="quarter" idx="5"/>
          </p:nvPr>
        </p:nvSpPr>
        <p:spPr/>
        <p:txBody>
          <a:bodyPr/>
          <a:lstStyle/>
          <a:p>
            <a:fld id="{7BAF5F36-DD41-4FDB-9015-B4D43F5B3B86}" type="slidenum">
              <a:rPr lang="zh-CN" altLang="en-US" smtClean="0"/>
              <a:pPr/>
              <a:t>31</a:t>
            </a:fld>
            <a:endParaRPr lang="zh-CN" altLang="en-US"/>
          </a:p>
        </p:txBody>
      </p:sp>
    </p:spTree>
    <p:extLst>
      <p:ext uri="{BB962C8B-B14F-4D97-AF65-F5344CB8AC3E}">
        <p14:creationId xmlns:p14="http://schemas.microsoft.com/office/powerpoint/2010/main" val="108489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GPT</a:t>
            </a:r>
            <a:r>
              <a:rPr lang="zh-CN" altLang="en-US" dirty="0">
                <a:hlinkClick r:id="rId3"/>
              </a:rPr>
              <a:t>模型（学习笔记） </a:t>
            </a:r>
            <a:r>
              <a:rPr lang="en-US" altLang="zh-CN" dirty="0">
                <a:hlinkClick r:id="rId3"/>
              </a:rPr>
              <a:t>- </a:t>
            </a:r>
            <a:r>
              <a:rPr lang="zh-CN" altLang="en-US" dirty="0">
                <a:hlinkClick r:id="rId3"/>
              </a:rPr>
              <a:t>知乎 </a:t>
            </a:r>
            <a:r>
              <a:rPr lang="en-US" altLang="zh-CN" dirty="0">
                <a:hlinkClick r:id="rId3"/>
              </a:rPr>
              <a:t>(zhihu.com)</a:t>
            </a:r>
            <a:endParaRPr lang="en-US" altLang="zh-CN" dirty="0"/>
          </a:p>
          <a:p>
            <a:r>
              <a:rPr lang="zh-CN" altLang="en-US" dirty="0">
                <a:hlinkClick r:id="rId4"/>
              </a:rPr>
              <a:t>听李宏毅点评</a:t>
            </a:r>
            <a:r>
              <a:rPr lang="en-US" altLang="zh-CN" dirty="0">
                <a:hlinkClick r:id="rId4"/>
              </a:rPr>
              <a:t>GPT-3</a:t>
            </a:r>
            <a:r>
              <a:rPr lang="zh-CN" altLang="en-US" dirty="0">
                <a:hlinkClick r:id="rId4"/>
              </a:rPr>
              <a:t>：来自猎人暗黑大陆的模型</a:t>
            </a:r>
            <a:r>
              <a:rPr lang="en-US" altLang="zh-CN" dirty="0">
                <a:hlinkClick r:id="rId4"/>
              </a:rPr>
              <a:t>|</a:t>
            </a:r>
            <a:r>
              <a:rPr lang="zh-CN" altLang="en-US" dirty="0">
                <a:hlinkClick r:id="rId4"/>
              </a:rPr>
              <a:t>李宏毅</a:t>
            </a:r>
            <a:r>
              <a:rPr lang="en-US" altLang="zh-CN" dirty="0">
                <a:hlinkClick r:id="rId4"/>
              </a:rPr>
              <a:t>|GPT|</a:t>
            </a:r>
            <a:r>
              <a:rPr lang="zh-CN" altLang="en-US" dirty="0">
                <a:hlinkClick r:id="rId4"/>
              </a:rPr>
              <a:t>模型</a:t>
            </a:r>
            <a:r>
              <a:rPr lang="en-US" altLang="zh-CN" dirty="0">
                <a:hlinkClick r:id="rId4"/>
              </a:rPr>
              <a:t>|</a:t>
            </a:r>
            <a:r>
              <a:rPr lang="zh-CN" altLang="en-US" dirty="0">
                <a:hlinkClick r:id="rId4"/>
              </a:rPr>
              <a:t>点评</a:t>
            </a:r>
            <a:r>
              <a:rPr lang="en-US" altLang="zh-CN" dirty="0">
                <a:hlinkClick r:id="rId4"/>
              </a:rPr>
              <a:t>|</a:t>
            </a:r>
            <a:r>
              <a:rPr lang="zh-CN" altLang="en-US" dirty="0">
                <a:hlinkClick r:id="rId4"/>
              </a:rPr>
              <a:t>建议</a:t>
            </a:r>
            <a:r>
              <a:rPr lang="en-US" altLang="zh-CN" dirty="0">
                <a:hlinkClick r:id="rId4"/>
              </a:rPr>
              <a:t>|-</a:t>
            </a:r>
            <a:r>
              <a:rPr lang="zh-CN" altLang="en-US" dirty="0">
                <a:hlinkClick r:id="rId4"/>
              </a:rPr>
              <a:t>健康界 </a:t>
            </a:r>
            <a:r>
              <a:rPr lang="en-US" altLang="zh-CN" dirty="0">
                <a:hlinkClick r:id="rId4"/>
              </a:rPr>
              <a:t>(cn-healthcare.com)</a:t>
            </a:r>
            <a:endParaRPr lang="zh-CN" altLang="en-US" dirty="0"/>
          </a:p>
        </p:txBody>
      </p:sp>
      <p:sp>
        <p:nvSpPr>
          <p:cNvPr id="4" name="灯片编号占位符 3"/>
          <p:cNvSpPr>
            <a:spLocks noGrp="1"/>
          </p:cNvSpPr>
          <p:nvPr>
            <p:ph type="sldNum" sz="quarter" idx="5"/>
          </p:nvPr>
        </p:nvSpPr>
        <p:spPr/>
        <p:txBody>
          <a:bodyPr/>
          <a:lstStyle/>
          <a:p>
            <a:fld id="{7BAF5F36-DD41-4FDB-9015-B4D43F5B3B86}" type="slidenum">
              <a:rPr lang="zh-CN" altLang="en-US" smtClean="0"/>
              <a:pPr/>
              <a:t>32</a:t>
            </a:fld>
            <a:endParaRPr lang="zh-CN" altLang="en-US"/>
          </a:p>
        </p:txBody>
      </p:sp>
    </p:spTree>
    <p:extLst>
      <p:ext uri="{BB962C8B-B14F-4D97-AF65-F5344CB8AC3E}">
        <p14:creationId xmlns:p14="http://schemas.microsoft.com/office/powerpoint/2010/main" val="3892154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Tanh</a:t>
            </a:r>
            <a:r>
              <a:rPr lang="en-US" altLang="zh-CN" dirty="0"/>
              <a:t> </a:t>
            </a:r>
            <a:r>
              <a:rPr lang="zh-CN" altLang="en-US" dirty="0"/>
              <a:t>双曲正切</a:t>
            </a:r>
          </a:p>
        </p:txBody>
      </p:sp>
      <p:sp>
        <p:nvSpPr>
          <p:cNvPr id="4" name="灯片编号占位符 3"/>
          <p:cNvSpPr>
            <a:spLocks noGrp="1"/>
          </p:cNvSpPr>
          <p:nvPr>
            <p:ph type="sldNum" sz="quarter" idx="10"/>
          </p:nvPr>
        </p:nvSpPr>
        <p:spPr/>
        <p:txBody>
          <a:bodyPr/>
          <a:lstStyle/>
          <a:p>
            <a:fld id="{D1F4ED85-4584-4EEA-BA18-07D55278D8AD}" type="slidenum">
              <a:rPr lang="zh-CN" altLang="en-US" smtClean="0"/>
              <a:pPr/>
              <a:t>37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1F4ED85-4584-4EEA-BA18-07D55278D8AD}" type="slidenum">
              <a:rPr lang="zh-CN" altLang="en-US" smtClean="0"/>
              <a:pPr/>
              <a:t>38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err="1"/>
              <a:t>tanh</a:t>
            </a:r>
            <a:r>
              <a:rPr lang="en-US" dirty="0"/>
              <a:t>()</a:t>
            </a:r>
            <a:r>
              <a:rPr lang="zh-CN" altLang="en-US" dirty="0"/>
              <a:t>为双曲正切函数</a:t>
            </a:r>
          </a:p>
        </p:txBody>
      </p:sp>
      <p:sp>
        <p:nvSpPr>
          <p:cNvPr id="4" name="灯片编号占位符 3"/>
          <p:cNvSpPr>
            <a:spLocks noGrp="1"/>
          </p:cNvSpPr>
          <p:nvPr>
            <p:ph type="sldNum" sz="quarter" idx="10"/>
          </p:nvPr>
        </p:nvSpPr>
        <p:spPr/>
        <p:txBody>
          <a:bodyPr/>
          <a:lstStyle/>
          <a:p>
            <a:fld id="{D1F4ED85-4584-4EEA-BA18-07D55278D8AD}" type="slidenum">
              <a:rPr lang="zh-CN" altLang="en-US" smtClean="0"/>
              <a:pPr/>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5D247-E79F-45D3-81FC-5BC06211EC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736266-98FC-4D2B-B4D4-AE068D71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8D0E06-072D-4449-B97F-99DA37DBDE2E}"/>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5" name="页脚占位符 4">
            <a:extLst>
              <a:ext uri="{FF2B5EF4-FFF2-40B4-BE49-F238E27FC236}">
                <a16:creationId xmlns:a16="http://schemas.microsoft.com/office/drawing/2014/main" id="{E47CB72F-EF83-4EEA-A331-7DAE8D1E9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227CC-4311-419C-B0EA-2E5D1BBC62BD}"/>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304895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AEFB7-356B-40B6-9701-641994C519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E1DA12-BE86-4118-A827-084C22AE2C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3B1A25-13B5-460D-8EA6-6DE3E88AA78C}"/>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5" name="页脚占位符 4">
            <a:extLst>
              <a:ext uri="{FF2B5EF4-FFF2-40B4-BE49-F238E27FC236}">
                <a16:creationId xmlns:a16="http://schemas.microsoft.com/office/drawing/2014/main" id="{29BBF3BE-F07B-4349-98DF-744BB5E24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8BFB2-6EEE-4A41-8366-DA154A05A725}"/>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283893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23D620-143F-454C-A820-CB2069C69B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5799EA-67CE-451B-BD5C-E754A36AE0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664F98-754B-4ED8-841D-473A19965FD1}"/>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5" name="页脚占位符 4">
            <a:extLst>
              <a:ext uri="{FF2B5EF4-FFF2-40B4-BE49-F238E27FC236}">
                <a16:creationId xmlns:a16="http://schemas.microsoft.com/office/drawing/2014/main" id="{3DC6430C-DA8F-417E-B0A9-AAE3E69D27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7F47E-6C1D-45BA-967A-BF1196D55B42}"/>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362130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6" descr="MSRChineseLogo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433" y="6429375"/>
            <a:ext cx="1126067"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p:nvPr userDrawn="1"/>
        </p:nvSpPr>
        <p:spPr>
          <a:xfrm>
            <a:off x="10238318" y="0"/>
            <a:ext cx="1521570" cy="230832"/>
          </a:xfrm>
          <a:prstGeom prst="rect">
            <a:avLst/>
          </a:prstGeom>
        </p:spPr>
        <p:txBody>
          <a:bodyPr wrap="none">
            <a:spAutoFit/>
          </a:bodyPr>
          <a:lstStyle/>
          <a:p>
            <a:pPr fontAlgn="auto">
              <a:spcBef>
                <a:spcPts val="0"/>
              </a:spcBef>
              <a:spcAft>
                <a:spcPts val="0"/>
              </a:spcAft>
              <a:defRPr/>
            </a:pPr>
            <a:r>
              <a:rPr lang="en-US" altLang="zh-CN" sz="900" dirty="0">
                <a:solidFill>
                  <a:schemeClr val="tx1">
                    <a:lumMod val="65000"/>
                  </a:schemeClr>
                </a:solidFill>
                <a:latin typeface="+mn-lt"/>
                <a:ea typeface="+mn-ea"/>
              </a:rPr>
              <a:t>Xian-Sheng Hua, MSR Asia</a:t>
            </a:r>
            <a:endParaRPr lang="zh-CN" altLang="en-US" sz="1100" dirty="0">
              <a:solidFill>
                <a:schemeClr val="tx1">
                  <a:lumMod val="65000"/>
                </a:schemeClr>
              </a:solidFill>
              <a:latin typeface="+mn-lt"/>
              <a:ea typeface="+mn-ea"/>
            </a:endParaRPr>
          </a:p>
        </p:txBody>
      </p:sp>
      <p:sp>
        <p:nvSpPr>
          <p:cNvPr id="2" name="Title 1"/>
          <p:cNvSpPr>
            <a:spLocks noGrp="1"/>
          </p:cNvSpPr>
          <p:nvPr>
            <p:ph type="title"/>
          </p:nvPr>
        </p:nvSpPr>
        <p:spPr>
          <a:xfrm>
            <a:off x="609600" y="142852"/>
            <a:ext cx="10972800" cy="1023934"/>
          </a:xfrm>
        </p:spPr>
        <p:txBody>
          <a:bodyPr/>
          <a:lstStyle/>
          <a:p>
            <a:r>
              <a:rPr lang="en-US" altLang="zh-CN" dirty="0"/>
              <a:t>Click to edit Master title style</a:t>
            </a:r>
            <a:endParaRPr lang="en-US" dirty="0"/>
          </a:p>
        </p:txBody>
      </p:sp>
      <p:sp>
        <p:nvSpPr>
          <p:cNvPr id="8" name="Text Placeholder 2"/>
          <p:cNvSpPr>
            <a:spLocks noGrp="1"/>
          </p:cNvSpPr>
          <p:nvPr>
            <p:ph type="body" idx="13"/>
          </p:nvPr>
        </p:nvSpPr>
        <p:spPr>
          <a:xfrm>
            <a:off x="615192" y="1359587"/>
            <a:ext cx="10983987" cy="4948934"/>
          </a:xfrm>
        </p:spPr>
        <p:txBody>
          <a:bodyPr tIns="38098" rIns="76197" bIns="38098"/>
          <a:lstStyle>
            <a:lvl1pPr>
              <a:spcBef>
                <a:spcPts val="2500"/>
              </a:spcBef>
              <a:buSzPct val="100000"/>
              <a:buFontTx/>
              <a:buBlip>
                <a:blip r:embed="rId3"/>
              </a:buBlip>
              <a:defRPr/>
            </a:lvl1pPr>
            <a:lvl2pPr>
              <a:buFontTx/>
              <a:buBlip>
                <a:blip r:embed="rId4"/>
              </a:buBlip>
              <a:defRPr sz="2000"/>
            </a:lvl2pPr>
            <a:lvl3pPr>
              <a:buFontTx/>
              <a:buBlip>
                <a:blip r:embed="rId4"/>
              </a:buBlip>
              <a:defRPr sz="1700"/>
            </a:lvl3pPr>
            <a:lvl4pPr>
              <a:buFontTx/>
              <a:buBlip>
                <a:blip r:embed="rId4"/>
              </a:buBlip>
              <a:defRPr sz="1500"/>
            </a:lvl4pPr>
            <a:lvl5pPr>
              <a:buFontTx/>
              <a:buBlip>
                <a:blip r:embed="rId4"/>
              </a:buBlip>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4"/>
          </p:nvPr>
        </p:nvSpPr>
        <p:spPr/>
        <p:txBody>
          <a:bodyPr/>
          <a:lstStyle>
            <a:lvl1pPr>
              <a:defRPr/>
            </a:lvl1pPr>
          </a:lstStyle>
          <a:p>
            <a:pPr>
              <a:defRPr/>
            </a:pPr>
            <a:fld id="{61A5E000-6F2E-4245-83A6-B746CE758EC4}" type="datetime1">
              <a:rPr lang="zh-CN" altLang="en-US"/>
              <a:pPr>
                <a:defRPr/>
              </a:pPr>
              <a:t>2023/6/7</a:t>
            </a:fld>
            <a:endParaRPr lang="zh-CN" altLang="en-US"/>
          </a:p>
        </p:txBody>
      </p:sp>
      <p:sp>
        <p:nvSpPr>
          <p:cNvPr id="7" name="Footer Placeholder 4"/>
          <p:cNvSpPr>
            <a:spLocks noGrp="1"/>
          </p:cNvSpPr>
          <p:nvPr>
            <p:ph type="ftr" sz="quarter" idx="15"/>
          </p:nvPr>
        </p:nvSpPr>
        <p:spPr/>
        <p:txBody>
          <a:bodyPr/>
          <a:lstStyle>
            <a:lvl1pPr>
              <a:defRPr dirty="0"/>
            </a:lvl1pPr>
          </a:lstStyle>
          <a:p>
            <a:pPr>
              <a:defRPr/>
            </a:pPr>
            <a:r>
              <a:rPr lang="en-US" altLang="zh-CN"/>
              <a:t>Microsoft Confidential</a:t>
            </a: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015A9C15-8AFE-413C-A46D-FC3C919C9D22}" type="slidenum">
              <a:rPr lang="zh-CN" altLang="en-US"/>
              <a:pPr>
                <a:defRPr/>
              </a:pPr>
              <a:t>‹#›</a:t>
            </a:fld>
            <a:endParaRPr lang="zh-CN" altLang="en-US" dirty="0"/>
          </a:p>
        </p:txBody>
      </p:sp>
    </p:spTree>
    <p:extLst>
      <p:ext uri="{BB962C8B-B14F-4D97-AF65-F5344CB8AC3E}">
        <p14:creationId xmlns:p14="http://schemas.microsoft.com/office/powerpoint/2010/main" val="309818152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1FBF0-3DE4-4F0D-90D9-0D7AE791B9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92202D-6B27-4856-A158-46EAF226F5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9D01AE-C768-4E4D-A6C8-486D43B64831}"/>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5" name="页脚占位符 4">
            <a:extLst>
              <a:ext uri="{FF2B5EF4-FFF2-40B4-BE49-F238E27FC236}">
                <a16:creationId xmlns:a16="http://schemas.microsoft.com/office/drawing/2014/main" id="{A1222295-2A11-4C36-B1AE-C1B8E57CFB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B3AF87-9AE3-4BEC-B72E-B2900A5AAC37}"/>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208490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DDD7B-D79A-40CE-A84B-E32AE29E1C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BB3595-EDFF-4223-99E8-A04A4F57B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9C6045-551D-40EA-AFAA-F537B314FCCE}"/>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5" name="页脚占位符 4">
            <a:extLst>
              <a:ext uri="{FF2B5EF4-FFF2-40B4-BE49-F238E27FC236}">
                <a16:creationId xmlns:a16="http://schemas.microsoft.com/office/drawing/2014/main" id="{5A702F1F-BA9A-4E39-A821-8C14CF804C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5DC6F9-3842-41AC-A29C-EBCF9DA2DB64}"/>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30775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963A7-DD5F-4129-8845-8893BDFBE3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7B3479-10BC-4248-98F2-6F03D6B48C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184EA6-794C-4BD1-9E59-518A8679ED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8BC4AAC-7A49-461F-A231-AC1B3E65A19F}"/>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6" name="页脚占位符 5">
            <a:extLst>
              <a:ext uri="{FF2B5EF4-FFF2-40B4-BE49-F238E27FC236}">
                <a16:creationId xmlns:a16="http://schemas.microsoft.com/office/drawing/2014/main" id="{327D2A52-0561-4C4D-93CD-5781B3DDB9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F4655-E556-4852-A3E4-D628B78252F1}"/>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42775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E08FC-3117-40F8-8948-3B4522BF111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D26CF2-8BBB-49E1-8500-3E920D9D4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0113C9-EC4A-47BD-ADE4-6ED59BF286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8490E2-1A4F-48B6-80FB-6B7D4A527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480144-9789-4E8F-A668-EF7EC4B60A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D4BF39-9FEA-48A7-86CF-3487CD73B714}"/>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8" name="页脚占位符 7">
            <a:extLst>
              <a:ext uri="{FF2B5EF4-FFF2-40B4-BE49-F238E27FC236}">
                <a16:creationId xmlns:a16="http://schemas.microsoft.com/office/drawing/2014/main" id="{8B051946-F1BE-43F0-A93F-35859C3857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329D51-BD64-4810-A108-7EADA59E354B}"/>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123281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1B762-7344-4305-9D7C-4AC88E2A1F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F74522-B386-48D6-BB1E-1E2357307EBE}"/>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4" name="页脚占位符 3">
            <a:extLst>
              <a:ext uri="{FF2B5EF4-FFF2-40B4-BE49-F238E27FC236}">
                <a16:creationId xmlns:a16="http://schemas.microsoft.com/office/drawing/2014/main" id="{FCA9EE26-7CD8-4CE9-BC73-9EB7EA736F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E02481-ABD5-47D4-8E5D-C2D806FE9227}"/>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93308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AB8B15-0085-44F4-80C0-B54ECA2CBC67}"/>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3" name="页脚占位符 2">
            <a:extLst>
              <a:ext uri="{FF2B5EF4-FFF2-40B4-BE49-F238E27FC236}">
                <a16:creationId xmlns:a16="http://schemas.microsoft.com/office/drawing/2014/main" id="{FE015B8C-936E-45E7-BB01-8382D3DB37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24F5ACC-1BA0-4A12-B636-EC31F1FC6D97}"/>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376155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806F0-CD73-4DD4-9FE3-C51169D1D0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686521-7DF0-4E68-8B1C-756CFBF09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FA629A-9BC2-443D-9AA0-E8D2C9EA2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86A0A-14F0-424A-8D59-9900FB29E0CE}"/>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6" name="页脚占位符 5">
            <a:extLst>
              <a:ext uri="{FF2B5EF4-FFF2-40B4-BE49-F238E27FC236}">
                <a16:creationId xmlns:a16="http://schemas.microsoft.com/office/drawing/2014/main" id="{481BF66D-BAB4-4DB7-828B-1EED29A580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9DAA0-133F-41CC-971A-67FC1E39620A}"/>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243974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6B599-A233-440F-882C-6D7E201475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A43C81-F1DD-461F-856E-88B7AC67F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00B97F-D614-459C-9F0B-26606823A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E1F9E3-EA45-461A-98E1-4D92C6DB275E}"/>
              </a:ext>
            </a:extLst>
          </p:cNvPr>
          <p:cNvSpPr>
            <a:spLocks noGrp="1"/>
          </p:cNvSpPr>
          <p:nvPr>
            <p:ph type="dt" sz="half" idx="10"/>
          </p:nvPr>
        </p:nvSpPr>
        <p:spPr/>
        <p:txBody>
          <a:bodyPr/>
          <a:lstStyle/>
          <a:p>
            <a:fld id="{81017AB6-5B2B-4372-90F7-8954A641B0CE}" type="datetimeFigureOut">
              <a:rPr lang="zh-CN" altLang="en-US" smtClean="0"/>
              <a:pPr/>
              <a:t>2023/6/7</a:t>
            </a:fld>
            <a:endParaRPr lang="zh-CN" altLang="en-US"/>
          </a:p>
        </p:txBody>
      </p:sp>
      <p:sp>
        <p:nvSpPr>
          <p:cNvPr id="6" name="页脚占位符 5">
            <a:extLst>
              <a:ext uri="{FF2B5EF4-FFF2-40B4-BE49-F238E27FC236}">
                <a16:creationId xmlns:a16="http://schemas.microsoft.com/office/drawing/2014/main" id="{5082907D-0B77-467E-93BA-121BC6D20A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0A2BBF-C71E-4F21-AFA2-F3E608EDC191}"/>
              </a:ext>
            </a:extLst>
          </p:cNvPr>
          <p:cNvSpPr>
            <a:spLocks noGrp="1"/>
          </p:cNvSpPr>
          <p:nvPr>
            <p:ph type="sldNum" sz="quarter" idx="12"/>
          </p:nvPr>
        </p:nvSpPr>
        <p:spPr/>
        <p:txBody>
          <a:body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104296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8013F6-E1C3-48AF-9361-85FF306D4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9D9167-B4DE-4D7C-BAD4-1153505DC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DAD2F8-7D94-4A5C-970B-9D3FEC2BB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17AB6-5B2B-4372-90F7-8954A641B0CE}" type="datetimeFigureOut">
              <a:rPr lang="zh-CN" altLang="en-US" smtClean="0"/>
              <a:pPr/>
              <a:t>2023/6/7</a:t>
            </a:fld>
            <a:endParaRPr lang="zh-CN" altLang="en-US"/>
          </a:p>
        </p:txBody>
      </p:sp>
      <p:sp>
        <p:nvSpPr>
          <p:cNvPr id="5" name="页脚占位符 4">
            <a:extLst>
              <a:ext uri="{FF2B5EF4-FFF2-40B4-BE49-F238E27FC236}">
                <a16:creationId xmlns:a16="http://schemas.microsoft.com/office/drawing/2014/main" id="{06B4FD9E-E939-45F9-9F57-DA3EE3F7C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4CE3A3-3A51-4034-B992-38746CFFF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0A441-FB10-441F-A1CD-446C550CA2EE}" type="slidenum">
              <a:rPr lang="zh-CN" altLang="en-US" smtClean="0"/>
              <a:pPr/>
              <a:t>‹#›</a:t>
            </a:fld>
            <a:endParaRPr lang="zh-CN" altLang="en-US"/>
          </a:p>
        </p:txBody>
      </p:sp>
    </p:spTree>
    <p:extLst>
      <p:ext uri="{BB962C8B-B14F-4D97-AF65-F5344CB8AC3E}">
        <p14:creationId xmlns:p14="http://schemas.microsoft.com/office/powerpoint/2010/main" val="82781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aike.baidu.com/item/%E5%B5%8C%E5%85%A5"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baike.baidu.com/item/%E5%9F%9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Probability_distribu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aike.baidu.com/item/%E6%9C%BA%E5%99%A8%E5%AD%A6%E4%B9%A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hlt.fbk.eu/en/irstlm" TargetMode="External"/><Relationship Id="rId2" Type="http://schemas.openxmlformats.org/officeDocument/2006/relationships/hyperlink" Target="http://www.speech.sri.com/projects/srilm/" TargetMode="External"/><Relationship Id="rId1" Type="http://schemas.openxmlformats.org/officeDocument/2006/relationships/slideLayout" Target="../slideLayouts/slideLayout2.xml"/><Relationship Id="rId5" Type="http://schemas.openxmlformats.org/officeDocument/2006/relationships/hyperlink" Target="http://code.google.com/p/berkeleylm/" TargetMode="External"/><Relationship Id="rId4" Type="http://schemas.openxmlformats.org/officeDocument/2006/relationships/hyperlink" Target="http://code.google.com/p/mitl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ooks.google.com/ngrams/" TargetMode="External"/><Relationship Id="rId2" Type="http://schemas.openxmlformats.org/officeDocument/2006/relationships/hyperlink" Target="http://googleresearch.blogspot.com/2006/08/all-our-n-gram-are-belong-to-you.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ib.csdn.net/base/aiplan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s://radimrehurek.com/gensim/models/word2vec.html"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BA364-9271-4763-B845-EAFE28515D6D}"/>
              </a:ext>
            </a:extLst>
          </p:cNvPr>
          <p:cNvSpPr>
            <a:spLocks noGrp="1"/>
          </p:cNvSpPr>
          <p:nvPr>
            <p:ph type="ctrTitle"/>
          </p:nvPr>
        </p:nvSpPr>
        <p:spPr/>
        <p:txBody>
          <a:bodyPr/>
          <a:lstStyle/>
          <a:p>
            <a:r>
              <a:rPr lang="zh-CN" altLang="en-US" dirty="0"/>
              <a:t>第</a:t>
            </a:r>
            <a:r>
              <a:rPr lang="en-US" altLang="zh-CN" dirty="0"/>
              <a:t>9</a:t>
            </a:r>
            <a:r>
              <a:rPr lang="zh-CN" altLang="en-US" dirty="0"/>
              <a:t>讲 词嵌入</a:t>
            </a:r>
            <a:br>
              <a:rPr lang="en-US" altLang="zh-CN" dirty="0"/>
            </a:br>
            <a:r>
              <a:rPr lang="en-US" altLang="zh-CN" dirty="0"/>
              <a:t>word embedding</a:t>
            </a:r>
            <a:endParaRPr lang="zh-CN" altLang="en-US" dirty="0"/>
          </a:p>
        </p:txBody>
      </p:sp>
      <p:sp>
        <p:nvSpPr>
          <p:cNvPr id="3" name="副标题 2">
            <a:extLst>
              <a:ext uri="{FF2B5EF4-FFF2-40B4-BE49-F238E27FC236}">
                <a16:creationId xmlns:a16="http://schemas.microsoft.com/office/drawing/2014/main" id="{D1572F88-333C-4DE7-99C3-DE036F84D0C5}"/>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3355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09618-09D5-4C05-9CA9-EAEA55B9B4ED}"/>
              </a:ext>
            </a:extLst>
          </p:cNvPr>
          <p:cNvSpPr>
            <a:spLocks noGrp="1"/>
          </p:cNvSpPr>
          <p:nvPr>
            <p:ph type="title"/>
          </p:nvPr>
        </p:nvSpPr>
        <p:spPr/>
        <p:txBody>
          <a:bodyPr/>
          <a:lstStyle/>
          <a:p>
            <a:r>
              <a:rPr lang="zh-CN" altLang="en-US" dirty="0"/>
              <a:t>主题模型</a:t>
            </a:r>
            <a:r>
              <a:rPr lang="en-US" altLang="zh-CN" dirty="0"/>
              <a:t>-LDA</a:t>
            </a:r>
            <a:endParaRPr lang="zh-CN" altLang="en-US" dirty="0"/>
          </a:p>
        </p:txBody>
      </p:sp>
      <p:sp>
        <p:nvSpPr>
          <p:cNvPr id="3" name="内容占位符 2">
            <a:extLst>
              <a:ext uri="{FF2B5EF4-FFF2-40B4-BE49-F238E27FC236}">
                <a16:creationId xmlns:a16="http://schemas.microsoft.com/office/drawing/2014/main" id="{9E2CD8AB-2E53-4059-B52F-E2485A1C7404}"/>
              </a:ext>
            </a:extLst>
          </p:cNvPr>
          <p:cNvSpPr>
            <a:spLocks noGrp="1"/>
          </p:cNvSpPr>
          <p:nvPr>
            <p:ph idx="1"/>
          </p:nvPr>
        </p:nvSpPr>
        <p:spPr/>
        <p:txBody>
          <a:bodyPr/>
          <a:lstStyle/>
          <a:p>
            <a:r>
              <a:rPr lang="zh-CN" altLang="en-US" dirty="0"/>
              <a:t>将一个单词转换成固定长度的向量表示，</a:t>
            </a:r>
            <a:endParaRPr lang="en-US" altLang="zh-CN" dirty="0"/>
          </a:p>
          <a:p>
            <a:pPr lvl="1"/>
            <a:r>
              <a:rPr lang="zh-CN" altLang="en-US" dirty="0"/>
              <a:t>降维</a:t>
            </a:r>
            <a:r>
              <a:rPr lang="en-US" altLang="zh-CN" dirty="0"/>
              <a:t>,  </a:t>
            </a:r>
            <a:r>
              <a:rPr lang="zh-CN" altLang="en-US" dirty="0"/>
              <a:t>有语义信息</a:t>
            </a:r>
            <a:endParaRPr lang="en-US" altLang="zh-CN" dirty="0"/>
          </a:p>
          <a:p>
            <a:endParaRPr lang="zh-CN" altLang="en-US" dirty="0"/>
          </a:p>
        </p:txBody>
      </p:sp>
      <p:pic>
        <p:nvPicPr>
          <p:cNvPr id="4" name="Picture 2">
            <a:extLst>
              <a:ext uri="{FF2B5EF4-FFF2-40B4-BE49-F238E27FC236}">
                <a16:creationId xmlns:a16="http://schemas.microsoft.com/office/drawing/2014/main" id="{35946EEF-A3C7-4F94-849F-E1F09EA99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358" y="3062610"/>
            <a:ext cx="7064712" cy="343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71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060D2A7-32F4-AD9B-8A59-8A44551BC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909" y="188640"/>
            <a:ext cx="37338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a:extLst>
              <a:ext uri="{FF2B5EF4-FFF2-40B4-BE49-F238E27FC236}">
                <a16:creationId xmlns:a16="http://schemas.microsoft.com/office/drawing/2014/main" id="{668180A6-4D4A-8BC2-AC06-BABF7FC569F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727A3CB-F984-BB14-9B17-545E82F70CE6}"/>
              </a:ext>
            </a:extLst>
          </p:cNvPr>
          <p:cNvSpPr>
            <a:spLocks noGrp="1"/>
          </p:cNvSpPr>
          <p:nvPr>
            <p:ph idx="1"/>
          </p:nvPr>
        </p:nvSpPr>
        <p:spPr>
          <a:xfrm>
            <a:off x="838200" y="1825625"/>
            <a:ext cx="7920789" cy="4351338"/>
          </a:xfrm>
        </p:spPr>
        <p:txBody>
          <a:bodyPr>
            <a:normAutofit/>
          </a:bodyPr>
          <a:lstStyle/>
          <a:p>
            <a:pPr>
              <a:lnSpc>
                <a:spcPct val="110000"/>
              </a:lnSpc>
            </a:pPr>
            <a:r>
              <a:rPr lang="zh-CN" altLang="en-US" dirty="0">
                <a:latin typeface="system-ui"/>
              </a:rPr>
              <a:t>词嵌入（</a:t>
            </a:r>
            <a:r>
              <a:rPr lang="en-US" altLang="zh-CN" dirty="0">
                <a:latin typeface="system-ui"/>
              </a:rPr>
              <a:t>word embedding</a:t>
            </a:r>
            <a:r>
              <a:rPr lang="zh-CN" altLang="en-US" dirty="0">
                <a:latin typeface="system-ui"/>
              </a:rPr>
              <a:t>）是一种词的类型表示，</a:t>
            </a:r>
            <a:endParaRPr lang="en-US" altLang="zh-CN" dirty="0">
              <a:latin typeface="system-ui"/>
            </a:endParaRPr>
          </a:p>
          <a:p>
            <a:pPr lvl="1">
              <a:lnSpc>
                <a:spcPct val="110000"/>
              </a:lnSpc>
            </a:pPr>
            <a:r>
              <a:rPr lang="zh-CN" altLang="en-US" dirty="0"/>
              <a:t>是</a:t>
            </a:r>
            <a:r>
              <a:rPr lang="en-US" altLang="zh-CN" dirty="0"/>
              <a:t>NLP</a:t>
            </a:r>
            <a:r>
              <a:rPr lang="zh-CN" altLang="en-US" dirty="0"/>
              <a:t>中语言模型与表征学习技术的统称。</a:t>
            </a:r>
            <a:endParaRPr lang="en-US" altLang="zh-CN" dirty="0"/>
          </a:p>
          <a:p>
            <a:pPr lvl="1">
              <a:lnSpc>
                <a:spcPct val="110000"/>
              </a:lnSpc>
            </a:pPr>
            <a:r>
              <a:rPr lang="zh-CN" altLang="en-US" dirty="0"/>
              <a:t>把一个维数为所有词的数量的高维空间</a:t>
            </a:r>
            <a:r>
              <a:rPr lang="zh-CN" altLang="en-US" dirty="0">
                <a:hlinkClick r:id="rId3"/>
              </a:rPr>
              <a:t>嵌入</a:t>
            </a:r>
            <a:r>
              <a:rPr lang="zh-CN" altLang="en-US" dirty="0"/>
              <a:t>到一个维数低得多的连续向量空间中，</a:t>
            </a:r>
            <a:endParaRPr lang="en-US" altLang="zh-CN" dirty="0"/>
          </a:p>
          <a:p>
            <a:pPr lvl="1">
              <a:lnSpc>
                <a:spcPct val="110000"/>
              </a:lnSpc>
            </a:pPr>
            <a:r>
              <a:rPr lang="zh-CN" altLang="en-US" dirty="0"/>
              <a:t>每个单词或词组被映射为实数</a:t>
            </a:r>
            <a:r>
              <a:rPr lang="zh-CN" altLang="en-US" dirty="0">
                <a:hlinkClick r:id="rId4"/>
              </a:rPr>
              <a:t>域</a:t>
            </a:r>
            <a:r>
              <a:rPr lang="zh-CN" altLang="en-US" dirty="0"/>
              <a:t>上的向量。</a:t>
            </a:r>
            <a:endParaRPr lang="en-US" altLang="zh-CN" dirty="0"/>
          </a:p>
          <a:p>
            <a:pPr lvl="2">
              <a:lnSpc>
                <a:spcPct val="110000"/>
              </a:lnSpc>
            </a:pPr>
            <a:r>
              <a:rPr lang="zh-CN" altLang="en-US" dirty="0">
                <a:latin typeface="system-ui"/>
              </a:rPr>
              <a:t>不是</a:t>
            </a:r>
            <a:r>
              <a:rPr lang="en-US" altLang="zh-CN" dirty="0">
                <a:latin typeface="system-ui"/>
              </a:rPr>
              <a:t>one-hot   </a:t>
            </a:r>
            <a:r>
              <a:rPr lang="zh-CN" altLang="en-US" dirty="0">
                <a:latin typeface="system-ui"/>
              </a:rPr>
              <a:t>稀疏向量</a:t>
            </a:r>
            <a:endParaRPr lang="en-US" altLang="zh-CN" dirty="0">
              <a:latin typeface="system-ui"/>
            </a:endParaRPr>
          </a:p>
          <a:p>
            <a:pPr lvl="1">
              <a:lnSpc>
                <a:spcPct val="110000"/>
              </a:lnSpc>
            </a:pPr>
            <a:r>
              <a:rPr lang="zh-CN" altLang="en-US" dirty="0">
                <a:latin typeface="system-ui"/>
              </a:rPr>
              <a:t>具有相似意义的词具有相似的表示，</a:t>
            </a:r>
            <a:endParaRPr lang="en-US" altLang="zh-CN" dirty="0">
              <a:latin typeface="system-ui"/>
            </a:endParaRPr>
          </a:p>
          <a:p>
            <a:pPr lvl="1">
              <a:lnSpc>
                <a:spcPct val="110000"/>
              </a:lnSpc>
            </a:pPr>
            <a:r>
              <a:rPr lang="zh-CN" altLang="en-US" dirty="0">
                <a:latin typeface="system-ui"/>
              </a:rPr>
              <a:t>是将词汇映射到实数向量的方法总称</a:t>
            </a:r>
            <a:endParaRPr lang="en-US" altLang="zh-CN" dirty="0">
              <a:latin typeface="system-ui"/>
            </a:endParaRPr>
          </a:p>
        </p:txBody>
      </p:sp>
    </p:spTree>
    <p:extLst>
      <p:ext uri="{BB962C8B-B14F-4D97-AF65-F5344CB8AC3E}">
        <p14:creationId xmlns:p14="http://schemas.microsoft.com/office/powerpoint/2010/main" val="295834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2</a:t>
            </a:r>
            <a:r>
              <a:rPr lang="zh-CN" altLang="en-US" sz="4800" dirty="0"/>
              <a:t>、</a:t>
            </a:r>
            <a:r>
              <a:rPr lang="zh-CN" altLang="en-US" dirty="0"/>
              <a:t>语言模型 </a:t>
            </a:r>
          </a:p>
        </p:txBody>
      </p:sp>
      <p:sp>
        <p:nvSpPr>
          <p:cNvPr id="3" name="内容占位符 2"/>
          <p:cNvSpPr>
            <a:spLocks noGrp="1"/>
          </p:cNvSpPr>
          <p:nvPr>
            <p:ph idx="1"/>
          </p:nvPr>
        </p:nvSpPr>
        <p:spPr/>
        <p:txBody>
          <a:bodyPr>
            <a:normAutofit/>
          </a:bodyPr>
          <a:lstStyle/>
          <a:p>
            <a:pPr>
              <a:lnSpc>
                <a:spcPct val="150000"/>
              </a:lnSpc>
            </a:pPr>
            <a:r>
              <a:rPr lang="zh-CN" altLang="en-US" dirty="0"/>
              <a:t>语言模型 </a:t>
            </a:r>
            <a:r>
              <a:rPr lang="en-US" dirty="0"/>
              <a:t>language model </a:t>
            </a:r>
            <a:r>
              <a:rPr lang="zh-CN" altLang="en-US" dirty="0"/>
              <a:t>：</a:t>
            </a:r>
            <a:endParaRPr lang="en-US" altLang="zh-CN" dirty="0"/>
          </a:p>
          <a:p>
            <a:pPr lvl="1">
              <a:lnSpc>
                <a:spcPct val="150000"/>
              </a:lnSpc>
            </a:pPr>
            <a:r>
              <a:rPr lang="zh-CN" altLang="en-US" dirty="0"/>
              <a:t>根据语言客观事实而进行的语言抽象数学建模，</a:t>
            </a:r>
            <a:endParaRPr lang="en-US" altLang="zh-CN" dirty="0"/>
          </a:p>
          <a:p>
            <a:pPr lvl="1">
              <a:lnSpc>
                <a:spcPct val="150000"/>
              </a:lnSpc>
            </a:pPr>
            <a:r>
              <a:rPr lang="zh-CN" altLang="en-US" dirty="0"/>
              <a:t>是一种对应关系</a:t>
            </a:r>
            <a:endParaRPr lang="en-US" altLang="zh-CN" dirty="0"/>
          </a:p>
          <a:p>
            <a:pPr lvl="2">
              <a:lnSpc>
                <a:spcPct val="150000"/>
              </a:lnSpc>
            </a:pPr>
            <a:r>
              <a:rPr lang="zh-CN" altLang="en-US" dirty="0"/>
              <a:t>统计语言模型</a:t>
            </a:r>
            <a:endParaRPr lang="en-US" altLang="zh-CN" dirty="0"/>
          </a:p>
          <a:p>
            <a:pPr lvl="2">
              <a:lnSpc>
                <a:spcPct val="150000"/>
              </a:lnSpc>
            </a:pPr>
            <a:r>
              <a:rPr lang="en-US" altLang="zh-CN" dirty="0"/>
              <a:t>NN</a:t>
            </a:r>
            <a:r>
              <a:rPr lang="zh-CN" altLang="en-US" dirty="0"/>
              <a:t>语言模型</a:t>
            </a:r>
            <a:endParaRPr lang="en-US" altLang="zh-CN" dirty="0"/>
          </a:p>
          <a:p>
            <a:pPr lvl="2">
              <a:lnSpc>
                <a:spcPct val="150000"/>
              </a:lnSpc>
            </a:pPr>
            <a:r>
              <a:rPr lang="zh-CN" altLang="en-US" dirty="0"/>
              <a:t>预训练语言模型（</a:t>
            </a:r>
            <a:r>
              <a:rPr lang="en-US" altLang="zh-CN" dirty="0"/>
              <a:t>Pre-trained Language Model, PLM</a:t>
            </a:r>
            <a:r>
              <a:rPr lang="zh-CN" altLang="en-US" dirty="0"/>
              <a:t>）</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A5236-ACFE-4596-90A6-82BF93DE7C52}"/>
              </a:ext>
            </a:extLst>
          </p:cNvPr>
          <p:cNvSpPr>
            <a:spLocks noGrp="1"/>
          </p:cNvSpPr>
          <p:nvPr>
            <p:ph type="title"/>
          </p:nvPr>
        </p:nvSpPr>
        <p:spPr/>
        <p:txBody>
          <a:bodyPr/>
          <a:lstStyle/>
          <a:p>
            <a:r>
              <a:rPr lang="en-US" altLang="zh-CN" dirty="0"/>
              <a:t>2.1  </a:t>
            </a:r>
            <a:r>
              <a:rPr lang="zh-CN" altLang="en-US" dirty="0"/>
              <a:t>统计语言模型</a:t>
            </a:r>
          </a:p>
        </p:txBody>
      </p:sp>
      <p:sp>
        <p:nvSpPr>
          <p:cNvPr id="3" name="内容占位符 2">
            <a:extLst>
              <a:ext uri="{FF2B5EF4-FFF2-40B4-BE49-F238E27FC236}">
                <a16:creationId xmlns:a16="http://schemas.microsoft.com/office/drawing/2014/main" id="{E84C1C95-1C13-41FD-9FF3-3207C0E789BD}"/>
              </a:ext>
            </a:extLst>
          </p:cNvPr>
          <p:cNvSpPr>
            <a:spLocks noGrp="1"/>
          </p:cNvSpPr>
          <p:nvPr>
            <p:ph idx="1"/>
          </p:nvPr>
        </p:nvSpPr>
        <p:spPr/>
        <p:txBody>
          <a:bodyPr/>
          <a:lstStyle/>
          <a:p>
            <a:pPr>
              <a:lnSpc>
                <a:spcPct val="150000"/>
              </a:lnSpc>
            </a:pPr>
            <a:r>
              <a:rPr lang="zh-CN" altLang="en-US" dirty="0"/>
              <a:t>统计语言模型</a:t>
            </a:r>
            <a:endParaRPr lang="en-US" altLang="zh-CN" dirty="0"/>
          </a:p>
          <a:p>
            <a:pPr lvl="1">
              <a:lnSpc>
                <a:spcPct val="150000"/>
              </a:lnSpc>
            </a:pPr>
            <a:r>
              <a:rPr lang="en-US" altLang="zh-CN" dirty="0"/>
              <a:t>Statistical Language Models</a:t>
            </a:r>
            <a:r>
              <a:rPr lang="zh-CN" altLang="en-US" dirty="0"/>
              <a:t>，</a:t>
            </a:r>
            <a:r>
              <a:rPr lang="en-US" altLang="zh-CN" dirty="0"/>
              <a:t>LMs</a:t>
            </a:r>
          </a:p>
          <a:p>
            <a:pPr lvl="1">
              <a:lnSpc>
                <a:spcPct val="150000"/>
              </a:lnSpc>
            </a:pPr>
            <a:r>
              <a:rPr lang="en-US" altLang="zh-CN" dirty="0"/>
              <a:t> a </a:t>
            </a:r>
            <a:r>
              <a:rPr lang="en-US" altLang="zh-CN" dirty="0">
                <a:hlinkClick r:id="rId2" tooltip="Probability distribution"/>
              </a:rPr>
              <a:t>probability distribution</a:t>
            </a:r>
            <a:r>
              <a:rPr lang="en-US" altLang="zh-CN" dirty="0"/>
              <a:t> over sequences of words</a:t>
            </a:r>
          </a:p>
          <a:p>
            <a:pPr lvl="1">
              <a:lnSpc>
                <a:spcPct val="150000"/>
              </a:lnSpc>
            </a:pPr>
            <a:r>
              <a:rPr lang="zh-CN" altLang="en-US" dirty="0"/>
              <a:t>自然语言处理的基础</a:t>
            </a:r>
            <a:endParaRPr lang="en-US" altLang="zh-CN" dirty="0"/>
          </a:p>
          <a:p>
            <a:pPr lvl="1">
              <a:lnSpc>
                <a:spcPct val="150000"/>
              </a:lnSpc>
            </a:pPr>
            <a:r>
              <a:rPr lang="zh-CN" altLang="en-US" dirty="0"/>
              <a:t>为上下文相关的特性建立数学模型</a:t>
            </a:r>
            <a:endParaRPr lang="en-US" altLang="zh-CN" dirty="0"/>
          </a:p>
          <a:p>
            <a:endParaRPr lang="zh-CN" altLang="en-US" dirty="0"/>
          </a:p>
        </p:txBody>
      </p:sp>
    </p:spTree>
    <p:extLst>
      <p:ext uri="{BB962C8B-B14F-4D97-AF65-F5344CB8AC3E}">
        <p14:creationId xmlns:p14="http://schemas.microsoft.com/office/powerpoint/2010/main" val="143613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用数学的方法描述语言规律</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dirty="0"/>
              <a:t>S </a:t>
            </a:r>
            <a:r>
              <a:rPr lang="zh-CN" altLang="en-US" dirty="0"/>
              <a:t>可以表示某一个由一连串特定顺序排练的词而组成的一个有意义的句子。</a:t>
            </a:r>
            <a:endParaRPr lang="en-US" altLang="zh-CN" dirty="0"/>
          </a:p>
          <a:p>
            <a:pPr lvl="1">
              <a:lnSpc>
                <a:spcPct val="100000"/>
              </a:lnSpc>
            </a:pPr>
            <a:r>
              <a:rPr lang="en-US" altLang="zh-CN" dirty="0"/>
              <a:t>S </a:t>
            </a:r>
            <a:r>
              <a:rPr lang="zh-CN" altLang="en-US" dirty="0"/>
              <a:t>：一连串特定顺序排列的词</a:t>
            </a:r>
            <a:r>
              <a:rPr lang="el-GR" dirty="0"/>
              <a:t>ω</a:t>
            </a:r>
            <a:r>
              <a:rPr lang="el-GR" baseline="-25000" dirty="0"/>
              <a:t>1，</a:t>
            </a:r>
            <a:r>
              <a:rPr lang="el-GR" dirty="0"/>
              <a:t>ω</a:t>
            </a:r>
            <a:r>
              <a:rPr lang="el-GR" baseline="-25000" dirty="0"/>
              <a:t>2</a:t>
            </a:r>
            <a:r>
              <a:rPr lang="el-GR" dirty="0"/>
              <a:t>，...，ω</a:t>
            </a:r>
            <a:r>
              <a:rPr lang="en-US" baseline="-25000" dirty="0"/>
              <a:t>n</a:t>
            </a:r>
            <a:endParaRPr lang="en-US" altLang="zh-CN" dirty="0"/>
          </a:p>
          <a:p>
            <a:pPr lvl="1">
              <a:lnSpc>
                <a:spcPct val="100000"/>
              </a:lnSpc>
            </a:pPr>
            <a:r>
              <a:rPr lang="en-US" b="1" i="1" dirty="0"/>
              <a:t>S</a:t>
            </a:r>
            <a:r>
              <a:rPr lang="zh-CN" altLang="en-US" dirty="0"/>
              <a:t>在文本中出现的可能性，</a:t>
            </a:r>
            <a:endParaRPr lang="en-US" altLang="zh-CN" dirty="0"/>
          </a:p>
          <a:p>
            <a:pPr lvl="2">
              <a:lnSpc>
                <a:spcPct val="100000"/>
              </a:lnSpc>
            </a:pPr>
            <a:r>
              <a:rPr lang="zh-CN" altLang="en-US" dirty="0"/>
              <a:t>即</a:t>
            </a:r>
            <a:r>
              <a:rPr lang="en-US" b="1" i="1" dirty="0"/>
              <a:t>S</a:t>
            </a:r>
            <a:r>
              <a:rPr lang="zh-CN" altLang="en-US" dirty="0"/>
              <a:t>的概率</a:t>
            </a:r>
            <a:r>
              <a:rPr lang="en-US" b="1" i="1" dirty="0"/>
              <a:t>P(S)</a:t>
            </a:r>
            <a:r>
              <a:rPr lang="en-US" dirty="0"/>
              <a:t>，</a:t>
            </a:r>
            <a:r>
              <a:rPr lang="en-US" b="1" i="1" dirty="0"/>
              <a:t>P(S)</a:t>
            </a:r>
            <a:r>
              <a:rPr lang="en-US" dirty="0"/>
              <a:t>=</a:t>
            </a:r>
            <a:r>
              <a:rPr lang="en-US" b="1" i="1" dirty="0"/>
              <a:t>P</a:t>
            </a:r>
            <a:r>
              <a:rPr lang="en-US" dirty="0"/>
              <a:t>(</a:t>
            </a:r>
            <a:r>
              <a:rPr lang="el-GR" dirty="0"/>
              <a:t>ω</a:t>
            </a:r>
            <a:r>
              <a:rPr lang="el-GR" baseline="-25000" dirty="0"/>
              <a:t>1，</a:t>
            </a:r>
            <a:r>
              <a:rPr lang="el-GR" dirty="0"/>
              <a:t>ω</a:t>
            </a:r>
            <a:r>
              <a:rPr lang="el-GR" baseline="-25000" dirty="0"/>
              <a:t>2</a:t>
            </a:r>
            <a:r>
              <a:rPr lang="el-GR" dirty="0"/>
              <a:t>，...，ω</a:t>
            </a:r>
            <a:r>
              <a:rPr lang="en-US" baseline="-25000" dirty="0"/>
              <a:t>n</a:t>
            </a:r>
            <a:r>
              <a:rPr lang="en-US" dirty="0"/>
              <a:t>)</a:t>
            </a:r>
          </a:p>
          <a:p>
            <a:pPr lvl="1">
              <a:lnSpc>
                <a:spcPct val="100000"/>
              </a:lnSpc>
            </a:pPr>
            <a:r>
              <a:rPr lang="zh-CN" altLang="en-US" dirty="0"/>
              <a:t>利用条件概率的公式：</a:t>
            </a:r>
            <a:endParaRPr lang="en-US" altLang="zh-CN" dirty="0"/>
          </a:p>
          <a:p>
            <a:pPr lvl="2">
              <a:lnSpc>
                <a:spcPct val="100000"/>
              </a:lnSpc>
            </a:pPr>
            <a:r>
              <a:rPr lang="en-US" altLang="zh-CN" dirty="0"/>
              <a:t>S </a:t>
            </a:r>
            <a:r>
              <a:rPr lang="zh-CN" altLang="en-US" dirty="0"/>
              <a:t>的概率 </a:t>
            </a:r>
            <a:r>
              <a:rPr lang="en-US" altLang="zh-CN" dirty="0"/>
              <a:t>P(S)</a:t>
            </a:r>
            <a:r>
              <a:rPr lang="zh-CN" altLang="en-US" dirty="0"/>
              <a:t>等于每一个词出现的概率相乘</a:t>
            </a:r>
            <a:endParaRPr lang="en-US" altLang="zh-CN" dirty="0"/>
          </a:p>
          <a:p>
            <a:pPr lvl="2">
              <a:lnSpc>
                <a:spcPct val="100000"/>
              </a:lnSpc>
            </a:pPr>
            <a:r>
              <a:rPr lang="en-US" altLang="zh-CN" dirty="0"/>
              <a:t>P(S) =</a:t>
            </a:r>
            <a:r>
              <a:rPr lang="en-US" b="1" i="1" dirty="0"/>
              <a:t>P</a:t>
            </a:r>
            <a:r>
              <a:rPr lang="en-US" dirty="0"/>
              <a:t>(</a:t>
            </a:r>
            <a:r>
              <a:rPr lang="el-GR" dirty="0"/>
              <a:t>ω</a:t>
            </a:r>
            <a:r>
              <a:rPr lang="el-GR" baseline="-25000" dirty="0"/>
              <a:t>1</a:t>
            </a:r>
            <a:r>
              <a:rPr lang="el-GR" dirty="0"/>
              <a:t>)•</a:t>
            </a:r>
            <a:r>
              <a:rPr lang="en-US" b="1" i="1" dirty="0"/>
              <a:t>P</a:t>
            </a:r>
            <a:r>
              <a:rPr lang="en-US" dirty="0"/>
              <a:t>(</a:t>
            </a:r>
            <a:r>
              <a:rPr lang="el-GR" dirty="0"/>
              <a:t>ω</a:t>
            </a:r>
            <a:r>
              <a:rPr lang="el-GR" baseline="-25000" dirty="0"/>
              <a:t>2</a:t>
            </a:r>
            <a:r>
              <a:rPr lang="el-GR" dirty="0"/>
              <a:t>|ω</a:t>
            </a:r>
            <a:r>
              <a:rPr lang="el-GR" baseline="-25000" dirty="0"/>
              <a:t>1</a:t>
            </a:r>
            <a:r>
              <a:rPr lang="el-GR" dirty="0"/>
              <a:t>)•</a:t>
            </a:r>
            <a:r>
              <a:rPr lang="en-US" b="1" i="1" dirty="0"/>
              <a:t>P</a:t>
            </a:r>
            <a:r>
              <a:rPr lang="en-US" dirty="0"/>
              <a:t>(</a:t>
            </a:r>
            <a:r>
              <a:rPr lang="el-GR" dirty="0"/>
              <a:t>ω</a:t>
            </a:r>
            <a:r>
              <a:rPr lang="el-GR" baseline="-25000" dirty="0"/>
              <a:t>3</a:t>
            </a:r>
            <a:r>
              <a:rPr lang="el-GR" dirty="0"/>
              <a:t>|ω</a:t>
            </a:r>
            <a:r>
              <a:rPr lang="el-GR" baseline="-25000" dirty="0"/>
              <a:t>1</a:t>
            </a:r>
            <a:r>
              <a:rPr lang="el-GR" dirty="0"/>
              <a:t>,ω</a:t>
            </a:r>
            <a:r>
              <a:rPr lang="el-GR" baseline="-25000" dirty="0"/>
              <a:t>2</a:t>
            </a:r>
            <a:r>
              <a:rPr lang="el-GR" dirty="0"/>
              <a:t>)•••</a:t>
            </a:r>
            <a:r>
              <a:rPr lang="en-US" b="1" i="1" dirty="0"/>
              <a:t>P</a:t>
            </a:r>
            <a:r>
              <a:rPr lang="en-US" dirty="0"/>
              <a:t>(</a:t>
            </a:r>
            <a:r>
              <a:rPr lang="el-GR" dirty="0"/>
              <a:t>ω</a:t>
            </a:r>
            <a:r>
              <a:rPr lang="en-US" baseline="-25000" dirty="0"/>
              <a:t>n</a:t>
            </a:r>
            <a:r>
              <a:rPr lang="en-US" dirty="0"/>
              <a:t>|</a:t>
            </a:r>
            <a:r>
              <a:rPr lang="el-GR" dirty="0"/>
              <a:t>ω</a:t>
            </a:r>
            <a:r>
              <a:rPr lang="el-GR" baseline="-25000" dirty="0"/>
              <a:t>1，</a:t>
            </a:r>
            <a:r>
              <a:rPr lang="el-GR" dirty="0"/>
              <a:t>ω</a:t>
            </a:r>
            <a:r>
              <a:rPr lang="el-GR" baseline="-25000" dirty="0"/>
              <a:t>2</a:t>
            </a:r>
            <a:r>
              <a:rPr lang="el-GR" dirty="0"/>
              <a:t>，...，ω</a:t>
            </a:r>
            <a:r>
              <a:rPr lang="en-US" baseline="-25000" dirty="0"/>
              <a:t>n-1</a:t>
            </a:r>
            <a:r>
              <a:rPr lang="en-US" dirty="0"/>
              <a:t>)         </a:t>
            </a:r>
            <a:endParaRPr lang="en-US" altLang="zh-CN" dirty="0"/>
          </a:p>
          <a:p>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a:t>
            </a:r>
          </a:p>
        </p:txBody>
      </p:sp>
      <p:sp>
        <p:nvSpPr>
          <p:cNvPr id="3" name="内容占位符 2"/>
          <p:cNvSpPr>
            <a:spLocks noGrp="1"/>
          </p:cNvSpPr>
          <p:nvPr>
            <p:ph idx="1"/>
          </p:nvPr>
        </p:nvSpPr>
        <p:spPr>
          <a:xfrm>
            <a:off x="2095472" y="1285861"/>
            <a:ext cx="8229600" cy="757229"/>
          </a:xfrm>
        </p:spPr>
        <p:txBody>
          <a:bodyPr>
            <a:normAutofit fontScale="92500" lnSpcReduction="10000"/>
          </a:bodyPr>
          <a:lstStyle/>
          <a:p>
            <a:r>
              <a:rPr lang="zh-CN" altLang="en-US" dirty="0"/>
              <a:t>文本生成、机器翻译</a:t>
            </a:r>
            <a:endParaRPr lang="en-US" altLang="zh-CN" dirty="0"/>
          </a:p>
          <a:p>
            <a:pPr lvl="1"/>
            <a:r>
              <a:rPr lang="zh-CN" altLang="en-US" dirty="0"/>
              <a:t>语言模型就是用来判断一个句子的合理性的置信度</a:t>
            </a:r>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58" y="2071678"/>
            <a:ext cx="8208912" cy="2571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srcRect/>
          <a:stretch>
            <a:fillRect/>
          </a:stretch>
        </p:blipFill>
        <p:spPr bwMode="auto">
          <a:xfrm>
            <a:off x="2881291" y="4643446"/>
            <a:ext cx="6276975" cy="1962142"/>
          </a:xfrm>
          <a:prstGeom prst="rect">
            <a:avLst/>
          </a:prstGeom>
          <a:noFill/>
          <a:ln w="9525">
            <a:noFill/>
            <a:miter lim="800000"/>
            <a:headEnd/>
            <a:tailEnd/>
          </a:ln>
          <a:effectLst/>
        </p:spPr>
      </p:pic>
    </p:spTree>
    <p:extLst>
      <p:ext uri="{BB962C8B-B14F-4D97-AF65-F5344CB8AC3E}">
        <p14:creationId xmlns:p14="http://schemas.microsoft.com/office/powerpoint/2010/main" val="128679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t>拼写纠错</a:t>
            </a:r>
            <a:r>
              <a:rPr lang="zh-CN" altLang="en-US" dirty="0"/>
              <a:t>：</a:t>
            </a:r>
            <a:endParaRPr lang="en-US" altLang="zh-CN" dirty="0"/>
          </a:p>
          <a:p>
            <a:pPr lvl="1"/>
            <a:r>
              <a:rPr lang="en-US" altLang="zh-CN" dirty="0"/>
              <a:t>P(about fifteen </a:t>
            </a:r>
            <a:r>
              <a:rPr lang="en-US" altLang="zh-CN" b="1" dirty="0"/>
              <a:t>minutes </a:t>
            </a:r>
            <a:r>
              <a:rPr lang="en-US" altLang="zh-CN" dirty="0"/>
              <a:t>from) </a:t>
            </a:r>
          </a:p>
          <a:p>
            <a:pPr lvl="1"/>
            <a:r>
              <a:rPr lang="en-US" altLang="zh-CN" dirty="0"/>
              <a:t>&gt; P(about fifteen </a:t>
            </a:r>
            <a:r>
              <a:rPr lang="en-US" altLang="zh-CN" b="1" dirty="0"/>
              <a:t>minuets </a:t>
            </a:r>
            <a:r>
              <a:rPr lang="en-US" altLang="zh-CN" dirty="0"/>
              <a:t>from)</a:t>
            </a:r>
          </a:p>
          <a:p>
            <a:r>
              <a:rPr lang="zh-CN" altLang="en-US" b="1" dirty="0"/>
              <a:t>语音识别</a:t>
            </a:r>
            <a:r>
              <a:rPr lang="zh-CN" altLang="en-US" dirty="0"/>
              <a:t>：</a:t>
            </a:r>
            <a:endParaRPr lang="en-US" altLang="zh-CN" dirty="0"/>
          </a:p>
          <a:p>
            <a:pPr lvl="1"/>
            <a:r>
              <a:rPr lang="en-US" altLang="zh-CN" dirty="0"/>
              <a:t>P(I saw a van) &gt; P(eyes awe of an)</a:t>
            </a:r>
          </a:p>
          <a:p>
            <a:pPr lvl="1"/>
            <a:r>
              <a:rPr lang="zh-CN" altLang="en-US" dirty="0"/>
              <a:t>李开复</a:t>
            </a:r>
            <a:endParaRPr lang="en-US" altLang="zh-CN" dirty="0"/>
          </a:p>
          <a:p>
            <a:r>
              <a:rPr lang="zh-CN" altLang="en-US" b="1" dirty="0"/>
              <a:t>音字转换</a:t>
            </a:r>
            <a:r>
              <a:rPr lang="zh-CN" altLang="en-US" dirty="0"/>
              <a:t>：</a:t>
            </a:r>
            <a:endParaRPr lang="en-US" altLang="zh-CN" dirty="0"/>
          </a:p>
          <a:p>
            <a:pPr lvl="1"/>
            <a:r>
              <a:rPr lang="en-US" altLang="zh-CN" dirty="0"/>
              <a:t>P(</a:t>
            </a:r>
            <a:r>
              <a:rPr lang="zh-CN" altLang="en-US" dirty="0"/>
              <a:t>你现在干什么</a:t>
            </a:r>
            <a:r>
              <a:rPr lang="en-US" altLang="zh-CN" dirty="0"/>
              <a:t>|</a:t>
            </a:r>
            <a:r>
              <a:rPr lang="en-US" altLang="zh-CN" dirty="0" err="1"/>
              <a:t>nixianzaiganshenme</a:t>
            </a:r>
            <a:r>
              <a:rPr lang="en-US" altLang="zh-CN" dirty="0"/>
              <a:t>) </a:t>
            </a:r>
          </a:p>
          <a:p>
            <a:pPr lvl="1"/>
            <a:r>
              <a:rPr lang="en-US" altLang="zh-CN" dirty="0"/>
              <a:t>&gt; P(</a:t>
            </a:r>
            <a:r>
              <a:rPr lang="zh-CN" altLang="en-US" dirty="0"/>
              <a:t>你西安在干什么</a:t>
            </a:r>
            <a:r>
              <a:rPr lang="en-US" altLang="zh-CN" dirty="0"/>
              <a:t>|</a:t>
            </a:r>
            <a:r>
              <a:rPr lang="en-US" altLang="zh-CN" i="1" dirty="0" err="1"/>
              <a:t>nixianzaiganshenme</a:t>
            </a:r>
            <a:r>
              <a:rPr lang="en-US" altLang="zh-CN" dirty="0"/>
              <a:t>)</a:t>
            </a:r>
          </a:p>
          <a:p>
            <a:endParaRPr lang="zh-CN" altLang="en-US" dirty="0"/>
          </a:p>
        </p:txBody>
      </p:sp>
    </p:spTree>
    <p:extLst>
      <p:ext uri="{BB962C8B-B14F-4D97-AF65-F5344CB8AC3E}">
        <p14:creationId xmlns:p14="http://schemas.microsoft.com/office/powerpoint/2010/main" val="250995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2063552" y="404665"/>
            <a:ext cx="8229600" cy="2808312"/>
          </a:xfrm>
        </p:spPr>
        <p:txBody>
          <a:bodyPr>
            <a:normAutofit fontScale="85000" lnSpcReduction="20000"/>
          </a:bodyPr>
          <a:lstStyle/>
          <a:p>
            <a:r>
              <a:rPr lang="zh-CN" altLang="en-US" sz="3200" dirty="0"/>
              <a:t>分词</a:t>
            </a:r>
            <a:endParaRPr lang="en-US" altLang="zh-CN" sz="3200" dirty="0"/>
          </a:p>
          <a:p>
            <a:pPr lvl="1"/>
            <a:r>
              <a:rPr lang="en-US" altLang="zh-CN" dirty="0"/>
              <a:t>S</a:t>
            </a:r>
            <a:r>
              <a:rPr lang="zh-CN" altLang="en-US" dirty="0"/>
              <a:t>可以有几种分词方法，假定有以下三种：</a:t>
            </a:r>
            <a:endParaRPr lang="en-US" altLang="zh-CN" dirty="0"/>
          </a:p>
          <a:p>
            <a:pPr lvl="2"/>
            <a:r>
              <a:rPr lang="en-US" altLang="zh-CN" dirty="0"/>
              <a:t>A1, A2, A3, ..., </a:t>
            </a:r>
            <a:r>
              <a:rPr lang="en-US" altLang="zh-CN" dirty="0" err="1"/>
              <a:t>Ak</a:t>
            </a:r>
            <a:r>
              <a:rPr lang="en-US" altLang="zh-CN" dirty="0"/>
              <a:t>, </a:t>
            </a:r>
          </a:p>
          <a:p>
            <a:pPr lvl="2"/>
            <a:r>
              <a:rPr lang="en-US" altLang="zh-CN" dirty="0"/>
              <a:t>B1, B2, B3, ..., </a:t>
            </a:r>
            <a:r>
              <a:rPr lang="en-US" altLang="zh-CN" dirty="0" err="1"/>
              <a:t>Bm</a:t>
            </a:r>
            <a:r>
              <a:rPr lang="en-US" altLang="zh-CN" dirty="0"/>
              <a:t> </a:t>
            </a:r>
          </a:p>
          <a:p>
            <a:pPr lvl="2"/>
            <a:r>
              <a:rPr lang="en-US" altLang="zh-CN" dirty="0"/>
              <a:t>C1, C2, C3, ..., Cn </a:t>
            </a:r>
          </a:p>
          <a:p>
            <a:pPr lvl="1"/>
            <a:r>
              <a:rPr lang="zh-CN" altLang="en-US" dirty="0"/>
              <a:t>计算</a:t>
            </a:r>
            <a:r>
              <a:rPr lang="en-US" altLang="zh-CN" dirty="0"/>
              <a:t>P(A1, A2, A3, ..., </a:t>
            </a:r>
            <a:r>
              <a:rPr lang="en-US" altLang="zh-CN" dirty="0" err="1"/>
              <a:t>Ak</a:t>
            </a:r>
            <a:r>
              <a:rPr lang="en-US" altLang="zh-CN" dirty="0"/>
              <a:t>)</a:t>
            </a:r>
            <a:r>
              <a:rPr lang="zh-CN" altLang="en-US" dirty="0"/>
              <a:t>，</a:t>
            </a:r>
            <a:r>
              <a:rPr lang="en-US" altLang="zh-CN" dirty="0"/>
              <a:t>P(B1, B2, B3, ..., </a:t>
            </a:r>
            <a:r>
              <a:rPr lang="en-US" altLang="zh-CN" dirty="0" err="1"/>
              <a:t>Bm</a:t>
            </a:r>
            <a:r>
              <a:rPr lang="en-US" altLang="zh-CN" dirty="0"/>
              <a:t> )</a:t>
            </a:r>
            <a:r>
              <a:rPr lang="zh-CN" altLang="en-US" dirty="0"/>
              <a:t>和</a:t>
            </a:r>
            <a:r>
              <a:rPr lang="en-US" altLang="zh-CN" dirty="0"/>
              <a:t>P(C1, C2, C3, ..., Cn )</a:t>
            </a:r>
          </a:p>
          <a:p>
            <a:pPr lvl="1"/>
            <a:r>
              <a:rPr lang="zh-CN" altLang="en-US" dirty="0"/>
              <a:t>找到概率最大的情况</a:t>
            </a:r>
            <a:endParaRPr lang="en-US" altLang="zh-CN" dirty="0"/>
          </a:p>
          <a:p>
            <a:pPr lvl="1"/>
            <a:r>
              <a:rPr lang="en-US" altLang="zh-CN" b="1" i="0" dirty="0">
                <a:solidFill>
                  <a:srgbClr val="333333"/>
                </a:solidFill>
                <a:effectLst/>
                <a:latin typeface="-apple-system"/>
              </a:rPr>
              <a:t>《</a:t>
            </a:r>
            <a:r>
              <a:rPr lang="zh-CN" altLang="en-US" b="1" i="0" dirty="0">
                <a:solidFill>
                  <a:srgbClr val="333333"/>
                </a:solidFill>
                <a:effectLst/>
                <a:latin typeface="-apple-system"/>
              </a:rPr>
              <a:t>贝叶斯：没有人比我更懂南京市长江大桥</a:t>
            </a:r>
            <a:r>
              <a:rPr lang="en-US" altLang="zh-CN" b="1" i="0" dirty="0">
                <a:solidFill>
                  <a:srgbClr val="333333"/>
                </a:solidFill>
                <a:effectLst/>
                <a:latin typeface="-apple-system"/>
              </a:rPr>
              <a:t>》</a:t>
            </a:r>
            <a:endParaRPr lang="zh-CN" altLang="en-US" b="1" i="0" dirty="0">
              <a:solidFill>
                <a:srgbClr val="333333"/>
              </a:solidFill>
              <a:effectLst/>
              <a:latin typeface="-apple-system"/>
            </a:endParaRPr>
          </a:p>
          <a:p>
            <a:pPr marL="914400" lvl="2" indent="0">
              <a:buNone/>
            </a:pPr>
            <a:r>
              <a:rPr lang="zh-CN" altLang="en-US" dirty="0"/>
              <a:t> </a:t>
            </a:r>
            <a:endParaRPr lang="en-US" altLang="zh-CN" dirty="0"/>
          </a:p>
        </p:txBody>
      </p:sp>
      <p:pic>
        <p:nvPicPr>
          <p:cNvPr id="5" name="图片 4"/>
          <p:cNvPicPr>
            <a:picLocks noChangeAspect="1"/>
          </p:cNvPicPr>
          <p:nvPr/>
        </p:nvPicPr>
        <p:blipFill>
          <a:blip r:embed="rId2"/>
          <a:stretch>
            <a:fillRect/>
          </a:stretch>
        </p:blipFill>
        <p:spPr>
          <a:xfrm>
            <a:off x="2423593" y="2780928"/>
            <a:ext cx="7380897" cy="2836486"/>
          </a:xfrm>
          <a:prstGeom prst="rect">
            <a:avLst/>
          </a:prstGeom>
        </p:spPr>
      </p:pic>
    </p:spTree>
    <p:extLst>
      <p:ext uri="{BB962C8B-B14F-4D97-AF65-F5344CB8AC3E}">
        <p14:creationId xmlns:p14="http://schemas.microsoft.com/office/powerpoint/2010/main" val="40465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10DF8-8746-48F3-B28C-1DB9E2A8D884}"/>
              </a:ext>
            </a:extLst>
          </p:cNvPr>
          <p:cNvSpPr>
            <a:spLocks noGrp="1"/>
          </p:cNvSpPr>
          <p:nvPr>
            <p:ph type="title"/>
          </p:nvPr>
        </p:nvSpPr>
        <p:spPr/>
        <p:txBody>
          <a:bodyPr/>
          <a:lstStyle/>
          <a:p>
            <a:r>
              <a:rPr lang="zh-CN" altLang="en-US" b="1" dirty="0"/>
              <a:t>统计语言模型的工程诀窍</a:t>
            </a:r>
            <a:endParaRPr lang="zh-CN" altLang="en-US" dirty="0"/>
          </a:p>
        </p:txBody>
      </p:sp>
      <p:sp>
        <p:nvSpPr>
          <p:cNvPr id="3" name="内容占位符 2">
            <a:extLst>
              <a:ext uri="{FF2B5EF4-FFF2-40B4-BE49-F238E27FC236}">
                <a16:creationId xmlns:a16="http://schemas.microsoft.com/office/drawing/2014/main" id="{2E759B82-4DD6-4DB4-884F-51E42489FB3D}"/>
              </a:ext>
            </a:extLst>
          </p:cNvPr>
          <p:cNvSpPr>
            <a:spLocks noGrp="1"/>
          </p:cNvSpPr>
          <p:nvPr>
            <p:ph idx="1"/>
          </p:nvPr>
        </p:nvSpPr>
        <p:spPr/>
        <p:txBody>
          <a:bodyPr>
            <a:normAutofit/>
          </a:bodyPr>
          <a:lstStyle/>
          <a:p>
            <a:r>
              <a:rPr lang="en-US" altLang="zh-CN" dirty="0"/>
              <a:t>S </a:t>
            </a:r>
            <a:r>
              <a:rPr lang="zh-CN" altLang="en-US" dirty="0"/>
              <a:t>的概率 </a:t>
            </a:r>
            <a:r>
              <a:rPr lang="en-US" altLang="zh-CN" dirty="0"/>
              <a:t>P(S)</a:t>
            </a:r>
            <a:r>
              <a:rPr lang="zh-CN" altLang="en-US" dirty="0"/>
              <a:t>等于每一个词出现的概率相乘</a:t>
            </a:r>
            <a:endParaRPr lang="en-US" altLang="zh-CN" dirty="0"/>
          </a:p>
          <a:p>
            <a:endParaRPr lang="en-US" altLang="zh-CN" sz="2000" dirty="0"/>
          </a:p>
          <a:p>
            <a:pPr marL="0" indent="0">
              <a:buNone/>
            </a:pPr>
            <a:r>
              <a:rPr lang="en-US" altLang="zh-CN" sz="2000" dirty="0"/>
              <a:t>         P(S) =</a:t>
            </a:r>
            <a:r>
              <a:rPr lang="en-US" altLang="zh-CN" sz="2000" b="1" i="1" dirty="0"/>
              <a:t>P</a:t>
            </a:r>
            <a:r>
              <a:rPr lang="en-US" altLang="zh-CN" sz="2000" dirty="0"/>
              <a:t>(</a:t>
            </a:r>
            <a:r>
              <a:rPr lang="el-GR" altLang="zh-CN" sz="2000" dirty="0"/>
              <a:t>ω</a:t>
            </a:r>
            <a:r>
              <a:rPr lang="el-GR" altLang="zh-CN" sz="2000" baseline="-25000" dirty="0"/>
              <a:t>1</a:t>
            </a:r>
            <a:r>
              <a:rPr lang="el-GR" altLang="zh-CN" sz="2000" dirty="0"/>
              <a:t>)•</a:t>
            </a:r>
            <a:r>
              <a:rPr lang="en-US" altLang="zh-CN" sz="2000" b="1" i="1" dirty="0"/>
              <a:t>P</a:t>
            </a:r>
            <a:r>
              <a:rPr lang="en-US" altLang="zh-CN" sz="2000" dirty="0"/>
              <a:t>(</a:t>
            </a:r>
            <a:r>
              <a:rPr lang="el-GR" altLang="zh-CN" sz="2000" dirty="0"/>
              <a:t>ω</a:t>
            </a:r>
            <a:r>
              <a:rPr lang="el-GR" altLang="zh-CN" sz="2000" baseline="-25000" dirty="0"/>
              <a:t>2</a:t>
            </a:r>
            <a:r>
              <a:rPr lang="el-GR" altLang="zh-CN" sz="2000" dirty="0"/>
              <a:t>|ω</a:t>
            </a:r>
            <a:r>
              <a:rPr lang="el-GR" altLang="zh-CN" sz="2000" baseline="-25000" dirty="0"/>
              <a:t>1</a:t>
            </a:r>
            <a:r>
              <a:rPr lang="el-GR" altLang="zh-CN" sz="2000" dirty="0"/>
              <a:t>)•</a:t>
            </a:r>
            <a:r>
              <a:rPr lang="en-US" altLang="zh-CN" sz="2000" b="1" i="1" dirty="0"/>
              <a:t>P</a:t>
            </a:r>
            <a:r>
              <a:rPr lang="en-US" altLang="zh-CN" sz="2000" dirty="0"/>
              <a:t>(</a:t>
            </a:r>
            <a:r>
              <a:rPr lang="el-GR" altLang="zh-CN" sz="2000" dirty="0"/>
              <a:t>ω</a:t>
            </a:r>
            <a:r>
              <a:rPr lang="el-GR" altLang="zh-CN" sz="2000" baseline="-25000" dirty="0"/>
              <a:t>3</a:t>
            </a:r>
            <a:r>
              <a:rPr lang="el-GR" altLang="zh-CN" sz="2000" dirty="0"/>
              <a:t>|ω</a:t>
            </a:r>
            <a:r>
              <a:rPr lang="el-GR" altLang="zh-CN" sz="2000" baseline="-25000" dirty="0"/>
              <a:t>1</a:t>
            </a:r>
            <a:r>
              <a:rPr lang="el-GR" altLang="zh-CN" sz="2000" dirty="0"/>
              <a:t>,ω</a:t>
            </a:r>
            <a:r>
              <a:rPr lang="el-GR" altLang="zh-CN" sz="2000" baseline="-25000" dirty="0"/>
              <a:t>2</a:t>
            </a:r>
            <a:r>
              <a:rPr lang="el-GR" altLang="zh-CN" sz="2000" dirty="0"/>
              <a:t>)•••</a:t>
            </a:r>
            <a:r>
              <a:rPr lang="en-US" altLang="zh-CN" sz="2000" b="1" i="1" dirty="0"/>
              <a:t>P</a:t>
            </a:r>
            <a:r>
              <a:rPr lang="en-US" altLang="zh-CN" sz="2000" dirty="0"/>
              <a:t>(</a:t>
            </a:r>
            <a:r>
              <a:rPr lang="el-GR" altLang="zh-CN" sz="2000" dirty="0"/>
              <a:t>ω</a:t>
            </a:r>
            <a:r>
              <a:rPr lang="en-US" altLang="zh-CN" sz="2000" baseline="-25000" dirty="0"/>
              <a:t>n</a:t>
            </a:r>
            <a:r>
              <a:rPr lang="en-US" altLang="zh-CN" sz="2000" dirty="0"/>
              <a:t>|</a:t>
            </a:r>
            <a:r>
              <a:rPr lang="el-GR" altLang="zh-CN" sz="2000" dirty="0"/>
              <a:t>ω</a:t>
            </a:r>
            <a:r>
              <a:rPr lang="el-GR" altLang="zh-CN" sz="2000" baseline="-25000" dirty="0"/>
              <a:t>1，</a:t>
            </a:r>
            <a:r>
              <a:rPr lang="el-GR" altLang="zh-CN" sz="2000" dirty="0"/>
              <a:t>ω</a:t>
            </a:r>
            <a:r>
              <a:rPr lang="el-GR" altLang="zh-CN" sz="2000" baseline="-25000" dirty="0"/>
              <a:t>2</a:t>
            </a:r>
            <a:r>
              <a:rPr lang="el-GR" altLang="zh-CN" sz="2000" dirty="0"/>
              <a:t>，...，ω</a:t>
            </a:r>
            <a:r>
              <a:rPr lang="en-US" altLang="zh-CN" sz="2000" baseline="-25000" dirty="0"/>
              <a:t>n-1</a:t>
            </a:r>
            <a:r>
              <a:rPr lang="en-US" altLang="zh-CN" sz="2000" dirty="0"/>
              <a:t>)  </a:t>
            </a:r>
          </a:p>
          <a:p>
            <a:pPr lvl="1"/>
            <a:endParaRPr lang="en-US" altLang="zh-CN" dirty="0"/>
          </a:p>
          <a:p>
            <a:pPr lvl="2"/>
            <a:r>
              <a:rPr lang="en-US" altLang="zh-CN" dirty="0"/>
              <a:t>P (w</a:t>
            </a:r>
            <a:r>
              <a:rPr lang="en-US" altLang="zh-CN" baseline="-25000" dirty="0"/>
              <a:t>1</a:t>
            </a:r>
            <a:r>
              <a:rPr lang="en-US" altLang="zh-CN" dirty="0"/>
              <a:t>) </a:t>
            </a:r>
            <a:r>
              <a:rPr lang="zh-CN" altLang="en-US" dirty="0"/>
              <a:t>表示第一个词</a:t>
            </a:r>
            <a:r>
              <a:rPr lang="en-US" altLang="zh-CN" dirty="0"/>
              <a:t>w</a:t>
            </a:r>
            <a:r>
              <a:rPr lang="en-US" altLang="zh-CN" baseline="-25000" dirty="0"/>
              <a:t>1</a:t>
            </a:r>
            <a:r>
              <a:rPr lang="en-US" altLang="zh-CN" dirty="0"/>
              <a:t> </a:t>
            </a:r>
            <a:r>
              <a:rPr lang="zh-CN" altLang="en-US" dirty="0"/>
              <a:t>出现的概率；</a:t>
            </a:r>
            <a:endParaRPr lang="en-US" altLang="zh-CN" dirty="0"/>
          </a:p>
          <a:p>
            <a:pPr lvl="3"/>
            <a:r>
              <a:rPr lang="zh-CN" altLang="en-US" dirty="0"/>
              <a:t>根据大数定理，只要统计量足够，相对频度等于频率</a:t>
            </a:r>
            <a:endParaRPr lang="en-US" altLang="zh-CN" dirty="0"/>
          </a:p>
          <a:p>
            <a:pPr lvl="2"/>
            <a:r>
              <a:rPr lang="en-US" altLang="zh-CN" dirty="0"/>
              <a:t>P (w</a:t>
            </a:r>
            <a:r>
              <a:rPr lang="en-US" altLang="zh-CN" baseline="-25000" dirty="0"/>
              <a:t>2</a:t>
            </a:r>
            <a:r>
              <a:rPr lang="en-US" altLang="zh-CN" dirty="0"/>
              <a:t>|w</a:t>
            </a:r>
            <a:r>
              <a:rPr lang="en-US" altLang="zh-CN" baseline="-25000" dirty="0"/>
              <a:t>1</a:t>
            </a:r>
            <a:r>
              <a:rPr lang="en-US" altLang="zh-CN" dirty="0"/>
              <a:t>) </a:t>
            </a:r>
            <a:r>
              <a:rPr lang="zh-CN" altLang="en-US" dirty="0"/>
              <a:t>是在已知第一个词的前提下，第二个词出现的概率；</a:t>
            </a:r>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26036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838200" y="1249197"/>
            <a:ext cx="9725526" cy="4963689"/>
          </a:xfrm>
        </p:spPr>
        <p:txBody>
          <a:bodyPr>
            <a:normAutofit/>
          </a:bodyPr>
          <a:lstStyle/>
          <a:p>
            <a:pPr lvl="2"/>
            <a:r>
              <a:rPr lang="en-US" altLang="zh-CN" dirty="0"/>
              <a:t>P (w</a:t>
            </a:r>
            <a:r>
              <a:rPr lang="en-US" altLang="zh-CN" baseline="-25000" dirty="0"/>
              <a:t>2</a:t>
            </a:r>
            <a:r>
              <a:rPr lang="en-US" altLang="zh-CN" dirty="0"/>
              <a:t>|w</a:t>
            </a:r>
            <a:r>
              <a:rPr lang="en-US" altLang="zh-CN" baseline="-25000" dirty="0"/>
              <a:t>1</a:t>
            </a:r>
            <a:r>
              <a:rPr lang="en-US" altLang="zh-CN" dirty="0"/>
              <a:t>) </a:t>
            </a:r>
            <a:r>
              <a:rPr lang="zh-CN" altLang="en-US" dirty="0"/>
              <a:t>是在已知第一个词的前提下，第二个词出现的概率；</a:t>
            </a:r>
            <a:endParaRPr lang="en-US" altLang="zh-CN" dirty="0"/>
          </a:p>
          <a:p>
            <a:pPr lvl="3"/>
            <a:r>
              <a:rPr lang="zh-CN" altLang="en-US" dirty="0"/>
              <a:t>条件概率 </a:t>
            </a:r>
            <a:r>
              <a:rPr lang="en-US" altLang="zh-CN" dirty="0"/>
              <a:t>P(w</a:t>
            </a:r>
            <a:r>
              <a:rPr lang="en-US" altLang="zh-CN" baseline="-25000" dirty="0"/>
              <a:t>i</a:t>
            </a:r>
            <a:r>
              <a:rPr lang="en-US" altLang="zh-CN" dirty="0"/>
              <a:t>|w</a:t>
            </a:r>
            <a:r>
              <a:rPr lang="en-US" altLang="zh-CN" baseline="-25000" dirty="0"/>
              <a:t>i-1</a:t>
            </a:r>
            <a:r>
              <a:rPr lang="en-US" altLang="zh-CN" dirty="0"/>
              <a:t>) = P(w</a:t>
            </a:r>
            <a:r>
              <a:rPr lang="en-US" altLang="zh-CN" baseline="-25000" dirty="0"/>
              <a:t>i-1</a:t>
            </a:r>
            <a:r>
              <a:rPr lang="en-US" altLang="zh-CN" dirty="0"/>
              <a:t>,w</a:t>
            </a:r>
            <a:r>
              <a:rPr lang="en-US" altLang="zh-CN" baseline="-25000" dirty="0"/>
              <a:t>i</a:t>
            </a:r>
            <a:r>
              <a:rPr lang="en-US" altLang="zh-CN" dirty="0"/>
              <a:t>)/ P (w</a:t>
            </a:r>
            <a:r>
              <a:rPr lang="en-US" altLang="zh-CN" baseline="-25000" dirty="0"/>
              <a:t>i-1</a:t>
            </a:r>
            <a:r>
              <a:rPr lang="en-US" altLang="zh-CN" dirty="0"/>
              <a:t>)</a:t>
            </a:r>
            <a:r>
              <a:rPr lang="zh-CN" altLang="en-US" dirty="0"/>
              <a:t>。 </a:t>
            </a:r>
            <a:endParaRPr lang="en-US" altLang="zh-CN" dirty="0"/>
          </a:p>
          <a:p>
            <a:pPr lvl="4"/>
            <a:r>
              <a:rPr lang="zh-CN" altLang="en-US" dirty="0"/>
              <a:t>联合概率 </a:t>
            </a:r>
            <a:r>
              <a:rPr lang="en-US" altLang="zh-CN" dirty="0"/>
              <a:t>P(w</a:t>
            </a:r>
            <a:r>
              <a:rPr lang="en-US" altLang="zh-CN" baseline="-25000" dirty="0"/>
              <a:t>i-1</a:t>
            </a:r>
            <a:r>
              <a:rPr lang="en-US" altLang="zh-CN" dirty="0"/>
              <a:t>,w</a:t>
            </a:r>
            <a:r>
              <a:rPr lang="en-US" altLang="zh-CN" baseline="-25000" dirty="0"/>
              <a:t>i</a:t>
            </a:r>
            <a:r>
              <a:rPr lang="zh-CN" altLang="en-US" dirty="0"/>
              <a:t>）</a:t>
            </a:r>
            <a:endParaRPr lang="en-US" altLang="zh-CN" dirty="0"/>
          </a:p>
          <a:p>
            <a:pPr lvl="5"/>
            <a:r>
              <a:rPr lang="zh-CN" altLang="en-US" dirty="0"/>
              <a:t>这对词在统计的文本中出现了多少次</a:t>
            </a:r>
            <a:r>
              <a:rPr lang="en-US" altLang="zh-CN" dirty="0"/>
              <a:t>/</a:t>
            </a:r>
            <a:r>
              <a:rPr lang="zh-CN" altLang="en-US" dirty="0"/>
              <a:t>文档数</a:t>
            </a:r>
            <a:endParaRPr lang="en-US" altLang="zh-CN" dirty="0"/>
          </a:p>
          <a:p>
            <a:pPr lvl="4"/>
            <a:r>
              <a:rPr lang="zh-CN" altLang="en-US" dirty="0"/>
              <a:t>边缘概率</a:t>
            </a:r>
            <a:r>
              <a:rPr lang="en-US" altLang="zh-CN" dirty="0"/>
              <a:t>P (w</a:t>
            </a:r>
            <a:r>
              <a:rPr lang="en-US" altLang="zh-CN" baseline="-25000" dirty="0"/>
              <a:t>i-1</a:t>
            </a:r>
            <a:r>
              <a:rPr lang="en-US" altLang="zh-CN" dirty="0"/>
              <a:t>)        </a:t>
            </a:r>
          </a:p>
          <a:p>
            <a:pPr lvl="5"/>
            <a:r>
              <a:rPr lang="en-US" altLang="zh-CN" dirty="0"/>
              <a:t>w</a:t>
            </a:r>
            <a:r>
              <a:rPr lang="en-US" altLang="zh-CN" baseline="-25000" dirty="0"/>
              <a:t>i-1</a:t>
            </a:r>
            <a:r>
              <a:rPr lang="en-US" altLang="zh-CN" dirty="0"/>
              <a:t> </a:t>
            </a:r>
            <a:r>
              <a:rPr lang="zh-CN" altLang="en-US" dirty="0"/>
              <a:t>本身出现了多少次</a:t>
            </a:r>
            <a:r>
              <a:rPr lang="en-US" altLang="zh-CN" dirty="0"/>
              <a:t>/</a:t>
            </a:r>
            <a:r>
              <a:rPr lang="zh-CN" altLang="en-US" dirty="0"/>
              <a:t>文档数     </a:t>
            </a:r>
            <a:endParaRPr lang="en-US" altLang="zh-CN" dirty="0"/>
          </a:p>
          <a:p>
            <a:pPr lvl="2"/>
            <a:r>
              <a:rPr lang="zh-CN" altLang="en-US" dirty="0"/>
              <a:t>以次类推。</a:t>
            </a:r>
            <a:endParaRPr lang="en-US" altLang="zh-CN" dirty="0"/>
          </a:p>
          <a:p>
            <a:pPr lvl="2"/>
            <a:r>
              <a:rPr lang="zh-CN" altLang="en-US" dirty="0"/>
              <a:t>词</a:t>
            </a:r>
            <a:r>
              <a:rPr lang="en-US" altLang="zh-CN" dirty="0" err="1"/>
              <a:t>w</a:t>
            </a:r>
            <a:r>
              <a:rPr lang="en-US" altLang="zh-CN" baseline="-25000" dirty="0" err="1"/>
              <a:t>n</a:t>
            </a:r>
            <a:r>
              <a:rPr lang="zh-CN" altLang="en-US" dirty="0"/>
              <a:t> 的出现概率取决于它前面所有词。</a:t>
            </a:r>
            <a:endParaRPr lang="en-US" altLang="zh-CN" dirty="0"/>
          </a:p>
          <a:p>
            <a:pPr lvl="3"/>
            <a:r>
              <a:rPr lang="zh-CN" altLang="en-US" dirty="0"/>
              <a:t>在统计语言模型中，该条件概率通过极大似然估计计算：</a:t>
            </a:r>
            <a:endParaRPr lang="en-US" altLang="zh-CN" dirty="0"/>
          </a:p>
          <a:p>
            <a:endParaRPr lang="zh-CN" altLang="en-US" dirty="0"/>
          </a:p>
        </p:txBody>
      </p:sp>
      <p:pic>
        <p:nvPicPr>
          <p:cNvPr id="7169" name="Picture 1"/>
          <p:cNvPicPr>
            <a:picLocks noChangeAspect="1" noChangeArrowheads="1"/>
          </p:cNvPicPr>
          <p:nvPr/>
        </p:nvPicPr>
        <p:blipFill>
          <a:blip r:embed="rId2"/>
          <a:srcRect/>
          <a:stretch>
            <a:fillRect/>
          </a:stretch>
        </p:blipFill>
        <p:spPr bwMode="auto">
          <a:xfrm>
            <a:off x="3831486" y="4522984"/>
            <a:ext cx="5392942" cy="92869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D54F6-1FE2-43E4-BDD1-96AB76E9EF11}"/>
              </a:ext>
            </a:extLst>
          </p:cNvPr>
          <p:cNvSpPr>
            <a:spLocks noGrp="1"/>
          </p:cNvSpPr>
          <p:nvPr>
            <p:ph type="title"/>
          </p:nvPr>
        </p:nvSpPr>
        <p:spPr/>
        <p:txBody>
          <a:bodyPr/>
          <a:lstStyle/>
          <a:p>
            <a:pPr algn="ctr"/>
            <a:r>
              <a:rPr lang="zh-CN" altLang="en-US" dirty="0"/>
              <a:t>嵌入表示</a:t>
            </a:r>
          </a:p>
        </p:txBody>
      </p:sp>
      <p:sp>
        <p:nvSpPr>
          <p:cNvPr id="3" name="内容占位符 2">
            <a:extLst>
              <a:ext uri="{FF2B5EF4-FFF2-40B4-BE49-F238E27FC236}">
                <a16:creationId xmlns:a16="http://schemas.microsoft.com/office/drawing/2014/main" id="{C0E2BE8A-2A98-4F05-BFA0-435E269E8586}"/>
              </a:ext>
            </a:extLst>
          </p:cNvPr>
          <p:cNvSpPr>
            <a:spLocks noGrp="1"/>
          </p:cNvSpPr>
          <p:nvPr>
            <p:ph idx="1"/>
          </p:nvPr>
        </p:nvSpPr>
        <p:spPr/>
        <p:txBody>
          <a:bodyPr>
            <a:normAutofit/>
          </a:bodyPr>
          <a:lstStyle/>
          <a:p>
            <a:pPr>
              <a:lnSpc>
                <a:spcPct val="110000"/>
              </a:lnSpc>
            </a:pPr>
            <a:r>
              <a:rPr lang="zh-CN" altLang="en-US" dirty="0"/>
              <a:t>嵌入（</a:t>
            </a:r>
            <a:r>
              <a:rPr lang="en-US" altLang="zh-CN" dirty="0"/>
              <a:t>embedding</a:t>
            </a:r>
            <a:r>
              <a:rPr lang="zh-CN" altLang="en-US" dirty="0"/>
              <a:t>） ：</a:t>
            </a:r>
            <a:endParaRPr lang="en-US" altLang="zh-CN" dirty="0"/>
          </a:p>
          <a:p>
            <a:pPr lvl="1">
              <a:lnSpc>
                <a:spcPct val="110000"/>
              </a:lnSpc>
            </a:pPr>
            <a:r>
              <a:rPr lang="zh-CN" altLang="en-US" dirty="0"/>
              <a:t>一种可用于将离散变量表示成连续向量的方法</a:t>
            </a:r>
            <a:endParaRPr lang="en-US" altLang="zh-CN" dirty="0"/>
          </a:p>
          <a:p>
            <a:pPr>
              <a:lnSpc>
                <a:spcPct val="110000"/>
              </a:lnSpc>
            </a:pPr>
            <a:r>
              <a:rPr lang="zh-CN" altLang="en-US" dirty="0"/>
              <a:t>深度学习一大显著成功的用途是嵌入</a:t>
            </a:r>
            <a:endParaRPr lang="en-US" altLang="zh-CN" dirty="0"/>
          </a:p>
          <a:p>
            <a:pPr>
              <a:lnSpc>
                <a:spcPct val="110000"/>
              </a:lnSpc>
            </a:pPr>
            <a:r>
              <a:rPr lang="zh-CN" altLang="en-US" dirty="0"/>
              <a:t>表征学习</a:t>
            </a:r>
            <a:endParaRPr lang="en-US" altLang="zh-CN" dirty="0"/>
          </a:p>
          <a:p>
            <a:pPr lvl="1">
              <a:lnSpc>
                <a:spcPct val="110000"/>
              </a:lnSpc>
            </a:pPr>
            <a:r>
              <a:rPr lang="zh-CN" altLang="en-US" dirty="0"/>
              <a:t>在</a:t>
            </a:r>
            <a:r>
              <a:rPr lang="zh-CN" altLang="en-US" dirty="0">
                <a:hlinkClick r:id="rId2"/>
              </a:rPr>
              <a:t>机器学习</a:t>
            </a:r>
            <a:r>
              <a:rPr lang="zh-CN" altLang="en-US" dirty="0"/>
              <a:t>中，</a:t>
            </a:r>
            <a:r>
              <a:rPr lang="zh-CN" altLang="en-US" b="1" dirty="0"/>
              <a:t>表征学习</a:t>
            </a:r>
            <a:r>
              <a:rPr lang="zh-CN" altLang="en-US" dirty="0"/>
              <a:t>是学习一个特征的技术的集合</a:t>
            </a:r>
            <a:endParaRPr lang="en-US" altLang="zh-CN" dirty="0"/>
          </a:p>
          <a:p>
            <a:pPr lvl="1">
              <a:lnSpc>
                <a:spcPct val="110000"/>
              </a:lnSpc>
            </a:pPr>
            <a:r>
              <a:rPr lang="zh-CN" altLang="en-US" dirty="0"/>
              <a:t>将原始数据转换成为能够被机器学习来有效开发的一种形式。</a:t>
            </a:r>
            <a:endParaRPr lang="en-US" altLang="zh-CN" dirty="0"/>
          </a:p>
          <a:p>
            <a:pPr lvl="2">
              <a:lnSpc>
                <a:spcPct val="110000"/>
              </a:lnSpc>
            </a:pPr>
            <a:r>
              <a:rPr lang="zh-CN" altLang="en-US" dirty="0"/>
              <a:t>向量</a:t>
            </a:r>
            <a:endParaRPr lang="en-US" altLang="zh-CN" dirty="0"/>
          </a:p>
          <a:p>
            <a:pPr marL="0" indent="0">
              <a:buNone/>
            </a:pPr>
            <a:endParaRPr lang="zh-CN" altLang="en-US" dirty="0"/>
          </a:p>
        </p:txBody>
      </p:sp>
    </p:spTree>
    <p:extLst>
      <p:ext uri="{BB962C8B-B14F-4D97-AF65-F5344CB8AC3E}">
        <p14:creationId xmlns:p14="http://schemas.microsoft.com/office/powerpoint/2010/main" val="2675651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981200" y="1600200"/>
            <a:ext cx="8229600" cy="4829196"/>
          </a:xfrm>
        </p:spPr>
        <p:txBody>
          <a:bodyPr>
            <a:normAutofit/>
          </a:bodyPr>
          <a:lstStyle/>
          <a:p>
            <a:r>
              <a:rPr lang="zh-CN" altLang="en-US" dirty="0"/>
              <a:t>存在两个问题：</a:t>
            </a:r>
          </a:p>
          <a:p>
            <a:pPr lvl="1"/>
            <a:r>
              <a:rPr lang="zh-CN" altLang="en-US" dirty="0"/>
              <a:t>要求的概率太多了，因为</a:t>
            </a:r>
            <a:r>
              <a:rPr lang="el-GR" dirty="0"/>
              <a:t>ω</a:t>
            </a:r>
            <a:r>
              <a:rPr lang="el-GR" baseline="-25000" dirty="0"/>
              <a:t>1，</a:t>
            </a:r>
            <a:r>
              <a:rPr lang="el-GR" dirty="0"/>
              <a:t>ω</a:t>
            </a:r>
            <a:r>
              <a:rPr lang="el-GR" baseline="-25000" dirty="0"/>
              <a:t>2</a:t>
            </a:r>
            <a:r>
              <a:rPr lang="el-GR" dirty="0"/>
              <a:t>，...，ω</a:t>
            </a:r>
            <a:r>
              <a:rPr lang="en-US" baseline="-25000" dirty="0"/>
              <a:t>n</a:t>
            </a:r>
            <a:r>
              <a:rPr lang="zh-CN" altLang="en-US" dirty="0"/>
              <a:t>的组合实在太多了（词表数的</a:t>
            </a:r>
            <a:r>
              <a:rPr lang="en-US" altLang="zh-CN" dirty="0"/>
              <a:t>n</a:t>
            </a:r>
            <a:r>
              <a:rPr lang="zh-CN" altLang="en-US" dirty="0"/>
              <a:t>次方）</a:t>
            </a:r>
            <a:endParaRPr lang="en-US" altLang="zh-CN" dirty="0"/>
          </a:p>
          <a:p>
            <a:pPr lvl="2"/>
            <a:r>
              <a:rPr lang="en-US" altLang="zh-CN" b="1" dirty="0"/>
              <a:t>n-gram</a:t>
            </a:r>
            <a:r>
              <a:rPr lang="zh-CN" altLang="en-US" b="1" dirty="0"/>
              <a:t>语言模型</a:t>
            </a:r>
            <a:endParaRPr lang="zh-CN" altLang="en-US" dirty="0"/>
          </a:p>
          <a:p>
            <a:pPr lvl="1"/>
            <a:r>
              <a:rPr lang="zh-CN" altLang="en-US" dirty="0"/>
              <a:t>由于语料的数量有限，数据中可能不存在</a:t>
            </a:r>
            <a:r>
              <a:rPr lang="el-GR" dirty="0"/>
              <a:t>ω</a:t>
            </a:r>
            <a:r>
              <a:rPr lang="el-GR" baseline="-25000" dirty="0"/>
              <a:t>1，</a:t>
            </a:r>
            <a:r>
              <a:rPr lang="el-GR" dirty="0"/>
              <a:t>ω</a:t>
            </a:r>
            <a:r>
              <a:rPr lang="el-GR" baseline="-25000" dirty="0"/>
              <a:t>2</a:t>
            </a:r>
            <a:r>
              <a:rPr lang="el-GR" dirty="0"/>
              <a:t>，...，ω</a:t>
            </a:r>
            <a:r>
              <a:rPr lang="en-US" baseline="-25000" dirty="0"/>
              <a:t>n</a:t>
            </a:r>
            <a:r>
              <a:rPr lang="zh-CN" altLang="en-US" dirty="0"/>
              <a:t>的组合，导致求得的条件概率为</a:t>
            </a:r>
            <a:r>
              <a:rPr lang="en-US" altLang="zh-CN" dirty="0"/>
              <a:t>0</a:t>
            </a:r>
            <a:r>
              <a:rPr lang="zh-CN" altLang="en-US" dirty="0"/>
              <a:t>。</a:t>
            </a:r>
            <a:endParaRPr lang="en-US" altLang="zh-CN" dirty="0"/>
          </a:p>
          <a:p>
            <a:pPr lvl="4"/>
            <a:endParaRPr lang="en-US" altLang="zh-C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n-gram</a:t>
            </a:r>
            <a:r>
              <a:rPr lang="zh-CN" altLang="en-US" b="1" dirty="0"/>
              <a:t>语言模型</a:t>
            </a:r>
            <a:endParaRPr lang="zh-CN" altLang="en-US" dirty="0"/>
          </a:p>
        </p:txBody>
      </p:sp>
      <p:sp>
        <p:nvSpPr>
          <p:cNvPr id="3" name="内容占位符 2"/>
          <p:cNvSpPr>
            <a:spLocks noGrp="1"/>
          </p:cNvSpPr>
          <p:nvPr>
            <p:ph idx="1"/>
          </p:nvPr>
        </p:nvSpPr>
        <p:spPr>
          <a:xfrm>
            <a:off x="1981200" y="1428737"/>
            <a:ext cx="8229600" cy="1071570"/>
          </a:xfrm>
        </p:spPr>
        <p:txBody>
          <a:bodyPr>
            <a:normAutofit fontScale="77500" lnSpcReduction="20000"/>
          </a:bodyPr>
          <a:lstStyle/>
          <a:p>
            <a:r>
              <a:rPr lang="en-US" dirty="0"/>
              <a:t>N-1</a:t>
            </a:r>
            <a:r>
              <a:rPr lang="zh-CN" altLang="en-US" dirty="0"/>
              <a:t>阶马尔可夫假设</a:t>
            </a:r>
            <a:r>
              <a:rPr lang="en-US" altLang="zh-CN" dirty="0"/>
              <a:t>:</a:t>
            </a:r>
          </a:p>
          <a:p>
            <a:pPr lvl="1"/>
            <a:r>
              <a:rPr lang="zh-CN" altLang="en-US" dirty="0"/>
              <a:t>假定文本中的每个词</a:t>
            </a:r>
            <a:r>
              <a:rPr lang="en-US" altLang="zh-CN" dirty="0" err="1"/>
              <a:t>ω</a:t>
            </a:r>
            <a:r>
              <a:rPr lang="en-US" altLang="zh-CN" baseline="-25000" dirty="0" err="1"/>
              <a:t>i</a:t>
            </a:r>
            <a:r>
              <a:rPr lang="zh-CN" altLang="en-US" dirty="0"/>
              <a:t>和前面的</a:t>
            </a:r>
            <a:r>
              <a:rPr lang="en-US" altLang="zh-CN" dirty="0"/>
              <a:t>N-1</a:t>
            </a:r>
            <a:r>
              <a:rPr lang="zh-CN" altLang="en-US" dirty="0"/>
              <a:t>个词有关，而与更前面的词无关</a:t>
            </a:r>
            <a:endParaRPr lang="en-US" altLang="zh-CN" dirty="0"/>
          </a:p>
          <a:p>
            <a:r>
              <a:rPr lang="zh-CN" altLang="en-US" dirty="0"/>
              <a:t>对应的语言模型称为</a:t>
            </a:r>
            <a:r>
              <a:rPr lang="en-US" dirty="0"/>
              <a:t>N</a:t>
            </a:r>
            <a:r>
              <a:rPr lang="zh-CN" altLang="en-US" dirty="0"/>
              <a:t>元模型</a:t>
            </a:r>
            <a:r>
              <a:rPr lang="en-US" altLang="zh-CN" dirty="0"/>
              <a:t>(</a:t>
            </a:r>
            <a:r>
              <a:rPr lang="en-US" dirty="0"/>
              <a:t>N-Gram Model)。</a:t>
            </a:r>
          </a:p>
          <a:p>
            <a:endParaRPr lang="zh-CN" altLang="en-US" dirty="0"/>
          </a:p>
        </p:txBody>
      </p:sp>
      <p:pic>
        <p:nvPicPr>
          <p:cNvPr id="25603" name="Picture 3"/>
          <p:cNvPicPr>
            <a:picLocks noChangeAspect="1" noChangeArrowheads="1"/>
          </p:cNvPicPr>
          <p:nvPr/>
        </p:nvPicPr>
        <p:blipFill>
          <a:blip r:embed="rId3"/>
          <a:srcRect/>
          <a:stretch>
            <a:fillRect/>
          </a:stretch>
        </p:blipFill>
        <p:spPr bwMode="auto">
          <a:xfrm>
            <a:off x="2809852" y="2428868"/>
            <a:ext cx="6629400" cy="40576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如何选择依赖词的个数，即</a:t>
            </a:r>
            <a:r>
              <a:rPr lang="en-US" altLang="zh-CN" dirty="0"/>
              <a:t>n</a:t>
            </a:r>
            <a:r>
              <a:rPr lang="zh-CN" altLang="en-US" dirty="0"/>
              <a:t>。</a:t>
            </a:r>
          </a:p>
          <a:p>
            <a:pPr lvl="1"/>
            <a:r>
              <a:rPr lang="zh-CN" altLang="en-US" dirty="0"/>
              <a:t>更大的</a:t>
            </a:r>
            <a:r>
              <a:rPr lang="en-US" altLang="zh-CN" dirty="0"/>
              <a:t>n</a:t>
            </a:r>
            <a:r>
              <a:rPr lang="zh-CN" altLang="en-US" dirty="0"/>
              <a:t>：</a:t>
            </a:r>
            <a:endParaRPr lang="en-US" altLang="zh-CN" dirty="0"/>
          </a:p>
          <a:p>
            <a:pPr lvl="2"/>
            <a:r>
              <a:rPr lang="zh-CN" altLang="en-US" dirty="0"/>
              <a:t>对下一个词出现的约束信息更多，具有更大的</a:t>
            </a:r>
            <a:r>
              <a:rPr lang="zh-CN" altLang="en-US" b="1" dirty="0"/>
              <a:t>辨别力</a:t>
            </a:r>
            <a:r>
              <a:rPr lang="zh-CN" altLang="en-US" dirty="0"/>
              <a:t>；</a:t>
            </a:r>
            <a:endParaRPr lang="en-US" altLang="zh-CN" dirty="0"/>
          </a:p>
          <a:p>
            <a:pPr lvl="2"/>
            <a:r>
              <a:rPr lang="zh-CN" altLang="en-US" dirty="0"/>
              <a:t>理论上，</a:t>
            </a:r>
            <a:r>
              <a:rPr lang="en-US" altLang="zh-CN" dirty="0"/>
              <a:t>n</a:t>
            </a:r>
            <a:r>
              <a:rPr lang="zh-CN" altLang="en-US" dirty="0"/>
              <a:t>越大越好</a:t>
            </a:r>
          </a:p>
          <a:p>
            <a:pPr lvl="1"/>
            <a:r>
              <a:rPr lang="zh-CN" altLang="en-US" dirty="0"/>
              <a:t>更小的</a:t>
            </a:r>
            <a:r>
              <a:rPr lang="en-US" altLang="zh-CN" dirty="0"/>
              <a:t>n</a:t>
            </a:r>
            <a:r>
              <a:rPr lang="zh-CN" altLang="en-US" dirty="0"/>
              <a:t>：</a:t>
            </a:r>
            <a:endParaRPr lang="en-US" altLang="zh-CN" dirty="0"/>
          </a:p>
          <a:p>
            <a:pPr lvl="2"/>
            <a:r>
              <a:rPr lang="zh-CN" altLang="en-US" dirty="0"/>
              <a:t>在训练语料库中出现的次数更多，具有更可靠的统计信息，具有更高的</a:t>
            </a:r>
            <a:r>
              <a:rPr lang="zh-CN" altLang="en-US" b="1" dirty="0"/>
              <a:t>可靠性。</a:t>
            </a:r>
            <a:endParaRPr lang="zh-CN" altLang="en-US" dirty="0"/>
          </a:p>
          <a:p>
            <a:pPr lvl="2"/>
            <a:r>
              <a:rPr lang="zh-CN" altLang="en-US" dirty="0"/>
              <a:t>经验上，</a:t>
            </a:r>
            <a:r>
              <a:rPr lang="en-US" altLang="zh-CN" dirty="0"/>
              <a:t>trigram</a:t>
            </a:r>
            <a:r>
              <a:rPr lang="zh-CN" altLang="en-US" dirty="0"/>
              <a:t>用的最多，尽管如此，原则上，</a:t>
            </a:r>
            <a:r>
              <a:rPr lang="zh-CN" altLang="en-US" b="1" dirty="0"/>
              <a:t>能用</a:t>
            </a:r>
            <a:r>
              <a:rPr lang="en-US" altLang="zh-CN" b="1" dirty="0"/>
              <a:t>bigram</a:t>
            </a:r>
            <a:r>
              <a:rPr lang="zh-CN" altLang="en-US" b="1" dirty="0"/>
              <a:t>解决，绝不使用</a:t>
            </a:r>
            <a:r>
              <a:rPr lang="en-US" altLang="zh-CN" b="1" dirty="0"/>
              <a:t>trigram</a:t>
            </a:r>
            <a:r>
              <a:rPr lang="zh-CN" altLang="en-US" b="1" dirty="0"/>
              <a:t>。</a:t>
            </a:r>
            <a:endParaRPr lang="zh-CN" altLang="en-US"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四元甚至更高阶的模型是否能覆盖所有的语言现象呢？</a:t>
            </a:r>
            <a:endParaRPr lang="en-US" altLang="zh-CN" dirty="0"/>
          </a:p>
          <a:p>
            <a:pPr lvl="1"/>
            <a:r>
              <a:rPr lang="zh-CN" altLang="en-US" dirty="0"/>
              <a:t>答案显然是否定的</a:t>
            </a:r>
            <a:endParaRPr lang="en-US" altLang="zh-CN" dirty="0"/>
          </a:p>
          <a:p>
            <a:r>
              <a:rPr lang="zh-CN" altLang="en-US" dirty="0"/>
              <a:t>为什么</a:t>
            </a:r>
            <a:r>
              <a:rPr lang="en-US" altLang="zh-CN" dirty="0"/>
              <a:t>N</a:t>
            </a:r>
            <a:r>
              <a:rPr lang="zh-CN" altLang="en-US" dirty="0"/>
              <a:t>取值一般都这么小呢？</a:t>
            </a:r>
            <a:endParaRPr lang="en-US" altLang="zh-CN" dirty="0"/>
          </a:p>
          <a:p>
            <a:pPr lvl="1"/>
            <a:r>
              <a:rPr lang="en-US" altLang="zh-CN" dirty="0"/>
              <a:t>N</a:t>
            </a:r>
            <a:r>
              <a:rPr lang="zh-CN" altLang="en-US" dirty="0"/>
              <a:t>元模型的空间复杂度，时间复杂度几乎是</a:t>
            </a:r>
            <a:r>
              <a:rPr lang="en-US" altLang="zh-CN" dirty="0"/>
              <a:t>N</a:t>
            </a:r>
            <a:r>
              <a:rPr lang="zh-CN" altLang="en-US" dirty="0"/>
              <a:t>的指数函数，即</a:t>
            </a:r>
            <a:r>
              <a:rPr lang="en-US" altLang="zh-CN" i="1" dirty="0"/>
              <a:t>0(|V|</a:t>
            </a:r>
            <a:r>
              <a:rPr lang="en-US" altLang="zh-CN" i="1" baseline="30000" dirty="0"/>
              <a:t>N</a:t>
            </a:r>
            <a:r>
              <a:rPr lang="en-US" altLang="zh-CN" i="1" dirty="0"/>
              <a:t>)</a:t>
            </a:r>
            <a:r>
              <a:rPr lang="zh-CN" altLang="en-US" dirty="0"/>
              <a:t>，</a:t>
            </a:r>
            <a:endParaRPr lang="en-US" altLang="zh-CN" dirty="0"/>
          </a:p>
          <a:p>
            <a:pPr lvl="2"/>
            <a:r>
              <a:rPr lang="en-US" altLang="zh-CN" dirty="0"/>
              <a:t>|</a:t>
            </a:r>
            <a:r>
              <a:rPr lang="en-US" altLang="zh-CN" i="1" dirty="0"/>
              <a:t>V|</a:t>
            </a:r>
            <a:r>
              <a:rPr lang="zh-CN" altLang="en-US" dirty="0"/>
              <a:t>是一种语言词典的词汇量，一般在几万到几十万。</a:t>
            </a:r>
            <a:endParaRPr lang="en-US" altLang="zh-CN" dirty="0"/>
          </a:p>
          <a:p>
            <a:pPr lvl="2"/>
            <a:r>
              <a:rPr lang="en-US" altLang="zh-CN" sz="2100" dirty="0"/>
              <a:t>Google  </a:t>
            </a:r>
            <a:r>
              <a:rPr lang="zh-CN" altLang="en-US" sz="2100" dirty="0"/>
              <a:t>罗塞塔翻译系统  四元模型</a:t>
            </a:r>
            <a:endParaRPr lang="en-US" altLang="zh-CN" sz="2100" dirty="0"/>
          </a:p>
          <a:p>
            <a:pPr lvl="3"/>
            <a:r>
              <a:rPr lang="zh-CN" altLang="en-US" sz="1600" dirty="0"/>
              <a:t>该模型存储于</a:t>
            </a:r>
            <a:r>
              <a:rPr lang="en-US" altLang="zh-CN" sz="1600" dirty="0"/>
              <a:t>500 </a:t>
            </a:r>
            <a:r>
              <a:rPr lang="zh-CN" altLang="en-US" sz="1600" dirty="0"/>
              <a:t>台以上的</a:t>
            </a:r>
            <a:r>
              <a:rPr lang="en-US" altLang="zh-CN" sz="1600" dirty="0"/>
              <a:t>Google </a:t>
            </a:r>
            <a:r>
              <a:rPr lang="zh-CN" altLang="en-US" sz="1600" dirty="0"/>
              <a:t>服务器中</a:t>
            </a:r>
            <a:endParaRPr lang="en-US" altLang="zh-CN" dirty="0"/>
          </a:p>
          <a:p>
            <a:pPr lvl="1"/>
            <a:endParaRPr lang="en-US"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统计语言模型的工程诀窍</a:t>
            </a:r>
            <a:endParaRPr lang="zh-CN" altLang="en-US" dirty="0"/>
          </a:p>
        </p:txBody>
      </p:sp>
      <p:sp>
        <p:nvSpPr>
          <p:cNvPr id="3" name="内容占位符 2"/>
          <p:cNvSpPr>
            <a:spLocks noGrp="1"/>
          </p:cNvSpPr>
          <p:nvPr>
            <p:ph idx="1"/>
          </p:nvPr>
        </p:nvSpPr>
        <p:spPr>
          <a:xfrm>
            <a:off x="1981200" y="1600200"/>
            <a:ext cx="8229600" cy="4829196"/>
          </a:xfrm>
        </p:spPr>
        <p:txBody>
          <a:bodyPr>
            <a:normAutofit fontScale="92500"/>
          </a:bodyPr>
          <a:lstStyle/>
          <a:p>
            <a:r>
              <a:rPr lang="en-US" altLang="zh-CN" dirty="0"/>
              <a:t>LM</a:t>
            </a:r>
            <a:r>
              <a:rPr lang="zh-CN" altLang="zh-CN" dirty="0"/>
              <a:t>模型中所有的条件概率，我们称之为模型的参数。</a:t>
            </a:r>
            <a:endParaRPr lang="en-US" altLang="zh-CN" dirty="0"/>
          </a:p>
          <a:p>
            <a:pPr lvl="1"/>
            <a:r>
              <a:rPr lang="zh-CN" altLang="zh-CN" dirty="0"/>
              <a:t>通过对语料的统计，得到这些参数的过程称作模型的训练。</a:t>
            </a:r>
            <a:endParaRPr lang="en-US" altLang="zh-CN" dirty="0"/>
          </a:p>
          <a:p>
            <a:pPr lvl="1"/>
            <a:r>
              <a:rPr lang="zh-CN" altLang="en-US" dirty="0"/>
              <a:t>通过极大似然估计</a:t>
            </a:r>
            <a:r>
              <a:rPr lang="en-US" altLang="zh-CN" dirty="0"/>
              <a:t>MLE </a:t>
            </a:r>
            <a:r>
              <a:rPr lang="zh-CN" altLang="en-US" dirty="0"/>
              <a:t>计算</a:t>
            </a:r>
            <a:endParaRPr lang="en-US" altLang="zh-CN" dirty="0"/>
          </a:p>
          <a:p>
            <a:r>
              <a:rPr lang="zh-CN" altLang="en-US" b="1" dirty="0"/>
              <a:t>保证</a:t>
            </a:r>
            <a:r>
              <a:rPr lang="zh-CN" altLang="zh-CN" dirty="0"/>
              <a:t>有足够的观测值</a:t>
            </a:r>
            <a:endParaRPr lang="en-US" altLang="zh-CN" dirty="0"/>
          </a:p>
          <a:p>
            <a:pPr lvl="1"/>
            <a:r>
              <a:rPr lang="zh-CN" altLang="zh-CN" b="1" dirty="0"/>
              <a:t>在数理统计中，大数定理( Law of Large Numbers)</a:t>
            </a:r>
            <a:endParaRPr lang="en-US" altLang="zh-CN" dirty="0"/>
          </a:p>
          <a:p>
            <a:r>
              <a:rPr lang="zh-CN" altLang="en-US" b="1" dirty="0"/>
              <a:t>零概率问题</a:t>
            </a:r>
            <a:endParaRPr lang="en-US" altLang="zh-CN" b="1" dirty="0"/>
          </a:p>
          <a:p>
            <a:pPr lvl="1"/>
            <a:r>
              <a:rPr lang="zh-CN" altLang="en-US" dirty="0"/>
              <a:t>大规模数据统计方法与有限的训练语料之间必然产生数据稀疏问题，导致零概率问题</a:t>
            </a:r>
            <a:endParaRPr lang="en-US" altLang="zh-CN" dirty="0"/>
          </a:p>
          <a:p>
            <a:pPr lvl="1"/>
            <a:r>
              <a:rPr lang="zh-CN" altLang="en-US" dirty="0"/>
              <a:t>符合经典的</a:t>
            </a:r>
            <a:r>
              <a:rPr lang="en-US" altLang="zh-CN" dirty="0" err="1"/>
              <a:t>zip'f</a:t>
            </a:r>
            <a:r>
              <a:rPr lang="zh-CN" altLang="en-US" dirty="0"/>
              <a:t>定律</a:t>
            </a:r>
            <a:endParaRPr lang="en-US" altLang="zh-CN" sz="3200" dirty="0"/>
          </a:p>
          <a:p>
            <a:pPr marL="342900" lvl="1" indent="-342900"/>
            <a:r>
              <a:rPr lang="zh-CN" altLang="zh-CN" sz="3200" dirty="0"/>
              <a:t>训练统计语言模型的艺术就在于</a:t>
            </a:r>
            <a:r>
              <a:rPr lang="zh-CN" altLang="en-US" sz="3200" dirty="0"/>
              <a:t>解决</a:t>
            </a:r>
            <a:r>
              <a:rPr lang="zh-CN" altLang="zh-CN" sz="3200" dirty="0"/>
              <a:t>好统计样本不足时的概率估计问题。</a:t>
            </a:r>
            <a:endParaRPr lang="en-US" altLang="zh-CN"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b="1" dirty="0"/>
              <a:t>解决方法：</a:t>
            </a:r>
            <a:endParaRPr lang="en-US" altLang="zh-CN" b="1" dirty="0"/>
          </a:p>
          <a:p>
            <a:pPr lvl="1"/>
            <a:r>
              <a:rPr lang="zh-CN" altLang="en-US" dirty="0"/>
              <a:t>增加数据量</a:t>
            </a:r>
            <a:endParaRPr lang="en-US" altLang="zh-CN" dirty="0"/>
          </a:p>
          <a:p>
            <a:pPr lvl="1"/>
            <a:r>
              <a:rPr lang="zh-CN" altLang="en-US" dirty="0"/>
              <a:t>平滑技术</a:t>
            </a:r>
            <a:endParaRPr lang="en-US" altLang="zh-CN" dirty="0"/>
          </a:p>
          <a:p>
            <a:pPr lvl="2"/>
            <a:r>
              <a:rPr lang="zh-CN" altLang="en-US" dirty="0"/>
              <a:t>基本思想</a:t>
            </a:r>
            <a:endParaRPr lang="en-US" altLang="zh-CN" dirty="0"/>
          </a:p>
          <a:p>
            <a:pPr lvl="3"/>
            <a:r>
              <a:rPr lang="zh-CN" altLang="en-US" dirty="0"/>
              <a:t>“降低已出现</a:t>
            </a:r>
            <a:r>
              <a:rPr lang="en-US" altLang="zh-CN" dirty="0"/>
              <a:t>n-gram</a:t>
            </a:r>
            <a:r>
              <a:rPr lang="zh-CN" altLang="en-US" dirty="0"/>
              <a:t>条件概率分布，以使未出现的</a:t>
            </a:r>
            <a:r>
              <a:rPr lang="en-US" altLang="zh-CN" dirty="0"/>
              <a:t>n-gram</a:t>
            </a:r>
            <a:r>
              <a:rPr lang="zh-CN" altLang="en-US" dirty="0"/>
              <a:t>条件概率分布非零”，</a:t>
            </a:r>
            <a:endParaRPr lang="en-US" altLang="zh-CN" dirty="0"/>
          </a:p>
          <a:p>
            <a:pPr lvl="3"/>
            <a:r>
              <a:rPr lang="zh-CN" altLang="en-US" dirty="0"/>
              <a:t>且经数据平滑后一定保证概率和为</a:t>
            </a:r>
            <a:r>
              <a:rPr lang="en-US" altLang="zh-CN" dirty="0"/>
              <a:t>1</a:t>
            </a:r>
            <a:r>
              <a:rPr lang="zh-CN" altLang="en-US" dirty="0"/>
              <a:t>，</a:t>
            </a:r>
            <a:endParaRPr lang="en-US" altLang="zh-CN" dirty="0"/>
          </a:p>
          <a:p>
            <a:pPr lvl="2"/>
            <a:r>
              <a:rPr lang="zh-CN" altLang="en-US" b="1" dirty="0"/>
              <a:t>平滑方法：</a:t>
            </a:r>
            <a:endParaRPr lang="en-US" altLang="zh-CN" b="1" dirty="0"/>
          </a:p>
          <a:p>
            <a:pPr lvl="3"/>
            <a:r>
              <a:rPr lang="en-US" b="1" dirty="0"/>
              <a:t>Add-</a:t>
            </a:r>
            <a:r>
              <a:rPr lang="en-US" b="1" dirty="0" err="1"/>
              <a:t>one（Laplace</a:t>
            </a:r>
            <a:r>
              <a:rPr lang="en-US" b="1" dirty="0"/>
              <a:t>） Smoothing</a:t>
            </a:r>
            <a:endParaRPr lang="en-US" dirty="0"/>
          </a:p>
          <a:p>
            <a:pPr lvl="4"/>
            <a:r>
              <a:rPr lang="zh-CN" altLang="en-US" dirty="0"/>
              <a:t>加一平滑法，又称拉普拉斯平滑，</a:t>
            </a:r>
            <a:endParaRPr lang="en-US" altLang="zh-CN" dirty="0"/>
          </a:p>
          <a:p>
            <a:pPr lvl="4"/>
            <a:r>
              <a:rPr lang="zh-CN" altLang="en-US" dirty="0"/>
              <a:t>保证每个</a:t>
            </a:r>
            <a:r>
              <a:rPr lang="en-US" dirty="0"/>
              <a:t>n-gram</a:t>
            </a:r>
            <a:r>
              <a:rPr lang="zh-CN" altLang="en-US" dirty="0"/>
              <a:t>在训练语料中至少出现</a:t>
            </a:r>
            <a:r>
              <a:rPr lang="en-US" altLang="zh-CN" dirty="0"/>
              <a:t>1</a:t>
            </a:r>
            <a:r>
              <a:rPr lang="zh-CN" altLang="en-US" dirty="0"/>
              <a:t>次</a:t>
            </a:r>
            <a:endParaRPr lang="en-US" altLang="zh-CN" dirty="0"/>
          </a:p>
          <a:p>
            <a:pPr lvl="5"/>
            <a:r>
              <a:rPr lang="en-US" altLang="zh-CN" dirty="0"/>
              <a:t>V</a:t>
            </a:r>
            <a:r>
              <a:rPr lang="zh-CN" altLang="en-US" dirty="0"/>
              <a:t>是所有</a:t>
            </a:r>
            <a:r>
              <a:rPr lang="en-US" altLang="zh-CN" dirty="0"/>
              <a:t>bigram</a:t>
            </a:r>
            <a:r>
              <a:rPr lang="zh-CN" altLang="en-US" dirty="0"/>
              <a:t>的个数</a:t>
            </a:r>
            <a:endParaRPr lang="en-US" altLang="zh-CN" b="1" dirty="0"/>
          </a:p>
          <a:p>
            <a:pPr lvl="3"/>
            <a:r>
              <a:rPr lang="zh-CN" altLang="en-US" b="1" dirty="0"/>
              <a:t>古德</a:t>
            </a:r>
            <a:r>
              <a:rPr lang="en-US" altLang="zh-CN" b="1" dirty="0"/>
              <a:t>-</a:t>
            </a:r>
            <a:r>
              <a:rPr lang="zh-CN" altLang="en-US" b="1" dirty="0"/>
              <a:t>图灵估计（</a:t>
            </a:r>
            <a:r>
              <a:rPr lang="en-US" altLang="zh-CN" b="1" dirty="0"/>
              <a:t>Good-Turing Estimate</a:t>
            </a:r>
            <a:r>
              <a:rPr lang="zh-CN" altLang="en-US" b="1" dirty="0"/>
              <a:t>）</a:t>
            </a:r>
            <a:endParaRPr lang="en-US" altLang="zh-CN" b="1" dirty="0"/>
          </a:p>
          <a:p>
            <a:pPr lvl="4"/>
            <a:r>
              <a:rPr lang="zh-CN" altLang="en-US" dirty="0"/>
              <a:t>是把非零的</a:t>
            </a:r>
            <a:r>
              <a:rPr lang="en-US" altLang="zh-CN" dirty="0"/>
              <a:t>n</a:t>
            </a:r>
            <a:r>
              <a:rPr lang="zh-CN" altLang="en-US" dirty="0"/>
              <a:t>元语法的概率降低匀给一些低概率</a:t>
            </a:r>
            <a:r>
              <a:rPr lang="en-US" altLang="zh-CN" dirty="0"/>
              <a:t>n</a:t>
            </a:r>
            <a:r>
              <a:rPr lang="zh-CN" altLang="en-US" dirty="0"/>
              <a:t>元语法，</a:t>
            </a:r>
            <a:endParaRPr lang="en-US" altLang="zh-CN" dirty="0"/>
          </a:p>
          <a:p>
            <a:pPr lvl="4"/>
            <a:r>
              <a:rPr lang="zh-CN" altLang="en-US" dirty="0"/>
              <a:t>以修改最大似然估计与真实概率之间的偏离。</a:t>
            </a:r>
            <a:endParaRPr lang="en-US" altLang="zh-CN" dirty="0"/>
          </a:p>
          <a:p>
            <a:pPr lvl="4"/>
            <a:r>
              <a:rPr lang="zh-CN" altLang="en-US" dirty="0"/>
              <a:t>是实用比较多的平滑算法</a:t>
            </a:r>
            <a:endParaRPr lang="en-US" altLang="zh-CN" dirty="0"/>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7200642" y="3500439"/>
            <a:ext cx="3467358" cy="75723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开源语言模型工具：</a:t>
            </a:r>
          </a:p>
          <a:p>
            <a:pPr lvl="1"/>
            <a:r>
              <a:rPr lang="en-US" altLang="zh-CN" dirty="0"/>
              <a:t>SRILM</a:t>
            </a:r>
          </a:p>
          <a:p>
            <a:pPr lvl="2"/>
            <a:r>
              <a:rPr lang="zh-CN" altLang="en-US" dirty="0"/>
              <a:t>（</a:t>
            </a:r>
            <a:r>
              <a:rPr lang="en-US" altLang="zh-CN" dirty="0">
                <a:hlinkClick r:id="rId2"/>
              </a:rPr>
              <a:t>http://www.speech.sri.com/projects/srilm/</a:t>
            </a:r>
            <a:r>
              <a:rPr lang="zh-CN" altLang="en-US" dirty="0"/>
              <a:t>）</a:t>
            </a:r>
            <a:endParaRPr lang="en-US" altLang="zh-CN" dirty="0"/>
          </a:p>
          <a:p>
            <a:pPr lvl="2"/>
            <a:r>
              <a:rPr lang="en-US" altLang="zh-CN" dirty="0"/>
              <a:t>in speech recognition</a:t>
            </a:r>
            <a:endParaRPr lang="zh-CN" altLang="en-US" dirty="0"/>
          </a:p>
          <a:p>
            <a:pPr lvl="1"/>
            <a:r>
              <a:rPr lang="en-US" altLang="zh-CN" dirty="0"/>
              <a:t>IRSTLM</a:t>
            </a:r>
            <a:r>
              <a:rPr lang="zh-CN" altLang="en-US" dirty="0"/>
              <a:t>（</a:t>
            </a:r>
            <a:r>
              <a:rPr lang="en-US" altLang="zh-CN" dirty="0">
                <a:hlinkClick r:id="rId3"/>
              </a:rPr>
              <a:t>http://hlt.fbk.eu/en/irstlm</a:t>
            </a:r>
            <a:r>
              <a:rPr lang="zh-CN" altLang="en-US" dirty="0"/>
              <a:t>）</a:t>
            </a:r>
          </a:p>
          <a:p>
            <a:pPr lvl="1"/>
            <a:r>
              <a:rPr lang="en-US" altLang="zh-CN" dirty="0"/>
              <a:t>MITLM</a:t>
            </a:r>
            <a:r>
              <a:rPr lang="zh-CN" altLang="en-US" dirty="0"/>
              <a:t>（</a:t>
            </a:r>
            <a:r>
              <a:rPr lang="en-US" altLang="zh-CN" dirty="0">
                <a:hlinkClick r:id="rId4"/>
              </a:rPr>
              <a:t>http://code.google.com/p/mitlm/</a:t>
            </a:r>
            <a:r>
              <a:rPr lang="zh-CN" altLang="en-US" dirty="0"/>
              <a:t>）</a:t>
            </a:r>
          </a:p>
          <a:p>
            <a:pPr lvl="1"/>
            <a:r>
              <a:rPr lang="en-US" altLang="zh-CN" dirty="0" err="1"/>
              <a:t>BerkeleyLM</a:t>
            </a:r>
            <a:r>
              <a:rPr lang="zh-CN" altLang="en-US" dirty="0"/>
              <a:t>（</a:t>
            </a:r>
            <a:r>
              <a:rPr lang="en-US" altLang="zh-CN" dirty="0">
                <a:hlinkClick r:id="rId5"/>
              </a:rPr>
              <a:t>http://code.google.com/p/berkeleylm/</a:t>
            </a:r>
            <a:r>
              <a:rPr lang="zh-CN" altLang="en-US" dirty="0"/>
              <a:t>）</a:t>
            </a:r>
          </a:p>
          <a:p>
            <a:pPr lvl="1"/>
            <a:endParaRPr lang="zh-CN" altLang="en-US" dirty="0"/>
          </a:p>
        </p:txBody>
      </p:sp>
    </p:spTree>
    <p:extLst>
      <p:ext uri="{BB962C8B-B14F-4D97-AF65-F5344CB8AC3E}">
        <p14:creationId xmlns:p14="http://schemas.microsoft.com/office/powerpoint/2010/main" val="195566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81200" y="548681"/>
            <a:ext cx="8229600" cy="5577483"/>
          </a:xfrm>
        </p:spPr>
        <p:txBody>
          <a:bodyPr>
            <a:normAutofit fontScale="92500" lnSpcReduction="10000"/>
          </a:bodyPr>
          <a:lstStyle/>
          <a:p>
            <a:r>
              <a:rPr lang="zh-CN" altLang="en-US" dirty="0"/>
              <a:t>开源</a:t>
            </a:r>
            <a:r>
              <a:rPr lang="en-US" altLang="zh-CN" dirty="0"/>
              <a:t>n-gram</a:t>
            </a:r>
            <a:r>
              <a:rPr lang="zh-CN" altLang="en-US" dirty="0"/>
              <a:t>数据集：</a:t>
            </a:r>
          </a:p>
          <a:p>
            <a:pPr lvl="1"/>
            <a:r>
              <a:rPr lang="en-US" altLang="zh-CN" dirty="0"/>
              <a:t>Google Web1T5-gram</a:t>
            </a:r>
          </a:p>
          <a:p>
            <a:pPr lvl="2"/>
            <a:r>
              <a:rPr lang="zh-CN" altLang="en-US" dirty="0"/>
              <a:t>（</a:t>
            </a:r>
            <a:r>
              <a:rPr lang="en-US" altLang="zh-CN" dirty="0">
                <a:hlinkClick r:id="rId2"/>
              </a:rPr>
              <a:t>http://googleresearch.blogspot.com/2006/08/all-our-n-gram-are-belong-to-you.html</a:t>
            </a:r>
            <a:r>
              <a:rPr lang="zh-CN" altLang="en-US" dirty="0"/>
              <a:t>）</a:t>
            </a:r>
          </a:p>
          <a:p>
            <a:pPr lvl="2"/>
            <a:r>
              <a:rPr lang="en-US" altLang="zh-CN" dirty="0"/>
              <a:t>Total number of tokens:   1,306,807,412,486</a:t>
            </a:r>
          </a:p>
          <a:p>
            <a:pPr lvl="2"/>
            <a:r>
              <a:rPr lang="en-US" altLang="zh-CN" dirty="0"/>
              <a:t>Total number of sentences: 150,727,365,731</a:t>
            </a:r>
          </a:p>
          <a:p>
            <a:pPr lvl="2"/>
            <a:r>
              <a:rPr lang="en-US" altLang="zh-CN" dirty="0"/>
              <a:t>Total number of unigrams:             95,998,281</a:t>
            </a:r>
          </a:p>
          <a:p>
            <a:pPr lvl="2"/>
            <a:r>
              <a:rPr lang="en-US" altLang="zh-CN" dirty="0"/>
              <a:t>Total number of bigrams:             646,439,858</a:t>
            </a:r>
          </a:p>
          <a:p>
            <a:pPr lvl="2"/>
            <a:r>
              <a:rPr lang="en-US" altLang="zh-CN" dirty="0"/>
              <a:t>Total number of trigrams:          1,312,972,925</a:t>
            </a:r>
          </a:p>
          <a:p>
            <a:pPr lvl="2"/>
            <a:r>
              <a:rPr lang="en-US" altLang="zh-CN" dirty="0"/>
              <a:t>Total number of </a:t>
            </a:r>
            <a:r>
              <a:rPr lang="en-US" altLang="zh-CN" dirty="0" err="1"/>
              <a:t>fourgrams</a:t>
            </a:r>
            <a:r>
              <a:rPr lang="en-US" altLang="zh-CN" dirty="0"/>
              <a:t>:       1,396,154,236</a:t>
            </a:r>
          </a:p>
          <a:p>
            <a:pPr lvl="2"/>
            <a:r>
              <a:rPr lang="en-US" altLang="zh-CN" dirty="0"/>
              <a:t>Total number of </a:t>
            </a:r>
            <a:r>
              <a:rPr lang="en-US" altLang="zh-CN" dirty="0" err="1"/>
              <a:t>fivegrams</a:t>
            </a:r>
            <a:r>
              <a:rPr lang="en-US" altLang="zh-CN" dirty="0"/>
              <a:t>:        1,149,361,413</a:t>
            </a:r>
          </a:p>
          <a:p>
            <a:pPr lvl="2"/>
            <a:r>
              <a:rPr lang="en-US" altLang="zh-CN" dirty="0"/>
              <a:t>Total number of n-grams:           4,600,926,713</a:t>
            </a:r>
          </a:p>
          <a:p>
            <a:pPr lvl="1"/>
            <a:r>
              <a:rPr lang="en-US" altLang="zh-CN" dirty="0"/>
              <a:t>Google Book N-grams</a:t>
            </a:r>
          </a:p>
          <a:p>
            <a:pPr lvl="2"/>
            <a:r>
              <a:rPr lang="zh-CN" altLang="en-US" dirty="0"/>
              <a:t>（</a:t>
            </a:r>
            <a:r>
              <a:rPr lang="en-US" altLang="zh-CN" dirty="0">
                <a:hlinkClick r:id="rId3"/>
              </a:rPr>
              <a:t>http://books.google.com/ngrams/</a:t>
            </a:r>
            <a:r>
              <a:rPr lang="zh-CN" altLang="en-US" dirty="0"/>
              <a:t>）</a:t>
            </a:r>
          </a:p>
          <a:p>
            <a:pPr lvl="1"/>
            <a:r>
              <a:rPr lang="en-US" altLang="zh-CN" dirty="0"/>
              <a:t>Chinese Web 5-gram</a:t>
            </a:r>
          </a:p>
          <a:p>
            <a:pPr lvl="2"/>
            <a:r>
              <a:rPr lang="zh-CN" altLang="en-US" dirty="0"/>
              <a:t>（</a:t>
            </a:r>
            <a:r>
              <a:rPr lang="en-US" altLang="zh-CN" dirty="0"/>
              <a:t>http://www.ldc.upenn.edu/Catalog/catalogEntry.jsp?catalogId=LDC2010T06</a:t>
            </a:r>
            <a:r>
              <a:rPr lang="zh-CN" altLang="en-US" dirty="0"/>
              <a:t>）</a:t>
            </a:r>
          </a:p>
          <a:p>
            <a:endParaRPr lang="zh-CN" altLang="en-US" dirty="0"/>
          </a:p>
        </p:txBody>
      </p:sp>
    </p:spTree>
    <p:extLst>
      <p:ext uri="{BB962C8B-B14F-4D97-AF65-F5344CB8AC3E}">
        <p14:creationId xmlns:p14="http://schemas.microsoft.com/office/powerpoint/2010/main" val="3744792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N-Gram</a:t>
            </a:r>
            <a:r>
              <a:rPr lang="zh-CN" altLang="en-US" dirty="0"/>
              <a:t>语言模型</a:t>
            </a:r>
            <a:endParaRPr lang="en-US" altLang="zh-CN" dirty="0"/>
          </a:p>
          <a:p>
            <a:pPr lvl="1"/>
            <a:r>
              <a:rPr lang="zh-CN" altLang="en-US" dirty="0"/>
              <a:t>简单有效</a:t>
            </a:r>
            <a:endParaRPr lang="en-US" altLang="zh-CN" dirty="0"/>
          </a:p>
          <a:p>
            <a:pPr lvl="1"/>
            <a:r>
              <a:rPr lang="zh-CN" altLang="en-US" dirty="0"/>
              <a:t>只考虑了词的位置关系，</a:t>
            </a:r>
            <a:endParaRPr lang="en-US" altLang="zh-CN" dirty="0"/>
          </a:p>
          <a:p>
            <a:pPr lvl="1"/>
            <a:r>
              <a:rPr lang="zh-CN" altLang="en-US" dirty="0"/>
              <a:t>没有考虑词之间的相似度，词语法和词语义，</a:t>
            </a:r>
            <a:endParaRPr lang="en-US" altLang="zh-CN" dirty="0"/>
          </a:p>
          <a:p>
            <a:pPr lvl="1"/>
            <a:r>
              <a:rPr lang="zh-CN" altLang="en-US" dirty="0"/>
              <a:t>还存在数据稀疏的问题</a:t>
            </a:r>
            <a:endParaRPr lang="en-US" altLang="zh-CN" dirty="0"/>
          </a:p>
          <a:p>
            <a:endParaRPr lang="zh-CN" altLang="en-US" dirty="0"/>
          </a:p>
        </p:txBody>
      </p:sp>
    </p:spTree>
    <p:extLst>
      <p:ext uri="{BB962C8B-B14F-4D97-AF65-F5344CB8AC3E}">
        <p14:creationId xmlns:p14="http://schemas.microsoft.com/office/powerpoint/2010/main" val="1394798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745956" y="549406"/>
            <a:ext cx="9801727" cy="6597352"/>
          </a:xfrm>
        </p:spPr>
        <p:txBody>
          <a:bodyPr>
            <a:normAutofit/>
          </a:bodyPr>
          <a:lstStyle/>
          <a:p>
            <a:r>
              <a:rPr lang="zh-CN" altLang="en-US" dirty="0"/>
              <a:t>更多语言模型：考虑语法、语义等语言学作用</a:t>
            </a:r>
            <a:endParaRPr lang="en-US" altLang="zh-CN" dirty="0"/>
          </a:p>
          <a:p>
            <a:pPr lvl="1"/>
            <a:r>
              <a:rPr lang="en-US" altLang="zh-CN" dirty="0"/>
              <a:t>Class-based </a:t>
            </a:r>
            <a:r>
              <a:rPr lang="en-US" altLang="zh-CN" dirty="0" err="1"/>
              <a:t>ngram</a:t>
            </a:r>
            <a:r>
              <a:rPr lang="en-US" altLang="zh-CN" dirty="0"/>
              <a:t> model</a:t>
            </a:r>
            <a:r>
              <a:rPr lang="zh-CN" altLang="en-US" dirty="0"/>
              <a:t>，</a:t>
            </a:r>
            <a:endParaRPr lang="en-US" altLang="zh-CN" dirty="0"/>
          </a:p>
          <a:p>
            <a:pPr lvl="2"/>
            <a:r>
              <a:rPr lang="zh-CN" altLang="en-US" dirty="0"/>
              <a:t>基于词类建立语言模型，以缓解数据稀疏问题，且可以方便融合部分语法信息</a:t>
            </a:r>
            <a:endParaRPr lang="en-US" altLang="zh-CN" dirty="0"/>
          </a:p>
          <a:p>
            <a:pPr lvl="3"/>
            <a:r>
              <a:rPr lang="zh-CN" altLang="en-US" dirty="0"/>
              <a:t>名词，动词</a:t>
            </a:r>
            <a:endParaRPr lang="en-US" altLang="zh-CN" dirty="0"/>
          </a:p>
          <a:p>
            <a:pPr lvl="1"/>
            <a:r>
              <a:rPr lang="en-US" altLang="zh-CN" dirty="0"/>
              <a:t>topic-based </a:t>
            </a:r>
            <a:r>
              <a:rPr lang="en-US" altLang="zh-CN" dirty="0" err="1"/>
              <a:t>ngram</a:t>
            </a:r>
            <a:r>
              <a:rPr lang="en-US" altLang="zh-CN" dirty="0"/>
              <a:t> model</a:t>
            </a:r>
            <a:r>
              <a:rPr lang="zh-CN" altLang="en-US" dirty="0"/>
              <a:t>，</a:t>
            </a:r>
            <a:endParaRPr lang="en-US" altLang="zh-CN" dirty="0"/>
          </a:p>
          <a:p>
            <a:pPr lvl="2"/>
            <a:r>
              <a:rPr lang="zh-CN" altLang="en-US" dirty="0"/>
              <a:t>将训练集按主题划分成多个子集，并对每个子集分别建立</a:t>
            </a:r>
            <a:r>
              <a:rPr lang="en-US" altLang="zh-CN" dirty="0"/>
              <a:t>N-gram</a:t>
            </a:r>
            <a:r>
              <a:rPr lang="zh-CN" altLang="en-US" dirty="0"/>
              <a:t>语言模型，以解决语言模型的主题自适应问题</a:t>
            </a:r>
            <a:endParaRPr lang="en-US" altLang="zh-CN" dirty="0"/>
          </a:p>
          <a:p>
            <a:pPr lvl="1"/>
            <a:r>
              <a:rPr lang="en-US" altLang="zh-CN" dirty="0"/>
              <a:t>cache-based </a:t>
            </a:r>
            <a:r>
              <a:rPr lang="en-US" altLang="zh-CN" dirty="0" err="1"/>
              <a:t>ngram</a:t>
            </a:r>
            <a:r>
              <a:rPr lang="en-US" altLang="zh-CN" dirty="0"/>
              <a:t> model</a:t>
            </a:r>
            <a:r>
              <a:rPr lang="zh-CN" altLang="en-US" dirty="0"/>
              <a:t>，</a:t>
            </a:r>
            <a:endParaRPr lang="en-US" altLang="zh-CN" dirty="0"/>
          </a:p>
          <a:p>
            <a:pPr lvl="2"/>
            <a:r>
              <a:rPr lang="zh-CN" altLang="en-US" dirty="0"/>
              <a:t>利用</a:t>
            </a:r>
            <a:r>
              <a:rPr lang="en-US" altLang="zh-CN" dirty="0"/>
              <a:t>cache</a:t>
            </a:r>
            <a:r>
              <a:rPr lang="zh-CN" altLang="en-US" dirty="0"/>
              <a:t>缓存前一时刻的信息，以用于计算当前时刻概率，以解决语言模型动态自适应问题</a:t>
            </a:r>
            <a:endParaRPr lang="en-US" altLang="zh-CN" dirty="0"/>
          </a:p>
          <a:p>
            <a:pPr lvl="2"/>
            <a:r>
              <a:rPr lang="zh-CN" altLang="en-US" dirty="0"/>
              <a:t>猜测这是目前</a:t>
            </a:r>
            <a:r>
              <a:rPr lang="en-US" altLang="zh-CN" dirty="0"/>
              <a:t>QQ</a:t>
            </a:r>
            <a:r>
              <a:rPr lang="zh-CN" altLang="en-US" dirty="0"/>
              <a:t>、搜狗、谷歌等</a:t>
            </a:r>
            <a:r>
              <a:rPr lang="zh-CN" altLang="en-US" b="1" dirty="0">
                <a:hlinkClick r:id="rId3" tooltip="人工智能规划与决策知识库"/>
              </a:rPr>
              <a:t>智能</a:t>
            </a:r>
            <a:r>
              <a:rPr lang="zh-CN" altLang="en-US" dirty="0"/>
              <a:t>拼音输入法所采用策略，即针对用户个性化输入日志建立基于</a:t>
            </a:r>
            <a:r>
              <a:rPr lang="en-US" altLang="zh-CN" dirty="0"/>
              <a:t>cache</a:t>
            </a:r>
            <a:r>
              <a:rPr lang="zh-CN" altLang="en-US" dirty="0"/>
              <a:t>的语言模型，用于对通用语言模型输出结果的调权，实现输入法的个性化、智能化</a:t>
            </a:r>
            <a:endParaRPr lang="en-US" altLang="zh-CN" dirty="0"/>
          </a:p>
        </p:txBody>
      </p:sp>
    </p:spTree>
    <p:extLst>
      <p:ext uri="{BB962C8B-B14F-4D97-AF65-F5344CB8AC3E}">
        <p14:creationId xmlns:p14="http://schemas.microsoft.com/office/powerpoint/2010/main" val="131028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8A2D6-F8DC-4A92-8DBC-6A21312486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2A66363-9778-43E5-B8C7-F91347AF95BC}"/>
              </a:ext>
            </a:extLst>
          </p:cNvPr>
          <p:cNvSpPr>
            <a:spLocks noGrp="1"/>
          </p:cNvSpPr>
          <p:nvPr>
            <p:ph idx="1"/>
          </p:nvPr>
        </p:nvSpPr>
        <p:spPr/>
        <p:txBody>
          <a:bodyPr/>
          <a:lstStyle/>
          <a:p>
            <a:r>
              <a:rPr lang="zh-CN" altLang="en-US" dirty="0">
                <a:latin typeface="system-ui"/>
              </a:rPr>
              <a:t>文本向量化：</a:t>
            </a:r>
            <a:endParaRPr lang="en-US" altLang="zh-CN" dirty="0">
              <a:latin typeface="system-ui"/>
            </a:endParaRPr>
          </a:p>
          <a:p>
            <a:pPr lvl="1"/>
            <a:r>
              <a:rPr lang="zh-CN" altLang="en-US" dirty="0">
                <a:latin typeface="system-ui"/>
              </a:rPr>
              <a:t>将文本信息表示成能够表达文本语义的向量，</a:t>
            </a:r>
            <a:endParaRPr lang="en-US" altLang="zh-CN" dirty="0">
              <a:latin typeface="system-ui"/>
            </a:endParaRPr>
          </a:p>
          <a:p>
            <a:pPr lvl="1"/>
            <a:r>
              <a:rPr lang="zh-CN" altLang="en-US" dirty="0">
                <a:latin typeface="system-ui"/>
              </a:rPr>
              <a:t>是用数值向量来表示文本的语义。</a:t>
            </a:r>
            <a:endParaRPr lang="en-US" altLang="zh-CN" dirty="0">
              <a:latin typeface="system-ui"/>
            </a:endParaRPr>
          </a:p>
          <a:p>
            <a:r>
              <a:rPr lang="zh-CN" altLang="en-US" dirty="0"/>
              <a:t>文本是词的组合</a:t>
            </a:r>
          </a:p>
        </p:txBody>
      </p:sp>
      <p:pic>
        <p:nvPicPr>
          <p:cNvPr id="4" name="Picture 2" descr="https://img-blog.csdn.net/20160810152354283">
            <a:extLst>
              <a:ext uri="{FF2B5EF4-FFF2-40B4-BE49-F238E27FC236}">
                <a16:creationId xmlns:a16="http://schemas.microsoft.com/office/drawing/2014/main" id="{CD737A1A-57F9-4702-BDBC-1955A3F2C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71" y="3558598"/>
            <a:ext cx="11905429" cy="261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908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zh-CN" altLang="en-US" dirty="0"/>
              <a:t>指数语言模型</a:t>
            </a:r>
            <a:endParaRPr lang="en-US" altLang="zh-CN" dirty="0"/>
          </a:p>
          <a:p>
            <a:pPr lvl="2"/>
            <a:r>
              <a:rPr lang="zh-CN" altLang="en-US" b="1" dirty="0"/>
              <a:t>最大熵模型   </a:t>
            </a:r>
            <a:r>
              <a:rPr lang="en-US" altLang="zh-CN" b="1" dirty="0" err="1"/>
              <a:t>MaxEnt</a:t>
            </a:r>
            <a:r>
              <a:rPr lang="zh-CN" altLang="en-US" b="1" dirty="0"/>
              <a:t>、</a:t>
            </a:r>
            <a:endParaRPr lang="en-US" altLang="zh-CN" b="1" dirty="0"/>
          </a:p>
          <a:p>
            <a:pPr lvl="2"/>
            <a:r>
              <a:rPr lang="zh-CN" altLang="en-US" b="1" dirty="0"/>
              <a:t>最大熵马尔科夫模型   </a:t>
            </a:r>
            <a:r>
              <a:rPr lang="en-US" altLang="zh-CN" b="1" dirty="0"/>
              <a:t>MEMM</a:t>
            </a:r>
            <a:r>
              <a:rPr lang="zh-CN" altLang="en-US" b="1" dirty="0"/>
              <a:t>、</a:t>
            </a:r>
            <a:endParaRPr lang="en-US" altLang="zh-CN" b="1" dirty="0"/>
          </a:p>
          <a:p>
            <a:pPr lvl="2"/>
            <a:r>
              <a:rPr lang="zh-CN" altLang="en-US" b="1" dirty="0"/>
              <a:t>条件随机域模型  </a:t>
            </a:r>
            <a:r>
              <a:rPr lang="en-US" altLang="zh-CN" b="1" dirty="0"/>
              <a:t>CRF </a:t>
            </a:r>
            <a:r>
              <a:rPr lang="zh-CN" altLang="en-US" b="1" dirty="0"/>
              <a:t>（</a:t>
            </a:r>
            <a:r>
              <a:rPr lang="en-US" altLang="zh-CN" dirty="0">
                <a:latin typeface="Times New Roman" panose="02020603050405020304" pitchFamily="18" charset="0"/>
                <a:cs typeface="Times New Roman" panose="02020603050405020304" pitchFamily="18" charset="0"/>
              </a:rPr>
              <a:t>Conditional Random Fields</a:t>
            </a:r>
            <a:r>
              <a:rPr lang="zh-CN" altLang="en-US" dirty="0">
                <a:latin typeface="Times New Roman" panose="02020603050405020304" pitchFamily="18" charset="0"/>
                <a:cs typeface="Times New Roman" panose="02020603050405020304" pitchFamily="18" charset="0"/>
              </a:rPr>
              <a:t>）</a:t>
            </a:r>
            <a:endParaRPr lang="en-US" altLang="zh-CN" b="1" dirty="0"/>
          </a:p>
          <a:p>
            <a:pPr lvl="2"/>
            <a:r>
              <a:rPr lang="zh-CN" altLang="en-US" dirty="0"/>
              <a:t>融入多种知识源，刻画语言序列特点，较好的用于解决序列标注问题</a:t>
            </a:r>
            <a:endParaRPr lang="en-US" altLang="zh-CN" dirty="0"/>
          </a:p>
          <a:p>
            <a:pPr lvl="1"/>
            <a:r>
              <a:rPr lang="en-US" altLang="zh-CN" dirty="0"/>
              <a:t>skipping </a:t>
            </a:r>
            <a:r>
              <a:rPr lang="en-US" altLang="zh-CN" dirty="0" err="1"/>
              <a:t>ngram</a:t>
            </a:r>
            <a:r>
              <a:rPr lang="en-US" altLang="zh-CN" dirty="0"/>
              <a:t> model</a:t>
            </a:r>
            <a:r>
              <a:rPr lang="zh-CN" altLang="en-US" dirty="0"/>
              <a:t>，</a:t>
            </a:r>
            <a:endParaRPr lang="en-US" altLang="zh-CN" dirty="0"/>
          </a:p>
          <a:p>
            <a:pPr lvl="2"/>
            <a:r>
              <a:rPr lang="zh-CN" altLang="en-US" dirty="0"/>
              <a:t>刻画距离约束关系</a:t>
            </a:r>
            <a:endParaRPr lang="en-US" altLang="zh-CN" dirty="0"/>
          </a:p>
          <a:p>
            <a:pPr lvl="2"/>
            <a:endParaRPr lang="en-US" altLang="zh-CN" dirty="0"/>
          </a:p>
        </p:txBody>
      </p:sp>
    </p:spTree>
    <p:extLst>
      <p:ext uri="{BB962C8B-B14F-4D97-AF65-F5344CB8AC3E}">
        <p14:creationId xmlns:p14="http://schemas.microsoft.com/office/powerpoint/2010/main" val="372647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1D68C-1CA8-4B6A-BE51-867C1C77C7DA}"/>
              </a:ext>
            </a:extLst>
          </p:cNvPr>
          <p:cNvSpPr>
            <a:spLocks noGrp="1"/>
          </p:cNvSpPr>
          <p:nvPr>
            <p:ph type="title"/>
          </p:nvPr>
        </p:nvSpPr>
        <p:spPr/>
        <p:txBody>
          <a:bodyPr>
            <a:normAutofit/>
          </a:bodyPr>
          <a:lstStyle/>
          <a:p>
            <a:r>
              <a:rPr lang="en-US" altLang="zh-CN" dirty="0"/>
              <a:t>《</a:t>
            </a:r>
            <a:r>
              <a:rPr lang="zh-CN" altLang="en-US" dirty="0"/>
              <a:t>预训练语言模型</a:t>
            </a:r>
            <a:r>
              <a:rPr lang="en-US" altLang="zh-CN" dirty="0"/>
              <a:t>》</a:t>
            </a:r>
            <a:endParaRPr lang="zh-CN" altLang="en-US" dirty="0"/>
          </a:p>
        </p:txBody>
      </p:sp>
      <p:sp>
        <p:nvSpPr>
          <p:cNvPr id="3" name="内容占位符 2">
            <a:extLst>
              <a:ext uri="{FF2B5EF4-FFF2-40B4-BE49-F238E27FC236}">
                <a16:creationId xmlns:a16="http://schemas.microsoft.com/office/drawing/2014/main" id="{C0A8E520-97C6-427C-99DB-2C8EA6726F79}"/>
              </a:ext>
            </a:extLst>
          </p:cNvPr>
          <p:cNvSpPr>
            <a:spLocks noGrp="1"/>
          </p:cNvSpPr>
          <p:nvPr>
            <p:ph idx="1"/>
          </p:nvPr>
        </p:nvSpPr>
        <p:spPr/>
        <p:txBody>
          <a:bodyPr>
            <a:normAutofit/>
          </a:bodyPr>
          <a:lstStyle/>
          <a:p>
            <a:r>
              <a:rPr lang="zh-CN" altLang="en-US" dirty="0"/>
              <a:t>电子工业出版社，邵浩，刘一烽，</a:t>
            </a:r>
            <a:r>
              <a:rPr lang="en-US" altLang="zh-CN" dirty="0"/>
              <a:t>2021</a:t>
            </a:r>
          </a:p>
          <a:p>
            <a:pPr lvl="1"/>
            <a:r>
              <a:rPr lang="zh-CN" altLang="en-US" dirty="0"/>
              <a:t>预训练语言模型基础知识 </a:t>
            </a:r>
            <a:endParaRPr lang="en-US" altLang="zh-CN" dirty="0"/>
          </a:p>
          <a:p>
            <a:pPr lvl="2"/>
            <a:r>
              <a:rPr lang="zh-CN" altLang="en-US" dirty="0"/>
              <a:t>统计语言模型 </a:t>
            </a:r>
            <a:endParaRPr lang="en-US" altLang="zh-CN" dirty="0"/>
          </a:p>
          <a:p>
            <a:pPr lvl="2"/>
            <a:r>
              <a:rPr lang="zh-CN" altLang="en-US" dirty="0"/>
              <a:t>神经网络语言模型 </a:t>
            </a:r>
            <a:endParaRPr lang="en-US" altLang="zh-CN" dirty="0"/>
          </a:p>
          <a:p>
            <a:pPr lvl="2"/>
            <a:r>
              <a:rPr lang="zh-CN" altLang="en-US" dirty="0"/>
              <a:t>词向量：解决相似单词的距离问题 </a:t>
            </a:r>
            <a:endParaRPr lang="en-US" altLang="zh-CN" dirty="0"/>
          </a:p>
          <a:p>
            <a:pPr lvl="2"/>
            <a:r>
              <a:rPr lang="en-US" altLang="zh-CN" dirty="0"/>
              <a:t>RNN </a:t>
            </a:r>
            <a:r>
              <a:rPr lang="zh-CN" altLang="en-US" dirty="0"/>
              <a:t>和 </a:t>
            </a:r>
            <a:r>
              <a:rPr lang="en-US" altLang="zh-CN" dirty="0"/>
              <a:t>LSTM </a:t>
            </a:r>
          </a:p>
          <a:p>
            <a:pPr lvl="1"/>
            <a:r>
              <a:rPr lang="en-US" altLang="zh-CN" dirty="0"/>
              <a:t>Transformer </a:t>
            </a:r>
            <a:r>
              <a:rPr lang="zh-CN" altLang="en-US" dirty="0"/>
              <a:t>与 </a:t>
            </a:r>
            <a:r>
              <a:rPr lang="en-US" altLang="zh-CN" dirty="0"/>
              <a:t>Attention</a:t>
            </a:r>
          </a:p>
          <a:p>
            <a:pPr lvl="1"/>
            <a:r>
              <a:rPr lang="en-US" altLang="zh-CN" dirty="0"/>
              <a:t> GPT </a:t>
            </a:r>
            <a:r>
              <a:rPr lang="zh-CN" altLang="en-US" dirty="0"/>
              <a:t>系列模型</a:t>
            </a:r>
            <a:endParaRPr lang="en-US" altLang="zh-CN" dirty="0"/>
          </a:p>
          <a:p>
            <a:pPr lvl="1"/>
            <a:r>
              <a:rPr lang="en-US" altLang="zh-CN" dirty="0"/>
              <a:t>BERT </a:t>
            </a:r>
            <a:r>
              <a:rPr lang="zh-CN" altLang="en-US" dirty="0"/>
              <a:t>模型   里程碑 </a:t>
            </a:r>
            <a:endParaRPr lang="en-US" altLang="zh-CN" dirty="0"/>
          </a:p>
          <a:p>
            <a:pPr lvl="1"/>
            <a:r>
              <a:rPr lang="zh-CN" altLang="en-US" dirty="0"/>
              <a:t>后 </a:t>
            </a:r>
            <a:r>
              <a:rPr lang="en-US" altLang="zh-CN" dirty="0"/>
              <a:t>BERT </a:t>
            </a:r>
            <a:r>
              <a:rPr lang="zh-CN" altLang="en-US" dirty="0"/>
              <a:t>时代的模型 </a:t>
            </a:r>
            <a:endParaRPr lang="en-US" altLang="zh-CN" dirty="0"/>
          </a:p>
          <a:p>
            <a:endParaRPr lang="zh-CN" altLang="en-US" dirty="0"/>
          </a:p>
        </p:txBody>
      </p:sp>
    </p:spTree>
    <p:extLst>
      <p:ext uri="{BB962C8B-B14F-4D97-AF65-F5344CB8AC3E}">
        <p14:creationId xmlns:p14="http://schemas.microsoft.com/office/powerpoint/2010/main" val="214958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1D68C-1CA8-4B6A-BE51-867C1C77C7DA}"/>
              </a:ext>
            </a:extLst>
          </p:cNvPr>
          <p:cNvSpPr>
            <a:spLocks noGrp="1"/>
          </p:cNvSpPr>
          <p:nvPr>
            <p:ph type="title"/>
          </p:nvPr>
        </p:nvSpPr>
        <p:spPr/>
        <p:txBody>
          <a:bodyPr>
            <a:normAutofit/>
          </a:bodyPr>
          <a:lstStyle/>
          <a:p>
            <a:r>
              <a:rPr lang="zh-CN" altLang="en-US" dirty="0"/>
              <a:t>预训练语言模型</a:t>
            </a:r>
            <a:br>
              <a:rPr lang="en-US" altLang="zh-CN" dirty="0"/>
            </a:br>
            <a:r>
              <a:rPr lang="zh-CN" altLang="en-US" dirty="0"/>
              <a:t>（</a:t>
            </a:r>
            <a:r>
              <a:rPr lang="en-US" altLang="zh-CN" dirty="0"/>
              <a:t>Pre-trained Language Model, PLM</a:t>
            </a:r>
            <a:r>
              <a:rPr lang="zh-CN" altLang="en-US" dirty="0"/>
              <a:t>）</a:t>
            </a:r>
          </a:p>
        </p:txBody>
      </p:sp>
      <p:sp>
        <p:nvSpPr>
          <p:cNvPr id="3" name="内容占位符 2">
            <a:extLst>
              <a:ext uri="{FF2B5EF4-FFF2-40B4-BE49-F238E27FC236}">
                <a16:creationId xmlns:a16="http://schemas.microsoft.com/office/drawing/2014/main" id="{C0A8E520-97C6-427C-99DB-2C8EA6726F79}"/>
              </a:ext>
            </a:extLst>
          </p:cNvPr>
          <p:cNvSpPr>
            <a:spLocks noGrp="1"/>
          </p:cNvSpPr>
          <p:nvPr>
            <p:ph idx="1"/>
          </p:nvPr>
        </p:nvSpPr>
        <p:spPr/>
        <p:txBody>
          <a:bodyPr>
            <a:normAutofit/>
          </a:bodyPr>
          <a:lstStyle/>
          <a:p>
            <a:r>
              <a:rPr lang="zh-CN" altLang="en-US" dirty="0"/>
              <a:t>预训练语言模型开启自然语言处理新时代</a:t>
            </a:r>
            <a:endParaRPr lang="en-US" altLang="zh-CN" dirty="0"/>
          </a:p>
          <a:p>
            <a:r>
              <a:rPr lang="en-US" altLang="zh-CN" dirty="0"/>
              <a:t>Mask Language Modeling</a:t>
            </a:r>
            <a:r>
              <a:rPr lang="zh-CN" altLang="en-US" dirty="0"/>
              <a:t>（</a:t>
            </a:r>
            <a:r>
              <a:rPr lang="en-US" altLang="zh-CN" dirty="0"/>
              <a:t>MLM</a:t>
            </a:r>
            <a:r>
              <a:rPr lang="zh-CN" altLang="en-US" dirty="0"/>
              <a:t>）</a:t>
            </a:r>
            <a:endParaRPr lang="en-US" altLang="zh-CN" dirty="0"/>
          </a:p>
          <a:p>
            <a:pPr lvl="1"/>
            <a:r>
              <a:rPr lang="zh-CN" altLang="en-US" dirty="0"/>
              <a:t>利用上下文，预测缺失词</a:t>
            </a:r>
            <a:endParaRPr lang="en-US" altLang="zh-CN" dirty="0"/>
          </a:p>
          <a:p>
            <a:pPr lvl="1"/>
            <a:r>
              <a:rPr lang="zh-CN" altLang="en-US" dirty="0"/>
              <a:t>上下文中的词划分为三类</a:t>
            </a:r>
            <a:endParaRPr lang="en-US" altLang="zh-CN" dirty="0"/>
          </a:p>
          <a:p>
            <a:pPr lvl="2"/>
            <a:r>
              <a:rPr lang="zh-CN" altLang="en-US" dirty="0"/>
              <a:t>与</a:t>
            </a:r>
            <a:r>
              <a:rPr lang="zh-CN" altLang="en-US" b="1" dirty="0"/>
              <a:t>缺失词知识相关的词</a:t>
            </a:r>
            <a:endParaRPr lang="en-US" altLang="zh-CN" b="1" dirty="0"/>
          </a:p>
          <a:p>
            <a:pPr lvl="2"/>
            <a:r>
              <a:rPr lang="zh-CN" altLang="en-US" b="1" dirty="0"/>
              <a:t>缺失词附近的词</a:t>
            </a:r>
            <a:endParaRPr lang="en-US" altLang="zh-CN" b="1" dirty="0"/>
          </a:p>
          <a:p>
            <a:pPr lvl="2"/>
            <a:r>
              <a:rPr lang="zh-CN" altLang="en-US" b="1" dirty="0"/>
              <a:t>与缺失词共现频率较高的词</a:t>
            </a:r>
            <a:endParaRPr lang="zh-CN" altLang="en-US" dirty="0"/>
          </a:p>
        </p:txBody>
      </p:sp>
    </p:spTree>
    <p:extLst>
      <p:ext uri="{BB962C8B-B14F-4D97-AF65-F5344CB8AC3E}">
        <p14:creationId xmlns:p14="http://schemas.microsoft.com/office/powerpoint/2010/main" val="391583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D0264-7734-4975-96F3-7358FE867AA4}"/>
              </a:ext>
            </a:extLst>
          </p:cNvPr>
          <p:cNvSpPr>
            <a:spLocks noGrp="1"/>
          </p:cNvSpPr>
          <p:nvPr>
            <p:ph type="title"/>
          </p:nvPr>
        </p:nvSpPr>
        <p:spPr/>
        <p:txBody>
          <a:bodyPr/>
          <a:lstStyle/>
          <a:p>
            <a:r>
              <a:rPr lang="en-US" altLang="zh-CN" dirty="0"/>
              <a:t>3</a:t>
            </a:r>
            <a:r>
              <a:rPr lang="zh-CN" altLang="en-US" dirty="0"/>
              <a:t>、用神经网络训练语言模型</a:t>
            </a:r>
          </a:p>
        </p:txBody>
      </p:sp>
      <p:sp>
        <p:nvSpPr>
          <p:cNvPr id="3" name="内容占位符 2">
            <a:extLst>
              <a:ext uri="{FF2B5EF4-FFF2-40B4-BE49-F238E27FC236}">
                <a16:creationId xmlns:a16="http://schemas.microsoft.com/office/drawing/2014/main" id="{4A181D6B-AAA8-41C3-94DC-7F2ADBCE423A}"/>
              </a:ext>
            </a:extLst>
          </p:cNvPr>
          <p:cNvSpPr>
            <a:spLocks noGrp="1"/>
          </p:cNvSpPr>
          <p:nvPr>
            <p:ph idx="1"/>
          </p:nvPr>
        </p:nvSpPr>
        <p:spPr/>
        <p:txBody>
          <a:bodyPr/>
          <a:lstStyle/>
          <a:p>
            <a:r>
              <a:rPr lang="en-US" altLang="zh-CN" dirty="0"/>
              <a:t>3.1</a:t>
            </a:r>
            <a:r>
              <a:rPr lang="zh-CN" altLang="en-US" dirty="0"/>
              <a:t>、 神经网络语言模型</a:t>
            </a:r>
            <a:endParaRPr lang="en-US" altLang="zh-CN" dirty="0"/>
          </a:p>
          <a:p>
            <a:r>
              <a:rPr lang="en-US" altLang="zh-CN" dirty="0"/>
              <a:t>3.2</a:t>
            </a:r>
            <a:r>
              <a:rPr lang="zh-CN" altLang="en-US" dirty="0"/>
              <a:t>、 </a:t>
            </a:r>
            <a:r>
              <a:rPr lang="en-US" altLang="zh-CN" dirty="0"/>
              <a:t>word2vec</a:t>
            </a:r>
          </a:p>
          <a:p>
            <a:r>
              <a:rPr lang="en-US" altLang="zh-CN" dirty="0"/>
              <a:t>3.3</a:t>
            </a:r>
            <a:r>
              <a:rPr lang="zh-CN" altLang="en-US" dirty="0"/>
              <a:t>、</a:t>
            </a:r>
            <a:r>
              <a:rPr lang="en-US" altLang="zh-CN" dirty="0"/>
              <a:t> Doc2Vec</a:t>
            </a:r>
          </a:p>
          <a:p>
            <a:r>
              <a:rPr lang="en-US" altLang="zh-CN" dirty="0"/>
              <a:t>3.4</a:t>
            </a:r>
            <a:r>
              <a:rPr lang="zh-CN" altLang="en-US" dirty="0"/>
              <a:t>、 </a:t>
            </a:r>
            <a:r>
              <a:rPr lang="en-US" altLang="zh-CN" b="0" i="0" dirty="0">
                <a:solidFill>
                  <a:srgbClr val="121212"/>
                </a:solidFill>
                <a:effectLst/>
                <a:latin typeface="-apple-system"/>
              </a:rPr>
              <a:t>Glove</a:t>
            </a:r>
            <a:endParaRPr lang="en-US" altLang="zh-CN" dirty="0"/>
          </a:p>
        </p:txBody>
      </p:sp>
    </p:spTree>
    <p:extLst>
      <p:ext uri="{BB962C8B-B14F-4D97-AF65-F5344CB8AC3E}">
        <p14:creationId xmlns:p14="http://schemas.microsoft.com/office/powerpoint/2010/main" val="2365725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3.1</a:t>
            </a:r>
            <a:r>
              <a:rPr lang="zh-CN" altLang="en-US" dirty="0"/>
              <a:t>、神经网络语言模型</a:t>
            </a:r>
          </a:p>
        </p:txBody>
      </p:sp>
      <p:sp>
        <p:nvSpPr>
          <p:cNvPr id="3" name="内容占位符 2"/>
          <p:cNvSpPr>
            <a:spLocks noGrp="1"/>
          </p:cNvSpPr>
          <p:nvPr>
            <p:ph idx="1"/>
          </p:nvPr>
        </p:nvSpPr>
        <p:spPr/>
        <p:txBody>
          <a:bodyPr>
            <a:normAutofit fontScale="70000" lnSpcReduction="20000"/>
          </a:bodyPr>
          <a:lstStyle/>
          <a:p>
            <a:pPr marL="342900" lvl="1" indent="-342900">
              <a:buFont typeface="Arial" pitchFamily="34" charset="0"/>
              <a:buChar char="•"/>
            </a:pPr>
            <a:r>
              <a:rPr lang="zh-CN" altLang="en-US" sz="3200" dirty="0"/>
              <a:t>用神经网络训练语言模型 </a:t>
            </a:r>
            <a:endParaRPr lang="en-US" altLang="zh-CN" sz="3200" dirty="0"/>
          </a:p>
          <a:p>
            <a:pPr marL="342900" lvl="1" indent="-342900">
              <a:buFont typeface="Arial" pitchFamily="34" charset="0"/>
              <a:buChar char="•"/>
            </a:pPr>
            <a:endParaRPr lang="en-US" altLang="zh-CN" sz="3200" dirty="0"/>
          </a:p>
          <a:p>
            <a:pPr marL="342900" lvl="1" indent="-342900">
              <a:buFont typeface="Arial" pitchFamily="34" charset="0"/>
              <a:buChar char="•"/>
            </a:pPr>
            <a:endParaRPr lang="en-US" altLang="zh-CN" sz="3200" dirty="0"/>
          </a:p>
          <a:p>
            <a:pPr marL="342900" lvl="1" indent="-342900">
              <a:buFont typeface="Arial" pitchFamily="34" charset="0"/>
              <a:buChar char="•"/>
            </a:pPr>
            <a:endParaRPr lang="en-US" altLang="zh-CN" sz="3200" dirty="0"/>
          </a:p>
          <a:p>
            <a:pPr marL="342900" lvl="1" indent="-342900">
              <a:buFont typeface="Arial" pitchFamily="34" charset="0"/>
              <a:buChar char="•"/>
            </a:pPr>
            <a:endParaRPr lang="en-US" altLang="zh-CN" sz="3200" dirty="0"/>
          </a:p>
          <a:p>
            <a:pPr marL="342900" lvl="1" indent="-342900">
              <a:buFont typeface="Arial" pitchFamily="34" charset="0"/>
              <a:buChar char="•"/>
            </a:pPr>
            <a:endParaRPr lang="en-US" altLang="zh-CN" sz="3200" dirty="0"/>
          </a:p>
          <a:p>
            <a:pPr marL="342900" lvl="1" indent="-342900">
              <a:buFont typeface="Arial" pitchFamily="34" charset="0"/>
              <a:buChar char="•"/>
            </a:pPr>
            <a:endParaRPr lang="en-US" altLang="zh-CN" sz="3200" dirty="0"/>
          </a:p>
          <a:p>
            <a:pPr marL="342900" lvl="1" indent="-342900">
              <a:buFont typeface="Arial" pitchFamily="34" charset="0"/>
              <a:buChar char="•"/>
            </a:pPr>
            <a:endParaRPr lang="en-US" altLang="zh-CN" sz="3200" dirty="0"/>
          </a:p>
          <a:p>
            <a:r>
              <a:rPr lang="zh-CN" altLang="en-US" dirty="0"/>
              <a:t>只是个在逻辑概念上的东西</a:t>
            </a:r>
            <a:endParaRPr lang="en-US" altLang="zh-CN" dirty="0"/>
          </a:p>
          <a:p>
            <a:r>
              <a:rPr lang="zh-CN" altLang="en-US" dirty="0"/>
              <a:t>实现</a:t>
            </a:r>
            <a:r>
              <a:rPr lang="en-US" altLang="zh-CN" dirty="0"/>
              <a:t>CBOW</a:t>
            </a:r>
            <a:r>
              <a:rPr lang="zh-CN" altLang="en-US" dirty="0"/>
              <a:t>（ </a:t>
            </a:r>
            <a:r>
              <a:rPr lang="en-US" altLang="zh-CN" dirty="0"/>
              <a:t>Continuous Bag of-Words</a:t>
            </a:r>
            <a:r>
              <a:rPr lang="zh-CN" altLang="en-US" dirty="0"/>
              <a:t>）和 </a:t>
            </a:r>
            <a:r>
              <a:rPr lang="en-US" altLang="zh-CN" dirty="0"/>
              <a:t>Skip-gram </a:t>
            </a:r>
            <a:r>
              <a:rPr lang="zh-CN" altLang="en-US" dirty="0"/>
              <a:t>语言模型的工具正是著名的</a:t>
            </a:r>
            <a:r>
              <a:rPr lang="en-US" altLang="zh-CN" dirty="0"/>
              <a:t> word2vec</a:t>
            </a:r>
          </a:p>
          <a:p>
            <a:pPr lvl="1"/>
            <a:r>
              <a:rPr lang="zh-CN" altLang="en-US" dirty="0"/>
              <a:t>开源</a:t>
            </a:r>
            <a:endParaRPr lang="en-US" altLang="zh-CN" dirty="0"/>
          </a:p>
          <a:p>
            <a:pPr lvl="1"/>
            <a:r>
              <a:rPr lang="en-US" altLang="zh-CN" dirty="0"/>
              <a:t>Google</a:t>
            </a:r>
          </a:p>
          <a:p>
            <a:r>
              <a:rPr lang="en-US" altLang="zh-CN" dirty="0"/>
              <a:t>C&amp;W </a:t>
            </a:r>
            <a:r>
              <a:rPr lang="zh-CN" altLang="en-US" dirty="0"/>
              <a:t>模型的实现工具是</a:t>
            </a:r>
            <a:r>
              <a:rPr lang="en-US" altLang="zh-CN" dirty="0"/>
              <a:t>SENNA</a:t>
            </a:r>
            <a:r>
              <a:rPr lang="zh-CN" altLang="en-US" dirty="0"/>
              <a:t>。</a:t>
            </a:r>
          </a:p>
          <a:p>
            <a:pPr marL="342900" lvl="1" indent="-342900">
              <a:buFont typeface="Arial" pitchFamily="34" charset="0"/>
              <a:buChar char="•"/>
            </a:pPr>
            <a:endParaRPr lang="en-US" altLang="zh-CN"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15" y="2071678"/>
            <a:ext cx="1009796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en-US" altLang="zh-CN" sz="4400" dirty="0"/>
              <a:t> NNLM</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en-US" altLang="zh-CN" sz="3200" dirty="0"/>
              <a:t>Neural Net Language Model</a:t>
            </a:r>
            <a:r>
              <a:rPr lang="zh-CN" altLang="en-US" sz="3200" dirty="0"/>
              <a:t> （</a:t>
            </a:r>
            <a:r>
              <a:rPr lang="en-US" altLang="zh-CN" sz="3200" dirty="0"/>
              <a:t>NNLM</a:t>
            </a:r>
            <a:r>
              <a:rPr lang="zh-CN" altLang="en-US" sz="3200" dirty="0"/>
              <a:t>）</a:t>
            </a:r>
            <a:endParaRPr lang="en-US" altLang="zh-CN" sz="3200" dirty="0"/>
          </a:p>
          <a:p>
            <a:pPr marL="742950" lvl="2" indent="-342900"/>
            <a:r>
              <a:rPr lang="zh-CN" altLang="en-US" dirty="0"/>
              <a:t>对理解</a:t>
            </a:r>
            <a:r>
              <a:rPr lang="en-US" altLang="zh-CN" dirty="0"/>
              <a:t>word2vec</a:t>
            </a:r>
            <a:r>
              <a:rPr lang="zh-CN" altLang="en-US" dirty="0"/>
              <a:t>模型有很大的帮助</a:t>
            </a:r>
            <a:r>
              <a:rPr lang="en-US" altLang="zh-CN" dirty="0"/>
              <a:t>, </a:t>
            </a:r>
          </a:p>
          <a:p>
            <a:pPr marL="742950" lvl="2" indent="-342900"/>
            <a:r>
              <a:rPr lang="zh-CN" altLang="en-US" dirty="0"/>
              <a:t>对后期理解</a:t>
            </a:r>
            <a:r>
              <a:rPr lang="en-US" altLang="zh-CN" dirty="0"/>
              <a:t>CNN,LSTM</a:t>
            </a:r>
            <a:r>
              <a:rPr lang="zh-CN" altLang="en-US" dirty="0"/>
              <a:t>进行文本分析时有很大的帮助</a:t>
            </a:r>
            <a:r>
              <a:rPr lang="en-US" altLang="zh-CN" dirty="0"/>
              <a:t>.</a:t>
            </a:r>
          </a:p>
          <a:p>
            <a:r>
              <a:rPr lang="zh-CN" altLang="en-US" dirty="0"/>
              <a:t>与</a:t>
            </a:r>
            <a:r>
              <a:rPr lang="en-US" altLang="zh-CN" dirty="0"/>
              <a:t>N-gram</a:t>
            </a:r>
            <a:r>
              <a:rPr lang="zh-CN" altLang="en-US" dirty="0"/>
              <a:t>语言模型相同，神经网络语言模型（</a:t>
            </a:r>
            <a:r>
              <a:rPr lang="en-US" altLang="zh-CN" dirty="0"/>
              <a:t>NNLM</a:t>
            </a:r>
            <a:r>
              <a:rPr lang="zh-CN" altLang="en-US" dirty="0"/>
              <a:t>）也是对</a:t>
            </a:r>
            <a:r>
              <a:rPr lang="en-US" altLang="zh-CN" dirty="0"/>
              <a:t>n </a:t>
            </a:r>
            <a:r>
              <a:rPr lang="zh-CN" altLang="en-US" dirty="0"/>
              <a:t>元语言模型进行建模，</a:t>
            </a:r>
            <a:endParaRPr lang="en-US" altLang="zh-CN" dirty="0"/>
          </a:p>
          <a:p>
            <a:r>
              <a:rPr lang="en-US" altLang="zh-CN" dirty="0"/>
              <a:t>N-gram</a:t>
            </a:r>
            <a:r>
              <a:rPr lang="zh-CN" altLang="en-US" dirty="0"/>
              <a:t>语言模型</a:t>
            </a:r>
            <a:r>
              <a:rPr lang="en-US" altLang="zh-CN" dirty="0"/>
              <a:t>:</a:t>
            </a:r>
          </a:p>
          <a:p>
            <a:pPr lvl="1"/>
            <a:r>
              <a:rPr lang="zh-CN" altLang="en-US" dirty="0"/>
              <a:t>通过计数的方法对</a:t>
            </a:r>
            <a:r>
              <a:rPr lang="en-US" altLang="zh-CN" dirty="0"/>
              <a:t>n </a:t>
            </a:r>
            <a:r>
              <a:rPr lang="zh-CN" altLang="en-US" dirty="0"/>
              <a:t>元条件概率进行估计，</a:t>
            </a:r>
            <a:endParaRPr lang="en-US" altLang="zh-CN" dirty="0"/>
          </a:p>
          <a:p>
            <a:r>
              <a:rPr lang="en-US" altLang="zh-CN" dirty="0"/>
              <a:t>NNLM</a:t>
            </a:r>
          </a:p>
          <a:p>
            <a:pPr lvl="1"/>
            <a:r>
              <a:rPr lang="zh-CN" altLang="en-US" dirty="0"/>
              <a:t>直接通过一个神经网络对其建模求解。</a:t>
            </a:r>
            <a:endParaRPr lang="en-US" altLang="zh-CN" dirty="0"/>
          </a:p>
          <a:p>
            <a:pPr lvl="1"/>
            <a:r>
              <a:rPr lang="zh-CN" altLang="en-US" dirty="0"/>
              <a:t>解决了</a:t>
            </a:r>
            <a:r>
              <a:rPr lang="en-US" altLang="zh-CN" dirty="0"/>
              <a:t>N-gram</a:t>
            </a:r>
            <a:r>
              <a:rPr lang="zh-CN" altLang="en-US" dirty="0"/>
              <a:t>模型当 </a:t>
            </a:r>
            <a:r>
              <a:rPr lang="en-US" altLang="zh-CN" dirty="0"/>
              <a:t>n </a:t>
            </a:r>
            <a:r>
              <a:rPr lang="zh-CN" altLang="en-US" dirty="0"/>
              <a:t>较大时会发生数据稀疏的问题。</a:t>
            </a:r>
            <a:endParaRPr lang="en-US" altLang="zh-CN" dirty="0"/>
          </a:p>
          <a:p>
            <a:pPr marL="342900" lvl="1" indent="-342900">
              <a:buFont typeface="Arial" pitchFamily="34" charset="0"/>
              <a:buChar char="•"/>
            </a:pPr>
            <a:endParaRPr lang="en-US" altLang="zh-CN" sz="3200"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模型原理</a:t>
            </a:r>
            <a:endParaRPr lang="zh-CN" altLang="en-US" dirty="0"/>
          </a:p>
        </p:txBody>
      </p:sp>
      <p:sp>
        <p:nvSpPr>
          <p:cNvPr id="3" name="内容占位符 2"/>
          <p:cNvSpPr>
            <a:spLocks noGrp="1"/>
          </p:cNvSpPr>
          <p:nvPr>
            <p:ph idx="1"/>
          </p:nvPr>
        </p:nvSpPr>
        <p:spPr>
          <a:xfrm>
            <a:off x="609600" y="1600200"/>
            <a:ext cx="10972800" cy="5400700"/>
          </a:xfrm>
        </p:spPr>
        <p:txBody>
          <a:bodyPr>
            <a:normAutofit/>
          </a:bodyPr>
          <a:lstStyle/>
          <a:p>
            <a:r>
              <a:rPr lang="zh-CN" altLang="en-US" dirty="0"/>
              <a:t>数据</a:t>
            </a:r>
            <a:endParaRPr lang="en-US" altLang="zh-CN" dirty="0"/>
          </a:p>
          <a:p>
            <a:pPr lvl="1"/>
            <a:r>
              <a:rPr lang="zh-CN" altLang="en-US" dirty="0"/>
              <a:t>训练数据集</a:t>
            </a:r>
            <a:r>
              <a:rPr lang="en-US" altLang="zh-CN" dirty="0"/>
              <a:t>D </a:t>
            </a:r>
            <a:r>
              <a:rPr lang="zh-CN" altLang="en-US" dirty="0"/>
              <a:t>：一系列长度为</a:t>
            </a:r>
            <a:r>
              <a:rPr lang="en-US" altLang="zh-CN" dirty="0"/>
              <a:t>n</a:t>
            </a:r>
            <a:r>
              <a:rPr lang="zh-CN" altLang="en-US" dirty="0"/>
              <a:t>的文本序列组成</a:t>
            </a:r>
            <a:endParaRPr lang="en-US" altLang="zh-CN" dirty="0"/>
          </a:p>
          <a:p>
            <a:pPr lvl="1"/>
            <a:endParaRPr lang="en-US" altLang="zh-CN" dirty="0"/>
          </a:p>
          <a:p>
            <a:pPr lvl="1"/>
            <a:r>
              <a:rPr lang="zh-CN" altLang="en-US" dirty="0"/>
              <a:t>词典</a:t>
            </a:r>
            <a:endParaRPr lang="en-US" altLang="zh-CN" dirty="0"/>
          </a:p>
          <a:p>
            <a:pPr lvl="2"/>
            <a:r>
              <a:rPr lang="zh-CN" altLang="en-US" dirty="0"/>
              <a:t>词典维数</a:t>
            </a:r>
            <a:r>
              <a:rPr lang="en-US" dirty="0"/>
              <a:t>V</a:t>
            </a:r>
            <a:endParaRPr lang="en-US" altLang="zh-CN" dirty="0"/>
          </a:p>
          <a:p>
            <a:r>
              <a:rPr lang="zh-CN" altLang="en-US" dirty="0"/>
              <a:t>模型输入：</a:t>
            </a:r>
            <a:endParaRPr lang="en-US" altLang="zh-CN" dirty="0"/>
          </a:p>
          <a:p>
            <a:pPr lvl="1"/>
            <a:r>
              <a:rPr lang="zh-CN" altLang="en-US" dirty="0"/>
              <a:t>前</a:t>
            </a:r>
            <a:r>
              <a:rPr lang="en-US" altLang="zh-CN" dirty="0"/>
              <a:t>n-1</a:t>
            </a:r>
            <a:r>
              <a:rPr lang="zh-CN" altLang="en-US" dirty="0"/>
              <a:t>个词（</a:t>
            </a:r>
            <a:r>
              <a:rPr lang="en-US" altLang="zh-CN" dirty="0"/>
              <a:t>one-hot</a:t>
            </a:r>
            <a:r>
              <a:rPr lang="zh-CN" altLang="en-US" dirty="0"/>
              <a:t>表示）</a:t>
            </a:r>
            <a:endParaRPr lang="en-US" altLang="zh-CN" dirty="0"/>
          </a:p>
          <a:p>
            <a:r>
              <a:rPr lang="zh-CN" altLang="en-US" dirty="0"/>
              <a:t>模型输出：</a:t>
            </a:r>
            <a:endParaRPr lang="en-US" altLang="zh-CN" dirty="0"/>
          </a:p>
          <a:p>
            <a:pPr lvl="1"/>
            <a:r>
              <a:rPr lang="zh-CN" altLang="en-US" sz="2700" dirty="0"/>
              <a:t>用前</a:t>
            </a:r>
            <a:r>
              <a:rPr lang="en-US" altLang="zh-CN" sz="2700" dirty="0"/>
              <a:t>n-1</a:t>
            </a:r>
            <a:r>
              <a:rPr lang="zh-CN" altLang="en-US" sz="2700" dirty="0"/>
              <a:t>个词预测第</a:t>
            </a:r>
            <a:r>
              <a:rPr lang="en-US" altLang="zh-CN" sz="2700" dirty="0"/>
              <a:t>n</a:t>
            </a:r>
            <a:r>
              <a:rPr lang="zh-CN" altLang="en-US" sz="2700" dirty="0"/>
              <a:t>个词是什么</a:t>
            </a:r>
            <a:endParaRPr lang="en-US" altLang="zh-CN" sz="2700" dirty="0"/>
          </a:p>
          <a:p>
            <a:pPr lvl="1"/>
            <a:r>
              <a:rPr lang="zh-CN" altLang="en-US" sz="2700" dirty="0"/>
              <a:t>输出</a:t>
            </a:r>
            <a:r>
              <a:rPr lang="en-US" altLang="zh-CN" sz="2700" dirty="0"/>
              <a:t>V</a:t>
            </a:r>
            <a:r>
              <a:rPr lang="zh-CN" altLang="en-US" sz="2700" dirty="0"/>
              <a:t>个概率，取最大的</a:t>
            </a:r>
            <a:endParaRPr lang="en-US" altLang="zh-CN" sz="2700" dirty="0"/>
          </a:p>
        </p:txBody>
      </p:sp>
      <p:pic>
        <p:nvPicPr>
          <p:cNvPr id="29699" name="Picture 3"/>
          <p:cNvPicPr>
            <a:picLocks noChangeAspect="1" noChangeArrowheads="1"/>
          </p:cNvPicPr>
          <p:nvPr/>
        </p:nvPicPr>
        <p:blipFill>
          <a:blip r:embed="rId2"/>
          <a:srcRect/>
          <a:stretch>
            <a:fillRect/>
          </a:stretch>
        </p:blipFill>
        <p:spPr bwMode="auto">
          <a:xfrm>
            <a:off x="4751851" y="2780927"/>
            <a:ext cx="3264363" cy="50654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8674" name="Picture 2"/>
          <p:cNvPicPr>
            <a:picLocks noGrp="1" noChangeAspect="1" noChangeArrowheads="1"/>
          </p:cNvPicPr>
          <p:nvPr>
            <p:ph idx="1"/>
          </p:nvPr>
        </p:nvPicPr>
        <p:blipFill>
          <a:blip r:embed="rId3"/>
          <a:srcRect/>
          <a:stretch>
            <a:fillRect/>
          </a:stretch>
        </p:blipFill>
        <p:spPr bwMode="auto">
          <a:xfrm>
            <a:off x="1238216" y="571481"/>
            <a:ext cx="8953563" cy="589419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609600" y="620689"/>
            <a:ext cx="10972800" cy="5505475"/>
          </a:xfrm>
        </p:spPr>
        <p:txBody>
          <a:bodyPr>
            <a:normAutofit/>
          </a:bodyPr>
          <a:lstStyle/>
          <a:p>
            <a:r>
              <a:rPr lang="zh-CN" altLang="en-US" b="1" dirty="0"/>
              <a:t>网络结构</a:t>
            </a:r>
            <a:r>
              <a:rPr lang="en-US" altLang="zh-CN" b="1" dirty="0"/>
              <a:t>:</a:t>
            </a:r>
            <a:r>
              <a:rPr lang="zh-CN" altLang="en-US" dirty="0"/>
              <a:t>整个模型拆分成两部分加以理解</a:t>
            </a:r>
            <a:endParaRPr lang="en-US" altLang="zh-CN" dirty="0"/>
          </a:p>
          <a:p>
            <a:pPr lvl="1"/>
            <a:r>
              <a:rPr lang="zh-CN" altLang="en-US" dirty="0"/>
              <a:t>线性的</a:t>
            </a:r>
            <a:r>
              <a:rPr lang="en-US" altLang="zh-CN" dirty="0"/>
              <a:t>Embedding</a:t>
            </a:r>
            <a:r>
              <a:rPr lang="zh-CN" altLang="en-US" dirty="0"/>
              <a:t>层。</a:t>
            </a:r>
            <a:endParaRPr lang="en-US" altLang="zh-CN" dirty="0"/>
          </a:p>
          <a:p>
            <a:pPr lvl="2"/>
            <a:r>
              <a:rPr lang="zh-CN" altLang="en-US" dirty="0"/>
              <a:t>输入层</a:t>
            </a:r>
            <a:r>
              <a:rPr lang="en-US" altLang="zh-CN" dirty="0"/>
              <a:t>:</a:t>
            </a:r>
          </a:p>
          <a:p>
            <a:pPr lvl="3"/>
            <a:r>
              <a:rPr lang="en-US" altLang="zh-CN" dirty="0"/>
              <a:t>window</a:t>
            </a:r>
            <a:r>
              <a:rPr lang="zh-CN" altLang="en-US" dirty="0"/>
              <a:t>窗口中上下文的每个词</a:t>
            </a:r>
            <a:r>
              <a:rPr lang="en-US" altLang="zh-CN" dirty="0"/>
              <a:t>one-hot</a:t>
            </a:r>
            <a:r>
              <a:rPr lang="zh-CN" altLang="en-US" dirty="0"/>
              <a:t>向量</a:t>
            </a:r>
            <a:endParaRPr lang="en-US" altLang="zh-CN" dirty="0"/>
          </a:p>
          <a:p>
            <a:pPr lvl="4"/>
            <a:r>
              <a:rPr lang="zh-CN" altLang="en-US" dirty="0"/>
              <a:t>词典维数</a:t>
            </a:r>
            <a:r>
              <a:rPr lang="en-US" altLang="zh-CN" dirty="0"/>
              <a:t>V</a:t>
            </a:r>
            <a:endParaRPr lang="zh-CN" altLang="en-US" dirty="0"/>
          </a:p>
          <a:p>
            <a:pPr lvl="2"/>
            <a:r>
              <a:rPr lang="zh-CN" altLang="en-US" dirty="0"/>
              <a:t>投影矩阵</a:t>
            </a:r>
            <a:r>
              <a:rPr lang="en-US" altLang="zh-CN" dirty="0"/>
              <a:t>C : </a:t>
            </a:r>
          </a:p>
          <a:p>
            <a:pPr lvl="3"/>
            <a:r>
              <a:rPr lang="zh-CN" altLang="en-US" dirty="0"/>
              <a:t>通过映射矩阵 </a:t>
            </a:r>
            <a:r>
              <a:rPr lang="en-US" altLang="zh-CN" dirty="0"/>
              <a:t>C </a:t>
            </a:r>
            <a:r>
              <a:rPr lang="zh-CN" altLang="en-US" dirty="0"/>
              <a:t>将输入的每个词映射为一个特征向量</a:t>
            </a:r>
            <a:r>
              <a:rPr lang="en-US" altLang="zh-CN" dirty="0"/>
              <a:t>:</a:t>
            </a:r>
            <a:r>
              <a:rPr lang="zh-CN" altLang="en-US" dirty="0"/>
              <a:t>词向量</a:t>
            </a:r>
            <a:endParaRPr lang="en-US" altLang="zh-CN" dirty="0"/>
          </a:p>
          <a:p>
            <a:pPr lvl="3"/>
            <a:r>
              <a:rPr lang="zh-CN" altLang="en-US" dirty="0"/>
              <a:t>紫色虚线表示词语通过投影矩阵</a:t>
            </a:r>
            <a:r>
              <a:rPr lang="en-US" altLang="zh-CN" dirty="0"/>
              <a:t>Matrix C</a:t>
            </a:r>
            <a:r>
              <a:rPr lang="zh-CN" altLang="en-US" dirty="0"/>
              <a:t>对词进行映射</a:t>
            </a:r>
            <a:endParaRPr lang="en-US" altLang="zh-CN" dirty="0"/>
          </a:p>
          <a:p>
            <a:pPr lvl="3"/>
            <a:r>
              <a:rPr lang="zh-CN" altLang="en-US" dirty="0"/>
              <a:t>共享的</a:t>
            </a:r>
            <a:r>
              <a:rPr lang="en-US" altLang="zh-CN" dirty="0" err="1"/>
              <a:t>V×m</a:t>
            </a:r>
            <a:r>
              <a:rPr lang="zh-CN" altLang="en-US" dirty="0"/>
              <a:t>的矩阵</a:t>
            </a:r>
            <a:r>
              <a:rPr lang="en-US" altLang="zh-CN" dirty="0"/>
              <a:t>C</a:t>
            </a:r>
          </a:p>
          <a:p>
            <a:pPr lvl="4"/>
            <a:r>
              <a:rPr lang="en-US" altLang="zh-CN" dirty="0"/>
              <a:t>V</a:t>
            </a:r>
            <a:r>
              <a:rPr lang="zh-CN" altLang="en-US" dirty="0"/>
              <a:t>是词典的大小</a:t>
            </a:r>
            <a:endParaRPr lang="en-US" altLang="zh-CN" dirty="0"/>
          </a:p>
          <a:p>
            <a:pPr lvl="4"/>
            <a:r>
              <a:rPr lang="en-US" altLang="zh-CN" dirty="0"/>
              <a:t>m </a:t>
            </a:r>
            <a:r>
              <a:rPr lang="zh-CN" altLang="en-US" dirty="0"/>
              <a:t>表示特征向量的维度（一个先验参数）</a:t>
            </a:r>
            <a:endParaRPr lang="en-US" altLang="zh-CN" dirty="0"/>
          </a:p>
          <a:p>
            <a:pPr lvl="2"/>
            <a:r>
              <a:rPr lang="zh-CN" altLang="en-US" dirty="0"/>
              <a:t>将输入的</a:t>
            </a:r>
            <a:r>
              <a:rPr lang="en-US" altLang="zh-CN" dirty="0"/>
              <a:t>N−1</a:t>
            </a:r>
            <a:r>
              <a:rPr lang="zh-CN" altLang="en-US" dirty="0"/>
              <a:t>个</a:t>
            </a:r>
            <a:r>
              <a:rPr lang="en-US" altLang="zh-CN" dirty="0"/>
              <a:t>one-hot</a:t>
            </a:r>
            <a:r>
              <a:rPr lang="zh-CN" altLang="en-US" dirty="0"/>
              <a:t>词向量，通过</a:t>
            </a:r>
            <a:r>
              <a:rPr lang="en-US" altLang="zh-CN" dirty="0"/>
              <a:t>C</a:t>
            </a:r>
            <a:r>
              <a:rPr lang="zh-CN" altLang="en-US" dirty="0"/>
              <a:t>，映射为</a:t>
            </a:r>
            <a:r>
              <a:rPr lang="en-US" altLang="zh-CN" dirty="0"/>
              <a:t>N−1</a:t>
            </a:r>
            <a:r>
              <a:rPr lang="zh-CN" altLang="en-US" dirty="0"/>
              <a:t>个分布式的词向量（</a:t>
            </a:r>
            <a:r>
              <a:rPr lang="en-US" altLang="zh-CN" dirty="0"/>
              <a:t>distributed vector</a:t>
            </a:r>
            <a:r>
              <a:rPr lang="zh-CN" altLang="en-US" dirty="0"/>
              <a:t>）。</a:t>
            </a:r>
            <a:endParaRPr lang="en-US" altLang="zh-CN" dirty="0"/>
          </a:p>
          <a:p>
            <a:pPr lvl="2"/>
            <a:r>
              <a:rPr lang="en-US" altLang="zh-CN" b="1" dirty="0"/>
              <a:t>C</a:t>
            </a:r>
            <a:r>
              <a:rPr lang="zh-CN" altLang="en-US" b="1" dirty="0"/>
              <a:t>矩阵里存储了要学习的</a:t>
            </a:r>
            <a:r>
              <a:rPr lang="en-US" altLang="zh-CN" b="1" dirty="0"/>
              <a:t>word vector</a:t>
            </a:r>
            <a:r>
              <a:rPr lang="zh-CN" altLang="en-US" b="1" dirty="0"/>
              <a:t>。</a:t>
            </a:r>
            <a:endParaRPr lang="en-US" altLang="zh-CN" dirty="0"/>
          </a:p>
        </p:txBody>
      </p:sp>
      <p:pic>
        <p:nvPicPr>
          <p:cNvPr id="4" name="Picture 2"/>
          <p:cNvPicPr>
            <a:picLocks noChangeAspect="1" noChangeArrowheads="1"/>
          </p:cNvPicPr>
          <p:nvPr/>
        </p:nvPicPr>
        <p:blipFill>
          <a:blip r:embed="rId3"/>
          <a:srcRect/>
          <a:stretch>
            <a:fillRect/>
          </a:stretch>
        </p:blipFill>
        <p:spPr bwMode="auto">
          <a:xfrm>
            <a:off x="8763019" y="428605"/>
            <a:ext cx="3202124" cy="210798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3794201"/>
            <a:ext cx="10515600" cy="2382761"/>
          </a:xfrm>
        </p:spPr>
        <p:txBody>
          <a:bodyPr>
            <a:normAutofit/>
          </a:bodyPr>
          <a:lstStyle/>
          <a:p>
            <a:pPr lvl="1"/>
            <a:r>
              <a:rPr lang="zh-CN" altLang="en-US" dirty="0"/>
              <a:t>简单的前向反馈神经网络</a:t>
            </a:r>
            <a:endParaRPr lang="en-US" altLang="zh-CN" dirty="0"/>
          </a:p>
          <a:p>
            <a:pPr lvl="2"/>
            <a:r>
              <a:rPr lang="zh-CN" altLang="en-US" dirty="0"/>
              <a:t>神经网络输入层</a:t>
            </a:r>
            <a:r>
              <a:rPr lang="en-US" altLang="zh-CN" dirty="0"/>
              <a:t>: </a:t>
            </a:r>
          </a:p>
          <a:p>
            <a:pPr lvl="3"/>
            <a:r>
              <a:rPr lang="zh-CN" altLang="en-US" dirty="0"/>
              <a:t>为经过投影矩阵映射后的词向量的拼接</a:t>
            </a:r>
            <a:r>
              <a:rPr lang="en-US" altLang="zh-CN" dirty="0"/>
              <a:t>, </a:t>
            </a:r>
          </a:p>
          <a:p>
            <a:pPr lvl="3"/>
            <a:r>
              <a:rPr lang="zh-CN" altLang="en-US" dirty="0"/>
              <a:t>输入向量大小</a:t>
            </a:r>
            <a:r>
              <a:rPr lang="en-US" altLang="zh-CN" dirty="0"/>
              <a:t>=</a:t>
            </a:r>
            <a:r>
              <a:rPr lang="zh-CN" altLang="en-US" dirty="0"/>
              <a:t>窗口上下文词的数量</a:t>
            </a:r>
            <a:r>
              <a:rPr lang="en-US" altLang="zh-CN" dirty="0"/>
              <a:t>n-1*</a:t>
            </a:r>
            <a:r>
              <a:rPr lang="zh-CN" altLang="en-US" dirty="0"/>
              <a:t>定义的词向量的长度</a:t>
            </a:r>
            <a:r>
              <a:rPr lang="en-US" altLang="zh-CN" dirty="0"/>
              <a:t>m</a:t>
            </a:r>
            <a:endParaRPr lang="zh-CN" altLang="en-US" dirty="0"/>
          </a:p>
          <a:p>
            <a:pPr lvl="2"/>
            <a:r>
              <a:rPr lang="zh-CN" altLang="en-US" dirty="0"/>
              <a:t>神经网络隐藏层</a:t>
            </a:r>
            <a:r>
              <a:rPr lang="en-US" altLang="zh-CN" dirty="0"/>
              <a:t>: </a:t>
            </a:r>
          </a:p>
          <a:p>
            <a:pPr lvl="3"/>
            <a:r>
              <a:rPr lang="zh-CN" altLang="en-US" dirty="0"/>
              <a:t>加激活函数</a:t>
            </a:r>
            <a:r>
              <a:rPr lang="en-US" altLang="zh-CN" dirty="0" err="1"/>
              <a:t>tanh</a:t>
            </a:r>
            <a:r>
              <a:rPr lang="zh-CN" altLang="en-US" dirty="0"/>
              <a:t>等进行非线性映射</a:t>
            </a:r>
          </a:p>
          <a:p>
            <a:endParaRPr lang="zh-CN" altLang="en-US" dirty="0"/>
          </a:p>
        </p:txBody>
      </p:sp>
      <p:pic>
        <p:nvPicPr>
          <p:cNvPr id="4" name="Picture 2"/>
          <p:cNvPicPr>
            <a:picLocks noChangeAspect="1" noChangeArrowheads="1"/>
          </p:cNvPicPr>
          <p:nvPr/>
        </p:nvPicPr>
        <p:blipFill>
          <a:blip r:embed="rId3"/>
          <a:srcRect/>
          <a:stretch>
            <a:fillRect/>
          </a:stretch>
        </p:blipFill>
        <p:spPr bwMode="auto">
          <a:xfrm>
            <a:off x="5374355" y="248295"/>
            <a:ext cx="6136327" cy="403958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09127-CA1D-4AFF-9D32-4D592DC97AA5}"/>
              </a:ext>
            </a:extLst>
          </p:cNvPr>
          <p:cNvSpPr>
            <a:spLocks noGrp="1"/>
          </p:cNvSpPr>
          <p:nvPr>
            <p:ph type="title"/>
          </p:nvPr>
        </p:nvSpPr>
        <p:spPr/>
        <p:txBody>
          <a:bodyPr/>
          <a:lstStyle/>
          <a:p>
            <a:r>
              <a:rPr lang="zh-CN" altLang="en-US" dirty="0"/>
              <a:t>词表示的类型</a:t>
            </a:r>
          </a:p>
        </p:txBody>
      </p:sp>
      <p:sp>
        <p:nvSpPr>
          <p:cNvPr id="3" name="内容占位符 2">
            <a:extLst>
              <a:ext uri="{FF2B5EF4-FFF2-40B4-BE49-F238E27FC236}">
                <a16:creationId xmlns:a16="http://schemas.microsoft.com/office/drawing/2014/main" id="{825C7CA3-F2AF-438F-B05A-4017C9FD6ACE}"/>
              </a:ext>
            </a:extLst>
          </p:cNvPr>
          <p:cNvSpPr>
            <a:spLocks noGrp="1"/>
          </p:cNvSpPr>
          <p:nvPr>
            <p:ph idx="1"/>
          </p:nvPr>
        </p:nvSpPr>
        <p:spPr/>
        <p:txBody>
          <a:bodyPr>
            <a:normAutofit/>
          </a:bodyPr>
          <a:lstStyle/>
          <a:p>
            <a:r>
              <a:rPr lang="zh-CN" altLang="en-US" dirty="0"/>
              <a:t>一个词一个值，</a:t>
            </a:r>
            <a:endParaRPr lang="en-US" altLang="zh-CN" dirty="0"/>
          </a:p>
          <a:p>
            <a:pPr lvl="1"/>
            <a:r>
              <a:rPr lang="en-US" altLang="zh-CN" dirty="0"/>
              <a:t>bow</a:t>
            </a:r>
            <a:r>
              <a:rPr lang="zh-CN" altLang="en-US" dirty="0"/>
              <a:t>算法    </a:t>
            </a:r>
            <a:r>
              <a:rPr lang="en-US" altLang="zh-CN" dirty="0"/>
              <a:t>one-hot</a:t>
            </a:r>
          </a:p>
          <a:p>
            <a:pPr lvl="1"/>
            <a:r>
              <a:rPr lang="en-US" altLang="zh-CN" dirty="0"/>
              <a:t>bow</a:t>
            </a:r>
            <a:r>
              <a:rPr lang="zh-CN" altLang="en-US" dirty="0"/>
              <a:t>算法</a:t>
            </a:r>
            <a:r>
              <a:rPr lang="en-US" altLang="zh-CN" dirty="0"/>
              <a:t>+</a:t>
            </a:r>
            <a:r>
              <a:rPr lang="zh-CN" altLang="en-US" dirty="0"/>
              <a:t>词权重， </a:t>
            </a:r>
            <a:r>
              <a:rPr lang="en-US" altLang="zh-CN" dirty="0"/>
              <a:t>TFIDF</a:t>
            </a:r>
          </a:p>
          <a:p>
            <a:pPr lvl="1"/>
            <a:r>
              <a:rPr lang="en-US" altLang="zh-CN" dirty="0"/>
              <a:t>LDA</a:t>
            </a:r>
            <a:r>
              <a:rPr lang="zh-CN" altLang="en-US" dirty="0"/>
              <a:t>主题</a:t>
            </a:r>
            <a:r>
              <a:rPr lang="en-US" altLang="zh-CN" dirty="0"/>
              <a:t>-</a:t>
            </a:r>
            <a:r>
              <a:rPr lang="zh-CN" altLang="en-US" dirty="0"/>
              <a:t>词语矩阵</a:t>
            </a:r>
            <a:endParaRPr lang="en-US" altLang="zh-CN" dirty="0"/>
          </a:p>
          <a:p>
            <a:r>
              <a:rPr lang="zh-CN" altLang="en-US" dirty="0"/>
              <a:t>一个词一列向量，</a:t>
            </a:r>
            <a:endParaRPr lang="en-US" altLang="zh-CN" dirty="0"/>
          </a:p>
          <a:p>
            <a:pPr lvl="1"/>
            <a:r>
              <a:rPr lang="en-US" altLang="zh-CN" dirty="0"/>
              <a:t>Hash</a:t>
            </a:r>
            <a:r>
              <a:rPr lang="zh-CN" altLang="en-US" dirty="0"/>
              <a:t>算法，</a:t>
            </a:r>
            <a:r>
              <a:rPr lang="en-US" altLang="zh-CN" dirty="0"/>
              <a:t>word2vec</a:t>
            </a:r>
          </a:p>
          <a:p>
            <a:pPr lvl="1"/>
            <a:r>
              <a:rPr lang="en-US" altLang="zh-CN" dirty="0"/>
              <a:t>hash</a:t>
            </a:r>
            <a:r>
              <a:rPr lang="zh-CN" altLang="en-US" dirty="0"/>
              <a:t>把词打散成（</a:t>
            </a:r>
            <a:r>
              <a:rPr lang="en-US" altLang="zh-CN" dirty="0"/>
              <a:t>01010101110</a:t>
            </a:r>
            <a:r>
              <a:rPr lang="zh-CN" altLang="en-US" dirty="0"/>
              <a:t>）的数值，</a:t>
            </a:r>
            <a:endParaRPr lang="en-US" altLang="zh-CN" dirty="0"/>
          </a:p>
          <a:p>
            <a:pPr lvl="1"/>
            <a:r>
              <a:rPr lang="en-US" altLang="zh-CN" dirty="0"/>
              <a:t>word2vec</a:t>
            </a:r>
            <a:r>
              <a:rPr lang="zh-CN" altLang="en-US" dirty="0"/>
              <a:t>则打散同时定义成了向量</a:t>
            </a:r>
          </a:p>
          <a:p>
            <a:endParaRPr lang="zh-CN" altLang="en-US" dirty="0"/>
          </a:p>
        </p:txBody>
      </p:sp>
    </p:spTree>
    <p:extLst>
      <p:ext uri="{BB962C8B-B14F-4D97-AF65-F5344CB8AC3E}">
        <p14:creationId xmlns:p14="http://schemas.microsoft.com/office/powerpoint/2010/main" val="218801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srcRect/>
          <a:stretch>
            <a:fillRect/>
          </a:stretch>
        </p:blipFill>
        <p:spPr bwMode="auto">
          <a:xfrm>
            <a:off x="535602" y="2942933"/>
            <a:ext cx="10972800" cy="3643338"/>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0C0C8442-9108-9767-9B6F-CB1D7A51E8AB}"/>
              </a:ext>
            </a:extLst>
          </p:cNvPr>
          <p:cNvPicPr>
            <a:picLocks noChangeAspect="1" noChangeArrowheads="1"/>
          </p:cNvPicPr>
          <p:nvPr/>
        </p:nvPicPr>
        <p:blipFill>
          <a:blip r:embed="rId3"/>
          <a:srcRect/>
          <a:stretch>
            <a:fillRect/>
          </a:stretch>
        </p:blipFill>
        <p:spPr bwMode="auto">
          <a:xfrm>
            <a:off x="5374355" y="248296"/>
            <a:ext cx="6136327" cy="2694638"/>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zh-CN" altLang="en-US" dirty="0"/>
              <a:t>输出层</a:t>
            </a:r>
            <a:r>
              <a:rPr lang="en-US" altLang="zh-CN" dirty="0"/>
              <a:t>:</a:t>
            </a:r>
          </a:p>
          <a:p>
            <a:pPr lvl="3"/>
            <a:r>
              <a:rPr lang="zh-CN" altLang="en-US" dirty="0"/>
              <a:t>对词典中的</a:t>
            </a:r>
            <a:r>
              <a:rPr lang="en-US" altLang="zh-CN" dirty="0"/>
              <a:t>word</a:t>
            </a:r>
            <a:r>
              <a:rPr lang="zh-CN" altLang="en-US" dirty="0"/>
              <a:t>在输入</a:t>
            </a:r>
            <a:r>
              <a:rPr lang="en-US" altLang="zh-CN" dirty="0"/>
              <a:t>context</a:t>
            </a:r>
            <a:r>
              <a:rPr lang="zh-CN" altLang="en-US" dirty="0"/>
              <a:t>下的条件概率做出预估</a:t>
            </a:r>
            <a:endParaRPr lang="en-US" altLang="zh-CN" dirty="0"/>
          </a:p>
          <a:p>
            <a:pPr lvl="3"/>
            <a:r>
              <a:rPr lang="en-US" altLang="zh-CN" dirty="0" err="1"/>
              <a:t>softmax</a:t>
            </a:r>
            <a:r>
              <a:rPr lang="zh-CN" altLang="en-US" dirty="0"/>
              <a:t>做归一化，保证概率和为</a:t>
            </a:r>
            <a:r>
              <a:rPr lang="en-US" altLang="zh-CN" dirty="0"/>
              <a:t>1.</a:t>
            </a:r>
            <a:endParaRPr lang="zh-CN" altLang="en-US" dirty="0"/>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190459" y="2928934"/>
            <a:ext cx="11623557" cy="35719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90459" y="3357563"/>
            <a:ext cx="8039100" cy="9429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98612" y="1199290"/>
            <a:ext cx="12192000" cy="372905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a:t>通过最小化一个</a:t>
            </a:r>
            <a:r>
              <a:rPr lang="en-US" altLang="zh-CN" dirty="0"/>
              <a:t>cross-entropy</a:t>
            </a:r>
            <a:r>
              <a:rPr lang="zh-CN" altLang="en-US" dirty="0"/>
              <a:t>的正则化损失函数来调整模型的参数</a:t>
            </a:r>
            <a:r>
              <a:rPr lang="en-US" altLang="zh-CN" dirty="0"/>
              <a:t>θ</a:t>
            </a:r>
            <a:r>
              <a:rPr lang="zh-CN" altLang="en-US" dirty="0"/>
              <a:t>：</a:t>
            </a:r>
            <a:endParaRPr lang="en-US" altLang="zh-CN" dirty="0"/>
          </a:p>
          <a:p>
            <a:endParaRPr lang="en-US" altLang="zh-CN" dirty="0"/>
          </a:p>
          <a:p>
            <a:endParaRPr lang="en-US" altLang="zh-CN" dirty="0"/>
          </a:p>
          <a:p>
            <a:r>
              <a:rPr lang="zh-CN" altLang="en-US" dirty="0"/>
              <a:t>模型的参数</a:t>
            </a:r>
            <a:r>
              <a:rPr lang="en-US" altLang="zh-CN" dirty="0"/>
              <a:t>θ</a:t>
            </a:r>
            <a:r>
              <a:rPr lang="zh-CN" altLang="en-US" dirty="0"/>
              <a:t>包括了</a:t>
            </a:r>
            <a:r>
              <a:rPr lang="en-US" altLang="zh-CN" dirty="0"/>
              <a:t>Embedding</a:t>
            </a:r>
            <a:r>
              <a:rPr lang="zh-CN" altLang="en-US" dirty="0"/>
              <a:t>层矩阵</a:t>
            </a:r>
            <a:r>
              <a:rPr lang="en-US" altLang="zh-CN" dirty="0"/>
              <a:t>C</a:t>
            </a:r>
            <a:r>
              <a:rPr lang="zh-CN" altLang="en-US" dirty="0"/>
              <a:t>的元素，和前向反馈神经网络模型</a:t>
            </a:r>
            <a:r>
              <a:rPr lang="en-US" altLang="zh-CN" dirty="0"/>
              <a:t>g</a:t>
            </a:r>
            <a:r>
              <a:rPr lang="zh-CN" altLang="en-US" dirty="0"/>
              <a:t>里的权重。</a:t>
            </a:r>
            <a:endParaRPr lang="en-US" altLang="zh-CN" dirty="0"/>
          </a:p>
          <a:p>
            <a:r>
              <a:rPr lang="zh-CN" altLang="en-US" dirty="0"/>
              <a:t>这是一个巨大的参数空间。</a:t>
            </a:r>
            <a:endParaRPr lang="en-US" altLang="zh-CN" dirty="0"/>
          </a:p>
          <a:p>
            <a:r>
              <a:rPr lang="zh-CN" altLang="en-US" dirty="0"/>
              <a:t>不过，在用</a:t>
            </a:r>
            <a:r>
              <a:rPr lang="en-US" altLang="zh-CN" dirty="0"/>
              <a:t>SGD</a:t>
            </a:r>
            <a:r>
              <a:rPr lang="zh-CN" altLang="en-US" dirty="0"/>
              <a:t>学习更新模型的参数时，</a:t>
            </a:r>
            <a:r>
              <a:rPr lang="zh-CN" altLang="en-US" b="1" dirty="0"/>
              <a:t>并不是所有的参数都需要调整（例如未在输入的</a:t>
            </a:r>
            <a:r>
              <a:rPr lang="en-US" altLang="zh-CN" b="1" dirty="0"/>
              <a:t>context</a:t>
            </a:r>
            <a:r>
              <a:rPr lang="zh-CN" altLang="en-US" b="1" dirty="0"/>
              <a:t>中出现的词对应的词向量）</a:t>
            </a:r>
            <a:r>
              <a:rPr lang="zh-CN" altLang="en-US" dirty="0"/>
              <a:t>。</a:t>
            </a:r>
            <a:endParaRPr lang="en-US" altLang="zh-CN" dirty="0"/>
          </a:p>
        </p:txBody>
      </p:sp>
      <p:pic>
        <p:nvPicPr>
          <p:cNvPr id="2050" name="Picture 2"/>
          <p:cNvPicPr>
            <a:picLocks noChangeAspect="1" noChangeArrowheads="1"/>
          </p:cNvPicPr>
          <p:nvPr/>
        </p:nvPicPr>
        <p:blipFill>
          <a:blip r:embed="rId2"/>
          <a:srcRect/>
          <a:stretch>
            <a:fillRect/>
          </a:stretch>
        </p:blipFill>
        <p:spPr bwMode="auto">
          <a:xfrm>
            <a:off x="3143229" y="2357430"/>
            <a:ext cx="6106080" cy="69532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NNLM</a:t>
            </a:r>
            <a:r>
              <a:rPr lang="zh-CN" altLang="en-US" dirty="0"/>
              <a:t>模型使用了低维紧凑的词向量对上文进行表示，</a:t>
            </a:r>
            <a:endParaRPr lang="en-US" altLang="zh-CN" dirty="0"/>
          </a:p>
          <a:p>
            <a:r>
              <a:rPr lang="en-US" altLang="zh-CN" dirty="0" err="1"/>
              <a:t>nnlm</a:t>
            </a:r>
            <a:r>
              <a:rPr lang="zh-CN" altLang="en-US" dirty="0"/>
              <a:t>是一种更好的</a:t>
            </a:r>
            <a:r>
              <a:rPr lang="en-US" altLang="zh-CN" dirty="0"/>
              <a:t>n</a:t>
            </a:r>
            <a:r>
              <a:rPr lang="zh-CN" altLang="en-US" dirty="0"/>
              <a:t>元语言模型</a:t>
            </a:r>
            <a:endParaRPr lang="en-US" altLang="zh-CN" dirty="0"/>
          </a:p>
          <a:p>
            <a:r>
              <a:rPr lang="zh-CN" altLang="en-US" dirty="0"/>
              <a:t>解决了传统</a:t>
            </a:r>
            <a:r>
              <a:rPr lang="en-US" altLang="zh-CN" dirty="0"/>
              <a:t>n-gram</a:t>
            </a:r>
            <a:r>
              <a:rPr lang="zh-CN" altLang="en-US" dirty="0"/>
              <a:t>的两个缺陷：</a:t>
            </a:r>
            <a:endParaRPr lang="en-US" altLang="zh-CN" dirty="0"/>
          </a:p>
          <a:p>
            <a:pPr lvl="1"/>
            <a:r>
              <a:rPr lang="en-US" altLang="zh-CN" dirty="0"/>
              <a:t>(1)</a:t>
            </a:r>
            <a:r>
              <a:rPr lang="zh-CN" altLang="en-US" dirty="0"/>
              <a:t>词语之间的相似性可以通过词向量来体现；</a:t>
            </a:r>
            <a:endParaRPr lang="en-US" altLang="zh-CN" dirty="0"/>
          </a:p>
          <a:p>
            <a:pPr lvl="2"/>
            <a:r>
              <a:rPr lang="zh-CN" altLang="en-US" dirty="0"/>
              <a:t>在相似的上下文语境中，</a:t>
            </a:r>
            <a:r>
              <a:rPr lang="en-US" altLang="zh-CN" dirty="0" err="1"/>
              <a:t>nnlm</a:t>
            </a:r>
            <a:r>
              <a:rPr lang="zh-CN" altLang="en-US" dirty="0"/>
              <a:t>模型可以预测出相似的目标词，而传统模型无法做到这一点。</a:t>
            </a:r>
            <a:endParaRPr lang="en-US" altLang="zh-CN" dirty="0"/>
          </a:p>
          <a:p>
            <a:pPr lvl="1"/>
            <a:r>
              <a:rPr lang="en-US" altLang="zh-CN" dirty="0"/>
              <a:t>(2)</a:t>
            </a:r>
            <a:r>
              <a:rPr lang="zh-CN" altLang="en-US" dirty="0"/>
              <a:t>自带平滑功能</a:t>
            </a:r>
            <a:endParaRPr lang="en-US" altLang="zh-CN" dirty="0"/>
          </a:p>
          <a:p>
            <a:pPr lvl="2"/>
            <a:r>
              <a:rPr lang="zh-CN" altLang="en-US" dirty="0"/>
              <a:t>解决了词袋模型带来的数据稀疏、语义鸿沟等问题。</a:t>
            </a:r>
            <a:endParaRPr lang="en-US" altLang="zh-CN" dirty="0"/>
          </a:p>
          <a:p>
            <a:pPr marL="0" indent="0">
              <a:buNone/>
            </a:pP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50000"/>
              </a:lnSpc>
            </a:pPr>
            <a:r>
              <a:rPr lang="en-US" altLang="zh-CN" dirty="0"/>
              <a:t>NNLM</a:t>
            </a:r>
            <a:r>
              <a:rPr lang="zh-CN" altLang="en-US" dirty="0"/>
              <a:t>存在的问题</a:t>
            </a:r>
          </a:p>
          <a:p>
            <a:pPr lvl="1">
              <a:lnSpc>
                <a:spcPct val="150000"/>
              </a:lnSpc>
            </a:pPr>
            <a:r>
              <a:rPr lang="en-US" altLang="zh-CN" dirty="0"/>
              <a:t>NNLM</a:t>
            </a:r>
            <a:r>
              <a:rPr lang="zh-CN" altLang="en-US" dirty="0"/>
              <a:t>模型只能处理定长的序列（</a:t>
            </a:r>
            <a:r>
              <a:rPr lang="en-US" altLang="zh-CN" dirty="0" err="1"/>
              <a:t>Ngram</a:t>
            </a:r>
            <a:r>
              <a:rPr lang="zh-CN" altLang="en-US" dirty="0"/>
              <a:t>模型也是）</a:t>
            </a:r>
            <a:endParaRPr lang="en-US" altLang="zh-CN" dirty="0"/>
          </a:p>
          <a:p>
            <a:pPr lvl="2">
              <a:lnSpc>
                <a:spcPct val="150000"/>
              </a:lnSpc>
            </a:pPr>
            <a:r>
              <a:rPr lang="en-US" altLang="zh-CN" dirty="0" err="1"/>
              <a:t>Mikolov</a:t>
            </a:r>
            <a:r>
              <a:rPr lang="zh-CN" altLang="en-US" dirty="0"/>
              <a:t>（</a:t>
            </a:r>
            <a:r>
              <a:rPr lang="en-US" altLang="zh-CN" dirty="0" err="1"/>
              <a:t>google</a:t>
            </a:r>
            <a:r>
              <a:rPr lang="en-US" altLang="zh-CN" dirty="0"/>
              <a:t>) </a:t>
            </a:r>
            <a:r>
              <a:rPr lang="zh-CN" altLang="en-US" dirty="0"/>
              <a:t>等人在</a:t>
            </a:r>
            <a:r>
              <a:rPr lang="en-US" altLang="zh-CN" dirty="0"/>
              <a:t>2010</a:t>
            </a:r>
            <a:r>
              <a:rPr lang="zh-CN" altLang="en-US" dirty="0"/>
              <a:t>年提出了一种</a:t>
            </a:r>
            <a:r>
              <a:rPr lang="en-US" altLang="zh-CN" dirty="0"/>
              <a:t>RNN LM</a:t>
            </a:r>
            <a:r>
              <a:rPr lang="zh-CN" altLang="en-US" dirty="0"/>
              <a:t>模型，</a:t>
            </a:r>
            <a:endParaRPr lang="en-US" altLang="zh-CN" dirty="0"/>
          </a:p>
          <a:p>
            <a:pPr lvl="2">
              <a:lnSpc>
                <a:spcPct val="150000"/>
              </a:lnSpc>
            </a:pPr>
            <a:r>
              <a:rPr lang="zh-CN" altLang="en-US" dirty="0"/>
              <a:t>用递归神经网络代替原始模型里的前向反馈神经网络，</a:t>
            </a:r>
            <a:endParaRPr lang="en-US" altLang="zh-CN" dirty="0"/>
          </a:p>
          <a:p>
            <a:pPr lvl="2">
              <a:lnSpc>
                <a:spcPct val="150000"/>
              </a:lnSpc>
            </a:pPr>
            <a:r>
              <a:rPr lang="zh-CN" altLang="en-US" dirty="0"/>
              <a:t>并将</a:t>
            </a:r>
            <a:r>
              <a:rPr lang="en-US" altLang="zh-CN" dirty="0"/>
              <a:t>embedding</a:t>
            </a:r>
            <a:r>
              <a:rPr lang="zh-CN" altLang="en-US" dirty="0"/>
              <a:t>层与</a:t>
            </a:r>
            <a:r>
              <a:rPr lang="en-US" altLang="zh-CN" dirty="0"/>
              <a:t>RNN</a:t>
            </a:r>
            <a:r>
              <a:rPr lang="zh-CN" altLang="en-US" dirty="0"/>
              <a:t>里的隐藏层合并，</a:t>
            </a:r>
            <a:endParaRPr lang="en-US" altLang="zh-CN" dirty="0"/>
          </a:p>
          <a:p>
            <a:pPr lvl="2">
              <a:lnSpc>
                <a:spcPct val="150000"/>
              </a:lnSpc>
            </a:pPr>
            <a:r>
              <a:rPr lang="zh-CN" altLang="en-US" dirty="0"/>
              <a:t>从而解决了变长序列的问题。</a:t>
            </a:r>
          </a:p>
          <a:p>
            <a:pPr marL="914400" lvl="2" indent="0">
              <a:buNone/>
            </a:pPr>
            <a:endParaRPr lang="zh-CN" altLang="en-US"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50000"/>
              </a:lnSpc>
            </a:pPr>
            <a:r>
              <a:rPr lang="en-US" altLang="zh-CN" dirty="0"/>
              <a:t>NNLM</a:t>
            </a:r>
            <a:r>
              <a:rPr lang="zh-CN" altLang="en-US" dirty="0"/>
              <a:t>存在的问题</a:t>
            </a:r>
          </a:p>
          <a:p>
            <a:pPr lvl="1">
              <a:lnSpc>
                <a:spcPct val="150000"/>
              </a:lnSpc>
            </a:pPr>
            <a:r>
              <a:rPr lang="en-US" altLang="zh-CN" dirty="0"/>
              <a:t>NNLM</a:t>
            </a:r>
            <a:r>
              <a:rPr lang="zh-CN" altLang="en-US" dirty="0"/>
              <a:t>的训练太慢了</a:t>
            </a:r>
            <a:endParaRPr lang="en-US" altLang="zh-CN" dirty="0"/>
          </a:p>
          <a:p>
            <a:pPr lvl="2">
              <a:lnSpc>
                <a:spcPct val="150000"/>
              </a:lnSpc>
            </a:pPr>
            <a:r>
              <a:rPr lang="zh-CN" altLang="en-US" dirty="0"/>
              <a:t>即便是在百万量级的数据集上，即便是借助了</a:t>
            </a:r>
            <a:r>
              <a:rPr lang="en-US" altLang="zh-CN" dirty="0"/>
              <a:t>40</a:t>
            </a:r>
            <a:r>
              <a:rPr lang="zh-CN" altLang="en-US" dirty="0"/>
              <a:t>个</a:t>
            </a:r>
            <a:r>
              <a:rPr lang="en-US" altLang="zh-CN" dirty="0"/>
              <a:t>CPU</a:t>
            </a:r>
            <a:r>
              <a:rPr lang="zh-CN" altLang="en-US" dirty="0"/>
              <a:t>进行训练，</a:t>
            </a:r>
            <a:r>
              <a:rPr lang="en-US" altLang="zh-CN" dirty="0"/>
              <a:t>NNLM</a:t>
            </a:r>
            <a:r>
              <a:rPr lang="zh-CN" altLang="en-US" dirty="0"/>
              <a:t>也需要耗时数周才能给出一个稍微靠谱的解来。</a:t>
            </a:r>
            <a:endParaRPr lang="en-US" altLang="zh-CN" dirty="0"/>
          </a:p>
          <a:p>
            <a:pPr lvl="2">
              <a:lnSpc>
                <a:spcPct val="150000"/>
              </a:lnSpc>
            </a:pPr>
            <a:r>
              <a:rPr lang="zh-CN" altLang="en-US" b="1" dirty="0"/>
              <a:t>计算的瓶颈主要是在</a:t>
            </a:r>
            <a:r>
              <a:rPr lang="en-US" altLang="zh-CN" b="1" dirty="0" err="1"/>
              <a:t>softmax</a:t>
            </a:r>
            <a:r>
              <a:rPr lang="zh-CN" altLang="en-US" b="1" dirty="0"/>
              <a:t>层的归一化函数上</a:t>
            </a:r>
            <a:endParaRPr lang="en-US" altLang="zh-CN" b="1" dirty="0"/>
          </a:p>
          <a:p>
            <a:pPr lvl="3">
              <a:lnSpc>
                <a:spcPct val="150000"/>
              </a:lnSpc>
            </a:pPr>
            <a:r>
              <a:rPr lang="zh-CN" altLang="en-US" dirty="0"/>
              <a:t>需要对词典中所有的</a:t>
            </a:r>
            <a:r>
              <a:rPr lang="en-US" altLang="zh-CN" dirty="0"/>
              <a:t>word</a:t>
            </a:r>
            <a:r>
              <a:rPr lang="zh-CN" altLang="en-US" dirty="0"/>
              <a:t>计算一遍条件概率</a:t>
            </a:r>
            <a:endParaRPr lang="en-US" altLang="zh-CN" dirty="0"/>
          </a:p>
          <a:p>
            <a:pPr lvl="2">
              <a:lnSpc>
                <a:spcPct val="150000"/>
              </a:lnSpc>
            </a:pPr>
            <a:r>
              <a:rPr lang="zh-CN" altLang="en-US" dirty="0"/>
              <a:t>显然，对于现在动辄上千万甚至上亿的真实语料库，训练一个</a:t>
            </a:r>
            <a:r>
              <a:rPr lang="en-US" altLang="zh-CN" dirty="0"/>
              <a:t>NNLM</a:t>
            </a:r>
            <a:r>
              <a:rPr lang="zh-CN" altLang="en-US" dirty="0"/>
              <a:t>模型几乎是一个</a:t>
            </a:r>
            <a:r>
              <a:rPr lang="en-US" altLang="zh-CN" dirty="0"/>
              <a:t>impossible mission</a:t>
            </a:r>
            <a:r>
              <a:rPr lang="zh-CN" altLang="en-US" dirty="0"/>
              <a:t>。</a:t>
            </a:r>
            <a:endParaRPr lang="en-US" altLang="zh-CN" dirty="0"/>
          </a:p>
          <a:p>
            <a:pPr lvl="2"/>
            <a:endParaRPr lang="zh-CN" altLang="en-US" dirty="0"/>
          </a:p>
          <a:p>
            <a:endParaRPr lang="zh-CN" altLang="en-US" dirty="0"/>
          </a:p>
        </p:txBody>
      </p:sp>
    </p:spTree>
    <p:extLst>
      <p:ext uri="{BB962C8B-B14F-4D97-AF65-F5344CB8AC3E}">
        <p14:creationId xmlns:p14="http://schemas.microsoft.com/office/powerpoint/2010/main" val="2647723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 </a:t>
            </a:r>
            <a:r>
              <a:rPr lang="en-US" altLang="zh-CN" b="1" dirty="0"/>
              <a:t>word2vec</a:t>
            </a:r>
            <a:endParaRPr lang="zh-CN" altLang="en-US" dirty="0"/>
          </a:p>
        </p:txBody>
      </p:sp>
      <p:sp>
        <p:nvSpPr>
          <p:cNvPr id="3" name="内容占位符 2"/>
          <p:cNvSpPr>
            <a:spLocks noGrp="1"/>
          </p:cNvSpPr>
          <p:nvPr>
            <p:ph idx="1"/>
          </p:nvPr>
        </p:nvSpPr>
        <p:spPr>
          <a:xfrm>
            <a:off x="609600" y="1600200"/>
            <a:ext cx="10972800" cy="4972072"/>
          </a:xfrm>
        </p:spPr>
        <p:txBody>
          <a:bodyPr>
            <a:normAutofit/>
          </a:bodyPr>
          <a:lstStyle/>
          <a:p>
            <a:pPr>
              <a:lnSpc>
                <a:spcPct val="150000"/>
              </a:lnSpc>
            </a:pPr>
            <a:r>
              <a:rPr lang="en-US" altLang="zh-CN" dirty="0" err="1"/>
              <a:t>Mikolov</a:t>
            </a:r>
            <a:r>
              <a:rPr lang="zh-CN" altLang="en-US" dirty="0"/>
              <a:t>注意到，原始的</a:t>
            </a:r>
            <a:r>
              <a:rPr lang="en-US" altLang="zh-CN" dirty="0"/>
              <a:t>NNLM</a:t>
            </a:r>
            <a:r>
              <a:rPr lang="zh-CN" altLang="en-US" dirty="0"/>
              <a:t>模型的训练其实可以拆分成两个步骤：</a:t>
            </a:r>
            <a:endParaRPr lang="en-US" altLang="zh-CN" dirty="0"/>
          </a:p>
          <a:p>
            <a:pPr lvl="1">
              <a:lnSpc>
                <a:spcPct val="150000"/>
              </a:lnSpc>
            </a:pPr>
            <a:r>
              <a:rPr lang="zh-CN" altLang="en-US" dirty="0"/>
              <a:t>用一个简单模型训练出连续的词向量；</a:t>
            </a:r>
          </a:p>
          <a:p>
            <a:pPr lvl="1">
              <a:lnSpc>
                <a:spcPct val="150000"/>
              </a:lnSpc>
            </a:pPr>
            <a:r>
              <a:rPr lang="zh-CN" altLang="en-US" dirty="0"/>
              <a:t>基于词向量的表达，训练一个连续的</a:t>
            </a:r>
            <a:r>
              <a:rPr lang="en-US" altLang="zh-CN" dirty="0"/>
              <a:t>N-gram</a:t>
            </a:r>
            <a:r>
              <a:rPr lang="zh-CN" altLang="en-US" dirty="0"/>
              <a:t>神经网络模型。</a:t>
            </a:r>
            <a:endParaRPr lang="en-US" altLang="zh-CN" dirty="0"/>
          </a:p>
          <a:p>
            <a:pPr lvl="2">
              <a:lnSpc>
                <a:spcPct val="150000"/>
              </a:lnSpc>
            </a:pPr>
            <a:r>
              <a:rPr lang="en-US" altLang="zh-CN" dirty="0"/>
              <a:t>NNLM</a:t>
            </a:r>
            <a:r>
              <a:rPr lang="zh-CN" altLang="en-US" dirty="0"/>
              <a:t>模型的计算瓶颈主要是在第二步。</a:t>
            </a:r>
          </a:p>
          <a:p>
            <a:pPr>
              <a:lnSpc>
                <a:spcPct val="150000"/>
              </a:lnSpc>
            </a:pPr>
            <a:r>
              <a:rPr lang="en-US" altLang="zh-CN" dirty="0" err="1"/>
              <a:t>Mikolov</a:t>
            </a:r>
            <a:r>
              <a:rPr lang="zh-CN" altLang="en-US" dirty="0"/>
              <a:t>在</a:t>
            </a:r>
            <a:r>
              <a:rPr lang="en-US" altLang="zh-CN" dirty="0"/>
              <a:t>2013</a:t>
            </a:r>
            <a:r>
              <a:rPr lang="zh-CN" altLang="en-US" dirty="0"/>
              <a:t>年一口气推出了两篇</a:t>
            </a:r>
            <a:r>
              <a:rPr lang="en-US" altLang="zh-CN" dirty="0"/>
              <a:t>paper</a:t>
            </a:r>
            <a:r>
              <a:rPr lang="zh-CN" altLang="en-US" dirty="0"/>
              <a:t>，并开源了一款计算词向量的工具</a:t>
            </a:r>
            <a:r>
              <a:rPr lang="en-US" altLang="zh-CN" dirty="0"/>
              <a:t>——</a:t>
            </a:r>
            <a:r>
              <a:rPr lang="zh-CN" altLang="en-US" dirty="0"/>
              <a:t>至此，</a:t>
            </a:r>
            <a:r>
              <a:rPr lang="en-US" altLang="zh-CN" dirty="0"/>
              <a:t>word2vec</a:t>
            </a:r>
            <a:r>
              <a:rPr lang="zh-CN" altLang="en-US" dirty="0"/>
              <a:t>横空出世，主角闪亮登场。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84947"/>
            <a:ext cx="10515600" cy="4292015"/>
          </a:xfrm>
        </p:spPr>
        <p:txBody>
          <a:bodyPr>
            <a:normAutofit lnSpcReduction="10000"/>
          </a:bodyPr>
          <a:lstStyle/>
          <a:p>
            <a:pPr>
              <a:lnSpc>
                <a:spcPct val="150000"/>
              </a:lnSpc>
            </a:pPr>
            <a:r>
              <a:rPr lang="zh-CN" altLang="en-US" dirty="0"/>
              <a:t>对原始的</a:t>
            </a:r>
            <a:r>
              <a:rPr lang="en-US" altLang="zh-CN" dirty="0"/>
              <a:t>NNLM</a:t>
            </a:r>
            <a:r>
              <a:rPr lang="zh-CN" altLang="en-US" dirty="0"/>
              <a:t>模型做如下改造：</a:t>
            </a:r>
          </a:p>
          <a:p>
            <a:pPr lvl="1">
              <a:lnSpc>
                <a:spcPct val="150000"/>
              </a:lnSpc>
            </a:pPr>
            <a:r>
              <a:rPr lang="zh-CN" altLang="en-US" dirty="0"/>
              <a:t>移除前向反馈神经网络中非线性的</a:t>
            </a:r>
            <a:r>
              <a:rPr lang="en-US" altLang="zh-CN" dirty="0"/>
              <a:t>hidden layer</a:t>
            </a:r>
            <a:r>
              <a:rPr lang="zh-CN" altLang="en-US" dirty="0"/>
              <a:t>（</a:t>
            </a:r>
            <a:r>
              <a:rPr lang="en-US" altLang="zh-CN" dirty="0"/>
              <a:t> </a:t>
            </a:r>
            <a:r>
              <a:rPr lang="en-US" altLang="zh-CN" dirty="0" err="1"/>
              <a:t>tanh</a:t>
            </a:r>
            <a:r>
              <a:rPr lang="en-US" altLang="zh-CN" dirty="0"/>
              <a:t> </a:t>
            </a:r>
            <a:r>
              <a:rPr lang="zh-CN" altLang="en-US" dirty="0"/>
              <a:t>隐藏层），直接将中间层的</a:t>
            </a:r>
            <a:r>
              <a:rPr lang="en-US" altLang="zh-CN" dirty="0"/>
              <a:t>embedding layer</a:t>
            </a:r>
            <a:r>
              <a:rPr lang="zh-CN" altLang="en-US" dirty="0"/>
              <a:t>与输出层的</a:t>
            </a:r>
            <a:r>
              <a:rPr lang="en-US" altLang="zh-CN" dirty="0" err="1"/>
              <a:t>softmax</a:t>
            </a:r>
            <a:r>
              <a:rPr lang="en-US" altLang="zh-CN" dirty="0"/>
              <a:t> layer</a:t>
            </a:r>
            <a:r>
              <a:rPr lang="zh-CN" altLang="en-US" dirty="0"/>
              <a:t>连接；</a:t>
            </a:r>
          </a:p>
          <a:p>
            <a:pPr lvl="1">
              <a:lnSpc>
                <a:spcPct val="150000"/>
              </a:lnSpc>
            </a:pPr>
            <a:r>
              <a:rPr lang="zh-CN" altLang="en-US" dirty="0"/>
              <a:t>忽略上下文环境的序列信息：输入的所有词向量均汇总到同一个</a:t>
            </a:r>
            <a:r>
              <a:rPr lang="en-US" altLang="zh-CN" dirty="0"/>
              <a:t>embedding layer</a:t>
            </a:r>
            <a:r>
              <a:rPr lang="zh-CN" altLang="en-US" dirty="0"/>
              <a:t>；</a:t>
            </a:r>
          </a:p>
          <a:p>
            <a:pPr lvl="1">
              <a:lnSpc>
                <a:spcPct val="150000"/>
              </a:lnSpc>
            </a:pPr>
            <a:r>
              <a:rPr lang="zh-CN" altLang="en-US" dirty="0"/>
              <a:t>将</a:t>
            </a:r>
            <a:r>
              <a:rPr lang="en-US" altLang="zh-CN" dirty="0"/>
              <a:t>future words</a:t>
            </a:r>
            <a:r>
              <a:rPr lang="zh-CN" altLang="en-US" dirty="0"/>
              <a:t>纳入上下文环境</a:t>
            </a:r>
          </a:p>
          <a:p>
            <a:pPr>
              <a:lnSpc>
                <a:spcPct val="150000"/>
              </a:lnSpc>
            </a:pPr>
            <a:r>
              <a:rPr lang="zh-CN" altLang="en-US" dirty="0"/>
              <a:t>得到的模型称之为</a:t>
            </a:r>
            <a:r>
              <a:rPr lang="en-US" altLang="zh-CN" dirty="0" err="1"/>
              <a:t>CBoW</a:t>
            </a:r>
            <a:r>
              <a:rPr lang="zh-CN" altLang="en-US" dirty="0"/>
              <a:t>模型（</a:t>
            </a:r>
            <a:r>
              <a:rPr lang="en-US" altLang="zh-CN" dirty="0"/>
              <a:t>Continuous Bag-of-Words Model</a:t>
            </a:r>
            <a:r>
              <a:rPr lang="zh-CN" altLang="en-US" dirty="0"/>
              <a:t>）</a:t>
            </a:r>
            <a:endParaRPr lang="en-US" altLang="zh-CN"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600201"/>
            <a:ext cx="10972800" cy="1328734"/>
          </a:xfrm>
        </p:spPr>
        <p:txBody>
          <a:bodyPr>
            <a:normAutofit/>
          </a:bodyPr>
          <a:lstStyle/>
          <a:p>
            <a:r>
              <a:rPr lang="zh-CN" altLang="en-US" dirty="0"/>
              <a:t>从数学上看，</a:t>
            </a:r>
            <a:r>
              <a:rPr lang="en-US" altLang="zh-CN" dirty="0" err="1"/>
              <a:t>CBoW</a:t>
            </a:r>
            <a:r>
              <a:rPr lang="zh-CN" altLang="en-US" dirty="0"/>
              <a:t>模型等价于一个词袋模型的向量乘以一个</a:t>
            </a:r>
            <a:r>
              <a:rPr lang="en-US" altLang="zh-CN" dirty="0"/>
              <a:t>embedding</a:t>
            </a:r>
            <a:r>
              <a:rPr lang="zh-CN" altLang="en-US" dirty="0"/>
              <a:t>矩阵，从而得到一个连续的</a:t>
            </a:r>
            <a:r>
              <a:rPr lang="en-US" altLang="zh-CN" dirty="0"/>
              <a:t>embedding</a:t>
            </a:r>
            <a:r>
              <a:rPr lang="zh-CN" altLang="en-US" dirty="0"/>
              <a:t>向量。这也是</a:t>
            </a:r>
            <a:r>
              <a:rPr lang="en-US" altLang="zh-CN" dirty="0" err="1"/>
              <a:t>CBoW</a:t>
            </a:r>
            <a:r>
              <a:rPr lang="zh-CN" altLang="en-US" dirty="0"/>
              <a:t>模型名称的由来。</a:t>
            </a:r>
          </a:p>
        </p:txBody>
      </p:sp>
      <p:pic>
        <p:nvPicPr>
          <p:cNvPr id="3074" name="Picture 2"/>
          <p:cNvPicPr>
            <a:picLocks noChangeAspect="1" noChangeArrowheads="1"/>
          </p:cNvPicPr>
          <p:nvPr/>
        </p:nvPicPr>
        <p:blipFill>
          <a:blip r:embed="rId2"/>
          <a:srcRect/>
          <a:stretch>
            <a:fillRect/>
          </a:stretch>
        </p:blipFill>
        <p:spPr bwMode="auto">
          <a:xfrm>
            <a:off x="1238216" y="3000372"/>
            <a:ext cx="3524275" cy="3143272"/>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id="{83E4D795-46CB-4B3B-8E95-943CA0BB37A8}"/>
              </a:ext>
            </a:extLst>
          </p:cNvPr>
          <p:cNvPicPr>
            <a:picLocks noChangeAspect="1" noChangeArrowheads="1"/>
          </p:cNvPicPr>
          <p:nvPr/>
        </p:nvPicPr>
        <p:blipFill>
          <a:blip r:embed="rId3"/>
          <a:srcRect/>
          <a:stretch>
            <a:fillRect/>
          </a:stretch>
        </p:blipFill>
        <p:spPr bwMode="auto">
          <a:xfrm>
            <a:off x="5346291" y="3000372"/>
            <a:ext cx="6533359" cy="286898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A069B-E766-44C4-AEA3-BB22A8FF57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BA10A8D-0AAC-489F-8320-6810CD0E451E}"/>
              </a:ext>
            </a:extLst>
          </p:cNvPr>
          <p:cNvSpPr>
            <a:spLocks noGrp="1"/>
          </p:cNvSpPr>
          <p:nvPr>
            <p:ph idx="1"/>
          </p:nvPr>
        </p:nvSpPr>
        <p:spPr/>
        <p:txBody>
          <a:bodyPr/>
          <a:lstStyle/>
          <a:p>
            <a:r>
              <a:rPr lang="zh-CN" altLang="en-US" b="1" dirty="0"/>
              <a:t>根据词向量组成文档向量的方式：</a:t>
            </a:r>
            <a:endParaRPr lang="zh-CN" altLang="en-US" dirty="0"/>
          </a:p>
          <a:p>
            <a:pPr lvl="1"/>
            <a:r>
              <a:rPr lang="zh-CN" altLang="en-US" dirty="0"/>
              <a:t>如果是一词一列向量，一般用简单相加（相加被证明是最科学）来求得；</a:t>
            </a:r>
            <a:endParaRPr lang="en-US" altLang="zh-CN" dirty="0"/>
          </a:p>
          <a:p>
            <a:pPr lvl="1"/>
            <a:r>
              <a:rPr lang="zh-CN" altLang="en-US" dirty="0"/>
              <a:t>一个词一值的就是用词权重组合成向量的方式；</a:t>
            </a:r>
          </a:p>
        </p:txBody>
      </p:sp>
      <p:pic>
        <p:nvPicPr>
          <p:cNvPr id="4" name="Picture 2" descr="https://img-blog.csdn.net/20160810152354283">
            <a:extLst>
              <a:ext uri="{FF2B5EF4-FFF2-40B4-BE49-F238E27FC236}">
                <a16:creationId xmlns:a16="http://schemas.microsoft.com/office/drawing/2014/main" id="{E27556BC-CD9C-4AEC-8E20-346A65D5E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3" y="3429000"/>
            <a:ext cx="12192000" cy="261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70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285729"/>
            <a:ext cx="10972800" cy="5840435"/>
          </a:xfrm>
        </p:spPr>
        <p:txBody>
          <a:bodyPr/>
          <a:lstStyle/>
          <a:p>
            <a:r>
              <a:rPr lang="en-US" b="1" dirty="0" err="1"/>
              <a:t>CBoW</a:t>
            </a:r>
            <a:r>
              <a:rPr lang="zh-CN" altLang="en-US" b="1" dirty="0"/>
              <a:t>模型依然是从</a:t>
            </a:r>
            <a:r>
              <a:rPr lang="en-US" b="1" dirty="0"/>
              <a:t>context</a:t>
            </a:r>
            <a:r>
              <a:rPr lang="zh-CN" altLang="en-US" b="1" dirty="0"/>
              <a:t>对</a:t>
            </a:r>
            <a:r>
              <a:rPr lang="en-US" b="1" dirty="0"/>
              <a:t>target word</a:t>
            </a:r>
            <a:r>
              <a:rPr lang="zh-CN" altLang="en-US" b="1" dirty="0"/>
              <a:t>的预测中学习到词向量的表达</a:t>
            </a:r>
            <a:r>
              <a:rPr lang="zh-CN" altLang="en-US" dirty="0"/>
              <a:t>。</a:t>
            </a:r>
            <a:endParaRPr lang="en-US" altLang="zh-CN" dirty="0"/>
          </a:p>
          <a:p>
            <a:r>
              <a:rPr lang="zh-CN" altLang="en-US" dirty="0"/>
              <a:t>反过来，</a:t>
            </a:r>
            <a:r>
              <a:rPr lang="zh-CN" altLang="en-US" b="1" dirty="0"/>
              <a:t> </a:t>
            </a:r>
            <a:r>
              <a:rPr lang="en-US" altLang="zh-CN" b="1" dirty="0"/>
              <a:t>Skip-gram</a:t>
            </a:r>
            <a:r>
              <a:rPr lang="zh-CN" altLang="en-US" b="1" dirty="0"/>
              <a:t>模型</a:t>
            </a:r>
            <a:endParaRPr lang="en-US" altLang="zh-CN" b="1" dirty="0"/>
          </a:p>
          <a:p>
            <a:pPr lvl="1"/>
            <a:r>
              <a:rPr lang="zh-CN" altLang="en-US" dirty="0"/>
              <a:t>名称源于该模型在训练时会对上下文环境里的</a:t>
            </a:r>
            <a:r>
              <a:rPr lang="en-US" altLang="zh-CN" dirty="0"/>
              <a:t>word</a:t>
            </a:r>
            <a:r>
              <a:rPr lang="zh-CN" altLang="en-US" dirty="0"/>
              <a:t>进行采样</a:t>
            </a:r>
            <a:endParaRPr lang="en-US" altLang="zh-CN" dirty="0"/>
          </a:p>
        </p:txBody>
      </p:sp>
      <p:pic>
        <p:nvPicPr>
          <p:cNvPr id="4" name="Picture 2"/>
          <p:cNvPicPr>
            <a:picLocks noChangeAspect="1" noChangeArrowheads="1"/>
          </p:cNvPicPr>
          <p:nvPr/>
        </p:nvPicPr>
        <p:blipFill>
          <a:blip r:embed="rId2"/>
          <a:srcRect/>
          <a:stretch>
            <a:fillRect/>
          </a:stretch>
        </p:blipFill>
        <p:spPr bwMode="auto">
          <a:xfrm>
            <a:off x="5048243" y="2714620"/>
            <a:ext cx="4095779" cy="40376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71531" y="836712"/>
            <a:ext cx="9435371"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64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lstStyle/>
          <a:p>
            <a:r>
              <a:rPr lang="zh-CN" altLang="en-US" dirty="0"/>
              <a:t>连续词袋模型</a:t>
            </a:r>
            <a:endParaRPr lang="en-US" altLang="zh-CN" dirty="0"/>
          </a:p>
          <a:p>
            <a:pPr lvl="1"/>
            <a:r>
              <a:rPr lang="en-US" altLang="zh-CN" dirty="0" err="1"/>
              <a:t>Continous</a:t>
            </a:r>
            <a:r>
              <a:rPr lang="en-US" altLang="zh-CN" dirty="0"/>
              <a:t> Bag of Words Model(CBOW)</a:t>
            </a:r>
          </a:p>
          <a:p>
            <a:pPr lvl="1"/>
            <a:r>
              <a:rPr lang="zh-CN" altLang="en-US" dirty="0"/>
              <a:t>根据某个词前面的</a:t>
            </a:r>
            <a:r>
              <a:rPr lang="en-US" altLang="zh-CN" dirty="0"/>
              <a:t>C</a:t>
            </a:r>
            <a:r>
              <a:rPr lang="zh-CN" altLang="en-US" dirty="0"/>
              <a:t>个词或者前后</a:t>
            </a:r>
            <a:r>
              <a:rPr lang="en-US" altLang="zh-CN" dirty="0"/>
              <a:t>C</a:t>
            </a:r>
            <a:r>
              <a:rPr lang="zh-CN" altLang="en-US" dirty="0"/>
              <a:t>个连续的词，来计算某个词出现的概率。</a:t>
            </a:r>
            <a:endParaRPr lang="en-US" altLang="zh-CN" dirty="0"/>
          </a:p>
          <a:p>
            <a:r>
              <a:rPr lang="en-US" altLang="zh-CN" dirty="0"/>
              <a:t>Skip-Gram Model</a:t>
            </a:r>
          </a:p>
          <a:p>
            <a:pPr lvl="1"/>
            <a:r>
              <a:rPr lang="en-US" altLang="zh-CN" dirty="0"/>
              <a:t>Skip-Gram Model</a:t>
            </a:r>
            <a:r>
              <a:rPr lang="zh-CN" altLang="en-US" dirty="0"/>
              <a:t>相反，是根据某个词，然后分别计算它前后出现某几个词的各个概率。</a:t>
            </a:r>
            <a:endParaRPr lang="en-US" altLang="zh-CN" dirty="0"/>
          </a:p>
          <a:p>
            <a:r>
              <a:rPr lang="zh-CN" altLang="en-US" dirty="0"/>
              <a:t>据论文说</a:t>
            </a:r>
            <a:r>
              <a:rPr lang="en-US" altLang="zh-CN" dirty="0"/>
              <a:t>CBOW</a:t>
            </a:r>
            <a:r>
              <a:rPr lang="zh-CN" altLang="en-US" dirty="0"/>
              <a:t>要更快一些。</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3.2.1</a:t>
            </a:r>
            <a:r>
              <a:rPr lang="zh-CN" altLang="en-US" dirty="0"/>
              <a:t>连续词袋模型</a:t>
            </a:r>
            <a:r>
              <a:rPr lang="en-US" altLang="zh-CN" dirty="0"/>
              <a:t>  CBOW </a:t>
            </a:r>
            <a:endParaRPr lang="zh-CN" altLang="en-US" dirty="0"/>
          </a:p>
        </p:txBody>
      </p:sp>
      <p:sp>
        <p:nvSpPr>
          <p:cNvPr id="3" name="内容占位符 2"/>
          <p:cNvSpPr>
            <a:spLocks noGrp="1"/>
          </p:cNvSpPr>
          <p:nvPr>
            <p:ph idx="1"/>
          </p:nvPr>
        </p:nvSpPr>
        <p:spPr>
          <a:xfrm>
            <a:off x="609600" y="1600201"/>
            <a:ext cx="10972800" cy="2332856"/>
          </a:xfrm>
        </p:spPr>
        <p:txBody>
          <a:bodyPr>
            <a:normAutofit fontScale="92500" lnSpcReduction="20000"/>
          </a:bodyPr>
          <a:lstStyle/>
          <a:p>
            <a:r>
              <a:rPr lang="zh-CN" altLang="en-US" dirty="0"/>
              <a:t>假设 </a:t>
            </a:r>
            <a:r>
              <a:rPr lang="en-US" altLang="zh-CN" dirty="0" err="1"/>
              <a:t>Courpus</a:t>
            </a:r>
            <a:r>
              <a:rPr lang="en-US" altLang="zh-CN" dirty="0"/>
              <a:t> = { I </a:t>
            </a:r>
            <a:r>
              <a:rPr lang="en-US" altLang="zh-CN" dirty="0" err="1"/>
              <a:t>drik</a:t>
            </a:r>
            <a:r>
              <a:rPr lang="en-US" altLang="zh-CN" dirty="0"/>
              <a:t> coffee everyday } </a:t>
            </a:r>
            <a:r>
              <a:rPr lang="zh-CN" altLang="en-US" dirty="0"/>
              <a:t>，</a:t>
            </a:r>
            <a:endParaRPr lang="en-US" altLang="zh-CN" dirty="0"/>
          </a:p>
          <a:p>
            <a:r>
              <a:rPr lang="en-US" altLang="zh-CN" dirty="0"/>
              <a:t>Target: </a:t>
            </a:r>
            <a:r>
              <a:rPr lang="zh-CN" altLang="en-US" dirty="0"/>
              <a:t>“</a:t>
            </a:r>
            <a:r>
              <a:rPr lang="en-US" altLang="zh-CN" dirty="0"/>
              <a:t>coffee”</a:t>
            </a:r>
          </a:p>
          <a:p>
            <a:r>
              <a:rPr lang="en-US" altLang="zh-CN" dirty="0"/>
              <a:t>C</a:t>
            </a:r>
            <a:r>
              <a:rPr lang="zh-CN" altLang="en-US" dirty="0"/>
              <a:t>＝</a:t>
            </a:r>
            <a:r>
              <a:rPr lang="en-US" altLang="zh-CN" dirty="0"/>
              <a:t>2</a:t>
            </a:r>
            <a:r>
              <a:rPr lang="zh-CN" altLang="en-US" dirty="0"/>
              <a:t>时它的上下文分别“</a:t>
            </a:r>
            <a:r>
              <a:rPr lang="en-US" altLang="zh-CN" dirty="0" err="1"/>
              <a:t>I”“drink”“everyday</a:t>
            </a:r>
            <a:r>
              <a:rPr lang="en-US" altLang="zh-CN" dirty="0"/>
              <a:t>”</a:t>
            </a:r>
          </a:p>
          <a:p>
            <a:r>
              <a:rPr lang="zh-CN" altLang="en-US" dirty="0"/>
              <a:t>模型输入：上下文的</a:t>
            </a:r>
            <a:r>
              <a:rPr lang="en-US" altLang="zh-CN" dirty="0"/>
              <a:t>one hot</a:t>
            </a:r>
            <a:r>
              <a:rPr lang="zh-CN" altLang="en-US" dirty="0"/>
              <a:t>表示方式</a:t>
            </a:r>
            <a:endParaRPr lang="en-US" altLang="zh-CN" dirty="0"/>
          </a:p>
          <a:p>
            <a:pPr lvl="1"/>
            <a:r>
              <a:rPr lang="en-US" altLang="zh-CN" dirty="0"/>
              <a:t>1xV</a:t>
            </a:r>
            <a:r>
              <a:rPr lang="zh-CN" altLang="en-US" dirty="0"/>
              <a:t>的向量</a:t>
            </a:r>
            <a:endParaRPr lang="en-US" altLang="zh-CN" dirty="0"/>
          </a:p>
          <a:p>
            <a:pPr lvl="1"/>
            <a:r>
              <a:rPr lang="en-US" altLang="zh-CN" dirty="0"/>
              <a:t>V  </a:t>
            </a:r>
            <a:r>
              <a:rPr lang="zh-CN" altLang="en-US" dirty="0"/>
              <a:t>词汇表大小</a:t>
            </a:r>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4072446"/>
            <a:ext cx="83566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6621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609600" y="808112"/>
            <a:ext cx="10972800" cy="1468760"/>
          </a:xfrm>
        </p:spPr>
        <p:txBody>
          <a:bodyPr>
            <a:normAutofit/>
          </a:bodyPr>
          <a:lstStyle/>
          <a:p>
            <a:r>
              <a:rPr lang="zh-CN" altLang="en-US" dirty="0"/>
              <a:t>输入分别跟同一个</a:t>
            </a:r>
            <a:r>
              <a:rPr lang="en-US" altLang="zh-CN" dirty="0" err="1"/>
              <a:t>VxN</a:t>
            </a:r>
            <a:r>
              <a:rPr lang="zh-CN" altLang="en-US" dirty="0"/>
              <a:t>的大小的系数矩阵</a:t>
            </a:r>
            <a:r>
              <a:rPr lang="en-US" altLang="zh-CN" dirty="0"/>
              <a:t>W1</a:t>
            </a:r>
            <a:r>
              <a:rPr lang="zh-CN" altLang="en-US" dirty="0"/>
              <a:t>相乘得到</a:t>
            </a:r>
            <a:r>
              <a:rPr lang="en-US" altLang="zh-CN" dirty="0"/>
              <a:t>C</a:t>
            </a:r>
            <a:r>
              <a:rPr lang="zh-CN" altLang="en-US" dirty="0"/>
              <a:t>个</a:t>
            </a:r>
            <a:r>
              <a:rPr lang="en-US" altLang="zh-CN" dirty="0"/>
              <a:t>1xN</a:t>
            </a:r>
            <a:r>
              <a:rPr lang="zh-CN" altLang="en-US" dirty="0"/>
              <a:t>的隐藏层</a:t>
            </a:r>
            <a:r>
              <a:rPr lang="en-US" altLang="zh-CN" dirty="0"/>
              <a:t>hidden layer</a:t>
            </a:r>
            <a:r>
              <a:rPr lang="zh-CN" altLang="en-US" dirty="0"/>
              <a:t>，</a:t>
            </a:r>
            <a:endParaRPr lang="en-US" altLang="zh-CN" dirty="0"/>
          </a:p>
          <a:p>
            <a:r>
              <a:rPr lang="zh-CN" altLang="en-US" dirty="0"/>
              <a:t>然后</a:t>
            </a:r>
            <a:r>
              <a:rPr lang="en-US" altLang="zh-CN" dirty="0"/>
              <a:t>C</a:t>
            </a:r>
            <a:r>
              <a:rPr lang="zh-CN" altLang="en-US" dirty="0"/>
              <a:t>个取平均所以只算一个隐藏层。</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0" y="2276872"/>
            <a:ext cx="9010060"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28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1477" y="1844824"/>
            <a:ext cx="9945467"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1039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623392" y="1124744"/>
            <a:ext cx="10972800" cy="1612776"/>
          </a:xfrm>
        </p:spPr>
        <p:txBody>
          <a:bodyPr>
            <a:normAutofit/>
          </a:bodyPr>
          <a:lstStyle/>
          <a:p>
            <a:r>
              <a:rPr lang="zh-CN" altLang="en-US" dirty="0"/>
              <a:t>隐藏层跟另一个</a:t>
            </a:r>
            <a:r>
              <a:rPr lang="en-US" altLang="zh-CN" dirty="0" err="1"/>
              <a:t>NxV</a:t>
            </a:r>
            <a:r>
              <a:rPr lang="zh-CN" altLang="en-US" dirty="0"/>
              <a:t>大小的系数矩阵</a:t>
            </a:r>
            <a:r>
              <a:rPr lang="en-US" altLang="zh-CN" dirty="0"/>
              <a:t>W2</a:t>
            </a:r>
            <a:r>
              <a:rPr lang="zh-CN" altLang="en-US" dirty="0"/>
              <a:t>相乘得到</a:t>
            </a:r>
            <a:r>
              <a:rPr lang="en-US" altLang="zh-CN" dirty="0"/>
              <a:t>1xV</a:t>
            </a:r>
            <a:r>
              <a:rPr lang="zh-CN" altLang="en-US" dirty="0"/>
              <a:t>的输出层，</a:t>
            </a:r>
            <a:endParaRPr lang="en-US" altLang="zh-CN" dirty="0"/>
          </a:p>
          <a:p>
            <a:pPr lvl="1"/>
            <a:r>
              <a:rPr lang="zh-CN" altLang="en-US" dirty="0"/>
              <a:t>这个输出层每个元素代表的就是词库里每个词的事后概率。</a:t>
            </a:r>
            <a:endParaRPr lang="en-US" altLang="zh-CN" dirty="0"/>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774" y="2708921"/>
            <a:ext cx="8526685" cy="317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286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609600" y="548681"/>
            <a:ext cx="10972800" cy="5577483"/>
          </a:xfrm>
        </p:spPr>
        <p:txBody>
          <a:bodyPr/>
          <a:lstStyle/>
          <a:p>
            <a:r>
              <a:rPr lang="zh-CN" altLang="en-US" dirty="0"/>
              <a:t>输出层需要跟</a:t>
            </a:r>
            <a:r>
              <a:rPr lang="en-US" altLang="zh-CN" dirty="0"/>
              <a:t>ground truth</a:t>
            </a:r>
            <a:r>
              <a:rPr lang="zh-CN" altLang="en-US" dirty="0"/>
              <a:t>也就是“</a:t>
            </a:r>
            <a:r>
              <a:rPr lang="en-US" altLang="zh-CN" dirty="0"/>
              <a:t>coffee</a:t>
            </a:r>
            <a:r>
              <a:rPr lang="zh-CN" altLang="en-US" dirty="0"/>
              <a:t>”的</a:t>
            </a:r>
            <a:r>
              <a:rPr lang="en-US" altLang="zh-CN" dirty="0"/>
              <a:t>one hot</a:t>
            </a:r>
            <a:r>
              <a:rPr lang="zh-CN" altLang="en-US" dirty="0"/>
              <a:t>形式做比较计算</a:t>
            </a:r>
            <a:r>
              <a:rPr lang="en-US" altLang="zh-CN" dirty="0"/>
              <a:t>loss</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56" y="1628800"/>
            <a:ext cx="10640173"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4543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4" name="内容占位符 3"/>
          <p:cNvSpPr>
            <a:spLocks noGrp="1"/>
          </p:cNvSpPr>
          <p:nvPr>
            <p:ph idx="1"/>
          </p:nvPr>
        </p:nvSpPr>
        <p:spPr>
          <a:xfrm>
            <a:off x="609600" y="642920"/>
            <a:ext cx="10972800" cy="2500329"/>
          </a:xfrm>
        </p:spPr>
        <p:txBody>
          <a:bodyPr>
            <a:normAutofit/>
          </a:bodyPr>
          <a:lstStyle/>
          <a:p>
            <a:r>
              <a:rPr lang="zh-CN" altLang="en-US" dirty="0"/>
              <a:t>通过大量的数据迭代，使用梯度下降更新</a:t>
            </a:r>
            <a:r>
              <a:rPr lang="en-US" altLang="zh-CN" dirty="0"/>
              <a:t>W</a:t>
            </a:r>
            <a:r>
              <a:rPr lang="zh-CN" altLang="en-US" dirty="0"/>
              <a:t>和</a:t>
            </a:r>
            <a:r>
              <a:rPr lang="en-US" altLang="zh-CN" dirty="0"/>
              <a:t>W’</a:t>
            </a:r>
            <a:r>
              <a:rPr lang="zh-CN" altLang="en-US" dirty="0"/>
              <a:t>，来最小化</a:t>
            </a:r>
            <a:r>
              <a:rPr lang="en-US" altLang="zh-CN" dirty="0"/>
              <a:t>loss</a:t>
            </a:r>
            <a:r>
              <a:rPr lang="zh-CN" altLang="en-US" dirty="0"/>
              <a:t>函数，</a:t>
            </a:r>
            <a:endParaRPr lang="en-US" altLang="zh-CN" dirty="0"/>
          </a:p>
          <a:p>
            <a:r>
              <a:rPr lang="en-US" altLang="zh-CN" dirty="0"/>
              <a:t>Word2Vec</a:t>
            </a:r>
            <a:r>
              <a:rPr lang="zh-CN" altLang="en-US" dirty="0"/>
              <a:t>的整个建模过程实际上与自编码器（</a:t>
            </a:r>
            <a:r>
              <a:rPr lang="en-US" altLang="zh-CN" dirty="0"/>
              <a:t>auto-encoder</a:t>
            </a:r>
            <a:r>
              <a:rPr lang="zh-CN" altLang="en-US" dirty="0"/>
              <a:t>）的思想很相似，</a:t>
            </a:r>
            <a:endParaRPr lang="en-US" altLang="zh-CN" dirty="0"/>
          </a:p>
          <a:p>
            <a:r>
              <a:rPr lang="zh-CN" altLang="en-US" dirty="0"/>
              <a:t>训练结束后的</a:t>
            </a:r>
            <a:r>
              <a:rPr lang="en-US" altLang="zh-CN" dirty="0"/>
              <a:t>W</a:t>
            </a:r>
            <a:r>
              <a:rPr lang="zh-CN" altLang="en-US" dirty="0"/>
              <a:t>就是词向量的矩阵，任何一个单词的</a:t>
            </a:r>
            <a:r>
              <a:rPr lang="en-US" altLang="zh-CN" dirty="0"/>
              <a:t>One-Hot</a:t>
            </a:r>
            <a:r>
              <a:rPr lang="zh-CN" altLang="en-US" dirty="0"/>
              <a:t>表示乘以这个矩阵</a:t>
            </a:r>
            <a:r>
              <a:rPr lang="en-US" altLang="zh-CN" dirty="0"/>
              <a:t>W</a:t>
            </a:r>
            <a:r>
              <a:rPr lang="zh-CN" altLang="en-US" dirty="0"/>
              <a:t>就可以得到其词向量的表示</a:t>
            </a:r>
            <a:endParaRPr lang="en-US" altLang="zh-CN" dirty="0"/>
          </a:p>
          <a:p>
            <a:endParaRPr lang="en-US" altLang="zh-CN" dirty="0"/>
          </a:p>
        </p:txBody>
      </p:sp>
      <p:pic>
        <p:nvPicPr>
          <p:cNvPr id="5122" name="Picture 2"/>
          <p:cNvPicPr>
            <a:picLocks noChangeAspect="1" noChangeArrowheads="1"/>
          </p:cNvPicPr>
          <p:nvPr/>
        </p:nvPicPr>
        <p:blipFill>
          <a:blip r:embed="rId2"/>
          <a:srcRect/>
          <a:stretch>
            <a:fillRect/>
          </a:stretch>
        </p:blipFill>
        <p:spPr bwMode="auto">
          <a:xfrm>
            <a:off x="2571725" y="3214686"/>
            <a:ext cx="7515176" cy="2928958"/>
          </a:xfrm>
          <a:prstGeom prst="rect">
            <a:avLst/>
          </a:prstGeom>
          <a:noFill/>
          <a:ln w="9525">
            <a:noFill/>
            <a:miter lim="800000"/>
            <a:headEnd/>
            <a:tailEnd/>
          </a:ln>
          <a:effectLst/>
        </p:spPr>
      </p:pic>
    </p:spTree>
    <p:extLst>
      <p:ext uri="{BB962C8B-B14F-4D97-AF65-F5344CB8AC3E}">
        <p14:creationId xmlns:p14="http://schemas.microsoft.com/office/powerpoint/2010/main" val="39431494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a:t>
            </a:r>
            <a:r>
              <a:rPr lang="en-US" altLang="zh-CN" b="1" dirty="0"/>
              <a:t>Skip-Gram</a:t>
            </a:r>
            <a:r>
              <a:rPr lang="zh-CN" altLang="en-US" b="1" dirty="0"/>
              <a:t>模型</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190722" y="1643051"/>
            <a:ext cx="8096307" cy="455417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9AA41-B2E9-019F-BCC3-FB3548103F5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E07600-0393-319C-5B2B-573F7FF3180A}"/>
              </a:ext>
            </a:extLst>
          </p:cNvPr>
          <p:cNvSpPr>
            <a:spLocks noGrp="1"/>
          </p:cNvSpPr>
          <p:nvPr>
            <p:ph idx="1"/>
          </p:nvPr>
        </p:nvSpPr>
        <p:spPr/>
        <p:txBody>
          <a:bodyPr/>
          <a:lstStyle/>
          <a:p>
            <a:r>
              <a:rPr lang="en-US" altLang="zh-CN" dirty="0"/>
              <a:t>1</a:t>
            </a:r>
            <a:r>
              <a:rPr lang="zh-CN" altLang="en-US" dirty="0"/>
              <a:t>、词嵌入</a:t>
            </a:r>
            <a:endParaRPr lang="en-US" altLang="zh-CN" dirty="0"/>
          </a:p>
          <a:p>
            <a:r>
              <a:rPr lang="en-US" altLang="zh-CN" dirty="0"/>
              <a:t>2</a:t>
            </a:r>
            <a:r>
              <a:rPr lang="zh-CN" altLang="en-US" dirty="0"/>
              <a:t>、语言模型 </a:t>
            </a:r>
            <a:r>
              <a:rPr lang="en-US" altLang="zh-CN" dirty="0"/>
              <a:t>( Language Models)</a:t>
            </a:r>
          </a:p>
          <a:p>
            <a:r>
              <a:rPr lang="en-US" altLang="zh-CN" dirty="0"/>
              <a:t>3</a:t>
            </a:r>
            <a:r>
              <a:rPr lang="zh-CN" altLang="en-US" dirty="0"/>
              <a:t>、用神经网络训练语言模型</a:t>
            </a:r>
          </a:p>
        </p:txBody>
      </p:sp>
    </p:spTree>
    <p:extLst>
      <p:ext uri="{BB962C8B-B14F-4D97-AF65-F5344CB8AC3E}">
        <p14:creationId xmlns:p14="http://schemas.microsoft.com/office/powerpoint/2010/main" val="2791792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199B3-32F0-43A5-A133-3109CDB755A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3F4B506-B72E-4573-A580-8D01F1877D2F}"/>
              </a:ext>
            </a:extLst>
          </p:cNvPr>
          <p:cNvSpPr>
            <a:spLocks noGrp="1"/>
          </p:cNvSpPr>
          <p:nvPr>
            <p:ph idx="1"/>
          </p:nvPr>
        </p:nvSpPr>
        <p:spPr>
          <a:xfrm>
            <a:off x="838200" y="958788"/>
            <a:ext cx="10515600" cy="5218175"/>
          </a:xfrm>
        </p:spPr>
        <p:txBody>
          <a:bodyPr/>
          <a:lstStyle/>
          <a:p>
            <a:r>
              <a:rPr lang="zh-CN" altLang="zh-CN" dirty="0"/>
              <a:t>输入向量</a:t>
            </a:r>
            <a:r>
              <a:rPr lang="en-US" altLang="zh-CN" dirty="0"/>
              <a:t>x</a:t>
            </a:r>
            <a:r>
              <a:rPr lang="zh-CN" altLang="en-US" dirty="0"/>
              <a:t>代表某个单词的</a:t>
            </a:r>
            <a:r>
              <a:rPr lang="en-US" altLang="zh-CN" dirty="0"/>
              <a:t>one-hot</a:t>
            </a:r>
            <a:r>
              <a:rPr lang="zh-CN" altLang="en-US" dirty="0"/>
              <a:t>编码，</a:t>
            </a:r>
            <a:endParaRPr lang="en-US" altLang="zh-CN" dirty="0"/>
          </a:p>
          <a:p>
            <a:r>
              <a:rPr lang="zh-CN" altLang="en-US" dirty="0"/>
              <a:t>对应的输出向量</a:t>
            </a:r>
            <a:r>
              <a:rPr lang="en-US" altLang="zh-CN" dirty="0"/>
              <a:t>{y</a:t>
            </a:r>
            <a:r>
              <a:rPr lang="en-US" altLang="zh-CN" baseline="-25000" dirty="0"/>
              <a:t>1</a:t>
            </a:r>
            <a:r>
              <a:rPr lang="en-US" altLang="zh-CN" dirty="0"/>
              <a:t>,…,</a:t>
            </a:r>
            <a:r>
              <a:rPr lang="en-US" altLang="zh-CN" dirty="0" err="1"/>
              <a:t>y</a:t>
            </a:r>
            <a:r>
              <a:rPr lang="en-US" altLang="zh-CN" baseline="-25000" dirty="0" err="1"/>
              <a:t>C</a:t>
            </a:r>
            <a:r>
              <a:rPr lang="en-US" altLang="zh-CN" dirty="0"/>
              <a:t>}</a:t>
            </a:r>
            <a:r>
              <a:rPr lang="zh-CN" altLang="en-US" dirty="0"/>
              <a:t>。</a:t>
            </a:r>
            <a:endParaRPr lang="en-US" altLang="zh-CN" dirty="0"/>
          </a:p>
          <a:p>
            <a:pPr lvl="1"/>
            <a:r>
              <a:rPr lang="en-US" altLang="zh-CN" dirty="0"/>
              <a:t>C  </a:t>
            </a:r>
            <a:r>
              <a:rPr lang="zh-CN" altLang="en-US" dirty="0"/>
              <a:t>窗口大小</a:t>
            </a:r>
            <a:endParaRPr lang="en-US" altLang="zh-CN" dirty="0"/>
          </a:p>
          <a:p>
            <a:r>
              <a:rPr lang="zh-CN" altLang="en-US" dirty="0"/>
              <a:t>有个句子“</a:t>
            </a:r>
            <a:r>
              <a:rPr lang="en-US" altLang="zh-CN" dirty="0"/>
              <a:t>I drive my car to the store"</a:t>
            </a:r>
            <a:r>
              <a:rPr lang="zh-CN" altLang="en-US" dirty="0"/>
              <a:t>。</a:t>
            </a:r>
            <a:endParaRPr lang="en-US" altLang="zh-CN" dirty="0"/>
          </a:p>
          <a:p>
            <a:pPr lvl="1"/>
            <a:r>
              <a:rPr lang="en-US" altLang="zh-CN" dirty="0"/>
              <a:t>"car"</a:t>
            </a:r>
            <a:r>
              <a:rPr lang="zh-CN" altLang="en-US" dirty="0"/>
              <a:t>作为训练输入数据，</a:t>
            </a:r>
            <a:endParaRPr lang="en-US" altLang="zh-CN" dirty="0"/>
          </a:p>
          <a:p>
            <a:pPr lvl="1"/>
            <a:r>
              <a:rPr lang="zh-CN" altLang="en-US" dirty="0"/>
              <a:t>输出单词组</a:t>
            </a:r>
            <a:endParaRPr lang="en-US" altLang="zh-CN" dirty="0"/>
          </a:p>
          <a:p>
            <a:pPr lvl="2"/>
            <a:r>
              <a:rPr lang="en-US" altLang="zh-CN" dirty="0"/>
              <a:t>{“I”, “drive”, “my”, “to”, “the”, “store”}</a:t>
            </a:r>
          </a:p>
          <a:p>
            <a:pPr lvl="1"/>
            <a:endParaRPr lang="zh-CN" altLang="en-US" sz="2800" dirty="0"/>
          </a:p>
          <a:p>
            <a:endParaRPr lang="zh-CN" altLang="en-US" dirty="0"/>
          </a:p>
        </p:txBody>
      </p:sp>
      <p:pic>
        <p:nvPicPr>
          <p:cNvPr id="5" name="图片 4">
            <a:extLst>
              <a:ext uri="{FF2B5EF4-FFF2-40B4-BE49-F238E27FC236}">
                <a16:creationId xmlns:a16="http://schemas.microsoft.com/office/drawing/2014/main" id="{DF87E363-46BE-4434-BC0D-3A57D2A0B098}"/>
              </a:ext>
            </a:extLst>
          </p:cNvPr>
          <p:cNvPicPr>
            <a:picLocks noChangeAspect="1"/>
          </p:cNvPicPr>
          <p:nvPr/>
        </p:nvPicPr>
        <p:blipFill>
          <a:blip r:embed="rId2"/>
          <a:stretch>
            <a:fillRect/>
          </a:stretch>
        </p:blipFill>
        <p:spPr>
          <a:xfrm>
            <a:off x="7081479" y="1598557"/>
            <a:ext cx="4931226" cy="5013325"/>
          </a:xfrm>
          <a:prstGeom prst="rect">
            <a:avLst/>
          </a:prstGeom>
        </p:spPr>
      </p:pic>
    </p:spTree>
    <p:extLst>
      <p:ext uri="{BB962C8B-B14F-4D97-AF65-F5344CB8AC3E}">
        <p14:creationId xmlns:p14="http://schemas.microsoft.com/office/powerpoint/2010/main" val="3654569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基于成对的单词来对神经网络进行训练，</a:t>
            </a:r>
            <a:endParaRPr lang="en-US" altLang="zh-CN" dirty="0"/>
          </a:p>
          <a:p>
            <a:pPr lvl="1"/>
            <a:r>
              <a:rPr lang="zh-CN" altLang="en-US" dirty="0"/>
              <a:t>训练样本是 </a:t>
            </a:r>
            <a:r>
              <a:rPr lang="en-US" altLang="zh-CN" dirty="0"/>
              <a:t>( input word, output word ) </a:t>
            </a:r>
            <a:r>
              <a:rPr lang="zh-CN" altLang="en-US" dirty="0"/>
              <a:t>这样的单词对，</a:t>
            </a:r>
            <a:endParaRPr lang="en-US" altLang="zh-CN" dirty="0"/>
          </a:p>
          <a:p>
            <a:pPr lvl="1"/>
            <a:r>
              <a:rPr lang="en-US" altLang="zh-CN" dirty="0"/>
              <a:t>input word</a:t>
            </a:r>
            <a:r>
              <a:rPr lang="zh-CN" altLang="en-US" dirty="0"/>
              <a:t>和</a:t>
            </a:r>
            <a:r>
              <a:rPr lang="en-US" altLang="zh-CN" dirty="0"/>
              <a:t>output word</a:t>
            </a:r>
            <a:r>
              <a:rPr lang="zh-CN" altLang="en-US" dirty="0"/>
              <a:t>都是</a:t>
            </a:r>
            <a:r>
              <a:rPr lang="en-US" altLang="zh-CN" dirty="0"/>
              <a:t>one-hot</a:t>
            </a:r>
            <a:r>
              <a:rPr lang="zh-CN" altLang="en-US" dirty="0"/>
              <a:t>编码的向量。</a:t>
            </a:r>
            <a:endParaRPr lang="en-US" altLang="zh-CN" dirty="0"/>
          </a:p>
          <a:p>
            <a:r>
              <a:rPr lang="zh-CN" altLang="en-US" dirty="0"/>
              <a:t>隐层没有使用任何激活函数</a:t>
            </a:r>
            <a:endParaRPr lang="en-US" altLang="zh-CN" dirty="0"/>
          </a:p>
          <a:p>
            <a:r>
              <a:rPr lang="zh-CN" altLang="zh-CN" dirty="0"/>
              <a:t>输出层参数矩阵是所有词向量共享的</a:t>
            </a:r>
            <a:endParaRPr lang="en-US" altLang="zh-CN" dirty="0"/>
          </a:p>
          <a:p>
            <a:r>
              <a:rPr lang="zh-CN" altLang="en-US" dirty="0"/>
              <a:t>最终模型的输出是一个概率分布。</a:t>
            </a:r>
            <a:endParaRPr lang="en-US" altLang="zh-CN" dirty="0"/>
          </a:p>
          <a:p>
            <a:pPr lvl="1"/>
            <a:r>
              <a:rPr lang="zh-CN" altLang="en-US" dirty="0"/>
              <a:t>输出层使用了</a:t>
            </a:r>
            <a:r>
              <a:rPr lang="en-US" altLang="zh-CN" dirty="0" err="1"/>
              <a:t>sotfmax</a:t>
            </a:r>
            <a:r>
              <a:rPr lang="zh-CN" altLang="en-US" dirty="0"/>
              <a:t>。</a:t>
            </a:r>
            <a:endParaRPr lang="en-US" altLang="zh-CN" dirty="0"/>
          </a:p>
          <a:p>
            <a:endParaRPr lang="zh-CN" altLang="en-US" dirty="0"/>
          </a:p>
          <a:p>
            <a:r>
              <a:rPr lang="zh-CN" altLang="en-US" dirty="0"/>
              <a:t>最终的目标</a:t>
            </a:r>
            <a:endParaRPr lang="en-US" altLang="zh-CN" dirty="0"/>
          </a:p>
          <a:p>
            <a:pPr lvl="1"/>
            <a:r>
              <a:rPr lang="zh-CN" altLang="en-US" dirty="0"/>
              <a:t>学习这个隐层的权重矩阵  </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8382016" y="3214687"/>
            <a:ext cx="2286016" cy="3456459"/>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609600" y="857233"/>
            <a:ext cx="10972800" cy="5268931"/>
          </a:xfrm>
        </p:spPr>
        <p:txBody>
          <a:bodyPr>
            <a:normAutofit fontScale="92500" lnSpcReduction="20000"/>
          </a:bodyPr>
          <a:lstStyle/>
          <a:p>
            <a:r>
              <a:rPr lang="zh-CN" altLang="en-US" b="1" dirty="0"/>
              <a:t>输出层</a:t>
            </a:r>
            <a:endParaRPr lang="en-US" altLang="zh-CN" b="1" dirty="0"/>
          </a:p>
          <a:p>
            <a:pPr lvl="1"/>
            <a:r>
              <a:rPr lang="zh-CN" altLang="en-US" dirty="0"/>
              <a:t>例子</a:t>
            </a:r>
            <a:r>
              <a:rPr lang="en-US" altLang="zh-CN" dirty="0"/>
              <a:t>: </a:t>
            </a:r>
            <a:r>
              <a:rPr lang="zh-CN" altLang="en-US" dirty="0"/>
              <a:t>训练样本为 </a:t>
            </a:r>
            <a:r>
              <a:rPr lang="en-US" altLang="zh-CN" dirty="0"/>
              <a:t>(input word: “ants”</a:t>
            </a:r>
            <a:r>
              <a:rPr lang="zh-CN" altLang="en-US" dirty="0"/>
              <a:t>， </a:t>
            </a:r>
            <a:r>
              <a:rPr lang="en-US" altLang="zh-CN" dirty="0"/>
              <a:t>output word: “car”)</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Skip-gram</a:t>
            </a:r>
            <a:r>
              <a:rPr lang="zh-CN" altLang="en-US" dirty="0"/>
              <a:t>模型的前向计算过程写成数学形式</a:t>
            </a:r>
            <a:endParaRPr lang="en-US" altLang="zh-CN" dirty="0"/>
          </a:p>
          <a:p>
            <a:pPr lvl="1"/>
            <a:endParaRPr lang="en-US" altLang="zh-CN" dirty="0"/>
          </a:p>
          <a:p>
            <a:pPr lvl="1"/>
            <a:endParaRPr lang="en-US" altLang="zh-CN" dirty="0"/>
          </a:p>
          <a:p>
            <a:pPr lvl="1"/>
            <a:endParaRPr lang="en-US" altLang="zh-CN" dirty="0"/>
          </a:p>
          <a:p>
            <a:pPr lvl="2"/>
            <a:r>
              <a:rPr lang="en-US" dirty="0"/>
              <a:t> Vi </a:t>
            </a:r>
            <a:r>
              <a:rPr lang="zh-CN" altLang="en-US" dirty="0"/>
              <a:t>是</a:t>
            </a:r>
            <a:r>
              <a:rPr lang="en-US" dirty="0"/>
              <a:t>Embedding</a:t>
            </a:r>
            <a:r>
              <a:rPr lang="zh-CN" altLang="en-US" dirty="0"/>
              <a:t>层矩阵里的列向量</a:t>
            </a:r>
            <a:endParaRPr lang="en-US" altLang="zh-CN" dirty="0"/>
          </a:p>
          <a:p>
            <a:pPr lvl="2"/>
            <a:r>
              <a:rPr lang="en-US" dirty="0"/>
              <a:t> </a:t>
            </a:r>
            <a:r>
              <a:rPr lang="en-US" dirty="0" err="1"/>
              <a:t>Uj</a:t>
            </a:r>
            <a:r>
              <a:rPr lang="en-US" dirty="0"/>
              <a:t> </a:t>
            </a:r>
            <a:r>
              <a:rPr lang="zh-CN" altLang="en-US" dirty="0"/>
              <a:t>是</a:t>
            </a:r>
            <a:r>
              <a:rPr lang="en-US" dirty="0" err="1"/>
              <a:t>softmax</a:t>
            </a:r>
            <a:r>
              <a:rPr lang="zh-CN" altLang="en-US" dirty="0"/>
              <a:t>层矩阵里的行向量</a:t>
            </a:r>
          </a:p>
        </p:txBody>
      </p:sp>
      <p:pic>
        <p:nvPicPr>
          <p:cNvPr id="5122" name="Picture 2"/>
          <p:cNvPicPr>
            <a:picLocks noChangeAspect="1" noChangeArrowheads="1"/>
          </p:cNvPicPr>
          <p:nvPr/>
        </p:nvPicPr>
        <p:blipFill>
          <a:blip r:embed="rId2"/>
          <a:srcRect/>
          <a:stretch>
            <a:fillRect/>
          </a:stretch>
        </p:blipFill>
        <p:spPr bwMode="auto">
          <a:xfrm>
            <a:off x="1238216" y="1714488"/>
            <a:ext cx="10067307" cy="207170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285973" y="4572008"/>
            <a:ext cx="2857520" cy="722274"/>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模型的本质</a:t>
            </a:r>
            <a:r>
              <a:rPr lang="en-US" altLang="zh-CN" dirty="0"/>
              <a:t>:</a:t>
            </a:r>
          </a:p>
          <a:p>
            <a:pPr lvl="1"/>
            <a:r>
              <a:rPr lang="zh-CN" altLang="en-US" b="1" dirty="0"/>
              <a:t>计算输入</a:t>
            </a:r>
            <a:r>
              <a:rPr lang="en-US" b="1" dirty="0"/>
              <a:t>word</a:t>
            </a:r>
            <a:r>
              <a:rPr lang="zh-CN" altLang="en-US" b="1" dirty="0"/>
              <a:t>的</a:t>
            </a:r>
            <a:r>
              <a:rPr lang="en-US" b="1" dirty="0"/>
              <a:t>input vector</a:t>
            </a:r>
            <a:r>
              <a:rPr lang="zh-CN" altLang="en-US" b="1" dirty="0"/>
              <a:t>与目标</a:t>
            </a:r>
            <a:r>
              <a:rPr lang="en-US" b="1" dirty="0"/>
              <a:t>word</a:t>
            </a:r>
            <a:r>
              <a:rPr lang="zh-CN" altLang="en-US" b="1" dirty="0"/>
              <a:t>的</a:t>
            </a:r>
            <a:r>
              <a:rPr lang="en-US" b="1" dirty="0"/>
              <a:t>output vector</a:t>
            </a:r>
            <a:r>
              <a:rPr lang="zh-CN" altLang="en-US" b="1" dirty="0"/>
              <a:t>之间的余弦相似度，</a:t>
            </a:r>
            <a:endParaRPr lang="en-US" altLang="zh-CN" b="1" dirty="0"/>
          </a:p>
          <a:p>
            <a:pPr lvl="1"/>
            <a:r>
              <a:rPr lang="zh-CN" altLang="en-US" b="1" dirty="0"/>
              <a:t>并进行</a:t>
            </a:r>
            <a:r>
              <a:rPr lang="en-US" b="1" dirty="0" err="1"/>
              <a:t>softmax</a:t>
            </a:r>
            <a:r>
              <a:rPr lang="zh-CN" altLang="en-US" b="1" dirty="0"/>
              <a:t>归一化</a:t>
            </a:r>
            <a:r>
              <a:rPr lang="zh-CN" altLang="en-US" dirty="0"/>
              <a:t>。</a:t>
            </a:r>
            <a:endParaRPr lang="en-US" altLang="zh-CN" dirty="0"/>
          </a:p>
          <a:p>
            <a:r>
              <a:rPr lang="zh-CN" altLang="en-US" dirty="0"/>
              <a:t>直接对词典里的</a:t>
            </a:r>
            <a:r>
              <a:rPr lang="en-US" dirty="0"/>
              <a:t> </a:t>
            </a:r>
            <a:r>
              <a:rPr lang="en-US" dirty="0" err="1"/>
              <a:t>V</a:t>
            </a:r>
            <a:r>
              <a:rPr lang="en-US" dirty="0"/>
              <a:t> </a:t>
            </a:r>
            <a:r>
              <a:rPr lang="zh-CN" altLang="en-US" dirty="0"/>
              <a:t>个词计算相似度并归一化，显然是一件极其耗时的</a:t>
            </a:r>
            <a:r>
              <a:rPr lang="en-US" dirty="0"/>
              <a:t>impossible mission。</a:t>
            </a:r>
          </a:p>
          <a:p>
            <a:r>
              <a:rPr lang="zh-CN" altLang="en-US" dirty="0"/>
              <a:t>为此，</a:t>
            </a:r>
            <a:r>
              <a:rPr lang="en-US" dirty="0" err="1"/>
              <a:t>Mikolov</a:t>
            </a:r>
            <a:r>
              <a:rPr lang="zh-CN" altLang="en-US" dirty="0"/>
              <a:t>引入了两种优化算法：</a:t>
            </a:r>
            <a:endParaRPr lang="en-US" altLang="zh-CN" dirty="0"/>
          </a:p>
          <a:p>
            <a:pPr lvl="1"/>
            <a:r>
              <a:rPr lang="zh-CN" altLang="en-US" dirty="0"/>
              <a:t>层次</a:t>
            </a:r>
            <a:r>
              <a:rPr lang="en-US" dirty="0" err="1"/>
              <a:t>Softmax（Hierarchical</a:t>
            </a:r>
            <a:r>
              <a:rPr lang="en-US" dirty="0"/>
              <a:t> </a:t>
            </a:r>
            <a:r>
              <a:rPr lang="en-US" dirty="0" err="1"/>
              <a:t>Softmax</a:t>
            </a:r>
            <a:r>
              <a:rPr lang="en-US" dirty="0"/>
              <a:t>）</a:t>
            </a:r>
          </a:p>
          <a:p>
            <a:pPr lvl="1"/>
            <a:r>
              <a:rPr lang="zh-CN" altLang="en-US" dirty="0"/>
              <a:t>负采样（</a:t>
            </a:r>
            <a:r>
              <a:rPr lang="en-US" dirty="0"/>
              <a:t>Negative Sampling）。</a:t>
            </a:r>
          </a:p>
          <a:p>
            <a:pPr lvl="1"/>
            <a:r>
              <a:rPr lang="zh-CN" altLang="en-US" dirty="0"/>
              <a:t>时间复杂度就从</a:t>
            </a:r>
            <a:r>
              <a:rPr lang="en-US" altLang="zh-CN" dirty="0"/>
              <a:t>O(V)</a:t>
            </a:r>
            <a:r>
              <a:rPr lang="zh-CN" altLang="en-US" dirty="0"/>
              <a:t>变成了</a:t>
            </a:r>
            <a:r>
              <a:rPr lang="en-US" altLang="zh-CN" dirty="0"/>
              <a:t>O(</a:t>
            </a:r>
            <a:r>
              <a:rPr lang="en-US" altLang="zh-CN" dirty="0" err="1"/>
              <a:t>logV</a:t>
            </a:r>
            <a:r>
              <a:rPr lang="en-US" altLang="zh-CN" dirty="0"/>
              <a:t>)</a:t>
            </a:r>
            <a:r>
              <a:rPr lang="zh-CN" altLang="en-US" dirty="0"/>
              <a:t>。</a:t>
            </a:r>
            <a:endParaRPr lang="en-US" altLang="zh-CN" dirty="0"/>
          </a:p>
          <a:p>
            <a:endParaRPr lang="en-US" altLang="zh-CN" dirty="0"/>
          </a:p>
          <a:p>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F0DDD-ADDB-098F-017C-819E3A06DD35}"/>
              </a:ext>
            </a:extLst>
          </p:cNvPr>
          <p:cNvSpPr>
            <a:spLocks noGrp="1"/>
          </p:cNvSpPr>
          <p:nvPr>
            <p:ph type="title"/>
          </p:nvPr>
        </p:nvSpPr>
        <p:spPr/>
        <p:txBody>
          <a:bodyPr/>
          <a:lstStyle/>
          <a:p>
            <a:r>
              <a:rPr lang="zh-CN" altLang="en-US" dirty="0"/>
              <a:t>负采样 </a:t>
            </a:r>
            <a:r>
              <a:rPr lang="en-US" altLang="zh-CN" dirty="0"/>
              <a:t>negative sample</a:t>
            </a:r>
            <a:endParaRPr lang="zh-CN" altLang="en-US" dirty="0"/>
          </a:p>
        </p:txBody>
      </p:sp>
      <p:sp>
        <p:nvSpPr>
          <p:cNvPr id="3" name="内容占位符 2">
            <a:extLst>
              <a:ext uri="{FF2B5EF4-FFF2-40B4-BE49-F238E27FC236}">
                <a16:creationId xmlns:a16="http://schemas.microsoft.com/office/drawing/2014/main" id="{6D147C45-18D3-C99B-6FD1-3FDF61D0E438}"/>
              </a:ext>
            </a:extLst>
          </p:cNvPr>
          <p:cNvSpPr>
            <a:spLocks noGrp="1"/>
          </p:cNvSpPr>
          <p:nvPr>
            <p:ph idx="1"/>
          </p:nvPr>
        </p:nvSpPr>
        <p:spPr/>
        <p:txBody>
          <a:bodyPr>
            <a:normAutofit/>
          </a:bodyPr>
          <a:lstStyle/>
          <a:p>
            <a:r>
              <a:rPr lang="zh-CN" altLang="en-US" dirty="0"/>
              <a:t>针对训练样本（</a:t>
            </a:r>
            <a:r>
              <a:rPr lang="en-US" altLang="zh-CN" dirty="0"/>
              <a:t>ants, able</a:t>
            </a:r>
            <a:r>
              <a:rPr lang="zh-CN" altLang="en-US" dirty="0"/>
              <a:t>），</a:t>
            </a:r>
            <a:endParaRPr lang="en-US" altLang="zh-CN" dirty="0"/>
          </a:p>
          <a:p>
            <a:pPr lvl="1"/>
            <a:r>
              <a:rPr lang="en-US" altLang="zh-CN" dirty="0"/>
              <a:t>able</a:t>
            </a:r>
            <a:r>
              <a:rPr lang="zh-CN" altLang="en-US" dirty="0"/>
              <a:t>这个词是正样本，</a:t>
            </a:r>
            <a:endParaRPr lang="en-US" altLang="zh-CN" dirty="0"/>
          </a:p>
          <a:p>
            <a:pPr lvl="1"/>
            <a:r>
              <a:rPr lang="zh-CN" altLang="en-US" dirty="0"/>
              <a:t>词表中除</a:t>
            </a:r>
            <a:r>
              <a:rPr lang="en-US" altLang="zh-CN" dirty="0"/>
              <a:t>able</a:t>
            </a:r>
            <a:r>
              <a:rPr lang="zh-CN" altLang="en-US" dirty="0"/>
              <a:t>外的所有词都是负样本。</a:t>
            </a:r>
            <a:endParaRPr lang="en-US" altLang="zh-CN" dirty="0"/>
          </a:p>
          <a:p>
            <a:r>
              <a:rPr lang="zh-CN" altLang="en-US" dirty="0"/>
              <a:t>不进行负采样时，对每一个训练样本模型需要拟合一个正样本和九千九百九十九个负样本。</a:t>
            </a:r>
            <a:endParaRPr lang="en-US" altLang="zh-CN" dirty="0"/>
          </a:p>
          <a:p>
            <a:r>
              <a:rPr lang="zh-CN" altLang="en-US" dirty="0"/>
              <a:t>加入负采样后，只需要从这九千九百九十九个负样本中挑出来几个进行拟合，大大节省了计算资源。</a:t>
            </a:r>
            <a:endParaRPr lang="en-US" altLang="zh-CN" dirty="0"/>
          </a:p>
          <a:p>
            <a:r>
              <a:rPr lang="en-US" altLang="zh-CN" dirty="0"/>
              <a:t>Google</a:t>
            </a:r>
            <a:r>
              <a:rPr lang="zh-CN" altLang="en-US" dirty="0"/>
              <a:t>给出的建议是挑</a:t>
            </a:r>
            <a:r>
              <a:rPr lang="en-US" altLang="zh-CN" dirty="0"/>
              <a:t>5-20</a:t>
            </a:r>
            <a:r>
              <a:rPr lang="zh-CN" altLang="en-US" dirty="0"/>
              <a:t>个负样本</a:t>
            </a:r>
            <a:endParaRPr lang="en-US" altLang="zh-CN" dirty="0"/>
          </a:p>
          <a:p>
            <a:pPr lvl="1"/>
            <a:r>
              <a:rPr lang="zh-CN" altLang="en-US" dirty="0"/>
              <a:t>根据词在语料中出现的概率，概率越大越有可能被选中</a:t>
            </a:r>
            <a:endParaRPr lang="en-US" altLang="zh-CN" dirty="0"/>
          </a:p>
        </p:txBody>
      </p:sp>
    </p:spTree>
    <p:extLst>
      <p:ext uri="{BB962C8B-B14F-4D97-AF65-F5344CB8AC3E}">
        <p14:creationId xmlns:p14="http://schemas.microsoft.com/office/powerpoint/2010/main" val="704939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负采样是加快训练速度的一种方法</a:t>
            </a:r>
            <a:endParaRPr lang="en-US" altLang="zh-CN" dirty="0"/>
          </a:p>
          <a:p>
            <a:r>
              <a:rPr lang="zh-CN" altLang="en-US" dirty="0"/>
              <a:t>负采样</a:t>
            </a:r>
            <a:endParaRPr lang="en-US" altLang="zh-CN" dirty="0"/>
          </a:p>
          <a:p>
            <a:pPr lvl="1"/>
            <a:r>
              <a:rPr lang="zh-CN" altLang="en-US" dirty="0"/>
              <a:t>不直接让模型从整个词表找最可能的词</a:t>
            </a:r>
            <a:endParaRPr lang="en-US" altLang="zh-CN" dirty="0"/>
          </a:p>
          <a:p>
            <a:pPr lvl="1"/>
            <a:r>
              <a:rPr lang="zh-CN" altLang="en-US" dirty="0"/>
              <a:t>直接给定这个词（即正例）和几个随机采样的噪声词（即采样出来的负例），</a:t>
            </a:r>
            <a:endParaRPr lang="en-US" altLang="zh-CN" dirty="0"/>
          </a:p>
          <a:p>
            <a:pPr lvl="1"/>
            <a:r>
              <a:rPr lang="zh-CN" altLang="en-US" dirty="0"/>
              <a:t>只要模型能从这里面找出正确的词就认为完成目标啦。</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25B7D-642C-D3C4-BAC2-EB650E235E71}"/>
              </a:ext>
            </a:extLst>
          </p:cNvPr>
          <p:cNvSpPr>
            <a:spLocks noGrp="1"/>
          </p:cNvSpPr>
          <p:nvPr>
            <p:ph type="title"/>
          </p:nvPr>
        </p:nvSpPr>
        <p:spPr/>
        <p:txBody>
          <a:bodyPr/>
          <a:lstStyle/>
          <a:p>
            <a:r>
              <a:rPr lang="zh-CN" altLang="en-US" dirty="0"/>
              <a:t>层次</a:t>
            </a:r>
            <a:r>
              <a:rPr lang="en-US" altLang="zh-CN" dirty="0" err="1"/>
              <a:t>Softmax（Hierarchical</a:t>
            </a:r>
            <a:r>
              <a:rPr lang="en-US" altLang="zh-CN" dirty="0"/>
              <a:t> </a:t>
            </a:r>
            <a:r>
              <a:rPr lang="en-US" altLang="zh-CN" dirty="0" err="1"/>
              <a:t>Softmax</a:t>
            </a:r>
            <a:r>
              <a:rPr lang="en-US" altLang="zh-CN" dirty="0"/>
              <a:t>）</a:t>
            </a:r>
            <a:endParaRPr lang="zh-CN" altLang="en-US" dirty="0"/>
          </a:p>
        </p:txBody>
      </p:sp>
      <p:sp>
        <p:nvSpPr>
          <p:cNvPr id="3" name="内容占位符 2">
            <a:extLst>
              <a:ext uri="{FF2B5EF4-FFF2-40B4-BE49-F238E27FC236}">
                <a16:creationId xmlns:a16="http://schemas.microsoft.com/office/drawing/2014/main" id="{E0C0D303-4EEB-E280-8135-6CCE1D661C51}"/>
              </a:ext>
            </a:extLst>
          </p:cNvPr>
          <p:cNvSpPr>
            <a:spLocks noGrp="1"/>
          </p:cNvSpPr>
          <p:nvPr>
            <p:ph idx="1"/>
          </p:nvPr>
        </p:nvSpPr>
        <p:spPr/>
        <p:txBody>
          <a:bodyPr/>
          <a:lstStyle/>
          <a:p>
            <a:pPr>
              <a:lnSpc>
                <a:spcPct val="100000"/>
              </a:lnSpc>
            </a:pPr>
            <a:r>
              <a:rPr lang="zh-CN" altLang="en-US" dirty="0"/>
              <a:t>在模型训练的时候首先统计语料中词语的词频，然后根据词频来构建</a:t>
            </a:r>
            <a:r>
              <a:rPr lang="en-US" altLang="zh-CN" dirty="0"/>
              <a:t>Huffman</a:t>
            </a:r>
            <a:r>
              <a:rPr lang="zh-CN" altLang="en-US" dirty="0"/>
              <a:t>树，</a:t>
            </a:r>
            <a:endParaRPr lang="en-US" altLang="zh-CN" dirty="0"/>
          </a:p>
          <a:p>
            <a:pPr lvl="1">
              <a:lnSpc>
                <a:spcPct val="100000"/>
              </a:lnSpc>
            </a:pPr>
            <a:r>
              <a:rPr lang="zh-CN" altLang="en-US" dirty="0"/>
              <a:t>树的根节点可理解为输入词的词向量，</a:t>
            </a:r>
            <a:endParaRPr lang="en-US" altLang="zh-CN" dirty="0"/>
          </a:p>
          <a:p>
            <a:pPr lvl="1">
              <a:lnSpc>
                <a:spcPct val="100000"/>
              </a:lnSpc>
            </a:pPr>
            <a:r>
              <a:rPr lang="zh-CN" altLang="en-US" dirty="0"/>
              <a:t>叶子节点表示词表中的词，</a:t>
            </a:r>
            <a:endParaRPr lang="en-US" altLang="zh-CN" dirty="0"/>
          </a:p>
          <a:p>
            <a:pPr lvl="1">
              <a:lnSpc>
                <a:spcPct val="100000"/>
              </a:lnSpc>
            </a:pPr>
            <a:r>
              <a:rPr lang="zh-CN" altLang="en-US" dirty="0"/>
              <a:t>其它节点没有什么实际含义，仅起到辅助作用</a:t>
            </a:r>
            <a:endParaRPr lang="en-US" altLang="zh-CN" dirty="0"/>
          </a:p>
        </p:txBody>
      </p:sp>
      <p:pic>
        <p:nvPicPr>
          <p:cNvPr id="2050" name="Picture 2">
            <a:extLst>
              <a:ext uri="{FF2B5EF4-FFF2-40B4-BE49-F238E27FC236}">
                <a16:creationId xmlns:a16="http://schemas.microsoft.com/office/drawing/2014/main" id="{55EDA878-42E8-ED8C-A924-6096F64C4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262" y="4347882"/>
            <a:ext cx="6467475" cy="240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45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679F5-9491-606E-9576-5F96718F8A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93018CA-F780-FA95-D000-4574B99595AA}"/>
              </a:ext>
            </a:extLst>
          </p:cNvPr>
          <p:cNvSpPr>
            <a:spLocks noGrp="1"/>
          </p:cNvSpPr>
          <p:nvPr>
            <p:ph idx="1"/>
          </p:nvPr>
        </p:nvSpPr>
        <p:spPr/>
        <p:txBody>
          <a:bodyPr/>
          <a:lstStyle/>
          <a:p>
            <a:r>
              <a:rPr lang="zh-CN" altLang="en-US" b="0" i="0" dirty="0">
                <a:solidFill>
                  <a:srgbClr val="3D464D"/>
                </a:solidFill>
                <a:effectLst/>
                <a:latin typeface="suxingme"/>
              </a:rPr>
              <a:t>假设训练样本的输出词是</a:t>
            </a:r>
            <a:r>
              <a:rPr lang="en-US" altLang="zh-CN" b="0" i="0" dirty="0">
                <a:solidFill>
                  <a:srgbClr val="3D464D"/>
                </a:solidFill>
                <a:effectLst/>
                <a:latin typeface="suxingme"/>
              </a:rPr>
              <a:t>W2</a:t>
            </a:r>
          </a:p>
          <a:p>
            <a:r>
              <a:rPr lang="zh-CN" altLang="en-US" dirty="0">
                <a:solidFill>
                  <a:srgbClr val="3D464D"/>
                </a:solidFill>
                <a:latin typeface="suxingme"/>
              </a:rPr>
              <a:t>路径：</a:t>
            </a:r>
            <a:r>
              <a:rPr lang="en-US" altLang="zh-CN" sz="1800">
                <a:solidFill>
                  <a:srgbClr val="3D464D"/>
                </a:solidFill>
                <a:effectLst/>
                <a:latin typeface="Helvetica" panose="020B0604020202020204" pitchFamily="34" charset="0"/>
                <a:ea typeface="等线" panose="02010600030101010101" pitchFamily="2" charset="-122"/>
              </a:rPr>
              <a:t>“root(input)-&gt;left-&gt;left-&gt;right()”</a:t>
            </a:r>
            <a:endParaRPr lang="en-US" altLang="zh-CN" dirty="0">
              <a:solidFill>
                <a:srgbClr val="3D464D"/>
              </a:solidFill>
              <a:latin typeface="suxingme"/>
            </a:endParaRPr>
          </a:p>
          <a:p>
            <a:pPr lvl="1"/>
            <a:endParaRPr lang="zh-CN" altLang="en-US" dirty="0"/>
          </a:p>
        </p:txBody>
      </p:sp>
      <p:pic>
        <p:nvPicPr>
          <p:cNvPr id="4" name="Picture 2">
            <a:extLst>
              <a:ext uri="{FF2B5EF4-FFF2-40B4-BE49-F238E27FC236}">
                <a16:creationId xmlns:a16="http://schemas.microsoft.com/office/drawing/2014/main" id="{0E94945B-C212-6EF6-5E6A-9E768D828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580" y="374370"/>
            <a:ext cx="6467475" cy="240842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555F98A-0862-4DF3-1E50-FB9E6931A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120" y="3343696"/>
            <a:ext cx="8098300" cy="209185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8F85AC45-7C4A-C1DF-3DF6-5B3DD80506DE}"/>
              </a:ext>
            </a:extLst>
          </p:cNvPr>
          <p:cNvPicPr>
            <a:picLocks noChangeAspect="1"/>
          </p:cNvPicPr>
          <p:nvPr/>
        </p:nvPicPr>
        <p:blipFill>
          <a:blip r:embed="rId5"/>
          <a:stretch>
            <a:fillRect/>
          </a:stretch>
        </p:blipFill>
        <p:spPr>
          <a:xfrm>
            <a:off x="3636869" y="5777378"/>
            <a:ext cx="4057650" cy="438150"/>
          </a:xfrm>
          <a:prstGeom prst="rect">
            <a:avLst/>
          </a:prstGeom>
        </p:spPr>
      </p:pic>
    </p:spTree>
    <p:extLst>
      <p:ext uri="{BB962C8B-B14F-4D97-AF65-F5344CB8AC3E}">
        <p14:creationId xmlns:p14="http://schemas.microsoft.com/office/powerpoint/2010/main" val="1592170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6471A-C0FE-952F-3BD7-7358B09D2F31}"/>
              </a:ext>
            </a:extLst>
          </p:cNvPr>
          <p:cNvSpPr>
            <a:spLocks noGrp="1"/>
          </p:cNvSpPr>
          <p:nvPr>
            <p:ph type="title"/>
          </p:nvPr>
        </p:nvSpPr>
        <p:spPr/>
        <p:txBody>
          <a:bodyPr/>
          <a:lstStyle/>
          <a:p>
            <a:r>
              <a:rPr lang="zh-CN" altLang="zh-CN" dirty="0"/>
              <a:t>使用</a:t>
            </a:r>
            <a:r>
              <a:rPr lang="en-US" altLang="zh-CN" dirty="0"/>
              <a:t>Huffman</a:t>
            </a:r>
            <a:r>
              <a:rPr lang="zh-CN" altLang="zh-CN" dirty="0"/>
              <a:t>树可以加快训练速度</a:t>
            </a:r>
            <a:endParaRPr lang="zh-CN" altLang="en-US" dirty="0"/>
          </a:p>
        </p:txBody>
      </p:sp>
      <p:sp>
        <p:nvSpPr>
          <p:cNvPr id="3" name="内容占位符 2">
            <a:extLst>
              <a:ext uri="{FF2B5EF4-FFF2-40B4-BE49-F238E27FC236}">
                <a16:creationId xmlns:a16="http://schemas.microsoft.com/office/drawing/2014/main" id="{13BE19DB-4091-7B48-EA22-C847E6732A21}"/>
              </a:ext>
            </a:extLst>
          </p:cNvPr>
          <p:cNvSpPr>
            <a:spLocks noGrp="1"/>
          </p:cNvSpPr>
          <p:nvPr>
            <p:ph idx="1"/>
          </p:nvPr>
        </p:nvSpPr>
        <p:spPr/>
        <p:txBody>
          <a:bodyPr>
            <a:normAutofit/>
          </a:bodyPr>
          <a:lstStyle/>
          <a:p>
            <a:r>
              <a:rPr lang="zh-CN" altLang="zh-CN" dirty="0"/>
              <a:t>输出层不使用</a:t>
            </a:r>
            <a:r>
              <a:rPr lang="en-US" altLang="zh-CN" dirty="0"/>
              <a:t>one-hot</a:t>
            </a:r>
            <a:r>
              <a:rPr lang="zh-CN" altLang="zh-CN" dirty="0"/>
              <a:t>来表示，</a:t>
            </a:r>
            <a:r>
              <a:rPr lang="en-US" altLang="zh-CN" dirty="0" err="1"/>
              <a:t>softmax</a:t>
            </a:r>
            <a:r>
              <a:rPr lang="zh-CN" altLang="zh-CN" dirty="0"/>
              <a:t>回归就不需要对那么多</a:t>
            </a:r>
            <a:r>
              <a:rPr lang="en-US" altLang="zh-CN" dirty="0"/>
              <a:t>0</a:t>
            </a:r>
            <a:r>
              <a:rPr lang="zh-CN" altLang="zh-CN" dirty="0"/>
              <a:t>（也即负样本）进行拟合，</a:t>
            </a:r>
            <a:endParaRPr lang="en-US" altLang="zh-CN" dirty="0"/>
          </a:p>
          <a:p>
            <a:pPr lvl="1"/>
            <a:r>
              <a:rPr lang="zh-CN" altLang="zh-CN" dirty="0"/>
              <a:t>假设词表大小为</a:t>
            </a:r>
            <a:r>
              <a:rPr lang="en-US" altLang="zh-CN" dirty="0"/>
              <a:t>N</a:t>
            </a:r>
          </a:p>
          <a:p>
            <a:r>
              <a:rPr lang="zh-CN" altLang="zh-CN" dirty="0"/>
              <a:t>仅仅只需要拟合输出值在</a:t>
            </a:r>
            <a:r>
              <a:rPr lang="en-US" altLang="zh-CN" dirty="0"/>
              <a:t>Huffman</a:t>
            </a:r>
            <a:r>
              <a:rPr lang="zh-CN" altLang="zh-CN" dirty="0"/>
              <a:t>树中的一条路径。</a:t>
            </a:r>
          </a:p>
          <a:p>
            <a:pPr lvl="1">
              <a:spcAft>
                <a:spcPts val="1875"/>
              </a:spcAft>
            </a:pPr>
            <a:r>
              <a:rPr lang="zh-CN" altLang="zh-CN" dirty="0"/>
              <a:t>假设词表大小为</a:t>
            </a:r>
            <a:r>
              <a:rPr lang="en-US" altLang="zh-CN" dirty="0"/>
              <a:t>N</a:t>
            </a:r>
            <a:r>
              <a:rPr lang="zh-CN" altLang="zh-CN" dirty="0"/>
              <a:t>，一条路径上节点的个数可以用来估计，就是说只需要拟合次，这给计算量带来了指数级的减少。</a:t>
            </a:r>
          </a:p>
          <a:p>
            <a:pPr>
              <a:spcAft>
                <a:spcPts val="1875"/>
              </a:spcAft>
            </a:pPr>
            <a:r>
              <a:rPr lang="zh-CN" altLang="zh-CN" dirty="0"/>
              <a:t>由于</a:t>
            </a:r>
            <a:r>
              <a:rPr lang="en-US" altLang="zh-CN" dirty="0"/>
              <a:t>Huffman</a:t>
            </a:r>
            <a:r>
              <a:rPr lang="zh-CN" altLang="zh-CN" dirty="0"/>
              <a:t>编码是不等长编码，频率越高的词越接近根节点，这也使计算量有所降低。</a:t>
            </a:r>
          </a:p>
          <a:p>
            <a:endParaRPr lang="zh-CN" altLang="en-US" dirty="0"/>
          </a:p>
        </p:txBody>
      </p:sp>
    </p:spTree>
    <p:extLst>
      <p:ext uri="{BB962C8B-B14F-4D97-AF65-F5344CB8AC3E}">
        <p14:creationId xmlns:p14="http://schemas.microsoft.com/office/powerpoint/2010/main" val="11694102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word2vec </a:t>
            </a:r>
            <a:r>
              <a:rPr lang="zh-CN" altLang="en-US" b="1" dirty="0"/>
              <a:t>应用</a:t>
            </a:r>
            <a:endParaRPr lang="zh-CN" altLang="en-US" dirty="0"/>
          </a:p>
        </p:txBody>
      </p:sp>
      <p:sp>
        <p:nvSpPr>
          <p:cNvPr id="3" name="内容占位符 2"/>
          <p:cNvSpPr>
            <a:spLocks noGrp="1"/>
          </p:cNvSpPr>
          <p:nvPr>
            <p:ph idx="1"/>
          </p:nvPr>
        </p:nvSpPr>
        <p:spPr/>
        <p:txBody>
          <a:bodyPr>
            <a:normAutofit/>
          </a:bodyPr>
          <a:lstStyle/>
          <a:p>
            <a:r>
              <a:rPr lang="nl-NL" altLang="zh-CN" dirty="0"/>
              <a:t>google</a:t>
            </a:r>
            <a:r>
              <a:rPr lang="zh-CN" altLang="nl-NL" dirty="0"/>
              <a:t>的</a:t>
            </a:r>
            <a:r>
              <a:rPr lang="nl-NL" altLang="zh-CN" dirty="0"/>
              <a:t>word2vec</a:t>
            </a:r>
            <a:r>
              <a:rPr lang="zh-CN" altLang="nl-NL" dirty="0"/>
              <a:t>工具</a:t>
            </a:r>
            <a:endParaRPr lang="en-US" altLang="zh-CN" dirty="0"/>
          </a:p>
          <a:p>
            <a:pPr lvl="1"/>
            <a:r>
              <a:rPr lang="zh-CN" altLang="en-US" dirty="0"/>
              <a:t>用户提交训练集，向量维度和各种参数</a:t>
            </a:r>
            <a:endParaRPr lang="en-US" altLang="zh-CN" dirty="0"/>
          </a:p>
          <a:p>
            <a:pPr lvl="1"/>
            <a:r>
              <a:rPr lang="zh-CN" altLang="en-US" dirty="0"/>
              <a:t>工具提供训练模型</a:t>
            </a:r>
            <a:endParaRPr lang="en-US" altLang="zh-CN" dirty="0"/>
          </a:p>
          <a:p>
            <a:r>
              <a:rPr lang="en-US" altLang="zh-CN" b="1" dirty="0"/>
              <a:t>word2vec</a:t>
            </a:r>
            <a:r>
              <a:rPr lang="zh-CN" altLang="en-US" dirty="0"/>
              <a:t>模型训练</a:t>
            </a:r>
            <a:endParaRPr lang="en-US" altLang="zh-CN" dirty="0"/>
          </a:p>
          <a:p>
            <a:pPr lvl="1"/>
            <a:r>
              <a:rPr lang="en-US" altLang="zh-CN" dirty="0"/>
              <a:t>Python</a:t>
            </a:r>
            <a:r>
              <a:rPr lang="zh-CN" altLang="en-US" dirty="0"/>
              <a:t>语言平台</a:t>
            </a:r>
            <a:r>
              <a:rPr lang="en-US" altLang="zh-CN" dirty="0"/>
              <a:t>  </a:t>
            </a:r>
            <a:r>
              <a:rPr lang="en-US" altLang="zh-CN" b="1" dirty="0" err="1"/>
              <a:t>Gensim</a:t>
            </a:r>
            <a:endParaRPr lang="en-US" altLang="zh-CN" b="1" dirty="0"/>
          </a:p>
          <a:p>
            <a:pPr lvl="2"/>
            <a:r>
              <a:rPr lang="zh-CN" altLang="en-US" dirty="0"/>
              <a:t>开源的第三方</a:t>
            </a:r>
            <a:r>
              <a:rPr lang="en-US" dirty="0"/>
              <a:t>Python</a:t>
            </a:r>
            <a:r>
              <a:rPr lang="zh-CN" altLang="en-US" dirty="0"/>
              <a:t>工具包</a:t>
            </a:r>
            <a:endParaRPr lang="en-US" altLang="zh-CN" dirty="0"/>
          </a:p>
          <a:p>
            <a:pPr lvl="2"/>
            <a:r>
              <a:rPr lang="zh-CN" altLang="en-US" dirty="0"/>
              <a:t>用于从原始的非结构化的文本中，无监督地学习到文本隐层的主题向量表达。 </a:t>
            </a:r>
            <a:endParaRPr lang="en-US" altLang="zh-CN" dirty="0"/>
          </a:p>
          <a:p>
            <a:pPr lvl="2"/>
            <a:r>
              <a:rPr lang="zh-CN" altLang="en-US" dirty="0"/>
              <a:t>它支持包括</a:t>
            </a:r>
            <a:r>
              <a:rPr lang="en-US" altLang="zh-CN" dirty="0"/>
              <a:t>TF-IDF</a:t>
            </a:r>
            <a:r>
              <a:rPr lang="zh-CN" altLang="en-US" dirty="0"/>
              <a:t>，</a:t>
            </a:r>
            <a:r>
              <a:rPr lang="en-US" altLang="zh-CN" dirty="0"/>
              <a:t>LSA</a:t>
            </a:r>
            <a:r>
              <a:rPr lang="zh-CN" altLang="en-US" dirty="0"/>
              <a:t>，</a:t>
            </a:r>
            <a:r>
              <a:rPr lang="en-US" altLang="zh-CN" dirty="0"/>
              <a:t>LDA</a:t>
            </a:r>
            <a:r>
              <a:rPr lang="zh-CN" altLang="en-US" dirty="0"/>
              <a:t>，和</a:t>
            </a:r>
            <a:r>
              <a:rPr lang="en-US" altLang="zh-CN" dirty="0"/>
              <a:t>word2vec</a:t>
            </a:r>
            <a:r>
              <a:rPr lang="zh-CN" altLang="en-US" dirty="0"/>
              <a:t>在内的多种主题模型算法</a:t>
            </a:r>
            <a:endParaRPr lang="en-US" altLang="zh-CN" b="1" dirty="0"/>
          </a:p>
          <a:p>
            <a:endParaRPr lang="zh-CN" altLang="en-US" dirty="0"/>
          </a:p>
        </p:txBody>
      </p:sp>
    </p:spTree>
    <p:extLst>
      <p:ext uri="{BB962C8B-B14F-4D97-AF65-F5344CB8AC3E}">
        <p14:creationId xmlns:p14="http://schemas.microsoft.com/office/powerpoint/2010/main" val="206657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180A6-4D4A-8BC2-AC06-BABF7FC569F8}"/>
              </a:ext>
            </a:extLst>
          </p:cNvPr>
          <p:cNvSpPr>
            <a:spLocks noGrp="1"/>
          </p:cNvSpPr>
          <p:nvPr>
            <p:ph type="title"/>
          </p:nvPr>
        </p:nvSpPr>
        <p:spPr/>
        <p:txBody>
          <a:bodyPr/>
          <a:lstStyle/>
          <a:p>
            <a:r>
              <a:rPr lang="en-US" altLang="zh-CN" dirty="0"/>
              <a:t>1</a:t>
            </a:r>
            <a:r>
              <a:rPr lang="zh-CN" altLang="en-US" dirty="0"/>
              <a:t>、词嵌入</a:t>
            </a:r>
          </a:p>
        </p:txBody>
      </p:sp>
      <p:sp>
        <p:nvSpPr>
          <p:cNvPr id="3" name="内容占位符 2">
            <a:extLst>
              <a:ext uri="{FF2B5EF4-FFF2-40B4-BE49-F238E27FC236}">
                <a16:creationId xmlns:a16="http://schemas.microsoft.com/office/drawing/2014/main" id="{F727A3CB-F984-BB14-9B17-545E82F70CE6}"/>
              </a:ext>
            </a:extLst>
          </p:cNvPr>
          <p:cNvSpPr>
            <a:spLocks noGrp="1"/>
          </p:cNvSpPr>
          <p:nvPr>
            <p:ph idx="1"/>
          </p:nvPr>
        </p:nvSpPr>
        <p:spPr/>
        <p:txBody>
          <a:bodyPr>
            <a:normAutofit/>
          </a:bodyPr>
          <a:lstStyle/>
          <a:p>
            <a:pPr>
              <a:lnSpc>
                <a:spcPct val="110000"/>
              </a:lnSpc>
            </a:pPr>
            <a:r>
              <a:rPr lang="zh-CN" altLang="en-US" b="0" i="0" dirty="0">
                <a:effectLst/>
                <a:latin typeface="system-ui"/>
              </a:rPr>
              <a:t>词嵌入</a:t>
            </a:r>
            <a:r>
              <a:rPr lang="en-US" altLang="zh-CN" b="0" i="0" dirty="0">
                <a:effectLst/>
                <a:latin typeface="system-ui"/>
              </a:rPr>
              <a:t>(Word Embedding)</a:t>
            </a:r>
            <a:r>
              <a:rPr lang="zh-CN" altLang="en-US" b="0" i="0" dirty="0">
                <a:effectLst/>
                <a:latin typeface="system-ui"/>
              </a:rPr>
              <a:t>：</a:t>
            </a:r>
            <a:endParaRPr lang="en-US" altLang="zh-CN" b="0" i="0" dirty="0">
              <a:effectLst/>
              <a:latin typeface="system-ui"/>
            </a:endParaRPr>
          </a:p>
          <a:p>
            <a:pPr lvl="1">
              <a:lnSpc>
                <a:spcPct val="110000"/>
              </a:lnSpc>
            </a:pPr>
            <a:r>
              <a:rPr lang="zh-CN" altLang="en-US" b="0" i="0" dirty="0">
                <a:effectLst/>
                <a:latin typeface="system-ui"/>
              </a:rPr>
              <a:t>一种将文本中的词转换成数字向量的方法，</a:t>
            </a:r>
            <a:endParaRPr lang="en-US" altLang="zh-CN" b="0" i="0" dirty="0">
              <a:effectLst/>
              <a:latin typeface="system-ui"/>
            </a:endParaRPr>
          </a:p>
          <a:p>
            <a:pPr lvl="1">
              <a:lnSpc>
                <a:spcPct val="110000"/>
              </a:lnSpc>
            </a:pPr>
            <a:r>
              <a:rPr lang="zh-CN" altLang="en-US" b="0" i="0" dirty="0">
                <a:effectLst/>
                <a:latin typeface="system-ui"/>
              </a:rPr>
              <a:t>属于文本向量化处理的范畴。</a:t>
            </a:r>
            <a:endParaRPr lang="zh-CN" altLang="en-US" dirty="0"/>
          </a:p>
          <a:p>
            <a:pPr>
              <a:lnSpc>
                <a:spcPct val="110000"/>
              </a:lnSpc>
            </a:pPr>
            <a:r>
              <a:rPr lang="zh-CN" altLang="en-US" dirty="0">
                <a:latin typeface="system-ui"/>
              </a:rPr>
              <a:t>词嵌入的表示</a:t>
            </a:r>
            <a:endParaRPr lang="en-US" altLang="zh-CN" dirty="0">
              <a:latin typeface="system-ui"/>
            </a:endParaRPr>
          </a:p>
          <a:p>
            <a:pPr lvl="1"/>
            <a:r>
              <a:rPr lang="en-US" altLang="zh-CN" dirty="0"/>
              <a:t>One-hot Representation</a:t>
            </a:r>
            <a:endParaRPr lang="en-US" altLang="zh-CN" b="1" dirty="0"/>
          </a:p>
          <a:p>
            <a:pPr lvl="1"/>
            <a:r>
              <a:rPr lang="zh-CN" altLang="en-US" b="1" dirty="0"/>
              <a:t>分布式表示 </a:t>
            </a:r>
            <a:r>
              <a:rPr lang="en-US" altLang="zh-CN" dirty="0"/>
              <a:t>Distributed Representation</a:t>
            </a:r>
            <a:endParaRPr lang="en-US" altLang="zh-CN" b="1" dirty="0"/>
          </a:p>
          <a:p>
            <a:pPr marL="0" indent="0">
              <a:lnSpc>
                <a:spcPct val="110000"/>
              </a:lnSpc>
              <a:buNone/>
            </a:pPr>
            <a:endParaRPr lang="en-US" altLang="zh-CN" dirty="0">
              <a:latin typeface="system-ui"/>
            </a:endParaRPr>
          </a:p>
        </p:txBody>
      </p:sp>
    </p:spTree>
    <p:extLst>
      <p:ext uri="{BB962C8B-B14F-4D97-AF65-F5344CB8AC3E}">
        <p14:creationId xmlns:p14="http://schemas.microsoft.com/office/powerpoint/2010/main" val="2612160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5414" y="404664"/>
            <a:ext cx="9147317"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435" y="2671762"/>
            <a:ext cx="9121013" cy="2460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83499" y="5661248"/>
            <a:ext cx="7872875" cy="369332"/>
          </a:xfrm>
          <a:prstGeom prst="rect">
            <a:avLst/>
          </a:prstGeom>
          <a:noFill/>
        </p:spPr>
        <p:txBody>
          <a:bodyPr wrap="square" rtlCol="0">
            <a:spAutoFit/>
          </a:bodyPr>
          <a:lstStyle/>
          <a:p>
            <a:r>
              <a:rPr lang="en-US" altLang="zh-CN" b="1" dirty="0">
                <a:hlinkClick r:id="rId4"/>
              </a:rPr>
              <a:t>https://radimrehurek.com/gensim/models/word2vec.html</a:t>
            </a:r>
            <a:endParaRPr lang="zh-CN" altLang="en-US" dirty="0"/>
          </a:p>
        </p:txBody>
      </p:sp>
      <p:cxnSp>
        <p:nvCxnSpPr>
          <p:cNvPr id="6" name="直接连接符 5"/>
          <p:cNvCxnSpPr/>
          <p:nvPr/>
        </p:nvCxnSpPr>
        <p:spPr>
          <a:xfrm>
            <a:off x="6384032" y="2276872"/>
            <a:ext cx="268829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83769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3392" y="332657"/>
            <a:ext cx="10972800" cy="4525963"/>
          </a:xfrm>
        </p:spPr>
        <p:txBody>
          <a:bodyPr/>
          <a:lstStyle/>
          <a:p>
            <a:r>
              <a:rPr lang="zh-CN" altLang="en-US" dirty="0"/>
              <a:t>列</a:t>
            </a:r>
            <a:r>
              <a:rPr lang="zh-CN" altLang="en-US" sz="3200" dirty="0"/>
              <a:t>出所有相似词语列表</a:t>
            </a:r>
            <a:r>
              <a:rPr lang="en-US" altLang="zh-CN" sz="3200" dirty="0"/>
              <a:t>, </a:t>
            </a:r>
            <a:r>
              <a:rPr lang="zh-CN" altLang="en-US" sz="3200" dirty="0"/>
              <a:t>如“</a:t>
            </a:r>
            <a:r>
              <a:rPr lang="en-US" altLang="zh-CN" sz="3200" dirty="0" err="1"/>
              <a:t>php</a:t>
            </a:r>
            <a:r>
              <a:rPr lang="en-US" altLang="zh-CN" sz="3200" dirty="0"/>
              <a:t>”</a:t>
            </a:r>
            <a:r>
              <a:rPr lang="zh-CN" altLang="en-US" sz="3200" dirty="0"/>
              <a:t>的结果。</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925524"/>
            <a:ext cx="9601067" cy="6319901"/>
          </a:xfrm>
          <a:prstGeom prst="rect">
            <a:avLst/>
          </a:prstGeom>
        </p:spPr>
      </p:pic>
    </p:spTree>
    <p:extLst>
      <p:ext uri="{BB962C8B-B14F-4D97-AF65-F5344CB8AC3E}">
        <p14:creationId xmlns:p14="http://schemas.microsoft.com/office/powerpoint/2010/main" val="4122793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357166"/>
            <a:ext cx="10972800" cy="5929354"/>
          </a:xfrm>
        </p:spPr>
        <p:txBody>
          <a:bodyPr>
            <a:normAutofit/>
          </a:bodyPr>
          <a:lstStyle/>
          <a:p>
            <a:pPr lvl="2"/>
            <a:r>
              <a:rPr lang="zh-CN" altLang="en-US" b="1" dirty="0"/>
              <a:t>词汇的语义的类比</a:t>
            </a:r>
            <a:endParaRPr lang="en-US" altLang="zh-CN" b="1"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b="1" dirty="0"/>
              <a:t>“线性”语言模型。</a:t>
            </a:r>
            <a:endParaRPr lang="en-US" altLang="zh-CN" b="1" dirty="0"/>
          </a:p>
          <a:p>
            <a:pPr lvl="3"/>
            <a:r>
              <a:rPr lang="zh-CN" altLang="en-US" b="1" dirty="0"/>
              <a:t>词向量在语义上要支持一些”线性的语义运算</a:t>
            </a:r>
            <a:endParaRPr lang="en-US" altLang="zh-CN" b="1" dirty="0"/>
          </a:p>
          <a:p>
            <a:pPr lvl="3"/>
            <a:r>
              <a:rPr lang="zh-CN" altLang="en-US" b="1" dirty="0"/>
              <a:t>如“皇帝</a:t>
            </a:r>
            <a:r>
              <a:rPr lang="en-US" b="1" dirty="0"/>
              <a:t>-</a:t>
            </a:r>
            <a:r>
              <a:rPr lang="zh-CN" altLang="en-US" b="1" dirty="0"/>
              <a:t>皇后</a:t>
            </a:r>
            <a:r>
              <a:rPr lang="en-US" b="1" dirty="0"/>
              <a:t>=</a:t>
            </a:r>
            <a:r>
              <a:rPr lang="zh-CN" altLang="en-US" b="1" dirty="0"/>
              <a:t>男</a:t>
            </a:r>
            <a:r>
              <a:rPr lang="en-US" b="1" dirty="0"/>
              <a:t>-</a:t>
            </a:r>
            <a:r>
              <a:rPr lang="zh-CN" altLang="en-US" b="1" dirty="0"/>
              <a:t>女”（忽略武则天）</a:t>
            </a:r>
          </a:p>
          <a:p>
            <a:pPr lvl="2"/>
            <a:endParaRPr lang="en-US" altLang="zh-CN" dirty="0"/>
          </a:p>
        </p:txBody>
      </p:sp>
      <p:pic>
        <p:nvPicPr>
          <p:cNvPr id="1026" name="Picture 2"/>
          <p:cNvPicPr>
            <a:picLocks noChangeAspect="1" noChangeArrowheads="1"/>
          </p:cNvPicPr>
          <p:nvPr/>
        </p:nvPicPr>
        <p:blipFill>
          <a:blip r:embed="rId2"/>
          <a:srcRect/>
          <a:stretch>
            <a:fillRect/>
          </a:stretch>
        </p:blipFill>
        <p:spPr bwMode="auto">
          <a:xfrm>
            <a:off x="2095473" y="857233"/>
            <a:ext cx="8216900" cy="381952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3"/>
          </p:nvPr>
        </p:nvSpPr>
        <p:spPr>
          <a:xfrm>
            <a:off x="615192" y="476673"/>
            <a:ext cx="10983987" cy="5831849"/>
          </a:xfrm>
        </p:spPr>
        <p:txBody>
          <a:bodyPr/>
          <a:lstStyle/>
          <a:p>
            <a:pPr>
              <a:buFont typeface="Arial" panose="020B0604020202020204" pitchFamily="34" charset="0"/>
              <a:buChar char="•"/>
            </a:pPr>
            <a:r>
              <a:rPr lang="zh-CN" altLang="en-US" b="1" dirty="0"/>
              <a:t>寻找对应关系：</a:t>
            </a:r>
            <a:endParaRPr lang="en-US" altLang="zh-CN" b="1" dirty="0"/>
          </a:p>
          <a:p>
            <a:pPr lvl="1">
              <a:buFont typeface="Arial" panose="020B0604020202020204" pitchFamily="34" charset="0"/>
              <a:buChar char="•"/>
            </a:pPr>
            <a:r>
              <a:rPr lang="zh-CN" altLang="en-US" b="1" dirty="0"/>
              <a:t>如图</a:t>
            </a:r>
            <a:r>
              <a:rPr lang="en-US" altLang="zh-CN" b="1" dirty="0"/>
              <a:t>3</a:t>
            </a:r>
            <a:r>
              <a:rPr lang="zh-CN" altLang="en-US" b="1" dirty="0"/>
              <a:t>： 男人</a:t>
            </a:r>
            <a:r>
              <a:rPr lang="en-US" altLang="zh-CN" b="1" dirty="0"/>
              <a:t>-</a:t>
            </a:r>
            <a:r>
              <a:rPr lang="zh-CN" altLang="en-US" b="1" dirty="0"/>
              <a:t>男孩 女人</a:t>
            </a:r>
            <a:r>
              <a:rPr lang="en-US" altLang="zh-CN" b="1" dirty="0"/>
              <a:t>-</a:t>
            </a:r>
            <a:r>
              <a:rPr lang="zh-CN" altLang="en-US" b="1" dirty="0"/>
              <a:t>？</a:t>
            </a:r>
            <a:endParaRPr lang="en-US" altLang="zh-CN" b="1" dirty="0"/>
          </a:p>
          <a:p>
            <a:pPr lvl="1">
              <a:buFont typeface="Arial" panose="020B0604020202020204" pitchFamily="34" charset="0"/>
              <a:buChar char="•"/>
            </a:pPr>
            <a:r>
              <a:rPr lang="zh-CN" altLang="en-US" b="1" dirty="0"/>
              <a:t> 如图</a:t>
            </a:r>
            <a:r>
              <a:rPr lang="en-US" altLang="zh-CN" b="1" dirty="0"/>
              <a:t>4</a:t>
            </a:r>
            <a:r>
              <a:rPr lang="zh-CN" altLang="en-US" b="1" dirty="0"/>
              <a:t>：内蒙</a:t>
            </a:r>
            <a:r>
              <a:rPr lang="en-US" altLang="zh-CN" b="1" dirty="0"/>
              <a:t>-</a:t>
            </a:r>
            <a:r>
              <a:rPr lang="zh-CN" altLang="en-US" b="1" dirty="0"/>
              <a:t>呼和浩特 河北</a:t>
            </a:r>
            <a:r>
              <a:rPr lang="en-US" altLang="zh-CN" b="1" dirty="0"/>
              <a:t>-</a:t>
            </a:r>
            <a:r>
              <a:rPr lang="zh-CN" altLang="en-US" b="1"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67" y="2060848"/>
            <a:ext cx="7331877" cy="439248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712" y="2065859"/>
            <a:ext cx="8448939" cy="4388712"/>
          </a:xfrm>
          <a:prstGeom prst="rect">
            <a:avLst/>
          </a:prstGeom>
        </p:spPr>
      </p:pic>
    </p:spTree>
    <p:extLst>
      <p:ext uri="{BB962C8B-B14F-4D97-AF65-F5344CB8AC3E}">
        <p14:creationId xmlns:p14="http://schemas.microsoft.com/office/powerpoint/2010/main" val="469957656"/>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A864-7F67-4B32-BA56-E971547963D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1860204-EB9B-4C6D-9F3B-F75C9AA27DF5}"/>
              </a:ext>
            </a:extLst>
          </p:cNvPr>
          <p:cNvSpPr>
            <a:spLocks noGrp="1"/>
          </p:cNvSpPr>
          <p:nvPr>
            <p:ph idx="1"/>
          </p:nvPr>
        </p:nvSpPr>
        <p:spPr/>
        <p:txBody>
          <a:bodyPr/>
          <a:lstStyle/>
          <a:p>
            <a:r>
              <a:rPr lang="zh-CN" altLang="en-US" dirty="0"/>
              <a:t>本质上，</a:t>
            </a:r>
            <a:r>
              <a:rPr lang="en-US" altLang="zh-CN" dirty="0"/>
              <a:t>word2vec</a:t>
            </a:r>
            <a:r>
              <a:rPr lang="zh-CN" altLang="en-US" dirty="0"/>
              <a:t>模型是在</a:t>
            </a:r>
            <a:r>
              <a:rPr lang="en-US" altLang="zh-CN" dirty="0"/>
              <a:t>word-context</a:t>
            </a:r>
            <a:r>
              <a:rPr lang="zh-CN" altLang="en-US" dirty="0"/>
              <a:t>的</a:t>
            </a:r>
            <a:r>
              <a:rPr lang="en-US" altLang="zh-CN" dirty="0"/>
              <a:t>co-occurrence</a:t>
            </a:r>
            <a:r>
              <a:rPr lang="zh-CN" altLang="en-US" dirty="0"/>
              <a:t>矩阵基础上建立起来的。</a:t>
            </a:r>
            <a:endParaRPr lang="en-US" altLang="zh-CN" dirty="0"/>
          </a:p>
          <a:p>
            <a:r>
              <a:rPr lang="zh-CN" altLang="en-US" dirty="0"/>
              <a:t>因此，任何基于</a:t>
            </a:r>
            <a:r>
              <a:rPr lang="en-US" altLang="zh-CN" dirty="0"/>
              <a:t>co-occurrence</a:t>
            </a:r>
            <a:r>
              <a:rPr lang="zh-CN" altLang="en-US" dirty="0"/>
              <a:t>矩阵的算法模型，都可以套用</a:t>
            </a:r>
            <a:r>
              <a:rPr lang="en-US" altLang="zh-CN" dirty="0"/>
              <a:t>word2vec</a:t>
            </a:r>
            <a:r>
              <a:rPr lang="zh-CN" altLang="en-US" dirty="0"/>
              <a:t>算法的思路加以改进。</a:t>
            </a:r>
            <a:endParaRPr lang="en-US" altLang="zh-CN" dirty="0"/>
          </a:p>
          <a:p>
            <a:endParaRPr lang="zh-CN" altLang="en-US" dirty="0"/>
          </a:p>
        </p:txBody>
      </p:sp>
    </p:spTree>
    <p:extLst>
      <p:ext uri="{BB962C8B-B14F-4D97-AF65-F5344CB8AC3E}">
        <p14:creationId xmlns:p14="http://schemas.microsoft.com/office/powerpoint/2010/main" val="2664911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用于词粒度上的机器翻译</a:t>
            </a:r>
          </a:p>
        </p:txBody>
      </p:sp>
      <p:sp>
        <p:nvSpPr>
          <p:cNvPr id="3" name="内容占位符 2"/>
          <p:cNvSpPr>
            <a:spLocks noGrp="1"/>
          </p:cNvSpPr>
          <p:nvPr>
            <p:ph idx="1"/>
          </p:nvPr>
        </p:nvSpPr>
        <p:spPr/>
        <p:txBody>
          <a:bodyPr>
            <a:normAutofit lnSpcReduction="10000"/>
          </a:bodyPr>
          <a:lstStyle/>
          <a:p>
            <a:r>
              <a:rPr lang="zh-CN" altLang="en-US" dirty="0"/>
              <a:t>先期</a:t>
            </a:r>
            <a:endParaRPr lang="en-US" altLang="zh-CN" dirty="0"/>
          </a:p>
          <a:p>
            <a:pPr lvl="1"/>
            <a:r>
              <a:rPr lang="zh-CN" altLang="en-US" dirty="0"/>
              <a:t>首先从大量的单语种语料中学习到每种语言的</a:t>
            </a:r>
            <a:r>
              <a:rPr lang="en-US" altLang="zh-CN" dirty="0"/>
              <a:t>word2vec</a:t>
            </a:r>
            <a:r>
              <a:rPr lang="zh-CN" altLang="en-US" dirty="0"/>
              <a:t>表达，</a:t>
            </a:r>
            <a:endParaRPr lang="en-US" altLang="zh-CN" dirty="0"/>
          </a:p>
          <a:p>
            <a:pPr lvl="1"/>
            <a:r>
              <a:rPr lang="zh-CN" altLang="en-US" dirty="0"/>
              <a:t>再借助一个小的双语语料库学习到两种语言</a:t>
            </a:r>
            <a:r>
              <a:rPr lang="en-US" altLang="zh-CN" dirty="0"/>
              <a:t>word2vec</a:t>
            </a:r>
            <a:r>
              <a:rPr lang="zh-CN" altLang="en-US" dirty="0"/>
              <a:t>表达的线性映射关系</a:t>
            </a:r>
            <a:r>
              <a:rPr lang="en-US" altLang="zh-CN" i="1" dirty="0"/>
              <a:t>W</a:t>
            </a:r>
            <a:r>
              <a:rPr lang="zh-CN" altLang="en-US" dirty="0"/>
              <a:t> </a:t>
            </a:r>
            <a:endParaRPr lang="en-US" altLang="zh-CN" dirty="0"/>
          </a:p>
          <a:p>
            <a:pPr lvl="1"/>
            <a:r>
              <a:rPr lang="zh-CN" altLang="en-US" dirty="0"/>
              <a:t>原理</a:t>
            </a:r>
            <a:endParaRPr lang="en-US" altLang="zh-CN" dirty="0"/>
          </a:p>
          <a:p>
            <a:pPr lvl="2"/>
            <a:r>
              <a:rPr lang="zh-CN" altLang="en-US" dirty="0"/>
              <a:t>同语言学习到的</a:t>
            </a:r>
            <a:r>
              <a:rPr lang="en-US" altLang="zh-CN" dirty="0"/>
              <a:t>word2vec</a:t>
            </a:r>
            <a:r>
              <a:rPr lang="zh-CN" altLang="en-US" dirty="0"/>
              <a:t>向量空间在几何上具有一定的同构性。</a:t>
            </a:r>
            <a:endParaRPr lang="en-US" altLang="zh-CN" dirty="0"/>
          </a:p>
          <a:p>
            <a:pPr lvl="2"/>
            <a:r>
              <a:rPr lang="zh-CN" altLang="en-US" dirty="0"/>
              <a:t>映射矩阵</a:t>
            </a:r>
            <a:r>
              <a:rPr lang="en-US" altLang="zh-CN" i="1" dirty="0"/>
              <a:t>W</a:t>
            </a:r>
            <a:r>
              <a:rPr lang="zh-CN" altLang="en-US" dirty="0"/>
              <a:t> 本质上是一种空间对齐的线性变换。</a:t>
            </a:r>
            <a:endParaRPr lang="en-US" altLang="zh-CN" dirty="0"/>
          </a:p>
          <a:p>
            <a:r>
              <a:rPr lang="zh-CN" altLang="en-US" dirty="0"/>
              <a:t>在翻译的过程中，</a:t>
            </a:r>
            <a:endParaRPr lang="en-US" altLang="zh-CN" dirty="0"/>
          </a:p>
          <a:p>
            <a:pPr lvl="1"/>
            <a:r>
              <a:rPr lang="zh-CN" altLang="en-US" dirty="0"/>
              <a:t>将源语言的</a:t>
            </a:r>
            <a:r>
              <a:rPr lang="en-US" altLang="zh-CN" dirty="0"/>
              <a:t>word2vec</a:t>
            </a:r>
            <a:r>
              <a:rPr lang="zh-CN" altLang="en-US" dirty="0"/>
              <a:t>向量</a:t>
            </a:r>
            <a:endParaRPr lang="en-US" altLang="zh-CN" dirty="0"/>
          </a:p>
          <a:p>
            <a:pPr lvl="1"/>
            <a:r>
              <a:rPr lang="zh-CN" altLang="en-US" dirty="0"/>
              <a:t>通过矩阵</a:t>
            </a:r>
            <a:r>
              <a:rPr lang="en-US" altLang="zh-CN" i="1" dirty="0"/>
              <a:t>W</a:t>
            </a:r>
            <a:r>
              <a:rPr lang="zh-CN" altLang="en-US" dirty="0"/>
              <a:t>  映射到目标语言的向量空间上；</a:t>
            </a:r>
            <a:endParaRPr lang="en-US" altLang="zh-CN" dirty="0"/>
          </a:p>
          <a:p>
            <a:pPr lvl="1"/>
            <a:r>
              <a:rPr lang="zh-CN" altLang="en-US" dirty="0"/>
              <a:t>在目标语言的向量空间中找出与投影向量距离最近的</a:t>
            </a:r>
            <a:r>
              <a:rPr lang="en-US" altLang="zh-CN" dirty="0"/>
              <a:t>word</a:t>
            </a:r>
            <a:r>
              <a:rPr lang="zh-CN" altLang="en-US" dirty="0"/>
              <a:t>做为翻译的结果返回。</a:t>
            </a:r>
          </a:p>
          <a:p>
            <a:pPr>
              <a:buNone/>
            </a:pPr>
            <a:endParaRPr lang="zh-CN" altLang="en-US" dirty="0"/>
          </a:p>
          <a:p>
            <a:endParaRPr lang="zh-CN" altLang="en-US" dirty="0"/>
          </a:p>
        </p:txBody>
      </p:sp>
    </p:spTree>
    <p:extLst>
      <p:ext uri="{BB962C8B-B14F-4D97-AF65-F5344CB8AC3E}">
        <p14:creationId xmlns:p14="http://schemas.microsoft.com/office/powerpoint/2010/main" val="1428331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用于推荐系统</a:t>
            </a:r>
            <a:r>
              <a:rPr lang="en-US" altLang="zh-CN" b="1" dirty="0"/>
              <a:t>Item2Vec</a:t>
            </a:r>
            <a:endParaRPr lang="zh-CN" altLang="en-US" dirty="0"/>
          </a:p>
        </p:txBody>
      </p:sp>
      <p:sp>
        <p:nvSpPr>
          <p:cNvPr id="3" name="内容占位符 2"/>
          <p:cNvSpPr>
            <a:spLocks noGrp="1"/>
          </p:cNvSpPr>
          <p:nvPr>
            <p:ph idx="1"/>
          </p:nvPr>
        </p:nvSpPr>
        <p:spPr/>
        <p:txBody>
          <a:bodyPr>
            <a:normAutofit/>
          </a:bodyPr>
          <a:lstStyle/>
          <a:p>
            <a:pPr marL="342900" lvl="1" indent="-342900">
              <a:lnSpc>
                <a:spcPct val="150000"/>
              </a:lnSpc>
              <a:buFont typeface="Arial" pitchFamily="34" charset="0"/>
              <a:buChar char="•"/>
            </a:pPr>
            <a:r>
              <a:rPr lang="zh-CN" altLang="en-US" dirty="0"/>
              <a:t>协同过滤算法是建立在一个</a:t>
            </a:r>
            <a:r>
              <a:rPr lang="en-US" altLang="zh-CN" dirty="0"/>
              <a:t>user-item</a:t>
            </a:r>
            <a:r>
              <a:rPr lang="zh-CN" altLang="en-US" dirty="0"/>
              <a:t>的</a:t>
            </a:r>
            <a:r>
              <a:rPr lang="en-US" altLang="zh-CN" dirty="0"/>
              <a:t>co-occurrence</a:t>
            </a:r>
            <a:r>
              <a:rPr lang="zh-CN" altLang="en-US" dirty="0"/>
              <a:t>矩阵的基础上，通过行向量或列向量的相似性进行推荐。</a:t>
            </a:r>
            <a:endParaRPr lang="en-US" altLang="zh-CN" dirty="0"/>
          </a:p>
          <a:p>
            <a:pPr marL="342900" lvl="1" indent="-342900">
              <a:lnSpc>
                <a:spcPct val="150000"/>
              </a:lnSpc>
              <a:buFont typeface="Arial" pitchFamily="34" charset="0"/>
              <a:buChar char="•"/>
            </a:pPr>
            <a:r>
              <a:rPr lang="zh-CN" altLang="en-US" dirty="0"/>
              <a:t>如果我们将同一个</a:t>
            </a:r>
            <a:r>
              <a:rPr lang="en-US" altLang="zh-CN" dirty="0"/>
              <a:t>user</a:t>
            </a:r>
            <a:r>
              <a:rPr lang="zh-CN" altLang="en-US" dirty="0"/>
              <a:t>购买的</a:t>
            </a:r>
            <a:r>
              <a:rPr lang="en-US" altLang="zh-CN" dirty="0"/>
              <a:t>item</a:t>
            </a:r>
            <a:r>
              <a:rPr lang="zh-CN" altLang="en-US" dirty="0"/>
              <a:t>视为一个</a:t>
            </a:r>
            <a:r>
              <a:rPr lang="en-US" altLang="zh-CN" dirty="0"/>
              <a:t>context</a:t>
            </a:r>
            <a:r>
              <a:rPr lang="zh-CN" altLang="en-US" dirty="0"/>
              <a:t>，就可以建立一个</a:t>
            </a:r>
            <a:r>
              <a:rPr lang="en-US" altLang="zh-CN" dirty="0"/>
              <a:t>item-context</a:t>
            </a:r>
            <a:r>
              <a:rPr lang="zh-CN" altLang="en-US" dirty="0"/>
              <a:t>的矩阵。</a:t>
            </a:r>
            <a:endParaRPr lang="en-US" altLang="zh-CN" dirty="0"/>
          </a:p>
          <a:p>
            <a:pPr marL="342900" lvl="1" indent="-342900">
              <a:lnSpc>
                <a:spcPct val="150000"/>
              </a:lnSpc>
              <a:buFont typeface="Arial" pitchFamily="34" charset="0"/>
              <a:buChar char="•"/>
            </a:pPr>
            <a:r>
              <a:rPr lang="zh-CN" altLang="en-US" dirty="0"/>
              <a:t>进一步的，可以在这个矩阵上借鉴</a:t>
            </a:r>
            <a:r>
              <a:rPr lang="en-US" altLang="zh-CN" dirty="0" err="1"/>
              <a:t>CBoW</a:t>
            </a:r>
            <a:r>
              <a:rPr lang="zh-CN" altLang="en-US" dirty="0"/>
              <a:t>模型或</a:t>
            </a:r>
            <a:r>
              <a:rPr lang="en-US" altLang="zh-CN" dirty="0"/>
              <a:t>Skip-gram</a:t>
            </a:r>
            <a:r>
              <a:rPr lang="zh-CN" altLang="en-US" dirty="0"/>
              <a:t>模型计算出</a:t>
            </a:r>
            <a:r>
              <a:rPr lang="en-US" altLang="zh-CN" dirty="0"/>
              <a:t>item</a:t>
            </a:r>
            <a:r>
              <a:rPr lang="zh-CN" altLang="en-US" dirty="0"/>
              <a:t>的向量表达，在更高阶上计算</a:t>
            </a:r>
            <a:r>
              <a:rPr lang="en-US" altLang="zh-CN" dirty="0"/>
              <a:t>item</a:t>
            </a:r>
            <a:r>
              <a:rPr lang="zh-CN" altLang="en-US" dirty="0"/>
              <a:t>间的相似度。</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525796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65B22-1420-A3FA-F185-778C31A4DE27}"/>
              </a:ext>
            </a:extLst>
          </p:cNvPr>
          <p:cNvSpPr>
            <a:spLocks noGrp="1"/>
          </p:cNvSpPr>
          <p:nvPr>
            <p:ph type="title"/>
          </p:nvPr>
        </p:nvSpPr>
        <p:spPr/>
        <p:txBody>
          <a:bodyPr/>
          <a:lstStyle/>
          <a:p>
            <a:r>
              <a:rPr lang="en-US" altLang="zh-CN" dirty="0"/>
              <a:t>3.3</a:t>
            </a:r>
            <a:r>
              <a:rPr lang="en-US" altLang="zh-CN" b="1" dirty="0"/>
              <a:t> Doc2Vec</a:t>
            </a:r>
            <a:endParaRPr lang="zh-CN" altLang="en-US" dirty="0"/>
          </a:p>
        </p:txBody>
      </p:sp>
      <p:sp>
        <p:nvSpPr>
          <p:cNvPr id="3" name="内容占位符 2">
            <a:extLst>
              <a:ext uri="{FF2B5EF4-FFF2-40B4-BE49-F238E27FC236}">
                <a16:creationId xmlns:a16="http://schemas.microsoft.com/office/drawing/2014/main" id="{221B6EE1-3616-1065-D2DF-A7C21C48337B}"/>
              </a:ext>
            </a:extLst>
          </p:cNvPr>
          <p:cNvSpPr>
            <a:spLocks noGrp="1"/>
          </p:cNvSpPr>
          <p:nvPr>
            <p:ph idx="1"/>
          </p:nvPr>
        </p:nvSpPr>
        <p:spPr/>
        <p:txBody>
          <a:bodyPr>
            <a:normAutofit fontScale="77500" lnSpcReduction="20000"/>
          </a:bodyPr>
          <a:lstStyle/>
          <a:p>
            <a:pPr>
              <a:lnSpc>
                <a:spcPct val="150000"/>
              </a:lnSpc>
            </a:pPr>
            <a:r>
              <a:rPr lang="zh-CN" altLang="en-US" b="0" i="0" dirty="0">
                <a:solidFill>
                  <a:srgbClr val="121212"/>
                </a:solidFill>
                <a:effectLst/>
                <a:latin typeface="-apple-system"/>
              </a:rPr>
              <a:t>是</a:t>
            </a:r>
            <a:r>
              <a:rPr lang="en-US" altLang="zh-CN" b="0" i="0" dirty="0">
                <a:solidFill>
                  <a:srgbClr val="121212"/>
                </a:solidFill>
                <a:effectLst/>
                <a:latin typeface="-apple-system"/>
              </a:rPr>
              <a:t>word2vec</a:t>
            </a:r>
            <a:r>
              <a:rPr lang="zh-CN" altLang="en-US" b="0" i="0" dirty="0">
                <a:solidFill>
                  <a:srgbClr val="121212"/>
                </a:solidFill>
                <a:effectLst/>
                <a:latin typeface="-apple-system"/>
              </a:rPr>
              <a:t>作者</a:t>
            </a:r>
            <a:r>
              <a:rPr lang="en-US" altLang="zh-CN" b="0" i="0" dirty="0">
                <a:solidFill>
                  <a:srgbClr val="121212"/>
                </a:solidFill>
                <a:effectLst/>
                <a:latin typeface="-apple-system"/>
              </a:rPr>
              <a:t>Tomas </a:t>
            </a:r>
            <a:r>
              <a:rPr lang="en-US" altLang="zh-CN" b="0" i="0" dirty="0" err="1">
                <a:solidFill>
                  <a:srgbClr val="121212"/>
                </a:solidFill>
                <a:effectLst/>
                <a:latin typeface="-apple-system"/>
              </a:rPr>
              <a:t>Mikolov</a:t>
            </a:r>
            <a:r>
              <a:rPr lang="zh-CN" altLang="en-US" b="0" i="0" dirty="0">
                <a:solidFill>
                  <a:srgbClr val="121212"/>
                </a:solidFill>
                <a:effectLst/>
                <a:latin typeface="-apple-system"/>
              </a:rPr>
              <a:t>开发的，</a:t>
            </a:r>
            <a:r>
              <a:rPr lang="en-US" altLang="zh-CN" dirty="0"/>
              <a:t> Doc2vec</a:t>
            </a:r>
            <a:r>
              <a:rPr lang="zh-CN" altLang="en-US" dirty="0"/>
              <a:t>是</a:t>
            </a:r>
            <a:r>
              <a:rPr lang="en-US" altLang="zh-CN" dirty="0"/>
              <a:t>Word2vec</a:t>
            </a:r>
            <a:r>
              <a:rPr lang="zh-CN" altLang="en-US" dirty="0"/>
              <a:t>的扩展</a:t>
            </a:r>
            <a:endParaRPr lang="en-US" altLang="zh-CN" b="0" i="0" dirty="0">
              <a:solidFill>
                <a:srgbClr val="121212"/>
              </a:solidFill>
              <a:effectLst/>
              <a:latin typeface="-apple-system"/>
            </a:endParaRPr>
          </a:p>
          <a:p>
            <a:pPr>
              <a:lnSpc>
                <a:spcPct val="150000"/>
              </a:lnSpc>
            </a:pPr>
            <a:r>
              <a:rPr lang="zh-CN" altLang="en-US" dirty="0"/>
              <a:t>不仅学习单词的向量，还学习文本的向量表示。</a:t>
            </a:r>
            <a:endParaRPr lang="en-US" altLang="zh-CN" dirty="0"/>
          </a:p>
          <a:p>
            <a:pPr>
              <a:lnSpc>
                <a:spcPct val="150000"/>
              </a:lnSpc>
            </a:pPr>
            <a:r>
              <a:rPr lang="zh-CN" altLang="en-US" b="0" i="0" dirty="0">
                <a:solidFill>
                  <a:srgbClr val="121212"/>
                </a:solidFill>
                <a:effectLst/>
                <a:latin typeface="-apple-system"/>
              </a:rPr>
              <a:t>能够使一个变长的句子、段落或文档表示为一个定长向量的算法</a:t>
            </a:r>
            <a:endParaRPr lang="en-US" altLang="zh-CN" b="0" i="0" dirty="0">
              <a:solidFill>
                <a:srgbClr val="121212"/>
              </a:solidFill>
              <a:effectLst/>
              <a:latin typeface="-apple-system"/>
            </a:endParaRPr>
          </a:p>
          <a:p>
            <a:pPr>
              <a:lnSpc>
                <a:spcPct val="150000"/>
              </a:lnSpc>
            </a:pPr>
            <a:r>
              <a:rPr lang="zh-CN" altLang="en-US" dirty="0">
                <a:solidFill>
                  <a:srgbClr val="121212"/>
                </a:solidFill>
                <a:latin typeface="-apple-system"/>
              </a:rPr>
              <a:t>作用</a:t>
            </a:r>
            <a:endParaRPr lang="en-US" altLang="zh-CN" dirty="0">
              <a:solidFill>
                <a:srgbClr val="121212"/>
              </a:solidFill>
              <a:latin typeface="-apple-system"/>
            </a:endParaRPr>
          </a:p>
          <a:p>
            <a:pPr lvl="1">
              <a:lnSpc>
                <a:spcPct val="150000"/>
              </a:lnSpc>
            </a:pPr>
            <a:r>
              <a:rPr lang="zh-CN" altLang="en-US" b="0" i="0" dirty="0">
                <a:solidFill>
                  <a:srgbClr val="121212"/>
                </a:solidFill>
                <a:effectLst/>
                <a:latin typeface="-apple-system"/>
              </a:rPr>
              <a:t>获取定长的段落向量</a:t>
            </a:r>
          </a:p>
          <a:p>
            <a:pPr lvl="2">
              <a:lnSpc>
                <a:spcPct val="150000"/>
              </a:lnSpc>
            </a:pPr>
            <a:r>
              <a:rPr lang="zh-CN" altLang="en-US" b="0" i="0" dirty="0">
                <a:solidFill>
                  <a:srgbClr val="121212"/>
                </a:solidFill>
                <a:effectLst/>
                <a:latin typeface="-apple-system"/>
              </a:rPr>
              <a:t>传统词袋模型能够获取定长的段落向量表示，但是其向量维度过高并且忽略了词语与词语之间顺序的关系，</a:t>
            </a:r>
            <a:endParaRPr lang="en-US" altLang="zh-CN" b="0" i="0" dirty="0">
              <a:solidFill>
                <a:srgbClr val="121212"/>
              </a:solidFill>
              <a:effectLst/>
              <a:latin typeface="-apple-system"/>
            </a:endParaRPr>
          </a:p>
          <a:p>
            <a:pPr lvl="2">
              <a:lnSpc>
                <a:spcPct val="150000"/>
              </a:lnSpc>
            </a:pPr>
            <a:r>
              <a:rPr lang="en-US" altLang="zh-CN" b="0" i="0" dirty="0">
                <a:solidFill>
                  <a:srgbClr val="121212"/>
                </a:solidFill>
                <a:effectLst/>
                <a:latin typeface="-apple-system"/>
              </a:rPr>
              <a:t>doc2vec</a:t>
            </a:r>
            <a:r>
              <a:rPr lang="zh-CN" altLang="en-US" b="0" i="0" dirty="0">
                <a:solidFill>
                  <a:srgbClr val="121212"/>
                </a:solidFill>
                <a:effectLst/>
                <a:latin typeface="-apple-system"/>
              </a:rPr>
              <a:t>解决了词袋模型的不足。</a:t>
            </a:r>
          </a:p>
          <a:p>
            <a:pPr lvl="1">
              <a:lnSpc>
                <a:spcPct val="150000"/>
              </a:lnSpc>
            </a:pPr>
            <a:r>
              <a:rPr lang="zh-CN" altLang="en-US" b="0" i="0" dirty="0">
                <a:solidFill>
                  <a:srgbClr val="121212"/>
                </a:solidFill>
                <a:effectLst/>
                <a:latin typeface="-apple-system"/>
              </a:rPr>
              <a:t>用于聚类、分类</a:t>
            </a:r>
          </a:p>
        </p:txBody>
      </p:sp>
    </p:spTree>
    <p:extLst>
      <p:ext uri="{BB962C8B-B14F-4D97-AF65-F5344CB8AC3E}">
        <p14:creationId xmlns:p14="http://schemas.microsoft.com/office/powerpoint/2010/main" val="15067298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b="1" dirty="0"/>
              <a:t>Doc2Vec</a:t>
            </a:r>
            <a:r>
              <a:rPr lang="zh-CN" altLang="en-US" dirty="0"/>
              <a:t>原理与</a:t>
            </a:r>
            <a:r>
              <a:rPr lang="en-US" altLang="zh-CN" dirty="0"/>
              <a:t>Word2Vec</a:t>
            </a:r>
            <a:r>
              <a:rPr lang="zh-CN" altLang="en-US" dirty="0"/>
              <a:t>非常的相似</a:t>
            </a:r>
            <a:endParaRPr lang="en-US" altLang="zh-CN" dirty="0"/>
          </a:p>
          <a:p>
            <a:pPr lvl="1">
              <a:lnSpc>
                <a:spcPct val="150000"/>
              </a:lnSpc>
            </a:pPr>
            <a:r>
              <a:rPr lang="en-US" altLang="zh-CN" dirty="0"/>
              <a:t>Distributed Memory version of Paragraph Vector  (PV-DM)</a:t>
            </a:r>
            <a:r>
              <a:rPr lang="zh-CN" altLang="en-US" dirty="0"/>
              <a:t>方法</a:t>
            </a:r>
            <a:endParaRPr lang="en-US" altLang="zh-CN" dirty="0"/>
          </a:p>
          <a:p>
            <a:pPr lvl="2">
              <a:lnSpc>
                <a:spcPct val="150000"/>
              </a:lnSpc>
            </a:pPr>
            <a:r>
              <a:rPr lang="zh-CN" altLang="en-US" dirty="0"/>
              <a:t>与</a:t>
            </a:r>
            <a:r>
              <a:rPr lang="en-US" altLang="zh-CN" dirty="0"/>
              <a:t>Word2Vec</a:t>
            </a:r>
            <a:r>
              <a:rPr lang="zh-CN" altLang="en-US" dirty="0"/>
              <a:t>的</a:t>
            </a:r>
            <a:r>
              <a:rPr lang="en-US" altLang="zh-CN" dirty="0"/>
              <a:t>CBOW</a:t>
            </a:r>
            <a:r>
              <a:rPr lang="zh-CN" altLang="en-US" dirty="0"/>
              <a:t>方法类似，</a:t>
            </a:r>
            <a:endParaRPr lang="en-US" altLang="zh-CN" dirty="0"/>
          </a:p>
          <a:p>
            <a:pPr lvl="1">
              <a:lnSpc>
                <a:spcPct val="150000"/>
              </a:lnSpc>
            </a:pPr>
            <a:r>
              <a:rPr lang="en-US" altLang="zh-CN" dirty="0"/>
              <a:t>Bag of Words version of Paragraph Vector (PV-DBOW)</a:t>
            </a:r>
          </a:p>
          <a:p>
            <a:pPr lvl="2">
              <a:lnSpc>
                <a:spcPct val="150000"/>
              </a:lnSpc>
            </a:pPr>
            <a:r>
              <a:rPr lang="zh-CN" altLang="en-US" dirty="0"/>
              <a:t>与</a:t>
            </a:r>
            <a:r>
              <a:rPr lang="en-US" altLang="zh-CN" dirty="0"/>
              <a:t>Word2Vec</a:t>
            </a:r>
            <a:r>
              <a:rPr lang="zh-CN" altLang="en-US" dirty="0"/>
              <a:t>的</a:t>
            </a:r>
            <a:r>
              <a:rPr lang="en-US" altLang="zh-CN" dirty="0"/>
              <a:t>Skip-gram</a:t>
            </a:r>
            <a:r>
              <a:rPr lang="zh-CN" altLang="en-US" dirty="0"/>
              <a:t>方法类似。</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611CE-FBBC-0DBC-4E09-F0AF59E80CF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3AB8AF-0DF7-7CE8-70D3-2118432D213B}"/>
              </a:ext>
            </a:extLst>
          </p:cNvPr>
          <p:cNvSpPr>
            <a:spLocks noGrp="1"/>
          </p:cNvSpPr>
          <p:nvPr>
            <p:ph idx="1"/>
          </p:nvPr>
        </p:nvSpPr>
        <p:spPr/>
        <p:txBody>
          <a:bodyPr/>
          <a:lstStyle/>
          <a:p>
            <a:r>
              <a:rPr lang="zh-CN" altLang="en-US" b="0" i="0" dirty="0">
                <a:solidFill>
                  <a:srgbClr val="121212"/>
                </a:solidFill>
                <a:effectLst/>
                <a:latin typeface="-apple-system"/>
              </a:rPr>
              <a:t>段落向量模型添加了一个段落向量</a:t>
            </a:r>
            <a:endParaRPr lang="zh-CN" altLang="en-US" dirty="0"/>
          </a:p>
        </p:txBody>
      </p:sp>
      <p:pic>
        <p:nvPicPr>
          <p:cNvPr id="5122" name="Picture 2">
            <a:extLst>
              <a:ext uri="{FF2B5EF4-FFF2-40B4-BE49-F238E27FC236}">
                <a16:creationId xmlns:a16="http://schemas.microsoft.com/office/drawing/2014/main" id="{0FB5A5A0-AAC3-DAE6-DC80-61135E1A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554" y="2805672"/>
            <a:ext cx="5543270" cy="31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49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A9F1E-CD79-4D9B-9F49-7C01D78885E0}"/>
              </a:ext>
            </a:extLst>
          </p:cNvPr>
          <p:cNvSpPr>
            <a:spLocks noGrp="1"/>
          </p:cNvSpPr>
          <p:nvPr>
            <p:ph type="title"/>
          </p:nvPr>
        </p:nvSpPr>
        <p:spPr/>
        <p:txBody>
          <a:bodyPr/>
          <a:lstStyle/>
          <a:p>
            <a:r>
              <a:rPr lang="en-US" altLang="zh-CN" dirty="0"/>
              <a:t>One-hot Representation</a:t>
            </a:r>
            <a:endParaRPr lang="zh-CN" altLang="en-US" dirty="0"/>
          </a:p>
        </p:txBody>
      </p:sp>
      <p:sp>
        <p:nvSpPr>
          <p:cNvPr id="3" name="内容占位符 2">
            <a:extLst>
              <a:ext uri="{FF2B5EF4-FFF2-40B4-BE49-F238E27FC236}">
                <a16:creationId xmlns:a16="http://schemas.microsoft.com/office/drawing/2014/main" id="{1C290A4B-5858-400F-B4E5-C329035327E8}"/>
              </a:ext>
            </a:extLst>
          </p:cNvPr>
          <p:cNvSpPr>
            <a:spLocks noGrp="1"/>
          </p:cNvSpPr>
          <p:nvPr>
            <p:ph idx="1"/>
          </p:nvPr>
        </p:nvSpPr>
        <p:spPr/>
        <p:txBody>
          <a:bodyPr>
            <a:normAutofit/>
          </a:bodyPr>
          <a:lstStyle/>
          <a:p>
            <a:pPr>
              <a:lnSpc>
                <a:spcPct val="100000"/>
              </a:lnSpc>
            </a:pPr>
            <a:r>
              <a:rPr lang="zh-CN" altLang="en-US" dirty="0"/>
              <a:t>每个词表示为一个很长的向量。</a:t>
            </a:r>
            <a:endParaRPr lang="en-US" altLang="zh-CN" dirty="0"/>
          </a:p>
          <a:p>
            <a:pPr marL="742950" lvl="2" indent="-342900">
              <a:lnSpc>
                <a:spcPct val="100000"/>
              </a:lnSpc>
            </a:pPr>
            <a:r>
              <a:rPr lang="zh-CN" altLang="en-US" sz="2400" dirty="0"/>
              <a:t>这个向量的维度是词表大小，</a:t>
            </a:r>
            <a:endParaRPr lang="en-US" altLang="zh-CN" sz="2400" dirty="0"/>
          </a:p>
          <a:p>
            <a:pPr marL="742950" lvl="2" indent="-342900">
              <a:lnSpc>
                <a:spcPct val="100000"/>
              </a:lnSpc>
            </a:pPr>
            <a:r>
              <a:rPr lang="zh-CN" altLang="en-US" sz="2400" dirty="0"/>
              <a:t>其中绝大多数元素为 </a:t>
            </a:r>
            <a:r>
              <a:rPr lang="en-US" altLang="zh-CN" sz="2400" dirty="0"/>
              <a:t>0</a:t>
            </a:r>
            <a:r>
              <a:rPr lang="zh-CN" altLang="en-US" sz="2400" dirty="0"/>
              <a:t>，只有一个维度的值为 </a:t>
            </a:r>
            <a:r>
              <a:rPr lang="en-US" altLang="zh-CN" sz="2400" dirty="0"/>
              <a:t>1</a:t>
            </a:r>
          </a:p>
          <a:p>
            <a:pPr marL="742950" lvl="2" indent="-342900">
              <a:lnSpc>
                <a:spcPct val="100000"/>
              </a:lnSpc>
            </a:pPr>
            <a:r>
              <a:rPr lang="zh-CN" altLang="en-US" sz="2400" dirty="0"/>
              <a:t>这个维度就代表了当前的词。</a:t>
            </a:r>
            <a:endParaRPr lang="en-US" altLang="zh-CN" sz="2400" dirty="0"/>
          </a:p>
          <a:p>
            <a:pPr marL="1200150" lvl="3" indent="-342900">
              <a:lnSpc>
                <a:spcPct val="100000"/>
              </a:lnSpc>
            </a:pPr>
            <a:r>
              <a:rPr lang="zh-CN" altLang="en-US" sz="2400" dirty="0"/>
              <a:t>“话筒”表示为 </a:t>
            </a:r>
            <a:r>
              <a:rPr lang="en-US" altLang="zh-CN" sz="2400" dirty="0"/>
              <a:t>[0 0 0 1 0 0 0 0 0 0 0 0 0 0 0 0 ...]</a:t>
            </a:r>
          </a:p>
          <a:p>
            <a:r>
              <a:rPr lang="zh-CN" altLang="en-US" dirty="0"/>
              <a:t>词表示：稀疏，高维，没有语义关联</a:t>
            </a:r>
            <a:endParaRPr lang="en-US" altLang="zh-CN" dirty="0"/>
          </a:p>
          <a:p>
            <a:endParaRPr lang="zh-CN" altLang="en-US" dirty="0"/>
          </a:p>
        </p:txBody>
      </p:sp>
    </p:spTree>
    <p:extLst>
      <p:ext uri="{BB962C8B-B14F-4D97-AF65-F5344CB8AC3E}">
        <p14:creationId xmlns:p14="http://schemas.microsoft.com/office/powerpoint/2010/main" val="28369510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C414AC-A7A8-7909-4704-3540CA81D47F}"/>
              </a:ext>
            </a:extLst>
          </p:cNvPr>
          <p:cNvSpPr>
            <a:spLocks noGrp="1"/>
          </p:cNvSpPr>
          <p:nvPr>
            <p:ph idx="1"/>
          </p:nvPr>
        </p:nvSpPr>
        <p:spPr>
          <a:xfrm>
            <a:off x="838200" y="528918"/>
            <a:ext cx="7588624" cy="5648045"/>
          </a:xfrm>
        </p:spPr>
        <p:txBody>
          <a:bodyPr>
            <a:normAutofit fontScale="92500" lnSpcReduction="10000"/>
          </a:bodyPr>
          <a:lstStyle/>
          <a:p>
            <a:pPr>
              <a:lnSpc>
                <a:spcPct val="120000"/>
              </a:lnSpc>
            </a:pPr>
            <a:r>
              <a:rPr lang="zh-CN" altLang="en-US" b="0" i="0" dirty="0">
                <a:solidFill>
                  <a:srgbClr val="121212"/>
                </a:solidFill>
                <a:effectLst/>
                <a:latin typeface="-apple-system"/>
              </a:rPr>
              <a:t>段落向量也可为认为是另一个词向量，同样是随机初始化而来。</a:t>
            </a:r>
            <a:endParaRPr lang="en-US" altLang="zh-CN" b="0" i="0" dirty="0">
              <a:solidFill>
                <a:srgbClr val="121212"/>
              </a:solidFill>
              <a:effectLst/>
              <a:latin typeface="-apple-system"/>
            </a:endParaRPr>
          </a:p>
          <a:p>
            <a:pPr>
              <a:lnSpc>
                <a:spcPct val="120000"/>
              </a:lnSpc>
            </a:pPr>
            <a:r>
              <a:rPr lang="zh-CN" altLang="en-US" b="0" i="0" dirty="0">
                <a:solidFill>
                  <a:srgbClr val="121212"/>
                </a:solidFill>
                <a:effectLst/>
                <a:latin typeface="-apple-system"/>
              </a:rPr>
              <a:t>在训练时，</a:t>
            </a:r>
            <a:endParaRPr lang="en-US" altLang="zh-CN" b="0" i="0" dirty="0">
              <a:solidFill>
                <a:srgbClr val="121212"/>
              </a:solidFill>
              <a:effectLst/>
              <a:latin typeface="-apple-system"/>
            </a:endParaRPr>
          </a:p>
          <a:p>
            <a:pPr lvl="1">
              <a:lnSpc>
                <a:spcPct val="120000"/>
              </a:lnSpc>
            </a:pPr>
            <a:r>
              <a:rPr lang="zh-CN" altLang="en-US" b="0" i="0" dirty="0">
                <a:solidFill>
                  <a:srgbClr val="121212"/>
                </a:solidFill>
                <a:effectLst/>
                <a:latin typeface="-apple-system"/>
              </a:rPr>
              <a:t>词向量会随着滑动窗口的变化而变化</a:t>
            </a:r>
            <a:endParaRPr lang="en-US" altLang="zh-CN" b="0" i="0" dirty="0">
              <a:solidFill>
                <a:srgbClr val="121212"/>
              </a:solidFill>
              <a:effectLst/>
              <a:latin typeface="-apple-system"/>
            </a:endParaRPr>
          </a:p>
          <a:p>
            <a:pPr lvl="2">
              <a:lnSpc>
                <a:spcPct val="120000"/>
              </a:lnSpc>
            </a:pPr>
            <a:r>
              <a:rPr lang="zh-CN" altLang="en-US" b="0" i="0" dirty="0">
                <a:solidFill>
                  <a:srgbClr val="121212"/>
                </a:solidFill>
                <a:effectLst/>
                <a:latin typeface="-apple-system"/>
              </a:rPr>
              <a:t>滑动窗口位置不同，中心词变化了，上下文的词也会变化，</a:t>
            </a:r>
            <a:endParaRPr lang="en-US" altLang="zh-CN" b="0" i="0" dirty="0">
              <a:solidFill>
                <a:srgbClr val="121212"/>
              </a:solidFill>
              <a:effectLst/>
              <a:latin typeface="-apple-system"/>
            </a:endParaRPr>
          </a:p>
          <a:p>
            <a:pPr lvl="2">
              <a:lnSpc>
                <a:spcPct val="120000"/>
              </a:lnSpc>
            </a:pPr>
            <a:r>
              <a:rPr lang="zh-CN" altLang="en-US" b="0" i="0" dirty="0">
                <a:solidFill>
                  <a:srgbClr val="121212"/>
                </a:solidFill>
                <a:effectLst/>
                <a:latin typeface="-apple-system"/>
              </a:rPr>
              <a:t>而只要滑动窗口还在本段落中滑动，</a:t>
            </a:r>
            <a:endParaRPr lang="en-US" altLang="zh-CN" b="0" i="0" dirty="0">
              <a:solidFill>
                <a:srgbClr val="121212"/>
              </a:solidFill>
              <a:effectLst/>
              <a:latin typeface="-apple-system"/>
            </a:endParaRPr>
          </a:p>
          <a:p>
            <a:pPr lvl="1">
              <a:lnSpc>
                <a:spcPct val="120000"/>
              </a:lnSpc>
            </a:pPr>
            <a:r>
              <a:rPr lang="zh-CN" altLang="en-US" b="0" i="0" dirty="0">
                <a:solidFill>
                  <a:srgbClr val="121212"/>
                </a:solidFill>
                <a:effectLst/>
                <a:latin typeface="-apple-system"/>
              </a:rPr>
              <a:t>段落向量就不会更换</a:t>
            </a:r>
            <a:endParaRPr lang="en-US" altLang="zh-CN" b="0" i="0" dirty="0">
              <a:solidFill>
                <a:srgbClr val="121212"/>
              </a:solidFill>
              <a:effectLst/>
              <a:latin typeface="-apple-system"/>
            </a:endParaRPr>
          </a:p>
          <a:p>
            <a:pPr lvl="2">
              <a:lnSpc>
                <a:spcPct val="120000"/>
              </a:lnSpc>
            </a:pPr>
            <a:r>
              <a:rPr lang="zh-CN" altLang="en-US" b="0" i="0" dirty="0">
                <a:solidFill>
                  <a:srgbClr val="121212"/>
                </a:solidFill>
                <a:effectLst/>
                <a:latin typeface="-apple-system"/>
              </a:rPr>
              <a:t>只会随着模型参数更新变化而变化</a:t>
            </a:r>
            <a:endParaRPr lang="en-US" altLang="zh-CN" b="0" i="0" dirty="0">
              <a:solidFill>
                <a:srgbClr val="121212"/>
              </a:solidFill>
              <a:effectLst/>
              <a:latin typeface="-apple-system"/>
            </a:endParaRPr>
          </a:p>
          <a:p>
            <a:pPr lvl="2">
              <a:lnSpc>
                <a:spcPct val="120000"/>
              </a:lnSpc>
            </a:pPr>
            <a:r>
              <a:rPr lang="zh-CN" altLang="en-US" b="0" i="0" dirty="0">
                <a:solidFill>
                  <a:srgbClr val="121212"/>
                </a:solidFill>
                <a:effectLst/>
                <a:latin typeface="-apple-system"/>
              </a:rPr>
              <a:t>这个段落向量的作用可以认为是它代表了当前段落的主题或上下文。</a:t>
            </a:r>
            <a:endParaRPr lang="en-US" altLang="zh-CN" b="0" i="0" dirty="0">
              <a:solidFill>
                <a:srgbClr val="121212"/>
              </a:solidFill>
              <a:effectLst/>
              <a:latin typeface="-apple-system"/>
            </a:endParaRPr>
          </a:p>
          <a:p>
            <a:pPr>
              <a:lnSpc>
                <a:spcPct val="120000"/>
              </a:lnSpc>
            </a:pPr>
            <a:r>
              <a:rPr lang="zh-CN" altLang="en-US" b="0" i="0" dirty="0">
                <a:solidFill>
                  <a:srgbClr val="121212"/>
                </a:solidFill>
                <a:effectLst/>
                <a:latin typeface="-apple-system"/>
              </a:rPr>
              <a:t>同时训练了词向量与段落向量</a:t>
            </a:r>
            <a:endParaRPr lang="en-US" altLang="zh-CN" b="0" i="0" dirty="0">
              <a:solidFill>
                <a:srgbClr val="121212"/>
              </a:solidFill>
              <a:effectLst/>
              <a:latin typeface="-apple-system"/>
            </a:endParaRPr>
          </a:p>
          <a:p>
            <a:pPr>
              <a:lnSpc>
                <a:spcPct val="120000"/>
              </a:lnSpc>
            </a:pPr>
            <a:r>
              <a:rPr lang="en-US" altLang="zh-CN" dirty="0"/>
              <a:t>Python</a:t>
            </a:r>
            <a:r>
              <a:rPr lang="zh-CN" altLang="en-US" dirty="0"/>
              <a:t>中可用的</a:t>
            </a:r>
            <a:r>
              <a:rPr lang="en-US" altLang="zh-CN" dirty="0"/>
              <a:t>Doc2vec</a:t>
            </a:r>
            <a:r>
              <a:rPr lang="zh-CN" altLang="en-US" dirty="0"/>
              <a:t>库包括</a:t>
            </a:r>
            <a:r>
              <a:rPr lang="en-US" altLang="zh-CN" dirty="0" err="1"/>
              <a:t>gensim</a:t>
            </a:r>
            <a:r>
              <a:rPr lang="zh-CN" altLang="en-US" dirty="0"/>
              <a:t>和</a:t>
            </a:r>
            <a:r>
              <a:rPr lang="en-US" altLang="zh-CN" dirty="0" err="1"/>
              <a:t>pytorch</a:t>
            </a:r>
            <a:endParaRPr lang="en-US" altLang="zh-CN" b="0" i="0" dirty="0">
              <a:solidFill>
                <a:srgbClr val="121212"/>
              </a:solidFill>
              <a:effectLst/>
              <a:latin typeface="-apple-system"/>
            </a:endParaRPr>
          </a:p>
        </p:txBody>
      </p:sp>
      <p:pic>
        <p:nvPicPr>
          <p:cNvPr id="4" name="Picture 2">
            <a:extLst>
              <a:ext uri="{FF2B5EF4-FFF2-40B4-BE49-F238E27FC236}">
                <a16:creationId xmlns:a16="http://schemas.microsoft.com/office/drawing/2014/main" id="{B2B592C6-E834-2536-2626-8CD214BCE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105" y="1808626"/>
            <a:ext cx="3621741" cy="31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14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428A4-BD87-C3CD-D2E8-008E75814774}"/>
              </a:ext>
            </a:extLst>
          </p:cNvPr>
          <p:cNvSpPr>
            <a:spLocks noGrp="1"/>
          </p:cNvSpPr>
          <p:nvPr>
            <p:ph type="title"/>
          </p:nvPr>
        </p:nvSpPr>
        <p:spPr/>
        <p:txBody>
          <a:bodyPr/>
          <a:lstStyle/>
          <a:p>
            <a:r>
              <a:rPr lang="en-US" altLang="zh-CN" b="1" dirty="0" err="1"/>
              <a:t>Gensim</a:t>
            </a:r>
            <a:r>
              <a:rPr lang="zh-CN" altLang="en-US" b="1" dirty="0"/>
              <a:t>模块</a:t>
            </a:r>
            <a:endParaRPr lang="zh-CN" altLang="en-US" dirty="0"/>
          </a:p>
        </p:txBody>
      </p:sp>
      <p:sp>
        <p:nvSpPr>
          <p:cNvPr id="5" name="Rectangle 2">
            <a:extLst>
              <a:ext uri="{FF2B5EF4-FFF2-40B4-BE49-F238E27FC236}">
                <a16:creationId xmlns:a16="http://schemas.microsoft.com/office/drawing/2014/main" id="{DD96B4AF-2612-AA61-02B2-BF64904DFF33}"/>
              </a:ext>
            </a:extLst>
          </p:cNvPr>
          <p:cNvSpPr>
            <a:spLocks noGrp="1" noChangeArrowheads="1"/>
          </p:cNvSpPr>
          <p:nvPr>
            <p:ph idx="1"/>
          </p:nvPr>
        </p:nvSpPr>
        <p:spPr bwMode="auto">
          <a:xfrm>
            <a:off x="838200" y="1893099"/>
            <a:ext cx="9477210" cy="30777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121212"/>
                </a:solidFill>
                <a:effectLst/>
                <a:latin typeface="Arial Unicode MS"/>
                <a:ea typeface="Menlo"/>
              </a:rPr>
              <a:t>model = Doc2Vec(documents, vector_size=5, window=2, min_count=1, workers=4)</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14EEB9F1-C2E9-5C62-52C4-FEE84B5926CF}"/>
              </a:ext>
            </a:extLst>
          </p:cNvPr>
          <p:cNvPicPr>
            <a:picLocks noChangeAspect="1"/>
          </p:cNvPicPr>
          <p:nvPr/>
        </p:nvPicPr>
        <p:blipFill>
          <a:blip r:embed="rId2"/>
          <a:stretch>
            <a:fillRect/>
          </a:stretch>
        </p:blipFill>
        <p:spPr>
          <a:xfrm>
            <a:off x="1557337" y="2674665"/>
            <a:ext cx="7371510" cy="2899694"/>
          </a:xfrm>
          <a:prstGeom prst="rect">
            <a:avLst/>
          </a:prstGeom>
        </p:spPr>
      </p:pic>
    </p:spTree>
    <p:extLst>
      <p:ext uri="{BB962C8B-B14F-4D97-AF65-F5344CB8AC3E}">
        <p14:creationId xmlns:p14="http://schemas.microsoft.com/office/powerpoint/2010/main" val="25155319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2D429-981E-C966-D299-B03AC069EF86}"/>
              </a:ext>
            </a:extLst>
          </p:cNvPr>
          <p:cNvSpPr>
            <a:spLocks noGrp="1"/>
          </p:cNvSpPr>
          <p:nvPr>
            <p:ph type="title"/>
          </p:nvPr>
        </p:nvSpPr>
        <p:spPr/>
        <p:txBody>
          <a:bodyPr/>
          <a:lstStyle/>
          <a:p>
            <a:r>
              <a:rPr lang="en-US" altLang="zh-CN" dirty="0"/>
              <a:t>3.4</a:t>
            </a:r>
            <a:r>
              <a:rPr lang="zh-CN" altLang="en-US" dirty="0"/>
              <a:t>、 </a:t>
            </a:r>
            <a:r>
              <a:rPr lang="en-US" altLang="zh-CN" b="0" i="0" dirty="0">
                <a:solidFill>
                  <a:srgbClr val="121212"/>
                </a:solidFill>
                <a:effectLst/>
                <a:latin typeface="-apple-system"/>
              </a:rPr>
              <a:t>Glove</a:t>
            </a:r>
            <a:endParaRPr lang="zh-CN" altLang="en-US" dirty="0"/>
          </a:p>
        </p:txBody>
      </p:sp>
      <p:sp>
        <p:nvSpPr>
          <p:cNvPr id="3" name="内容占位符 2">
            <a:extLst>
              <a:ext uri="{FF2B5EF4-FFF2-40B4-BE49-F238E27FC236}">
                <a16:creationId xmlns:a16="http://schemas.microsoft.com/office/drawing/2014/main" id="{21DBD3A8-739A-F6B5-729F-B9EC42FBD82E}"/>
              </a:ext>
            </a:extLst>
          </p:cNvPr>
          <p:cNvSpPr>
            <a:spLocks noGrp="1"/>
          </p:cNvSpPr>
          <p:nvPr>
            <p:ph idx="1"/>
          </p:nvPr>
        </p:nvSpPr>
        <p:spPr/>
        <p:txBody>
          <a:bodyPr/>
          <a:lstStyle/>
          <a:p>
            <a:pPr>
              <a:lnSpc>
                <a:spcPct val="100000"/>
              </a:lnSpc>
            </a:pPr>
            <a:r>
              <a:rPr lang="en-US" altLang="zh-CN" dirty="0"/>
              <a:t>Word2vector</a:t>
            </a:r>
          </a:p>
          <a:p>
            <a:pPr lvl="1">
              <a:lnSpc>
                <a:spcPct val="100000"/>
              </a:lnSpc>
            </a:pPr>
            <a:r>
              <a:rPr lang="zh-CN" altLang="en-US" dirty="0"/>
              <a:t>在学习词与词间的关系上有了大进步，</a:t>
            </a:r>
            <a:endParaRPr lang="en-US" altLang="zh-CN" dirty="0"/>
          </a:p>
          <a:p>
            <a:pPr lvl="1">
              <a:lnSpc>
                <a:spcPct val="100000"/>
              </a:lnSpc>
            </a:pPr>
            <a:r>
              <a:rPr lang="zh-CN" altLang="en-US" dirty="0"/>
              <a:t>缺点：只能利用一定窗长的上下文环境，即利用局部信息，没法利用整个语料库的全局信息。</a:t>
            </a:r>
            <a:endParaRPr lang="en-US" altLang="zh-CN" dirty="0"/>
          </a:p>
          <a:p>
            <a:pPr>
              <a:lnSpc>
                <a:spcPct val="100000"/>
              </a:lnSpc>
            </a:pPr>
            <a:r>
              <a:rPr lang="zh-CN" altLang="en-US" dirty="0"/>
              <a:t>斯坦福的</a:t>
            </a:r>
            <a:r>
              <a:rPr lang="en-US" altLang="zh-CN" dirty="0" err="1"/>
              <a:t>GloVe</a:t>
            </a:r>
            <a:endParaRPr lang="en-US" altLang="zh-CN" dirty="0"/>
          </a:p>
          <a:p>
            <a:pPr lvl="1">
              <a:lnSpc>
                <a:spcPct val="100000"/>
              </a:lnSpc>
            </a:pPr>
            <a:r>
              <a:rPr lang="zh-CN" altLang="en-US" dirty="0"/>
              <a:t>全称是</a:t>
            </a:r>
            <a:r>
              <a:rPr lang="en-US" altLang="zh-CN" dirty="0"/>
              <a:t>global vector</a:t>
            </a:r>
            <a:r>
              <a:rPr lang="zh-CN" altLang="en-US" dirty="0"/>
              <a:t>，</a:t>
            </a:r>
            <a:endParaRPr lang="en-US" altLang="zh-CN" dirty="0"/>
          </a:p>
          <a:p>
            <a:pPr lvl="1">
              <a:lnSpc>
                <a:spcPct val="100000"/>
              </a:lnSpc>
            </a:pPr>
            <a:r>
              <a:rPr lang="zh-CN" altLang="en-US" dirty="0"/>
              <a:t>改进</a:t>
            </a:r>
            <a:r>
              <a:rPr lang="en-US" altLang="zh-CN" dirty="0"/>
              <a:t>word2vector</a:t>
            </a:r>
            <a:r>
              <a:rPr lang="zh-CN" altLang="en-US" dirty="0"/>
              <a:t>，成功利用语料库的全局信息。</a:t>
            </a:r>
          </a:p>
        </p:txBody>
      </p:sp>
    </p:spTree>
    <p:extLst>
      <p:ext uri="{BB962C8B-B14F-4D97-AF65-F5344CB8AC3E}">
        <p14:creationId xmlns:p14="http://schemas.microsoft.com/office/powerpoint/2010/main" val="19107147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48E4C-D40F-2ED2-3C99-EB2E6878B4BE}"/>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51DC8AE-F95A-0B7A-2DE5-DDDD74299301}"/>
              </a:ext>
            </a:extLst>
          </p:cNvPr>
          <p:cNvPicPr>
            <a:picLocks noGrp="1" noChangeAspect="1"/>
          </p:cNvPicPr>
          <p:nvPr>
            <p:ph idx="1"/>
          </p:nvPr>
        </p:nvPicPr>
        <p:blipFill>
          <a:blip r:embed="rId2"/>
          <a:stretch>
            <a:fillRect/>
          </a:stretch>
        </p:blipFill>
        <p:spPr>
          <a:xfrm>
            <a:off x="1356192" y="1371274"/>
            <a:ext cx="9089079" cy="4061338"/>
          </a:xfrm>
        </p:spPr>
      </p:pic>
    </p:spTree>
    <p:extLst>
      <p:ext uri="{BB962C8B-B14F-4D97-AF65-F5344CB8AC3E}">
        <p14:creationId xmlns:p14="http://schemas.microsoft.com/office/powerpoint/2010/main" val="20956282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AACF4-673A-015A-C91B-ED9E53B1C8F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AD5468E7-57D2-27EA-7CF9-F6C249407425}"/>
              </a:ext>
            </a:extLst>
          </p:cNvPr>
          <p:cNvPicPr>
            <a:picLocks noGrp="1" noChangeAspect="1"/>
          </p:cNvPicPr>
          <p:nvPr>
            <p:ph idx="1"/>
          </p:nvPr>
        </p:nvPicPr>
        <p:blipFill>
          <a:blip r:embed="rId2"/>
          <a:stretch>
            <a:fillRect/>
          </a:stretch>
        </p:blipFill>
        <p:spPr>
          <a:xfrm>
            <a:off x="1021779" y="1027905"/>
            <a:ext cx="9682080" cy="4854677"/>
          </a:xfrm>
        </p:spPr>
      </p:pic>
    </p:spTree>
    <p:extLst>
      <p:ext uri="{BB962C8B-B14F-4D97-AF65-F5344CB8AC3E}">
        <p14:creationId xmlns:p14="http://schemas.microsoft.com/office/powerpoint/2010/main" val="39918867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A7CAD-435C-EBD5-F8EB-7FE640D5FAD7}"/>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88F35D9E-D88A-37ED-8AC2-CA3F6F0172D5}"/>
              </a:ext>
            </a:extLst>
          </p:cNvPr>
          <p:cNvPicPr>
            <a:picLocks noGrp="1" noChangeAspect="1"/>
          </p:cNvPicPr>
          <p:nvPr>
            <p:ph idx="1"/>
          </p:nvPr>
        </p:nvPicPr>
        <p:blipFill>
          <a:blip r:embed="rId2"/>
          <a:stretch>
            <a:fillRect/>
          </a:stretch>
        </p:blipFill>
        <p:spPr>
          <a:xfrm>
            <a:off x="1006401" y="1126377"/>
            <a:ext cx="9670564" cy="5049045"/>
          </a:xfrm>
        </p:spPr>
      </p:pic>
    </p:spTree>
    <p:extLst>
      <p:ext uri="{BB962C8B-B14F-4D97-AF65-F5344CB8AC3E}">
        <p14:creationId xmlns:p14="http://schemas.microsoft.com/office/powerpoint/2010/main" val="10709510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6C360-AE6D-CB15-907F-29FF5BDFAE4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42EC2B9-DBD5-62E2-2F13-3E32BC6EBA68}"/>
              </a:ext>
            </a:extLst>
          </p:cNvPr>
          <p:cNvPicPr>
            <a:picLocks noGrp="1" noChangeAspect="1"/>
          </p:cNvPicPr>
          <p:nvPr>
            <p:ph idx="1"/>
          </p:nvPr>
        </p:nvPicPr>
        <p:blipFill>
          <a:blip r:embed="rId2"/>
          <a:stretch>
            <a:fillRect/>
          </a:stretch>
        </p:blipFill>
        <p:spPr>
          <a:xfrm>
            <a:off x="1511734" y="812612"/>
            <a:ext cx="7677090" cy="5726355"/>
          </a:xfrm>
        </p:spPr>
      </p:pic>
    </p:spTree>
    <p:extLst>
      <p:ext uri="{BB962C8B-B14F-4D97-AF65-F5344CB8AC3E}">
        <p14:creationId xmlns:p14="http://schemas.microsoft.com/office/powerpoint/2010/main" val="22291732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7F7D9-0DA9-BF51-62BE-7B6B13B0CBF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38CD2863-D7E9-9478-FD32-655C1A9B2D12}"/>
              </a:ext>
            </a:extLst>
          </p:cNvPr>
          <p:cNvPicPr>
            <a:picLocks noGrp="1" noChangeAspect="1"/>
          </p:cNvPicPr>
          <p:nvPr>
            <p:ph idx="1"/>
          </p:nvPr>
        </p:nvPicPr>
        <p:blipFill>
          <a:blip r:embed="rId2"/>
          <a:stretch>
            <a:fillRect/>
          </a:stretch>
        </p:blipFill>
        <p:spPr>
          <a:xfrm>
            <a:off x="1918722" y="884331"/>
            <a:ext cx="7655584" cy="5497406"/>
          </a:xfrm>
        </p:spPr>
      </p:pic>
    </p:spTree>
    <p:extLst>
      <p:ext uri="{BB962C8B-B14F-4D97-AF65-F5344CB8AC3E}">
        <p14:creationId xmlns:p14="http://schemas.microsoft.com/office/powerpoint/2010/main" val="2590054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3852B-4EA8-E6C9-49A0-7ADE755FE56D}"/>
              </a:ext>
            </a:extLst>
          </p:cNvPr>
          <p:cNvSpPr>
            <a:spLocks noGrp="1"/>
          </p:cNvSpPr>
          <p:nvPr>
            <p:ph type="title"/>
          </p:nvPr>
        </p:nvSpPr>
        <p:spPr/>
        <p:txBody>
          <a:bodyPr/>
          <a:lstStyle/>
          <a:p>
            <a:endParaRPr lang="zh-CN" altLang="en-US"/>
          </a:p>
        </p:txBody>
      </p:sp>
      <p:pic>
        <p:nvPicPr>
          <p:cNvPr id="8" name="内容占位符 7">
            <a:extLst>
              <a:ext uri="{FF2B5EF4-FFF2-40B4-BE49-F238E27FC236}">
                <a16:creationId xmlns:a16="http://schemas.microsoft.com/office/drawing/2014/main" id="{649C4EB0-949F-43A0-4003-0BE7A6135177}"/>
              </a:ext>
            </a:extLst>
          </p:cNvPr>
          <p:cNvPicPr>
            <a:picLocks noGrp="1" noChangeAspect="1"/>
          </p:cNvPicPr>
          <p:nvPr>
            <p:ph idx="1"/>
          </p:nvPr>
        </p:nvPicPr>
        <p:blipFill>
          <a:blip r:embed="rId2"/>
          <a:stretch>
            <a:fillRect/>
          </a:stretch>
        </p:blipFill>
        <p:spPr>
          <a:xfrm>
            <a:off x="1241132" y="642284"/>
            <a:ext cx="9220679" cy="5729798"/>
          </a:xfrm>
        </p:spPr>
      </p:pic>
    </p:spTree>
    <p:extLst>
      <p:ext uri="{BB962C8B-B14F-4D97-AF65-F5344CB8AC3E}">
        <p14:creationId xmlns:p14="http://schemas.microsoft.com/office/powerpoint/2010/main" val="40610165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E1704-ADED-5A82-DA2B-1E90A2D77A31}"/>
              </a:ext>
            </a:extLst>
          </p:cNvPr>
          <p:cNvSpPr>
            <a:spLocks noGrp="1"/>
          </p:cNvSpPr>
          <p:nvPr>
            <p:ph type="title"/>
          </p:nvPr>
        </p:nvSpPr>
        <p:spPr/>
        <p:txBody>
          <a:bodyPr/>
          <a:lstStyle/>
          <a:p>
            <a:r>
              <a:rPr lang="zh-CN" altLang="en-US" dirty="0"/>
              <a:t>模型训练</a:t>
            </a:r>
          </a:p>
        </p:txBody>
      </p:sp>
      <p:sp>
        <p:nvSpPr>
          <p:cNvPr id="3" name="内容占位符 2">
            <a:extLst>
              <a:ext uri="{FF2B5EF4-FFF2-40B4-BE49-F238E27FC236}">
                <a16:creationId xmlns:a16="http://schemas.microsoft.com/office/drawing/2014/main" id="{DA40FF19-C727-744A-8E9D-A33D3E5A4FBA}"/>
              </a:ext>
            </a:extLst>
          </p:cNvPr>
          <p:cNvSpPr>
            <a:spLocks noGrp="1"/>
          </p:cNvSpPr>
          <p:nvPr>
            <p:ph idx="1"/>
          </p:nvPr>
        </p:nvSpPr>
        <p:spPr/>
        <p:txBody>
          <a:bodyPr>
            <a:normAutofit/>
          </a:bodyPr>
          <a:lstStyle/>
          <a:p>
            <a:r>
              <a:rPr lang="zh-CN" altLang="en-US" dirty="0"/>
              <a:t>从共现矩阵中随机采集一批非零词对作为一个</a:t>
            </a:r>
            <a:r>
              <a:rPr lang="en-US" altLang="zh-CN" dirty="0"/>
              <a:t>mini-batch</a:t>
            </a:r>
            <a:r>
              <a:rPr lang="zh-CN" altLang="en-US" dirty="0"/>
              <a:t>的训练数据；</a:t>
            </a:r>
            <a:endParaRPr lang="en-US" altLang="zh-CN" dirty="0"/>
          </a:p>
          <a:p>
            <a:r>
              <a:rPr lang="zh-CN" altLang="en-US" dirty="0"/>
              <a:t>随机初始化这些训练数据的词向量以及随机初始化两个偏置；</a:t>
            </a:r>
            <a:endParaRPr lang="en-US" altLang="zh-CN" dirty="0"/>
          </a:p>
          <a:p>
            <a:r>
              <a:rPr lang="zh-CN" altLang="en-US" dirty="0"/>
              <a:t>然后进行内积和平移操作并与</a:t>
            </a:r>
            <a:r>
              <a:rPr lang="en-US" altLang="zh-CN" dirty="0"/>
              <a:t>l o g ( x </a:t>
            </a:r>
            <a:r>
              <a:rPr lang="en-US" altLang="zh-CN" dirty="0" err="1"/>
              <a:t>i</a:t>
            </a:r>
            <a:r>
              <a:rPr lang="en-US" altLang="zh-CN" dirty="0"/>
              <a:t> j ) log(x_{</a:t>
            </a:r>
            <a:r>
              <a:rPr lang="en-US" altLang="zh-CN" dirty="0" err="1"/>
              <a:t>ij</a:t>
            </a:r>
            <a:r>
              <a:rPr lang="en-US" altLang="zh-CN" dirty="0"/>
              <a:t>})log(x </a:t>
            </a:r>
            <a:r>
              <a:rPr lang="en-US" altLang="zh-CN" dirty="0" err="1"/>
              <a:t>ij</a:t>
            </a:r>
            <a:r>
              <a:rPr lang="en-US" altLang="zh-CN" dirty="0"/>
              <a:t>​ )</a:t>
            </a:r>
            <a:r>
              <a:rPr lang="zh-CN" altLang="en-US" dirty="0"/>
              <a:t>计算损失值，计算梯度值；</a:t>
            </a:r>
            <a:endParaRPr lang="en-US" altLang="zh-CN" dirty="0"/>
          </a:p>
          <a:p>
            <a:r>
              <a:rPr lang="zh-CN" altLang="en-US" dirty="0"/>
              <a:t>然后反向传播更新词向量和两个偏置</a:t>
            </a:r>
            <a:endParaRPr lang="en-US" altLang="zh-CN" dirty="0"/>
          </a:p>
          <a:p>
            <a:r>
              <a:rPr lang="zh-CN" altLang="en-US" dirty="0"/>
              <a:t>循环以上过程直到结束条件。</a:t>
            </a:r>
            <a:endParaRPr lang="en-US" altLang="zh-CN" dirty="0"/>
          </a:p>
        </p:txBody>
      </p:sp>
    </p:spTree>
    <p:extLst>
      <p:ext uri="{BB962C8B-B14F-4D97-AF65-F5344CB8AC3E}">
        <p14:creationId xmlns:p14="http://schemas.microsoft.com/office/powerpoint/2010/main" val="386958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58CDC-796E-4209-8E45-CB7FAD8CFF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A8CBFBC-48A1-49A9-931D-F3C573E22194}"/>
              </a:ext>
            </a:extLst>
          </p:cNvPr>
          <p:cNvSpPr>
            <a:spLocks noGrp="1"/>
          </p:cNvSpPr>
          <p:nvPr>
            <p:ph idx="1"/>
          </p:nvPr>
        </p:nvSpPr>
        <p:spPr/>
        <p:txBody>
          <a:bodyPr/>
          <a:lstStyle/>
          <a:p>
            <a:r>
              <a:rPr lang="zh-CN" altLang="en-US" b="1" dirty="0"/>
              <a:t>分布式表示 </a:t>
            </a:r>
            <a:r>
              <a:rPr lang="en-US" altLang="zh-CN" dirty="0"/>
              <a:t>Distributed Representation</a:t>
            </a:r>
            <a:endParaRPr lang="en-US" altLang="zh-CN" b="1" dirty="0"/>
          </a:p>
          <a:p>
            <a:pPr lvl="1"/>
            <a:r>
              <a:rPr lang="zh-CN" altLang="en-US" dirty="0"/>
              <a:t>分布是表示就是将词转化成向量，</a:t>
            </a:r>
            <a:endParaRPr lang="en-US" altLang="zh-CN" dirty="0"/>
          </a:p>
          <a:p>
            <a:pPr lvl="1"/>
            <a:r>
              <a:rPr lang="zh-CN" altLang="en-US" dirty="0"/>
              <a:t>将一个单词转换成固定长度的向量表示，降维</a:t>
            </a:r>
            <a:endParaRPr lang="en-US" altLang="zh-CN" dirty="0"/>
          </a:p>
          <a:p>
            <a:pPr lvl="1"/>
            <a:r>
              <a:rPr lang="zh-CN" altLang="en-US" dirty="0"/>
              <a:t>其中向量之间的相似性与词之间的语义相似性相关。</a:t>
            </a:r>
            <a:endParaRPr lang="zh-CN" altLang="en-US" b="1" dirty="0"/>
          </a:p>
          <a:p>
            <a:pPr lvl="1"/>
            <a:r>
              <a:rPr lang="zh-CN" altLang="en-US" dirty="0"/>
              <a:t>根据建模不同，大体可以分为三类：</a:t>
            </a:r>
            <a:endParaRPr lang="en-US" altLang="zh-CN" dirty="0"/>
          </a:p>
          <a:p>
            <a:pPr lvl="2"/>
            <a:r>
              <a:rPr lang="zh-CN" altLang="en-US" dirty="0"/>
              <a:t>基于矩阵分布表示，</a:t>
            </a:r>
            <a:endParaRPr lang="en-US" altLang="zh-CN" dirty="0"/>
          </a:p>
          <a:p>
            <a:pPr lvl="3"/>
            <a:r>
              <a:rPr lang="en-US" altLang="zh-CN" dirty="0"/>
              <a:t>LDA</a:t>
            </a:r>
          </a:p>
          <a:p>
            <a:pPr lvl="2"/>
            <a:r>
              <a:rPr lang="zh-CN" altLang="en-US" dirty="0"/>
              <a:t>基于聚类的分布表示</a:t>
            </a:r>
            <a:endParaRPr lang="en-US" altLang="zh-CN" dirty="0"/>
          </a:p>
          <a:p>
            <a:pPr lvl="3"/>
            <a:r>
              <a:rPr lang="zh-CN" altLang="en-US" dirty="0"/>
              <a:t>布朗聚类</a:t>
            </a:r>
            <a:r>
              <a:rPr lang="en-US" altLang="zh-CN" dirty="0"/>
              <a:t>(Brown Clustering)</a:t>
            </a:r>
          </a:p>
          <a:p>
            <a:pPr lvl="2"/>
            <a:r>
              <a:rPr lang="zh-CN" altLang="en-US" dirty="0"/>
              <a:t>基于神经网络的分布表示</a:t>
            </a:r>
            <a:endParaRPr lang="en-US" altLang="zh-CN" dirty="0"/>
          </a:p>
          <a:p>
            <a:pPr lvl="3"/>
            <a:r>
              <a:rPr lang="zh-CN" altLang="en-US" dirty="0"/>
              <a:t>著名的</a:t>
            </a:r>
            <a:r>
              <a:rPr lang="en-US" altLang="zh-CN" dirty="0"/>
              <a:t>Word2Vec‘</a:t>
            </a:r>
          </a:p>
          <a:p>
            <a:endParaRPr lang="zh-CN" altLang="en-US" dirty="0"/>
          </a:p>
        </p:txBody>
      </p:sp>
    </p:spTree>
    <p:extLst>
      <p:ext uri="{BB962C8B-B14F-4D97-AF65-F5344CB8AC3E}">
        <p14:creationId xmlns:p14="http://schemas.microsoft.com/office/powerpoint/2010/main" val="10826276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BCB62-F5B1-37AF-15F8-CCCE04DFC83C}"/>
              </a:ext>
            </a:extLst>
          </p:cNvPr>
          <p:cNvSpPr>
            <a:spLocks noGrp="1"/>
          </p:cNvSpPr>
          <p:nvPr>
            <p:ph type="title"/>
          </p:nvPr>
        </p:nvSpPr>
        <p:spPr/>
        <p:txBody>
          <a:bodyPr/>
          <a:lstStyle/>
          <a:p>
            <a:r>
              <a:rPr lang="zh-CN" altLang="en-US" b="1" i="0" dirty="0">
                <a:solidFill>
                  <a:srgbClr val="121212"/>
                </a:solidFill>
                <a:effectLst/>
                <a:latin typeface="-apple-system"/>
              </a:rPr>
              <a:t>文本特征表示</a:t>
            </a:r>
            <a:endParaRPr lang="zh-CN" altLang="en-US" dirty="0"/>
          </a:p>
        </p:txBody>
      </p:sp>
      <p:sp>
        <p:nvSpPr>
          <p:cNvPr id="3" name="内容占位符 2">
            <a:extLst>
              <a:ext uri="{FF2B5EF4-FFF2-40B4-BE49-F238E27FC236}">
                <a16:creationId xmlns:a16="http://schemas.microsoft.com/office/drawing/2014/main" id="{7A31A3B9-34A0-841C-7A3E-BB3C097D1AC7}"/>
              </a:ext>
            </a:extLst>
          </p:cNvPr>
          <p:cNvSpPr>
            <a:spLocks noGrp="1"/>
          </p:cNvSpPr>
          <p:nvPr>
            <p:ph idx="1"/>
          </p:nvPr>
        </p:nvSpPr>
        <p:spPr/>
        <p:txBody>
          <a:bodyPr>
            <a:normAutofit/>
          </a:bodyPr>
          <a:lstStyle/>
          <a:p>
            <a:pPr algn="l">
              <a:lnSpc>
                <a:spcPct val="100000"/>
              </a:lnSpc>
            </a:pPr>
            <a:r>
              <a:rPr lang="zh-CN" altLang="en-US" b="0" i="0" dirty="0">
                <a:solidFill>
                  <a:srgbClr val="121212"/>
                </a:solidFill>
                <a:effectLst/>
                <a:latin typeface="-apple-system"/>
              </a:rPr>
              <a:t>文本特征表示的目的让将文本转变成一种能够让计算机更容易处理的形式，同时减少信息的损失。</a:t>
            </a:r>
            <a:endParaRPr lang="en-US" altLang="zh-CN" b="0" i="0" dirty="0">
              <a:solidFill>
                <a:srgbClr val="121212"/>
              </a:solidFill>
              <a:effectLst/>
              <a:latin typeface="-apple-system"/>
            </a:endParaRPr>
          </a:p>
          <a:p>
            <a:pPr algn="l">
              <a:lnSpc>
                <a:spcPct val="100000"/>
              </a:lnSpc>
            </a:pPr>
            <a:r>
              <a:rPr lang="zh-CN" altLang="en-US" b="0" i="0" dirty="0">
                <a:solidFill>
                  <a:srgbClr val="121212"/>
                </a:solidFill>
                <a:effectLst/>
                <a:latin typeface="-apple-system"/>
              </a:rPr>
              <a:t>常见的文本特征表示方法包括：</a:t>
            </a:r>
          </a:p>
          <a:p>
            <a:pPr lvl="1">
              <a:lnSpc>
                <a:spcPct val="100000"/>
              </a:lnSpc>
            </a:pPr>
            <a:r>
              <a:rPr lang="en-US" altLang="zh-CN" b="0" i="0" dirty="0">
                <a:solidFill>
                  <a:srgbClr val="121212"/>
                </a:solidFill>
                <a:effectLst/>
                <a:latin typeface="-apple-system"/>
              </a:rPr>
              <a:t>BOW</a:t>
            </a:r>
            <a:r>
              <a:rPr lang="zh-CN" altLang="en-US" b="0" i="0" dirty="0">
                <a:solidFill>
                  <a:srgbClr val="121212"/>
                </a:solidFill>
                <a:effectLst/>
                <a:latin typeface="-apple-system"/>
              </a:rPr>
              <a:t>用词典大小的向量来表征文本，每个值代表该词在文中出现的次数，该方法忽略了文本当中的词序。</a:t>
            </a:r>
          </a:p>
          <a:p>
            <a:pPr lvl="1">
              <a:lnSpc>
                <a:spcPct val="100000"/>
              </a:lnSpc>
            </a:pPr>
            <a:r>
              <a:rPr lang="en-US" altLang="zh-CN" b="0" i="0" dirty="0">
                <a:solidFill>
                  <a:srgbClr val="121212"/>
                </a:solidFill>
                <a:effectLst/>
                <a:latin typeface="-apple-system"/>
              </a:rPr>
              <a:t>N-gram</a:t>
            </a:r>
            <a:r>
              <a:rPr lang="zh-CN" altLang="en-US" b="0" i="0" dirty="0">
                <a:solidFill>
                  <a:srgbClr val="121212"/>
                </a:solidFill>
                <a:effectLst/>
                <a:latin typeface="-apple-system"/>
              </a:rPr>
              <a:t>将相邻的文字和词组信息纳入到表征的词典当中。</a:t>
            </a:r>
          </a:p>
          <a:p>
            <a:pPr lvl="1">
              <a:lnSpc>
                <a:spcPct val="100000"/>
              </a:lnSpc>
            </a:pPr>
            <a:r>
              <a:rPr lang="en-US" altLang="zh-CN" b="0" i="0" dirty="0">
                <a:solidFill>
                  <a:srgbClr val="121212"/>
                </a:solidFill>
                <a:effectLst/>
                <a:latin typeface="-apple-system"/>
              </a:rPr>
              <a:t>TF-IDF</a:t>
            </a:r>
            <a:r>
              <a:rPr lang="zh-CN" altLang="en-US" b="0" i="0" dirty="0">
                <a:solidFill>
                  <a:srgbClr val="121212"/>
                </a:solidFill>
                <a:effectLst/>
                <a:latin typeface="-apple-system"/>
              </a:rPr>
              <a:t>使用词频和逆文档频率来建模文本。</a:t>
            </a:r>
          </a:p>
          <a:p>
            <a:pPr lvl="1">
              <a:lnSpc>
                <a:spcPct val="100000"/>
              </a:lnSpc>
            </a:pPr>
            <a:r>
              <a:rPr lang="en-US" altLang="zh-CN" b="0" i="0" dirty="0">
                <a:solidFill>
                  <a:srgbClr val="121212"/>
                </a:solidFill>
                <a:effectLst/>
                <a:latin typeface="-apple-system"/>
              </a:rPr>
              <a:t>Word2vec</a:t>
            </a:r>
            <a:r>
              <a:rPr lang="zh-CN" altLang="en-US" b="0" i="0" dirty="0">
                <a:solidFill>
                  <a:srgbClr val="121212"/>
                </a:solidFill>
                <a:effectLst/>
                <a:latin typeface="-apple-system"/>
              </a:rPr>
              <a:t>使用局部上下文信息来获取词向量。</a:t>
            </a:r>
          </a:p>
          <a:p>
            <a:pPr lvl="1">
              <a:lnSpc>
                <a:spcPct val="100000"/>
              </a:lnSpc>
            </a:pPr>
            <a:r>
              <a:rPr lang="en-US" altLang="zh-CN" b="0" i="0" dirty="0">
                <a:solidFill>
                  <a:srgbClr val="121212"/>
                </a:solidFill>
                <a:effectLst/>
                <a:latin typeface="-apple-system"/>
              </a:rPr>
              <a:t>Glove</a:t>
            </a:r>
            <a:r>
              <a:rPr lang="zh-CN" altLang="en-US" b="0" i="0" dirty="0">
                <a:solidFill>
                  <a:srgbClr val="121212"/>
                </a:solidFill>
                <a:effectLst/>
                <a:latin typeface="-apple-system"/>
              </a:rPr>
              <a:t>采用了局部上下文信息和全局统计特征。</a:t>
            </a:r>
          </a:p>
          <a:p>
            <a:endParaRPr lang="zh-CN" altLang="en-US" dirty="0"/>
          </a:p>
        </p:txBody>
      </p:sp>
    </p:spTree>
    <p:extLst>
      <p:ext uri="{BB962C8B-B14F-4D97-AF65-F5344CB8AC3E}">
        <p14:creationId xmlns:p14="http://schemas.microsoft.com/office/powerpoint/2010/main" val="32838735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7F095-50E6-0FC5-E970-545E084102C5}"/>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24E5FACF-24D2-EF12-32E0-10C8735FC5E1}"/>
              </a:ext>
            </a:extLst>
          </p:cNvPr>
          <p:cNvPicPr>
            <a:picLocks noGrp="1" noChangeAspect="1"/>
          </p:cNvPicPr>
          <p:nvPr>
            <p:ph idx="1"/>
          </p:nvPr>
        </p:nvPicPr>
        <p:blipFill>
          <a:blip r:embed="rId2"/>
          <a:stretch>
            <a:fillRect/>
          </a:stretch>
        </p:blipFill>
        <p:spPr>
          <a:xfrm>
            <a:off x="1673877" y="1130347"/>
            <a:ext cx="8321770" cy="4732760"/>
          </a:xfrm>
        </p:spPr>
      </p:pic>
    </p:spTree>
    <p:extLst>
      <p:ext uri="{BB962C8B-B14F-4D97-AF65-F5344CB8AC3E}">
        <p14:creationId xmlns:p14="http://schemas.microsoft.com/office/powerpoint/2010/main" val="1833933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5273</Words>
  <Application>Microsoft Office PowerPoint</Application>
  <PresentationFormat>宽屏</PresentationFormat>
  <Paragraphs>560</Paragraphs>
  <Slides>91</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91</vt:i4>
      </vt:variant>
    </vt:vector>
  </HeadingPairs>
  <TitlesOfParts>
    <vt:vector size="101" baseType="lpstr">
      <vt:lpstr>-apple-system</vt:lpstr>
      <vt:lpstr>Arial Unicode MS</vt:lpstr>
      <vt:lpstr>suxingme</vt:lpstr>
      <vt:lpstr>system-ui</vt:lpstr>
      <vt:lpstr>等线</vt:lpstr>
      <vt:lpstr>等线 Light</vt:lpstr>
      <vt:lpstr>Arial</vt:lpstr>
      <vt:lpstr>Helvetica</vt:lpstr>
      <vt:lpstr>Times New Roman</vt:lpstr>
      <vt:lpstr>Office 主题​​</vt:lpstr>
      <vt:lpstr>第9讲 词嵌入 word embedding</vt:lpstr>
      <vt:lpstr>嵌入表示</vt:lpstr>
      <vt:lpstr>PowerPoint 演示文稿</vt:lpstr>
      <vt:lpstr>词表示的类型</vt:lpstr>
      <vt:lpstr>PowerPoint 演示文稿</vt:lpstr>
      <vt:lpstr>PowerPoint 演示文稿</vt:lpstr>
      <vt:lpstr>1、词嵌入</vt:lpstr>
      <vt:lpstr>One-hot Representation</vt:lpstr>
      <vt:lpstr>PowerPoint 演示文稿</vt:lpstr>
      <vt:lpstr>主题模型-LDA</vt:lpstr>
      <vt:lpstr>PowerPoint 演示文稿</vt:lpstr>
      <vt:lpstr>2、语言模型 </vt:lpstr>
      <vt:lpstr>2.1  统计语言模型</vt:lpstr>
      <vt:lpstr>用数学的方法描述语言规律</vt:lpstr>
      <vt:lpstr>应用</vt:lpstr>
      <vt:lpstr>PowerPoint 演示文稿</vt:lpstr>
      <vt:lpstr> </vt:lpstr>
      <vt:lpstr>统计语言模型的工程诀窍</vt:lpstr>
      <vt:lpstr> </vt:lpstr>
      <vt:lpstr>PowerPoint 演示文稿</vt:lpstr>
      <vt:lpstr>n-gram语言模型</vt:lpstr>
      <vt:lpstr>PowerPoint 演示文稿</vt:lpstr>
      <vt:lpstr>PowerPoint 演示文稿</vt:lpstr>
      <vt:lpstr>统计语言模型的工程诀窍</vt:lpstr>
      <vt:lpstr>PowerPoint 演示文稿</vt:lpstr>
      <vt:lpstr>PowerPoint 演示文稿</vt:lpstr>
      <vt:lpstr>PowerPoint 演示文稿</vt:lpstr>
      <vt:lpstr>PowerPoint 演示文稿</vt:lpstr>
      <vt:lpstr> </vt:lpstr>
      <vt:lpstr>PowerPoint 演示文稿</vt:lpstr>
      <vt:lpstr>《预训练语言模型》</vt:lpstr>
      <vt:lpstr>预训练语言模型 （Pre-trained Language Model, PLM）</vt:lpstr>
      <vt:lpstr>3、用神经网络训练语言模型</vt:lpstr>
      <vt:lpstr>3.1、神经网络语言模型</vt:lpstr>
      <vt:lpstr> NNLM</vt:lpstr>
      <vt:lpstr>模型原理</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word2vec</vt:lpstr>
      <vt:lpstr>PowerPoint 演示文稿</vt:lpstr>
      <vt:lpstr>PowerPoint 演示文稿</vt:lpstr>
      <vt:lpstr>PowerPoint 演示文稿</vt:lpstr>
      <vt:lpstr>PowerPoint 演示文稿</vt:lpstr>
      <vt:lpstr>PowerPoint 演示文稿</vt:lpstr>
      <vt:lpstr>3.2.1连续词袋模型  CBOW </vt:lpstr>
      <vt:lpstr> </vt:lpstr>
      <vt:lpstr>PowerPoint 演示文稿</vt:lpstr>
      <vt:lpstr> </vt:lpstr>
      <vt:lpstr> </vt:lpstr>
      <vt:lpstr> </vt:lpstr>
      <vt:lpstr>3.2.2  Skip-Gram模型</vt:lpstr>
      <vt:lpstr> </vt:lpstr>
      <vt:lpstr> </vt:lpstr>
      <vt:lpstr> </vt:lpstr>
      <vt:lpstr>PowerPoint 演示文稿</vt:lpstr>
      <vt:lpstr>负采样 negative sample</vt:lpstr>
      <vt:lpstr>PowerPoint 演示文稿</vt:lpstr>
      <vt:lpstr>层次Softmax（Hierarchical Softmax）</vt:lpstr>
      <vt:lpstr>PowerPoint 演示文稿</vt:lpstr>
      <vt:lpstr>使用Huffman树可以加快训练速度</vt:lpstr>
      <vt:lpstr>word2vec 应用</vt:lpstr>
      <vt:lpstr>PowerPoint 演示文稿</vt:lpstr>
      <vt:lpstr>PowerPoint 演示文稿</vt:lpstr>
      <vt:lpstr>PowerPoint 演示文稿</vt:lpstr>
      <vt:lpstr>PowerPoint 演示文稿</vt:lpstr>
      <vt:lpstr>PowerPoint 演示文稿</vt:lpstr>
      <vt:lpstr>用于词粒度上的机器翻译</vt:lpstr>
      <vt:lpstr>用于推荐系统Item2Vec</vt:lpstr>
      <vt:lpstr>3.3 Doc2Vec</vt:lpstr>
      <vt:lpstr>PowerPoint 演示文稿</vt:lpstr>
      <vt:lpstr>PowerPoint 演示文稿</vt:lpstr>
      <vt:lpstr>PowerPoint 演示文稿</vt:lpstr>
      <vt:lpstr>Gensim模块</vt:lpstr>
      <vt:lpstr>3.4、 Glove</vt:lpstr>
      <vt:lpstr>PowerPoint 演示文稿</vt:lpstr>
      <vt:lpstr>PowerPoint 演示文稿</vt:lpstr>
      <vt:lpstr>PowerPoint 演示文稿</vt:lpstr>
      <vt:lpstr>PowerPoint 演示文稿</vt:lpstr>
      <vt:lpstr>PowerPoint 演示文稿</vt:lpstr>
      <vt:lpstr>PowerPoint 演示文稿</vt:lpstr>
      <vt:lpstr>模型训练</vt:lpstr>
      <vt:lpstr>文本特征表示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 li</dc:creator>
  <cp:lastModifiedBy>星宇 贾</cp:lastModifiedBy>
  <cp:revision>39</cp:revision>
  <dcterms:created xsi:type="dcterms:W3CDTF">2021-05-30T22:25:07Z</dcterms:created>
  <dcterms:modified xsi:type="dcterms:W3CDTF">2023-06-07T02:29:24Z</dcterms:modified>
</cp:coreProperties>
</file>