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9" r:id="rId3"/>
    <p:sldId id="492" r:id="rId4"/>
    <p:sldId id="257" r:id="rId5"/>
    <p:sldId id="479" r:id="rId6"/>
    <p:sldId id="530" r:id="rId7"/>
    <p:sldId id="480" r:id="rId8"/>
    <p:sldId id="481" r:id="rId9"/>
    <p:sldId id="505" r:id="rId10"/>
    <p:sldId id="504" r:id="rId11"/>
    <p:sldId id="517" r:id="rId12"/>
    <p:sldId id="52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63080" autoAdjust="0"/>
  </p:normalViewPr>
  <p:slideViewPr>
    <p:cSldViewPr>
      <p:cViewPr varScale="1">
        <p:scale>
          <a:sx n="100" d="100"/>
          <a:sy n="100" d="100"/>
        </p:scale>
        <p:origin x="7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3E1628-1CD0-41D7-9A11-B04F6E19DA7D}" type="datetime1">
              <a:rPr lang="zh-CN" altLang="en-US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F64202-F9F6-4759-A0E4-B95A0890D74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583871-7EFF-442E-B649-82B54146B5DE}" type="datetime1">
              <a:rPr lang="zh-CN" altLang="en-US"/>
              <a:t>2022/11/2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47680-5E50-40FF-B10F-4F89C8C52A2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86FBF-7425-4D8B-91FF-4AEA164723F9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7412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22FFE2-5B5B-47CB-9E5C-C9384E1935BF}" type="datetime1">
              <a:rPr lang="zh-CN" altLang="en-US" smtClean="0"/>
              <a:t>2022/11/2</a:t>
            </a:fld>
            <a:endParaRPr lang="en-US" altLang="zh-CN"/>
          </a:p>
        </p:txBody>
      </p:sp>
      <p:sp>
        <p:nvSpPr>
          <p:cNvPr id="17413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8D5772-12D6-4934-94EA-62A9724DEC18}" type="datetime1">
              <a:rPr lang="zh-CN" altLang="en-US"/>
              <a:t>2022/11/2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#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9B4BC-0FBF-4861-8C24-BB5958530E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D2D9-7F3D-4CDA-8B63-9DF88024DF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6EFB1-CFDE-4385-8A67-68BA3492ADC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2508-51D9-4C87-A978-46F2262CDF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C8786-2D1B-41E1-AF51-67F13AE977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59B16-5065-4898-B687-DBF0AB2D1E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26AB-3049-492A-94E9-00847AA6A7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5F8D8-B31E-4A1F-AF83-5C7569EDA2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945-FB33-416E-9071-9FAB2FDD8C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A6FCA-B9D1-47C8-B7F9-0673CD6439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955B3-C030-4C86-99C2-0EF4E91E57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CA49-6734-435C-AAE6-EF98438FA1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0696F7-78FE-4659-A8C3-15DA2430161F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19883B-0E0D-44C0-B359-11F2CACB647A}" type="datetime1">
              <a:rPr lang="zh-CN" altLang="en-US"/>
              <a:t>2022/11/2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268413"/>
            <a:ext cx="7000875" cy="1331912"/>
          </a:xfrm>
        </p:spPr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《组织与结构》随堂实验</a:t>
            </a:r>
          </a:p>
        </p:txBody>
      </p:sp>
      <p:pic>
        <p:nvPicPr>
          <p:cNvPr id="16387" name="Picture 4" descr="eco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21163"/>
            <a:ext cx="20510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000625" y="4857750"/>
            <a:ext cx="19288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2022/11/02</a:t>
            </a:r>
            <a:endParaRPr lang="zh-CN" altLang="en-US" dirty="0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3714750" y="6000750"/>
            <a:ext cx="35718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软件学院  贾星宇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3568" y="2852936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黑体" panose="02010609060101010101" pitchFamily="2" charset="-122"/>
                <a:ea typeface="黑体" panose="02010609060101010101" pitchFamily="2" charset="-122"/>
              </a:rPr>
              <a:t>JYS-X</a:t>
            </a:r>
            <a:r>
              <a:rPr lang="zh-CN" altLang="en-US" sz="4400" dirty="0">
                <a:latin typeface="黑体" panose="02010609060101010101" pitchFamily="2" charset="-122"/>
                <a:ea typeface="黑体" panose="02010609060101010101" pitchFamily="2" charset="-122"/>
              </a:rPr>
              <a:t>实验台扩展板简介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5967095"/>
            <a:ext cx="5734050" cy="8667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/>
              <a:t>11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" y="22225"/>
            <a:ext cx="8886825" cy="5619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16016" y="651107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dirty="0">
                <a:solidFill>
                  <a:srgbClr val="FF0000"/>
                </a:solidFill>
              </a:rPr>
              <a:t>小面包板插孔连接图</a:t>
            </a:r>
            <a:endParaRPr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0832" y="5586774"/>
            <a:ext cx="2304256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高低电平输出区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33020" y="5587497"/>
            <a:ext cx="2304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信号输出区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1216" y="3279716"/>
            <a:ext cx="84755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工作区域</a:t>
            </a:r>
            <a:r>
              <a:rPr lang="en-US" altLang="zh-CN" sz="19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9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四大四小面包板，大板纵向</a:t>
            </a:r>
            <a:r>
              <a:rPr lang="en-US" altLang="zh-CN" sz="19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9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个插孔相连，小板每组插孔相连）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2316" y="802252"/>
            <a:ext cx="1696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发光二极管区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16016" y="1585579"/>
            <a:ext cx="1696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数码管显示区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40651" y="1585579"/>
            <a:ext cx="1696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连接插座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BFBEDA-615B-F5DA-AED0-7515A946CD4D}"/>
              </a:ext>
            </a:extLst>
          </p:cNvPr>
          <p:cNvSpPr txBox="1"/>
          <p:nvPr/>
        </p:nvSpPr>
        <p:spPr>
          <a:xfrm>
            <a:off x="-586689" y="1983381"/>
            <a:ext cx="84755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芯片半圆口朝左，左下管脚为</a:t>
            </a:r>
            <a:r>
              <a:rPr lang="en-US" altLang="zh-CN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号，逆时针递增：</a:t>
            </a:r>
            <a:endParaRPr lang="zh-CN" altLang="en-US" sz="19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79B16E8-8A58-7E63-C24A-70AEB86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42204"/>
          <a:stretch>
            <a:fillRect/>
          </a:stretch>
        </p:blipFill>
        <p:spPr bwMode="auto">
          <a:xfrm>
            <a:off x="6156176" y="2077334"/>
            <a:ext cx="1534668" cy="73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459B16-5065-4898-B687-DBF0AB2D1E28}" type="slidenum">
              <a:rPr lang="en-US" altLang="zh-CN"/>
              <a:t>12</a:t>
            </a:fld>
            <a:endParaRPr lang="en-US" altLang="zh-CN"/>
          </a:p>
        </p:txBody>
      </p:sp>
      <p:pic>
        <p:nvPicPr>
          <p:cNvPr id="5" name="图片 4" descr="实验扩展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40" y="3810"/>
            <a:ext cx="9241155" cy="6930390"/>
          </a:xfrm>
          <a:prstGeom prst="rect">
            <a:avLst/>
          </a:prstGeom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7658842E-CCC2-F7FA-778E-E64BBB4F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42204"/>
          <a:stretch>
            <a:fillRect/>
          </a:stretch>
        </p:blipFill>
        <p:spPr bwMode="auto">
          <a:xfrm>
            <a:off x="2927612" y="2651602"/>
            <a:ext cx="1018816" cy="48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B0D419-09B8-4D49-9FE2-29BDF32ED442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042988" y="2565400"/>
            <a:ext cx="7489825" cy="938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zh-CN" sz="3600" b="1"/>
              <a:t>实验一</a:t>
            </a:r>
            <a:r>
              <a:rPr lang="en-US" altLang="zh-CN" sz="3600" b="1"/>
              <a:t>  </a:t>
            </a:r>
            <a:r>
              <a:rPr lang="zh-CN" altLang="zh-CN" sz="3600" b="1"/>
              <a:t>基本逻辑门</a:t>
            </a:r>
            <a:r>
              <a:rPr lang="zh-CN" altLang="en-US" sz="3600" b="1"/>
              <a:t>测试</a:t>
            </a:r>
            <a:r>
              <a:rPr lang="zh-CN" altLang="zh-CN" sz="3600" b="1"/>
              <a:t>实验</a:t>
            </a:r>
          </a:p>
          <a:p>
            <a:endParaRPr lang="zh-CN" altLang="en-US" sz="1900">
              <a:latin typeface="宋体" panose="02010600030101010101" pitchFamily="2" charset="-122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716463" y="4508500"/>
            <a:ext cx="36004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实验时间：第</a:t>
            </a:r>
            <a:r>
              <a:rPr lang="en-US" altLang="zh-CN" sz="2800" b="1" dirty="0">
                <a:latin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宋体" panose="02010600030101010101" pitchFamily="2" charset="-122"/>
              </a:rPr>
              <a:t>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439A15-C66F-4A20-B2FD-8E8D6C80365F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549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一、	实验目的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种常见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系列门电路的输入输出之间的逻辑关系；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中、小规模集成电路的外型、管脚和使用方法；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JYS-X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实验台的扩展板。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二、	实验所用器材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器件：</a:t>
            </a:r>
            <a:r>
              <a:rPr lang="en-US" altLang="zh-CN" sz="2400" dirty="0">
                <a:latin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</a:rPr>
              <a:t>二输入四异或门          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74LS86</a:t>
            </a:r>
            <a:r>
              <a:rPr lang="en-US" altLang="zh-CN" sz="2400" dirty="0">
                <a:latin typeface="宋体" panose="02010600030101010101" pitchFamily="2" charset="-122"/>
              </a:rPr>
              <a:t>   1</a:t>
            </a:r>
            <a:r>
              <a:rPr lang="zh-CN" altLang="en-US" sz="2400" dirty="0">
                <a:latin typeface="宋体" panose="02010600030101010101" pitchFamily="2" charset="-122"/>
              </a:rPr>
              <a:t>片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</a:rPr>
              <a:t>      2. </a:t>
            </a:r>
            <a:r>
              <a:rPr lang="zh-CN" altLang="en-US" sz="2400" dirty="0">
                <a:latin typeface="宋体" panose="02010600030101010101" pitchFamily="2" charset="-122"/>
              </a:rPr>
              <a:t>三态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位总线驱动器       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74LS244</a:t>
            </a:r>
            <a:r>
              <a:rPr lang="en-US" altLang="zh-CN" sz="2400" dirty="0">
                <a:latin typeface="宋体" panose="02010600030101010101" pitchFamily="2" charset="-122"/>
              </a:rPr>
              <a:t>  1</a:t>
            </a:r>
            <a:r>
              <a:rPr lang="zh-CN" altLang="en-US" sz="2400" dirty="0">
                <a:latin typeface="宋体" panose="02010600030101010101" pitchFamily="2" charset="-122"/>
              </a:rPr>
              <a:t>片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</a:rPr>
              <a:t>      3. </a:t>
            </a:r>
            <a:r>
              <a:rPr lang="zh-CN" altLang="en-US" sz="2400" dirty="0">
                <a:latin typeface="宋体" panose="02010600030101010101" pitchFamily="2" charset="-122"/>
              </a:rPr>
              <a:t>四位二进制计数器        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74LS161</a:t>
            </a:r>
            <a:r>
              <a:rPr lang="en-US" altLang="zh-CN" sz="2400" dirty="0">
                <a:latin typeface="宋体" panose="02010600030101010101" pitchFamily="2" charset="-122"/>
              </a:rPr>
              <a:t>  1</a:t>
            </a:r>
            <a:r>
              <a:rPr lang="zh-CN" altLang="en-US" sz="2400" dirty="0">
                <a:latin typeface="宋体" panose="02010600030101010101" pitchFamily="2" charset="-122"/>
              </a:rPr>
              <a:t>片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</a:rPr>
              <a:t>      4. 3-8</a:t>
            </a:r>
            <a:r>
              <a:rPr lang="zh-CN" altLang="en-US" sz="2400" dirty="0">
                <a:latin typeface="宋体" panose="02010600030101010101" pitchFamily="2" charset="-122"/>
              </a:rPr>
              <a:t>译码器               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74LS138</a:t>
            </a:r>
            <a:r>
              <a:rPr lang="en-US" altLang="zh-CN" sz="2400" dirty="0">
                <a:latin typeface="宋体" panose="02010600030101010101" pitchFamily="2" charset="-122"/>
              </a:rPr>
              <a:t>  1</a:t>
            </a:r>
            <a:r>
              <a:rPr lang="zh-CN" altLang="en-US" sz="2400" dirty="0">
                <a:latin typeface="宋体" panose="02010600030101010101" pitchFamily="2" charset="-122"/>
              </a:rPr>
              <a:t>片</a:t>
            </a:r>
          </a:p>
          <a:p>
            <a:pPr eaLnBrk="1" latinLnBrk="0" hangingPunct="1"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主要设备：</a:t>
            </a:r>
            <a:r>
              <a:rPr lang="en-US" altLang="zh-CN" sz="2400" dirty="0">
                <a:latin typeface="宋体" panose="02010600030101010101" pitchFamily="2" charset="-122"/>
              </a:rPr>
              <a:t>JYS-X</a:t>
            </a:r>
            <a:r>
              <a:rPr lang="zh-CN" altLang="en-US" sz="2400" dirty="0">
                <a:latin typeface="宋体" panose="02010600030101010101" pitchFamily="2" charset="-122"/>
              </a:rPr>
              <a:t>实验台扩展板，变压器、连接线、镊子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LS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341438"/>
            <a:ext cx="7715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extBox 8"/>
          <p:cNvSpPr txBox="1">
            <a:spLocks noChangeArrowheads="1"/>
          </p:cNvSpPr>
          <p:nvPr/>
        </p:nvSpPr>
        <p:spPr bwMode="auto">
          <a:xfrm>
            <a:off x="250825" y="404813"/>
            <a:ext cx="72739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1</a:t>
            </a:r>
            <a:r>
              <a:rPr lang="zh-CN" altLang="en-US" sz="3200" b="1"/>
              <a:t>、</a:t>
            </a:r>
            <a:r>
              <a:rPr lang="zh-CN" altLang="zh-CN" sz="3200" b="1"/>
              <a:t>四</a:t>
            </a:r>
            <a:r>
              <a:rPr lang="en-US" altLang="zh-CN" sz="3200" b="1"/>
              <a:t>-2</a:t>
            </a:r>
            <a:r>
              <a:rPr lang="zh-CN" altLang="zh-CN" sz="3200" b="1"/>
              <a:t>输入</a:t>
            </a:r>
            <a:r>
              <a:rPr lang="zh-CN" altLang="zh-CN" sz="3200" b="1">
                <a:solidFill>
                  <a:srgbClr val="FF0000"/>
                </a:solidFill>
              </a:rPr>
              <a:t>异或门</a:t>
            </a:r>
            <a:r>
              <a:rPr lang="en-US" altLang="zh-CN" sz="3200" b="1"/>
              <a:t>74LS86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0483" name="TextBox 9"/>
          <p:cNvSpPr txBox="1">
            <a:spLocks noChangeArrowheads="1"/>
          </p:cNvSpPr>
          <p:nvPr/>
        </p:nvSpPr>
        <p:spPr bwMode="auto">
          <a:xfrm>
            <a:off x="539750" y="4868863"/>
            <a:ext cx="8135938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zh-CN" sz="2800" b="1"/>
              <a:t>、</a:t>
            </a:r>
            <a:r>
              <a:rPr lang="en-US" altLang="zh-CN" sz="2800" b="1"/>
              <a:t>2</a:t>
            </a:r>
            <a:r>
              <a:rPr lang="zh-CN" altLang="zh-CN" sz="2800" b="1"/>
              <a:t>、</a:t>
            </a:r>
            <a:r>
              <a:rPr lang="en-US" altLang="zh-CN" sz="2800" b="1"/>
              <a:t>3, </a:t>
            </a:r>
          </a:p>
          <a:p>
            <a:r>
              <a:rPr lang="en-US" altLang="zh-CN" sz="2800" b="1"/>
              <a:t>4</a:t>
            </a:r>
            <a:r>
              <a:rPr lang="zh-CN" altLang="zh-CN" sz="2800" b="1"/>
              <a:t>、</a:t>
            </a:r>
            <a:r>
              <a:rPr lang="en-US" altLang="zh-CN" sz="2800" b="1"/>
              <a:t>5</a:t>
            </a:r>
            <a:r>
              <a:rPr lang="zh-CN" altLang="zh-CN" sz="2800" b="1"/>
              <a:t>、</a:t>
            </a:r>
            <a:r>
              <a:rPr lang="en-US" altLang="zh-CN" sz="2800" b="1"/>
              <a:t>6,</a:t>
            </a:r>
          </a:p>
          <a:p>
            <a:r>
              <a:rPr lang="en-US" altLang="zh-CN" sz="2800" b="1"/>
              <a:t>8</a:t>
            </a:r>
            <a:r>
              <a:rPr lang="zh-CN" altLang="zh-CN" sz="2800" b="1"/>
              <a:t>、</a:t>
            </a:r>
            <a:r>
              <a:rPr lang="en-US" altLang="zh-CN" sz="2800" b="1"/>
              <a:t>9</a:t>
            </a:r>
            <a:r>
              <a:rPr lang="zh-CN" altLang="zh-CN" sz="2800" b="1"/>
              <a:t>、</a:t>
            </a:r>
            <a:r>
              <a:rPr lang="en-US" altLang="zh-CN" sz="2800" b="1"/>
              <a:t>10</a:t>
            </a:r>
            <a:r>
              <a:rPr lang="zh-CN" altLang="zh-CN" sz="2800" b="1"/>
              <a:t>，</a:t>
            </a:r>
            <a:endParaRPr lang="en-US" altLang="zh-CN" sz="2800" b="1"/>
          </a:p>
          <a:p>
            <a:r>
              <a:rPr lang="en-US" altLang="zh-CN" sz="2800" b="1"/>
              <a:t>11</a:t>
            </a:r>
            <a:r>
              <a:rPr lang="zh-CN" altLang="zh-CN" sz="2800" b="1"/>
              <a:t>、</a:t>
            </a:r>
            <a:r>
              <a:rPr lang="en-US" altLang="zh-CN" sz="2800" b="1"/>
              <a:t>12</a:t>
            </a:r>
            <a:r>
              <a:rPr lang="zh-CN" altLang="zh-CN" sz="2800" b="1"/>
              <a:t>、</a:t>
            </a:r>
            <a:r>
              <a:rPr lang="en-US" altLang="zh-CN" sz="2800" b="1"/>
              <a:t>13  </a:t>
            </a:r>
            <a:r>
              <a:rPr lang="zh-CN" altLang="zh-CN" sz="2800" b="1"/>
              <a:t>分别为四个异或门的输入</a:t>
            </a:r>
            <a:r>
              <a:rPr lang="en-US" altLang="zh-CN" sz="2800" b="1"/>
              <a:t>/</a:t>
            </a:r>
            <a:r>
              <a:rPr lang="zh-CN" altLang="zh-CN" sz="2800" b="1"/>
              <a:t>输出。</a:t>
            </a:r>
            <a:endParaRPr lang="zh-CN" altLang="zh-CN" sz="28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4DB7C51-3EC2-5CAB-70EB-E1C049A31AAF}"/>
              </a:ext>
            </a:extLst>
          </p:cNvPr>
          <p:cNvSpPr/>
          <p:nvPr/>
        </p:nvSpPr>
        <p:spPr bwMode="auto">
          <a:xfrm>
            <a:off x="4572000" y="1628800"/>
            <a:ext cx="432048" cy="1224136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B8B5F8-675F-A96A-8A83-5B157DBF68B4}"/>
              </a:ext>
            </a:extLst>
          </p:cNvPr>
          <p:cNvSpPr/>
          <p:nvPr/>
        </p:nvSpPr>
        <p:spPr bwMode="auto">
          <a:xfrm>
            <a:off x="4595267" y="2924944"/>
            <a:ext cx="432048" cy="1224136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E6A65E-0C45-5127-76E9-B909EAFE3233}"/>
              </a:ext>
            </a:extLst>
          </p:cNvPr>
          <p:cNvSpPr/>
          <p:nvPr/>
        </p:nvSpPr>
        <p:spPr bwMode="auto">
          <a:xfrm>
            <a:off x="7452320" y="3356992"/>
            <a:ext cx="432048" cy="1224136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315FC76-BCB5-B1D6-4D0E-3646CA1B739A}"/>
              </a:ext>
            </a:extLst>
          </p:cNvPr>
          <p:cNvSpPr/>
          <p:nvPr/>
        </p:nvSpPr>
        <p:spPr bwMode="auto">
          <a:xfrm>
            <a:off x="7456884" y="2060848"/>
            <a:ext cx="432048" cy="1224136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27233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2</a:t>
            </a:r>
            <a:r>
              <a:rPr lang="zh-CN" altLang="en-US" sz="3200" b="1"/>
              <a:t>、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三态</a:t>
            </a:r>
            <a:r>
              <a:rPr lang="en-US" altLang="zh-CN" sz="3200" b="1">
                <a:sym typeface="+mn-ea"/>
              </a:rPr>
              <a:t>输出8总线缓冲门74LS244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1506" name="TextBox 9"/>
          <p:cNvSpPr txBox="1">
            <a:spLocks noChangeArrowheads="1"/>
          </p:cNvSpPr>
          <p:nvPr/>
        </p:nvSpPr>
        <p:spPr bwMode="auto">
          <a:xfrm>
            <a:off x="504190" y="5079048"/>
            <a:ext cx="8135938" cy="146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altLang="zh-CN" sz="2800" b="1"/>
              <a:t>内部有8个三态驱动器，分成两组，分别由</a:t>
            </a:r>
            <a:r>
              <a:rPr lang="zh-CN" sz="2800" b="1"/>
              <a:t>使能</a:t>
            </a:r>
            <a:r>
              <a:rPr altLang="zh-CN" sz="2800" b="1"/>
              <a:t>端</a:t>
            </a:r>
          </a:p>
          <a:p>
            <a:pPr eaLnBrk="1" latinLnBrk="0" hangingPunct="1">
              <a:spcBef>
                <a:spcPts val="600"/>
              </a:spcBef>
            </a:pPr>
            <a:r>
              <a:rPr lang="zh-CN" sz="2800" b="1"/>
              <a:t>     和     控制。当使能端处于有效电平时，</a:t>
            </a:r>
            <a:r>
              <a:rPr lang="en-US" altLang="zh-CN" sz="2800" b="1"/>
              <a:t>4</a:t>
            </a:r>
            <a:r>
              <a:rPr lang="zh-CN" altLang="en-US" sz="2800" b="1"/>
              <a:t>位数据可单向输出。</a:t>
            </a:r>
            <a:r>
              <a:rPr altLang="zh-CN" sz="2800" b="1"/>
              <a:t>       </a:t>
            </a:r>
          </a:p>
        </p:txBody>
      </p:sp>
      <p:pic>
        <p:nvPicPr>
          <p:cNvPr id="2" name="图片 1" descr="74LS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1061085"/>
            <a:ext cx="3405505" cy="3874135"/>
          </a:xfrm>
          <a:prstGeom prst="rect">
            <a:avLst/>
          </a:prstGeom>
        </p:spPr>
      </p:pic>
      <p:graphicFrame>
        <p:nvGraphicFramePr>
          <p:cNvPr id="3" name="对象 -2147482619"/>
          <p:cNvGraphicFramePr/>
          <p:nvPr/>
        </p:nvGraphicFramePr>
        <p:xfrm>
          <a:off x="668655" y="5601335"/>
          <a:ext cx="43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3200" imgH="215900" progId="Equation.DSMT4">
                  <p:embed/>
                </p:oleObj>
              </mc:Choice>
              <mc:Fallback>
                <p:oleObj r:id="rId3" imgW="203200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655" y="5601335"/>
                        <a:ext cx="43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532255" y="5600700"/>
          <a:ext cx="43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31800" imgH="431800" progId="Equation.DSMT4">
                  <p:embed/>
                </p:oleObj>
              </mc:Choice>
              <mc:Fallback>
                <p:oleObj r:id="rId5" imgW="431800" imgH="431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2255" y="5600700"/>
                        <a:ext cx="432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933950" y="2619375"/>
          <a:ext cx="323786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70000" imgH="431800" progId="Equation.DSMT4">
                  <p:embed/>
                </p:oleObj>
              </mc:Choice>
              <mc:Fallback>
                <p:oleObj r:id="rId7" imgW="1270000" imgH="4318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3950" y="2619375"/>
                        <a:ext cx="3237865" cy="105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EAF870C2-CEAE-676D-ACF2-28D7973DC894}"/>
              </a:ext>
            </a:extLst>
          </p:cNvPr>
          <p:cNvSpPr/>
          <p:nvPr/>
        </p:nvSpPr>
        <p:spPr bwMode="auto">
          <a:xfrm>
            <a:off x="1181100" y="1124744"/>
            <a:ext cx="704647" cy="463393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9A1B601-BC19-B277-44C0-19CBC378E224}"/>
              </a:ext>
            </a:extLst>
          </p:cNvPr>
          <p:cNvSpPr/>
          <p:nvPr/>
        </p:nvSpPr>
        <p:spPr bwMode="auto">
          <a:xfrm>
            <a:off x="3904183" y="1592179"/>
            <a:ext cx="704647" cy="371055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1505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27233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2</a:t>
            </a:r>
            <a:r>
              <a:rPr lang="zh-CN" altLang="en-US" sz="3200" b="1"/>
              <a:t>、</a:t>
            </a:r>
            <a:r>
              <a:rPr lang="zh-CN" altLang="en-US" sz="3200" b="1">
                <a:solidFill>
                  <a:srgbClr val="FF0000"/>
                </a:solidFill>
              </a:rPr>
              <a:t>三态</a:t>
            </a:r>
            <a:r>
              <a:rPr lang="en-US" altLang="zh-CN" sz="3200" b="1"/>
              <a:t>输出8总线缓冲门74LS244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pic>
        <p:nvPicPr>
          <p:cNvPr id="4" name="图片 3" descr="244真值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1360805"/>
            <a:ext cx="4424680" cy="3362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5665" y="4779645"/>
            <a:ext cx="73685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>
                <a:ea typeface="宋体" panose="02010600030101010101" pitchFamily="2" charset="-122"/>
              </a:rPr>
              <a:t>74LS244</a:t>
            </a:r>
            <a:r>
              <a:rPr altLang="zh-CN" sz="2800" b="1">
                <a:ea typeface="宋体" panose="02010600030101010101" pitchFamily="2" charset="-122"/>
              </a:rPr>
              <a:t>主要用于三态输出，作为地址驱动器、时钟驱动器、总线驱动器和定向发送器等</a:t>
            </a:r>
            <a:r>
              <a:rPr lang="en-US" sz="2800" b="1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27233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3</a:t>
            </a:r>
            <a:r>
              <a:rPr lang="zh-CN" altLang="en-US" sz="3200" b="1" dirty="0"/>
              <a:t>、</a:t>
            </a:r>
            <a:r>
              <a:rPr lang="en-US" altLang="zh-CN" sz="3200" b="1" dirty="0">
                <a:solidFill>
                  <a:srgbClr val="FF0000"/>
                </a:solidFill>
              </a:rPr>
              <a:t>3-8</a:t>
            </a:r>
            <a:r>
              <a:rPr lang="zh-CN" altLang="en-US" sz="3200" b="1" dirty="0">
                <a:solidFill>
                  <a:srgbClr val="FF0000"/>
                </a:solidFill>
              </a:rPr>
              <a:t>译码器 </a:t>
            </a:r>
            <a:r>
              <a:rPr lang="en-US" altLang="zh-CN" sz="3200" b="1" dirty="0"/>
              <a:t>74LS138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539750" y="5157788"/>
            <a:ext cx="8135938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A2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A1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A0</a:t>
            </a:r>
            <a:r>
              <a:rPr lang="zh-CN" altLang="zh-CN" sz="2800" b="1" dirty="0"/>
              <a:t>分别对应着</a:t>
            </a:r>
            <a:r>
              <a:rPr lang="en-US" altLang="zh-CN" sz="2800" b="1" dirty="0"/>
              <a:t>C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三个译码器的输入。</a:t>
            </a:r>
            <a:r>
              <a:rPr lang="en-US" altLang="zh-CN" sz="2800" b="1" dirty="0"/>
              <a:t>E3</a:t>
            </a:r>
            <a:r>
              <a:rPr lang="zh-CN" altLang="zh-CN" sz="2800" b="1" dirty="0"/>
              <a:t>相当于</a:t>
            </a:r>
            <a:r>
              <a:rPr lang="en-US" altLang="zh-CN" sz="2800" b="1" dirty="0"/>
              <a:t>G1</a:t>
            </a:r>
            <a:r>
              <a:rPr lang="zh-CN" altLang="zh-CN" sz="2800" b="1" dirty="0"/>
              <a:t>使能端，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分别对应着</a:t>
            </a:r>
            <a:r>
              <a:rPr lang="en-US" altLang="zh-CN" sz="2800" b="1" dirty="0"/>
              <a:t>       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   </a:t>
            </a:r>
          </a:p>
          <a:p>
            <a:r>
              <a:rPr lang="en-US" altLang="zh-CN" sz="2800" b="1" dirty="0"/>
              <a:t>        </a:t>
            </a:r>
            <a:r>
              <a:rPr lang="zh-CN" altLang="zh-CN" sz="2800" b="1" dirty="0"/>
              <a:t>使能端。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3082" name="Picture 2" descr="2e6fa7386fc934ded56225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746199"/>
            <a:ext cx="44434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643438" y="566102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1300" imgH="228600" progId="Equation.3">
                  <p:embed/>
                </p:oleObj>
              </mc:Choice>
              <mc:Fallback>
                <p:oleObj name="公式" r:id="rId3" imgW="2413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661025"/>
                        <a:ext cx="360362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219700" y="5661025"/>
          <a:ext cx="4175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79400" imgH="228600" progId="Equation.3">
                  <p:embed/>
                </p:oleObj>
              </mc:Choice>
              <mc:Fallback>
                <p:oleObj name="公式" r:id="rId5" imgW="2794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661025"/>
                        <a:ext cx="41751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7404100" y="5651500"/>
          <a:ext cx="552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04800" imgH="241300" progId="Equation.3">
                  <p:embed/>
                </p:oleObj>
              </mc:Choice>
              <mc:Fallback>
                <p:oleObj name="公式" r:id="rId7" imgW="304800" imgH="24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651500"/>
                        <a:ext cx="5524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55650" y="6021388"/>
          <a:ext cx="552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04800" imgH="241300" progId="Equation.3">
                  <p:embed/>
                </p:oleObj>
              </mc:Choice>
              <mc:Fallback>
                <p:oleObj name="公式" r:id="rId9" imgW="304800" imgH="241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021388"/>
                        <a:ext cx="5524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Box 10"/>
          <p:cNvSpPr txBox="1">
            <a:spLocks noChangeArrowheads="1"/>
          </p:cNvSpPr>
          <p:nvPr/>
        </p:nvSpPr>
        <p:spPr bwMode="auto">
          <a:xfrm>
            <a:off x="6074857" y="2708920"/>
            <a:ext cx="149796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宋体" panose="02010600030101010101" pitchFamily="2" charset="-122"/>
              </a:rPr>
              <a:t>74LS138</a:t>
            </a:r>
          </a:p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译码器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5D4489F-6155-D0F4-4613-2F6FCEA12D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" y="1632466"/>
            <a:ext cx="4923072" cy="3100814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EAF57F-EE72-A112-8688-28E233BD1DAE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5696" y="1916832"/>
            <a:ext cx="360040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F8142C3-13FD-E0BF-CD2E-024DB3F22240}"/>
              </a:ext>
            </a:extLst>
          </p:cNvPr>
          <p:cNvCxnSpPr>
            <a:cxnSpLocks/>
          </p:cNvCxnSpPr>
          <p:nvPr/>
        </p:nvCxnSpPr>
        <p:spPr bwMode="auto">
          <a:xfrm>
            <a:off x="1691680" y="2204864"/>
            <a:ext cx="3744416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3F8ED0-8A75-A0EE-2389-2F57E9AFA228}"/>
              </a:ext>
            </a:extLst>
          </p:cNvPr>
          <p:cNvCxnSpPr>
            <a:cxnSpLocks/>
          </p:cNvCxnSpPr>
          <p:nvPr/>
        </p:nvCxnSpPr>
        <p:spPr bwMode="auto">
          <a:xfrm>
            <a:off x="1403648" y="2276872"/>
            <a:ext cx="41044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5612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4</a:t>
            </a:r>
            <a:r>
              <a:rPr lang="zh-CN" altLang="en-US" sz="3200" b="1"/>
              <a:t>、四位同步二进制加法</a:t>
            </a:r>
            <a:r>
              <a:rPr lang="zh-CN" altLang="en-US" sz="3200" b="1">
                <a:solidFill>
                  <a:srgbClr val="FF0000"/>
                </a:solidFill>
              </a:rPr>
              <a:t>计数器</a:t>
            </a:r>
            <a:r>
              <a:rPr lang="en-US" altLang="zh-CN" sz="3200" b="1"/>
              <a:t>74LS161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539750" y="4941888"/>
            <a:ext cx="8135938" cy="169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       </a:t>
            </a:r>
            <a:r>
              <a:rPr lang="en-US" altLang="zh-CN" sz="2600" b="1" dirty="0" err="1"/>
              <a:t>起到的作用就是设置计数器的初值。CT</a:t>
            </a:r>
            <a:r>
              <a:rPr lang="en-US" altLang="zh-CN" sz="2600" b="1" baseline="-25000" dirty="0" err="1"/>
              <a:t>P</a:t>
            </a:r>
            <a:r>
              <a:rPr lang="zh-CN" altLang="en-US" sz="2600" b="1" dirty="0"/>
              <a:t> 、 </a:t>
            </a:r>
            <a:r>
              <a:rPr lang="en-US" altLang="zh-CN" sz="2600" b="1" dirty="0" err="1"/>
              <a:t>CT</a:t>
            </a:r>
            <a:r>
              <a:rPr lang="en-US" altLang="zh-CN" sz="2600" b="1" baseline="-25000" dirty="0" err="1"/>
              <a:t>T</a:t>
            </a:r>
            <a:r>
              <a:rPr lang="en-US" altLang="zh-CN" sz="2600" b="1" dirty="0" err="1"/>
              <a:t>为计数使能端，CT</a:t>
            </a:r>
            <a:r>
              <a:rPr lang="en-US" altLang="zh-CN" sz="2600" b="1" baseline="-25000" dirty="0" err="1"/>
              <a:t>T</a:t>
            </a:r>
            <a:r>
              <a:rPr lang="en-US" altLang="zh-CN" sz="2600" b="1" dirty="0" err="1"/>
              <a:t>为计数控制端，CT</a:t>
            </a:r>
            <a:r>
              <a:rPr lang="en-US" altLang="zh-CN" sz="2600" b="1" baseline="-25000" dirty="0" err="1"/>
              <a:t>T</a:t>
            </a:r>
            <a:r>
              <a:rPr lang="en-US" altLang="zh-CN" sz="2600" b="1" dirty="0"/>
              <a:t>=1，触发器为全1时，进位为1，否则为0. ↑</a:t>
            </a:r>
            <a:r>
              <a:rPr lang="en-US" altLang="zh-CN" sz="2600" b="1" dirty="0" err="1"/>
              <a:t>代表脉冲的上升沿。CO</a:t>
            </a:r>
            <a:r>
              <a:rPr lang="zh-CN" altLang="zh-CN" sz="2600" b="1" dirty="0"/>
              <a:t>为进位输出端。</a:t>
            </a:r>
            <a:endParaRPr lang="zh-CN" altLang="en-US" sz="2600" dirty="0">
              <a:latin typeface="宋体" panose="02010600030101010101" pitchFamily="2" charset="-122"/>
            </a:endParaRPr>
          </a:p>
        </p:txBody>
      </p:sp>
      <p:sp>
        <p:nvSpPr>
          <p:cNvPr id="41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410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204"/>
          <a:stretch>
            <a:fillRect/>
          </a:stretch>
        </p:blipFill>
        <p:spPr bwMode="auto">
          <a:xfrm>
            <a:off x="468313" y="1196975"/>
            <a:ext cx="734377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779463" y="5013325"/>
          <a:ext cx="4556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4800" imgH="228600" progId="Equation.3">
                  <p:embed/>
                </p:oleObj>
              </mc:Choice>
              <mc:Fallback>
                <p:oleObj name="公式" r:id="rId3" imgW="3048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013325"/>
                        <a:ext cx="455612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5C8786-2D1B-41E1-AF51-67F13AE97769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灯片编号占位符 1"/>
          <p:cNvSpPr txBox="1"/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94F50FE-A9A6-4A39-9393-F2F94237BBA3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22" y="2251450"/>
            <a:ext cx="86391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-828600" y="0"/>
            <a:ext cx="4176712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计数器功能表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7A660-047E-2646-1512-284CFF473D30}"/>
              </a:ext>
            </a:extLst>
          </p:cNvPr>
          <p:cNvSpPr txBox="1"/>
          <p:nvPr/>
        </p:nvSpPr>
        <p:spPr>
          <a:xfrm>
            <a:off x="8545462" y="4540999"/>
            <a:ext cx="8640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900" b="1" dirty="0">
                <a:latin typeface="宋体" panose="02010600030101010101" pitchFamily="2" charset="-122"/>
              </a:rPr>
              <a:t>同步置数</a:t>
            </a:r>
            <a:endParaRPr lang="zh-CN" altLang="en-US" sz="1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38B36670-F650-8F2F-5D22-8FE2C664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204"/>
          <a:stretch>
            <a:fillRect/>
          </a:stretch>
        </p:blipFill>
        <p:spPr bwMode="auto">
          <a:xfrm>
            <a:off x="3359026" y="70872"/>
            <a:ext cx="4392216" cy="210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7A96A6C-B3B5-959D-0BC0-405DC2526FEF}"/>
              </a:ext>
            </a:extLst>
          </p:cNvPr>
          <p:cNvSpPr/>
          <p:nvPr/>
        </p:nvSpPr>
        <p:spPr bwMode="auto">
          <a:xfrm>
            <a:off x="251520" y="2924944"/>
            <a:ext cx="864096" cy="3672408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1580C8B-8CD4-CEAA-0EA4-2020D41F86A8}"/>
              </a:ext>
            </a:extLst>
          </p:cNvPr>
          <p:cNvSpPr/>
          <p:nvPr/>
        </p:nvSpPr>
        <p:spPr bwMode="auto">
          <a:xfrm>
            <a:off x="4499992" y="3005386"/>
            <a:ext cx="1512168" cy="3672408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900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394</Words>
  <Application>Microsoft Office PowerPoint</Application>
  <PresentationFormat>全屏显示(4:3)</PresentationFormat>
  <Paragraphs>53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Wingdings</vt:lpstr>
      <vt:lpstr>Network</vt:lpstr>
      <vt:lpstr>Equation.DSMT4</vt:lpstr>
      <vt:lpstr>公式</vt:lpstr>
      <vt:lpstr>《组织与结构》随堂实验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cloudfoundry</dc:title>
  <dc:creator>liangyus</dc:creator>
  <cp:lastModifiedBy>贾 星宇</cp:lastModifiedBy>
  <cp:revision>636</cp:revision>
  <dcterms:created xsi:type="dcterms:W3CDTF">2007-03-03T15:37:00Z</dcterms:created>
  <dcterms:modified xsi:type="dcterms:W3CDTF">2022-11-02T03:05:02Z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