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9" r:id="rId3"/>
    <p:sldId id="492" r:id="rId4"/>
    <p:sldId id="511" r:id="rId5"/>
    <p:sldId id="514" r:id="rId6"/>
    <p:sldId id="512" r:id="rId7"/>
    <p:sldId id="513" r:id="rId8"/>
    <p:sldId id="257" r:id="rId9"/>
    <p:sldId id="509" r:id="rId10"/>
    <p:sldId id="51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63080" autoAdjust="0"/>
  </p:normalViewPr>
  <p:slideViewPr>
    <p:cSldViewPr>
      <p:cViewPr varScale="1">
        <p:scale>
          <a:sx n="100" d="100"/>
          <a:sy n="100" d="100"/>
        </p:scale>
        <p:origin x="7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2022/11/2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2022/11/2</a:t>
            </a:fld>
            <a:endParaRPr lang="en-US" altLang="zh-CN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2022/11/2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2022/11/2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组织与结构实验</a:t>
            </a:r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4048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2022/11/02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092065" y="6000750"/>
            <a:ext cx="219456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软件学院  贾星宇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49694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四</a:t>
            </a:r>
            <a:r>
              <a:rPr lang="zh-CN" altLang="zh-CN" sz="3200" b="1" dirty="0">
                <a:solidFill>
                  <a:srgbClr val="C00000"/>
                </a:solidFill>
              </a:rPr>
              <a:t>、实验</a:t>
            </a:r>
            <a:r>
              <a:rPr lang="zh-CN" altLang="en-US" sz="3200" b="1" dirty="0">
                <a:solidFill>
                  <a:srgbClr val="C00000"/>
                </a:solidFill>
              </a:rPr>
              <a:t>所用器件</a:t>
            </a:r>
            <a:endParaRPr lang="zh-CN" altLang="zh-CN" sz="3200" dirty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zh-CN" sz="2400" dirty="0"/>
              <a:t>累加器</a:t>
            </a:r>
            <a:r>
              <a:rPr lang="zh-CN" altLang="en-US" sz="2400" dirty="0"/>
              <a:t>（寄存器、触发器）</a:t>
            </a:r>
            <a:r>
              <a:rPr lang="zh-CN" altLang="zh-CN" sz="2400" dirty="0"/>
              <a:t>选用一片</a:t>
            </a:r>
            <a:r>
              <a:rPr lang="en-US" altLang="zh-CN" sz="2400" dirty="0"/>
              <a:t>74LS273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zh-CN" sz="2400" dirty="0"/>
              <a:t>加法器用两片</a:t>
            </a:r>
            <a:r>
              <a:rPr lang="en-US" altLang="zh-CN" sz="2400" dirty="0"/>
              <a:t>74 LS283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zh-CN" sz="2400" dirty="0"/>
              <a:t>原、反码控制器和溢出判断用两片</a:t>
            </a:r>
            <a:r>
              <a:rPr lang="en-US" altLang="zh-CN" sz="2400" dirty="0"/>
              <a:t>74LS86</a:t>
            </a:r>
          </a:p>
          <a:p>
            <a:pPr marL="0" lvl="2"/>
            <a:endParaRPr lang="en-US" altLang="zh-CN" sz="2400" dirty="0"/>
          </a:p>
          <a:p>
            <a:pPr marL="0" lvl="2"/>
            <a:r>
              <a:rPr lang="zh-CN" altLang="en-US" sz="3200" b="1" dirty="0">
                <a:solidFill>
                  <a:srgbClr val="C00000"/>
                </a:solidFill>
              </a:rPr>
              <a:t>五、实验注意问题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lvl="2">
              <a:spcBef>
                <a:spcPts val="1800"/>
              </a:spcBef>
            </a:pPr>
            <a:r>
              <a:rPr lang="en-US" altLang="zh-CN" sz="2400" dirty="0"/>
              <a:t>           </a:t>
            </a:r>
            <a:r>
              <a:rPr lang="zh-CN" altLang="en-US" sz="2400" dirty="0"/>
              <a:t>请见相关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文档。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B0D419-09B8-4D49-9FE2-29BDF32ED442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937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zh-CN" sz="3600" b="1" dirty="0"/>
              <a:t>实验</a:t>
            </a:r>
            <a:r>
              <a:rPr lang="zh-CN" altLang="en-US" sz="3600" b="1" dirty="0"/>
              <a:t>二      二进制补码加减运算器</a:t>
            </a:r>
            <a:endParaRPr lang="zh-CN" altLang="zh-CN" sz="3600" b="1" dirty="0"/>
          </a:p>
          <a:p>
            <a:endParaRPr lang="zh-CN" altLang="en-US" sz="1900" dirty="0">
              <a:latin typeface="宋体" panose="02010600030101010101" pitchFamily="2" charset="-122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实验时间：第</a:t>
            </a:r>
            <a:r>
              <a:rPr lang="en-US" altLang="zh-CN" sz="2800" b="1" dirty="0">
                <a:latin typeface="宋体" panose="02010600030101010101" pitchFamily="2" charset="-122"/>
              </a:rPr>
              <a:t>11</a:t>
            </a:r>
            <a:r>
              <a:rPr lang="zh-CN" altLang="en-US" sz="2800" b="1" dirty="0">
                <a:latin typeface="宋体" panose="02010600030101010101" pitchFamily="2" charset="-122"/>
              </a:rPr>
              <a:t>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51520" y="1124744"/>
            <a:ext cx="8568952" cy="5037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	实验目的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、设计一个能够实现二进制定点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加减运算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补码运算器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理解数据流及其时序关系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、掌握加法器实现补码加、减运算的基本原理。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	实验要求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r>
              <a:rPr lang="zh-CN" altLang="en-US" sz="2400" dirty="0"/>
              <a:t> ◆ 数据宽度为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，设计出实验线路图。</a:t>
            </a:r>
          </a:p>
          <a:p>
            <a:pPr>
              <a:spcBef>
                <a:spcPts val="800"/>
              </a:spcBef>
            </a:pPr>
            <a:r>
              <a:rPr lang="zh-CN" altLang="en-US" sz="2400" dirty="0"/>
              <a:t> ◆ 设计实验步骤。</a:t>
            </a:r>
          </a:p>
          <a:p>
            <a:pPr>
              <a:spcBef>
                <a:spcPts val="800"/>
              </a:spcBef>
            </a:pPr>
            <a:r>
              <a:rPr lang="zh-CN" altLang="en-US" sz="2400" dirty="0"/>
              <a:t> ◆ 使用开关进行数据加载，完成补码加、减运算。</a:t>
            </a:r>
          </a:p>
          <a:p>
            <a:pPr>
              <a:spcBef>
                <a:spcPts val="800"/>
              </a:spcBef>
            </a:pPr>
            <a:r>
              <a:rPr lang="zh-CN" altLang="en-US" sz="2400" dirty="0"/>
              <a:t> ◆ </a:t>
            </a:r>
            <a:r>
              <a:rPr lang="zh-CN" altLang="en-US" sz="2400" dirty="0">
                <a:solidFill>
                  <a:srgbClr val="FF0000"/>
                </a:solidFill>
              </a:rPr>
              <a:t>符号位运算采用双符号位</a:t>
            </a:r>
            <a:r>
              <a:rPr lang="zh-CN" altLang="en-US" sz="2400" dirty="0"/>
              <a:t>，累加器应有清零控制。</a:t>
            </a:r>
          </a:p>
          <a:p>
            <a:pPr>
              <a:spcBef>
                <a:spcPts val="800"/>
              </a:spcBef>
            </a:pPr>
            <a:r>
              <a:rPr lang="zh-CN" altLang="en-US" sz="2400" dirty="0"/>
              <a:t> ◆ 通过指示灯观察运算结果，记录实验现象，写出实验报告。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51520" y="332656"/>
            <a:ext cx="7489825" cy="937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/>
              <a:t>实验二      二进制</a:t>
            </a:r>
            <a:r>
              <a:rPr lang="zh-CN" altLang="en-US" sz="3600" b="1"/>
              <a:t>补码运算器的设计</a:t>
            </a:r>
            <a:endParaRPr lang="zh-CN" altLang="en-US" sz="3600" b="1" dirty="0"/>
          </a:p>
          <a:p>
            <a:endParaRPr lang="zh-CN" altLang="en-US" sz="19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052736"/>
            <a:ext cx="3851920" cy="45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75656" y="566124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74LS 283</a:t>
            </a:r>
            <a:r>
              <a:rPr lang="zh-CN" altLang="zh-CN" sz="2000" b="1" dirty="0"/>
              <a:t>（</a:t>
            </a:r>
            <a:r>
              <a:rPr lang="zh-CN" altLang="zh-CN" sz="2000" dirty="0"/>
              <a:t>快速进位四位二进制全加器</a:t>
            </a:r>
            <a:r>
              <a:rPr lang="zh-CN" altLang="zh-CN" sz="2000" b="1" dirty="0"/>
              <a:t>）</a:t>
            </a:r>
            <a:endParaRPr lang="zh-CN" altLang="en-US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4A6589A-DF43-E309-1250-036088CB4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75612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/>
              <a:t>74LS 283</a:t>
            </a:r>
            <a:r>
              <a:rPr lang="zh-CN" altLang="zh-CN" sz="3200" b="1" dirty="0"/>
              <a:t>（</a:t>
            </a:r>
            <a:r>
              <a:rPr lang="zh-CN" altLang="zh-CN" sz="3200" dirty="0"/>
              <a:t>快速进位四位二进制全加器</a:t>
            </a:r>
            <a:r>
              <a:rPr lang="zh-CN" altLang="zh-CN" sz="3200" b="1" dirty="0"/>
              <a:t>）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BC1EE3-5C02-A18E-BFF1-C9AD947DB7C5}"/>
              </a:ext>
            </a:extLst>
          </p:cNvPr>
          <p:cNvSpPr/>
          <p:nvPr/>
        </p:nvSpPr>
        <p:spPr bwMode="auto">
          <a:xfrm>
            <a:off x="3059832" y="4221088"/>
            <a:ext cx="648072" cy="432048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E550F3-2AA5-944F-B940-B3592084E9C7}"/>
              </a:ext>
            </a:extLst>
          </p:cNvPr>
          <p:cNvSpPr/>
          <p:nvPr/>
        </p:nvSpPr>
        <p:spPr bwMode="auto">
          <a:xfrm>
            <a:off x="5580112" y="4653136"/>
            <a:ext cx="648072" cy="432048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52673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616530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加法器</a:t>
            </a:r>
            <a:r>
              <a:rPr lang="zh-CN" altLang="zh-CN" sz="2000" b="1" dirty="0"/>
              <a:t>功能表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788DBB-F61F-4AB1-B160-83C185AF1E12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23850" y="333375"/>
            <a:ext cx="75612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8D</a:t>
            </a:r>
            <a:r>
              <a:rPr lang="zh-CN" altLang="en-US" sz="3200" b="1" dirty="0"/>
              <a:t>触发器</a:t>
            </a:r>
            <a:r>
              <a:rPr lang="en-US" altLang="zh-CN" sz="3200" b="1" dirty="0"/>
              <a:t>74LS273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504235" cy="4032448"/>
          </a:xfrm>
          <a:prstGeom prst="rect">
            <a:avLst/>
          </a:prstGeom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34C42EE6-53A7-3492-EFB1-106CDCD9B844}"/>
              </a:ext>
            </a:extLst>
          </p:cNvPr>
          <p:cNvSpPr txBox="1"/>
          <p:nvPr/>
        </p:nvSpPr>
        <p:spPr>
          <a:xfrm>
            <a:off x="2267744" y="602128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</a:t>
            </a:r>
            <a:r>
              <a:rPr lang="zh-CN" altLang="en-US" sz="2000" b="1" dirty="0"/>
              <a:t>输入，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输出，</a:t>
            </a:r>
            <a:r>
              <a:rPr lang="en-US" altLang="zh-CN" sz="2000" b="1" dirty="0">
                <a:solidFill>
                  <a:srgbClr val="FF0000"/>
                </a:solidFill>
              </a:rPr>
              <a:t>MR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CLR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C7C782-3AC5-4EDB-8271-68146CFC09D7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31746" name="Picture 2" descr="74LS273管教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33375"/>
            <a:ext cx="7596187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LS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341438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8"/>
          <p:cNvSpPr txBox="1">
            <a:spLocks noChangeArrowheads="1"/>
          </p:cNvSpPr>
          <p:nvPr/>
        </p:nvSpPr>
        <p:spPr bwMode="auto">
          <a:xfrm>
            <a:off x="250825" y="404813"/>
            <a:ext cx="72739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/>
              <a:t>四</a:t>
            </a:r>
            <a:r>
              <a:rPr lang="en-US" altLang="zh-CN" sz="3200" b="1" dirty="0"/>
              <a:t>-2</a:t>
            </a:r>
            <a:r>
              <a:rPr lang="zh-CN" altLang="zh-CN" sz="3200" b="1" dirty="0"/>
              <a:t>输入</a:t>
            </a:r>
            <a:r>
              <a:rPr lang="zh-CN" altLang="zh-CN" sz="3200" b="1" dirty="0">
                <a:solidFill>
                  <a:srgbClr val="FF0000"/>
                </a:solidFill>
              </a:rPr>
              <a:t>异或门</a:t>
            </a:r>
            <a:r>
              <a:rPr lang="en-US" altLang="zh-CN" sz="3200" b="1" dirty="0"/>
              <a:t>74LS86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20483" name="TextBox 9"/>
          <p:cNvSpPr txBox="1">
            <a:spLocks noChangeArrowheads="1"/>
          </p:cNvSpPr>
          <p:nvPr/>
        </p:nvSpPr>
        <p:spPr bwMode="auto">
          <a:xfrm>
            <a:off x="539750" y="4868863"/>
            <a:ext cx="8135938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zh-CN" sz="2800" b="1"/>
              <a:t>、</a:t>
            </a:r>
            <a:r>
              <a:rPr lang="en-US" altLang="zh-CN" sz="2800" b="1"/>
              <a:t>2</a:t>
            </a:r>
            <a:r>
              <a:rPr lang="zh-CN" altLang="zh-CN" sz="2800" b="1"/>
              <a:t>、</a:t>
            </a:r>
            <a:r>
              <a:rPr lang="en-US" altLang="zh-CN" sz="2800" b="1"/>
              <a:t>3, </a:t>
            </a:r>
          </a:p>
          <a:p>
            <a:r>
              <a:rPr lang="en-US" altLang="zh-CN" sz="2800" b="1"/>
              <a:t>4</a:t>
            </a:r>
            <a:r>
              <a:rPr lang="zh-CN" altLang="zh-CN" sz="2800" b="1"/>
              <a:t>、</a:t>
            </a:r>
            <a:r>
              <a:rPr lang="en-US" altLang="zh-CN" sz="2800" b="1"/>
              <a:t>5</a:t>
            </a:r>
            <a:r>
              <a:rPr lang="zh-CN" altLang="zh-CN" sz="2800" b="1"/>
              <a:t>、</a:t>
            </a:r>
            <a:r>
              <a:rPr lang="en-US" altLang="zh-CN" sz="2800" b="1"/>
              <a:t>6,</a:t>
            </a:r>
          </a:p>
          <a:p>
            <a:r>
              <a:rPr lang="en-US" altLang="zh-CN" sz="2800" b="1"/>
              <a:t>8</a:t>
            </a:r>
            <a:r>
              <a:rPr lang="zh-CN" altLang="zh-CN" sz="2800" b="1"/>
              <a:t>、</a:t>
            </a:r>
            <a:r>
              <a:rPr lang="en-US" altLang="zh-CN" sz="2800" b="1"/>
              <a:t>9</a:t>
            </a:r>
            <a:r>
              <a:rPr lang="zh-CN" altLang="zh-CN" sz="2800" b="1"/>
              <a:t>、</a:t>
            </a:r>
            <a:r>
              <a:rPr lang="en-US" altLang="zh-CN" sz="2800" b="1"/>
              <a:t>10</a:t>
            </a:r>
            <a:r>
              <a:rPr lang="zh-CN" altLang="zh-CN" sz="2800" b="1"/>
              <a:t>，</a:t>
            </a:r>
            <a:endParaRPr lang="en-US" altLang="zh-CN" sz="2800" b="1"/>
          </a:p>
          <a:p>
            <a:r>
              <a:rPr lang="en-US" altLang="zh-CN" sz="2800" b="1"/>
              <a:t>11</a:t>
            </a:r>
            <a:r>
              <a:rPr lang="zh-CN" altLang="zh-CN" sz="2800" b="1"/>
              <a:t>、</a:t>
            </a:r>
            <a:r>
              <a:rPr lang="en-US" altLang="zh-CN" sz="2800" b="1"/>
              <a:t>12</a:t>
            </a:r>
            <a:r>
              <a:rPr lang="zh-CN" altLang="zh-CN" sz="2800" b="1"/>
              <a:t>、</a:t>
            </a:r>
            <a:r>
              <a:rPr lang="en-US" altLang="zh-CN" sz="2800" b="1"/>
              <a:t>13  </a:t>
            </a:r>
            <a:r>
              <a:rPr lang="zh-CN" altLang="zh-CN" sz="2800" b="1"/>
              <a:t>分别为四个异或门的输入</a:t>
            </a:r>
            <a:r>
              <a:rPr lang="en-US" altLang="zh-CN" sz="2800" b="1"/>
              <a:t>/</a:t>
            </a:r>
            <a:r>
              <a:rPr lang="zh-CN" altLang="zh-CN" sz="2800" b="1"/>
              <a:t>输出。</a:t>
            </a:r>
            <a:endParaRPr lang="zh-CN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z="1800" smtClean="0"/>
              <a:t>9</a:t>
            </a:fld>
            <a:endParaRPr lang="en-US" altLang="zh-CN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602128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/>
              <a:t>图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    </a:t>
            </a:r>
            <a:r>
              <a:rPr lang="zh-CN" altLang="en-US" sz="2000" b="1" dirty="0"/>
              <a:t>补码加、减运算器结构图</a:t>
            </a:r>
            <a:endParaRPr lang="zh-CN" altLang="zh-CN" sz="2000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468313" y="1125538"/>
          <a:ext cx="8053387" cy="475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89325" imgH="2462530" progId="Visio.Drawing.11">
                  <p:embed/>
                </p:oleObj>
              </mc:Choice>
              <mc:Fallback>
                <p:oleObj name="Visio" r:id="rId2" imgW="3489325" imgH="246253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053387" cy="475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04664"/>
            <a:ext cx="42484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三、	运算器结构框图</a:t>
            </a:r>
          </a:p>
          <a:p>
            <a:pPr algn="l"/>
            <a:endParaRPr lang="zh-CN" altLang="en-US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36">
            <a:extLst>
              <a:ext uri="{FF2B5EF4-FFF2-40B4-BE49-F238E27FC236}">
                <a16:creationId xmlns:a16="http://schemas.microsoft.com/office/drawing/2014/main" id="{1B5E9ACF-68E8-34BC-A9F5-1AA59D61CBFF}"/>
              </a:ext>
            </a:extLst>
          </p:cNvPr>
          <p:cNvSpPr txBox="1"/>
          <p:nvPr/>
        </p:nvSpPr>
        <p:spPr>
          <a:xfrm>
            <a:off x="179512" y="5582136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两个加法器的连接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原反控制器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数据流动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293</Words>
  <Application>Microsoft Office PowerPoint</Application>
  <PresentationFormat>全屏显示(4:3)</PresentationFormat>
  <Paragraphs>48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Wingdings</vt:lpstr>
      <vt:lpstr>Network</vt:lpstr>
      <vt:lpstr>Visio</vt:lpstr>
      <vt:lpstr>组织与结构实验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贾 星宇</cp:lastModifiedBy>
  <cp:revision>628</cp:revision>
  <dcterms:created xsi:type="dcterms:W3CDTF">2007-03-03T15:37:00Z</dcterms:created>
  <dcterms:modified xsi:type="dcterms:W3CDTF">2022-11-02T03:00:57Z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21</vt:lpwstr>
  </property>
  <property fmtid="{D5CDD505-2E9C-101B-9397-08002B2CF9AE}" pid="3" name="KSOProductBuildVer">
    <vt:lpwstr>2052-10.1.0.7671</vt:lpwstr>
  </property>
</Properties>
</file>