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3"/>
  </p:notesMasterIdLst>
  <p:sldIdLst>
    <p:sldId id="256" r:id="rId3"/>
    <p:sldId id="272" r:id="rId4"/>
    <p:sldId id="277" r:id="rId5"/>
    <p:sldId id="258" r:id="rId6"/>
    <p:sldId id="273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D8E6774-D4BA-4C2B-97FF-0E3CDC007A7A}">
          <p14:sldIdLst>
            <p14:sldId id="256"/>
            <p14:sldId id="272"/>
            <p14:sldId id="277"/>
            <p14:sldId id="258"/>
            <p14:sldId id="273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80000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5244" autoAdjust="0"/>
  </p:normalViewPr>
  <p:slideViewPr>
    <p:cSldViewPr snapToGrid="0">
      <p:cViewPr varScale="1">
        <p:scale>
          <a:sx n="92" d="100"/>
          <a:sy n="92" d="100"/>
        </p:scale>
        <p:origin x="76" y="1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0478-7283-45F0-A48C-B95BB97D888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B724D-AE44-4447-A9CF-A8AEBE647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JVM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有自己完善的硬件架构，如处理器、堆栈（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Stack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）、寄存器等，还具有相应的指令系统（字节码就是一种指令格式）。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JVM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屏蔽了与具体操作系统平台相关的信息，使得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程序只需要生成在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虚拟机上运行的目标代码（字节码），就可以在多种平台上不加修改地运行。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JVM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是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平台无关的基础。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JVM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负责运行字节码：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JVM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把每一条要执行的字节码交给解释器，翻译成对应的机器码，然后由解释器执行。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JVM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解释执行字节码文件就是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JVM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操作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解释器进行解释执行字节码文件的过程。
将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源文件（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.java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文件）编译成字节码文件（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.class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文件，是特殊的二进制文件，二进制字节码文件），这种字节码就是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JVM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的“机器语言”。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javac.exe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可以简单看成是</a:t>
            </a:r>
            <a:r>
              <a:rPr lang="en-US" altLang="zh-CN" dirty="0">
                <a:solidFill>
                  <a:srgbClr val="586F76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>
                <a:solidFill>
                  <a:srgbClr val="586F76"/>
                </a:solidFill>
                <a:latin typeface="Verdana" panose="020B0604030504040204" pitchFamily="34" charset="0"/>
              </a:rPr>
              <a:t>编译器。
解释器：是一种电脑程序，能够把高级编程语言一行一行直接翻译运行。解释器不会一次把整个程序翻译出来，只像一位“中间人”，每次运行程序时都要先转成另一种语言再作运行，因此解释器的程序运行速度比较缓慢。它每翻译一行程序叙述就立刻运行，然后再翻译下一行，再运行，如此不停地进行下去。它会先将源码翻译成另一种语言，以供多次运行而无需再经编译。其制成品无需依赖编译器而运行，程序运行速度比较快。
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B724D-AE44-4447-A9CF-A8AEBE647E3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修饰符修饰的类的特点：该类不能有子类；
使用</a:t>
            </a:r>
            <a:r>
              <a:rPr lang="en-US" altLang="zh-CN" dirty="0"/>
              <a:t>Final</a:t>
            </a:r>
            <a:r>
              <a:rPr lang="zh-CN" altLang="en-US" dirty="0"/>
              <a:t>修饰符修饰的对象的特点：该对象的引用地址不能改变；
使用</a:t>
            </a:r>
            <a:r>
              <a:rPr lang="en-US" altLang="zh-CN" dirty="0"/>
              <a:t>Final</a:t>
            </a:r>
            <a:r>
              <a:rPr lang="zh-CN" altLang="en-US" dirty="0"/>
              <a:t>修饰符修饰的方法的特点：该方法不能被重写；
使用</a:t>
            </a:r>
            <a:r>
              <a:rPr lang="en-US" altLang="zh-CN" dirty="0"/>
              <a:t>Final</a:t>
            </a:r>
            <a:r>
              <a:rPr lang="zh-CN" altLang="en-US" dirty="0"/>
              <a:t>修饰符修饰的变量的特点：该变量会变成常量，值不能被改变。
</a:t>
            </a:r>
            <a:r>
              <a:rPr lang="en-US" altLang="zh-CN" dirty="0"/>
              <a:t>class A{</a:t>
            </a:r>
            <a:br>
              <a:rPr lang="en-US" altLang="zh-CN" dirty="0"/>
            </a:br>
            <a:r>
              <a:rPr lang="en-US" altLang="zh-CN" dirty="0"/>
              <a:t>    public int val </a:t>
            </a:r>
            <a:r>
              <a:rPr lang="zh-CN" altLang="en-US" dirty="0"/>
              <a:t>= </a:t>
            </a:r>
            <a:r>
              <a:rPr lang="en-US" altLang="zh-CN" dirty="0"/>
              <a:t>1;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public class DataTypeTest {</a:t>
            </a:r>
            <a:br>
              <a:rPr lang="en-US" altLang="zh-CN" dirty="0"/>
            </a:br>
            <a:r>
              <a:rPr lang="en-US" altLang="zh-CN" dirty="0"/>
              <a:t>    public static void f(A a){</a:t>
            </a:r>
            <a:br>
              <a:rPr lang="en-US" altLang="zh-CN" dirty="0"/>
            </a:br>
            <a:r>
              <a:rPr lang="en-US" altLang="zh-CN" dirty="0"/>
              <a:t>        a.val </a:t>
            </a:r>
            <a:r>
              <a:rPr lang="zh-CN" altLang="en-US" dirty="0"/>
              <a:t>++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public static void main(String[] args) {</a:t>
            </a:r>
            <a:br>
              <a:rPr lang="en-US" altLang="zh-CN" dirty="0"/>
            </a:br>
            <a:r>
              <a:rPr lang="en-US" altLang="zh-CN" dirty="0"/>
              <a:t>        A a </a:t>
            </a:r>
            <a:r>
              <a:rPr lang="zh-CN" altLang="en-US" dirty="0"/>
              <a:t>= </a:t>
            </a:r>
            <a:r>
              <a:rPr lang="en-US" altLang="zh-CN" dirty="0"/>
              <a:t>new A();</a:t>
            </a:r>
            <a:br>
              <a:rPr lang="en-US" altLang="zh-CN" dirty="0"/>
            </a:br>
            <a:r>
              <a:rPr lang="en-US" altLang="zh-CN" dirty="0"/>
              <a:t>        System.out.println(a.val);</a:t>
            </a:r>
            <a:br>
              <a:rPr lang="en-US" altLang="zh-CN" dirty="0"/>
            </a:br>
            <a:r>
              <a:rPr lang="en-US" altLang="zh-CN" dirty="0"/>
              <a:t>        f(a);</a:t>
            </a:r>
            <a:br>
              <a:rPr lang="en-US" altLang="zh-CN" dirty="0"/>
            </a:br>
            <a:r>
              <a:rPr lang="en-US" altLang="zh-CN" dirty="0"/>
              <a:t>        System.out.println(a.val);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
</a:t>
            </a:r>
            <a:r>
              <a:rPr lang="zh-CN" altLang="en-US" dirty="0"/>
              <a:t>-----------------------
</a:t>
            </a:r>
            <a:r>
              <a:rPr lang="en-US" altLang="zh-CN" dirty="0"/>
              <a:t>class A{</a:t>
            </a:r>
            <a:br>
              <a:rPr lang="en-US" altLang="zh-CN" dirty="0"/>
            </a:br>
            <a:r>
              <a:rPr lang="en-US" altLang="zh-CN" dirty="0"/>
              <a:t>    A(){</a:t>
            </a:r>
            <a:br>
              <a:rPr lang="en-US" altLang="zh-CN" dirty="0"/>
            </a:br>
            <a:r>
              <a:rPr lang="en-US" altLang="zh-CN" dirty="0"/>
              <a:t>        System.out.println("init class A");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class B{</a:t>
            </a:r>
            <a:br>
              <a:rPr lang="en-US" altLang="zh-CN" dirty="0"/>
            </a:br>
            <a:r>
              <a:rPr lang="en-US" altLang="zh-CN" dirty="0"/>
              <a:t>    B(){</a:t>
            </a:r>
            <a:br>
              <a:rPr lang="en-US" altLang="zh-CN" dirty="0"/>
            </a:br>
            <a:r>
              <a:rPr lang="en-US" altLang="zh-CN" dirty="0"/>
              <a:t>        System.out.println("init class B");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public class DataTypeTest {</a:t>
            </a:r>
            <a:br>
              <a:rPr lang="en-US" altLang="zh-CN" dirty="0"/>
            </a:br>
            <a:r>
              <a:rPr lang="en-US" altLang="zh-CN" dirty="0"/>
              <a:t>    A a </a:t>
            </a:r>
            <a:r>
              <a:rPr lang="zh-CN" altLang="en-US" dirty="0"/>
              <a:t>= </a:t>
            </a:r>
            <a:r>
              <a:rPr lang="en-US" altLang="zh-CN" dirty="0"/>
              <a:t>new A();</a:t>
            </a:r>
            <a:br>
              <a:rPr lang="en-US" altLang="zh-CN" dirty="0"/>
            </a:br>
            <a:r>
              <a:rPr lang="en-US" altLang="zh-CN" dirty="0"/>
              <a:t>    static B b </a:t>
            </a:r>
            <a:r>
              <a:rPr lang="zh-CN" altLang="en-US" dirty="0"/>
              <a:t>= </a:t>
            </a:r>
            <a:r>
              <a:rPr lang="en-US" altLang="zh-CN" dirty="0"/>
              <a:t>new B();</a:t>
            </a:r>
            <a:br>
              <a:rPr lang="en-US" altLang="zh-CN" dirty="0"/>
            </a:br>
            <a:r>
              <a:rPr lang="en-US" altLang="zh-CN" dirty="0"/>
              <a:t>    public DataTypeTest(){</a:t>
            </a:r>
            <a:br>
              <a:rPr lang="en-US" altLang="zh-CN" dirty="0"/>
            </a:br>
            <a:r>
              <a:rPr lang="en-US" altLang="zh-CN" dirty="0"/>
              <a:t>        System.out.println("init class dt");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public static void main(String[] args) {</a:t>
            </a:r>
            <a:br>
              <a:rPr lang="en-US" altLang="zh-CN" dirty="0"/>
            </a:br>
            <a:r>
              <a:rPr lang="en-US" altLang="zh-CN" dirty="0"/>
              <a:t>        DataTypeTest dataTypeTest </a:t>
            </a:r>
            <a:r>
              <a:rPr lang="zh-CN" altLang="en-US" dirty="0"/>
              <a:t>= </a:t>
            </a:r>
            <a:r>
              <a:rPr lang="en-US" altLang="zh-CN" dirty="0"/>
              <a:t>new DataTypeTest();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B724D-AE44-4447-A9CF-A8AEBE647E3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B724D-AE44-4447-A9CF-A8AEBE647E3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构造器没有返回值</a:t>
            </a:r>
            <a:endParaRPr lang="en-US" altLang="zh-CN" sz="1200" b="1" dirty="0"/>
          </a:p>
          <a:p>
            <a:r>
              <a:rPr lang="zh-CN" altLang="en-US" sz="1200" b="1" dirty="0"/>
              <a:t>若类中至少有一个抽象方法, 则该类必须声明为</a:t>
            </a:r>
            <a:r>
              <a:rPr lang="zh-CN" altLang="en-US" sz="1200" b="1" u="sng" dirty="0">
                <a:solidFill>
                  <a:srgbClr val="0033CC"/>
                </a:solidFill>
              </a:rPr>
              <a:t>抽象类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B724D-AE44-4447-A9CF-A8AEBE647E3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B724D-AE44-4447-A9CF-A8AEBE647E3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97BB0"/>
                </a:solidFill>
                <a:effectLst/>
              </a:rPr>
              <a:t>class 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C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C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82E6FF"/>
                </a:solidFill>
                <a:effectLst/>
              </a:rPr>
              <a:t>System</a:t>
            </a:r>
            <a:r>
              <a:rPr lang="en-US" altLang="zh-CN" dirty="0" err="1"/>
              <a:t>.</a:t>
            </a:r>
            <a:r>
              <a:rPr lang="en-US" altLang="zh-CN" i="1" dirty="0" err="1">
                <a:solidFill>
                  <a:srgbClr val="49B0CE"/>
                </a:solidFill>
                <a:effectLst/>
              </a:rPr>
              <a:t>out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5C2B3"/>
                </a:solidFill>
                <a:effectLst/>
              </a:rPr>
              <a:t>println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806C"/>
                </a:solidFill>
                <a:effectLst/>
              </a:rPr>
              <a:t>"initialize C!"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>
                <a:solidFill>
                  <a:srgbClr val="F97BB0"/>
                </a:solidFill>
                <a:effectLst/>
              </a:rPr>
              <a:t>class 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B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extends 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C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B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82E6FF"/>
                </a:solidFill>
                <a:effectLst/>
              </a:rPr>
              <a:t>System</a:t>
            </a:r>
            <a:r>
              <a:rPr lang="en-US" altLang="zh-CN" dirty="0" err="1"/>
              <a:t>.</a:t>
            </a:r>
            <a:r>
              <a:rPr lang="en-US" altLang="zh-CN" i="1" dirty="0" err="1">
                <a:solidFill>
                  <a:srgbClr val="49B0CE"/>
                </a:solidFill>
                <a:effectLst/>
              </a:rPr>
              <a:t>out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5C2B3"/>
                </a:solidFill>
                <a:effectLst/>
              </a:rPr>
              <a:t>println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806C"/>
                </a:solidFill>
                <a:effectLst/>
              </a:rPr>
              <a:t>"initialize B!"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>
                <a:solidFill>
                  <a:srgbClr val="F97BB0"/>
                </a:solidFill>
                <a:effectLst/>
              </a:rPr>
              <a:t>public class 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A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extends 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B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A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82E6FF"/>
                </a:solidFill>
                <a:effectLst/>
              </a:rPr>
              <a:t>System</a:t>
            </a:r>
            <a:r>
              <a:rPr lang="en-US" altLang="zh-CN" dirty="0" err="1"/>
              <a:t>.</a:t>
            </a:r>
            <a:r>
              <a:rPr lang="en-US" altLang="zh-CN" i="1" dirty="0" err="1">
                <a:solidFill>
                  <a:srgbClr val="49B0CE"/>
                </a:solidFill>
                <a:effectLst/>
              </a:rPr>
              <a:t>out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5C2B3"/>
                </a:solidFill>
                <a:effectLst/>
              </a:rPr>
              <a:t>println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806C"/>
                </a:solidFill>
                <a:effectLst/>
              </a:rPr>
              <a:t>"initialize A!"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public static void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main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String</a:t>
            </a:r>
            <a:r>
              <a:rPr lang="en-US" altLang="zh-CN" dirty="0"/>
              <a:t>[] </a:t>
            </a:r>
            <a:r>
              <a:rPr lang="en-US" altLang="zh-CN" dirty="0" err="1">
                <a:solidFill>
                  <a:srgbClr val="FCFCFC"/>
                </a:solidFill>
                <a:effectLst/>
              </a:rPr>
              <a:t>args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A </a:t>
            </a:r>
            <a:r>
              <a:rPr lang="en-US" altLang="zh-CN" dirty="0" err="1">
                <a:solidFill>
                  <a:srgbClr val="FCFCFC"/>
                </a:solidFill>
                <a:effectLst/>
              </a:rPr>
              <a:t>a</a:t>
            </a:r>
            <a:r>
              <a:rPr lang="en-US" altLang="zh-CN" dirty="0">
                <a:solidFill>
                  <a:srgbClr val="FCFCFC"/>
                </a:solidFill>
                <a:effectLst/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new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A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</a:t>
            </a:r>
          </a:p>
          <a:p>
            <a:r>
              <a:rPr lang="en-US" altLang="zh-CN" b="1" dirty="0">
                <a:solidFill>
                  <a:srgbClr val="F97BB0"/>
                </a:solidFill>
                <a:effectLst/>
              </a:rPr>
              <a:t>class 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base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protected int </a:t>
            </a:r>
            <a:r>
              <a:rPr lang="en-US" altLang="zh-CN" dirty="0">
                <a:solidFill>
                  <a:srgbClr val="49B0CE"/>
                </a:solidFill>
                <a:effectLst/>
              </a:rPr>
              <a:t>a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D7C781"/>
                </a:solidFill>
                <a:effectLst/>
              </a:rPr>
              <a:t>0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base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82E6FF"/>
                </a:solidFill>
                <a:effectLst/>
              </a:rPr>
              <a:t>System</a:t>
            </a:r>
            <a:r>
              <a:rPr lang="en-US" altLang="zh-CN" dirty="0" err="1"/>
              <a:t>.</a:t>
            </a:r>
            <a:r>
              <a:rPr lang="en-US" altLang="zh-CN" i="1" dirty="0" err="1">
                <a:solidFill>
                  <a:srgbClr val="49B0CE"/>
                </a:solidFill>
                <a:effectLst/>
              </a:rPr>
              <a:t>out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5C2B3"/>
                </a:solidFill>
                <a:effectLst/>
              </a:rPr>
              <a:t>println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806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F806C"/>
                </a:solidFill>
                <a:effectLst/>
              </a:rPr>
              <a:t>init</a:t>
            </a:r>
            <a:r>
              <a:rPr lang="en-US" altLang="zh-CN" dirty="0">
                <a:solidFill>
                  <a:srgbClr val="FF806C"/>
                </a:solidFill>
                <a:effectLst/>
              </a:rPr>
              <a:t> base"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base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int </a:t>
            </a:r>
            <a:r>
              <a:rPr lang="en-US" altLang="zh-CN" dirty="0">
                <a:solidFill>
                  <a:srgbClr val="FCFCFC"/>
                </a:solidFill>
                <a:effectLst/>
              </a:rPr>
              <a:t>c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82E6FF"/>
                </a:solidFill>
                <a:effectLst/>
              </a:rPr>
              <a:t>System</a:t>
            </a:r>
            <a:r>
              <a:rPr lang="en-US" altLang="zh-CN" dirty="0" err="1"/>
              <a:t>.</a:t>
            </a:r>
            <a:r>
              <a:rPr lang="en-US" altLang="zh-CN" i="1" dirty="0" err="1">
                <a:solidFill>
                  <a:srgbClr val="49B0CE"/>
                </a:solidFill>
                <a:effectLst/>
              </a:rPr>
              <a:t>out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5C2B3"/>
                </a:solidFill>
                <a:effectLst/>
              </a:rPr>
              <a:t>println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806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F806C"/>
                </a:solidFill>
                <a:effectLst/>
              </a:rPr>
              <a:t>init</a:t>
            </a:r>
            <a:r>
              <a:rPr lang="en-US" altLang="zh-CN" dirty="0">
                <a:solidFill>
                  <a:srgbClr val="FF806C"/>
                </a:solidFill>
                <a:effectLst/>
              </a:rPr>
              <a:t> base a = "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FCFCFC"/>
                </a:solidFill>
                <a:effectLst/>
              </a:rPr>
              <a:t>c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49B0CE"/>
                </a:solidFill>
                <a:effectLst/>
              </a:rPr>
              <a:t>a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CFCFC"/>
                </a:solidFill>
                <a:effectLst/>
              </a:rPr>
              <a:t>c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public void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show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82E6FF"/>
                </a:solidFill>
                <a:effectLst/>
              </a:rPr>
              <a:t>System</a:t>
            </a:r>
            <a:r>
              <a:rPr lang="en-US" altLang="zh-CN" dirty="0" err="1"/>
              <a:t>.</a:t>
            </a:r>
            <a:r>
              <a:rPr lang="en-US" altLang="zh-CN" i="1" dirty="0" err="1">
                <a:solidFill>
                  <a:srgbClr val="49B0CE"/>
                </a:solidFill>
                <a:effectLst/>
              </a:rPr>
              <a:t>out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5C2B3"/>
                </a:solidFill>
                <a:effectLst/>
              </a:rPr>
              <a:t>println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806C"/>
                </a:solidFill>
                <a:effectLst/>
              </a:rPr>
              <a:t>"a = "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49B0CE"/>
                </a:solidFill>
                <a:effectLst/>
              </a:rPr>
              <a:t>a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>
                <a:solidFill>
                  <a:srgbClr val="F97BB0"/>
                </a:solidFill>
                <a:effectLst/>
              </a:rPr>
              <a:t>public class 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Test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extends 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base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int </a:t>
            </a:r>
            <a:r>
              <a:rPr lang="en-US" altLang="zh-CN" dirty="0">
                <a:solidFill>
                  <a:srgbClr val="49B0CE"/>
                </a:solidFill>
                <a:effectLst/>
              </a:rPr>
              <a:t>a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D7C781"/>
                </a:solidFill>
                <a:effectLst/>
              </a:rPr>
              <a:t>3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Test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super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D7C781"/>
                </a:solidFill>
                <a:effectLst/>
              </a:rPr>
              <a:t>5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82E6FF"/>
                </a:solidFill>
                <a:effectLst/>
              </a:rPr>
              <a:t>System</a:t>
            </a:r>
            <a:r>
              <a:rPr lang="en-US" altLang="zh-CN" dirty="0" err="1"/>
              <a:t>.</a:t>
            </a:r>
            <a:r>
              <a:rPr lang="en-US" altLang="zh-CN" i="1" dirty="0" err="1">
                <a:solidFill>
                  <a:srgbClr val="49B0CE"/>
                </a:solidFill>
                <a:effectLst/>
              </a:rPr>
              <a:t>out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5C2B3"/>
                </a:solidFill>
                <a:effectLst/>
              </a:rPr>
              <a:t>println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806C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F806C"/>
                </a:solidFill>
                <a:effectLst/>
              </a:rPr>
              <a:t>init</a:t>
            </a:r>
            <a:r>
              <a:rPr lang="en-US" altLang="zh-CN" dirty="0">
                <a:solidFill>
                  <a:srgbClr val="FF806C"/>
                </a:solidFill>
                <a:effectLst/>
              </a:rPr>
              <a:t> child, a = "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49B0CE"/>
                </a:solidFill>
                <a:effectLst/>
              </a:rPr>
              <a:t>a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public static void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main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String</a:t>
            </a:r>
            <a:r>
              <a:rPr lang="en-US" altLang="zh-CN" dirty="0"/>
              <a:t>[] </a:t>
            </a:r>
            <a:r>
              <a:rPr lang="en-US" altLang="zh-CN" dirty="0" err="1">
                <a:solidFill>
                  <a:srgbClr val="FCFCFC"/>
                </a:solidFill>
                <a:effectLst/>
              </a:rPr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82E6FF"/>
                </a:solidFill>
                <a:effectLst/>
              </a:rPr>
              <a:t>Test </a:t>
            </a:r>
            <a:r>
              <a:rPr lang="en-US" altLang="zh-CN" dirty="0">
                <a:solidFill>
                  <a:srgbClr val="FCFCFC"/>
                </a:solidFill>
                <a:effectLst/>
              </a:rPr>
              <a:t>t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F97BB0"/>
                </a:solidFill>
                <a:effectLst/>
              </a:rPr>
              <a:t>new </a:t>
            </a:r>
            <a:r>
              <a:rPr lang="en-US" altLang="zh-CN" dirty="0">
                <a:solidFill>
                  <a:srgbClr val="75C2B3"/>
                </a:solidFill>
                <a:effectLst/>
              </a:rPr>
              <a:t>Test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FCFCFC"/>
                </a:solidFill>
                <a:effectLst/>
              </a:rPr>
              <a:t>t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5C2B3"/>
                </a:solidFill>
                <a:effectLst/>
              </a:rPr>
              <a:t>show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即使子类声明了与父类完全一样的成员变量，也不会覆盖掉父类的成员变量。而是在子类实例化时，会同时定义两个成员变量，子类也可以同时访问到这两个成员变量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this.i&amp;super.i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，但父类不能访问到子类的成员变量（父类不知道子类的存在）。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而具体在方法中使用成员变量时，究竟使用的是父类还是子类的成员变量，则由方法所在的类决定；即，方法在父类中定义和执行，则访问的是父类的成员变量，方法在子类中定义（包括覆盖父类方法）和执行，则访问的是子类的成员变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B724D-AE44-4447-A9CF-A8AEBE647E3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多态是同一个行为具有多个不同表现形式或形态的能力。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多态就是同一个接口，使用不同的实例而执行不同操作，如图所示：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B724D-AE44-4447-A9CF-A8AEBE647E3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 userDrawn="1"/>
        </p:nvSpPr>
        <p:spPr>
          <a:xfrm>
            <a:off x="10127848" y="4333522"/>
            <a:ext cx="2104663" cy="2524478"/>
          </a:xfrm>
          <a:custGeom>
            <a:avLst/>
            <a:gdLst>
              <a:gd name="connsiteX0" fmla="*/ 0 w 2928395"/>
              <a:gd name="connsiteY0" fmla="*/ 2524478 h 2524478"/>
              <a:gd name="connsiteX1" fmla="*/ 1464198 w 2928395"/>
              <a:gd name="connsiteY1" fmla="*/ 0 h 2524478"/>
              <a:gd name="connsiteX2" fmla="*/ 2928395 w 2928395"/>
              <a:gd name="connsiteY2" fmla="*/ 2524478 h 2524478"/>
              <a:gd name="connsiteX3" fmla="*/ 0 w 2928395"/>
              <a:gd name="connsiteY3" fmla="*/ 2524478 h 2524478"/>
              <a:gd name="connsiteX0-1" fmla="*/ 0 w 1504709"/>
              <a:gd name="connsiteY0-2" fmla="*/ 2524478 h 2524478"/>
              <a:gd name="connsiteX1-3" fmla="*/ 1464198 w 1504709"/>
              <a:gd name="connsiteY1-4" fmla="*/ 0 h 2524478"/>
              <a:gd name="connsiteX2-5" fmla="*/ 1504709 w 1504709"/>
              <a:gd name="connsiteY2-6" fmla="*/ 2524478 h 2524478"/>
              <a:gd name="connsiteX3-7" fmla="*/ 0 w 1504709"/>
              <a:gd name="connsiteY3-8" fmla="*/ 2524478 h 2524478"/>
              <a:gd name="connsiteX0-9" fmla="*/ 0 w 1504709"/>
              <a:gd name="connsiteY0-10" fmla="*/ 2524478 h 2524478"/>
              <a:gd name="connsiteX1-11" fmla="*/ 1478726 w 1504709"/>
              <a:gd name="connsiteY1-12" fmla="*/ 0 h 2524478"/>
              <a:gd name="connsiteX2-13" fmla="*/ 1504709 w 1504709"/>
              <a:gd name="connsiteY2-14" fmla="*/ 2524478 h 2524478"/>
              <a:gd name="connsiteX3-15" fmla="*/ 0 w 1504709"/>
              <a:gd name="connsiteY3-16" fmla="*/ 2524478 h 25244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504709" h="2524478">
                <a:moveTo>
                  <a:pt x="0" y="2524478"/>
                </a:moveTo>
                <a:lnTo>
                  <a:pt x="1478726" y="0"/>
                </a:lnTo>
                <a:lnTo>
                  <a:pt x="1504709" y="2524478"/>
                </a:lnTo>
                <a:lnTo>
                  <a:pt x="0" y="25244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209" y="625294"/>
            <a:ext cx="9428543" cy="1020944"/>
          </a:xfrm>
          <a:noFill/>
          <a:ln>
            <a:noFill/>
          </a:ln>
        </p:spPr>
        <p:txBody>
          <a:bodyPr/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210" y="1825624"/>
            <a:ext cx="9428544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25294"/>
            <a:ext cx="1180618" cy="10209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-17735" y="-1100"/>
            <a:ext cx="4056334" cy="6903651"/>
          </a:xfrm>
          <a:custGeom>
            <a:avLst/>
            <a:gdLst>
              <a:gd name="connsiteX0" fmla="*/ 0 w 4202536"/>
              <a:gd name="connsiteY0" fmla="*/ 3622876 h 3622876"/>
              <a:gd name="connsiteX1" fmla="*/ 2101268 w 4202536"/>
              <a:gd name="connsiteY1" fmla="*/ 0 h 3622876"/>
              <a:gd name="connsiteX2" fmla="*/ 4202536 w 4202536"/>
              <a:gd name="connsiteY2" fmla="*/ 3622876 h 3622876"/>
              <a:gd name="connsiteX3" fmla="*/ 0 w 4202536"/>
              <a:gd name="connsiteY3" fmla="*/ 3622876 h 3622876"/>
              <a:gd name="connsiteX0-1" fmla="*/ 0 w 2107519"/>
              <a:gd name="connsiteY0-2" fmla="*/ 3622876 h 3622876"/>
              <a:gd name="connsiteX1-3" fmla="*/ 2101268 w 2107519"/>
              <a:gd name="connsiteY1-4" fmla="*/ 0 h 3622876"/>
              <a:gd name="connsiteX2-5" fmla="*/ 2107519 w 2107519"/>
              <a:gd name="connsiteY2-6" fmla="*/ 3588152 h 3622876"/>
              <a:gd name="connsiteX3-7" fmla="*/ 0 w 2107519"/>
              <a:gd name="connsiteY3-8" fmla="*/ 3622876 h 3622876"/>
              <a:gd name="connsiteX0-9" fmla="*/ 0 w 2107519"/>
              <a:gd name="connsiteY0-10" fmla="*/ 3622876 h 3622876"/>
              <a:gd name="connsiteX1-11" fmla="*/ 2101268 w 2107519"/>
              <a:gd name="connsiteY1-12" fmla="*/ 0 h 3622876"/>
              <a:gd name="connsiteX2-13" fmla="*/ 2107519 w 2107519"/>
              <a:gd name="connsiteY2-14" fmla="*/ 3576577 h 3622876"/>
              <a:gd name="connsiteX3-15" fmla="*/ 0 w 2107519"/>
              <a:gd name="connsiteY3-16" fmla="*/ 3622876 h 3622876"/>
              <a:gd name="connsiteX0-17" fmla="*/ 0 w 2101363"/>
              <a:gd name="connsiteY0-18" fmla="*/ 3622876 h 3622876"/>
              <a:gd name="connsiteX1-19" fmla="*/ 2101268 w 2101363"/>
              <a:gd name="connsiteY1-20" fmla="*/ 0 h 3622876"/>
              <a:gd name="connsiteX2-21" fmla="*/ 2072795 w 2101363"/>
              <a:gd name="connsiteY2-22" fmla="*/ 3611301 h 3622876"/>
              <a:gd name="connsiteX3-23" fmla="*/ 0 w 2101363"/>
              <a:gd name="connsiteY3-24" fmla="*/ 3622876 h 3622876"/>
              <a:gd name="connsiteX0-25" fmla="*/ 0 w 2107520"/>
              <a:gd name="connsiteY0-26" fmla="*/ 3622876 h 3622876"/>
              <a:gd name="connsiteX1-27" fmla="*/ 2101268 w 2107520"/>
              <a:gd name="connsiteY1-28" fmla="*/ 0 h 3622876"/>
              <a:gd name="connsiteX2-29" fmla="*/ 2107520 w 2107520"/>
              <a:gd name="connsiteY2-30" fmla="*/ 3611301 h 3622876"/>
              <a:gd name="connsiteX3-31" fmla="*/ 0 w 2107520"/>
              <a:gd name="connsiteY3-32" fmla="*/ 3622876 h 3622876"/>
              <a:gd name="connsiteX0-33" fmla="*/ 0 w 2113551"/>
              <a:gd name="connsiteY0-34" fmla="*/ 3622876 h 3623452"/>
              <a:gd name="connsiteX1-35" fmla="*/ 2101268 w 2113551"/>
              <a:gd name="connsiteY1-36" fmla="*/ 0 h 3623452"/>
              <a:gd name="connsiteX2-37" fmla="*/ 2113551 w 2113551"/>
              <a:gd name="connsiteY2-38" fmla="*/ 3623452 h 3623452"/>
              <a:gd name="connsiteX3-39" fmla="*/ 0 w 2113551"/>
              <a:gd name="connsiteY3-40" fmla="*/ 3622876 h 36234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13551" h="3623452">
                <a:moveTo>
                  <a:pt x="0" y="3622876"/>
                </a:moveTo>
                <a:lnTo>
                  <a:pt x="2101268" y="0"/>
                </a:lnTo>
                <a:cubicBezTo>
                  <a:pt x="2103352" y="1196051"/>
                  <a:pt x="2111467" y="2427401"/>
                  <a:pt x="2113551" y="3623452"/>
                </a:cubicBezTo>
                <a:lnTo>
                  <a:pt x="0" y="36228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6"/>
          <p:cNvSpPr/>
          <p:nvPr userDrawn="1"/>
        </p:nvSpPr>
        <p:spPr>
          <a:xfrm>
            <a:off x="8135666" y="-24249"/>
            <a:ext cx="4057115" cy="6926800"/>
          </a:xfrm>
          <a:custGeom>
            <a:avLst/>
            <a:gdLst>
              <a:gd name="connsiteX0" fmla="*/ 0 w 4202536"/>
              <a:gd name="connsiteY0" fmla="*/ 3622876 h 3622876"/>
              <a:gd name="connsiteX1" fmla="*/ 2101268 w 4202536"/>
              <a:gd name="connsiteY1" fmla="*/ 0 h 3622876"/>
              <a:gd name="connsiteX2" fmla="*/ 4202536 w 4202536"/>
              <a:gd name="connsiteY2" fmla="*/ 3622876 h 3622876"/>
              <a:gd name="connsiteX3" fmla="*/ 0 w 4202536"/>
              <a:gd name="connsiteY3" fmla="*/ 3622876 h 3622876"/>
              <a:gd name="connsiteX0-1" fmla="*/ 0 w 2107519"/>
              <a:gd name="connsiteY0-2" fmla="*/ 3622876 h 3622876"/>
              <a:gd name="connsiteX1-3" fmla="*/ 2101268 w 2107519"/>
              <a:gd name="connsiteY1-4" fmla="*/ 0 h 3622876"/>
              <a:gd name="connsiteX2-5" fmla="*/ 2107519 w 2107519"/>
              <a:gd name="connsiteY2-6" fmla="*/ 3588152 h 3622876"/>
              <a:gd name="connsiteX3-7" fmla="*/ 0 w 2107519"/>
              <a:gd name="connsiteY3-8" fmla="*/ 3622876 h 3622876"/>
              <a:gd name="connsiteX0-9" fmla="*/ 0 w 2107519"/>
              <a:gd name="connsiteY0-10" fmla="*/ 3622876 h 3622876"/>
              <a:gd name="connsiteX1-11" fmla="*/ 2101268 w 2107519"/>
              <a:gd name="connsiteY1-12" fmla="*/ 0 h 3622876"/>
              <a:gd name="connsiteX2-13" fmla="*/ 2107519 w 2107519"/>
              <a:gd name="connsiteY2-14" fmla="*/ 3576577 h 3622876"/>
              <a:gd name="connsiteX3-15" fmla="*/ 0 w 2107519"/>
              <a:gd name="connsiteY3-16" fmla="*/ 3622876 h 3622876"/>
              <a:gd name="connsiteX0-17" fmla="*/ 0 w 2101363"/>
              <a:gd name="connsiteY0-18" fmla="*/ 3622876 h 3622876"/>
              <a:gd name="connsiteX1-19" fmla="*/ 2101268 w 2101363"/>
              <a:gd name="connsiteY1-20" fmla="*/ 0 h 3622876"/>
              <a:gd name="connsiteX2-21" fmla="*/ 2072795 w 2101363"/>
              <a:gd name="connsiteY2-22" fmla="*/ 3611301 h 3622876"/>
              <a:gd name="connsiteX3-23" fmla="*/ 0 w 2101363"/>
              <a:gd name="connsiteY3-24" fmla="*/ 3622876 h 3622876"/>
              <a:gd name="connsiteX0-25" fmla="*/ 0 w 2107520"/>
              <a:gd name="connsiteY0-26" fmla="*/ 3622876 h 3622876"/>
              <a:gd name="connsiteX1-27" fmla="*/ 2101268 w 2107520"/>
              <a:gd name="connsiteY1-28" fmla="*/ 0 h 3622876"/>
              <a:gd name="connsiteX2-29" fmla="*/ 2107520 w 2107520"/>
              <a:gd name="connsiteY2-30" fmla="*/ 3611301 h 3622876"/>
              <a:gd name="connsiteX3-31" fmla="*/ 0 w 2107520"/>
              <a:gd name="connsiteY3-32" fmla="*/ 3622876 h 3622876"/>
              <a:gd name="connsiteX0-33" fmla="*/ 0 w 2113551"/>
              <a:gd name="connsiteY0-34" fmla="*/ 3622876 h 3623452"/>
              <a:gd name="connsiteX1-35" fmla="*/ 2101268 w 2113551"/>
              <a:gd name="connsiteY1-36" fmla="*/ 0 h 3623452"/>
              <a:gd name="connsiteX2-37" fmla="*/ 2113551 w 2113551"/>
              <a:gd name="connsiteY2-38" fmla="*/ 3623452 h 3623452"/>
              <a:gd name="connsiteX3-39" fmla="*/ 0 w 2113551"/>
              <a:gd name="connsiteY3-40" fmla="*/ 3622876 h 3623452"/>
              <a:gd name="connsiteX0-41" fmla="*/ 0 w 2113958"/>
              <a:gd name="connsiteY0-42" fmla="*/ 3635026 h 3635602"/>
              <a:gd name="connsiteX1-43" fmla="*/ 2113330 w 2113958"/>
              <a:gd name="connsiteY1-44" fmla="*/ 0 h 3635602"/>
              <a:gd name="connsiteX2-45" fmla="*/ 2113551 w 2113958"/>
              <a:gd name="connsiteY2-46" fmla="*/ 3635602 h 3635602"/>
              <a:gd name="connsiteX3-47" fmla="*/ 0 w 2113958"/>
              <a:gd name="connsiteY3-48" fmla="*/ 3635026 h 36356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13958" h="3635602">
                <a:moveTo>
                  <a:pt x="0" y="3635026"/>
                </a:moveTo>
                <a:lnTo>
                  <a:pt x="2113330" y="0"/>
                </a:lnTo>
                <a:cubicBezTo>
                  <a:pt x="2115414" y="1196051"/>
                  <a:pt x="2111467" y="2439551"/>
                  <a:pt x="2113551" y="3635602"/>
                </a:cubicBezTo>
                <a:lnTo>
                  <a:pt x="0" y="363502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93FE-C6CD-4CB4-8FD0-71BC8CA38D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C4DB-A2DD-4083-A940-21705C8FC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wing.com/" TargetMode="External"/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4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1537" y="4203921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2017 AI </a:t>
            </a:r>
            <a:r>
              <a:rPr lang="zh-CN" altLang="en-US" dirty="0">
                <a:latin typeface="+mj-ea"/>
                <a:ea typeface="+mj-ea"/>
              </a:rPr>
              <a:t>吕洪武</a:t>
            </a:r>
          </a:p>
        </p:txBody>
      </p:sp>
      <p:sp>
        <p:nvSpPr>
          <p:cNvPr id="4" name="Rectangle 9"/>
          <p:cNvSpPr/>
          <p:nvPr/>
        </p:nvSpPr>
        <p:spPr>
          <a:xfrm>
            <a:off x="4858139" y="4301412"/>
            <a:ext cx="220248" cy="2061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类、对象和方法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对象的创建。</a:t>
            </a:r>
            <a:endParaRPr lang="en-US" altLang="zh-CN" dirty="0"/>
          </a:p>
          <a:p>
            <a:r>
              <a:rPr lang="zh-CN" altLang="en-US" dirty="0"/>
              <a:t>构造器的写法。</a:t>
            </a:r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关键字。</a:t>
            </a:r>
            <a:endParaRPr lang="en-US" altLang="zh-CN" dirty="0"/>
          </a:p>
          <a:p>
            <a:r>
              <a:rPr lang="en-US" altLang="zh-CN" dirty="0"/>
              <a:t>static</a:t>
            </a:r>
            <a:r>
              <a:rPr lang="zh-CN" altLang="en-US" dirty="0"/>
              <a:t>关键字。</a:t>
            </a:r>
            <a:endParaRPr lang="en-US" altLang="zh-CN" dirty="0"/>
          </a:p>
          <a:p>
            <a:r>
              <a:rPr lang="en-US" altLang="zh-CN" dirty="0"/>
              <a:t>final</a:t>
            </a:r>
            <a:r>
              <a:rPr lang="zh-CN" altLang="en-US" dirty="0"/>
              <a:t>修饰对象和方法。</a:t>
            </a:r>
            <a:endParaRPr lang="en-US" altLang="zh-CN" dirty="0"/>
          </a:p>
          <a:p>
            <a:r>
              <a:rPr lang="zh-CN" altLang="en-US" dirty="0"/>
              <a:t>访问权限控制</a:t>
            </a:r>
            <a:r>
              <a:rPr lang="en-US" altLang="zh-CN" dirty="0"/>
              <a:t>(public, protected, private, </a:t>
            </a:r>
            <a:r>
              <a:rPr lang="zh-CN" altLang="en-US" dirty="0"/>
              <a:t>默认</a:t>
            </a:r>
            <a:r>
              <a:rPr lang="en-US" altLang="zh-CN" dirty="0"/>
              <a:t>(</a:t>
            </a:r>
            <a:r>
              <a:rPr lang="zh-CN" altLang="en-US" dirty="0"/>
              <a:t>包内访问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初始化顺序</a:t>
            </a:r>
            <a:r>
              <a:rPr lang="en-US" altLang="zh-CN" dirty="0"/>
              <a:t>(</a:t>
            </a:r>
            <a:r>
              <a:rPr lang="zh-CN" altLang="en-US" dirty="0"/>
              <a:t>静态对象</a:t>
            </a:r>
            <a:r>
              <a:rPr lang="en-US" altLang="zh-CN" dirty="0"/>
              <a:t>(</a:t>
            </a:r>
            <a:r>
              <a:rPr lang="zh-CN" altLang="en-US" dirty="0"/>
              <a:t>只会被初始化一次</a:t>
            </a:r>
            <a:r>
              <a:rPr lang="en-US" altLang="zh-CN" dirty="0"/>
              <a:t>)-&gt;</a:t>
            </a:r>
            <a:r>
              <a:rPr lang="zh-CN" altLang="en-US" dirty="0"/>
              <a:t>非静态对象</a:t>
            </a:r>
            <a:r>
              <a:rPr lang="en-US" altLang="zh-CN" dirty="0"/>
              <a:t>-&gt;</a:t>
            </a:r>
            <a:r>
              <a:rPr lang="zh-CN" altLang="en-US" dirty="0"/>
              <a:t>构造器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对“传参”的理解</a:t>
            </a:r>
            <a:r>
              <a:rPr lang="en-US" altLang="zh-CN" dirty="0"/>
              <a:t>:</a:t>
            </a:r>
            <a:r>
              <a:rPr lang="zh-CN" altLang="en-US" dirty="0"/>
              <a:t> 按值传递（</a:t>
            </a:r>
            <a:r>
              <a:rPr lang="zh-CN" altLang="en-US" b="0" i="0" dirty="0">
                <a:solidFill>
                  <a:srgbClr val="454545"/>
                </a:solidFill>
                <a:effectLst/>
                <a:latin typeface="PingFang SC"/>
              </a:rPr>
              <a:t>八种基本数据类型和</a:t>
            </a:r>
            <a:r>
              <a:rPr lang="en-US" altLang="zh-CN" b="0" i="0" dirty="0">
                <a:solidFill>
                  <a:srgbClr val="454545"/>
                </a:solidFill>
                <a:effectLst/>
                <a:latin typeface="PingFang SC"/>
              </a:rPr>
              <a:t>String</a:t>
            </a:r>
            <a:r>
              <a:rPr lang="zh-CN" altLang="en-US" b="0" i="0" dirty="0">
                <a:solidFill>
                  <a:srgbClr val="454545"/>
                </a:solidFill>
                <a:effectLst/>
                <a:latin typeface="PingFang SC"/>
              </a:rPr>
              <a:t>）</a:t>
            </a:r>
            <a:r>
              <a:rPr lang="zh-CN" altLang="en-US" dirty="0"/>
              <a:t>和按引用传递。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main</a:t>
            </a:r>
            <a:r>
              <a:rPr lang="zh-CN" altLang="en-US" dirty="0"/>
              <a:t>中</a:t>
            </a:r>
            <a:r>
              <a:rPr lang="en-US" altLang="zh-CN" dirty="0" err="1"/>
              <a:t>args</a:t>
            </a:r>
            <a:r>
              <a:rPr lang="zh-CN" altLang="en-US" dirty="0"/>
              <a:t>参数的理解。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条件语句和循环语句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if() …  else…</a:t>
            </a:r>
          </a:p>
          <a:p>
            <a:r>
              <a:rPr lang="en-US" altLang="zh-CN" dirty="0"/>
              <a:t>switch() switch</a:t>
            </a:r>
            <a:r>
              <a:rPr lang="zh-CN" altLang="en-US" dirty="0"/>
              <a:t>语句中表达式的运算结果必须是</a:t>
            </a:r>
            <a:r>
              <a:rPr lang="en-US" altLang="zh-CN" dirty="0"/>
              <a:t>char</a:t>
            </a:r>
            <a:r>
              <a:rPr lang="zh-CN" altLang="en-US" dirty="0"/>
              <a:t>，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  <a:r>
              <a:rPr lang="en-US" altLang="zh-CN" dirty="0"/>
              <a:t>short</a:t>
            </a:r>
            <a:r>
              <a:rPr lang="zh-CN" altLang="en-US" dirty="0"/>
              <a:t>，</a:t>
            </a:r>
            <a:r>
              <a:rPr lang="en-US" altLang="zh-CN" dirty="0"/>
              <a:t>int</a:t>
            </a:r>
            <a:r>
              <a:rPr lang="zh-CN" altLang="en-US" dirty="0"/>
              <a:t>；用</a:t>
            </a:r>
            <a:r>
              <a:rPr lang="en-US" altLang="zh-CN" dirty="0"/>
              <a:t>break</a:t>
            </a:r>
            <a:r>
              <a:rPr lang="zh-CN" altLang="en-US" dirty="0"/>
              <a:t>结束</a:t>
            </a:r>
            <a:r>
              <a:rPr lang="en-US" altLang="zh-CN" dirty="0"/>
              <a:t>case</a:t>
            </a:r>
            <a:r>
              <a:rPr lang="zh-CN" altLang="en-US" dirty="0"/>
              <a:t>语句。</a:t>
            </a:r>
            <a:endParaRPr lang="en-US" altLang="zh-CN" dirty="0"/>
          </a:p>
          <a:p>
            <a:r>
              <a:rPr lang="en-US" altLang="zh-CN" dirty="0"/>
              <a:t>for() </a:t>
            </a:r>
          </a:p>
          <a:p>
            <a:r>
              <a:rPr lang="en-US" altLang="zh-CN" dirty="0"/>
              <a:t>while() </a:t>
            </a:r>
            <a:r>
              <a:rPr lang="zh-CN" altLang="en-US" dirty="0"/>
              <a:t>注意</a:t>
            </a:r>
            <a:r>
              <a:rPr lang="en-US" altLang="zh-CN" dirty="0"/>
              <a:t>do while</a:t>
            </a:r>
            <a:r>
              <a:rPr lang="zh-CN" altLang="en-US" dirty="0"/>
              <a:t>和 </a:t>
            </a:r>
            <a:r>
              <a:rPr lang="en-US" altLang="zh-CN" dirty="0"/>
              <a:t>while do</a:t>
            </a:r>
          </a:p>
          <a:p>
            <a:r>
              <a:rPr lang="zh-CN" altLang="en-US" dirty="0"/>
              <a:t>循环语句中，注意区分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return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布尔表达式</a:t>
            </a:r>
            <a:r>
              <a:rPr lang="en-US" altLang="zh-CN" dirty="0"/>
              <a:t>(</a:t>
            </a:r>
            <a:r>
              <a:rPr lang="zh-CN" altLang="en-US" dirty="0"/>
              <a:t>与</a:t>
            </a:r>
            <a:r>
              <a:rPr lang="en-US" altLang="zh-CN" dirty="0"/>
              <a:t>&amp;</a:t>
            </a:r>
            <a:r>
              <a:rPr lang="zh-CN" altLang="en-US" dirty="0"/>
              <a:t>或</a:t>
            </a:r>
            <a:r>
              <a:rPr lang="en-US" altLang="zh-CN" dirty="0"/>
              <a:t>|</a:t>
            </a:r>
            <a:r>
              <a:rPr lang="zh-CN" altLang="en-US" dirty="0"/>
              <a:t>非</a:t>
            </a:r>
            <a:r>
              <a:rPr lang="en-US" altLang="zh-CN" dirty="0"/>
              <a:t>!)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面向对象设计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(</a:t>
            </a:r>
            <a:r>
              <a:rPr lang="zh-CN" altLang="en-US" dirty="0"/>
              <a:t>静态变量和静态方法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构造器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关键字，抽象类和抽象方法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interface</a:t>
            </a:r>
            <a:r>
              <a:rPr lang="zh-CN" altLang="en-US" dirty="0"/>
              <a:t>关键字</a:t>
            </a:r>
            <a:r>
              <a:rPr lang="en-US" altLang="zh-CN" dirty="0"/>
              <a:t>,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实现使用</a:t>
            </a:r>
            <a:r>
              <a:rPr lang="en-US" altLang="zh-CN" dirty="0"/>
              <a:t>implements.</a:t>
            </a:r>
          </a:p>
          <a:p>
            <a:r>
              <a:rPr lang="zh-CN" altLang="en-US" dirty="0"/>
              <a:t>重载</a:t>
            </a:r>
            <a:r>
              <a:rPr lang="en-US" altLang="zh-CN" dirty="0"/>
              <a:t>/</a:t>
            </a:r>
            <a:r>
              <a:rPr lang="zh-CN" altLang="en-US" dirty="0"/>
              <a:t>重写</a:t>
            </a:r>
            <a:endParaRPr lang="en-US" altLang="zh-CN" dirty="0"/>
          </a:p>
          <a:p>
            <a:r>
              <a:rPr lang="zh-CN" altLang="en-US" dirty="0"/>
              <a:t>枚举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初始化方法</a:t>
            </a:r>
            <a:endParaRPr lang="en-US" altLang="zh-CN" dirty="0"/>
          </a:p>
          <a:p>
            <a:r>
              <a:rPr lang="zh-CN" altLang="en-US" dirty="0"/>
              <a:t>多维数组</a:t>
            </a:r>
            <a:endParaRPr lang="en-US" altLang="zh-CN" dirty="0"/>
          </a:p>
          <a:p>
            <a:r>
              <a:rPr lang="zh-CN" altLang="en-US" dirty="0"/>
              <a:t>数组作参数</a:t>
            </a:r>
            <a:endParaRPr lang="en-US" altLang="zh-CN" dirty="0"/>
          </a:p>
          <a:p>
            <a:r>
              <a:rPr lang="zh-CN" altLang="en-US" dirty="0"/>
              <a:t>自定义可变长度数组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extends</a:t>
            </a:r>
            <a:r>
              <a:rPr lang="zh-CN" altLang="en-US" dirty="0"/>
              <a:t>关键字</a:t>
            </a:r>
            <a:r>
              <a:rPr lang="en-US" altLang="zh-CN" dirty="0"/>
              <a:t>, java</a:t>
            </a:r>
            <a:r>
              <a:rPr lang="zh-CN" altLang="en-US" dirty="0"/>
              <a:t>只能单继承</a:t>
            </a:r>
            <a:endParaRPr lang="en-US" altLang="zh-CN" dirty="0"/>
          </a:p>
          <a:p>
            <a:r>
              <a:rPr lang="en-US" altLang="zh-CN" dirty="0"/>
              <a:t>super</a:t>
            </a:r>
            <a:r>
              <a:rPr lang="zh-CN" altLang="en-US" dirty="0"/>
              <a:t>关键字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构造器</a:t>
            </a:r>
            <a:r>
              <a:rPr lang="en-US" altLang="zh-CN" dirty="0"/>
              <a:t>.</a:t>
            </a:r>
            <a:r>
              <a:rPr lang="zh-CN" altLang="en-US" dirty="0"/>
              <a:t>如果基类没有默认的基类构造器，或者基类构造器带参数，则必须使用</a:t>
            </a:r>
            <a:r>
              <a:rPr lang="en-US" altLang="zh-CN" dirty="0"/>
              <a:t>super</a:t>
            </a:r>
            <a:r>
              <a:rPr lang="zh-CN" altLang="en-US" dirty="0"/>
              <a:t>，显示地调用基类构造器。并且</a:t>
            </a:r>
            <a:r>
              <a:rPr lang="en-US" altLang="zh-CN" dirty="0"/>
              <a:t>`super`</a:t>
            </a:r>
            <a:r>
              <a:rPr lang="zh-CN" altLang="en-US" dirty="0"/>
              <a:t>要位于最前面。</a:t>
            </a:r>
            <a:endParaRPr lang="en-US" altLang="zh-CN" dirty="0"/>
          </a:p>
          <a:p>
            <a:r>
              <a:rPr lang="zh-CN" altLang="en-US" dirty="0"/>
              <a:t>重载</a:t>
            </a:r>
            <a:r>
              <a:rPr lang="en-US" altLang="zh-CN" dirty="0"/>
              <a:t>(override)</a:t>
            </a:r>
          </a:p>
          <a:p>
            <a:r>
              <a:rPr lang="zh-CN" altLang="en-US" dirty="0"/>
              <a:t>继承抽象类，必须实现里面的抽象方法</a:t>
            </a:r>
            <a:endParaRPr lang="en-US" altLang="zh-CN" dirty="0"/>
          </a:p>
          <a:p>
            <a:r>
              <a:rPr lang="zh-CN" altLang="en-US" dirty="0"/>
              <a:t>继承的初始化顺序</a:t>
            </a:r>
            <a:r>
              <a:rPr lang="en-US" altLang="zh-CN" dirty="0"/>
              <a:t>(java</a:t>
            </a:r>
            <a:r>
              <a:rPr lang="zh-CN" altLang="en-US" dirty="0"/>
              <a:t>会首先初始化基类</a:t>
            </a:r>
            <a:r>
              <a:rPr lang="en-US" altLang="zh-CN" dirty="0"/>
              <a:t>)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在继承的情况下，如果父类和子类存在同名的变量会出现什么情况？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多态的概念。</a:t>
            </a:r>
            <a:endParaRPr lang="en-US" altLang="zh-CN" dirty="0"/>
          </a:p>
          <a:p>
            <a:r>
              <a:rPr lang="zh-CN" altLang="en-US" dirty="0"/>
              <a:t>读程序题。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89" y="3152852"/>
            <a:ext cx="4974968" cy="33558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8100" y="2433357"/>
            <a:ext cx="37994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    Shape c = new Circle();</a:t>
            </a:r>
          </a:p>
          <a:p>
            <a:r>
              <a:rPr lang="en-US" altLang="zh-CN" dirty="0"/>
              <a:t>    Shape t = new Triangle();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c.draw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t.draw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try…catch…finally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自定义异常，继承异常类</a:t>
            </a:r>
            <a:endParaRPr lang="en-US" altLang="zh-CN" dirty="0"/>
          </a:p>
          <a:p>
            <a:r>
              <a:rPr lang="zh-CN" altLang="en-US" dirty="0"/>
              <a:t>抛出异常，区分</a:t>
            </a:r>
            <a:r>
              <a:rPr lang="en-US" altLang="zh-CN" dirty="0"/>
              <a:t>throw</a:t>
            </a:r>
            <a:r>
              <a:rPr lang="zh-CN" altLang="en-US" dirty="0"/>
              <a:t>和</a:t>
            </a:r>
            <a:r>
              <a:rPr lang="en-US" altLang="zh-CN" dirty="0"/>
              <a:t>throws</a:t>
            </a:r>
            <a:r>
              <a:rPr lang="zh-CN" altLang="en-US" dirty="0"/>
              <a:t>关键字</a:t>
            </a:r>
            <a:r>
              <a:rPr lang="en-US" altLang="zh-CN" dirty="0"/>
              <a:t>, throw</a:t>
            </a:r>
            <a:r>
              <a:rPr lang="zh-CN" altLang="en-US" dirty="0"/>
              <a:t>写在方法中，表示抛出一个异常对象，</a:t>
            </a:r>
            <a:r>
              <a:rPr lang="en-US" altLang="zh-CN" dirty="0"/>
              <a:t>throws</a:t>
            </a:r>
            <a:r>
              <a:rPr lang="zh-CN" altLang="en-US" dirty="0"/>
              <a:t>写在方法名后，表示该方法中的异常交给上级处理。</a:t>
            </a:r>
            <a:endParaRPr lang="en-US" altLang="zh-CN" dirty="0"/>
          </a:p>
          <a:p>
            <a:r>
              <a:rPr lang="en-US" altLang="zh-CN" dirty="0" err="1"/>
              <a:t>RuntimeException</a:t>
            </a:r>
            <a:r>
              <a:rPr lang="zh-CN" altLang="en-US" dirty="0"/>
              <a:t>，编译时不报错，运行时报错，比如空指针异常，数组越界异常，除</a:t>
            </a:r>
            <a:r>
              <a:rPr lang="en-US" altLang="zh-CN" dirty="0"/>
              <a:t>0</a:t>
            </a:r>
            <a:r>
              <a:rPr lang="zh-CN" altLang="en-US" dirty="0"/>
              <a:t>异常等。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一般考查读程序</a:t>
            </a:r>
            <a:endParaRPr lang="en-US" altLang="zh-CN" dirty="0"/>
          </a:p>
          <a:p>
            <a:r>
              <a:rPr lang="zh-CN" altLang="en-US" dirty="0"/>
              <a:t>汉诺塔问题、全排列问题</a:t>
            </a:r>
            <a:endParaRPr lang="en-US" altLang="zh-CN" dirty="0"/>
          </a:p>
          <a:p>
            <a:r>
              <a:rPr lang="zh-CN" altLang="en-US" dirty="0"/>
              <a:t>刷算法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 err="1"/>
              <a:t>LeetCode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https://leetcode-cn.com/</a:t>
            </a:r>
            <a:endParaRPr lang="en-US" altLang="zh-CN" dirty="0"/>
          </a:p>
          <a:p>
            <a:pPr lvl="1"/>
            <a:r>
              <a:rPr lang="en-US" altLang="zh-CN" dirty="0"/>
              <a:t>PAT, CSP</a:t>
            </a:r>
            <a:r>
              <a:rPr lang="zh-CN" altLang="en-US" dirty="0"/>
              <a:t>认证</a:t>
            </a:r>
            <a:endParaRPr lang="en-US" altLang="zh-CN" dirty="0"/>
          </a:p>
          <a:p>
            <a:pPr lvl="1"/>
            <a:r>
              <a:rPr lang="en-US" altLang="zh-CN" dirty="0" err="1"/>
              <a:t>AcWing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https://www.acwing.com/</a:t>
            </a:r>
            <a:endParaRPr lang="en-US" altLang="zh-CN" dirty="0"/>
          </a:p>
          <a:p>
            <a:pPr lvl="1"/>
            <a:r>
              <a:rPr lang="zh-CN" altLang="en-US" dirty="0"/>
              <a:t>各种</a:t>
            </a:r>
            <a:r>
              <a:rPr lang="en-US" altLang="zh-CN" dirty="0" err="1"/>
              <a:t>oj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 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写程序题，必考</a:t>
            </a:r>
            <a:endParaRPr lang="en-US" altLang="zh-CN" dirty="0"/>
          </a:p>
          <a:p>
            <a:r>
              <a:rPr lang="zh-CN" altLang="en-US" dirty="0"/>
              <a:t>增加一个节点</a:t>
            </a:r>
            <a:r>
              <a:rPr lang="en-US" altLang="zh-CN" dirty="0"/>
              <a:t>(</a:t>
            </a:r>
            <a:r>
              <a:rPr lang="zh-CN" altLang="en-US" dirty="0"/>
              <a:t>首，尾，某个位置后，保持链表有序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删除某个节点</a:t>
            </a:r>
            <a:r>
              <a:rPr lang="en-US" altLang="zh-CN" dirty="0"/>
              <a:t>(</a:t>
            </a:r>
            <a:r>
              <a:rPr lang="zh-CN" altLang="en-US" dirty="0"/>
              <a:t>按位置，按值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修改某个节点的值</a:t>
            </a:r>
            <a:endParaRPr lang="en-US" altLang="zh-CN" dirty="0"/>
          </a:p>
          <a:p>
            <a:r>
              <a:rPr lang="zh-CN" altLang="en-US" dirty="0"/>
              <a:t>反转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调整考试周心态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每门课至少提前</a:t>
            </a:r>
            <a:r>
              <a:rPr lang="en-US" altLang="zh-CN" dirty="0"/>
              <a:t>1</a:t>
            </a:r>
            <a:r>
              <a:rPr lang="zh-CN" altLang="en-US" dirty="0"/>
              <a:t>周开始复习</a:t>
            </a:r>
            <a:endParaRPr lang="en-US" altLang="zh-CN" dirty="0"/>
          </a:p>
          <a:p>
            <a:r>
              <a:rPr lang="zh-CN" altLang="en-US" dirty="0"/>
              <a:t>少呆在宿舍</a:t>
            </a:r>
            <a:endParaRPr lang="en-US" altLang="zh-CN" dirty="0"/>
          </a:p>
          <a:p>
            <a:r>
              <a:rPr lang="zh-CN" altLang="en-US" dirty="0"/>
              <a:t>有几门成绩爆炸很正常</a:t>
            </a:r>
            <a:endParaRPr lang="en-US" altLang="zh-CN" dirty="0"/>
          </a:p>
          <a:p>
            <a:r>
              <a:rPr lang="zh-CN" altLang="en-US" dirty="0"/>
              <a:t>大一考不好大二大三是有机会补救的，但大二大三一定会很难受</a:t>
            </a:r>
            <a:endParaRPr lang="en-US" altLang="zh-CN" dirty="0"/>
          </a:p>
          <a:p>
            <a:r>
              <a:rPr lang="zh-CN" altLang="en-US" dirty="0"/>
              <a:t>尽早做好未来规划</a:t>
            </a:r>
            <a:r>
              <a:rPr lang="en-US" altLang="zh-CN" dirty="0"/>
              <a:t>(</a:t>
            </a:r>
            <a:r>
              <a:rPr lang="zh-CN" altLang="en-US" dirty="0"/>
              <a:t>保研</a:t>
            </a:r>
            <a:r>
              <a:rPr lang="en-US" altLang="zh-CN" dirty="0"/>
              <a:t>/</a:t>
            </a:r>
            <a:r>
              <a:rPr lang="zh-CN" altLang="en-US" dirty="0"/>
              <a:t>出国</a:t>
            </a:r>
            <a:r>
              <a:rPr lang="en-US" altLang="zh-CN" dirty="0"/>
              <a:t>/</a:t>
            </a:r>
            <a:r>
              <a:rPr lang="zh-CN" altLang="en-US" dirty="0"/>
              <a:t>考研</a:t>
            </a:r>
            <a:r>
              <a:rPr lang="en-US" altLang="zh-CN" dirty="0"/>
              <a:t>/</a:t>
            </a:r>
            <a:r>
              <a:rPr lang="zh-CN" altLang="en-US" dirty="0"/>
              <a:t>工作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为什么要学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我们的专业叫“软件工程”</a:t>
            </a:r>
            <a:endParaRPr lang="en-US" altLang="zh-CN" dirty="0"/>
          </a:p>
          <a:p>
            <a:r>
              <a:rPr lang="zh-CN" altLang="en-US" dirty="0"/>
              <a:t>语言特性</a:t>
            </a:r>
            <a:r>
              <a:rPr lang="en-US" altLang="zh-CN" dirty="0"/>
              <a:t>: </a:t>
            </a:r>
            <a:r>
              <a:rPr lang="zh-CN" altLang="en-US" dirty="0"/>
              <a:t>跨平台，写法规范，面向对象等</a:t>
            </a:r>
            <a:endParaRPr lang="en-US" altLang="zh-CN" dirty="0"/>
          </a:p>
          <a:p>
            <a:r>
              <a:rPr lang="zh-CN" altLang="en-US" dirty="0"/>
              <a:t>国内大部分互联网企业后端开发用</a:t>
            </a:r>
            <a:r>
              <a:rPr lang="en-US" altLang="zh-CN" dirty="0"/>
              <a:t>Java</a:t>
            </a:r>
            <a:r>
              <a:rPr lang="zh-CN" altLang="en-US" dirty="0"/>
              <a:t>，年薪</a:t>
            </a:r>
            <a:r>
              <a:rPr lang="en-US" altLang="zh-CN" dirty="0"/>
              <a:t>30w+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069394" y="3732641"/>
            <a:ext cx="5150849" cy="3213693"/>
            <a:chOff x="7069394" y="3732641"/>
            <a:chExt cx="5150849" cy="321369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9394" y="3732641"/>
              <a:ext cx="5150849" cy="32136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344094" y="4513007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Java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294915" y="4770372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python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174680" y="4791462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C++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考试顺利，学业有成</a:t>
            </a:r>
          </a:p>
        </p:txBody>
      </p:sp>
      <p:sp>
        <p:nvSpPr>
          <p:cNvPr id="12" name="Parallelogram 15"/>
          <p:cNvSpPr/>
          <p:nvPr/>
        </p:nvSpPr>
        <p:spPr>
          <a:xfrm rot="16200000">
            <a:off x="5157614" y="1255102"/>
            <a:ext cx="1669653" cy="18073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Chord 14"/>
          <p:cNvSpPr/>
          <p:nvPr/>
        </p:nvSpPr>
        <p:spPr>
          <a:xfrm>
            <a:off x="3302652" y="3249754"/>
            <a:ext cx="284085" cy="358492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Chord 14"/>
          <p:cNvSpPr/>
          <p:nvPr/>
        </p:nvSpPr>
        <p:spPr>
          <a:xfrm>
            <a:off x="8605265" y="3249754"/>
            <a:ext cx="284085" cy="358492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431" y="1135766"/>
            <a:ext cx="4810787" cy="5322016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后端开发的基础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02" y="2113487"/>
            <a:ext cx="1023105" cy="438912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369820" y="2113487"/>
            <a:ext cx="1143000" cy="1239313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75605" y="625294"/>
            <a:ext cx="4474885" cy="5877313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512820" y="625294"/>
            <a:ext cx="1762785" cy="148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512820" y="3352800"/>
            <a:ext cx="1762785" cy="314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+</a:t>
            </a:r>
            <a:r>
              <a:rPr lang="zh-CN" altLang="en-US" dirty="0"/>
              <a:t>上课</a:t>
            </a:r>
            <a:r>
              <a:rPr lang="en-US" altLang="zh-CN" dirty="0"/>
              <a:t>ppt</a:t>
            </a:r>
          </a:p>
          <a:p>
            <a:r>
              <a:rPr lang="en-US" altLang="zh-CN" dirty="0"/>
              <a:t>《java</a:t>
            </a:r>
            <a:r>
              <a:rPr lang="zh-CN" altLang="en-US" dirty="0"/>
              <a:t>核心技术卷</a:t>
            </a:r>
            <a:r>
              <a:rPr lang="en-US" altLang="zh-CN" dirty="0"/>
              <a:t>1》</a:t>
            </a:r>
          </a:p>
          <a:p>
            <a:r>
              <a:rPr lang="en-US" altLang="zh-CN" strike="sngStrike" dirty="0"/>
              <a:t>《java</a:t>
            </a:r>
            <a:r>
              <a:rPr lang="zh-CN" altLang="en-US" strike="sngStrike" dirty="0"/>
              <a:t>编程思想</a:t>
            </a:r>
            <a:r>
              <a:rPr lang="en-US" altLang="zh-CN" strike="sngStrike" dirty="0"/>
              <a:t>》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站视频</a:t>
            </a:r>
            <a:endParaRPr lang="en-US" altLang="zh-CN" dirty="0"/>
          </a:p>
          <a:p>
            <a:r>
              <a:rPr lang="zh-CN" altLang="en-US" dirty="0"/>
              <a:t>往年考试题、总结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91840" y="3044279"/>
            <a:ext cx="5543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7030A0"/>
                </a:solidFill>
              </a:rPr>
              <a:t>理论学习 </a:t>
            </a:r>
            <a:r>
              <a:rPr lang="en-US" altLang="zh-CN" sz="4400" b="1" dirty="0">
                <a:solidFill>
                  <a:srgbClr val="7030A0"/>
                </a:solidFill>
              </a:rPr>
              <a:t>+ </a:t>
            </a:r>
            <a:r>
              <a:rPr lang="zh-CN" altLang="en-US" sz="4400" b="1" dirty="0">
                <a:solidFill>
                  <a:srgbClr val="7030A0"/>
                </a:solidFill>
              </a:rPr>
              <a:t>动手实践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altLang="zh-CN" dirty="0"/>
          </a:p>
          <a:p>
            <a:r>
              <a:rPr lang="zh-CN" altLang="en-US" dirty="0"/>
              <a:t>读程序</a:t>
            </a:r>
            <a:endParaRPr lang="en-US" altLang="zh-CN" dirty="0"/>
          </a:p>
          <a:p>
            <a:r>
              <a:rPr lang="zh-CN" altLang="en-US" dirty="0"/>
              <a:t>写程序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90" y="2074408"/>
            <a:ext cx="494747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计算机和</a:t>
            </a:r>
            <a:r>
              <a:rPr lang="en-US" altLang="zh-CN" dirty="0"/>
              <a:t>java</a:t>
            </a:r>
            <a:r>
              <a:rPr lang="zh-CN" altLang="en-US" dirty="0"/>
              <a:t>的基础知识</a:t>
            </a:r>
            <a:endParaRPr lang="en-US" altLang="zh-CN" dirty="0"/>
          </a:p>
          <a:p>
            <a:r>
              <a:rPr lang="zh-CN" altLang="en-US" dirty="0"/>
              <a:t>数据与表达式</a:t>
            </a:r>
            <a:endParaRPr lang="en-US" altLang="zh-CN" dirty="0"/>
          </a:p>
          <a:p>
            <a:r>
              <a:rPr lang="zh-CN" altLang="en-US" dirty="0"/>
              <a:t>类、对象和方法</a:t>
            </a:r>
            <a:endParaRPr lang="en-US" altLang="zh-CN" dirty="0"/>
          </a:p>
          <a:p>
            <a:r>
              <a:rPr lang="zh-CN" altLang="en-US" dirty="0"/>
              <a:t>条件和循环语句</a:t>
            </a:r>
            <a:endParaRPr lang="en-US" altLang="zh-CN" dirty="0"/>
          </a:p>
          <a:p>
            <a:r>
              <a:rPr lang="zh-CN" altLang="en-US" dirty="0"/>
              <a:t>面向对象设计</a:t>
            </a:r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187890" y="1881368"/>
            <a:ext cx="4947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继承</a:t>
            </a:r>
            <a:endParaRPr lang="en-US" altLang="zh-CN" dirty="0"/>
          </a:p>
          <a:p>
            <a:r>
              <a:rPr lang="zh-CN" altLang="en-US" dirty="0"/>
              <a:t>多态</a:t>
            </a:r>
            <a:endParaRPr lang="en-US" altLang="zh-CN" dirty="0"/>
          </a:p>
          <a:p>
            <a:r>
              <a:rPr lang="zh-CN" altLang="en-US" dirty="0"/>
              <a:t>异常</a:t>
            </a:r>
            <a:endParaRPr lang="en-US" altLang="zh-CN" dirty="0"/>
          </a:p>
          <a:p>
            <a:r>
              <a:rPr lang="zh-CN" altLang="en-US" dirty="0"/>
              <a:t>递归</a:t>
            </a:r>
            <a:endParaRPr lang="en-US" altLang="zh-CN" dirty="0"/>
          </a:p>
          <a:p>
            <a:r>
              <a:rPr lang="zh-CN" altLang="en-US" dirty="0"/>
              <a:t>集合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计算机和</a:t>
            </a:r>
            <a:r>
              <a:rPr lang="en-US" altLang="zh-CN" dirty="0"/>
              <a:t>java</a:t>
            </a:r>
            <a:r>
              <a:rPr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209" y="1957408"/>
            <a:ext cx="9428543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计算机中硬件、软件、操作系统的基本概念。比如操作系统是硬件还是软件</a:t>
            </a:r>
            <a:r>
              <a:rPr lang="en-US" altLang="zh-CN" dirty="0"/>
              <a:t>?</a:t>
            </a:r>
            <a:r>
              <a:rPr lang="zh-CN" altLang="en-US" dirty="0"/>
              <a:t> 能够直接运行的程序是什么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机器语言、汇编语言、高级语言的概念。</a:t>
            </a:r>
            <a:endParaRPr lang="en-US" altLang="zh-CN" dirty="0"/>
          </a:p>
          <a:p>
            <a:r>
              <a:rPr lang="zh-CN" altLang="en-US" dirty="0"/>
              <a:t>区分编辑器、编译器、解释器。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程序编译过程。</a:t>
            </a:r>
            <a:r>
              <a:rPr lang="en-US" altLang="zh-CN" dirty="0"/>
              <a:t>.java-&gt;.class(</a:t>
            </a:r>
            <a:r>
              <a:rPr lang="en-US" altLang="zh-CN" dirty="0" err="1"/>
              <a:t>jvm</a:t>
            </a:r>
            <a:r>
              <a:rPr lang="zh-CN" altLang="en-US" dirty="0"/>
              <a:t>字节码</a:t>
            </a:r>
            <a:r>
              <a:rPr lang="en-US" altLang="zh-CN" dirty="0"/>
              <a:t>)-&gt;</a:t>
            </a:r>
            <a:r>
              <a:rPr lang="zh-CN" altLang="en-US" dirty="0"/>
              <a:t>执行</a:t>
            </a:r>
            <a:endParaRPr lang="en-US" altLang="zh-CN" dirty="0"/>
          </a:p>
          <a:p>
            <a:r>
              <a:rPr lang="en-US" altLang="zh-CN" dirty="0"/>
              <a:t>JVM, JRE, JDK</a:t>
            </a:r>
            <a:r>
              <a:rPr lang="zh-CN" altLang="en-US" dirty="0"/>
              <a:t>的理解。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关键字</a:t>
            </a:r>
            <a:r>
              <a:rPr lang="en-US" altLang="zh-CN" dirty="0"/>
              <a:t>&amp;</a:t>
            </a:r>
            <a:r>
              <a:rPr lang="zh-CN" altLang="en-US" dirty="0"/>
              <a:t>文件命名规范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数据与表达式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八种基本数据类型</a:t>
            </a:r>
            <a:r>
              <a:rPr lang="en-US" altLang="zh-CN" dirty="0"/>
              <a:t>(</a:t>
            </a:r>
            <a:r>
              <a:rPr lang="en-US" altLang="zh-CN" dirty="0" err="1"/>
              <a:t>byte,short,int,long,float,double,Boolean,char</a:t>
            </a:r>
            <a:r>
              <a:rPr lang="en-US" altLang="zh-CN" dirty="0"/>
              <a:t>)</a:t>
            </a:r>
            <a:r>
              <a:rPr lang="zh-CN" altLang="en-US" dirty="0"/>
              <a:t>以及它们所占的字节数</a:t>
            </a:r>
            <a:r>
              <a:rPr lang="en-US" altLang="zh-CN" dirty="0"/>
              <a:t>(</a:t>
            </a:r>
            <a:r>
              <a:rPr lang="zh-CN" altLang="en-US" dirty="0"/>
              <a:t>位数</a:t>
            </a:r>
            <a:r>
              <a:rPr lang="en-US" altLang="zh-CN" dirty="0"/>
              <a:t>)&amp;</a:t>
            </a:r>
            <a:r>
              <a:rPr lang="zh-CN" altLang="en-US" dirty="0"/>
              <a:t>数据范围。</a:t>
            </a:r>
            <a:endParaRPr lang="en-US" altLang="zh-CN" dirty="0"/>
          </a:p>
          <a:p>
            <a:r>
              <a:rPr lang="zh-CN" altLang="en-US" dirty="0"/>
              <a:t>类型之间的转换</a:t>
            </a:r>
            <a:r>
              <a:rPr lang="en-US" altLang="zh-CN" dirty="0"/>
              <a:t>(</a:t>
            </a:r>
            <a:r>
              <a:rPr lang="zh-CN" altLang="en-US" dirty="0"/>
              <a:t>是否合法</a:t>
            </a:r>
            <a:r>
              <a:rPr lang="en-US" altLang="zh-CN" dirty="0"/>
              <a:t>? int + double</a:t>
            </a:r>
            <a:r>
              <a:rPr lang="zh-CN" altLang="en-US" dirty="0"/>
              <a:t>的结果是什么</a:t>
            </a:r>
            <a:r>
              <a:rPr lang="en-US" altLang="zh-CN" dirty="0"/>
              <a:t>?)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final</a:t>
            </a:r>
            <a:r>
              <a:rPr lang="zh-CN" altLang="en-US" dirty="0"/>
              <a:t>关键字。</a:t>
            </a:r>
            <a:endParaRPr lang="en-US" altLang="zh-CN" dirty="0"/>
          </a:p>
          <a:p>
            <a:r>
              <a:rPr lang="en-US" altLang="zh-CN" dirty="0"/>
              <a:t>“/”</a:t>
            </a:r>
            <a:r>
              <a:rPr lang="zh-CN" altLang="en-US" dirty="0"/>
              <a:t>和</a:t>
            </a:r>
            <a:r>
              <a:rPr lang="en-US" altLang="zh-CN" dirty="0"/>
              <a:t>”%”</a:t>
            </a:r>
            <a:r>
              <a:rPr lang="zh-CN" altLang="en-US" dirty="0"/>
              <a:t>运算</a:t>
            </a:r>
            <a:r>
              <a:rPr lang="en-US" altLang="zh-CN" dirty="0"/>
              <a:t>, </a:t>
            </a:r>
            <a:r>
              <a:rPr lang="zh-CN" altLang="en-US" dirty="0"/>
              <a:t>重点看负数情况。</a:t>
            </a:r>
            <a:endParaRPr lang="en-US" altLang="zh-CN" dirty="0"/>
          </a:p>
          <a:p>
            <a:r>
              <a:rPr lang="zh-CN" altLang="en-US" dirty="0"/>
              <a:t>自增自减运算符，</a:t>
            </a:r>
            <a:r>
              <a:rPr lang="en-US" altLang="zh-CN" dirty="0"/>
              <a:t>a -= --a</a:t>
            </a:r>
            <a:r>
              <a:rPr lang="zh-CN" altLang="en-US" dirty="0"/>
              <a:t>（</a:t>
            </a:r>
            <a:r>
              <a:rPr lang="en-US" altLang="zh-CN" dirty="0"/>
              <a:t>a = a – (--a)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八进制、十六进制、</a:t>
            </a:r>
            <a:r>
              <a:rPr lang="en-US" altLang="zh-CN" dirty="0"/>
              <a:t>e</a:t>
            </a:r>
            <a:r>
              <a:rPr lang="zh-CN" altLang="en-US" dirty="0"/>
              <a:t>记数法的正确写法。</a:t>
            </a:r>
            <a:r>
              <a:rPr lang="en-US" altLang="zh-CN" dirty="0"/>
              <a:t>Int a = 0100; int b = 0x1FF.</a:t>
            </a:r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1976</Words>
  <Application>Microsoft Office PowerPoint</Application>
  <PresentationFormat>宽屏</PresentationFormat>
  <Paragraphs>144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-apple-system</vt:lpstr>
      <vt:lpstr>Helvetica Neue</vt:lpstr>
      <vt:lpstr>PingFang SC</vt:lpstr>
      <vt:lpstr>等线</vt:lpstr>
      <vt:lpstr>等线 Light</vt:lpstr>
      <vt:lpstr>黑体</vt:lpstr>
      <vt:lpstr>微软雅黑</vt:lpstr>
      <vt:lpstr>Arial</vt:lpstr>
      <vt:lpstr>Verdana</vt:lpstr>
      <vt:lpstr>webwppDefTheme</vt:lpstr>
      <vt:lpstr>Office 主题​​</vt:lpstr>
      <vt:lpstr>Java知识分享</vt:lpstr>
      <vt:lpstr>为什么要学Java？</vt:lpstr>
      <vt:lpstr>后端开发的基础</vt:lpstr>
      <vt:lpstr>参考资料</vt:lpstr>
      <vt:lpstr>复习方法</vt:lpstr>
      <vt:lpstr>考试题型</vt:lpstr>
      <vt:lpstr>知识点</vt:lpstr>
      <vt:lpstr>1.计算机和java基础知识</vt:lpstr>
      <vt:lpstr>2. 数据与表达式 </vt:lpstr>
      <vt:lpstr>3.类、对象和方法 </vt:lpstr>
      <vt:lpstr>4.条件语句和循环语句 </vt:lpstr>
      <vt:lpstr>5.面向对象设计 </vt:lpstr>
      <vt:lpstr>6. 数组</vt:lpstr>
      <vt:lpstr>7.继承</vt:lpstr>
      <vt:lpstr>8. 多态</vt:lpstr>
      <vt:lpstr>9. 异常</vt:lpstr>
      <vt:lpstr>10. 递归</vt:lpstr>
      <vt:lpstr>11. 链表</vt:lpstr>
      <vt:lpstr>调整考试周心态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Java知识分享</dc:title>
  <dc:creator>LO BOSS</dc:creator>
  <cp:lastModifiedBy>贾 星宇</cp:lastModifiedBy>
  <cp:revision>1</cp:revision>
  <dcterms:created xsi:type="dcterms:W3CDTF">2020-12-04T10:24:06Z</dcterms:created>
  <dcterms:modified xsi:type="dcterms:W3CDTF">2020-12-04T10:58:37Z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