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6" r:id="rId18"/>
    <p:sldId id="271" r:id="rId19"/>
    <p:sldId id="277" r:id="rId20"/>
    <p:sldId id="278" r:id="rId21"/>
    <p:sldId id="272" r:id="rId22"/>
    <p:sldId id="273" r:id="rId23"/>
    <p:sldId id="274"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884"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000" dirty="0">
                <a:solidFill>
                  <a:srgbClr val="FFFF00"/>
                </a:solidFill>
              </a:rPr>
              <a:t>进程地址空间</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67544" y="17312"/>
            <a:ext cx="8229600" cy="778098"/>
          </a:xfrm>
        </p:spPr>
        <p:txBody>
          <a:bodyPr>
            <a:normAutofit/>
          </a:bodyPr>
          <a:lstStyle/>
          <a:p>
            <a:r>
              <a:rPr lang="zh-CN" altLang="en-US" sz="3200" b="1" dirty="0">
                <a:solidFill>
                  <a:srgbClr val="FFFF00"/>
                </a:solidFill>
              </a:rPr>
              <a:t>进程内存区域划分</a:t>
            </a:r>
          </a:p>
        </p:txBody>
      </p:sp>
      <p:sp>
        <p:nvSpPr>
          <p:cNvPr id="5" name="内容占位符 2"/>
          <p:cNvSpPr>
            <a:spLocks noGrp="1"/>
          </p:cNvSpPr>
          <p:nvPr>
            <p:ph idx="1"/>
          </p:nvPr>
        </p:nvSpPr>
        <p:spPr>
          <a:xfrm>
            <a:off x="457200" y="836712"/>
            <a:ext cx="8229600" cy="5832648"/>
          </a:xfrm>
        </p:spPr>
        <p:txBody>
          <a:bodyPr>
            <a:noAutofit/>
          </a:bodyPr>
          <a:lstStyle/>
          <a:p>
            <a:pPr marL="0" indent="0">
              <a:lnSpc>
                <a:spcPct val="150000"/>
              </a:lnSpc>
              <a:buNone/>
            </a:pPr>
            <a:r>
              <a:rPr lang="en-US" altLang="zh-CN" sz="1600" b="1" dirty="0" err="1">
                <a:solidFill>
                  <a:srgbClr val="FFFF00"/>
                </a:solidFill>
              </a:rPr>
              <a:t>int</a:t>
            </a:r>
            <a:r>
              <a:rPr lang="en-US" altLang="zh-CN" sz="1600" b="1" dirty="0">
                <a:solidFill>
                  <a:srgbClr val="FFFF00"/>
                </a:solidFill>
              </a:rPr>
              <a:t>  </a:t>
            </a:r>
            <a:r>
              <a:rPr lang="en-US" altLang="zh-CN" sz="1600" b="1" dirty="0" err="1">
                <a:solidFill>
                  <a:srgbClr val="FFFF00"/>
                </a:solidFill>
              </a:rPr>
              <a:t>bss_var</a:t>
            </a:r>
            <a:r>
              <a:rPr lang="en-US" altLang="zh-CN" sz="1600" b="1" dirty="0">
                <a:solidFill>
                  <a:srgbClr val="FFFF00"/>
                </a:solidFill>
              </a:rPr>
              <a:t>;  </a:t>
            </a:r>
            <a:r>
              <a:rPr lang="en-US" altLang="zh-CN" sz="1600" b="1" dirty="0" err="1">
                <a:solidFill>
                  <a:srgbClr val="FFFF00"/>
                </a:solidFill>
              </a:rPr>
              <a:t>int</a:t>
            </a:r>
            <a:r>
              <a:rPr lang="en-US" altLang="zh-CN" sz="1600" b="1" dirty="0">
                <a:solidFill>
                  <a:srgbClr val="FFFF00"/>
                </a:solidFill>
              </a:rPr>
              <a:t>  data_var0 = 1;</a:t>
            </a:r>
          </a:p>
          <a:p>
            <a:pPr marL="0" indent="0">
              <a:lnSpc>
                <a:spcPct val="150000"/>
              </a:lnSpc>
              <a:buNone/>
            </a:pPr>
            <a:r>
              <a:rPr lang="en-US" altLang="zh-CN" sz="1600" b="1" dirty="0" err="1">
                <a:solidFill>
                  <a:srgbClr val="FFFF00"/>
                </a:solidFill>
              </a:rPr>
              <a:t>int</a:t>
            </a:r>
            <a:r>
              <a:rPr lang="en-US" altLang="zh-CN" sz="1600" b="1" dirty="0">
                <a:solidFill>
                  <a:srgbClr val="FFFF00"/>
                </a:solidFill>
              </a:rPr>
              <a:t> main()</a:t>
            </a:r>
            <a:r>
              <a:rPr lang="zh-CN" altLang="en-US" sz="1600" b="1" dirty="0">
                <a:solidFill>
                  <a:srgbClr val="FFFF00"/>
                </a:solidFill>
              </a:rPr>
              <a:t>　</a:t>
            </a:r>
            <a:r>
              <a:rPr lang="en-US" altLang="zh-CN" sz="1600" b="1" dirty="0">
                <a:solidFill>
                  <a:srgbClr val="FFFF00"/>
                </a:solidFill>
              </a:rPr>
              <a:t>{</a:t>
            </a:r>
            <a:r>
              <a:rPr lang="en-US" altLang="zh-CN" sz="1600" b="1" dirty="0" err="1">
                <a:solidFill>
                  <a:srgbClr val="FFFF00"/>
                </a:solidFill>
              </a:rPr>
              <a:t>printf</a:t>
            </a:r>
            <a:r>
              <a:rPr lang="en-US" altLang="zh-CN" sz="1600" b="1" dirty="0">
                <a:solidFill>
                  <a:srgbClr val="FFFF00"/>
                </a:solidFill>
              </a:rPr>
              <a:t>("Test location:\n");</a:t>
            </a: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a:t>
            </a:r>
            <a:r>
              <a:rPr lang="en-US" altLang="zh-CN" sz="1600" b="1" dirty="0" err="1">
                <a:solidFill>
                  <a:srgbClr val="FFFF00"/>
                </a:solidFill>
              </a:rPr>
              <a:t>tAddress</a:t>
            </a:r>
            <a:r>
              <a:rPr lang="en-US" altLang="zh-CN" sz="1600" b="1" dirty="0">
                <a:solidFill>
                  <a:srgbClr val="FFFF00"/>
                </a:solidFill>
              </a:rPr>
              <a:t> of main(Code Segment)</a:t>
            </a:r>
            <a:r>
              <a:rPr lang="zh-CN" altLang="en-US" sz="1600" b="1" dirty="0">
                <a:solidFill>
                  <a:srgbClr val="FFFF00"/>
                </a:solidFill>
              </a:rPr>
              <a:t>：</a:t>
            </a:r>
            <a:r>
              <a:rPr lang="en-US" altLang="zh-CN" sz="1600" b="1" dirty="0">
                <a:solidFill>
                  <a:srgbClr val="FFFF00"/>
                </a:solidFill>
              </a:rPr>
              <a:t>%p\</a:t>
            </a:r>
            <a:r>
              <a:rPr lang="en-US" altLang="zh-CN" sz="1600" b="1" dirty="0" err="1">
                <a:solidFill>
                  <a:srgbClr val="FFFF00"/>
                </a:solidFill>
              </a:rPr>
              <a:t>n",main</a:t>
            </a:r>
            <a:r>
              <a:rPr lang="en-US" altLang="zh-CN" sz="1600" b="1" dirty="0">
                <a:solidFill>
                  <a:srgbClr val="FFFF00"/>
                </a:solidFill>
              </a:rPr>
              <a:t>);</a:t>
            </a:r>
          </a:p>
          <a:p>
            <a:pPr marL="0" indent="0">
              <a:lnSpc>
                <a:spcPct val="150000"/>
              </a:lnSpc>
              <a:buNone/>
            </a:pPr>
            <a:r>
              <a:rPr lang="en-US" altLang="zh-CN" sz="1600" b="1" dirty="0">
                <a:solidFill>
                  <a:srgbClr val="FFFF00"/>
                </a:solidFill>
              </a:rPr>
              <a:t>    </a:t>
            </a:r>
            <a:r>
              <a:rPr lang="en-US" altLang="zh-CN" sz="1600" b="1" dirty="0" err="1">
                <a:solidFill>
                  <a:srgbClr val="FFFF00"/>
                </a:solidFill>
              </a:rPr>
              <a:t>printf</a:t>
            </a:r>
            <a:r>
              <a:rPr lang="en-US" altLang="zh-CN" sz="1600" b="1" dirty="0">
                <a:solidFill>
                  <a:srgbClr val="FFFF00"/>
                </a:solidFill>
              </a:rPr>
              <a:t>("_____________________________________\n");</a:t>
            </a:r>
          </a:p>
          <a:p>
            <a:pPr marL="0" indent="0">
              <a:lnSpc>
                <a:spcPct val="150000"/>
              </a:lnSpc>
              <a:buNone/>
            </a:pPr>
            <a:r>
              <a:rPr lang="zh-CN" altLang="en-US" sz="1600" b="1" dirty="0">
                <a:solidFill>
                  <a:srgbClr val="FFFF00"/>
                </a:solidFill>
              </a:rPr>
              <a:t>　</a:t>
            </a:r>
            <a:r>
              <a:rPr lang="en-US" altLang="zh-CN" sz="1600" b="1" dirty="0" err="1">
                <a:solidFill>
                  <a:srgbClr val="FFFF00"/>
                </a:solidFill>
              </a:rPr>
              <a:t>int</a:t>
            </a:r>
            <a:r>
              <a:rPr lang="en-US" altLang="zh-CN" sz="1600" b="1" dirty="0">
                <a:solidFill>
                  <a:srgbClr val="FFFF00"/>
                </a:solidFill>
              </a:rPr>
              <a:t> stack_var0 = 2;</a:t>
            </a: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("Stack location:\n");</a:t>
            </a: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a:t>
            </a:r>
            <a:r>
              <a:rPr lang="en-US" altLang="zh-CN" sz="1600" b="1" dirty="0" err="1">
                <a:solidFill>
                  <a:srgbClr val="FFFF00"/>
                </a:solidFill>
              </a:rPr>
              <a:t>tInitial</a:t>
            </a:r>
            <a:r>
              <a:rPr lang="en-US" altLang="zh-CN" sz="1600" b="1" dirty="0">
                <a:solidFill>
                  <a:srgbClr val="FFFF00"/>
                </a:solidFill>
              </a:rPr>
              <a:t> end of stack:%p\n",&amp;stack_var0);</a:t>
            </a:r>
          </a:p>
          <a:p>
            <a:pPr marL="0" indent="0">
              <a:lnSpc>
                <a:spcPct val="150000"/>
              </a:lnSpc>
              <a:buNone/>
            </a:pPr>
            <a:r>
              <a:rPr lang="zh-CN" altLang="en-US" sz="1600" b="1" dirty="0">
                <a:solidFill>
                  <a:srgbClr val="FFFF00"/>
                </a:solidFill>
              </a:rPr>
              <a:t>　</a:t>
            </a:r>
            <a:r>
              <a:rPr lang="en-US" altLang="zh-CN" sz="1600" b="1" dirty="0" err="1">
                <a:solidFill>
                  <a:srgbClr val="FFFF00"/>
                </a:solidFill>
              </a:rPr>
              <a:t>int</a:t>
            </a:r>
            <a:r>
              <a:rPr lang="en-US" altLang="zh-CN" sz="1600" b="1" dirty="0">
                <a:solidFill>
                  <a:srgbClr val="FFFF00"/>
                </a:solidFill>
              </a:rPr>
              <a:t> stack_var1 = 3;</a:t>
            </a: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a:t>
            </a:r>
            <a:r>
              <a:rPr lang="en-US" altLang="zh-CN" sz="1600" b="1" dirty="0" err="1">
                <a:solidFill>
                  <a:srgbClr val="FFFF00"/>
                </a:solidFill>
              </a:rPr>
              <a:t>tNew</a:t>
            </a:r>
            <a:r>
              <a:rPr lang="en-US" altLang="zh-CN" sz="1600" b="1" dirty="0">
                <a:solidFill>
                  <a:srgbClr val="FFFF00"/>
                </a:solidFill>
              </a:rPr>
              <a:t> end of stack:%p\n",&amp;stack_var1);</a:t>
            </a: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("_____________________________________\n");</a:t>
            </a:r>
          </a:p>
          <a:p>
            <a:pPr marL="0" indent="0">
              <a:lnSpc>
                <a:spcPct val="150000"/>
              </a:lnSpc>
              <a:buNone/>
            </a:pPr>
            <a:r>
              <a:rPr lang="zh-CN" altLang="en-US" sz="1600" b="1" dirty="0">
                <a:solidFill>
                  <a:srgbClr val="FFFF00"/>
                </a:solidFill>
              </a:rPr>
              <a:t>　　</a:t>
            </a:r>
            <a:r>
              <a:rPr lang="en-US" altLang="zh-CN" sz="1600" b="1" dirty="0" err="1">
                <a:solidFill>
                  <a:srgbClr val="FFFF00"/>
                </a:solidFill>
              </a:rPr>
              <a:t>printf</a:t>
            </a:r>
            <a:r>
              <a:rPr lang="en-US" altLang="zh-CN" sz="1600" b="1" dirty="0">
                <a:solidFill>
                  <a:srgbClr val="FFFF00"/>
                </a:solidFill>
              </a:rPr>
              <a:t>("Data location:\n");</a:t>
            </a:r>
          </a:p>
          <a:p>
            <a:pPr marL="0" indent="0">
              <a:lnSpc>
                <a:spcPct val="150000"/>
              </a:lnSpc>
              <a:buNone/>
            </a:pPr>
            <a:r>
              <a:rPr lang="zh-CN" altLang="en-US" sz="1600" b="1" dirty="0">
                <a:solidFill>
                  <a:srgbClr val="FFFF00"/>
                </a:solidFill>
              </a:rPr>
              <a:t>　　</a:t>
            </a:r>
            <a:endParaRPr lang="en-US" altLang="zh-CN" sz="1600" b="1" dirty="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3200" dirty="0">
                <a:solidFill>
                  <a:srgbClr val="FFFF00"/>
                </a:solidFill>
              </a:rPr>
              <a:t>进程内存区域划分</a:t>
            </a:r>
          </a:p>
        </p:txBody>
      </p:sp>
      <p:sp>
        <p:nvSpPr>
          <p:cNvPr id="3" name="内容占位符 2"/>
          <p:cNvSpPr>
            <a:spLocks noGrp="1"/>
          </p:cNvSpPr>
          <p:nvPr>
            <p:ph idx="1"/>
          </p:nvPr>
        </p:nvSpPr>
        <p:spPr>
          <a:xfrm>
            <a:off x="457200" y="980728"/>
            <a:ext cx="8229600" cy="5145435"/>
          </a:xfrm>
        </p:spPr>
        <p:txBody>
          <a:bodyPr>
            <a:normAutofit fontScale="55000" lnSpcReduction="20000"/>
          </a:bodyPr>
          <a:lstStyle/>
          <a:p>
            <a:pPr marL="0" indent="0">
              <a:lnSpc>
                <a:spcPct val="150000"/>
              </a:lnSpc>
              <a:buNone/>
            </a:pP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tAddress</a:t>
            </a:r>
            <a:r>
              <a:rPr lang="en-US" altLang="zh-CN" dirty="0">
                <a:solidFill>
                  <a:srgbClr val="FFFF00"/>
                </a:solidFill>
              </a:rPr>
              <a:t> of </a:t>
            </a:r>
            <a:r>
              <a:rPr lang="en-US" altLang="zh-CN" dirty="0" err="1">
                <a:solidFill>
                  <a:srgbClr val="FFFF00"/>
                </a:solidFill>
              </a:rPr>
              <a:t>data_var</a:t>
            </a:r>
            <a:r>
              <a:rPr lang="en-US" altLang="zh-CN" dirty="0">
                <a:solidFill>
                  <a:srgbClr val="FFFF00"/>
                </a:solidFill>
              </a:rPr>
              <a:t>(Data Segment)</a:t>
            </a:r>
            <a:r>
              <a:rPr lang="zh-CN" altLang="en-US" dirty="0">
                <a:solidFill>
                  <a:srgbClr val="FFFF00"/>
                </a:solidFill>
              </a:rPr>
              <a:t>：</a:t>
            </a:r>
            <a:r>
              <a:rPr lang="en-US" altLang="zh-CN" dirty="0">
                <a:solidFill>
                  <a:srgbClr val="FFFF00"/>
                </a:solidFill>
              </a:rPr>
              <a:t>%p\n",&amp;data_var0);</a:t>
            </a:r>
          </a:p>
          <a:p>
            <a:pPr marL="0" indent="0">
              <a:lnSpc>
                <a:spcPct val="150000"/>
              </a:lnSpc>
              <a:buNone/>
            </a:pPr>
            <a:r>
              <a:rPr lang="zh-CN" altLang="en-US" dirty="0">
                <a:solidFill>
                  <a:srgbClr val="FFFF00"/>
                </a:solidFill>
              </a:rPr>
              <a:t>　　</a:t>
            </a:r>
            <a:r>
              <a:rPr lang="en-US" altLang="zh-CN" dirty="0">
                <a:solidFill>
                  <a:srgbClr val="FFFF00"/>
                </a:solidFill>
              </a:rPr>
              <a:t>static </a:t>
            </a:r>
            <a:r>
              <a:rPr lang="en-US" altLang="zh-CN" dirty="0" err="1">
                <a:solidFill>
                  <a:srgbClr val="FFFF00"/>
                </a:solidFill>
              </a:rPr>
              <a:t>int</a:t>
            </a:r>
            <a:r>
              <a:rPr lang="en-US" altLang="zh-CN" dirty="0">
                <a:solidFill>
                  <a:srgbClr val="FFFF00"/>
                </a:solidFill>
              </a:rPr>
              <a:t> data_var1 = 4;</a:t>
            </a: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tNew</a:t>
            </a:r>
            <a:r>
              <a:rPr lang="en-US" altLang="zh-CN" dirty="0">
                <a:solidFill>
                  <a:srgbClr val="FFFF00"/>
                </a:solidFill>
              </a:rPr>
              <a:t> end of </a:t>
            </a:r>
            <a:r>
              <a:rPr lang="en-US" altLang="zh-CN" dirty="0" err="1">
                <a:solidFill>
                  <a:srgbClr val="FFFF00"/>
                </a:solidFill>
              </a:rPr>
              <a:t>data_var</a:t>
            </a:r>
            <a:r>
              <a:rPr lang="en-US" altLang="zh-CN" dirty="0">
                <a:solidFill>
                  <a:srgbClr val="FFFF00"/>
                </a:solidFill>
              </a:rPr>
              <a:t>(Data Segment)</a:t>
            </a:r>
            <a:r>
              <a:rPr lang="zh-CN" altLang="en-US" dirty="0">
                <a:solidFill>
                  <a:srgbClr val="FFFF00"/>
                </a:solidFill>
              </a:rPr>
              <a:t>：</a:t>
            </a:r>
            <a:r>
              <a:rPr lang="en-US" altLang="zh-CN" dirty="0">
                <a:solidFill>
                  <a:srgbClr val="FFFF00"/>
                </a:solidFill>
              </a:rPr>
              <a:t>%p\n",&amp;data_var1);</a:t>
            </a: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("_____________________________________\n");</a:t>
            </a: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("BSS location:\n");</a:t>
            </a: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tAddress</a:t>
            </a:r>
            <a:r>
              <a:rPr lang="en-US" altLang="zh-CN" dirty="0">
                <a:solidFill>
                  <a:srgbClr val="FFFF00"/>
                </a:solidFill>
              </a:rPr>
              <a:t> of </a:t>
            </a:r>
            <a:r>
              <a:rPr lang="en-US" altLang="zh-CN" dirty="0" err="1">
                <a:solidFill>
                  <a:srgbClr val="FFFF00"/>
                </a:solidFill>
              </a:rPr>
              <a:t>bss_var</a:t>
            </a:r>
            <a:r>
              <a:rPr lang="en-US" altLang="zh-CN" dirty="0">
                <a:solidFill>
                  <a:srgbClr val="FFFF00"/>
                </a:solidFill>
              </a:rPr>
              <a:t>:%p\n",&amp;</a:t>
            </a:r>
            <a:r>
              <a:rPr lang="en-US" altLang="zh-CN" dirty="0" err="1">
                <a:solidFill>
                  <a:srgbClr val="FFFF00"/>
                </a:solidFill>
              </a:rPr>
              <a:t>bss_var</a:t>
            </a:r>
            <a:r>
              <a:rPr lang="en-US" altLang="zh-CN" dirty="0">
                <a:solidFill>
                  <a:srgbClr val="FFFF00"/>
                </a:solidFill>
              </a:rPr>
              <a:t>);</a:t>
            </a: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("_____________________________________\n");</a:t>
            </a: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("Heap location:\n");</a:t>
            </a:r>
          </a:p>
          <a:p>
            <a:pPr marL="0" indent="0">
              <a:lnSpc>
                <a:spcPct val="150000"/>
              </a:lnSpc>
              <a:buNone/>
            </a:pPr>
            <a:r>
              <a:rPr lang="zh-CN" altLang="en-US" dirty="0">
                <a:solidFill>
                  <a:srgbClr val="FFFF00"/>
                </a:solidFill>
              </a:rPr>
              <a:t>　　</a:t>
            </a:r>
            <a:r>
              <a:rPr lang="en-US" altLang="zh-CN" dirty="0">
                <a:solidFill>
                  <a:srgbClr val="FFFF00"/>
                </a:solidFill>
              </a:rPr>
              <a:t>char *p = (char *)</a:t>
            </a:r>
            <a:r>
              <a:rPr lang="en-US" altLang="zh-CN" dirty="0" err="1">
                <a:solidFill>
                  <a:srgbClr val="FFFF00"/>
                </a:solidFill>
              </a:rPr>
              <a:t>malloc</a:t>
            </a:r>
            <a:r>
              <a:rPr lang="en-US" altLang="zh-CN" dirty="0">
                <a:solidFill>
                  <a:srgbClr val="FFFF00"/>
                </a:solidFill>
              </a:rPr>
              <a:t>(10);</a:t>
            </a:r>
          </a:p>
          <a:p>
            <a:pPr marL="0" indent="0">
              <a:lnSpc>
                <a:spcPct val="150000"/>
              </a:lnSpc>
              <a:buNone/>
            </a:pPr>
            <a:r>
              <a:rPr lang="zh-CN" altLang="en-US" dirty="0">
                <a:solidFill>
                  <a:srgbClr val="FFFF00"/>
                </a:solidFill>
              </a:rPr>
              <a:t>　　</a:t>
            </a:r>
            <a:r>
              <a:rPr lang="en-US" altLang="zh-CN" dirty="0" err="1">
                <a:solidFill>
                  <a:srgbClr val="FFFF00"/>
                </a:solidFill>
              </a:rPr>
              <a:t>printf</a:t>
            </a:r>
            <a:r>
              <a:rPr lang="en-US" altLang="zh-CN" dirty="0">
                <a:solidFill>
                  <a:srgbClr val="FFFF00"/>
                </a:solidFill>
              </a:rPr>
              <a:t>("\</a:t>
            </a:r>
            <a:r>
              <a:rPr lang="en-US" altLang="zh-CN" dirty="0" err="1">
                <a:solidFill>
                  <a:srgbClr val="FFFF00"/>
                </a:solidFill>
              </a:rPr>
              <a:t>tAddress</a:t>
            </a:r>
            <a:r>
              <a:rPr lang="en-US" altLang="zh-CN" dirty="0">
                <a:solidFill>
                  <a:srgbClr val="FFFF00"/>
                </a:solidFill>
              </a:rPr>
              <a:t> of </a:t>
            </a:r>
            <a:r>
              <a:rPr lang="en-US" altLang="zh-CN" dirty="0" err="1">
                <a:solidFill>
                  <a:srgbClr val="FFFF00"/>
                </a:solidFill>
              </a:rPr>
              <a:t>head_var</a:t>
            </a:r>
            <a:r>
              <a:rPr lang="en-US" altLang="zh-CN" dirty="0">
                <a:solidFill>
                  <a:srgbClr val="FFFF00"/>
                </a:solidFill>
              </a:rPr>
              <a:t>:%p\</a:t>
            </a:r>
            <a:r>
              <a:rPr lang="en-US" altLang="zh-CN" dirty="0" err="1">
                <a:solidFill>
                  <a:srgbClr val="FFFF00"/>
                </a:solidFill>
              </a:rPr>
              <a:t>n",p</a:t>
            </a:r>
            <a:r>
              <a:rPr lang="en-US" altLang="zh-CN" dirty="0">
                <a:solidFill>
                  <a:srgbClr val="FFFF00"/>
                </a:solidFill>
              </a:rPr>
              <a:t>);</a:t>
            </a:r>
          </a:p>
          <a:p>
            <a:pPr marL="0" indent="0">
              <a:lnSpc>
                <a:spcPct val="150000"/>
              </a:lnSpc>
              <a:buNone/>
            </a:pPr>
            <a:r>
              <a:rPr lang="zh-CN" altLang="en-US" dirty="0">
                <a:solidFill>
                  <a:srgbClr val="FFFF00"/>
                </a:solidFill>
              </a:rPr>
              <a:t>　　</a:t>
            </a:r>
            <a:r>
              <a:rPr lang="en-US" altLang="zh-CN" dirty="0">
                <a:solidFill>
                  <a:srgbClr val="FFFF00"/>
                </a:solidFill>
              </a:rPr>
              <a:t>return 0;</a:t>
            </a:r>
          </a:p>
          <a:p>
            <a:pPr marL="0" indent="0">
              <a:lnSpc>
                <a:spcPct val="150000"/>
              </a:lnSpc>
              <a:buNone/>
            </a:pPr>
            <a:r>
              <a:rPr lang="zh-CN" altLang="en-US" dirty="0">
                <a:solidFill>
                  <a:srgbClr val="FFFF00"/>
                </a:solidFill>
              </a:rPr>
              <a:t>　　</a:t>
            </a:r>
            <a:r>
              <a:rPr lang="en-US" altLang="zh-CN" dirty="0">
                <a:solidFill>
                  <a:srgbClr val="FFFF00"/>
                </a:solidFill>
              </a:rPr>
              <a:t>}</a:t>
            </a:r>
          </a:p>
          <a:p>
            <a:endParaRPr lang="zh-CN" altLang="en-US" dirty="0">
              <a:solidFill>
                <a:srgbClr val="FF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normAutofit fontScale="92500" lnSpcReduction="20000"/>
          </a:bodyPr>
          <a:lstStyle/>
          <a:p>
            <a:r>
              <a:rPr lang="zh-CN" altLang="en-US" sz="2400" dirty="0">
                <a:solidFill>
                  <a:srgbClr val="FFFF00"/>
                </a:solidFill>
              </a:rPr>
              <a:t>运行结果如下：</a:t>
            </a:r>
            <a:endParaRPr lang="en-US" altLang="zh-CN" sz="2400" dirty="0">
              <a:solidFill>
                <a:srgbClr val="FFFF00"/>
              </a:solidFill>
            </a:endParaRPr>
          </a:p>
          <a:p>
            <a:pPr marL="0" indent="0">
              <a:buNone/>
            </a:pPr>
            <a:r>
              <a:rPr lang="en-US" altLang="zh-CN" sz="2400" dirty="0">
                <a:solidFill>
                  <a:srgbClr val="FFFF00"/>
                </a:solidFill>
              </a:rPr>
              <a:t>Test   location</a:t>
            </a:r>
            <a:r>
              <a:rPr lang="zh-CN" altLang="en-US" sz="2400" dirty="0">
                <a:solidFill>
                  <a:srgbClr val="FFFF00"/>
                </a:solidFill>
              </a:rPr>
              <a:t>：</a:t>
            </a:r>
            <a:endParaRPr lang="en-US" altLang="zh-CN" sz="2400" dirty="0">
              <a:solidFill>
                <a:srgbClr val="FFFF00"/>
              </a:solidFill>
            </a:endParaRPr>
          </a:p>
          <a:p>
            <a:pPr marL="0" indent="0">
              <a:buNone/>
            </a:pPr>
            <a:r>
              <a:rPr lang="en-US" altLang="zh-CN" sz="2400" dirty="0">
                <a:solidFill>
                  <a:srgbClr val="FFFF00"/>
                </a:solidFill>
              </a:rPr>
              <a:t>      Address  of main(Code Segment):0x8048424</a:t>
            </a:r>
          </a:p>
          <a:p>
            <a:pPr marL="0" indent="0">
              <a:buNone/>
            </a:pPr>
            <a:r>
              <a:rPr lang="en-US" altLang="zh-CN" sz="2400" dirty="0">
                <a:solidFill>
                  <a:srgbClr val="FFFF00"/>
                </a:solidFill>
              </a:rPr>
              <a:t>---------------------------------------------------------------------------</a:t>
            </a:r>
          </a:p>
          <a:p>
            <a:pPr marL="0" indent="0">
              <a:buNone/>
            </a:pPr>
            <a:r>
              <a:rPr lang="en-US" altLang="zh-CN" sz="2400" dirty="0">
                <a:solidFill>
                  <a:srgbClr val="FFFF00"/>
                </a:solidFill>
              </a:rPr>
              <a:t>Stack location:</a:t>
            </a:r>
          </a:p>
          <a:p>
            <a:pPr marL="0" indent="0">
              <a:buNone/>
            </a:pPr>
            <a:r>
              <a:rPr lang="en-US" altLang="zh-CN" sz="2400" dirty="0">
                <a:solidFill>
                  <a:srgbClr val="FFFF00"/>
                </a:solidFill>
              </a:rPr>
              <a:t>      Initial end of stack:0xbf8a4d0c</a:t>
            </a:r>
          </a:p>
          <a:p>
            <a:pPr marL="0" indent="0">
              <a:buNone/>
            </a:pPr>
            <a:r>
              <a:rPr lang="en-US" altLang="zh-CN" sz="2400" dirty="0">
                <a:solidFill>
                  <a:srgbClr val="FFFF00"/>
                </a:solidFill>
              </a:rPr>
              <a:t>       New end of stack:0xbf8a4d08</a:t>
            </a:r>
          </a:p>
          <a:p>
            <a:pPr marL="0" indent="0">
              <a:buNone/>
            </a:pPr>
            <a:r>
              <a:rPr lang="en-US" altLang="zh-CN" sz="2400" dirty="0">
                <a:solidFill>
                  <a:srgbClr val="FFFF00"/>
                </a:solidFill>
              </a:rPr>
              <a:t>Data location:</a:t>
            </a:r>
          </a:p>
          <a:p>
            <a:pPr marL="0" indent="0">
              <a:buNone/>
            </a:pPr>
            <a:r>
              <a:rPr lang="en-US" altLang="zh-CN" sz="2400" dirty="0">
                <a:solidFill>
                  <a:srgbClr val="FFFF00"/>
                </a:solidFill>
              </a:rPr>
              <a:t>      Address of  data_var:0x804a01c</a:t>
            </a:r>
          </a:p>
          <a:p>
            <a:pPr marL="0" indent="0">
              <a:buNone/>
            </a:pPr>
            <a:r>
              <a:rPr lang="en-US" altLang="zh-CN" sz="2400" dirty="0">
                <a:solidFill>
                  <a:srgbClr val="FFFF00"/>
                </a:solidFill>
              </a:rPr>
              <a:t>      New end of data_var:0x804a020</a:t>
            </a:r>
          </a:p>
          <a:p>
            <a:pPr marL="0" indent="0">
              <a:buNone/>
            </a:pPr>
            <a:r>
              <a:rPr lang="en-US" altLang="zh-CN" sz="2400" dirty="0">
                <a:solidFill>
                  <a:srgbClr val="FFFF00"/>
                </a:solidFill>
              </a:rPr>
              <a:t>BSS location:</a:t>
            </a:r>
          </a:p>
          <a:p>
            <a:pPr marL="0" indent="0">
              <a:buNone/>
            </a:pPr>
            <a:r>
              <a:rPr lang="en-US" altLang="zh-CN" sz="2400" dirty="0">
                <a:solidFill>
                  <a:srgbClr val="FFFF00"/>
                </a:solidFill>
              </a:rPr>
              <a:t>       Address of  </a:t>
            </a:r>
            <a:r>
              <a:rPr lang="en-US" altLang="zh-CN" sz="2400" dirty="0" err="1">
                <a:solidFill>
                  <a:srgbClr val="FFFF00"/>
                </a:solidFill>
              </a:rPr>
              <a:t>bss_var</a:t>
            </a:r>
            <a:r>
              <a:rPr lang="en-US" altLang="zh-CN" sz="2400" dirty="0">
                <a:solidFill>
                  <a:srgbClr val="FFFF00"/>
                </a:solidFill>
              </a:rPr>
              <a:t>: 0x804a02c</a:t>
            </a:r>
          </a:p>
          <a:p>
            <a:pPr marL="0" indent="0">
              <a:buNone/>
            </a:pPr>
            <a:r>
              <a:rPr lang="en-US" altLang="zh-CN" sz="2400" dirty="0">
                <a:solidFill>
                  <a:srgbClr val="FFFF00"/>
                </a:solidFill>
              </a:rPr>
              <a:t>Heap location:</a:t>
            </a:r>
          </a:p>
          <a:p>
            <a:pPr marL="0" indent="0">
              <a:buNone/>
            </a:pPr>
            <a:r>
              <a:rPr lang="en-US" altLang="zh-CN" sz="2400" dirty="0">
                <a:solidFill>
                  <a:srgbClr val="FFFF00"/>
                </a:solidFill>
              </a:rPr>
              <a:t>       Address of head_var:0x9a7d008</a:t>
            </a:r>
          </a:p>
          <a:p>
            <a:pPr marL="0" indent="0">
              <a:buNone/>
            </a:pPr>
            <a:r>
              <a:rPr lang="en-US" altLang="zh-CN" sz="2400" dirty="0">
                <a:solidFill>
                  <a:srgbClr val="FFFF00"/>
                </a:solidFill>
              </a:rPr>
              <a:t>     </a:t>
            </a:r>
            <a:endParaRPr lang="zh-CN" altLang="en-US" sz="2400" dirty="0">
              <a:solidFill>
                <a:srgbClr val="FFFF00"/>
              </a:solidFill>
            </a:endParaRPr>
          </a:p>
        </p:txBody>
      </p:sp>
      <p:sp>
        <p:nvSpPr>
          <p:cNvPr id="5" name="标题 1"/>
          <p:cNvSpPr>
            <a:spLocks noGrp="1"/>
          </p:cNvSpPr>
          <p:nvPr>
            <p:ph type="title"/>
          </p:nvPr>
        </p:nvSpPr>
        <p:spPr>
          <a:xfrm>
            <a:off x="457200" y="274638"/>
            <a:ext cx="8229600" cy="418058"/>
          </a:xfrm>
        </p:spPr>
        <p:txBody>
          <a:bodyPr>
            <a:normAutofit fontScale="90000"/>
          </a:bodyPr>
          <a:lstStyle/>
          <a:p>
            <a:r>
              <a:rPr lang="zh-CN" altLang="en-US" sz="3200" dirty="0">
                <a:solidFill>
                  <a:srgbClr val="FFFF00"/>
                </a:solidFill>
              </a:rPr>
              <a:t>进程内存区域划分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457200" y="836713"/>
            <a:ext cx="8229600" cy="1512168"/>
          </a:xfrm>
        </p:spPr>
        <p:txBody>
          <a:bodyPr>
            <a:normAutofit/>
          </a:bodyPr>
          <a:lstStyle/>
          <a:p>
            <a:pPr marL="0" indent="0">
              <a:buNone/>
            </a:pPr>
            <a:r>
              <a:rPr lang="zh-CN" altLang="en-US" sz="2400" dirty="0">
                <a:solidFill>
                  <a:srgbClr val="FFFF00"/>
                </a:solidFill>
              </a:rPr>
              <a:t>其实这些地址可以通过命令观察：</a:t>
            </a:r>
            <a:endParaRPr lang="en-US" altLang="zh-CN" sz="2400" dirty="0">
              <a:solidFill>
                <a:srgbClr val="FFFF00"/>
              </a:solidFill>
            </a:endParaRPr>
          </a:p>
          <a:p>
            <a:pPr marL="0" indent="0">
              <a:buNone/>
            </a:pPr>
            <a:r>
              <a:rPr lang="en-US" altLang="zh-CN" sz="2400" dirty="0">
                <a:solidFill>
                  <a:srgbClr val="FFFF00"/>
                </a:solidFill>
              </a:rPr>
              <a:t>#</a:t>
            </a:r>
            <a:r>
              <a:rPr lang="en-US" altLang="zh-CN" sz="2400" dirty="0" err="1">
                <a:solidFill>
                  <a:srgbClr val="FFFF00"/>
                </a:solidFill>
              </a:rPr>
              <a:t>readelf</a:t>
            </a:r>
            <a:r>
              <a:rPr lang="en-US" altLang="zh-CN" sz="2400" dirty="0">
                <a:solidFill>
                  <a:srgbClr val="FFFF00"/>
                </a:solidFill>
              </a:rPr>
              <a:t> –h </a:t>
            </a:r>
            <a:r>
              <a:rPr lang="en-US" altLang="zh-CN" sz="2400" dirty="0" err="1">
                <a:solidFill>
                  <a:srgbClr val="FFFF00"/>
                </a:solidFill>
              </a:rPr>
              <a:t>a.out</a:t>
            </a:r>
            <a:endParaRPr lang="en-US" altLang="zh-CN" sz="2400" dirty="0">
              <a:solidFill>
                <a:srgbClr val="FFFF00"/>
              </a:solidFill>
            </a:endParaRPr>
          </a:p>
          <a:p>
            <a:pPr marL="0" indent="0">
              <a:buNone/>
            </a:pPr>
            <a:r>
              <a:rPr lang="en-US" altLang="zh-CN" sz="2400" dirty="0">
                <a:solidFill>
                  <a:srgbClr val="FFFF00"/>
                </a:solidFill>
              </a:rPr>
              <a:t>  </a:t>
            </a:r>
            <a:r>
              <a:rPr lang="zh-CN" altLang="en-US" sz="2400" dirty="0">
                <a:solidFill>
                  <a:srgbClr val="FFFF00"/>
                </a:solidFill>
              </a:rPr>
              <a:t>会显示更多的信息。</a:t>
            </a:r>
          </a:p>
        </p:txBody>
      </p:sp>
      <p:sp>
        <p:nvSpPr>
          <p:cNvPr id="5" name="标题 1"/>
          <p:cNvSpPr>
            <a:spLocks noGrp="1"/>
          </p:cNvSpPr>
          <p:nvPr>
            <p:ph type="title"/>
          </p:nvPr>
        </p:nvSpPr>
        <p:spPr>
          <a:xfrm>
            <a:off x="457200" y="274638"/>
            <a:ext cx="8229600" cy="418058"/>
          </a:xfrm>
        </p:spPr>
        <p:txBody>
          <a:bodyPr>
            <a:normAutofit fontScale="90000"/>
          </a:bodyPr>
          <a:lstStyle/>
          <a:p>
            <a:r>
              <a:rPr lang="zh-CN" altLang="en-US" sz="3200" dirty="0">
                <a:solidFill>
                  <a:srgbClr val="FFFF00"/>
                </a:solidFill>
              </a:rPr>
              <a:t>进程内存区域划分</a:t>
            </a:r>
          </a:p>
        </p:txBody>
      </p:sp>
      <p:sp>
        <p:nvSpPr>
          <p:cNvPr id="6" name="TextBox 5"/>
          <p:cNvSpPr txBox="1"/>
          <p:nvPr/>
        </p:nvSpPr>
        <p:spPr>
          <a:xfrm>
            <a:off x="323528" y="2420888"/>
            <a:ext cx="7488832" cy="2862322"/>
          </a:xfrm>
          <a:prstGeom prst="rect">
            <a:avLst/>
          </a:prstGeom>
          <a:noFill/>
        </p:spPr>
        <p:txBody>
          <a:bodyPr wrap="square" rtlCol="0">
            <a:spAutoFit/>
          </a:bodyPr>
          <a:lstStyle/>
          <a:p>
            <a:pPr>
              <a:lnSpc>
                <a:spcPct val="150000"/>
              </a:lnSpc>
            </a:pPr>
            <a:r>
              <a:rPr lang="zh-CN" altLang="en-US" sz="2400" dirty="0">
                <a:solidFill>
                  <a:srgbClr val="FFFF00"/>
                </a:solidFill>
              </a:rPr>
              <a:t>不论我们运行</a:t>
            </a:r>
            <a:r>
              <a:rPr lang="en-US" altLang="zh-CN" sz="2400" dirty="0" err="1">
                <a:solidFill>
                  <a:srgbClr val="FFFF00"/>
                </a:solidFill>
              </a:rPr>
              <a:t>a.out</a:t>
            </a:r>
            <a:r>
              <a:rPr lang="zh-CN" altLang="en-US" sz="2400" dirty="0">
                <a:solidFill>
                  <a:srgbClr val="FFFF00"/>
                </a:solidFill>
              </a:rPr>
              <a:t>程序多少次这些地址都是一样的。我们知道，</a:t>
            </a:r>
            <a:r>
              <a:rPr lang="en-US" altLang="zh-CN" sz="2400" dirty="0" err="1">
                <a:solidFill>
                  <a:srgbClr val="FFFF00"/>
                </a:solidFill>
              </a:rPr>
              <a:t>linux</a:t>
            </a:r>
            <a:r>
              <a:rPr lang="zh-CN" altLang="en-US" sz="2400" dirty="0">
                <a:solidFill>
                  <a:srgbClr val="FFFF00"/>
                </a:solidFill>
              </a:rPr>
              <a:t>操作系统每个进程的地址空间都是独立的，其实这里的独立说得是物理空间上得独立。那相同的虚拟地址，不同的物理地址，他们之间是怎样联系起来的呢</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3200" dirty="0">
                <a:solidFill>
                  <a:srgbClr val="FFFF00"/>
                </a:solidFill>
              </a:rPr>
              <a:t>进程地址到物理地址的映射</a:t>
            </a:r>
          </a:p>
        </p:txBody>
      </p:sp>
      <p:sp>
        <p:nvSpPr>
          <p:cNvPr id="3" name="内容占位符 2"/>
          <p:cNvSpPr>
            <a:spLocks noGrp="1"/>
          </p:cNvSpPr>
          <p:nvPr>
            <p:ph idx="1"/>
          </p:nvPr>
        </p:nvSpPr>
        <p:spPr>
          <a:xfrm>
            <a:off x="457200" y="1052736"/>
            <a:ext cx="8229600" cy="5073427"/>
          </a:xfrm>
        </p:spPr>
        <p:txBody>
          <a:bodyPr>
            <a:normAutofit/>
          </a:bodyPr>
          <a:lstStyle/>
          <a:p>
            <a:pPr>
              <a:lnSpc>
                <a:spcPct val="150000"/>
              </a:lnSpc>
            </a:pPr>
            <a:r>
              <a:rPr lang="zh-CN" altLang="en-US" dirty="0">
                <a:solidFill>
                  <a:srgbClr val="FFFF00"/>
                </a:solidFill>
              </a:rPr>
              <a:t>　</a:t>
            </a:r>
            <a:r>
              <a:rPr lang="zh-CN" altLang="en-US" sz="2400" dirty="0">
                <a:solidFill>
                  <a:srgbClr val="FFFF00"/>
                </a:solidFill>
              </a:rPr>
              <a:t>当一个程序被执行时，该程序的内容必须被放到进程的虚拟地址空间，对于可执行程序的共享库也是如此。可执行程序并非真正读到物理内存中，而只是链接到进程的虚拟内存中。</a:t>
            </a:r>
          </a:p>
          <a:p>
            <a:pPr>
              <a:lnSpc>
                <a:spcPct val="150000"/>
              </a:lnSpc>
            </a:pPr>
            <a:r>
              <a:rPr lang="zh-CN" altLang="en-US" sz="2400" dirty="0">
                <a:solidFill>
                  <a:srgbClr val="FFFF00"/>
                </a:solidFill>
              </a:rPr>
              <a:t>　　当一个可执行程序映射到进程虚拟地址空间时，一组</a:t>
            </a:r>
            <a:r>
              <a:rPr lang="en-US" altLang="zh-CN" sz="2400" dirty="0" err="1">
                <a:solidFill>
                  <a:srgbClr val="FFFF00"/>
                </a:solidFill>
              </a:rPr>
              <a:t>vm_area_struct</a:t>
            </a:r>
            <a:r>
              <a:rPr lang="zh-CN" altLang="en-US" sz="2400" dirty="0">
                <a:solidFill>
                  <a:srgbClr val="FFFF00"/>
                </a:solidFill>
              </a:rPr>
              <a:t>数据结构将被产生。每个</a:t>
            </a:r>
            <a:r>
              <a:rPr lang="en-US" altLang="zh-CN" sz="2400" dirty="0" err="1">
                <a:solidFill>
                  <a:srgbClr val="FFFF00"/>
                </a:solidFill>
              </a:rPr>
              <a:t>vm_area_struct</a:t>
            </a:r>
            <a:r>
              <a:rPr lang="zh-CN" altLang="en-US" sz="2400" dirty="0">
                <a:solidFill>
                  <a:srgbClr val="FFFF00"/>
                </a:solidFill>
              </a:rPr>
              <a:t>数据结构表示可执行影像的一部分</a:t>
            </a:r>
            <a:r>
              <a:rPr lang="en-US" altLang="zh-CN" sz="2400" dirty="0">
                <a:solidFill>
                  <a:srgbClr val="FFFF00"/>
                </a:solidFill>
              </a:rPr>
              <a:t>;</a:t>
            </a:r>
            <a:r>
              <a:rPr lang="zh-CN" altLang="en-US" sz="2400" dirty="0">
                <a:solidFill>
                  <a:srgbClr val="FFFF00"/>
                </a:solidFill>
              </a:rPr>
              <a:t>是可执行代码，或是初始化的数据，以及未初始化的数据等。</a:t>
            </a:r>
          </a:p>
          <a:p>
            <a:endParaRPr lang="zh-CN" altLang="en-US" dirty="0">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9718"/>
            <a:ext cx="7992888" cy="6763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dirty="0">
                <a:solidFill>
                  <a:srgbClr val="FFFF00"/>
                </a:solidFill>
              </a:rPr>
              <a:t>进程地址到物理地址的映射</a:t>
            </a:r>
          </a:p>
        </p:txBody>
      </p:sp>
      <p:sp>
        <p:nvSpPr>
          <p:cNvPr id="5" name="内容占位符 2"/>
          <p:cNvSpPr>
            <a:spLocks noGrp="1"/>
          </p:cNvSpPr>
          <p:nvPr>
            <p:ph idx="1"/>
          </p:nvPr>
        </p:nvSpPr>
        <p:spPr>
          <a:xfrm>
            <a:off x="457200" y="1052736"/>
            <a:ext cx="8229600" cy="5073427"/>
          </a:xfrm>
        </p:spPr>
        <p:txBody>
          <a:bodyPr>
            <a:normAutofit fontScale="92500" lnSpcReduction="10000"/>
          </a:bodyPr>
          <a:lstStyle/>
          <a:p>
            <a:pPr>
              <a:lnSpc>
                <a:spcPct val="150000"/>
              </a:lnSpc>
            </a:pPr>
            <a:r>
              <a:rPr lang="zh-CN" altLang="en-US" dirty="0">
                <a:solidFill>
                  <a:srgbClr val="FFFF00"/>
                </a:solidFill>
              </a:rPr>
              <a:t>　</a:t>
            </a:r>
            <a:r>
              <a:rPr lang="zh-CN" altLang="en-US" sz="2400" dirty="0">
                <a:solidFill>
                  <a:srgbClr val="FFFF00"/>
                </a:solidFill>
              </a:rPr>
              <a:t>　</a:t>
            </a:r>
            <a:r>
              <a:rPr lang="en-US" altLang="zh-CN" sz="2400" dirty="0" err="1">
                <a:solidFill>
                  <a:srgbClr val="FFFF00"/>
                </a:solidFill>
              </a:rPr>
              <a:t>linux</a:t>
            </a:r>
            <a:r>
              <a:rPr lang="zh-CN" altLang="en-US" sz="2400" dirty="0">
                <a:solidFill>
                  <a:srgbClr val="FFFF00"/>
                </a:solidFill>
              </a:rPr>
              <a:t>操作系统是通过</a:t>
            </a:r>
            <a:r>
              <a:rPr lang="en-US" altLang="zh-CN" sz="2400" dirty="0" err="1">
                <a:solidFill>
                  <a:srgbClr val="FFFF00"/>
                </a:solidFill>
              </a:rPr>
              <a:t>sys_exec</a:t>
            </a:r>
            <a:r>
              <a:rPr lang="zh-CN" altLang="en-US" sz="2400" dirty="0">
                <a:solidFill>
                  <a:srgbClr val="FFFF00"/>
                </a:solidFill>
              </a:rPr>
              <a:t>对可执行文件进行映射以及读取的，有如下几步：</a:t>
            </a:r>
          </a:p>
          <a:p>
            <a:pPr>
              <a:lnSpc>
                <a:spcPct val="150000"/>
              </a:lnSpc>
            </a:pPr>
            <a:r>
              <a:rPr lang="zh-CN" altLang="en-US" sz="2400" dirty="0">
                <a:solidFill>
                  <a:srgbClr val="FFFF00"/>
                </a:solidFill>
              </a:rPr>
              <a:t>　　</a:t>
            </a:r>
            <a:r>
              <a:rPr lang="en-US" altLang="zh-CN" sz="2400" dirty="0">
                <a:solidFill>
                  <a:srgbClr val="FFFF00"/>
                </a:solidFill>
              </a:rPr>
              <a:t>1.</a:t>
            </a:r>
            <a:r>
              <a:rPr lang="zh-CN" altLang="en-US" sz="2400" dirty="0">
                <a:solidFill>
                  <a:srgbClr val="FFFF00"/>
                </a:solidFill>
              </a:rPr>
              <a:t>创建一组</a:t>
            </a:r>
            <a:r>
              <a:rPr lang="en-US" altLang="zh-CN" sz="2400" dirty="0" err="1">
                <a:solidFill>
                  <a:srgbClr val="FFFF00"/>
                </a:solidFill>
              </a:rPr>
              <a:t>vm_area_struct</a:t>
            </a:r>
            <a:endParaRPr lang="en-US" altLang="zh-CN" sz="2400" dirty="0">
              <a:solidFill>
                <a:srgbClr val="FFFF00"/>
              </a:solidFill>
            </a:endParaRPr>
          </a:p>
          <a:p>
            <a:pPr>
              <a:lnSpc>
                <a:spcPct val="150000"/>
              </a:lnSpc>
            </a:pPr>
            <a:r>
              <a:rPr lang="zh-CN" altLang="en-US" sz="2400" dirty="0">
                <a:solidFill>
                  <a:srgbClr val="FFFF00"/>
                </a:solidFill>
              </a:rPr>
              <a:t>　　</a:t>
            </a:r>
            <a:r>
              <a:rPr lang="en-US" altLang="zh-CN" sz="2400" dirty="0">
                <a:solidFill>
                  <a:srgbClr val="FFFF00"/>
                </a:solidFill>
              </a:rPr>
              <a:t>2.</a:t>
            </a:r>
            <a:r>
              <a:rPr lang="zh-CN" altLang="en-US" sz="2400" dirty="0">
                <a:solidFill>
                  <a:srgbClr val="FFFF00"/>
                </a:solidFill>
              </a:rPr>
              <a:t>圈定一个虚拟用户空间，将其起始结束地址</a:t>
            </a:r>
            <a:r>
              <a:rPr lang="en-US" altLang="zh-CN" sz="2400" dirty="0">
                <a:solidFill>
                  <a:srgbClr val="FFFF00"/>
                </a:solidFill>
              </a:rPr>
              <a:t>(elf</a:t>
            </a:r>
            <a:r>
              <a:rPr lang="zh-CN" altLang="en-US" sz="2400" dirty="0">
                <a:solidFill>
                  <a:srgbClr val="FFFF00"/>
                </a:solidFill>
              </a:rPr>
              <a:t>段中已设置好</a:t>
            </a:r>
            <a:r>
              <a:rPr lang="en-US" altLang="zh-CN" sz="2400" dirty="0">
                <a:solidFill>
                  <a:srgbClr val="FFFF00"/>
                </a:solidFill>
              </a:rPr>
              <a:t>)</a:t>
            </a:r>
            <a:r>
              <a:rPr lang="zh-CN" altLang="en-US" sz="2400" dirty="0">
                <a:solidFill>
                  <a:srgbClr val="FFFF00"/>
                </a:solidFill>
              </a:rPr>
              <a:t>保存到</a:t>
            </a:r>
            <a:r>
              <a:rPr lang="en-US" altLang="zh-CN" sz="2400" dirty="0" err="1">
                <a:solidFill>
                  <a:srgbClr val="FFFF00"/>
                </a:solidFill>
              </a:rPr>
              <a:t>vm_start</a:t>
            </a:r>
            <a:r>
              <a:rPr lang="zh-CN" altLang="en-US" sz="2400" dirty="0">
                <a:solidFill>
                  <a:srgbClr val="FFFF00"/>
                </a:solidFill>
              </a:rPr>
              <a:t>和</a:t>
            </a:r>
            <a:r>
              <a:rPr lang="en-US" altLang="zh-CN" sz="2400" dirty="0" err="1">
                <a:solidFill>
                  <a:srgbClr val="FFFF00"/>
                </a:solidFill>
              </a:rPr>
              <a:t>vm_end</a:t>
            </a:r>
            <a:r>
              <a:rPr lang="zh-CN" altLang="en-US" sz="2400" dirty="0">
                <a:solidFill>
                  <a:srgbClr val="FFFF00"/>
                </a:solidFill>
              </a:rPr>
              <a:t>中。</a:t>
            </a:r>
          </a:p>
          <a:p>
            <a:pPr>
              <a:lnSpc>
                <a:spcPct val="150000"/>
              </a:lnSpc>
            </a:pPr>
            <a:r>
              <a:rPr lang="zh-CN" altLang="en-US" sz="2400" dirty="0">
                <a:solidFill>
                  <a:srgbClr val="FFFF00"/>
                </a:solidFill>
              </a:rPr>
              <a:t>　　</a:t>
            </a:r>
            <a:r>
              <a:rPr lang="en-US" altLang="zh-CN" sz="2400" dirty="0">
                <a:solidFill>
                  <a:srgbClr val="FFFF00"/>
                </a:solidFill>
              </a:rPr>
              <a:t>3.</a:t>
            </a:r>
            <a:r>
              <a:rPr lang="zh-CN" altLang="en-US" sz="2400" dirty="0">
                <a:solidFill>
                  <a:srgbClr val="FFFF00"/>
                </a:solidFill>
              </a:rPr>
              <a:t>将磁盘</a:t>
            </a:r>
            <a:r>
              <a:rPr lang="en-US" altLang="zh-CN" sz="2400" dirty="0">
                <a:solidFill>
                  <a:srgbClr val="FFFF00"/>
                </a:solidFill>
              </a:rPr>
              <a:t>file</a:t>
            </a:r>
            <a:r>
              <a:rPr lang="zh-CN" altLang="en-US" sz="2400" dirty="0">
                <a:solidFill>
                  <a:srgbClr val="FFFF00"/>
                </a:solidFill>
              </a:rPr>
              <a:t>句柄保存在</a:t>
            </a:r>
            <a:r>
              <a:rPr lang="en-US" altLang="zh-CN" sz="2400" dirty="0" err="1">
                <a:solidFill>
                  <a:srgbClr val="FFFF00"/>
                </a:solidFill>
              </a:rPr>
              <a:t>vm_file</a:t>
            </a:r>
            <a:r>
              <a:rPr lang="zh-CN" altLang="en-US" sz="2400" dirty="0">
                <a:solidFill>
                  <a:srgbClr val="FFFF00"/>
                </a:solidFill>
              </a:rPr>
              <a:t>中</a:t>
            </a:r>
          </a:p>
          <a:p>
            <a:pPr>
              <a:lnSpc>
                <a:spcPct val="150000"/>
              </a:lnSpc>
            </a:pPr>
            <a:r>
              <a:rPr lang="zh-CN" altLang="en-US" sz="2400" dirty="0">
                <a:solidFill>
                  <a:srgbClr val="FFFF00"/>
                </a:solidFill>
              </a:rPr>
              <a:t>　　</a:t>
            </a:r>
            <a:r>
              <a:rPr lang="en-US" altLang="zh-CN" sz="2400" dirty="0">
                <a:solidFill>
                  <a:srgbClr val="FFFF00"/>
                </a:solidFill>
              </a:rPr>
              <a:t>4.</a:t>
            </a:r>
            <a:r>
              <a:rPr lang="zh-CN" altLang="en-US" sz="2400" dirty="0">
                <a:solidFill>
                  <a:srgbClr val="FFFF00"/>
                </a:solidFill>
              </a:rPr>
              <a:t>将对应段在磁盘</a:t>
            </a:r>
            <a:r>
              <a:rPr lang="en-US" altLang="zh-CN" sz="2400" dirty="0">
                <a:solidFill>
                  <a:srgbClr val="FFFF00"/>
                </a:solidFill>
              </a:rPr>
              <a:t>file</a:t>
            </a:r>
            <a:r>
              <a:rPr lang="zh-CN" altLang="en-US" sz="2400" dirty="0">
                <a:solidFill>
                  <a:srgbClr val="FFFF00"/>
                </a:solidFill>
              </a:rPr>
              <a:t>中的偏移值</a:t>
            </a:r>
            <a:r>
              <a:rPr lang="en-US" altLang="zh-CN" sz="2400" dirty="0">
                <a:solidFill>
                  <a:srgbClr val="FFFF00"/>
                </a:solidFill>
              </a:rPr>
              <a:t>(elf</a:t>
            </a:r>
            <a:r>
              <a:rPr lang="zh-CN" altLang="en-US" sz="2400" dirty="0">
                <a:solidFill>
                  <a:srgbClr val="FFFF00"/>
                </a:solidFill>
              </a:rPr>
              <a:t>段中已设置好</a:t>
            </a:r>
            <a:r>
              <a:rPr lang="en-US" altLang="zh-CN" sz="2400" dirty="0">
                <a:solidFill>
                  <a:srgbClr val="FFFF00"/>
                </a:solidFill>
              </a:rPr>
              <a:t>)</a:t>
            </a:r>
            <a:r>
              <a:rPr lang="zh-CN" altLang="en-US" sz="2400" dirty="0">
                <a:solidFill>
                  <a:srgbClr val="FFFF00"/>
                </a:solidFill>
              </a:rPr>
              <a:t>保存在</a:t>
            </a:r>
            <a:r>
              <a:rPr lang="en-US" altLang="zh-CN" sz="2400" dirty="0" err="1">
                <a:solidFill>
                  <a:srgbClr val="FFFF00"/>
                </a:solidFill>
              </a:rPr>
              <a:t>vm_pgoff</a:t>
            </a:r>
            <a:r>
              <a:rPr lang="zh-CN" altLang="en-US" sz="2400" dirty="0">
                <a:solidFill>
                  <a:srgbClr val="FFFF00"/>
                </a:solidFill>
              </a:rPr>
              <a:t>中</a:t>
            </a:r>
            <a:r>
              <a:rPr lang="en-US" altLang="zh-CN" sz="2400" dirty="0">
                <a:solidFill>
                  <a:srgbClr val="FFFF00"/>
                </a:solidFill>
              </a:rPr>
              <a:t>;</a:t>
            </a:r>
          </a:p>
          <a:p>
            <a:pPr>
              <a:lnSpc>
                <a:spcPct val="150000"/>
              </a:lnSpc>
            </a:pPr>
            <a:r>
              <a:rPr lang="zh-CN" altLang="en-US" sz="2400" dirty="0">
                <a:solidFill>
                  <a:srgbClr val="FFFF00"/>
                </a:solidFill>
              </a:rPr>
              <a:t>　　</a:t>
            </a:r>
            <a:r>
              <a:rPr lang="en-US" altLang="zh-CN" sz="2400" dirty="0">
                <a:solidFill>
                  <a:srgbClr val="FFFF00"/>
                </a:solidFill>
              </a:rPr>
              <a:t>5.</a:t>
            </a:r>
            <a:r>
              <a:rPr lang="zh-CN" altLang="en-US" sz="2400" dirty="0">
                <a:solidFill>
                  <a:srgbClr val="FFFF00"/>
                </a:solidFill>
              </a:rPr>
              <a:t>将操作该磁盘</a:t>
            </a:r>
            <a:r>
              <a:rPr lang="en-US" altLang="zh-CN" sz="2400" dirty="0">
                <a:solidFill>
                  <a:srgbClr val="FFFF00"/>
                </a:solidFill>
              </a:rPr>
              <a:t>file</a:t>
            </a:r>
            <a:r>
              <a:rPr lang="zh-CN" altLang="en-US" sz="2400" dirty="0">
                <a:solidFill>
                  <a:srgbClr val="FFFF00"/>
                </a:solidFill>
              </a:rPr>
              <a:t>的磁盘操作函数保存在</a:t>
            </a:r>
            <a:r>
              <a:rPr lang="en-US" altLang="zh-CN" sz="2400" dirty="0" err="1">
                <a:solidFill>
                  <a:srgbClr val="FFFF00"/>
                </a:solidFill>
              </a:rPr>
              <a:t>vm_ops</a:t>
            </a:r>
            <a:r>
              <a:rPr lang="zh-CN" altLang="en-US" sz="2400" dirty="0">
                <a:solidFill>
                  <a:srgbClr val="FFFF00"/>
                </a:solidFill>
              </a:rPr>
              <a:t>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195388"/>
            <a:ext cx="6143625"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dirty="0">
                <a:solidFill>
                  <a:srgbClr val="FFFF00"/>
                </a:solidFill>
              </a:rPr>
              <a:t>进程地址到物理地址的映射</a:t>
            </a:r>
          </a:p>
        </p:txBody>
      </p:sp>
      <p:sp>
        <p:nvSpPr>
          <p:cNvPr id="5" name="内容占位符 2"/>
          <p:cNvSpPr>
            <a:spLocks noGrp="1"/>
          </p:cNvSpPr>
          <p:nvPr>
            <p:ph idx="1"/>
          </p:nvPr>
        </p:nvSpPr>
        <p:spPr>
          <a:xfrm>
            <a:off x="457200" y="1052736"/>
            <a:ext cx="8229600" cy="5073427"/>
          </a:xfrm>
        </p:spPr>
        <p:txBody>
          <a:bodyPr>
            <a:normAutofit fontScale="92500" lnSpcReduction="10000"/>
          </a:bodyPr>
          <a:lstStyle/>
          <a:p>
            <a:pPr marL="0" indent="0">
              <a:lnSpc>
                <a:spcPct val="150000"/>
              </a:lnSpc>
              <a:buNone/>
            </a:pPr>
            <a:r>
              <a:rPr lang="zh-CN" altLang="en-US" sz="2400" dirty="0">
                <a:solidFill>
                  <a:srgbClr val="FFFF00"/>
                </a:solidFill>
              </a:rPr>
              <a:t>      假设现在程序中有一条指令需要读取上面</a:t>
            </a:r>
            <a:r>
              <a:rPr lang="en-US" altLang="zh-CN" sz="2400" dirty="0" err="1">
                <a:solidFill>
                  <a:srgbClr val="FFFF00"/>
                </a:solidFill>
              </a:rPr>
              <a:t>vm_start</a:t>
            </a:r>
            <a:r>
              <a:rPr lang="en-US" altLang="zh-CN" sz="2400" dirty="0">
                <a:solidFill>
                  <a:srgbClr val="FFFF00"/>
                </a:solidFill>
              </a:rPr>
              <a:t>--</a:t>
            </a:r>
            <a:r>
              <a:rPr lang="en-US" altLang="zh-CN" sz="2400" dirty="0" err="1">
                <a:solidFill>
                  <a:srgbClr val="FFFF00"/>
                </a:solidFill>
              </a:rPr>
              <a:t>vm_end</a:t>
            </a:r>
            <a:r>
              <a:rPr lang="zh-CN" altLang="en-US" sz="2400" dirty="0">
                <a:solidFill>
                  <a:srgbClr val="FFFF00"/>
                </a:solidFill>
              </a:rPr>
              <a:t>之间的某内容：</a:t>
            </a:r>
          </a:p>
          <a:p>
            <a:pPr marL="0" indent="0">
              <a:lnSpc>
                <a:spcPct val="150000"/>
              </a:lnSpc>
              <a:buNone/>
            </a:pPr>
            <a:r>
              <a:rPr lang="zh-CN" altLang="en-US" sz="2400" dirty="0">
                <a:solidFill>
                  <a:srgbClr val="FFFF00"/>
                </a:solidFill>
              </a:rPr>
              <a:t>　　例如</a:t>
            </a:r>
            <a:r>
              <a:rPr lang="en-US" altLang="zh-CN" sz="2400" dirty="0">
                <a:solidFill>
                  <a:srgbClr val="FFFF00"/>
                </a:solidFill>
              </a:rPr>
              <a:t>:</a:t>
            </a:r>
            <a:r>
              <a:rPr lang="en-US" altLang="zh-CN" sz="2400" dirty="0" err="1">
                <a:solidFill>
                  <a:srgbClr val="FFFF00"/>
                </a:solidFill>
              </a:rPr>
              <a:t>mov</a:t>
            </a:r>
            <a:r>
              <a:rPr lang="en-US" altLang="zh-CN" sz="2400" dirty="0">
                <a:solidFill>
                  <a:srgbClr val="FFFF00"/>
                </a:solidFill>
              </a:rPr>
              <a:t> [0x08000011],%</a:t>
            </a:r>
            <a:r>
              <a:rPr lang="en-US" altLang="zh-CN" sz="2400" dirty="0" err="1">
                <a:solidFill>
                  <a:srgbClr val="FFFF00"/>
                </a:solidFill>
              </a:rPr>
              <a:t>eax</a:t>
            </a:r>
            <a:r>
              <a:rPr lang="en-US" altLang="zh-CN" sz="2400" dirty="0">
                <a:solidFill>
                  <a:srgbClr val="FFFF00"/>
                </a:solidFill>
              </a:rPr>
              <a:t>,</a:t>
            </a:r>
            <a:r>
              <a:rPr lang="zh-CN" altLang="en-US" sz="2400" dirty="0">
                <a:solidFill>
                  <a:srgbClr val="FFFF00"/>
                </a:solidFill>
              </a:rPr>
              <a:t>那么将会执行如下序列</a:t>
            </a:r>
            <a:r>
              <a:rPr lang="en-US" altLang="zh-CN" sz="2400" dirty="0">
                <a:solidFill>
                  <a:srgbClr val="FFFF00"/>
                </a:solidFill>
              </a:rPr>
              <a:t>:</a:t>
            </a:r>
          </a:p>
          <a:p>
            <a:pPr marL="0" indent="0">
              <a:lnSpc>
                <a:spcPct val="150000"/>
              </a:lnSpc>
              <a:buNone/>
            </a:pPr>
            <a:r>
              <a:rPr lang="zh-CN" altLang="en-US" sz="2400" dirty="0">
                <a:solidFill>
                  <a:srgbClr val="FFFF00"/>
                </a:solidFill>
              </a:rPr>
              <a:t>　　</a:t>
            </a:r>
            <a:r>
              <a:rPr lang="en-US" altLang="zh-CN" sz="2400" dirty="0">
                <a:solidFill>
                  <a:srgbClr val="FFFF00"/>
                </a:solidFill>
              </a:rPr>
              <a:t>1.cpu</a:t>
            </a:r>
            <a:r>
              <a:rPr lang="zh-CN" altLang="en-US" sz="2400" dirty="0">
                <a:solidFill>
                  <a:srgbClr val="FFFF00"/>
                </a:solidFill>
              </a:rPr>
              <a:t>依据</a:t>
            </a:r>
            <a:r>
              <a:rPr lang="en-US" altLang="zh-CN" sz="2400" dirty="0">
                <a:solidFill>
                  <a:srgbClr val="FFFF00"/>
                </a:solidFill>
              </a:rPr>
              <a:t>CR3(current-&gt;</a:t>
            </a:r>
            <a:r>
              <a:rPr lang="en-US" altLang="zh-CN" sz="2400" dirty="0" err="1">
                <a:solidFill>
                  <a:srgbClr val="FFFF00"/>
                </a:solidFill>
              </a:rPr>
              <a:t>pgd</a:t>
            </a:r>
            <a:r>
              <a:rPr lang="en-US" altLang="zh-CN" sz="2400" dirty="0">
                <a:solidFill>
                  <a:srgbClr val="FFFF00"/>
                </a:solidFill>
              </a:rPr>
              <a:t>)</a:t>
            </a:r>
            <a:r>
              <a:rPr lang="zh-CN" altLang="en-US" sz="2400" dirty="0">
                <a:solidFill>
                  <a:srgbClr val="FFFF00"/>
                </a:solidFill>
              </a:rPr>
              <a:t>找到</a:t>
            </a:r>
            <a:r>
              <a:rPr lang="en-US" altLang="zh-CN" sz="2400" dirty="0">
                <a:solidFill>
                  <a:srgbClr val="FFFF00"/>
                </a:solidFill>
              </a:rPr>
              <a:t>0x08000011</a:t>
            </a:r>
            <a:r>
              <a:rPr lang="zh-CN" altLang="en-US" sz="2400" dirty="0">
                <a:solidFill>
                  <a:srgbClr val="FFFF00"/>
                </a:solidFill>
              </a:rPr>
              <a:t>地址对应的</a:t>
            </a:r>
            <a:r>
              <a:rPr lang="en-US" altLang="zh-CN" sz="2400" dirty="0" err="1">
                <a:solidFill>
                  <a:srgbClr val="FFFF00"/>
                </a:solidFill>
              </a:rPr>
              <a:t>pgd</a:t>
            </a:r>
            <a:r>
              <a:rPr lang="en-US" altLang="zh-CN" sz="2400" dirty="0">
                <a:solidFill>
                  <a:srgbClr val="FFFF00"/>
                </a:solidFill>
              </a:rPr>
              <a:t>[</a:t>
            </a:r>
            <a:r>
              <a:rPr lang="en-US" altLang="zh-CN" sz="2400" dirty="0" err="1">
                <a:solidFill>
                  <a:srgbClr val="FFFF00"/>
                </a:solidFill>
              </a:rPr>
              <a:t>i</a:t>
            </a:r>
            <a:r>
              <a:rPr lang="en-US" altLang="zh-CN" sz="2400" dirty="0">
                <a:solidFill>
                  <a:srgbClr val="FFFF00"/>
                </a:solidFill>
              </a:rPr>
              <a:t>],</a:t>
            </a:r>
            <a:r>
              <a:rPr lang="zh-CN" altLang="en-US" sz="2400" dirty="0">
                <a:solidFill>
                  <a:srgbClr val="FFFF00"/>
                </a:solidFill>
              </a:rPr>
              <a:t>由于该</a:t>
            </a:r>
            <a:r>
              <a:rPr lang="en-US" altLang="zh-CN" sz="2400" dirty="0" err="1">
                <a:solidFill>
                  <a:srgbClr val="FFFF00"/>
                </a:solidFill>
              </a:rPr>
              <a:t>pgd</a:t>
            </a:r>
            <a:r>
              <a:rPr lang="en-US" altLang="zh-CN" sz="2400" dirty="0">
                <a:solidFill>
                  <a:srgbClr val="FFFF00"/>
                </a:solidFill>
              </a:rPr>
              <a:t>[</a:t>
            </a:r>
            <a:r>
              <a:rPr lang="en-US" altLang="zh-CN" sz="2400" dirty="0" err="1">
                <a:solidFill>
                  <a:srgbClr val="FFFF00"/>
                </a:solidFill>
              </a:rPr>
              <a:t>i</a:t>
            </a:r>
            <a:r>
              <a:rPr lang="en-US" altLang="zh-CN" sz="2400" dirty="0">
                <a:solidFill>
                  <a:srgbClr val="FFFF00"/>
                </a:solidFill>
              </a:rPr>
              <a:t>]</a:t>
            </a:r>
            <a:r>
              <a:rPr lang="zh-CN" altLang="en-US" sz="2400" dirty="0">
                <a:solidFill>
                  <a:srgbClr val="FFFF00"/>
                </a:solidFill>
              </a:rPr>
              <a:t>内容保持为初始化状态即为</a:t>
            </a:r>
            <a:r>
              <a:rPr lang="en-US" altLang="zh-CN" sz="2400" dirty="0">
                <a:solidFill>
                  <a:srgbClr val="FFFF00"/>
                </a:solidFill>
              </a:rPr>
              <a:t>0,</a:t>
            </a:r>
            <a:r>
              <a:rPr lang="zh-CN" altLang="en-US" sz="2400" dirty="0">
                <a:solidFill>
                  <a:srgbClr val="FFFF00"/>
                </a:solidFill>
              </a:rPr>
              <a:t>导致</a:t>
            </a:r>
            <a:r>
              <a:rPr lang="en-US" altLang="zh-CN" sz="2400" dirty="0" err="1">
                <a:solidFill>
                  <a:srgbClr val="FFFF00"/>
                </a:solidFill>
              </a:rPr>
              <a:t>cpu</a:t>
            </a:r>
            <a:r>
              <a:rPr lang="zh-CN" altLang="en-US" sz="2400" dirty="0">
                <a:solidFill>
                  <a:srgbClr val="FFFF00"/>
                </a:solidFill>
              </a:rPr>
              <a:t>异常</a:t>
            </a:r>
            <a:r>
              <a:rPr lang="en-US" altLang="zh-CN" sz="2400" dirty="0">
                <a:solidFill>
                  <a:srgbClr val="FFFF00"/>
                </a:solidFill>
              </a:rPr>
              <a:t>.</a:t>
            </a:r>
          </a:p>
          <a:p>
            <a:pPr marL="0" indent="0">
              <a:lnSpc>
                <a:spcPct val="150000"/>
              </a:lnSpc>
              <a:buNone/>
            </a:pPr>
            <a:r>
              <a:rPr lang="zh-CN" altLang="en-US" sz="2400" dirty="0">
                <a:solidFill>
                  <a:srgbClr val="FFFF00"/>
                </a:solidFill>
              </a:rPr>
              <a:t>　　</a:t>
            </a:r>
            <a:r>
              <a:rPr lang="en-US" altLang="zh-CN" sz="2400" dirty="0">
                <a:solidFill>
                  <a:srgbClr val="FFFF00"/>
                </a:solidFill>
              </a:rPr>
              <a:t>2.do_page_fault</a:t>
            </a:r>
            <a:r>
              <a:rPr lang="zh-CN" altLang="en-US" sz="2400" dirty="0">
                <a:solidFill>
                  <a:srgbClr val="FFFF00"/>
                </a:solidFill>
              </a:rPr>
              <a:t>被调用，在该函数中，为</a:t>
            </a:r>
            <a:r>
              <a:rPr lang="en-US" altLang="zh-CN" sz="2400" dirty="0" err="1">
                <a:solidFill>
                  <a:srgbClr val="FFFF00"/>
                </a:solidFill>
              </a:rPr>
              <a:t>pgd</a:t>
            </a:r>
            <a:r>
              <a:rPr lang="en-US" altLang="zh-CN" sz="2400" dirty="0">
                <a:solidFill>
                  <a:srgbClr val="FFFF00"/>
                </a:solidFill>
              </a:rPr>
              <a:t>[</a:t>
            </a:r>
            <a:r>
              <a:rPr lang="en-US" altLang="zh-CN" sz="2400" dirty="0" err="1">
                <a:solidFill>
                  <a:srgbClr val="FFFF00"/>
                </a:solidFill>
              </a:rPr>
              <a:t>i</a:t>
            </a:r>
            <a:r>
              <a:rPr lang="en-US" altLang="zh-CN" sz="2400" dirty="0">
                <a:solidFill>
                  <a:srgbClr val="FFFF00"/>
                </a:solidFill>
              </a:rPr>
              <a:t>]</a:t>
            </a:r>
            <a:r>
              <a:rPr lang="zh-CN" altLang="en-US" sz="2400" dirty="0">
                <a:solidFill>
                  <a:srgbClr val="FFFF00"/>
                </a:solidFill>
              </a:rPr>
              <a:t>在内存中分配一个页表，并让该表项指向它。</a:t>
            </a:r>
            <a:endParaRPr lang="en-US" altLang="zh-CN" sz="2400" dirty="0">
              <a:solidFill>
                <a:srgbClr val="FFFF00"/>
              </a:solidFill>
            </a:endParaRPr>
          </a:p>
          <a:p>
            <a:pPr marL="0" indent="0">
              <a:lnSpc>
                <a:spcPct val="150000"/>
              </a:lnSpc>
              <a:buNone/>
            </a:pPr>
            <a:r>
              <a:rPr lang="en-US" altLang="zh-CN" sz="2400" dirty="0">
                <a:solidFill>
                  <a:srgbClr val="FFFF00"/>
                </a:solidFill>
              </a:rPr>
              <a:t>         3.</a:t>
            </a:r>
            <a:r>
              <a:rPr lang="zh-CN" altLang="en-US" sz="2400" dirty="0">
                <a:solidFill>
                  <a:srgbClr val="FFFF00"/>
                </a:solidFill>
              </a:rPr>
              <a:t>为</a:t>
            </a:r>
            <a:r>
              <a:rPr lang="en-US" altLang="zh-CN" sz="2400" dirty="0" err="1">
                <a:solidFill>
                  <a:srgbClr val="FFFF00"/>
                </a:solidFill>
              </a:rPr>
              <a:t>pte</a:t>
            </a:r>
            <a:r>
              <a:rPr lang="en-US" altLang="zh-CN" sz="2400" dirty="0">
                <a:solidFill>
                  <a:srgbClr val="FFFF00"/>
                </a:solidFill>
              </a:rPr>
              <a:t>[j]</a:t>
            </a:r>
            <a:r>
              <a:rPr lang="zh-CN" altLang="en-US" sz="2400" dirty="0">
                <a:solidFill>
                  <a:srgbClr val="FFFF00"/>
                </a:solidFill>
              </a:rPr>
              <a:t>分配一个真正的物理内存页面，依据</a:t>
            </a:r>
            <a:r>
              <a:rPr lang="en-US" altLang="zh-CN" sz="2400" dirty="0" err="1">
                <a:solidFill>
                  <a:srgbClr val="FFFF00"/>
                </a:solidFill>
              </a:rPr>
              <a:t>vm_area_struct</a:t>
            </a:r>
            <a:r>
              <a:rPr lang="zh-CN" altLang="en-US" sz="2400" dirty="0">
                <a:solidFill>
                  <a:srgbClr val="FFFF00"/>
                </a:solidFill>
              </a:rPr>
              <a:t>中的</a:t>
            </a:r>
            <a:r>
              <a:rPr lang="en-US" altLang="zh-CN" sz="2400" dirty="0" err="1">
                <a:solidFill>
                  <a:srgbClr val="FFFF00"/>
                </a:solidFill>
              </a:rPr>
              <a:t>vm_file</a:t>
            </a:r>
            <a:r>
              <a:rPr lang="zh-CN" altLang="en-US" sz="2400" dirty="0">
                <a:solidFill>
                  <a:srgbClr val="FFFF00"/>
                </a:solidFill>
              </a:rPr>
              <a:t>、</a:t>
            </a:r>
            <a:r>
              <a:rPr lang="en-US" altLang="zh-CN" sz="2400" dirty="0" err="1">
                <a:solidFill>
                  <a:srgbClr val="FFFF00"/>
                </a:solidFill>
              </a:rPr>
              <a:t>vm_pgoff</a:t>
            </a:r>
            <a:r>
              <a:rPr lang="zh-CN" altLang="en-US" sz="2400" dirty="0">
                <a:solidFill>
                  <a:srgbClr val="FFFF00"/>
                </a:solidFill>
              </a:rPr>
              <a:t>和</a:t>
            </a:r>
            <a:r>
              <a:rPr lang="en-US" altLang="zh-CN" sz="2400" dirty="0" err="1">
                <a:solidFill>
                  <a:srgbClr val="FFFF00"/>
                </a:solidFill>
              </a:rPr>
              <a:t>vm_ops</a:t>
            </a:r>
            <a:r>
              <a:rPr lang="zh-CN" altLang="en-US" sz="2400" dirty="0">
                <a:solidFill>
                  <a:srgbClr val="FFFF00"/>
                </a:solidFill>
              </a:rPr>
              <a:t>，调用</a:t>
            </a:r>
            <a:r>
              <a:rPr lang="en-US" altLang="zh-CN" sz="2400" dirty="0" err="1">
                <a:solidFill>
                  <a:srgbClr val="FFFF00"/>
                </a:solidFill>
              </a:rPr>
              <a:t>filemap_nopage</a:t>
            </a:r>
            <a:r>
              <a:rPr lang="zh-CN" altLang="en-US" sz="2400" dirty="0">
                <a:solidFill>
                  <a:srgbClr val="FFFF00"/>
                </a:solidFill>
              </a:rPr>
              <a:t>将磁盘</a:t>
            </a:r>
            <a:r>
              <a:rPr lang="en-US" altLang="zh-CN" sz="2400" dirty="0">
                <a:solidFill>
                  <a:srgbClr val="FFFF00"/>
                </a:solidFill>
              </a:rPr>
              <a:t>file</a:t>
            </a:r>
            <a:r>
              <a:rPr lang="zh-CN" altLang="en-US" sz="2400" dirty="0">
                <a:solidFill>
                  <a:srgbClr val="FFFF00"/>
                </a:solidFill>
              </a:rPr>
              <a:t>中</a:t>
            </a:r>
            <a:r>
              <a:rPr lang="en-US" altLang="zh-CN" sz="2400" dirty="0" err="1">
                <a:solidFill>
                  <a:srgbClr val="FFFF00"/>
                </a:solidFill>
              </a:rPr>
              <a:t>vm_pgoff</a:t>
            </a:r>
            <a:r>
              <a:rPr lang="zh-CN" altLang="en-US" sz="2400" dirty="0">
                <a:solidFill>
                  <a:srgbClr val="FFFF00"/>
                </a:solidFill>
              </a:rPr>
              <a:t>偏移处的内容读入到该物理页面中。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404664"/>
            <a:ext cx="7488832" cy="923330"/>
          </a:xfrm>
          <a:prstGeom prst="rect">
            <a:avLst/>
          </a:prstGeom>
        </p:spPr>
        <p:txBody>
          <a:bodyPr wrap="square">
            <a:spAutoFit/>
          </a:bodyPr>
          <a:lstStyle/>
          <a:p>
            <a:pPr>
              <a:lnSpc>
                <a:spcPct val="150000"/>
              </a:lnSpc>
            </a:pPr>
            <a:r>
              <a:rPr lang="zh-CN" altLang="en-US" dirty="0">
                <a:solidFill>
                  <a:srgbClr val="FFFF00"/>
                </a:solidFill>
              </a:rPr>
              <a:t>　</a:t>
            </a:r>
            <a:r>
              <a:rPr lang="en-US" altLang="zh-CN" dirty="0">
                <a:solidFill>
                  <a:srgbClr val="FFFF00"/>
                </a:solidFill>
              </a:rPr>
              <a:t>2.do_page_fault</a:t>
            </a:r>
            <a:r>
              <a:rPr lang="zh-CN" altLang="en-US" dirty="0">
                <a:solidFill>
                  <a:srgbClr val="FFFF00"/>
                </a:solidFill>
              </a:rPr>
              <a:t>被调用，在该函数中，为</a:t>
            </a:r>
            <a:r>
              <a:rPr lang="en-US" altLang="zh-CN" dirty="0" err="1">
                <a:solidFill>
                  <a:srgbClr val="FFFF00"/>
                </a:solidFill>
              </a:rPr>
              <a:t>pgd</a:t>
            </a:r>
            <a:r>
              <a:rPr lang="en-US" altLang="zh-CN" dirty="0">
                <a:solidFill>
                  <a:srgbClr val="FFFF00"/>
                </a:solidFill>
              </a:rPr>
              <a:t>[</a:t>
            </a:r>
            <a:r>
              <a:rPr lang="en-US" altLang="zh-CN" dirty="0" err="1">
                <a:solidFill>
                  <a:srgbClr val="FFFF00"/>
                </a:solidFill>
              </a:rPr>
              <a:t>i</a:t>
            </a:r>
            <a:r>
              <a:rPr lang="en-US" altLang="zh-CN" dirty="0">
                <a:solidFill>
                  <a:srgbClr val="FFFF00"/>
                </a:solidFill>
              </a:rPr>
              <a:t>]</a:t>
            </a:r>
            <a:r>
              <a:rPr lang="zh-CN" altLang="en-US" dirty="0">
                <a:solidFill>
                  <a:srgbClr val="FFFF00"/>
                </a:solidFill>
              </a:rPr>
              <a:t>在内存中分配一个页表，并让该表项指向它。</a:t>
            </a:r>
            <a:endParaRPr lang="en-US" altLang="zh-CN" dirty="0">
              <a:solidFill>
                <a:srgbClr val="FFFF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60204"/>
            <a:ext cx="7848872" cy="4207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lstStyle/>
          <a:p>
            <a:r>
              <a:rPr lang="zh-CN" altLang="en-US" sz="3200" b="1" dirty="0">
                <a:solidFill>
                  <a:srgbClr val="FFFF00"/>
                </a:solidFill>
              </a:rPr>
              <a:t>虚拟的进程地址空间</a:t>
            </a:r>
          </a:p>
        </p:txBody>
      </p:sp>
      <p:sp>
        <p:nvSpPr>
          <p:cNvPr id="3" name="内容占位符 2"/>
          <p:cNvSpPr>
            <a:spLocks noGrp="1"/>
          </p:cNvSpPr>
          <p:nvPr>
            <p:ph idx="1"/>
          </p:nvPr>
        </p:nvSpPr>
        <p:spPr/>
        <p:txBody>
          <a:bodyPr/>
          <a:lstStyle/>
          <a:p>
            <a:pPr marL="0" indent="0">
              <a:lnSpc>
                <a:spcPct val="150000"/>
              </a:lnSpc>
              <a:buNone/>
            </a:pPr>
            <a:r>
              <a:rPr lang="en-US" altLang="zh-CN" b="1" dirty="0">
                <a:solidFill>
                  <a:srgbClr val="FFFF00"/>
                </a:solidFill>
              </a:rPr>
              <a:t>        Linux</a:t>
            </a:r>
            <a:r>
              <a:rPr lang="zh-CN" altLang="en-US" b="1" dirty="0">
                <a:solidFill>
                  <a:srgbClr val="FFFF00"/>
                </a:solidFill>
              </a:rPr>
              <a:t>内核除了要管理物理内存还需要管理虚拟内存。用户进程的地址空间就是虚拟内存的一部分。每个用户进程都独有一个地址空间。由于是虚拟化的内存，所以从每个进程的角度来看似乎它可以访问所有的物理内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1600" y="476672"/>
            <a:ext cx="7632848" cy="1015663"/>
          </a:xfrm>
          <a:prstGeom prst="rect">
            <a:avLst/>
          </a:prstGeom>
        </p:spPr>
        <p:txBody>
          <a:bodyPr wrap="square">
            <a:spAutoFit/>
          </a:bodyPr>
          <a:lstStyle/>
          <a:p>
            <a:r>
              <a:rPr lang="en-US" altLang="zh-CN" sz="2000" dirty="0">
                <a:solidFill>
                  <a:srgbClr val="FFFF00"/>
                </a:solidFill>
              </a:rPr>
              <a:t> 3.</a:t>
            </a:r>
            <a:r>
              <a:rPr lang="zh-CN" altLang="en-US" sz="2000" dirty="0">
                <a:solidFill>
                  <a:srgbClr val="FFFF00"/>
                </a:solidFill>
              </a:rPr>
              <a:t>为</a:t>
            </a:r>
            <a:r>
              <a:rPr lang="en-US" altLang="zh-CN" sz="2000" dirty="0" err="1">
                <a:solidFill>
                  <a:srgbClr val="FFFF00"/>
                </a:solidFill>
              </a:rPr>
              <a:t>pte</a:t>
            </a:r>
            <a:r>
              <a:rPr lang="en-US" altLang="zh-CN" sz="2000" dirty="0">
                <a:solidFill>
                  <a:srgbClr val="FFFF00"/>
                </a:solidFill>
              </a:rPr>
              <a:t>[j]</a:t>
            </a:r>
            <a:r>
              <a:rPr lang="zh-CN" altLang="en-US" sz="2000" dirty="0">
                <a:solidFill>
                  <a:srgbClr val="FFFF00"/>
                </a:solidFill>
              </a:rPr>
              <a:t>分配一个真正的物理内存页面，依据</a:t>
            </a:r>
            <a:r>
              <a:rPr lang="en-US" altLang="zh-CN" sz="2000" dirty="0" err="1">
                <a:solidFill>
                  <a:srgbClr val="FFFF00"/>
                </a:solidFill>
              </a:rPr>
              <a:t>vm_area_struct</a:t>
            </a:r>
            <a:r>
              <a:rPr lang="zh-CN" altLang="en-US" sz="2000" dirty="0">
                <a:solidFill>
                  <a:srgbClr val="FFFF00"/>
                </a:solidFill>
              </a:rPr>
              <a:t>中的</a:t>
            </a:r>
            <a:r>
              <a:rPr lang="en-US" altLang="zh-CN" sz="2000" dirty="0" err="1">
                <a:solidFill>
                  <a:srgbClr val="FFFF00"/>
                </a:solidFill>
              </a:rPr>
              <a:t>vm_file</a:t>
            </a:r>
            <a:r>
              <a:rPr lang="zh-CN" altLang="en-US" sz="2000" dirty="0">
                <a:solidFill>
                  <a:srgbClr val="FFFF00"/>
                </a:solidFill>
              </a:rPr>
              <a:t>、</a:t>
            </a:r>
            <a:r>
              <a:rPr lang="en-US" altLang="zh-CN" sz="2000" dirty="0" err="1">
                <a:solidFill>
                  <a:srgbClr val="FFFF00"/>
                </a:solidFill>
              </a:rPr>
              <a:t>vm_pgoff</a:t>
            </a:r>
            <a:r>
              <a:rPr lang="zh-CN" altLang="en-US" sz="2000" dirty="0">
                <a:solidFill>
                  <a:srgbClr val="FFFF00"/>
                </a:solidFill>
              </a:rPr>
              <a:t>和</a:t>
            </a:r>
            <a:r>
              <a:rPr lang="en-US" altLang="zh-CN" sz="2000" dirty="0" err="1">
                <a:solidFill>
                  <a:srgbClr val="FFFF00"/>
                </a:solidFill>
              </a:rPr>
              <a:t>vm_ops</a:t>
            </a:r>
            <a:r>
              <a:rPr lang="zh-CN" altLang="en-US" sz="2000" dirty="0">
                <a:solidFill>
                  <a:srgbClr val="FFFF00"/>
                </a:solidFill>
              </a:rPr>
              <a:t>，调用</a:t>
            </a:r>
            <a:r>
              <a:rPr lang="en-US" altLang="zh-CN" sz="2000" dirty="0" err="1">
                <a:solidFill>
                  <a:srgbClr val="FFFF00"/>
                </a:solidFill>
              </a:rPr>
              <a:t>filemap_nopage</a:t>
            </a:r>
            <a:r>
              <a:rPr lang="zh-CN" altLang="en-US" sz="2000" dirty="0">
                <a:solidFill>
                  <a:srgbClr val="FFFF00"/>
                </a:solidFill>
              </a:rPr>
              <a:t>将磁盘</a:t>
            </a:r>
            <a:r>
              <a:rPr lang="en-US" altLang="zh-CN" sz="2000" dirty="0">
                <a:solidFill>
                  <a:srgbClr val="FFFF00"/>
                </a:solidFill>
              </a:rPr>
              <a:t>file</a:t>
            </a:r>
            <a:r>
              <a:rPr lang="zh-CN" altLang="en-US" sz="2000" dirty="0">
                <a:solidFill>
                  <a:srgbClr val="FFFF00"/>
                </a:solidFill>
              </a:rPr>
              <a:t>中</a:t>
            </a:r>
            <a:r>
              <a:rPr lang="en-US" altLang="zh-CN" sz="2000" dirty="0" err="1">
                <a:solidFill>
                  <a:srgbClr val="FFFF00"/>
                </a:solidFill>
              </a:rPr>
              <a:t>vm_pgoff</a:t>
            </a:r>
            <a:r>
              <a:rPr lang="zh-CN" altLang="en-US" sz="2000" dirty="0">
                <a:solidFill>
                  <a:srgbClr val="FFFF00"/>
                </a:solidFill>
              </a:rPr>
              <a:t>偏移处的内容读入到该物理页面中。</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130140" cy="4665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908720"/>
            <a:ext cx="7992888" cy="4247317"/>
          </a:xfrm>
          <a:prstGeom prst="rect">
            <a:avLst/>
          </a:prstGeom>
        </p:spPr>
        <p:txBody>
          <a:bodyPr wrap="square">
            <a:spAutoFit/>
          </a:bodyPr>
          <a:lstStyle/>
          <a:p>
            <a:r>
              <a:rPr lang="zh-CN" altLang="en-US" dirty="0">
                <a:solidFill>
                  <a:srgbClr val="FFFF00"/>
                </a:solidFill>
              </a:rPr>
              <a:t>在</a:t>
            </a:r>
            <a:r>
              <a:rPr lang="en-US" altLang="zh-CN" dirty="0" err="1">
                <a:solidFill>
                  <a:srgbClr val="FFFF00"/>
                </a:solidFill>
              </a:rPr>
              <a:t>linux</a:t>
            </a:r>
            <a:r>
              <a:rPr lang="zh-CN" altLang="en-US" dirty="0">
                <a:solidFill>
                  <a:srgbClr val="FFFF00"/>
                </a:solidFill>
              </a:rPr>
              <a:t>操作系统中，物理页的描叙如下：</a:t>
            </a:r>
          </a:p>
          <a:p>
            <a:endParaRPr lang="zh-CN" altLang="en-US" dirty="0">
              <a:solidFill>
                <a:srgbClr val="FFFF00"/>
              </a:solidFill>
            </a:endParaRPr>
          </a:p>
          <a:p>
            <a:r>
              <a:rPr lang="zh-CN" altLang="en-US" dirty="0">
                <a:solidFill>
                  <a:srgbClr val="FFFF00"/>
                </a:solidFill>
              </a:rPr>
              <a:t>　　</a:t>
            </a:r>
            <a:r>
              <a:rPr lang="en-US" altLang="zh-CN" dirty="0" err="1">
                <a:solidFill>
                  <a:srgbClr val="FFFF00"/>
                </a:solidFill>
              </a:rPr>
              <a:t>struct</a:t>
            </a:r>
            <a:r>
              <a:rPr lang="en-US" altLang="zh-CN" dirty="0">
                <a:solidFill>
                  <a:srgbClr val="FFFF00"/>
                </a:solidFill>
              </a:rPr>
              <a:t> </a:t>
            </a:r>
            <a:r>
              <a:rPr lang="en-US" altLang="zh-CN" dirty="0" err="1">
                <a:solidFill>
                  <a:srgbClr val="FFFF00"/>
                </a:solidFill>
              </a:rPr>
              <a:t>mem_map</a:t>
            </a:r>
            <a:endParaRPr lang="en-US" altLang="zh-CN" dirty="0">
              <a:solidFill>
                <a:srgbClr val="FFFF00"/>
              </a:solidFill>
            </a:endParaRPr>
          </a:p>
          <a:p>
            <a:endParaRPr lang="en-US" altLang="zh-CN" dirty="0">
              <a:solidFill>
                <a:srgbClr val="FFFF00"/>
              </a:solidFill>
            </a:endParaRPr>
          </a:p>
          <a:p>
            <a:r>
              <a:rPr lang="zh-CN" altLang="en-US" dirty="0">
                <a:solidFill>
                  <a:srgbClr val="FFFF00"/>
                </a:solidFill>
              </a:rPr>
              <a:t>　　</a:t>
            </a:r>
            <a:r>
              <a:rPr lang="en-US" altLang="zh-CN" dirty="0">
                <a:solidFill>
                  <a:srgbClr val="FFFF00"/>
                </a:solidFill>
              </a:rPr>
              <a:t>{</a:t>
            </a:r>
          </a:p>
          <a:p>
            <a:endParaRPr lang="en-US" altLang="zh-CN" dirty="0">
              <a:solidFill>
                <a:srgbClr val="FFFF00"/>
              </a:solidFill>
            </a:endParaRPr>
          </a:p>
          <a:p>
            <a:r>
              <a:rPr lang="zh-CN" altLang="en-US" dirty="0">
                <a:solidFill>
                  <a:srgbClr val="FFFF00"/>
                </a:solidFill>
              </a:rPr>
              <a:t>　　</a:t>
            </a:r>
            <a:r>
              <a:rPr lang="en-US" altLang="zh-CN" dirty="0">
                <a:solidFill>
                  <a:srgbClr val="FFFF00"/>
                </a:solidFill>
              </a:rPr>
              <a:t>1.</a:t>
            </a:r>
            <a:r>
              <a:rPr lang="zh-CN" altLang="en-US" dirty="0">
                <a:solidFill>
                  <a:srgbClr val="FFFF00"/>
                </a:solidFill>
              </a:rPr>
              <a:t>本页使用计数，当该页被许多进程共享时计数将大于</a:t>
            </a:r>
            <a:r>
              <a:rPr lang="en-US" altLang="zh-CN" dirty="0">
                <a:solidFill>
                  <a:srgbClr val="FFFF00"/>
                </a:solidFill>
              </a:rPr>
              <a:t>1.</a:t>
            </a:r>
          </a:p>
          <a:p>
            <a:endParaRPr lang="en-US" altLang="zh-CN" dirty="0">
              <a:solidFill>
                <a:srgbClr val="FFFF00"/>
              </a:solidFill>
            </a:endParaRPr>
          </a:p>
          <a:p>
            <a:r>
              <a:rPr lang="zh-CN" altLang="en-US" dirty="0">
                <a:solidFill>
                  <a:srgbClr val="FFFF00"/>
                </a:solidFill>
              </a:rPr>
              <a:t>　　</a:t>
            </a:r>
            <a:r>
              <a:rPr lang="en-US" altLang="zh-CN" dirty="0">
                <a:solidFill>
                  <a:srgbClr val="FFFF00"/>
                </a:solidFill>
              </a:rPr>
              <a:t>2.age</a:t>
            </a:r>
            <a:r>
              <a:rPr lang="zh-CN" altLang="en-US" dirty="0">
                <a:solidFill>
                  <a:srgbClr val="FFFF00"/>
                </a:solidFill>
              </a:rPr>
              <a:t>描叙本页的年龄，用来判断该页是否为淘汰或交换的好候选</a:t>
            </a:r>
          </a:p>
          <a:p>
            <a:endParaRPr lang="zh-CN" altLang="en-US" dirty="0">
              <a:solidFill>
                <a:srgbClr val="FFFF00"/>
              </a:solidFill>
            </a:endParaRPr>
          </a:p>
          <a:p>
            <a:r>
              <a:rPr lang="zh-CN" altLang="en-US" dirty="0">
                <a:solidFill>
                  <a:srgbClr val="FFFF00"/>
                </a:solidFill>
              </a:rPr>
              <a:t>　　</a:t>
            </a:r>
            <a:r>
              <a:rPr lang="en-US" altLang="zh-CN" dirty="0">
                <a:solidFill>
                  <a:srgbClr val="FFFF00"/>
                </a:solidFill>
              </a:rPr>
              <a:t>3.map_nr</a:t>
            </a:r>
            <a:r>
              <a:rPr lang="zh-CN" altLang="en-US" dirty="0">
                <a:solidFill>
                  <a:srgbClr val="FFFF00"/>
                </a:solidFill>
              </a:rPr>
              <a:t>描叙物理页的页帧号</a:t>
            </a:r>
          </a:p>
          <a:p>
            <a:endParaRPr lang="zh-CN" altLang="en-US" dirty="0">
              <a:solidFill>
                <a:srgbClr val="FFFF00"/>
              </a:solidFill>
            </a:endParaRPr>
          </a:p>
          <a:p>
            <a:r>
              <a:rPr lang="zh-CN" altLang="en-US" dirty="0">
                <a:solidFill>
                  <a:srgbClr val="FFFF00"/>
                </a:solidFill>
              </a:rPr>
              <a:t>　　</a:t>
            </a:r>
            <a:r>
              <a:rPr lang="en-US" altLang="zh-CN" dirty="0">
                <a:solidFill>
                  <a:srgbClr val="FFFF00"/>
                </a:solidFill>
              </a:rPr>
              <a:t>}</a:t>
            </a:r>
          </a:p>
          <a:p>
            <a:endParaRPr lang="en-US" altLang="zh-CN" dirty="0">
              <a:solidFill>
                <a:srgbClr val="FFFF00"/>
              </a:solidFill>
            </a:endParaRPr>
          </a:p>
          <a:p>
            <a:r>
              <a:rPr lang="zh-CN" altLang="en-US" dirty="0">
                <a:solidFill>
                  <a:srgbClr val="FFFF00"/>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659011"/>
            <a:ext cx="7704856" cy="6093976"/>
          </a:xfrm>
          <a:prstGeom prst="rect">
            <a:avLst/>
          </a:prstGeom>
        </p:spPr>
        <p:txBody>
          <a:bodyPr wrap="square">
            <a:spAutoFit/>
          </a:bodyPr>
          <a:lstStyle/>
          <a:p>
            <a:pPr>
              <a:lnSpc>
                <a:spcPct val="150000"/>
              </a:lnSpc>
            </a:pPr>
            <a:r>
              <a:rPr lang="zh-CN" altLang="en-US" sz="2400" dirty="0">
                <a:solidFill>
                  <a:srgbClr val="FFFF00"/>
                </a:solidFill>
              </a:rPr>
              <a:t>　如果从物理内存中被淘汰的页来自于一个映像或数据文件，并且还没有被写过，则该页不必保存，它可以丢掉。如果有进程在需要该页时就可以把它从映像或数据文件中取回内存。</a:t>
            </a:r>
          </a:p>
          <a:p>
            <a:pPr>
              <a:lnSpc>
                <a:spcPct val="150000"/>
              </a:lnSpc>
            </a:pPr>
            <a:endParaRPr lang="zh-CN" altLang="en-US" sz="2400" dirty="0">
              <a:solidFill>
                <a:srgbClr val="FFFF00"/>
              </a:solidFill>
            </a:endParaRPr>
          </a:p>
          <a:p>
            <a:pPr>
              <a:lnSpc>
                <a:spcPct val="150000"/>
              </a:lnSpc>
            </a:pPr>
            <a:r>
              <a:rPr lang="zh-CN" altLang="en-US" sz="2400" dirty="0">
                <a:solidFill>
                  <a:srgbClr val="FFFF00"/>
                </a:solidFill>
              </a:rPr>
              <a:t>　　然而，如果该页被修改过，操作系统必须保留该页的内容以便晚些时候在被访问。这种页称为</a:t>
            </a:r>
            <a:r>
              <a:rPr lang="en-US" altLang="zh-CN" sz="2400" dirty="0">
                <a:solidFill>
                  <a:srgbClr val="FFFF00"/>
                </a:solidFill>
              </a:rPr>
              <a:t>"</a:t>
            </a:r>
            <a:r>
              <a:rPr lang="zh-CN" altLang="en-US" sz="2400" dirty="0">
                <a:solidFill>
                  <a:srgbClr val="FFFF00"/>
                </a:solidFill>
              </a:rPr>
              <a:t>脏</a:t>
            </a:r>
            <a:r>
              <a:rPr lang="en-US" altLang="zh-CN" sz="2400" dirty="0">
                <a:solidFill>
                  <a:srgbClr val="FFFF00"/>
                </a:solidFill>
              </a:rPr>
              <a:t>(dirty)</a:t>
            </a:r>
            <a:r>
              <a:rPr lang="zh-CN" altLang="en-US" sz="2400" dirty="0">
                <a:solidFill>
                  <a:srgbClr val="FFFF00"/>
                </a:solidFill>
              </a:rPr>
              <a:t>页</a:t>
            </a:r>
            <a:r>
              <a:rPr lang="en-US" altLang="zh-CN" sz="2400" dirty="0">
                <a:solidFill>
                  <a:srgbClr val="FFFF00"/>
                </a:solidFill>
              </a:rPr>
              <a:t>"</a:t>
            </a:r>
            <a:r>
              <a:rPr lang="zh-CN" altLang="en-US" sz="2400" dirty="0">
                <a:solidFill>
                  <a:srgbClr val="FFFF00"/>
                </a:solidFill>
              </a:rPr>
              <a:t>，当它被从内存中删除时，将被保存在一个称为交换文件的特殊文件中。</a:t>
            </a:r>
          </a:p>
          <a:p>
            <a:endParaRPr lang="zh-CN" altLang="en-US" sz="2400" dirty="0">
              <a:solidFill>
                <a:srgbClr val="FFFF00"/>
              </a:solidFill>
            </a:endParaRPr>
          </a:p>
          <a:p>
            <a:r>
              <a:rPr lang="zh-CN" altLang="en-US" sz="2400" dirty="0">
                <a:solidFill>
                  <a:srgbClr val="FFFF00"/>
                </a:solidFill>
              </a:rPr>
              <a:t>　</a:t>
            </a:r>
          </a:p>
          <a:p>
            <a:endParaRPr lang="zh-CN" altLang="en-US" dirty="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28343"/>
            <a:ext cx="8424936" cy="4801314"/>
          </a:xfrm>
          <a:prstGeom prst="rect">
            <a:avLst/>
          </a:prstGeom>
        </p:spPr>
        <p:txBody>
          <a:bodyPr wrap="square">
            <a:spAutoFit/>
          </a:bodyPr>
          <a:lstStyle/>
          <a:p>
            <a:pPr>
              <a:lnSpc>
                <a:spcPct val="150000"/>
              </a:lnSpc>
            </a:pPr>
            <a:r>
              <a:rPr lang="zh-CN" altLang="en-US" sz="2400" dirty="0">
                <a:solidFill>
                  <a:srgbClr val="FFFF00"/>
                </a:solidFill>
              </a:rPr>
              <a:t>　相对于处理器和物理内存的速度，访问交换文件要很长时间，操作系统必须在将页写到磁盘以及再次使用时取回内存的问题上花费心机。</a:t>
            </a:r>
          </a:p>
          <a:p>
            <a:pPr>
              <a:lnSpc>
                <a:spcPct val="150000"/>
              </a:lnSpc>
            </a:pPr>
            <a:endParaRPr lang="zh-CN" altLang="en-US" sz="2400" dirty="0">
              <a:solidFill>
                <a:srgbClr val="FFFF00"/>
              </a:solidFill>
            </a:endParaRPr>
          </a:p>
          <a:p>
            <a:pPr>
              <a:lnSpc>
                <a:spcPct val="150000"/>
              </a:lnSpc>
            </a:pPr>
            <a:r>
              <a:rPr lang="zh-CN" altLang="en-US" sz="2400" dirty="0">
                <a:solidFill>
                  <a:srgbClr val="FFFF00"/>
                </a:solidFill>
              </a:rPr>
              <a:t>　　如果用来决定哪一页被淘汰或交换的算法不够高效的话，就可能出现称为</a:t>
            </a:r>
            <a:r>
              <a:rPr lang="en-US" altLang="zh-CN" sz="2400" dirty="0">
                <a:solidFill>
                  <a:srgbClr val="FFFF00"/>
                </a:solidFill>
              </a:rPr>
              <a:t>"</a:t>
            </a:r>
            <a:r>
              <a:rPr lang="zh-CN" altLang="en-US" sz="2400" dirty="0">
                <a:solidFill>
                  <a:srgbClr val="FFFF00"/>
                </a:solidFill>
              </a:rPr>
              <a:t>抖动</a:t>
            </a:r>
            <a:r>
              <a:rPr lang="en-US" altLang="zh-CN" sz="2400" dirty="0">
                <a:solidFill>
                  <a:srgbClr val="FFFF00"/>
                </a:solidFill>
              </a:rPr>
              <a:t>"</a:t>
            </a:r>
            <a:r>
              <a:rPr lang="zh-CN" altLang="en-US" sz="2400" dirty="0">
                <a:solidFill>
                  <a:srgbClr val="FFFF00"/>
                </a:solidFill>
              </a:rPr>
              <a:t>的情况。在这种情况下，页面总是被写到磁盘又读回来，操作系统忙于此而不能进行真正的工作。</a:t>
            </a:r>
          </a:p>
          <a:p>
            <a:pPr>
              <a:lnSpc>
                <a:spcPct val="150000"/>
              </a:lnSpc>
            </a:pPr>
            <a:endParaRPr lang="zh-CN" altLang="en-US" dirty="0">
              <a:solidFill>
                <a:srgbClr val="FFFF00"/>
              </a:solidFill>
            </a:endParaRPr>
          </a:p>
          <a:p>
            <a:pPr>
              <a:lnSpc>
                <a:spcPct val="150000"/>
              </a:lnSpc>
            </a:pPr>
            <a:r>
              <a:rPr lang="zh-CN" altLang="en-US" dirty="0">
                <a:solidFill>
                  <a:srgbClr val="FFFF00"/>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472618"/>
            <a:ext cx="7344816" cy="2862322"/>
          </a:xfrm>
          <a:prstGeom prst="rect">
            <a:avLst/>
          </a:prstGeom>
        </p:spPr>
        <p:txBody>
          <a:bodyPr wrap="square">
            <a:spAutoFit/>
          </a:bodyPr>
          <a:lstStyle/>
          <a:p>
            <a:pPr>
              <a:lnSpc>
                <a:spcPct val="150000"/>
              </a:lnSpc>
            </a:pPr>
            <a:r>
              <a:rPr lang="zh-CN" altLang="en-US" dirty="0">
                <a:solidFill>
                  <a:srgbClr val="FFFF00"/>
                </a:solidFill>
              </a:rPr>
              <a:t>　</a:t>
            </a:r>
            <a:r>
              <a:rPr lang="en-US" altLang="zh-CN" sz="2400" dirty="0" err="1">
                <a:solidFill>
                  <a:srgbClr val="FFFF00"/>
                </a:solidFill>
              </a:rPr>
              <a:t>linux</a:t>
            </a:r>
            <a:r>
              <a:rPr lang="zh-CN" altLang="en-US" sz="2400" dirty="0">
                <a:solidFill>
                  <a:srgbClr val="FFFF00"/>
                </a:solidFill>
              </a:rPr>
              <a:t>使用</a:t>
            </a:r>
            <a:r>
              <a:rPr lang="en-US" altLang="zh-CN" sz="2400" dirty="0">
                <a:solidFill>
                  <a:srgbClr val="FFFF00"/>
                </a:solidFill>
              </a:rPr>
              <a:t>"</a:t>
            </a:r>
            <a:r>
              <a:rPr lang="zh-CN" altLang="en-US" sz="2400" dirty="0">
                <a:solidFill>
                  <a:srgbClr val="FFFF00"/>
                </a:solidFill>
              </a:rPr>
              <a:t>最近最少使用</a:t>
            </a:r>
            <a:r>
              <a:rPr lang="en-US" altLang="zh-CN" sz="2400" dirty="0">
                <a:solidFill>
                  <a:srgbClr val="FFFF00"/>
                </a:solidFill>
              </a:rPr>
              <a:t>(Least Recently Used ,LRU)"</a:t>
            </a:r>
            <a:r>
              <a:rPr lang="zh-CN" altLang="en-US" sz="2400" dirty="0">
                <a:solidFill>
                  <a:srgbClr val="FFFF00"/>
                </a:solidFill>
              </a:rPr>
              <a:t>页面调度技巧来公平地选择哪个页可以从系统中删除。这种设计系统中每个页都有一个</a:t>
            </a:r>
            <a:r>
              <a:rPr lang="en-US" altLang="zh-CN" sz="2400" dirty="0">
                <a:solidFill>
                  <a:srgbClr val="FFFF00"/>
                </a:solidFill>
              </a:rPr>
              <a:t>"</a:t>
            </a:r>
            <a:r>
              <a:rPr lang="zh-CN" altLang="en-US" sz="2400" dirty="0">
                <a:solidFill>
                  <a:srgbClr val="FFFF00"/>
                </a:solidFill>
              </a:rPr>
              <a:t>年龄</a:t>
            </a:r>
            <a:r>
              <a:rPr lang="en-US" altLang="zh-CN" sz="2400" dirty="0">
                <a:solidFill>
                  <a:srgbClr val="FFFF00"/>
                </a:solidFill>
              </a:rPr>
              <a:t>"</a:t>
            </a:r>
            <a:r>
              <a:rPr lang="zh-CN" altLang="en-US" sz="2400" dirty="0">
                <a:solidFill>
                  <a:srgbClr val="FFFF00"/>
                </a:solidFill>
              </a:rPr>
              <a:t>，年龄随页面被访问而改变。页面被访问越多它越年轻</a:t>
            </a:r>
            <a:r>
              <a:rPr lang="en-US" altLang="zh-CN" sz="2400" dirty="0">
                <a:solidFill>
                  <a:srgbClr val="FFFF00"/>
                </a:solidFill>
              </a:rPr>
              <a:t>;</a:t>
            </a:r>
            <a:r>
              <a:rPr lang="zh-CN" altLang="en-US" sz="2400" dirty="0">
                <a:solidFill>
                  <a:srgbClr val="FFFF00"/>
                </a:solidFill>
              </a:rPr>
              <a:t>被访问越少越老。年老的页是用于交换的最佳候选页。</a:t>
            </a:r>
            <a:endParaRPr lang="en-US" altLang="zh-CN" sz="2400" dirty="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688921"/>
            <a:ext cx="6480720" cy="583108"/>
          </a:xfrm>
          <a:prstGeom prst="rect">
            <a:avLst/>
          </a:prstGeom>
        </p:spPr>
        <p:txBody>
          <a:bodyPr wrap="square">
            <a:spAutoFit/>
          </a:bodyPr>
          <a:lstStyle/>
          <a:p>
            <a:pPr>
              <a:lnSpc>
                <a:spcPct val="150000"/>
              </a:lnSpc>
            </a:pPr>
            <a:r>
              <a:rPr lang="en-US" altLang="zh-CN" sz="2400" dirty="0">
                <a:solidFill>
                  <a:srgbClr val="FFFF00"/>
                </a:solidFill>
              </a:rPr>
              <a:t>active&lt;-&gt;inactive </a:t>
            </a:r>
            <a:r>
              <a:rPr lang="zh-CN" altLang="en-US" sz="2400" dirty="0">
                <a:solidFill>
                  <a:srgbClr val="FFFF00"/>
                </a:solidFill>
              </a:rPr>
              <a:t>一个复杂策略进行</a:t>
            </a:r>
            <a:r>
              <a:rPr lang="en-US" altLang="zh-CN" sz="2400" dirty="0">
                <a:solidFill>
                  <a:srgbClr val="FFFF00"/>
                </a:solidFill>
              </a:rPr>
              <a:t>LRU</a:t>
            </a:r>
            <a:r>
              <a:rPr lang="zh-CN" altLang="en-US" sz="2400" dirty="0">
                <a:solidFill>
                  <a:srgbClr val="FFFF00"/>
                </a:solidFill>
              </a:rPr>
              <a:t>的实现。</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096" y="1772816"/>
            <a:ext cx="774382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688921"/>
            <a:ext cx="6480720" cy="589072"/>
          </a:xfrm>
          <a:prstGeom prst="rect">
            <a:avLst/>
          </a:prstGeom>
        </p:spPr>
        <p:txBody>
          <a:bodyPr wrap="square">
            <a:spAutoFit/>
          </a:bodyPr>
          <a:lstStyle/>
          <a:p>
            <a:pPr>
              <a:lnSpc>
                <a:spcPct val="150000"/>
              </a:lnSpc>
            </a:pPr>
            <a:r>
              <a:rPr lang="zh-CN" altLang="en-US" sz="2400" dirty="0">
                <a:solidFill>
                  <a:srgbClr val="FFFF00"/>
                </a:solidFill>
              </a:rPr>
              <a:t>方法是否有效？怎样判定？</a:t>
            </a:r>
          </a:p>
        </p:txBody>
      </p:sp>
      <p:sp>
        <p:nvSpPr>
          <p:cNvPr id="5" name="矩形 4"/>
          <p:cNvSpPr/>
          <p:nvPr/>
        </p:nvSpPr>
        <p:spPr>
          <a:xfrm>
            <a:off x="1141512" y="1463994"/>
            <a:ext cx="6480720" cy="1200329"/>
          </a:xfrm>
          <a:prstGeom prst="rect">
            <a:avLst/>
          </a:prstGeom>
        </p:spPr>
        <p:txBody>
          <a:bodyPr wrap="square">
            <a:spAutoFit/>
          </a:bodyPr>
          <a:lstStyle/>
          <a:p>
            <a:pPr>
              <a:lnSpc>
                <a:spcPct val="150000"/>
              </a:lnSpc>
            </a:pPr>
            <a:r>
              <a:rPr lang="zh-CN" altLang="en-US" sz="2400" dirty="0">
                <a:solidFill>
                  <a:srgbClr val="FFFF00"/>
                </a:solidFill>
              </a:rPr>
              <a:t>适应性策略：空闲内存和可兑换页面之间的平衡，来确定一些可变的量。（周期等）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normAutofit/>
          </a:bodyPr>
          <a:lstStyle/>
          <a:p>
            <a:r>
              <a:rPr lang="zh-CN" altLang="en-US" sz="3200" b="1" dirty="0">
                <a:solidFill>
                  <a:srgbClr val="FFFF00"/>
                </a:solidFill>
              </a:rPr>
              <a:t>进程内存区域划分</a:t>
            </a:r>
          </a:p>
        </p:txBody>
      </p:sp>
      <p:sp>
        <p:nvSpPr>
          <p:cNvPr id="3" name="内容占位符 2"/>
          <p:cNvSpPr>
            <a:spLocks noGrp="1"/>
          </p:cNvSpPr>
          <p:nvPr>
            <p:ph idx="1"/>
          </p:nvPr>
        </p:nvSpPr>
        <p:spPr/>
        <p:txBody>
          <a:bodyPr>
            <a:normAutofit/>
          </a:bodyPr>
          <a:lstStyle/>
          <a:p>
            <a:pPr marL="0" indent="0">
              <a:buNone/>
            </a:pPr>
            <a:r>
              <a:rPr lang="en-US" altLang="zh-CN" sz="2400" b="1" dirty="0">
                <a:solidFill>
                  <a:srgbClr val="FFFF00"/>
                </a:solidFill>
              </a:rPr>
              <a:t>1</a:t>
            </a:r>
            <a:r>
              <a:rPr lang="zh-CN" altLang="en-US" sz="2400" b="1" dirty="0">
                <a:solidFill>
                  <a:srgbClr val="FFFF00"/>
                </a:solidFill>
              </a:rPr>
              <a:t>、可执行文件的代码存在内存里面的区域，叫做文本区（</a:t>
            </a:r>
            <a:r>
              <a:rPr lang="en-US" altLang="zh-CN" sz="2400" b="1" dirty="0">
                <a:solidFill>
                  <a:srgbClr val="FFFF00"/>
                </a:solidFill>
              </a:rPr>
              <a:t>text section</a:t>
            </a:r>
            <a:r>
              <a:rPr lang="zh-CN" altLang="en-US" sz="2400" b="1" dirty="0">
                <a:solidFill>
                  <a:srgbClr val="FFFF00"/>
                </a:solidFill>
              </a:rPr>
              <a:t>）</a:t>
            </a:r>
            <a:r>
              <a:rPr lang="en-US" altLang="zh-CN" sz="2400" b="1" dirty="0">
                <a:solidFill>
                  <a:srgbClr val="FFFF00"/>
                </a:solidFill>
              </a:rPr>
              <a:t>.</a:t>
            </a:r>
            <a:br>
              <a:rPr lang="en-US" altLang="zh-CN" sz="2400" b="1" dirty="0">
                <a:solidFill>
                  <a:srgbClr val="FFFF00"/>
                </a:solidFill>
              </a:rPr>
            </a:br>
            <a:r>
              <a:rPr lang="en-US" altLang="zh-CN" sz="2400" b="1" dirty="0">
                <a:solidFill>
                  <a:srgbClr val="FFFF00"/>
                </a:solidFill>
              </a:rPr>
              <a:t>2</a:t>
            </a:r>
            <a:r>
              <a:rPr lang="zh-CN" altLang="en-US" sz="2400" b="1" dirty="0">
                <a:solidFill>
                  <a:srgbClr val="FFFF00"/>
                </a:solidFill>
              </a:rPr>
              <a:t>、可执行文件的初始化全局变量区域，叫做数据区（</a:t>
            </a:r>
            <a:r>
              <a:rPr lang="en-US" altLang="zh-CN" sz="2400" b="1" dirty="0">
                <a:solidFill>
                  <a:srgbClr val="FFFF00"/>
                </a:solidFill>
              </a:rPr>
              <a:t>data section).</a:t>
            </a:r>
            <a:br>
              <a:rPr lang="en-US" altLang="zh-CN" sz="2400" b="1" dirty="0">
                <a:solidFill>
                  <a:srgbClr val="FFFF00"/>
                </a:solidFill>
              </a:rPr>
            </a:br>
            <a:r>
              <a:rPr lang="en-US" altLang="zh-CN" sz="2400" b="1" dirty="0">
                <a:solidFill>
                  <a:srgbClr val="FFFF00"/>
                </a:solidFill>
              </a:rPr>
              <a:t>3</a:t>
            </a:r>
            <a:r>
              <a:rPr lang="zh-CN" altLang="en-US" sz="2400" b="1" dirty="0">
                <a:solidFill>
                  <a:srgbClr val="FFFF00"/>
                </a:solidFill>
              </a:rPr>
              <a:t>、未初始化的全局变量区域，叫做</a:t>
            </a:r>
            <a:r>
              <a:rPr lang="en-US" altLang="zh-CN" sz="2400" b="1" dirty="0" err="1">
                <a:solidFill>
                  <a:srgbClr val="FFFF00"/>
                </a:solidFill>
              </a:rPr>
              <a:t>bss</a:t>
            </a:r>
            <a:r>
              <a:rPr lang="en-US" altLang="zh-CN" sz="2400" b="1" dirty="0">
                <a:solidFill>
                  <a:srgbClr val="FFFF00"/>
                </a:solidFill>
              </a:rPr>
              <a:t> section.</a:t>
            </a:r>
            <a:br>
              <a:rPr lang="en-US" altLang="zh-CN" sz="2400" b="1" dirty="0">
                <a:solidFill>
                  <a:srgbClr val="FFFF00"/>
                </a:solidFill>
              </a:rPr>
            </a:br>
            <a:r>
              <a:rPr lang="en-US" altLang="zh-CN" sz="2400" b="1" dirty="0">
                <a:solidFill>
                  <a:srgbClr val="FFFF00"/>
                </a:solidFill>
              </a:rPr>
              <a:t>4</a:t>
            </a:r>
            <a:r>
              <a:rPr lang="zh-CN" altLang="en-US" sz="2400" b="1" dirty="0">
                <a:solidFill>
                  <a:srgbClr val="FFFF00"/>
                </a:solidFill>
              </a:rPr>
              <a:t>、进程用户空间的堆栈区域</a:t>
            </a:r>
            <a:br>
              <a:rPr lang="zh-CN" altLang="en-US" sz="2400" b="1" dirty="0">
                <a:solidFill>
                  <a:srgbClr val="FFFF00"/>
                </a:solidFill>
              </a:rPr>
            </a:br>
            <a:r>
              <a:rPr lang="en-US" altLang="zh-CN" sz="2400" b="1" dirty="0">
                <a:solidFill>
                  <a:srgbClr val="FFFF00"/>
                </a:solidFill>
              </a:rPr>
              <a:t>5</a:t>
            </a:r>
            <a:r>
              <a:rPr lang="zh-CN" altLang="en-US" sz="2400" b="1" dirty="0">
                <a:solidFill>
                  <a:srgbClr val="FFFF00"/>
                </a:solidFill>
              </a:rPr>
              <a:t>、共享库的</a:t>
            </a:r>
            <a:r>
              <a:rPr lang="en-US" altLang="zh-CN" sz="2400" b="1" dirty="0">
                <a:solidFill>
                  <a:srgbClr val="FFFF00"/>
                </a:solidFill>
              </a:rPr>
              <a:t>text, data,</a:t>
            </a:r>
            <a:r>
              <a:rPr lang="zh-CN" altLang="en-US" sz="2400" b="1" dirty="0">
                <a:solidFill>
                  <a:srgbClr val="FFFF00"/>
                </a:solidFill>
              </a:rPr>
              <a:t>和</a:t>
            </a:r>
            <a:r>
              <a:rPr lang="en-US" altLang="zh-CN" sz="2400" b="1" dirty="0" err="1">
                <a:solidFill>
                  <a:srgbClr val="FFFF00"/>
                </a:solidFill>
              </a:rPr>
              <a:t>bss</a:t>
            </a:r>
            <a:r>
              <a:rPr lang="zh-CN" altLang="en-US" sz="2400" b="1" dirty="0">
                <a:solidFill>
                  <a:srgbClr val="FFFF00"/>
                </a:solidFill>
              </a:rPr>
              <a:t>区域</a:t>
            </a:r>
            <a:br>
              <a:rPr lang="zh-CN" altLang="en-US" sz="2400" b="1" dirty="0">
                <a:solidFill>
                  <a:srgbClr val="FFFF00"/>
                </a:solidFill>
              </a:rPr>
            </a:br>
            <a:r>
              <a:rPr lang="en-US" altLang="zh-CN" sz="2400" b="1" dirty="0">
                <a:solidFill>
                  <a:srgbClr val="FFFF00"/>
                </a:solidFill>
              </a:rPr>
              <a:t>6</a:t>
            </a:r>
            <a:r>
              <a:rPr lang="zh-CN" altLang="en-US" sz="2400" b="1" dirty="0">
                <a:solidFill>
                  <a:srgbClr val="FFFF00"/>
                </a:solidFill>
              </a:rPr>
              <a:t>、内存映射的文件</a:t>
            </a:r>
            <a:br>
              <a:rPr lang="zh-CN" altLang="en-US" sz="2400" b="1" dirty="0">
                <a:solidFill>
                  <a:srgbClr val="FFFF00"/>
                </a:solidFill>
              </a:rPr>
            </a:br>
            <a:r>
              <a:rPr lang="en-US" altLang="zh-CN" sz="2400" b="1" dirty="0">
                <a:solidFill>
                  <a:srgbClr val="FFFF00"/>
                </a:solidFill>
              </a:rPr>
              <a:t>7</a:t>
            </a:r>
            <a:r>
              <a:rPr lang="zh-CN" altLang="en-US" sz="2400" b="1" dirty="0">
                <a:solidFill>
                  <a:srgbClr val="FFFF00"/>
                </a:solidFill>
              </a:rPr>
              <a:t>、任何共享内存块</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FFFF00"/>
                </a:solidFill>
              </a:rPr>
              <a:t>进程内存区域划分</a:t>
            </a:r>
          </a:p>
        </p:txBody>
      </p:sp>
      <p:sp>
        <p:nvSpPr>
          <p:cNvPr id="3" name="内容占位符 2"/>
          <p:cNvSpPr>
            <a:spLocks noGrp="1"/>
          </p:cNvSpPr>
          <p:nvPr>
            <p:ph idx="1"/>
          </p:nvPr>
        </p:nvSpPr>
        <p:spPr>
          <a:xfrm>
            <a:off x="457200" y="1196752"/>
            <a:ext cx="8229600" cy="4929411"/>
          </a:xfrm>
        </p:spPr>
        <p:txBody>
          <a:bodyPr>
            <a:normAutofit/>
          </a:bodyPr>
          <a:lstStyle/>
          <a:p>
            <a:pPr marL="0" indent="0">
              <a:buNone/>
            </a:pPr>
            <a:r>
              <a:rPr lang="zh-CN" altLang="en-US" sz="2400" b="1" dirty="0">
                <a:solidFill>
                  <a:srgbClr val="FFFF00"/>
                </a:solidFill>
              </a:rPr>
              <a:t>如代码：</a:t>
            </a:r>
            <a:endParaRPr lang="en-US" altLang="zh-CN" sz="2400" b="1" dirty="0">
              <a:solidFill>
                <a:srgbClr val="FFFF00"/>
              </a:solidFill>
            </a:endParaRPr>
          </a:p>
          <a:p>
            <a:pPr marL="0" indent="0">
              <a:buNone/>
            </a:pPr>
            <a:r>
              <a:rPr lang="en-US" altLang="zh-CN" sz="2400" b="1" dirty="0">
                <a:solidFill>
                  <a:srgbClr val="FFFF00"/>
                </a:solidFill>
              </a:rPr>
              <a:t>#include &lt;</a:t>
            </a:r>
            <a:r>
              <a:rPr lang="en-US" altLang="zh-CN" sz="2400" b="1" dirty="0" err="1">
                <a:solidFill>
                  <a:srgbClr val="FFFF00"/>
                </a:solidFill>
              </a:rPr>
              <a:t>stdio.h</a:t>
            </a:r>
            <a:r>
              <a:rPr lang="en-US" altLang="zh-CN" sz="2400" b="1" dirty="0">
                <a:solidFill>
                  <a:srgbClr val="FFFF00"/>
                </a:solidFill>
              </a:rPr>
              <a:t>&gt;</a:t>
            </a:r>
          </a:p>
          <a:p>
            <a:pPr marL="0" indent="0">
              <a:buNone/>
            </a:pPr>
            <a:r>
              <a:rPr lang="en-US" altLang="zh-CN" sz="2400" b="1" dirty="0" err="1">
                <a:solidFill>
                  <a:srgbClr val="FFFF00"/>
                </a:solidFill>
              </a:rPr>
              <a:t>int</a:t>
            </a:r>
            <a:r>
              <a:rPr lang="en-US" altLang="zh-CN" sz="2400" b="1" dirty="0">
                <a:solidFill>
                  <a:srgbClr val="FFFF00"/>
                </a:solidFill>
              </a:rPr>
              <a:t> main()</a:t>
            </a:r>
          </a:p>
          <a:p>
            <a:pPr marL="0" indent="0">
              <a:buNone/>
            </a:pPr>
            <a:r>
              <a:rPr lang="en-US" altLang="zh-CN" sz="2400" b="1" dirty="0">
                <a:solidFill>
                  <a:srgbClr val="FFFF00"/>
                </a:solidFill>
              </a:rPr>
              <a:t>{</a:t>
            </a:r>
          </a:p>
          <a:p>
            <a:pPr marL="0" indent="0">
              <a:buNone/>
            </a:pPr>
            <a:r>
              <a:rPr lang="en-US" altLang="zh-CN" sz="2400" b="1" dirty="0">
                <a:solidFill>
                  <a:srgbClr val="FFFF00"/>
                </a:solidFill>
              </a:rPr>
              <a:t>	return 0;</a:t>
            </a:r>
          </a:p>
          <a:p>
            <a:pPr marL="0" indent="0">
              <a:buNone/>
            </a:pPr>
            <a:r>
              <a:rPr lang="en-US" altLang="zh-CN" sz="2400" b="1" dirty="0">
                <a:solidFill>
                  <a:srgbClr val="FFFF00"/>
                </a:solidFill>
              </a:rPr>
              <a:t>}</a:t>
            </a:r>
          </a:p>
          <a:p>
            <a:pPr marL="0" indent="0">
              <a:buNone/>
            </a:pPr>
            <a:r>
              <a:rPr lang="zh-CN" altLang="en-US" sz="2400" b="1" dirty="0">
                <a:solidFill>
                  <a:srgbClr val="FFFF00"/>
                </a:solidFill>
              </a:rPr>
              <a:t>编译后的执行代码默认为：</a:t>
            </a:r>
            <a:r>
              <a:rPr lang="en-US" altLang="zh-CN" sz="2400" b="1" dirty="0" err="1">
                <a:solidFill>
                  <a:srgbClr val="FFFF00"/>
                </a:solidFill>
              </a:rPr>
              <a:t>a.out</a:t>
            </a:r>
            <a:endParaRPr lang="en-US" altLang="zh-CN" sz="2400" b="1" dirty="0">
              <a:solidFill>
                <a:srgbClr val="FFFF00"/>
              </a:solidFill>
            </a:endParaRPr>
          </a:p>
          <a:p>
            <a:pPr marL="0" indent="0">
              <a:buNone/>
            </a:pPr>
            <a:r>
              <a:rPr lang="zh-CN" altLang="en-US" sz="2400" b="1" dirty="0">
                <a:solidFill>
                  <a:srgbClr val="FFFF00"/>
                </a:solidFill>
              </a:rPr>
              <a:t>用</a:t>
            </a:r>
            <a:r>
              <a:rPr lang="en-US" altLang="zh-CN" sz="2400" b="1" dirty="0">
                <a:solidFill>
                  <a:srgbClr val="FFFF00"/>
                </a:solidFill>
              </a:rPr>
              <a:t>#size </a:t>
            </a:r>
            <a:r>
              <a:rPr lang="en-US" altLang="zh-CN" sz="2400" b="1" dirty="0" err="1">
                <a:solidFill>
                  <a:srgbClr val="FFFF00"/>
                </a:solidFill>
              </a:rPr>
              <a:t>a.out</a:t>
            </a:r>
            <a:r>
              <a:rPr lang="zh-CN" altLang="en-US" sz="2400" b="1" dirty="0">
                <a:solidFill>
                  <a:srgbClr val="FFFF00"/>
                </a:solidFill>
              </a:rPr>
              <a:t>命令看得到：</a:t>
            </a:r>
            <a:endParaRPr lang="en-US" altLang="zh-CN" sz="2400" b="1" dirty="0">
              <a:solidFill>
                <a:srgbClr val="FFFF00"/>
              </a:solidFill>
            </a:endParaRPr>
          </a:p>
          <a:p>
            <a:pPr marL="0" indent="0">
              <a:buNone/>
            </a:pPr>
            <a:r>
              <a:rPr lang="en-US" altLang="zh-CN" sz="2400" b="1" dirty="0">
                <a:solidFill>
                  <a:srgbClr val="FFFF00"/>
                </a:solidFill>
              </a:rPr>
              <a:t>text       data      </a:t>
            </a:r>
            <a:r>
              <a:rPr lang="en-US" altLang="zh-CN" sz="2400" b="1" dirty="0" err="1">
                <a:solidFill>
                  <a:srgbClr val="FFFF00"/>
                </a:solidFill>
              </a:rPr>
              <a:t>bss</a:t>
            </a:r>
            <a:r>
              <a:rPr lang="en-US" altLang="zh-CN" sz="2400" b="1" dirty="0">
                <a:solidFill>
                  <a:srgbClr val="FFFF00"/>
                </a:solidFill>
              </a:rPr>
              <a:t>      </a:t>
            </a:r>
            <a:r>
              <a:rPr lang="en-US" altLang="zh-CN" sz="2400" b="1" dirty="0" err="1">
                <a:solidFill>
                  <a:srgbClr val="FFFF00"/>
                </a:solidFill>
              </a:rPr>
              <a:t>dec</a:t>
            </a:r>
            <a:r>
              <a:rPr lang="en-US" altLang="zh-CN" sz="2400" b="1" dirty="0">
                <a:solidFill>
                  <a:srgbClr val="FFFF00"/>
                </a:solidFill>
              </a:rPr>
              <a:t>      hex    filename</a:t>
            </a:r>
          </a:p>
          <a:p>
            <a:pPr marL="0" indent="0">
              <a:buNone/>
            </a:pPr>
            <a:r>
              <a:rPr lang="en-US" altLang="zh-CN" sz="2400" b="1" dirty="0">
                <a:solidFill>
                  <a:srgbClr val="FFFF00"/>
                </a:solidFill>
              </a:rPr>
              <a:t>800        252       8         1060    424    </a:t>
            </a:r>
            <a:r>
              <a:rPr lang="en-US" altLang="zh-CN" sz="2400" b="1" dirty="0" err="1">
                <a:solidFill>
                  <a:srgbClr val="FFFF00"/>
                </a:solidFill>
              </a:rPr>
              <a:t>a.out</a:t>
            </a:r>
            <a:r>
              <a:rPr lang="en-US" altLang="zh-CN" sz="2400" b="1" dirty="0">
                <a:solidFill>
                  <a:srgbClr val="FFFF00"/>
                </a:solidFill>
              </a:rPr>
              <a:t>  </a:t>
            </a:r>
            <a:endParaRPr lang="zh-CN" altLang="en-US" sz="2400" b="1" dirty="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3200" b="1" dirty="0">
                <a:solidFill>
                  <a:srgbClr val="FFFF00"/>
                </a:solidFill>
              </a:rPr>
              <a:t>进程内存区域划分</a:t>
            </a:r>
          </a:p>
        </p:txBody>
      </p:sp>
      <p:sp>
        <p:nvSpPr>
          <p:cNvPr id="3" name="内容占位符 2"/>
          <p:cNvSpPr>
            <a:spLocks noGrp="1"/>
          </p:cNvSpPr>
          <p:nvPr>
            <p:ph idx="1"/>
          </p:nvPr>
        </p:nvSpPr>
        <p:spPr>
          <a:xfrm>
            <a:off x="457200" y="908721"/>
            <a:ext cx="8229600" cy="2160239"/>
          </a:xfrm>
        </p:spPr>
        <p:txBody>
          <a:bodyPr>
            <a:normAutofit lnSpcReduction="10000"/>
          </a:bodyPr>
          <a:lstStyle/>
          <a:p>
            <a:pPr marL="0" indent="0">
              <a:buNone/>
            </a:pPr>
            <a:r>
              <a:rPr lang="zh-CN" altLang="en-US" sz="2400" b="1" dirty="0">
                <a:solidFill>
                  <a:srgbClr val="FFFF00"/>
                </a:solidFill>
              </a:rPr>
              <a:t>其中：</a:t>
            </a:r>
            <a:endParaRPr lang="en-US" altLang="zh-CN" sz="2400" b="1" dirty="0">
              <a:solidFill>
                <a:srgbClr val="FFFF00"/>
              </a:solidFill>
            </a:endParaRPr>
          </a:p>
          <a:p>
            <a:pPr marL="0" indent="0">
              <a:lnSpc>
                <a:spcPct val="150000"/>
              </a:lnSpc>
              <a:buNone/>
            </a:pPr>
            <a:r>
              <a:rPr lang="zh-CN" altLang="en-US" sz="2400" b="1" dirty="0">
                <a:solidFill>
                  <a:srgbClr val="FFFF00"/>
                </a:solidFill>
              </a:rPr>
              <a:t>其中</a:t>
            </a:r>
            <a:r>
              <a:rPr lang="en-US" altLang="zh-CN" sz="2400" b="1" dirty="0">
                <a:solidFill>
                  <a:srgbClr val="FFFF00"/>
                </a:solidFill>
              </a:rPr>
              <a:t>text</a:t>
            </a:r>
            <a:r>
              <a:rPr lang="zh-CN" altLang="en-US" sz="2400" b="1" dirty="0">
                <a:solidFill>
                  <a:srgbClr val="FFFF00"/>
                </a:solidFill>
              </a:rPr>
              <a:t>是放的是代码，</a:t>
            </a:r>
            <a:r>
              <a:rPr lang="en-US" altLang="zh-CN" sz="2400" b="1" dirty="0">
                <a:solidFill>
                  <a:srgbClr val="FFFF00"/>
                </a:solidFill>
              </a:rPr>
              <a:t>data</a:t>
            </a:r>
            <a:r>
              <a:rPr lang="zh-CN" altLang="en-US" sz="2400" b="1" dirty="0">
                <a:solidFill>
                  <a:srgbClr val="FFFF00"/>
                </a:solidFill>
              </a:rPr>
              <a:t>放的是初始化过的全局变量或静态变量，</a:t>
            </a:r>
            <a:r>
              <a:rPr lang="en-US" altLang="zh-CN" sz="2400" b="1" dirty="0" err="1">
                <a:solidFill>
                  <a:srgbClr val="FFFF00"/>
                </a:solidFill>
              </a:rPr>
              <a:t>bss</a:t>
            </a:r>
            <a:r>
              <a:rPr lang="zh-CN" altLang="en-US" sz="2400" b="1" dirty="0">
                <a:solidFill>
                  <a:srgbClr val="FFFF00"/>
                </a:solidFill>
              </a:rPr>
              <a:t>放的是未初始化的全局变量或静态变量。</a:t>
            </a:r>
            <a:r>
              <a:rPr lang="en-US" altLang="zh-CN" sz="2400" b="1" dirty="0">
                <a:solidFill>
                  <a:srgbClr val="FFFF00"/>
                </a:solidFill>
              </a:rPr>
              <a:t>C</a:t>
            </a:r>
            <a:r>
              <a:rPr lang="zh-CN" altLang="en-US" sz="2400" b="1" dirty="0">
                <a:solidFill>
                  <a:srgbClr val="FFFF00"/>
                </a:solidFill>
              </a:rPr>
              <a:t>程序一直由下列几部分组成：</a:t>
            </a:r>
          </a:p>
        </p:txBody>
      </p:sp>
      <p:sp>
        <p:nvSpPr>
          <p:cNvPr id="4" name="矩形 3"/>
          <p:cNvSpPr/>
          <p:nvPr/>
        </p:nvSpPr>
        <p:spPr>
          <a:xfrm>
            <a:off x="2962672" y="3098467"/>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命令行参数和环境变量</a:t>
            </a:r>
          </a:p>
        </p:txBody>
      </p:sp>
      <p:sp>
        <p:nvSpPr>
          <p:cNvPr id="5" name="TextBox 4"/>
          <p:cNvSpPr txBox="1"/>
          <p:nvPr/>
        </p:nvSpPr>
        <p:spPr>
          <a:xfrm>
            <a:off x="1835694" y="3074421"/>
            <a:ext cx="872490" cy="365760"/>
          </a:xfrm>
          <a:prstGeom prst="rect">
            <a:avLst/>
          </a:prstGeom>
          <a:noFill/>
        </p:spPr>
        <p:txBody>
          <a:bodyPr wrap="none" rtlCol="0">
            <a:spAutoFit/>
          </a:bodyPr>
          <a:lstStyle/>
          <a:p>
            <a:r>
              <a:rPr lang="zh-CN" altLang="en-US" b="1" dirty="0">
                <a:solidFill>
                  <a:srgbClr val="FFFF00"/>
                </a:solidFill>
              </a:rPr>
              <a:t>高地址</a:t>
            </a:r>
          </a:p>
        </p:txBody>
      </p:sp>
      <p:sp>
        <p:nvSpPr>
          <p:cNvPr id="7" name="矩形 6"/>
          <p:cNvSpPr/>
          <p:nvPr/>
        </p:nvSpPr>
        <p:spPr>
          <a:xfrm>
            <a:off x="2962672" y="3573015"/>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栈</a:t>
            </a:r>
          </a:p>
        </p:txBody>
      </p:sp>
      <p:sp>
        <p:nvSpPr>
          <p:cNvPr id="8" name="矩形 7"/>
          <p:cNvSpPr/>
          <p:nvPr/>
        </p:nvSpPr>
        <p:spPr>
          <a:xfrm>
            <a:off x="2962672" y="4581128"/>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堆</a:t>
            </a:r>
          </a:p>
        </p:txBody>
      </p:sp>
      <p:sp>
        <p:nvSpPr>
          <p:cNvPr id="9" name="矩形 8"/>
          <p:cNvSpPr/>
          <p:nvPr/>
        </p:nvSpPr>
        <p:spPr>
          <a:xfrm>
            <a:off x="2950967" y="5085184"/>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未初始化数据</a:t>
            </a:r>
          </a:p>
        </p:txBody>
      </p:sp>
      <p:sp>
        <p:nvSpPr>
          <p:cNvPr id="10" name="矩形 9"/>
          <p:cNvSpPr/>
          <p:nvPr/>
        </p:nvSpPr>
        <p:spPr>
          <a:xfrm>
            <a:off x="2962672" y="5589240"/>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初始化数据</a:t>
            </a:r>
          </a:p>
        </p:txBody>
      </p:sp>
      <p:sp>
        <p:nvSpPr>
          <p:cNvPr id="11" name="TextBox 10"/>
          <p:cNvSpPr txBox="1"/>
          <p:nvPr/>
        </p:nvSpPr>
        <p:spPr>
          <a:xfrm>
            <a:off x="1836529" y="6237312"/>
            <a:ext cx="872490" cy="365760"/>
          </a:xfrm>
          <a:prstGeom prst="rect">
            <a:avLst/>
          </a:prstGeom>
          <a:noFill/>
        </p:spPr>
        <p:txBody>
          <a:bodyPr wrap="none" rtlCol="0">
            <a:spAutoFit/>
          </a:bodyPr>
          <a:lstStyle/>
          <a:p>
            <a:r>
              <a:rPr lang="zh-CN" altLang="en-US" b="1" dirty="0">
                <a:solidFill>
                  <a:srgbClr val="FFFF00"/>
                </a:solidFill>
              </a:rPr>
              <a:t>低地址</a:t>
            </a:r>
          </a:p>
        </p:txBody>
      </p:sp>
      <p:sp>
        <p:nvSpPr>
          <p:cNvPr id="12" name="矩形 11"/>
          <p:cNvSpPr/>
          <p:nvPr/>
        </p:nvSpPr>
        <p:spPr>
          <a:xfrm>
            <a:off x="2950967" y="6093296"/>
            <a:ext cx="2689448" cy="474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正文</a:t>
            </a:r>
          </a:p>
        </p:txBody>
      </p:sp>
      <p:sp>
        <p:nvSpPr>
          <p:cNvPr id="14" name="TextBox 13"/>
          <p:cNvSpPr txBox="1"/>
          <p:nvPr/>
        </p:nvSpPr>
        <p:spPr>
          <a:xfrm>
            <a:off x="6012160" y="5908630"/>
            <a:ext cx="2718435" cy="368300"/>
          </a:xfrm>
          <a:prstGeom prst="rect">
            <a:avLst/>
          </a:prstGeom>
          <a:noFill/>
        </p:spPr>
        <p:txBody>
          <a:bodyPr wrap="none" rtlCol="0">
            <a:spAutoFit/>
          </a:bodyPr>
          <a:lstStyle/>
          <a:p>
            <a:r>
              <a:rPr lang="zh-CN" altLang="en-US" b="1" dirty="0">
                <a:solidFill>
                  <a:srgbClr val="FFFF00"/>
                </a:solidFill>
              </a:rPr>
              <a:t>由</a:t>
            </a:r>
            <a:r>
              <a:rPr lang="en-US" altLang="zh-CN" b="1" dirty="0">
                <a:solidFill>
                  <a:srgbClr val="FFFF00"/>
                </a:solidFill>
              </a:rPr>
              <a:t>EXEC</a:t>
            </a:r>
            <a:r>
              <a:rPr lang="zh-CN" altLang="en-US" b="1" dirty="0">
                <a:solidFill>
                  <a:srgbClr val="FFFF00"/>
                </a:solidFill>
              </a:rPr>
              <a:t>从程序文件中读到</a:t>
            </a:r>
          </a:p>
        </p:txBody>
      </p:sp>
      <p:sp>
        <p:nvSpPr>
          <p:cNvPr id="15" name="TextBox 14"/>
          <p:cNvSpPr txBox="1"/>
          <p:nvPr/>
        </p:nvSpPr>
        <p:spPr>
          <a:xfrm>
            <a:off x="6012160" y="5137792"/>
            <a:ext cx="2088231" cy="368300"/>
          </a:xfrm>
          <a:prstGeom prst="rect">
            <a:avLst/>
          </a:prstGeom>
          <a:noFill/>
        </p:spPr>
        <p:txBody>
          <a:bodyPr wrap="square" rtlCol="0">
            <a:spAutoFit/>
          </a:bodyPr>
          <a:lstStyle/>
          <a:p>
            <a:r>
              <a:rPr lang="zh-CN" altLang="en-US" b="1" dirty="0">
                <a:solidFill>
                  <a:srgbClr val="FFFF00"/>
                </a:solidFill>
              </a:rPr>
              <a:t>由</a:t>
            </a:r>
            <a:r>
              <a:rPr lang="en-US" altLang="zh-CN" b="1" dirty="0">
                <a:solidFill>
                  <a:srgbClr val="FFFF00"/>
                </a:solidFill>
              </a:rPr>
              <a:t>EXEC</a:t>
            </a:r>
            <a:r>
              <a:rPr lang="zh-CN" altLang="en-US" b="1" dirty="0">
                <a:solidFill>
                  <a:srgbClr val="FFFF00"/>
                </a:solidFill>
              </a:rPr>
              <a:t>赋初值</a:t>
            </a:r>
            <a:r>
              <a:rPr lang="en-US" altLang="zh-CN" b="1" dirty="0">
                <a:solidFill>
                  <a:srgbClr val="FFFF00"/>
                </a:solidFill>
              </a:rPr>
              <a:t>0</a:t>
            </a:r>
            <a:endParaRPr lang="zh-CN" altLang="en-US" b="1"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p>
        </p:txBody>
      </p:sp>
      <p:sp>
        <p:nvSpPr>
          <p:cNvPr id="3"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a:solidFill>
                  <a:srgbClr val="FFFF00"/>
                </a:solidFill>
              </a:rPr>
              <a:t>正文段。这是由</a:t>
            </a:r>
            <a:r>
              <a:rPr lang="en-US" altLang="zh-CN" sz="2400" b="1" dirty="0" err="1">
                <a:solidFill>
                  <a:srgbClr val="FFFF00"/>
                </a:solidFill>
              </a:rPr>
              <a:t>cpu</a:t>
            </a:r>
            <a:r>
              <a:rPr lang="zh-CN" altLang="en-US" sz="2400" b="1" dirty="0">
                <a:solidFill>
                  <a:srgbClr val="FFFF00"/>
                </a:solidFill>
              </a:rPr>
              <a:t>执行的机器指令部分。通常，正文段是可共享的，所以即使是经常执行的程序</a:t>
            </a:r>
            <a:r>
              <a:rPr lang="en-US" altLang="zh-CN" sz="2400" b="1" dirty="0">
                <a:solidFill>
                  <a:srgbClr val="FFFF00"/>
                </a:solidFill>
              </a:rPr>
              <a:t>(</a:t>
            </a:r>
            <a:r>
              <a:rPr lang="zh-CN" altLang="en-US" sz="2400" b="1" dirty="0">
                <a:solidFill>
                  <a:srgbClr val="FFFF00"/>
                </a:solidFill>
              </a:rPr>
              <a:t>如文本编辑程序、</a:t>
            </a:r>
            <a:r>
              <a:rPr lang="en-US" altLang="zh-CN" sz="2400" b="1" dirty="0">
                <a:solidFill>
                  <a:srgbClr val="FFFF00"/>
                </a:solidFill>
              </a:rPr>
              <a:t>C</a:t>
            </a:r>
            <a:r>
              <a:rPr lang="zh-CN" altLang="en-US" sz="2400" b="1" dirty="0">
                <a:solidFill>
                  <a:srgbClr val="FFFF00"/>
                </a:solidFill>
              </a:rPr>
              <a:t>编译程序、</a:t>
            </a:r>
            <a:r>
              <a:rPr lang="en-US" altLang="zh-CN" sz="2400" b="1" dirty="0">
                <a:solidFill>
                  <a:srgbClr val="FFFF00"/>
                </a:solidFill>
              </a:rPr>
              <a:t>shell</a:t>
            </a:r>
            <a:r>
              <a:rPr lang="zh-CN" altLang="en-US" sz="2400" b="1" dirty="0">
                <a:solidFill>
                  <a:srgbClr val="FFFF00"/>
                </a:solidFill>
              </a:rPr>
              <a:t>等</a:t>
            </a:r>
            <a:r>
              <a:rPr lang="en-US" altLang="zh-CN" sz="2400" b="1" dirty="0">
                <a:solidFill>
                  <a:srgbClr val="FFFF00"/>
                </a:solidFill>
              </a:rPr>
              <a:t>)</a:t>
            </a:r>
            <a:r>
              <a:rPr lang="zh-CN" altLang="en-US" sz="2400" b="1" dirty="0">
                <a:solidFill>
                  <a:srgbClr val="FFFF00"/>
                </a:solidFill>
              </a:rPr>
              <a:t>在存储器中也只需要有一个副本，另外，正文段常常是只读的，以防止程序由于意外事故而修改器自身的指令。</a:t>
            </a:r>
            <a:endParaRPr lang="en-US" altLang="zh-CN" sz="2400" b="1" dirty="0">
              <a:solidFill>
                <a:srgbClr val="FFFF00"/>
              </a:solidFill>
            </a:endParaRPr>
          </a:p>
          <a:p>
            <a:pPr>
              <a:lnSpc>
                <a:spcPct val="150000"/>
              </a:lnSpc>
            </a:pPr>
            <a:r>
              <a:rPr lang="zh-CN" altLang="en-US" sz="2400" b="1" dirty="0">
                <a:solidFill>
                  <a:srgbClr val="FFFF00"/>
                </a:solidFill>
              </a:rPr>
              <a:t>初始化数据段。通常将此段称为数据段，它包含了程序中需赋初值的变量。例如，</a:t>
            </a:r>
            <a:r>
              <a:rPr lang="en-US" altLang="zh-CN" sz="2400" b="1" dirty="0">
                <a:solidFill>
                  <a:srgbClr val="FFFF00"/>
                </a:solidFill>
              </a:rPr>
              <a:t>C</a:t>
            </a:r>
            <a:r>
              <a:rPr lang="zh-CN" altLang="en-US" sz="2400" b="1" dirty="0">
                <a:solidFill>
                  <a:srgbClr val="FFFF00"/>
                </a:solidFill>
              </a:rPr>
              <a:t>程序中任何函数之外的说明：</a:t>
            </a:r>
          </a:p>
          <a:p>
            <a:pPr marL="0" indent="0">
              <a:lnSpc>
                <a:spcPct val="150000"/>
              </a:lnSpc>
              <a:buNone/>
            </a:pPr>
            <a:r>
              <a:rPr lang="en-US" altLang="zh-CN" sz="2400" b="1" dirty="0">
                <a:solidFill>
                  <a:srgbClr val="FFFF00"/>
                </a:solidFill>
              </a:rPr>
              <a:t>	</a:t>
            </a:r>
            <a:r>
              <a:rPr lang="en-US" altLang="zh-CN" sz="2400" b="1" dirty="0" err="1">
                <a:solidFill>
                  <a:srgbClr val="FFFF00"/>
                </a:solidFill>
              </a:rPr>
              <a:t>int</a:t>
            </a:r>
            <a:r>
              <a:rPr lang="en-US" altLang="zh-CN" sz="2400" b="1" dirty="0">
                <a:solidFill>
                  <a:srgbClr val="FFFF00"/>
                </a:solidFill>
              </a:rPr>
              <a:t> </a:t>
            </a:r>
            <a:r>
              <a:rPr lang="en-US" altLang="zh-CN" sz="2400" b="1" dirty="0" err="1">
                <a:solidFill>
                  <a:srgbClr val="FFFF00"/>
                </a:solidFill>
              </a:rPr>
              <a:t>maxcount</a:t>
            </a:r>
            <a:r>
              <a:rPr lang="en-US" altLang="zh-CN" sz="2400" b="1" dirty="0">
                <a:solidFill>
                  <a:srgbClr val="FFFF00"/>
                </a:solidFill>
              </a:rPr>
              <a:t> = 99;(</a:t>
            </a:r>
            <a:r>
              <a:rPr lang="zh-CN" altLang="en-US" sz="2400" b="1" dirty="0">
                <a:solidFill>
                  <a:srgbClr val="FFFF00"/>
                </a:solidFill>
              </a:rPr>
              <a:t>全局变量</a:t>
            </a:r>
            <a:r>
              <a:rPr lang="en-US" altLang="zh-CN" sz="2400" b="1" dirty="0">
                <a:solidFill>
                  <a:srgbClr val="FFFF00"/>
                </a:solidFill>
              </a:rPr>
              <a:t>)</a:t>
            </a:r>
          </a:p>
          <a:p>
            <a:pPr>
              <a:lnSpc>
                <a:spcPct val="150000"/>
              </a:lnSpc>
            </a:pPr>
            <a:endParaRPr lang="en-US" altLang="zh-CN" sz="2400" b="1" dirty="0">
              <a:solidFill>
                <a:srgbClr val="FFFF00"/>
              </a:solidFill>
            </a:endParaRPr>
          </a:p>
          <a:p>
            <a:pPr>
              <a:lnSpc>
                <a:spcPct val="150000"/>
              </a:lnSpc>
            </a:pPr>
            <a:endParaRPr lang="en-US" altLang="zh-CN" sz="2400" b="1"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p>
        </p:txBody>
      </p:sp>
      <p:sp>
        <p:nvSpPr>
          <p:cNvPr id="5"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a:solidFill>
                  <a:srgbClr val="FFFF00"/>
                </a:solidFill>
              </a:rPr>
              <a:t>非初始化数据段。通常将此段称为</a:t>
            </a:r>
            <a:r>
              <a:rPr lang="en-US" altLang="zh-CN" sz="2400" b="1" dirty="0" err="1">
                <a:solidFill>
                  <a:srgbClr val="FFFF00"/>
                </a:solidFill>
              </a:rPr>
              <a:t>bss</a:t>
            </a:r>
            <a:r>
              <a:rPr lang="zh-CN" altLang="en-US" sz="2400" b="1" dirty="0">
                <a:solidFill>
                  <a:srgbClr val="FFFF00"/>
                </a:solidFill>
              </a:rPr>
              <a:t>段，这一名称来源于早期汇编程序的一个操作，意思是</a:t>
            </a:r>
            <a:r>
              <a:rPr lang="en-US" altLang="zh-CN" sz="2400" b="1" dirty="0">
                <a:solidFill>
                  <a:srgbClr val="FFFF00"/>
                </a:solidFill>
              </a:rPr>
              <a:t>“block started by symbol”,</a:t>
            </a:r>
            <a:r>
              <a:rPr lang="zh-CN" altLang="en-US" sz="2400" b="1" dirty="0">
                <a:solidFill>
                  <a:srgbClr val="FFFF00"/>
                </a:solidFill>
              </a:rPr>
              <a:t>在程序开始执行之前，内核将此段初始化为 </a:t>
            </a:r>
            <a:r>
              <a:rPr lang="en-US" altLang="zh-CN" sz="2400" b="1" dirty="0">
                <a:solidFill>
                  <a:srgbClr val="FFFF00"/>
                </a:solidFill>
              </a:rPr>
              <a:t>0</a:t>
            </a:r>
            <a:r>
              <a:rPr lang="zh-CN" altLang="en-US" sz="2400" b="1" dirty="0">
                <a:solidFill>
                  <a:srgbClr val="FFFF00"/>
                </a:solidFill>
              </a:rPr>
              <a:t>。函数外的说明：</a:t>
            </a:r>
          </a:p>
          <a:p>
            <a:pPr>
              <a:lnSpc>
                <a:spcPct val="150000"/>
              </a:lnSpc>
            </a:pPr>
            <a:r>
              <a:rPr lang="en-US" altLang="zh-CN" sz="2400" b="1" dirty="0">
                <a:solidFill>
                  <a:srgbClr val="FFFF00"/>
                </a:solidFill>
              </a:rPr>
              <a:t>long sum[1000];</a:t>
            </a:r>
          </a:p>
          <a:p>
            <a:pPr>
              <a:lnSpc>
                <a:spcPct val="150000"/>
              </a:lnSpc>
            </a:pPr>
            <a:r>
              <a:rPr lang="zh-CN" altLang="en-US" sz="2400" b="1" dirty="0">
                <a:solidFill>
                  <a:srgbClr val="FFFF00"/>
                </a:solidFill>
              </a:rPr>
              <a:t>使此变量存放在非初始化数据段中。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p>
        </p:txBody>
      </p:sp>
      <p:sp>
        <p:nvSpPr>
          <p:cNvPr id="6"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a:solidFill>
                  <a:srgbClr val="FFFF00"/>
                </a:solidFill>
              </a:rPr>
              <a:t>栈。自动变量以及每次函数调用时所需保存的信息都存放在此段中。每次函数调用时，其返回地址、以及调用者的环境信息</a:t>
            </a:r>
            <a:r>
              <a:rPr lang="en-US" altLang="zh-CN" sz="2400" b="1" dirty="0">
                <a:solidFill>
                  <a:srgbClr val="FFFF00"/>
                </a:solidFill>
              </a:rPr>
              <a:t>(</a:t>
            </a:r>
            <a:r>
              <a:rPr lang="zh-CN" altLang="en-US" sz="2400" b="1" dirty="0">
                <a:solidFill>
                  <a:srgbClr val="FFFF00"/>
                </a:solidFill>
              </a:rPr>
              <a:t>例如某些机器寄存器</a:t>
            </a:r>
            <a:r>
              <a:rPr lang="en-US" altLang="zh-CN" sz="2400" b="1" dirty="0">
                <a:solidFill>
                  <a:srgbClr val="FFFF00"/>
                </a:solidFill>
              </a:rPr>
              <a:t>)</a:t>
            </a:r>
            <a:r>
              <a:rPr lang="zh-CN" altLang="en-US" sz="2400" b="1" dirty="0">
                <a:solidFill>
                  <a:srgbClr val="FFFF00"/>
                </a:solidFill>
              </a:rPr>
              <a:t>都存放在栈中。然后，新被调用的函数在栈上为其自动和临时变量分配存储空间。通过以这种方式使用栈，</a:t>
            </a:r>
            <a:r>
              <a:rPr lang="en-US" altLang="zh-CN" sz="2400" b="1" dirty="0">
                <a:solidFill>
                  <a:srgbClr val="FFFF00"/>
                </a:solidFill>
              </a:rPr>
              <a:t>C</a:t>
            </a:r>
            <a:r>
              <a:rPr lang="zh-CN" altLang="en-US" sz="2400" b="1" dirty="0">
                <a:solidFill>
                  <a:srgbClr val="FFFF00"/>
                </a:solidFill>
              </a:rPr>
              <a:t>函数可以递归调用。</a:t>
            </a:r>
          </a:p>
          <a:p>
            <a:pPr marL="0" indent="0">
              <a:lnSpc>
                <a:spcPct val="150000"/>
              </a:lnSpc>
              <a:buNone/>
            </a:pPr>
            <a:endParaRPr lang="zh-CN" altLang="en-US" sz="2400" b="1" dirty="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778098"/>
          </a:xfrm>
        </p:spPr>
        <p:txBody>
          <a:bodyPr>
            <a:normAutofit/>
          </a:bodyPr>
          <a:lstStyle/>
          <a:p>
            <a:r>
              <a:rPr lang="zh-CN" altLang="en-US" sz="3200" b="1" dirty="0">
                <a:solidFill>
                  <a:srgbClr val="FFFF00"/>
                </a:solidFill>
              </a:rPr>
              <a:t>进程内存区域划分</a:t>
            </a:r>
          </a:p>
        </p:txBody>
      </p:sp>
      <p:sp>
        <p:nvSpPr>
          <p:cNvPr id="5" name="内容占位符 2"/>
          <p:cNvSpPr>
            <a:spLocks noGrp="1"/>
          </p:cNvSpPr>
          <p:nvPr>
            <p:ph idx="1"/>
          </p:nvPr>
        </p:nvSpPr>
        <p:spPr>
          <a:xfrm>
            <a:off x="457200" y="1052736"/>
            <a:ext cx="8229600" cy="5073427"/>
          </a:xfrm>
        </p:spPr>
        <p:txBody>
          <a:bodyPr>
            <a:normAutofit/>
          </a:bodyPr>
          <a:lstStyle/>
          <a:p>
            <a:pPr>
              <a:lnSpc>
                <a:spcPct val="150000"/>
              </a:lnSpc>
            </a:pPr>
            <a:r>
              <a:rPr lang="zh-CN" altLang="en-US" sz="2400" b="1" dirty="0">
                <a:solidFill>
                  <a:srgbClr val="FFFF00"/>
                </a:solidFill>
              </a:rPr>
              <a:t>堆。通常在堆中进行动态存储分配。由于历史上形成的惯例，堆位于非初始化数据段顶和栈底之间。</a:t>
            </a:r>
          </a:p>
          <a:p>
            <a:pPr>
              <a:lnSpc>
                <a:spcPct val="150000"/>
              </a:lnSpc>
            </a:pPr>
            <a:endParaRPr lang="zh-CN" altLang="en-US" sz="2400" b="1" dirty="0">
              <a:solidFill>
                <a:srgbClr val="FFFF00"/>
              </a:solidFill>
            </a:endParaRPr>
          </a:p>
          <a:p>
            <a:pPr>
              <a:lnSpc>
                <a:spcPct val="150000"/>
              </a:lnSpc>
            </a:pPr>
            <a:r>
              <a:rPr lang="zh-CN" altLang="en-US" sz="2400" b="1" dirty="0">
                <a:solidFill>
                  <a:srgbClr val="FFFF00"/>
                </a:solidFill>
              </a:rPr>
              <a:t>从上图我们看到栈空间是下增长的，堆空间是从下增长的，他们会不会冲突？一般不会，因为他们之间间隔很大，（此外，栈的边界问题，编程应注意）如：</a:t>
            </a:r>
          </a:p>
          <a:p>
            <a:pPr>
              <a:lnSpc>
                <a:spcPct val="150000"/>
              </a:lnSpc>
            </a:pPr>
            <a:endParaRPr lang="zh-CN" altLang="en-US" sz="2400" b="1" dirty="0">
              <a:solidFill>
                <a:srgbClr val="FFFF00"/>
              </a:solidFill>
            </a:endParaRPr>
          </a:p>
          <a:p>
            <a:pPr>
              <a:lnSpc>
                <a:spcPct val="150000"/>
              </a:lnSpc>
            </a:pPr>
            <a:endParaRPr lang="zh-CN" altLang="en-US" sz="2400" b="1" dirty="0">
              <a:solidFill>
                <a:srgbClr val="FFFF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2005</Words>
  <Application>Microsoft Office PowerPoint</Application>
  <PresentationFormat>全屏显示(4:3)</PresentationFormat>
  <Paragraphs>137</Paragraphs>
  <Slides>26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26</vt:i4>
      </vt:variant>
    </vt:vector>
  </HeadingPairs>
  <TitlesOfParts>
    <vt:vector size="29" baseType="lpstr">
      <vt:lpstr>Arial</vt:lpstr>
      <vt:lpstr>Calibri</vt:lpstr>
      <vt:lpstr>Office 主题</vt:lpstr>
      <vt:lpstr>进程地址空间</vt:lpstr>
      <vt:lpstr>虚拟的进程地址空间</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进程内存区域划分</vt:lpstr>
      <vt:lpstr>进程地址到物理地址的映射</vt:lpstr>
      <vt:lpstr>PowerPoint 演示文稿</vt:lpstr>
      <vt:lpstr>进程地址到物理地址的映射</vt:lpstr>
      <vt:lpstr>PowerPoint 演示文稿</vt:lpstr>
      <vt:lpstr>进程地址到物理地址的映射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进程地址空间</dc:title>
  <dc:creator>admin</dc:creator>
  <cp:lastModifiedBy>贾 星宇</cp:lastModifiedBy>
  <cp:revision>31</cp:revision>
  <dcterms:created xsi:type="dcterms:W3CDTF">2013-04-21T06:31:00Z</dcterms:created>
  <dcterms:modified xsi:type="dcterms:W3CDTF">2020-10-19T08:07:56Z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