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7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8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gz@sd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/>
              <a:t>应用课程</a:t>
            </a:r>
            <a:r>
              <a:rPr lang="zh-CN" altLang="en-US" dirty="0"/>
              <a:t>介绍及简要基础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rgz@sdu.edu.cn</a:t>
            </a:r>
            <a:endParaRPr lang="en-US" altLang="zh-CN" dirty="0"/>
          </a:p>
          <a:p>
            <a:r>
              <a:rPr lang="en-US" altLang="zh-CN" dirty="0"/>
              <a:t>13515313376</a:t>
            </a:r>
          </a:p>
        </p:txBody>
      </p:sp>
    </p:spTree>
    <p:extLst>
      <p:ext uri="{BB962C8B-B14F-4D97-AF65-F5344CB8AC3E}">
        <p14:creationId xmlns:p14="http://schemas.microsoft.com/office/powerpoint/2010/main" val="308692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84211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500">
                <a:ea typeface="隶书" pitchFamily="49" charset="-122"/>
              </a:rPr>
              <a:t>计算机核心部分工作原理</a:t>
            </a:r>
            <a:br>
              <a:rPr lang="zh-CN" altLang="en-US" sz="4500">
                <a:ea typeface="隶书" pitchFamily="49" charset="-122"/>
              </a:rPr>
            </a:br>
            <a:r>
              <a:rPr lang="zh-CN" altLang="en-US" sz="2500">
                <a:ea typeface="隶书" pitchFamily="49" charset="-122"/>
              </a:rPr>
              <a:t>机器语言完成加法的程序及对应的符号汇编指令：</a:t>
            </a:r>
            <a:br>
              <a:rPr lang="zh-CN" altLang="en-US" sz="2500">
                <a:ea typeface="隶书" pitchFamily="49" charset="-122"/>
              </a:rPr>
            </a:br>
            <a:endParaRPr lang="zh-CN" altLang="en-US" sz="2500">
              <a:ea typeface="隶书" pitchFamily="49" charset="-122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1979611"/>
            <a:ext cx="8540750" cy="41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70718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100">
                <a:ea typeface="隶书" pitchFamily="49" charset="-122"/>
              </a:rPr>
              <a:t>计算机核心部分工作原理</a:t>
            </a:r>
            <a:br>
              <a:rPr lang="zh-CN" altLang="en-US" sz="4100">
                <a:ea typeface="隶书" pitchFamily="49" charset="-122"/>
              </a:rPr>
            </a:br>
            <a:r>
              <a:rPr lang="zh-CN" altLang="en-US" sz="3100">
                <a:ea typeface="隶书" pitchFamily="49" charset="-122"/>
              </a:rPr>
              <a:t>内存存储的数据与指令示意图</a:t>
            </a:r>
            <a:br>
              <a:rPr lang="zh-CN" altLang="en-US" sz="3100">
                <a:ea typeface="隶书" pitchFamily="49" charset="-122"/>
              </a:rPr>
            </a:br>
            <a:endParaRPr lang="zh-CN" altLang="en-US" sz="3100">
              <a:ea typeface="隶书" pitchFamily="49" charset="-122"/>
            </a:endParaRPr>
          </a:p>
        </p:txBody>
      </p:sp>
      <p:sp>
        <p:nvSpPr>
          <p:cNvPr id="5" name="Rectangle 5"/>
          <p:cNvSpPr>
            <a:spLocks noGrp="1" noRot="1" noChangeArrowheads="1"/>
          </p:cNvSpPr>
          <p:nvPr/>
        </p:nvSpPr>
        <p:spPr bwMode="auto">
          <a:xfrm>
            <a:off x="301625" y="1966118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13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48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操作系统发展简史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1412776"/>
            <a:ext cx="72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早期无操作系统情况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批处理系统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多道程序系统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分时系统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实时系统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通用操作系统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个人机系统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网络操作系统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/>
              <a:t>分布式系统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272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目前操作系统定义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操作系统是计算机系统的基本系统软件。操作系统是所有软件的核心。操作系统负责控制、管理计算机的所有软件、硬件资源，是惟一直接和硬件系统打交道的软件，是整个软件系统的基础部分，同时还为计算机用户提供良好的界面。因此，操作系统直接面对所有硬件、软件和用户，它是协调计算机各组成部分之间、人机之间关系的重要软件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11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计算机系统层次结构</a:t>
            </a:r>
          </a:p>
        </p:txBody>
      </p:sp>
      <p:pic>
        <p:nvPicPr>
          <p:cNvPr id="4" name="Picture 1028" descr="jc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52727" cy="40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29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操作系统基本概念及操作实践类课程，为操作系统学习及部分专业课程实验打基础。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学时授课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学时实验（实验楼，未单独安排实验时间，可以联系答疑时间）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另辅导课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考核：平时成绩（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40%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，交作业和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实验报告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期末考试（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60%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教材：</a:t>
            </a:r>
            <a:r>
              <a:rPr lang="en-US" altLang="zh-CN" dirty="0"/>
              <a:t>Ubuntu Linux</a:t>
            </a:r>
            <a:r>
              <a:rPr lang="zh-CN" altLang="zh-CN" dirty="0"/>
              <a:t>应用技术（清华大学出版社）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62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412776"/>
            <a:ext cx="3240360" cy="4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764704"/>
            <a:ext cx="8540750" cy="104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100" dirty="0">
                <a:ea typeface="隶书" pitchFamily="49" charset="-122"/>
              </a:rPr>
              <a:t>计算机硬件系统</a:t>
            </a:r>
            <a:br>
              <a:rPr lang="zh-CN" altLang="en-US" sz="4100" dirty="0">
                <a:ea typeface="隶书" pitchFamily="49" charset="-122"/>
              </a:rPr>
            </a:br>
            <a:r>
              <a:rPr lang="zh-CN" altLang="en-US" sz="3100" dirty="0">
                <a:ea typeface="隶书" pitchFamily="49" charset="-122"/>
              </a:rPr>
              <a:t>图一   图灵计算机示意图</a:t>
            </a:r>
            <a:br>
              <a:rPr lang="zh-CN" altLang="en-US" sz="3100" dirty="0">
                <a:ea typeface="隶书" pitchFamily="49" charset="-122"/>
              </a:rPr>
            </a:br>
            <a:endParaRPr lang="zh-CN" altLang="en-US" sz="3100" dirty="0">
              <a:ea typeface="隶书" pitchFamily="49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3718"/>
            <a:ext cx="82296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24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70718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100">
                <a:ea typeface="隶书" pitchFamily="49" charset="-122"/>
              </a:rPr>
              <a:t>计算机硬件系统</a:t>
            </a:r>
            <a:br>
              <a:rPr lang="zh-CN" altLang="en-US" sz="4100">
                <a:ea typeface="隶书" pitchFamily="49" charset="-122"/>
              </a:rPr>
            </a:br>
            <a:r>
              <a:rPr lang="zh-CN" altLang="en-US" sz="3100">
                <a:ea typeface="隶书" pitchFamily="49" charset="-122"/>
              </a:rPr>
              <a:t>图二   冯</a:t>
            </a:r>
            <a:r>
              <a:rPr lang="en-US" altLang="zh-CN" sz="3100">
                <a:ea typeface="隶书" pitchFamily="49" charset="-122"/>
              </a:rPr>
              <a:t>.</a:t>
            </a:r>
            <a:r>
              <a:rPr lang="zh-CN" altLang="en-US" sz="3100">
                <a:ea typeface="隶书" pitchFamily="49" charset="-122"/>
              </a:rPr>
              <a:t>诺依曼提出的计算机组成</a:t>
            </a:r>
            <a:br>
              <a:rPr lang="zh-CN" altLang="en-US" sz="3100">
                <a:ea typeface="隶书" pitchFamily="49" charset="-122"/>
              </a:rPr>
            </a:br>
            <a:endParaRPr lang="zh-CN" altLang="en-US" sz="3100">
              <a:ea typeface="隶书" pitchFamily="49" charset="-122"/>
            </a:endParaRPr>
          </a:p>
        </p:txBody>
      </p:sp>
      <p:sp>
        <p:nvSpPr>
          <p:cNvPr id="5" name="Rectangle 5"/>
          <p:cNvSpPr>
            <a:spLocks noGrp="1" noRot="1" noChangeArrowheads="1"/>
          </p:cNvSpPr>
          <p:nvPr/>
        </p:nvSpPr>
        <p:spPr bwMode="auto">
          <a:xfrm>
            <a:off x="301625" y="1966118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13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84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70718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100">
                <a:ea typeface="隶书" pitchFamily="49" charset="-122"/>
              </a:rPr>
              <a:t>计算机硬件系统</a:t>
            </a:r>
            <a:br>
              <a:rPr lang="zh-CN" altLang="en-US" sz="4100">
                <a:ea typeface="隶书" pitchFamily="49" charset="-122"/>
              </a:rPr>
            </a:br>
            <a:r>
              <a:rPr lang="zh-CN" altLang="en-US" sz="3100">
                <a:ea typeface="隶书" pitchFamily="49" charset="-122"/>
              </a:rPr>
              <a:t>图三   早期微型计算机的组成框图</a:t>
            </a:r>
            <a:br>
              <a:rPr lang="zh-CN" altLang="en-US" sz="3100">
                <a:ea typeface="隶书" pitchFamily="49" charset="-122"/>
              </a:rPr>
            </a:br>
            <a:endParaRPr lang="zh-CN" altLang="en-US" sz="3100">
              <a:ea typeface="隶书" pitchFamily="49" charset="-122"/>
            </a:endParaRPr>
          </a:p>
        </p:txBody>
      </p:sp>
      <p:sp>
        <p:nvSpPr>
          <p:cNvPr id="5" name="Rectangle 5"/>
          <p:cNvSpPr>
            <a:spLocks noGrp="1" noRot="1" noChangeArrowheads="1"/>
          </p:cNvSpPr>
          <p:nvPr/>
        </p:nvSpPr>
        <p:spPr bwMode="auto">
          <a:xfrm>
            <a:off x="301625" y="1966118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13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8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70718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100" dirty="0">
                <a:ea typeface="隶书" pitchFamily="49" charset="-122"/>
              </a:rPr>
              <a:t>计算机硬件系统</a:t>
            </a:r>
            <a:br>
              <a:rPr lang="zh-CN" altLang="en-US" sz="4100" dirty="0">
                <a:ea typeface="隶书" pitchFamily="49" charset="-122"/>
              </a:rPr>
            </a:br>
            <a:r>
              <a:rPr lang="zh-CN" altLang="en-US" sz="3100" dirty="0">
                <a:ea typeface="隶书" pitchFamily="49" charset="-122"/>
              </a:rPr>
              <a:t>图四  现代个人（</a:t>
            </a:r>
            <a:r>
              <a:rPr lang="en-US" altLang="zh-CN" sz="3100" dirty="0">
                <a:ea typeface="隶书" pitchFamily="49" charset="-122"/>
              </a:rPr>
              <a:t>pc</a:t>
            </a:r>
            <a:r>
              <a:rPr lang="zh-CN" altLang="en-US" sz="3100" dirty="0">
                <a:ea typeface="隶书" pitchFamily="49" charset="-122"/>
              </a:rPr>
              <a:t>）微型计算机的硬件系统组成</a:t>
            </a:r>
            <a:br>
              <a:rPr lang="zh-CN" altLang="en-US" sz="3100" dirty="0">
                <a:ea typeface="隶书" pitchFamily="49" charset="-122"/>
              </a:rPr>
            </a:br>
            <a:endParaRPr lang="zh-CN" altLang="en-US" sz="3100" dirty="0">
              <a:ea typeface="隶书" pitchFamily="49" charset="-122"/>
            </a:endParaRPr>
          </a:p>
        </p:txBody>
      </p:sp>
      <p:sp>
        <p:nvSpPr>
          <p:cNvPr id="5" name="Rectangle 5"/>
          <p:cNvSpPr>
            <a:spLocks noGrp="1" noRot="1" noChangeArrowheads="1"/>
          </p:cNvSpPr>
          <p:nvPr/>
        </p:nvSpPr>
        <p:spPr bwMode="auto">
          <a:xfrm>
            <a:off x="301625" y="1966118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13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02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670718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100">
                <a:ea typeface="隶书" pitchFamily="49" charset="-122"/>
              </a:rPr>
              <a:t>计算机核心部分工作原理</a:t>
            </a:r>
            <a:br>
              <a:rPr lang="zh-CN" altLang="en-US" sz="4100">
                <a:ea typeface="隶书" pitchFamily="49" charset="-122"/>
              </a:rPr>
            </a:br>
            <a:r>
              <a:rPr lang="zh-CN" altLang="en-US" sz="3100">
                <a:ea typeface="隶书" pitchFamily="49" charset="-122"/>
              </a:rPr>
              <a:t>图一：计算机硬件</a:t>
            </a:r>
            <a:r>
              <a:rPr lang="en-US" altLang="zh-CN" sz="3100">
                <a:ea typeface="隶书" pitchFamily="49" charset="-122"/>
              </a:rPr>
              <a:t>cpu</a:t>
            </a:r>
            <a:r>
              <a:rPr lang="zh-CN" altLang="en-US" sz="3100">
                <a:ea typeface="隶书" pitchFamily="49" charset="-122"/>
              </a:rPr>
              <a:t>工作原理示意图</a:t>
            </a:r>
            <a:br>
              <a:rPr lang="zh-CN" altLang="en-US" sz="3100">
                <a:ea typeface="隶书" pitchFamily="49" charset="-122"/>
              </a:rPr>
            </a:br>
            <a:endParaRPr lang="zh-CN" altLang="en-US" sz="3100">
              <a:ea typeface="隶书" pitchFamily="49" charset="-122"/>
            </a:endParaRPr>
          </a:p>
        </p:txBody>
      </p:sp>
      <p:sp>
        <p:nvSpPr>
          <p:cNvPr id="5" name="Rectangle 5"/>
          <p:cNvSpPr>
            <a:spLocks noGrp="1" noRot="1" noChangeArrowheads="1"/>
          </p:cNvSpPr>
          <p:nvPr/>
        </p:nvSpPr>
        <p:spPr bwMode="auto">
          <a:xfrm>
            <a:off x="301625" y="1966118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13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6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/>
        </p:nvSpPr>
        <p:spPr bwMode="auto">
          <a:xfrm>
            <a:off x="301625" y="-8382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100">
                <a:ea typeface="隶书" pitchFamily="49" charset="-122"/>
              </a:rPr>
              <a:t>计算机核心部分工作原理</a:t>
            </a:r>
            <a:br>
              <a:rPr lang="zh-CN" altLang="en-US" sz="4100">
                <a:ea typeface="隶书" pitchFamily="49" charset="-122"/>
              </a:rPr>
            </a:br>
            <a:r>
              <a:rPr lang="zh-CN" altLang="en-US" sz="2100">
                <a:ea typeface="隶书" pitchFamily="49" charset="-122"/>
              </a:rPr>
              <a:t>图二：计算机硬件执行的机器指令系统与汇编语言</a:t>
            </a:r>
            <a:br>
              <a:rPr lang="zh-CN" altLang="en-US" sz="2100">
                <a:ea typeface="隶书" pitchFamily="49" charset="-122"/>
              </a:rPr>
            </a:br>
            <a:endParaRPr lang="zh-CN" altLang="en-US" sz="2100">
              <a:ea typeface="隶书" pitchFamily="49" charset="-122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6780"/>
            <a:ext cx="82296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325</Words>
  <Application>Microsoft Office PowerPoint</Application>
  <PresentationFormat>全屏显示(4:3)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华文楷体</vt:lpstr>
      <vt:lpstr>宋体</vt:lpstr>
      <vt:lpstr>Arial</vt:lpstr>
      <vt:lpstr>Calibri</vt:lpstr>
      <vt:lpstr>Wingdings</vt:lpstr>
      <vt:lpstr>Office 主题</vt:lpstr>
      <vt:lpstr>Linux应用课程介绍及简要基础</vt:lpstr>
      <vt:lpstr>课程介绍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操作系统发展简史</vt:lpstr>
      <vt:lpstr>目前操作系统定义</vt:lpstr>
      <vt:lpstr>计算机系统层次结构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Linux课程基础</dc:title>
  <dc:creator>admin</dc:creator>
  <cp:lastModifiedBy>贾 星宇</cp:lastModifiedBy>
  <cp:revision>29</cp:revision>
  <dcterms:created xsi:type="dcterms:W3CDTF">2012-09-27T11:43:28Z</dcterms:created>
  <dcterms:modified xsi:type="dcterms:W3CDTF">2020-10-19T08:08:48Z</dcterms:modified>
</cp:coreProperties>
</file>