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A815-74A1-405D-A6D9-137D1B9636F5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15D-F59A-4BE1-A961-5B9F39154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5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A815-74A1-405D-A6D9-137D1B9636F5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15D-F59A-4BE1-A961-5B9F39154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13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A815-74A1-405D-A6D9-137D1B9636F5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15D-F59A-4BE1-A961-5B9F39154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53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A815-74A1-405D-A6D9-137D1B9636F5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15D-F59A-4BE1-A961-5B9F39154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43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A815-74A1-405D-A6D9-137D1B9636F5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15D-F59A-4BE1-A961-5B9F39154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69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A815-74A1-405D-A6D9-137D1B9636F5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15D-F59A-4BE1-A961-5B9F39154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01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A815-74A1-405D-A6D9-137D1B9636F5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15D-F59A-4BE1-A961-5B9F39154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8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A815-74A1-405D-A6D9-137D1B9636F5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15D-F59A-4BE1-A961-5B9F39154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86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A815-74A1-405D-A6D9-137D1B9636F5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15D-F59A-4BE1-A961-5B9F39154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5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A815-74A1-405D-A6D9-137D1B9636F5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15D-F59A-4BE1-A961-5B9F39154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46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A815-74A1-405D-A6D9-137D1B9636F5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15D-F59A-4BE1-A961-5B9F39154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32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7A815-74A1-405D-A6D9-137D1B9636F5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C815D-F59A-4BE1-A961-5B9F39154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29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FF00"/>
                </a:solidFill>
              </a:rPr>
              <a:t>SHELL</a:t>
            </a:r>
            <a:r>
              <a:rPr lang="zh-CN" altLang="en-US" b="1" dirty="0">
                <a:solidFill>
                  <a:srgbClr val="FFFF00"/>
                </a:solidFill>
              </a:rPr>
              <a:t>脚本、习题练习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15146"/>
            <a:ext cx="9144000" cy="942654"/>
          </a:xfrm>
        </p:spPr>
        <p:txBody>
          <a:bodyPr/>
          <a:lstStyle/>
          <a:p>
            <a:r>
              <a:rPr lang="en-US" altLang="zh-CN" b="1" dirty="0">
                <a:solidFill>
                  <a:srgbClr val="FFFF00"/>
                </a:solidFill>
              </a:rPr>
              <a:t>2020.11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0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5450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FFFF00"/>
                </a:solidFill>
              </a:rPr>
              <a:t>脚本</a:t>
            </a:r>
            <a:r>
              <a:rPr lang="en-US" altLang="zh-CN" sz="3200" b="1" dirty="0">
                <a:solidFill>
                  <a:srgbClr val="FFFF00"/>
                </a:solidFill>
              </a:rPr>
              <a:t>1</a:t>
            </a:r>
            <a:r>
              <a:rPr lang="zh-CN" altLang="en-US" sz="3200" b="1" dirty="0">
                <a:solidFill>
                  <a:srgbClr val="FFFF00"/>
                </a:solidFill>
              </a:rPr>
              <a:t>：输入一个正整数，输出</a:t>
            </a:r>
            <a:r>
              <a:rPr lang="en-US" altLang="zh-CN" sz="3200" b="1" dirty="0">
                <a:solidFill>
                  <a:srgbClr val="FFFF00"/>
                </a:solidFill>
              </a:rPr>
              <a:t>0</a:t>
            </a:r>
            <a:r>
              <a:rPr lang="zh-CN" altLang="en-US" sz="3200" b="1" dirty="0">
                <a:solidFill>
                  <a:srgbClr val="FFFF00"/>
                </a:solidFill>
              </a:rPr>
              <a:t>到这个正整数的平方数。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Read –p “</a:t>
            </a:r>
            <a:r>
              <a:rPr lang="zh-CN" altLang="en-US" dirty="0">
                <a:solidFill>
                  <a:srgbClr val="FFFF00"/>
                </a:solidFill>
              </a:rPr>
              <a:t>请输入一个正整数</a:t>
            </a:r>
            <a:r>
              <a:rPr lang="en-US" altLang="zh-CN" dirty="0">
                <a:solidFill>
                  <a:srgbClr val="FFFF00"/>
                </a:solidFill>
              </a:rPr>
              <a:t>”  n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FF00"/>
                </a:solidFill>
              </a:rPr>
              <a:t>i</a:t>
            </a:r>
            <a:r>
              <a:rPr lang="en-US" altLang="zh-CN" dirty="0">
                <a:solidFill>
                  <a:srgbClr val="FFFF00"/>
                </a:solidFill>
              </a:rPr>
              <a:t>=0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While [  $</a:t>
            </a:r>
            <a:r>
              <a:rPr lang="en-US" altLang="zh-CN" dirty="0" err="1">
                <a:solidFill>
                  <a:srgbClr val="FFFF00"/>
                </a:solidFill>
              </a:rPr>
              <a:t>i</a:t>
            </a:r>
            <a:r>
              <a:rPr lang="en-US" altLang="zh-CN" dirty="0">
                <a:solidFill>
                  <a:srgbClr val="FFFF00"/>
                </a:solidFill>
              </a:rPr>
              <a:t> –le $n  ]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  do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  j=$((</a:t>
            </a:r>
            <a:r>
              <a:rPr lang="en-US" altLang="zh-CN" dirty="0" err="1">
                <a:solidFill>
                  <a:srgbClr val="FFFF00"/>
                </a:solidFill>
              </a:rPr>
              <a:t>i</a:t>
            </a:r>
            <a:r>
              <a:rPr lang="en-US" altLang="zh-CN" dirty="0">
                <a:solidFill>
                  <a:srgbClr val="FFFF00"/>
                </a:solidFill>
              </a:rPr>
              <a:t>*</a:t>
            </a:r>
            <a:r>
              <a:rPr lang="en-US" altLang="zh-CN" dirty="0" err="1">
                <a:solidFill>
                  <a:srgbClr val="FFFF00"/>
                </a:solidFill>
              </a:rPr>
              <a:t>i</a:t>
            </a:r>
            <a:r>
              <a:rPr lang="en-US" altLang="zh-CN" dirty="0">
                <a:solidFill>
                  <a:srgbClr val="FFFF00"/>
                </a:solidFill>
              </a:rPr>
              <a:t>))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  echo $j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  </a:t>
            </a:r>
            <a:r>
              <a:rPr lang="en-US" altLang="zh-CN" dirty="0" err="1">
                <a:solidFill>
                  <a:srgbClr val="FFFF00"/>
                </a:solidFill>
              </a:rPr>
              <a:t>i</a:t>
            </a:r>
            <a:r>
              <a:rPr lang="en-US" altLang="zh-CN" dirty="0">
                <a:solidFill>
                  <a:srgbClr val="FFFF00"/>
                </a:solidFill>
              </a:rPr>
              <a:t>=((i+1))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  done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50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5450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</a:rPr>
              <a:t>脚本</a:t>
            </a:r>
            <a:r>
              <a:rPr lang="en-US" altLang="zh-CN" sz="2800" b="1" dirty="0">
                <a:solidFill>
                  <a:srgbClr val="FFFF00"/>
                </a:solidFill>
              </a:rPr>
              <a:t>2</a:t>
            </a:r>
            <a:r>
              <a:rPr lang="zh-CN" altLang="en-US" sz="2800" b="1" dirty="0">
                <a:solidFill>
                  <a:srgbClr val="FFFF00"/>
                </a:solidFill>
              </a:rPr>
              <a:t>：输出序列的最大数、次最大数、最小数、次最小数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698750" y="1897544"/>
            <a:ext cx="573297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if [ $n –</a:t>
            </a:r>
            <a:r>
              <a:rPr lang="en-US" altLang="zh-CN" dirty="0" err="1">
                <a:solidFill>
                  <a:srgbClr val="FFFF00"/>
                </a:solidFill>
              </a:rPr>
              <a:t>lt</a:t>
            </a:r>
            <a:r>
              <a:rPr lang="en-US" altLang="zh-CN" dirty="0">
                <a:solidFill>
                  <a:srgbClr val="FFFF00"/>
                </a:solidFill>
              </a:rPr>
              <a:t> $min ] ;then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err="1">
                <a:solidFill>
                  <a:srgbClr val="FFFF00"/>
                </a:solidFill>
              </a:rPr>
              <a:t>sMin</a:t>
            </a:r>
            <a:r>
              <a:rPr lang="en-US" altLang="zh-CN" dirty="0">
                <a:solidFill>
                  <a:srgbClr val="FFFF00"/>
                </a:solidFill>
              </a:rPr>
              <a:t>=$min; min=$n;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  </a:t>
            </a:r>
            <a:r>
              <a:rPr lang="en-US" altLang="zh-CN" dirty="0" err="1">
                <a:solidFill>
                  <a:srgbClr val="FFFF00"/>
                </a:solidFill>
              </a:rPr>
              <a:t>elif</a:t>
            </a:r>
            <a:r>
              <a:rPr lang="en-US" altLang="zh-CN" dirty="0">
                <a:solidFill>
                  <a:srgbClr val="FFFF00"/>
                </a:solidFill>
              </a:rPr>
              <a:t> [ $n –</a:t>
            </a:r>
            <a:r>
              <a:rPr lang="en-US" altLang="zh-CN" dirty="0" err="1">
                <a:solidFill>
                  <a:srgbClr val="FFFF00"/>
                </a:solidFill>
              </a:rPr>
              <a:t>lt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err="1">
                <a:solidFill>
                  <a:srgbClr val="FFFF00"/>
                </a:solidFill>
              </a:rPr>
              <a:t>sMin</a:t>
            </a:r>
            <a:r>
              <a:rPr lang="en-US" altLang="zh-CN" dirty="0">
                <a:solidFill>
                  <a:srgbClr val="FFFF00"/>
                </a:solidFill>
              </a:rPr>
              <a:t> ] ; then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  </a:t>
            </a:r>
            <a:r>
              <a:rPr lang="en-US" altLang="zh-CN" dirty="0" err="1">
                <a:solidFill>
                  <a:srgbClr val="FFFF00"/>
                </a:solidFill>
              </a:rPr>
              <a:t>sMin</a:t>
            </a:r>
            <a:r>
              <a:rPr lang="en-US" altLang="zh-CN" dirty="0">
                <a:solidFill>
                  <a:srgbClr val="FFFF00"/>
                </a:solidFill>
              </a:rPr>
              <a:t>=$n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   fi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 done 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69359" y="1988299"/>
            <a:ext cx="58400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FFFF00"/>
                </a:solidFill>
              </a:rPr>
              <a:t>Read –p “</a:t>
            </a:r>
            <a:r>
              <a:rPr lang="zh-CN" altLang="en-US" dirty="0">
                <a:solidFill>
                  <a:srgbClr val="FFFF00"/>
                </a:solidFill>
              </a:rPr>
              <a:t>请输入系列正整数，</a:t>
            </a:r>
            <a:r>
              <a:rPr lang="en-US" altLang="zh-CN" dirty="0">
                <a:solidFill>
                  <a:srgbClr val="FFFF00"/>
                </a:solidFill>
              </a:rPr>
              <a:t>0 </a:t>
            </a:r>
            <a:r>
              <a:rPr lang="zh-CN" altLang="en-US" dirty="0">
                <a:solidFill>
                  <a:srgbClr val="FFFF00"/>
                </a:solidFill>
              </a:rPr>
              <a:t>结束</a:t>
            </a:r>
            <a:r>
              <a:rPr lang="en-US" altLang="zh-CN" dirty="0">
                <a:solidFill>
                  <a:srgbClr val="FFFF00"/>
                </a:solidFill>
              </a:rPr>
              <a:t>”  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FFFF00"/>
                </a:solidFill>
              </a:rPr>
              <a:t>max=n; min=n; </a:t>
            </a:r>
            <a:r>
              <a:rPr lang="en-US" altLang="zh-CN" dirty="0" err="1">
                <a:solidFill>
                  <a:srgbClr val="FFFF00"/>
                </a:solidFill>
              </a:rPr>
              <a:t>sMax</a:t>
            </a:r>
            <a:r>
              <a:rPr lang="en-US" altLang="zh-CN" dirty="0">
                <a:solidFill>
                  <a:srgbClr val="FFFF00"/>
                </a:solidFill>
              </a:rPr>
              <a:t>=</a:t>
            </a:r>
            <a:r>
              <a:rPr lang="en-US" altLang="zh-CN" dirty="0" err="1">
                <a:solidFill>
                  <a:srgbClr val="FFFF00"/>
                </a:solidFill>
              </a:rPr>
              <a:t>n;sMin</a:t>
            </a:r>
            <a:r>
              <a:rPr lang="en-US" altLang="zh-CN" dirty="0">
                <a:solidFill>
                  <a:srgbClr val="FFFF00"/>
                </a:solidFill>
              </a:rPr>
              <a:t>=n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FFFF00"/>
                </a:solidFill>
              </a:rPr>
              <a:t>While [  $n –ne 0 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FFFF00"/>
                </a:solidFill>
              </a:rPr>
              <a:t> 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FFFF00"/>
                </a:solidFill>
              </a:rPr>
              <a:t>  read 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FFFF00"/>
                </a:solidFill>
              </a:rPr>
              <a:t>  if [ $n –</a:t>
            </a:r>
            <a:r>
              <a:rPr lang="en-US" altLang="zh-CN" dirty="0" err="1">
                <a:solidFill>
                  <a:srgbClr val="FFFF00"/>
                </a:solidFill>
              </a:rPr>
              <a:t>gt</a:t>
            </a:r>
            <a:r>
              <a:rPr lang="en-US" altLang="zh-CN" dirty="0">
                <a:solidFill>
                  <a:srgbClr val="FFFF00"/>
                </a:solidFill>
              </a:rPr>
              <a:t> $max ] ;then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  </a:t>
            </a:r>
            <a:r>
              <a:rPr lang="en-US" altLang="zh-CN" dirty="0" err="1">
                <a:solidFill>
                  <a:srgbClr val="FFFF00"/>
                </a:solidFill>
              </a:rPr>
              <a:t>sMax</a:t>
            </a:r>
            <a:r>
              <a:rPr lang="en-US" altLang="zh-CN" dirty="0">
                <a:solidFill>
                  <a:srgbClr val="FFFF00"/>
                </a:solidFill>
              </a:rPr>
              <a:t>=max;  max=$n;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FFFF00"/>
                </a:solidFill>
              </a:rPr>
              <a:t>  </a:t>
            </a:r>
            <a:r>
              <a:rPr lang="en-US" altLang="zh-CN" dirty="0" err="1">
                <a:solidFill>
                  <a:srgbClr val="FFFF00"/>
                </a:solidFill>
              </a:rPr>
              <a:t>elif</a:t>
            </a:r>
            <a:r>
              <a:rPr lang="en-US" altLang="zh-CN" dirty="0">
                <a:solidFill>
                  <a:srgbClr val="FFFF00"/>
                </a:solidFill>
              </a:rPr>
              <a:t> [ $n –</a:t>
            </a:r>
            <a:r>
              <a:rPr lang="en-US" altLang="zh-CN" dirty="0" err="1">
                <a:solidFill>
                  <a:srgbClr val="FFFF00"/>
                </a:solidFill>
              </a:rPr>
              <a:t>gt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err="1">
                <a:solidFill>
                  <a:srgbClr val="FFFF00"/>
                </a:solidFill>
              </a:rPr>
              <a:t>sMax</a:t>
            </a:r>
            <a:r>
              <a:rPr lang="en-US" altLang="zh-CN" dirty="0">
                <a:solidFill>
                  <a:srgbClr val="FFFF00"/>
                </a:solidFill>
              </a:rPr>
              <a:t> ] ; then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FFFF00"/>
                </a:solidFill>
              </a:rPr>
              <a:t>    </a:t>
            </a:r>
            <a:r>
              <a:rPr lang="en-US" altLang="zh-CN" dirty="0" err="1">
                <a:solidFill>
                  <a:srgbClr val="FFFF00"/>
                </a:solidFill>
              </a:rPr>
              <a:t>sMax</a:t>
            </a:r>
            <a:r>
              <a:rPr lang="en-US" altLang="zh-CN" dirty="0">
                <a:solidFill>
                  <a:srgbClr val="FFFF00"/>
                </a:solidFill>
              </a:rPr>
              <a:t>=$n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FFFF00"/>
                </a:solidFill>
              </a:rPr>
              <a:t>   fi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34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95209" y="365126"/>
            <a:ext cx="11620072" cy="1155450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</a:rPr>
              <a:t>脚本</a:t>
            </a:r>
            <a:r>
              <a:rPr lang="en-US" altLang="zh-CN" sz="2800" b="1" dirty="0">
                <a:solidFill>
                  <a:srgbClr val="FFFF00"/>
                </a:solidFill>
              </a:rPr>
              <a:t>3</a:t>
            </a:r>
            <a:r>
              <a:rPr lang="zh-CN" altLang="en-US" sz="2800" b="1" dirty="0">
                <a:solidFill>
                  <a:srgbClr val="FFFF00"/>
                </a:solidFill>
              </a:rPr>
              <a:t>：</a:t>
            </a:r>
            <a:r>
              <a:rPr lang="zh-CN" altLang="zh-CN" sz="2700" b="1" dirty="0">
                <a:solidFill>
                  <a:srgbClr val="FFFF00"/>
                </a:solidFill>
              </a:rPr>
              <a:t>输入正整数</a:t>
            </a:r>
            <a:r>
              <a:rPr lang="en-US" altLang="zh-CN" sz="2700" b="1" dirty="0">
                <a:solidFill>
                  <a:srgbClr val="FFFF00"/>
                </a:solidFill>
              </a:rPr>
              <a:t>k</a:t>
            </a:r>
            <a:r>
              <a:rPr lang="zh-CN" altLang="zh-CN" sz="2700" b="1" dirty="0">
                <a:solidFill>
                  <a:srgbClr val="FFFF00"/>
                </a:solidFill>
              </a:rPr>
              <a:t>、</a:t>
            </a:r>
            <a:r>
              <a:rPr lang="en-US" altLang="zh-CN" sz="2700" b="1" dirty="0">
                <a:solidFill>
                  <a:srgbClr val="FFFF00"/>
                </a:solidFill>
              </a:rPr>
              <a:t>n(k&lt;=n), </a:t>
            </a:r>
            <a:r>
              <a:rPr lang="zh-CN" altLang="zh-CN" sz="2700" b="1" dirty="0">
                <a:solidFill>
                  <a:srgbClr val="FFFF00"/>
                </a:solidFill>
              </a:rPr>
              <a:t>再循环读入</a:t>
            </a:r>
            <a:r>
              <a:rPr lang="en-US" altLang="zh-CN" sz="2700" b="1" dirty="0">
                <a:solidFill>
                  <a:srgbClr val="FFFF00"/>
                </a:solidFill>
              </a:rPr>
              <a:t>n</a:t>
            </a:r>
            <a:r>
              <a:rPr lang="zh-CN" altLang="zh-CN" sz="2700" b="1" dirty="0">
                <a:solidFill>
                  <a:srgbClr val="FFFF00"/>
                </a:solidFill>
              </a:rPr>
              <a:t>个数，输出其中第</a:t>
            </a:r>
            <a:r>
              <a:rPr lang="en-US" altLang="zh-CN" sz="2700" b="1" dirty="0">
                <a:solidFill>
                  <a:srgbClr val="FFFF00"/>
                </a:solidFill>
              </a:rPr>
              <a:t>k</a:t>
            </a:r>
            <a:r>
              <a:rPr lang="zh-CN" altLang="zh-CN" sz="2700" b="1" dirty="0">
                <a:solidFill>
                  <a:srgbClr val="FFFF00"/>
                </a:solidFill>
              </a:rPr>
              <a:t>个最小数。</a:t>
            </a:r>
            <a:endParaRPr lang="zh-CN" altLang="en-US" sz="2700" b="1" dirty="0">
              <a:solidFill>
                <a:srgbClr val="FFFF00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0349" y="1520576"/>
            <a:ext cx="111799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read  k  n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#</a:t>
            </a:r>
            <a:r>
              <a:rPr lang="zh-CN" altLang="en-US" dirty="0">
                <a:solidFill>
                  <a:srgbClr val="FFFF00"/>
                </a:solidFill>
              </a:rPr>
              <a:t>以下是一个思路。</a:t>
            </a:r>
            <a:endParaRPr lang="en-US" altLang="zh-CN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#</a:t>
            </a:r>
            <a:r>
              <a:rPr lang="zh-CN" altLang="en-US" dirty="0">
                <a:solidFill>
                  <a:srgbClr val="FFFF00"/>
                </a:solidFill>
              </a:rPr>
              <a:t>读入</a:t>
            </a:r>
            <a:r>
              <a:rPr lang="en-US" altLang="zh-CN" dirty="0">
                <a:solidFill>
                  <a:srgbClr val="FFFF00"/>
                </a:solidFill>
              </a:rPr>
              <a:t>n</a:t>
            </a:r>
            <a:r>
              <a:rPr lang="zh-CN" altLang="en-US" dirty="0">
                <a:solidFill>
                  <a:srgbClr val="FFFF00"/>
                </a:solidFill>
              </a:rPr>
              <a:t>个数分别赋值给 </a:t>
            </a:r>
            <a:r>
              <a:rPr lang="en-US" altLang="zh-CN" dirty="0">
                <a:solidFill>
                  <a:srgbClr val="FFFF00"/>
                </a:solidFill>
              </a:rPr>
              <a:t>a1…an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#</a:t>
            </a:r>
            <a:r>
              <a:rPr lang="zh-CN" altLang="en-US" dirty="0">
                <a:solidFill>
                  <a:srgbClr val="FFFF00"/>
                </a:solidFill>
              </a:rPr>
              <a:t>循环</a:t>
            </a:r>
            <a:r>
              <a:rPr lang="en-US" altLang="zh-CN" dirty="0">
                <a:solidFill>
                  <a:srgbClr val="FFFF00"/>
                </a:solidFill>
              </a:rPr>
              <a:t>k</a:t>
            </a:r>
            <a:r>
              <a:rPr lang="zh-CN" altLang="en-US" dirty="0">
                <a:solidFill>
                  <a:srgbClr val="FFFF00"/>
                </a:solidFill>
              </a:rPr>
              <a:t>次做：</a:t>
            </a:r>
            <a:endParaRPr lang="en-US" altLang="zh-CN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#</a:t>
            </a:r>
            <a:r>
              <a:rPr lang="zh-CN" altLang="en-US" dirty="0">
                <a:solidFill>
                  <a:srgbClr val="FFFF00"/>
                </a:solidFill>
              </a:rPr>
              <a:t>每次找出最小的元素，记住对应的变量（</a:t>
            </a:r>
            <a:r>
              <a:rPr lang="en-US" altLang="zh-CN" dirty="0">
                <a:solidFill>
                  <a:srgbClr val="FFFF00"/>
                </a:solidFill>
              </a:rPr>
              <a:t>1..n</a:t>
            </a:r>
            <a:r>
              <a:rPr lang="zh-CN" altLang="en-US" dirty="0">
                <a:solidFill>
                  <a:srgbClr val="FFFF00"/>
                </a:solidFill>
              </a:rPr>
              <a:t>）</a:t>
            </a:r>
            <a:r>
              <a:rPr lang="en-US" altLang="zh-CN" dirty="0">
                <a:solidFill>
                  <a:srgbClr val="FFFF00"/>
                </a:solidFill>
              </a:rPr>
              <a:t>,</a:t>
            </a:r>
            <a:r>
              <a:rPr lang="zh-CN" altLang="en-US" dirty="0">
                <a:solidFill>
                  <a:srgbClr val="FFFF00"/>
                </a:solidFill>
              </a:rPr>
              <a:t>把它改成一个最大值</a:t>
            </a:r>
            <a:endParaRPr lang="en-US" altLang="zh-CN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#</a:t>
            </a:r>
            <a:r>
              <a:rPr lang="zh-CN" altLang="en-US" dirty="0">
                <a:solidFill>
                  <a:srgbClr val="FFFF00"/>
                </a:solidFill>
              </a:rPr>
              <a:t>最后一次找到的即为第</a:t>
            </a:r>
            <a:r>
              <a:rPr lang="en-US" altLang="zh-CN" dirty="0">
                <a:solidFill>
                  <a:srgbClr val="FFFF00"/>
                </a:solidFill>
              </a:rPr>
              <a:t>k</a:t>
            </a:r>
            <a:r>
              <a:rPr lang="zh-CN" altLang="en-US" dirty="0">
                <a:solidFill>
                  <a:srgbClr val="FFFF00"/>
                </a:solidFill>
              </a:rPr>
              <a:t>个最小值。</a:t>
            </a:r>
            <a:endParaRPr lang="en-US" altLang="zh-CN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FF00"/>
                </a:solidFill>
              </a:rPr>
              <a:t>讨论：怎样做到计算次数最小？</a:t>
            </a:r>
            <a:endParaRPr lang="en-US" altLang="zh-CN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69359" y="1988299"/>
            <a:ext cx="58400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73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95209" y="365126"/>
            <a:ext cx="11620072" cy="1155450"/>
          </a:xfrm>
        </p:spPr>
        <p:txBody>
          <a:bodyPr>
            <a:normAutofit/>
          </a:bodyPr>
          <a:lstStyle/>
          <a:p>
            <a:r>
              <a:rPr lang="zh-CN" altLang="en-US" sz="2700" b="1" dirty="0">
                <a:solidFill>
                  <a:srgbClr val="FFFF00"/>
                </a:solidFill>
              </a:rPr>
              <a:t>练习</a:t>
            </a:r>
            <a:r>
              <a:rPr lang="en-US" altLang="zh-CN" sz="2700" b="1" dirty="0">
                <a:solidFill>
                  <a:srgbClr val="FFFF00"/>
                </a:solidFill>
              </a:rPr>
              <a:t>1-</a:t>
            </a:r>
            <a:r>
              <a:rPr lang="zh-CN" altLang="en-US" sz="2700" b="1" dirty="0">
                <a:solidFill>
                  <a:srgbClr val="FFFF00"/>
                </a:solidFill>
              </a:rPr>
              <a:t>填空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0349" y="1520576"/>
            <a:ext cx="11179997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1</a:t>
            </a:r>
            <a:r>
              <a:rPr lang="zh-CN" altLang="zh-CN" dirty="0">
                <a:solidFill>
                  <a:srgbClr val="FFFF00"/>
                </a:solidFill>
              </a:rPr>
              <a:t>、</a:t>
            </a:r>
            <a:r>
              <a:rPr lang="en-US" altLang="zh-CN" dirty="0">
                <a:solidFill>
                  <a:srgbClr val="FFFF00"/>
                </a:solidFill>
              </a:rPr>
              <a:t>ls</a:t>
            </a:r>
            <a:r>
              <a:rPr lang="zh-CN" altLang="zh-CN" dirty="0">
                <a:solidFill>
                  <a:srgbClr val="FFFF00"/>
                </a:solidFill>
              </a:rPr>
              <a:t>、</a:t>
            </a:r>
            <a:r>
              <a:rPr lang="en-US" altLang="zh-CN" dirty="0" err="1">
                <a:solidFill>
                  <a:srgbClr val="FFFF00"/>
                </a:solidFill>
              </a:rPr>
              <a:t>cp</a:t>
            </a:r>
            <a:r>
              <a:rPr lang="zh-CN" altLang="zh-CN" dirty="0">
                <a:solidFill>
                  <a:srgbClr val="FFFF00"/>
                </a:solidFill>
              </a:rPr>
              <a:t>等命令文件一般位于哪个目录</a:t>
            </a:r>
            <a:r>
              <a:rPr lang="en-US" altLang="zh-CN" dirty="0">
                <a:solidFill>
                  <a:srgbClr val="FFFF00"/>
                </a:solidFill>
              </a:rPr>
              <a:t>_________</a:t>
            </a:r>
            <a:r>
              <a:rPr lang="zh-CN" altLang="zh-CN" dirty="0">
                <a:solidFill>
                  <a:srgbClr val="FFFF00"/>
                </a:solidFill>
              </a:rPr>
              <a:t>。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2</a:t>
            </a:r>
            <a:r>
              <a:rPr lang="zh-CN" altLang="zh-CN" dirty="0">
                <a:solidFill>
                  <a:srgbClr val="FFFF00"/>
                </a:solidFill>
              </a:rPr>
              <a:t>、在</a:t>
            </a:r>
            <a:r>
              <a:rPr lang="en-US" altLang="zh-CN" dirty="0">
                <a:solidFill>
                  <a:srgbClr val="FFFF00"/>
                </a:solidFill>
              </a:rPr>
              <a:t>Linux</a:t>
            </a:r>
            <a:r>
              <a:rPr lang="zh-CN" altLang="zh-CN" dirty="0">
                <a:solidFill>
                  <a:srgbClr val="FFFF00"/>
                </a:solidFill>
              </a:rPr>
              <a:t>系统中</a:t>
            </a:r>
            <a:r>
              <a:rPr lang="en-US" altLang="zh-CN" dirty="0">
                <a:solidFill>
                  <a:srgbClr val="FFFF00"/>
                </a:solidFill>
              </a:rPr>
              <a:t>,</a:t>
            </a:r>
            <a:r>
              <a:rPr lang="zh-CN" altLang="zh-CN" dirty="0">
                <a:solidFill>
                  <a:srgbClr val="FFFF00"/>
                </a:solidFill>
              </a:rPr>
              <a:t>第一个启动的进程是：</a:t>
            </a:r>
            <a:r>
              <a:rPr lang="en-US" altLang="zh-CN" u="sng" dirty="0">
                <a:solidFill>
                  <a:srgbClr val="FFFF00"/>
                </a:solidFill>
              </a:rPr>
              <a:t>       </a:t>
            </a:r>
            <a:r>
              <a:rPr lang="zh-CN" altLang="zh-CN" dirty="0">
                <a:solidFill>
                  <a:srgbClr val="FFFF00"/>
                </a:solidFill>
              </a:rPr>
              <a:t>、其编号为：</a:t>
            </a:r>
            <a:r>
              <a:rPr lang="en-US" altLang="zh-CN" u="sng" dirty="0">
                <a:solidFill>
                  <a:srgbClr val="FFFF00"/>
                </a:solidFill>
              </a:rPr>
              <a:t>       </a:t>
            </a:r>
            <a:r>
              <a:rPr lang="zh-CN" altLang="zh-CN" dirty="0">
                <a:solidFill>
                  <a:srgbClr val="FFFF00"/>
                </a:solidFill>
              </a:rPr>
              <a:t>。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3</a:t>
            </a:r>
            <a:r>
              <a:rPr lang="zh-CN" altLang="zh-CN" dirty="0">
                <a:solidFill>
                  <a:srgbClr val="FFFF00"/>
                </a:solidFill>
              </a:rPr>
              <a:t>、给出文件的三种类型的名称</a:t>
            </a:r>
            <a:r>
              <a:rPr lang="en-US" altLang="zh-CN" u="sng" dirty="0">
                <a:solidFill>
                  <a:srgbClr val="FFFF00"/>
                </a:solidFill>
              </a:rPr>
              <a:t>        </a:t>
            </a:r>
            <a:r>
              <a:rPr lang="zh-CN" altLang="zh-CN" dirty="0">
                <a:solidFill>
                  <a:srgbClr val="FFFF00"/>
                </a:solidFill>
              </a:rPr>
              <a:t>、</a:t>
            </a:r>
            <a:r>
              <a:rPr lang="en-US" altLang="zh-CN" u="sng" dirty="0">
                <a:solidFill>
                  <a:srgbClr val="FFFF00"/>
                </a:solidFill>
              </a:rPr>
              <a:t>         </a:t>
            </a:r>
            <a:r>
              <a:rPr lang="zh-CN" altLang="zh-CN" dirty="0">
                <a:solidFill>
                  <a:srgbClr val="FFFF00"/>
                </a:solidFill>
              </a:rPr>
              <a:t>、</a:t>
            </a:r>
            <a:r>
              <a:rPr lang="en-US" altLang="zh-CN" u="sng" dirty="0">
                <a:solidFill>
                  <a:srgbClr val="FFFF00"/>
                </a:solidFill>
              </a:rPr>
              <a:t>          </a:t>
            </a:r>
            <a:r>
              <a:rPr lang="zh-CN" altLang="zh-CN" dirty="0">
                <a:solidFill>
                  <a:srgbClr val="FFFF00"/>
                </a:solidFill>
              </a:rPr>
              <a:t>。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4</a:t>
            </a:r>
            <a:r>
              <a:rPr lang="zh-CN" altLang="zh-CN" dirty="0">
                <a:solidFill>
                  <a:srgbClr val="FFFF00"/>
                </a:solidFill>
              </a:rPr>
              <a:t>、当前用户是</a:t>
            </a:r>
            <a:r>
              <a:rPr lang="en-US" altLang="zh-CN" dirty="0" err="1">
                <a:solidFill>
                  <a:srgbClr val="FFFF00"/>
                </a:solidFill>
              </a:rPr>
              <a:t>stu</a:t>
            </a:r>
            <a:r>
              <a:rPr lang="zh-CN" altLang="zh-CN" dirty="0">
                <a:solidFill>
                  <a:srgbClr val="FFFF00"/>
                </a:solidFill>
              </a:rPr>
              <a:t>，当前目录在</a:t>
            </a:r>
            <a:r>
              <a:rPr lang="en-US" altLang="zh-CN" dirty="0">
                <a:solidFill>
                  <a:srgbClr val="FFFF00"/>
                </a:solidFill>
              </a:rPr>
              <a:t>/home/</a:t>
            </a:r>
            <a:r>
              <a:rPr lang="en-US" altLang="zh-CN" dirty="0" err="1">
                <a:solidFill>
                  <a:srgbClr val="FFFF00"/>
                </a:solidFill>
              </a:rPr>
              <a:t>stu</a:t>
            </a:r>
            <a:r>
              <a:rPr lang="en-US" altLang="zh-CN" dirty="0">
                <a:solidFill>
                  <a:srgbClr val="FFFF00"/>
                </a:solidFill>
              </a:rPr>
              <a:t>/</a:t>
            </a:r>
            <a:r>
              <a:rPr lang="en-US" altLang="zh-CN" dirty="0" err="1">
                <a:solidFill>
                  <a:srgbClr val="FFFF00"/>
                </a:solidFill>
              </a:rPr>
              <a:t>mydir</a:t>
            </a:r>
            <a:r>
              <a:rPr lang="en-US" altLang="zh-CN" dirty="0">
                <a:solidFill>
                  <a:srgbClr val="FFFF00"/>
                </a:solidFill>
              </a:rPr>
              <a:t>/</a:t>
            </a:r>
            <a:r>
              <a:rPr lang="zh-CN" altLang="zh-CN" dirty="0">
                <a:solidFill>
                  <a:srgbClr val="FFFF00"/>
                </a:solidFill>
              </a:rPr>
              <a:t>，则执行</a:t>
            </a:r>
            <a:r>
              <a:rPr lang="en-US" altLang="zh-CN" dirty="0">
                <a:solidFill>
                  <a:srgbClr val="FFFF00"/>
                </a:solidFill>
              </a:rPr>
              <a:t>cd ../..</a:t>
            </a:r>
            <a:r>
              <a:rPr lang="zh-CN" altLang="zh-CN" dirty="0">
                <a:solidFill>
                  <a:srgbClr val="FFFF00"/>
                </a:solidFill>
              </a:rPr>
              <a:t>命令后当前目录是</a:t>
            </a:r>
            <a:r>
              <a:rPr lang="en-US" altLang="zh-CN" u="sng" dirty="0">
                <a:solidFill>
                  <a:srgbClr val="FFFF00"/>
                </a:solidFill>
              </a:rPr>
              <a:t>       </a:t>
            </a:r>
            <a:r>
              <a:rPr lang="zh-CN" altLang="zh-CN" dirty="0">
                <a:solidFill>
                  <a:srgbClr val="FFFF00"/>
                </a:solidFill>
              </a:rPr>
              <a:t>，再执行</a:t>
            </a:r>
            <a:r>
              <a:rPr lang="en-US" altLang="zh-CN" dirty="0">
                <a:solidFill>
                  <a:srgbClr val="FFFF00"/>
                </a:solidFill>
              </a:rPr>
              <a:t>cd</a:t>
            </a:r>
            <a:r>
              <a:rPr lang="zh-CN" altLang="zh-CN" dirty="0">
                <a:solidFill>
                  <a:srgbClr val="FFFF00"/>
                </a:solidFill>
              </a:rPr>
              <a:t>命令后当前目录是</a:t>
            </a:r>
            <a:r>
              <a:rPr lang="en-US" altLang="zh-CN" u="sng" dirty="0">
                <a:solidFill>
                  <a:srgbClr val="FFFF00"/>
                </a:solidFill>
              </a:rPr>
              <a:t>            </a:t>
            </a:r>
            <a:r>
              <a:rPr lang="zh-CN" altLang="zh-CN" dirty="0">
                <a:solidFill>
                  <a:srgbClr val="FFFF00"/>
                </a:solidFill>
              </a:rPr>
              <a:t>。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5</a:t>
            </a:r>
            <a:r>
              <a:rPr lang="zh-CN" altLang="zh-CN" dirty="0">
                <a:solidFill>
                  <a:srgbClr val="FFFF00"/>
                </a:solidFill>
              </a:rPr>
              <a:t>、</a:t>
            </a:r>
            <a:r>
              <a:rPr lang="en-US" altLang="zh-CN" u="sng" dirty="0">
                <a:solidFill>
                  <a:srgbClr val="FFFF00"/>
                </a:solidFill>
              </a:rPr>
              <a:t>        </a:t>
            </a:r>
            <a:r>
              <a:rPr lang="zh-CN" altLang="zh-CN" dirty="0">
                <a:solidFill>
                  <a:srgbClr val="FFFF00"/>
                </a:solidFill>
              </a:rPr>
              <a:t>命令可以显示环境变量？。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	6</a:t>
            </a:r>
            <a:r>
              <a:rPr lang="zh-CN" altLang="zh-CN" dirty="0">
                <a:solidFill>
                  <a:srgbClr val="FFFF00"/>
                </a:solidFill>
              </a:rPr>
              <a:t>、在多用户环境下，管理员在关机重启机器之前一般可以使用</a:t>
            </a:r>
            <a:r>
              <a:rPr lang="en-US" altLang="zh-CN" dirty="0">
                <a:solidFill>
                  <a:srgbClr val="FFFF00"/>
                </a:solidFill>
              </a:rPr>
              <a:t>_______</a:t>
            </a:r>
            <a:r>
              <a:rPr lang="zh-CN" altLang="zh-CN" dirty="0">
                <a:solidFill>
                  <a:srgbClr val="FFFF00"/>
                </a:solidFill>
              </a:rPr>
              <a:t>命令通知所有在线用户注意存盘退出。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7</a:t>
            </a:r>
            <a:r>
              <a:rPr lang="zh-CN" altLang="zh-CN" dirty="0">
                <a:solidFill>
                  <a:srgbClr val="FFFF00"/>
                </a:solidFill>
              </a:rPr>
              <a:t>、</a:t>
            </a:r>
            <a:r>
              <a:rPr lang="en-US" altLang="zh-CN" u="sng" dirty="0">
                <a:solidFill>
                  <a:srgbClr val="FFFF00"/>
                </a:solidFill>
              </a:rPr>
              <a:t>          </a:t>
            </a:r>
            <a:r>
              <a:rPr lang="zh-CN" altLang="zh-CN" dirty="0">
                <a:solidFill>
                  <a:srgbClr val="FFFF00"/>
                </a:solidFill>
              </a:rPr>
              <a:t>用户具有系统的最大权限。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69359" y="1988299"/>
            <a:ext cx="58400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13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95209" y="365126"/>
            <a:ext cx="11620072" cy="1155450"/>
          </a:xfrm>
        </p:spPr>
        <p:txBody>
          <a:bodyPr>
            <a:normAutofit/>
          </a:bodyPr>
          <a:lstStyle/>
          <a:p>
            <a:r>
              <a:rPr lang="zh-CN" altLang="en-US" sz="2700" b="1" dirty="0">
                <a:solidFill>
                  <a:srgbClr val="FFFF00"/>
                </a:solidFill>
              </a:rPr>
              <a:t>练习</a:t>
            </a:r>
            <a:r>
              <a:rPr lang="en-US" altLang="zh-CN" sz="2700" b="1" dirty="0">
                <a:solidFill>
                  <a:srgbClr val="FFFF00"/>
                </a:solidFill>
              </a:rPr>
              <a:t>2-</a:t>
            </a:r>
            <a:r>
              <a:rPr lang="zh-CN" altLang="en-US" sz="2700" b="1" dirty="0">
                <a:solidFill>
                  <a:srgbClr val="FFFF00"/>
                </a:solidFill>
              </a:rPr>
              <a:t>选择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0349" y="1520576"/>
            <a:ext cx="1117999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1</a:t>
            </a:r>
            <a:r>
              <a:rPr lang="zh-CN" altLang="en-US" dirty="0">
                <a:solidFill>
                  <a:srgbClr val="FFFF00"/>
                </a:solidFill>
              </a:rPr>
              <a:t>、我们实验使用的</a:t>
            </a:r>
            <a:r>
              <a:rPr lang="en-US" altLang="zh-CN" dirty="0">
                <a:solidFill>
                  <a:srgbClr val="FFFF00"/>
                </a:solidFill>
              </a:rPr>
              <a:t>shell</a:t>
            </a:r>
            <a:r>
              <a:rPr lang="zh-CN" altLang="en-US" dirty="0">
                <a:solidFill>
                  <a:srgbClr val="FFFF00"/>
                </a:solidFill>
              </a:rPr>
              <a:t>是哪个？ </a:t>
            </a:r>
            <a:r>
              <a:rPr lang="en-US" altLang="zh-CN" dirty="0">
                <a:solidFill>
                  <a:srgbClr val="FFFF00"/>
                </a:solidFill>
              </a:rPr>
              <a:t>______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	A</a:t>
            </a:r>
            <a:r>
              <a:rPr lang="zh-CN" altLang="en-US" dirty="0">
                <a:solidFill>
                  <a:srgbClr val="FFFF00"/>
                </a:solidFill>
              </a:rPr>
              <a:t>、</a:t>
            </a:r>
            <a:r>
              <a:rPr lang="en-US" altLang="zh-CN" dirty="0" err="1">
                <a:solidFill>
                  <a:srgbClr val="FFFF00"/>
                </a:solidFill>
              </a:rPr>
              <a:t>bsh</a:t>
            </a:r>
            <a:r>
              <a:rPr lang="en-US" altLang="zh-CN" dirty="0">
                <a:solidFill>
                  <a:srgbClr val="FFFF00"/>
                </a:solidFill>
              </a:rPr>
              <a:t>  B</a:t>
            </a:r>
            <a:r>
              <a:rPr lang="zh-CN" altLang="en-US" dirty="0">
                <a:solidFill>
                  <a:srgbClr val="FFFF00"/>
                </a:solidFill>
              </a:rPr>
              <a:t>、</a:t>
            </a:r>
            <a:r>
              <a:rPr lang="en-US" altLang="zh-CN" dirty="0" err="1">
                <a:solidFill>
                  <a:srgbClr val="FFFF00"/>
                </a:solidFill>
              </a:rPr>
              <a:t>ksh</a:t>
            </a:r>
            <a:r>
              <a:rPr lang="en-US" altLang="zh-CN" dirty="0">
                <a:solidFill>
                  <a:srgbClr val="FFFF00"/>
                </a:solidFill>
              </a:rPr>
              <a:t>   C</a:t>
            </a:r>
            <a:r>
              <a:rPr lang="zh-CN" altLang="en-US" dirty="0">
                <a:solidFill>
                  <a:srgbClr val="FFFF00"/>
                </a:solidFill>
              </a:rPr>
              <a:t>、</a:t>
            </a:r>
            <a:r>
              <a:rPr lang="en-US" altLang="zh-CN" dirty="0" err="1">
                <a:solidFill>
                  <a:srgbClr val="FFFF00"/>
                </a:solidFill>
              </a:rPr>
              <a:t>csh</a:t>
            </a:r>
            <a:r>
              <a:rPr lang="en-US" altLang="zh-CN" dirty="0">
                <a:solidFill>
                  <a:srgbClr val="FFFF00"/>
                </a:solidFill>
              </a:rPr>
              <a:t>   D</a:t>
            </a:r>
            <a:r>
              <a:rPr lang="zh-CN" altLang="en-US" dirty="0">
                <a:solidFill>
                  <a:srgbClr val="FFFF00"/>
                </a:solidFill>
              </a:rPr>
              <a:t>、</a:t>
            </a:r>
            <a:r>
              <a:rPr lang="en-US" altLang="zh-CN" dirty="0">
                <a:solidFill>
                  <a:srgbClr val="FFFF00"/>
                </a:solidFill>
              </a:rPr>
              <a:t>bash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	2</a:t>
            </a:r>
            <a:r>
              <a:rPr lang="zh-CN" altLang="en-US" dirty="0">
                <a:solidFill>
                  <a:srgbClr val="FFFF00"/>
                </a:solidFill>
              </a:rPr>
              <a:t>、可以分页显示文件内容的命令是</a:t>
            </a:r>
            <a:r>
              <a:rPr lang="en-US" altLang="zh-CN" dirty="0">
                <a:solidFill>
                  <a:srgbClr val="FFFF00"/>
                </a:solidFill>
              </a:rPr>
              <a:t>_______</a:t>
            </a:r>
            <a:r>
              <a:rPr lang="zh-CN" altLang="en-US" dirty="0">
                <a:solidFill>
                  <a:srgbClr val="FFFF00"/>
                </a:solidFill>
              </a:rPr>
              <a:t>。 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A</a:t>
            </a:r>
            <a:r>
              <a:rPr lang="zh-CN" altLang="en-US" dirty="0">
                <a:solidFill>
                  <a:srgbClr val="FFFF00"/>
                </a:solidFill>
              </a:rPr>
              <a:t>、</a:t>
            </a:r>
            <a:r>
              <a:rPr lang="en-US" altLang="zh-CN" dirty="0" err="1">
                <a:solidFill>
                  <a:srgbClr val="FFFF00"/>
                </a:solidFill>
              </a:rPr>
              <a:t>pwd</a:t>
            </a:r>
            <a:r>
              <a:rPr lang="en-US" altLang="zh-CN" dirty="0">
                <a:solidFill>
                  <a:srgbClr val="FFFF00"/>
                </a:solidFill>
              </a:rPr>
              <a:t>  B</a:t>
            </a:r>
            <a:r>
              <a:rPr lang="zh-CN" altLang="en-US" dirty="0">
                <a:solidFill>
                  <a:srgbClr val="FFFF00"/>
                </a:solidFill>
              </a:rPr>
              <a:t>、</a:t>
            </a:r>
            <a:r>
              <a:rPr lang="en-US" altLang="zh-CN" dirty="0">
                <a:solidFill>
                  <a:srgbClr val="FFFF00"/>
                </a:solidFill>
              </a:rPr>
              <a:t>cat  C</a:t>
            </a:r>
            <a:r>
              <a:rPr lang="zh-CN" altLang="en-US" dirty="0">
                <a:solidFill>
                  <a:srgbClr val="FFFF00"/>
                </a:solidFill>
              </a:rPr>
              <a:t>、</a:t>
            </a:r>
            <a:r>
              <a:rPr lang="en-US" altLang="zh-CN" dirty="0">
                <a:solidFill>
                  <a:srgbClr val="FFFF00"/>
                </a:solidFill>
              </a:rPr>
              <a:t>more  D</a:t>
            </a:r>
            <a:r>
              <a:rPr lang="zh-CN" altLang="en-US" dirty="0">
                <a:solidFill>
                  <a:srgbClr val="FFFF00"/>
                </a:solidFill>
              </a:rPr>
              <a:t>、</a:t>
            </a:r>
            <a:r>
              <a:rPr lang="en-US" altLang="zh-CN" dirty="0">
                <a:solidFill>
                  <a:srgbClr val="FFFF00"/>
                </a:solidFill>
              </a:rPr>
              <a:t>page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3</a:t>
            </a:r>
            <a:r>
              <a:rPr lang="zh-CN" altLang="en-US" dirty="0">
                <a:solidFill>
                  <a:srgbClr val="FFFF00"/>
                </a:solidFill>
              </a:rPr>
              <a:t>、</a:t>
            </a:r>
            <a:r>
              <a:rPr lang="en-US" altLang="zh-CN" dirty="0">
                <a:solidFill>
                  <a:srgbClr val="FFFF00"/>
                </a:solidFill>
              </a:rPr>
              <a:t>bash</a:t>
            </a:r>
            <a:r>
              <a:rPr lang="zh-CN" altLang="en-US" dirty="0">
                <a:solidFill>
                  <a:srgbClr val="FFFF00"/>
                </a:solidFill>
              </a:rPr>
              <a:t>中默认已有的变量一般不包括（    ）。</a:t>
            </a:r>
          </a:p>
          <a:p>
            <a:r>
              <a:rPr lang="zh-CN" altLang="en-US" dirty="0">
                <a:solidFill>
                  <a:srgbClr val="FFFF00"/>
                </a:solidFill>
              </a:rPr>
              <a:t>      </a:t>
            </a:r>
            <a:r>
              <a:rPr lang="en-US" altLang="zh-CN" dirty="0">
                <a:solidFill>
                  <a:srgbClr val="FFFF00"/>
                </a:solidFill>
              </a:rPr>
              <a:t>A</a:t>
            </a:r>
            <a:r>
              <a:rPr lang="zh-CN" altLang="en-US" dirty="0">
                <a:solidFill>
                  <a:srgbClr val="FFFF00"/>
                </a:solidFill>
              </a:rPr>
              <a:t>、</a:t>
            </a:r>
            <a:r>
              <a:rPr lang="en-US" altLang="zh-CN" dirty="0">
                <a:solidFill>
                  <a:srgbClr val="FFFF00"/>
                </a:solidFill>
              </a:rPr>
              <a:t>find   B</a:t>
            </a:r>
            <a:r>
              <a:rPr lang="zh-CN" altLang="en-US" dirty="0">
                <a:solidFill>
                  <a:srgbClr val="FFFF00"/>
                </a:solidFill>
              </a:rPr>
              <a:t>、</a:t>
            </a:r>
            <a:r>
              <a:rPr lang="en-US" altLang="zh-CN" dirty="0">
                <a:solidFill>
                  <a:srgbClr val="FFFF00"/>
                </a:solidFill>
              </a:rPr>
              <a:t>PWD     C</a:t>
            </a:r>
            <a:r>
              <a:rPr lang="zh-CN" altLang="en-US" dirty="0">
                <a:solidFill>
                  <a:srgbClr val="FFFF00"/>
                </a:solidFill>
              </a:rPr>
              <a:t>、</a:t>
            </a:r>
            <a:r>
              <a:rPr lang="en-US" altLang="zh-CN" dirty="0">
                <a:solidFill>
                  <a:srgbClr val="FFFF00"/>
                </a:solidFill>
              </a:rPr>
              <a:t>HOME   D</a:t>
            </a:r>
            <a:r>
              <a:rPr lang="zh-CN" altLang="en-US" dirty="0">
                <a:solidFill>
                  <a:srgbClr val="FFFF00"/>
                </a:solidFill>
              </a:rPr>
              <a:t>、</a:t>
            </a:r>
            <a:r>
              <a:rPr lang="en-US" altLang="zh-CN" dirty="0">
                <a:solidFill>
                  <a:srgbClr val="FFFF00"/>
                </a:solidFill>
              </a:rPr>
              <a:t>USER</a:t>
            </a:r>
            <a:r>
              <a:rPr lang="zh-CN" altLang="en-US" dirty="0">
                <a:solidFill>
                  <a:srgbClr val="FFFF00"/>
                </a:solidFill>
              </a:rPr>
              <a:t>。</a:t>
            </a:r>
          </a:p>
          <a:p>
            <a:r>
              <a:rPr lang="zh-CN" altLang="en-US" dirty="0">
                <a:solidFill>
                  <a:srgbClr val="FFFF00"/>
                </a:solidFill>
              </a:rPr>
              <a:t>    </a:t>
            </a:r>
            <a:r>
              <a:rPr lang="en-US" altLang="zh-CN" dirty="0">
                <a:solidFill>
                  <a:srgbClr val="FFFF00"/>
                </a:solidFill>
              </a:rPr>
              <a:t>4</a:t>
            </a:r>
            <a:r>
              <a:rPr lang="zh-CN" altLang="en-US" dirty="0">
                <a:solidFill>
                  <a:srgbClr val="FFFF00"/>
                </a:solidFill>
              </a:rPr>
              <a:t>、从标准输入读入值并赋予一个变量的命令是（    ）</a:t>
            </a:r>
          </a:p>
          <a:p>
            <a:r>
              <a:rPr lang="zh-CN" altLang="en-US" dirty="0">
                <a:solidFill>
                  <a:srgbClr val="FFFF00"/>
                </a:solidFill>
              </a:rPr>
              <a:t>     </a:t>
            </a:r>
            <a:r>
              <a:rPr lang="en-US" altLang="zh-CN" dirty="0">
                <a:solidFill>
                  <a:srgbClr val="FFFF00"/>
                </a:solidFill>
              </a:rPr>
              <a:t>A</a:t>
            </a:r>
            <a:r>
              <a:rPr lang="zh-CN" altLang="en-US" dirty="0">
                <a:solidFill>
                  <a:srgbClr val="FFFF00"/>
                </a:solidFill>
              </a:rPr>
              <a:t>、</a:t>
            </a:r>
            <a:r>
              <a:rPr lang="en-US" altLang="zh-CN" dirty="0">
                <a:solidFill>
                  <a:srgbClr val="FFFF00"/>
                </a:solidFill>
              </a:rPr>
              <a:t>out	  	 B</a:t>
            </a:r>
            <a:r>
              <a:rPr lang="zh-CN" altLang="en-US" dirty="0">
                <a:solidFill>
                  <a:srgbClr val="FFFF00"/>
                </a:solidFill>
              </a:rPr>
              <a:t>、</a:t>
            </a:r>
            <a:r>
              <a:rPr lang="en-US" altLang="zh-CN" dirty="0">
                <a:solidFill>
                  <a:srgbClr val="FFFF00"/>
                </a:solidFill>
              </a:rPr>
              <a:t>scan    C</a:t>
            </a:r>
            <a:r>
              <a:rPr lang="zh-CN" altLang="en-US" dirty="0">
                <a:solidFill>
                  <a:srgbClr val="FFFF00"/>
                </a:solidFill>
              </a:rPr>
              <a:t>、</a:t>
            </a:r>
            <a:r>
              <a:rPr lang="en-US" altLang="zh-CN" dirty="0">
                <a:solidFill>
                  <a:srgbClr val="FFFF00"/>
                </a:solidFill>
              </a:rPr>
              <a:t>read     D</a:t>
            </a:r>
            <a:r>
              <a:rPr lang="zh-CN" altLang="en-US" dirty="0">
                <a:solidFill>
                  <a:srgbClr val="FFFF00"/>
                </a:solidFill>
              </a:rPr>
              <a:t>、</a:t>
            </a:r>
            <a:r>
              <a:rPr lang="en-US" altLang="zh-CN" dirty="0">
                <a:solidFill>
                  <a:srgbClr val="FFFF00"/>
                </a:solidFill>
              </a:rPr>
              <a:t>in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    5</a:t>
            </a:r>
            <a:r>
              <a:rPr lang="zh-CN" altLang="en-US" dirty="0">
                <a:solidFill>
                  <a:srgbClr val="FFFF00"/>
                </a:solidFill>
              </a:rPr>
              <a:t>、 下列哪个命令可将文本文件</a:t>
            </a:r>
            <a:r>
              <a:rPr lang="en-US" altLang="zh-CN" dirty="0">
                <a:solidFill>
                  <a:srgbClr val="FFFF00"/>
                </a:solidFill>
              </a:rPr>
              <a:t>f.txt</a:t>
            </a:r>
            <a:r>
              <a:rPr lang="zh-CN" altLang="en-US" dirty="0">
                <a:solidFill>
                  <a:srgbClr val="FFFF00"/>
                </a:solidFill>
              </a:rPr>
              <a:t>拷贝为</a:t>
            </a:r>
            <a:r>
              <a:rPr lang="en-US" altLang="zh-CN" dirty="0" err="1">
                <a:solidFill>
                  <a:srgbClr val="FFFF00"/>
                </a:solidFill>
              </a:rPr>
              <a:t>f.bak</a:t>
            </a:r>
            <a:r>
              <a:rPr lang="en-US" altLang="zh-CN" dirty="0">
                <a:solidFill>
                  <a:srgbClr val="FFFF00"/>
                </a:solidFill>
              </a:rPr>
              <a:t>?(    )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     A</a:t>
            </a:r>
            <a:r>
              <a:rPr lang="zh-CN" altLang="en-US" dirty="0">
                <a:solidFill>
                  <a:srgbClr val="FFFF00"/>
                </a:solidFill>
              </a:rPr>
              <a:t>、</a:t>
            </a:r>
            <a:r>
              <a:rPr lang="en-US" altLang="zh-CN" dirty="0" err="1">
                <a:solidFill>
                  <a:srgbClr val="FFFF00"/>
                </a:solidFill>
              </a:rPr>
              <a:t>cp</a:t>
            </a:r>
            <a:r>
              <a:rPr lang="en-US" altLang="zh-CN" dirty="0">
                <a:solidFill>
                  <a:srgbClr val="FFFF00"/>
                </a:solidFill>
              </a:rPr>
              <a:t>  f.txt | </a:t>
            </a:r>
            <a:r>
              <a:rPr lang="en-US" altLang="zh-CN" dirty="0" err="1">
                <a:solidFill>
                  <a:srgbClr val="FFFF00"/>
                </a:solidFill>
              </a:rPr>
              <a:t>f.bak</a:t>
            </a:r>
            <a:r>
              <a:rPr lang="en-US" altLang="zh-CN" dirty="0">
                <a:solidFill>
                  <a:srgbClr val="FFFF00"/>
                </a:solidFill>
              </a:rPr>
              <a:t> 	B</a:t>
            </a:r>
            <a:r>
              <a:rPr lang="zh-CN" altLang="en-US" dirty="0">
                <a:solidFill>
                  <a:srgbClr val="FFFF00"/>
                </a:solidFill>
              </a:rPr>
              <a:t>、</a:t>
            </a:r>
            <a:r>
              <a:rPr lang="en-US" altLang="zh-CN" dirty="0">
                <a:solidFill>
                  <a:srgbClr val="FFFF00"/>
                </a:solidFill>
              </a:rPr>
              <a:t>cat f.txt&gt;</a:t>
            </a:r>
            <a:r>
              <a:rPr lang="en-US" altLang="zh-CN" dirty="0" err="1">
                <a:solidFill>
                  <a:srgbClr val="FFFF00"/>
                </a:solidFill>
              </a:rPr>
              <a:t>f.bak</a:t>
            </a:r>
            <a:r>
              <a:rPr lang="en-US" altLang="zh-CN" dirty="0">
                <a:solidFill>
                  <a:srgbClr val="FFFF00"/>
                </a:solidFill>
              </a:rPr>
              <a:t>  C</a:t>
            </a:r>
            <a:r>
              <a:rPr lang="zh-CN" altLang="en-US" dirty="0">
                <a:solidFill>
                  <a:srgbClr val="FFFF00"/>
                </a:solidFill>
              </a:rPr>
              <a:t>、</a:t>
            </a:r>
            <a:r>
              <a:rPr lang="en-US" altLang="zh-CN" dirty="0" err="1">
                <a:solidFill>
                  <a:srgbClr val="FFFF00"/>
                </a:solidFill>
              </a:rPr>
              <a:t>cp</a:t>
            </a:r>
            <a:r>
              <a:rPr lang="en-US" altLang="zh-CN" dirty="0">
                <a:solidFill>
                  <a:srgbClr val="FFFF00"/>
                </a:solidFill>
              </a:rPr>
              <a:t> f.txt &gt;</a:t>
            </a:r>
            <a:r>
              <a:rPr lang="en-US" altLang="zh-CN" dirty="0" err="1">
                <a:solidFill>
                  <a:srgbClr val="FFFF00"/>
                </a:solidFill>
              </a:rPr>
              <a:t>f.bak</a:t>
            </a:r>
            <a:r>
              <a:rPr lang="en-US" altLang="zh-CN" dirty="0">
                <a:solidFill>
                  <a:srgbClr val="FFFF00"/>
                </a:solidFill>
              </a:rPr>
              <a:t>  D</a:t>
            </a:r>
            <a:r>
              <a:rPr lang="zh-CN" altLang="en-US" dirty="0">
                <a:solidFill>
                  <a:srgbClr val="FFFF00"/>
                </a:solidFill>
              </a:rPr>
              <a:t>、</a:t>
            </a:r>
            <a:r>
              <a:rPr lang="en-US" altLang="zh-CN" dirty="0">
                <a:solidFill>
                  <a:srgbClr val="FFFF00"/>
                </a:solidFill>
              </a:rPr>
              <a:t>ls f.txt </a:t>
            </a:r>
            <a:r>
              <a:rPr lang="en-US" altLang="zh-CN" dirty="0" err="1">
                <a:solidFill>
                  <a:srgbClr val="FFFF00"/>
                </a:solidFill>
              </a:rPr>
              <a:t>f.bak</a:t>
            </a:r>
            <a:endParaRPr lang="en-US" altLang="zh-CN" dirty="0">
              <a:solidFill>
                <a:srgbClr val="FFFF00"/>
              </a:solidFill>
            </a:endParaRPr>
          </a:p>
          <a:p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69359" y="1988299"/>
            <a:ext cx="58400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533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95209" y="365126"/>
            <a:ext cx="11620072" cy="1155450"/>
          </a:xfrm>
        </p:spPr>
        <p:txBody>
          <a:bodyPr>
            <a:normAutofit/>
          </a:bodyPr>
          <a:lstStyle/>
          <a:p>
            <a:r>
              <a:rPr lang="zh-CN" altLang="en-US" sz="2700" b="1" dirty="0">
                <a:solidFill>
                  <a:srgbClr val="FFFF00"/>
                </a:solidFill>
              </a:rPr>
              <a:t>练习</a:t>
            </a:r>
            <a:r>
              <a:rPr lang="en-US" altLang="zh-CN" sz="2700" b="1" dirty="0">
                <a:solidFill>
                  <a:srgbClr val="FFFF00"/>
                </a:solidFill>
              </a:rPr>
              <a:t>3-</a:t>
            </a:r>
            <a:r>
              <a:rPr lang="zh-CN" altLang="en-US" sz="2700" b="1" dirty="0">
                <a:solidFill>
                  <a:srgbClr val="FFFF00"/>
                </a:solidFill>
              </a:rPr>
              <a:t>简答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0349" y="1520576"/>
            <a:ext cx="11179997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1</a:t>
            </a:r>
            <a:r>
              <a:rPr lang="zh-CN" altLang="en-US" dirty="0">
                <a:solidFill>
                  <a:srgbClr val="FFFF00"/>
                </a:solidFill>
              </a:rPr>
              <a:t>、解释</a:t>
            </a:r>
            <a:r>
              <a:rPr lang="en-US" altLang="zh-CN" dirty="0">
                <a:solidFill>
                  <a:srgbClr val="FFFF00"/>
                </a:solidFill>
              </a:rPr>
              <a:t>read</a:t>
            </a:r>
            <a:r>
              <a:rPr lang="zh-CN" altLang="en-US" dirty="0">
                <a:solidFill>
                  <a:srgbClr val="FFFF00"/>
                </a:solidFill>
              </a:rPr>
              <a:t>命令的功能，举例说明其用法。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2</a:t>
            </a:r>
            <a:r>
              <a:rPr lang="zh-CN" altLang="en-US" dirty="0">
                <a:solidFill>
                  <a:srgbClr val="FFFF00"/>
                </a:solidFill>
              </a:rPr>
              <a:t>、如果当前目录下只有一个文件</a:t>
            </a:r>
            <a:r>
              <a:rPr lang="en-US" altLang="zh-CN" dirty="0">
                <a:solidFill>
                  <a:srgbClr val="FFFF00"/>
                </a:solidFill>
              </a:rPr>
              <a:t>abc123</a:t>
            </a:r>
            <a:r>
              <a:rPr lang="zh-CN" altLang="en-US" dirty="0">
                <a:solidFill>
                  <a:srgbClr val="FFFF00"/>
                </a:solidFill>
              </a:rPr>
              <a:t>，解释</a:t>
            </a:r>
            <a:r>
              <a:rPr lang="en-US" altLang="zh-CN" dirty="0">
                <a:solidFill>
                  <a:srgbClr val="FFFF00"/>
                </a:solidFill>
              </a:rPr>
              <a:t>echo </a:t>
            </a:r>
            <a:r>
              <a:rPr lang="en-US" altLang="zh-CN" dirty="0" err="1">
                <a:solidFill>
                  <a:srgbClr val="FFFF00"/>
                </a:solidFill>
              </a:rPr>
              <a:t>abc</a:t>
            </a:r>
            <a:r>
              <a:rPr lang="en-US" altLang="zh-CN" dirty="0">
                <a:solidFill>
                  <a:srgbClr val="FFFF00"/>
                </a:solidFill>
              </a:rPr>
              <a:t>* </a:t>
            </a:r>
            <a:r>
              <a:rPr lang="zh-CN" altLang="en-US" dirty="0">
                <a:solidFill>
                  <a:srgbClr val="FFFF00"/>
                </a:solidFill>
              </a:rPr>
              <a:t>和 </a:t>
            </a:r>
            <a:r>
              <a:rPr lang="en-US" altLang="zh-CN" dirty="0">
                <a:solidFill>
                  <a:srgbClr val="FFFF00"/>
                </a:solidFill>
              </a:rPr>
              <a:t>echo  xyz=</a:t>
            </a:r>
            <a:r>
              <a:rPr lang="en-US" altLang="zh-CN" dirty="0" err="1">
                <a:solidFill>
                  <a:srgbClr val="FFFF00"/>
                </a:solidFill>
              </a:rPr>
              <a:t>abc</a:t>
            </a:r>
            <a:r>
              <a:rPr lang="en-US" altLang="zh-CN" dirty="0">
                <a:solidFill>
                  <a:srgbClr val="FFFF00"/>
                </a:solidFill>
              </a:rPr>
              <a:t>*</a:t>
            </a:r>
            <a:r>
              <a:rPr lang="zh-CN" altLang="en-US" dirty="0">
                <a:solidFill>
                  <a:srgbClr val="FFFF00"/>
                </a:solidFill>
              </a:rPr>
              <a:t>命令的输出。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3</a:t>
            </a:r>
            <a:r>
              <a:rPr lang="zh-CN" altLang="en-US" dirty="0">
                <a:solidFill>
                  <a:srgbClr val="FFFF00"/>
                </a:solidFill>
              </a:rPr>
              <a:t>、画图示意操作系统、硬件和应用软件关系。</a:t>
            </a:r>
          </a:p>
          <a:p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08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95209" y="365126"/>
            <a:ext cx="11620072" cy="1155450"/>
          </a:xfrm>
        </p:spPr>
        <p:txBody>
          <a:bodyPr>
            <a:normAutofit/>
          </a:bodyPr>
          <a:lstStyle/>
          <a:p>
            <a:r>
              <a:rPr lang="zh-CN" altLang="en-US" sz="2700" b="1" dirty="0">
                <a:solidFill>
                  <a:srgbClr val="FFFF00"/>
                </a:solidFill>
              </a:rPr>
              <a:t>练习</a:t>
            </a:r>
            <a:r>
              <a:rPr lang="en-US" altLang="zh-CN" sz="2700" b="1" dirty="0">
                <a:solidFill>
                  <a:srgbClr val="FFFF00"/>
                </a:solidFill>
              </a:rPr>
              <a:t>4-</a:t>
            </a:r>
            <a:r>
              <a:rPr lang="zh-CN" altLang="en-US" sz="2700" b="1" dirty="0">
                <a:solidFill>
                  <a:srgbClr val="FFFF00"/>
                </a:solidFill>
              </a:rPr>
              <a:t>根据要求写命令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0349" y="1520576"/>
            <a:ext cx="11179997" cy="4351338"/>
          </a:xfrm>
        </p:spPr>
        <p:txBody>
          <a:bodyPr>
            <a:normAutofit fontScale="92500"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1</a:t>
            </a:r>
            <a:r>
              <a:rPr lang="zh-CN" altLang="en-US" dirty="0">
                <a:solidFill>
                  <a:srgbClr val="FFFF00"/>
                </a:solidFill>
              </a:rPr>
              <a:t>、显示当前目录下文件名以</a:t>
            </a:r>
            <a:r>
              <a:rPr lang="en-US" altLang="zh-CN" dirty="0" err="1">
                <a:solidFill>
                  <a:srgbClr val="FFFF00"/>
                </a:solidFill>
              </a:rPr>
              <a:t>abc</a:t>
            </a:r>
            <a:r>
              <a:rPr lang="zh-CN" altLang="en-US" dirty="0">
                <a:solidFill>
                  <a:srgbClr val="FFFF00"/>
                </a:solidFill>
              </a:rPr>
              <a:t>开头同时以</a:t>
            </a:r>
            <a:r>
              <a:rPr lang="en-US" altLang="zh-CN" dirty="0">
                <a:solidFill>
                  <a:srgbClr val="FFFF00"/>
                </a:solidFill>
              </a:rPr>
              <a:t>123</a:t>
            </a:r>
            <a:r>
              <a:rPr lang="zh-CN" altLang="en-US" dirty="0">
                <a:solidFill>
                  <a:srgbClr val="FFFF00"/>
                </a:solidFill>
              </a:rPr>
              <a:t>结尾的文件。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2</a:t>
            </a:r>
            <a:r>
              <a:rPr lang="zh-CN" altLang="en-US" dirty="0">
                <a:solidFill>
                  <a:srgbClr val="FFFF00"/>
                </a:solidFill>
              </a:rPr>
              <a:t>、把文本文件</a:t>
            </a:r>
            <a:r>
              <a:rPr lang="en-US" altLang="zh-CN" dirty="0">
                <a:solidFill>
                  <a:srgbClr val="FFFF00"/>
                </a:solidFill>
              </a:rPr>
              <a:t>file1</a:t>
            </a:r>
            <a:r>
              <a:rPr lang="zh-CN" altLang="en-US" dirty="0">
                <a:solidFill>
                  <a:srgbClr val="FFFF00"/>
                </a:solidFill>
              </a:rPr>
              <a:t>复制为</a:t>
            </a:r>
            <a:r>
              <a:rPr lang="en-US" altLang="zh-CN" dirty="0">
                <a:solidFill>
                  <a:srgbClr val="FFFF00"/>
                </a:solidFill>
              </a:rPr>
              <a:t>file2</a:t>
            </a:r>
            <a:r>
              <a:rPr lang="zh-CN" altLang="en-US" dirty="0">
                <a:solidFill>
                  <a:srgbClr val="FFFF00"/>
                </a:solidFill>
              </a:rPr>
              <a:t>，然后在</a:t>
            </a:r>
            <a:r>
              <a:rPr lang="en-US" altLang="zh-CN" dirty="0">
                <a:solidFill>
                  <a:srgbClr val="FFFF00"/>
                </a:solidFill>
              </a:rPr>
              <a:t>file2</a:t>
            </a:r>
            <a:r>
              <a:rPr lang="zh-CN" altLang="en-US" dirty="0">
                <a:solidFill>
                  <a:srgbClr val="FFFF00"/>
                </a:solidFill>
              </a:rPr>
              <a:t>尾部增加一行内容为“</a:t>
            </a:r>
            <a:r>
              <a:rPr lang="en-US" altLang="zh-CN" dirty="0">
                <a:solidFill>
                  <a:srgbClr val="FFFF00"/>
                </a:solidFill>
              </a:rPr>
              <a:t>END”</a:t>
            </a:r>
            <a:r>
              <a:rPr lang="zh-CN" altLang="en-US" dirty="0">
                <a:solidFill>
                  <a:srgbClr val="FFFF00"/>
                </a:solidFill>
              </a:rPr>
              <a:t>。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3</a:t>
            </a:r>
            <a:r>
              <a:rPr lang="zh-CN" altLang="en-US" dirty="0">
                <a:solidFill>
                  <a:srgbClr val="FFFF00"/>
                </a:solidFill>
              </a:rPr>
              <a:t>、设置权限，自己的文件</a:t>
            </a:r>
            <a:r>
              <a:rPr lang="en-US" altLang="zh-CN" dirty="0">
                <a:solidFill>
                  <a:srgbClr val="FFFF00"/>
                </a:solidFill>
              </a:rPr>
              <a:t>file1</a:t>
            </a:r>
            <a:r>
              <a:rPr lang="zh-CN" altLang="en-US" dirty="0">
                <a:solidFill>
                  <a:srgbClr val="FFFF00"/>
                </a:solidFill>
              </a:rPr>
              <a:t>，只允许自己完全访问和使用，自己之外的人仅有读权限。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4</a:t>
            </a:r>
            <a:r>
              <a:rPr lang="zh-CN" altLang="en-US" dirty="0">
                <a:solidFill>
                  <a:srgbClr val="FFFF00"/>
                </a:solidFill>
              </a:rPr>
              <a:t>、假设</a:t>
            </a:r>
            <a:r>
              <a:rPr lang="en-US" altLang="zh-CN" dirty="0">
                <a:solidFill>
                  <a:srgbClr val="FFFF00"/>
                </a:solidFill>
              </a:rPr>
              <a:t>myprog.sh</a:t>
            </a:r>
            <a:r>
              <a:rPr lang="zh-CN" altLang="en-US" dirty="0">
                <a:solidFill>
                  <a:srgbClr val="FFFF00"/>
                </a:solidFill>
              </a:rPr>
              <a:t>是你所写的一个脚本程序，写出命令在后台执行它。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5</a:t>
            </a:r>
            <a:r>
              <a:rPr lang="zh-CN" altLang="en-US" dirty="0">
                <a:solidFill>
                  <a:srgbClr val="FFFF00"/>
                </a:solidFill>
              </a:rPr>
              <a:t>、用命令或命令组合列出当前目录下的所有目录文件（不列出其他文件）。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6</a:t>
            </a:r>
            <a:r>
              <a:rPr lang="zh-CN" altLang="en-US" dirty="0">
                <a:solidFill>
                  <a:srgbClr val="FFFF00"/>
                </a:solidFill>
              </a:rPr>
              <a:t>、在上一级目录的子目录</a:t>
            </a:r>
            <a:r>
              <a:rPr lang="en-US" altLang="zh-CN" dirty="0" err="1">
                <a:solidFill>
                  <a:srgbClr val="FFFF00"/>
                </a:solidFill>
              </a:rPr>
              <a:t>src</a:t>
            </a:r>
            <a:r>
              <a:rPr lang="zh-CN" altLang="en-US" dirty="0">
                <a:solidFill>
                  <a:srgbClr val="FFFF00"/>
                </a:solidFill>
              </a:rPr>
              <a:t>中建立一个空文件，文件名叫</a:t>
            </a:r>
            <a:r>
              <a:rPr lang="en-US" altLang="zh-CN" dirty="0" err="1">
                <a:solidFill>
                  <a:srgbClr val="FFFF00"/>
                </a:solidFill>
              </a:rPr>
              <a:t>my_logfile</a:t>
            </a:r>
            <a:r>
              <a:rPr lang="zh-CN" altLang="en-US" dirty="0">
                <a:solidFill>
                  <a:srgbClr val="FFFF00"/>
                </a:solidFill>
              </a:rPr>
              <a:t>。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7</a:t>
            </a:r>
            <a:r>
              <a:rPr lang="zh-CN" altLang="en-US" dirty="0">
                <a:solidFill>
                  <a:srgbClr val="FFFF00"/>
                </a:solidFill>
              </a:rPr>
              <a:t>、在当前路径下建立 </a:t>
            </a:r>
            <a:r>
              <a:rPr lang="en-US" altLang="zh-CN" dirty="0">
                <a:solidFill>
                  <a:srgbClr val="FFFF00"/>
                </a:solidFill>
              </a:rPr>
              <a:t>/letters/mail</a:t>
            </a:r>
            <a:r>
              <a:rPr lang="zh-CN" altLang="en-US" dirty="0">
                <a:solidFill>
                  <a:srgbClr val="FFFF00"/>
                </a:solidFill>
              </a:rPr>
              <a:t>的符号链接</a:t>
            </a:r>
            <a:r>
              <a:rPr lang="en-US" altLang="zh-CN" dirty="0">
                <a:solidFill>
                  <a:srgbClr val="FFFF00"/>
                </a:solidFill>
              </a:rPr>
              <a:t>m-soft</a:t>
            </a:r>
            <a:r>
              <a:rPr lang="zh-CN" altLang="en-US" dirty="0">
                <a:solidFill>
                  <a:srgbClr val="FFFF00"/>
                </a:solidFill>
              </a:rPr>
              <a:t>。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8</a:t>
            </a:r>
            <a:r>
              <a:rPr lang="zh-CN" altLang="en-US" dirty="0">
                <a:solidFill>
                  <a:srgbClr val="FFFF00"/>
                </a:solidFill>
              </a:rPr>
              <a:t>、在屏幕上显示字符串 </a:t>
            </a:r>
            <a:r>
              <a:rPr lang="en-US" altLang="zh-CN" dirty="0">
                <a:solidFill>
                  <a:srgbClr val="FFFF00"/>
                </a:solidFill>
              </a:rPr>
              <a:t>$</a:t>
            </a:r>
            <a:r>
              <a:rPr lang="en-US" altLang="zh-CN" dirty="0" err="1">
                <a:solidFill>
                  <a:srgbClr val="FFFF00"/>
                </a:solidFill>
              </a:rPr>
              <a:t>abc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zh-CN" altLang="en-US" dirty="0">
                <a:solidFill>
                  <a:srgbClr val="FFFF00"/>
                </a:solidFill>
              </a:rPr>
              <a:t>。</a:t>
            </a:r>
          </a:p>
          <a:p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79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95209" y="365126"/>
            <a:ext cx="11620072" cy="1155450"/>
          </a:xfrm>
        </p:spPr>
        <p:txBody>
          <a:bodyPr>
            <a:normAutofit/>
          </a:bodyPr>
          <a:lstStyle/>
          <a:p>
            <a:r>
              <a:rPr lang="zh-CN" altLang="en-US" sz="2700" b="1" dirty="0">
                <a:solidFill>
                  <a:srgbClr val="FFFF00"/>
                </a:solidFill>
              </a:rPr>
              <a:t>练习</a:t>
            </a:r>
            <a:r>
              <a:rPr lang="en-US" altLang="zh-CN" sz="2700" b="1" dirty="0">
                <a:solidFill>
                  <a:srgbClr val="FFFF00"/>
                </a:solidFill>
              </a:rPr>
              <a:t>5-</a:t>
            </a:r>
            <a:r>
              <a:rPr lang="zh-CN" altLang="en-US" sz="2700" b="1" dirty="0">
                <a:solidFill>
                  <a:srgbClr val="FFFF00"/>
                </a:solidFill>
              </a:rPr>
              <a:t>解释含义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0349" y="1520576"/>
            <a:ext cx="11179997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1</a:t>
            </a:r>
            <a:r>
              <a:rPr lang="zh-CN" altLang="en-US" dirty="0">
                <a:solidFill>
                  <a:srgbClr val="FFFF00"/>
                </a:solidFill>
              </a:rPr>
              <a:t>、解释这行命令的含义。如果输入</a:t>
            </a:r>
            <a:r>
              <a:rPr lang="en-US" altLang="zh-CN" dirty="0">
                <a:solidFill>
                  <a:srgbClr val="FFFF00"/>
                </a:solidFill>
              </a:rPr>
              <a:t>123</a:t>
            </a:r>
            <a:r>
              <a:rPr lang="zh-CN" altLang="en-US" dirty="0">
                <a:solidFill>
                  <a:srgbClr val="FFFF00"/>
                </a:solidFill>
              </a:rPr>
              <a:t>，会显示什么？如果输入</a:t>
            </a:r>
            <a:r>
              <a:rPr lang="en-US" altLang="zh-CN" dirty="0">
                <a:solidFill>
                  <a:srgbClr val="FFFF00"/>
                </a:solidFill>
              </a:rPr>
              <a:t>1234</a:t>
            </a:r>
            <a:r>
              <a:rPr lang="zh-CN" altLang="en-US" dirty="0">
                <a:solidFill>
                  <a:srgbClr val="FFFF00"/>
                </a:solidFill>
              </a:rPr>
              <a:t>显示什么？ 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read </a:t>
            </a:r>
            <a:r>
              <a:rPr lang="en-US" altLang="zh-CN" dirty="0" err="1">
                <a:solidFill>
                  <a:srgbClr val="FFFF00"/>
                </a:solidFill>
              </a:rPr>
              <a:t>abc</a:t>
            </a:r>
            <a:r>
              <a:rPr lang="en-US" altLang="zh-CN" dirty="0">
                <a:solidFill>
                  <a:srgbClr val="FFFF00"/>
                </a:solidFill>
              </a:rPr>
              <a:t> ; test $</a:t>
            </a:r>
            <a:r>
              <a:rPr lang="en-US" altLang="zh-CN" dirty="0" err="1">
                <a:solidFill>
                  <a:srgbClr val="FFFF00"/>
                </a:solidFill>
              </a:rPr>
              <a:t>abc</a:t>
            </a:r>
            <a:r>
              <a:rPr lang="en-US" altLang="zh-CN" dirty="0">
                <a:solidFill>
                  <a:srgbClr val="FFFF00"/>
                </a:solidFill>
              </a:rPr>
              <a:t> -</a:t>
            </a:r>
            <a:r>
              <a:rPr lang="en-US" altLang="zh-CN" dirty="0" err="1">
                <a:solidFill>
                  <a:srgbClr val="FFFF00"/>
                </a:solidFill>
              </a:rPr>
              <a:t>lt</a:t>
            </a:r>
            <a:r>
              <a:rPr lang="en-US" altLang="zh-CN" dirty="0">
                <a:solidFill>
                  <a:srgbClr val="FFFF00"/>
                </a:solidFill>
              </a:rPr>
              <a:t> 999 &amp;&amp; res='too small' || res=ok ; echo $res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5</a:t>
            </a:r>
            <a:r>
              <a:rPr lang="zh-CN" altLang="en-US" dirty="0">
                <a:solidFill>
                  <a:srgbClr val="FFFF00"/>
                </a:solidFill>
              </a:rPr>
              <a:t>、试解释以下命令或命令组的含义。</a:t>
            </a:r>
          </a:p>
          <a:p>
            <a:r>
              <a:rPr lang="zh-CN" altLang="en-US" dirty="0">
                <a:solidFill>
                  <a:srgbClr val="FFFF00"/>
                </a:solidFill>
              </a:rPr>
              <a:t>（</a:t>
            </a:r>
            <a:r>
              <a:rPr lang="en-US" altLang="zh-CN" dirty="0">
                <a:solidFill>
                  <a:srgbClr val="FFFF00"/>
                </a:solidFill>
              </a:rPr>
              <a:t>1</a:t>
            </a:r>
            <a:r>
              <a:rPr lang="zh-CN" altLang="en-US" dirty="0">
                <a:solidFill>
                  <a:srgbClr val="FFFF00"/>
                </a:solidFill>
              </a:rPr>
              <a:t>）</a:t>
            </a:r>
            <a:r>
              <a:rPr lang="en-US" altLang="zh-CN" dirty="0">
                <a:solidFill>
                  <a:srgbClr val="FFFF00"/>
                </a:solidFill>
              </a:rPr>
              <a:t>$</a:t>
            </a:r>
            <a:r>
              <a:rPr lang="en-US" altLang="zh-CN" dirty="0" err="1">
                <a:solidFill>
                  <a:srgbClr val="FFFF00"/>
                </a:solidFill>
              </a:rPr>
              <a:t>grep</a:t>
            </a:r>
            <a:r>
              <a:rPr lang="en-US" altLang="zh-CN" dirty="0">
                <a:solidFill>
                  <a:srgbClr val="FFFF00"/>
                </a:solidFill>
              </a:rPr>
              <a:t> ‘789’  </a:t>
            </a:r>
            <a:r>
              <a:rPr lang="en-US" altLang="zh-CN" dirty="0" err="1">
                <a:solidFill>
                  <a:srgbClr val="FFFF00"/>
                </a:solidFill>
              </a:rPr>
              <a:t>lppasswd</a:t>
            </a:r>
            <a:r>
              <a:rPr lang="en-US" altLang="zh-CN" dirty="0">
                <a:solidFill>
                  <a:srgbClr val="FFFF00"/>
                </a:solidFill>
              </a:rPr>
              <a:t>  |  </a:t>
            </a:r>
            <a:r>
              <a:rPr lang="en-US" altLang="zh-CN" dirty="0" err="1">
                <a:solidFill>
                  <a:srgbClr val="FFFF00"/>
                </a:solidFill>
              </a:rPr>
              <a:t>wc</a:t>
            </a:r>
            <a:r>
              <a:rPr lang="en-US" altLang="zh-CN" dirty="0">
                <a:solidFill>
                  <a:srgbClr val="FFFF00"/>
                </a:solidFill>
              </a:rPr>
              <a:t> –l</a:t>
            </a:r>
          </a:p>
          <a:p>
            <a:r>
              <a:rPr lang="zh-CN" altLang="en-US" dirty="0">
                <a:solidFill>
                  <a:srgbClr val="FFFF00"/>
                </a:solidFill>
              </a:rPr>
              <a:t>（</a:t>
            </a:r>
            <a:r>
              <a:rPr lang="en-US" altLang="zh-CN" dirty="0">
                <a:solidFill>
                  <a:srgbClr val="FFFF00"/>
                </a:solidFill>
              </a:rPr>
              <a:t>2</a:t>
            </a:r>
            <a:r>
              <a:rPr lang="zh-CN" altLang="en-US" dirty="0">
                <a:solidFill>
                  <a:srgbClr val="FFFF00"/>
                </a:solidFill>
              </a:rPr>
              <a:t>）</a:t>
            </a:r>
            <a:r>
              <a:rPr lang="en-US" altLang="zh-CN" dirty="0">
                <a:solidFill>
                  <a:srgbClr val="FFFF00"/>
                </a:solidFill>
              </a:rPr>
              <a:t>ls –l | </a:t>
            </a:r>
            <a:r>
              <a:rPr lang="en-US" altLang="zh-CN" dirty="0" err="1">
                <a:solidFill>
                  <a:srgbClr val="FFFF00"/>
                </a:solidFill>
              </a:rPr>
              <a:t>grep</a:t>
            </a:r>
            <a:r>
              <a:rPr lang="en-US" altLang="zh-CN" dirty="0">
                <a:solidFill>
                  <a:srgbClr val="FFFF00"/>
                </a:solidFill>
              </a:rPr>
              <a:t> ‘^d’</a:t>
            </a:r>
          </a:p>
          <a:p>
            <a:r>
              <a:rPr lang="zh-CN" altLang="en-US" dirty="0">
                <a:solidFill>
                  <a:srgbClr val="FFFF00"/>
                </a:solidFill>
              </a:rPr>
              <a:t>（</a:t>
            </a:r>
            <a:r>
              <a:rPr lang="en-US" altLang="zh-CN" dirty="0">
                <a:solidFill>
                  <a:srgbClr val="FFFF00"/>
                </a:solidFill>
              </a:rPr>
              <a:t>3</a:t>
            </a:r>
            <a:r>
              <a:rPr lang="zh-CN" altLang="en-US" dirty="0">
                <a:solidFill>
                  <a:srgbClr val="FFFF00"/>
                </a:solidFill>
              </a:rPr>
              <a:t>）</a:t>
            </a:r>
            <a:r>
              <a:rPr lang="en-US" altLang="zh-CN" dirty="0">
                <a:solidFill>
                  <a:srgbClr val="FFFF00"/>
                </a:solidFill>
              </a:rPr>
              <a:t>ls -d ?[!y]*[e-f]</a:t>
            </a:r>
          </a:p>
          <a:p>
            <a:r>
              <a:rPr lang="zh-CN" altLang="en-US" dirty="0">
                <a:solidFill>
                  <a:srgbClr val="FFFF00"/>
                </a:solidFill>
              </a:rPr>
              <a:t>（</a:t>
            </a:r>
            <a:r>
              <a:rPr lang="en-US" altLang="zh-CN" dirty="0">
                <a:solidFill>
                  <a:srgbClr val="FFFF00"/>
                </a:solidFill>
              </a:rPr>
              <a:t>4</a:t>
            </a:r>
            <a:r>
              <a:rPr lang="zh-CN" altLang="en-US" dirty="0">
                <a:solidFill>
                  <a:srgbClr val="FFFF00"/>
                </a:solidFill>
              </a:rPr>
              <a:t>）</a:t>
            </a:r>
            <a:r>
              <a:rPr lang="en-US" altLang="zh-CN" dirty="0">
                <a:solidFill>
                  <a:srgbClr val="FFFF00"/>
                </a:solidFill>
              </a:rPr>
              <a:t>echo $HOME</a:t>
            </a:r>
          </a:p>
          <a:p>
            <a:r>
              <a:rPr lang="zh-CN" altLang="en-US" dirty="0">
                <a:solidFill>
                  <a:srgbClr val="FFFF00"/>
                </a:solidFill>
              </a:rPr>
              <a:t>（</a:t>
            </a:r>
            <a:r>
              <a:rPr lang="en-US" altLang="zh-CN" dirty="0">
                <a:solidFill>
                  <a:srgbClr val="FFFF00"/>
                </a:solidFill>
              </a:rPr>
              <a:t>5</a:t>
            </a:r>
            <a:r>
              <a:rPr lang="zh-CN" altLang="en-US" dirty="0">
                <a:solidFill>
                  <a:srgbClr val="FFFF00"/>
                </a:solidFill>
              </a:rPr>
              <a:t>）</a:t>
            </a:r>
            <a:r>
              <a:rPr lang="en-US" altLang="zh-CN" dirty="0">
                <a:solidFill>
                  <a:srgbClr val="FFFF00"/>
                </a:solidFill>
              </a:rPr>
              <a:t>cat file1 file2   &gt; </a:t>
            </a:r>
            <a:r>
              <a:rPr lang="en-US" altLang="zh-CN" dirty="0" err="1">
                <a:solidFill>
                  <a:srgbClr val="FFFF00"/>
                </a:solidFill>
              </a:rPr>
              <a:t>cat.out</a:t>
            </a:r>
            <a:r>
              <a:rPr lang="en-US" altLang="zh-CN" dirty="0">
                <a:solidFill>
                  <a:srgbClr val="FFFF00"/>
                </a:solidFill>
              </a:rPr>
              <a:t>   2&gt; </a:t>
            </a:r>
            <a:r>
              <a:rPr lang="en-US" altLang="zh-CN" dirty="0" err="1">
                <a:solidFill>
                  <a:srgbClr val="FFFF00"/>
                </a:solidFill>
              </a:rPr>
              <a:t>cat.err</a:t>
            </a:r>
            <a:endParaRPr lang="en-US" altLang="zh-CN" dirty="0">
              <a:solidFill>
                <a:srgbClr val="FFFF00"/>
              </a:solidFill>
            </a:endParaRPr>
          </a:p>
          <a:p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957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947</Words>
  <Application>Microsoft Office PowerPoint</Application>
  <PresentationFormat>宽屏</PresentationFormat>
  <Paragraphs>77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SHELL脚本、习题练习</vt:lpstr>
      <vt:lpstr>脚本1：输入一个正整数，输出0到这个正整数的平方数。</vt:lpstr>
      <vt:lpstr>脚本2：输出序列的最大数、次最大数、最小数、次最小数</vt:lpstr>
      <vt:lpstr>脚本3：输入正整数k、n(k&lt;=n), 再循环读入n个数，输出其中第k个最小数。</vt:lpstr>
      <vt:lpstr>练习1-填空</vt:lpstr>
      <vt:lpstr>练习2-选择</vt:lpstr>
      <vt:lpstr>练习3-简答</vt:lpstr>
      <vt:lpstr>练习4-根据要求写命令</vt:lpstr>
      <vt:lpstr>练习5-解释含义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SHELL脚本、习题练习</dc:title>
  <dc:creator>rengz</dc:creator>
  <cp:lastModifiedBy>贾 星宇</cp:lastModifiedBy>
  <cp:revision>11</cp:revision>
  <dcterms:created xsi:type="dcterms:W3CDTF">2020-11-23T02:41:11Z</dcterms:created>
  <dcterms:modified xsi:type="dcterms:W3CDTF">2020-12-06T12:14:24Z</dcterms:modified>
</cp:coreProperties>
</file>