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3" r:id="rId2"/>
    <p:sldId id="312" r:id="rId3"/>
    <p:sldId id="258" r:id="rId4"/>
    <p:sldId id="318" r:id="rId5"/>
    <p:sldId id="260" r:id="rId6"/>
    <p:sldId id="259" r:id="rId7"/>
    <p:sldId id="261" r:id="rId8"/>
    <p:sldId id="262" r:id="rId9"/>
    <p:sldId id="319" r:id="rId10"/>
    <p:sldId id="263" r:id="rId11"/>
    <p:sldId id="264" r:id="rId12"/>
    <p:sldId id="270" r:id="rId13"/>
    <p:sldId id="271" r:id="rId14"/>
    <p:sldId id="272" r:id="rId15"/>
    <p:sldId id="273" r:id="rId16"/>
    <p:sldId id="274" r:id="rId17"/>
    <p:sldId id="276" r:id="rId18"/>
    <p:sldId id="320" r:id="rId19"/>
    <p:sldId id="277" r:id="rId20"/>
    <p:sldId id="278" r:id="rId21"/>
    <p:sldId id="279" r:id="rId22"/>
    <p:sldId id="280" r:id="rId23"/>
    <p:sldId id="281" r:id="rId24"/>
    <p:sldId id="282" r:id="rId25"/>
    <p:sldId id="314" r:id="rId26"/>
    <p:sldId id="285" r:id="rId27"/>
    <p:sldId id="286" r:id="rId28"/>
    <p:sldId id="287" r:id="rId29"/>
    <p:sldId id="288" r:id="rId30"/>
    <p:sldId id="289" r:id="rId31"/>
    <p:sldId id="291" r:id="rId32"/>
    <p:sldId id="292" r:id="rId33"/>
    <p:sldId id="293" r:id="rId34"/>
    <p:sldId id="294" r:id="rId35"/>
    <p:sldId id="305" r:id="rId36"/>
    <p:sldId id="298" r:id="rId37"/>
    <p:sldId id="299" r:id="rId38"/>
    <p:sldId id="304" r:id="rId39"/>
    <p:sldId id="306" r:id="rId40"/>
    <p:sldId id="308" r:id="rId41"/>
    <p:sldId id="307" r:id="rId42"/>
    <p:sldId id="311"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E3D7C"/>
    <a:srgbClr val="193265"/>
    <a:srgbClr val="203F7E"/>
    <a:srgbClr val="2850A0"/>
    <a:srgbClr val="23468D"/>
    <a:srgbClr val="0033CC"/>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76" autoAdjust="0"/>
  </p:normalViewPr>
  <p:slideViewPr>
    <p:cSldViewPr>
      <p:cViewPr varScale="1">
        <p:scale>
          <a:sx n="94" d="100"/>
          <a:sy n="94" d="100"/>
        </p:scale>
        <p:origin x="-7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717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4B7E385-AA97-4CF8-ABE6-28436E94279A}" type="slidenum">
              <a:rPr lang="en-US" altLang="zh-CN"/>
              <a:pPr>
                <a:defRPr/>
              </a:pPr>
              <a:t>‹#›</a:t>
            </a:fld>
            <a:endParaRPr lang="en-US" altLang="zh-CN"/>
          </a:p>
        </p:txBody>
      </p:sp>
    </p:spTree>
    <p:extLst>
      <p:ext uri="{BB962C8B-B14F-4D97-AF65-F5344CB8AC3E}">
        <p14:creationId xmlns:p14="http://schemas.microsoft.com/office/powerpoint/2010/main" val="3114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F9A8A12C-FC5E-43C5-8E58-9CACF5EFDACF}" type="slidenum">
              <a:rPr lang="en-US" altLang="zh-CN"/>
              <a:pPr>
                <a:defRPr/>
              </a:pPr>
              <a:t>‹#›</a:t>
            </a:fld>
            <a:endParaRPr lang="en-US" altLang="zh-CN"/>
          </a:p>
        </p:txBody>
      </p:sp>
    </p:spTree>
    <p:extLst>
      <p:ext uri="{BB962C8B-B14F-4D97-AF65-F5344CB8AC3E}">
        <p14:creationId xmlns:p14="http://schemas.microsoft.com/office/powerpoint/2010/main" val="73522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4E04294F-FA12-4769-A9EE-7DA26D10237F}" type="slidenum">
              <a:rPr lang="en-US" altLang="zh-CN"/>
              <a:pPr>
                <a:defRPr/>
              </a:pPr>
              <a:t>‹#›</a:t>
            </a:fld>
            <a:endParaRPr lang="en-US" altLang="zh-CN"/>
          </a:p>
        </p:txBody>
      </p:sp>
    </p:spTree>
    <p:extLst>
      <p:ext uri="{BB962C8B-B14F-4D97-AF65-F5344CB8AC3E}">
        <p14:creationId xmlns:p14="http://schemas.microsoft.com/office/powerpoint/2010/main" val="12702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94284836-471C-40FC-973D-A52DA3453B56}" type="slidenum">
              <a:rPr lang="en-US" altLang="zh-CN"/>
              <a:pPr>
                <a:defRPr/>
              </a:pPr>
              <a:t>‹#›</a:t>
            </a:fld>
            <a:endParaRPr lang="en-US" altLang="zh-CN"/>
          </a:p>
        </p:txBody>
      </p:sp>
    </p:spTree>
    <p:extLst>
      <p:ext uri="{BB962C8B-B14F-4D97-AF65-F5344CB8AC3E}">
        <p14:creationId xmlns:p14="http://schemas.microsoft.com/office/powerpoint/2010/main" val="72462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98E6F58-6184-486F-9A40-F7DEA1CDE60F}" type="slidenum">
              <a:rPr lang="en-US" altLang="zh-CN"/>
              <a:pPr>
                <a:defRPr/>
              </a:pPr>
              <a:t>‹#›</a:t>
            </a:fld>
            <a:endParaRPr lang="en-US" altLang="zh-CN"/>
          </a:p>
        </p:txBody>
      </p:sp>
    </p:spTree>
    <p:extLst>
      <p:ext uri="{BB962C8B-B14F-4D97-AF65-F5344CB8AC3E}">
        <p14:creationId xmlns:p14="http://schemas.microsoft.com/office/powerpoint/2010/main" val="343185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8E802D3E-9112-499D-A7E0-A2FE0407E084}" type="slidenum">
              <a:rPr lang="en-US" altLang="zh-CN"/>
              <a:pPr>
                <a:defRPr/>
              </a:pPr>
              <a:t>‹#›</a:t>
            </a:fld>
            <a:endParaRPr lang="en-US" altLang="zh-CN"/>
          </a:p>
        </p:txBody>
      </p:sp>
    </p:spTree>
    <p:extLst>
      <p:ext uri="{BB962C8B-B14F-4D97-AF65-F5344CB8AC3E}">
        <p14:creationId xmlns:p14="http://schemas.microsoft.com/office/powerpoint/2010/main" val="95960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E6419DC6-4EBE-4CB3-85E3-8C1F871EF1B7}" type="slidenum">
              <a:rPr lang="en-US" altLang="zh-CN"/>
              <a:pPr>
                <a:defRPr/>
              </a:pPr>
              <a:t>‹#›</a:t>
            </a:fld>
            <a:endParaRPr lang="en-US" altLang="zh-CN"/>
          </a:p>
        </p:txBody>
      </p:sp>
    </p:spTree>
    <p:extLst>
      <p:ext uri="{BB962C8B-B14F-4D97-AF65-F5344CB8AC3E}">
        <p14:creationId xmlns:p14="http://schemas.microsoft.com/office/powerpoint/2010/main" val="130973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B2FC8FBE-CFF8-4426-BCF8-F60BAF7B58AF}" type="slidenum">
              <a:rPr lang="en-US" altLang="zh-CN"/>
              <a:pPr>
                <a:defRPr/>
              </a:pPr>
              <a:t>‹#›</a:t>
            </a:fld>
            <a:endParaRPr lang="en-US" altLang="zh-CN"/>
          </a:p>
        </p:txBody>
      </p:sp>
    </p:spTree>
    <p:extLst>
      <p:ext uri="{BB962C8B-B14F-4D97-AF65-F5344CB8AC3E}">
        <p14:creationId xmlns:p14="http://schemas.microsoft.com/office/powerpoint/2010/main" val="34884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8F11446-A4D1-4689-9779-64260C79EAAD}" type="slidenum">
              <a:rPr lang="en-US" altLang="zh-CN"/>
              <a:pPr>
                <a:defRPr/>
              </a:pPr>
              <a:t>‹#›</a:t>
            </a:fld>
            <a:endParaRPr lang="en-US" altLang="zh-CN"/>
          </a:p>
        </p:txBody>
      </p:sp>
    </p:spTree>
    <p:extLst>
      <p:ext uri="{BB962C8B-B14F-4D97-AF65-F5344CB8AC3E}">
        <p14:creationId xmlns:p14="http://schemas.microsoft.com/office/powerpoint/2010/main" val="158884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53836F4-0504-4FAF-8D40-C9904BFE7FE5}" type="slidenum">
              <a:rPr lang="en-US" altLang="zh-CN"/>
              <a:pPr>
                <a:defRPr/>
              </a:pPr>
              <a:t>‹#›</a:t>
            </a:fld>
            <a:endParaRPr lang="en-US" altLang="zh-CN"/>
          </a:p>
        </p:txBody>
      </p:sp>
    </p:spTree>
    <p:extLst>
      <p:ext uri="{BB962C8B-B14F-4D97-AF65-F5344CB8AC3E}">
        <p14:creationId xmlns:p14="http://schemas.microsoft.com/office/powerpoint/2010/main" val="132411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F6BB864-7171-4050-8079-9F5AAEECA8A5}" type="slidenum">
              <a:rPr lang="en-US" altLang="zh-CN"/>
              <a:pPr>
                <a:defRPr/>
              </a:pPr>
              <a:t>‹#›</a:t>
            </a:fld>
            <a:endParaRPr lang="en-US" altLang="zh-CN"/>
          </a:p>
        </p:txBody>
      </p:sp>
    </p:spTree>
    <p:extLst>
      <p:ext uri="{BB962C8B-B14F-4D97-AF65-F5344CB8AC3E}">
        <p14:creationId xmlns:p14="http://schemas.microsoft.com/office/powerpoint/2010/main" val="41402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065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7066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6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7067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067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9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069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56B726B6-D328-40A2-B22E-2BF837B42030}" type="slidenum">
              <a:rPr lang="en-US" altLang="zh-CN"/>
              <a:pPr>
                <a:defRPr/>
              </a:pPr>
              <a:t>‹#›</a:t>
            </a:fld>
            <a:endParaRPr lang="en-US" altLang="zh-CN"/>
          </a:p>
        </p:txBody>
      </p:sp>
      <p:sp>
        <p:nvSpPr>
          <p:cNvPr id="7069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lstStyle/>
          <a:p>
            <a:pPr eaLnBrk="1" hangingPunct="1">
              <a:defRPr/>
            </a:pPr>
            <a:r>
              <a:rPr lang="zh-CN" altLang="en-US" sz="4800" dirty="0" smtClean="0"/>
              <a:t>第</a:t>
            </a:r>
            <a:r>
              <a:rPr lang="en-US" altLang="zh-CN" sz="4800" dirty="0" smtClean="0"/>
              <a:t>2</a:t>
            </a:r>
            <a:r>
              <a:rPr lang="zh-CN" altLang="en-US" sz="4800" dirty="0" smtClean="0"/>
              <a:t>章 </a:t>
            </a:r>
            <a:r>
              <a:rPr lang="zh-CN" altLang="en-US" sz="4800" dirty="0"/>
              <a:t>简单数据的</a:t>
            </a:r>
            <a:r>
              <a:rPr lang="zh-CN" altLang="en-US" sz="4800" dirty="0" smtClean="0"/>
              <a:t>描述</a:t>
            </a:r>
            <a:r>
              <a:rPr lang="en-US" altLang="zh-CN" sz="4800" dirty="0" smtClean="0"/>
              <a:t/>
            </a:r>
            <a:br>
              <a:rPr lang="en-US" altLang="zh-CN" sz="4800" dirty="0" smtClean="0"/>
            </a:br>
            <a:r>
              <a:rPr lang="zh-CN" altLang="en-US" sz="4000" dirty="0" smtClean="0"/>
              <a:t>−−</a:t>
            </a:r>
            <a:r>
              <a:rPr lang="zh-CN" altLang="en-US" sz="4000" dirty="0"/>
              <a:t>基本数据类型和表达式</a:t>
            </a:r>
            <a:endParaRPr lang="zh-CN" altLang="en-US" sz="4000" dirty="0" smtClean="0">
              <a:solidFill>
                <a:srgbClr val="FFC000"/>
              </a:solidFill>
            </a:endParaRPr>
          </a:p>
        </p:txBody>
      </p:sp>
      <p:sp>
        <p:nvSpPr>
          <p:cNvPr id="96259" name="Rectangle 3"/>
          <p:cNvSpPr>
            <a:spLocks noGrp="1" noChangeArrowheads="1"/>
          </p:cNvSpPr>
          <p:nvPr>
            <p:ph type="subTitle" idx="1"/>
          </p:nvPr>
        </p:nvSpPr>
        <p:spPr/>
        <p:txBody>
          <a:bodyPr/>
          <a:lstStyle/>
          <a:p>
            <a:pPr eaLnBrk="1" hangingPunct="1">
              <a:defRPr/>
            </a:pPr>
            <a:r>
              <a:rPr lang="zh-CN" altLang="en-US" dirty="0" smtClean="0"/>
              <a:t>（只介绍基本内容</a:t>
            </a:r>
            <a:r>
              <a:rPr lang="zh-CN" altLang="en-US" smtClean="0"/>
              <a:t>，以便较早地进入流程控制介绍）</a:t>
            </a:r>
            <a:endParaRPr lang="en-US" altLang="zh-CN" dirty="0" smtClean="0"/>
          </a:p>
          <a:p>
            <a:pPr eaLnBrk="1" hangingPunct="1">
              <a:defRPr/>
            </a:pP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实数类型</a:t>
            </a:r>
          </a:p>
        </p:txBody>
      </p:sp>
      <p:sp>
        <p:nvSpPr>
          <p:cNvPr id="14339" name="Rectangle 3"/>
          <p:cNvSpPr>
            <a:spLocks noGrp="1" noChangeArrowheads="1"/>
          </p:cNvSpPr>
          <p:nvPr>
            <p:ph type="body" idx="1"/>
          </p:nvPr>
        </p:nvSpPr>
        <p:spPr>
          <a:xfrm>
            <a:off x="215900" y="1412875"/>
            <a:ext cx="8748713" cy="5300663"/>
          </a:xfrm>
        </p:spPr>
        <p:txBody>
          <a:bodyPr>
            <a:normAutofit fontScale="92500" lnSpcReduction="20000"/>
          </a:bodyPr>
          <a:lstStyle/>
          <a:p>
            <a:pPr marL="354013" indent="-354013" eaLnBrk="1" hangingPunct="1">
              <a:lnSpc>
                <a:spcPct val="120000"/>
              </a:lnSpc>
              <a:defRPr/>
            </a:pPr>
            <a:r>
              <a:rPr lang="zh-CN" altLang="en-US" dirty="0" smtClean="0"/>
              <a:t>实数类型又称浮点型，它用于描述通常的</a:t>
            </a:r>
            <a:r>
              <a:rPr lang="zh-CN" altLang="en-US" dirty="0" smtClean="0">
                <a:solidFill>
                  <a:schemeClr val="folHlink"/>
                </a:solidFill>
              </a:rPr>
              <a:t>实数</a:t>
            </a:r>
            <a:r>
              <a:rPr lang="zh-CN" altLang="en-US" dirty="0" smtClean="0"/>
              <a:t>。根据精度可分为：</a:t>
            </a:r>
          </a:p>
          <a:p>
            <a:pPr marL="1076325" lvl="1" indent="-276225" eaLnBrk="1" hangingPunct="1">
              <a:defRPr/>
            </a:pPr>
            <a:r>
              <a:rPr lang="zh-CN" altLang="en-US" dirty="0" smtClean="0"/>
              <a:t> </a:t>
            </a:r>
            <a:r>
              <a:rPr lang="en-US" altLang="zh-CN" dirty="0" smtClean="0"/>
              <a:t>float </a:t>
            </a:r>
            <a:r>
              <a:rPr lang="zh-CN" altLang="en-US" dirty="0" smtClean="0"/>
              <a:t>（单精度型）</a:t>
            </a:r>
          </a:p>
          <a:p>
            <a:pPr marL="1076325" lvl="1" indent="-276225" eaLnBrk="1" hangingPunct="1">
              <a:defRPr/>
            </a:pPr>
            <a:r>
              <a:rPr lang="zh-CN" altLang="en-US" dirty="0" smtClean="0"/>
              <a:t> </a:t>
            </a:r>
            <a:r>
              <a:rPr lang="en-US" altLang="zh-CN" dirty="0" smtClean="0"/>
              <a:t>double </a:t>
            </a:r>
            <a:r>
              <a:rPr lang="zh-CN" altLang="en-US" dirty="0" smtClean="0"/>
              <a:t>（双精度型）</a:t>
            </a:r>
          </a:p>
          <a:p>
            <a:pPr marL="1076325" lvl="1" indent="-276225" eaLnBrk="1" hangingPunct="1">
              <a:defRPr/>
            </a:pPr>
            <a:r>
              <a:rPr lang="zh-CN" altLang="en-US" dirty="0" smtClean="0"/>
              <a:t> </a:t>
            </a:r>
            <a:r>
              <a:rPr lang="en-US" altLang="zh-CN" dirty="0" smtClean="0"/>
              <a:t>long double</a:t>
            </a:r>
            <a:r>
              <a:rPr lang="zh-CN" altLang="en-US" dirty="0" smtClean="0"/>
              <a:t>（长双精度型）</a:t>
            </a:r>
          </a:p>
          <a:p>
            <a:pPr marL="354013" indent="-354013" eaLnBrk="1" hangingPunct="1">
              <a:defRPr/>
            </a:pPr>
            <a:r>
              <a:rPr lang="zh-CN" altLang="en-US" dirty="0" smtClean="0"/>
              <a:t>一般情况下</a:t>
            </a:r>
          </a:p>
          <a:p>
            <a:pPr marL="354013" indent="-354013" eaLnBrk="1" hangingPunct="1">
              <a:buFont typeface="Wingdings" pitchFamily="2" charset="2"/>
              <a:buNone/>
              <a:defRPr/>
            </a:pPr>
            <a:r>
              <a:rPr lang="zh-CN" altLang="en-US" sz="2400" dirty="0" smtClean="0">
                <a:solidFill>
                  <a:schemeClr val="tx2"/>
                </a:solidFill>
              </a:rPr>
              <a:t>	</a:t>
            </a:r>
            <a:r>
              <a:rPr lang="zh-CN" altLang="en-US" sz="2400" dirty="0" smtClean="0">
                <a:latin typeface="Arial"/>
              </a:rPr>
              <a:t>“</a:t>
            </a:r>
            <a:r>
              <a:rPr lang="en-US" altLang="zh-CN" sz="2400" dirty="0" smtClean="0"/>
              <a:t>float</a:t>
            </a:r>
            <a:r>
              <a:rPr lang="en-US" altLang="zh-CN" sz="2400" dirty="0" smtClean="0">
                <a:latin typeface="Arial"/>
              </a:rPr>
              <a:t>”</a:t>
            </a:r>
            <a:r>
              <a:rPr lang="zh-CN" altLang="en-US" sz="2400" dirty="0" smtClean="0"/>
              <a:t>的范围 ＜ </a:t>
            </a:r>
            <a:r>
              <a:rPr lang="zh-CN" altLang="en-US" sz="2400" dirty="0" smtClean="0">
                <a:latin typeface="Arial"/>
              </a:rPr>
              <a:t>“</a:t>
            </a:r>
            <a:r>
              <a:rPr lang="en-US" altLang="zh-CN" sz="2400" dirty="0" smtClean="0"/>
              <a:t>double</a:t>
            </a:r>
            <a:r>
              <a:rPr lang="en-US" altLang="zh-CN" sz="2400" dirty="0" smtClean="0">
                <a:latin typeface="Arial"/>
              </a:rPr>
              <a:t>”</a:t>
            </a:r>
            <a:r>
              <a:rPr lang="zh-CN" altLang="en-US" sz="2400" dirty="0" smtClean="0"/>
              <a:t>的范围 ≤ </a:t>
            </a:r>
            <a:r>
              <a:rPr lang="zh-CN" altLang="en-US" sz="2400" dirty="0" smtClean="0">
                <a:latin typeface="Arial"/>
              </a:rPr>
              <a:t>“</a:t>
            </a:r>
            <a:r>
              <a:rPr lang="en-US" altLang="zh-CN" sz="2400" dirty="0" smtClean="0"/>
              <a:t>long double</a:t>
            </a:r>
            <a:r>
              <a:rPr lang="en-US" altLang="zh-CN" sz="2400" dirty="0" smtClean="0">
                <a:latin typeface="Arial"/>
              </a:rPr>
              <a:t>”</a:t>
            </a:r>
            <a:r>
              <a:rPr lang="zh-CN" altLang="en-US" sz="2400" dirty="0" smtClean="0"/>
              <a:t>的范围</a:t>
            </a:r>
          </a:p>
          <a:p>
            <a:pPr marL="1076325" lvl="1" indent="-276225" eaLnBrk="1" hangingPunct="1">
              <a:defRPr/>
            </a:pPr>
            <a:r>
              <a:rPr lang="en-US" altLang="zh-CN" dirty="0" smtClean="0"/>
              <a:t>float</a:t>
            </a:r>
            <a:r>
              <a:rPr lang="zh-CN" altLang="en-US" dirty="0" smtClean="0"/>
              <a:t>占</a:t>
            </a:r>
            <a:r>
              <a:rPr lang="en-US" altLang="zh-CN" dirty="0" smtClean="0"/>
              <a:t>4</a:t>
            </a:r>
            <a:r>
              <a:rPr lang="zh-CN" altLang="en-US" dirty="0" smtClean="0"/>
              <a:t>个字节（</a:t>
            </a:r>
            <a:r>
              <a:rPr lang="en-US" altLang="zh-CN" sz="2200" dirty="0" smtClean="0"/>
              <a:t>-3.402823466×10</a:t>
            </a:r>
            <a:r>
              <a:rPr lang="en-US" altLang="zh-CN" sz="2200" baseline="30000" dirty="0" smtClean="0"/>
              <a:t>38</a:t>
            </a:r>
            <a:r>
              <a:rPr lang="zh-CN" altLang="en-US" sz="2200" dirty="0" smtClean="0"/>
              <a:t>～</a:t>
            </a:r>
            <a:r>
              <a:rPr lang="en-US" altLang="zh-CN" sz="2200" dirty="0" smtClean="0"/>
              <a:t>3.402823466×10</a:t>
            </a:r>
            <a:r>
              <a:rPr lang="en-US" altLang="zh-CN" sz="2200" baseline="30000" dirty="0" smtClean="0"/>
              <a:t>38</a:t>
            </a:r>
            <a:r>
              <a:rPr lang="zh-CN" altLang="en-US" dirty="0" smtClean="0"/>
              <a:t>）</a:t>
            </a:r>
          </a:p>
          <a:p>
            <a:pPr marL="1076325" lvl="1" indent="-276225" eaLnBrk="1" hangingPunct="1">
              <a:defRPr/>
            </a:pPr>
            <a:r>
              <a:rPr lang="en-US" altLang="zh-CN" dirty="0" smtClean="0"/>
              <a:t>double</a:t>
            </a:r>
            <a:r>
              <a:rPr lang="zh-CN" altLang="en-US" dirty="0" smtClean="0"/>
              <a:t>占</a:t>
            </a:r>
            <a:r>
              <a:rPr lang="en-US" altLang="zh-CN" dirty="0" smtClean="0"/>
              <a:t>8</a:t>
            </a:r>
            <a:r>
              <a:rPr lang="zh-CN" altLang="en-US" dirty="0" smtClean="0"/>
              <a:t>个字节（</a:t>
            </a:r>
            <a:r>
              <a:rPr lang="en-US" altLang="zh-CN" sz="2200" dirty="0" smtClean="0"/>
              <a:t>-1.7976931348623158×10</a:t>
            </a:r>
            <a:r>
              <a:rPr lang="en-US" altLang="zh-CN" sz="2200" baseline="30000" dirty="0" smtClean="0"/>
              <a:t>308</a:t>
            </a:r>
            <a:r>
              <a:rPr lang="zh-CN" altLang="en-US" sz="2200" dirty="0" smtClean="0"/>
              <a:t>～</a:t>
            </a:r>
            <a:r>
              <a:rPr lang="en-US" altLang="zh-CN" sz="2200" dirty="0" smtClean="0"/>
              <a:t>1.7976931348623158×10</a:t>
            </a:r>
            <a:r>
              <a:rPr lang="en-US" altLang="zh-CN" sz="2200" baseline="30000" dirty="0" smtClean="0"/>
              <a:t>308</a:t>
            </a:r>
            <a:r>
              <a:rPr lang="zh-CN" altLang="en-US" dirty="0" smtClean="0"/>
              <a:t>）</a:t>
            </a:r>
          </a:p>
          <a:p>
            <a:pPr marL="1076325" lvl="1" indent="-276225" eaLnBrk="1" hangingPunct="1">
              <a:defRPr/>
            </a:pPr>
            <a:r>
              <a:rPr lang="en-US" altLang="zh-CN" dirty="0" smtClean="0"/>
              <a:t>long double</a:t>
            </a:r>
            <a:r>
              <a:rPr lang="zh-CN" altLang="en-US" dirty="0" smtClean="0"/>
              <a:t>占</a:t>
            </a:r>
            <a:r>
              <a:rPr lang="en-US" altLang="zh-CN" dirty="0" smtClean="0"/>
              <a:t>8</a:t>
            </a:r>
            <a:r>
              <a:rPr lang="zh-CN" altLang="en-US" dirty="0" smtClean="0"/>
              <a:t>个或</a:t>
            </a:r>
            <a:r>
              <a:rPr lang="en-US" altLang="zh-CN" dirty="0" smtClean="0"/>
              <a:t>10</a:t>
            </a:r>
            <a:r>
              <a:rPr lang="zh-CN" altLang="en-US" dirty="0" smtClean="0"/>
              <a:t>个字节</a:t>
            </a:r>
            <a:endParaRPr lang="en-US" altLang="zh-CN" dirty="0" smtClean="0"/>
          </a:p>
          <a:p>
            <a:pPr marL="276225" indent="-276225" eaLnBrk="1" hangingPunct="1">
              <a:defRPr/>
            </a:pPr>
            <a:r>
              <a:rPr lang="zh-CN" altLang="en-US" dirty="0"/>
              <a:t>在计算机内部，实数一般用</a:t>
            </a:r>
            <a:r>
              <a:rPr lang="en-US" altLang="zh-CN" dirty="0"/>
              <a:t>IEEE 754</a:t>
            </a:r>
            <a:r>
              <a:rPr lang="zh-CN" altLang="en-US" dirty="0"/>
              <a:t>格式表示。</a:t>
            </a:r>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字符类型</a:t>
            </a:r>
          </a:p>
        </p:txBody>
      </p:sp>
      <p:sp>
        <p:nvSpPr>
          <p:cNvPr id="15363" name="Rectangle 3"/>
          <p:cNvSpPr>
            <a:spLocks noGrp="1" noChangeArrowheads="1"/>
          </p:cNvSpPr>
          <p:nvPr>
            <p:ph type="body" idx="1"/>
          </p:nvPr>
        </p:nvSpPr>
        <p:spPr>
          <a:xfrm>
            <a:off x="287338" y="1485900"/>
            <a:ext cx="8748712" cy="2374900"/>
          </a:xfrm>
        </p:spPr>
        <p:txBody>
          <a:bodyPr>
            <a:normAutofit fontScale="92500"/>
          </a:bodyPr>
          <a:lstStyle/>
          <a:p>
            <a:pPr marL="533400" indent="-533400" eaLnBrk="1" hangingPunct="1">
              <a:defRPr/>
            </a:pPr>
            <a:r>
              <a:rPr lang="zh-CN" altLang="en-US" dirty="0" smtClean="0"/>
              <a:t>字符类型用于描述文字类型数据中的一个</a:t>
            </a:r>
            <a:r>
              <a:rPr lang="zh-CN" altLang="en-US" dirty="0" smtClean="0">
                <a:solidFill>
                  <a:schemeClr val="folHlink"/>
                </a:solidFill>
              </a:rPr>
              <a:t>字符</a:t>
            </a:r>
            <a:r>
              <a:rPr lang="zh-CN" altLang="en-US" dirty="0" smtClean="0"/>
              <a:t>。</a:t>
            </a:r>
          </a:p>
          <a:p>
            <a:pPr marL="533400" indent="-533400" eaLnBrk="1" hangingPunct="1">
              <a:defRPr/>
            </a:pPr>
            <a:r>
              <a:rPr lang="zh-CN" altLang="en-US" dirty="0" smtClean="0"/>
              <a:t>字符在计算机中存储的是它的</a:t>
            </a:r>
            <a:r>
              <a:rPr lang="zh-CN" altLang="en-US" dirty="0" smtClean="0">
                <a:solidFill>
                  <a:schemeClr val="folHlink"/>
                </a:solidFill>
              </a:rPr>
              <a:t>编码</a:t>
            </a:r>
            <a:r>
              <a:rPr lang="zh-CN" altLang="en-US" dirty="0" smtClean="0"/>
              <a:t>。</a:t>
            </a:r>
          </a:p>
          <a:p>
            <a:pPr marL="1076325" lvl="1" indent="-276225" eaLnBrk="1" hangingPunct="1">
              <a:defRPr/>
            </a:pPr>
            <a:r>
              <a:rPr lang="en-US" altLang="zh-CN" dirty="0" smtClean="0"/>
              <a:t>char</a:t>
            </a:r>
            <a:r>
              <a:rPr lang="zh-CN" altLang="en-US" dirty="0" smtClean="0"/>
              <a:t>：表示单子节编码的字符。</a:t>
            </a:r>
          </a:p>
          <a:p>
            <a:pPr marL="1076325" lvl="1" indent="-276225" eaLnBrk="1" hangingPunct="1">
              <a:defRPr/>
            </a:pPr>
            <a:r>
              <a:rPr lang="en-US" altLang="zh-CN" dirty="0" err="1" smtClean="0"/>
              <a:t>wchar_t</a:t>
            </a:r>
            <a:r>
              <a:rPr lang="zh-CN" altLang="en-US" dirty="0" smtClean="0"/>
              <a:t>：表示多字节编码的字符。</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85725"/>
            <a:ext cx="7772400" cy="895350"/>
          </a:xfrm>
        </p:spPr>
        <p:txBody>
          <a:bodyPr/>
          <a:lstStyle/>
          <a:p>
            <a:pPr eaLnBrk="1" hangingPunct="1">
              <a:defRPr/>
            </a:pPr>
            <a:r>
              <a:rPr lang="zh-CN" altLang="en-US" sz="4000" smtClean="0"/>
              <a:t>常用的字符集及其编码</a:t>
            </a:r>
          </a:p>
        </p:txBody>
      </p:sp>
      <p:sp>
        <p:nvSpPr>
          <p:cNvPr id="23555" name="Rectangle 3"/>
          <p:cNvSpPr>
            <a:spLocks noGrp="1" noChangeArrowheads="1"/>
          </p:cNvSpPr>
          <p:nvPr>
            <p:ph type="body" idx="1"/>
          </p:nvPr>
        </p:nvSpPr>
        <p:spPr>
          <a:xfrm>
            <a:off x="250825" y="1484313"/>
            <a:ext cx="8675688" cy="5113337"/>
          </a:xfrm>
        </p:spPr>
        <p:txBody>
          <a:bodyPr/>
          <a:lstStyle/>
          <a:p>
            <a:pPr marL="354013" indent="-354013" eaLnBrk="1" hangingPunct="1">
              <a:defRPr/>
            </a:pPr>
            <a:r>
              <a:rPr lang="en-US" altLang="zh-CN" smtClean="0"/>
              <a:t> ASCII</a:t>
            </a:r>
            <a:r>
              <a:rPr lang="zh-CN" altLang="en-US" smtClean="0"/>
              <a:t>字符集</a:t>
            </a:r>
          </a:p>
          <a:p>
            <a:pPr marL="1333500" lvl="1" indent="-533400" eaLnBrk="1" hangingPunct="1">
              <a:defRPr/>
            </a:pPr>
            <a:r>
              <a:rPr lang="zh-CN" altLang="en-US" smtClean="0"/>
              <a:t>一个字节编码，最多表示</a:t>
            </a:r>
            <a:r>
              <a:rPr lang="en-US" altLang="zh-CN" smtClean="0"/>
              <a:t>256</a:t>
            </a:r>
            <a:r>
              <a:rPr lang="zh-CN" altLang="en-US" smtClean="0"/>
              <a:t>个字符</a:t>
            </a:r>
          </a:p>
          <a:p>
            <a:pPr marL="1333500" lvl="1" indent="-533400" eaLnBrk="1" hangingPunct="1">
              <a:defRPr/>
            </a:pPr>
            <a:r>
              <a:rPr lang="en-US" altLang="zh-CN" smtClean="0"/>
              <a:t>10</a:t>
            </a:r>
            <a:r>
              <a:rPr lang="zh-CN" altLang="en-US" smtClean="0"/>
              <a:t>个数字</a:t>
            </a:r>
          </a:p>
          <a:p>
            <a:pPr marL="1333500" lvl="1" indent="-533400" eaLnBrk="1" hangingPunct="1">
              <a:defRPr/>
            </a:pPr>
            <a:r>
              <a:rPr lang="en-US" altLang="zh-CN" smtClean="0"/>
              <a:t>52</a:t>
            </a:r>
            <a:r>
              <a:rPr lang="zh-CN" altLang="en-US" smtClean="0"/>
              <a:t>个英文字母（包括大、小写）</a:t>
            </a:r>
          </a:p>
          <a:p>
            <a:pPr marL="1333500" lvl="1" indent="-533400" eaLnBrk="1" hangingPunct="1">
              <a:defRPr/>
            </a:pPr>
            <a:r>
              <a:rPr lang="zh-CN" altLang="en-US" smtClean="0"/>
              <a:t>其它一些常用符号（如标点符号、数学运算符等） </a:t>
            </a:r>
          </a:p>
          <a:p>
            <a:pPr marL="1333500" lvl="1" indent="-533400" eaLnBrk="1" hangingPunct="1">
              <a:defRPr/>
            </a:pPr>
            <a:r>
              <a:rPr lang="en-US" altLang="zh-CN" smtClean="0"/>
              <a:t>0~9</a:t>
            </a:r>
            <a:r>
              <a:rPr lang="zh-CN" altLang="en-US" smtClean="0"/>
              <a:t>十个数字、</a:t>
            </a:r>
            <a:r>
              <a:rPr lang="en-US" altLang="zh-CN" smtClean="0"/>
              <a:t>26</a:t>
            </a:r>
            <a:r>
              <a:rPr lang="zh-CN" altLang="en-US" smtClean="0"/>
              <a:t>个大写英文字母以及</a:t>
            </a:r>
            <a:r>
              <a:rPr lang="en-US" altLang="zh-CN" smtClean="0"/>
              <a:t>26</a:t>
            </a:r>
            <a:r>
              <a:rPr lang="zh-CN" altLang="en-US" smtClean="0"/>
              <a:t>个小写英文字母的编码各自是连续的 </a:t>
            </a:r>
          </a:p>
          <a:p>
            <a:pPr marL="1333500" lvl="1" indent="-533400" eaLnBrk="1" hangingPunct="1">
              <a:defRPr/>
            </a:pPr>
            <a:r>
              <a:rPr lang="zh-CN" altLang="en-US" smtClean="0"/>
              <a:t>在</a:t>
            </a:r>
            <a:r>
              <a:rPr lang="en-US" altLang="zh-CN" smtClean="0"/>
              <a:t>C++</a:t>
            </a:r>
            <a:r>
              <a:rPr lang="zh-CN" altLang="en-US" smtClean="0"/>
              <a:t>中用</a:t>
            </a:r>
            <a:r>
              <a:rPr lang="en-US" altLang="zh-CN" smtClean="0"/>
              <a:t>char</a:t>
            </a:r>
            <a:r>
              <a:rPr lang="zh-CN" altLang="en-US" smtClean="0"/>
              <a:t>类型描述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0"/>
            <a:ext cx="7772400" cy="895350"/>
          </a:xfrm>
        </p:spPr>
        <p:txBody>
          <a:bodyPr/>
          <a:lstStyle/>
          <a:p>
            <a:pPr eaLnBrk="1" hangingPunct="1">
              <a:defRPr/>
            </a:pPr>
            <a:r>
              <a:rPr lang="zh-CN" altLang="en-US" sz="4000" smtClean="0"/>
              <a:t>常用的字符集及其编码（续）</a:t>
            </a:r>
          </a:p>
        </p:txBody>
      </p:sp>
      <p:sp>
        <p:nvSpPr>
          <p:cNvPr id="24579" name="Rectangle 3"/>
          <p:cNvSpPr>
            <a:spLocks noGrp="1" noChangeArrowheads="1"/>
          </p:cNvSpPr>
          <p:nvPr>
            <p:ph type="body" idx="1"/>
          </p:nvPr>
        </p:nvSpPr>
        <p:spPr>
          <a:xfrm>
            <a:off x="250825" y="1125538"/>
            <a:ext cx="8748713" cy="5732462"/>
          </a:xfrm>
        </p:spPr>
        <p:txBody>
          <a:bodyPr/>
          <a:lstStyle/>
          <a:p>
            <a:pPr marL="0" indent="0" eaLnBrk="1" hangingPunct="1">
              <a:lnSpc>
                <a:spcPct val="90000"/>
              </a:lnSpc>
              <a:defRPr/>
            </a:pPr>
            <a:r>
              <a:rPr lang="en-US" altLang="zh-CN" sz="2800" smtClean="0"/>
              <a:t> Unicode</a:t>
            </a:r>
            <a:r>
              <a:rPr lang="zh-CN" altLang="en-US" sz="2800" smtClean="0"/>
              <a:t>（国际通用字符集）</a:t>
            </a:r>
          </a:p>
          <a:p>
            <a:pPr marL="1333500" lvl="1" indent="-533400" eaLnBrk="1" hangingPunct="1">
              <a:lnSpc>
                <a:spcPct val="90000"/>
              </a:lnSpc>
              <a:defRPr/>
            </a:pPr>
            <a:r>
              <a:rPr lang="en-US" altLang="zh-CN" sz="2400" smtClean="0"/>
              <a:t>2</a:t>
            </a:r>
            <a:r>
              <a:rPr lang="zh-CN" altLang="en-US" sz="2400" smtClean="0"/>
              <a:t>～</a:t>
            </a:r>
            <a:r>
              <a:rPr lang="en-US" altLang="zh-CN" sz="2400" smtClean="0"/>
              <a:t>4</a:t>
            </a:r>
            <a:r>
              <a:rPr lang="zh-CN" altLang="en-US" sz="2400" smtClean="0"/>
              <a:t>个字节</a:t>
            </a:r>
          </a:p>
          <a:p>
            <a:pPr marL="1333500" lvl="1" indent="-533400" eaLnBrk="1" hangingPunct="1">
              <a:lnSpc>
                <a:spcPct val="90000"/>
              </a:lnSpc>
              <a:defRPr/>
            </a:pPr>
            <a:r>
              <a:rPr lang="zh-CN" altLang="en-US" sz="2400" smtClean="0"/>
              <a:t>可用于大部分语言中的字符</a:t>
            </a:r>
          </a:p>
          <a:p>
            <a:pPr marL="1333500" lvl="1" indent="-533400" eaLnBrk="1" hangingPunct="1">
              <a:lnSpc>
                <a:spcPct val="90000"/>
              </a:lnSpc>
              <a:defRPr/>
            </a:pPr>
            <a:r>
              <a:rPr lang="en-US" altLang="zh-CN" sz="2400" smtClean="0"/>
              <a:t>C++</a:t>
            </a:r>
            <a:r>
              <a:rPr lang="zh-CN" altLang="en-US" sz="2400" smtClean="0"/>
              <a:t>用</a:t>
            </a:r>
            <a:r>
              <a:rPr lang="en-US" altLang="zh-CN" sz="2400" smtClean="0"/>
              <a:t>wchar_t</a:t>
            </a:r>
            <a:r>
              <a:rPr lang="zh-CN" altLang="en-US" sz="2400" smtClean="0"/>
              <a:t>描述</a:t>
            </a:r>
          </a:p>
          <a:p>
            <a:pPr marL="0" indent="0" eaLnBrk="1" hangingPunct="1">
              <a:lnSpc>
                <a:spcPct val="90000"/>
              </a:lnSpc>
              <a:defRPr/>
            </a:pPr>
            <a:r>
              <a:rPr lang="zh-CN" altLang="en-US" sz="2800" smtClean="0"/>
              <a:t> </a:t>
            </a:r>
            <a:r>
              <a:rPr lang="en-US" altLang="zh-CN" sz="2800" smtClean="0"/>
              <a:t>GB2312</a:t>
            </a:r>
            <a:r>
              <a:rPr lang="zh-CN" altLang="en-US" sz="2800" smtClean="0"/>
              <a:t>（简体中文）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en-US" altLang="zh-CN" sz="2400" smtClean="0"/>
              <a:t>C++</a:t>
            </a: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a:p>
            <a:pPr marL="0" indent="0" eaLnBrk="1" hangingPunct="1">
              <a:lnSpc>
                <a:spcPct val="90000"/>
              </a:lnSpc>
              <a:defRPr/>
            </a:pPr>
            <a:r>
              <a:rPr lang="zh-CN" altLang="en-US" sz="2800" smtClean="0"/>
              <a:t> </a:t>
            </a:r>
            <a:r>
              <a:rPr lang="en-US" altLang="zh-CN" sz="2800" smtClean="0"/>
              <a:t>Big5</a:t>
            </a:r>
            <a:r>
              <a:rPr lang="zh-CN" altLang="en-US" sz="2800" smtClean="0"/>
              <a:t>（繁体中文）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en-US" altLang="zh-CN" sz="2400" smtClean="0"/>
              <a:t>C++</a:t>
            </a: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a:p>
            <a:pPr marL="0" indent="0" eaLnBrk="1" hangingPunct="1">
              <a:lnSpc>
                <a:spcPct val="90000"/>
              </a:lnSpc>
              <a:defRPr/>
            </a:pPr>
            <a:r>
              <a:rPr lang="zh-CN" altLang="en-US" sz="2800" smtClean="0"/>
              <a:t> </a:t>
            </a:r>
            <a:r>
              <a:rPr lang="en-US" altLang="zh-CN" sz="2800" smtClean="0"/>
              <a:t>Shift-JIS</a:t>
            </a:r>
            <a:r>
              <a:rPr lang="zh-CN" altLang="en-US" sz="2800" smtClean="0"/>
              <a:t>（日文）</a:t>
            </a:r>
          </a:p>
          <a:p>
            <a:pPr marL="1333500" lvl="1" indent="-533400" eaLnBrk="1" hangingPunct="1">
              <a:lnSpc>
                <a:spcPct val="90000"/>
              </a:lnSpc>
              <a:defRPr/>
            </a:pPr>
            <a:r>
              <a:rPr lang="en-US" altLang="zh-CN" sz="2400" smtClean="0"/>
              <a:t>2</a:t>
            </a:r>
            <a:r>
              <a:rPr lang="zh-CN" altLang="en-US" sz="2400" smtClean="0"/>
              <a:t>个字节</a:t>
            </a:r>
          </a:p>
          <a:p>
            <a:pPr marL="1333500" lvl="1" indent="-533400" eaLnBrk="1" hangingPunct="1">
              <a:lnSpc>
                <a:spcPct val="90000"/>
              </a:lnSpc>
              <a:defRPr/>
            </a:pPr>
            <a:r>
              <a:rPr lang="en-US" altLang="zh-CN" sz="2400" smtClean="0"/>
              <a:t>C++</a:t>
            </a:r>
            <a:r>
              <a:rPr lang="zh-CN" altLang="en-US" sz="2400" smtClean="0"/>
              <a:t>用</a:t>
            </a:r>
            <a:r>
              <a:rPr lang="en-US" altLang="zh-CN" sz="2400" smtClean="0"/>
              <a:t>2</a:t>
            </a:r>
            <a:r>
              <a:rPr lang="zh-CN" altLang="en-US" sz="2400" smtClean="0"/>
              <a:t>个</a:t>
            </a:r>
            <a:r>
              <a:rPr lang="en-US" altLang="zh-CN" sz="2400" smtClean="0"/>
              <a:t>char</a:t>
            </a:r>
            <a:r>
              <a:rPr lang="zh-CN" altLang="en-US" sz="2400" smtClean="0"/>
              <a:t>描述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逻辑类型</a:t>
            </a:r>
          </a:p>
        </p:txBody>
      </p:sp>
      <p:sp>
        <p:nvSpPr>
          <p:cNvPr id="25603" name="Rectangle 3"/>
          <p:cNvSpPr>
            <a:spLocks noGrp="1" noChangeArrowheads="1"/>
          </p:cNvSpPr>
          <p:nvPr>
            <p:ph type="body" idx="1"/>
          </p:nvPr>
        </p:nvSpPr>
        <p:spPr>
          <a:xfrm>
            <a:off x="250825" y="1557338"/>
            <a:ext cx="8748713" cy="4607966"/>
          </a:xfrm>
        </p:spPr>
        <p:txBody>
          <a:bodyPr>
            <a:normAutofit/>
          </a:bodyPr>
          <a:lstStyle/>
          <a:p>
            <a:pPr marL="357188" indent="-357188" eaLnBrk="1" hangingPunct="1">
              <a:defRPr/>
            </a:pPr>
            <a:r>
              <a:rPr lang="zh-CN" altLang="en-US" dirty="0" smtClean="0"/>
              <a:t>逻辑类型用于描述</a:t>
            </a:r>
            <a:r>
              <a:rPr lang="zh-CN" altLang="en-US" dirty="0" smtClean="0">
                <a:latin typeface="Arial"/>
              </a:rPr>
              <a:t>“</a:t>
            </a:r>
            <a:r>
              <a:rPr lang="zh-CN" altLang="en-US" dirty="0" smtClean="0">
                <a:solidFill>
                  <a:schemeClr val="folHlink"/>
                </a:solidFill>
              </a:rPr>
              <a:t>真</a:t>
            </a:r>
            <a:r>
              <a:rPr lang="zh-CN" altLang="en-US" dirty="0" smtClean="0">
                <a:latin typeface="Arial"/>
              </a:rPr>
              <a:t>”</a:t>
            </a:r>
            <a:r>
              <a:rPr lang="zh-CN" altLang="en-US" dirty="0" smtClean="0"/>
              <a:t>和</a:t>
            </a:r>
            <a:r>
              <a:rPr lang="zh-CN" altLang="en-US" dirty="0" smtClean="0">
                <a:latin typeface="Arial"/>
              </a:rPr>
              <a:t>“</a:t>
            </a:r>
            <a:r>
              <a:rPr lang="zh-CN" altLang="en-US" dirty="0" smtClean="0">
                <a:solidFill>
                  <a:schemeClr val="folHlink"/>
                </a:solidFill>
              </a:rPr>
              <a:t>假</a:t>
            </a:r>
            <a:r>
              <a:rPr lang="zh-CN" altLang="en-US" dirty="0" smtClean="0">
                <a:latin typeface="Arial"/>
              </a:rPr>
              <a:t>”</a:t>
            </a:r>
            <a:r>
              <a:rPr lang="zh-CN" altLang="en-US" dirty="0" smtClean="0"/>
              <a:t>这样的</a:t>
            </a:r>
            <a:r>
              <a:rPr lang="zh-CN" altLang="en-US" dirty="0" smtClean="0">
                <a:solidFill>
                  <a:schemeClr val="folHlink"/>
                </a:solidFill>
              </a:rPr>
              <a:t>逻辑值</a:t>
            </a:r>
            <a:r>
              <a:rPr lang="zh-CN" altLang="en-US" dirty="0" smtClean="0"/>
              <a:t>，分别表示条件的满足和不满足。</a:t>
            </a:r>
          </a:p>
          <a:p>
            <a:pPr marL="357188" indent="-357188" eaLnBrk="1" hangingPunct="1">
              <a:defRPr/>
            </a:pPr>
            <a:r>
              <a:rPr lang="zh-CN" altLang="en-US" dirty="0" smtClean="0"/>
              <a:t>在</a:t>
            </a:r>
            <a:r>
              <a:rPr lang="en-US" altLang="zh-CN" dirty="0" smtClean="0"/>
              <a:t>C++</a:t>
            </a:r>
            <a:r>
              <a:rPr lang="zh-CN" altLang="en-US" dirty="0" smtClean="0"/>
              <a:t>中，逻辑类型用</a:t>
            </a:r>
            <a:r>
              <a:rPr lang="en-US" altLang="zh-CN" dirty="0" err="1" smtClean="0">
                <a:solidFill>
                  <a:schemeClr val="folHlink"/>
                </a:solidFill>
              </a:rPr>
              <a:t>bool</a:t>
            </a:r>
            <a:r>
              <a:rPr lang="zh-CN" altLang="en-US" dirty="0" smtClean="0"/>
              <a:t>表示，它的值只有两个：</a:t>
            </a:r>
            <a:r>
              <a:rPr lang="en-US" altLang="zh-CN" dirty="0" smtClean="0">
                <a:solidFill>
                  <a:schemeClr val="folHlink"/>
                </a:solidFill>
              </a:rPr>
              <a:t>true</a:t>
            </a:r>
            <a:r>
              <a:rPr lang="zh-CN" altLang="en-US" dirty="0" smtClean="0"/>
              <a:t>和</a:t>
            </a:r>
            <a:r>
              <a:rPr lang="en-US" altLang="zh-CN" dirty="0" smtClean="0">
                <a:solidFill>
                  <a:schemeClr val="folHlink"/>
                </a:solidFill>
              </a:rPr>
              <a:t>false</a:t>
            </a:r>
            <a:r>
              <a:rPr lang="zh-CN" altLang="en-US" dirty="0" smtClean="0"/>
              <a:t>，分别对应</a:t>
            </a:r>
            <a:r>
              <a:rPr lang="zh-CN" altLang="en-US" dirty="0" smtClean="0">
                <a:latin typeface="Arial"/>
              </a:rPr>
              <a:t>“</a:t>
            </a:r>
            <a:r>
              <a:rPr lang="zh-CN" altLang="en-US" dirty="0" smtClean="0"/>
              <a:t>真</a:t>
            </a:r>
            <a:r>
              <a:rPr lang="zh-CN" altLang="en-US" dirty="0" smtClean="0">
                <a:latin typeface="Arial"/>
              </a:rPr>
              <a:t>”</a:t>
            </a:r>
            <a:r>
              <a:rPr lang="zh-CN" altLang="en-US" dirty="0" smtClean="0"/>
              <a:t>和</a:t>
            </a:r>
            <a:r>
              <a:rPr lang="zh-CN" altLang="en-US" dirty="0" smtClean="0">
                <a:latin typeface="Arial"/>
              </a:rPr>
              <a:t>“</a:t>
            </a:r>
            <a:r>
              <a:rPr lang="zh-CN" altLang="en-US" dirty="0" smtClean="0"/>
              <a:t>假</a:t>
            </a:r>
            <a:r>
              <a:rPr lang="zh-CN" altLang="en-US" dirty="0" smtClean="0">
                <a:latin typeface="Arial"/>
              </a:rPr>
              <a:t>”</a:t>
            </a:r>
            <a:r>
              <a:rPr lang="zh-CN" altLang="en-US" dirty="0" smtClean="0"/>
              <a:t>。</a:t>
            </a:r>
            <a:endParaRPr lang="en-US" altLang="zh-CN" dirty="0" smtClean="0"/>
          </a:p>
          <a:p>
            <a:pPr marL="357188" indent="-357188" eaLnBrk="1" hangingPunct="1">
              <a:defRPr/>
            </a:pPr>
            <a:r>
              <a:rPr lang="zh-CN" altLang="en-US" dirty="0"/>
              <a:t>在大多数的</a:t>
            </a:r>
            <a:r>
              <a:rPr lang="en-US" altLang="zh-CN" dirty="0"/>
              <a:t>C++</a:t>
            </a:r>
            <a:r>
              <a:rPr lang="zh-CN" altLang="en-US" dirty="0"/>
              <a:t>实现中，</a:t>
            </a:r>
            <a:r>
              <a:rPr lang="en-US" altLang="zh-CN" dirty="0" err="1"/>
              <a:t>bool</a:t>
            </a:r>
            <a:r>
              <a:rPr lang="zh-CN" altLang="en-US" dirty="0"/>
              <a:t>类型的值一般占用一个字节的空间，</a:t>
            </a:r>
            <a:r>
              <a:rPr lang="en-US" altLang="zh-CN" dirty="0"/>
              <a:t>true</a:t>
            </a:r>
            <a:r>
              <a:rPr lang="zh-CN" altLang="en-US" dirty="0"/>
              <a:t>存储的是</a:t>
            </a:r>
            <a:r>
              <a:rPr lang="en-US" altLang="zh-CN" dirty="0"/>
              <a:t>1</a:t>
            </a:r>
            <a:r>
              <a:rPr lang="zh-CN" altLang="en-US" dirty="0"/>
              <a:t>，</a:t>
            </a:r>
            <a:r>
              <a:rPr lang="en-US" altLang="zh-CN" dirty="0"/>
              <a:t>false</a:t>
            </a:r>
            <a:r>
              <a:rPr lang="zh-CN" altLang="en-US" dirty="0"/>
              <a:t>存储的是</a:t>
            </a:r>
            <a:r>
              <a:rPr lang="en-US" altLang="zh-CN" dirty="0"/>
              <a:t>0</a:t>
            </a:r>
            <a:r>
              <a:rPr lang="zh-CN" altLang="en-US" dirty="0" smtClean="0"/>
              <a:t>。（空间浪费？）</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空值类型</a:t>
            </a:r>
          </a:p>
        </p:txBody>
      </p:sp>
      <p:sp>
        <p:nvSpPr>
          <p:cNvPr id="26627" name="Rectangle 3"/>
          <p:cNvSpPr>
            <a:spLocks noGrp="1" noChangeArrowheads="1"/>
          </p:cNvSpPr>
          <p:nvPr>
            <p:ph type="body" idx="1"/>
          </p:nvPr>
        </p:nvSpPr>
        <p:spPr>
          <a:xfrm>
            <a:off x="250825" y="1700213"/>
            <a:ext cx="8532813" cy="4941887"/>
          </a:xfrm>
        </p:spPr>
        <p:txBody>
          <a:bodyPr/>
          <a:lstStyle/>
          <a:p>
            <a:pPr marL="357188" indent="-357188" eaLnBrk="1" hangingPunct="1">
              <a:defRPr/>
            </a:pPr>
            <a:r>
              <a:rPr lang="zh-CN" altLang="en-US" smtClean="0"/>
              <a:t>在</a:t>
            </a:r>
            <a:r>
              <a:rPr lang="en-US" altLang="zh-CN" smtClean="0"/>
              <a:t>C++</a:t>
            </a:r>
            <a:r>
              <a:rPr lang="zh-CN" altLang="en-US" smtClean="0"/>
              <a:t>中提供了一种值集为空的类型：空值型（</a:t>
            </a:r>
            <a:r>
              <a:rPr lang="en-US" altLang="zh-CN" smtClean="0"/>
              <a:t>void</a:t>
            </a:r>
            <a:r>
              <a:rPr lang="zh-CN" altLang="en-US" smtClean="0"/>
              <a:t>），用以表示：</a:t>
            </a:r>
          </a:p>
          <a:p>
            <a:pPr marL="1333500" lvl="1" indent="-533400" eaLnBrk="1" hangingPunct="1">
              <a:defRPr/>
            </a:pPr>
            <a:r>
              <a:rPr lang="zh-CN" altLang="en-US" smtClean="0"/>
              <a:t>没有返回值的函数的返回类型</a:t>
            </a:r>
          </a:p>
          <a:p>
            <a:pPr marL="1333500" lvl="1" indent="-533400" eaLnBrk="1" hangingPunct="1">
              <a:defRPr/>
            </a:pPr>
            <a:r>
              <a:rPr lang="zh-CN" altLang="en-US" smtClean="0"/>
              <a:t>通用指针类型（</a:t>
            </a:r>
            <a:r>
              <a:rPr lang="en-US" altLang="zh-CN" smtClean="0"/>
              <a:t>void *</a:t>
            </a:r>
            <a:r>
              <a:rPr lang="zh-CN" altLang="en-US"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17488" y="1989138"/>
            <a:ext cx="8675687" cy="4248150"/>
          </a:xfrm>
        </p:spPr>
        <p:txBody>
          <a:bodyPr/>
          <a:lstStyle/>
          <a:p>
            <a:pPr marL="442913" indent="-442913" eaLnBrk="1" hangingPunct="1">
              <a:defRPr/>
            </a:pPr>
            <a:r>
              <a:rPr lang="zh-CN" altLang="en-US" dirty="0" smtClean="0"/>
              <a:t>在</a:t>
            </a:r>
            <a:r>
              <a:rPr lang="en-US" altLang="zh-CN" dirty="0" smtClean="0"/>
              <a:t>C++</a:t>
            </a:r>
            <a:r>
              <a:rPr lang="zh-CN" altLang="en-US" dirty="0" smtClean="0"/>
              <a:t>中，常常</a:t>
            </a:r>
          </a:p>
          <a:p>
            <a:pPr marL="1333500" lvl="1" indent="-533400" eaLnBrk="1" hangingPunct="1">
              <a:defRPr/>
            </a:pPr>
            <a:r>
              <a:rPr lang="zh-CN" altLang="en-US" dirty="0" smtClean="0"/>
              <a:t>把各种</a:t>
            </a:r>
            <a:r>
              <a:rPr lang="en-US" altLang="zh-CN" dirty="0" err="1" smtClean="0"/>
              <a:t>int</a:t>
            </a:r>
            <a:r>
              <a:rPr lang="zh-CN" altLang="en-US" dirty="0" smtClean="0"/>
              <a:t>型、各种</a:t>
            </a:r>
            <a:r>
              <a:rPr lang="en-US" altLang="zh-CN" dirty="0" smtClean="0"/>
              <a:t>char</a:t>
            </a:r>
            <a:r>
              <a:rPr lang="zh-CN" altLang="en-US" dirty="0" smtClean="0"/>
              <a:t>型以及</a:t>
            </a:r>
            <a:r>
              <a:rPr lang="en-US" altLang="zh-CN" dirty="0" err="1" smtClean="0"/>
              <a:t>bool</a:t>
            </a:r>
            <a:r>
              <a:rPr lang="zh-CN" altLang="en-US" dirty="0" smtClean="0"/>
              <a:t>型统称为</a:t>
            </a:r>
            <a:r>
              <a:rPr lang="zh-CN" altLang="en-US" b="1" dirty="0" smtClean="0">
                <a:solidFill>
                  <a:schemeClr val="folHlink"/>
                </a:solidFill>
              </a:rPr>
              <a:t>整型</a:t>
            </a:r>
            <a:r>
              <a:rPr lang="zh-CN" altLang="en-US" dirty="0" smtClean="0"/>
              <a:t>（</a:t>
            </a:r>
            <a:r>
              <a:rPr lang="en-US" altLang="zh-CN" dirty="0" smtClean="0"/>
              <a:t>integral types</a:t>
            </a:r>
            <a:r>
              <a:rPr lang="zh-CN" altLang="en-US" dirty="0" smtClean="0"/>
              <a:t>）</a:t>
            </a:r>
          </a:p>
          <a:p>
            <a:pPr marL="1333500" lvl="1" indent="-533400" eaLnBrk="1" hangingPunct="1">
              <a:defRPr/>
            </a:pPr>
            <a:r>
              <a:rPr lang="zh-CN" altLang="en-US" dirty="0" smtClean="0"/>
              <a:t>把整型和实数类型统称为</a:t>
            </a:r>
            <a:r>
              <a:rPr lang="zh-CN" altLang="en-US" b="1" dirty="0" smtClean="0">
                <a:solidFill>
                  <a:schemeClr val="folHlink"/>
                </a:solidFill>
              </a:rPr>
              <a:t>算术型</a:t>
            </a:r>
            <a:r>
              <a:rPr lang="zh-CN" altLang="en-US" dirty="0" smtClean="0"/>
              <a:t>（</a:t>
            </a:r>
            <a:r>
              <a:rPr lang="en-US" altLang="zh-CN" dirty="0" smtClean="0"/>
              <a:t>arithmetic types</a:t>
            </a:r>
            <a:r>
              <a:rPr lang="zh-CN" altLang="en-US" dirty="0" smtClean="0"/>
              <a:t>）</a:t>
            </a:r>
          </a:p>
        </p:txBody>
      </p:sp>
      <p:sp>
        <p:nvSpPr>
          <p:cNvPr id="28673" name="Rectangle 1"/>
          <p:cNvSpPr>
            <a:spLocks noGrp="1" noChangeArrowheads="1"/>
          </p:cNvSpPr>
          <p:nvPr>
            <p:ph type="title"/>
          </p:nvPr>
        </p:nvSpPr>
        <p:spPr>
          <a:xfrm>
            <a:off x="0" y="0"/>
            <a:ext cx="9144000" cy="1557338"/>
          </a:xfrm>
        </p:spPr>
        <p:txBody>
          <a:bodyPr anchorCtr="0"/>
          <a:lstStyle/>
          <a:p>
            <a:pPr eaLnBrk="1" hangingPunct="1">
              <a:defRPr/>
            </a:pPr>
            <a:r>
              <a:rPr lang="zh-CN" altLang="en-US" smtClean="0"/>
              <a:t>整型（</a:t>
            </a:r>
            <a:r>
              <a:rPr lang="en-US" altLang="zh-CN" smtClean="0"/>
              <a:t>integral types</a:t>
            </a:r>
            <a:r>
              <a:rPr lang="zh-CN" altLang="en-US" smtClean="0"/>
              <a:t>）和</a:t>
            </a:r>
            <a:br>
              <a:rPr lang="zh-CN" altLang="en-US" smtClean="0"/>
            </a:br>
            <a:r>
              <a:rPr lang="zh-CN" altLang="en-US" smtClean="0"/>
              <a:t>算术类型（</a:t>
            </a:r>
            <a:r>
              <a:rPr lang="en-US" altLang="zh-CN" smtClean="0"/>
              <a:t>arithmetic types</a:t>
            </a:r>
            <a:r>
              <a:rPr lang="zh-CN" altLang="en-US"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sizeof</a:t>
            </a:r>
          </a:p>
        </p:txBody>
      </p:sp>
      <p:sp>
        <p:nvSpPr>
          <p:cNvPr id="34819" name="Rectangle 3"/>
          <p:cNvSpPr>
            <a:spLocks noGrp="1" noChangeArrowheads="1"/>
          </p:cNvSpPr>
          <p:nvPr>
            <p:ph type="body" idx="1"/>
          </p:nvPr>
        </p:nvSpPr>
        <p:spPr>
          <a:xfrm>
            <a:off x="250825" y="1701800"/>
            <a:ext cx="8675688" cy="3598863"/>
          </a:xfrm>
        </p:spPr>
        <p:txBody>
          <a:bodyPr>
            <a:normAutofit fontScale="92500" lnSpcReduction="20000"/>
          </a:bodyPr>
          <a:lstStyle/>
          <a:p>
            <a:pPr marL="357188" indent="-357188" eaLnBrk="1" hangingPunct="1">
              <a:lnSpc>
                <a:spcPct val="120000"/>
              </a:lnSpc>
              <a:defRPr/>
            </a:pPr>
            <a:r>
              <a:rPr lang="zh-CN" altLang="en-US" dirty="0" smtClean="0"/>
              <a:t>可以通过</a:t>
            </a:r>
            <a:r>
              <a:rPr lang="zh-CN" altLang="en-US" dirty="0" smtClean="0">
                <a:latin typeface="Arial"/>
              </a:rPr>
              <a:t>“</a:t>
            </a:r>
            <a:r>
              <a:rPr lang="en-US" altLang="zh-CN" dirty="0" err="1" smtClean="0">
                <a:solidFill>
                  <a:schemeClr val="folHlink"/>
                </a:solidFill>
              </a:rPr>
              <a:t>sizeof</a:t>
            </a:r>
            <a:r>
              <a:rPr lang="en-US" altLang="zh-CN" dirty="0" smtClean="0">
                <a:solidFill>
                  <a:schemeClr val="folHlink"/>
                </a:solidFill>
              </a:rPr>
              <a:t>(</a:t>
            </a:r>
            <a:r>
              <a:rPr lang="zh-CN" altLang="en-US" dirty="0" smtClean="0">
                <a:solidFill>
                  <a:schemeClr val="folHlink"/>
                </a:solidFill>
              </a:rPr>
              <a:t>类型名</a:t>
            </a:r>
            <a:r>
              <a:rPr lang="en-US" altLang="zh-CN" dirty="0" smtClean="0">
                <a:solidFill>
                  <a:schemeClr val="folHlink"/>
                </a:solidFill>
              </a:rPr>
              <a:t>)</a:t>
            </a:r>
            <a:r>
              <a:rPr lang="en-US" altLang="zh-CN" dirty="0" smtClean="0">
                <a:latin typeface="Arial"/>
              </a:rPr>
              <a:t>”</a:t>
            </a:r>
            <a:r>
              <a:rPr lang="zh-CN" altLang="en-US" dirty="0" smtClean="0"/>
              <a:t>或</a:t>
            </a:r>
            <a:r>
              <a:rPr lang="zh-CN" altLang="en-US" dirty="0" smtClean="0">
                <a:latin typeface="Arial"/>
              </a:rPr>
              <a:t>“</a:t>
            </a:r>
            <a:r>
              <a:rPr lang="en-US" altLang="zh-CN" dirty="0" err="1" smtClean="0">
                <a:solidFill>
                  <a:schemeClr val="folHlink"/>
                </a:solidFill>
              </a:rPr>
              <a:t>sizeof</a:t>
            </a:r>
            <a:r>
              <a:rPr lang="en-US" altLang="zh-CN" dirty="0" smtClean="0">
                <a:solidFill>
                  <a:schemeClr val="folHlink"/>
                </a:solidFill>
              </a:rPr>
              <a:t>(</a:t>
            </a:r>
            <a:r>
              <a:rPr lang="zh-CN" altLang="en-US" dirty="0" smtClean="0">
                <a:solidFill>
                  <a:schemeClr val="folHlink"/>
                </a:solidFill>
              </a:rPr>
              <a:t>变量名</a:t>
            </a:r>
            <a:r>
              <a:rPr lang="en-US" altLang="zh-CN" dirty="0" smtClean="0">
                <a:solidFill>
                  <a:schemeClr val="folHlink"/>
                </a:solidFill>
              </a:rPr>
              <a:t>)</a:t>
            </a:r>
            <a:r>
              <a:rPr lang="en-US" altLang="zh-CN" dirty="0" smtClean="0">
                <a:latin typeface="Arial"/>
              </a:rPr>
              <a:t>”</a:t>
            </a:r>
            <a:r>
              <a:rPr lang="zh-CN" altLang="en-US" dirty="0" smtClean="0"/>
              <a:t>来计算各种数据类型的数据所占的内存空间大小（字节数）。</a:t>
            </a:r>
          </a:p>
          <a:p>
            <a:pPr marL="357188" indent="-357188" eaLnBrk="1" hangingPunct="1">
              <a:lnSpc>
                <a:spcPct val="120000"/>
              </a:lnSpc>
              <a:defRPr/>
            </a:pPr>
            <a:r>
              <a:rPr lang="zh-CN" altLang="en-US" dirty="0" smtClean="0"/>
              <a:t>标准库的头文件</a:t>
            </a:r>
            <a:r>
              <a:rPr lang="en-US" altLang="zh-CN" dirty="0" err="1" smtClean="0"/>
              <a:t>climits</a:t>
            </a:r>
            <a:r>
              <a:rPr lang="zh-CN" altLang="en-US" dirty="0" smtClean="0"/>
              <a:t>（或</a:t>
            </a:r>
            <a:r>
              <a:rPr lang="en-US" altLang="zh-CN" dirty="0" err="1" smtClean="0"/>
              <a:t>limits.h</a:t>
            </a:r>
            <a:r>
              <a:rPr lang="zh-CN" altLang="en-US" dirty="0" smtClean="0"/>
              <a:t>）定义了所有整型的取值范围，</a:t>
            </a:r>
          </a:p>
          <a:p>
            <a:pPr marL="357188" indent="-357188" eaLnBrk="1" hangingPunct="1">
              <a:lnSpc>
                <a:spcPct val="120000"/>
              </a:lnSpc>
              <a:defRPr/>
            </a:pPr>
            <a:r>
              <a:rPr lang="zh-CN" altLang="en-US" dirty="0" smtClean="0"/>
              <a:t>标准库的头文件</a:t>
            </a:r>
            <a:r>
              <a:rPr lang="en-US" altLang="zh-CN" dirty="0" err="1" smtClean="0"/>
              <a:t>cfloat</a:t>
            </a:r>
            <a:r>
              <a:rPr lang="zh-CN" altLang="en-US" dirty="0" smtClean="0"/>
              <a:t>（或</a:t>
            </a:r>
            <a:r>
              <a:rPr lang="en-US" altLang="zh-CN" dirty="0" err="1" smtClean="0"/>
              <a:t>float.h</a:t>
            </a:r>
            <a:r>
              <a:rPr lang="zh-CN" altLang="en-US" dirty="0" smtClean="0"/>
              <a:t>）定义了所有实数类型的取值范围。</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typedef </a:t>
            </a:r>
          </a:p>
        </p:txBody>
      </p:sp>
      <p:sp>
        <p:nvSpPr>
          <p:cNvPr id="32771" name="Rectangle 3"/>
          <p:cNvSpPr>
            <a:spLocks noGrp="1" noChangeArrowheads="1"/>
          </p:cNvSpPr>
          <p:nvPr>
            <p:ph type="body" idx="1"/>
          </p:nvPr>
        </p:nvSpPr>
        <p:spPr>
          <a:xfrm>
            <a:off x="179388" y="1341438"/>
            <a:ext cx="8893175" cy="5256212"/>
          </a:xfrm>
        </p:spPr>
        <p:txBody>
          <a:bodyPr>
            <a:normAutofit fontScale="92500" lnSpcReduction="20000"/>
          </a:bodyPr>
          <a:lstStyle/>
          <a:p>
            <a:pPr marL="354013" indent="-354013" eaLnBrk="1" hangingPunct="1">
              <a:lnSpc>
                <a:spcPct val="110000"/>
              </a:lnSpc>
              <a:defRPr/>
            </a:pPr>
            <a:r>
              <a:rPr lang="en-US" altLang="zh-CN" dirty="0" smtClean="0"/>
              <a:t>C++</a:t>
            </a:r>
            <a:r>
              <a:rPr lang="zh-CN" altLang="en-US" dirty="0" smtClean="0"/>
              <a:t>允许在程序中给已有数据类型取一些</a:t>
            </a:r>
            <a:r>
              <a:rPr lang="zh-CN" altLang="en-US" dirty="0" smtClean="0">
                <a:solidFill>
                  <a:srgbClr val="FFC000"/>
                </a:solidFill>
              </a:rPr>
              <a:t>别名</a:t>
            </a:r>
            <a:r>
              <a:rPr lang="zh-CN" altLang="en-US" dirty="0" smtClean="0"/>
              <a:t>，格式为：</a:t>
            </a:r>
          </a:p>
          <a:p>
            <a:pPr marL="354013" indent="-354013" eaLnBrk="1" hangingPunct="1">
              <a:lnSpc>
                <a:spcPct val="110000"/>
              </a:lnSpc>
              <a:buFont typeface="Wingdings" pitchFamily="2" charset="2"/>
              <a:buNone/>
              <a:defRPr/>
            </a:pPr>
            <a:r>
              <a:rPr lang="zh-CN" altLang="en-US" dirty="0" smtClean="0"/>
              <a:t>      </a:t>
            </a:r>
            <a:r>
              <a:rPr lang="en-US" altLang="zh-CN" dirty="0" err="1" smtClean="0"/>
              <a:t>typedef</a:t>
            </a:r>
            <a:r>
              <a:rPr lang="en-US" altLang="zh-CN" dirty="0" smtClean="0"/>
              <a:t> &lt;</a:t>
            </a:r>
            <a:r>
              <a:rPr lang="zh-CN" altLang="en-US" dirty="0" smtClean="0"/>
              <a:t>已有类型</a:t>
            </a:r>
            <a:r>
              <a:rPr lang="en-US" altLang="zh-CN" dirty="0" smtClean="0"/>
              <a:t>&gt; &lt;</a:t>
            </a:r>
            <a:r>
              <a:rPr lang="zh-CN" altLang="en-US" dirty="0" smtClean="0"/>
              <a:t>别名</a:t>
            </a:r>
            <a:r>
              <a:rPr lang="en-US" altLang="zh-CN" dirty="0" smtClean="0"/>
              <a:t>&gt;; </a:t>
            </a:r>
          </a:p>
          <a:p>
            <a:pPr marL="354013" indent="-354013" eaLnBrk="1" hangingPunct="1">
              <a:lnSpc>
                <a:spcPct val="110000"/>
              </a:lnSpc>
              <a:defRPr/>
            </a:pPr>
            <a:r>
              <a:rPr lang="zh-CN" altLang="en-US" dirty="0" smtClean="0"/>
              <a:t>例如：</a:t>
            </a:r>
          </a:p>
          <a:p>
            <a:pPr marL="1333500" lvl="1" indent="-533400" eaLnBrk="1" hangingPunct="1">
              <a:lnSpc>
                <a:spcPct val="110000"/>
              </a:lnSpc>
              <a:buFontTx/>
              <a:buNone/>
              <a:defRPr/>
            </a:pPr>
            <a:r>
              <a:rPr lang="en-US" altLang="zh-CN" dirty="0" err="1" smtClean="0"/>
              <a:t>typedef</a:t>
            </a:r>
            <a:r>
              <a:rPr lang="en-US" altLang="zh-CN" dirty="0" smtClean="0"/>
              <a:t> unsigned </a:t>
            </a:r>
            <a:r>
              <a:rPr lang="en-US" altLang="zh-CN" dirty="0" err="1" smtClean="0"/>
              <a:t>int</a:t>
            </a:r>
            <a:r>
              <a:rPr lang="en-US" altLang="zh-CN" dirty="0" smtClean="0"/>
              <a:t> </a:t>
            </a:r>
            <a:r>
              <a:rPr lang="en-US" altLang="zh-CN" dirty="0" err="1" smtClean="0"/>
              <a:t>Uint</a:t>
            </a:r>
            <a:r>
              <a:rPr lang="en-US" altLang="zh-CN" dirty="0" smtClean="0"/>
              <a:t>;</a:t>
            </a:r>
          </a:p>
          <a:p>
            <a:pPr marL="1333500" lvl="1" indent="-533400" eaLnBrk="1" hangingPunct="1">
              <a:lnSpc>
                <a:spcPct val="110000"/>
              </a:lnSpc>
              <a:buFontTx/>
              <a:buNone/>
              <a:defRPr/>
            </a:pPr>
            <a:r>
              <a:rPr lang="en-US" altLang="zh-CN" dirty="0" err="1"/>
              <a:t>Uint</a:t>
            </a:r>
            <a:r>
              <a:rPr lang="en-US" altLang="zh-CN" dirty="0"/>
              <a:t> x;</a:t>
            </a:r>
            <a:r>
              <a:rPr lang="en-US" altLang="zh-CN" dirty="0" smtClean="0"/>
              <a:t> </a:t>
            </a:r>
          </a:p>
          <a:p>
            <a:pPr marL="3175" indent="0" eaLnBrk="1" hangingPunct="1">
              <a:lnSpc>
                <a:spcPct val="110000"/>
              </a:lnSpc>
              <a:buFont typeface="Wingdings" pitchFamily="2" charset="2"/>
              <a:buNone/>
              <a:defRPr/>
            </a:pPr>
            <a:r>
              <a:rPr lang="en-US" altLang="zh-CN" dirty="0"/>
              <a:t> </a:t>
            </a:r>
            <a:r>
              <a:rPr lang="en-US" altLang="zh-CN" dirty="0" smtClean="0"/>
              <a:t>  </a:t>
            </a:r>
            <a:r>
              <a:rPr lang="zh-CN" altLang="en-US" dirty="0" smtClean="0"/>
              <a:t>等价于：</a:t>
            </a:r>
            <a:r>
              <a:rPr lang="en-US" altLang="zh-CN" dirty="0" smtClean="0"/>
              <a:t> </a:t>
            </a:r>
          </a:p>
          <a:p>
            <a:pPr marL="1333500" lvl="1" indent="-533400" eaLnBrk="1" hangingPunct="1">
              <a:lnSpc>
                <a:spcPct val="110000"/>
              </a:lnSpc>
              <a:buFontTx/>
              <a:buNone/>
              <a:defRPr/>
            </a:pPr>
            <a:r>
              <a:rPr lang="en-US" altLang="zh-CN" dirty="0" smtClean="0"/>
              <a:t>unsigned </a:t>
            </a:r>
            <a:r>
              <a:rPr lang="en-US" altLang="zh-CN" dirty="0" err="1"/>
              <a:t>int</a:t>
            </a:r>
            <a:r>
              <a:rPr lang="en-US" altLang="zh-CN" dirty="0"/>
              <a:t> x</a:t>
            </a:r>
            <a:r>
              <a:rPr lang="en-US" altLang="zh-CN" dirty="0" smtClean="0"/>
              <a:t>;</a:t>
            </a:r>
          </a:p>
          <a:p>
            <a:pPr marL="354013" indent="-354013" eaLnBrk="1" hangingPunct="1">
              <a:lnSpc>
                <a:spcPct val="110000"/>
              </a:lnSpc>
              <a:buFont typeface="Wingdings" pitchFamily="2" charset="2"/>
              <a:buNone/>
              <a:defRPr/>
            </a:pPr>
            <a:r>
              <a:rPr lang="en-US" altLang="zh-CN" dirty="0" smtClean="0"/>
              <a:t> </a:t>
            </a:r>
          </a:p>
          <a:p>
            <a:pPr marL="354013" indent="-354013" eaLnBrk="1" hangingPunct="1">
              <a:lnSpc>
                <a:spcPct val="110000"/>
              </a:lnSpc>
              <a:defRPr/>
            </a:pPr>
            <a:r>
              <a:rPr lang="en-US" altLang="zh-CN" dirty="0" err="1" smtClean="0"/>
              <a:t>typedef</a:t>
            </a:r>
            <a:r>
              <a:rPr lang="zh-CN" altLang="en-US" dirty="0" smtClean="0"/>
              <a:t>并没有定义新类型。其作用是便于程序的阅读和编写，并使程序简明、清晰和易于维护。</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3" y="188913"/>
            <a:ext cx="7772400" cy="895350"/>
          </a:xfrm>
        </p:spPr>
        <p:txBody>
          <a:bodyPr/>
          <a:lstStyle/>
          <a:p>
            <a:pPr eaLnBrk="1" hangingPunct="1">
              <a:defRPr/>
            </a:pPr>
            <a:r>
              <a:rPr lang="zh-CN" altLang="en-US" smtClean="0"/>
              <a:t>数据在</a:t>
            </a:r>
            <a:r>
              <a:rPr lang="en-US" altLang="zh-CN" smtClean="0"/>
              <a:t>C++</a:t>
            </a:r>
            <a:r>
              <a:rPr lang="zh-CN" altLang="en-US" smtClean="0"/>
              <a:t>程序中的表示</a:t>
            </a:r>
          </a:p>
        </p:txBody>
      </p:sp>
      <p:sp>
        <p:nvSpPr>
          <p:cNvPr id="35843" name="Rectangle 3"/>
          <p:cNvSpPr>
            <a:spLocks noGrp="1" noChangeArrowheads="1"/>
          </p:cNvSpPr>
          <p:nvPr>
            <p:ph type="body" idx="1"/>
          </p:nvPr>
        </p:nvSpPr>
        <p:spPr>
          <a:xfrm>
            <a:off x="250825" y="1414463"/>
            <a:ext cx="8532813" cy="4462462"/>
          </a:xfrm>
        </p:spPr>
        <p:txBody>
          <a:bodyPr/>
          <a:lstStyle/>
          <a:p>
            <a:pPr marL="354013" indent="-354013" eaLnBrk="1" hangingPunct="1">
              <a:defRPr/>
            </a:pPr>
            <a:r>
              <a:rPr lang="zh-CN" altLang="en-US" dirty="0" smtClean="0"/>
              <a:t>在程序中，数据以两种形式出现：</a:t>
            </a:r>
          </a:p>
          <a:p>
            <a:pPr marL="979488" lvl="1" indent="-365125" eaLnBrk="1" hangingPunct="1">
              <a:defRPr/>
            </a:pPr>
            <a:r>
              <a:rPr lang="zh-CN" altLang="en-US" dirty="0" smtClean="0">
                <a:solidFill>
                  <a:schemeClr val="folHlink"/>
                </a:solidFill>
              </a:rPr>
              <a:t>常量</a:t>
            </a:r>
            <a:r>
              <a:rPr lang="zh-CN" altLang="en-US" dirty="0" smtClean="0"/>
              <a:t>：用于表示在程序执行过程中不变（或不能被改变）的数据。</a:t>
            </a:r>
          </a:p>
          <a:p>
            <a:pPr marL="979488" lvl="1" indent="-365125" eaLnBrk="1" hangingPunct="1">
              <a:defRPr/>
            </a:pPr>
            <a:r>
              <a:rPr lang="zh-CN" altLang="en-US" dirty="0" smtClean="0">
                <a:solidFill>
                  <a:schemeClr val="folHlink"/>
                </a:solidFill>
              </a:rPr>
              <a:t>变量</a:t>
            </a:r>
            <a:r>
              <a:rPr lang="zh-CN" altLang="en-US" dirty="0" smtClean="0"/>
              <a:t>：用于表示在程序执行过程中可变的数据。</a:t>
            </a:r>
          </a:p>
          <a:p>
            <a:pPr marL="979488" lvl="1" indent="-365125" eaLnBrk="1" hangingPunct="1">
              <a:defRPr/>
            </a:pPr>
            <a:r>
              <a:rPr lang="zh-CN" altLang="en-US" dirty="0" smtClean="0"/>
              <a:t>例如，在计算圆的周长表达式</a:t>
            </a:r>
            <a:r>
              <a:rPr lang="en-US" altLang="zh-CN" dirty="0" smtClean="0"/>
              <a:t>2*PI*r</a:t>
            </a:r>
            <a:r>
              <a:rPr lang="zh-CN" altLang="en-US" dirty="0" smtClean="0"/>
              <a:t>中，</a:t>
            </a:r>
          </a:p>
          <a:p>
            <a:pPr marL="1806575" lvl="2" indent="-457200" eaLnBrk="1" hangingPunct="1">
              <a:defRPr/>
            </a:pPr>
            <a:r>
              <a:rPr lang="en-US" altLang="zh-CN" dirty="0" smtClean="0"/>
              <a:t>2</a:t>
            </a:r>
            <a:r>
              <a:rPr lang="zh-CN" altLang="en-US" dirty="0" smtClean="0"/>
              <a:t>和圆周率</a:t>
            </a:r>
            <a:r>
              <a:rPr lang="en-US" altLang="zh-CN" dirty="0" smtClean="0"/>
              <a:t>PI</a:t>
            </a:r>
            <a:r>
              <a:rPr lang="zh-CN" altLang="en-US" dirty="0" smtClean="0"/>
              <a:t>是常量。</a:t>
            </a:r>
          </a:p>
          <a:p>
            <a:pPr marL="1806575" lvl="2" indent="-457200" eaLnBrk="1" hangingPunct="1">
              <a:defRPr/>
            </a:pPr>
            <a:r>
              <a:rPr lang="zh-CN" altLang="en-US" dirty="0" smtClean="0"/>
              <a:t>半径</a:t>
            </a:r>
            <a:r>
              <a:rPr lang="en-US" altLang="zh-CN" dirty="0" smtClean="0"/>
              <a:t>r</a:t>
            </a:r>
            <a:r>
              <a:rPr lang="zh-CN" altLang="en-US" dirty="0" smtClean="0"/>
              <a:t>是变量</a:t>
            </a:r>
            <a:r>
              <a:rPr lang="zh-CN" altLang="en-US" smtClean="0"/>
              <a:t>，它的值可能</a:t>
            </a:r>
            <a:r>
              <a:rPr lang="zh-CN" altLang="en-US" dirty="0" smtClean="0"/>
              <a:t>在程序运行时从用户处得到，或由程序的其它部分计算得到。</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type="body" idx="1"/>
          </p:nvPr>
        </p:nvSpPr>
        <p:spPr/>
        <p:txBody>
          <a:bodyPr/>
          <a:lstStyle/>
          <a:p>
            <a:pPr eaLnBrk="1" hangingPunct="1">
              <a:defRPr/>
            </a:pPr>
            <a:r>
              <a:rPr lang="zh-CN" altLang="en-US" smtClean="0"/>
              <a:t>数据类型的概念</a:t>
            </a:r>
          </a:p>
          <a:p>
            <a:pPr eaLnBrk="1" hangingPunct="1">
              <a:defRPr/>
            </a:pPr>
            <a:r>
              <a:rPr lang="en-US" altLang="zh-CN" smtClean="0"/>
              <a:t>C++</a:t>
            </a:r>
            <a:r>
              <a:rPr lang="zh-CN" altLang="en-US" smtClean="0"/>
              <a:t>基本数据类型</a:t>
            </a:r>
          </a:p>
          <a:p>
            <a:pPr eaLnBrk="1" hangingPunct="1">
              <a:defRPr/>
            </a:pPr>
            <a:r>
              <a:rPr lang="zh-CN" altLang="en-US" smtClean="0"/>
              <a:t>常量与变量</a:t>
            </a:r>
          </a:p>
          <a:p>
            <a:pPr eaLnBrk="1" hangingPunct="1">
              <a:defRPr/>
            </a:pPr>
            <a:r>
              <a:rPr lang="zh-CN" altLang="en-US" smtClean="0"/>
              <a:t>操作符</a:t>
            </a:r>
          </a:p>
          <a:p>
            <a:pPr eaLnBrk="1" hangingPunct="1">
              <a:defRPr/>
            </a:pPr>
            <a:r>
              <a:rPr lang="zh-CN" altLang="en-US" smtClean="0"/>
              <a:t>表达式</a:t>
            </a:r>
          </a:p>
          <a:p>
            <a:pPr eaLnBrk="1" hangingPunct="1">
              <a:defRPr/>
            </a:pPr>
            <a:r>
              <a:rPr lang="zh-CN" altLang="en-US" smtClean="0"/>
              <a:t>控制台的输入</a:t>
            </a:r>
            <a:r>
              <a:rPr lang="en-US" altLang="zh-CN" smtClean="0"/>
              <a:t>/</a:t>
            </a:r>
            <a:r>
              <a:rPr lang="zh-CN" altLang="en-US" smtClean="0"/>
              <a:t>输出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常量</a:t>
            </a:r>
          </a:p>
        </p:txBody>
      </p:sp>
      <p:sp>
        <p:nvSpPr>
          <p:cNvPr id="36867" name="Rectangle 3"/>
          <p:cNvSpPr>
            <a:spLocks noGrp="1" noChangeArrowheads="1"/>
          </p:cNvSpPr>
          <p:nvPr>
            <p:ph type="body" idx="1"/>
          </p:nvPr>
        </p:nvSpPr>
        <p:spPr>
          <a:xfrm>
            <a:off x="217488" y="1628775"/>
            <a:ext cx="8675687" cy="4968875"/>
          </a:xfrm>
        </p:spPr>
        <p:txBody>
          <a:bodyPr/>
          <a:lstStyle/>
          <a:p>
            <a:pPr marL="357188" indent="-357188" eaLnBrk="1" hangingPunct="1">
              <a:defRPr/>
            </a:pPr>
            <a:r>
              <a:rPr lang="zh-CN" altLang="en-US" dirty="0" smtClean="0"/>
              <a:t>在</a:t>
            </a:r>
            <a:r>
              <a:rPr lang="en-US" altLang="zh-CN" dirty="0" smtClean="0"/>
              <a:t>C++</a:t>
            </a:r>
            <a:r>
              <a:rPr lang="zh-CN" altLang="en-US" dirty="0" smtClean="0"/>
              <a:t>程序中，常量可以用两种形式表示：</a:t>
            </a:r>
          </a:p>
          <a:p>
            <a:pPr marL="908050" lvl="1" indent="-371475" eaLnBrk="1" hangingPunct="1">
              <a:defRPr/>
            </a:pPr>
            <a:r>
              <a:rPr lang="zh-CN" altLang="en-US" dirty="0" smtClean="0">
                <a:solidFill>
                  <a:schemeClr val="folHlink"/>
                </a:solidFill>
              </a:rPr>
              <a:t>字面常量</a:t>
            </a:r>
            <a:r>
              <a:rPr lang="zh-CN" altLang="en-US" dirty="0" smtClean="0"/>
              <a:t>：在程序中通过直接写出常量值来使用的常量，通常又称为</a:t>
            </a:r>
            <a:r>
              <a:rPr lang="zh-CN" altLang="en-US" dirty="0" smtClean="0">
                <a:solidFill>
                  <a:schemeClr val="folHlink"/>
                </a:solidFill>
              </a:rPr>
              <a:t>直接量</a:t>
            </a:r>
            <a:r>
              <a:rPr lang="zh-CN" altLang="en-US" dirty="0" smtClean="0"/>
              <a:t>（</a:t>
            </a:r>
            <a:r>
              <a:rPr lang="en-US" altLang="zh-CN" dirty="0" smtClean="0"/>
              <a:t>literal</a:t>
            </a:r>
            <a:r>
              <a:rPr lang="zh-CN" altLang="en-US" dirty="0" smtClean="0"/>
              <a:t>）。</a:t>
            </a:r>
          </a:p>
          <a:p>
            <a:pPr marL="908050" lvl="1" indent="-371475" eaLnBrk="1" hangingPunct="1">
              <a:defRPr/>
            </a:pPr>
            <a:r>
              <a:rPr lang="zh-CN" altLang="en-US" dirty="0" smtClean="0">
                <a:solidFill>
                  <a:schemeClr val="folHlink"/>
                </a:solidFill>
              </a:rPr>
              <a:t>符号常量</a:t>
            </a:r>
            <a:r>
              <a:rPr lang="zh-CN" altLang="en-US" dirty="0" smtClean="0"/>
              <a:t>（命名常量）：通过常量定义给常量取一个名字并指定一个类型，在程序中通过常量名来使用这些常量。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字面常量（直接量）</a:t>
            </a:r>
          </a:p>
        </p:txBody>
      </p:sp>
      <p:sp>
        <p:nvSpPr>
          <p:cNvPr id="37891" name="Rectangle 3"/>
          <p:cNvSpPr>
            <a:spLocks noGrp="1" noChangeArrowheads="1"/>
          </p:cNvSpPr>
          <p:nvPr>
            <p:ph type="body" idx="1"/>
          </p:nvPr>
        </p:nvSpPr>
        <p:spPr>
          <a:xfrm>
            <a:off x="323850" y="1700213"/>
            <a:ext cx="8532813" cy="4968875"/>
          </a:xfrm>
        </p:spPr>
        <p:txBody>
          <a:bodyPr/>
          <a:lstStyle/>
          <a:p>
            <a:pPr marL="357188" indent="-357188" eaLnBrk="1" hangingPunct="1">
              <a:defRPr/>
            </a:pPr>
            <a:r>
              <a:rPr lang="en-US" altLang="zh-CN" smtClean="0"/>
              <a:t>C++</a:t>
            </a:r>
            <a:r>
              <a:rPr lang="zh-CN" altLang="en-US" smtClean="0"/>
              <a:t>的字面常量有：</a:t>
            </a:r>
          </a:p>
          <a:p>
            <a:pPr marL="900113" lvl="1" indent="-363538" eaLnBrk="1" hangingPunct="1">
              <a:defRPr/>
            </a:pPr>
            <a:r>
              <a:rPr lang="zh-CN" altLang="en-US" smtClean="0"/>
              <a:t>整数类型常量</a:t>
            </a:r>
          </a:p>
          <a:p>
            <a:pPr marL="900113" lvl="1" indent="-363538" eaLnBrk="1" hangingPunct="1">
              <a:defRPr/>
            </a:pPr>
            <a:r>
              <a:rPr lang="zh-CN" altLang="en-US" smtClean="0"/>
              <a:t>实数类型常量</a:t>
            </a:r>
          </a:p>
          <a:p>
            <a:pPr marL="900113" lvl="1" indent="-363538" eaLnBrk="1" hangingPunct="1">
              <a:defRPr/>
            </a:pPr>
            <a:r>
              <a:rPr lang="zh-CN" altLang="en-US" smtClean="0"/>
              <a:t>字符类型常量</a:t>
            </a:r>
          </a:p>
          <a:p>
            <a:pPr marL="900113" lvl="1" indent="-363538" eaLnBrk="1" hangingPunct="1">
              <a:defRPr/>
            </a:pPr>
            <a:r>
              <a:rPr lang="zh-CN" altLang="en-US" smtClean="0"/>
              <a:t>逻辑类型常量</a:t>
            </a:r>
          </a:p>
          <a:p>
            <a:pPr marL="900113" lvl="1" indent="-363538" eaLnBrk="1" hangingPunct="1">
              <a:defRPr/>
            </a:pPr>
            <a:r>
              <a:rPr lang="zh-CN" altLang="en-US" smtClean="0"/>
              <a:t>字符串常量</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整数类型字面常量</a:t>
            </a:r>
          </a:p>
        </p:txBody>
      </p:sp>
      <p:sp>
        <p:nvSpPr>
          <p:cNvPr id="38915" name="Rectangle 3"/>
          <p:cNvSpPr>
            <a:spLocks noGrp="1" noChangeArrowheads="1"/>
          </p:cNvSpPr>
          <p:nvPr>
            <p:ph type="body" idx="1"/>
          </p:nvPr>
        </p:nvSpPr>
        <p:spPr>
          <a:xfrm>
            <a:off x="179388" y="1270000"/>
            <a:ext cx="8675687" cy="5543550"/>
          </a:xfrm>
        </p:spPr>
        <p:txBody>
          <a:bodyPr>
            <a:normAutofit fontScale="85000" lnSpcReduction="20000"/>
          </a:bodyPr>
          <a:lstStyle/>
          <a:p>
            <a:pPr marL="354013" indent="-354013" eaLnBrk="1" hangingPunct="1">
              <a:lnSpc>
                <a:spcPct val="120000"/>
              </a:lnSpc>
              <a:defRPr/>
            </a:pPr>
            <a:r>
              <a:rPr lang="zh-CN" altLang="en-US" dirty="0" smtClean="0"/>
              <a:t>在</a:t>
            </a:r>
            <a:r>
              <a:rPr lang="en-US" altLang="zh-CN" dirty="0" smtClean="0"/>
              <a:t>C++</a:t>
            </a:r>
            <a:r>
              <a:rPr lang="zh-CN" altLang="en-US" dirty="0" smtClean="0"/>
              <a:t>程序中，整数类型常量可以用下面形式来书写：</a:t>
            </a:r>
          </a:p>
          <a:p>
            <a:pPr marL="900113" lvl="1" indent="-366713" eaLnBrk="1" hangingPunct="1">
              <a:lnSpc>
                <a:spcPct val="120000"/>
              </a:lnSpc>
              <a:defRPr/>
            </a:pPr>
            <a:r>
              <a:rPr lang="zh-CN" altLang="en-US" dirty="0" smtClean="0">
                <a:solidFill>
                  <a:schemeClr val="folHlink"/>
                </a:solidFill>
              </a:rPr>
              <a:t>十进制</a:t>
            </a:r>
            <a:r>
              <a:rPr lang="zh-CN" altLang="en-US" dirty="0" smtClean="0"/>
              <a:t>：由</a:t>
            </a:r>
            <a:r>
              <a:rPr lang="en-US" altLang="zh-CN" dirty="0" smtClean="0"/>
              <a:t>0~9</a:t>
            </a:r>
            <a:r>
              <a:rPr lang="zh-CN" altLang="en-US" dirty="0" smtClean="0"/>
              <a:t>数字组成，第一个数字不能是</a:t>
            </a:r>
            <a:r>
              <a:rPr lang="en-US" altLang="zh-CN" dirty="0" smtClean="0"/>
              <a:t>0</a:t>
            </a:r>
            <a:r>
              <a:rPr lang="zh-CN" altLang="en-US" dirty="0" smtClean="0"/>
              <a:t>（整数</a:t>
            </a:r>
            <a:r>
              <a:rPr lang="en-US" altLang="zh-CN" dirty="0" smtClean="0"/>
              <a:t>0</a:t>
            </a:r>
            <a:r>
              <a:rPr lang="zh-CN" altLang="en-US" dirty="0" smtClean="0"/>
              <a:t>除外），如：</a:t>
            </a:r>
            <a:r>
              <a:rPr lang="en-US" altLang="zh-CN" dirty="0" smtClean="0"/>
              <a:t>59</a:t>
            </a:r>
            <a:r>
              <a:rPr lang="zh-CN" altLang="en-US" dirty="0" smtClean="0"/>
              <a:t>，</a:t>
            </a:r>
            <a:r>
              <a:rPr lang="en-US" altLang="zh-CN" dirty="0" smtClean="0"/>
              <a:t>128</a:t>
            </a:r>
            <a:r>
              <a:rPr lang="zh-CN" altLang="en-US" dirty="0" smtClean="0"/>
              <a:t>，</a:t>
            </a:r>
            <a:r>
              <a:rPr lang="en-US" altLang="zh-CN" dirty="0" smtClean="0"/>
              <a:t>-72</a:t>
            </a:r>
          </a:p>
          <a:p>
            <a:pPr marL="900113" lvl="1" indent="-366713" eaLnBrk="1" hangingPunct="1">
              <a:lnSpc>
                <a:spcPct val="120000"/>
              </a:lnSpc>
              <a:defRPr/>
            </a:pPr>
            <a:r>
              <a:rPr lang="zh-CN" altLang="en-US" dirty="0" smtClean="0">
                <a:solidFill>
                  <a:schemeClr val="folHlink"/>
                </a:solidFill>
              </a:rPr>
              <a:t>八进制</a:t>
            </a:r>
            <a:r>
              <a:rPr lang="zh-CN" altLang="en-US" dirty="0" smtClean="0"/>
              <a:t>：由数字</a:t>
            </a:r>
            <a:r>
              <a:rPr lang="en-US" altLang="zh-CN" dirty="0" smtClean="0"/>
              <a:t>0</a:t>
            </a:r>
            <a:r>
              <a:rPr lang="zh-CN" altLang="en-US" dirty="0" smtClean="0"/>
              <a:t>打头，</a:t>
            </a:r>
            <a:r>
              <a:rPr lang="en-US" altLang="zh-CN" dirty="0" smtClean="0"/>
              <a:t>0~7</a:t>
            </a:r>
            <a:r>
              <a:rPr lang="zh-CN" altLang="en-US" dirty="0" smtClean="0"/>
              <a:t>数字组成，如：</a:t>
            </a:r>
            <a:r>
              <a:rPr lang="en-US" altLang="zh-CN" dirty="0" smtClean="0"/>
              <a:t>073</a:t>
            </a:r>
            <a:r>
              <a:rPr lang="zh-CN" altLang="en-US" dirty="0" smtClean="0"/>
              <a:t>，</a:t>
            </a:r>
            <a:r>
              <a:rPr lang="en-US" altLang="zh-CN" dirty="0" smtClean="0"/>
              <a:t>0200</a:t>
            </a:r>
            <a:r>
              <a:rPr lang="zh-CN" altLang="en-US" dirty="0" smtClean="0"/>
              <a:t>，</a:t>
            </a:r>
            <a:r>
              <a:rPr lang="en-US" altLang="zh-CN" dirty="0" smtClean="0"/>
              <a:t>-0110</a:t>
            </a:r>
          </a:p>
          <a:p>
            <a:pPr marL="900113" lvl="1" indent="-366713" eaLnBrk="1" hangingPunct="1">
              <a:lnSpc>
                <a:spcPct val="120000"/>
              </a:lnSpc>
              <a:defRPr/>
            </a:pPr>
            <a:r>
              <a:rPr lang="zh-CN" altLang="en-US" dirty="0" smtClean="0">
                <a:solidFill>
                  <a:schemeClr val="folHlink"/>
                </a:solidFill>
              </a:rPr>
              <a:t>十六进制</a:t>
            </a:r>
            <a:r>
              <a:rPr lang="zh-CN" altLang="en-US" dirty="0" smtClean="0"/>
              <a:t>：由</a:t>
            </a:r>
            <a:r>
              <a:rPr lang="en-US" altLang="zh-CN" dirty="0" smtClean="0"/>
              <a:t>0x</a:t>
            </a:r>
            <a:r>
              <a:rPr lang="zh-CN" altLang="en-US" dirty="0" smtClean="0"/>
              <a:t>或</a:t>
            </a:r>
            <a:r>
              <a:rPr lang="en-US" altLang="zh-CN" dirty="0" smtClean="0"/>
              <a:t>0X</a:t>
            </a:r>
            <a:r>
              <a:rPr lang="zh-CN" altLang="en-US" dirty="0" smtClean="0"/>
              <a:t>打头，</a:t>
            </a:r>
            <a:r>
              <a:rPr lang="en-US" altLang="zh-CN" dirty="0" smtClean="0"/>
              <a:t>0~9</a:t>
            </a:r>
            <a:r>
              <a:rPr lang="zh-CN" altLang="en-US" dirty="0" smtClean="0"/>
              <a:t>数字和</a:t>
            </a:r>
            <a:r>
              <a:rPr lang="en-US" altLang="zh-CN" dirty="0" smtClean="0"/>
              <a:t>A~F</a:t>
            </a:r>
            <a:r>
              <a:rPr lang="zh-CN" altLang="en-US" dirty="0" smtClean="0"/>
              <a:t>（或</a:t>
            </a:r>
            <a:r>
              <a:rPr lang="en-US" altLang="zh-CN" dirty="0" err="1" smtClean="0"/>
              <a:t>a~f</a:t>
            </a:r>
            <a:r>
              <a:rPr lang="zh-CN" altLang="en-US" dirty="0" smtClean="0"/>
              <a:t>）字母组成，如：</a:t>
            </a:r>
            <a:r>
              <a:rPr lang="en-US" altLang="zh-CN" dirty="0" smtClean="0"/>
              <a:t>0x3B, 0x80, -0x48</a:t>
            </a:r>
          </a:p>
          <a:p>
            <a:pPr eaLnBrk="1" hangingPunct="1">
              <a:lnSpc>
                <a:spcPct val="120000"/>
              </a:lnSpc>
              <a:defRPr/>
            </a:pPr>
            <a:r>
              <a:rPr lang="zh-CN" altLang="en-US" dirty="0"/>
              <a:t>整数类型字面常量的默认类型为</a:t>
            </a:r>
            <a:r>
              <a:rPr lang="en-US" altLang="zh-CN" dirty="0" err="1" smtClean="0"/>
              <a:t>int</a:t>
            </a:r>
            <a:r>
              <a:rPr lang="zh-CN" altLang="en-US" dirty="0" smtClean="0"/>
              <a:t>，可</a:t>
            </a:r>
            <a:r>
              <a:rPr lang="zh-CN" altLang="en-US" dirty="0"/>
              <a:t>在整数类型常量的后面：</a:t>
            </a:r>
          </a:p>
          <a:p>
            <a:pPr lvl="1" eaLnBrk="1" hangingPunct="1">
              <a:lnSpc>
                <a:spcPct val="120000"/>
              </a:lnSpc>
              <a:defRPr/>
            </a:pPr>
            <a:r>
              <a:rPr lang="zh-CN" altLang="en-US" dirty="0"/>
              <a:t>加上</a:t>
            </a:r>
            <a:r>
              <a:rPr lang="en-US" altLang="zh-CN" dirty="0"/>
              <a:t>l</a:t>
            </a:r>
            <a:r>
              <a:rPr lang="zh-CN" altLang="en-US" dirty="0"/>
              <a:t>或</a:t>
            </a:r>
            <a:r>
              <a:rPr lang="en-US" altLang="zh-CN" dirty="0"/>
              <a:t>L</a:t>
            </a:r>
            <a:r>
              <a:rPr lang="zh-CN" altLang="en-US" dirty="0"/>
              <a:t>，表示</a:t>
            </a:r>
            <a:r>
              <a:rPr lang="en-US" altLang="zh-CN" dirty="0"/>
              <a:t>long </a:t>
            </a:r>
            <a:r>
              <a:rPr lang="en-US" altLang="zh-CN" dirty="0" err="1"/>
              <a:t>int</a:t>
            </a:r>
            <a:r>
              <a:rPr lang="zh-CN" altLang="en-US" dirty="0"/>
              <a:t>类型的常量，如：</a:t>
            </a:r>
            <a:r>
              <a:rPr lang="en-US" altLang="zh-CN" dirty="0"/>
              <a:t>32765L </a:t>
            </a:r>
          </a:p>
          <a:p>
            <a:pPr lvl="1" eaLnBrk="1" hangingPunct="1">
              <a:lnSpc>
                <a:spcPct val="120000"/>
              </a:lnSpc>
              <a:defRPr/>
            </a:pPr>
            <a:r>
              <a:rPr lang="zh-CN" altLang="en-US" dirty="0" smtClean="0"/>
              <a:t>加上</a:t>
            </a:r>
            <a:r>
              <a:rPr lang="en-US" altLang="zh-CN" dirty="0"/>
              <a:t>u</a:t>
            </a:r>
            <a:r>
              <a:rPr lang="zh-CN" altLang="en-US" dirty="0"/>
              <a:t>或</a:t>
            </a:r>
            <a:r>
              <a:rPr lang="en-US" altLang="zh-CN" dirty="0"/>
              <a:t>U</a:t>
            </a:r>
            <a:r>
              <a:rPr lang="zh-CN" altLang="en-US" dirty="0"/>
              <a:t>，表示</a:t>
            </a:r>
            <a:r>
              <a:rPr lang="en-US" altLang="zh-CN" dirty="0"/>
              <a:t>unsigned </a:t>
            </a:r>
            <a:r>
              <a:rPr lang="en-US" altLang="zh-CN" dirty="0" err="1"/>
              <a:t>int</a:t>
            </a:r>
            <a:r>
              <a:rPr lang="zh-CN" altLang="en-US" dirty="0"/>
              <a:t>类型的常量，如： </a:t>
            </a:r>
            <a:r>
              <a:rPr lang="en-US" altLang="zh-CN" dirty="0"/>
              <a:t>4352U </a:t>
            </a:r>
          </a:p>
          <a:p>
            <a:pPr lvl="1" eaLnBrk="1" hangingPunct="1">
              <a:lnSpc>
                <a:spcPct val="120000"/>
              </a:lnSpc>
              <a:defRPr/>
            </a:pPr>
            <a:r>
              <a:rPr lang="zh-CN" altLang="en-US" dirty="0" smtClean="0"/>
              <a:t>同时</a:t>
            </a:r>
            <a:r>
              <a:rPr lang="zh-CN" altLang="en-US" dirty="0"/>
              <a:t>加上</a:t>
            </a:r>
            <a:r>
              <a:rPr lang="en-US" altLang="zh-CN" dirty="0"/>
              <a:t>u</a:t>
            </a:r>
            <a:r>
              <a:rPr lang="zh-CN" altLang="en-US" dirty="0"/>
              <a:t>（</a:t>
            </a:r>
            <a:r>
              <a:rPr lang="en-US" altLang="zh-CN" dirty="0"/>
              <a:t>U</a:t>
            </a:r>
            <a:r>
              <a:rPr lang="zh-CN" altLang="en-US" dirty="0"/>
              <a:t>）和</a:t>
            </a:r>
            <a:r>
              <a:rPr lang="en-US" altLang="zh-CN" dirty="0"/>
              <a:t>l</a:t>
            </a:r>
            <a:r>
              <a:rPr lang="zh-CN" altLang="en-US" dirty="0"/>
              <a:t>（</a:t>
            </a:r>
            <a:r>
              <a:rPr lang="en-US" altLang="zh-CN" dirty="0"/>
              <a:t>L</a:t>
            </a:r>
            <a:r>
              <a:rPr lang="zh-CN" altLang="en-US" dirty="0"/>
              <a:t>）表示</a:t>
            </a:r>
            <a:r>
              <a:rPr lang="en-US" altLang="zh-CN" dirty="0"/>
              <a:t>unsigned long</a:t>
            </a:r>
            <a:r>
              <a:rPr lang="zh-CN" altLang="en-US" dirty="0"/>
              <a:t>类型的常量，如：</a:t>
            </a:r>
            <a:r>
              <a:rPr lang="en-US" altLang="zh-CN" dirty="0" smtClean="0"/>
              <a:t>41152UL</a:t>
            </a:r>
            <a:r>
              <a:rPr lang="zh-CN" altLang="en-US" dirty="0" smtClean="0"/>
              <a:t>，或，</a:t>
            </a:r>
            <a:r>
              <a:rPr lang="en-US" altLang="zh-CN" dirty="0" smtClean="0"/>
              <a:t>41152LU </a:t>
            </a:r>
            <a:endParaRPr lang="en-US" altLang="zh-CN" dirty="0"/>
          </a:p>
          <a:p>
            <a:pPr marL="1176338" indent="-457200"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实数类型字面常量</a:t>
            </a:r>
          </a:p>
        </p:txBody>
      </p:sp>
      <p:sp>
        <p:nvSpPr>
          <p:cNvPr id="39939" name="Rectangle 3"/>
          <p:cNvSpPr>
            <a:spLocks noGrp="1" noChangeArrowheads="1"/>
          </p:cNvSpPr>
          <p:nvPr>
            <p:ph type="body" idx="1"/>
          </p:nvPr>
        </p:nvSpPr>
        <p:spPr>
          <a:xfrm>
            <a:off x="179388" y="1368425"/>
            <a:ext cx="8748712" cy="5084763"/>
          </a:xfrm>
        </p:spPr>
        <p:txBody>
          <a:bodyPr>
            <a:normAutofit fontScale="92500" lnSpcReduction="10000"/>
          </a:bodyPr>
          <a:lstStyle/>
          <a:p>
            <a:pPr marL="354013" indent="-354013" eaLnBrk="1" hangingPunct="1">
              <a:lnSpc>
                <a:spcPct val="120000"/>
              </a:lnSpc>
              <a:defRPr/>
            </a:pPr>
            <a:r>
              <a:rPr lang="zh-CN" altLang="en-US" sz="2800" dirty="0" smtClean="0"/>
              <a:t>在</a:t>
            </a:r>
            <a:r>
              <a:rPr lang="en-US" altLang="zh-CN" sz="2800" dirty="0" smtClean="0"/>
              <a:t>C++</a:t>
            </a:r>
            <a:r>
              <a:rPr lang="zh-CN" altLang="en-US" sz="2800" dirty="0" smtClean="0"/>
              <a:t>程序中，实数类型常量采用十进制形式书写。实数类型常量有两种表示法：</a:t>
            </a:r>
          </a:p>
          <a:p>
            <a:pPr marL="892175" lvl="1" indent="-358775" eaLnBrk="1" hangingPunct="1">
              <a:lnSpc>
                <a:spcPct val="120000"/>
              </a:lnSpc>
              <a:defRPr/>
            </a:pPr>
            <a:r>
              <a:rPr lang="zh-CN" altLang="en-US" sz="2400" dirty="0" smtClean="0">
                <a:solidFill>
                  <a:schemeClr val="folHlink"/>
                </a:solidFill>
              </a:rPr>
              <a:t>小数表示法</a:t>
            </a:r>
            <a:r>
              <a:rPr lang="zh-CN" altLang="en-US" sz="2400" dirty="0" smtClean="0"/>
              <a:t>：由整数部分、小数点</a:t>
            </a:r>
            <a:r>
              <a:rPr lang="zh-CN" altLang="en-US" sz="2400" dirty="0" smtClean="0">
                <a:latin typeface="Arial"/>
              </a:rPr>
              <a:t>“</a:t>
            </a:r>
            <a:r>
              <a:rPr lang="en-US" altLang="zh-CN" sz="2400" dirty="0" smtClean="0"/>
              <a:t>.</a:t>
            </a:r>
            <a:r>
              <a:rPr lang="en-US" altLang="zh-CN" sz="2400" dirty="0" smtClean="0">
                <a:latin typeface="Arial"/>
              </a:rPr>
              <a:t>”</a:t>
            </a:r>
            <a:r>
              <a:rPr lang="zh-CN" altLang="en-US" sz="2400" dirty="0" smtClean="0"/>
              <a:t>和小数部分构成，如：</a:t>
            </a:r>
            <a:r>
              <a:rPr lang="en-US" altLang="zh-CN" sz="2400" dirty="0" smtClean="0"/>
              <a:t>456.78, -0.0057</a:t>
            </a:r>
            <a:r>
              <a:rPr lang="zh-CN" altLang="en-US" sz="2400" dirty="0" smtClean="0"/>
              <a:t>，</a:t>
            </a:r>
            <a:r>
              <a:rPr lang="en-US" altLang="zh-CN" sz="2400" dirty="0" smtClean="0"/>
              <a:t>5.</a:t>
            </a:r>
            <a:r>
              <a:rPr lang="zh-CN" altLang="en-US" sz="2400" dirty="0" smtClean="0"/>
              <a:t>，</a:t>
            </a:r>
            <a:r>
              <a:rPr lang="en-US" altLang="zh-CN" sz="2400" dirty="0" smtClean="0"/>
              <a:t>.5</a:t>
            </a:r>
          </a:p>
          <a:p>
            <a:pPr marL="892175" lvl="1" indent="-358775" eaLnBrk="1" hangingPunct="1">
              <a:lnSpc>
                <a:spcPct val="120000"/>
              </a:lnSpc>
              <a:defRPr/>
            </a:pPr>
            <a:r>
              <a:rPr lang="zh-CN" altLang="en-US" sz="2400" dirty="0" smtClean="0">
                <a:solidFill>
                  <a:schemeClr val="folHlink"/>
                </a:solidFill>
              </a:rPr>
              <a:t>科学表示法</a:t>
            </a:r>
            <a:r>
              <a:rPr lang="zh-CN" altLang="en-US" sz="2400" dirty="0" smtClean="0"/>
              <a:t>：在小数表示法或整数后加上一个指数部分，指数部分由</a:t>
            </a:r>
            <a:r>
              <a:rPr lang="en-US" altLang="zh-CN" sz="2400" dirty="0" smtClean="0"/>
              <a:t>E(</a:t>
            </a:r>
            <a:r>
              <a:rPr lang="zh-CN" altLang="en-US" sz="2400" dirty="0" smtClean="0"/>
              <a:t>或</a:t>
            </a:r>
            <a:r>
              <a:rPr lang="en-US" altLang="zh-CN" sz="2400" dirty="0" smtClean="0"/>
              <a:t>e)</a:t>
            </a:r>
            <a:r>
              <a:rPr lang="zh-CN" altLang="en-US" sz="2400" dirty="0" smtClean="0"/>
              <a:t>和一个整数类型数构成，表示基数为</a:t>
            </a:r>
            <a:r>
              <a:rPr lang="en-US" altLang="zh-CN" sz="2400" dirty="0" smtClean="0"/>
              <a:t>10</a:t>
            </a:r>
            <a:r>
              <a:rPr lang="zh-CN" altLang="en-US" sz="2400" dirty="0" smtClean="0"/>
              <a:t>的指数，如：</a:t>
            </a:r>
            <a:r>
              <a:rPr lang="en-US" altLang="zh-CN" sz="2400" dirty="0" smtClean="0"/>
              <a:t>4.5678E2, -5.7e-3</a:t>
            </a:r>
            <a:r>
              <a:rPr lang="zh-CN" altLang="en-US" sz="2400" dirty="0" smtClean="0"/>
              <a:t>等。</a:t>
            </a:r>
            <a:endParaRPr lang="en-US" altLang="zh-CN" sz="2400" dirty="0" smtClean="0"/>
          </a:p>
          <a:p>
            <a:pPr eaLnBrk="1" hangingPunct="1">
              <a:lnSpc>
                <a:spcPct val="120000"/>
              </a:lnSpc>
              <a:defRPr/>
            </a:pPr>
            <a:r>
              <a:rPr lang="zh-CN" altLang="en-US" dirty="0"/>
              <a:t>实数类型字面常量默认为</a:t>
            </a:r>
            <a:r>
              <a:rPr lang="en-US" altLang="zh-CN" dirty="0"/>
              <a:t>double</a:t>
            </a:r>
            <a:r>
              <a:rPr lang="zh-CN" altLang="en-US" dirty="0" smtClean="0"/>
              <a:t>型，可以</a:t>
            </a:r>
            <a:r>
              <a:rPr lang="zh-CN" altLang="en-US" dirty="0"/>
              <a:t>在实数类型常量</a:t>
            </a:r>
            <a:r>
              <a:rPr lang="zh-CN" altLang="en-US" dirty="0" smtClean="0"/>
              <a:t>后面：</a:t>
            </a:r>
            <a:endParaRPr lang="zh-CN" altLang="en-US" dirty="0"/>
          </a:p>
          <a:p>
            <a:pPr lvl="1" eaLnBrk="1" hangingPunct="1">
              <a:lnSpc>
                <a:spcPct val="120000"/>
              </a:lnSpc>
              <a:defRPr/>
            </a:pPr>
            <a:r>
              <a:rPr lang="zh-CN" altLang="en-US" dirty="0"/>
              <a:t>加上</a:t>
            </a:r>
            <a:r>
              <a:rPr lang="en-US" altLang="zh-CN" dirty="0"/>
              <a:t>F(f)</a:t>
            </a:r>
            <a:r>
              <a:rPr lang="zh-CN" altLang="en-US" dirty="0"/>
              <a:t>以表示</a:t>
            </a:r>
            <a:r>
              <a:rPr lang="en-US" altLang="zh-CN" dirty="0"/>
              <a:t>float</a:t>
            </a:r>
            <a:r>
              <a:rPr lang="zh-CN" altLang="en-US" dirty="0"/>
              <a:t>型，如：</a:t>
            </a:r>
            <a:r>
              <a:rPr lang="en-US" altLang="zh-CN" dirty="0"/>
              <a:t>5.6F</a:t>
            </a:r>
            <a:r>
              <a:rPr lang="zh-CN" altLang="en-US" dirty="0"/>
              <a:t>。</a:t>
            </a:r>
          </a:p>
          <a:p>
            <a:pPr lvl="1" eaLnBrk="1" hangingPunct="1">
              <a:lnSpc>
                <a:spcPct val="120000"/>
              </a:lnSpc>
              <a:defRPr/>
            </a:pPr>
            <a:r>
              <a:rPr lang="zh-CN" altLang="en-US" dirty="0" smtClean="0"/>
              <a:t>加上</a:t>
            </a:r>
            <a:r>
              <a:rPr lang="en-US" altLang="zh-CN" dirty="0"/>
              <a:t>L(l)</a:t>
            </a:r>
            <a:r>
              <a:rPr lang="zh-CN" altLang="en-US" dirty="0"/>
              <a:t>表示</a:t>
            </a:r>
            <a:r>
              <a:rPr lang="en-US" altLang="zh-CN" dirty="0"/>
              <a:t>long double</a:t>
            </a:r>
            <a:r>
              <a:rPr lang="zh-CN" altLang="en-US" dirty="0"/>
              <a:t>型，如</a:t>
            </a:r>
            <a:r>
              <a:rPr lang="en-US" altLang="zh-CN" dirty="0"/>
              <a:t>5.6L</a:t>
            </a:r>
            <a:r>
              <a:rPr lang="zh-CN" altLang="en-US"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157163"/>
            <a:ext cx="7772400" cy="895350"/>
          </a:xfrm>
        </p:spPr>
        <p:txBody>
          <a:bodyPr/>
          <a:lstStyle/>
          <a:p>
            <a:pPr eaLnBrk="1" hangingPunct="1">
              <a:defRPr/>
            </a:pPr>
            <a:r>
              <a:rPr lang="zh-CN" altLang="en-US" dirty="0" smtClean="0"/>
              <a:t>字符类型字面常量</a:t>
            </a:r>
          </a:p>
        </p:txBody>
      </p:sp>
      <p:sp>
        <p:nvSpPr>
          <p:cNvPr id="40963" name="Rectangle 3"/>
          <p:cNvSpPr>
            <a:spLocks noGrp="1" noChangeArrowheads="1"/>
          </p:cNvSpPr>
          <p:nvPr>
            <p:ph type="body" idx="1"/>
          </p:nvPr>
        </p:nvSpPr>
        <p:spPr>
          <a:xfrm>
            <a:off x="179388" y="1268413"/>
            <a:ext cx="8820150" cy="5445125"/>
          </a:xfrm>
        </p:spPr>
        <p:txBody>
          <a:bodyPr>
            <a:normAutofit fontScale="85000" lnSpcReduction="20000"/>
          </a:bodyPr>
          <a:lstStyle/>
          <a:p>
            <a:pPr marL="357188" indent="-357188" eaLnBrk="1" hangingPunct="1">
              <a:lnSpc>
                <a:spcPct val="110000"/>
              </a:lnSpc>
              <a:defRPr/>
            </a:pPr>
            <a:r>
              <a:rPr lang="zh-CN" altLang="en-US" sz="3600" dirty="0" smtClean="0"/>
              <a:t>在</a:t>
            </a:r>
            <a:r>
              <a:rPr lang="en-US" altLang="zh-CN" sz="3600" dirty="0" smtClean="0"/>
              <a:t>C++</a:t>
            </a:r>
            <a:r>
              <a:rPr lang="zh-CN" altLang="en-US" sz="3600" dirty="0" smtClean="0"/>
              <a:t>程序中，</a:t>
            </a:r>
            <a:r>
              <a:rPr lang="zh-CN" altLang="en-US" sz="3600" dirty="0" smtClean="0">
                <a:solidFill>
                  <a:schemeClr val="folHlink"/>
                </a:solidFill>
              </a:rPr>
              <a:t>字符常量</a:t>
            </a:r>
            <a:r>
              <a:rPr lang="zh-CN" altLang="en-US" sz="3600" dirty="0" smtClean="0"/>
              <a:t>是由两个单引号（</a:t>
            </a:r>
            <a:r>
              <a:rPr lang="en-US" altLang="zh-CN" sz="3600" dirty="0" smtClean="0">
                <a:solidFill>
                  <a:srgbClr val="FFC000"/>
                </a:solidFill>
              </a:rPr>
              <a:t>'</a:t>
            </a:r>
            <a:r>
              <a:rPr lang="zh-CN" altLang="en-US" sz="3600" dirty="0" smtClean="0"/>
              <a:t>）括起来的一个字符构成，其中的字符写法可以是：</a:t>
            </a:r>
          </a:p>
          <a:p>
            <a:pPr marL="893763" lvl="1" indent="-357188" eaLnBrk="1" hangingPunct="1">
              <a:lnSpc>
                <a:spcPct val="110000"/>
              </a:lnSpc>
              <a:defRPr/>
            </a:pPr>
            <a:r>
              <a:rPr lang="zh-CN" altLang="en-US" sz="3200" dirty="0" smtClean="0">
                <a:solidFill>
                  <a:schemeClr val="folHlink"/>
                </a:solidFill>
              </a:rPr>
              <a:t>字符本身</a:t>
            </a:r>
            <a:r>
              <a:rPr lang="zh-CN" altLang="en-US" sz="3200" dirty="0" smtClean="0"/>
              <a:t>，如：</a:t>
            </a:r>
            <a:r>
              <a:rPr lang="en-US" altLang="zh-CN" sz="3200" dirty="0" smtClean="0"/>
              <a:t>'A'</a:t>
            </a:r>
          </a:p>
          <a:p>
            <a:pPr marL="893763" lvl="1" indent="-357188" eaLnBrk="1" hangingPunct="1">
              <a:lnSpc>
                <a:spcPct val="110000"/>
              </a:lnSpc>
              <a:defRPr/>
            </a:pPr>
            <a:r>
              <a:rPr lang="zh-CN" altLang="en-US" sz="3200" dirty="0" smtClean="0">
                <a:solidFill>
                  <a:schemeClr val="folHlink"/>
                </a:solidFill>
              </a:rPr>
              <a:t>转义序列</a:t>
            </a:r>
            <a:r>
              <a:rPr lang="zh-CN" altLang="en-US" sz="3200" dirty="0" smtClean="0"/>
              <a:t>，由</a:t>
            </a:r>
            <a:r>
              <a:rPr lang="en-US" altLang="zh-CN" sz="3200" dirty="0" smtClean="0"/>
              <a:t>\</a:t>
            </a:r>
            <a:r>
              <a:rPr lang="zh-CN" altLang="en-US" sz="3200" dirty="0" smtClean="0"/>
              <a:t>打头的一串符号</a:t>
            </a:r>
          </a:p>
          <a:p>
            <a:pPr marL="1444625" lvl="2" indent="-371475" eaLnBrk="1" hangingPunct="1">
              <a:lnSpc>
                <a:spcPct val="110000"/>
              </a:lnSpc>
              <a:defRPr/>
            </a:pPr>
            <a:r>
              <a:rPr lang="zh-CN" altLang="en-US" sz="2800" dirty="0" smtClean="0"/>
              <a:t>字符的编码</a:t>
            </a:r>
          </a:p>
          <a:p>
            <a:pPr marL="1982788" lvl="3" indent="-358775" eaLnBrk="1" hangingPunct="1">
              <a:lnSpc>
                <a:spcPct val="110000"/>
              </a:lnSpc>
              <a:defRPr/>
            </a:pPr>
            <a:r>
              <a:rPr lang="zh-CN" altLang="en-US" sz="2400" dirty="0" smtClean="0"/>
              <a:t>八进制：</a:t>
            </a:r>
            <a:r>
              <a:rPr lang="en-US" altLang="zh-CN" sz="2400" dirty="0" smtClean="0"/>
              <a:t>'\</a:t>
            </a:r>
            <a:r>
              <a:rPr lang="en-US" altLang="zh-CN" sz="2400" dirty="0" err="1" smtClean="0"/>
              <a:t>ddd</a:t>
            </a:r>
            <a:r>
              <a:rPr lang="en-US" altLang="zh-CN" sz="2400" dirty="0" smtClean="0"/>
              <a:t>'</a:t>
            </a:r>
            <a:r>
              <a:rPr lang="zh-CN" altLang="en-US" sz="2400" dirty="0" smtClean="0"/>
              <a:t>，如：</a:t>
            </a:r>
            <a:r>
              <a:rPr lang="en-US" altLang="zh-CN" sz="2400" dirty="0" smtClean="0"/>
              <a:t>'\101'</a:t>
            </a:r>
          </a:p>
          <a:p>
            <a:pPr marL="1982788" lvl="3" indent="-358775" eaLnBrk="1" hangingPunct="1">
              <a:lnSpc>
                <a:spcPct val="110000"/>
              </a:lnSpc>
              <a:defRPr/>
            </a:pPr>
            <a:r>
              <a:rPr lang="zh-CN" altLang="en-US" sz="2400" dirty="0" smtClean="0"/>
              <a:t>十六进制：</a:t>
            </a:r>
            <a:r>
              <a:rPr lang="en-US" altLang="zh-CN" sz="2400" dirty="0" smtClean="0"/>
              <a:t>'\</a:t>
            </a:r>
            <a:r>
              <a:rPr lang="en-US" altLang="zh-CN" sz="2400" dirty="0" err="1" smtClean="0"/>
              <a:t>xhh</a:t>
            </a:r>
            <a:r>
              <a:rPr lang="en-US" altLang="zh-CN" sz="2400" dirty="0" smtClean="0"/>
              <a:t>'</a:t>
            </a:r>
            <a:r>
              <a:rPr lang="zh-CN" altLang="en-US" sz="2400" dirty="0" smtClean="0"/>
              <a:t>，如：</a:t>
            </a:r>
            <a:r>
              <a:rPr lang="en-US" altLang="zh-CN" sz="2400" dirty="0" smtClean="0"/>
              <a:t>'\x41'</a:t>
            </a:r>
          </a:p>
          <a:p>
            <a:pPr marL="1444625" lvl="2" indent="-371475" eaLnBrk="1" hangingPunct="1">
              <a:lnSpc>
                <a:spcPct val="110000"/>
              </a:lnSpc>
              <a:defRPr/>
            </a:pPr>
            <a:r>
              <a:rPr lang="zh-CN" altLang="en-US" sz="2800" dirty="0" smtClean="0"/>
              <a:t>特殊表示，如：</a:t>
            </a:r>
            <a:r>
              <a:rPr lang="en-US" altLang="zh-CN" sz="2800" dirty="0" smtClean="0"/>
              <a:t>'\n'</a:t>
            </a:r>
            <a:r>
              <a:rPr lang="zh-CN" altLang="en-US" sz="2800" dirty="0" smtClean="0"/>
              <a:t>（换行符）、</a:t>
            </a:r>
            <a:r>
              <a:rPr lang="en-US" altLang="zh-CN" sz="2800" dirty="0" smtClean="0"/>
              <a:t>'\r'</a:t>
            </a:r>
            <a:r>
              <a:rPr lang="zh-CN" altLang="en-US" sz="2800" dirty="0" smtClean="0"/>
              <a:t>（回车符）、</a:t>
            </a:r>
            <a:r>
              <a:rPr lang="en-US" altLang="zh-CN" sz="2800" dirty="0" smtClean="0"/>
              <a:t>'\t'</a:t>
            </a:r>
            <a:r>
              <a:rPr lang="zh-CN" altLang="en-US" sz="2800" dirty="0" smtClean="0"/>
              <a:t>（横向制表符）、</a:t>
            </a:r>
            <a:r>
              <a:rPr lang="en-US" altLang="zh-CN" sz="2800" dirty="0" smtClean="0"/>
              <a:t>'\b'</a:t>
            </a:r>
            <a:r>
              <a:rPr lang="zh-CN" altLang="en-US" sz="2800" dirty="0" smtClean="0"/>
              <a:t>（退格符）等</a:t>
            </a:r>
            <a:endParaRPr lang="en-US" altLang="zh-CN" sz="2800" dirty="0" smtClean="0"/>
          </a:p>
          <a:p>
            <a:pPr eaLnBrk="1" hangingPunct="1">
              <a:lnSpc>
                <a:spcPct val="110000"/>
              </a:lnSpc>
              <a:defRPr/>
            </a:pPr>
            <a:r>
              <a:rPr lang="zh-CN" altLang="en-US" dirty="0"/>
              <a:t>注意下列字符的表示：</a:t>
            </a:r>
          </a:p>
          <a:p>
            <a:pPr lvl="1" eaLnBrk="1" hangingPunct="1">
              <a:lnSpc>
                <a:spcPct val="110000"/>
              </a:lnSpc>
              <a:defRPr/>
            </a:pPr>
            <a:r>
              <a:rPr lang="zh-CN" altLang="en-US" dirty="0"/>
              <a:t>反斜杠（</a:t>
            </a:r>
            <a:r>
              <a:rPr lang="en-US" altLang="zh-CN" dirty="0"/>
              <a:t>\</a:t>
            </a:r>
            <a:r>
              <a:rPr lang="zh-CN" altLang="en-US" dirty="0"/>
              <a:t>）</a:t>
            </a:r>
            <a:r>
              <a:rPr lang="zh-CN" altLang="en-GB" dirty="0"/>
              <a:t>应写成：</a:t>
            </a:r>
            <a:r>
              <a:rPr lang="en-US" altLang="zh-CN" dirty="0"/>
              <a:t>'</a:t>
            </a:r>
            <a:r>
              <a:rPr lang="en-US" altLang="zh-CN" dirty="0">
                <a:solidFill>
                  <a:srgbClr val="FFC000"/>
                </a:solidFill>
              </a:rPr>
              <a:t>\\</a:t>
            </a:r>
            <a:r>
              <a:rPr lang="en-US" altLang="zh-CN" dirty="0"/>
              <a:t>'</a:t>
            </a:r>
          </a:p>
          <a:p>
            <a:pPr lvl="1" eaLnBrk="1" hangingPunct="1">
              <a:lnSpc>
                <a:spcPct val="110000"/>
              </a:lnSpc>
              <a:defRPr/>
            </a:pPr>
            <a:r>
              <a:rPr lang="zh-CN" altLang="en-US" dirty="0"/>
              <a:t>单引号（</a:t>
            </a:r>
            <a:r>
              <a:rPr lang="en-US" altLang="zh-CN" dirty="0"/>
              <a:t>'</a:t>
            </a:r>
            <a:r>
              <a:rPr lang="zh-CN" altLang="en-US" dirty="0"/>
              <a:t>）应写成：</a:t>
            </a:r>
            <a:r>
              <a:rPr lang="en-US" altLang="zh-CN" dirty="0"/>
              <a:t>'</a:t>
            </a:r>
            <a:r>
              <a:rPr lang="en-US" altLang="zh-CN" dirty="0">
                <a:solidFill>
                  <a:srgbClr val="FFC000"/>
                </a:solidFill>
              </a:rPr>
              <a:t>\'</a:t>
            </a:r>
            <a:r>
              <a:rPr lang="en-US" altLang="zh-CN" dirty="0"/>
              <a:t>'</a:t>
            </a:r>
          </a:p>
          <a:p>
            <a:pPr lvl="1" eaLnBrk="1" hangingPunct="1">
              <a:lnSpc>
                <a:spcPct val="110000"/>
              </a:lnSpc>
              <a:defRPr/>
            </a:pPr>
            <a:r>
              <a:rPr lang="zh-CN" altLang="en-US" dirty="0"/>
              <a:t>双引号（</a:t>
            </a:r>
            <a:r>
              <a:rPr lang="en-US" altLang="zh-CN" dirty="0"/>
              <a:t>"</a:t>
            </a:r>
            <a:r>
              <a:rPr lang="zh-CN" altLang="en-US" dirty="0"/>
              <a:t>）可写成：</a:t>
            </a:r>
            <a:r>
              <a:rPr lang="en-US" altLang="zh-CN" dirty="0"/>
              <a:t>'</a:t>
            </a:r>
            <a:r>
              <a:rPr lang="en-US" altLang="zh-CN" dirty="0">
                <a:solidFill>
                  <a:srgbClr val="FFC000"/>
                </a:solidFill>
              </a:rPr>
              <a:t>\"</a:t>
            </a:r>
            <a:r>
              <a:rPr lang="en-US" altLang="zh-CN" dirty="0"/>
              <a:t>'</a:t>
            </a:r>
            <a:r>
              <a:rPr lang="zh-CN" altLang="en-US" dirty="0"/>
              <a:t>或 </a:t>
            </a:r>
            <a:r>
              <a:rPr lang="en-US" altLang="zh-CN" dirty="0"/>
              <a:t>'</a:t>
            </a:r>
            <a:r>
              <a:rPr lang="en-US" altLang="zh-CN" dirty="0">
                <a:solidFill>
                  <a:srgbClr val="FFC000"/>
                </a:solidFill>
              </a:rPr>
              <a:t>"</a:t>
            </a:r>
            <a:r>
              <a:rPr lang="en-US" altLang="zh-CN" dirty="0"/>
              <a:t>'</a:t>
            </a:r>
          </a:p>
          <a:p>
            <a:pPr marL="644525" indent="-371475" eaLnBrk="1" hangingPunct="1">
              <a:defRPr/>
            </a:pPr>
            <a:endParaRPr lang="zh-CN" altLang="en-US" sz="3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字符串类型字面常量</a:t>
            </a:r>
          </a:p>
        </p:txBody>
      </p:sp>
      <p:sp>
        <p:nvSpPr>
          <p:cNvPr id="97283" name="Rectangle 3"/>
          <p:cNvSpPr>
            <a:spLocks noGrp="1" noChangeArrowheads="1"/>
          </p:cNvSpPr>
          <p:nvPr>
            <p:ph type="body" idx="1"/>
          </p:nvPr>
        </p:nvSpPr>
        <p:spPr>
          <a:xfrm>
            <a:off x="323850" y="1341438"/>
            <a:ext cx="8532813" cy="5400675"/>
          </a:xfrm>
        </p:spPr>
        <p:txBody>
          <a:bodyPr>
            <a:normAutofit fontScale="85000" lnSpcReduction="10000"/>
          </a:bodyPr>
          <a:lstStyle/>
          <a:p>
            <a:pPr marL="357188" indent="-357188" eaLnBrk="1" hangingPunct="1">
              <a:lnSpc>
                <a:spcPct val="120000"/>
              </a:lnSpc>
              <a:defRPr/>
            </a:pPr>
            <a:r>
              <a:rPr lang="zh-CN" altLang="en-US" dirty="0" smtClean="0"/>
              <a:t>在</a:t>
            </a:r>
            <a:r>
              <a:rPr lang="en-US" altLang="zh-CN" dirty="0" smtClean="0"/>
              <a:t>C++</a:t>
            </a:r>
            <a:r>
              <a:rPr lang="zh-CN" altLang="en-US" dirty="0" smtClean="0"/>
              <a:t>程序中，</a:t>
            </a:r>
            <a:r>
              <a:rPr lang="zh-CN" altLang="en-US" dirty="0" smtClean="0">
                <a:solidFill>
                  <a:schemeClr val="folHlink"/>
                </a:solidFill>
              </a:rPr>
              <a:t>字符串常量</a:t>
            </a:r>
            <a:r>
              <a:rPr lang="zh-CN" altLang="en-US" dirty="0" smtClean="0"/>
              <a:t>是由两个双引号（</a:t>
            </a:r>
            <a:r>
              <a:rPr lang="en-US" altLang="zh-CN" dirty="0" smtClean="0">
                <a:solidFill>
                  <a:srgbClr val="FFC000"/>
                </a:solidFill>
              </a:rPr>
              <a:t>"</a:t>
            </a:r>
            <a:r>
              <a:rPr lang="zh-CN" altLang="en-US" dirty="0" smtClean="0"/>
              <a:t>）括起来的字符序列构成，其中的字符的写法与字符类型常量基本相同，即可以是字符本身和转义序列。如</a:t>
            </a:r>
            <a:r>
              <a:rPr lang="zh-CN" altLang="en-GB" dirty="0" smtClean="0"/>
              <a:t>：</a:t>
            </a:r>
          </a:p>
          <a:p>
            <a:pPr marL="1339850" lvl="1" indent="-533400" eaLnBrk="1" hangingPunct="1">
              <a:defRPr/>
            </a:pPr>
            <a:r>
              <a:rPr lang="en-US" altLang="zh-CN" dirty="0" smtClean="0"/>
              <a:t>"This is a string."</a:t>
            </a:r>
            <a:endParaRPr lang="en-GB" altLang="zh-CN" dirty="0" smtClean="0"/>
          </a:p>
          <a:p>
            <a:pPr marL="1339850" lvl="1" indent="-533400" eaLnBrk="1" hangingPunct="1">
              <a:defRPr/>
            </a:pPr>
            <a:r>
              <a:rPr lang="en-GB" altLang="zh-CN" dirty="0" smtClean="0"/>
              <a:t>"</a:t>
            </a:r>
            <a:r>
              <a:rPr lang="en-US" altLang="zh-CN" dirty="0" smtClean="0"/>
              <a:t>I'm a student."</a:t>
            </a:r>
            <a:endParaRPr lang="en-GB" altLang="zh-CN" dirty="0" smtClean="0"/>
          </a:p>
          <a:p>
            <a:pPr marL="1339850" lvl="1" indent="-533400" eaLnBrk="1" hangingPunct="1">
              <a:defRPr/>
            </a:pPr>
            <a:r>
              <a:rPr lang="en-GB" altLang="zh-CN" dirty="0" smtClean="0"/>
              <a:t>"</a:t>
            </a:r>
            <a:r>
              <a:rPr lang="en-US" altLang="zh-CN" dirty="0" smtClean="0"/>
              <a:t>Please enter \"Y\" or \"N\":"</a:t>
            </a:r>
          </a:p>
          <a:p>
            <a:pPr marL="1339850" lvl="1" indent="-533400" eaLnBrk="1" hangingPunct="1">
              <a:defRPr/>
            </a:pPr>
            <a:r>
              <a:rPr lang="en-US" altLang="zh-CN" dirty="0" smtClean="0"/>
              <a:t>"This is two-line \</a:t>
            </a:r>
            <a:r>
              <a:rPr lang="en-US" altLang="zh-CN" dirty="0" err="1" smtClean="0"/>
              <a:t>nmessage</a:t>
            </a:r>
            <a:r>
              <a:rPr lang="en-US" altLang="zh-CN" dirty="0" smtClean="0"/>
              <a:t>! "</a:t>
            </a:r>
          </a:p>
          <a:p>
            <a:pPr marL="357188" indent="-357188" eaLnBrk="1" hangingPunct="1">
              <a:lnSpc>
                <a:spcPct val="120000"/>
              </a:lnSpc>
              <a:defRPr/>
            </a:pPr>
            <a:r>
              <a:rPr lang="zh-CN" altLang="en-US" dirty="0" smtClean="0"/>
              <a:t>存储字符串时，往往要在最后一个字符的后面存储一个字符</a:t>
            </a:r>
            <a:r>
              <a:rPr lang="en-US" altLang="zh-CN" dirty="0" smtClean="0"/>
              <a:t>'\0</a:t>
            </a:r>
            <a:r>
              <a:rPr lang="en-US" altLang="zh-CN" dirty="0" smtClean="0">
                <a:latin typeface="Arial"/>
              </a:rPr>
              <a:t>'</a:t>
            </a:r>
            <a:r>
              <a:rPr lang="zh-CN" altLang="en-US" dirty="0" smtClean="0"/>
              <a:t>，表示字符串结束。</a:t>
            </a:r>
            <a:endParaRPr lang="en-US" altLang="zh-CN" dirty="0" smtClean="0"/>
          </a:p>
          <a:p>
            <a:pPr marL="357188" indent="-357188" eaLnBrk="1" hangingPunct="1">
              <a:lnSpc>
                <a:spcPct val="110000"/>
              </a:lnSpc>
              <a:defRPr/>
            </a:pPr>
            <a:r>
              <a:rPr lang="zh-CN" altLang="en-US" dirty="0"/>
              <a:t>字符串</a:t>
            </a:r>
            <a:r>
              <a:rPr lang="zh-CN" altLang="en-US" dirty="0" smtClean="0"/>
              <a:t>常量的类型</a:t>
            </a:r>
            <a:r>
              <a:rPr lang="zh-CN" altLang="en-US" dirty="0"/>
              <a:t>为</a:t>
            </a:r>
            <a:r>
              <a:rPr lang="zh-CN" altLang="en-US" dirty="0">
                <a:solidFill>
                  <a:schemeClr val="folHlink"/>
                </a:solidFill>
              </a:rPr>
              <a:t>一维的常量字符数组</a:t>
            </a:r>
            <a:r>
              <a:rPr lang="zh-CN" altLang="en-US" dirty="0"/>
              <a:t>（构造数据类型）。</a:t>
            </a:r>
            <a:endParaRPr lang="zh-CN" alt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4213" y="85725"/>
            <a:ext cx="7772400" cy="895350"/>
          </a:xfrm>
        </p:spPr>
        <p:txBody>
          <a:bodyPr/>
          <a:lstStyle/>
          <a:p>
            <a:pPr eaLnBrk="1" hangingPunct="1">
              <a:defRPr/>
            </a:pPr>
            <a:r>
              <a:rPr lang="zh-CN" altLang="en-US" sz="3600" dirty="0" smtClean="0"/>
              <a:t>符号常量</a:t>
            </a:r>
          </a:p>
        </p:txBody>
      </p:sp>
      <p:sp>
        <p:nvSpPr>
          <p:cNvPr id="57347" name="Rectangle 3"/>
          <p:cNvSpPr>
            <a:spLocks noGrp="1" noChangeArrowheads="1"/>
          </p:cNvSpPr>
          <p:nvPr>
            <p:ph type="body" idx="1"/>
          </p:nvPr>
        </p:nvSpPr>
        <p:spPr>
          <a:xfrm>
            <a:off x="323850" y="1412875"/>
            <a:ext cx="8604250" cy="5445125"/>
          </a:xfrm>
        </p:spPr>
        <p:txBody>
          <a:bodyPr>
            <a:normAutofit fontScale="92500" lnSpcReduction="20000"/>
          </a:bodyPr>
          <a:lstStyle/>
          <a:p>
            <a:pPr marL="354013" indent="-354013" eaLnBrk="1" hangingPunct="1">
              <a:lnSpc>
                <a:spcPct val="110000"/>
              </a:lnSpc>
              <a:defRPr/>
            </a:pPr>
            <a:r>
              <a:rPr lang="zh-CN" altLang="en-US" sz="2800" dirty="0" smtClean="0"/>
              <a:t>符号常量是指先通过常量定义给常量取一个名字，并可指定一个类型；然后，在程序中通过常量名来使用这些常量。</a:t>
            </a:r>
          </a:p>
          <a:p>
            <a:pPr marL="354013" indent="-354013" eaLnBrk="1" hangingPunct="1">
              <a:lnSpc>
                <a:spcPct val="110000"/>
              </a:lnSpc>
              <a:defRPr/>
            </a:pPr>
            <a:r>
              <a:rPr lang="zh-CN" altLang="en-US" sz="2800" dirty="0" smtClean="0"/>
              <a:t>符号常量的定义格式为：</a:t>
            </a:r>
          </a:p>
          <a:p>
            <a:pPr marL="1339850" lvl="1" indent="-533400" eaLnBrk="1" hangingPunct="1">
              <a:lnSpc>
                <a:spcPct val="110000"/>
              </a:lnSpc>
              <a:buFontTx/>
              <a:buNone/>
              <a:defRPr/>
            </a:pPr>
            <a:r>
              <a:rPr lang="zh-CN" altLang="en-US" sz="2400" dirty="0" smtClean="0"/>
              <a:t>	</a:t>
            </a:r>
            <a:r>
              <a:rPr lang="en-US" altLang="zh-CN" sz="2400" dirty="0" smtClean="0">
                <a:solidFill>
                  <a:srgbClr val="FFC000"/>
                </a:solidFill>
              </a:rPr>
              <a:t>#define &lt;</a:t>
            </a:r>
            <a:r>
              <a:rPr lang="zh-CN" altLang="en-US" sz="2400" dirty="0" smtClean="0">
                <a:solidFill>
                  <a:srgbClr val="FFC000"/>
                </a:solidFill>
              </a:rPr>
              <a:t>常量名</a:t>
            </a:r>
            <a:r>
              <a:rPr lang="en-US" altLang="zh-CN" sz="2400" dirty="0" smtClean="0">
                <a:solidFill>
                  <a:srgbClr val="FFC000"/>
                </a:solidFill>
              </a:rPr>
              <a:t>&gt; &lt;</a:t>
            </a:r>
            <a:r>
              <a:rPr lang="zh-CN" altLang="en-US" sz="2400" dirty="0" smtClean="0">
                <a:solidFill>
                  <a:srgbClr val="FFC000"/>
                </a:solidFill>
              </a:rPr>
              <a:t>值</a:t>
            </a:r>
            <a:r>
              <a:rPr lang="en-US" altLang="zh-CN" sz="2400" dirty="0" smtClean="0">
                <a:solidFill>
                  <a:srgbClr val="FFC000"/>
                </a:solidFill>
              </a:rPr>
              <a:t>&gt;</a:t>
            </a:r>
          </a:p>
          <a:p>
            <a:pPr marL="1339850" lvl="1" indent="-533400" eaLnBrk="1" hangingPunct="1">
              <a:lnSpc>
                <a:spcPct val="110000"/>
              </a:lnSpc>
              <a:buFontTx/>
              <a:buNone/>
              <a:defRPr/>
            </a:pPr>
            <a:r>
              <a:rPr lang="zh-CN" altLang="en-US" sz="2400" dirty="0" smtClean="0"/>
              <a:t>或</a:t>
            </a:r>
          </a:p>
          <a:p>
            <a:pPr marL="1339850" lvl="1" indent="-533400" eaLnBrk="1" hangingPunct="1">
              <a:lnSpc>
                <a:spcPct val="110000"/>
              </a:lnSpc>
              <a:buFontTx/>
              <a:buNone/>
              <a:defRPr/>
            </a:pPr>
            <a:r>
              <a:rPr lang="zh-CN" altLang="en-US" sz="2400" dirty="0" smtClean="0"/>
              <a:t>	</a:t>
            </a:r>
            <a:r>
              <a:rPr lang="en-US" altLang="zh-CN" sz="2400" dirty="0" err="1" smtClean="0">
                <a:solidFill>
                  <a:srgbClr val="FFC000"/>
                </a:solidFill>
              </a:rPr>
              <a:t>const</a:t>
            </a:r>
            <a:r>
              <a:rPr lang="en-US" altLang="zh-CN" sz="2400" dirty="0" smtClean="0">
                <a:solidFill>
                  <a:srgbClr val="FFC000"/>
                </a:solidFill>
              </a:rPr>
              <a:t> &lt;</a:t>
            </a:r>
            <a:r>
              <a:rPr lang="zh-CN" altLang="en-US" sz="2400" dirty="0" smtClean="0">
                <a:solidFill>
                  <a:srgbClr val="FFC000"/>
                </a:solidFill>
              </a:rPr>
              <a:t>类型名</a:t>
            </a:r>
            <a:r>
              <a:rPr lang="en-US" altLang="zh-CN" sz="2400" dirty="0" smtClean="0">
                <a:solidFill>
                  <a:srgbClr val="FFC000"/>
                </a:solidFill>
              </a:rPr>
              <a:t>&gt; &lt;</a:t>
            </a:r>
            <a:r>
              <a:rPr lang="zh-CN" altLang="en-US" sz="2400" dirty="0" smtClean="0">
                <a:solidFill>
                  <a:srgbClr val="FFC000"/>
                </a:solidFill>
              </a:rPr>
              <a:t>常量名</a:t>
            </a:r>
            <a:r>
              <a:rPr lang="en-US" altLang="zh-CN" sz="2400" dirty="0" smtClean="0">
                <a:solidFill>
                  <a:srgbClr val="FFC000"/>
                </a:solidFill>
              </a:rPr>
              <a:t>&gt;=&lt;</a:t>
            </a:r>
            <a:r>
              <a:rPr lang="zh-CN" altLang="en-US" sz="2400" dirty="0" smtClean="0">
                <a:solidFill>
                  <a:srgbClr val="FFC000"/>
                </a:solidFill>
              </a:rPr>
              <a:t>值</a:t>
            </a:r>
            <a:r>
              <a:rPr lang="en-US" altLang="zh-CN" sz="2400" dirty="0" smtClean="0">
                <a:solidFill>
                  <a:srgbClr val="FFC000"/>
                </a:solidFill>
              </a:rPr>
              <a:t>&gt;</a:t>
            </a:r>
            <a:r>
              <a:rPr lang="zh-CN" altLang="en-US" sz="2400" dirty="0" smtClean="0">
                <a:solidFill>
                  <a:srgbClr val="FFC000"/>
                </a:solidFill>
              </a:rPr>
              <a:t>；</a:t>
            </a:r>
          </a:p>
          <a:p>
            <a:pPr marL="1339850" lvl="1" indent="-533400" eaLnBrk="1" hangingPunct="1">
              <a:lnSpc>
                <a:spcPct val="110000"/>
              </a:lnSpc>
              <a:buFontTx/>
              <a:buNone/>
              <a:defRPr/>
            </a:pPr>
            <a:r>
              <a:rPr lang="zh-CN" altLang="en-US" sz="2400" dirty="0" smtClean="0"/>
              <a:t>例如：</a:t>
            </a:r>
          </a:p>
          <a:p>
            <a:pPr marL="1339850" lvl="1" indent="-533400" eaLnBrk="1" hangingPunct="1">
              <a:lnSpc>
                <a:spcPct val="110000"/>
              </a:lnSpc>
              <a:buFontTx/>
              <a:buNone/>
              <a:defRPr/>
            </a:pPr>
            <a:r>
              <a:rPr lang="zh-CN" altLang="en-US" sz="2400" dirty="0" smtClean="0"/>
              <a:t>	</a:t>
            </a:r>
            <a:r>
              <a:rPr lang="en-US" altLang="zh-CN" sz="2400" dirty="0" smtClean="0"/>
              <a:t>#define </a:t>
            </a:r>
            <a:r>
              <a:rPr lang="en-US" altLang="zh-CN" sz="2400" dirty="0" smtClean="0">
                <a:solidFill>
                  <a:srgbClr val="FF9900"/>
                </a:solidFill>
              </a:rPr>
              <a:t>PI</a:t>
            </a:r>
            <a:r>
              <a:rPr lang="en-US" altLang="zh-CN" sz="2400" dirty="0" smtClean="0"/>
              <a:t> 3.1415926</a:t>
            </a:r>
          </a:p>
          <a:p>
            <a:pPr marL="1339850" lvl="1" indent="-533400" eaLnBrk="1" hangingPunct="1">
              <a:lnSpc>
                <a:spcPct val="110000"/>
              </a:lnSpc>
              <a:buFontTx/>
              <a:buNone/>
              <a:defRPr/>
            </a:pPr>
            <a:r>
              <a:rPr lang="zh-CN" altLang="en-US" sz="2400" dirty="0" smtClean="0"/>
              <a:t>或，</a:t>
            </a:r>
          </a:p>
          <a:p>
            <a:pPr marL="1339850" lvl="1" indent="-533400" eaLnBrk="1" hangingPunct="1">
              <a:lnSpc>
                <a:spcPct val="110000"/>
              </a:lnSpc>
              <a:buFontTx/>
              <a:buNone/>
              <a:defRPr/>
            </a:pPr>
            <a:r>
              <a:rPr lang="zh-CN" altLang="en-US" sz="2400" dirty="0" smtClean="0"/>
              <a:t>	</a:t>
            </a:r>
            <a:r>
              <a:rPr lang="en-US" altLang="zh-CN" sz="2400" dirty="0" err="1" smtClean="0"/>
              <a:t>const</a:t>
            </a:r>
            <a:r>
              <a:rPr lang="en-US" altLang="zh-CN" sz="2400" dirty="0" smtClean="0"/>
              <a:t> double </a:t>
            </a:r>
            <a:r>
              <a:rPr lang="en-US" altLang="zh-CN" sz="2400" dirty="0" smtClean="0">
                <a:solidFill>
                  <a:srgbClr val="FF9900"/>
                </a:solidFill>
              </a:rPr>
              <a:t>PI</a:t>
            </a:r>
            <a:r>
              <a:rPr lang="en-US" altLang="zh-CN" sz="2400" dirty="0" smtClean="0"/>
              <a:t>=3.1415926; </a:t>
            </a:r>
          </a:p>
          <a:p>
            <a:pPr marL="354013" indent="-354013" eaLnBrk="1" hangingPunct="1">
              <a:lnSpc>
                <a:spcPct val="110000"/>
              </a:lnSpc>
              <a:defRPr/>
            </a:pPr>
            <a:r>
              <a:rPr lang="zh-CN" altLang="en-US" sz="2800" dirty="0" smtClean="0"/>
              <a:t>符号常量的使用：</a:t>
            </a:r>
          </a:p>
          <a:p>
            <a:pPr marL="1339850" lvl="1" indent="-533400" eaLnBrk="1" hangingPunct="1">
              <a:lnSpc>
                <a:spcPct val="110000"/>
              </a:lnSpc>
              <a:buFontTx/>
              <a:buNone/>
              <a:defRPr/>
            </a:pPr>
            <a:r>
              <a:rPr lang="en-US" altLang="zh-CN" sz="2400" dirty="0" smtClean="0"/>
              <a:t>2*</a:t>
            </a:r>
            <a:r>
              <a:rPr lang="en-US" altLang="zh-CN" sz="2400" dirty="0" smtClean="0">
                <a:solidFill>
                  <a:srgbClr val="FF9900"/>
                </a:solidFill>
              </a:rPr>
              <a:t>PI</a:t>
            </a:r>
            <a:r>
              <a:rPr lang="en-US" altLang="zh-CN" sz="2400" dirty="0" smtClean="0"/>
              <a:t>*r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4213" y="157163"/>
            <a:ext cx="7772400" cy="895350"/>
          </a:xfrm>
        </p:spPr>
        <p:txBody>
          <a:bodyPr/>
          <a:lstStyle/>
          <a:p>
            <a:pPr eaLnBrk="1" hangingPunct="1">
              <a:defRPr/>
            </a:pPr>
            <a:r>
              <a:rPr lang="zh-CN" altLang="en-US" sz="3600" smtClean="0"/>
              <a:t>使用符号常量的好处</a:t>
            </a:r>
          </a:p>
        </p:txBody>
      </p:sp>
      <p:sp>
        <p:nvSpPr>
          <p:cNvPr id="58371" name="Rectangle 3"/>
          <p:cNvSpPr>
            <a:spLocks noGrp="1" noChangeArrowheads="1"/>
          </p:cNvSpPr>
          <p:nvPr>
            <p:ph type="body" idx="1"/>
          </p:nvPr>
        </p:nvSpPr>
        <p:spPr>
          <a:xfrm>
            <a:off x="288925" y="1484313"/>
            <a:ext cx="8604250" cy="5157787"/>
          </a:xfrm>
        </p:spPr>
        <p:txBody>
          <a:bodyPr>
            <a:normAutofit/>
          </a:bodyPr>
          <a:lstStyle/>
          <a:p>
            <a:pPr marL="609600" indent="-609600" eaLnBrk="1" hangingPunct="1">
              <a:defRPr/>
            </a:pPr>
            <a:r>
              <a:rPr lang="zh-CN" altLang="en-US" dirty="0" smtClean="0"/>
              <a:t>增加程序的易读性</a:t>
            </a:r>
            <a:endParaRPr lang="en-US" altLang="zh-CN" dirty="0" smtClean="0"/>
          </a:p>
          <a:p>
            <a:pPr marL="1009650" lvl="1" indent="-609600" eaLnBrk="1" hangingPunct="1">
              <a:defRPr/>
            </a:pPr>
            <a:r>
              <a:rPr lang="en-US" altLang="zh-CN" dirty="0" err="1" smtClean="0"/>
              <a:t>const</a:t>
            </a:r>
            <a:r>
              <a:rPr lang="en-US" altLang="zh-CN" dirty="0" smtClean="0"/>
              <a:t> </a:t>
            </a:r>
            <a:r>
              <a:rPr lang="en-US" altLang="zh-CN" dirty="0" err="1" smtClean="0"/>
              <a:t>int</a:t>
            </a:r>
            <a:r>
              <a:rPr lang="en-US" altLang="zh-CN" dirty="0" smtClean="0"/>
              <a:t> PASS_SCORE=60;</a:t>
            </a:r>
          </a:p>
          <a:p>
            <a:pPr marL="1009650" lvl="1" indent="-609600" eaLnBrk="1" hangingPunct="1">
              <a:defRPr/>
            </a:pPr>
            <a:r>
              <a:rPr lang="en-US" altLang="zh-CN" dirty="0" err="1" smtClean="0"/>
              <a:t>const</a:t>
            </a:r>
            <a:r>
              <a:rPr lang="en-US" altLang="zh-CN" dirty="0" smtClean="0"/>
              <a:t> </a:t>
            </a:r>
            <a:r>
              <a:rPr lang="en-US" altLang="zh-CN" dirty="0" err="1" smtClean="0"/>
              <a:t>int</a:t>
            </a:r>
            <a:r>
              <a:rPr lang="en-US" altLang="zh-CN" dirty="0" smtClean="0"/>
              <a:t> MINUTES_PER_HOUR=60;</a:t>
            </a:r>
            <a:endParaRPr lang="zh-CN" altLang="en-US" dirty="0" smtClean="0"/>
          </a:p>
          <a:p>
            <a:pPr marL="609600" indent="-609600" eaLnBrk="1" hangingPunct="1">
              <a:defRPr/>
            </a:pPr>
            <a:r>
              <a:rPr lang="zh-CN" altLang="en-US" dirty="0" smtClean="0"/>
              <a:t>提高程序对常量使用的一致性</a:t>
            </a:r>
            <a:endParaRPr lang="en-US" altLang="zh-CN" dirty="0" smtClean="0"/>
          </a:p>
          <a:p>
            <a:pPr marL="1009650" lvl="1" indent="-609600" eaLnBrk="1" hangingPunct="1">
              <a:defRPr/>
            </a:pPr>
            <a:r>
              <a:rPr lang="en-US" altLang="zh-CN" dirty="0" smtClean="0"/>
              <a:t>3.14</a:t>
            </a:r>
            <a:r>
              <a:rPr lang="zh-CN" altLang="en-US" dirty="0" smtClean="0"/>
              <a:t>、</a:t>
            </a:r>
            <a:r>
              <a:rPr lang="en-US" altLang="zh-CN" dirty="0" smtClean="0"/>
              <a:t>3.1416</a:t>
            </a:r>
            <a:r>
              <a:rPr lang="zh-CN" altLang="en-US" dirty="0" smtClean="0"/>
              <a:t>、</a:t>
            </a:r>
            <a:r>
              <a:rPr lang="en-US" altLang="zh-CN" dirty="0" smtClean="0"/>
              <a:t>3.1415926</a:t>
            </a:r>
            <a:endParaRPr lang="zh-CN" altLang="en-US" dirty="0" smtClean="0"/>
          </a:p>
          <a:p>
            <a:pPr marL="609600" indent="-609600" eaLnBrk="1" hangingPunct="1">
              <a:defRPr/>
            </a:pPr>
            <a:r>
              <a:rPr lang="zh-CN" altLang="en-US" dirty="0" smtClean="0"/>
              <a:t>增强程序的易维护性</a:t>
            </a:r>
            <a:endParaRPr lang="en-US" altLang="zh-CN" dirty="0" smtClean="0"/>
          </a:p>
          <a:p>
            <a:pPr marL="1009650" lvl="1" indent="-609600" eaLnBrk="1" hangingPunct="1">
              <a:defRPr/>
            </a:pPr>
            <a:r>
              <a:rPr lang="en-US" altLang="zh-CN" dirty="0" err="1" smtClean="0"/>
              <a:t>const</a:t>
            </a:r>
            <a:r>
              <a:rPr lang="en-US" altLang="zh-CN" dirty="0" smtClean="0"/>
              <a:t> double PI=3.14;</a:t>
            </a:r>
          </a:p>
          <a:p>
            <a:pPr marL="1009650" lvl="1" indent="-609600" eaLnBrk="1" hangingPunct="1">
              <a:defRPr/>
            </a:pPr>
            <a:r>
              <a:rPr lang="en-US" altLang="zh-CN" dirty="0" smtClean="0"/>
              <a:t>...2*PI*r...</a:t>
            </a:r>
          </a:p>
          <a:p>
            <a:pPr marL="1009650" lvl="1" indent="-609600" eaLnBrk="1" hangingPunct="1">
              <a:defRPr/>
            </a:pPr>
            <a:r>
              <a:rPr lang="en-US" altLang="zh-CN" dirty="0" smtClean="0"/>
              <a:t>...PI*r*r...</a:t>
            </a:r>
            <a:r>
              <a:rPr lang="zh-CN" altLang="en-US" dirty="0" smtClean="0"/>
              <a:t> </a:t>
            </a:r>
          </a:p>
        </p:txBody>
      </p:sp>
      <p:sp>
        <p:nvSpPr>
          <p:cNvPr id="2" name="TextBox 1"/>
          <p:cNvSpPr txBox="1"/>
          <p:nvPr/>
        </p:nvSpPr>
        <p:spPr>
          <a:xfrm>
            <a:off x="1331913" y="4797425"/>
            <a:ext cx="4697412" cy="522288"/>
          </a:xfrm>
          <a:prstGeom prst="rect">
            <a:avLst/>
          </a:prstGeom>
          <a:solidFill>
            <a:schemeClr val="bg1">
              <a:lumMod val="75000"/>
            </a:schemeClr>
          </a:solidFill>
        </p:spPr>
        <p:txBody>
          <a:bodyPr wrap="none">
            <a:spAutoFit/>
          </a:bodyPr>
          <a:lstStyle/>
          <a:p>
            <a:pPr>
              <a:defRPr/>
            </a:pPr>
            <a:r>
              <a:rPr lang="en-US" altLang="zh-CN" sz="2800" dirty="0" err="1">
                <a:effectLst>
                  <a:outerShdw blurRad="38100" dist="38100" dir="2700000" algn="tl">
                    <a:srgbClr val="000000">
                      <a:alpha val="43137"/>
                    </a:srgbClr>
                  </a:outerShdw>
                </a:effectLst>
                <a:ea typeface="宋体" charset="-122"/>
              </a:rPr>
              <a:t>const</a:t>
            </a:r>
            <a:r>
              <a:rPr lang="en-US" altLang="zh-CN" sz="2800" dirty="0">
                <a:effectLst>
                  <a:outerShdw blurRad="38100" dist="38100" dir="2700000" algn="tl">
                    <a:srgbClr val="000000">
                      <a:alpha val="43137"/>
                    </a:srgbClr>
                  </a:outerShdw>
                </a:effectLst>
                <a:ea typeface="宋体" charset="-122"/>
              </a:rPr>
              <a:t> double PI=3.1415;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变量</a:t>
            </a:r>
          </a:p>
        </p:txBody>
      </p:sp>
      <p:sp>
        <p:nvSpPr>
          <p:cNvPr id="59395" name="Rectangle 3"/>
          <p:cNvSpPr>
            <a:spLocks noGrp="1" noChangeArrowheads="1"/>
          </p:cNvSpPr>
          <p:nvPr>
            <p:ph type="body" idx="1"/>
          </p:nvPr>
        </p:nvSpPr>
        <p:spPr>
          <a:xfrm>
            <a:off x="250825" y="1412875"/>
            <a:ext cx="8713788" cy="5040313"/>
          </a:xfrm>
        </p:spPr>
        <p:txBody>
          <a:bodyPr/>
          <a:lstStyle/>
          <a:p>
            <a:pPr marL="357188" indent="-357188" eaLnBrk="1" hangingPunct="1">
              <a:defRPr/>
            </a:pPr>
            <a:r>
              <a:rPr lang="zh-CN" altLang="en-US" dirty="0" smtClean="0"/>
              <a:t>程序中可变的数据用变量来表示。</a:t>
            </a:r>
          </a:p>
          <a:p>
            <a:pPr marL="357188" indent="-357188" eaLnBrk="1" hangingPunct="1">
              <a:buFont typeface="Wingdings" pitchFamily="2" charset="2"/>
              <a:buNone/>
              <a:defRPr/>
            </a:pPr>
            <a:endParaRPr lang="zh-CN" altLang="en-US" dirty="0" smtClean="0"/>
          </a:p>
          <a:p>
            <a:pPr eaLnBrk="1" hangingPunct="1">
              <a:defRPr/>
            </a:pPr>
            <a:r>
              <a:rPr lang="zh-CN" altLang="en-US" dirty="0" smtClean="0"/>
              <a:t>例如：在计算圆周长的式子“</a:t>
            </a:r>
            <a:r>
              <a:rPr lang="en-US" altLang="zh-CN" dirty="0" smtClean="0"/>
              <a:t>2*PI*</a:t>
            </a:r>
            <a:r>
              <a:rPr lang="en-US" altLang="zh-CN" dirty="0" smtClean="0">
                <a:solidFill>
                  <a:schemeClr val="folHlink"/>
                </a:solidFill>
              </a:rPr>
              <a:t>r</a:t>
            </a:r>
            <a:r>
              <a:rPr lang="zh-CN" altLang="en-US" dirty="0"/>
              <a:t>”</a:t>
            </a:r>
            <a:r>
              <a:rPr lang="zh-CN" altLang="en-US" dirty="0" smtClean="0"/>
              <a:t>中，半径</a:t>
            </a:r>
            <a:r>
              <a:rPr lang="en-US" altLang="zh-CN" dirty="0" smtClean="0">
                <a:solidFill>
                  <a:srgbClr val="FFC000"/>
                </a:solidFill>
              </a:rPr>
              <a:t>r</a:t>
            </a:r>
            <a:r>
              <a:rPr lang="zh-CN" altLang="en-US" dirty="0" smtClean="0"/>
              <a:t>就是一个可变的数据，它可能是通过用户输入得到，也可能由程序的其它部分计算得到。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变量的基本特性</a:t>
            </a:r>
          </a:p>
        </p:txBody>
      </p:sp>
      <p:sp>
        <p:nvSpPr>
          <p:cNvPr id="60419" name="Rectangle 3"/>
          <p:cNvSpPr>
            <a:spLocks noGrp="1" noChangeArrowheads="1"/>
          </p:cNvSpPr>
          <p:nvPr>
            <p:ph type="body" idx="1"/>
          </p:nvPr>
        </p:nvSpPr>
        <p:spPr>
          <a:xfrm>
            <a:off x="250825" y="1557338"/>
            <a:ext cx="8713788" cy="5040312"/>
          </a:xfrm>
        </p:spPr>
        <p:txBody>
          <a:bodyPr/>
          <a:lstStyle/>
          <a:p>
            <a:pPr marL="354013" indent="-354013" eaLnBrk="1" hangingPunct="1">
              <a:defRPr/>
            </a:pPr>
            <a:r>
              <a:rPr lang="zh-CN" altLang="en-US" dirty="0" smtClean="0"/>
              <a:t>名字</a:t>
            </a:r>
            <a:endParaRPr lang="en-US" altLang="zh-CN" dirty="0" smtClean="0"/>
          </a:p>
          <a:p>
            <a:pPr marL="754063" lvl="1" indent="-354013" eaLnBrk="1" hangingPunct="1">
              <a:defRPr/>
            </a:pPr>
            <a:r>
              <a:rPr lang="zh-CN" altLang="en-US" dirty="0" smtClean="0"/>
              <a:t>用于区别不同的变量，用标识符表示。</a:t>
            </a:r>
          </a:p>
          <a:p>
            <a:pPr marL="354013" indent="-354013" eaLnBrk="1" hangingPunct="1">
              <a:defRPr/>
            </a:pPr>
            <a:r>
              <a:rPr lang="zh-CN" altLang="en-US" dirty="0" smtClean="0"/>
              <a:t>类型</a:t>
            </a:r>
            <a:endParaRPr lang="en-US" altLang="zh-CN" dirty="0" smtClean="0"/>
          </a:p>
          <a:p>
            <a:pPr marL="754063" lvl="1" indent="-354013" eaLnBrk="1" hangingPunct="1">
              <a:defRPr/>
            </a:pPr>
            <a:r>
              <a:rPr lang="zh-CN" altLang="en-US" dirty="0" smtClean="0"/>
              <a:t>指定变量能取何种值以及对其能进行何种运算（操作）。 </a:t>
            </a:r>
          </a:p>
          <a:p>
            <a:pPr marL="354013" indent="-354013" eaLnBrk="1" hangingPunct="1">
              <a:defRPr/>
            </a:pPr>
            <a:r>
              <a:rPr lang="zh-CN" altLang="en-US" dirty="0" smtClean="0"/>
              <a:t>值</a:t>
            </a:r>
            <a:endParaRPr lang="en-US" altLang="zh-CN" dirty="0" smtClean="0"/>
          </a:p>
          <a:p>
            <a:pPr marL="754063" lvl="1" indent="-354013" eaLnBrk="1" hangingPunct="1">
              <a:defRPr/>
            </a:pPr>
            <a:r>
              <a:rPr lang="zh-CN" altLang="en-US" dirty="0" smtClean="0"/>
              <a:t>在所属类型的值集范围内可变。</a:t>
            </a:r>
          </a:p>
          <a:p>
            <a:pPr marL="354013" indent="-354013" eaLnBrk="1" hangingPunct="1">
              <a:defRPr/>
            </a:pPr>
            <a:r>
              <a:rPr lang="zh-CN" altLang="en-US" dirty="0" smtClean="0"/>
              <a:t>内存空间和地址</a:t>
            </a:r>
            <a:endParaRPr lang="en-US" altLang="zh-CN" dirty="0" smtClean="0"/>
          </a:p>
          <a:p>
            <a:pPr marL="754063" lvl="1" indent="-354013" eaLnBrk="1" hangingPunct="1">
              <a:defRPr/>
            </a:pPr>
            <a:r>
              <a:rPr lang="zh-CN" altLang="en-US" dirty="0" smtClean="0"/>
              <a:t>存储变量值的内存空间以及该空间的地址。</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4213" y="260350"/>
            <a:ext cx="7772400" cy="635000"/>
          </a:xfrm>
        </p:spPr>
        <p:txBody>
          <a:bodyPr/>
          <a:lstStyle/>
          <a:p>
            <a:pPr eaLnBrk="1" hangingPunct="1">
              <a:defRPr/>
            </a:pPr>
            <a:r>
              <a:rPr lang="zh-CN" altLang="en-US" sz="4000" smtClean="0"/>
              <a:t>数据类型</a:t>
            </a:r>
          </a:p>
        </p:txBody>
      </p:sp>
      <p:sp>
        <p:nvSpPr>
          <p:cNvPr id="8195" name="Rectangle 3"/>
          <p:cNvSpPr>
            <a:spLocks noGrp="1" noChangeArrowheads="1"/>
          </p:cNvSpPr>
          <p:nvPr>
            <p:ph type="body" idx="1"/>
          </p:nvPr>
        </p:nvSpPr>
        <p:spPr>
          <a:xfrm>
            <a:off x="179388" y="1196975"/>
            <a:ext cx="8748712" cy="5472113"/>
          </a:xfrm>
        </p:spPr>
        <p:txBody>
          <a:bodyPr/>
          <a:lstStyle/>
          <a:p>
            <a:pPr eaLnBrk="1" hangingPunct="1">
              <a:defRPr/>
            </a:pPr>
            <a:r>
              <a:rPr lang="zh-CN" altLang="en-US" smtClean="0"/>
              <a:t>数据是程序的一个重要组成部分，每个数据都属于某种</a:t>
            </a:r>
            <a:r>
              <a:rPr lang="zh-CN" altLang="en-US" smtClean="0">
                <a:solidFill>
                  <a:schemeClr val="folHlink"/>
                </a:solidFill>
              </a:rPr>
              <a:t>数据类型</a:t>
            </a:r>
            <a:r>
              <a:rPr lang="zh-CN" altLang="en-US" smtClean="0"/>
              <a:t>。</a:t>
            </a:r>
          </a:p>
          <a:p>
            <a:pPr eaLnBrk="1" hangingPunct="1">
              <a:defRPr/>
            </a:pPr>
            <a:r>
              <a:rPr lang="zh-CN" altLang="en-US" smtClean="0"/>
              <a:t>一种数据类型可以看成由两个集合构成：</a:t>
            </a:r>
          </a:p>
          <a:p>
            <a:pPr lvl="1" eaLnBrk="1" hangingPunct="1">
              <a:defRPr/>
            </a:pPr>
            <a:r>
              <a:rPr lang="zh-CN" altLang="en-US" smtClean="0">
                <a:solidFill>
                  <a:schemeClr val="folHlink"/>
                </a:solidFill>
              </a:rPr>
              <a:t>值集</a:t>
            </a:r>
            <a:r>
              <a:rPr lang="zh-CN" altLang="en-US" smtClean="0"/>
              <a:t>：规定了该数据类型能包含哪些值（包括这些值的结构）。</a:t>
            </a:r>
          </a:p>
          <a:p>
            <a:pPr lvl="1" eaLnBrk="1" hangingPunct="1">
              <a:defRPr/>
            </a:pPr>
            <a:r>
              <a:rPr lang="zh-CN" altLang="en-US" smtClean="0">
                <a:solidFill>
                  <a:schemeClr val="folHlink"/>
                </a:solidFill>
              </a:rPr>
              <a:t>操作（运算）集</a:t>
            </a:r>
            <a:r>
              <a:rPr lang="zh-CN" altLang="en-US" smtClean="0"/>
              <a:t>：规定了对值集中的值能实施哪些运算。</a:t>
            </a:r>
          </a:p>
          <a:p>
            <a:pPr lvl="1" eaLnBrk="1" hangingPunct="1">
              <a:defRPr/>
            </a:pPr>
            <a:r>
              <a:rPr lang="zh-CN" altLang="en-US" smtClean="0"/>
              <a:t>例如：</a:t>
            </a:r>
            <a:r>
              <a:rPr lang="zh-CN" altLang="en-US" smtClean="0">
                <a:solidFill>
                  <a:schemeClr val="folHlink"/>
                </a:solidFill>
              </a:rPr>
              <a:t>整数类型</a:t>
            </a:r>
            <a:r>
              <a:rPr lang="zh-CN" altLang="en-US" smtClean="0"/>
              <a:t>就是一种数据类型，它的值集就是由整数所构成的集合，它的操作集包括：加、减、乘、除等运算。</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变量的定义</a:t>
            </a:r>
          </a:p>
        </p:txBody>
      </p:sp>
      <p:sp>
        <p:nvSpPr>
          <p:cNvPr id="61443" name="Rectangle 3"/>
          <p:cNvSpPr>
            <a:spLocks noGrp="1" noChangeArrowheads="1"/>
          </p:cNvSpPr>
          <p:nvPr>
            <p:ph type="body" idx="1"/>
          </p:nvPr>
        </p:nvSpPr>
        <p:spPr>
          <a:xfrm>
            <a:off x="142875" y="1484313"/>
            <a:ext cx="8893175" cy="5185047"/>
          </a:xfrm>
        </p:spPr>
        <p:txBody>
          <a:bodyPr>
            <a:normAutofit fontScale="92500" lnSpcReduction="10000"/>
          </a:bodyPr>
          <a:lstStyle/>
          <a:p>
            <a:pPr marL="354013" indent="-354013" eaLnBrk="1" hangingPunct="1">
              <a:lnSpc>
                <a:spcPct val="110000"/>
              </a:lnSpc>
              <a:defRPr/>
            </a:pPr>
            <a:r>
              <a:rPr lang="en-US" altLang="zh-CN" sz="2800" dirty="0" smtClean="0"/>
              <a:t>C++</a:t>
            </a:r>
            <a:r>
              <a:rPr lang="zh-CN" altLang="en-US" sz="2800" dirty="0" smtClean="0"/>
              <a:t>语言规定：程序中使用到的每个变量都要有定义（有的语言不需要）。变量定义格式为：</a:t>
            </a:r>
          </a:p>
          <a:p>
            <a:pPr marL="1076325" lvl="1" indent="-276225" eaLnBrk="1" hangingPunct="1">
              <a:lnSpc>
                <a:spcPct val="110000"/>
              </a:lnSpc>
              <a:buFontTx/>
              <a:buNone/>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 &lt;</a:t>
            </a:r>
            <a:r>
              <a:rPr lang="zh-CN" altLang="en-US" sz="2400" dirty="0" smtClean="0">
                <a:solidFill>
                  <a:srgbClr val="FFC000"/>
                </a:solidFill>
              </a:rPr>
              <a:t>变量名</a:t>
            </a:r>
            <a:r>
              <a:rPr lang="en-US" altLang="zh-CN" sz="2400" dirty="0" smtClean="0">
                <a:solidFill>
                  <a:srgbClr val="FFC000"/>
                </a:solidFill>
              </a:rPr>
              <a:t>&gt;</a:t>
            </a:r>
            <a:r>
              <a:rPr lang="zh-CN" altLang="en-US" sz="2400" dirty="0" smtClean="0">
                <a:solidFill>
                  <a:srgbClr val="FFC000"/>
                </a:solidFill>
              </a:rPr>
              <a:t>；</a:t>
            </a:r>
          </a:p>
          <a:p>
            <a:pPr marL="1076325" lvl="1" indent="-276225" eaLnBrk="1" hangingPunct="1">
              <a:lnSpc>
                <a:spcPct val="110000"/>
              </a:lnSpc>
              <a:buFontTx/>
              <a:buNone/>
              <a:defRPr/>
            </a:pPr>
            <a:r>
              <a:rPr lang="zh-CN" altLang="en-US" sz="2400" dirty="0" smtClean="0"/>
              <a:t>或者</a:t>
            </a:r>
          </a:p>
          <a:p>
            <a:pPr marL="1076325" lvl="1" indent="-276225" eaLnBrk="1" hangingPunct="1">
              <a:lnSpc>
                <a:spcPct val="110000"/>
              </a:lnSpc>
              <a:buFontTx/>
              <a:buNone/>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 &lt;</a:t>
            </a:r>
            <a:r>
              <a:rPr lang="zh-CN" altLang="en-US" sz="2400" dirty="0" smtClean="0">
                <a:solidFill>
                  <a:srgbClr val="FFC000"/>
                </a:solidFill>
              </a:rPr>
              <a:t>变量名</a:t>
            </a:r>
            <a:r>
              <a:rPr lang="en-US" altLang="zh-CN" sz="2400" dirty="0" smtClean="0">
                <a:solidFill>
                  <a:srgbClr val="FFC000"/>
                </a:solidFill>
              </a:rPr>
              <a:t>&gt;=&lt;</a:t>
            </a:r>
            <a:r>
              <a:rPr lang="zh-CN" altLang="en-US" sz="2400" dirty="0" smtClean="0">
                <a:solidFill>
                  <a:srgbClr val="FFC000"/>
                </a:solidFill>
              </a:rPr>
              <a:t>初值</a:t>
            </a:r>
            <a:r>
              <a:rPr lang="en-US" altLang="zh-CN" sz="2400" dirty="0" smtClean="0">
                <a:solidFill>
                  <a:srgbClr val="FFC000"/>
                </a:solidFill>
              </a:rPr>
              <a:t>&gt;</a:t>
            </a:r>
            <a:r>
              <a:rPr lang="zh-CN" altLang="en-US" sz="2400" dirty="0" smtClean="0">
                <a:solidFill>
                  <a:srgbClr val="FFC000"/>
                </a:solidFill>
              </a:rPr>
              <a:t>；</a:t>
            </a:r>
          </a:p>
          <a:p>
            <a:pPr marL="354013" indent="-354013" eaLnBrk="1" hangingPunct="1">
              <a:lnSpc>
                <a:spcPct val="110000"/>
              </a:lnSpc>
              <a:buFont typeface="Wingdings" pitchFamily="2" charset="2"/>
              <a:buNone/>
              <a:defRPr/>
            </a:pPr>
            <a:r>
              <a:rPr lang="zh-CN" altLang="en-US" sz="2800" dirty="0" smtClean="0"/>
              <a:t>例如：</a:t>
            </a:r>
          </a:p>
          <a:p>
            <a:pPr marL="1076325" lvl="1" indent="-276225" eaLnBrk="1" hangingPunct="1">
              <a:lnSpc>
                <a:spcPct val="110000"/>
              </a:lnSpc>
              <a:buFontTx/>
              <a:buNone/>
              <a:defRPr/>
            </a:pPr>
            <a:r>
              <a:rPr lang="en-US" altLang="zh-CN" sz="2400" dirty="0" err="1" smtClean="0"/>
              <a:t>int</a:t>
            </a:r>
            <a:r>
              <a:rPr lang="en-US" altLang="zh-CN" sz="2400" dirty="0" smtClean="0"/>
              <a:t> a=0;</a:t>
            </a:r>
          </a:p>
          <a:p>
            <a:pPr marL="1076325" lvl="1" indent="-276225" eaLnBrk="1" hangingPunct="1">
              <a:lnSpc>
                <a:spcPct val="110000"/>
              </a:lnSpc>
              <a:buFontTx/>
              <a:buNone/>
              <a:defRPr/>
            </a:pPr>
            <a:r>
              <a:rPr lang="en-US" altLang="zh-CN" sz="2400" dirty="0" err="1" smtClean="0"/>
              <a:t>int</a:t>
            </a:r>
            <a:r>
              <a:rPr lang="en-US" altLang="zh-CN" sz="2400" dirty="0" smtClean="0"/>
              <a:t> b=a+1;</a:t>
            </a:r>
          </a:p>
          <a:p>
            <a:pPr marL="1076325" lvl="1" indent="-276225" eaLnBrk="1" hangingPunct="1">
              <a:lnSpc>
                <a:spcPct val="110000"/>
              </a:lnSpc>
              <a:buFontTx/>
              <a:buNone/>
              <a:defRPr/>
            </a:pPr>
            <a:r>
              <a:rPr lang="en-US" altLang="zh-CN" sz="2400" dirty="0" smtClean="0"/>
              <a:t>double x; </a:t>
            </a:r>
          </a:p>
          <a:p>
            <a:pPr marL="354013" indent="-354013" eaLnBrk="1" hangingPunct="1">
              <a:lnSpc>
                <a:spcPct val="110000"/>
              </a:lnSpc>
              <a:buFont typeface="Wingdings" pitchFamily="2" charset="2"/>
              <a:buNone/>
              <a:defRPr/>
            </a:pPr>
            <a:r>
              <a:rPr lang="zh-CN" altLang="en-US" sz="2800" dirty="0" smtClean="0"/>
              <a:t>或：</a:t>
            </a:r>
          </a:p>
          <a:p>
            <a:pPr marL="1076325" lvl="1" indent="-276225" eaLnBrk="1" hangingPunct="1">
              <a:lnSpc>
                <a:spcPct val="110000"/>
              </a:lnSpc>
              <a:buFontTx/>
              <a:buNone/>
              <a:defRPr/>
            </a:pPr>
            <a:r>
              <a:rPr lang="en-US" altLang="zh-CN" sz="2400" dirty="0" err="1" smtClean="0"/>
              <a:t>int</a:t>
            </a:r>
            <a:r>
              <a:rPr lang="en-US" altLang="zh-CN" sz="2400" dirty="0" smtClean="0"/>
              <a:t> a=0,b=a+1; //</a:t>
            </a:r>
            <a:r>
              <a:rPr lang="zh-CN" altLang="en-US" sz="2400" dirty="0" smtClean="0"/>
              <a:t>同类型变量可以写在一起，用</a:t>
            </a:r>
            <a:r>
              <a:rPr lang="zh-CN" altLang="en-US" sz="2400" dirty="0" smtClean="0">
                <a:latin typeface="Arial"/>
              </a:rPr>
              <a:t>‘</a:t>
            </a:r>
            <a:r>
              <a:rPr lang="en-US" altLang="zh-CN" sz="2400" dirty="0" smtClean="0"/>
              <a:t>,</a:t>
            </a:r>
            <a:r>
              <a:rPr lang="en-US" altLang="zh-CN" sz="2400" dirty="0" smtClean="0">
                <a:latin typeface="Arial"/>
              </a:rPr>
              <a:t>’</a:t>
            </a:r>
            <a:r>
              <a:rPr lang="zh-CN" altLang="en-US" sz="2400" dirty="0" smtClean="0"/>
              <a:t>分开</a:t>
            </a:r>
          </a:p>
          <a:p>
            <a:pPr marL="1076325" lvl="1" indent="-276225" eaLnBrk="1" hangingPunct="1">
              <a:lnSpc>
                <a:spcPct val="110000"/>
              </a:lnSpc>
              <a:buFontTx/>
              <a:buNone/>
              <a:defRPr/>
            </a:pPr>
            <a:r>
              <a:rPr lang="en-US" altLang="zh-CN" sz="2400" dirty="0" smtClean="0"/>
              <a:t>double x;</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变量值的输入</a:t>
            </a:r>
          </a:p>
        </p:txBody>
      </p:sp>
      <p:sp>
        <p:nvSpPr>
          <p:cNvPr id="64515" name="Rectangle 3"/>
          <p:cNvSpPr>
            <a:spLocks noGrp="1" noChangeArrowheads="1"/>
          </p:cNvSpPr>
          <p:nvPr>
            <p:ph type="body" idx="1"/>
          </p:nvPr>
        </p:nvSpPr>
        <p:spPr>
          <a:xfrm>
            <a:off x="0" y="1125538"/>
            <a:ext cx="9144000" cy="5732462"/>
          </a:xfrm>
        </p:spPr>
        <p:txBody>
          <a:bodyPr/>
          <a:lstStyle/>
          <a:p>
            <a:pPr marL="0" indent="0" defTabSz="627063"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 //</a:t>
            </a:r>
            <a:r>
              <a:rPr lang="zh-CN" altLang="en-US" sz="1800" dirty="0" smtClean="0"/>
              <a:t>插入一些在标准库中定义的输入</a:t>
            </a:r>
            <a:r>
              <a:rPr lang="en-US" altLang="zh-CN" sz="1800" dirty="0" smtClean="0"/>
              <a:t>/</a:t>
            </a:r>
            <a:r>
              <a:rPr lang="zh-CN" altLang="en-US" sz="1800" dirty="0" smtClean="0"/>
              <a:t>输出操作所需要的声明</a:t>
            </a:r>
          </a:p>
          <a:p>
            <a:pPr marL="0" indent="0" defTabSz="627063"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 //</a:t>
            </a:r>
            <a:r>
              <a:rPr lang="en-US" altLang="zh-CN" sz="1800" dirty="0" smtClean="0"/>
              <a:t>C++</a:t>
            </a:r>
            <a:r>
              <a:rPr lang="zh-CN" altLang="en-US" sz="1800" dirty="0" smtClean="0"/>
              <a:t>标准库中的程序实体是在名空间</a:t>
            </a:r>
            <a:r>
              <a:rPr lang="en-US" altLang="zh-CN" sz="1800" dirty="0" err="1" smtClean="0"/>
              <a:t>std</a:t>
            </a:r>
            <a:r>
              <a:rPr lang="zh-CN" altLang="en-US" sz="1800" dirty="0" smtClean="0"/>
              <a:t>中定义的。</a:t>
            </a:r>
          </a:p>
          <a:p>
            <a:pPr marL="0" indent="0" defTabSz="627063" eaLnBrk="1" hangingPunct="1">
              <a:lnSpc>
                <a:spcPct val="80000"/>
              </a:lnSpc>
              <a:buFont typeface="Wingdings" pitchFamily="2" charset="2"/>
              <a:buNone/>
              <a:defRPr/>
            </a:pPr>
            <a:r>
              <a:rPr lang="en-US" altLang="zh-CN" sz="2000" dirty="0" err="1" smtClean="0"/>
              <a:t>int</a:t>
            </a:r>
            <a:r>
              <a:rPr lang="en-US" altLang="zh-CN" sz="2000" dirty="0" smtClean="0"/>
              <a:t> </a:t>
            </a:r>
            <a:r>
              <a:rPr lang="en-US" altLang="zh-CN" sz="2000" dirty="0" err="1" smtClean="0"/>
              <a:t>i</a:t>
            </a:r>
            <a:r>
              <a:rPr lang="en-US" altLang="zh-CN" sz="2000" dirty="0" smtClean="0"/>
              <a:t>;</a:t>
            </a:r>
          </a:p>
          <a:p>
            <a:pPr marL="0" indent="0" defTabSz="627063" eaLnBrk="1" hangingPunct="1">
              <a:lnSpc>
                <a:spcPct val="80000"/>
              </a:lnSpc>
              <a:buFont typeface="Wingdings" pitchFamily="2" charset="2"/>
              <a:buNone/>
              <a:defRPr/>
            </a:pPr>
            <a:r>
              <a:rPr lang="en-US" altLang="zh-CN" sz="2000" dirty="0" smtClean="0"/>
              <a:t>double d;</a:t>
            </a:r>
          </a:p>
          <a:p>
            <a:pPr marL="0" indent="0" defTabSz="627063" eaLnBrk="1" hangingPunct="1">
              <a:lnSpc>
                <a:spcPct val="80000"/>
              </a:lnSpc>
              <a:buFont typeface="Wingdings" pitchFamily="2" charset="2"/>
              <a:buNone/>
              <a:defRPr/>
            </a:pPr>
            <a:r>
              <a:rPr lang="en-US" altLang="zh-CN" sz="2000" dirty="0" smtClean="0"/>
              <a:t>......</a:t>
            </a:r>
          </a:p>
          <a:p>
            <a:pPr marL="0" indent="0" defTabSz="627063" eaLnBrk="1" hangingPunct="1">
              <a:lnSpc>
                <a:spcPct val="80000"/>
              </a:lnSpc>
              <a:buFont typeface="Wingdings" pitchFamily="2" charset="2"/>
              <a:buNone/>
              <a:defRPr/>
            </a:pPr>
            <a:r>
              <a:rPr lang="en-US" altLang="zh-CN" sz="2000" dirty="0" err="1" smtClean="0"/>
              <a:t>cin</a:t>
            </a:r>
            <a:r>
              <a:rPr lang="en-US" altLang="zh-CN" sz="2000" dirty="0" smtClean="0"/>
              <a:t> &gt;&gt; </a:t>
            </a:r>
            <a:r>
              <a:rPr lang="en-US" altLang="zh-CN" sz="2000" dirty="0" err="1" smtClean="0"/>
              <a:t>i</a:t>
            </a:r>
            <a:r>
              <a:rPr lang="en-US" altLang="zh-CN" sz="2000" dirty="0" smtClean="0"/>
              <a:t>; //</a:t>
            </a:r>
            <a:r>
              <a:rPr lang="zh-CN" altLang="en-US" sz="2000" dirty="0" smtClean="0"/>
              <a:t>从键盘输入一个整数类型数给变量</a:t>
            </a:r>
            <a:r>
              <a:rPr lang="en-US" altLang="zh-CN" sz="2000" dirty="0" err="1" smtClean="0"/>
              <a:t>i</a:t>
            </a:r>
            <a:endParaRPr lang="en-US" altLang="zh-CN" sz="2000" dirty="0" smtClean="0"/>
          </a:p>
          <a:p>
            <a:pPr marL="0" indent="0" defTabSz="627063" eaLnBrk="1" hangingPunct="1">
              <a:lnSpc>
                <a:spcPct val="80000"/>
              </a:lnSpc>
              <a:buFont typeface="Wingdings" pitchFamily="2" charset="2"/>
              <a:buNone/>
              <a:defRPr/>
            </a:pPr>
            <a:r>
              <a:rPr lang="en-US" altLang="zh-CN" sz="2000" dirty="0" err="1" smtClean="0"/>
              <a:t>cin</a:t>
            </a:r>
            <a:r>
              <a:rPr lang="en-US" altLang="zh-CN" sz="2000" dirty="0" smtClean="0"/>
              <a:t> &gt;&gt; d; //</a:t>
            </a:r>
            <a:r>
              <a:rPr lang="zh-CN" altLang="en-US" sz="2000" dirty="0" smtClean="0"/>
              <a:t>从键盘输入一个双精度浮点数给变量</a:t>
            </a:r>
            <a:r>
              <a:rPr lang="en-US" altLang="zh-CN" sz="2000" dirty="0" smtClean="0"/>
              <a:t>d</a:t>
            </a:r>
          </a:p>
          <a:p>
            <a:pPr marL="0" indent="0" defTabSz="627063" eaLnBrk="1" hangingPunct="1">
              <a:lnSpc>
                <a:spcPct val="80000"/>
              </a:lnSpc>
              <a:buFont typeface="Wingdings" pitchFamily="2" charset="2"/>
              <a:buNone/>
              <a:defRPr/>
            </a:pPr>
            <a:r>
              <a:rPr lang="en-US" altLang="zh-CN" sz="2000" dirty="0" smtClean="0"/>
              <a:t>	</a:t>
            </a:r>
          </a:p>
          <a:p>
            <a:pPr marL="0" indent="0" defTabSz="627063" eaLnBrk="1" hangingPunct="1">
              <a:lnSpc>
                <a:spcPct val="80000"/>
              </a:lnSpc>
              <a:buFont typeface="Wingdings" pitchFamily="2" charset="2"/>
              <a:buNone/>
              <a:defRPr/>
            </a:pPr>
            <a:r>
              <a:rPr lang="en-US" altLang="zh-CN" sz="2000" dirty="0" smtClean="0"/>
              <a:t>	</a:t>
            </a:r>
            <a:r>
              <a:rPr lang="zh-CN" altLang="en-US" sz="2400" dirty="0" smtClean="0"/>
              <a:t>上述的键盘输入也可以写在一条语句中：</a:t>
            </a:r>
          </a:p>
          <a:p>
            <a:pPr marL="0" indent="0" defTabSz="627063" eaLnBrk="1" hangingPunct="1">
              <a:lnSpc>
                <a:spcPct val="80000"/>
              </a:lnSpc>
              <a:buFont typeface="Wingdings" pitchFamily="2" charset="2"/>
              <a:buNone/>
              <a:defRPr/>
            </a:pPr>
            <a:r>
              <a:rPr lang="en-US" altLang="zh-CN" sz="2000" dirty="0" err="1" smtClean="0"/>
              <a:t>cin</a:t>
            </a:r>
            <a:r>
              <a:rPr lang="en-US" altLang="zh-CN" sz="2000" dirty="0" smtClean="0"/>
              <a:t> &gt;&gt; </a:t>
            </a:r>
            <a:r>
              <a:rPr lang="en-US" altLang="zh-CN" sz="2000" dirty="0" err="1" smtClean="0"/>
              <a:t>i</a:t>
            </a:r>
            <a:r>
              <a:rPr lang="en-US" altLang="zh-CN" sz="2000" dirty="0" smtClean="0"/>
              <a:t> &gt;&gt; d;</a:t>
            </a:r>
          </a:p>
          <a:p>
            <a:pPr marL="0" indent="0" defTabSz="627063" eaLnBrk="1" hangingPunct="1">
              <a:lnSpc>
                <a:spcPct val="80000"/>
              </a:lnSpc>
              <a:buFont typeface="Wingdings" pitchFamily="2" charset="2"/>
              <a:buNone/>
              <a:defRPr/>
            </a:pPr>
            <a:endParaRPr lang="en-US" altLang="zh-CN" sz="2000" dirty="0" smtClean="0"/>
          </a:p>
          <a:p>
            <a:pPr marL="0" indent="0" defTabSz="627063" eaLnBrk="1" hangingPunct="1">
              <a:lnSpc>
                <a:spcPct val="80000"/>
              </a:lnSpc>
              <a:buFont typeface="Wingdings" pitchFamily="2" charset="2"/>
              <a:buNone/>
              <a:defRPr/>
            </a:pPr>
            <a:r>
              <a:rPr lang="en-US" altLang="zh-CN" sz="2000" dirty="0" smtClean="0"/>
              <a:t>	</a:t>
            </a:r>
            <a:r>
              <a:rPr lang="zh-CN" altLang="en-US" sz="2400" dirty="0" smtClean="0"/>
              <a:t>在输入时，一般用</a:t>
            </a:r>
            <a:r>
              <a:rPr lang="zh-CN" altLang="en-US" sz="2400" dirty="0" smtClean="0">
                <a:solidFill>
                  <a:schemeClr val="folHlink"/>
                </a:solidFill>
              </a:rPr>
              <a:t>空白符</a:t>
            </a:r>
            <a:r>
              <a:rPr lang="zh-CN" altLang="en-US" sz="2400" dirty="0" smtClean="0"/>
              <a:t>（空格符、制表符或回车符）作为输入数据之间的分隔符，每一个输入数据的格式应与相应变量的类型相符</a:t>
            </a:r>
            <a:r>
              <a:rPr lang="zh-CN" altLang="en-US" sz="2400" smtClean="0"/>
              <a:t>。例如：</a:t>
            </a:r>
            <a:endParaRPr lang="zh-CN" altLang="en-US" sz="2400" dirty="0" smtClean="0"/>
          </a:p>
          <a:p>
            <a:pPr marL="0" indent="0" defTabSz="627063" eaLnBrk="1" hangingPunct="1">
              <a:lnSpc>
                <a:spcPct val="80000"/>
              </a:lnSpc>
              <a:buFont typeface="Wingdings" pitchFamily="2" charset="2"/>
              <a:buNone/>
              <a:defRPr/>
            </a:pPr>
            <a:endParaRPr lang="zh-CN" altLang="en-US" sz="2400" dirty="0" smtClean="0"/>
          </a:p>
          <a:p>
            <a:pPr marL="0" indent="0" defTabSz="627063" eaLnBrk="1" hangingPunct="1">
              <a:lnSpc>
                <a:spcPct val="80000"/>
              </a:lnSpc>
              <a:buFont typeface="Wingdings" pitchFamily="2" charset="2"/>
              <a:buNone/>
              <a:defRPr/>
            </a:pPr>
            <a:r>
              <a:rPr lang="zh-CN" altLang="en-US" sz="2000" dirty="0" smtClean="0"/>
              <a:t>输入</a:t>
            </a:r>
            <a:r>
              <a:rPr lang="zh-CN" altLang="en-US" sz="2000" dirty="0"/>
              <a:t>的</a:t>
            </a:r>
            <a:r>
              <a:rPr lang="zh-CN" altLang="en-US" sz="2000" dirty="0" smtClean="0"/>
              <a:t>数据为：</a:t>
            </a:r>
            <a:r>
              <a:rPr lang="en-US" altLang="zh-CN" sz="2000" u="sng" dirty="0" smtClean="0"/>
              <a:t>12</a:t>
            </a:r>
            <a:r>
              <a:rPr lang="zh-CN" altLang="en-US" sz="2000" u="sng" dirty="0" smtClean="0"/>
              <a:t>凵</a:t>
            </a:r>
            <a:r>
              <a:rPr lang="en-US" altLang="zh-CN" sz="2000" u="sng" dirty="0" smtClean="0"/>
              <a:t>3.4↙</a:t>
            </a:r>
            <a:r>
              <a:rPr lang="en-US" altLang="zh-CN" sz="2000" dirty="0" smtClean="0"/>
              <a:t>    </a:t>
            </a:r>
            <a:r>
              <a:rPr lang="zh-CN" altLang="en-US" sz="2000" dirty="0" smtClean="0"/>
              <a:t>则</a:t>
            </a:r>
            <a:r>
              <a:rPr lang="en-US" altLang="zh-CN" sz="2000" dirty="0" err="1" smtClean="0"/>
              <a:t>i</a:t>
            </a:r>
            <a:r>
              <a:rPr lang="zh-CN" altLang="en-US" sz="2000" dirty="0" smtClean="0"/>
              <a:t>的值为：</a:t>
            </a:r>
            <a:r>
              <a:rPr lang="en-US" altLang="zh-CN" sz="2000" dirty="0" smtClean="0"/>
              <a:t>12</a:t>
            </a:r>
            <a:r>
              <a:rPr lang="zh-CN" altLang="en-US" sz="2000" dirty="0" smtClean="0"/>
              <a:t>，</a:t>
            </a:r>
            <a:r>
              <a:rPr lang="en-US" altLang="zh-CN" sz="2000" dirty="0" smtClean="0"/>
              <a:t>d</a:t>
            </a:r>
            <a:r>
              <a:rPr lang="zh-CN" altLang="en-US" sz="2000" dirty="0" smtClean="0"/>
              <a:t>的值为：</a:t>
            </a:r>
            <a:r>
              <a:rPr lang="en-US" altLang="zh-CN" sz="2000" dirty="0" smtClean="0"/>
              <a:t>3.4</a:t>
            </a:r>
            <a:r>
              <a:rPr lang="zh-CN" altLang="en-US" sz="2000" dirty="0" smtClean="0"/>
              <a:t>。</a:t>
            </a:r>
          </a:p>
          <a:p>
            <a:pPr marL="0" indent="0" defTabSz="627063" eaLnBrk="1" hangingPunct="1">
              <a:lnSpc>
                <a:spcPct val="80000"/>
              </a:lnSpc>
              <a:buNone/>
              <a:defRPr/>
            </a:pPr>
            <a:r>
              <a:rPr lang="zh-CN" altLang="en-US" sz="2000" dirty="0" smtClean="0"/>
              <a:t>输入的数据为：</a:t>
            </a:r>
            <a:r>
              <a:rPr lang="en-US" altLang="zh-CN" sz="2000" u="sng" dirty="0" smtClean="0"/>
              <a:t>12↙3.4↙</a:t>
            </a:r>
            <a:r>
              <a:rPr lang="en-US" altLang="zh-CN" sz="2000" dirty="0" smtClean="0"/>
              <a:t>    </a:t>
            </a:r>
            <a:r>
              <a:rPr lang="zh-CN" altLang="en-US" sz="2000" dirty="0" smtClean="0"/>
              <a:t>则</a:t>
            </a:r>
            <a:r>
              <a:rPr lang="en-US" altLang="zh-CN" sz="2000" dirty="0" err="1" smtClean="0"/>
              <a:t>i</a:t>
            </a:r>
            <a:r>
              <a:rPr lang="zh-CN" altLang="en-US" sz="2000" dirty="0" smtClean="0"/>
              <a:t>的值为：</a:t>
            </a:r>
            <a:r>
              <a:rPr lang="en-US" altLang="zh-CN" sz="2000" dirty="0" smtClean="0"/>
              <a:t>12</a:t>
            </a:r>
            <a:r>
              <a:rPr lang="zh-CN" altLang="en-US" sz="2000" dirty="0" smtClean="0"/>
              <a:t>，</a:t>
            </a:r>
            <a:r>
              <a:rPr lang="en-US" altLang="zh-CN" sz="2000" dirty="0" smtClean="0"/>
              <a:t>d</a:t>
            </a:r>
            <a:r>
              <a:rPr lang="zh-CN" altLang="en-US" sz="2000" dirty="0" smtClean="0"/>
              <a:t>的值为：</a:t>
            </a:r>
            <a:r>
              <a:rPr lang="en-US" altLang="zh-CN" sz="2000" dirty="0" smtClean="0"/>
              <a:t>3.4</a:t>
            </a:r>
            <a:r>
              <a:rPr lang="zh-CN" altLang="en-US" sz="2000" dirty="0" smtClean="0"/>
              <a:t>。</a:t>
            </a:r>
          </a:p>
          <a:p>
            <a:pPr marL="0" indent="0" defTabSz="627063" eaLnBrk="1" hangingPunct="1">
              <a:lnSpc>
                <a:spcPct val="80000"/>
              </a:lnSpc>
              <a:buFont typeface="Wingdings" pitchFamily="2" charset="2"/>
              <a:buNone/>
              <a:defRPr/>
            </a:pPr>
            <a:r>
              <a:rPr lang="zh-CN" altLang="en-US" sz="2000" dirty="0" smtClean="0"/>
              <a:t>输入的数据为：</a:t>
            </a:r>
            <a:r>
              <a:rPr lang="en-US" altLang="zh-CN" sz="2000" u="sng" dirty="0" smtClean="0"/>
              <a:t>12,3.4↙</a:t>
            </a:r>
            <a:r>
              <a:rPr lang="en-US" altLang="zh-CN" sz="2000" dirty="0" smtClean="0"/>
              <a:t>      </a:t>
            </a:r>
            <a:r>
              <a:rPr lang="zh-CN" altLang="en-US" sz="2000" dirty="0" smtClean="0"/>
              <a:t>则</a:t>
            </a:r>
            <a:r>
              <a:rPr lang="en-US" altLang="zh-CN" sz="2000" dirty="0" err="1" smtClean="0"/>
              <a:t>i</a:t>
            </a:r>
            <a:r>
              <a:rPr lang="zh-CN" altLang="en-US" sz="2000" dirty="0" smtClean="0"/>
              <a:t>的值为：</a:t>
            </a:r>
            <a:r>
              <a:rPr lang="en-US" altLang="zh-CN" sz="2000" dirty="0" smtClean="0"/>
              <a:t>12</a:t>
            </a:r>
            <a:r>
              <a:rPr lang="zh-CN" altLang="en-US" sz="2000" dirty="0" smtClean="0"/>
              <a:t>，</a:t>
            </a:r>
            <a:r>
              <a:rPr lang="en-US" altLang="zh-CN" sz="2000" dirty="0" smtClean="0"/>
              <a:t>d</a:t>
            </a:r>
            <a:r>
              <a:rPr lang="zh-CN" altLang="en-US" sz="2000" dirty="0" smtClean="0"/>
              <a:t>的值没有意义。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4213" y="0"/>
            <a:ext cx="7772400" cy="895350"/>
          </a:xfrm>
        </p:spPr>
        <p:txBody>
          <a:bodyPr/>
          <a:lstStyle/>
          <a:p>
            <a:pPr eaLnBrk="1" hangingPunct="1">
              <a:defRPr/>
            </a:pPr>
            <a:r>
              <a:rPr lang="zh-CN" altLang="en-US" smtClean="0"/>
              <a:t>操作符（运算符）</a:t>
            </a:r>
          </a:p>
        </p:txBody>
      </p:sp>
      <p:sp>
        <p:nvSpPr>
          <p:cNvPr id="65539" name="Rectangle 3"/>
          <p:cNvSpPr>
            <a:spLocks noGrp="1" noChangeArrowheads="1"/>
          </p:cNvSpPr>
          <p:nvPr>
            <p:ph type="body" idx="1"/>
          </p:nvPr>
        </p:nvSpPr>
        <p:spPr>
          <a:xfrm>
            <a:off x="250825" y="1125538"/>
            <a:ext cx="8675688" cy="5688012"/>
          </a:xfrm>
        </p:spPr>
        <p:txBody>
          <a:bodyPr/>
          <a:lstStyle/>
          <a:p>
            <a:pPr marL="354013" indent="-354013" defTabSz="627063" eaLnBrk="1" hangingPunct="1">
              <a:defRPr/>
            </a:pPr>
            <a:r>
              <a:rPr lang="zh-CN" altLang="en-US" sz="2800" dirty="0" smtClean="0">
                <a:solidFill>
                  <a:schemeClr val="folHlink"/>
                </a:solidFill>
              </a:rPr>
              <a:t>操作符</a:t>
            </a:r>
            <a:r>
              <a:rPr lang="zh-CN" altLang="en-US" sz="2800" dirty="0" smtClean="0"/>
              <a:t>用于描述对数据的运算。这里的数据称为</a:t>
            </a:r>
            <a:r>
              <a:rPr lang="zh-CN" altLang="en-US" sz="2800" dirty="0" smtClean="0">
                <a:solidFill>
                  <a:schemeClr val="folHlink"/>
                </a:solidFill>
              </a:rPr>
              <a:t>操作数</a:t>
            </a:r>
            <a:r>
              <a:rPr lang="zh-CN" altLang="en-US" sz="2800" dirty="0" smtClean="0"/>
              <a:t>，它们可以是：</a:t>
            </a:r>
          </a:p>
          <a:p>
            <a:pPr marL="900113" lvl="1" indent="-365125" defTabSz="627063" eaLnBrk="1" hangingPunct="1">
              <a:lnSpc>
                <a:spcPct val="80000"/>
              </a:lnSpc>
              <a:defRPr/>
            </a:pPr>
            <a:r>
              <a:rPr lang="zh-CN" altLang="en-US" sz="2400" dirty="0" smtClean="0"/>
              <a:t>常量</a:t>
            </a:r>
          </a:p>
          <a:p>
            <a:pPr marL="900113" lvl="1" indent="-365125" defTabSz="627063" eaLnBrk="1" hangingPunct="1">
              <a:lnSpc>
                <a:spcPct val="80000"/>
              </a:lnSpc>
              <a:defRPr/>
            </a:pPr>
            <a:r>
              <a:rPr lang="zh-CN" altLang="en-US" sz="2400" dirty="0" smtClean="0"/>
              <a:t>变量</a:t>
            </a:r>
          </a:p>
          <a:p>
            <a:pPr marL="900113" lvl="1" indent="-365125" defTabSz="627063" eaLnBrk="1" hangingPunct="1">
              <a:lnSpc>
                <a:spcPct val="80000"/>
              </a:lnSpc>
              <a:defRPr/>
            </a:pPr>
            <a:r>
              <a:rPr lang="zh-CN" altLang="en-US" sz="2400" dirty="0" smtClean="0"/>
              <a:t>函数调用的结果</a:t>
            </a:r>
          </a:p>
          <a:p>
            <a:pPr marL="900113" lvl="1" indent="-365125" defTabSz="627063" eaLnBrk="1" hangingPunct="1">
              <a:lnSpc>
                <a:spcPct val="80000"/>
              </a:lnSpc>
              <a:defRPr/>
            </a:pPr>
            <a:r>
              <a:rPr lang="zh-CN" altLang="en-US" sz="2400" dirty="0" smtClean="0"/>
              <a:t>其它操作符的运算结果</a:t>
            </a:r>
          </a:p>
          <a:p>
            <a:pPr marL="354013" indent="-354013" defTabSz="627063" eaLnBrk="1" hangingPunct="1">
              <a:lnSpc>
                <a:spcPct val="80000"/>
              </a:lnSpc>
              <a:defRPr/>
            </a:pPr>
            <a:r>
              <a:rPr lang="zh-CN" altLang="en-US" sz="2800" dirty="0" smtClean="0"/>
              <a:t>例如，在下面的计算式子中，</a:t>
            </a:r>
          </a:p>
          <a:p>
            <a:pPr marL="900113" lvl="1" indent="-365125" defTabSz="627063" eaLnBrk="1" hangingPunct="1">
              <a:lnSpc>
                <a:spcPct val="80000"/>
              </a:lnSpc>
              <a:buFontTx/>
              <a:buNone/>
              <a:defRPr/>
            </a:pPr>
            <a:r>
              <a:rPr lang="en-US" altLang="zh-CN" sz="2400" dirty="0" smtClean="0"/>
              <a:t>a</a:t>
            </a:r>
            <a:r>
              <a:rPr lang="en-US" altLang="zh-CN" sz="2400" dirty="0" smtClean="0">
                <a:solidFill>
                  <a:schemeClr val="folHlink"/>
                </a:solidFill>
              </a:rPr>
              <a:t>+</a:t>
            </a:r>
            <a:r>
              <a:rPr lang="en-US" altLang="zh-CN" sz="2400" dirty="0" smtClean="0"/>
              <a:t>b</a:t>
            </a:r>
            <a:r>
              <a:rPr lang="en-US" altLang="zh-CN" sz="2400" dirty="0" smtClean="0">
                <a:solidFill>
                  <a:schemeClr val="folHlink"/>
                </a:solidFill>
              </a:rPr>
              <a:t>-</a:t>
            </a:r>
            <a:r>
              <a:rPr lang="en-US" altLang="zh-CN" sz="2400" dirty="0" smtClean="0"/>
              <a:t>4</a:t>
            </a:r>
          </a:p>
          <a:p>
            <a:pPr marL="900113" lvl="1" indent="-365125" defTabSz="627063" eaLnBrk="1" hangingPunct="1">
              <a:lnSpc>
                <a:spcPct val="80000"/>
              </a:lnSpc>
              <a:buFontTx/>
              <a:buNone/>
              <a:defRPr/>
            </a:pPr>
            <a:r>
              <a:rPr lang="en-US" altLang="zh-CN" sz="2400" dirty="0" smtClean="0"/>
              <a:t>(</a:t>
            </a:r>
            <a:r>
              <a:rPr lang="en-US" altLang="zh-CN" sz="2400" dirty="0" smtClean="0">
                <a:solidFill>
                  <a:schemeClr val="folHlink"/>
                </a:solidFill>
              </a:rPr>
              <a:t>-</a:t>
            </a:r>
            <a:r>
              <a:rPr lang="en-US" altLang="zh-CN" sz="2400" dirty="0" smtClean="0"/>
              <a:t>a)</a:t>
            </a:r>
            <a:r>
              <a:rPr lang="en-US" altLang="zh-CN" sz="2400" dirty="0" smtClean="0">
                <a:solidFill>
                  <a:schemeClr val="folHlink"/>
                </a:solidFill>
              </a:rPr>
              <a:t>*</a:t>
            </a:r>
            <a:r>
              <a:rPr lang="en-US" altLang="zh-CN" sz="2400" dirty="0" smtClean="0"/>
              <a:t>(</a:t>
            </a:r>
            <a:r>
              <a:rPr lang="en-US" altLang="zh-CN" sz="2400" dirty="0" err="1" smtClean="0"/>
              <a:t>b</a:t>
            </a:r>
            <a:r>
              <a:rPr lang="en-US" altLang="zh-CN" sz="2400" dirty="0" err="1" smtClean="0">
                <a:solidFill>
                  <a:schemeClr val="folHlink"/>
                </a:solidFill>
              </a:rPr>
              <a:t>+</a:t>
            </a:r>
            <a:r>
              <a:rPr lang="en-US" altLang="zh-CN" sz="2400" dirty="0" err="1" smtClean="0"/>
              <a:t>c</a:t>
            </a:r>
            <a:r>
              <a:rPr lang="en-US" altLang="zh-CN" sz="2400" dirty="0" smtClean="0"/>
              <a:t>)</a:t>
            </a:r>
          </a:p>
          <a:p>
            <a:pPr marL="900113" lvl="1" indent="-365125" defTabSz="627063" eaLnBrk="1" hangingPunct="1">
              <a:lnSpc>
                <a:spcPct val="80000"/>
              </a:lnSpc>
              <a:buFontTx/>
              <a:buNone/>
              <a:defRPr/>
            </a:pPr>
            <a:r>
              <a:rPr lang="en-US" altLang="zh-CN" sz="2400" dirty="0" smtClean="0"/>
              <a:t>a</a:t>
            </a:r>
            <a:r>
              <a:rPr lang="en-US" altLang="zh-CN" sz="2400" dirty="0" smtClean="0">
                <a:solidFill>
                  <a:schemeClr val="folHlink"/>
                </a:solidFill>
              </a:rPr>
              <a:t>/f</a:t>
            </a:r>
            <a:r>
              <a:rPr lang="en-US" altLang="zh-CN" sz="2400" dirty="0" smtClean="0"/>
              <a:t>(10)</a:t>
            </a:r>
          </a:p>
          <a:p>
            <a:pPr marL="900113" lvl="1" indent="-365125" defTabSz="627063" eaLnBrk="1" hangingPunct="1">
              <a:lnSpc>
                <a:spcPct val="80000"/>
              </a:lnSpc>
              <a:buFontTx/>
              <a:buNone/>
              <a:defRPr/>
            </a:pPr>
            <a:r>
              <a:rPr lang="en-US" altLang="zh-CN" sz="2400" dirty="0" smtClean="0"/>
              <a:t>x=a </a:t>
            </a:r>
          </a:p>
          <a:p>
            <a:pPr marL="900113" lvl="1" indent="-365125" defTabSz="627063" eaLnBrk="1" hangingPunct="1">
              <a:lnSpc>
                <a:spcPct val="80000"/>
              </a:lnSpc>
              <a:defRPr/>
            </a:pPr>
            <a:r>
              <a:rPr lang="en-US" altLang="zh-CN" sz="2400" dirty="0" smtClean="0"/>
              <a:t>+</a:t>
            </a:r>
            <a:r>
              <a:rPr lang="zh-CN" altLang="en-US" sz="2400" dirty="0" smtClean="0"/>
              <a:t>、</a:t>
            </a:r>
            <a:r>
              <a:rPr lang="en-US" altLang="zh-CN" sz="2400" dirty="0" smtClean="0"/>
              <a:t>-</a:t>
            </a:r>
            <a:r>
              <a:rPr lang="zh-CN" altLang="en-US" sz="2400" dirty="0" smtClean="0"/>
              <a:t>（减法）、</a:t>
            </a:r>
            <a:r>
              <a:rPr lang="en-US" altLang="zh-CN" sz="2400" dirty="0" smtClean="0"/>
              <a:t>-</a:t>
            </a:r>
            <a:r>
              <a:rPr lang="zh-CN" altLang="en-US" sz="2400" dirty="0" smtClean="0"/>
              <a:t>（取负）、*、</a:t>
            </a:r>
            <a:r>
              <a:rPr lang="en-US" altLang="zh-CN" sz="2400" dirty="0" smtClean="0"/>
              <a:t>/</a:t>
            </a:r>
            <a:r>
              <a:rPr lang="zh-CN" altLang="en-US" sz="2400" dirty="0" smtClean="0"/>
              <a:t>、</a:t>
            </a:r>
            <a:r>
              <a:rPr lang="en-US" altLang="zh-CN" sz="2400" dirty="0" smtClean="0"/>
              <a:t>f</a:t>
            </a:r>
            <a:r>
              <a:rPr lang="zh-CN" altLang="en-US" sz="2400" dirty="0" smtClean="0"/>
              <a:t>（函数调用）以及</a:t>
            </a:r>
            <a:r>
              <a:rPr lang="en-US" altLang="zh-CN" sz="2400" dirty="0" smtClean="0"/>
              <a:t>=</a:t>
            </a:r>
            <a:r>
              <a:rPr lang="zh-CN" altLang="en-US" sz="2400" dirty="0" smtClean="0"/>
              <a:t>（赋值）都是操作符</a:t>
            </a:r>
          </a:p>
          <a:p>
            <a:pPr marL="900113" lvl="1" indent="-365125" defTabSz="627063" eaLnBrk="1" hangingPunct="1">
              <a:lnSpc>
                <a:spcPct val="80000"/>
              </a:lnSpc>
              <a:defRPr/>
            </a:pPr>
            <a:r>
              <a:rPr lang="zh-CN" altLang="en-US" sz="2400" dirty="0" smtClean="0"/>
              <a:t>而</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4</a:t>
            </a:r>
            <a:r>
              <a:rPr lang="zh-CN" altLang="en-US" sz="2400" dirty="0" smtClean="0"/>
              <a:t>、</a:t>
            </a:r>
            <a:r>
              <a:rPr lang="en-US" altLang="zh-CN" sz="2400" dirty="0" smtClean="0"/>
              <a:t>c</a:t>
            </a:r>
            <a:r>
              <a:rPr lang="zh-CN" altLang="en-US" sz="2400" dirty="0" smtClean="0"/>
              <a:t>、</a:t>
            </a:r>
            <a:r>
              <a:rPr lang="en-US" altLang="zh-CN" sz="2400" dirty="0" smtClean="0"/>
              <a:t>10</a:t>
            </a:r>
            <a:r>
              <a:rPr lang="zh-CN" altLang="en-US" sz="2400" dirty="0" smtClean="0"/>
              <a:t>、</a:t>
            </a:r>
            <a:r>
              <a:rPr lang="en-US" altLang="zh-CN" sz="2400" dirty="0" smtClean="0"/>
              <a:t>x</a:t>
            </a:r>
            <a:r>
              <a:rPr lang="zh-CN" altLang="en-US" sz="2400" dirty="0" smtClean="0"/>
              <a:t>以及</a:t>
            </a:r>
            <a:r>
              <a:rPr lang="en-US" altLang="zh-CN" sz="2400" dirty="0" smtClean="0"/>
              <a:t>(-a)</a:t>
            </a:r>
            <a:r>
              <a:rPr lang="zh-CN" altLang="en-US" sz="2400" dirty="0" smtClean="0"/>
              <a:t>、</a:t>
            </a:r>
            <a:r>
              <a:rPr lang="en-US" altLang="zh-CN" sz="2400" dirty="0" smtClean="0"/>
              <a:t>(</a:t>
            </a:r>
            <a:r>
              <a:rPr lang="en-US" altLang="zh-CN" sz="2400" dirty="0" err="1" smtClean="0"/>
              <a:t>b+c</a:t>
            </a:r>
            <a:r>
              <a:rPr lang="en-US" altLang="zh-CN" sz="2400" dirty="0" smtClean="0"/>
              <a:t>)</a:t>
            </a:r>
            <a:r>
              <a:rPr lang="zh-CN" altLang="en-US" sz="2400" dirty="0" smtClean="0"/>
              <a:t>、</a:t>
            </a:r>
            <a:r>
              <a:rPr lang="en-US" altLang="zh-CN" sz="2400" dirty="0" smtClean="0"/>
              <a:t>f(10)</a:t>
            </a:r>
            <a:r>
              <a:rPr lang="zh-CN" altLang="en-US" sz="2400" dirty="0" smtClean="0"/>
              <a:t>都是操作数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C++</a:t>
            </a:r>
            <a:r>
              <a:rPr lang="zh-CN" altLang="en-US" smtClean="0"/>
              <a:t>操作符的种类</a:t>
            </a:r>
          </a:p>
        </p:txBody>
      </p:sp>
      <p:sp>
        <p:nvSpPr>
          <p:cNvPr id="66563" name="Rectangle 3"/>
          <p:cNvSpPr>
            <a:spLocks noGrp="1" noChangeArrowheads="1"/>
          </p:cNvSpPr>
          <p:nvPr>
            <p:ph type="body" idx="1"/>
          </p:nvPr>
        </p:nvSpPr>
        <p:spPr>
          <a:xfrm>
            <a:off x="323850" y="1773238"/>
            <a:ext cx="8496300" cy="4608512"/>
          </a:xfrm>
        </p:spPr>
        <p:txBody>
          <a:bodyPr/>
          <a:lstStyle/>
          <a:p>
            <a:pPr marL="0" indent="0" defTabSz="627063" eaLnBrk="1" hangingPunct="1">
              <a:defRPr/>
            </a:pPr>
            <a:r>
              <a:rPr lang="en-US" altLang="zh-CN" dirty="0" smtClean="0"/>
              <a:t> </a:t>
            </a:r>
            <a:r>
              <a:rPr lang="zh-CN" altLang="en-US" dirty="0" smtClean="0"/>
              <a:t>算术操作符</a:t>
            </a:r>
          </a:p>
          <a:p>
            <a:pPr marL="0" indent="0" defTabSz="627063" eaLnBrk="1" hangingPunct="1">
              <a:defRPr/>
            </a:pPr>
            <a:r>
              <a:rPr lang="zh-CN" altLang="en-US" dirty="0" smtClean="0"/>
              <a:t> 关系与逻辑操作符 </a:t>
            </a:r>
          </a:p>
          <a:p>
            <a:pPr marL="0" indent="0" defTabSz="627063" eaLnBrk="1" hangingPunct="1">
              <a:defRPr/>
            </a:pPr>
            <a:r>
              <a:rPr lang="zh-CN" altLang="en-US" dirty="0" smtClean="0"/>
              <a:t> 位操作符  </a:t>
            </a:r>
          </a:p>
          <a:p>
            <a:pPr marL="0" indent="0" defTabSz="627063" eaLnBrk="1" hangingPunct="1">
              <a:defRPr/>
            </a:pPr>
            <a:r>
              <a:rPr lang="zh-CN" altLang="en-US" dirty="0" smtClean="0"/>
              <a:t> 赋值操作符</a:t>
            </a:r>
          </a:p>
          <a:p>
            <a:pPr marL="0" indent="0" defTabSz="627063" eaLnBrk="1" hangingPunct="1">
              <a:defRPr/>
            </a:pPr>
            <a:r>
              <a:rPr lang="zh-CN" altLang="en-US" dirty="0" smtClean="0"/>
              <a:t> 其它操作符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算术操作符</a:t>
            </a:r>
          </a:p>
        </p:txBody>
      </p:sp>
      <p:sp>
        <p:nvSpPr>
          <p:cNvPr id="67587" name="Rectangle 3"/>
          <p:cNvSpPr>
            <a:spLocks noGrp="1" noChangeArrowheads="1"/>
          </p:cNvSpPr>
          <p:nvPr>
            <p:ph type="body" idx="1"/>
          </p:nvPr>
        </p:nvSpPr>
        <p:spPr>
          <a:xfrm>
            <a:off x="0" y="1196975"/>
            <a:ext cx="9144000" cy="5445125"/>
          </a:xfrm>
        </p:spPr>
        <p:txBody>
          <a:bodyPr>
            <a:normAutofit/>
          </a:bodyPr>
          <a:lstStyle/>
          <a:p>
            <a:pPr marL="354013" indent="-354013" defTabSz="627063" eaLnBrk="1" hangingPunct="1">
              <a:lnSpc>
                <a:spcPct val="110000"/>
              </a:lnSpc>
              <a:defRPr/>
            </a:pPr>
            <a:r>
              <a:rPr lang="zh-CN" altLang="en-US" dirty="0" smtClean="0"/>
              <a:t>算术操作符用于实现通常意义下的数值运算。包括：  </a:t>
            </a:r>
          </a:p>
          <a:p>
            <a:pPr marL="985838" lvl="1" indent="-274638" defTabSz="627063" eaLnBrk="1" hangingPunct="1">
              <a:lnSpc>
                <a:spcPct val="110000"/>
              </a:lnSpc>
              <a:defRPr/>
            </a:pPr>
            <a:r>
              <a:rPr lang="zh-CN" altLang="en-US" dirty="0" smtClean="0"/>
              <a:t> 取负</a:t>
            </a:r>
            <a:r>
              <a:rPr lang="zh-CN" altLang="en-US" dirty="0" smtClean="0">
                <a:latin typeface="Arial"/>
              </a:rPr>
              <a:t>“</a:t>
            </a:r>
            <a:r>
              <a:rPr lang="en-US" altLang="zh-CN" dirty="0" smtClean="0"/>
              <a:t>-</a:t>
            </a:r>
            <a:r>
              <a:rPr lang="en-US" altLang="zh-CN" dirty="0" smtClean="0">
                <a:latin typeface="Arial"/>
              </a:rPr>
              <a:t>”</a:t>
            </a:r>
            <a:r>
              <a:rPr lang="zh-CN" altLang="en-US" dirty="0" smtClean="0"/>
              <a:t>与取正</a:t>
            </a:r>
            <a:r>
              <a:rPr lang="zh-CN" altLang="en-US" dirty="0" smtClean="0">
                <a:latin typeface="Arial"/>
              </a:rPr>
              <a:t>“</a:t>
            </a:r>
            <a:r>
              <a:rPr lang="en-US" altLang="zh-CN" dirty="0" smtClean="0"/>
              <a:t>+</a:t>
            </a:r>
            <a:r>
              <a:rPr lang="en-US" altLang="zh-CN" dirty="0" smtClean="0">
                <a:latin typeface="Arial"/>
              </a:rPr>
              <a:t>”</a:t>
            </a:r>
            <a:r>
              <a:rPr lang="en-US" altLang="zh-CN" dirty="0" smtClean="0"/>
              <a:t> </a:t>
            </a:r>
            <a:r>
              <a:rPr lang="zh-CN" altLang="en-US" dirty="0" smtClean="0"/>
              <a:t>，例如：</a:t>
            </a:r>
            <a:r>
              <a:rPr lang="en-US" altLang="zh-CN" dirty="0" smtClean="0"/>
              <a:t>-x</a:t>
            </a:r>
          </a:p>
          <a:p>
            <a:pPr marL="985838" lvl="1" indent="-274638" defTabSz="627063" eaLnBrk="1" hangingPunct="1">
              <a:lnSpc>
                <a:spcPct val="110000"/>
              </a:lnSpc>
              <a:defRPr/>
            </a:pPr>
            <a:r>
              <a:rPr lang="en-US" altLang="zh-CN" dirty="0" smtClean="0"/>
              <a:t> </a:t>
            </a:r>
            <a:r>
              <a:rPr lang="zh-CN" altLang="en-US" dirty="0" smtClean="0"/>
              <a:t>加</a:t>
            </a:r>
            <a:r>
              <a:rPr lang="zh-CN" altLang="en-US" dirty="0" smtClean="0">
                <a:latin typeface="Arial"/>
              </a:rPr>
              <a:t>“</a:t>
            </a:r>
            <a:r>
              <a:rPr lang="en-US" altLang="zh-CN" dirty="0" smtClean="0"/>
              <a:t>+</a:t>
            </a:r>
            <a:r>
              <a:rPr lang="en-US" altLang="zh-CN" dirty="0" smtClean="0">
                <a:latin typeface="Arial"/>
              </a:rPr>
              <a:t>”</a:t>
            </a:r>
            <a:r>
              <a:rPr lang="zh-CN" altLang="en-US" dirty="0" smtClean="0"/>
              <a:t>、减</a:t>
            </a:r>
            <a:r>
              <a:rPr lang="zh-CN" altLang="en-US" dirty="0" smtClean="0">
                <a:latin typeface="Arial"/>
              </a:rPr>
              <a:t>“</a:t>
            </a:r>
            <a:r>
              <a:rPr lang="en-US" altLang="zh-CN" dirty="0" smtClean="0"/>
              <a:t>-</a:t>
            </a:r>
            <a:r>
              <a:rPr lang="en-US" altLang="zh-CN" dirty="0" smtClean="0">
                <a:latin typeface="Arial"/>
              </a:rPr>
              <a:t>”</a:t>
            </a:r>
            <a:r>
              <a:rPr lang="zh-CN" altLang="en-US" dirty="0" smtClean="0"/>
              <a:t>、乘</a:t>
            </a:r>
            <a:r>
              <a:rPr lang="zh-CN" altLang="en-US" dirty="0" smtClean="0">
                <a:latin typeface="Arial"/>
              </a:rPr>
              <a:t>“</a:t>
            </a:r>
            <a:r>
              <a:rPr lang="zh-CN" altLang="en-US" dirty="0" smtClean="0"/>
              <a:t>*</a:t>
            </a:r>
            <a:r>
              <a:rPr lang="zh-CN" altLang="en-US" dirty="0" smtClean="0">
                <a:latin typeface="Arial"/>
              </a:rPr>
              <a:t>”</a:t>
            </a:r>
            <a:r>
              <a:rPr lang="zh-CN" altLang="en-US" dirty="0" smtClean="0"/>
              <a:t>、除</a:t>
            </a:r>
            <a:r>
              <a:rPr lang="zh-CN" altLang="en-US" dirty="0" smtClean="0">
                <a:latin typeface="Arial"/>
              </a:rPr>
              <a:t>“</a:t>
            </a:r>
            <a:r>
              <a:rPr lang="en-US" altLang="zh-CN" dirty="0" smtClean="0"/>
              <a:t>/</a:t>
            </a:r>
            <a:r>
              <a:rPr lang="en-US" altLang="zh-CN" dirty="0" smtClean="0">
                <a:latin typeface="Arial"/>
              </a:rPr>
              <a:t>”</a:t>
            </a:r>
            <a:r>
              <a:rPr lang="zh-CN" altLang="en-US" dirty="0" smtClean="0"/>
              <a:t>和取余数</a:t>
            </a:r>
            <a:r>
              <a:rPr lang="zh-CN" altLang="en-US" dirty="0" smtClean="0">
                <a:latin typeface="Arial"/>
              </a:rPr>
              <a:t>“</a:t>
            </a:r>
            <a:r>
              <a:rPr lang="en-US" altLang="zh-CN" dirty="0" smtClean="0"/>
              <a:t>%</a:t>
            </a:r>
            <a:r>
              <a:rPr lang="en-US" altLang="zh-CN" dirty="0" smtClean="0">
                <a:latin typeface="Arial"/>
              </a:rPr>
              <a:t>”</a:t>
            </a:r>
            <a:r>
              <a:rPr lang="en-US" altLang="zh-CN" dirty="0" smtClean="0"/>
              <a:t> </a:t>
            </a:r>
          </a:p>
          <a:p>
            <a:pPr marL="1608138" lvl="2" indent="-363538" defTabSz="627063" eaLnBrk="1" hangingPunct="1">
              <a:lnSpc>
                <a:spcPct val="110000"/>
              </a:lnSpc>
              <a:defRPr/>
            </a:pPr>
            <a:r>
              <a:rPr lang="zh-CN" altLang="en-US" dirty="0" smtClean="0"/>
              <a:t>操作符</a:t>
            </a:r>
            <a:r>
              <a:rPr lang="zh-CN" altLang="en-US" dirty="0" smtClean="0">
                <a:latin typeface="Arial"/>
              </a:rPr>
              <a:t>“</a:t>
            </a:r>
            <a:r>
              <a:rPr lang="en-US" altLang="zh-CN" dirty="0" smtClean="0"/>
              <a:t>/</a:t>
            </a:r>
            <a:r>
              <a:rPr lang="en-US" altLang="zh-CN" dirty="0" smtClean="0">
                <a:latin typeface="Arial"/>
              </a:rPr>
              <a:t>”</a:t>
            </a:r>
            <a:r>
              <a:rPr lang="zh-CN" altLang="en-US" dirty="0" smtClean="0"/>
              <a:t>用于整型操作数时表示整除，小数点后面的数将舍去，并且一般不进行四舍五入。例如：</a:t>
            </a:r>
          </a:p>
          <a:p>
            <a:pPr marL="1608138" lvl="2" indent="-363538" defTabSz="627063" eaLnBrk="1" hangingPunct="1">
              <a:lnSpc>
                <a:spcPct val="110000"/>
              </a:lnSpc>
              <a:buFont typeface="Wingdings" pitchFamily="2" charset="2"/>
              <a:buNone/>
              <a:defRPr/>
            </a:pPr>
            <a:r>
              <a:rPr lang="zh-CN" altLang="en-US" dirty="0" smtClean="0"/>
              <a:t>		</a:t>
            </a:r>
            <a:r>
              <a:rPr lang="en-US" altLang="zh-CN" dirty="0" smtClean="0"/>
              <a:t>3/2</a:t>
            </a:r>
            <a:r>
              <a:rPr lang="zh-CN" altLang="en-US" dirty="0" smtClean="0"/>
              <a:t>的结果为</a:t>
            </a:r>
            <a:r>
              <a:rPr lang="en-US" altLang="zh-CN" dirty="0" smtClean="0"/>
              <a:t>1</a:t>
            </a:r>
            <a:r>
              <a:rPr lang="zh-CN" altLang="en-US" dirty="0" smtClean="0"/>
              <a:t>；</a:t>
            </a:r>
            <a:r>
              <a:rPr lang="en-US" altLang="zh-CN" dirty="0" smtClean="0"/>
              <a:t>-10/3</a:t>
            </a:r>
            <a:r>
              <a:rPr lang="zh-CN" altLang="en-US" dirty="0" smtClean="0"/>
              <a:t>的结果为</a:t>
            </a:r>
            <a:r>
              <a:rPr lang="en-US" altLang="zh-CN" dirty="0" smtClean="0"/>
              <a:t>-3 </a:t>
            </a:r>
          </a:p>
          <a:p>
            <a:pPr marL="1608138" lvl="2" indent="-363538" defTabSz="627063" eaLnBrk="1" hangingPunct="1">
              <a:lnSpc>
                <a:spcPct val="110000"/>
              </a:lnSpc>
              <a:defRPr/>
            </a:pPr>
            <a:r>
              <a:rPr lang="zh-CN" altLang="en-US" dirty="0" smtClean="0"/>
              <a:t>操作符</a:t>
            </a:r>
            <a:r>
              <a:rPr lang="zh-CN" altLang="en-US" dirty="0" smtClean="0">
                <a:latin typeface="Arial"/>
              </a:rPr>
              <a:t>“</a:t>
            </a:r>
            <a:r>
              <a:rPr lang="en-US" altLang="zh-CN" dirty="0" smtClean="0"/>
              <a:t>%</a:t>
            </a:r>
            <a:r>
              <a:rPr lang="en-US" altLang="zh-CN" dirty="0" smtClean="0">
                <a:latin typeface="Arial"/>
              </a:rPr>
              <a:t>”</a:t>
            </a:r>
            <a:r>
              <a:rPr lang="zh-CN" altLang="en-US" dirty="0" smtClean="0"/>
              <a:t> 用于计算两个整型数相除的余数。例如：</a:t>
            </a:r>
          </a:p>
          <a:p>
            <a:pPr marL="1608138" lvl="2" indent="-363538" defTabSz="627063" eaLnBrk="1" hangingPunct="1">
              <a:lnSpc>
                <a:spcPct val="110000"/>
              </a:lnSpc>
              <a:buFont typeface="Wingdings" pitchFamily="2" charset="2"/>
              <a:buNone/>
              <a:defRPr/>
            </a:pPr>
            <a:r>
              <a:rPr lang="zh-CN" altLang="en-US" dirty="0" smtClean="0"/>
              <a:t>		</a:t>
            </a:r>
            <a:r>
              <a:rPr lang="en-US" altLang="zh-CN" dirty="0" smtClean="0"/>
              <a:t>10%3</a:t>
            </a:r>
            <a:r>
              <a:rPr lang="zh-CN" altLang="en-US" dirty="0" smtClean="0"/>
              <a:t>的结果为</a:t>
            </a:r>
            <a:r>
              <a:rPr lang="en-US" altLang="zh-CN" dirty="0" smtClean="0"/>
              <a:t>1</a:t>
            </a:r>
            <a:r>
              <a:rPr lang="zh-CN" altLang="en-US" dirty="0" smtClean="0"/>
              <a:t>；</a:t>
            </a:r>
            <a:r>
              <a:rPr lang="en-US" altLang="zh-CN" dirty="0" smtClean="0"/>
              <a:t>8%2</a:t>
            </a:r>
            <a:r>
              <a:rPr lang="zh-CN" altLang="en-US" dirty="0" smtClean="0"/>
              <a:t>的结果为</a:t>
            </a:r>
            <a:r>
              <a:rPr lang="en-US" altLang="zh-CN" dirty="0" smtClean="0"/>
              <a:t>0 </a:t>
            </a:r>
          </a:p>
          <a:p>
            <a:pPr marL="2065338" lvl="3" indent="-363538" defTabSz="627063" eaLnBrk="1" hangingPunct="1">
              <a:lnSpc>
                <a:spcPct val="110000"/>
              </a:lnSpc>
              <a:defRPr/>
            </a:pPr>
            <a:r>
              <a:rPr lang="zh-CN" altLang="en-US" sz="2100" dirty="0"/>
              <a:t>“</a:t>
            </a:r>
            <a:r>
              <a:rPr lang="en-US" altLang="zh-CN" sz="2100" dirty="0"/>
              <a:t>%”</a:t>
            </a:r>
            <a:r>
              <a:rPr lang="zh-CN" altLang="en-US" sz="2100" dirty="0"/>
              <a:t>的操作数一般不为负数</a:t>
            </a:r>
            <a:endParaRPr lang="en-US" altLang="zh-CN" sz="2100" dirty="0"/>
          </a:p>
          <a:p>
            <a:pPr marL="2065338" lvl="3" indent="-363538" defTabSz="627063" eaLnBrk="1" hangingPunct="1">
              <a:lnSpc>
                <a:spcPct val="110000"/>
              </a:lnSpc>
              <a:defRPr/>
            </a:pPr>
            <a:r>
              <a:rPr lang="en-US" altLang="zh-CN" dirty="0" err="1" smtClean="0"/>
              <a:t>a%b</a:t>
            </a:r>
            <a:r>
              <a:rPr lang="en-US" altLang="zh-CN" dirty="0" smtClean="0"/>
              <a:t> </a:t>
            </a:r>
            <a:r>
              <a:rPr lang="zh-CN" altLang="en-US" dirty="0" smtClean="0"/>
              <a:t>按</a:t>
            </a:r>
            <a:r>
              <a:rPr lang="en-US" altLang="zh-CN" dirty="0" smtClean="0"/>
              <a:t> a - (</a:t>
            </a:r>
            <a:r>
              <a:rPr lang="en-US" altLang="zh-CN" dirty="0"/>
              <a:t>a/b</a:t>
            </a:r>
            <a:r>
              <a:rPr lang="en-US" altLang="zh-CN" dirty="0" smtClean="0"/>
              <a:t>)*b </a:t>
            </a:r>
            <a:r>
              <a:rPr lang="zh-CN" altLang="en-US" dirty="0" smtClean="0"/>
              <a:t>计算</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zh-CN" altLang="en-US" smtClean="0"/>
              <a:t>算术操作符（续）</a:t>
            </a:r>
          </a:p>
        </p:txBody>
      </p:sp>
      <p:sp>
        <p:nvSpPr>
          <p:cNvPr id="88067" name="Rectangle 3"/>
          <p:cNvSpPr>
            <a:spLocks noGrp="1" noChangeArrowheads="1"/>
          </p:cNvSpPr>
          <p:nvPr>
            <p:ph type="body" idx="1"/>
          </p:nvPr>
        </p:nvSpPr>
        <p:spPr>
          <a:xfrm>
            <a:off x="215900" y="1600200"/>
            <a:ext cx="8748713" cy="5068888"/>
          </a:xfrm>
        </p:spPr>
        <p:txBody>
          <a:bodyPr>
            <a:normAutofit lnSpcReduction="10000"/>
          </a:bodyPr>
          <a:lstStyle/>
          <a:p>
            <a:pPr lvl="1" eaLnBrk="1" hangingPunct="1">
              <a:defRPr/>
            </a:pPr>
            <a:r>
              <a:rPr lang="zh-CN" altLang="en-US" dirty="0" smtClean="0"/>
              <a:t>自减</a:t>
            </a:r>
            <a:r>
              <a:rPr lang="zh-CN" altLang="en-US" dirty="0" smtClean="0">
                <a:latin typeface="Arial"/>
              </a:rPr>
              <a:t>“</a:t>
            </a:r>
            <a:r>
              <a:rPr lang="en-US" altLang="zh-CN" dirty="0" smtClean="0"/>
              <a:t>--</a:t>
            </a:r>
            <a:r>
              <a:rPr lang="en-US" altLang="zh-CN" dirty="0" smtClean="0">
                <a:latin typeface="Arial"/>
              </a:rPr>
              <a:t>”</a:t>
            </a:r>
            <a:r>
              <a:rPr lang="zh-CN" altLang="en-US" dirty="0" smtClean="0"/>
              <a:t>和自增</a:t>
            </a:r>
            <a:r>
              <a:rPr lang="zh-CN" altLang="en-US" dirty="0" smtClean="0">
                <a:latin typeface="Arial"/>
              </a:rPr>
              <a:t>“</a:t>
            </a:r>
            <a:r>
              <a:rPr lang="en-US" altLang="zh-CN" dirty="0" smtClean="0"/>
              <a:t>++</a:t>
            </a:r>
            <a:r>
              <a:rPr lang="en-US" altLang="zh-CN" dirty="0" smtClean="0">
                <a:latin typeface="Arial"/>
              </a:rPr>
              <a:t>”</a:t>
            </a:r>
            <a:r>
              <a:rPr lang="en-US" altLang="zh-CN" dirty="0" smtClean="0"/>
              <a:t> </a:t>
            </a:r>
          </a:p>
          <a:p>
            <a:pPr lvl="2" eaLnBrk="1" hangingPunct="1">
              <a:defRPr/>
            </a:pPr>
            <a:r>
              <a:rPr lang="zh-CN" altLang="en-US" dirty="0"/>
              <a:t>单</a:t>
            </a:r>
            <a:r>
              <a:rPr lang="zh-CN" altLang="en-US" dirty="0" smtClean="0"/>
              <a:t>目操作符，把操作数减（或加）</a:t>
            </a:r>
            <a:r>
              <a:rPr lang="en-US" altLang="zh-CN" dirty="0" smtClean="0"/>
              <a:t>1</a:t>
            </a:r>
          </a:p>
          <a:p>
            <a:pPr lvl="2" eaLnBrk="1" hangingPunct="1">
              <a:defRPr/>
            </a:pPr>
            <a:r>
              <a:rPr lang="zh-CN" altLang="en-US" dirty="0"/>
              <a:t>可</a:t>
            </a:r>
            <a:r>
              <a:rPr lang="zh-CN" altLang="en-US" dirty="0" smtClean="0"/>
              <a:t>以前置，也可以后置：</a:t>
            </a:r>
            <a:r>
              <a:rPr lang="en-US" altLang="zh-CN" dirty="0" smtClean="0"/>
              <a:t>++x</a:t>
            </a:r>
            <a:r>
              <a:rPr lang="zh-CN" altLang="en-US" dirty="0" smtClean="0"/>
              <a:t>和</a:t>
            </a:r>
            <a:r>
              <a:rPr lang="en-US" altLang="zh-CN" dirty="0" smtClean="0"/>
              <a:t>x++</a:t>
            </a:r>
          </a:p>
          <a:p>
            <a:pPr lvl="2" eaLnBrk="1" hangingPunct="1">
              <a:defRPr/>
            </a:pPr>
            <a:r>
              <a:rPr lang="zh-CN" altLang="en-US" dirty="0" smtClean="0"/>
              <a:t>前置与后置的区别是：</a:t>
            </a:r>
            <a:endParaRPr lang="en-US" altLang="zh-CN" dirty="0" smtClean="0"/>
          </a:p>
          <a:p>
            <a:pPr marL="1371600" lvl="3" indent="0" eaLnBrk="1" hangingPunct="1">
              <a:buFontTx/>
              <a:buNone/>
              <a:defRPr/>
            </a:pPr>
            <a:r>
              <a:rPr lang="en-US" altLang="zh-CN" dirty="0" err="1" smtClean="0"/>
              <a:t>int</a:t>
            </a:r>
            <a:r>
              <a:rPr lang="en-US" altLang="zh-CN" dirty="0" smtClean="0"/>
              <a:t> x=1,y; </a:t>
            </a:r>
          </a:p>
          <a:p>
            <a:pPr marL="1371600" lvl="3" indent="0" eaLnBrk="1" hangingPunct="1">
              <a:buFontTx/>
              <a:buNone/>
              <a:defRPr/>
            </a:pPr>
            <a:r>
              <a:rPr lang="en-US" altLang="zh-CN" dirty="0" smtClean="0"/>
              <a:t>y = (++x)  //x</a:t>
            </a:r>
            <a:r>
              <a:rPr lang="zh-CN" altLang="en-US" dirty="0" smtClean="0"/>
              <a:t>的值是</a:t>
            </a:r>
            <a:r>
              <a:rPr lang="en-US" altLang="zh-CN" dirty="0" smtClean="0"/>
              <a:t>2</a:t>
            </a:r>
            <a:r>
              <a:rPr lang="zh-CN" altLang="en-US" dirty="0"/>
              <a:t>，</a:t>
            </a:r>
            <a:r>
              <a:rPr lang="en-US" altLang="zh-CN" dirty="0" smtClean="0"/>
              <a:t>y</a:t>
            </a:r>
            <a:r>
              <a:rPr lang="zh-CN" altLang="en-US" dirty="0"/>
              <a:t>的值为</a:t>
            </a:r>
            <a:r>
              <a:rPr lang="en-US" altLang="zh-CN" dirty="0" smtClean="0"/>
              <a:t>2</a:t>
            </a:r>
            <a:r>
              <a:rPr lang="zh-CN" altLang="en-US" dirty="0" smtClean="0"/>
              <a:t>（先加后用）</a:t>
            </a:r>
          </a:p>
          <a:p>
            <a:pPr marL="1371600" lvl="3" indent="0" eaLnBrk="1" hangingPunct="1">
              <a:buFontTx/>
              <a:buNone/>
              <a:defRPr/>
            </a:pPr>
            <a:r>
              <a:rPr lang="en-US" altLang="zh-CN" dirty="0" smtClean="0"/>
              <a:t>y = (x++)  //x</a:t>
            </a:r>
            <a:r>
              <a:rPr lang="zh-CN" altLang="en-US" dirty="0" smtClean="0"/>
              <a:t>的值是</a:t>
            </a:r>
            <a:r>
              <a:rPr lang="en-US" altLang="zh-CN" dirty="0" smtClean="0"/>
              <a:t>2</a:t>
            </a:r>
            <a:r>
              <a:rPr lang="zh-CN" altLang="en-US" dirty="0"/>
              <a:t>，</a:t>
            </a:r>
            <a:r>
              <a:rPr lang="en-US" altLang="zh-CN" dirty="0" smtClean="0"/>
              <a:t>y</a:t>
            </a:r>
            <a:r>
              <a:rPr lang="zh-CN" altLang="en-US" dirty="0"/>
              <a:t>的值为</a:t>
            </a:r>
            <a:r>
              <a:rPr lang="en-US" altLang="zh-CN" dirty="0" smtClean="0"/>
              <a:t>1</a:t>
            </a:r>
            <a:r>
              <a:rPr lang="zh-CN" altLang="en-US" dirty="0" smtClean="0"/>
              <a:t> （先用后加）</a:t>
            </a:r>
          </a:p>
          <a:p>
            <a:pPr eaLnBrk="1" hangingPunct="1">
              <a:lnSpc>
                <a:spcPct val="110000"/>
              </a:lnSpc>
              <a:defRPr/>
            </a:pPr>
            <a:r>
              <a:rPr lang="zh-CN" altLang="en-US" dirty="0"/>
              <a:t>操作数类型一般为算术类型，有时也可以是枚举类型和指针类型。结果类型一般与操作数类型相同</a:t>
            </a:r>
            <a:r>
              <a:rPr lang="zh-CN" altLang="en-US" dirty="0" smtClean="0"/>
              <a:t>。</a:t>
            </a:r>
            <a:endParaRPr lang="en-US" altLang="zh-CN" dirty="0" smtClean="0"/>
          </a:p>
          <a:p>
            <a:pPr eaLnBrk="1" hangingPunct="1">
              <a:lnSpc>
                <a:spcPct val="110000"/>
              </a:lnSpc>
              <a:defRPr/>
            </a:pPr>
            <a:r>
              <a:rPr lang="zh-CN" altLang="en-US" dirty="0" smtClean="0"/>
              <a:t>算术操作可能会产生“溢出”等问题。</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1155700"/>
          </a:xfrm>
        </p:spPr>
        <p:txBody>
          <a:bodyPr/>
          <a:lstStyle/>
          <a:p>
            <a:pPr eaLnBrk="1" hangingPunct="1">
              <a:defRPr/>
            </a:pPr>
            <a:r>
              <a:rPr lang="zh-CN" altLang="en-US" dirty="0" smtClean="0"/>
              <a:t>关系操作符 </a:t>
            </a:r>
          </a:p>
        </p:txBody>
      </p:sp>
      <p:sp>
        <p:nvSpPr>
          <p:cNvPr id="76803" name="Rectangle 3"/>
          <p:cNvSpPr>
            <a:spLocks noGrp="1" noChangeArrowheads="1"/>
          </p:cNvSpPr>
          <p:nvPr>
            <p:ph type="body" idx="1"/>
          </p:nvPr>
        </p:nvSpPr>
        <p:spPr>
          <a:xfrm>
            <a:off x="215900" y="1441450"/>
            <a:ext cx="8748713" cy="5300663"/>
          </a:xfrm>
        </p:spPr>
        <p:txBody>
          <a:bodyPr/>
          <a:lstStyle/>
          <a:p>
            <a:pPr marL="357188" indent="-357188" eaLnBrk="1" hangingPunct="1">
              <a:tabLst>
                <a:tab pos="534988" algn="l"/>
              </a:tabLst>
              <a:defRPr/>
            </a:pPr>
            <a:r>
              <a:rPr lang="zh-CN" altLang="en-US" sz="2800" dirty="0" smtClean="0"/>
              <a:t>程序中经常要根据某个</a:t>
            </a:r>
            <a:r>
              <a:rPr lang="zh-CN" altLang="en-US" sz="2800" dirty="0" smtClean="0">
                <a:solidFill>
                  <a:srgbClr val="FFC000"/>
                </a:solidFill>
              </a:rPr>
              <a:t>条件</a:t>
            </a:r>
            <a:r>
              <a:rPr lang="zh-CN" altLang="en-US" sz="2800" dirty="0" smtClean="0"/>
              <a:t>来决定其后续的动作，这里的条件往往体现为对数据进行比较。 </a:t>
            </a:r>
          </a:p>
          <a:p>
            <a:pPr marL="357188" indent="-357188" eaLnBrk="1" hangingPunct="1">
              <a:tabLst>
                <a:tab pos="534988" algn="l"/>
              </a:tabLst>
              <a:defRPr/>
            </a:pPr>
            <a:r>
              <a:rPr lang="zh-CN" altLang="en-US" sz="2800" dirty="0" smtClean="0">
                <a:solidFill>
                  <a:srgbClr val="FFC000"/>
                </a:solidFill>
              </a:rPr>
              <a:t>关系操作符</a:t>
            </a:r>
            <a:r>
              <a:rPr lang="zh-CN" altLang="en-US" sz="2800" dirty="0" smtClean="0"/>
              <a:t>用于对数据进行大小比较，有：</a:t>
            </a:r>
            <a:endParaRPr lang="zh-CN" altLang="en-US" sz="2400" dirty="0" smtClean="0"/>
          </a:p>
          <a:p>
            <a:pPr marL="900113" lvl="1" indent="-363538" eaLnBrk="1" hangingPunct="1">
              <a:buFontTx/>
              <a:buNone/>
              <a:tabLst>
                <a:tab pos="534988" algn="l"/>
              </a:tabLst>
              <a:defRPr/>
            </a:pPr>
            <a:endParaRPr lang="zh-CN" altLang="en-US" sz="2000" dirty="0" smtClean="0"/>
          </a:p>
          <a:p>
            <a:pPr marL="363538" lvl="1" indent="-363538" eaLnBrk="1" hangingPunct="1">
              <a:buFont typeface="Wingdings" pitchFamily="2" charset="2"/>
              <a:buNone/>
              <a:tabLst>
                <a:tab pos="534988" algn="l"/>
              </a:tabLst>
              <a:defRPr/>
            </a:pPr>
            <a:r>
              <a:rPr lang="en-US" altLang="zh-CN" sz="2000" dirty="0" smtClean="0">
                <a:solidFill>
                  <a:srgbClr val="FFC000"/>
                </a:solidFill>
              </a:rPr>
              <a:t>&gt;</a:t>
            </a:r>
            <a:r>
              <a:rPr lang="en-US" altLang="zh-CN" sz="2000" dirty="0" smtClean="0"/>
              <a:t> (</a:t>
            </a:r>
            <a:r>
              <a:rPr lang="zh-CN" altLang="en-US" sz="2000" dirty="0" smtClean="0"/>
              <a:t>大于</a:t>
            </a:r>
            <a:r>
              <a:rPr lang="en-US" altLang="zh-CN" sz="2000" dirty="0" smtClean="0"/>
              <a:t>), </a:t>
            </a:r>
            <a:r>
              <a:rPr lang="en-US" altLang="zh-CN" sz="2000" dirty="0" smtClean="0">
                <a:solidFill>
                  <a:srgbClr val="FFC000"/>
                </a:solidFill>
              </a:rPr>
              <a:t>&lt;</a:t>
            </a:r>
            <a:r>
              <a:rPr lang="en-US" altLang="zh-CN" sz="2000" dirty="0" smtClean="0"/>
              <a:t> (</a:t>
            </a:r>
            <a:r>
              <a:rPr lang="zh-CN" altLang="en-US" sz="2000" dirty="0" smtClean="0"/>
              <a:t>小于</a:t>
            </a:r>
            <a:r>
              <a:rPr lang="en-US" altLang="zh-CN" sz="2000" dirty="0" smtClean="0"/>
              <a:t>), </a:t>
            </a:r>
            <a:r>
              <a:rPr lang="en-US" altLang="zh-CN" sz="2000" dirty="0" smtClean="0">
                <a:solidFill>
                  <a:srgbClr val="FFC000"/>
                </a:solidFill>
              </a:rPr>
              <a:t>&gt;=</a:t>
            </a:r>
            <a:r>
              <a:rPr lang="en-US" altLang="zh-CN" sz="2000" dirty="0" smtClean="0"/>
              <a:t> (</a:t>
            </a:r>
            <a:r>
              <a:rPr lang="zh-CN" altLang="en-US" sz="2000" dirty="0" smtClean="0"/>
              <a:t>不小于</a:t>
            </a:r>
            <a:r>
              <a:rPr lang="en-US" altLang="zh-CN" sz="2000" dirty="0" smtClean="0"/>
              <a:t>), </a:t>
            </a:r>
            <a:r>
              <a:rPr lang="en-US" altLang="zh-CN" sz="2000" dirty="0" smtClean="0">
                <a:solidFill>
                  <a:srgbClr val="FFC000"/>
                </a:solidFill>
              </a:rPr>
              <a:t>&lt;=</a:t>
            </a:r>
            <a:r>
              <a:rPr lang="en-US" altLang="zh-CN" sz="2000" dirty="0" smtClean="0"/>
              <a:t> (</a:t>
            </a:r>
            <a:r>
              <a:rPr lang="zh-CN" altLang="en-US" sz="2000" dirty="0" smtClean="0"/>
              <a:t>不大于</a:t>
            </a:r>
            <a:r>
              <a:rPr lang="en-US" altLang="zh-CN" sz="2000" dirty="0" smtClean="0"/>
              <a:t>), </a:t>
            </a:r>
            <a:r>
              <a:rPr lang="en-US" altLang="zh-CN" sz="2000" dirty="0" smtClean="0">
                <a:solidFill>
                  <a:srgbClr val="FFC000"/>
                </a:solidFill>
              </a:rPr>
              <a:t>==</a:t>
            </a:r>
            <a:r>
              <a:rPr lang="en-US" altLang="zh-CN" sz="2000" dirty="0" smtClean="0"/>
              <a:t> (</a:t>
            </a:r>
            <a:r>
              <a:rPr lang="zh-CN" altLang="en-US" sz="2000" dirty="0" smtClean="0"/>
              <a:t>相等</a:t>
            </a:r>
            <a:r>
              <a:rPr lang="en-US" altLang="zh-CN" sz="2000" dirty="0" smtClean="0"/>
              <a:t>), </a:t>
            </a:r>
            <a:r>
              <a:rPr lang="en-US" altLang="zh-CN" sz="2000" dirty="0" smtClean="0">
                <a:solidFill>
                  <a:srgbClr val="FFC000"/>
                </a:solidFill>
              </a:rPr>
              <a:t>!=</a:t>
            </a:r>
            <a:r>
              <a:rPr lang="en-US" altLang="zh-CN" sz="2000" dirty="0" smtClean="0"/>
              <a:t> (</a:t>
            </a:r>
            <a:r>
              <a:rPr lang="zh-CN" altLang="en-US" sz="2000" dirty="0" smtClean="0"/>
              <a:t>不等</a:t>
            </a:r>
            <a:r>
              <a:rPr lang="en-US" altLang="zh-CN" sz="2000" dirty="0" smtClean="0"/>
              <a:t>)</a:t>
            </a:r>
          </a:p>
          <a:p>
            <a:pPr marL="900113" lvl="1" indent="-363538" eaLnBrk="1" hangingPunct="1">
              <a:buFont typeface="Wingdings" pitchFamily="2" charset="2"/>
              <a:buNone/>
              <a:tabLst>
                <a:tab pos="534988" algn="l"/>
              </a:tabLst>
              <a:defRPr/>
            </a:pPr>
            <a:endParaRPr lang="en-US" altLang="zh-CN" sz="2000" dirty="0" smtClean="0"/>
          </a:p>
          <a:p>
            <a:pPr marL="357188" indent="-357188" eaLnBrk="1" hangingPunct="1">
              <a:tabLst>
                <a:tab pos="534988" algn="l"/>
              </a:tabLst>
              <a:defRPr/>
            </a:pPr>
            <a:r>
              <a:rPr lang="zh-CN" altLang="en-US" sz="2800" dirty="0" smtClean="0"/>
              <a:t>操作数为算术类型和枚举类型，关系操作的结果为</a:t>
            </a:r>
            <a:r>
              <a:rPr lang="en-US" altLang="zh-CN" sz="2800" dirty="0" err="1" smtClean="0"/>
              <a:t>bool</a:t>
            </a:r>
            <a:r>
              <a:rPr lang="zh-CN" altLang="en-US" sz="2800" dirty="0" smtClean="0"/>
              <a:t>类型的值：</a:t>
            </a:r>
            <a:r>
              <a:rPr lang="en-US" altLang="zh-CN" sz="2800" dirty="0" smtClean="0"/>
              <a:t>true</a:t>
            </a:r>
            <a:r>
              <a:rPr lang="zh-CN" altLang="en-US" sz="2800" dirty="0" smtClean="0"/>
              <a:t>或</a:t>
            </a:r>
            <a:r>
              <a:rPr lang="en-US" altLang="zh-CN" sz="2800" dirty="0" smtClean="0"/>
              <a:t>false</a:t>
            </a:r>
            <a:r>
              <a:rPr lang="zh-CN" altLang="en-US" sz="2400" dirty="0" smtClean="0"/>
              <a:t>。</a:t>
            </a:r>
            <a:r>
              <a:rPr lang="zh-CN" altLang="en-US" sz="2800" dirty="0" smtClean="0"/>
              <a:t>例如：</a:t>
            </a:r>
          </a:p>
          <a:p>
            <a:pPr marL="900113" lvl="1" indent="-363538" eaLnBrk="1" hangingPunct="1">
              <a:buFontTx/>
              <a:buNone/>
              <a:tabLst>
                <a:tab pos="534988" algn="l"/>
              </a:tabLst>
              <a:defRPr/>
            </a:pPr>
            <a:r>
              <a:rPr lang="zh-CN" altLang="en-US" sz="2000" dirty="0" smtClean="0"/>
              <a:t>		</a:t>
            </a:r>
            <a:r>
              <a:rPr lang="en-US" altLang="zh-CN" sz="2000" dirty="0" smtClean="0"/>
              <a:t>3 &gt; 2</a:t>
            </a:r>
            <a:r>
              <a:rPr lang="zh-CN" altLang="en-US" sz="2000" dirty="0" smtClean="0"/>
              <a:t>的结果为</a:t>
            </a:r>
            <a:r>
              <a:rPr lang="en-US" altLang="zh-CN" sz="2000" dirty="0" smtClean="0"/>
              <a:t>true</a:t>
            </a:r>
          </a:p>
          <a:p>
            <a:pPr marL="900113" lvl="1" indent="-363538" eaLnBrk="1" hangingPunct="1">
              <a:buFontTx/>
              <a:buNone/>
              <a:tabLst>
                <a:tab pos="534988" algn="l"/>
              </a:tabLst>
              <a:defRPr/>
            </a:pPr>
            <a:r>
              <a:rPr lang="en-US" altLang="zh-CN" sz="2000" dirty="0" smtClean="0"/>
              <a:t>		4.3 &lt; 1.2</a:t>
            </a:r>
            <a:r>
              <a:rPr lang="zh-CN" altLang="en-US" sz="2000" dirty="0" smtClean="0"/>
              <a:t>的结果为</a:t>
            </a:r>
            <a:r>
              <a:rPr lang="en-US" altLang="zh-CN" sz="2000" dirty="0" smtClean="0"/>
              <a:t>false</a:t>
            </a:r>
          </a:p>
          <a:p>
            <a:pPr marL="900113" lvl="1" indent="-363538" eaLnBrk="1" hangingPunct="1">
              <a:buFontTx/>
              <a:buNone/>
              <a:tabLst>
                <a:tab pos="534988" algn="l"/>
              </a:tabLst>
              <a:defRPr/>
            </a:pPr>
            <a:r>
              <a:rPr lang="en-US" altLang="zh-CN" sz="2000" dirty="0" smtClean="0"/>
              <a:t>		'A' &lt; 'B'</a:t>
            </a:r>
            <a:r>
              <a:rPr lang="zh-CN" altLang="en-US" sz="2000" dirty="0" smtClean="0"/>
              <a:t>的结果为</a:t>
            </a:r>
            <a:r>
              <a:rPr lang="en-US" altLang="zh-CN" sz="2000" dirty="0" smtClean="0"/>
              <a:t>true</a:t>
            </a:r>
          </a:p>
          <a:p>
            <a:pPr marL="900113" lvl="1" indent="-363538" eaLnBrk="1" hangingPunct="1">
              <a:buFontTx/>
              <a:buNone/>
              <a:tabLst>
                <a:tab pos="534988" algn="l"/>
              </a:tabLst>
              <a:defRPr/>
            </a:pPr>
            <a:r>
              <a:rPr lang="en-US" altLang="zh-CN" sz="2000" dirty="0" smtClean="0"/>
              <a:t>		false &lt; true</a:t>
            </a:r>
            <a:r>
              <a:rPr lang="zh-CN" altLang="en-US" sz="2000" dirty="0" smtClean="0"/>
              <a:t>的结果为</a:t>
            </a:r>
            <a:r>
              <a:rPr lang="en-US" altLang="zh-CN" sz="2000" dirty="0" smtClean="0"/>
              <a:t>true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0"/>
            <a:ext cx="9144000" cy="1155700"/>
          </a:xfrm>
        </p:spPr>
        <p:txBody>
          <a:bodyPr/>
          <a:lstStyle/>
          <a:p>
            <a:pPr eaLnBrk="1" hangingPunct="1">
              <a:defRPr/>
            </a:pPr>
            <a:r>
              <a:rPr lang="zh-CN" altLang="en-US" smtClean="0"/>
              <a:t>逻辑操作符 </a:t>
            </a:r>
          </a:p>
        </p:txBody>
      </p:sp>
      <p:sp>
        <p:nvSpPr>
          <p:cNvPr id="77827" name="Rectangle 3"/>
          <p:cNvSpPr>
            <a:spLocks noGrp="1" noChangeArrowheads="1"/>
          </p:cNvSpPr>
          <p:nvPr>
            <p:ph type="body" idx="1"/>
          </p:nvPr>
        </p:nvSpPr>
        <p:spPr>
          <a:xfrm>
            <a:off x="179388" y="1412875"/>
            <a:ext cx="8713787" cy="3817938"/>
          </a:xfrm>
        </p:spPr>
        <p:txBody>
          <a:bodyPr>
            <a:normAutofit fontScale="77500" lnSpcReduction="20000"/>
          </a:bodyPr>
          <a:lstStyle/>
          <a:p>
            <a:pPr marL="390525" indent="-390525" eaLnBrk="1" hangingPunct="1">
              <a:lnSpc>
                <a:spcPct val="120000"/>
              </a:lnSpc>
              <a:defRPr/>
            </a:pPr>
            <a:r>
              <a:rPr lang="zh-CN" altLang="en-US" dirty="0" smtClean="0"/>
              <a:t>逻辑操作符实现逻辑运算，用于复杂条件的表示。包括： </a:t>
            </a:r>
          </a:p>
          <a:p>
            <a:pPr marL="1036638" lvl="2" indent="-457200" eaLnBrk="1" hangingPunct="1">
              <a:lnSpc>
                <a:spcPct val="120000"/>
              </a:lnSpc>
              <a:defRPr/>
            </a:pPr>
            <a:r>
              <a:rPr lang="en-US" altLang="zh-CN" dirty="0" smtClean="0"/>
              <a:t>!</a:t>
            </a:r>
            <a:r>
              <a:rPr lang="zh-CN" altLang="en-US" dirty="0" smtClean="0"/>
              <a:t>（逻辑非）</a:t>
            </a:r>
            <a:endParaRPr lang="en-US" altLang="zh-CN" dirty="0" smtClean="0"/>
          </a:p>
          <a:p>
            <a:pPr marL="1036638" lvl="2" indent="-457200" eaLnBrk="1" hangingPunct="1">
              <a:lnSpc>
                <a:spcPct val="120000"/>
              </a:lnSpc>
              <a:defRPr/>
            </a:pPr>
            <a:r>
              <a:rPr lang="en-US" altLang="zh-CN" dirty="0" smtClean="0"/>
              <a:t>&amp;&amp;</a:t>
            </a:r>
            <a:r>
              <a:rPr lang="zh-CN" altLang="en-US" dirty="0" smtClean="0"/>
              <a:t>（逻辑与）</a:t>
            </a:r>
            <a:endParaRPr lang="en-US" altLang="zh-CN" dirty="0" smtClean="0"/>
          </a:p>
          <a:p>
            <a:pPr marL="1036638" lvl="2" indent="-457200" eaLnBrk="1" hangingPunct="1">
              <a:lnSpc>
                <a:spcPct val="120000"/>
              </a:lnSpc>
              <a:defRPr/>
            </a:pPr>
            <a:r>
              <a:rPr lang="en-US" altLang="zh-CN" dirty="0" smtClean="0"/>
              <a:t>||</a:t>
            </a:r>
            <a:r>
              <a:rPr lang="zh-CN" altLang="en-US" dirty="0" smtClean="0"/>
              <a:t>（逻辑或） </a:t>
            </a:r>
          </a:p>
          <a:p>
            <a:pPr marL="0" indent="-209549" eaLnBrk="1" hangingPunct="1">
              <a:lnSpc>
                <a:spcPct val="120000"/>
              </a:lnSpc>
              <a:defRPr/>
            </a:pPr>
            <a:r>
              <a:rPr lang="zh-CN" altLang="en-US" dirty="0" smtClean="0"/>
              <a:t> 操作数为</a:t>
            </a:r>
            <a:r>
              <a:rPr lang="en-US" altLang="zh-CN" dirty="0" err="1" smtClean="0"/>
              <a:t>bool</a:t>
            </a:r>
            <a:r>
              <a:rPr lang="zh-CN" altLang="en-US" dirty="0" smtClean="0"/>
              <a:t>类型，例如：</a:t>
            </a:r>
            <a:endParaRPr lang="en-US" altLang="zh-CN" dirty="0" smtClean="0"/>
          </a:p>
          <a:p>
            <a:pPr marL="579438" lvl="2" indent="11113" eaLnBrk="1" hangingPunct="1">
              <a:lnSpc>
                <a:spcPct val="120000"/>
              </a:lnSpc>
              <a:defRPr/>
            </a:pPr>
            <a:r>
              <a:rPr lang="en-US" altLang="zh-CN" dirty="0" smtClean="0"/>
              <a:t>   !(</a:t>
            </a:r>
            <a:r>
              <a:rPr lang="en-US" altLang="zh-CN" dirty="0"/>
              <a:t>a &gt; b)</a:t>
            </a:r>
          </a:p>
          <a:p>
            <a:pPr marL="579438" lvl="2" indent="11113" eaLnBrk="1" hangingPunct="1">
              <a:lnSpc>
                <a:spcPct val="120000"/>
              </a:lnSpc>
              <a:defRPr/>
            </a:pPr>
            <a:r>
              <a:rPr lang="en-US" altLang="zh-CN" dirty="0" smtClean="0"/>
              <a:t>   (</a:t>
            </a:r>
            <a:r>
              <a:rPr lang="en-US" altLang="zh-CN" dirty="0"/>
              <a:t>age &lt; 10) &amp;&amp; (weight &gt; 30) </a:t>
            </a:r>
          </a:p>
          <a:p>
            <a:pPr marL="579438" lvl="2" indent="11113" eaLnBrk="1" hangingPunct="1">
              <a:lnSpc>
                <a:spcPct val="120000"/>
              </a:lnSpc>
              <a:defRPr/>
            </a:pPr>
            <a:r>
              <a:rPr lang="en-US" altLang="zh-CN" dirty="0" smtClean="0"/>
              <a:t>   (</a:t>
            </a:r>
            <a:r>
              <a:rPr lang="en-US" altLang="zh-CN" dirty="0" err="1"/>
              <a:t>ch</a:t>
            </a:r>
            <a:r>
              <a:rPr lang="en-US" altLang="zh-CN" dirty="0"/>
              <a:t> &lt; '0') || (</a:t>
            </a:r>
            <a:r>
              <a:rPr lang="en-US" altLang="zh-CN" dirty="0" err="1"/>
              <a:t>ch</a:t>
            </a:r>
            <a:r>
              <a:rPr lang="en-US" altLang="zh-CN" dirty="0"/>
              <a:t> &gt; '9') </a:t>
            </a:r>
            <a:endParaRPr lang="en-US" altLang="zh-CN" dirty="0" smtClean="0"/>
          </a:p>
          <a:p>
            <a:pPr marL="0" indent="-209549" eaLnBrk="1" hangingPunct="1">
              <a:lnSpc>
                <a:spcPct val="120000"/>
              </a:lnSpc>
              <a:defRPr/>
            </a:pPr>
            <a:r>
              <a:rPr lang="zh-CN" altLang="en-US" dirty="0"/>
              <a:t> </a:t>
            </a:r>
            <a:r>
              <a:rPr lang="zh-CN" altLang="en-US" dirty="0" smtClean="0"/>
              <a:t>结果为</a:t>
            </a:r>
            <a:r>
              <a:rPr lang="en-US" altLang="zh-CN" dirty="0" err="1" smtClean="0"/>
              <a:t>bool</a:t>
            </a:r>
            <a:r>
              <a:rPr lang="zh-CN" altLang="en-US" dirty="0" smtClean="0"/>
              <a:t>类型</a:t>
            </a:r>
          </a:p>
        </p:txBody>
      </p:sp>
      <p:sp>
        <p:nvSpPr>
          <p:cNvPr id="82944" name="Text Box 0"/>
          <p:cNvSpPr txBox="1">
            <a:spLocks noChangeArrowheads="1"/>
          </p:cNvSpPr>
          <p:nvPr/>
        </p:nvSpPr>
        <p:spPr bwMode="auto">
          <a:xfrm>
            <a:off x="263525" y="5230813"/>
            <a:ext cx="1987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dirty="0" smtClean="0">
                <a:effectLst>
                  <a:outerShdw blurRad="38100" dist="38100" dir="2700000" algn="tl">
                    <a:srgbClr val="000000"/>
                  </a:outerShdw>
                </a:effectLst>
                <a:latin typeface="Verdana" pitchFamily="34" charset="0"/>
              </a:rPr>
              <a:t>!true  -&gt; false</a:t>
            </a:r>
          </a:p>
          <a:p>
            <a:pPr>
              <a:defRPr/>
            </a:pPr>
            <a:r>
              <a:rPr lang="en-US" altLang="zh-CN" sz="2000" dirty="0" smtClean="0">
                <a:effectLst>
                  <a:outerShdw blurRad="38100" dist="38100" dir="2700000" algn="tl">
                    <a:srgbClr val="000000"/>
                  </a:outerShdw>
                </a:effectLst>
                <a:latin typeface="Verdana" pitchFamily="34" charset="0"/>
              </a:rPr>
              <a:t>!false -&gt; true</a:t>
            </a:r>
          </a:p>
        </p:txBody>
      </p:sp>
      <p:sp>
        <p:nvSpPr>
          <p:cNvPr id="82945" name="Text Box 1"/>
          <p:cNvSpPr txBox="1">
            <a:spLocks noChangeArrowheads="1"/>
          </p:cNvSpPr>
          <p:nvPr/>
        </p:nvSpPr>
        <p:spPr bwMode="auto">
          <a:xfrm>
            <a:off x="6088063" y="5227638"/>
            <a:ext cx="2876550"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smtClean="0">
                <a:effectLst>
                  <a:outerShdw blurRad="38100" dist="38100" dir="2700000" algn="tl">
                    <a:srgbClr val="000000"/>
                  </a:outerShdw>
                </a:effectLst>
                <a:latin typeface="Verdana" pitchFamily="34" charset="0"/>
              </a:rPr>
              <a:t>false || false -&gt; false</a:t>
            </a:r>
          </a:p>
          <a:p>
            <a:pPr>
              <a:defRPr/>
            </a:pPr>
            <a:r>
              <a:rPr lang="en-US" altLang="zh-CN" sz="2000" smtClean="0">
                <a:effectLst>
                  <a:outerShdw blurRad="38100" dist="38100" dir="2700000" algn="tl">
                    <a:srgbClr val="000000"/>
                  </a:outerShdw>
                </a:effectLst>
                <a:latin typeface="Verdana" pitchFamily="34" charset="0"/>
              </a:rPr>
              <a:t>false || true  -&gt; true</a:t>
            </a:r>
          </a:p>
          <a:p>
            <a:pPr>
              <a:defRPr/>
            </a:pPr>
            <a:r>
              <a:rPr lang="en-US" altLang="zh-CN" sz="2000" smtClean="0">
                <a:effectLst>
                  <a:outerShdw blurRad="38100" dist="38100" dir="2700000" algn="tl">
                    <a:srgbClr val="000000"/>
                  </a:outerShdw>
                </a:effectLst>
                <a:latin typeface="Verdana" pitchFamily="34" charset="0"/>
              </a:rPr>
              <a:t>true  || false -&gt; true</a:t>
            </a:r>
          </a:p>
          <a:p>
            <a:pPr>
              <a:defRPr/>
            </a:pPr>
            <a:r>
              <a:rPr lang="en-US" altLang="zh-CN" sz="2000" smtClean="0">
                <a:effectLst>
                  <a:outerShdw blurRad="38100" dist="38100" dir="2700000" algn="tl">
                    <a:srgbClr val="000000"/>
                  </a:outerShdw>
                </a:effectLst>
                <a:latin typeface="Verdana" pitchFamily="34" charset="0"/>
              </a:rPr>
              <a:t>true  || true  -&gt; true</a:t>
            </a:r>
          </a:p>
          <a:p>
            <a:pPr>
              <a:buFontTx/>
              <a:buChar char="•"/>
              <a:defRPr/>
            </a:pPr>
            <a:endParaRPr lang="en-US" altLang="zh-CN" smtClean="0">
              <a:latin typeface="Verdana" pitchFamily="34" charset="0"/>
            </a:endParaRPr>
          </a:p>
        </p:txBody>
      </p:sp>
      <p:sp>
        <p:nvSpPr>
          <p:cNvPr id="82946" name="Text Box 2"/>
          <p:cNvSpPr txBox="1">
            <a:spLocks noChangeArrowheads="1"/>
          </p:cNvSpPr>
          <p:nvPr/>
        </p:nvSpPr>
        <p:spPr bwMode="auto">
          <a:xfrm>
            <a:off x="2624138" y="5214938"/>
            <a:ext cx="30273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179388">
              <a:defRPr>
                <a:solidFill>
                  <a:schemeClr val="tx1"/>
                </a:solidFill>
                <a:latin typeface="Arial" charset="0"/>
                <a:ea typeface="宋体" pitchFamily="2" charset="-122"/>
              </a:defRPr>
            </a:lvl2pPr>
            <a:lvl3pPr marL="358775">
              <a:defRPr>
                <a:solidFill>
                  <a:schemeClr val="tx1"/>
                </a:solidFill>
                <a:latin typeface="Arial" charset="0"/>
                <a:ea typeface="宋体" pitchFamily="2" charset="-122"/>
              </a:defRPr>
            </a:lvl3pPr>
            <a:lvl4pPr marL="538163">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defRPr/>
            </a:pPr>
            <a:r>
              <a:rPr lang="en-US" altLang="zh-CN" sz="2000" dirty="0" smtClean="0">
                <a:effectLst>
                  <a:outerShdw blurRad="38100" dist="38100" dir="2700000" algn="tl">
                    <a:srgbClr val="000000"/>
                  </a:outerShdw>
                </a:effectLst>
                <a:latin typeface="Verdana" pitchFamily="34" charset="0"/>
              </a:rPr>
              <a:t>false &amp;&amp; false -&gt; false</a:t>
            </a:r>
          </a:p>
          <a:p>
            <a:pPr>
              <a:defRPr/>
            </a:pPr>
            <a:r>
              <a:rPr lang="en-US" altLang="zh-CN" sz="2000" dirty="0" smtClean="0">
                <a:effectLst>
                  <a:outerShdw blurRad="38100" dist="38100" dir="2700000" algn="tl">
                    <a:srgbClr val="000000"/>
                  </a:outerShdw>
                </a:effectLst>
                <a:latin typeface="Verdana" pitchFamily="34" charset="0"/>
              </a:rPr>
              <a:t>false &amp;&amp; true  -&gt; false</a:t>
            </a:r>
          </a:p>
          <a:p>
            <a:pPr>
              <a:defRPr/>
            </a:pPr>
            <a:r>
              <a:rPr lang="en-US" altLang="zh-CN" sz="2000" dirty="0" smtClean="0">
                <a:effectLst>
                  <a:outerShdw blurRad="38100" dist="38100" dir="2700000" algn="tl">
                    <a:srgbClr val="000000"/>
                  </a:outerShdw>
                </a:effectLst>
                <a:latin typeface="Verdana" pitchFamily="34" charset="0"/>
              </a:rPr>
              <a:t>true  &amp;&amp; false -&gt; false</a:t>
            </a:r>
          </a:p>
          <a:p>
            <a:pPr>
              <a:defRPr/>
            </a:pPr>
            <a:r>
              <a:rPr lang="en-US" altLang="zh-CN" sz="2000" dirty="0" smtClean="0">
                <a:effectLst>
                  <a:outerShdw blurRad="38100" dist="38100" dir="2700000" algn="tl">
                    <a:srgbClr val="000000"/>
                  </a:outerShdw>
                </a:effectLst>
                <a:latin typeface="Verdana" pitchFamily="34" charset="0"/>
              </a:rPr>
              <a:t>true  &amp;&amp; true  -&gt; true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0"/>
            <a:ext cx="9144000" cy="1155700"/>
          </a:xfrm>
        </p:spPr>
        <p:txBody>
          <a:bodyPr/>
          <a:lstStyle/>
          <a:p>
            <a:pPr eaLnBrk="1" hangingPunct="1">
              <a:defRPr/>
            </a:pPr>
            <a:r>
              <a:rPr lang="zh-CN" altLang="en-US" smtClean="0"/>
              <a:t>赋值操作</a:t>
            </a:r>
          </a:p>
        </p:txBody>
      </p:sp>
      <p:sp>
        <p:nvSpPr>
          <p:cNvPr id="84995" name="Rectangle 3"/>
          <p:cNvSpPr>
            <a:spLocks noGrp="1" noChangeArrowheads="1"/>
          </p:cNvSpPr>
          <p:nvPr>
            <p:ph type="body" idx="1"/>
          </p:nvPr>
        </p:nvSpPr>
        <p:spPr>
          <a:xfrm>
            <a:off x="250825" y="1341438"/>
            <a:ext cx="8748713" cy="5516562"/>
          </a:xfrm>
        </p:spPr>
        <p:txBody>
          <a:bodyPr>
            <a:normAutofit fontScale="92500"/>
          </a:bodyPr>
          <a:lstStyle/>
          <a:p>
            <a:pPr marL="357188" indent="-357188" eaLnBrk="1" hangingPunct="1">
              <a:defRPr/>
            </a:pPr>
            <a:r>
              <a:rPr lang="zh-CN" altLang="en-US" sz="2800" dirty="0" smtClean="0"/>
              <a:t>除了通过输入操作来改变变量的值以外，通常，变量值的改变是通过赋值操作来实现。例如：</a:t>
            </a:r>
            <a:endParaRPr lang="en-US" altLang="zh-CN" sz="2800" dirty="0" smtClean="0"/>
          </a:p>
          <a:p>
            <a:pPr marL="757238" lvl="1" indent="-357188" eaLnBrk="1" hangingPunct="1">
              <a:defRPr/>
            </a:pPr>
            <a:r>
              <a:rPr lang="en-US" altLang="zh-CN" sz="2400" dirty="0" smtClean="0"/>
              <a:t>a </a:t>
            </a:r>
            <a:r>
              <a:rPr lang="en-US" altLang="zh-CN" sz="2400" dirty="0" smtClean="0">
                <a:solidFill>
                  <a:srgbClr val="FFC000"/>
                </a:solidFill>
              </a:rPr>
              <a:t>=</a:t>
            </a:r>
            <a:r>
              <a:rPr lang="en-US" altLang="zh-CN" sz="2400" dirty="0" smtClean="0"/>
              <a:t> x + y * z</a:t>
            </a:r>
            <a:endParaRPr lang="zh-CN" altLang="en-US" sz="2400" dirty="0" smtClean="0"/>
          </a:p>
          <a:p>
            <a:pPr marL="357188" indent="-357188" eaLnBrk="1" hangingPunct="1">
              <a:defRPr/>
            </a:pPr>
            <a:r>
              <a:rPr lang="zh-CN" altLang="en-US" sz="2800" dirty="0" smtClean="0"/>
              <a:t>简单赋值操作符</a:t>
            </a:r>
          </a:p>
          <a:p>
            <a:pPr marL="901700" lvl="1" indent="-358775" eaLnBrk="1" hangingPunct="1">
              <a:buFontTx/>
              <a:buNone/>
              <a:defRPr/>
            </a:pPr>
            <a:r>
              <a:rPr lang="en-US" altLang="zh-CN" sz="2400" dirty="0" smtClean="0"/>
              <a:t>a = b </a:t>
            </a:r>
          </a:p>
          <a:p>
            <a:pPr marL="357188" indent="-357188" eaLnBrk="1" hangingPunct="1">
              <a:defRPr/>
            </a:pPr>
            <a:r>
              <a:rPr lang="zh-CN" altLang="en-US" sz="2800" dirty="0" smtClean="0"/>
              <a:t>复合赋值操作符 </a:t>
            </a:r>
          </a:p>
          <a:p>
            <a:pPr marL="901700" lvl="1" indent="-358775" eaLnBrk="1" hangingPunct="1">
              <a:buFontTx/>
              <a:buNone/>
              <a:defRPr/>
            </a:pP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&amp;=</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&lt;&lt;=</a:t>
            </a:r>
            <a:r>
              <a:rPr lang="zh-CN" altLang="en-US" sz="2400" dirty="0" smtClean="0"/>
              <a:t>，</a:t>
            </a:r>
            <a:r>
              <a:rPr lang="en-US" altLang="zh-CN" sz="2400" dirty="0" smtClean="0"/>
              <a:t>&gt;&gt;= </a:t>
            </a:r>
          </a:p>
          <a:p>
            <a:pPr marL="901700" lvl="1" indent="-358775" eaLnBrk="1" hangingPunct="1">
              <a:defRPr/>
            </a:pPr>
            <a:r>
              <a:rPr lang="en-US" altLang="zh-CN" sz="2400" dirty="0" smtClean="0"/>
              <a:t>a #= b  </a:t>
            </a:r>
            <a:r>
              <a:rPr lang="zh-CN" altLang="en-US" sz="2400" dirty="0" smtClean="0"/>
              <a:t>功能上等价于：</a:t>
            </a:r>
            <a:r>
              <a:rPr lang="en-US" altLang="zh-CN" sz="2400" dirty="0" smtClean="0"/>
              <a:t>a = a # (b)</a:t>
            </a:r>
          </a:p>
          <a:p>
            <a:pPr marL="901700" lvl="1" indent="-358775" eaLnBrk="1" hangingPunct="1">
              <a:defRPr/>
            </a:pPr>
            <a:r>
              <a:rPr lang="zh-CN" altLang="en-US" sz="2400" dirty="0" smtClean="0"/>
              <a:t>有时能提高效率</a:t>
            </a:r>
          </a:p>
          <a:p>
            <a:pPr marL="357188" indent="-357188" eaLnBrk="1" hangingPunct="1">
              <a:defRPr/>
            </a:pPr>
            <a:r>
              <a:rPr lang="zh-CN" altLang="en-US" sz="2800" dirty="0" smtClean="0"/>
              <a:t>第一个操作数通常为变量。</a:t>
            </a:r>
            <a:endParaRPr lang="en-US" altLang="zh-CN" sz="2800" dirty="0" smtClean="0"/>
          </a:p>
          <a:p>
            <a:pPr marL="357188" indent="-357188" eaLnBrk="1" hangingPunct="1">
              <a:defRPr/>
            </a:pPr>
            <a:r>
              <a:rPr lang="zh-CN" altLang="en-US" sz="2800" dirty="0" smtClean="0"/>
              <a:t>赋值操作构成了冯</a:t>
            </a:r>
            <a:r>
              <a:rPr lang="en-US" altLang="zh-CN" sz="2800" dirty="0" smtClean="0"/>
              <a:t>•</a:t>
            </a:r>
            <a:r>
              <a:rPr lang="zh-CN" altLang="en-US" sz="2800" dirty="0" smtClean="0"/>
              <a:t>诺依曼计算模型的一个重要特征（</a:t>
            </a:r>
            <a:r>
              <a:rPr lang="zh-CN" altLang="en-US" sz="2800" dirty="0" smtClean="0">
                <a:solidFill>
                  <a:schemeClr val="folHlink"/>
                </a:solidFill>
              </a:rPr>
              <a:t>状态转换</a:t>
            </a:r>
            <a:r>
              <a:rPr lang="zh-CN" altLang="en-US" sz="2800" dirty="0" smtClean="0"/>
              <a:t>），同时，也构成了冯</a:t>
            </a:r>
            <a:r>
              <a:rPr lang="en-US" altLang="zh-CN" sz="2800" dirty="0" smtClean="0"/>
              <a:t>•</a:t>
            </a:r>
            <a:r>
              <a:rPr lang="zh-CN" altLang="en-US" sz="2800" dirty="0" smtClean="0"/>
              <a:t>诺依曼计算的一个瓶颈。</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4000" cy="1155700"/>
          </a:xfrm>
        </p:spPr>
        <p:txBody>
          <a:bodyPr/>
          <a:lstStyle/>
          <a:p>
            <a:pPr eaLnBrk="1" hangingPunct="1">
              <a:defRPr/>
            </a:pPr>
            <a:r>
              <a:rPr lang="zh-CN" altLang="en-US" smtClean="0"/>
              <a:t>其它操作符</a:t>
            </a:r>
          </a:p>
        </p:txBody>
      </p:sp>
      <p:sp>
        <p:nvSpPr>
          <p:cNvPr id="89091" name="Rectangle 3"/>
          <p:cNvSpPr>
            <a:spLocks noGrp="1" noChangeArrowheads="1"/>
          </p:cNvSpPr>
          <p:nvPr>
            <p:ph type="body" idx="1"/>
          </p:nvPr>
        </p:nvSpPr>
        <p:spPr>
          <a:xfrm>
            <a:off x="179388" y="1268413"/>
            <a:ext cx="8820150" cy="5589587"/>
          </a:xfrm>
        </p:spPr>
        <p:txBody>
          <a:bodyPr/>
          <a:lstStyle/>
          <a:p>
            <a:pPr marL="0" indent="0" eaLnBrk="1" hangingPunct="1">
              <a:lnSpc>
                <a:spcPct val="90000"/>
              </a:lnSpc>
              <a:defRPr/>
            </a:pPr>
            <a:r>
              <a:rPr lang="en-US" altLang="zh-CN" sz="2800" dirty="0" smtClean="0"/>
              <a:t> </a:t>
            </a:r>
            <a:r>
              <a:rPr lang="zh-CN" altLang="en-US" sz="2800" dirty="0" smtClean="0"/>
              <a:t>条件操作符（</a:t>
            </a:r>
            <a:r>
              <a:rPr lang="en-US" altLang="zh-CN" sz="2800" dirty="0" smtClean="0"/>
              <a:t>?:</a:t>
            </a:r>
            <a:r>
              <a:rPr lang="zh-CN" altLang="en-US" sz="2800" dirty="0" smtClean="0"/>
              <a:t>） </a:t>
            </a:r>
          </a:p>
          <a:p>
            <a:pPr marL="901700" lvl="1" indent="-358775" eaLnBrk="1" hangingPunct="1">
              <a:lnSpc>
                <a:spcPct val="90000"/>
              </a:lnSpc>
              <a:buFontTx/>
              <a:buNone/>
              <a:defRPr/>
            </a:pPr>
            <a:r>
              <a:rPr lang="en-US" altLang="zh-CN" sz="2400" dirty="0" smtClean="0"/>
              <a:t>d1?d2:d3  </a:t>
            </a:r>
          </a:p>
          <a:p>
            <a:pPr marL="901700" lvl="1" indent="-358775" eaLnBrk="1" hangingPunct="1">
              <a:lnSpc>
                <a:spcPct val="90000"/>
              </a:lnSpc>
              <a:defRPr/>
            </a:pPr>
            <a:r>
              <a:rPr lang="zh-CN" altLang="en-US" sz="2400" dirty="0" smtClean="0"/>
              <a:t>如果</a:t>
            </a:r>
            <a:r>
              <a:rPr lang="en-US" altLang="zh-CN" sz="2400" dirty="0" smtClean="0"/>
              <a:t>d1</a:t>
            </a:r>
            <a:r>
              <a:rPr lang="zh-CN" altLang="en-US" sz="2400" dirty="0" smtClean="0"/>
              <a:t>的值为</a:t>
            </a:r>
            <a:r>
              <a:rPr lang="en-US" altLang="zh-CN" sz="2400" dirty="0" smtClean="0"/>
              <a:t>true</a:t>
            </a:r>
            <a:r>
              <a:rPr lang="zh-CN" altLang="en-US" sz="2400" dirty="0" smtClean="0"/>
              <a:t>或非零，则运算结果为</a:t>
            </a:r>
            <a:r>
              <a:rPr lang="en-US" altLang="zh-CN" sz="2400" dirty="0" smtClean="0"/>
              <a:t>d2</a:t>
            </a:r>
            <a:r>
              <a:rPr lang="zh-CN" altLang="en-US" sz="2400" dirty="0" smtClean="0"/>
              <a:t>，否则为</a:t>
            </a:r>
            <a:r>
              <a:rPr lang="en-US" altLang="zh-CN" sz="2400" dirty="0" smtClean="0"/>
              <a:t>d3</a:t>
            </a:r>
            <a:r>
              <a:rPr lang="zh-CN" altLang="en-US" sz="2400" dirty="0" smtClean="0"/>
              <a:t>。例如：	</a:t>
            </a:r>
            <a:r>
              <a:rPr lang="en-US" altLang="zh-CN" sz="2400" dirty="0" smtClean="0"/>
              <a:t>c = (a&gt;b)?</a:t>
            </a:r>
            <a:r>
              <a:rPr lang="en-US" altLang="zh-CN" sz="2400" dirty="0" err="1" smtClean="0"/>
              <a:t>a:b</a:t>
            </a:r>
            <a:r>
              <a:rPr lang="en-US" altLang="zh-CN" sz="2400" dirty="0" smtClean="0"/>
              <a:t>  //a</a:t>
            </a:r>
            <a:r>
              <a:rPr lang="zh-CN" altLang="en-US" sz="2400" dirty="0" smtClean="0"/>
              <a:t>和</a:t>
            </a:r>
            <a:r>
              <a:rPr lang="en-US" altLang="zh-CN" sz="2400" dirty="0" smtClean="0"/>
              <a:t>b</a:t>
            </a:r>
            <a:r>
              <a:rPr lang="zh-CN" altLang="en-US" sz="2400" dirty="0" smtClean="0"/>
              <a:t>中的大者赋值给</a:t>
            </a:r>
            <a:r>
              <a:rPr lang="en-US" altLang="zh-CN" sz="2400" dirty="0" smtClean="0"/>
              <a:t>c</a:t>
            </a:r>
            <a:endParaRPr lang="zh-CN" altLang="en-US" sz="2400" dirty="0" smtClean="0"/>
          </a:p>
          <a:p>
            <a:pPr marL="0" indent="0" eaLnBrk="1" hangingPunct="1">
              <a:lnSpc>
                <a:spcPct val="90000"/>
              </a:lnSpc>
              <a:defRPr/>
            </a:pPr>
            <a:r>
              <a:rPr lang="zh-CN" altLang="en-US" sz="2800" dirty="0" smtClean="0"/>
              <a:t> 逗号操作符  </a:t>
            </a:r>
          </a:p>
          <a:p>
            <a:pPr marL="901700" lvl="1" indent="-358775" eaLnBrk="1" hangingPunct="1">
              <a:lnSpc>
                <a:spcPct val="90000"/>
              </a:lnSpc>
              <a:buFontTx/>
              <a:buNone/>
              <a:defRPr/>
            </a:pPr>
            <a:r>
              <a:rPr lang="en-US" altLang="zh-CN" sz="2400" dirty="0" smtClean="0"/>
              <a:t>d1,d2,d3,... </a:t>
            </a:r>
          </a:p>
          <a:p>
            <a:pPr marL="901700" lvl="1" indent="-358775" eaLnBrk="1" hangingPunct="1">
              <a:lnSpc>
                <a:spcPct val="90000"/>
              </a:lnSpc>
              <a:defRPr/>
            </a:pPr>
            <a:r>
              <a:rPr lang="zh-CN" altLang="en-US" sz="2400" dirty="0" smtClean="0"/>
              <a:t>从左至右依次进行各个运算，操作结果为最后一个运算的结果。</a:t>
            </a:r>
          </a:p>
          <a:p>
            <a:pPr marL="901700" lvl="1" indent="-358775" eaLnBrk="1" hangingPunct="1">
              <a:lnSpc>
                <a:spcPct val="90000"/>
              </a:lnSpc>
              <a:defRPr/>
            </a:pPr>
            <a:r>
              <a:rPr lang="zh-CN" altLang="en-US" sz="2400" dirty="0" smtClean="0"/>
              <a:t>逗号操作表示的计算更加清晰，例如：</a:t>
            </a:r>
          </a:p>
          <a:p>
            <a:pPr marL="901700" lvl="1" indent="-358775" eaLnBrk="1" hangingPunct="1">
              <a:lnSpc>
                <a:spcPct val="90000"/>
              </a:lnSpc>
              <a:buFontTx/>
              <a:buNone/>
              <a:defRPr/>
            </a:pPr>
            <a:r>
              <a:rPr lang="zh-CN" altLang="en-US" sz="2400" dirty="0" smtClean="0"/>
              <a:t>			</a:t>
            </a:r>
            <a:r>
              <a:rPr lang="en-US" altLang="zh-CN" sz="2400" dirty="0" smtClean="0"/>
              <a:t>x = </a:t>
            </a:r>
            <a:r>
              <a:rPr lang="en-US" altLang="zh-CN" sz="2400" dirty="0" err="1" smtClean="0"/>
              <a:t>a+b</a:t>
            </a:r>
            <a:r>
              <a:rPr lang="en-US" altLang="zh-CN" sz="2400" dirty="0" smtClean="0"/>
              <a:t>, y = </a:t>
            </a:r>
            <a:r>
              <a:rPr lang="en-US" altLang="zh-CN" sz="2400" dirty="0" err="1" smtClean="0"/>
              <a:t>c+d</a:t>
            </a:r>
            <a:r>
              <a:rPr lang="en-US" altLang="zh-CN" sz="2400" dirty="0" smtClean="0"/>
              <a:t>, z = </a:t>
            </a:r>
            <a:r>
              <a:rPr lang="en-US" altLang="zh-CN" sz="2400" dirty="0" err="1" smtClean="0"/>
              <a:t>x+y</a:t>
            </a:r>
            <a:endParaRPr lang="en-US" altLang="zh-CN" sz="2400" dirty="0" smtClean="0"/>
          </a:p>
          <a:p>
            <a:pPr marL="0" indent="0" eaLnBrk="1" hangingPunct="1">
              <a:lnSpc>
                <a:spcPct val="90000"/>
              </a:lnSpc>
              <a:defRPr/>
            </a:pPr>
            <a:r>
              <a:rPr lang="en-US" altLang="zh-CN" sz="2800" dirty="0" smtClean="0"/>
              <a:t> </a:t>
            </a:r>
            <a:r>
              <a:rPr lang="en-US" altLang="zh-CN" sz="2800" dirty="0" err="1" smtClean="0"/>
              <a:t>sizeof</a:t>
            </a:r>
            <a:r>
              <a:rPr lang="en-US" altLang="zh-CN" sz="2800" dirty="0" smtClean="0"/>
              <a:t> </a:t>
            </a:r>
          </a:p>
          <a:p>
            <a:pPr marL="901700" lvl="1" indent="-358775" eaLnBrk="1" hangingPunct="1">
              <a:lnSpc>
                <a:spcPct val="90000"/>
              </a:lnSpc>
              <a:buFontTx/>
              <a:buNone/>
              <a:defRPr/>
            </a:pPr>
            <a:r>
              <a:rPr lang="en-US" altLang="zh-CN" sz="2400" dirty="0" smtClean="0"/>
              <a:t>	</a:t>
            </a:r>
            <a:r>
              <a:rPr lang="en-US" altLang="zh-CN" sz="2400" dirty="0" err="1" smtClean="0"/>
              <a:t>sizeof</a:t>
            </a:r>
            <a:r>
              <a:rPr lang="en-US" altLang="zh-CN" sz="2400" dirty="0" smtClean="0"/>
              <a:t>(&lt;</a:t>
            </a:r>
            <a:r>
              <a:rPr lang="zh-CN" altLang="en-US" sz="2400" dirty="0" smtClean="0"/>
              <a:t>类型名</a:t>
            </a:r>
            <a:r>
              <a:rPr lang="en-US" altLang="zh-CN" sz="2400" dirty="0" smtClean="0"/>
              <a:t>&gt;)  </a:t>
            </a:r>
            <a:r>
              <a:rPr lang="zh-CN" altLang="en-US" sz="2400" dirty="0" smtClean="0"/>
              <a:t>或  </a:t>
            </a:r>
            <a:r>
              <a:rPr lang="en-US" altLang="zh-CN" sz="2400" dirty="0" err="1" smtClean="0"/>
              <a:t>sizeof</a:t>
            </a:r>
            <a:r>
              <a:rPr lang="en-US" altLang="zh-CN" sz="2400" dirty="0" smtClean="0"/>
              <a:t>(&lt;</a:t>
            </a:r>
            <a:r>
              <a:rPr lang="zh-CN" altLang="en-US" sz="2400" dirty="0" smtClean="0"/>
              <a:t>表达式</a:t>
            </a:r>
            <a:r>
              <a:rPr lang="en-US" altLang="zh-CN" sz="2400" dirty="0" smtClean="0"/>
              <a:t>&gt;) </a:t>
            </a:r>
          </a:p>
          <a:p>
            <a:pPr marL="901700" lvl="1" indent="-358775" eaLnBrk="1" hangingPunct="1">
              <a:lnSpc>
                <a:spcPct val="90000"/>
              </a:lnSpc>
              <a:defRPr/>
            </a:pPr>
            <a:r>
              <a:rPr lang="zh-CN" altLang="en-US" sz="2400" dirty="0" smtClean="0"/>
              <a:t>计算某类型的数据占用的内存大小（字节数）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457200" y="1125538"/>
            <a:ext cx="8229600" cy="5257800"/>
          </a:xfrm>
        </p:spPr>
        <p:txBody>
          <a:bodyPr/>
          <a:lstStyle/>
          <a:p>
            <a:pPr eaLnBrk="1" hangingPunct="1">
              <a:lnSpc>
                <a:spcPct val="90000"/>
              </a:lnSpc>
              <a:defRPr/>
            </a:pPr>
            <a:r>
              <a:rPr lang="zh-CN" altLang="en-US" dirty="0" smtClean="0"/>
              <a:t>数据类型一般可以分为：</a:t>
            </a:r>
          </a:p>
          <a:p>
            <a:pPr lvl="1" eaLnBrk="1" hangingPunct="1">
              <a:lnSpc>
                <a:spcPct val="90000"/>
              </a:lnSpc>
              <a:defRPr/>
            </a:pPr>
            <a:r>
              <a:rPr lang="zh-CN" altLang="en-US" dirty="0" smtClean="0">
                <a:solidFill>
                  <a:schemeClr val="folHlink"/>
                </a:solidFill>
              </a:rPr>
              <a:t>简单数据类型</a:t>
            </a:r>
            <a:r>
              <a:rPr lang="zh-CN" altLang="en-US" dirty="0" smtClean="0"/>
              <a:t>：值集中的数据是不可再分解的简单数据，如：整数类型、实数类型等；</a:t>
            </a:r>
          </a:p>
          <a:p>
            <a:pPr lvl="1" eaLnBrk="1" hangingPunct="1">
              <a:lnSpc>
                <a:spcPct val="90000"/>
              </a:lnSpc>
              <a:defRPr/>
            </a:pPr>
            <a:r>
              <a:rPr lang="zh-CN" altLang="en-US" dirty="0" smtClean="0">
                <a:solidFill>
                  <a:schemeClr val="folHlink"/>
                </a:solidFill>
              </a:rPr>
              <a:t>复合数据类型</a:t>
            </a:r>
            <a:r>
              <a:rPr lang="zh-CN" altLang="en-US" dirty="0" smtClean="0"/>
              <a:t>：值集中的数据是由其它类型的数据按照一定的方式组织而成，如：表、向量、矩阵等。 </a:t>
            </a:r>
          </a:p>
          <a:p>
            <a:pPr eaLnBrk="1" hangingPunct="1">
              <a:lnSpc>
                <a:spcPct val="90000"/>
              </a:lnSpc>
              <a:defRPr/>
            </a:pPr>
            <a:r>
              <a:rPr lang="zh-CN" altLang="en-US" dirty="0" smtClean="0"/>
              <a:t>区分数据类型的好处</a:t>
            </a:r>
          </a:p>
          <a:p>
            <a:pPr lvl="1" eaLnBrk="1" hangingPunct="1">
              <a:lnSpc>
                <a:spcPct val="90000"/>
              </a:lnSpc>
              <a:defRPr/>
            </a:pPr>
            <a:r>
              <a:rPr lang="zh-CN" altLang="en-US" dirty="0" smtClean="0"/>
              <a:t>对数据进行分类，便于对数据进行描述和处理。</a:t>
            </a:r>
          </a:p>
          <a:p>
            <a:pPr lvl="1" eaLnBrk="1" hangingPunct="1">
              <a:lnSpc>
                <a:spcPct val="90000"/>
              </a:lnSpc>
              <a:defRPr/>
            </a:pPr>
            <a:r>
              <a:rPr lang="zh-CN" altLang="en-US" dirty="0" smtClean="0"/>
              <a:t>提高程序的可靠性，便于编译程序自动进行类型一致性检查。</a:t>
            </a:r>
          </a:p>
          <a:p>
            <a:pPr lvl="1" eaLnBrk="1" hangingPunct="1">
              <a:lnSpc>
                <a:spcPct val="90000"/>
              </a:lnSpc>
              <a:defRPr/>
            </a:pPr>
            <a:r>
              <a:rPr lang="zh-CN" altLang="en-US" dirty="0" smtClean="0"/>
              <a:t>便于产生高效的可执行代码。</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a:t>
            </a:r>
          </a:p>
        </p:txBody>
      </p:sp>
      <p:sp>
        <p:nvSpPr>
          <p:cNvPr id="91139" name="Rectangle 3"/>
          <p:cNvSpPr>
            <a:spLocks noGrp="1" noChangeArrowheads="1"/>
          </p:cNvSpPr>
          <p:nvPr>
            <p:ph type="body" idx="1"/>
          </p:nvPr>
        </p:nvSpPr>
        <p:spPr>
          <a:xfrm>
            <a:off x="250825" y="1341438"/>
            <a:ext cx="8748713" cy="5516562"/>
          </a:xfrm>
        </p:spPr>
        <p:txBody>
          <a:bodyPr/>
          <a:lstStyle/>
          <a:p>
            <a:pPr marL="357188" indent="-357188" eaLnBrk="1" hangingPunct="1">
              <a:lnSpc>
                <a:spcPct val="90000"/>
              </a:lnSpc>
              <a:defRPr/>
            </a:pPr>
            <a:r>
              <a:rPr lang="zh-CN" altLang="en-US" dirty="0" smtClean="0">
                <a:solidFill>
                  <a:schemeClr val="folHlink"/>
                </a:solidFill>
              </a:rPr>
              <a:t>表达式</a:t>
            </a:r>
            <a:endParaRPr lang="en-US" altLang="zh-CN" dirty="0" smtClean="0"/>
          </a:p>
          <a:p>
            <a:pPr marL="757238" lvl="1" indent="-357188" eaLnBrk="1" hangingPunct="1">
              <a:lnSpc>
                <a:spcPct val="90000"/>
              </a:lnSpc>
              <a:defRPr/>
            </a:pPr>
            <a:r>
              <a:rPr lang="zh-CN" altLang="en-US" dirty="0" smtClean="0"/>
              <a:t>由操作符、操作数以及圆括号所组成的运算式。</a:t>
            </a:r>
            <a:endParaRPr lang="en-US" altLang="zh-CN" dirty="0" smtClean="0"/>
          </a:p>
          <a:p>
            <a:pPr marL="757238" lvl="1" indent="-357188" eaLnBrk="1" hangingPunct="1">
              <a:lnSpc>
                <a:spcPct val="90000"/>
              </a:lnSpc>
              <a:defRPr/>
            </a:pPr>
            <a:r>
              <a:rPr lang="zh-CN" altLang="en-US" dirty="0" smtClean="0"/>
              <a:t>操作数可以是常量、变量或函数调用，也可以是用圆括号括起来的表达式。例如：  </a:t>
            </a:r>
          </a:p>
          <a:p>
            <a:pPr marL="1393825" lvl="2" indent="-457200" eaLnBrk="1" hangingPunct="1">
              <a:lnSpc>
                <a:spcPct val="90000"/>
              </a:lnSpc>
              <a:defRPr/>
            </a:pPr>
            <a:r>
              <a:rPr lang="en-US" altLang="zh-CN" dirty="0" smtClean="0"/>
              <a:t>(</a:t>
            </a:r>
            <a:r>
              <a:rPr lang="en-US" altLang="zh-CN" dirty="0" err="1" smtClean="0"/>
              <a:t>a+b</a:t>
            </a:r>
            <a:r>
              <a:rPr lang="en-US" altLang="zh-CN" dirty="0" smtClean="0"/>
              <a:t>)*c/12-max(</a:t>
            </a:r>
            <a:r>
              <a:rPr lang="en-US" altLang="zh-CN" dirty="0" err="1" smtClean="0"/>
              <a:t>a,b</a:t>
            </a:r>
            <a:r>
              <a:rPr lang="en-US" altLang="zh-CN" dirty="0" smtClean="0"/>
              <a:t>) </a:t>
            </a:r>
          </a:p>
          <a:p>
            <a:pPr marL="357188" indent="-357188" eaLnBrk="1" hangingPunct="1">
              <a:lnSpc>
                <a:spcPct val="90000"/>
              </a:lnSpc>
              <a:defRPr/>
            </a:pPr>
            <a:r>
              <a:rPr lang="en-US" altLang="zh-CN" dirty="0" smtClean="0"/>
              <a:t> </a:t>
            </a:r>
            <a:r>
              <a:rPr lang="zh-CN" altLang="en-US" dirty="0" smtClean="0"/>
              <a:t>表达式类型</a:t>
            </a:r>
          </a:p>
          <a:p>
            <a:pPr marL="793750" lvl="1" indent="-257175" eaLnBrk="1" hangingPunct="1">
              <a:lnSpc>
                <a:spcPct val="90000"/>
              </a:lnSpc>
              <a:defRPr/>
            </a:pPr>
            <a:r>
              <a:rPr lang="zh-CN" altLang="en-US" dirty="0" smtClean="0"/>
              <a:t>算术表达式，例如：</a:t>
            </a:r>
            <a:endParaRPr lang="en-US" altLang="zh-CN" dirty="0" smtClean="0"/>
          </a:p>
          <a:p>
            <a:pPr marL="1193800" lvl="2" indent="-257175" eaLnBrk="1" hangingPunct="1">
              <a:lnSpc>
                <a:spcPct val="90000"/>
              </a:lnSpc>
              <a:defRPr/>
            </a:pPr>
            <a:r>
              <a:rPr lang="en-US" altLang="zh-CN" dirty="0"/>
              <a:t>(</a:t>
            </a:r>
            <a:r>
              <a:rPr lang="en-US" altLang="zh-CN" dirty="0" err="1"/>
              <a:t>a+b</a:t>
            </a:r>
            <a:r>
              <a:rPr lang="en-US" altLang="zh-CN" dirty="0"/>
              <a:t>)*c/12-max(</a:t>
            </a:r>
            <a:r>
              <a:rPr lang="en-US" altLang="zh-CN" dirty="0" err="1"/>
              <a:t>a,b</a:t>
            </a:r>
            <a:r>
              <a:rPr lang="en-US" altLang="zh-CN" dirty="0"/>
              <a:t>)</a:t>
            </a:r>
            <a:r>
              <a:rPr lang="en-US" altLang="zh-CN" dirty="0" smtClean="0"/>
              <a:t>  </a:t>
            </a:r>
            <a:endParaRPr lang="zh-CN" altLang="en-US" dirty="0" smtClean="0"/>
          </a:p>
          <a:p>
            <a:pPr marL="793750" lvl="1" indent="-257175" eaLnBrk="1" hangingPunct="1">
              <a:lnSpc>
                <a:spcPct val="90000"/>
              </a:lnSpc>
              <a:defRPr/>
            </a:pPr>
            <a:r>
              <a:rPr lang="zh-CN" altLang="en-US" dirty="0" smtClean="0"/>
              <a:t>关系</a:t>
            </a:r>
            <a:r>
              <a:rPr lang="en-US" altLang="zh-CN" dirty="0" smtClean="0"/>
              <a:t>/</a:t>
            </a:r>
            <a:r>
              <a:rPr lang="zh-CN" altLang="en-US" dirty="0" smtClean="0"/>
              <a:t>逻辑表达式，例如：</a:t>
            </a:r>
            <a:endParaRPr lang="en-US" altLang="zh-CN" dirty="0" smtClean="0"/>
          </a:p>
          <a:p>
            <a:pPr marL="1193800" lvl="2" indent="-257175" eaLnBrk="1" hangingPunct="1">
              <a:lnSpc>
                <a:spcPct val="90000"/>
              </a:lnSpc>
              <a:defRPr/>
            </a:pPr>
            <a:r>
              <a:rPr lang="en-US" altLang="zh-CN" dirty="0"/>
              <a:t>(age &lt; 10) &amp;&amp; (weight &gt; 30) </a:t>
            </a:r>
            <a:endParaRPr lang="zh-CN" altLang="en-US" dirty="0" smtClean="0"/>
          </a:p>
          <a:p>
            <a:pPr marL="793750" lvl="1" indent="-257175" eaLnBrk="1" hangingPunct="1">
              <a:lnSpc>
                <a:spcPct val="90000"/>
              </a:lnSpc>
              <a:defRPr/>
            </a:pPr>
            <a:r>
              <a:rPr lang="zh-CN" altLang="en-US" dirty="0" smtClean="0"/>
              <a:t>地址表达式，例如：</a:t>
            </a:r>
            <a:endParaRPr lang="en-US" altLang="zh-CN" dirty="0" smtClean="0"/>
          </a:p>
          <a:p>
            <a:pPr marL="1193800" lvl="2" indent="-257175" eaLnBrk="1" hangingPunct="1">
              <a:lnSpc>
                <a:spcPct val="90000"/>
              </a:lnSpc>
              <a:defRPr/>
            </a:pPr>
            <a:r>
              <a:rPr lang="en-US" altLang="zh-CN" dirty="0" smtClean="0"/>
              <a:t>&amp;a[0]+2</a:t>
            </a:r>
            <a:endParaRPr lang="zh-CN"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9144000" cy="981075"/>
          </a:xfrm>
        </p:spPr>
        <p:txBody>
          <a:bodyPr/>
          <a:lstStyle/>
          <a:p>
            <a:pPr eaLnBrk="1" hangingPunct="1">
              <a:defRPr/>
            </a:pPr>
            <a:r>
              <a:rPr lang="zh-CN" altLang="en-US" smtClean="0"/>
              <a:t>操作符的优先级和结合性</a:t>
            </a:r>
          </a:p>
        </p:txBody>
      </p:sp>
      <p:sp>
        <p:nvSpPr>
          <p:cNvPr id="90115" name="Rectangle 3"/>
          <p:cNvSpPr>
            <a:spLocks noGrp="1" noChangeArrowheads="1"/>
          </p:cNvSpPr>
          <p:nvPr>
            <p:ph type="body" idx="1"/>
          </p:nvPr>
        </p:nvSpPr>
        <p:spPr>
          <a:xfrm>
            <a:off x="250825" y="1412875"/>
            <a:ext cx="8748713" cy="5300663"/>
          </a:xfrm>
        </p:spPr>
        <p:txBody>
          <a:bodyPr/>
          <a:lstStyle/>
          <a:p>
            <a:pPr marL="357188" indent="-357188" eaLnBrk="1" hangingPunct="1">
              <a:lnSpc>
                <a:spcPct val="90000"/>
              </a:lnSpc>
              <a:defRPr/>
            </a:pPr>
            <a:r>
              <a:rPr lang="zh-CN" altLang="en-US" dirty="0" smtClean="0"/>
              <a:t>一个表达式中可以包含多个操作符的运算，先执行哪一个操作符所指定的运算？</a:t>
            </a:r>
          </a:p>
          <a:p>
            <a:pPr marL="357188" indent="-357188" eaLnBrk="1" hangingPunct="1">
              <a:lnSpc>
                <a:spcPct val="90000"/>
              </a:lnSpc>
              <a:defRPr/>
            </a:pPr>
            <a:r>
              <a:rPr lang="zh-CN" altLang="en-US" dirty="0" smtClean="0"/>
              <a:t>对</a:t>
            </a:r>
            <a:r>
              <a:rPr lang="zh-CN" altLang="en-US" dirty="0" smtClean="0">
                <a:solidFill>
                  <a:schemeClr val="folHlink"/>
                </a:solidFill>
              </a:rPr>
              <a:t>相邻的两个操作符</a:t>
            </a:r>
            <a:r>
              <a:rPr lang="zh-CN" altLang="en-US" dirty="0" smtClean="0"/>
              <a:t>，按下面规则确定：</a:t>
            </a:r>
          </a:p>
          <a:p>
            <a:pPr marL="981075" lvl="1" indent="-358775" eaLnBrk="1" hangingPunct="1">
              <a:lnSpc>
                <a:spcPct val="90000"/>
              </a:lnSpc>
              <a:defRPr/>
            </a:pPr>
            <a:r>
              <a:rPr lang="zh-CN" altLang="en-US" dirty="0" smtClean="0"/>
              <a:t>圆括号：圆括号内的先运算</a:t>
            </a:r>
          </a:p>
          <a:p>
            <a:pPr marL="981075" lvl="1" indent="-358775" eaLnBrk="1" hangingPunct="1">
              <a:lnSpc>
                <a:spcPct val="90000"/>
              </a:lnSpc>
              <a:defRPr/>
            </a:pPr>
            <a:r>
              <a:rPr lang="zh-CN" altLang="en-US" dirty="0" smtClean="0"/>
              <a:t>优先级：优先级高的先运算</a:t>
            </a:r>
          </a:p>
          <a:p>
            <a:pPr marL="981075" lvl="1" indent="-358775" eaLnBrk="1" hangingPunct="1">
              <a:lnSpc>
                <a:spcPct val="90000"/>
              </a:lnSpc>
              <a:defRPr/>
            </a:pPr>
            <a:r>
              <a:rPr lang="zh-CN" altLang="en-US" dirty="0" smtClean="0"/>
              <a:t>结合性：相同优先级按左结合或右结合</a:t>
            </a:r>
          </a:p>
          <a:p>
            <a:pPr marL="981075" lvl="1" indent="-358775" eaLnBrk="1" hangingPunct="1">
              <a:lnSpc>
                <a:spcPct val="90000"/>
              </a:lnSpc>
              <a:defRPr/>
            </a:pPr>
            <a:r>
              <a:rPr lang="zh-CN" altLang="en-US" dirty="0" smtClean="0"/>
              <a:t>例如：</a:t>
            </a:r>
            <a:r>
              <a:rPr lang="en-US" altLang="zh-CN" dirty="0" err="1" smtClean="0"/>
              <a:t>a+b</a:t>
            </a:r>
            <a:r>
              <a:rPr lang="en-US" altLang="zh-CN" dirty="0" smtClean="0"/>
              <a:t>*(c-d)</a:t>
            </a:r>
            <a:r>
              <a:rPr lang="zh-CN" altLang="en-US" dirty="0" smtClean="0"/>
              <a:t>的计算次序为：</a:t>
            </a:r>
            <a:r>
              <a:rPr lang="en-US" altLang="zh-CN" dirty="0" smtClean="0"/>
              <a:t>-</a:t>
            </a:r>
            <a:r>
              <a:rPr lang="zh-CN" altLang="en-US" dirty="0" smtClean="0"/>
              <a:t>，*，</a:t>
            </a:r>
            <a:r>
              <a:rPr lang="en-US" altLang="zh-CN" dirty="0" smtClean="0"/>
              <a:t>+</a:t>
            </a:r>
          </a:p>
          <a:p>
            <a:pPr marL="357188" indent="-357188" eaLnBrk="1" hangingPunct="1">
              <a:lnSpc>
                <a:spcPct val="90000"/>
              </a:lnSpc>
              <a:defRPr/>
            </a:pPr>
            <a:r>
              <a:rPr lang="zh-CN" altLang="en-US" dirty="0" smtClean="0"/>
              <a:t>对</a:t>
            </a:r>
            <a:r>
              <a:rPr lang="zh-CN" altLang="en-US" dirty="0" smtClean="0">
                <a:solidFill>
                  <a:schemeClr val="folHlink"/>
                </a:solidFill>
              </a:rPr>
              <a:t>不相邻的操作符</a:t>
            </a:r>
            <a:r>
              <a:rPr lang="zh-CN" altLang="en-US" dirty="0" smtClean="0"/>
              <a:t>，</a:t>
            </a:r>
            <a:r>
              <a:rPr lang="en-US" altLang="zh-CN" dirty="0" smtClean="0"/>
              <a:t>C++</a:t>
            </a:r>
            <a:r>
              <a:rPr lang="zh-CN" altLang="en-US" dirty="0" smtClean="0"/>
              <a:t>一般没有规定计算次序（</a:t>
            </a:r>
            <a:r>
              <a:rPr lang="en-US" altLang="zh-CN" dirty="0" smtClean="0"/>
              <a:t>&amp;&amp;</a:t>
            </a:r>
            <a:r>
              <a:rPr lang="zh-CN" altLang="en-US" dirty="0" smtClean="0"/>
              <a:t>、</a:t>
            </a:r>
            <a:r>
              <a:rPr lang="en-US" altLang="zh-CN" dirty="0" smtClean="0"/>
              <a:t>||</a:t>
            </a:r>
            <a:r>
              <a:rPr lang="zh-CN" altLang="en-US" dirty="0" smtClean="0"/>
              <a:t>、</a:t>
            </a:r>
            <a:r>
              <a:rPr lang="en-US" altLang="zh-CN" dirty="0" smtClean="0"/>
              <a:t>?:</a:t>
            </a:r>
            <a:r>
              <a:rPr lang="zh-CN" altLang="en-US" dirty="0" smtClean="0"/>
              <a:t>和</a:t>
            </a:r>
            <a:r>
              <a:rPr lang="en-US" altLang="zh-CN" dirty="0" smtClean="0"/>
              <a:t>,</a:t>
            </a:r>
            <a:r>
              <a:rPr lang="zh-CN" altLang="en-US" dirty="0" smtClean="0"/>
              <a:t>操作符除外）</a:t>
            </a:r>
          </a:p>
          <a:p>
            <a:pPr marL="981075" lvl="1" indent="-358775" eaLnBrk="1" hangingPunct="1">
              <a:lnSpc>
                <a:spcPct val="90000"/>
              </a:lnSpc>
              <a:defRPr/>
            </a:pPr>
            <a:r>
              <a:rPr lang="zh-CN" altLang="en-US" dirty="0" smtClean="0"/>
              <a:t>例如：</a:t>
            </a:r>
            <a:r>
              <a:rPr lang="en-US" altLang="zh-CN" dirty="0" smtClean="0"/>
              <a:t>(</a:t>
            </a:r>
            <a:r>
              <a:rPr lang="en-US" altLang="zh-CN" dirty="0" err="1" smtClean="0"/>
              <a:t>a+b</a:t>
            </a:r>
            <a:r>
              <a:rPr lang="en-US" altLang="zh-CN" dirty="0" smtClean="0"/>
              <a:t>)*(c-d)   C++</a:t>
            </a:r>
            <a:r>
              <a:rPr lang="zh-CN" altLang="en-US" dirty="0" smtClean="0"/>
              <a:t>没有规定</a:t>
            </a:r>
            <a:r>
              <a:rPr lang="en-US" altLang="zh-CN" dirty="0" smtClean="0"/>
              <a:t>+</a:t>
            </a:r>
            <a:r>
              <a:rPr lang="zh-CN" altLang="en-US" dirty="0" smtClean="0"/>
              <a:t>和</a:t>
            </a:r>
            <a:r>
              <a:rPr lang="en-US" altLang="zh-CN" dirty="0" smtClean="0"/>
              <a:t>-</a:t>
            </a:r>
            <a:r>
              <a:rPr lang="zh-CN" altLang="en-US" dirty="0" smtClean="0"/>
              <a:t>的计算次序。</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9144000" cy="981075"/>
          </a:xfrm>
        </p:spPr>
        <p:txBody>
          <a:bodyPr/>
          <a:lstStyle/>
          <a:p>
            <a:pPr eaLnBrk="1" hangingPunct="1">
              <a:defRPr/>
            </a:pPr>
            <a:r>
              <a:rPr lang="zh-CN" altLang="en-US" smtClean="0"/>
              <a:t>表达式的输出</a:t>
            </a:r>
          </a:p>
        </p:txBody>
      </p:sp>
      <p:sp>
        <p:nvSpPr>
          <p:cNvPr id="94211" name="Rectangle 3"/>
          <p:cNvSpPr>
            <a:spLocks noGrp="1" noChangeArrowheads="1"/>
          </p:cNvSpPr>
          <p:nvPr>
            <p:ph type="body" idx="1"/>
          </p:nvPr>
        </p:nvSpPr>
        <p:spPr>
          <a:xfrm>
            <a:off x="179388" y="1196975"/>
            <a:ext cx="8785225" cy="5472113"/>
          </a:xfrm>
        </p:spPr>
        <p:txBody>
          <a:bodyPr/>
          <a:lstStyle/>
          <a:p>
            <a:pPr marL="357188" indent="-357188" eaLnBrk="1" hangingPunct="1">
              <a:defRPr/>
            </a:pPr>
            <a:r>
              <a:rPr lang="en-US" altLang="zh-CN" sz="2800" smtClean="0"/>
              <a:t>C++</a:t>
            </a:r>
            <a:r>
              <a:rPr lang="zh-CN" altLang="en-US" sz="2800" smtClean="0"/>
              <a:t>提供了多种把计算结果输出到显示器的途径，最典型的途径是利用</a:t>
            </a:r>
            <a:r>
              <a:rPr lang="en-US" altLang="zh-CN" sz="2800" smtClean="0"/>
              <a:t>C++</a:t>
            </a:r>
            <a:r>
              <a:rPr lang="zh-CN" altLang="en-US" sz="2800" smtClean="0"/>
              <a:t>标准库中定义的对象</a:t>
            </a:r>
            <a:r>
              <a:rPr lang="en-US" altLang="zh-CN" sz="2800" smtClean="0"/>
              <a:t>cout</a:t>
            </a:r>
            <a:r>
              <a:rPr lang="zh-CN" altLang="en-US" sz="2800" smtClean="0"/>
              <a:t>和插入操作符</a:t>
            </a:r>
            <a:r>
              <a:rPr lang="zh-CN" altLang="en-US" sz="2800" smtClean="0">
                <a:latin typeface="Arial"/>
              </a:rPr>
              <a:t>“</a:t>
            </a:r>
            <a:r>
              <a:rPr lang="en-US" altLang="zh-CN" sz="2800" smtClean="0"/>
              <a:t>&lt;&lt;</a:t>
            </a:r>
            <a:r>
              <a:rPr lang="en-US" altLang="zh-CN" sz="2800" smtClean="0">
                <a:latin typeface="Arial"/>
              </a:rPr>
              <a:t>”</a:t>
            </a:r>
            <a:r>
              <a:rPr lang="zh-CN" altLang="en-US" sz="2800" smtClean="0"/>
              <a:t>来实现，例如：</a:t>
            </a:r>
          </a:p>
          <a:p>
            <a:pPr marL="981075" lvl="1" indent="-358775" eaLnBrk="1" hangingPunct="1">
              <a:buFontTx/>
              <a:buNone/>
              <a:defRPr/>
            </a:pPr>
            <a:r>
              <a:rPr lang="en-US" altLang="zh-CN" sz="2400" smtClean="0"/>
              <a:t>#include &lt;iostream&gt;</a:t>
            </a:r>
          </a:p>
          <a:p>
            <a:pPr marL="981075" lvl="1" indent="-358775" eaLnBrk="1" hangingPunct="1">
              <a:buFontTx/>
              <a:buNone/>
              <a:defRPr/>
            </a:pPr>
            <a:r>
              <a:rPr lang="en-US" altLang="zh-CN" sz="2400" smtClean="0"/>
              <a:t>using namespace std;</a:t>
            </a:r>
          </a:p>
          <a:p>
            <a:pPr marL="981075" lvl="1" indent="-358775" eaLnBrk="1" hangingPunct="1">
              <a:buFontTx/>
              <a:buNone/>
              <a:defRPr/>
            </a:pPr>
            <a:r>
              <a:rPr lang="en-US" altLang="zh-CN" sz="2400" smtClean="0"/>
              <a:t>......</a:t>
            </a:r>
          </a:p>
          <a:p>
            <a:pPr marL="981075" lvl="1" indent="-358775" eaLnBrk="1" hangingPunct="1">
              <a:buFontTx/>
              <a:buNone/>
              <a:defRPr/>
            </a:pPr>
            <a:r>
              <a:rPr lang="en-US" altLang="zh-CN" sz="2400" smtClean="0"/>
              <a:t>cout &lt;&lt; a+b*c</a:t>
            </a:r>
            <a:r>
              <a:rPr lang="zh-CN" altLang="en-GB" sz="2400" smtClean="0"/>
              <a:t>；</a:t>
            </a:r>
            <a:endParaRPr lang="zh-CN" altLang="en-US" sz="2400" smtClean="0"/>
          </a:p>
          <a:p>
            <a:pPr marL="981075" lvl="1" indent="-358775" eaLnBrk="1" hangingPunct="1">
              <a:buFontTx/>
              <a:buNone/>
              <a:defRPr/>
            </a:pPr>
            <a:r>
              <a:rPr lang="en-US" altLang="zh-CN" sz="2400" smtClean="0"/>
              <a:t>cout &lt;&lt; a;</a:t>
            </a:r>
          </a:p>
          <a:p>
            <a:pPr marL="981075" lvl="1" indent="-358775" eaLnBrk="1" hangingPunct="1">
              <a:buFontTx/>
              <a:buNone/>
              <a:defRPr/>
            </a:pPr>
            <a:r>
              <a:rPr lang="en-US" altLang="zh-CN" sz="2400" smtClean="0"/>
              <a:t>cout &lt;&lt; b;</a:t>
            </a:r>
          </a:p>
          <a:p>
            <a:pPr marL="981075" lvl="1" indent="-358775" eaLnBrk="1" hangingPunct="1">
              <a:buFontTx/>
              <a:buNone/>
              <a:defRPr/>
            </a:pPr>
            <a:r>
              <a:rPr lang="en-US" altLang="zh-CN" sz="2400" smtClean="0"/>
              <a:t>cout &lt;&lt; endl; //</a:t>
            </a:r>
            <a:r>
              <a:rPr lang="zh-CN" altLang="en-US" sz="2400" smtClean="0"/>
              <a:t>输出一个换行符</a:t>
            </a:r>
          </a:p>
          <a:p>
            <a:pPr marL="981075" lvl="1" indent="-358775" eaLnBrk="1" hangingPunct="1">
              <a:buFontTx/>
              <a:buNone/>
              <a:defRPr/>
            </a:pPr>
            <a:r>
              <a:rPr lang="zh-CN" altLang="en-US" sz="2400" smtClean="0"/>
              <a:t>或</a:t>
            </a:r>
          </a:p>
          <a:p>
            <a:pPr marL="981075" lvl="1" indent="-358775" eaLnBrk="1" hangingPunct="1">
              <a:buFontTx/>
              <a:buNone/>
              <a:defRPr/>
            </a:pPr>
            <a:r>
              <a:rPr lang="en-US" altLang="zh-CN" sz="2400" smtClean="0"/>
              <a:t>cout &lt;&lt; a+b*c &lt;&lt; a &lt;&lt; b &lt;&lt; endl;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85725"/>
            <a:ext cx="7772400" cy="895350"/>
          </a:xfrm>
        </p:spPr>
        <p:txBody>
          <a:bodyPr/>
          <a:lstStyle/>
          <a:p>
            <a:pPr eaLnBrk="1" hangingPunct="1">
              <a:defRPr/>
            </a:pPr>
            <a:r>
              <a:rPr lang="en-US" altLang="zh-CN" smtClean="0"/>
              <a:t>C++</a:t>
            </a:r>
            <a:r>
              <a:rPr lang="zh-CN" altLang="en-US" smtClean="0"/>
              <a:t>数据类型</a:t>
            </a:r>
          </a:p>
        </p:txBody>
      </p:sp>
      <p:sp>
        <p:nvSpPr>
          <p:cNvPr id="11267" name="Rectangle 3"/>
          <p:cNvSpPr>
            <a:spLocks noGrp="1" noChangeArrowheads="1"/>
          </p:cNvSpPr>
          <p:nvPr>
            <p:ph type="body" idx="1"/>
          </p:nvPr>
        </p:nvSpPr>
        <p:spPr>
          <a:xfrm>
            <a:off x="288925" y="1270000"/>
            <a:ext cx="8675688" cy="5588000"/>
          </a:xfrm>
        </p:spPr>
        <p:txBody>
          <a:bodyPr/>
          <a:lstStyle/>
          <a:p>
            <a:pPr eaLnBrk="1" hangingPunct="1">
              <a:lnSpc>
                <a:spcPct val="90000"/>
              </a:lnSpc>
              <a:defRPr/>
            </a:pPr>
            <a:r>
              <a:rPr lang="zh-CN" altLang="en-US" dirty="0" smtClean="0">
                <a:solidFill>
                  <a:schemeClr val="folHlink"/>
                </a:solidFill>
              </a:rPr>
              <a:t>基本数据类型</a:t>
            </a:r>
          </a:p>
          <a:p>
            <a:pPr lvl="1" eaLnBrk="1" hangingPunct="1">
              <a:lnSpc>
                <a:spcPct val="90000"/>
              </a:lnSpc>
              <a:defRPr/>
            </a:pPr>
            <a:r>
              <a:rPr lang="en-US" altLang="zh-CN" dirty="0" smtClean="0"/>
              <a:t>C++</a:t>
            </a:r>
            <a:r>
              <a:rPr lang="zh-CN" altLang="en-US" dirty="0" smtClean="0"/>
              <a:t>语言预先定义好的数据类型，常常又称为</a:t>
            </a:r>
            <a:r>
              <a:rPr lang="zh-CN" altLang="en-US" dirty="0" smtClean="0">
                <a:solidFill>
                  <a:schemeClr val="folHlink"/>
                </a:solidFill>
              </a:rPr>
              <a:t>标准数据类型</a:t>
            </a:r>
            <a:r>
              <a:rPr lang="zh-CN" altLang="en-US" dirty="0" smtClean="0"/>
              <a:t>或</a:t>
            </a:r>
            <a:r>
              <a:rPr lang="zh-CN" altLang="en-US" dirty="0" smtClean="0">
                <a:solidFill>
                  <a:schemeClr val="folHlink"/>
                </a:solidFill>
              </a:rPr>
              <a:t>内置数据类型</a:t>
            </a:r>
            <a:r>
              <a:rPr lang="zh-CN" altLang="en-US" dirty="0" smtClean="0"/>
              <a:t>（</a:t>
            </a:r>
            <a:r>
              <a:rPr lang="en-US" altLang="zh-CN" dirty="0" smtClean="0"/>
              <a:t>built-in types</a:t>
            </a:r>
            <a:r>
              <a:rPr lang="zh-CN" altLang="en-US" dirty="0" smtClean="0"/>
              <a:t>），它们都是简单类型。</a:t>
            </a:r>
          </a:p>
          <a:p>
            <a:pPr eaLnBrk="1" hangingPunct="1">
              <a:lnSpc>
                <a:spcPct val="90000"/>
              </a:lnSpc>
              <a:defRPr/>
            </a:pPr>
            <a:r>
              <a:rPr lang="zh-CN" altLang="en-US" dirty="0" smtClean="0">
                <a:solidFill>
                  <a:schemeClr val="folHlink"/>
                </a:solidFill>
              </a:rPr>
              <a:t>构造数据类型</a:t>
            </a:r>
          </a:p>
          <a:p>
            <a:pPr lvl="1" eaLnBrk="1" hangingPunct="1">
              <a:lnSpc>
                <a:spcPct val="90000"/>
              </a:lnSpc>
              <a:defRPr/>
            </a:pPr>
            <a:r>
              <a:rPr lang="zh-CN" altLang="en-US" dirty="0" smtClean="0"/>
              <a:t>用户利用语言提供的</a:t>
            </a:r>
            <a:r>
              <a:rPr lang="zh-CN" altLang="en-US" dirty="0" smtClean="0">
                <a:solidFill>
                  <a:schemeClr val="folHlink"/>
                </a:solidFill>
              </a:rPr>
              <a:t>类型构造机制</a:t>
            </a:r>
            <a:r>
              <a:rPr lang="zh-CN" altLang="en-US" dirty="0" smtClean="0"/>
              <a:t>从其它类型构造出来的数据类型，它们大多为复合数据类型（枚举类型除外）。</a:t>
            </a:r>
          </a:p>
          <a:p>
            <a:pPr eaLnBrk="1" hangingPunct="1">
              <a:lnSpc>
                <a:spcPct val="90000"/>
              </a:lnSpc>
              <a:defRPr/>
            </a:pPr>
            <a:r>
              <a:rPr lang="zh-CN" altLang="en-US" dirty="0" smtClean="0">
                <a:solidFill>
                  <a:schemeClr val="folHlink"/>
                </a:solidFill>
              </a:rPr>
              <a:t>抽象数据类型</a:t>
            </a:r>
          </a:p>
          <a:p>
            <a:pPr lvl="1" eaLnBrk="1" hangingPunct="1">
              <a:lnSpc>
                <a:spcPct val="90000"/>
              </a:lnSpc>
              <a:defRPr/>
            </a:pPr>
            <a:r>
              <a:rPr lang="zh-CN" altLang="en-US" dirty="0" smtClean="0"/>
              <a:t>用户利用</a:t>
            </a:r>
            <a:r>
              <a:rPr lang="zh-CN" altLang="en-US" dirty="0" smtClean="0">
                <a:solidFill>
                  <a:schemeClr val="folHlink"/>
                </a:solidFill>
              </a:rPr>
              <a:t>数据抽象机制</a:t>
            </a:r>
            <a:r>
              <a:rPr lang="zh-CN" altLang="en-US" dirty="0" smtClean="0"/>
              <a:t>把数据与相应的操作作为一个整体来描述的数据类型。它们一般为复合数据类型。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0" y="2157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zh-CN" altLang="en-US" sz="1800"/>
          </a:p>
        </p:txBody>
      </p:sp>
      <p:graphicFrame>
        <p:nvGraphicFramePr>
          <p:cNvPr id="8195" name="Object 5"/>
          <p:cNvGraphicFramePr>
            <a:graphicFrameLocks noChangeAspect="1"/>
          </p:cNvGraphicFramePr>
          <p:nvPr/>
        </p:nvGraphicFramePr>
        <p:xfrm>
          <a:off x="214313" y="163513"/>
          <a:ext cx="8642350" cy="6532562"/>
        </p:xfrm>
        <a:graphic>
          <a:graphicData uri="http://schemas.openxmlformats.org/presentationml/2006/ole">
            <mc:AlternateContent xmlns:mc="http://schemas.openxmlformats.org/markup-compatibility/2006">
              <mc:Choice xmlns:v="urn:schemas-microsoft-com:vml" Requires="v">
                <p:oleObj spid="_x0000_s8204" name="公式" r:id="rId3" imgW="2943235" imgH="3047949" progId="Equation.3">
                  <p:embed/>
                </p:oleObj>
              </mc:Choice>
              <mc:Fallback>
                <p:oleObj name="公式" r:id="rId3" imgW="2943235" imgH="304794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63513"/>
                        <a:ext cx="8642350" cy="6532562"/>
                      </a:xfrm>
                      <a:prstGeom prst="rect">
                        <a:avLst/>
                      </a:prstGeom>
                      <a:solidFill>
                        <a:srgbClr val="244B98"/>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157163"/>
            <a:ext cx="7772400" cy="895350"/>
          </a:xfrm>
        </p:spPr>
        <p:txBody>
          <a:bodyPr/>
          <a:lstStyle/>
          <a:p>
            <a:pPr eaLnBrk="1" hangingPunct="1">
              <a:defRPr/>
            </a:pPr>
            <a:r>
              <a:rPr lang="en-US" altLang="zh-CN" smtClean="0"/>
              <a:t>C++</a:t>
            </a:r>
            <a:r>
              <a:rPr lang="zh-CN" altLang="en-US" smtClean="0"/>
              <a:t>基本数据类型</a:t>
            </a:r>
          </a:p>
        </p:txBody>
      </p:sp>
      <p:sp>
        <p:nvSpPr>
          <p:cNvPr id="12291" name="Rectangle 3"/>
          <p:cNvSpPr>
            <a:spLocks noGrp="1" noChangeArrowheads="1"/>
          </p:cNvSpPr>
          <p:nvPr>
            <p:ph type="body" idx="1"/>
          </p:nvPr>
        </p:nvSpPr>
        <p:spPr>
          <a:xfrm>
            <a:off x="179388" y="1412875"/>
            <a:ext cx="8748712" cy="5445125"/>
          </a:xfrm>
        </p:spPr>
        <p:txBody>
          <a:bodyPr/>
          <a:lstStyle/>
          <a:p>
            <a:pPr marL="354013" indent="-354013" eaLnBrk="1" hangingPunct="1">
              <a:defRPr/>
            </a:pPr>
            <a:r>
              <a:rPr lang="en-US" altLang="zh-CN" dirty="0" smtClean="0"/>
              <a:t>C++</a:t>
            </a:r>
            <a:r>
              <a:rPr lang="zh-CN" altLang="en-US" dirty="0" smtClean="0"/>
              <a:t>基本数据类型对应</a:t>
            </a:r>
            <a:r>
              <a:rPr lang="zh-CN" altLang="en-US" dirty="0"/>
              <a:t>着能由计算机直接表示和处理（机器指令能对它们直接进行操作）的数据类型</a:t>
            </a:r>
            <a:r>
              <a:rPr lang="zh-CN" altLang="en-US" dirty="0" smtClean="0"/>
              <a:t>，包括：</a:t>
            </a:r>
          </a:p>
          <a:p>
            <a:pPr marL="906463" lvl="1" eaLnBrk="1" hangingPunct="1">
              <a:defRPr/>
            </a:pPr>
            <a:r>
              <a:rPr lang="zh-CN" altLang="en-US" dirty="0" smtClean="0"/>
              <a:t>	 整数类型</a:t>
            </a:r>
          </a:p>
          <a:p>
            <a:pPr marL="906463" lvl="1" eaLnBrk="1" hangingPunct="1">
              <a:defRPr/>
            </a:pPr>
            <a:r>
              <a:rPr lang="zh-CN" altLang="en-US" dirty="0" smtClean="0"/>
              <a:t> 实数类型</a:t>
            </a:r>
          </a:p>
          <a:p>
            <a:pPr marL="906463" lvl="1" eaLnBrk="1" hangingPunct="1">
              <a:defRPr/>
            </a:pPr>
            <a:r>
              <a:rPr lang="zh-CN" altLang="en-US" dirty="0" smtClean="0"/>
              <a:t> 字符类型</a:t>
            </a:r>
          </a:p>
          <a:p>
            <a:pPr marL="906463" lvl="1" eaLnBrk="1" hangingPunct="1">
              <a:defRPr/>
            </a:pPr>
            <a:r>
              <a:rPr lang="zh-CN" altLang="en-US" dirty="0" smtClean="0"/>
              <a:t> 逻辑类型</a:t>
            </a:r>
          </a:p>
          <a:p>
            <a:pPr marL="906463" lvl="1" eaLnBrk="1" hangingPunct="1">
              <a:defRPr/>
            </a:pPr>
            <a:r>
              <a:rPr lang="zh-CN" altLang="en-US" dirty="0" smtClean="0"/>
              <a:t> 空值类型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整数类型</a:t>
            </a:r>
          </a:p>
        </p:txBody>
      </p:sp>
      <p:sp>
        <p:nvSpPr>
          <p:cNvPr id="13315" name="Rectangle 3"/>
          <p:cNvSpPr>
            <a:spLocks noGrp="1" noChangeArrowheads="1"/>
          </p:cNvSpPr>
          <p:nvPr>
            <p:ph type="body" idx="1"/>
          </p:nvPr>
        </p:nvSpPr>
        <p:spPr>
          <a:xfrm>
            <a:off x="395288" y="1270000"/>
            <a:ext cx="8280400" cy="5399088"/>
          </a:xfrm>
        </p:spPr>
        <p:txBody>
          <a:bodyPr>
            <a:normAutofit fontScale="92500"/>
          </a:bodyPr>
          <a:lstStyle/>
          <a:p>
            <a:pPr marL="354013" indent="-354013" eaLnBrk="1" hangingPunct="1">
              <a:lnSpc>
                <a:spcPct val="110000"/>
              </a:lnSpc>
              <a:defRPr/>
            </a:pPr>
            <a:r>
              <a:rPr lang="zh-CN" altLang="en-US" dirty="0" smtClean="0"/>
              <a:t>整数类型用于描述通常的</a:t>
            </a:r>
            <a:r>
              <a:rPr lang="zh-CN" altLang="en-US" dirty="0" smtClean="0">
                <a:solidFill>
                  <a:schemeClr val="folHlink"/>
                </a:solidFill>
              </a:rPr>
              <a:t>整数</a:t>
            </a:r>
            <a:r>
              <a:rPr lang="zh-CN" altLang="en-US" dirty="0" smtClean="0"/>
              <a:t>。根据精度分成： </a:t>
            </a:r>
          </a:p>
          <a:p>
            <a:pPr marL="804863" lvl="1" indent="-269875" eaLnBrk="1" hangingPunct="1">
              <a:lnSpc>
                <a:spcPct val="90000"/>
              </a:lnSpc>
              <a:defRPr/>
            </a:pPr>
            <a:r>
              <a:rPr lang="en-US" altLang="zh-CN" dirty="0" err="1" smtClean="0"/>
              <a:t>int</a:t>
            </a:r>
            <a:endParaRPr lang="en-US" altLang="zh-CN" dirty="0" smtClean="0"/>
          </a:p>
          <a:p>
            <a:pPr marL="804863" lvl="1" indent="-269875" eaLnBrk="1" hangingPunct="1">
              <a:lnSpc>
                <a:spcPct val="90000"/>
              </a:lnSpc>
              <a:defRPr/>
            </a:pPr>
            <a:r>
              <a:rPr lang="en-US" altLang="zh-CN" dirty="0" smtClean="0"/>
              <a:t>short </a:t>
            </a:r>
            <a:r>
              <a:rPr lang="en-US" altLang="zh-CN" dirty="0" err="1" smtClean="0"/>
              <a:t>int</a:t>
            </a:r>
            <a:r>
              <a:rPr lang="zh-CN" altLang="en-US" dirty="0" smtClean="0"/>
              <a:t>或</a:t>
            </a:r>
            <a:r>
              <a:rPr lang="en-US" altLang="zh-CN" dirty="0" smtClean="0"/>
              <a:t>short</a:t>
            </a:r>
          </a:p>
          <a:p>
            <a:pPr marL="804863" lvl="1" indent="-269875" eaLnBrk="1" hangingPunct="1">
              <a:lnSpc>
                <a:spcPct val="90000"/>
              </a:lnSpc>
              <a:defRPr/>
            </a:pPr>
            <a:r>
              <a:rPr lang="en-US" altLang="zh-CN" dirty="0" smtClean="0"/>
              <a:t>long </a:t>
            </a:r>
            <a:r>
              <a:rPr lang="en-US" altLang="zh-CN" dirty="0" err="1" smtClean="0"/>
              <a:t>int</a:t>
            </a:r>
            <a:r>
              <a:rPr lang="zh-CN" altLang="en-US" dirty="0" smtClean="0"/>
              <a:t>或</a:t>
            </a:r>
            <a:r>
              <a:rPr lang="en-US" altLang="zh-CN" dirty="0" smtClean="0"/>
              <a:t>long</a:t>
            </a:r>
          </a:p>
          <a:p>
            <a:pPr marL="354013" indent="-354013" eaLnBrk="1" hangingPunct="1">
              <a:lnSpc>
                <a:spcPct val="90000"/>
              </a:lnSpc>
              <a:defRPr/>
            </a:pPr>
            <a:r>
              <a:rPr lang="zh-CN" altLang="en-US" dirty="0" smtClean="0"/>
              <a:t>一般情况下，</a:t>
            </a:r>
          </a:p>
          <a:p>
            <a:pPr marL="354013" indent="-354013" eaLnBrk="1" hangingPunct="1">
              <a:lnSpc>
                <a:spcPct val="90000"/>
              </a:lnSpc>
              <a:buFont typeface="Wingdings" pitchFamily="2" charset="2"/>
              <a:buNone/>
              <a:defRPr/>
            </a:pPr>
            <a:r>
              <a:rPr lang="zh-CN" altLang="en-US" sz="2800" dirty="0" smtClean="0">
                <a:solidFill>
                  <a:schemeClr val="tx2"/>
                </a:solidFill>
              </a:rPr>
              <a:t>	</a:t>
            </a:r>
            <a:r>
              <a:rPr lang="zh-CN" altLang="en-US" sz="2400" dirty="0" smtClean="0">
                <a:solidFill>
                  <a:schemeClr val="folHlink"/>
                </a:solidFill>
                <a:latin typeface="Arial"/>
              </a:rPr>
              <a:t>“</a:t>
            </a:r>
            <a:r>
              <a:rPr lang="en-US" altLang="zh-CN" sz="2400" dirty="0" smtClean="0">
                <a:solidFill>
                  <a:schemeClr val="folHlink"/>
                </a:solidFill>
              </a:rPr>
              <a:t>short </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 ≤ </a:t>
            </a:r>
            <a:r>
              <a:rPr lang="zh-CN" altLang="en-US" sz="2400" dirty="0" smtClean="0">
                <a:solidFill>
                  <a:schemeClr val="folHlink"/>
                </a:solidFill>
                <a:latin typeface="Arial"/>
              </a:rPr>
              <a:t>“</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 ≤ </a:t>
            </a:r>
            <a:r>
              <a:rPr lang="zh-CN" altLang="en-US" sz="2400" dirty="0" smtClean="0">
                <a:solidFill>
                  <a:schemeClr val="folHlink"/>
                </a:solidFill>
                <a:latin typeface="Arial"/>
              </a:rPr>
              <a:t>“</a:t>
            </a:r>
            <a:r>
              <a:rPr lang="en-US" altLang="zh-CN" sz="2400" dirty="0" smtClean="0">
                <a:solidFill>
                  <a:schemeClr val="folHlink"/>
                </a:solidFill>
              </a:rPr>
              <a:t>long </a:t>
            </a:r>
            <a:r>
              <a:rPr lang="en-US" altLang="zh-CN" sz="2400" dirty="0" err="1" smtClean="0">
                <a:solidFill>
                  <a:schemeClr val="folHlink"/>
                </a:solidFill>
              </a:rPr>
              <a:t>int</a:t>
            </a:r>
            <a:r>
              <a:rPr lang="en-US" altLang="zh-CN" sz="2400" dirty="0" smtClean="0">
                <a:solidFill>
                  <a:schemeClr val="folHlink"/>
                </a:solidFill>
                <a:latin typeface="Arial"/>
              </a:rPr>
              <a:t>”</a:t>
            </a:r>
            <a:r>
              <a:rPr lang="zh-CN" altLang="en-US" sz="2400" dirty="0" smtClean="0">
                <a:solidFill>
                  <a:schemeClr val="folHlink"/>
                </a:solidFill>
              </a:rPr>
              <a:t>的范围</a:t>
            </a:r>
          </a:p>
          <a:p>
            <a:pPr marL="804863" lvl="1" indent="-269875" eaLnBrk="1" hangingPunct="1">
              <a:lnSpc>
                <a:spcPct val="90000"/>
              </a:lnSpc>
              <a:defRPr/>
            </a:pPr>
            <a:r>
              <a:rPr lang="zh-CN" altLang="en-US" dirty="0" smtClean="0"/>
              <a:t>具体大小由实现决定，例如</a:t>
            </a:r>
            <a:endParaRPr lang="en-US" altLang="zh-CN" dirty="0" smtClean="0"/>
          </a:p>
          <a:p>
            <a:pPr marL="1204913" lvl="2" indent="-269875" eaLnBrk="1" hangingPunct="1">
              <a:lnSpc>
                <a:spcPct val="90000"/>
              </a:lnSpc>
              <a:defRPr/>
            </a:pPr>
            <a:r>
              <a:rPr lang="en-US" altLang="zh-CN" dirty="0" smtClean="0"/>
              <a:t>short </a:t>
            </a:r>
            <a:r>
              <a:rPr lang="en-US" altLang="zh-CN" dirty="0" err="1" smtClean="0"/>
              <a:t>int</a:t>
            </a:r>
            <a:r>
              <a:rPr lang="zh-CN" altLang="en-US" dirty="0" smtClean="0"/>
              <a:t>占</a:t>
            </a:r>
            <a:r>
              <a:rPr lang="en-US" altLang="zh-CN" dirty="0" smtClean="0"/>
              <a:t>2</a:t>
            </a:r>
            <a:r>
              <a:rPr lang="zh-CN" altLang="en-US" dirty="0" smtClean="0"/>
              <a:t>个字节（</a:t>
            </a:r>
            <a:r>
              <a:rPr lang="en-US" altLang="zh-CN" dirty="0" smtClean="0"/>
              <a:t>-32768</a:t>
            </a:r>
            <a:r>
              <a:rPr lang="zh-CN" altLang="en-US" dirty="0" smtClean="0"/>
              <a:t>～</a:t>
            </a:r>
            <a:r>
              <a:rPr lang="en-US" altLang="zh-CN" dirty="0" smtClean="0"/>
              <a:t>32767 </a:t>
            </a:r>
            <a:r>
              <a:rPr lang="zh-CN" altLang="en-US" dirty="0" smtClean="0"/>
              <a:t>）</a:t>
            </a:r>
          </a:p>
          <a:p>
            <a:pPr marL="1204913" lvl="2" indent="-269875" eaLnBrk="1" hangingPunct="1">
              <a:lnSpc>
                <a:spcPct val="90000"/>
              </a:lnSpc>
              <a:defRPr/>
            </a:pPr>
            <a:r>
              <a:rPr lang="en-US" altLang="zh-CN" dirty="0" smtClean="0"/>
              <a:t>long </a:t>
            </a:r>
            <a:r>
              <a:rPr lang="en-US" altLang="zh-CN" dirty="0" err="1" smtClean="0"/>
              <a:t>int</a:t>
            </a:r>
            <a:r>
              <a:rPr lang="zh-CN" altLang="en-US" dirty="0" smtClean="0"/>
              <a:t>占</a:t>
            </a:r>
            <a:r>
              <a:rPr lang="en-US" altLang="zh-CN" dirty="0" smtClean="0"/>
              <a:t>4</a:t>
            </a:r>
            <a:r>
              <a:rPr lang="zh-CN" altLang="en-US" dirty="0" smtClean="0"/>
              <a:t>个字节 （</a:t>
            </a:r>
            <a:r>
              <a:rPr lang="en-US" altLang="zh-CN" dirty="0" smtClean="0"/>
              <a:t>-2147483648</a:t>
            </a:r>
            <a:r>
              <a:rPr lang="zh-CN" altLang="en-US" dirty="0" smtClean="0"/>
              <a:t>～</a:t>
            </a:r>
            <a:r>
              <a:rPr lang="en-US" altLang="zh-CN" dirty="0" smtClean="0"/>
              <a:t>2147483647 </a:t>
            </a:r>
            <a:r>
              <a:rPr lang="zh-CN" altLang="en-US" dirty="0" smtClean="0"/>
              <a:t>）</a:t>
            </a:r>
          </a:p>
          <a:p>
            <a:pPr marL="1204913" lvl="2" indent="-269875" eaLnBrk="1" hangingPunct="1">
              <a:lnSpc>
                <a:spcPct val="90000"/>
              </a:lnSpc>
              <a:defRPr/>
            </a:pPr>
            <a:r>
              <a:rPr lang="en-US" altLang="zh-CN" dirty="0" err="1" smtClean="0"/>
              <a:t>int</a:t>
            </a:r>
            <a:r>
              <a:rPr lang="zh-CN" altLang="en-US" dirty="0" smtClean="0"/>
              <a:t>占</a:t>
            </a:r>
            <a:r>
              <a:rPr lang="en-US" altLang="zh-CN" dirty="0" smtClean="0"/>
              <a:t>2</a:t>
            </a:r>
            <a:r>
              <a:rPr lang="zh-CN" altLang="en-US" dirty="0" smtClean="0"/>
              <a:t>个或</a:t>
            </a:r>
            <a:r>
              <a:rPr lang="en-US" altLang="zh-CN" dirty="0" smtClean="0"/>
              <a:t>4</a:t>
            </a:r>
            <a:r>
              <a:rPr lang="zh-CN" altLang="en-US" dirty="0" smtClean="0"/>
              <a:t>个字节，</a:t>
            </a:r>
            <a:r>
              <a:rPr lang="zh-CN" altLang="en-US" dirty="0"/>
              <a:t>一般</a:t>
            </a:r>
            <a:r>
              <a:rPr lang="zh-CN" altLang="en-US" dirty="0" smtClean="0"/>
              <a:t>由计算机的</a:t>
            </a:r>
            <a:r>
              <a:rPr lang="zh-CN" altLang="en-US" dirty="0" smtClean="0">
                <a:solidFill>
                  <a:schemeClr val="folHlink"/>
                </a:solidFill>
              </a:rPr>
              <a:t>字长</a:t>
            </a:r>
            <a:r>
              <a:rPr lang="zh-CN" altLang="en-US" dirty="0" smtClean="0"/>
              <a:t>决定。</a:t>
            </a:r>
            <a:endParaRPr lang="en-US" altLang="zh-CN" dirty="0" smtClean="0"/>
          </a:p>
          <a:p>
            <a:pPr marL="404813" indent="-269875" eaLnBrk="1" hangingPunct="1">
              <a:lnSpc>
                <a:spcPct val="90000"/>
              </a:lnSpc>
              <a:defRPr/>
            </a:pPr>
            <a:r>
              <a:rPr lang="zh-CN" altLang="en-US" dirty="0" smtClean="0"/>
              <a:t>在</a:t>
            </a:r>
            <a:r>
              <a:rPr lang="zh-CN" altLang="en-US" dirty="0"/>
              <a:t>计算机内部，整数一般用</a:t>
            </a:r>
            <a:r>
              <a:rPr lang="en-US" altLang="zh-CN" dirty="0"/>
              <a:t>2</a:t>
            </a:r>
            <a:r>
              <a:rPr lang="zh-CN" altLang="en-US" dirty="0"/>
              <a:t>的补码表示。</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zh-CN" altLang="en-US" smtClean="0"/>
              <a:t>无符号整数类型</a:t>
            </a:r>
          </a:p>
        </p:txBody>
      </p:sp>
      <p:sp>
        <p:nvSpPr>
          <p:cNvPr id="102403" name="Rectangle 3"/>
          <p:cNvSpPr>
            <a:spLocks noGrp="1" noChangeArrowheads="1"/>
          </p:cNvSpPr>
          <p:nvPr>
            <p:ph type="body" idx="1"/>
          </p:nvPr>
        </p:nvSpPr>
        <p:spPr>
          <a:xfrm>
            <a:off x="457200" y="1600200"/>
            <a:ext cx="8229600" cy="5068888"/>
          </a:xfrm>
        </p:spPr>
        <p:txBody>
          <a:bodyPr/>
          <a:lstStyle/>
          <a:p>
            <a:pPr eaLnBrk="1" hangingPunct="1">
              <a:defRPr/>
            </a:pPr>
            <a:r>
              <a:rPr lang="zh-CN" altLang="en-US" smtClean="0"/>
              <a:t>为了能对</a:t>
            </a:r>
            <a:r>
              <a:rPr lang="zh-CN" altLang="en-US" smtClean="0">
                <a:solidFill>
                  <a:schemeClr val="folHlink"/>
                </a:solidFill>
              </a:rPr>
              <a:t>非负整数</a:t>
            </a:r>
            <a:r>
              <a:rPr lang="zh-CN" altLang="en-US" smtClean="0"/>
              <a:t>进行单独描述，</a:t>
            </a:r>
            <a:r>
              <a:rPr lang="en-US" altLang="zh-CN" smtClean="0"/>
              <a:t>C++</a:t>
            </a:r>
            <a:r>
              <a:rPr lang="zh-CN" altLang="en-US" smtClean="0"/>
              <a:t>提供了无符号整数类型：</a:t>
            </a:r>
          </a:p>
          <a:p>
            <a:pPr lvl="1" eaLnBrk="1" hangingPunct="1">
              <a:defRPr/>
            </a:pPr>
            <a:r>
              <a:rPr lang="en-US" altLang="zh-CN" smtClean="0"/>
              <a:t>unsigned int</a:t>
            </a:r>
            <a:r>
              <a:rPr lang="zh-CN" altLang="en-US" smtClean="0"/>
              <a:t>或</a:t>
            </a:r>
            <a:r>
              <a:rPr lang="en-US" altLang="zh-CN" smtClean="0"/>
              <a:t>unsigned</a:t>
            </a:r>
          </a:p>
          <a:p>
            <a:pPr lvl="1" eaLnBrk="1" hangingPunct="1">
              <a:defRPr/>
            </a:pPr>
            <a:r>
              <a:rPr lang="en-US" altLang="zh-CN" smtClean="0"/>
              <a:t>unsigned short int</a:t>
            </a:r>
            <a:r>
              <a:rPr lang="zh-CN" altLang="en-US" smtClean="0"/>
              <a:t>或</a:t>
            </a:r>
            <a:r>
              <a:rPr lang="en-US" altLang="zh-CN" smtClean="0"/>
              <a:t>unsigned short</a:t>
            </a:r>
          </a:p>
          <a:p>
            <a:pPr lvl="1" eaLnBrk="1" hangingPunct="1">
              <a:defRPr/>
            </a:pPr>
            <a:r>
              <a:rPr lang="en-US" altLang="zh-CN" smtClean="0"/>
              <a:t>unsigned long int</a:t>
            </a:r>
            <a:r>
              <a:rPr lang="zh-CN" altLang="en-US" smtClean="0"/>
              <a:t>或</a:t>
            </a:r>
            <a:r>
              <a:rPr lang="en-US" altLang="zh-CN" smtClean="0"/>
              <a:t>unsigned long</a:t>
            </a:r>
          </a:p>
          <a:p>
            <a:pPr eaLnBrk="1" hangingPunct="1">
              <a:defRPr/>
            </a:pPr>
            <a:r>
              <a:rPr lang="zh-CN" altLang="en-US" smtClean="0"/>
              <a:t>它们所占的内存大小与相应的有符号整数类型相同，但所表示的最大正整数比相应的有符号整数类型所表示的最大正整数要大（大约一倍）。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21166</TotalTime>
  <Words>3063</Words>
  <Application>Microsoft Office PowerPoint</Application>
  <PresentationFormat>全屏显示(4:3)</PresentationFormat>
  <Paragraphs>362</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Globe</vt:lpstr>
      <vt:lpstr>公式</vt:lpstr>
      <vt:lpstr>第2章 简单数据的描述 −−基本数据类型和表达式</vt:lpstr>
      <vt:lpstr>主要内容</vt:lpstr>
      <vt:lpstr>数据类型</vt:lpstr>
      <vt:lpstr>PowerPoint 演示文稿</vt:lpstr>
      <vt:lpstr>C++数据类型</vt:lpstr>
      <vt:lpstr>PowerPoint 演示文稿</vt:lpstr>
      <vt:lpstr>C++基本数据类型</vt:lpstr>
      <vt:lpstr>整数类型</vt:lpstr>
      <vt:lpstr>无符号整数类型</vt:lpstr>
      <vt:lpstr>实数类型</vt:lpstr>
      <vt:lpstr>字符类型</vt:lpstr>
      <vt:lpstr>常用的字符集及其编码</vt:lpstr>
      <vt:lpstr>常用的字符集及其编码（续）</vt:lpstr>
      <vt:lpstr>逻辑类型</vt:lpstr>
      <vt:lpstr>空值类型</vt:lpstr>
      <vt:lpstr>整型（integral types）和 算术类型（arithmetic types）</vt:lpstr>
      <vt:lpstr>sizeof</vt:lpstr>
      <vt:lpstr>typedef </vt:lpstr>
      <vt:lpstr>数据在C++程序中的表示</vt:lpstr>
      <vt:lpstr>常量</vt:lpstr>
      <vt:lpstr>字面常量（直接量）</vt:lpstr>
      <vt:lpstr>整数类型字面常量</vt:lpstr>
      <vt:lpstr>实数类型字面常量</vt:lpstr>
      <vt:lpstr>字符类型字面常量</vt:lpstr>
      <vt:lpstr>字符串类型字面常量</vt:lpstr>
      <vt:lpstr>符号常量</vt:lpstr>
      <vt:lpstr>使用符号常量的好处</vt:lpstr>
      <vt:lpstr>变量</vt:lpstr>
      <vt:lpstr>变量的基本特性</vt:lpstr>
      <vt:lpstr>变量的定义</vt:lpstr>
      <vt:lpstr>变量值的输入</vt:lpstr>
      <vt:lpstr>操作符（运算符）</vt:lpstr>
      <vt:lpstr>C++操作符的种类</vt:lpstr>
      <vt:lpstr>算术操作符</vt:lpstr>
      <vt:lpstr>算术操作符（续）</vt:lpstr>
      <vt:lpstr>关系操作符 </vt:lpstr>
      <vt:lpstr>逻辑操作符 </vt:lpstr>
      <vt:lpstr>赋值操作</vt:lpstr>
      <vt:lpstr>其它操作符</vt:lpstr>
      <vt:lpstr>表达式</vt:lpstr>
      <vt:lpstr>操作符的优先级和结合性</vt:lpstr>
      <vt:lpstr>表达式的输出</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Chen Jiajun</cp:lastModifiedBy>
  <cp:revision>182</cp:revision>
  <dcterms:created xsi:type="dcterms:W3CDTF">2004-11-30T12:48:42Z</dcterms:created>
  <dcterms:modified xsi:type="dcterms:W3CDTF">2015-07-22T03:04:19Z</dcterms:modified>
</cp:coreProperties>
</file>