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69"/>
  </p:notesMasterIdLst>
  <p:sldIdLst>
    <p:sldId id="295" r:id="rId2"/>
    <p:sldId id="258" r:id="rId3"/>
    <p:sldId id="330" r:id="rId4"/>
    <p:sldId id="296" r:id="rId5"/>
    <p:sldId id="259" r:id="rId6"/>
    <p:sldId id="332" r:id="rId7"/>
    <p:sldId id="331" r:id="rId8"/>
    <p:sldId id="314" r:id="rId9"/>
    <p:sldId id="260" r:id="rId10"/>
    <p:sldId id="297" r:id="rId11"/>
    <p:sldId id="261" r:id="rId12"/>
    <p:sldId id="289" r:id="rId13"/>
    <p:sldId id="313" r:id="rId14"/>
    <p:sldId id="315" r:id="rId15"/>
    <p:sldId id="262" r:id="rId16"/>
    <p:sldId id="263" r:id="rId17"/>
    <p:sldId id="264" r:id="rId18"/>
    <p:sldId id="265" r:id="rId19"/>
    <p:sldId id="298" r:id="rId20"/>
    <p:sldId id="267" r:id="rId21"/>
    <p:sldId id="306" r:id="rId22"/>
    <p:sldId id="268" r:id="rId23"/>
    <p:sldId id="322" r:id="rId24"/>
    <p:sldId id="271" r:id="rId25"/>
    <p:sldId id="269" r:id="rId26"/>
    <p:sldId id="275" r:id="rId27"/>
    <p:sldId id="312" r:id="rId28"/>
    <p:sldId id="270" r:id="rId29"/>
    <p:sldId id="307" r:id="rId30"/>
    <p:sldId id="333" r:id="rId31"/>
    <p:sldId id="273" r:id="rId32"/>
    <p:sldId id="290" r:id="rId33"/>
    <p:sldId id="274" r:id="rId34"/>
    <p:sldId id="291" r:id="rId35"/>
    <p:sldId id="256" r:id="rId36"/>
    <p:sldId id="278" r:id="rId37"/>
    <p:sldId id="325" r:id="rId38"/>
    <p:sldId id="326" r:id="rId39"/>
    <p:sldId id="327" r:id="rId40"/>
    <p:sldId id="328" r:id="rId41"/>
    <p:sldId id="317" r:id="rId42"/>
    <p:sldId id="279" r:id="rId43"/>
    <p:sldId id="292" r:id="rId44"/>
    <p:sldId id="293" r:id="rId45"/>
    <p:sldId id="294" r:id="rId46"/>
    <p:sldId id="280" r:id="rId47"/>
    <p:sldId id="323" r:id="rId48"/>
    <p:sldId id="324" r:id="rId49"/>
    <p:sldId id="308" r:id="rId50"/>
    <p:sldId id="309" r:id="rId51"/>
    <p:sldId id="310" r:id="rId52"/>
    <p:sldId id="311" r:id="rId53"/>
    <p:sldId id="282" r:id="rId54"/>
    <p:sldId id="318" r:id="rId55"/>
    <p:sldId id="319" r:id="rId56"/>
    <p:sldId id="320" r:id="rId57"/>
    <p:sldId id="321" r:id="rId58"/>
    <p:sldId id="284" r:id="rId59"/>
    <p:sldId id="316" r:id="rId60"/>
    <p:sldId id="301" r:id="rId61"/>
    <p:sldId id="285" r:id="rId62"/>
    <p:sldId id="304" r:id="rId63"/>
    <p:sldId id="302" r:id="rId64"/>
    <p:sldId id="283" r:id="rId65"/>
    <p:sldId id="288" r:id="rId66"/>
    <p:sldId id="300" r:id="rId67"/>
    <p:sldId id="305" r:id="rId68"/>
  </p:sldIdLst>
  <p:sldSz cx="9144000" cy="6858000" type="screen4x3"/>
  <p:notesSz cx="6858000" cy="9144000"/>
  <p:defaultTextStyle>
    <a:defPPr>
      <a:defRPr lang="zh-CN"/>
    </a:defPPr>
    <a:lvl1pPr algn="l" rtl="0" fontAlgn="base">
      <a:lnSpc>
        <a:spcPct val="90000"/>
      </a:lnSpc>
      <a:spcBef>
        <a:spcPct val="20000"/>
      </a:spcBef>
      <a:spcAft>
        <a:spcPct val="0"/>
      </a:spcAft>
      <a:buChar char="•"/>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1pPr>
    <a:lvl2pPr marL="457200" algn="l" rtl="0" fontAlgn="base">
      <a:lnSpc>
        <a:spcPct val="90000"/>
      </a:lnSpc>
      <a:spcBef>
        <a:spcPct val="20000"/>
      </a:spcBef>
      <a:spcAft>
        <a:spcPct val="0"/>
      </a:spcAft>
      <a:buChar char="•"/>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2pPr>
    <a:lvl3pPr marL="914400" algn="l" rtl="0" fontAlgn="base">
      <a:lnSpc>
        <a:spcPct val="90000"/>
      </a:lnSpc>
      <a:spcBef>
        <a:spcPct val="20000"/>
      </a:spcBef>
      <a:spcAft>
        <a:spcPct val="0"/>
      </a:spcAft>
      <a:buChar char="•"/>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3pPr>
    <a:lvl4pPr marL="1371600" algn="l" rtl="0" fontAlgn="base">
      <a:lnSpc>
        <a:spcPct val="90000"/>
      </a:lnSpc>
      <a:spcBef>
        <a:spcPct val="20000"/>
      </a:spcBef>
      <a:spcAft>
        <a:spcPct val="0"/>
      </a:spcAft>
      <a:buChar char="•"/>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4pPr>
    <a:lvl5pPr marL="1828800" algn="l" rtl="0" fontAlgn="base">
      <a:lnSpc>
        <a:spcPct val="90000"/>
      </a:lnSpc>
      <a:spcBef>
        <a:spcPct val="20000"/>
      </a:spcBef>
      <a:spcAft>
        <a:spcPct val="0"/>
      </a:spcAft>
      <a:buChar char="•"/>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17" autoAdjust="0"/>
  </p:normalViewPr>
  <p:slideViewPr>
    <p:cSldViewPr>
      <p:cViewPr>
        <p:scale>
          <a:sx n="90" d="100"/>
          <a:sy n="90" d="100"/>
        </p:scale>
        <p:origin x="-91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53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kumimoji="1" sz="1200">
                <a:effectLst/>
                <a:latin typeface="Times New Roman" pitchFamily="18" charset="0"/>
              </a:defRPr>
            </a:lvl1pPr>
          </a:lstStyle>
          <a:p>
            <a:pPr>
              <a:defRPr/>
            </a:pPr>
            <a:endParaRPr lang="en-US" altLang="zh-CN"/>
          </a:p>
        </p:txBody>
      </p:sp>
      <p:sp>
        <p:nvSpPr>
          <p:cNvPr id="2252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kumimoji="1" sz="1200">
                <a:effectLst/>
                <a:latin typeface="Times New Roman" pitchFamily="18" charset="0"/>
              </a:defRPr>
            </a:lvl1pPr>
          </a:lstStyle>
          <a:p>
            <a:pPr>
              <a:defRPr/>
            </a:pPr>
            <a:endParaRPr lang="en-US" altLang="zh-CN"/>
          </a:p>
        </p:txBody>
      </p:sp>
      <p:sp>
        <p:nvSpPr>
          <p:cNvPr id="675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2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252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kumimoji="1" sz="1200">
                <a:effectLst/>
                <a:latin typeface="Times New Roman" pitchFamily="18" charset="0"/>
              </a:defRPr>
            </a:lvl1pPr>
          </a:lstStyle>
          <a:p>
            <a:pPr>
              <a:defRPr/>
            </a:pPr>
            <a:endParaRPr lang="en-US" altLang="zh-CN"/>
          </a:p>
        </p:txBody>
      </p:sp>
      <p:sp>
        <p:nvSpPr>
          <p:cNvPr id="2252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kumimoji="1" sz="1200">
                <a:effectLst/>
                <a:latin typeface="Times New Roman" pitchFamily="18" charset="0"/>
              </a:defRPr>
            </a:lvl1pPr>
          </a:lstStyle>
          <a:p>
            <a:pPr>
              <a:defRPr/>
            </a:pPr>
            <a:fld id="{EEF7E74D-710C-468D-B3BC-0A34DB8DB4D4}" type="slidenum">
              <a:rPr lang="en-US" altLang="zh-CN"/>
              <a:pPr>
                <a:defRPr/>
              </a:pPr>
              <a:t>‹#›</a:t>
            </a:fld>
            <a:endParaRPr lang="en-US" altLang="zh-CN"/>
          </a:p>
        </p:txBody>
      </p:sp>
    </p:spTree>
    <p:extLst>
      <p:ext uri="{BB962C8B-B14F-4D97-AF65-F5344CB8AC3E}">
        <p14:creationId xmlns:p14="http://schemas.microsoft.com/office/powerpoint/2010/main" val="852245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6"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29"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0"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1"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2"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3"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4"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5"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6"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7"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8"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9"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0"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sp>
          <p:nvSpPr>
            <p:cNvPr id="9"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1"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2" name="Freeform 23"/>
            <p:cNvSpPr>
              <a:spLocks/>
            </p:cNvSpPr>
            <p:nvPr/>
          </p:nvSpPr>
          <p:spPr bwMode="hidden">
            <a:xfrm>
              <a:off x="5041" y="0"/>
              <a:ext cx="719" cy="845"/>
            </a:xfrm>
            <a:custGeom>
              <a:avLst/>
              <a:gdLst>
                <a:gd name="T0" fmla="*/ 717 w 717"/>
                <a:gd name="T1" fmla="*/ 845 h 845"/>
                <a:gd name="T2" fmla="*/ 717 w 717"/>
                <a:gd name="T3" fmla="*/ 821 h 845"/>
                <a:gd name="T4" fmla="*/ 574 w 717"/>
                <a:gd name="T5" fmla="*/ 605 h 845"/>
                <a:gd name="T6" fmla="*/ 406 w 717"/>
                <a:gd name="T7" fmla="*/ 396 h 845"/>
                <a:gd name="T8" fmla="*/ 221 w 717"/>
                <a:gd name="T9" fmla="*/ 192 h 845"/>
                <a:gd name="T10" fmla="*/ 17 w 717"/>
                <a:gd name="T11" fmla="*/ 0 h 845"/>
                <a:gd name="T12" fmla="*/ 0 w 717"/>
                <a:gd name="T13" fmla="*/ 0 h 845"/>
                <a:gd name="T14" fmla="*/ 209 w 717"/>
                <a:gd name="T15" fmla="*/ 198 h 845"/>
                <a:gd name="T16" fmla="*/ 400 w 717"/>
                <a:gd name="T17" fmla="*/ 408 h 845"/>
                <a:gd name="T18" fmla="*/ 568 w 717"/>
                <a:gd name="T19" fmla="*/ 623 h 845"/>
                <a:gd name="T20" fmla="*/ 717 w 717"/>
                <a:gd name="T21" fmla="*/ 845 h 845"/>
                <a:gd name="T22" fmla="*/ 717 w 717"/>
                <a:gd name="T23"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3" name="Freeform 24"/>
            <p:cNvSpPr>
              <a:spLocks/>
            </p:cNvSpPr>
            <p:nvPr/>
          </p:nvSpPr>
          <p:spPr bwMode="hidden">
            <a:xfrm>
              <a:off x="5352" y="0"/>
              <a:ext cx="408" cy="414"/>
            </a:xfrm>
            <a:custGeom>
              <a:avLst/>
              <a:gdLst>
                <a:gd name="T0" fmla="*/ 407 w 407"/>
                <a:gd name="T1" fmla="*/ 414 h 414"/>
                <a:gd name="T2" fmla="*/ 407 w 407"/>
                <a:gd name="T3" fmla="*/ 396 h 414"/>
                <a:gd name="T4" fmla="*/ 222 w 407"/>
                <a:gd name="T5" fmla="*/ 192 h 414"/>
                <a:gd name="T6" fmla="*/ 12 w 407"/>
                <a:gd name="T7" fmla="*/ 0 h 414"/>
                <a:gd name="T8" fmla="*/ 0 w 407"/>
                <a:gd name="T9" fmla="*/ 0 h 414"/>
                <a:gd name="T10" fmla="*/ 108 w 407"/>
                <a:gd name="T11" fmla="*/ 102 h 414"/>
                <a:gd name="T12" fmla="*/ 216 w 407"/>
                <a:gd name="T13" fmla="*/ 204 h 414"/>
                <a:gd name="T14" fmla="*/ 407 w 407"/>
                <a:gd name="T15" fmla="*/ 414 h 414"/>
                <a:gd name="T16" fmla="*/ 407 w 407"/>
                <a:gd name="T17"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4"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5" name="Freeform 26"/>
            <p:cNvSpPr>
              <a:spLocks/>
            </p:cNvSpPr>
            <p:nvPr/>
          </p:nvSpPr>
          <p:spPr bwMode="hidden">
            <a:xfrm>
              <a:off x="6" y="0"/>
              <a:ext cx="588" cy="599"/>
            </a:xfrm>
            <a:custGeom>
              <a:avLst/>
              <a:gdLst>
                <a:gd name="T0" fmla="*/ 586 w 586"/>
                <a:gd name="T1" fmla="*/ 0 h 599"/>
                <a:gd name="T2" fmla="*/ 568 w 586"/>
                <a:gd name="T3" fmla="*/ 0 h 599"/>
                <a:gd name="T4" fmla="*/ 407 w 586"/>
                <a:gd name="T5" fmla="*/ 132 h 599"/>
                <a:gd name="T6" fmla="*/ 257 w 586"/>
                <a:gd name="T7" fmla="*/ 270 h 599"/>
                <a:gd name="T8" fmla="*/ 120 w 586"/>
                <a:gd name="T9" fmla="*/ 420 h 599"/>
                <a:gd name="T10" fmla="*/ 0 w 586"/>
                <a:gd name="T11" fmla="*/ 575 h 599"/>
                <a:gd name="T12" fmla="*/ 0 w 586"/>
                <a:gd name="T13" fmla="*/ 599 h 599"/>
                <a:gd name="T14" fmla="*/ 120 w 586"/>
                <a:gd name="T15" fmla="*/ 432 h 599"/>
                <a:gd name="T16" fmla="*/ 257 w 586"/>
                <a:gd name="T17" fmla="*/ 282 h 599"/>
                <a:gd name="T18" fmla="*/ 413 w 586"/>
                <a:gd name="T19" fmla="*/ 138 h 599"/>
                <a:gd name="T20" fmla="*/ 586 w 586"/>
                <a:gd name="T21" fmla="*/ 0 h 599"/>
                <a:gd name="T22" fmla="*/ 586 w 586"/>
                <a:gd name="T23"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6" name="Freeform 27"/>
            <p:cNvSpPr>
              <a:spLocks/>
            </p:cNvSpPr>
            <p:nvPr/>
          </p:nvSpPr>
          <p:spPr bwMode="hidden">
            <a:xfrm>
              <a:off x="6" y="0"/>
              <a:ext cx="270" cy="252"/>
            </a:xfrm>
            <a:custGeom>
              <a:avLst/>
              <a:gdLst>
                <a:gd name="T0" fmla="*/ 269 w 269"/>
                <a:gd name="T1" fmla="*/ 0 h 252"/>
                <a:gd name="T2" fmla="*/ 251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69 w 269"/>
                <a:gd name="T15" fmla="*/ 0 h 252"/>
                <a:gd name="T16" fmla="*/ 269 w 269"/>
                <a:gd name="T1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grpSp>
      <p:sp>
        <p:nvSpPr>
          <p:cNvPr id="44071" name="Rectangle 39"/>
          <p:cNvSpPr>
            <a:spLocks noGrp="1" noChangeArrowheads="1"/>
          </p:cNvSpPr>
          <p:nvPr>
            <p:ph type="ctrTitle" sz="quarter"/>
          </p:nvPr>
        </p:nvSpPr>
        <p:spPr>
          <a:xfrm>
            <a:off x="685800" y="1692275"/>
            <a:ext cx="7772400" cy="1736725"/>
          </a:xfrm>
        </p:spPr>
        <p:txBody>
          <a:bodyPr anchor="b"/>
          <a:lstStyle>
            <a:lvl1pPr>
              <a:defRPr sz="5400"/>
            </a:lvl1pPr>
          </a:lstStyle>
          <a:p>
            <a:pPr lvl="0"/>
            <a:r>
              <a:rPr lang="zh-CN" altLang="en-US" noProof="0" smtClean="0"/>
              <a:t>单击此处编辑母版标题样式</a:t>
            </a:r>
          </a:p>
        </p:txBody>
      </p:sp>
      <p:sp>
        <p:nvSpPr>
          <p:cNvPr id="44072"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12E93308-959B-4C1D-B938-1827CF6E702F}" type="slidenum">
              <a:rPr lang="en-US" altLang="zh-CN"/>
              <a:pPr>
                <a:defRPr/>
              </a:pPr>
              <a:t>‹#›</a:t>
            </a:fld>
            <a:endParaRPr lang="en-US" altLang="zh-CN"/>
          </a:p>
        </p:txBody>
      </p:sp>
    </p:spTree>
    <p:extLst>
      <p:ext uri="{BB962C8B-B14F-4D97-AF65-F5344CB8AC3E}">
        <p14:creationId xmlns:p14="http://schemas.microsoft.com/office/powerpoint/2010/main" val="299708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A48E9BA2-503B-4F99-93A8-778005499283}" type="slidenum">
              <a:rPr lang="en-US" altLang="zh-CN"/>
              <a:pPr>
                <a:defRPr/>
              </a:pPr>
              <a:t>‹#›</a:t>
            </a:fld>
            <a:endParaRPr lang="en-US" altLang="zh-CN"/>
          </a:p>
        </p:txBody>
      </p:sp>
    </p:spTree>
    <p:extLst>
      <p:ext uri="{BB962C8B-B14F-4D97-AF65-F5344CB8AC3E}">
        <p14:creationId xmlns:p14="http://schemas.microsoft.com/office/powerpoint/2010/main" val="17111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3C753772-CDF8-49C4-AF97-BAAECE6C9913}" type="slidenum">
              <a:rPr lang="en-US" altLang="zh-CN"/>
              <a:pPr>
                <a:defRPr/>
              </a:pPr>
              <a:t>‹#›</a:t>
            </a:fld>
            <a:endParaRPr lang="en-US" altLang="zh-CN"/>
          </a:p>
        </p:txBody>
      </p:sp>
    </p:spTree>
    <p:extLst>
      <p:ext uri="{BB962C8B-B14F-4D97-AF65-F5344CB8AC3E}">
        <p14:creationId xmlns:p14="http://schemas.microsoft.com/office/powerpoint/2010/main" val="2399077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741FFB5E-82D9-4A22-905E-96E87E453B96}" type="slidenum">
              <a:rPr lang="en-US" altLang="zh-CN"/>
              <a:pPr>
                <a:defRPr/>
              </a:pPr>
              <a:t>‹#›</a:t>
            </a:fld>
            <a:endParaRPr lang="en-US" altLang="zh-CN"/>
          </a:p>
        </p:txBody>
      </p:sp>
    </p:spTree>
    <p:extLst>
      <p:ext uri="{BB962C8B-B14F-4D97-AF65-F5344CB8AC3E}">
        <p14:creationId xmlns:p14="http://schemas.microsoft.com/office/powerpoint/2010/main" val="944071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BE3E8A01-0439-48A4-B538-24575353788B}" type="slidenum">
              <a:rPr lang="en-US" altLang="zh-CN"/>
              <a:pPr>
                <a:defRPr/>
              </a:pPr>
              <a:t>‹#›</a:t>
            </a:fld>
            <a:endParaRPr lang="en-US" altLang="zh-CN"/>
          </a:p>
        </p:txBody>
      </p:sp>
    </p:spTree>
    <p:extLst>
      <p:ext uri="{BB962C8B-B14F-4D97-AF65-F5344CB8AC3E}">
        <p14:creationId xmlns:p14="http://schemas.microsoft.com/office/powerpoint/2010/main" val="367437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3D69FBC7-24DF-4F62-A9BF-3BB0B02C0F19}" type="slidenum">
              <a:rPr lang="en-US" altLang="zh-CN"/>
              <a:pPr>
                <a:defRPr/>
              </a:pPr>
              <a:t>‹#›</a:t>
            </a:fld>
            <a:endParaRPr lang="en-US" altLang="zh-CN"/>
          </a:p>
        </p:txBody>
      </p:sp>
    </p:spTree>
    <p:extLst>
      <p:ext uri="{BB962C8B-B14F-4D97-AF65-F5344CB8AC3E}">
        <p14:creationId xmlns:p14="http://schemas.microsoft.com/office/powerpoint/2010/main" val="757927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7BEFD84A-E8F5-460B-93A6-EB59A64ED012}" type="slidenum">
              <a:rPr lang="en-US" altLang="zh-CN"/>
              <a:pPr>
                <a:defRPr/>
              </a:pPr>
              <a:t>‹#›</a:t>
            </a:fld>
            <a:endParaRPr lang="en-US" altLang="zh-CN"/>
          </a:p>
        </p:txBody>
      </p:sp>
    </p:spTree>
    <p:extLst>
      <p:ext uri="{BB962C8B-B14F-4D97-AF65-F5344CB8AC3E}">
        <p14:creationId xmlns:p14="http://schemas.microsoft.com/office/powerpoint/2010/main" val="211431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p:cNvSpPr>
            <a:spLocks noGrp="1" noChangeArrowheads="1"/>
          </p:cNvSpPr>
          <p:nvPr>
            <p:ph type="sldNum" sz="quarter" idx="12"/>
          </p:nvPr>
        </p:nvSpPr>
        <p:spPr>
          <a:ln/>
        </p:spPr>
        <p:txBody>
          <a:bodyPr/>
          <a:lstStyle>
            <a:lvl1pPr>
              <a:defRPr/>
            </a:lvl1pPr>
          </a:lstStyle>
          <a:p>
            <a:pPr>
              <a:defRPr/>
            </a:pPr>
            <a:fld id="{18DEA786-A293-48BC-B9A8-C871E611F89A}" type="slidenum">
              <a:rPr lang="en-US" altLang="zh-CN"/>
              <a:pPr>
                <a:defRPr/>
              </a:pPr>
              <a:t>‹#›</a:t>
            </a:fld>
            <a:endParaRPr lang="en-US" altLang="zh-CN"/>
          </a:p>
        </p:txBody>
      </p:sp>
    </p:spTree>
    <p:extLst>
      <p:ext uri="{BB962C8B-B14F-4D97-AF65-F5344CB8AC3E}">
        <p14:creationId xmlns:p14="http://schemas.microsoft.com/office/powerpoint/2010/main" val="3281182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35A4F805-5BA9-4D6D-A534-CEA9394EEE0D}" type="slidenum">
              <a:rPr lang="en-US" altLang="zh-CN"/>
              <a:pPr>
                <a:defRPr/>
              </a:pPr>
              <a:t>‹#›</a:t>
            </a:fld>
            <a:endParaRPr lang="en-US" altLang="zh-CN"/>
          </a:p>
        </p:txBody>
      </p:sp>
    </p:spTree>
    <p:extLst>
      <p:ext uri="{BB962C8B-B14F-4D97-AF65-F5344CB8AC3E}">
        <p14:creationId xmlns:p14="http://schemas.microsoft.com/office/powerpoint/2010/main" val="606135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480BC0F3-55A4-432C-A9D6-66D3950F40AB}" type="slidenum">
              <a:rPr lang="en-US" altLang="zh-CN"/>
              <a:pPr>
                <a:defRPr/>
              </a:pPr>
              <a:t>‹#›</a:t>
            </a:fld>
            <a:endParaRPr lang="en-US" altLang="zh-CN"/>
          </a:p>
        </p:txBody>
      </p:sp>
    </p:spTree>
    <p:extLst>
      <p:ext uri="{BB962C8B-B14F-4D97-AF65-F5344CB8AC3E}">
        <p14:creationId xmlns:p14="http://schemas.microsoft.com/office/powerpoint/2010/main" val="2520678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46C34EDD-8DDC-4E4F-9DBB-3740607BCA99}" type="slidenum">
              <a:rPr lang="en-US" altLang="zh-CN"/>
              <a:pPr>
                <a:defRPr/>
              </a:pPr>
              <a:t>‹#›</a:t>
            </a:fld>
            <a:endParaRPr lang="en-US" altLang="zh-CN"/>
          </a:p>
        </p:txBody>
      </p:sp>
    </p:spTree>
    <p:extLst>
      <p:ext uri="{BB962C8B-B14F-4D97-AF65-F5344CB8AC3E}">
        <p14:creationId xmlns:p14="http://schemas.microsoft.com/office/powerpoint/2010/main" val="1642709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3A0250E7-D322-477E-AEEC-22940C55A1E9}" type="slidenum">
              <a:rPr lang="en-US" altLang="zh-CN"/>
              <a:pPr>
                <a:defRPr/>
              </a:pPr>
              <a:t>‹#›</a:t>
            </a:fld>
            <a:endParaRPr lang="en-US" altLang="zh-CN"/>
          </a:p>
        </p:txBody>
      </p:sp>
    </p:spTree>
    <p:extLst>
      <p:ext uri="{BB962C8B-B14F-4D97-AF65-F5344CB8AC3E}">
        <p14:creationId xmlns:p14="http://schemas.microsoft.com/office/powerpoint/2010/main" val="2839101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39216"/>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43011"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12"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13"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nvGrpSpPr>
            <p:cNvPr id="1035" name="Group 6"/>
            <p:cNvGrpSpPr>
              <a:grpSpLocks/>
            </p:cNvGrpSpPr>
            <p:nvPr/>
          </p:nvGrpSpPr>
          <p:grpSpPr bwMode="auto">
            <a:xfrm>
              <a:off x="288" y="0"/>
              <a:ext cx="5098" cy="4316"/>
              <a:chOff x="288" y="0"/>
              <a:chExt cx="5098" cy="4316"/>
            </a:xfrm>
          </p:grpSpPr>
          <p:sp>
            <p:nvSpPr>
              <p:cNvPr id="43015"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16"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17"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18"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19"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0"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1"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2"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3"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4"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5"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6"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7"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sp>
          <p:nvSpPr>
            <p:cNvPr id="43028"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9"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30"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31" name="Freeform 23"/>
            <p:cNvSpPr>
              <a:spLocks/>
            </p:cNvSpPr>
            <p:nvPr/>
          </p:nvSpPr>
          <p:spPr bwMode="hidden">
            <a:xfrm>
              <a:off x="5041" y="0"/>
              <a:ext cx="719" cy="845"/>
            </a:xfrm>
            <a:custGeom>
              <a:avLst/>
              <a:gdLst>
                <a:gd name="T0" fmla="*/ 717 w 717"/>
                <a:gd name="T1" fmla="*/ 845 h 845"/>
                <a:gd name="T2" fmla="*/ 717 w 717"/>
                <a:gd name="T3" fmla="*/ 821 h 845"/>
                <a:gd name="T4" fmla="*/ 574 w 717"/>
                <a:gd name="T5" fmla="*/ 605 h 845"/>
                <a:gd name="T6" fmla="*/ 406 w 717"/>
                <a:gd name="T7" fmla="*/ 396 h 845"/>
                <a:gd name="T8" fmla="*/ 221 w 717"/>
                <a:gd name="T9" fmla="*/ 192 h 845"/>
                <a:gd name="T10" fmla="*/ 17 w 717"/>
                <a:gd name="T11" fmla="*/ 0 h 845"/>
                <a:gd name="T12" fmla="*/ 0 w 717"/>
                <a:gd name="T13" fmla="*/ 0 h 845"/>
                <a:gd name="T14" fmla="*/ 209 w 717"/>
                <a:gd name="T15" fmla="*/ 198 h 845"/>
                <a:gd name="T16" fmla="*/ 400 w 717"/>
                <a:gd name="T17" fmla="*/ 408 h 845"/>
                <a:gd name="T18" fmla="*/ 568 w 717"/>
                <a:gd name="T19" fmla="*/ 623 h 845"/>
                <a:gd name="T20" fmla="*/ 717 w 717"/>
                <a:gd name="T21" fmla="*/ 845 h 845"/>
                <a:gd name="T22" fmla="*/ 717 w 717"/>
                <a:gd name="T23"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32" name="Freeform 24"/>
            <p:cNvSpPr>
              <a:spLocks/>
            </p:cNvSpPr>
            <p:nvPr/>
          </p:nvSpPr>
          <p:spPr bwMode="hidden">
            <a:xfrm>
              <a:off x="5352" y="0"/>
              <a:ext cx="408" cy="414"/>
            </a:xfrm>
            <a:custGeom>
              <a:avLst/>
              <a:gdLst>
                <a:gd name="T0" fmla="*/ 407 w 407"/>
                <a:gd name="T1" fmla="*/ 414 h 414"/>
                <a:gd name="T2" fmla="*/ 407 w 407"/>
                <a:gd name="T3" fmla="*/ 396 h 414"/>
                <a:gd name="T4" fmla="*/ 222 w 407"/>
                <a:gd name="T5" fmla="*/ 192 h 414"/>
                <a:gd name="T6" fmla="*/ 12 w 407"/>
                <a:gd name="T7" fmla="*/ 0 h 414"/>
                <a:gd name="T8" fmla="*/ 0 w 407"/>
                <a:gd name="T9" fmla="*/ 0 h 414"/>
                <a:gd name="T10" fmla="*/ 108 w 407"/>
                <a:gd name="T11" fmla="*/ 102 h 414"/>
                <a:gd name="T12" fmla="*/ 216 w 407"/>
                <a:gd name="T13" fmla="*/ 204 h 414"/>
                <a:gd name="T14" fmla="*/ 407 w 407"/>
                <a:gd name="T15" fmla="*/ 414 h 414"/>
                <a:gd name="T16" fmla="*/ 407 w 407"/>
                <a:gd name="T17"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33"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34" name="Freeform 26"/>
            <p:cNvSpPr>
              <a:spLocks/>
            </p:cNvSpPr>
            <p:nvPr/>
          </p:nvSpPr>
          <p:spPr bwMode="hidden">
            <a:xfrm>
              <a:off x="6" y="0"/>
              <a:ext cx="588" cy="599"/>
            </a:xfrm>
            <a:custGeom>
              <a:avLst/>
              <a:gdLst>
                <a:gd name="T0" fmla="*/ 586 w 586"/>
                <a:gd name="T1" fmla="*/ 0 h 599"/>
                <a:gd name="T2" fmla="*/ 568 w 586"/>
                <a:gd name="T3" fmla="*/ 0 h 599"/>
                <a:gd name="T4" fmla="*/ 407 w 586"/>
                <a:gd name="T5" fmla="*/ 132 h 599"/>
                <a:gd name="T6" fmla="*/ 257 w 586"/>
                <a:gd name="T7" fmla="*/ 270 h 599"/>
                <a:gd name="T8" fmla="*/ 120 w 586"/>
                <a:gd name="T9" fmla="*/ 420 h 599"/>
                <a:gd name="T10" fmla="*/ 0 w 586"/>
                <a:gd name="T11" fmla="*/ 575 h 599"/>
                <a:gd name="T12" fmla="*/ 0 w 586"/>
                <a:gd name="T13" fmla="*/ 599 h 599"/>
                <a:gd name="T14" fmla="*/ 120 w 586"/>
                <a:gd name="T15" fmla="*/ 432 h 599"/>
                <a:gd name="T16" fmla="*/ 257 w 586"/>
                <a:gd name="T17" fmla="*/ 282 h 599"/>
                <a:gd name="T18" fmla="*/ 413 w 586"/>
                <a:gd name="T19" fmla="*/ 138 h 599"/>
                <a:gd name="T20" fmla="*/ 586 w 586"/>
                <a:gd name="T21" fmla="*/ 0 h 599"/>
                <a:gd name="T22" fmla="*/ 586 w 586"/>
                <a:gd name="T23"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35" name="Freeform 27"/>
            <p:cNvSpPr>
              <a:spLocks/>
            </p:cNvSpPr>
            <p:nvPr/>
          </p:nvSpPr>
          <p:spPr bwMode="hidden">
            <a:xfrm>
              <a:off x="6" y="0"/>
              <a:ext cx="270" cy="252"/>
            </a:xfrm>
            <a:custGeom>
              <a:avLst/>
              <a:gdLst>
                <a:gd name="T0" fmla="*/ 269 w 269"/>
                <a:gd name="T1" fmla="*/ 0 h 252"/>
                <a:gd name="T2" fmla="*/ 251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69 w 269"/>
                <a:gd name="T15" fmla="*/ 0 h 252"/>
                <a:gd name="T16" fmla="*/ 269 w 269"/>
                <a:gd name="T1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36"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43037"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43038"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grpSp>
          <p:nvGrpSpPr>
            <p:cNvPr id="1047" name="Group 31"/>
            <p:cNvGrpSpPr>
              <a:grpSpLocks/>
            </p:cNvGrpSpPr>
            <p:nvPr/>
          </p:nvGrpSpPr>
          <p:grpSpPr bwMode="auto">
            <a:xfrm>
              <a:off x="1" y="392"/>
              <a:ext cx="5758" cy="1571"/>
              <a:chOff x="1" y="392"/>
              <a:chExt cx="5758" cy="1571"/>
            </a:xfrm>
          </p:grpSpPr>
          <p:sp>
            <p:nvSpPr>
              <p:cNvPr id="43040"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43041"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43042"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43043"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43044"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grpSp>
        <p:sp>
          <p:nvSpPr>
            <p:cNvPr id="43045"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43046"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grpSp>
      <p:sp>
        <p:nvSpPr>
          <p:cNvPr id="43047" name="Rectangle 39"/>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43048" name="Rectangle 40"/>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000">
                <a:effectLst>
                  <a:outerShdw blurRad="38100" dist="38100" dir="2700000" algn="tl">
                    <a:srgbClr val="000000"/>
                  </a:outerShdw>
                </a:effectLst>
              </a:defRPr>
            </a:lvl1pPr>
          </a:lstStyle>
          <a:p>
            <a:pPr>
              <a:defRPr/>
            </a:pPr>
            <a:endParaRPr lang="en-US" altLang="zh-CN"/>
          </a:p>
        </p:txBody>
      </p:sp>
      <p:sp>
        <p:nvSpPr>
          <p:cNvPr id="43049" name="Rectangle 41"/>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lnSpc>
                <a:spcPct val="100000"/>
              </a:lnSpc>
              <a:spcBef>
                <a:spcPct val="0"/>
              </a:spcBef>
              <a:buFontTx/>
              <a:buNone/>
              <a:defRPr sz="1000">
                <a:effectLst>
                  <a:outerShdw blurRad="38100" dist="38100" dir="2700000" algn="tl">
                    <a:srgbClr val="000000"/>
                  </a:outerShdw>
                </a:effectLst>
              </a:defRPr>
            </a:lvl1pPr>
          </a:lstStyle>
          <a:p>
            <a:pPr>
              <a:defRPr/>
            </a:pPr>
            <a:endParaRPr lang="en-US" altLang="zh-CN"/>
          </a:p>
        </p:txBody>
      </p:sp>
      <p:sp>
        <p:nvSpPr>
          <p:cNvPr id="43050" name="Rectangle 42"/>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000">
                <a:effectLst>
                  <a:outerShdw blurRad="38100" dist="38100" dir="2700000" algn="tl">
                    <a:srgbClr val="000000"/>
                  </a:outerShdw>
                </a:effectLst>
              </a:defRPr>
            </a:lvl1pPr>
          </a:lstStyle>
          <a:p>
            <a:pPr>
              <a:defRPr/>
            </a:pPr>
            <a:fld id="{60022EA5-BCB1-4E27-AB11-9E2E08807EAD}" type="slidenum">
              <a:rPr lang="en-US" altLang="zh-CN"/>
              <a:pPr>
                <a:defRPr/>
              </a:pPr>
              <a:t>‹#›</a:t>
            </a:fld>
            <a:endParaRPr lang="en-US" altLang="zh-CN"/>
          </a:p>
        </p:txBody>
      </p:sp>
      <p:sp>
        <p:nvSpPr>
          <p:cNvPr id="43051"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743"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ChangeArrowheads="1"/>
          </p:cNvSpPr>
          <p:nvPr>
            <p:ph type="ctrTitle"/>
          </p:nvPr>
        </p:nvSpPr>
        <p:spPr/>
        <p:txBody>
          <a:bodyPr/>
          <a:lstStyle/>
          <a:p>
            <a:pPr eaLnBrk="1" hangingPunct="1">
              <a:defRPr/>
            </a:pPr>
            <a:r>
              <a:rPr lang="zh-CN" altLang="en-US" sz="4800" dirty="0" smtClean="0"/>
              <a:t>第</a:t>
            </a:r>
            <a:r>
              <a:rPr lang="en-US" altLang="zh-CN" sz="4800" smtClean="0"/>
              <a:t>3</a:t>
            </a:r>
            <a:r>
              <a:rPr lang="zh-CN" altLang="en-US" sz="4800" smtClean="0"/>
              <a:t>章 </a:t>
            </a:r>
            <a:r>
              <a:rPr lang="zh-CN" altLang="en-US" sz="4800" dirty="0" smtClean="0"/>
              <a:t>程序的流程控制</a:t>
            </a:r>
            <a:br>
              <a:rPr lang="zh-CN" altLang="en-US" sz="4800" dirty="0" smtClean="0"/>
            </a:br>
            <a:r>
              <a:rPr lang="zh-CN" altLang="en-US" sz="4800" dirty="0" smtClean="0"/>
              <a:t>              </a:t>
            </a:r>
            <a:r>
              <a:rPr lang="en-US" altLang="zh-CN" sz="4800" dirty="0" smtClean="0"/>
              <a:t>—— </a:t>
            </a:r>
            <a:r>
              <a:rPr lang="zh-CN" altLang="en-US" sz="4800" dirty="0" smtClean="0"/>
              <a:t>语句</a:t>
            </a:r>
          </a:p>
        </p:txBody>
      </p:sp>
      <p:sp>
        <p:nvSpPr>
          <p:cNvPr id="52227" name="Rectangle 1027"/>
          <p:cNvSpPr>
            <a:spLocks noGrp="1" noChangeArrowheads="1"/>
          </p:cNvSpPr>
          <p:nvPr>
            <p:ph type="subTitle" idx="1"/>
          </p:nvPr>
        </p:nvSpPr>
        <p:spPr/>
        <p:txBody>
          <a:bodyPr/>
          <a:lstStyle/>
          <a:p>
            <a:pPr eaLnBrk="1" hangingPunct="1">
              <a:defRPr/>
            </a:pPr>
            <a:endParaRPr lang="zh-CN"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较常使用的表达式语句 </a:t>
            </a:r>
          </a:p>
        </p:txBody>
      </p:sp>
      <p:sp>
        <p:nvSpPr>
          <p:cNvPr id="91139" name="Rectangle 3"/>
          <p:cNvSpPr>
            <a:spLocks noGrp="1" noChangeArrowheads="1"/>
          </p:cNvSpPr>
          <p:nvPr>
            <p:ph type="body" idx="1"/>
          </p:nvPr>
        </p:nvSpPr>
        <p:spPr/>
        <p:txBody>
          <a:bodyPr/>
          <a:lstStyle/>
          <a:p>
            <a:pPr eaLnBrk="1" hangingPunct="1">
              <a:lnSpc>
                <a:spcPct val="90000"/>
              </a:lnSpc>
              <a:defRPr/>
            </a:pPr>
            <a:r>
              <a:rPr lang="zh-CN" altLang="en-US" sz="2800" smtClean="0"/>
              <a:t>赋值</a:t>
            </a:r>
          </a:p>
          <a:p>
            <a:pPr eaLnBrk="1" hangingPunct="1">
              <a:lnSpc>
                <a:spcPct val="90000"/>
              </a:lnSpc>
              <a:defRPr/>
            </a:pPr>
            <a:r>
              <a:rPr lang="zh-CN" altLang="en-US" sz="2800" smtClean="0"/>
              <a:t>自增</a:t>
            </a:r>
            <a:r>
              <a:rPr lang="en-US" altLang="zh-CN" sz="2800" smtClean="0"/>
              <a:t>/</a:t>
            </a:r>
            <a:r>
              <a:rPr lang="zh-CN" altLang="en-US" sz="2800" smtClean="0"/>
              <a:t>自减</a:t>
            </a:r>
          </a:p>
          <a:p>
            <a:pPr eaLnBrk="1" hangingPunct="1">
              <a:lnSpc>
                <a:spcPct val="90000"/>
              </a:lnSpc>
              <a:defRPr/>
            </a:pPr>
            <a:r>
              <a:rPr lang="zh-CN" altLang="en-US" sz="2800" smtClean="0"/>
              <a:t>无返回值的函数调用，等</a:t>
            </a:r>
          </a:p>
          <a:p>
            <a:pPr eaLnBrk="1" hangingPunct="1">
              <a:lnSpc>
                <a:spcPct val="90000"/>
              </a:lnSpc>
              <a:defRPr/>
            </a:pPr>
            <a:r>
              <a:rPr lang="zh-CN" altLang="en-US" sz="2800" smtClean="0"/>
              <a:t>输入</a:t>
            </a:r>
            <a:r>
              <a:rPr lang="en-US" altLang="zh-CN" sz="2800" smtClean="0"/>
              <a:t>/</a:t>
            </a:r>
            <a:r>
              <a:rPr lang="zh-CN" altLang="en-US" sz="2800" smtClean="0"/>
              <a:t>输出</a:t>
            </a:r>
          </a:p>
          <a:p>
            <a:pPr eaLnBrk="1" hangingPunct="1">
              <a:lnSpc>
                <a:spcPct val="90000"/>
              </a:lnSpc>
              <a:buFont typeface="Wingdings" pitchFamily="2" charset="2"/>
              <a:buNone/>
              <a:defRPr/>
            </a:pPr>
            <a:r>
              <a:rPr lang="zh-CN" altLang="en-US" sz="2800" smtClean="0"/>
              <a:t>例如</a:t>
            </a:r>
          </a:p>
          <a:p>
            <a:pPr lvl="1" eaLnBrk="1" hangingPunct="1">
              <a:lnSpc>
                <a:spcPct val="90000"/>
              </a:lnSpc>
              <a:defRPr/>
            </a:pPr>
            <a:r>
              <a:rPr lang="en-US" altLang="zh-CN" sz="2400" smtClean="0"/>
              <a:t>x = a+b;  //</a:t>
            </a:r>
            <a:r>
              <a:rPr lang="zh-CN" altLang="en-US" sz="2400" smtClean="0"/>
              <a:t>赋值</a:t>
            </a:r>
          </a:p>
          <a:p>
            <a:pPr lvl="1" eaLnBrk="1" hangingPunct="1">
              <a:lnSpc>
                <a:spcPct val="90000"/>
              </a:lnSpc>
              <a:defRPr/>
            </a:pPr>
            <a:r>
              <a:rPr lang="en-US" altLang="zh-CN" sz="2400" smtClean="0"/>
              <a:t>x++;  //</a:t>
            </a:r>
            <a:r>
              <a:rPr lang="zh-CN" altLang="en-US" sz="2400" smtClean="0"/>
              <a:t>自增</a:t>
            </a:r>
          </a:p>
          <a:p>
            <a:pPr lvl="1" eaLnBrk="1" hangingPunct="1">
              <a:lnSpc>
                <a:spcPct val="90000"/>
              </a:lnSpc>
              <a:defRPr/>
            </a:pPr>
            <a:r>
              <a:rPr lang="en-US" altLang="zh-CN" sz="2400" smtClean="0"/>
              <a:t>f(a);  //</a:t>
            </a:r>
            <a:r>
              <a:rPr lang="zh-CN" altLang="en-US" sz="2400" smtClean="0"/>
              <a:t>函数调用</a:t>
            </a:r>
          </a:p>
          <a:p>
            <a:pPr lvl="1" eaLnBrk="1" hangingPunct="1">
              <a:lnSpc>
                <a:spcPct val="90000"/>
              </a:lnSpc>
              <a:defRPr/>
            </a:pPr>
            <a:r>
              <a:rPr lang="en-US" altLang="zh-CN" sz="2400" smtClean="0"/>
              <a:t>cin &gt;&gt; a;  //</a:t>
            </a:r>
            <a:r>
              <a:rPr lang="zh-CN" altLang="en-US" sz="2400" smtClean="0"/>
              <a:t>输入</a:t>
            </a:r>
          </a:p>
          <a:p>
            <a:pPr lvl="1" eaLnBrk="1" hangingPunct="1">
              <a:lnSpc>
                <a:spcPct val="90000"/>
              </a:lnSpc>
              <a:defRPr/>
            </a:pPr>
            <a:r>
              <a:rPr lang="en-US" altLang="zh-CN" sz="2400" smtClean="0"/>
              <a:t>cout &lt;&lt; b;  //</a:t>
            </a:r>
            <a:r>
              <a:rPr lang="zh-CN" altLang="en-US" sz="2400" smtClean="0"/>
              <a:t>输出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27088" y="115888"/>
            <a:ext cx="7489825" cy="1139825"/>
          </a:xfrm>
        </p:spPr>
        <p:txBody>
          <a:bodyPr/>
          <a:lstStyle/>
          <a:p>
            <a:pPr eaLnBrk="1" hangingPunct="1">
              <a:defRPr/>
            </a:pPr>
            <a:r>
              <a:rPr lang="zh-CN" altLang="en-US" smtClean="0"/>
              <a:t>复合语句</a:t>
            </a:r>
          </a:p>
        </p:txBody>
      </p:sp>
      <p:sp>
        <p:nvSpPr>
          <p:cNvPr id="7171" name="Rectangle 3"/>
          <p:cNvSpPr>
            <a:spLocks noGrp="1" noChangeArrowheads="1"/>
          </p:cNvSpPr>
          <p:nvPr>
            <p:ph type="body" idx="1"/>
          </p:nvPr>
        </p:nvSpPr>
        <p:spPr>
          <a:xfrm>
            <a:off x="323850" y="1484313"/>
            <a:ext cx="8631238" cy="5113337"/>
          </a:xfrm>
        </p:spPr>
        <p:txBody>
          <a:bodyPr/>
          <a:lstStyle/>
          <a:p>
            <a:pPr marL="360363" indent="-360363" algn="just" eaLnBrk="1" hangingPunct="1">
              <a:lnSpc>
                <a:spcPct val="90000"/>
              </a:lnSpc>
              <a:defRPr/>
            </a:pPr>
            <a:r>
              <a:rPr lang="zh-CN" altLang="en-US" dirty="0" smtClean="0"/>
              <a:t>复合语句是由一对花括号括起来的一条或多条语句，又称为块（</a:t>
            </a:r>
            <a:r>
              <a:rPr lang="en-US" altLang="zh-CN" dirty="0" smtClean="0">
                <a:latin typeface="宋体" charset="-122"/>
                <a:cs typeface="Times New Roman" pitchFamily="18" charset="0"/>
              </a:rPr>
              <a:t>block</a:t>
            </a:r>
            <a:r>
              <a:rPr lang="zh-CN" altLang="en-US" dirty="0" smtClean="0"/>
              <a:t>）。其格式为：</a:t>
            </a:r>
            <a:endParaRPr lang="zh-CN" altLang="en-US" dirty="0" smtClean="0">
              <a:latin typeface="宋体" charset="-122"/>
              <a:cs typeface="Times New Roman" pitchFamily="18" charset="0"/>
            </a:endParaRPr>
          </a:p>
          <a:p>
            <a:pPr marL="360363" indent="-360363" eaLnBrk="1" hangingPunct="1">
              <a:lnSpc>
                <a:spcPct val="90000"/>
              </a:lnSpc>
              <a:buFont typeface="Wingdings" pitchFamily="2" charset="2"/>
              <a:buNone/>
              <a:defRPr/>
            </a:pPr>
            <a:r>
              <a:rPr lang="zh-CN" altLang="en-US" b="1" dirty="0" smtClean="0">
                <a:latin typeface="Courier New" pitchFamily="49" charset="0"/>
                <a:cs typeface="Courier New" pitchFamily="49" charset="0"/>
              </a:rPr>
              <a:t>    </a:t>
            </a:r>
            <a:r>
              <a:rPr lang="en-US" altLang="zh-CN" b="1" dirty="0" smtClean="0">
                <a:latin typeface="Courier New" pitchFamily="49" charset="0"/>
                <a:cs typeface="Courier New" pitchFamily="49" charset="0"/>
              </a:rPr>
              <a:t>{ &lt;</a:t>
            </a:r>
            <a:r>
              <a:rPr lang="zh-CN" altLang="en-US" b="1" dirty="0" smtClean="0">
                <a:latin typeface="宋体" charset="-122"/>
              </a:rPr>
              <a:t>语句序列</a:t>
            </a:r>
            <a:r>
              <a:rPr lang="en-US" altLang="zh-CN" b="1" dirty="0" smtClean="0">
                <a:latin typeface="Courier New" pitchFamily="49" charset="0"/>
                <a:cs typeface="Courier New" pitchFamily="49" charset="0"/>
              </a:rPr>
              <a:t>&gt; }</a:t>
            </a:r>
          </a:p>
          <a:p>
            <a:pPr marL="825500" lvl="1" eaLnBrk="1" hangingPunct="1">
              <a:lnSpc>
                <a:spcPct val="90000"/>
              </a:lnSpc>
              <a:defRPr/>
            </a:pPr>
            <a:r>
              <a:rPr lang="en-US" altLang="zh-CN" dirty="0" smtClean="0"/>
              <a:t>&lt;</a:t>
            </a:r>
            <a:r>
              <a:rPr lang="zh-CN" altLang="en-US" dirty="0" smtClean="0"/>
              <a:t>语句序列</a:t>
            </a:r>
            <a:r>
              <a:rPr lang="en-US" altLang="zh-CN" dirty="0" smtClean="0"/>
              <a:t>&gt;</a:t>
            </a:r>
            <a:r>
              <a:rPr lang="zh-CN" altLang="en-US" dirty="0" smtClean="0"/>
              <a:t>中的语句可以是</a:t>
            </a:r>
            <a:r>
              <a:rPr lang="zh-CN" altLang="en-US" dirty="0" smtClean="0">
                <a:solidFill>
                  <a:schemeClr val="folHlink"/>
                </a:solidFill>
              </a:rPr>
              <a:t>任何</a:t>
            </a:r>
            <a:r>
              <a:rPr lang="zh-CN" altLang="en-US" dirty="0" smtClean="0"/>
              <a:t>的</a:t>
            </a:r>
            <a:r>
              <a:rPr lang="en-US" altLang="zh-CN" dirty="0" smtClean="0"/>
              <a:t>C++</a:t>
            </a:r>
            <a:r>
              <a:rPr lang="zh-CN" altLang="en-US" dirty="0" smtClean="0"/>
              <a:t>语句，其中包括</a:t>
            </a:r>
            <a:r>
              <a:rPr lang="zh-CN" altLang="en-US" dirty="0" smtClean="0">
                <a:solidFill>
                  <a:schemeClr val="folHlink"/>
                </a:solidFill>
              </a:rPr>
              <a:t>数据定义</a:t>
            </a:r>
            <a:r>
              <a:rPr lang="zh-CN" altLang="en-US" dirty="0" smtClean="0"/>
              <a:t>和</a:t>
            </a:r>
            <a:r>
              <a:rPr lang="zh-CN" altLang="en-US" dirty="0" smtClean="0">
                <a:solidFill>
                  <a:schemeClr val="folHlink"/>
                </a:solidFill>
              </a:rPr>
              <a:t>声明</a:t>
            </a:r>
            <a:r>
              <a:rPr lang="zh-CN" altLang="en-US" dirty="0" smtClean="0"/>
              <a:t>语句。</a:t>
            </a:r>
          </a:p>
          <a:p>
            <a:pPr marL="360363" indent="-360363" eaLnBrk="1" hangingPunct="1">
              <a:lnSpc>
                <a:spcPct val="90000"/>
              </a:lnSpc>
              <a:defRPr/>
            </a:pPr>
            <a:r>
              <a:rPr lang="zh-CN" altLang="en-US" dirty="0" smtClean="0"/>
              <a:t>复合语句中的语句序列一般按照书写次序执行。 </a:t>
            </a:r>
          </a:p>
          <a:p>
            <a:pPr marL="360363" indent="-360363" eaLnBrk="1" hangingPunct="1">
              <a:lnSpc>
                <a:spcPct val="90000"/>
              </a:lnSpc>
              <a:defRPr/>
            </a:pPr>
            <a:r>
              <a:rPr lang="zh-CN" altLang="en-US" dirty="0"/>
              <a:t>语法上，复合语句可看作是</a:t>
            </a:r>
            <a:r>
              <a:rPr lang="zh-CN" altLang="en-US" dirty="0">
                <a:solidFill>
                  <a:schemeClr val="folHlink"/>
                </a:solidFill>
              </a:rPr>
              <a:t>一个</a:t>
            </a:r>
            <a:r>
              <a:rPr lang="zh-CN" altLang="en-US" dirty="0"/>
              <a:t>语句</a:t>
            </a:r>
            <a:r>
              <a:rPr lang="zh-CN" altLang="en-US" dirty="0" smtClean="0"/>
              <a:t>。</a:t>
            </a:r>
            <a:endParaRPr lang="en-US" altLang="zh-CN" dirty="0" smtClean="0"/>
          </a:p>
          <a:p>
            <a:pPr marL="360363" indent="-360363" eaLnBrk="1" hangingPunct="1">
              <a:lnSpc>
                <a:spcPct val="90000"/>
              </a:lnSpc>
              <a:defRPr/>
            </a:pPr>
            <a:r>
              <a:rPr lang="zh-CN" altLang="en-US" dirty="0" smtClean="0"/>
              <a:t>复合语句一般作为函数体和结构语句（选择和循环）的成分语句。</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57150"/>
            <a:ext cx="8229600" cy="1139825"/>
          </a:xfrm>
        </p:spPr>
        <p:txBody>
          <a:bodyPr/>
          <a:lstStyle/>
          <a:p>
            <a:pPr eaLnBrk="1" hangingPunct="1">
              <a:defRPr/>
            </a:pPr>
            <a:r>
              <a:rPr lang="zh-CN" altLang="en-US" smtClean="0"/>
              <a:t>复合语句举例</a:t>
            </a:r>
          </a:p>
        </p:txBody>
      </p:sp>
      <p:sp>
        <p:nvSpPr>
          <p:cNvPr id="45059"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altLang="zh-CN" sz="2800" b="1" dirty="0" smtClean="0">
                <a:latin typeface="Courier New" pitchFamily="49" charset="0"/>
              </a:rPr>
              <a:t>{	</a:t>
            </a:r>
            <a:r>
              <a:rPr lang="en-US" altLang="zh-CN" sz="2800" b="1" dirty="0" err="1" smtClean="0">
                <a:latin typeface="Courier New" pitchFamily="49" charset="0"/>
              </a:rPr>
              <a:t>int</a:t>
            </a:r>
            <a:r>
              <a:rPr lang="en-US" altLang="zh-CN" sz="2800" b="1" dirty="0" smtClean="0">
                <a:latin typeface="Courier New" pitchFamily="49" charset="0"/>
              </a:rPr>
              <a:t> </a:t>
            </a:r>
            <a:r>
              <a:rPr lang="en-US" altLang="zh-CN" sz="2800" b="1" dirty="0" err="1" smtClean="0">
                <a:latin typeface="Courier New" pitchFamily="49" charset="0"/>
              </a:rPr>
              <a:t>a,b</a:t>
            </a:r>
            <a:r>
              <a:rPr lang="en-GB" altLang="zh-CN" sz="2800" b="1" dirty="0" smtClean="0">
                <a:latin typeface="Courier New" pitchFamily="49" charset="0"/>
              </a:rPr>
              <a:t>；</a:t>
            </a:r>
            <a:endParaRPr lang="zh-CN" altLang="en-US" sz="2800" b="1" dirty="0" smtClean="0">
              <a:latin typeface="Courier New" pitchFamily="49" charset="0"/>
            </a:endParaRPr>
          </a:p>
          <a:p>
            <a:pPr eaLnBrk="1" hangingPunct="1">
              <a:lnSpc>
                <a:spcPct val="90000"/>
              </a:lnSpc>
              <a:buFont typeface="Wingdings" pitchFamily="2" charset="2"/>
              <a:buNone/>
              <a:defRPr/>
            </a:pPr>
            <a:r>
              <a:rPr lang="zh-CN" altLang="en-US" sz="2800" b="1" dirty="0" smtClean="0">
                <a:latin typeface="Courier New" pitchFamily="49" charset="0"/>
              </a:rPr>
              <a:t>	</a:t>
            </a:r>
            <a:r>
              <a:rPr lang="en-US" altLang="zh-CN" sz="2800" b="1" dirty="0" err="1" smtClean="0">
                <a:latin typeface="Courier New" pitchFamily="49" charset="0"/>
              </a:rPr>
              <a:t>cin</a:t>
            </a:r>
            <a:r>
              <a:rPr lang="en-US" altLang="zh-CN" sz="2800" b="1" dirty="0" smtClean="0">
                <a:latin typeface="Courier New" pitchFamily="49" charset="0"/>
              </a:rPr>
              <a:t> &gt;&gt; a &gt;&gt; b;</a:t>
            </a:r>
          </a:p>
          <a:p>
            <a:pPr eaLnBrk="1" hangingPunct="1">
              <a:lnSpc>
                <a:spcPct val="90000"/>
              </a:lnSpc>
              <a:buFont typeface="Wingdings" pitchFamily="2" charset="2"/>
              <a:buNone/>
              <a:defRPr/>
            </a:pPr>
            <a:r>
              <a:rPr lang="en-US" altLang="zh-CN" sz="2800" b="1" dirty="0" smtClean="0">
                <a:latin typeface="Courier New" pitchFamily="49" charset="0"/>
              </a:rPr>
              <a:t>	</a:t>
            </a:r>
            <a:r>
              <a:rPr lang="en-US" altLang="zh-CN" sz="2800" b="1" dirty="0" err="1" smtClean="0">
                <a:latin typeface="Courier New" pitchFamily="49" charset="0"/>
              </a:rPr>
              <a:t>int</a:t>
            </a:r>
            <a:r>
              <a:rPr lang="en-US" altLang="zh-CN" sz="2800" b="1" dirty="0" smtClean="0">
                <a:latin typeface="Courier New" pitchFamily="49" charset="0"/>
              </a:rPr>
              <a:t> max;</a:t>
            </a:r>
          </a:p>
          <a:p>
            <a:pPr eaLnBrk="1" hangingPunct="1">
              <a:lnSpc>
                <a:spcPct val="90000"/>
              </a:lnSpc>
              <a:buFont typeface="Wingdings" pitchFamily="2" charset="2"/>
              <a:buNone/>
              <a:defRPr/>
            </a:pPr>
            <a:r>
              <a:rPr lang="en-US" altLang="zh-CN" sz="2800" b="1" dirty="0" smtClean="0">
                <a:latin typeface="Courier New" pitchFamily="49" charset="0"/>
              </a:rPr>
              <a:t>	max = (a &gt;= b)?</a:t>
            </a:r>
            <a:r>
              <a:rPr lang="en-US" altLang="zh-CN" sz="2800" b="1" dirty="0" err="1" smtClean="0">
                <a:latin typeface="Courier New" pitchFamily="49" charset="0"/>
              </a:rPr>
              <a:t>a:b</a:t>
            </a:r>
            <a:r>
              <a:rPr lang="en-US" altLang="zh-CN" sz="2800" b="1" dirty="0" smtClean="0">
                <a:latin typeface="Courier New" pitchFamily="49" charset="0"/>
              </a:rPr>
              <a:t>;</a:t>
            </a:r>
          </a:p>
          <a:p>
            <a:pPr eaLnBrk="1" hangingPunct="1">
              <a:lnSpc>
                <a:spcPct val="90000"/>
              </a:lnSpc>
              <a:buFont typeface="Wingdings" pitchFamily="2" charset="2"/>
              <a:buNone/>
              <a:defRPr/>
            </a:pPr>
            <a:r>
              <a:rPr lang="en-US" altLang="zh-CN" sz="2800" b="1" dirty="0" smtClean="0">
                <a:latin typeface="Courier New" pitchFamily="49" charset="0"/>
              </a:rPr>
              <a:t> 	</a:t>
            </a:r>
            <a:r>
              <a:rPr lang="en-US" altLang="zh-CN" sz="2800" b="1" dirty="0" err="1" smtClean="0">
                <a:latin typeface="Courier New" pitchFamily="49" charset="0"/>
              </a:rPr>
              <a:t>cout</a:t>
            </a:r>
            <a:r>
              <a:rPr lang="en-US" altLang="zh-CN" sz="2800" b="1" dirty="0" smtClean="0">
                <a:latin typeface="Courier New" pitchFamily="49" charset="0"/>
              </a:rPr>
              <a:t> &lt;&lt; max &lt;&lt; </a:t>
            </a:r>
            <a:r>
              <a:rPr lang="en-US" altLang="zh-CN" sz="2800" b="1" dirty="0" err="1" smtClean="0">
                <a:latin typeface="Courier New" pitchFamily="49" charset="0"/>
              </a:rPr>
              <a:t>endl</a:t>
            </a:r>
            <a:r>
              <a:rPr lang="en-US" altLang="zh-CN" sz="2800" b="1" dirty="0" smtClean="0">
                <a:latin typeface="Courier New" pitchFamily="49" charset="0"/>
              </a:rPr>
              <a:t>;</a:t>
            </a:r>
          </a:p>
          <a:p>
            <a:pPr eaLnBrk="1" hangingPunct="1">
              <a:lnSpc>
                <a:spcPct val="90000"/>
              </a:lnSpc>
              <a:buFont typeface="Wingdings" pitchFamily="2" charset="2"/>
              <a:buNone/>
              <a:defRPr/>
            </a:pPr>
            <a:r>
              <a:rPr lang="en-US" altLang="zh-CN" sz="2800" b="1" dirty="0" smtClean="0">
                <a:latin typeface="Courier New" pitchFamily="49" charset="0"/>
              </a:rPr>
              <a:t>}</a:t>
            </a:r>
            <a:endParaRPr lang="en-US" altLang="zh-CN" sz="28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685800" y="0"/>
            <a:ext cx="7772400" cy="1143000"/>
          </a:xfrm>
        </p:spPr>
        <p:txBody>
          <a:bodyPr/>
          <a:lstStyle/>
          <a:p>
            <a:pPr eaLnBrk="1" hangingPunct="1">
              <a:defRPr/>
            </a:pPr>
            <a:r>
              <a:rPr lang="zh-CN" altLang="en-US" smtClean="0"/>
              <a:t>空语句 </a:t>
            </a:r>
          </a:p>
        </p:txBody>
      </p:sp>
      <p:sp>
        <p:nvSpPr>
          <p:cNvPr id="198659" name="Rectangle 3"/>
          <p:cNvSpPr>
            <a:spLocks noGrp="1" noChangeArrowheads="1"/>
          </p:cNvSpPr>
          <p:nvPr>
            <p:ph type="body" idx="1"/>
          </p:nvPr>
        </p:nvSpPr>
        <p:spPr>
          <a:xfrm>
            <a:off x="325438" y="1484313"/>
            <a:ext cx="8639175" cy="5373687"/>
          </a:xfrm>
        </p:spPr>
        <p:txBody>
          <a:bodyPr/>
          <a:lstStyle/>
          <a:p>
            <a:pPr eaLnBrk="1" hangingPunct="1">
              <a:defRPr/>
            </a:pPr>
            <a:r>
              <a:rPr lang="zh-CN" altLang="en-US" sz="3600" dirty="0" smtClean="0"/>
              <a:t>根据程序设计的需要，在程序中的某些地方有时需要加上一些空操作，以方便其它流程控制的实现。</a:t>
            </a:r>
          </a:p>
          <a:p>
            <a:pPr eaLnBrk="1" hangingPunct="1">
              <a:defRPr/>
            </a:pPr>
            <a:r>
              <a:rPr lang="zh-CN" altLang="en-US" sz="3600" dirty="0" smtClean="0"/>
              <a:t>空语句的格式为：</a:t>
            </a:r>
          </a:p>
          <a:p>
            <a:pPr eaLnBrk="1" hangingPunct="1">
              <a:buFont typeface="Wingdings" pitchFamily="2" charset="2"/>
              <a:buNone/>
              <a:defRPr/>
            </a:pPr>
            <a:r>
              <a:rPr lang="zh-CN" altLang="en-US" sz="3600" b="1" dirty="0" smtClean="0">
                <a:latin typeface="Courier New" pitchFamily="49" charset="0"/>
                <a:cs typeface="Courier New" pitchFamily="49" charset="0"/>
              </a:rPr>
              <a:t>		</a:t>
            </a:r>
            <a:r>
              <a:rPr lang="en-US" altLang="zh-CN" sz="3600" b="1" dirty="0" smtClean="0">
                <a:latin typeface="Courier New" pitchFamily="49" charset="0"/>
                <a:cs typeface="Courier New" pitchFamily="49" charset="0"/>
              </a:rPr>
              <a:t>;</a:t>
            </a:r>
          </a:p>
          <a:p>
            <a:pPr eaLnBrk="1" hangingPunct="1">
              <a:lnSpc>
                <a:spcPct val="90000"/>
              </a:lnSpc>
              <a:defRPr/>
            </a:pPr>
            <a:r>
              <a:rPr lang="zh-CN" altLang="en-US" sz="3600" dirty="0" smtClean="0"/>
              <a:t>空语句的作用是用于语法上需要一条语句的地方，而该地方又不需做任何事情。空语句常常作为结构语句的子句。</a:t>
            </a:r>
            <a:r>
              <a:rPr lang="zh-CN" altLang="en-US" sz="3600" b="1" dirty="0" smtClean="0">
                <a:latin typeface="Courier New" pitchFamily="49" charset="0"/>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a:xfrm>
            <a:off x="250825" y="798513"/>
            <a:ext cx="8686800" cy="5438775"/>
          </a:xfrm>
        </p:spPr>
        <p:txBody>
          <a:bodyPr/>
          <a:lstStyle/>
          <a:p>
            <a:pPr eaLnBrk="1" hangingPunct="1">
              <a:lnSpc>
                <a:spcPct val="90000"/>
              </a:lnSpc>
              <a:defRPr/>
            </a:pPr>
            <a:r>
              <a:rPr lang="zh-CN" altLang="en-US" sz="2800" smtClean="0"/>
              <a:t>例如：</a:t>
            </a:r>
          </a:p>
          <a:p>
            <a:pPr lvl="1" eaLnBrk="1" hangingPunct="1">
              <a:lnSpc>
                <a:spcPct val="90000"/>
              </a:lnSpc>
              <a:buFontTx/>
              <a:buNone/>
              <a:defRPr/>
            </a:pPr>
            <a:r>
              <a:rPr lang="en-US" altLang="zh-CN" sz="2400" smtClean="0"/>
              <a:t>{	......</a:t>
            </a:r>
          </a:p>
          <a:p>
            <a:pPr lvl="1" eaLnBrk="1" hangingPunct="1">
              <a:lnSpc>
                <a:spcPct val="90000"/>
              </a:lnSpc>
              <a:buFontTx/>
              <a:buNone/>
              <a:defRPr/>
            </a:pPr>
            <a:r>
              <a:rPr lang="en-US" altLang="zh-CN" sz="2400" smtClean="0"/>
              <a:t>	... goto end; //</a:t>
            </a:r>
            <a:r>
              <a:rPr lang="zh-CN" altLang="en-US" sz="2400" smtClean="0"/>
              <a:t>转向下面由语句标号</a:t>
            </a:r>
            <a:r>
              <a:rPr lang="en-US" altLang="zh-CN" sz="2400" smtClean="0"/>
              <a:t>end</a:t>
            </a:r>
            <a:r>
              <a:rPr lang="zh-CN" altLang="en-US" sz="2400" smtClean="0"/>
              <a:t>标识的空语句</a:t>
            </a:r>
          </a:p>
          <a:p>
            <a:pPr lvl="1" eaLnBrk="1" hangingPunct="1">
              <a:lnSpc>
                <a:spcPct val="90000"/>
              </a:lnSpc>
              <a:buFontTx/>
              <a:buNone/>
              <a:defRPr/>
            </a:pPr>
            <a:r>
              <a:rPr lang="zh-CN" altLang="en-US" sz="2400" smtClean="0"/>
              <a:t>	</a:t>
            </a:r>
            <a:r>
              <a:rPr lang="en-US" altLang="zh-CN" sz="2400" smtClean="0"/>
              <a:t>......</a:t>
            </a:r>
          </a:p>
          <a:p>
            <a:pPr lvl="1" eaLnBrk="1" hangingPunct="1">
              <a:lnSpc>
                <a:spcPct val="90000"/>
              </a:lnSpc>
              <a:buFontTx/>
              <a:buNone/>
              <a:defRPr/>
            </a:pPr>
            <a:r>
              <a:rPr lang="en-US" altLang="zh-CN" sz="2400" smtClean="0"/>
              <a:t>	end: </a:t>
            </a:r>
            <a:r>
              <a:rPr lang="en-US" altLang="zh-CN" sz="2400" smtClean="0">
                <a:solidFill>
                  <a:schemeClr val="folHlink"/>
                </a:solidFill>
              </a:rPr>
              <a:t>;</a:t>
            </a:r>
            <a:r>
              <a:rPr lang="en-US" altLang="zh-CN" sz="2400" smtClean="0"/>
              <a:t> //</a:t>
            </a:r>
            <a:r>
              <a:rPr lang="zh-CN" altLang="en-US" sz="2400" smtClean="0"/>
              <a:t>空语句</a:t>
            </a:r>
          </a:p>
          <a:p>
            <a:pPr lvl="1" eaLnBrk="1" hangingPunct="1">
              <a:lnSpc>
                <a:spcPct val="90000"/>
              </a:lnSpc>
              <a:buFontTx/>
              <a:buNone/>
              <a:defRPr/>
            </a:pPr>
            <a:r>
              <a:rPr lang="en-US" altLang="zh-CN" sz="2400" smtClean="0"/>
              <a:t>}</a:t>
            </a:r>
          </a:p>
          <a:p>
            <a:pPr lvl="1" eaLnBrk="1" hangingPunct="1">
              <a:lnSpc>
                <a:spcPct val="90000"/>
              </a:lnSpc>
              <a:defRPr/>
            </a:pPr>
            <a:r>
              <a:rPr lang="zh-CN" altLang="en-US" sz="2400" smtClean="0"/>
              <a:t>其中，在</a:t>
            </a:r>
            <a:r>
              <a:rPr lang="zh-CN" altLang="en-US" sz="2400" smtClean="0">
                <a:latin typeface="Arial"/>
              </a:rPr>
              <a:t>“</a:t>
            </a:r>
            <a:r>
              <a:rPr lang="en-US" altLang="zh-CN" sz="2400" smtClean="0"/>
              <a:t>end: ;</a:t>
            </a:r>
            <a:r>
              <a:rPr lang="en-US" altLang="zh-CN" sz="2400" smtClean="0">
                <a:latin typeface="Arial"/>
              </a:rPr>
              <a:t>”</a:t>
            </a:r>
            <a:r>
              <a:rPr lang="zh-CN" altLang="en-US" sz="2400" smtClean="0"/>
              <a:t>中，</a:t>
            </a:r>
            <a:r>
              <a:rPr lang="en-US" altLang="zh-CN" sz="2400" smtClean="0"/>
              <a:t>end</a:t>
            </a:r>
            <a:r>
              <a:rPr lang="zh-CN" altLang="en-US" sz="2400" smtClean="0"/>
              <a:t>是一个语句标号，</a:t>
            </a:r>
            <a:r>
              <a:rPr lang="zh-CN" altLang="en-US" sz="2400" smtClean="0">
                <a:latin typeface="Arial"/>
              </a:rPr>
              <a:t>“</a:t>
            </a:r>
            <a:r>
              <a:rPr lang="en-US" altLang="zh-CN" sz="2400" smtClean="0"/>
              <a:t>;</a:t>
            </a:r>
            <a:r>
              <a:rPr lang="en-US" altLang="zh-CN" sz="2400" smtClean="0">
                <a:latin typeface="Arial"/>
              </a:rPr>
              <a:t>”</a:t>
            </a:r>
            <a:r>
              <a:rPr lang="zh-CN" altLang="en-US" sz="2400" smtClean="0"/>
              <a:t>是一个空语句。</a:t>
            </a:r>
          </a:p>
          <a:p>
            <a:pPr lvl="1" eaLnBrk="1" hangingPunct="1">
              <a:lnSpc>
                <a:spcPct val="90000"/>
              </a:lnSpc>
              <a:defRPr/>
            </a:pPr>
            <a:endParaRPr lang="zh-CN" altLang="en-US" sz="2400" smtClean="0"/>
          </a:p>
          <a:p>
            <a:pPr eaLnBrk="1" hangingPunct="1">
              <a:lnSpc>
                <a:spcPct val="90000"/>
              </a:lnSpc>
              <a:defRPr/>
            </a:pPr>
            <a:r>
              <a:rPr lang="zh-CN" altLang="en-US" sz="2800" smtClean="0"/>
              <a:t>再例如：</a:t>
            </a:r>
          </a:p>
          <a:p>
            <a:pPr lvl="1" eaLnBrk="1" hangingPunct="1">
              <a:lnSpc>
                <a:spcPct val="90000"/>
              </a:lnSpc>
              <a:buFontTx/>
              <a:buNone/>
              <a:defRPr/>
            </a:pPr>
            <a:r>
              <a:rPr lang="en-US" altLang="zh-CN" sz="2400" smtClean="0"/>
              <a:t>int i,sum;</a:t>
            </a:r>
          </a:p>
          <a:p>
            <a:pPr lvl="1" eaLnBrk="1" hangingPunct="1">
              <a:lnSpc>
                <a:spcPct val="90000"/>
              </a:lnSpc>
              <a:buFontTx/>
              <a:buNone/>
              <a:defRPr/>
            </a:pPr>
            <a:r>
              <a:rPr lang="en-US" altLang="zh-CN" sz="2400" smtClean="0"/>
              <a:t>for (sum=0, i=1; i&lt;=100; sum+=i,i++) </a:t>
            </a:r>
            <a:r>
              <a:rPr lang="en-US" altLang="zh-CN" sz="2400" smtClean="0">
                <a:solidFill>
                  <a:schemeClr val="folHlink"/>
                </a:solidFill>
              </a:rPr>
              <a:t>;</a:t>
            </a:r>
            <a:r>
              <a:rPr lang="en-US" altLang="zh-CN" sz="2400" smtClean="0"/>
              <a:t> </a:t>
            </a:r>
          </a:p>
          <a:p>
            <a:pPr lvl="1" eaLnBrk="1" hangingPunct="1">
              <a:lnSpc>
                <a:spcPct val="90000"/>
              </a:lnSpc>
              <a:defRPr/>
            </a:pPr>
            <a:r>
              <a:rPr lang="zh-CN" altLang="en-US" sz="2400" smtClean="0"/>
              <a:t>其中，循环体为一条空语句</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15950" y="115888"/>
            <a:ext cx="7772400" cy="1143000"/>
          </a:xfrm>
        </p:spPr>
        <p:txBody>
          <a:bodyPr/>
          <a:lstStyle/>
          <a:p>
            <a:pPr eaLnBrk="1" hangingPunct="1">
              <a:defRPr/>
            </a:pPr>
            <a:r>
              <a:rPr lang="zh-CN" altLang="en-US" dirty="0" smtClean="0"/>
              <a:t>选择执行</a:t>
            </a:r>
          </a:p>
        </p:txBody>
      </p:sp>
      <p:sp>
        <p:nvSpPr>
          <p:cNvPr id="8195" name="Rectangle 3"/>
          <p:cNvSpPr>
            <a:spLocks noGrp="1" noChangeArrowheads="1"/>
          </p:cNvSpPr>
          <p:nvPr>
            <p:ph type="body" idx="1"/>
          </p:nvPr>
        </p:nvSpPr>
        <p:spPr>
          <a:xfrm>
            <a:off x="609600" y="1600200"/>
            <a:ext cx="8305800" cy="4924425"/>
          </a:xfrm>
        </p:spPr>
        <p:txBody>
          <a:bodyPr/>
          <a:lstStyle/>
          <a:p>
            <a:pPr marL="360363" indent="-360363" algn="just" eaLnBrk="1" hangingPunct="1">
              <a:defRPr/>
            </a:pPr>
            <a:r>
              <a:rPr lang="zh-CN" altLang="en-US" smtClean="0"/>
              <a:t>在程序中，常常需要根据不同的情况来从一组语句中选择一个来执行（分支），这是通过选择语句来完成的。</a:t>
            </a:r>
          </a:p>
          <a:p>
            <a:pPr marL="360363" indent="-360363" algn="just" eaLnBrk="1" hangingPunct="1">
              <a:defRPr/>
            </a:pPr>
            <a:r>
              <a:rPr lang="en-US" altLang="zh-CN" smtClean="0"/>
              <a:t>C++</a:t>
            </a:r>
            <a:r>
              <a:rPr lang="zh-CN" altLang="en-US" smtClean="0"/>
              <a:t>的选择语句包括：</a:t>
            </a:r>
          </a:p>
          <a:p>
            <a:pPr marL="825500" lvl="1" algn="just" eaLnBrk="1" hangingPunct="1">
              <a:defRPr/>
            </a:pPr>
            <a:r>
              <a:rPr lang="en-US" altLang="zh-CN" smtClean="0">
                <a:latin typeface="宋体" charset="-122"/>
                <a:cs typeface="Times New Roman" pitchFamily="18" charset="0"/>
              </a:rPr>
              <a:t>if</a:t>
            </a:r>
            <a:r>
              <a:rPr lang="zh-CN" altLang="en-US" smtClean="0"/>
              <a:t>语句</a:t>
            </a:r>
          </a:p>
          <a:p>
            <a:pPr marL="825500" lvl="1" algn="just" eaLnBrk="1" hangingPunct="1">
              <a:defRPr/>
            </a:pPr>
            <a:r>
              <a:rPr lang="en-US" altLang="zh-CN" smtClean="0">
                <a:latin typeface="宋体" charset="-122"/>
                <a:cs typeface="Times New Roman" pitchFamily="18" charset="0"/>
              </a:rPr>
              <a:t>switch</a:t>
            </a:r>
            <a:r>
              <a:rPr lang="zh-CN" altLang="en-US" smtClean="0"/>
              <a:t>语句</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4213" y="115888"/>
            <a:ext cx="7772400" cy="1143000"/>
          </a:xfrm>
        </p:spPr>
        <p:txBody>
          <a:bodyPr/>
          <a:lstStyle/>
          <a:p>
            <a:pPr eaLnBrk="1" hangingPunct="1">
              <a:defRPr/>
            </a:pPr>
            <a:r>
              <a:rPr lang="en-US" altLang="zh-CN" smtClean="0"/>
              <a:t> if  </a:t>
            </a:r>
            <a:r>
              <a:rPr lang="zh-CN" altLang="en-US" smtClean="0"/>
              <a:t>语句</a:t>
            </a:r>
          </a:p>
        </p:txBody>
      </p:sp>
      <p:sp>
        <p:nvSpPr>
          <p:cNvPr id="9219" name="Rectangle 3"/>
          <p:cNvSpPr>
            <a:spLocks noGrp="1" noChangeArrowheads="1"/>
          </p:cNvSpPr>
          <p:nvPr>
            <p:ph type="body" idx="1"/>
          </p:nvPr>
        </p:nvSpPr>
        <p:spPr>
          <a:xfrm>
            <a:off x="468313" y="1600200"/>
            <a:ext cx="8218487" cy="4997450"/>
          </a:xfrm>
        </p:spPr>
        <p:txBody>
          <a:bodyPr/>
          <a:lstStyle/>
          <a:p>
            <a:pPr eaLnBrk="1" hangingPunct="1">
              <a:defRPr/>
            </a:pPr>
            <a:r>
              <a:rPr lang="en-US" altLang="zh-CN" sz="2800" dirty="0" smtClean="0"/>
              <a:t>if</a:t>
            </a:r>
            <a:r>
              <a:rPr lang="zh-CN" altLang="en-US" sz="2800" dirty="0" smtClean="0"/>
              <a:t>语句（又称条件语句）是根据一个条件满足与否来决定是否执行某个语句或从两个语句中选择一个语句执行。</a:t>
            </a:r>
          </a:p>
          <a:p>
            <a:pPr eaLnBrk="1" hangingPunct="1">
              <a:defRPr/>
            </a:pPr>
            <a:r>
              <a:rPr lang="en-US" altLang="zh-CN" sz="2800" dirty="0" smtClean="0">
                <a:latin typeface="宋体" charset="-122"/>
                <a:cs typeface="Times New Roman" pitchFamily="18" charset="0"/>
              </a:rPr>
              <a:t>if</a:t>
            </a:r>
            <a:r>
              <a:rPr lang="zh-CN" altLang="en-US" sz="2800" dirty="0" smtClean="0"/>
              <a:t>语句有两种格式：</a:t>
            </a:r>
            <a:endParaRPr lang="zh-CN" altLang="en-US" sz="2800" dirty="0" smtClean="0">
              <a:latin typeface="宋体" charset="-122"/>
              <a:cs typeface="Times New Roman" pitchFamily="18" charset="0"/>
            </a:endParaRPr>
          </a:p>
          <a:p>
            <a:pPr lvl="1" algn="just" eaLnBrk="1" hangingPunct="1">
              <a:defRPr/>
            </a:pPr>
            <a:r>
              <a:rPr lang="en-US" altLang="zh-CN" sz="2400" dirty="0" smtClean="0">
                <a:cs typeface="Times New Roman" pitchFamily="18" charset="0"/>
              </a:rPr>
              <a:t>if (&lt;</a:t>
            </a:r>
            <a:r>
              <a:rPr lang="zh-CN" altLang="en-US" sz="2400" dirty="0" smtClean="0"/>
              <a:t>表达式</a:t>
            </a:r>
            <a:r>
              <a:rPr lang="en-US" altLang="zh-CN" sz="2400" dirty="0" smtClean="0">
                <a:cs typeface="Times New Roman" pitchFamily="18" charset="0"/>
              </a:rPr>
              <a:t>&gt;) &lt;</a:t>
            </a:r>
            <a:r>
              <a:rPr lang="zh-CN" altLang="en-US" sz="2400" dirty="0" smtClean="0"/>
              <a:t>语句</a:t>
            </a:r>
            <a:r>
              <a:rPr lang="en-US" altLang="zh-CN" sz="2400" dirty="0" smtClean="0">
                <a:cs typeface="Times New Roman" pitchFamily="18" charset="0"/>
              </a:rPr>
              <a:t>&gt;</a:t>
            </a:r>
          </a:p>
          <a:p>
            <a:pPr lvl="1" algn="just" eaLnBrk="1" hangingPunct="1">
              <a:defRPr/>
            </a:pPr>
            <a:r>
              <a:rPr lang="en-US" altLang="zh-CN" sz="2400" dirty="0" smtClean="0">
                <a:cs typeface="Times New Roman" pitchFamily="18" charset="0"/>
              </a:rPr>
              <a:t>if (&lt;</a:t>
            </a:r>
            <a:r>
              <a:rPr lang="zh-CN" altLang="en-US" sz="2400" dirty="0" smtClean="0"/>
              <a:t>表达式</a:t>
            </a:r>
            <a:r>
              <a:rPr lang="en-US" altLang="zh-CN" sz="2400" dirty="0" smtClean="0">
                <a:cs typeface="Times New Roman" pitchFamily="18" charset="0"/>
              </a:rPr>
              <a:t>&gt;) &lt;</a:t>
            </a:r>
            <a:r>
              <a:rPr lang="zh-CN" altLang="en-US" sz="2400" dirty="0" smtClean="0"/>
              <a:t>语句</a:t>
            </a:r>
            <a:r>
              <a:rPr lang="en-US" altLang="zh-CN" sz="2400" dirty="0" smtClean="0">
                <a:cs typeface="Times New Roman" pitchFamily="18" charset="0"/>
              </a:rPr>
              <a:t>1&gt; else &lt;</a:t>
            </a:r>
            <a:r>
              <a:rPr lang="zh-CN" altLang="en-US" sz="2400" dirty="0" smtClean="0"/>
              <a:t>语句</a:t>
            </a:r>
            <a:r>
              <a:rPr lang="en-US" altLang="zh-CN" sz="2400" dirty="0" smtClean="0">
                <a:cs typeface="Times New Roman" pitchFamily="18" charset="0"/>
              </a:rPr>
              <a:t>2&gt;</a:t>
            </a:r>
          </a:p>
          <a:p>
            <a:pPr lvl="2" algn="just" eaLnBrk="1" hangingPunct="1">
              <a:defRPr/>
            </a:pPr>
            <a:r>
              <a:rPr lang="zh-CN" altLang="en-US" sz="2000" dirty="0" smtClean="0">
                <a:cs typeface="Times New Roman" pitchFamily="18" charset="0"/>
              </a:rPr>
              <a:t>其中，</a:t>
            </a:r>
            <a:r>
              <a:rPr lang="en-US" altLang="zh-CN" sz="2000" dirty="0" smtClean="0">
                <a:cs typeface="Times New Roman" pitchFamily="18" charset="0"/>
              </a:rPr>
              <a:t>&lt;</a:t>
            </a:r>
            <a:r>
              <a:rPr lang="zh-CN" altLang="en-US" sz="2000" dirty="0" smtClean="0"/>
              <a:t>表达式</a:t>
            </a:r>
            <a:r>
              <a:rPr lang="en-US" altLang="zh-CN" sz="2000" dirty="0" smtClean="0">
                <a:cs typeface="Times New Roman" pitchFamily="18" charset="0"/>
              </a:rPr>
              <a:t>&gt;</a:t>
            </a:r>
            <a:r>
              <a:rPr lang="zh-CN" altLang="en-US" sz="2000" dirty="0" smtClean="0">
                <a:cs typeface="Times New Roman" pitchFamily="18" charset="0"/>
              </a:rPr>
              <a:t>可以是任意的</a:t>
            </a:r>
            <a:r>
              <a:rPr lang="en-US" altLang="zh-CN" sz="2000" dirty="0" smtClean="0">
                <a:cs typeface="Times New Roman" pitchFamily="18" charset="0"/>
              </a:rPr>
              <a:t>C++</a:t>
            </a:r>
            <a:r>
              <a:rPr lang="zh-CN" altLang="en-US" sz="2000" dirty="0" smtClean="0">
                <a:cs typeface="Times New Roman" pitchFamily="18" charset="0"/>
              </a:rPr>
              <a:t>表达式，通常为关系或逻辑表达式；</a:t>
            </a:r>
            <a:endParaRPr lang="en-US" altLang="zh-CN" sz="2000" dirty="0" smtClean="0">
              <a:cs typeface="Times New Roman" pitchFamily="18" charset="0"/>
            </a:endParaRPr>
          </a:p>
          <a:p>
            <a:pPr lvl="2" algn="just" eaLnBrk="1" hangingPunct="1">
              <a:defRPr/>
            </a:pPr>
            <a:r>
              <a:rPr lang="en-US" altLang="zh-CN" sz="2000" dirty="0" smtClean="0">
                <a:cs typeface="Times New Roman" pitchFamily="18" charset="0"/>
              </a:rPr>
              <a:t>&lt;</a:t>
            </a:r>
            <a:r>
              <a:rPr lang="zh-CN" altLang="en-US" sz="2000" dirty="0" smtClean="0">
                <a:cs typeface="Times New Roman" pitchFamily="18" charset="0"/>
              </a:rPr>
              <a:t>语句</a:t>
            </a:r>
            <a:r>
              <a:rPr lang="en-US" altLang="zh-CN" sz="2000" dirty="0" smtClean="0">
                <a:cs typeface="Times New Roman" pitchFamily="18" charset="0"/>
              </a:rPr>
              <a:t>&gt;</a:t>
            </a:r>
            <a:r>
              <a:rPr lang="zh-CN" altLang="en-US" sz="2000" dirty="0" smtClean="0">
                <a:cs typeface="Times New Roman" pitchFamily="18" charset="0"/>
              </a:rPr>
              <a:t>、</a:t>
            </a:r>
            <a:r>
              <a:rPr lang="en-US" altLang="zh-CN" sz="2000" dirty="0" smtClean="0">
                <a:cs typeface="Times New Roman" pitchFamily="18" charset="0"/>
              </a:rPr>
              <a:t>&lt;</a:t>
            </a:r>
            <a:r>
              <a:rPr lang="zh-CN" altLang="en-US" sz="2000" dirty="0" smtClean="0">
                <a:cs typeface="Times New Roman" pitchFamily="18" charset="0"/>
              </a:rPr>
              <a:t>语句</a:t>
            </a:r>
            <a:r>
              <a:rPr lang="en-US" altLang="zh-CN" sz="2000" dirty="0" smtClean="0">
                <a:cs typeface="Times New Roman" pitchFamily="18" charset="0"/>
              </a:rPr>
              <a:t>1&gt;</a:t>
            </a:r>
            <a:r>
              <a:rPr lang="zh-CN" altLang="en-US" sz="2000" dirty="0" smtClean="0">
                <a:cs typeface="Times New Roman" pitchFamily="18" charset="0"/>
              </a:rPr>
              <a:t>、</a:t>
            </a:r>
            <a:r>
              <a:rPr lang="en-US" altLang="zh-CN" sz="2000" dirty="0" smtClean="0">
                <a:cs typeface="Times New Roman" pitchFamily="18" charset="0"/>
              </a:rPr>
              <a:t>&lt;</a:t>
            </a:r>
            <a:r>
              <a:rPr lang="zh-CN" altLang="en-US" sz="2000" dirty="0" smtClean="0">
                <a:cs typeface="Times New Roman" pitchFamily="18" charset="0"/>
              </a:rPr>
              <a:t>语句</a:t>
            </a:r>
            <a:r>
              <a:rPr lang="en-US" altLang="zh-CN" sz="2000" dirty="0" smtClean="0">
                <a:cs typeface="Times New Roman" pitchFamily="18" charset="0"/>
              </a:rPr>
              <a:t>2&gt;</a:t>
            </a:r>
            <a:r>
              <a:rPr lang="zh-CN" altLang="en-US" sz="2000" dirty="0" smtClean="0">
                <a:cs typeface="Times New Roman" pitchFamily="18" charset="0"/>
              </a:rPr>
              <a:t>必须是</a:t>
            </a:r>
            <a:r>
              <a:rPr lang="zh-CN" altLang="en-US" sz="2000" dirty="0" smtClean="0">
                <a:solidFill>
                  <a:srgbClr val="FF9900"/>
                </a:solidFill>
                <a:cs typeface="Times New Roman" pitchFamily="18" charset="0"/>
              </a:rPr>
              <a:t>一个语句</a:t>
            </a:r>
            <a:r>
              <a:rPr lang="zh-CN" altLang="en-US" sz="2000" dirty="0" smtClean="0">
                <a:cs typeface="Times New Roman" pitchFamily="18" charset="0"/>
              </a:rPr>
              <a:t>！（复合语句算一个语句。）</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4213" y="0"/>
            <a:ext cx="7772400" cy="1143000"/>
          </a:xfrm>
        </p:spPr>
        <p:txBody>
          <a:bodyPr/>
          <a:lstStyle/>
          <a:p>
            <a:pPr eaLnBrk="1" hangingPunct="1">
              <a:defRPr/>
            </a:pPr>
            <a:r>
              <a:rPr lang="en-US" altLang="zh-CN" smtClean="0"/>
              <a:t> if</a:t>
            </a:r>
            <a:r>
              <a:rPr lang="zh-CN" altLang="en-US" smtClean="0"/>
              <a:t>语句的含义</a:t>
            </a:r>
          </a:p>
        </p:txBody>
      </p:sp>
      <p:pic>
        <p:nvPicPr>
          <p:cNvPr id="16387" name="Picture 3" descr="ifyuj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2524125"/>
            <a:ext cx="7920038" cy="371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4"/>
          <p:cNvSpPr txBox="1">
            <a:spLocks noChangeArrowheads="1"/>
          </p:cNvSpPr>
          <p:nvPr/>
        </p:nvSpPr>
        <p:spPr bwMode="auto">
          <a:xfrm>
            <a:off x="612775" y="2051050"/>
            <a:ext cx="30956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lr>
                <a:schemeClr val="tx1"/>
              </a:buCl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marL="4763" lvl="1" indent="0" algn="just" eaLnBrk="1" hangingPunct="1">
              <a:buFontTx/>
              <a:buNone/>
              <a:defRPr/>
            </a:pPr>
            <a:r>
              <a:rPr lang="en-US" altLang="zh-CN" sz="2000" dirty="0">
                <a:cs typeface="Times New Roman" pitchFamily="18" charset="0"/>
              </a:rPr>
              <a:t>if (&lt;</a:t>
            </a:r>
            <a:r>
              <a:rPr lang="zh-CN" altLang="en-US" sz="2000" dirty="0"/>
              <a:t>表达式</a:t>
            </a:r>
            <a:r>
              <a:rPr lang="en-US" altLang="zh-CN" sz="2000" dirty="0">
                <a:cs typeface="Times New Roman" pitchFamily="18" charset="0"/>
              </a:rPr>
              <a:t>&gt;) &lt;</a:t>
            </a:r>
            <a:r>
              <a:rPr lang="zh-CN" altLang="en-US" sz="2000" dirty="0"/>
              <a:t>语句</a:t>
            </a:r>
            <a:r>
              <a:rPr lang="en-US" altLang="zh-CN" sz="2000" dirty="0">
                <a:cs typeface="Times New Roman" pitchFamily="18" charset="0"/>
              </a:rPr>
              <a:t>&gt;</a:t>
            </a:r>
          </a:p>
        </p:txBody>
      </p:sp>
      <p:sp>
        <p:nvSpPr>
          <p:cNvPr id="16389" name="Text Box 5"/>
          <p:cNvSpPr txBox="1">
            <a:spLocks noChangeArrowheads="1"/>
          </p:cNvSpPr>
          <p:nvPr/>
        </p:nvSpPr>
        <p:spPr bwMode="auto">
          <a:xfrm>
            <a:off x="4211638" y="2020888"/>
            <a:ext cx="44640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lr>
                <a:schemeClr val="tx1"/>
              </a:buCl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100000"/>
              </a:lnSpc>
              <a:spcBef>
                <a:spcPct val="50000"/>
              </a:spcBef>
              <a:buClrTx/>
              <a:buSzTx/>
              <a:buFontTx/>
              <a:buNone/>
            </a:pPr>
            <a:r>
              <a:rPr kumimoji="1" lang="en-US" altLang="zh-CN" sz="2000">
                <a:effectLst/>
                <a:latin typeface="Tahoma" pitchFamily="34" charset="0"/>
              </a:rPr>
              <a:t>if (&lt;</a:t>
            </a:r>
            <a:r>
              <a:rPr kumimoji="1" lang="zh-CN" altLang="en-US" sz="2000">
                <a:effectLst/>
                <a:latin typeface="Tahoma" pitchFamily="34" charset="0"/>
              </a:rPr>
              <a:t>表达式</a:t>
            </a:r>
            <a:r>
              <a:rPr kumimoji="1" lang="en-US" altLang="zh-CN" sz="2000">
                <a:effectLst/>
                <a:latin typeface="Tahoma" pitchFamily="34" charset="0"/>
              </a:rPr>
              <a:t>&gt;) &lt;</a:t>
            </a:r>
            <a:r>
              <a:rPr kumimoji="1" lang="zh-CN" altLang="en-US" sz="2000">
                <a:effectLst/>
                <a:latin typeface="Tahoma" pitchFamily="34" charset="0"/>
              </a:rPr>
              <a:t>语句</a:t>
            </a:r>
            <a:r>
              <a:rPr kumimoji="1" lang="en-US" altLang="zh-CN" sz="2000">
                <a:effectLst/>
                <a:latin typeface="Tahoma" pitchFamily="34" charset="0"/>
              </a:rPr>
              <a:t>1&gt; else &lt;</a:t>
            </a:r>
            <a:r>
              <a:rPr kumimoji="1" lang="zh-CN" altLang="en-US" sz="2000">
                <a:effectLst/>
                <a:latin typeface="Tahoma" pitchFamily="34" charset="0"/>
              </a:rPr>
              <a:t>语句</a:t>
            </a:r>
            <a:r>
              <a:rPr kumimoji="1" lang="en-US" altLang="zh-CN" sz="2000">
                <a:effectLst/>
                <a:latin typeface="Tahoma" pitchFamily="34" charset="0"/>
              </a:rPr>
              <a:t>2&gt;</a:t>
            </a:r>
            <a:endParaRPr kumimoji="1" lang="zh-CN" altLang="en-US" sz="2000">
              <a:effectLst/>
              <a:latin typeface="Tahoma"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115888"/>
            <a:ext cx="9144000" cy="1143000"/>
          </a:xfrm>
        </p:spPr>
        <p:txBody>
          <a:bodyPr/>
          <a:lstStyle/>
          <a:p>
            <a:pPr algn="l" eaLnBrk="1" hangingPunct="1">
              <a:defRPr/>
            </a:pPr>
            <a:r>
              <a:rPr lang="zh-CN" altLang="en-US" sz="3600" smtClean="0"/>
              <a:t>例子：从键盘输入三个整数，计算其中的最大值并将其输出</a:t>
            </a:r>
          </a:p>
        </p:txBody>
      </p:sp>
      <p:sp>
        <p:nvSpPr>
          <p:cNvPr id="11267" name="Rectangle 3"/>
          <p:cNvSpPr>
            <a:spLocks noGrp="1" noChangeArrowheads="1"/>
          </p:cNvSpPr>
          <p:nvPr>
            <p:ph type="body" idx="1"/>
          </p:nvPr>
        </p:nvSpPr>
        <p:spPr>
          <a:xfrm>
            <a:off x="827088" y="1752600"/>
            <a:ext cx="7250112" cy="4840288"/>
          </a:xfrm>
        </p:spPr>
        <p:txBody>
          <a:bodyPr>
            <a:normAutofit lnSpcReduction="10000"/>
          </a:bodyPr>
          <a:lstStyle/>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#include &lt;</a:t>
            </a:r>
            <a:r>
              <a:rPr lang="en-US" altLang="zh-CN" sz="2000" b="1" dirty="0" err="1" smtClean="0">
                <a:latin typeface="Courier New" pitchFamily="49" charset="0"/>
                <a:cs typeface="Courier New" pitchFamily="49" charset="0"/>
              </a:rPr>
              <a:t>iostream</a:t>
            </a:r>
            <a:r>
              <a:rPr lang="en-US" altLang="zh-CN" sz="2000" b="1" dirty="0" smtClean="0">
                <a:latin typeface="Courier New" pitchFamily="49" charset="0"/>
                <a:cs typeface="Courier New" pitchFamily="49" charset="0"/>
              </a:rPr>
              <a:t>&gt;</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using namespace </a:t>
            </a:r>
            <a:r>
              <a:rPr lang="en-US" altLang="zh-CN" sz="2000" b="1" dirty="0" err="1" smtClean="0">
                <a:latin typeface="Courier New" pitchFamily="49" charset="0"/>
                <a:cs typeface="Courier New" pitchFamily="49" charset="0"/>
              </a:rPr>
              <a:t>std</a:t>
            </a:r>
            <a:r>
              <a:rPr lang="en-US" altLang="zh-CN" sz="2000" b="1" dirty="0"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2000" b="1" dirty="0" err="1" smtClean="0">
                <a:latin typeface="Courier New" pitchFamily="49" charset="0"/>
                <a:cs typeface="Courier New" pitchFamily="49" charset="0"/>
              </a:rPr>
              <a:t>int</a:t>
            </a:r>
            <a:r>
              <a:rPr lang="en-US" altLang="zh-CN" sz="2000" b="1" dirty="0" smtClean="0">
                <a:latin typeface="Courier New" pitchFamily="49" charset="0"/>
                <a:cs typeface="Courier New" pitchFamily="49" charset="0"/>
              </a:rPr>
              <a:t> main()</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int</a:t>
            </a: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a,b,c,max</a:t>
            </a:r>
            <a:r>
              <a:rPr lang="en-US" altLang="zh-CN" sz="2000" b="1" dirty="0"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cout</a:t>
            </a:r>
            <a:r>
              <a:rPr lang="en-US" altLang="zh-CN" sz="2000" b="1" dirty="0" smtClean="0">
                <a:latin typeface="Courier New" pitchFamily="49" charset="0"/>
                <a:cs typeface="Courier New" pitchFamily="49" charset="0"/>
              </a:rPr>
              <a:t> &lt;&lt; "</a:t>
            </a:r>
            <a:r>
              <a:rPr lang="zh-CN" altLang="en-US" sz="2000" b="1" dirty="0" smtClean="0">
                <a:latin typeface="宋体" charset="-122"/>
              </a:rPr>
              <a:t>请输入三个整数：</a:t>
            </a:r>
            <a:r>
              <a:rPr lang="en-US" altLang="zh-CN" sz="2000" b="1" dirty="0" smtClean="0">
                <a:latin typeface="Courier New" pitchFamily="49" charset="0"/>
                <a:cs typeface="Courier New" pitchFamily="49" charset="0"/>
              </a:rPr>
              <a:t>" &lt;&lt; </a:t>
            </a:r>
            <a:r>
              <a:rPr lang="en-US" altLang="zh-CN" sz="2000" b="1" dirty="0" err="1" smtClean="0">
                <a:latin typeface="Courier New" pitchFamily="49" charset="0"/>
                <a:cs typeface="Courier New" pitchFamily="49" charset="0"/>
              </a:rPr>
              <a:t>endl</a:t>
            </a:r>
            <a:r>
              <a:rPr lang="en-US" altLang="zh-CN" sz="2000" b="1" dirty="0"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cin</a:t>
            </a:r>
            <a:r>
              <a:rPr lang="en-US" altLang="zh-CN" sz="2000" b="1" dirty="0" smtClean="0">
                <a:latin typeface="Courier New" pitchFamily="49" charset="0"/>
                <a:cs typeface="Courier New" pitchFamily="49" charset="0"/>
              </a:rPr>
              <a:t> &gt;&gt; a &gt;&gt; b &gt;&gt; c;</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smtClean="0">
                <a:solidFill>
                  <a:srgbClr val="FFC000"/>
                </a:solidFill>
                <a:latin typeface="Courier New" pitchFamily="49" charset="0"/>
                <a:cs typeface="Courier New" pitchFamily="49" charset="0"/>
              </a:rPr>
              <a:t>if (a &gt; b)</a:t>
            </a:r>
          </a:p>
          <a:p>
            <a:pPr eaLnBrk="1" hangingPunct="1">
              <a:lnSpc>
                <a:spcPct val="90000"/>
              </a:lnSpc>
              <a:buFont typeface="Wingdings" pitchFamily="2" charset="2"/>
              <a:buNone/>
              <a:defRPr/>
            </a:pPr>
            <a:r>
              <a:rPr lang="en-US" altLang="zh-CN" sz="2000" b="1" dirty="0" smtClean="0">
                <a:solidFill>
                  <a:srgbClr val="FFC000"/>
                </a:solidFill>
                <a:latin typeface="Courier New" pitchFamily="49" charset="0"/>
                <a:cs typeface="Courier New" pitchFamily="49" charset="0"/>
              </a:rPr>
              <a:t>	  max = a;</a:t>
            </a:r>
          </a:p>
          <a:p>
            <a:pPr eaLnBrk="1" hangingPunct="1">
              <a:lnSpc>
                <a:spcPct val="90000"/>
              </a:lnSpc>
              <a:buFont typeface="Wingdings" pitchFamily="2" charset="2"/>
              <a:buNone/>
              <a:defRPr/>
            </a:pPr>
            <a:r>
              <a:rPr lang="en-US" altLang="zh-CN" sz="2000" b="1" dirty="0" smtClean="0">
                <a:solidFill>
                  <a:srgbClr val="FFC000"/>
                </a:solidFill>
                <a:latin typeface="Courier New" pitchFamily="49" charset="0"/>
                <a:cs typeface="Courier New" pitchFamily="49" charset="0"/>
              </a:rPr>
              <a:t>	else</a:t>
            </a:r>
          </a:p>
          <a:p>
            <a:pPr eaLnBrk="1" hangingPunct="1">
              <a:lnSpc>
                <a:spcPct val="90000"/>
              </a:lnSpc>
              <a:buFont typeface="Wingdings" pitchFamily="2" charset="2"/>
              <a:buNone/>
              <a:defRPr/>
            </a:pPr>
            <a:r>
              <a:rPr lang="en-US" altLang="zh-CN" sz="2000" b="1" dirty="0" smtClean="0">
                <a:solidFill>
                  <a:srgbClr val="FFC000"/>
                </a:solidFill>
                <a:latin typeface="Courier New" pitchFamily="49" charset="0"/>
                <a:cs typeface="Courier New" pitchFamily="49" charset="0"/>
              </a:rPr>
              <a:t>	  max = b;</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smtClean="0">
                <a:solidFill>
                  <a:srgbClr val="FFFF00"/>
                </a:solidFill>
                <a:latin typeface="Courier New" pitchFamily="49" charset="0"/>
                <a:cs typeface="Courier New" pitchFamily="49" charset="0"/>
              </a:rPr>
              <a:t>if (c &gt; max) </a:t>
            </a:r>
          </a:p>
          <a:p>
            <a:pPr eaLnBrk="1" hangingPunct="1">
              <a:lnSpc>
                <a:spcPct val="90000"/>
              </a:lnSpc>
              <a:buFont typeface="Wingdings" pitchFamily="2" charset="2"/>
              <a:buNone/>
              <a:defRPr/>
            </a:pPr>
            <a:r>
              <a:rPr lang="en-US" altLang="zh-CN" sz="2000" b="1" dirty="0">
                <a:solidFill>
                  <a:srgbClr val="FFFF00"/>
                </a:solidFill>
                <a:latin typeface="Courier New" pitchFamily="49" charset="0"/>
                <a:cs typeface="Courier New" pitchFamily="49" charset="0"/>
              </a:rPr>
              <a:t> </a:t>
            </a:r>
            <a:r>
              <a:rPr lang="en-US" altLang="zh-CN" sz="2000" b="1" dirty="0" smtClean="0">
                <a:solidFill>
                  <a:srgbClr val="FFFF00"/>
                </a:solidFill>
                <a:latin typeface="Courier New" pitchFamily="49" charset="0"/>
                <a:cs typeface="Courier New" pitchFamily="49" charset="0"/>
              </a:rPr>
              <a:t>   max = c;</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cout</a:t>
            </a:r>
            <a:r>
              <a:rPr lang="en-US" altLang="zh-CN" sz="2000" b="1" dirty="0" smtClean="0">
                <a:latin typeface="Courier New" pitchFamily="49" charset="0"/>
                <a:cs typeface="Courier New" pitchFamily="49" charset="0"/>
              </a:rPr>
              <a:t> &lt;&lt; "</a:t>
            </a:r>
            <a:r>
              <a:rPr lang="zh-CN" altLang="en-US" sz="2000" b="1" dirty="0" smtClean="0">
                <a:latin typeface="宋体" charset="-122"/>
              </a:rPr>
              <a:t>最大者为：</a:t>
            </a:r>
            <a:r>
              <a:rPr lang="en-US" altLang="zh-CN" sz="2000" b="1" dirty="0" smtClean="0">
                <a:latin typeface="Courier New" pitchFamily="49" charset="0"/>
                <a:cs typeface="Courier New" pitchFamily="49" charset="0"/>
              </a:rPr>
              <a:t>" &lt;&lt; max &lt;&lt; </a:t>
            </a:r>
            <a:r>
              <a:rPr lang="en-US" altLang="zh-CN" sz="2000" b="1" dirty="0" err="1" smtClean="0">
                <a:latin typeface="Courier New" pitchFamily="49" charset="0"/>
                <a:cs typeface="Courier New" pitchFamily="49" charset="0"/>
              </a:rPr>
              <a:t>endl</a:t>
            </a:r>
            <a:r>
              <a:rPr lang="en-US" altLang="zh-CN" sz="2000" b="1" dirty="0"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return 0;</a:t>
            </a:r>
          </a:p>
          <a:p>
            <a:pPr eaLnBrk="1" hangingPunct="1">
              <a:lnSpc>
                <a:spcPct val="90000"/>
              </a:lnSpc>
              <a:buFont typeface="Wingdings" pitchFamily="2" charset="2"/>
              <a:buNone/>
              <a:defRPr/>
            </a:pPr>
            <a:r>
              <a:rPr lang="en-US" altLang="zh-CN" sz="2000" dirty="0" smtClean="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68313" y="0"/>
            <a:ext cx="8229600" cy="1139825"/>
          </a:xfrm>
        </p:spPr>
        <p:txBody>
          <a:bodyPr/>
          <a:lstStyle/>
          <a:p>
            <a:pPr eaLnBrk="1" hangingPunct="1">
              <a:defRPr/>
            </a:pPr>
            <a:r>
              <a:rPr lang="en-US" altLang="zh-CN" smtClean="0"/>
              <a:t>if</a:t>
            </a:r>
            <a:r>
              <a:rPr lang="zh-CN" altLang="en-US" smtClean="0"/>
              <a:t>语句的锯齿格式</a:t>
            </a:r>
          </a:p>
        </p:txBody>
      </p:sp>
      <p:sp>
        <p:nvSpPr>
          <p:cNvPr id="92163" name="Rectangle 3"/>
          <p:cNvSpPr>
            <a:spLocks noGrp="1" noChangeArrowheads="1"/>
          </p:cNvSpPr>
          <p:nvPr>
            <p:ph type="body" idx="1"/>
          </p:nvPr>
        </p:nvSpPr>
        <p:spPr>
          <a:xfrm>
            <a:off x="457200" y="1268413"/>
            <a:ext cx="8229600" cy="2305050"/>
          </a:xfrm>
        </p:spPr>
        <p:txBody>
          <a:bodyPr>
            <a:normAutofit/>
          </a:bodyPr>
          <a:lstStyle/>
          <a:p>
            <a:pPr algn="just" eaLnBrk="1" hangingPunct="1">
              <a:lnSpc>
                <a:spcPct val="110000"/>
              </a:lnSpc>
              <a:spcBef>
                <a:spcPct val="45000"/>
              </a:spcBef>
              <a:defRPr/>
            </a:pPr>
            <a:r>
              <a:rPr lang="zh-CN" altLang="en-US" sz="2400" dirty="0" smtClean="0"/>
              <a:t>为了提高程序的易读性，在写</a:t>
            </a:r>
            <a:r>
              <a:rPr lang="en-US" altLang="zh-CN" sz="2400" dirty="0" smtClean="0">
                <a:latin typeface="宋体" charset="-122"/>
                <a:cs typeface="Times New Roman" pitchFamily="18" charset="0"/>
              </a:rPr>
              <a:t>if</a:t>
            </a:r>
            <a:r>
              <a:rPr lang="zh-CN" altLang="en-US" sz="2400" dirty="0" smtClean="0"/>
              <a:t>语句时，最好采用</a:t>
            </a:r>
            <a:r>
              <a:rPr lang="zh-CN" altLang="en-US" sz="2400" dirty="0" smtClean="0">
                <a:latin typeface="Arial"/>
              </a:rPr>
              <a:t>“</a:t>
            </a:r>
            <a:r>
              <a:rPr lang="zh-CN" altLang="en-US" sz="2400" dirty="0" smtClean="0"/>
              <a:t>锯齿</a:t>
            </a:r>
            <a:r>
              <a:rPr lang="zh-CN" altLang="en-US" sz="2400" dirty="0" smtClean="0">
                <a:latin typeface="Arial"/>
              </a:rPr>
              <a:t>”</a:t>
            </a:r>
            <a:r>
              <a:rPr lang="zh-CN" altLang="en-US" sz="2400" dirty="0" smtClean="0"/>
              <a:t>格式，即把成分语句往后缩进几列。</a:t>
            </a:r>
          </a:p>
          <a:p>
            <a:pPr algn="just" eaLnBrk="1" hangingPunct="1">
              <a:lnSpc>
                <a:spcPct val="110000"/>
              </a:lnSpc>
              <a:spcBef>
                <a:spcPct val="45000"/>
              </a:spcBef>
              <a:defRPr/>
            </a:pPr>
            <a:r>
              <a:rPr lang="zh-CN" altLang="en-US" sz="2400" dirty="0" smtClean="0"/>
              <a:t>当</a:t>
            </a:r>
            <a:r>
              <a:rPr lang="en-US" altLang="zh-CN" sz="2400" dirty="0" smtClean="0">
                <a:latin typeface="宋体" charset="-122"/>
                <a:cs typeface="Times New Roman" pitchFamily="18" charset="0"/>
              </a:rPr>
              <a:t>if</a:t>
            </a:r>
            <a:r>
              <a:rPr lang="zh-CN" altLang="en-US" sz="2400" dirty="0" smtClean="0"/>
              <a:t>语句的成分语句也是</a:t>
            </a:r>
            <a:r>
              <a:rPr lang="en-US" altLang="zh-CN" sz="2400" dirty="0" smtClean="0">
                <a:latin typeface="宋体" charset="-122"/>
                <a:cs typeface="Times New Roman" pitchFamily="18" charset="0"/>
              </a:rPr>
              <a:t>if</a:t>
            </a:r>
            <a:r>
              <a:rPr lang="zh-CN" altLang="en-US" sz="2400" dirty="0" smtClean="0"/>
              <a:t>语句时，为了减少文本的缩进量，可以把这样的</a:t>
            </a:r>
            <a:r>
              <a:rPr lang="en-US" altLang="zh-CN" sz="2400" dirty="0" smtClean="0">
                <a:latin typeface="宋体" charset="-122"/>
                <a:cs typeface="Times New Roman" pitchFamily="18" charset="0"/>
              </a:rPr>
              <a:t>if</a:t>
            </a:r>
            <a:r>
              <a:rPr lang="zh-CN" altLang="en-US" sz="2400" dirty="0" smtClean="0"/>
              <a:t>语句按下面的格式书写：</a:t>
            </a:r>
            <a:r>
              <a:rPr lang="zh-CN" altLang="en-US" sz="1600" b="1" dirty="0" smtClean="0">
                <a:latin typeface="Courier New" pitchFamily="49" charset="0"/>
                <a:cs typeface="Courier New" pitchFamily="49" charset="0"/>
              </a:rPr>
              <a:t> </a:t>
            </a:r>
            <a:endParaRPr lang="zh-CN" altLang="en-US" sz="2000" dirty="0" smtClean="0"/>
          </a:p>
        </p:txBody>
      </p:sp>
      <p:sp>
        <p:nvSpPr>
          <p:cNvPr id="196608" name="Text Box 0"/>
          <p:cNvSpPr txBox="1">
            <a:spLocks noChangeArrowheads="1"/>
          </p:cNvSpPr>
          <p:nvPr/>
        </p:nvSpPr>
        <p:spPr bwMode="auto">
          <a:xfrm>
            <a:off x="1244600" y="3573463"/>
            <a:ext cx="1527175" cy="274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defRPr/>
            </a:pPr>
            <a:r>
              <a:rPr lang="en-US" altLang="zh-CN" sz="1600" b="1" dirty="0">
                <a:effectLst>
                  <a:outerShdw blurRad="38100" dist="38100" dir="2700000" algn="tl">
                    <a:srgbClr val="000000"/>
                  </a:outerShdw>
                </a:effectLst>
              </a:rPr>
              <a:t>if (...)</a:t>
            </a:r>
          </a:p>
          <a:p>
            <a:pPr>
              <a:buFontTx/>
              <a:buNone/>
              <a:defRPr/>
            </a:pPr>
            <a:r>
              <a:rPr lang="en-US" altLang="zh-CN" sz="1600" b="1" dirty="0">
                <a:effectLst>
                  <a:outerShdw blurRad="38100" dist="38100" dir="2700000" algn="tl">
                    <a:srgbClr val="000000"/>
                  </a:outerShdw>
                </a:effectLst>
              </a:rPr>
              <a:t>    ...</a:t>
            </a:r>
          </a:p>
          <a:p>
            <a:pPr>
              <a:buFontTx/>
              <a:buNone/>
              <a:defRPr/>
            </a:pPr>
            <a:r>
              <a:rPr lang="en-US" altLang="zh-CN" sz="1600" b="1" dirty="0">
                <a:effectLst>
                  <a:outerShdw blurRad="38100" dist="38100" dir="2700000" algn="tl">
                    <a:srgbClr val="000000"/>
                  </a:outerShdw>
                </a:effectLst>
              </a:rPr>
              <a:t>else if (...)</a:t>
            </a:r>
          </a:p>
          <a:p>
            <a:pPr>
              <a:buFontTx/>
              <a:buNone/>
              <a:defRPr/>
            </a:pPr>
            <a:r>
              <a:rPr lang="en-US" altLang="zh-CN" sz="1600" b="1" dirty="0">
                <a:effectLst>
                  <a:outerShdw blurRad="38100" dist="38100" dir="2700000" algn="tl">
                    <a:srgbClr val="000000"/>
                  </a:outerShdw>
                </a:effectLst>
              </a:rPr>
              <a:t>    ...</a:t>
            </a:r>
          </a:p>
          <a:p>
            <a:pPr>
              <a:buFontTx/>
              <a:buNone/>
              <a:defRPr/>
            </a:pPr>
            <a:r>
              <a:rPr lang="en-US" altLang="zh-CN" sz="1600" b="1" dirty="0">
                <a:effectLst>
                  <a:outerShdw blurRad="38100" dist="38100" dir="2700000" algn="tl">
                    <a:srgbClr val="000000"/>
                  </a:outerShdw>
                </a:effectLst>
              </a:rPr>
              <a:t>else if (...)</a:t>
            </a:r>
          </a:p>
          <a:p>
            <a:pPr>
              <a:buFontTx/>
              <a:buNone/>
              <a:defRPr/>
            </a:pPr>
            <a:r>
              <a:rPr lang="en-US" altLang="zh-CN" sz="1600" b="1" dirty="0">
                <a:effectLst>
                  <a:outerShdw blurRad="38100" dist="38100" dir="2700000" algn="tl">
                    <a:srgbClr val="000000"/>
                  </a:outerShdw>
                </a:effectLst>
              </a:rPr>
              <a:t>    ...</a:t>
            </a:r>
          </a:p>
          <a:p>
            <a:pPr>
              <a:buFontTx/>
              <a:buNone/>
              <a:defRPr/>
            </a:pPr>
            <a:r>
              <a:rPr lang="en-US" altLang="zh-CN" sz="1600" b="1" dirty="0">
                <a:effectLst>
                  <a:outerShdw blurRad="38100" dist="38100" dir="2700000" algn="tl">
                    <a:srgbClr val="000000"/>
                  </a:outerShdw>
                </a:effectLst>
              </a:rPr>
              <a:t>else if (...)</a:t>
            </a:r>
          </a:p>
          <a:p>
            <a:pPr>
              <a:buFontTx/>
              <a:buNone/>
              <a:defRPr/>
            </a:pPr>
            <a:r>
              <a:rPr lang="en-US" altLang="zh-CN" sz="1600" b="1" dirty="0">
                <a:effectLst>
                  <a:outerShdw blurRad="38100" dist="38100" dir="2700000" algn="tl">
                    <a:srgbClr val="000000"/>
                  </a:outerShdw>
                </a:effectLst>
              </a:rPr>
              <a:t>    ...</a:t>
            </a:r>
          </a:p>
          <a:p>
            <a:pPr>
              <a:buFontTx/>
              <a:buNone/>
              <a:defRPr/>
            </a:pPr>
            <a:r>
              <a:rPr lang="en-US" altLang="zh-CN" sz="1600" b="1" dirty="0">
                <a:effectLst>
                  <a:outerShdw blurRad="38100" dist="38100" dir="2700000" algn="tl">
                    <a:srgbClr val="000000"/>
                  </a:outerShdw>
                </a:effectLst>
              </a:rPr>
              <a:t>else</a:t>
            </a:r>
          </a:p>
          <a:p>
            <a:pPr>
              <a:buFontTx/>
              <a:buNone/>
              <a:defRPr/>
            </a:pPr>
            <a:r>
              <a:rPr lang="en-US" altLang="zh-CN" sz="1600" b="1" dirty="0">
                <a:effectLst>
                  <a:outerShdw blurRad="38100" dist="38100" dir="2700000" algn="tl">
                    <a:srgbClr val="000000"/>
                  </a:outerShdw>
                </a:effectLst>
              </a:rPr>
              <a:t>    ...</a:t>
            </a:r>
            <a:endParaRPr lang="en-US" altLang="zh-CN" sz="1600" dirty="0">
              <a:effectLst>
                <a:outerShdw blurRad="38100" dist="38100" dir="2700000" algn="tl">
                  <a:srgbClr val="000000"/>
                </a:outerShdw>
              </a:effectLst>
            </a:endParaRPr>
          </a:p>
        </p:txBody>
      </p:sp>
      <p:sp>
        <p:nvSpPr>
          <p:cNvPr id="196609" name="Text Box 1"/>
          <p:cNvSpPr txBox="1">
            <a:spLocks noChangeArrowheads="1"/>
          </p:cNvSpPr>
          <p:nvPr/>
        </p:nvSpPr>
        <p:spPr bwMode="auto">
          <a:xfrm>
            <a:off x="5492750" y="3429000"/>
            <a:ext cx="1887538" cy="310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defRPr/>
            </a:pPr>
            <a:r>
              <a:rPr lang="en-US" altLang="zh-CN" sz="1400" b="1" dirty="0">
                <a:effectLst>
                  <a:outerShdw blurRad="38100" dist="38100" dir="2700000" algn="tl">
                    <a:srgbClr val="000000"/>
                  </a:outerShdw>
                </a:effectLst>
              </a:rPr>
              <a:t>if (...)</a:t>
            </a:r>
          </a:p>
          <a:p>
            <a:pPr>
              <a:buFontTx/>
              <a:buNone/>
              <a:defRPr/>
            </a:pPr>
            <a:r>
              <a:rPr lang="en-US" altLang="zh-CN" sz="1400" b="1" dirty="0">
                <a:effectLst>
                  <a:outerShdw blurRad="38100" dist="38100" dir="2700000" algn="tl">
                    <a:srgbClr val="000000"/>
                  </a:outerShdw>
                </a:effectLst>
              </a:rPr>
              <a:t>    ...</a:t>
            </a:r>
          </a:p>
          <a:p>
            <a:pPr>
              <a:buFontTx/>
              <a:buNone/>
              <a:defRPr/>
            </a:pPr>
            <a:r>
              <a:rPr lang="en-US" altLang="zh-CN" sz="1400" b="1" dirty="0">
                <a:effectLst>
                  <a:outerShdw blurRad="38100" dist="38100" dir="2700000" algn="tl">
                    <a:srgbClr val="000000"/>
                  </a:outerShdw>
                </a:effectLst>
              </a:rPr>
              <a:t>else </a:t>
            </a:r>
          </a:p>
          <a:p>
            <a:pPr>
              <a:buFontTx/>
              <a:buNone/>
              <a:defRPr/>
            </a:pPr>
            <a:r>
              <a:rPr lang="en-US" altLang="zh-CN" sz="1400" b="1" dirty="0">
                <a:effectLst>
                  <a:outerShdw blurRad="38100" dist="38100" dir="2700000" algn="tl">
                    <a:srgbClr val="000000"/>
                  </a:outerShdw>
                </a:effectLst>
              </a:rPr>
              <a:t>   if (...)</a:t>
            </a:r>
          </a:p>
          <a:p>
            <a:pPr>
              <a:buFontTx/>
              <a:buNone/>
              <a:defRPr/>
            </a:pPr>
            <a:r>
              <a:rPr lang="en-US" altLang="zh-CN" sz="1400" b="1" dirty="0">
                <a:effectLst>
                  <a:outerShdw blurRad="38100" dist="38100" dir="2700000" algn="tl">
                    <a:srgbClr val="000000"/>
                  </a:outerShdw>
                </a:effectLst>
              </a:rPr>
              <a:t>      ...</a:t>
            </a:r>
          </a:p>
          <a:p>
            <a:pPr>
              <a:buFontTx/>
              <a:buNone/>
              <a:defRPr/>
            </a:pPr>
            <a:r>
              <a:rPr lang="en-US" altLang="zh-CN" sz="1400" b="1" dirty="0">
                <a:effectLst>
                  <a:outerShdw blurRad="38100" dist="38100" dir="2700000" algn="tl">
                    <a:srgbClr val="000000"/>
                  </a:outerShdw>
                </a:effectLst>
              </a:rPr>
              <a:t>   else </a:t>
            </a:r>
          </a:p>
          <a:p>
            <a:pPr>
              <a:buFontTx/>
              <a:buNone/>
              <a:defRPr/>
            </a:pPr>
            <a:r>
              <a:rPr lang="en-US" altLang="zh-CN" sz="1400" b="1" dirty="0">
                <a:effectLst>
                  <a:outerShdw blurRad="38100" dist="38100" dir="2700000" algn="tl">
                    <a:srgbClr val="000000"/>
                  </a:outerShdw>
                </a:effectLst>
              </a:rPr>
              <a:t>      if (...)</a:t>
            </a:r>
          </a:p>
          <a:p>
            <a:pPr>
              <a:buFontTx/>
              <a:buNone/>
              <a:defRPr/>
            </a:pPr>
            <a:r>
              <a:rPr lang="en-US" altLang="zh-CN" sz="1400" b="1" dirty="0">
                <a:effectLst>
                  <a:outerShdw blurRad="38100" dist="38100" dir="2700000" algn="tl">
                    <a:srgbClr val="000000"/>
                  </a:outerShdw>
                </a:effectLst>
              </a:rPr>
              <a:t>         ...</a:t>
            </a:r>
          </a:p>
          <a:p>
            <a:pPr>
              <a:buFontTx/>
              <a:buNone/>
              <a:defRPr/>
            </a:pPr>
            <a:r>
              <a:rPr lang="en-US" altLang="zh-CN" sz="1400" b="1" dirty="0">
                <a:effectLst>
                  <a:outerShdw blurRad="38100" dist="38100" dir="2700000" algn="tl">
                    <a:srgbClr val="000000"/>
                  </a:outerShdw>
                </a:effectLst>
              </a:rPr>
              <a:t>      else </a:t>
            </a:r>
          </a:p>
          <a:p>
            <a:pPr>
              <a:buFontTx/>
              <a:buNone/>
              <a:defRPr/>
            </a:pPr>
            <a:r>
              <a:rPr lang="en-US" altLang="zh-CN" sz="1400" b="1" dirty="0">
                <a:effectLst>
                  <a:outerShdw blurRad="38100" dist="38100" dir="2700000" algn="tl">
                    <a:srgbClr val="000000"/>
                  </a:outerShdw>
                </a:effectLst>
              </a:rPr>
              <a:t>         if (...)</a:t>
            </a:r>
          </a:p>
          <a:p>
            <a:pPr>
              <a:buFontTx/>
              <a:buNone/>
              <a:defRPr/>
            </a:pPr>
            <a:r>
              <a:rPr lang="en-US" altLang="zh-CN" sz="1400" b="1" dirty="0">
                <a:effectLst>
                  <a:outerShdw blurRad="38100" dist="38100" dir="2700000" algn="tl">
                    <a:srgbClr val="000000"/>
                  </a:outerShdw>
                </a:effectLst>
              </a:rPr>
              <a:t>            ...</a:t>
            </a:r>
          </a:p>
          <a:p>
            <a:pPr>
              <a:buFontTx/>
              <a:buNone/>
              <a:defRPr/>
            </a:pPr>
            <a:r>
              <a:rPr lang="en-US" altLang="zh-CN" sz="1400" b="1" dirty="0">
                <a:effectLst>
                  <a:outerShdw blurRad="38100" dist="38100" dir="2700000" algn="tl">
                    <a:srgbClr val="000000"/>
                  </a:outerShdw>
                </a:effectLst>
              </a:rPr>
              <a:t>         else</a:t>
            </a:r>
          </a:p>
          <a:p>
            <a:pPr>
              <a:buFontTx/>
              <a:buNone/>
              <a:defRPr/>
            </a:pPr>
            <a:r>
              <a:rPr lang="en-US" altLang="zh-CN" sz="1400" b="1" dirty="0">
                <a:effectLst>
                  <a:outerShdw blurRad="38100" dist="38100" dir="2700000" algn="tl">
                    <a:srgbClr val="000000"/>
                  </a:outerShdw>
                </a:effectLst>
              </a:rPr>
              <a:t>            ...</a:t>
            </a:r>
            <a:endParaRPr lang="en-US" altLang="zh-CN" sz="1400" dirty="0">
              <a:effectLst>
                <a:outerShdw blurRad="38100" dist="38100" dir="2700000" algn="tl">
                  <a:srgbClr val="000000"/>
                </a:outerShdw>
              </a:effectLst>
            </a:endParaRPr>
          </a:p>
        </p:txBody>
      </p:sp>
      <p:sp>
        <p:nvSpPr>
          <p:cNvPr id="196610" name="Text Box 2"/>
          <p:cNvSpPr txBox="1">
            <a:spLocks noChangeArrowheads="1"/>
          </p:cNvSpPr>
          <p:nvPr/>
        </p:nvSpPr>
        <p:spPr bwMode="auto">
          <a:xfrm>
            <a:off x="3543300" y="4514850"/>
            <a:ext cx="1200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defRPr/>
            </a:pPr>
            <a:r>
              <a:rPr lang="zh-CN" altLang="en-US" sz="2000" dirty="0">
                <a:effectLst>
                  <a:outerShdw blurRad="38100" dist="38100" dir="2700000" algn="tl">
                    <a:srgbClr val="000000"/>
                  </a:outerShdw>
                </a:effectLst>
              </a:rPr>
              <a:t>等价于：</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381000"/>
            <a:ext cx="7772400" cy="1143000"/>
          </a:xfrm>
        </p:spPr>
        <p:txBody>
          <a:bodyPr/>
          <a:lstStyle/>
          <a:p>
            <a:pPr eaLnBrk="1" hangingPunct="1">
              <a:defRPr/>
            </a:pPr>
            <a:r>
              <a:rPr lang="zh-CN" altLang="en-US" smtClean="0"/>
              <a:t>本章内容</a:t>
            </a:r>
          </a:p>
        </p:txBody>
      </p:sp>
      <p:sp>
        <p:nvSpPr>
          <p:cNvPr id="4099" name="Rectangle 3"/>
          <p:cNvSpPr>
            <a:spLocks noGrp="1" noChangeArrowheads="1"/>
          </p:cNvSpPr>
          <p:nvPr>
            <p:ph type="body" idx="1"/>
          </p:nvPr>
        </p:nvSpPr>
        <p:spPr>
          <a:xfrm>
            <a:off x="685800" y="1600200"/>
            <a:ext cx="7772400" cy="4114800"/>
          </a:xfrm>
        </p:spPr>
        <p:txBody>
          <a:bodyPr/>
          <a:lstStyle/>
          <a:p>
            <a:pPr eaLnBrk="1" hangingPunct="1">
              <a:defRPr/>
            </a:pPr>
            <a:r>
              <a:rPr lang="zh-CN" altLang="en-US" smtClean="0"/>
              <a:t>流程控制概述</a:t>
            </a:r>
          </a:p>
          <a:p>
            <a:pPr eaLnBrk="1" hangingPunct="1">
              <a:defRPr/>
            </a:pPr>
            <a:r>
              <a:rPr lang="zh-CN" altLang="en-US" smtClean="0"/>
              <a:t>顺序控制</a:t>
            </a:r>
          </a:p>
          <a:p>
            <a:pPr eaLnBrk="1" hangingPunct="1">
              <a:defRPr/>
            </a:pPr>
            <a:r>
              <a:rPr lang="zh-CN" altLang="en-US" smtClean="0"/>
              <a:t>选择控制</a:t>
            </a:r>
          </a:p>
          <a:p>
            <a:pPr eaLnBrk="1" hangingPunct="1">
              <a:defRPr/>
            </a:pPr>
            <a:r>
              <a:rPr lang="zh-CN" altLang="en-US" smtClean="0"/>
              <a:t>循环控制</a:t>
            </a:r>
          </a:p>
          <a:p>
            <a:pPr eaLnBrk="1" hangingPunct="1">
              <a:defRPr/>
            </a:pPr>
            <a:r>
              <a:rPr lang="zh-CN" altLang="en-US" smtClean="0"/>
              <a:t>无条件转移控制</a:t>
            </a:r>
          </a:p>
          <a:p>
            <a:pPr eaLnBrk="1" hangingPunct="1">
              <a:defRPr/>
            </a:pPr>
            <a:r>
              <a:rPr lang="zh-CN" altLang="en-US" smtClean="0"/>
              <a:t>程序设计风格</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115888"/>
            <a:ext cx="8534400" cy="609600"/>
          </a:xfrm>
        </p:spPr>
        <p:txBody>
          <a:bodyPr/>
          <a:lstStyle/>
          <a:p>
            <a:pPr algn="l" eaLnBrk="1" hangingPunct="1">
              <a:defRPr/>
            </a:pPr>
            <a:r>
              <a:rPr lang="zh-CN" altLang="en-US" sz="2400" smtClean="0">
                <a:latin typeface="宋体" charset="-122"/>
              </a:rPr>
              <a:t>例</a:t>
            </a:r>
            <a:r>
              <a:rPr lang="zh-CN" altLang="en-US" sz="2400" smtClean="0"/>
              <a:t>子：</a:t>
            </a:r>
            <a:r>
              <a:rPr lang="zh-CN" altLang="en-US" sz="2400" smtClean="0">
                <a:latin typeface="宋体" charset="-122"/>
              </a:rPr>
              <a:t>从键盘输入一个三角形的三条边，判断其为何种三角形</a:t>
            </a:r>
            <a:r>
              <a:rPr lang="zh-CN" altLang="en-US" sz="3600" smtClean="0"/>
              <a:t> </a:t>
            </a:r>
          </a:p>
        </p:txBody>
      </p:sp>
      <p:sp>
        <p:nvSpPr>
          <p:cNvPr id="13315" name="Rectangle 3"/>
          <p:cNvSpPr>
            <a:spLocks noGrp="1" noChangeArrowheads="1"/>
          </p:cNvSpPr>
          <p:nvPr>
            <p:ph type="body" idx="1"/>
          </p:nvPr>
        </p:nvSpPr>
        <p:spPr>
          <a:xfrm>
            <a:off x="228600" y="914400"/>
            <a:ext cx="8915400" cy="5791200"/>
          </a:xfrm>
        </p:spPr>
        <p:txBody>
          <a:bodyPr/>
          <a:lstStyle/>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#include &lt;iostream&gt;</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using namespace std;</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int main()</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int a,b,c;</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cin &gt;&gt; a &gt;&gt; b &gt;&gt; c;</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if (a+b &lt;= c || b+c &lt;= a || c+a &lt;= b)</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cout &lt;&lt; "</a:t>
            </a:r>
            <a:r>
              <a:rPr lang="zh-CN" altLang="en-US" sz="1800" b="1" smtClean="0">
                <a:latin typeface="宋体" charset="-122"/>
              </a:rPr>
              <a:t>不是三角形</a:t>
            </a:r>
            <a:r>
              <a:rPr lang="en-US" altLang="zh-CN" sz="1800" b="1"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else if (a == b &amp;&amp; b == c)</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cout &lt;&lt; "</a:t>
            </a:r>
            <a:r>
              <a:rPr lang="zh-CN" altLang="en-US" sz="1800" b="1" smtClean="0">
                <a:latin typeface="宋体" charset="-122"/>
              </a:rPr>
              <a:t>等边三角形</a:t>
            </a:r>
            <a:r>
              <a:rPr lang="en-US" altLang="zh-CN" sz="1800" b="1"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else if (a == b || b == c || c == a)</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cout &lt;&lt; "</a:t>
            </a:r>
            <a:r>
              <a:rPr lang="zh-CN" altLang="en-US" sz="1800" b="1" smtClean="0">
                <a:latin typeface="宋体" charset="-122"/>
              </a:rPr>
              <a:t>等腰三角形</a:t>
            </a:r>
            <a:r>
              <a:rPr lang="en-US" altLang="zh-CN" sz="1800" b="1"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else if (a*a+b*b == c*c || b*b+c*c == a*a || c*c+a*a == b*b)</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cout &lt;&lt; "</a:t>
            </a:r>
            <a:r>
              <a:rPr lang="zh-CN" altLang="en-US" sz="1800" b="1" smtClean="0">
                <a:latin typeface="宋体" charset="-122"/>
              </a:rPr>
              <a:t>直角三角形（非等腰）</a:t>
            </a:r>
            <a:r>
              <a:rPr lang="en-US" altLang="zh-CN" sz="1800" b="1"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else</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cout &lt;&lt; "</a:t>
            </a:r>
            <a:r>
              <a:rPr lang="zh-CN" altLang="en-US" sz="1800" b="1" smtClean="0">
                <a:latin typeface="宋体" charset="-122"/>
              </a:rPr>
              <a:t>其它三角形</a:t>
            </a:r>
            <a:r>
              <a:rPr lang="en-US" altLang="zh-CN" sz="1800" b="1" smtClean="0">
                <a:latin typeface="Courier New" pitchFamily="49" charset="0"/>
                <a:cs typeface="Courier New" pitchFamily="49" charset="0"/>
              </a:rPr>
              <a:t>";	</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cout &lt;&lt; endl;</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return 0;</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a:t>
            </a:r>
            <a:endParaRPr lang="en-US" altLang="zh-CN" sz="18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defRPr/>
            </a:pPr>
            <a:r>
              <a:rPr lang="zh-CN" altLang="en-US" smtClean="0"/>
              <a:t>避免不必要的测试</a:t>
            </a:r>
          </a:p>
        </p:txBody>
      </p:sp>
      <p:sp>
        <p:nvSpPr>
          <p:cNvPr id="190467" name="Rectangle 3"/>
          <p:cNvSpPr>
            <a:spLocks noGrp="1" noChangeArrowheads="1"/>
          </p:cNvSpPr>
          <p:nvPr>
            <p:ph type="body" idx="1"/>
          </p:nvPr>
        </p:nvSpPr>
        <p:spPr>
          <a:xfrm>
            <a:off x="457200" y="1600200"/>
            <a:ext cx="8229600" cy="4852988"/>
          </a:xfrm>
        </p:spPr>
        <p:txBody>
          <a:bodyPr>
            <a:normAutofit fontScale="85000" lnSpcReduction="20000"/>
          </a:bodyPr>
          <a:lstStyle/>
          <a:p>
            <a:pPr eaLnBrk="1" hangingPunct="1">
              <a:lnSpc>
                <a:spcPct val="110000"/>
              </a:lnSpc>
              <a:buFont typeface="Wingdings" pitchFamily="2" charset="2"/>
              <a:buNone/>
              <a:defRPr/>
            </a:pPr>
            <a:r>
              <a:rPr lang="en-US" altLang="zh-CN" sz="2800" dirty="0" smtClean="0"/>
              <a:t>if (score &gt;= 90)</a:t>
            </a:r>
          </a:p>
          <a:p>
            <a:pPr eaLnBrk="1" hangingPunct="1">
              <a:lnSpc>
                <a:spcPct val="110000"/>
              </a:lnSpc>
              <a:buFont typeface="Wingdings" pitchFamily="2" charset="2"/>
              <a:buNone/>
              <a:defRPr/>
            </a:pPr>
            <a:r>
              <a:rPr lang="en-US" altLang="zh-CN" sz="2800" dirty="0" smtClean="0"/>
              <a:t>	</a:t>
            </a:r>
            <a:r>
              <a:rPr lang="en-US" altLang="zh-CN" sz="2800" dirty="0" err="1" smtClean="0"/>
              <a:t>cout</a:t>
            </a:r>
            <a:r>
              <a:rPr lang="en-US" altLang="zh-CN" sz="2800" dirty="0" smtClean="0"/>
              <a:t> &lt;&lt; "</a:t>
            </a:r>
            <a:r>
              <a:rPr lang="zh-CN" altLang="en-US" sz="2800" dirty="0" smtClean="0"/>
              <a:t>优</a:t>
            </a:r>
            <a:r>
              <a:rPr lang="en-US" altLang="zh-CN" sz="2800" dirty="0" smtClean="0"/>
              <a:t>";</a:t>
            </a:r>
          </a:p>
          <a:p>
            <a:pPr eaLnBrk="1" hangingPunct="1">
              <a:lnSpc>
                <a:spcPct val="110000"/>
              </a:lnSpc>
              <a:buFont typeface="Wingdings" pitchFamily="2" charset="2"/>
              <a:buNone/>
              <a:defRPr/>
            </a:pPr>
            <a:r>
              <a:rPr lang="en-US" altLang="zh-CN" sz="2800" dirty="0" smtClean="0"/>
              <a:t>if (score &gt;= 80 &amp;&amp; score &lt; 90)</a:t>
            </a:r>
          </a:p>
          <a:p>
            <a:pPr eaLnBrk="1" hangingPunct="1">
              <a:lnSpc>
                <a:spcPct val="110000"/>
              </a:lnSpc>
              <a:buFont typeface="Wingdings" pitchFamily="2" charset="2"/>
              <a:buNone/>
              <a:defRPr/>
            </a:pPr>
            <a:r>
              <a:rPr lang="en-US" altLang="zh-CN" sz="2800" dirty="0" smtClean="0"/>
              <a:t>	</a:t>
            </a:r>
            <a:r>
              <a:rPr lang="en-US" altLang="zh-CN" sz="2800" dirty="0" err="1" smtClean="0"/>
              <a:t>cout</a:t>
            </a:r>
            <a:r>
              <a:rPr lang="en-US" altLang="zh-CN" sz="2800" dirty="0" smtClean="0"/>
              <a:t> &lt;&lt; "</a:t>
            </a:r>
            <a:r>
              <a:rPr lang="zh-CN" altLang="en-US" sz="2800" dirty="0" smtClean="0"/>
              <a:t>良</a:t>
            </a:r>
            <a:r>
              <a:rPr lang="en-US" altLang="zh-CN" sz="2800" dirty="0" smtClean="0"/>
              <a:t>";</a:t>
            </a:r>
          </a:p>
          <a:p>
            <a:pPr eaLnBrk="1" hangingPunct="1">
              <a:lnSpc>
                <a:spcPct val="110000"/>
              </a:lnSpc>
              <a:buFont typeface="Wingdings" pitchFamily="2" charset="2"/>
              <a:buNone/>
              <a:defRPr/>
            </a:pPr>
            <a:r>
              <a:rPr lang="en-US" altLang="zh-CN" sz="2800" dirty="0" smtClean="0"/>
              <a:t>if (score &gt;= 70 &amp;&amp; score &lt; 80)</a:t>
            </a:r>
          </a:p>
          <a:p>
            <a:pPr eaLnBrk="1" hangingPunct="1">
              <a:lnSpc>
                <a:spcPct val="110000"/>
              </a:lnSpc>
              <a:buFont typeface="Wingdings" pitchFamily="2" charset="2"/>
              <a:buNone/>
              <a:defRPr/>
            </a:pPr>
            <a:r>
              <a:rPr lang="en-US" altLang="zh-CN" sz="2800" dirty="0" smtClean="0"/>
              <a:t>	</a:t>
            </a:r>
            <a:r>
              <a:rPr lang="en-US" altLang="zh-CN" sz="2800" dirty="0" err="1" smtClean="0"/>
              <a:t>cout</a:t>
            </a:r>
            <a:r>
              <a:rPr lang="en-US" altLang="zh-CN" sz="2800" dirty="0" smtClean="0"/>
              <a:t> &lt;&lt; "</a:t>
            </a:r>
            <a:r>
              <a:rPr lang="zh-CN" altLang="en-US" sz="2800" dirty="0" smtClean="0"/>
              <a:t>中</a:t>
            </a:r>
            <a:r>
              <a:rPr lang="en-US" altLang="zh-CN" sz="2800" dirty="0" smtClean="0"/>
              <a:t>"; </a:t>
            </a:r>
          </a:p>
          <a:p>
            <a:pPr eaLnBrk="1" hangingPunct="1">
              <a:lnSpc>
                <a:spcPct val="110000"/>
              </a:lnSpc>
              <a:buFont typeface="Wingdings" pitchFamily="2" charset="2"/>
              <a:buNone/>
              <a:defRPr/>
            </a:pPr>
            <a:r>
              <a:rPr lang="en-US" altLang="zh-CN" sz="2800" dirty="0" smtClean="0"/>
              <a:t>if (score &gt;= 60 &amp;&amp; score &lt; 70)</a:t>
            </a:r>
          </a:p>
          <a:p>
            <a:pPr eaLnBrk="1" hangingPunct="1">
              <a:lnSpc>
                <a:spcPct val="110000"/>
              </a:lnSpc>
              <a:buFont typeface="Wingdings" pitchFamily="2" charset="2"/>
              <a:buNone/>
              <a:defRPr/>
            </a:pPr>
            <a:r>
              <a:rPr lang="en-US" altLang="zh-CN" sz="2800" dirty="0" smtClean="0"/>
              <a:t>	</a:t>
            </a:r>
            <a:r>
              <a:rPr lang="en-US" altLang="zh-CN" sz="2800" dirty="0" err="1" smtClean="0"/>
              <a:t>cout</a:t>
            </a:r>
            <a:r>
              <a:rPr lang="en-US" altLang="zh-CN" sz="2800" dirty="0" smtClean="0"/>
              <a:t> &lt;&lt; "</a:t>
            </a:r>
            <a:r>
              <a:rPr lang="zh-CN" altLang="en-US" sz="2800" dirty="0" smtClean="0"/>
              <a:t>及格</a:t>
            </a:r>
            <a:r>
              <a:rPr lang="en-US" altLang="zh-CN" sz="2800" dirty="0" smtClean="0"/>
              <a:t>"; </a:t>
            </a:r>
          </a:p>
          <a:p>
            <a:pPr eaLnBrk="1" hangingPunct="1">
              <a:lnSpc>
                <a:spcPct val="110000"/>
              </a:lnSpc>
              <a:buFont typeface="Wingdings" pitchFamily="2" charset="2"/>
              <a:buNone/>
              <a:defRPr/>
            </a:pPr>
            <a:r>
              <a:rPr lang="en-US" altLang="zh-CN" sz="2800" dirty="0" smtClean="0"/>
              <a:t>if (score &lt; 60)</a:t>
            </a:r>
          </a:p>
          <a:p>
            <a:pPr eaLnBrk="1" hangingPunct="1">
              <a:lnSpc>
                <a:spcPct val="110000"/>
              </a:lnSpc>
              <a:buFont typeface="Wingdings" pitchFamily="2" charset="2"/>
              <a:buNone/>
              <a:defRPr/>
            </a:pPr>
            <a:r>
              <a:rPr lang="en-US" altLang="zh-CN" sz="2800" dirty="0" smtClean="0"/>
              <a:t>	</a:t>
            </a:r>
            <a:r>
              <a:rPr lang="en-US" altLang="zh-CN" sz="2800" dirty="0" err="1" smtClean="0"/>
              <a:t>cout</a:t>
            </a:r>
            <a:r>
              <a:rPr lang="en-US" altLang="zh-CN" sz="2800" dirty="0" smtClean="0"/>
              <a:t> &lt;&lt; "</a:t>
            </a:r>
            <a:r>
              <a:rPr lang="zh-CN" altLang="en-US" sz="2800" dirty="0" smtClean="0"/>
              <a:t>不及格</a:t>
            </a:r>
            <a:r>
              <a:rPr lang="en-US" altLang="zh-CN" sz="2800" dirty="0" smtClean="0"/>
              <a:t>";</a:t>
            </a:r>
          </a:p>
          <a:p>
            <a:pPr eaLnBrk="1" hangingPunct="1">
              <a:lnSpc>
                <a:spcPct val="110000"/>
              </a:lnSpc>
              <a:defRPr/>
            </a:pPr>
            <a:r>
              <a:rPr lang="zh-CN" altLang="en-US" sz="2800" dirty="0" smtClean="0"/>
              <a:t>当</a:t>
            </a:r>
            <a:r>
              <a:rPr lang="en-US" altLang="zh-CN" sz="2800" dirty="0" smtClean="0"/>
              <a:t>score</a:t>
            </a:r>
            <a:r>
              <a:rPr lang="zh-CN" altLang="en-US" sz="2800" dirty="0" smtClean="0"/>
              <a:t>为</a:t>
            </a:r>
            <a:r>
              <a:rPr lang="en-US" altLang="zh-CN" sz="2800" dirty="0" smtClean="0"/>
              <a:t>95</a:t>
            </a:r>
            <a:r>
              <a:rPr lang="zh-CN" altLang="en-US" sz="2800" dirty="0" smtClean="0"/>
              <a:t>时，上述程序中的每个</a:t>
            </a:r>
            <a:r>
              <a:rPr lang="en-US" altLang="zh-CN" sz="2800" dirty="0" smtClean="0"/>
              <a:t>if</a:t>
            </a:r>
            <a:r>
              <a:rPr lang="zh-CN" altLang="en-US" sz="2800" dirty="0" smtClean="0"/>
              <a:t>语句的条件都要测试一遍，程序效率不高！</a:t>
            </a:r>
            <a:endParaRPr lang="en-US" altLang="zh-CN" sz="28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115888"/>
            <a:ext cx="7772400" cy="998537"/>
          </a:xfrm>
        </p:spPr>
        <p:txBody>
          <a:bodyPr/>
          <a:lstStyle/>
          <a:p>
            <a:pPr algn="l" eaLnBrk="1" hangingPunct="1">
              <a:defRPr/>
            </a:pPr>
            <a:r>
              <a:rPr lang="en-US" altLang="zh-CN" smtClean="0"/>
              <a:t>if </a:t>
            </a:r>
            <a:r>
              <a:rPr lang="zh-CN" altLang="en-US" smtClean="0"/>
              <a:t>语句的歧义问题</a:t>
            </a:r>
          </a:p>
        </p:txBody>
      </p:sp>
      <p:sp>
        <p:nvSpPr>
          <p:cNvPr id="14339" name="Rectangle 3"/>
          <p:cNvSpPr>
            <a:spLocks noGrp="1" noChangeArrowheads="1"/>
          </p:cNvSpPr>
          <p:nvPr>
            <p:ph type="body" idx="1"/>
          </p:nvPr>
        </p:nvSpPr>
        <p:spPr>
          <a:xfrm>
            <a:off x="125413" y="1412875"/>
            <a:ext cx="8839200" cy="5184775"/>
          </a:xfrm>
        </p:spPr>
        <p:txBody>
          <a:bodyPr/>
          <a:lstStyle/>
          <a:p>
            <a:pPr marL="360363" indent="-360363" eaLnBrk="1" hangingPunct="1">
              <a:lnSpc>
                <a:spcPct val="90000"/>
              </a:lnSpc>
              <a:defRPr/>
            </a:pPr>
            <a:r>
              <a:rPr lang="zh-CN" altLang="en-US" sz="2800" smtClean="0"/>
              <a:t>下面的</a:t>
            </a:r>
            <a:r>
              <a:rPr lang="en-US" altLang="zh-CN" sz="2800" smtClean="0"/>
              <a:t>if</a:t>
            </a:r>
            <a:r>
              <a:rPr lang="zh-CN" altLang="en-US" sz="2800" smtClean="0"/>
              <a:t>语句的含义是什么？</a:t>
            </a:r>
          </a:p>
          <a:p>
            <a:pPr marL="360363" indent="-360363" eaLnBrk="1" hangingPunct="1">
              <a:lnSpc>
                <a:spcPct val="90000"/>
              </a:lnSpc>
              <a:buFont typeface="Wingdings" pitchFamily="2" charset="2"/>
              <a:buNone/>
              <a:defRPr/>
            </a:pPr>
            <a:r>
              <a:rPr lang="zh-CN" altLang="en-US" sz="2400" smtClean="0"/>
              <a:t>	</a:t>
            </a:r>
            <a:r>
              <a:rPr lang="en-US" altLang="zh-CN" sz="2400" smtClean="0"/>
              <a:t>if (&lt;</a:t>
            </a:r>
            <a:r>
              <a:rPr lang="zh-CN" altLang="en-US" sz="2400" smtClean="0">
                <a:latin typeface="宋体" charset="-122"/>
              </a:rPr>
              <a:t>表达式</a:t>
            </a:r>
            <a:r>
              <a:rPr lang="en-US" altLang="zh-CN" sz="2400" smtClean="0"/>
              <a:t>1&gt;) if (&lt;</a:t>
            </a:r>
            <a:r>
              <a:rPr lang="zh-CN" altLang="en-US" sz="2400" smtClean="0">
                <a:latin typeface="宋体" charset="-122"/>
              </a:rPr>
              <a:t>表达式</a:t>
            </a:r>
            <a:r>
              <a:rPr lang="en-US" altLang="zh-CN" sz="2400" smtClean="0"/>
              <a:t>2&gt;) &lt;</a:t>
            </a:r>
            <a:r>
              <a:rPr lang="zh-CN" altLang="en-US" sz="2400" smtClean="0">
                <a:latin typeface="宋体" charset="-122"/>
              </a:rPr>
              <a:t>语句</a:t>
            </a:r>
            <a:r>
              <a:rPr lang="en-US" altLang="zh-CN" sz="2400" smtClean="0"/>
              <a:t>1&gt; else &lt;</a:t>
            </a:r>
            <a:r>
              <a:rPr lang="zh-CN" altLang="en-US" sz="2400" smtClean="0">
                <a:latin typeface="宋体" charset="-122"/>
              </a:rPr>
              <a:t>语句</a:t>
            </a:r>
            <a:r>
              <a:rPr lang="en-US" altLang="zh-CN" sz="2400" smtClean="0"/>
              <a:t>2&gt;</a:t>
            </a:r>
          </a:p>
          <a:p>
            <a:pPr marL="360363" indent="-360363" eaLnBrk="1" hangingPunct="1">
              <a:lnSpc>
                <a:spcPct val="90000"/>
              </a:lnSpc>
              <a:buFont typeface="Wingdings" pitchFamily="2" charset="2"/>
              <a:buNone/>
              <a:defRPr/>
            </a:pPr>
            <a:endParaRPr lang="en-US" altLang="zh-CN" sz="2400" smtClean="0"/>
          </a:p>
          <a:p>
            <a:pPr marL="984250" lvl="1" indent="-361950" eaLnBrk="1" hangingPunct="1">
              <a:lnSpc>
                <a:spcPct val="90000"/>
              </a:lnSpc>
              <a:buFontTx/>
              <a:buAutoNum type="arabicPeriod"/>
              <a:defRPr/>
            </a:pPr>
            <a:r>
              <a:rPr lang="en-US" altLang="zh-CN" sz="2000" smtClean="0"/>
              <a:t>if (&lt;</a:t>
            </a:r>
            <a:r>
              <a:rPr lang="zh-CN" altLang="en-US" sz="2000" smtClean="0"/>
              <a:t>表达式</a:t>
            </a:r>
            <a:r>
              <a:rPr lang="en-US" altLang="zh-CN" sz="2000" smtClean="0"/>
              <a:t>1&gt;) </a:t>
            </a:r>
            <a:r>
              <a:rPr lang="en-US" altLang="zh-CN" sz="2000" u="sng" smtClean="0"/>
              <a:t>if (&lt;</a:t>
            </a:r>
            <a:r>
              <a:rPr lang="zh-CN" altLang="en-US" sz="2000" u="sng" smtClean="0"/>
              <a:t>表达式</a:t>
            </a:r>
            <a:r>
              <a:rPr lang="en-US" altLang="zh-CN" sz="2000" u="sng" smtClean="0"/>
              <a:t>2&gt;) &lt;</a:t>
            </a:r>
            <a:r>
              <a:rPr lang="zh-CN" altLang="en-US" sz="2000" u="sng" smtClean="0"/>
              <a:t>语句</a:t>
            </a:r>
            <a:r>
              <a:rPr lang="en-US" altLang="zh-CN" sz="2000" u="sng" smtClean="0"/>
              <a:t>1&gt; else &lt;</a:t>
            </a:r>
            <a:r>
              <a:rPr lang="zh-CN" altLang="en-US" sz="2000" u="sng" smtClean="0"/>
              <a:t>语句</a:t>
            </a:r>
            <a:r>
              <a:rPr lang="en-US" altLang="zh-CN" sz="2000" u="sng" smtClean="0"/>
              <a:t>2&gt;</a:t>
            </a:r>
          </a:p>
          <a:p>
            <a:pPr marL="984250" lvl="1" indent="-361950" eaLnBrk="1" hangingPunct="1">
              <a:lnSpc>
                <a:spcPct val="90000"/>
              </a:lnSpc>
              <a:buFontTx/>
              <a:buAutoNum type="arabicPeriod"/>
              <a:defRPr/>
            </a:pPr>
            <a:r>
              <a:rPr lang="en-US" altLang="zh-CN" sz="2000" smtClean="0"/>
              <a:t>if (&lt;</a:t>
            </a:r>
            <a:r>
              <a:rPr lang="zh-CN" altLang="en-US" sz="2000" smtClean="0"/>
              <a:t>表达式</a:t>
            </a:r>
            <a:r>
              <a:rPr lang="en-US" altLang="zh-CN" sz="2000" smtClean="0"/>
              <a:t>1&gt;) </a:t>
            </a:r>
            <a:r>
              <a:rPr lang="en-US" altLang="zh-CN" sz="2000" u="sng" smtClean="0"/>
              <a:t>if (&lt;</a:t>
            </a:r>
            <a:r>
              <a:rPr lang="zh-CN" altLang="en-US" sz="2000" u="sng" smtClean="0"/>
              <a:t>表达式</a:t>
            </a:r>
            <a:r>
              <a:rPr lang="en-US" altLang="zh-CN" sz="2000" u="sng" smtClean="0"/>
              <a:t>2&gt;) &lt;</a:t>
            </a:r>
            <a:r>
              <a:rPr lang="zh-CN" altLang="en-US" sz="2000" u="sng" smtClean="0"/>
              <a:t>语句</a:t>
            </a:r>
            <a:r>
              <a:rPr lang="en-US" altLang="zh-CN" sz="2000" u="sng" smtClean="0"/>
              <a:t>1&gt;</a:t>
            </a:r>
            <a:r>
              <a:rPr lang="en-US" altLang="zh-CN" sz="2000" smtClean="0"/>
              <a:t> </a:t>
            </a:r>
            <a:r>
              <a:rPr lang="en-US" altLang="zh-CN" sz="2000" smtClean="0">
                <a:effectLst/>
              </a:rPr>
              <a:t>else &lt;</a:t>
            </a:r>
            <a:r>
              <a:rPr lang="zh-CN" altLang="en-US" sz="2000" smtClean="0">
                <a:effectLst/>
              </a:rPr>
              <a:t>语句</a:t>
            </a:r>
            <a:r>
              <a:rPr lang="en-US" altLang="zh-CN" sz="2000" smtClean="0">
                <a:effectLst/>
              </a:rPr>
              <a:t>2&gt;</a:t>
            </a:r>
          </a:p>
          <a:p>
            <a:pPr marL="984250" lvl="1" indent="-361950" eaLnBrk="1" hangingPunct="1">
              <a:lnSpc>
                <a:spcPct val="90000"/>
              </a:lnSpc>
              <a:buFontTx/>
              <a:buAutoNum type="arabicPeriod"/>
              <a:defRPr/>
            </a:pPr>
            <a:endParaRPr lang="en-US" altLang="zh-CN" smtClean="0">
              <a:effectLst/>
            </a:endParaRPr>
          </a:p>
          <a:p>
            <a:pPr marL="360363" indent="-360363" eaLnBrk="1" hangingPunct="1">
              <a:lnSpc>
                <a:spcPct val="90000"/>
              </a:lnSpc>
              <a:defRPr/>
            </a:pPr>
            <a:r>
              <a:rPr lang="en-US" altLang="zh-CN" sz="2800" smtClean="0"/>
              <a:t>C++</a:t>
            </a:r>
            <a:r>
              <a:rPr lang="zh-CN" altLang="en-US" sz="2800" smtClean="0"/>
              <a:t>规定：</a:t>
            </a:r>
            <a:r>
              <a:rPr lang="en-US" altLang="zh-CN" sz="2800" smtClean="0"/>
              <a:t>else</a:t>
            </a:r>
            <a:r>
              <a:rPr lang="zh-CN" altLang="en-US" sz="2800" smtClean="0"/>
              <a:t>子句与它前面最近的、没有</a:t>
            </a:r>
            <a:r>
              <a:rPr lang="en-US" altLang="zh-CN" sz="2800" smtClean="0"/>
              <a:t>else</a:t>
            </a:r>
            <a:r>
              <a:rPr lang="zh-CN" altLang="en-US" sz="2800" smtClean="0"/>
              <a:t>子句的</a:t>
            </a:r>
            <a:r>
              <a:rPr lang="en-US" altLang="zh-CN" sz="2800" smtClean="0"/>
              <a:t>if</a:t>
            </a:r>
            <a:r>
              <a:rPr lang="zh-CN" altLang="en-US" sz="2800" smtClean="0"/>
              <a:t>配对。因此，上面的</a:t>
            </a:r>
            <a:r>
              <a:rPr lang="en-US" altLang="zh-CN" sz="2800" smtClean="0"/>
              <a:t>if</a:t>
            </a:r>
            <a:r>
              <a:rPr lang="zh-CN" altLang="en-US" sz="2800" smtClean="0"/>
              <a:t>语句解释为： </a:t>
            </a:r>
          </a:p>
          <a:p>
            <a:pPr marL="984250" lvl="1" indent="-361950" eaLnBrk="1" hangingPunct="1">
              <a:lnSpc>
                <a:spcPct val="90000"/>
              </a:lnSpc>
              <a:defRPr/>
            </a:pPr>
            <a:r>
              <a:rPr lang="en-US" altLang="zh-CN" sz="2000" smtClean="0"/>
              <a:t>if (&lt;</a:t>
            </a:r>
            <a:r>
              <a:rPr lang="zh-CN" altLang="en-US" sz="2000" smtClean="0"/>
              <a:t>表达式</a:t>
            </a:r>
            <a:r>
              <a:rPr lang="en-US" altLang="zh-CN" sz="2000" smtClean="0"/>
              <a:t>1&gt;) </a:t>
            </a:r>
            <a:r>
              <a:rPr lang="en-US" altLang="zh-CN" sz="2000" u="sng" smtClean="0"/>
              <a:t>if (&lt;</a:t>
            </a:r>
            <a:r>
              <a:rPr lang="zh-CN" altLang="en-US" sz="2000" u="sng" smtClean="0"/>
              <a:t>表达式</a:t>
            </a:r>
            <a:r>
              <a:rPr lang="en-US" altLang="zh-CN" sz="2000" u="sng" smtClean="0"/>
              <a:t>2&gt;) &lt;</a:t>
            </a:r>
            <a:r>
              <a:rPr lang="zh-CN" altLang="en-US" sz="2000" u="sng" smtClean="0"/>
              <a:t>语句</a:t>
            </a:r>
            <a:r>
              <a:rPr lang="en-US" altLang="zh-CN" sz="2000" u="sng" smtClean="0"/>
              <a:t>1&gt; else &lt;</a:t>
            </a:r>
            <a:r>
              <a:rPr lang="zh-CN" altLang="en-US" sz="2000" u="sng" smtClean="0"/>
              <a:t>语句</a:t>
            </a:r>
            <a:r>
              <a:rPr lang="en-US" altLang="zh-CN" sz="2000" u="sng" smtClean="0"/>
              <a:t>2&gt;</a:t>
            </a:r>
            <a:r>
              <a:rPr lang="en-US" altLang="zh-CN" sz="2000" smtClean="0"/>
              <a:t> </a:t>
            </a:r>
          </a:p>
          <a:p>
            <a:pPr marL="984250" lvl="1" indent="-361950" eaLnBrk="1" hangingPunct="1">
              <a:lnSpc>
                <a:spcPct val="90000"/>
              </a:lnSpc>
              <a:buFontTx/>
              <a:buNone/>
              <a:defRPr/>
            </a:pPr>
            <a:endParaRPr lang="en-US" altLang="zh-CN" sz="2000" smtClean="0"/>
          </a:p>
          <a:p>
            <a:pPr marL="360363" indent="-360363" eaLnBrk="1" hangingPunct="1">
              <a:lnSpc>
                <a:spcPct val="90000"/>
              </a:lnSpc>
              <a:defRPr/>
            </a:pPr>
            <a:r>
              <a:rPr lang="zh-CN" altLang="en-US" sz="2800" smtClean="0"/>
              <a:t>若要按</a:t>
            </a:r>
            <a:r>
              <a:rPr lang="en-US" altLang="zh-CN" sz="2800" smtClean="0"/>
              <a:t>2</a:t>
            </a:r>
            <a:r>
              <a:rPr lang="zh-CN" altLang="en-US" sz="2800" smtClean="0"/>
              <a:t>来解释，则需要加上花括号（复合语句）：</a:t>
            </a:r>
          </a:p>
          <a:p>
            <a:pPr marL="984250" lvl="1" indent="-361950" eaLnBrk="1" hangingPunct="1">
              <a:lnSpc>
                <a:spcPct val="90000"/>
              </a:lnSpc>
              <a:defRPr/>
            </a:pPr>
            <a:r>
              <a:rPr lang="en-US" altLang="zh-CN" sz="2000" smtClean="0"/>
              <a:t>if (&lt;</a:t>
            </a:r>
            <a:r>
              <a:rPr lang="zh-CN" altLang="en-US" sz="2000" smtClean="0"/>
              <a:t>表达式</a:t>
            </a:r>
            <a:r>
              <a:rPr lang="en-US" altLang="zh-CN" sz="2000" smtClean="0"/>
              <a:t>1&gt;) { if (&lt;</a:t>
            </a:r>
            <a:r>
              <a:rPr lang="zh-CN" altLang="en-US" sz="2000" smtClean="0"/>
              <a:t>表达式</a:t>
            </a:r>
            <a:r>
              <a:rPr lang="en-US" altLang="zh-CN" sz="2000" smtClean="0"/>
              <a:t>2&gt;) &lt;</a:t>
            </a:r>
            <a:r>
              <a:rPr lang="zh-CN" altLang="en-US" sz="2000" smtClean="0"/>
              <a:t>语句</a:t>
            </a:r>
            <a:r>
              <a:rPr lang="en-US" altLang="zh-CN" sz="2000" smtClean="0"/>
              <a:t>1&gt; } else &lt;</a:t>
            </a:r>
            <a:r>
              <a:rPr lang="zh-CN" altLang="en-US" sz="2000" smtClean="0"/>
              <a:t>语句</a:t>
            </a:r>
            <a:r>
              <a:rPr lang="en-US" altLang="zh-CN" sz="2000" smtClean="0"/>
              <a:t>2&gt;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zh-CN" altLang="en-US" smtClean="0"/>
              <a:t>下面程序的结果是什么？</a:t>
            </a:r>
          </a:p>
        </p:txBody>
      </p:sp>
      <p:sp>
        <p:nvSpPr>
          <p:cNvPr id="223235" name="Rectangle 3"/>
          <p:cNvSpPr>
            <a:spLocks noGrp="1" noChangeArrowheads="1"/>
          </p:cNvSpPr>
          <p:nvPr>
            <p:ph type="body" idx="1"/>
          </p:nvPr>
        </p:nvSpPr>
        <p:spPr/>
        <p:txBody>
          <a:bodyPr/>
          <a:lstStyle/>
          <a:p>
            <a:pPr eaLnBrk="1" hangingPunct="1">
              <a:buFont typeface="Wingdings" pitchFamily="2" charset="2"/>
              <a:buNone/>
              <a:defRPr/>
            </a:pPr>
            <a:r>
              <a:rPr lang="en-US" altLang="zh-CN" smtClean="0"/>
              <a:t>double average;</a:t>
            </a:r>
          </a:p>
          <a:p>
            <a:pPr eaLnBrk="1" hangingPunct="1">
              <a:buFont typeface="Wingdings" pitchFamily="2" charset="2"/>
              <a:buNone/>
              <a:defRPr/>
            </a:pPr>
            <a:r>
              <a:rPr lang="en-US" altLang="zh-CN" smtClean="0"/>
              <a:t>average = 100.0;</a:t>
            </a:r>
          </a:p>
          <a:p>
            <a:pPr eaLnBrk="1" hangingPunct="1">
              <a:buFont typeface="Wingdings" pitchFamily="2" charset="2"/>
              <a:buNone/>
              <a:defRPr/>
            </a:pPr>
            <a:r>
              <a:rPr lang="en-US" altLang="zh-CN" smtClean="0"/>
              <a:t>if  ( average &gt;= 60.0 )</a:t>
            </a:r>
          </a:p>
          <a:p>
            <a:pPr eaLnBrk="1" hangingPunct="1">
              <a:buFont typeface="Wingdings" pitchFamily="2" charset="2"/>
              <a:buNone/>
              <a:defRPr/>
            </a:pPr>
            <a:r>
              <a:rPr lang="en-US" altLang="zh-CN" smtClean="0"/>
              <a:t>	if ( average &lt; 70.0 )</a:t>
            </a:r>
          </a:p>
          <a:p>
            <a:pPr eaLnBrk="1" hangingPunct="1">
              <a:buFont typeface="Wingdings" pitchFamily="2" charset="2"/>
              <a:buNone/>
              <a:defRPr/>
            </a:pPr>
            <a:r>
              <a:rPr lang="en-US" altLang="zh-CN" smtClean="0"/>
              <a:t>		cout &lt;&lt; </a:t>
            </a:r>
            <a:r>
              <a:rPr lang="en-GB" altLang="zh-CN" smtClean="0">
                <a:latin typeface="Arial"/>
              </a:rPr>
              <a:t>“</a:t>
            </a:r>
            <a:r>
              <a:rPr lang="en-US" altLang="zh-CN" smtClean="0"/>
              <a:t>Marginal PASS</a:t>
            </a:r>
            <a:r>
              <a:rPr lang="en-GB" altLang="zh-CN" smtClean="0">
                <a:latin typeface="Arial"/>
              </a:rPr>
              <a:t>”</a:t>
            </a:r>
            <a:r>
              <a:rPr lang="en-US" altLang="zh-CN" smtClean="0"/>
              <a:t>;</a:t>
            </a:r>
          </a:p>
          <a:p>
            <a:pPr eaLnBrk="1" hangingPunct="1">
              <a:buFont typeface="Wingdings" pitchFamily="2" charset="2"/>
              <a:buNone/>
              <a:defRPr/>
            </a:pPr>
            <a:r>
              <a:rPr lang="en-US" altLang="zh-CN" smtClean="0"/>
              <a:t>else</a:t>
            </a:r>
          </a:p>
          <a:p>
            <a:pPr eaLnBrk="1" hangingPunct="1">
              <a:buFont typeface="Wingdings" pitchFamily="2" charset="2"/>
              <a:buNone/>
              <a:defRPr/>
            </a:pPr>
            <a:r>
              <a:rPr lang="en-US" altLang="zh-CN" smtClean="0"/>
              <a:t>	cout &lt;&lt; </a:t>
            </a:r>
            <a:r>
              <a:rPr lang="en-GB" altLang="zh-CN" smtClean="0">
                <a:latin typeface="Arial"/>
              </a:rPr>
              <a:t>“</a:t>
            </a:r>
            <a:r>
              <a:rPr lang="en-US" altLang="zh-CN" smtClean="0"/>
              <a:t>FAIL</a:t>
            </a:r>
            <a:r>
              <a:rPr lang="en-GB" altLang="zh-CN" smtClean="0">
                <a:latin typeface="Arial"/>
              </a:rPr>
              <a:t>”</a:t>
            </a:r>
            <a:r>
              <a:rPr lang="en-US" altLang="zh-CN" smtClean="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27088" y="44450"/>
            <a:ext cx="7489825" cy="1139825"/>
          </a:xfrm>
        </p:spPr>
        <p:txBody>
          <a:bodyPr/>
          <a:lstStyle/>
          <a:p>
            <a:pPr eaLnBrk="1" hangingPunct="1">
              <a:defRPr/>
            </a:pPr>
            <a:r>
              <a:rPr lang="en-US" altLang="zh-CN" dirty="0" smtClean="0"/>
              <a:t>switch </a:t>
            </a:r>
            <a:r>
              <a:rPr lang="zh-CN" altLang="en-US" dirty="0" smtClean="0"/>
              <a:t>语句</a:t>
            </a:r>
          </a:p>
        </p:txBody>
      </p:sp>
      <p:sp>
        <p:nvSpPr>
          <p:cNvPr id="17411" name="Rectangle 3"/>
          <p:cNvSpPr>
            <a:spLocks noGrp="1" noChangeArrowheads="1"/>
          </p:cNvSpPr>
          <p:nvPr>
            <p:ph type="body" idx="1"/>
          </p:nvPr>
        </p:nvSpPr>
        <p:spPr>
          <a:xfrm>
            <a:off x="250825" y="1255713"/>
            <a:ext cx="8713788" cy="5486400"/>
          </a:xfrm>
        </p:spPr>
        <p:txBody>
          <a:bodyPr>
            <a:normAutofit fontScale="77500" lnSpcReduction="20000"/>
          </a:bodyPr>
          <a:lstStyle/>
          <a:p>
            <a:pPr eaLnBrk="1" hangingPunct="1">
              <a:lnSpc>
                <a:spcPct val="120000"/>
              </a:lnSpc>
              <a:defRPr/>
            </a:pPr>
            <a:r>
              <a:rPr lang="zh-CN" altLang="en-US" dirty="0" smtClean="0"/>
              <a:t>程序中有时需要从两个（组）以上的语句中选择一个（组）来执行。</a:t>
            </a:r>
          </a:p>
          <a:p>
            <a:pPr eaLnBrk="1" hangingPunct="1">
              <a:lnSpc>
                <a:spcPct val="120000"/>
              </a:lnSpc>
              <a:defRPr/>
            </a:pPr>
            <a:r>
              <a:rPr lang="en-US" altLang="zh-CN" dirty="0" smtClean="0"/>
              <a:t>C++</a:t>
            </a:r>
            <a:r>
              <a:rPr lang="zh-CN" altLang="en-US" dirty="0" smtClean="0"/>
              <a:t>提供了一条多路选择语句：</a:t>
            </a:r>
            <a:r>
              <a:rPr lang="en-US" altLang="zh-CN" dirty="0" smtClean="0"/>
              <a:t>switch</a:t>
            </a:r>
            <a:r>
              <a:rPr lang="zh-CN" altLang="en-US" dirty="0" smtClean="0"/>
              <a:t>语句（又称开关语句），</a:t>
            </a:r>
            <a:r>
              <a:rPr lang="zh-CN" altLang="en-US" dirty="0"/>
              <a:t>它能根据某个表达式的值在多组语句中选择一组语句来执行。</a:t>
            </a:r>
            <a:r>
              <a:rPr lang="zh-CN" altLang="en-US" dirty="0" smtClean="0"/>
              <a:t>格式为：</a:t>
            </a:r>
            <a:endParaRPr lang="en-US" altLang="zh-CN" dirty="0" smtClean="0"/>
          </a:p>
          <a:p>
            <a:pPr lvl="2" eaLnBrk="1" hangingPunct="1">
              <a:lnSpc>
                <a:spcPct val="120000"/>
              </a:lnSpc>
              <a:buFont typeface="Wingdings" pitchFamily="2" charset="2"/>
              <a:buNone/>
              <a:defRPr/>
            </a:pPr>
            <a:r>
              <a:rPr lang="en-US" altLang="zh-CN" sz="2800" dirty="0"/>
              <a:t>switch (&lt;</a:t>
            </a:r>
            <a:r>
              <a:rPr lang="zh-CN" altLang="en-US" sz="2800" dirty="0"/>
              <a:t>整型表达式</a:t>
            </a:r>
            <a:r>
              <a:rPr lang="en-US" altLang="zh-CN" sz="2800" dirty="0"/>
              <a:t>&gt;)</a:t>
            </a:r>
          </a:p>
          <a:p>
            <a:pPr lvl="2" eaLnBrk="1" hangingPunct="1">
              <a:lnSpc>
                <a:spcPct val="120000"/>
              </a:lnSpc>
              <a:buFont typeface="Wingdings" pitchFamily="2" charset="2"/>
              <a:buNone/>
              <a:defRPr/>
            </a:pPr>
            <a:r>
              <a:rPr lang="en-US" altLang="zh-CN" sz="2800" dirty="0"/>
              <a:t>{	case &lt;</a:t>
            </a:r>
            <a:r>
              <a:rPr lang="zh-CN" altLang="en-US" sz="2800" dirty="0"/>
              <a:t>整型常量表达式</a:t>
            </a:r>
            <a:r>
              <a:rPr lang="en-US" altLang="zh-CN" sz="2800" dirty="0"/>
              <a:t>1&gt;: &lt;</a:t>
            </a:r>
            <a:r>
              <a:rPr lang="zh-CN" altLang="en-US" sz="2800" dirty="0"/>
              <a:t>语句序列</a:t>
            </a:r>
            <a:r>
              <a:rPr lang="en-US" altLang="zh-CN" sz="2800" dirty="0"/>
              <a:t>1&gt;</a:t>
            </a:r>
          </a:p>
          <a:p>
            <a:pPr lvl="2" eaLnBrk="1" hangingPunct="1">
              <a:lnSpc>
                <a:spcPct val="120000"/>
              </a:lnSpc>
              <a:buFont typeface="Wingdings" pitchFamily="2" charset="2"/>
              <a:buNone/>
              <a:defRPr/>
            </a:pPr>
            <a:r>
              <a:rPr lang="en-US" altLang="zh-CN" sz="2800" dirty="0"/>
              <a:t>	case &lt;</a:t>
            </a:r>
            <a:r>
              <a:rPr lang="zh-CN" altLang="en-US" sz="2800" dirty="0"/>
              <a:t>整型常量表达式</a:t>
            </a:r>
            <a:r>
              <a:rPr lang="en-US" altLang="zh-CN" sz="2800" dirty="0"/>
              <a:t>2&gt;: &lt;</a:t>
            </a:r>
            <a:r>
              <a:rPr lang="zh-CN" altLang="en-US" sz="2800" dirty="0"/>
              <a:t>语句序列</a:t>
            </a:r>
            <a:r>
              <a:rPr lang="en-US" altLang="zh-CN" sz="2800" dirty="0"/>
              <a:t>2&gt;</a:t>
            </a:r>
          </a:p>
          <a:p>
            <a:pPr lvl="2" eaLnBrk="1" hangingPunct="1">
              <a:lnSpc>
                <a:spcPct val="120000"/>
              </a:lnSpc>
              <a:buFont typeface="Wingdings" pitchFamily="2" charset="2"/>
              <a:buNone/>
              <a:defRPr/>
            </a:pPr>
            <a:r>
              <a:rPr lang="en-US" altLang="zh-CN" sz="2800" dirty="0"/>
              <a:t>        :</a:t>
            </a:r>
          </a:p>
          <a:p>
            <a:pPr lvl="2" eaLnBrk="1" hangingPunct="1">
              <a:lnSpc>
                <a:spcPct val="120000"/>
              </a:lnSpc>
              <a:buFont typeface="Wingdings" pitchFamily="2" charset="2"/>
              <a:buNone/>
              <a:defRPr/>
            </a:pPr>
            <a:r>
              <a:rPr lang="en-US" altLang="zh-CN" sz="2800" dirty="0"/>
              <a:t>	case &lt;</a:t>
            </a:r>
            <a:r>
              <a:rPr lang="zh-CN" altLang="en-US" sz="2800" dirty="0"/>
              <a:t>整型常量表达式</a:t>
            </a:r>
            <a:r>
              <a:rPr lang="en-US" altLang="zh-CN" sz="2800" dirty="0"/>
              <a:t>n&gt;: &lt;</a:t>
            </a:r>
            <a:r>
              <a:rPr lang="zh-CN" altLang="en-US" sz="2800" dirty="0"/>
              <a:t>语句序列</a:t>
            </a:r>
            <a:r>
              <a:rPr lang="en-US" altLang="zh-CN" sz="2800" dirty="0"/>
              <a:t>n&gt;</a:t>
            </a:r>
          </a:p>
          <a:p>
            <a:pPr lvl="2" eaLnBrk="1" hangingPunct="1">
              <a:lnSpc>
                <a:spcPct val="120000"/>
              </a:lnSpc>
              <a:buFont typeface="Wingdings" pitchFamily="2" charset="2"/>
              <a:buNone/>
              <a:defRPr/>
            </a:pPr>
            <a:r>
              <a:rPr lang="en-US" altLang="zh-CN" sz="2800" dirty="0"/>
              <a:t>	[default: &lt;</a:t>
            </a:r>
            <a:r>
              <a:rPr lang="zh-CN" altLang="en-US" sz="2800" dirty="0"/>
              <a:t>语句序列</a:t>
            </a:r>
            <a:r>
              <a:rPr lang="en-US" altLang="zh-CN" sz="2800" dirty="0"/>
              <a:t>n+1&gt;]</a:t>
            </a:r>
          </a:p>
          <a:p>
            <a:pPr lvl="2" eaLnBrk="1" hangingPunct="1">
              <a:lnSpc>
                <a:spcPct val="120000"/>
              </a:lnSpc>
              <a:buFont typeface="Wingdings" pitchFamily="2" charset="2"/>
              <a:buNone/>
              <a:defRPr/>
            </a:pPr>
            <a:r>
              <a:rPr lang="en-US" altLang="zh-CN" sz="2800" dirty="0" smtClean="0"/>
              <a:t>}</a:t>
            </a:r>
            <a:r>
              <a:rPr lang="zh-CN" altLang="en-US" dirty="0" smtClean="0"/>
              <a:t> </a:t>
            </a:r>
          </a:p>
          <a:p>
            <a:pPr lvl="1" eaLnBrk="1" hangingPunct="1">
              <a:lnSpc>
                <a:spcPct val="120000"/>
              </a:lnSpc>
              <a:defRPr/>
            </a:pPr>
            <a:r>
              <a:rPr lang="zh-CN" altLang="en-US" dirty="0" smtClean="0"/>
              <a:t>每一组语句的最后一个语句往往是</a:t>
            </a:r>
            <a:r>
              <a:rPr lang="en-US" altLang="zh-CN" dirty="0" smtClean="0">
                <a:solidFill>
                  <a:srgbClr val="FFC000"/>
                </a:solidFill>
              </a:rPr>
              <a:t>break</a:t>
            </a:r>
            <a:r>
              <a:rPr lang="zh-CN" altLang="en-US" dirty="0" smtClean="0"/>
              <a:t>语句。</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0"/>
            <a:ext cx="8748713" cy="1125538"/>
          </a:xfrm>
        </p:spPr>
        <p:txBody>
          <a:bodyPr/>
          <a:lstStyle/>
          <a:p>
            <a:pPr algn="l" eaLnBrk="1" hangingPunct="1">
              <a:defRPr/>
            </a:pPr>
            <a:r>
              <a:rPr lang="zh-CN" altLang="en-US" sz="2800" smtClean="0">
                <a:ea typeface="黑体" pitchFamily="2" charset="-122"/>
              </a:rPr>
              <a:t>例</a:t>
            </a:r>
            <a:r>
              <a:rPr lang="zh-CN" altLang="en-US" sz="2800" smtClean="0">
                <a:latin typeface="宋体" charset="-122"/>
                <a:cs typeface="Times New Roman" pitchFamily="18" charset="0"/>
              </a:rPr>
              <a:t>子、</a:t>
            </a:r>
            <a:r>
              <a:rPr lang="zh-CN" altLang="en-US" sz="2800" smtClean="0">
                <a:ea typeface="黑体" pitchFamily="2" charset="-122"/>
              </a:rPr>
              <a:t>从键盘输入一个星期的某一天（</a:t>
            </a:r>
            <a:r>
              <a:rPr lang="en-US" altLang="zh-CN" sz="2800" smtClean="0">
                <a:latin typeface="宋体" charset="-122"/>
                <a:cs typeface="Times New Roman" pitchFamily="18" charset="0"/>
              </a:rPr>
              <a:t>0</a:t>
            </a:r>
            <a:r>
              <a:rPr lang="zh-CN" altLang="en-US" sz="2800" smtClean="0">
                <a:ea typeface="黑体" pitchFamily="2" charset="-122"/>
              </a:rPr>
              <a:t>：星期天；</a:t>
            </a:r>
            <a:r>
              <a:rPr lang="en-US" altLang="zh-CN" sz="2800" smtClean="0">
                <a:latin typeface="宋体" charset="-122"/>
                <a:cs typeface="Times New Roman" pitchFamily="18" charset="0"/>
              </a:rPr>
              <a:t>1</a:t>
            </a:r>
            <a:r>
              <a:rPr lang="zh-CN" altLang="en-US" sz="2800" smtClean="0">
                <a:ea typeface="黑体" pitchFamily="2" charset="-122"/>
              </a:rPr>
              <a:t>：星期一；</a:t>
            </a:r>
            <a:r>
              <a:rPr lang="en-US" altLang="zh-CN" sz="2800" smtClean="0">
                <a:latin typeface="宋体" charset="-122"/>
                <a:cs typeface="Times New Roman" pitchFamily="18" charset="0"/>
              </a:rPr>
              <a:t>...</a:t>
            </a:r>
            <a:r>
              <a:rPr lang="zh-CN" altLang="en-US" sz="2800" smtClean="0">
                <a:ea typeface="黑体" pitchFamily="2" charset="-122"/>
              </a:rPr>
              <a:t>），然后输出其对应的英语单词</a:t>
            </a:r>
          </a:p>
        </p:txBody>
      </p:sp>
      <p:sp>
        <p:nvSpPr>
          <p:cNvPr id="15363" name="Rectangle 3"/>
          <p:cNvSpPr>
            <a:spLocks noGrp="1" noChangeArrowheads="1"/>
          </p:cNvSpPr>
          <p:nvPr>
            <p:ph type="body" idx="1"/>
          </p:nvPr>
        </p:nvSpPr>
        <p:spPr>
          <a:xfrm>
            <a:off x="250825" y="1196975"/>
            <a:ext cx="8664575" cy="5661025"/>
          </a:xfrm>
        </p:spPr>
        <p:txBody>
          <a:bodyPr/>
          <a:lstStyle/>
          <a:p>
            <a:pPr algn="just" eaLnBrk="1" hangingPunct="1">
              <a:lnSpc>
                <a:spcPct val="80000"/>
              </a:lnSpc>
              <a:buFont typeface="Wingdings" pitchFamily="2" charset="2"/>
              <a:buNone/>
              <a:defRPr/>
            </a:pPr>
            <a:r>
              <a:rPr lang="en-US" altLang="zh-CN" sz="2000" b="1" smtClean="0">
                <a:latin typeface="Courier New" pitchFamily="49" charset="0"/>
                <a:cs typeface="Courier New" pitchFamily="49" charset="0"/>
              </a:rPr>
              <a:t>#include &lt;iostream&gt;</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using namespace std;</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int main()</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 	int day;</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	cin &gt;&gt; day;</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	switch (day)</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	{ 	case 0: cout &lt;&lt; "Sunday"; break;</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		case 1: cout &lt;&lt; "Monday"; break;</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		case 2: cout &lt;&lt; "Tuesday"; break;</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		case 3: cout &lt;&lt; "Wednesday"; break;</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		case 4: cout &lt;&lt; "Thursday"; break;</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		case 5: cout &lt;&lt; "Friday"; break;</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		case 6: cout &lt;&lt; "Saturday"; break;</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		default: cout &lt;&lt; "Input error";</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	}</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	cout &lt;&lt; endl;</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	return 0;</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a:t>
            </a:r>
            <a:endParaRPr lang="en-US" altLang="zh-CN" sz="20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0"/>
            <a:ext cx="7772400" cy="990600"/>
          </a:xfrm>
        </p:spPr>
        <p:txBody>
          <a:bodyPr/>
          <a:lstStyle/>
          <a:p>
            <a:pPr eaLnBrk="1" hangingPunct="1">
              <a:defRPr/>
            </a:pPr>
            <a:r>
              <a:rPr lang="en-US" altLang="zh-CN" sz="3600" smtClean="0"/>
              <a:t>switch</a:t>
            </a:r>
            <a:r>
              <a:rPr lang="zh-CN" altLang="en-US" sz="3600" smtClean="0"/>
              <a:t>语句中使用</a:t>
            </a:r>
            <a:r>
              <a:rPr lang="en-US" altLang="zh-CN" sz="3600" smtClean="0"/>
              <a:t>break</a:t>
            </a:r>
            <a:r>
              <a:rPr lang="zh-CN" altLang="en-US" sz="3600" smtClean="0"/>
              <a:t>语句</a:t>
            </a:r>
          </a:p>
        </p:txBody>
      </p:sp>
      <p:sp>
        <p:nvSpPr>
          <p:cNvPr id="21507" name="Rectangle 3"/>
          <p:cNvSpPr>
            <a:spLocks noGrp="1" noChangeArrowheads="1"/>
          </p:cNvSpPr>
          <p:nvPr>
            <p:ph type="body" idx="1"/>
          </p:nvPr>
        </p:nvSpPr>
        <p:spPr>
          <a:xfrm>
            <a:off x="152400" y="1219200"/>
            <a:ext cx="8915400" cy="5638800"/>
          </a:xfrm>
        </p:spPr>
        <p:txBody>
          <a:bodyPr>
            <a:normAutofit fontScale="92500" lnSpcReduction="10000"/>
          </a:bodyPr>
          <a:lstStyle/>
          <a:p>
            <a:pPr marL="360363" indent="-360363" eaLnBrk="1" hangingPunct="1">
              <a:lnSpc>
                <a:spcPct val="110000"/>
              </a:lnSpc>
              <a:spcBef>
                <a:spcPct val="25000"/>
              </a:spcBef>
              <a:spcAft>
                <a:spcPct val="50000"/>
              </a:spcAft>
              <a:defRPr/>
            </a:pPr>
            <a:r>
              <a:rPr lang="zh-CN" altLang="en-US" sz="2800" dirty="0" smtClean="0"/>
              <a:t>在执行</a:t>
            </a:r>
            <a:r>
              <a:rPr lang="en-US" altLang="zh-CN" sz="2800" dirty="0" smtClean="0"/>
              <a:t>switch</a:t>
            </a:r>
            <a:r>
              <a:rPr lang="zh-CN" altLang="en-US" sz="2800" dirty="0" smtClean="0"/>
              <a:t>语句的某个分支时，需要用</a:t>
            </a:r>
            <a:r>
              <a:rPr lang="en-US" altLang="zh-CN" sz="2800" dirty="0" smtClean="0"/>
              <a:t>break</a:t>
            </a:r>
            <a:r>
              <a:rPr lang="zh-CN" altLang="en-US" sz="2800" dirty="0" smtClean="0"/>
              <a:t>语句结束该分支的执行。</a:t>
            </a:r>
          </a:p>
          <a:p>
            <a:pPr marL="360363" indent="-360363" eaLnBrk="1" hangingPunct="1">
              <a:lnSpc>
                <a:spcPct val="110000"/>
              </a:lnSpc>
              <a:spcBef>
                <a:spcPct val="25000"/>
              </a:spcBef>
              <a:spcAft>
                <a:spcPct val="50000"/>
              </a:spcAft>
              <a:defRPr/>
            </a:pPr>
            <a:r>
              <a:rPr lang="zh-CN" altLang="en-US" sz="2800" dirty="0" smtClean="0"/>
              <a:t>在</a:t>
            </a:r>
            <a:r>
              <a:rPr lang="en-US" altLang="zh-CN" sz="2800" dirty="0" smtClean="0"/>
              <a:t>switch</a:t>
            </a:r>
            <a:r>
              <a:rPr lang="zh-CN" altLang="en-US" sz="2800" dirty="0" smtClean="0"/>
              <a:t>语句的一个分支的执行中，如果没有</a:t>
            </a:r>
            <a:r>
              <a:rPr lang="en-US" altLang="zh-CN" sz="2800" dirty="0" smtClean="0"/>
              <a:t>break</a:t>
            </a:r>
            <a:r>
              <a:rPr lang="zh-CN" altLang="en-US" sz="2800" dirty="0" smtClean="0"/>
              <a:t>语句（最后一个分支除外），则该分支执行完后，将继续执行紧接着的下一个分支中的语句序列。</a:t>
            </a:r>
          </a:p>
          <a:p>
            <a:pPr marL="360363" indent="-360363" eaLnBrk="1" hangingPunct="1">
              <a:lnSpc>
                <a:spcPct val="110000"/>
              </a:lnSpc>
              <a:spcBef>
                <a:spcPct val="25000"/>
              </a:spcBef>
              <a:spcAft>
                <a:spcPct val="50000"/>
              </a:spcAft>
              <a:defRPr/>
            </a:pPr>
            <a:r>
              <a:rPr lang="en-US" altLang="zh-CN" sz="2800" dirty="0" smtClean="0"/>
              <a:t>C++</a:t>
            </a:r>
            <a:r>
              <a:rPr lang="zh-CN" altLang="en-US" sz="2800" dirty="0" smtClean="0"/>
              <a:t>中的</a:t>
            </a:r>
            <a:r>
              <a:rPr lang="en-US" altLang="zh-CN" sz="2800" dirty="0" smtClean="0"/>
              <a:t>switch</a:t>
            </a:r>
            <a:r>
              <a:rPr lang="zh-CN" altLang="en-US" sz="2800" dirty="0" smtClean="0"/>
              <a:t>语句比其它一些语言中的多路选择语句更具有灵活性。</a:t>
            </a:r>
            <a:endParaRPr lang="en-US" altLang="zh-CN" sz="2800" dirty="0" smtClean="0"/>
          </a:p>
          <a:p>
            <a:pPr marL="760413" lvl="1" indent="-360363" eaLnBrk="1" hangingPunct="1">
              <a:lnSpc>
                <a:spcPct val="110000"/>
              </a:lnSpc>
              <a:spcBef>
                <a:spcPct val="25000"/>
              </a:spcBef>
              <a:spcAft>
                <a:spcPct val="50000"/>
              </a:spcAft>
              <a:defRPr/>
            </a:pPr>
            <a:r>
              <a:rPr lang="zh-CN" altLang="en-US" sz="2400" dirty="0"/>
              <a:t>在其它一些语言（如：</a:t>
            </a:r>
            <a:r>
              <a:rPr lang="en-US" altLang="zh-CN" sz="2400" dirty="0"/>
              <a:t>Pascal</a:t>
            </a:r>
            <a:r>
              <a:rPr lang="zh-CN" altLang="en-US" sz="2400" dirty="0"/>
              <a:t>）的多路选择语句中，一个分支执行完后将自动结束多路选择语句的执行。</a:t>
            </a:r>
            <a:endParaRPr lang="en-US" altLang="zh-CN" sz="2400" dirty="0"/>
          </a:p>
          <a:p>
            <a:pPr marL="760413" lvl="1" indent="-360363" eaLnBrk="1" hangingPunct="1">
              <a:lnSpc>
                <a:spcPct val="110000"/>
              </a:lnSpc>
              <a:spcBef>
                <a:spcPct val="25000"/>
              </a:spcBef>
              <a:spcAft>
                <a:spcPct val="50000"/>
              </a:spcAft>
              <a:defRPr/>
            </a:pPr>
            <a:r>
              <a:rPr lang="zh-CN" altLang="en-US" sz="2400" dirty="0" smtClean="0"/>
              <a:t>当若干个分支具有部分重复功能时，</a:t>
            </a:r>
            <a:r>
              <a:rPr lang="en-US" altLang="zh-CN" sz="2400" dirty="0" smtClean="0"/>
              <a:t>C++</a:t>
            </a:r>
            <a:r>
              <a:rPr lang="zh-CN" altLang="en-US" sz="2400" dirty="0" smtClean="0"/>
              <a:t>的</a:t>
            </a:r>
            <a:r>
              <a:rPr lang="en-US" altLang="zh-CN" sz="2400" dirty="0" smtClean="0"/>
              <a:t>switch</a:t>
            </a:r>
            <a:r>
              <a:rPr lang="zh-CN" altLang="en-US" sz="2400" dirty="0" smtClean="0"/>
              <a:t>语句可以节省代码量。</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p:cNvSpPr>
            <a:spLocks noGrp="1" noChangeArrowheads="1"/>
          </p:cNvSpPr>
          <p:nvPr>
            <p:ph type="body" idx="1"/>
          </p:nvPr>
        </p:nvSpPr>
        <p:spPr>
          <a:xfrm>
            <a:off x="395288" y="692150"/>
            <a:ext cx="8229600" cy="5976938"/>
          </a:xfrm>
        </p:spPr>
        <p:txBody>
          <a:bodyPr>
            <a:normAutofit/>
          </a:bodyPr>
          <a:lstStyle/>
          <a:p>
            <a:pPr marL="457200" indent="-457200" eaLnBrk="1" hangingPunct="1">
              <a:lnSpc>
                <a:spcPct val="90000"/>
              </a:lnSpc>
              <a:buFont typeface="Wingdings" pitchFamily="2" charset="2"/>
              <a:buNone/>
              <a:defRPr/>
            </a:pPr>
            <a:r>
              <a:rPr lang="en-US" altLang="zh-CN" sz="2400" dirty="0" smtClean="0"/>
              <a:t>switch (...)</a:t>
            </a:r>
          </a:p>
          <a:p>
            <a:pPr marL="457200" indent="-457200" eaLnBrk="1" hangingPunct="1">
              <a:lnSpc>
                <a:spcPct val="90000"/>
              </a:lnSpc>
              <a:buFont typeface="Wingdings" pitchFamily="2" charset="2"/>
              <a:buNone/>
              <a:defRPr/>
            </a:pPr>
            <a:r>
              <a:rPr lang="en-US" altLang="zh-CN" sz="2400" dirty="0" smtClean="0"/>
              <a:t>{	...</a:t>
            </a:r>
          </a:p>
          <a:p>
            <a:pPr marL="457200" indent="-457200" eaLnBrk="1" hangingPunct="1">
              <a:lnSpc>
                <a:spcPct val="90000"/>
              </a:lnSpc>
              <a:buFont typeface="Wingdings" pitchFamily="2" charset="2"/>
              <a:buNone/>
              <a:defRPr/>
            </a:pPr>
            <a:r>
              <a:rPr lang="en-US" altLang="zh-CN" sz="2400" dirty="0" smtClean="0"/>
              <a:t>	case &lt;</a:t>
            </a:r>
            <a:r>
              <a:rPr lang="zh-CN" altLang="en-US" sz="2400" dirty="0" smtClean="0"/>
              <a:t>整型常量表达式</a:t>
            </a:r>
            <a:r>
              <a:rPr lang="en-US" altLang="zh-CN" sz="2400" dirty="0" smtClean="0"/>
              <a:t>1&gt;</a:t>
            </a:r>
            <a:r>
              <a:rPr lang="zh-CN" altLang="en-US" sz="2400" dirty="0" smtClean="0"/>
              <a:t>：</a:t>
            </a:r>
            <a:r>
              <a:rPr lang="en-US" altLang="zh-CN" sz="2400" dirty="0" smtClean="0"/>
              <a:t>//</a:t>
            </a:r>
            <a:r>
              <a:rPr lang="zh-CN" altLang="en-US" sz="2400" dirty="0" smtClean="0"/>
              <a:t>分支</a:t>
            </a:r>
            <a:r>
              <a:rPr lang="en-US" altLang="zh-CN" sz="2400" dirty="0" smtClean="0"/>
              <a:t>1</a:t>
            </a:r>
          </a:p>
          <a:p>
            <a:pPr marL="457200" indent="-457200" eaLnBrk="1" hangingPunct="1">
              <a:lnSpc>
                <a:spcPct val="90000"/>
              </a:lnSpc>
              <a:buFont typeface="Wingdings" pitchFamily="2" charset="2"/>
              <a:buNone/>
              <a:defRPr/>
            </a:pPr>
            <a:r>
              <a:rPr lang="en-US" altLang="zh-CN" sz="2400" dirty="0" smtClean="0"/>
              <a:t>		A</a:t>
            </a:r>
          </a:p>
          <a:p>
            <a:pPr marL="457200" indent="-457200" eaLnBrk="1" hangingPunct="1">
              <a:lnSpc>
                <a:spcPct val="90000"/>
              </a:lnSpc>
              <a:buFont typeface="Wingdings" pitchFamily="2" charset="2"/>
              <a:buNone/>
              <a:defRPr/>
            </a:pPr>
            <a:r>
              <a:rPr lang="en-US" altLang="zh-CN" sz="2400" dirty="0" smtClean="0"/>
              <a:t>	case &lt;</a:t>
            </a:r>
            <a:r>
              <a:rPr lang="zh-CN" altLang="en-US" sz="2400" dirty="0" smtClean="0"/>
              <a:t>整型常量表达式</a:t>
            </a:r>
            <a:r>
              <a:rPr lang="en-US" altLang="zh-CN" sz="2400" dirty="0" smtClean="0"/>
              <a:t>2&gt;</a:t>
            </a:r>
            <a:r>
              <a:rPr lang="zh-CN" altLang="en-US" sz="2400" dirty="0" smtClean="0"/>
              <a:t>：</a:t>
            </a:r>
            <a:r>
              <a:rPr lang="en-US" altLang="zh-CN" sz="2400" dirty="0" smtClean="0"/>
              <a:t>//</a:t>
            </a:r>
            <a:r>
              <a:rPr lang="zh-CN" altLang="en-US" sz="2400" dirty="0" smtClean="0"/>
              <a:t>分支</a:t>
            </a:r>
            <a:r>
              <a:rPr lang="en-US" altLang="zh-CN" sz="2400" dirty="0" smtClean="0"/>
              <a:t>2</a:t>
            </a:r>
          </a:p>
          <a:p>
            <a:pPr marL="457200" indent="-457200" eaLnBrk="1" hangingPunct="1">
              <a:lnSpc>
                <a:spcPct val="90000"/>
              </a:lnSpc>
              <a:buFont typeface="Wingdings" pitchFamily="2" charset="2"/>
              <a:buNone/>
              <a:defRPr/>
            </a:pPr>
            <a:r>
              <a:rPr lang="en-US" altLang="zh-CN" sz="2400" dirty="0" smtClean="0"/>
              <a:t>		B</a:t>
            </a:r>
          </a:p>
          <a:p>
            <a:pPr marL="457200" indent="-457200" eaLnBrk="1" hangingPunct="1">
              <a:lnSpc>
                <a:spcPct val="90000"/>
              </a:lnSpc>
              <a:buFont typeface="Wingdings" pitchFamily="2" charset="2"/>
              <a:buNone/>
              <a:defRPr/>
            </a:pPr>
            <a:r>
              <a:rPr lang="en-US" altLang="zh-CN" sz="2400" dirty="0" smtClean="0"/>
              <a:t>	case &lt;</a:t>
            </a:r>
            <a:r>
              <a:rPr lang="zh-CN" altLang="en-US" sz="2400" dirty="0" smtClean="0"/>
              <a:t>整型常量表达式</a:t>
            </a:r>
            <a:r>
              <a:rPr lang="en-US" altLang="zh-CN" sz="2400" dirty="0" smtClean="0"/>
              <a:t>3&gt;</a:t>
            </a:r>
            <a:r>
              <a:rPr lang="zh-CN" altLang="en-US" sz="2400" dirty="0" smtClean="0"/>
              <a:t>：</a:t>
            </a:r>
            <a:r>
              <a:rPr lang="en-US" altLang="zh-CN" sz="2400" dirty="0" smtClean="0"/>
              <a:t>//</a:t>
            </a:r>
            <a:r>
              <a:rPr lang="zh-CN" altLang="en-US" sz="2400" dirty="0" smtClean="0"/>
              <a:t>分支</a:t>
            </a:r>
            <a:r>
              <a:rPr lang="en-US" altLang="zh-CN" sz="2400" dirty="0" smtClean="0"/>
              <a:t>3</a:t>
            </a:r>
          </a:p>
          <a:p>
            <a:pPr marL="457200" indent="-457200" eaLnBrk="1" hangingPunct="1">
              <a:lnSpc>
                <a:spcPct val="90000"/>
              </a:lnSpc>
              <a:buFont typeface="Wingdings" pitchFamily="2" charset="2"/>
              <a:buNone/>
              <a:defRPr/>
            </a:pPr>
            <a:r>
              <a:rPr lang="en-US" altLang="zh-CN" sz="2400" dirty="0" smtClean="0"/>
              <a:t>		C</a:t>
            </a:r>
          </a:p>
          <a:p>
            <a:pPr marL="457200" indent="-457200" eaLnBrk="1" hangingPunct="1">
              <a:lnSpc>
                <a:spcPct val="90000"/>
              </a:lnSpc>
              <a:buFont typeface="Wingdings" pitchFamily="2" charset="2"/>
              <a:buNone/>
              <a:defRPr/>
            </a:pPr>
            <a:r>
              <a:rPr lang="en-US" altLang="zh-CN" sz="2400" dirty="0" smtClean="0"/>
              <a:t>		break;</a:t>
            </a:r>
          </a:p>
          <a:p>
            <a:pPr marL="457200" indent="-457200" eaLnBrk="1" hangingPunct="1">
              <a:lnSpc>
                <a:spcPct val="90000"/>
              </a:lnSpc>
              <a:buFont typeface="Wingdings" pitchFamily="2" charset="2"/>
              <a:buNone/>
              <a:defRPr/>
            </a:pPr>
            <a:r>
              <a:rPr lang="en-US" altLang="zh-CN" sz="2400" dirty="0" smtClean="0"/>
              <a:t>	...</a:t>
            </a:r>
          </a:p>
          <a:p>
            <a:pPr marL="457200" indent="-457200" eaLnBrk="1" hangingPunct="1">
              <a:lnSpc>
                <a:spcPct val="90000"/>
              </a:lnSpc>
              <a:buFont typeface="Wingdings" pitchFamily="2" charset="2"/>
              <a:buNone/>
              <a:defRPr/>
            </a:pPr>
            <a:r>
              <a:rPr lang="en-US" altLang="zh-CN" sz="2400" dirty="0" smtClean="0"/>
              <a:t>} </a:t>
            </a:r>
          </a:p>
          <a:p>
            <a:pPr marL="457200" indent="-457200" eaLnBrk="1" hangingPunct="1">
              <a:lnSpc>
                <a:spcPct val="90000"/>
              </a:lnSpc>
              <a:defRPr/>
            </a:pPr>
            <a:r>
              <a:rPr lang="zh-CN" altLang="en-US" sz="2400" dirty="0" smtClean="0"/>
              <a:t>上面的语句中，假设</a:t>
            </a:r>
            <a:r>
              <a:rPr lang="en-US" altLang="zh-CN" sz="2400" dirty="0"/>
              <a:t>A</a:t>
            </a:r>
            <a:r>
              <a:rPr lang="zh-CN" altLang="en-US" sz="2400" dirty="0"/>
              <a:t>、</a:t>
            </a:r>
            <a:r>
              <a:rPr lang="en-US" altLang="zh-CN" sz="2400" dirty="0"/>
              <a:t>B</a:t>
            </a:r>
            <a:r>
              <a:rPr lang="zh-CN" altLang="en-US" sz="2400" dirty="0"/>
              <a:t>中没有</a:t>
            </a:r>
            <a:r>
              <a:rPr lang="en-US" altLang="zh-CN" sz="2400" dirty="0"/>
              <a:t>break</a:t>
            </a:r>
            <a:r>
              <a:rPr lang="zh-CN" altLang="en-US" sz="2400" dirty="0" smtClean="0"/>
              <a:t>语句</a:t>
            </a:r>
            <a:endParaRPr lang="en-US" altLang="zh-CN" sz="2400" dirty="0" smtClean="0"/>
          </a:p>
          <a:p>
            <a:pPr marL="857250" lvl="1" indent="-457200" eaLnBrk="1" hangingPunct="1">
              <a:lnSpc>
                <a:spcPct val="90000"/>
              </a:lnSpc>
              <a:defRPr/>
            </a:pPr>
            <a:r>
              <a:rPr lang="zh-CN" altLang="en-US" sz="2000" dirty="0" smtClean="0"/>
              <a:t>分支</a:t>
            </a:r>
            <a:r>
              <a:rPr lang="en-US" altLang="zh-CN" sz="2000" dirty="0" smtClean="0"/>
              <a:t>1</a:t>
            </a:r>
            <a:r>
              <a:rPr lang="zh-CN" altLang="en-US" sz="2000" dirty="0" smtClean="0"/>
              <a:t>执行</a:t>
            </a:r>
            <a:r>
              <a:rPr lang="en-US" altLang="zh-CN" sz="2000" dirty="0" smtClean="0"/>
              <a:t>A</a:t>
            </a:r>
            <a:r>
              <a:rPr lang="zh-CN" altLang="en-US" sz="2000" dirty="0" smtClean="0"/>
              <a:t>、</a:t>
            </a:r>
            <a:r>
              <a:rPr lang="en-US" altLang="zh-CN" sz="2000" dirty="0" smtClean="0"/>
              <a:t>B</a:t>
            </a:r>
            <a:r>
              <a:rPr lang="zh-CN" altLang="en-US" sz="2000" dirty="0" smtClean="0"/>
              <a:t>和</a:t>
            </a:r>
            <a:r>
              <a:rPr lang="en-US" altLang="zh-CN" sz="2000" dirty="0" smtClean="0"/>
              <a:t>C</a:t>
            </a:r>
            <a:r>
              <a:rPr lang="zh-CN" altLang="en-US" sz="2000" dirty="0" smtClean="0"/>
              <a:t>；</a:t>
            </a:r>
            <a:endParaRPr lang="en-US" altLang="zh-CN" sz="2000" dirty="0" smtClean="0"/>
          </a:p>
          <a:p>
            <a:pPr marL="857250" lvl="1" indent="-457200" eaLnBrk="1" hangingPunct="1">
              <a:lnSpc>
                <a:spcPct val="90000"/>
              </a:lnSpc>
              <a:defRPr/>
            </a:pPr>
            <a:r>
              <a:rPr lang="zh-CN" altLang="en-US" sz="2000" dirty="0" smtClean="0"/>
              <a:t>分支</a:t>
            </a:r>
            <a:r>
              <a:rPr lang="en-US" altLang="zh-CN" sz="2000" dirty="0" smtClean="0"/>
              <a:t>2</a:t>
            </a:r>
            <a:r>
              <a:rPr lang="zh-CN" altLang="en-US" sz="2000" dirty="0" smtClean="0"/>
              <a:t>执行</a:t>
            </a:r>
            <a:r>
              <a:rPr lang="en-US" altLang="zh-CN" sz="2000" dirty="0" smtClean="0"/>
              <a:t>B</a:t>
            </a:r>
            <a:r>
              <a:rPr lang="zh-CN" altLang="en-US" sz="2000" dirty="0" smtClean="0"/>
              <a:t>和</a:t>
            </a:r>
            <a:r>
              <a:rPr lang="en-US" altLang="zh-CN" sz="2000" dirty="0" smtClean="0"/>
              <a:t>C</a:t>
            </a:r>
            <a:r>
              <a:rPr lang="zh-CN" altLang="en-US" sz="2000" dirty="0" smtClean="0"/>
              <a:t>；</a:t>
            </a:r>
            <a:endParaRPr lang="en-US" altLang="zh-CN" sz="2000" dirty="0" smtClean="0"/>
          </a:p>
          <a:p>
            <a:pPr marL="857250" lvl="1" indent="-457200" eaLnBrk="1" hangingPunct="1">
              <a:lnSpc>
                <a:spcPct val="90000"/>
              </a:lnSpc>
              <a:defRPr/>
            </a:pPr>
            <a:r>
              <a:rPr lang="zh-CN" altLang="en-US" sz="2000" dirty="0" smtClean="0"/>
              <a:t>分支</a:t>
            </a:r>
            <a:r>
              <a:rPr lang="en-US" altLang="zh-CN" sz="2000" dirty="0" smtClean="0"/>
              <a:t>3</a:t>
            </a:r>
            <a:r>
              <a:rPr lang="zh-CN" altLang="en-US" sz="2000" dirty="0" smtClean="0"/>
              <a:t>执行</a:t>
            </a:r>
            <a:r>
              <a:rPr lang="en-US" altLang="zh-CN" sz="2000" dirty="0" smtClean="0"/>
              <a:t>C</a:t>
            </a:r>
            <a:r>
              <a:rPr lang="zh-CN" altLang="en-US" sz="2000" dirty="0"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115888"/>
            <a:ext cx="7772400" cy="838200"/>
          </a:xfrm>
        </p:spPr>
        <p:txBody>
          <a:bodyPr/>
          <a:lstStyle/>
          <a:p>
            <a:pPr eaLnBrk="1" hangingPunct="1">
              <a:defRPr/>
            </a:pPr>
            <a:r>
              <a:rPr lang="zh-CN" altLang="en-US" dirty="0" smtClean="0"/>
              <a:t>循环（重复）执行 </a:t>
            </a:r>
          </a:p>
        </p:txBody>
      </p:sp>
      <p:sp>
        <p:nvSpPr>
          <p:cNvPr id="16387" name="Rectangle 3"/>
          <p:cNvSpPr>
            <a:spLocks noGrp="1" noChangeArrowheads="1"/>
          </p:cNvSpPr>
          <p:nvPr>
            <p:ph type="body" idx="1"/>
          </p:nvPr>
        </p:nvSpPr>
        <p:spPr>
          <a:xfrm>
            <a:off x="250825" y="1268413"/>
            <a:ext cx="8713788" cy="5589587"/>
          </a:xfrm>
        </p:spPr>
        <p:txBody>
          <a:bodyPr>
            <a:normAutofit/>
          </a:bodyPr>
          <a:lstStyle/>
          <a:p>
            <a:pPr eaLnBrk="1" hangingPunct="1">
              <a:defRPr/>
            </a:pPr>
            <a:r>
              <a:rPr lang="zh-CN" altLang="en-US" dirty="0" smtClean="0"/>
              <a:t>如何编程计算</a:t>
            </a:r>
            <a:r>
              <a:rPr lang="en-US" altLang="zh-CN" dirty="0" smtClean="0"/>
              <a:t>n!</a:t>
            </a:r>
            <a:r>
              <a:rPr lang="zh-CN" altLang="en-US" dirty="0" smtClean="0"/>
              <a:t>（</a:t>
            </a:r>
            <a:r>
              <a:rPr lang="en-US" altLang="zh-CN" dirty="0" smtClean="0"/>
              <a:t>n</a:t>
            </a:r>
            <a:r>
              <a:rPr lang="zh-CN" altLang="en-US" dirty="0" smtClean="0"/>
              <a:t>是变量）？</a:t>
            </a:r>
          </a:p>
          <a:p>
            <a:pPr lvl="1" eaLnBrk="1" hangingPunct="1">
              <a:defRPr/>
            </a:pPr>
            <a:r>
              <a:rPr lang="en-US" altLang="zh-CN" dirty="0" smtClean="0"/>
              <a:t>n!=n*(n-1)*(n-2)*</a:t>
            </a:r>
            <a:r>
              <a:rPr lang="en-US" altLang="zh-CN" dirty="0" smtClean="0">
                <a:solidFill>
                  <a:schemeClr val="tx2"/>
                </a:solidFill>
              </a:rPr>
              <a:t>...</a:t>
            </a:r>
            <a:r>
              <a:rPr lang="en-US" altLang="zh-CN" dirty="0" smtClean="0"/>
              <a:t>*2*1</a:t>
            </a:r>
          </a:p>
          <a:p>
            <a:pPr lvl="1" eaLnBrk="1" hangingPunct="1">
              <a:defRPr/>
            </a:pPr>
            <a:r>
              <a:rPr lang="zh-CN" altLang="en-US" dirty="0" smtClean="0"/>
              <a:t>问题：</a:t>
            </a:r>
            <a:endParaRPr lang="en-US" altLang="zh-CN" dirty="0" smtClean="0"/>
          </a:p>
          <a:p>
            <a:pPr lvl="2" eaLnBrk="1" hangingPunct="1">
              <a:defRPr/>
            </a:pPr>
            <a:r>
              <a:rPr lang="zh-CN" altLang="en-US" dirty="0" smtClean="0"/>
              <a:t>表达式中不允许有</a:t>
            </a:r>
            <a:r>
              <a:rPr lang="zh-CN" altLang="en-US" dirty="0" smtClean="0">
                <a:latin typeface="Arial"/>
              </a:rPr>
              <a:t>“</a:t>
            </a:r>
            <a:r>
              <a:rPr lang="en-US" altLang="zh-CN" dirty="0" smtClean="0">
                <a:solidFill>
                  <a:schemeClr val="folHlink"/>
                </a:solidFill>
              </a:rPr>
              <a:t>...</a:t>
            </a:r>
            <a:r>
              <a:rPr lang="en-US" altLang="zh-CN" dirty="0" smtClean="0">
                <a:latin typeface="Arial"/>
              </a:rPr>
              <a:t>”</a:t>
            </a:r>
          </a:p>
          <a:p>
            <a:pPr lvl="2" eaLnBrk="1" hangingPunct="1">
              <a:defRPr/>
            </a:pPr>
            <a:r>
              <a:rPr lang="zh-CN" altLang="en-US" dirty="0" smtClean="0">
                <a:latin typeface="Arial"/>
              </a:rPr>
              <a:t>没有简单的计算公式</a:t>
            </a:r>
            <a:endParaRPr lang="en-US" altLang="zh-CN" dirty="0" smtClean="0"/>
          </a:p>
          <a:p>
            <a:pPr eaLnBrk="1" hangingPunct="1">
              <a:defRPr/>
            </a:pPr>
            <a:r>
              <a:rPr lang="zh-CN" altLang="en-US" dirty="0" smtClean="0"/>
              <a:t>上面的问题需要用重复操作来解决：</a:t>
            </a:r>
            <a:endParaRPr lang="en-US" altLang="zh-CN" dirty="0" smtClean="0"/>
          </a:p>
          <a:p>
            <a:pPr lvl="1" eaLnBrk="1" hangingPunct="1">
              <a:defRPr/>
            </a:pPr>
            <a:r>
              <a:rPr lang="zh-CN" altLang="en-US" dirty="0" smtClean="0"/>
              <a:t>对相同的操作重复执行多次，每一次操作的数据有所不同。</a:t>
            </a:r>
          </a:p>
          <a:p>
            <a:pPr lvl="1" eaLnBrk="1" hangingPunct="1">
              <a:defRPr/>
            </a:pPr>
            <a:r>
              <a:rPr lang="en-US" altLang="zh-CN" dirty="0" smtClean="0"/>
              <a:t>f=1,</a:t>
            </a:r>
            <a:r>
              <a:rPr lang="zh-CN" altLang="en-US" dirty="0" smtClean="0"/>
              <a:t>对</a:t>
            </a:r>
            <a:r>
              <a:rPr lang="en-US" altLang="zh-CN" dirty="0" err="1" smtClean="0"/>
              <a:t>i</a:t>
            </a:r>
            <a:r>
              <a:rPr lang="en-US" altLang="zh-CN" dirty="0" smtClean="0"/>
              <a:t>=2~n,</a:t>
            </a:r>
            <a:r>
              <a:rPr lang="zh-CN" altLang="en-US" dirty="0" smtClean="0"/>
              <a:t>重复执行：</a:t>
            </a:r>
            <a:r>
              <a:rPr lang="en-US" altLang="zh-CN" dirty="0" smtClean="0"/>
              <a:t>f=f*</a:t>
            </a:r>
            <a:r>
              <a:rPr lang="en-US" altLang="zh-CN" dirty="0" err="1" smtClean="0"/>
              <a:t>i</a:t>
            </a:r>
            <a:r>
              <a:rPr lang="en-US" altLang="zh-CN" dirty="0" smtClean="0"/>
              <a:t>;</a:t>
            </a:r>
            <a:r>
              <a:rPr lang="zh-CN" altLang="en-US" dirty="0" smtClean="0"/>
              <a:t>（或，</a:t>
            </a:r>
            <a:r>
              <a:rPr lang="en-US" altLang="zh-CN" dirty="0" smtClean="0"/>
              <a:t>f*=</a:t>
            </a:r>
            <a:r>
              <a:rPr lang="en-US" altLang="zh-CN" dirty="0" err="1" smtClean="0"/>
              <a:t>i</a:t>
            </a:r>
            <a:r>
              <a:rPr lang="en-US" altLang="zh-CN" dirty="0" smtClean="0"/>
              <a:t>;</a:t>
            </a:r>
            <a:r>
              <a:rPr lang="zh-CN" altLang="en-US" dirty="0" smtClean="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defRPr/>
            </a:pPr>
            <a:endParaRPr lang="zh-CN" altLang="zh-CN" smtClean="0"/>
          </a:p>
        </p:txBody>
      </p:sp>
      <p:sp>
        <p:nvSpPr>
          <p:cNvPr id="191491" name="Rectangle 3"/>
          <p:cNvSpPr>
            <a:spLocks noGrp="1" noChangeArrowheads="1"/>
          </p:cNvSpPr>
          <p:nvPr>
            <p:ph type="body" idx="1"/>
          </p:nvPr>
        </p:nvSpPr>
        <p:spPr/>
        <p:txBody>
          <a:bodyPr/>
          <a:lstStyle/>
          <a:p>
            <a:pPr eaLnBrk="1" hangingPunct="1">
              <a:lnSpc>
                <a:spcPct val="90000"/>
              </a:lnSpc>
              <a:defRPr/>
            </a:pPr>
            <a:r>
              <a:rPr lang="zh-CN" altLang="en-US" dirty="0" smtClean="0"/>
              <a:t>循环一般由四个部分组成：</a:t>
            </a:r>
          </a:p>
          <a:p>
            <a:pPr lvl="1" eaLnBrk="1" hangingPunct="1">
              <a:lnSpc>
                <a:spcPct val="90000"/>
              </a:lnSpc>
              <a:defRPr/>
            </a:pPr>
            <a:r>
              <a:rPr lang="zh-CN" altLang="en-US" dirty="0" smtClean="0"/>
              <a:t>循环初始化</a:t>
            </a:r>
          </a:p>
          <a:p>
            <a:pPr lvl="1" eaLnBrk="1" hangingPunct="1">
              <a:lnSpc>
                <a:spcPct val="90000"/>
              </a:lnSpc>
              <a:defRPr/>
            </a:pPr>
            <a:r>
              <a:rPr lang="zh-CN" altLang="en-US" dirty="0" smtClean="0"/>
              <a:t>循环条件</a:t>
            </a:r>
          </a:p>
          <a:p>
            <a:pPr lvl="1" eaLnBrk="1" hangingPunct="1">
              <a:lnSpc>
                <a:spcPct val="90000"/>
              </a:lnSpc>
              <a:defRPr/>
            </a:pPr>
            <a:r>
              <a:rPr lang="zh-CN" altLang="en-US" dirty="0" smtClean="0"/>
              <a:t>循环体</a:t>
            </a:r>
          </a:p>
          <a:p>
            <a:pPr lvl="1" eaLnBrk="1" hangingPunct="1">
              <a:lnSpc>
                <a:spcPct val="90000"/>
              </a:lnSpc>
              <a:defRPr/>
            </a:pPr>
            <a:r>
              <a:rPr lang="zh-CN" altLang="en-US" dirty="0" smtClean="0"/>
              <a:t>下一次循环准备 </a:t>
            </a:r>
          </a:p>
          <a:p>
            <a:pPr eaLnBrk="1" hangingPunct="1">
              <a:lnSpc>
                <a:spcPct val="90000"/>
              </a:lnSpc>
              <a:defRPr/>
            </a:pPr>
            <a:r>
              <a:rPr lang="en-US" altLang="zh-CN" dirty="0" smtClean="0"/>
              <a:t>C++</a:t>
            </a:r>
            <a:r>
              <a:rPr lang="zh-CN" altLang="en-US" dirty="0" smtClean="0"/>
              <a:t>提供了三种实现重复操作的循环语句：</a:t>
            </a:r>
          </a:p>
          <a:p>
            <a:pPr lvl="1" eaLnBrk="1" hangingPunct="1">
              <a:lnSpc>
                <a:spcPct val="90000"/>
              </a:lnSpc>
              <a:defRPr/>
            </a:pPr>
            <a:r>
              <a:rPr lang="en-US" altLang="zh-CN" dirty="0" smtClean="0"/>
              <a:t>while</a:t>
            </a:r>
            <a:r>
              <a:rPr lang="zh-CN" altLang="en-US" dirty="0" smtClean="0"/>
              <a:t>语句</a:t>
            </a:r>
          </a:p>
          <a:p>
            <a:pPr lvl="1" eaLnBrk="1" hangingPunct="1">
              <a:lnSpc>
                <a:spcPct val="90000"/>
              </a:lnSpc>
              <a:defRPr/>
            </a:pPr>
            <a:r>
              <a:rPr lang="en-US" altLang="zh-CN" dirty="0" smtClean="0"/>
              <a:t>do-while</a:t>
            </a:r>
            <a:r>
              <a:rPr lang="zh-CN" altLang="en-US" dirty="0" smtClean="0"/>
              <a:t>语句</a:t>
            </a:r>
          </a:p>
          <a:p>
            <a:pPr lvl="1" eaLnBrk="1" hangingPunct="1">
              <a:lnSpc>
                <a:spcPct val="90000"/>
              </a:lnSpc>
              <a:defRPr/>
            </a:pPr>
            <a:r>
              <a:rPr lang="en-US" altLang="zh-CN" dirty="0" smtClean="0"/>
              <a:t>for</a:t>
            </a:r>
            <a:r>
              <a:rPr lang="zh-CN" altLang="en-US" dirty="0" smtClean="0"/>
              <a:t>语句</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流程控制概述</a:t>
            </a:r>
          </a:p>
        </p:txBody>
      </p:sp>
      <p:sp>
        <p:nvSpPr>
          <p:cNvPr id="90115" name="Rectangle 3"/>
          <p:cNvSpPr>
            <a:spLocks noGrp="1" noChangeArrowheads="1"/>
          </p:cNvSpPr>
          <p:nvPr>
            <p:ph type="body" idx="1"/>
          </p:nvPr>
        </p:nvSpPr>
        <p:spPr>
          <a:xfrm>
            <a:off x="457200" y="1600200"/>
            <a:ext cx="8229600" cy="5068888"/>
          </a:xfrm>
        </p:spPr>
        <p:txBody>
          <a:bodyPr>
            <a:normAutofit/>
          </a:bodyPr>
          <a:lstStyle/>
          <a:p>
            <a:pPr eaLnBrk="1" hangingPunct="1">
              <a:defRPr/>
            </a:pPr>
            <a:r>
              <a:rPr lang="zh-CN" altLang="en-US" dirty="0"/>
              <a:t>程序由数据以及对数据的操作两部分构成，在程序中除了要对数据进行描述外，还要对数据的处理过程（</a:t>
            </a:r>
            <a:r>
              <a:rPr lang="zh-CN" altLang="en-US" dirty="0">
                <a:solidFill>
                  <a:srgbClr val="FFC000"/>
                </a:solidFill>
              </a:rPr>
              <a:t>算法</a:t>
            </a:r>
            <a:r>
              <a:rPr lang="zh-CN" altLang="en-US" dirty="0"/>
              <a:t>）进行描述，即实现程序的</a:t>
            </a:r>
            <a:r>
              <a:rPr lang="zh-CN" altLang="en-US" dirty="0">
                <a:solidFill>
                  <a:srgbClr val="FFC000"/>
                </a:solidFill>
              </a:rPr>
              <a:t>流程控制</a:t>
            </a:r>
            <a:r>
              <a:rPr lang="zh-CN" altLang="en-US" dirty="0" smtClean="0"/>
              <a:t>。</a:t>
            </a:r>
            <a:endParaRPr lang="en-US" altLang="zh-CN" dirty="0" smtClean="0"/>
          </a:p>
          <a:p>
            <a:pPr eaLnBrk="1" hangingPunct="1">
              <a:defRPr/>
            </a:pPr>
            <a:r>
              <a:rPr lang="zh-CN" altLang="en-US" dirty="0"/>
              <a:t>表达式构成了数据处理的基本单位</a:t>
            </a:r>
            <a:r>
              <a:rPr lang="zh-CN" altLang="en-US" dirty="0" smtClean="0"/>
              <a:t>。当</a:t>
            </a:r>
            <a:r>
              <a:rPr lang="zh-CN" altLang="en-US" dirty="0"/>
              <a:t>程序中有多个表达式时，就会面临： </a:t>
            </a:r>
          </a:p>
          <a:p>
            <a:pPr lvl="1" eaLnBrk="1" hangingPunct="1">
              <a:defRPr/>
            </a:pPr>
            <a:r>
              <a:rPr lang="zh-CN" altLang="en-US" dirty="0"/>
              <a:t>先计算哪一个表达式</a:t>
            </a:r>
          </a:p>
          <a:p>
            <a:pPr lvl="1" eaLnBrk="1" hangingPunct="1">
              <a:defRPr/>
            </a:pPr>
            <a:r>
              <a:rPr lang="zh-CN" altLang="en-US" dirty="0"/>
              <a:t>根据不同的情况计算不同的表达式</a:t>
            </a:r>
          </a:p>
          <a:p>
            <a:pPr lvl="1" eaLnBrk="1" hangingPunct="1">
              <a:defRPr/>
            </a:pPr>
            <a:r>
              <a:rPr lang="zh-CN" altLang="en-US" dirty="0"/>
              <a:t>一个或几个表达式需要重复计算多次</a:t>
            </a:r>
          </a:p>
          <a:p>
            <a:pPr eaLnBrk="1" hangingPunct="1">
              <a:defRPr/>
            </a:pPr>
            <a:endParaRPr lang="zh-CN" altLang="en-US" dirty="0" smtClean="0"/>
          </a:p>
        </p:txBody>
      </p:sp>
    </p:spTree>
    <p:extLst>
      <p:ext uri="{BB962C8B-B14F-4D97-AF65-F5344CB8AC3E}">
        <p14:creationId xmlns:p14="http://schemas.microsoft.com/office/powerpoint/2010/main" val="22228637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问题求解的迭代法和穷举法</a:t>
            </a:r>
          </a:p>
        </p:txBody>
      </p:sp>
      <p:sp>
        <p:nvSpPr>
          <p:cNvPr id="3" name="内容占位符 2"/>
          <p:cNvSpPr>
            <a:spLocks noGrp="1"/>
          </p:cNvSpPr>
          <p:nvPr>
            <p:ph idx="1"/>
          </p:nvPr>
        </p:nvSpPr>
        <p:spPr>
          <a:xfrm>
            <a:off x="457200" y="1600200"/>
            <a:ext cx="8229600" cy="4853135"/>
          </a:xfrm>
        </p:spPr>
        <p:txBody>
          <a:bodyPr>
            <a:normAutofit fontScale="92500" lnSpcReduction="10000"/>
          </a:bodyPr>
          <a:lstStyle/>
          <a:p>
            <a:pPr eaLnBrk="1" hangingPunct="1"/>
            <a:r>
              <a:rPr lang="zh-CN" altLang="en-US" dirty="0"/>
              <a:t>循环控制常常用来</a:t>
            </a:r>
            <a:r>
              <a:rPr lang="zh-CN" altLang="en-US" dirty="0" smtClean="0"/>
              <a:t>实现计算机问题求解</a:t>
            </a:r>
            <a:r>
              <a:rPr lang="zh-CN" altLang="en-US" dirty="0"/>
              <a:t>的</a:t>
            </a:r>
            <a:r>
              <a:rPr lang="zh-CN" altLang="en-US" dirty="0">
                <a:solidFill>
                  <a:srgbClr val="FFC000"/>
                </a:solidFill>
              </a:rPr>
              <a:t>迭代法</a:t>
            </a:r>
            <a:r>
              <a:rPr lang="zh-CN" altLang="en-US" dirty="0"/>
              <a:t>和</a:t>
            </a:r>
            <a:r>
              <a:rPr lang="zh-CN" altLang="en-US" dirty="0">
                <a:solidFill>
                  <a:srgbClr val="FFC000"/>
                </a:solidFill>
              </a:rPr>
              <a:t>穷举法</a:t>
            </a:r>
            <a:r>
              <a:rPr lang="zh-CN" altLang="en-US" dirty="0" smtClean="0"/>
              <a:t>。</a:t>
            </a:r>
            <a:endParaRPr lang="en-US" altLang="zh-CN" dirty="0" smtClean="0"/>
          </a:p>
          <a:p>
            <a:pPr eaLnBrk="1" hangingPunct="1"/>
            <a:r>
              <a:rPr lang="zh-CN" altLang="en-US" dirty="0" smtClean="0"/>
              <a:t>迭代法：</a:t>
            </a:r>
            <a:r>
              <a:rPr lang="zh-CN" altLang="en-US" dirty="0"/>
              <a:t>对待解问题先指定一个近似的初始解，然后按照某种规则基于这个初始解计算出下一个近似解，基于下一个近似解计算出再下一个近似解，</a:t>
            </a:r>
            <a:r>
              <a:rPr lang="en-US" altLang="zh-CN" dirty="0"/>
              <a:t>...</a:t>
            </a:r>
            <a:r>
              <a:rPr lang="zh-CN" altLang="en-US" dirty="0"/>
              <a:t>，直到某个条件满足后得到最终解。例如</a:t>
            </a:r>
            <a:r>
              <a:rPr lang="zh-CN" altLang="en-US" dirty="0" smtClean="0"/>
              <a:t>，求</a:t>
            </a:r>
            <a:r>
              <a:rPr lang="en-US" altLang="zh-CN" dirty="0"/>
              <a:t>n!</a:t>
            </a:r>
            <a:r>
              <a:rPr lang="zh-CN" altLang="en-US" dirty="0"/>
              <a:t>的</a:t>
            </a:r>
            <a:r>
              <a:rPr lang="zh-CN" altLang="en-US" dirty="0" smtClean="0"/>
              <a:t>问题。</a:t>
            </a:r>
            <a:endParaRPr lang="en-US" altLang="zh-CN" dirty="0" smtClean="0"/>
          </a:p>
          <a:p>
            <a:pPr eaLnBrk="1" hangingPunct="1"/>
            <a:r>
              <a:rPr lang="zh-CN" altLang="en-US" dirty="0" smtClean="0"/>
              <a:t>穷举法：</a:t>
            </a:r>
            <a:r>
              <a:rPr lang="zh-CN" altLang="en-US" dirty="0"/>
              <a:t>对所有“可能”的解逐一去验证它是否满足指定的条件，满足条件则它是一个解，否则它不是解。例如，对于计算整数</a:t>
            </a:r>
            <a:r>
              <a:rPr lang="en-US" altLang="zh-CN" dirty="0"/>
              <a:t>n</a:t>
            </a:r>
            <a:r>
              <a:rPr lang="zh-CN" altLang="en-US" dirty="0"/>
              <a:t>的所有因子</a:t>
            </a:r>
            <a:r>
              <a:rPr lang="zh-CN" altLang="en-US" dirty="0" smtClean="0"/>
              <a:t>问题、判断</a:t>
            </a:r>
            <a:r>
              <a:rPr lang="en-US" altLang="zh-CN" dirty="0" smtClean="0"/>
              <a:t>n</a:t>
            </a:r>
            <a:r>
              <a:rPr lang="zh-CN" altLang="en-US" dirty="0" smtClean="0"/>
              <a:t>是否为素数等问题。</a:t>
            </a:r>
            <a:endParaRPr lang="zh-CN" altLang="en-US" dirty="0"/>
          </a:p>
        </p:txBody>
      </p:sp>
    </p:spTree>
    <p:extLst>
      <p:ext uri="{BB962C8B-B14F-4D97-AF65-F5344CB8AC3E}">
        <p14:creationId xmlns:p14="http://schemas.microsoft.com/office/powerpoint/2010/main" val="3078084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27088" y="0"/>
            <a:ext cx="7489825" cy="822325"/>
          </a:xfrm>
        </p:spPr>
        <p:txBody>
          <a:bodyPr/>
          <a:lstStyle/>
          <a:p>
            <a:pPr eaLnBrk="1" hangingPunct="1">
              <a:defRPr/>
            </a:pPr>
            <a:r>
              <a:rPr lang="en-US" altLang="zh-CN" smtClean="0"/>
              <a:t>while </a:t>
            </a:r>
            <a:r>
              <a:rPr lang="zh-CN" altLang="en-US" smtClean="0"/>
              <a:t>语句</a:t>
            </a:r>
          </a:p>
        </p:txBody>
      </p:sp>
      <p:sp>
        <p:nvSpPr>
          <p:cNvPr id="19459" name="Rectangle 3"/>
          <p:cNvSpPr>
            <a:spLocks noGrp="1" noChangeArrowheads="1"/>
          </p:cNvSpPr>
          <p:nvPr>
            <p:ph type="body" idx="1"/>
          </p:nvPr>
        </p:nvSpPr>
        <p:spPr>
          <a:xfrm>
            <a:off x="228600" y="1268413"/>
            <a:ext cx="8686800" cy="1704975"/>
          </a:xfrm>
        </p:spPr>
        <p:txBody>
          <a:bodyPr>
            <a:normAutofit/>
          </a:bodyPr>
          <a:lstStyle/>
          <a:p>
            <a:pPr algn="just" eaLnBrk="1" hangingPunct="1">
              <a:lnSpc>
                <a:spcPct val="80000"/>
              </a:lnSpc>
              <a:defRPr/>
            </a:pPr>
            <a:r>
              <a:rPr lang="en-US" altLang="zh-CN" sz="2400" dirty="0" smtClean="0"/>
              <a:t>while</a:t>
            </a:r>
            <a:r>
              <a:rPr lang="zh-CN" altLang="en-US" sz="2400" dirty="0" smtClean="0"/>
              <a:t>语句具有如下的格式：</a:t>
            </a:r>
          </a:p>
          <a:p>
            <a:pPr algn="just" eaLnBrk="1" hangingPunct="1">
              <a:buFont typeface="Wingdings" pitchFamily="2" charset="2"/>
              <a:buNone/>
              <a:defRPr/>
            </a:pPr>
            <a:r>
              <a:rPr lang="zh-CN" altLang="en-US" sz="2400" dirty="0" smtClean="0"/>
              <a:t>		</a:t>
            </a:r>
            <a:r>
              <a:rPr lang="en-US" altLang="zh-CN" sz="2400" dirty="0" smtClean="0"/>
              <a:t>while (&lt;</a:t>
            </a:r>
            <a:r>
              <a:rPr lang="zh-CN" altLang="en-US" sz="2400" dirty="0" smtClean="0"/>
              <a:t>表达式</a:t>
            </a:r>
            <a:r>
              <a:rPr lang="en-US" altLang="zh-CN" sz="2400" dirty="0" smtClean="0"/>
              <a:t>&gt;) &lt;</a:t>
            </a:r>
            <a:r>
              <a:rPr lang="zh-CN" altLang="en-US" sz="2400" dirty="0" smtClean="0"/>
              <a:t>语句</a:t>
            </a:r>
            <a:r>
              <a:rPr lang="en-US" altLang="zh-CN" sz="2400" dirty="0" smtClean="0"/>
              <a:t>&gt;</a:t>
            </a:r>
            <a:endParaRPr lang="en-US" altLang="zh-CN" sz="2000" dirty="0" smtClean="0"/>
          </a:p>
          <a:p>
            <a:pPr lvl="1" algn="just" eaLnBrk="1" hangingPunct="1">
              <a:defRPr/>
            </a:pPr>
            <a:r>
              <a:rPr lang="zh-CN" altLang="en-US" sz="2000" dirty="0" smtClean="0"/>
              <a:t>其中，</a:t>
            </a:r>
            <a:r>
              <a:rPr lang="en-US" altLang="zh-CN" sz="2000" dirty="0" smtClean="0"/>
              <a:t>&lt;</a:t>
            </a:r>
            <a:r>
              <a:rPr lang="zh-CN" altLang="en-US" sz="2000" dirty="0" smtClean="0"/>
              <a:t>表达式</a:t>
            </a:r>
            <a:r>
              <a:rPr lang="en-US" altLang="zh-CN" sz="2000" dirty="0" smtClean="0"/>
              <a:t>&gt;</a:t>
            </a:r>
            <a:r>
              <a:rPr lang="zh-CN" altLang="en-US" sz="2000" dirty="0" smtClean="0"/>
              <a:t>可以为任意表达式，一般为关系或逻辑表达式；</a:t>
            </a:r>
            <a:endParaRPr lang="en-US" altLang="zh-CN" sz="2000" dirty="0" smtClean="0"/>
          </a:p>
          <a:p>
            <a:pPr lvl="1" algn="just" eaLnBrk="1" hangingPunct="1">
              <a:defRPr/>
            </a:pPr>
            <a:r>
              <a:rPr lang="en-US" altLang="zh-CN" sz="2000" dirty="0" smtClean="0"/>
              <a:t>&lt;</a:t>
            </a:r>
            <a:r>
              <a:rPr lang="zh-CN" altLang="en-US" sz="2000" dirty="0" smtClean="0"/>
              <a:t>语句</a:t>
            </a:r>
            <a:r>
              <a:rPr lang="en-US" altLang="zh-CN" sz="2000" dirty="0" smtClean="0"/>
              <a:t>&gt;</a:t>
            </a:r>
            <a:r>
              <a:rPr lang="zh-CN" altLang="en-US" sz="2000" dirty="0" smtClean="0"/>
              <a:t>为任意一条语句。</a:t>
            </a:r>
            <a:endParaRPr lang="en-US" altLang="zh-CN" sz="2000" dirty="0" smtClean="0"/>
          </a:p>
        </p:txBody>
      </p:sp>
      <p:pic>
        <p:nvPicPr>
          <p:cNvPr id="29700" name="Picture 4" descr="wh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973388"/>
            <a:ext cx="662940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115888"/>
            <a:ext cx="8229600" cy="936625"/>
          </a:xfrm>
        </p:spPr>
        <p:txBody>
          <a:bodyPr/>
          <a:lstStyle/>
          <a:p>
            <a:pPr eaLnBrk="1" hangingPunct="1">
              <a:defRPr/>
            </a:pPr>
            <a:r>
              <a:rPr lang="zh-CN" altLang="en-US" sz="5400" smtClean="0"/>
              <a:t>用</a:t>
            </a:r>
            <a:r>
              <a:rPr lang="en-US" altLang="zh-CN" sz="5400" smtClean="0"/>
              <a:t>while</a:t>
            </a:r>
            <a:r>
              <a:rPr lang="zh-CN" altLang="en-US" sz="5400" smtClean="0"/>
              <a:t>语句求</a:t>
            </a:r>
            <a:r>
              <a:rPr lang="en-US" altLang="zh-CN" sz="5400" smtClean="0"/>
              <a:t>n!</a:t>
            </a:r>
            <a:endParaRPr lang="en-US" altLang="zh-CN" smtClean="0"/>
          </a:p>
        </p:txBody>
      </p:sp>
      <p:sp>
        <p:nvSpPr>
          <p:cNvPr id="46083" name="Rectangle 3"/>
          <p:cNvSpPr>
            <a:spLocks noGrp="1" noChangeArrowheads="1"/>
          </p:cNvSpPr>
          <p:nvPr>
            <p:ph type="body" idx="1"/>
          </p:nvPr>
        </p:nvSpPr>
        <p:spPr>
          <a:xfrm>
            <a:off x="250825" y="1341438"/>
            <a:ext cx="8642350" cy="5256212"/>
          </a:xfrm>
        </p:spPr>
        <p:txBody>
          <a:bodyPr/>
          <a:lstStyle/>
          <a:p>
            <a:pPr eaLnBrk="1" hangingPunct="1">
              <a:lnSpc>
                <a:spcPct val="80000"/>
              </a:lnSpc>
              <a:buFont typeface="Wingdings" pitchFamily="2" charset="2"/>
              <a:buNone/>
              <a:defRPr/>
            </a:pPr>
            <a:r>
              <a:rPr lang="en-US" altLang="zh-CN" sz="2400" dirty="0" smtClean="0">
                <a:cs typeface="Courier New" pitchFamily="49" charset="0"/>
              </a:rPr>
              <a:t>#include &lt;</a:t>
            </a:r>
            <a:r>
              <a:rPr lang="en-US" altLang="zh-CN" sz="2400" dirty="0" err="1" smtClean="0">
                <a:cs typeface="Courier New" pitchFamily="49" charset="0"/>
              </a:rPr>
              <a:t>iostream</a:t>
            </a:r>
            <a:r>
              <a:rPr lang="en-US" altLang="zh-CN" sz="2400" dirty="0" smtClean="0">
                <a:cs typeface="Courier New" pitchFamily="49" charset="0"/>
              </a:rPr>
              <a:t>&gt;</a:t>
            </a:r>
          </a:p>
          <a:p>
            <a:pPr eaLnBrk="1" hangingPunct="1">
              <a:lnSpc>
                <a:spcPct val="80000"/>
              </a:lnSpc>
              <a:buFont typeface="Wingdings" pitchFamily="2" charset="2"/>
              <a:buNone/>
              <a:defRPr/>
            </a:pPr>
            <a:r>
              <a:rPr lang="en-US" altLang="zh-CN" sz="2400" dirty="0" smtClean="0">
                <a:cs typeface="Courier New" pitchFamily="49" charset="0"/>
              </a:rPr>
              <a:t>using namespace </a:t>
            </a:r>
            <a:r>
              <a:rPr lang="en-US" altLang="zh-CN" sz="2400" dirty="0" err="1" smtClean="0">
                <a:cs typeface="Courier New" pitchFamily="49" charset="0"/>
              </a:rPr>
              <a:t>std</a:t>
            </a:r>
            <a:r>
              <a:rPr lang="en-US" altLang="zh-CN" sz="2400" dirty="0" smtClean="0">
                <a:cs typeface="Courier New" pitchFamily="49" charset="0"/>
              </a:rPr>
              <a:t>;</a:t>
            </a:r>
          </a:p>
          <a:p>
            <a:pPr eaLnBrk="1" hangingPunct="1">
              <a:lnSpc>
                <a:spcPct val="80000"/>
              </a:lnSpc>
              <a:buFont typeface="Wingdings" pitchFamily="2" charset="2"/>
              <a:buNone/>
              <a:defRPr/>
            </a:pPr>
            <a:r>
              <a:rPr lang="en-US" altLang="zh-CN" sz="2400" dirty="0" err="1" smtClean="0">
                <a:cs typeface="Courier New" pitchFamily="49" charset="0"/>
              </a:rPr>
              <a:t>int</a:t>
            </a:r>
            <a:r>
              <a:rPr lang="en-US" altLang="zh-CN" sz="2400" dirty="0" smtClean="0">
                <a:cs typeface="Courier New" pitchFamily="49" charset="0"/>
              </a:rPr>
              <a:t> main()</a:t>
            </a:r>
          </a:p>
          <a:p>
            <a:pPr eaLnBrk="1" hangingPunct="1">
              <a:lnSpc>
                <a:spcPct val="8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int</a:t>
            </a:r>
            <a:r>
              <a:rPr lang="en-US" altLang="zh-CN" sz="2400" dirty="0" smtClean="0">
                <a:cs typeface="Courier New" pitchFamily="49" charset="0"/>
              </a:rPr>
              <a:t> n;</a:t>
            </a:r>
          </a:p>
          <a:p>
            <a:pPr eaLnBrk="1" hangingPunct="1">
              <a:lnSpc>
                <a:spcPct val="8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cin</a:t>
            </a:r>
            <a:r>
              <a:rPr lang="en-US" altLang="zh-CN" sz="2400" dirty="0" smtClean="0">
                <a:cs typeface="Courier New" pitchFamily="49" charset="0"/>
              </a:rPr>
              <a:t> &gt;&gt; n;</a:t>
            </a:r>
          </a:p>
          <a:p>
            <a:pPr eaLnBrk="1" hangingPunct="1">
              <a:lnSpc>
                <a:spcPct val="8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int</a:t>
            </a:r>
            <a:r>
              <a:rPr lang="en-US" altLang="zh-CN" sz="2400" dirty="0" smtClean="0">
                <a:cs typeface="Courier New" pitchFamily="49" charset="0"/>
              </a:rPr>
              <a:t> </a:t>
            </a:r>
            <a:r>
              <a:rPr lang="en-US" altLang="zh-CN" sz="2400" dirty="0" err="1" smtClean="0">
                <a:cs typeface="Courier New" pitchFamily="49" charset="0"/>
              </a:rPr>
              <a:t>i</a:t>
            </a:r>
            <a:r>
              <a:rPr lang="en-US" altLang="zh-CN" sz="2400" dirty="0" smtClean="0">
                <a:cs typeface="Courier New" pitchFamily="49" charset="0"/>
              </a:rPr>
              <a:t>=2,f=1; //</a:t>
            </a:r>
            <a:r>
              <a:rPr lang="zh-CN" altLang="en-US" sz="2400" dirty="0" smtClean="0"/>
              <a:t>循环初始化</a:t>
            </a:r>
            <a:endParaRPr lang="zh-CN" altLang="en-US" sz="2400" dirty="0" smtClean="0">
              <a:cs typeface="Courier New" pitchFamily="49" charset="0"/>
            </a:endParaRPr>
          </a:p>
          <a:p>
            <a:pPr eaLnBrk="1" hangingPunct="1">
              <a:lnSpc>
                <a:spcPct val="8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while (</a:t>
            </a:r>
            <a:r>
              <a:rPr lang="en-US" altLang="zh-CN" sz="2400" dirty="0" err="1" smtClean="0">
                <a:cs typeface="Courier New" pitchFamily="49" charset="0"/>
              </a:rPr>
              <a:t>i</a:t>
            </a:r>
            <a:r>
              <a:rPr lang="en-US" altLang="zh-CN" sz="2400" dirty="0" smtClean="0">
                <a:cs typeface="Courier New" pitchFamily="49" charset="0"/>
              </a:rPr>
              <a:t> &lt;= n) //</a:t>
            </a:r>
            <a:r>
              <a:rPr lang="zh-CN" altLang="en-US" sz="2400" dirty="0" smtClean="0"/>
              <a:t>循环条件</a:t>
            </a:r>
          </a:p>
          <a:p>
            <a:pPr eaLnBrk="1" hangingPunct="1">
              <a:lnSpc>
                <a:spcPct val="8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	f *= </a:t>
            </a:r>
            <a:r>
              <a:rPr lang="en-US" altLang="zh-CN" sz="2400" dirty="0" err="1" smtClean="0">
                <a:cs typeface="Courier New" pitchFamily="49" charset="0"/>
              </a:rPr>
              <a:t>i</a:t>
            </a:r>
            <a:r>
              <a:rPr lang="en-US" altLang="zh-CN" sz="2400" dirty="0" smtClean="0">
                <a:cs typeface="Courier New" pitchFamily="49" charset="0"/>
              </a:rPr>
              <a:t>;</a:t>
            </a:r>
          </a:p>
          <a:p>
            <a:pPr eaLnBrk="1" hangingPunct="1">
              <a:lnSpc>
                <a:spcPct val="8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a:t>
            </a:r>
            <a:r>
              <a:rPr lang="en-US" altLang="zh-CN" sz="2400" dirty="0" smtClean="0">
                <a:cs typeface="Courier New" pitchFamily="49" charset="0"/>
              </a:rPr>
              <a:t>++; //</a:t>
            </a:r>
            <a:r>
              <a:rPr lang="zh-CN" altLang="en-US" sz="2400" dirty="0" smtClean="0"/>
              <a:t>下一次循环准备</a:t>
            </a:r>
            <a:endParaRPr lang="zh-CN" altLang="en-US" sz="2400" dirty="0" smtClean="0">
              <a:cs typeface="Courier New" pitchFamily="49" charset="0"/>
            </a:endParaRPr>
          </a:p>
          <a:p>
            <a:pPr eaLnBrk="1" hangingPunct="1">
              <a:lnSpc>
                <a:spcPct val="8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 //</a:t>
            </a:r>
            <a:r>
              <a:rPr lang="zh-CN" altLang="en-US" sz="2400" dirty="0" smtClean="0">
                <a:cs typeface="Courier New" pitchFamily="49" charset="0"/>
              </a:rPr>
              <a:t>循环体</a:t>
            </a:r>
          </a:p>
          <a:p>
            <a:pPr eaLnBrk="1" hangingPunct="1">
              <a:lnSpc>
                <a:spcPct val="80000"/>
              </a:lnSpc>
              <a:buFont typeface="Wingdings" pitchFamily="2" charset="2"/>
              <a:buNone/>
              <a:defRPr/>
            </a:pPr>
            <a:r>
              <a:rPr lang="zh-CN" altLang="en-US" sz="2400" dirty="0" smtClean="0">
                <a:cs typeface="Courier New" pitchFamily="49" charset="0"/>
              </a:rPr>
              <a:t>	</a:t>
            </a:r>
            <a:r>
              <a:rPr lang="en-US" altLang="zh-CN" sz="2400" dirty="0" err="1" smtClean="0">
                <a:cs typeface="Courier New" pitchFamily="49" charset="0"/>
              </a:rPr>
              <a:t>cout</a:t>
            </a:r>
            <a:r>
              <a:rPr lang="en-US" altLang="zh-CN" sz="2400" dirty="0" smtClean="0">
                <a:cs typeface="Courier New" pitchFamily="49" charset="0"/>
              </a:rPr>
              <a:t> &lt;&lt; "factorial of " &lt;&lt; n &lt;&lt; " = " &lt;&lt; f &lt;&lt; </a:t>
            </a:r>
            <a:r>
              <a:rPr lang="en-US" altLang="zh-CN" sz="2400" dirty="0" err="1" smtClean="0">
                <a:cs typeface="Courier New" pitchFamily="49" charset="0"/>
              </a:rPr>
              <a:t>endl</a:t>
            </a:r>
            <a:r>
              <a:rPr lang="en-US" altLang="zh-CN" sz="2400" dirty="0" smtClean="0">
                <a:cs typeface="Courier New" pitchFamily="49" charset="0"/>
              </a:rPr>
              <a:t>;</a:t>
            </a:r>
          </a:p>
          <a:p>
            <a:pPr eaLnBrk="1" hangingPunct="1">
              <a:lnSpc>
                <a:spcPct val="80000"/>
              </a:lnSpc>
              <a:buFont typeface="Wingdings" pitchFamily="2" charset="2"/>
              <a:buNone/>
              <a:defRPr/>
            </a:pPr>
            <a:r>
              <a:rPr lang="en-US" altLang="zh-CN" sz="2400" dirty="0" smtClean="0">
                <a:cs typeface="Courier New" pitchFamily="49" charset="0"/>
              </a:rPr>
              <a:t>	return 0;</a:t>
            </a:r>
          </a:p>
          <a:p>
            <a:pPr eaLnBrk="1" hangingPunct="1">
              <a:lnSpc>
                <a:spcPct val="80000"/>
              </a:lnSpc>
              <a:buFont typeface="Wingdings" pitchFamily="2" charset="2"/>
              <a:buNone/>
              <a:defRPr/>
            </a:pPr>
            <a:r>
              <a:rPr lang="en-US" altLang="zh-CN" sz="2400" dirty="0" smtClean="0">
                <a:cs typeface="Courier New" pitchFamily="49" charset="0"/>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0"/>
            <a:ext cx="7772400" cy="1143000"/>
          </a:xfrm>
        </p:spPr>
        <p:txBody>
          <a:bodyPr/>
          <a:lstStyle/>
          <a:p>
            <a:pPr eaLnBrk="1" hangingPunct="1">
              <a:defRPr/>
            </a:pPr>
            <a:r>
              <a:rPr lang="en-US" altLang="zh-CN" smtClean="0"/>
              <a:t>do-while </a:t>
            </a:r>
            <a:r>
              <a:rPr lang="zh-CN" altLang="en-US" smtClean="0"/>
              <a:t>语句</a:t>
            </a:r>
          </a:p>
        </p:txBody>
      </p:sp>
      <p:sp>
        <p:nvSpPr>
          <p:cNvPr id="20483" name="Rectangle 3"/>
          <p:cNvSpPr>
            <a:spLocks noGrp="1" noChangeArrowheads="1"/>
          </p:cNvSpPr>
          <p:nvPr>
            <p:ph type="body" idx="1"/>
          </p:nvPr>
        </p:nvSpPr>
        <p:spPr>
          <a:xfrm>
            <a:off x="250825" y="1268413"/>
            <a:ext cx="8588375" cy="1584325"/>
          </a:xfrm>
        </p:spPr>
        <p:txBody>
          <a:bodyPr>
            <a:normAutofit lnSpcReduction="10000"/>
          </a:bodyPr>
          <a:lstStyle/>
          <a:p>
            <a:pPr algn="just" eaLnBrk="1" hangingPunct="1">
              <a:lnSpc>
                <a:spcPct val="90000"/>
              </a:lnSpc>
              <a:defRPr/>
            </a:pPr>
            <a:r>
              <a:rPr lang="en-US" altLang="zh-CN" sz="2800" dirty="0" smtClean="0"/>
              <a:t>do-while</a:t>
            </a:r>
            <a:r>
              <a:rPr lang="zh-CN" altLang="en-US" sz="2800" dirty="0" smtClean="0"/>
              <a:t>语句的格式如下：</a:t>
            </a:r>
          </a:p>
          <a:p>
            <a:pPr marL="457200" lvl="1" indent="0" eaLnBrk="1" hangingPunct="1">
              <a:lnSpc>
                <a:spcPct val="90000"/>
              </a:lnSpc>
              <a:buFontTx/>
              <a:buNone/>
              <a:defRPr/>
            </a:pPr>
            <a:r>
              <a:rPr lang="en-US" altLang="zh-CN" sz="2400" b="1" dirty="0" smtClean="0">
                <a:latin typeface="Courier New" pitchFamily="49" charset="0"/>
              </a:rPr>
              <a:t> do &lt;</a:t>
            </a:r>
            <a:r>
              <a:rPr lang="zh-CN" altLang="en-US" sz="2400" b="1" dirty="0" smtClean="0">
                <a:latin typeface="Courier New" pitchFamily="49" charset="0"/>
              </a:rPr>
              <a:t>语句</a:t>
            </a:r>
            <a:r>
              <a:rPr lang="en-US" altLang="zh-CN" sz="2400" b="1" dirty="0" smtClean="0">
                <a:latin typeface="Courier New" pitchFamily="49" charset="0"/>
              </a:rPr>
              <a:t>&gt; while (&lt;</a:t>
            </a:r>
            <a:r>
              <a:rPr lang="zh-CN" altLang="en-US" sz="2400" b="1" dirty="0" smtClean="0">
                <a:latin typeface="Courier New" pitchFamily="49" charset="0"/>
              </a:rPr>
              <a:t>表达式</a:t>
            </a:r>
            <a:r>
              <a:rPr lang="en-US" altLang="zh-CN" sz="2400" b="1" dirty="0" smtClean="0">
                <a:latin typeface="Courier New" pitchFamily="49" charset="0"/>
              </a:rPr>
              <a:t>&gt;);</a:t>
            </a:r>
          </a:p>
          <a:p>
            <a:pPr marL="622300" lvl="1" indent="-342900" eaLnBrk="1" hangingPunct="1">
              <a:buClr>
                <a:schemeClr val="hlink"/>
              </a:buClr>
              <a:buSzPct val="60000"/>
              <a:defRPr/>
            </a:pPr>
            <a:r>
              <a:rPr lang="zh-CN" altLang="en-US" sz="2000" dirty="0"/>
              <a:t>其中，</a:t>
            </a:r>
            <a:r>
              <a:rPr lang="en-US" altLang="zh-CN" sz="2000" dirty="0"/>
              <a:t>&lt;</a:t>
            </a:r>
            <a:r>
              <a:rPr lang="zh-CN" altLang="en-US" sz="2000" dirty="0"/>
              <a:t>表达式</a:t>
            </a:r>
            <a:r>
              <a:rPr lang="en-US" altLang="zh-CN" sz="2000" dirty="0"/>
              <a:t>&gt;</a:t>
            </a:r>
            <a:r>
              <a:rPr lang="zh-CN" altLang="en-US" sz="2000" dirty="0"/>
              <a:t>可以为任意表达式，一般</a:t>
            </a:r>
            <a:r>
              <a:rPr lang="zh-CN" altLang="en-US" sz="2000" dirty="0" smtClean="0"/>
              <a:t>为关系或</a:t>
            </a:r>
            <a:r>
              <a:rPr lang="zh-CN" altLang="en-US" sz="2000" dirty="0"/>
              <a:t>逻辑表达式</a:t>
            </a:r>
            <a:r>
              <a:rPr lang="zh-CN" altLang="en-US" sz="2000" dirty="0" smtClean="0"/>
              <a:t>；</a:t>
            </a:r>
            <a:endParaRPr lang="en-US" altLang="zh-CN" sz="2000" dirty="0" smtClean="0"/>
          </a:p>
          <a:p>
            <a:pPr marL="622300" lvl="1" indent="-342900" eaLnBrk="1" hangingPunct="1">
              <a:buClr>
                <a:schemeClr val="hlink"/>
              </a:buClr>
              <a:buSzPct val="60000"/>
              <a:defRPr/>
            </a:pPr>
            <a:r>
              <a:rPr lang="en-US" altLang="zh-CN" sz="2000" dirty="0" smtClean="0"/>
              <a:t>&lt;</a:t>
            </a:r>
            <a:r>
              <a:rPr lang="zh-CN" altLang="en-US" sz="2000" dirty="0"/>
              <a:t>语句</a:t>
            </a:r>
            <a:r>
              <a:rPr lang="en-US" altLang="zh-CN" sz="2000" dirty="0"/>
              <a:t>&gt;</a:t>
            </a:r>
            <a:r>
              <a:rPr lang="zh-CN" altLang="en-US" sz="2000" dirty="0"/>
              <a:t>为任意一条语句。</a:t>
            </a:r>
            <a:endParaRPr lang="en-US" altLang="zh-CN" sz="2000" dirty="0"/>
          </a:p>
          <a:p>
            <a:pPr eaLnBrk="1" hangingPunct="1">
              <a:lnSpc>
                <a:spcPct val="90000"/>
              </a:lnSpc>
              <a:buFont typeface="Wingdings" pitchFamily="2" charset="2"/>
              <a:buNone/>
              <a:defRPr/>
            </a:pPr>
            <a:endParaRPr lang="en-US" altLang="zh-CN" sz="2800" dirty="0" smtClean="0"/>
          </a:p>
        </p:txBody>
      </p:sp>
      <p:pic>
        <p:nvPicPr>
          <p:cNvPr id="31748" name="Picture 4" descr="dowh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021013"/>
            <a:ext cx="6553200"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15888"/>
            <a:ext cx="8229600" cy="936625"/>
          </a:xfrm>
        </p:spPr>
        <p:txBody>
          <a:bodyPr/>
          <a:lstStyle/>
          <a:p>
            <a:pPr eaLnBrk="1" hangingPunct="1">
              <a:defRPr/>
            </a:pPr>
            <a:r>
              <a:rPr lang="zh-CN" altLang="en-US" sz="5400" smtClean="0"/>
              <a:t>用</a:t>
            </a:r>
            <a:r>
              <a:rPr lang="en-US" altLang="zh-CN" sz="5400" smtClean="0"/>
              <a:t>do-while</a:t>
            </a:r>
            <a:r>
              <a:rPr lang="zh-CN" altLang="en-US" sz="5400" smtClean="0"/>
              <a:t>语句求</a:t>
            </a:r>
            <a:r>
              <a:rPr lang="en-US" altLang="zh-CN" sz="5400" smtClean="0"/>
              <a:t>n!</a:t>
            </a:r>
          </a:p>
        </p:txBody>
      </p:sp>
      <p:sp>
        <p:nvSpPr>
          <p:cNvPr id="47107" name="Rectangle 3"/>
          <p:cNvSpPr>
            <a:spLocks noGrp="1" noChangeArrowheads="1"/>
          </p:cNvSpPr>
          <p:nvPr>
            <p:ph type="body" idx="1"/>
          </p:nvPr>
        </p:nvSpPr>
        <p:spPr>
          <a:xfrm>
            <a:off x="250825" y="1341438"/>
            <a:ext cx="8713788" cy="5297487"/>
          </a:xfrm>
        </p:spPr>
        <p:txBody>
          <a:bodyPr>
            <a:normAutofit lnSpcReduction="10000"/>
          </a:bodyPr>
          <a:lstStyle/>
          <a:p>
            <a:pPr eaLnBrk="1" hangingPunct="1">
              <a:lnSpc>
                <a:spcPct val="90000"/>
              </a:lnSpc>
              <a:buFont typeface="Wingdings" pitchFamily="2" charset="2"/>
              <a:buNone/>
              <a:defRPr/>
            </a:pPr>
            <a:r>
              <a:rPr lang="en-US" altLang="zh-CN" sz="2400" dirty="0" smtClean="0">
                <a:cs typeface="Courier New" pitchFamily="49" charset="0"/>
              </a:rPr>
              <a:t>#include &lt;</a:t>
            </a:r>
            <a:r>
              <a:rPr lang="en-US" altLang="zh-CN" sz="2400" dirty="0" err="1" smtClean="0">
                <a:cs typeface="Courier New" pitchFamily="49" charset="0"/>
              </a:rPr>
              <a:t>iostream</a:t>
            </a:r>
            <a:r>
              <a:rPr lang="en-US" altLang="zh-CN" sz="2400" dirty="0" smtClean="0">
                <a:cs typeface="Courier New" pitchFamily="49" charset="0"/>
              </a:rPr>
              <a:t>&gt;</a:t>
            </a:r>
          </a:p>
          <a:p>
            <a:pPr eaLnBrk="1" hangingPunct="1">
              <a:lnSpc>
                <a:spcPct val="90000"/>
              </a:lnSpc>
              <a:buFont typeface="Wingdings" pitchFamily="2" charset="2"/>
              <a:buNone/>
              <a:defRPr/>
            </a:pPr>
            <a:r>
              <a:rPr lang="en-US" altLang="zh-CN" sz="2400" dirty="0" smtClean="0">
                <a:cs typeface="Courier New" pitchFamily="49" charset="0"/>
              </a:rPr>
              <a:t>using namespace </a:t>
            </a:r>
            <a:r>
              <a:rPr lang="en-US" altLang="zh-CN" sz="2400" dirty="0" err="1" smtClean="0">
                <a:cs typeface="Courier New" pitchFamily="49" charset="0"/>
              </a:rPr>
              <a:t>std</a:t>
            </a:r>
            <a:r>
              <a:rPr lang="en-US" altLang="zh-CN" sz="2400" dirty="0" smtClean="0">
                <a:cs typeface="Courier New" pitchFamily="49" charset="0"/>
              </a:rPr>
              <a:t>;</a:t>
            </a:r>
          </a:p>
          <a:p>
            <a:pPr eaLnBrk="1" hangingPunct="1">
              <a:lnSpc>
                <a:spcPct val="90000"/>
              </a:lnSpc>
              <a:buFont typeface="Wingdings" pitchFamily="2" charset="2"/>
              <a:buNone/>
              <a:defRPr/>
            </a:pPr>
            <a:r>
              <a:rPr lang="en-US" altLang="zh-CN" sz="2400" dirty="0" err="1" smtClean="0">
                <a:cs typeface="Courier New" pitchFamily="49" charset="0"/>
              </a:rPr>
              <a:t>int</a:t>
            </a:r>
            <a:r>
              <a:rPr lang="en-US" altLang="zh-CN" sz="2400" dirty="0" smtClean="0">
                <a:cs typeface="Courier New" pitchFamily="49" charset="0"/>
              </a:rPr>
              <a:t> main()</a:t>
            </a:r>
          </a:p>
          <a:p>
            <a:pPr eaLnBrk="1" hangingPunct="1">
              <a:lnSpc>
                <a:spcPct val="9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int</a:t>
            </a:r>
            <a:r>
              <a:rPr lang="en-US" altLang="zh-CN" sz="2400" dirty="0" smtClean="0">
                <a:cs typeface="Courier New" pitchFamily="49" charset="0"/>
              </a:rPr>
              <a:t> n;</a:t>
            </a:r>
          </a:p>
          <a:p>
            <a:pPr eaLnBrk="1" hangingPunct="1">
              <a:lnSpc>
                <a:spcPct val="9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cin</a:t>
            </a:r>
            <a:r>
              <a:rPr lang="en-US" altLang="zh-CN" sz="2400" dirty="0" smtClean="0">
                <a:cs typeface="Courier New" pitchFamily="49" charset="0"/>
              </a:rPr>
              <a:t> &gt;&gt; n;</a:t>
            </a:r>
          </a:p>
          <a:p>
            <a:pPr eaLnBrk="1" hangingPunct="1">
              <a:lnSpc>
                <a:spcPct val="9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int</a:t>
            </a:r>
            <a:r>
              <a:rPr lang="en-US" altLang="zh-CN" sz="2400" dirty="0" smtClean="0">
                <a:cs typeface="Courier New" pitchFamily="49" charset="0"/>
              </a:rPr>
              <a:t> </a:t>
            </a:r>
            <a:r>
              <a:rPr lang="en-US" altLang="zh-CN" sz="2400" dirty="0" err="1" smtClean="0">
                <a:cs typeface="Courier New" pitchFamily="49" charset="0"/>
              </a:rPr>
              <a:t>i</a:t>
            </a:r>
            <a:r>
              <a:rPr lang="en-US" altLang="zh-CN" sz="2400" dirty="0" smtClean="0">
                <a:cs typeface="Courier New" pitchFamily="49" charset="0"/>
              </a:rPr>
              <a:t>=1,f=1; //</a:t>
            </a:r>
            <a:r>
              <a:rPr lang="zh-CN" altLang="en-US" sz="2400" dirty="0" smtClean="0"/>
              <a:t>循环初始化</a:t>
            </a:r>
            <a:endParaRPr lang="zh-CN" altLang="en-US" sz="2400" dirty="0" smtClean="0">
              <a:cs typeface="Courier New" pitchFamily="49" charset="0"/>
            </a:endParaRPr>
          </a:p>
          <a:p>
            <a:pPr eaLnBrk="1" hangingPunct="1">
              <a:lnSpc>
                <a:spcPct val="9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do //</a:t>
            </a:r>
            <a:r>
              <a:rPr lang="zh-CN" altLang="en-US" sz="2400" dirty="0" smtClean="0">
                <a:cs typeface="Courier New" pitchFamily="49" charset="0"/>
              </a:rPr>
              <a:t>循环体</a:t>
            </a:r>
          </a:p>
          <a:p>
            <a:pPr eaLnBrk="1" hangingPunct="1">
              <a:lnSpc>
                <a:spcPct val="9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	f *= </a:t>
            </a:r>
            <a:r>
              <a:rPr lang="en-US" altLang="zh-CN" sz="2400" dirty="0" err="1" smtClean="0">
                <a:cs typeface="Courier New" pitchFamily="49" charset="0"/>
              </a:rPr>
              <a:t>i</a:t>
            </a:r>
            <a:r>
              <a:rPr lang="en-US" altLang="zh-CN" sz="2400" dirty="0" smtClean="0">
                <a:cs typeface="Courier New" pitchFamily="49" charset="0"/>
              </a:rPr>
              <a:t>;</a:t>
            </a:r>
          </a:p>
          <a:p>
            <a:pPr eaLnBrk="1" hangingPunct="1">
              <a:lnSpc>
                <a:spcPct val="9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a:t>
            </a:r>
            <a:r>
              <a:rPr lang="en-US" altLang="zh-CN" sz="2400" dirty="0" smtClean="0">
                <a:cs typeface="Courier New" pitchFamily="49" charset="0"/>
              </a:rPr>
              <a:t>++; //</a:t>
            </a:r>
            <a:r>
              <a:rPr lang="zh-CN" altLang="en-US" sz="2400" dirty="0" smtClean="0"/>
              <a:t>下一次循环的准备</a:t>
            </a:r>
            <a:endParaRPr lang="zh-CN" altLang="en-US" sz="2400" dirty="0" smtClean="0">
              <a:cs typeface="Courier New" pitchFamily="49" charset="0"/>
            </a:endParaRPr>
          </a:p>
          <a:p>
            <a:pPr eaLnBrk="1" hangingPunct="1">
              <a:lnSpc>
                <a:spcPct val="9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 while (</a:t>
            </a:r>
            <a:r>
              <a:rPr lang="en-US" altLang="zh-CN" sz="2400" dirty="0" err="1" smtClean="0">
                <a:cs typeface="Courier New" pitchFamily="49" charset="0"/>
              </a:rPr>
              <a:t>i</a:t>
            </a:r>
            <a:r>
              <a:rPr lang="en-US" altLang="zh-CN" sz="2400" dirty="0" smtClean="0">
                <a:cs typeface="Courier New" pitchFamily="49" charset="0"/>
              </a:rPr>
              <a:t> &lt;= n); //</a:t>
            </a:r>
            <a:r>
              <a:rPr lang="zh-CN" altLang="en-US" sz="2400" dirty="0" smtClean="0"/>
              <a:t>循环条件</a:t>
            </a:r>
            <a:endParaRPr lang="zh-CN" altLang="en-US" sz="2400" dirty="0" smtClean="0">
              <a:cs typeface="Courier New" pitchFamily="49" charset="0"/>
            </a:endParaRPr>
          </a:p>
          <a:p>
            <a:pPr eaLnBrk="1" hangingPunct="1">
              <a:lnSpc>
                <a:spcPct val="90000"/>
              </a:lnSpc>
              <a:buFont typeface="Wingdings" pitchFamily="2" charset="2"/>
              <a:buNone/>
              <a:defRPr/>
            </a:pPr>
            <a:r>
              <a:rPr lang="zh-CN" altLang="en-US" sz="2400" dirty="0" smtClean="0">
                <a:cs typeface="Courier New" pitchFamily="49" charset="0"/>
              </a:rPr>
              <a:t>	</a:t>
            </a:r>
            <a:r>
              <a:rPr lang="en-US" altLang="zh-CN" sz="2400" dirty="0" err="1" smtClean="0">
                <a:cs typeface="Courier New" pitchFamily="49" charset="0"/>
              </a:rPr>
              <a:t>cout</a:t>
            </a:r>
            <a:r>
              <a:rPr lang="en-US" altLang="zh-CN" sz="2400" dirty="0" smtClean="0">
                <a:cs typeface="Courier New" pitchFamily="49" charset="0"/>
              </a:rPr>
              <a:t> &lt;&lt; "factorial of " &lt;&lt; n &lt;&lt; " = " &lt;&lt; f &lt;&lt; </a:t>
            </a:r>
            <a:r>
              <a:rPr lang="en-US" altLang="zh-CN" sz="2400" dirty="0" err="1" smtClean="0">
                <a:cs typeface="Courier New" pitchFamily="49" charset="0"/>
              </a:rPr>
              <a:t>endl</a:t>
            </a:r>
            <a:r>
              <a:rPr lang="en-US" altLang="zh-CN" sz="2400" dirty="0" smtClean="0">
                <a:cs typeface="Courier New" pitchFamily="49" charset="0"/>
              </a:rPr>
              <a:t>;</a:t>
            </a:r>
          </a:p>
          <a:p>
            <a:pPr eaLnBrk="1" hangingPunct="1">
              <a:lnSpc>
                <a:spcPct val="90000"/>
              </a:lnSpc>
              <a:buFont typeface="Wingdings" pitchFamily="2" charset="2"/>
              <a:buNone/>
              <a:defRPr/>
            </a:pPr>
            <a:r>
              <a:rPr lang="en-US" altLang="zh-CN" sz="2400" dirty="0" smtClean="0">
                <a:cs typeface="Courier New" pitchFamily="49" charset="0"/>
              </a:rPr>
              <a:t>	return 0;</a:t>
            </a:r>
          </a:p>
          <a:p>
            <a:pPr eaLnBrk="1" hangingPunct="1">
              <a:lnSpc>
                <a:spcPct val="90000"/>
              </a:lnSpc>
              <a:buFont typeface="Wingdings" pitchFamily="2" charset="2"/>
              <a:buNone/>
              <a:defRPr/>
            </a:pPr>
            <a:r>
              <a:rPr lang="en-US" altLang="zh-CN" sz="2400" dirty="0" smtClean="0">
                <a:cs typeface="Courier New" pitchFamily="49" charset="0"/>
              </a:rPr>
              <a:t>}</a:t>
            </a:r>
          </a:p>
          <a:p>
            <a:pPr eaLnBrk="1" hangingPunct="1">
              <a:lnSpc>
                <a:spcPct val="90000"/>
              </a:lnSpc>
              <a:defRPr/>
            </a:pPr>
            <a:r>
              <a:rPr lang="zh-CN" altLang="en-US" sz="2400" dirty="0" smtClean="0">
                <a:solidFill>
                  <a:srgbClr val="FFC000"/>
                </a:solidFill>
                <a:cs typeface="Courier New" pitchFamily="49" charset="0"/>
              </a:rPr>
              <a:t>为什么</a:t>
            </a:r>
            <a:r>
              <a:rPr lang="en-US" altLang="zh-CN" sz="2400" dirty="0" err="1" smtClean="0">
                <a:solidFill>
                  <a:srgbClr val="FFC000"/>
                </a:solidFill>
                <a:cs typeface="Courier New" pitchFamily="49" charset="0"/>
              </a:rPr>
              <a:t>i</a:t>
            </a:r>
            <a:r>
              <a:rPr lang="zh-CN" altLang="en-US" sz="2400" dirty="0" smtClean="0">
                <a:solidFill>
                  <a:srgbClr val="FFC000"/>
                </a:solidFill>
                <a:cs typeface="Courier New" pitchFamily="49" charset="0"/>
              </a:rPr>
              <a:t>从</a:t>
            </a:r>
            <a:r>
              <a:rPr lang="en-US" altLang="zh-CN" sz="2400" dirty="0" smtClean="0">
                <a:solidFill>
                  <a:srgbClr val="FFC000"/>
                </a:solidFill>
                <a:cs typeface="Courier New" pitchFamily="49" charset="0"/>
              </a:rPr>
              <a:t>1</a:t>
            </a:r>
            <a:r>
              <a:rPr lang="zh-CN" altLang="en-US" sz="2400" dirty="0" smtClean="0">
                <a:solidFill>
                  <a:srgbClr val="FFC000"/>
                </a:solidFill>
                <a:cs typeface="Courier New" pitchFamily="49" charset="0"/>
              </a:rPr>
              <a:t>开始？</a:t>
            </a:r>
            <a:endParaRPr lang="en-US" altLang="zh-CN" dirty="0" smtClean="0">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107">
                                            <p:txEl>
                                              <p:pRg st="13" end="13"/>
                                            </p:txEl>
                                          </p:spTgt>
                                        </p:tgtEl>
                                        <p:attrNameLst>
                                          <p:attrName>style.visibility</p:attrName>
                                        </p:attrNameLst>
                                      </p:cBhvr>
                                      <p:to>
                                        <p:strVal val="visible"/>
                                      </p:to>
                                    </p:set>
                                    <p:anim calcmode="lin" valueType="num">
                                      <p:cBhvr additive="base">
                                        <p:cTn id="7" dur="500" fill="hold"/>
                                        <p:tgtEl>
                                          <p:spTgt spid="47107">
                                            <p:txEl>
                                              <p:pRg st="13"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4" descr="f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3262313"/>
            <a:ext cx="5473700"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p:cNvSpPr>
            <a:spLocks noGrp="1" noChangeArrowheads="1"/>
          </p:cNvSpPr>
          <p:nvPr>
            <p:ph type="title" idx="4294967295"/>
          </p:nvPr>
        </p:nvSpPr>
        <p:spPr>
          <a:xfrm>
            <a:off x="754063" y="115888"/>
            <a:ext cx="7489825" cy="608012"/>
          </a:xfrm>
        </p:spPr>
        <p:txBody>
          <a:bodyPr/>
          <a:lstStyle/>
          <a:p>
            <a:pPr eaLnBrk="1" hangingPunct="1">
              <a:defRPr/>
            </a:pPr>
            <a:r>
              <a:rPr lang="en-US" altLang="zh-CN" smtClean="0"/>
              <a:t>for </a:t>
            </a:r>
            <a:r>
              <a:rPr lang="zh-CN" altLang="en-US" smtClean="0"/>
              <a:t>语句</a:t>
            </a:r>
          </a:p>
        </p:txBody>
      </p:sp>
      <p:sp>
        <p:nvSpPr>
          <p:cNvPr id="5" name="Rectangle 3"/>
          <p:cNvSpPr txBox="1">
            <a:spLocks noChangeArrowheads="1"/>
          </p:cNvSpPr>
          <p:nvPr/>
        </p:nvSpPr>
        <p:spPr>
          <a:xfrm>
            <a:off x="179388" y="1052513"/>
            <a:ext cx="8659812" cy="2089150"/>
          </a:xfrm>
          <a:prstGeom prst="rect">
            <a:avLst/>
          </a:prstGeom>
        </p:spPr>
        <p:txBody>
          <a:bodyPr>
            <a:normAutofit fontScale="92500" lnSpcReduction="10000"/>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algn="just" eaLnBrk="1" hangingPunct="1">
              <a:defRPr/>
            </a:pPr>
            <a:r>
              <a:rPr lang="en-US" altLang="zh-CN" sz="2800" kern="0" dirty="0"/>
              <a:t>for</a:t>
            </a:r>
            <a:r>
              <a:rPr lang="zh-CN" altLang="en-US" sz="2800" kern="0" dirty="0"/>
              <a:t>语句的格式如下：</a:t>
            </a:r>
          </a:p>
          <a:p>
            <a:pPr marL="457200" lvl="1" indent="0" algn="just" eaLnBrk="1" hangingPunct="1">
              <a:lnSpc>
                <a:spcPct val="110000"/>
              </a:lnSpc>
              <a:buFontTx/>
              <a:buNone/>
              <a:defRPr/>
            </a:pPr>
            <a:r>
              <a:rPr lang="en-US" altLang="zh-CN" sz="2400" kern="0" dirty="0" smtClean="0"/>
              <a:t>for </a:t>
            </a:r>
            <a:r>
              <a:rPr lang="en-US" altLang="zh-CN" sz="2400" kern="0" dirty="0"/>
              <a:t>(&lt;</a:t>
            </a:r>
            <a:r>
              <a:rPr lang="zh-CN" altLang="en-US" sz="2400" kern="0" dirty="0"/>
              <a:t>表达式</a:t>
            </a:r>
            <a:r>
              <a:rPr lang="en-US" altLang="zh-CN" sz="2400" kern="0" dirty="0"/>
              <a:t>1&gt;;&lt;</a:t>
            </a:r>
            <a:r>
              <a:rPr lang="zh-CN" altLang="en-US" sz="2400" kern="0" dirty="0"/>
              <a:t>表达式</a:t>
            </a:r>
            <a:r>
              <a:rPr lang="en-US" altLang="zh-CN" sz="2400" kern="0" dirty="0"/>
              <a:t>2&gt;;&lt;</a:t>
            </a:r>
            <a:r>
              <a:rPr lang="zh-CN" altLang="en-US" sz="2400" kern="0" dirty="0"/>
              <a:t>表达式</a:t>
            </a:r>
            <a:r>
              <a:rPr lang="en-US" altLang="zh-CN" sz="2400" kern="0" dirty="0"/>
              <a:t>3&gt;) &lt;</a:t>
            </a:r>
            <a:r>
              <a:rPr lang="zh-CN" altLang="en-US" sz="2400" kern="0" dirty="0"/>
              <a:t>语句</a:t>
            </a:r>
            <a:r>
              <a:rPr lang="en-US" altLang="zh-CN" sz="2400" kern="0" dirty="0"/>
              <a:t>&gt;</a:t>
            </a:r>
          </a:p>
          <a:p>
            <a:pPr marL="622300" lvl="1" indent="-342900" eaLnBrk="1" hangingPunct="1">
              <a:lnSpc>
                <a:spcPct val="110000"/>
              </a:lnSpc>
              <a:buClr>
                <a:schemeClr val="hlink"/>
              </a:buClr>
              <a:buSzPct val="60000"/>
              <a:defRPr/>
            </a:pPr>
            <a:r>
              <a:rPr lang="zh-CN" altLang="en-US" sz="2000" kern="0" dirty="0" smtClean="0"/>
              <a:t>其中，</a:t>
            </a:r>
            <a:r>
              <a:rPr lang="en-US" altLang="zh-CN" sz="2000" kern="0" dirty="0" smtClean="0"/>
              <a:t>&lt;</a:t>
            </a:r>
            <a:r>
              <a:rPr lang="zh-CN" altLang="en-US" sz="2000" kern="0" dirty="0"/>
              <a:t>表达式</a:t>
            </a:r>
            <a:r>
              <a:rPr lang="en-US" altLang="zh-CN" sz="2000" kern="0" dirty="0"/>
              <a:t>1&gt;</a:t>
            </a:r>
            <a:r>
              <a:rPr lang="zh-CN" altLang="en-US" sz="2000" kern="0" dirty="0"/>
              <a:t>、</a:t>
            </a:r>
            <a:r>
              <a:rPr lang="en-US" altLang="zh-CN" sz="2000" kern="0" dirty="0"/>
              <a:t>&lt;</a:t>
            </a:r>
            <a:r>
              <a:rPr lang="zh-CN" altLang="en-US" sz="2000" kern="0" dirty="0"/>
              <a:t>表达式</a:t>
            </a:r>
            <a:r>
              <a:rPr lang="en-US" altLang="zh-CN" sz="2000" kern="0" dirty="0"/>
              <a:t>2&gt;</a:t>
            </a:r>
            <a:r>
              <a:rPr lang="zh-CN" altLang="en-US" sz="2000" kern="0" dirty="0"/>
              <a:t>和</a:t>
            </a:r>
            <a:r>
              <a:rPr lang="en-US" altLang="zh-CN" sz="2000" kern="0" dirty="0"/>
              <a:t>&lt;</a:t>
            </a:r>
            <a:r>
              <a:rPr lang="zh-CN" altLang="en-US" sz="2000" kern="0" dirty="0"/>
              <a:t>表达式</a:t>
            </a:r>
            <a:r>
              <a:rPr lang="en-US" altLang="zh-CN" sz="2000" kern="0" dirty="0"/>
              <a:t>3&gt;</a:t>
            </a:r>
            <a:r>
              <a:rPr lang="zh-CN" altLang="en-US" sz="2000" kern="0" dirty="0"/>
              <a:t>为任意</a:t>
            </a:r>
            <a:r>
              <a:rPr lang="zh-CN" altLang="en-US" sz="2000" kern="0" dirty="0" smtClean="0"/>
              <a:t>表达式。通常</a:t>
            </a:r>
            <a:r>
              <a:rPr lang="zh-CN" altLang="en-US" sz="2000" kern="0" dirty="0"/>
              <a:t>情况下，</a:t>
            </a:r>
            <a:r>
              <a:rPr lang="en-US" altLang="zh-CN" sz="2000" kern="0" dirty="0"/>
              <a:t>&lt;</a:t>
            </a:r>
            <a:r>
              <a:rPr lang="zh-CN" altLang="en-US" sz="2000" kern="0" dirty="0"/>
              <a:t>表达式</a:t>
            </a:r>
            <a:r>
              <a:rPr lang="en-US" altLang="zh-CN" sz="2000" kern="0" dirty="0"/>
              <a:t>1&gt;</a:t>
            </a:r>
            <a:r>
              <a:rPr lang="zh-CN" altLang="en-US" sz="2000" kern="0" dirty="0"/>
              <a:t>为赋值表达式，</a:t>
            </a:r>
            <a:r>
              <a:rPr lang="en-US" altLang="zh-CN" sz="2000" kern="0" dirty="0"/>
              <a:t>&lt;</a:t>
            </a:r>
            <a:r>
              <a:rPr lang="zh-CN" altLang="en-US" sz="2000" kern="0" dirty="0"/>
              <a:t>表达式</a:t>
            </a:r>
            <a:r>
              <a:rPr lang="en-US" altLang="zh-CN" sz="2000" kern="0" dirty="0"/>
              <a:t>2&gt;</a:t>
            </a:r>
            <a:r>
              <a:rPr lang="zh-CN" altLang="en-US" sz="2000" kern="0" dirty="0"/>
              <a:t>为表示条件的关系或逻辑表达式，</a:t>
            </a:r>
            <a:r>
              <a:rPr lang="en-US" altLang="zh-CN" sz="2000" kern="0" dirty="0"/>
              <a:t>&lt;</a:t>
            </a:r>
            <a:r>
              <a:rPr lang="zh-CN" altLang="en-US" sz="2000" kern="0" dirty="0"/>
              <a:t>表达式</a:t>
            </a:r>
            <a:r>
              <a:rPr lang="en-US" altLang="zh-CN" sz="2000" kern="0" dirty="0"/>
              <a:t>3&gt;</a:t>
            </a:r>
            <a:r>
              <a:rPr lang="zh-CN" altLang="en-US" sz="2000" kern="0" dirty="0"/>
              <a:t>为自增</a:t>
            </a:r>
            <a:r>
              <a:rPr lang="en-US" altLang="zh-CN" sz="2000" kern="0" dirty="0"/>
              <a:t>/</a:t>
            </a:r>
            <a:r>
              <a:rPr lang="zh-CN" altLang="en-US" sz="2000" kern="0" dirty="0"/>
              <a:t>自</a:t>
            </a:r>
            <a:r>
              <a:rPr lang="zh-CN" altLang="en-US" sz="2000" kern="0" dirty="0" smtClean="0"/>
              <a:t>减的算术表达式。</a:t>
            </a:r>
            <a:endParaRPr lang="en-US" altLang="zh-CN" sz="2000" kern="0" dirty="0" smtClean="0"/>
          </a:p>
          <a:p>
            <a:pPr marL="622300" lvl="1" indent="-342900" eaLnBrk="1" hangingPunct="1">
              <a:lnSpc>
                <a:spcPct val="110000"/>
              </a:lnSpc>
              <a:buClr>
                <a:schemeClr val="hlink"/>
              </a:buClr>
              <a:buSzPct val="60000"/>
              <a:defRPr/>
            </a:pPr>
            <a:r>
              <a:rPr lang="en-US" altLang="zh-CN" sz="2000" kern="0" dirty="0" smtClean="0"/>
              <a:t>&lt;</a:t>
            </a:r>
            <a:r>
              <a:rPr lang="zh-CN" altLang="en-US" sz="2000" kern="0" dirty="0"/>
              <a:t>语句</a:t>
            </a:r>
            <a:r>
              <a:rPr lang="en-US" altLang="zh-CN" sz="2000" kern="0" dirty="0"/>
              <a:t>&gt;</a:t>
            </a:r>
            <a:r>
              <a:rPr lang="zh-CN" altLang="en-US" sz="2000" kern="0" dirty="0"/>
              <a:t>是一个任意的</a:t>
            </a:r>
            <a:r>
              <a:rPr lang="zh-CN" altLang="en-US" sz="2000" kern="0" dirty="0" smtClean="0"/>
              <a:t>语句。</a:t>
            </a:r>
            <a:endParaRPr lang="zh-CN" altLang="en-US" sz="2000" kern="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323850" y="1196975"/>
            <a:ext cx="8640763" cy="5400675"/>
          </a:xfrm>
        </p:spPr>
        <p:txBody>
          <a:bodyPr>
            <a:normAutofit lnSpcReduction="10000"/>
          </a:bodyPr>
          <a:lstStyle/>
          <a:p>
            <a:pPr eaLnBrk="1" hangingPunct="1">
              <a:lnSpc>
                <a:spcPct val="90000"/>
              </a:lnSpc>
              <a:buFont typeface="Wingdings" pitchFamily="2" charset="2"/>
              <a:buNone/>
              <a:defRPr/>
            </a:pPr>
            <a:r>
              <a:rPr lang="en-US" altLang="zh-CN" sz="2400" dirty="0" smtClean="0">
                <a:cs typeface="Courier New" pitchFamily="49" charset="0"/>
              </a:rPr>
              <a:t>#include &lt;</a:t>
            </a:r>
            <a:r>
              <a:rPr lang="en-US" altLang="zh-CN" sz="2400" dirty="0" err="1" smtClean="0">
                <a:cs typeface="Courier New" pitchFamily="49" charset="0"/>
              </a:rPr>
              <a:t>iostream</a:t>
            </a:r>
            <a:r>
              <a:rPr lang="en-US" altLang="zh-CN" sz="2400" dirty="0" smtClean="0">
                <a:cs typeface="Courier New" pitchFamily="49" charset="0"/>
              </a:rPr>
              <a:t>&gt;</a:t>
            </a:r>
          </a:p>
          <a:p>
            <a:pPr eaLnBrk="1" hangingPunct="1">
              <a:lnSpc>
                <a:spcPct val="90000"/>
              </a:lnSpc>
              <a:buFont typeface="Wingdings" pitchFamily="2" charset="2"/>
              <a:buNone/>
              <a:defRPr/>
            </a:pPr>
            <a:r>
              <a:rPr lang="en-US" altLang="zh-CN" sz="2400" dirty="0" smtClean="0">
                <a:cs typeface="Courier New" pitchFamily="49" charset="0"/>
              </a:rPr>
              <a:t>using namespace </a:t>
            </a:r>
            <a:r>
              <a:rPr lang="en-US" altLang="zh-CN" sz="2400" dirty="0" err="1" smtClean="0">
                <a:cs typeface="Courier New" pitchFamily="49" charset="0"/>
              </a:rPr>
              <a:t>std</a:t>
            </a:r>
            <a:r>
              <a:rPr lang="en-US" altLang="zh-CN" sz="2400" dirty="0" smtClean="0">
                <a:cs typeface="Courier New" pitchFamily="49" charset="0"/>
              </a:rPr>
              <a:t>;</a:t>
            </a:r>
          </a:p>
          <a:p>
            <a:pPr eaLnBrk="1" hangingPunct="1">
              <a:lnSpc>
                <a:spcPct val="90000"/>
              </a:lnSpc>
              <a:buFont typeface="Wingdings" pitchFamily="2" charset="2"/>
              <a:buNone/>
              <a:defRPr/>
            </a:pPr>
            <a:r>
              <a:rPr lang="en-US" altLang="zh-CN" sz="2400" dirty="0" err="1" smtClean="0">
                <a:cs typeface="Courier New" pitchFamily="49" charset="0"/>
              </a:rPr>
              <a:t>int</a:t>
            </a:r>
            <a:r>
              <a:rPr lang="en-US" altLang="zh-CN" sz="2400" dirty="0" smtClean="0">
                <a:cs typeface="Courier New" pitchFamily="49" charset="0"/>
              </a:rPr>
              <a:t> main()</a:t>
            </a:r>
          </a:p>
          <a:p>
            <a:pPr eaLnBrk="1" hangingPunct="1">
              <a:lnSpc>
                <a:spcPct val="9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int</a:t>
            </a:r>
            <a:r>
              <a:rPr lang="en-US" altLang="zh-CN" sz="2400" dirty="0" smtClean="0">
                <a:cs typeface="Courier New" pitchFamily="49" charset="0"/>
              </a:rPr>
              <a:t> </a:t>
            </a:r>
            <a:r>
              <a:rPr lang="en-US" altLang="zh-CN" sz="2400" dirty="0" err="1" smtClean="0">
                <a:cs typeface="Courier New" pitchFamily="49" charset="0"/>
              </a:rPr>
              <a:t>n,i,f</a:t>
            </a:r>
            <a:r>
              <a:rPr lang="en-US" altLang="zh-CN" sz="2400" dirty="0" smtClean="0">
                <a:cs typeface="Courier New" pitchFamily="49" charset="0"/>
              </a:rPr>
              <a:t>;</a:t>
            </a:r>
          </a:p>
          <a:p>
            <a:pPr eaLnBrk="1" hangingPunct="1">
              <a:lnSpc>
                <a:spcPct val="9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cin</a:t>
            </a:r>
            <a:r>
              <a:rPr lang="en-US" altLang="zh-CN" sz="2400" dirty="0" smtClean="0">
                <a:cs typeface="Courier New" pitchFamily="49" charset="0"/>
              </a:rPr>
              <a:t> &gt;&gt; n;</a:t>
            </a:r>
          </a:p>
          <a:p>
            <a:pPr eaLnBrk="1" hangingPunct="1">
              <a:lnSpc>
                <a:spcPct val="90000"/>
              </a:lnSpc>
              <a:buFont typeface="Wingdings" pitchFamily="2" charset="2"/>
              <a:buNone/>
              <a:defRPr/>
            </a:pPr>
            <a:r>
              <a:rPr lang="en-US" altLang="zh-CN" sz="2400" dirty="0" smtClean="0">
                <a:cs typeface="Courier New" pitchFamily="49" charset="0"/>
              </a:rPr>
              <a:t>	for (</a:t>
            </a:r>
            <a:r>
              <a:rPr lang="en-US" altLang="zh-CN" sz="2400" dirty="0" err="1" smtClean="0">
                <a:cs typeface="Courier New" pitchFamily="49" charset="0"/>
              </a:rPr>
              <a:t>i</a:t>
            </a:r>
            <a:r>
              <a:rPr lang="en-US" altLang="zh-CN" sz="2400" dirty="0" smtClean="0">
                <a:cs typeface="Courier New" pitchFamily="49" charset="0"/>
              </a:rPr>
              <a:t>=2,f=1    //</a:t>
            </a:r>
            <a:r>
              <a:rPr lang="zh-CN" altLang="en-US" sz="2400" dirty="0" smtClean="0"/>
              <a:t>循环初始化</a:t>
            </a:r>
            <a:endParaRPr lang="zh-CN" altLang="en-US" sz="2400" dirty="0" smtClean="0">
              <a:cs typeface="Courier New" pitchFamily="49" charset="0"/>
            </a:endParaRPr>
          </a:p>
          <a:p>
            <a:pPr eaLnBrk="1" hangingPunct="1">
              <a:lnSpc>
                <a:spcPct val="9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 </a:t>
            </a:r>
          </a:p>
          <a:p>
            <a:pPr eaLnBrk="1" hangingPunct="1">
              <a:lnSpc>
                <a:spcPct val="9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a:t>
            </a:r>
            <a:r>
              <a:rPr lang="en-US" altLang="zh-CN" sz="2400" dirty="0" smtClean="0">
                <a:cs typeface="Courier New" pitchFamily="49" charset="0"/>
              </a:rPr>
              <a:t>&lt;=n  //</a:t>
            </a:r>
            <a:r>
              <a:rPr lang="zh-CN" altLang="en-US" sz="2400" dirty="0" smtClean="0"/>
              <a:t>循环条件</a:t>
            </a:r>
            <a:endParaRPr lang="zh-CN" altLang="en-US" sz="2400" dirty="0" smtClean="0">
              <a:cs typeface="Courier New" pitchFamily="49" charset="0"/>
            </a:endParaRPr>
          </a:p>
          <a:p>
            <a:pPr eaLnBrk="1" hangingPunct="1">
              <a:lnSpc>
                <a:spcPct val="9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a:t>
            </a:r>
          </a:p>
          <a:p>
            <a:pPr eaLnBrk="1" hangingPunct="1">
              <a:lnSpc>
                <a:spcPct val="9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a:t>
            </a:r>
            <a:r>
              <a:rPr lang="en-US" altLang="zh-CN" sz="2400" dirty="0" smtClean="0">
                <a:cs typeface="Courier New" pitchFamily="49" charset="0"/>
              </a:rPr>
              <a:t>++)  //</a:t>
            </a:r>
            <a:r>
              <a:rPr lang="zh-CN" altLang="en-US" sz="2400" dirty="0" smtClean="0"/>
              <a:t>下一次循环准备</a:t>
            </a:r>
            <a:endParaRPr lang="zh-CN" altLang="en-US" sz="2400" dirty="0" smtClean="0">
              <a:cs typeface="Courier New" pitchFamily="49" charset="0"/>
            </a:endParaRPr>
          </a:p>
          <a:p>
            <a:pPr eaLnBrk="1" hangingPunct="1">
              <a:lnSpc>
                <a:spcPct val="9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f *= </a:t>
            </a:r>
            <a:r>
              <a:rPr lang="en-US" altLang="zh-CN" sz="2400" dirty="0" err="1" smtClean="0">
                <a:cs typeface="Courier New" pitchFamily="49" charset="0"/>
              </a:rPr>
              <a:t>i</a:t>
            </a:r>
            <a:r>
              <a:rPr lang="en-US" altLang="zh-CN" sz="2400" dirty="0" smtClean="0">
                <a:cs typeface="Courier New" pitchFamily="49" charset="0"/>
              </a:rPr>
              <a:t>;     //</a:t>
            </a:r>
            <a:r>
              <a:rPr lang="zh-CN" altLang="en-US" sz="2400" dirty="0" smtClean="0"/>
              <a:t>循环体</a:t>
            </a:r>
            <a:endParaRPr lang="zh-CN" altLang="en-US" sz="2400" dirty="0" smtClean="0">
              <a:cs typeface="Courier New" pitchFamily="49" charset="0"/>
            </a:endParaRPr>
          </a:p>
          <a:p>
            <a:pPr eaLnBrk="1" hangingPunct="1">
              <a:lnSpc>
                <a:spcPct val="90000"/>
              </a:lnSpc>
              <a:buFont typeface="Wingdings" pitchFamily="2" charset="2"/>
              <a:buNone/>
              <a:defRPr/>
            </a:pPr>
            <a:r>
              <a:rPr lang="zh-CN" altLang="en-US" sz="2400" dirty="0" smtClean="0">
                <a:cs typeface="Courier New" pitchFamily="49" charset="0"/>
              </a:rPr>
              <a:t>	</a:t>
            </a:r>
            <a:r>
              <a:rPr lang="en-US" altLang="zh-CN" sz="2400" dirty="0" err="1" smtClean="0">
                <a:cs typeface="Courier New" pitchFamily="49" charset="0"/>
              </a:rPr>
              <a:t>cout</a:t>
            </a:r>
            <a:r>
              <a:rPr lang="en-US" altLang="zh-CN" sz="2400" dirty="0" smtClean="0">
                <a:cs typeface="Courier New" pitchFamily="49" charset="0"/>
              </a:rPr>
              <a:t> &lt;&lt; "factorial of " &lt;&lt; n &lt;&lt; " = " &lt;&lt; f &lt;&lt; </a:t>
            </a:r>
            <a:r>
              <a:rPr lang="en-US" altLang="zh-CN" sz="2400" dirty="0" err="1" smtClean="0">
                <a:cs typeface="Courier New" pitchFamily="49" charset="0"/>
              </a:rPr>
              <a:t>endl</a:t>
            </a:r>
            <a:r>
              <a:rPr lang="en-US" altLang="zh-CN" sz="2400" dirty="0" smtClean="0">
                <a:cs typeface="Courier New" pitchFamily="49" charset="0"/>
              </a:rPr>
              <a:t>;</a:t>
            </a:r>
          </a:p>
          <a:p>
            <a:pPr eaLnBrk="1" hangingPunct="1">
              <a:lnSpc>
                <a:spcPct val="90000"/>
              </a:lnSpc>
              <a:buFont typeface="Wingdings" pitchFamily="2" charset="2"/>
              <a:buNone/>
              <a:defRPr/>
            </a:pPr>
            <a:r>
              <a:rPr lang="en-US" altLang="zh-CN" sz="2400" dirty="0" smtClean="0">
                <a:cs typeface="Courier New" pitchFamily="49" charset="0"/>
              </a:rPr>
              <a:t>	return 0;</a:t>
            </a:r>
          </a:p>
          <a:p>
            <a:pPr eaLnBrk="1" hangingPunct="1">
              <a:lnSpc>
                <a:spcPct val="90000"/>
              </a:lnSpc>
              <a:buFont typeface="Wingdings" pitchFamily="2" charset="2"/>
              <a:buNone/>
              <a:defRPr/>
            </a:pPr>
            <a:r>
              <a:rPr lang="en-US" altLang="zh-CN" sz="2400" dirty="0" smtClean="0">
                <a:cs typeface="Courier New" pitchFamily="49" charset="0"/>
              </a:rPr>
              <a:t>}</a:t>
            </a:r>
            <a:endParaRPr lang="en-US" altLang="zh-CN" sz="2400" dirty="0" smtClean="0"/>
          </a:p>
        </p:txBody>
      </p:sp>
      <p:sp>
        <p:nvSpPr>
          <p:cNvPr id="66560" name="Rectangle 1024"/>
          <p:cNvSpPr>
            <a:spLocks noGrp="1" noChangeArrowheads="1"/>
          </p:cNvSpPr>
          <p:nvPr>
            <p:ph type="title"/>
          </p:nvPr>
        </p:nvSpPr>
        <p:spPr>
          <a:xfrm>
            <a:off x="457200" y="115888"/>
            <a:ext cx="8229600" cy="936625"/>
          </a:xfrm>
        </p:spPr>
        <p:txBody>
          <a:bodyPr/>
          <a:lstStyle/>
          <a:p>
            <a:pPr eaLnBrk="1" hangingPunct="1">
              <a:defRPr/>
            </a:pPr>
            <a:r>
              <a:rPr lang="zh-CN" altLang="en-US" smtClean="0"/>
              <a:t>用</a:t>
            </a:r>
            <a:r>
              <a:rPr lang="en-US" altLang="zh-CN" smtClean="0"/>
              <a:t>for</a:t>
            </a:r>
            <a:r>
              <a:rPr lang="zh-CN" altLang="en-US" smtClean="0"/>
              <a:t>语句求</a:t>
            </a:r>
            <a:r>
              <a:rPr lang="en-US" altLang="zh-CN" smtClean="0"/>
              <a:t>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a:xfrm>
            <a:off x="457200" y="1600200"/>
            <a:ext cx="8507413" cy="4708525"/>
          </a:xfrm>
        </p:spPr>
        <p:txBody>
          <a:bodyPr>
            <a:normAutofit fontScale="92500" lnSpcReduction="10000"/>
          </a:bodyPr>
          <a:lstStyle/>
          <a:p>
            <a:pPr>
              <a:lnSpc>
                <a:spcPct val="120000"/>
              </a:lnSpc>
              <a:defRPr/>
            </a:pPr>
            <a:r>
              <a:rPr lang="zh-CN" altLang="en-US" dirty="0" smtClean="0"/>
              <a:t>在</a:t>
            </a:r>
            <a:r>
              <a:rPr lang="en-US" altLang="zh-CN" dirty="0" smtClean="0"/>
              <a:t>for</a:t>
            </a:r>
            <a:r>
              <a:rPr lang="zh-CN" altLang="en-US" dirty="0" smtClean="0"/>
              <a:t>语句中，</a:t>
            </a:r>
            <a:r>
              <a:rPr lang="en-US" altLang="zh-CN" dirty="0" smtClean="0"/>
              <a:t>&lt;</a:t>
            </a:r>
            <a:r>
              <a:rPr lang="zh-CN" altLang="en-US" dirty="0" smtClean="0"/>
              <a:t>表达式</a:t>
            </a:r>
            <a:r>
              <a:rPr lang="en-US" altLang="zh-CN" dirty="0" smtClean="0"/>
              <a:t>1&gt;</a:t>
            </a:r>
            <a:r>
              <a:rPr lang="zh-CN" altLang="en-US" dirty="0" smtClean="0"/>
              <a:t>、</a:t>
            </a:r>
            <a:r>
              <a:rPr lang="en-US" altLang="zh-CN" dirty="0" smtClean="0"/>
              <a:t>&lt;</a:t>
            </a:r>
            <a:r>
              <a:rPr lang="zh-CN" altLang="en-US" dirty="0" smtClean="0"/>
              <a:t>表达式</a:t>
            </a:r>
            <a:r>
              <a:rPr lang="en-US" altLang="zh-CN" dirty="0" smtClean="0"/>
              <a:t>2&gt;</a:t>
            </a:r>
            <a:r>
              <a:rPr lang="zh-CN" altLang="en-US" dirty="0" smtClean="0"/>
              <a:t>和</a:t>
            </a:r>
            <a:r>
              <a:rPr lang="en-US" altLang="zh-CN" dirty="0" smtClean="0"/>
              <a:t>&lt;</a:t>
            </a:r>
            <a:r>
              <a:rPr lang="zh-CN" altLang="en-US" dirty="0" smtClean="0"/>
              <a:t>表达式</a:t>
            </a:r>
            <a:r>
              <a:rPr lang="en-US" altLang="zh-CN" dirty="0" smtClean="0"/>
              <a:t>3&gt;</a:t>
            </a:r>
            <a:r>
              <a:rPr lang="zh-CN" altLang="en-US" dirty="0" smtClean="0"/>
              <a:t>均可以省略。</a:t>
            </a:r>
            <a:endParaRPr lang="en-US" altLang="zh-CN" dirty="0" smtClean="0"/>
          </a:p>
          <a:p>
            <a:pPr lvl="1">
              <a:lnSpc>
                <a:spcPct val="120000"/>
              </a:lnSpc>
              <a:defRPr/>
            </a:pPr>
            <a:r>
              <a:rPr lang="en-US" altLang="zh-CN" dirty="0" smtClean="0"/>
              <a:t>&lt;</a:t>
            </a:r>
            <a:r>
              <a:rPr lang="zh-CN" altLang="en-US" dirty="0" smtClean="0"/>
              <a:t>表达式</a:t>
            </a:r>
            <a:r>
              <a:rPr lang="en-US" altLang="zh-CN" dirty="0" smtClean="0"/>
              <a:t>1&gt;</a:t>
            </a:r>
            <a:r>
              <a:rPr lang="zh-CN" altLang="en-US" dirty="0" smtClean="0"/>
              <a:t>省略表示</a:t>
            </a:r>
            <a:r>
              <a:rPr lang="en-US" altLang="zh-CN" dirty="0" smtClean="0"/>
              <a:t>for</a:t>
            </a:r>
            <a:r>
              <a:rPr lang="zh-CN" altLang="en-US" dirty="0" smtClean="0"/>
              <a:t>语句本身不便提供循环初始化，这时，循环初始化在</a:t>
            </a:r>
            <a:r>
              <a:rPr lang="en-US" altLang="zh-CN" dirty="0" smtClean="0"/>
              <a:t>for</a:t>
            </a:r>
            <a:r>
              <a:rPr lang="zh-CN" altLang="en-US" dirty="0" smtClean="0"/>
              <a:t>语句之前进行；</a:t>
            </a:r>
            <a:endParaRPr lang="en-US" altLang="zh-CN" dirty="0" smtClean="0"/>
          </a:p>
          <a:p>
            <a:pPr lvl="1">
              <a:lnSpc>
                <a:spcPct val="120000"/>
              </a:lnSpc>
              <a:defRPr/>
            </a:pPr>
            <a:r>
              <a:rPr lang="en-US" altLang="zh-CN" dirty="0" smtClean="0"/>
              <a:t>&lt;</a:t>
            </a:r>
            <a:r>
              <a:rPr lang="zh-CN" altLang="en-US" dirty="0" smtClean="0"/>
              <a:t>表达式</a:t>
            </a:r>
            <a:r>
              <a:rPr lang="en-US" altLang="zh-CN" dirty="0" smtClean="0"/>
              <a:t>2&gt;</a:t>
            </a:r>
            <a:r>
              <a:rPr lang="zh-CN" altLang="en-US" dirty="0" smtClean="0"/>
              <a:t>省略表示</a:t>
            </a:r>
            <a:r>
              <a:rPr lang="en-US" altLang="zh-CN" dirty="0" smtClean="0"/>
              <a:t>true</a:t>
            </a:r>
            <a:r>
              <a:rPr lang="zh-CN" altLang="en-US" dirty="0" smtClean="0"/>
              <a:t>或</a:t>
            </a:r>
            <a:r>
              <a:rPr lang="en-US" altLang="zh-CN" dirty="0" smtClean="0"/>
              <a:t>1</a:t>
            </a:r>
            <a:r>
              <a:rPr lang="zh-CN" altLang="en-US" dirty="0" smtClean="0"/>
              <a:t>，这时，一定要在循环体中判断循环条件并以某种其它方式（如：通过</a:t>
            </a:r>
            <a:r>
              <a:rPr lang="en-US" altLang="zh-CN" dirty="0" smtClean="0"/>
              <a:t>break</a:t>
            </a:r>
            <a:r>
              <a:rPr lang="zh-CN" altLang="en-US" dirty="0" smtClean="0"/>
              <a:t>语句）退出循环；</a:t>
            </a:r>
            <a:endParaRPr lang="en-US" altLang="zh-CN" dirty="0" smtClean="0"/>
          </a:p>
          <a:p>
            <a:pPr lvl="1">
              <a:lnSpc>
                <a:spcPct val="120000"/>
              </a:lnSpc>
              <a:defRPr/>
            </a:pPr>
            <a:r>
              <a:rPr lang="en-US" altLang="zh-CN" dirty="0" smtClean="0"/>
              <a:t>&lt;</a:t>
            </a:r>
            <a:r>
              <a:rPr lang="zh-CN" altLang="en-US" dirty="0" smtClean="0"/>
              <a:t>表达式</a:t>
            </a:r>
            <a:r>
              <a:rPr lang="en-US" altLang="zh-CN" dirty="0" smtClean="0"/>
              <a:t>3&gt;</a:t>
            </a:r>
            <a:r>
              <a:rPr lang="zh-CN" altLang="en-US" dirty="0" smtClean="0"/>
              <a:t>省略表示</a:t>
            </a:r>
            <a:r>
              <a:rPr lang="en-US" altLang="zh-CN" dirty="0" smtClean="0"/>
              <a:t>for</a:t>
            </a:r>
            <a:r>
              <a:rPr lang="zh-CN" altLang="en-US" dirty="0" smtClean="0"/>
              <a:t>语句未显式给出下一次循环准备，该项工作一定是在循环体中给出的。</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marL="0" indent="0">
              <a:buFont typeface="Wingdings" pitchFamily="2" charset="2"/>
              <a:buNone/>
              <a:defRPr/>
            </a:pPr>
            <a:r>
              <a:rPr lang="en-US" altLang="zh-CN" dirty="0" err="1" smtClean="0"/>
              <a:t>i</a:t>
            </a:r>
            <a:r>
              <a:rPr lang="en-US" altLang="zh-CN" dirty="0" smtClean="0"/>
              <a:t>=2,f=1; //</a:t>
            </a:r>
            <a:r>
              <a:rPr lang="zh-CN" altLang="en-US" dirty="0" smtClean="0"/>
              <a:t>循环初始化</a:t>
            </a:r>
          </a:p>
          <a:p>
            <a:pPr marL="0" indent="0">
              <a:buFont typeface="Wingdings" pitchFamily="2" charset="2"/>
              <a:buNone/>
              <a:defRPr/>
            </a:pPr>
            <a:r>
              <a:rPr lang="en-US" altLang="zh-CN" dirty="0" smtClean="0"/>
              <a:t>for (; </a:t>
            </a:r>
          </a:p>
          <a:p>
            <a:pPr marL="0" indent="0">
              <a:buFont typeface="Wingdings" pitchFamily="2" charset="2"/>
              <a:buNone/>
              <a:defRPr/>
            </a:pPr>
            <a:r>
              <a:rPr lang="en-US" altLang="zh-CN" dirty="0"/>
              <a:t>	</a:t>
            </a:r>
            <a:r>
              <a:rPr lang="en-US" altLang="zh-CN" dirty="0" err="1" smtClean="0"/>
              <a:t>i</a:t>
            </a:r>
            <a:r>
              <a:rPr lang="en-US" altLang="zh-CN" dirty="0" smtClean="0"/>
              <a:t>&lt;=n  //</a:t>
            </a:r>
            <a:r>
              <a:rPr lang="zh-CN" altLang="en-US" dirty="0" smtClean="0"/>
              <a:t>循环条件</a:t>
            </a:r>
          </a:p>
          <a:p>
            <a:pPr marL="0" indent="0">
              <a:buFont typeface="Wingdings" pitchFamily="2" charset="2"/>
              <a:buNone/>
              <a:defRPr/>
            </a:pPr>
            <a:r>
              <a:rPr lang="zh-CN" altLang="en-US" dirty="0" smtClean="0"/>
              <a:t>	</a:t>
            </a:r>
            <a:r>
              <a:rPr lang="en-US" altLang="zh-CN" dirty="0" smtClean="0"/>
              <a:t>;)</a:t>
            </a:r>
          </a:p>
          <a:p>
            <a:pPr marL="0" indent="0">
              <a:buFont typeface="Wingdings" pitchFamily="2" charset="2"/>
              <a:buNone/>
              <a:defRPr/>
            </a:pPr>
            <a:r>
              <a:rPr lang="en-US" altLang="zh-CN" dirty="0" smtClean="0"/>
              <a:t>{	f *= </a:t>
            </a:r>
            <a:r>
              <a:rPr lang="en-US" altLang="zh-CN" dirty="0" err="1" smtClean="0"/>
              <a:t>i</a:t>
            </a:r>
            <a:r>
              <a:rPr lang="en-US" altLang="zh-CN" dirty="0" smtClean="0"/>
              <a:t>; </a:t>
            </a:r>
          </a:p>
          <a:p>
            <a:pPr marL="0" indent="0">
              <a:buFont typeface="Wingdings" pitchFamily="2" charset="2"/>
              <a:buNone/>
              <a:defRPr/>
            </a:pPr>
            <a:r>
              <a:rPr lang="en-US" altLang="zh-CN" dirty="0" smtClean="0"/>
              <a:t>	</a:t>
            </a:r>
            <a:r>
              <a:rPr lang="en-US" altLang="zh-CN" dirty="0" err="1" smtClean="0"/>
              <a:t>i</a:t>
            </a:r>
            <a:r>
              <a:rPr lang="en-US" altLang="zh-CN" dirty="0" smtClean="0"/>
              <a:t>++;     //</a:t>
            </a:r>
            <a:r>
              <a:rPr lang="zh-CN" altLang="en-US" dirty="0" smtClean="0"/>
              <a:t>下一次循环准备</a:t>
            </a:r>
          </a:p>
          <a:p>
            <a:pPr marL="0" indent="0">
              <a:buFont typeface="Wingdings" pitchFamily="2" charset="2"/>
              <a:buNone/>
              <a:defRPr/>
            </a:pPr>
            <a:r>
              <a:rPr lang="en-US" altLang="zh-CN" dirty="0" smtClean="0"/>
              <a:t>}</a:t>
            </a:r>
            <a:r>
              <a:rPr lang="zh-CN" altLang="en-US" dirty="0"/>
              <a:t> </a:t>
            </a:r>
            <a:r>
              <a:rPr lang="en-US" altLang="zh-CN" dirty="0" smtClean="0"/>
              <a:t>//</a:t>
            </a:r>
            <a:r>
              <a:rPr lang="zh-CN" altLang="en-US" dirty="0" smtClean="0"/>
              <a:t>循环体</a:t>
            </a:r>
            <a:endParaRPr lang="en-US" altLang="zh-CN" dirty="0" smtClean="0"/>
          </a:p>
          <a:p>
            <a:pPr>
              <a:defRPr/>
            </a:pP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a:xfrm>
            <a:off x="250825" y="1600200"/>
            <a:ext cx="8713788" cy="4530725"/>
          </a:xfrm>
        </p:spPr>
        <p:txBody>
          <a:bodyPr/>
          <a:lstStyle/>
          <a:p>
            <a:pPr>
              <a:defRPr/>
            </a:pPr>
            <a:r>
              <a:rPr lang="en-US" altLang="zh-CN" dirty="0" smtClean="0"/>
              <a:t>&lt;</a:t>
            </a:r>
            <a:r>
              <a:rPr lang="zh-CN" altLang="en-US" dirty="0" smtClean="0"/>
              <a:t>表达式</a:t>
            </a:r>
            <a:r>
              <a:rPr lang="en-US" altLang="zh-CN" dirty="0" smtClean="0"/>
              <a:t>1&gt;</a:t>
            </a:r>
            <a:r>
              <a:rPr lang="zh-CN" altLang="en-US" dirty="0" smtClean="0"/>
              <a:t>可以是带有初始化的变量定义，例如：</a:t>
            </a:r>
          </a:p>
          <a:p>
            <a:pPr marL="457200" lvl="1" indent="0">
              <a:buFontTx/>
              <a:buNone/>
              <a:defRPr/>
            </a:pPr>
            <a:r>
              <a:rPr lang="en-US" altLang="zh-CN" dirty="0" smtClean="0"/>
              <a:t>	for (</a:t>
            </a:r>
            <a:r>
              <a:rPr lang="en-US" altLang="zh-CN" dirty="0" err="1" smtClean="0"/>
              <a:t>int</a:t>
            </a:r>
            <a:r>
              <a:rPr lang="en-US" altLang="zh-CN" dirty="0" smtClean="0"/>
              <a:t> </a:t>
            </a:r>
            <a:r>
              <a:rPr lang="en-US" altLang="zh-CN" dirty="0" err="1" smtClean="0"/>
              <a:t>i</a:t>
            </a:r>
            <a:r>
              <a:rPr lang="en-US" altLang="zh-CN" dirty="0" smtClean="0"/>
              <a:t>=1; </a:t>
            </a:r>
            <a:r>
              <a:rPr lang="en-US" altLang="zh-CN" dirty="0" err="1" smtClean="0"/>
              <a:t>i</a:t>
            </a:r>
            <a:r>
              <a:rPr lang="en-US" altLang="zh-CN" dirty="0" smtClean="0"/>
              <a:t>&lt;=10; </a:t>
            </a:r>
            <a:r>
              <a:rPr lang="en-US" altLang="zh-CN" dirty="0" err="1" smtClean="0"/>
              <a:t>i</a:t>
            </a:r>
            <a:r>
              <a:rPr lang="en-US" altLang="zh-CN" dirty="0" smtClean="0"/>
              <a:t>++)  &lt;</a:t>
            </a:r>
            <a:r>
              <a:rPr lang="zh-CN" altLang="en-US" dirty="0" smtClean="0"/>
              <a:t>语句</a:t>
            </a:r>
            <a:r>
              <a:rPr lang="en-US" altLang="zh-CN" dirty="0" smtClean="0"/>
              <a:t>&gt;</a:t>
            </a:r>
          </a:p>
          <a:p>
            <a:pPr lvl="1">
              <a:defRPr/>
            </a:pPr>
            <a:r>
              <a:rPr lang="en-US" altLang="zh-CN" dirty="0" err="1" smtClean="0"/>
              <a:t>i</a:t>
            </a:r>
            <a:r>
              <a:rPr lang="zh-CN" altLang="en-US" dirty="0" smtClean="0"/>
              <a:t>的有效范围？</a:t>
            </a:r>
            <a:endParaRPr lang="en-US" altLang="zh-CN" dirty="0" smtClean="0"/>
          </a:p>
          <a:p>
            <a:pPr lvl="2">
              <a:defRPr/>
            </a:pPr>
            <a:r>
              <a:rPr lang="en-US" altLang="zh-CN" dirty="0"/>
              <a:t>C</a:t>
            </a:r>
            <a:r>
              <a:rPr lang="en-US" altLang="zh-CN" dirty="0" smtClean="0"/>
              <a:t>++</a:t>
            </a:r>
            <a:r>
              <a:rPr lang="zh-CN" altLang="en-US" dirty="0" smtClean="0"/>
              <a:t>国际标准规定，</a:t>
            </a:r>
            <a:r>
              <a:rPr lang="en-US" altLang="zh-CN" dirty="0" err="1" smtClean="0"/>
              <a:t>i</a:t>
            </a:r>
            <a:r>
              <a:rPr lang="zh-CN" altLang="en-US" dirty="0"/>
              <a:t>只能</a:t>
            </a:r>
            <a:r>
              <a:rPr lang="zh-CN" altLang="en-US" dirty="0" smtClean="0"/>
              <a:t>在定义它的循环语句中使用，出了循环不能使用</a:t>
            </a:r>
            <a:r>
              <a:rPr lang="en-US" altLang="zh-CN" dirty="0" err="1" smtClean="0"/>
              <a:t>i</a:t>
            </a:r>
            <a:r>
              <a:rPr lang="zh-CN" altLang="en-US" dirty="0" smtClean="0"/>
              <a:t>。</a:t>
            </a:r>
            <a:endParaRPr lang="en-US" altLang="zh-CN" dirty="0" smtClean="0"/>
          </a:p>
          <a:p>
            <a:pPr lvl="2">
              <a:defRPr/>
            </a:pPr>
            <a:r>
              <a:rPr lang="zh-CN" altLang="en-US" dirty="0"/>
              <a:t>有</a:t>
            </a:r>
            <a:r>
              <a:rPr lang="zh-CN" altLang="en-US" dirty="0" smtClean="0"/>
              <a:t>的</a:t>
            </a:r>
            <a:r>
              <a:rPr lang="en-US" altLang="zh-CN" dirty="0" smtClean="0"/>
              <a:t>C++</a:t>
            </a:r>
            <a:r>
              <a:rPr lang="zh-CN" altLang="en-US" dirty="0" smtClean="0"/>
              <a:t>实现允许出了循环也能使用</a:t>
            </a:r>
            <a:r>
              <a:rPr lang="en-US" altLang="zh-CN" dirty="0" err="1" smtClean="0"/>
              <a:t>i</a:t>
            </a:r>
            <a:r>
              <a:rPr lang="zh-CN" altLang="en-US" dirty="0" smtClean="0"/>
              <a:t>（如</a:t>
            </a:r>
            <a:r>
              <a:rPr lang="en-US" altLang="zh-CN" dirty="0" err="1" smtClean="0"/>
              <a:t>vc</a:t>
            </a:r>
            <a:r>
              <a:rPr lang="en-US" altLang="zh-CN" dirty="0" smtClean="0"/>
              <a:t>++6.0</a:t>
            </a:r>
            <a:r>
              <a:rPr lang="zh-CN" altLang="en-US" dirty="0" smtClean="0"/>
              <a:t>）</a:t>
            </a:r>
            <a:endParaRPr lang="en-US" altLang="zh-CN" dirty="0" smtClean="0"/>
          </a:p>
          <a:p>
            <a:pPr>
              <a:defRPr/>
            </a:pP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457200" y="836712"/>
            <a:ext cx="8229600" cy="5832376"/>
          </a:xfrm>
        </p:spPr>
        <p:txBody>
          <a:bodyPr>
            <a:normAutofit/>
          </a:bodyPr>
          <a:lstStyle/>
          <a:p>
            <a:pPr eaLnBrk="1" hangingPunct="1">
              <a:defRPr/>
            </a:pPr>
            <a:r>
              <a:rPr lang="zh-CN" altLang="en-US" dirty="0" smtClean="0"/>
              <a:t>在</a:t>
            </a:r>
            <a:r>
              <a:rPr lang="zh-CN" altLang="en-US" dirty="0"/>
              <a:t>程序中</a:t>
            </a:r>
            <a:r>
              <a:rPr lang="zh-CN" altLang="en-US" dirty="0" smtClean="0"/>
              <a:t>，流程</a:t>
            </a:r>
            <a:r>
              <a:rPr lang="zh-CN" altLang="en-US" dirty="0"/>
              <a:t>控制是用</a:t>
            </a:r>
            <a:r>
              <a:rPr lang="zh-CN" altLang="en-US" dirty="0" smtClean="0">
                <a:solidFill>
                  <a:srgbClr val="FFC000"/>
                </a:solidFill>
              </a:rPr>
              <a:t>语句</a:t>
            </a:r>
            <a:r>
              <a:rPr lang="zh-CN" altLang="en-US" dirty="0" smtClean="0"/>
              <a:t>来</a:t>
            </a:r>
            <a:r>
              <a:rPr lang="zh-CN" altLang="en-US" dirty="0"/>
              <a:t>实现的，它指定了表达式的计算次序</a:t>
            </a:r>
            <a:r>
              <a:rPr lang="zh-CN" altLang="en-US" dirty="0" smtClean="0"/>
              <a:t>。</a:t>
            </a:r>
          </a:p>
          <a:p>
            <a:pPr lvl="1" eaLnBrk="1" hangingPunct="1">
              <a:defRPr/>
            </a:pPr>
            <a:r>
              <a:rPr lang="zh-CN" altLang="en-US" dirty="0" smtClean="0"/>
              <a:t>顺序执行</a:t>
            </a:r>
            <a:r>
              <a:rPr lang="zh-CN" altLang="en-US" dirty="0"/>
              <a:t>语句</a:t>
            </a:r>
            <a:r>
              <a:rPr lang="zh-CN" altLang="en-US" dirty="0" smtClean="0"/>
              <a:t>：按书写次序依次执行。</a:t>
            </a:r>
          </a:p>
          <a:p>
            <a:pPr lvl="1" eaLnBrk="1" hangingPunct="1">
              <a:defRPr/>
            </a:pPr>
            <a:r>
              <a:rPr lang="zh-CN" altLang="en-US" dirty="0" smtClean="0"/>
              <a:t>选择执行语句：根据条件选择执行。</a:t>
            </a:r>
          </a:p>
          <a:p>
            <a:pPr lvl="1" eaLnBrk="1" hangingPunct="1">
              <a:defRPr/>
            </a:pPr>
            <a:r>
              <a:rPr lang="zh-CN" altLang="en-US" dirty="0" smtClean="0"/>
              <a:t>循环执行语句：重复执行直到某个条件不满足。</a:t>
            </a:r>
            <a:endParaRPr lang="en-US" altLang="zh-CN" dirty="0" smtClean="0"/>
          </a:p>
          <a:p>
            <a:pPr lvl="1" eaLnBrk="1" hangingPunct="1">
              <a:defRPr/>
            </a:pPr>
            <a:r>
              <a:rPr lang="zh-CN" altLang="en-US" dirty="0" smtClean="0"/>
              <a:t>无条件转移语句：无条件转移到程序某个位置。</a:t>
            </a:r>
            <a:endParaRPr lang="en-US" altLang="zh-CN"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“死循环”</a:t>
            </a:r>
            <a:endParaRPr lang="zh-CN" altLang="en-US" dirty="0"/>
          </a:p>
        </p:txBody>
      </p:sp>
      <p:sp>
        <p:nvSpPr>
          <p:cNvPr id="3" name="内容占位符 2"/>
          <p:cNvSpPr>
            <a:spLocks noGrp="1"/>
          </p:cNvSpPr>
          <p:nvPr>
            <p:ph idx="1"/>
          </p:nvPr>
        </p:nvSpPr>
        <p:spPr/>
        <p:txBody>
          <a:bodyPr/>
          <a:lstStyle/>
          <a:p>
            <a:pPr>
              <a:defRPr/>
            </a:pPr>
            <a:r>
              <a:rPr lang="zh-CN" altLang="en-US" dirty="0" smtClean="0"/>
              <a:t>死循环：循环永远结束不了。</a:t>
            </a:r>
            <a:endParaRPr lang="en-US" altLang="zh-CN" dirty="0" smtClean="0"/>
          </a:p>
          <a:p>
            <a:pPr>
              <a:defRPr/>
            </a:pPr>
            <a:r>
              <a:rPr lang="zh-CN" altLang="en-US" dirty="0" smtClean="0"/>
              <a:t>在循环体或</a:t>
            </a:r>
            <a:r>
              <a:rPr lang="en-US" altLang="zh-CN" dirty="0" smtClean="0"/>
              <a:t>for</a:t>
            </a:r>
            <a:r>
              <a:rPr lang="zh-CN" altLang="en-US" dirty="0" smtClean="0"/>
              <a:t>语句的</a:t>
            </a:r>
            <a:r>
              <a:rPr lang="en-US" altLang="zh-CN" dirty="0" smtClean="0"/>
              <a:t>&lt;</a:t>
            </a:r>
            <a:r>
              <a:rPr lang="zh-CN" altLang="en-US" dirty="0" smtClean="0"/>
              <a:t>表达式</a:t>
            </a:r>
            <a:r>
              <a:rPr lang="en-US" altLang="zh-CN" dirty="0" smtClean="0"/>
              <a:t>3&gt;</a:t>
            </a:r>
            <a:r>
              <a:rPr lang="zh-CN" altLang="en-US" dirty="0" smtClean="0"/>
              <a:t>中一定要有能改变循环条件中操作数值的操作，并逐步使得循环条件有不满足的趋势，否则将会出现“死循环”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defRPr/>
            </a:pPr>
            <a:r>
              <a:rPr lang="zh-CN" altLang="en-US" smtClean="0"/>
              <a:t>循环的种类</a:t>
            </a:r>
          </a:p>
        </p:txBody>
      </p:sp>
      <p:sp>
        <p:nvSpPr>
          <p:cNvPr id="204803" name="Rectangle 3"/>
          <p:cNvSpPr>
            <a:spLocks noGrp="1" noChangeArrowheads="1"/>
          </p:cNvSpPr>
          <p:nvPr>
            <p:ph type="body" idx="1"/>
          </p:nvPr>
        </p:nvSpPr>
        <p:spPr/>
        <p:txBody>
          <a:bodyPr/>
          <a:lstStyle/>
          <a:p>
            <a:pPr eaLnBrk="1" hangingPunct="1">
              <a:defRPr/>
            </a:pPr>
            <a:r>
              <a:rPr lang="zh-CN" altLang="en-US" smtClean="0">
                <a:solidFill>
                  <a:schemeClr val="folHlink"/>
                </a:solidFill>
              </a:rPr>
              <a:t>计数</a:t>
            </a:r>
            <a:r>
              <a:rPr lang="zh-CN" altLang="en-US" smtClean="0"/>
              <a:t>控制的循环</a:t>
            </a:r>
          </a:p>
          <a:p>
            <a:pPr lvl="1" eaLnBrk="1" hangingPunct="1">
              <a:defRPr/>
            </a:pPr>
            <a:r>
              <a:rPr lang="zh-CN" altLang="en-US" smtClean="0"/>
              <a:t>循环前就知道循环的次数，循环时重复执行循环体直到指定的次数 </a:t>
            </a:r>
          </a:p>
          <a:p>
            <a:pPr eaLnBrk="1" hangingPunct="1">
              <a:defRPr/>
            </a:pPr>
            <a:r>
              <a:rPr lang="zh-CN" altLang="en-US" smtClean="0">
                <a:solidFill>
                  <a:schemeClr val="folHlink"/>
                </a:solidFill>
              </a:rPr>
              <a:t>事件</a:t>
            </a:r>
            <a:r>
              <a:rPr lang="zh-CN" altLang="en-US" smtClean="0"/>
              <a:t>控制的循环</a:t>
            </a:r>
          </a:p>
          <a:p>
            <a:pPr lvl="1" eaLnBrk="1" hangingPunct="1">
              <a:defRPr/>
            </a:pPr>
            <a:r>
              <a:rPr lang="zh-CN" altLang="en-US" smtClean="0"/>
              <a:t>循环前不知道循环的次数，循环的终止是由循环体的某次执行导致循环的结束条件得到满足而引起的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381000"/>
            <a:ext cx="7772400" cy="685800"/>
          </a:xfrm>
        </p:spPr>
        <p:txBody>
          <a:bodyPr/>
          <a:lstStyle/>
          <a:p>
            <a:pPr eaLnBrk="1" hangingPunct="1">
              <a:defRPr/>
            </a:pPr>
            <a:r>
              <a:rPr lang="zh-CN" altLang="en-US" smtClean="0"/>
              <a:t>三种循环语句的使用原则 </a:t>
            </a:r>
          </a:p>
        </p:txBody>
      </p:sp>
      <p:sp>
        <p:nvSpPr>
          <p:cNvPr id="25603" name="Rectangle 3"/>
          <p:cNvSpPr>
            <a:spLocks noGrp="1" noChangeArrowheads="1"/>
          </p:cNvSpPr>
          <p:nvPr>
            <p:ph type="body" idx="1"/>
          </p:nvPr>
        </p:nvSpPr>
        <p:spPr>
          <a:xfrm>
            <a:off x="395288" y="1371600"/>
            <a:ext cx="8424862" cy="5297488"/>
          </a:xfrm>
        </p:spPr>
        <p:txBody>
          <a:bodyPr/>
          <a:lstStyle/>
          <a:p>
            <a:pPr marL="282575" indent="-282575" eaLnBrk="1" hangingPunct="1">
              <a:lnSpc>
                <a:spcPct val="90000"/>
              </a:lnSpc>
              <a:defRPr/>
            </a:pPr>
            <a:r>
              <a:rPr lang="zh-CN" altLang="en-US" dirty="0" smtClean="0">
                <a:solidFill>
                  <a:schemeClr val="folHlink"/>
                </a:solidFill>
              </a:rPr>
              <a:t>三种循环语句在表达能力上是等价的</a:t>
            </a:r>
            <a:r>
              <a:rPr lang="zh-CN" altLang="en-US" dirty="0" smtClean="0"/>
              <a:t>，在解决某个具体问题时，用其中的一种可能会比其它两种更加自然。 </a:t>
            </a:r>
          </a:p>
          <a:p>
            <a:pPr marL="282575" indent="-282575" eaLnBrk="1" hangingPunct="1">
              <a:lnSpc>
                <a:spcPct val="90000"/>
              </a:lnSpc>
              <a:defRPr/>
            </a:pPr>
            <a:r>
              <a:rPr lang="zh-CN" altLang="en-US" dirty="0" smtClean="0"/>
              <a:t>一般来说，</a:t>
            </a:r>
          </a:p>
          <a:p>
            <a:pPr marL="758825" lvl="1" eaLnBrk="1" hangingPunct="1">
              <a:lnSpc>
                <a:spcPct val="90000"/>
              </a:lnSpc>
              <a:defRPr/>
            </a:pPr>
            <a:r>
              <a:rPr lang="zh-CN" altLang="en-US" dirty="0" smtClean="0"/>
              <a:t>计数控制的循环一般用</a:t>
            </a:r>
            <a:r>
              <a:rPr lang="en-US" altLang="zh-CN" dirty="0" smtClean="0">
                <a:latin typeface="宋体" charset="-122"/>
                <a:cs typeface="Times New Roman" pitchFamily="18" charset="0"/>
              </a:rPr>
              <a:t>for</a:t>
            </a:r>
            <a:r>
              <a:rPr lang="zh-CN" altLang="en-US" dirty="0" smtClean="0"/>
              <a:t>语句；</a:t>
            </a:r>
          </a:p>
          <a:p>
            <a:pPr marL="758825" lvl="1" eaLnBrk="1" hangingPunct="1">
              <a:lnSpc>
                <a:spcPct val="90000"/>
              </a:lnSpc>
              <a:defRPr/>
            </a:pPr>
            <a:r>
              <a:rPr lang="zh-CN" altLang="en-US" dirty="0" smtClean="0"/>
              <a:t>事件控制的循环一般用</a:t>
            </a:r>
            <a:r>
              <a:rPr lang="en-US" altLang="zh-CN" dirty="0" smtClean="0">
                <a:latin typeface="宋体" charset="-122"/>
                <a:cs typeface="Times New Roman" pitchFamily="18" charset="0"/>
              </a:rPr>
              <a:t>while</a:t>
            </a:r>
            <a:r>
              <a:rPr lang="zh-CN" altLang="en-US" dirty="0" smtClean="0"/>
              <a:t>或</a:t>
            </a:r>
            <a:r>
              <a:rPr lang="en-US" altLang="zh-CN" dirty="0" smtClean="0">
                <a:latin typeface="宋体" charset="-122"/>
                <a:cs typeface="Times New Roman" pitchFamily="18" charset="0"/>
              </a:rPr>
              <a:t>do-while</a:t>
            </a:r>
            <a:r>
              <a:rPr lang="zh-CN" altLang="en-US" dirty="0" smtClean="0"/>
              <a:t>语句，其中，如果循环体至少要执行一次，则用</a:t>
            </a:r>
            <a:r>
              <a:rPr lang="en-US" altLang="zh-CN" dirty="0" smtClean="0">
                <a:latin typeface="宋体" charset="-122"/>
                <a:cs typeface="Times New Roman" pitchFamily="18" charset="0"/>
              </a:rPr>
              <a:t>do-while</a:t>
            </a:r>
            <a:r>
              <a:rPr lang="zh-CN" altLang="en-US" dirty="0" smtClean="0"/>
              <a:t>语句。</a:t>
            </a:r>
          </a:p>
          <a:p>
            <a:pPr marL="758825" lvl="1" eaLnBrk="1" hangingPunct="1">
              <a:lnSpc>
                <a:spcPct val="90000"/>
              </a:lnSpc>
              <a:defRPr/>
            </a:pPr>
            <a:r>
              <a:rPr lang="zh-CN" altLang="en-US" dirty="0" smtClean="0"/>
              <a:t>由于</a:t>
            </a:r>
            <a:r>
              <a:rPr lang="en-US" altLang="zh-CN" dirty="0" smtClean="0"/>
              <a:t>for</a:t>
            </a:r>
            <a:r>
              <a:rPr lang="zh-CN" altLang="en-US" dirty="0" smtClean="0"/>
              <a:t>语句能清晰地表示</a:t>
            </a:r>
            <a:r>
              <a:rPr lang="zh-CN" altLang="en-US" dirty="0" smtClean="0">
                <a:latin typeface="Arial"/>
              </a:rPr>
              <a:t>“</a:t>
            </a:r>
            <a:r>
              <a:rPr lang="zh-CN" altLang="en-US" dirty="0" smtClean="0"/>
              <a:t>循环初始化</a:t>
            </a:r>
            <a:r>
              <a:rPr lang="zh-CN" altLang="en-US" dirty="0" smtClean="0">
                <a:latin typeface="Arial"/>
              </a:rPr>
              <a:t>”</a:t>
            </a:r>
            <a:r>
              <a:rPr lang="zh-CN" altLang="en-US" dirty="0" smtClean="0"/>
              <a:t>、</a:t>
            </a:r>
            <a:r>
              <a:rPr lang="zh-CN" altLang="en-US" dirty="0" smtClean="0">
                <a:latin typeface="Arial"/>
              </a:rPr>
              <a:t>“</a:t>
            </a:r>
            <a:r>
              <a:rPr lang="zh-CN" altLang="en-US" dirty="0" smtClean="0"/>
              <a:t>循环条件</a:t>
            </a:r>
            <a:r>
              <a:rPr lang="zh-CN" altLang="en-US" dirty="0" smtClean="0">
                <a:latin typeface="Arial"/>
              </a:rPr>
              <a:t>”</a:t>
            </a:r>
            <a:r>
              <a:rPr lang="zh-CN" altLang="en-US" dirty="0" smtClean="0"/>
              <a:t>以及</a:t>
            </a:r>
            <a:r>
              <a:rPr lang="zh-CN" altLang="en-US" dirty="0" smtClean="0">
                <a:latin typeface="Arial"/>
              </a:rPr>
              <a:t>“</a:t>
            </a:r>
            <a:r>
              <a:rPr lang="zh-CN" altLang="en-US" dirty="0" smtClean="0"/>
              <a:t>下一次循环准备</a:t>
            </a:r>
            <a:r>
              <a:rPr lang="zh-CN" altLang="en-US" dirty="0" smtClean="0">
                <a:latin typeface="Arial"/>
              </a:rPr>
              <a:t>”</a:t>
            </a:r>
            <a:r>
              <a:rPr lang="zh-CN" altLang="en-US" dirty="0" smtClean="0"/>
              <a:t>，因此，一些非计数控制的循环也常用</a:t>
            </a:r>
            <a:r>
              <a:rPr lang="en-US" altLang="zh-CN" dirty="0" smtClean="0"/>
              <a:t>for</a:t>
            </a:r>
            <a:r>
              <a:rPr lang="zh-CN" altLang="en-US" dirty="0" smtClean="0"/>
              <a:t>语句实现。</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79388" y="336550"/>
            <a:ext cx="8507412" cy="715963"/>
          </a:xfrm>
        </p:spPr>
        <p:txBody>
          <a:bodyPr/>
          <a:lstStyle/>
          <a:p>
            <a:pPr algn="l" eaLnBrk="1" hangingPunct="1">
              <a:lnSpc>
                <a:spcPct val="60000"/>
              </a:lnSpc>
              <a:defRPr/>
            </a:pPr>
            <a:r>
              <a:rPr lang="zh-CN" altLang="en-US" sz="2800" dirty="0" smtClean="0">
                <a:latin typeface="黑体" pitchFamily="2" charset="-122"/>
                <a:ea typeface="黑体" pitchFamily="2" charset="-122"/>
              </a:rPr>
              <a:t>例</a:t>
            </a:r>
            <a:r>
              <a:rPr lang="zh-CN" altLang="en-US" sz="2800" dirty="0" smtClean="0">
                <a:latin typeface="黑体" pitchFamily="2" charset="-122"/>
                <a:ea typeface="黑体" pitchFamily="2" charset="-122"/>
                <a:cs typeface="Times New Roman" pitchFamily="18" charset="0"/>
              </a:rPr>
              <a:t> ：</a:t>
            </a:r>
            <a:r>
              <a:rPr lang="zh-CN" altLang="en-US" sz="2800" dirty="0" smtClean="0">
                <a:latin typeface="黑体" pitchFamily="2" charset="-122"/>
                <a:ea typeface="黑体" pitchFamily="2" charset="-122"/>
              </a:rPr>
              <a:t>计算从键盘输入的一系列整数的和，要求首先输入整数的个数。（计数控制的循环）</a:t>
            </a:r>
            <a:r>
              <a:rPr lang="zh-CN" altLang="en-US" sz="4800" dirty="0" smtClean="0"/>
              <a:t> </a:t>
            </a:r>
          </a:p>
        </p:txBody>
      </p:sp>
      <p:sp>
        <p:nvSpPr>
          <p:cNvPr id="49155" name="Rectangle 3"/>
          <p:cNvSpPr>
            <a:spLocks noGrp="1" noChangeArrowheads="1"/>
          </p:cNvSpPr>
          <p:nvPr>
            <p:ph type="body" idx="1"/>
          </p:nvPr>
        </p:nvSpPr>
        <p:spPr>
          <a:xfrm>
            <a:off x="179388" y="1485900"/>
            <a:ext cx="8856662" cy="5327650"/>
          </a:xfrm>
        </p:spPr>
        <p:txBody>
          <a:bodyPr/>
          <a:lstStyle/>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#include &lt;</a:t>
            </a:r>
            <a:r>
              <a:rPr lang="en-US" altLang="zh-CN" sz="2000" b="1" dirty="0" err="1" smtClean="0">
                <a:latin typeface="Courier New" pitchFamily="49" charset="0"/>
                <a:cs typeface="Courier New" pitchFamily="49" charset="0"/>
              </a:rPr>
              <a:t>iostream</a:t>
            </a:r>
            <a:r>
              <a:rPr lang="en-US" altLang="zh-CN" sz="2000" b="1" dirty="0" smtClean="0">
                <a:latin typeface="Courier New" pitchFamily="49" charset="0"/>
                <a:cs typeface="Courier New" pitchFamily="49" charset="0"/>
              </a:rPr>
              <a:t>&gt;</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using namespace </a:t>
            </a:r>
            <a:r>
              <a:rPr lang="en-US" altLang="zh-CN" sz="2000" b="1" dirty="0" err="1" smtClean="0">
                <a:latin typeface="Courier New" pitchFamily="49" charset="0"/>
                <a:cs typeface="Courier New" pitchFamily="49" charset="0"/>
              </a:rPr>
              <a:t>std</a:t>
            </a:r>
            <a:r>
              <a:rPr lang="en-US" altLang="zh-CN" sz="2000" b="1" dirty="0" smtClean="0">
                <a:latin typeface="Courier New" pitchFamily="49" charset="0"/>
                <a:cs typeface="Courier New" pitchFamily="49" charset="0"/>
              </a:rPr>
              <a:t>;</a:t>
            </a:r>
          </a:p>
          <a:p>
            <a:pPr eaLnBrk="1" hangingPunct="1">
              <a:lnSpc>
                <a:spcPct val="80000"/>
              </a:lnSpc>
              <a:buFont typeface="Wingdings" pitchFamily="2" charset="2"/>
              <a:buNone/>
              <a:defRPr/>
            </a:pPr>
            <a:r>
              <a:rPr lang="en-US" altLang="zh-CN" sz="2000" b="1" dirty="0" err="1" smtClean="0">
                <a:latin typeface="Courier New" pitchFamily="49" charset="0"/>
                <a:cs typeface="Courier New" pitchFamily="49" charset="0"/>
              </a:rPr>
              <a:t>int</a:t>
            </a:r>
            <a:r>
              <a:rPr lang="en-US" altLang="zh-CN" sz="2000" b="1" dirty="0" smtClean="0">
                <a:latin typeface="Courier New" pitchFamily="49" charset="0"/>
                <a:cs typeface="Courier New" pitchFamily="49" charset="0"/>
              </a:rPr>
              <a:t> main()</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int</a:t>
            </a:r>
            <a:r>
              <a:rPr lang="en-US" altLang="zh-CN" sz="2000" b="1" dirty="0" smtClean="0">
                <a:latin typeface="Courier New" pitchFamily="49" charset="0"/>
                <a:cs typeface="Courier New" pitchFamily="49" charset="0"/>
              </a:rPr>
              <a:t> n;</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cout</a:t>
            </a:r>
            <a:r>
              <a:rPr lang="en-US" altLang="zh-CN" sz="2000" b="1" dirty="0" smtClean="0">
                <a:latin typeface="Courier New" pitchFamily="49" charset="0"/>
                <a:cs typeface="Courier New" pitchFamily="49" charset="0"/>
              </a:rPr>
              <a:t> &lt;&lt; "</a:t>
            </a:r>
            <a:r>
              <a:rPr lang="zh-CN" altLang="en-US" sz="2000" b="1" dirty="0" smtClean="0">
                <a:latin typeface="宋体" charset="-122"/>
              </a:rPr>
              <a:t>请输入整数的个数：</a:t>
            </a:r>
            <a:r>
              <a:rPr lang="en-US" altLang="zh-CN" sz="2000" b="1" dirty="0" smtClean="0">
                <a:latin typeface="Courier New" pitchFamily="49" charset="0"/>
                <a:cs typeface="Courier New" pitchFamily="49" charset="0"/>
              </a:rPr>
              <a:t>";</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cin</a:t>
            </a:r>
            <a:r>
              <a:rPr lang="en-US" altLang="zh-CN" sz="2000" b="1" dirty="0" smtClean="0">
                <a:latin typeface="Courier New" pitchFamily="49" charset="0"/>
                <a:cs typeface="Courier New" pitchFamily="49" charset="0"/>
              </a:rPr>
              <a:t> &gt;&gt; n;</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cout</a:t>
            </a:r>
            <a:r>
              <a:rPr lang="en-US" altLang="zh-CN" sz="2000" b="1" dirty="0" smtClean="0">
                <a:latin typeface="Courier New" pitchFamily="49" charset="0"/>
                <a:cs typeface="Courier New" pitchFamily="49" charset="0"/>
              </a:rPr>
              <a:t> &lt;&lt; "</a:t>
            </a:r>
            <a:r>
              <a:rPr lang="zh-CN" altLang="en-US" sz="2000" b="1" dirty="0" smtClean="0">
                <a:latin typeface="宋体" charset="-122"/>
              </a:rPr>
              <a:t>请输入</a:t>
            </a:r>
            <a:r>
              <a:rPr lang="en-US" altLang="zh-CN" sz="2000" b="1" dirty="0" smtClean="0">
                <a:latin typeface="Courier New" pitchFamily="49" charset="0"/>
                <a:cs typeface="Courier New" pitchFamily="49" charset="0"/>
              </a:rPr>
              <a:t>" &lt;&lt; n &lt;&lt; "</a:t>
            </a:r>
            <a:r>
              <a:rPr lang="zh-CN" altLang="en-US" sz="2000" b="1" dirty="0" smtClean="0">
                <a:latin typeface="宋体" charset="-122"/>
              </a:rPr>
              <a:t>个整数：</a:t>
            </a:r>
            <a:r>
              <a:rPr lang="en-US" altLang="zh-CN" sz="2000" b="1" dirty="0" smtClean="0">
                <a:latin typeface="Courier New" pitchFamily="49" charset="0"/>
                <a:cs typeface="Courier New" pitchFamily="49" charset="0"/>
              </a:rPr>
              <a:t>";</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int</a:t>
            </a:r>
            <a:r>
              <a:rPr lang="en-US" altLang="zh-CN" sz="2000" b="1" dirty="0" smtClean="0">
                <a:latin typeface="Courier New" pitchFamily="49" charset="0"/>
                <a:cs typeface="Courier New" pitchFamily="49" charset="0"/>
              </a:rPr>
              <a:t> sum=0;</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for (</a:t>
            </a:r>
            <a:r>
              <a:rPr lang="en-US" altLang="zh-CN" sz="2000" b="1" dirty="0" err="1" smtClean="0">
                <a:solidFill>
                  <a:schemeClr val="folHlink"/>
                </a:solidFill>
                <a:latin typeface="Courier New" pitchFamily="49" charset="0"/>
                <a:cs typeface="Courier New" pitchFamily="49" charset="0"/>
              </a:rPr>
              <a:t>int</a:t>
            </a: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i</a:t>
            </a:r>
            <a:r>
              <a:rPr lang="en-US" altLang="zh-CN" sz="2000" b="1" dirty="0" smtClean="0">
                <a:latin typeface="Courier New" pitchFamily="49" charset="0"/>
                <a:cs typeface="Courier New" pitchFamily="49" charset="0"/>
              </a:rPr>
              <a:t>=1; </a:t>
            </a:r>
            <a:r>
              <a:rPr lang="en-US" altLang="zh-CN" sz="2000" b="1" dirty="0" err="1" smtClean="0">
                <a:latin typeface="Courier New" pitchFamily="49" charset="0"/>
                <a:cs typeface="Courier New" pitchFamily="49" charset="0"/>
              </a:rPr>
              <a:t>i</a:t>
            </a:r>
            <a:r>
              <a:rPr lang="en-US" altLang="zh-CN" sz="2000" b="1" dirty="0" smtClean="0">
                <a:latin typeface="Courier New" pitchFamily="49" charset="0"/>
                <a:cs typeface="Courier New" pitchFamily="49" charset="0"/>
              </a:rPr>
              <a:t>&lt;=n; </a:t>
            </a:r>
            <a:r>
              <a:rPr lang="en-US" altLang="zh-CN" sz="2000" b="1" dirty="0" err="1" smtClean="0">
                <a:latin typeface="Courier New" pitchFamily="49" charset="0"/>
                <a:cs typeface="Courier New" pitchFamily="49" charset="0"/>
              </a:rPr>
              <a:t>i</a:t>
            </a:r>
            <a:r>
              <a:rPr lang="en-US" altLang="zh-CN" sz="2000" b="1" dirty="0" smtClean="0">
                <a:latin typeface="Courier New" pitchFamily="49" charset="0"/>
                <a:cs typeface="Courier New" pitchFamily="49" charset="0"/>
              </a:rPr>
              <a:t>++)</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	</a:t>
            </a:r>
            <a:r>
              <a:rPr lang="en-US" altLang="zh-CN" sz="2000" b="1" dirty="0" err="1" smtClean="0">
                <a:latin typeface="Courier New" pitchFamily="49" charset="0"/>
                <a:cs typeface="Courier New" pitchFamily="49" charset="0"/>
              </a:rPr>
              <a:t>int</a:t>
            </a:r>
            <a:r>
              <a:rPr lang="en-US" altLang="zh-CN" sz="2000" b="1" dirty="0" smtClean="0">
                <a:latin typeface="Courier New" pitchFamily="49" charset="0"/>
                <a:cs typeface="Courier New" pitchFamily="49" charset="0"/>
              </a:rPr>
              <a:t> a; </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cin</a:t>
            </a:r>
            <a:r>
              <a:rPr lang="en-US" altLang="zh-CN" sz="2000" b="1" dirty="0" smtClean="0">
                <a:latin typeface="Courier New" pitchFamily="49" charset="0"/>
                <a:cs typeface="Courier New" pitchFamily="49" charset="0"/>
              </a:rPr>
              <a:t> &gt;&gt; a;</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sum += a; </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cout</a:t>
            </a:r>
            <a:r>
              <a:rPr lang="en-US" altLang="zh-CN" sz="2000" b="1" dirty="0" smtClean="0">
                <a:latin typeface="Courier New" pitchFamily="49" charset="0"/>
                <a:cs typeface="Courier New" pitchFamily="49" charset="0"/>
              </a:rPr>
              <a:t> &lt;&lt; "</a:t>
            </a:r>
            <a:r>
              <a:rPr lang="zh-CN" altLang="en-US" sz="2000" b="1" dirty="0" smtClean="0">
                <a:latin typeface="宋体" charset="-122"/>
              </a:rPr>
              <a:t>输入的</a:t>
            </a:r>
            <a:r>
              <a:rPr lang="en-US" altLang="zh-CN" sz="2000" b="1" dirty="0" smtClean="0">
                <a:latin typeface="Courier New" pitchFamily="49" charset="0"/>
                <a:cs typeface="Courier New" pitchFamily="49" charset="0"/>
              </a:rPr>
              <a:t>" &lt;&lt; n &lt;&lt; "</a:t>
            </a:r>
            <a:r>
              <a:rPr lang="zh-CN" altLang="en-US" sz="2000" b="1" dirty="0" smtClean="0">
                <a:latin typeface="宋体" charset="-122"/>
              </a:rPr>
              <a:t>个整数的和是：</a:t>
            </a:r>
            <a:r>
              <a:rPr lang="en-US" altLang="zh-CN" sz="2000" b="1" dirty="0" smtClean="0">
                <a:latin typeface="Courier New" pitchFamily="49" charset="0"/>
                <a:cs typeface="Courier New" pitchFamily="49" charset="0"/>
              </a:rPr>
              <a:t>" &lt;&lt; sum &lt;&lt; </a:t>
            </a:r>
            <a:r>
              <a:rPr lang="en-US" altLang="zh-CN" sz="2000" b="1" dirty="0" err="1" smtClean="0">
                <a:latin typeface="Courier New" pitchFamily="49" charset="0"/>
                <a:cs typeface="Courier New" pitchFamily="49" charset="0"/>
              </a:rPr>
              <a:t>endl</a:t>
            </a:r>
            <a:r>
              <a:rPr lang="en-US" altLang="zh-CN" sz="2000" b="1" dirty="0" smtClean="0">
                <a:latin typeface="Courier New" pitchFamily="49" charset="0"/>
                <a:cs typeface="Courier New" pitchFamily="49" charset="0"/>
              </a:rPr>
              <a:t>;</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return 0;</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79388" y="192088"/>
            <a:ext cx="8507412" cy="788987"/>
          </a:xfrm>
        </p:spPr>
        <p:txBody>
          <a:bodyPr/>
          <a:lstStyle/>
          <a:p>
            <a:pPr algn="l" eaLnBrk="1" hangingPunct="1">
              <a:defRPr/>
            </a:pPr>
            <a:r>
              <a:rPr lang="zh-CN" altLang="en-US" sz="2800" dirty="0" smtClean="0">
                <a:latin typeface="Times New Roman" pitchFamily="18" charset="0"/>
                <a:ea typeface="黑体" pitchFamily="2" charset="-122"/>
              </a:rPr>
              <a:t>例：计算从键盘输入的一系列整数的和，要求输入以</a:t>
            </a:r>
            <a:r>
              <a:rPr lang="en-US" altLang="zh-CN" sz="2800" dirty="0" smtClean="0">
                <a:latin typeface="宋体" charset="-122"/>
              </a:rPr>
              <a:t>0</a:t>
            </a:r>
            <a:r>
              <a:rPr lang="zh-CN" altLang="en-US" sz="2800" dirty="0" smtClean="0">
                <a:latin typeface="Times New Roman" pitchFamily="18" charset="0"/>
                <a:ea typeface="黑体" pitchFamily="2" charset="-122"/>
              </a:rPr>
              <a:t>结束。</a:t>
            </a:r>
            <a:r>
              <a:rPr lang="zh-CN" altLang="en-US" sz="2800" dirty="0" smtClean="0">
                <a:latin typeface="黑体" pitchFamily="2" charset="-122"/>
                <a:ea typeface="黑体" pitchFamily="2" charset="-122"/>
              </a:rPr>
              <a:t>（事件控制的循环 ）</a:t>
            </a:r>
          </a:p>
        </p:txBody>
      </p:sp>
      <p:sp>
        <p:nvSpPr>
          <p:cNvPr id="50179" name="Rectangle 3"/>
          <p:cNvSpPr>
            <a:spLocks noGrp="1" noChangeArrowheads="1"/>
          </p:cNvSpPr>
          <p:nvPr>
            <p:ph type="body" idx="1"/>
          </p:nvPr>
        </p:nvSpPr>
        <p:spPr>
          <a:xfrm>
            <a:off x="457200" y="1628775"/>
            <a:ext cx="8229600" cy="4895850"/>
          </a:xfrm>
        </p:spPr>
        <p:txBody>
          <a:bodyPr/>
          <a:lstStyle/>
          <a:p>
            <a:pPr indent="-147638" algn="just"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#include &lt;</a:t>
            </a:r>
            <a:r>
              <a:rPr lang="en-US" altLang="zh-CN" sz="2000" b="1" dirty="0" err="1" smtClean="0">
                <a:latin typeface="Courier New" pitchFamily="49" charset="0"/>
                <a:cs typeface="Courier New" pitchFamily="49" charset="0"/>
              </a:rPr>
              <a:t>iostream</a:t>
            </a:r>
            <a:r>
              <a:rPr lang="en-US" altLang="zh-CN" sz="2000" b="1" dirty="0" smtClean="0">
                <a:latin typeface="Courier New" pitchFamily="49" charset="0"/>
                <a:cs typeface="Courier New" pitchFamily="49" charset="0"/>
              </a:rPr>
              <a:t>&gt;</a:t>
            </a:r>
          </a:p>
          <a:p>
            <a:pPr indent="-147638" algn="just"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using namespace </a:t>
            </a:r>
            <a:r>
              <a:rPr lang="en-US" altLang="zh-CN" sz="2000" b="1" dirty="0" err="1" smtClean="0">
                <a:latin typeface="Courier New" pitchFamily="49" charset="0"/>
                <a:cs typeface="Courier New" pitchFamily="49" charset="0"/>
              </a:rPr>
              <a:t>std</a:t>
            </a:r>
            <a:r>
              <a:rPr lang="en-US" altLang="zh-CN" sz="2000" b="1" dirty="0" smtClean="0">
                <a:latin typeface="Courier New" pitchFamily="49" charset="0"/>
                <a:cs typeface="Courier New" pitchFamily="49" charset="0"/>
              </a:rPr>
              <a:t>;</a:t>
            </a:r>
          </a:p>
          <a:p>
            <a:pPr indent="-147638" algn="just" eaLnBrk="1" hangingPunct="1">
              <a:lnSpc>
                <a:spcPct val="90000"/>
              </a:lnSpc>
              <a:buFont typeface="Wingdings" pitchFamily="2" charset="2"/>
              <a:buNone/>
              <a:defRPr/>
            </a:pPr>
            <a:r>
              <a:rPr lang="en-US" altLang="zh-CN" sz="2000" b="1" dirty="0" err="1" smtClean="0">
                <a:latin typeface="Courier New" pitchFamily="49" charset="0"/>
                <a:cs typeface="Courier New" pitchFamily="49" charset="0"/>
              </a:rPr>
              <a:t>int</a:t>
            </a:r>
            <a:r>
              <a:rPr lang="en-US" altLang="zh-CN" sz="2000" b="1" dirty="0" smtClean="0">
                <a:latin typeface="Courier New" pitchFamily="49" charset="0"/>
                <a:cs typeface="Courier New" pitchFamily="49" charset="0"/>
              </a:rPr>
              <a:t> main()</a:t>
            </a:r>
          </a:p>
          <a:p>
            <a:pPr indent="-147638" algn="just"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a:t>
            </a:r>
            <a:r>
              <a:rPr lang="en-US" altLang="zh-CN" sz="2000" b="1" dirty="0" err="1" smtClean="0">
                <a:latin typeface="Courier New" pitchFamily="49" charset="0"/>
                <a:cs typeface="Courier New" pitchFamily="49" charset="0"/>
              </a:rPr>
              <a:t>int</a:t>
            </a: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a,sum</a:t>
            </a:r>
            <a:r>
              <a:rPr lang="en-US" altLang="zh-CN" sz="2000" b="1" dirty="0" smtClean="0">
                <a:latin typeface="Courier New" pitchFamily="49" charset="0"/>
                <a:cs typeface="Courier New" pitchFamily="49" charset="0"/>
              </a:rPr>
              <a:t>=0;</a:t>
            </a:r>
          </a:p>
          <a:p>
            <a:pPr indent="-147638" algn="just"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cout</a:t>
            </a:r>
            <a:r>
              <a:rPr lang="en-US" altLang="zh-CN" sz="2000" b="1" dirty="0" smtClean="0">
                <a:latin typeface="Courier New" pitchFamily="49" charset="0"/>
                <a:cs typeface="Courier New" pitchFamily="49" charset="0"/>
              </a:rPr>
              <a:t> &lt;&lt; "</a:t>
            </a:r>
            <a:r>
              <a:rPr lang="zh-CN" altLang="en-US" sz="2000" b="1" dirty="0" smtClean="0">
                <a:latin typeface="宋体" charset="-122"/>
              </a:rPr>
              <a:t>请输入若干个整数（以</a:t>
            </a:r>
            <a:r>
              <a:rPr lang="en-US" altLang="zh-CN" sz="2000" b="1" dirty="0" smtClean="0">
                <a:latin typeface="Courier New" pitchFamily="49" charset="0"/>
                <a:cs typeface="Courier New" pitchFamily="49" charset="0"/>
              </a:rPr>
              <a:t>0</a:t>
            </a:r>
            <a:r>
              <a:rPr lang="zh-CN" altLang="en-US" sz="2000" b="1" dirty="0" smtClean="0">
                <a:latin typeface="宋体" charset="-122"/>
              </a:rPr>
              <a:t>结束）：</a:t>
            </a:r>
            <a:r>
              <a:rPr lang="en-US" altLang="zh-CN" sz="2000" b="1" dirty="0" smtClean="0">
                <a:latin typeface="Courier New" pitchFamily="49" charset="0"/>
                <a:cs typeface="Courier New" pitchFamily="49" charset="0"/>
              </a:rPr>
              <a:t>";</a:t>
            </a:r>
          </a:p>
          <a:p>
            <a:pPr indent="-147638" algn="just"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cin</a:t>
            </a:r>
            <a:r>
              <a:rPr lang="en-US" altLang="zh-CN" sz="2000" b="1" dirty="0" smtClean="0">
                <a:latin typeface="Courier New" pitchFamily="49" charset="0"/>
                <a:cs typeface="Courier New" pitchFamily="49" charset="0"/>
              </a:rPr>
              <a:t> &gt;&gt; a;</a:t>
            </a:r>
          </a:p>
          <a:p>
            <a:pPr indent="-147638" algn="just"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while (a != 0)</a:t>
            </a:r>
          </a:p>
          <a:p>
            <a:pPr indent="-147638" algn="just"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	sum += a; </a:t>
            </a:r>
          </a:p>
          <a:p>
            <a:pPr indent="-147638" algn="just"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cin</a:t>
            </a:r>
            <a:r>
              <a:rPr lang="en-US" altLang="zh-CN" sz="2000" b="1" dirty="0" smtClean="0">
                <a:latin typeface="Courier New" pitchFamily="49" charset="0"/>
                <a:cs typeface="Courier New" pitchFamily="49" charset="0"/>
              </a:rPr>
              <a:t> &gt;&gt; a;</a:t>
            </a:r>
          </a:p>
          <a:p>
            <a:pPr indent="-147638" algn="just"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p>
          <a:p>
            <a:pPr indent="-147638" algn="just"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cout</a:t>
            </a:r>
            <a:r>
              <a:rPr lang="en-US" altLang="zh-CN" sz="2000" b="1" dirty="0" smtClean="0">
                <a:latin typeface="Courier New" pitchFamily="49" charset="0"/>
                <a:cs typeface="Courier New" pitchFamily="49" charset="0"/>
              </a:rPr>
              <a:t> &lt;&lt; "</a:t>
            </a:r>
            <a:r>
              <a:rPr lang="zh-CN" altLang="en-US" sz="2000" b="1" dirty="0" smtClean="0">
                <a:latin typeface="宋体" charset="-122"/>
              </a:rPr>
              <a:t>输入的整数的和是：</a:t>
            </a:r>
            <a:r>
              <a:rPr lang="en-US" altLang="zh-CN" sz="2000" b="1" dirty="0" smtClean="0">
                <a:latin typeface="Courier New" pitchFamily="49" charset="0"/>
                <a:cs typeface="Courier New" pitchFamily="49" charset="0"/>
              </a:rPr>
              <a:t>" &lt;&lt; sum &lt;&lt; </a:t>
            </a:r>
            <a:r>
              <a:rPr lang="en-US" altLang="zh-CN" sz="2000" b="1" dirty="0" err="1" smtClean="0">
                <a:latin typeface="Courier New" pitchFamily="49" charset="0"/>
                <a:cs typeface="Courier New" pitchFamily="49" charset="0"/>
              </a:rPr>
              <a:t>endl</a:t>
            </a:r>
            <a:r>
              <a:rPr lang="en-US" altLang="zh-CN" sz="2000" b="1" dirty="0" smtClean="0">
                <a:latin typeface="Courier New" pitchFamily="49" charset="0"/>
                <a:cs typeface="Courier New" pitchFamily="49" charset="0"/>
              </a:rPr>
              <a:t>;</a:t>
            </a:r>
          </a:p>
          <a:p>
            <a:pPr indent="-147638" algn="just"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return 0;</a:t>
            </a:r>
          </a:p>
          <a:p>
            <a:pPr indent="-147638" algn="just"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a:t>
            </a:r>
            <a:endParaRPr lang="en-US" altLang="zh-CN" sz="20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23850" y="133350"/>
            <a:ext cx="8362950" cy="847725"/>
          </a:xfrm>
        </p:spPr>
        <p:txBody>
          <a:bodyPr/>
          <a:lstStyle/>
          <a:p>
            <a:pPr algn="l" eaLnBrk="1" hangingPunct="1">
              <a:defRPr/>
            </a:pPr>
            <a:r>
              <a:rPr lang="zh-CN" altLang="en-US" sz="2800" smtClean="0">
                <a:latin typeface="黑体" pitchFamily="2" charset="-122"/>
                <a:ea typeface="黑体" pitchFamily="2" charset="-122"/>
              </a:rPr>
              <a:t>例：从键盘接收字符，一直到输入了字符</a:t>
            </a:r>
            <a:r>
              <a:rPr lang="en-US" altLang="zh-CN" sz="2800" smtClean="0">
                <a:latin typeface="黑体" pitchFamily="2" charset="-122"/>
                <a:ea typeface="黑体" pitchFamily="2" charset="-122"/>
              </a:rPr>
              <a:t>y(Y)</a:t>
            </a:r>
            <a:r>
              <a:rPr lang="zh-CN" altLang="en-US" sz="2800" smtClean="0">
                <a:latin typeface="黑体" pitchFamily="2" charset="-122"/>
                <a:ea typeface="黑体" pitchFamily="2" charset="-122"/>
              </a:rPr>
              <a:t>或</a:t>
            </a:r>
            <a:r>
              <a:rPr lang="en-US" altLang="zh-CN" sz="2800" smtClean="0">
                <a:latin typeface="黑体" pitchFamily="2" charset="-122"/>
                <a:ea typeface="黑体" pitchFamily="2" charset="-122"/>
              </a:rPr>
              <a:t>n(N)</a:t>
            </a:r>
            <a:r>
              <a:rPr lang="zh-CN" altLang="en-US" sz="2800" smtClean="0">
                <a:latin typeface="黑体" pitchFamily="2" charset="-122"/>
                <a:ea typeface="黑体" pitchFamily="2" charset="-122"/>
              </a:rPr>
              <a:t>为止。 （事件控制的循环 ）</a:t>
            </a:r>
          </a:p>
        </p:txBody>
      </p:sp>
      <p:sp>
        <p:nvSpPr>
          <p:cNvPr id="51203" name="Rectangle 3"/>
          <p:cNvSpPr>
            <a:spLocks noGrp="1" noChangeArrowheads="1"/>
          </p:cNvSpPr>
          <p:nvPr>
            <p:ph type="body" idx="1"/>
          </p:nvPr>
        </p:nvSpPr>
        <p:spPr>
          <a:xfrm>
            <a:off x="457200" y="1268413"/>
            <a:ext cx="8229600" cy="5589587"/>
          </a:xfrm>
        </p:spPr>
        <p:txBody>
          <a:bodyPr/>
          <a:lstStyle/>
          <a:p>
            <a:pPr algn="just"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#include &lt;</a:t>
            </a:r>
            <a:r>
              <a:rPr lang="en-US" altLang="zh-CN" sz="2000" b="1" dirty="0" err="1" smtClean="0">
                <a:latin typeface="Courier New" pitchFamily="49" charset="0"/>
                <a:cs typeface="Courier New" pitchFamily="49" charset="0"/>
              </a:rPr>
              <a:t>iostream</a:t>
            </a:r>
            <a:r>
              <a:rPr lang="en-US" altLang="zh-CN" sz="2000" b="1" dirty="0" smtClean="0">
                <a:latin typeface="Courier New" pitchFamily="49" charset="0"/>
                <a:cs typeface="Courier New" pitchFamily="49" charset="0"/>
              </a:rPr>
              <a:t>&gt;</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#include &lt;</a:t>
            </a:r>
            <a:r>
              <a:rPr lang="en-US" altLang="zh-CN" sz="2000" b="1" dirty="0" err="1" smtClean="0">
                <a:latin typeface="Courier New" pitchFamily="49" charset="0"/>
                <a:cs typeface="Courier New" pitchFamily="49" charset="0"/>
              </a:rPr>
              <a:t>cstdlib</a:t>
            </a:r>
            <a:r>
              <a:rPr lang="en-US" altLang="zh-CN" sz="2000" b="1" dirty="0" smtClean="0">
                <a:latin typeface="Courier New" pitchFamily="49" charset="0"/>
                <a:cs typeface="Courier New" pitchFamily="49" charset="0"/>
              </a:rPr>
              <a:t>&gt;</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using namespace </a:t>
            </a:r>
            <a:r>
              <a:rPr lang="en-US" altLang="zh-CN" sz="2000" b="1" dirty="0" err="1" smtClean="0">
                <a:latin typeface="Courier New" pitchFamily="49" charset="0"/>
                <a:cs typeface="Courier New" pitchFamily="49" charset="0"/>
              </a:rPr>
              <a:t>std</a:t>
            </a:r>
            <a:r>
              <a:rPr lang="en-US" altLang="zh-CN" sz="2000" b="1" dirty="0"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2000" b="1" dirty="0" err="1" smtClean="0">
                <a:latin typeface="Courier New" pitchFamily="49" charset="0"/>
                <a:cs typeface="Courier New" pitchFamily="49" charset="0"/>
              </a:rPr>
              <a:t>int</a:t>
            </a:r>
            <a:r>
              <a:rPr lang="en-US" altLang="zh-CN" sz="2000" b="1" dirty="0" smtClean="0">
                <a:latin typeface="Courier New" pitchFamily="49" charset="0"/>
                <a:cs typeface="Courier New" pitchFamily="49" charset="0"/>
              </a:rPr>
              <a:t> main()</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char </a:t>
            </a:r>
            <a:r>
              <a:rPr lang="en-US" altLang="zh-CN" sz="2000" b="1" dirty="0" err="1" smtClean="0">
                <a:latin typeface="Courier New" pitchFamily="49" charset="0"/>
                <a:cs typeface="Courier New" pitchFamily="49" charset="0"/>
              </a:rPr>
              <a:t>ch</a:t>
            </a:r>
            <a:r>
              <a:rPr lang="en-US" altLang="zh-CN" sz="2000" b="1" dirty="0"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do</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	</a:t>
            </a:r>
            <a:r>
              <a:rPr lang="en-US" altLang="zh-CN" sz="2000" b="1" dirty="0" err="1" smtClean="0">
                <a:latin typeface="Courier New" pitchFamily="49" charset="0"/>
                <a:cs typeface="Courier New" pitchFamily="49" charset="0"/>
              </a:rPr>
              <a:t>cout</a:t>
            </a:r>
            <a:r>
              <a:rPr lang="en-US" altLang="zh-CN" sz="2000" b="1" dirty="0" smtClean="0">
                <a:latin typeface="Courier New" pitchFamily="49" charset="0"/>
                <a:cs typeface="Courier New" pitchFamily="49" charset="0"/>
              </a:rPr>
              <a:t> &lt;&lt; "</a:t>
            </a:r>
            <a:r>
              <a:rPr lang="zh-CN" altLang="en-US" sz="2000" b="1" dirty="0" smtClean="0">
                <a:latin typeface="宋体" charset="-122"/>
              </a:rPr>
              <a:t>请输入</a:t>
            </a:r>
            <a:r>
              <a:rPr lang="en-US" altLang="zh-CN" sz="2000" b="1" dirty="0" smtClean="0">
                <a:latin typeface="Courier New" pitchFamily="49" charset="0"/>
                <a:cs typeface="Courier New" pitchFamily="49" charset="0"/>
              </a:rPr>
              <a:t>Yes</a:t>
            </a:r>
            <a:r>
              <a:rPr lang="zh-CN" altLang="en-US" sz="2000" b="1" dirty="0" smtClean="0">
                <a:latin typeface="宋体" charset="-122"/>
              </a:rPr>
              <a:t>或</a:t>
            </a:r>
            <a:r>
              <a:rPr lang="en-US" altLang="zh-CN" sz="2000" b="1" dirty="0" smtClean="0">
                <a:latin typeface="Courier New" pitchFamily="49" charset="0"/>
                <a:cs typeface="Courier New" pitchFamily="49" charset="0"/>
              </a:rPr>
              <a:t>No</a:t>
            </a:r>
            <a:r>
              <a:rPr lang="zh-CN" altLang="en-US" sz="2000" b="1" dirty="0" smtClean="0">
                <a:latin typeface="宋体" charset="-122"/>
              </a:rPr>
              <a:t>（</a:t>
            </a:r>
            <a:r>
              <a:rPr lang="en-US" altLang="zh-CN" sz="2000" b="1" dirty="0" smtClean="0">
                <a:latin typeface="Courier New" pitchFamily="49" charset="0"/>
                <a:cs typeface="Courier New" pitchFamily="49" charset="0"/>
              </a:rPr>
              <a:t>y/n</a:t>
            </a:r>
            <a:r>
              <a:rPr lang="zh-CN" altLang="en-US" sz="2000" b="1" dirty="0" smtClean="0">
                <a:latin typeface="宋体" charset="-122"/>
              </a:rPr>
              <a:t>）：</a:t>
            </a:r>
            <a:r>
              <a:rPr lang="en-US" altLang="zh-CN" sz="2000" b="1" dirty="0"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cin</a:t>
            </a:r>
            <a:r>
              <a:rPr lang="en-US" altLang="zh-CN" sz="2000" b="1" dirty="0" smtClean="0">
                <a:latin typeface="Courier New" pitchFamily="49" charset="0"/>
                <a:cs typeface="Courier New" pitchFamily="49" charset="0"/>
              </a:rPr>
              <a:t> &gt;&gt; </a:t>
            </a:r>
            <a:r>
              <a:rPr lang="en-US" altLang="zh-CN" sz="2000" b="1" dirty="0" err="1" smtClean="0">
                <a:latin typeface="Courier New" pitchFamily="49" charset="0"/>
                <a:cs typeface="Courier New" pitchFamily="49" charset="0"/>
              </a:rPr>
              <a:t>ch</a:t>
            </a:r>
            <a:r>
              <a:rPr lang="en-US" altLang="zh-CN" sz="2000" b="1" dirty="0"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ch</a:t>
            </a:r>
            <a:r>
              <a:rPr lang="en-US" altLang="zh-CN" sz="2000" b="1" dirty="0" smtClean="0">
                <a:latin typeface="Courier New" pitchFamily="49" charset="0"/>
                <a:cs typeface="Courier New" pitchFamily="49" charset="0"/>
              </a:rPr>
              <a:t> = </a:t>
            </a:r>
            <a:r>
              <a:rPr lang="en-US" altLang="zh-CN" sz="2000" b="1" dirty="0" err="1" smtClean="0">
                <a:latin typeface="Courier New" pitchFamily="49" charset="0"/>
                <a:cs typeface="Courier New" pitchFamily="49" charset="0"/>
              </a:rPr>
              <a:t>tolower</a:t>
            </a:r>
            <a:r>
              <a:rPr lang="en-US" altLang="zh-CN" sz="2000" b="1" dirty="0" smtClean="0">
                <a:latin typeface="Courier New" pitchFamily="49" charset="0"/>
                <a:cs typeface="Courier New" pitchFamily="49" charset="0"/>
              </a:rPr>
              <a:t>(</a:t>
            </a:r>
            <a:r>
              <a:rPr lang="en-US" altLang="zh-CN" sz="2000" b="1" dirty="0" err="1" smtClean="0">
                <a:latin typeface="Courier New" pitchFamily="49" charset="0"/>
                <a:cs typeface="Courier New" pitchFamily="49" charset="0"/>
              </a:rPr>
              <a:t>ch</a:t>
            </a:r>
            <a:r>
              <a:rPr lang="en-US" altLang="zh-CN" sz="2000" b="1" dirty="0"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 while (</a:t>
            </a:r>
            <a:r>
              <a:rPr lang="en-US" altLang="zh-CN" sz="2000" b="1" dirty="0" err="1" smtClean="0">
                <a:latin typeface="Courier New" pitchFamily="49" charset="0"/>
                <a:cs typeface="Courier New" pitchFamily="49" charset="0"/>
              </a:rPr>
              <a:t>ch</a:t>
            </a:r>
            <a:r>
              <a:rPr lang="en-US" altLang="zh-CN" sz="2000" b="1" dirty="0" smtClean="0">
                <a:latin typeface="Courier New" pitchFamily="49" charset="0"/>
                <a:cs typeface="Courier New" pitchFamily="49" charset="0"/>
              </a:rPr>
              <a:t> != 'y' &amp;&amp; </a:t>
            </a:r>
            <a:r>
              <a:rPr lang="en-US" altLang="zh-CN" sz="2000" b="1" dirty="0" err="1" smtClean="0">
                <a:latin typeface="Courier New" pitchFamily="49" charset="0"/>
                <a:cs typeface="Courier New" pitchFamily="49" charset="0"/>
              </a:rPr>
              <a:t>ch</a:t>
            </a:r>
            <a:r>
              <a:rPr lang="en-US" altLang="zh-CN" sz="2000" b="1" dirty="0" smtClean="0">
                <a:latin typeface="Courier New" pitchFamily="49" charset="0"/>
                <a:cs typeface="Courier New" pitchFamily="49" charset="0"/>
              </a:rPr>
              <a:t> != 'n');</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if (</a:t>
            </a:r>
            <a:r>
              <a:rPr lang="en-US" altLang="zh-CN" sz="2000" b="1" dirty="0" err="1" smtClean="0">
                <a:latin typeface="Courier New" pitchFamily="49" charset="0"/>
                <a:cs typeface="Courier New" pitchFamily="49" charset="0"/>
              </a:rPr>
              <a:t>ch</a:t>
            </a:r>
            <a:r>
              <a:rPr lang="en-US" altLang="zh-CN" sz="2000" b="1" dirty="0" smtClean="0">
                <a:latin typeface="Courier New" pitchFamily="49" charset="0"/>
                <a:cs typeface="Courier New" pitchFamily="49" charset="0"/>
              </a:rPr>
              <a:t> == 'y')</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else</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return 0;</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a:t>
            </a:r>
            <a:endParaRPr lang="en-US" altLang="zh-CN" sz="2000" b="1"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xfrm>
            <a:off x="457200" y="44450"/>
            <a:ext cx="8229600" cy="1139825"/>
          </a:xfrm>
        </p:spPr>
        <p:txBody>
          <a:bodyPr/>
          <a:lstStyle/>
          <a:p>
            <a:pPr algn="l" eaLnBrk="1" hangingPunct="1">
              <a:defRPr/>
            </a:pPr>
            <a:r>
              <a:rPr lang="zh-CN" altLang="en-US" sz="3600" smtClean="0">
                <a:ea typeface="黑体" pitchFamily="2" charset="-122"/>
              </a:rPr>
              <a:t>例：求第</a:t>
            </a:r>
            <a:r>
              <a:rPr lang="en-US" altLang="zh-CN" sz="3600" smtClean="0">
                <a:latin typeface="宋体" charset="-122"/>
                <a:cs typeface="Times New Roman" pitchFamily="18" charset="0"/>
              </a:rPr>
              <a:t>n</a:t>
            </a:r>
            <a:r>
              <a:rPr lang="zh-CN" altLang="en-US" sz="3600" smtClean="0">
                <a:ea typeface="黑体" pitchFamily="2" charset="-122"/>
              </a:rPr>
              <a:t>个费波那契</a:t>
            </a:r>
            <a:r>
              <a:rPr lang="en-US" altLang="zh-CN" sz="3600" smtClean="0">
                <a:latin typeface="宋体" charset="-122"/>
                <a:cs typeface="Times New Roman" pitchFamily="18" charset="0"/>
              </a:rPr>
              <a:t>(Fibonacci)</a:t>
            </a:r>
            <a:r>
              <a:rPr lang="zh-CN" altLang="en-US" sz="3600" smtClean="0">
                <a:ea typeface="黑体" pitchFamily="2" charset="-122"/>
              </a:rPr>
              <a:t>数</a:t>
            </a:r>
          </a:p>
        </p:txBody>
      </p:sp>
      <p:sp>
        <p:nvSpPr>
          <p:cNvPr id="26627" name="Rectangle 3"/>
          <p:cNvSpPr>
            <a:spLocks noGrp="1" noChangeArrowheads="1"/>
          </p:cNvSpPr>
          <p:nvPr>
            <p:ph type="body" sz="half" idx="1"/>
          </p:nvPr>
        </p:nvSpPr>
        <p:spPr>
          <a:xfrm>
            <a:off x="179388" y="1412875"/>
            <a:ext cx="8820150" cy="5257800"/>
          </a:xfrm>
        </p:spPr>
        <p:txBody>
          <a:bodyPr/>
          <a:lstStyle/>
          <a:p>
            <a:pPr eaLnBrk="1" hangingPunct="1">
              <a:lnSpc>
                <a:spcPct val="80000"/>
              </a:lnSpc>
              <a:buFont typeface="Wingdings" pitchFamily="2" charset="2"/>
              <a:buNone/>
              <a:defRPr/>
            </a:pPr>
            <a:r>
              <a:rPr lang="en-US" altLang="zh-CN" sz="2400" dirty="0" smtClean="0">
                <a:ea typeface="黑体" pitchFamily="2" charset="-122"/>
              </a:rPr>
              <a:t>//1,1,2,3,5,8,13,...</a:t>
            </a:r>
            <a:endParaRPr lang="en-US" altLang="zh-CN" sz="2400" b="1" dirty="0" smtClean="0">
              <a:latin typeface="Courier New" pitchFamily="49" charset="0"/>
              <a:cs typeface="Courier New" pitchFamily="49" charset="0"/>
            </a:endParaRP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#include &lt;</a:t>
            </a:r>
            <a:r>
              <a:rPr lang="en-US" altLang="zh-CN" sz="2000" b="1" dirty="0" err="1" smtClean="0">
                <a:latin typeface="Courier New" pitchFamily="49" charset="0"/>
                <a:cs typeface="Courier New" pitchFamily="49" charset="0"/>
              </a:rPr>
              <a:t>iostream</a:t>
            </a:r>
            <a:r>
              <a:rPr lang="en-US" altLang="zh-CN" sz="2000" b="1" dirty="0" smtClean="0">
                <a:latin typeface="Courier New" pitchFamily="49" charset="0"/>
                <a:cs typeface="Courier New" pitchFamily="49" charset="0"/>
              </a:rPr>
              <a:t>&gt;</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using namespace </a:t>
            </a:r>
            <a:r>
              <a:rPr lang="en-US" altLang="zh-CN" sz="2000" b="1" dirty="0" err="1" smtClean="0">
                <a:latin typeface="Courier New" pitchFamily="49" charset="0"/>
                <a:cs typeface="Courier New" pitchFamily="49" charset="0"/>
              </a:rPr>
              <a:t>std</a:t>
            </a:r>
            <a:r>
              <a:rPr lang="en-US" altLang="zh-CN" sz="2000" b="1" dirty="0" smtClean="0">
                <a:latin typeface="Courier New" pitchFamily="49" charset="0"/>
                <a:cs typeface="Courier New" pitchFamily="49" charset="0"/>
              </a:rPr>
              <a:t>;</a:t>
            </a:r>
          </a:p>
          <a:p>
            <a:pPr eaLnBrk="1" hangingPunct="1">
              <a:lnSpc>
                <a:spcPct val="80000"/>
              </a:lnSpc>
              <a:buFont typeface="Wingdings" pitchFamily="2" charset="2"/>
              <a:buNone/>
              <a:defRPr/>
            </a:pPr>
            <a:r>
              <a:rPr lang="fr-FR" altLang="zh-CN" sz="2000" b="1" dirty="0" smtClean="0">
                <a:latin typeface="Courier New" pitchFamily="49" charset="0"/>
                <a:cs typeface="Courier New" pitchFamily="49" charset="0"/>
              </a:rPr>
              <a:t>int main()</a:t>
            </a:r>
            <a:endParaRPr lang="en-US" altLang="zh-CN"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fr-FR" altLang="zh-CN" sz="2000" b="1" dirty="0" smtClean="0">
                <a:latin typeface="Courier New" pitchFamily="49" charset="0"/>
                <a:cs typeface="Courier New" pitchFamily="49" charset="0"/>
              </a:rPr>
              <a:t>{	int n;</a:t>
            </a:r>
            <a:endParaRPr lang="en-US" altLang="zh-CN"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fr-FR" altLang="zh-CN" sz="2000" b="1" dirty="0" smtClean="0">
                <a:latin typeface="Courier New" pitchFamily="49" charset="0"/>
                <a:cs typeface="Courier New" pitchFamily="49" charset="0"/>
              </a:rPr>
              <a:t>	cin &gt;&gt; n;</a:t>
            </a:r>
            <a:endParaRPr lang="en-US" altLang="zh-CN"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fr-FR" altLang="zh-CN" sz="2000" b="1" dirty="0" smtClean="0">
                <a:latin typeface="Courier New" pitchFamily="49" charset="0"/>
                <a:cs typeface="Courier New" pitchFamily="49" charset="0"/>
              </a:rPr>
              <a:t>	int fib_1=1; //</a:t>
            </a:r>
            <a:r>
              <a:rPr lang="zh-CN" altLang="en-US" sz="2000" b="1" dirty="0" smtClean="0">
                <a:latin typeface="宋体" charset="-122"/>
              </a:rPr>
              <a:t>第一个</a:t>
            </a:r>
            <a:r>
              <a:rPr lang="fr-FR" altLang="zh-CN" sz="2000" b="1" dirty="0" smtClean="0">
                <a:latin typeface="Courier New" pitchFamily="49" charset="0"/>
                <a:cs typeface="Courier New" pitchFamily="49" charset="0"/>
              </a:rPr>
              <a:t>Fibonacci</a:t>
            </a:r>
            <a:r>
              <a:rPr lang="zh-CN" altLang="en-US" sz="2000" b="1" dirty="0" smtClean="0">
                <a:latin typeface="宋体" charset="-122"/>
              </a:rPr>
              <a:t>数</a:t>
            </a:r>
            <a:endParaRPr lang="zh-CN" altLang="en-US"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zh-CN" altLang="fr-FR" sz="2000" b="1" dirty="0" smtClean="0">
                <a:latin typeface="Courier New" pitchFamily="49" charset="0"/>
                <a:cs typeface="Courier New" pitchFamily="49" charset="0"/>
              </a:rPr>
              <a:t>	</a:t>
            </a:r>
            <a:r>
              <a:rPr lang="fr-FR" altLang="zh-CN" sz="2000" b="1" dirty="0" smtClean="0">
                <a:latin typeface="Courier New" pitchFamily="49" charset="0"/>
                <a:cs typeface="Courier New" pitchFamily="49" charset="0"/>
              </a:rPr>
              <a:t>int fib_2=1; //</a:t>
            </a:r>
            <a:r>
              <a:rPr lang="zh-CN" altLang="fr-FR" sz="2000" b="1" dirty="0" smtClean="0">
                <a:latin typeface="Courier New" pitchFamily="49" charset="0"/>
                <a:cs typeface="Courier New" pitchFamily="49" charset="0"/>
              </a:rPr>
              <a:t>第二个</a:t>
            </a:r>
            <a:r>
              <a:rPr lang="fr-FR" altLang="zh-CN" sz="2000" b="1" dirty="0" smtClean="0">
                <a:latin typeface="Courier New" pitchFamily="49" charset="0"/>
                <a:cs typeface="Courier New" pitchFamily="49" charset="0"/>
              </a:rPr>
              <a:t>Fibonacci</a:t>
            </a:r>
            <a:r>
              <a:rPr lang="zh-CN" altLang="en-US" sz="2000" b="1" dirty="0" smtClean="0">
                <a:latin typeface="宋体" charset="-122"/>
              </a:rPr>
              <a:t>数</a:t>
            </a:r>
            <a:endParaRPr lang="zh-CN" altLang="en-US"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zh-CN" altLang="fr-FR" sz="2000" b="1" dirty="0" smtClean="0">
                <a:latin typeface="Courier New" pitchFamily="49" charset="0"/>
                <a:cs typeface="Courier New" pitchFamily="49" charset="0"/>
              </a:rPr>
              <a:t>	</a:t>
            </a:r>
            <a:r>
              <a:rPr lang="fr-FR" altLang="zh-CN" sz="2000" b="1" dirty="0" smtClean="0">
                <a:latin typeface="Courier New" pitchFamily="49" charset="0"/>
                <a:cs typeface="Courier New" pitchFamily="49" charset="0"/>
              </a:rPr>
              <a:t>for (int i=3; i&lt;=n; i++)</a:t>
            </a:r>
            <a:endParaRPr lang="en-US" altLang="zh-CN"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fr-FR" altLang="zh-CN" sz="2000" b="1" dirty="0" smtClean="0">
                <a:latin typeface="Courier New" pitchFamily="49" charset="0"/>
                <a:cs typeface="Courier New" pitchFamily="49" charset="0"/>
              </a:rPr>
              <a:t>	{	int temp=fib_1+fib_2; //</a:t>
            </a:r>
            <a:r>
              <a:rPr lang="zh-CN" altLang="en-US" sz="2000" b="1" dirty="0" smtClean="0">
                <a:latin typeface="宋体" charset="-122"/>
              </a:rPr>
              <a:t>计算新的</a:t>
            </a:r>
            <a:r>
              <a:rPr lang="fr-FR" altLang="zh-CN" sz="2000" b="1" dirty="0" smtClean="0">
                <a:latin typeface="Courier New" pitchFamily="49" charset="0"/>
                <a:cs typeface="Courier New" pitchFamily="49" charset="0"/>
              </a:rPr>
              <a:t>Fibonacci</a:t>
            </a:r>
            <a:r>
              <a:rPr lang="zh-CN" altLang="en-US" sz="2000" b="1" dirty="0" smtClean="0">
                <a:latin typeface="宋体" charset="-122"/>
              </a:rPr>
              <a:t>数</a:t>
            </a:r>
            <a:endParaRPr lang="zh-CN" altLang="en-US"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zh-CN" altLang="fr-FR" sz="2000" b="1" dirty="0" smtClean="0">
                <a:latin typeface="Courier New" pitchFamily="49" charset="0"/>
                <a:cs typeface="Courier New" pitchFamily="49" charset="0"/>
              </a:rPr>
              <a:t>		</a:t>
            </a:r>
            <a:r>
              <a:rPr lang="fr-FR" altLang="zh-CN" sz="2000" b="1" dirty="0" smtClean="0">
                <a:latin typeface="Courier New" pitchFamily="49" charset="0"/>
                <a:cs typeface="Courier New" pitchFamily="49" charset="0"/>
              </a:rPr>
              <a:t>fib_1 = fib_2;  //</a:t>
            </a:r>
            <a:r>
              <a:rPr lang="zh-CN" altLang="en-US" sz="2000" b="1" dirty="0" smtClean="0">
                <a:latin typeface="宋体" charset="-122"/>
              </a:rPr>
              <a:t>记住新的前一个</a:t>
            </a:r>
            <a:r>
              <a:rPr lang="fr-FR" altLang="zh-CN" sz="2000" b="1" dirty="0" smtClean="0">
                <a:latin typeface="Courier New" pitchFamily="49" charset="0"/>
                <a:cs typeface="Courier New" pitchFamily="49" charset="0"/>
              </a:rPr>
              <a:t>Fibonacci</a:t>
            </a:r>
            <a:r>
              <a:rPr lang="zh-CN" altLang="en-US" sz="2000" b="1" dirty="0" smtClean="0">
                <a:latin typeface="宋体" charset="-122"/>
              </a:rPr>
              <a:t>数</a:t>
            </a:r>
            <a:endParaRPr lang="zh-CN" altLang="en-US"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zh-CN" altLang="fr-FR" sz="2000" b="1" dirty="0" smtClean="0">
                <a:latin typeface="Courier New" pitchFamily="49" charset="0"/>
                <a:cs typeface="Courier New" pitchFamily="49" charset="0"/>
              </a:rPr>
              <a:t>		</a:t>
            </a:r>
            <a:r>
              <a:rPr lang="fr-FR" altLang="zh-CN" sz="2000" b="1" dirty="0" smtClean="0">
                <a:latin typeface="Courier New" pitchFamily="49" charset="0"/>
                <a:cs typeface="Courier New" pitchFamily="49" charset="0"/>
              </a:rPr>
              <a:t>fib_2 = temp;  //</a:t>
            </a:r>
            <a:r>
              <a:rPr lang="zh-CN" altLang="en-US" sz="2000" b="1" dirty="0" smtClean="0">
                <a:latin typeface="宋体" charset="-122"/>
              </a:rPr>
              <a:t>记住新的</a:t>
            </a:r>
            <a:r>
              <a:rPr lang="fr-FR" altLang="zh-CN" sz="2000" b="1" dirty="0" smtClean="0">
                <a:latin typeface="Courier New" pitchFamily="49" charset="0"/>
                <a:cs typeface="Courier New" pitchFamily="49" charset="0"/>
              </a:rPr>
              <a:t>Fibonacci</a:t>
            </a:r>
            <a:r>
              <a:rPr lang="zh-CN" altLang="en-US" sz="2000" b="1" dirty="0" smtClean="0">
                <a:latin typeface="宋体" charset="-122"/>
              </a:rPr>
              <a:t>数</a:t>
            </a:r>
            <a:endParaRPr lang="zh-CN" altLang="en-US"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zh-CN" altLang="fr-FR" sz="2000" b="1" dirty="0" smtClean="0">
                <a:latin typeface="Courier New" pitchFamily="49" charset="0"/>
                <a:cs typeface="Courier New" pitchFamily="49" charset="0"/>
              </a:rPr>
              <a:t>	}</a:t>
            </a:r>
            <a:endParaRPr lang="en-US" altLang="zh-CN"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zh-CN" altLang="fr-FR" sz="2000" b="1" dirty="0" smtClean="0">
                <a:latin typeface="Courier New" pitchFamily="49" charset="0"/>
                <a:cs typeface="Courier New" pitchFamily="49" charset="0"/>
              </a:rPr>
              <a:t>	</a:t>
            </a:r>
            <a:r>
              <a:rPr lang="fr-FR" altLang="zh-CN" sz="2000" b="1" dirty="0" smtClean="0">
                <a:latin typeface="Courier New" pitchFamily="49" charset="0"/>
                <a:cs typeface="Courier New" pitchFamily="49" charset="0"/>
              </a:rPr>
              <a:t>cout &lt;&lt; "</a:t>
            </a:r>
            <a:r>
              <a:rPr lang="zh-CN" altLang="en-US" sz="2000" b="1" dirty="0" smtClean="0">
                <a:latin typeface="宋体" charset="-122"/>
              </a:rPr>
              <a:t>第</a:t>
            </a:r>
            <a:r>
              <a:rPr lang="zh-CN" altLang="fr-FR" sz="2000" b="1" dirty="0" smtClean="0">
                <a:latin typeface="Courier New" pitchFamily="49" charset="0"/>
                <a:cs typeface="Courier New" pitchFamily="49" charset="0"/>
              </a:rPr>
              <a:t>" &lt;&lt; </a:t>
            </a:r>
            <a:r>
              <a:rPr lang="fr-FR" altLang="zh-CN" sz="2000" b="1" dirty="0" smtClean="0">
                <a:latin typeface="Courier New" pitchFamily="49" charset="0"/>
                <a:cs typeface="Courier New" pitchFamily="49" charset="0"/>
              </a:rPr>
              <a:t>n &lt;&lt; "</a:t>
            </a:r>
            <a:r>
              <a:rPr lang="zh-CN" altLang="en-US" sz="2000" b="1" dirty="0" smtClean="0">
                <a:latin typeface="宋体" charset="-122"/>
              </a:rPr>
              <a:t>个费波那契数是</a:t>
            </a:r>
            <a:r>
              <a:rPr lang="zh-CN" altLang="fr-FR" sz="2000" b="1" dirty="0" smtClean="0">
                <a:latin typeface="宋体" charset="-122"/>
              </a:rPr>
              <a:t>：</a:t>
            </a:r>
            <a:r>
              <a:rPr lang="zh-CN" altLang="fr-FR" sz="2000" b="1" dirty="0" smtClean="0">
                <a:latin typeface="Courier New" pitchFamily="49" charset="0"/>
                <a:cs typeface="Courier New" pitchFamily="49" charset="0"/>
              </a:rPr>
              <a:t>" &lt;&lt; </a:t>
            </a:r>
            <a:r>
              <a:rPr lang="fr-FR" altLang="zh-CN" sz="2000" b="1" dirty="0" smtClean="0">
                <a:latin typeface="Courier New" pitchFamily="49" charset="0"/>
                <a:cs typeface="Courier New" pitchFamily="49" charset="0"/>
              </a:rPr>
              <a:t>fib_2 &lt;&lt; endl;</a:t>
            </a:r>
            <a:endParaRPr lang="en-US" altLang="zh-CN"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fr-FR" altLang="zh-CN" sz="2000" b="1" dirty="0" smtClean="0">
                <a:latin typeface="Courier New" pitchFamily="49" charset="0"/>
                <a:cs typeface="Courier New" pitchFamily="49" charset="0"/>
              </a:rPr>
              <a:t>	return 0;</a:t>
            </a:r>
            <a:endParaRPr lang="en-US" altLang="zh-CN"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fr-FR" altLang="zh-CN" sz="2000" b="1" dirty="0" smtClean="0">
                <a:latin typeface="Courier New" pitchFamily="49" charset="0"/>
                <a:cs typeface="Courier New" pitchFamily="49" charset="0"/>
              </a:rPr>
              <a:t>}</a:t>
            </a:r>
            <a:endParaRPr lang="en-US" altLang="zh-CN" sz="2000" dirty="0" smtClean="0"/>
          </a:p>
        </p:txBody>
      </p:sp>
      <p:sp>
        <p:nvSpPr>
          <p:cNvPr id="104451" name="Text Box 1027"/>
          <p:cNvSpPr txBox="1">
            <a:spLocks noChangeArrowheads="1"/>
          </p:cNvSpPr>
          <p:nvPr/>
        </p:nvSpPr>
        <p:spPr bwMode="auto">
          <a:xfrm>
            <a:off x="1042988" y="4221163"/>
            <a:ext cx="7273925" cy="9144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FontTx/>
              <a:buNone/>
              <a:defRPr/>
            </a:pPr>
            <a:r>
              <a:rPr lang="fr-FR" altLang="zh-CN" sz="2000" b="1">
                <a:effectLst>
                  <a:outerShdw blurRad="38100" dist="38100" dir="2700000" algn="tl">
                    <a:srgbClr val="000000"/>
                  </a:outerShdw>
                </a:effectLst>
              </a:rPr>
              <a:t>fib_2 = fib_1 + fib_2; //</a:t>
            </a:r>
            <a:r>
              <a:rPr lang="zh-CN" altLang="en-US" sz="2000" b="1">
                <a:effectLst>
                  <a:outerShdw blurRad="38100" dist="38100" dir="2700000" algn="tl">
                    <a:srgbClr val="000000"/>
                  </a:outerShdw>
                </a:effectLst>
              </a:rPr>
              <a:t>计算和记住新的</a:t>
            </a:r>
            <a:r>
              <a:rPr lang="fr-FR" altLang="zh-CN" sz="2000" b="1">
                <a:effectLst>
                  <a:outerShdw blurRad="38100" dist="38100" dir="2700000" algn="tl">
                    <a:srgbClr val="000000"/>
                  </a:outerShdw>
                </a:effectLst>
              </a:rPr>
              <a:t>Fibonacci</a:t>
            </a:r>
            <a:r>
              <a:rPr lang="zh-CN" altLang="en-US" sz="2000" b="1">
                <a:effectLst>
                  <a:outerShdw blurRad="38100" dist="38100" dir="2700000" algn="tl">
                    <a:srgbClr val="000000"/>
                  </a:outerShdw>
                </a:effectLst>
              </a:rPr>
              <a:t>数</a:t>
            </a:r>
            <a:endParaRPr lang="zh-CN" altLang="fr-FR" sz="2000" b="1">
              <a:effectLst>
                <a:outerShdw blurRad="38100" dist="38100" dir="2700000" algn="tl">
                  <a:srgbClr val="000000"/>
                </a:outerShdw>
              </a:effectLst>
            </a:endParaRPr>
          </a:p>
          <a:p>
            <a:pPr>
              <a:lnSpc>
                <a:spcPct val="130000"/>
              </a:lnSpc>
              <a:buFontTx/>
              <a:buNone/>
              <a:defRPr/>
            </a:pPr>
            <a:r>
              <a:rPr lang="fr-FR" altLang="zh-CN" sz="2000" b="1">
                <a:effectLst>
                  <a:outerShdw blurRad="38100" dist="38100" dir="2700000" algn="tl">
                    <a:srgbClr val="000000"/>
                  </a:outerShdw>
                </a:effectLst>
              </a:rPr>
              <a:t>fib_1 = fib_2 - fib_1; //</a:t>
            </a:r>
            <a:r>
              <a:rPr lang="zh-CN" altLang="en-US" sz="2000" b="1">
                <a:effectLst>
                  <a:outerShdw blurRad="38100" dist="38100" dir="2700000" algn="tl">
                    <a:srgbClr val="000000"/>
                  </a:outerShdw>
                </a:effectLst>
              </a:rPr>
              <a:t>记住前一个</a:t>
            </a:r>
            <a:r>
              <a:rPr lang="fr-FR" altLang="zh-CN" sz="2000" b="1">
                <a:effectLst>
                  <a:outerShdw blurRad="38100" dist="38100" dir="2700000" algn="tl">
                    <a:srgbClr val="000000"/>
                  </a:outerShdw>
                </a:effectLst>
              </a:rPr>
              <a:t>Fibonacci</a:t>
            </a:r>
            <a:r>
              <a:rPr lang="zh-CN" altLang="en-US" sz="2000" b="1">
                <a:effectLst>
                  <a:outerShdw blurRad="38100" dist="38100" dir="2700000" algn="tl">
                    <a:srgbClr val="000000"/>
                  </a:outerShdw>
                </a:effectLst>
              </a:rPr>
              <a:t>数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451"/>
                                        </p:tgtEl>
                                        <p:attrNameLst>
                                          <p:attrName>style.visibility</p:attrName>
                                        </p:attrNameLst>
                                      </p:cBhvr>
                                      <p:to>
                                        <p:strVal val="visible"/>
                                      </p:to>
                                    </p:set>
                                    <p:anim calcmode="lin" valueType="num">
                                      <p:cBhvr additive="base">
                                        <p:cTn id="7" dur="500" fill="hold"/>
                                        <p:tgtEl>
                                          <p:spTgt spid="104451"/>
                                        </p:tgtEl>
                                        <p:attrNameLst>
                                          <p:attrName>ppt_x</p:attrName>
                                        </p:attrNameLst>
                                      </p:cBhvr>
                                      <p:tavLst>
                                        <p:tav tm="0">
                                          <p:val>
                                            <p:strVal val="#ppt_x"/>
                                          </p:val>
                                        </p:tav>
                                        <p:tav tm="100000">
                                          <p:val>
                                            <p:strVal val="#ppt_x"/>
                                          </p:val>
                                        </p:tav>
                                      </p:tavLst>
                                    </p:anim>
                                    <p:anim calcmode="lin" valueType="num">
                                      <p:cBhvr additive="base">
                                        <p:cTn id="8" dur="500" fill="hold"/>
                                        <p:tgtEl>
                                          <p:spTgt spid="1044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eaLnBrk="1" hangingPunct="1">
              <a:defRPr/>
            </a:pPr>
            <a:r>
              <a:rPr lang="zh-CN" altLang="en-US" smtClean="0"/>
              <a:t>用牛顿迭代法求 </a:t>
            </a:r>
          </a:p>
        </p:txBody>
      </p:sp>
      <p:sp>
        <p:nvSpPr>
          <p:cNvPr id="247811" name="Rectangle 3"/>
          <p:cNvSpPr>
            <a:spLocks noGrp="1" noChangeArrowheads="1"/>
          </p:cNvSpPr>
          <p:nvPr>
            <p:ph type="body" idx="1"/>
          </p:nvPr>
        </p:nvSpPr>
        <p:spPr/>
        <p:txBody>
          <a:bodyPr/>
          <a:lstStyle/>
          <a:p>
            <a:pPr eaLnBrk="1" hangingPunct="1">
              <a:defRPr/>
            </a:pPr>
            <a:r>
              <a:rPr lang="zh-CN" altLang="en-US" dirty="0" smtClean="0"/>
              <a:t>计算    的牛顿迭代公式为：</a:t>
            </a:r>
          </a:p>
          <a:p>
            <a:pPr eaLnBrk="1" hangingPunct="1">
              <a:defRPr/>
            </a:pPr>
            <a:endParaRPr lang="zh-CN" altLang="en-US" dirty="0" smtClean="0"/>
          </a:p>
          <a:p>
            <a:pPr eaLnBrk="1" hangingPunct="1">
              <a:defRPr/>
            </a:pPr>
            <a:endParaRPr lang="zh-CN" altLang="en-US" dirty="0" smtClean="0"/>
          </a:p>
          <a:p>
            <a:pPr eaLnBrk="1" hangingPunct="1">
              <a:defRPr/>
            </a:pPr>
            <a:r>
              <a:rPr lang="zh-CN" altLang="en-US" dirty="0" smtClean="0"/>
              <a:t>取</a:t>
            </a:r>
            <a:r>
              <a:rPr lang="en-US" altLang="zh-CN" dirty="0" smtClean="0"/>
              <a:t>x</a:t>
            </a:r>
            <a:r>
              <a:rPr lang="en-US" altLang="zh-CN" baseline="-25000" dirty="0" smtClean="0"/>
              <a:t>0</a:t>
            </a:r>
            <a:r>
              <a:rPr lang="zh-CN" altLang="en-US" dirty="0" smtClean="0"/>
              <a:t>为</a:t>
            </a:r>
            <a:r>
              <a:rPr lang="en-US" altLang="zh-CN" dirty="0" smtClean="0"/>
              <a:t>a</a:t>
            </a:r>
            <a:r>
              <a:rPr lang="zh-CN" altLang="en-US" dirty="0" smtClean="0"/>
              <a:t>（任何值都可以），依次计算</a:t>
            </a:r>
            <a:r>
              <a:rPr lang="en-US" altLang="zh-CN" dirty="0" smtClean="0"/>
              <a:t>x</a:t>
            </a:r>
            <a:r>
              <a:rPr lang="en-US" altLang="zh-CN" baseline="-25000" dirty="0" smtClean="0"/>
              <a:t>1</a:t>
            </a:r>
            <a:r>
              <a:rPr lang="zh-CN" altLang="en-US" dirty="0" smtClean="0"/>
              <a:t>、</a:t>
            </a:r>
            <a:r>
              <a:rPr lang="en-US" altLang="zh-CN" dirty="0" smtClean="0"/>
              <a:t>x</a:t>
            </a:r>
            <a:r>
              <a:rPr lang="en-US" altLang="zh-CN" baseline="-25000" dirty="0" smtClean="0"/>
              <a:t>2</a:t>
            </a:r>
            <a:r>
              <a:rPr lang="zh-CN" altLang="en-US" dirty="0" smtClean="0"/>
              <a:t>、</a:t>
            </a:r>
            <a:r>
              <a:rPr lang="en-US" altLang="zh-CN" dirty="0" smtClean="0"/>
              <a:t>...</a:t>
            </a:r>
            <a:r>
              <a:rPr lang="zh-CN" altLang="en-US" dirty="0" smtClean="0"/>
              <a:t>，直到：</a:t>
            </a:r>
          </a:p>
          <a:p>
            <a:pPr eaLnBrk="1" hangingPunct="1">
              <a:defRPr/>
            </a:pPr>
            <a:r>
              <a:rPr lang="en-US" altLang="zh-CN" dirty="0" smtClean="0"/>
              <a:t>|x</a:t>
            </a:r>
            <a:r>
              <a:rPr lang="en-US" altLang="zh-CN" baseline="-25000" dirty="0" smtClean="0"/>
              <a:t>n+1</a:t>
            </a:r>
            <a:r>
              <a:rPr lang="en-US" altLang="zh-CN" dirty="0" smtClean="0"/>
              <a:t>-x</a:t>
            </a:r>
            <a:r>
              <a:rPr lang="en-US" altLang="zh-CN" baseline="-25000" dirty="0" smtClean="0"/>
              <a:t>n</a:t>
            </a:r>
            <a:r>
              <a:rPr lang="en-US" altLang="zh-CN" dirty="0" smtClean="0"/>
              <a:t>|&lt; ε</a:t>
            </a:r>
            <a:r>
              <a:rPr lang="zh-CN" altLang="en-US" dirty="0" smtClean="0"/>
              <a:t>（</a:t>
            </a:r>
            <a:r>
              <a:rPr lang="en-US" altLang="zh-CN" dirty="0" smtClean="0"/>
              <a:t>ε</a:t>
            </a:r>
            <a:r>
              <a:rPr lang="zh-CN" altLang="en-US" dirty="0" smtClean="0"/>
              <a:t>为一个很小的数，可设为</a:t>
            </a:r>
            <a:r>
              <a:rPr lang="en-US" altLang="zh-CN" dirty="0" smtClean="0"/>
              <a:t>10</a:t>
            </a:r>
            <a:r>
              <a:rPr lang="en-US" altLang="zh-CN" baseline="30000" dirty="0" smtClean="0"/>
              <a:t>-6</a:t>
            </a:r>
            <a:r>
              <a:rPr lang="zh-CN" altLang="en-US" dirty="0" smtClean="0"/>
              <a:t>）时为止，</a:t>
            </a:r>
            <a:r>
              <a:rPr lang="en-US" altLang="zh-CN" dirty="0" smtClean="0"/>
              <a:t>x</a:t>
            </a:r>
            <a:r>
              <a:rPr lang="en-US" altLang="zh-CN" baseline="-25000" dirty="0" smtClean="0"/>
              <a:t>n+1</a:t>
            </a:r>
            <a:r>
              <a:rPr lang="zh-CN" altLang="en-US" dirty="0" smtClean="0"/>
              <a:t>即为    的值。</a:t>
            </a:r>
          </a:p>
        </p:txBody>
      </p:sp>
      <p:sp>
        <p:nvSpPr>
          <p:cNvPr id="247813"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endParaRPr lang="zh-CN" altLang="en-US"/>
          </a:p>
        </p:txBody>
      </p:sp>
      <p:graphicFrame>
        <p:nvGraphicFramePr>
          <p:cNvPr id="46085" name="Object 4"/>
          <p:cNvGraphicFramePr>
            <a:graphicFrameLocks noChangeAspect="1"/>
          </p:cNvGraphicFramePr>
          <p:nvPr/>
        </p:nvGraphicFramePr>
        <p:xfrm>
          <a:off x="6659563" y="620713"/>
          <a:ext cx="481012" cy="504825"/>
        </p:xfrm>
        <a:graphic>
          <a:graphicData uri="http://schemas.openxmlformats.org/presentationml/2006/ole">
            <mc:AlternateContent xmlns:mc="http://schemas.openxmlformats.org/markup-compatibility/2006">
              <mc:Choice xmlns:v="urn:schemas-microsoft-com:vml" Requires="v">
                <p:oleObj spid="_x0000_s46120" name="Equation" r:id="rId3" imgW="190417" imgH="203112" progId="Equation.DSMT4">
                  <p:embed/>
                </p:oleObj>
              </mc:Choice>
              <mc:Fallback>
                <p:oleObj name="Equation" r:id="rId3" imgW="190417" imgH="203112"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620713"/>
                        <a:ext cx="481012" cy="5048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7817" name="Rectangle 9"/>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endParaRPr lang="zh-CN" altLang="en-US"/>
          </a:p>
        </p:txBody>
      </p:sp>
      <p:graphicFrame>
        <p:nvGraphicFramePr>
          <p:cNvPr id="46087" name="Object 8"/>
          <p:cNvGraphicFramePr>
            <a:graphicFrameLocks noChangeAspect="1"/>
          </p:cNvGraphicFramePr>
          <p:nvPr/>
        </p:nvGraphicFramePr>
        <p:xfrm>
          <a:off x="1692275" y="2276475"/>
          <a:ext cx="2700338" cy="950913"/>
        </p:xfrm>
        <a:graphic>
          <a:graphicData uri="http://schemas.openxmlformats.org/presentationml/2006/ole">
            <mc:AlternateContent xmlns:mc="http://schemas.openxmlformats.org/markup-compatibility/2006">
              <mc:Choice xmlns:v="urn:schemas-microsoft-com:vml" Requires="v">
                <p:oleObj spid="_x0000_s46121" name="Equation" r:id="rId5" imgW="1002865" imgH="355446" progId="Equation.DSMT4">
                  <p:embed/>
                </p:oleObj>
              </mc:Choice>
              <mc:Fallback>
                <p:oleObj name="Equation" r:id="rId5" imgW="1002865" imgH="355446"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2276475"/>
                        <a:ext cx="2700338" cy="9509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7819" name="Rectangle 1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endParaRPr lang="zh-CN" altLang="en-US"/>
          </a:p>
        </p:txBody>
      </p:sp>
      <p:graphicFrame>
        <p:nvGraphicFramePr>
          <p:cNvPr id="46089" name="Object 10"/>
          <p:cNvGraphicFramePr>
            <a:graphicFrameLocks noChangeAspect="1"/>
          </p:cNvGraphicFramePr>
          <p:nvPr/>
        </p:nvGraphicFramePr>
        <p:xfrm>
          <a:off x="5435600" y="4941888"/>
          <a:ext cx="506413" cy="531812"/>
        </p:xfrm>
        <a:graphic>
          <a:graphicData uri="http://schemas.openxmlformats.org/presentationml/2006/ole">
            <mc:AlternateContent xmlns:mc="http://schemas.openxmlformats.org/markup-compatibility/2006">
              <mc:Choice xmlns:v="urn:schemas-microsoft-com:vml" Requires="v">
                <p:oleObj spid="_x0000_s46122" name="Equation" r:id="rId7" imgW="190417" imgH="203112" progId="Equation.DSMT4">
                  <p:embed/>
                </p:oleObj>
              </mc:Choice>
              <mc:Fallback>
                <p:oleObj name="Equation" r:id="rId7" imgW="190417" imgH="203112"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4941888"/>
                        <a:ext cx="506413" cy="5318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7821" name="Rectangle 1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endParaRPr lang="zh-CN" altLang="en-US"/>
          </a:p>
        </p:txBody>
      </p:sp>
      <p:graphicFrame>
        <p:nvGraphicFramePr>
          <p:cNvPr id="46091" name="Object 12"/>
          <p:cNvGraphicFramePr>
            <a:graphicFrameLocks noChangeAspect="1"/>
          </p:cNvGraphicFramePr>
          <p:nvPr/>
        </p:nvGraphicFramePr>
        <p:xfrm>
          <a:off x="1763713" y="1628775"/>
          <a:ext cx="506412" cy="531813"/>
        </p:xfrm>
        <a:graphic>
          <a:graphicData uri="http://schemas.openxmlformats.org/presentationml/2006/ole">
            <mc:AlternateContent xmlns:mc="http://schemas.openxmlformats.org/markup-compatibility/2006">
              <mc:Choice xmlns:v="urn:schemas-microsoft-com:vml" Requires="v">
                <p:oleObj spid="_x0000_s46123" name="Equation" r:id="rId8" imgW="190417" imgH="203112" progId="Equation.DSMT4">
                  <p:embed/>
                </p:oleObj>
              </mc:Choice>
              <mc:Fallback>
                <p:oleObj name="Equation" r:id="rId8" imgW="190417" imgH="203112"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628775"/>
                        <a:ext cx="506412" cy="5318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body" idx="1"/>
          </p:nvPr>
        </p:nvSpPr>
        <p:spPr>
          <a:xfrm>
            <a:off x="250825" y="250825"/>
            <a:ext cx="8686800" cy="6418263"/>
          </a:xfrm>
        </p:spPr>
        <p:txBody>
          <a:bodyPr/>
          <a:lstStyle/>
          <a:p>
            <a:pPr eaLnBrk="1" hangingPunct="1">
              <a:lnSpc>
                <a:spcPct val="80000"/>
              </a:lnSpc>
              <a:buFont typeface="Wingdings" pitchFamily="2" charset="2"/>
              <a:buNone/>
              <a:defRPr/>
            </a:pPr>
            <a:r>
              <a:rPr lang="en-US" altLang="zh-CN" sz="2400" dirty="0" smtClean="0"/>
              <a:t>#include &lt;</a:t>
            </a:r>
            <a:r>
              <a:rPr lang="en-US" altLang="zh-CN" sz="2400" dirty="0" err="1" smtClean="0"/>
              <a:t>iostream</a:t>
            </a:r>
            <a:r>
              <a:rPr lang="en-US" altLang="zh-CN" sz="2400" dirty="0" smtClean="0"/>
              <a:t>&gt;</a:t>
            </a:r>
          </a:p>
          <a:p>
            <a:pPr eaLnBrk="1" hangingPunct="1">
              <a:lnSpc>
                <a:spcPct val="80000"/>
              </a:lnSpc>
              <a:buFont typeface="Wingdings" pitchFamily="2" charset="2"/>
              <a:buNone/>
              <a:defRPr/>
            </a:pPr>
            <a:r>
              <a:rPr lang="en-US" altLang="zh-CN" sz="2400" dirty="0" smtClean="0"/>
              <a:t>#include &lt;</a:t>
            </a:r>
            <a:r>
              <a:rPr lang="en-US" altLang="zh-CN" sz="2400" dirty="0" err="1" smtClean="0"/>
              <a:t>cmath</a:t>
            </a:r>
            <a:r>
              <a:rPr lang="en-US" altLang="zh-CN" sz="2400" dirty="0" smtClean="0"/>
              <a:t>&gt;</a:t>
            </a:r>
          </a:p>
          <a:p>
            <a:pPr eaLnBrk="1" hangingPunct="1">
              <a:lnSpc>
                <a:spcPct val="80000"/>
              </a:lnSpc>
              <a:buFont typeface="Wingdings" pitchFamily="2" charset="2"/>
              <a:buNone/>
              <a:defRPr/>
            </a:pPr>
            <a:r>
              <a:rPr lang="en-US" altLang="zh-CN" sz="2400" dirty="0" smtClean="0"/>
              <a:t>using namespace </a:t>
            </a:r>
            <a:r>
              <a:rPr lang="en-US" altLang="zh-CN" sz="2400" dirty="0" err="1" smtClean="0"/>
              <a:t>std</a:t>
            </a:r>
            <a:r>
              <a:rPr lang="en-US" altLang="zh-CN" sz="2400" dirty="0" smtClean="0"/>
              <a:t>;</a:t>
            </a:r>
            <a:endParaRPr lang="fr-FR" altLang="zh-CN" sz="2400" dirty="0" smtClean="0"/>
          </a:p>
          <a:p>
            <a:pPr eaLnBrk="1" hangingPunct="1">
              <a:lnSpc>
                <a:spcPct val="80000"/>
              </a:lnSpc>
              <a:buFont typeface="Wingdings" pitchFamily="2" charset="2"/>
              <a:buNone/>
              <a:defRPr/>
            </a:pPr>
            <a:r>
              <a:rPr lang="fr-FR" altLang="zh-CN" sz="2400" dirty="0" smtClean="0"/>
              <a:t>int main()</a:t>
            </a:r>
          </a:p>
          <a:p>
            <a:pPr eaLnBrk="1" hangingPunct="1">
              <a:lnSpc>
                <a:spcPct val="80000"/>
              </a:lnSpc>
              <a:buFont typeface="Wingdings" pitchFamily="2" charset="2"/>
              <a:buNone/>
              <a:defRPr/>
            </a:pPr>
            <a:r>
              <a:rPr lang="fr-FR" altLang="zh-CN" sz="2400" dirty="0" smtClean="0"/>
              <a:t>{	const double eps=1e-6; //</a:t>
            </a:r>
            <a:r>
              <a:rPr lang="zh-CN" altLang="fr-FR" sz="2400" dirty="0" smtClean="0"/>
              <a:t>一个很小的数</a:t>
            </a:r>
          </a:p>
          <a:p>
            <a:pPr eaLnBrk="1" hangingPunct="1">
              <a:lnSpc>
                <a:spcPct val="80000"/>
              </a:lnSpc>
              <a:buFont typeface="Wingdings" pitchFamily="2" charset="2"/>
              <a:buNone/>
              <a:defRPr/>
            </a:pPr>
            <a:r>
              <a:rPr lang="zh-CN" altLang="fr-FR" sz="2400" dirty="0" smtClean="0"/>
              <a:t>	</a:t>
            </a:r>
            <a:r>
              <a:rPr lang="fr-FR" altLang="zh-CN" sz="2400" dirty="0" smtClean="0"/>
              <a:t>double a,x1,x2; //x1</a:t>
            </a:r>
            <a:r>
              <a:rPr lang="zh-CN" altLang="fr-FR" sz="2400" dirty="0" smtClean="0"/>
              <a:t>和</a:t>
            </a:r>
            <a:r>
              <a:rPr lang="fr-FR" altLang="zh-CN" sz="2400" dirty="0" smtClean="0"/>
              <a:t>x2</a:t>
            </a:r>
            <a:r>
              <a:rPr lang="zh-CN" altLang="fr-FR" sz="2400" dirty="0" smtClean="0"/>
              <a:t>分别用于存储最新算出的两个值</a:t>
            </a:r>
            <a:endParaRPr lang="fr-FR" altLang="zh-CN" sz="2400" dirty="0" smtClean="0"/>
          </a:p>
          <a:p>
            <a:pPr eaLnBrk="1" hangingPunct="1">
              <a:lnSpc>
                <a:spcPct val="80000"/>
              </a:lnSpc>
              <a:buFont typeface="Wingdings" pitchFamily="2" charset="2"/>
              <a:buNone/>
              <a:defRPr/>
            </a:pPr>
            <a:r>
              <a:rPr lang="fr-FR" altLang="zh-CN" sz="2400" dirty="0" smtClean="0"/>
              <a:t>	cout &lt;&lt; "</a:t>
            </a:r>
            <a:r>
              <a:rPr lang="zh-CN" altLang="fr-FR" sz="2400" dirty="0" smtClean="0"/>
              <a:t>请输入一个数：</a:t>
            </a:r>
            <a:r>
              <a:rPr lang="fr-FR" altLang="zh-CN" sz="2400" dirty="0" smtClean="0"/>
              <a:t>";</a:t>
            </a:r>
          </a:p>
          <a:p>
            <a:pPr eaLnBrk="1" hangingPunct="1">
              <a:lnSpc>
                <a:spcPct val="80000"/>
              </a:lnSpc>
              <a:buFont typeface="Wingdings" pitchFamily="2" charset="2"/>
              <a:buNone/>
              <a:defRPr/>
            </a:pPr>
            <a:r>
              <a:rPr lang="fr-FR" altLang="zh-CN" sz="2400" dirty="0" smtClean="0"/>
              <a:t>	cin &gt;&gt; a;</a:t>
            </a:r>
          </a:p>
          <a:p>
            <a:pPr eaLnBrk="1" hangingPunct="1">
              <a:lnSpc>
                <a:spcPct val="80000"/>
              </a:lnSpc>
              <a:buFont typeface="Wingdings" pitchFamily="2" charset="2"/>
              <a:buNone/>
              <a:defRPr/>
            </a:pPr>
            <a:r>
              <a:rPr lang="fr-FR" altLang="zh-CN" sz="2400" dirty="0" smtClean="0"/>
              <a:t>	x1 = a; //</a:t>
            </a:r>
            <a:r>
              <a:rPr lang="zh-CN" altLang="fr-FR" sz="2400" dirty="0" smtClean="0"/>
              <a:t>第一个值取</a:t>
            </a:r>
            <a:r>
              <a:rPr lang="fr-FR" altLang="zh-CN" sz="2400" dirty="0" smtClean="0"/>
              <a:t>a</a:t>
            </a:r>
          </a:p>
          <a:p>
            <a:pPr eaLnBrk="1" hangingPunct="1">
              <a:lnSpc>
                <a:spcPct val="80000"/>
              </a:lnSpc>
              <a:buFont typeface="Wingdings" pitchFamily="2" charset="2"/>
              <a:buNone/>
              <a:defRPr/>
            </a:pPr>
            <a:r>
              <a:rPr lang="fr-FR" altLang="zh-CN" sz="2400" dirty="0" smtClean="0"/>
              <a:t>	x2 = (2*x1+a/(x1*x1))/3; //</a:t>
            </a:r>
            <a:r>
              <a:rPr lang="zh-CN" altLang="fr-FR" sz="2400" dirty="0" smtClean="0"/>
              <a:t>计算第二个值</a:t>
            </a:r>
          </a:p>
          <a:p>
            <a:pPr eaLnBrk="1" hangingPunct="1">
              <a:lnSpc>
                <a:spcPct val="80000"/>
              </a:lnSpc>
              <a:buFont typeface="Wingdings" pitchFamily="2" charset="2"/>
              <a:buNone/>
              <a:defRPr/>
            </a:pPr>
            <a:r>
              <a:rPr lang="zh-CN" altLang="en-US" sz="2400" dirty="0" smtClean="0"/>
              <a:t>	</a:t>
            </a:r>
            <a:r>
              <a:rPr lang="en-US" altLang="zh-CN" sz="2400" dirty="0" smtClean="0"/>
              <a:t>while (</a:t>
            </a:r>
            <a:r>
              <a:rPr lang="en-US" altLang="zh-CN" sz="2400" dirty="0" err="1" smtClean="0"/>
              <a:t>fabs</a:t>
            </a:r>
            <a:r>
              <a:rPr lang="en-US" altLang="zh-CN" sz="2400" dirty="0" smtClean="0"/>
              <a:t>(x2-x1) &gt;= </a:t>
            </a:r>
            <a:r>
              <a:rPr lang="en-US" altLang="zh-CN" sz="2400" dirty="0" err="1" smtClean="0"/>
              <a:t>eps</a:t>
            </a:r>
            <a:r>
              <a:rPr lang="en-US" altLang="zh-CN" sz="2400" dirty="0" smtClean="0"/>
              <a:t>);</a:t>
            </a:r>
            <a:endParaRPr lang="fr-FR" altLang="zh-CN" sz="2400" dirty="0" smtClean="0"/>
          </a:p>
          <a:p>
            <a:pPr eaLnBrk="1" hangingPunct="1">
              <a:lnSpc>
                <a:spcPct val="80000"/>
              </a:lnSpc>
              <a:buFont typeface="Wingdings" pitchFamily="2" charset="2"/>
              <a:buNone/>
              <a:defRPr/>
            </a:pPr>
            <a:r>
              <a:rPr lang="fr-FR" altLang="zh-CN" sz="2400" dirty="0" smtClean="0"/>
              <a:t>	{ x1 = x2; //</a:t>
            </a:r>
            <a:r>
              <a:rPr lang="zh-CN" altLang="fr-FR" sz="2400" dirty="0" smtClean="0"/>
              <a:t>记住前一个值</a:t>
            </a:r>
          </a:p>
          <a:p>
            <a:pPr eaLnBrk="1" hangingPunct="1">
              <a:lnSpc>
                <a:spcPct val="80000"/>
              </a:lnSpc>
              <a:buFont typeface="Wingdings" pitchFamily="2" charset="2"/>
              <a:buNone/>
              <a:defRPr/>
            </a:pPr>
            <a:r>
              <a:rPr lang="zh-CN" altLang="fr-FR" sz="2400" dirty="0" smtClean="0"/>
              <a:t>	   </a:t>
            </a:r>
            <a:r>
              <a:rPr lang="fr-FR" altLang="zh-CN" sz="2400" dirty="0" smtClean="0"/>
              <a:t>x2 = (2*x1+a/(x1*x1))/3; //</a:t>
            </a:r>
            <a:r>
              <a:rPr lang="zh-CN" altLang="fr-FR" sz="2400" dirty="0" smtClean="0"/>
              <a:t>计算新的值		</a:t>
            </a:r>
          </a:p>
          <a:p>
            <a:pPr eaLnBrk="1" hangingPunct="1">
              <a:lnSpc>
                <a:spcPct val="80000"/>
              </a:lnSpc>
              <a:buFont typeface="Wingdings" pitchFamily="2" charset="2"/>
              <a:buNone/>
              <a:defRPr/>
            </a:pPr>
            <a:r>
              <a:rPr lang="zh-CN" altLang="fr-FR" sz="2400" dirty="0" smtClean="0"/>
              <a:t>	</a:t>
            </a:r>
            <a:r>
              <a:rPr lang="en-US" altLang="zh-CN" sz="2400" dirty="0" smtClean="0"/>
              <a:t>}</a:t>
            </a:r>
          </a:p>
          <a:p>
            <a:pPr eaLnBrk="1" hangingPunct="1">
              <a:lnSpc>
                <a:spcPct val="80000"/>
              </a:lnSpc>
              <a:buFont typeface="Wingdings" pitchFamily="2" charset="2"/>
              <a:buNone/>
              <a:defRPr/>
            </a:pPr>
            <a:r>
              <a:rPr lang="en-US" altLang="zh-CN" sz="2400" dirty="0" smtClean="0"/>
              <a:t>	</a:t>
            </a:r>
            <a:r>
              <a:rPr lang="en-US" altLang="zh-CN" sz="2400" dirty="0" err="1" smtClean="0"/>
              <a:t>cout</a:t>
            </a:r>
            <a:r>
              <a:rPr lang="en-US" altLang="zh-CN" sz="2400" dirty="0" smtClean="0"/>
              <a:t> &lt;&lt; a &lt;&lt; "</a:t>
            </a:r>
            <a:r>
              <a:rPr lang="zh-CN" altLang="en-US" sz="2400" dirty="0" smtClean="0"/>
              <a:t>的立方根是</a:t>
            </a:r>
            <a:r>
              <a:rPr lang="zh-CN" altLang="en-GB" sz="2400" dirty="0" smtClean="0"/>
              <a:t>：</a:t>
            </a:r>
            <a:r>
              <a:rPr lang="en-US" altLang="zh-CN" sz="2400" dirty="0" smtClean="0"/>
              <a:t>" &lt;&lt; x2 &lt;&lt; </a:t>
            </a:r>
            <a:r>
              <a:rPr lang="en-US" altLang="zh-CN" sz="2400" dirty="0" err="1" smtClean="0"/>
              <a:t>endl</a:t>
            </a:r>
            <a:r>
              <a:rPr lang="en-US" altLang="zh-CN" sz="2400" dirty="0" smtClean="0"/>
              <a:t>;</a:t>
            </a:r>
          </a:p>
          <a:p>
            <a:pPr eaLnBrk="1" hangingPunct="1">
              <a:lnSpc>
                <a:spcPct val="80000"/>
              </a:lnSpc>
              <a:buFont typeface="Wingdings" pitchFamily="2" charset="2"/>
              <a:buNone/>
              <a:defRPr/>
            </a:pPr>
            <a:r>
              <a:rPr lang="en-US" altLang="zh-CN" sz="2400" dirty="0" smtClean="0"/>
              <a:t>	return 0;</a:t>
            </a:r>
          </a:p>
          <a:p>
            <a:pPr eaLnBrk="1" hangingPunct="1">
              <a:lnSpc>
                <a:spcPct val="80000"/>
              </a:lnSpc>
              <a:buFont typeface="Wingdings" pitchFamily="2" charset="2"/>
              <a:buNone/>
              <a:defRPr/>
            </a:pPr>
            <a:r>
              <a:rPr lang="en-US" altLang="zh-CN" sz="2400" dirty="0" smtClean="0"/>
              <a:t>}</a:t>
            </a:r>
          </a:p>
        </p:txBody>
      </p:sp>
      <p:sp>
        <p:nvSpPr>
          <p:cNvPr id="249863" name="Text Box 7"/>
          <p:cNvSpPr txBox="1">
            <a:spLocks noChangeArrowheads="1"/>
          </p:cNvSpPr>
          <p:nvPr/>
        </p:nvSpPr>
        <p:spPr bwMode="auto">
          <a:xfrm>
            <a:off x="611188" y="3213100"/>
            <a:ext cx="8058150" cy="219551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defRPr/>
            </a:pPr>
            <a:r>
              <a:rPr lang="fr-FR" altLang="zh-CN" sz="2600">
                <a:effectLst>
                  <a:outerShdw blurRad="38100" dist="38100" dir="2700000" algn="tl">
                    <a:srgbClr val="000000"/>
                  </a:outerShdw>
                </a:effectLst>
              </a:rPr>
              <a:t>x2 = a; //</a:t>
            </a:r>
            <a:r>
              <a:rPr lang="zh-CN" altLang="fr-FR" sz="2600">
                <a:effectLst>
                  <a:outerShdw blurRad="38100" dist="38100" dir="2700000" algn="tl">
                    <a:srgbClr val="000000"/>
                  </a:outerShdw>
                </a:effectLst>
              </a:rPr>
              <a:t>第一个值取</a:t>
            </a:r>
            <a:r>
              <a:rPr lang="fr-FR" altLang="zh-CN" sz="2600">
                <a:effectLst>
                  <a:outerShdw blurRad="38100" dist="38100" dir="2700000" algn="tl">
                    <a:srgbClr val="000000"/>
                  </a:outerShdw>
                </a:effectLst>
              </a:rPr>
              <a:t>a</a:t>
            </a:r>
          </a:p>
          <a:p>
            <a:pPr>
              <a:buFontTx/>
              <a:buNone/>
              <a:defRPr/>
            </a:pPr>
            <a:r>
              <a:rPr lang="fr-FR" altLang="zh-CN" sz="2600">
                <a:effectLst>
                  <a:outerShdw blurRad="38100" dist="38100" dir="2700000" algn="tl">
                    <a:srgbClr val="000000"/>
                  </a:outerShdw>
                </a:effectLst>
              </a:rPr>
              <a:t>do</a:t>
            </a:r>
          </a:p>
          <a:p>
            <a:pPr>
              <a:buFontTx/>
              <a:buNone/>
              <a:defRPr/>
            </a:pPr>
            <a:r>
              <a:rPr lang="fr-FR" altLang="zh-CN" sz="2600">
                <a:effectLst>
                  <a:outerShdw blurRad="38100" dist="38100" dir="2700000" algn="tl">
                    <a:srgbClr val="000000"/>
                  </a:outerShdw>
                </a:effectLst>
              </a:rPr>
              <a:t>{  x1 = x2; //</a:t>
            </a:r>
            <a:r>
              <a:rPr lang="zh-CN" altLang="fr-FR" sz="2600">
                <a:effectLst>
                  <a:outerShdw blurRad="38100" dist="38100" dir="2700000" algn="tl">
                    <a:srgbClr val="000000"/>
                  </a:outerShdw>
                </a:effectLst>
              </a:rPr>
              <a:t>记住前一个值</a:t>
            </a:r>
          </a:p>
          <a:p>
            <a:pPr>
              <a:buFontTx/>
              <a:buNone/>
              <a:defRPr/>
            </a:pPr>
            <a:r>
              <a:rPr lang="fr-FR" altLang="zh-CN" sz="2600">
                <a:effectLst>
                  <a:outerShdw blurRad="38100" dist="38100" dir="2700000" algn="tl">
                    <a:srgbClr val="000000"/>
                  </a:outerShdw>
                </a:effectLst>
              </a:rPr>
              <a:t>    x2 = (2*x1+a/(x1*x1))/3; //</a:t>
            </a:r>
            <a:r>
              <a:rPr lang="zh-CN" altLang="fr-FR" sz="2600">
                <a:effectLst>
                  <a:outerShdw blurRad="38100" dist="38100" dir="2700000" algn="tl">
                    <a:srgbClr val="000000"/>
                  </a:outerShdw>
                </a:effectLst>
              </a:rPr>
              <a:t>计算新的值</a:t>
            </a:r>
          </a:p>
          <a:p>
            <a:pPr>
              <a:buFontTx/>
              <a:buNone/>
              <a:defRPr/>
            </a:pPr>
            <a:r>
              <a:rPr lang="en-US" altLang="zh-CN" sz="2600">
                <a:effectLst>
                  <a:outerShdw blurRad="38100" dist="38100" dir="2700000" algn="tl">
                    <a:srgbClr val="000000"/>
                  </a:outerShdw>
                </a:effectLst>
              </a:rPr>
              <a:t>} while (fabs(x2-x1) &gt;= eps);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9863"/>
                                        </p:tgtEl>
                                        <p:attrNameLst>
                                          <p:attrName>style.visibility</p:attrName>
                                        </p:attrNameLst>
                                      </p:cBhvr>
                                      <p:to>
                                        <p:strVal val="visible"/>
                                      </p:to>
                                    </p:set>
                                    <p:anim calcmode="lin" valueType="num">
                                      <p:cBhvr additive="base">
                                        <p:cTn id="7" dur="500" fill="hold"/>
                                        <p:tgtEl>
                                          <p:spTgt spid="249863"/>
                                        </p:tgtEl>
                                        <p:attrNameLst>
                                          <p:attrName>ppt_x</p:attrName>
                                        </p:attrNameLst>
                                      </p:cBhvr>
                                      <p:tavLst>
                                        <p:tav tm="0">
                                          <p:val>
                                            <p:strVal val="#ppt_x"/>
                                          </p:val>
                                        </p:tav>
                                        <p:tav tm="100000">
                                          <p:val>
                                            <p:strVal val="#ppt_x"/>
                                          </p:val>
                                        </p:tav>
                                      </p:tavLst>
                                    </p:anim>
                                    <p:anim calcmode="lin" valueType="num">
                                      <p:cBhvr additive="base">
                                        <p:cTn id="8" dur="500" fill="hold"/>
                                        <p:tgtEl>
                                          <p:spTgt spid="2498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defRPr/>
            </a:pPr>
            <a:r>
              <a:rPr lang="zh-CN" altLang="en-US" smtClean="0"/>
              <a:t>循环优化问题</a:t>
            </a:r>
          </a:p>
        </p:txBody>
      </p:sp>
      <p:sp>
        <p:nvSpPr>
          <p:cNvPr id="192515" name="Rectangle 3"/>
          <p:cNvSpPr>
            <a:spLocks noGrp="1" noChangeArrowheads="1"/>
          </p:cNvSpPr>
          <p:nvPr>
            <p:ph type="body" idx="1"/>
          </p:nvPr>
        </p:nvSpPr>
        <p:spPr/>
        <p:txBody>
          <a:bodyPr/>
          <a:lstStyle/>
          <a:p>
            <a:pPr eaLnBrk="1" hangingPunct="1">
              <a:defRPr/>
            </a:pPr>
            <a:r>
              <a:rPr lang="zh-CN" altLang="en-US" smtClean="0"/>
              <a:t>算法的优化：减少循环次数</a:t>
            </a:r>
          </a:p>
          <a:p>
            <a:pPr eaLnBrk="1" hangingPunct="1">
              <a:defRPr/>
            </a:pPr>
            <a:r>
              <a:rPr lang="zh-CN" altLang="en-US" smtClean="0"/>
              <a:t>避免在循环中重复计算不变的表达式</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684213" y="0"/>
            <a:ext cx="7793037" cy="1143000"/>
          </a:xfrm>
        </p:spPr>
        <p:txBody>
          <a:bodyPr/>
          <a:lstStyle/>
          <a:p>
            <a:pPr eaLnBrk="1" hangingPunct="1">
              <a:defRPr/>
            </a:pPr>
            <a:r>
              <a:rPr lang="en-US" altLang="zh-CN" smtClean="0"/>
              <a:t>C++</a:t>
            </a:r>
            <a:r>
              <a:rPr lang="zh-CN" altLang="en-US" smtClean="0"/>
              <a:t>语句的分类</a:t>
            </a:r>
          </a:p>
        </p:txBody>
      </p:sp>
      <p:sp>
        <p:nvSpPr>
          <p:cNvPr id="5123" name="Rectangle 3"/>
          <p:cNvSpPr>
            <a:spLocks noChangeArrowheads="1"/>
          </p:cNvSpPr>
          <p:nvPr/>
        </p:nvSpPr>
        <p:spPr bwMode="auto">
          <a:xfrm>
            <a:off x="3538538" y="2195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88065" name="Rectangle 1"/>
          <p:cNvSpPr>
            <a:spLocks noChangeArrowheads="1"/>
          </p:cNvSpPr>
          <p:nvPr/>
        </p:nvSpPr>
        <p:spPr bwMode="auto">
          <a:xfrm>
            <a:off x="0" y="2290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endParaRPr lang="zh-CN" altLang="en-US"/>
          </a:p>
        </p:txBody>
      </p:sp>
      <p:graphicFrame>
        <p:nvGraphicFramePr>
          <p:cNvPr id="6149" name="Object 0"/>
          <p:cNvGraphicFramePr>
            <a:graphicFrameLocks noChangeAspect="1"/>
          </p:cNvGraphicFramePr>
          <p:nvPr>
            <p:extLst>
              <p:ext uri="{D42A27DB-BD31-4B8C-83A1-F6EECF244321}">
                <p14:modId xmlns:p14="http://schemas.microsoft.com/office/powerpoint/2010/main" val="4059127030"/>
              </p:ext>
            </p:extLst>
          </p:nvPr>
        </p:nvGraphicFramePr>
        <p:xfrm>
          <a:off x="2123728" y="1556792"/>
          <a:ext cx="4447951" cy="4989140"/>
        </p:xfrm>
        <a:graphic>
          <a:graphicData uri="http://schemas.openxmlformats.org/presentationml/2006/ole">
            <mc:AlternateContent xmlns:mc="http://schemas.openxmlformats.org/markup-compatibility/2006">
              <mc:Choice xmlns:v="urn:schemas-microsoft-com:vml" Requires="v">
                <p:oleObj spid="_x0000_s6158" name="公式" r:id="rId3" imgW="2412720" imgH="2705040" progId="Equation.3">
                  <p:embed/>
                </p:oleObj>
              </mc:Choice>
              <mc:Fallback>
                <p:oleObj name="公式" r:id="rId3" imgW="2412720" imgH="2705040" progId="Equation.3">
                  <p:embed/>
                  <p:pic>
                    <p:nvPicPr>
                      <p:cNvPr id="0" name="Object 0"/>
                      <p:cNvPicPr>
                        <a:picLocks noChangeAspect="1" noChangeArrowheads="1"/>
                      </p:cNvPicPr>
                      <p:nvPr/>
                    </p:nvPicPr>
                    <p:blipFill>
                      <a:blip r:embed="rId4">
                        <a:grayscl/>
                        <a:biLevel thresh="50000"/>
                      </a:blip>
                      <a:srcRect/>
                      <a:stretch>
                        <a:fillRect/>
                      </a:stretch>
                    </p:blipFill>
                    <p:spPr bwMode="auto">
                      <a:xfrm>
                        <a:off x="2123728" y="1556792"/>
                        <a:ext cx="4447951" cy="4989140"/>
                      </a:xfrm>
                      <a:prstGeom prst="rect">
                        <a:avLst/>
                      </a:prstGeom>
                      <a:solidFill>
                        <a:schemeClr val="tx1"/>
                      </a:solidFill>
                      <a:ln>
                        <a:noFill/>
                      </a:ln>
                      <a:extLst/>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body" idx="1"/>
          </p:nvPr>
        </p:nvSpPr>
        <p:spPr>
          <a:xfrm>
            <a:off x="250825" y="981075"/>
            <a:ext cx="8686800" cy="5661025"/>
          </a:xfrm>
        </p:spPr>
        <p:txBody>
          <a:bodyPr>
            <a:normAutofit/>
          </a:bodyPr>
          <a:lstStyle/>
          <a:p>
            <a:pPr eaLnBrk="1" hangingPunct="1">
              <a:lnSpc>
                <a:spcPct val="80000"/>
              </a:lnSpc>
              <a:spcAft>
                <a:spcPct val="20000"/>
              </a:spcAft>
              <a:buFont typeface="Wingdings" pitchFamily="2" charset="2"/>
              <a:buNone/>
              <a:defRPr/>
            </a:pPr>
            <a:r>
              <a:rPr lang="en-US" altLang="zh-CN" sz="2000" dirty="0" smtClean="0"/>
              <a:t>#include &lt;</a:t>
            </a:r>
            <a:r>
              <a:rPr lang="en-US" altLang="zh-CN" sz="2000" dirty="0" err="1" smtClean="0"/>
              <a:t>iostream</a:t>
            </a:r>
            <a:r>
              <a:rPr lang="en-US" altLang="zh-CN" sz="2000" dirty="0" smtClean="0"/>
              <a:t>&gt;</a:t>
            </a:r>
          </a:p>
          <a:p>
            <a:pPr eaLnBrk="1" hangingPunct="1">
              <a:lnSpc>
                <a:spcPct val="80000"/>
              </a:lnSpc>
              <a:buFont typeface="Wingdings" pitchFamily="2" charset="2"/>
              <a:buNone/>
              <a:defRPr/>
            </a:pPr>
            <a:r>
              <a:rPr lang="en-US" altLang="zh-CN" sz="2000" dirty="0" smtClean="0"/>
              <a:t>using namespace </a:t>
            </a:r>
            <a:r>
              <a:rPr lang="en-US" altLang="zh-CN" sz="2000" dirty="0" err="1" smtClean="0"/>
              <a:t>std</a:t>
            </a:r>
            <a:r>
              <a:rPr lang="en-US" altLang="zh-CN" sz="2000" dirty="0" smtClean="0"/>
              <a:t>;</a:t>
            </a:r>
          </a:p>
          <a:p>
            <a:pPr eaLnBrk="1" hangingPunct="1">
              <a:lnSpc>
                <a:spcPct val="80000"/>
              </a:lnSpc>
              <a:buFont typeface="Wingdings" pitchFamily="2" charset="2"/>
              <a:buNone/>
              <a:defRPr/>
            </a:pPr>
            <a:r>
              <a:rPr lang="en-US" altLang="zh-CN" sz="2000" dirty="0" err="1" smtClean="0"/>
              <a:t>int</a:t>
            </a:r>
            <a:r>
              <a:rPr lang="en-US" altLang="zh-CN" sz="2000" dirty="0" smtClean="0"/>
              <a:t> main()</a:t>
            </a:r>
          </a:p>
          <a:p>
            <a:pPr eaLnBrk="1" hangingPunct="1">
              <a:lnSpc>
                <a:spcPct val="80000"/>
              </a:lnSpc>
              <a:buFont typeface="Wingdings" pitchFamily="2" charset="2"/>
              <a:buNone/>
              <a:defRPr/>
            </a:pPr>
            <a:r>
              <a:rPr lang="en-US" altLang="zh-CN" sz="2000" dirty="0" smtClean="0"/>
              <a:t>{	</a:t>
            </a:r>
            <a:r>
              <a:rPr lang="en-US" altLang="zh-CN" sz="2000" dirty="0" err="1" smtClean="0"/>
              <a:t>int</a:t>
            </a:r>
            <a:r>
              <a:rPr lang="en-US" altLang="zh-CN" sz="2000" dirty="0" smtClean="0"/>
              <a:t> n;</a:t>
            </a:r>
          </a:p>
          <a:p>
            <a:pPr eaLnBrk="1" hangingPunct="1">
              <a:lnSpc>
                <a:spcPct val="80000"/>
              </a:lnSpc>
              <a:buFont typeface="Wingdings" pitchFamily="2" charset="2"/>
              <a:buNone/>
              <a:defRPr/>
            </a:pPr>
            <a:r>
              <a:rPr lang="en-US" altLang="zh-CN" sz="2000" dirty="0" smtClean="0"/>
              <a:t>	</a:t>
            </a:r>
            <a:r>
              <a:rPr lang="en-US" altLang="zh-CN" sz="2000" dirty="0" err="1" smtClean="0"/>
              <a:t>cout</a:t>
            </a:r>
            <a:r>
              <a:rPr lang="en-US" altLang="zh-CN" sz="2000" dirty="0" smtClean="0"/>
              <a:t> &lt;&lt; "</a:t>
            </a:r>
            <a:r>
              <a:rPr lang="zh-CN" altLang="en-US" sz="2000" dirty="0" smtClean="0"/>
              <a:t>请输入一个正整数：</a:t>
            </a:r>
            <a:r>
              <a:rPr lang="en-US" altLang="zh-CN" sz="2000" dirty="0" smtClean="0"/>
              <a:t>"</a:t>
            </a:r>
          </a:p>
          <a:p>
            <a:pPr eaLnBrk="1" hangingPunct="1">
              <a:lnSpc>
                <a:spcPct val="80000"/>
              </a:lnSpc>
              <a:buFont typeface="Wingdings" pitchFamily="2" charset="2"/>
              <a:buNone/>
              <a:defRPr/>
            </a:pPr>
            <a:r>
              <a:rPr lang="en-US" altLang="zh-CN" sz="2000" dirty="0" smtClean="0"/>
              <a:t>	</a:t>
            </a:r>
            <a:r>
              <a:rPr lang="en-US" altLang="zh-CN" sz="2000" dirty="0" err="1" smtClean="0"/>
              <a:t>cin</a:t>
            </a:r>
            <a:r>
              <a:rPr lang="en-US" altLang="zh-CN" sz="2000" dirty="0" smtClean="0"/>
              <a:t> &gt;&gt; n;  //</a:t>
            </a:r>
            <a:r>
              <a:rPr lang="zh-CN" altLang="en-US" sz="2000" dirty="0" smtClean="0"/>
              <a:t>从键盘输入一个正整数</a:t>
            </a:r>
          </a:p>
          <a:p>
            <a:pPr eaLnBrk="1" hangingPunct="1">
              <a:lnSpc>
                <a:spcPct val="80000"/>
              </a:lnSpc>
              <a:buFont typeface="Wingdings" pitchFamily="2" charset="2"/>
              <a:buNone/>
              <a:defRPr/>
            </a:pPr>
            <a:r>
              <a:rPr lang="zh-CN" altLang="en-US" sz="2000" dirty="0" smtClean="0"/>
              <a:t>	</a:t>
            </a:r>
            <a:r>
              <a:rPr lang="en-US" altLang="zh-CN" sz="2000" dirty="0" smtClean="0"/>
              <a:t>for (</a:t>
            </a:r>
            <a:r>
              <a:rPr lang="en-US" altLang="zh-CN" sz="2000" dirty="0" err="1" smtClean="0"/>
              <a:t>int</a:t>
            </a:r>
            <a:r>
              <a:rPr lang="en-US" altLang="zh-CN" sz="2000" dirty="0" smtClean="0"/>
              <a:t> </a:t>
            </a:r>
            <a:r>
              <a:rPr lang="en-US" altLang="zh-CN" sz="2000" dirty="0" err="1" smtClean="0"/>
              <a:t>i</a:t>
            </a:r>
            <a:r>
              <a:rPr lang="en-US" altLang="zh-CN" sz="2000" dirty="0" smtClean="0"/>
              <a:t>=2; </a:t>
            </a:r>
            <a:r>
              <a:rPr lang="en-US" altLang="zh-CN" sz="2000" dirty="0" err="1" smtClean="0"/>
              <a:t>i</a:t>
            </a:r>
            <a:r>
              <a:rPr lang="en-US" altLang="zh-CN" sz="2000" dirty="0" smtClean="0"/>
              <a:t>&lt;n; </a:t>
            </a:r>
            <a:r>
              <a:rPr lang="en-US" altLang="zh-CN" sz="2000" dirty="0" err="1" smtClean="0"/>
              <a:t>i</a:t>
            </a:r>
            <a:r>
              <a:rPr lang="en-US" altLang="zh-CN" sz="2000" dirty="0" smtClean="0"/>
              <a:t>++)  </a:t>
            </a:r>
            <a:r>
              <a:rPr lang="en-US" altLang="zh-CN" sz="1800" dirty="0" smtClean="0"/>
              <a:t>//</a:t>
            </a:r>
            <a:r>
              <a:rPr lang="zh-CN" altLang="en-US" sz="1800" dirty="0" smtClean="0"/>
              <a:t>循环：分别判断</a:t>
            </a:r>
            <a:r>
              <a:rPr lang="en-US" altLang="zh-CN" sz="1800" dirty="0" smtClean="0"/>
              <a:t>2</a:t>
            </a:r>
            <a:r>
              <a:rPr lang="zh-CN" altLang="en-US" sz="1800" dirty="0" smtClean="0"/>
              <a:t>、</a:t>
            </a:r>
            <a:r>
              <a:rPr lang="en-US" altLang="zh-CN" sz="1800" dirty="0" smtClean="0"/>
              <a:t>3</a:t>
            </a:r>
            <a:r>
              <a:rPr lang="zh-CN" altLang="en-US" sz="1800" dirty="0" smtClean="0"/>
              <a:t>、</a:t>
            </a:r>
            <a:r>
              <a:rPr lang="en-US" altLang="zh-CN" sz="1800" dirty="0" smtClean="0"/>
              <a:t>...</a:t>
            </a:r>
            <a:r>
              <a:rPr lang="zh-CN" altLang="en-US" sz="1800" dirty="0" smtClean="0"/>
              <a:t>、</a:t>
            </a:r>
            <a:r>
              <a:rPr lang="en-US" altLang="zh-CN" sz="1800" dirty="0" smtClean="0"/>
              <a:t>n-1</a:t>
            </a:r>
            <a:r>
              <a:rPr lang="zh-CN" altLang="en-US" sz="1800" dirty="0" smtClean="0"/>
              <a:t>是否为素数</a:t>
            </a:r>
          </a:p>
          <a:p>
            <a:pPr eaLnBrk="1" hangingPunct="1">
              <a:lnSpc>
                <a:spcPct val="80000"/>
              </a:lnSpc>
              <a:buFont typeface="Wingdings" pitchFamily="2" charset="2"/>
              <a:buNone/>
              <a:defRPr/>
            </a:pPr>
            <a:r>
              <a:rPr lang="zh-CN" altLang="en-US" sz="2000" dirty="0" smtClean="0"/>
              <a:t>	</a:t>
            </a:r>
            <a:r>
              <a:rPr lang="en-US" altLang="zh-CN" sz="2000" dirty="0" smtClean="0"/>
              <a:t>{	</a:t>
            </a:r>
            <a:r>
              <a:rPr lang="en-US" altLang="zh-CN" sz="2000" dirty="0" err="1" smtClean="0"/>
              <a:t>int</a:t>
            </a:r>
            <a:r>
              <a:rPr lang="en-US" altLang="zh-CN" sz="2000" dirty="0" smtClean="0"/>
              <a:t> j=2;</a:t>
            </a:r>
          </a:p>
          <a:p>
            <a:pPr eaLnBrk="1" hangingPunct="1">
              <a:lnSpc>
                <a:spcPct val="80000"/>
              </a:lnSpc>
              <a:buFont typeface="Wingdings" pitchFamily="2" charset="2"/>
              <a:buNone/>
              <a:defRPr/>
            </a:pPr>
            <a:r>
              <a:rPr lang="en-US" altLang="zh-CN" sz="2000" dirty="0" smtClean="0"/>
              <a:t>		while (j &lt; </a:t>
            </a:r>
            <a:r>
              <a:rPr lang="en-US" altLang="zh-CN" sz="2000" dirty="0" err="1" smtClean="0">
                <a:solidFill>
                  <a:schemeClr val="folHlink"/>
                </a:solidFill>
              </a:rPr>
              <a:t>i</a:t>
            </a:r>
            <a:r>
              <a:rPr lang="en-US" altLang="zh-CN" sz="2000" dirty="0" smtClean="0"/>
              <a:t> &amp;&amp; </a:t>
            </a:r>
            <a:r>
              <a:rPr lang="en-US" altLang="zh-CN" sz="2000" dirty="0" err="1" smtClean="0"/>
              <a:t>i%j</a:t>
            </a:r>
            <a:r>
              <a:rPr lang="en-US" altLang="zh-CN" sz="2000" dirty="0" smtClean="0"/>
              <a:t> != 0) </a:t>
            </a:r>
            <a:r>
              <a:rPr lang="en-US" altLang="zh-CN" sz="1800" dirty="0" smtClean="0"/>
              <a:t>//</a:t>
            </a:r>
            <a:r>
              <a:rPr lang="zh-CN" altLang="en-US" sz="1800" dirty="0" smtClean="0"/>
              <a:t>循环：分别判断</a:t>
            </a:r>
            <a:r>
              <a:rPr lang="en-US" altLang="zh-CN" sz="1800" dirty="0" err="1" smtClean="0"/>
              <a:t>i</a:t>
            </a:r>
            <a:r>
              <a:rPr lang="zh-CN" altLang="en-US" sz="1800" dirty="0" smtClean="0"/>
              <a:t>是否能被</a:t>
            </a:r>
            <a:r>
              <a:rPr lang="en-US" altLang="zh-CN" sz="1800" dirty="0" smtClean="0"/>
              <a:t>2 ~ i-1</a:t>
            </a:r>
            <a:r>
              <a:rPr lang="zh-CN" altLang="en-US" sz="1800" dirty="0" smtClean="0"/>
              <a:t>整除</a:t>
            </a:r>
          </a:p>
          <a:p>
            <a:pPr eaLnBrk="1" hangingPunct="1">
              <a:lnSpc>
                <a:spcPct val="80000"/>
              </a:lnSpc>
              <a:buFont typeface="Wingdings" pitchFamily="2" charset="2"/>
              <a:buNone/>
              <a:defRPr/>
            </a:pPr>
            <a:r>
              <a:rPr lang="zh-CN" altLang="en-US" sz="2000" dirty="0" smtClean="0"/>
              <a:t>		  </a:t>
            </a:r>
            <a:r>
              <a:rPr lang="en-US" altLang="zh-CN" sz="2000" dirty="0" smtClean="0"/>
              <a:t>j++;</a:t>
            </a:r>
          </a:p>
          <a:p>
            <a:pPr eaLnBrk="1" hangingPunct="1">
              <a:lnSpc>
                <a:spcPct val="80000"/>
              </a:lnSpc>
              <a:buFont typeface="Wingdings" pitchFamily="2" charset="2"/>
              <a:buNone/>
              <a:defRPr/>
            </a:pPr>
            <a:r>
              <a:rPr lang="en-US" altLang="zh-CN" sz="2000" dirty="0" smtClean="0"/>
              <a:t>		if (j == </a:t>
            </a:r>
            <a:r>
              <a:rPr lang="en-US" altLang="zh-CN" sz="2000" dirty="0" err="1" smtClean="0"/>
              <a:t>i</a:t>
            </a:r>
            <a:r>
              <a:rPr lang="en-US" altLang="zh-CN" sz="2000" dirty="0" smtClean="0"/>
              <a:t>) //</a:t>
            </a:r>
            <a:r>
              <a:rPr lang="en-US" altLang="zh-CN" sz="2000" dirty="0" err="1" smtClean="0"/>
              <a:t>i</a:t>
            </a:r>
            <a:r>
              <a:rPr lang="zh-CN" altLang="en-US" sz="2000" dirty="0" smtClean="0"/>
              <a:t>是素数</a:t>
            </a:r>
          </a:p>
          <a:p>
            <a:pPr eaLnBrk="1" hangingPunct="1">
              <a:lnSpc>
                <a:spcPct val="80000"/>
              </a:lnSpc>
              <a:buFont typeface="Wingdings" pitchFamily="2" charset="2"/>
              <a:buNone/>
              <a:defRPr/>
            </a:pPr>
            <a:r>
              <a:rPr lang="zh-CN" altLang="en-US" sz="2000" dirty="0" smtClean="0"/>
              <a:t>		  </a:t>
            </a:r>
            <a:r>
              <a:rPr lang="en-US" altLang="zh-CN" sz="2000" dirty="0" err="1" smtClean="0"/>
              <a:t>cout</a:t>
            </a:r>
            <a:r>
              <a:rPr lang="en-US" altLang="zh-CN" sz="2000" dirty="0" smtClean="0"/>
              <a:t> &lt;&lt; </a:t>
            </a:r>
            <a:r>
              <a:rPr lang="en-US" altLang="zh-CN" sz="2000" dirty="0" err="1" smtClean="0"/>
              <a:t>i</a:t>
            </a:r>
            <a:r>
              <a:rPr lang="en-US" altLang="zh-CN" sz="2000" dirty="0" smtClean="0"/>
              <a:t> &lt;&lt; " ";</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a:t>
            </a:r>
          </a:p>
          <a:p>
            <a:pPr eaLnBrk="1" hangingPunct="1">
              <a:lnSpc>
                <a:spcPct val="80000"/>
              </a:lnSpc>
              <a:buFont typeface="Wingdings" pitchFamily="2" charset="2"/>
              <a:buNone/>
              <a:defRPr/>
            </a:pPr>
            <a:r>
              <a:rPr lang="en-US" altLang="zh-CN" sz="2000" dirty="0" smtClean="0"/>
              <a:t>	return 0;</a:t>
            </a:r>
          </a:p>
          <a:p>
            <a:pPr eaLnBrk="1" hangingPunct="1">
              <a:lnSpc>
                <a:spcPct val="80000"/>
              </a:lnSpc>
              <a:buFont typeface="Wingdings" pitchFamily="2" charset="2"/>
              <a:buNone/>
              <a:defRPr/>
            </a:pPr>
            <a:r>
              <a:rPr lang="en-US" altLang="zh-CN" sz="2000" dirty="0" smtClean="0"/>
              <a:t>}</a:t>
            </a:r>
          </a:p>
          <a:p>
            <a:pPr eaLnBrk="1" hangingPunct="1">
              <a:lnSpc>
                <a:spcPct val="80000"/>
              </a:lnSpc>
              <a:buFont typeface="Wingdings" pitchFamily="2" charset="2"/>
              <a:buNone/>
              <a:defRPr/>
            </a:pPr>
            <a:r>
              <a:rPr lang="zh-CN" altLang="en-US" sz="2000" dirty="0" smtClean="0"/>
              <a:t>注意：</a:t>
            </a:r>
            <a:r>
              <a:rPr lang="en-US" altLang="zh-CN" sz="2000" dirty="0" smtClean="0"/>
              <a:t>1</a:t>
            </a:r>
            <a:r>
              <a:rPr lang="zh-CN" altLang="en-US" sz="2000" dirty="0" smtClean="0"/>
              <a:t>、上面的</a:t>
            </a:r>
            <a:r>
              <a:rPr lang="en-US" altLang="zh-CN" sz="2000" dirty="0" smtClean="0"/>
              <a:t>for</a:t>
            </a:r>
            <a:r>
              <a:rPr lang="zh-CN" altLang="en-US" sz="2000" dirty="0" smtClean="0"/>
              <a:t>循环中，偶数没有必要再判断它们是否为素数；</a:t>
            </a:r>
          </a:p>
          <a:p>
            <a:pPr eaLnBrk="1" hangingPunct="1">
              <a:lnSpc>
                <a:spcPct val="80000"/>
              </a:lnSpc>
              <a:buFont typeface="Wingdings" pitchFamily="2" charset="2"/>
              <a:buNone/>
              <a:defRPr/>
            </a:pPr>
            <a:r>
              <a:rPr lang="zh-CN" altLang="en-US" sz="2000" dirty="0" smtClean="0"/>
              <a:t>	     </a:t>
            </a:r>
            <a:r>
              <a:rPr lang="en-US" altLang="zh-CN" sz="2000" dirty="0" smtClean="0"/>
              <a:t>2</a:t>
            </a:r>
            <a:r>
              <a:rPr lang="zh-CN" altLang="en-US" sz="2000" dirty="0" smtClean="0"/>
              <a:t>、上面的</a:t>
            </a:r>
            <a:r>
              <a:rPr lang="en-US" altLang="zh-CN" sz="2000" dirty="0" smtClean="0"/>
              <a:t>while</a:t>
            </a:r>
            <a:r>
              <a:rPr lang="zh-CN" altLang="en-US" sz="2000" dirty="0" smtClean="0"/>
              <a:t>循环没有必要到</a:t>
            </a:r>
            <a:r>
              <a:rPr lang="en-US" altLang="zh-CN" sz="2000" dirty="0" smtClean="0"/>
              <a:t>i-1</a:t>
            </a:r>
            <a:r>
              <a:rPr lang="zh-CN" altLang="en-US" sz="2000" dirty="0" smtClean="0"/>
              <a:t>，只需要到：</a:t>
            </a:r>
            <a:r>
              <a:rPr lang="en-US" altLang="zh-CN" sz="2000" dirty="0" err="1" smtClean="0"/>
              <a:t>sqrt</a:t>
            </a:r>
            <a:r>
              <a:rPr lang="en-US" altLang="zh-CN" sz="2000" dirty="0" smtClean="0"/>
              <a:t>(</a:t>
            </a:r>
            <a:r>
              <a:rPr lang="en-US" altLang="zh-CN" sz="2000" dirty="0" err="1" smtClean="0"/>
              <a:t>i</a:t>
            </a:r>
            <a:r>
              <a:rPr lang="en-US" altLang="zh-CN" sz="2000" dirty="0" smtClean="0"/>
              <a:t>) </a:t>
            </a:r>
          </a:p>
        </p:txBody>
      </p:sp>
      <p:sp>
        <p:nvSpPr>
          <p:cNvPr id="193539" name="Rectangle 3"/>
          <p:cNvSpPr>
            <a:spLocks noGrp="1" noChangeArrowheads="1"/>
          </p:cNvSpPr>
          <p:nvPr>
            <p:ph type="title"/>
          </p:nvPr>
        </p:nvSpPr>
        <p:spPr>
          <a:xfrm>
            <a:off x="0" y="71438"/>
            <a:ext cx="9144000" cy="836612"/>
          </a:xfrm>
        </p:spPr>
        <p:txBody>
          <a:bodyPr/>
          <a:lstStyle/>
          <a:p>
            <a:pPr algn="l" eaLnBrk="1" hangingPunct="1">
              <a:defRPr/>
            </a:pPr>
            <a:r>
              <a:rPr lang="zh-CN" altLang="en-US" sz="3600" dirty="0" smtClean="0">
                <a:latin typeface="黑体" pitchFamily="2" charset="-122"/>
                <a:ea typeface="黑体" pitchFamily="2" charset="-122"/>
              </a:rPr>
              <a:t>例：编程求出小于</a:t>
            </a:r>
            <a:r>
              <a:rPr lang="en-US" altLang="zh-CN" sz="3600" dirty="0" smtClean="0">
                <a:latin typeface="黑体" pitchFamily="2" charset="-122"/>
                <a:ea typeface="黑体" pitchFamily="2" charset="-122"/>
              </a:rPr>
              <a:t>n</a:t>
            </a:r>
            <a:r>
              <a:rPr lang="zh-CN" altLang="en-US" sz="3600" dirty="0" smtClean="0">
                <a:latin typeface="黑体" pitchFamily="2" charset="-122"/>
                <a:ea typeface="黑体" pitchFamily="2" charset="-122"/>
              </a:rPr>
              <a:t>的所有素数（穷举法）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3538">
                                            <p:txEl>
                                              <p:pRg st="7" end="7"/>
                                            </p:txEl>
                                          </p:spTgt>
                                        </p:tgtEl>
                                        <p:attrNameLst>
                                          <p:attrName>style.visibility</p:attrName>
                                        </p:attrNameLst>
                                      </p:cBhvr>
                                      <p:to>
                                        <p:strVal val="visible"/>
                                      </p:to>
                                    </p:set>
                                    <p:animEffect transition="in" filter="blinds(horizontal)">
                                      <p:cBhvr>
                                        <p:cTn id="7" dur="500"/>
                                        <p:tgtEl>
                                          <p:spTgt spid="193538">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3538">
                                            <p:txEl>
                                              <p:pRg st="8" end="8"/>
                                            </p:txEl>
                                          </p:spTgt>
                                        </p:tgtEl>
                                        <p:attrNameLst>
                                          <p:attrName>style.visibility</p:attrName>
                                        </p:attrNameLst>
                                      </p:cBhvr>
                                      <p:to>
                                        <p:strVal val="visible"/>
                                      </p:to>
                                    </p:set>
                                    <p:animEffect transition="in" filter="blinds(horizontal)">
                                      <p:cBhvr>
                                        <p:cTn id="10" dur="500"/>
                                        <p:tgtEl>
                                          <p:spTgt spid="193538">
                                            <p:txEl>
                                              <p:pRg st="8" end="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3538">
                                            <p:txEl>
                                              <p:pRg st="9" end="9"/>
                                            </p:txEl>
                                          </p:spTgt>
                                        </p:tgtEl>
                                        <p:attrNameLst>
                                          <p:attrName>style.visibility</p:attrName>
                                        </p:attrNameLst>
                                      </p:cBhvr>
                                      <p:to>
                                        <p:strVal val="visible"/>
                                      </p:to>
                                    </p:set>
                                    <p:animEffect transition="in" filter="blinds(horizontal)">
                                      <p:cBhvr>
                                        <p:cTn id="13" dur="500"/>
                                        <p:tgtEl>
                                          <p:spTgt spid="193538">
                                            <p:txEl>
                                              <p:pRg st="9" end="9"/>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93538">
                                            <p:txEl>
                                              <p:pRg st="10" end="10"/>
                                            </p:txEl>
                                          </p:spTgt>
                                        </p:tgtEl>
                                        <p:attrNameLst>
                                          <p:attrName>style.visibility</p:attrName>
                                        </p:attrNameLst>
                                      </p:cBhvr>
                                      <p:to>
                                        <p:strVal val="visible"/>
                                      </p:to>
                                    </p:set>
                                    <p:animEffect transition="in" filter="blinds(horizontal)">
                                      <p:cBhvr>
                                        <p:cTn id="16" dur="500"/>
                                        <p:tgtEl>
                                          <p:spTgt spid="193538">
                                            <p:txEl>
                                              <p:pRg st="10" end="1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93538">
                                            <p:txEl>
                                              <p:pRg st="11" end="11"/>
                                            </p:txEl>
                                          </p:spTgt>
                                        </p:tgtEl>
                                        <p:attrNameLst>
                                          <p:attrName>style.visibility</p:attrName>
                                        </p:attrNameLst>
                                      </p:cBhvr>
                                      <p:to>
                                        <p:strVal val="visible"/>
                                      </p:to>
                                    </p:set>
                                    <p:animEffect transition="in" filter="blinds(horizontal)">
                                      <p:cBhvr>
                                        <p:cTn id="19" dur="500"/>
                                        <p:tgtEl>
                                          <p:spTgt spid="193538">
                                            <p:txEl>
                                              <p:pRg st="11" end="11"/>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93538">
                                            <p:txEl>
                                              <p:pRg st="12" end="12"/>
                                            </p:txEl>
                                          </p:spTgt>
                                        </p:tgtEl>
                                        <p:attrNameLst>
                                          <p:attrName>style.visibility</p:attrName>
                                        </p:attrNameLst>
                                      </p:cBhvr>
                                      <p:to>
                                        <p:strVal val="visible"/>
                                      </p:to>
                                    </p:set>
                                    <p:animEffect transition="in" filter="blinds(horizontal)">
                                      <p:cBhvr>
                                        <p:cTn id="22" dur="500"/>
                                        <p:tgtEl>
                                          <p:spTgt spid="193538">
                                            <p:txEl>
                                              <p:pRg st="12" end="1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93538">
                                            <p:txEl>
                                              <p:pRg st="13" end="13"/>
                                            </p:txEl>
                                          </p:spTgt>
                                        </p:tgtEl>
                                        <p:attrNameLst>
                                          <p:attrName>style.visibility</p:attrName>
                                        </p:attrNameLst>
                                      </p:cBhvr>
                                      <p:to>
                                        <p:strVal val="visible"/>
                                      </p:to>
                                    </p:set>
                                    <p:animEffect transition="in" filter="blinds(horizontal)">
                                      <p:cBhvr>
                                        <p:cTn id="25" dur="500"/>
                                        <p:tgtEl>
                                          <p:spTgt spid="193538">
                                            <p:txEl>
                                              <p:pRg st="13" end="1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93538">
                                            <p:txEl>
                                              <p:pRg st="16" end="16"/>
                                            </p:txEl>
                                          </p:spTgt>
                                        </p:tgtEl>
                                        <p:attrNameLst>
                                          <p:attrName>style.visibility</p:attrName>
                                        </p:attrNameLst>
                                      </p:cBhvr>
                                      <p:to>
                                        <p:strVal val="visible"/>
                                      </p:to>
                                    </p:set>
                                    <p:anim calcmode="lin" valueType="num">
                                      <p:cBhvr additive="base">
                                        <p:cTn id="30" dur="500" fill="hold"/>
                                        <p:tgtEl>
                                          <p:spTgt spid="193538">
                                            <p:txEl>
                                              <p:pRg st="16" end="1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93538">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193538">
                                            <p:txEl>
                                              <p:pRg st="17" end="17"/>
                                            </p:txEl>
                                          </p:spTgt>
                                        </p:tgtEl>
                                        <p:attrNameLst>
                                          <p:attrName>style.visibility</p:attrName>
                                        </p:attrNameLst>
                                      </p:cBhvr>
                                      <p:to>
                                        <p:strVal val="visible"/>
                                      </p:to>
                                    </p:set>
                                    <p:anim calcmode="lin" valueType="num">
                                      <p:cBhvr additive="base">
                                        <p:cTn id="36" dur="500" fill="hold"/>
                                        <p:tgtEl>
                                          <p:spTgt spid="193538">
                                            <p:txEl>
                                              <p:pRg st="17" end="1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93538">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body" idx="1"/>
          </p:nvPr>
        </p:nvSpPr>
        <p:spPr>
          <a:xfrm>
            <a:off x="250825" y="476250"/>
            <a:ext cx="8642350" cy="6381750"/>
          </a:xfrm>
        </p:spPr>
        <p:txBody>
          <a:bodyPr/>
          <a:lstStyle/>
          <a:p>
            <a:pPr eaLnBrk="1" hangingPunct="1">
              <a:lnSpc>
                <a:spcPct val="80000"/>
              </a:lnSpc>
              <a:buFont typeface="Wingdings" pitchFamily="2" charset="2"/>
              <a:buNone/>
              <a:defRPr/>
            </a:pPr>
            <a:r>
              <a:rPr lang="en-US" altLang="zh-CN" sz="2000" smtClean="0"/>
              <a:t>#include &lt;iostream&gt;</a:t>
            </a:r>
          </a:p>
          <a:p>
            <a:pPr eaLnBrk="1" hangingPunct="1">
              <a:lnSpc>
                <a:spcPct val="80000"/>
              </a:lnSpc>
              <a:buFont typeface="Wingdings" pitchFamily="2" charset="2"/>
              <a:buNone/>
              <a:defRPr/>
            </a:pPr>
            <a:r>
              <a:rPr lang="en-US" altLang="zh-CN" sz="2000" smtClean="0"/>
              <a:t>#include &lt;cmath&gt;</a:t>
            </a:r>
          </a:p>
          <a:p>
            <a:pPr eaLnBrk="1" hangingPunct="1">
              <a:lnSpc>
                <a:spcPct val="80000"/>
              </a:lnSpc>
              <a:buFont typeface="Wingdings" pitchFamily="2" charset="2"/>
              <a:buNone/>
              <a:defRPr/>
            </a:pPr>
            <a:r>
              <a:rPr lang="en-US" altLang="zh-CN" sz="2000" smtClean="0"/>
              <a:t>using namespace std;</a:t>
            </a:r>
          </a:p>
          <a:p>
            <a:pPr eaLnBrk="1" hangingPunct="1">
              <a:lnSpc>
                <a:spcPct val="80000"/>
              </a:lnSpc>
              <a:buFont typeface="Wingdings" pitchFamily="2" charset="2"/>
              <a:buNone/>
              <a:defRPr/>
            </a:pPr>
            <a:r>
              <a:rPr lang="en-US" altLang="zh-CN" sz="2000" smtClean="0"/>
              <a:t>int main()</a:t>
            </a:r>
          </a:p>
          <a:p>
            <a:pPr eaLnBrk="1" hangingPunct="1">
              <a:lnSpc>
                <a:spcPct val="80000"/>
              </a:lnSpc>
              <a:buFont typeface="Wingdings" pitchFamily="2" charset="2"/>
              <a:buNone/>
              <a:defRPr/>
            </a:pPr>
            <a:r>
              <a:rPr lang="en-US" altLang="zh-CN" sz="2000" smtClean="0"/>
              <a:t>{	int n;</a:t>
            </a:r>
          </a:p>
          <a:p>
            <a:pPr eaLnBrk="1" hangingPunct="1">
              <a:lnSpc>
                <a:spcPct val="80000"/>
              </a:lnSpc>
              <a:buFont typeface="Wingdings" pitchFamily="2" charset="2"/>
              <a:buNone/>
              <a:defRPr/>
            </a:pPr>
            <a:r>
              <a:rPr lang="en-US" altLang="zh-CN" sz="2000" smtClean="0"/>
              <a:t>	cin &gt;&gt; n;   //</a:t>
            </a:r>
            <a:r>
              <a:rPr lang="zh-CN" altLang="en-US" sz="2000" smtClean="0"/>
              <a:t>从键盘输入一个数</a:t>
            </a:r>
          </a:p>
          <a:p>
            <a:pPr eaLnBrk="1" hangingPunct="1">
              <a:lnSpc>
                <a:spcPct val="80000"/>
              </a:lnSpc>
              <a:buFont typeface="Wingdings" pitchFamily="2" charset="2"/>
              <a:buNone/>
              <a:defRPr/>
            </a:pPr>
            <a:r>
              <a:rPr lang="zh-CN" altLang="en-US" sz="2000" smtClean="0"/>
              <a:t>	</a:t>
            </a:r>
            <a:r>
              <a:rPr lang="en-US" altLang="zh-CN" sz="2000" smtClean="0"/>
              <a:t>if (n &lt;= 2) return -1;</a:t>
            </a:r>
          </a:p>
          <a:p>
            <a:pPr eaLnBrk="1" hangingPunct="1">
              <a:lnSpc>
                <a:spcPct val="80000"/>
              </a:lnSpc>
              <a:buFont typeface="Wingdings" pitchFamily="2" charset="2"/>
              <a:buNone/>
              <a:defRPr/>
            </a:pPr>
            <a:r>
              <a:rPr lang="en-US" altLang="zh-CN" sz="2000" smtClean="0"/>
              <a:t>	cout &lt;&lt; 2 &lt;&lt; ",";  //</a:t>
            </a:r>
            <a:r>
              <a:rPr lang="zh-CN" altLang="en-US" sz="2000" smtClean="0"/>
              <a:t>输出第一个素数</a:t>
            </a:r>
          </a:p>
          <a:p>
            <a:pPr eaLnBrk="1" hangingPunct="1">
              <a:lnSpc>
                <a:spcPct val="80000"/>
              </a:lnSpc>
              <a:buFont typeface="Wingdings" pitchFamily="2" charset="2"/>
              <a:buNone/>
              <a:defRPr/>
            </a:pPr>
            <a:r>
              <a:rPr lang="zh-CN" altLang="en-US" sz="2000" smtClean="0"/>
              <a:t>	</a:t>
            </a:r>
            <a:r>
              <a:rPr lang="en-US" altLang="zh-CN" sz="2000" smtClean="0"/>
              <a:t>for (int i=3; i&lt;n; i+=2)  </a:t>
            </a:r>
            <a:r>
              <a:rPr lang="en-US" altLang="zh-CN" sz="1800" smtClean="0"/>
              <a:t>//</a:t>
            </a:r>
            <a:r>
              <a:rPr lang="zh-CN" altLang="en-US" sz="1800" smtClean="0"/>
              <a:t>循环：分别判断</a:t>
            </a:r>
            <a:r>
              <a:rPr lang="en-US" altLang="zh-CN" sz="1800" smtClean="0"/>
              <a:t>3</a:t>
            </a:r>
            <a:r>
              <a:rPr lang="zh-CN" altLang="en-US" sz="1800" smtClean="0"/>
              <a:t>、</a:t>
            </a:r>
            <a:r>
              <a:rPr lang="en-US" altLang="zh-CN" sz="1800" smtClean="0"/>
              <a:t>5</a:t>
            </a:r>
            <a:r>
              <a:rPr lang="zh-CN" altLang="en-US" sz="1800" smtClean="0"/>
              <a:t>、</a:t>
            </a:r>
            <a:r>
              <a:rPr lang="en-US" altLang="zh-CN" sz="1800" smtClean="0"/>
              <a:t>...</a:t>
            </a:r>
            <a:r>
              <a:rPr lang="zh-CN" altLang="en-US" sz="1800" smtClean="0"/>
              <a:t>、是否为素数</a:t>
            </a:r>
          </a:p>
          <a:p>
            <a:pPr eaLnBrk="1" hangingPunct="1">
              <a:lnSpc>
                <a:spcPct val="80000"/>
              </a:lnSpc>
              <a:buFont typeface="Wingdings" pitchFamily="2" charset="2"/>
              <a:buNone/>
              <a:defRPr/>
            </a:pPr>
            <a:r>
              <a:rPr lang="zh-CN" altLang="en-US" sz="2000" smtClean="0"/>
              <a:t>	</a:t>
            </a:r>
            <a:r>
              <a:rPr lang="en-US" altLang="zh-CN" sz="2000" smtClean="0"/>
              <a:t>{	int j=2;</a:t>
            </a:r>
          </a:p>
          <a:p>
            <a:pPr eaLnBrk="1" hangingPunct="1">
              <a:lnSpc>
                <a:spcPct val="80000"/>
              </a:lnSpc>
              <a:buFont typeface="Wingdings" pitchFamily="2" charset="2"/>
              <a:buNone/>
              <a:defRPr/>
            </a:pPr>
            <a:r>
              <a:rPr lang="en-US" altLang="zh-CN" sz="2000" smtClean="0"/>
              <a:t>		while (j&lt;=</a:t>
            </a:r>
            <a:r>
              <a:rPr lang="en-US" altLang="zh-CN" sz="2000" smtClean="0">
                <a:solidFill>
                  <a:schemeClr val="folHlink"/>
                </a:solidFill>
              </a:rPr>
              <a:t>sqrt(i)</a:t>
            </a:r>
            <a:r>
              <a:rPr lang="en-US" altLang="zh-CN" sz="2000" smtClean="0"/>
              <a:t> &amp;&amp; i%j!=0) </a:t>
            </a:r>
            <a:r>
              <a:rPr lang="en-US" altLang="zh-CN" sz="1800" smtClean="0"/>
              <a:t>//</a:t>
            </a:r>
            <a:r>
              <a:rPr lang="zh-CN" altLang="en-US" sz="1800" smtClean="0"/>
              <a:t>循环：分别判断</a:t>
            </a:r>
            <a:r>
              <a:rPr lang="en-US" altLang="zh-CN" sz="1800" smtClean="0"/>
              <a:t>i</a:t>
            </a:r>
            <a:r>
              <a:rPr lang="zh-CN" altLang="en-US" sz="1800" smtClean="0"/>
              <a:t>是否为素数</a:t>
            </a:r>
          </a:p>
          <a:p>
            <a:pPr eaLnBrk="1" hangingPunct="1">
              <a:lnSpc>
                <a:spcPct val="80000"/>
              </a:lnSpc>
              <a:buFont typeface="Wingdings" pitchFamily="2" charset="2"/>
              <a:buNone/>
              <a:defRPr/>
            </a:pPr>
            <a:r>
              <a:rPr lang="zh-CN" altLang="en-US" sz="2000" smtClean="0"/>
              <a:t>		   </a:t>
            </a:r>
            <a:r>
              <a:rPr lang="en-US" altLang="zh-CN" sz="2000" smtClean="0"/>
              <a:t>j++;</a:t>
            </a:r>
          </a:p>
          <a:p>
            <a:pPr eaLnBrk="1" hangingPunct="1">
              <a:lnSpc>
                <a:spcPct val="80000"/>
              </a:lnSpc>
              <a:buFont typeface="Wingdings" pitchFamily="2" charset="2"/>
              <a:buNone/>
              <a:defRPr/>
            </a:pPr>
            <a:r>
              <a:rPr lang="en-US" altLang="zh-CN" sz="2000" smtClean="0"/>
              <a:t>		if (j &gt; </a:t>
            </a:r>
            <a:r>
              <a:rPr lang="en-US" altLang="zh-CN" sz="2000" smtClean="0">
                <a:solidFill>
                  <a:schemeClr val="folHlink"/>
                </a:solidFill>
              </a:rPr>
              <a:t>sqrt(i)</a:t>
            </a:r>
            <a:r>
              <a:rPr lang="en-US" altLang="zh-CN" sz="2000" smtClean="0"/>
              <a:t>) //i</a:t>
            </a:r>
            <a:r>
              <a:rPr lang="zh-CN" altLang="en-US" sz="2000" smtClean="0"/>
              <a:t>是素数</a:t>
            </a:r>
          </a:p>
          <a:p>
            <a:pPr eaLnBrk="1" hangingPunct="1">
              <a:lnSpc>
                <a:spcPct val="80000"/>
              </a:lnSpc>
              <a:buFont typeface="Wingdings" pitchFamily="2" charset="2"/>
              <a:buNone/>
              <a:defRPr/>
            </a:pPr>
            <a:r>
              <a:rPr lang="zh-CN" altLang="en-US" sz="2000" smtClean="0"/>
              <a:t>		  </a:t>
            </a:r>
            <a:r>
              <a:rPr lang="en-US" altLang="zh-CN" sz="2000" smtClean="0"/>
              <a:t>cout &lt;&lt; i &lt;&lt; ",";</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cout &lt;&lt; endl;</a:t>
            </a:r>
          </a:p>
          <a:p>
            <a:pPr eaLnBrk="1" hangingPunct="1">
              <a:lnSpc>
                <a:spcPct val="80000"/>
              </a:lnSpc>
              <a:buFont typeface="Wingdings" pitchFamily="2" charset="2"/>
              <a:buNone/>
              <a:defRPr/>
            </a:pPr>
            <a:r>
              <a:rPr lang="en-US" altLang="zh-CN" sz="2000" smtClean="0"/>
              <a:t>	return 0;</a:t>
            </a:r>
          </a:p>
          <a:p>
            <a:pPr eaLnBrk="1" hangingPunct="1">
              <a:lnSpc>
                <a:spcPct val="80000"/>
              </a:lnSpc>
              <a:buFont typeface="Wingdings" pitchFamily="2" charset="2"/>
              <a:buNone/>
              <a:defRPr/>
            </a:pPr>
            <a:r>
              <a:rPr lang="en-US" altLang="zh-CN" sz="2000" smtClean="0"/>
              <a:t>}</a:t>
            </a:r>
          </a:p>
          <a:p>
            <a:pPr eaLnBrk="1" hangingPunct="1">
              <a:lnSpc>
                <a:spcPct val="80000"/>
              </a:lnSpc>
              <a:buFont typeface="Wingdings" pitchFamily="2" charset="2"/>
              <a:buNone/>
              <a:defRPr/>
            </a:pPr>
            <a:endParaRPr lang="en-US" altLang="zh-CN" sz="2000" smtClean="0"/>
          </a:p>
          <a:p>
            <a:pPr eaLnBrk="1" hangingPunct="1">
              <a:lnSpc>
                <a:spcPct val="80000"/>
              </a:lnSpc>
              <a:buFont typeface="Wingdings" pitchFamily="2" charset="2"/>
              <a:buNone/>
              <a:defRPr/>
            </a:pPr>
            <a:r>
              <a:rPr lang="zh-CN" altLang="en-US" sz="2000" smtClean="0"/>
              <a:t>注意：上面程序中的</a:t>
            </a:r>
            <a:r>
              <a:rPr lang="en-US" altLang="zh-CN" sz="2000" smtClean="0"/>
              <a:t>sqrt(i)</a:t>
            </a:r>
            <a:r>
              <a:rPr lang="zh-CN" altLang="en-US" sz="2000" smtClean="0"/>
              <a:t>被重复计算！</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eaLnBrk="1" hangingPunct="1">
              <a:defRPr/>
            </a:pPr>
            <a:endParaRPr lang="zh-CN" altLang="zh-CN" dirty="0" smtClean="0"/>
          </a:p>
        </p:txBody>
      </p:sp>
      <p:sp>
        <p:nvSpPr>
          <p:cNvPr id="195587"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altLang="zh-CN" dirty="0" smtClean="0"/>
              <a:t>......</a:t>
            </a:r>
          </a:p>
          <a:p>
            <a:pPr eaLnBrk="1" hangingPunct="1">
              <a:lnSpc>
                <a:spcPct val="90000"/>
              </a:lnSpc>
              <a:buFont typeface="Wingdings" pitchFamily="2" charset="2"/>
              <a:buNone/>
              <a:defRPr/>
            </a:pPr>
            <a:r>
              <a:rPr lang="en-US" altLang="zh-CN" dirty="0" err="1" smtClean="0"/>
              <a:t>int</a:t>
            </a:r>
            <a:r>
              <a:rPr lang="en-US" altLang="zh-CN" dirty="0" smtClean="0"/>
              <a:t> j = 2,k=</a:t>
            </a:r>
            <a:r>
              <a:rPr lang="en-US" altLang="zh-CN" dirty="0" err="1" smtClean="0"/>
              <a:t>sqrt</a:t>
            </a:r>
            <a:r>
              <a:rPr lang="en-US" altLang="zh-CN" dirty="0" smtClean="0"/>
              <a:t>(</a:t>
            </a:r>
            <a:r>
              <a:rPr lang="en-US" altLang="zh-CN" dirty="0" err="1" smtClean="0"/>
              <a:t>i</a:t>
            </a:r>
            <a:r>
              <a:rPr lang="en-US" altLang="zh-CN" dirty="0" smtClean="0"/>
              <a:t>);</a:t>
            </a:r>
          </a:p>
          <a:p>
            <a:pPr eaLnBrk="1" hangingPunct="1">
              <a:lnSpc>
                <a:spcPct val="90000"/>
              </a:lnSpc>
              <a:buFont typeface="Wingdings" pitchFamily="2" charset="2"/>
              <a:buNone/>
              <a:defRPr/>
            </a:pPr>
            <a:r>
              <a:rPr lang="en-US" altLang="zh-CN" dirty="0" smtClean="0"/>
              <a:t>while ( j &lt;= k &amp;&amp; </a:t>
            </a:r>
            <a:r>
              <a:rPr lang="en-US" altLang="zh-CN" dirty="0" err="1" smtClean="0"/>
              <a:t>i%j</a:t>
            </a:r>
            <a:r>
              <a:rPr lang="en-US" altLang="zh-CN" dirty="0" smtClean="0"/>
              <a:t> != 0)</a:t>
            </a:r>
          </a:p>
          <a:p>
            <a:pPr eaLnBrk="1" hangingPunct="1">
              <a:lnSpc>
                <a:spcPct val="90000"/>
              </a:lnSpc>
              <a:buFont typeface="Wingdings" pitchFamily="2" charset="2"/>
              <a:buNone/>
              <a:defRPr/>
            </a:pPr>
            <a:r>
              <a:rPr lang="en-US" altLang="zh-CN" dirty="0" smtClean="0"/>
              <a:t>	j++;</a:t>
            </a:r>
          </a:p>
          <a:p>
            <a:pPr eaLnBrk="1" hangingPunct="1">
              <a:lnSpc>
                <a:spcPct val="90000"/>
              </a:lnSpc>
              <a:buFont typeface="Wingdings" pitchFamily="2" charset="2"/>
              <a:buNone/>
              <a:defRPr/>
            </a:pPr>
            <a:r>
              <a:rPr lang="en-US" altLang="zh-CN" dirty="0" smtClean="0"/>
              <a:t>if (j &gt; k) //</a:t>
            </a:r>
            <a:r>
              <a:rPr lang="en-US" altLang="zh-CN" dirty="0" err="1" smtClean="0"/>
              <a:t>i</a:t>
            </a:r>
            <a:r>
              <a:rPr lang="zh-CN" altLang="en-US" dirty="0" smtClean="0"/>
              <a:t>是素数。</a:t>
            </a:r>
          </a:p>
          <a:p>
            <a:pPr eaLnBrk="1" hangingPunct="1">
              <a:lnSpc>
                <a:spcPct val="90000"/>
              </a:lnSpc>
              <a:buFont typeface="Wingdings" pitchFamily="2" charset="2"/>
              <a:buNone/>
              <a:defRPr/>
            </a:pPr>
            <a:r>
              <a:rPr lang="en-US" altLang="zh-CN" dirty="0" smtClean="0"/>
              <a:t>......</a:t>
            </a:r>
          </a:p>
          <a:p>
            <a:pPr eaLnBrk="1" hangingPunct="1">
              <a:lnSpc>
                <a:spcPct val="90000"/>
              </a:lnSpc>
              <a:buFont typeface="Wingdings" pitchFamily="2" charset="2"/>
              <a:buNone/>
              <a:defRPr/>
            </a:pPr>
            <a:endParaRPr lang="en-US" altLang="zh-CN" dirty="0" smtClean="0"/>
          </a:p>
          <a:p>
            <a:pPr eaLnBrk="1" hangingPunct="1">
              <a:lnSpc>
                <a:spcPct val="90000"/>
              </a:lnSpc>
              <a:buFont typeface="Wingdings" pitchFamily="2" charset="2"/>
              <a:buNone/>
              <a:defRPr/>
            </a:pPr>
            <a:r>
              <a:rPr lang="zh-CN" altLang="en-US" dirty="0" smtClean="0"/>
              <a:t>注意：对有些循环优化，编译器能实现！</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68313" y="57150"/>
            <a:ext cx="8229600" cy="1139825"/>
          </a:xfrm>
        </p:spPr>
        <p:txBody>
          <a:bodyPr/>
          <a:lstStyle/>
          <a:p>
            <a:pPr eaLnBrk="1" hangingPunct="1">
              <a:defRPr/>
            </a:pPr>
            <a:r>
              <a:rPr lang="zh-CN" altLang="en-US" dirty="0" smtClean="0"/>
              <a:t>无条件转移控制 </a:t>
            </a:r>
          </a:p>
        </p:txBody>
      </p:sp>
      <p:sp>
        <p:nvSpPr>
          <p:cNvPr id="28675" name="Rectangle 3"/>
          <p:cNvSpPr>
            <a:spLocks noGrp="1" noChangeArrowheads="1"/>
          </p:cNvSpPr>
          <p:nvPr>
            <p:ph type="body" idx="1"/>
          </p:nvPr>
        </p:nvSpPr>
        <p:spPr>
          <a:xfrm>
            <a:off x="250825" y="1600200"/>
            <a:ext cx="8435975" cy="4530725"/>
          </a:xfrm>
        </p:spPr>
        <p:txBody>
          <a:bodyPr/>
          <a:lstStyle/>
          <a:p>
            <a:pPr eaLnBrk="1" hangingPunct="1">
              <a:defRPr/>
            </a:pPr>
            <a:r>
              <a:rPr lang="zh-CN" altLang="en-US" smtClean="0"/>
              <a:t>除了有条件的选择语句（</a:t>
            </a:r>
            <a:r>
              <a:rPr lang="en-US" altLang="zh-CN" smtClean="0"/>
              <a:t>if</a:t>
            </a:r>
            <a:r>
              <a:rPr lang="zh-CN" altLang="en-US" smtClean="0"/>
              <a:t>和</a:t>
            </a:r>
            <a:r>
              <a:rPr lang="en-US" altLang="zh-CN" smtClean="0"/>
              <a:t>switch</a:t>
            </a:r>
            <a:r>
              <a:rPr lang="zh-CN" altLang="en-US" smtClean="0"/>
              <a:t>）外，</a:t>
            </a:r>
            <a:r>
              <a:rPr lang="en-US" altLang="zh-CN" smtClean="0"/>
              <a:t>C++</a:t>
            </a:r>
            <a:r>
              <a:rPr lang="zh-CN" altLang="en-US" smtClean="0"/>
              <a:t>还提供了无条件的转移语句：</a:t>
            </a:r>
          </a:p>
          <a:p>
            <a:pPr lvl="1" eaLnBrk="1" hangingPunct="1">
              <a:defRPr/>
            </a:pPr>
            <a:r>
              <a:rPr lang="en-US" altLang="zh-CN" smtClean="0"/>
              <a:t>goto</a:t>
            </a:r>
          </a:p>
          <a:p>
            <a:pPr lvl="1" eaLnBrk="1" hangingPunct="1">
              <a:defRPr/>
            </a:pPr>
            <a:r>
              <a:rPr lang="en-US" altLang="zh-CN" smtClean="0"/>
              <a:t>break</a:t>
            </a:r>
          </a:p>
          <a:p>
            <a:pPr lvl="1" eaLnBrk="1" hangingPunct="1">
              <a:defRPr/>
            </a:pPr>
            <a:r>
              <a:rPr lang="en-US" altLang="zh-CN" smtClean="0"/>
              <a:t>continue</a:t>
            </a:r>
          </a:p>
          <a:p>
            <a:pPr lvl="1" eaLnBrk="1" hangingPunct="1">
              <a:defRPr/>
            </a:pPr>
            <a:r>
              <a:rPr lang="en-US" altLang="zh-CN" smtClean="0"/>
              <a:t>return</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68313" y="206375"/>
            <a:ext cx="8229600" cy="774700"/>
          </a:xfrm>
        </p:spPr>
        <p:txBody>
          <a:bodyPr/>
          <a:lstStyle/>
          <a:p>
            <a:pPr eaLnBrk="1" hangingPunct="1">
              <a:defRPr/>
            </a:pPr>
            <a:r>
              <a:rPr lang="en-US" altLang="zh-CN" dirty="0" err="1"/>
              <a:t>goto</a:t>
            </a:r>
            <a:r>
              <a:rPr lang="zh-CN" altLang="en-US" dirty="0"/>
              <a:t>语句</a:t>
            </a:r>
          </a:p>
        </p:txBody>
      </p:sp>
      <p:sp>
        <p:nvSpPr>
          <p:cNvPr id="205827" name="Rectangle 3"/>
          <p:cNvSpPr>
            <a:spLocks noGrp="1" noChangeArrowheads="1"/>
          </p:cNvSpPr>
          <p:nvPr>
            <p:ph type="body" idx="1"/>
          </p:nvPr>
        </p:nvSpPr>
        <p:spPr>
          <a:xfrm>
            <a:off x="250825" y="1628775"/>
            <a:ext cx="8713788" cy="5229225"/>
          </a:xfrm>
        </p:spPr>
        <p:txBody>
          <a:bodyPr/>
          <a:lstStyle/>
          <a:p>
            <a:pPr eaLnBrk="1" hangingPunct="1">
              <a:defRPr/>
            </a:pPr>
            <a:r>
              <a:rPr lang="en-US" altLang="zh-CN" smtClean="0"/>
              <a:t>goto</a:t>
            </a:r>
            <a:r>
              <a:rPr lang="zh-CN" altLang="en-US" smtClean="0"/>
              <a:t>语句的格式如下：</a:t>
            </a:r>
          </a:p>
          <a:p>
            <a:pPr lvl="1" eaLnBrk="1" hangingPunct="1">
              <a:lnSpc>
                <a:spcPct val="120000"/>
              </a:lnSpc>
              <a:buFontTx/>
              <a:buNone/>
              <a:defRPr/>
            </a:pPr>
            <a:r>
              <a:rPr lang="zh-CN" altLang="en-US" sz="2400" smtClean="0"/>
              <a:t>	</a:t>
            </a:r>
            <a:r>
              <a:rPr lang="en-US" altLang="zh-CN" sz="2400" smtClean="0"/>
              <a:t>goto &lt;</a:t>
            </a:r>
            <a:r>
              <a:rPr lang="zh-CN" altLang="en-US" sz="2400" smtClean="0"/>
              <a:t>语句标号</a:t>
            </a:r>
            <a:r>
              <a:rPr lang="en-US" altLang="zh-CN" sz="2400" smtClean="0"/>
              <a:t>&gt;</a:t>
            </a:r>
            <a:r>
              <a:rPr lang="zh-CN" altLang="en-US" sz="2400" smtClean="0"/>
              <a:t>；</a:t>
            </a:r>
          </a:p>
          <a:p>
            <a:pPr lvl="1" eaLnBrk="1" hangingPunct="1">
              <a:defRPr/>
            </a:pPr>
            <a:r>
              <a:rPr lang="en-US" altLang="zh-CN" smtClean="0">
                <a:cs typeface="Times New Roman" pitchFamily="18" charset="0"/>
              </a:rPr>
              <a:t>&lt;</a:t>
            </a:r>
            <a:r>
              <a:rPr lang="zh-CN" altLang="en-US" smtClean="0"/>
              <a:t>语句标号</a:t>
            </a:r>
            <a:r>
              <a:rPr lang="en-US" altLang="zh-CN" smtClean="0">
                <a:cs typeface="Times New Roman" pitchFamily="18" charset="0"/>
              </a:rPr>
              <a:t>&gt;</a:t>
            </a:r>
            <a:r>
              <a:rPr lang="zh-CN" altLang="en-US" smtClean="0"/>
              <a:t>为标识符，其定义格式为：</a:t>
            </a:r>
            <a:endParaRPr lang="zh-CN" altLang="en-US" smtClean="0">
              <a:cs typeface="Times New Roman" pitchFamily="18" charset="0"/>
            </a:endParaRPr>
          </a:p>
          <a:p>
            <a:pPr lvl="1" eaLnBrk="1" hangingPunct="1">
              <a:lnSpc>
                <a:spcPct val="130000"/>
              </a:lnSpc>
              <a:buFontTx/>
              <a:buNone/>
              <a:defRPr/>
            </a:pPr>
            <a:r>
              <a:rPr lang="zh-CN" altLang="en-US" sz="2400" smtClean="0">
                <a:cs typeface="Courier New" pitchFamily="49" charset="0"/>
              </a:rPr>
              <a:t>	</a:t>
            </a:r>
            <a:r>
              <a:rPr lang="en-US" altLang="zh-CN" sz="2400" smtClean="0">
                <a:solidFill>
                  <a:schemeClr val="folHlink"/>
                </a:solidFill>
                <a:cs typeface="Courier New" pitchFamily="49" charset="0"/>
              </a:rPr>
              <a:t>&lt;</a:t>
            </a:r>
            <a:r>
              <a:rPr lang="zh-CN" altLang="en-US" sz="2400" smtClean="0">
                <a:solidFill>
                  <a:schemeClr val="folHlink"/>
                </a:solidFill>
              </a:rPr>
              <a:t>语句标号</a:t>
            </a:r>
            <a:r>
              <a:rPr lang="en-US" altLang="zh-CN" sz="2400" smtClean="0">
                <a:solidFill>
                  <a:schemeClr val="folHlink"/>
                </a:solidFill>
                <a:cs typeface="Courier New" pitchFamily="49" charset="0"/>
              </a:rPr>
              <a:t>&gt;</a:t>
            </a:r>
            <a:r>
              <a:rPr lang="zh-CN" altLang="en-US" sz="2400" smtClean="0"/>
              <a:t>：</a:t>
            </a:r>
            <a:r>
              <a:rPr lang="en-US" altLang="zh-CN" sz="2400" smtClean="0">
                <a:cs typeface="Courier New" pitchFamily="49" charset="0"/>
              </a:rPr>
              <a:t>&lt;</a:t>
            </a:r>
            <a:r>
              <a:rPr lang="zh-CN" altLang="en-US" sz="2400" smtClean="0"/>
              <a:t>语句</a:t>
            </a:r>
            <a:r>
              <a:rPr lang="en-US" altLang="zh-CN" sz="2400" smtClean="0">
                <a:cs typeface="Courier New" pitchFamily="49" charset="0"/>
              </a:rPr>
              <a:t>&gt;</a:t>
            </a:r>
          </a:p>
          <a:p>
            <a:pPr eaLnBrk="1" hangingPunct="1">
              <a:defRPr/>
            </a:pPr>
            <a:r>
              <a:rPr lang="en-US" altLang="zh-CN" sz="2800" smtClean="0">
                <a:cs typeface="Courier New" pitchFamily="49" charset="0"/>
              </a:rPr>
              <a:t>goto</a:t>
            </a:r>
            <a:r>
              <a:rPr lang="zh-CN" altLang="en-US" sz="2800" smtClean="0">
                <a:cs typeface="Courier New" pitchFamily="49" charset="0"/>
              </a:rPr>
              <a:t>的含义是：程序转移到带有</a:t>
            </a:r>
            <a:r>
              <a:rPr lang="en-US" altLang="zh-CN" sz="2800" smtClean="0">
                <a:cs typeface="Courier New" pitchFamily="49" charset="0"/>
              </a:rPr>
              <a:t>&lt;</a:t>
            </a:r>
            <a:r>
              <a:rPr lang="zh-CN" altLang="en-US" sz="2800" smtClean="0">
                <a:cs typeface="Courier New" pitchFamily="49" charset="0"/>
              </a:rPr>
              <a:t>语句标号</a:t>
            </a:r>
            <a:r>
              <a:rPr lang="en-US" altLang="zh-CN" sz="2800" smtClean="0">
                <a:cs typeface="Courier New" pitchFamily="49" charset="0"/>
              </a:rPr>
              <a:t>&gt;</a:t>
            </a:r>
            <a:r>
              <a:rPr lang="zh-CN" altLang="en-US" sz="2800" smtClean="0">
                <a:cs typeface="Courier New" pitchFamily="49" charset="0"/>
              </a:rPr>
              <a:t>的语句</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用</a:t>
            </a:r>
            <a:r>
              <a:rPr lang="en-US" altLang="zh-CN" smtClean="0"/>
              <a:t>goto</a:t>
            </a:r>
            <a:r>
              <a:rPr lang="zh-CN" altLang="en-US" smtClean="0"/>
              <a:t>语句求</a:t>
            </a:r>
            <a:r>
              <a:rPr lang="en-US" altLang="zh-CN" smtClean="0"/>
              <a:t>n! </a:t>
            </a:r>
          </a:p>
        </p:txBody>
      </p:sp>
      <p:sp>
        <p:nvSpPr>
          <p:cNvPr id="206851" name="Rectangle 3"/>
          <p:cNvSpPr>
            <a:spLocks noGrp="1" noChangeArrowheads="1"/>
          </p:cNvSpPr>
          <p:nvPr>
            <p:ph type="body" idx="1"/>
          </p:nvPr>
        </p:nvSpPr>
        <p:spPr>
          <a:xfrm>
            <a:off x="250825" y="1484313"/>
            <a:ext cx="8686800" cy="5257800"/>
          </a:xfrm>
        </p:spPr>
        <p:txBody>
          <a:bodyPr/>
          <a:lstStyle/>
          <a:p>
            <a:pPr eaLnBrk="1" hangingPunct="1">
              <a:lnSpc>
                <a:spcPct val="90000"/>
              </a:lnSpc>
              <a:buFont typeface="Wingdings" pitchFamily="2" charset="2"/>
              <a:buNone/>
              <a:defRPr/>
            </a:pPr>
            <a:r>
              <a:rPr lang="en-US" altLang="zh-CN" sz="2400" smtClean="0"/>
              <a:t>#include &lt;iostream&gt;</a:t>
            </a:r>
          </a:p>
          <a:p>
            <a:pPr eaLnBrk="1" hangingPunct="1">
              <a:lnSpc>
                <a:spcPct val="90000"/>
              </a:lnSpc>
              <a:buFont typeface="Wingdings" pitchFamily="2" charset="2"/>
              <a:buNone/>
              <a:defRPr/>
            </a:pPr>
            <a:r>
              <a:rPr lang="en-US" altLang="zh-CN" sz="2400" smtClean="0"/>
              <a:t>using namespace std;</a:t>
            </a:r>
          </a:p>
          <a:p>
            <a:pPr eaLnBrk="1" hangingPunct="1">
              <a:lnSpc>
                <a:spcPct val="90000"/>
              </a:lnSpc>
              <a:buFont typeface="Wingdings" pitchFamily="2" charset="2"/>
              <a:buNone/>
              <a:defRPr/>
            </a:pPr>
            <a:r>
              <a:rPr lang="en-US" altLang="zh-CN" sz="2400" smtClean="0"/>
              <a:t>int main()</a:t>
            </a:r>
          </a:p>
          <a:p>
            <a:pPr eaLnBrk="1" hangingPunct="1">
              <a:lnSpc>
                <a:spcPct val="90000"/>
              </a:lnSpc>
              <a:buFont typeface="Wingdings" pitchFamily="2" charset="2"/>
              <a:buNone/>
              <a:defRPr/>
            </a:pPr>
            <a:r>
              <a:rPr lang="en-US" altLang="zh-CN" sz="2400" smtClean="0"/>
              <a:t>{	int n;</a:t>
            </a:r>
          </a:p>
          <a:p>
            <a:pPr eaLnBrk="1" hangingPunct="1">
              <a:lnSpc>
                <a:spcPct val="90000"/>
              </a:lnSpc>
              <a:buFont typeface="Wingdings" pitchFamily="2" charset="2"/>
              <a:buNone/>
              <a:defRPr/>
            </a:pPr>
            <a:r>
              <a:rPr lang="en-US" altLang="zh-CN" sz="2400" smtClean="0"/>
              <a:t>	cin &gt;&gt; n;</a:t>
            </a:r>
          </a:p>
          <a:p>
            <a:pPr eaLnBrk="1" hangingPunct="1">
              <a:lnSpc>
                <a:spcPct val="90000"/>
              </a:lnSpc>
              <a:buFont typeface="Wingdings" pitchFamily="2" charset="2"/>
              <a:buNone/>
              <a:defRPr/>
            </a:pPr>
            <a:r>
              <a:rPr lang="en-US" altLang="zh-CN" sz="2400" smtClean="0"/>
              <a:t>	int i=1,f=1;</a:t>
            </a:r>
          </a:p>
          <a:p>
            <a:pPr eaLnBrk="1" hangingPunct="1">
              <a:lnSpc>
                <a:spcPct val="90000"/>
              </a:lnSpc>
              <a:buFont typeface="Wingdings" pitchFamily="2" charset="2"/>
              <a:buNone/>
              <a:defRPr/>
            </a:pPr>
            <a:r>
              <a:rPr lang="en-US" altLang="zh-CN" sz="2400" smtClean="0"/>
              <a:t>loop: </a:t>
            </a:r>
          </a:p>
          <a:p>
            <a:pPr eaLnBrk="1" hangingPunct="1">
              <a:lnSpc>
                <a:spcPct val="90000"/>
              </a:lnSpc>
              <a:buFont typeface="Wingdings" pitchFamily="2" charset="2"/>
              <a:buNone/>
              <a:defRPr/>
            </a:pPr>
            <a:r>
              <a:rPr lang="en-US" altLang="zh-CN" sz="2400" smtClean="0"/>
              <a:t>	f *= i;</a:t>
            </a:r>
          </a:p>
          <a:p>
            <a:pPr eaLnBrk="1" hangingPunct="1">
              <a:lnSpc>
                <a:spcPct val="90000"/>
              </a:lnSpc>
              <a:buFont typeface="Wingdings" pitchFamily="2" charset="2"/>
              <a:buNone/>
              <a:defRPr/>
            </a:pPr>
            <a:r>
              <a:rPr lang="en-US" altLang="zh-CN" sz="2400" smtClean="0"/>
              <a:t>	i++;</a:t>
            </a:r>
          </a:p>
          <a:p>
            <a:pPr eaLnBrk="1" hangingPunct="1">
              <a:lnSpc>
                <a:spcPct val="90000"/>
              </a:lnSpc>
              <a:buFont typeface="Wingdings" pitchFamily="2" charset="2"/>
              <a:buNone/>
              <a:defRPr/>
            </a:pPr>
            <a:r>
              <a:rPr lang="en-US" altLang="zh-CN" sz="2400" smtClean="0"/>
              <a:t>	if (i &lt;= n) goto loop;</a:t>
            </a:r>
          </a:p>
          <a:p>
            <a:pPr eaLnBrk="1" hangingPunct="1">
              <a:lnSpc>
                <a:spcPct val="90000"/>
              </a:lnSpc>
              <a:buFont typeface="Wingdings" pitchFamily="2" charset="2"/>
              <a:buNone/>
              <a:defRPr/>
            </a:pPr>
            <a:r>
              <a:rPr lang="en-US" altLang="zh-CN" sz="2400" smtClean="0"/>
              <a:t>	cout &lt;&lt; "factorial of " &lt;&lt; n &lt;&lt; "=" &lt;&lt; f &lt;&lt; endl;</a:t>
            </a:r>
          </a:p>
          <a:p>
            <a:pPr eaLnBrk="1" hangingPunct="1">
              <a:lnSpc>
                <a:spcPct val="90000"/>
              </a:lnSpc>
              <a:buFont typeface="Wingdings" pitchFamily="2" charset="2"/>
              <a:buNone/>
              <a:defRPr/>
            </a:pPr>
            <a:r>
              <a:rPr lang="en-US" altLang="zh-CN" sz="2400" smtClean="0"/>
              <a:t>	return 0;</a:t>
            </a:r>
          </a:p>
          <a:p>
            <a:pPr eaLnBrk="1" hangingPunct="1">
              <a:lnSpc>
                <a:spcPct val="90000"/>
              </a:lnSpc>
              <a:buFont typeface="Wingdings" pitchFamily="2" charset="2"/>
              <a:buNone/>
              <a:defRPr/>
            </a:pPr>
            <a:r>
              <a:rPr lang="en-US" altLang="zh-CN" sz="2400" smtClean="0"/>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eaLnBrk="1" hangingPunct="1">
              <a:defRPr/>
            </a:pPr>
            <a:endParaRPr lang="zh-CN" altLang="zh-CN" smtClean="0"/>
          </a:p>
        </p:txBody>
      </p:sp>
      <p:sp>
        <p:nvSpPr>
          <p:cNvPr id="207875" name="Rectangle 3"/>
          <p:cNvSpPr>
            <a:spLocks noGrp="1" noChangeArrowheads="1"/>
          </p:cNvSpPr>
          <p:nvPr>
            <p:ph type="body" idx="1"/>
          </p:nvPr>
        </p:nvSpPr>
        <p:spPr/>
        <p:txBody>
          <a:bodyPr/>
          <a:lstStyle/>
          <a:p>
            <a:pPr eaLnBrk="1" hangingPunct="1">
              <a:defRPr/>
            </a:pPr>
            <a:r>
              <a:rPr lang="zh-CN" altLang="en-US" smtClean="0"/>
              <a:t>在使用</a:t>
            </a:r>
            <a:r>
              <a:rPr lang="en-US" altLang="zh-CN" smtClean="0"/>
              <a:t>goto</a:t>
            </a:r>
            <a:r>
              <a:rPr lang="zh-CN" altLang="en-US" smtClean="0"/>
              <a:t>语句时，应该注意：</a:t>
            </a:r>
          </a:p>
          <a:p>
            <a:pPr lvl="1" eaLnBrk="1" hangingPunct="1">
              <a:defRPr/>
            </a:pPr>
            <a:r>
              <a:rPr lang="zh-CN" altLang="en-US" smtClean="0"/>
              <a:t>不能用</a:t>
            </a:r>
            <a:r>
              <a:rPr lang="en-US" altLang="zh-CN" smtClean="0"/>
              <a:t>goto</a:t>
            </a:r>
            <a:r>
              <a:rPr lang="zh-CN" altLang="en-US" smtClean="0"/>
              <a:t>语句从一个函数外部转入该函数的内部（函数体），也不能用</a:t>
            </a:r>
            <a:r>
              <a:rPr lang="en-US" altLang="zh-CN" smtClean="0"/>
              <a:t>goto</a:t>
            </a:r>
            <a:r>
              <a:rPr lang="zh-CN" altLang="en-US" smtClean="0"/>
              <a:t>语句从一个函数的内部转到该函数的外部。</a:t>
            </a:r>
          </a:p>
          <a:p>
            <a:pPr lvl="1" eaLnBrk="1" hangingPunct="1">
              <a:defRPr/>
            </a:pPr>
            <a:r>
              <a:rPr lang="zh-CN" altLang="en-US" smtClean="0"/>
              <a:t>允许用</a:t>
            </a:r>
            <a:r>
              <a:rPr lang="en-US" altLang="zh-CN" smtClean="0"/>
              <a:t>goto</a:t>
            </a:r>
            <a:r>
              <a:rPr lang="zh-CN" altLang="en-US" smtClean="0"/>
              <a:t>语句从内层复合语句转到外层复合语句或从外层复合语句转入内层复合语句。</a:t>
            </a:r>
          </a:p>
          <a:p>
            <a:pPr lvl="1" eaLnBrk="1" hangingPunct="1">
              <a:defRPr/>
            </a:pPr>
            <a:r>
              <a:rPr lang="en-US" altLang="zh-CN" smtClean="0"/>
              <a:t>goto</a:t>
            </a:r>
            <a:r>
              <a:rPr lang="zh-CN" altLang="en-US" smtClean="0"/>
              <a:t>语句不能掠过带有初始化的变量定义。</a:t>
            </a:r>
          </a:p>
          <a:p>
            <a:pPr eaLnBrk="1" hangingPunct="1">
              <a:defRPr/>
            </a:pPr>
            <a:endParaRPr lang="en-US" altLang="zh-CN"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Rectangle 3"/>
          <p:cNvSpPr>
            <a:spLocks noGrp="1" noChangeArrowheads="1"/>
          </p:cNvSpPr>
          <p:nvPr>
            <p:ph type="body" idx="1"/>
          </p:nvPr>
        </p:nvSpPr>
        <p:spPr>
          <a:xfrm>
            <a:off x="457200" y="250825"/>
            <a:ext cx="8229600" cy="6130925"/>
          </a:xfrm>
        </p:spPr>
        <p:txBody>
          <a:bodyPr/>
          <a:lstStyle/>
          <a:p>
            <a:pPr eaLnBrk="1" hangingPunct="1">
              <a:lnSpc>
                <a:spcPct val="80000"/>
              </a:lnSpc>
              <a:buFont typeface="Wingdings" pitchFamily="2" charset="2"/>
              <a:buNone/>
              <a:defRPr/>
            </a:pPr>
            <a:r>
              <a:rPr lang="es-CL" altLang="zh-CN" sz="2400" smtClean="0"/>
              <a:t>void f()</a:t>
            </a:r>
          </a:p>
          <a:p>
            <a:pPr eaLnBrk="1" hangingPunct="1">
              <a:lnSpc>
                <a:spcPct val="80000"/>
              </a:lnSpc>
              <a:buFont typeface="Wingdings" pitchFamily="2" charset="2"/>
              <a:buNone/>
              <a:defRPr/>
            </a:pPr>
            <a:r>
              <a:rPr lang="es-CL" altLang="zh-CN" sz="2400" smtClean="0"/>
              <a:t>{	......</a:t>
            </a:r>
          </a:p>
          <a:p>
            <a:pPr eaLnBrk="1" hangingPunct="1">
              <a:lnSpc>
                <a:spcPct val="80000"/>
              </a:lnSpc>
              <a:buFont typeface="Wingdings" pitchFamily="2" charset="2"/>
              <a:buNone/>
              <a:defRPr/>
            </a:pPr>
            <a:r>
              <a:rPr lang="es-CL" altLang="zh-CN" sz="2400" smtClean="0"/>
              <a:t>	goto L1;  //Error</a:t>
            </a:r>
          </a:p>
          <a:p>
            <a:pPr eaLnBrk="1" hangingPunct="1">
              <a:lnSpc>
                <a:spcPct val="80000"/>
              </a:lnSpc>
              <a:buFont typeface="Wingdings" pitchFamily="2" charset="2"/>
              <a:buNone/>
              <a:defRPr/>
            </a:pPr>
            <a:r>
              <a:rPr lang="es-CL" altLang="zh-CN" sz="2400" smtClean="0"/>
              <a:t>	......</a:t>
            </a:r>
          </a:p>
          <a:p>
            <a:pPr eaLnBrk="1" hangingPunct="1">
              <a:lnSpc>
                <a:spcPct val="80000"/>
              </a:lnSpc>
              <a:buFont typeface="Wingdings" pitchFamily="2" charset="2"/>
              <a:buNone/>
              <a:defRPr/>
            </a:pPr>
            <a:r>
              <a:rPr lang="es-CL" altLang="zh-CN" sz="2400" smtClean="0"/>
              <a:t>	</a:t>
            </a:r>
            <a:r>
              <a:rPr lang="en-US" altLang="zh-CN" sz="2400" smtClean="0"/>
              <a:t>while (...)</a:t>
            </a:r>
          </a:p>
          <a:p>
            <a:pPr eaLnBrk="1" hangingPunct="1">
              <a:lnSpc>
                <a:spcPct val="80000"/>
              </a:lnSpc>
              <a:buFont typeface="Wingdings" pitchFamily="2" charset="2"/>
              <a:buNone/>
              <a:defRPr/>
            </a:pPr>
            <a:r>
              <a:rPr lang="en-US" altLang="zh-CN" sz="2400" smtClean="0"/>
              <a:t>	{ 	int x=0;</a:t>
            </a:r>
          </a:p>
          <a:p>
            <a:pPr eaLnBrk="1" hangingPunct="1">
              <a:lnSpc>
                <a:spcPct val="80000"/>
              </a:lnSpc>
              <a:buFont typeface="Wingdings" pitchFamily="2" charset="2"/>
              <a:buNone/>
              <a:defRPr/>
            </a:pPr>
            <a:r>
              <a:rPr lang="en-US" altLang="zh-CN" sz="2400" smtClean="0"/>
              <a:t>		L1: ...</a:t>
            </a:r>
          </a:p>
          <a:p>
            <a:pPr eaLnBrk="1" hangingPunct="1">
              <a:lnSpc>
                <a:spcPct val="80000"/>
              </a:lnSpc>
              <a:buFont typeface="Wingdings" pitchFamily="2" charset="2"/>
              <a:buNone/>
              <a:defRPr/>
            </a:pPr>
            <a:r>
              <a:rPr lang="en-US" altLang="zh-CN" sz="2400" smtClean="0"/>
              <a:t>		......</a:t>
            </a:r>
          </a:p>
          <a:p>
            <a:pPr eaLnBrk="1" hangingPunct="1">
              <a:lnSpc>
                <a:spcPct val="80000"/>
              </a:lnSpc>
              <a:buFont typeface="Wingdings" pitchFamily="2" charset="2"/>
              <a:buNone/>
              <a:defRPr/>
            </a:pPr>
            <a:r>
              <a:rPr lang="en-US" altLang="zh-CN" sz="2400" smtClean="0"/>
              <a:t>		goto L2; //Error</a:t>
            </a:r>
          </a:p>
          <a:p>
            <a:pPr eaLnBrk="1" hangingPunct="1">
              <a:lnSpc>
                <a:spcPct val="80000"/>
              </a:lnSpc>
              <a:buFont typeface="Wingdings" pitchFamily="2" charset="2"/>
              <a:buNone/>
              <a:defRPr/>
            </a:pPr>
            <a:r>
              <a:rPr lang="en-US" altLang="zh-CN" sz="2400" smtClean="0"/>
              <a:t>		......</a:t>
            </a:r>
          </a:p>
          <a:p>
            <a:pPr eaLnBrk="1" hangingPunct="1">
              <a:lnSpc>
                <a:spcPct val="80000"/>
              </a:lnSpc>
              <a:buFont typeface="Wingdings" pitchFamily="2" charset="2"/>
              <a:buNone/>
              <a:defRPr/>
            </a:pPr>
            <a:r>
              <a:rPr lang="en-US" altLang="zh-CN" sz="2400" smtClean="0"/>
              <a:t>	}</a:t>
            </a:r>
          </a:p>
          <a:p>
            <a:pPr eaLnBrk="1" hangingPunct="1">
              <a:lnSpc>
                <a:spcPct val="80000"/>
              </a:lnSpc>
              <a:buFont typeface="Wingdings" pitchFamily="2" charset="2"/>
              <a:buNone/>
              <a:defRPr/>
            </a:pPr>
            <a:r>
              <a:rPr lang="en-US" altLang="zh-CN" sz="2400" smtClean="0"/>
              <a:t>	.....</a:t>
            </a:r>
          </a:p>
          <a:p>
            <a:pPr eaLnBrk="1" hangingPunct="1">
              <a:lnSpc>
                <a:spcPct val="80000"/>
              </a:lnSpc>
              <a:buFont typeface="Wingdings" pitchFamily="2" charset="2"/>
              <a:buNone/>
              <a:defRPr/>
            </a:pPr>
            <a:r>
              <a:rPr lang="en-US" altLang="zh-CN" sz="2400" smtClean="0"/>
              <a:t>	int y=10;</a:t>
            </a:r>
          </a:p>
          <a:p>
            <a:pPr eaLnBrk="1" hangingPunct="1">
              <a:lnSpc>
                <a:spcPct val="80000"/>
              </a:lnSpc>
              <a:buFont typeface="Wingdings" pitchFamily="2" charset="2"/>
              <a:buNone/>
              <a:defRPr/>
            </a:pPr>
            <a:r>
              <a:rPr lang="en-US" altLang="zh-CN" sz="2400" smtClean="0"/>
              <a:t>	L2: ......</a:t>
            </a:r>
          </a:p>
          <a:p>
            <a:pPr eaLnBrk="1" hangingPunct="1">
              <a:lnSpc>
                <a:spcPct val="80000"/>
              </a:lnSpc>
              <a:buFont typeface="Wingdings" pitchFamily="2" charset="2"/>
              <a:buNone/>
              <a:defRPr/>
            </a:pPr>
            <a:r>
              <a:rPr lang="en-US" altLang="zh-CN" sz="2400" smtClean="0"/>
              <a:t>	......</a:t>
            </a:r>
          </a:p>
          <a:p>
            <a:pPr eaLnBrk="1" hangingPunct="1">
              <a:lnSpc>
                <a:spcPct val="80000"/>
              </a:lnSpc>
              <a:buFont typeface="Wingdings" pitchFamily="2" charset="2"/>
              <a:buNone/>
              <a:defRPr/>
            </a:pPr>
            <a:r>
              <a:rPr lang="en-US" altLang="zh-CN" sz="2400" smtClean="0"/>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115888"/>
            <a:ext cx="7772400" cy="1143000"/>
          </a:xfrm>
        </p:spPr>
        <p:txBody>
          <a:bodyPr/>
          <a:lstStyle/>
          <a:p>
            <a:pPr eaLnBrk="1" hangingPunct="1">
              <a:defRPr/>
            </a:pPr>
            <a:r>
              <a:rPr lang="en-US" altLang="zh-CN" smtClean="0"/>
              <a:t>break</a:t>
            </a:r>
            <a:r>
              <a:rPr lang="zh-CN" altLang="en-US" smtClean="0"/>
              <a:t>语句 </a:t>
            </a:r>
          </a:p>
        </p:txBody>
      </p:sp>
      <p:sp>
        <p:nvSpPr>
          <p:cNvPr id="30723" name="Rectangle 3"/>
          <p:cNvSpPr>
            <a:spLocks noGrp="1" noChangeArrowheads="1"/>
          </p:cNvSpPr>
          <p:nvPr>
            <p:ph type="body" idx="1"/>
          </p:nvPr>
        </p:nvSpPr>
        <p:spPr>
          <a:xfrm>
            <a:off x="228600" y="1412875"/>
            <a:ext cx="8664575" cy="5256213"/>
          </a:xfrm>
        </p:spPr>
        <p:txBody>
          <a:bodyPr/>
          <a:lstStyle/>
          <a:p>
            <a:pPr algn="just" eaLnBrk="1" hangingPunct="1">
              <a:defRPr/>
            </a:pPr>
            <a:r>
              <a:rPr lang="en-US" altLang="zh-CN" smtClean="0">
                <a:latin typeface="宋体" charset="-122"/>
                <a:cs typeface="Times New Roman" pitchFamily="18" charset="0"/>
              </a:rPr>
              <a:t>break</a:t>
            </a:r>
            <a:r>
              <a:rPr lang="zh-CN" altLang="en-US" smtClean="0"/>
              <a:t>语句的格式：</a:t>
            </a:r>
          </a:p>
          <a:p>
            <a:pPr lvl="1" algn="just" eaLnBrk="1" hangingPunct="1">
              <a:buFontTx/>
              <a:buNone/>
              <a:defRPr/>
            </a:pPr>
            <a:r>
              <a:rPr lang="zh-CN" altLang="en-US" smtClean="0"/>
              <a:t>	</a:t>
            </a:r>
            <a:r>
              <a:rPr lang="en-US" altLang="zh-CN" smtClean="0"/>
              <a:t>break; </a:t>
            </a:r>
          </a:p>
          <a:p>
            <a:pPr algn="just" eaLnBrk="1" hangingPunct="1">
              <a:defRPr/>
            </a:pPr>
            <a:r>
              <a:rPr lang="en-US" altLang="zh-CN" smtClean="0">
                <a:latin typeface="宋体" charset="-122"/>
                <a:cs typeface="Times New Roman" pitchFamily="18" charset="0"/>
              </a:rPr>
              <a:t>break</a:t>
            </a:r>
            <a:r>
              <a:rPr lang="zh-CN" altLang="en-US" smtClean="0"/>
              <a:t>语句的含义有两个：</a:t>
            </a:r>
          </a:p>
          <a:p>
            <a:pPr lvl="1" algn="just" eaLnBrk="1" hangingPunct="1">
              <a:defRPr/>
            </a:pPr>
            <a:r>
              <a:rPr lang="zh-CN" altLang="en-US" sz="2400" smtClean="0"/>
              <a:t>结束</a:t>
            </a:r>
            <a:r>
              <a:rPr lang="en-US" altLang="zh-CN" sz="2400" smtClean="0">
                <a:cs typeface="Times New Roman" pitchFamily="18" charset="0"/>
              </a:rPr>
              <a:t>switch</a:t>
            </a:r>
            <a:r>
              <a:rPr lang="zh-CN" altLang="en-US" sz="2400" smtClean="0"/>
              <a:t>语句的某个分支的执行</a:t>
            </a:r>
            <a:endParaRPr lang="zh-CN" altLang="en-US" sz="2400" smtClean="0">
              <a:cs typeface="Times New Roman" pitchFamily="18" charset="0"/>
            </a:endParaRPr>
          </a:p>
          <a:p>
            <a:pPr lvl="1" algn="just" eaLnBrk="1" hangingPunct="1">
              <a:defRPr/>
            </a:pPr>
            <a:r>
              <a:rPr lang="zh-CN" altLang="en-US" sz="2400" smtClean="0"/>
              <a:t>退出包含它的最内层循环语句（由于循环可以嵌套）     </a:t>
            </a:r>
          </a:p>
          <a:p>
            <a:pPr algn="just" eaLnBrk="1" hangingPunct="1">
              <a:defRPr/>
            </a:pPr>
            <a:r>
              <a:rPr lang="zh-CN" altLang="en-US" sz="2800" smtClean="0"/>
              <a:t>在循环体中只要执行了</a:t>
            </a:r>
            <a:r>
              <a:rPr lang="en-US" altLang="zh-CN" sz="2800" smtClean="0">
                <a:latin typeface="宋体" charset="-122"/>
                <a:cs typeface="Times New Roman" pitchFamily="18" charset="0"/>
              </a:rPr>
              <a:t>break</a:t>
            </a:r>
            <a:r>
              <a:rPr lang="zh-CN" altLang="en-US" sz="2800" smtClean="0"/>
              <a:t>语句，就立即跳出（结束）循环，循环体中跟在</a:t>
            </a:r>
            <a:r>
              <a:rPr lang="en-US" altLang="zh-CN" sz="2800" smtClean="0">
                <a:latin typeface="宋体" charset="-122"/>
                <a:cs typeface="Times New Roman" pitchFamily="18" charset="0"/>
              </a:rPr>
              <a:t>break</a:t>
            </a:r>
            <a:r>
              <a:rPr lang="zh-CN" altLang="en-US" sz="2800" smtClean="0"/>
              <a:t>语句后面的语句将不再执行，程序继续执行循环之后的语句。</a:t>
            </a:r>
          </a:p>
          <a:p>
            <a:pPr algn="just" eaLnBrk="1" hangingPunct="1">
              <a:defRPr/>
            </a:pPr>
            <a:r>
              <a:rPr lang="zh-CN" altLang="en-US" sz="2800" smtClean="0"/>
              <a:t>在循环体中，</a:t>
            </a:r>
            <a:r>
              <a:rPr lang="en-US" altLang="zh-CN" sz="2800" smtClean="0">
                <a:latin typeface="宋体" charset="-122"/>
                <a:cs typeface="Times New Roman" pitchFamily="18" charset="0"/>
              </a:rPr>
              <a:t>break</a:t>
            </a:r>
            <a:r>
              <a:rPr lang="zh-CN" altLang="en-US" sz="2800" smtClean="0"/>
              <a:t>语句一般作为某个</a:t>
            </a:r>
            <a:r>
              <a:rPr lang="en-US" altLang="zh-CN" sz="2800" smtClean="0">
                <a:latin typeface="宋体" charset="-122"/>
                <a:cs typeface="Times New Roman" pitchFamily="18" charset="0"/>
              </a:rPr>
              <a:t>if</a:t>
            </a:r>
            <a:r>
              <a:rPr lang="zh-CN" altLang="en-US" sz="2800" smtClean="0"/>
              <a:t>语句的子句，用于实现进一步的循环控制。</a:t>
            </a:r>
            <a:endParaRPr lang="zh-CN" altLang="en-US" sz="2800" smtClean="0">
              <a:latin typeface="宋体" charset="-122"/>
              <a:cs typeface="Times New Roman"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defRPr/>
            </a:pPr>
            <a:r>
              <a:rPr lang="zh-CN" altLang="en-US" sz="4000" smtClean="0"/>
              <a:t>用</a:t>
            </a:r>
            <a:r>
              <a:rPr lang="en-US" altLang="zh-CN" sz="4000" smtClean="0"/>
              <a:t>goto</a:t>
            </a:r>
            <a:r>
              <a:rPr lang="zh-CN" altLang="en-US" sz="4000" smtClean="0"/>
              <a:t>语句实现</a:t>
            </a:r>
            <a:r>
              <a:rPr lang="en-US" altLang="zh-CN" sz="4000" smtClean="0"/>
              <a:t>break</a:t>
            </a:r>
            <a:r>
              <a:rPr lang="zh-CN" altLang="en-US" sz="4000" smtClean="0"/>
              <a:t>语句的功能</a:t>
            </a:r>
          </a:p>
        </p:txBody>
      </p:sp>
      <p:sp>
        <p:nvSpPr>
          <p:cNvPr id="201731" name="Rectangle 3"/>
          <p:cNvSpPr>
            <a:spLocks noGrp="1" noChangeArrowheads="1"/>
          </p:cNvSpPr>
          <p:nvPr>
            <p:ph type="body" idx="1"/>
          </p:nvPr>
        </p:nvSpPr>
        <p:spPr>
          <a:xfrm>
            <a:off x="457200" y="1600200"/>
            <a:ext cx="8229600" cy="4997450"/>
          </a:xfrm>
        </p:spPr>
        <p:txBody>
          <a:bodyPr/>
          <a:lstStyle/>
          <a:p>
            <a:pPr eaLnBrk="1" hangingPunct="1">
              <a:lnSpc>
                <a:spcPct val="80000"/>
              </a:lnSpc>
              <a:defRPr/>
            </a:pPr>
            <a:endParaRPr lang="en-US" altLang="zh-CN" sz="2400" smtClean="0"/>
          </a:p>
          <a:p>
            <a:pPr eaLnBrk="1" hangingPunct="1">
              <a:lnSpc>
                <a:spcPct val="80000"/>
              </a:lnSpc>
              <a:buFont typeface="Wingdings" pitchFamily="2" charset="2"/>
              <a:buNone/>
              <a:defRPr/>
            </a:pPr>
            <a:r>
              <a:rPr lang="en-US" altLang="zh-CN" sz="2400" smtClean="0"/>
              <a:t>while (...)</a:t>
            </a:r>
          </a:p>
          <a:p>
            <a:pPr eaLnBrk="1" hangingPunct="1">
              <a:lnSpc>
                <a:spcPct val="80000"/>
              </a:lnSpc>
              <a:buFont typeface="Wingdings" pitchFamily="2" charset="2"/>
              <a:buNone/>
              <a:defRPr/>
            </a:pPr>
            <a:r>
              <a:rPr lang="en-US" altLang="zh-CN" sz="2400" smtClean="0"/>
              <a:t>{	......</a:t>
            </a:r>
          </a:p>
          <a:p>
            <a:pPr eaLnBrk="1" hangingPunct="1">
              <a:lnSpc>
                <a:spcPct val="80000"/>
              </a:lnSpc>
              <a:buFont typeface="Wingdings" pitchFamily="2" charset="2"/>
              <a:buNone/>
              <a:defRPr/>
            </a:pPr>
            <a:r>
              <a:rPr lang="en-US" altLang="zh-CN" sz="2400" smtClean="0"/>
              <a:t>	... break; </a:t>
            </a:r>
          </a:p>
          <a:p>
            <a:pPr eaLnBrk="1" hangingPunct="1">
              <a:lnSpc>
                <a:spcPct val="80000"/>
              </a:lnSpc>
              <a:buFont typeface="Wingdings" pitchFamily="2" charset="2"/>
              <a:buNone/>
              <a:defRPr/>
            </a:pPr>
            <a:r>
              <a:rPr lang="en-US" altLang="zh-CN" sz="2400" smtClean="0"/>
              <a:t>	......</a:t>
            </a:r>
          </a:p>
          <a:p>
            <a:pPr eaLnBrk="1" hangingPunct="1">
              <a:lnSpc>
                <a:spcPct val="80000"/>
              </a:lnSpc>
              <a:buFont typeface="Wingdings" pitchFamily="2" charset="2"/>
              <a:buNone/>
              <a:defRPr/>
            </a:pPr>
            <a:r>
              <a:rPr lang="en-US" altLang="zh-CN" sz="2400" smtClean="0"/>
              <a:t>}</a:t>
            </a:r>
          </a:p>
          <a:p>
            <a:pPr eaLnBrk="1" hangingPunct="1">
              <a:lnSpc>
                <a:spcPct val="80000"/>
              </a:lnSpc>
              <a:buFont typeface="Wingdings" pitchFamily="2" charset="2"/>
              <a:buNone/>
              <a:defRPr/>
            </a:pPr>
            <a:r>
              <a:rPr lang="zh-CN" altLang="en-US" sz="2400" smtClean="0"/>
              <a:t>上述程序等价于：</a:t>
            </a:r>
          </a:p>
          <a:p>
            <a:pPr eaLnBrk="1" hangingPunct="1">
              <a:lnSpc>
                <a:spcPct val="80000"/>
              </a:lnSpc>
              <a:buFont typeface="Wingdings" pitchFamily="2" charset="2"/>
              <a:buNone/>
              <a:defRPr/>
            </a:pPr>
            <a:r>
              <a:rPr lang="en-US" altLang="zh-CN" sz="2400" smtClean="0"/>
              <a:t>while (...)</a:t>
            </a:r>
          </a:p>
          <a:p>
            <a:pPr eaLnBrk="1" hangingPunct="1">
              <a:lnSpc>
                <a:spcPct val="80000"/>
              </a:lnSpc>
              <a:buFont typeface="Wingdings" pitchFamily="2" charset="2"/>
              <a:buNone/>
              <a:defRPr/>
            </a:pPr>
            <a:r>
              <a:rPr lang="en-US" altLang="zh-CN" sz="2400" smtClean="0"/>
              <a:t>{	......</a:t>
            </a:r>
          </a:p>
          <a:p>
            <a:pPr eaLnBrk="1" hangingPunct="1">
              <a:lnSpc>
                <a:spcPct val="80000"/>
              </a:lnSpc>
              <a:buFont typeface="Wingdings" pitchFamily="2" charset="2"/>
              <a:buNone/>
              <a:defRPr/>
            </a:pPr>
            <a:r>
              <a:rPr lang="en-US" altLang="zh-CN" sz="2400" smtClean="0"/>
              <a:t>	... goto L; </a:t>
            </a:r>
          </a:p>
          <a:p>
            <a:pPr eaLnBrk="1" hangingPunct="1">
              <a:lnSpc>
                <a:spcPct val="80000"/>
              </a:lnSpc>
              <a:buFont typeface="Wingdings" pitchFamily="2" charset="2"/>
              <a:buNone/>
              <a:defRPr/>
            </a:pPr>
            <a:r>
              <a:rPr lang="en-US" altLang="zh-CN" sz="2400" smtClean="0"/>
              <a:t>	......</a:t>
            </a:r>
          </a:p>
          <a:p>
            <a:pPr eaLnBrk="1" hangingPunct="1">
              <a:lnSpc>
                <a:spcPct val="80000"/>
              </a:lnSpc>
              <a:buFont typeface="Wingdings" pitchFamily="2" charset="2"/>
              <a:buNone/>
              <a:defRPr/>
            </a:pPr>
            <a:r>
              <a:rPr lang="en-US" altLang="zh-CN" sz="2400" smtClean="0"/>
              <a:t>}</a:t>
            </a:r>
          </a:p>
          <a:p>
            <a:pPr eaLnBrk="1" hangingPunct="1">
              <a:lnSpc>
                <a:spcPct val="80000"/>
              </a:lnSpc>
              <a:buFont typeface="Wingdings" pitchFamily="2" charset="2"/>
              <a:buNone/>
              <a:defRPr/>
            </a:pPr>
            <a:r>
              <a:rPr lang="en-US" altLang="zh-CN" sz="2400" smtClean="0"/>
              <a:t>L: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程序流程图</a:t>
            </a:r>
            <a:endParaRPr lang="zh-CN" altLang="en-US" dirty="0"/>
          </a:p>
        </p:txBody>
      </p:sp>
      <p:sp>
        <p:nvSpPr>
          <p:cNvPr id="3" name="内容占位符 2"/>
          <p:cNvSpPr>
            <a:spLocks noGrp="1"/>
          </p:cNvSpPr>
          <p:nvPr>
            <p:ph idx="1"/>
          </p:nvPr>
        </p:nvSpPr>
        <p:spPr/>
        <p:txBody>
          <a:bodyPr/>
          <a:lstStyle/>
          <a:p>
            <a:pPr eaLnBrk="1" hangingPunct="1"/>
            <a:r>
              <a:rPr lang="zh-CN" altLang="en-US" dirty="0"/>
              <a:t>在设计大型、复杂程序的流程控制时，为了便于设计和理解，往往在编制程序前先用</a:t>
            </a:r>
            <a:r>
              <a:rPr lang="zh-CN" altLang="en-US" dirty="0">
                <a:solidFill>
                  <a:srgbClr val="FFC000"/>
                </a:solidFill>
              </a:rPr>
              <a:t>程序流程图</a:t>
            </a:r>
            <a:r>
              <a:rPr lang="zh-CN" altLang="en-US" dirty="0"/>
              <a:t>来对程序的流程进行描述，然后再用某种编程语言的语句来写出程序。</a:t>
            </a:r>
          </a:p>
          <a:p>
            <a:endParaRPr lang="zh-CN" altLang="en-US" dirty="0"/>
          </a:p>
        </p:txBody>
      </p:sp>
    </p:spTree>
    <p:extLst>
      <p:ext uri="{BB962C8B-B14F-4D97-AF65-F5344CB8AC3E}">
        <p14:creationId xmlns:p14="http://schemas.microsoft.com/office/powerpoint/2010/main" val="761213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1027"/>
          <p:cNvSpPr>
            <a:spLocks noGrp="1" noChangeArrowheads="1"/>
          </p:cNvSpPr>
          <p:nvPr>
            <p:ph type="body" idx="1"/>
          </p:nvPr>
        </p:nvSpPr>
        <p:spPr>
          <a:xfrm>
            <a:off x="457200" y="260350"/>
            <a:ext cx="8229600" cy="6337300"/>
          </a:xfrm>
        </p:spPr>
        <p:txBody>
          <a:bodyPr/>
          <a:lstStyle/>
          <a:p>
            <a:pPr eaLnBrk="1" hangingPunct="1">
              <a:lnSpc>
                <a:spcPct val="90000"/>
              </a:lnSpc>
              <a:defRPr/>
            </a:pPr>
            <a:r>
              <a:rPr lang="zh-CN" altLang="en-US" smtClean="0"/>
              <a:t>例如，判断</a:t>
            </a:r>
            <a:r>
              <a:rPr lang="en-US" altLang="zh-CN" smtClean="0"/>
              <a:t>i</a:t>
            </a:r>
            <a:r>
              <a:rPr lang="zh-CN" altLang="en-US" smtClean="0"/>
              <a:t>是否为素数的循环也可写成：</a:t>
            </a:r>
          </a:p>
          <a:p>
            <a:pPr eaLnBrk="1" hangingPunct="1">
              <a:lnSpc>
                <a:spcPct val="90000"/>
              </a:lnSpc>
              <a:buFont typeface="Wingdings" pitchFamily="2" charset="2"/>
              <a:buNone/>
              <a:defRPr/>
            </a:pPr>
            <a:endParaRPr lang="zh-CN" altLang="en-US" smtClean="0"/>
          </a:p>
          <a:p>
            <a:pPr eaLnBrk="1" hangingPunct="1">
              <a:lnSpc>
                <a:spcPct val="90000"/>
              </a:lnSpc>
              <a:buFont typeface="Wingdings" pitchFamily="2" charset="2"/>
              <a:buNone/>
              <a:defRPr/>
            </a:pPr>
            <a:r>
              <a:rPr lang="en-US" altLang="zh-CN" smtClean="0"/>
              <a:t>j = 2;</a:t>
            </a:r>
          </a:p>
          <a:p>
            <a:pPr eaLnBrk="1" hangingPunct="1">
              <a:lnSpc>
                <a:spcPct val="90000"/>
              </a:lnSpc>
              <a:buFont typeface="Wingdings" pitchFamily="2" charset="2"/>
              <a:buNone/>
              <a:defRPr/>
            </a:pPr>
            <a:r>
              <a:rPr lang="en-US" altLang="zh-CN" smtClean="0"/>
              <a:t>k = sqrt(i);</a:t>
            </a:r>
          </a:p>
          <a:p>
            <a:pPr eaLnBrk="1" hangingPunct="1">
              <a:lnSpc>
                <a:spcPct val="90000"/>
              </a:lnSpc>
              <a:buFont typeface="Wingdings" pitchFamily="2" charset="2"/>
              <a:buNone/>
              <a:defRPr/>
            </a:pPr>
            <a:r>
              <a:rPr lang="en-US" altLang="zh-CN" smtClean="0"/>
              <a:t>while (j &lt;= k) </a:t>
            </a:r>
          </a:p>
          <a:p>
            <a:pPr eaLnBrk="1" hangingPunct="1">
              <a:lnSpc>
                <a:spcPct val="90000"/>
              </a:lnSpc>
              <a:buFont typeface="Wingdings" pitchFamily="2" charset="2"/>
              <a:buNone/>
              <a:defRPr/>
            </a:pPr>
            <a:r>
              <a:rPr lang="en-US" altLang="zh-CN" smtClean="0"/>
              <a:t>{	if (i%j == 0) break; //</a:t>
            </a:r>
            <a:r>
              <a:rPr lang="zh-CN" altLang="en-US" smtClean="0"/>
              <a:t>退出循环</a:t>
            </a:r>
          </a:p>
          <a:p>
            <a:pPr eaLnBrk="1" hangingPunct="1">
              <a:lnSpc>
                <a:spcPct val="90000"/>
              </a:lnSpc>
              <a:buFont typeface="Wingdings" pitchFamily="2" charset="2"/>
              <a:buNone/>
              <a:defRPr/>
            </a:pPr>
            <a:r>
              <a:rPr lang="zh-CN" altLang="en-US" smtClean="0"/>
              <a:t>	</a:t>
            </a:r>
            <a:r>
              <a:rPr lang="en-US" altLang="zh-CN" smtClean="0"/>
              <a:t>j++;</a:t>
            </a:r>
          </a:p>
          <a:p>
            <a:pPr eaLnBrk="1" hangingPunct="1">
              <a:lnSpc>
                <a:spcPct val="90000"/>
              </a:lnSpc>
              <a:buFont typeface="Wingdings" pitchFamily="2" charset="2"/>
              <a:buNone/>
              <a:defRPr/>
            </a:pPr>
            <a:r>
              <a:rPr lang="en-US" altLang="zh-CN" smtClean="0"/>
              <a:t>}</a:t>
            </a:r>
          </a:p>
          <a:p>
            <a:pPr eaLnBrk="1" hangingPunct="1">
              <a:lnSpc>
                <a:spcPct val="90000"/>
              </a:lnSpc>
              <a:buFont typeface="Wingdings" pitchFamily="2" charset="2"/>
              <a:buNone/>
              <a:defRPr/>
            </a:pPr>
            <a:r>
              <a:rPr lang="zh-CN" altLang="en-US" smtClean="0"/>
              <a:t>或</a:t>
            </a:r>
          </a:p>
          <a:p>
            <a:pPr eaLnBrk="1" hangingPunct="1">
              <a:lnSpc>
                <a:spcPct val="90000"/>
              </a:lnSpc>
              <a:buFont typeface="Wingdings" pitchFamily="2" charset="2"/>
              <a:buNone/>
              <a:defRPr/>
            </a:pPr>
            <a:r>
              <a:rPr lang="en-US" altLang="zh-CN" smtClean="0"/>
              <a:t>for (j=2,k=sqrt(i); j&lt;=k; j++)</a:t>
            </a:r>
          </a:p>
          <a:p>
            <a:pPr eaLnBrk="1" hangingPunct="1">
              <a:lnSpc>
                <a:spcPct val="90000"/>
              </a:lnSpc>
              <a:buFont typeface="Wingdings" pitchFamily="2" charset="2"/>
              <a:buNone/>
              <a:defRPr/>
            </a:pPr>
            <a:r>
              <a:rPr lang="en-US" altLang="zh-CN" smtClean="0"/>
              <a:t>	if (i%j == 0) break;</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152400"/>
            <a:ext cx="7772400" cy="828675"/>
          </a:xfrm>
        </p:spPr>
        <p:txBody>
          <a:bodyPr/>
          <a:lstStyle/>
          <a:p>
            <a:pPr eaLnBrk="1" hangingPunct="1">
              <a:defRPr/>
            </a:pPr>
            <a:r>
              <a:rPr lang="en-US" altLang="zh-CN" smtClean="0"/>
              <a:t>continue</a:t>
            </a:r>
            <a:r>
              <a:rPr lang="zh-CN" altLang="en-US" smtClean="0"/>
              <a:t>语句 </a:t>
            </a:r>
          </a:p>
        </p:txBody>
      </p:sp>
      <p:sp>
        <p:nvSpPr>
          <p:cNvPr id="31747" name="Rectangle 3"/>
          <p:cNvSpPr>
            <a:spLocks noGrp="1" noChangeArrowheads="1"/>
          </p:cNvSpPr>
          <p:nvPr>
            <p:ph type="body" idx="1"/>
          </p:nvPr>
        </p:nvSpPr>
        <p:spPr>
          <a:xfrm>
            <a:off x="144463" y="1219200"/>
            <a:ext cx="8820150" cy="5638800"/>
          </a:xfrm>
        </p:spPr>
        <p:txBody>
          <a:bodyPr/>
          <a:lstStyle/>
          <a:p>
            <a:pPr algn="just" eaLnBrk="1" hangingPunct="1">
              <a:defRPr/>
            </a:pPr>
            <a:r>
              <a:rPr lang="en-US" altLang="zh-CN" smtClean="0">
                <a:latin typeface="宋体" charset="-122"/>
                <a:cs typeface="Times New Roman" pitchFamily="18" charset="0"/>
              </a:rPr>
              <a:t>continue</a:t>
            </a:r>
            <a:r>
              <a:rPr lang="zh-CN" altLang="en-US" smtClean="0"/>
              <a:t>语句的格式如下：</a:t>
            </a:r>
          </a:p>
          <a:p>
            <a:pPr algn="just" eaLnBrk="1" hangingPunct="1">
              <a:buFont typeface="Wingdings" pitchFamily="2" charset="2"/>
              <a:buNone/>
              <a:defRPr/>
            </a:pPr>
            <a:r>
              <a:rPr lang="zh-CN" altLang="en-US" b="1" smtClean="0">
                <a:latin typeface="Courier New" pitchFamily="49" charset="0"/>
                <a:cs typeface="Courier New" pitchFamily="49" charset="0"/>
              </a:rPr>
              <a:t>      </a:t>
            </a:r>
            <a:r>
              <a:rPr lang="en-US" altLang="zh-CN" b="1" smtClean="0">
                <a:latin typeface="Courier New" pitchFamily="49" charset="0"/>
                <a:cs typeface="Courier New" pitchFamily="49" charset="0"/>
              </a:rPr>
              <a:t>continue;</a:t>
            </a:r>
          </a:p>
          <a:p>
            <a:pPr algn="just" eaLnBrk="1" hangingPunct="1">
              <a:defRPr/>
            </a:pPr>
            <a:r>
              <a:rPr lang="en-US" altLang="zh-CN" smtClean="0">
                <a:latin typeface="宋体" charset="-122"/>
              </a:rPr>
              <a:t>continue</a:t>
            </a:r>
            <a:r>
              <a:rPr lang="zh-CN" altLang="en-US" smtClean="0">
                <a:latin typeface="宋体" charset="-122"/>
              </a:rPr>
              <a:t>语句只能用在循环语句的循环体中，其含义是：立即结束当前循环，准备进入下一次循环。</a:t>
            </a:r>
          </a:p>
          <a:p>
            <a:pPr lvl="1" algn="just" eaLnBrk="1" hangingPunct="1">
              <a:defRPr/>
            </a:pPr>
            <a:r>
              <a:rPr lang="zh-CN" altLang="en-US" smtClean="0">
                <a:latin typeface="宋体" charset="-122"/>
              </a:rPr>
              <a:t>对于</a:t>
            </a:r>
            <a:r>
              <a:rPr lang="en-US" altLang="zh-CN" smtClean="0">
                <a:latin typeface="宋体" charset="-122"/>
              </a:rPr>
              <a:t>while</a:t>
            </a:r>
            <a:r>
              <a:rPr lang="zh-CN" altLang="en-US" smtClean="0">
                <a:latin typeface="宋体" charset="-122"/>
              </a:rPr>
              <a:t>和</a:t>
            </a:r>
            <a:r>
              <a:rPr lang="en-US" altLang="zh-CN" smtClean="0">
                <a:latin typeface="宋体" charset="-122"/>
              </a:rPr>
              <a:t>do-while</a:t>
            </a:r>
            <a:r>
              <a:rPr lang="zh-CN" altLang="en-US" smtClean="0">
                <a:latin typeface="宋体" charset="-122"/>
              </a:rPr>
              <a:t>语句，</a:t>
            </a:r>
            <a:r>
              <a:rPr lang="en-US" altLang="zh-CN" smtClean="0">
                <a:latin typeface="宋体" charset="-122"/>
              </a:rPr>
              <a:t>continue</a:t>
            </a:r>
            <a:r>
              <a:rPr lang="zh-CN" altLang="en-US" smtClean="0">
                <a:latin typeface="宋体" charset="-122"/>
              </a:rPr>
              <a:t>语句将使控制转到循环条件的判断；</a:t>
            </a:r>
          </a:p>
          <a:p>
            <a:pPr lvl="1" algn="just" eaLnBrk="1" hangingPunct="1">
              <a:defRPr/>
            </a:pPr>
            <a:r>
              <a:rPr lang="zh-CN" altLang="en-US" smtClean="0">
                <a:latin typeface="宋体" charset="-122"/>
              </a:rPr>
              <a:t>对于</a:t>
            </a:r>
            <a:r>
              <a:rPr lang="en-US" altLang="zh-CN" smtClean="0">
                <a:latin typeface="宋体" charset="-122"/>
              </a:rPr>
              <a:t>for</a:t>
            </a:r>
            <a:r>
              <a:rPr lang="zh-CN" altLang="en-US" smtClean="0">
                <a:latin typeface="宋体" charset="-122"/>
              </a:rPr>
              <a:t>语句，</a:t>
            </a:r>
            <a:r>
              <a:rPr lang="en-US" altLang="zh-CN" smtClean="0">
                <a:latin typeface="宋体" charset="-122"/>
              </a:rPr>
              <a:t>continue</a:t>
            </a:r>
            <a:r>
              <a:rPr lang="zh-CN" altLang="en-US" smtClean="0">
                <a:latin typeface="宋体" charset="-122"/>
              </a:rPr>
              <a:t>语句将使控制转到：先计算</a:t>
            </a:r>
            <a:r>
              <a:rPr lang="en-US" altLang="zh-CN" smtClean="0">
                <a:latin typeface="宋体" charset="-122"/>
              </a:rPr>
              <a:t>&lt;</a:t>
            </a:r>
            <a:r>
              <a:rPr lang="zh-CN" altLang="en-US" smtClean="0">
                <a:latin typeface="宋体" charset="-122"/>
              </a:rPr>
              <a:t>表达式</a:t>
            </a:r>
            <a:r>
              <a:rPr lang="en-US" altLang="zh-CN" smtClean="0">
                <a:latin typeface="宋体" charset="-122"/>
              </a:rPr>
              <a:t>3&gt;</a:t>
            </a:r>
            <a:r>
              <a:rPr lang="zh-CN" altLang="en-US" smtClean="0">
                <a:latin typeface="宋体" charset="-122"/>
              </a:rPr>
              <a:t>，然后计算</a:t>
            </a:r>
            <a:r>
              <a:rPr lang="en-US" altLang="zh-CN" smtClean="0">
                <a:latin typeface="宋体" charset="-122"/>
              </a:rPr>
              <a:t>&lt;</a:t>
            </a:r>
            <a:r>
              <a:rPr lang="zh-CN" altLang="en-US" smtClean="0">
                <a:latin typeface="宋体" charset="-122"/>
              </a:rPr>
              <a:t>表达式</a:t>
            </a:r>
            <a:r>
              <a:rPr lang="en-US" altLang="zh-CN" smtClean="0">
                <a:latin typeface="宋体" charset="-122"/>
              </a:rPr>
              <a:t>2&gt;</a:t>
            </a:r>
            <a:r>
              <a:rPr lang="zh-CN" altLang="en-US" smtClean="0">
                <a:latin typeface="宋体" charset="-122"/>
              </a:rPr>
              <a:t>，并根据</a:t>
            </a:r>
            <a:r>
              <a:rPr lang="en-US" altLang="zh-CN" smtClean="0">
                <a:latin typeface="宋体" charset="-122"/>
              </a:rPr>
              <a:t>&lt;</a:t>
            </a:r>
            <a:r>
              <a:rPr lang="zh-CN" altLang="en-US" smtClean="0">
                <a:latin typeface="宋体" charset="-122"/>
              </a:rPr>
              <a:t>表达式</a:t>
            </a:r>
            <a:r>
              <a:rPr lang="en-US" altLang="zh-CN" smtClean="0">
                <a:latin typeface="宋体" charset="-122"/>
              </a:rPr>
              <a:t>2&gt;</a:t>
            </a:r>
            <a:r>
              <a:rPr lang="zh-CN" altLang="en-US" smtClean="0">
                <a:latin typeface="宋体" charset="-122"/>
              </a:rPr>
              <a:t>的计算结果来决定是进入下一次循环还是结束循环。</a:t>
            </a:r>
            <a:r>
              <a:rPr lang="zh-CN" altLang="en-US" b="1" smtClean="0">
                <a:latin typeface="Courier New" pitchFamily="49" charset="0"/>
                <a:cs typeface="Courier New" pitchFamily="49" charset="0"/>
              </a:rPr>
              <a:t> </a:t>
            </a:r>
            <a:endParaRPr lang="zh-CN" altLang="en-US" sz="360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1026"/>
          <p:cNvSpPr>
            <a:spLocks noGrp="1" noChangeArrowheads="1"/>
          </p:cNvSpPr>
          <p:nvPr>
            <p:ph type="title"/>
          </p:nvPr>
        </p:nvSpPr>
        <p:spPr/>
        <p:txBody>
          <a:bodyPr/>
          <a:lstStyle/>
          <a:p>
            <a:pPr eaLnBrk="1" hangingPunct="1">
              <a:defRPr/>
            </a:pPr>
            <a:r>
              <a:rPr lang="zh-CN" altLang="en-US" sz="4000" smtClean="0"/>
              <a:t>用空语句和</a:t>
            </a:r>
            <a:r>
              <a:rPr lang="en-US" altLang="zh-CN" sz="4000" smtClean="0"/>
              <a:t>goto</a:t>
            </a:r>
            <a:r>
              <a:rPr lang="zh-CN" altLang="en-US" sz="4000" smtClean="0"/>
              <a:t>语句实现</a:t>
            </a:r>
            <a:r>
              <a:rPr lang="en-US" altLang="zh-CN" sz="4000" smtClean="0"/>
              <a:t>continue</a:t>
            </a:r>
            <a:r>
              <a:rPr lang="zh-CN" altLang="en-US" sz="4000" smtClean="0"/>
              <a:t>语句的功能 </a:t>
            </a:r>
          </a:p>
        </p:txBody>
      </p:sp>
      <p:sp>
        <p:nvSpPr>
          <p:cNvPr id="142339" name="Rectangle 1027"/>
          <p:cNvSpPr>
            <a:spLocks noGrp="1" noChangeArrowheads="1"/>
          </p:cNvSpPr>
          <p:nvPr>
            <p:ph type="body" idx="1"/>
          </p:nvPr>
        </p:nvSpPr>
        <p:spPr>
          <a:xfrm>
            <a:off x="457200" y="1600200"/>
            <a:ext cx="8229600" cy="4997450"/>
          </a:xfrm>
        </p:spPr>
        <p:txBody>
          <a:bodyPr/>
          <a:lstStyle/>
          <a:p>
            <a:pPr eaLnBrk="1" hangingPunct="1">
              <a:lnSpc>
                <a:spcPct val="90000"/>
              </a:lnSpc>
              <a:buFont typeface="Wingdings" pitchFamily="2" charset="2"/>
              <a:buNone/>
              <a:defRPr/>
            </a:pPr>
            <a:r>
              <a:rPr lang="en-US" altLang="zh-CN" sz="2400" smtClean="0"/>
              <a:t>while (...)</a:t>
            </a:r>
          </a:p>
          <a:p>
            <a:pPr eaLnBrk="1" hangingPunct="1">
              <a:lnSpc>
                <a:spcPct val="90000"/>
              </a:lnSpc>
              <a:buFont typeface="Wingdings" pitchFamily="2" charset="2"/>
              <a:buNone/>
              <a:defRPr/>
            </a:pPr>
            <a:r>
              <a:rPr lang="en-US" altLang="zh-CN" sz="2400" smtClean="0"/>
              <a:t>{	......</a:t>
            </a:r>
          </a:p>
          <a:p>
            <a:pPr eaLnBrk="1" hangingPunct="1">
              <a:lnSpc>
                <a:spcPct val="90000"/>
              </a:lnSpc>
              <a:buFont typeface="Wingdings" pitchFamily="2" charset="2"/>
              <a:buNone/>
              <a:defRPr/>
            </a:pPr>
            <a:r>
              <a:rPr lang="en-US" altLang="zh-CN" sz="2400" smtClean="0"/>
              <a:t>	... continue; </a:t>
            </a:r>
          </a:p>
          <a:p>
            <a:pPr eaLnBrk="1" hangingPunct="1">
              <a:lnSpc>
                <a:spcPct val="90000"/>
              </a:lnSpc>
              <a:buFont typeface="Wingdings" pitchFamily="2" charset="2"/>
              <a:buNone/>
              <a:defRPr/>
            </a:pPr>
            <a:r>
              <a:rPr lang="en-US" altLang="zh-CN" sz="2400" smtClean="0"/>
              <a:t>	......</a:t>
            </a:r>
          </a:p>
          <a:p>
            <a:pPr eaLnBrk="1" hangingPunct="1">
              <a:lnSpc>
                <a:spcPct val="90000"/>
              </a:lnSpc>
              <a:buFont typeface="Wingdings" pitchFamily="2" charset="2"/>
              <a:buNone/>
              <a:defRPr/>
            </a:pPr>
            <a:r>
              <a:rPr lang="en-US" altLang="zh-CN" sz="2400" smtClean="0"/>
              <a:t>}</a:t>
            </a:r>
          </a:p>
          <a:p>
            <a:pPr eaLnBrk="1" hangingPunct="1">
              <a:lnSpc>
                <a:spcPct val="90000"/>
              </a:lnSpc>
              <a:buFont typeface="Wingdings" pitchFamily="2" charset="2"/>
              <a:buNone/>
              <a:defRPr/>
            </a:pPr>
            <a:r>
              <a:rPr lang="zh-CN" altLang="en-US" sz="2400" smtClean="0"/>
              <a:t>上述程序等价于：</a:t>
            </a:r>
          </a:p>
          <a:p>
            <a:pPr eaLnBrk="1" hangingPunct="1">
              <a:lnSpc>
                <a:spcPct val="90000"/>
              </a:lnSpc>
              <a:buFont typeface="Wingdings" pitchFamily="2" charset="2"/>
              <a:buNone/>
              <a:defRPr/>
            </a:pPr>
            <a:r>
              <a:rPr lang="en-US" altLang="zh-CN" sz="2400" smtClean="0"/>
              <a:t>while (...)</a:t>
            </a:r>
          </a:p>
          <a:p>
            <a:pPr eaLnBrk="1" hangingPunct="1">
              <a:lnSpc>
                <a:spcPct val="90000"/>
              </a:lnSpc>
              <a:buFont typeface="Wingdings" pitchFamily="2" charset="2"/>
              <a:buNone/>
              <a:defRPr/>
            </a:pPr>
            <a:r>
              <a:rPr lang="en-US" altLang="zh-CN" sz="2400" smtClean="0"/>
              <a:t>{	......</a:t>
            </a:r>
          </a:p>
          <a:p>
            <a:pPr eaLnBrk="1" hangingPunct="1">
              <a:lnSpc>
                <a:spcPct val="90000"/>
              </a:lnSpc>
              <a:buFont typeface="Wingdings" pitchFamily="2" charset="2"/>
              <a:buNone/>
              <a:defRPr/>
            </a:pPr>
            <a:r>
              <a:rPr lang="en-US" altLang="zh-CN" sz="2400" smtClean="0"/>
              <a:t>	... goto end; </a:t>
            </a:r>
          </a:p>
          <a:p>
            <a:pPr eaLnBrk="1" hangingPunct="1">
              <a:lnSpc>
                <a:spcPct val="90000"/>
              </a:lnSpc>
              <a:buFont typeface="Wingdings" pitchFamily="2" charset="2"/>
              <a:buNone/>
              <a:defRPr/>
            </a:pPr>
            <a:r>
              <a:rPr lang="en-US" altLang="zh-CN" sz="2400" smtClean="0"/>
              <a:t>	......</a:t>
            </a:r>
          </a:p>
          <a:p>
            <a:pPr eaLnBrk="1" hangingPunct="1">
              <a:lnSpc>
                <a:spcPct val="90000"/>
              </a:lnSpc>
              <a:buFont typeface="Wingdings" pitchFamily="2" charset="2"/>
              <a:buNone/>
              <a:defRPr/>
            </a:pPr>
            <a:r>
              <a:rPr lang="en-US" altLang="zh-CN" sz="2400" smtClean="0"/>
              <a:t>	end:;</a:t>
            </a:r>
          </a:p>
          <a:p>
            <a:pPr eaLnBrk="1" hangingPunct="1">
              <a:lnSpc>
                <a:spcPct val="90000"/>
              </a:lnSpc>
              <a:buFont typeface="Wingdings" pitchFamily="2" charset="2"/>
              <a:buNone/>
              <a:defRPr/>
            </a:pPr>
            <a:r>
              <a:rPr lang="en-US" altLang="zh-CN" sz="2400" smtClean="0"/>
              <a: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87313" y="61913"/>
            <a:ext cx="8229600" cy="990600"/>
          </a:xfrm>
        </p:spPr>
        <p:txBody>
          <a:bodyPr/>
          <a:lstStyle/>
          <a:p>
            <a:pPr algn="l" eaLnBrk="1" hangingPunct="1">
              <a:defRPr/>
            </a:pPr>
            <a:r>
              <a:rPr lang="zh-CN" altLang="en-US" sz="3200" smtClean="0"/>
              <a:t>例：从键盘输入一些非零整数，然后输出其中所有正数的平方根。 </a:t>
            </a:r>
          </a:p>
        </p:txBody>
      </p:sp>
      <p:sp>
        <p:nvSpPr>
          <p:cNvPr id="138243" name="Rectangle 3"/>
          <p:cNvSpPr>
            <a:spLocks noGrp="1" noChangeArrowheads="1"/>
          </p:cNvSpPr>
          <p:nvPr>
            <p:ph type="body" idx="1"/>
          </p:nvPr>
        </p:nvSpPr>
        <p:spPr>
          <a:xfrm>
            <a:off x="250825" y="1268413"/>
            <a:ext cx="8435975" cy="5589587"/>
          </a:xfrm>
        </p:spPr>
        <p:txBody>
          <a:bodyPr/>
          <a:lstStyle/>
          <a:p>
            <a:pPr eaLnBrk="1" hangingPunct="1">
              <a:lnSpc>
                <a:spcPct val="80000"/>
              </a:lnSpc>
              <a:buFont typeface="Wingdings" pitchFamily="2" charset="2"/>
              <a:buNone/>
              <a:defRPr/>
            </a:pPr>
            <a:r>
              <a:rPr lang="en-US" altLang="zh-CN" sz="2400" smtClean="0"/>
              <a:t>#include &lt;iostream&gt;</a:t>
            </a:r>
          </a:p>
          <a:p>
            <a:pPr eaLnBrk="1" hangingPunct="1">
              <a:lnSpc>
                <a:spcPct val="80000"/>
              </a:lnSpc>
              <a:buFont typeface="Wingdings" pitchFamily="2" charset="2"/>
              <a:buNone/>
              <a:defRPr/>
            </a:pPr>
            <a:r>
              <a:rPr lang="en-US" altLang="zh-CN" sz="2400" smtClean="0"/>
              <a:t>#include &lt;cmath&gt;</a:t>
            </a:r>
          </a:p>
          <a:p>
            <a:pPr eaLnBrk="1" hangingPunct="1">
              <a:lnSpc>
                <a:spcPct val="80000"/>
              </a:lnSpc>
              <a:buFont typeface="Wingdings" pitchFamily="2" charset="2"/>
              <a:buNone/>
              <a:defRPr/>
            </a:pPr>
            <a:r>
              <a:rPr lang="en-US" altLang="zh-CN" sz="2400" smtClean="0"/>
              <a:t>using namespace std;</a:t>
            </a:r>
          </a:p>
          <a:p>
            <a:pPr eaLnBrk="1" hangingPunct="1">
              <a:lnSpc>
                <a:spcPct val="80000"/>
              </a:lnSpc>
              <a:buFont typeface="Wingdings" pitchFamily="2" charset="2"/>
              <a:buNone/>
              <a:defRPr/>
            </a:pPr>
            <a:r>
              <a:rPr lang="en-US" altLang="zh-CN" sz="2400" smtClean="0"/>
              <a:t>int main()</a:t>
            </a:r>
          </a:p>
          <a:p>
            <a:pPr eaLnBrk="1" hangingPunct="1">
              <a:lnSpc>
                <a:spcPct val="80000"/>
              </a:lnSpc>
              <a:buFont typeface="Wingdings" pitchFamily="2" charset="2"/>
              <a:buNone/>
              <a:defRPr/>
            </a:pPr>
            <a:r>
              <a:rPr lang="en-US" altLang="zh-CN" sz="2400" smtClean="0"/>
              <a:t>{	int n;</a:t>
            </a:r>
          </a:p>
          <a:p>
            <a:pPr eaLnBrk="1" hangingPunct="1">
              <a:lnSpc>
                <a:spcPct val="80000"/>
              </a:lnSpc>
              <a:buFont typeface="Wingdings" pitchFamily="2" charset="2"/>
              <a:buNone/>
              <a:defRPr/>
            </a:pPr>
            <a:r>
              <a:rPr lang="en-US" altLang="zh-CN" sz="2400" smtClean="0"/>
              <a:t>	double square_root;</a:t>
            </a:r>
          </a:p>
          <a:p>
            <a:pPr eaLnBrk="1" hangingPunct="1">
              <a:lnSpc>
                <a:spcPct val="80000"/>
              </a:lnSpc>
              <a:buFont typeface="Wingdings" pitchFamily="2" charset="2"/>
              <a:buNone/>
              <a:defRPr/>
            </a:pPr>
            <a:r>
              <a:rPr lang="en-US" altLang="zh-CN" sz="2400" smtClean="0"/>
              <a:t>	cout &lt;&lt; "</a:t>
            </a:r>
            <a:r>
              <a:rPr lang="zh-CN" altLang="en-US" sz="2400" smtClean="0"/>
              <a:t>请输入若干整数（以</a:t>
            </a:r>
            <a:r>
              <a:rPr lang="en-US" altLang="zh-CN" sz="2400" smtClean="0"/>
              <a:t>0</a:t>
            </a:r>
            <a:r>
              <a:rPr lang="zh-CN" altLang="en-US" sz="2400" smtClean="0"/>
              <a:t>结束）：</a:t>
            </a:r>
            <a:r>
              <a:rPr lang="en-US" altLang="zh-CN" sz="2400" smtClean="0"/>
              <a:t>";</a:t>
            </a:r>
          </a:p>
          <a:p>
            <a:pPr eaLnBrk="1" hangingPunct="1">
              <a:lnSpc>
                <a:spcPct val="80000"/>
              </a:lnSpc>
              <a:buFont typeface="Wingdings" pitchFamily="2" charset="2"/>
              <a:buNone/>
              <a:defRPr/>
            </a:pPr>
            <a:r>
              <a:rPr lang="en-US" altLang="zh-CN" sz="2400" smtClean="0"/>
              <a:t>	for (cin&gt;&gt;n; n!=0; cin&gt;&gt;n)</a:t>
            </a:r>
          </a:p>
          <a:p>
            <a:pPr eaLnBrk="1" hangingPunct="1">
              <a:lnSpc>
                <a:spcPct val="80000"/>
              </a:lnSpc>
              <a:buFont typeface="Wingdings" pitchFamily="2" charset="2"/>
              <a:buNone/>
              <a:defRPr/>
            </a:pPr>
            <a:r>
              <a:rPr lang="en-US" altLang="zh-CN" sz="2400" smtClean="0"/>
              <a:t>	{	if (n &lt; 0) continue; //</a:t>
            </a:r>
            <a:r>
              <a:rPr lang="zh-CN" altLang="en-US" sz="2400" smtClean="0"/>
              <a:t>准备进入下一次循环</a:t>
            </a:r>
          </a:p>
          <a:p>
            <a:pPr eaLnBrk="1" hangingPunct="1">
              <a:lnSpc>
                <a:spcPct val="80000"/>
              </a:lnSpc>
              <a:buFont typeface="Wingdings" pitchFamily="2" charset="2"/>
              <a:buNone/>
              <a:defRPr/>
            </a:pPr>
            <a:r>
              <a:rPr lang="zh-CN" altLang="en-US" sz="2400" smtClean="0"/>
              <a:t>		</a:t>
            </a:r>
            <a:r>
              <a:rPr lang="en-US" altLang="zh-CN" sz="2400" smtClean="0"/>
              <a:t>square_root = sqrt(n);</a:t>
            </a:r>
          </a:p>
          <a:p>
            <a:pPr eaLnBrk="1" hangingPunct="1">
              <a:lnSpc>
                <a:spcPct val="80000"/>
              </a:lnSpc>
              <a:buFont typeface="Wingdings" pitchFamily="2" charset="2"/>
              <a:buNone/>
              <a:defRPr/>
            </a:pPr>
            <a:r>
              <a:rPr lang="en-US" altLang="zh-CN" sz="2400" smtClean="0"/>
              <a:t>		cout &lt;&lt; n &lt;&lt; "</a:t>
            </a:r>
            <a:r>
              <a:rPr lang="zh-CN" altLang="en-US" sz="2400" smtClean="0"/>
              <a:t>的平方根是</a:t>
            </a:r>
            <a:r>
              <a:rPr lang="zh-CN" altLang="en-GB" sz="2400" smtClean="0"/>
              <a:t>：</a:t>
            </a:r>
            <a:r>
              <a:rPr lang="en-US" altLang="zh-CN" sz="2400" smtClean="0"/>
              <a:t>" &lt;&lt; square_root &lt;&lt; endl;</a:t>
            </a:r>
          </a:p>
          <a:p>
            <a:pPr eaLnBrk="1" hangingPunct="1">
              <a:lnSpc>
                <a:spcPct val="80000"/>
              </a:lnSpc>
              <a:buFont typeface="Wingdings" pitchFamily="2" charset="2"/>
              <a:buNone/>
              <a:defRPr/>
            </a:pPr>
            <a:r>
              <a:rPr lang="en-US" altLang="zh-CN" sz="2400" smtClean="0"/>
              <a:t>	}</a:t>
            </a:r>
          </a:p>
          <a:p>
            <a:pPr eaLnBrk="1" hangingPunct="1">
              <a:lnSpc>
                <a:spcPct val="80000"/>
              </a:lnSpc>
              <a:buFont typeface="Wingdings" pitchFamily="2" charset="2"/>
              <a:buNone/>
              <a:defRPr/>
            </a:pPr>
            <a:r>
              <a:rPr lang="en-US" altLang="zh-CN" sz="2400" smtClean="0"/>
              <a:t>	return 0;</a:t>
            </a:r>
          </a:p>
          <a:p>
            <a:pPr eaLnBrk="1" hangingPunct="1">
              <a:lnSpc>
                <a:spcPct val="80000"/>
              </a:lnSpc>
              <a:buFont typeface="Wingdings" pitchFamily="2" charset="2"/>
              <a:buNone/>
              <a:defRPr/>
            </a:pPr>
            <a:r>
              <a:rPr lang="en-US" altLang="zh-CN" sz="2400" smtClean="0"/>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76200"/>
            <a:ext cx="7772400" cy="1143000"/>
          </a:xfrm>
        </p:spPr>
        <p:txBody>
          <a:bodyPr/>
          <a:lstStyle/>
          <a:p>
            <a:pPr eaLnBrk="1" hangingPunct="1">
              <a:defRPr/>
            </a:pPr>
            <a:r>
              <a:rPr lang="zh-CN" altLang="en-GB" smtClean="0"/>
              <a:t>程序设计风格</a:t>
            </a:r>
            <a:r>
              <a:rPr lang="zh-CN" altLang="en-US" smtClean="0"/>
              <a:t> </a:t>
            </a:r>
          </a:p>
        </p:txBody>
      </p:sp>
      <p:sp>
        <p:nvSpPr>
          <p:cNvPr id="29699" name="Rectangle 3"/>
          <p:cNvSpPr>
            <a:spLocks noGrp="1" noChangeArrowheads="1"/>
          </p:cNvSpPr>
          <p:nvPr>
            <p:ph type="body" idx="1"/>
          </p:nvPr>
        </p:nvSpPr>
        <p:spPr>
          <a:xfrm>
            <a:off x="179388" y="1219200"/>
            <a:ext cx="8713787" cy="5181600"/>
          </a:xfrm>
        </p:spPr>
        <p:txBody>
          <a:bodyPr/>
          <a:lstStyle/>
          <a:p>
            <a:pPr eaLnBrk="1" hangingPunct="1">
              <a:lnSpc>
                <a:spcPct val="90000"/>
              </a:lnSpc>
              <a:defRPr/>
            </a:pPr>
            <a:r>
              <a:rPr lang="zh-CN" altLang="en-GB" smtClean="0">
                <a:solidFill>
                  <a:schemeClr val="folHlink"/>
                </a:solidFill>
              </a:rPr>
              <a:t>程序设计风格</a:t>
            </a:r>
            <a:r>
              <a:rPr lang="zh-CN" altLang="en-GB" smtClean="0"/>
              <a:t>通常是指对程序进行静态分析所能确认的程序特性，它涉及程序的易读性。</a:t>
            </a:r>
            <a:r>
              <a:rPr lang="zh-CN" altLang="en-US" smtClean="0"/>
              <a:t> </a:t>
            </a:r>
          </a:p>
          <a:p>
            <a:pPr lvl="1" eaLnBrk="1" hangingPunct="1">
              <a:lnSpc>
                <a:spcPct val="90000"/>
              </a:lnSpc>
              <a:defRPr/>
            </a:pPr>
            <a:r>
              <a:rPr lang="zh-CN" altLang="en-GB" smtClean="0"/>
              <a:t>采用一致</a:t>
            </a:r>
            <a:r>
              <a:rPr lang="zh-CN" altLang="en-GB" smtClean="0">
                <a:latin typeface="宋体" charset="-122"/>
                <a:cs typeface="Times New Roman" pitchFamily="18" charset="0"/>
              </a:rPr>
              <a:t>/</a:t>
            </a:r>
            <a:r>
              <a:rPr lang="zh-CN" altLang="en-GB" smtClean="0"/>
              <a:t>有意义的标识符为程序实体（如：变量、函数等）命名。</a:t>
            </a:r>
          </a:p>
          <a:p>
            <a:pPr lvl="1" eaLnBrk="1" hangingPunct="1">
              <a:lnSpc>
                <a:spcPct val="90000"/>
              </a:lnSpc>
              <a:defRPr/>
            </a:pPr>
            <a:r>
              <a:rPr lang="zh-CN" altLang="en-GB" smtClean="0"/>
              <a:t>使用符号常量</a:t>
            </a:r>
          </a:p>
          <a:p>
            <a:pPr lvl="1" eaLnBrk="1" hangingPunct="1">
              <a:lnSpc>
                <a:spcPct val="90000"/>
              </a:lnSpc>
              <a:defRPr/>
            </a:pPr>
            <a:r>
              <a:rPr lang="zh-CN" altLang="en-GB" smtClean="0"/>
              <a:t>为程序书写注释</a:t>
            </a:r>
          </a:p>
          <a:p>
            <a:pPr lvl="1" eaLnBrk="1" hangingPunct="1">
              <a:lnSpc>
                <a:spcPct val="90000"/>
              </a:lnSpc>
              <a:defRPr/>
            </a:pPr>
            <a:r>
              <a:rPr lang="zh-CN" altLang="en-GB" smtClean="0"/>
              <a:t>采用代码的缩进格式，等</a:t>
            </a:r>
          </a:p>
          <a:p>
            <a:pPr eaLnBrk="1" hangingPunct="1">
              <a:lnSpc>
                <a:spcPct val="90000"/>
              </a:lnSpc>
              <a:defRPr/>
            </a:pPr>
            <a:r>
              <a:rPr lang="zh-CN" altLang="en-GB" smtClean="0"/>
              <a:t>除此之外，</a:t>
            </a:r>
            <a:r>
              <a:rPr lang="zh-CN" altLang="en-GB" smtClean="0">
                <a:solidFill>
                  <a:schemeClr val="folHlink"/>
                </a:solidFill>
              </a:rPr>
              <a:t>结构化程序设计</a:t>
            </a:r>
            <a:r>
              <a:rPr lang="zh-CN" altLang="en-GB" smtClean="0"/>
              <a:t>就是一种良好程序设计风格的典范。</a:t>
            </a:r>
            <a:endParaRPr lang="zh-CN" alt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4213" y="0"/>
            <a:ext cx="7772400" cy="984250"/>
          </a:xfrm>
        </p:spPr>
        <p:txBody>
          <a:bodyPr/>
          <a:lstStyle/>
          <a:p>
            <a:pPr eaLnBrk="1" hangingPunct="1">
              <a:defRPr/>
            </a:pPr>
            <a:r>
              <a:rPr lang="zh-CN" altLang="en-US" smtClean="0"/>
              <a:t>结构化程序设计 </a:t>
            </a:r>
          </a:p>
        </p:txBody>
      </p:sp>
      <p:sp>
        <p:nvSpPr>
          <p:cNvPr id="34819" name="Rectangle 3"/>
          <p:cNvSpPr>
            <a:spLocks noGrp="1" noChangeArrowheads="1"/>
          </p:cNvSpPr>
          <p:nvPr>
            <p:ph type="body" idx="1"/>
          </p:nvPr>
        </p:nvSpPr>
        <p:spPr>
          <a:xfrm>
            <a:off x="228600" y="981075"/>
            <a:ext cx="8686800" cy="5876925"/>
          </a:xfrm>
        </p:spPr>
        <p:txBody>
          <a:bodyPr/>
          <a:lstStyle/>
          <a:p>
            <a:pPr eaLnBrk="1" hangingPunct="1">
              <a:lnSpc>
                <a:spcPct val="90000"/>
              </a:lnSpc>
              <a:spcBef>
                <a:spcPct val="40000"/>
              </a:spcBef>
              <a:defRPr/>
            </a:pPr>
            <a:r>
              <a:rPr lang="zh-CN" altLang="en-GB" sz="2800" smtClean="0"/>
              <a:t>结构化程序设计</a:t>
            </a:r>
            <a:r>
              <a:rPr lang="zh-CN" altLang="en-US" sz="2800" smtClean="0"/>
              <a:t>（</a:t>
            </a:r>
            <a:r>
              <a:rPr lang="en-GB" altLang="zh-CN" sz="2800" smtClean="0">
                <a:cs typeface="Times New Roman" pitchFamily="18" charset="0"/>
              </a:rPr>
              <a:t>Structured Programming</a:t>
            </a:r>
            <a:r>
              <a:rPr lang="en-GB" altLang="zh-CN" sz="2800" smtClean="0"/>
              <a:t>，</a:t>
            </a:r>
            <a:r>
              <a:rPr lang="zh-CN" altLang="en-GB" sz="2800" smtClean="0"/>
              <a:t>简称</a:t>
            </a:r>
            <a:r>
              <a:rPr lang="en-GB" altLang="zh-CN" sz="2800" smtClean="0">
                <a:cs typeface="Times New Roman" pitchFamily="18" charset="0"/>
              </a:rPr>
              <a:t>SP</a:t>
            </a:r>
            <a:r>
              <a:rPr lang="zh-CN" altLang="en-US" sz="2800" smtClean="0"/>
              <a:t>）是指</a:t>
            </a:r>
            <a:r>
              <a:rPr lang="zh-CN" altLang="en-US" sz="2800" smtClean="0">
                <a:latin typeface="Arial"/>
              </a:rPr>
              <a:t>“</a:t>
            </a:r>
            <a:r>
              <a:rPr lang="zh-CN" altLang="en-GB" sz="2800" smtClean="0">
                <a:solidFill>
                  <a:schemeClr val="folHlink"/>
                </a:solidFill>
              </a:rPr>
              <a:t>按照一组能够提高程序易读性与易维护性的规则进行程序设计的方法</a:t>
            </a:r>
            <a:r>
              <a:rPr lang="zh-CN" altLang="en-US" sz="2800" smtClean="0">
                <a:latin typeface="Arial"/>
              </a:rPr>
              <a:t>”</a:t>
            </a:r>
            <a:endParaRPr lang="en-GB" altLang="zh-CN" sz="2800" smtClean="0"/>
          </a:p>
          <a:p>
            <a:pPr eaLnBrk="1" hangingPunct="1">
              <a:lnSpc>
                <a:spcPct val="90000"/>
              </a:lnSpc>
              <a:spcBef>
                <a:spcPct val="40000"/>
              </a:spcBef>
              <a:defRPr/>
            </a:pPr>
            <a:r>
              <a:rPr lang="en-GB" altLang="zh-CN" sz="2800" smtClean="0"/>
              <a:t>SP</a:t>
            </a:r>
            <a:r>
              <a:rPr lang="zh-CN" altLang="en-GB" sz="2800" smtClean="0"/>
              <a:t>不仅要求所编出的</a:t>
            </a:r>
            <a:r>
              <a:rPr lang="zh-CN" altLang="en-GB" sz="2800" smtClean="0">
                <a:solidFill>
                  <a:schemeClr val="folHlink"/>
                </a:solidFill>
              </a:rPr>
              <a:t>程序结构良好</a:t>
            </a:r>
            <a:r>
              <a:rPr lang="zh-CN" altLang="en-GB" sz="2800" smtClean="0"/>
              <a:t>，而且还要求</a:t>
            </a:r>
            <a:r>
              <a:rPr lang="zh-CN" altLang="en-GB" sz="2800" smtClean="0">
                <a:solidFill>
                  <a:schemeClr val="folHlink"/>
                </a:solidFill>
              </a:rPr>
              <a:t>程序设计过程</a:t>
            </a:r>
            <a:r>
              <a:rPr lang="zh-CN" altLang="en-GB" sz="2800" smtClean="0"/>
              <a:t>也是结构良好的，后者是前者的基础。</a:t>
            </a:r>
          </a:p>
          <a:p>
            <a:pPr eaLnBrk="1" hangingPunct="1">
              <a:lnSpc>
                <a:spcPct val="90000"/>
              </a:lnSpc>
              <a:spcBef>
                <a:spcPct val="40000"/>
              </a:spcBef>
              <a:defRPr/>
            </a:pPr>
            <a:r>
              <a:rPr lang="zh-CN" altLang="en-GB" sz="2800" smtClean="0"/>
              <a:t>对程序设计过程而言，“结构良好”是指</a:t>
            </a:r>
          </a:p>
          <a:p>
            <a:pPr lvl="1" eaLnBrk="1" hangingPunct="1">
              <a:lnSpc>
                <a:spcPct val="90000"/>
              </a:lnSpc>
              <a:spcBef>
                <a:spcPct val="30000"/>
              </a:spcBef>
              <a:defRPr/>
            </a:pPr>
            <a:r>
              <a:rPr lang="zh-CN" altLang="en-GB" sz="2400" smtClean="0"/>
              <a:t>采用分解和抽象的方法来完成程序设计任务，</a:t>
            </a:r>
          </a:p>
          <a:p>
            <a:pPr lvl="1" eaLnBrk="1" hangingPunct="1">
              <a:lnSpc>
                <a:spcPct val="90000"/>
              </a:lnSpc>
              <a:spcBef>
                <a:spcPct val="40000"/>
              </a:spcBef>
              <a:defRPr/>
            </a:pPr>
            <a:r>
              <a:rPr lang="zh-CN" altLang="en-GB" sz="2400" smtClean="0"/>
              <a:t>具体体现为：“自顶向下、逐步精化”的程序设计过程。</a:t>
            </a:r>
            <a:r>
              <a:rPr lang="zh-CN" altLang="en-US" sz="2400" smtClean="0"/>
              <a:t> </a:t>
            </a:r>
          </a:p>
          <a:p>
            <a:pPr eaLnBrk="1" hangingPunct="1">
              <a:lnSpc>
                <a:spcPct val="90000"/>
              </a:lnSpc>
              <a:spcBef>
                <a:spcPct val="40000"/>
              </a:spcBef>
              <a:defRPr/>
            </a:pPr>
            <a:r>
              <a:rPr lang="zh-CN" altLang="en-GB" sz="2800" smtClean="0"/>
              <a:t>对程序而言，“结构良好”是指：</a:t>
            </a:r>
          </a:p>
          <a:p>
            <a:pPr lvl="1" eaLnBrk="1" hangingPunct="1">
              <a:lnSpc>
                <a:spcPct val="80000"/>
              </a:lnSpc>
              <a:defRPr/>
            </a:pPr>
            <a:r>
              <a:rPr lang="zh-CN" altLang="en-GB" sz="2400" smtClean="0"/>
              <a:t>每个程序单位应具有</a:t>
            </a:r>
            <a:r>
              <a:rPr lang="zh-CN" altLang="en-GB" sz="2400" smtClean="0">
                <a:solidFill>
                  <a:schemeClr val="folHlink"/>
                </a:solidFill>
              </a:rPr>
              <a:t>单入口、单出口</a:t>
            </a:r>
            <a:r>
              <a:rPr lang="zh-CN" altLang="en-GB" sz="2400" smtClean="0"/>
              <a:t>的性质。</a:t>
            </a:r>
          </a:p>
          <a:p>
            <a:pPr lvl="1" eaLnBrk="1" hangingPunct="1">
              <a:lnSpc>
                <a:spcPct val="90000"/>
              </a:lnSpc>
              <a:spcBef>
                <a:spcPct val="40000"/>
              </a:spcBef>
              <a:defRPr/>
            </a:pPr>
            <a:r>
              <a:rPr lang="zh-CN" altLang="en-GB" sz="2400" smtClean="0"/>
              <a:t>不包含不会停止执行的语句，程序在有限时间内结束。</a:t>
            </a:r>
          </a:p>
          <a:p>
            <a:pPr lvl="1" eaLnBrk="1" hangingPunct="1">
              <a:lnSpc>
                <a:spcPct val="90000"/>
              </a:lnSpc>
              <a:spcBef>
                <a:spcPct val="40000"/>
              </a:spcBef>
              <a:defRPr/>
            </a:pPr>
            <a:r>
              <a:rPr lang="zh-CN" altLang="en-GB" sz="2400" smtClean="0"/>
              <a:t>程序中没有无用语句，程序中所有语句都有被执行的机会。</a:t>
            </a:r>
            <a:endParaRPr lang="zh-CN" altLang="en-US" sz="240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684213" y="0"/>
            <a:ext cx="7772400" cy="984250"/>
          </a:xfrm>
        </p:spPr>
        <p:txBody>
          <a:bodyPr/>
          <a:lstStyle/>
          <a:p>
            <a:pPr eaLnBrk="1" hangingPunct="1">
              <a:defRPr/>
            </a:pPr>
            <a:r>
              <a:rPr lang="zh-CN" altLang="en-US" smtClean="0"/>
              <a:t>结构化程序设计（续） </a:t>
            </a:r>
          </a:p>
        </p:txBody>
      </p:sp>
      <p:sp>
        <p:nvSpPr>
          <p:cNvPr id="95235" name="Rectangle 3"/>
          <p:cNvSpPr>
            <a:spLocks noGrp="1" noChangeArrowheads="1"/>
          </p:cNvSpPr>
          <p:nvPr>
            <p:ph type="body" idx="1"/>
          </p:nvPr>
        </p:nvSpPr>
        <p:spPr>
          <a:xfrm>
            <a:off x="228600" y="1277938"/>
            <a:ext cx="8664575" cy="638175"/>
          </a:xfrm>
        </p:spPr>
        <p:txBody>
          <a:bodyPr/>
          <a:lstStyle/>
          <a:p>
            <a:pPr eaLnBrk="1" hangingPunct="1">
              <a:lnSpc>
                <a:spcPct val="90000"/>
              </a:lnSpc>
              <a:defRPr/>
            </a:pPr>
            <a:r>
              <a:rPr lang="zh-CN" altLang="en-GB" smtClean="0"/>
              <a:t>结构化程序设计通常可用三种基本结构来实现</a:t>
            </a:r>
          </a:p>
        </p:txBody>
      </p:sp>
      <p:sp>
        <p:nvSpPr>
          <p:cNvPr id="141315" name="Line 1027"/>
          <p:cNvSpPr>
            <a:spLocks noChangeShapeType="1"/>
          </p:cNvSpPr>
          <p:nvPr/>
        </p:nvSpPr>
        <p:spPr bwMode="auto">
          <a:xfrm>
            <a:off x="1547813" y="219551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16" name="Rectangle 1028"/>
          <p:cNvSpPr>
            <a:spLocks noChangeArrowheads="1"/>
          </p:cNvSpPr>
          <p:nvPr/>
        </p:nvSpPr>
        <p:spPr bwMode="auto">
          <a:xfrm>
            <a:off x="1187450" y="2555875"/>
            <a:ext cx="720725" cy="3587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41318" name="Rectangle 1030"/>
          <p:cNvSpPr>
            <a:spLocks noChangeArrowheads="1"/>
          </p:cNvSpPr>
          <p:nvPr/>
        </p:nvSpPr>
        <p:spPr bwMode="auto">
          <a:xfrm>
            <a:off x="1187450" y="3278188"/>
            <a:ext cx="720725" cy="3587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41319" name="Line 1031"/>
          <p:cNvSpPr>
            <a:spLocks noChangeShapeType="1"/>
          </p:cNvSpPr>
          <p:nvPr/>
        </p:nvSpPr>
        <p:spPr bwMode="auto">
          <a:xfrm>
            <a:off x="1547813" y="3635375"/>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20" name="Line 1032"/>
          <p:cNvSpPr>
            <a:spLocks noChangeShapeType="1"/>
          </p:cNvSpPr>
          <p:nvPr/>
        </p:nvSpPr>
        <p:spPr bwMode="auto">
          <a:xfrm>
            <a:off x="1547813" y="2916238"/>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21" name="Line 1033"/>
          <p:cNvSpPr>
            <a:spLocks noChangeShapeType="1"/>
          </p:cNvSpPr>
          <p:nvPr/>
        </p:nvSpPr>
        <p:spPr bwMode="auto">
          <a:xfrm>
            <a:off x="3563938" y="219551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22" name="AutoShape 1034"/>
          <p:cNvSpPr>
            <a:spLocks noChangeArrowheads="1"/>
          </p:cNvSpPr>
          <p:nvPr/>
        </p:nvSpPr>
        <p:spPr bwMode="auto">
          <a:xfrm>
            <a:off x="3203575" y="2555875"/>
            <a:ext cx="792163" cy="358775"/>
          </a:xfrm>
          <a:prstGeom prst="flowChartDecision">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41323" name="Rectangle 1035"/>
          <p:cNvSpPr>
            <a:spLocks noChangeArrowheads="1"/>
          </p:cNvSpPr>
          <p:nvPr/>
        </p:nvSpPr>
        <p:spPr bwMode="auto">
          <a:xfrm>
            <a:off x="2698750" y="3059113"/>
            <a:ext cx="720725" cy="3587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41324" name="Rectangle 1036"/>
          <p:cNvSpPr>
            <a:spLocks noChangeArrowheads="1"/>
          </p:cNvSpPr>
          <p:nvPr/>
        </p:nvSpPr>
        <p:spPr bwMode="auto">
          <a:xfrm>
            <a:off x="3851275" y="3060700"/>
            <a:ext cx="720725" cy="3587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41325" name="Line 1037"/>
          <p:cNvSpPr>
            <a:spLocks noChangeShapeType="1"/>
          </p:cNvSpPr>
          <p:nvPr/>
        </p:nvSpPr>
        <p:spPr bwMode="auto">
          <a:xfrm flipH="1">
            <a:off x="2979738" y="2746375"/>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26" name="Line 1038"/>
          <p:cNvSpPr>
            <a:spLocks noChangeShapeType="1"/>
          </p:cNvSpPr>
          <p:nvPr/>
        </p:nvSpPr>
        <p:spPr bwMode="auto">
          <a:xfrm>
            <a:off x="2987675" y="2771775"/>
            <a:ext cx="0"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27" name="Line 1039"/>
          <p:cNvSpPr>
            <a:spLocks noChangeShapeType="1"/>
          </p:cNvSpPr>
          <p:nvPr/>
        </p:nvSpPr>
        <p:spPr bwMode="auto">
          <a:xfrm>
            <a:off x="4211638" y="2771775"/>
            <a:ext cx="0"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28" name="Line 1040"/>
          <p:cNvSpPr>
            <a:spLocks noChangeShapeType="1"/>
          </p:cNvSpPr>
          <p:nvPr/>
        </p:nvSpPr>
        <p:spPr bwMode="auto">
          <a:xfrm flipH="1">
            <a:off x="3995738" y="2746375"/>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29" name="Line 1041"/>
          <p:cNvSpPr>
            <a:spLocks noChangeShapeType="1"/>
          </p:cNvSpPr>
          <p:nvPr/>
        </p:nvSpPr>
        <p:spPr bwMode="auto">
          <a:xfrm>
            <a:off x="2987675" y="3419475"/>
            <a:ext cx="0" cy="217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30" name="Line 1042"/>
          <p:cNvSpPr>
            <a:spLocks noChangeShapeType="1"/>
          </p:cNvSpPr>
          <p:nvPr/>
        </p:nvSpPr>
        <p:spPr bwMode="auto">
          <a:xfrm>
            <a:off x="4211638" y="3419475"/>
            <a:ext cx="0" cy="217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31" name="Line 1043"/>
          <p:cNvSpPr>
            <a:spLocks noChangeShapeType="1"/>
          </p:cNvSpPr>
          <p:nvPr/>
        </p:nvSpPr>
        <p:spPr bwMode="auto">
          <a:xfrm flipH="1">
            <a:off x="2987675" y="3636963"/>
            <a:ext cx="1223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32" name="Line 1044"/>
          <p:cNvSpPr>
            <a:spLocks noChangeShapeType="1"/>
          </p:cNvSpPr>
          <p:nvPr/>
        </p:nvSpPr>
        <p:spPr bwMode="auto">
          <a:xfrm>
            <a:off x="3563938" y="3635375"/>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33" name="Line 1045"/>
          <p:cNvSpPr>
            <a:spLocks noChangeShapeType="1"/>
          </p:cNvSpPr>
          <p:nvPr/>
        </p:nvSpPr>
        <p:spPr bwMode="auto">
          <a:xfrm>
            <a:off x="6084888" y="219551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34" name="AutoShape 1046"/>
          <p:cNvSpPr>
            <a:spLocks noChangeArrowheads="1"/>
          </p:cNvSpPr>
          <p:nvPr/>
        </p:nvSpPr>
        <p:spPr bwMode="auto">
          <a:xfrm>
            <a:off x="5667375" y="2555875"/>
            <a:ext cx="792163" cy="358775"/>
          </a:xfrm>
          <a:prstGeom prst="flowChartDecision">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41336" name="Rectangle 1048"/>
          <p:cNvSpPr>
            <a:spLocks noChangeArrowheads="1"/>
          </p:cNvSpPr>
          <p:nvPr/>
        </p:nvSpPr>
        <p:spPr bwMode="auto">
          <a:xfrm>
            <a:off x="5724525" y="3205163"/>
            <a:ext cx="720725" cy="3587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41339" name="Line 1051"/>
          <p:cNvSpPr>
            <a:spLocks noChangeShapeType="1"/>
          </p:cNvSpPr>
          <p:nvPr/>
        </p:nvSpPr>
        <p:spPr bwMode="auto">
          <a:xfrm>
            <a:off x="6084888" y="2916238"/>
            <a:ext cx="0" cy="287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40" name="Line 1052"/>
          <p:cNvSpPr>
            <a:spLocks noChangeShapeType="1"/>
          </p:cNvSpPr>
          <p:nvPr/>
        </p:nvSpPr>
        <p:spPr bwMode="auto">
          <a:xfrm flipH="1">
            <a:off x="5364163" y="3924300"/>
            <a:ext cx="720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42" name="Line 1054"/>
          <p:cNvSpPr>
            <a:spLocks noChangeShapeType="1"/>
          </p:cNvSpPr>
          <p:nvPr/>
        </p:nvSpPr>
        <p:spPr bwMode="auto">
          <a:xfrm>
            <a:off x="5364163" y="2778125"/>
            <a:ext cx="0" cy="1146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44" name="Line 1056"/>
          <p:cNvSpPr>
            <a:spLocks noChangeShapeType="1"/>
          </p:cNvSpPr>
          <p:nvPr/>
        </p:nvSpPr>
        <p:spPr bwMode="auto">
          <a:xfrm>
            <a:off x="5364163" y="2740025"/>
            <a:ext cx="2873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45" name="Line 1057"/>
          <p:cNvSpPr>
            <a:spLocks noChangeShapeType="1"/>
          </p:cNvSpPr>
          <p:nvPr/>
        </p:nvSpPr>
        <p:spPr bwMode="auto">
          <a:xfrm flipV="1">
            <a:off x="6084888" y="3563938"/>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46" name="Line 1058"/>
          <p:cNvSpPr>
            <a:spLocks noChangeShapeType="1"/>
          </p:cNvSpPr>
          <p:nvPr/>
        </p:nvSpPr>
        <p:spPr bwMode="auto">
          <a:xfrm>
            <a:off x="6459538" y="2740025"/>
            <a:ext cx="504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47" name="Text Box 1059"/>
          <p:cNvSpPr txBox="1">
            <a:spLocks noChangeArrowheads="1"/>
          </p:cNvSpPr>
          <p:nvPr/>
        </p:nvSpPr>
        <p:spPr bwMode="auto">
          <a:xfrm>
            <a:off x="971550" y="4313238"/>
            <a:ext cx="10985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defRPr/>
            </a:pPr>
            <a:r>
              <a:rPr lang="zh-CN" altLang="en-US">
                <a:effectLst>
                  <a:outerShdw blurRad="38100" dist="38100" dir="2700000" algn="tl">
                    <a:srgbClr val="000000"/>
                  </a:outerShdw>
                </a:effectLst>
              </a:rPr>
              <a:t>（顺序）</a:t>
            </a:r>
          </a:p>
        </p:txBody>
      </p:sp>
      <p:sp>
        <p:nvSpPr>
          <p:cNvPr id="141348" name="Text Box 1060"/>
          <p:cNvSpPr txBox="1">
            <a:spLocks noChangeArrowheads="1"/>
          </p:cNvSpPr>
          <p:nvPr/>
        </p:nvSpPr>
        <p:spPr bwMode="auto">
          <a:xfrm>
            <a:off x="3059113" y="4284663"/>
            <a:ext cx="10985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defRPr/>
            </a:pPr>
            <a:r>
              <a:rPr lang="zh-CN" altLang="en-US">
                <a:effectLst>
                  <a:outerShdw blurRad="38100" dist="38100" dir="2700000" algn="tl">
                    <a:srgbClr val="000000"/>
                  </a:outerShdw>
                </a:effectLst>
              </a:rPr>
              <a:t>（选择）</a:t>
            </a:r>
          </a:p>
        </p:txBody>
      </p:sp>
      <p:sp>
        <p:nvSpPr>
          <p:cNvPr id="141349" name="Text Box 1061"/>
          <p:cNvSpPr txBox="1">
            <a:spLocks noChangeArrowheads="1"/>
          </p:cNvSpPr>
          <p:nvPr/>
        </p:nvSpPr>
        <p:spPr bwMode="auto">
          <a:xfrm>
            <a:off x="5508625" y="4284663"/>
            <a:ext cx="10985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defRPr/>
            </a:pPr>
            <a:r>
              <a:rPr lang="zh-CN" altLang="en-US">
                <a:effectLst>
                  <a:outerShdw blurRad="38100" dist="38100" dir="2700000" algn="tl">
                    <a:srgbClr val="000000"/>
                  </a:outerShdw>
                </a:effectLst>
              </a:rPr>
              <a:t>（循环）</a:t>
            </a:r>
          </a:p>
        </p:txBody>
      </p:sp>
      <p:sp>
        <p:nvSpPr>
          <p:cNvPr id="141350" name="Rectangle 1062"/>
          <p:cNvSpPr>
            <a:spLocks noChangeArrowheads="1"/>
          </p:cNvSpPr>
          <p:nvPr/>
        </p:nvSpPr>
        <p:spPr bwMode="auto">
          <a:xfrm>
            <a:off x="179388" y="5094288"/>
            <a:ext cx="8686800"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Verdana" pitchFamily="34" charset="0"/>
                <a:ea typeface="宋体" charset="-122"/>
              </a:defRPr>
            </a:lvl1pPr>
            <a:lvl2pPr marL="742950" indent="-285750">
              <a:buClr>
                <a:schemeClr val="tx1"/>
              </a:buClr>
              <a:defRPr sz="2800">
                <a:solidFill>
                  <a:schemeClr val="tx1"/>
                </a:solidFill>
                <a:effectLst>
                  <a:outerShdw blurRad="38100" dist="38100" dir="2700000" algn="tl">
                    <a:srgbClr val="000000"/>
                  </a:outerShdw>
                </a:effectLst>
                <a:latin typeface="Verdana" pitchFamily="34" charset="0"/>
                <a:ea typeface="宋体" charset="-122"/>
              </a:defRPr>
            </a:lvl2pPr>
            <a:lvl3pPr marL="1143000" indent="-228600">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Verdana" pitchFamily="34" charset="0"/>
                <a:ea typeface="宋体" charset="-122"/>
              </a:defRPr>
            </a:lvl3pPr>
            <a:lvl4pPr marL="1600200" indent="-228600">
              <a:buClr>
                <a:schemeClr val="tx2"/>
              </a:buClr>
              <a:defRPr sz="2000">
                <a:solidFill>
                  <a:schemeClr val="tx1"/>
                </a:solidFill>
                <a:effectLst>
                  <a:outerShdw blurRad="38100" dist="38100" dir="2700000" algn="tl">
                    <a:srgbClr val="000000"/>
                  </a:outerShdw>
                </a:effectLst>
                <a:latin typeface="Verdana" pitchFamily="34" charset="0"/>
                <a:ea typeface="宋体" charset="-122"/>
              </a:defRPr>
            </a:lvl4pPr>
            <a:lvl5pPr marL="2057400" indent="-228600">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5pPr>
            <a:lvl6pPr marL="25146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6pPr>
            <a:lvl7pPr marL="29718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7pPr>
            <a:lvl8pPr marL="34290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8pPr>
            <a:lvl9pPr marL="38862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9pPr>
          </a:lstStyle>
          <a:p>
            <a:pPr>
              <a:defRPr/>
            </a:pPr>
            <a:r>
              <a:rPr lang="zh-CN" altLang="en-GB" smtClean="0"/>
              <a:t>上面三种结构都具有单入口、单出口的性质。 </a:t>
            </a:r>
            <a:endParaRPr lang="zh-CN" altLang="en-GB" sz="240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defRPr/>
            </a:pPr>
            <a:r>
              <a:rPr lang="zh-CN" altLang="en-US" smtClean="0"/>
              <a:t>关于</a:t>
            </a:r>
            <a:r>
              <a:rPr lang="en-US" altLang="zh-CN" smtClean="0"/>
              <a:t>goto</a:t>
            </a:r>
            <a:r>
              <a:rPr lang="zh-CN" altLang="en-US" smtClean="0"/>
              <a:t>语句 </a:t>
            </a:r>
          </a:p>
        </p:txBody>
      </p:sp>
      <p:sp>
        <p:nvSpPr>
          <p:cNvPr id="143363" name="Rectangle 3"/>
          <p:cNvSpPr>
            <a:spLocks noGrp="1" noChangeArrowheads="1"/>
          </p:cNvSpPr>
          <p:nvPr>
            <p:ph type="body" idx="1"/>
          </p:nvPr>
        </p:nvSpPr>
        <p:spPr>
          <a:xfrm>
            <a:off x="457200" y="1600200"/>
            <a:ext cx="8229600" cy="4781550"/>
          </a:xfrm>
        </p:spPr>
        <p:txBody>
          <a:bodyPr/>
          <a:lstStyle/>
          <a:p>
            <a:pPr eaLnBrk="1" hangingPunct="1">
              <a:defRPr/>
            </a:pPr>
            <a:r>
              <a:rPr lang="en-US" altLang="zh-CN" sz="2800" dirty="0" err="1" smtClean="0"/>
              <a:t>goto</a:t>
            </a:r>
            <a:r>
              <a:rPr lang="zh-CN" altLang="en-US" sz="2800" dirty="0" smtClean="0"/>
              <a:t>语句会使得程序的静态结构和动态结构不一致，导致程序难以理解、可靠性下降和不容易维护。有时会导致程序效率的下降。 </a:t>
            </a:r>
          </a:p>
          <a:p>
            <a:pPr eaLnBrk="1" hangingPunct="1">
              <a:defRPr/>
            </a:pPr>
            <a:r>
              <a:rPr lang="zh-CN" altLang="en-US" sz="2800" dirty="0" smtClean="0"/>
              <a:t>从结构化程序设计的角度讲， </a:t>
            </a:r>
            <a:r>
              <a:rPr lang="en-US" altLang="zh-CN" sz="2800" dirty="0" err="1" smtClean="0"/>
              <a:t>goto</a:t>
            </a:r>
            <a:r>
              <a:rPr lang="zh-CN" altLang="en-US" sz="2800" dirty="0" smtClean="0"/>
              <a:t>语句会破坏程序中的每一个结构所具有的单入口</a:t>
            </a:r>
            <a:r>
              <a:rPr lang="en-US" altLang="zh-CN" sz="2800" dirty="0" smtClean="0"/>
              <a:t>/</a:t>
            </a:r>
            <a:r>
              <a:rPr lang="zh-CN" altLang="en-US" sz="2800" dirty="0" smtClean="0"/>
              <a:t>单出口的性质。</a:t>
            </a:r>
          </a:p>
          <a:p>
            <a:pPr eaLnBrk="1" hangingPunct="1">
              <a:defRPr/>
            </a:pPr>
            <a:r>
              <a:rPr lang="zh-CN" altLang="en-US" sz="2800" dirty="0" smtClean="0"/>
              <a:t>实际上，</a:t>
            </a:r>
            <a:r>
              <a:rPr lang="en-US" altLang="zh-CN" sz="2800" dirty="0" err="1" smtClean="0"/>
              <a:t>goto</a:t>
            </a:r>
            <a:r>
              <a:rPr lang="zh-CN" altLang="en-US" sz="2800" dirty="0" smtClean="0"/>
              <a:t>语句的使用可以分成两类：</a:t>
            </a:r>
          </a:p>
          <a:p>
            <a:pPr lvl="1" eaLnBrk="1" hangingPunct="1">
              <a:defRPr/>
            </a:pPr>
            <a:r>
              <a:rPr lang="zh-CN" altLang="en-US" sz="2400" dirty="0" smtClean="0"/>
              <a:t>向下的转移（</a:t>
            </a:r>
            <a:r>
              <a:rPr lang="en-US" altLang="zh-CN" sz="2400" dirty="0" smtClean="0"/>
              <a:t>forward</a:t>
            </a:r>
            <a:r>
              <a:rPr lang="zh-CN" altLang="en-US" sz="2400" dirty="0" smtClean="0"/>
              <a:t>）（可用分支结构实现）</a:t>
            </a:r>
          </a:p>
          <a:p>
            <a:pPr lvl="1" eaLnBrk="1" hangingPunct="1">
              <a:defRPr/>
            </a:pPr>
            <a:r>
              <a:rPr lang="zh-CN" altLang="en-US" sz="2400" dirty="0" smtClean="0"/>
              <a:t>往回的转移（</a:t>
            </a:r>
            <a:r>
              <a:rPr lang="en-US" altLang="zh-CN" sz="2400" dirty="0" smtClean="0"/>
              <a:t>backward</a:t>
            </a:r>
            <a:r>
              <a:rPr lang="zh-CN" altLang="en-US" sz="2400" dirty="0" smtClean="0"/>
              <a:t>）（可用循环结构实现）</a:t>
            </a:r>
          </a:p>
          <a:p>
            <a:pPr eaLnBrk="1" hangingPunct="1">
              <a:defRPr/>
            </a:pPr>
            <a:r>
              <a:rPr lang="zh-CN" altLang="en-US" sz="2800" dirty="0" smtClean="0"/>
              <a:t>尽量不要使用</a:t>
            </a:r>
            <a:r>
              <a:rPr lang="en-US" altLang="zh-CN" sz="2800" dirty="0" err="1" smtClean="0"/>
              <a:t>goto</a:t>
            </a:r>
            <a:r>
              <a:rPr lang="zh-CN" altLang="en-US" sz="2800" dirty="0" smtClean="0"/>
              <a:t>语句。</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990947"/>
          </a:xfrm>
        </p:spPr>
        <p:txBody>
          <a:bodyPr>
            <a:normAutofit fontScale="90000"/>
          </a:bodyPr>
          <a:lstStyle/>
          <a:p>
            <a:r>
              <a:rPr lang="zh-CN" altLang="en-US" dirty="0"/>
              <a:t>判断</a:t>
            </a:r>
            <a:r>
              <a:rPr lang="en-US" altLang="zh-CN" dirty="0"/>
              <a:t>N</a:t>
            </a:r>
            <a:r>
              <a:rPr lang="zh-CN" altLang="en-US" dirty="0"/>
              <a:t>是否为素数（质数）</a:t>
            </a:r>
            <a:r>
              <a:rPr lang="zh-CN" altLang="en-US" dirty="0" smtClean="0"/>
              <a:t>的</a:t>
            </a:r>
            <a:r>
              <a:rPr lang="en-US" altLang="zh-CN" dirty="0" smtClean="0"/>
              <a:t/>
            </a:r>
            <a:br>
              <a:rPr lang="en-US" altLang="zh-CN" dirty="0" smtClean="0"/>
            </a:br>
            <a:r>
              <a:rPr lang="zh-CN" altLang="en-US" dirty="0" smtClean="0"/>
              <a:t>程序</a:t>
            </a:r>
            <a:r>
              <a:rPr lang="zh-CN" altLang="en-US" dirty="0"/>
              <a:t>流程图</a:t>
            </a:r>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029" y="1689695"/>
            <a:ext cx="4867275"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5542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defRPr/>
            </a:pPr>
            <a:r>
              <a:rPr lang="zh-CN" altLang="en-US" dirty="0" smtClean="0"/>
              <a:t>顺序执行</a:t>
            </a:r>
          </a:p>
        </p:txBody>
      </p:sp>
      <p:sp>
        <p:nvSpPr>
          <p:cNvPr id="199683" name="Rectangle 3"/>
          <p:cNvSpPr>
            <a:spLocks noGrp="1" noChangeArrowheads="1"/>
          </p:cNvSpPr>
          <p:nvPr>
            <p:ph type="body" idx="1"/>
          </p:nvPr>
        </p:nvSpPr>
        <p:spPr/>
        <p:txBody>
          <a:bodyPr/>
          <a:lstStyle/>
          <a:p>
            <a:pPr eaLnBrk="1" hangingPunct="1">
              <a:defRPr/>
            </a:pPr>
            <a:r>
              <a:rPr lang="zh-CN" altLang="en-US" dirty="0" smtClean="0"/>
              <a:t>按书写次序，从左到右、从上到下顺序执行。</a:t>
            </a:r>
          </a:p>
          <a:p>
            <a:pPr eaLnBrk="1" hangingPunct="1">
              <a:defRPr/>
            </a:pPr>
            <a:r>
              <a:rPr lang="zh-CN" altLang="en-US" dirty="0" smtClean="0"/>
              <a:t>顺序执行的</a:t>
            </a:r>
            <a:r>
              <a:rPr lang="en-US" altLang="zh-CN" dirty="0" smtClean="0"/>
              <a:t>C++</a:t>
            </a:r>
            <a:r>
              <a:rPr lang="zh-CN" altLang="en-US" dirty="0" smtClean="0"/>
              <a:t>语句有： </a:t>
            </a:r>
          </a:p>
          <a:p>
            <a:pPr lvl="1" eaLnBrk="1" hangingPunct="1">
              <a:defRPr/>
            </a:pPr>
            <a:r>
              <a:rPr lang="zh-CN" altLang="en-US" dirty="0" smtClean="0"/>
              <a:t>表达式语句</a:t>
            </a:r>
          </a:p>
          <a:p>
            <a:pPr lvl="1" eaLnBrk="1" hangingPunct="1">
              <a:defRPr/>
            </a:pPr>
            <a:r>
              <a:rPr lang="zh-CN" altLang="en-US" dirty="0" smtClean="0"/>
              <a:t>复合语句</a:t>
            </a:r>
          </a:p>
          <a:p>
            <a:pPr lvl="1" eaLnBrk="1" hangingPunct="1">
              <a:defRPr/>
            </a:pPr>
            <a:r>
              <a:rPr lang="zh-CN" altLang="en-US" dirty="0" smtClean="0"/>
              <a:t>空语句</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altLang="zh-CN" smtClean="0"/>
              <a:t> </a:t>
            </a:r>
            <a:r>
              <a:rPr lang="zh-CN" altLang="en-US" smtClean="0"/>
              <a:t>表达式语句</a:t>
            </a:r>
          </a:p>
        </p:txBody>
      </p:sp>
      <p:sp>
        <p:nvSpPr>
          <p:cNvPr id="6147" name="Rectangle 3"/>
          <p:cNvSpPr>
            <a:spLocks noGrp="1" noChangeArrowheads="1"/>
          </p:cNvSpPr>
          <p:nvPr>
            <p:ph type="body" idx="1"/>
          </p:nvPr>
        </p:nvSpPr>
        <p:spPr>
          <a:xfrm>
            <a:off x="395288" y="1700213"/>
            <a:ext cx="8353425" cy="4752975"/>
          </a:xfrm>
        </p:spPr>
        <p:txBody>
          <a:bodyPr>
            <a:normAutofit/>
          </a:bodyPr>
          <a:lstStyle/>
          <a:p>
            <a:pPr algn="just" eaLnBrk="1" hangingPunct="1">
              <a:lnSpc>
                <a:spcPct val="90000"/>
              </a:lnSpc>
              <a:defRPr/>
            </a:pPr>
            <a:r>
              <a:rPr lang="zh-CN" altLang="en-US" sz="2800" dirty="0" smtClean="0"/>
              <a:t>在</a:t>
            </a:r>
            <a:r>
              <a:rPr lang="en-US" altLang="zh-CN" sz="2800" dirty="0" smtClean="0">
                <a:latin typeface="宋体" charset="-122"/>
                <a:cs typeface="Times New Roman" pitchFamily="18" charset="0"/>
              </a:rPr>
              <a:t>C++</a:t>
            </a:r>
            <a:r>
              <a:rPr lang="zh-CN" altLang="en-US" sz="2800" dirty="0" smtClean="0"/>
              <a:t>表达式的后面加上一个分号</a:t>
            </a:r>
            <a:r>
              <a:rPr lang="zh-CN" altLang="en-US" sz="2800" dirty="0" smtClean="0">
                <a:latin typeface="Arial"/>
              </a:rPr>
              <a:t>“</a:t>
            </a:r>
            <a:r>
              <a:rPr lang="en-US" altLang="zh-CN" sz="2800" dirty="0" smtClean="0">
                <a:latin typeface="宋体" charset="-122"/>
                <a:cs typeface="Times New Roman" pitchFamily="18" charset="0"/>
              </a:rPr>
              <a:t>;</a:t>
            </a:r>
            <a:r>
              <a:rPr lang="en-US" altLang="zh-CN" sz="2800" dirty="0" smtClean="0">
                <a:latin typeface="Arial"/>
              </a:rPr>
              <a:t>”</a:t>
            </a:r>
            <a:r>
              <a:rPr lang="zh-CN" altLang="en-US" sz="2800" dirty="0" smtClean="0"/>
              <a:t>就可以构成表达式语句，其格式为：</a:t>
            </a:r>
            <a:endParaRPr lang="zh-CN" altLang="en-US" sz="2800" dirty="0" smtClean="0">
              <a:latin typeface="宋体" charset="-122"/>
              <a:cs typeface="Times New Roman" pitchFamily="18" charset="0"/>
            </a:endParaRPr>
          </a:p>
          <a:p>
            <a:pPr lvl="1" eaLnBrk="1" hangingPunct="1">
              <a:lnSpc>
                <a:spcPct val="120000"/>
              </a:lnSpc>
              <a:buFontTx/>
              <a:buNone/>
              <a:defRPr/>
            </a:pPr>
            <a:r>
              <a:rPr lang="en-US" altLang="zh-CN" sz="2400" b="1" dirty="0" smtClean="0">
                <a:latin typeface="Courier New" pitchFamily="49" charset="0"/>
                <a:cs typeface="Courier New" pitchFamily="49" charset="0"/>
              </a:rPr>
              <a:t>&lt;</a:t>
            </a:r>
            <a:r>
              <a:rPr lang="zh-CN" altLang="en-US" sz="2400" b="1" dirty="0" smtClean="0">
                <a:latin typeface="宋体" charset="-122"/>
              </a:rPr>
              <a:t>表达式</a:t>
            </a:r>
            <a:r>
              <a:rPr lang="en-US" altLang="zh-CN" sz="2400" b="1" dirty="0" smtClean="0">
                <a:latin typeface="Courier New" pitchFamily="49" charset="0"/>
                <a:cs typeface="Courier New" pitchFamily="49" charset="0"/>
              </a:rPr>
              <a:t>&gt;;</a:t>
            </a:r>
          </a:p>
          <a:p>
            <a:pPr eaLnBrk="1" hangingPunct="1">
              <a:lnSpc>
                <a:spcPct val="90000"/>
              </a:lnSpc>
              <a:buFont typeface="Wingdings" pitchFamily="2" charset="2"/>
              <a:buNone/>
              <a:defRPr/>
            </a:pPr>
            <a:r>
              <a:rPr lang="zh-CN" altLang="en-US" sz="2800" b="1" dirty="0" smtClean="0">
                <a:latin typeface="Courier New" pitchFamily="49" charset="0"/>
              </a:rPr>
              <a:t>例如：</a:t>
            </a:r>
          </a:p>
          <a:p>
            <a:pPr lvl="1" eaLnBrk="1" hangingPunct="1">
              <a:lnSpc>
                <a:spcPct val="90000"/>
              </a:lnSpc>
              <a:defRPr/>
            </a:pPr>
            <a:r>
              <a:rPr lang="en-US" altLang="zh-CN" b="1" dirty="0" smtClean="0"/>
              <a:t>a + b * c;</a:t>
            </a:r>
          </a:p>
          <a:p>
            <a:pPr lvl="1" eaLnBrk="1" hangingPunct="1">
              <a:lnSpc>
                <a:spcPct val="90000"/>
              </a:lnSpc>
              <a:defRPr/>
            </a:pPr>
            <a:r>
              <a:rPr lang="en-US" altLang="zh-CN" b="1" dirty="0" smtClean="0"/>
              <a:t>a &gt; b ? a: b;</a:t>
            </a:r>
          </a:p>
          <a:p>
            <a:pPr lvl="1" eaLnBrk="1" hangingPunct="1">
              <a:lnSpc>
                <a:spcPct val="90000"/>
              </a:lnSpc>
              <a:defRPr/>
            </a:pPr>
            <a:r>
              <a:rPr lang="en-US" altLang="zh-CN" b="1" dirty="0" smtClean="0"/>
              <a:t>a++;</a:t>
            </a:r>
          </a:p>
          <a:p>
            <a:pPr lvl="1" eaLnBrk="1" hangingPunct="1">
              <a:lnSpc>
                <a:spcPct val="90000"/>
              </a:lnSpc>
              <a:defRPr/>
            </a:pPr>
            <a:r>
              <a:rPr lang="en-US" altLang="zh-CN" b="1" dirty="0" smtClean="0"/>
              <a:t>x = a | b &amp; c;</a:t>
            </a:r>
            <a:r>
              <a:rPr lang="en-US" altLang="zh-CN" dirty="0" smtClean="0"/>
              <a:t> </a:t>
            </a:r>
          </a:p>
          <a:p>
            <a:pPr eaLnBrk="1" hangingPunct="1">
              <a:lnSpc>
                <a:spcPct val="90000"/>
              </a:lnSpc>
              <a:defRPr/>
            </a:pPr>
            <a:r>
              <a:rPr lang="zh-CN" altLang="en-US" sz="2800" dirty="0" smtClean="0"/>
              <a:t>一个表达式语句执行完后将执行紧接在后面的下一个语句。</a:t>
            </a:r>
            <a:endParaRPr lang="zh-CN" alt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e">
  <a:themeElements>
    <a:clrScheme name="Globe 12">
      <a:dk1>
        <a:srgbClr val="003B76"/>
      </a:dk1>
      <a:lt1>
        <a:srgbClr val="FFFFFF"/>
      </a:lt1>
      <a:dk2>
        <a:srgbClr val="0066CC"/>
      </a:dk2>
      <a:lt2>
        <a:srgbClr val="FFFF66"/>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Tx/>
          <a:buSzTx/>
          <a:buFontTx/>
          <a:buChar char="•"/>
          <a:tabLst/>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Verdana" pitchFamily="34"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Tx/>
          <a:buSzTx/>
          <a:buFontTx/>
          <a:buChar char="•"/>
          <a:tabLst/>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Verdana" pitchFamily="34" charset="0"/>
            <a:ea typeface="宋体" charset="-122"/>
          </a:defRPr>
        </a:defPPr>
      </a:lstStyle>
    </a:ln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9">
        <a:dk1>
          <a:srgbClr val="003B76"/>
        </a:dk1>
        <a:lt1>
          <a:srgbClr val="FFFFFF"/>
        </a:lt1>
        <a:dk2>
          <a:srgbClr val="0066CC"/>
        </a:dk2>
        <a:lt2>
          <a:srgbClr val="FF99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10">
        <a:dk1>
          <a:srgbClr val="003B76"/>
        </a:dk1>
        <a:lt1>
          <a:srgbClr val="FFFFFF"/>
        </a:lt1>
        <a:dk2>
          <a:srgbClr val="0066CC"/>
        </a:dk2>
        <a:lt2>
          <a:srgbClr val="FFCC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11">
        <a:dk1>
          <a:srgbClr val="003B76"/>
        </a:dk1>
        <a:lt1>
          <a:srgbClr val="FFFFFF"/>
        </a:lt1>
        <a:dk2>
          <a:srgbClr val="0066CC"/>
        </a:dk2>
        <a:lt2>
          <a:srgbClr val="FFCC66"/>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12">
        <a:dk1>
          <a:srgbClr val="003B76"/>
        </a:dk1>
        <a:lt1>
          <a:srgbClr val="FFFFFF"/>
        </a:lt1>
        <a:dk2>
          <a:srgbClr val="0066CC"/>
        </a:dk2>
        <a:lt2>
          <a:srgbClr val="FFFF66"/>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Globe</Template>
  <TotalTime>6600</TotalTime>
  <Words>3024</Words>
  <Application>Microsoft Office PowerPoint</Application>
  <PresentationFormat>全屏显示(4:3)</PresentationFormat>
  <Paragraphs>639</Paragraphs>
  <Slides>67</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67</vt:i4>
      </vt:variant>
    </vt:vector>
  </HeadingPairs>
  <TitlesOfParts>
    <vt:vector size="70" baseType="lpstr">
      <vt:lpstr>Globe</vt:lpstr>
      <vt:lpstr>公式</vt:lpstr>
      <vt:lpstr>Equation</vt:lpstr>
      <vt:lpstr>第3章 程序的流程控制               —— 语句</vt:lpstr>
      <vt:lpstr>本章内容</vt:lpstr>
      <vt:lpstr>流程控制概述</vt:lpstr>
      <vt:lpstr>PowerPoint 演示文稿</vt:lpstr>
      <vt:lpstr>C++语句的分类</vt:lpstr>
      <vt:lpstr>程序流程图</vt:lpstr>
      <vt:lpstr>判断N是否为素数（质数）的 程序流程图</vt:lpstr>
      <vt:lpstr>顺序执行</vt:lpstr>
      <vt:lpstr> 表达式语句</vt:lpstr>
      <vt:lpstr>较常使用的表达式语句 </vt:lpstr>
      <vt:lpstr>复合语句</vt:lpstr>
      <vt:lpstr>复合语句举例</vt:lpstr>
      <vt:lpstr>空语句 </vt:lpstr>
      <vt:lpstr>PowerPoint 演示文稿</vt:lpstr>
      <vt:lpstr>选择执行</vt:lpstr>
      <vt:lpstr> if  语句</vt:lpstr>
      <vt:lpstr> if语句的含义</vt:lpstr>
      <vt:lpstr>例子：从键盘输入三个整数，计算其中的最大值并将其输出</vt:lpstr>
      <vt:lpstr>if语句的锯齿格式</vt:lpstr>
      <vt:lpstr>例子：从键盘输入一个三角形的三条边，判断其为何种三角形 </vt:lpstr>
      <vt:lpstr>避免不必要的测试</vt:lpstr>
      <vt:lpstr>if 语句的歧义问题</vt:lpstr>
      <vt:lpstr>下面程序的结果是什么？</vt:lpstr>
      <vt:lpstr>switch 语句</vt:lpstr>
      <vt:lpstr>例子、从键盘输入一个星期的某一天（0：星期天；1：星期一；...），然后输出其对应的英语单词</vt:lpstr>
      <vt:lpstr>switch语句中使用break语句</vt:lpstr>
      <vt:lpstr>PowerPoint 演示文稿</vt:lpstr>
      <vt:lpstr>循环（重复）执行 </vt:lpstr>
      <vt:lpstr>PowerPoint 演示文稿</vt:lpstr>
      <vt:lpstr>问题求解的迭代法和穷举法</vt:lpstr>
      <vt:lpstr>while 语句</vt:lpstr>
      <vt:lpstr>用while语句求n!</vt:lpstr>
      <vt:lpstr>do-while 语句</vt:lpstr>
      <vt:lpstr>用do-while语句求n!</vt:lpstr>
      <vt:lpstr>for 语句</vt:lpstr>
      <vt:lpstr>用for语句求n!</vt:lpstr>
      <vt:lpstr>PowerPoint 演示文稿</vt:lpstr>
      <vt:lpstr>PowerPoint 演示文稿</vt:lpstr>
      <vt:lpstr>PowerPoint 演示文稿</vt:lpstr>
      <vt:lpstr>“死循环”</vt:lpstr>
      <vt:lpstr>循环的种类</vt:lpstr>
      <vt:lpstr>三种循环语句的使用原则 </vt:lpstr>
      <vt:lpstr>例 ：计算从键盘输入的一系列整数的和，要求首先输入整数的个数。（计数控制的循环） </vt:lpstr>
      <vt:lpstr>例：计算从键盘输入的一系列整数的和，要求输入以0结束。（事件控制的循环 ）</vt:lpstr>
      <vt:lpstr>例：从键盘接收字符，一直到输入了字符y(Y)或n(N)为止。 （事件控制的循环 ）</vt:lpstr>
      <vt:lpstr>例：求第n个费波那契(Fibonacci)数</vt:lpstr>
      <vt:lpstr>用牛顿迭代法求 </vt:lpstr>
      <vt:lpstr>PowerPoint 演示文稿</vt:lpstr>
      <vt:lpstr>循环优化问题</vt:lpstr>
      <vt:lpstr>例：编程求出小于n的所有素数（穷举法）</vt:lpstr>
      <vt:lpstr>PowerPoint 演示文稿</vt:lpstr>
      <vt:lpstr>PowerPoint 演示文稿</vt:lpstr>
      <vt:lpstr>无条件转移控制 </vt:lpstr>
      <vt:lpstr>goto语句</vt:lpstr>
      <vt:lpstr>用goto语句求n! </vt:lpstr>
      <vt:lpstr>PowerPoint 演示文稿</vt:lpstr>
      <vt:lpstr>PowerPoint 演示文稿</vt:lpstr>
      <vt:lpstr>break语句 </vt:lpstr>
      <vt:lpstr>用goto语句实现break语句的功能</vt:lpstr>
      <vt:lpstr>PowerPoint 演示文稿</vt:lpstr>
      <vt:lpstr>continue语句 </vt:lpstr>
      <vt:lpstr>用空语句和goto语句实现continue语句的功能 </vt:lpstr>
      <vt:lpstr>例：从键盘输入一些非零整数，然后输出其中所有正数的平方根。 </vt:lpstr>
      <vt:lpstr>程序设计风格 </vt:lpstr>
      <vt:lpstr>结构化程序设计 </vt:lpstr>
      <vt:lpstr>结构化程序设计（续） </vt:lpstr>
      <vt:lpstr>关于goto语句 </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程序的流程控制               —— 语句</dc:title>
  <dc:creator>Chen Jiajun</dc:creator>
  <cp:lastModifiedBy>Chen Jiajun</cp:lastModifiedBy>
  <cp:revision>181</cp:revision>
  <dcterms:created xsi:type="dcterms:W3CDTF">2004-12-03T07:33:53Z</dcterms:created>
  <dcterms:modified xsi:type="dcterms:W3CDTF">2015-07-22T03:02:04Z</dcterms:modified>
</cp:coreProperties>
</file>