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7" r:id="rId2"/>
    <p:sldId id="258" r:id="rId3"/>
    <p:sldId id="359" r:id="rId4"/>
    <p:sldId id="293" r:id="rId5"/>
    <p:sldId id="294" r:id="rId6"/>
    <p:sldId id="263" r:id="rId7"/>
    <p:sldId id="362" r:id="rId8"/>
    <p:sldId id="264" r:id="rId9"/>
    <p:sldId id="295" r:id="rId10"/>
    <p:sldId id="296" r:id="rId11"/>
    <p:sldId id="297" r:id="rId12"/>
    <p:sldId id="259" r:id="rId13"/>
    <p:sldId id="265" r:id="rId14"/>
    <p:sldId id="525" r:id="rId15"/>
    <p:sldId id="360" r:id="rId16"/>
    <p:sldId id="303" r:id="rId17"/>
    <p:sldId id="298" r:id="rId18"/>
    <p:sldId id="302" r:id="rId19"/>
    <p:sldId id="304" r:id="rId20"/>
    <p:sldId id="388" r:id="rId21"/>
    <p:sldId id="390" r:id="rId22"/>
    <p:sldId id="301" r:id="rId23"/>
    <p:sldId id="267" r:id="rId24"/>
    <p:sldId id="299" r:id="rId25"/>
    <p:sldId id="524" r:id="rId26"/>
    <p:sldId id="421" r:id="rId27"/>
    <p:sldId id="268" r:id="rId28"/>
    <p:sldId id="515" r:id="rId29"/>
    <p:sldId id="306" r:id="rId30"/>
    <p:sldId id="428" r:id="rId31"/>
    <p:sldId id="269" r:id="rId32"/>
    <p:sldId id="270" r:id="rId33"/>
    <p:sldId id="305" r:id="rId34"/>
    <p:sldId id="271" r:id="rId35"/>
    <p:sldId id="401" r:id="rId36"/>
    <p:sldId id="361" r:id="rId37"/>
    <p:sldId id="391" r:id="rId38"/>
    <p:sldId id="394" r:id="rId39"/>
    <p:sldId id="272" r:id="rId40"/>
    <p:sldId id="308" r:id="rId41"/>
    <p:sldId id="392" r:id="rId42"/>
    <p:sldId id="393" r:id="rId43"/>
    <p:sldId id="379" r:id="rId44"/>
    <p:sldId id="521" r:id="rId45"/>
    <p:sldId id="307" r:id="rId46"/>
    <p:sldId id="309" r:id="rId47"/>
    <p:sldId id="310" r:id="rId48"/>
    <p:sldId id="311" r:id="rId49"/>
    <p:sldId id="399" r:id="rId50"/>
    <p:sldId id="312" r:id="rId51"/>
    <p:sldId id="313" r:id="rId52"/>
    <p:sldId id="314" r:id="rId53"/>
    <p:sldId id="276" r:id="rId54"/>
    <p:sldId id="526" r:id="rId55"/>
    <p:sldId id="363" r:id="rId56"/>
    <p:sldId id="423" r:id="rId57"/>
    <p:sldId id="277" r:id="rId58"/>
    <p:sldId id="405" r:id="rId59"/>
    <p:sldId id="523" r:id="rId60"/>
    <p:sldId id="404" r:id="rId61"/>
    <p:sldId id="424" r:id="rId62"/>
    <p:sldId id="527" r:id="rId63"/>
    <p:sldId id="422" r:id="rId64"/>
    <p:sldId id="375" r:id="rId65"/>
    <p:sldId id="376" r:id="rId66"/>
    <p:sldId id="377" r:id="rId67"/>
    <p:sldId id="402" r:id="rId68"/>
    <p:sldId id="378" r:id="rId69"/>
    <p:sldId id="403" r:id="rId70"/>
    <p:sldId id="514" r:id="rId71"/>
    <p:sldId id="279" r:id="rId72"/>
    <p:sldId id="365" r:id="rId73"/>
    <p:sldId id="315" r:id="rId74"/>
    <p:sldId id="316" r:id="rId75"/>
    <p:sldId id="317" r:id="rId76"/>
    <p:sldId id="516" r:id="rId77"/>
    <p:sldId id="319" r:id="rId78"/>
    <p:sldId id="320" r:id="rId79"/>
    <p:sldId id="321" r:id="rId80"/>
    <p:sldId id="322" r:id="rId81"/>
    <p:sldId id="318" r:id="rId82"/>
    <p:sldId id="429" r:id="rId83"/>
    <p:sldId id="430" r:id="rId84"/>
    <p:sldId id="431" r:id="rId85"/>
    <p:sldId id="432" r:id="rId86"/>
    <p:sldId id="522" r:id="rId87"/>
    <p:sldId id="433" r:id="rId88"/>
    <p:sldId id="435" r:id="rId89"/>
    <p:sldId id="436" r:id="rId90"/>
    <p:sldId id="437" r:id="rId91"/>
    <p:sldId id="438" r:id="rId92"/>
    <p:sldId id="439" r:id="rId93"/>
    <p:sldId id="440" r:id="rId94"/>
    <p:sldId id="441" r:id="rId95"/>
    <p:sldId id="442" r:id="rId96"/>
    <p:sldId id="443" r:id="rId97"/>
    <p:sldId id="444" r:id="rId98"/>
    <p:sldId id="445" r:id="rId99"/>
    <p:sldId id="531" r:id="rId100"/>
    <p:sldId id="448" r:id="rId101"/>
    <p:sldId id="449" r:id="rId102"/>
    <p:sldId id="528" r:id="rId103"/>
    <p:sldId id="529" r:id="rId104"/>
    <p:sldId id="530" r:id="rId105"/>
    <p:sldId id="451" r:id="rId106"/>
    <p:sldId id="452" r:id="rId107"/>
    <p:sldId id="453" r:id="rId108"/>
    <p:sldId id="532" r:id="rId109"/>
    <p:sldId id="533" r:id="rId110"/>
    <p:sldId id="454" r:id="rId111"/>
    <p:sldId id="455" r:id="rId112"/>
    <p:sldId id="456" r:id="rId113"/>
    <p:sldId id="457" r:id="rId114"/>
    <p:sldId id="458" r:id="rId115"/>
    <p:sldId id="536" r:id="rId116"/>
    <p:sldId id="459" r:id="rId117"/>
    <p:sldId id="460" r:id="rId118"/>
    <p:sldId id="461" r:id="rId119"/>
    <p:sldId id="463" r:id="rId120"/>
    <p:sldId id="464" r:id="rId121"/>
    <p:sldId id="465" r:id="rId122"/>
    <p:sldId id="466" r:id="rId123"/>
    <p:sldId id="467" r:id="rId124"/>
    <p:sldId id="468" r:id="rId125"/>
    <p:sldId id="469" r:id="rId126"/>
    <p:sldId id="470" r:id="rId127"/>
    <p:sldId id="471" r:id="rId128"/>
    <p:sldId id="472" r:id="rId129"/>
    <p:sldId id="534" r:id="rId130"/>
    <p:sldId id="473" r:id="rId131"/>
    <p:sldId id="474" r:id="rId132"/>
    <p:sldId id="475" r:id="rId133"/>
    <p:sldId id="476" r:id="rId134"/>
    <p:sldId id="477" r:id="rId135"/>
    <p:sldId id="478" r:id="rId136"/>
    <p:sldId id="479" r:id="rId137"/>
    <p:sldId id="480" r:id="rId138"/>
    <p:sldId id="481" r:id="rId139"/>
    <p:sldId id="482" r:id="rId140"/>
    <p:sldId id="483" r:id="rId141"/>
    <p:sldId id="484" r:id="rId142"/>
    <p:sldId id="485" r:id="rId143"/>
    <p:sldId id="486" r:id="rId144"/>
    <p:sldId id="517" r:id="rId145"/>
    <p:sldId id="518" r:id="rId146"/>
    <p:sldId id="519" r:id="rId147"/>
    <p:sldId id="491" r:id="rId148"/>
    <p:sldId id="492" r:id="rId149"/>
    <p:sldId id="493" r:id="rId150"/>
    <p:sldId id="494" r:id="rId151"/>
    <p:sldId id="495" r:id="rId152"/>
    <p:sldId id="520" r:id="rId153"/>
    <p:sldId id="496" r:id="rId154"/>
    <p:sldId id="497" r:id="rId155"/>
    <p:sldId id="498" r:id="rId156"/>
    <p:sldId id="499" r:id="rId157"/>
    <p:sldId id="500" r:id="rId158"/>
    <p:sldId id="487" r:id="rId159"/>
    <p:sldId id="488" r:id="rId160"/>
    <p:sldId id="489" r:id="rId161"/>
    <p:sldId id="490" r:id="rId162"/>
    <p:sldId id="501" r:id="rId163"/>
    <p:sldId id="502" r:id="rId164"/>
    <p:sldId id="503" r:id="rId165"/>
    <p:sldId id="504" r:id="rId166"/>
    <p:sldId id="505" r:id="rId167"/>
    <p:sldId id="506" r:id="rId168"/>
    <p:sldId id="535" r:id="rId169"/>
    <p:sldId id="507" r:id="rId170"/>
    <p:sldId id="508" r:id="rId171"/>
    <p:sldId id="510" r:id="rId172"/>
    <p:sldId id="512" r:id="rId173"/>
    <p:sldId id="513" r:id="rId174"/>
    <p:sldId id="511" r:id="rId175"/>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2"/>
    <a:srgbClr val="00366C"/>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2" autoAdjust="0"/>
    <p:restoredTop sz="94631" autoAdjust="0"/>
  </p:normalViewPr>
  <p:slideViewPr>
    <p:cSldViewPr>
      <p:cViewPr varScale="1">
        <p:scale>
          <a:sx n="75" d="100"/>
          <a:sy n="75" d="100"/>
        </p:scale>
        <p:origin x="93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第</a:t>
            </a:r>
            <a:r>
              <a:rPr lang="en-US" altLang="zh-CN" sz="4800" dirty="0"/>
              <a:t>5</a:t>
            </a:r>
            <a:r>
              <a:rPr lang="zh-CN" altLang="en-US" sz="4800" dirty="0"/>
              <a:t>章 复合数据的</a:t>
            </a:r>
            <a:r>
              <a:rPr lang="zh-CN" altLang="en-US" sz="4800" dirty="0" smtClean="0"/>
              <a:t>描述</a:t>
            </a:r>
            <a:r>
              <a:rPr lang="en-US" altLang="zh-CN" sz="4800" dirty="0" smtClean="0"/>
              <a:t/>
            </a:r>
            <a:br>
              <a:rPr lang="en-US" altLang="zh-CN" sz="4800" dirty="0" smtClean="0"/>
            </a:br>
            <a:r>
              <a:rPr lang="zh-CN" altLang="en-US" sz="4800" dirty="0" smtClean="0"/>
              <a:t>−−</a:t>
            </a:r>
            <a:r>
              <a:rPr lang="zh-CN" altLang="en-US" sz="4800" dirty="0"/>
              <a:t>构造数据类型</a:t>
            </a:r>
            <a:endParaRPr lang="zh-CN" altLang="en-US" sz="4800" dirty="0" smtClean="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枚举类型输入</a:t>
            </a:r>
            <a:r>
              <a:rPr lang="en-US" altLang="zh-CN" smtClean="0"/>
              <a:t>/</a:t>
            </a:r>
            <a:r>
              <a:rPr lang="zh-CN" altLang="en-US" smtClean="0"/>
              <a:t>输出举例</a:t>
            </a:r>
          </a:p>
        </p:txBody>
      </p:sp>
      <p:sp>
        <p:nvSpPr>
          <p:cNvPr id="58371" name="Rectangle 3"/>
          <p:cNvSpPr>
            <a:spLocks noGrp="1" noChangeArrowheads="1"/>
          </p:cNvSpPr>
          <p:nvPr>
            <p:ph type="body" idx="1"/>
          </p:nvPr>
        </p:nvSpPr>
        <p:spPr>
          <a:xfrm>
            <a:off x="250825" y="1268413"/>
            <a:ext cx="8642350" cy="5589587"/>
          </a:xfrm>
        </p:spPr>
        <p:txBody>
          <a:bodyPr/>
          <a:lstStyle/>
          <a:p>
            <a:pPr eaLnBrk="1" hangingPunct="1">
              <a:lnSpc>
                <a:spcPct val="80000"/>
              </a:lnSpc>
              <a:buFont typeface="Wingdings" pitchFamily="2" charset="2"/>
              <a:buNone/>
              <a:defRPr/>
            </a:pPr>
            <a:r>
              <a:rPr lang="en-US" altLang="zh-CN" sz="2200" smtClean="0"/>
              <a:t>#include &lt;iostream&gt;</a:t>
            </a:r>
          </a:p>
          <a:p>
            <a:pPr eaLnBrk="1" hangingPunct="1">
              <a:lnSpc>
                <a:spcPct val="80000"/>
              </a:lnSpc>
              <a:buFont typeface="Wingdings" pitchFamily="2" charset="2"/>
              <a:buNone/>
              <a:defRPr/>
            </a:pPr>
            <a:r>
              <a:rPr lang="en-US" altLang="zh-CN" sz="2200" smtClean="0"/>
              <a:t>using namespace std;</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Day d;</a:t>
            </a:r>
          </a:p>
          <a:p>
            <a:pPr eaLnBrk="1" hangingPunct="1">
              <a:lnSpc>
                <a:spcPct val="80000"/>
              </a:lnSpc>
              <a:buFont typeface="Wingdings" pitchFamily="2" charset="2"/>
              <a:buNone/>
              <a:defRPr/>
            </a:pPr>
            <a:r>
              <a:rPr lang="en-US" altLang="zh-CN" sz="2200" smtClean="0"/>
              <a:t>	int i;</a:t>
            </a:r>
          </a:p>
          <a:p>
            <a:pPr eaLnBrk="1" hangingPunct="1">
              <a:lnSpc>
                <a:spcPct val="80000"/>
              </a:lnSpc>
              <a:buFont typeface="Wingdings" pitchFamily="2" charset="2"/>
              <a:buNone/>
              <a:defRPr/>
            </a:pPr>
            <a:r>
              <a:rPr lang="en-US" altLang="zh-CN" sz="2200" smtClean="0"/>
              <a:t>	cin &gt;&gt; i;</a:t>
            </a:r>
          </a:p>
          <a:p>
            <a:pPr eaLnBrk="1" hangingPunct="1">
              <a:lnSpc>
                <a:spcPct val="80000"/>
              </a:lnSpc>
              <a:buFont typeface="Wingdings" pitchFamily="2" charset="2"/>
              <a:buNone/>
              <a:defRPr/>
            </a:pPr>
            <a:r>
              <a:rPr lang="en-US" altLang="zh-CN" sz="2200" smtClean="0"/>
              <a:t>	switch (i)</a:t>
            </a:r>
          </a:p>
          <a:p>
            <a:pPr eaLnBrk="1" hangingPunct="1">
              <a:lnSpc>
                <a:spcPct val="80000"/>
              </a:lnSpc>
              <a:buFont typeface="Wingdings" pitchFamily="2" charset="2"/>
              <a:buNone/>
              <a:defRPr/>
            </a:pPr>
            <a:r>
              <a:rPr lang="en-US" altLang="zh-CN" sz="2200" smtClean="0"/>
              <a:t>	{	case 0: d = SUN; 	break;</a:t>
            </a:r>
          </a:p>
          <a:p>
            <a:pPr eaLnBrk="1" hangingPunct="1">
              <a:lnSpc>
                <a:spcPct val="80000"/>
              </a:lnSpc>
              <a:buFont typeface="Wingdings" pitchFamily="2" charset="2"/>
              <a:buNone/>
              <a:defRPr/>
            </a:pPr>
            <a:r>
              <a:rPr lang="en-US" altLang="zh-CN" sz="2200" smtClean="0"/>
              <a:t>		case 1: d = MON; 	break;</a:t>
            </a:r>
          </a:p>
          <a:p>
            <a:pPr eaLnBrk="1" hangingPunct="1">
              <a:lnSpc>
                <a:spcPct val="80000"/>
              </a:lnSpc>
              <a:buFont typeface="Wingdings" pitchFamily="2" charset="2"/>
              <a:buNone/>
              <a:defRPr/>
            </a:pPr>
            <a:r>
              <a:rPr lang="en-US" altLang="zh-CN" sz="2200" smtClean="0"/>
              <a:t>		case 2: d = TUE; 	break;</a:t>
            </a:r>
          </a:p>
          <a:p>
            <a:pPr eaLnBrk="1" hangingPunct="1">
              <a:lnSpc>
                <a:spcPct val="80000"/>
              </a:lnSpc>
              <a:buFont typeface="Wingdings" pitchFamily="2" charset="2"/>
              <a:buNone/>
              <a:defRPr/>
            </a:pPr>
            <a:r>
              <a:rPr lang="en-US" altLang="zh-CN" sz="2200" smtClean="0"/>
              <a:t>		case 3: d = WED; 	break;</a:t>
            </a:r>
          </a:p>
          <a:p>
            <a:pPr eaLnBrk="1" hangingPunct="1">
              <a:lnSpc>
                <a:spcPct val="80000"/>
              </a:lnSpc>
              <a:buFont typeface="Wingdings" pitchFamily="2" charset="2"/>
              <a:buNone/>
              <a:defRPr/>
            </a:pPr>
            <a:r>
              <a:rPr lang="en-US" altLang="zh-CN" sz="2200" smtClean="0"/>
              <a:t>		case 4: d = THU; 	break;</a:t>
            </a:r>
          </a:p>
          <a:p>
            <a:pPr eaLnBrk="1" hangingPunct="1">
              <a:lnSpc>
                <a:spcPct val="80000"/>
              </a:lnSpc>
              <a:buFont typeface="Wingdings" pitchFamily="2" charset="2"/>
              <a:buNone/>
              <a:defRPr/>
            </a:pPr>
            <a:r>
              <a:rPr lang="en-US" altLang="zh-CN" sz="2200" smtClean="0"/>
              <a:t>		case 5: d = FRI; 	break;</a:t>
            </a:r>
          </a:p>
          <a:p>
            <a:pPr eaLnBrk="1" hangingPunct="1">
              <a:lnSpc>
                <a:spcPct val="80000"/>
              </a:lnSpc>
              <a:buFont typeface="Wingdings" pitchFamily="2" charset="2"/>
              <a:buNone/>
              <a:defRPr/>
            </a:pPr>
            <a:r>
              <a:rPr lang="en-US" altLang="zh-CN" sz="2200" smtClean="0"/>
              <a:t>		case 6: d = SAT; 	break;</a:t>
            </a:r>
          </a:p>
          <a:p>
            <a:pPr eaLnBrk="1" hangingPunct="1">
              <a:lnSpc>
                <a:spcPct val="80000"/>
              </a:lnSpc>
              <a:buFont typeface="Wingdings" pitchFamily="2" charset="2"/>
              <a:buNone/>
              <a:defRPr/>
            </a:pPr>
            <a:r>
              <a:rPr lang="en-US" altLang="zh-CN" sz="2200" smtClean="0"/>
              <a:t>		default: cout &lt;&lt; "Input Error!" &lt;&lt; endl; exit(-1);</a:t>
            </a:r>
          </a:p>
          <a:p>
            <a:pPr eaLnBrk="1" hangingPunct="1">
              <a:lnSpc>
                <a:spcPct val="80000"/>
              </a:lnSpc>
              <a:buFont typeface="Wingdings" pitchFamily="2" charset="2"/>
              <a:buNone/>
              <a:defRPr/>
            </a:pPr>
            <a:r>
              <a:rPr lang="en-US" altLang="zh-CN" sz="2200"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type="body" idx="1"/>
          </p:nvPr>
        </p:nvSpPr>
        <p:spPr>
          <a:xfrm>
            <a:off x="457200" y="404664"/>
            <a:ext cx="8229600" cy="6264696"/>
          </a:xfrm>
        </p:spPr>
        <p:txBody>
          <a:bodyPr>
            <a:normAutofit/>
          </a:bodyPr>
          <a:lstStyle/>
          <a:p>
            <a:pPr eaLnBrk="1" hangingPunct="1">
              <a:lnSpc>
                <a:spcPct val="80000"/>
              </a:lnSpc>
              <a:defRPr/>
            </a:pPr>
            <a:r>
              <a:rPr lang="zh-CN" altLang="en-US" sz="2800" dirty="0"/>
              <a:t>向函数传递大型的结构类型数据</a:t>
            </a:r>
            <a:endParaRPr lang="en-US" altLang="zh-CN" sz="2800" dirty="0" smtClean="0"/>
          </a:p>
          <a:p>
            <a:pPr eaLnBrk="1" hangingPunct="1">
              <a:lnSpc>
                <a:spcPct val="80000"/>
              </a:lnSpc>
              <a:buFont typeface="Wingdings" pitchFamily="2" charset="2"/>
              <a:buNone/>
              <a:defRPr/>
            </a:pPr>
            <a:r>
              <a:rPr lang="en-US" altLang="zh-CN" sz="2200" dirty="0" err="1" smtClean="0"/>
              <a:t>struct</a:t>
            </a:r>
            <a:r>
              <a:rPr lang="en-US" altLang="zh-CN" sz="2200" dirty="0" smtClean="0"/>
              <a:t> A</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no;</a:t>
            </a:r>
          </a:p>
          <a:p>
            <a:pPr eaLnBrk="1" hangingPunct="1">
              <a:lnSpc>
                <a:spcPct val="80000"/>
              </a:lnSpc>
              <a:buFont typeface="Wingdings" pitchFamily="2" charset="2"/>
              <a:buNone/>
              <a:defRPr/>
            </a:pPr>
            <a:r>
              <a:rPr lang="en-US" altLang="zh-CN" sz="2200" dirty="0" smtClean="0"/>
              <a:t>	char name[20];</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smtClean="0"/>
              <a:t>void f(A *p) //p</a:t>
            </a:r>
            <a:r>
              <a:rPr lang="zh-CN" altLang="en-US" sz="2200" dirty="0" smtClean="0"/>
              <a:t>为指向结构类型的指针</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	... p-&gt;no ....  //</a:t>
            </a:r>
            <a:r>
              <a:rPr lang="zh-CN" altLang="en-US" sz="2200" dirty="0" smtClean="0"/>
              <a:t>或者，</a:t>
            </a:r>
            <a:r>
              <a:rPr lang="en-US" altLang="zh-CN" sz="2200" dirty="0" smtClean="0"/>
              <a:t>(*p).no</a:t>
            </a:r>
          </a:p>
          <a:p>
            <a:pPr eaLnBrk="1" hangingPunct="1">
              <a:lnSpc>
                <a:spcPct val="80000"/>
              </a:lnSpc>
              <a:buFont typeface="Wingdings" pitchFamily="2" charset="2"/>
              <a:buNone/>
              <a:defRPr/>
            </a:pPr>
            <a:r>
              <a:rPr lang="en-US" altLang="zh-CN" sz="2200" dirty="0" smtClean="0"/>
              <a:t>	... p-&gt;name ...  //</a:t>
            </a:r>
            <a:r>
              <a:rPr lang="zh-CN" altLang="en-US" sz="2200" dirty="0" smtClean="0"/>
              <a:t>或者，</a:t>
            </a:r>
            <a:r>
              <a:rPr lang="en-US" altLang="zh-CN" sz="2200" dirty="0" smtClean="0"/>
              <a:t>(*p).name</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Font typeface="Wingdings" pitchFamily="2" charset="2"/>
              <a:buNone/>
              <a:defRPr/>
            </a:pPr>
            <a:r>
              <a:rPr lang="en-US" altLang="zh-CN" sz="2200" dirty="0" smtClean="0"/>
              <a:t>{	A </a:t>
            </a:r>
            <a:r>
              <a:rPr lang="en-US" altLang="zh-CN" sz="2200" dirty="0" err="1" smtClean="0"/>
              <a:t>a</a:t>
            </a:r>
            <a:r>
              <a:rPr lang="en-US" altLang="zh-CN" sz="2200" dirty="0" smtClean="0"/>
              <a:t>;</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	f(&amp;a);  //</a:t>
            </a:r>
            <a:r>
              <a:rPr lang="zh-CN" altLang="en-US" sz="2200" dirty="0" smtClean="0"/>
              <a:t>把结构变量的地址传给函数</a:t>
            </a:r>
            <a:r>
              <a:rPr lang="en-US" altLang="zh-CN" sz="2200" dirty="0" smtClean="0"/>
              <a:t>f</a:t>
            </a:r>
            <a:r>
              <a:rPr lang="zh-CN" altLang="en-US" sz="2200" dirty="0" smtClean="0"/>
              <a:t>。</a:t>
            </a:r>
          </a:p>
          <a:p>
            <a:pPr eaLnBrk="1" hangingPunct="1">
              <a:lnSpc>
                <a:spcPct val="80000"/>
              </a:lnSpc>
              <a:buFont typeface="Wingdings" pitchFamily="2" charset="2"/>
              <a:buNone/>
              <a:defRPr/>
            </a:pPr>
            <a:r>
              <a:rPr lang="zh-CN" altLang="en-US" sz="2200" dirty="0" smtClean="0"/>
              <a:t>	</a:t>
            </a:r>
            <a:r>
              <a:rPr lang="en-US" altLang="zh-CN" sz="2200" dirty="0" smtClean="0"/>
              <a:t>......</a:t>
            </a:r>
          </a:p>
          <a:p>
            <a:pPr eaLnBrk="1" hangingPunct="1">
              <a:lnSpc>
                <a:spcPct val="80000"/>
              </a:lnSpc>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type="body" idx="1"/>
          </p:nvPr>
        </p:nvSpPr>
        <p:spPr>
          <a:xfrm>
            <a:off x="250825" y="332656"/>
            <a:ext cx="8497888" cy="6264994"/>
          </a:xfrm>
        </p:spPr>
        <p:txBody>
          <a:bodyPr/>
          <a:lstStyle/>
          <a:p>
            <a:pPr eaLnBrk="1" hangingPunct="1">
              <a:lnSpc>
                <a:spcPct val="90000"/>
              </a:lnSpc>
              <a:defRPr/>
            </a:pPr>
            <a:r>
              <a:rPr lang="zh-CN" altLang="en-US" sz="2800" dirty="0" smtClean="0"/>
              <a:t>在</a:t>
            </a:r>
            <a:r>
              <a:rPr lang="en-US" altLang="zh-CN" sz="2800" dirty="0" smtClean="0"/>
              <a:t>C++</a:t>
            </a:r>
            <a:r>
              <a:rPr lang="zh-CN" altLang="en-US" sz="2800" dirty="0" smtClean="0"/>
              <a:t>中，数组参数的默认传递方式是把实参数组的首地址传给函数，以提高参数传递效率。</a:t>
            </a:r>
          </a:p>
          <a:p>
            <a:pPr eaLnBrk="1" hangingPunct="1">
              <a:lnSpc>
                <a:spcPct val="90000"/>
              </a:lnSpc>
              <a:defRPr/>
            </a:pPr>
            <a:r>
              <a:rPr lang="zh-CN" altLang="en-US" sz="2800" dirty="0" smtClean="0"/>
              <a:t>实际上，对于下面的函数定义和调用：</a:t>
            </a:r>
          </a:p>
          <a:p>
            <a:pPr lvl="1" eaLnBrk="1" hangingPunct="1">
              <a:lnSpc>
                <a:spcPct val="90000"/>
              </a:lnSpc>
              <a:buFontTx/>
              <a:buNone/>
              <a:defRPr/>
            </a:pPr>
            <a:r>
              <a:rPr lang="en-US" altLang="zh-CN" sz="2000" dirty="0" err="1" smtClean="0"/>
              <a:t>int</a:t>
            </a:r>
            <a:r>
              <a:rPr lang="en-US" altLang="zh-CN" sz="2000" dirty="0" smtClean="0"/>
              <a:t> max(</a:t>
            </a:r>
            <a:r>
              <a:rPr lang="en-US" altLang="zh-CN" sz="2000" dirty="0" err="1" smtClean="0"/>
              <a:t>int</a:t>
            </a:r>
            <a:r>
              <a:rPr lang="en-US" altLang="zh-CN" sz="2000" dirty="0" smtClean="0"/>
              <a:t> </a:t>
            </a:r>
            <a:r>
              <a:rPr lang="en-US" altLang="zh-CN" sz="2000" dirty="0" smtClean="0">
                <a:solidFill>
                  <a:schemeClr val="folHlink"/>
                </a:solidFill>
              </a:rPr>
              <a:t>x[]</a:t>
            </a:r>
            <a:r>
              <a:rPr lang="en-US" altLang="zh-CN" sz="2000" dirty="0" smtClean="0"/>
              <a:t>,</a:t>
            </a:r>
            <a:r>
              <a:rPr lang="en-US" altLang="zh-CN" sz="2000" dirty="0" err="1" smtClean="0"/>
              <a:t>int</a:t>
            </a:r>
            <a:r>
              <a:rPr lang="en-US" altLang="zh-CN" sz="2000" dirty="0" smtClean="0"/>
              <a:t> </a:t>
            </a:r>
            <a:r>
              <a:rPr lang="en-US" altLang="zh-CN" sz="2000" dirty="0" err="1" smtClean="0"/>
              <a:t>num</a:t>
            </a:r>
            <a:r>
              <a:rPr lang="en-US" altLang="zh-CN" sz="2000" dirty="0" smtClean="0"/>
              <a:t>)</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	... </a:t>
            </a:r>
            <a:r>
              <a:rPr lang="en-US" altLang="zh-CN" sz="2000" dirty="0" smtClean="0">
                <a:solidFill>
                  <a:schemeClr val="folHlink"/>
                </a:solidFill>
              </a:rPr>
              <a:t>x[</a:t>
            </a:r>
            <a:r>
              <a:rPr lang="en-US" altLang="zh-CN" sz="2000" dirty="0" err="1" smtClean="0">
                <a:solidFill>
                  <a:schemeClr val="folHlink"/>
                </a:solidFill>
              </a:rPr>
              <a:t>i</a:t>
            </a:r>
            <a:r>
              <a:rPr lang="en-US" altLang="zh-CN" sz="2000" dirty="0" smtClean="0">
                <a:solidFill>
                  <a:schemeClr val="folHlink"/>
                </a:solidFill>
              </a:rPr>
              <a:t>]</a:t>
            </a:r>
            <a:r>
              <a:rPr lang="en-US" altLang="zh-CN" sz="2000" dirty="0" smtClean="0"/>
              <a:t>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a:p>
            <a:pPr lvl="1" eaLnBrk="1" hangingPunct="1">
              <a:lnSpc>
                <a:spcPct val="90000"/>
              </a:lnSpc>
              <a:buFontTx/>
              <a:buNone/>
              <a:defRPr/>
            </a:pPr>
            <a:endParaRPr lang="en-US" altLang="zh-CN" sz="2000" dirty="0" smtClean="0"/>
          </a:p>
          <a:p>
            <a:pPr eaLnBrk="1" hangingPunct="1">
              <a:lnSpc>
                <a:spcPct val="90000"/>
              </a:lnSpc>
              <a:defRPr/>
            </a:pPr>
            <a:endParaRPr lang="en-US" altLang="zh-CN" sz="2800" dirty="0" smtClean="0"/>
          </a:p>
          <a:p>
            <a:pPr eaLnBrk="1" hangingPunct="1">
              <a:lnSpc>
                <a:spcPct val="90000"/>
              </a:lnSpc>
              <a:defRPr/>
            </a:pPr>
            <a:r>
              <a:rPr lang="zh-CN" altLang="en-US" sz="2800" dirty="0" smtClean="0"/>
              <a:t>编译程序将按下面的方式来实现：</a:t>
            </a:r>
          </a:p>
          <a:p>
            <a:pPr lvl="1" eaLnBrk="1" hangingPunct="1">
              <a:lnSpc>
                <a:spcPct val="90000"/>
              </a:lnSpc>
              <a:buFontTx/>
              <a:buNone/>
              <a:defRPr/>
            </a:pPr>
            <a:r>
              <a:rPr lang="en-US" altLang="zh-CN" sz="2000" dirty="0" err="1" smtClean="0"/>
              <a:t>int</a:t>
            </a:r>
            <a:r>
              <a:rPr lang="en-US" altLang="zh-CN" sz="2000" dirty="0" smtClean="0"/>
              <a:t> max(</a:t>
            </a:r>
            <a:r>
              <a:rPr lang="en-US" altLang="zh-CN" sz="2000" dirty="0" err="1" smtClean="0"/>
              <a:t>int</a:t>
            </a:r>
            <a:r>
              <a:rPr lang="en-US" altLang="zh-CN" sz="2000" dirty="0" smtClean="0"/>
              <a:t> </a:t>
            </a:r>
            <a:r>
              <a:rPr lang="en-US" altLang="zh-CN" sz="2000" dirty="0" smtClean="0">
                <a:solidFill>
                  <a:schemeClr val="folHlink"/>
                </a:solidFill>
              </a:rPr>
              <a:t>*</a:t>
            </a:r>
            <a:r>
              <a:rPr lang="en-US" altLang="zh-CN" sz="2000" dirty="0" err="1" smtClean="0">
                <a:solidFill>
                  <a:schemeClr val="folHlink"/>
                </a:solidFill>
              </a:rPr>
              <a:t>x</a:t>
            </a:r>
            <a:r>
              <a:rPr lang="en-US" altLang="zh-CN" sz="2000" dirty="0" err="1" smtClean="0"/>
              <a:t>,int</a:t>
            </a:r>
            <a:r>
              <a:rPr lang="en-US" altLang="zh-CN" sz="2000" dirty="0" smtClean="0"/>
              <a:t> </a:t>
            </a:r>
            <a:r>
              <a:rPr lang="en-US" altLang="zh-CN" sz="2000" dirty="0" err="1" smtClean="0"/>
              <a:t>num</a:t>
            </a:r>
            <a:r>
              <a:rPr lang="en-US" altLang="zh-CN" sz="2000" dirty="0" smtClean="0"/>
              <a:t>)</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	... </a:t>
            </a:r>
            <a:r>
              <a:rPr lang="en-US" altLang="zh-CN" sz="2000" dirty="0" smtClean="0">
                <a:solidFill>
                  <a:schemeClr val="folHlink"/>
                </a:solidFill>
              </a:rPr>
              <a:t>*(</a:t>
            </a:r>
            <a:r>
              <a:rPr lang="en-US" altLang="zh-CN" sz="2000" dirty="0" err="1" smtClean="0">
                <a:solidFill>
                  <a:schemeClr val="folHlink"/>
                </a:solidFill>
              </a:rPr>
              <a:t>x+i</a:t>
            </a:r>
            <a:r>
              <a:rPr lang="en-US" altLang="zh-CN" sz="2000" dirty="0" smtClean="0">
                <a:solidFill>
                  <a:schemeClr val="folHlink"/>
                </a:solidFill>
              </a:rPr>
              <a:t>)</a:t>
            </a:r>
            <a:r>
              <a:rPr lang="en-US" altLang="zh-CN" sz="2000" dirty="0" smtClean="0"/>
              <a:t> ...  </a:t>
            </a:r>
          </a:p>
          <a:p>
            <a:pPr lvl="1" eaLnBrk="1" hangingPunct="1">
              <a:lnSpc>
                <a:spcPct val="90000"/>
              </a:lnSpc>
              <a:buFontTx/>
              <a:buNone/>
              <a:defRPr/>
            </a:pPr>
            <a:r>
              <a:rPr lang="en-US" altLang="zh-CN" sz="2000" dirty="0" smtClean="0"/>
              <a:t>	......</a:t>
            </a:r>
          </a:p>
          <a:p>
            <a:pPr lvl="1" eaLnBrk="1" hangingPunct="1">
              <a:lnSpc>
                <a:spcPct val="90000"/>
              </a:lnSpc>
              <a:buFontTx/>
              <a:buNone/>
              <a:defRPr/>
            </a:pPr>
            <a:r>
              <a:rPr lang="en-US" altLang="zh-CN" sz="2000" dirty="0" smtClean="0"/>
              <a:t>}</a:t>
            </a:r>
          </a:p>
        </p:txBody>
      </p:sp>
      <p:sp>
        <p:nvSpPr>
          <p:cNvPr id="418820" name="Rectangle 4"/>
          <p:cNvSpPr>
            <a:spLocks noChangeArrowheads="1"/>
          </p:cNvSpPr>
          <p:nvPr/>
        </p:nvSpPr>
        <p:spPr bwMode="auto">
          <a:xfrm>
            <a:off x="5076056" y="1700808"/>
            <a:ext cx="3025775" cy="2016125"/>
          </a:xfrm>
          <a:prstGeom prst="rect">
            <a:avLst/>
          </a:prstGeom>
          <a:solidFill>
            <a:srgbClr val="004182"/>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main()</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a[10];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...max(</a:t>
            </a:r>
            <a:r>
              <a:rPr lang="en-US" altLang="zh-CN" sz="2000" b="0" dirty="0">
                <a:solidFill>
                  <a:schemeClr val="folHlink"/>
                </a:solidFill>
                <a:effectLst>
                  <a:outerShdw blurRad="38100" dist="38100" dir="2700000" algn="tl">
                    <a:srgbClr val="000000"/>
                  </a:outerShdw>
                </a:effectLst>
              </a:rPr>
              <a:t>a</a:t>
            </a:r>
            <a:r>
              <a:rPr lang="en-US" altLang="zh-CN" sz="2000" b="0" dirty="0">
                <a:effectLst>
                  <a:outerShdw blurRad="38100" dist="38100" dir="2700000" algn="tl">
                    <a:srgbClr val="000000"/>
                  </a:outerShdw>
                </a:effectLst>
              </a:rPr>
              <a:t>,10)...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
        <p:nvSpPr>
          <p:cNvPr id="418821" name="Rectangle 5"/>
          <p:cNvSpPr>
            <a:spLocks noChangeArrowheads="1"/>
          </p:cNvSpPr>
          <p:nvPr/>
        </p:nvSpPr>
        <p:spPr bwMode="auto">
          <a:xfrm>
            <a:off x="5076056" y="4653136"/>
            <a:ext cx="3455988" cy="1968500"/>
          </a:xfrm>
          <a:prstGeom prst="rect">
            <a:avLst/>
          </a:prstGeom>
          <a:solidFill>
            <a:schemeClr val="bg2">
              <a:lumMod val="75000"/>
            </a:schemeClr>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main()</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a[10];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...max(</a:t>
            </a:r>
            <a:r>
              <a:rPr lang="en-US" altLang="zh-CN" sz="2000" b="0" dirty="0">
                <a:solidFill>
                  <a:schemeClr val="folHlink"/>
                </a:solidFill>
                <a:effectLst>
                  <a:outerShdw blurRad="38100" dist="38100" dir="2700000" algn="tl">
                    <a:srgbClr val="000000"/>
                  </a:outerShdw>
                </a:effectLst>
              </a:rPr>
              <a:t>&amp;a[0]</a:t>
            </a:r>
            <a:r>
              <a:rPr lang="en-US" altLang="zh-CN" sz="2000" b="0" dirty="0">
                <a:effectLst>
                  <a:outerShdw blurRad="38100" dist="38100" dir="2700000" algn="tl">
                    <a:srgbClr val="000000"/>
                  </a:outerShdw>
                </a:effectLst>
              </a:rPr>
              <a:t>,10)...</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685800" y="188913"/>
            <a:ext cx="7772400" cy="762000"/>
          </a:xfrm>
        </p:spPr>
        <p:txBody>
          <a:bodyPr/>
          <a:lstStyle/>
          <a:p>
            <a:pPr eaLnBrk="1" hangingPunct="1">
              <a:defRPr/>
            </a:pPr>
            <a:r>
              <a:rPr lang="zh-CN" altLang="en-US" dirty="0" smtClean="0"/>
              <a:t> </a:t>
            </a:r>
          </a:p>
        </p:txBody>
      </p:sp>
      <p:sp>
        <p:nvSpPr>
          <p:cNvPr id="415747" name="Rectangle 3"/>
          <p:cNvSpPr>
            <a:spLocks noGrp="1" noChangeArrowheads="1"/>
          </p:cNvSpPr>
          <p:nvPr>
            <p:ph type="body" idx="1"/>
          </p:nvPr>
        </p:nvSpPr>
        <p:spPr>
          <a:xfrm>
            <a:off x="130175" y="1295400"/>
            <a:ext cx="8763000" cy="5301952"/>
          </a:xfrm>
        </p:spPr>
        <p:txBody>
          <a:bodyPr>
            <a:normAutofit/>
          </a:bodyPr>
          <a:lstStyle/>
          <a:p>
            <a:pPr defTabSz="441325" eaLnBrk="1" hangingPunct="1">
              <a:lnSpc>
                <a:spcPct val="80000"/>
              </a:lnSpc>
              <a:defRPr/>
            </a:pPr>
            <a:r>
              <a:rPr lang="zh-CN" altLang="en-US" sz="2800" dirty="0" smtClean="0"/>
              <a:t>编写一个能交换两个变量值的函数</a:t>
            </a:r>
            <a:endParaRPr lang="en-US" altLang="zh-CN" sz="2800" dirty="0" smtClean="0"/>
          </a:p>
          <a:p>
            <a:pPr marL="457200" lvl="1" indent="0" defTabSz="441325" eaLnBrk="1" hangingPunct="1">
              <a:lnSpc>
                <a:spcPct val="80000"/>
              </a:lnSpc>
              <a:buNone/>
              <a:defRPr/>
            </a:pPr>
            <a:r>
              <a:rPr lang="en-US" altLang="zh-CN" sz="2400" dirty="0" smtClean="0"/>
              <a:t>void swap(</a:t>
            </a:r>
            <a:r>
              <a:rPr lang="en-US" altLang="zh-CN" sz="2400" dirty="0" err="1" smtClean="0"/>
              <a:t>int</a:t>
            </a:r>
            <a:r>
              <a:rPr lang="en-US" altLang="zh-CN" sz="2400" dirty="0" smtClean="0"/>
              <a:t> x, </a:t>
            </a:r>
            <a:r>
              <a:rPr lang="en-US" altLang="zh-CN" sz="2400" dirty="0" err="1" smtClean="0"/>
              <a:t>int</a:t>
            </a:r>
            <a:r>
              <a:rPr lang="en-US" altLang="zh-CN" sz="2400" dirty="0" smtClean="0"/>
              <a:t> y)</a:t>
            </a:r>
          </a:p>
          <a:p>
            <a:pPr marL="457200" lvl="1" indent="0" defTabSz="441325" eaLnBrk="1" hangingPunct="1">
              <a:lnSpc>
                <a:spcPct val="80000"/>
              </a:lnSpc>
              <a:buNone/>
              <a:defRPr/>
            </a:pPr>
            <a:r>
              <a:rPr lang="en-US" altLang="zh-CN" sz="2400" dirty="0" smtClean="0"/>
              <a:t>{	</a:t>
            </a:r>
            <a:r>
              <a:rPr lang="en-US" altLang="zh-CN" sz="2400" dirty="0" err="1" smtClean="0"/>
              <a:t>int</a:t>
            </a:r>
            <a:r>
              <a:rPr lang="en-US" altLang="zh-CN" sz="2400" dirty="0" smtClean="0"/>
              <a:t> t=x;</a:t>
            </a:r>
          </a:p>
          <a:p>
            <a:pPr marL="457200" lvl="1" indent="0" defTabSz="441325" eaLnBrk="1" hangingPunct="1">
              <a:lnSpc>
                <a:spcPct val="80000"/>
              </a:lnSpc>
              <a:buNone/>
              <a:defRPr/>
            </a:pPr>
            <a:r>
              <a:rPr lang="en-US" altLang="zh-CN" sz="2400" dirty="0" smtClean="0"/>
              <a:t>	x = y;</a:t>
            </a:r>
          </a:p>
          <a:p>
            <a:pPr marL="457200" lvl="1" indent="0" defTabSz="441325" eaLnBrk="1" hangingPunct="1">
              <a:lnSpc>
                <a:spcPct val="80000"/>
              </a:lnSpc>
              <a:buNone/>
              <a:defRPr/>
            </a:pPr>
            <a:r>
              <a:rPr lang="en-US" altLang="zh-CN" sz="2400" dirty="0" smtClean="0"/>
              <a:t>	y = t;</a:t>
            </a:r>
          </a:p>
          <a:p>
            <a:pPr marL="457200" lvl="1" indent="0" defTabSz="441325" eaLnBrk="1" hangingPunct="1">
              <a:lnSpc>
                <a:spcPct val="80000"/>
              </a:lnSpc>
              <a:buNone/>
              <a:defRPr/>
            </a:pPr>
            <a:r>
              <a:rPr lang="en-US" altLang="zh-CN" sz="2400" dirty="0" smtClean="0"/>
              <a:t>}</a:t>
            </a:r>
          </a:p>
          <a:p>
            <a:pPr marL="457200" lvl="1" indent="0" defTabSz="441325" eaLnBrk="1" hangingPunct="1">
              <a:lnSpc>
                <a:spcPct val="80000"/>
              </a:lnSpc>
              <a:buNone/>
              <a:defRPr/>
            </a:pPr>
            <a:r>
              <a:rPr lang="en-US" altLang="zh-CN" sz="2400" dirty="0" err="1" smtClean="0"/>
              <a:t>int</a:t>
            </a:r>
            <a:r>
              <a:rPr lang="en-US" altLang="zh-CN" sz="2400" dirty="0" smtClean="0"/>
              <a:t> main()</a:t>
            </a:r>
          </a:p>
          <a:p>
            <a:pPr marL="457200" lvl="1" indent="0" defTabSz="441325" eaLnBrk="1" hangingPunct="1">
              <a:lnSpc>
                <a:spcPct val="80000"/>
              </a:lnSpc>
              <a:buNone/>
              <a:defRPr/>
            </a:pPr>
            <a:r>
              <a:rPr lang="en-US" altLang="zh-CN" sz="2400" dirty="0" smtClean="0"/>
              <a:t>{	</a:t>
            </a:r>
            <a:r>
              <a:rPr lang="en-US" altLang="zh-CN" sz="2400" dirty="0" err="1" smtClean="0"/>
              <a:t>int</a:t>
            </a:r>
            <a:r>
              <a:rPr lang="en-US" altLang="zh-CN" sz="2400" dirty="0" smtClean="0"/>
              <a:t> a=0,b=1;</a:t>
            </a:r>
          </a:p>
          <a:p>
            <a:pPr marL="457200" lvl="1" indent="0" defTabSz="441325" eaLnBrk="1" hangingPunct="1">
              <a:lnSpc>
                <a:spcPct val="80000"/>
              </a:lnSpc>
              <a:buNone/>
              <a:defRPr/>
            </a:pPr>
            <a:r>
              <a:rPr lang="en-US" altLang="zh-CN" sz="2400" dirty="0" smtClean="0"/>
              <a:t>	swap(</a:t>
            </a:r>
            <a:r>
              <a:rPr lang="en-US" altLang="zh-CN" sz="2400" dirty="0" err="1" smtClean="0"/>
              <a:t>a,b</a:t>
            </a:r>
            <a:r>
              <a:rPr lang="en-US" altLang="zh-CN" sz="2400" dirty="0" smtClean="0"/>
              <a:t>);</a:t>
            </a:r>
          </a:p>
          <a:p>
            <a:pPr marL="457200" lvl="1" indent="0" defTabSz="441325" eaLnBrk="1" hangingPunct="1">
              <a:lnSpc>
                <a:spcPct val="80000"/>
              </a:lnSpc>
              <a:buNone/>
              <a:defRPr/>
            </a:pPr>
            <a:r>
              <a:rPr lang="en-US" altLang="zh-CN" sz="2400" dirty="0" smtClean="0"/>
              <a:t>	</a:t>
            </a:r>
            <a:r>
              <a:rPr lang="en-US" altLang="zh-CN" sz="2400" dirty="0" err="1" smtClean="0"/>
              <a:t>cout</a:t>
            </a:r>
            <a:r>
              <a:rPr lang="en-US" altLang="zh-CN" sz="2400" dirty="0" smtClean="0"/>
              <a:t> &lt;&lt; "a=" &lt;&lt; a &lt;&lt; ",b=" &lt;&lt; b &lt;&lt; </a:t>
            </a:r>
            <a:r>
              <a:rPr lang="en-US" altLang="zh-CN" sz="2400" dirty="0" err="1" smtClean="0"/>
              <a:t>endl</a:t>
            </a:r>
            <a:r>
              <a:rPr lang="en-US" altLang="zh-CN" sz="2400" dirty="0" smtClean="0"/>
              <a:t>;</a:t>
            </a:r>
          </a:p>
          <a:p>
            <a:pPr marL="457200" lvl="1" indent="0" defTabSz="441325" eaLnBrk="1" hangingPunct="1">
              <a:lnSpc>
                <a:spcPct val="80000"/>
              </a:lnSpc>
              <a:buNone/>
              <a:defRPr/>
            </a:pPr>
            <a:r>
              <a:rPr lang="en-US" altLang="zh-CN" sz="2400" dirty="0" smtClean="0"/>
              <a:t>	return 0;</a:t>
            </a:r>
          </a:p>
          <a:p>
            <a:pPr marL="457200" lvl="1" indent="0" defTabSz="441325" eaLnBrk="1" hangingPunct="1">
              <a:lnSpc>
                <a:spcPct val="80000"/>
              </a:lnSpc>
              <a:buNone/>
              <a:defRPr/>
            </a:pPr>
            <a:r>
              <a:rPr lang="en-US" altLang="zh-CN" sz="2400" dirty="0" smtClean="0"/>
              <a:t>}  </a:t>
            </a:r>
          </a:p>
          <a:p>
            <a:pPr marL="457200" lvl="1" indent="0" defTabSz="441325" eaLnBrk="1" hangingPunct="1">
              <a:lnSpc>
                <a:spcPct val="80000"/>
              </a:lnSpc>
              <a:buNone/>
              <a:defRPr/>
            </a:pPr>
            <a:r>
              <a:rPr lang="zh-CN" altLang="en-US" sz="2400" dirty="0" smtClean="0"/>
              <a:t>输出：</a:t>
            </a:r>
            <a:r>
              <a:rPr lang="en-US" altLang="zh-CN" sz="2400" dirty="0" smtClean="0"/>
              <a:t>a=0,b=1</a:t>
            </a:r>
          </a:p>
          <a:p>
            <a:pPr defTabSz="441325" eaLnBrk="1" hangingPunct="1">
              <a:lnSpc>
                <a:spcPct val="80000"/>
              </a:lnSpc>
              <a:defRPr/>
            </a:pPr>
            <a:r>
              <a:rPr lang="zh-CN" altLang="en-US" sz="2800" dirty="0"/>
              <a:t>上述函数</a:t>
            </a:r>
            <a:r>
              <a:rPr lang="en-US" altLang="zh-CN" sz="2800" dirty="0"/>
              <a:t>swap</a:t>
            </a:r>
            <a:r>
              <a:rPr lang="zh-CN" altLang="en-US" sz="2800" dirty="0"/>
              <a:t>无法实现所需功能！</a:t>
            </a:r>
            <a:endParaRPr lang="en-US" altLang="zh-CN" sz="2800" dirty="0"/>
          </a:p>
        </p:txBody>
      </p:sp>
      <p:sp>
        <p:nvSpPr>
          <p:cNvPr id="4" name="Rectangle 2"/>
          <p:cNvSpPr txBox="1">
            <a:spLocks noChangeArrowheads="1"/>
          </p:cNvSpPr>
          <p:nvPr/>
        </p:nvSpPr>
        <p:spPr bwMode="auto">
          <a:xfrm>
            <a:off x="457200" y="4462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a:lstStyle>
          <a:p>
            <a:pPr eaLnBrk="1" hangingPunct="1">
              <a:defRPr/>
            </a:pPr>
            <a:r>
              <a:rPr lang="zh-CN" altLang="en-US" b="0" kern="0" dirty="0"/>
              <a:t>通过形参改变实参的</a:t>
            </a:r>
            <a:r>
              <a:rPr lang="zh-CN" altLang="en-US" b="0" kern="0" dirty="0" smtClean="0"/>
              <a:t>值</a:t>
            </a:r>
          </a:p>
        </p:txBody>
      </p:sp>
    </p:spTree>
    <p:extLst>
      <p:ext uri="{BB962C8B-B14F-4D97-AF65-F5344CB8AC3E}">
        <p14:creationId xmlns:p14="http://schemas.microsoft.com/office/powerpoint/2010/main" val="39273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12" end="12"/>
                                            </p:txEl>
                                          </p:spTgt>
                                        </p:tgtEl>
                                        <p:attrNameLst>
                                          <p:attrName>style.visibility</p:attrName>
                                        </p:attrNameLst>
                                      </p:cBhvr>
                                      <p:to>
                                        <p:strVal val="visible"/>
                                      </p:to>
                                    </p:set>
                                    <p:anim calcmode="lin" valueType="num">
                                      <p:cBhvr additive="base">
                                        <p:cTn id="7" dur="500" fill="hold"/>
                                        <p:tgtEl>
                                          <p:spTgt spid="415747">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5747">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5747">
                                            <p:txEl>
                                              <p:pRg st="13" end="13"/>
                                            </p:txEl>
                                          </p:spTgt>
                                        </p:tgtEl>
                                        <p:attrNameLst>
                                          <p:attrName>style.visibility</p:attrName>
                                        </p:attrNameLst>
                                      </p:cBhvr>
                                      <p:to>
                                        <p:strVal val="visible"/>
                                      </p:to>
                                    </p:set>
                                    <p:anim calcmode="lin" valueType="num">
                                      <p:cBhvr additive="base">
                                        <p:cTn id="11" dur="500" fill="hold"/>
                                        <p:tgtEl>
                                          <p:spTgt spid="415747">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57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179388" y="260350"/>
            <a:ext cx="8964612" cy="6337002"/>
          </a:xfrm>
        </p:spPr>
        <p:txBody>
          <a:bodyPr>
            <a:normAutofit/>
          </a:bodyPr>
          <a:lstStyle/>
          <a:p>
            <a:pPr eaLnBrk="1" hangingPunct="1">
              <a:lnSpc>
                <a:spcPct val="90000"/>
              </a:lnSpc>
              <a:defRPr/>
            </a:pPr>
            <a:r>
              <a:rPr lang="zh-CN" altLang="en-US" sz="2800" dirty="0" smtClean="0"/>
              <a:t>解决方案：</a:t>
            </a:r>
            <a:endParaRPr lang="en-US" altLang="zh-CN" sz="2800" dirty="0" smtClean="0"/>
          </a:p>
          <a:p>
            <a:pPr marL="457200" lvl="1" indent="0" eaLnBrk="1" hangingPunct="1">
              <a:lnSpc>
                <a:spcPct val="90000"/>
              </a:lnSpc>
              <a:buNone/>
              <a:defRPr/>
            </a:pPr>
            <a:r>
              <a:rPr lang="en-US" altLang="zh-CN" sz="2400" dirty="0" smtClean="0"/>
              <a:t>void swap(</a:t>
            </a:r>
            <a:r>
              <a:rPr lang="en-US" altLang="zh-CN" sz="2400" dirty="0" err="1" smtClean="0"/>
              <a:t>int</a:t>
            </a:r>
            <a:r>
              <a:rPr lang="en-US" altLang="zh-CN" sz="2400" dirty="0" smtClean="0"/>
              <a:t> </a:t>
            </a:r>
            <a:r>
              <a:rPr lang="en-US" altLang="zh-CN" sz="2400" dirty="0" smtClean="0">
                <a:solidFill>
                  <a:schemeClr val="folHlink"/>
                </a:solidFill>
              </a:rPr>
              <a:t>*</a:t>
            </a:r>
            <a:r>
              <a:rPr lang="en-US" altLang="zh-CN" sz="2400" dirty="0" err="1" smtClean="0">
                <a:solidFill>
                  <a:schemeClr val="folHlink"/>
                </a:solidFill>
              </a:rPr>
              <a:t>px</a:t>
            </a:r>
            <a:r>
              <a:rPr lang="en-US" altLang="zh-CN" sz="2400" dirty="0" smtClean="0"/>
              <a:t>, </a:t>
            </a:r>
            <a:r>
              <a:rPr lang="en-US" altLang="zh-CN" sz="2400" dirty="0" err="1" smtClean="0"/>
              <a:t>int</a:t>
            </a:r>
            <a:r>
              <a:rPr lang="en-US" altLang="zh-CN" sz="2400" dirty="0" smtClean="0"/>
              <a:t> </a:t>
            </a:r>
            <a:r>
              <a:rPr lang="en-US" altLang="zh-CN" sz="2400" dirty="0" smtClean="0">
                <a:solidFill>
                  <a:schemeClr val="folHlink"/>
                </a:solidFill>
              </a:rPr>
              <a:t>*</a:t>
            </a:r>
            <a:r>
              <a:rPr lang="en-US" altLang="zh-CN" sz="2400" dirty="0" err="1" smtClean="0">
                <a:solidFill>
                  <a:schemeClr val="folHlink"/>
                </a:solidFill>
              </a:rPr>
              <a:t>py</a:t>
            </a:r>
            <a:r>
              <a:rPr lang="en-US" altLang="zh-CN" sz="2400" dirty="0" smtClean="0"/>
              <a:t>)</a:t>
            </a:r>
          </a:p>
          <a:p>
            <a:pPr marL="457200" lvl="1" indent="0" eaLnBrk="1" hangingPunct="1">
              <a:lnSpc>
                <a:spcPct val="90000"/>
              </a:lnSpc>
              <a:buNone/>
              <a:defRPr/>
            </a:pPr>
            <a:r>
              <a:rPr lang="en-US" altLang="zh-CN" sz="2400" dirty="0" smtClean="0"/>
              <a:t>{	//</a:t>
            </a:r>
            <a:r>
              <a:rPr lang="zh-CN" altLang="en-US" sz="2400" dirty="0" smtClean="0"/>
              <a:t>交换</a:t>
            </a:r>
            <a:r>
              <a:rPr lang="en-US" altLang="zh-CN" sz="2400" dirty="0" err="1" smtClean="0"/>
              <a:t>px</a:t>
            </a:r>
            <a:r>
              <a:rPr lang="zh-CN" altLang="en-US" sz="2400" dirty="0" smtClean="0"/>
              <a:t>和</a:t>
            </a:r>
            <a:r>
              <a:rPr lang="en-US" altLang="zh-CN" sz="2400" dirty="0" err="1" smtClean="0"/>
              <a:t>py</a:t>
            </a:r>
            <a:r>
              <a:rPr lang="zh-CN" altLang="en-US" sz="2400" dirty="0" smtClean="0"/>
              <a:t>所指向的变量的值。</a:t>
            </a:r>
          </a:p>
          <a:p>
            <a:pPr marL="457200" lvl="1" indent="0" eaLnBrk="1" hangingPunct="1">
              <a:lnSpc>
                <a:spcPct val="90000"/>
              </a:lnSpc>
              <a:buNone/>
              <a:defRPr/>
            </a:pPr>
            <a:r>
              <a:rPr lang="zh-CN" altLang="en-US" sz="2400" dirty="0" smtClean="0"/>
              <a:t>	</a:t>
            </a:r>
            <a:r>
              <a:rPr lang="en-US" altLang="zh-CN" sz="2400" dirty="0" err="1" smtClean="0"/>
              <a:t>int</a:t>
            </a:r>
            <a:r>
              <a:rPr lang="en-US" altLang="zh-CN" sz="2400" dirty="0" smtClean="0"/>
              <a:t> t=*</a:t>
            </a:r>
            <a:r>
              <a:rPr lang="en-US" altLang="zh-CN" sz="2400" dirty="0" err="1" smtClean="0"/>
              <a:t>px</a:t>
            </a:r>
            <a:r>
              <a:rPr lang="en-US" altLang="zh-CN" sz="2400" dirty="0" smtClean="0"/>
              <a:t>;</a:t>
            </a:r>
          </a:p>
          <a:p>
            <a:pPr marL="457200" lvl="1" indent="0" eaLnBrk="1" hangingPunct="1">
              <a:lnSpc>
                <a:spcPct val="90000"/>
              </a:lnSpc>
              <a:buNone/>
              <a:defRPr/>
            </a:pPr>
            <a:r>
              <a:rPr lang="en-US" altLang="zh-CN" sz="2400" dirty="0" smtClean="0"/>
              <a:t>	*</a:t>
            </a:r>
            <a:r>
              <a:rPr lang="en-US" altLang="zh-CN" sz="2400" dirty="0" err="1" smtClean="0"/>
              <a:t>px</a:t>
            </a:r>
            <a:r>
              <a:rPr lang="en-US" altLang="zh-CN" sz="2400" dirty="0" smtClean="0"/>
              <a:t> = *</a:t>
            </a:r>
            <a:r>
              <a:rPr lang="en-US" altLang="zh-CN" sz="2400" dirty="0" err="1" smtClean="0"/>
              <a:t>py</a:t>
            </a:r>
            <a:r>
              <a:rPr lang="en-US" altLang="zh-CN" sz="2400" dirty="0" smtClean="0"/>
              <a:t>;</a:t>
            </a:r>
          </a:p>
          <a:p>
            <a:pPr marL="457200" lvl="1" indent="0" eaLnBrk="1" hangingPunct="1">
              <a:lnSpc>
                <a:spcPct val="90000"/>
              </a:lnSpc>
              <a:buNone/>
              <a:defRPr/>
            </a:pPr>
            <a:r>
              <a:rPr lang="en-US" altLang="zh-CN" sz="2400" dirty="0" smtClean="0"/>
              <a:t>	*</a:t>
            </a:r>
            <a:r>
              <a:rPr lang="en-US" altLang="zh-CN" sz="2400" dirty="0" err="1" smtClean="0"/>
              <a:t>py</a:t>
            </a:r>
            <a:r>
              <a:rPr lang="en-US" altLang="zh-CN" sz="2400" dirty="0" smtClean="0"/>
              <a:t> = t;</a:t>
            </a:r>
          </a:p>
          <a:p>
            <a:pPr marL="457200" lvl="1" indent="0" eaLnBrk="1" hangingPunct="1">
              <a:lnSpc>
                <a:spcPct val="90000"/>
              </a:lnSpc>
              <a:buNone/>
              <a:defRPr/>
            </a:pPr>
            <a:r>
              <a:rPr lang="en-US" altLang="zh-CN" sz="2400" dirty="0" smtClean="0"/>
              <a:t>}</a:t>
            </a:r>
          </a:p>
          <a:p>
            <a:pPr marL="457200" lvl="1" indent="0" eaLnBrk="1" hangingPunct="1">
              <a:lnSpc>
                <a:spcPct val="90000"/>
              </a:lnSpc>
              <a:buNone/>
              <a:defRPr/>
            </a:pPr>
            <a:r>
              <a:rPr lang="en-US" altLang="zh-CN" sz="2400" dirty="0" err="1" smtClean="0"/>
              <a:t>int</a:t>
            </a:r>
            <a:r>
              <a:rPr lang="en-US" altLang="zh-CN" sz="2400" dirty="0" smtClean="0"/>
              <a:t> main()</a:t>
            </a:r>
          </a:p>
          <a:p>
            <a:pPr marL="457200" lvl="1" indent="0" eaLnBrk="1" hangingPunct="1">
              <a:lnSpc>
                <a:spcPct val="90000"/>
              </a:lnSpc>
              <a:buNone/>
              <a:defRPr/>
            </a:pPr>
            <a:r>
              <a:rPr lang="en-US" altLang="zh-CN" sz="2400" dirty="0" smtClean="0"/>
              <a:t>{	</a:t>
            </a:r>
            <a:r>
              <a:rPr lang="en-US" altLang="zh-CN" sz="2400" dirty="0" err="1" smtClean="0"/>
              <a:t>int</a:t>
            </a:r>
            <a:r>
              <a:rPr lang="en-US" altLang="zh-CN" sz="2400" dirty="0" smtClean="0"/>
              <a:t> a=0,b=1;</a:t>
            </a:r>
          </a:p>
          <a:p>
            <a:pPr marL="457200" lvl="1" indent="0" eaLnBrk="1" hangingPunct="1">
              <a:lnSpc>
                <a:spcPct val="90000"/>
              </a:lnSpc>
              <a:buNone/>
              <a:defRPr/>
            </a:pPr>
            <a:r>
              <a:rPr lang="en-US" altLang="zh-CN" sz="2400" dirty="0" smtClean="0"/>
              <a:t>	swap</a:t>
            </a:r>
            <a:r>
              <a:rPr lang="en-US" altLang="zh-CN" sz="2400" dirty="0" smtClean="0">
                <a:solidFill>
                  <a:schemeClr val="folHlink"/>
                </a:solidFill>
              </a:rPr>
              <a:t>(&amp;</a:t>
            </a:r>
            <a:r>
              <a:rPr lang="en-US" altLang="zh-CN" sz="2400" dirty="0" err="1" smtClean="0">
                <a:solidFill>
                  <a:schemeClr val="folHlink"/>
                </a:solidFill>
              </a:rPr>
              <a:t>a</a:t>
            </a:r>
            <a:r>
              <a:rPr lang="en-US" altLang="zh-CN" sz="2400" dirty="0" err="1" smtClean="0"/>
              <a:t>,</a:t>
            </a:r>
            <a:r>
              <a:rPr lang="en-US" altLang="zh-CN" sz="2400" dirty="0" err="1" smtClean="0">
                <a:solidFill>
                  <a:schemeClr val="folHlink"/>
                </a:solidFill>
              </a:rPr>
              <a:t>&amp;b</a:t>
            </a:r>
            <a:r>
              <a:rPr lang="en-US" altLang="zh-CN" sz="2400" dirty="0" smtClean="0"/>
              <a:t>);  </a:t>
            </a:r>
            <a:r>
              <a:rPr lang="en-US" altLang="zh-CN" sz="1800" dirty="0" smtClean="0"/>
              <a:t>//</a:t>
            </a:r>
            <a:r>
              <a:rPr lang="zh-CN" altLang="en-US" sz="1800" dirty="0" smtClean="0"/>
              <a:t>把变量</a:t>
            </a:r>
            <a:r>
              <a:rPr lang="en-US" altLang="zh-CN" sz="1800" dirty="0" smtClean="0"/>
              <a:t>a</a:t>
            </a:r>
            <a:r>
              <a:rPr lang="zh-CN" altLang="en-US" sz="1800" dirty="0" smtClean="0"/>
              <a:t>和</a:t>
            </a:r>
            <a:r>
              <a:rPr lang="en-US" altLang="zh-CN" sz="1800" dirty="0" smtClean="0"/>
              <a:t>b</a:t>
            </a:r>
            <a:r>
              <a:rPr lang="zh-CN" altLang="en-US" sz="1800" dirty="0" smtClean="0"/>
              <a:t>的地址传给函数</a:t>
            </a:r>
            <a:r>
              <a:rPr lang="en-US" altLang="zh-CN" sz="1800" dirty="0" smtClean="0"/>
              <a:t>swap</a:t>
            </a:r>
            <a:r>
              <a:rPr lang="zh-CN" altLang="en-US" sz="1800" dirty="0" smtClean="0"/>
              <a:t>的形参</a:t>
            </a:r>
            <a:r>
              <a:rPr lang="en-US" altLang="zh-CN" sz="1800" dirty="0" err="1" smtClean="0"/>
              <a:t>px</a:t>
            </a:r>
            <a:r>
              <a:rPr lang="zh-CN" altLang="en-US" sz="1800" dirty="0" smtClean="0"/>
              <a:t>和</a:t>
            </a:r>
            <a:r>
              <a:rPr lang="en-US" altLang="zh-CN" sz="1800" dirty="0" err="1" smtClean="0"/>
              <a:t>py</a:t>
            </a:r>
            <a:r>
              <a:rPr lang="zh-CN" altLang="en-US" sz="1800" dirty="0" smtClean="0"/>
              <a:t>。</a:t>
            </a:r>
          </a:p>
          <a:p>
            <a:pPr marL="457200" lvl="1" indent="0" eaLnBrk="1" hangingPunct="1">
              <a:lnSpc>
                <a:spcPct val="90000"/>
              </a:lnSpc>
              <a:buNone/>
              <a:defRPr/>
            </a:pPr>
            <a:r>
              <a:rPr lang="zh-CN" altLang="en-US" sz="2400" dirty="0" smtClean="0"/>
              <a:t>	</a:t>
            </a:r>
            <a:r>
              <a:rPr lang="en-US" altLang="zh-CN" sz="2400" dirty="0" err="1" smtClean="0"/>
              <a:t>cout</a:t>
            </a:r>
            <a:r>
              <a:rPr lang="en-US" altLang="zh-CN" sz="2400" dirty="0" smtClean="0"/>
              <a:t> &lt;&lt; "a=" &lt;&lt; a &lt;&lt; ",b=" &lt;&lt; b &lt;&lt; </a:t>
            </a:r>
            <a:r>
              <a:rPr lang="en-US" altLang="zh-CN" sz="2400" dirty="0" err="1" smtClean="0"/>
              <a:t>endl</a:t>
            </a:r>
            <a:r>
              <a:rPr lang="en-US" altLang="zh-CN" sz="2400" dirty="0" smtClean="0"/>
              <a:t>;</a:t>
            </a:r>
          </a:p>
          <a:p>
            <a:pPr marL="457200" lvl="1" indent="0" eaLnBrk="1" hangingPunct="1">
              <a:lnSpc>
                <a:spcPct val="90000"/>
              </a:lnSpc>
              <a:buNone/>
              <a:defRPr/>
            </a:pPr>
            <a:r>
              <a:rPr lang="en-US" altLang="zh-CN" sz="2400" dirty="0" smtClean="0"/>
              <a:t>	return 0;</a:t>
            </a:r>
          </a:p>
          <a:p>
            <a:pPr marL="457200" lvl="1" indent="0" eaLnBrk="1" hangingPunct="1">
              <a:lnSpc>
                <a:spcPct val="90000"/>
              </a:lnSpc>
              <a:buNone/>
              <a:defRPr/>
            </a:pPr>
            <a:r>
              <a:rPr lang="en-US" altLang="zh-CN" sz="2400" dirty="0" smtClean="0"/>
              <a:t>}</a:t>
            </a:r>
          </a:p>
          <a:p>
            <a:pPr marL="457200" lvl="1" indent="0" eaLnBrk="1" hangingPunct="1">
              <a:lnSpc>
                <a:spcPct val="90000"/>
              </a:lnSpc>
              <a:buNone/>
              <a:defRPr/>
            </a:pPr>
            <a:r>
              <a:rPr lang="zh-CN" altLang="en-US" sz="2400" dirty="0" smtClean="0"/>
              <a:t>输出：</a:t>
            </a:r>
            <a:r>
              <a:rPr lang="en-US" altLang="zh-CN" sz="2400" dirty="0" smtClean="0"/>
              <a:t>a=1,b=0</a:t>
            </a:r>
          </a:p>
        </p:txBody>
      </p:sp>
    </p:spTree>
    <p:extLst>
      <p:ext uri="{BB962C8B-B14F-4D97-AF65-F5344CB8AC3E}">
        <p14:creationId xmlns:p14="http://schemas.microsoft.com/office/powerpoint/2010/main" val="15893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770">
                                            <p:txEl>
                                              <p:pRg st="13" end="13"/>
                                            </p:txEl>
                                          </p:spTgt>
                                        </p:tgtEl>
                                        <p:attrNameLst>
                                          <p:attrName>style.visibility</p:attrName>
                                        </p:attrNameLst>
                                      </p:cBhvr>
                                      <p:to>
                                        <p:strVal val="visible"/>
                                      </p:to>
                                    </p:set>
                                    <p:anim calcmode="lin" valueType="num">
                                      <p:cBhvr additive="base">
                                        <p:cTn id="7" dur="500" fill="hold"/>
                                        <p:tgtEl>
                                          <p:spTgt spid="416770">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77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457200" y="44624"/>
            <a:ext cx="8229600" cy="1139825"/>
          </a:xfrm>
        </p:spPr>
        <p:txBody>
          <a:bodyPr/>
          <a:lstStyle/>
          <a:p>
            <a:pPr eaLnBrk="1" hangingPunct="1">
              <a:defRPr/>
            </a:pPr>
            <a:r>
              <a:rPr lang="zh-CN" altLang="en-US" sz="3600" dirty="0" smtClean="0"/>
              <a:t>避免指针参数带来的不必要的副作用</a:t>
            </a:r>
          </a:p>
        </p:txBody>
      </p:sp>
      <p:sp>
        <p:nvSpPr>
          <p:cNvPr id="419843" name="Rectangle 3"/>
          <p:cNvSpPr>
            <a:spLocks noGrp="1" noChangeArrowheads="1"/>
          </p:cNvSpPr>
          <p:nvPr>
            <p:ph type="body" idx="1"/>
          </p:nvPr>
        </p:nvSpPr>
        <p:spPr>
          <a:xfrm>
            <a:off x="457200" y="1268760"/>
            <a:ext cx="8229600" cy="5589240"/>
          </a:xfrm>
        </p:spPr>
        <p:txBody>
          <a:bodyPr>
            <a:normAutofit fontScale="77500" lnSpcReduction="20000"/>
          </a:bodyPr>
          <a:lstStyle/>
          <a:p>
            <a:pPr algn="just" eaLnBrk="1" hangingPunct="1">
              <a:lnSpc>
                <a:spcPct val="120000"/>
              </a:lnSpc>
              <a:defRPr/>
            </a:pPr>
            <a:r>
              <a:rPr lang="zh-CN" altLang="en-US" dirty="0" smtClean="0"/>
              <a:t>通过指针类型的形参可以改变实参的值，从而导致函数的副作用。</a:t>
            </a:r>
            <a:endParaRPr lang="en-US" altLang="zh-CN" dirty="0" smtClean="0"/>
          </a:p>
          <a:p>
            <a:pPr algn="just" eaLnBrk="1" hangingPunct="1">
              <a:lnSpc>
                <a:spcPct val="120000"/>
              </a:lnSpc>
              <a:defRPr/>
            </a:pPr>
            <a:r>
              <a:rPr lang="zh-CN" altLang="en-US" dirty="0" smtClean="0"/>
              <a:t>如何避免</a:t>
            </a:r>
            <a:r>
              <a:rPr lang="zh-CN" altLang="en-US" dirty="0"/>
              <a:t>指针参数带来的</a:t>
            </a:r>
            <a:r>
              <a:rPr lang="zh-CN" altLang="en-US" dirty="0" smtClean="0"/>
              <a:t>不必要</a:t>
            </a:r>
            <a:r>
              <a:rPr lang="zh-CN" altLang="en-US" dirty="0"/>
              <a:t>的</a:t>
            </a:r>
            <a:r>
              <a:rPr lang="zh-CN" altLang="en-US" dirty="0" smtClean="0"/>
              <a:t>副作用？</a:t>
            </a:r>
            <a:endParaRPr lang="en-US" altLang="zh-CN" dirty="0" smtClean="0"/>
          </a:p>
          <a:p>
            <a:pPr marL="457200" lvl="1" indent="0" algn="just" eaLnBrk="1" hangingPunct="1">
              <a:lnSpc>
                <a:spcPct val="120000"/>
              </a:lnSpc>
              <a:buNone/>
              <a:defRPr/>
            </a:pPr>
            <a:r>
              <a:rPr lang="en-US" altLang="zh-CN" dirty="0" err="1"/>
              <a:t>int</a:t>
            </a:r>
            <a:r>
              <a:rPr lang="en-US" altLang="zh-CN" dirty="0"/>
              <a:t> f(</a:t>
            </a:r>
            <a:r>
              <a:rPr lang="en-US" altLang="zh-CN" dirty="0" err="1"/>
              <a:t>int</a:t>
            </a:r>
            <a:r>
              <a:rPr lang="en-US" altLang="zh-CN" dirty="0"/>
              <a:t> *p)</a:t>
            </a:r>
          </a:p>
          <a:p>
            <a:pPr marL="457200" lvl="1" indent="0" algn="just" eaLnBrk="1" hangingPunct="1">
              <a:lnSpc>
                <a:spcPct val="120000"/>
              </a:lnSpc>
              <a:buNone/>
              <a:defRPr/>
            </a:pPr>
            <a:r>
              <a:rPr lang="en-US" altLang="zh-CN" dirty="0" smtClean="0"/>
              <a:t>{   </a:t>
            </a:r>
            <a:r>
              <a:rPr lang="en-US" altLang="zh-CN" dirty="0" err="1" smtClean="0"/>
              <a:t>int</a:t>
            </a:r>
            <a:r>
              <a:rPr lang="en-US" altLang="zh-CN" dirty="0" smtClean="0"/>
              <a:t> y </a:t>
            </a:r>
            <a:r>
              <a:rPr lang="en-US" altLang="zh-CN" dirty="0"/>
              <a:t>= (*p)*2; //</a:t>
            </a:r>
            <a:r>
              <a:rPr lang="zh-CN" altLang="en-US" dirty="0"/>
              <a:t>使用</a:t>
            </a:r>
            <a:r>
              <a:rPr lang="en-US" altLang="zh-CN" dirty="0"/>
              <a:t>p</a:t>
            </a:r>
            <a:r>
              <a:rPr lang="zh-CN" altLang="en-US" dirty="0"/>
              <a:t>指向的值</a:t>
            </a:r>
          </a:p>
          <a:p>
            <a:pPr marL="457200" lvl="1" indent="0" algn="just" eaLnBrk="1" hangingPunct="1">
              <a:lnSpc>
                <a:spcPct val="120000"/>
              </a:lnSpc>
              <a:buNone/>
              <a:defRPr/>
            </a:pPr>
            <a:r>
              <a:rPr lang="zh-CN" altLang="en-US" dirty="0"/>
              <a:t>	</a:t>
            </a:r>
            <a:r>
              <a:rPr lang="en-US" altLang="zh-CN" dirty="0"/>
              <a:t>(*p)++; //</a:t>
            </a:r>
            <a:r>
              <a:rPr lang="zh-CN" altLang="en-US" dirty="0">
                <a:solidFill>
                  <a:srgbClr val="FFC000"/>
                </a:solidFill>
              </a:rPr>
              <a:t>改变了</a:t>
            </a:r>
            <a:r>
              <a:rPr lang="en-US" altLang="zh-CN" dirty="0">
                <a:solidFill>
                  <a:srgbClr val="FFC000"/>
                </a:solidFill>
              </a:rPr>
              <a:t>p</a:t>
            </a:r>
            <a:r>
              <a:rPr lang="zh-CN" altLang="en-US" dirty="0">
                <a:solidFill>
                  <a:srgbClr val="FFC000"/>
                </a:solidFill>
              </a:rPr>
              <a:t>指向的值</a:t>
            </a:r>
          </a:p>
          <a:p>
            <a:pPr marL="457200" lvl="1" indent="0" algn="just" eaLnBrk="1" hangingPunct="1">
              <a:lnSpc>
                <a:spcPct val="120000"/>
              </a:lnSpc>
              <a:buNone/>
              <a:defRPr/>
            </a:pPr>
            <a:r>
              <a:rPr lang="zh-CN" altLang="en-US" dirty="0"/>
              <a:t>	</a:t>
            </a:r>
            <a:r>
              <a:rPr lang="en-US" altLang="zh-CN" dirty="0"/>
              <a:t>return y;</a:t>
            </a:r>
          </a:p>
          <a:p>
            <a:pPr marL="457200" lvl="1" indent="0" algn="just" eaLnBrk="1" hangingPunct="1">
              <a:lnSpc>
                <a:spcPct val="120000"/>
              </a:lnSpc>
              <a:buNone/>
              <a:defRPr/>
            </a:pPr>
            <a:r>
              <a:rPr lang="en-US" altLang="zh-CN" dirty="0"/>
              <a:t>}</a:t>
            </a:r>
          </a:p>
          <a:p>
            <a:pPr marL="457200" lvl="1" indent="0" algn="just" eaLnBrk="1" hangingPunct="1">
              <a:lnSpc>
                <a:spcPct val="120000"/>
              </a:lnSpc>
              <a:buNone/>
              <a:defRPr/>
            </a:pPr>
            <a:r>
              <a:rPr lang="en-US" altLang="zh-CN" dirty="0" err="1"/>
              <a:t>int</a:t>
            </a:r>
            <a:r>
              <a:rPr lang="en-US" altLang="zh-CN" dirty="0"/>
              <a:t> main()</a:t>
            </a:r>
          </a:p>
          <a:p>
            <a:pPr marL="457200" lvl="1" indent="0" algn="just" eaLnBrk="1" hangingPunct="1">
              <a:lnSpc>
                <a:spcPct val="120000"/>
              </a:lnSpc>
              <a:buNone/>
              <a:defRPr/>
            </a:pPr>
            <a:r>
              <a:rPr lang="en-US" altLang="zh-CN" dirty="0" smtClean="0"/>
              <a:t>{   </a:t>
            </a:r>
            <a:r>
              <a:rPr lang="en-US" altLang="zh-CN" dirty="0" err="1" smtClean="0"/>
              <a:t>int</a:t>
            </a:r>
            <a:r>
              <a:rPr lang="en-US" altLang="zh-CN" dirty="0" smtClean="0"/>
              <a:t> x=10;</a:t>
            </a:r>
            <a:endParaRPr lang="en-US" altLang="zh-CN" dirty="0"/>
          </a:p>
          <a:p>
            <a:pPr marL="457200" lvl="1" indent="0" algn="just" eaLnBrk="1" hangingPunct="1">
              <a:lnSpc>
                <a:spcPct val="120000"/>
              </a:lnSpc>
              <a:buNone/>
              <a:defRPr/>
            </a:pPr>
            <a:r>
              <a:rPr lang="en-US" altLang="zh-CN" dirty="0"/>
              <a:t>	</a:t>
            </a:r>
            <a:r>
              <a:rPr lang="en-US" altLang="zh-CN" dirty="0" err="1"/>
              <a:t>cout</a:t>
            </a:r>
            <a:r>
              <a:rPr lang="en-US" altLang="zh-CN" dirty="0"/>
              <a:t> &lt;&lt; </a:t>
            </a:r>
            <a:r>
              <a:rPr lang="en-US" altLang="zh-CN" dirty="0" err="1"/>
              <a:t>x+f</a:t>
            </a:r>
            <a:r>
              <a:rPr lang="en-US" altLang="zh-CN" dirty="0"/>
              <a:t>(&amp;x) &lt;&lt; </a:t>
            </a:r>
            <a:r>
              <a:rPr lang="en-US" altLang="zh-CN" dirty="0" err="1"/>
              <a:t>endl</a:t>
            </a:r>
            <a:r>
              <a:rPr lang="en-US" altLang="zh-CN" dirty="0"/>
              <a:t>; //</a:t>
            </a:r>
            <a:r>
              <a:rPr lang="zh-CN" altLang="en-US" dirty="0"/>
              <a:t>输出：</a:t>
            </a:r>
            <a:r>
              <a:rPr lang="en-US" altLang="zh-CN" dirty="0">
                <a:solidFill>
                  <a:srgbClr val="FFC000"/>
                </a:solidFill>
              </a:rPr>
              <a:t>31</a:t>
            </a:r>
          </a:p>
          <a:p>
            <a:pPr marL="457200" lvl="1" indent="0" algn="just" eaLnBrk="1" hangingPunct="1">
              <a:lnSpc>
                <a:spcPct val="120000"/>
              </a:lnSpc>
              <a:buNone/>
              <a:defRPr/>
            </a:pPr>
            <a:r>
              <a:rPr lang="en-US" altLang="zh-CN" dirty="0"/>
              <a:t>	return 0;</a:t>
            </a:r>
          </a:p>
          <a:p>
            <a:pPr marL="457200" lvl="1" indent="0" algn="just" eaLnBrk="1" hangingPunct="1">
              <a:lnSpc>
                <a:spcPct val="120000"/>
              </a:lnSpc>
              <a:buNone/>
              <a:defRPr/>
            </a:pPr>
            <a:r>
              <a:rPr lang="en-US" altLang="zh-CN" dirty="0" smtClean="0"/>
              <a:t>}</a:t>
            </a:r>
            <a:endParaRPr lang="en-US" altLang="zh-CN" dirty="0"/>
          </a:p>
        </p:txBody>
      </p:sp>
    </p:spTree>
    <p:extLst>
      <p:ext uri="{BB962C8B-B14F-4D97-AF65-F5344CB8AC3E}">
        <p14:creationId xmlns:p14="http://schemas.microsoft.com/office/powerpoint/2010/main" val="4475122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zh-CN" altLang="en-US" smtClean="0"/>
              <a:t>指向常量的指针</a:t>
            </a:r>
          </a:p>
        </p:txBody>
      </p:sp>
      <p:sp>
        <p:nvSpPr>
          <p:cNvPr id="42086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*p; //p</a:t>
            </a:r>
            <a:r>
              <a:rPr lang="zh-CN" altLang="en-US" sz="2800" dirty="0" smtClean="0"/>
              <a:t>为</a:t>
            </a:r>
            <a:r>
              <a:rPr lang="zh-CN" altLang="en-US" sz="2800" dirty="0" smtClean="0">
                <a:solidFill>
                  <a:schemeClr val="folHlink"/>
                </a:solidFill>
              </a:rPr>
              <a:t>指向常量的指针</a:t>
            </a:r>
            <a:r>
              <a:rPr lang="zh-CN" altLang="en-US" sz="2800" dirty="0" smtClean="0"/>
              <a:t>变量</a:t>
            </a:r>
          </a:p>
          <a:p>
            <a:pPr eaLnBrk="1" hangingPunct="1">
              <a:lnSpc>
                <a:spcPct val="80000"/>
              </a:lnSpc>
              <a:buFont typeface="Wingdings" pitchFamily="2" charset="2"/>
              <a:buNone/>
              <a:defRPr/>
            </a:pPr>
            <a:r>
              <a:rPr lang="en-US" altLang="zh-CN" sz="2800" dirty="0" err="1" smtClean="0"/>
              <a:t>int</a:t>
            </a:r>
            <a:r>
              <a:rPr lang="en-US" altLang="zh-CN" sz="2800" dirty="0" smtClean="0"/>
              <a:t> *q;</a:t>
            </a:r>
          </a:p>
          <a:p>
            <a:pPr eaLnBrk="1" hangingPunct="1">
              <a:lnSpc>
                <a:spcPct val="8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x=0;</a:t>
            </a:r>
          </a:p>
          <a:p>
            <a:pPr eaLnBrk="1" hangingPunct="1">
              <a:lnSpc>
                <a:spcPct val="80000"/>
              </a:lnSpc>
              <a:buFont typeface="Wingdings" pitchFamily="2" charset="2"/>
              <a:buNone/>
              <a:defRPr/>
            </a:pPr>
            <a:r>
              <a:rPr lang="en-US" altLang="zh-CN" sz="2800" dirty="0" err="1" smtClean="0"/>
              <a:t>int</a:t>
            </a:r>
            <a:r>
              <a:rPr lang="en-US" altLang="zh-CN" sz="2800" dirty="0" smtClean="0"/>
              <a:t> y;</a:t>
            </a:r>
          </a:p>
          <a:p>
            <a:pPr eaLnBrk="1" hangingPunct="1">
              <a:lnSpc>
                <a:spcPct val="80000"/>
              </a:lnSpc>
              <a:buFont typeface="Wingdings" pitchFamily="2" charset="2"/>
              <a:buNone/>
              <a:defRPr/>
            </a:pPr>
            <a:r>
              <a:rPr lang="en-US" altLang="zh-CN" sz="2800" dirty="0" smtClean="0"/>
              <a:t>p = &amp;x;  //OK</a:t>
            </a:r>
          </a:p>
          <a:p>
            <a:pPr eaLnBrk="1" hangingPunct="1">
              <a:lnSpc>
                <a:spcPct val="80000"/>
              </a:lnSpc>
              <a:buFont typeface="Wingdings" pitchFamily="2" charset="2"/>
              <a:buNone/>
              <a:defRPr/>
            </a:pPr>
            <a:r>
              <a:rPr lang="en-US" altLang="zh-CN" sz="2800" dirty="0" smtClean="0"/>
              <a:t>*p = 1;  //</a:t>
            </a:r>
            <a:r>
              <a:rPr lang="en-US" altLang="zh-CN" sz="2800" dirty="0" smtClean="0">
                <a:solidFill>
                  <a:srgbClr val="FFC000"/>
                </a:solidFill>
              </a:rPr>
              <a:t>Error</a:t>
            </a:r>
          </a:p>
          <a:p>
            <a:pPr eaLnBrk="1" hangingPunct="1">
              <a:lnSpc>
                <a:spcPct val="80000"/>
              </a:lnSpc>
              <a:buFont typeface="Wingdings" pitchFamily="2" charset="2"/>
              <a:buNone/>
              <a:defRPr/>
            </a:pPr>
            <a:r>
              <a:rPr lang="en-US" altLang="zh-CN" sz="2800" dirty="0" smtClean="0"/>
              <a:t>q = &amp;y; //OK</a:t>
            </a:r>
          </a:p>
          <a:p>
            <a:pPr eaLnBrk="1" hangingPunct="1">
              <a:lnSpc>
                <a:spcPct val="80000"/>
              </a:lnSpc>
              <a:buFont typeface="Wingdings" pitchFamily="2" charset="2"/>
              <a:buNone/>
              <a:defRPr/>
            </a:pPr>
            <a:r>
              <a:rPr lang="en-US" altLang="zh-CN" sz="2800" dirty="0" smtClean="0"/>
              <a:t>*q = 1; //OK</a:t>
            </a:r>
          </a:p>
          <a:p>
            <a:pPr eaLnBrk="1" hangingPunct="1">
              <a:lnSpc>
                <a:spcPct val="80000"/>
              </a:lnSpc>
              <a:buFont typeface="Wingdings" pitchFamily="2" charset="2"/>
              <a:buNone/>
              <a:defRPr/>
            </a:pPr>
            <a:r>
              <a:rPr lang="en-US" altLang="zh-CN" sz="2800" dirty="0" smtClean="0"/>
              <a:t>q = &amp;x; //</a:t>
            </a:r>
            <a:r>
              <a:rPr lang="en-US" altLang="zh-CN" sz="2800" dirty="0" smtClean="0">
                <a:solidFill>
                  <a:srgbClr val="FFC000"/>
                </a:solidFill>
              </a:rPr>
              <a:t>Error</a:t>
            </a:r>
          </a:p>
          <a:p>
            <a:pPr eaLnBrk="1" hangingPunct="1">
              <a:lnSpc>
                <a:spcPct val="80000"/>
              </a:lnSpc>
              <a:buFont typeface="Wingdings" pitchFamily="2" charset="2"/>
              <a:buNone/>
              <a:defRPr/>
            </a:pPr>
            <a:r>
              <a:rPr lang="en-US" altLang="zh-CN" sz="2800" dirty="0" smtClean="0"/>
              <a:t>p = &amp;y; //</a:t>
            </a:r>
            <a:r>
              <a:rPr lang="en-US" altLang="zh-CN" sz="2800" dirty="0" smtClean="0">
                <a:solidFill>
                  <a:schemeClr val="folHlink"/>
                </a:solidFill>
              </a:rPr>
              <a:t>?</a:t>
            </a:r>
          </a:p>
        </p:txBody>
      </p:sp>
      <p:sp>
        <p:nvSpPr>
          <p:cNvPr id="106500" name="Text Box 4"/>
          <p:cNvSpPr txBox="1">
            <a:spLocks noChangeArrowheads="1"/>
          </p:cNvSpPr>
          <p:nvPr/>
        </p:nvSpPr>
        <p:spPr bwMode="auto">
          <a:xfrm>
            <a:off x="2411760" y="5419725"/>
            <a:ext cx="677862" cy="457200"/>
          </a:xfrm>
          <a:prstGeom prst="rect">
            <a:avLst/>
          </a:prstGeom>
          <a:solidFill>
            <a:schemeClr val="bg2">
              <a:lumMod val="75000"/>
            </a:schemeClr>
          </a:solidFill>
          <a:ln>
            <a:noFill/>
          </a:ln>
          <a:effectLs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dirty="0"/>
              <a:t>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a:xfrm>
            <a:off x="250825" y="1340768"/>
            <a:ext cx="8686800" cy="5300662"/>
          </a:xfrm>
        </p:spPr>
        <p:txBody>
          <a:bodyPr>
            <a:normAutofit fontScale="92500" lnSpcReduction="20000"/>
          </a:bodyPr>
          <a:lstStyle/>
          <a:p>
            <a:pPr marL="357188" indent="-357188" algn="just" eaLnBrk="1" hangingPunct="1">
              <a:lnSpc>
                <a:spcPct val="110000"/>
              </a:lnSpc>
              <a:defRPr/>
            </a:pPr>
            <a:r>
              <a:rPr lang="zh-CN" altLang="en-US" sz="2800" dirty="0" smtClean="0"/>
              <a:t>把形参定义为指向常量的指针，</a:t>
            </a:r>
            <a:r>
              <a:rPr lang="zh-CN" altLang="en-US" sz="2800" dirty="0" smtClean="0">
                <a:solidFill>
                  <a:schemeClr val="folHlink"/>
                </a:solidFill>
              </a:rPr>
              <a:t>可避免不必要的副作用</a:t>
            </a:r>
            <a:r>
              <a:rPr lang="zh-CN" altLang="en-US" sz="2800" dirty="0" smtClean="0"/>
              <a:t>。例如：</a:t>
            </a:r>
          </a:p>
          <a:p>
            <a:pPr marL="877888" lvl="1" indent="-341313" eaLnBrk="1" hangingPunct="1">
              <a:lnSpc>
                <a:spcPct val="90000"/>
              </a:lnSpc>
              <a:buFontTx/>
              <a:buNone/>
              <a:defRPr/>
            </a:pPr>
            <a:r>
              <a:rPr lang="en-US" altLang="zh-CN" sz="2400" dirty="0" smtClean="0"/>
              <a:t>void g(</a:t>
            </a:r>
            <a:r>
              <a:rPr lang="en-US" altLang="zh-CN" sz="2400" dirty="0" err="1" smtClean="0">
                <a:solidFill>
                  <a:schemeClr val="folHlink"/>
                </a:solidFill>
              </a:rPr>
              <a:t>const</a:t>
            </a:r>
            <a:r>
              <a:rPr lang="en-US" altLang="zh-CN" sz="2400" dirty="0" smtClean="0"/>
              <a:t> A *p) //A</a:t>
            </a:r>
            <a:r>
              <a:rPr lang="zh-CN" altLang="en-US" sz="2400" dirty="0" smtClean="0"/>
              <a:t>为一个结构类型</a:t>
            </a:r>
          </a:p>
          <a:p>
            <a:pPr marL="877888" lvl="1" indent="-341313" eaLnBrk="1" hangingPunct="1">
              <a:lnSpc>
                <a:spcPct val="90000"/>
              </a:lnSpc>
              <a:buFontTx/>
              <a:buNone/>
              <a:defRPr/>
            </a:pPr>
            <a:r>
              <a:rPr lang="en-US" altLang="zh-CN" sz="2400" dirty="0" smtClean="0"/>
              <a:t>{	......</a:t>
            </a:r>
          </a:p>
          <a:p>
            <a:pPr marL="877888" lvl="1" indent="-341313" eaLnBrk="1" hangingPunct="1">
              <a:lnSpc>
                <a:spcPct val="90000"/>
              </a:lnSpc>
              <a:buFontTx/>
              <a:buNone/>
              <a:defRPr/>
            </a:pPr>
            <a:r>
              <a:rPr lang="en-US" altLang="zh-CN" sz="2400" dirty="0" smtClean="0"/>
              <a:t>	p-&gt;no = ... //</a:t>
            </a:r>
            <a:r>
              <a:rPr lang="en-US" altLang="zh-CN" sz="2400" dirty="0" smtClean="0">
                <a:solidFill>
                  <a:srgbClr val="FFC000"/>
                </a:solidFill>
              </a:rPr>
              <a:t>Error</a:t>
            </a:r>
            <a:r>
              <a:rPr lang="zh-CN" altLang="en-US" sz="2400" dirty="0" smtClean="0"/>
              <a:t>，不能改变</a:t>
            </a:r>
            <a:r>
              <a:rPr lang="en-US" altLang="zh-CN" sz="2400" dirty="0" smtClean="0"/>
              <a:t>p</a:t>
            </a:r>
            <a:r>
              <a:rPr lang="zh-CN" altLang="en-US" sz="2400" dirty="0" smtClean="0"/>
              <a:t>所指向的数据。</a:t>
            </a:r>
          </a:p>
          <a:p>
            <a:pPr marL="877888" lvl="1" indent="-341313" eaLnBrk="1" hangingPunct="1">
              <a:lnSpc>
                <a:spcPct val="90000"/>
              </a:lnSpc>
              <a:buFontTx/>
              <a:buNone/>
              <a:defRPr/>
            </a:pPr>
            <a:r>
              <a:rPr lang="en-US" altLang="zh-CN" sz="2400" dirty="0" smtClean="0"/>
              <a:t>}</a:t>
            </a:r>
          </a:p>
          <a:p>
            <a:pPr marL="593725" indent="-457200" eaLnBrk="1" hangingPunct="1">
              <a:lnSpc>
                <a:spcPct val="90000"/>
              </a:lnSpc>
              <a:defRPr/>
            </a:pPr>
            <a:r>
              <a:rPr lang="zh-CN" altLang="en-US" sz="2800" dirty="0"/>
              <a:t>再例如：</a:t>
            </a:r>
          </a:p>
          <a:p>
            <a:pPr marL="877888" lvl="1" indent="-341313" eaLnBrk="1" hangingPunct="1">
              <a:lnSpc>
                <a:spcPct val="90000"/>
              </a:lnSpc>
              <a:buFontTx/>
              <a:buNone/>
              <a:defRPr/>
            </a:pPr>
            <a:r>
              <a:rPr lang="en-US" altLang="zh-CN" sz="2400" dirty="0" smtClean="0"/>
              <a:t>void f(</a:t>
            </a:r>
            <a:r>
              <a:rPr lang="en-US" altLang="zh-CN" sz="2400" dirty="0" err="1" smtClean="0">
                <a:solidFill>
                  <a:schemeClr val="folHlink"/>
                </a:solidFill>
              </a:rPr>
              <a:t>const</a:t>
            </a:r>
            <a:r>
              <a:rPr lang="en-US" altLang="zh-CN" sz="2400" dirty="0" smtClean="0"/>
              <a:t> </a:t>
            </a:r>
            <a:r>
              <a:rPr lang="en-US" altLang="zh-CN" sz="2400" dirty="0" err="1" smtClean="0"/>
              <a:t>int</a:t>
            </a:r>
            <a:r>
              <a:rPr lang="en-US" altLang="zh-CN" sz="2400" dirty="0" smtClean="0"/>
              <a:t> p[], </a:t>
            </a:r>
            <a:r>
              <a:rPr lang="en-US" altLang="zh-CN" sz="2400" dirty="0" err="1" smtClean="0"/>
              <a:t>int</a:t>
            </a:r>
            <a:r>
              <a:rPr lang="en-US" altLang="zh-CN" sz="2400" dirty="0" smtClean="0"/>
              <a:t> </a:t>
            </a:r>
            <a:r>
              <a:rPr lang="en-US" altLang="zh-CN" sz="2400" dirty="0" err="1" smtClean="0"/>
              <a:t>num</a:t>
            </a:r>
            <a:r>
              <a:rPr lang="en-US" altLang="zh-CN" sz="2400" dirty="0" smtClean="0"/>
              <a:t>)</a:t>
            </a:r>
          </a:p>
          <a:p>
            <a:pPr marL="877888" lvl="1" indent="-341313" eaLnBrk="1" hangingPunct="1">
              <a:lnSpc>
                <a:spcPct val="90000"/>
              </a:lnSpc>
              <a:buFontTx/>
              <a:buNone/>
              <a:defRPr/>
            </a:pPr>
            <a:r>
              <a:rPr lang="en-US" altLang="zh-CN" sz="2400" dirty="0" smtClean="0"/>
              <a:t>//</a:t>
            </a:r>
            <a:r>
              <a:rPr lang="zh-CN" altLang="en-US" sz="2400" dirty="0" smtClean="0"/>
              <a:t>或者，</a:t>
            </a:r>
            <a:r>
              <a:rPr lang="en-US" altLang="zh-CN" sz="2400" dirty="0" smtClean="0"/>
              <a:t>void f(</a:t>
            </a:r>
            <a:r>
              <a:rPr lang="en-US" altLang="zh-CN" sz="2400" dirty="0" err="1" smtClean="0">
                <a:solidFill>
                  <a:schemeClr val="folHlink"/>
                </a:solidFill>
              </a:rPr>
              <a:t>const</a:t>
            </a:r>
            <a:r>
              <a:rPr lang="en-US" altLang="zh-CN" sz="2400" dirty="0" smtClean="0"/>
              <a:t> </a:t>
            </a:r>
            <a:r>
              <a:rPr lang="en-US" altLang="zh-CN" sz="2400" dirty="0" err="1" smtClean="0"/>
              <a:t>int</a:t>
            </a:r>
            <a:r>
              <a:rPr lang="en-US" altLang="zh-CN" sz="2400" dirty="0" smtClean="0"/>
              <a:t> *p, </a:t>
            </a:r>
            <a:r>
              <a:rPr lang="en-US" altLang="zh-CN" sz="2400" dirty="0" err="1" smtClean="0"/>
              <a:t>int</a:t>
            </a:r>
            <a:r>
              <a:rPr lang="en-US" altLang="zh-CN" sz="2400" dirty="0" smtClean="0"/>
              <a:t> </a:t>
            </a:r>
            <a:r>
              <a:rPr lang="en-US" altLang="zh-CN" sz="2400" dirty="0" err="1" smtClean="0"/>
              <a:t>num</a:t>
            </a:r>
            <a:r>
              <a:rPr lang="en-US" altLang="zh-CN" sz="2400" dirty="0" smtClean="0"/>
              <a:t>)</a:t>
            </a:r>
          </a:p>
          <a:p>
            <a:pPr marL="877888" lvl="1" indent="-341313" eaLnBrk="1" hangingPunct="1">
              <a:lnSpc>
                <a:spcPct val="90000"/>
              </a:lnSpc>
              <a:buFontTx/>
              <a:buNone/>
              <a:defRPr/>
            </a:pPr>
            <a:r>
              <a:rPr lang="en-US" altLang="zh-CN" sz="2400" dirty="0" smtClean="0"/>
              <a:t>{	.......</a:t>
            </a:r>
          </a:p>
          <a:p>
            <a:pPr marL="877888" lvl="1" indent="-341313" eaLnBrk="1" hangingPunct="1">
              <a:lnSpc>
                <a:spcPct val="90000"/>
              </a:lnSpc>
              <a:buFontTx/>
              <a:buNone/>
              <a:defRPr/>
            </a:pPr>
            <a:r>
              <a:rPr lang="en-US" altLang="zh-CN" sz="2400" dirty="0" smtClean="0"/>
              <a:t>	p[</a:t>
            </a:r>
            <a:r>
              <a:rPr lang="en-US" altLang="zh-CN" sz="2400" dirty="0" err="1" smtClean="0"/>
              <a:t>i</a:t>
            </a:r>
            <a:r>
              <a:rPr lang="en-US" altLang="zh-CN" sz="2400" dirty="0" smtClean="0"/>
              <a:t>] = ...  //</a:t>
            </a:r>
            <a:r>
              <a:rPr lang="en-US" altLang="zh-CN" sz="2400" dirty="0" smtClean="0">
                <a:solidFill>
                  <a:schemeClr val="folHlink"/>
                </a:solidFill>
              </a:rPr>
              <a:t>Error</a:t>
            </a:r>
            <a:r>
              <a:rPr lang="zh-CN" altLang="en-US" sz="2400" dirty="0" smtClean="0"/>
              <a:t>，不能改变</a:t>
            </a:r>
            <a:r>
              <a:rPr lang="en-US" altLang="zh-CN" sz="2400" dirty="0" smtClean="0"/>
              <a:t>p</a:t>
            </a:r>
            <a:r>
              <a:rPr lang="zh-CN" altLang="en-US" sz="2400" dirty="0" smtClean="0"/>
              <a:t>所指向的数据。</a:t>
            </a:r>
          </a:p>
          <a:p>
            <a:pPr marL="877888" lvl="1" indent="-341313" eaLnBrk="1" hangingPunct="1">
              <a:lnSpc>
                <a:spcPct val="90000"/>
              </a:lnSpc>
              <a:buFontTx/>
              <a:buNone/>
              <a:defRPr/>
            </a:pPr>
            <a:r>
              <a:rPr lang="zh-CN" altLang="en-US" sz="2400" dirty="0" smtClean="0"/>
              <a:t>	</a:t>
            </a:r>
            <a:r>
              <a:rPr lang="en-US" altLang="zh-CN" sz="2400" dirty="0" smtClean="0"/>
              <a:t>......</a:t>
            </a:r>
          </a:p>
          <a:p>
            <a:pPr marL="877888" lvl="1" indent="-341313" eaLnBrk="1" hangingPunct="1">
              <a:lnSpc>
                <a:spcPct val="90000"/>
              </a:lnSpc>
              <a:buFontTx/>
              <a:buNone/>
              <a:defRPr/>
            </a:pPr>
            <a:r>
              <a:rPr lang="en-US" altLang="zh-CN" sz="2400" dirty="0" smtClean="0"/>
              <a:t>} </a:t>
            </a:r>
          </a:p>
          <a:p>
            <a:pPr marL="479425" eaLnBrk="1" hangingPunct="1">
              <a:lnSpc>
                <a:spcPct val="120000"/>
              </a:lnSpc>
              <a:defRPr/>
            </a:pPr>
            <a:r>
              <a:rPr lang="zh-CN" altLang="en-US" sz="2800" dirty="0">
                <a:solidFill>
                  <a:srgbClr val="FFC000"/>
                </a:solidFill>
              </a:rPr>
              <a:t>结论</a:t>
            </a:r>
            <a:r>
              <a:rPr lang="zh-CN" altLang="en-US" sz="2800" dirty="0" smtClean="0"/>
              <a:t>：如果只需要提高参数效率，而不想有副作用，则需要把形参定义为指向常量的指针类型！</a:t>
            </a:r>
            <a:endParaRPr lang="en-US" altLang="zh-CN" sz="2800" dirty="0"/>
          </a:p>
        </p:txBody>
      </p:sp>
      <p:sp>
        <p:nvSpPr>
          <p:cNvPr id="421891" name="Rectangle 3"/>
          <p:cNvSpPr>
            <a:spLocks noGrp="1" noChangeArrowheads="1"/>
          </p:cNvSpPr>
          <p:nvPr>
            <p:ph type="title"/>
          </p:nvPr>
        </p:nvSpPr>
        <p:spPr>
          <a:xfrm>
            <a:off x="457200" y="117475"/>
            <a:ext cx="8229600" cy="863600"/>
          </a:xfrm>
        </p:spPr>
        <p:txBody>
          <a:bodyPr/>
          <a:lstStyle/>
          <a:p>
            <a:pPr eaLnBrk="1" hangingPunct="1">
              <a:defRPr/>
            </a:pPr>
            <a:r>
              <a:rPr lang="zh-CN" altLang="en-US" sz="4000" dirty="0" smtClean="0"/>
              <a:t>指向常量的指针作为函数形参类型</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zh-CN" altLang="en-US" dirty="0" smtClean="0"/>
              <a:t>指针类型的常量</a:t>
            </a:r>
          </a:p>
        </p:txBody>
      </p:sp>
      <p:sp>
        <p:nvSpPr>
          <p:cNvPr id="422915" name="Rectangle 3"/>
          <p:cNvSpPr>
            <a:spLocks noGrp="1" noChangeArrowheads="1"/>
          </p:cNvSpPr>
          <p:nvPr>
            <p:ph type="body" idx="1"/>
          </p:nvPr>
        </p:nvSpPr>
        <p:spPr>
          <a:xfrm>
            <a:off x="457200" y="1628800"/>
            <a:ext cx="8229600" cy="2808312"/>
          </a:xfrm>
        </p:spPr>
        <p:txBody>
          <a:bodyPr>
            <a:normAutofit/>
          </a:bodyPr>
          <a:lstStyle/>
          <a:p>
            <a:pPr eaLnBrk="1" hangingPunct="1">
              <a:lnSpc>
                <a:spcPct val="90000"/>
              </a:lnSpc>
              <a:buFont typeface="Wingdings" pitchFamily="2" charset="2"/>
              <a:buNone/>
              <a:defRPr/>
            </a:pPr>
            <a:r>
              <a:rPr lang="en-US" altLang="zh-CN" sz="2400" dirty="0" err="1" smtClean="0"/>
              <a:t>int</a:t>
            </a:r>
            <a:r>
              <a:rPr lang="en-US" altLang="zh-CN" sz="2400" dirty="0" smtClean="0"/>
              <a:t> </a:t>
            </a:r>
            <a:r>
              <a:rPr lang="en-US" altLang="zh-CN" sz="2400" dirty="0" err="1" smtClean="0"/>
              <a:t>x,y</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a:t>
            </a:r>
            <a:r>
              <a:rPr lang="en-US" altLang="zh-CN" sz="2400" dirty="0" err="1" smtClean="0"/>
              <a:t>const</a:t>
            </a:r>
            <a:r>
              <a:rPr lang="en-US" altLang="zh-CN" sz="2400" dirty="0" smtClean="0"/>
              <a:t> p=&amp;x;  //</a:t>
            </a:r>
            <a:r>
              <a:rPr lang="zh-CN" altLang="en-US" sz="2400" dirty="0" smtClean="0"/>
              <a:t>定义了一个指针类型的常量</a:t>
            </a:r>
            <a:r>
              <a:rPr lang="en-US" altLang="zh-CN" sz="2400" dirty="0" smtClean="0"/>
              <a:t>p</a:t>
            </a:r>
            <a:r>
              <a:rPr lang="zh-CN" altLang="en-US" sz="2400" dirty="0" smtClean="0"/>
              <a:t>，</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它指向的是变量</a:t>
            </a:r>
          </a:p>
          <a:p>
            <a:pPr eaLnBrk="1" hangingPunct="1">
              <a:lnSpc>
                <a:spcPct val="90000"/>
              </a:lnSpc>
              <a:buFont typeface="Wingdings" pitchFamily="2" charset="2"/>
              <a:buNone/>
              <a:defRPr/>
            </a:pPr>
            <a:r>
              <a:rPr lang="zh-CN" altLang="en-US" sz="2400" dirty="0" smtClean="0"/>
              <a:t>*</a:t>
            </a:r>
            <a:r>
              <a:rPr lang="en-US" altLang="zh-CN" sz="2400" dirty="0" smtClean="0"/>
              <a:t>p = 1;  //OK</a:t>
            </a:r>
            <a:r>
              <a:rPr lang="zh-CN" altLang="en-US" sz="2400" dirty="0" smtClean="0"/>
              <a:t>，*</a:t>
            </a:r>
            <a:r>
              <a:rPr lang="en-US" altLang="zh-CN" sz="2400" dirty="0" smtClean="0"/>
              <a:t>p</a:t>
            </a:r>
            <a:r>
              <a:rPr lang="zh-CN" altLang="en-US" sz="2400" dirty="0" smtClean="0"/>
              <a:t>是一个变量</a:t>
            </a:r>
          </a:p>
          <a:p>
            <a:pPr eaLnBrk="1" hangingPunct="1">
              <a:lnSpc>
                <a:spcPct val="90000"/>
              </a:lnSpc>
              <a:buFont typeface="Wingdings" pitchFamily="2" charset="2"/>
              <a:buNone/>
              <a:defRPr/>
            </a:pPr>
            <a:r>
              <a:rPr lang="en-US" altLang="zh-CN" sz="2400" dirty="0" smtClean="0"/>
              <a:t>p = &amp;y;  //</a:t>
            </a:r>
            <a:r>
              <a:rPr lang="en-US" altLang="zh-CN" sz="2400" dirty="0" smtClean="0">
                <a:solidFill>
                  <a:schemeClr val="folHlink"/>
                </a:solidFill>
              </a:rPr>
              <a:t>Error</a:t>
            </a:r>
            <a:r>
              <a:rPr lang="zh-CN" altLang="en-US" sz="2400" dirty="0" smtClean="0"/>
              <a:t>，</a:t>
            </a:r>
            <a:r>
              <a:rPr lang="en-US" altLang="zh-CN" sz="2400" dirty="0" smtClean="0"/>
              <a:t>p</a:t>
            </a:r>
            <a:r>
              <a:rPr lang="zh-CN" altLang="en-US" sz="2400" dirty="0" smtClean="0"/>
              <a:t>是一个常量，其值不能被修改</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686105"/>
            <a:ext cx="3962400" cy="2376264"/>
          </a:xfrm>
          <a:prstGeom prst="rect">
            <a:avLst/>
          </a:prstGeom>
          <a:solidFill>
            <a:schemeClr val="bg2">
              <a:lumMod val="75000"/>
            </a:schemeClr>
          </a:solidFill>
          <a:ln>
            <a:noFill/>
          </a:ln>
          <a:effectLs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*p)</a:t>
            </a:r>
          </a:p>
          <a:p>
            <a:pPr eaLnBrk="1" hangingPunct="1">
              <a:lnSpc>
                <a:spcPct val="90000"/>
              </a:lnSpc>
              <a:buNone/>
              <a:defRPr/>
            </a:pPr>
            <a:r>
              <a:rPr lang="en-US" altLang="zh-CN" sz="2400" b="0" kern="0" dirty="0"/>
              <a:t>{ </a:t>
            </a:r>
            <a:r>
              <a:rPr lang="en-US" altLang="zh-CN" sz="2400" b="0" kern="0" dirty="0" smtClean="0"/>
              <a:t>......</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smtClean="0"/>
              <a:t>访问实参吗？</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
        <p:nvSpPr>
          <p:cNvPr id="5" name="Rectangle 3"/>
          <p:cNvSpPr txBox="1">
            <a:spLocks noChangeArrowheads="1"/>
          </p:cNvSpPr>
          <p:nvPr/>
        </p:nvSpPr>
        <p:spPr bwMode="auto">
          <a:xfrm>
            <a:off x="395536" y="3789040"/>
            <a:ext cx="3962400" cy="2376264"/>
          </a:xfrm>
          <a:prstGeom prst="rect">
            <a:avLst/>
          </a:prstGeom>
          <a:solidFill>
            <a:srgbClr val="00366C"/>
          </a:solidFill>
          <a:ln>
            <a:noFill/>
          </a:ln>
          <a:effectLs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a:t>
            </a:r>
            <a:r>
              <a:rPr lang="en-US" altLang="zh-CN" sz="2400" b="0" kern="0" dirty="0" smtClean="0"/>
              <a:t>*</a:t>
            </a:r>
            <a:r>
              <a:rPr lang="en-US" altLang="zh-CN" sz="2400" b="0" kern="0" dirty="0" err="1" smtClean="0"/>
              <a:t>const</a:t>
            </a:r>
            <a:r>
              <a:rPr lang="en-US" altLang="zh-CN" sz="2400" b="0" kern="0" dirty="0" smtClean="0"/>
              <a:t> p</a:t>
            </a:r>
            <a:r>
              <a:rPr lang="en-US" altLang="zh-CN" sz="2400" b="0" kern="0" dirty="0"/>
              <a:t>)</a:t>
            </a:r>
          </a:p>
          <a:p>
            <a:pPr eaLnBrk="1" hangingPunct="1">
              <a:lnSpc>
                <a:spcPct val="90000"/>
              </a:lnSpc>
              <a:buNone/>
              <a:defRPr/>
            </a:pPr>
            <a:r>
              <a:rPr lang="en-US" altLang="zh-CN" sz="2400" b="0" kern="0" dirty="0"/>
              <a:t>{ </a:t>
            </a:r>
            <a:r>
              <a:rPr lang="en-US" altLang="zh-CN" sz="2400" b="0" kern="0" dirty="0" smtClean="0"/>
              <a:t>......</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smtClean="0"/>
              <a:t>访问实参</a:t>
            </a:r>
            <a:r>
              <a:rPr lang="zh-CN" altLang="en-US" sz="2400" b="0" kern="0" dirty="0"/>
              <a:t>？</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
        <p:nvSpPr>
          <p:cNvPr id="6" name="Rectangle 3"/>
          <p:cNvSpPr txBox="1">
            <a:spLocks noChangeArrowheads="1"/>
          </p:cNvSpPr>
          <p:nvPr/>
        </p:nvSpPr>
        <p:spPr bwMode="auto">
          <a:xfrm>
            <a:off x="4788024" y="692696"/>
            <a:ext cx="3962400" cy="2376264"/>
          </a:xfrm>
          <a:prstGeom prst="rect">
            <a:avLst/>
          </a:prstGeom>
          <a:solidFill>
            <a:schemeClr val="bg2">
              <a:lumMod val="75000"/>
            </a:schemeClr>
          </a:solidFill>
          <a:ln>
            <a:noFill/>
          </a:ln>
          <a:effectLs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*p)</a:t>
            </a:r>
          </a:p>
          <a:p>
            <a:pPr eaLnBrk="1" hangingPunct="1">
              <a:lnSpc>
                <a:spcPct val="90000"/>
              </a:lnSpc>
              <a:buNone/>
              <a:defRPr/>
            </a:pPr>
            <a:r>
              <a:rPr lang="en-US" altLang="zh-CN" sz="2400" b="0" kern="0" dirty="0"/>
              <a:t>{ </a:t>
            </a:r>
            <a:r>
              <a:rPr lang="en-US" altLang="zh-CN" sz="2400" b="0" kern="0" dirty="0" err="1" smtClean="0"/>
              <a:t>int</a:t>
            </a:r>
            <a:r>
              <a:rPr lang="en-US" altLang="zh-CN" sz="2400" b="0" kern="0" dirty="0" smtClean="0"/>
              <a:t> m;</a:t>
            </a:r>
          </a:p>
          <a:p>
            <a:pPr eaLnBrk="1" hangingPunct="1">
              <a:lnSpc>
                <a:spcPct val="90000"/>
              </a:lnSpc>
              <a:buNone/>
              <a:defRPr/>
            </a:pPr>
            <a:r>
              <a:rPr lang="en-US" altLang="zh-CN" sz="2400" b="0" kern="0" dirty="0"/>
              <a:t> </a:t>
            </a:r>
            <a:r>
              <a:rPr lang="en-US" altLang="zh-CN" sz="2400" b="0" kern="0" dirty="0" smtClean="0"/>
              <a:t>  p = &amp;m; //OK</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smtClean="0"/>
              <a:t>访问</a:t>
            </a:r>
            <a:r>
              <a:rPr lang="en-US" altLang="zh-CN" sz="2400" b="0" kern="0" dirty="0" smtClean="0"/>
              <a:t>m</a:t>
            </a:r>
            <a:r>
              <a:rPr lang="zh-CN" altLang="en-US" sz="2400" b="0" kern="0" dirty="0" smtClean="0"/>
              <a:t>！</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
        <p:nvSpPr>
          <p:cNvPr id="7" name="Rectangle 3"/>
          <p:cNvSpPr txBox="1">
            <a:spLocks noChangeArrowheads="1"/>
          </p:cNvSpPr>
          <p:nvPr/>
        </p:nvSpPr>
        <p:spPr bwMode="auto">
          <a:xfrm>
            <a:off x="4860032" y="3789040"/>
            <a:ext cx="3962400" cy="2376264"/>
          </a:xfrm>
          <a:prstGeom prst="rect">
            <a:avLst/>
          </a:prstGeom>
          <a:solidFill>
            <a:srgbClr val="00366C"/>
          </a:solidFill>
          <a:ln>
            <a:noFill/>
          </a:ln>
          <a:effectLs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f(</a:t>
            </a:r>
            <a:r>
              <a:rPr lang="en-US" altLang="zh-CN" sz="2400" b="0" kern="0" dirty="0" err="1"/>
              <a:t>int</a:t>
            </a:r>
            <a:r>
              <a:rPr lang="en-US" altLang="zh-CN" sz="2400" b="0" kern="0" dirty="0"/>
              <a:t> </a:t>
            </a:r>
            <a:r>
              <a:rPr lang="en-US" altLang="zh-CN" sz="2400" b="0" kern="0" dirty="0" smtClean="0"/>
              <a:t>*</a:t>
            </a:r>
            <a:r>
              <a:rPr lang="en-US" altLang="zh-CN" sz="2400" b="0" kern="0" dirty="0" err="1" smtClean="0"/>
              <a:t>const</a:t>
            </a:r>
            <a:r>
              <a:rPr lang="en-US" altLang="zh-CN" sz="2400" b="0" kern="0" dirty="0" smtClean="0"/>
              <a:t> p</a:t>
            </a:r>
            <a:r>
              <a:rPr lang="en-US" altLang="zh-CN" sz="2400" b="0" kern="0" dirty="0"/>
              <a:t>)</a:t>
            </a:r>
          </a:p>
          <a:p>
            <a:pPr eaLnBrk="1" hangingPunct="1">
              <a:lnSpc>
                <a:spcPct val="90000"/>
              </a:lnSpc>
              <a:buNone/>
              <a:defRPr/>
            </a:pPr>
            <a:r>
              <a:rPr lang="en-US" altLang="zh-CN" sz="2400" b="0" kern="0" dirty="0"/>
              <a:t>{ </a:t>
            </a:r>
            <a:r>
              <a:rPr lang="en-US" altLang="zh-CN" sz="2400" b="0" kern="0" dirty="0" err="1" smtClean="0"/>
              <a:t>int</a:t>
            </a:r>
            <a:r>
              <a:rPr lang="en-US" altLang="zh-CN" sz="2400" b="0" kern="0" dirty="0" smtClean="0"/>
              <a:t> m;</a:t>
            </a:r>
          </a:p>
          <a:p>
            <a:pPr eaLnBrk="1" hangingPunct="1">
              <a:lnSpc>
                <a:spcPct val="90000"/>
              </a:lnSpc>
              <a:buNone/>
              <a:defRPr/>
            </a:pPr>
            <a:r>
              <a:rPr lang="en-US" altLang="zh-CN" sz="2400" b="0" kern="0" dirty="0"/>
              <a:t> </a:t>
            </a:r>
            <a:r>
              <a:rPr lang="en-US" altLang="zh-CN" sz="2400" b="0" kern="0" dirty="0" smtClean="0"/>
              <a:t>  p = &amp;m; //</a:t>
            </a:r>
            <a:r>
              <a:rPr lang="en-US" altLang="zh-CN" sz="2400" b="0" kern="0" dirty="0" smtClean="0">
                <a:solidFill>
                  <a:srgbClr val="FFC000"/>
                </a:solidFill>
              </a:rPr>
              <a:t>Error</a:t>
            </a:r>
          </a:p>
          <a:p>
            <a:pPr eaLnBrk="1" hangingPunct="1">
              <a:lnSpc>
                <a:spcPct val="90000"/>
              </a:lnSpc>
              <a:buNone/>
              <a:defRPr/>
            </a:pPr>
            <a:r>
              <a:rPr lang="en-US" altLang="zh-CN" sz="2400" b="0" kern="0" dirty="0" smtClean="0"/>
              <a:t>   ... </a:t>
            </a:r>
            <a:r>
              <a:rPr lang="en-US" altLang="zh-CN" sz="2400" b="0" kern="0" dirty="0"/>
              <a:t>*p ... </a:t>
            </a:r>
            <a:r>
              <a:rPr lang="en-US" altLang="zh-CN" sz="2400" b="0" kern="0" dirty="0" smtClean="0"/>
              <a:t>//</a:t>
            </a:r>
            <a:r>
              <a:rPr lang="zh-CN" altLang="en-US" sz="2400" b="0" kern="0" dirty="0"/>
              <a:t>访问实参！</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Tree>
    <p:extLst>
      <p:ext uri="{BB962C8B-B14F-4D97-AF65-F5344CB8AC3E}">
        <p14:creationId xmlns:p14="http://schemas.microsoft.com/office/powerpoint/2010/main" val="71265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83059"/>
            <a:ext cx="8229600" cy="5726261"/>
          </a:xfrm>
        </p:spPr>
        <p:txBody>
          <a:bodyPr>
            <a:normAutofit fontScale="85000" lnSpcReduction="20000"/>
          </a:bodyPr>
          <a:lstStyle/>
          <a:p>
            <a:r>
              <a:rPr lang="zh-CN" altLang="en-US" dirty="0"/>
              <a:t>实际上，对于下面的函数</a:t>
            </a:r>
            <a:r>
              <a:rPr lang="zh-CN" altLang="en-US" dirty="0" smtClean="0"/>
              <a:t>定义：</a:t>
            </a:r>
            <a:endParaRPr lang="zh-CN" altLang="en-US" dirty="0"/>
          </a:p>
          <a:p>
            <a:pPr marL="457200" lvl="1" indent="0">
              <a:buNone/>
            </a:pPr>
            <a:r>
              <a:rPr lang="en-US" altLang="zh-CN" dirty="0" err="1"/>
              <a:t>int</a:t>
            </a:r>
            <a:r>
              <a:rPr lang="en-US" altLang="zh-CN" dirty="0"/>
              <a:t> max(</a:t>
            </a:r>
            <a:r>
              <a:rPr lang="en-US" altLang="zh-CN" dirty="0" err="1"/>
              <a:t>int</a:t>
            </a:r>
            <a:r>
              <a:rPr lang="en-US" altLang="zh-CN" dirty="0"/>
              <a:t> x[],</a:t>
            </a:r>
            <a:r>
              <a:rPr lang="en-US" altLang="zh-CN" dirty="0" err="1"/>
              <a:t>int</a:t>
            </a:r>
            <a:r>
              <a:rPr lang="en-US" altLang="zh-CN" dirty="0"/>
              <a:t> </a:t>
            </a:r>
            <a:r>
              <a:rPr lang="en-US" altLang="zh-CN" dirty="0" err="1"/>
              <a:t>num</a:t>
            </a:r>
            <a:r>
              <a:rPr lang="en-US" altLang="zh-CN" dirty="0"/>
              <a:t>)</a:t>
            </a:r>
          </a:p>
          <a:p>
            <a:pPr marL="457200" lvl="1" indent="0">
              <a:buNone/>
            </a:pPr>
            <a:r>
              <a:rPr lang="en-US" altLang="zh-CN" dirty="0"/>
              <a:t>{	......</a:t>
            </a:r>
          </a:p>
          <a:p>
            <a:pPr marL="457200" lvl="1" indent="0">
              <a:buNone/>
            </a:pPr>
            <a:r>
              <a:rPr lang="en-US" altLang="zh-CN" dirty="0"/>
              <a:t>	x = ...; //</a:t>
            </a:r>
            <a:r>
              <a:rPr lang="en-US" altLang="zh-CN" dirty="0">
                <a:solidFill>
                  <a:srgbClr val="FFC000"/>
                </a:solidFill>
              </a:rPr>
              <a:t>Error</a:t>
            </a:r>
          </a:p>
          <a:p>
            <a:pPr marL="457200" lvl="1" indent="0">
              <a:buNone/>
            </a:pPr>
            <a:r>
              <a:rPr lang="en-US" altLang="zh-CN" dirty="0"/>
              <a:t>	... x[</a:t>
            </a:r>
            <a:r>
              <a:rPr lang="en-US" altLang="zh-CN" dirty="0" err="1"/>
              <a:t>i</a:t>
            </a:r>
            <a:r>
              <a:rPr lang="en-US" altLang="zh-CN" dirty="0"/>
              <a:t>] </a:t>
            </a:r>
            <a:r>
              <a:rPr lang="en-US" altLang="zh-CN" dirty="0" smtClean="0"/>
              <a:t>...</a:t>
            </a:r>
          </a:p>
          <a:p>
            <a:pPr marL="457200" lvl="1" indent="0">
              <a:buNone/>
            </a:pPr>
            <a:r>
              <a:rPr lang="en-US" altLang="zh-CN" dirty="0"/>
              <a:t>	......</a:t>
            </a:r>
          </a:p>
          <a:p>
            <a:pPr marL="457200" lvl="1" indent="0">
              <a:buNone/>
            </a:pPr>
            <a:r>
              <a:rPr lang="en-US" altLang="zh-CN" dirty="0"/>
              <a:t>}</a:t>
            </a:r>
          </a:p>
          <a:p>
            <a:endParaRPr lang="en-US" altLang="zh-CN" dirty="0"/>
          </a:p>
          <a:p>
            <a:r>
              <a:rPr lang="zh-CN" altLang="en-US" dirty="0"/>
              <a:t>编译程序</a:t>
            </a:r>
            <a:r>
              <a:rPr lang="zh-CN" altLang="en-US" dirty="0" smtClean="0"/>
              <a:t>将</a:t>
            </a:r>
            <a:r>
              <a:rPr lang="zh-CN" altLang="en-US" dirty="0" smtClean="0">
                <a:solidFill>
                  <a:srgbClr val="FFC000"/>
                </a:solidFill>
              </a:rPr>
              <a:t>精确地</a:t>
            </a:r>
            <a:r>
              <a:rPr lang="zh-CN" altLang="en-US" dirty="0" smtClean="0"/>
              <a:t>按下</a:t>
            </a:r>
            <a:r>
              <a:rPr lang="zh-CN" altLang="en-US" dirty="0"/>
              <a:t>面的方式</a:t>
            </a:r>
            <a:r>
              <a:rPr lang="zh-CN" altLang="en-US" dirty="0" smtClean="0"/>
              <a:t>来解释：</a:t>
            </a:r>
            <a:endParaRPr lang="zh-CN" altLang="en-US" dirty="0"/>
          </a:p>
          <a:p>
            <a:pPr marL="457200" lvl="1" indent="0">
              <a:buNone/>
            </a:pPr>
            <a:r>
              <a:rPr lang="en-US" altLang="zh-CN" dirty="0" err="1"/>
              <a:t>int</a:t>
            </a:r>
            <a:r>
              <a:rPr lang="en-US" altLang="zh-CN" dirty="0"/>
              <a:t> max(</a:t>
            </a:r>
            <a:r>
              <a:rPr lang="en-US" altLang="zh-CN" dirty="0" err="1"/>
              <a:t>int</a:t>
            </a:r>
            <a:r>
              <a:rPr lang="en-US" altLang="zh-CN" dirty="0"/>
              <a:t> </a:t>
            </a:r>
            <a:r>
              <a:rPr lang="en-US" altLang="zh-CN" dirty="0" smtClean="0"/>
              <a:t>*</a:t>
            </a:r>
            <a:r>
              <a:rPr lang="en-US" altLang="zh-CN" dirty="0" err="1" smtClean="0"/>
              <a:t>const</a:t>
            </a:r>
            <a:r>
              <a:rPr lang="en-US" altLang="zh-CN" dirty="0" smtClean="0"/>
              <a:t> </a:t>
            </a:r>
            <a:r>
              <a:rPr lang="en-US" altLang="zh-CN" dirty="0" err="1" smtClean="0"/>
              <a:t>x,int</a:t>
            </a:r>
            <a:r>
              <a:rPr lang="en-US" altLang="zh-CN" dirty="0" smtClean="0"/>
              <a:t> </a:t>
            </a:r>
            <a:r>
              <a:rPr lang="en-US" altLang="zh-CN" dirty="0" err="1"/>
              <a:t>num</a:t>
            </a:r>
            <a:r>
              <a:rPr lang="en-US" altLang="zh-CN" dirty="0"/>
              <a:t>)</a:t>
            </a:r>
          </a:p>
          <a:p>
            <a:pPr marL="457200" lvl="1" indent="0">
              <a:buNone/>
            </a:pPr>
            <a:r>
              <a:rPr lang="en-US" altLang="zh-CN" dirty="0"/>
              <a:t>{	......</a:t>
            </a:r>
          </a:p>
          <a:p>
            <a:pPr marL="457200" lvl="1" indent="0">
              <a:buNone/>
            </a:pPr>
            <a:r>
              <a:rPr lang="en-US" altLang="zh-CN" dirty="0"/>
              <a:t>	x = ...; //</a:t>
            </a:r>
            <a:r>
              <a:rPr lang="en-US" altLang="zh-CN" dirty="0">
                <a:solidFill>
                  <a:srgbClr val="FFC000"/>
                </a:solidFill>
              </a:rPr>
              <a:t>Error</a:t>
            </a:r>
          </a:p>
          <a:p>
            <a:pPr marL="457200" lvl="1" indent="0">
              <a:buNone/>
            </a:pPr>
            <a:r>
              <a:rPr lang="en-US" altLang="zh-CN" dirty="0"/>
              <a:t>	... *(</a:t>
            </a:r>
            <a:r>
              <a:rPr lang="en-US" altLang="zh-CN" dirty="0" err="1"/>
              <a:t>x+i</a:t>
            </a:r>
            <a:r>
              <a:rPr lang="en-US" altLang="zh-CN" dirty="0"/>
              <a:t>) ...  </a:t>
            </a:r>
            <a:endParaRPr lang="en-US" altLang="zh-CN" dirty="0" smtClean="0"/>
          </a:p>
          <a:p>
            <a:pPr marL="457200" lvl="1" indent="0">
              <a:buNone/>
            </a:pPr>
            <a:r>
              <a:rPr lang="en-US" altLang="zh-CN" dirty="0"/>
              <a:t>	......</a:t>
            </a:r>
          </a:p>
          <a:p>
            <a:pPr marL="457200" lvl="1" indent="0">
              <a:buNone/>
            </a:pPr>
            <a:r>
              <a:rPr lang="en-US" altLang="zh-CN" dirty="0"/>
              <a:t>}</a:t>
            </a:r>
          </a:p>
          <a:p>
            <a:endParaRPr lang="zh-CN" altLang="en-US" dirty="0"/>
          </a:p>
        </p:txBody>
      </p:sp>
    </p:spTree>
    <p:extLst>
      <p:ext uri="{BB962C8B-B14F-4D97-AF65-F5344CB8AC3E}">
        <p14:creationId xmlns:p14="http://schemas.microsoft.com/office/powerpoint/2010/main" val="2387501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switch (d)</a:t>
            </a:r>
          </a:p>
          <a:p>
            <a:pPr eaLnBrk="1" hangingPunct="1">
              <a:lnSpc>
                <a:spcPct val="80000"/>
              </a:lnSpc>
              <a:buFont typeface="Wingdings" pitchFamily="2" charset="2"/>
              <a:buNone/>
              <a:defRPr/>
            </a:pPr>
            <a:r>
              <a:rPr lang="en-US" altLang="zh-CN" sz="2200" smtClean="0"/>
              <a:t>	{	case SUN: 	cout &lt;&lt; "SUN" &lt;&lt; endl; 	break;</a:t>
            </a:r>
          </a:p>
          <a:p>
            <a:pPr eaLnBrk="1" hangingPunct="1">
              <a:lnSpc>
                <a:spcPct val="80000"/>
              </a:lnSpc>
              <a:buFont typeface="Wingdings" pitchFamily="2" charset="2"/>
              <a:buNone/>
              <a:defRPr/>
            </a:pPr>
            <a:r>
              <a:rPr lang="en-US" altLang="zh-CN" sz="2200" smtClean="0"/>
              <a:t>		case MON:	cout &lt;&lt; "MON" &lt;&lt; endl; 	break;</a:t>
            </a:r>
          </a:p>
          <a:p>
            <a:pPr eaLnBrk="1" hangingPunct="1">
              <a:lnSpc>
                <a:spcPct val="80000"/>
              </a:lnSpc>
              <a:buFont typeface="Wingdings" pitchFamily="2" charset="2"/>
              <a:buNone/>
              <a:defRPr/>
            </a:pPr>
            <a:r>
              <a:rPr lang="en-US" altLang="zh-CN" sz="2200" smtClean="0"/>
              <a:t>		case TUE:	cout &lt;&lt; "TUE" &lt;&lt; endl; 	break;</a:t>
            </a:r>
          </a:p>
          <a:p>
            <a:pPr eaLnBrk="1" hangingPunct="1">
              <a:lnSpc>
                <a:spcPct val="80000"/>
              </a:lnSpc>
              <a:buFont typeface="Wingdings" pitchFamily="2" charset="2"/>
              <a:buNone/>
              <a:defRPr/>
            </a:pPr>
            <a:r>
              <a:rPr lang="en-US" altLang="zh-CN" sz="2200" smtClean="0"/>
              <a:t>		case WED:	cout &lt;&lt; "WED" &lt;&lt; endl; 	break;</a:t>
            </a:r>
          </a:p>
          <a:p>
            <a:pPr eaLnBrk="1" hangingPunct="1">
              <a:lnSpc>
                <a:spcPct val="80000"/>
              </a:lnSpc>
              <a:buFont typeface="Wingdings" pitchFamily="2" charset="2"/>
              <a:buNone/>
              <a:defRPr/>
            </a:pPr>
            <a:r>
              <a:rPr lang="en-US" altLang="zh-CN" sz="2200" smtClean="0"/>
              <a:t>		case THU:	cout &lt;&lt; "THU" &lt;&lt; endl; 	break;</a:t>
            </a:r>
          </a:p>
          <a:p>
            <a:pPr eaLnBrk="1" hangingPunct="1">
              <a:lnSpc>
                <a:spcPct val="80000"/>
              </a:lnSpc>
              <a:buFont typeface="Wingdings" pitchFamily="2" charset="2"/>
              <a:buNone/>
              <a:defRPr/>
            </a:pPr>
            <a:r>
              <a:rPr lang="en-US" altLang="zh-CN" sz="2200" smtClean="0"/>
              <a:t>		case FRI:	cout &lt;&lt; "FRI" &lt;&lt; endl; 	break;</a:t>
            </a:r>
          </a:p>
          <a:p>
            <a:pPr eaLnBrk="1" hangingPunct="1">
              <a:lnSpc>
                <a:spcPct val="80000"/>
              </a:lnSpc>
              <a:buFont typeface="Wingdings" pitchFamily="2" charset="2"/>
              <a:buNone/>
              <a:defRPr/>
            </a:pPr>
            <a:r>
              <a:rPr lang="en-US" altLang="zh-CN" sz="2200" smtClean="0"/>
              <a:t>		case SAT:	cout &lt;&lt; "SAT" &lt;&lt; endl; 	break;</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zh-CN" altLang="en-US" smtClean="0"/>
              <a:t>指向常量的指针常量</a:t>
            </a:r>
            <a:endParaRPr lang="zh-CN" altLang="zh-CN" smtClean="0"/>
          </a:p>
        </p:txBody>
      </p:sp>
      <p:sp>
        <p:nvSpPr>
          <p:cNvPr id="423939" name="Rectangle 3"/>
          <p:cNvSpPr>
            <a:spLocks noGrp="1" noChangeArrowheads="1"/>
          </p:cNvSpPr>
          <p:nvPr>
            <p:ph type="body" idx="1"/>
          </p:nvPr>
        </p:nvSpPr>
        <p:spPr>
          <a:xfrm>
            <a:off x="251520" y="1600201"/>
            <a:ext cx="8784976" cy="2404863"/>
          </a:xfrm>
        </p:spPr>
        <p:txBody>
          <a:bodyPr>
            <a:normAutofit fontScale="92500"/>
          </a:bodyPr>
          <a:lstStyle/>
          <a:p>
            <a:pPr eaLnBrk="1" hangingPunct="1">
              <a:lnSpc>
                <a:spcPct val="9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x=0;</a:t>
            </a:r>
          </a:p>
          <a:p>
            <a:pPr eaLnBrk="1" hangingPunct="1">
              <a:lnSpc>
                <a:spcPct val="90000"/>
              </a:lnSpc>
              <a:buFont typeface="Wingdings" pitchFamily="2" charset="2"/>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y=1;</a:t>
            </a:r>
          </a:p>
          <a:p>
            <a:pPr eaLnBrk="1" hangingPunct="1">
              <a:lnSpc>
                <a:spcPct val="90000"/>
              </a:lnSpc>
              <a:buNone/>
              <a:defRPr/>
            </a:pPr>
            <a:r>
              <a:rPr lang="en-US" altLang="zh-CN" sz="2800" dirty="0" err="1" smtClean="0"/>
              <a:t>const</a:t>
            </a:r>
            <a:r>
              <a:rPr lang="en-US" altLang="zh-CN" sz="2800" dirty="0" smtClean="0"/>
              <a:t> </a:t>
            </a:r>
            <a:r>
              <a:rPr lang="en-US" altLang="zh-CN" sz="2800" dirty="0" err="1" smtClean="0"/>
              <a:t>int</a:t>
            </a:r>
            <a:r>
              <a:rPr lang="en-US" altLang="zh-CN" sz="2800" dirty="0" smtClean="0"/>
              <a:t> * </a:t>
            </a:r>
            <a:r>
              <a:rPr lang="en-US" altLang="zh-CN" sz="2800" dirty="0" err="1" smtClean="0"/>
              <a:t>const</a:t>
            </a:r>
            <a:r>
              <a:rPr lang="en-US" altLang="zh-CN" sz="2800" dirty="0" smtClean="0"/>
              <a:t> p=&amp;x; //p</a:t>
            </a:r>
            <a:r>
              <a:rPr lang="zh-CN" altLang="fr-FR" sz="2800" dirty="0" smtClean="0"/>
              <a:t>是一个指向常量</a:t>
            </a:r>
            <a:r>
              <a:rPr lang="zh-CN" altLang="fr-FR" sz="2800" dirty="0"/>
              <a:t>的指针常量</a:t>
            </a:r>
            <a:endParaRPr lang="zh-CN" altLang="fr-FR" sz="2800" dirty="0" smtClean="0"/>
          </a:p>
          <a:p>
            <a:pPr eaLnBrk="1" hangingPunct="1">
              <a:lnSpc>
                <a:spcPct val="90000"/>
              </a:lnSpc>
              <a:buFont typeface="Wingdings" pitchFamily="2" charset="2"/>
              <a:buNone/>
              <a:defRPr/>
            </a:pPr>
            <a:r>
              <a:rPr lang="zh-CN" altLang="en-US" sz="2800" dirty="0" smtClean="0"/>
              <a:t>*</a:t>
            </a:r>
            <a:r>
              <a:rPr lang="en-US" altLang="zh-CN" sz="2800" dirty="0" smtClean="0"/>
              <a:t>p = 1;  //</a:t>
            </a:r>
            <a:r>
              <a:rPr lang="en-US" altLang="zh-CN" sz="2800" dirty="0" smtClean="0">
                <a:solidFill>
                  <a:schemeClr val="folHlink"/>
                </a:solidFill>
              </a:rPr>
              <a:t>Error</a:t>
            </a:r>
          </a:p>
          <a:p>
            <a:pPr eaLnBrk="1" hangingPunct="1">
              <a:lnSpc>
                <a:spcPct val="90000"/>
              </a:lnSpc>
              <a:buFont typeface="Wingdings" pitchFamily="2" charset="2"/>
              <a:buNone/>
              <a:defRPr/>
            </a:pPr>
            <a:r>
              <a:rPr lang="en-US" altLang="zh-CN" sz="2800" dirty="0" smtClean="0"/>
              <a:t>p = &amp;y;  //</a:t>
            </a:r>
            <a:r>
              <a:rPr lang="en-US" altLang="zh-CN" sz="2800" dirty="0" smtClean="0">
                <a:solidFill>
                  <a:schemeClr val="folHlink"/>
                </a:solidFill>
              </a:rPr>
              <a:t>Error</a:t>
            </a:r>
          </a:p>
          <a:p>
            <a:pPr eaLnBrk="1" hangingPunct="1">
              <a:lnSpc>
                <a:spcPct val="90000"/>
              </a:lnSpc>
              <a:buFont typeface="Wingdings" pitchFamily="2" charset="2"/>
              <a:buNone/>
              <a:defRPr/>
            </a:pPr>
            <a:endParaRPr lang="en-US" altLang="zh-CN" sz="2800" dirty="0" smtClean="0">
              <a:solidFill>
                <a:schemeClr val="folHlink"/>
              </a:solidFill>
            </a:endParaRPr>
          </a:p>
          <a:p>
            <a:pPr eaLnBrk="1" hangingPunct="1">
              <a:lnSpc>
                <a:spcPct val="90000"/>
              </a:lnSpc>
              <a:buFont typeface="Wingdings" pitchFamily="2" charset="2"/>
              <a:buNone/>
              <a:defRPr/>
            </a:pPr>
            <a:endParaRPr lang="en-US" altLang="zh-CN" sz="2800" dirty="0" smtClean="0"/>
          </a:p>
        </p:txBody>
      </p:sp>
      <p:sp>
        <p:nvSpPr>
          <p:cNvPr id="4" name="Rectangle 3"/>
          <p:cNvSpPr txBox="1">
            <a:spLocks noChangeArrowheads="1"/>
          </p:cNvSpPr>
          <p:nvPr/>
        </p:nvSpPr>
        <p:spPr bwMode="auto">
          <a:xfrm>
            <a:off x="2193776" y="4264459"/>
            <a:ext cx="4178424" cy="2376264"/>
          </a:xfrm>
          <a:prstGeom prst="rect">
            <a:avLst/>
          </a:prstGeom>
          <a:solidFill>
            <a:srgbClr val="00366C"/>
          </a:solidFill>
          <a:ln>
            <a:noFill/>
          </a:ln>
          <a:effectLs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None/>
              <a:defRPr/>
            </a:pPr>
            <a:r>
              <a:rPr lang="en-US" altLang="zh-CN" sz="2400" b="0" kern="0" dirty="0"/>
              <a:t>void </a:t>
            </a:r>
            <a:r>
              <a:rPr lang="en-US" altLang="zh-CN" sz="2400" b="0" kern="0" dirty="0" smtClean="0"/>
              <a:t>f(</a:t>
            </a:r>
            <a:r>
              <a:rPr lang="en-US" altLang="zh-CN" sz="2400" b="0" kern="0" dirty="0" err="1" smtClean="0"/>
              <a:t>const</a:t>
            </a:r>
            <a:r>
              <a:rPr lang="en-US" altLang="zh-CN" sz="2400" b="0" kern="0" dirty="0" smtClean="0"/>
              <a:t> </a:t>
            </a:r>
            <a:r>
              <a:rPr lang="en-US" altLang="zh-CN" sz="2400" b="0" kern="0" dirty="0" err="1" smtClean="0"/>
              <a:t>int</a:t>
            </a:r>
            <a:r>
              <a:rPr lang="en-US" altLang="zh-CN" sz="2400" b="0" kern="0" dirty="0" smtClean="0"/>
              <a:t> *</a:t>
            </a:r>
            <a:r>
              <a:rPr lang="en-US" altLang="zh-CN" sz="2400" b="0" kern="0" dirty="0" err="1" smtClean="0"/>
              <a:t>const</a:t>
            </a:r>
            <a:r>
              <a:rPr lang="en-US" altLang="zh-CN" sz="2400" b="0" kern="0" dirty="0" smtClean="0"/>
              <a:t> p</a:t>
            </a:r>
            <a:r>
              <a:rPr lang="en-US" altLang="zh-CN" sz="2400" b="0" kern="0" dirty="0"/>
              <a:t>)</a:t>
            </a:r>
          </a:p>
          <a:p>
            <a:pPr eaLnBrk="1" hangingPunct="1">
              <a:lnSpc>
                <a:spcPct val="90000"/>
              </a:lnSpc>
              <a:buNone/>
              <a:defRPr/>
            </a:pPr>
            <a:r>
              <a:rPr lang="en-US" altLang="zh-CN" sz="2400" b="0" kern="0" dirty="0"/>
              <a:t>{ </a:t>
            </a:r>
            <a:r>
              <a:rPr lang="en-US" altLang="zh-CN" sz="2400" b="0" kern="0" dirty="0" err="1" smtClean="0"/>
              <a:t>int</a:t>
            </a:r>
            <a:r>
              <a:rPr lang="en-US" altLang="zh-CN" sz="2400" b="0" kern="0" dirty="0" smtClean="0"/>
              <a:t> m;</a:t>
            </a:r>
          </a:p>
          <a:p>
            <a:pPr eaLnBrk="1" hangingPunct="1">
              <a:lnSpc>
                <a:spcPct val="90000"/>
              </a:lnSpc>
              <a:buNone/>
              <a:defRPr/>
            </a:pPr>
            <a:r>
              <a:rPr lang="en-US" altLang="zh-CN" sz="2400" b="0" kern="0" dirty="0"/>
              <a:t> </a:t>
            </a:r>
            <a:r>
              <a:rPr lang="en-US" altLang="zh-CN" sz="2400" b="0" kern="0" dirty="0" smtClean="0"/>
              <a:t>  p = &amp;m; //</a:t>
            </a:r>
            <a:r>
              <a:rPr lang="en-US" altLang="zh-CN" sz="2400" b="0" kern="0" dirty="0" smtClean="0">
                <a:solidFill>
                  <a:srgbClr val="FFC000"/>
                </a:solidFill>
              </a:rPr>
              <a:t>Error</a:t>
            </a:r>
          </a:p>
          <a:p>
            <a:pPr eaLnBrk="1" hangingPunct="1">
              <a:lnSpc>
                <a:spcPct val="90000"/>
              </a:lnSpc>
              <a:buNone/>
              <a:defRPr/>
            </a:pPr>
            <a:r>
              <a:rPr lang="en-US" altLang="zh-CN" sz="2400" b="0" kern="0" dirty="0" smtClean="0"/>
              <a:t>   *</a:t>
            </a:r>
            <a:r>
              <a:rPr lang="en-US" altLang="zh-CN" sz="2400" b="0" kern="0" dirty="0"/>
              <a:t>p </a:t>
            </a:r>
            <a:r>
              <a:rPr lang="en-US" altLang="zh-CN" sz="2400" b="0" kern="0" dirty="0" smtClean="0"/>
              <a:t>= 10; //</a:t>
            </a:r>
            <a:r>
              <a:rPr lang="en-US" altLang="zh-CN" sz="2400" b="0" kern="0" dirty="0" smtClean="0">
                <a:solidFill>
                  <a:srgbClr val="FFC000"/>
                </a:solidFill>
              </a:rPr>
              <a:t>Error</a:t>
            </a:r>
            <a:endParaRPr lang="en-US" altLang="zh-CN" sz="2400" b="0" kern="0" dirty="0" smtClean="0"/>
          </a:p>
          <a:p>
            <a:pPr eaLnBrk="1" hangingPunct="1">
              <a:lnSpc>
                <a:spcPct val="90000"/>
              </a:lnSpc>
              <a:buNone/>
              <a:defRPr/>
            </a:pPr>
            <a:r>
              <a:rPr lang="en-US" altLang="zh-CN" sz="2400" b="0" kern="0" dirty="0"/>
              <a:t> </a:t>
            </a:r>
            <a:r>
              <a:rPr lang="en-US" altLang="zh-CN" sz="2400" b="0" kern="0" dirty="0" smtClean="0"/>
              <a:t>  ......</a:t>
            </a:r>
            <a:endParaRPr lang="zh-CN" altLang="en-US" sz="2400" b="0" kern="0" dirty="0"/>
          </a:p>
          <a:p>
            <a:pPr eaLnBrk="1" hangingPunct="1">
              <a:lnSpc>
                <a:spcPct val="90000"/>
              </a:lnSpc>
              <a:buNone/>
              <a:defRPr/>
            </a:pPr>
            <a:r>
              <a:rPr lang="en-US" altLang="zh-CN" sz="2400" b="0"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44450"/>
            <a:ext cx="8229600" cy="868363"/>
          </a:xfrm>
        </p:spPr>
        <p:txBody>
          <a:bodyPr/>
          <a:lstStyle/>
          <a:p>
            <a:pPr eaLnBrk="1" hangingPunct="1">
              <a:defRPr/>
            </a:pPr>
            <a:r>
              <a:rPr lang="zh-CN" altLang="en-US" smtClean="0"/>
              <a:t>指针作为函数返回值类型</a:t>
            </a:r>
          </a:p>
        </p:txBody>
      </p:sp>
      <p:sp>
        <p:nvSpPr>
          <p:cNvPr id="424963" name="Rectangle 3"/>
          <p:cNvSpPr>
            <a:spLocks noGrp="1" noChangeArrowheads="1"/>
          </p:cNvSpPr>
          <p:nvPr>
            <p:ph type="body" idx="1"/>
          </p:nvPr>
        </p:nvSpPr>
        <p:spPr>
          <a:xfrm>
            <a:off x="250825" y="1270000"/>
            <a:ext cx="8686800" cy="5111750"/>
          </a:xfrm>
        </p:spPr>
        <p:txBody>
          <a:bodyPr/>
          <a:lstStyle/>
          <a:p>
            <a:pPr algn="just" eaLnBrk="1" hangingPunct="1">
              <a:lnSpc>
                <a:spcPct val="80000"/>
              </a:lnSpc>
              <a:defRPr/>
            </a:pPr>
            <a:r>
              <a:rPr lang="zh-CN" altLang="en-US" sz="2800" dirty="0" smtClean="0"/>
              <a:t>函数的返回值类型可以是一个指针类型。例如：</a:t>
            </a:r>
          </a:p>
          <a:p>
            <a:pPr lvl="1" eaLnBrk="1" hangingPunct="1">
              <a:lnSpc>
                <a:spcPct val="80000"/>
              </a:lnSpc>
              <a:buFontTx/>
              <a:buNone/>
              <a:defRPr/>
            </a:pPr>
            <a:r>
              <a:rPr lang="en-US" altLang="zh-CN" sz="2400" dirty="0" err="1" smtClean="0"/>
              <a:t>int</a:t>
            </a:r>
            <a:r>
              <a:rPr lang="en-US" altLang="zh-CN" sz="2400" dirty="0" smtClean="0"/>
              <a:t> *max(</a:t>
            </a:r>
            <a:r>
              <a:rPr lang="en-US" altLang="zh-CN" sz="2400" dirty="0" err="1" smtClean="0"/>
              <a:t>const</a:t>
            </a:r>
            <a:r>
              <a:rPr lang="en-US" altLang="zh-CN" sz="2400" dirty="0" smtClean="0"/>
              <a:t> </a:t>
            </a:r>
            <a:r>
              <a:rPr lang="en-US" altLang="zh-CN" sz="2400" dirty="0" err="1" smtClean="0"/>
              <a:t>int</a:t>
            </a:r>
            <a:r>
              <a:rPr lang="en-US" altLang="zh-CN" sz="2400" dirty="0" smtClean="0"/>
              <a:t> x[], </a:t>
            </a:r>
            <a:r>
              <a:rPr lang="en-US" altLang="zh-CN" sz="2400" dirty="0" err="1" smtClean="0"/>
              <a:t>int</a:t>
            </a:r>
            <a:r>
              <a:rPr lang="en-US" altLang="zh-CN" sz="2400" dirty="0" smtClean="0"/>
              <a:t> </a:t>
            </a:r>
            <a:r>
              <a:rPr lang="en-US" altLang="zh-CN" sz="2400" dirty="0" err="1" smtClean="0"/>
              <a:t>num</a:t>
            </a:r>
            <a:r>
              <a:rPr lang="en-US" altLang="zh-CN" sz="2400" dirty="0" smtClean="0"/>
              <a:t>)</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max_index</a:t>
            </a:r>
            <a:r>
              <a:rPr lang="en-US" altLang="zh-CN" sz="2400" dirty="0" smtClean="0"/>
              <a:t>=0;</a:t>
            </a:r>
          </a:p>
          <a:p>
            <a:pPr lvl="1" eaLnBrk="1" hangingPunct="1">
              <a:lnSpc>
                <a:spcPct val="80000"/>
              </a:lnSpc>
              <a:buFontTx/>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		 if (x[</a:t>
            </a:r>
            <a:r>
              <a:rPr lang="en-US" altLang="zh-CN" sz="2400" dirty="0" err="1" smtClean="0"/>
              <a:t>i</a:t>
            </a:r>
            <a:r>
              <a:rPr lang="en-US" altLang="zh-CN" sz="2400" dirty="0" smtClean="0"/>
              <a:t>] &gt; x[</a:t>
            </a:r>
            <a:r>
              <a:rPr lang="en-US" altLang="zh-CN" sz="2400" dirty="0" err="1" smtClean="0"/>
              <a:t>max_index</a:t>
            </a:r>
            <a:r>
              <a:rPr lang="en-US" altLang="zh-CN" sz="2400" dirty="0" smtClean="0"/>
              <a:t>]) </a:t>
            </a:r>
            <a:r>
              <a:rPr lang="en-US" altLang="zh-CN" sz="2400" dirty="0" err="1" smtClean="0"/>
              <a:t>max_index</a:t>
            </a:r>
            <a:r>
              <a:rPr lang="en-US" altLang="zh-CN" sz="2400" dirty="0" smtClean="0"/>
              <a:t> =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	return (</a:t>
            </a:r>
            <a:r>
              <a:rPr lang="en-US" altLang="zh-CN" sz="2400" dirty="0" err="1" smtClean="0"/>
              <a:t>int</a:t>
            </a:r>
            <a:r>
              <a:rPr lang="en-US" altLang="zh-CN" sz="2400" dirty="0" smtClean="0"/>
              <a:t>*)&amp;x[</a:t>
            </a:r>
            <a:r>
              <a:rPr lang="en-US" altLang="zh-CN" sz="2400" dirty="0" err="1" smtClean="0"/>
              <a:t>max_index</a:t>
            </a:r>
            <a:r>
              <a:rPr lang="en-US" altLang="zh-CN" sz="2400" dirty="0" smtClean="0"/>
              <a:t>];</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err="1" smtClean="0"/>
              <a:t>int</a:t>
            </a:r>
            <a:r>
              <a:rPr lang="en-US" altLang="zh-CN" sz="2400" dirty="0" smtClean="0"/>
              <a:t> main()</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a[100];</a:t>
            </a:r>
          </a:p>
          <a:p>
            <a:pPr lvl="1" eaLnBrk="1" hangingPunct="1">
              <a:lnSpc>
                <a:spcPct val="80000"/>
              </a:lnSpc>
              <a:buFontTx/>
              <a:buNone/>
              <a:defRPr/>
            </a:pPr>
            <a:r>
              <a:rPr lang="en-US" altLang="zh-CN" sz="2400" dirty="0" smtClean="0"/>
              <a:t>   ......</a:t>
            </a:r>
          </a:p>
          <a:p>
            <a:pPr lvl="1" eaLnBrk="1" hangingPunct="1">
              <a:lnSpc>
                <a:spcPct val="80000"/>
              </a:lnSpc>
              <a:buFontTx/>
              <a:buNone/>
              <a:defRPr/>
            </a:pPr>
            <a:r>
              <a:rPr lang="en-US" altLang="zh-CN" sz="2400" dirty="0" smtClean="0"/>
              <a:t>	</a:t>
            </a:r>
            <a:r>
              <a:rPr lang="en-US" altLang="zh-CN" sz="2400" dirty="0" err="1" smtClean="0"/>
              <a:t>cout</a:t>
            </a:r>
            <a:r>
              <a:rPr lang="en-US" altLang="zh-CN" sz="2400" dirty="0" smtClean="0"/>
              <a:t> &lt;&lt; *max(a,100) &lt;&lt; </a:t>
            </a:r>
            <a:r>
              <a:rPr lang="en-US" altLang="zh-CN" sz="2400" dirty="0" err="1" smtClean="0"/>
              <a:t>endl</a:t>
            </a:r>
            <a:r>
              <a:rPr lang="en-US" altLang="zh-CN" sz="2400" dirty="0" smtClean="0"/>
              <a:t>;</a:t>
            </a:r>
          </a:p>
          <a:p>
            <a:pPr lvl="1" eaLnBrk="1" hangingPunct="1">
              <a:lnSpc>
                <a:spcPct val="80000"/>
              </a:lnSpc>
              <a:buFontTx/>
              <a:buNone/>
              <a:defRPr/>
            </a:pPr>
            <a:r>
              <a:rPr lang="en-US" altLang="zh-CN" sz="2400" dirty="0" smtClean="0"/>
              <a:t>	return 0;</a:t>
            </a:r>
          </a:p>
          <a:p>
            <a:pPr lvl="1" eaLnBrk="1" hangingPunct="1">
              <a:lnSpc>
                <a:spcPct val="80000"/>
              </a:lnSpc>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251520" y="620688"/>
            <a:ext cx="8229600" cy="5976962"/>
          </a:xfrm>
        </p:spPr>
        <p:txBody>
          <a:bodyPr>
            <a:normAutofit lnSpcReduction="10000"/>
          </a:bodyPr>
          <a:lstStyle/>
          <a:p>
            <a:pPr algn="just" eaLnBrk="1" hangingPunct="1">
              <a:lnSpc>
                <a:spcPct val="90000"/>
              </a:lnSpc>
              <a:defRPr/>
            </a:pPr>
            <a:r>
              <a:rPr lang="zh-CN" altLang="en-US" sz="2800" dirty="0" smtClean="0"/>
              <a:t>不能把</a:t>
            </a:r>
            <a:r>
              <a:rPr lang="zh-CN" altLang="en-US" sz="2800" dirty="0" smtClean="0">
                <a:solidFill>
                  <a:srgbClr val="FFC000"/>
                </a:solidFill>
              </a:rPr>
              <a:t>局部量</a:t>
            </a:r>
            <a:r>
              <a:rPr lang="zh-CN" altLang="en-US" sz="2800" dirty="0" smtClean="0"/>
              <a:t>的地址返回给调用者。例如：</a:t>
            </a:r>
          </a:p>
          <a:p>
            <a:pPr lvl="1" algn="just" eaLnBrk="1" hangingPunct="1">
              <a:lnSpc>
                <a:spcPct val="90000"/>
              </a:lnSpc>
              <a:buFontTx/>
              <a:buNone/>
              <a:defRPr/>
            </a:pPr>
            <a:r>
              <a:rPr lang="en-US" altLang="zh-CN" sz="2200" dirty="0" err="1" smtClean="0"/>
              <a:t>int</a:t>
            </a:r>
            <a:r>
              <a:rPr lang="en-US" altLang="zh-CN" sz="2200" dirty="0" smtClean="0"/>
              <a:t> *f()</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a:t>
            </a:r>
            <a:r>
              <a:rPr lang="en-US" altLang="zh-CN" sz="2200" dirty="0" err="1" smtClean="0"/>
              <a:t>i</a:t>
            </a:r>
            <a:r>
              <a:rPr lang="en-US" altLang="zh-CN" sz="2200" dirty="0" smtClean="0"/>
              <a:t>=0;</a:t>
            </a:r>
          </a:p>
          <a:p>
            <a:pPr lvl="1" algn="just" eaLnBrk="1" hangingPunct="1">
              <a:lnSpc>
                <a:spcPct val="90000"/>
              </a:lnSpc>
              <a:buFontTx/>
              <a:buNone/>
              <a:defRPr/>
            </a:pPr>
            <a:r>
              <a:rPr lang="en-US" altLang="zh-CN" sz="2200" dirty="0" smtClean="0"/>
              <a:t>   return &amp;</a:t>
            </a:r>
            <a:r>
              <a:rPr lang="en-US" altLang="zh-CN" sz="2200" dirty="0" err="1" smtClean="0"/>
              <a:t>i</a:t>
            </a:r>
            <a:r>
              <a:rPr lang="en-US" altLang="zh-CN" sz="2200" dirty="0" smtClean="0"/>
              <a:t>; </a:t>
            </a:r>
          </a:p>
          <a:p>
            <a:pPr lvl="1" algn="just" eaLnBrk="1" hangingPunct="1">
              <a:lnSpc>
                <a:spcPct val="90000"/>
              </a:lnSpc>
              <a:buFontTx/>
              <a:buNone/>
              <a:defRPr/>
            </a:pPr>
            <a:r>
              <a:rPr lang="en-US" altLang="zh-CN" sz="2200" dirty="0" smtClean="0"/>
              <a:t>}</a:t>
            </a:r>
          </a:p>
          <a:p>
            <a:pPr lvl="1" algn="just" eaLnBrk="1" hangingPunct="1">
              <a:lnSpc>
                <a:spcPct val="90000"/>
              </a:lnSpc>
              <a:buFontTx/>
              <a:buNone/>
              <a:defRPr/>
            </a:pPr>
            <a:r>
              <a:rPr lang="en-US" altLang="zh-CN" sz="2200" dirty="0" err="1" smtClean="0"/>
              <a:t>int</a:t>
            </a:r>
            <a:r>
              <a:rPr lang="en-US" altLang="zh-CN" sz="2200" dirty="0" smtClean="0"/>
              <a:t> *g()</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j=1;</a:t>
            </a:r>
          </a:p>
          <a:p>
            <a:pPr lvl="1" algn="just" eaLnBrk="1" hangingPunct="1">
              <a:lnSpc>
                <a:spcPct val="90000"/>
              </a:lnSpc>
              <a:buFontTx/>
              <a:buNone/>
              <a:defRPr/>
            </a:pPr>
            <a:r>
              <a:rPr lang="en-US" altLang="zh-CN" sz="2200" dirty="0" smtClean="0"/>
              <a:t>   return &amp;j; </a:t>
            </a:r>
          </a:p>
          <a:p>
            <a:pPr lvl="1" algn="just" eaLnBrk="1" hangingPunct="1">
              <a:lnSpc>
                <a:spcPct val="90000"/>
              </a:lnSpc>
              <a:buFontTx/>
              <a:buNone/>
              <a:defRPr/>
            </a:pPr>
            <a:r>
              <a:rPr lang="en-US" altLang="zh-CN" sz="2200" dirty="0" smtClean="0"/>
              <a:t>}</a:t>
            </a:r>
          </a:p>
          <a:p>
            <a:pPr lvl="1" algn="just" eaLnBrk="1" hangingPunct="1">
              <a:lnSpc>
                <a:spcPct val="90000"/>
              </a:lnSpc>
              <a:buFontTx/>
              <a:buNone/>
              <a:defRPr/>
            </a:pPr>
            <a:r>
              <a:rPr lang="en-US" altLang="zh-CN" sz="2200" dirty="0" err="1" smtClean="0"/>
              <a:t>int</a:t>
            </a:r>
            <a:r>
              <a:rPr lang="en-US" altLang="zh-CN" sz="2200" dirty="0" smtClean="0"/>
              <a:t> main()</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x ;</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*p=f();</a:t>
            </a:r>
          </a:p>
          <a:p>
            <a:pPr lvl="1" algn="just" eaLnBrk="1" hangingPunct="1">
              <a:lnSpc>
                <a:spcPct val="90000"/>
              </a:lnSpc>
              <a:buFontTx/>
              <a:buNone/>
              <a:defRPr/>
            </a:pPr>
            <a:r>
              <a:rPr lang="en-US" altLang="zh-CN" sz="2200" dirty="0" smtClean="0"/>
              <a:t>   </a:t>
            </a:r>
            <a:r>
              <a:rPr lang="en-US" altLang="zh-CN" sz="2200" dirty="0" err="1" smtClean="0"/>
              <a:t>int</a:t>
            </a:r>
            <a:r>
              <a:rPr lang="en-US" altLang="zh-CN" sz="2200" dirty="0" smtClean="0"/>
              <a:t> *q=g();</a:t>
            </a:r>
          </a:p>
          <a:p>
            <a:pPr lvl="1" algn="just" eaLnBrk="1" hangingPunct="1">
              <a:lnSpc>
                <a:spcPct val="90000"/>
              </a:lnSpc>
              <a:buFontTx/>
              <a:buNone/>
              <a:defRPr/>
            </a:pPr>
            <a:r>
              <a:rPr lang="en-US" altLang="zh-CN" sz="2200" dirty="0" smtClean="0"/>
              <a:t>	x=*p+*q;</a:t>
            </a:r>
          </a:p>
          <a:p>
            <a:pPr lvl="1" algn="just" eaLnBrk="1" hangingPunct="1">
              <a:lnSpc>
                <a:spcPct val="90000"/>
              </a:lnSpc>
              <a:buFontTx/>
              <a:buNone/>
              <a:defRPr/>
            </a:pPr>
            <a:r>
              <a:rPr lang="en-US" altLang="zh-CN" sz="2200" dirty="0" smtClean="0"/>
              <a:t>   </a:t>
            </a:r>
            <a:r>
              <a:rPr lang="en-US" altLang="zh-CN" sz="2200" dirty="0" err="1" smtClean="0"/>
              <a:t>cout</a:t>
            </a:r>
            <a:r>
              <a:rPr lang="en-US" altLang="zh-CN" sz="2200" dirty="0" smtClean="0"/>
              <a:t> &lt;&lt; x &lt;&lt; </a:t>
            </a:r>
            <a:r>
              <a:rPr lang="en-US" altLang="zh-CN" sz="2200" dirty="0" err="1" smtClean="0"/>
              <a:t>endl</a:t>
            </a:r>
            <a:r>
              <a:rPr lang="en-US" altLang="zh-CN" sz="2200" dirty="0" smtClean="0"/>
              <a:t>; //</a:t>
            </a:r>
            <a:r>
              <a:rPr lang="zh-CN" altLang="en-US" sz="2200" dirty="0" smtClean="0"/>
              <a:t>输出什么？</a:t>
            </a:r>
          </a:p>
          <a:p>
            <a:pPr lvl="1" algn="just" eaLnBrk="1" hangingPunct="1">
              <a:lnSpc>
                <a:spcPct val="90000"/>
              </a:lnSpc>
              <a:buFontTx/>
              <a:buNone/>
              <a:defRPr/>
            </a:pPr>
            <a:r>
              <a:rPr lang="zh-CN" altLang="en-US" sz="2200" dirty="0" smtClean="0"/>
              <a:t>   </a:t>
            </a:r>
            <a:r>
              <a:rPr lang="en-US" altLang="zh-CN" sz="2200" dirty="0" smtClean="0"/>
              <a:t>return 0;</a:t>
            </a:r>
          </a:p>
          <a:p>
            <a:pPr lvl="1" algn="just" eaLnBrk="1" hangingPunct="1">
              <a:lnSpc>
                <a:spcPct val="90000"/>
              </a:lnSpc>
              <a:buFontTx/>
              <a:buNone/>
              <a:defRPr/>
            </a:pPr>
            <a:r>
              <a:rPr lang="en-US" altLang="zh-CN" sz="2200" dirty="0" smtClean="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457200" y="115888"/>
            <a:ext cx="8229600" cy="919162"/>
          </a:xfrm>
        </p:spPr>
        <p:txBody>
          <a:bodyPr/>
          <a:lstStyle/>
          <a:p>
            <a:pPr eaLnBrk="1" hangingPunct="1">
              <a:defRPr/>
            </a:pPr>
            <a:r>
              <a:rPr lang="zh-CN" altLang="en-US" smtClean="0"/>
              <a:t>指针与动态变量</a:t>
            </a:r>
          </a:p>
        </p:txBody>
      </p:sp>
      <p:sp>
        <p:nvSpPr>
          <p:cNvPr id="427011" name="Rectangle 3"/>
          <p:cNvSpPr>
            <a:spLocks noGrp="1" noChangeArrowheads="1"/>
          </p:cNvSpPr>
          <p:nvPr>
            <p:ph type="body" idx="1"/>
          </p:nvPr>
        </p:nvSpPr>
        <p:spPr>
          <a:xfrm>
            <a:off x="457200" y="1340768"/>
            <a:ext cx="8435975" cy="4997450"/>
          </a:xfrm>
        </p:spPr>
        <p:txBody>
          <a:bodyPr/>
          <a:lstStyle/>
          <a:p>
            <a:pPr eaLnBrk="1" hangingPunct="1">
              <a:defRPr/>
            </a:pPr>
            <a:r>
              <a:rPr lang="zh-CN" altLang="en-US" sz="2800" dirty="0" smtClean="0"/>
              <a:t>对输入的</a:t>
            </a:r>
            <a:r>
              <a:rPr lang="en-US" altLang="zh-CN" sz="2800" dirty="0" smtClean="0"/>
              <a:t>100</a:t>
            </a:r>
            <a:r>
              <a:rPr lang="zh-CN" altLang="en-US" sz="2800" dirty="0" smtClean="0"/>
              <a:t>个数进行排序：</a:t>
            </a:r>
          </a:p>
          <a:p>
            <a:pPr lvl="1" eaLnBrk="1" hangingPunct="1">
              <a:buFontTx/>
              <a:buNone/>
              <a:defRPr/>
            </a:pPr>
            <a:r>
              <a:rPr lang="en-US" altLang="zh-CN" sz="2400" dirty="0" err="1" smtClean="0"/>
              <a:t>int</a:t>
            </a:r>
            <a:r>
              <a:rPr lang="en-US" altLang="zh-CN" sz="2400" dirty="0" smtClean="0"/>
              <a:t> a[100];</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&lt;100;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lvl="1" eaLnBrk="1" hangingPunct="1">
              <a:buFontTx/>
              <a:buNone/>
              <a:defRPr/>
            </a:pPr>
            <a:r>
              <a:rPr lang="en-US" altLang="zh-CN" sz="2400" dirty="0" smtClean="0"/>
              <a:t>sort(a,100);</a:t>
            </a:r>
          </a:p>
          <a:p>
            <a:pPr eaLnBrk="1" hangingPunct="1">
              <a:defRPr/>
            </a:pPr>
            <a:r>
              <a:rPr lang="zh-CN" altLang="en-US" sz="2800" dirty="0" smtClean="0"/>
              <a:t>对输入时指定的若干个数进行排序，下面的做法可行吗？</a:t>
            </a:r>
          </a:p>
          <a:p>
            <a:pPr lvl="1" eaLnBrk="1" hangingPunct="1">
              <a:buFontTx/>
              <a:buNone/>
              <a:defRPr/>
            </a:pPr>
            <a:r>
              <a:rPr lang="en-US" altLang="zh-CN" sz="2400" dirty="0" err="1" smtClean="0"/>
              <a:t>int</a:t>
            </a:r>
            <a:r>
              <a:rPr lang="en-US" altLang="zh-CN" sz="2400" dirty="0" smtClean="0"/>
              <a:t> n</a:t>
            </a:r>
            <a:r>
              <a:rPr lang="zh-CN" altLang="en-US" sz="2400" dirty="0" smtClean="0"/>
              <a:t>；</a:t>
            </a:r>
          </a:p>
          <a:p>
            <a:pPr lvl="1" eaLnBrk="1" hangingPunct="1">
              <a:buFontTx/>
              <a:buNone/>
              <a:defRPr/>
            </a:pPr>
            <a:r>
              <a:rPr lang="en-US" altLang="zh-CN" sz="2400" dirty="0" err="1" smtClean="0"/>
              <a:t>cin</a:t>
            </a:r>
            <a:r>
              <a:rPr lang="en-US" altLang="zh-CN" sz="2400" dirty="0" smtClean="0"/>
              <a:t> &gt;&gt; n; //</a:t>
            </a:r>
            <a:r>
              <a:rPr lang="zh-CN" altLang="en-US" sz="2400" dirty="0" smtClean="0"/>
              <a:t>数的个数</a:t>
            </a:r>
          </a:p>
          <a:p>
            <a:pPr lvl="1" eaLnBrk="1" hangingPunct="1">
              <a:buFontTx/>
              <a:buNone/>
              <a:defRPr/>
            </a:pPr>
            <a:r>
              <a:rPr lang="en-US" altLang="zh-CN" sz="2400" dirty="0" err="1" smtClean="0"/>
              <a:t>int</a:t>
            </a:r>
            <a:r>
              <a:rPr lang="en-US" altLang="zh-CN" sz="2400" dirty="0" smtClean="0"/>
              <a:t> a[</a:t>
            </a:r>
            <a:r>
              <a:rPr lang="en-US" altLang="zh-CN" sz="2400" dirty="0" smtClean="0">
                <a:solidFill>
                  <a:schemeClr val="folHlink"/>
                </a:solidFill>
              </a:rPr>
              <a:t>n</a:t>
            </a:r>
            <a:r>
              <a:rPr lang="en-US" altLang="zh-CN" sz="2400" dirty="0" smtClean="0"/>
              <a:t>]; //</a:t>
            </a:r>
            <a:r>
              <a:rPr lang="zh-CN" altLang="en-US" sz="2400" dirty="0" smtClean="0">
                <a:solidFill>
                  <a:schemeClr val="folHlink"/>
                </a:solidFill>
              </a:rPr>
              <a:t>？</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lvl="1" eaLnBrk="1" hangingPunct="1">
              <a:buFontTx/>
              <a:buNone/>
              <a:defRPr/>
            </a:pPr>
            <a:r>
              <a:rPr lang="en-US" altLang="zh-CN" sz="2400" dirty="0" smtClean="0"/>
              <a:t>sort(</a:t>
            </a:r>
            <a:r>
              <a:rPr lang="en-US" altLang="zh-CN" sz="2400" dirty="0" err="1" smtClean="0"/>
              <a:t>a,n</a:t>
            </a:r>
            <a:r>
              <a:rPr lang="en-US" altLang="zh-CN" sz="2400" dirty="0" smtClean="0"/>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动态变量 </a:t>
            </a:r>
          </a:p>
        </p:txBody>
      </p:sp>
      <p:sp>
        <p:nvSpPr>
          <p:cNvPr id="428035" name="Rectangle 3"/>
          <p:cNvSpPr>
            <a:spLocks noGrp="1" noChangeArrowheads="1"/>
          </p:cNvSpPr>
          <p:nvPr>
            <p:ph type="body" idx="1"/>
          </p:nvPr>
        </p:nvSpPr>
        <p:spPr>
          <a:xfrm>
            <a:off x="179388" y="1341438"/>
            <a:ext cx="8748712" cy="5256212"/>
          </a:xfrm>
        </p:spPr>
        <p:txBody>
          <a:bodyPr>
            <a:normAutofit fontScale="92500" lnSpcReduction="20000"/>
          </a:bodyPr>
          <a:lstStyle/>
          <a:p>
            <a:pPr eaLnBrk="1" hangingPunct="1">
              <a:lnSpc>
                <a:spcPct val="110000"/>
              </a:lnSpc>
              <a:defRPr/>
            </a:pPr>
            <a:r>
              <a:rPr lang="zh-CN" altLang="en-US" sz="2800" dirty="0" smtClean="0">
                <a:solidFill>
                  <a:schemeClr val="folHlink"/>
                </a:solidFill>
              </a:rPr>
              <a:t>动态变量</a:t>
            </a:r>
            <a:r>
              <a:rPr lang="zh-CN" altLang="en-US" sz="2800" dirty="0" smtClean="0"/>
              <a:t>是指在程序</a:t>
            </a:r>
            <a:r>
              <a:rPr lang="zh-CN" altLang="en-US" sz="2800" dirty="0" smtClean="0">
                <a:solidFill>
                  <a:srgbClr val="FFC000"/>
                </a:solidFill>
              </a:rPr>
              <a:t>运行</a:t>
            </a:r>
            <a:r>
              <a:rPr lang="zh-CN" altLang="en-US" sz="2800" dirty="0" smtClean="0"/>
              <a:t>中，由程序根据需要所创建的变量。例如：</a:t>
            </a:r>
          </a:p>
          <a:p>
            <a:pPr lvl="1" eaLnBrk="1" hangingPunct="1">
              <a:lnSpc>
                <a:spcPct val="110000"/>
              </a:lnSpc>
              <a:defRPr/>
            </a:pPr>
            <a:r>
              <a:rPr lang="en-US" altLang="zh-CN" sz="2400" dirty="0" err="1" smtClean="0"/>
              <a:t>int</a:t>
            </a:r>
            <a:r>
              <a:rPr lang="en-US" altLang="zh-CN" sz="2400" dirty="0" smtClean="0"/>
              <a:t> *p1;</a:t>
            </a:r>
          </a:p>
          <a:p>
            <a:pPr lvl="1" eaLnBrk="1" hangingPunct="1">
              <a:lnSpc>
                <a:spcPct val="110000"/>
              </a:lnSpc>
              <a:defRPr/>
            </a:pPr>
            <a:r>
              <a:rPr lang="en-US" altLang="zh-CN" sz="2400" dirty="0" smtClean="0"/>
              <a:t>p1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t>; //</a:t>
            </a:r>
            <a:r>
              <a:rPr lang="zh-CN" altLang="en-US" sz="2400" dirty="0" smtClean="0"/>
              <a:t>创建了一个</a:t>
            </a:r>
            <a:r>
              <a:rPr lang="en-US" altLang="zh-CN" sz="2400" dirty="0" err="1" smtClean="0"/>
              <a:t>int</a:t>
            </a:r>
            <a:r>
              <a:rPr lang="zh-CN" altLang="en-US" sz="2400" dirty="0" smtClean="0"/>
              <a:t>型动态变量，</a:t>
            </a:r>
            <a:r>
              <a:rPr lang="en-US" altLang="zh-CN" sz="2400" dirty="0" smtClean="0"/>
              <a:t>p1</a:t>
            </a:r>
            <a:r>
              <a:rPr lang="zh-CN" altLang="en-US" sz="2400" dirty="0" smtClean="0"/>
              <a:t>指向之。</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p1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a:t>
            </a:r>
            <a:r>
              <a:rPr lang="en-US" altLang="zh-CN" sz="2000" dirty="0" smtClean="0"/>
              <a:t>//#include &lt;</a:t>
            </a:r>
            <a:r>
              <a:rPr lang="en-US" altLang="zh-CN" sz="2000" dirty="0" err="1" smtClean="0"/>
              <a:t>cstdlib</a:t>
            </a:r>
            <a:r>
              <a:rPr lang="en-US" altLang="zh-CN" sz="2000" dirty="0" smtClean="0"/>
              <a:t>&gt;</a:t>
            </a:r>
          </a:p>
          <a:p>
            <a:pPr eaLnBrk="1" hangingPunct="1">
              <a:lnSpc>
                <a:spcPct val="110000"/>
              </a:lnSpc>
              <a:defRPr/>
            </a:pPr>
            <a:r>
              <a:rPr lang="zh-CN" altLang="en-US" sz="2800" dirty="0" smtClean="0"/>
              <a:t>再例如：</a:t>
            </a:r>
          </a:p>
          <a:p>
            <a:pPr lvl="1" eaLnBrk="1" hangingPunct="1">
              <a:lnSpc>
                <a:spcPct val="110000"/>
              </a:lnSpc>
              <a:defRPr/>
            </a:pPr>
            <a:r>
              <a:rPr lang="en-US" altLang="zh-CN" sz="2400" dirty="0" err="1"/>
              <a:t>int</a:t>
            </a:r>
            <a:r>
              <a:rPr lang="en-US" altLang="zh-CN" sz="2400" dirty="0"/>
              <a:t> </a:t>
            </a:r>
            <a:r>
              <a:rPr lang="en-US" altLang="zh-CN" sz="2400" dirty="0" smtClean="0"/>
              <a:t>*p2;</a:t>
            </a:r>
            <a:endParaRPr lang="en-US" altLang="zh-CN" sz="2400" dirty="0"/>
          </a:p>
          <a:p>
            <a:pPr lvl="1" eaLnBrk="1" hangingPunct="1">
              <a:lnSpc>
                <a:spcPct val="110000"/>
              </a:lnSpc>
              <a:defRPr/>
            </a:pPr>
            <a:r>
              <a:rPr lang="en-US" altLang="zh-CN" sz="2400" dirty="0" smtClean="0"/>
              <a:t>p2 = </a:t>
            </a:r>
            <a:r>
              <a:rPr lang="en-US" altLang="zh-CN" sz="2400" dirty="0" smtClean="0">
                <a:solidFill>
                  <a:schemeClr val="folHlink"/>
                </a:solidFill>
              </a:rPr>
              <a:t>new </a:t>
            </a:r>
            <a:r>
              <a:rPr lang="en-US" altLang="zh-CN" sz="2400" dirty="0" err="1" smtClean="0">
                <a:solidFill>
                  <a:schemeClr val="folHlink"/>
                </a:solidFill>
              </a:rPr>
              <a:t>int</a:t>
            </a:r>
            <a:r>
              <a:rPr lang="en-US" altLang="zh-CN" sz="2400" dirty="0" smtClean="0">
                <a:solidFill>
                  <a:schemeClr val="folHlink"/>
                </a:solidFill>
              </a:rPr>
              <a:t>[n]</a:t>
            </a:r>
            <a:r>
              <a:rPr lang="en-US" altLang="zh-CN" sz="2400" dirty="0" smtClean="0"/>
              <a:t>; //</a:t>
            </a:r>
            <a:r>
              <a:rPr lang="zh-CN" altLang="en-US" sz="2400" dirty="0" smtClean="0"/>
              <a:t>创建了一个由</a:t>
            </a:r>
            <a:r>
              <a:rPr lang="en-US" altLang="zh-CN" sz="2400" dirty="0" smtClean="0"/>
              <a:t>n</a:t>
            </a:r>
            <a:r>
              <a:rPr lang="zh-CN" altLang="en-US" sz="2400" dirty="0" smtClean="0"/>
              <a:t>（</a:t>
            </a:r>
            <a:r>
              <a:rPr lang="en-US" altLang="zh-CN" sz="2400" dirty="0" smtClean="0"/>
              <a:t>n</a:t>
            </a:r>
            <a:r>
              <a:rPr lang="zh-CN" altLang="en-US" sz="2400" dirty="0" smtClean="0"/>
              <a:t>可以是</a:t>
            </a:r>
            <a:r>
              <a:rPr lang="zh-CN" altLang="en-US" sz="2400" dirty="0" smtClean="0">
                <a:solidFill>
                  <a:schemeClr val="folHlink"/>
                </a:solidFill>
              </a:rPr>
              <a:t>变量</a:t>
            </a:r>
            <a:r>
              <a:rPr lang="zh-CN" altLang="en-US" sz="2400" dirty="0" smtClean="0"/>
              <a:t>）个</a:t>
            </a:r>
          </a:p>
          <a:p>
            <a:pPr lvl="1" eaLnBrk="1" hangingPunct="1">
              <a:lnSpc>
                <a:spcPct val="110000"/>
              </a:lnSpc>
              <a:buFontTx/>
              <a:buNone/>
              <a:defRPr/>
            </a:pPr>
            <a:r>
              <a:rPr lang="zh-CN" altLang="en-US" sz="2400" dirty="0" smtClean="0"/>
              <a:t>				    </a:t>
            </a:r>
            <a:r>
              <a:rPr lang="en-US" altLang="zh-CN" sz="2400" dirty="0" smtClean="0"/>
              <a:t>//</a:t>
            </a:r>
            <a:r>
              <a:rPr lang="en-US" altLang="zh-CN" sz="2400" dirty="0" err="1" smtClean="0"/>
              <a:t>int</a:t>
            </a:r>
            <a:r>
              <a:rPr lang="zh-CN" altLang="en-US" sz="2400" dirty="0" smtClean="0"/>
              <a:t>型元素所构成的动态数组变量，</a:t>
            </a:r>
          </a:p>
          <a:p>
            <a:pPr lvl="1" eaLnBrk="1" hangingPunct="1">
              <a:lnSpc>
                <a:spcPct val="110000"/>
              </a:lnSpc>
              <a:buFontTx/>
              <a:buNone/>
              <a:defRPr/>
            </a:pPr>
            <a:r>
              <a:rPr lang="zh-CN" altLang="en-US" sz="2400" dirty="0" smtClean="0"/>
              <a:t>			            </a:t>
            </a:r>
            <a:r>
              <a:rPr lang="en-US" altLang="zh-CN" sz="2400" dirty="0" smtClean="0"/>
              <a:t>//p2</a:t>
            </a:r>
            <a:r>
              <a:rPr lang="zh-CN" altLang="en-US" sz="2400" dirty="0" smtClean="0"/>
              <a:t>指向其第一个元素。</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p2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)*n);</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95027"/>
            <a:ext cx="8507288" cy="6302325"/>
          </a:xfrm>
        </p:spPr>
        <p:txBody>
          <a:bodyPr>
            <a:normAutofit fontScale="92500"/>
          </a:bodyPr>
          <a:lstStyle/>
          <a:p>
            <a:pPr eaLnBrk="1" hangingPunct="1">
              <a:defRPr/>
            </a:pPr>
            <a:r>
              <a:rPr lang="zh-CN" altLang="en-US" sz="2800" dirty="0" smtClean="0"/>
              <a:t>对于</a:t>
            </a:r>
            <a:r>
              <a:rPr lang="zh-CN" altLang="en-US" sz="2800" dirty="0"/>
              <a:t>一个动态的</a:t>
            </a:r>
            <a:r>
              <a:rPr lang="en-US" altLang="zh-CN" sz="2800" dirty="0"/>
              <a:t>n</a:t>
            </a:r>
            <a:r>
              <a:rPr lang="zh-CN" altLang="en-US" sz="2800" dirty="0"/>
              <a:t>维数组，除了第一维的大小外，其它维的大小必须是</a:t>
            </a:r>
            <a:r>
              <a:rPr lang="zh-CN" altLang="en-US" sz="2800" dirty="0">
                <a:solidFill>
                  <a:srgbClr val="FFC000"/>
                </a:solidFill>
              </a:rPr>
              <a:t>常量</a:t>
            </a:r>
            <a:r>
              <a:rPr lang="zh-CN" altLang="en-US" sz="2800" dirty="0"/>
              <a:t>或</a:t>
            </a:r>
            <a:r>
              <a:rPr lang="zh-CN" altLang="en-US" sz="2800" dirty="0">
                <a:solidFill>
                  <a:srgbClr val="FFC000"/>
                </a:solidFill>
              </a:rPr>
              <a:t>常量表达式</a:t>
            </a:r>
            <a:r>
              <a:rPr lang="zh-CN" altLang="en-US" sz="2800" dirty="0" smtClean="0"/>
              <a:t>。例如：</a:t>
            </a:r>
            <a:endParaRPr lang="en-US" altLang="zh-CN" sz="2800" dirty="0" smtClean="0"/>
          </a:p>
          <a:p>
            <a:pPr lvl="1" eaLnBrk="1" hangingPunct="1">
              <a:defRPr/>
            </a:pPr>
            <a:r>
              <a:rPr lang="en-US" altLang="zh-CN" sz="2400" dirty="0" err="1"/>
              <a:t>int</a:t>
            </a:r>
            <a:r>
              <a:rPr lang="en-US" altLang="zh-CN" sz="2400" dirty="0"/>
              <a:t> (*q)[20]; //q</a:t>
            </a:r>
            <a:r>
              <a:rPr lang="zh-CN" altLang="en-US" sz="2400" dirty="0"/>
              <a:t>为一个指向由</a:t>
            </a:r>
            <a:r>
              <a:rPr lang="en-US" altLang="zh-CN" sz="2400" dirty="0"/>
              <a:t>20</a:t>
            </a:r>
            <a:r>
              <a:rPr lang="zh-CN" altLang="en-US" sz="2400" dirty="0"/>
              <a:t>个</a:t>
            </a:r>
            <a:r>
              <a:rPr lang="en-US" altLang="zh-CN" sz="2400" dirty="0" err="1"/>
              <a:t>int</a:t>
            </a:r>
            <a:r>
              <a:rPr lang="zh-CN" altLang="en-US" sz="2400" dirty="0"/>
              <a:t>型元素所构成的</a:t>
            </a:r>
            <a:endParaRPr lang="en-US" altLang="zh-CN" sz="2400" dirty="0"/>
          </a:p>
          <a:p>
            <a:pPr marL="457200" lvl="1" indent="0" eaLnBrk="1" hangingPunct="1">
              <a:buNone/>
              <a:defRPr/>
            </a:pPr>
            <a:r>
              <a:rPr lang="zh-CN" altLang="en-US" sz="2400" dirty="0" smtClean="0"/>
              <a:t>或者</a:t>
            </a:r>
            <a:endParaRPr lang="en-US" altLang="zh-CN" sz="2400" dirty="0"/>
          </a:p>
          <a:p>
            <a:pPr lvl="1" eaLnBrk="1" hangingPunct="1">
              <a:defRPr/>
            </a:pPr>
            <a:r>
              <a:rPr lang="en-US" altLang="zh-CN" sz="2400" dirty="0" err="1"/>
              <a:t>typedef</a:t>
            </a:r>
            <a:r>
              <a:rPr lang="en-US" altLang="zh-CN" sz="2400" dirty="0"/>
              <a:t> </a:t>
            </a:r>
            <a:r>
              <a:rPr lang="en-US" altLang="zh-CN" sz="2400" dirty="0" err="1"/>
              <a:t>int</a:t>
            </a:r>
            <a:r>
              <a:rPr lang="en-US" altLang="zh-CN" sz="2400" dirty="0"/>
              <a:t> A[20];  </a:t>
            </a:r>
          </a:p>
          <a:p>
            <a:pPr lvl="1" eaLnBrk="1" hangingPunct="1">
              <a:defRPr/>
            </a:pPr>
            <a:r>
              <a:rPr lang="en-US" altLang="zh-CN" sz="2400" dirty="0"/>
              <a:t>A *q</a:t>
            </a:r>
            <a:r>
              <a:rPr lang="en-US" altLang="zh-CN" sz="2400" dirty="0" smtClean="0"/>
              <a:t>;</a:t>
            </a:r>
            <a:endParaRPr lang="en-US" altLang="zh-CN" sz="2400" dirty="0"/>
          </a:p>
          <a:p>
            <a:pPr lvl="1" eaLnBrk="1" hangingPunct="1">
              <a:defRPr/>
            </a:pPr>
            <a:r>
              <a:rPr lang="en-US" altLang="zh-CN" sz="2400" dirty="0" err="1" smtClean="0"/>
              <a:t>int</a:t>
            </a:r>
            <a:r>
              <a:rPr lang="en-US" altLang="zh-CN" sz="2400" dirty="0" smtClean="0"/>
              <a:t> </a:t>
            </a:r>
            <a:r>
              <a:rPr lang="en-US" altLang="zh-CN" sz="2400" dirty="0"/>
              <a:t>n;</a:t>
            </a:r>
          </a:p>
          <a:p>
            <a:pPr lvl="1" eaLnBrk="1" hangingPunct="1">
              <a:defRPr/>
            </a:pPr>
            <a:r>
              <a:rPr lang="en-US" altLang="zh-CN" sz="2400" dirty="0"/>
              <a:t>......</a:t>
            </a:r>
          </a:p>
          <a:p>
            <a:pPr lvl="1" eaLnBrk="1" hangingPunct="1">
              <a:defRPr/>
            </a:pPr>
            <a:r>
              <a:rPr lang="en-US" altLang="zh-CN" sz="2400" dirty="0"/>
              <a:t>q = new </a:t>
            </a:r>
            <a:r>
              <a:rPr lang="en-US" altLang="zh-CN" sz="2400" dirty="0" err="1"/>
              <a:t>int</a:t>
            </a:r>
            <a:r>
              <a:rPr lang="en-US" altLang="zh-CN" sz="2400" dirty="0"/>
              <a:t>[n][20]; //</a:t>
            </a:r>
            <a:r>
              <a:rPr lang="zh-CN" altLang="en-US" sz="2400" dirty="0"/>
              <a:t>创建一个</a:t>
            </a:r>
            <a:r>
              <a:rPr lang="en-US" altLang="zh-CN" sz="2400" dirty="0"/>
              <a:t>n</a:t>
            </a:r>
            <a:r>
              <a:rPr lang="zh-CN" altLang="en-US" sz="2400" dirty="0"/>
              <a:t>行、</a:t>
            </a:r>
            <a:r>
              <a:rPr lang="en-US" altLang="zh-CN" sz="2400" dirty="0"/>
              <a:t>20</a:t>
            </a:r>
            <a:r>
              <a:rPr lang="zh-CN" altLang="en-US" sz="2400" dirty="0"/>
              <a:t>列的二维</a:t>
            </a:r>
            <a:r>
              <a:rPr lang="zh-CN" altLang="en-US" sz="2400" dirty="0" smtClean="0"/>
              <a:t>动态</a:t>
            </a:r>
            <a:endParaRPr lang="en-US" altLang="zh-CN" sz="2400" dirty="0" smtClean="0"/>
          </a:p>
          <a:p>
            <a:pPr marL="457200" lvl="1" indent="0" eaLnBrk="1" hangingPunct="1">
              <a:buNone/>
              <a:defRPr/>
            </a:pPr>
            <a:r>
              <a:rPr lang="en-US" altLang="zh-CN" sz="2400" dirty="0" smtClean="0"/>
              <a:t>      //</a:t>
            </a:r>
            <a:r>
              <a:rPr lang="zh-CN" altLang="en-US" sz="2400" dirty="0" smtClean="0"/>
              <a:t>数组</a:t>
            </a:r>
            <a:r>
              <a:rPr lang="zh-CN" altLang="en-US" sz="2400" dirty="0"/>
              <a:t>，返回第一行的</a:t>
            </a:r>
            <a:r>
              <a:rPr lang="zh-CN" altLang="en-US" sz="2400" dirty="0" smtClean="0"/>
              <a:t>地址。 等价</a:t>
            </a:r>
            <a:r>
              <a:rPr lang="zh-CN" altLang="en-US" sz="2400" dirty="0"/>
              <a:t>于：</a:t>
            </a:r>
            <a:r>
              <a:rPr lang="en-US" altLang="zh-CN" sz="2400" dirty="0"/>
              <a:t>q = new A[n];</a:t>
            </a:r>
          </a:p>
          <a:p>
            <a:pPr lvl="1" eaLnBrk="1" hangingPunct="1">
              <a:defRPr/>
            </a:pPr>
            <a:r>
              <a:rPr lang="en-US" altLang="zh-CN" sz="2400" dirty="0"/>
              <a:t>... q[</a:t>
            </a:r>
            <a:r>
              <a:rPr lang="en-US" altLang="zh-CN" sz="2400" dirty="0" err="1"/>
              <a:t>i</a:t>
            </a:r>
            <a:r>
              <a:rPr lang="en-US" altLang="zh-CN" sz="2400" dirty="0"/>
              <a:t>][j] ... //</a:t>
            </a:r>
            <a:r>
              <a:rPr lang="zh-CN" altLang="en-US" sz="2400" dirty="0"/>
              <a:t>访问</a:t>
            </a:r>
            <a:r>
              <a:rPr lang="en-US" altLang="zh-CN" sz="2400" dirty="0"/>
              <a:t>q</a:t>
            </a:r>
            <a:r>
              <a:rPr lang="zh-CN" altLang="en-US" sz="2400" dirty="0"/>
              <a:t>指向的二维数组的第</a:t>
            </a:r>
            <a:r>
              <a:rPr lang="en-US" altLang="zh-CN" sz="2400" dirty="0" err="1"/>
              <a:t>i</a:t>
            </a:r>
            <a:r>
              <a:rPr lang="zh-CN" altLang="en-US" sz="2400" dirty="0"/>
              <a:t>行、第</a:t>
            </a:r>
            <a:r>
              <a:rPr lang="en-US" altLang="zh-CN" sz="2400" dirty="0"/>
              <a:t>j</a:t>
            </a:r>
            <a:r>
              <a:rPr lang="zh-CN" altLang="en-US" sz="2400" dirty="0"/>
              <a:t>列的元素</a:t>
            </a:r>
          </a:p>
          <a:p>
            <a:pPr lvl="1" eaLnBrk="1" hangingPunct="1">
              <a:defRPr/>
            </a:pPr>
            <a:endParaRPr lang="en-US" altLang="zh-CN" sz="2400" dirty="0" smtClean="0"/>
          </a:p>
          <a:p>
            <a:pPr eaLnBrk="1" hangingPunct="1">
              <a:defRPr/>
            </a:pPr>
            <a:r>
              <a:rPr lang="zh-CN" altLang="en-US" sz="2800" dirty="0" smtClean="0"/>
              <a:t>如何</a:t>
            </a:r>
            <a:r>
              <a:rPr lang="zh-CN" altLang="en-US" sz="2800" dirty="0"/>
              <a:t>创建一个</a:t>
            </a:r>
            <a:r>
              <a:rPr lang="en-US" altLang="zh-CN" sz="2800" dirty="0"/>
              <a:t>m</a:t>
            </a:r>
            <a:r>
              <a:rPr lang="zh-CN" altLang="en-US" sz="2800" dirty="0"/>
              <a:t>行、</a:t>
            </a:r>
            <a:r>
              <a:rPr lang="en-US" altLang="zh-CN" sz="2800" dirty="0"/>
              <a:t>n</a:t>
            </a:r>
            <a:r>
              <a:rPr lang="zh-CN" altLang="en-US" sz="2800" dirty="0"/>
              <a:t>列的动态数组？</a:t>
            </a:r>
            <a:endParaRPr lang="en-US" altLang="zh-CN" sz="2800" dirty="0"/>
          </a:p>
          <a:p>
            <a:pPr lvl="1" eaLnBrk="1" hangingPunct="1">
              <a:defRPr/>
            </a:pPr>
            <a:r>
              <a:rPr lang="zh-CN" altLang="en-US" sz="2400" dirty="0"/>
              <a:t>用一维数组实现：</a:t>
            </a:r>
            <a:r>
              <a:rPr lang="en-US" altLang="zh-CN" sz="2400" dirty="0" err="1"/>
              <a:t>int</a:t>
            </a:r>
            <a:r>
              <a:rPr lang="en-US" altLang="zh-CN" sz="2400" dirty="0"/>
              <a:t> *p=</a:t>
            </a:r>
            <a:r>
              <a:rPr lang="en-US" altLang="zh-CN" sz="2400" dirty="0">
                <a:solidFill>
                  <a:srgbClr val="FFC000"/>
                </a:solidFill>
              </a:rPr>
              <a:t>new </a:t>
            </a:r>
            <a:r>
              <a:rPr lang="en-US" altLang="zh-CN" sz="2400" dirty="0" err="1">
                <a:solidFill>
                  <a:srgbClr val="FFC000"/>
                </a:solidFill>
              </a:rPr>
              <a:t>int</a:t>
            </a:r>
            <a:r>
              <a:rPr lang="en-US" altLang="zh-CN" sz="2400" dirty="0">
                <a:solidFill>
                  <a:srgbClr val="FFC000"/>
                </a:solidFill>
              </a:rPr>
              <a:t>[m*n]</a:t>
            </a:r>
            <a:r>
              <a:rPr lang="en-US" altLang="zh-CN" sz="2400" dirty="0"/>
              <a:t>;</a:t>
            </a:r>
          </a:p>
          <a:p>
            <a:pPr lvl="1" eaLnBrk="1" hangingPunct="1">
              <a:defRPr/>
            </a:pPr>
            <a:r>
              <a:rPr lang="zh-CN" altLang="en-US" sz="2400" dirty="0"/>
              <a:t>第</a:t>
            </a:r>
            <a:r>
              <a:rPr lang="en-US" altLang="zh-CN" sz="2400" dirty="0" err="1"/>
              <a:t>i</a:t>
            </a:r>
            <a:r>
              <a:rPr lang="zh-CN" altLang="en-US" sz="2400" dirty="0"/>
              <a:t>行、第</a:t>
            </a:r>
            <a:r>
              <a:rPr lang="en-US" altLang="zh-CN" sz="2400" dirty="0"/>
              <a:t>j</a:t>
            </a:r>
            <a:r>
              <a:rPr lang="zh-CN" altLang="en-US" sz="2400" dirty="0"/>
              <a:t>列元素：</a:t>
            </a:r>
            <a:r>
              <a:rPr lang="zh-CN" altLang="en-US" sz="2400" dirty="0">
                <a:solidFill>
                  <a:srgbClr val="FFC000"/>
                </a:solidFill>
              </a:rPr>
              <a:t>*</a:t>
            </a:r>
            <a:r>
              <a:rPr lang="en-US" altLang="zh-CN" sz="2400" dirty="0">
                <a:solidFill>
                  <a:srgbClr val="FFC000"/>
                </a:solidFill>
              </a:rPr>
              <a:t>(</a:t>
            </a:r>
            <a:r>
              <a:rPr lang="en-US" altLang="zh-CN" sz="2400" dirty="0" err="1">
                <a:solidFill>
                  <a:srgbClr val="FFC000"/>
                </a:solidFill>
              </a:rPr>
              <a:t>p+i</a:t>
            </a:r>
            <a:r>
              <a:rPr lang="en-US" altLang="zh-CN" sz="2400" dirty="0">
                <a:solidFill>
                  <a:srgbClr val="FFC000"/>
                </a:solidFill>
              </a:rPr>
              <a:t>*</a:t>
            </a:r>
            <a:r>
              <a:rPr lang="en-US" altLang="zh-CN" sz="2400" dirty="0" err="1">
                <a:solidFill>
                  <a:srgbClr val="FFC000"/>
                </a:solidFill>
              </a:rPr>
              <a:t>n+j</a:t>
            </a:r>
            <a:r>
              <a:rPr lang="en-US" altLang="zh-CN" sz="2400" dirty="0">
                <a:solidFill>
                  <a:srgbClr val="FFC000"/>
                </a:solidFill>
              </a:rPr>
              <a:t>)</a:t>
            </a:r>
            <a:endParaRPr lang="zh-CN" altLang="en-US" sz="2400" dirty="0">
              <a:solidFill>
                <a:srgbClr val="FFC000"/>
              </a:solidFill>
            </a:endParaRPr>
          </a:p>
          <a:p>
            <a:endParaRPr lang="zh-CN" altLang="en-US" dirty="0"/>
          </a:p>
        </p:txBody>
      </p:sp>
    </p:spTree>
    <p:extLst>
      <p:ext uri="{BB962C8B-B14F-4D97-AF65-F5344CB8AC3E}">
        <p14:creationId xmlns:p14="http://schemas.microsoft.com/office/powerpoint/2010/main" val="428303780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eaLnBrk="1" hangingPunct="1">
              <a:defRPr/>
            </a:pPr>
            <a:r>
              <a:rPr lang="zh-CN" altLang="en-US" dirty="0" smtClean="0"/>
              <a:t>通过指针访问动态变量</a:t>
            </a:r>
            <a:endParaRPr lang="zh-CN" altLang="zh-CN" dirty="0" smtClean="0"/>
          </a:p>
        </p:txBody>
      </p:sp>
      <p:sp>
        <p:nvSpPr>
          <p:cNvPr id="429059" name="Rectangle 3"/>
          <p:cNvSpPr>
            <a:spLocks noGrp="1" noChangeArrowheads="1"/>
          </p:cNvSpPr>
          <p:nvPr>
            <p:ph type="body" idx="1"/>
          </p:nvPr>
        </p:nvSpPr>
        <p:spPr>
          <a:xfrm>
            <a:off x="457200" y="1600200"/>
            <a:ext cx="8229600" cy="4853136"/>
          </a:xfrm>
        </p:spPr>
        <p:txBody>
          <a:bodyPr>
            <a:normAutofit/>
          </a:bodyPr>
          <a:lstStyle/>
          <a:p>
            <a:pPr eaLnBrk="1" hangingPunct="1">
              <a:defRPr/>
            </a:pPr>
            <a:r>
              <a:rPr lang="zh-CN" altLang="en-US" dirty="0" smtClean="0"/>
              <a:t>动态变量没有名字，对动态变量的访问需要通过指向动态变量的指针变量来进行（</a:t>
            </a:r>
            <a:r>
              <a:rPr lang="zh-CN" altLang="en-US" dirty="0" smtClean="0">
                <a:solidFill>
                  <a:schemeClr val="folHlink"/>
                </a:solidFill>
              </a:rPr>
              <a:t>间接访问</a:t>
            </a:r>
            <a:r>
              <a:rPr lang="zh-CN" altLang="en-US" dirty="0" smtClean="0"/>
              <a:t>）。例如：</a:t>
            </a:r>
          </a:p>
          <a:p>
            <a:pPr lvl="1" eaLnBrk="1" hangingPunct="1">
              <a:buFontTx/>
              <a:buNone/>
              <a:defRPr/>
            </a:pPr>
            <a:r>
              <a:rPr lang="en-US" altLang="zh-CN" dirty="0" err="1" smtClean="0"/>
              <a:t>int</a:t>
            </a:r>
            <a:r>
              <a:rPr lang="en-US" altLang="zh-CN" dirty="0" smtClean="0"/>
              <a:t> *p,*q;</a:t>
            </a:r>
          </a:p>
          <a:p>
            <a:pPr lvl="1" eaLnBrk="1" hangingPunct="1">
              <a:buFontTx/>
              <a:buNone/>
              <a:defRPr/>
            </a:pPr>
            <a:r>
              <a:rPr lang="en-US" altLang="zh-CN" dirty="0" smtClean="0"/>
              <a:t>p = </a:t>
            </a:r>
            <a:r>
              <a:rPr lang="en-US" altLang="zh-CN" dirty="0" smtClean="0">
                <a:solidFill>
                  <a:schemeClr val="folHlink"/>
                </a:solidFill>
              </a:rPr>
              <a:t>new </a:t>
            </a:r>
            <a:r>
              <a:rPr lang="en-US" altLang="zh-CN" dirty="0" err="1" smtClean="0">
                <a:solidFill>
                  <a:schemeClr val="folHlink"/>
                </a:solidFill>
              </a:rPr>
              <a:t>int</a:t>
            </a:r>
            <a:r>
              <a:rPr lang="en-US" altLang="zh-CN" dirty="0" smtClean="0"/>
              <a:t>;</a:t>
            </a:r>
          </a:p>
          <a:p>
            <a:pPr lvl="1" eaLnBrk="1" hangingPunct="1">
              <a:buFontTx/>
              <a:buNone/>
              <a:defRPr/>
            </a:pPr>
            <a:r>
              <a:rPr lang="en-US" altLang="zh-CN" dirty="0" smtClean="0"/>
              <a:t>...</a:t>
            </a:r>
            <a:r>
              <a:rPr lang="en-US" altLang="zh-CN" dirty="0" smtClean="0">
                <a:solidFill>
                  <a:schemeClr val="folHlink"/>
                </a:solidFill>
              </a:rPr>
              <a:t>*p</a:t>
            </a:r>
            <a:r>
              <a:rPr lang="en-US" altLang="zh-CN" dirty="0" smtClean="0"/>
              <a:t>... //</a:t>
            </a:r>
            <a:r>
              <a:rPr lang="zh-CN" altLang="en-US" dirty="0" smtClean="0"/>
              <a:t>访问上面创建的</a:t>
            </a:r>
            <a:r>
              <a:rPr lang="en-US" altLang="zh-CN" dirty="0" err="1" smtClean="0"/>
              <a:t>int</a:t>
            </a:r>
            <a:r>
              <a:rPr lang="zh-CN" altLang="en-US" dirty="0" smtClean="0"/>
              <a:t>型动态变量</a:t>
            </a:r>
          </a:p>
          <a:p>
            <a:pPr lvl="1" eaLnBrk="1" hangingPunct="1">
              <a:buFontTx/>
              <a:buNone/>
              <a:defRPr/>
            </a:pPr>
            <a:r>
              <a:rPr lang="en-US" altLang="zh-CN" dirty="0" smtClean="0"/>
              <a:t>q = </a:t>
            </a:r>
            <a:r>
              <a:rPr lang="en-US" altLang="zh-CN" dirty="0" smtClean="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r>
              <a:rPr lang="en-US" altLang="zh-CN" dirty="0" smtClean="0"/>
              <a:t>;</a:t>
            </a:r>
          </a:p>
          <a:p>
            <a:pPr lvl="1" eaLnBrk="1" hangingPunct="1">
              <a:buFontTx/>
              <a:buNone/>
              <a:defRPr/>
            </a:pPr>
            <a:r>
              <a:rPr lang="en-US" altLang="zh-CN" dirty="0" smtClean="0"/>
              <a:t>...</a:t>
            </a:r>
            <a:r>
              <a:rPr lang="en-US" altLang="zh-CN" dirty="0" smtClean="0">
                <a:solidFill>
                  <a:schemeClr val="folHlink"/>
                </a:solidFill>
              </a:rPr>
              <a:t>*(q+3)</a:t>
            </a:r>
            <a:r>
              <a:rPr lang="en-US" altLang="zh-CN" dirty="0" smtClean="0"/>
              <a:t>... //</a:t>
            </a:r>
            <a:r>
              <a:rPr lang="zh-CN" altLang="en-US" dirty="0" smtClean="0"/>
              <a:t>或</a:t>
            </a:r>
            <a:r>
              <a:rPr lang="en-US" altLang="zh-CN" dirty="0" smtClean="0"/>
              <a:t>...q[3]...</a:t>
            </a:r>
            <a:r>
              <a:rPr lang="zh-CN" altLang="en-US" dirty="0" smtClean="0"/>
              <a:t>，访问上面创建的</a:t>
            </a:r>
          </a:p>
          <a:p>
            <a:pPr lvl="1" eaLnBrk="1" hangingPunct="1">
              <a:buFontTx/>
              <a:buNone/>
              <a:defRPr/>
            </a:pPr>
            <a:r>
              <a:rPr lang="zh-CN" altLang="en-US" dirty="0" smtClean="0"/>
              <a:t>			      </a:t>
            </a:r>
            <a:r>
              <a:rPr lang="en-US" altLang="zh-CN" dirty="0" smtClean="0"/>
              <a:t>//</a:t>
            </a:r>
            <a:r>
              <a:rPr lang="zh-CN" altLang="en-US" dirty="0" smtClean="0"/>
              <a:t>动态数组中的第</a:t>
            </a:r>
            <a:r>
              <a:rPr lang="en-US" altLang="zh-CN" dirty="0" smtClean="0"/>
              <a:t>4</a:t>
            </a:r>
            <a:r>
              <a:rPr lang="zh-CN" altLang="en-US" dirty="0" smtClean="0"/>
              <a:t>个元素</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457200" y="333375"/>
            <a:ext cx="8229600" cy="6524625"/>
          </a:xfrm>
        </p:spPr>
        <p:txBody>
          <a:bodyPr/>
          <a:lstStyle/>
          <a:p>
            <a:pPr eaLnBrk="1" hangingPunct="1">
              <a:defRPr/>
            </a:pPr>
            <a:r>
              <a:rPr lang="zh-CN" altLang="en-US" dirty="0" smtClean="0"/>
              <a:t>在</a:t>
            </a:r>
            <a:r>
              <a:rPr lang="en-US" altLang="zh-CN" dirty="0" smtClean="0"/>
              <a:t>C++</a:t>
            </a:r>
            <a:r>
              <a:rPr lang="zh-CN" altLang="en-US" dirty="0" smtClean="0"/>
              <a:t>中，动态变量需要由程序显式地撤消（使之消亡）。例如：</a:t>
            </a:r>
          </a:p>
          <a:p>
            <a:pPr lvl="1" eaLnBrk="1" hangingPunct="1">
              <a:defRPr/>
            </a:pPr>
            <a:r>
              <a:rPr lang="en-US" altLang="zh-CN" dirty="0" smtClean="0">
                <a:solidFill>
                  <a:srgbClr val="FFC000"/>
                </a:solidFill>
              </a:rPr>
              <a:t>delete</a:t>
            </a:r>
            <a:r>
              <a:rPr lang="en-US" altLang="zh-CN" dirty="0" smtClean="0"/>
              <a:t> p; //</a:t>
            </a:r>
            <a:r>
              <a:rPr lang="zh-CN" altLang="en-US" dirty="0" smtClean="0"/>
              <a:t>撤消</a:t>
            </a:r>
            <a:r>
              <a:rPr lang="en-US" altLang="zh-CN" dirty="0" smtClean="0"/>
              <a:t>p</a:t>
            </a:r>
            <a:r>
              <a:rPr lang="zh-CN" altLang="en-US" dirty="0" smtClean="0"/>
              <a:t>指向的</a:t>
            </a:r>
            <a:r>
              <a:rPr lang="en-US" altLang="zh-CN" dirty="0" err="1" smtClean="0"/>
              <a:t>int</a:t>
            </a:r>
            <a:r>
              <a:rPr lang="zh-CN" altLang="en-US" dirty="0" smtClean="0"/>
              <a:t>型动态变量</a:t>
            </a:r>
          </a:p>
          <a:p>
            <a:pPr lvl="1" eaLnBrk="1" hangingPunct="1">
              <a:buFontTx/>
              <a:buNone/>
              <a:defRPr/>
            </a:pPr>
            <a:r>
              <a:rPr lang="zh-CN" altLang="en-US" dirty="0" smtClean="0"/>
              <a:t>或</a:t>
            </a:r>
          </a:p>
          <a:p>
            <a:pPr lvl="1" eaLnBrk="1" hangingPunct="1">
              <a:defRPr/>
            </a:pPr>
            <a:r>
              <a:rPr lang="en-US" altLang="zh-CN" dirty="0" smtClean="0">
                <a:solidFill>
                  <a:srgbClr val="FFC000"/>
                </a:solidFill>
              </a:rPr>
              <a:t>free</a:t>
            </a:r>
            <a:r>
              <a:rPr lang="en-US" altLang="zh-CN" dirty="0" smtClean="0"/>
              <a:t>(p);</a:t>
            </a:r>
          </a:p>
          <a:p>
            <a:pPr eaLnBrk="1" hangingPunct="1">
              <a:defRPr/>
            </a:pPr>
            <a:r>
              <a:rPr lang="zh-CN" altLang="en-US" dirty="0" smtClean="0"/>
              <a:t>再例如：</a:t>
            </a:r>
          </a:p>
          <a:p>
            <a:pPr lvl="1" eaLnBrk="1" hangingPunct="1">
              <a:defRPr/>
            </a:pPr>
            <a:r>
              <a:rPr lang="en-US" altLang="zh-CN" dirty="0" smtClean="0">
                <a:solidFill>
                  <a:srgbClr val="FFC000"/>
                </a:solidFill>
              </a:rPr>
              <a:t>delete</a:t>
            </a:r>
            <a:r>
              <a:rPr lang="en-US" altLang="zh-CN" dirty="0" smtClean="0"/>
              <a:t> </a:t>
            </a:r>
            <a:r>
              <a:rPr lang="en-US" altLang="zh-CN" dirty="0" smtClean="0">
                <a:solidFill>
                  <a:schemeClr val="folHlink"/>
                </a:solidFill>
              </a:rPr>
              <a:t>[]</a:t>
            </a:r>
            <a:r>
              <a:rPr lang="en-US" altLang="zh-CN" dirty="0" smtClean="0"/>
              <a:t>q; //</a:t>
            </a:r>
            <a:r>
              <a:rPr lang="zh-CN" altLang="en-US" dirty="0" smtClean="0"/>
              <a:t>撤消</a:t>
            </a:r>
            <a:r>
              <a:rPr lang="en-US" altLang="zh-CN" dirty="0" smtClean="0"/>
              <a:t>q</a:t>
            </a:r>
            <a:r>
              <a:rPr lang="zh-CN" altLang="en-US" dirty="0" smtClean="0"/>
              <a:t>指向的动态数组</a:t>
            </a:r>
          </a:p>
          <a:p>
            <a:pPr lvl="1" eaLnBrk="1" hangingPunct="1">
              <a:buFontTx/>
              <a:buNone/>
              <a:defRPr/>
            </a:pPr>
            <a:r>
              <a:rPr lang="zh-CN" altLang="en-US" dirty="0" smtClean="0"/>
              <a:t>或</a:t>
            </a:r>
          </a:p>
          <a:p>
            <a:pPr lvl="1" eaLnBrk="1" hangingPunct="1">
              <a:defRPr/>
            </a:pPr>
            <a:r>
              <a:rPr lang="en-US" altLang="zh-CN" dirty="0" smtClean="0">
                <a:solidFill>
                  <a:srgbClr val="FFC000"/>
                </a:solidFill>
              </a:rPr>
              <a:t>free</a:t>
            </a:r>
            <a:r>
              <a:rPr lang="en-US" altLang="zh-CN" dirty="0" smtClean="0"/>
              <a:t>(q);</a:t>
            </a:r>
          </a:p>
          <a:p>
            <a:pPr eaLnBrk="1" hangingPunct="1">
              <a:defRPr/>
            </a:pPr>
            <a:r>
              <a:rPr lang="zh-CN" altLang="en-US" dirty="0" smtClean="0"/>
              <a:t>一般来说，用</a:t>
            </a:r>
            <a:r>
              <a:rPr lang="en-US" altLang="zh-CN" dirty="0" smtClean="0"/>
              <a:t>new</a:t>
            </a:r>
            <a:r>
              <a:rPr lang="zh-CN" altLang="en-US" dirty="0" smtClean="0"/>
              <a:t>创建的动态变量需要用</a:t>
            </a:r>
            <a:r>
              <a:rPr lang="en-US" altLang="zh-CN" dirty="0" smtClean="0"/>
              <a:t>delete</a:t>
            </a:r>
            <a:r>
              <a:rPr lang="zh-CN" altLang="en-US" dirty="0" smtClean="0"/>
              <a:t>来撤销；用</a:t>
            </a:r>
            <a:r>
              <a:rPr lang="en-US" altLang="zh-CN" dirty="0" err="1" smtClean="0"/>
              <a:t>malloc</a:t>
            </a:r>
            <a:r>
              <a:rPr lang="zh-CN" altLang="en-US" dirty="0" smtClean="0"/>
              <a:t>创建的动态变量则需要用</a:t>
            </a:r>
            <a:r>
              <a:rPr lang="en-US" altLang="zh-CN" dirty="0" smtClean="0"/>
              <a:t>free</a:t>
            </a:r>
            <a:r>
              <a:rPr lang="zh-CN" altLang="en-US" dirty="0" smtClean="0"/>
              <a:t>撤销。</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457200" y="188913"/>
            <a:ext cx="8229600" cy="6335712"/>
          </a:xfrm>
        </p:spPr>
        <p:txBody>
          <a:bodyPr/>
          <a:lstStyle/>
          <a:p>
            <a:pPr eaLnBrk="1" hangingPunct="1">
              <a:lnSpc>
                <a:spcPct val="90000"/>
              </a:lnSpc>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solidFill>
                  <a:schemeClr val="folHlink"/>
                </a:solidFill>
              </a:rPr>
              <a:t>只能撤消动态变量！</a:t>
            </a:r>
          </a:p>
          <a:p>
            <a:pPr lvl="1" eaLnBrk="1" hangingPunct="1">
              <a:lnSpc>
                <a:spcPct val="90000"/>
              </a:lnSpc>
              <a:defRPr/>
            </a:pPr>
            <a:r>
              <a:rPr lang="en-US" altLang="zh-CN" dirty="0" err="1" smtClean="0"/>
              <a:t>int</a:t>
            </a:r>
            <a:r>
              <a:rPr lang="en-US" altLang="zh-CN" dirty="0" smtClean="0"/>
              <a:t> x,*p;</a:t>
            </a:r>
          </a:p>
          <a:p>
            <a:pPr lvl="1" eaLnBrk="1" hangingPunct="1">
              <a:lnSpc>
                <a:spcPct val="90000"/>
              </a:lnSpc>
              <a:defRPr/>
            </a:pPr>
            <a:r>
              <a:rPr lang="en-US" altLang="zh-CN" dirty="0" smtClean="0"/>
              <a:t>p = &amp;x;</a:t>
            </a:r>
          </a:p>
          <a:p>
            <a:pPr lvl="1" eaLnBrk="1" hangingPunct="1">
              <a:lnSpc>
                <a:spcPct val="90000"/>
              </a:lnSpc>
              <a:defRPr/>
            </a:pPr>
            <a:r>
              <a:rPr lang="en-US" altLang="zh-CN" dirty="0" smtClean="0"/>
              <a:t>delete p; //</a:t>
            </a:r>
            <a:r>
              <a:rPr lang="en-US" altLang="zh-CN" dirty="0" smtClean="0">
                <a:solidFill>
                  <a:schemeClr val="folHlink"/>
                </a:solidFill>
              </a:rPr>
              <a:t>Error </a:t>
            </a:r>
            <a:r>
              <a:rPr lang="en-US" altLang="zh-CN" dirty="0" smtClean="0"/>
              <a:t> </a:t>
            </a:r>
          </a:p>
          <a:p>
            <a:pPr eaLnBrk="1" hangingPunct="1">
              <a:lnSpc>
                <a:spcPct val="90000"/>
              </a:lnSpc>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t>撤消动态数组时，其中的指针变量</a:t>
            </a:r>
            <a:r>
              <a:rPr lang="zh-CN" altLang="en-US" dirty="0" smtClean="0">
                <a:solidFill>
                  <a:schemeClr val="folHlink"/>
                </a:solidFill>
              </a:rPr>
              <a:t>必须指向数组的第一个元素！</a:t>
            </a:r>
          </a:p>
          <a:p>
            <a:pPr lvl="1" eaLnBrk="1" hangingPunct="1">
              <a:lnSpc>
                <a:spcPct val="90000"/>
              </a:lnSpc>
              <a:defRPr/>
            </a:pPr>
            <a:r>
              <a:rPr lang="en-US" altLang="zh-CN" dirty="0" err="1" smtClean="0"/>
              <a:t>int</a:t>
            </a:r>
            <a:r>
              <a:rPr lang="en-US" altLang="zh-CN" dirty="0" smtClean="0"/>
              <a:t> *p=new </a:t>
            </a:r>
            <a:r>
              <a:rPr lang="en-US" altLang="zh-CN" dirty="0" err="1" smtClean="0"/>
              <a:t>int</a:t>
            </a:r>
            <a:r>
              <a:rPr lang="en-US" altLang="zh-CN" dirty="0" smtClean="0"/>
              <a:t>[n];</a:t>
            </a:r>
          </a:p>
          <a:p>
            <a:pPr lvl="1" eaLnBrk="1" hangingPunct="1">
              <a:lnSpc>
                <a:spcPct val="90000"/>
              </a:lnSpc>
              <a:defRPr/>
            </a:pPr>
            <a:r>
              <a:rPr lang="en-US" altLang="zh-CN" dirty="0" smtClean="0"/>
              <a:t>p++;</a:t>
            </a:r>
          </a:p>
          <a:p>
            <a:pPr lvl="1" eaLnBrk="1" hangingPunct="1">
              <a:lnSpc>
                <a:spcPct val="90000"/>
              </a:lnSpc>
              <a:defRPr/>
            </a:pPr>
            <a:r>
              <a:rPr lang="en-US" altLang="zh-CN" dirty="0" smtClean="0"/>
              <a:t>delete []p; //</a:t>
            </a:r>
            <a:r>
              <a:rPr lang="en-US" altLang="zh-CN" dirty="0" smtClean="0">
                <a:solidFill>
                  <a:schemeClr val="folHlink"/>
                </a:solidFill>
              </a:rPr>
              <a:t>Error</a:t>
            </a:r>
          </a:p>
          <a:p>
            <a:pPr lvl="1" eaLnBrk="1" hangingPunct="1">
              <a:lnSpc>
                <a:spcPct val="90000"/>
              </a:lnSpc>
              <a:buFontTx/>
              <a:buNone/>
              <a:defRPr/>
            </a:pPr>
            <a:r>
              <a:rPr lang="zh-CN" altLang="en-US" dirty="0" smtClean="0"/>
              <a:t>或</a:t>
            </a:r>
          </a:p>
          <a:p>
            <a:pPr lvl="1" eaLnBrk="1" hangingPunct="1">
              <a:lnSpc>
                <a:spcPct val="90000"/>
              </a:lnSpc>
              <a:defRPr/>
            </a:pPr>
            <a:r>
              <a:rPr lang="en-US" altLang="zh-CN" dirty="0" err="1" smtClean="0"/>
              <a:t>int</a:t>
            </a:r>
            <a:r>
              <a:rPr lang="en-US" altLang="zh-CN" dirty="0" smtClean="0"/>
              <a:t> *p=(</a:t>
            </a:r>
            <a:r>
              <a:rPr lang="en-US" altLang="zh-CN" dirty="0" err="1" smtClean="0"/>
              <a:t>int</a:t>
            </a:r>
            <a:r>
              <a:rPr lang="en-US" altLang="zh-CN" dirty="0" smtClean="0"/>
              <a:t> *)</a:t>
            </a:r>
            <a:r>
              <a:rPr lang="en-US" altLang="zh-CN" dirty="0" err="1" smtClean="0"/>
              <a:t>malloc</a:t>
            </a:r>
            <a:r>
              <a:rPr lang="en-US" altLang="zh-CN" dirty="0" smtClean="0"/>
              <a:t>(</a:t>
            </a:r>
            <a:r>
              <a:rPr lang="en-US" altLang="zh-CN" dirty="0" err="1" smtClean="0"/>
              <a:t>sizeof</a:t>
            </a:r>
            <a:r>
              <a:rPr lang="en-US" altLang="zh-CN" dirty="0" smtClean="0"/>
              <a:t>(</a:t>
            </a:r>
            <a:r>
              <a:rPr lang="en-US" altLang="zh-CN" dirty="0" err="1" smtClean="0"/>
              <a:t>int</a:t>
            </a:r>
            <a:r>
              <a:rPr lang="en-US" altLang="zh-CN" dirty="0" smtClean="0"/>
              <a:t>)*n);</a:t>
            </a:r>
          </a:p>
          <a:p>
            <a:pPr lvl="1" eaLnBrk="1" hangingPunct="1">
              <a:lnSpc>
                <a:spcPct val="90000"/>
              </a:lnSpc>
              <a:defRPr/>
            </a:pPr>
            <a:r>
              <a:rPr lang="en-US" altLang="zh-CN" dirty="0" smtClean="0"/>
              <a:t>p++;</a:t>
            </a:r>
          </a:p>
          <a:p>
            <a:pPr lvl="1" eaLnBrk="1" hangingPunct="1">
              <a:lnSpc>
                <a:spcPct val="90000"/>
              </a:lnSpc>
              <a:defRPr/>
            </a:pPr>
            <a:r>
              <a:rPr lang="en-US" altLang="zh-CN" dirty="0" smtClean="0"/>
              <a:t>free(p); //</a:t>
            </a:r>
            <a:r>
              <a:rPr lang="en-US" altLang="zh-CN" dirty="0" smtClean="0">
                <a:solidFill>
                  <a:schemeClr val="folHlink"/>
                </a:solidFill>
              </a:rPr>
              <a:t>Error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defRPr/>
            </a:pPr>
            <a:r>
              <a:rPr lang="zh-CN" altLang="en-US" smtClean="0"/>
              <a:t>动态变量的生存期</a:t>
            </a:r>
          </a:p>
        </p:txBody>
      </p:sp>
      <p:sp>
        <p:nvSpPr>
          <p:cNvPr id="433155" name="Rectangle 3"/>
          <p:cNvSpPr>
            <a:spLocks noGrp="1" noChangeArrowheads="1"/>
          </p:cNvSpPr>
          <p:nvPr>
            <p:ph type="body" idx="1"/>
          </p:nvPr>
        </p:nvSpPr>
        <p:spPr/>
        <p:txBody>
          <a:bodyPr/>
          <a:lstStyle/>
          <a:p>
            <a:pPr eaLnBrk="1" hangingPunct="1">
              <a:defRPr/>
            </a:pPr>
            <a:r>
              <a:rPr lang="zh-CN" altLang="en-US" dirty="0" smtClean="0"/>
              <a:t>动态变量具有动态生存期</a:t>
            </a:r>
            <a:r>
              <a:rPr lang="zh-CN" altLang="en-US" dirty="0"/>
              <a:t>：</a:t>
            </a:r>
            <a:endParaRPr lang="en-US" altLang="zh-CN" dirty="0" smtClean="0"/>
          </a:p>
          <a:p>
            <a:pPr lvl="1" eaLnBrk="1" hangingPunct="1">
              <a:defRPr/>
            </a:pPr>
            <a:r>
              <a:rPr lang="zh-CN" altLang="en-US" dirty="0" smtClean="0">
                <a:solidFill>
                  <a:schemeClr val="folHlink"/>
                </a:solidFill>
              </a:rPr>
              <a:t>动态生存期</a:t>
            </a:r>
            <a:r>
              <a:rPr lang="zh-CN" altLang="en-US" dirty="0" smtClean="0"/>
              <a:t>是指从</a:t>
            </a:r>
            <a:r>
              <a:rPr lang="en-US" altLang="zh-CN" dirty="0" smtClean="0"/>
              <a:t>new</a:t>
            </a:r>
            <a:r>
              <a:rPr lang="zh-CN" altLang="en-US" dirty="0" smtClean="0"/>
              <a:t>操作或函数调用</a:t>
            </a:r>
            <a:r>
              <a:rPr lang="en-US" altLang="zh-CN" dirty="0" err="1" smtClean="0"/>
              <a:t>malloc</a:t>
            </a:r>
            <a:r>
              <a:rPr lang="zh-CN" altLang="en-US" dirty="0" smtClean="0"/>
              <a:t>后开始，到</a:t>
            </a:r>
            <a:r>
              <a:rPr lang="en-US" altLang="zh-CN" dirty="0" smtClean="0"/>
              <a:t>delete</a:t>
            </a:r>
            <a:r>
              <a:rPr lang="zh-CN" altLang="en-US" dirty="0" smtClean="0"/>
              <a:t>操作或函数调用</a:t>
            </a:r>
            <a:r>
              <a:rPr lang="en-US" altLang="zh-CN" dirty="0" smtClean="0"/>
              <a:t>free</a:t>
            </a:r>
            <a:r>
              <a:rPr lang="zh-CN" altLang="en-US" dirty="0" smtClean="0"/>
              <a:t>时结束的时间段。</a:t>
            </a:r>
            <a:endParaRPr lang="en-US" altLang="zh-CN" dirty="0" smtClean="0"/>
          </a:p>
          <a:p>
            <a:pPr lvl="1" eaLnBrk="1" hangingPunct="1">
              <a:defRPr/>
            </a:pPr>
            <a:r>
              <a:rPr lang="zh-CN" altLang="en-US" dirty="0" smtClean="0"/>
              <a:t>一个动态变量创建后，只要不对它进行</a:t>
            </a:r>
            <a:r>
              <a:rPr lang="en-US" altLang="zh-CN" dirty="0" smtClean="0"/>
              <a:t>delete</a:t>
            </a:r>
            <a:r>
              <a:rPr lang="zh-CN" altLang="en-US" dirty="0" smtClean="0"/>
              <a:t>操作或函数调用</a:t>
            </a:r>
            <a:r>
              <a:rPr lang="en-US" altLang="zh-CN" dirty="0" smtClean="0"/>
              <a:t>free</a:t>
            </a:r>
            <a:r>
              <a:rPr lang="zh-CN" altLang="en-US" dirty="0" smtClean="0"/>
              <a:t>，它就一直存在，直到程序执行结束。</a:t>
            </a:r>
            <a:endParaRPr lang="en-US" altLang="zh-CN" dirty="0" smtClean="0"/>
          </a:p>
          <a:p>
            <a:pPr eaLnBrk="1" hangingPunct="1">
              <a:defRPr/>
            </a:pPr>
            <a:r>
              <a:rPr lang="zh-CN" altLang="en-US" dirty="0" smtClean="0"/>
              <a:t>动态</a:t>
            </a:r>
            <a:r>
              <a:rPr lang="zh-CN" altLang="en-US" dirty="0"/>
              <a:t>变量的空间是在堆区中分配。</a:t>
            </a:r>
          </a:p>
          <a:p>
            <a:pPr lvl="1"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44450"/>
            <a:ext cx="7772400" cy="1143000"/>
          </a:xfrm>
        </p:spPr>
        <p:txBody>
          <a:bodyPr/>
          <a:lstStyle/>
          <a:p>
            <a:pPr eaLnBrk="1" hangingPunct="1">
              <a:defRPr/>
            </a:pPr>
            <a:r>
              <a:rPr lang="zh-CN" altLang="en-US" smtClean="0"/>
              <a:t>数组类型</a:t>
            </a:r>
          </a:p>
        </p:txBody>
      </p:sp>
      <p:sp>
        <p:nvSpPr>
          <p:cNvPr id="5123" name="Rectangle 3"/>
          <p:cNvSpPr>
            <a:spLocks noGrp="1" noChangeArrowheads="1"/>
          </p:cNvSpPr>
          <p:nvPr>
            <p:ph type="body" idx="1"/>
          </p:nvPr>
        </p:nvSpPr>
        <p:spPr>
          <a:xfrm>
            <a:off x="250825" y="1412875"/>
            <a:ext cx="8569325" cy="5184775"/>
          </a:xfrm>
        </p:spPr>
        <p:txBody>
          <a:bodyPr>
            <a:normAutofit lnSpcReduction="10000"/>
          </a:bodyPr>
          <a:lstStyle/>
          <a:p>
            <a:pPr eaLnBrk="1" hangingPunct="1">
              <a:defRPr/>
            </a:pPr>
            <a:r>
              <a:rPr lang="zh-CN" altLang="en-US" sz="2800" dirty="0" smtClean="0"/>
              <a:t>如何表示一个向量和矩阵这样的复合数据？如果用独立的变量来分别表示它们的元素，则会面临：</a:t>
            </a:r>
          </a:p>
          <a:p>
            <a:pPr lvl="1" eaLnBrk="1" hangingPunct="1">
              <a:defRPr/>
            </a:pPr>
            <a:r>
              <a:rPr lang="zh-CN" altLang="en-US" sz="2400" dirty="0" smtClean="0"/>
              <a:t>变量数量太多（</a:t>
            </a:r>
            <a:r>
              <a:rPr lang="en-US" altLang="zh-CN" sz="2400" dirty="0" smtClean="0"/>
              <a:t>x1</a:t>
            </a:r>
            <a:r>
              <a:rPr lang="zh-CN" altLang="en-US" sz="2400" dirty="0" smtClean="0"/>
              <a:t>、</a:t>
            </a:r>
            <a:r>
              <a:rPr lang="en-US" altLang="zh-CN" sz="2400" dirty="0" smtClean="0"/>
              <a:t>x2</a:t>
            </a:r>
            <a:r>
              <a:rPr lang="zh-CN" altLang="en-US" sz="2400" dirty="0" smtClean="0"/>
              <a:t>、</a:t>
            </a:r>
            <a:r>
              <a:rPr lang="en-US" altLang="zh-CN" sz="2400" dirty="0" smtClean="0"/>
              <a:t>x3</a:t>
            </a:r>
            <a:r>
              <a:rPr lang="zh-CN" altLang="en-US" sz="2400" dirty="0" smtClean="0"/>
              <a:t>、</a:t>
            </a:r>
            <a:r>
              <a:rPr lang="en-US" altLang="zh-CN" sz="2400" dirty="0" smtClean="0"/>
              <a:t>....</a:t>
            </a:r>
            <a:r>
              <a:rPr lang="zh-CN" altLang="en-US" sz="2400" dirty="0" smtClean="0"/>
              <a:t>）。</a:t>
            </a:r>
          </a:p>
          <a:p>
            <a:pPr lvl="1" eaLnBrk="1" hangingPunct="1">
              <a:defRPr/>
            </a:pPr>
            <a:r>
              <a:rPr lang="zh-CN" altLang="en-US" sz="2400" dirty="0" smtClean="0"/>
              <a:t>变量之间缺乏显式的联系。</a:t>
            </a:r>
          </a:p>
          <a:p>
            <a:pPr eaLnBrk="1" hangingPunct="1">
              <a:defRPr/>
            </a:pPr>
            <a:r>
              <a:rPr lang="en-US" altLang="zh-CN" sz="2800" dirty="0" smtClean="0"/>
              <a:t>C++</a:t>
            </a:r>
            <a:r>
              <a:rPr lang="zh-CN" altLang="en-US" sz="2800" dirty="0" smtClean="0"/>
              <a:t>提供了数组类型来表示上述的数据：</a:t>
            </a:r>
          </a:p>
          <a:p>
            <a:pPr lvl="1" eaLnBrk="1" hangingPunct="1">
              <a:defRPr/>
            </a:pPr>
            <a:r>
              <a:rPr lang="zh-CN" altLang="en-US" sz="2400" dirty="0" smtClean="0"/>
              <a:t>数组类型是一种由</a:t>
            </a:r>
            <a:r>
              <a:rPr lang="zh-CN" altLang="en-US" sz="2400" dirty="0" smtClean="0">
                <a:solidFill>
                  <a:schemeClr val="folHlink"/>
                </a:solidFill>
              </a:rPr>
              <a:t>固定</a:t>
            </a:r>
            <a:r>
              <a:rPr lang="zh-CN" altLang="en-US" sz="2400" dirty="0" smtClean="0"/>
              <a:t>多个</a:t>
            </a:r>
            <a:r>
              <a:rPr lang="zh-CN" altLang="en-US" sz="2400" dirty="0" smtClean="0">
                <a:solidFill>
                  <a:schemeClr val="folHlink"/>
                </a:solidFill>
              </a:rPr>
              <a:t>同类型</a:t>
            </a:r>
            <a:r>
              <a:rPr lang="zh-CN" altLang="en-US" sz="2400" dirty="0" smtClean="0"/>
              <a:t>的元素按一定次序所构成的复合数据类型。</a:t>
            </a:r>
          </a:p>
          <a:p>
            <a:pPr lvl="1" eaLnBrk="1" hangingPunct="1">
              <a:defRPr/>
            </a:pPr>
            <a:r>
              <a:rPr lang="zh-CN" altLang="en-US" sz="2400" dirty="0" smtClean="0"/>
              <a:t>数组类型是一种用户自定义的数据类型。</a:t>
            </a:r>
          </a:p>
          <a:p>
            <a:pPr eaLnBrk="1" hangingPunct="1">
              <a:defRPr/>
            </a:pPr>
            <a:r>
              <a:rPr lang="zh-CN" altLang="en-US" sz="2800" dirty="0" smtClean="0"/>
              <a:t>数组类型可分为：</a:t>
            </a:r>
          </a:p>
          <a:p>
            <a:pPr lvl="1" eaLnBrk="1" hangingPunct="1">
              <a:defRPr/>
            </a:pPr>
            <a:r>
              <a:rPr lang="zh-CN" altLang="en-US" sz="2400" dirty="0" smtClean="0"/>
              <a:t>一维数组：表示向量和线性表等</a:t>
            </a:r>
          </a:p>
          <a:p>
            <a:pPr lvl="1" eaLnBrk="1" hangingPunct="1">
              <a:defRPr/>
            </a:pPr>
            <a:r>
              <a:rPr lang="zh-CN" altLang="en-US" sz="2400" dirty="0" smtClean="0"/>
              <a:t>二维数组：表示矩阵等</a:t>
            </a:r>
          </a:p>
          <a:p>
            <a:pPr lvl="1" eaLnBrk="1" hangingPunct="1">
              <a:defRPr/>
            </a:pPr>
            <a:r>
              <a:rPr lang="zh-CN" altLang="en-US" sz="2400" dirty="0" smtClean="0"/>
              <a:t>多维数组（三维及三维以上）</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115888"/>
            <a:ext cx="8229600" cy="1139825"/>
          </a:xfrm>
        </p:spPr>
        <p:txBody>
          <a:bodyPr/>
          <a:lstStyle/>
          <a:p>
            <a:pPr eaLnBrk="1" hangingPunct="1">
              <a:defRPr/>
            </a:pPr>
            <a:r>
              <a:rPr lang="en-US" altLang="zh-CN" smtClean="0"/>
              <a:t>“</a:t>
            </a:r>
            <a:r>
              <a:rPr lang="zh-CN" altLang="en-US" smtClean="0"/>
              <a:t>内存泄漏” 问题</a:t>
            </a:r>
          </a:p>
        </p:txBody>
      </p:sp>
      <p:sp>
        <p:nvSpPr>
          <p:cNvPr id="434179" name="Rectangle 3"/>
          <p:cNvSpPr>
            <a:spLocks noGrp="1" noChangeArrowheads="1"/>
          </p:cNvSpPr>
          <p:nvPr>
            <p:ph type="body" idx="1"/>
          </p:nvPr>
        </p:nvSpPr>
        <p:spPr>
          <a:xfrm>
            <a:off x="250825" y="1341438"/>
            <a:ext cx="8713788" cy="5516562"/>
          </a:xfrm>
        </p:spPr>
        <p:txBody>
          <a:bodyPr/>
          <a:lstStyle/>
          <a:p>
            <a:pPr eaLnBrk="1" hangingPunct="1">
              <a:defRPr/>
            </a:pPr>
            <a:r>
              <a:rPr lang="zh-CN" altLang="en-US" dirty="0" smtClean="0">
                <a:solidFill>
                  <a:schemeClr val="folHlink"/>
                </a:solidFill>
              </a:rPr>
              <a:t>内存泄漏</a:t>
            </a:r>
            <a:r>
              <a:rPr lang="zh-CN" altLang="en-US" dirty="0" smtClean="0"/>
              <a:t>（</a:t>
            </a:r>
            <a:r>
              <a:rPr lang="en-US" altLang="zh-CN" dirty="0" smtClean="0"/>
              <a:t>memory leak</a:t>
            </a:r>
            <a:r>
              <a:rPr lang="zh-CN" altLang="en-US" dirty="0" smtClean="0"/>
              <a:t>）：</a:t>
            </a:r>
            <a:endParaRPr lang="en-US" altLang="zh-CN" dirty="0" smtClean="0"/>
          </a:p>
          <a:p>
            <a:pPr lvl="1" eaLnBrk="1" hangingPunct="1">
              <a:defRPr/>
            </a:pPr>
            <a:r>
              <a:rPr lang="zh-CN" altLang="en-US" dirty="0" smtClean="0"/>
              <a:t>没有撤消动态变量，而把指向它的指针变量指向了别处或指向它的指针变量的生存期结束了，这时，这个动态变量存在但不可访问（这个动态变量已成为一个</a:t>
            </a:r>
            <a:r>
              <a:rPr lang="zh-CN" altLang="en-US" dirty="0" smtClean="0">
                <a:latin typeface="Arial"/>
              </a:rPr>
              <a:t>“</a:t>
            </a:r>
            <a:r>
              <a:rPr lang="zh-CN" altLang="en-US" dirty="0" smtClean="0">
                <a:solidFill>
                  <a:schemeClr val="folHlink"/>
                </a:solidFill>
              </a:rPr>
              <a:t>孤儿</a:t>
            </a:r>
            <a:r>
              <a:rPr lang="zh-CN" altLang="en-US" dirty="0" smtClean="0">
                <a:latin typeface="Arial"/>
              </a:rPr>
              <a:t>”</a:t>
            </a:r>
            <a:r>
              <a:rPr lang="zh-CN" altLang="en-US" dirty="0" smtClean="0"/>
              <a:t>），从而浪费空间。例如：</a:t>
            </a:r>
          </a:p>
          <a:p>
            <a:pPr lvl="1" eaLnBrk="1" hangingPunct="1">
              <a:buFontTx/>
              <a:buNone/>
              <a:defRPr/>
            </a:pPr>
            <a:r>
              <a:rPr lang="en-US" altLang="zh-CN" dirty="0" err="1" smtClean="0"/>
              <a:t>int</a:t>
            </a:r>
            <a:r>
              <a:rPr lang="en-US" altLang="zh-CN" dirty="0" smtClean="0"/>
              <a:t> x,*p;</a:t>
            </a:r>
          </a:p>
          <a:p>
            <a:pPr lvl="1" eaLnBrk="1" hangingPunct="1">
              <a:buFontTx/>
              <a:buNone/>
              <a:defRPr/>
            </a:pPr>
            <a:r>
              <a:rPr lang="en-US" altLang="zh-CN" dirty="0" smtClean="0"/>
              <a:t>p = new </a:t>
            </a:r>
            <a:r>
              <a:rPr lang="en-US" altLang="zh-CN" dirty="0" err="1" smtClean="0"/>
              <a:t>int</a:t>
            </a:r>
            <a:r>
              <a:rPr lang="en-US" altLang="zh-CN" dirty="0" smtClean="0"/>
              <a:t>[10]; //</a:t>
            </a:r>
            <a:r>
              <a:rPr lang="zh-CN" altLang="en-US" dirty="0" smtClean="0"/>
              <a:t>动态数组</a:t>
            </a:r>
          </a:p>
          <a:p>
            <a:pPr lvl="1" eaLnBrk="1" hangingPunct="1">
              <a:buFontTx/>
              <a:buNone/>
              <a:defRPr/>
            </a:pPr>
            <a:r>
              <a:rPr lang="en-US" altLang="zh-CN" dirty="0" smtClean="0"/>
              <a:t>p = &amp;x; //</a:t>
            </a:r>
            <a:r>
              <a:rPr lang="zh-CN" altLang="en-US" dirty="0" smtClean="0"/>
              <a:t>之后，上面的动态数组就访问不到了！</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defRPr/>
            </a:pPr>
            <a:r>
              <a:rPr lang="en-US" altLang="zh-CN" smtClean="0"/>
              <a:t>“</a:t>
            </a:r>
            <a:r>
              <a:rPr lang="zh-CN" altLang="en-US" smtClean="0"/>
              <a:t>悬浮指针”问题</a:t>
            </a:r>
          </a:p>
        </p:txBody>
      </p:sp>
      <p:sp>
        <p:nvSpPr>
          <p:cNvPr id="435203" name="Rectangle 3"/>
          <p:cNvSpPr>
            <a:spLocks noGrp="1" noChangeArrowheads="1"/>
          </p:cNvSpPr>
          <p:nvPr>
            <p:ph type="body" idx="1"/>
          </p:nvPr>
        </p:nvSpPr>
        <p:spPr>
          <a:xfrm>
            <a:off x="457200" y="1600200"/>
            <a:ext cx="8229600" cy="4781550"/>
          </a:xfrm>
        </p:spPr>
        <p:txBody>
          <a:bodyPr>
            <a:normAutofit/>
          </a:bodyPr>
          <a:lstStyle/>
          <a:p>
            <a:pPr eaLnBrk="1" hangingPunct="1">
              <a:defRPr/>
            </a:pPr>
            <a:r>
              <a:rPr lang="zh-CN" altLang="en-US" dirty="0" smtClean="0">
                <a:solidFill>
                  <a:schemeClr val="folHlink"/>
                </a:solidFill>
              </a:rPr>
              <a:t>悬浮指针</a:t>
            </a:r>
            <a:r>
              <a:rPr lang="zh-CN" altLang="en-US" dirty="0" smtClean="0"/>
              <a:t>（</a:t>
            </a:r>
            <a:r>
              <a:rPr lang="en-US" altLang="zh-CN" dirty="0" smtClean="0"/>
              <a:t>dangling pointer</a:t>
            </a:r>
            <a:r>
              <a:rPr lang="zh-CN" altLang="en-US" dirty="0" smtClean="0"/>
              <a:t>）：</a:t>
            </a:r>
            <a:endParaRPr lang="en-US" altLang="zh-CN" dirty="0" smtClean="0"/>
          </a:p>
          <a:p>
            <a:pPr lvl="1" eaLnBrk="1" hangingPunct="1">
              <a:defRPr/>
            </a:pPr>
            <a:r>
              <a:rPr lang="zh-CN" altLang="en-US" dirty="0" smtClean="0"/>
              <a:t>用</a:t>
            </a:r>
            <a:r>
              <a:rPr lang="en-US" altLang="zh-CN" dirty="0" smtClean="0"/>
              <a:t>delete</a:t>
            </a:r>
            <a:r>
              <a:rPr lang="zh-CN" altLang="en-US" dirty="0" smtClean="0"/>
              <a:t>或</a:t>
            </a:r>
            <a:r>
              <a:rPr lang="en-US" altLang="zh-CN" dirty="0" smtClean="0"/>
              <a:t>free</a:t>
            </a:r>
            <a:r>
              <a:rPr lang="zh-CN" altLang="en-US" dirty="0" smtClean="0"/>
              <a:t>撤消动态变量后，</a:t>
            </a:r>
            <a:r>
              <a:rPr lang="en-US" altLang="zh-CN" dirty="0" smtClean="0"/>
              <a:t>C++</a:t>
            </a:r>
            <a:r>
              <a:rPr lang="zh-CN" altLang="en-US" dirty="0" smtClean="0"/>
              <a:t>编译程序一般不会把指向它的指针变量的值赋为</a:t>
            </a:r>
            <a:r>
              <a:rPr lang="en-US" altLang="zh-CN" dirty="0" smtClean="0"/>
              <a:t>0</a:t>
            </a:r>
            <a:r>
              <a:rPr lang="zh-CN" altLang="en-US" dirty="0" smtClean="0"/>
              <a:t>，这时该指针指向一个</a:t>
            </a:r>
            <a:r>
              <a:rPr lang="zh-CN" altLang="en-US" dirty="0" smtClean="0">
                <a:solidFill>
                  <a:srgbClr val="FFC000"/>
                </a:solidFill>
              </a:rPr>
              <a:t>无效空间</a:t>
            </a:r>
            <a:r>
              <a:rPr lang="zh-CN" altLang="en-US" dirty="0" smtClean="0"/>
              <a:t>。例如：</a:t>
            </a:r>
          </a:p>
          <a:p>
            <a:pPr lvl="1" eaLnBrk="1" hangingPunct="1">
              <a:lnSpc>
                <a:spcPct val="90000"/>
              </a:lnSpc>
              <a:buFontTx/>
              <a:buNone/>
              <a:defRPr/>
            </a:pPr>
            <a:r>
              <a:rPr lang="en-US" altLang="zh-CN" dirty="0" err="1" smtClean="0"/>
              <a:t>int</a:t>
            </a:r>
            <a:r>
              <a:rPr lang="en-US" altLang="zh-CN" dirty="0" smtClean="0"/>
              <a:t> *p;</a:t>
            </a:r>
          </a:p>
          <a:p>
            <a:pPr lvl="1" eaLnBrk="1" hangingPunct="1">
              <a:lnSpc>
                <a:spcPct val="90000"/>
              </a:lnSpc>
              <a:buFontTx/>
              <a:buNone/>
              <a:defRPr/>
            </a:pPr>
            <a:r>
              <a:rPr lang="en-US" altLang="zh-CN" dirty="0" smtClean="0"/>
              <a:t>p = new </a:t>
            </a:r>
            <a:r>
              <a:rPr lang="en-US" altLang="zh-CN" dirty="0" err="1" smtClean="0"/>
              <a:t>int</a:t>
            </a:r>
            <a:r>
              <a:rPr lang="en-US" altLang="zh-CN" dirty="0" smtClean="0"/>
              <a:t>; </a:t>
            </a:r>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delete p; //</a:t>
            </a:r>
            <a:r>
              <a:rPr lang="zh-CN" altLang="en-US" dirty="0"/>
              <a:t>撤销</a:t>
            </a:r>
            <a:r>
              <a:rPr lang="zh-CN" altLang="en-US" dirty="0" smtClean="0"/>
              <a:t>了</a:t>
            </a:r>
            <a:r>
              <a:rPr lang="en-US" altLang="zh-CN" dirty="0" smtClean="0"/>
              <a:t>p</a:t>
            </a:r>
            <a:r>
              <a:rPr lang="zh-CN" altLang="en-US" dirty="0" smtClean="0"/>
              <a:t>所指向的动态变量</a:t>
            </a:r>
            <a:endParaRPr lang="en-US" altLang="zh-CN" dirty="0" smtClean="0"/>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*p = 1; //</a:t>
            </a:r>
            <a:r>
              <a:rPr lang="en-US" altLang="zh-CN" dirty="0" smtClean="0">
                <a:solidFill>
                  <a:schemeClr val="folHlink"/>
                </a:solidFill>
              </a:rPr>
              <a:t>?</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动态数组</a:t>
            </a:r>
          </a:p>
        </p:txBody>
      </p:sp>
      <p:sp>
        <p:nvSpPr>
          <p:cNvPr id="436227" name="Rectangle 3"/>
          <p:cNvSpPr>
            <a:spLocks noGrp="1" noChangeArrowheads="1"/>
          </p:cNvSpPr>
          <p:nvPr>
            <p:ph type="body" idx="1"/>
          </p:nvPr>
        </p:nvSpPr>
        <p:spPr>
          <a:xfrm>
            <a:off x="457200" y="1600200"/>
            <a:ext cx="8229600" cy="4997450"/>
          </a:xfrm>
        </p:spPr>
        <p:txBody>
          <a:bodyPr/>
          <a:lstStyle/>
          <a:p>
            <a:pPr eaLnBrk="1" hangingPunct="1">
              <a:defRPr/>
            </a:pPr>
            <a:r>
              <a:rPr lang="zh-CN" altLang="en-US" sz="2800" smtClean="0"/>
              <a:t>对输入的若干个数进行排序，如果输入时先输入数的个数，然后再输入各个数，则可用下面的动态数组来表示这些数：</a:t>
            </a:r>
          </a:p>
          <a:p>
            <a:pPr lvl="1" eaLnBrk="1" hangingPunct="1">
              <a:buFontTx/>
              <a:buNone/>
              <a:defRPr/>
            </a:pPr>
            <a:r>
              <a:rPr lang="en-US" altLang="zh-CN" sz="2400" smtClean="0"/>
              <a:t>int n;</a:t>
            </a:r>
          </a:p>
          <a:p>
            <a:pPr lvl="1" eaLnBrk="1" hangingPunct="1">
              <a:buFontTx/>
              <a:buNone/>
              <a:defRPr/>
            </a:pPr>
            <a:r>
              <a:rPr lang="en-US" altLang="zh-CN" sz="2400" smtClean="0"/>
              <a:t>int *p;</a:t>
            </a:r>
          </a:p>
          <a:p>
            <a:pPr lvl="1" eaLnBrk="1" hangingPunct="1">
              <a:buFontTx/>
              <a:buNone/>
              <a:defRPr/>
            </a:pPr>
            <a:r>
              <a:rPr lang="en-US" altLang="zh-CN" sz="2400" smtClean="0"/>
              <a:t>cin &gt;&gt; n;</a:t>
            </a:r>
          </a:p>
          <a:p>
            <a:pPr lvl="1" eaLnBrk="1" hangingPunct="1">
              <a:buFontTx/>
              <a:buNone/>
              <a:defRPr/>
            </a:pPr>
            <a:r>
              <a:rPr lang="en-US" altLang="zh-CN" sz="2400" smtClean="0"/>
              <a:t>p = new int[n];</a:t>
            </a:r>
          </a:p>
          <a:p>
            <a:pPr lvl="1" eaLnBrk="1" hangingPunct="1">
              <a:buFontTx/>
              <a:buNone/>
              <a:defRPr/>
            </a:pPr>
            <a:r>
              <a:rPr lang="en-US" altLang="zh-CN" sz="2400" smtClean="0"/>
              <a:t>for (int i=0; i&lt;n; i++) cin &gt;&gt; p[i];</a:t>
            </a:r>
          </a:p>
          <a:p>
            <a:pPr lvl="1" eaLnBrk="1" hangingPunct="1">
              <a:buFontTx/>
              <a:buNone/>
              <a:defRPr/>
            </a:pPr>
            <a:r>
              <a:rPr lang="en-US" altLang="zh-CN" sz="2400" smtClean="0"/>
              <a:t>sort(p,n);</a:t>
            </a:r>
          </a:p>
          <a:p>
            <a:pPr lvl="1" eaLnBrk="1" hangingPunct="1">
              <a:buFontTx/>
              <a:buNone/>
              <a:defRPr/>
            </a:pPr>
            <a:r>
              <a:rPr lang="en-US" altLang="zh-CN" sz="2400" smtClean="0"/>
              <a:t>......</a:t>
            </a:r>
          </a:p>
          <a:p>
            <a:pPr lvl="1" eaLnBrk="1" hangingPunct="1">
              <a:buFontTx/>
              <a:buNone/>
              <a:defRPr/>
            </a:pPr>
            <a:r>
              <a:rPr lang="en-US" altLang="zh-CN" sz="2400" smtClean="0"/>
              <a:t>delete []p;</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0" y="188913"/>
            <a:ext cx="9144000" cy="6669087"/>
          </a:xfrm>
        </p:spPr>
        <p:txBody>
          <a:bodyPr/>
          <a:lstStyle/>
          <a:p>
            <a:pPr defTabSz="1081088" eaLnBrk="1" hangingPunct="1">
              <a:lnSpc>
                <a:spcPct val="90000"/>
              </a:lnSpc>
              <a:defRPr/>
            </a:pPr>
            <a:r>
              <a:rPr lang="zh-CN" altLang="en-US" sz="2400" dirty="0" smtClean="0"/>
              <a:t>对输入的若干个数进行排序，在输入时，先输入各个数，最后输入一个结束标记（如：</a:t>
            </a:r>
            <a:r>
              <a:rPr lang="en-US" altLang="zh-CN" sz="2400" dirty="0" smtClean="0"/>
              <a:t>-1</a:t>
            </a:r>
            <a:r>
              <a:rPr lang="zh-CN" altLang="en-US" sz="2400" dirty="0" smtClean="0"/>
              <a:t>），这时，可以按以下方式实现：</a:t>
            </a:r>
          </a:p>
          <a:p>
            <a:pPr lvl="1" defTabSz="1081088" eaLnBrk="1" hangingPunct="1">
              <a:lnSpc>
                <a:spcPct val="150000"/>
              </a:lnSpc>
              <a:buFontTx/>
              <a:buNone/>
              <a:defRPr/>
            </a:pPr>
            <a:r>
              <a:rPr lang="en-US" altLang="zh-CN" sz="2000" dirty="0" err="1" smtClean="0"/>
              <a:t>const</a:t>
            </a:r>
            <a:r>
              <a:rPr lang="en-US" altLang="zh-CN" sz="2000" dirty="0" smtClean="0"/>
              <a:t> </a:t>
            </a:r>
            <a:r>
              <a:rPr lang="en-US" altLang="zh-CN" sz="2000" dirty="0" err="1" smtClean="0"/>
              <a:t>int</a:t>
            </a:r>
            <a:r>
              <a:rPr lang="en-US" altLang="zh-CN" sz="2000" dirty="0" smtClean="0"/>
              <a:t> INCREMENT=10;</a:t>
            </a:r>
          </a:p>
          <a:p>
            <a:pPr lvl="1" defTabSz="1081088" eaLnBrk="1" hangingPunct="1">
              <a:lnSpc>
                <a:spcPct val="80000"/>
              </a:lnSpc>
              <a:buFontTx/>
              <a:buNone/>
              <a:defRPr/>
            </a:pPr>
            <a:r>
              <a:rPr lang="en-US" altLang="zh-CN" sz="2000" dirty="0" err="1" smtClean="0"/>
              <a:t>int</a:t>
            </a:r>
            <a:r>
              <a:rPr lang="en-US" altLang="zh-CN" sz="2000" dirty="0" smtClean="0"/>
              <a:t> </a:t>
            </a:r>
            <a:r>
              <a:rPr lang="en-US" altLang="zh-CN" sz="2000" dirty="0" err="1" smtClean="0"/>
              <a:t>max_len</a:t>
            </a:r>
            <a:r>
              <a:rPr lang="en-US" altLang="zh-CN" sz="2000" dirty="0" smtClean="0"/>
              <a:t>=20,count=0,n,*p=new </a:t>
            </a:r>
            <a:r>
              <a:rPr lang="en-US" altLang="zh-CN" sz="2000" dirty="0" err="1" smtClean="0"/>
              <a:t>int</a:t>
            </a:r>
            <a:r>
              <a:rPr lang="en-US" altLang="zh-CN" sz="2000" dirty="0" smtClean="0"/>
              <a:t>[</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err="1" smtClean="0"/>
              <a:t>cin</a:t>
            </a:r>
            <a:r>
              <a:rPr lang="en-US" altLang="zh-CN" sz="2000" dirty="0" smtClean="0"/>
              <a:t> &gt;&gt; n;</a:t>
            </a:r>
          </a:p>
          <a:p>
            <a:pPr lvl="1" defTabSz="1081088" eaLnBrk="1" hangingPunct="1">
              <a:lnSpc>
                <a:spcPct val="80000"/>
              </a:lnSpc>
              <a:buFontTx/>
              <a:buNone/>
              <a:defRPr/>
            </a:pPr>
            <a:r>
              <a:rPr lang="en-US" altLang="zh-CN" sz="2000" dirty="0" smtClean="0"/>
              <a:t>while (n != -1) </a:t>
            </a:r>
          </a:p>
          <a:p>
            <a:pPr lvl="1" defTabSz="1081088" eaLnBrk="1" hangingPunct="1">
              <a:lnSpc>
                <a:spcPct val="80000"/>
              </a:lnSpc>
              <a:buFontTx/>
              <a:buNone/>
              <a:defRPr/>
            </a:pPr>
            <a:r>
              <a:rPr lang="en-US" altLang="zh-CN" sz="2000" dirty="0" smtClean="0"/>
              <a:t>{	if (count &gt;= </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smtClean="0"/>
              <a:t>	{	</a:t>
            </a:r>
            <a:r>
              <a:rPr lang="en-US" altLang="zh-CN" sz="2000" dirty="0" err="1" smtClean="0"/>
              <a:t>max_len</a:t>
            </a:r>
            <a:r>
              <a:rPr lang="en-US" altLang="zh-CN" sz="2000" dirty="0" smtClean="0"/>
              <a:t> += INCREMENT;</a:t>
            </a:r>
          </a:p>
          <a:p>
            <a:pPr lvl="1" defTabSz="1081088" eaLnBrk="1" hangingPunct="1">
              <a:lnSpc>
                <a:spcPct val="80000"/>
              </a:lnSpc>
              <a:buFontTx/>
              <a:buNone/>
              <a:defRPr/>
            </a:pPr>
            <a:r>
              <a:rPr lang="en-US" altLang="zh-CN" sz="2000" dirty="0" smtClean="0"/>
              <a:t>		</a:t>
            </a:r>
            <a:r>
              <a:rPr lang="en-US" altLang="zh-CN" sz="2000" dirty="0" err="1" smtClean="0"/>
              <a:t>int</a:t>
            </a:r>
            <a:r>
              <a:rPr lang="en-US" altLang="zh-CN" sz="2000" dirty="0" smtClean="0"/>
              <a:t> *q=new </a:t>
            </a:r>
            <a:r>
              <a:rPr lang="en-US" altLang="zh-CN" sz="2000" dirty="0" err="1" smtClean="0"/>
              <a:t>int</a:t>
            </a:r>
            <a:r>
              <a:rPr lang="en-US" altLang="zh-CN" sz="2000" dirty="0" smtClean="0"/>
              <a:t>[</a:t>
            </a:r>
            <a:r>
              <a:rPr lang="en-US" altLang="zh-CN" sz="2000" dirty="0" err="1" smtClean="0"/>
              <a:t>max_len</a:t>
            </a:r>
            <a:r>
              <a:rPr lang="en-US" altLang="zh-CN" sz="2000" dirty="0" smtClean="0"/>
              <a:t>];</a:t>
            </a:r>
          </a:p>
          <a:p>
            <a:pPr lvl="1" defTabSz="1081088" eaLnBrk="1" hangingPunct="1">
              <a:lnSpc>
                <a:spcPct val="80000"/>
              </a:lnSpc>
              <a:buFontTx/>
              <a:buNone/>
              <a:defRPr/>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&lt;count; </a:t>
            </a:r>
            <a:r>
              <a:rPr lang="en-US" altLang="zh-CN" sz="2000" dirty="0" err="1" smtClean="0"/>
              <a:t>i</a:t>
            </a:r>
            <a:r>
              <a:rPr lang="en-US" altLang="zh-CN" sz="2000" dirty="0" smtClean="0"/>
              <a:t>++) q[</a:t>
            </a:r>
            <a:r>
              <a:rPr lang="en-US" altLang="zh-CN" sz="2000" dirty="0" err="1" smtClean="0"/>
              <a:t>i</a:t>
            </a:r>
            <a:r>
              <a:rPr lang="en-US" altLang="zh-CN" sz="2000" dirty="0" smtClean="0"/>
              <a:t>] = p[</a:t>
            </a:r>
            <a:r>
              <a:rPr lang="en-US" altLang="zh-CN" sz="2000" dirty="0" err="1" smtClean="0"/>
              <a:t>i</a:t>
            </a:r>
            <a:r>
              <a:rPr lang="en-US" altLang="zh-CN" sz="2000" dirty="0" smtClean="0"/>
              <a:t>];</a:t>
            </a:r>
          </a:p>
          <a:p>
            <a:pPr lvl="1" defTabSz="1081088" eaLnBrk="1" hangingPunct="1">
              <a:lnSpc>
                <a:spcPct val="80000"/>
              </a:lnSpc>
              <a:buFontTx/>
              <a:buNone/>
              <a:defRPr/>
            </a:pPr>
            <a:r>
              <a:rPr lang="en-US" altLang="zh-CN" sz="2000" dirty="0" smtClean="0"/>
              <a:t>		delete []p;</a:t>
            </a:r>
          </a:p>
          <a:p>
            <a:pPr lvl="1" defTabSz="1081088" eaLnBrk="1" hangingPunct="1">
              <a:lnSpc>
                <a:spcPct val="80000"/>
              </a:lnSpc>
              <a:buFontTx/>
              <a:buNone/>
              <a:defRPr/>
            </a:pPr>
            <a:r>
              <a:rPr lang="en-US" altLang="zh-CN" sz="2000" dirty="0" smtClean="0"/>
              <a:t>		p = q;</a:t>
            </a:r>
          </a:p>
          <a:p>
            <a:pPr lvl="1" defTabSz="1081088" eaLnBrk="1" hangingPunct="1">
              <a:lnSpc>
                <a:spcPct val="80000"/>
              </a:lnSpc>
              <a:buFontTx/>
              <a:buNone/>
              <a:defRPr/>
            </a:pPr>
            <a:r>
              <a:rPr lang="en-US" altLang="zh-CN" sz="2000" dirty="0" smtClean="0"/>
              <a:t>	}</a:t>
            </a:r>
          </a:p>
          <a:p>
            <a:pPr lvl="1" defTabSz="1081088" eaLnBrk="1" hangingPunct="1">
              <a:lnSpc>
                <a:spcPct val="80000"/>
              </a:lnSpc>
              <a:buFontTx/>
              <a:buNone/>
              <a:defRPr/>
            </a:pPr>
            <a:r>
              <a:rPr lang="en-US" altLang="zh-CN" sz="2000" dirty="0" smtClean="0"/>
              <a:t>	p[count] = n;</a:t>
            </a:r>
          </a:p>
          <a:p>
            <a:pPr lvl="1" defTabSz="1081088" eaLnBrk="1" hangingPunct="1">
              <a:lnSpc>
                <a:spcPct val="80000"/>
              </a:lnSpc>
              <a:buFontTx/>
              <a:buNone/>
              <a:defRPr/>
            </a:pPr>
            <a:r>
              <a:rPr lang="en-US" altLang="zh-CN" sz="2000" dirty="0" smtClean="0"/>
              <a:t>	count++;</a:t>
            </a:r>
          </a:p>
          <a:p>
            <a:pPr lvl="1" defTabSz="1081088" eaLnBrk="1" hangingPunct="1">
              <a:lnSpc>
                <a:spcPct val="80000"/>
              </a:lnSpc>
              <a:buFontTx/>
              <a:buNone/>
              <a:defRPr/>
            </a:pPr>
            <a:r>
              <a:rPr lang="en-US" altLang="zh-CN" sz="2000" dirty="0" smtClean="0"/>
              <a:t>	</a:t>
            </a:r>
            <a:r>
              <a:rPr lang="en-US" altLang="zh-CN" sz="2000" dirty="0" err="1" smtClean="0"/>
              <a:t>cin</a:t>
            </a:r>
            <a:r>
              <a:rPr lang="en-US" altLang="zh-CN" sz="2000" dirty="0" smtClean="0"/>
              <a:t> &gt;&gt; n;</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sort(</a:t>
            </a:r>
            <a:r>
              <a:rPr lang="en-US" altLang="zh-CN" sz="2000" dirty="0" err="1" smtClean="0"/>
              <a:t>p,count</a:t>
            </a:r>
            <a:r>
              <a:rPr lang="en-US" altLang="zh-CN" sz="2000" dirty="0" smtClean="0"/>
              <a:t>);</a:t>
            </a:r>
          </a:p>
          <a:p>
            <a:pPr lvl="1" defTabSz="1081088" eaLnBrk="1" hangingPunct="1">
              <a:lnSpc>
                <a:spcPct val="80000"/>
              </a:lnSpc>
              <a:buFontTx/>
              <a:buNone/>
              <a:defRPr/>
            </a:pPr>
            <a:r>
              <a:rPr lang="en-US" altLang="zh-CN" sz="2000" dirty="0" smtClean="0"/>
              <a:t>......</a:t>
            </a:r>
          </a:p>
          <a:p>
            <a:pPr lvl="1" defTabSz="1081088" eaLnBrk="1" hangingPunct="1">
              <a:lnSpc>
                <a:spcPct val="80000"/>
              </a:lnSpc>
              <a:buFontTx/>
              <a:buNone/>
              <a:defRPr/>
            </a:pPr>
            <a:r>
              <a:rPr lang="en-US" altLang="zh-CN" sz="2000" dirty="0" smtClean="0"/>
              <a:t>delete []p;</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endParaRPr lang="zh-CN" altLang="zh-CN" smtClean="0"/>
          </a:p>
        </p:txBody>
      </p:sp>
      <p:sp>
        <p:nvSpPr>
          <p:cNvPr id="438275" name="Rectangle 3"/>
          <p:cNvSpPr>
            <a:spLocks noGrp="1" noChangeArrowheads="1"/>
          </p:cNvSpPr>
          <p:nvPr>
            <p:ph type="body" idx="1"/>
          </p:nvPr>
        </p:nvSpPr>
        <p:spPr/>
        <p:txBody>
          <a:bodyPr/>
          <a:lstStyle/>
          <a:p>
            <a:pPr eaLnBrk="1" hangingPunct="1">
              <a:defRPr/>
            </a:pPr>
            <a:r>
              <a:rPr lang="zh-CN" altLang="en-US" smtClean="0"/>
              <a:t>上面的实现方法虽然可行，但是，</a:t>
            </a:r>
          </a:p>
          <a:p>
            <a:pPr lvl="1" eaLnBrk="1" hangingPunct="1">
              <a:defRPr/>
            </a:pPr>
            <a:r>
              <a:rPr lang="zh-CN" altLang="en-US" smtClean="0"/>
              <a:t>当数组空间不够时，它需要重新申请空间、进行数据转移以及释放原有的空间，这样做比较麻烦并且效率有时不高。</a:t>
            </a:r>
          </a:p>
          <a:p>
            <a:pPr lvl="1" eaLnBrk="1" hangingPunct="1">
              <a:defRPr/>
            </a:pPr>
            <a:r>
              <a:rPr lang="zh-CN" altLang="en-US" smtClean="0"/>
              <a:t>当需要在数组中增加或删除元素时，它还将会面临数组元素的大量移动问题。</a:t>
            </a:r>
          </a:p>
          <a:p>
            <a:pPr eaLnBrk="1" hangingPunct="1">
              <a:defRPr/>
            </a:pPr>
            <a:r>
              <a:rPr lang="zh-CN" altLang="en-US" smtClean="0">
                <a:solidFill>
                  <a:schemeClr val="folHlink"/>
                </a:solidFill>
              </a:rPr>
              <a:t>链表</a:t>
            </a:r>
            <a:r>
              <a:rPr lang="zh-CN" altLang="en-US" smtClean="0"/>
              <a:t>可以避免数组的上述问题！</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链表</a:t>
            </a:r>
          </a:p>
        </p:txBody>
      </p:sp>
      <p:sp>
        <p:nvSpPr>
          <p:cNvPr id="439299" name="Rectangle 3"/>
          <p:cNvSpPr>
            <a:spLocks noGrp="1" noChangeArrowheads="1"/>
          </p:cNvSpPr>
          <p:nvPr>
            <p:ph type="body" idx="1"/>
          </p:nvPr>
        </p:nvSpPr>
        <p:spPr>
          <a:xfrm>
            <a:off x="457200" y="1600200"/>
            <a:ext cx="8229600" cy="4924425"/>
          </a:xfrm>
        </p:spPr>
        <p:txBody>
          <a:bodyPr/>
          <a:lstStyle/>
          <a:p>
            <a:pPr eaLnBrk="1" hangingPunct="1">
              <a:lnSpc>
                <a:spcPct val="90000"/>
              </a:lnSpc>
              <a:defRPr/>
            </a:pPr>
            <a:r>
              <a:rPr lang="zh-CN" altLang="en-US" dirty="0" smtClean="0"/>
              <a:t>链表用于表示由若干（个数不定）同类型的元素所构成的具有线性结构的复合数据。</a:t>
            </a:r>
          </a:p>
          <a:p>
            <a:pPr eaLnBrk="1" hangingPunct="1">
              <a:lnSpc>
                <a:spcPct val="90000"/>
              </a:lnSpc>
              <a:defRPr/>
            </a:pPr>
            <a:r>
              <a:rPr lang="zh-CN" altLang="en-US" dirty="0" smtClean="0"/>
              <a:t>链表元素在内存中不必存放在连续的空间内。</a:t>
            </a:r>
          </a:p>
          <a:p>
            <a:pPr eaLnBrk="1" hangingPunct="1">
              <a:lnSpc>
                <a:spcPct val="90000"/>
              </a:lnSpc>
              <a:defRPr/>
            </a:pPr>
            <a:r>
              <a:rPr lang="zh-CN" altLang="en-US" dirty="0" smtClean="0"/>
              <a:t>链表中的每一个元素除了本身的数据外，还</a:t>
            </a:r>
            <a:r>
              <a:rPr lang="zh-CN" altLang="en-US" dirty="0" smtClean="0">
                <a:solidFill>
                  <a:schemeClr val="folHlink"/>
                </a:solidFill>
              </a:rPr>
              <a:t>包含一个（或多个）指针</a:t>
            </a:r>
            <a:r>
              <a:rPr lang="zh-CN" altLang="en-US" dirty="0" smtClean="0"/>
              <a:t>，它（们）指向链表中下一个（和其它）元素。</a:t>
            </a:r>
          </a:p>
          <a:p>
            <a:pPr eaLnBrk="1" hangingPunct="1">
              <a:lnSpc>
                <a:spcPct val="90000"/>
              </a:lnSpc>
              <a:defRPr/>
            </a:pPr>
            <a:r>
              <a:rPr lang="zh-CN" altLang="en-US" dirty="0" smtClean="0"/>
              <a:t>如果每个元素只包含一个指针，则称为</a:t>
            </a:r>
            <a:r>
              <a:rPr lang="zh-CN" altLang="en-US" dirty="0" smtClean="0">
                <a:solidFill>
                  <a:schemeClr val="folHlink"/>
                </a:solidFill>
              </a:rPr>
              <a:t>单链表</a:t>
            </a:r>
            <a:r>
              <a:rPr lang="zh-CN" altLang="en-US" dirty="0" smtClean="0"/>
              <a:t>，否则称为</a:t>
            </a:r>
            <a:r>
              <a:rPr lang="zh-CN" altLang="en-US" dirty="0" smtClean="0">
                <a:solidFill>
                  <a:schemeClr val="folHlink"/>
                </a:solidFill>
              </a:rPr>
              <a:t>多链表</a:t>
            </a:r>
            <a:r>
              <a:rPr lang="zh-CN" altLang="en-US" dirty="0" smtClean="0"/>
              <a: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单链表</a:t>
            </a:r>
          </a:p>
        </p:txBody>
      </p:sp>
      <p:sp>
        <p:nvSpPr>
          <p:cNvPr id="440323" name="Rectangle 3"/>
          <p:cNvSpPr>
            <a:spLocks noGrp="1" noChangeArrowheads="1"/>
          </p:cNvSpPr>
          <p:nvPr>
            <p:ph type="body" idx="1"/>
          </p:nvPr>
        </p:nvSpPr>
        <p:spPr>
          <a:xfrm>
            <a:off x="250825" y="2924175"/>
            <a:ext cx="8686800" cy="3933825"/>
          </a:xfrm>
        </p:spPr>
        <p:txBody>
          <a:bodyPr/>
          <a:lstStyle/>
          <a:p>
            <a:pPr eaLnBrk="1" hangingPunct="1">
              <a:lnSpc>
                <a:spcPct val="90000"/>
              </a:lnSpc>
              <a:defRPr/>
            </a:pPr>
            <a:r>
              <a:rPr lang="zh-CN" altLang="en-US" sz="2800" dirty="0" smtClean="0"/>
              <a:t>单链表的每个元素只包含一个指针。</a:t>
            </a:r>
          </a:p>
          <a:p>
            <a:pPr eaLnBrk="1" hangingPunct="1">
              <a:lnSpc>
                <a:spcPct val="90000"/>
              </a:lnSpc>
              <a:defRPr/>
            </a:pPr>
            <a:r>
              <a:rPr lang="zh-CN" altLang="en-US" sz="2800" dirty="0" smtClean="0"/>
              <a:t>需要一个</a:t>
            </a:r>
            <a:r>
              <a:rPr lang="zh-CN" altLang="en-US" sz="2800" dirty="0" smtClean="0">
                <a:solidFill>
                  <a:schemeClr val="folHlink"/>
                </a:solidFill>
              </a:rPr>
              <a:t>头指针</a:t>
            </a:r>
            <a:r>
              <a:rPr lang="zh-CN" altLang="en-US" sz="2800" dirty="0" smtClean="0"/>
              <a:t>，指向第一个元素。</a:t>
            </a:r>
          </a:p>
          <a:p>
            <a:pPr eaLnBrk="1" hangingPunct="1">
              <a:lnSpc>
                <a:spcPct val="90000"/>
              </a:lnSpc>
              <a:defRPr/>
            </a:pPr>
            <a:r>
              <a:rPr lang="zh-CN" altLang="en-US" sz="2800" dirty="0" smtClean="0"/>
              <a:t>单链表中的结点类型和表头指针变量可定义如下：</a:t>
            </a:r>
          </a:p>
          <a:p>
            <a:pPr lvl="1" eaLnBrk="1" hangingPunct="1">
              <a:lnSpc>
                <a:spcPct val="90000"/>
              </a:lnSpc>
              <a:buFontTx/>
              <a:buNone/>
              <a:defRPr/>
            </a:pPr>
            <a:r>
              <a:rPr lang="en-US" altLang="zh-CN" sz="2400" dirty="0" err="1" smtClean="0"/>
              <a:t>struct</a:t>
            </a:r>
            <a:r>
              <a:rPr lang="en-US" altLang="zh-CN" sz="2400" dirty="0" smtClean="0"/>
              <a:t> </a:t>
            </a:r>
            <a:r>
              <a:rPr lang="en-US" altLang="zh-CN" sz="2400" dirty="0" smtClean="0">
                <a:solidFill>
                  <a:schemeClr val="folHlink"/>
                </a:solidFill>
              </a:rPr>
              <a:t>Node </a:t>
            </a:r>
            <a:r>
              <a:rPr lang="en-US" altLang="zh-CN" sz="2400" dirty="0" smtClean="0"/>
              <a:t>//</a:t>
            </a:r>
            <a:r>
              <a:rPr lang="zh-CN" altLang="en-US" sz="2400" dirty="0"/>
              <a:t>结点的类型定义</a:t>
            </a:r>
            <a:endParaRPr lang="en-US" altLang="zh-CN" sz="2400" dirty="0" smtClean="0">
              <a:solidFill>
                <a:schemeClr val="folHlink"/>
              </a:solidFill>
            </a:endParaRP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content;  //</a:t>
            </a:r>
            <a:r>
              <a:rPr lang="zh-CN" altLang="en-US" sz="2400" dirty="0" smtClean="0"/>
              <a:t>代表结点的数据</a:t>
            </a:r>
          </a:p>
          <a:p>
            <a:pPr lvl="1" eaLnBrk="1" hangingPunct="1">
              <a:lnSpc>
                <a:spcPct val="90000"/>
              </a:lnSpc>
              <a:buFontTx/>
              <a:buNone/>
              <a:defRPr/>
            </a:pPr>
            <a:r>
              <a:rPr lang="zh-CN" altLang="en-US" sz="2400" dirty="0" smtClean="0"/>
              <a:t>	</a:t>
            </a:r>
            <a:r>
              <a:rPr lang="en-US" altLang="zh-CN" sz="2400" dirty="0" smtClean="0"/>
              <a:t>Node *</a:t>
            </a:r>
            <a:r>
              <a:rPr lang="en-US" altLang="zh-CN" sz="2400" dirty="0" smtClean="0">
                <a:solidFill>
                  <a:schemeClr val="folHlink"/>
                </a:solidFill>
              </a:rPr>
              <a:t>next</a:t>
            </a:r>
            <a:r>
              <a:rPr lang="en-US" altLang="zh-CN" sz="2400" dirty="0" smtClean="0"/>
              <a:t>;  //</a:t>
            </a:r>
            <a:r>
              <a:rPr lang="zh-CN" altLang="en-US" sz="2400" dirty="0" smtClean="0"/>
              <a:t>代表后一个结点的地址</a:t>
            </a:r>
          </a:p>
          <a:p>
            <a:pPr lvl="1" eaLnBrk="1" hangingPunct="1">
              <a:lnSpc>
                <a:spcPct val="90000"/>
              </a:lnSpc>
              <a:buFontTx/>
              <a:buNone/>
              <a:defRPr/>
            </a:pPr>
            <a:r>
              <a:rPr lang="en-US" altLang="zh-CN" sz="2400" dirty="0" smtClean="0"/>
              <a:t>};  </a:t>
            </a:r>
            <a:endParaRPr lang="zh-CN" altLang="en-US" sz="2400" dirty="0" smtClean="0"/>
          </a:p>
          <a:p>
            <a:pPr lvl="1" eaLnBrk="1" hangingPunct="1">
              <a:lnSpc>
                <a:spcPct val="90000"/>
              </a:lnSpc>
              <a:buFontTx/>
              <a:buNone/>
              <a:defRPr/>
            </a:pPr>
            <a:r>
              <a:rPr lang="en-US" altLang="zh-CN" sz="2400" dirty="0" smtClean="0"/>
              <a:t>Node *</a:t>
            </a:r>
            <a:r>
              <a:rPr lang="en-US" altLang="zh-CN" sz="2400" dirty="0" smtClean="0">
                <a:solidFill>
                  <a:schemeClr val="folHlink"/>
                </a:solidFill>
              </a:rPr>
              <a:t>head</a:t>
            </a:r>
            <a:r>
              <a:rPr lang="en-US" altLang="zh-CN" sz="2400" dirty="0" smtClean="0"/>
              <a:t>=NULL;  //</a:t>
            </a:r>
            <a:r>
              <a:rPr lang="zh-CN" altLang="en-US" sz="2400" dirty="0" smtClean="0"/>
              <a:t>头指针变量定义，初始状态下</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为空值。</a:t>
            </a:r>
            <a:r>
              <a:rPr lang="en-US" altLang="zh-CN" sz="2400" dirty="0" smtClean="0"/>
              <a:t>NULL</a:t>
            </a:r>
            <a:r>
              <a:rPr lang="zh-CN" altLang="en-US" sz="2400" dirty="0" smtClean="0"/>
              <a:t>在</a:t>
            </a:r>
            <a:r>
              <a:rPr lang="en-US" altLang="zh-CN" sz="2400" dirty="0" err="1" smtClean="0"/>
              <a:t>cstdio</a:t>
            </a:r>
            <a:r>
              <a:rPr lang="zh-CN" altLang="en-US" sz="2400" dirty="0" smtClean="0"/>
              <a:t>中定义为</a:t>
            </a:r>
            <a:r>
              <a:rPr lang="en-US" altLang="zh-CN" sz="2400" dirty="0" smtClean="0"/>
              <a:t>0</a:t>
            </a:r>
            <a:r>
              <a:rPr lang="zh-CN" altLang="en-US" sz="2400" dirty="0" smtClean="0"/>
              <a:t> </a:t>
            </a:r>
          </a:p>
        </p:txBody>
      </p:sp>
      <p:sp>
        <p:nvSpPr>
          <p:cNvPr id="124932" name="Rectangle 5"/>
          <p:cNvSpPr>
            <a:spLocks noChangeArrowheads="1"/>
          </p:cNvSpPr>
          <p:nvPr/>
        </p:nvSpPr>
        <p:spPr bwMode="auto">
          <a:xfrm>
            <a:off x="2841625"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3" name="Rectangle 6"/>
          <p:cNvSpPr>
            <a:spLocks noChangeArrowheads="1"/>
          </p:cNvSpPr>
          <p:nvPr/>
        </p:nvSpPr>
        <p:spPr bwMode="auto">
          <a:xfrm>
            <a:off x="4187825"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4" name="Rectangle 7"/>
          <p:cNvSpPr>
            <a:spLocks noChangeArrowheads="1"/>
          </p:cNvSpPr>
          <p:nvPr/>
        </p:nvSpPr>
        <p:spPr bwMode="auto">
          <a:xfrm>
            <a:off x="6654800" y="1484313"/>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5" name="Line 8"/>
          <p:cNvSpPr>
            <a:spLocks noChangeShapeType="1"/>
          </p:cNvSpPr>
          <p:nvPr/>
        </p:nvSpPr>
        <p:spPr bwMode="auto">
          <a:xfrm>
            <a:off x="2841625"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6" name="Line 9"/>
          <p:cNvSpPr>
            <a:spLocks noChangeShapeType="1"/>
          </p:cNvSpPr>
          <p:nvPr/>
        </p:nvSpPr>
        <p:spPr bwMode="auto">
          <a:xfrm>
            <a:off x="4187825"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10"/>
          <p:cNvSpPr>
            <a:spLocks noChangeShapeType="1"/>
          </p:cNvSpPr>
          <p:nvPr/>
        </p:nvSpPr>
        <p:spPr bwMode="auto">
          <a:xfrm>
            <a:off x="6654800" y="1951038"/>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8" name="Rectangle 11"/>
          <p:cNvSpPr>
            <a:spLocks noChangeArrowheads="1"/>
          </p:cNvSpPr>
          <p:nvPr/>
        </p:nvSpPr>
        <p:spPr bwMode="auto">
          <a:xfrm>
            <a:off x="1495425" y="1951038"/>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9" name="Line 12"/>
          <p:cNvSpPr>
            <a:spLocks noChangeShapeType="1"/>
          </p:cNvSpPr>
          <p:nvPr/>
        </p:nvSpPr>
        <p:spPr bwMode="auto">
          <a:xfrm>
            <a:off x="1944688" y="2187575"/>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3"/>
          <p:cNvSpPr>
            <a:spLocks noChangeShapeType="1"/>
          </p:cNvSpPr>
          <p:nvPr/>
        </p:nvSpPr>
        <p:spPr bwMode="auto">
          <a:xfrm flipV="1">
            <a:off x="23923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Line 14"/>
          <p:cNvSpPr>
            <a:spLocks noChangeShapeType="1"/>
          </p:cNvSpPr>
          <p:nvPr/>
        </p:nvSpPr>
        <p:spPr bwMode="auto">
          <a:xfrm>
            <a:off x="23923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2" name="Line 15"/>
          <p:cNvSpPr>
            <a:spLocks noChangeShapeType="1"/>
          </p:cNvSpPr>
          <p:nvPr/>
        </p:nvSpPr>
        <p:spPr bwMode="auto">
          <a:xfrm>
            <a:off x="3289300" y="2187575"/>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Line 16"/>
          <p:cNvSpPr>
            <a:spLocks noChangeShapeType="1"/>
          </p:cNvSpPr>
          <p:nvPr/>
        </p:nvSpPr>
        <p:spPr bwMode="auto">
          <a:xfrm flipV="1">
            <a:off x="37385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4" name="Line 17"/>
          <p:cNvSpPr>
            <a:spLocks noChangeShapeType="1"/>
          </p:cNvSpPr>
          <p:nvPr/>
        </p:nvSpPr>
        <p:spPr bwMode="auto">
          <a:xfrm>
            <a:off x="37385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5" name="Line 18"/>
          <p:cNvSpPr>
            <a:spLocks noChangeShapeType="1"/>
          </p:cNvSpPr>
          <p:nvPr/>
        </p:nvSpPr>
        <p:spPr bwMode="auto">
          <a:xfrm>
            <a:off x="4635500" y="2187575"/>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6" name="Line 19"/>
          <p:cNvSpPr>
            <a:spLocks noChangeShapeType="1"/>
          </p:cNvSpPr>
          <p:nvPr/>
        </p:nvSpPr>
        <p:spPr bwMode="auto">
          <a:xfrm flipV="1">
            <a:off x="5084763"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Line 20"/>
          <p:cNvSpPr>
            <a:spLocks noChangeShapeType="1"/>
          </p:cNvSpPr>
          <p:nvPr/>
        </p:nvSpPr>
        <p:spPr bwMode="auto">
          <a:xfrm>
            <a:off x="5084763"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8" name="Line 21"/>
          <p:cNvSpPr>
            <a:spLocks noChangeShapeType="1"/>
          </p:cNvSpPr>
          <p:nvPr/>
        </p:nvSpPr>
        <p:spPr bwMode="auto">
          <a:xfrm>
            <a:off x="5757863" y="2187575"/>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9" name="Line 22"/>
          <p:cNvSpPr>
            <a:spLocks noChangeShapeType="1"/>
          </p:cNvSpPr>
          <p:nvPr/>
        </p:nvSpPr>
        <p:spPr bwMode="auto">
          <a:xfrm flipV="1">
            <a:off x="6205538" y="17176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0" name="Line 23"/>
          <p:cNvSpPr>
            <a:spLocks noChangeShapeType="1"/>
          </p:cNvSpPr>
          <p:nvPr/>
        </p:nvSpPr>
        <p:spPr bwMode="auto">
          <a:xfrm>
            <a:off x="6205538" y="1717675"/>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51" name="Text Box 24"/>
          <p:cNvSpPr txBox="1">
            <a:spLocks noChangeArrowheads="1"/>
          </p:cNvSpPr>
          <p:nvPr/>
        </p:nvSpPr>
        <p:spPr bwMode="auto">
          <a:xfrm>
            <a:off x="1290638" y="1196975"/>
            <a:ext cx="9779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 head</a:t>
            </a:r>
          </a:p>
          <a:p>
            <a:pPr eaLnBrk="1" hangingPunct="1">
              <a:spcBef>
                <a:spcPct val="50000"/>
              </a:spcBef>
              <a:buClrTx/>
              <a:buSzTx/>
              <a:buFontTx/>
              <a:buNone/>
            </a:pPr>
            <a:r>
              <a:rPr lang="en-US" altLang="zh-CN" sz="1600" b="0"/>
              <a:t>(</a:t>
            </a:r>
            <a:r>
              <a:rPr lang="zh-CN" altLang="en-US" sz="1600" b="0"/>
              <a:t>头指针</a:t>
            </a:r>
            <a:r>
              <a:rPr lang="en-US" altLang="zh-CN" sz="1600" b="0"/>
              <a:t>)</a:t>
            </a:r>
          </a:p>
        </p:txBody>
      </p:sp>
      <p:sp>
        <p:nvSpPr>
          <p:cNvPr id="124952" name="Text Box 25"/>
          <p:cNvSpPr txBox="1">
            <a:spLocks noChangeArrowheads="1"/>
          </p:cNvSpPr>
          <p:nvPr/>
        </p:nvSpPr>
        <p:spPr bwMode="auto">
          <a:xfrm>
            <a:off x="2914650" y="14986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4953" name="Text Box 26"/>
          <p:cNvSpPr txBox="1">
            <a:spLocks noChangeArrowheads="1"/>
          </p:cNvSpPr>
          <p:nvPr/>
        </p:nvSpPr>
        <p:spPr bwMode="auto">
          <a:xfrm>
            <a:off x="4303713" y="14843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4954" name="Text Box 27"/>
          <p:cNvSpPr txBox="1">
            <a:spLocks noChangeArrowheads="1"/>
          </p:cNvSpPr>
          <p:nvPr/>
        </p:nvSpPr>
        <p:spPr bwMode="auto">
          <a:xfrm>
            <a:off x="6765925" y="14986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4955" name="Line 28"/>
          <p:cNvSpPr>
            <a:spLocks noChangeShapeType="1"/>
          </p:cNvSpPr>
          <p:nvPr/>
        </p:nvSpPr>
        <p:spPr bwMode="auto">
          <a:xfrm>
            <a:off x="5383213" y="1987550"/>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4956" name="Text Box 29"/>
          <p:cNvSpPr txBox="1">
            <a:spLocks noChangeArrowheads="1"/>
          </p:cNvSpPr>
          <p:nvPr/>
        </p:nvSpPr>
        <p:spPr bwMode="auto">
          <a:xfrm>
            <a:off x="6640513" y="2060575"/>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在链表中插入一个结点 </a:t>
            </a:r>
          </a:p>
        </p:txBody>
      </p:sp>
      <p:sp>
        <p:nvSpPr>
          <p:cNvPr id="441347" name="Rectangle 3"/>
          <p:cNvSpPr>
            <a:spLocks noGrp="1" noChangeArrowheads="1"/>
          </p:cNvSpPr>
          <p:nvPr>
            <p:ph type="body" idx="1"/>
          </p:nvPr>
        </p:nvSpPr>
        <p:spPr>
          <a:xfrm>
            <a:off x="457200" y="1600201"/>
            <a:ext cx="8229600" cy="1972816"/>
          </a:xfrm>
        </p:spPr>
        <p:txBody>
          <a:bodyPr>
            <a:normAutofit fontScale="85000" lnSpcReduction="10000"/>
          </a:bodyPr>
          <a:lstStyle/>
          <a:p>
            <a:pPr marL="609600" indent="-609600" eaLnBrk="1" hangingPunct="1">
              <a:defRPr/>
            </a:pPr>
            <a:r>
              <a:rPr lang="zh-CN" altLang="en-US" dirty="0" smtClean="0"/>
              <a:t>首先产生一个新结点：</a:t>
            </a:r>
          </a:p>
          <a:p>
            <a:pPr lvl="1" eaLnBrk="1" hangingPunct="1">
              <a:defRPr/>
            </a:pPr>
            <a:r>
              <a:rPr lang="en-US" altLang="zh-CN" dirty="0" smtClean="0"/>
              <a:t>Node *p=new Node;  </a:t>
            </a:r>
            <a:r>
              <a:rPr lang="en-US" altLang="zh-CN" sz="2400" dirty="0" smtClean="0"/>
              <a:t>//</a:t>
            </a:r>
            <a:r>
              <a:rPr lang="zh-CN" altLang="en-US" sz="2400" dirty="0" smtClean="0"/>
              <a:t>产生一个动态变量来表示新结点</a:t>
            </a:r>
          </a:p>
          <a:p>
            <a:pPr lvl="1" eaLnBrk="1" hangingPunct="1">
              <a:defRPr/>
            </a:pPr>
            <a:r>
              <a:rPr lang="en-US" altLang="zh-CN" dirty="0" smtClean="0"/>
              <a:t>p-&gt;content = a;  </a:t>
            </a:r>
            <a:r>
              <a:rPr lang="en-US" altLang="zh-CN" sz="2400" dirty="0" smtClean="0"/>
              <a:t>//</a:t>
            </a:r>
            <a:r>
              <a:rPr lang="zh-CN" altLang="en-US" sz="2400" dirty="0" smtClean="0"/>
              <a:t>把</a:t>
            </a:r>
            <a:r>
              <a:rPr lang="en-US" altLang="zh-CN" sz="2400" dirty="0" smtClean="0"/>
              <a:t>a</a:t>
            </a:r>
            <a:r>
              <a:rPr lang="zh-CN" altLang="en-US" sz="2400" dirty="0" smtClean="0"/>
              <a:t>赋给新结点中表示结点值的成员</a:t>
            </a:r>
          </a:p>
          <a:p>
            <a:pPr marL="609600" indent="-609600" eaLnBrk="1" hangingPunct="1">
              <a:defRPr/>
            </a:pPr>
            <a:r>
              <a:rPr lang="zh-CN" altLang="en-US" dirty="0" smtClean="0"/>
              <a:t>图示为：</a:t>
            </a:r>
          </a:p>
        </p:txBody>
      </p:sp>
      <p:grpSp>
        <p:nvGrpSpPr>
          <p:cNvPr id="125956" name="Group 4"/>
          <p:cNvGrpSpPr>
            <a:grpSpLocks/>
          </p:cNvGrpSpPr>
          <p:nvPr/>
        </p:nvGrpSpPr>
        <p:grpSpPr bwMode="auto">
          <a:xfrm>
            <a:off x="3781425" y="4724400"/>
            <a:ext cx="862013" cy="1557338"/>
            <a:chOff x="886" y="3624"/>
            <a:chExt cx="216" cy="499"/>
          </a:xfrm>
        </p:grpSpPr>
        <p:sp>
          <p:nvSpPr>
            <p:cNvPr id="125959" name="Rectangle 5"/>
            <p:cNvSpPr>
              <a:spLocks noChangeArrowheads="1"/>
            </p:cNvSpPr>
            <p:nvPr/>
          </p:nvSpPr>
          <p:spPr bwMode="auto">
            <a:xfrm>
              <a:off x="886" y="3873"/>
              <a:ext cx="216" cy="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0" name="Line 6"/>
            <p:cNvSpPr>
              <a:spLocks noChangeShapeType="1"/>
            </p:cNvSpPr>
            <p:nvPr/>
          </p:nvSpPr>
          <p:spPr bwMode="auto">
            <a:xfrm>
              <a:off x="886" y="3998"/>
              <a:ext cx="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Rectangle 7"/>
            <p:cNvSpPr>
              <a:spLocks noChangeArrowheads="1"/>
            </p:cNvSpPr>
            <p:nvPr/>
          </p:nvSpPr>
          <p:spPr bwMode="auto">
            <a:xfrm>
              <a:off x="886" y="3624"/>
              <a:ext cx="216" cy="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2" name="Line 8"/>
            <p:cNvSpPr>
              <a:spLocks noChangeShapeType="1"/>
            </p:cNvSpPr>
            <p:nvPr/>
          </p:nvSpPr>
          <p:spPr bwMode="auto">
            <a:xfrm>
              <a:off x="991" y="3686"/>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5957" name="Text Box 9"/>
          <p:cNvSpPr txBox="1">
            <a:spLocks noChangeArrowheads="1"/>
          </p:cNvSpPr>
          <p:nvPr/>
        </p:nvSpPr>
        <p:spPr bwMode="auto">
          <a:xfrm>
            <a:off x="3308350" y="47180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5958" name="Text Box 10"/>
          <p:cNvSpPr txBox="1">
            <a:spLocks noChangeArrowheads="1"/>
          </p:cNvSpPr>
          <p:nvPr/>
        </p:nvSpPr>
        <p:spPr bwMode="auto">
          <a:xfrm>
            <a:off x="4035425" y="5532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idx="1"/>
          </p:nvPr>
        </p:nvSpPr>
        <p:spPr>
          <a:xfrm>
            <a:off x="468313" y="333375"/>
            <a:ext cx="8229600" cy="3382963"/>
          </a:xfrm>
        </p:spPr>
        <p:txBody>
          <a:bodyPr/>
          <a:lstStyle/>
          <a:p>
            <a:pPr eaLnBrk="1" hangingPunct="1">
              <a:lnSpc>
                <a:spcPct val="90000"/>
              </a:lnSpc>
              <a:defRPr/>
            </a:pPr>
            <a:r>
              <a:rPr lang="zh-CN" altLang="en-US" sz="2800" dirty="0" smtClean="0"/>
              <a:t>如果链表为空（创建第一个结点时），则进行下面的操作：</a:t>
            </a:r>
          </a:p>
          <a:p>
            <a:pPr lvl="1" eaLnBrk="1" hangingPunct="1">
              <a:lnSpc>
                <a:spcPct val="90000"/>
              </a:lnSpc>
              <a:buFontTx/>
              <a:buNone/>
              <a:defRPr/>
            </a:pPr>
            <a:r>
              <a:rPr lang="en-US" altLang="zh-CN" sz="2400" dirty="0" smtClean="0"/>
              <a:t>if (head == NULL) //</a:t>
            </a:r>
            <a:r>
              <a:rPr lang="zh-CN" altLang="en-US" sz="2400" dirty="0" smtClean="0"/>
              <a:t>表头指针为空</a:t>
            </a:r>
            <a:endParaRPr lang="en-US" altLang="zh-CN" sz="2400" dirty="0" smtClean="0"/>
          </a:p>
          <a:p>
            <a:pPr lvl="1" eaLnBrk="1" hangingPunct="1">
              <a:lnSpc>
                <a:spcPct val="90000"/>
              </a:lnSpc>
              <a:buFontTx/>
              <a:buNone/>
              <a:defRPr/>
            </a:pPr>
            <a:r>
              <a:rPr lang="en-US" altLang="zh-CN" sz="2400" dirty="0" smtClean="0"/>
              <a:t>{ head = p; //</a:t>
            </a:r>
            <a:r>
              <a:rPr lang="zh-CN" altLang="en-US" sz="2400" dirty="0" smtClean="0"/>
              <a:t>头指针指向新结点。</a:t>
            </a:r>
          </a:p>
          <a:p>
            <a:pPr lvl="1" eaLnBrk="1" hangingPunct="1">
              <a:lnSpc>
                <a:spcPct val="90000"/>
              </a:lnSpc>
              <a:buFontTx/>
              <a:buNone/>
              <a:defRPr/>
            </a:pPr>
            <a:r>
              <a:rPr lang="zh-CN" altLang="en-US" sz="2400" dirty="0" smtClean="0"/>
              <a:t>   </a:t>
            </a:r>
            <a:r>
              <a:rPr lang="en-US" altLang="zh-CN" sz="2400" dirty="0" smtClean="0"/>
              <a:t>p-&gt;next = NULL;  //</a:t>
            </a:r>
            <a:r>
              <a:rPr lang="zh-CN" altLang="en-US" sz="2400" dirty="0" smtClean="0"/>
              <a:t>或</a:t>
            </a:r>
            <a:r>
              <a:rPr lang="zh-CN" altLang="en-GB" sz="2400" dirty="0" smtClean="0"/>
              <a:t>，</a:t>
            </a:r>
            <a:r>
              <a:rPr lang="en-US" altLang="zh-CN" sz="2400" dirty="0" smtClean="0"/>
              <a:t>head-&gt;next = NULL;  </a:t>
            </a:r>
          </a:p>
          <a:p>
            <a:pPr lvl="1" eaLnBrk="1" hangingPunct="1">
              <a:lnSpc>
                <a:spcPct val="90000"/>
              </a:lnSpc>
              <a:buFontTx/>
              <a:buNone/>
              <a:defRPr/>
            </a:pPr>
            <a:r>
              <a:rPr lang="en-US" altLang="zh-CN" sz="2400" dirty="0" smtClean="0"/>
              <a:t>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lvl="1" eaLnBrk="1" hangingPunct="1">
              <a:lnSpc>
                <a:spcPct val="90000"/>
              </a:lnSpc>
              <a:buFontTx/>
              <a:buNone/>
              <a:defRPr/>
            </a:pPr>
            <a:r>
              <a:rPr lang="zh-CN" altLang="en-US" sz="1600" dirty="0" smtClean="0"/>
              <a:t> </a:t>
            </a:r>
            <a:r>
              <a:rPr lang="en-US" altLang="zh-CN" sz="2400" dirty="0" smtClean="0"/>
              <a:t>} </a:t>
            </a:r>
          </a:p>
          <a:p>
            <a:pPr eaLnBrk="1" hangingPunct="1">
              <a:lnSpc>
                <a:spcPct val="90000"/>
              </a:lnSpc>
              <a:defRPr/>
            </a:pPr>
            <a:r>
              <a:rPr lang="zh-CN" altLang="en-US" sz="2800" dirty="0" smtClean="0"/>
              <a:t>图示为：</a:t>
            </a:r>
          </a:p>
        </p:txBody>
      </p:sp>
      <p:sp>
        <p:nvSpPr>
          <p:cNvPr id="126985" name="Rectangle 5"/>
          <p:cNvSpPr>
            <a:spLocks noChangeArrowheads="1"/>
          </p:cNvSpPr>
          <p:nvPr/>
        </p:nvSpPr>
        <p:spPr bwMode="auto">
          <a:xfrm>
            <a:off x="4033781" y="4935620"/>
            <a:ext cx="898582" cy="1014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6" name="Line 6"/>
          <p:cNvSpPr>
            <a:spLocks noChangeShapeType="1"/>
          </p:cNvSpPr>
          <p:nvPr/>
        </p:nvSpPr>
        <p:spPr bwMode="auto">
          <a:xfrm>
            <a:off x="4033781" y="5442785"/>
            <a:ext cx="8985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7" name="Rectangle 7"/>
          <p:cNvSpPr>
            <a:spLocks noChangeArrowheads="1"/>
          </p:cNvSpPr>
          <p:nvPr/>
        </p:nvSpPr>
        <p:spPr bwMode="auto">
          <a:xfrm>
            <a:off x="2136775" y="5442785"/>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8" name="Line 8"/>
          <p:cNvSpPr>
            <a:spLocks noChangeShapeType="1"/>
          </p:cNvSpPr>
          <p:nvPr/>
        </p:nvSpPr>
        <p:spPr bwMode="auto">
          <a:xfrm>
            <a:off x="2835672" y="5694339"/>
            <a:ext cx="599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9" name="Line 9"/>
          <p:cNvSpPr>
            <a:spLocks noChangeShapeType="1"/>
          </p:cNvSpPr>
          <p:nvPr/>
        </p:nvSpPr>
        <p:spPr bwMode="auto">
          <a:xfrm flipV="1">
            <a:off x="3434727" y="5187173"/>
            <a:ext cx="0" cy="507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0" name="Line 10"/>
          <p:cNvSpPr>
            <a:spLocks noChangeShapeType="1"/>
          </p:cNvSpPr>
          <p:nvPr/>
        </p:nvSpPr>
        <p:spPr bwMode="auto">
          <a:xfrm>
            <a:off x="3434727" y="5187173"/>
            <a:ext cx="5990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1" name="Rectangle 11"/>
          <p:cNvSpPr>
            <a:spLocks noChangeArrowheads="1"/>
          </p:cNvSpPr>
          <p:nvPr/>
        </p:nvSpPr>
        <p:spPr bwMode="auto">
          <a:xfrm>
            <a:off x="4033781" y="4059238"/>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92" name="Line 12"/>
          <p:cNvSpPr>
            <a:spLocks noChangeShapeType="1"/>
          </p:cNvSpPr>
          <p:nvPr/>
        </p:nvSpPr>
        <p:spPr bwMode="auto">
          <a:xfrm>
            <a:off x="4470592" y="4428454"/>
            <a:ext cx="0" cy="507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1" name="Text Box 13"/>
          <p:cNvSpPr txBox="1">
            <a:spLocks noChangeArrowheads="1"/>
          </p:cNvSpPr>
          <p:nvPr/>
        </p:nvSpPr>
        <p:spPr bwMode="auto">
          <a:xfrm>
            <a:off x="3597275" y="4076700"/>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6982" name="Text Box 14"/>
          <p:cNvSpPr txBox="1">
            <a:spLocks noChangeArrowheads="1"/>
          </p:cNvSpPr>
          <p:nvPr/>
        </p:nvSpPr>
        <p:spPr bwMode="auto">
          <a:xfrm>
            <a:off x="2176463" y="5006975"/>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6983" name="Text Box 15"/>
          <p:cNvSpPr txBox="1">
            <a:spLocks noChangeArrowheads="1"/>
          </p:cNvSpPr>
          <p:nvPr/>
        </p:nvSpPr>
        <p:spPr bwMode="auto">
          <a:xfrm>
            <a:off x="4083050" y="551656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6984" name="Text Box 16"/>
          <p:cNvSpPr txBox="1">
            <a:spLocks noChangeArrowheads="1"/>
          </p:cNvSpPr>
          <p:nvPr/>
        </p:nvSpPr>
        <p:spPr bwMode="auto">
          <a:xfrm>
            <a:off x="4284663" y="5013325"/>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7" name="Text Box 15"/>
          <p:cNvSpPr txBox="1">
            <a:spLocks noChangeArrowheads="1"/>
          </p:cNvSpPr>
          <p:nvPr/>
        </p:nvSpPr>
        <p:spPr bwMode="auto">
          <a:xfrm>
            <a:off x="2195736" y="5517232"/>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126988"/>
                                        </p:tgtEl>
                                        <p:attrNameLst>
                                          <p:attrName>style.visibility</p:attrName>
                                        </p:attrNameLst>
                                      </p:cBhvr>
                                      <p:to>
                                        <p:strVal val="visible"/>
                                      </p:to>
                                    </p:set>
                                    <p:anim calcmode="lin" valueType="num">
                                      <p:cBhvr additive="base">
                                        <p:cTn id="11" dur="500" fill="hold"/>
                                        <p:tgtEl>
                                          <p:spTgt spid="126988"/>
                                        </p:tgtEl>
                                        <p:attrNameLst>
                                          <p:attrName>ppt_x</p:attrName>
                                        </p:attrNameLst>
                                      </p:cBhvr>
                                      <p:tavLst>
                                        <p:tav tm="0">
                                          <p:val>
                                            <p:strVal val="#ppt_x"/>
                                          </p:val>
                                        </p:tav>
                                        <p:tav tm="100000">
                                          <p:val>
                                            <p:strVal val="#ppt_x"/>
                                          </p:val>
                                        </p:tav>
                                      </p:tavLst>
                                    </p:anim>
                                    <p:anim calcmode="lin" valueType="num">
                                      <p:cBhvr additive="base">
                                        <p:cTn id="12" dur="500" fill="hold"/>
                                        <p:tgtEl>
                                          <p:spTgt spid="1269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6989"/>
                                        </p:tgtEl>
                                        <p:attrNameLst>
                                          <p:attrName>style.visibility</p:attrName>
                                        </p:attrNameLst>
                                      </p:cBhvr>
                                      <p:to>
                                        <p:strVal val="visible"/>
                                      </p:to>
                                    </p:set>
                                    <p:anim calcmode="lin" valueType="num">
                                      <p:cBhvr additive="base">
                                        <p:cTn id="15" dur="500" fill="hold"/>
                                        <p:tgtEl>
                                          <p:spTgt spid="126989"/>
                                        </p:tgtEl>
                                        <p:attrNameLst>
                                          <p:attrName>ppt_x</p:attrName>
                                        </p:attrNameLst>
                                      </p:cBhvr>
                                      <p:tavLst>
                                        <p:tav tm="0">
                                          <p:val>
                                            <p:strVal val="#ppt_x"/>
                                          </p:val>
                                        </p:tav>
                                        <p:tav tm="100000">
                                          <p:val>
                                            <p:strVal val="#ppt_x"/>
                                          </p:val>
                                        </p:tav>
                                      </p:tavLst>
                                    </p:anim>
                                    <p:anim calcmode="lin" valueType="num">
                                      <p:cBhvr additive="base">
                                        <p:cTn id="16" dur="500" fill="hold"/>
                                        <p:tgtEl>
                                          <p:spTgt spid="1269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 calcmode="lin" valueType="num">
                                      <p:cBhvr additive="base">
                                        <p:cTn id="19" dur="500" fill="hold"/>
                                        <p:tgtEl>
                                          <p:spTgt spid="126990"/>
                                        </p:tgtEl>
                                        <p:attrNameLst>
                                          <p:attrName>ppt_x</p:attrName>
                                        </p:attrNameLst>
                                      </p:cBhvr>
                                      <p:tavLst>
                                        <p:tav tm="0">
                                          <p:val>
                                            <p:strVal val="#ppt_x"/>
                                          </p:val>
                                        </p:tav>
                                        <p:tav tm="100000">
                                          <p:val>
                                            <p:strVal val="#ppt_x"/>
                                          </p:val>
                                        </p:tav>
                                      </p:tavLst>
                                    </p:anim>
                                    <p:anim calcmode="lin" valueType="num">
                                      <p:cBhvr additive="base">
                                        <p:cTn id="20" dur="500" fill="hold"/>
                                        <p:tgtEl>
                                          <p:spTgt spid="1269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3"/>
                                        </p:tgtEl>
                                        <p:attrNameLst>
                                          <p:attrName>style.visibility</p:attrName>
                                        </p:attrNameLst>
                                      </p:cBhvr>
                                      <p:to>
                                        <p:strVal val="visible"/>
                                      </p:to>
                                    </p:set>
                                    <p:anim calcmode="lin" valueType="num">
                                      <p:cBhvr additive="base">
                                        <p:cTn id="25" dur="500" fill="hold"/>
                                        <p:tgtEl>
                                          <p:spTgt spid="126983"/>
                                        </p:tgtEl>
                                        <p:attrNameLst>
                                          <p:attrName>ppt_x</p:attrName>
                                        </p:attrNameLst>
                                      </p:cBhvr>
                                      <p:tavLst>
                                        <p:tav tm="0">
                                          <p:val>
                                            <p:strVal val="#ppt_x"/>
                                          </p:val>
                                        </p:tav>
                                        <p:tav tm="100000">
                                          <p:val>
                                            <p:strVal val="#ppt_x"/>
                                          </p:val>
                                        </p:tav>
                                      </p:tavLst>
                                    </p:anim>
                                    <p:anim calcmode="lin" valueType="num">
                                      <p:cBhvr additive="base">
                                        <p:cTn id="26" dur="500" fill="hold"/>
                                        <p:tgtEl>
                                          <p:spTgt spid="126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nimBg="1"/>
      <p:bldP spid="126989" grpId="0" animBg="1"/>
      <p:bldP spid="126990" grpId="0" animBg="1"/>
      <p:bldP spid="126983" grpId="0"/>
      <p:bldP spid="1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lgn="ctr">
              <a:buNone/>
            </a:pPr>
            <a:r>
              <a:rPr lang="zh-CN" altLang="en-US" dirty="0" smtClean="0"/>
              <a:t>以下操作均假设链表不为空！</a:t>
            </a:r>
            <a:endParaRPr lang="zh-CN" altLang="en-US" dirty="0"/>
          </a:p>
        </p:txBody>
      </p:sp>
    </p:spTree>
    <p:extLst>
      <p:ext uri="{BB962C8B-B14F-4D97-AF65-F5344CB8AC3E}">
        <p14:creationId xmlns:p14="http://schemas.microsoft.com/office/powerpoint/2010/main" val="3049569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57200"/>
            <a:ext cx="7772400" cy="685800"/>
          </a:xfrm>
        </p:spPr>
        <p:txBody>
          <a:bodyPr/>
          <a:lstStyle/>
          <a:p>
            <a:pPr eaLnBrk="1" hangingPunct="1">
              <a:defRPr/>
            </a:pPr>
            <a:r>
              <a:rPr lang="zh-CN" altLang="en-US" dirty="0" smtClean="0"/>
              <a:t>一维数组</a:t>
            </a:r>
            <a:r>
              <a:rPr lang="zh-CN" altLang="en-US" b="1" dirty="0" smtClean="0"/>
              <a:t> </a:t>
            </a:r>
          </a:p>
        </p:txBody>
      </p:sp>
      <p:sp>
        <p:nvSpPr>
          <p:cNvPr id="11267" name="Rectangle 3"/>
          <p:cNvSpPr>
            <a:spLocks noGrp="1" noChangeArrowheads="1"/>
          </p:cNvSpPr>
          <p:nvPr>
            <p:ph type="body" idx="1"/>
          </p:nvPr>
        </p:nvSpPr>
        <p:spPr>
          <a:xfrm>
            <a:off x="179388" y="1371600"/>
            <a:ext cx="8893175" cy="5486400"/>
          </a:xfrm>
        </p:spPr>
        <p:txBody>
          <a:bodyPr/>
          <a:lstStyle/>
          <a:p>
            <a:pPr eaLnBrk="1" hangingPunct="1">
              <a:defRPr/>
            </a:pPr>
            <a:r>
              <a:rPr lang="zh-CN" altLang="en-US" dirty="0"/>
              <a:t>一维数组</a:t>
            </a:r>
            <a:r>
              <a:rPr lang="zh-CN" altLang="en-US" dirty="0" smtClean="0"/>
              <a:t>用于表示由</a:t>
            </a:r>
            <a:r>
              <a:rPr lang="zh-CN" altLang="en-US" dirty="0" smtClean="0">
                <a:solidFill>
                  <a:schemeClr val="folHlink"/>
                </a:solidFill>
              </a:rPr>
              <a:t>固定多个</a:t>
            </a:r>
            <a:r>
              <a:rPr lang="zh-CN" altLang="en-US" dirty="0" smtClean="0"/>
              <a:t>同类型的具有</a:t>
            </a:r>
            <a:r>
              <a:rPr lang="zh-CN" altLang="en-US" dirty="0" smtClean="0">
                <a:solidFill>
                  <a:srgbClr val="FFC000"/>
                </a:solidFill>
              </a:rPr>
              <a:t>线性次序关系</a:t>
            </a:r>
            <a:r>
              <a:rPr lang="zh-CN" altLang="en-US" dirty="0" smtClean="0"/>
              <a:t>的数据所构成的复合数据类型。例如：</a:t>
            </a:r>
            <a:endParaRPr lang="en-US" altLang="zh-CN" dirty="0" smtClean="0"/>
          </a:p>
          <a:p>
            <a:pPr lvl="1" eaLnBrk="1" hangingPunct="1">
              <a:defRPr/>
            </a:pPr>
            <a:r>
              <a:rPr lang="zh-CN" altLang="en-US" dirty="0" smtClean="0"/>
              <a:t>向量</a:t>
            </a:r>
            <a:endParaRPr lang="en-US" altLang="zh-CN" dirty="0" smtClean="0"/>
          </a:p>
          <a:p>
            <a:pPr lvl="1" eaLnBrk="1" hangingPunct="1">
              <a:defRPr/>
            </a:pPr>
            <a:r>
              <a:rPr lang="zh-CN" altLang="en-US" dirty="0" smtClean="0"/>
              <a:t>某门课程的成绩表</a:t>
            </a:r>
            <a:endParaRPr lang="en-US" altLang="zh-CN" dirty="0" smtClean="0"/>
          </a:p>
          <a:p>
            <a:pPr lvl="1" eaLnBrk="1" hangingPunct="1">
              <a:defRPr/>
            </a:pPr>
            <a:r>
              <a:rPr lang="zh-CN" altLang="en-US" dirty="0" smtClean="0"/>
              <a:t>学生的姓名表</a:t>
            </a:r>
            <a:endParaRPr lang="en-US" altLang="zh-CN" dirty="0" smtClean="0"/>
          </a:p>
          <a:p>
            <a:pPr lvl="1" eaLnBrk="1" hangingPunct="1">
              <a:defRPr/>
            </a:pP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323850" y="188913"/>
            <a:ext cx="8604250" cy="2663825"/>
          </a:xfrm>
        </p:spPr>
        <p:txBody>
          <a:bodyPr/>
          <a:lstStyle/>
          <a:p>
            <a:pPr eaLnBrk="1" hangingPunct="1">
              <a:defRPr/>
            </a:pPr>
            <a:r>
              <a:rPr lang="zh-CN" altLang="en-US" smtClean="0"/>
              <a:t>如果新结点插在表头，则进行下面的操作： </a:t>
            </a:r>
          </a:p>
          <a:p>
            <a:pPr lvl="2" eaLnBrk="1" hangingPunct="1">
              <a:buFont typeface="Wingdings" pitchFamily="2" charset="2"/>
              <a:buNone/>
              <a:defRPr/>
            </a:pPr>
            <a:r>
              <a:rPr lang="en-US" altLang="zh-CN" smtClean="0"/>
              <a:t>p-&gt;next = head;  //</a:t>
            </a:r>
            <a:r>
              <a:rPr lang="zh-CN" altLang="en-US" smtClean="0"/>
              <a:t>把新结点的下一个结点指定为</a:t>
            </a:r>
          </a:p>
          <a:p>
            <a:pPr lvl="2" eaLnBrk="1" hangingPunct="1">
              <a:buFont typeface="Wingdings" pitchFamily="2" charset="2"/>
              <a:buNone/>
              <a:defRPr/>
            </a:pPr>
            <a:r>
              <a:rPr lang="zh-CN" altLang="en-US" smtClean="0"/>
              <a:t>				</a:t>
            </a:r>
            <a:r>
              <a:rPr lang="en-US" altLang="zh-CN" smtClean="0"/>
              <a:t>//</a:t>
            </a:r>
            <a:r>
              <a:rPr lang="zh-CN" altLang="en-US" smtClean="0"/>
              <a:t>链表原来的第一个结点。</a:t>
            </a:r>
          </a:p>
          <a:p>
            <a:pPr lvl="2" eaLnBrk="1" hangingPunct="1">
              <a:buFont typeface="Wingdings" pitchFamily="2" charset="2"/>
              <a:buNone/>
              <a:defRPr/>
            </a:pPr>
            <a:r>
              <a:rPr lang="en-US" altLang="zh-CN" smtClean="0"/>
              <a:t>head = p;  //</a:t>
            </a:r>
            <a:r>
              <a:rPr lang="zh-CN" altLang="en-US" smtClean="0"/>
              <a:t>表头指针指向新结点。</a:t>
            </a:r>
          </a:p>
          <a:p>
            <a:pPr eaLnBrk="1" hangingPunct="1">
              <a:defRPr/>
            </a:pPr>
            <a:r>
              <a:rPr lang="zh-CN" altLang="en-US" smtClean="0"/>
              <a:t>图示为：</a:t>
            </a:r>
          </a:p>
        </p:txBody>
      </p:sp>
      <p:sp>
        <p:nvSpPr>
          <p:cNvPr id="128004" name="Rectangle 4"/>
          <p:cNvSpPr>
            <a:spLocks noChangeArrowheads="1"/>
          </p:cNvSpPr>
          <p:nvPr/>
        </p:nvSpPr>
        <p:spPr bwMode="auto">
          <a:xfrm>
            <a:off x="2439988"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5" name="Rectangle 5"/>
          <p:cNvSpPr>
            <a:spLocks noChangeArrowheads="1"/>
          </p:cNvSpPr>
          <p:nvPr/>
        </p:nvSpPr>
        <p:spPr bwMode="auto">
          <a:xfrm>
            <a:off x="4159250"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6" name="Rectangle 6"/>
          <p:cNvSpPr>
            <a:spLocks noChangeArrowheads="1"/>
          </p:cNvSpPr>
          <p:nvPr/>
        </p:nvSpPr>
        <p:spPr bwMode="auto">
          <a:xfrm>
            <a:off x="7312025"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7" name="Line 7"/>
          <p:cNvSpPr>
            <a:spLocks noChangeShapeType="1"/>
          </p:cNvSpPr>
          <p:nvPr/>
        </p:nvSpPr>
        <p:spPr bwMode="auto">
          <a:xfrm>
            <a:off x="2439988"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8" name="Line 8"/>
          <p:cNvSpPr>
            <a:spLocks noChangeShapeType="1"/>
          </p:cNvSpPr>
          <p:nvPr/>
        </p:nvSpPr>
        <p:spPr bwMode="auto">
          <a:xfrm>
            <a:off x="4159250"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9" name="Line 9"/>
          <p:cNvSpPr>
            <a:spLocks noChangeShapeType="1"/>
          </p:cNvSpPr>
          <p:nvPr/>
        </p:nvSpPr>
        <p:spPr bwMode="auto">
          <a:xfrm>
            <a:off x="7312025"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0" name="Rectangle 10"/>
          <p:cNvSpPr>
            <a:spLocks noChangeArrowheads="1"/>
          </p:cNvSpPr>
          <p:nvPr/>
        </p:nvSpPr>
        <p:spPr bwMode="auto">
          <a:xfrm>
            <a:off x="720725" y="5981701"/>
            <a:ext cx="860425"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11" name="Line 11"/>
          <p:cNvSpPr>
            <a:spLocks noChangeShapeType="1"/>
          </p:cNvSpPr>
          <p:nvPr/>
        </p:nvSpPr>
        <p:spPr bwMode="auto">
          <a:xfrm>
            <a:off x="1293813" y="6216651"/>
            <a:ext cx="573088" cy="47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Line 12"/>
          <p:cNvSpPr>
            <a:spLocks noChangeShapeType="1"/>
          </p:cNvSpPr>
          <p:nvPr/>
        </p:nvSpPr>
        <p:spPr bwMode="auto">
          <a:xfrm flipV="1">
            <a:off x="1866900" y="4316413"/>
            <a:ext cx="4763" cy="19002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Line 13"/>
          <p:cNvSpPr>
            <a:spLocks noChangeShapeType="1"/>
          </p:cNvSpPr>
          <p:nvPr/>
        </p:nvSpPr>
        <p:spPr bwMode="auto">
          <a:xfrm>
            <a:off x="1866900" y="4316413"/>
            <a:ext cx="573088" cy="4763"/>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4" name="Line 14"/>
          <p:cNvSpPr>
            <a:spLocks noChangeShapeType="1"/>
          </p:cNvSpPr>
          <p:nvPr/>
        </p:nvSpPr>
        <p:spPr bwMode="auto">
          <a:xfrm>
            <a:off x="301307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5" name="Line 15"/>
          <p:cNvSpPr>
            <a:spLocks noChangeShapeType="1"/>
          </p:cNvSpPr>
          <p:nvPr/>
        </p:nvSpPr>
        <p:spPr bwMode="auto">
          <a:xfrm flipV="1">
            <a:off x="3586163"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6"/>
          <p:cNvSpPr>
            <a:spLocks noChangeShapeType="1"/>
          </p:cNvSpPr>
          <p:nvPr/>
        </p:nvSpPr>
        <p:spPr bwMode="auto">
          <a:xfrm>
            <a:off x="358616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7" name="Line 17"/>
          <p:cNvSpPr>
            <a:spLocks noChangeShapeType="1"/>
          </p:cNvSpPr>
          <p:nvPr/>
        </p:nvSpPr>
        <p:spPr bwMode="auto">
          <a:xfrm>
            <a:off x="473392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8" name="Line 18"/>
          <p:cNvSpPr>
            <a:spLocks noChangeShapeType="1"/>
          </p:cNvSpPr>
          <p:nvPr/>
        </p:nvSpPr>
        <p:spPr bwMode="auto">
          <a:xfrm flipV="1">
            <a:off x="5307013" y="5740401"/>
            <a:ext cx="3175"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Line 19"/>
          <p:cNvSpPr>
            <a:spLocks noChangeShapeType="1"/>
          </p:cNvSpPr>
          <p:nvPr/>
        </p:nvSpPr>
        <p:spPr bwMode="auto">
          <a:xfrm>
            <a:off x="530701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0" name="Line 20"/>
          <p:cNvSpPr>
            <a:spLocks noChangeShapeType="1"/>
          </p:cNvSpPr>
          <p:nvPr/>
        </p:nvSpPr>
        <p:spPr bwMode="auto">
          <a:xfrm>
            <a:off x="6165850"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1" name="Line 21"/>
          <p:cNvSpPr>
            <a:spLocks noChangeShapeType="1"/>
          </p:cNvSpPr>
          <p:nvPr/>
        </p:nvSpPr>
        <p:spPr bwMode="auto">
          <a:xfrm flipV="1">
            <a:off x="6738938"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2" name="Line 22"/>
          <p:cNvSpPr>
            <a:spLocks noChangeShapeType="1"/>
          </p:cNvSpPr>
          <p:nvPr/>
        </p:nvSpPr>
        <p:spPr bwMode="auto">
          <a:xfrm>
            <a:off x="6738938"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3" name="Rectangle 23"/>
          <p:cNvSpPr>
            <a:spLocks noChangeArrowheads="1"/>
          </p:cNvSpPr>
          <p:nvPr/>
        </p:nvSpPr>
        <p:spPr bwMode="auto">
          <a:xfrm>
            <a:off x="2439988" y="4076701"/>
            <a:ext cx="86042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4" name="Line 24"/>
          <p:cNvSpPr>
            <a:spLocks noChangeShapeType="1"/>
          </p:cNvSpPr>
          <p:nvPr/>
        </p:nvSpPr>
        <p:spPr bwMode="auto">
          <a:xfrm>
            <a:off x="2439988" y="455295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Rectangle 25"/>
          <p:cNvSpPr>
            <a:spLocks noChangeArrowheads="1"/>
          </p:cNvSpPr>
          <p:nvPr/>
        </p:nvSpPr>
        <p:spPr bwMode="auto">
          <a:xfrm>
            <a:off x="2439988" y="3128963"/>
            <a:ext cx="860425" cy="47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6" name="Line 26"/>
          <p:cNvSpPr>
            <a:spLocks noChangeShapeType="1"/>
          </p:cNvSpPr>
          <p:nvPr/>
        </p:nvSpPr>
        <p:spPr bwMode="auto">
          <a:xfrm>
            <a:off x="2859088" y="3365501"/>
            <a:ext cx="3175"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7" name="Line 27"/>
          <p:cNvSpPr>
            <a:spLocks noChangeShapeType="1"/>
          </p:cNvSpPr>
          <p:nvPr/>
        </p:nvSpPr>
        <p:spPr bwMode="auto">
          <a:xfrm>
            <a:off x="2878138" y="4792663"/>
            <a:ext cx="4763" cy="71278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9" name="Text Box 29"/>
          <p:cNvSpPr txBox="1">
            <a:spLocks noChangeArrowheads="1"/>
          </p:cNvSpPr>
          <p:nvPr/>
        </p:nvSpPr>
        <p:spPr bwMode="auto">
          <a:xfrm>
            <a:off x="735013" y="5532438"/>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8030" name="Text Box 30"/>
          <p:cNvSpPr txBox="1">
            <a:spLocks noChangeArrowheads="1"/>
          </p:cNvSpPr>
          <p:nvPr/>
        </p:nvSpPr>
        <p:spPr bwMode="auto">
          <a:xfrm>
            <a:off x="1816100" y="3155951"/>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8031" name="Text Box 31"/>
          <p:cNvSpPr txBox="1">
            <a:spLocks noChangeArrowheads="1"/>
          </p:cNvSpPr>
          <p:nvPr/>
        </p:nvSpPr>
        <p:spPr bwMode="auto">
          <a:xfrm>
            <a:off x="26082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8032" name="Text Box 32"/>
          <p:cNvSpPr txBox="1">
            <a:spLocks noChangeArrowheads="1"/>
          </p:cNvSpPr>
          <p:nvPr/>
        </p:nvSpPr>
        <p:spPr bwMode="auto">
          <a:xfrm>
            <a:off x="43354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8033" name="Text Box 33"/>
          <p:cNvSpPr txBox="1">
            <a:spLocks noChangeArrowheads="1"/>
          </p:cNvSpPr>
          <p:nvPr/>
        </p:nvSpPr>
        <p:spPr bwMode="auto">
          <a:xfrm>
            <a:off x="750411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8034" name="Text Box 34"/>
          <p:cNvSpPr txBox="1">
            <a:spLocks noChangeArrowheads="1"/>
          </p:cNvSpPr>
          <p:nvPr/>
        </p:nvSpPr>
        <p:spPr bwMode="auto">
          <a:xfrm>
            <a:off x="7359650" y="6035676"/>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8035" name="Text Box 35"/>
          <p:cNvSpPr txBox="1">
            <a:spLocks noChangeArrowheads="1"/>
          </p:cNvSpPr>
          <p:nvPr/>
        </p:nvSpPr>
        <p:spPr bwMode="auto">
          <a:xfrm>
            <a:off x="2679700" y="409257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36" name="Line 14"/>
          <p:cNvSpPr>
            <a:spLocks noChangeShapeType="1"/>
          </p:cNvSpPr>
          <p:nvPr/>
        </p:nvSpPr>
        <p:spPr bwMode="auto">
          <a:xfrm>
            <a:off x="1265584" y="6304557"/>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p:cNvSpPr>
            <a:spLocks noChangeShapeType="1"/>
          </p:cNvSpPr>
          <p:nvPr/>
        </p:nvSpPr>
        <p:spPr bwMode="auto">
          <a:xfrm flipV="1">
            <a:off x="1838672" y="5828307"/>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a:off x="1838672" y="5828307"/>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27"/>
                                        </p:tgtEl>
                                        <p:attrNameLst>
                                          <p:attrName>style.visibility</p:attrName>
                                        </p:attrNameLst>
                                      </p:cBhvr>
                                      <p:to>
                                        <p:strVal val="visible"/>
                                      </p:to>
                                    </p:set>
                                    <p:anim calcmode="lin" valueType="num">
                                      <p:cBhvr additive="base">
                                        <p:cTn id="7" dur="500" fill="hold"/>
                                        <p:tgtEl>
                                          <p:spTgt spid="128027"/>
                                        </p:tgtEl>
                                        <p:attrNameLst>
                                          <p:attrName>ppt_x</p:attrName>
                                        </p:attrNameLst>
                                      </p:cBhvr>
                                      <p:tavLst>
                                        <p:tav tm="0">
                                          <p:val>
                                            <p:strVal val="#ppt_x"/>
                                          </p:val>
                                        </p:tav>
                                        <p:tav tm="100000">
                                          <p:val>
                                            <p:strVal val="#ppt_x"/>
                                          </p:val>
                                        </p:tav>
                                      </p:tavLst>
                                    </p:anim>
                                    <p:anim calcmode="lin" valueType="num">
                                      <p:cBhvr additive="base">
                                        <p:cTn id="8" dur="500" fill="hold"/>
                                        <p:tgtEl>
                                          <p:spTgt spid="128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7"/>
                                        </p:tgtEl>
                                        <p:attrNameLst>
                                          <p:attrName>ppt_x</p:attrName>
                                        </p:attrNameLst>
                                      </p:cBhvr>
                                      <p:tavLst>
                                        <p:tav tm="0">
                                          <p:val>
                                            <p:strVal val="ppt_x"/>
                                          </p:val>
                                        </p:tav>
                                        <p:tav tm="100000">
                                          <p:val>
                                            <p:strVal val="ppt_x"/>
                                          </p:val>
                                        </p:tav>
                                      </p:tavLst>
                                    </p:anim>
                                    <p:anim calcmode="lin" valueType="num">
                                      <p:cBhvr additive="base">
                                        <p:cTn id="17" dur="500"/>
                                        <p:tgtEl>
                                          <p:spTgt spid="37"/>
                                        </p:tgtEl>
                                        <p:attrNameLst>
                                          <p:attrName>ppt_y</p:attrName>
                                        </p:attrNameLst>
                                      </p:cBhvr>
                                      <p:tavLst>
                                        <p:tav tm="0">
                                          <p:val>
                                            <p:strVal val="ppt_y"/>
                                          </p:val>
                                        </p:tav>
                                        <p:tav tm="100000">
                                          <p:val>
                                            <p:strVal val="1+ppt_h/2"/>
                                          </p:val>
                                        </p:tav>
                                      </p:tavLst>
                                    </p:anim>
                                    <p:set>
                                      <p:cBhvr>
                                        <p:cTn id="18" dur="1" fill="hold">
                                          <p:stCondLst>
                                            <p:cond delay="499"/>
                                          </p:stCondLst>
                                        </p:cTn>
                                        <p:tgtEl>
                                          <p:spTgt spid="37"/>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8"/>
                                        </p:tgtEl>
                                        <p:attrNameLst>
                                          <p:attrName>ppt_x</p:attrName>
                                        </p:attrNameLst>
                                      </p:cBhvr>
                                      <p:tavLst>
                                        <p:tav tm="0">
                                          <p:val>
                                            <p:strVal val="ppt_x"/>
                                          </p:val>
                                        </p:tav>
                                        <p:tav tm="100000">
                                          <p:val>
                                            <p:strVal val="ppt_x"/>
                                          </p:val>
                                        </p:tav>
                                      </p:tavLst>
                                    </p:anim>
                                    <p:anim calcmode="lin" valueType="num">
                                      <p:cBhvr additive="base">
                                        <p:cTn id="21" dur="500"/>
                                        <p:tgtEl>
                                          <p:spTgt spid="38"/>
                                        </p:tgtEl>
                                        <p:attrNameLst>
                                          <p:attrName>ppt_y</p:attrName>
                                        </p:attrNameLst>
                                      </p:cBhvr>
                                      <p:tavLst>
                                        <p:tav tm="0">
                                          <p:val>
                                            <p:strVal val="ppt_y"/>
                                          </p:val>
                                        </p:tav>
                                        <p:tav tm="100000">
                                          <p:val>
                                            <p:strVal val="1+ppt_h/2"/>
                                          </p:val>
                                        </p:tav>
                                      </p:tavLst>
                                    </p:anim>
                                    <p:set>
                                      <p:cBhvr>
                                        <p:cTn id="22" dur="1" fill="hold">
                                          <p:stCondLst>
                                            <p:cond delay="499"/>
                                          </p:stCondLst>
                                        </p:cTn>
                                        <p:tgtEl>
                                          <p:spTgt spid="3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8011"/>
                                        </p:tgtEl>
                                        <p:attrNameLst>
                                          <p:attrName>style.visibility</p:attrName>
                                        </p:attrNameLst>
                                      </p:cBhvr>
                                      <p:to>
                                        <p:strVal val="visible"/>
                                      </p:to>
                                    </p:set>
                                    <p:anim calcmode="lin" valueType="num">
                                      <p:cBhvr additive="base">
                                        <p:cTn id="25" dur="500" fill="hold"/>
                                        <p:tgtEl>
                                          <p:spTgt spid="128011"/>
                                        </p:tgtEl>
                                        <p:attrNameLst>
                                          <p:attrName>ppt_x</p:attrName>
                                        </p:attrNameLst>
                                      </p:cBhvr>
                                      <p:tavLst>
                                        <p:tav tm="0">
                                          <p:val>
                                            <p:strVal val="#ppt_x"/>
                                          </p:val>
                                        </p:tav>
                                        <p:tav tm="100000">
                                          <p:val>
                                            <p:strVal val="#ppt_x"/>
                                          </p:val>
                                        </p:tav>
                                      </p:tavLst>
                                    </p:anim>
                                    <p:anim calcmode="lin" valueType="num">
                                      <p:cBhvr additive="base">
                                        <p:cTn id="26" dur="500" fill="hold"/>
                                        <p:tgtEl>
                                          <p:spTgt spid="1280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012"/>
                                        </p:tgtEl>
                                        <p:attrNameLst>
                                          <p:attrName>style.visibility</p:attrName>
                                        </p:attrNameLst>
                                      </p:cBhvr>
                                      <p:to>
                                        <p:strVal val="visible"/>
                                      </p:to>
                                    </p:set>
                                    <p:anim calcmode="lin" valueType="num">
                                      <p:cBhvr additive="base">
                                        <p:cTn id="29" dur="500" fill="hold"/>
                                        <p:tgtEl>
                                          <p:spTgt spid="128012"/>
                                        </p:tgtEl>
                                        <p:attrNameLst>
                                          <p:attrName>ppt_x</p:attrName>
                                        </p:attrNameLst>
                                      </p:cBhvr>
                                      <p:tavLst>
                                        <p:tav tm="0">
                                          <p:val>
                                            <p:strVal val="#ppt_x"/>
                                          </p:val>
                                        </p:tav>
                                        <p:tav tm="100000">
                                          <p:val>
                                            <p:strVal val="#ppt_x"/>
                                          </p:val>
                                        </p:tav>
                                      </p:tavLst>
                                    </p:anim>
                                    <p:anim calcmode="lin" valueType="num">
                                      <p:cBhvr additive="base">
                                        <p:cTn id="30" dur="500" fill="hold"/>
                                        <p:tgtEl>
                                          <p:spTgt spid="1280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8013"/>
                                        </p:tgtEl>
                                        <p:attrNameLst>
                                          <p:attrName>style.visibility</p:attrName>
                                        </p:attrNameLst>
                                      </p:cBhvr>
                                      <p:to>
                                        <p:strVal val="visible"/>
                                      </p:to>
                                    </p:set>
                                    <p:anim calcmode="lin" valueType="num">
                                      <p:cBhvr additive="base">
                                        <p:cTn id="33" dur="500" fill="hold"/>
                                        <p:tgtEl>
                                          <p:spTgt spid="128013"/>
                                        </p:tgtEl>
                                        <p:attrNameLst>
                                          <p:attrName>ppt_x</p:attrName>
                                        </p:attrNameLst>
                                      </p:cBhvr>
                                      <p:tavLst>
                                        <p:tav tm="0">
                                          <p:val>
                                            <p:strVal val="#ppt_x"/>
                                          </p:val>
                                        </p:tav>
                                        <p:tav tm="100000">
                                          <p:val>
                                            <p:strVal val="#ppt_x"/>
                                          </p:val>
                                        </p:tav>
                                      </p:tavLst>
                                    </p:anim>
                                    <p:anim calcmode="lin" valueType="num">
                                      <p:cBhvr additive="base">
                                        <p:cTn id="34"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nimBg="1"/>
      <p:bldP spid="128012" grpId="0" animBg="1"/>
      <p:bldP spid="128013" grpId="0" animBg="1"/>
      <p:bldP spid="128027" grpId="0" animBg="1"/>
      <p:bldP spid="36" grpId="0" animBg="1"/>
      <p:bldP spid="37" grpId="0" animBg="1"/>
      <p:bldP spid="3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395288" y="115888"/>
            <a:ext cx="8569325" cy="3457575"/>
          </a:xfrm>
        </p:spPr>
        <p:txBody>
          <a:bodyPr/>
          <a:lstStyle/>
          <a:p>
            <a:pPr marL="361950" indent="-361950" eaLnBrk="1" hangingPunct="1">
              <a:lnSpc>
                <a:spcPct val="90000"/>
              </a:lnSpc>
              <a:defRPr/>
            </a:pPr>
            <a:r>
              <a:rPr lang="zh-CN" altLang="en-US" sz="2800" smtClean="0"/>
              <a:t>如果新结点插在表尾，则进行下面的操作：</a:t>
            </a:r>
          </a:p>
          <a:p>
            <a:pPr marL="1074738" lvl="1" indent="-533400" eaLnBrk="1" hangingPunct="1">
              <a:lnSpc>
                <a:spcPct val="90000"/>
              </a:lnSpc>
              <a:buFontTx/>
              <a:buNone/>
              <a:defRPr/>
            </a:pPr>
            <a:r>
              <a:rPr lang="en-US" altLang="zh-CN" sz="2400" smtClean="0"/>
              <a:t>Node *q=head;  //q</a:t>
            </a:r>
            <a:r>
              <a:rPr lang="zh-CN" altLang="en-US" sz="2400" smtClean="0"/>
              <a:t>指向第一个结点</a:t>
            </a:r>
          </a:p>
          <a:p>
            <a:pPr marL="1074738" lvl="1" indent="-533400" eaLnBrk="1" hangingPunct="1">
              <a:lnSpc>
                <a:spcPct val="90000"/>
              </a:lnSpc>
              <a:buFontTx/>
              <a:buNone/>
              <a:defRPr/>
            </a:pPr>
            <a:r>
              <a:rPr lang="en-US" altLang="zh-CN" sz="2400" smtClean="0"/>
              <a:t>while (q-&gt;next != NULL)  //</a:t>
            </a:r>
            <a:r>
              <a:rPr lang="zh-CN" altLang="en-US" sz="2400" smtClean="0"/>
              <a:t>循环查找最后一个结点</a:t>
            </a:r>
          </a:p>
          <a:p>
            <a:pPr marL="1074738" lvl="1" indent="-533400" eaLnBrk="1" hangingPunct="1">
              <a:lnSpc>
                <a:spcPct val="90000"/>
              </a:lnSpc>
              <a:buFontTx/>
              <a:buNone/>
              <a:defRPr/>
            </a:pPr>
            <a:r>
              <a:rPr lang="zh-CN" altLang="en-US" sz="2400" smtClean="0"/>
              <a:t>	</a:t>
            </a:r>
            <a:r>
              <a:rPr lang="en-US" altLang="zh-CN" sz="2400" smtClean="0"/>
              <a:t>q = q-&gt;next;</a:t>
            </a:r>
          </a:p>
          <a:p>
            <a:pPr marL="1074738" lvl="1" indent="-533400" eaLnBrk="1" hangingPunct="1">
              <a:lnSpc>
                <a:spcPct val="90000"/>
              </a:lnSpc>
              <a:buFontTx/>
              <a:buNone/>
              <a:defRPr/>
            </a:pPr>
            <a:r>
              <a:rPr lang="en-US" altLang="zh-CN" sz="2400" smtClean="0"/>
              <a:t>//</a:t>
            </a:r>
            <a:r>
              <a:rPr lang="zh-CN" altLang="en-US" sz="2400" smtClean="0"/>
              <a:t>循环结束后，</a:t>
            </a:r>
            <a:r>
              <a:rPr lang="en-US" altLang="zh-CN" sz="2400" smtClean="0"/>
              <a:t>q</a:t>
            </a:r>
            <a:r>
              <a:rPr lang="zh-CN" altLang="en-US" sz="2400" smtClean="0"/>
              <a:t>指向链表最后一个结点</a:t>
            </a:r>
          </a:p>
          <a:p>
            <a:pPr marL="1074738" lvl="1" indent="-533400" eaLnBrk="1" hangingPunct="1">
              <a:lnSpc>
                <a:spcPct val="90000"/>
              </a:lnSpc>
              <a:buFontTx/>
              <a:buNone/>
              <a:defRPr/>
            </a:pPr>
            <a:r>
              <a:rPr lang="en-US" altLang="zh-CN" sz="2400" smtClean="0"/>
              <a:t>q-&gt;next = p;  //</a:t>
            </a:r>
            <a:r>
              <a:rPr lang="zh-CN" altLang="en-US" sz="2400" smtClean="0"/>
              <a:t>把新结点加到链表的尾部。</a:t>
            </a:r>
          </a:p>
          <a:p>
            <a:pPr marL="1074738" lvl="1" indent="-533400" eaLnBrk="1" hangingPunct="1">
              <a:lnSpc>
                <a:spcPct val="90000"/>
              </a:lnSpc>
              <a:buFontTx/>
              <a:buNone/>
              <a:defRPr/>
            </a:pPr>
            <a:r>
              <a:rPr lang="en-US" altLang="zh-CN" sz="2400" smtClean="0"/>
              <a:t>p-&gt;next = NULL; //</a:t>
            </a:r>
            <a:r>
              <a:rPr lang="zh-CN" altLang="en-US" sz="2400" smtClean="0"/>
              <a:t>把新结点的</a:t>
            </a:r>
            <a:r>
              <a:rPr lang="en-US" altLang="zh-CN" sz="2400" smtClean="0"/>
              <a:t>next</a:t>
            </a:r>
            <a:r>
              <a:rPr lang="zh-CN" altLang="en-US" sz="2400" smtClean="0"/>
              <a:t>成员置为</a:t>
            </a:r>
            <a:r>
              <a:rPr lang="en-US" altLang="zh-CN" sz="2400" smtClean="0"/>
              <a:t>NULL</a:t>
            </a:r>
            <a:r>
              <a:rPr lang="zh-CN" altLang="en-US" sz="2400" smtClean="0"/>
              <a:t>。</a:t>
            </a:r>
          </a:p>
          <a:p>
            <a:pPr marL="361950" indent="-361950" eaLnBrk="1" hangingPunct="1">
              <a:lnSpc>
                <a:spcPct val="90000"/>
              </a:lnSpc>
              <a:defRPr/>
            </a:pPr>
            <a:r>
              <a:rPr lang="zh-CN" altLang="en-US" sz="2800" smtClean="0"/>
              <a:t>图示为：</a:t>
            </a:r>
            <a:r>
              <a:rPr lang="zh-CN" altLang="en-US" sz="1800" smtClean="0"/>
              <a:t> </a:t>
            </a:r>
          </a:p>
        </p:txBody>
      </p:sp>
      <p:sp>
        <p:nvSpPr>
          <p:cNvPr id="129037" name="Rectangle 4"/>
          <p:cNvSpPr>
            <a:spLocks noChangeArrowheads="1"/>
          </p:cNvSpPr>
          <p:nvPr/>
        </p:nvSpPr>
        <p:spPr bwMode="auto">
          <a:xfrm>
            <a:off x="2145010"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8" name="Rectangle 5"/>
          <p:cNvSpPr>
            <a:spLocks noChangeArrowheads="1"/>
          </p:cNvSpPr>
          <p:nvPr/>
        </p:nvSpPr>
        <p:spPr bwMode="auto">
          <a:xfrm>
            <a:off x="3569296"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9" name="Rectangle 6"/>
          <p:cNvSpPr>
            <a:spLocks noChangeArrowheads="1"/>
          </p:cNvSpPr>
          <p:nvPr/>
        </p:nvSpPr>
        <p:spPr bwMode="auto">
          <a:xfrm>
            <a:off x="6180485"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0" name="Line 7"/>
          <p:cNvSpPr>
            <a:spLocks noChangeShapeType="1"/>
          </p:cNvSpPr>
          <p:nvPr/>
        </p:nvSpPr>
        <p:spPr bwMode="auto">
          <a:xfrm>
            <a:off x="2145010"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8"/>
          <p:cNvSpPr>
            <a:spLocks noChangeShapeType="1"/>
          </p:cNvSpPr>
          <p:nvPr/>
        </p:nvSpPr>
        <p:spPr bwMode="auto">
          <a:xfrm>
            <a:off x="3569296"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9"/>
          <p:cNvSpPr>
            <a:spLocks noChangeShapeType="1"/>
          </p:cNvSpPr>
          <p:nvPr/>
        </p:nvSpPr>
        <p:spPr bwMode="auto">
          <a:xfrm>
            <a:off x="6180485"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Rectangle 10"/>
          <p:cNvSpPr>
            <a:spLocks noChangeArrowheads="1"/>
          </p:cNvSpPr>
          <p:nvPr/>
        </p:nvSpPr>
        <p:spPr bwMode="auto">
          <a:xfrm>
            <a:off x="720725" y="6175346"/>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4" name="Line 11"/>
          <p:cNvSpPr>
            <a:spLocks noChangeShapeType="1"/>
          </p:cNvSpPr>
          <p:nvPr/>
        </p:nvSpPr>
        <p:spPr bwMode="auto">
          <a:xfrm>
            <a:off x="119548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12"/>
          <p:cNvSpPr>
            <a:spLocks noChangeShapeType="1"/>
          </p:cNvSpPr>
          <p:nvPr/>
        </p:nvSpPr>
        <p:spPr bwMode="auto">
          <a:xfrm flipV="1">
            <a:off x="167024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13"/>
          <p:cNvSpPr>
            <a:spLocks noChangeShapeType="1"/>
          </p:cNvSpPr>
          <p:nvPr/>
        </p:nvSpPr>
        <p:spPr bwMode="auto">
          <a:xfrm>
            <a:off x="167024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14"/>
          <p:cNvSpPr>
            <a:spLocks noChangeShapeType="1"/>
          </p:cNvSpPr>
          <p:nvPr/>
        </p:nvSpPr>
        <p:spPr bwMode="auto">
          <a:xfrm>
            <a:off x="261977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15"/>
          <p:cNvSpPr>
            <a:spLocks noChangeShapeType="1"/>
          </p:cNvSpPr>
          <p:nvPr/>
        </p:nvSpPr>
        <p:spPr bwMode="auto">
          <a:xfrm flipV="1">
            <a:off x="3094534"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16"/>
          <p:cNvSpPr>
            <a:spLocks noChangeShapeType="1"/>
          </p:cNvSpPr>
          <p:nvPr/>
        </p:nvSpPr>
        <p:spPr bwMode="auto">
          <a:xfrm>
            <a:off x="3094534"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17"/>
          <p:cNvSpPr>
            <a:spLocks noChangeShapeType="1"/>
          </p:cNvSpPr>
          <p:nvPr/>
        </p:nvSpPr>
        <p:spPr bwMode="auto">
          <a:xfrm>
            <a:off x="404405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1" name="Line 18"/>
          <p:cNvSpPr>
            <a:spLocks noChangeShapeType="1"/>
          </p:cNvSpPr>
          <p:nvPr/>
        </p:nvSpPr>
        <p:spPr bwMode="auto">
          <a:xfrm flipV="1">
            <a:off x="451881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19"/>
          <p:cNvSpPr>
            <a:spLocks noChangeShapeType="1"/>
          </p:cNvSpPr>
          <p:nvPr/>
        </p:nvSpPr>
        <p:spPr bwMode="auto">
          <a:xfrm>
            <a:off x="451881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Line 20"/>
          <p:cNvSpPr>
            <a:spLocks noChangeShapeType="1"/>
          </p:cNvSpPr>
          <p:nvPr/>
        </p:nvSpPr>
        <p:spPr bwMode="auto">
          <a:xfrm>
            <a:off x="523096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21"/>
          <p:cNvSpPr>
            <a:spLocks noChangeShapeType="1"/>
          </p:cNvSpPr>
          <p:nvPr/>
        </p:nvSpPr>
        <p:spPr bwMode="auto">
          <a:xfrm flipV="1">
            <a:off x="5705723"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22"/>
          <p:cNvSpPr>
            <a:spLocks noChangeShapeType="1"/>
          </p:cNvSpPr>
          <p:nvPr/>
        </p:nvSpPr>
        <p:spPr bwMode="auto">
          <a:xfrm>
            <a:off x="5705723"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Rectangle 23"/>
          <p:cNvSpPr>
            <a:spLocks noChangeArrowheads="1"/>
          </p:cNvSpPr>
          <p:nvPr/>
        </p:nvSpPr>
        <p:spPr bwMode="auto">
          <a:xfrm>
            <a:off x="7604770" y="4489508"/>
            <a:ext cx="712143" cy="8412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7" name="Line 24"/>
          <p:cNvSpPr>
            <a:spLocks noChangeShapeType="1"/>
          </p:cNvSpPr>
          <p:nvPr/>
        </p:nvSpPr>
        <p:spPr bwMode="auto">
          <a:xfrm>
            <a:off x="7604770" y="4911812"/>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8" name="Rectangle 25"/>
          <p:cNvSpPr>
            <a:spLocks noChangeArrowheads="1"/>
          </p:cNvSpPr>
          <p:nvPr/>
        </p:nvSpPr>
        <p:spPr bwMode="auto">
          <a:xfrm>
            <a:off x="7604770" y="3644900"/>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9" name="Line 26"/>
          <p:cNvSpPr>
            <a:spLocks noChangeShapeType="1"/>
          </p:cNvSpPr>
          <p:nvPr/>
        </p:nvSpPr>
        <p:spPr bwMode="auto">
          <a:xfrm>
            <a:off x="7950951" y="3857741"/>
            <a:ext cx="0" cy="631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0" name="Line 27"/>
          <p:cNvSpPr>
            <a:spLocks noChangeShapeType="1"/>
          </p:cNvSpPr>
          <p:nvPr/>
        </p:nvSpPr>
        <p:spPr bwMode="auto">
          <a:xfrm>
            <a:off x="665524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28"/>
          <p:cNvSpPr>
            <a:spLocks noChangeShapeType="1"/>
          </p:cNvSpPr>
          <p:nvPr/>
        </p:nvSpPr>
        <p:spPr bwMode="auto">
          <a:xfrm flipV="1">
            <a:off x="7130009" y="4698971"/>
            <a:ext cx="0" cy="1685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2" name="Line 29"/>
          <p:cNvSpPr>
            <a:spLocks noChangeShapeType="1"/>
          </p:cNvSpPr>
          <p:nvPr/>
        </p:nvSpPr>
        <p:spPr bwMode="auto">
          <a:xfrm>
            <a:off x="7130009" y="4698971"/>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3" name="Rectangle 30"/>
          <p:cNvSpPr>
            <a:spLocks noChangeArrowheads="1"/>
          </p:cNvSpPr>
          <p:nvPr/>
        </p:nvSpPr>
        <p:spPr bwMode="auto">
          <a:xfrm>
            <a:off x="3569296" y="4067204"/>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64" name="Line 31"/>
          <p:cNvSpPr>
            <a:spLocks noChangeShapeType="1"/>
          </p:cNvSpPr>
          <p:nvPr/>
        </p:nvSpPr>
        <p:spPr bwMode="auto">
          <a:xfrm flipH="1">
            <a:off x="2382391" y="4276667"/>
            <a:ext cx="1424285" cy="147637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7" name="Line 34"/>
          <p:cNvSpPr>
            <a:spLocks noChangeShapeType="1"/>
          </p:cNvSpPr>
          <p:nvPr/>
        </p:nvSpPr>
        <p:spPr bwMode="auto">
          <a:xfrm>
            <a:off x="3806676" y="4276667"/>
            <a:ext cx="2611190"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28" name="Text Box 35"/>
          <p:cNvSpPr txBox="1">
            <a:spLocks noChangeArrowheads="1"/>
          </p:cNvSpPr>
          <p:nvPr/>
        </p:nvSpPr>
        <p:spPr bwMode="auto">
          <a:xfrm>
            <a:off x="7072313" y="36607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9029" name="Text Box 36"/>
          <p:cNvSpPr txBox="1">
            <a:spLocks noChangeArrowheads="1"/>
          </p:cNvSpPr>
          <p:nvPr/>
        </p:nvSpPr>
        <p:spPr bwMode="auto">
          <a:xfrm>
            <a:off x="7793038" y="452437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29030" name="Text Box 37"/>
          <p:cNvSpPr txBox="1">
            <a:spLocks noChangeArrowheads="1"/>
          </p:cNvSpPr>
          <p:nvPr/>
        </p:nvSpPr>
        <p:spPr bwMode="auto">
          <a:xfrm>
            <a:off x="7575550" y="4956175"/>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1" name="Text Box 38"/>
          <p:cNvSpPr txBox="1">
            <a:spLocks noChangeArrowheads="1"/>
          </p:cNvSpPr>
          <p:nvPr/>
        </p:nvSpPr>
        <p:spPr bwMode="auto">
          <a:xfrm>
            <a:off x="6156325" y="62309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2" name="Text Box 39"/>
          <p:cNvSpPr txBox="1">
            <a:spLocks noChangeArrowheads="1"/>
          </p:cNvSpPr>
          <p:nvPr/>
        </p:nvSpPr>
        <p:spPr bwMode="auto">
          <a:xfrm>
            <a:off x="735013" y="5748338"/>
            <a:ext cx="744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9033" name="Text Box 40"/>
          <p:cNvSpPr txBox="1">
            <a:spLocks noChangeArrowheads="1"/>
          </p:cNvSpPr>
          <p:nvPr/>
        </p:nvSpPr>
        <p:spPr bwMode="auto">
          <a:xfrm>
            <a:off x="2247900" y="57483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9034" name="Text Box 41"/>
          <p:cNvSpPr txBox="1">
            <a:spLocks noChangeArrowheads="1"/>
          </p:cNvSpPr>
          <p:nvPr/>
        </p:nvSpPr>
        <p:spPr bwMode="auto">
          <a:xfrm>
            <a:off x="3687763"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9035" name="Text Box 42"/>
          <p:cNvSpPr txBox="1">
            <a:spLocks noChangeArrowheads="1"/>
          </p:cNvSpPr>
          <p:nvPr/>
        </p:nvSpPr>
        <p:spPr bwMode="auto">
          <a:xfrm>
            <a:off x="6351588"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9036" name="Text Box 43"/>
          <p:cNvSpPr txBox="1">
            <a:spLocks noChangeArrowheads="1"/>
          </p:cNvSpPr>
          <p:nvPr/>
        </p:nvSpPr>
        <p:spPr bwMode="auto">
          <a:xfrm>
            <a:off x="3092450" y="40703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67"/>
                                        </p:tgtEl>
                                        <p:attrNameLst>
                                          <p:attrName>style.visibility</p:attrName>
                                        </p:attrNameLst>
                                      </p:cBhvr>
                                      <p:to>
                                        <p:strVal val="visible"/>
                                      </p:to>
                                    </p:set>
                                    <p:anim calcmode="lin" valueType="num">
                                      <p:cBhvr additive="base">
                                        <p:cTn id="7" dur="500" fill="hold"/>
                                        <p:tgtEl>
                                          <p:spTgt spid="129067"/>
                                        </p:tgtEl>
                                        <p:attrNameLst>
                                          <p:attrName>ppt_x</p:attrName>
                                        </p:attrNameLst>
                                      </p:cBhvr>
                                      <p:tavLst>
                                        <p:tav tm="0">
                                          <p:val>
                                            <p:strVal val="#ppt_x"/>
                                          </p:val>
                                        </p:tav>
                                        <p:tav tm="100000">
                                          <p:val>
                                            <p:strVal val="#ppt_x"/>
                                          </p:val>
                                        </p:tav>
                                      </p:tavLst>
                                    </p:anim>
                                    <p:anim calcmode="lin" valueType="num">
                                      <p:cBhvr additive="base">
                                        <p:cTn id="8" dur="500" fill="hold"/>
                                        <p:tgtEl>
                                          <p:spTgt spid="129067"/>
                                        </p:tgtEl>
                                        <p:attrNameLst>
                                          <p:attrName>ppt_y</p:attrName>
                                        </p:attrNameLst>
                                      </p:cBhvr>
                                      <p:tavLst>
                                        <p:tav tm="0">
                                          <p:val>
                                            <p:strVal val="1+#ppt_h/2"/>
                                          </p:val>
                                        </p:tav>
                                        <p:tav tm="100000">
                                          <p:val>
                                            <p:strVal val="#ppt_y"/>
                                          </p:val>
                                        </p:tav>
                                      </p:tavLst>
                                    </p:anim>
                                  </p:childTnLst>
                                </p:cTn>
                              </p:par>
                              <p:par>
                                <p:cTn id="9" presetID="2" presetClass="exit" presetSubtype="4" fill="hold" grpId="0" nodeType="withEffect">
                                  <p:stCondLst>
                                    <p:cond delay="0"/>
                                  </p:stCondLst>
                                  <p:childTnLst>
                                    <p:anim calcmode="lin" valueType="num">
                                      <p:cBhvr additive="base">
                                        <p:cTn id="10" dur="500"/>
                                        <p:tgtEl>
                                          <p:spTgt spid="129064"/>
                                        </p:tgtEl>
                                        <p:attrNameLst>
                                          <p:attrName>ppt_x</p:attrName>
                                        </p:attrNameLst>
                                      </p:cBhvr>
                                      <p:tavLst>
                                        <p:tav tm="0">
                                          <p:val>
                                            <p:strVal val="ppt_x"/>
                                          </p:val>
                                        </p:tav>
                                        <p:tav tm="100000">
                                          <p:val>
                                            <p:strVal val="ppt_x"/>
                                          </p:val>
                                        </p:tav>
                                      </p:tavLst>
                                    </p:anim>
                                    <p:anim calcmode="lin" valueType="num">
                                      <p:cBhvr additive="base">
                                        <p:cTn id="11" dur="500"/>
                                        <p:tgtEl>
                                          <p:spTgt spid="129064"/>
                                        </p:tgtEl>
                                        <p:attrNameLst>
                                          <p:attrName>ppt_y</p:attrName>
                                        </p:attrNameLst>
                                      </p:cBhvr>
                                      <p:tavLst>
                                        <p:tav tm="0">
                                          <p:val>
                                            <p:strVal val="ppt_y"/>
                                          </p:val>
                                        </p:tav>
                                        <p:tav tm="100000">
                                          <p:val>
                                            <p:strVal val="1+ppt_h/2"/>
                                          </p:val>
                                        </p:tav>
                                      </p:tavLst>
                                    </p:anim>
                                    <p:set>
                                      <p:cBhvr>
                                        <p:cTn id="12" dur="1" fill="hold">
                                          <p:stCondLst>
                                            <p:cond delay="499"/>
                                          </p:stCondLst>
                                        </p:cTn>
                                        <p:tgtEl>
                                          <p:spTgt spid="12906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129031"/>
                                        </p:tgtEl>
                                        <p:attrNameLst>
                                          <p:attrName>ppt_x</p:attrName>
                                        </p:attrNameLst>
                                      </p:cBhvr>
                                      <p:tavLst>
                                        <p:tav tm="0">
                                          <p:val>
                                            <p:strVal val="ppt_x"/>
                                          </p:val>
                                        </p:tav>
                                        <p:tav tm="100000">
                                          <p:val>
                                            <p:strVal val="ppt_x"/>
                                          </p:val>
                                        </p:tav>
                                      </p:tavLst>
                                    </p:anim>
                                    <p:anim calcmode="lin" valueType="num">
                                      <p:cBhvr additive="base">
                                        <p:cTn id="17" dur="500"/>
                                        <p:tgtEl>
                                          <p:spTgt spid="129031"/>
                                        </p:tgtEl>
                                        <p:attrNameLst>
                                          <p:attrName>ppt_y</p:attrName>
                                        </p:attrNameLst>
                                      </p:cBhvr>
                                      <p:tavLst>
                                        <p:tav tm="0">
                                          <p:val>
                                            <p:strVal val="ppt_y"/>
                                          </p:val>
                                        </p:tav>
                                        <p:tav tm="100000">
                                          <p:val>
                                            <p:strVal val="1+ppt_h/2"/>
                                          </p:val>
                                        </p:tav>
                                      </p:tavLst>
                                    </p:anim>
                                    <p:set>
                                      <p:cBhvr>
                                        <p:cTn id="18" dur="1" fill="hold">
                                          <p:stCondLst>
                                            <p:cond delay="499"/>
                                          </p:stCondLst>
                                        </p:cTn>
                                        <p:tgtEl>
                                          <p:spTgt spid="129031"/>
                                        </p:tgtEl>
                                        <p:attrNameLst>
                                          <p:attrName>style.visibility</p:attrName>
                                        </p:attrNameLst>
                                      </p:cBhvr>
                                      <p:to>
                                        <p:strVal val="hidden"/>
                                      </p:to>
                                    </p:set>
                                  </p:childTnLst>
                                </p:cTn>
                              </p:par>
                              <p:par>
                                <p:cTn id="19" presetID="2" presetClass="entr" presetSubtype="4" fill="hold" grpId="0" nodeType="withEffect">
                                  <p:stCondLst>
                                    <p:cond delay="0"/>
                                  </p:stCondLst>
                                  <p:childTnLst>
                                    <p:set>
                                      <p:cBhvr>
                                        <p:cTn id="20" dur="1" fill="hold">
                                          <p:stCondLst>
                                            <p:cond delay="0"/>
                                          </p:stCondLst>
                                        </p:cTn>
                                        <p:tgtEl>
                                          <p:spTgt spid="129060"/>
                                        </p:tgtEl>
                                        <p:attrNameLst>
                                          <p:attrName>style.visibility</p:attrName>
                                        </p:attrNameLst>
                                      </p:cBhvr>
                                      <p:to>
                                        <p:strVal val="visible"/>
                                      </p:to>
                                    </p:set>
                                    <p:anim calcmode="lin" valueType="num">
                                      <p:cBhvr additive="base">
                                        <p:cTn id="21" dur="500" fill="hold"/>
                                        <p:tgtEl>
                                          <p:spTgt spid="129060"/>
                                        </p:tgtEl>
                                        <p:attrNameLst>
                                          <p:attrName>ppt_x</p:attrName>
                                        </p:attrNameLst>
                                      </p:cBhvr>
                                      <p:tavLst>
                                        <p:tav tm="0">
                                          <p:val>
                                            <p:strVal val="#ppt_x"/>
                                          </p:val>
                                        </p:tav>
                                        <p:tav tm="100000">
                                          <p:val>
                                            <p:strVal val="#ppt_x"/>
                                          </p:val>
                                        </p:tav>
                                      </p:tavLst>
                                    </p:anim>
                                    <p:anim calcmode="lin" valueType="num">
                                      <p:cBhvr additive="base">
                                        <p:cTn id="22" dur="500" fill="hold"/>
                                        <p:tgtEl>
                                          <p:spTgt spid="12906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9061"/>
                                        </p:tgtEl>
                                        <p:attrNameLst>
                                          <p:attrName>style.visibility</p:attrName>
                                        </p:attrNameLst>
                                      </p:cBhvr>
                                      <p:to>
                                        <p:strVal val="visible"/>
                                      </p:to>
                                    </p:set>
                                    <p:anim calcmode="lin" valueType="num">
                                      <p:cBhvr additive="base">
                                        <p:cTn id="25" dur="500" fill="hold"/>
                                        <p:tgtEl>
                                          <p:spTgt spid="129061"/>
                                        </p:tgtEl>
                                        <p:attrNameLst>
                                          <p:attrName>ppt_x</p:attrName>
                                        </p:attrNameLst>
                                      </p:cBhvr>
                                      <p:tavLst>
                                        <p:tav tm="0">
                                          <p:val>
                                            <p:strVal val="#ppt_x"/>
                                          </p:val>
                                        </p:tav>
                                        <p:tav tm="100000">
                                          <p:val>
                                            <p:strVal val="#ppt_x"/>
                                          </p:val>
                                        </p:tav>
                                      </p:tavLst>
                                    </p:anim>
                                    <p:anim calcmode="lin" valueType="num">
                                      <p:cBhvr additive="base">
                                        <p:cTn id="26" dur="500" fill="hold"/>
                                        <p:tgtEl>
                                          <p:spTgt spid="12906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9062"/>
                                        </p:tgtEl>
                                        <p:attrNameLst>
                                          <p:attrName>style.visibility</p:attrName>
                                        </p:attrNameLst>
                                      </p:cBhvr>
                                      <p:to>
                                        <p:strVal val="visible"/>
                                      </p:to>
                                    </p:set>
                                    <p:anim calcmode="lin" valueType="num">
                                      <p:cBhvr additive="base">
                                        <p:cTn id="29" dur="500" fill="hold"/>
                                        <p:tgtEl>
                                          <p:spTgt spid="129062"/>
                                        </p:tgtEl>
                                        <p:attrNameLst>
                                          <p:attrName>ppt_x</p:attrName>
                                        </p:attrNameLst>
                                      </p:cBhvr>
                                      <p:tavLst>
                                        <p:tav tm="0">
                                          <p:val>
                                            <p:strVal val="#ppt_x"/>
                                          </p:val>
                                        </p:tav>
                                        <p:tav tm="100000">
                                          <p:val>
                                            <p:strVal val="#ppt_x"/>
                                          </p:val>
                                        </p:tav>
                                      </p:tavLst>
                                    </p:anim>
                                    <p:anim calcmode="lin" valueType="num">
                                      <p:cBhvr additive="base">
                                        <p:cTn id="30" dur="500" fill="hold"/>
                                        <p:tgtEl>
                                          <p:spTgt spid="12906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9030"/>
                                        </p:tgtEl>
                                        <p:attrNameLst>
                                          <p:attrName>style.visibility</p:attrName>
                                        </p:attrNameLst>
                                      </p:cBhvr>
                                      <p:to>
                                        <p:strVal val="visible"/>
                                      </p:to>
                                    </p:set>
                                    <p:anim calcmode="lin" valueType="num">
                                      <p:cBhvr additive="base">
                                        <p:cTn id="35" dur="500" fill="hold"/>
                                        <p:tgtEl>
                                          <p:spTgt spid="129030"/>
                                        </p:tgtEl>
                                        <p:attrNameLst>
                                          <p:attrName>ppt_x</p:attrName>
                                        </p:attrNameLst>
                                      </p:cBhvr>
                                      <p:tavLst>
                                        <p:tav tm="0">
                                          <p:val>
                                            <p:strVal val="#ppt_x"/>
                                          </p:val>
                                        </p:tav>
                                        <p:tav tm="100000">
                                          <p:val>
                                            <p:strVal val="#ppt_x"/>
                                          </p:val>
                                        </p:tav>
                                      </p:tavLst>
                                    </p:anim>
                                    <p:anim calcmode="lin" valueType="num">
                                      <p:cBhvr additive="base">
                                        <p:cTn id="36" dur="500" fill="hold"/>
                                        <p:tgtEl>
                                          <p:spTgt spid="129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0" grpId="0" animBg="1"/>
      <p:bldP spid="129061" grpId="0" animBg="1"/>
      <p:bldP spid="129062" grpId="0" animBg="1"/>
      <p:bldP spid="129064" grpId="0" animBg="1"/>
      <p:bldP spid="129067" grpId="0" animBg="1"/>
      <p:bldP spid="129030" grpId="0"/>
      <p:bldP spid="12903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395288" y="188913"/>
            <a:ext cx="8229600" cy="6669087"/>
          </a:xfrm>
        </p:spPr>
        <p:txBody>
          <a:bodyPr/>
          <a:lstStyle/>
          <a:p>
            <a:pPr eaLnBrk="1" hangingPunct="1">
              <a:lnSpc>
                <a:spcPct val="90000"/>
              </a:lnSpc>
              <a:defRPr/>
            </a:pPr>
            <a:r>
              <a:rPr lang="zh-CN" altLang="en-US" sz="2400" dirty="0" smtClean="0"/>
              <a:t>如果新结点插在链表中第</a:t>
            </a:r>
            <a:r>
              <a:rPr lang="en-US" altLang="zh-CN" sz="2400" dirty="0" err="1" smtClean="0"/>
              <a:t>i</a:t>
            </a:r>
            <a:r>
              <a:rPr lang="zh-CN" altLang="en-US" sz="2400" dirty="0" smtClean="0"/>
              <a:t>（</a:t>
            </a:r>
            <a:r>
              <a:rPr lang="en-US" altLang="zh-CN" sz="2400" dirty="0" err="1" smtClean="0"/>
              <a:t>i</a:t>
            </a:r>
            <a:r>
              <a:rPr lang="en-US" altLang="zh-CN" sz="2400" dirty="0" smtClean="0"/>
              <a:t>&gt;0</a:t>
            </a:r>
            <a:r>
              <a:rPr lang="zh-CN" altLang="en-US" sz="2400" dirty="0" smtClean="0"/>
              <a:t>）个结点（</a:t>
            </a:r>
            <a:r>
              <a:rPr lang="en-US" altLang="zh-CN" sz="2400" dirty="0" err="1" smtClean="0"/>
              <a:t>a</a:t>
            </a:r>
            <a:r>
              <a:rPr lang="en-US" altLang="zh-CN" sz="2400" baseline="-25000" dirty="0" err="1" smtClean="0"/>
              <a:t>i</a:t>
            </a:r>
            <a:r>
              <a:rPr lang="zh-CN" altLang="en-US" sz="2400" dirty="0" smtClean="0"/>
              <a:t>）的后面，则进行下面的操作： </a:t>
            </a:r>
          </a:p>
          <a:p>
            <a:pPr lvl="1" eaLnBrk="1" hangingPunct="1">
              <a:lnSpc>
                <a:spcPct val="90000"/>
              </a:lnSpc>
              <a:buFontTx/>
              <a:buNone/>
              <a:defRPr/>
            </a:pPr>
            <a:r>
              <a:rPr lang="en-US" altLang="zh-CN" sz="2000" dirty="0" smtClean="0"/>
              <a:t>Node *q=head; //q</a:t>
            </a:r>
            <a:r>
              <a:rPr lang="zh-CN" altLang="en-US" sz="2000" dirty="0" smtClean="0"/>
              <a:t>指向第一个结点。</a:t>
            </a:r>
          </a:p>
          <a:p>
            <a:pPr lvl="1" eaLnBrk="1" hangingPunct="1">
              <a:lnSpc>
                <a:spcPct val="90000"/>
              </a:lnSpc>
              <a:buFontTx/>
              <a:buNone/>
              <a:defRPr/>
            </a:pPr>
            <a:r>
              <a:rPr lang="en-US" altLang="zh-CN" sz="2000" dirty="0" err="1" smtClean="0"/>
              <a:t>int</a:t>
            </a:r>
            <a:r>
              <a:rPr lang="en-US" altLang="zh-CN" sz="2000" dirty="0" smtClean="0"/>
              <a:t> j=1; //</a:t>
            </a:r>
            <a:r>
              <a:rPr lang="zh-CN" altLang="en-US" sz="2000" dirty="0" smtClean="0"/>
              <a:t>当前结点的序号，初始化为</a:t>
            </a:r>
            <a:r>
              <a:rPr lang="en-US" altLang="zh-CN" sz="2000" dirty="0" smtClean="0"/>
              <a:t>1 </a:t>
            </a:r>
          </a:p>
          <a:p>
            <a:pPr lvl="1" eaLnBrk="1" hangingPunct="1">
              <a:lnSpc>
                <a:spcPct val="90000"/>
              </a:lnSpc>
              <a:buFontTx/>
              <a:buNone/>
              <a:defRPr/>
            </a:pPr>
            <a:r>
              <a:rPr lang="en-US" altLang="zh-CN" sz="2000" dirty="0" smtClean="0"/>
              <a:t>while (j &lt; </a:t>
            </a:r>
            <a:r>
              <a:rPr lang="en-US" altLang="zh-CN" sz="2000" dirty="0" err="1" smtClean="0"/>
              <a:t>i</a:t>
            </a:r>
            <a:r>
              <a:rPr lang="en-US" altLang="zh-CN" sz="2000" dirty="0" smtClean="0"/>
              <a:t> &amp;&amp; q-</a:t>
            </a:r>
            <a:r>
              <a:rPr lang="en-US" altLang="zh-CN" sz="2000" dirty="0"/>
              <a:t>&gt;next </a:t>
            </a:r>
            <a:r>
              <a:rPr lang="en-US" altLang="zh-CN" sz="2000" dirty="0" smtClean="0"/>
              <a:t>!= </a:t>
            </a:r>
            <a:r>
              <a:rPr lang="en-US" altLang="zh-CN" sz="2000" dirty="0"/>
              <a:t>NULL) </a:t>
            </a:r>
            <a:r>
              <a:rPr lang="en-US" altLang="zh-CN" sz="2000" dirty="0" smtClean="0"/>
              <a:t>//</a:t>
            </a:r>
            <a:r>
              <a:rPr lang="zh-CN" altLang="en-US" sz="2000" dirty="0" smtClean="0"/>
              <a:t>循环查找第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q = q-&gt;next; //q</a:t>
            </a:r>
            <a:r>
              <a:rPr lang="zh-CN" altLang="en-US" sz="2000" dirty="0" smtClean="0"/>
              <a:t>指向下一个结点 </a:t>
            </a:r>
          </a:p>
          <a:p>
            <a:pPr lvl="1" eaLnBrk="1" hangingPunct="1">
              <a:lnSpc>
                <a:spcPct val="90000"/>
              </a:lnSpc>
              <a:buFontTx/>
              <a:buNone/>
              <a:defRPr/>
            </a:pPr>
            <a:r>
              <a:rPr lang="zh-CN" altLang="en-US" sz="2000" dirty="0" smtClean="0"/>
              <a:t>	</a:t>
            </a:r>
            <a:r>
              <a:rPr lang="en-US" altLang="zh-CN" sz="2000" dirty="0" smtClean="0"/>
              <a:t>j++; //</a:t>
            </a:r>
            <a:r>
              <a:rPr lang="zh-CN" altLang="en-US" sz="2000" dirty="0" smtClean="0"/>
              <a:t>结点序号增加</a:t>
            </a:r>
            <a:r>
              <a:rPr lang="en-US" altLang="zh-CN" sz="2000" dirty="0" smtClean="0"/>
              <a:t>1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a:t>
            </a:r>
            <a:r>
              <a:rPr lang="zh-CN" altLang="en-US" sz="2000" dirty="0" smtClean="0"/>
              <a:t>循环结束时，</a:t>
            </a:r>
            <a:r>
              <a:rPr lang="en-US" altLang="zh-CN" sz="2000" dirty="0" smtClean="0"/>
              <a:t>q</a:t>
            </a:r>
            <a:r>
              <a:rPr lang="zh-CN" altLang="en-US" sz="2000" dirty="0" smtClean="0"/>
              <a:t>或者指向第</a:t>
            </a:r>
            <a:r>
              <a:rPr lang="en-US" altLang="zh-CN" sz="2000" dirty="0" err="1" smtClean="0"/>
              <a:t>i</a:t>
            </a:r>
            <a:r>
              <a:rPr lang="zh-CN" altLang="en-US" sz="2000" dirty="0" smtClean="0"/>
              <a:t>个结点，或者指向最后一个结点（结点数不够</a:t>
            </a:r>
            <a:r>
              <a:rPr lang="en-US" altLang="zh-CN" sz="2000" dirty="0" err="1" smtClean="0"/>
              <a:t>i</a:t>
            </a:r>
            <a:r>
              <a:rPr lang="zh-CN" altLang="en-US" sz="2000" dirty="0" smtClean="0"/>
              <a:t>时）。</a:t>
            </a:r>
          </a:p>
          <a:p>
            <a:pPr lvl="1" eaLnBrk="1" hangingPunct="1">
              <a:lnSpc>
                <a:spcPct val="90000"/>
              </a:lnSpc>
              <a:buFontTx/>
              <a:buNone/>
              <a:defRPr/>
            </a:pPr>
            <a:r>
              <a:rPr lang="en-US" altLang="zh-CN" sz="2000" dirty="0" smtClean="0"/>
              <a:t>if (j == </a:t>
            </a:r>
            <a:r>
              <a:rPr lang="en-US" altLang="zh-CN" sz="2000" dirty="0" err="1" smtClean="0"/>
              <a:t>i</a:t>
            </a:r>
            <a:r>
              <a:rPr lang="en-US" altLang="zh-CN" sz="2000" dirty="0" smtClean="0"/>
              <a:t>) //q</a:t>
            </a:r>
            <a:r>
              <a:rPr lang="zh-CN" altLang="en-US" sz="2000" dirty="0" smtClean="0"/>
              <a:t>指向第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p-&gt;next = q-&gt;next; //</a:t>
            </a:r>
            <a:r>
              <a:rPr lang="zh-CN" altLang="en-US" sz="2000" dirty="0" smtClean="0"/>
              <a:t>把</a:t>
            </a:r>
            <a:r>
              <a:rPr lang="en-US" altLang="zh-CN" sz="2000" dirty="0"/>
              <a:t>q</a:t>
            </a:r>
            <a:r>
              <a:rPr lang="zh-CN" altLang="en-US" sz="2000" dirty="0"/>
              <a:t>所</a:t>
            </a:r>
            <a:r>
              <a:rPr lang="zh-CN" altLang="en-US" sz="2000" dirty="0" smtClean="0"/>
              <a:t>指向</a:t>
            </a:r>
            <a:r>
              <a:rPr lang="zh-CN" altLang="en-US" sz="2000" dirty="0"/>
              <a:t>结点的下一个</a:t>
            </a:r>
            <a:r>
              <a:rPr lang="zh-CN" altLang="en-US" sz="2000" dirty="0" smtClean="0"/>
              <a:t>结点</a:t>
            </a:r>
            <a:r>
              <a:rPr lang="zh-CN" altLang="en-US" sz="2000" dirty="0"/>
              <a:t>指定</a:t>
            </a:r>
            <a:r>
              <a:rPr lang="zh-CN" altLang="en-US" sz="2000" dirty="0" smtClean="0"/>
              <a:t>为</a:t>
            </a:r>
          </a:p>
          <a:p>
            <a:pPr lvl="1" eaLnBrk="1" hangingPunct="1">
              <a:lnSpc>
                <a:spcPct val="90000"/>
              </a:lnSpc>
              <a:buFontTx/>
              <a:buNone/>
              <a:defRPr/>
            </a:pPr>
            <a:r>
              <a:rPr lang="zh-CN" altLang="en-US" sz="2000" dirty="0" smtClean="0"/>
              <a:t>				       </a:t>
            </a:r>
            <a:r>
              <a:rPr lang="en-US" altLang="zh-CN" sz="2000" dirty="0" smtClean="0"/>
              <a:t>//</a:t>
            </a:r>
            <a:r>
              <a:rPr lang="zh-CN" altLang="en-US" sz="2000" dirty="0"/>
              <a:t>新结点的下一个结点。</a:t>
            </a:r>
            <a:endParaRPr lang="zh-CN" altLang="en-US" sz="2000" dirty="0" smtClean="0"/>
          </a:p>
          <a:p>
            <a:pPr lvl="1" eaLnBrk="1" hangingPunct="1">
              <a:lnSpc>
                <a:spcPct val="90000"/>
              </a:lnSpc>
              <a:buFontTx/>
              <a:buNone/>
              <a:defRPr/>
            </a:pPr>
            <a:r>
              <a:rPr lang="zh-CN" altLang="en-US" sz="2000" dirty="0" smtClean="0"/>
              <a:t>	</a:t>
            </a:r>
            <a:r>
              <a:rPr lang="en-US" altLang="zh-CN" sz="2000" dirty="0" smtClean="0"/>
              <a:t>q-&gt;next = p; //</a:t>
            </a:r>
            <a:r>
              <a:rPr lang="zh-CN" altLang="en-US" sz="2000" dirty="0" smtClean="0"/>
              <a:t>把新结点指定为</a:t>
            </a:r>
            <a:r>
              <a:rPr lang="en-US" altLang="zh-CN" sz="2000" dirty="0" smtClean="0"/>
              <a:t>q</a:t>
            </a:r>
            <a:r>
              <a:rPr lang="zh-CN" altLang="en-US" sz="2000" dirty="0" smtClean="0"/>
              <a:t>所指向结点的下一个结点。</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else //</a:t>
            </a:r>
            <a:r>
              <a:rPr lang="zh-CN" altLang="en-US" sz="2000" dirty="0" smtClean="0"/>
              <a:t>链表中没有第</a:t>
            </a:r>
            <a:r>
              <a:rPr lang="en-US" altLang="zh-CN" sz="2000" dirty="0" err="1" smtClean="0"/>
              <a:t>i</a:t>
            </a:r>
            <a:r>
              <a:rPr lang="zh-CN" altLang="en-US" sz="2000" dirty="0" smtClean="0"/>
              <a:t>个结点。</a:t>
            </a:r>
          </a:p>
          <a:p>
            <a:pPr lvl="1" eaLnBrk="1" hangingPunct="1">
              <a:lnSpc>
                <a:spcPct val="90000"/>
              </a:lnSpc>
              <a:buFontTx/>
              <a:buNone/>
              <a:defRPr/>
            </a:pPr>
            <a:r>
              <a:rPr lang="zh-CN" altLang="en-US" sz="2000" dirty="0" smtClean="0"/>
              <a:t>	</a:t>
            </a:r>
            <a:r>
              <a:rPr lang="en-US" altLang="zh-CN" sz="2000" dirty="0" err="1" smtClean="0"/>
              <a:t>cout</a:t>
            </a:r>
            <a:r>
              <a:rPr lang="en-US" altLang="zh-CN" sz="2000" dirty="0" smtClean="0"/>
              <a:t> &lt;&lt; "</a:t>
            </a:r>
            <a:r>
              <a:rPr lang="zh-CN" altLang="en-US" sz="2000" dirty="0" smtClean="0"/>
              <a:t>没有第</a:t>
            </a:r>
            <a:r>
              <a:rPr lang="en-US" altLang="zh-CN" sz="2000" dirty="0" smtClean="0"/>
              <a:t>" &lt;&lt; </a:t>
            </a:r>
            <a:r>
              <a:rPr lang="en-US" altLang="zh-CN" sz="2000" dirty="0" err="1" smtClean="0"/>
              <a:t>i</a:t>
            </a:r>
            <a:r>
              <a:rPr lang="en-US" altLang="zh-CN" sz="2000" dirty="0" smtClean="0"/>
              <a:t> &lt;&lt; "</a:t>
            </a:r>
            <a:r>
              <a:rPr lang="zh-CN" altLang="en-US" sz="2000" dirty="0" smtClean="0"/>
              <a:t>个结点</a:t>
            </a:r>
            <a:r>
              <a:rPr lang="en-US" altLang="zh-CN" sz="2000" dirty="0" smtClean="0"/>
              <a:t>\n";</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endParaRPr lang="zh-CN" altLang="zh-CN" smtClean="0"/>
          </a:p>
        </p:txBody>
      </p:sp>
      <p:sp>
        <p:nvSpPr>
          <p:cNvPr id="446467" name="Rectangle 3"/>
          <p:cNvSpPr>
            <a:spLocks noGrp="1" noChangeArrowheads="1"/>
          </p:cNvSpPr>
          <p:nvPr>
            <p:ph type="body" idx="1"/>
          </p:nvPr>
        </p:nvSpPr>
        <p:spPr>
          <a:xfrm>
            <a:off x="457200" y="1600200"/>
            <a:ext cx="8229600" cy="676275"/>
          </a:xfrm>
        </p:spPr>
        <p:txBody>
          <a:bodyPr/>
          <a:lstStyle/>
          <a:p>
            <a:pPr eaLnBrk="1" hangingPunct="1">
              <a:defRPr/>
            </a:pPr>
            <a:r>
              <a:rPr lang="zh-CN" altLang="en-US" smtClean="0"/>
              <a:t>图示为： </a:t>
            </a:r>
          </a:p>
        </p:txBody>
      </p:sp>
      <p:sp>
        <p:nvSpPr>
          <p:cNvPr id="131085" name="Rectangle 5"/>
          <p:cNvSpPr>
            <a:spLocks noChangeArrowheads="1"/>
          </p:cNvSpPr>
          <p:nvPr/>
        </p:nvSpPr>
        <p:spPr bwMode="auto">
          <a:xfrm>
            <a:off x="2079420"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6" name="Rectangle 6"/>
          <p:cNvSpPr>
            <a:spLocks noChangeArrowheads="1"/>
          </p:cNvSpPr>
          <p:nvPr/>
        </p:nvSpPr>
        <p:spPr bwMode="auto">
          <a:xfrm>
            <a:off x="4570361"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7" name="Rectangle 7"/>
          <p:cNvSpPr>
            <a:spLocks noChangeArrowheads="1"/>
          </p:cNvSpPr>
          <p:nvPr/>
        </p:nvSpPr>
        <p:spPr bwMode="auto">
          <a:xfrm>
            <a:off x="7061302"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8" name="Line 8"/>
          <p:cNvSpPr>
            <a:spLocks noChangeShapeType="1"/>
          </p:cNvSpPr>
          <p:nvPr/>
        </p:nvSpPr>
        <p:spPr bwMode="auto">
          <a:xfrm>
            <a:off x="2079420"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9"/>
          <p:cNvSpPr>
            <a:spLocks noChangeShapeType="1"/>
          </p:cNvSpPr>
          <p:nvPr/>
        </p:nvSpPr>
        <p:spPr bwMode="auto">
          <a:xfrm>
            <a:off x="4570361"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Line 10"/>
          <p:cNvSpPr>
            <a:spLocks noChangeShapeType="1"/>
          </p:cNvSpPr>
          <p:nvPr/>
        </p:nvSpPr>
        <p:spPr bwMode="auto">
          <a:xfrm>
            <a:off x="7061302"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Rectangle 11"/>
          <p:cNvSpPr>
            <a:spLocks noChangeArrowheads="1"/>
          </p:cNvSpPr>
          <p:nvPr/>
        </p:nvSpPr>
        <p:spPr bwMode="auto">
          <a:xfrm>
            <a:off x="720725" y="5712668"/>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92" name="Line 12"/>
          <p:cNvSpPr>
            <a:spLocks noChangeShapeType="1"/>
          </p:cNvSpPr>
          <p:nvPr/>
        </p:nvSpPr>
        <p:spPr bwMode="auto">
          <a:xfrm>
            <a:off x="1173623"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13"/>
          <p:cNvSpPr>
            <a:spLocks noChangeShapeType="1"/>
          </p:cNvSpPr>
          <p:nvPr/>
        </p:nvSpPr>
        <p:spPr bwMode="auto">
          <a:xfrm flipV="1">
            <a:off x="1626522"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14"/>
          <p:cNvSpPr>
            <a:spLocks noChangeShapeType="1"/>
          </p:cNvSpPr>
          <p:nvPr/>
        </p:nvSpPr>
        <p:spPr bwMode="auto">
          <a:xfrm>
            <a:off x="1626522"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5" name="Line 15"/>
          <p:cNvSpPr>
            <a:spLocks noChangeShapeType="1"/>
          </p:cNvSpPr>
          <p:nvPr/>
        </p:nvSpPr>
        <p:spPr bwMode="auto">
          <a:xfrm>
            <a:off x="2532319"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16"/>
          <p:cNvSpPr>
            <a:spLocks noChangeShapeType="1"/>
          </p:cNvSpPr>
          <p:nvPr/>
        </p:nvSpPr>
        <p:spPr bwMode="auto">
          <a:xfrm flipV="1">
            <a:off x="2985217"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Line 17"/>
          <p:cNvSpPr>
            <a:spLocks noChangeShapeType="1"/>
          </p:cNvSpPr>
          <p:nvPr/>
        </p:nvSpPr>
        <p:spPr bwMode="auto">
          <a:xfrm>
            <a:off x="2985217"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8" name="Line 18"/>
          <p:cNvSpPr>
            <a:spLocks noChangeShapeType="1"/>
          </p:cNvSpPr>
          <p:nvPr/>
        </p:nvSpPr>
        <p:spPr bwMode="auto">
          <a:xfrm>
            <a:off x="5023260"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1" name="Line 21"/>
          <p:cNvSpPr>
            <a:spLocks noChangeShapeType="1"/>
          </p:cNvSpPr>
          <p:nvPr/>
        </p:nvSpPr>
        <p:spPr bwMode="auto">
          <a:xfrm>
            <a:off x="6155506"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2" name="Line 22"/>
          <p:cNvSpPr>
            <a:spLocks noChangeShapeType="1"/>
          </p:cNvSpPr>
          <p:nvPr/>
        </p:nvSpPr>
        <p:spPr bwMode="auto">
          <a:xfrm flipV="1">
            <a:off x="6608404"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23"/>
          <p:cNvSpPr>
            <a:spLocks noChangeShapeType="1"/>
          </p:cNvSpPr>
          <p:nvPr/>
        </p:nvSpPr>
        <p:spPr bwMode="auto">
          <a:xfrm>
            <a:off x="6608404"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04" name="Rectangle 24"/>
          <p:cNvSpPr>
            <a:spLocks noChangeArrowheads="1"/>
          </p:cNvSpPr>
          <p:nvPr/>
        </p:nvSpPr>
        <p:spPr bwMode="auto">
          <a:xfrm>
            <a:off x="5929056" y="3903564"/>
            <a:ext cx="679348" cy="9027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5" name="Line 25"/>
          <p:cNvSpPr>
            <a:spLocks noChangeShapeType="1"/>
          </p:cNvSpPr>
          <p:nvPr/>
        </p:nvSpPr>
        <p:spPr bwMode="auto">
          <a:xfrm>
            <a:off x="5929056" y="4353121"/>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Rectangle 26"/>
          <p:cNvSpPr>
            <a:spLocks noChangeArrowheads="1"/>
          </p:cNvSpPr>
          <p:nvPr/>
        </p:nvSpPr>
        <p:spPr bwMode="auto">
          <a:xfrm>
            <a:off x="5929056" y="2997200"/>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7" name="Line 27"/>
          <p:cNvSpPr>
            <a:spLocks noChangeShapeType="1"/>
          </p:cNvSpPr>
          <p:nvPr/>
        </p:nvSpPr>
        <p:spPr bwMode="auto">
          <a:xfrm>
            <a:off x="6259295" y="3221978"/>
            <a:ext cx="0" cy="6815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08" name="Line 28"/>
          <p:cNvSpPr>
            <a:spLocks noChangeShapeType="1"/>
          </p:cNvSpPr>
          <p:nvPr/>
        </p:nvSpPr>
        <p:spPr bwMode="auto">
          <a:xfrm flipV="1">
            <a:off x="5489261" y="4128343"/>
            <a:ext cx="0" cy="1809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29"/>
          <p:cNvSpPr>
            <a:spLocks noChangeShapeType="1"/>
          </p:cNvSpPr>
          <p:nvPr/>
        </p:nvSpPr>
        <p:spPr bwMode="auto">
          <a:xfrm>
            <a:off x="5476158" y="4128343"/>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0" name="Rectangle 30"/>
          <p:cNvSpPr>
            <a:spLocks noChangeArrowheads="1"/>
          </p:cNvSpPr>
          <p:nvPr/>
        </p:nvSpPr>
        <p:spPr bwMode="auto">
          <a:xfrm>
            <a:off x="3438115" y="3450382"/>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11" name="Line 31"/>
          <p:cNvSpPr>
            <a:spLocks noChangeShapeType="1"/>
          </p:cNvSpPr>
          <p:nvPr/>
        </p:nvSpPr>
        <p:spPr bwMode="auto">
          <a:xfrm flipH="1">
            <a:off x="2305869" y="3675161"/>
            <a:ext cx="1358695" cy="1584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3" name="Line 33"/>
          <p:cNvSpPr>
            <a:spLocks noChangeShapeType="1"/>
          </p:cNvSpPr>
          <p:nvPr/>
        </p:nvSpPr>
        <p:spPr bwMode="auto">
          <a:xfrm>
            <a:off x="3664565" y="3675161"/>
            <a:ext cx="1132246"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4" name="Line 34"/>
          <p:cNvSpPr>
            <a:spLocks noChangeShapeType="1"/>
          </p:cNvSpPr>
          <p:nvPr/>
        </p:nvSpPr>
        <p:spPr bwMode="auto">
          <a:xfrm>
            <a:off x="3664565"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5" name="Line 35"/>
          <p:cNvSpPr>
            <a:spLocks noChangeShapeType="1"/>
          </p:cNvSpPr>
          <p:nvPr/>
        </p:nvSpPr>
        <p:spPr bwMode="auto">
          <a:xfrm flipV="1">
            <a:off x="4117463"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6" name="Line 36"/>
          <p:cNvSpPr>
            <a:spLocks noChangeShapeType="1"/>
          </p:cNvSpPr>
          <p:nvPr/>
        </p:nvSpPr>
        <p:spPr bwMode="auto">
          <a:xfrm>
            <a:off x="4117463"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7" name="Line 37"/>
          <p:cNvSpPr>
            <a:spLocks noChangeShapeType="1"/>
          </p:cNvSpPr>
          <p:nvPr/>
        </p:nvSpPr>
        <p:spPr bwMode="auto">
          <a:xfrm>
            <a:off x="6275020" y="4581525"/>
            <a:ext cx="0" cy="6779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077" name="Text Box 38"/>
          <p:cNvSpPr txBox="1">
            <a:spLocks noChangeArrowheads="1"/>
          </p:cNvSpPr>
          <p:nvPr/>
        </p:nvSpPr>
        <p:spPr bwMode="auto">
          <a:xfrm>
            <a:off x="2949575" y="342900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a:t>
            </a:r>
          </a:p>
        </p:txBody>
      </p:sp>
      <p:sp>
        <p:nvSpPr>
          <p:cNvPr id="131078" name="Text Box 39"/>
          <p:cNvSpPr txBox="1">
            <a:spLocks noChangeArrowheads="1"/>
          </p:cNvSpPr>
          <p:nvPr/>
        </p:nvSpPr>
        <p:spPr bwMode="auto">
          <a:xfrm>
            <a:off x="663575" y="52435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1079" name="Text Box 40"/>
          <p:cNvSpPr txBox="1">
            <a:spLocks noChangeArrowheads="1"/>
          </p:cNvSpPr>
          <p:nvPr/>
        </p:nvSpPr>
        <p:spPr bwMode="auto">
          <a:xfrm>
            <a:off x="5416550" y="3011488"/>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1080" name="Text Box 41"/>
          <p:cNvSpPr txBox="1">
            <a:spLocks noChangeArrowheads="1"/>
          </p:cNvSpPr>
          <p:nvPr/>
        </p:nvSpPr>
        <p:spPr bwMode="auto">
          <a:xfrm>
            <a:off x="2247900"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1081" name="Text Box 42"/>
          <p:cNvSpPr txBox="1">
            <a:spLocks noChangeArrowheads="1"/>
          </p:cNvSpPr>
          <p:nvPr/>
        </p:nvSpPr>
        <p:spPr bwMode="auto">
          <a:xfrm>
            <a:off x="4714875" y="53165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i</a:t>
            </a:r>
          </a:p>
        </p:txBody>
      </p:sp>
      <p:sp>
        <p:nvSpPr>
          <p:cNvPr id="131082" name="Text Box 43"/>
          <p:cNvSpPr txBox="1">
            <a:spLocks noChangeArrowheads="1"/>
          </p:cNvSpPr>
          <p:nvPr/>
        </p:nvSpPr>
        <p:spPr bwMode="auto">
          <a:xfrm>
            <a:off x="7216775"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1083" name="Text Box 44"/>
          <p:cNvSpPr txBox="1">
            <a:spLocks noChangeArrowheads="1"/>
          </p:cNvSpPr>
          <p:nvPr/>
        </p:nvSpPr>
        <p:spPr bwMode="auto">
          <a:xfrm>
            <a:off x="6122988" y="3948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31084" name="Text Box 45"/>
          <p:cNvSpPr txBox="1">
            <a:spLocks noChangeArrowheads="1"/>
          </p:cNvSpPr>
          <p:nvPr/>
        </p:nvSpPr>
        <p:spPr bwMode="auto">
          <a:xfrm>
            <a:off x="7019925" y="57483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6" name="Line 21"/>
          <p:cNvSpPr>
            <a:spLocks noChangeShapeType="1"/>
          </p:cNvSpPr>
          <p:nvPr/>
        </p:nvSpPr>
        <p:spPr bwMode="auto">
          <a:xfrm>
            <a:off x="5076056" y="6021288"/>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2"/>
          <p:cNvSpPr>
            <a:spLocks noChangeShapeType="1"/>
          </p:cNvSpPr>
          <p:nvPr/>
        </p:nvSpPr>
        <p:spPr bwMode="auto">
          <a:xfrm flipV="1">
            <a:off x="5528954" y="5568106"/>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3"/>
          <p:cNvSpPr>
            <a:spLocks noChangeShapeType="1"/>
          </p:cNvSpPr>
          <p:nvPr/>
        </p:nvSpPr>
        <p:spPr bwMode="auto">
          <a:xfrm>
            <a:off x="5528954" y="5568106"/>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113"/>
                                        </p:tgtEl>
                                        <p:attrNameLst>
                                          <p:attrName>style.visibility</p:attrName>
                                        </p:attrNameLst>
                                      </p:cBhvr>
                                      <p:to>
                                        <p:strVal val="visible"/>
                                      </p:to>
                                    </p:set>
                                    <p:anim calcmode="lin" valueType="num">
                                      <p:cBhvr additive="base">
                                        <p:cTn id="7" dur="500" fill="hold"/>
                                        <p:tgtEl>
                                          <p:spTgt spid="131113"/>
                                        </p:tgtEl>
                                        <p:attrNameLst>
                                          <p:attrName>ppt_x</p:attrName>
                                        </p:attrNameLst>
                                      </p:cBhvr>
                                      <p:tavLst>
                                        <p:tav tm="0">
                                          <p:val>
                                            <p:strVal val="#ppt_x"/>
                                          </p:val>
                                        </p:tav>
                                        <p:tav tm="100000">
                                          <p:val>
                                            <p:strVal val="#ppt_x"/>
                                          </p:val>
                                        </p:tav>
                                      </p:tavLst>
                                    </p:anim>
                                    <p:anim calcmode="lin" valueType="num">
                                      <p:cBhvr additive="base">
                                        <p:cTn id="8" dur="500" fill="hold"/>
                                        <p:tgtEl>
                                          <p:spTgt spid="131113"/>
                                        </p:tgtEl>
                                        <p:attrNameLst>
                                          <p:attrName>ppt_y</p:attrName>
                                        </p:attrNameLst>
                                      </p:cBhvr>
                                      <p:tavLst>
                                        <p:tav tm="0">
                                          <p:val>
                                            <p:strVal val="1+#ppt_h/2"/>
                                          </p:val>
                                        </p:tav>
                                        <p:tav tm="100000">
                                          <p:val>
                                            <p:strVal val="#ppt_y"/>
                                          </p:val>
                                        </p:tav>
                                      </p:tavLst>
                                    </p:anim>
                                  </p:childTnLst>
                                </p:cTn>
                              </p:par>
                              <p:par>
                                <p:cTn id="9" presetID="2" presetClass="exit" presetSubtype="4" fill="hold" grpId="0" nodeType="withEffect">
                                  <p:stCondLst>
                                    <p:cond delay="0"/>
                                  </p:stCondLst>
                                  <p:childTnLst>
                                    <p:anim calcmode="lin" valueType="num">
                                      <p:cBhvr additive="base">
                                        <p:cTn id="10" dur="500"/>
                                        <p:tgtEl>
                                          <p:spTgt spid="131111"/>
                                        </p:tgtEl>
                                        <p:attrNameLst>
                                          <p:attrName>ppt_x</p:attrName>
                                        </p:attrNameLst>
                                      </p:cBhvr>
                                      <p:tavLst>
                                        <p:tav tm="0">
                                          <p:val>
                                            <p:strVal val="ppt_x"/>
                                          </p:val>
                                        </p:tav>
                                        <p:tav tm="100000">
                                          <p:val>
                                            <p:strVal val="ppt_x"/>
                                          </p:val>
                                        </p:tav>
                                      </p:tavLst>
                                    </p:anim>
                                    <p:anim calcmode="lin" valueType="num">
                                      <p:cBhvr additive="base">
                                        <p:cTn id="11" dur="500"/>
                                        <p:tgtEl>
                                          <p:spTgt spid="131111"/>
                                        </p:tgtEl>
                                        <p:attrNameLst>
                                          <p:attrName>ppt_y</p:attrName>
                                        </p:attrNameLst>
                                      </p:cBhvr>
                                      <p:tavLst>
                                        <p:tav tm="0">
                                          <p:val>
                                            <p:strVal val="ppt_y"/>
                                          </p:val>
                                        </p:tav>
                                        <p:tav tm="100000">
                                          <p:val>
                                            <p:strVal val="1+ppt_h/2"/>
                                          </p:val>
                                        </p:tav>
                                      </p:tavLst>
                                    </p:anim>
                                    <p:set>
                                      <p:cBhvr>
                                        <p:cTn id="12" dur="1" fill="hold">
                                          <p:stCondLst>
                                            <p:cond delay="499"/>
                                          </p:stCondLst>
                                        </p:cTn>
                                        <p:tgtEl>
                                          <p:spTgt spid="1311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1117"/>
                                        </p:tgtEl>
                                        <p:attrNameLst>
                                          <p:attrName>style.visibility</p:attrName>
                                        </p:attrNameLst>
                                      </p:cBhvr>
                                      <p:to>
                                        <p:strVal val="visible"/>
                                      </p:to>
                                    </p:set>
                                    <p:anim calcmode="lin" valueType="num">
                                      <p:cBhvr additive="base">
                                        <p:cTn id="17" dur="500" fill="hold"/>
                                        <p:tgtEl>
                                          <p:spTgt spid="131117"/>
                                        </p:tgtEl>
                                        <p:attrNameLst>
                                          <p:attrName>ppt_x</p:attrName>
                                        </p:attrNameLst>
                                      </p:cBhvr>
                                      <p:tavLst>
                                        <p:tav tm="0">
                                          <p:val>
                                            <p:strVal val="#ppt_x"/>
                                          </p:val>
                                        </p:tav>
                                        <p:tav tm="100000">
                                          <p:val>
                                            <p:strVal val="#ppt_x"/>
                                          </p:val>
                                        </p:tav>
                                      </p:tavLst>
                                    </p:anim>
                                    <p:anim calcmode="lin" valueType="num">
                                      <p:cBhvr additive="base">
                                        <p:cTn id="18"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1098"/>
                                        </p:tgtEl>
                                        <p:attrNameLst>
                                          <p:attrName>style.visibility</p:attrName>
                                        </p:attrNameLst>
                                      </p:cBhvr>
                                      <p:to>
                                        <p:strVal val="visible"/>
                                      </p:to>
                                    </p:set>
                                    <p:anim calcmode="lin" valueType="num">
                                      <p:cBhvr additive="base">
                                        <p:cTn id="23" dur="500" fill="hold"/>
                                        <p:tgtEl>
                                          <p:spTgt spid="131098"/>
                                        </p:tgtEl>
                                        <p:attrNameLst>
                                          <p:attrName>ppt_x</p:attrName>
                                        </p:attrNameLst>
                                      </p:cBhvr>
                                      <p:tavLst>
                                        <p:tav tm="0">
                                          <p:val>
                                            <p:strVal val="#ppt_x"/>
                                          </p:val>
                                        </p:tav>
                                        <p:tav tm="100000">
                                          <p:val>
                                            <p:strVal val="#ppt_x"/>
                                          </p:val>
                                        </p:tav>
                                      </p:tavLst>
                                    </p:anim>
                                    <p:anim calcmode="lin" valueType="num">
                                      <p:cBhvr additive="base">
                                        <p:cTn id="24" dur="500" fill="hold"/>
                                        <p:tgtEl>
                                          <p:spTgt spid="13109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1108"/>
                                        </p:tgtEl>
                                        <p:attrNameLst>
                                          <p:attrName>style.visibility</p:attrName>
                                        </p:attrNameLst>
                                      </p:cBhvr>
                                      <p:to>
                                        <p:strVal val="visible"/>
                                      </p:to>
                                    </p:set>
                                    <p:anim calcmode="lin" valueType="num">
                                      <p:cBhvr additive="base">
                                        <p:cTn id="27" dur="500" fill="hold"/>
                                        <p:tgtEl>
                                          <p:spTgt spid="131108"/>
                                        </p:tgtEl>
                                        <p:attrNameLst>
                                          <p:attrName>ppt_x</p:attrName>
                                        </p:attrNameLst>
                                      </p:cBhvr>
                                      <p:tavLst>
                                        <p:tav tm="0">
                                          <p:val>
                                            <p:strVal val="#ppt_x"/>
                                          </p:val>
                                        </p:tav>
                                        <p:tav tm="100000">
                                          <p:val>
                                            <p:strVal val="#ppt_x"/>
                                          </p:val>
                                        </p:tav>
                                      </p:tavLst>
                                    </p:anim>
                                    <p:anim calcmode="lin" valueType="num">
                                      <p:cBhvr additive="base">
                                        <p:cTn id="28" dur="500" fill="hold"/>
                                        <p:tgtEl>
                                          <p:spTgt spid="13110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1109"/>
                                        </p:tgtEl>
                                        <p:attrNameLst>
                                          <p:attrName>style.visibility</p:attrName>
                                        </p:attrNameLst>
                                      </p:cBhvr>
                                      <p:to>
                                        <p:strVal val="visible"/>
                                      </p:to>
                                    </p:set>
                                    <p:anim calcmode="lin" valueType="num">
                                      <p:cBhvr additive="base">
                                        <p:cTn id="31" dur="500" fill="hold"/>
                                        <p:tgtEl>
                                          <p:spTgt spid="131109"/>
                                        </p:tgtEl>
                                        <p:attrNameLst>
                                          <p:attrName>ppt_x</p:attrName>
                                        </p:attrNameLst>
                                      </p:cBhvr>
                                      <p:tavLst>
                                        <p:tav tm="0">
                                          <p:val>
                                            <p:strVal val="#ppt_x"/>
                                          </p:val>
                                        </p:tav>
                                        <p:tav tm="100000">
                                          <p:val>
                                            <p:strVal val="#ppt_x"/>
                                          </p:val>
                                        </p:tav>
                                      </p:tavLst>
                                    </p:anim>
                                    <p:anim calcmode="lin" valueType="num">
                                      <p:cBhvr additive="base">
                                        <p:cTn id="32" dur="500" fill="hold"/>
                                        <p:tgtEl>
                                          <p:spTgt spid="131109"/>
                                        </p:tgtEl>
                                        <p:attrNameLst>
                                          <p:attrName>ppt_y</p:attrName>
                                        </p:attrNameLst>
                                      </p:cBhvr>
                                      <p:tavLst>
                                        <p:tav tm="0">
                                          <p:val>
                                            <p:strVal val="1+#ppt_h/2"/>
                                          </p:val>
                                        </p:tav>
                                        <p:tav tm="100000">
                                          <p:val>
                                            <p:strVal val="#ppt_y"/>
                                          </p:val>
                                        </p:tav>
                                      </p:tavLst>
                                    </p:anim>
                                  </p:childTnLst>
                                </p:cTn>
                              </p:par>
                              <p:par>
                                <p:cTn id="33" presetID="2" presetClass="exit" presetSubtype="4" fill="hold" grpId="0" nodeType="withEffect">
                                  <p:stCondLst>
                                    <p:cond delay="0"/>
                                  </p:stCondLst>
                                  <p:childTnLst>
                                    <p:anim calcmode="lin" valueType="num">
                                      <p:cBhvr additive="base">
                                        <p:cTn id="34" dur="500"/>
                                        <p:tgtEl>
                                          <p:spTgt spid="46"/>
                                        </p:tgtEl>
                                        <p:attrNameLst>
                                          <p:attrName>ppt_x</p:attrName>
                                        </p:attrNameLst>
                                      </p:cBhvr>
                                      <p:tavLst>
                                        <p:tav tm="0">
                                          <p:val>
                                            <p:strVal val="ppt_x"/>
                                          </p:val>
                                        </p:tav>
                                        <p:tav tm="100000">
                                          <p:val>
                                            <p:strVal val="ppt_x"/>
                                          </p:val>
                                        </p:tav>
                                      </p:tavLst>
                                    </p:anim>
                                    <p:anim calcmode="lin" valueType="num">
                                      <p:cBhvr additive="base">
                                        <p:cTn id="35" dur="500"/>
                                        <p:tgtEl>
                                          <p:spTgt spid="46"/>
                                        </p:tgtEl>
                                        <p:attrNameLst>
                                          <p:attrName>ppt_y</p:attrName>
                                        </p:attrNameLst>
                                      </p:cBhvr>
                                      <p:tavLst>
                                        <p:tav tm="0">
                                          <p:val>
                                            <p:strVal val="ppt_y"/>
                                          </p:val>
                                        </p:tav>
                                        <p:tav tm="100000">
                                          <p:val>
                                            <p:strVal val="1+ppt_h/2"/>
                                          </p:val>
                                        </p:tav>
                                      </p:tavLst>
                                    </p:anim>
                                    <p:set>
                                      <p:cBhvr>
                                        <p:cTn id="36" dur="1" fill="hold">
                                          <p:stCondLst>
                                            <p:cond delay="499"/>
                                          </p:stCondLst>
                                        </p:cTn>
                                        <p:tgtEl>
                                          <p:spTgt spid="46"/>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47"/>
                                        </p:tgtEl>
                                        <p:attrNameLst>
                                          <p:attrName>ppt_x</p:attrName>
                                        </p:attrNameLst>
                                      </p:cBhvr>
                                      <p:tavLst>
                                        <p:tav tm="0">
                                          <p:val>
                                            <p:strVal val="ppt_x"/>
                                          </p:val>
                                        </p:tav>
                                        <p:tav tm="100000">
                                          <p:val>
                                            <p:strVal val="ppt_x"/>
                                          </p:val>
                                        </p:tav>
                                      </p:tavLst>
                                    </p:anim>
                                    <p:anim calcmode="lin" valueType="num">
                                      <p:cBhvr additive="base">
                                        <p:cTn id="39" dur="500"/>
                                        <p:tgtEl>
                                          <p:spTgt spid="47"/>
                                        </p:tgtEl>
                                        <p:attrNameLst>
                                          <p:attrName>ppt_y</p:attrName>
                                        </p:attrNameLst>
                                      </p:cBhvr>
                                      <p:tavLst>
                                        <p:tav tm="0">
                                          <p:val>
                                            <p:strVal val="ppt_y"/>
                                          </p:val>
                                        </p:tav>
                                        <p:tav tm="100000">
                                          <p:val>
                                            <p:strVal val="1+ppt_h/2"/>
                                          </p:val>
                                        </p:tav>
                                      </p:tavLst>
                                    </p:anim>
                                    <p:set>
                                      <p:cBhvr>
                                        <p:cTn id="40" dur="1" fill="hold">
                                          <p:stCondLst>
                                            <p:cond delay="499"/>
                                          </p:stCondLst>
                                        </p:cTn>
                                        <p:tgtEl>
                                          <p:spTgt spid="47"/>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48"/>
                                        </p:tgtEl>
                                        <p:attrNameLst>
                                          <p:attrName>ppt_x</p:attrName>
                                        </p:attrNameLst>
                                      </p:cBhvr>
                                      <p:tavLst>
                                        <p:tav tm="0">
                                          <p:val>
                                            <p:strVal val="ppt_x"/>
                                          </p:val>
                                        </p:tav>
                                        <p:tav tm="100000">
                                          <p:val>
                                            <p:strVal val="ppt_x"/>
                                          </p:val>
                                        </p:tav>
                                      </p:tavLst>
                                    </p:anim>
                                    <p:anim calcmode="lin" valueType="num">
                                      <p:cBhvr additive="base">
                                        <p:cTn id="43" dur="500"/>
                                        <p:tgtEl>
                                          <p:spTgt spid="48"/>
                                        </p:tgtEl>
                                        <p:attrNameLst>
                                          <p:attrName>ppt_y</p:attrName>
                                        </p:attrNameLst>
                                      </p:cBhvr>
                                      <p:tavLst>
                                        <p:tav tm="0">
                                          <p:val>
                                            <p:strVal val="ppt_y"/>
                                          </p:val>
                                        </p:tav>
                                        <p:tav tm="100000">
                                          <p:val>
                                            <p:strVal val="1+ppt_h/2"/>
                                          </p:val>
                                        </p:tav>
                                      </p:tavLst>
                                    </p:anim>
                                    <p:set>
                                      <p:cBhvr>
                                        <p:cTn id="44"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animBg="1"/>
      <p:bldP spid="131108" grpId="0" animBg="1"/>
      <p:bldP spid="131109" grpId="0" animBg="1"/>
      <p:bldP spid="131111" grpId="0" animBg="1"/>
      <p:bldP spid="131113" grpId="0" animBg="1"/>
      <p:bldP spid="131117" grpId="0" animBg="1"/>
      <p:bldP spid="46" grpId="0" animBg="1"/>
      <p:bldP spid="47" grpId="0" animBg="1"/>
      <p:bldP spid="4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115888"/>
            <a:ext cx="8229600" cy="922337"/>
          </a:xfrm>
        </p:spPr>
        <p:txBody>
          <a:bodyPr/>
          <a:lstStyle/>
          <a:p>
            <a:pPr eaLnBrk="1" hangingPunct="1">
              <a:defRPr/>
            </a:pPr>
            <a:r>
              <a:rPr lang="zh-CN" altLang="en-US" smtClean="0"/>
              <a:t>在链表中删除一个结点 </a:t>
            </a:r>
          </a:p>
        </p:txBody>
      </p:sp>
      <p:sp>
        <p:nvSpPr>
          <p:cNvPr id="447491" name="Rectangle 3"/>
          <p:cNvSpPr>
            <a:spLocks noGrp="1" noChangeArrowheads="1"/>
          </p:cNvSpPr>
          <p:nvPr>
            <p:ph type="body" idx="1"/>
          </p:nvPr>
        </p:nvSpPr>
        <p:spPr>
          <a:xfrm>
            <a:off x="0" y="1341438"/>
            <a:ext cx="9144000" cy="3989387"/>
          </a:xfrm>
        </p:spPr>
        <p:txBody>
          <a:bodyPr/>
          <a:lstStyle/>
          <a:p>
            <a:pPr lvl="1" eaLnBrk="1" hangingPunct="1">
              <a:buFontTx/>
              <a:buNone/>
              <a:defRPr/>
            </a:pPr>
            <a:r>
              <a:rPr lang="zh-CN" altLang="en-US" smtClean="0"/>
              <a:t>下面的操作假设链表不为空，即：</a:t>
            </a:r>
            <a:r>
              <a:rPr lang="en-US" altLang="zh-CN" smtClean="0"/>
              <a:t>head != NULL </a:t>
            </a:r>
          </a:p>
          <a:p>
            <a:pPr eaLnBrk="1" hangingPunct="1">
              <a:defRPr/>
            </a:pPr>
            <a:r>
              <a:rPr lang="zh-CN" altLang="en-US" smtClean="0"/>
              <a:t>如果删除链表中第一个结点，则进行下面的操作：</a:t>
            </a:r>
          </a:p>
          <a:p>
            <a:pPr lvl="2" eaLnBrk="1" hangingPunct="1">
              <a:buFont typeface="Wingdings" pitchFamily="2" charset="2"/>
              <a:buNone/>
              <a:defRPr/>
            </a:pPr>
            <a:r>
              <a:rPr lang="en-US" altLang="zh-CN" smtClean="0"/>
              <a:t>Node *p=head; //p</a:t>
            </a:r>
            <a:r>
              <a:rPr lang="zh-CN" altLang="en-US" smtClean="0"/>
              <a:t>指向第一个结点。</a:t>
            </a:r>
          </a:p>
          <a:p>
            <a:pPr lvl="2" eaLnBrk="1" hangingPunct="1">
              <a:buFont typeface="Wingdings" pitchFamily="2" charset="2"/>
              <a:buNone/>
              <a:defRPr/>
            </a:pPr>
            <a:r>
              <a:rPr lang="en-US" altLang="zh-CN" smtClean="0"/>
              <a:t>head = head-&gt;next;  //</a:t>
            </a:r>
            <a:r>
              <a:rPr lang="zh-CN" altLang="en-US" smtClean="0"/>
              <a:t>头指针指向第一个结点的下一个结点。</a:t>
            </a:r>
          </a:p>
          <a:p>
            <a:pPr lvl="2" eaLnBrk="1" hangingPunct="1">
              <a:buFont typeface="Wingdings" pitchFamily="2" charset="2"/>
              <a:buNone/>
              <a:defRPr/>
            </a:pPr>
            <a:r>
              <a:rPr lang="en-US" altLang="zh-CN" smtClean="0"/>
              <a:t>delete p;  //</a:t>
            </a:r>
            <a:r>
              <a:rPr lang="zh-CN" altLang="en-US" smtClean="0"/>
              <a:t>归还删除结点的空间。</a:t>
            </a:r>
          </a:p>
          <a:p>
            <a:pPr eaLnBrk="1" hangingPunct="1">
              <a:defRPr/>
            </a:pPr>
            <a:r>
              <a:rPr lang="zh-CN" altLang="en-US" smtClean="0"/>
              <a:t>图示为：</a:t>
            </a:r>
          </a:p>
        </p:txBody>
      </p:sp>
      <p:sp>
        <p:nvSpPr>
          <p:cNvPr id="132107" name="Rectangle 5"/>
          <p:cNvSpPr>
            <a:spLocks noChangeArrowheads="1"/>
          </p:cNvSpPr>
          <p:nvPr/>
        </p:nvSpPr>
        <p:spPr bwMode="auto">
          <a:xfrm>
            <a:off x="2872154"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8" name="Rectangle 6"/>
          <p:cNvSpPr>
            <a:spLocks noChangeArrowheads="1"/>
          </p:cNvSpPr>
          <p:nvPr/>
        </p:nvSpPr>
        <p:spPr bwMode="auto">
          <a:xfrm>
            <a:off x="4267933"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9" name="Rectangle 7"/>
          <p:cNvSpPr>
            <a:spLocks noChangeArrowheads="1"/>
          </p:cNvSpPr>
          <p:nvPr/>
        </p:nvSpPr>
        <p:spPr bwMode="auto">
          <a:xfrm>
            <a:off x="6826861"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0" name="Line 8"/>
          <p:cNvSpPr>
            <a:spLocks noChangeShapeType="1"/>
          </p:cNvSpPr>
          <p:nvPr/>
        </p:nvSpPr>
        <p:spPr bwMode="auto">
          <a:xfrm>
            <a:off x="2872154"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1" name="Line 9"/>
          <p:cNvSpPr>
            <a:spLocks noChangeShapeType="1"/>
          </p:cNvSpPr>
          <p:nvPr/>
        </p:nvSpPr>
        <p:spPr bwMode="auto">
          <a:xfrm>
            <a:off x="4267933"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2" name="Line 10"/>
          <p:cNvSpPr>
            <a:spLocks noChangeShapeType="1"/>
          </p:cNvSpPr>
          <p:nvPr/>
        </p:nvSpPr>
        <p:spPr bwMode="auto">
          <a:xfrm>
            <a:off x="6826861"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Rectangle 11"/>
          <p:cNvSpPr>
            <a:spLocks noChangeArrowheads="1"/>
          </p:cNvSpPr>
          <p:nvPr/>
        </p:nvSpPr>
        <p:spPr bwMode="auto">
          <a:xfrm>
            <a:off x="1476375" y="6088260"/>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4" name="Line 12"/>
          <p:cNvSpPr>
            <a:spLocks noChangeShapeType="1"/>
          </p:cNvSpPr>
          <p:nvPr/>
        </p:nvSpPr>
        <p:spPr bwMode="auto">
          <a:xfrm>
            <a:off x="1941635"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14"/>
          <p:cNvSpPr>
            <a:spLocks noChangeShapeType="1"/>
          </p:cNvSpPr>
          <p:nvPr/>
        </p:nvSpPr>
        <p:spPr bwMode="auto">
          <a:xfrm flipV="1">
            <a:off x="3802673"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15"/>
          <p:cNvSpPr>
            <a:spLocks noChangeShapeType="1"/>
          </p:cNvSpPr>
          <p:nvPr/>
        </p:nvSpPr>
        <p:spPr bwMode="auto">
          <a:xfrm>
            <a:off x="3802673"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18" name="Line 16"/>
          <p:cNvSpPr>
            <a:spLocks noChangeShapeType="1"/>
          </p:cNvSpPr>
          <p:nvPr/>
        </p:nvSpPr>
        <p:spPr bwMode="auto">
          <a:xfrm>
            <a:off x="4733192"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7"/>
          <p:cNvSpPr>
            <a:spLocks noChangeShapeType="1"/>
          </p:cNvSpPr>
          <p:nvPr/>
        </p:nvSpPr>
        <p:spPr bwMode="auto">
          <a:xfrm flipV="1">
            <a:off x="5198452"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8"/>
          <p:cNvSpPr>
            <a:spLocks noChangeShapeType="1"/>
          </p:cNvSpPr>
          <p:nvPr/>
        </p:nvSpPr>
        <p:spPr bwMode="auto">
          <a:xfrm>
            <a:off x="5198452"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1" name="Line 19"/>
          <p:cNvSpPr>
            <a:spLocks noChangeShapeType="1"/>
          </p:cNvSpPr>
          <p:nvPr/>
        </p:nvSpPr>
        <p:spPr bwMode="auto">
          <a:xfrm>
            <a:off x="5896341"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20"/>
          <p:cNvSpPr>
            <a:spLocks noChangeShapeType="1"/>
          </p:cNvSpPr>
          <p:nvPr/>
        </p:nvSpPr>
        <p:spPr bwMode="auto">
          <a:xfrm flipV="1">
            <a:off x="6361601"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21"/>
          <p:cNvSpPr>
            <a:spLocks noChangeShapeType="1"/>
          </p:cNvSpPr>
          <p:nvPr/>
        </p:nvSpPr>
        <p:spPr bwMode="auto">
          <a:xfrm>
            <a:off x="6361601"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4" name="Rectangle 22"/>
          <p:cNvSpPr>
            <a:spLocks noChangeArrowheads="1"/>
          </p:cNvSpPr>
          <p:nvPr/>
        </p:nvSpPr>
        <p:spPr bwMode="auto">
          <a:xfrm>
            <a:off x="2872154" y="4941888"/>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25" name="Line 23"/>
          <p:cNvSpPr>
            <a:spLocks noChangeShapeType="1"/>
          </p:cNvSpPr>
          <p:nvPr/>
        </p:nvSpPr>
        <p:spPr bwMode="auto">
          <a:xfrm>
            <a:off x="3211406" y="5134478"/>
            <a:ext cx="0" cy="5716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8" name="Line 26"/>
          <p:cNvSpPr>
            <a:spLocks noChangeShapeType="1"/>
          </p:cNvSpPr>
          <p:nvPr/>
        </p:nvSpPr>
        <p:spPr bwMode="auto">
          <a:xfrm>
            <a:off x="2390739"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9" name="Line 27"/>
          <p:cNvSpPr>
            <a:spLocks noChangeShapeType="1"/>
          </p:cNvSpPr>
          <p:nvPr/>
        </p:nvSpPr>
        <p:spPr bwMode="auto">
          <a:xfrm>
            <a:off x="2390739" y="6669088"/>
            <a:ext cx="1395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0" name="Line 28"/>
          <p:cNvSpPr>
            <a:spLocks noChangeShapeType="1"/>
          </p:cNvSpPr>
          <p:nvPr/>
        </p:nvSpPr>
        <p:spPr bwMode="auto">
          <a:xfrm flipV="1">
            <a:off x="3802673"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01" name="Text Box 29"/>
          <p:cNvSpPr txBox="1">
            <a:spLocks noChangeArrowheads="1"/>
          </p:cNvSpPr>
          <p:nvPr/>
        </p:nvSpPr>
        <p:spPr bwMode="auto">
          <a:xfrm>
            <a:off x="1403350" y="56769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2102" name="Text Box 30"/>
          <p:cNvSpPr txBox="1">
            <a:spLocks noChangeArrowheads="1"/>
          </p:cNvSpPr>
          <p:nvPr/>
        </p:nvSpPr>
        <p:spPr bwMode="auto">
          <a:xfrm>
            <a:off x="2392363" y="49561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2103" name="Text Box 31"/>
          <p:cNvSpPr txBox="1">
            <a:spLocks noChangeArrowheads="1"/>
          </p:cNvSpPr>
          <p:nvPr/>
        </p:nvSpPr>
        <p:spPr bwMode="auto">
          <a:xfrm>
            <a:off x="296703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2104" name="Text Box 32"/>
          <p:cNvSpPr txBox="1">
            <a:spLocks noChangeArrowheads="1"/>
          </p:cNvSpPr>
          <p:nvPr/>
        </p:nvSpPr>
        <p:spPr bwMode="auto">
          <a:xfrm>
            <a:off x="440848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32105" name="Text Box 33"/>
          <p:cNvSpPr txBox="1">
            <a:spLocks noChangeArrowheads="1"/>
          </p:cNvSpPr>
          <p:nvPr/>
        </p:nvSpPr>
        <p:spPr bwMode="auto">
          <a:xfrm>
            <a:off x="7000875" y="56769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2106" name="Text Box 34"/>
          <p:cNvSpPr txBox="1">
            <a:spLocks noChangeArrowheads="1"/>
          </p:cNvSpPr>
          <p:nvPr/>
        </p:nvSpPr>
        <p:spPr bwMode="auto">
          <a:xfrm>
            <a:off x="6748463" y="6108700"/>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35" name="Line 19"/>
          <p:cNvSpPr>
            <a:spLocks noChangeShapeType="1"/>
          </p:cNvSpPr>
          <p:nvPr/>
        </p:nvSpPr>
        <p:spPr bwMode="auto">
          <a:xfrm>
            <a:off x="3275856"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p:cNvSpPr>
            <a:spLocks noChangeShapeType="1"/>
          </p:cNvSpPr>
          <p:nvPr/>
        </p:nvSpPr>
        <p:spPr bwMode="auto">
          <a:xfrm flipV="1">
            <a:off x="3741116"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1"/>
          <p:cNvSpPr>
            <a:spLocks noChangeShapeType="1"/>
          </p:cNvSpPr>
          <p:nvPr/>
        </p:nvSpPr>
        <p:spPr bwMode="auto">
          <a:xfrm>
            <a:off x="3741116"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9"/>
          <p:cNvSpPr>
            <a:spLocks noChangeShapeType="1"/>
          </p:cNvSpPr>
          <p:nvPr/>
        </p:nvSpPr>
        <p:spPr bwMode="auto">
          <a:xfrm>
            <a:off x="1907704"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0"/>
          <p:cNvSpPr>
            <a:spLocks noChangeShapeType="1"/>
          </p:cNvSpPr>
          <p:nvPr/>
        </p:nvSpPr>
        <p:spPr bwMode="auto">
          <a:xfrm flipV="1">
            <a:off x="2372964"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p:cNvSpPr>
            <a:spLocks noChangeShapeType="1"/>
          </p:cNvSpPr>
          <p:nvPr/>
        </p:nvSpPr>
        <p:spPr bwMode="auto">
          <a:xfrm>
            <a:off x="2372964"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25"/>
                                        </p:tgtEl>
                                        <p:attrNameLst>
                                          <p:attrName>style.visibility</p:attrName>
                                        </p:attrNameLst>
                                      </p:cBhvr>
                                      <p:to>
                                        <p:strVal val="visible"/>
                                      </p:to>
                                    </p:set>
                                    <p:anim calcmode="lin" valueType="num">
                                      <p:cBhvr additive="base">
                                        <p:cTn id="7" dur="500" fill="hold"/>
                                        <p:tgtEl>
                                          <p:spTgt spid="132125"/>
                                        </p:tgtEl>
                                        <p:attrNameLst>
                                          <p:attrName>ppt_x</p:attrName>
                                        </p:attrNameLst>
                                      </p:cBhvr>
                                      <p:tavLst>
                                        <p:tav tm="0">
                                          <p:val>
                                            <p:strVal val="#ppt_x"/>
                                          </p:val>
                                        </p:tav>
                                        <p:tav tm="100000">
                                          <p:val>
                                            <p:strVal val="#ppt_x"/>
                                          </p:val>
                                        </p:tav>
                                      </p:tavLst>
                                    </p:anim>
                                    <p:anim calcmode="lin" valueType="num">
                                      <p:cBhvr additive="base">
                                        <p:cTn id="8" dur="500" fill="hold"/>
                                        <p:tgtEl>
                                          <p:spTgt spid="132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114"/>
                                        </p:tgtEl>
                                        <p:attrNameLst>
                                          <p:attrName>style.visibility</p:attrName>
                                        </p:attrNameLst>
                                      </p:cBhvr>
                                      <p:to>
                                        <p:strVal val="visible"/>
                                      </p:to>
                                    </p:set>
                                    <p:anim calcmode="lin" valueType="num">
                                      <p:cBhvr additive="base">
                                        <p:cTn id="13" dur="500" fill="hold"/>
                                        <p:tgtEl>
                                          <p:spTgt spid="132114"/>
                                        </p:tgtEl>
                                        <p:attrNameLst>
                                          <p:attrName>ppt_x</p:attrName>
                                        </p:attrNameLst>
                                      </p:cBhvr>
                                      <p:tavLst>
                                        <p:tav tm="0">
                                          <p:val>
                                            <p:strVal val="#ppt_x"/>
                                          </p:val>
                                        </p:tav>
                                        <p:tav tm="100000">
                                          <p:val>
                                            <p:strVal val="#ppt_x"/>
                                          </p:val>
                                        </p:tav>
                                      </p:tavLst>
                                    </p:anim>
                                    <p:anim calcmode="lin" valueType="num">
                                      <p:cBhvr additive="base">
                                        <p:cTn id="14" dur="500" fill="hold"/>
                                        <p:tgtEl>
                                          <p:spTgt spid="1321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2128"/>
                                        </p:tgtEl>
                                        <p:attrNameLst>
                                          <p:attrName>style.visibility</p:attrName>
                                        </p:attrNameLst>
                                      </p:cBhvr>
                                      <p:to>
                                        <p:strVal val="visible"/>
                                      </p:to>
                                    </p:set>
                                    <p:anim calcmode="lin" valueType="num">
                                      <p:cBhvr additive="base">
                                        <p:cTn id="17" dur="500" fill="hold"/>
                                        <p:tgtEl>
                                          <p:spTgt spid="132128"/>
                                        </p:tgtEl>
                                        <p:attrNameLst>
                                          <p:attrName>ppt_x</p:attrName>
                                        </p:attrNameLst>
                                      </p:cBhvr>
                                      <p:tavLst>
                                        <p:tav tm="0">
                                          <p:val>
                                            <p:strVal val="#ppt_x"/>
                                          </p:val>
                                        </p:tav>
                                        <p:tav tm="100000">
                                          <p:val>
                                            <p:strVal val="#ppt_x"/>
                                          </p:val>
                                        </p:tav>
                                      </p:tavLst>
                                    </p:anim>
                                    <p:anim calcmode="lin" valueType="num">
                                      <p:cBhvr additive="base">
                                        <p:cTn id="18" dur="500" fill="hold"/>
                                        <p:tgtEl>
                                          <p:spTgt spid="1321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2129"/>
                                        </p:tgtEl>
                                        <p:attrNameLst>
                                          <p:attrName>style.visibility</p:attrName>
                                        </p:attrNameLst>
                                      </p:cBhvr>
                                      <p:to>
                                        <p:strVal val="visible"/>
                                      </p:to>
                                    </p:set>
                                    <p:anim calcmode="lin" valueType="num">
                                      <p:cBhvr additive="base">
                                        <p:cTn id="21" dur="500" fill="hold"/>
                                        <p:tgtEl>
                                          <p:spTgt spid="132129"/>
                                        </p:tgtEl>
                                        <p:attrNameLst>
                                          <p:attrName>ppt_x</p:attrName>
                                        </p:attrNameLst>
                                      </p:cBhvr>
                                      <p:tavLst>
                                        <p:tav tm="0">
                                          <p:val>
                                            <p:strVal val="#ppt_x"/>
                                          </p:val>
                                        </p:tav>
                                        <p:tav tm="100000">
                                          <p:val>
                                            <p:strVal val="#ppt_x"/>
                                          </p:val>
                                        </p:tav>
                                      </p:tavLst>
                                    </p:anim>
                                    <p:anim calcmode="lin" valueType="num">
                                      <p:cBhvr additive="base">
                                        <p:cTn id="22" dur="500" fill="hold"/>
                                        <p:tgtEl>
                                          <p:spTgt spid="13212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2130"/>
                                        </p:tgtEl>
                                        <p:attrNameLst>
                                          <p:attrName>style.visibility</p:attrName>
                                        </p:attrNameLst>
                                      </p:cBhvr>
                                      <p:to>
                                        <p:strVal val="visible"/>
                                      </p:to>
                                    </p:set>
                                    <p:anim calcmode="lin" valueType="num">
                                      <p:cBhvr additive="base">
                                        <p:cTn id="25" dur="500" fill="hold"/>
                                        <p:tgtEl>
                                          <p:spTgt spid="132130"/>
                                        </p:tgtEl>
                                        <p:attrNameLst>
                                          <p:attrName>ppt_x</p:attrName>
                                        </p:attrNameLst>
                                      </p:cBhvr>
                                      <p:tavLst>
                                        <p:tav tm="0">
                                          <p:val>
                                            <p:strVal val="#ppt_x"/>
                                          </p:val>
                                        </p:tav>
                                        <p:tav tm="100000">
                                          <p:val>
                                            <p:strVal val="#ppt_x"/>
                                          </p:val>
                                        </p:tav>
                                      </p:tavLst>
                                    </p:anim>
                                    <p:anim calcmode="lin" valueType="num">
                                      <p:cBhvr additive="base">
                                        <p:cTn id="26" dur="500" fill="hold"/>
                                        <p:tgtEl>
                                          <p:spTgt spid="1321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2117"/>
                                        </p:tgtEl>
                                        <p:attrNameLst>
                                          <p:attrName>style.visibility</p:attrName>
                                        </p:attrNameLst>
                                      </p:cBhvr>
                                      <p:to>
                                        <p:strVal val="visible"/>
                                      </p:to>
                                    </p:set>
                                    <p:anim calcmode="lin" valueType="num">
                                      <p:cBhvr additive="base">
                                        <p:cTn id="29" dur="500" fill="hold"/>
                                        <p:tgtEl>
                                          <p:spTgt spid="132117"/>
                                        </p:tgtEl>
                                        <p:attrNameLst>
                                          <p:attrName>ppt_x</p:attrName>
                                        </p:attrNameLst>
                                      </p:cBhvr>
                                      <p:tavLst>
                                        <p:tav tm="0">
                                          <p:val>
                                            <p:strVal val="#ppt_x"/>
                                          </p:val>
                                        </p:tav>
                                        <p:tav tm="100000">
                                          <p:val>
                                            <p:strVal val="#ppt_x"/>
                                          </p:val>
                                        </p:tav>
                                      </p:tavLst>
                                    </p:anim>
                                    <p:anim calcmode="lin" valueType="num">
                                      <p:cBhvr additive="base">
                                        <p:cTn id="30" dur="500" fill="hold"/>
                                        <p:tgtEl>
                                          <p:spTgt spid="1321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2116"/>
                                        </p:tgtEl>
                                        <p:attrNameLst>
                                          <p:attrName>style.visibility</p:attrName>
                                        </p:attrNameLst>
                                      </p:cBhvr>
                                      <p:to>
                                        <p:strVal val="visible"/>
                                      </p:to>
                                    </p:set>
                                    <p:anim calcmode="lin" valueType="num">
                                      <p:cBhvr additive="base">
                                        <p:cTn id="33" dur="500" fill="hold"/>
                                        <p:tgtEl>
                                          <p:spTgt spid="132116"/>
                                        </p:tgtEl>
                                        <p:attrNameLst>
                                          <p:attrName>ppt_x</p:attrName>
                                        </p:attrNameLst>
                                      </p:cBhvr>
                                      <p:tavLst>
                                        <p:tav tm="0">
                                          <p:val>
                                            <p:strVal val="#ppt_x"/>
                                          </p:val>
                                        </p:tav>
                                        <p:tav tm="100000">
                                          <p:val>
                                            <p:strVal val="#ppt_x"/>
                                          </p:val>
                                        </p:tav>
                                      </p:tavLst>
                                    </p:anim>
                                    <p:anim calcmode="lin" valueType="num">
                                      <p:cBhvr additive="base">
                                        <p:cTn id="34" dur="500" fill="hold"/>
                                        <p:tgtEl>
                                          <p:spTgt spid="132116"/>
                                        </p:tgtEl>
                                        <p:attrNameLst>
                                          <p:attrName>ppt_y</p:attrName>
                                        </p:attrNameLst>
                                      </p:cBhvr>
                                      <p:tavLst>
                                        <p:tav tm="0">
                                          <p:val>
                                            <p:strVal val="1+#ppt_h/2"/>
                                          </p:val>
                                        </p:tav>
                                        <p:tav tm="100000">
                                          <p:val>
                                            <p:strVal val="#ppt_y"/>
                                          </p:val>
                                        </p:tav>
                                      </p:tavLst>
                                    </p:anim>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39"/>
                                        </p:tgtEl>
                                        <p:attrNameLst>
                                          <p:attrName>ppt_x</p:attrName>
                                        </p:attrNameLst>
                                      </p:cBhvr>
                                      <p:tavLst>
                                        <p:tav tm="0">
                                          <p:val>
                                            <p:strVal val="ppt_x"/>
                                          </p:val>
                                        </p:tav>
                                        <p:tav tm="100000">
                                          <p:val>
                                            <p:strVal val="ppt_x"/>
                                          </p:val>
                                        </p:tav>
                                      </p:tavLst>
                                    </p:anim>
                                    <p:anim calcmode="lin" valueType="num">
                                      <p:cBhvr additive="base">
                                        <p:cTn id="41" dur="500"/>
                                        <p:tgtEl>
                                          <p:spTgt spid="39"/>
                                        </p:tgtEl>
                                        <p:attrNameLst>
                                          <p:attrName>ppt_y</p:attrName>
                                        </p:attrNameLst>
                                      </p:cBhvr>
                                      <p:tavLst>
                                        <p:tav tm="0">
                                          <p:val>
                                            <p:strVal val="ppt_y"/>
                                          </p:val>
                                        </p:tav>
                                        <p:tav tm="100000">
                                          <p:val>
                                            <p:strVal val="1+ppt_h/2"/>
                                          </p:val>
                                        </p:tav>
                                      </p:tavLst>
                                    </p:anim>
                                    <p:set>
                                      <p:cBhvr>
                                        <p:cTn id="42" dur="1" fill="hold">
                                          <p:stCondLst>
                                            <p:cond delay="499"/>
                                          </p:stCondLst>
                                        </p:cTn>
                                        <p:tgtEl>
                                          <p:spTgt spid="39"/>
                                        </p:tgtEl>
                                        <p:attrNameLst>
                                          <p:attrName>style.visibility</p:attrName>
                                        </p:attrNameLst>
                                      </p:cBhvr>
                                      <p:to>
                                        <p:strVal val="hidden"/>
                                      </p:to>
                                    </p:set>
                                  </p:childTnLst>
                                </p:cTn>
                              </p:par>
                              <p:par>
                                <p:cTn id="43" presetID="2" presetClass="exit" presetSubtype="4" fill="hold" grpId="0" nodeType="withEffect">
                                  <p:stCondLst>
                                    <p:cond delay="0"/>
                                  </p:stCondLst>
                                  <p:childTnLst>
                                    <p:anim calcmode="lin" valueType="num">
                                      <p:cBhvr additive="base">
                                        <p:cTn id="44" dur="500"/>
                                        <p:tgtEl>
                                          <p:spTgt spid="40"/>
                                        </p:tgtEl>
                                        <p:attrNameLst>
                                          <p:attrName>ppt_x</p:attrName>
                                        </p:attrNameLst>
                                      </p:cBhvr>
                                      <p:tavLst>
                                        <p:tav tm="0">
                                          <p:val>
                                            <p:strVal val="ppt_x"/>
                                          </p:val>
                                        </p:tav>
                                        <p:tav tm="100000">
                                          <p:val>
                                            <p:strVal val="ppt_x"/>
                                          </p:val>
                                        </p:tav>
                                      </p:tavLst>
                                    </p:anim>
                                    <p:anim calcmode="lin" valueType="num">
                                      <p:cBhvr additive="base">
                                        <p:cTn id="45" dur="500"/>
                                        <p:tgtEl>
                                          <p:spTgt spid="40"/>
                                        </p:tgtEl>
                                        <p:attrNameLst>
                                          <p:attrName>ppt_y</p:attrName>
                                        </p:attrNameLst>
                                      </p:cBhvr>
                                      <p:tavLst>
                                        <p:tav tm="0">
                                          <p:val>
                                            <p:strVal val="ppt_y"/>
                                          </p:val>
                                        </p:tav>
                                        <p:tav tm="100000">
                                          <p:val>
                                            <p:strVal val="1+ppt_h/2"/>
                                          </p:val>
                                        </p:tav>
                                      </p:tavLst>
                                    </p:anim>
                                    <p:set>
                                      <p:cBhvr>
                                        <p:cTn id="4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4" grpId="0" animBg="1"/>
      <p:bldP spid="132116" grpId="0" animBg="1"/>
      <p:bldP spid="132117" grpId="0" animBg="1"/>
      <p:bldP spid="132125" grpId="0" animBg="1"/>
      <p:bldP spid="132128" grpId="0" animBg="1"/>
      <p:bldP spid="132129" grpId="0" animBg="1"/>
      <p:bldP spid="132130" grpId="0" animBg="1"/>
      <p:bldP spid="38" grpId="0" animBg="1"/>
      <p:bldP spid="39" grpId="0" animBg="1"/>
      <p:bldP spid="40"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250825" y="260350"/>
            <a:ext cx="8686800" cy="6048375"/>
          </a:xfrm>
        </p:spPr>
        <p:txBody>
          <a:bodyPr/>
          <a:lstStyle/>
          <a:p>
            <a:pPr defTabSz="898525" eaLnBrk="1" hangingPunct="1">
              <a:defRPr/>
            </a:pPr>
            <a:r>
              <a:rPr lang="zh-CN" altLang="en-US" sz="2800" dirty="0" smtClean="0"/>
              <a:t>如果删除链表的最后一个结点，则进行下面的操作： </a:t>
            </a:r>
          </a:p>
          <a:p>
            <a:pPr lvl="1" defTabSz="898525" eaLnBrk="1" hangingPunct="1">
              <a:buFontTx/>
              <a:buNone/>
              <a:defRPr/>
            </a:pPr>
            <a:r>
              <a:rPr lang="en-US" altLang="zh-CN" sz="2400" dirty="0" smtClean="0"/>
              <a:t>Node *q1=NULL,*q2=head;</a:t>
            </a:r>
          </a:p>
          <a:p>
            <a:pPr lvl="1" defTabSz="898525" eaLnBrk="1" hangingPunct="1">
              <a:buFontTx/>
              <a:buNone/>
              <a:defRPr/>
            </a:pPr>
            <a:r>
              <a:rPr lang="en-US" altLang="zh-CN" sz="2400" dirty="0" smtClean="0"/>
              <a:t>//</a:t>
            </a:r>
            <a:r>
              <a:rPr lang="zh-CN" altLang="en-US" sz="1800" dirty="0" smtClean="0"/>
              <a:t>循环查找最后一个结点，找到后，</a:t>
            </a:r>
            <a:r>
              <a:rPr lang="en-US" altLang="zh-CN" sz="1800" dirty="0" smtClean="0"/>
              <a:t>q2</a:t>
            </a:r>
            <a:r>
              <a:rPr lang="zh-CN" altLang="en-US" sz="1800" dirty="0" smtClean="0"/>
              <a:t>指向它，</a:t>
            </a:r>
            <a:r>
              <a:rPr lang="en-US" altLang="zh-CN" sz="1800" dirty="0" smtClean="0"/>
              <a:t>q1</a:t>
            </a:r>
            <a:r>
              <a:rPr lang="zh-CN" altLang="en-US" sz="1800" dirty="0" smtClean="0"/>
              <a:t>指向它的前一个结点。</a:t>
            </a:r>
          </a:p>
          <a:p>
            <a:pPr lvl="1" defTabSz="898525" eaLnBrk="1" hangingPunct="1">
              <a:buFontTx/>
              <a:buNone/>
              <a:defRPr/>
            </a:pPr>
            <a:r>
              <a:rPr lang="en-US" altLang="zh-CN" sz="2400" dirty="0" smtClean="0"/>
              <a:t>while (q2-&gt;next != NULL)</a:t>
            </a:r>
          </a:p>
          <a:p>
            <a:pPr lvl="1" defTabSz="898525" eaLnBrk="1" hangingPunct="1">
              <a:buFontTx/>
              <a:buNone/>
              <a:defRPr/>
            </a:pPr>
            <a:r>
              <a:rPr lang="en-US" altLang="zh-CN" sz="2400" dirty="0" smtClean="0"/>
              <a:t>{	q1 = q2;</a:t>
            </a:r>
          </a:p>
          <a:p>
            <a:pPr lvl="1" defTabSz="898525" eaLnBrk="1" hangingPunct="1">
              <a:buFontTx/>
              <a:buNone/>
              <a:defRPr/>
            </a:pPr>
            <a:r>
              <a:rPr lang="en-US" altLang="zh-CN" sz="2400" dirty="0" smtClean="0"/>
              <a:t>	q2 = q2-&gt;next;</a:t>
            </a:r>
          </a:p>
          <a:p>
            <a:pPr lvl="1" defTabSz="898525" eaLnBrk="1" hangingPunct="1">
              <a:buFontTx/>
              <a:buNone/>
              <a:defRPr/>
            </a:pPr>
            <a:r>
              <a:rPr lang="en-US" altLang="zh-CN" sz="2400" dirty="0" smtClean="0"/>
              <a:t>}</a:t>
            </a:r>
          </a:p>
          <a:p>
            <a:pPr lvl="1" defTabSz="898525" eaLnBrk="1" hangingPunct="1">
              <a:buFontTx/>
              <a:buNone/>
              <a:defRPr/>
            </a:pPr>
            <a:r>
              <a:rPr lang="en-US" altLang="zh-CN" sz="2400" dirty="0" smtClean="0"/>
              <a:t>if (q1 == NULL) </a:t>
            </a:r>
            <a:r>
              <a:rPr lang="en-US" altLang="zh-CN" sz="2400" dirty="0"/>
              <a:t>//</a:t>
            </a:r>
            <a:r>
              <a:rPr lang="zh-CN" altLang="en-US" sz="2400" dirty="0"/>
              <a:t>链表中只有一个结点</a:t>
            </a:r>
            <a:r>
              <a:rPr lang="zh-CN" altLang="en-US" sz="2400" dirty="0" smtClean="0"/>
              <a:t>。</a:t>
            </a:r>
          </a:p>
          <a:p>
            <a:pPr lvl="1" defTabSz="898525" eaLnBrk="1" hangingPunct="1">
              <a:buNone/>
              <a:defRPr/>
            </a:pPr>
            <a:r>
              <a:rPr lang="zh-CN" altLang="en-US" sz="2400" dirty="0"/>
              <a:t>	</a:t>
            </a:r>
            <a:r>
              <a:rPr lang="en-US" altLang="zh-CN" sz="2400" dirty="0"/>
              <a:t>head = NULL; //</a:t>
            </a:r>
            <a:r>
              <a:rPr lang="zh-CN" altLang="en-US" sz="2400" dirty="0"/>
              <a:t>把头指针置为</a:t>
            </a:r>
            <a:r>
              <a:rPr lang="en-US" altLang="zh-CN" sz="2400" dirty="0"/>
              <a:t>NULL</a:t>
            </a:r>
            <a:r>
              <a:rPr lang="zh-CN" altLang="en-US" sz="2400" dirty="0"/>
              <a:t>。</a:t>
            </a:r>
          </a:p>
          <a:p>
            <a:pPr lvl="1" defTabSz="898525" eaLnBrk="1" hangingPunct="1">
              <a:buFontTx/>
              <a:buNone/>
              <a:defRPr/>
            </a:pPr>
            <a:r>
              <a:rPr lang="en-US" altLang="zh-CN" sz="2400" dirty="0" smtClean="0"/>
              <a:t>else //</a:t>
            </a:r>
            <a:r>
              <a:rPr lang="zh-CN" altLang="en-US" sz="2400" dirty="0"/>
              <a:t>存在倒数第二个结点。</a:t>
            </a:r>
            <a:endParaRPr lang="zh-CN" altLang="en-US" sz="2400" dirty="0" smtClean="0"/>
          </a:p>
          <a:p>
            <a:pPr lvl="1" defTabSz="898525" eaLnBrk="1" hangingPunct="1">
              <a:buNone/>
              <a:defRPr/>
            </a:pPr>
            <a:r>
              <a:rPr lang="zh-CN" altLang="en-US" sz="2400" dirty="0"/>
              <a:t>	</a:t>
            </a:r>
            <a:r>
              <a:rPr lang="en-US" altLang="zh-CN" sz="2400" dirty="0"/>
              <a:t>q1-&gt;next = NULL; </a:t>
            </a:r>
            <a:r>
              <a:rPr lang="en-US" altLang="zh-CN" sz="2000" dirty="0"/>
              <a:t>//</a:t>
            </a:r>
            <a:r>
              <a:rPr lang="zh-CN" altLang="en-US" sz="2000" dirty="0"/>
              <a:t>把倒数第二个结点的</a:t>
            </a:r>
            <a:r>
              <a:rPr lang="en-US" altLang="zh-CN" sz="2000" dirty="0"/>
              <a:t>next</a:t>
            </a:r>
            <a:r>
              <a:rPr lang="zh-CN" altLang="en-US" sz="2000" dirty="0"/>
              <a:t>置为</a:t>
            </a:r>
            <a:r>
              <a:rPr lang="en-US" altLang="zh-CN" sz="2000" dirty="0"/>
              <a:t>NULL</a:t>
            </a:r>
            <a:r>
              <a:rPr lang="zh-CN" altLang="en-US" sz="2000" dirty="0"/>
              <a:t>。</a:t>
            </a:r>
          </a:p>
          <a:p>
            <a:pPr lvl="1" defTabSz="898525" eaLnBrk="1" hangingPunct="1">
              <a:buFontTx/>
              <a:buNone/>
              <a:defRPr/>
            </a:pPr>
            <a:r>
              <a:rPr lang="en-US" altLang="zh-CN" sz="2400" dirty="0" smtClean="0"/>
              <a:t>delete q2;  //</a:t>
            </a:r>
            <a:r>
              <a:rPr lang="zh-CN" altLang="en-US" sz="2400" dirty="0" smtClean="0"/>
              <a:t>归还删除结点的空间。</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endParaRPr lang="zh-CN" altLang="zh-CN" smtClean="0"/>
          </a:p>
        </p:txBody>
      </p:sp>
      <p:sp>
        <p:nvSpPr>
          <p:cNvPr id="449539" name="Rectangle 3"/>
          <p:cNvSpPr>
            <a:spLocks noGrp="1" noChangeArrowheads="1"/>
          </p:cNvSpPr>
          <p:nvPr>
            <p:ph type="body" idx="1"/>
          </p:nvPr>
        </p:nvSpPr>
        <p:spPr>
          <a:xfrm>
            <a:off x="457200" y="1600200"/>
            <a:ext cx="8229600" cy="820738"/>
          </a:xfrm>
        </p:spPr>
        <p:txBody>
          <a:bodyPr/>
          <a:lstStyle/>
          <a:p>
            <a:pPr eaLnBrk="1" hangingPunct="1">
              <a:defRPr/>
            </a:pPr>
            <a:r>
              <a:rPr lang="zh-CN" altLang="en-US" smtClean="0"/>
              <a:t>图示为：</a:t>
            </a:r>
          </a:p>
        </p:txBody>
      </p:sp>
      <p:sp>
        <p:nvSpPr>
          <p:cNvPr id="134158" name="Rectangle 5"/>
          <p:cNvSpPr>
            <a:spLocks noChangeArrowheads="1"/>
          </p:cNvSpPr>
          <p:nvPr/>
        </p:nvSpPr>
        <p:spPr bwMode="auto">
          <a:xfrm>
            <a:off x="238798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59" name="Rectangle 6"/>
          <p:cNvSpPr>
            <a:spLocks noChangeArrowheads="1"/>
          </p:cNvSpPr>
          <p:nvPr/>
        </p:nvSpPr>
        <p:spPr bwMode="auto">
          <a:xfrm>
            <a:off x="6833997"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0" name="Line 7"/>
          <p:cNvSpPr>
            <a:spLocks noChangeShapeType="1"/>
          </p:cNvSpPr>
          <p:nvPr/>
        </p:nvSpPr>
        <p:spPr bwMode="auto">
          <a:xfrm>
            <a:off x="238798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1" name="Line 8"/>
          <p:cNvSpPr>
            <a:spLocks noChangeShapeType="1"/>
          </p:cNvSpPr>
          <p:nvPr/>
        </p:nvSpPr>
        <p:spPr bwMode="auto">
          <a:xfrm>
            <a:off x="6833997"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9"/>
          <p:cNvSpPr>
            <a:spLocks noChangeArrowheads="1"/>
          </p:cNvSpPr>
          <p:nvPr/>
        </p:nvSpPr>
        <p:spPr bwMode="auto">
          <a:xfrm>
            <a:off x="720725" y="5484961"/>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3" name="Line 10"/>
          <p:cNvSpPr>
            <a:spLocks noChangeShapeType="1"/>
          </p:cNvSpPr>
          <p:nvPr/>
        </p:nvSpPr>
        <p:spPr bwMode="auto">
          <a:xfrm>
            <a:off x="127647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4" name="Line 11"/>
          <p:cNvSpPr>
            <a:spLocks noChangeShapeType="1"/>
          </p:cNvSpPr>
          <p:nvPr/>
        </p:nvSpPr>
        <p:spPr bwMode="auto">
          <a:xfrm flipV="1">
            <a:off x="183222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5" name="Line 12"/>
          <p:cNvSpPr>
            <a:spLocks noChangeShapeType="1"/>
          </p:cNvSpPr>
          <p:nvPr/>
        </p:nvSpPr>
        <p:spPr bwMode="auto">
          <a:xfrm>
            <a:off x="183222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66" name="Line 13"/>
          <p:cNvSpPr>
            <a:spLocks noChangeShapeType="1"/>
          </p:cNvSpPr>
          <p:nvPr/>
        </p:nvSpPr>
        <p:spPr bwMode="auto">
          <a:xfrm>
            <a:off x="2943733"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7" name="Line 14"/>
          <p:cNvSpPr>
            <a:spLocks noChangeShapeType="1"/>
          </p:cNvSpPr>
          <p:nvPr/>
        </p:nvSpPr>
        <p:spPr bwMode="auto">
          <a:xfrm flipV="1">
            <a:off x="3499485"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8" name="Line 15"/>
          <p:cNvSpPr>
            <a:spLocks noChangeShapeType="1"/>
          </p:cNvSpPr>
          <p:nvPr/>
        </p:nvSpPr>
        <p:spPr bwMode="auto">
          <a:xfrm>
            <a:off x="3499485"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2" name="Rectangle 19"/>
          <p:cNvSpPr>
            <a:spLocks noChangeArrowheads="1"/>
          </p:cNvSpPr>
          <p:nvPr/>
        </p:nvSpPr>
        <p:spPr bwMode="auto">
          <a:xfrm>
            <a:off x="516674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3" name="Line 20"/>
          <p:cNvSpPr>
            <a:spLocks noChangeShapeType="1"/>
          </p:cNvSpPr>
          <p:nvPr/>
        </p:nvSpPr>
        <p:spPr bwMode="auto">
          <a:xfrm>
            <a:off x="516674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21"/>
          <p:cNvSpPr>
            <a:spLocks noChangeShapeType="1"/>
          </p:cNvSpPr>
          <p:nvPr/>
        </p:nvSpPr>
        <p:spPr bwMode="auto">
          <a:xfrm>
            <a:off x="405523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22"/>
          <p:cNvSpPr>
            <a:spLocks noChangeShapeType="1"/>
          </p:cNvSpPr>
          <p:nvPr/>
        </p:nvSpPr>
        <p:spPr bwMode="auto">
          <a:xfrm flipV="1">
            <a:off x="461098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23"/>
          <p:cNvSpPr>
            <a:spLocks noChangeShapeType="1"/>
          </p:cNvSpPr>
          <p:nvPr/>
        </p:nvSpPr>
        <p:spPr bwMode="auto">
          <a:xfrm>
            <a:off x="461098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7" name="Rectangle 24"/>
          <p:cNvSpPr>
            <a:spLocks noChangeArrowheads="1"/>
          </p:cNvSpPr>
          <p:nvPr/>
        </p:nvSpPr>
        <p:spPr bwMode="auto">
          <a:xfrm>
            <a:off x="2943733"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8" name="Line 25"/>
          <p:cNvSpPr>
            <a:spLocks noChangeShapeType="1"/>
          </p:cNvSpPr>
          <p:nvPr/>
        </p:nvSpPr>
        <p:spPr bwMode="auto">
          <a:xfrm flipH="1">
            <a:off x="2110105" y="3312594"/>
            <a:ext cx="1111504" cy="96420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0" name="Line 27"/>
          <p:cNvSpPr>
            <a:spLocks noChangeShapeType="1"/>
          </p:cNvSpPr>
          <p:nvPr/>
        </p:nvSpPr>
        <p:spPr bwMode="auto">
          <a:xfrm>
            <a:off x="3221609"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1" name="Rectangle 28"/>
          <p:cNvSpPr>
            <a:spLocks noChangeArrowheads="1"/>
          </p:cNvSpPr>
          <p:nvPr/>
        </p:nvSpPr>
        <p:spPr bwMode="auto">
          <a:xfrm>
            <a:off x="4610989"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82" name="Line 29"/>
          <p:cNvSpPr>
            <a:spLocks noChangeShapeType="1"/>
          </p:cNvSpPr>
          <p:nvPr/>
        </p:nvSpPr>
        <p:spPr bwMode="auto">
          <a:xfrm flipH="1">
            <a:off x="2943733" y="3312594"/>
            <a:ext cx="1945132" cy="16883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4" name="Line 31"/>
          <p:cNvSpPr>
            <a:spLocks noChangeShapeType="1"/>
          </p:cNvSpPr>
          <p:nvPr/>
        </p:nvSpPr>
        <p:spPr bwMode="auto">
          <a:xfrm>
            <a:off x="4888865"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49" name="Text Box 32"/>
          <p:cNvSpPr txBox="1">
            <a:spLocks noChangeArrowheads="1"/>
          </p:cNvSpPr>
          <p:nvPr/>
        </p:nvSpPr>
        <p:spPr bwMode="auto">
          <a:xfrm>
            <a:off x="663575" y="50276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4150" name="Text Box 33"/>
          <p:cNvSpPr txBox="1">
            <a:spLocks noChangeArrowheads="1"/>
          </p:cNvSpPr>
          <p:nvPr/>
        </p:nvSpPr>
        <p:spPr bwMode="auto">
          <a:xfrm>
            <a:off x="2392363"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q1</a:t>
            </a:r>
          </a:p>
        </p:txBody>
      </p:sp>
      <p:sp>
        <p:nvSpPr>
          <p:cNvPr id="134151" name="Text Box 34"/>
          <p:cNvSpPr txBox="1">
            <a:spLocks noChangeArrowheads="1"/>
          </p:cNvSpPr>
          <p:nvPr/>
        </p:nvSpPr>
        <p:spPr bwMode="auto">
          <a:xfrm>
            <a:off x="4048125"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q2</a:t>
            </a:r>
          </a:p>
        </p:txBody>
      </p:sp>
      <p:sp>
        <p:nvSpPr>
          <p:cNvPr id="134152" name="Text Box 35"/>
          <p:cNvSpPr txBox="1">
            <a:spLocks noChangeArrowheads="1"/>
          </p:cNvSpPr>
          <p:nvPr/>
        </p:nvSpPr>
        <p:spPr bwMode="auto">
          <a:xfrm>
            <a:off x="2608263" y="50276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4153" name="Text Box 36"/>
          <p:cNvSpPr txBox="1">
            <a:spLocks noChangeArrowheads="1"/>
          </p:cNvSpPr>
          <p:nvPr/>
        </p:nvSpPr>
        <p:spPr bwMode="auto">
          <a:xfrm>
            <a:off x="5272088" y="5027613"/>
            <a:ext cx="58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n-1</a:t>
            </a:r>
          </a:p>
        </p:txBody>
      </p:sp>
      <p:sp>
        <p:nvSpPr>
          <p:cNvPr id="134154" name="Text Box 37"/>
          <p:cNvSpPr txBox="1">
            <a:spLocks noChangeArrowheads="1"/>
          </p:cNvSpPr>
          <p:nvPr/>
        </p:nvSpPr>
        <p:spPr bwMode="auto">
          <a:xfrm>
            <a:off x="7000875" y="5027613"/>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4155" name="Text Box 38"/>
          <p:cNvSpPr txBox="1">
            <a:spLocks noChangeArrowheads="1"/>
          </p:cNvSpPr>
          <p:nvPr/>
        </p:nvSpPr>
        <p:spPr bwMode="auto">
          <a:xfrm>
            <a:off x="1671638" y="42354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t>
            </a:r>
            <a:r>
              <a:rPr lang="zh-CN" altLang="en-US" sz="1800" b="0"/>
              <a:t>空</a:t>
            </a:r>
            <a:r>
              <a:rPr lang="en-US" altLang="zh-CN" sz="1800" b="0"/>
              <a:t>)</a:t>
            </a:r>
          </a:p>
        </p:txBody>
      </p:sp>
      <p:sp>
        <p:nvSpPr>
          <p:cNvPr id="134156" name="Text Box 39"/>
          <p:cNvSpPr txBox="1">
            <a:spLocks noChangeArrowheads="1"/>
          </p:cNvSpPr>
          <p:nvPr/>
        </p:nvSpPr>
        <p:spPr bwMode="auto">
          <a:xfrm>
            <a:off x="52006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34157" name="Text Box 40"/>
          <p:cNvSpPr txBox="1">
            <a:spLocks noChangeArrowheads="1"/>
          </p:cNvSpPr>
          <p:nvPr/>
        </p:nvSpPr>
        <p:spPr bwMode="auto">
          <a:xfrm>
            <a:off x="69278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1" name="Line 21"/>
          <p:cNvSpPr>
            <a:spLocks noChangeShapeType="1"/>
          </p:cNvSpPr>
          <p:nvPr/>
        </p:nvSpPr>
        <p:spPr bwMode="auto">
          <a:xfrm>
            <a:off x="5724128" y="5713239"/>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p:cNvSpPr>
            <a:spLocks noChangeShapeType="1"/>
          </p:cNvSpPr>
          <p:nvPr/>
        </p:nvSpPr>
        <p:spPr bwMode="auto">
          <a:xfrm flipV="1">
            <a:off x="6279880" y="5229200"/>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3"/>
          <p:cNvSpPr>
            <a:spLocks noChangeShapeType="1"/>
          </p:cNvSpPr>
          <p:nvPr/>
        </p:nvSpPr>
        <p:spPr bwMode="auto">
          <a:xfrm>
            <a:off x="6279880" y="5229200"/>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80"/>
                                        </p:tgtEl>
                                        <p:attrNameLst>
                                          <p:attrName>style.visibility</p:attrName>
                                        </p:attrNameLst>
                                      </p:cBhvr>
                                      <p:to>
                                        <p:strVal val="visible"/>
                                      </p:to>
                                    </p:set>
                                    <p:anim calcmode="lin" valueType="num">
                                      <p:cBhvr additive="base">
                                        <p:cTn id="7" dur="500" fill="hold"/>
                                        <p:tgtEl>
                                          <p:spTgt spid="134180"/>
                                        </p:tgtEl>
                                        <p:attrNameLst>
                                          <p:attrName>ppt_x</p:attrName>
                                        </p:attrNameLst>
                                      </p:cBhvr>
                                      <p:tavLst>
                                        <p:tav tm="0">
                                          <p:val>
                                            <p:strVal val="#ppt_x"/>
                                          </p:val>
                                        </p:tav>
                                        <p:tav tm="100000">
                                          <p:val>
                                            <p:strVal val="#ppt_x"/>
                                          </p:val>
                                        </p:tav>
                                      </p:tavLst>
                                    </p:anim>
                                    <p:anim calcmode="lin" valueType="num">
                                      <p:cBhvr additive="base">
                                        <p:cTn id="8" dur="500" fill="hold"/>
                                        <p:tgtEl>
                                          <p:spTgt spid="1341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4184"/>
                                        </p:tgtEl>
                                        <p:attrNameLst>
                                          <p:attrName>style.visibility</p:attrName>
                                        </p:attrNameLst>
                                      </p:cBhvr>
                                      <p:to>
                                        <p:strVal val="visible"/>
                                      </p:to>
                                    </p:set>
                                    <p:anim calcmode="lin" valueType="num">
                                      <p:cBhvr additive="base">
                                        <p:cTn id="11" dur="500" fill="hold"/>
                                        <p:tgtEl>
                                          <p:spTgt spid="134184"/>
                                        </p:tgtEl>
                                        <p:attrNameLst>
                                          <p:attrName>ppt_x</p:attrName>
                                        </p:attrNameLst>
                                      </p:cBhvr>
                                      <p:tavLst>
                                        <p:tav tm="0">
                                          <p:val>
                                            <p:strVal val="#ppt_x"/>
                                          </p:val>
                                        </p:tav>
                                        <p:tav tm="100000">
                                          <p:val>
                                            <p:strVal val="#ppt_x"/>
                                          </p:val>
                                        </p:tav>
                                      </p:tavLst>
                                    </p:anim>
                                    <p:anim calcmode="lin" valueType="num">
                                      <p:cBhvr additive="base">
                                        <p:cTn id="12" dur="500" fill="hold"/>
                                        <p:tgtEl>
                                          <p:spTgt spid="134184"/>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134178"/>
                                        </p:tgtEl>
                                        <p:attrNameLst>
                                          <p:attrName>ppt_x</p:attrName>
                                        </p:attrNameLst>
                                      </p:cBhvr>
                                      <p:tavLst>
                                        <p:tav tm="0">
                                          <p:val>
                                            <p:strVal val="ppt_x"/>
                                          </p:val>
                                        </p:tav>
                                        <p:tav tm="100000">
                                          <p:val>
                                            <p:strVal val="ppt_x"/>
                                          </p:val>
                                        </p:tav>
                                      </p:tavLst>
                                    </p:anim>
                                    <p:anim calcmode="lin" valueType="num">
                                      <p:cBhvr additive="base">
                                        <p:cTn id="15" dur="500"/>
                                        <p:tgtEl>
                                          <p:spTgt spid="134178"/>
                                        </p:tgtEl>
                                        <p:attrNameLst>
                                          <p:attrName>ppt_y</p:attrName>
                                        </p:attrNameLst>
                                      </p:cBhvr>
                                      <p:tavLst>
                                        <p:tav tm="0">
                                          <p:val>
                                            <p:strVal val="ppt_y"/>
                                          </p:val>
                                        </p:tav>
                                        <p:tav tm="100000">
                                          <p:val>
                                            <p:strVal val="1+ppt_h/2"/>
                                          </p:val>
                                        </p:tav>
                                      </p:tavLst>
                                    </p:anim>
                                    <p:set>
                                      <p:cBhvr>
                                        <p:cTn id="16" dur="1" fill="hold">
                                          <p:stCondLst>
                                            <p:cond delay="499"/>
                                          </p:stCondLst>
                                        </p:cTn>
                                        <p:tgtEl>
                                          <p:spTgt spid="134178"/>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134182"/>
                                        </p:tgtEl>
                                        <p:attrNameLst>
                                          <p:attrName>ppt_x</p:attrName>
                                        </p:attrNameLst>
                                      </p:cBhvr>
                                      <p:tavLst>
                                        <p:tav tm="0">
                                          <p:val>
                                            <p:strVal val="ppt_x"/>
                                          </p:val>
                                        </p:tav>
                                        <p:tav tm="100000">
                                          <p:val>
                                            <p:strVal val="ppt_x"/>
                                          </p:val>
                                        </p:tav>
                                      </p:tavLst>
                                    </p:anim>
                                    <p:anim calcmode="lin" valueType="num">
                                      <p:cBhvr additive="base">
                                        <p:cTn id="19" dur="500"/>
                                        <p:tgtEl>
                                          <p:spTgt spid="134182"/>
                                        </p:tgtEl>
                                        <p:attrNameLst>
                                          <p:attrName>ppt_y</p:attrName>
                                        </p:attrNameLst>
                                      </p:cBhvr>
                                      <p:tavLst>
                                        <p:tav tm="0">
                                          <p:val>
                                            <p:strVal val="ppt_y"/>
                                          </p:val>
                                        </p:tav>
                                        <p:tav tm="100000">
                                          <p:val>
                                            <p:strVal val="1+ppt_h/2"/>
                                          </p:val>
                                        </p:tav>
                                      </p:tavLst>
                                    </p:anim>
                                    <p:set>
                                      <p:cBhvr>
                                        <p:cTn id="20" dur="1" fill="hold">
                                          <p:stCondLst>
                                            <p:cond delay="499"/>
                                          </p:stCondLst>
                                        </p:cTn>
                                        <p:tgtEl>
                                          <p:spTgt spid="134182"/>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34155"/>
                                        </p:tgtEl>
                                        <p:attrNameLst>
                                          <p:attrName>ppt_x</p:attrName>
                                        </p:attrNameLst>
                                      </p:cBhvr>
                                      <p:tavLst>
                                        <p:tav tm="0">
                                          <p:val>
                                            <p:strVal val="ppt_x"/>
                                          </p:val>
                                        </p:tav>
                                        <p:tav tm="100000">
                                          <p:val>
                                            <p:strVal val="ppt_x"/>
                                          </p:val>
                                        </p:tav>
                                      </p:tavLst>
                                    </p:anim>
                                    <p:anim calcmode="lin" valueType="num">
                                      <p:cBhvr additive="base">
                                        <p:cTn id="23" dur="500"/>
                                        <p:tgtEl>
                                          <p:spTgt spid="134155"/>
                                        </p:tgtEl>
                                        <p:attrNameLst>
                                          <p:attrName>ppt_y</p:attrName>
                                        </p:attrNameLst>
                                      </p:cBhvr>
                                      <p:tavLst>
                                        <p:tav tm="0">
                                          <p:val>
                                            <p:strVal val="ppt_y"/>
                                          </p:val>
                                        </p:tav>
                                        <p:tav tm="100000">
                                          <p:val>
                                            <p:strVal val="1+ppt_h/2"/>
                                          </p:val>
                                        </p:tav>
                                      </p:tavLst>
                                    </p:anim>
                                    <p:set>
                                      <p:cBhvr>
                                        <p:cTn id="24" dur="1" fill="hold">
                                          <p:stCondLst>
                                            <p:cond delay="499"/>
                                          </p:stCondLst>
                                        </p:cTn>
                                        <p:tgtEl>
                                          <p:spTgt spid="13415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4156"/>
                                        </p:tgtEl>
                                        <p:attrNameLst>
                                          <p:attrName>style.visibility</p:attrName>
                                        </p:attrNameLst>
                                      </p:cBhvr>
                                      <p:to>
                                        <p:strVal val="visible"/>
                                      </p:to>
                                    </p:set>
                                    <p:anim calcmode="lin" valueType="num">
                                      <p:cBhvr additive="base">
                                        <p:cTn id="29" dur="500" fill="hold"/>
                                        <p:tgtEl>
                                          <p:spTgt spid="134156"/>
                                        </p:tgtEl>
                                        <p:attrNameLst>
                                          <p:attrName>ppt_x</p:attrName>
                                        </p:attrNameLst>
                                      </p:cBhvr>
                                      <p:tavLst>
                                        <p:tav tm="0">
                                          <p:val>
                                            <p:strVal val="#ppt_x"/>
                                          </p:val>
                                        </p:tav>
                                        <p:tav tm="100000">
                                          <p:val>
                                            <p:strVal val="#ppt_x"/>
                                          </p:val>
                                        </p:tav>
                                      </p:tavLst>
                                    </p:anim>
                                    <p:anim calcmode="lin" valueType="num">
                                      <p:cBhvr additive="base">
                                        <p:cTn id="30" dur="500" fill="hold"/>
                                        <p:tgtEl>
                                          <p:spTgt spid="134156"/>
                                        </p:tgtEl>
                                        <p:attrNameLst>
                                          <p:attrName>ppt_y</p:attrName>
                                        </p:attrNameLst>
                                      </p:cBhvr>
                                      <p:tavLst>
                                        <p:tav tm="0">
                                          <p:val>
                                            <p:strVal val="1+#ppt_h/2"/>
                                          </p:val>
                                        </p:tav>
                                        <p:tav tm="100000">
                                          <p:val>
                                            <p:strVal val="#ppt_y"/>
                                          </p:val>
                                        </p:tav>
                                      </p:tavLst>
                                    </p:anim>
                                  </p:childTnLst>
                                </p:cTn>
                              </p:par>
                              <p:par>
                                <p:cTn id="31" presetID="2" presetClass="exit" presetSubtype="4" fill="hold" grpId="0" nodeType="withEffect">
                                  <p:stCondLst>
                                    <p:cond delay="0"/>
                                  </p:stCondLst>
                                  <p:childTnLst>
                                    <p:anim calcmode="lin" valueType="num">
                                      <p:cBhvr additive="base">
                                        <p:cTn id="32" dur="500"/>
                                        <p:tgtEl>
                                          <p:spTgt spid="41"/>
                                        </p:tgtEl>
                                        <p:attrNameLst>
                                          <p:attrName>ppt_x</p:attrName>
                                        </p:attrNameLst>
                                      </p:cBhvr>
                                      <p:tavLst>
                                        <p:tav tm="0">
                                          <p:val>
                                            <p:strVal val="ppt_x"/>
                                          </p:val>
                                        </p:tav>
                                        <p:tav tm="100000">
                                          <p:val>
                                            <p:strVal val="ppt_x"/>
                                          </p:val>
                                        </p:tav>
                                      </p:tavLst>
                                    </p:anim>
                                    <p:anim calcmode="lin" valueType="num">
                                      <p:cBhvr additive="base">
                                        <p:cTn id="33" dur="500"/>
                                        <p:tgtEl>
                                          <p:spTgt spid="41"/>
                                        </p:tgtEl>
                                        <p:attrNameLst>
                                          <p:attrName>ppt_y</p:attrName>
                                        </p:attrNameLst>
                                      </p:cBhvr>
                                      <p:tavLst>
                                        <p:tav tm="0">
                                          <p:val>
                                            <p:strVal val="ppt_y"/>
                                          </p:val>
                                        </p:tav>
                                        <p:tav tm="100000">
                                          <p:val>
                                            <p:strVal val="1+ppt_h/2"/>
                                          </p:val>
                                        </p:tav>
                                      </p:tavLst>
                                    </p:anim>
                                    <p:set>
                                      <p:cBhvr>
                                        <p:cTn id="34" dur="1" fill="hold">
                                          <p:stCondLst>
                                            <p:cond delay="499"/>
                                          </p:stCondLst>
                                        </p:cTn>
                                        <p:tgtEl>
                                          <p:spTgt spid="41"/>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42"/>
                                        </p:tgtEl>
                                        <p:attrNameLst>
                                          <p:attrName>ppt_x</p:attrName>
                                        </p:attrNameLst>
                                      </p:cBhvr>
                                      <p:tavLst>
                                        <p:tav tm="0">
                                          <p:val>
                                            <p:strVal val="ppt_x"/>
                                          </p:val>
                                        </p:tav>
                                        <p:tav tm="100000">
                                          <p:val>
                                            <p:strVal val="ppt_x"/>
                                          </p:val>
                                        </p:tav>
                                      </p:tavLst>
                                    </p:anim>
                                    <p:anim calcmode="lin" valueType="num">
                                      <p:cBhvr additive="base">
                                        <p:cTn id="37" dur="500"/>
                                        <p:tgtEl>
                                          <p:spTgt spid="42"/>
                                        </p:tgtEl>
                                        <p:attrNameLst>
                                          <p:attrName>ppt_y</p:attrName>
                                        </p:attrNameLst>
                                      </p:cBhvr>
                                      <p:tavLst>
                                        <p:tav tm="0">
                                          <p:val>
                                            <p:strVal val="ppt_y"/>
                                          </p:val>
                                        </p:tav>
                                        <p:tav tm="100000">
                                          <p:val>
                                            <p:strVal val="1+ppt_h/2"/>
                                          </p:val>
                                        </p:tav>
                                      </p:tavLst>
                                    </p:anim>
                                    <p:set>
                                      <p:cBhvr>
                                        <p:cTn id="38" dur="1" fill="hold">
                                          <p:stCondLst>
                                            <p:cond delay="499"/>
                                          </p:stCondLst>
                                        </p:cTn>
                                        <p:tgtEl>
                                          <p:spTgt spid="42"/>
                                        </p:tgtEl>
                                        <p:attrNameLst>
                                          <p:attrName>style.visibility</p:attrName>
                                        </p:attrNameLst>
                                      </p:cBhvr>
                                      <p:to>
                                        <p:strVal val="hidden"/>
                                      </p:to>
                                    </p:set>
                                  </p:childTnLst>
                                </p:cTn>
                              </p:par>
                              <p:par>
                                <p:cTn id="39" presetID="2" presetClass="exit" presetSubtype="4" fill="hold" grpId="0" nodeType="withEffect">
                                  <p:stCondLst>
                                    <p:cond delay="0"/>
                                  </p:stCondLst>
                                  <p:childTnLst>
                                    <p:anim calcmode="lin" valueType="num">
                                      <p:cBhvr additive="base">
                                        <p:cTn id="40" dur="500"/>
                                        <p:tgtEl>
                                          <p:spTgt spid="43"/>
                                        </p:tgtEl>
                                        <p:attrNameLst>
                                          <p:attrName>ppt_x</p:attrName>
                                        </p:attrNameLst>
                                      </p:cBhvr>
                                      <p:tavLst>
                                        <p:tav tm="0">
                                          <p:val>
                                            <p:strVal val="ppt_x"/>
                                          </p:val>
                                        </p:tav>
                                        <p:tav tm="100000">
                                          <p:val>
                                            <p:strVal val="ppt_x"/>
                                          </p:val>
                                        </p:tav>
                                      </p:tavLst>
                                    </p:anim>
                                    <p:anim calcmode="lin" valueType="num">
                                      <p:cBhvr additive="base">
                                        <p:cTn id="41" dur="500"/>
                                        <p:tgtEl>
                                          <p:spTgt spid="43"/>
                                        </p:tgtEl>
                                        <p:attrNameLst>
                                          <p:attrName>ppt_y</p:attrName>
                                        </p:attrNameLst>
                                      </p:cBhvr>
                                      <p:tavLst>
                                        <p:tav tm="0">
                                          <p:val>
                                            <p:strVal val="ppt_y"/>
                                          </p:val>
                                        </p:tav>
                                        <p:tav tm="100000">
                                          <p:val>
                                            <p:strVal val="1+ppt_h/2"/>
                                          </p:val>
                                        </p:tav>
                                      </p:tavLst>
                                    </p:anim>
                                    <p:set>
                                      <p:cBhvr>
                                        <p:cTn id="4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78" grpId="0" animBg="1"/>
      <p:bldP spid="134180" grpId="0" animBg="1"/>
      <p:bldP spid="134182" grpId="0" animBg="1"/>
      <p:bldP spid="134184" grpId="0" animBg="1"/>
      <p:bldP spid="134155" grpId="0"/>
      <p:bldP spid="134156" grpId="0"/>
      <p:bldP spid="41" grpId="0" animBg="1"/>
      <p:bldP spid="42" grpId="0" animBg="1"/>
      <p:bldP spid="4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smtClean="0"/>
              <a:t>如果删除链表中第</a:t>
            </a:r>
            <a:r>
              <a:rPr lang="en-US" altLang="zh-CN" dirty="0" err="1" smtClean="0"/>
              <a:t>i</a:t>
            </a:r>
            <a:r>
              <a:rPr lang="zh-CN" altLang="en-US" dirty="0" smtClean="0"/>
              <a:t>（</a:t>
            </a:r>
            <a:r>
              <a:rPr lang="en-US" altLang="zh-CN" dirty="0" err="1" smtClean="0"/>
              <a:t>i</a:t>
            </a:r>
            <a:r>
              <a:rPr lang="en-US" altLang="zh-CN" dirty="0" smtClean="0"/>
              <a:t>&gt;0</a:t>
            </a:r>
            <a:r>
              <a:rPr lang="zh-CN" altLang="en-US" dirty="0" smtClean="0"/>
              <a:t>）个结点</a:t>
            </a:r>
            <a:r>
              <a:rPr lang="en-US" altLang="zh-CN" dirty="0" err="1" smtClean="0"/>
              <a:t>a</a:t>
            </a:r>
            <a:r>
              <a:rPr lang="en-US" altLang="zh-CN" baseline="-25000" dirty="0" err="1" smtClean="0"/>
              <a:t>i</a:t>
            </a:r>
            <a:r>
              <a:rPr lang="zh-CN" altLang="en-US" dirty="0" smtClean="0"/>
              <a:t>，则进行下面的操作： </a:t>
            </a:r>
          </a:p>
          <a:p>
            <a:pPr lvl="1" eaLnBrk="1" hangingPunct="1">
              <a:buFontTx/>
              <a:buNone/>
              <a:defRPr/>
            </a:pPr>
            <a:r>
              <a:rPr lang="en-US" altLang="zh-CN" dirty="0" smtClean="0"/>
              <a:t>if (</a:t>
            </a:r>
            <a:r>
              <a:rPr lang="en-US" altLang="zh-CN" dirty="0" err="1" smtClean="0"/>
              <a:t>i</a:t>
            </a:r>
            <a:r>
              <a:rPr lang="en-US" altLang="zh-CN" dirty="0" smtClean="0"/>
              <a:t> == 1) //</a:t>
            </a:r>
            <a:r>
              <a:rPr lang="zh-CN" altLang="en-US" dirty="0" smtClean="0"/>
              <a:t>要删除的结点是链表的第一个结点。</a:t>
            </a:r>
          </a:p>
          <a:p>
            <a:pPr lvl="1" eaLnBrk="1" hangingPunct="1">
              <a:buFontTx/>
              <a:buNone/>
              <a:defRPr/>
            </a:pPr>
            <a:r>
              <a:rPr lang="en-US" altLang="zh-CN" dirty="0" smtClean="0"/>
              <a:t>{	Node *p=head; //p</a:t>
            </a:r>
            <a:r>
              <a:rPr lang="zh-CN" altLang="en-US" dirty="0" smtClean="0"/>
              <a:t>指向第一个结点。</a:t>
            </a:r>
          </a:p>
          <a:p>
            <a:pPr lvl="1" eaLnBrk="1" hangingPunct="1">
              <a:buFontTx/>
              <a:buNone/>
              <a:defRPr/>
            </a:pPr>
            <a:r>
              <a:rPr lang="zh-CN" altLang="en-US" dirty="0" smtClean="0"/>
              <a:t>	</a:t>
            </a:r>
            <a:r>
              <a:rPr lang="en-US" altLang="zh-CN" dirty="0" smtClean="0"/>
              <a:t>head = head-&gt;next; //head</a:t>
            </a:r>
            <a:r>
              <a:rPr lang="zh-CN" altLang="en-US" dirty="0" smtClean="0"/>
              <a:t>指向第一个结点</a:t>
            </a:r>
            <a:endParaRPr lang="en-US" altLang="zh-CN" dirty="0" smtClean="0"/>
          </a:p>
          <a:p>
            <a:pPr lvl="1" eaLnBrk="1" hangingPunct="1">
              <a:buFontTx/>
              <a:buNone/>
              <a:defRPr/>
            </a:pPr>
            <a:r>
              <a:rPr lang="en-US" altLang="zh-CN" dirty="0"/>
              <a:t>	</a:t>
            </a:r>
            <a:r>
              <a:rPr lang="en-US" altLang="zh-CN" dirty="0" smtClean="0"/>
              <a:t>					//</a:t>
            </a:r>
            <a:r>
              <a:rPr lang="zh-CN" altLang="en-US" dirty="0" smtClean="0"/>
              <a:t>的下一个结点。</a:t>
            </a:r>
          </a:p>
          <a:p>
            <a:pPr lvl="1" eaLnBrk="1" hangingPunct="1">
              <a:buFontTx/>
              <a:buNone/>
              <a:defRPr/>
            </a:pPr>
            <a:r>
              <a:rPr lang="zh-CN" altLang="en-US" dirty="0" smtClean="0"/>
              <a:t>	</a:t>
            </a:r>
            <a:r>
              <a:rPr lang="en-US" altLang="zh-CN" dirty="0" smtClean="0"/>
              <a:t>delete p; //</a:t>
            </a:r>
            <a:r>
              <a:rPr lang="zh-CN" altLang="en-US" dirty="0" smtClean="0"/>
              <a:t>归还删除结点的空间。</a:t>
            </a:r>
          </a:p>
          <a:p>
            <a:pPr lvl="1" eaLnBrk="1" hangingPunct="1">
              <a:buFontTx/>
              <a:buNone/>
              <a:defRPr/>
            </a:pPr>
            <a:r>
              <a:rPr lang="en-US" altLang="zh-CN" dirty="0" smtClean="0"/>
              <a:t>}</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body" idx="1"/>
          </p:nvPr>
        </p:nvSpPr>
        <p:spPr>
          <a:xfrm>
            <a:off x="250825" y="116632"/>
            <a:ext cx="8686800" cy="6741368"/>
          </a:xfrm>
        </p:spPr>
        <p:txBody>
          <a:bodyPr/>
          <a:lstStyle/>
          <a:p>
            <a:pPr defTabSz="725488" eaLnBrk="1" hangingPunct="1">
              <a:lnSpc>
                <a:spcPct val="80000"/>
              </a:lnSpc>
              <a:buFont typeface="Wingdings" pitchFamily="2" charset="2"/>
              <a:buNone/>
              <a:defRPr/>
            </a:pPr>
            <a:r>
              <a:rPr lang="en-US" altLang="zh-CN" sz="2400" dirty="0" smtClean="0"/>
              <a:t>else //</a:t>
            </a:r>
            <a:r>
              <a:rPr lang="zh-CN" altLang="en-US" sz="2400" dirty="0" smtClean="0"/>
              <a:t>要删除的结点不是链表的第一个结点。</a:t>
            </a:r>
          </a:p>
          <a:p>
            <a:pPr defTabSz="725488" eaLnBrk="1" hangingPunct="1">
              <a:lnSpc>
                <a:spcPct val="80000"/>
              </a:lnSpc>
              <a:buFont typeface="Wingdings" pitchFamily="2" charset="2"/>
              <a:buNone/>
              <a:defRPr/>
            </a:pPr>
            <a:r>
              <a:rPr lang="en-US" altLang="zh-CN" sz="2400" dirty="0" smtClean="0"/>
              <a:t>{	Node *p=head; //p</a:t>
            </a:r>
            <a:r>
              <a:rPr lang="zh-CN" altLang="en-US" sz="2400" dirty="0" smtClean="0"/>
              <a:t>指向第一个结点。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j=1; //</a:t>
            </a:r>
            <a:r>
              <a:rPr lang="zh-CN" altLang="en-US" sz="2400" dirty="0" smtClean="0"/>
              <a:t>当前结点的序号，初始化为</a:t>
            </a:r>
            <a:r>
              <a:rPr lang="en-US" altLang="zh-CN" sz="2400" dirty="0" smtClean="0"/>
              <a:t>1</a:t>
            </a:r>
          </a:p>
          <a:p>
            <a:pPr defTabSz="725488" eaLnBrk="1" hangingPunct="1">
              <a:lnSpc>
                <a:spcPct val="80000"/>
              </a:lnSpc>
              <a:buFont typeface="Wingdings" pitchFamily="2" charset="2"/>
              <a:buNone/>
              <a:defRPr/>
            </a:pPr>
            <a:r>
              <a:rPr lang="en-US" altLang="zh-CN" sz="2400" dirty="0" smtClean="0"/>
              <a:t>	while (j &lt; i-1) //</a:t>
            </a:r>
            <a:r>
              <a:rPr lang="zh-CN" altLang="en-US" sz="2400" dirty="0" smtClean="0"/>
              <a:t>循环查找第</a:t>
            </a:r>
            <a:r>
              <a:rPr lang="en-US" altLang="zh-CN" sz="2400" dirty="0" smtClean="0"/>
              <a:t>i-1</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if (p-&gt;next == NULL) </a:t>
            </a:r>
          </a:p>
          <a:p>
            <a:pPr defTabSz="725488" eaLnBrk="1" hangingPunct="1">
              <a:lnSpc>
                <a:spcPct val="80000"/>
              </a:lnSpc>
              <a:buFont typeface="Wingdings" pitchFamily="2" charset="2"/>
              <a:buNone/>
              <a:defRPr/>
            </a:pPr>
            <a:r>
              <a:rPr lang="en-US" altLang="zh-CN" sz="2400" dirty="0" smtClean="0"/>
              <a:t>		  break; //</a:t>
            </a:r>
            <a:r>
              <a:rPr lang="zh-CN" altLang="en-US" sz="2400" dirty="0" smtClean="0"/>
              <a:t>当没有下一个结点时，退出循环 </a:t>
            </a:r>
          </a:p>
          <a:p>
            <a:pPr defTabSz="725488" eaLnBrk="1" hangingPunct="1">
              <a:lnSpc>
                <a:spcPct val="80000"/>
              </a:lnSpc>
              <a:buFont typeface="Wingdings" pitchFamily="2" charset="2"/>
              <a:buNone/>
              <a:defRPr/>
            </a:pPr>
            <a:r>
              <a:rPr lang="zh-CN" altLang="en-US" sz="2400" dirty="0" smtClean="0"/>
              <a:t>       </a:t>
            </a:r>
            <a:r>
              <a:rPr lang="en-US" altLang="zh-CN" sz="2400" dirty="0" smtClean="0"/>
              <a:t>p = p-&gt;next; //p</a:t>
            </a:r>
            <a:r>
              <a:rPr lang="zh-CN" altLang="en-US" sz="2400" dirty="0" smtClean="0"/>
              <a:t>指向下一个结点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j++; //</a:t>
            </a:r>
            <a:r>
              <a:rPr lang="zh-CN" altLang="en-US" sz="2400" dirty="0" smtClean="0"/>
              <a:t>结点序号加</a:t>
            </a:r>
            <a:r>
              <a:rPr lang="en-US" altLang="zh-CN" sz="2400" dirty="0" smtClean="0"/>
              <a:t>1</a:t>
            </a:r>
          </a:p>
          <a:p>
            <a:pPr defTabSz="725488" eaLnBrk="1" hangingPunct="1">
              <a:lnSpc>
                <a:spcPct val="80000"/>
              </a:lnSpc>
              <a:buFont typeface="Wingdings" pitchFamily="2" charset="2"/>
              <a:buNone/>
              <a:defRPr/>
            </a:pPr>
            <a:r>
              <a:rPr lang="en-US" altLang="zh-CN" sz="2400" dirty="0" smtClean="0"/>
              <a:t>	}</a:t>
            </a:r>
          </a:p>
          <a:p>
            <a:pPr defTabSz="725488" eaLnBrk="1" hangingPunct="1">
              <a:lnSpc>
                <a:spcPct val="80000"/>
              </a:lnSpc>
              <a:buFont typeface="Wingdings" pitchFamily="2" charset="2"/>
              <a:buNone/>
              <a:defRPr/>
            </a:pPr>
            <a:r>
              <a:rPr lang="en-US" altLang="zh-CN" sz="2400" dirty="0" smtClean="0"/>
              <a:t>	if (p-&gt;next != NULL) //</a:t>
            </a:r>
            <a:r>
              <a:rPr lang="zh-CN" altLang="en-US" sz="2400" dirty="0" smtClean="0"/>
              <a:t>链表中存在第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Node *q=p-&gt;next; //q</a:t>
            </a:r>
            <a:r>
              <a:rPr lang="zh-CN" altLang="en-US" sz="2400" dirty="0" smtClean="0"/>
              <a:t>指向第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p-&gt;next = q-&gt;next; //</a:t>
            </a:r>
            <a:r>
              <a:rPr lang="zh-CN" altLang="en-US" sz="2400" dirty="0" smtClean="0"/>
              <a:t>把第</a:t>
            </a:r>
            <a:r>
              <a:rPr lang="en-US" altLang="zh-CN" sz="2400" dirty="0" smtClean="0"/>
              <a:t>i-1</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a:t>
            </a:r>
            <a:r>
              <a:rPr lang="zh-CN" altLang="en-US" sz="2400" dirty="0" smtClean="0"/>
              <a:t>改成第</a:t>
            </a:r>
            <a:r>
              <a:rPr lang="en-US" altLang="zh-CN" sz="2400" dirty="0" err="1" smtClean="0"/>
              <a:t>i</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delete q;  //</a:t>
            </a:r>
            <a:r>
              <a:rPr lang="zh-CN" altLang="en-US" sz="2400" dirty="0" smtClean="0"/>
              <a:t>归还第</a:t>
            </a:r>
            <a:r>
              <a:rPr lang="en-US" altLang="zh-CN" sz="2400" dirty="0" err="1" smtClean="0"/>
              <a:t>i</a:t>
            </a:r>
            <a:r>
              <a:rPr lang="zh-CN" altLang="en-US" sz="2400" dirty="0" smtClean="0"/>
              <a:t>个结点的空间。</a:t>
            </a:r>
          </a:p>
          <a:p>
            <a:pPr defTabSz="725488" eaLnBrk="1" hangingPunct="1">
              <a:lnSpc>
                <a:spcPct val="80000"/>
              </a:lnSpc>
              <a:buFont typeface="Wingdings" pitchFamily="2" charset="2"/>
              <a:buNone/>
              <a:defRPr/>
            </a:pPr>
            <a:r>
              <a:rPr lang="zh-CN" altLang="en-US" sz="2400" dirty="0" smtClean="0"/>
              <a:t>	</a:t>
            </a:r>
            <a:r>
              <a:rPr lang="en-US" altLang="zh-CN" sz="2400" dirty="0" smtClean="0"/>
              <a:t>}</a:t>
            </a:r>
          </a:p>
          <a:p>
            <a:pPr defTabSz="725488" eaLnBrk="1" hangingPunct="1">
              <a:lnSpc>
                <a:spcPct val="80000"/>
              </a:lnSpc>
              <a:buFont typeface="Wingdings" pitchFamily="2" charset="2"/>
              <a:buNone/>
              <a:defRPr/>
            </a:pPr>
            <a:r>
              <a:rPr lang="en-US" altLang="zh-CN" sz="2400" dirty="0" smtClean="0"/>
              <a:t>	else //</a:t>
            </a:r>
            <a:r>
              <a:rPr lang="zh-CN" altLang="en-US" sz="2400" dirty="0" smtClean="0"/>
              <a:t>链表中没有第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没有第</a:t>
            </a:r>
            <a:r>
              <a:rPr lang="en-US" altLang="zh-CN" sz="2400" dirty="0" smtClean="0"/>
              <a:t>" &lt;&lt; </a:t>
            </a:r>
            <a:r>
              <a:rPr lang="en-US" altLang="zh-CN" sz="2400" dirty="0" err="1" smtClean="0"/>
              <a:t>i</a:t>
            </a:r>
            <a:r>
              <a:rPr lang="en-US" altLang="zh-CN" sz="2400" dirty="0" smtClean="0"/>
              <a:t> &lt;&lt; "</a:t>
            </a:r>
            <a:r>
              <a:rPr lang="zh-CN" altLang="en-US" sz="2400" dirty="0" smtClean="0"/>
              <a:t>个结点</a:t>
            </a:r>
            <a:r>
              <a:rPr lang="en-US" altLang="zh-CN" sz="2400" dirty="0" smtClean="0"/>
              <a:t>\n";</a:t>
            </a:r>
          </a:p>
          <a:p>
            <a:pPr defTabSz="725488"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hangingPunct="1">
              <a:defRPr/>
            </a:pPr>
            <a:r>
              <a:rPr lang="zh-CN" altLang="en-US" smtClean="0"/>
              <a:t>在链表中检索某个值</a:t>
            </a:r>
            <a:r>
              <a:rPr lang="en-US" altLang="zh-CN" smtClean="0"/>
              <a:t>a </a:t>
            </a:r>
          </a:p>
        </p:txBody>
      </p:sp>
      <p:sp>
        <p:nvSpPr>
          <p:cNvPr id="452611" name="Rectangle 3"/>
          <p:cNvSpPr>
            <a:spLocks noGrp="1" noChangeArrowheads="1"/>
          </p:cNvSpPr>
          <p:nvPr>
            <p:ph type="body" idx="1"/>
          </p:nvPr>
        </p:nvSpPr>
        <p:spPr>
          <a:xfrm>
            <a:off x="179388" y="1600200"/>
            <a:ext cx="8686800" cy="4997450"/>
          </a:xfrm>
        </p:spPr>
        <p:txBody>
          <a:bodyPr/>
          <a:lstStyle/>
          <a:p>
            <a:pPr eaLnBrk="1" hangingPunct="1">
              <a:lnSpc>
                <a:spcPct val="80000"/>
              </a:lnSpc>
              <a:buFont typeface="Wingdings" pitchFamily="2" charset="2"/>
              <a:buNone/>
              <a:defRPr/>
            </a:pPr>
            <a:r>
              <a:rPr lang="en-US" altLang="zh-CN" sz="2800" smtClean="0"/>
              <a:t>int index=0;//</a:t>
            </a:r>
            <a:r>
              <a:rPr lang="zh-CN" altLang="en-US" sz="2800" smtClean="0"/>
              <a:t>用于记住结点的序号，初始化为</a:t>
            </a:r>
            <a:r>
              <a:rPr lang="en-US" altLang="zh-CN" sz="2800" smtClean="0"/>
              <a:t>0</a:t>
            </a:r>
          </a:p>
          <a:p>
            <a:pPr eaLnBrk="1" hangingPunct="1">
              <a:lnSpc>
                <a:spcPct val="80000"/>
              </a:lnSpc>
              <a:buFont typeface="Wingdings" pitchFamily="2" charset="2"/>
              <a:buNone/>
              <a:defRPr/>
            </a:pPr>
            <a:r>
              <a:rPr lang="en-US" altLang="zh-CN" sz="2800" smtClean="0"/>
              <a:t>//</a:t>
            </a:r>
            <a:r>
              <a:rPr lang="zh-CN" altLang="en-US" sz="2400" smtClean="0"/>
              <a:t>从第一个结点开始遍历链表的每个结点查找值为</a:t>
            </a:r>
            <a:r>
              <a:rPr lang="en-US" altLang="zh-CN" sz="2400" smtClean="0"/>
              <a:t>a</a:t>
            </a:r>
            <a:r>
              <a:rPr lang="zh-CN" altLang="en-US" sz="2400" smtClean="0"/>
              <a:t>的结点。</a:t>
            </a:r>
          </a:p>
          <a:p>
            <a:pPr eaLnBrk="1" hangingPunct="1">
              <a:lnSpc>
                <a:spcPct val="80000"/>
              </a:lnSpc>
              <a:buFont typeface="Wingdings" pitchFamily="2" charset="2"/>
              <a:buNone/>
              <a:defRPr/>
            </a:pPr>
            <a:r>
              <a:rPr lang="en-US" altLang="zh-CN" sz="2800" smtClean="0"/>
              <a:t>for (Node *p=head; p!=NULL; p=p-&gt;next)</a:t>
            </a:r>
          </a:p>
          <a:p>
            <a:pPr eaLnBrk="1" hangingPunct="1">
              <a:lnSpc>
                <a:spcPct val="80000"/>
              </a:lnSpc>
              <a:buFont typeface="Wingdings" pitchFamily="2" charset="2"/>
              <a:buNone/>
              <a:defRPr/>
            </a:pPr>
            <a:r>
              <a:rPr lang="en-US" altLang="zh-CN" sz="2800" smtClean="0"/>
              <a:t>{	index++; //</a:t>
            </a:r>
            <a:r>
              <a:rPr lang="zh-CN" altLang="en-US" sz="2800" smtClean="0"/>
              <a:t>记住结点的序号，下面输出时需要。</a:t>
            </a:r>
          </a:p>
          <a:p>
            <a:pPr eaLnBrk="1" hangingPunct="1">
              <a:lnSpc>
                <a:spcPct val="80000"/>
              </a:lnSpc>
              <a:buFont typeface="Wingdings" pitchFamily="2" charset="2"/>
              <a:buNone/>
              <a:defRPr/>
            </a:pPr>
            <a:r>
              <a:rPr lang="zh-CN" altLang="en-US" sz="2800" smtClean="0"/>
              <a:t>	</a:t>
            </a:r>
            <a:r>
              <a:rPr lang="en-US" altLang="zh-CN" sz="2800" smtClean="0"/>
              <a:t>if (p-&gt;content == a) break;</a:t>
            </a:r>
          </a:p>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if (p != NULL) //</a:t>
            </a:r>
            <a:r>
              <a:rPr lang="zh-CN" altLang="en-US" sz="2800" smtClean="0"/>
              <a:t>找到了</a:t>
            </a:r>
          </a:p>
          <a:p>
            <a:pPr eaLnBrk="1" hangingPunct="1">
              <a:lnSpc>
                <a:spcPct val="80000"/>
              </a:lnSpc>
              <a:buFont typeface="Wingdings" pitchFamily="2" charset="2"/>
              <a:buNone/>
              <a:defRPr/>
            </a:pPr>
            <a:r>
              <a:rPr lang="zh-CN" altLang="en-US" sz="2800" smtClean="0"/>
              <a:t>	</a:t>
            </a:r>
            <a:r>
              <a:rPr lang="en-US" altLang="zh-CN" sz="2800" smtClean="0"/>
              <a:t>cout &lt;&lt; "</a:t>
            </a:r>
            <a:r>
              <a:rPr lang="zh-CN" altLang="en-US" sz="2800" smtClean="0"/>
              <a:t>第</a:t>
            </a:r>
            <a:r>
              <a:rPr lang="en-US" altLang="zh-CN" sz="2800" smtClean="0"/>
              <a:t>" &lt;&lt; index &lt;&lt; "</a:t>
            </a:r>
            <a:r>
              <a:rPr lang="zh-CN" altLang="en-US" sz="2800" smtClean="0"/>
              <a:t>个结点的值为：</a:t>
            </a:r>
            <a:r>
              <a:rPr lang="en-US" altLang="zh-CN" sz="2800" smtClean="0"/>
              <a:t>" &lt;&lt; a &lt;&lt; endl;</a:t>
            </a:r>
          </a:p>
          <a:p>
            <a:pPr eaLnBrk="1" hangingPunct="1">
              <a:lnSpc>
                <a:spcPct val="80000"/>
              </a:lnSpc>
              <a:buFont typeface="Wingdings" pitchFamily="2" charset="2"/>
              <a:buNone/>
              <a:defRPr/>
            </a:pPr>
            <a:r>
              <a:rPr lang="en-US" altLang="zh-CN" sz="2800" smtClean="0"/>
              <a:t>else //</a:t>
            </a:r>
            <a:r>
              <a:rPr lang="zh-CN" altLang="en-US" sz="2800" smtClean="0"/>
              <a:t>未找到</a:t>
            </a:r>
          </a:p>
          <a:p>
            <a:pPr eaLnBrk="1" hangingPunct="1">
              <a:lnSpc>
                <a:spcPct val="80000"/>
              </a:lnSpc>
              <a:buFont typeface="Wingdings" pitchFamily="2" charset="2"/>
              <a:buNone/>
              <a:defRPr/>
            </a:pPr>
            <a:r>
              <a:rPr lang="zh-CN" altLang="en-US" sz="2800" smtClean="0"/>
              <a:t>	</a:t>
            </a:r>
            <a:r>
              <a:rPr lang="en-US" altLang="zh-CN" sz="2800" smtClean="0"/>
              <a:t>cout &lt;&lt; "</a:t>
            </a:r>
            <a:r>
              <a:rPr lang="zh-CN" altLang="en-US" sz="2800" smtClean="0"/>
              <a:t>没有找到值为</a:t>
            </a:r>
            <a:r>
              <a:rPr lang="en-US" altLang="zh-CN" sz="2800" smtClean="0"/>
              <a:t>" &lt;&lt; a &lt;&lt; "</a:t>
            </a:r>
            <a:r>
              <a:rPr lang="zh-CN" altLang="en-US" sz="2800" smtClean="0"/>
              <a:t>的结点</a:t>
            </a:r>
            <a:r>
              <a:rPr lang="en-US" altLang="zh-CN" sz="2800" smtClean="0"/>
              <a:t>\n";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一维数组类型定义</a:t>
            </a:r>
            <a:endParaRPr lang="zh-CN" altLang="en-US" dirty="0"/>
          </a:p>
        </p:txBody>
      </p:sp>
      <p:sp>
        <p:nvSpPr>
          <p:cNvPr id="3" name="内容占位符 2"/>
          <p:cNvSpPr>
            <a:spLocks noGrp="1"/>
          </p:cNvSpPr>
          <p:nvPr>
            <p:ph idx="1"/>
          </p:nvPr>
        </p:nvSpPr>
        <p:spPr>
          <a:xfrm>
            <a:off x="205680" y="1600200"/>
            <a:ext cx="8686800" cy="4530725"/>
          </a:xfrm>
        </p:spPr>
        <p:txBody>
          <a:bodyPr/>
          <a:lstStyle/>
          <a:p>
            <a:pPr eaLnBrk="1" hangingPunct="1">
              <a:lnSpc>
                <a:spcPct val="130000"/>
              </a:lnSpc>
              <a:defRPr/>
            </a:pPr>
            <a:r>
              <a:rPr lang="zh-CN" altLang="en-US" dirty="0" smtClean="0"/>
              <a:t>一维数</a:t>
            </a:r>
            <a:r>
              <a:rPr lang="zh-CN" altLang="en-US" dirty="0"/>
              <a:t>组类型定义格式为：</a:t>
            </a:r>
            <a:endParaRPr lang="zh-CN" altLang="en-US" dirty="0">
              <a:cs typeface="Times New Roman" pitchFamily="18" charset="0"/>
            </a:endParaRPr>
          </a:p>
          <a:p>
            <a:pPr lvl="1" eaLnBrk="1" hangingPunct="1">
              <a:buFontTx/>
              <a:buNone/>
              <a:defRPr/>
            </a:pPr>
            <a:r>
              <a:rPr lang="en-US" altLang="zh-CN" sz="2400" dirty="0" err="1">
                <a:solidFill>
                  <a:srgbClr val="FFC000"/>
                </a:solidFill>
                <a:cs typeface="Courier New" pitchFamily="49" charset="0"/>
              </a:rPr>
              <a:t>typedef</a:t>
            </a:r>
            <a:r>
              <a:rPr lang="en-US" altLang="zh-CN" sz="2400" dirty="0">
                <a:cs typeface="Courier New" pitchFamily="49" charset="0"/>
              </a:rPr>
              <a:t> &lt;</a:t>
            </a:r>
            <a:r>
              <a:rPr lang="zh-CN" altLang="en-US" sz="2400" dirty="0"/>
              <a:t>元素类型</a:t>
            </a:r>
            <a:r>
              <a:rPr lang="en-US" altLang="zh-CN" sz="2400" dirty="0">
                <a:cs typeface="Courier New" pitchFamily="49" charset="0"/>
              </a:rPr>
              <a:t>&gt; </a:t>
            </a:r>
            <a:r>
              <a:rPr lang="en-US" altLang="zh-CN" sz="2400" dirty="0">
                <a:solidFill>
                  <a:schemeClr val="folHlink"/>
                </a:solidFill>
                <a:cs typeface="Courier New" pitchFamily="49" charset="0"/>
              </a:rPr>
              <a:t>&lt;</a:t>
            </a:r>
            <a:r>
              <a:rPr lang="zh-CN" altLang="en-US" sz="2400" dirty="0">
                <a:solidFill>
                  <a:schemeClr val="folHlink"/>
                </a:solidFill>
              </a:rPr>
              <a:t>一维数组类型名</a:t>
            </a:r>
            <a:r>
              <a:rPr lang="en-US" altLang="zh-CN" sz="2400" dirty="0">
                <a:solidFill>
                  <a:schemeClr val="folHlink"/>
                </a:solidFill>
                <a:cs typeface="Courier New" pitchFamily="49" charset="0"/>
              </a:rPr>
              <a:t>&gt;</a:t>
            </a:r>
            <a:r>
              <a:rPr lang="en-US" altLang="zh-CN" sz="2400" dirty="0">
                <a:cs typeface="Courier New" pitchFamily="49" charset="0"/>
              </a:rPr>
              <a:t>[&lt;</a:t>
            </a:r>
            <a:r>
              <a:rPr lang="zh-CN" altLang="en-US" sz="2400" dirty="0"/>
              <a:t>元素个数</a:t>
            </a:r>
            <a:r>
              <a:rPr lang="en-US" altLang="zh-CN" sz="2400" dirty="0">
                <a:cs typeface="Courier New" pitchFamily="49" charset="0"/>
              </a:rPr>
              <a:t>&gt;];</a:t>
            </a:r>
            <a:r>
              <a:rPr lang="en-US" altLang="zh-CN" dirty="0">
                <a:cs typeface="Courier New" pitchFamily="49" charset="0"/>
              </a:rPr>
              <a:t> </a:t>
            </a:r>
          </a:p>
          <a:p>
            <a:pPr lvl="1" eaLnBrk="1" hangingPunct="1">
              <a:defRPr/>
            </a:pPr>
            <a:r>
              <a:rPr lang="en-US" altLang="zh-CN" sz="2400" dirty="0">
                <a:cs typeface="Courier New" pitchFamily="49" charset="0"/>
              </a:rPr>
              <a:t>&lt;</a:t>
            </a:r>
            <a:r>
              <a:rPr lang="zh-CN" altLang="en-US" sz="2400" dirty="0"/>
              <a:t>元素类型</a:t>
            </a:r>
            <a:r>
              <a:rPr lang="en-US" altLang="zh-CN" sz="2400" dirty="0">
                <a:cs typeface="Courier New" pitchFamily="49" charset="0"/>
              </a:rPr>
              <a:t>&gt;</a:t>
            </a:r>
            <a:r>
              <a:rPr lang="zh-CN" altLang="en-US" sz="2400" dirty="0">
                <a:cs typeface="Courier New" pitchFamily="49" charset="0"/>
              </a:rPr>
              <a:t>为任意</a:t>
            </a:r>
            <a:r>
              <a:rPr lang="en-US" altLang="zh-CN" sz="2400" dirty="0">
                <a:cs typeface="Courier New" pitchFamily="49" charset="0"/>
              </a:rPr>
              <a:t>C++</a:t>
            </a:r>
            <a:r>
              <a:rPr lang="zh-CN" altLang="en-US" sz="2400" dirty="0">
                <a:cs typeface="Courier New" pitchFamily="49" charset="0"/>
              </a:rPr>
              <a:t>类型（</a:t>
            </a:r>
            <a:r>
              <a:rPr lang="en-US" altLang="zh-CN" sz="2400" dirty="0">
                <a:cs typeface="Courier New" pitchFamily="49" charset="0"/>
              </a:rPr>
              <a:t>void</a:t>
            </a:r>
            <a:r>
              <a:rPr lang="zh-CN" altLang="en-US" sz="2400" dirty="0">
                <a:cs typeface="Courier New" pitchFamily="49" charset="0"/>
              </a:rPr>
              <a:t>除外）</a:t>
            </a:r>
            <a:endParaRPr lang="zh-CN" altLang="en-US" dirty="0">
              <a:cs typeface="Courier New" pitchFamily="49" charset="0"/>
            </a:endParaRPr>
          </a:p>
          <a:p>
            <a:pPr lvl="1" eaLnBrk="1" hangingPunct="1">
              <a:defRPr/>
            </a:pPr>
            <a:r>
              <a:rPr lang="en-US" altLang="zh-CN" dirty="0">
                <a:cs typeface="Courier New" pitchFamily="49" charset="0"/>
              </a:rPr>
              <a:t>&lt;</a:t>
            </a:r>
            <a:r>
              <a:rPr lang="zh-CN" altLang="en-US" dirty="0">
                <a:cs typeface="Courier New" pitchFamily="49" charset="0"/>
              </a:rPr>
              <a:t>元素个数</a:t>
            </a:r>
            <a:r>
              <a:rPr lang="en-US" altLang="zh-CN" dirty="0">
                <a:cs typeface="Courier New" pitchFamily="49" charset="0"/>
              </a:rPr>
              <a:t>&gt;</a:t>
            </a:r>
            <a:r>
              <a:rPr lang="zh-CN" altLang="en-US" dirty="0">
                <a:cs typeface="Courier New" pitchFamily="49" charset="0"/>
              </a:rPr>
              <a:t>为</a:t>
            </a:r>
            <a:r>
              <a:rPr lang="zh-CN" altLang="en-US" dirty="0">
                <a:solidFill>
                  <a:schemeClr val="folHlink"/>
                </a:solidFill>
                <a:cs typeface="Courier New" pitchFamily="49" charset="0"/>
              </a:rPr>
              <a:t>整型常量表达式</a:t>
            </a:r>
          </a:p>
          <a:p>
            <a:pPr eaLnBrk="1" hangingPunct="1">
              <a:defRPr/>
            </a:pPr>
            <a:r>
              <a:rPr lang="zh-CN" altLang="en-US" dirty="0">
                <a:cs typeface="Courier New" pitchFamily="49" charset="0"/>
              </a:rPr>
              <a:t>例如：</a:t>
            </a:r>
          </a:p>
          <a:p>
            <a:pPr marL="457200" lvl="1" indent="0" eaLnBrk="1" hangingPunct="1">
              <a:buNone/>
              <a:defRPr/>
            </a:pPr>
            <a:r>
              <a:rPr lang="en-US" altLang="zh-CN" dirty="0" err="1">
                <a:cs typeface="Courier New" pitchFamily="49" charset="0"/>
              </a:rPr>
              <a:t>typedef</a:t>
            </a:r>
            <a:r>
              <a:rPr lang="en-US" altLang="zh-CN" dirty="0">
                <a:cs typeface="Courier New" pitchFamily="49" charset="0"/>
              </a:rPr>
              <a:t> </a:t>
            </a:r>
            <a:r>
              <a:rPr lang="en-US" altLang="zh-CN" dirty="0" err="1">
                <a:cs typeface="Courier New" pitchFamily="49" charset="0"/>
              </a:rPr>
              <a:t>int</a:t>
            </a:r>
            <a:r>
              <a:rPr lang="en-US" altLang="zh-CN" dirty="0">
                <a:cs typeface="Courier New" pitchFamily="49" charset="0"/>
              </a:rPr>
              <a:t> A[10]; //</a:t>
            </a:r>
            <a:r>
              <a:rPr lang="zh-CN" altLang="en-US" dirty="0">
                <a:cs typeface="Courier New" pitchFamily="49" charset="0"/>
              </a:rPr>
              <a:t>由</a:t>
            </a:r>
            <a:r>
              <a:rPr lang="en-US" altLang="zh-CN" dirty="0">
                <a:cs typeface="Courier New" pitchFamily="49" charset="0"/>
              </a:rPr>
              <a:t>10</a:t>
            </a:r>
            <a:r>
              <a:rPr lang="zh-CN" altLang="en-US" dirty="0">
                <a:cs typeface="Courier New" pitchFamily="49" charset="0"/>
              </a:rPr>
              <a:t>个</a:t>
            </a:r>
            <a:r>
              <a:rPr lang="en-US" altLang="zh-CN" dirty="0" err="1">
                <a:cs typeface="Courier New" pitchFamily="49" charset="0"/>
              </a:rPr>
              <a:t>int</a:t>
            </a:r>
            <a:r>
              <a:rPr lang="zh-CN" altLang="en-US" dirty="0">
                <a:cs typeface="Courier New" pitchFamily="49" charset="0"/>
              </a:rPr>
              <a:t>型元素所构成的</a:t>
            </a:r>
          </a:p>
          <a:p>
            <a:pPr lvl="2" eaLnBrk="1" hangingPunct="1">
              <a:buNone/>
              <a:defRPr/>
            </a:pPr>
            <a:r>
              <a:rPr lang="zh-CN" altLang="en-US" dirty="0">
                <a:cs typeface="Courier New" pitchFamily="49" charset="0"/>
              </a:rPr>
              <a:t>				   </a:t>
            </a:r>
            <a:r>
              <a:rPr lang="en-US" altLang="zh-CN" dirty="0">
                <a:cs typeface="Courier New" pitchFamily="49" charset="0"/>
              </a:rPr>
              <a:t>//</a:t>
            </a:r>
            <a:r>
              <a:rPr lang="zh-CN" altLang="en-US" dirty="0">
                <a:cs typeface="Courier New" pitchFamily="49" charset="0"/>
              </a:rPr>
              <a:t>一维数组类型</a:t>
            </a:r>
          </a:p>
          <a:p>
            <a:endParaRPr lang="zh-CN" altLang="en-US" dirty="0"/>
          </a:p>
        </p:txBody>
      </p:sp>
    </p:spTree>
    <p:extLst>
      <p:ext uri="{BB962C8B-B14F-4D97-AF65-F5344CB8AC3E}">
        <p14:creationId xmlns:p14="http://schemas.microsoft.com/office/powerpoint/2010/main" val="3397402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50825" y="44450"/>
            <a:ext cx="8229600" cy="1139825"/>
          </a:xfrm>
        </p:spPr>
        <p:txBody>
          <a:bodyPr/>
          <a:lstStyle/>
          <a:p>
            <a:pPr algn="l" eaLnBrk="1" hangingPunct="1">
              <a:defRPr/>
            </a:pPr>
            <a:r>
              <a:rPr lang="zh-CN" altLang="en-US" sz="2800" smtClean="0"/>
              <a:t>对输入的若干个数进行排序，在输入时，先输入各个数，最后输入一个结束标记（如：</a:t>
            </a:r>
            <a:r>
              <a:rPr lang="en-US" altLang="zh-CN" sz="2800" smtClean="0"/>
              <a:t>-1</a:t>
            </a:r>
            <a:r>
              <a:rPr lang="zh-CN" altLang="en-US" sz="2800" smtClean="0"/>
              <a:t>）</a:t>
            </a:r>
          </a:p>
        </p:txBody>
      </p:sp>
      <p:sp>
        <p:nvSpPr>
          <p:cNvPr id="453635"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000" smtClean="0"/>
              <a:t>struct Node</a:t>
            </a:r>
          </a:p>
          <a:p>
            <a:pPr eaLnBrk="1" hangingPunct="1">
              <a:lnSpc>
                <a:spcPct val="80000"/>
              </a:lnSpc>
              <a:buFont typeface="Wingdings" pitchFamily="2" charset="2"/>
              <a:buNone/>
              <a:defRPr/>
            </a:pPr>
            <a:r>
              <a:rPr lang="en-US" altLang="zh-CN" sz="2000" smtClean="0"/>
              <a:t>{	int content;  //</a:t>
            </a:r>
            <a:r>
              <a:rPr lang="zh-CN" altLang="en-US" sz="2000" smtClean="0"/>
              <a:t>代表结点的数据</a:t>
            </a:r>
          </a:p>
          <a:p>
            <a:pPr eaLnBrk="1" hangingPunct="1">
              <a:lnSpc>
                <a:spcPct val="80000"/>
              </a:lnSpc>
              <a:buFont typeface="Wingdings" pitchFamily="2" charset="2"/>
              <a:buNone/>
              <a:defRPr/>
            </a:pPr>
            <a:r>
              <a:rPr lang="zh-CN" altLang="en-US" sz="2000" smtClean="0"/>
              <a:t>	</a:t>
            </a:r>
            <a:r>
              <a:rPr lang="en-US" altLang="zh-CN" sz="2000" smtClean="0"/>
              <a:t>Node *next;  //</a:t>
            </a:r>
            <a:r>
              <a:rPr lang="zh-CN" altLang="en-US" sz="2000" smtClean="0"/>
              <a:t>代表后一个结点的地址</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extern Node *input(); //</a:t>
            </a:r>
            <a:r>
              <a:rPr lang="zh-CN" altLang="en-US" sz="2000" smtClean="0"/>
              <a:t>输入数据，建立链表，返回链表的头指针</a:t>
            </a:r>
          </a:p>
          <a:p>
            <a:pPr eaLnBrk="1" hangingPunct="1">
              <a:lnSpc>
                <a:spcPct val="80000"/>
              </a:lnSpc>
              <a:buFont typeface="Wingdings" pitchFamily="2" charset="2"/>
              <a:buNone/>
              <a:defRPr/>
            </a:pPr>
            <a:r>
              <a:rPr lang="en-US" altLang="zh-CN" sz="2000" smtClean="0"/>
              <a:t>extern void sort(Node *h); //</a:t>
            </a:r>
            <a:r>
              <a:rPr lang="zh-CN" altLang="en-US" sz="2000" smtClean="0"/>
              <a:t>排序</a:t>
            </a:r>
          </a:p>
          <a:p>
            <a:pPr eaLnBrk="1" hangingPunct="1">
              <a:lnSpc>
                <a:spcPct val="80000"/>
              </a:lnSpc>
              <a:buFont typeface="Wingdings" pitchFamily="2" charset="2"/>
              <a:buNone/>
              <a:defRPr/>
            </a:pPr>
            <a:r>
              <a:rPr lang="en-US" altLang="zh-CN" sz="2000" smtClean="0"/>
              <a:t>extern void output(Node *h); //</a:t>
            </a:r>
            <a:r>
              <a:rPr lang="zh-CN" altLang="en-US" sz="2000" smtClean="0"/>
              <a:t>输出数据</a:t>
            </a:r>
          </a:p>
          <a:p>
            <a:pPr eaLnBrk="1" hangingPunct="1">
              <a:lnSpc>
                <a:spcPct val="80000"/>
              </a:lnSpc>
              <a:buFont typeface="Wingdings" pitchFamily="2" charset="2"/>
              <a:buNone/>
              <a:defRPr/>
            </a:pPr>
            <a:r>
              <a:rPr lang="en-US" altLang="zh-CN" sz="2000" smtClean="0"/>
              <a:t>extern void remove(Node *h); //</a:t>
            </a:r>
            <a:r>
              <a:rPr lang="zh-CN" altLang="en-US" sz="2000" smtClean="0"/>
              <a:t>删除链表</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Node *head;</a:t>
            </a:r>
          </a:p>
          <a:p>
            <a:pPr eaLnBrk="1" hangingPunct="1">
              <a:lnSpc>
                <a:spcPct val="80000"/>
              </a:lnSpc>
              <a:buFont typeface="Wingdings" pitchFamily="2" charset="2"/>
              <a:buNone/>
              <a:defRPr/>
            </a:pPr>
            <a:r>
              <a:rPr lang="en-US" altLang="zh-CN" sz="2000" smtClean="0"/>
              <a:t>	head = input();</a:t>
            </a:r>
          </a:p>
          <a:p>
            <a:pPr eaLnBrk="1" hangingPunct="1">
              <a:lnSpc>
                <a:spcPct val="80000"/>
              </a:lnSpc>
              <a:buFont typeface="Wingdings" pitchFamily="2" charset="2"/>
              <a:buNone/>
              <a:defRPr/>
            </a:pPr>
            <a:r>
              <a:rPr lang="en-US" altLang="zh-CN" sz="2000" smtClean="0"/>
              <a:t>	sort(head);</a:t>
            </a:r>
          </a:p>
          <a:p>
            <a:pPr eaLnBrk="1" hangingPunct="1">
              <a:lnSpc>
                <a:spcPct val="80000"/>
              </a:lnSpc>
              <a:buFont typeface="Wingdings" pitchFamily="2" charset="2"/>
              <a:buNone/>
              <a:defRPr/>
            </a:pPr>
            <a:r>
              <a:rPr lang="en-US" altLang="zh-CN" sz="2000" smtClean="0"/>
              <a:t>	output(head);</a:t>
            </a:r>
          </a:p>
          <a:p>
            <a:pPr eaLnBrk="1" hangingPunct="1">
              <a:lnSpc>
                <a:spcPct val="80000"/>
              </a:lnSpc>
              <a:buFont typeface="Wingdings" pitchFamily="2" charset="2"/>
              <a:buNone/>
              <a:defRPr/>
            </a:pPr>
            <a:r>
              <a:rPr lang="en-US" altLang="zh-CN" sz="2000" smtClean="0"/>
              <a:t>	remove(head);</a:t>
            </a:r>
          </a:p>
          <a:p>
            <a:pPr eaLnBrk="1" hangingPunct="1">
              <a:lnSpc>
                <a:spcPct val="80000"/>
              </a:lnSpc>
              <a:buFont typeface="Wingdings" pitchFamily="2" charset="2"/>
              <a:buNone/>
              <a:defRPr/>
            </a:pPr>
            <a:r>
              <a:rPr lang="en-US" altLang="zh-CN" sz="2000" smtClean="0"/>
              <a:t>    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body" idx="1"/>
          </p:nvPr>
        </p:nvSpPr>
        <p:spPr>
          <a:xfrm>
            <a:off x="34925" y="404813"/>
            <a:ext cx="4392613" cy="6453187"/>
          </a:xfrm>
          <a:solidFill>
            <a:srgbClr val="333399"/>
          </a:solidFill>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#include &lt;cstdio&gt;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Node *input() //</a:t>
            </a:r>
            <a:r>
              <a:rPr lang="zh-CN" altLang="en-US" sz="2000" smtClean="0"/>
              <a:t>从表尾插入数据</a:t>
            </a:r>
          </a:p>
          <a:p>
            <a:pPr eaLnBrk="1" hangingPunct="1">
              <a:lnSpc>
                <a:spcPct val="80000"/>
              </a:lnSpc>
              <a:buFont typeface="Wingdings" pitchFamily="2" charset="2"/>
              <a:buNone/>
              <a:defRPr/>
            </a:pPr>
            <a:r>
              <a:rPr lang="en-US" altLang="zh-CN" sz="2000" smtClean="0"/>
              <a:t>{  Node *head=NULL, //</a:t>
            </a:r>
            <a:r>
              <a:rPr lang="zh-CN" altLang="en-US" sz="2000" smtClean="0"/>
              <a:t>头指针   </a:t>
            </a:r>
          </a:p>
          <a:p>
            <a:pPr eaLnBrk="1" hangingPunct="1">
              <a:lnSpc>
                <a:spcPct val="80000"/>
              </a:lnSpc>
              <a:buFont typeface="Wingdings" pitchFamily="2" charset="2"/>
              <a:buNone/>
              <a:defRPr/>
            </a:pPr>
            <a:r>
              <a:rPr lang="zh-CN" altLang="en-US" sz="2000" smtClean="0"/>
              <a:t>		  *</a:t>
            </a:r>
            <a:r>
              <a:rPr lang="en-US" altLang="zh-CN" sz="2000" smtClean="0"/>
              <a:t>tail=NULL; //</a:t>
            </a:r>
            <a:r>
              <a:rPr lang="zh-CN" altLang="en-US" sz="2000" smtClean="0"/>
              <a:t>尾指针</a:t>
            </a:r>
          </a:p>
          <a:p>
            <a:pPr eaLnBrk="1" hangingPunct="1">
              <a:lnSpc>
                <a:spcPct val="80000"/>
              </a:lnSpc>
              <a:buFont typeface="Wingdings" pitchFamily="2" charset="2"/>
              <a:buNone/>
              <a:defRPr/>
            </a:pPr>
            <a:r>
              <a:rPr lang="zh-CN" altLang="en-US" sz="2000" smtClean="0"/>
              <a:t>	</a:t>
            </a:r>
            <a:r>
              <a:rPr lang="en-US" altLang="zh-CN" sz="2000" smtClean="0"/>
              <a:t>int x;</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while (x != -1)</a:t>
            </a:r>
          </a:p>
          <a:p>
            <a:pPr eaLnBrk="1" hangingPunct="1">
              <a:lnSpc>
                <a:spcPct val="80000"/>
              </a:lnSpc>
              <a:buFont typeface="Wingdings" pitchFamily="2" charset="2"/>
              <a:buNone/>
              <a:defRPr/>
            </a:pPr>
            <a:r>
              <a:rPr lang="en-US" altLang="zh-CN" sz="2000" smtClean="0"/>
              <a:t>	{ Node *p=new Node;</a:t>
            </a:r>
          </a:p>
          <a:p>
            <a:pPr eaLnBrk="1" hangingPunct="1">
              <a:lnSpc>
                <a:spcPct val="80000"/>
              </a:lnSpc>
              <a:buFont typeface="Wingdings" pitchFamily="2" charset="2"/>
              <a:buNone/>
              <a:defRPr/>
            </a:pPr>
            <a:r>
              <a:rPr lang="en-US" altLang="zh-CN" sz="2000" smtClean="0"/>
              <a:t>	   p-&gt;content = x;</a:t>
            </a:r>
          </a:p>
          <a:p>
            <a:pPr eaLnBrk="1" hangingPunct="1">
              <a:lnSpc>
                <a:spcPct val="80000"/>
              </a:lnSpc>
              <a:buFont typeface="Wingdings" pitchFamily="2" charset="2"/>
              <a:buNone/>
              <a:defRPr/>
            </a:pPr>
            <a:r>
              <a:rPr lang="en-US" altLang="zh-CN" sz="2000" smtClean="0"/>
              <a:t>	   p-&gt;next = NULL;</a:t>
            </a:r>
          </a:p>
          <a:p>
            <a:pPr eaLnBrk="1" hangingPunct="1">
              <a:lnSpc>
                <a:spcPct val="80000"/>
              </a:lnSpc>
              <a:buFont typeface="Wingdings" pitchFamily="2" charset="2"/>
              <a:buNone/>
              <a:defRPr/>
            </a:pPr>
            <a:r>
              <a:rPr lang="en-US" altLang="zh-CN" sz="2000" smtClean="0"/>
              <a:t>	   if (head == NULL)</a:t>
            </a:r>
          </a:p>
          <a:p>
            <a:pPr eaLnBrk="1" hangingPunct="1">
              <a:lnSpc>
                <a:spcPct val="80000"/>
              </a:lnSpc>
              <a:buFont typeface="Wingdings" pitchFamily="2" charset="2"/>
              <a:buNone/>
              <a:defRPr/>
            </a:pPr>
            <a:r>
              <a:rPr lang="en-US" altLang="zh-CN" sz="2000" smtClean="0"/>
              <a:t>	      head = p;</a:t>
            </a:r>
          </a:p>
          <a:p>
            <a:pPr eaLnBrk="1" hangingPunct="1">
              <a:lnSpc>
                <a:spcPct val="80000"/>
              </a:lnSpc>
              <a:buFont typeface="Wingdings" pitchFamily="2" charset="2"/>
              <a:buNone/>
              <a:defRPr/>
            </a:pPr>
            <a:r>
              <a:rPr lang="en-US" altLang="zh-CN" sz="2000" smtClean="0"/>
              <a:t>       else</a:t>
            </a:r>
          </a:p>
          <a:p>
            <a:pPr eaLnBrk="1" hangingPunct="1">
              <a:lnSpc>
                <a:spcPct val="80000"/>
              </a:lnSpc>
              <a:buFont typeface="Wingdings" pitchFamily="2" charset="2"/>
              <a:buNone/>
              <a:defRPr/>
            </a:pPr>
            <a:r>
              <a:rPr lang="en-US" altLang="zh-CN" sz="2000" smtClean="0"/>
              <a:t>		tail-&gt;next = p;</a:t>
            </a:r>
          </a:p>
          <a:p>
            <a:pPr eaLnBrk="1" hangingPunct="1">
              <a:lnSpc>
                <a:spcPct val="80000"/>
              </a:lnSpc>
              <a:buFont typeface="Wingdings" pitchFamily="2" charset="2"/>
              <a:buNone/>
              <a:defRPr/>
            </a:pPr>
            <a:r>
              <a:rPr lang="en-US" altLang="zh-CN" sz="2000" smtClean="0"/>
              <a:t>       tail = p;</a:t>
            </a:r>
          </a:p>
          <a:p>
            <a:pPr eaLnBrk="1" hangingPunct="1">
              <a:lnSpc>
                <a:spcPct val="80000"/>
              </a:lnSpc>
              <a:buFont typeface="Wingdings" pitchFamily="2" charset="2"/>
              <a:buNone/>
              <a:defRPr/>
            </a:pPr>
            <a:r>
              <a:rPr lang="en-US" altLang="zh-CN" sz="2000" smtClean="0"/>
              <a:t>       cin &gt;&gt; x;</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return head;</a:t>
            </a:r>
          </a:p>
          <a:p>
            <a:pPr eaLnBrk="1" hangingPunct="1">
              <a:lnSpc>
                <a:spcPct val="80000"/>
              </a:lnSpc>
              <a:buFont typeface="Wingdings" pitchFamily="2" charset="2"/>
              <a:buNone/>
              <a:defRPr/>
            </a:pPr>
            <a:r>
              <a:rPr lang="en-US" altLang="zh-CN" sz="2000" smtClean="0"/>
              <a:t>}</a:t>
            </a:r>
          </a:p>
        </p:txBody>
      </p:sp>
      <p:sp>
        <p:nvSpPr>
          <p:cNvPr id="454659" name="Rectangle 3"/>
          <p:cNvSpPr>
            <a:spLocks noChangeArrowheads="1"/>
          </p:cNvSpPr>
          <p:nvPr/>
        </p:nvSpPr>
        <p:spPr bwMode="auto">
          <a:xfrm>
            <a:off x="4573588" y="404813"/>
            <a:ext cx="4535487" cy="4824412"/>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#include &lt;iostream&gt;</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#include &lt;cstdio&gt;</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using namespace std;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Node *input() //</a:t>
            </a:r>
            <a:r>
              <a:rPr lang="zh-CN" altLang="en-US" sz="2000" b="0">
                <a:effectLst>
                  <a:outerShdw blurRad="38100" dist="38100" dir="2700000" algn="tl">
                    <a:srgbClr val="000000"/>
                  </a:outerShdw>
                </a:effectLst>
              </a:rPr>
              <a:t>从表头插入数据</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Node *head=NULL; //</a:t>
            </a:r>
            <a:r>
              <a:rPr lang="zh-CN" altLang="en-US" sz="2000" b="0">
                <a:effectLst>
                  <a:outerShdw blurRad="38100" dist="38100" dir="2700000" algn="tl">
                    <a:srgbClr val="000000"/>
                  </a:outerShdw>
                </a:effectLst>
              </a:rPr>
              <a:t>头指针</a:t>
            </a:r>
          </a:p>
          <a:p>
            <a:pPr marL="342900" indent="-342900" algn="l">
              <a:lnSpc>
                <a:spcPct val="80000"/>
              </a:lnSpc>
              <a:spcBef>
                <a:spcPct val="20000"/>
              </a:spcBef>
              <a:buClr>
                <a:schemeClr val="hlink"/>
              </a:buClr>
              <a:buSzPct val="60000"/>
              <a:buFont typeface="Wingdings" pitchFamily="2" charset="2"/>
              <a:buNone/>
              <a:defRPr/>
            </a:pPr>
            <a:r>
              <a:rPr lang="zh-CN" altLang="en-US" sz="2000" b="0">
                <a:effectLst>
                  <a:outerShdw blurRad="38100" dist="38100" dir="2700000" algn="tl">
                    <a:srgbClr val="000000"/>
                  </a:outerShdw>
                </a:effectLst>
              </a:rPr>
              <a:t>	</a:t>
            </a:r>
            <a:r>
              <a:rPr lang="en-US" altLang="zh-CN" sz="2000" b="0">
                <a:effectLst>
                  <a:outerShdw blurRad="38100" dist="38100" dir="2700000" algn="tl">
                    <a:srgbClr val="000000"/>
                  </a:outerShdw>
                </a:effectLst>
              </a:rPr>
              <a:t>int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cin &gt;&gt;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while (x != -1)</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 Node *p=new Node;</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p-&gt;content =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p-&gt;next = head;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head = p;</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cin &gt;&gt; x;</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	return head;</a:t>
            </a:r>
          </a:p>
          <a:p>
            <a:pPr marL="342900" indent="-342900" algn="l">
              <a:lnSpc>
                <a:spcPct val="80000"/>
              </a:lnSpc>
              <a:spcBef>
                <a:spcPct val="20000"/>
              </a:spcBef>
              <a:buClr>
                <a:schemeClr val="hlink"/>
              </a:buClr>
              <a:buSzPct val="60000"/>
              <a:buFont typeface="Wingdings" pitchFamily="2" charset="2"/>
              <a:buNone/>
              <a:defRPr/>
            </a:pPr>
            <a:r>
              <a:rPr lang="en-US" altLang="zh-CN" sz="2000" b="0">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457200" y="404813"/>
            <a:ext cx="8229600" cy="6264275"/>
          </a:xfrm>
        </p:spPr>
        <p:txBody>
          <a:bodyPr/>
          <a:lstStyle/>
          <a:p>
            <a:pPr eaLnBrk="1" hangingPunct="1">
              <a:lnSpc>
                <a:spcPct val="80000"/>
              </a:lnSpc>
              <a:buFont typeface="Wingdings" pitchFamily="2" charset="2"/>
              <a:buNone/>
              <a:defRPr/>
            </a:pPr>
            <a:r>
              <a:rPr lang="en-US" altLang="zh-CN" sz="2000" smtClean="0"/>
              <a:t>void sort(Node *h) //</a:t>
            </a:r>
            <a:r>
              <a:rPr lang="zh-CN" altLang="en-US" sz="2000" smtClean="0"/>
              <a:t>采用选择排序，小的往前放</a:t>
            </a:r>
          </a:p>
          <a:p>
            <a:pPr eaLnBrk="1" hangingPunct="1">
              <a:lnSpc>
                <a:spcPct val="80000"/>
              </a:lnSpc>
              <a:buFont typeface="Wingdings" pitchFamily="2" charset="2"/>
              <a:buNone/>
              <a:defRPr/>
            </a:pPr>
            <a:r>
              <a:rPr lang="en-US" altLang="zh-CN" sz="2000" smtClean="0"/>
              <a:t>{  if (h == NULL || h-&gt;next == NULL) return;</a:t>
            </a:r>
          </a:p>
          <a:p>
            <a:pPr eaLnBrk="1" hangingPunct="1">
              <a:lnSpc>
                <a:spcPct val="80000"/>
              </a:lnSpc>
              <a:buFont typeface="Wingdings" pitchFamily="2" charset="2"/>
              <a:buNone/>
              <a:defRPr/>
            </a:pPr>
            <a:r>
              <a:rPr lang="en-US" altLang="zh-CN" sz="2000" smtClean="0"/>
              <a:t>    //</a:t>
            </a:r>
            <a:r>
              <a:rPr lang="zh-CN" altLang="en-US" sz="2000" smtClean="0"/>
              <a:t>从链表头开始逐步缩小链表的范围</a:t>
            </a:r>
          </a:p>
          <a:p>
            <a:pPr eaLnBrk="1" hangingPunct="1">
              <a:lnSpc>
                <a:spcPct val="80000"/>
              </a:lnSpc>
              <a:buFont typeface="Wingdings" pitchFamily="2" charset="2"/>
              <a:buNone/>
              <a:defRPr/>
            </a:pPr>
            <a:r>
              <a:rPr lang="zh-CN" altLang="en-US" sz="2000" smtClean="0"/>
              <a:t>	</a:t>
            </a:r>
            <a:r>
              <a:rPr lang="en-US" altLang="zh-CN" sz="2000" smtClean="0"/>
              <a:t>for (Node *p1=h; p1-&gt;next != NULL; p1 = p1-&gt;next)</a:t>
            </a:r>
          </a:p>
          <a:p>
            <a:pPr eaLnBrk="1" hangingPunct="1">
              <a:lnSpc>
                <a:spcPct val="80000"/>
              </a:lnSpc>
              <a:buFont typeface="Wingdings" pitchFamily="2" charset="2"/>
              <a:buNone/>
              <a:defRPr/>
            </a:pPr>
            <a:r>
              <a:rPr lang="en-US" altLang="zh-CN" sz="2000" smtClean="0"/>
              <a:t>	{ Node *p_min=p1; //p_min</a:t>
            </a:r>
            <a:r>
              <a:rPr lang="zh-CN" altLang="en-US" sz="2000" smtClean="0"/>
              <a:t>指向最小的结点，初始化为</a:t>
            </a:r>
            <a:r>
              <a:rPr lang="en-US" altLang="zh-CN" sz="2000" smtClean="0"/>
              <a:t>p1</a:t>
            </a:r>
          </a:p>
          <a:p>
            <a:pPr eaLnBrk="1" hangingPunct="1">
              <a:lnSpc>
                <a:spcPct val="80000"/>
              </a:lnSpc>
              <a:buFont typeface="Wingdings" pitchFamily="2" charset="2"/>
              <a:buNone/>
              <a:defRPr/>
            </a:pPr>
            <a:r>
              <a:rPr lang="en-US" altLang="zh-CN" sz="2000" smtClean="0"/>
              <a:t>       //</a:t>
            </a:r>
            <a:r>
              <a:rPr lang="zh-CN" altLang="en-US" sz="2000" smtClean="0"/>
              <a:t>从</a:t>
            </a:r>
            <a:r>
              <a:rPr lang="en-US" altLang="zh-CN" sz="2000" smtClean="0"/>
              <a:t>p1</a:t>
            </a:r>
            <a:r>
              <a:rPr lang="zh-CN" altLang="en-US" sz="2000" smtClean="0"/>
              <a:t>的下一个开始与</a:t>
            </a:r>
            <a:r>
              <a:rPr lang="en-US" altLang="zh-CN" sz="2000" smtClean="0"/>
              <a:t>p_min</a:t>
            </a:r>
            <a:r>
              <a:rPr lang="zh-CN" altLang="en-US" sz="2000" smtClean="0"/>
              <a:t>进行比较 </a:t>
            </a:r>
          </a:p>
          <a:p>
            <a:pPr eaLnBrk="1" hangingPunct="1">
              <a:lnSpc>
                <a:spcPct val="80000"/>
              </a:lnSpc>
              <a:buFont typeface="Wingdings" pitchFamily="2" charset="2"/>
              <a:buNone/>
              <a:defRPr/>
            </a:pPr>
            <a:r>
              <a:rPr lang="zh-CN" altLang="en-US" sz="2000" smtClean="0"/>
              <a:t>	   </a:t>
            </a:r>
            <a:r>
              <a:rPr lang="en-US" altLang="zh-CN" sz="2000" smtClean="0"/>
              <a:t>for (Node *p2=p1-&gt;next; p2 != NULL; p2=p2-&gt;next)</a:t>
            </a:r>
          </a:p>
          <a:p>
            <a:pPr eaLnBrk="1" hangingPunct="1">
              <a:lnSpc>
                <a:spcPct val="80000"/>
              </a:lnSpc>
              <a:buFont typeface="Wingdings" pitchFamily="2" charset="2"/>
              <a:buNone/>
              <a:defRPr/>
            </a:pPr>
            <a:r>
              <a:rPr lang="en-US" altLang="zh-CN" sz="2000" smtClean="0"/>
              <a:t>	      if (p2-&gt;content &lt; p_min-&gt;content)  p_min = p2;</a:t>
            </a:r>
          </a:p>
          <a:p>
            <a:pPr eaLnBrk="1" hangingPunct="1">
              <a:lnSpc>
                <a:spcPct val="80000"/>
              </a:lnSpc>
              <a:buFont typeface="Wingdings" pitchFamily="2" charset="2"/>
              <a:buNone/>
              <a:defRPr/>
            </a:pPr>
            <a:r>
              <a:rPr lang="en-US" altLang="zh-CN" sz="2000" smtClean="0"/>
              <a:t>	   if (p_min != p1)</a:t>
            </a:r>
          </a:p>
          <a:p>
            <a:pPr eaLnBrk="1" hangingPunct="1">
              <a:lnSpc>
                <a:spcPct val="80000"/>
              </a:lnSpc>
              <a:buFont typeface="Wingdings" pitchFamily="2" charset="2"/>
              <a:buNone/>
              <a:defRPr/>
            </a:pPr>
            <a:r>
              <a:rPr lang="en-US" altLang="zh-CN" sz="2000" smtClean="0"/>
              <a:t>	   { int temp = p1-&gt;content;</a:t>
            </a:r>
          </a:p>
          <a:p>
            <a:pPr eaLnBrk="1" hangingPunct="1">
              <a:lnSpc>
                <a:spcPct val="80000"/>
              </a:lnSpc>
              <a:buFont typeface="Wingdings" pitchFamily="2" charset="2"/>
              <a:buNone/>
              <a:defRPr/>
            </a:pPr>
            <a:r>
              <a:rPr lang="en-US" altLang="zh-CN" sz="2000" smtClean="0"/>
              <a:t>          p1-&gt;content = p_min-&gt;content;</a:t>
            </a:r>
          </a:p>
          <a:p>
            <a:pPr eaLnBrk="1" hangingPunct="1">
              <a:lnSpc>
                <a:spcPct val="80000"/>
              </a:lnSpc>
              <a:buFont typeface="Wingdings" pitchFamily="2" charset="2"/>
              <a:buNone/>
              <a:defRPr/>
            </a:pPr>
            <a:r>
              <a:rPr lang="en-US" altLang="zh-CN" sz="2000" smtClean="0"/>
              <a:t>          p_min-&gt;content = temp;</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output(Node *h)</a:t>
            </a:r>
          </a:p>
          <a:p>
            <a:pPr eaLnBrk="1" hangingPunct="1">
              <a:lnSpc>
                <a:spcPct val="80000"/>
              </a:lnSpc>
              <a:buFont typeface="Wingdings" pitchFamily="2" charset="2"/>
              <a:buNone/>
              <a:defRPr/>
            </a:pPr>
            <a:r>
              <a:rPr lang="en-US" altLang="zh-CN" sz="2000" smtClean="0"/>
              <a:t>{ for (Node *p=h; p!=NULL; p=p-&gt;next)</a:t>
            </a:r>
          </a:p>
          <a:p>
            <a:pPr eaLnBrk="1" hangingPunct="1">
              <a:lnSpc>
                <a:spcPct val="80000"/>
              </a:lnSpc>
              <a:buFont typeface="Wingdings" pitchFamily="2" charset="2"/>
              <a:buNone/>
              <a:defRPr/>
            </a:pPr>
            <a:r>
              <a:rPr lang="en-US" altLang="zh-CN" sz="2000" smtClean="0"/>
              <a:t>	 cout &lt;&lt; p-&gt;content &lt;&lt; ',';</a:t>
            </a:r>
          </a:p>
          <a:p>
            <a:pPr eaLnBrk="1" hangingPunct="1">
              <a:lnSpc>
                <a:spcPct val="80000"/>
              </a:lnSpc>
              <a:buFont typeface="Wingdings" pitchFamily="2" charset="2"/>
              <a:buNone/>
              <a:defRPr/>
            </a:pPr>
            <a:r>
              <a:rPr lang="en-US" altLang="zh-CN" sz="2000" smtClean="0"/>
              <a:t>   cout &lt;&lt; endl;</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endParaRPr lang="zh-CN" altLang="zh-CN" smtClean="0"/>
          </a:p>
        </p:txBody>
      </p:sp>
      <p:sp>
        <p:nvSpPr>
          <p:cNvPr id="456707" name="Rectangle 3"/>
          <p:cNvSpPr>
            <a:spLocks noGrp="1" noChangeArrowheads="1"/>
          </p:cNvSpPr>
          <p:nvPr>
            <p:ph type="body" idx="1"/>
          </p:nvPr>
        </p:nvSpPr>
        <p:spPr/>
        <p:txBody>
          <a:bodyPr/>
          <a:lstStyle/>
          <a:p>
            <a:pPr defTabSz="266700" eaLnBrk="1" hangingPunct="1">
              <a:buFont typeface="Wingdings" pitchFamily="2" charset="2"/>
              <a:buNone/>
              <a:defRPr/>
            </a:pPr>
            <a:r>
              <a:rPr lang="en-US" altLang="zh-CN" smtClean="0"/>
              <a:t>void remove(Node *h)</a:t>
            </a:r>
          </a:p>
          <a:p>
            <a:pPr defTabSz="266700" eaLnBrk="1" hangingPunct="1">
              <a:buFont typeface="Wingdings" pitchFamily="2" charset="2"/>
              <a:buNone/>
              <a:defRPr/>
            </a:pPr>
            <a:r>
              <a:rPr lang="en-US" altLang="zh-CN" smtClean="0"/>
              <a:t>{	while (h != NULL)</a:t>
            </a:r>
          </a:p>
          <a:p>
            <a:pPr defTabSz="266700" eaLnBrk="1" hangingPunct="1">
              <a:buFont typeface="Wingdings" pitchFamily="2" charset="2"/>
              <a:buNone/>
              <a:defRPr/>
            </a:pPr>
            <a:r>
              <a:rPr lang="en-US" altLang="zh-CN" smtClean="0"/>
              <a:t>	{	Node *p=h;</a:t>
            </a:r>
          </a:p>
          <a:p>
            <a:pPr defTabSz="266700" eaLnBrk="1" hangingPunct="1">
              <a:buFont typeface="Wingdings" pitchFamily="2" charset="2"/>
              <a:buNone/>
              <a:defRPr/>
            </a:pPr>
            <a:r>
              <a:rPr lang="en-US" altLang="zh-CN" smtClean="0"/>
              <a:t>			h = h-&gt;next;</a:t>
            </a:r>
          </a:p>
          <a:p>
            <a:pPr defTabSz="266700" eaLnBrk="1" hangingPunct="1">
              <a:buFont typeface="Wingdings" pitchFamily="2" charset="2"/>
              <a:buNone/>
              <a:defRPr/>
            </a:pPr>
            <a:r>
              <a:rPr lang="en-US" altLang="zh-CN" smtClean="0"/>
              <a:t>			delete p;</a:t>
            </a:r>
          </a:p>
          <a:p>
            <a:pPr defTabSz="266700" eaLnBrk="1" hangingPunct="1">
              <a:buFont typeface="Wingdings" pitchFamily="2" charset="2"/>
              <a:buNone/>
              <a:defRPr/>
            </a:pPr>
            <a:r>
              <a:rPr lang="en-US" altLang="zh-CN" smtClean="0"/>
              <a:t>	}</a:t>
            </a:r>
          </a:p>
          <a:p>
            <a:pPr defTabSz="266700"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smtClean="0"/>
              <a:t>用链表实现求解约瑟夫问题 </a:t>
            </a:r>
          </a:p>
        </p:txBody>
      </p:sp>
      <p:sp>
        <p:nvSpPr>
          <p:cNvPr id="488451"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struct Node</a:t>
            </a:r>
          </a:p>
          <a:p>
            <a:pPr eaLnBrk="1" hangingPunct="1">
              <a:lnSpc>
                <a:spcPct val="80000"/>
              </a:lnSpc>
              <a:buFont typeface="Wingdings" pitchFamily="2" charset="2"/>
              <a:buNone/>
              <a:defRPr/>
            </a:pPr>
            <a:r>
              <a:rPr lang="en-US" altLang="zh-CN" sz="2400" smtClean="0"/>
              <a:t>{	int no;  //</a:t>
            </a:r>
            <a:r>
              <a:rPr lang="zh-CN" altLang="en-US" sz="2400" smtClean="0"/>
              <a:t>小孩的编号</a:t>
            </a:r>
          </a:p>
          <a:p>
            <a:pPr eaLnBrk="1" hangingPunct="1">
              <a:lnSpc>
                <a:spcPct val="80000"/>
              </a:lnSpc>
              <a:buFont typeface="Wingdings" pitchFamily="2" charset="2"/>
              <a:buNone/>
              <a:defRPr/>
            </a:pPr>
            <a:r>
              <a:rPr lang="zh-CN" altLang="en-US" sz="2400" smtClean="0"/>
              <a:t>	</a:t>
            </a:r>
            <a:r>
              <a:rPr lang="en-US" altLang="zh-CN" sz="2400" smtClean="0"/>
              <a:t>Node *next; //</a:t>
            </a:r>
            <a:r>
              <a:rPr lang="zh-CN" altLang="en-US" sz="2400" smtClean="0"/>
              <a:t>指向下一个小孩的指针</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m, //</a:t>
            </a:r>
            <a:r>
              <a:rPr lang="zh-CN" altLang="en-US" sz="2400" smtClean="0"/>
              <a:t>用于存储要报的数</a:t>
            </a:r>
          </a:p>
          <a:p>
            <a:pPr eaLnBrk="1" hangingPunct="1">
              <a:lnSpc>
                <a:spcPct val="80000"/>
              </a:lnSpc>
              <a:buFont typeface="Wingdings" pitchFamily="2" charset="2"/>
              <a:buNone/>
              <a:defRPr/>
            </a:pPr>
            <a:r>
              <a:rPr lang="zh-CN" altLang="en-US" sz="2400" smtClean="0"/>
              <a:t>		</a:t>
            </a:r>
            <a:r>
              <a:rPr lang="en-US" altLang="zh-CN" sz="2400" smtClean="0"/>
              <a:t>n, //</a:t>
            </a:r>
            <a:r>
              <a:rPr lang="zh-CN" altLang="en-US" sz="2400" smtClean="0"/>
              <a:t>用于存储小孩的个数</a:t>
            </a:r>
          </a:p>
          <a:p>
            <a:pPr eaLnBrk="1" hangingPunct="1">
              <a:lnSpc>
                <a:spcPct val="80000"/>
              </a:lnSpc>
              <a:buFont typeface="Wingdings" pitchFamily="2" charset="2"/>
              <a:buNone/>
              <a:defRPr/>
            </a:pPr>
            <a:r>
              <a:rPr lang="zh-CN" altLang="en-US" sz="2400" smtClean="0"/>
              <a:t>		</a:t>
            </a:r>
            <a:r>
              <a:rPr lang="en-US" altLang="zh-CN" sz="2400" smtClean="0"/>
              <a:t>num_of_children_remained; //</a:t>
            </a:r>
            <a:r>
              <a:rPr lang="zh-CN" altLang="en-US" sz="2400" smtClean="0"/>
              <a:t>用于存储圈子里</a:t>
            </a:r>
          </a:p>
          <a:p>
            <a:pPr eaLnBrk="1" hangingPunct="1">
              <a:lnSpc>
                <a:spcPct val="80000"/>
              </a:lnSpc>
              <a:buFont typeface="Wingdings" pitchFamily="2" charset="2"/>
              <a:buNone/>
              <a:defRPr/>
            </a:pPr>
            <a:r>
              <a:rPr lang="zh-CN" altLang="en-US" sz="2400" smtClean="0"/>
              <a:t>						       </a:t>
            </a:r>
            <a:r>
              <a:rPr lang="en-US" altLang="zh-CN" sz="2400" smtClean="0"/>
              <a:t>//</a:t>
            </a:r>
            <a:r>
              <a:rPr lang="zh-CN" altLang="en-US" sz="2400" smtClean="0"/>
              <a:t>剩下的小孩个数</a:t>
            </a:r>
          </a:p>
          <a:p>
            <a:pPr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请输入小孩的个数和要报的数：</a:t>
            </a:r>
            <a:r>
              <a:rPr lang="en-US" altLang="zh-CN" sz="2400" smtClean="0"/>
              <a:t>";</a:t>
            </a:r>
          </a:p>
          <a:p>
            <a:pPr eaLnBrk="1" hangingPunct="1">
              <a:lnSpc>
                <a:spcPct val="80000"/>
              </a:lnSpc>
              <a:buFont typeface="Wingdings" pitchFamily="2" charset="2"/>
              <a:buNone/>
              <a:defRPr/>
            </a:pPr>
            <a:r>
              <a:rPr lang="en-US" altLang="zh-CN" sz="2400" smtClean="0"/>
              <a:t>	cin &gt;&gt; n &gt;&gt; m;</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457200" y="404813"/>
            <a:ext cx="8229600" cy="5726112"/>
          </a:xfrm>
        </p:spPr>
        <p:txBody>
          <a:bodyPr/>
          <a:lstStyle/>
          <a:p>
            <a:pPr eaLnBrk="1" hangingPunct="1">
              <a:lnSpc>
                <a:spcPct val="90000"/>
              </a:lnSpc>
              <a:buFont typeface="Wingdings" pitchFamily="2" charset="2"/>
              <a:buNone/>
              <a:defRPr/>
            </a:pPr>
            <a:r>
              <a:rPr lang="en-US" altLang="zh-CN" sz="2400" smtClean="0"/>
              <a:t>//</a:t>
            </a:r>
            <a:r>
              <a:rPr lang="zh-CN" altLang="en-US" sz="2400" smtClean="0"/>
              <a:t>构建圈子</a:t>
            </a:r>
          </a:p>
          <a:p>
            <a:pPr eaLnBrk="1" hangingPunct="1">
              <a:lnSpc>
                <a:spcPct val="90000"/>
              </a:lnSpc>
              <a:buFont typeface="Wingdings" pitchFamily="2" charset="2"/>
              <a:buNone/>
              <a:defRPr/>
            </a:pPr>
            <a:r>
              <a:rPr lang="zh-CN" altLang="en-US" sz="2400" smtClean="0"/>
              <a:t>	</a:t>
            </a:r>
            <a:r>
              <a:rPr lang="en-US" altLang="zh-CN" sz="2400" smtClean="0"/>
              <a:t>Node *first,*last; //first</a:t>
            </a:r>
            <a:r>
              <a:rPr lang="zh-CN" altLang="en-US" sz="2400" smtClean="0"/>
              <a:t>和</a:t>
            </a:r>
            <a:r>
              <a:rPr lang="en-US" altLang="zh-CN" sz="2400" smtClean="0"/>
              <a:t>last</a:t>
            </a:r>
            <a:r>
              <a:rPr lang="zh-CN" altLang="en-US" sz="2400" smtClean="0"/>
              <a:t>用于分别指向第一个和</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最后一个小孩</a:t>
            </a:r>
          </a:p>
          <a:p>
            <a:pPr eaLnBrk="1" hangingPunct="1">
              <a:lnSpc>
                <a:spcPct val="90000"/>
              </a:lnSpc>
              <a:buFont typeface="Wingdings" pitchFamily="2" charset="2"/>
              <a:buNone/>
              <a:defRPr/>
            </a:pPr>
            <a:r>
              <a:rPr lang="zh-CN" altLang="en-US" sz="2400" smtClean="0"/>
              <a:t>	</a:t>
            </a:r>
            <a:r>
              <a:rPr lang="en-US" altLang="zh-CN" sz="2400" smtClean="0"/>
              <a:t>first = last = new Node;  //</a:t>
            </a:r>
            <a:r>
              <a:rPr lang="zh-CN" altLang="en-US" sz="2400" smtClean="0"/>
              <a:t>生成第一个结点</a:t>
            </a:r>
          </a:p>
          <a:p>
            <a:pPr eaLnBrk="1" hangingPunct="1">
              <a:lnSpc>
                <a:spcPct val="90000"/>
              </a:lnSpc>
              <a:buFont typeface="Wingdings" pitchFamily="2" charset="2"/>
              <a:buNone/>
              <a:defRPr/>
            </a:pPr>
            <a:r>
              <a:rPr lang="zh-CN" altLang="en-US" sz="2400" smtClean="0"/>
              <a:t>	</a:t>
            </a:r>
            <a:r>
              <a:rPr lang="en-US" altLang="zh-CN" sz="2400" smtClean="0"/>
              <a:t>first-&gt;no = 0; //</a:t>
            </a:r>
            <a:r>
              <a:rPr lang="zh-CN" altLang="en-US" sz="2400" smtClean="0"/>
              <a:t>第一个小孩的编号为</a:t>
            </a:r>
            <a:r>
              <a:rPr lang="en-US" altLang="zh-CN" sz="2400" smtClean="0"/>
              <a:t>0</a:t>
            </a:r>
          </a:p>
          <a:p>
            <a:pPr eaLnBrk="1" hangingPunct="1">
              <a:lnSpc>
                <a:spcPct val="90000"/>
              </a:lnSpc>
              <a:buFont typeface="Wingdings" pitchFamily="2" charset="2"/>
              <a:buNone/>
              <a:defRPr/>
            </a:pPr>
            <a:r>
              <a:rPr lang="en-US" altLang="zh-CN" sz="2400" smtClean="0"/>
              <a:t>	for (int i=1; i&lt;n; i++) //</a:t>
            </a:r>
            <a:r>
              <a:rPr lang="zh-CN" altLang="en-US" sz="2400" smtClean="0"/>
              <a:t>循环构建其它小孩结点</a:t>
            </a:r>
          </a:p>
          <a:p>
            <a:pPr eaLnBrk="1" hangingPunct="1">
              <a:lnSpc>
                <a:spcPct val="90000"/>
              </a:lnSpc>
              <a:buFont typeface="Wingdings" pitchFamily="2" charset="2"/>
              <a:buNone/>
              <a:defRPr/>
            </a:pPr>
            <a:r>
              <a:rPr lang="zh-CN" altLang="en-US" sz="2400" smtClean="0"/>
              <a:t>	</a:t>
            </a:r>
            <a:r>
              <a:rPr lang="en-US" altLang="zh-CN" sz="2400" smtClean="0"/>
              <a:t>{	Node *p=new Node;  //</a:t>
            </a:r>
            <a:r>
              <a:rPr lang="zh-CN" altLang="en-US" sz="2400" smtClean="0"/>
              <a:t>生成一个小孩结点</a:t>
            </a:r>
          </a:p>
          <a:p>
            <a:pPr eaLnBrk="1" hangingPunct="1">
              <a:lnSpc>
                <a:spcPct val="90000"/>
              </a:lnSpc>
              <a:buFont typeface="Wingdings" pitchFamily="2" charset="2"/>
              <a:buNone/>
              <a:defRPr/>
            </a:pPr>
            <a:r>
              <a:rPr lang="zh-CN" altLang="en-US" sz="2400" smtClean="0"/>
              <a:t>		</a:t>
            </a:r>
            <a:r>
              <a:rPr lang="en-US" altLang="zh-CN" sz="2400" smtClean="0"/>
              <a:t>p-&gt;no = i; //</a:t>
            </a:r>
            <a:r>
              <a:rPr lang="zh-CN" altLang="en-US" sz="2400" smtClean="0"/>
              <a:t>新的小孩结点的编号为</a:t>
            </a:r>
            <a:r>
              <a:rPr lang="en-US" altLang="zh-CN" sz="2400" smtClean="0"/>
              <a:t>i</a:t>
            </a:r>
          </a:p>
          <a:p>
            <a:pPr eaLnBrk="1" hangingPunct="1">
              <a:lnSpc>
                <a:spcPct val="90000"/>
              </a:lnSpc>
              <a:buFont typeface="Wingdings" pitchFamily="2" charset="2"/>
              <a:buNone/>
              <a:defRPr/>
            </a:pPr>
            <a:r>
              <a:rPr lang="en-US" altLang="zh-CN" sz="2400" smtClean="0"/>
              <a:t>		last-&gt;next = p; //</a:t>
            </a:r>
            <a:r>
              <a:rPr lang="zh-CN" altLang="en-US" sz="2400" smtClean="0"/>
              <a:t>最后一个小孩的</a:t>
            </a:r>
            <a:r>
              <a:rPr lang="en-US" altLang="zh-CN" sz="2400" smtClean="0"/>
              <a:t>next</a:t>
            </a:r>
            <a:r>
              <a:rPr lang="zh-CN" altLang="en-US" sz="2400" smtClean="0"/>
              <a:t>指向新生成</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的小孩结点</a:t>
            </a:r>
          </a:p>
          <a:p>
            <a:pPr eaLnBrk="1" hangingPunct="1">
              <a:lnSpc>
                <a:spcPct val="90000"/>
              </a:lnSpc>
              <a:buFont typeface="Wingdings" pitchFamily="2" charset="2"/>
              <a:buNone/>
              <a:defRPr/>
            </a:pPr>
            <a:r>
              <a:rPr lang="zh-CN" altLang="en-US" sz="2400" smtClean="0"/>
              <a:t>		</a:t>
            </a:r>
            <a:r>
              <a:rPr lang="en-US" altLang="zh-CN" sz="2400" smtClean="0"/>
              <a:t>last = p; //</a:t>
            </a:r>
            <a:r>
              <a:rPr lang="zh-CN" altLang="en-US" sz="2400" smtClean="0"/>
              <a:t>把新生成的小孩结点成为最后一个结点</a:t>
            </a:r>
          </a:p>
          <a:p>
            <a:pPr eaLnBrk="1" hangingPunct="1">
              <a:lnSpc>
                <a:spcPct val="90000"/>
              </a:lnSpc>
              <a:buFont typeface="Wingdings" pitchFamily="2" charset="2"/>
              <a:buNone/>
              <a:defRPr/>
            </a:pPr>
            <a:r>
              <a:rPr lang="zh-CN" altLang="en-US" sz="2400" smtClean="0"/>
              <a:t>	</a:t>
            </a:r>
            <a:r>
              <a:rPr lang="en-US" altLang="zh-CN" sz="2400" smtClean="0"/>
              <a:t>}</a:t>
            </a:r>
          </a:p>
          <a:p>
            <a:pPr eaLnBrk="1" hangingPunct="1">
              <a:lnSpc>
                <a:spcPct val="90000"/>
              </a:lnSpc>
              <a:buFont typeface="Wingdings" pitchFamily="2" charset="2"/>
              <a:buNone/>
              <a:defRPr/>
            </a:pPr>
            <a:r>
              <a:rPr lang="en-US" altLang="zh-CN" sz="2400" smtClean="0"/>
              <a:t>	last-&gt;next = first;  //</a:t>
            </a:r>
            <a:r>
              <a:rPr lang="zh-CN" altLang="en-US" sz="2400" smtClean="0"/>
              <a:t>把最后一个小孩的下一个小孩</a:t>
            </a:r>
          </a:p>
          <a:p>
            <a:pPr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设为第一个小孩</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a:xfrm>
            <a:off x="457200" y="333375"/>
            <a:ext cx="8435975" cy="6048375"/>
          </a:xfrm>
        </p:spPr>
        <p:txBody>
          <a:bodyPr/>
          <a:lstStyle/>
          <a:p>
            <a:pPr eaLnBrk="1" hangingPunct="1">
              <a:lnSpc>
                <a:spcPct val="80000"/>
              </a:lnSpc>
              <a:buFont typeface="Wingdings" pitchFamily="2" charset="2"/>
              <a:buNone/>
              <a:defRPr/>
            </a:pPr>
            <a:r>
              <a:rPr lang="en-US" altLang="zh-CN" sz="2000" smtClean="0"/>
              <a:t>	//</a:t>
            </a:r>
            <a:r>
              <a:rPr lang="zh-CN" altLang="en-US" sz="2000" smtClean="0"/>
              <a:t>开始报数</a:t>
            </a:r>
          </a:p>
          <a:p>
            <a:pPr eaLnBrk="1" hangingPunct="1">
              <a:lnSpc>
                <a:spcPct val="80000"/>
              </a:lnSpc>
              <a:buFont typeface="Wingdings" pitchFamily="2" charset="2"/>
              <a:buNone/>
              <a:defRPr/>
            </a:pPr>
            <a:r>
              <a:rPr lang="zh-CN" altLang="en-US" sz="2000" smtClean="0"/>
              <a:t>	</a:t>
            </a:r>
            <a:r>
              <a:rPr lang="en-US" altLang="zh-CN" sz="2000" smtClean="0"/>
              <a:t>num_of_children_remained = n;  //</a:t>
            </a:r>
            <a:r>
              <a:rPr lang="zh-CN" altLang="en-US" sz="2000" smtClean="0"/>
              <a:t>报数前的圈子中小孩个数</a:t>
            </a:r>
          </a:p>
          <a:p>
            <a:pPr eaLnBrk="1" hangingPunct="1">
              <a:lnSpc>
                <a:spcPct val="80000"/>
              </a:lnSpc>
              <a:buFont typeface="Wingdings" pitchFamily="2" charset="2"/>
              <a:buNone/>
              <a:defRPr/>
            </a:pPr>
            <a:r>
              <a:rPr lang="zh-CN" altLang="en-US" sz="2000" smtClean="0"/>
              <a:t>	</a:t>
            </a:r>
            <a:r>
              <a:rPr lang="en-US" altLang="zh-CN" sz="2000" smtClean="0"/>
              <a:t>Node *previous=last;  //previous</a:t>
            </a:r>
            <a:r>
              <a:rPr lang="zh-CN" altLang="en-US" sz="2000" smtClean="0"/>
              <a:t>指向开始报数的前一个小孩</a:t>
            </a:r>
          </a:p>
          <a:p>
            <a:pPr eaLnBrk="1" hangingPunct="1">
              <a:lnSpc>
                <a:spcPct val="80000"/>
              </a:lnSpc>
              <a:buFont typeface="Wingdings" pitchFamily="2" charset="2"/>
              <a:buNone/>
              <a:defRPr/>
            </a:pPr>
            <a:r>
              <a:rPr lang="zh-CN" altLang="en-US" sz="2000" smtClean="0"/>
              <a:t>	</a:t>
            </a:r>
            <a:r>
              <a:rPr lang="en-US" altLang="zh-CN" sz="2000" smtClean="0"/>
              <a:t>while (num_of_children_remained &gt; 1)</a:t>
            </a:r>
          </a:p>
          <a:p>
            <a:pPr eaLnBrk="1" hangingPunct="1">
              <a:lnSpc>
                <a:spcPct val="80000"/>
              </a:lnSpc>
              <a:buFont typeface="Wingdings" pitchFamily="2" charset="2"/>
              <a:buNone/>
              <a:defRPr/>
            </a:pPr>
            <a:r>
              <a:rPr lang="en-US" altLang="zh-CN" sz="2000" smtClean="0"/>
              <a:t>	{	for (int count=1; count&lt;m; count++)  //</a:t>
            </a:r>
            <a:r>
              <a:rPr lang="zh-CN" altLang="en-US" sz="2000" smtClean="0"/>
              <a:t>循环</a:t>
            </a:r>
            <a:r>
              <a:rPr lang="en-US" altLang="zh-CN" sz="2000" smtClean="0"/>
              <a:t>m-1</a:t>
            </a:r>
            <a:r>
              <a:rPr lang="zh-CN" altLang="en-US" sz="2000" smtClean="0"/>
              <a:t>次</a:t>
            </a:r>
          </a:p>
          <a:p>
            <a:pPr eaLnBrk="1" hangingPunct="1">
              <a:lnSpc>
                <a:spcPct val="80000"/>
              </a:lnSpc>
              <a:buFont typeface="Wingdings" pitchFamily="2" charset="2"/>
              <a:buNone/>
              <a:defRPr/>
            </a:pPr>
            <a:r>
              <a:rPr lang="zh-CN" altLang="en-US" sz="2000" smtClean="0"/>
              <a:t>			</a:t>
            </a:r>
            <a:r>
              <a:rPr lang="en-US" altLang="zh-CN" sz="2000" smtClean="0"/>
              <a:t>previous = previous-&gt;next;</a:t>
            </a:r>
          </a:p>
          <a:p>
            <a:pPr eaLnBrk="1" hangingPunct="1">
              <a:lnSpc>
                <a:spcPct val="80000"/>
              </a:lnSpc>
              <a:buFont typeface="Wingdings" pitchFamily="2" charset="2"/>
              <a:buNone/>
              <a:defRPr/>
            </a:pPr>
            <a:r>
              <a:rPr lang="en-US" altLang="zh-CN" sz="2000" smtClean="0"/>
              <a:t>		//</a:t>
            </a:r>
            <a:r>
              <a:rPr lang="zh-CN" altLang="en-US" sz="2000" smtClean="0"/>
              <a:t>循环结束时，</a:t>
            </a:r>
            <a:r>
              <a:rPr lang="en-US" altLang="zh-CN" sz="2000" smtClean="0"/>
              <a:t>previous</a:t>
            </a:r>
            <a:r>
              <a:rPr lang="zh-CN" altLang="en-US" sz="2000" smtClean="0"/>
              <a:t>指向将要离开圈子的小孩的前一个小孩</a:t>
            </a:r>
          </a:p>
          <a:p>
            <a:pPr eaLnBrk="1" hangingPunct="1">
              <a:lnSpc>
                <a:spcPct val="80000"/>
              </a:lnSpc>
              <a:buFont typeface="Wingdings" pitchFamily="2" charset="2"/>
              <a:buNone/>
              <a:defRPr/>
            </a:pPr>
            <a:r>
              <a:rPr lang="zh-CN" altLang="en-US" sz="2000" smtClean="0"/>
              <a:t>		</a:t>
            </a:r>
            <a:r>
              <a:rPr lang="en-US" altLang="zh-CN" sz="2000" smtClean="0"/>
              <a:t>Node *p=previous-&gt;next;  //p</a:t>
            </a:r>
            <a:r>
              <a:rPr lang="zh-CN" altLang="en-US" sz="2000" smtClean="0"/>
              <a:t>指向将要离圈的小孩结点</a:t>
            </a:r>
          </a:p>
          <a:p>
            <a:pPr eaLnBrk="1" hangingPunct="1">
              <a:lnSpc>
                <a:spcPct val="80000"/>
              </a:lnSpc>
              <a:buFont typeface="Wingdings" pitchFamily="2" charset="2"/>
              <a:buNone/>
              <a:defRPr/>
            </a:pPr>
            <a:r>
              <a:rPr lang="zh-CN" altLang="en-US" sz="2000" smtClean="0"/>
              <a:t>		</a:t>
            </a:r>
            <a:r>
              <a:rPr lang="en-US" altLang="zh-CN" sz="2000" smtClean="0"/>
              <a:t>previous-&gt;next = p-&gt;next;  //</a:t>
            </a:r>
            <a:r>
              <a:rPr lang="zh-CN" altLang="en-US" sz="2000" smtClean="0"/>
              <a:t>小孩离开圈子</a:t>
            </a:r>
          </a:p>
          <a:p>
            <a:pPr eaLnBrk="1" hangingPunct="1">
              <a:lnSpc>
                <a:spcPct val="80000"/>
              </a:lnSpc>
              <a:buFont typeface="Wingdings" pitchFamily="2" charset="2"/>
              <a:buNone/>
              <a:defRPr/>
            </a:pPr>
            <a:r>
              <a:rPr lang="zh-CN" altLang="en-US" sz="2000" smtClean="0"/>
              <a:t>		</a:t>
            </a:r>
            <a:r>
              <a:rPr lang="en-US" altLang="zh-CN" sz="2000" smtClean="0"/>
              <a:t>delete p;  //</a:t>
            </a:r>
            <a:r>
              <a:rPr lang="zh-CN" altLang="en-US" sz="2000" smtClean="0"/>
              <a:t>释放离圈小孩结点的空间</a:t>
            </a:r>
          </a:p>
          <a:p>
            <a:pPr eaLnBrk="1" hangingPunct="1">
              <a:lnSpc>
                <a:spcPct val="80000"/>
              </a:lnSpc>
              <a:buFont typeface="Wingdings" pitchFamily="2" charset="2"/>
              <a:buNone/>
              <a:defRPr/>
            </a:pPr>
            <a:r>
              <a:rPr lang="zh-CN" altLang="en-US" sz="2000" smtClean="0"/>
              <a:t>		</a:t>
            </a:r>
            <a:r>
              <a:rPr lang="en-US" altLang="zh-CN" sz="2000" smtClean="0"/>
              <a:t>num_of_children_remained--;  //</a:t>
            </a:r>
            <a:r>
              <a:rPr lang="zh-CN" altLang="en-US" sz="2000" smtClean="0"/>
              <a:t>圈中小孩数减</a:t>
            </a:r>
            <a:r>
              <a:rPr lang="en-US" altLang="zh-CN" sz="2000" smtClean="0"/>
              <a:t>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输出胜利者的编号</a:t>
            </a:r>
          </a:p>
          <a:p>
            <a:pPr eaLnBrk="1" hangingPunct="1">
              <a:lnSpc>
                <a:spcPct val="80000"/>
              </a:lnSpc>
              <a:buFont typeface="Wingdings" pitchFamily="2" charset="2"/>
              <a:buNone/>
              <a:defRPr/>
            </a:pPr>
            <a:r>
              <a:rPr lang="zh-CN" altLang="en-US" sz="2000" smtClean="0"/>
              <a:t>	</a:t>
            </a:r>
            <a:r>
              <a:rPr lang="en-US" altLang="zh-CN" sz="2000" smtClean="0"/>
              <a:t>cout &lt;&lt; "The winner is No." &lt;&lt; previous-&gt;no &lt;&lt; "\n";</a:t>
            </a:r>
          </a:p>
          <a:p>
            <a:pPr eaLnBrk="1" hangingPunct="1">
              <a:lnSpc>
                <a:spcPct val="80000"/>
              </a:lnSpc>
              <a:buFont typeface="Wingdings" pitchFamily="2" charset="2"/>
              <a:buNone/>
              <a:defRPr/>
            </a:pPr>
            <a:r>
              <a:rPr lang="en-US" altLang="zh-CN" sz="2000" smtClean="0"/>
              <a:t>	delete previous;  //</a:t>
            </a:r>
            <a:r>
              <a:rPr lang="zh-CN" altLang="en-US" sz="2000" smtClean="0"/>
              <a:t>释放胜利者结点的空间</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指针与数组 </a:t>
            </a:r>
          </a:p>
        </p:txBody>
      </p:sp>
      <p:sp>
        <p:nvSpPr>
          <p:cNvPr id="461827" name="Rectangle 3"/>
          <p:cNvSpPr>
            <a:spLocks noGrp="1" noChangeArrowheads="1"/>
          </p:cNvSpPr>
          <p:nvPr>
            <p:ph type="body" idx="1"/>
          </p:nvPr>
        </p:nvSpPr>
        <p:spPr>
          <a:xfrm>
            <a:off x="323850" y="1196975"/>
            <a:ext cx="8534400" cy="5661025"/>
          </a:xfrm>
        </p:spPr>
        <p:txBody>
          <a:bodyPr/>
          <a:lstStyle/>
          <a:p>
            <a:pPr eaLnBrk="1" hangingPunct="1">
              <a:defRPr/>
            </a:pPr>
            <a:r>
              <a:rPr lang="zh-CN" altLang="en-US" dirty="0" smtClean="0"/>
              <a:t>使用指针来访问数组元素能提高效率。例如：</a:t>
            </a:r>
          </a:p>
          <a:p>
            <a:pPr lvl="1" eaLnBrk="1" hangingPunct="1">
              <a:defRPr/>
            </a:pPr>
            <a:r>
              <a:rPr lang="zh-CN" altLang="en-US" dirty="0" smtClean="0"/>
              <a:t>用下标访问数组元素</a:t>
            </a:r>
          </a:p>
          <a:p>
            <a:pPr lvl="2" eaLnBrk="1" hangingPunct="1">
              <a:buFont typeface="Wingdings" pitchFamily="2" charset="2"/>
              <a:buNone/>
              <a:defRPr/>
            </a:pPr>
            <a:r>
              <a:rPr lang="en-US" altLang="zh-CN" dirty="0" err="1" smtClean="0"/>
              <a:t>const</a:t>
            </a:r>
            <a:r>
              <a:rPr lang="en-US" altLang="zh-CN" dirty="0" smtClean="0"/>
              <a:t> </a:t>
            </a:r>
            <a:r>
              <a:rPr lang="en-US" altLang="zh-CN" dirty="0" err="1" smtClean="0"/>
              <a:t>int</a:t>
            </a:r>
            <a:r>
              <a:rPr lang="en-US" altLang="zh-CN" dirty="0" smtClean="0"/>
              <a:t> N=100;</a:t>
            </a:r>
          </a:p>
          <a:p>
            <a:pPr lvl="2" eaLnBrk="1" hangingPunct="1">
              <a:buFont typeface="Wingdings" pitchFamily="2" charset="2"/>
              <a:buNone/>
              <a:defRPr/>
            </a:pPr>
            <a:r>
              <a:rPr lang="en-US" altLang="zh-CN" dirty="0" err="1" smtClean="0"/>
              <a:t>int</a:t>
            </a:r>
            <a:r>
              <a:rPr lang="en-US" altLang="zh-CN" dirty="0" smtClean="0"/>
              <a:t> a[N];</a:t>
            </a:r>
          </a:p>
          <a:p>
            <a:pPr lvl="2" eaLnBrk="1" hangingPunct="1">
              <a:buFont typeface="Wingdings" pitchFamily="2" charset="2"/>
              <a:buNone/>
              <a:defRPr/>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solidFill>
                  <a:srgbClr val="FFC000"/>
                </a:solidFill>
              </a:rPr>
              <a:t>++</a:t>
            </a:r>
            <a:r>
              <a:rPr lang="en-US" altLang="zh-CN" dirty="0" smtClean="0"/>
              <a:t>)</a:t>
            </a:r>
          </a:p>
          <a:p>
            <a:pPr lvl="2" eaLnBrk="1" hangingPunct="1">
              <a:buFont typeface="Wingdings" pitchFamily="2" charset="2"/>
              <a:buNone/>
              <a:defRPr/>
            </a:pPr>
            <a:r>
              <a:rPr lang="en-US" altLang="zh-CN" dirty="0" smtClean="0"/>
              <a:t>{ </a:t>
            </a:r>
            <a:r>
              <a:rPr lang="en-US" altLang="zh-CN" dirty="0" smtClean="0">
                <a:latin typeface="Arial"/>
              </a:rPr>
              <a:t>…</a:t>
            </a:r>
            <a:r>
              <a:rPr lang="en-US" altLang="zh-CN" dirty="0" smtClean="0"/>
              <a:t> a[</a:t>
            </a:r>
            <a:r>
              <a:rPr lang="en-US" altLang="zh-CN" dirty="0" err="1" smtClean="0"/>
              <a:t>i</a:t>
            </a:r>
            <a:r>
              <a:rPr lang="en-US" altLang="zh-CN" dirty="0" smtClean="0"/>
              <a:t>] </a:t>
            </a:r>
            <a:r>
              <a:rPr lang="en-US" altLang="zh-CN" dirty="0" smtClean="0">
                <a:latin typeface="Arial"/>
              </a:rPr>
              <a:t>…</a:t>
            </a:r>
            <a:r>
              <a:rPr lang="en-US" altLang="zh-CN" dirty="0" smtClean="0"/>
              <a:t> //</a:t>
            </a:r>
            <a:r>
              <a:rPr lang="zh-CN" altLang="en-US" dirty="0" smtClean="0"/>
              <a:t>这里需要计算</a:t>
            </a:r>
            <a:r>
              <a:rPr lang="en-US" altLang="zh-CN" dirty="0" smtClean="0"/>
              <a:t>a[</a:t>
            </a:r>
            <a:r>
              <a:rPr lang="en-US" altLang="zh-CN" dirty="0" err="1" smtClean="0"/>
              <a:t>i</a:t>
            </a:r>
            <a:r>
              <a:rPr lang="en-US" altLang="zh-CN" dirty="0" smtClean="0"/>
              <a:t>]</a:t>
            </a:r>
            <a:r>
              <a:rPr lang="zh-CN" altLang="en-US" dirty="0" smtClean="0"/>
              <a:t>的地址：</a:t>
            </a:r>
          </a:p>
          <a:p>
            <a:pPr lvl="2" eaLnBrk="1" hangingPunct="1">
              <a:buFont typeface="Wingdings" pitchFamily="2" charset="2"/>
              <a:buNone/>
              <a:defRPr/>
            </a:pPr>
            <a:r>
              <a:rPr lang="zh-CN" altLang="en-US" dirty="0" smtClean="0"/>
              <a:t>		       </a:t>
            </a:r>
            <a:r>
              <a:rPr lang="en-US" altLang="zh-CN" dirty="0" smtClean="0"/>
              <a:t>// (char *)&amp;a[0]</a:t>
            </a:r>
            <a:r>
              <a:rPr lang="en-US" altLang="zh-CN" dirty="0" smtClean="0">
                <a:solidFill>
                  <a:srgbClr val="FFC000"/>
                </a:solidFill>
              </a:rPr>
              <a:t>+</a:t>
            </a:r>
            <a:r>
              <a:rPr lang="en-US" altLang="zh-CN" dirty="0" err="1" smtClean="0"/>
              <a:t>i</a:t>
            </a:r>
            <a:r>
              <a:rPr lang="en-US" altLang="zh-CN" dirty="0" smtClean="0">
                <a:solidFill>
                  <a:srgbClr val="FFC000"/>
                </a:solidFill>
              </a:rPr>
              <a:t>*</a:t>
            </a:r>
            <a:r>
              <a:rPr lang="en-US" altLang="zh-CN" dirty="0" err="1" smtClean="0"/>
              <a:t>sizeof</a:t>
            </a:r>
            <a:r>
              <a:rPr lang="en-US" altLang="zh-CN" dirty="0" smtClean="0"/>
              <a:t>(</a:t>
            </a:r>
            <a:r>
              <a:rPr lang="en-US" altLang="zh-CN" dirty="0" err="1" smtClean="0"/>
              <a:t>int</a:t>
            </a:r>
            <a:r>
              <a:rPr lang="en-US" altLang="zh-CN" dirty="0" smtClean="0"/>
              <a:t>)</a:t>
            </a:r>
          </a:p>
          <a:p>
            <a:pPr lvl="2" eaLnBrk="1" hangingPunct="1">
              <a:buFont typeface="Wingdings" pitchFamily="2" charset="2"/>
              <a:buNone/>
              <a:defRPr/>
            </a:pPr>
            <a:r>
              <a:rPr lang="en-US" altLang="zh-CN" dirty="0" smtClean="0"/>
              <a:t>} //</a:t>
            </a:r>
            <a:r>
              <a:rPr lang="en-US" altLang="zh-CN" dirty="0" smtClean="0">
                <a:solidFill>
                  <a:schemeClr val="folHlink"/>
                </a:solidFill>
              </a:rPr>
              <a:t>N</a:t>
            </a:r>
            <a:r>
              <a:rPr lang="zh-CN" altLang="en-US" dirty="0" smtClean="0">
                <a:solidFill>
                  <a:schemeClr val="folHlink"/>
                </a:solidFill>
              </a:rPr>
              <a:t>次乘法</a:t>
            </a:r>
            <a:r>
              <a:rPr lang="zh-CN" altLang="en-US" dirty="0" smtClean="0"/>
              <a:t>＋</a:t>
            </a:r>
            <a:r>
              <a:rPr lang="en-US" altLang="zh-CN" dirty="0" smtClean="0">
                <a:solidFill>
                  <a:schemeClr val="folHlink"/>
                </a:solidFill>
              </a:rPr>
              <a:t>2N</a:t>
            </a:r>
            <a:r>
              <a:rPr lang="zh-CN" altLang="en-US" dirty="0" smtClean="0">
                <a:solidFill>
                  <a:schemeClr val="folHlink"/>
                </a:solidFill>
              </a:rPr>
              <a:t>次加法</a:t>
            </a:r>
          </a:p>
          <a:p>
            <a:pPr lvl="1" eaLnBrk="1" hangingPunct="1">
              <a:defRPr/>
            </a:pPr>
            <a:r>
              <a:rPr lang="zh-CN" altLang="en-US" dirty="0" smtClean="0"/>
              <a:t>用指针访问数组元素</a:t>
            </a:r>
          </a:p>
          <a:p>
            <a:pPr lvl="2" eaLnBrk="1" hangingPunct="1">
              <a:buFont typeface="Wingdings" pitchFamily="2" charset="2"/>
              <a:buNone/>
              <a:defRPr/>
            </a:pPr>
            <a:r>
              <a:rPr lang="en-US" altLang="zh-CN" dirty="0" smtClean="0"/>
              <a:t>for (</a:t>
            </a:r>
            <a:r>
              <a:rPr lang="en-US" altLang="zh-CN" dirty="0" err="1" smtClean="0"/>
              <a:t>int</a:t>
            </a:r>
            <a:r>
              <a:rPr lang="en-US" altLang="zh-CN" dirty="0" smtClean="0"/>
              <a:t> *p=&amp;a[0],*q=&amp;a[N-1]; p&lt;=q; p++)</a:t>
            </a:r>
          </a:p>
          <a:p>
            <a:pPr lvl="2" eaLnBrk="1" hangingPunct="1">
              <a:buFont typeface="Wingdings" pitchFamily="2" charset="2"/>
              <a:buNone/>
              <a:defRPr/>
            </a:pPr>
            <a:r>
              <a:rPr lang="en-US" altLang="zh-CN" dirty="0" smtClean="0"/>
              <a:t>{	 ... *p ...</a:t>
            </a:r>
          </a:p>
          <a:p>
            <a:pPr lvl="2" eaLnBrk="1" hangingPunct="1">
              <a:buFont typeface="Wingdings" pitchFamily="2" charset="2"/>
              <a:buNone/>
              <a:defRPr/>
            </a:pPr>
            <a:r>
              <a:rPr lang="en-US" altLang="zh-CN" dirty="0" smtClean="0"/>
              <a:t>} //</a:t>
            </a:r>
            <a:r>
              <a:rPr lang="en-US" altLang="zh-CN" dirty="0" smtClean="0">
                <a:solidFill>
                  <a:schemeClr val="folHlink"/>
                </a:solidFill>
              </a:rPr>
              <a:t>N</a:t>
            </a:r>
            <a:r>
              <a:rPr lang="zh-CN" altLang="en-US" dirty="0" smtClean="0">
                <a:solidFill>
                  <a:schemeClr val="folHlink"/>
                </a:solidFill>
              </a:rPr>
              <a:t>次加法</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获取数组的首地址</a:t>
            </a:r>
          </a:p>
        </p:txBody>
      </p:sp>
      <p:sp>
        <p:nvSpPr>
          <p:cNvPr id="462851" name="Rectangle 3"/>
          <p:cNvSpPr>
            <a:spLocks noGrp="1" noChangeArrowheads="1"/>
          </p:cNvSpPr>
          <p:nvPr>
            <p:ph type="body" idx="1"/>
          </p:nvPr>
        </p:nvSpPr>
        <p:spPr>
          <a:xfrm>
            <a:off x="323850" y="1412875"/>
            <a:ext cx="8435975" cy="5257800"/>
          </a:xfrm>
        </p:spPr>
        <p:txBody>
          <a:bodyPr/>
          <a:lstStyle/>
          <a:p>
            <a:pPr eaLnBrk="1" hangingPunct="1">
              <a:defRPr/>
            </a:pPr>
            <a:r>
              <a:rPr lang="zh-CN" altLang="en-US" sz="2800" dirty="0" smtClean="0"/>
              <a:t>一维数组的首地址</a:t>
            </a:r>
          </a:p>
          <a:p>
            <a:pPr lvl="1" eaLnBrk="1" hangingPunct="1">
              <a:buFontTx/>
              <a:buNone/>
              <a:defRPr/>
            </a:pPr>
            <a:r>
              <a:rPr lang="en-US" altLang="zh-CN" sz="2400" dirty="0" err="1" smtClean="0"/>
              <a:t>int</a:t>
            </a:r>
            <a:r>
              <a:rPr lang="en-US" altLang="zh-CN" sz="2400" dirty="0" smtClean="0"/>
              <a:t> a[10]; //</a:t>
            </a:r>
            <a:r>
              <a:rPr lang="zh-CN" altLang="en-US" sz="2400" dirty="0" smtClean="0"/>
              <a:t>等价于： </a:t>
            </a:r>
            <a:r>
              <a:rPr lang="en-US" altLang="zh-CN" sz="2400" dirty="0" err="1" smtClean="0"/>
              <a:t>typedef</a:t>
            </a:r>
            <a:r>
              <a:rPr lang="en-US" altLang="zh-CN" sz="2400" dirty="0" smtClean="0"/>
              <a:t> </a:t>
            </a:r>
            <a:r>
              <a:rPr lang="en-US" altLang="zh-CN" sz="2400" dirty="0" err="1" smtClean="0"/>
              <a:t>int</a:t>
            </a:r>
            <a:r>
              <a:rPr lang="en-US" altLang="zh-CN" sz="2400" dirty="0" smtClean="0"/>
              <a:t> A[10]; A </a:t>
            </a:r>
            <a:r>
              <a:rPr lang="en-US" altLang="zh-CN" sz="2400" dirty="0" err="1" smtClean="0"/>
              <a:t>a</a:t>
            </a:r>
            <a:r>
              <a:rPr lang="en-US" altLang="zh-CN" sz="2400" dirty="0" smtClean="0"/>
              <a:t>;</a:t>
            </a:r>
          </a:p>
          <a:p>
            <a:pPr lvl="1" eaLnBrk="1" hangingPunct="1">
              <a:defRPr/>
            </a:pPr>
            <a:r>
              <a:rPr lang="zh-CN" altLang="en-US" sz="2400" dirty="0" smtClean="0"/>
              <a:t>通过数组</a:t>
            </a:r>
            <a:r>
              <a:rPr lang="zh-CN" altLang="en-US" sz="2400" dirty="0" smtClean="0">
                <a:solidFill>
                  <a:schemeClr val="folHlink"/>
                </a:solidFill>
              </a:rPr>
              <a:t>首元素</a:t>
            </a:r>
            <a:r>
              <a:rPr lang="zh-CN" altLang="en-US" sz="2400" dirty="0" smtClean="0"/>
              <a:t>来获得。例如：</a:t>
            </a:r>
          </a:p>
          <a:p>
            <a:pPr lvl="2" eaLnBrk="1" hangingPunct="1">
              <a:buFont typeface="Wingdings" pitchFamily="2" charset="2"/>
              <a:buNone/>
              <a:defRPr/>
            </a:pPr>
            <a:r>
              <a:rPr lang="en-US" altLang="zh-CN" sz="2000" dirty="0" err="1" smtClean="0"/>
              <a:t>int</a:t>
            </a:r>
            <a:r>
              <a:rPr lang="en-US" altLang="zh-CN" sz="2000" dirty="0" smtClean="0"/>
              <a:t> *p;</a:t>
            </a:r>
          </a:p>
          <a:p>
            <a:pPr lvl="2" eaLnBrk="1" hangingPunct="1">
              <a:buFont typeface="Wingdings" pitchFamily="2" charset="2"/>
              <a:buNone/>
              <a:defRPr/>
            </a:pPr>
            <a:r>
              <a:rPr lang="en-US" altLang="zh-CN" sz="2000" dirty="0" smtClean="0"/>
              <a:t>p = </a:t>
            </a:r>
            <a:r>
              <a:rPr lang="en-US" altLang="zh-CN" sz="2000" dirty="0" smtClean="0">
                <a:solidFill>
                  <a:schemeClr val="folHlink"/>
                </a:solidFill>
              </a:rPr>
              <a:t>&amp;a[0]</a:t>
            </a:r>
            <a:r>
              <a:rPr lang="en-US" altLang="zh-CN" sz="2000" dirty="0" smtClean="0"/>
              <a:t>;</a:t>
            </a:r>
          </a:p>
          <a:p>
            <a:pPr lvl="2" eaLnBrk="1" hangingPunct="1">
              <a:buFont typeface="Wingdings" pitchFamily="2" charset="2"/>
              <a:buNone/>
              <a:defRPr/>
            </a:pPr>
            <a:r>
              <a:rPr lang="zh-CN" altLang="en-US" sz="2000" dirty="0" smtClean="0"/>
              <a:t>或</a:t>
            </a:r>
          </a:p>
          <a:p>
            <a:pPr lvl="2" eaLnBrk="1" hangingPunct="1">
              <a:buFont typeface="Wingdings" pitchFamily="2" charset="2"/>
              <a:buNone/>
              <a:defRPr/>
            </a:pPr>
            <a:r>
              <a:rPr lang="en-US" altLang="zh-CN" sz="2000" dirty="0" smtClean="0"/>
              <a:t>p = </a:t>
            </a:r>
            <a:r>
              <a:rPr lang="en-US" altLang="zh-CN" sz="2000" dirty="0" smtClean="0">
                <a:solidFill>
                  <a:schemeClr val="folHlink"/>
                </a:solidFill>
              </a:rPr>
              <a:t>a</a:t>
            </a:r>
            <a:r>
              <a:rPr lang="en-US" altLang="zh-CN" sz="2000" dirty="0" smtClean="0"/>
              <a:t>; //</a:t>
            </a:r>
            <a:r>
              <a:rPr lang="zh-CN" altLang="en-US" sz="2000" dirty="0" smtClean="0"/>
              <a:t>把一维数组</a:t>
            </a:r>
            <a:r>
              <a:rPr lang="en-US" altLang="zh-CN" sz="2000" dirty="0" smtClean="0"/>
              <a:t>a</a:t>
            </a:r>
            <a:r>
              <a:rPr lang="zh-CN" altLang="en-US" sz="2000" dirty="0" smtClean="0">
                <a:solidFill>
                  <a:srgbClr val="FFC000"/>
                </a:solidFill>
              </a:rPr>
              <a:t>隐式</a:t>
            </a:r>
            <a:r>
              <a:rPr lang="zh-CN" altLang="en-US" sz="2000" dirty="0" smtClean="0"/>
              <a:t>类型转换成第一个元素的地址：</a:t>
            </a:r>
            <a:r>
              <a:rPr lang="en-US" altLang="zh-CN" sz="2000" dirty="0" smtClean="0"/>
              <a:t>&amp;a[0]</a:t>
            </a:r>
          </a:p>
          <a:p>
            <a:pPr lvl="2" eaLnBrk="1" hangingPunct="1">
              <a:buFont typeface="Wingdings" pitchFamily="2" charset="2"/>
              <a:buNone/>
              <a:defRPr/>
            </a:pPr>
            <a:r>
              <a:rPr lang="en-US" altLang="zh-CN" sz="2000" dirty="0" smtClean="0"/>
              <a:t>p++; //</a:t>
            </a:r>
            <a:r>
              <a:rPr lang="zh-CN" altLang="en-US" sz="2000" dirty="0" smtClean="0"/>
              <a:t>加：</a:t>
            </a:r>
            <a:r>
              <a:rPr lang="en-US" altLang="zh-CN" sz="2000" dirty="0" err="1" smtClean="0">
                <a:solidFill>
                  <a:schemeClr val="folHlink"/>
                </a:solidFill>
              </a:rPr>
              <a:t>sizeof</a:t>
            </a:r>
            <a:r>
              <a:rPr lang="en-US" altLang="zh-CN" sz="2000" dirty="0" smtClean="0">
                <a:solidFill>
                  <a:schemeClr val="folHlink"/>
                </a:solidFill>
              </a:rPr>
              <a:t>(</a:t>
            </a:r>
            <a:r>
              <a:rPr lang="en-US" altLang="zh-CN" sz="2000" dirty="0" err="1" smtClean="0">
                <a:solidFill>
                  <a:schemeClr val="folHlink"/>
                </a:solidFill>
              </a:rPr>
              <a:t>int</a:t>
            </a:r>
            <a:r>
              <a:rPr lang="en-US" altLang="zh-CN" sz="2000" dirty="0" smtClean="0">
                <a:solidFill>
                  <a:schemeClr val="folHlink"/>
                </a:solidFill>
              </a:rPr>
              <a:t>)</a:t>
            </a:r>
          </a:p>
          <a:p>
            <a:pPr lvl="1" eaLnBrk="1" hangingPunct="1">
              <a:defRPr/>
            </a:pPr>
            <a:r>
              <a:rPr lang="zh-CN" altLang="en-US" sz="2400" dirty="0" smtClean="0"/>
              <a:t>通过</a:t>
            </a:r>
            <a:r>
              <a:rPr lang="zh-CN" altLang="en-US" sz="2400" dirty="0" smtClean="0">
                <a:solidFill>
                  <a:schemeClr val="folHlink"/>
                </a:solidFill>
              </a:rPr>
              <a:t>整个数组</a:t>
            </a:r>
            <a:r>
              <a:rPr lang="zh-CN" altLang="en-US" sz="2400" dirty="0" smtClean="0"/>
              <a:t>获得。例如：</a:t>
            </a:r>
          </a:p>
          <a:p>
            <a:pPr lvl="2" eaLnBrk="1" hangingPunct="1">
              <a:defRPr/>
            </a:pPr>
            <a:r>
              <a:rPr lang="en-US" altLang="zh-CN" sz="2000" dirty="0" smtClean="0"/>
              <a:t>A *q; //</a:t>
            </a:r>
            <a:r>
              <a:rPr lang="zh-CN" altLang="en-US" sz="2000" dirty="0" smtClean="0"/>
              <a:t>或</a:t>
            </a:r>
            <a:r>
              <a:rPr lang="en-US" altLang="zh-CN" sz="2000" dirty="0" err="1" smtClean="0"/>
              <a:t>int</a:t>
            </a:r>
            <a:r>
              <a:rPr lang="en-US" altLang="zh-CN" sz="2000" dirty="0" smtClean="0"/>
              <a:t> (*q)[10]; </a:t>
            </a:r>
          </a:p>
          <a:p>
            <a:pPr lvl="2" eaLnBrk="1" hangingPunct="1">
              <a:defRPr/>
            </a:pPr>
            <a:r>
              <a:rPr lang="en-US" altLang="zh-CN" sz="2000" dirty="0" smtClean="0"/>
              <a:t>q = </a:t>
            </a:r>
            <a:r>
              <a:rPr lang="en-US" altLang="zh-CN" sz="2000" dirty="0" smtClean="0">
                <a:solidFill>
                  <a:schemeClr val="folHlink"/>
                </a:solidFill>
              </a:rPr>
              <a:t>&amp;a</a:t>
            </a:r>
            <a:r>
              <a:rPr lang="en-US" altLang="zh-CN" sz="2000" dirty="0" smtClean="0"/>
              <a:t>; //</a:t>
            </a:r>
            <a:r>
              <a:rPr lang="zh-CN" altLang="en-US" sz="2000" dirty="0" smtClean="0"/>
              <a:t>整个数组的地址，它与</a:t>
            </a:r>
            <a:r>
              <a:rPr lang="en-US" altLang="zh-CN" sz="2000" dirty="0" smtClean="0"/>
              <a:t>&amp;a[0]</a:t>
            </a:r>
            <a:r>
              <a:rPr lang="zh-CN" altLang="en-US" sz="2000" dirty="0" smtClean="0"/>
              <a:t>值相同，但</a:t>
            </a:r>
            <a:r>
              <a:rPr lang="zh-CN" altLang="en-US" sz="2000" dirty="0" smtClean="0">
                <a:solidFill>
                  <a:schemeClr val="folHlink"/>
                </a:solidFill>
              </a:rPr>
              <a:t>类型</a:t>
            </a:r>
            <a:r>
              <a:rPr lang="zh-CN" altLang="en-US" sz="2000" dirty="0" smtClean="0"/>
              <a:t>不同</a:t>
            </a:r>
          </a:p>
          <a:p>
            <a:pPr lvl="2" eaLnBrk="1" hangingPunct="1">
              <a:defRPr/>
            </a:pPr>
            <a:r>
              <a:rPr lang="en-US" altLang="zh-CN" sz="2000" dirty="0" smtClean="0"/>
              <a:t>q++; //</a:t>
            </a:r>
            <a:r>
              <a:rPr lang="zh-CN" altLang="en-US" sz="2000" dirty="0" smtClean="0"/>
              <a:t>加：</a:t>
            </a:r>
            <a:r>
              <a:rPr lang="en-US" altLang="zh-CN" sz="2000" dirty="0" smtClean="0">
                <a:solidFill>
                  <a:schemeClr val="folHlink"/>
                </a:solidFill>
              </a:rPr>
              <a:t>10×sizeof(</a:t>
            </a:r>
            <a:r>
              <a:rPr lang="en-US" altLang="zh-CN" sz="2000" dirty="0" err="1" smtClean="0">
                <a:solidFill>
                  <a:schemeClr val="folHlink"/>
                </a:solidFill>
              </a:rPr>
              <a:t>int</a:t>
            </a:r>
            <a:r>
              <a:rPr lang="en-US" altLang="zh-CN" sz="2000" dirty="0" smtClean="0">
                <a:solidFill>
                  <a:schemeClr val="folHlink"/>
                </a:solidFill>
              </a:rPr>
              <a:t>)</a:t>
            </a:r>
          </a:p>
          <a:p>
            <a:pPr lvl="2" eaLnBrk="1" hangingPunct="1">
              <a:defRPr/>
            </a:pPr>
            <a:r>
              <a:rPr lang="zh-CN" altLang="en-US" sz="2000" dirty="0" smtClean="0"/>
              <a:t>用于</a:t>
            </a:r>
            <a:r>
              <a:rPr lang="zh-CN" altLang="en-US" sz="2000" dirty="0" smtClean="0">
                <a:solidFill>
                  <a:srgbClr val="FFC000"/>
                </a:solidFill>
              </a:rPr>
              <a:t>按行</a:t>
            </a:r>
            <a:r>
              <a:rPr lang="zh-CN" altLang="en-US" sz="2000" dirty="0" smtClean="0"/>
              <a:t>来访问</a:t>
            </a:r>
            <a:r>
              <a:rPr lang="zh-CN" altLang="en-US" sz="2000" dirty="0" smtClean="0">
                <a:solidFill>
                  <a:srgbClr val="FFC000"/>
                </a:solidFill>
              </a:rPr>
              <a:t>二维</a:t>
            </a:r>
            <a:r>
              <a:rPr lang="zh-CN" altLang="en-US" sz="2000" dirty="0" smtClean="0"/>
              <a:t>数组</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anim calcmode="lin" valueType="num">
                                      <p:cBhvr additive="base">
                                        <p:cTn id="7" dur="500" fill="hold"/>
                                        <p:tgtEl>
                                          <p:spTgt spid="4628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2851">
                                            <p:txEl>
                                              <p:pRg st="3" end="3"/>
                                            </p:txEl>
                                          </p:spTgt>
                                        </p:tgtEl>
                                        <p:attrNameLst>
                                          <p:attrName>style.visibility</p:attrName>
                                        </p:attrNameLst>
                                      </p:cBhvr>
                                      <p:to>
                                        <p:strVal val="visible"/>
                                      </p:to>
                                    </p:set>
                                    <p:anim calcmode="lin" valueType="num">
                                      <p:cBhvr additive="base">
                                        <p:cTn id="11" dur="500" fill="hold"/>
                                        <p:tgtEl>
                                          <p:spTgt spid="4628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28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2851">
                                            <p:txEl>
                                              <p:pRg st="4" end="4"/>
                                            </p:txEl>
                                          </p:spTgt>
                                        </p:tgtEl>
                                        <p:attrNameLst>
                                          <p:attrName>style.visibility</p:attrName>
                                        </p:attrNameLst>
                                      </p:cBhvr>
                                      <p:to>
                                        <p:strVal val="visible"/>
                                      </p:to>
                                    </p:set>
                                    <p:anim calcmode="lin" valueType="num">
                                      <p:cBhvr additive="base">
                                        <p:cTn id="15" dur="500" fill="hold"/>
                                        <p:tgtEl>
                                          <p:spTgt spid="4628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28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2851">
                                            <p:txEl>
                                              <p:pRg st="5" end="5"/>
                                            </p:txEl>
                                          </p:spTgt>
                                        </p:tgtEl>
                                        <p:attrNameLst>
                                          <p:attrName>style.visibility</p:attrName>
                                        </p:attrNameLst>
                                      </p:cBhvr>
                                      <p:to>
                                        <p:strVal val="visible"/>
                                      </p:to>
                                    </p:set>
                                    <p:anim calcmode="lin" valueType="num">
                                      <p:cBhvr additive="base">
                                        <p:cTn id="19" dur="500" fill="hold"/>
                                        <p:tgtEl>
                                          <p:spTgt spid="4628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285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2851">
                                            <p:txEl>
                                              <p:pRg st="6" end="6"/>
                                            </p:txEl>
                                          </p:spTgt>
                                        </p:tgtEl>
                                        <p:attrNameLst>
                                          <p:attrName>style.visibility</p:attrName>
                                        </p:attrNameLst>
                                      </p:cBhvr>
                                      <p:to>
                                        <p:strVal val="visible"/>
                                      </p:to>
                                    </p:set>
                                    <p:anim calcmode="lin" valueType="num">
                                      <p:cBhvr additive="base">
                                        <p:cTn id="23" dur="500" fill="hold"/>
                                        <p:tgtEl>
                                          <p:spTgt spid="46285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285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851">
                                            <p:txEl>
                                              <p:pRg st="7" end="7"/>
                                            </p:txEl>
                                          </p:spTgt>
                                        </p:tgtEl>
                                        <p:attrNameLst>
                                          <p:attrName>style.visibility</p:attrName>
                                        </p:attrNameLst>
                                      </p:cBhvr>
                                      <p:to>
                                        <p:strVal val="visible"/>
                                      </p:to>
                                    </p:set>
                                    <p:anim calcmode="lin" valueType="num">
                                      <p:cBhvr additive="base">
                                        <p:cTn id="27" dur="500" fill="hold"/>
                                        <p:tgtEl>
                                          <p:spTgt spid="46285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62851">
                                            <p:txEl>
                                              <p:pRg st="8" end="8"/>
                                            </p:txEl>
                                          </p:spTgt>
                                        </p:tgtEl>
                                        <p:attrNameLst>
                                          <p:attrName>style.visibility</p:attrName>
                                        </p:attrNameLst>
                                      </p:cBhvr>
                                      <p:to>
                                        <p:strVal val="visible"/>
                                      </p:to>
                                    </p:set>
                                    <p:anim calcmode="lin" valueType="num">
                                      <p:cBhvr additive="base">
                                        <p:cTn id="33" dur="500" fill="hold"/>
                                        <p:tgtEl>
                                          <p:spTgt spid="462851">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2851">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2851">
                                            <p:txEl>
                                              <p:pRg st="9" end="9"/>
                                            </p:txEl>
                                          </p:spTgt>
                                        </p:tgtEl>
                                        <p:attrNameLst>
                                          <p:attrName>style.visibility</p:attrName>
                                        </p:attrNameLst>
                                      </p:cBhvr>
                                      <p:to>
                                        <p:strVal val="visible"/>
                                      </p:to>
                                    </p:set>
                                    <p:anim calcmode="lin" valueType="num">
                                      <p:cBhvr additive="base">
                                        <p:cTn id="37" dur="500" fill="hold"/>
                                        <p:tgtEl>
                                          <p:spTgt spid="462851">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2851">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62851">
                                            <p:txEl>
                                              <p:pRg st="10" end="10"/>
                                            </p:txEl>
                                          </p:spTgt>
                                        </p:tgtEl>
                                        <p:attrNameLst>
                                          <p:attrName>style.visibility</p:attrName>
                                        </p:attrNameLst>
                                      </p:cBhvr>
                                      <p:to>
                                        <p:strVal val="visible"/>
                                      </p:to>
                                    </p:set>
                                    <p:anim calcmode="lin" valueType="num">
                                      <p:cBhvr additive="base">
                                        <p:cTn id="41" dur="500" fill="hold"/>
                                        <p:tgtEl>
                                          <p:spTgt spid="462851">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2851">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62851">
                                            <p:txEl>
                                              <p:pRg st="11" end="11"/>
                                            </p:txEl>
                                          </p:spTgt>
                                        </p:tgtEl>
                                        <p:attrNameLst>
                                          <p:attrName>style.visibility</p:attrName>
                                        </p:attrNameLst>
                                      </p:cBhvr>
                                      <p:to>
                                        <p:strVal val="visible"/>
                                      </p:to>
                                    </p:set>
                                    <p:anim calcmode="lin" valueType="num">
                                      <p:cBhvr additive="base">
                                        <p:cTn id="45" dur="500" fill="hold"/>
                                        <p:tgtEl>
                                          <p:spTgt spid="462851">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62851">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62851">
                                            <p:txEl>
                                              <p:pRg st="12" end="12"/>
                                            </p:txEl>
                                          </p:spTgt>
                                        </p:tgtEl>
                                        <p:attrNameLst>
                                          <p:attrName>style.visibility</p:attrName>
                                        </p:attrNameLst>
                                      </p:cBhvr>
                                      <p:to>
                                        <p:strVal val="visible"/>
                                      </p:to>
                                    </p:set>
                                    <p:anim calcmode="lin" valueType="num">
                                      <p:cBhvr additive="base">
                                        <p:cTn id="49" dur="500" fill="hold"/>
                                        <p:tgtEl>
                                          <p:spTgt spid="462851">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28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eaLnBrk="1" hangingPunct="1">
              <a:defRPr/>
            </a:pPr>
            <a:endParaRPr lang="zh-CN" altLang="zh-CN" smtClean="0"/>
          </a:p>
        </p:txBody>
      </p:sp>
      <p:sp>
        <p:nvSpPr>
          <p:cNvPr id="463875" name="Rectangle 3"/>
          <p:cNvSpPr>
            <a:spLocks noGrp="1" noChangeArrowheads="1"/>
          </p:cNvSpPr>
          <p:nvPr>
            <p:ph type="body" idx="1"/>
          </p:nvPr>
        </p:nvSpPr>
        <p:spPr/>
        <p:txBody>
          <a:bodyPr/>
          <a:lstStyle/>
          <a:p>
            <a:pPr eaLnBrk="1" hangingPunct="1">
              <a:defRPr/>
            </a:pPr>
            <a:r>
              <a:rPr lang="zh-CN" altLang="en-US" smtClean="0"/>
              <a:t>当创建一个动态的一维数组时，得到的是第一个元素的地址。例如：</a:t>
            </a:r>
          </a:p>
          <a:p>
            <a:pPr lvl="1" eaLnBrk="1" hangingPunct="1">
              <a:defRPr/>
            </a:pPr>
            <a:r>
              <a:rPr lang="en-US" altLang="zh-CN" smtClean="0"/>
              <a:t>int n;</a:t>
            </a:r>
          </a:p>
          <a:p>
            <a:pPr lvl="1" eaLnBrk="1" hangingPunct="1">
              <a:defRPr/>
            </a:pPr>
            <a:r>
              <a:rPr lang="en-US" altLang="zh-CN" smtClean="0"/>
              <a:t>int *p;</a:t>
            </a:r>
          </a:p>
          <a:p>
            <a:pPr lvl="1" eaLnBrk="1" hangingPunct="1">
              <a:defRPr/>
            </a:pPr>
            <a:r>
              <a:rPr lang="en-US" altLang="zh-CN" smtClean="0"/>
              <a:t>......</a:t>
            </a:r>
          </a:p>
          <a:p>
            <a:pPr lvl="1" eaLnBrk="1" hangingPunct="1">
              <a:defRPr/>
            </a:pPr>
            <a:r>
              <a:rPr lang="en-US" altLang="zh-CN" smtClean="0"/>
              <a:t>p = new int[n]; //</a:t>
            </a:r>
            <a:r>
              <a:rPr lang="zh-CN" altLang="en-US" smtClean="0"/>
              <a:t>创建一个由</a:t>
            </a:r>
            <a:r>
              <a:rPr lang="en-US" altLang="zh-CN" smtClean="0"/>
              <a:t>n</a:t>
            </a:r>
            <a:r>
              <a:rPr lang="zh-CN" altLang="en-US" smtClean="0"/>
              <a:t>个</a:t>
            </a:r>
            <a:r>
              <a:rPr lang="en-US" altLang="zh-CN" smtClean="0"/>
              <a:t>int</a:t>
            </a:r>
            <a:r>
              <a:rPr lang="zh-CN" altLang="en-US" smtClean="0"/>
              <a:t>型元素               	  </a:t>
            </a:r>
            <a:r>
              <a:rPr lang="en-US" altLang="zh-CN" smtClean="0"/>
              <a:t>//</a:t>
            </a:r>
            <a:r>
              <a:rPr lang="zh-CN" altLang="en-US" smtClean="0"/>
              <a:t>构成的一维动态数组，返回第一个元素的</a:t>
            </a:r>
          </a:p>
          <a:p>
            <a:pPr lvl="1" eaLnBrk="1" hangingPunct="1">
              <a:buFontTx/>
              <a:buNone/>
              <a:defRPr/>
            </a:pPr>
            <a:r>
              <a:rPr lang="zh-CN" altLang="en-US" smtClean="0"/>
              <a:t>     </a:t>
            </a:r>
            <a:r>
              <a:rPr lang="en-US" altLang="zh-CN" smtClean="0"/>
              <a:t>//</a:t>
            </a:r>
            <a:r>
              <a:rPr lang="zh-CN" altLang="en-US" smtClean="0"/>
              <a:t>地址，其类型为：</a:t>
            </a:r>
            <a:r>
              <a:rPr lang="en-US" altLang="zh-CN" smtClean="0"/>
              <a:t>int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323850" y="1556792"/>
            <a:ext cx="8507413" cy="4968552"/>
          </a:xfrm>
        </p:spPr>
        <p:txBody>
          <a:bodyPr>
            <a:normAutofit/>
          </a:bodyPr>
          <a:lstStyle/>
          <a:p>
            <a:pPr eaLnBrk="1" hangingPunct="1">
              <a:lnSpc>
                <a:spcPct val="90000"/>
              </a:lnSpc>
              <a:defRPr/>
            </a:pPr>
            <a:r>
              <a:rPr lang="zh-CN" altLang="en-US" dirty="0" smtClean="0">
                <a:cs typeface="Courier New" pitchFamily="49" charset="0"/>
              </a:rPr>
              <a:t>一维数组类型变量定义格式为：</a:t>
            </a:r>
          </a:p>
          <a:p>
            <a:pPr lvl="1" eaLnBrk="1" hangingPunct="1">
              <a:lnSpc>
                <a:spcPct val="90000"/>
              </a:lnSpc>
              <a:defRPr/>
            </a:pPr>
            <a:r>
              <a:rPr lang="en-US" altLang="zh-CN" dirty="0" smtClean="0">
                <a:cs typeface="Courier New" pitchFamily="49" charset="0"/>
              </a:rPr>
              <a:t>&lt;</a:t>
            </a:r>
            <a:r>
              <a:rPr lang="zh-CN" altLang="en-US" dirty="0" smtClean="0"/>
              <a:t>一维数组类型名</a:t>
            </a:r>
            <a:r>
              <a:rPr lang="en-US" altLang="zh-CN" dirty="0" smtClean="0">
                <a:cs typeface="Courier New" pitchFamily="49" charset="0"/>
              </a:rPr>
              <a:t>&gt; </a:t>
            </a:r>
            <a:r>
              <a:rPr lang="en-US" altLang="zh-CN" dirty="0" smtClean="0">
                <a:solidFill>
                  <a:schemeClr val="folHlink"/>
                </a:solidFill>
                <a:cs typeface="Courier New" pitchFamily="49" charset="0"/>
              </a:rPr>
              <a:t>&lt;</a:t>
            </a:r>
            <a:r>
              <a:rPr lang="zh-CN" altLang="en-US" dirty="0" smtClean="0">
                <a:solidFill>
                  <a:schemeClr val="folHlink"/>
                </a:solidFill>
              </a:rPr>
              <a:t>一维数组变量名</a:t>
            </a:r>
            <a:r>
              <a:rPr lang="en-US" altLang="zh-CN" dirty="0" smtClean="0">
                <a:solidFill>
                  <a:schemeClr val="folHlink"/>
                </a:solidFill>
                <a:cs typeface="Courier New" pitchFamily="49" charset="0"/>
              </a:rPr>
              <a:t>&gt;</a:t>
            </a:r>
            <a:r>
              <a:rPr lang="zh-CN" altLang="en-US" dirty="0" smtClean="0">
                <a:cs typeface="Courier New" pitchFamily="49" charset="0"/>
              </a:rPr>
              <a:t>；</a:t>
            </a:r>
          </a:p>
          <a:p>
            <a:pPr lvl="1" eaLnBrk="1" hangingPunct="1">
              <a:lnSpc>
                <a:spcPct val="90000"/>
              </a:lnSpc>
              <a:buFontTx/>
              <a:buNone/>
              <a:defRPr/>
            </a:pPr>
            <a:r>
              <a:rPr lang="zh-CN" altLang="en-US" dirty="0" smtClean="0">
                <a:cs typeface="Courier New" pitchFamily="49" charset="0"/>
              </a:rPr>
              <a:t>或</a:t>
            </a:r>
          </a:p>
          <a:p>
            <a:pPr lvl="1" eaLnBrk="1" hangingPunct="1">
              <a:lnSpc>
                <a:spcPct val="90000"/>
              </a:lnSpc>
              <a:defRPr/>
            </a:pPr>
            <a:r>
              <a:rPr lang="en-US" altLang="zh-CN" dirty="0" smtClean="0">
                <a:cs typeface="Courier New" pitchFamily="49" charset="0"/>
              </a:rPr>
              <a:t>&lt;</a:t>
            </a:r>
            <a:r>
              <a:rPr lang="zh-CN" altLang="en-US" dirty="0" smtClean="0"/>
              <a:t>元素类型</a:t>
            </a:r>
            <a:r>
              <a:rPr lang="en-US" altLang="zh-CN" dirty="0" smtClean="0">
                <a:cs typeface="Courier New" pitchFamily="49" charset="0"/>
              </a:rPr>
              <a:t>&gt; </a:t>
            </a:r>
            <a:r>
              <a:rPr lang="en-US" altLang="zh-CN" dirty="0" smtClean="0">
                <a:solidFill>
                  <a:schemeClr val="folHlink"/>
                </a:solidFill>
                <a:cs typeface="Courier New" pitchFamily="49" charset="0"/>
              </a:rPr>
              <a:t>&lt;</a:t>
            </a:r>
            <a:r>
              <a:rPr lang="zh-CN" altLang="en-US" dirty="0" smtClean="0">
                <a:solidFill>
                  <a:schemeClr val="folHlink"/>
                </a:solidFill>
              </a:rPr>
              <a:t>一维数组变量名</a:t>
            </a:r>
            <a:r>
              <a:rPr lang="en-US" altLang="zh-CN" dirty="0" smtClean="0">
                <a:solidFill>
                  <a:schemeClr val="folHlink"/>
                </a:solidFill>
                <a:cs typeface="Courier New" pitchFamily="49" charset="0"/>
              </a:rPr>
              <a:t>&gt;</a:t>
            </a:r>
            <a:r>
              <a:rPr lang="en-US" altLang="zh-CN" dirty="0" smtClean="0">
                <a:cs typeface="Courier New" pitchFamily="49" charset="0"/>
              </a:rPr>
              <a:t>[&lt;</a:t>
            </a:r>
            <a:r>
              <a:rPr lang="zh-CN" altLang="en-US" dirty="0" smtClean="0"/>
              <a:t>元素个数</a:t>
            </a:r>
            <a:r>
              <a:rPr lang="en-US" altLang="zh-CN" dirty="0" smtClean="0">
                <a:cs typeface="Courier New" pitchFamily="49" charset="0"/>
              </a:rPr>
              <a:t>&gt;];</a:t>
            </a:r>
          </a:p>
          <a:p>
            <a:pPr lvl="2" eaLnBrk="1" hangingPunct="1">
              <a:lnSpc>
                <a:spcPct val="90000"/>
              </a:lnSpc>
              <a:defRPr/>
            </a:pPr>
            <a:r>
              <a:rPr lang="en-US" altLang="zh-CN" dirty="0" smtClean="0"/>
              <a:t>&lt;</a:t>
            </a:r>
            <a:r>
              <a:rPr lang="zh-CN" altLang="en-US" dirty="0" smtClean="0"/>
              <a:t>元素类型</a:t>
            </a:r>
            <a:r>
              <a:rPr lang="en-US" altLang="zh-CN" dirty="0" smtClean="0"/>
              <a:t>&gt;</a:t>
            </a:r>
            <a:r>
              <a:rPr lang="zh-CN" altLang="en-US" dirty="0" smtClean="0"/>
              <a:t>为任意</a:t>
            </a:r>
            <a:r>
              <a:rPr lang="en-US" altLang="zh-CN" dirty="0" smtClean="0"/>
              <a:t>C++</a:t>
            </a:r>
            <a:r>
              <a:rPr lang="zh-CN" altLang="en-US" dirty="0" smtClean="0"/>
              <a:t>类型（</a:t>
            </a:r>
            <a:r>
              <a:rPr lang="en-US" altLang="zh-CN" dirty="0" smtClean="0"/>
              <a:t>void</a:t>
            </a:r>
            <a:r>
              <a:rPr lang="zh-CN" altLang="en-US" dirty="0" smtClean="0"/>
              <a:t>除外）</a:t>
            </a:r>
            <a:endParaRPr lang="zh-CN" altLang="en-US" dirty="0" smtClean="0">
              <a:cs typeface="Courier New" pitchFamily="49" charset="0"/>
            </a:endParaRPr>
          </a:p>
          <a:p>
            <a:pPr lvl="2" eaLnBrk="1" hangingPunct="1">
              <a:lnSpc>
                <a:spcPct val="90000"/>
              </a:lnSpc>
              <a:defRPr/>
            </a:pPr>
            <a:r>
              <a:rPr lang="en-US" altLang="zh-CN" dirty="0" smtClean="0">
                <a:cs typeface="Courier New" pitchFamily="49" charset="0"/>
              </a:rPr>
              <a:t>&lt;</a:t>
            </a:r>
            <a:r>
              <a:rPr lang="zh-CN" altLang="en-US" dirty="0" smtClean="0">
                <a:cs typeface="Courier New" pitchFamily="49" charset="0"/>
              </a:rPr>
              <a:t>元素个数</a:t>
            </a:r>
            <a:r>
              <a:rPr lang="en-US" altLang="zh-CN" dirty="0" smtClean="0">
                <a:cs typeface="Courier New" pitchFamily="49" charset="0"/>
              </a:rPr>
              <a:t>&gt;</a:t>
            </a:r>
            <a:r>
              <a:rPr lang="zh-CN" altLang="en-US" dirty="0" smtClean="0">
                <a:cs typeface="Courier New" pitchFamily="49" charset="0"/>
              </a:rPr>
              <a:t>为</a:t>
            </a:r>
            <a:r>
              <a:rPr lang="zh-CN" altLang="en-US" dirty="0" smtClean="0">
                <a:solidFill>
                  <a:schemeClr val="folHlink"/>
                </a:solidFill>
                <a:cs typeface="Courier New" pitchFamily="49" charset="0"/>
              </a:rPr>
              <a:t>整型常量表达式</a:t>
            </a:r>
          </a:p>
          <a:p>
            <a:pPr eaLnBrk="1" hangingPunct="1">
              <a:lnSpc>
                <a:spcPct val="90000"/>
              </a:lnSpc>
              <a:defRPr/>
            </a:pPr>
            <a:r>
              <a:rPr lang="zh-CN" altLang="en-US" dirty="0" smtClean="0">
                <a:cs typeface="Courier New" pitchFamily="49" charset="0"/>
              </a:rPr>
              <a:t>例如：</a:t>
            </a:r>
          </a:p>
          <a:p>
            <a:pPr lvl="2" eaLnBrk="1" hangingPunct="1">
              <a:lnSpc>
                <a:spcPct val="90000"/>
              </a:lnSpc>
              <a:defRPr/>
            </a:pPr>
            <a:r>
              <a:rPr lang="en-US" altLang="zh-CN" dirty="0" err="1" smtClean="0">
                <a:cs typeface="Courier New" pitchFamily="49" charset="0"/>
              </a:rPr>
              <a:t>typedef</a:t>
            </a:r>
            <a:r>
              <a:rPr lang="en-US" altLang="zh-CN" dirty="0" smtClean="0">
                <a:cs typeface="Courier New" pitchFamily="49" charset="0"/>
              </a:rPr>
              <a:t> </a:t>
            </a:r>
            <a:r>
              <a:rPr lang="en-US" altLang="zh-CN" dirty="0" err="1" smtClean="0">
                <a:cs typeface="Courier New" pitchFamily="49" charset="0"/>
              </a:rPr>
              <a:t>int</a:t>
            </a:r>
            <a:r>
              <a:rPr lang="en-US" altLang="zh-CN" dirty="0" smtClean="0">
                <a:cs typeface="Courier New" pitchFamily="49" charset="0"/>
              </a:rPr>
              <a:t> A[10];</a:t>
            </a:r>
          </a:p>
          <a:p>
            <a:pPr lvl="2" eaLnBrk="1" hangingPunct="1">
              <a:lnSpc>
                <a:spcPct val="90000"/>
              </a:lnSpc>
              <a:defRPr/>
            </a:pPr>
            <a:r>
              <a:rPr lang="en-US" altLang="zh-CN" dirty="0" smtClean="0">
                <a:cs typeface="Courier New" pitchFamily="49" charset="0"/>
              </a:rPr>
              <a:t>A </a:t>
            </a:r>
            <a:r>
              <a:rPr lang="en-US" altLang="zh-CN" dirty="0" err="1" smtClean="0">
                <a:solidFill>
                  <a:schemeClr val="folHlink"/>
                </a:solidFill>
                <a:cs typeface="Courier New" pitchFamily="49" charset="0"/>
              </a:rPr>
              <a:t>a</a:t>
            </a:r>
            <a:r>
              <a:rPr lang="en-US" altLang="zh-CN" dirty="0" smtClean="0">
                <a:cs typeface="Courier New" pitchFamily="49" charset="0"/>
              </a:rPr>
              <a:t>;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a:t>
            </a:r>
          </a:p>
          <a:p>
            <a:pPr lvl="2" eaLnBrk="1" hangingPunct="1">
              <a:lnSpc>
                <a:spcPct val="90000"/>
              </a:lnSpc>
              <a:buFont typeface="Wingdings" pitchFamily="2" charset="2"/>
              <a:buNone/>
              <a:defRPr/>
            </a:pPr>
            <a:r>
              <a:rPr lang="zh-CN" altLang="en-US" dirty="0" smtClean="0">
                <a:cs typeface="Courier New" pitchFamily="49" charset="0"/>
              </a:rPr>
              <a:t>或</a:t>
            </a:r>
          </a:p>
          <a:p>
            <a:pPr lvl="2" eaLnBrk="1" hangingPunct="1">
              <a:lnSpc>
                <a:spcPct val="90000"/>
              </a:lnSpc>
              <a:defRPr/>
            </a:pPr>
            <a:r>
              <a:rPr lang="en-US" altLang="zh-CN" dirty="0" err="1" smtClean="0">
                <a:cs typeface="Courier New" pitchFamily="49" charset="0"/>
              </a:rPr>
              <a:t>int</a:t>
            </a:r>
            <a:r>
              <a:rPr lang="en-US" altLang="zh-CN" dirty="0" smtClean="0">
                <a:cs typeface="Courier New" pitchFamily="49" charset="0"/>
              </a:rPr>
              <a:t> </a:t>
            </a:r>
            <a:r>
              <a:rPr lang="en-US" altLang="zh-CN" dirty="0" smtClean="0">
                <a:solidFill>
                  <a:schemeClr val="folHlink"/>
                </a:solidFill>
                <a:cs typeface="Courier New" pitchFamily="49" charset="0"/>
              </a:rPr>
              <a:t>a</a:t>
            </a:r>
            <a:r>
              <a:rPr lang="en-US" altLang="zh-CN" dirty="0" smtClean="0">
                <a:cs typeface="Courier New" pitchFamily="49" charset="0"/>
              </a:rPr>
              <a:t>[10]; //</a:t>
            </a:r>
            <a:r>
              <a:rPr lang="zh-CN" altLang="en-US" dirty="0" smtClean="0">
                <a:cs typeface="Courier New" pitchFamily="49" charset="0"/>
              </a:rPr>
              <a:t>由</a:t>
            </a:r>
            <a:r>
              <a:rPr lang="en-US" altLang="zh-CN" dirty="0" smtClean="0">
                <a:cs typeface="Courier New" pitchFamily="49" charset="0"/>
              </a:rPr>
              <a:t>10</a:t>
            </a:r>
            <a:r>
              <a:rPr lang="zh-CN" altLang="en-US" dirty="0" smtClean="0">
                <a:cs typeface="Courier New" pitchFamily="49" charset="0"/>
              </a:rPr>
              <a:t>个</a:t>
            </a:r>
            <a:r>
              <a:rPr lang="en-US" altLang="zh-CN" dirty="0" err="1" smtClean="0">
                <a:cs typeface="Courier New" pitchFamily="49" charset="0"/>
              </a:rPr>
              <a:t>int</a:t>
            </a:r>
            <a:r>
              <a:rPr lang="zh-CN" altLang="en-US" dirty="0" smtClean="0">
                <a:cs typeface="Courier New" pitchFamily="49" charset="0"/>
              </a:rPr>
              <a:t>型元素所构成的数组。</a:t>
            </a:r>
          </a:p>
        </p:txBody>
      </p:sp>
      <p:sp>
        <p:nvSpPr>
          <p:cNvPr id="3" name="标题 1"/>
          <p:cNvSpPr>
            <a:spLocks noGrp="1"/>
          </p:cNvSpPr>
          <p:nvPr>
            <p:ph type="title"/>
          </p:nvPr>
        </p:nvSpPr>
        <p:spPr>
          <a:xfrm>
            <a:off x="457200" y="277813"/>
            <a:ext cx="8229600" cy="1139825"/>
          </a:xfrm>
        </p:spPr>
        <p:txBody>
          <a:bodyPr/>
          <a:lstStyle/>
          <a:p>
            <a:r>
              <a:rPr lang="zh-CN" altLang="en-US" dirty="0" smtClean="0"/>
              <a:t>一维数组类型变量定义</a:t>
            </a:r>
            <a:endParaRPr lang="zh-CN" alt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body" idx="1"/>
          </p:nvPr>
        </p:nvSpPr>
        <p:spPr>
          <a:xfrm>
            <a:off x="457200" y="332656"/>
            <a:ext cx="8229600" cy="6525344"/>
          </a:xfrm>
        </p:spPr>
        <p:txBody>
          <a:bodyPr/>
          <a:lstStyle/>
          <a:p>
            <a:pPr eaLnBrk="1" hangingPunct="1">
              <a:lnSpc>
                <a:spcPct val="90000"/>
              </a:lnSpc>
              <a:defRPr/>
            </a:pPr>
            <a:r>
              <a:rPr lang="zh-CN" altLang="en-US" sz="2800" dirty="0" smtClean="0"/>
              <a:t>二维数组的首地址</a:t>
            </a:r>
          </a:p>
          <a:p>
            <a:pPr lvl="1" eaLnBrk="1" hangingPunct="1">
              <a:lnSpc>
                <a:spcPct val="90000"/>
              </a:lnSpc>
              <a:buFontTx/>
              <a:buNone/>
              <a:defRPr/>
            </a:pPr>
            <a:r>
              <a:rPr lang="en-US" altLang="zh-CN" sz="2400" dirty="0" err="1" smtClean="0"/>
              <a:t>int</a:t>
            </a:r>
            <a:r>
              <a:rPr lang="en-US" altLang="zh-CN" sz="2400" dirty="0" smtClean="0"/>
              <a:t> b[5][10]; //</a:t>
            </a:r>
            <a:r>
              <a:rPr lang="zh-CN" altLang="en-US" sz="2400" dirty="0" smtClean="0"/>
              <a:t>等价于：</a:t>
            </a:r>
            <a:r>
              <a:rPr lang="en-US" altLang="zh-CN" sz="2400" dirty="0" err="1" smtClean="0"/>
              <a:t>typedef</a:t>
            </a:r>
            <a:r>
              <a:rPr lang="en-US" altLang="zh-CN" sz="2400" dirty="0" smtClean="0"/>
              <a:t> </a:t>
            </a:r>
            <a:r>
              <a:rPr lang="en-US" altLang="zh-CN" sz="2400" dirty="0" err="1" smtClean="0"/>
              <a:t>int</a:t>
            </a:r>
            <a:r>
              <a:rPr lang="en-US" altLang="zh-CN" sz="2400" dirty="0" smtClean="0"/>
              <a:t> A[10]; A b[5];</a:t>
            </a:r>
          </a:p>
          <a:p>
            <a:pPr lvl="1" eaLnBrk="1" hangingPunct="1">
              <a:lnSpc>
                <a:spcPct val="90000"/>
              </a:lnSpc>
              <a:buFontTx/>
              <a:buNone/>
              <a:defRPr/>
            </a:pPr>
            <a:r>
              <a:rPr lang="en-US" altLang="zh-CN" sz="2400" dirty="0" smtClean="0"/>
              <a:t>			       //</a:t>
            </a:r>
            <a:r>
              <a:rPr lang="zh-CN" altLang="en-US" sz="2400" dirty="0" smtClean="0"/>
              <a:t>或 </a:t>
            </a:r>
            <a:r>
              <a:rPr lang="en-US" altLang="zh-CN" sz="2400" dirty="0" err="1" smtClean="0"/>
              <a:t>typedef</a:t>
            </a:r>
            <a:r>
              <a:rPr lang="en-US" altLang="zh-CN" sz="2400" dirty="0" smtClean="0"/>
              <a:t> </a:t>
            </a:r>
            <a:r>
              <a:rPr lang="en-US" altLang="zh-CN" sz="2400" dirty="0" err="1" smtClean="0"/>
              <a:t>int</a:t>
            </a:r>
            <a:r>
              <a:rPr lang="en-US" altLang="zh-CN" sz="2400" dirty="0" smtClean="0"/>
              <a:t> B[5][10]; B </a:t>
            </a:r>
            <a:r>
              <a:rPr lang="en-US" altLang="zh-CN" sz="2400" dirty="0" err="1" smtClean="0"/>
              <a:t>b</a:t>
            </a:r>
            <a:r>
              <a:rPr lang="en-US" altLang="zh-CN" sz="2400" dirty="0" smtClean="0"/>
              <a:t>; </a:t>
            </a:r>
          </a:p>
          <a:p>
            <a:pPr lvl="1" eaLnBrk="1" hangingPunct="1">
              <a:lnSpc>
                <a:spcPct val="90000"/>
              </a:lnSpc>
              <a:defRPr/>
            </a:pPr>
            <a:r>
              <a:rPr lang="zh-CN" altLang="en-US" sz="2400" dirty="0" smtClean="0"/>
              <a:t>通过</a:t>
            </a:r>
            <a:r>
              <a:rPr lang="zh-CN" altLang="en-US" sz="2400" dirty="0" smtClean="0">
                <a:solidFill>
                  <a:schemeClr val="folHlink"/>
                </a:solidFill>
              </a:rPr>
              <a:t>第一行、第一列元素</a:t>
            </a:r>
            <a:r>
              <a:rPr lang="zh-CN" altLang="en-US" sz="2400" dirty="0" smtClean="0"/>
              <a:t>来获得。例如：</a:t>
            </a:r>
          </a:p>
          <a:p>
            <a:pPr lvl="2" eaLnBrk="1" hangingPunct="1">
              <a:lnSpc>
                <a:spcPct val="90000"/>
              </a:lnSpc>
              <a:defRPr/>
            </a:pPr>
            <a:r>
              <a:rPr lang="en-US" altLang="zh-CN" sz="2000" dirty="0" err="1" smtClean="0"/>
              <a:t>int</a:t>
            </a:r>
            <a:r>
              <a:rPr lang="en-US" altLang="zh-CN" sz="2000" dirty="0" smtClean="0"/>
              <a:t> *p;</a:t>
            </a:r>
          </a:p>
          <a:p>
            <a:pPr lvl="2" eaLnBrk="1" hangingPunct="1">
              <a:lnSpc>
                <a:spcPct val="90000"/>
              </a:lnSpc>
              <a:defRPr/>
            </a:pPr>
            <a:r>
              <a:rPr lang="en-US" altLang="zh-CN" sz="2000" dirty="0" smtClean="0"/>
              <a:t>p = &amp;b[0][0]; //</a:t>
            </a:r>
            <a:r>
              <a:rPr lang="zh-CN" altLang="en-US" sz="2000" dirty="0" smtClean="0"/>
              <a:t>或</a:t>
            </a:r>
            <a:r>
              <a:rPr lang="en-US" altLang="zh-CN" sz="2000" dirty="0" smtClean="0"/>
              <a:t>p = b[0]; (</a:t>
            </a:r>
            <a:r>
              <a:rPr lang="zh-CN" altLang="en-US" sz="2000" dirty="0" smtClean="0"/>
              <a:t>自动转换成</a:t>
            </a:r>
            <a:r>
              <a:rPr lang="en-US" altLang="zh-CN" sz="2000" dirty="0" smtClean="0"/>
              <a:t>&amp;b[0][0])</a:t>
            </a:r>
          </a:p>
          <a:p>
            <a:pPr lvl="2" eaLnBrk="1" hangingPunct="1">
              <a:lnSpc>
                <a:spcPct val="90000"/>
              </a:lnSpc>
              <a:defRPr/>
            </a:pPr>
            <a:r>
              <a:rPr lang="en-US" altLang="zh-CN" sz="2000" dirty="0" smtClean="0"/>
              <a:t>p++; //</a:t>
            </a:r>
            <a:r>
              <a:rPr lang="zh-CN" altLang="en-US" sz="2000" dirty="0" smtClean="0"/>
              <a:t>加： </a:t>
            </a:r>
            <a:r>
              <a:rPr lang="en-US" altLang="zh-CN" sz="2000" dirty="0" err="1" smtClean="0"/>
              <a:t>sizeof</a:t>
            </a:r>
            <a:r>
              <a:rPr lang="en-US" altLang="zh-CN" sz="2000" dirty="0" smtClean="0"/>
              <a:t>(</a:t>
            </a:r>
            <a:r>
              <a:rPr lang="en-US" altLang="zh-CN" sz="2000" dirty="0" err="1" smtClean="0"/>
              <a:t>int</a:t>
            </a:r>
            <a:r>
              <a:rPr lang="en-US" altLang="zh-CN" sz="2000" dirty="0" smtClean="0"/>
              <a:t>)</a:t>
            </a:r>
          </a:p>
          <a:p>
            <a:pPr lvl="1" eaLnBrk="1" hangingPunct="1">
              <a:lnSpc>
                <a:spcPct val="90000"/>
              </a:lnSpc>
              <a:defRPr/>
            </a:pPr>
            <a:r>
              <a:rPr lang="zh-CN" altLang="en-US" sz="2400" dirty="0" smtClean="0"/>
              <a:t>通过</a:t>
            </a:r>
            <a:r>
              <a:rPr lang="zh-CN" altLang="en-US" sz="2400" dirty="0" smtClean="0">
                <a:solidFill>
                  <a:schemeClr val="folHlink"/>
                </a:solidFill>
              </a:rPr>
              <a:t>第一行的一维数组</a:t>
            </a:r>
            <a:r>
              <a:rPr lang="zh-CN" altLang="en-US" sz="2400" dirty="0" smtClean="0"/>
              <a:t>获得。例如：</a:t>
            </a:r>
          </a:p>
          <a:p>
            <a:pPr lvl="2" eaLnBrk="1" hangingPunct="1">
              <a:lnSpc>
                <a:spcPct val="90000"/>
              </a:lnSpc>
              <a:defRPr/>
            </a:pPr>
            <a:r>
              <a:rPr lang="en-US" altLang="zh-CN" sz="2000" dirty="0" smtClean="0"/>
              <a:t>A *q; //</a:t>
            </a:r>
            <a:r>
              <a:rPr lang="zh-CN" altLang="en-US" sz="2000" dirty="0" smtClean="0"/>
              <a:t>或 </a:t>
            </a:r>
            <a:r>
              <a:rPr lang="en-US" altLang="zh-CN" sz="2000" dirty="0" err="1" smtClean="0"/>
              <a:t>int</a:t>
            </a:r>
            <a:r>
              <a:rPr lang="en-US" altLang="zh-CN" sz="2000" dirty="0" smtClean="0"/>
              <a:t> (*q)[10]; </a:t>
            </a:r>
          </a:p>
          <a:p>
            <a:pPr lvl="2" eaLnBrk="1" hangingPunct="1">
              <a:lnSpc>
                <a:spcPct val="90000"/>
              </a:lnSpc>
              <a:defRPr/>
            </a:pPr>
            <a:r>
              <a:rPr lang="en-US" altLang="zh-CN" sz="2000" dirty="0" smtClean="0"/>
              <a:t>q = &amp;b[0]; //</a:t>
            </a:r>
            <a:r>
              <a:rPr lang="zh-CN" altLang="en-US" sz="2000" dirty="0" smtClean="0"/>
              <a:t>或</a:t>
            </a:r>
            <a:r>
              <a:rPr lang="en-US" altLang="zh-CN" sz="2000" dirty="0" smtClean="0"/>
              <a:t>q = b; (</a:t>
            </a:r>
            <a:r>
              <a:rPr lang="zh-CN" altLang="en-US" sz="2000" dirty="0" smtClean="0"/>
              <a:t>自动转换成</a:t>
            </a:r>
            <a:r>
              <a:rPr lang="en-US" altLang="zh-CN" sz="2000" dirty="0" smtClean="0"/>
              <a:t>&amp;b[0])</a:t>
            </a:r>
          </a:p>
          <a:p>
            <a:pPr lvl="2" eaLnBrk="1" hangingPunct="1">
              <a:lnSpc>
                <a:spcPct val="90000"/>
              </a:lnSpc>
              <a:defRPr/>
            </a:pPr>
            <a:r>
              <a:rPr lang="en-US" altLang="zh-CN" sz="2000" dirty="0" smtClean="0"/>
              <a:t>q++; //</a:t>
            </a:r>
            <a:r>
              <a:rPr lang="zh-CN" altLang="en-US" sz="2000" dirty="0" smtClean="0"/>
              <a:t>加：</a:t>
            </a:r>
            <a:r>
              <a:rPr lang="en-US" altLang="zh-CN" sz="2000" dirty="0" smtClean="0"/>
              <a:t>10×sizeof(</a:t>
            </a:r>
            <a:r>
              <a:rPr lang="en-US" altLang="zh-CN" sz="2000" dirty="0" err="1" smtClean="0"/>
              <a:t>int</a:t>
            </a:r>
            <a:r>
              <a:rPr lang="en-US" altLang="zh-CN" sz="2000" dirty="0" smtClean="0"/>
              <a:t>)</a:t>
            </a:r>
            <a:r>
              <a:rPr lang="zh-CN" altLang="en-US" sz="2000" dirty="0" smtClean="0"/>
              <a:t>，</a:t>
            </a:r>
            <a:r>
              <a:rPr lang="en-US" altLang="zh-CN" sz="2000" dirty="0" smtClean="0"/>
              <a:t>q</a:t>
            </a:r>
            <a:r>
              <a:rPr lang="zh-CN" altLang="en-US" sz="2000" dirty="0" smtClean="0"/>
              <a:t>指向下一行</a:t>
            </a:r>
            <a:endParaRPr lang="en-US" altLang="zh-CN" sz="2000" dirty="0" smtClean="0"/>
          </a:p>
          <a:p>
            <a:pPr lvl="1" eaLnBrk="1" hangingPunct="1">
              <a:lnSpc>
                <a:spcPct val="90000"/>
              </a:lnSpc>
              <a:defRPr/>
            </a:pPr>
            <a:r>
              <a:rPr lang="zh-CN" altLang="en-US" sz="2400" dirty="0" smtClean="0"/>
              <a:t>通过</a:t>
            </a:r>
            <a:r>
              <a:rPr lang="zh-CN" altLang="en-US" sz="2400" dirty="0" smtClean="0">
                <a:solidFill>
                  <a:schemeClr val="folHlink"/>
                </a:solidFill>
              </a:rPr>
              <a:t>整个数组</a:t>
            </a:r>
            <a:r>
              <a:rPr lang="zh-CN" altLang="en-US" sz="2400" dirty="0" smtClean="0"/>
              <a:t>获得（在三维数组中使用）。例如：</a:t>
            </a:r>
          </a:p>
          <a:p>
            <a:pPr lvl="2" eaLnBrk="1" hangingPunct="1">
              <a:lnSpc>
                <a:spcPct val="90000"/>
              </a:lnSpc>
              <a:defRPr/>
            </a:pPr>
            <a:r>
              <a:rPr lang="en-US" altLang="zh-CN" sz="2000" dirty="0" smtClean="0"/>
              <a:t>B *r; //</a:t>
            </a:r>
            <a:r>
              <a:rPr lang="zh-CN" altLang="en-US" sz="2000" dirty="0" smtClean="0"/>
              <a:t>或</a:t>
            </a:r>
            <a:r>
              <a:rPr lang="en-US" altLang="zh-CN" sz="2000" dirty="0" err="1" smtClean="0"/>
              <a:t>int</a:t>
            </a:r>
            <a:r>
              <a:rPr lang="en-US" altLang="zh-CN" sz="2000" dirty="0" smtClean="0"/>
              <a:t> (*r)[5][10]; </a:t>
            </a:r>
          </a:p>
          <a:p>
            <a:pPr lvl="2" eaLnBrk="1" hangingPunct="1">
              <a:lnSpc>
                <a:spcPct val="90000"/>
              </a:lnSpc>
              <a:defRPr/>
            </a:pPr>
            <a:r>
              <a:rPr lang="en-US" altLang="zh-CN" sz="2000" dirty="0" smtClean="0"/>
              <a:t>r = &amp;b;</a:t>
            </a:r>
          </a:p>
          <a:p>
            <a:pPr lvl="2" eaLnBrk="1" hangingPunct="1">
              <a:lnSpc>
                <a:spcPct val="90000"/>
              </a:lnSpc>
              <a:defRPr/>
            </a:pPr>
            <a:r>
              <a:rPr lang="en-US" altLang="zh-CN" sz="2000" dirty="0" smtClean="0"/>
              <a:t>r++; //</a:t>
            </a:r>
            <a:r>
              <a:rPr lang="zh-CN" altLang="en-US" sz="2000" dirty="0" smtClean="0"/>
              <a:t>加：</a:t>
            </a:r>
            <a:r>
              <a:rPr lang="en-US" altLang="zh-CN" sz="2000" dirty="0" smtClean="0"/>
              <a:t>5×10×sizeof(</a:t>
            </a:r>
            <a:r>
              <a:rPr lang="en-US" altLang="zh-CN" sz="2000" dirty="0" err="1" smtClean="0"/>
              <a:t>int</a:t>
            </a:r>
            <a:r>
              <a:rPr lang="en-US" altLang="zh-CN" sz="2000" dirty="0" smtClean="0"/>
              <a:t>)</a:t>
            </a:r>
          </a:p>
          <a:p>
            <a:pPr lvl="2" eaLnBrk="1" hangingPunct="1">
              <a:lnSpc>
                <a:spcPct val="90000"/>
              </a:lnSpc>
              <a:defRPr/>
            </a:pPr>
            <a:r>
              <a:rPr lang="zh-CN" altLang="en-US" sz="2000" dirty="0"/>
              <a:t>在三维数组中</a:t>
            </a:r>
            <a:r>
              <a:rPr lang="zh-CN" altLang="en-US" sz="2000" dirty="0" smtClean="0"/>
              <a:t>使用</a:t>
            </a:r>
            <a:endParaRPr lang="en-US" altLang="zh-CN" sz="20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body" idx="1"/>
          </p:nvPr>
        </p:nvSpPr>
        <p:spPr>
          <a:xfrm>
            <a:off x="179388" y="260350"/>
            <a:ext cx="8686800" cy="6481018"/>
          </a:xfrm>
        </p:spPr>
        <p:txBody>
          <a:bodyPr>
            <a:normAutofit/>
          </a:bodyPr>
          <a:lstStyle/>
          <a:p>
            <a:pPr eaLnBrk="1" hangingPunct="1">
              <a:defRPr/>
            </a:pPr>
            <a:r>
              <a:rPr lang="zh-CN" altLang="en-US" sz="2800" dirty="0" smtClean="0"/>
              <a:t>对于一个动态的</a:t>
            </a:r>
            <a:r>
              <a:rPr lang="en-US" altLang="zh-CN" sz="2800" dirty="0" smtClean="0"/>
              <a:t>n</a:t>
            </a:r>
            <a:r>
              <a:rPr lang="zh-CN" altLang="en-US" sz="2800" dirty="0" smtClean="0"/>
              <a:t>维数组，实际上是按一维动态数组来创建的，返回的首地址类型是去掉第一维后的数组指针类型。例如，下面创建一个动态的二维数组：</a:t>
            </a:r>
          </a:p>
          <a:p>
            <a:pPr lvl="1" eaLnBrk="1" hangingPunct="1">
              <a:defRPr/>
            </a:pPr>
            <a:r>
              <a:rPr lang="en-US" altLang="zh-CN" sz="2400" dirty="0" err="1" smtClean="0"/>
              <a:t>typedef</a:t>
            </a:r>
            <a:r>
              <a:rPr lang="en-US" altLang="zh-CN" sz="2400" dirty="0" smtClean="0"/>
              <a:t> </a:t>
            </a:r>
            <a:r>
              <a:rPr lang="en-US" altLang="zh-CN" sz="2400" dirty="0" err="1" smtClean="0"/>
              <a:t>int</a:t>
            </a:r>
            <a:r>
              <a:rPr lang="en-US" altLang="zh-CN" sz="2400" dirty="0" smtClean="0"/>
              <a:t> A[10]; //A</a:t>
            </a:r>
            <a:r>
              <a:rPr lang="zh-CN" altLang="en-US" sz="2400" dirty="0" smtClean="0"/>
              <a:t>表示一个由</a:t>
            </a:r>
            <a:r>
              <a:rPr lang="en-US" altLang="zh-CN" sz="2400" dirty="0" smtClean="0"/>
              <a:t>10</a:t>
            </a:r>
            <a:r>
              <a:rPr lang="zh-CN" altLang="en-US" sz="2400" dirty="0" smtClean="0"/>
              <a:t>个</a:t>
            </a:r>
            <a:r>
              <a:rPr lang="en-US" altLang="zh-CN" sz="2400" dirty="0" err="1" smtClean="0"/>
              <a:t>int</a:t>
            </a:r>
            <a:r>
              <a:rPr lang="zh-CN" altLang="en-US" sz="2400" dirty="0" smtClean="0"/>
              <a:t>型元素</a:t>
            </a:r>
          </a:p>
          <a:p>
            <a:pPr lvl="1" eaLnBrk="1" hangingPunct="1">
              <a:buFontTx/>
              <a:buNone/>
              <a:defRPr/>
            </a:pPr>
            <a:r>
              <a:rPr lang="zh-CN" altLang="en-US" sz="2400" dirty="0" smtClean="0"/>
              <a:t>					</a:t>
            </a:r>
            <a:r>
              <a:rPr lang="en-US" altLang="zh-CN" sz="2400" dirty="0" smtClean="0"/>
              <a:t>//</a:t>
            </a:r>
            <a:r>
              <a:rPr lang="zh-CN" altLang="en-US" sz="2400" dirty="0" smtClean="0"/>
              <a:t>所构成的一维数组类型</a:t>
            </a:r>
          </a:p>
          <a:p>
            <a:pPr lvl="1" eaLnBrk="1" hangingPunct="1">
              <a:defRPr/>
            </a:pPr>
            <a:r>
              <a:rPr lang="en-US" altLang="zh-CN" sz="2400" dirty="0" err="1" smtClean="0"/>
              <a:t>int</a:t>
            </a:r>
            <a:r>
              <a:rPr lang="en-US" altLang="zh-CN" sz="2400" dirty="0" smtClean="0"/>
              <a:t> m;</a:t>
            </a:r>
          </a:p>
          <a:p>
            <a:pPr lvl="1" eaLnBrk="1" hangingPunct="1">
              <a:defRPr/>
            </a:pPr>
            <a:r>
              <a:rPr lang="en-US" altLang="zh-CN" sz="2400" dirty="0" smtClean="0"/>
              <a:t>A *q; //</a:t>
            </a:r>
            <a:r>
              <a:rPr lang="zh-CN" altLang="en-US" sz="2400" dirty="0" smtClean="0"/>
              <a:t>或：</a:t>
            </a:r>
            <a:r>
              <a:rPr lang="en-US" altLang="zh-CN" sz="2400" dirty="0" err="1" smtClean="0"/>
              <a:t>int</a:t>
            </a:r>
            <a:r>
              <a:rPr lang="en-US" altLang="zh-CN" sz="2400" dirty="0" smtClean="0"/>
              <a:t> (*q)[10];</a:t>
            </a:r>
          </a:p>
          <a:p>
            <a:pPr lvl="1" eaLnBrk="1" hangingPunct="1">
              <a:defRPr/>
            </a:pPr>
            <a:r>
              <a:rPr lang="en-US" altLang="zh-CN" sz="2400" dirty="0" smtClean="0"/>
              <a:t>q </a:t>
            </a:r>
            <a:r>
              <a:rPr lang="en-US" altLang="zh-CN" sz="2400" dirty="0"/>
              <a:t>= new </a:t>
            </a:r>
            <a:r>
              <a:rPr lang="en-US" altLang="zh-CN" sz="2400" dirty="0" err="1"/>
              <a:t>int</a:t>
            </a:r>
            <a:r>
              <a:rPr lang="en-US" altLang="zh-CN" sz="2400" dirty="0"/>
              <a:t>[m][10</a:t>
            </a:r>
            <a:r>
              <a:rPr lang="en-US" altLang="zh-CN" sz="2400" dirty="0" smtClean="0"/>
              <a:t>];</a:t>
            </a:r>
          </a:p>
          <a:p>
            <a:pPr marL="457200" lvl="1" indent="0" eaLnBrk="1" hangingPunct="1">
              <a:buNone/>
              <a:defRPr/>
            </a:pPr>
            <a:r>
              <a:rPr lang="en-US" altLang="zh-CN" sz="2400" dirty="0"/>
              <a:t> </a:t>
            </a:r>
            <a:r>
              <a:rPr lang="en-US" altLang="zh-CN" sz="2400" dirty="0" smtClean="0"/>
              <a:t>                //</a:t>
            </a:r>
            <a:r>
              <a:rPr lang="zh-CN" altLang="en-US" sz="2400" dirty="0" smtClean="0"/>
              <a:t>创建一个由</a:t>
            </a:r>
            <a:r>
              <a:rPr lang="en-US" altLang="zh-CN" sz="2400" dirty="0" smtClean="0"/>
              <a:t>m</a:t>
            </a:r>
            <a:r>
              <a:rPr lang="zh-CN" altLang="en-US" sz="2400" dirty="0" smtClean="0"/>
              <a:t>行</a:t>
            </a:r>
            <a:r>
              <a:rPr lang="en-US" altLang="zh-CN" sz="2400" dirty="0" smtClean="0"/>
              <a:t>10</a:t>
            </a:r>
            <a:r>
              <a:rPr lang="zh-CN" altLang="en-US" sz="2400" dirty="0" smtClean="0"/>
              <a:t>列的二维数组，</a:t>
            </a:r>
          </a:p>
          <a:p>
            <a:pPr lvl="1" eaLnBrk="1" hangingPunct="1">
              <a:buFontTx/>
              <a:buNone/>
              <a:defRPr/>
            </a:pPr>
            <a:r>
              <a:rPr lang="zh-CN" altLang="en-US" sz="2400" dirty="0" smtClean="0"/>
              <a:t>		             </a:t>
            </a:r>
            <a:r>
              <a:rPr lang="en-US" altLang="zh-CN" sz="2400" dirty="0" smtClean="0"/>
              <a:t>//</a:t>
            </a:r>
            <a:r>
              <a:rPr lang="zh-CN" altLang="en-US" sz="2400" dirty="0" smtClean="0"/>
              <a:t>返回第一行的地址（类型为： </a:t>
            </a:r>
            <a:r>
              <a:rPr lang="en-US" altLang="zh-CN" sz="2400" dirty="0" smtClean="0"/>
              <a:t>A *</a:t>
            </a:r>
            <a:r>
              <a:rPr lang="zh-CN" altLang="en-US" sz="2400" dirty="0" smtClean="0"/>
              <a:t>）。</a:t>
            </a:r>
          </a:p>
          <a:p>
            <a:pPr marL="457200" lvl="1" indent="0" eaLnBrk="1" hangingPunct="1">
              <a:buNone/>
              <a:defRPr/>
            </a:pPr>
            <a:r>
              <a:rPr lang="zh-CN" altLang="en-US" sz="2400" dirty="0" smtClean="0"/>
              <a:t>或</a:t>
            </a:r>
          </a:p>
          <a:p>
            <a:pPr lvl="1" eaLnBrk="1" hangingPunct="1">
              <a:defRPr/>
            </a:pPr>
            <a:r>
              <a:rPr lang="en-US" altLang="zh-CN" sz="2400" dirty="0" smtClean="0"/>
              <a:t>q </a:t>
            </a:r>
            <a:r>
              <a:rPr lang="en-US" altLang="zh-CN" sz="2400" dirty="0"/>
              <a:t>= new A[m</a:t>
            </a:r>
            <a:r>
              <a:rPr lang="en-US" altLang="zh-CN" sz="2400" dirty="0" smtClean="0"/>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eaLnBrk="1" hangingPunct="1">
              <a:defRPr/>
            </a:pPr>
            <a:endParaRPr lang="zh-CN" altLang="zh-CN" smtClean="0"/>
          </a:p>
        </p:txBody>
      </p:sp>
      <p:sp>
        <p:nvSpPr>
          <p:cNvPr id="491523" name="Rectangle 3"/>
          <p:cNvSpPr>
            <a:spLocks noGrp="1" noChangeArrowheads="1"/>
          </p:cNvSpPr>
          <p:nvPr>
            <p:ph type="body" idx="1"/>
          </p:nvPr>
        </p:nvSpPr>
        <p:spPr/>
        <p:txBody>
          <a:bodyPr/>
          <a:lstStyle/>
          <a:p>
            <a:pPr eaLnBrk="1" hangingPunct="1">
              <a:lnSpc>
                <a:spcPct val="90000"/>
              </a:lnSpc>
              <a:defRPr/>
            </a:pPr>
            <a:r>
              <a:rPr lang="zh-CN" altLang="en-US" sz="2800" dirty="0" smtClean="0"/>
              <a:t>当把一个二维数组传给一个函数时，编译器将把它转换成第一行的地址。例如：</a:t>
            </a:r>
          </a:p>
          <a:p>
            <a:pPr lvl="1" eaLnBrk="1" hangingPunct="1">
              <a:lnSpc>
                <a:spcPct val="90000"/>
              </a:lnSpc>
              <a:buFontTx/>
              <a:buNone/>
              <a:defRPr/>
            </a:pPr>
            <a:r>
              <a:rPr lang="en-US" altLang="zh-CN" sz="2400" dirty="0" smtClean="0"/>
              <a:t>void f(</a:t>
            </a:r>
            <a:r>
              <a:rPr lang="en-US" altLang="zh-CN" sz="2400" dirty="0" err="1" smtClean="0"/>
              <a:t>int</a:t>
            </a:r>
            <a:r>
              <a:rPr lang="en-US" altLang="zh-CN" sz="2400" dirty="0" smtClean="0"/>
              <a:t> p[][10], </a:t>
            </a:r>
            <a:r>
              <a:rPr lang="en-US" altLang="zh-CN" sz="2400" dirty="0" err="1" smtClean="0"/>
              <a:t>int</a:t>
            </a:r>
            <a:r>
              <a:rPr lang="en-US" altLang="zh-CN" sz="2400" dirty="0" smtClean="0"/>
              <a:t> lines)</a:t>
            </a:r>
          </a:p>
          <a:p>
            <a:pPr lvl="1" eaLnBrk="1" hangingPunct="1">
              <a:lnSpc>
                <a:spcPct val="90000"/>
              </a:lnSpc>
              <a:buFontTx/>
              <a:buNone/>
              <a:defRPr/>
            </a:pPr>
            <a:r>
              <a:rPr lang="en-US" altLang="zh-CN" sz="2400" dirty="0" smtClean="0"/>
              <a:t>//</a:t>
            </a:r>
            <a:r>
              <a:rPr lang="zh-CN" altLang="en-US" sz="2400" dirty="0" smtClean="0"/>
              <a:t>解释成：</a:t>
            </a:r>
            <a:r>
              <a:rPr lang="en-US" altLang="zh-CN" sz="2400" dirty="0" smtClean="0"/>
              <a:t>void g(</a:t>
            </a:r>
            <a:r>
              <a:rPr lang="en-US" altLang="zh-CN" sz="2400" dirty="0" err="1" smtClean="0"/>
              <a:t>int</a:t>
            </a:r>
            <a:r>
              <a:rPr lang="en-US" altLang="zh-CN" sz="2400" dirty="0" smtClean="0"/>
              <a:t> (*p)[10], </a:t>
            </a:r>
            <a:r>
              <a:rPr lang="en-US" altLang="zh-CN" sz="2400" dirty="0" err="1" smtClean="0"/>
              <a:t>int</a:t>
            </a:r>
            <a:r>
              <a:rPr lang="en-US" altLang="zh-CN" sz="2400" dirty="0" smtClean="0"/>
              <a:t> lines) </a:t>
            </a:r>
          </a:p>
          <a:p>
            <a:pPr lvl="1" eaLnBrk="1" hangingPunct="1">
              <a:lnSpc>
                <a:spcPct val="90000"/>
              </a:lnSpc>
              <a:buFontTx/>
              <a:buNone/>
              <a:defRPr/>
            </a:pPr>
            <a:r>
              <a:rPr lang="en-US" altLang="zh-CN" sz="2400" dirty="0" smtClean="0"/>
              <a:t>{	... p[</a:t>
            </a:r>
            <a:r>
              <a:rPr lang="en-US" altLang="zh-CN" sz="2400" dirty="0" err="1" smtClean="0"/>
              <a:t>i</a:t>
            </a:r>
            <a:r>
              <a:rPr lang="en-US" altLang="zh-CN" sz="2400" dirty="0" smtClean="0"/>
              <a:t>][j]...  //</a:t>
            </a:r>
            <a:r>
              <a:rPr lang="zh-CN" altLang="en-US" sz="2400" dirty="0" smtClean="0"/>
              <a:t>解释成： *</a:t>
            </a:r>
            <a:r>
              <a:rPr lang="en-US" altLang="zh-CN" sz="2400" dirty="0" smtClean="0"/>
              <a:t>(*(</a:t>
            </a:r>
            <a:r>
              <a:rPr lang="en-US" altLang="zh-CN" sz="2400" dirty="0" err="1" smtClean="0"/>
              <a:t>p+i</a:t>
            </a:r>
            <a:r>
              <a:rPr lang="en-US" altLang="zh-CN" sz="2400" dirty="0" smtClean="0"/>
              <a:t>)+j)</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int</a:t>
            </a:r>
            <a:r>
              <a:rPr lang="en-US" altLang="zh-CN" sz="2400" dirty="0" smtClean="0"/>
              <a:t> main()</a:t>
            </a: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b[20][10];</a:t>
            </a:r>
          </a:p>
          <a:p>
            <a:pPr lvl="1" eaLnBrk="1" hangingPunct="1">
              <a:lnSpc>
                <a:spcPct val="90000"/>
              </a:lnSpc>
              <a:buFontTx/>
              <a:buNone/>
              <a:defRPr/>
            </a:pPr>
            <a:r>
              <a:rPr lang="en-US" altLang="zh-CN" sz="2400" dirty="0" smtClean="0"/>
              <a:t>	g(b,20);  //</a:t>
            </a:r>
            <a:r>
              <a:rPr lang="zh-CN" altLang="en-US" sz="2400" dirty="0" smtClean="0"/>
              <a:t>转换成：</a:t>
            </a:r>
            <a:r>
              <a:rPr lang="en-US" altLang="zh-CN" sz="2400" dirty="0" smtClean="0"/>
              <a:t>g(&amp;b[0],20);</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body" idx="1"/>
          </p:nvPr>
        </p:nvSpPr>
        <p:spPr>
          <a:xfrm>
            <a:off x="457200" y="1340768"/>
            <a:ext cx="8229600" cy="4824884"/>
          </a:xfrm>
        </p:spPr>
        <p:txBody>
          <a:bodyPr>
            <a:normAutofit lnSpcReduction="10000"/>
          </a:bodyPr>
          <a:lstStyle/>
          <a:p>
            <a:pPr eaLnBrk="1" hangingPunct="1">
              <a:lnSpc>
                <a:spcPct val="80000"/>
              </a:lnSpc>
              <a:buFont typeface="Wingdings" pitchFamily="2" charset="2"/>
              <a:buNone/>
              <a:defRPr/>
            </a:pPr>
            <a:r>
              <a:rPr lang="en-US" altLang="zh-CN" sz="2800" dirty="0" err="1" smtClean="0"/>
              <a:t>int</a:t>
            </a:r>
            <a:r>
              <a:rPr lang="en-US" altLang="zh-CN" sz="2800" dirty="0" smtClean="0"/>
              <a:t> sum(</a:t>
            </a:r>
            <a:r>
              <a:rPr lang="en-US" altLang="zh-CN" sz="2800" dirty="0" err="1" smtClean="0"/>
              <a:t>int</a:t>
            </a:r>
            <a:r>
              <a:rPr lang="en-US" altLang="zh-CN" sz="2800" dirty="0" smtClean="0"/>
              <a:t> *p, </a:t>
            </a:r>
            <a:r>
              <a:rPr lang="en-US" altLang="zh-CN" sz="2800" dirty="0" err="1" smtClean="0"/>
              <a:t>int</a:t>
            </a:r>
            <a:r>
              <a:rPr lang="en-US" altLang="zh-CN" sz="2800" dirty="0" smtClean="0"/>
              <a:t> n) //</a:t>
            </a:r>
            <a:r>
              <a:rPr lang="zh-CN" altLang="en-US" sz="2800" dirty="0" smtClean="0"/>
              <a:t>一维数组元素求和</a:t>
            </a:r>
          </a:p>
          <a:p>
            <a:pPr eaLnBrk="1" hangingPunct="1">
              <a:lnSpc>
                <a:spcPct val="80000"/>
              </a:lnSpc>
              <a:buNone/>
              <a:defRPr/>
            </a:pPr>
            <a:r>
              <a:rPr lang="en-US" altLang="zh-CN" sz="2800" dirty="0" smtClean="0"/>
              <a:t>{ </a:t>
            </a:r>
            <a:r>
              <a:rPr lang="en-US" altLang="zh-CN" sz="2800" dirty="0" err="1" smtClean="0"/>
              <a:t>int</a:t>
            </a:r>
            <a:r>
              <a:rPr lang="en-US" altLang="zh-CN" sz="2800" dirty="0" smtClean="0"/>
              <a:t> s=0;</a:t>
            </a:r>
          </a:p>
          <a:p>
            <a:pPr eaLnBrk="1" hangingPunct="1">
              <a:lnSpc>
                <a:spcPct val="80000"/>
              </a:lnSpc>
              <a:buNone/>
              <a:defRPr/>
            </a:pPr>
            <a:r>
              <a:rPr lang="en-US" altLang="zh-CN" sz="2800" dirty="0"/>
              <a:t> </a:t>
            </a:r>
            <a:r>
              <a:rPr lang="en-US" altLang="zh-CN" sz="2800" dirty="0" smtClean="0"/>
              <a:t>  </a:t>
            </a:r>
            <a:r>
              <a:rPr lang="en-US" altLang="zh-CN" sz="2800" dirty="0"/>
              <a:t>for </a:t>
            </a:r>
            <a:r>
              <a:rPr lang="en-US" altLang="zh-CN" sz="2800" dirty="0" smtClean="0"/>
              <a:t>(</a:t>
            </a:r>
            <a:r>
              <a:rPr lang="en-US" altLang="zh-CN" sz="2800" dirty="0" err="1" smtClean="0"/>
              <a:t>int</a:t>
            </a:r>
            <a:r>
              <a:rPr lang="en-US" altLang="zh-CN" sz="2800" dirty="0" smtClean="0"/>
              <a:t> *q=</a:t>
            </a:r>
            <a:r>
              <a:rPr lang="en-US" altLang="zh-CN" sz="2800" dirty="0" err="1" smtClean="0"/>
              <a:t>p+n</a:t>
            </a:r>
            <a:r>
              <a:rPr lang="en-US" altLang="zh-CN" sz="2800" dirty="0" smtClean="0"/>
              <a:t>; p&lt;q; p++)</a:t>
            </a:r>
          </a:p>
          <a:p>
            <a:pPr eaLnBrk="1" hangingPunct="1">
              <a:lnSpc>
                <a:spcPct val="80000"/>
              </a:lnSpc>
              <a:buFont typeface="Wingdings" pitchFamily="2" charset="2"/>
              <a:buNone/>
              <a:defRPr/>
            </a:pPr>
            <a:r>
              <a:rPr lang="en-US" altLang="zh-CN" sz="2800" dirty="0" smtClean="0"/>
              <a:t>     s += *p;</a:t>
            </a:r>
          </a:p>
          <a:p>
            <a:pPr eaLnBrk="1" hangingPunct="1">
              <a:lnSpc>
                <a:spcPct val="80000"/>
              </a:lnSpc>
              <a:buFont typeface="Wingdings" pitchFamily="2" charset="2"/>
              <a:buNone/>
              <a:defRPr/>
            </a:pPr>
            <a:r>
              <a:rPr lang="en-US" altLang="zh-CN" sz="2800" dirty="0" smtClean="0"/>
              <a:t>  return s;</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a[10],b[5][10];</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sum(a,10); </a:t>
            </a:r>
          </a:p>
          <a:p>
            <a:pPr eaLnBrk="1" hangingPunct="1">
              <a:lnSpc>
                <a:spcPct val="80000"/>
              </a:lnSpc>
              <a:buFont typeface="Wingdings" pitchFamily="2" charset="2"/>
              <a:buNone/>
              <a:defRPr/>
            </a:pPr>
            <a:r>
              <a:rPr lang="en-US" altLang="zh-CN" sz="2800" dirty="0" smtClean="0"/>
              <a:t>sum(b[0],10); </a:t>
            </a:r>
          </a:p>
          <a:p>
            <a:pPr eaLnBrk="1" hangingPunct="1">
              <a:lnSpc>
                <a:spcPct val="80000"/>
              </a:lnSpc>
              <a:buFont typeface="Wingdings" pitchFamily="2" charset="2"/>
              <a:buNone/>
              <a:defRPr/>
            </a:pPr>
            <a:r>
              <a:rPr lang="en-US" altLang="zh-CN" sz="2800" dirty="0" smtClean="0"/>
              <a:t>sum(b[0],5*10); </a:t>
            </a:r>
          </a:p>
        </p:txBody>
      </p:sp>
      <p:sp>
        <p:nvSpPr>
          <p:cNvPr id="466947" name="Text Box 3"/>
          <p:cNvSpPr txBox="1">
            <a:spLocks noChangeArrowheads="1"/>
          </p:cNvSpPr>
          <p:nvPr/>
        </p:nvSpPr>
        <p:spPr bwMode="auto">
          <a:xfrm>
            <a:off x="2987675" y="4652963"/>
            <a:ext cx="277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//a</a:t>
            </a:r>
            <a:r>
              <a:rPr lang="zh-CN" altLang="en-US" b="0">
                <a:effectLst>
                  <a:outerShdw blurRad="38100" dist="38100" dir="2700000" algn="tl">
                    <a:srgbClr val="000000"/>
                  </a:outerShdw>
                </a:effectLst>
              </a:rPr>
              <a:t>的所有元素的和</a:t>
            </a:r>
          </a:p>
        </p:txBody>
      </p:sp>
      <p:sp>
        <p:nvSpPr>
          <p:cNvPr id="466948" name="Text Box 4"/>
          <p:cNvSpPr txBox="1">
            <a:spLocks noChangeArrowheads="1"/>
          </p:cNvSpPr>
          <p:nvPr/>
        </p:nvSpPr>
        <p:spPr bwMode="auto">
          <a:xfrm>
            <a:off x="3419475" y="5084763"/>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//b</a:t>
            </a:r>
            <a:r>
              <a:rPr lang="zh-CN" altLang="en-US" b="0">
                <a:effectLst>
                  <a:outerShdw blurRad="38100" dist="38100" dir="2700000" algn="tl">
                    <a:srgbClr val="000000"/>
                  </a:outerShdw>
                </a:effectLst>
              </a:rPr>
              <a:t>的第</a:t>
            </a:r>
            <a:r>
              <a:rPr lang="en-US" altLang="zh-CN" b="0">
                <a:effectLst>
                  <a:outerShdw blurRad="38100" dist="38100" dir="2700000" algn="tl">
                    <a:srgbClr val="000000"/>
                  </a:outerShdw>
                </a:effectLst>
              </a:rPr>
              <a:t>0</a:t>
            </a:r>
            <a:r>
              <a:rPr lang="zh-CN" altLang="en-US" b="0">
                <a:effectLst>
                  <a:outerShdw blurRad="38100" dist="38100" dir="2700000" algn="tl">
                    <a:srgbClr val="000000"/>
                  </a:outerShdw>
                </a:effectLst>
              </a:rPr>
              <a:t>行所有元素的和</a:t>
            </a:r>
          </a:p>
        </p:txBody>
      </p:sp>
      <p:sp>
        <p:nvSpPr>
          <p:cNvPr id="466949" name="Text Box 5"/>
          <p:cNvSpPr txBox="1">
            <a:spLocks noChangeArrowheads="1"/>
          </p:cNvSpPr>
          <p:nvPr/>
        </p:nvSpPr>
        <p:spPr bwMode="auto">
          <a:xfrm>
            <a:off x="3803650" y="5527675"/>
            <a:ext cx="278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b="0">
                <a:effectLst>
                  <a:outerShdw blurRad="38100" dist="38100" dir="2700000" algn="tl">
                    <a:srgbClr val="000000"/>
                  </a:outerShdw>
                </a:effectLst>
              </a:rPr>
              <a:t>//b</a:t>
            </a:r>
            <a:r>
              <a:rPr lang="zh-CN" altLang="en-US" b="0">
                <a:effectLst>
                  <a:outerShdw blurRad="38100" dist="38100" dir="2700000" algn="tl">
                    <a:srgbClr val="000000"/>
                  </a:outerShdw>
                </a:effectLst>
              </a:rPr>
              <a:t>的所有元素的和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additive="base">
                                        <p:cTn id="7" dur="500" fill="hold"/>
                                        <p:tgtEl>
                                          <p:spTgt spid="466947"/>
                                        </p:tgtEl>
                                        <p:attrNameLst>
                                          <p:attrName>ppt_x</p:attrName>
                                        </p:attrNameLst>
                                      </p:cBhvr>
                                      <p:tavLst>
                                        <p:tav tm="0">
                                          <p:val>
                                            <p:strVal val="#ppt_x"/>
                                          </p:val>
                                        </p:tav>
                                        <p:tav tm="100000">
                                          <p:val>
                                            <p:strVal val="#ppt_x"/>
                                          </p:val>
                                        </p:tav>
                                      </p:tavLst>
                                    </p:anim>
                                    <p:anim calcmode="lin" valueType="num">
                                      <p:cBhvr additive="base">
                                        <p:cTn id="8" dur="500" fill="hold"/>
                                        <p:tgtEl>
                                          <p:spTgt spid="4669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6948"/>
                                        </p:tgtEl>
                                        <p:attrNameLst>
                                          <p:attrName>style.visibility</p:attrName>
                                        </p:attrNameLst>
                                      </p:cBhvr>
                                      <p:to>
                                        <p:strVal val="visible"/>
                                      </p:to>
                                    </p:set>
                                    <p:anim calcmode="lin" valueType="num">
                                      <p:cBhvr additive="base">
                                        <p:cTn id="13" dur="500" fill="hold"/>
                                        <p:tgtEl>
                                          <p:spTgt spid="466948"/>
                                        </p:tgtEl>
                                        <p:attrNameLst>
                                          <p:attrName>ppt_x</p:attrName>
                                        </p:attrNameLst>
                                      </p:cBhvr>
                                      <p:tavLst>
                                        <p:tav tm="0">
                                          <p:val>
                                            <p:strVal val="#ppt_x"/>
                                          </p:val>
                                        </p:tav>
                                        <p:tav tm="100000">
                                          <p:val>
                                            <p:strVal val="#ppt_x"/>
                                          </p:val>
                                        </p:tav>
                                      </p:tavLst>
                                    </p:anim>
                                    <p:anim calcmode="lin" valueType="num">
                                      <p:cBhvr additive="base">
                                        <p:cTn id="14" dur="500" fill="hold"/>
                                        <p:tgtEl>
                                          <p:spTgt spid="46694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6949"/>
                                        </p:tgtEl>
                                        <p:attrNameLst>
                                          <p:attrName>style.visibility</p:attrName>
                                        </p:attrNameLst>
                                      </p:cBhvr>
                                      <p:to>
                                        <p:strVal val="visible"/>
                                      </p:to>
                                    </p:set>
                                    <p:anim calcmode="lin" valueType="num">
                                      <p:cBhvr additive="base">
                                        <p:cTn id="19" dur="500" fill="hold"/>
                                        <p:tgtEl>
                                          <p:spTgt spid="466949"/>
                                        </p:tgtEl>
                                        <p:attrNameLst>
                                          <p:attrName>ppt_x</p:attrName>
                                        </p:attrNameLst>
                                      </p:cBhvr>
                                      <p:tavLst>
                                        <p:tav tm="0">
                                          <p:val>
                                            <p:strVal val="#ppt_x"/>
                                          </p:val>
                                        </p:tav>
                                        <p:tav tm="100000">
                                          <p:val>
                                            <p:strVal val="#ppt_x"/>
                                          </p:val>
                                        </p:tav>
                                      </p:tavLst>
                                    </p:anim>
                                    <p:anim calcmode="lin" valueType="num">
                                      <p:cBhvr additive="base">
                                        <p:cTn id="20" dur="500" fill="hold"/>
                                        <p:tgtEl>
                                          <p:spTgt spid="466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48" grpId="0"/>
      <p:bldP spid="466949"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body" idx="1"/>
          </p:nvPr>
        </p:nvSpPr>
        <p:spPr>
          <a:xfrm>
            <a:off x="395288" y="836613"/>
            <a:ext cx="8435975" cy="5761037"/>
          </a:xfrm>
        </p:spPr>
        <p:txBody>
          <a:bodyPr/>
          <a:lstStyle/>
          <a:p>
            <a:pPr eaLnBrk="1" hangingPunct="1">
              <a:lnSpc>
                <a:spcPct val="80000"/>
              </a:lnSpc>
              <a:buFont typeface="Wingdings" pitchFamily="2" charset="2"/>
              <a:buNone/>
              <a:defRPr/>
            </a:pPr>
            <a:r>
              <a:rPr lang="en-US" altLang="zh-CN" sz="2800" dirty="0" err="1" smtClean="0"/>
              <a:t>int</a:t>
            </a:r>
            <a:r>
              <a:rPr lang="en-US" altLang="zh-CN" sz="2800" dirty="0" smtClean="0"/>
              <a:t> sum2(</a:t>
            </a:r>
            <a:r>
              <a:rPr lang="en-US" altLang="zh-CN" sz="2800" dirty="0" err="1" smtClean="0"/>
              <a:t>int</a:t>
            </a:r>
            <a:r>
              <a:rPr lang="en-US" altLang="zh-CN" sz="2800" dirty="0" smtClean="0"/>
              <a:t> (*p)[10], </a:t>
            </a:r>
            <a:r>
              <a:rPr lang="en-US" altLang="zh-CN" sz="2800" dirty="0" err="1" smtClean="0"/>
              <a:t>int</a:t>
            </a:r>
            <a:r>
              <a:rPr lang="en-US" altLang="zh-CN" sz="2800" dirty="0" smtClean="0"/>
              <a:t> n) //</a:t>
            </a:r>
            <a:r>
              <a:rPr lang="zh-CN" altLang="en-US" sz="2800" dirty="0" smtClean="0"/>
              <a:t>对行为</a:t>
            </a:r>
            <a:r>
              <a:rPr lang="en-US" altLang="zh-CN" sz="2800" dirty="0" smtClean="0"/>
              <a:t>10</a:t>
            </a:r>
            <a:r>
              <a:rPr lang="zh-CN" altLang="en-US" sz="2800" dirty="0" smtClean="0"/>
              <a:t>个</a:t>
            </a:r>
            <a:r>
              <a:rPr lang="en-US" altLang="zh-CN" sz="2800" dirty="0" err="1" smtClean="0"/>
              <a:t>int</a:t>
            </a:r>
            <a:r>
              <a:rPr lang="zh-CN" altLang="en-US" sz="2800" dirty="0" smtClean="0"/>
              <a:t>型</a:t>
            </a:r>
          </a:p>
          <a:p>
            <a:pPr eaLnBrk="1" hangingPunct="1">
              <a:lnSpc>
                <a:spcPct val="80000"/>
              </a:lnSpc>
              <a:buFont typeface="Wingdings" pitchFamily="2" charset="2"/>
              <a:buNone/>
              <a:defRPr/>
            </a:pPr>
            <a:r>
              <a:rPr lang="zh-CN" altLang="en-US" sz="2800" dirty="0" smtClean="0"/>
              <a:t>						     </a:t>
            </a:r>
            <a:r>
              <a:rPr lang="en-US" altLang="zh-CN" sz="2800" dirty="0" smtClean="0"/>
              <a:t>//</a:t>
            </a:r>
            <a:r>
              <a:rPr lang="zh-CN" altLang="en-US" sz="2800" dirty="0" smtClean="0"/>
              <a:t>的二维数组求和</a:t>
            </a:r>
          </a:p>
          <a:p>
            <a:pPr eaLnBrk="1" hangingPunct="1">
              <a:lnSpc>
                <a:spcPct val="80000"/>
              </a:lnSpc>
              <a:buNone/>
              <a:defRPr/>
            </a:pPr>
            <a:r>
              <a:rPr lang="en-US" altLang="zh-CN" sz="2800" dirty="0" smtClean="0"/>
              <a:t>{ </a:t>
            </a:r>
            <a:r>
              <a:rPr lang="en-US" altLang="zh-CN" sz="2800" dirty="0" err="1" smtClean="0"/>
              <a:t>int</a:t>
            </a:r>
            <a:r>
              <a:rPr lang="en-US" altLang="zh-CN" sz="2800" dirty="0" smtClean="0"/>
              <a:t> s=0;</a:t>
            </a:r>
          </a:p>
          <a:p>
            <a:pPr eaLnBrk="1" hangingPunct="1">
              <a:lnSpc>
                <a:spcPct val="80000"/>
              </a:lnSpc>
              <a:buNone/>
              <a:defRPr/>
            </a:pPr>
            <a:r>
              <a:rPr lang="en-US" altLang="zh-CN" sz="2800" dirty="0"/>
              <a:t> </a:t>
            </a:r>
            <a:r>
              <a:rPr lang="en-US" altLang="zh-CN" sz="2800" dirty="0" smtClean="0"/>
              <a:t>  for (</a:t>
            </a:r>
            <a:r>
              <a:rPr lang="en-US" altLang="zh-CN" sz="2800" dirty="0" err="1" smtClean="0"/>
              <a:t>int</a:t>
            </a:r>
            <a:r>
              <a:rPr lang="en-US" altLang="zh-CN" sz="2800" dirty="0" smtClean="0"/>
              <a:t> (*q)[10]=</a:t>
            </a:r>
            <a:r>
              <a:rPr lang="en-US" altLang="zh-CN" sz="2800" dirty="0" err="1" smtClean="0"/>
              <a:t>p+n</a:t>
            </a:r>
            <a:r>
              <a:rPr lang="en-US" altLang="zh-CN" sz="2800" dirty="0" smtClean="0"/>
              <a:t>; p&lt;q; p++)</a:t>
            </a:r>
          </a:p>
          <a:p>
            <a:pPr eaLnBrk="1" hangingPunct="1">
              <a:lnSpc>
                <a:spcPct val="80000"/>
              </a:lnSpc>
              <a:buFont typeface="Wingdings" pitchFamily="2" charset="2"/>
              <a:buNone/>
              <a:defRPr/>
            </a:pPr>
            <a:r>
              <a:rPr lang="en-US" altLang="zh-CN" sz="2800" dirty="0" smtClean="0"/>
              <a:t>		s += sum(*p,10);</a:t>
            </a:r>
          </a:p>
          <a:p>
            <a:pPr eaLnBrk="1" hangingPunct="1">
              <a:lnSpc>
                <a:spcPct val="80000"/>
              </a:lnSpc>
              <a:buFont typeface="Wingdings" pitchFamily="2" charset="2"/>
              <a:buNone/>
              <a:defRPr/>
            </a:pPr>
            <a:r>
              <a:rPr lang="en-US" altLang="zh-CN" sz="2800" dirty="0" smtClean="0"/>
              <a:t>   return s;</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a[10],b[5][10],c[4][20];</a:t>
            </a:r>
          </a:p>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smtClean="0"/>
              <a:t>sum2(&amp;b[0],5); //</a:t>
            </a:r>
            <a:r>
              <a:rPr lang="zh-CN" altLang="en-US" sz="2800" dirty="0" smtClean="0"/>
              <a:t>或</a:t>
            </a:r>
            <a:r>
              <a:rPr lang="en-US" altLang="zh-CN" sz="2800" dirty="0" smtClean="0"/>
              <a:t>: sum2(b,5);</a:t>
            </a:r>
          </a:p>
          <a:p>
            <a:pPr eaLnBrk="1" hangingPunct="1">
              <a:lnSpc>
                <a:spcPct val="80000"/>
              </a:lnSpc>
              <a:buFont typeface="Wingdings" pitchFamily="2" charset="2"/>
              <a:buNone/>
              <a:defRPr/>
            </a:pPr>
            <a:r>
              <a:rPr lang="en-US" altLang="zh-CN" sz="2800" dirty="0" smtClean="0"/>
              <a:t>sum2(&amp;a,1);</a:t>
            </a:r>
          </a:p>
          <a:p>
            <a:pPr eaLnBrk="1" hangingPunct="1">
              <a:lnSpc>
                <a:spcPct val="80000"/>
              </a:lnSpc>
              <a:buFont typeface="Wingdings" pitchFamily="2" charset="2"/>
              <a:buNone/>
              <a:defRPr/>
            </a:pPr>
            <a:r>
              <a:rPr lang="en-US" altLang="zh-CN" sz="2800" dirty="0" smtClean="0"/>
              <a:t>sum2(&amp;c[0],4); //</a:t>
            </a:r>
            <a:r>
              <a:rPr lang="en-US" altLang="zh-CN" sz="2800" dirty="0" smtClean="0">
                <a:solidFill>
                  <a:schemeClr val="folHlink"/>
                </a:solidFill>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body" idx="1"/>
          </p:nvPr>
        </p:nvSpPr>
        <p:spPr>
          <a:xfrm>
            <a:off x="457200" y="1052513"/>
            <a:ext cx="8686800" cy="3889375"/>
          </a:xfrm>
        </p:spPr>
        <p:txBody>
          <a:bodyPr/>
          <a:lstStyle/>
          <a:p>
            <a:pPr eaLnBrk="1" hangingPunct="1">
              <a:lnSpc>
                <a:spcPct val="90000"/>
              </a:lnSpc>
              <a:buFont typeface="Wingdings" pitchFamily="2" charset="2"/>
              <a:buNone/>
              <a:defRPr/>
            </a:pPr>
            <a:r>
              <a:rPr lang="en-US" altLang="zh-CN" sz="2800" dirty="0" err="1" smtClean="0"/>
              <a:t>int</a:t>
            </a:r>
            <a:r>
              <a:rPr lang="en-US" altLang="zh-CN" sz="2800" dirty="0" smtClean="0"/>
              <a:t> sum3(</a:t>
            </a:r>
            <a:r>
              <a:rPr lang="en-US" altLang="zh-CN" sz="2800" dirty="0" err="1" smtClean="0"/>
              <a:t>int</a:t>
            </a:r>
            <a:r>
              <a:rPr lang="en-US" altLang="zh-CN" sz="2800" dirty="0" smtClean="0"/>
              <a:t> *p, </a:t>
            </a:r>
            <a:r>
              <a:rPr lang="en-US" altLang="zh-CN" sz="2800" dirty="0" err="1" smtClean="0"/>
              <a:t>int</a:t>
            </a:r>
            <a:r>
              <a:rPr lang="en-US" altLang="zh-CN" sz="2800" dirty="0" smtClean="0"/>
              <a:t> </a:t>
            </a:r>
            <a:r>
              <a:rPr lang="en-US" altLang="zh-CN" sz="2800" dirty="0" err="1" smtClean="0"/>
              <a:t>lin</a:t>
            </a:r>
            <a:r>
              <a:rPr lang="en-US" altLang="zh-CN" sz="2800" dirty="0" smtClean="0"/>
              <a:t>, </a:t>
            </a:r>
            <a:r>
              <a:rPr lang="en-US" altLang="zh-CN" sz="2800" dirty="0" err="1" smtClean="0"/>
              <a:t>int</a:t>
            </a:r>
            <a:r>
              <a:rPr lang="en-US" altLang="zh-CN" sz="2800" dirty="0" smtClean="0"/>
              <a:t> col) //</a:t>
            </a:r>
            <a:r>
              <a:rPr lang="zh-CN" altLang="en-US" sz="2800" dirty="0" smtClean="0"/>
              <a:t>任意二维数组</a:t>
            </a:r>
          </a:p>
          <a:p>
            <a:pPr eaLnBrk="1" hangingPunct="1">
              <a:lnSpc>
                <a:spcPct val="90000"/>
              </a:lnSpc>
              <a:buNone/>
              <a:defRPr/>
            </a:pPr>
            <a:r>
              <a:rPr lang="en-US" altLang="zh-CN" sz="2800" dirty="0" smtClean="0"/>
              <a:t>{ </a:t>
            </a:r>
            <a:r>
              <a:rPr lang="en-US" altLang="zh-CN" sz="2800" dirty="0" err="1" smtClean="0"/>
              <a:t>int</a:t>
            </a:r>
            <a:r>
              <a:rPr lang="en-US" altLang="zh-CN" sz="2800" dirty="0" smtClean="0"/>
              <a:t> s=0;</a:t>
            </a:r>
          </a:p>
          <a:p>
            <a:pPr eaLnBrk="1" hangingPunct="1">
              <a:lnSpc>
                <a:spcPct val="90000"/>
              </a:lnSpc>
              <a:buNone/>
              <a:defRPr/>
            </a:pPr>
            <a:r>
              <a:rPr lang="en-US" altLang="zh-CN" sz="2800" dirty="0"/>
              <a:t> </a:t>
            </a:r>
            <a:r>
              <a:rPr lang="en-US" altLang="zh-CN" sz="2800" dirty="0" smtClean="0"/>
              <a:t>  for </a:t>
            </a:r>
            <a:r>
              <a:rPr lang="en-US" altLang="zh-CN" sz="2800" dirty="0"/>
              <a:t>(</a:t>
            </a:r>
            <a:r>
              <a:rPr lang="en-US" altLang="zh-CN" sz="2800" dirty="0" err="1"/>
              <a:t>int</a:t>
            </a:r>
            <a:r>
              <a:rPr lang="en-US" altLang="zh-CN" sz="2800" dirty="0"/>
              <a:t> </a:t>
            </a:r>
            <a:r>
              <a:rPr lang="en-US" altLang="zh-CN" sz="2800" dirty="0" smtClean="0"/>
              <a:t>*q=</a:t>
            </a:r>
            <a:r>
              <a:rPr lang="en-US" altLang="zh-CN" sz="2800" dirty="0" err="1" smtClean="0"/>
              <a:t>p+lin</a:t>
            </a:r>
            <a:r>
              <a:rPr lang="en-US" altLang="zh-CN" sz="2800" dirty="0" smtClean="0"/>
              <a:t>*col; </a:t>
            </a:r>
            <a:r>
              <a:rPr lang="en-US" altLang="zh-CN" sz="2800" dirty="0"/>
              <a:t>p&lt;q; p++)</a:t>
            </a:r>
          </a:p>
          <a:p>
            <a:pPr eaLnBrk="1" hangingPunct="1">
              <a:lnSpc>
                <a:spcPct val="90000"/>
              </a:lnSpc>
              <a:buNone/>
              <a:defRPr/>
            </a:pPr>
            <a:r>
              <a:rPr lang="en-US" altLang="zh-CN" sz="2800" dirty="0"/>
              <a:t>		s += </a:t>
            </a:r>
            <a:r>
              <a:rPr lang="en-US" altLang="zh-CN" sz="2800" dirty="0" smtClean="0"/>
              <a:t>*p;</a:t>
            </a:r>
            <a:endParaRPr lang="en-US" altLang="zh-CN" sz="2800" dirty="0"/>
          </a:p>
          <a:p>
            <a:pPr eaLnBrk="1" hangingPunct="1">
              <a:lnSpc>
                <a:spcPct val="90000"/>
              </a:lnSpc>
              <a:buFont typeface="Wingdings" pitchFamily="2" charset="2"/>
              <a:buNone/>
              <a:defRPr/>
            </a:pPr>
            <a:r>
              <a:rPr lang="en-US" altLang="zh-CN" sz="2800" dirty="0" smtClean="0"/>
              <a:t>   return s;</a:t>
            </a:r>
            <a:endParaRPr lang="zh-CN" altLang="en-US" sz="2800" dirty="0" smtClean="0"/>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err="1" smtClean="0"/>
              <a:t>int</a:t>
            </a:r>
            <a:r>
              <a:rPr lang="en-US" altLang="zh-CN" sz="2800" dirty="0" smtClean="0"/>
              <a:t> b[20][10],c[4][20];;</a:t>
            </a:r>
          </a:p>
          <a:p>
            <a:pPr eaLnBrk="1" hangingPunct="1">
              <a:lnSpc>
                <a:spcPct val="90000"/>
              </a:lnSpc>
              <a:buFont typeface="Wingdings" pitchFamily="2" charset="2"/>
              <a:buNone/>
              <a:defRPr/>
            </a:pPr>
            <a:r>
              <a:rPr lang="en-US" altLang="zh-CN" sz="2800" dirty="0" smtClean="0"/>
              <a:t>...sum3(?)... //</a:t>
            </a:r>
            <a:r>
              <a:rPr lang="zh-CN" altLang="en-US" sz="2800" dirty="0" smtClean="0"/>
              <a:t>参数如何写？ </a:t>
            </a:r>
          </a:p>
          <a:p>
            <a:pPr eaLnBrk="1" hangingPunct="1">
              <a:lnSpc>
                <a:spcPct val="90000"/>
              </a:lnSpc>
              <a:buFont typeface="Wingdings" pitchFamily="2" charset="2"/>
              <a:buNone/>
              <a:defRPr/>
            </a:pPr>
            <a:r>
              <a:rPr lang="en-US" altLang="zh-CN" sz="2800" dirty="0" smtClean="0"/>
              <a:t>...sum3(&amp;b[0][0],20,10)...</a:t>
            </a:r>
          </a:p>
          <a:p>
            <a:pPr eaLnBrk="1" hangingPunct="1">
              <a:lnSpc>
                <a:spcPct val="90000"/>
              </a:lnSpc>
              <a:buFont typeface="Wingdings" pitchFamily="2" charset="2"/>
              <a:buNone/>
              <a:defRPr/>
            </a:pPr>
            <a:r>
              <a:rPr lang="en-US" altLang="zh-CN" sz="2800" dirty="0" smtClean="0"/>
              <a:t>...sum3(&amp;c[0][0],4,20)...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8994">
                                            <p:txEl>
                                              <p:pRg st="9" end="9"/>
                                            </p:txEl>
                                          </p:spTgt>
                                        </p:tgtEl>
                                        <p:attrNameLst>
                                          <p:attrName>style.visibility</p:attrName>
                                        </p:attrNameLst>
                                      </p:cBhvr>
                                      <p:to>
                                        <p:strVal val="visible"/>
                                      </p:to>
                                    </p:set>
                                    <p:anim calcmode="lin" valueType="num">
                                      <p:cBhvr additive="base">
                                        <p:cTn id="7" dur="500" fill="hold"/>
                                        <p:tgtEl>
                                          <p:spTgt spid="468994">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8994">
                                            <p:txEl>
                                              <p:pRg st="10" end="10"/>
                                            </p:txEl>
                                          </p:spTgt>
                                        </p:tgtEl>
                                        <p:attrNameLst>
                                          <p:attrName>style.visibility</p:attrName>
                                        </p:attrNameLst>
                                      </p:cBhvr>
                                      <p:to>
                                        <p:strVal val="visible"/>
                                      </p:to>
                                    </p:set>
                                    <p:anim calcmode="lin" valueType="num">
                                      <p:cBhvr additive="base">
                                        <p:cTn id="13" dur="500" fill="hold"/>
                                        <p:tgtEl>
                                          <p:spTgt spid="468994">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89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pPr eaLnBrk="1" hangingPunct="1">
              <a:defRPr/>
            </a:pPr>
            <a:endParaRPr lang="zh-CN" altLang="zh-CN" smtClean="0"/>
          </a:p>
        </p:txBody>
      </p:sp>
      <p:sp>
        <p:nvSpPr>
          <p:cNvPr id="470019" name="Rectangle 3"/>
          <p:cNvSpPr>
            <a:spLocks noGrp="1" noChangeArrowheads="1"/>
          </p:cNvSpPr>
          <p:nvPr>
            <p:ph type="body" idx="1"/>
          </p:nvPr>
        </p:nvSpPr>
        <p:spPr/>
        <p:txBody>
          <a:bodyPr>
            <a:normAutofit lnSpcReduction="10000"/>
          </a:bodyPr>
          <a:lstStyle/>
          <a:p>
            <a:pPr eaLnBrk="1" hangingPunct="1">
              <a:buFont typeface="Wingdings" pitchFamily="2" charset="2"/>
              <a:buNone/>
              <a:defRPr/>
            </a:pPr>
            <a:r>
              <a:rPr lang="en-US" altLang="zh-CN" dirty="0" smtClean="0"/>
              <a:t>void f(</a:t>
            </a:r>
            <a:r>
              <a:rPr lang="en-US" altLang="zh-CN" dirty="0" err="1" smtClean="0"/>
              <a:t>int</a:t>
            </a:r>
            <a:r>
              <a:rPr lang="en-US" altLang="zh-CN" dirty="0" smtClean="0"/>
              <a:t> *p[], </a:t>
            </a:r>
            <a:r>
              <a:rPr lang="en-US" altLang="zh-CN" dirty="0" err="1" smtClean="0"/>
              <a:t>int</a:t>
            </a:r>
            <a:r>
              <a:rPr lang="en-US" altLang="zh-CN" dirty="0" smtClean="0"/>
              <a:t> n)</a:t>
            </a:r>
          </a:p>
          <a:p>
            <a:pPr eaLnBrk="1" hangingPunct="1">
              <a:buFont typeface="Wingdings" pitchFamily="2" charset="2"/>
              <a:buNone/>
              <a:defRPr/>
            </a:pPr>
            <a:r>
              <a:rPr lang="en-US" altLang="zh-CN" dirty="0" smtClean="0"/>
              <a:t>{ ......</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f(?) //</a:t>
            </a:r>
            <a:r>
              <a:rPr lang="zh-CN" altLang="en-US" dirty="0" smtClean="0"/>
              <a:t>能提供什么样的参数？</a:t>
            </a:r>
          </a:p>
          <a:p>
            <a:pPr eaLnBrk="1" hangingPunct="1">
              <a:buFont typeface="Wingdings" pitchFamily="2" charset="2"/>
              <a:buNone/>
              <a:defRPr/>
            </a:pPr>
            <a:r>
              <a:rPr lang="en-US" altLang="zh-CN" dirty="0" err="1" smtClean="0"/>
              <a:t>int</a:t>
            </a:r>
            <a:r>
              <a:rPr lang="en-US" altLang="zh-CN" dirty="0" smtClean="0"/>
              <a:t> *a[10];</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f(a,10);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0019">
                                            <p:txEl>
                                              <p:pRg st="5" end="5"/>
                                            </p:txEl>
                                          </p:spTgt>
                                        </p:tgtEl>
                                        <p:attrNameLst>
                                          <p:attrName>style.visibility</p:attrName>
                                        </p:attrNameLst>
                                      </p:cBhvr>
                                      <p:to>
                                        <p:strVal val="visible"/>
                                      </p:to>
                                    </p:set>
                                    <p:anim calcmode="lin" valueType="num">
                                      <p:cBhvr additive="base">
                                        <p:cTn id="7" dur="500" fill="hold"/>
                                        <p:tgtEl>
                                          <p:spTgt spid="47001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0019">
                                            <p:txEl>
                                              <p:pRg st="6" end="6"/>
                                            </p:txEl>
                                          </p:spTgt>
                                        </p:tgtEl>
                                        <p:attrNameLst>
                                          <p:attrName>style.visibility</p:attrName>
                                        </p:attrNameLst>
                                      </p:cBhvr>
                                      <p:to>
                                        <p:strVal val="visible"/>
                                      </p:to>
                                    </p:set>
                                    <p:anim calcmode="lin" valueType="num">
                                      <p:cBhvr additive="base">
                                        <p:cTn id="13" dur="500" fill="hold"/>
                                        <p:tgtEl>
                                          <p:spTgt spid="47001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0019">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0019">
                                            <p:txEl>
                                              <p:pRg st="7" end="7"/>
                                            </p:txEl>
                                          </p:spTgt>
                                        </p:tgtEl>
                                        <p:attrNameLst>
                                          <p:attrName>style.visibility</p:attrName>
                                        </p:attrNameLst>
                                      </p:cBhvr>
                                      <p:to>
                                        <p:strVal val="visible"/>
                                      </p:to>
                                    </p:set>
                                    <p:anim calcmode="lin" valueType="num">
                                      <p:cBhvr additive="base">
                                        <p:cTn id="17" dur="500" fill="hold"/>
                                        <p:tgtEl>
                                          <p:spTgt spid="470019">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00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eaLnBrk="1" hangingPunct="1">
              <a:defRPr/>
            </a:pPr>
            <a:r>
              <a:rPr lang="zh-CN" altLang="en-US" smtClean="0"/>
              <a:t>函数</a:t>
            </a:r>
            <a:r>
              <a:rPr lang="en-US" altLang="zh-CN" smtClean="0"/>
              <a:t>main</a:t>
            </a:r>
            <a:r>
              <a:rPr lang="zh-CN" altLang="en-US" smtClean="0"/>
              <a:t>的参数</a:t>
            </a:r>
          </a:p>
        </p:txBody>
      </p:sp>
      <p:sp>
        <p:nvSpPr>
          <p:cNvPr id="471043" name="Rectangle 3"/>
          <p:cNvSpPr>
            <a:spLocks noGrp="1" noChangeArrowheads="1"/>
          </p:cNvSpPr>
          <p:nvPr>
            <p:ph type="body" idx="1"/>
          </p:nvPr>
        </p:nvSpPr>
        <p:spPr>
          <a:xfrm>
            <a:off x="457200" y="1600200"/>
            <a:ext cx="8229600" cy="4997450"/>
          </a:xfrm>
        </p:spPr>
        <p:txBody>
          <a:bodyPr/>
          <a:lstStyle/>
          <a:p>
            <a:pPr eaLnBrk="1" hangingPunct="1">
              <a:defRPr/>
            </a:pPr>
            <a:r>
              <a:rPr lang="zh-CN" altLang="en-US" sz="2800" dirty="0" smtClean="0"/>
              <a:t>可以给函数</a:t>
            </a:r>
            <a:r>
              <a:rPr lang="en-US" altLang="zh-CN" sz="2800" dirty="0" smtClean="0"/>
              <a:t>main</a:t>
            </a:r>
            <a:r>
              <a:rPr lang="zh-CN" altLang="en-US" sz="2800" dirty="0" smtClean="0"/>
              <a:t>定义参数，其定义格式为：</a:t>
            </a:r>
          </a:p>
          <a:p>
            <a:pPr lvl="1" eaLnBrk="1" hangingPunct="1">
              <a:buFontTx/>
              <a:buNone/>
              <a:defRPr/>
            </a:pPr>
            <a:r>
              <a:rPr lang="en-US" altLang="zh-CN" sz="2400" dirty="0" err="1" smtClean="0"/>
              <a:t>int</a:t>
            </a:r>
            <a:r>
              <a:rPr lang="en-US" altLang="zh-CN" sz="2400" dirty="0" smtClean="0"/>
              <a:t> main(</a:t>
            </a:r>
            <a:r>
              <a:rPr lang="en-US" altLang="zh-CN" sz="2400" dirty="0" err="1" smtClean="0"/>
              <a:t>int</a:t>
            </a:r>
            <a:r>
              <a:rPr lang="en-US" altLang="zh-CN" sz="2400" dirty="0" smtClean="0"/>
              <a:t> </a:t>
            </a:r>
            <a:r>
              <a:rPr lang="en-US" altLang="zh-CN" sz="2400" dirty="0" err="1" smtClean="0"/>
              <a:t>argc</a:t>
            </a:r>
            <a:r>
              <a:rPr lang="en-US" altLang="zh-CN" sz="2400" dirty="0" smtClean="0"/>
              <a:t>, char *</a:t>
            </a:r>
            <a:r>
              <a:rPr lang="en-US" altLang="zh-CN" sz="2400" dirty="0" err="1" smtClean="0"/>
              <a:t>argv</a:t>
            </a:r>
            <a:r>
              <a:rPr lang="en-US" altLang="zh-CN" sz="2400" dirty="0" smtClean="0"/>
              <a:t>[]);</a:t>
            </a:r>
          </a:p>
          <a:p>
            <a:pPr lvl="1" eaLnBrk="1" hangingPunct="1">
              <a:defRPr/>
            </a:pPr>
            <a:r>
              <a:rPr lang="en-US" altLang="zh-CN" sz="2400" dirty="0" err="1" smtClean="0"/>
              <a:t>argc</a:t>
            </a:r>
            <a:r>
              <a:rPr lang="zh-CN" altLang="en-US" sz="2400" dirty="0" smtClean="0"/>
              <a:t>表示传给函数</a:t>
            </a:r>
            <a:r>
              <a:rPr lang="en-US" altLang="zh-CN" sz="2400" dirty="0" smtClean="0"/>
              <a:t>main</a:t>
            </a:r>
            <a:r>
              <a:rPr lang="zh-CN" altLang="en-US" sz="2400" dirty="0" smtClean="0"/>
              <a:t>的参数的个数，</a:t>
            </a:r>
          </a:p>
          <a:p>
            <a:pPr lvl="1" eaLnBrk="1" hangingPunct="1">
              <a:defRPr/>
            </a:pPr>
            <a:r>
              <a:rPr lang="en-US" altLang="zh-CN" sz="2400" dirty="0" err="1" smtClean="0"/>
              <a:t>argv</a:t>
            </a:r>
            <a:r>
              <a:rPr lang="zh-CN" altLang="en-US" sz="2400" dirty="0" smtClean="0"/>
              <a:t>表示各个参数，它是一个一维数组，其每个元素为一个指向字符串的指针。</a:t>
            </a:r>
          </a:p>
          <a:p>
            <a:pPr eaLnBrk="1" hangingPunct="1">
              <a:defRPr/>
            </a:pPr>
            <a:r>
              <a:rPr lang="zh-CN" altLang="en-US" sz="2800" dirty="0" smtClean="0"/>
              <a:t>以</a:t>
            </a:r>
            <a:r>
              <a:rPr lang="zh-CN" altLang="en-US" sz="2800" dirty="0" smtClean="0">
                <a:latin typeface="Arial"/>
              </a:rPr>
              <a:t>“</a:t>
            </a:r>
            <a:r>
              <a:rPr lang="en-US" altLang="zh-CN" sz="2800" dirty="0" smtClean="0"/>
              <a:t>copy file1 file2</a:t>
            </a:r>
            <a:r>
              <a:rPr lang="en-US" altLang="zh-CN" sz="2800" dirty="0" smtClean="0">
                <a:latin typeface="Arial"/>
              </a:rPr>
              <a:t>”</a:t>
            </a:r>
            <a:r>
              <a:rPr lang="zh-CN" altLang="en-US" sz="2800" dirty="0" smtClean="0"/>
              <a:t>执行程序</a:t>
            </a:r>
            <a:r>
              <a:rPr lang="en-US" altLang="zh-CN" sz="2800" dirty="0" smtClean="0"/>
              <a:t>copy</a:t>
            </a:r>
            <a:r>
              <a:rPr lang="zh-CN" altLang="en-US" sz="2800" dirty="0" smtClean="0"/>
              <a:t>时，</a:t>
            </a:r>
            <a:r>
              <a:rPr lang="en-US" altLang="zh-CN" sz="2800" dirty="0" smtClean="0"/>
              <a:t>copy</a:t>
            </a:r>
            <a:r>
              <a:rPr lang="zh-CN" altLang="en-US" sz="2800" dirty="0" smtClean="0"/>
              <a:t>的函数</a:t>
            </a:r>
            <a:r>
              <a:rPr lang="en-US" altLang="zh-CN" sz="2800" dirty="0" smtClean="0"/>
              <a:t>main</a:t>
            </a:r>
            <a:r>
              <a:rPr lang="zh-CN" altLang="en-US" sz="2800" dirty="0" smtClean="0"/>
              <a:t>将得到参数：</a:t>
            </a:r>
          </a:p>
          <a:p>
            <a:pPr lvl="1" eaLnBrk="1" hangingPunct="1">
              <a:defRPr/>
            </a:pPr>
            <a:r>
              <a:rPr lang="en-US" altLang="zh-CN" sz="2400" dirty="0" err="1" smtClean="0"/>
              <a:t>argc</a:t>
            </a:r>
            <a:r>
              <a:rPr lang="zh-CN" altLang="en-US" sz="2400" dirty="0" smtClean="0"/>
              <a:t>：</a:t>
            </a:r>
            <a:r>
              <a:rPr lang="en-US" altLang="zh-CN" sz="2400" dirty="0" smtClean="0"/>
              <a:t>3</a:t>
            </a:r>
          </a:p>
          <a:p>
            <a:pPr lvl="1" eaLnBrk="1" hangingPunct="1">
              <a:defRPr/>
            </a:pPr>
            <a:r>
              <a:rPr lang="en-US" altLang="zh-CN" sz="2400" dirty="0" err="1" smtClean="0"/>
              <a:t>argv</a:t>
            </a:r>
            <a:r>
              <a:rPr lang="en-US" altLang="zh-CN" sz="2400" dirty="0" smtClean="0"/>
              <a:t>[0]</a:t>
            </a:r>
            <a:r>
              <a:rPr lang="zh-CN" altLang="en-US" sz="2400" dirty="0" smtClean="0"/>
              <a:t>：</a:t>
            </a:r>
            <a:r>
              <a:rPr lang="en-US" altLang="zh-CN" sz="2400" dirty="0" smtClean="0"/>
              <a:t>"copy"</a:t>
            </a:r>
          </a:p>
          <a:p>
            <a:pPr lvl="1" eaLnBrk="1" hangingPunct="1">
              <a:defRPr/>
            </a:pPr>
            <a:r>
              <a:rPr lang="en-US" altLang="zh-CN" sz="2400" dirty="0" err="1" smtClean="0"/>
              <a:t>argv</a:t>
            </a:r>
            <a:r>
              <a:rPr lang="en-US" altLang="zh-CN" sz="2400" dirty="0" smtClean="0"/>
              <a:t>[1]</a:t>
            </a:r>
            <a:r>
              <a:rPr lang="zh-CN" altLang="en-US" sz="2400" dirty="0" smtClean="0"/>
              <a:t>：</a:t>
            </a:r>
            <a:r>
              <a:rPr lang="en-US" altLang="zh-CN" sz="2400" dirty="0" smtClean="0"/>
              <a:t>"file1"</a:t>
            </a:r>
          </a:p>
          <a:p>
            <a:pPr lvl="1" eaLnBrk="1" hangingPunct="1">
              <a:defRPr/>
            </a:pPr>
            <a:r>
              <a:rPr lang="en-US" altLang="zh-CN" sz="2400" dirty="0" err="1" smtClean="0"/>
              <a:t>argv</a:t>
            </a:r>
            <a:r>
              <a:rPr lang="en-US" altLang="zh-CN" sz="2400" dirty="0" smtClean="0"/>
              <a:t>[2]</a:t>
            </a:r>
            <a:r>
              <a:rPr lang="zh-CN" altLang="en-US" sz="2400" dirty="0" smtClean="0"/>
              <a:t>：</a:t>
            </a:r>
            <a:r>
              <a:rPr lang="en-US" altLang="zh-CN" sz="2400" dirty="0" smtClean="0"/>
              <a:t>"file2"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685800" y="44450"/>
            <a:ext cx="7772400" cy="1143000"/>
          </a:xfrm>
        </p:spPr>
        <p:txBody>
          <a:bodyPr/>
          <a:lstStyle/>
          <a:p>
            <a:pPr eaLnBrk="1" hangingPunct="1">
              <a:defRPr/>
            </a:pPr>
            <a:r>
              <a:rPr lang="zh-CN" altLang="en-US" smtClean="0">
                <a:latin typeface="Verdana" pitchFamily="34" charset="0"/>
              </a:rPr>
              <a:t>函数指针 </a:t>
            </a:r>
          </a:p>
        </p:txBody>
      </p:sp>
      <p:sp>
        <p:nvSpPr>
          <p:cNvPr id="457731" name="Rectangle 3"/>
          <p:cNvSpPr>
            <a:spLocks noGrp="1" noChangeArrowheads="1"/>
          </p:cNvSpPr>
          <p:nvPr>
            <p:ph type="body" idx="1"/>
          </p:nvPr>
        </p:nvSpPr>
        <p:spPr>
          <a:xfrm>
            <a:off x="323850" y="1291208"/>
            <a:ext cx="8496300" cy="5234136"/>
          </a:xfrm>
        </p:spPr>
        <p:txBody>
          <a:bodyPr>
            <a:normAutofit fontScale="92500" lnSpcReduction="10000"/>
          </a:bodyPr>
          <a:lstStyle/>
          <a:p>
            <a:pPr marL="361950" indent="-361950" algn="just" eaLnBrk="1" hangingPunct="1">
              <a:lnSpc>
                <a:spcPct val="110000"/>
              </a:lnSpc>
              <a:defRPr/>
            </a:pPr>
            <a:r>
              <a:rPr lang="en-US" altLang="zh-CN" sz="2800" dirty="0" smtClean="0">
                <a:cs typeface="Times New Roman" pitchFamily="18" charset="0"/>
              </a:rPr>
              <a:t>C++</a:t>
            </a:r>
            <a:r>
              <a:rPr lang="zh-CN" altLang="en-US" sz="2800" dirty="0" smtClean="0"/>
              <a:t>中可以定义一个指针变量，使其指向一个函数。例如：</a:t>
            </a:r>
          </a:p>
          <a:p>
            <a:pPr marL="827088" lvl="1" algn="just" eaLnBrk="1" hangingPunct="1">
              <a:lnSpc>
                <a:spcPct val="110000"/>
              </a:lnSpc>
              <a:defRPr/>
            </a:pPr>
            <a:r>
              <a:rPr lang="en-US" altLang="zh-CN" sz="2400" dirty="0" smtClean="0"/>
              <a:t>double (*</a:t>
            </a:r>
            <a:r>
              <a:rPr lang="en-US" altLang="zh-CN" sz="2400" dirty="0" err="1" smtClean="0">
                <a:solidFill>
                  <a:schemeClr val="folHlink"/>
                </a:solidFill>
              </a:rPr>
              <a:t>fp</a:t>
            </a:r>
            <a:r>
              <a:rPr lang="en-US" altLang="zh-CN" sz="2400" dirty="0" smtClean="0"/>
              <a:t>)(</a:t>
            </a:r>
            <a:r>
              <a:rPr lang="en-US" altLang="zh-CN" sz="2400" dirty="0" err="1" smtClean="0"/>
              <a:t>int</a:t>
            </a:r>
            <a:r>
              <a:rPr lang="en-US" altLang="zh-CN" sz="2400" dirty="0" smtClean="0"/>
              <a:t>); //</a:t>
            </a:r>
            <a:r>
              <a:rPr lang="en-US" altLang="zh-CN" sz="2400" dirty="0" err="1" smtClean="0"/>
              <a:t>fp</a:t>
            </a:r>
            <a:r>
              <a:rPr lang="zh-CN" altLang="en-US" sz="2400" dirty="0" smtClean="0"/>
              <a:t>是一个指向函数的指针变量</a:t>
            </a:r>
          </a:p>
          <a:p>
            <a:pPr marL="827088" lvl="1" algn="just" eaLnBrk="1" hangingPunct="1">
              <a:lnSpc>
                <a:spcPct val="110000"/>
              </a:lnSpc>
              <a:buFontTx/>
              <a:buNone/>
              <a:defRPr/>
            </a:pPr>
            <a:r>
              <a:rPr lang="zh-CN" altLang="en-US" sz="2400" dirty="0" smtClean="0"/>
              <a:t>或者</a:t>
            </a:r>
          </a:p>
          <a:p>
            <a:pPr marL="827088" lvl="1" algn="just" eaLnBrk="1" hangingPunct="1">
              <a:lnSpc>
                <a:spcPct val="110000"/>
              </a:lnSpc>
              <a:defRPr/>
            </a:pPr>
            <a:r>
              <a:rPr lang="en-US" altLang="zh-CN" sz="2400" dirty="0" err="1" smtClean="0"/>
              <a:t>typedef</a:t>
            </a:r>
            <a:r>
              <a:rPr lang="en-US" altLang="zh-CN" sz="2400" dirty="0" smtClean="0"/>
              <a:t> double (*</a:t>
            </a:r>
            <a:r>
              <a:rPr lang="en-US" altLang="zh-CN" sz="2400" dirty="0" smtClean="0">
                <a:solidFill>
                  <a:schemeClr val="folHlink"/>
                </a:solidFill>
              </a:rPr>
              <a:t>FP</a:t>
            </a:r>
            <a:r>
              <a:rPr lang="en-US" altLang="zh-CN" sz="2400" dirty="0" smtClean="0"/>
              <a:t>)(</a:t>
            </a:r>
            <a:r>
              <a:rPr lang="en-US" altLang="zh-CN" sz="2400" dirty="0" err="1" smtClean="0"/>
              <a:t>int</a:t>
            </a:r>
            <a:r>
              <a:rPr lang="en-US" altLang="zh-CN" sz="2400" dirty="0" smtClean="0"/>
              <a:t>); </a:t>
            </a:r>
          </a:p>
          <a:p>
            <a:pPr marL="827088" lvl="1" algn="just" eaLnBrk="1" hangingPunct="1">
              <a:lnSpc>
                <a:spcPct val="110000"/>
              </a:lnSpc>
              <a:defRPr/>
            </a:pPr>
            <a:r>
              <a:rPr lang="en-US" altLang="zh-CN" sz="2400" dirty="0" smtClean="0"/>
              <a:t>FP </a:t>
            </a:r>
            <a:r>
              <a:rPr lang="en-US" altLang="zh-CN" sz="2400" dirty="0" err="1" smtClean="0"/>
              <a:t>fp</a:t>
            </a:r>
            <a:r>
              <a:rPr lang="en-US" altLang="zh-CN" sz="2400" dirty="0" smtClean="0"/>
              <a:t>;</a:t>
            </a:r>
          </a:p>
          <a:p>
            <a:pPr marL="361950" indent="-361950" eaLnBrk="1" hangingPunct="1">
              <a:lnSpc>
                <a:spcPct val="110000"/>
              </a:lnSpc>
              <a:defRPr/>
            </a:pPr>
            <a:r>
              <a:rPr lang="zh-CN" altLang="en-US" sz="2800" dirty="0" smtClean="0"/>
              <a:t>对于一个函数，可以用取地址操作符</a:t>
            </a:r>
            <a:r>
              <a:rPr lang="en-US" altLang="zh-CN" sz="2800" dirty="0" smtClean="0"/>
              <a:t>&amp;</a:t>
            </a:r>
            <a:r>
              <a:rPr lang="zh-CN" altLang="en-US" sz="2800" dirty="0" smtClean="0"/>
              <a:t>来获得它的内存地址，或直接用函数名来表示。例如：</a:t>
            </a:r>
          </a:p>
          <a:p>
            <a:pPr marL="827088" lvl="1" eaLnBrk="1" hangingPunct="1">
              <a:lnSpc>
                <a:spcPct val="110000"/>
              </a:lnSpc>
              <a:defRPr/>
            </a:pPr>
            <a:r>
              <a:rPr lang="en-US" altLang="zh-CN" sz="2400" dirty="0" smtClean="0"/>
              <a:t>double f(</a:t>
            </a:r>
            <a:r>
              <a:rPr lang="en-US" altLang="zh-CN" sz="2400" dirty="0" err="1" smtClean="0"/>
              <a:t>int</a:t>
            </a:r>
            <a:r>
              <a:rPr lang="en-US" altLang="zh-CN" sz="2400" dirty="0" smtClean="0"/>
              <a:t> x) { ... }</a:t>
            </a:r>
          </a:p>
          <a:p>
            <a:pPr marL="827088" lvl="1" eaLnBrk="1" hangingPunct="1">
              <a:lnSpc>
                <a:spcPct val="110000"/>
              </a:lnSpc>
              <a:defRPr/>
            </a:pPr>
            <a:r>
              <a:rPr lang="en-US" altLang="zh-CN" sz="2400" dirty="0" err="1" smtClean="0"/>
              <a:t>fp</a:t>
            </a:r>
            <a:r>
              <a:rPr lang="en-US" altLang="zh-CN" sz="2400" dirty="0" smtClean="0"/>
              <a:t> = &amp;f; //</a:t>
            </a:r>
            <a:r>
              <a:rPr lang="zh-CN" altLang="en-US" sz="2400" dirty="0" smtClean="0"/>
              <a:t>或者，</a:t>
            </a:r>
            <a:r>
              <a:rPr lang="en-US" altLang="zh-CN" sz="2400" dirty="0" err="1" smtClean="0"/>
              <a:t>fp</a:t>
            </a:r>
            <a:r>
              <a:rPr lang="en-US" altLang="zh-CN" sz="2400" dirty="0" smtClean="0"/>
              <a:t> = f; </a:t>
            </a:r>
          </a:p>
          <a:p>
            <a:pPr marL="361950" indent="-361950" eaLnBrk="1" hangingPunct="1">
              <a:lnSpc>
                <a:spcPct val="110000"/>
              </a:lnSpc>
              <a:defRPr/>
            </a:pPr>
            <a:r>
              <a:rPr lang="zh-CN" altLang="en-US" sz="2800" dirty="0" smtClean="0"/>
              <a:t>通过函数指针调用函数可采用下面的形式：</a:t>
            </a:r>
          </a:p>
          <a:p>
            <a:pPr marL="827088" lvl="1" eaLnBrk="1" hangingPunct="1">
              <a:lnSpc>
                <a:spcPct val="110000"/>
              </a:lnSpc>
              <a:defRPr/>
            </a:pPr>
            <a:r>
              <a:rPr lang="en-US" altLang="zh-CN" sz="2400" dirty="0" smtClean="0"/>
              <a:t>(*</a:t>
            </a:r>
            <a:r>
              <a:rPr lang="en-US" altLang="zh-CN" sz="2400" dirty="0" err="1" smtClean="0"/>
              <a:t>fp</a:t>
            </a:r>
            <a:r>
              <a:rPr lang="en-US" altLang="zh-CN" sz="2400" dirty="0" smtClean="0"/>
              <a:t>)(10); //</a:t>
            </a:r>
            <a:r>
              <a:rPr lang="zh-CN" altLang="en-US" sz="2400" dirty="0" smtClean="0"/>
              <a:t>或者，</a:t>
            </a:r>
            <a:r>
              <a:rPr lang="en-US" altLang="zh-CN" sz="2400" dirty="0" err="1" smtClean="0"/>
              <a:t>fp</a:t>
            </a:r>
            <a:r>
              <a:rPr lang="en-US" altLang="zh-CN" sz="2400" dirty="0" smtClean="0"/>
              <a:t>(10);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179388" y="44450"/>
            <a:ext cx="8229600" cy="919163"/>
          </a:xfrm>
        </p:spPr>
        <p:txBody>
          <a:bodyPr/>
          <a:lstStyle/>
          <a:p>
            <a:pPr eaLnBrk="1" hangingPunct="1">
              <a:defRPr/>
            </a:pPr>
            <a:r>
              <a:rPr lang="zh-CN" altLang="en-US" sz="3200" smtClean="0"/>
              <a:t>例：编写一个程序，根据输入的要求执行在一个函数表中定义的某个函数。</a:t>
            </a:r>
            <a:r>
              <a:rPr lang="zh-CN" altLang="en-US" sz="4000" smtClean="0"/>
              <a:t> </a:t>
            </a:r>
          </a:p>
        </p:txBody>
      </p:sp>
      <p:sp>
        <p:nvSpPr>
          <p:cNvPr id="458755" name="Rectangle 3"/>
          <p:cNvSpPr>
            <a:spLocks noGrp="1" noChangeArrowheads="1"/>
          </p:cNvSpPr>
          <p:nvPr>
            <p:ph type="body" idx="1"/>
          </p:nvPr>
        </p:nvSpPr>
        <p:spPr>
          <a:xfrm>
            <a:off x="457200" y="1125538"/>
            <a:ext cx="8229600" cy="5732462"/>
          </a:xfrm>
        </p:spPr>
        <p:txBody>
          <a:bodyPr/>
          <a:lstStyle/>
          <a:p>
            <a:pPr eaLnBrk="1" hangingPunct="1">
              <a:lnSpc>
                <a:spcPct val="80000"/>
              </a:lnSpc>
              <a:buFont typeface="Wingdings" pitchFamily="2" charset="2"/>
              <a:buNone/>
              <a:defRPr/>
            </a:pPr>
            <a:r>
              <a:rPr lang="en-US" altLang="zh-CN" sz="1900" smtClean="0"/>
              <a:t>#include &lt;iostream&gt;</a:t>
            </a:r>
          </a:p>
          <a:p>
            <a:pPr eaLnBrk="1" hangingPunct="1">
              <a:lnSpc>
                <a:spcPct val="80000"/>
              </a:lnSpc>
              <a:buFont typeface="Wingdings" pitchFamily="2" charset="2"/>
              <a:buNone/>
              <a:defRPr/>
            </a:pPr>
            <a:r>
              <a:rPr lang="en-US" altLang="zh-CN" sz="1900" smtClean="0"/>
              <a:t>#include &lt;cmath&gt;</a:t>
            </a:r>
          </a:p>
          <a:p>
            <a:pPr eaLnBrk="1" hangingPunct="1">
              <a:lnSpc>
                <a:spcPct val="80000"/>
              </a:lnSpc>
              <a:buFont typeface="Wingdings" pitchFamily="2" charset="2"/>
              <a:buNone/>
              <a:defRPr/>
            </a:pPr>
            <a:r>
              <a:rPr lang="en-US" altLang="zh-CN" sz="1900" smtClean="0"/>
              <a:t>using namespace std;</a:t>
            </a:r>
          </a:p>
          <a:p>
            <a:pPr eaLnBrk="1" hangingPunct="1">
              <a:lnSpc>
                <a:spcPct val="80000"/>
              </a:lnSpc>
              <a:buFont typeface="Wingdings" pitchFamily="2" charset="2"/>
              <a:buNone/>
              <a:defRPr/>
            </a:pPr>
            <a:r>
              <a:rPr lang="en-US" altLang="zh-CN" sz="1900" smtClean="0"/>
              <a:t>const int MAX_LEN=8;</a:t>
            </a:r>
          </a:p>
          <a:p>
            <a:pPr eaLnBrk="1" hangingPunct="1">
              <a:lnSpc>
                <a:spcPct val="80000"/>
              </a:lnSpc>
              <a:buFont typeface="Wingdings" pitchFamily="2" charset="2"/>
              <a:buNone/>
              <a:defRPr/>
            </a:pPr>
            <a:r>
              <a:rPr lang="en-US" altLang="zh-CN" sz="1900" smtClean="0"/>
              <a:t>typedef double (*FP)(double);</a:t>
            </a:r>
          </a:p>
          <a:p>
            <a:pPr eaLnBrk="1" hangingPunct="1">
              <a:lnSpc>
                <a:spcPct val="80000"/>
              </a:lnSpc>
              <a:buFont typeface="Wingdings" pitchFamily="2" charset="2"/>
              <a:buNone/>
              <a:defRPr/>
            </a:pPr>
            <a:r>
              <a:rPr lang="en-US" altLang="zh-CN" sz="1900" smtClean="0"/>
              <a:t>FP func_list[MAX_LEN]={sin,cos,tan,asin,acos,atan,log,log10};</a:t>
            </a:r>
          </a:p>
          <a:p>
            <a:pPr eaLnBrk="1" hangingPunct="1">
              <a:lnSpc>
                <a:spcPct val="80000"/>
              </a:lnSpc>
              <a:buFont typeface="Wingdings" pitchFamily="2" charset="2"/>
              <a:buNone/>
              <a:defRPr/>
            </a:pPr>
            <a:r>
              <a:rPr lang="en-US" altLang="zh-CN" sz="1900" smtClean="0"/>
              <a:t>int main()</a:t>
            </a:r>
          </a:p>
          <a:p>
            <a:pPr eaLnBrk="1" hangingPunct="1">
              <a:lnSpc>
                <a:spcPct val="80000"/>
              </a:lnSpc>
              <a:buFont typeface="Wingdings" pitchFamily="2" charset="2"/>
              <a:buNone/>
              <a:defRPr/>
            </a:pPr>
            <a:r>
              <a:rPr lang="en-US" altLang="zh-CN" sz="1900" smtClean="0"/>
              <a:t>{	int index;</a:t>
            </a:r>
          </a:p>
          <a:p>
            <a:pPr eaLnBrk="1" hangingPunct="1">
              <a:lnSpc>
                <a:spcPct val="80000"/>
              </a:lnSpc>
              <a:buFont typeface="Wingdings" pitchFamily="2" charset="2"/>
              <a:buNone/>
              <a:defRPr/>
            </a:pPr>
            <a:r>
              <a:rPr lang="en-US" altLang="zh-CN" sz="1900" smtClean="0"/>
              <a:t>	double x;</a:t>
            </a:r>
          </a:p>
          <a:p>
            <a:pPr eaLnBrk="1" hangingPunct="1">
              <a:lnSpc>
                <a:spcPct val="80000"/>
              </a:lnSpc>
              <a:buFont typeface="Wingdings" pitchFamily="2" charset="2"/>
              <a:buNone/>
              <a:defRPr/>
            </a:pPr>
            <a:r>
              <a:rPr lang="en-US" altLang="zh-CN" sz="1900" smtClean="0"/>
              <a:t>	do  //</a:t>
            </a:r>
            <a:r>
              <a:rPr lang="zh-CN" altLang="en-US" sz="1900" smtClean="0"/>
              <a:t>循环以获得正确的输入</a:t>
            </a:r>
          </a:p>
          <a:p>
            <a:pPr eaLnBrk="1" hangingPunct="1">
              <a:lnSpc>
                <a:spcPct val="80000"/>
              </a:lnSpc>
              <a:buFont typeface="Wingdings" pitchFamily="2" charset="2"/>
              <a:buNone/>
              <a:defRPr/>
            </a:pPr>
            <a:r>
              <a:rPr lang="zh-CN" altLang="en-US" sz="1900" smtClean="0"/>
              <a:t>	</a:t>
            </a:r>
            <a:r>
              <a:rPr lang="en-US" altLang="zh-CN" sz="1900" smtClean="0"/>
              <a:t>{	cout &lt;&lt; "</a:t>
            </a:r>
            <a:r>
              <a:rPr lang="zh-CN" altLang="en-US" sz="1900" smtClean="0"/>
              <a:t>请输入要计算的函数</a:t>
            </a:r>
            <a:r>
              <a:rPr lang="en-US" altLang="zh-CN" sz="1900" smtClean="0"/>
              <a:t>(0:sin 1:cos 2:tan 3:asin\n"</a:t>
            </a:r>
          </a:p>
          <a:p>
            <a:pPr eaLnBrk="1" hangingPunct="1">
              <a:lnSpc>
                <a:spcPct val="80000"/>
              </a:lnSpc>
              <a:buFont typeface="Wingdings" pitchFamily="2" charset="2"/>
              <a:buNone/>
              <a:defRPr/>
            </a:pPr>
            <a:r>
              <a:rPr lang="en-US" altLang="zh-CN" sz="1900" smtClean="0"/>
              <a:t>		       &lt;&lt; "4:acos 5: atan 6:log 7:log10):";</a:t>
            </a:r>
          </a:p>
          <a:p>
            <a:pPr eaLnBrk="1" hangingPunct="1">
              <a:lnSpc>
                <a:spcPct val="80000"/>
              </a:lnSpc>
              <a:buFont typeface="Wingdings" pitchFamily="2" charset="2"/>
              <a:buNone/>
              <a:defRPr/>
            </a:pPr>
            <a:r>
              <a:rPr lang="en-US" altLang="zh-CN" sz="1900" smtClean="0"/>
              <a:t>		cin &gt;&gt; index;</a:t>
            </a:r>
          </a:p>
          <a:p>
            <a:pPr eaLnBrk="1" hangingPunct="1">
              <a:lnSpc>
                <a:spcPct val="80000"/>
              </a:lnSpc>
              <a:buFont typeface="Wingdings" pitchFamily="2" charset="2"/>
              <a:buNone/>
              <a:defRPr/>
            </a:pPr>
            <a:r>
              <a:rPr lang="en-US" altLang="zh-CN" sz="1900" smtClean="0"/>
              <a:t>	} while (index &lt; 0 || index &gt; 7);</a:t>
            </a:r>
          </a:p>
          <a:p>
            <a:pPr eaLnBrk="1" hangingPunct="1">
              <a:lnSpc>
                <a:spcPct val="80000"/>
              </a:lnSpc>
              <a:buFont typeface="Wingdings" pitchFamily="2" charset="2"/>
              <a:buNone/>
              <a:defRPr/>
            </a:pPr>
            <a:r>
              <a:rPr lang="en-US" altLang="zh-CN" sz="1900" smtClean="0"/>
              <a:t>	cout &lt;&lt; "</a:t>
            </a:r>
            <a:r>
              <a:rPr lang="zh-CN" altLang="en-US" sz="1900" smtClean="0"/>
              <a:t>请输入参数：</a:t>
            </a:r>
            <a:r>
              <a:rPr lang="en-US" altLang="zh-CN" sz="1900" smtClean="0"/>
              <a:t>";</a:t>
            </a:r>
          </a:p>
          <a:p>
            <a:pPr eaLnBrk="1" hangingPunct="1">
              <a:lnSpc>
                <a:spcPct val="80000"/>
              </a:lnSpc>
              <a:buFont typeface="Wingdings" pitchFamily="2" charset="2"/>
              <a:buNone/>
              <a:defRPr/>
            </a:pPr>
            <a:r>
              <a:rPr lang="en-US" altLang="zh-CN" sz="1900" smtClean="0"/>
              <a:t>	cin &gt;&gt; x;</a:t>
            </a:r>
          </a:p>
          <a:p>
            <a:pPr eaLnBrk="1" hangingPunct="1">
              <a:lnSpc>
                <a:spcPct val="80000"/>
              </a:lnSpc>
              <a:buFont typeface="Wingdings" pitchFamily="2" charset="2"/>
              <a:buNone/>
              <a:defRPr/>
            </a:pPr>
            <a:r>
              <a:rPr lang="en-US" altLang="zh-CN" sz="1900" smtClean="0"/>
              <a:t>	cout &lt;&lt; "</a:t>
            </a:r>
            <a:r>
              <a:rPr lang="zh-CN" altLang="en-US" sz="1900" smtClean="0"/>
              <a:t>结果为：</a:t>
            </a:r>
            <a:r>
              <a:rPr lang="en-US" altLang="zh-CN" sz="1900" smtClean="0"/>
              <a:t>" &lt;&lt; (*func_list[index])(x) &lt;&lt; endl;</a:t>
            </a:r>
          </a:p>
          <a:p>
            <a:pPr eaLnBrk="1" hangingPunct="1">
              <a:lnSpc>
                <a:spcPct val="80000"/>
              </a:lnSpc>
              <a:buFont typeface="Wingdings" pitchFamily="2" charset="2"/>
              <a:buNone/>
              <a:defRPr/>
            </a:pPr>
            <a:r>
              <a:rPr lang="en-US" altLang="zh-CN" sz="1900" smtClean="0"/>
              <a:t>	return 0;</a:t>
            </a:r>
          </a:p>
          <a:p>
            <a:pPr eaLnBrk="1" hangingPunct="1">
              <a:lnSpc>
                <a:spcPct val="80000"/>
              </a:lnSpc>
              <a:buFont typeface="Wingdings" pitchFamily="2" charset="2"/>
              <a:buNone/>
              <a:defRPr/>
            </a:pPr>
            <a:r>
              <a:rPr lang="en-US" altLang="zh-CN" sz="190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00943"/>
            <a:ext cx="8229600" cy="1139825"/>
          </a:xfrm>
        </p:spPr>
        <p:txBody>
          <a:bodyPr/>
          <a:lstStyle/>
          <a:p>
            <a:pPr eaLnBrk="1" hangingPunct="1">
              <a:defRPr/>
            </a:pPr>
            <a:r>
              <a:rPr lang="zh-CN" altLang="en-US" dirty="0" smtClean="0"/>
              <a:t>一维数组变量的初始化</a:t>
            </a:r>
          </a:p>
        </p:txBody>
      </p:sp>
      <p:sp>
        <p:nvSpPr>
          <p:cNvPr id="70659" name="Rectangle 3"/>
          <p:cNvSpPr>
            <a:spLocks noGrp="1" noChangeArrowheads="1"/>
          </p:cNvSpPr>
          <p:nvPr>
            <p:ph type="body" idx="1"/>
          </p:nvPr>
        </p:nvSpPr>
        <p:spPr>
          <a:xfrm>
            <a:off x="206375" y="1600200"/>
            <a:ext cx="8686800" cy="5257800"/>
          </a:xfrm>
        </p:spPr>
        <p:txBody>
          <a:bodyPr/>
          <a:lstStyle/>
          <a:p>
            <a:pPr algn="just" eaLnBrk="1" hangingPunct="1">
              <a:defRPr/>
            </a:pPr>
            <a:r>
              <a:rPr lang="zh-CN" altLang="en-US" dirty="0" smtClean="0"/>
              <a:t>用一对花括号把元素的初始值括起来。例如：</a:t>
            </a:r>
          </a:p>
          <a:p>
            <a:pPr lvl="1" algn="just" eaLnBrk="1" hangingPunct="1">
              <a:defRPr/>
            </a:pPr>
            <a:r>
              <a:rPr lang="en-US" altLang="zh-CN" dirty="0" err="1" smtClean="0"/>
              <a:t>int</a:t>
            </a:r>
            <a:r>
              <a:rPr lang="en-US" altLang="zh-CN" dirty="0" smtClean="0"/>
              <a:t> a[10]={1,2,3,4,5,6,7,8,9,10};  </a:t>
            </a:r>
          </a:p>
          <a:p>
            <a:pPr eaLnBrk="1" hangingPunct="1">
              <a:defRPr/>
            </a:pPr>
            <a:r>
              <a:rPr lang="zh-CN" altLang="en-US" dirty="0" smtClean="0"/>
              <a:t>初始化表中的值可以少于数组元素个数，不足部分的数组元素初始化成</a:t>
            </a:r>
            <a:r>
              <a:rPr lang="en-US" altLang="zh-CN" dirty="0" smtClean="0"/>
              <a:t>0</a:t>
            </a:r>
            <a:r>
              <a:rPr lang="zh-CN" altLang="en-US" dirty="0" smtClean="0"/>
              <a:t>。例如</a:t>
            </a:r>
            <a:r>
              <a:rPr lang="zh-CN" altLang="en-GB" dirty="0" smtClean="0"/>
              <a:t>：</a:t>
            </a:r>
            <a:endParaRPr lang="zh-CN" altLang="en-US" dirty="0" smtClean="0"/>
          </a:p>
          <a:p>
            <a:pPr lvl="1" eaLnBrk="1" hangingPunct="1">
              <a:defRPr/>
            </a:pPr>
            <a:r>
              <a:rPr lang="en-US" altLang="zh-CN" dirty="0" err="1" smtClean="0"/>
              <a:t>int</a:t>
            </a:r>
            <a:r>
              <a:rPr lang="en-US" altLang="zh-CN" dirty="0" smtClean="0"/>
              <a:t> b[10]={1,2,3,4}; //</a:t>
            </a:r>
            <a:r>
              <a:rPr lang="zh-CN" altLang="en-US" dirty="0" smtClean="0"/>
              <a:t>后</a:t>
            </a:r>
            <a:r>
              <a:rPr lang="en-US" altLang="zh-CN" dirty="0" smtClean="0"/>
              <a:t>6</a:t>
            </a:r>
            <a:r>
              <a:rPr lang="zh-CN" altLang="en-US" dirty="0" smtClean="0"/>
              <a:t>个元素初始化为</a:t>
            </a:r>
            <a:r>
              <a:rPr lang="en-US" altLang="zh-CN" dirty="0" smtClean="0"/>
              <a:t>0</a:t>
            </a:r>
          </a:p>
          <a:p>
            <a:pPr algn="just" eaLnBrk="1" hangingPunct="1">
              <a:lnSpc>
                <a:spcPct val="120000"/>
              </a:lnSpc>
              <a:defRPr/>
            </a:pPr>
            <a:r>
              <a:rPr lang="zh-CN" altLang="en-US" dirty="0" smtClean="0"/>
              <a:t>如果每个元素都进行了初始化，则数组元素个数可以省略。例如：</a:t>
            </a:r>
          </a:p>
          <a:p>
            <a:pPr lvl="1" algn="just" eaLnBrk="1" hangingPunct="1">
              <a:defRPr/>
            </a:pPr>
            <a:r>
              <a:rPr lang="en-US" altLang="zh-CN" dirty="0" err="1" smtClean="0"/>
              <a:t>int</a:t>
            </a:r>
            <a:r>
              <a:rPr lang="en-US" altLang="zh-CN" dirty="0" smtClean="0"/>
              <a:t> c[]={1,2,3};  //</a:t>
            </a:r>
            <a:r>
              <a:rPr lang="zh-CN" altLang="en-US" dirty="0" smtClean="0"/>
              <a:t>隐含着</a:t>
            </a:r>
            <a:r>
              <a:rPr lang="en-US" altLang="zh-CN" dirty="0" smtClean="0"/>
              <a:t>c</a:t>
            </a:r>
            <a:r>
              <a:rPr lang="zh-CN" altLang="en-US" dirty="0" smtClean="0"/>
              <a:t>由三个元素构成</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向函数传递函数</a:t>
            </a:r>
          </a:p>
        </p:txBody>
      </p:sp>
      <p:sp>
        <p:nvSpPr>
          <p:cNvPr id="459779" name="Rectangle 3"/>
          <p:cNvSpPr>
            <a:spLocks noGrp="1" noChangeArrowheads="1"/>
          </p:cNvSpPr>
          <p:nvPr>
            <p:ph type="body" idx="1"/>
          </p:nvPr>
        </p:nvSpPr>
        <p:spPr>
          <a:xfrm>
            <a:off x="323850" y="1268413"/>
            <a:ext cx="8507413" cy="5589587"/>
          </a:xfrm>
        </p:spPr>
        <p:txBody>
          <a:bodyPr/>
          <a:lstStyle/>
          <a:p>
            <a:pPr eaLnBrk="1" hangingPunct="1">
              <a:defRPr/>
            </a:pPr>
            <a:r>
              <a:rPr lang="zh-CN" altLang="en-US" sz="2800" dirty="0" smtClean="0"/>
              <a:t>函数的形参定义为一个函数指针类型，调用时的实参为一个函数的地址。例如：</a:t>
            </a:r>
          </a:p>
          <a:p>
            <a:pPr lvl="1" eaLnBrk="1" hangingPunct="1">
              <a:lnSpc>
                <a:spcPct val="120000"/>
              </a:lnSpc>
              <a:buFontTx/>
              <a:buNone/>
              <a:defRPr/>
            </a:pPr>
            <a:r>
              <a:rPr lang="en-US" altLang="zh-CN" sz="2000" dirty="0" err="1" smtClean="0"/>
              <a:t>int</a:t>
            </a:r>
            <a:r>
              <a:rPr lang="en-US" altLang="zh-CN" sz="2000" dirty="0" smtClean="0"/>
              <a:t> f(</a:t>
            </a:r>
            <a:r>
              <a:rPr lang="en-US" altLang="zh-CN" sz="2000" dirty="0" err="1" smtClean="0"/>
              <a:t>int</a:t>
            </a:r>
            <a:r>
              <a:rPr lang="en-US" altLang="zh-CN" sz="2000" dirty="0" smtClean="0"/>
              <a:t>);</a:t>
            </a:r>
          </a:p>
          <a:p>
            <a:pPr lvl="1" eaLnBrk="1" hangingPunct="1">
              <a:lnSpc>
                <a:spcPct val="80000"/>
              </a:lnSpc>
              <a:buFontTx/>
              <a:buNone/>
              <a:defRPr/>
            </a:pPr>
            <a:r>
              <a:rPr lang="en-US" altLang="zh-CN" sz="2000" dirty="0" err="1" smtClean="0"/>
              <a:t>int</a:t>
            </a:r>
            <a:r>
              <a:rPr lang="en-US" altLang="zh-CN" sz="2000" dirty="0" smtClean="0"/>
              <a:t> g(</a:t>
            </a:r>
            <a:r>
              <a:rPr lang="en-US" altLang="zh-CN" sz="2000" dirty="0" err="1" smtClean="0"/>
              <a:t>int</a:t>
            </a:r>
            <a:r>
              <a:rPr lang="en-US" altLang="zh-CN" sz="2000" dirty="0" smtClean="0"/>
              <a:t>);</a:t>
            </a:r>
          </a:p>
          <a:p>
            <a:pPr lvl="1" eaLnBrk="1" hangingPunct="1">
              <a:lnSpc>
                <a:spcPct val="80000"/>
              </a:lnSpc>
              <a:buFontTx/>
              <a:buNone/>
              <a:defRPr/>
            </a:pPr>
            <a:r>
              <a:rPr lang="en-US" altLang="zh-CN" sz="2000" dirty="0" err="1" smtClean="0"/>
              <a:t>int</a:t>
            </a:r>
            <a:r>
              <a:rPr lang="en-US" altLang="zh-CN" sz="2000" dirty="0" smtClean="0"/>
              <a:t> </a:t>
            </a:r>
            <a:r>
              <a:rPr lang="en-US" altLang="zh-CN" sz="2000" dirty="0" err="1" smtClean="0"/>
              <a:t>func</a:t>
            </a:r>
            <a:r>
              <a:rPr lang="en-US" altLang="zh-CN" sz="2000" dirty="0" smtClean="0"/>
              <a:t>(</a:t>
            </a:r>
            <a:r>
              <a:rPr lang="en-US" altLang="zh-CN" sz="2000" dirty="0" err="1" smtClean="0"/>
              <a:t>int</a:t>
            </a:r>
            <a:r>
              <a:rPr lang="en-US" altLang="zh-CN" sz="2000" dirty="0" smtClean="0"/>
              <a:t> (*</a:t>
            </a:r>
            <a:r>
              <a:rPr lang="en-US" altLang="zh-CN" sz="2000" dirty="0" err="1" smtClean="0"/>
              <a:t>fp</a:t>
            </a:r>
            <a:r>
              <a:rPr lang="en-US" altLang="zh-CN" sz="2000" dirty="0" smtClean="0"/>
              <a:t>)(</a:t>
            </a:r>
            <a:r>
              <a:rPr lang="en-US" altLang="zh-CN" sz="2000" dirty="0" err="1" smtClean="0"/>
              <a:t>int</a:t>
            </a:r>
            <a:r>
              <a:rPr lang="en-US" altLang="zh-CN" sz="2000" dirty="0" smtClean="0"/>
              <a:t> x)) //</a:t>
            </a:r>
            <a:r>
              <a:rPr lang="zh-CN" altLang="en-US" sz="2000" dirty="0" smtClean="0"/>
              <a:t>参数为一个函数指针类型。</a:t>
            </a:r>
          </a:p>
          <a:p>
            <a:pPr lvl="1" eaLnBrk="1" hangingPunct="1">
              <a:lnSpc>
                <a:spcPct val="80000"/>
              </a:lnSpc>
              <a:buFontTx/>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lvl="1" eaLnBrk="1" hangingPunct="1">
              <a:lnSpc>
                <a:spcPct val="80000"/>
              </a:lnSpc>
              <a:buFontTx/>
              <a:buNone/>
              <a:defRPr/>
            </a:pPr>
            <a:r>
              <a:rPr lang="en-US" altLang="zh-CN" sz="2000" dirty="0" smtClean="0"/>
              <a:t>	......</a:t>
            </a:r>
          </a:p>
          <a:p>
            <a:pPr lvl="1" eaLnBrk="1" hangingPunct="1">
              <a:lnSpc>
                <a:spcPct val="80000"/>
              </a:lnSpc>
              <a:buFontTx/>
              <a:buNone/>
              <a:defRPr/>
            </a:pPr>
            <a:r>
              <a:rPr lang="en-US" altLang="zh-CN" sz="2000" dirty="0" smtClean="0"/>
              <a:t>	...(*</a:t>
            </a:r>
            <a:r>
              <a:rPr lang="en-US" altLang="zh-CN" sz="2000" dirty="0" err="1" smtClean="0"/>
              <a:t>fp</a:t>
            </a:r>
            <a:r>
              <a:rPr lang="en-US" altLang="zh-CN" sz="2000" dirty="0" smtClean="0"/>
              <a:t>)(</a:t>
            </a:r>
            <a:r>
              <a:rPr lang="en-US" altLang="zh-CN" sz="2000" dirty="0" err="1" smtClean="0"/>
              <a:t>i</a:t>
            </a:r>
            <a:r>
              <a:rPr lang="en-US" altLang="zh-CN" sz="2000" dirty="0" smtClean="0"/>
              <a:t>)... //</a:t>
            </a:r>
            <a:r>
              <a:rPr lang="zh-CN" altLang="en-US" sz="2000" dirty="0" smtClean="0"/>
              <a:t>或</a:t>
            </a:r>
            <a:r>
              <a:rPr lang="en-US" altLang="zh-CN" sz="2000" dirty="0" err="1" smtClean="0"/>
              <a:t>fp</a:t>
            </a:r>
            <a:r>
              <a:rPr lang="en-US" altLang="zh-CN" sz="2000" dirty="0" smtClean="0"/>
              <a:t>(</a:t>
            </a:r>
            <a:r>
              <a:rPr lang="en-US" altLang="zh-CN" sz="2000" dirty="0" err="1" smtClean="0"/>
              <a:t>i</a:t>
            </a:r>
            <a:r>
              <a:rPr lang="en-US" altLang="zh-CN" sz="2000" dirty="0" smtClean="0"/>
              <a:t>); </a:t>
            </a:r>
            <a:r>
              <a:rPr lang="zh-CN" altLang="en-US" sz="2000" dirty="0" smtClean="0"/>
              <a:t>调用形参</a:t>
            </a:r>
            <a:r>
              <a:rPr lang="en-US" altLang="zh-CN" sz="2000" dirty="0" err="1" smtClean="0"/>
              <a:t>fp</a:t>
            </a:r>
            <a:r>
              <a:rPr lang="zh-CN" altLang="en-US" sz="2000" dirty="0" smtClean="0"/>
              <a:t>所指向的函数。</a:t>
            </a:r>
          </a:p>
          <a:p>
            <a:pPr lvl="1" eaLnBrk="1" hangingPunct="1">
              <a:lnSpc>
                <a:spcPct val="80000"/>
              </a:lnSpc>
              <a:buFontTx/>
              <a:buNone/>
              <a:defRPr/>
            </a:pPr>
            <a:r>
              <a:rPr lang="zh-CN" altLang="en-US" sz="2000" dirty="0" smtClean="0"/>
              <a:t>	</a:t>
            </a:r>
            <a:r>
              <a:rPr lang="en-US" altLang="zh-CN" sz="2000" dirty="0" smtClean="0"/>
              <a:t>......</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int</a:t>
            </a:r>
            <a:r>
              <a:rPr lang="en-US" altLang="zh-CN" sz="2000" dirty="0" smtClean="0"/>
              <a:t> main()</a:t>
            </a:r>
          </a:p>
          <a:p>
            <a:pPr lvl="1" eaLnBrk="1" hangingPunct="1">
              <a:lnSpc>
                <a:spcPct val="80000"/>
              </a:lnSpc>
              <a:buFontTx/>
              <a:buNone/>
              <a:defRPr/>
            </a:pPr>
            <a:r>
              <a:rPr lang="en-US" altLang="zh-CN" sz="2000" dirty="0" smtClean="0"/>
              <a:t>{	......</a:t>
            </a:r>
          </a:p>
          <a:p>
            <a:pPr lvl="1" eaLnBrk="1" hangingPunct="1">
              <a:lnSpc>
                <a:spcPct val="80000"/>
              </a:lnSpc>
              <a:buFontTx/>
              <a:buNone/>
              <a:defRPr/>
            </a:pPr>
            <a:r>
              <a:rPr lang="en-US" altLang="zh-CN" sz="2000" dirty="0" smtClean="0"/>
              <a:t>  ...</a:t>
            </a:r>
            <a:r>
              <a:rPr lang="en-US" altLang="zh-CN" sz="2000" dirty="0" err="1" smtClean="0"/>
              <a:t>func</a:t>
            </a:r>
            <a:r>
              <a:rPr lang="en-US" altLang="zh-CN" sz="2000" dirty="0" smtClean="0"/>
              <a:t>(&amp;f)... //</a:t>
            </a:r>
            <a:r>
              <a:rPr lang="zh-CN" altLang="en-US" sz="2000" dirty="0" smtClean="0"/>
              <a:t>或</a:t>
            </a:r>
            <a:r>
              <a:rPr lang="en-US" altLang="zh-CN" sz="2000" dirty="0" err="1" smtClean="0"/>
              <a:t>func</a:t>
            </a:r>
            <a:r>
              <a:rPr lang="en-US" altLang="zh-CN" sz="2000" dirty="0" smtClean="0"/>
              <a:t>(f); </a:t>
            </a:r>
            <a:r>
              <a:rPr lang="zh-CN" altLang="en-US" sz="2000" dirty="0" smtClean="0"/>
              <a:t>调用函数</a:t>
            </a:r>
            <a:r>
              <a:rPr lang="en-US" altLang="zh-CN" sz="2000" dirty="0" err="1" smtClean="0"/>
              <a:t>func</a:t>
            </a:r>
            <a:r>
              <a:rPr lang="zh-CN" altLang="en-US" sz="2000" dirty="0" smtClean="0"/>
              <a:t>，把</a:t>
            </a:r>
            <a:r>
              <a:rPr lang="en-US" altLang="zh-CN" sz="2000" dirty="0" smtClean="0"/>
              <a:t>f</a:t>
            </a:r>
            <a:r>
              <a:rPr lang="zh-CN" altLang="en-US" sz="2000" dirty="0" smtClean="0"/>
              <a:t>作为参数传给它。</a:t>
            </a:r>
          </a:p>
          <a:p>
            <a:pPr lvl="1" eaLnBrk="1" hangingPunct="1">
              <a:lnSpc>
                <a:spcPct val="80000"/>
              </a:lnSpc>
              <a:buFontTx/>
              <a:buNone/>
              <a:defRPr/>
            </a:pPr>
            <a:r>
              <a:rPr lang="zh-CN" altLang="en-US" sz="2000" dirty="0" smtClean="0"/>
              <a:t>  </a:t>
            </a:r>
            <a:r>
              <a:rPr lang="en-US" altLang="zh-CN" sz="2000" dirty="0" smtClean="0"/>
              <a:t>...</a:t>
            </a:r>
            <a:r>
              <a:rPr lang="en-US" altLang="zh-CN" sz="2000" dirty="0" err="1" smtClean="0"/>
              <a:t>func</a:t>
            </a:r>
            <a:r>
              <a:rPr lang="en-US" altLang="zh-CN" sz="2000" dirty="0" smtClean="0"/>
              <a:t>(&amp;g)... //</a:t>
            </a:r>
            <a:r>
              <a:rPr lang="zh-CN" altLang="en-US" sz="2000" dirty="0" smtClean="0"/>
              <a:t>或</a:t>
            </a:r>
            <a:r>
              <a:rPr lang="en-US" altLang="zh-CN" sz="2000" dirty="0" err="1" smtClean="0"/>
              <a:t>func</a:t>
            </a:r>
            <a:r>
              <a:rPr lang="en-US" altLang="zh-CN" sz="2000" dirty="0" smtClean="0"/>
              <a:t>(g); </a:t>
            </a:r>
            <a:r>
              <a:rPr lang="zh-CN" altLang="en-US" sz="2000" dirty="0" smtClean="0"/>
              <a:t>调用函数</a:t>
            </a:r>
            <a:r>
              <a:rPr lang="en-US" altLang="zh-CN" sz="2000" dirty="0" err="1" smtClean="0"/>
              <a:t>func</a:t>
            </a:r>
            <a:r>
              <a:rPr lang="zh-CN" altLang="en-US" sz="2000" dirty="0" smtClean="0"/>
              <a:t>，把</a:t>
            </a:r>
            <a:r>
              <a:rPr lang="en-US" altLang="zh-CN" sz="2000" dirty="0" smtClean="0"/>
              <a:t>g</a:t>
            </a:r>
            <a:r>
              <a:rPr lang="zh-CN" altLang="en-US" sz="2000" dirty="0" smtClean="0"/>
              <a:t>作为参数传给它。</a:t>
            </a:r>
          </a:p>
          <a:p>
            <a:pPr lvl="1" eaLnBrk="1" hangingPunct="1">
              <a:lnSpc>
                <a:spcPct val="80000"/>
              </a:lnSpc>
              <a:buFontTx/>
              <a:buNone/>
              <a:defRPr/>
            </a:pPr>
            <a:r>
              <a:rPr lang="zh-CN" altLang="en-US" sz="2000" dirty="0" smtClean="0"/>
              <a:t>	</a:t>
            </a:r>
            <a:r>
              <a:rPr lang="en-US" altLang="zh-CN" sz="2000" dirty="0" smtClean="0"/>
              <a:t>.......</a:t>
            </a:r>
          </a:p>
          <a:p>
            <a:pPr lvl="1" eaLnBrk="1" hangingPunct="1">
              <a:lnSpc>
                <a:spcPct val="80000"/>
              </a:lnSpc>
              <a:buFontTx/>
              <a:buNone/>
              <a:defRPr/>
            </a:pPr>
            <a:r>
              <a:rPr lang="en-US" altLang="zh-CN" sz="2000"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body" idx="1"/>
          </p:nvPr>
        </p:nvSpPr>
        <p:spPr>
          <a:xfrm>
            <a:off x="395288" y="260350"/>
            <a:ext cx="8497887" cy="6337300"/>
          </a:xfrm>
        </p:spPr>
        <p:txBody>
          <a:bodyPr/>
          <a:lstStyle/>
          <a:p>
            <a:pPr eaLnBrk="1" hangingPunct="1">
              <a:defRPr/>
            </a:pPr>
            <a:r>
              <a:rPr lang="zh-CN" altLang="en-US" dirty="0" smtClean="0"/>
              <a:t>再例如，下面的函数</a:t>
            </a:r>
            <a:r>
              <a:rPr lang="en-US" altLang="zh-CN" dirty="0" smtClean="0"/>
              <a:t>integrate</a:t>
            </a:r>
            <a:r>
              <a:rPr lang="zh-CN" altLang="en-GB" dirty="0" smtClean="0"/>
              <a:t>计算任意一个一元可积函数在一个区间上的定积分：</a:t>
            </a:r>
            <a:endParaRPr lang="zh-CN" altLang="en-US" dirty="0" smtClean="0"/>
          </a:p>
          <a:p>
            <a:pPr lvl="1" eaLnBrk="1" hangingPunct="1">
              <a:buFontTx/>
              <a:buNone/>
              <a:defRPr/>
            </a:pPr>
            <a:r>
              <a:rPr lang="en-US" altLang="zh-CN" dirty="0" smtClean="0"/>
              <a:t>double integrate(double (*f)(double), 					double a, double b)</a:t>
            </a:r>
          </a:p>
          <a:p>
            <a:pPr lvl="1" eaLnBrk="1" hangingPunct="1">
              <a:buFontTx/>
              <a:buNone/>
              <a:defRPr/>
            </a:pPr>
            <a:r>
              <a:rPr lang="en-US" altLang="zh-CN" dirty="0" smtClean="0"/>
              <a:t>{	......</a:t>
            </a:r>
          </a:p>
          <a:p>
            <a:pPr lvl="1" eaLnBrk="1" hangingPunct="1">
              <a:buFontTx/>
              <a:buNone/>
              <a:defRPr/>
            </a:pPr>
            <a:r>
              <a:rPr lang="en-US" altLang="zh-CN" dirty="0" smtClean="0"/>
              <a:t>}</a:t>
            </a:r>
          </a:p>
          <a:p>
            <a:pPr eaLnBrk="1" hangingPunct="1">
              <a:defRPr/>
            </a:pPr>
            <a:r>
              <a:rPr lang="zh-CN" altLang="en-US" dirty="0" smtClean="0"/>
              <a:t>下面的函数调用分别用于计算函数</a:t>
            </a:r>
            <a:r>
              <a:rPr lang="en-US" altLang="zh-CN" dirty="0" err="1" smtClean="0"/>
              <a:t>my_func</a:t>
            </a:r>
            <a:r>
              <a:rPr lang="zh-CN" altLang="en-US" dirty="0" smtClean="0"/>
              <a:t>、</a:t>
            </a:r>
            <a:r>
              <a:rPr lang="en-US" altLang="zh-CN" dirty="0" smtClean="0"/>
              <a:t>sin</a:t>
            </a:r>
            <a:r>
              <a:rPr lang="zh-CN" altLang="en-US" dirty="0" smtClean="0"/>
              <a:t>和</a:t>
            </a:r>
            <a:r>
              <a:rPr lang="en-US" altLang="zh-CN" dirty="0" err="1" smtClean="0"/>
              <a:t>cos</a:t>
            </a:r>
            <a:r>
              <a:rPr lang="zh-CN" altLang="en-US" dirty="0" smtClean="0"/>
              <a:t>在区间</a:t>
            </a:r>
            <a:r>
              <a:rPr lang="en-US" altLang="zh-CN" dirty="0" smtClean="0"/>
              <a:t>[1,10]</a:t>
            </a:r>
            <a:r>
              <a:rPr lang="zh-CN" altLang="en-US" dirty="0" smtClean="0"/>
              <a:t>、</a:t>
            </a:r>
            <a:r>
              <a:rPr lang="en-US" altLang="zh-CN" dirty="0" smtClean="0"/>
              <a:t>[0,1]</a:t>
            </a:r>
            <a:r>
              <a:rPr lang="zh-CN" altLang="en-US" dirty="0" smtClean="0"/>
              <a:t>和</a:t>
            </a:r>
            <a:r>
              <a:rPr lang="en-US" altLang="zh-CN" dirty="0" smtClean="0"/>
              <a:t>[1,2]</a:t>
            </a:r>
            <a:r>
              <a:rPr lang="zh-CN" altLang="en-US" dirty="0" smtClean="0"/>
              <a:t>上的定积分：</a:t>
            </a:r>
          </a:p>
          <a:p>
            <a:pPr lvl="1" eaLnBrk="1" hangingPunct="1">
              <a:buFontTx/>
              <a:buNone/>
              <a:defRPr/>
            </a:pPr>
            <a:r>
              <a:rPr lang="en-US" altLang="zh-CN" dirty="0" smtClean="0"/>
              <a:t>integrate(my_func,1,10);</a:t>
            </a:r>
          </a:p>
          <a:p>
            <a:pPr lvl="1" eaLnBrk="1" hangingPunct="1">
              <a:buFontTx/>
              <a:buNone/>
              <a:defRPr/>
            </a:pPr>
            <a:r>
              <a:rPr lang="en-US" altLang="zh-CN" dirty="0" smtClean="0"/>
              <a:t>integrate(sin,0,1);</a:t>
            </a:r>
          </a:p>
          <a:p>
            <a:pPr lvl="1" eaLnBrk="1" hangingPunct="1">
              <a:buFontTx/>
              <a:buNone/>
              <a:defRPr/>
            </a:pPr>
            <a:r>
              <a:rPr lang="en-US" altLang="zh-CN" dirty="0" smtClean="0"/>
              <a:t>integrate(cos,1,2);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eaLnBrk="1" hangingPunct="1">
              <a:defRPr/>
            </a:pPr>
            <a:r>
              <a:rPr lang="zh-CN" altLang="en-US" smtClean="0"/>
              <a:t>多级指针</a:t>
            </a:r>
          </a:p>
        </p:txBody>
      </p:sp>
      <p:sp>
        <p:nvSpPr>
          <p:cNvPr id="472067" name="Rectangle 3"/>
          <p:cNvSpPr>
            <a:spLocks noGrp="1" noChangeArrowheads="1"/>
          </p:cNvSpPr>
          <p:nvPr>
            <p:ph type="body" idx="1"/>
          </p:nvPr>
        </p:nvSpPr>
        <p:spPr>
          <a:xfrm>
            <a:off x="457200" y="1600200"/>
            <a:ext cx="8229600" cy="3701007"/>
          </a:xfrm>
        </p:spPr>
        <p:txBody>
          <a:bodyPr/>
          <a:lstStyle/>
          <a:p>
            <a:pPr eaLnBrk="1" hangingPunct="1">
              <a:defRPr/>
            </a:pPr>
            <a:r>
              <a:rPr lang="zh-CN" altLang="en-US" dirty="0" smtClean="0"/>
              <a:t>如果一个指针变量所指向的数据的类型为指针类型，则为</a:t>
            </a:r>
            <a:r>
              <a:rPr lang="zh-CN" altLang="en-US" dirty="0" smtClean="0">
                <a:solidFill>
                  <a:schemeClr val="folHlink"/>
                </a:solidFill>
              </a:rPr>
              <a:t>多级指针</a:t>
            </a:r>
            <a:r>
              <a:rPr lang="zh-CN" altLang="en-US" dirty="0" smtClean="0"/>
              <a:t>，例如：</a:t>
            </a:r>
            <a:endParaRPr lang="zh-CN" altLang="fr-FR" dirty="0" smtClean="0"/>
          </a:p>
          <a:p>
            <a:pPr lvl="1" eaLnBrk="1" hangingPunct="1">
              <a:buFontTx/>
              <a:buNone/>
              <a:defRPr/>
            </a:pPr>
            <a:r>
              <a:rPr lang="fr-FR" altLang="zh-CN" dirty="0" smtClean="0"/>
              <a:t>int x=0;</a:t>
            </a:r>
          </a:p>
          <a:p>
            <a:pPr lvl="1" eaLnBrk="1" hangingPunct="1">
              <a:buFontTx/>
              <a:buNone/>
              <a:defRPr/>
            </a:pPr>
            <a:r>
              <a:rPr lang="fr-FR" altLang="zh-CN" dirty="0" smtClean="0"/>
              <a:t>int *p=&amp;x;</a:t>
            </a:r>
          </a:p>
          <a:p>
            <a:pPr lvl="1" eaLnBrk="1" hangingPunct="1">
              <a:buFontTx/>
              <a:buNone/>
              <a:defRPr/>
            </a:pPr>
            <a:r>
              <a:rPr lang="fr-FR" altLang="zh-CN" dirty="0" smtClean="0"/>
              <a:t>int **q=&amp;p; //q</a:t>
            </a:r>
            <a:r>
              <a:rPr lang="zh-CN" altLang="fr-FR" dirty="0" smtClean="0"/>
              <a:t>是个多级指针</a:t>
            </a:r>
            <a:endParaRPr lang="en-US" altLang="zh-CN" dirty="0" smtClean="0"/>
          </a:p>
          <a:p>
            <a:pPr lvl="1" eaLnBrk="1" hangingPunct="1">
              <a:defRPr/>
            </a:pPr>
            <a:r>
              <a:rPr lang="zh-CN" altLang="en-US" dirty="0" smtClean="0"/>
              <a:t>访问变量</a:t>
            </a:r>
            <a:r>
              <a:rPr lang="en-US" altLang="zh-CN" dirty="0" smtClean="0"/>
              <a:t>x</a:t>
            </a:r>
            <a:r>
              <a:rPr lang="zh-CN" altLang="en-US" dirty="0" smtClean="0"/>
              <a:t>：</a:t>
            </a:r>
            <a:r>
              <a:rPr lang="en-US" altLang="zh-CN" dirty="0" smtClean="0"/>
              <a:t>x</a:t>
            </a:r>
            <a:r>
              <a:rPr lang="zh-CN" altLang="en-US" dirty="0" smtClean="0"/>
              <a:t>、</a:t>
            </a:r>
            <a:r>
              <a:rPr lang="en-US" altLang="zh-CN" dirty="0" smtClean="0"/>
              <a:t>*p</a:t>
            </a:r>
            <a:r>
              <a:rPr lang="zh-CN" altLang="en-US" dirty="0" smtClean="0"/>
              <a:t>、</a:t>
            </a:r>
            <a:r>
              <a:rPr lang="en-US" altLang="zh-CN" dirty="0" smtClean="0"/>
              <a:t>**q</a:t>
            </a:r>
          </a:p>
          <a:p>
            <a:pPr lvl="1" eaLnBrk="1" hangingPunct="1">
              <a:defRPr/>
            </a:pPr>
            <a:r>
              <a:rPr lang="zh-CN" altLang="en-US" dirty="0" smtClean="0"/>
              <a:t>访问变量</a:t>
            </a:r>
            <a:r>
              <a:rPr lang="en-US" altLang="zh-CN" dirty="0" smtClean="0"/>
              <a:t>p</a:t>
            </a:r>
            <a:r>
              <a:rPr lang="zh-CN" altLang="en-US" dirty="0" smtClean="0"/>
              <a:t>：</a:t>
            </a:r>
            <a:r>
              <a:rPr lang="en-US" altLang="zh-CN" dirty="0" smtClean="0"/>
              <a:t>p</a:t>
            </a:r>
            <a:r>
              <a:rPr lang="zh-CN" altLang="en-US" dirty="0" smtClean="0"/>
              <a:t>、*</a:t>
            </a:r>
            <a:r>
              <a:rPr lang="en-US" altLang="zh-CN" dirty="0" smtClean="0"/>
              <a:t>q</a:t>
            </a:r>
            <a:endParaRPr lang="zh-CN" altLang="en-US" dirty="0" smtClean="0"/>
          </a:p>
        </p:txBody>
      </p:sp>
      <p:sp>
        <p:nvSpPr>
          <p:cNvPr id="160772" name="Rectangle 4"/>
          <p:cNvSpPr>
            <a:spLocks noChangeArrowheads="1"/>
          </p:cNvSpPr>
          <p:nvPr/>
        </p:nvSpPr>
        <p:spPr bwMode="auto">
          <a:xfrm>
            <a:off x="1619250"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60773" name="Rectangle 5"/>
          <p:cNvSpPr>
            <a:spLocks noChangeArrowheads="1"/>
          </p:cNvSpPr>
          <p:nvPr/>
        </p:nvSpPr>
        <p:spPr bwMode="auto">
          <a:xfrm>
            <a:off x="3130550"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60774" name="Rectangle 6"/>
          <p:cNvSpPr>
            <a:spLocks noChangeArrowheads="1"/>
          </p:cNvSpPr>
          <p:nvPr/>
        </p:nvSpPr>
        <p:spPr bwMode="auto">
          <a:xfrm>
            <a:off x="4643438" y="5949950"/>
            <a:ext cx="936625" cy="50323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60775" name="Line 7"/>
          <p:cNvSpPr>
            <a:spLocks noChangeShapeType="1"/>
          </p:cNvSpPr>
          <p:nvPr/>
        </p:nvSpPr>
        <p:spPr bwMode="auto">
          <a:xfrm>
            <a:off x="2195513" y="623728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60776" name="Line 8"/>
          <p:cNvSpPr>
            <a:spLocks noChangeShapeType="1"/>
          </p:cNvSpPr>
          <p:nvPr/>
        </p:nvSpPr>
        <p:spPr bwMode="auto">
          <a:xfrm>
            <a:off x="3706813" y="6237288"/>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60777" name="Text Box 9"/>
          <p:cNvSpPr txBox="1">
            <a:spLocks noChangeArrowheads="1"/>
          </p:cNvSpPr>
          <p:nvPr/>
        </p:nvSpPr>
        <p:spPr bwMode="auto">
          <a:xfrm>
            <a:off x="4905375" y="5373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x</a:t>
            </a:r>
          </a:p>
        </p:txBody>
      </p:sp>
      <p:sp>
        <p:nvSpPr>
          <p:cNvPr id="160778" name="Text Box 10"/>
          <p:cNvSpPr txBox="1">
            <a:spLocks noChangeArrowheads="1"/>
          </p:cNvSpPr>
          <p:nvPr/>
        </p:nvSpPr>
        <p:spPr bwMode="auto">
          <a:xfrm>
            <a:off x="3382963" y="53736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p</a:t>
            </a:r>
          </a:p>
        </p:txBody>
      </p:sp>
      <p:sp>
        <p:nvSpPr>
          <p:cNvPr id="160779" name="Text Box 11"/>
          <p:cNvSpPr txBox="1">
            <a:spLocks noChangeArrowheads="1"/>
          </p:cNvSpPr>
          <p:nvPr/>
        </p:nvSpPr>
        <p:spPr bwMode="auto">
          <a:xfrm>
            <a:off x="1835150" y="5373688"/>
            <a:ext cx="39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q</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pPr eaLnBrk="1" hangingPunct="1">
              <a:defRPr/>
            </a:pPr>
            <a:r>
              <a:rPr lang="zh-CN" altLang="en-US" dirty="0" smtClean="0"/>
              <a:t>交换两个指针变量值的函数</a:t>
            </a:r>
          </a:p>
        </p:txBody>
      </p:sp>
      <p:sp>
        <p:nvSpPr>
          <p:cNvPr id="473091" name="Rectangle 3"/>
          <p:cNvSpPr>
            <a:spLocks noGrp="1" noChangeArrowheads="1"/>
          </p:cNvSpPr>
          <p:nvPr>
            <p:ph type="body" idx="1"/>
          </p:nvPr>
        </p:nvSpPr>
        <p:spPr>
          <a:xfrm>
            <a:off x="179388" y="1484313"/>
            <a:ext cx="8686800" cy="5257800"/>
          </a:xfrm>
        </p:spPr>
        <p:txBody>
          <a:bodyPr/>
          <a:lstStyle/>
          <a:p>
            <a:pPr eaLnBrk="1" hangingPunct="1">
              <a:lnSpc>
                <a:spcPct val="80000"/>
              </a:lnSpc>
              <a:buFont typeface="Wingdings" pitchFamily="2" charset="2"/>
              <a:buNone/>
              <a:defRPr/>
            </a:pPr>
            <a:r>
              <a:rPr lang="en-GB" altLang="zh-CN" sz="2000" smtClean="0"/>
              <a:t>#include &lt;iostream&gt;</a:t>
            </a:r>
            <a:endParaRPr lang="en-US" altLang="zh-CN" sz="2000" smtClean="0"/>
          </a:p>
          <a:p>
            <a:pPr eaLnBrk="1" hangingPunct="1">
              <a:lnSpc>
                <a:spcPct val="80000"/>
              </a:lnSpc>
              <a:buFont typeface="Wingdings" pitchFamily="2" charset="2"/>
              <a:buNone/>
              <a:defRPr/>
            </a:pPr>
            <a:r>
              <a:rPr lang="en-US" altLang="zh-CN" sz="2000" smtClean="0"/>
              <a:t>using namespace std;</a:t>
            </a:r>
            <a:endParaRPr lang="fr-FR" altLang="zh-CN" sz="2000" smtClean="0"/>
          </a:p>
          <a:p>
            <a:pPr eaLnBrk="1" hangingPunct="1">
              <a:lnSpc>
                <a:spcPct val="80000"/>
              </a:lnSpc>
              <a:buFont typeface="Wingdings" pitchFamily="2" charset="2"/>
              <a:buNone/>
              <a:defRPr/>
            </a:pPr>
            <a:r>
              <a:rPr lang="fr-FR" altLang="zh-CN" sz="2000" smtClean="0"/>
              <a:t>void swap(int **x, int **y)</a:t>
            </a:r>
          </a:p>
          <a:p>
            <a:pPr eaLnBrk="1" hangingPunct="1">
              <a:lnSpc>
                <a:spcPct val="80000"/>
              </a:lnSpc>
              <a:buFont typeface="Wingdings" pitchFamily="2" charset="2"/>
              <a:buNone/>
              <a:defRPr/>
            </a:pPr>
            <a:r>
              <a:rPr lang="fr-FR" altLang="zh-CN" sz="2000" smtClean="0"/>
              <a:t>{ int *t;</a:t>
            </a:r>
          </a:p>
          <a:p>
            <a:pPr eaLnBrk="1" hangingPunct="1">
              <a:lnSpc>
                <a:spcPct val="80000"/>
              </a:lnSpc>
              <a:buFont typeface="Wingdings" pitchFamily="2" charset="2"/>
              <a:buNone/>
              <a:defRPr/>
            </a:pPr>
            <a:r>
              <a:rPr lang="fr-FR" altLang="zh-CN" sz="2000" smtClean="0"/>
              <a:t>  t = *x;</a:t>
            </a:r>
          </a:p>
          <a:p>
            <a:pPr eaLnBrk="1" hangingPunct="1">
              <a:lnSpc>
                <a:spcPct val="80000"/>
              </a:lnSpc>
              <a:buFont typeface="Wingdings" pitchFamily="2" charset="2"/>
              <a:buNone/>
              <a:defRPr/>
            </a:pPr>
            <a:r>
              <a:rPr lang="fr-FR" altLang="zh-CN" sz="2000" smtClean="0"/>
              <a:t>  *x = *y;</a:t>
            </a:r>
          </a:p>
          <a:p>
            <a:pPr eaLnBrk="1" hangingPunct="1">
              <a:lnSpc>
                <a:spcPct val="80000"/>
              </a:lnSpc>
              <a:buFont typeface="Wingdings" pitchFamily="2" charset="2"/>
              <a:buNone/>
              <a:defRPr/>
            </a:pPr>
            <a:r>
              <a:rPr lang="fr-FR" altLang="zh-CN" sz="2000" smtClean="0"/>
              <a:t>  *y = t;</a:t>
            </a:r>
          </a:p>
          <a:p>
            <a:pPr eaLnBrk="1" hangingPunct="1">
              <a:lnSpc>
                <a:spcPct val="80000"/>
              </a:lnSpc>
              <a:buFont typeface="Wingdings" pitchFamily="2" charset="2"/>
              <a:buNone/>
              <a:defRPr/>
            </a:pPr>
            <a:r>
              <a:rPr lang="fr-FR" altLang="zh-CN" sz="2000" smtClean="0"/>
              <a:t>}</a:t>
            </a:r>
          </a:p>
          <a:p>
            <a:pPr eaLnBrk="1" hangingPunct="1">
              <a:lnSpc>
                <a:spcPct val="80000"/>
              </a:lnSpc>
              <a:buFont typeface="Wingdings" pitchFamily="2" charset="2"/>
              <a:buNone/>
              <a:defRPr/>
            </a:pPr>
            <a:r>
              <a:rPr lang="fr-FR" altLang="zh-CN" sz="2000" smtClean="0"/>
              <a:t>int main()</a:t>
            </a:r>
          </a:p>
          <a:p>
            <a:pPr eaLnBrk="1" hangingPunct="1">
              <a:lnSpc>
                <a:spcPct val="80000"/>
              </a:lnSpc>
              <a:buFont typeface="Wingdings" pitchFamily="2" charset="2"/>
              <a:buNone/>
              <a:defRPr/>
            </a:pPr>
            <a:r>
              <a:rPr lang="fr-FR" altLang="zh-CN" sz="2000" smtClean="0"/>
              <a:t>{	int a=0,b=1;</a:t>
            </a:r>
          </a:p>
          <a:p>
            <a:pPr eaLnBrk="1" hangingPunct="1">
              <a:lnSpc>
                <a:spcPct val="80000"/>
              </a:lnSpc>
              <a:buFont typeface="Wingdings" pitchFamily="2" charset="2"/>
              <a:buNone/>
              <a:defRPr/>
            </a:pPr>
            <a:r>
              <a:rPr lang="fr-FR" altLang="zh-CN" sz="2000" smtClean="0"/>
              <a:t>	int *p=&amp;a,*q=&amp;b;</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a</a:t>
            </a:r>
            <a:r>
              <a:rPr lang="zh-CN" altLang="fr-FR" sz="2000" smtClean="0"/>
              <a:t>，</a:t>
            </a:r>
            <a:r>
              <a:rPr lang="fr-FR" altLang="zh-CN" sz="2000" smtClean="0"/>
              <a:t>q</a:t>
            </a:r>
            <a:r>
              <a:rPr lang="zh-CN" altLang="fr-FR" sz="2000" smtClean="0"/>
              <a:t>指向</a:t>
            </a:r>
            <a:r>
              <a:rPr lang="fr-FR" altLang="zh-CN" sz="2000" smtClean="0"/>
              <a:t>b</a:t>
            </a:r>
            <a:r>
              <a:rPr lang="zh-CN" altLang="fr-FR" sz="2000" smtClean="0"/>
              <a:t>。输出：</a:t>
            </a:r>
            <a:r>
              <a:rPr lang="fr-FR" altLang="zh-CN" sz="2000" smtClean="0"/>
              <a:t>0,1</a:t>
            </a:r>
          </a:p>
          <a:p>
            <a:pPr eaLnBrk="1" hangingPunct="1">
              <a:lnSpc>
                <a:spcPct val="80000"/>
              </a:lnSpc>
              <a:buFont typeface="Wingdings" pitchFamily="2" charset="2"/>
              <a:buNone/>
              <a:defRPr/>
            </a:pPr>
            <a:r>
              <a:rPr lang="fr-FR" altLang="zh-CN" sz="2000" smtClean="0"/>
              <a:t>	swap(&amp;p,&amp;q);</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b</a:t>
            </a:r>
            <a:r>
              <a:rPr lang="zh-CN" altLang="fr-FR" sz="2000" smtClean="0"/>
              <a:t>，</a:t>
            </a:r>
            <a:r>
              <a:rPr lang="fr-FR" altLang="zh-CN" sz="2000" smtClean="0"/>
              <a:t>q</a:t>
            </a:r>
            <a:r>
              <a:rPr lang="zh-CN" altLang="fr-FR" sz="2000" smtClean="0"/>
              <a:t>指向</a:t>
            </a:r>
            <a:r>
              <a:rPr lang="fr-FR" altLang="zh-CN" sz="2000" smtClean="0"/>
              <a:t>a</a:t>
            </a:r>
            <a:r>
              <a:rPr lang="zh-CN" altLang="fr-FR" sz="2000" smtClean="0"/>
              <a:t>。输出：</a:t>
            </a:r>
            <a:r>
              <a:rPr lang="fr-FR" altLang="zh-CN" sz="2000" smtClean="0"/>
              <a:t>1,0</a:t>
            </a:r>
          </a:p>
          <a:p>
            <a:pPr eaLnBrk="1" hangingPunct="1">
              <a:lnSpc>
                <a:spcPct val="80000"/>
              </a:lnSpc>
              <a:buFont typeface="Wingdings" pitchFamily="2" charset="2"/>
              <a:buNone/>
              <a:defRPr/>
            </a:pPr>
            <a:r>
              <a:rPr lang="fr-FR"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smtClean="0"/>
              <a:t>void input(Node   *h) //</a:t>
            </a:r>
            <a:r>
              <a:rPr lang="zh-CN" altLang="en-US" sz="2000" dirty="0" smtClean="0"/>
              <a:t>从表头插入数据建立链表，</a:t>
            </a:r>
            <a:r>
              <a:rPr lang="en-US" altLang="zh-CN" sz="2000" dirty="0" smtClean="0"/>
              <a:t>h</a:t>
            </a:r>
            <a:r>
              <a:rPr lang="zh-CN" altLang="en-US" sz="2000" dirty="0" smtClean="0"/>
              <a:t>返回头指针</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h;</a:t>
            </a:r>
          </a:p>
          <a:p>
            <a:pPr eaLnBrk="1" hangingPunct="1">
              <a:lnSpc>
                <a:spcPct val="80000"/>
              </a:lnSpc>
              <a:buFont typeface="Wingdings" pitchFamily="2" charset="2"/>
              <a:buNone/>
              <a:defRPr/>
            </a:pPr>
            <a:r>
              <a:rPr lang="en-US" altLang="zh-CN" sz="2000" dirty="0" smtClean="0"/>
              <a:t>	   h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*head=NULL;</a:t>
            </a:r>
          </a:p>
          <a:p>
            <a:pPr eaLnBrk="1" hangingPunct="1">
              <a:lnSpc>
                <a:spcPct val="80000"/>
              </a:lnSpc>
              <a:buFont typeface="Wingdings" pitchFamily="2" charset="2"/>
              <a:buNone/>
              <a:defRPr/>
            </a:pPr>
            <a:r>
              <a:rPr lang="en-US" altLang="zh-CN" sz="2000" dirty="0" smtClean="0"/>
              <a:t>	input(  head); //</a:t>
            </a:r>
            <a:r>
              <a:rPr lang="zh-CN" altLang="en-US" sz="2000" dirty="0" smtClean="0">
                <a:solidFill>
                  <a:schemeClr val="folHlink"/>
                </a:solidFill>
              </a:rPr>
              <a:t>函数调用完之后，</a:t>
            </a:r>
            <a:r>
              <a:rPr lang="en-US" altLang="zh-CN" sz="2000" dirty="0" smtClean="0">
                <a:solidFill>
                  <a:schemeClr val="folHlink"/>
                </a:solidFill>
              </a:rPr>
              <a:t>head</a:t>
            </a:r>
            <a:r>
              <a:rPr lang="zh-CN" altLang="en-US" sz="2000" dirty="0" smtClean="0">
                <a:solidFill>
                  <a:schemeClr val="folHlink"/>
                </a:solidFill>
              </a:rPr>
              <a:t>指向新建链表的头吗？</a:t>
            </a:r>
          </a:p>
          <a:p>
            <a:pPr eaLnBrk="1" hangingPunct="1">
              <a:lnSpc>
                <a:spcPct val="80000"/>
              </a:lnSpc>
              <a:buFont typeface="Wingdings" pitchFamily="2" charset="2"/>
              <a:buNone/>
              <a:defRPr/>
            </a:pPr>
            <a:r>
              <a:rPr lang="zh-CN" altLang="en-US" sz="2000" dirty="0" smtClean="0"/>
              <a:t>	</a:t>
            </a:r>
            <a:r>
              <a:rPr lang="en-US" altLang="zh-CN" sz="2000" dirty="0" smtClean="0"/>
              <a:t>......</a:t>
            </a:r>
          </a:p>
          <a:p>
            <a:pPr eaLnBrk="1" hangingPunct="1">
              <a:lnSpc>
                <a:spcPct val="80000"/>
              </a:lnSpc>
              <a:buFont typeface="Wingdings" pitchFamily="2" charset="2"/>
              <a:buNone/>
              <a:defRPr/>
            </a:pPr>
            <a:r>
              <a:rPr lang="en-US" altLang="zh-CN" sz="2000" dirty="0" smtClean="0"/>
              <a:t>}</a:t>
            </a:r>
          </a:p>
        </p:txBody>
      </p:sp>
      <p:sp>
        <p:nvSpPr>
          <p:cNvPr id="474115" name="Text Box 3"/>
          <p:cNvSpPr txBox="1">
            <a:spLocks noChangeArrowheads="1"/>
          </p:cNvSpPr>
          <p:nvPr/>
        </p:nvSpPr>
        <p:spPr bwMode="auto">
          <a:xfrm>
            <a:off x="2555875" y="655638"/>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
        <p:nvSpPr>
          <p:cNvPr id="474116" name="Text Box 4"/>
          <p:cNvSpPr txBox="1">
            <a:spLocks noChangeArrowheads="1"/>
          </p:cNvSpPr>
          <p:nvPr/>
        </p:nvSpPr>
        <p:spPr bwMode="auto">
          <a:xfrm>
            <a:off x="912813" y="2816225"/>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
        <p:nvSpPr>
          <p:cNvPr id="474117" name="Text Box 5"/>
          <p:cNvSpPr txBox="1">
            <a:spLocks noChangeArrowheads="1"/>
          </p:cNvSpPr>
          <p:nvPr/>
        </p:nvSpPr>
        <p:spPr bwMode="auto">
          <a:xfrm>
            <a:off x="1547813" y="461645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&amp;</a:t>
            </a:r>
          </a:p>
        </p:txBody>
      </p:sp>
      <p:sp>
        <p:nvSpPr>
          <p:cNvPr id="474118" name="Text Box 6"/>
          <p:cNvSpPr txBox="1">
            <a:spLocks noChangeArrowheads="1"/>
          </p:cNvSpPr>
          <p:nvPr/>
        </p:nvSpPr>
        <p:spPr bwMode="auto">
          <a:xfrm>
            <a:off x="2411413" y="252730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lang="en-US" altLang="zh-CN" sz="2000" b="0">
                <a:solidFill>
                  <a:schemeClr val="folHlink"/>
                </a:solidFill>
                <a:effectLst>
                  <a:outerShdw blurRad="38100" dist="38100" dir="2700000" algn="tl">
                    <a:srgbClr val="000000"/>
                  </a:outerShdw>
                </a:effectLst>
              </a:rPr>
              <a:t>*</a:t>
            </a:r>
            <a:endParaRPr lang="en-US" altLang="zh-CN" sz="2000" b="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115"/>
                                        </p:tgtEl>
                                        <p:attrNameLst>
                                          <p:attrName>style.visibility</p:attrName>
                                        </p:attrNameLst>
                                      </p:cBhvr>
                                      <p:to>
                                        <p:strVal val="visible"/>
                                      </p:to>
                                    </p:set>
                                    <p:anim calcmode="lin" valueType="num">
                                      <p:cBhvr additive="base">
                                        <p:cTn id="7" dur="500" fill="hold"/>
                                        <p:tgtEl>
                                          <p:spTgt spid="474115"/>
                                        </p:tgtEl>
                                        <p:attrNameLst>
                                          <p:attrName>ppt_x</p:attrName>
                                        </p:attrNameLst>
                                      </p:cBhvr>
                                      <p:tavLst>
                                        <p:tav tm="0">
                                          <p:val>
                                            <p:strVal val="#ppt_x"/>
                                          </p:val>
                                        </p:tav>
                                        <p:tav tm="100000">
                                          <p:val>
                                            <p:strVal val="#ppt_x"/>
                                          </p:val>
                                        </p:tav>
                                      </p:tavLst>
                                    </p:anim>
                                    <p:anim calcmode="lin" valueType="num">
                                      <p:cBhvr additive="base">
                                        <p:cTn id="8" dur="500" fill="hold"/>
                                        <p:tgtEl>
                                          <p:spTgt spid="4741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4116"/>
                                        </p:tgtEl>
                                        <p:attrNameLst>
                                          <p:attrName>style.visibility</p:attrName>
                                        </p:attrNameLst>
                                      </p:cBhvr>
                                      <p:to>
                                        <p:strVal val="visible"/>
                                      </p:to>
                                    </p:set>
                                    <p:anim calcmode="lin" valueType="num">
                                      <p:cBhvr additive="base">
                                        <p:cTn id="11" dur="500" fill="hold"/>
                                        <p:tgtEl>
                                          <p:spTgt spid="474116"/>
                                        </p:tgtEl>
                                        <p:attrNameLst>
                                          <p:attrName>ppt_x</p:attrName>
                                        </p:attrNameLst>
                                      </p:cBhvr>
                                      <p:tavLst>
                                        <p:tav tm="0">
                                          <p:val>
                                            <p:strVal val="#ppt_x"/>
                                          </p:val>
                                        </p:tav>
                                        <p:tav tm="100000">
                                          <p:val>
                                            <p:strVal val="#ppt_x"/>
                                          </p:val>
                                        </p:tav>
                                      </p:tavLst>
                                    </p:anim>
                                    <p:anim calcmode="lin" valueType="num">
                                      <p:cBhvr additive="base">
                                        <p:cTn id="12" dur="500" fill="hold"/>
                                        <p:tgtEl>
                                          <p:spTgt spid="4741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4117"/>
                                        </p:tgtEl>
                                        <p:attrNameLst>
                                          <p:attrName>style.visibility</p:attrName>
                                        </p:attrNameLst>
                                      </p:cBhvr>
                                      <p:to>
                                        <p:strVal val="visible"/>
                                      </p:to>
                                    </p:set>
                                    <p:anim calcmode="lin" valueType="num">
                                      <p:cBhvr additive="base">
                                        <p:cTn id="15" dur="500" fill="hold"/>
                                        <p:tgtEl>
                                          <p:spTgt spid="474117"/>
                                        </p:tgtEl>
                                        <p:attrNameLst>
                                          <p:attrName>ppt_x</p:attrName>
                                        </p:attrNameLst>
                                      </p:cBhvr>
                                      <p:tavLst>
                                        <p:tav tm="0">
                                          <p:val>
                                            <p:strVal val="#ppt_x"/>
                                          </p:val>
                                        </p:tav>
                                        <p:tav tm="100000">
                                          <p:val>
                                            <p:strVal val="#ppt_x"/>
                                          </p:val>
                                        </p:tav>
                                      </p:tavLst>
                                    </p:anim>
                                    <p:anim calcmode="lin" valueType="num">
                                      <p:cBhvr additive="base">
                                        <p:cTn id="16" dur="500" fill="hold"/>
                                        <p:tgtEl>
                                          <p:spTgt spid="4741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4118"/>
                                        </p:tgtEl>
                                        <p:attrNameLst>
                                          <p:attrName>style.visibility</p:attrName>
                                        </p:attrNameLst>
                                      </p:cBhvr>
                                      <p:to>
                                        <p:strVal val="visible"/>
                                      </p:to>
                                    </p:set>
                                    <p:anim calcmode="lin" valueType="num">
                                      <p:cBhvr additive="base">
                                        <p:cTn id="19" dur="500" fill="hold"/>
                                        <p:tgtEl>
                                          <p:spTgt spid="474118"/>
                                        </p:tgtEl>
                                        <p:attrNameLst>
                                          <p:attrName>ppt_x</p:attrName>
                                        </p:attrNameLst>
                                      </p:cBhvr>
                                      <p:tavLst>
                                        <p:tav tm="0">
                                          <p:val>
                                            <p:strVal val="#ppt_x"/>
                                          </p:val>
                                        </p:tav>
                                        <p:tav tm="100000">
                                          <p:val>
                                            <p:strVal val="#ppt_x"/>
                                          </p:val>
                                        </p:tav>
                                      </p:tavLst>
                                    </p:anim>
                                    <p:anim calcmode="lin" valueType="num">
                                      <p:cBhvr additive="base">
                                        <p:cTn id="20" dur="500" fill="hold"/>
                                        <p:tgtEl>
                                          <p:spTgt spid="474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474116" grpId="0"/>
      <p:bldP spid="474117" grpId="0"/>
      <p:bldP spid="474118"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eaLnBrk="1" hangingPunct="1">
              <a:defRPr/>
            </a:pPr>
            <a:r>
              <a:rPr lang="zh-CN" altLang="en-US" dirty="0" smtClean="0"/>
              <a:t>引用类型</a:t>
            </a:r>
          </a:p>
        </p:txBody>
      </p:sp>
      <p:sp>
        <p:nvSpPr>
          <p:cNvPr id="475139" name="Rectangle 3"/>
          <p:cNvSpPr>
            <a:spLocks noGrp="1" noChangeArrowheads="1"/>
          </p:cNvSpPr>
          <p:nvPr>
            <p:ph type="body" idx="1"/>
          </p:nvPr>
        </p:nvSpPr>
        <p:spPr>
          <a:xfrm>
            <a:off x="179388" y="1484784"/>
            <a:ext cx="8824912" cy="4951412"/>
          </a:xfrm>
        </p:spPr>
        <p:txBody>
          <a:bodyPr/>
          <a:lstStyle/>
          <a:p>
            <a:pPr marL="441325" indent="-441325" eaLnBrk="1" hangingPunct="1">
              <a:lnSpc>
                <a:spcPct val="90000"/>
              </a:lnSpc>
              <a:defRPr/>
            </a:pPr>
            <a:r>
              <a:rPr lang="zh-CN" altLang="en-US" sz="2800" dirty="0" smtClean="0"/>
              <a:t>引用类型用于给一个变量取一个</a:t>
            </a:r>
            <a:r>
              <a:rPr lang="zh-CN" altLang="en-US" sz="2800" dirty="0" smtClean="0">
                <a:solidFill>
                  <a:srgbClr val="FFC000"/>
                </a:solidFill>
              </a:rPr>
              <a:t>别名</a:t>
            </a:r>
            <a:r>
              <a:rPr lang="zh-CN" altLang="en-US" sz="2800" dirty="0" smtClean="0"/>
              <a:t>。例如：</a:t>
            </a:r>
          </a:p>
          <a:p>
            <a:pPr marL="1268413" lvl="1" eaLnBrk="1" hangingPunct="1">
              <a:lnSpc>
                <a:spcPct val="90000"/>
              </a:lnSpc>
              <a:buFontTx/>
              <a:buNone/>
              <a:defRPr/>
            </a:pPr>
            <a:r>
              <a:rPr lang="en-US" altLang="zh-CN" sz="2400" dirty="0" err="1" smtClean="0"/>
              <a:t>int</a:t>
            </a:r>
            <a:r>
              <a:rPr lang="en-US" altLang="zh-CN" sz="2400" dirty="0" smtClean="0"/>
              <a:t> x=0;</a:t>
            </a:r>
          </a:p>
          <a:p>
            <a:pPr marL="1268413" lvl="1" eaLnBrk="1" hangingPunct="1">
              <a:lnSpc>
                <a:spcPct val="90000"/>
              </a:lnSpc>
              <a:buFontTx/>
              <a:buNone/>
              <a:defRPr/>
            </a:pPr>
            <a:r>
              <a:rPr lang="en-US" altLang="zh-CN" sz="2400" dirty="0" err="1" smtClean="0"/>
              <a:t>int</a:t>
            </a:r>
            <a:r>
              <a:rPr lang="en-US" altLang="zh-CN" sz="2400" dirty="0" smtClean="0"/>
              <a:t> </a:t>
            </a:r>
            <a:r>
              <a:rPr lang="en-US" altLang="zh-CN" sz="2400" dirty="0" smtClean="0">
                <a:solidFill>
                  <a:schemeClr val="folHlink"/>
                </a:solidFill>
              </a:rPr>
              <a:t>&amp;</a:t>
            </a:r>
            <a:r>
              <a:rPr lang="en-US" altLang="zh-CN" sz="2400" dirty="0" smtClean="0"/>
              <a:t>y=x; //</a:t>
            </a:r>
            <a:r>
              <a:rPr lang="en-US" altLang="zh-CN" sz="2400" dirty="0" smtClean="0">
                <a:solidFill>
                  <a:schemeClr val="folHlink"/>
                </a:solidFill>
              </a:rPr>
              <a:t>y</a:t>
            </a:r>
            <a:r>
              <a:rPr lang="zh-CN" altLang="en-US" sz="2400" dirty="0" smtClean="0"/>
              <a:t>为</a:t>
            </a:r>
            <a:r>
              <a:rPr lang="zh-CN" altLang="en-US" sz="2400" dirty="0" smtClean="0">
                <a:solidFill>
                  <a:schemeClr val="folHlink"/>
                </a:solidFill>
              </a:rPr>
              <a:t>引用类型</a:t>
            </a:r>
            <a:r>
              <a:rPr lang="zh-CN" altLang="en-US" sz="2400" dirty="0" smtClean="0"/>
              <a:t>的变量，可以看成是</a:t>
            </a:r>
            <a:r>
              <a:rPr lang="en-US" altLang="zh-CN" sz="2400" dirty="0" smtClean="0">
                <a:solidFill>
                  <a:schemeClr val="folHlink"/>
                </a:solidFill>
              </a:rPr>
              <a:t>x</a:t>
            </a:r>
            <a:r>
              <a:rPr lang="zh-CN" altLang="en-US" sz="2400" dirty="0" smtClean="0"/>
              <a:t>的</a:t>
            </a:r>
            <a:r>
              <a:rPr lang="zh-CN" altLang="en-US" sz="2400" dirty="0" smtClean="0">
                <a:solidFill>
                  <a:schemeClr val="folHlink"/>
                </a:solidFill>
              </a:rPr>
              <a:t>别名</a:t>
            </a:r>
          </a:p>
          <a:p>
            <a:pPr marL="1268413" lvl="1" eaLnBrk="1" hangingPunct="1">
              <a:lnSpc>
                <a:spcPct val="90000"/>
              </a:lnSpc>
              <a:buFontTx/>
              <a:buNone/>
              <a:defRPr/>
            </a:pPr>
            <a:r>
              <a:rPr lang="en-US" altLang="zh-CN" sz="2400" dirty="0" err="1" smtClean="0"/>
              <a:t>cout</a:t>
            </a:r>
            <a:r>
              <a:rPr lang="en-US" altLang="zh-CN" sz="2400" dirty="0" smtClean="0"/>
              <a:t> &lt;&lt; x &lt;&lt; ',' &lt;&lt; y &lt;&lt; </a:t>
            </a:r>
            <a:r>
              <a:rPr lang="en-US" altLang="zh-CN" sz="2400" dirty="0" err="1" smtClean="0"/>
              <a:t>endl</a:t>
            </a:r>
            <a:r>
              <a:rPr lang="en-US" altLang="zh-CN" sz="2400" dirty="0" smtClean="0"/>
              <a:t>; //</a:t>
            </a:r>
            <a:r>
              <a:rPr lang="zh-CN" altLang="en-US" sz="2400" dirty="0" smtClean="0"/>
              <a:t>结果为：</a:t>
            </a:r>
            <a:r>
              <a:rPr lang="en-US" altLang="zh-CN" sz="2400" dirty="0" smtClean="0"/>
              <a:t>0,0</a:t>
            </a:r>
          </a:p>
          <a:p>
            <a:pPr marL="1268413" lvl="1" eaLnBrk="1" hangingPunct="1">
              <a:lnSpc>
                <a:spcPct val="90000"/>
              </a:lnSpc>
              <a:buFontTx/>
              <a:buNone/>
              <a:defRPr/>
            </a:pPr>
            <a:r>
              <a:rPr lang="en-US" altLang="zh-CN" sz="2400" dirty="0" smtClean="0"/>
              <a:t>y = 1;</a:t>
            </a:r>
          </a:p>
          <a:p>
            <a:pPr marL="1268413" lvl="1" eaLnBrk="1" hangingPunct="1">
              <a:lnSpc>
                <a:spcPct val="90000"/>
              </a:lnSpc>
              <a:buFontTx/>
              <a:buNone/>
              <a:defRPr/>
            </a:pPr>
            <a:r>
              <a:rPr lang="en-US" altLang="zh-CN" sz="2400" dirty="0" err="1" smtClean="0"/>
              <a:t>cout</a:t>
            </a:r>
            <a:r>
              <a:rPr lang="en-US" altLang="zh-CN" sz="2400" dirty="0" smtClean="0"/>
              <a:t> &lt;&lt; x &lt;&lt; ',' &lt;&lt; y &lt;&lt; </a:t>
            </a:r>
            <a:r>
              <a:rPr lang="en-US" altLang="zh-CN" sz="2400" dirty="0" err="1" smtClean="0"/>
              <a:t>endl</a:t>
            </a:r>
            <a:r>
              <a:rPr lang="en-US" altLang="zh-CN" sz="2400" dirty="0" smtClean="0"/>
              <a:t>; //</a:t>
            </a:r>
            <a:r>
              <a:rPr lang="zh-CN" altLang="en-US" sz="2400" dirty="0" smtClean="0"/>
              <a:t>结果为：</a:t>
            </a:r>
            <a:r>
              <a:rPr lang="en-US" altLang="zh-CN" sz="2400" dirty="0" smtClean="0"/>
              <a:t>1,1</a:t>
            </a:r>
          </a:p>
          <a:p>
            <a:pPr marL="441325" indent="-441325" eaLnBrk="1" hangingPunct="1">
              <a:lnSpc>
                <a:spcPct val="90000"/>
              </a:lnSpc>
              <a:defRPr/>
            </a:pPr>
            <a:r>
              <a:rPr lang="zh-CN" altLang="en-US" sz="2800" dirty="0" smtClean="0"/>
              <a:t>在语法上，</a:t>
            </a:r>
            <a:endParaRPr lang="en-US" altLang="zh-CN" sz="2800" dirty="0" smtClean="0"/>
          </a:p>
          <a:p>
            <a:pPr marL="841375" lvl="1" indent="-441325" eaLnBrk="1" hangingPunct="1">
              <a:lnSpc>
                <a:spcPct val="90000"/>
              </a:lnSpc>
              <a:defRPr/>
            </a:pPr>
            <a:r>
              <a:rPr lang="zh-CN" altLang="en-US" sz="2400" dirty="0" smtClean="0"/>
              <a:t>对引用类型变量的访问与非引用类型相同</a:t>
            </a:r>
            <a:r>
              <a:rPr lang="zh-CN" altLang="en-US" sz="2400" dirty="0"/>
              <a:t>。</a:t>
            </a:r>
            <a:endParaRPr lang="zh-CN" altLang="en-US" sz="2400" dirty="0" smtClean="0"/>
          </a:p>
          <a:p>
            <a:pPr marL="441325" indent="-441325" eaLnBrk="1" hangingPunct="1">
              <a:lnSpc>
                <a:spcPct val="90000"/>
              </a:lnSpc>
              <a:defRPr/>
            </a:pPr>
            <a:r>
              <a:rPr lang="zh-CN" altLang="en-US" sz="2800" dirty="0" smtClean="0"/>
              <a:t>在语义上，</a:t>
            </a:r>
            <a:endParaRPr lang="en-US" altLang="zh-CN" sz="2800" dirty="0" smtClean="0"/>
          </a:p>
          <a:p>
            <a:pPr marL="841375" lvl="1" indent="-441325" eaLnBrk="1" hangingPunct="1">
              <a:lnSpc>
                <a:spcPct val="90000"/>
              </a:lnSpc>
              <a:defRPr/>
            </a:pPr>
            <a:r>
              <a:rPr lang="zh-CN" altLang="en-US" sz="2400" dirty="0" smtClean="0"/>
              <a:t>对引用类型变量的访问实际访问的是另一个变量（被引用的变量）</a:t>
            </a:r>
            <a:r>
              <a:rPr lang="zh-CN" altLang="en-US" sz="2400" dirty="0"/>
              <a:t>。</a:t>
            </a:r>
            <a:endParaRPr lang="en-US" altLang="zh-CN" sz="2400" dirty="0" smtClean="0"/>
          </a:p>
          <a:p>
            <a:pPr marL="841375" lvl="1" indent="-441325" eaLnBrk="1" hangingPunct="1">
              <a:lnSpc>
                <a:spcPct val="90000"/>
              </a:lnSpc>
              <a:defRPr/>
            </a:pPr>
            <a:r>
              <a:rPr lang="zh-CN" altLang="en-US" sz="2400" dirty="0" smtClean="0"/>
              <a:t>效果与通过指针间接访问另一个变量相同。</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body" idx="1"/>
          </p:nvPr>
        </p:nvSpPr>
        <p:spPr>
          <a:xfrm>
            <a:off x="323850" y="476250"/>
            <a:ext cx="8569325" cy="5976938"/>
          </a:xfrm>
        </p:spPr>
        <p:txBody>
          <a:bodyPr/>
          <a:lstStyle/>
          <a:p>
            <a:pPr algn="just" eaLnBrk="1" hangingPunct="1">
              <a:lnSpc>
                <a:spcPct val="90000"/>
              </a:lnSpc>
              <a:defRPr/>
            </a:pPr>
            <a:r>
              <a:rPr lang="zh-CN" altLang="en-US" dirty="0" smtClean="0"/>
              <a:t>对引用类型需要注意下面几点：</a:t>
            </a:r>
            <a:endParaRPr lang="zh-CN" altLang="en-US" dirty="0" smtClean="0">
              <a:latin typeface="宋体" charset="-122"/>
              <a:cs typeface="Times New Roman" pitchFamily="18" charset="0"/>
            </a:endParaRPr>
          </a:p>
          <a:p>
            <a:pPr lvl="1" algn="just" eaLnBrk="1" hangingPunct="1">
              <a:lnSpc>
                <a:spcPct val="90000"/>
              </a:lnSpc>
              <a:defRPr/>
            </a:pPr>
            <a:r>
              <a:rPr lang="zh-CN" altLang="en-US" dirty="0" smtClean="0"/>
              <a:t>定义引用类型变量时，应在变量名加上符号</a:t>
            </a:r>
            <a:r>
              <a:rPr lang="zh-CN" altLang="en-US" dirty="0" smtClean="0">
                <a:latin typeface="Arial"/>
              </a:rPr>
              <a:t>“</a:t>
            </a:r>
            <a:r>
              <a:rPr lang="en-US" altLang="zh-CN" dirty="0" smtClean="0">
                <a:cs typeface="Times New Roman" pitchFamily="18" charset="0"/>
              </a:rPr>
              <a:t>&amp;</a:t>
            </a:r>
            <a:r>
              <a:rPr lang="en-US" altLang="zh-CN" dirty="0" smtClean="0">
                <a:latin typeface="Arial"/>
              </a:rPr>
              <a:t>”</a:t>
            </a:r>
            <a:r>
              <a:rPr lang="zh-CN" altLang="en-US" dirty="0" smtClean="0"/>
              <a:t>，以区别于普通变量。</a:t>
            </a:r>
          </a:p>
          <a:p>
            <a:pPr lvl="2" algn="just" eaLnBrk="1" hangingPunct="1">
              <a:lnSpc>
                <a:spcPct val="90000"/>
              </a:lnSpc>
              <a:defRPr/>
            </a:pPr>
            <a:r>
              <a:rPr lang="en-US" altLang="zh-CN" dirty="0" err="1" smtClean="0">
                <a:cs typeface="Times New Roman" pitchFamily="18" charset="0"/>
              </a:rPr>
              <a:t>int</a:t>
            </a:r>
            <a:r>
              <a:rPr lang="en-US" altLang="zh-CN" dirty="0" smtClean="0">
                <a:cs typeface="Times New Roman" pitchFamily="18" charset="0"/>
              </a:rPr>
              <a:t> </a:t>
            </a:r>
            <a:r>
              <a:rPr lang="en-US" altLang="zh-CN" dirty="0" smtClean="0">
                <a:solidFill>
                  <a:schemeClr val="folHlink"/>
                </a:solidFill>
                <a:cs typeface="Times New Roman" pitchFamily="18" charset="0"/>
              </a:rPr>
              <a:t>&amp;</a:t>
            </a:r>
            <a:r>
              <a:rPr lang="en-US" altLang="zh-CN" dirty="0" smtClean="0">
                <a:cs typeface="Times New Roman" pitchFamily="18" charset="0"/>
              </a:rPr>
              <a:t>y=x;</a:t>
            </a:r>
          </a:p>
          <a:p>
            <a:pPr lvl="1" algn="just" eaLnBrk="1" hangingPunct="1">
              <a:lnSpc>
                <a:spcPct val="90000"/>
              </a:lnSpc>
              <a:defRPr/>
            </a:pPr>
            <a:r>
              <a:rPr lang="zh-CN" altLang="en-US" dirty="0" smtClean="0"/>
              <a:t>定义引用变量时必须要有初始化，并且引用变量和被引用变量应具有相同的类型。</a:t>
            </a:r>
          </a:p>
          <a:p>
            <a:pPr lvl="2" algn="just" eaLnBrk="1" hangingPunct="1">
              <a:lnSpc>
                <a:spcPct val="90000"/>
              </a:lnSpc>
              <a:defRPr/>
            </a:pPr>
            <a:r>
              <a:rPr lang="en-US" altLang="zh-CN" dirty="0" err="1" smtClean="0">
                <a:cs typeface="Times New Roman" pitchFamily="18" charset="0"/>
              </a:rPr>
              <a:t>int</a:t>
            </a:r>
            <a:r>
              <a:rPr lang="en-US" altLang="zh-CN" dirty="0" smtClean="0">
                <a:cs typeface="Times New Roman" pitchFamily="18" charset="0"/>
              </a:rPr>
              <a:t> x;</a:t>
            </a:r>
          </a:p>
          <a:p>
            <a:pPr lvl="2" algn="just" eaLnBrk="1" hangingPunct="1">
              <a:lnSpc>
                <a:spcPct val="90000"/>
              </a:lnSpc>
              <a:defRPr/>
            </a:pPr>
            <a:r>
              <a:rPr lang="en-US" altLang="zh-CN" dirty="0" err="1" smtClean="0">
                <a:cs typeface="Times New Roman" pitchFamily="18" charset="0"/>
              </a:rPr>
              <a:t>int</a:t>
            </a:r>
            <a:r>
              <a:rPr lang="en-US" altLang="zh-CN" dirty="0" smtClean="0">
                <a:cs typeface="Times New Roman" pitchFamily="18" charset="0"/>
              </a:rPr>
              <a:t> &amp;y</a:t>
            </a:r>
            <a:r>
              <a:rPr lang="en-US" altLang="zh-CN" dirty="0" smtClean="0">
                <a:solidFill>
                  <a:schemeClr val="folHlink"/>
                </a:solidFill>
                <a:cs typeface="Times New Roman" pitchFamily="18" charset="0"/>
              </a:rPr>
              <a:t>=x</a:t>
            </a:r>
            <a:r>
              <a:rPr lang="en-US" altLang="zh-CN" dirty="0" smtClean="0">
                <a:cs typeface="Times New Roman" pitchFamily="18" charset="0"/>
              </a:rPr>
              <a:t>;</a:t>
            </a:r>
          </a:p>
          <a:p>
            <a:pPr lvl="1" algn="just" eaLnBrk="1" hangingPunct="1">
              <a:lnSpc>
                <a:spcPct val="90000"/>
              </a:lnSpc>
              <a:defRPr/>
            </a:pPr>
            <a:r>
              <a:rPr lang="zh-CN" altLang="en-US" dirty="0" smtClean="0"/>
              <a:t>引用类型的变量定义之后，它不能再引用其它变量。</a:t>
            </a:r>
          </a:p>
          <a:p>
            <a:pPr lvl="2" algn="just" eaLnBrk="1" hangingPunct="1">
              <a:lnSpc>
                <a:spcPct val="90000"/>
              </a:lnSpc>
              <a:defRPr/>
            </a:pPr>
            <a:r>
              <a:rPr lang="en-US" altLang="zh-CN" dirty="0" err="1" smtClean="0"/>
              <a:t>int</a:t>
            </a:r>
            <a:r>
              <a:rPr lang="en-US" altLang="zh-CN" dirty="0" smtClean="0"/>
              <a:t> x1,x2;</a:t>
            </a:r>
          </a:p>
          <a:p>
            <a:pPr lvl="2" algn="just" eaLnBrk="1" hangingPunct="1">
              <a:lnSpc>
                <a:spcPct val="90000"/>
              </a:lnSpc>
              <a:defRPr/>
            </a:pPr>
            <a:r>
              <a:rPr lang="en-US" altLang="zh-CN" dirty="0" err="1" smtClean="0"/>
              <a:t>int</a:t>
            </a:r>
            <a:r>
              <a:rPr lang="en-US" altLang="zh-CN" dirty="0" smtClean="0"/>
              <a:t> &amp;y=x1;</a:t>
            </a:r>
          </a:p>
          <a:p>
            <a:pPr lvl="2" algn="just" eaLnBrk="1" hangingPunct="1">
              <a:lnSpc>
                <a:spcPct val="90000"/>
              </a:lnSpc>
              <a:defRPr/>
            </a:pPr>
            <a:r>
              <a:rPr lang="en-US" altLang="zh-CN" dirty="0" smtClean="0"/>
              <a:t>......</a:t>
            </a:r>
          </a:p>
          <a:p>
            <a:pPr lvl="2" algn="just" eaLnBrk="1" hangingPunct="1">
              <a:lnSpc>
                <a:spcPct val="90000"/>
              </a:lnSpc>
              <a:defRPr/>
            </a:pPr>
            <a:r>
              <a:rPr lang="en-US" altLang="zh-CN" dirty="0" smtClean="0"/>
              <a:t>y = </a:t>
            </a:r>
            <a:r>
              <a:rPr lang="en-US" altLang="zh-CN" dirty="0" smtClean="0">
                <a:solidFill>
                  <a:schemeClr val="folHlink"/>
                </a:solidFill>
              </a:rPr>
              <a:t>&amp;x2</a:t>
            </a:r>
            <a:r>
              <a:rPr lang="en-US" altLang="zh-CN" dirty="0" smtClean="0"/>
              <a:t>; //</a:t>
            </a:r>
            <a:r>
              <a:rPr lang="en-US" altLang="zh-CN" dirty="0" smtClean="0">
                <a:solidFill>
                  <a:srgbClr val="FFC000"/>
                </a:solidFill>
              </a:rPr>
              <a:t>Error</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引用类型作为函数的参数类型</a:t>
            </a:r>
            <a:endParaRPr lang="zh-CN" altLang="en-US" smtClean="0">
              <a:cs typeface="Times New Roman" pitchFamily="18" charset="0"/>
            </a:endParaRPr>
          </a:p>
        </p:txBody>
      </p:sp>
      <p:sp>
        <p:nvSpPr>
          <p:cNvPr id="5" name="Rectangle 2"/>
          <p:cNvSpPr>
            <a:spLocks noGrp="1" noChangeArrowheads="1"/>
          </p:cNvSpPr>
          <p:nvPr>
            <p:ph type="body" idx="1"/>
          </p:nvPr>
        </p:nvSpPr>
        <p:spPr>
          <a:xfrm>
            <a:off x="323850" y="1412776"/>
            <a:ext cx="8507413" cy="5184576"/>
          </a:xfrm>
        </p:spPr>
        <p:txBody>
          <a:bodyPr>
            <a:normAutofit fontScale="92500" lnSpcReduction="10000"/>
          </a:bodyPr>
          <a:lstStyle/>
          <a:p>
            <a:pPr eaLnBrk="1" hangingPunct="1">
              <a:lnSpc>
                <a:spcPct val="80000"/>
              </a:lnSpc>
              <a:defRPr/>
            </a:pPr>
            <a:r>
              <a:rPr lang="zh-CN" altLang="en-US" dirty="0" smtClean="0"/>
              <a:t>提高参数传递的效率。例如：</a:t>
            </a:r>
          </a:p>
          <a:p>
            <a:pPr eaLnBrk="1" hangingPunct="1">
              <a:lnSpc>
                <a:spcPct val="80000"/>
              </a:lnSpc>
              <a:buFont typeface="Wingdings" pitchFamily="2" charset="2"/>
              <a:buNone/>
              <a:defRPr/>
            </a:pPr>
            <a:r>
              <a:rPr lang="en-US" altLang="zh-CN" sz="2400" dirty="0" err="1" smtClean="0"/>
              <a:t>strcut</a:t>
            </a:r>
            <a:r>
              <a:rPr lang="en-US" altLang="zh-CN" sz="2400" dirty="0" smtClean="0"/>
              <a:t> A</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smtClean="0"/>
              <a:t>void f(A &amp;x) //x</a:t>
            </a:r>
            <a:r>
              <a:rPr lang="zh-CN" altLang="en-US" sz="2400" dirty="0" smtClean="0"/>
              <a:t>引用相应的实参</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 </a:t>
            </a:r>
            <a:r>
              <a:rPr lang="en-US" altLang="zh-CN" sz="2400" dirty="0" err="1" smtClean="0"/>
              <a:t>x.i</a:t>
            </a:r>
            <a:r>
              <a:rPr lang="en-US" altLang="zh-CN" sz="2400" dirty="0" smtClean="0"/>
              <a:t> … //</a:t>
            </a:r>
            <a:r>
              <a:rPr lang="zh-CN" altLang="en-US" sz="2400" dirty="0" smtClean="0"/>
              <a:t>访问实参</a:t>
            </a:r>
          </a:p>
          <a:p>
            <a:pPr eaLnBrk="1" hangingPunct="1">
              <a:lnSpc>
                <a:spcPct val="80000"/>
              </a:lnSpc>
              <a:buFont typeface="Wingdings" pitchFamily="2" charset="2"/>
              <a:buNone/>
              <a:defRPr/>
            </a:pPr>
            <a:r>
              <a:rPr lang="zh-CN" altLang="en-US"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 </a:t>
            </a:r>
            <a:r>
              <a:rPr lang="en-US" altLang="zh-CN" sz="2400" dirty="0" err="1" smtClean="0"/>
              <a:t>a</a:t>
            </a: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f(a); //</a:t>
            </a:r>
            <a:r>
              <a:rPr lang="zh-CN" altLang="en-US" sz="2400" dirty="0" smtClean="0"/>
              <a:t>引用传递，提高参数传递效率</a:t>
            </a:r>
          </a:p>
          <a:p>
            <a:pPr eaLnBrk="1" hangingPunct="1">
              <a:lnSpc>
                <a:spcPct val="80000"/>
              </a:lnSpc>
              <a:buFont typeface="Wingdings" pitchFamily="2" charset="2"/>
              <a:buNone/>
              <a:defRPr/>
            </a:pPr>
            <a:r>
              <a:rPr lang="zh-CN" altLang="en-US" sz="2400" dirty="0" smtClean="0"/>
              <a:t>   </a:t>
            </a:r>
            <a:r>
              <a:rPr lang="en-US" altLang="zh-CN" sz="2400" dirty="0" smtClean="0"/>
              <a:t>......</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688632"/>
          </a:xfrm>
        </p:spPr>
        <p:txBody>
          <a:bodyPr>
            <a:normAutofit/>
          </a:bodyPr>
          <a:lstStyle/>
          <a:p>
            <a:pPr eaLnBrk="1" hangingPunct="1">
              <a:lnSpc>
                <a:spcPct val="90000"/>
              </a:lnSpc>
              <a:defRPr/>
            </a:pPr>
            <a:r>
              <a:rPr lang="zh-CN" altLang="en-US" dirty="0" smtClean="0"/>
              <a:t>通过形参改变实参的值</a:t>
            </a:r>
            <a:r>
              <a:rPr lang="zh-CN" altLang="en-GB" dirty="0" smtClean="0"/>
              <a:t>。</a:t>
            </a:r>
            <a:r>
              <a:rPr lang="zh-CN" altLang="en-GB" dirty="0"/>
              <a:t>例如：</a:t>
            </a:r>
          </a:p>
          <a:p>
            <a:pPr lvl="1" eaLnBrk="1" hangingPunct="1">
              <a:lnSpc>
                <a:spcPct val="80000"/>
              </a:lnSpc>
              <a:buFontTx/>
              <a:buNone/>
              <a:defRPr/>
            </a:pPr>
            <a:r>
              <a:rPr lang="en-GB" altLang="zh-CN" sz="2000" dirty="0"/>
              <a:t>#include &lt;</a:t>
            </a:r>
            <a:r>
              <a:rPr lang="en-GB" altLang="zh-CN" sz="2000" dirty="0" err="1"/>
              <a:t>iostream</a:t>
            </a:r>
            <a:r>
              <a:rPr lang="en-GB" altLang="zh-CN" sz="2000" dirty="0"/>
              <a:t>&gt;</a:t>
            </a:r>
            <a:endParaRPr lang="en-US" altLang="zh-CN" sz="2000" dirty="0"/>
          </a:p>
          <a:p>
            <a:pPr lvl="1" eaLnBrk="1" hangingPunct="1">
              <a:lnSpc>
                <a:spcPct val="80000"/>
              </a:lnSpc>
              <a:buFontTx/>
              <a:buNone/>
              <a:defRPr/>
            </a:pPr>
            <a:r>
              <a:rPr lang="en-US" altLang="zh-CN" sz="2000" dirty="0"/>
              <a:t>using namespace </a:t>
            </a:r>
            <a:r>
              <a:rPr lang="en-US" altLang="zh-CN" sz="2000" dirty="0" err="1"/>
              <a:t>std</a:t>
            </a:r>
            <a:r>
              <a:rPr lang="en-US" altLang="zh-CN" sz="2000" dirty="0"/>
              <a:t>;</a:t>
            </a:r>
          </a:p>
          <a:p>
            <a:pPr lvl="1" eaLnBrk="1" hangingPunct="1">
              <a:lnSpc>
                <a:spcPct val="80000"/>
              </a:lnSpc>
              <a:buFontTx/>
              <a:buNone/>
              <a:defRPr/>
            </a:pPr>
            <a:r>
              <a:rPr lang="en-US" altLang="zh-CN" sz="2000" dirty="0"/>
              <a:t>void swap(</a:t>
            </a:r>
            <a:r>
              <a:rPr lang="en-US" altLang="zh-CN" sz="2000" dirty="0" err="1"/>
              <a:t>int</a:t>
            </a:r>
            <a:r>
              <a:rPr lang="en-US" altLang="zh-CN" sz="2000" dirty="0"/>
              <a:t> &amp;x, </a:t>
            </a:r>
            <a:r>
              <a:rPr lang="en-US" altLang="zh-CN" sz="2000" dirty="0" err="1"/>
              <a:t>int</a:t>
            </a:r>
            <a:r>
              <a:rPr lang="en-US" altLang="zh-CN" sz="2000" dirty="0"/>
              <a:t> &amp;y) //</a:t>
            </a:r>
            <a:r>
              <a:rPr lang="zh-CN" altLang="en-US" sz="2000" dirty="0"/>
              <a:t>交换两个</a:t>
            </a:r>
            <a:r>
              <a:rPr lang="en-US" altLang="zh-CN" sz="2000" dirty="0" err="1"/>
              <a:t>int</a:t>
            </a:r>
            <a:r>
              <a:rPr lang="zh-CN" altLang="en-US" sz="2000" dirty="0"/>
              <a:t>型变量的值</a:t>
            </a:r>
          </a:p>
          <a:p>
            <a:pPr lvl="1" eaLnBrk="1" hangingPunct="1">
              <a:lnSpc>
                <a:spcPct val="80000"/>
              </a:lnSpc>
              <a:buFontTx/>
              <a:buNone/>
              <a:defRPr/>
            </a:pPr>
            <a:r>
              <a:rPr lang="en-US" altLang="zh-CN" sz="2000" dirty="0"/>
              <a:t>{	</a:t>
            </a:r>
            <a:r>
              <a:rPr lang="en-US" altLang="zh-CN" sz="2000" dirty="0" err="1"/>
              <a:t>int</a:t>
            </a:r>
            <a:r>
              <a:rPr lang="en-US" altLang="zh-CN" sz="2000" dirty="0"/>
              <a:t> t;</a:t>
            </a:r>
          </a:p>
          <a:p>
            <a:pPr lvl="1" eaLnBrk="1" hangingPunct="1">
              <a:lnSpc>
                <a:spcPct val="80000"/>
              </a:lnSpc>
              <a:buFontTx/>
              <a:buNone/>
              <a:defRPr/>
            </a:pPr>
            <a:r>
              <a:rPr lang="en-US" altLang="zh-CN" sz="2000" dirty="0"/>
              <a:t>	t = x;</a:t>
            </a:r>
          </a:p>
          <a:p>
            <a:pPr lvl="1" eaLnBrk="1" hangingPunct="1">
              <a:lnSpc>
                <a:spcPct val="80000"/>
              </a:lnSpc>
              <a:buFontTx/>
              <a:buNone/>
              <a:defRPr/>
            </a:pPr>
            <a:r>
              <a:rPr lang="en-US" altLang="zh-CN" sz="2000" dirty="0"/>
              <a:t>	x = y;</a:t>
            </a:r>
          </a:p>
          <a:p>
            <a:pPr lvl="1" eaLnBrk="1" hangingPunct="1">
              <a:lnSpc>
                <a:spcPct val="80000"/>
              </a:lnSpc>
              <a:buFontTx/>
              <a:buNone/>
              <a:defRPr/>
            </a:pPr>
            <a:r>
              <a:rPr lang="en-US" altLang="zh-CN" sz="2000" dirty="0"/>
              <a:t>	y = t;</a:t>
            </a:r>
          </a:p>
          <a:p>
            <a:pPr lvl="1" eaLnBrk="1" hangingPunct="1">
              <a:lnSpc>
                <a:spcPct val="80000"/>
              </a:lnSpc>
              <a:buFontTx/>
              <a:buNone/>
              <a:defRPr/>
            </a:pPr>
            <a:r>
              <a:rPr lang="en-US" altLang="zh-CN" sz="2000" dirty="0"/>
              <a:t>}</a:t>
            </a:r>
          </a:p>
          <a:p>
            <a:pPr lvl="1" eaLnBrk="1" hangingPunct="1">
              <a:lnSpc>
                <a:spcPct val="80000"/>
              </a:lnSpc>
              <a:buFontTx/>
              <a:buNone/>
              <a:defRPr/>
            </a:pPr>
            <a:r>
              <a:rPr lang="en-US" altLang="zh-CN" sz="2000" dirty="0" err="1"/>
              <a:t>int</a:t>
            </a:r>
            <a:r>
              <a:rPr lang="en-US" altLang="zh-CN" sz="2000" dirty="0"/>
              <a:t> main()</a:t>
            </a:r>
          </a:p>
          <a:p>
            <a:pPr lvl="1" eaLnBrk="1" hangingPunct="1">
              <a:lnSpc>
                <a:spcPct val="80000"/>
              </a:lnSpc>
              <a:buFontTx/>
              <a:buNone/>
              <a:defRPr/>
            </a:pPr>
            <a:r>
              <a:rPr lang="en-US" altLang="zh-CN" sz="2000" dirty="0"/>
              <a:t>{	</a:t>
            </a:r>
            <a:r>
              <a:rPr lang="en-US" altLang="zh-CN" sz="2000" dirty="0" err="1"/>
              <a:t>int</a:t>
            </a:r>
            <a:r>
              <a:rPr lang="en-US" altLang="zh-CN" sz="2000" dirty="0"/>
              <a:t> a=0,b=1;</a:t>
            </a:r>
          </a:p>
          <a:p>
            <a:pPr lvl="1" eaLnBrk="1" hangingPunct="1">
              <a:lnSpc>
                <a:spcPct val="80000"/>
              </a:lnSpc>
              <a:buFontTx/>
              <a:buNone/>
              <a:defRPr/>
            </a:pPr>
            <a:r>
              <a:rPr lang="en-US" altLang="zh-CN" sz="2000" dirty="0"/>
              <a:t>	</a:t>
            </a:r>
            <a:r>
              <a:rPr lang="en-US" altLang="zh-CN" sz="2000" dirty="0" err="1"/>
              <a:t>cout</a:t>
            </a:r>
            <a:r>
              <a:rPr lang="en-US" altLang="zh-CN" sz="2000" dirty="0"/>
              <a:t> &lt;&lt; a &lt;&lt; ',' &lt;&lt; b &lt;&lt; </a:t>
            </a:r>
            <a:r>
              <a:rPr lang="en-US" altLang="zh-CN" sz="2000" dirty="0" err="1"/>
              <a:t>endl</a:t>
            </a:r>
            <a:r>
              <a:rPr lang="en-US" altLang="zh-CN" sz="2000" dirty="0"/>
              <a:t>; //</a:t>
            </a:r>
            <a:r>
              <a:rPr lang="zh-CN" altLang="en-US" sz="2000" dirty="0"/>
              <a:t>结果为：</a:t>
            </a:r>
            <a:r>
              <a:rPr lang="en-US" altLang="zh-CN" sz="2000" dirty="0"/>
              <a:t>0,1</a:t>
            </a:r>
          </a:p>
          <a:p>
            <a:pPr lvl="1" eaLnBrk="1" hangingPunct="1">
              <a:lnSpc>
                <a:spcPct val="80000"/>
              </a:lnSpc>
              <a:buFontTx/>
              <a:buNone/>
              <a:defRPr/>
            </a:pPr>
            <a:r>
              <a:rPr lang="en-US" altLang="zh-CN" sz="2000" dirty="0"/>
              <a:t>	swap(</a:t>
            </a:r>
            <a:r>
              <a:rPr lang="en-US" altLang="zh-CN" sz="2000" dirty="0" err="1"/>
              <a:t>a,b</a:t>
            </a:r>
            <a:r>
              <a:rPr lang="en-US" altLang="zh-CN" sz="2000" dirty="0"/>
              <a:t>);</a:t>
            </a:r>
          </a:p>
          <a:p>
            <a:pPr lvl="1" eaLnBrk="1" hangingPunct="1">
              <a:lnSpc>
                <a:spcPct val="80000"/>
              </a:lnSpc>
              <a:buFontTx/>
              <a:buNone/>
              <a:defRPr/>
            </a:pPr>
            <a:r>
              <a:rPr lang="en-US" altLang="zh-CN" sz="2000" dirty="0"/>
              <a:t>	</a:t>
            </a:r>
            <a:r>
              <a:rPr lang="en-US" altLang="zh-CN" sz="2000" dirty="0" err="1"/>
              <a:t>cout</a:t>
            </a:r>
            <a:r>
              <a:rPr lang="en-US" altLang="zh-CN" sz="2000" dirty="0"/>
              <a:t> &lt;&lt; a &lt;&lt; ',' &lt;&lt; b &lt;&lt; </a:t>
            </a:r>
            <a:r>
              <a:rPr lang="en-US" altLang="zh-CN" sz="2000" dirty="0" err="1"/>
              <a:t>endl</a:t>
            </a:r>
            <a:r>
              <a:rPr lang="en-US" altLang="zh-CN" sz="2000" dirty="0"/>
              <a:t>; //</a:t>
            </a:r>
            <a:r>
              <a:rPr lang="zh-CN" altLang="en-US" sz="2000" dirty="0"/>
              <a:t>结果为：</a:t>
            </a:r>
            <a:r>
              <a:rPr lang="en-US" altLang="zh-CN" sz="2000" dirty="0"/>
              <a:t>1,0</a:t>
            </a:r>
          </a:p>
          <a:p>
            <a:pPr lvl="1" eaLnBrk="1" hangingPunct="1">
              <a:lnSpc>
                <a:spcPct val="80000"/>
              </a:lnSpc>
              <a:buFontTx/>
              <a:buNone/>
              <a:defRPr/>
            </a:pPr>
            <a:r>
              <a:rPr lang="en-US" altLang="zh-CN" sz="2000" dirty="0"/>
              <a:t>	return 0;</a:t>
            </a:r>
          </a:p>
          <a:p>
            <a:pPr lvl="1" eaLnBrk="1" hangingPunct="1">
              <a:lnSpc>
                <a:spcPct val="80000"/>
              </a:lnSpc>
              <a:buFontTx/>
              <a:buNone/>
              <a:defRPr/>
            </a:pPr>
            <a:r>
              <a:rPr lang="en-US" altLang="zh-CN" sz="2000" dirty="0"/>
              <a:t>}</a:t>
            </a:r>
          </a:p>
          <a:p>
            <a:endParaRPr lang="zh-CN" altLang="en-US" dirty="0"/>
          </a:p>
        </p:txBody>
      </p:sp>
    </p:spTree>
    <p:extLst>
      <p:ext uri="{BB962C8B-B14F-4D97-AF65-F5344CB8AC3E}">
        <p14:creationId xmlns:p14="http://schemas.microsoft.com/office/powerpoint/2010/main" val="315000274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body" idx="1"/>
          </p:nvPr>
        </p:nvSpPr>
        <p:spPr>
          <a:xfrm>
            <a:off x="144463" y="549275"/>
            <a:ext cx="8964612" cy="5581650"/>
          </a:xfrm>
        </p:spPr>
        <p:txBody>
          <a:bodyPr/>
          <a:lstStyle/>
          <a:p>
            <a:pPr eaLnBrk="1" hangingPunct="1">
              <a:lnSpc>
                <a:spcPct val="80000"/>
              </a:lnSpc>
              <a:buFont typeface="Wingdings" pitchFamily="2" charset="2"/>
              <a:buNone/>
              <a:defRPr/>
            </a:pPr>
            <a:r>
              <a:rPr lang="en-GB" altLang="zh-CN" sz="2000" smtClean="0"/>
              <a:t>#include &lt;iostream&gt;</a:t>
            </a:r>
            <a:endParaRPr lang="en-US" altLang="zh-CN" sz="2000" smtClean="0"/>
          </a:p>
          <a:p>
            <a:pPr eaLnBrk="1" hangingPunct="1">
              <a:lnSpc>
                <a:spcPct val="80000"/>
              </a:lnSpc>
              <a:buFont typeface="Wingdings" pitchFamily="2" charset="2"/>
              <a:buNone/>
              <a:defRPr/>
            </a:pPr>
            <a:r>
              <a:rPr lang="en-US" altLang="zh-CN" sz="2000" smtClean="0"/>
              <a:t>using namespace std;</a:t>
            </a:r>
            <a:endParaRPr lang="fr-FR" altLang="zh-CN" sz="2000" smtClean="0"/>
          </a:p>
          <a:p>
            <a:pPr eaLnBrk="1" hangingPunct="1">
              <a:lnSpc>
                <a:spcPct val="80000"/>
              </a:lnSpc>
              <a:buFont typeface="Wingdings" pitchFamily="2" charset="2"/>
              <a:buNone/>
              <a:defRPr/>
            </a:pPr>
            <a:r>
              <a:rPr lang="fr-FR" altLang="zh-CN" sz="2000" smtClean="0"/>
              <a:t>void swap(int *&amp;x, int *&amp;y) //</a:t>
            </a:r>
            <a:r>
              <a:rPr lang="zh-CN" altLang="fr-FR" sz="2000" smtClean="0"/>
              <a:t>交换两个</a:t>
            </a:r>
            <a:r>
              <a:rPr lang="fr-FR" altLang="zh-CN" sz="2000" smtClean="0"/>
              <a:t>int *</a:t>
            </a:r>
            <a:r>
              <a:rPr lang="zh-CN" altLang="fr-FR" sz="2000" smtClean="0"/>
              <a:t>型指针变量的值</a:t>
            </a:r>
          </a:p>
          <a:p>
            <a:pPr eaLnBrk="1" hangingPunct="1">
              <a:lnSpc>
                <a:spcPct val="80000"/>
              </a:lnSpc>
              <a:buFont typeface="Wingdings" pitchFamily="2" charset="2"/>
              <a:buNone/>
              <a:defRPr/>
            </a:pPr>
            <a:r>
              <a:rPr lang="fr-FR" altLang="zh-CN" sz="2000" smtClean="0"/>
              <a:t>{ int *t;</a:t>
            </a:r>
          </a:p>
          <a:p>
            <a:pPr eaLnBrk="1" hangingPunct="1">
              <a:lnSpc>
                <a:spcPct val="80000"/>
              </a:lnSpc>
              <a:buFont typeface="Wingdings" pitchFamily="2" charset="2"/>
              <a:buNone/>
              <a:defRPr/>
            </a:pPr>
            <a:r>
              <a:rPr lang="fr-FR" altLang="zh-CN" sz="2000" smtClean="0"/>
              <a:t>  t = x;</a:t>
            </a:r>
          </a:p>
          <a:p>
            <a:pPr eaLnBrk="1" hangingPunct="1">
              <a:lnSpc>
                <a:spcPct val="80000"/>
              </a:lnSpc>
              <a:buFont typeface="Wingdings" pitchFamily="2" charset="2"/>
              <a:buNone/>
              <a:defRPr/>
            </a:pPr>
            <a:r>
              <a:rPr lang="fr-FR" altLang="zh-CN" sz="2000" smtClean="0"/>
              <a:t>  x = y;</a:t>
            </a:r>
          </a:p>
          <a:p>
            <a:pPr eaLnBrk="1" hangingPunct="1">
              <a:lnSpc>
                <a:spcPct val="80000"/>
              </a:lnSpc>
              <a:buFont typeface="Wingdings" pitchFamily="2" charset="2"/>
              <a:buNone/>
              <a:defRPr/>
            </a:pPr>
            <a:r>
              <a:rPr lang="fr-FR" altLang="zh-CN" sz="2000" smtClean="0"/>
              <a:t>  y = t;</a:t>
            </a:r>
          </a:p>
          <a:p>
            <a:pPr eaLnBrk="1" hangingPunct="1">
              <a:lnSpc>
                <a:spcPct val="80000"/>
              </a:lnSpc>
              <a:buFont typeface="Wingdings" pitchFamily="2" charset="2"/>
              <a:buNone/>
              <a:defRPr/>
            </a:pPr>
            <a:r>
              <a:rPr lang="fr-FR" altLang="zh-CN" sz="2000" smtClean="0"/>
              <a:t>}</a:t>
            </a:r>
          </a:p>
          <a:p>
            <a:pPr eaLnBrk="1" hangingPunct="1">
              <a:lnSpc>
                <a:spcPct val="80000"/>
              </a:lnSpc>
              <a:buFont typeface="Wingdings" pitchFamily="2" charset="2"/>
              <a:buNone/>
              <a:defRPr/>
            </a:pPr>
            <a:r>
              <a:rPr lang="fr-FR" altLang="zh-CN" sz="2000" smtClean="0"/>
              <a:t>int main()</a:t>
            </a:r>
          </a:p>
          <a:p>
            <a:pPr eaLnBrk="1" hangingPunct="1">
              <a:lnSpc>
                <a:spcPct val="80000"/>
              </a:lnSpc>
              <a:buFont typeface="Wingdings" pitchFamily="2" charset="2"/>
              <a:buNone/>
              <a:defRPr/>
            </a:pPr>
            <a:r>
              <a:rPr lang="fr-FR" altLang="zh-CN" sz="2000" smtClean="0"/>
              <a:t>{	int a=0,b=1;</a:t>
            </a:r>
          </a:p>
          <a:p>
            <a:pPr eaLnBrk="1" hangingPunct="1">
              <a:lnSpc>
                <a:spcPct val="80000"/>
              </a:lnSpc>
              <a:buFont typeface="Wingdings" pitchFamily="2" charset="2"/>
              <a:buNone/>
              <a:defRPr/>
            </a:pPr>
            <a:r>
              <a:rPr lang="fr-FR" altLang="zh-CN" sz="2000" smtClean="0"/>
              <a:t>	int *p=&amp;a,*q=&amp;b;</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a</a:t>
            </a:r>
            <a:r>
              <a:rPr lang="zh-CN" altLang="fr-FR" sz="2000" smtClean="0"/>
              <a:t>，</a:t>
            </a:r>
            <a:r>
              <a:rPr lang="fr-FR" altLang="zh-CN" sz="2000" smtClean="0"/>
              <a:t>q</a:t>
            </a:r>
            <a:r>
              <a:rPr lang="zh-CN" altLang="fr-FR" sz="2000" smtClean="0"/>
              <a:t>指向</a:t>
            </a:r>
            <a:r>
              <a:rPr lang="fr-FR" altLang="zh-CN" sz="2000" smtClean="0"/>
              <a:t>b</a:t>
            </a:r>
            <a:r>
              <a:rPr lang="zh-CN" altLang="fr-FR" sz="2000" smtClean="0"/>
              <a:t>；输出：</a:t>
            </a:r>
            <a:r>
              <a:rPr lang="fr-FR" altLang="zh-CN" sz="2000" smtClean="0"/>
              <a:t>0,1</a:t>
            </a:r>
          </a:p>
          <a:p>
            <a:pPr eaLnBrk="1" hangingPunct="1">
              <a:lnSpc>
                <a:spcPct val="80000"/>
              </a:lnSpc>
              <a:buFont typeface="Wingdings" pitchFamily="2" charset="2"/>
              <a:buNone/>
              <a:defRPr/>
            </a:pPr>
            <a:r>
              <a:rPr lang="fr-FR" altLang="zh-CN" sz="2000" smtClean="0"/>
              <a:t>	swap(p,q);</a:t>
            </a:r>
          </a:p>
          <a:p>
            <a:pPr eaLnBrk="1" hangingPunct="1">
              <a:lnSpc>
                <a:spcPct val="80000"/>
              </a:lnSpc>
              <a:buFont typeface="Wingdings" pitchFamily="2" charset="2"/>
              <a:buNone/>
              <a:defRPr/>
            </a:pPr>
            <a:r>
              <a:rPr lang="fr-FR" altLang="zh-CN" sz="2000" smtClean="0"/>
              <a:t>	cout &lt;&lt; *p &lt;&lt; ',' &lt;&lt; *q &lt;&lt; endl;  //p</a:t>
            </a:r>
            <a:r>
              <a:rPr lang="zh-CN" altLang="fr-FR" sz="2000" smtClean="0"/>
              <a:t>指向</a:t>
            </a:r>
            <a:r>
              <a:rPr lang="fr-FR" altLang="zh-CN" sz="2000" smtClean="0"/>
              <a:t>b</a:t>
            </a:r>
            <a:r>
              <a:rPr lang="zh-CN" altLang="fr-FR" sz="2000" smtClean="0"/>
              <a:t>，</a:t>
            </a:r>
            <a:r>
              <a:rPr lang="fr-FR" altLang="zh-CN" sz="2000" smtClean="0"/>
              <a:t>q</a:t>
            </a:r>
            <a:r>
              <a:rPr lang="zh-CN" altLang="fr-FR" sz="2000" smtClean="0"/>
              <a:t>指向</a:t>
            </a:r>
            <a:r>
              <a:rPr lang="fr-FR" altLang="zh-CN" sz="2000" smtClean="0"/>
              <a:t>a</a:t>
            </a:r>
            <a:r>
              <a:rPr lang="zh-CN" altLang="fr-FR" sz="2000" smtClean="0"/>
              <a:t>；输出：</a:t>
            </a:r>
            <a:r>
              <a:rPr lang="fr-FR" altLang="zh-CN" sz="2000" smtClean="0"/>
              <a:t>1,0</a:t>
            </a:r>
          </a:p>
          <a:p>
            <a:pPr eaLnBrk="1" hangingPunct="1">
              <a:lnSpc>
                <a:spcPct val="80000"/>
              </a:lnSpc>
              <a:buFont typeface="Wingdings" pitchFamily="2" charset="2"/>
              <a:buNone/>
              <a:defRPr/>
            </a:pPr>
            <a:r>
              <a:rPr lang="fr-FR" altLang="zh-CN" sz="2000" smtClean="0"/>
              <a:t>	return 0;</a:t>
            </a:r>
            <a:endParaRPr lang="en-US" altLang="zh-CN" sz="2000" smtClean="0"/>
          </a:p>
          <a:p>
            <a:pPr eaLnBrk="1" hangingPunct="1">
              <a:lnSpc>
                <a:spcPct val="80000"/>
              </a:lnSpc>
              <a:buFont typeface="Wingdings" pitchFamily="2" charset="2"/>
              <a:buNone/>
              <a:defRPr/>
            </a:pPr>
            <a:r>
              <a:rPr lang="en-US" altLang="zh-CN" sz="200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一维数组的操作</a:t>
            </a:r>
          </a:p>
        </p:txBody>
      </p:sp>
      <p:sp>
        <p:nvSpPr>
          <p:cNvPr id="62467" name="Rectangle 3"/>
          <p:cNvSpPr>
            <a:spLocks noGrp="1" noChangeArrowheads="1"/>
          </p:cNvSpPr>
          <p:nvPr>
            <p:ph type="body" idx="1"/>
          </p:nvPr>
        </p:nvSpPr>
        <p:spPr>
          <a:xfrm>
            <a:off x="457200" y="1412875"/>
            <a:ext cx="8229600" cy="5256213"/>
          </a:xfrm>
        </p:spPr>
        <p:txBody>
          <a:bodyPr/>
          <a:lstStyle/>
          <a:p>
            <a:pPr eaLnBrk="1" hangingPunct="1">
              <a:lnSpc>
                <a:spcPct val="90000"/>
              </a:lnSpc>
              <a:defRPr/>
            </a:pPr>
            <a:r>
              <a:rPr lang="zh-CN" altLang="en-US" dirty="0" smtClean="0"/>
              <a:t>通常情况下，对数组类型数据的操作要通过其元素来进行。</a:t>
            </a:r>
          </a:p>
          <a:p>
            <a:pPr eaLnBrk="1" hangingPunct="1">
              <a:lnSpc>
                <a:spcPct val="90000"/>
              </a:lnSpc>
              <a:defRPr/>
            </a:pPr>
            <a:r>
              <a:rPr lang="zh-CN" altLang="en-US" dirty="0" smtClean="0"/>
              <a:t>访问一维数组元素</a:t>
            </a:r>
            <a:endParaRPr lang="zh-CN" altLang="en-US" dirty="0" smtClean="0">
              <a:latin typeface="Courier New" pitchFamily="49" charset="0"/>
              <a:cs typeface="Courier New" pitchFamily="49" charset="0"/>
            </a:endParaRPr>
          </a:p>
          <a:p>
            <a:pPr lvl="1" eaLnBrk="1" hangingPunct="1">
              <a:lnSpc>
                <a:spcPct val="90000"/>
              </a:lnSpc>
              <a:defRPr/>
            </a:pPr>
            <a:r>
              <a:rPr lang="zh-CN" altLang="en-US" dirty="0" smtClean="0">
                <a:latin typeface="Courier New" pitchFamily="49" charset="0"/>
                <a:cs typeface="Courier New" pitchFamily="49" charset="0"/>
              </a:rPr>
              <a:t>格式：</a:t>
            </a:r>
          </a:p>
          <a:p>
            <a:pPr lvl="2" eaLnBrk="1" hangingPunct="1">
              <a:lnSpc>
                <a:spcPct val="110000"/>
              </a:lnSpc>
              <a:buFont typeface="Wingdings" pitchFamily="2" charset="2"/>
              <a:buNone/>
              <a:defRPr/>
            </a:pPr>
            <a:r>
              <a:rPr lang="en-US" altLang="zh-CN" sz="2000" dirty="0" smtClean="0"/>
              <a:t>&lt;</a:t>
            </a:r>
            <a:r>
              <a:rPr lang="zh-CN" altLang="en-US" sz="2000" dirty="0" smtClean="0"/>
              <a:t>一维数组变量名</a:t>
            </a:r>
            <a:r>
              <a:rPr lang="en-US" altLang="zh-CN" sz="2000" dirty="0" smtClean="0"/>
              <a:t>&gt;[&lt;</a:t>
            </a:r>
            <a:r>
              <a:rPr lang="zh-CN" altLang="en-US" sz="2000" dirty="0" smtClean="0"/>
              <a:t>下标</a:t>
            </a:r>
            <a:r>
              <a:rPr lang="en-US" altLang="zh-CN" sz="2000" dirty="0" smtClean="0"/>
              <a:t>&gt;]</a:t>
            </a:r>
          </a:p>
          <a:p>
            <a:pPr lvl="2" eaLnBrk="1" hangingPunct="1">
              <a:lnSpc>
                <a:spcPct val="110000"/>
              </a:lnSpc>
              <a:defRPr/>
            </a:pPr>
            <a:r>
              <a:rPr lang="en-US" altLang="zh-CN" sz="2000" dirty="0" smtClean="0"/>
              <a:t>&lt;</a:t>
            </a:r>
            <a:r>
              <a:rPr lang="zh-CN" altLang="en-US" sz="2000" dirty="0" smtClean="0"/>
              <a:t>下标</a:t>
            </a:r>
            <a:r>
              <a:rPr lang="en-US" altLang="zh-CN" sz="2000" dirty="0" smtClean="0"/>
              <a:t>&gt;</a:t>
            </a:r>
            <a:r>
              <a:rPr lang="zh-CN" altLang="en-US" sz="2000" dirty="0" smtClean="0"/>
              <a:t>为</a:t>
            </a:r>
            <a:r>
              <a:rPr lang="zh-CN" altLang="en-US" sz="2000" dirty="0" smtClean="0">
                <a:solidFill>
                  <a:srgbClr val="FFC000"/>
                </a:solidFill>
              </a:rPr>
              <a:t>整型表达式</a:t>
            </a:r>
          </a:p>
          <a:p>
            <a:pPr lvl="2" eaLnBrk="1" hangingPunct="1">
              <a:lnSpc>
                <a:spcPct val="90000"/>
              </a:lnSpc>
              <a:defRPr/>
            </a:pPr>
            <a:r>
              <a:rPr lang="zh-CN" altLang="en-US" sz="2000" dirty="0" smtClean="0"/>
              <a:t>第一个元素的下标为：</a:t>
            </a:r>
            <a:r>
              <a:rPr lang="en-US" altLang="zh-CN" sz="2000" dirty="0" smtClean="0">
                <a:solidFill>
                  <a:schemeClr val="folHlink"/>
                </a:solidFill>
              </a:rPr>
              <a:t>0</a:t>
            </a:r>
          </a:p>
          <a:p>
            <a:pPr lvl="1" eaLnBrk="1" hangingPunct="1">
              <a:lnSpc>
                <a:spcPct val="90000"/>
              </a:lnSpc>
              <a:defRPr/>
            </a:pPr>
            <a:r>
              <a:rPr lang="zh-CN" altLang="en-US" dirty="0" smtClean="0">
                <a:latin typeface="Courier New" pitchFamily="49" charset="0"/>
                <a:cs typeface="Courier New" pitchFamily="49" charset="0"/>
              </a:rPr>
              <a:t>例如：</a:t>
            </a:r>
          </a:p>
          <a:p>
            <a:pPr lvl="2" eaLnBrk="1" hangingPunct="1">
              <a:lnSpc>
                <a:spcPct val="90000"/>
              </a:lnSpc>
              <a:defRPr/>
            </a:pPr>
            <a:r>
              <a:rPr lang="en-US" altLang="zh-CN" sz="2000" dirty="0" err="1" smtClean="0">
                <a:cs typeface="Courier New" pitchFamily="49" charset="0"/>
              </a:rPr>
              <a:t>int</a:t>
            </a:r>
            <a:r>
              <a:rPr lang="en-US" altLang="zh-CN" sz="2000" dirty="0" smtClean="0">
                <a:cs typeface="Courier New" pitchFamily="49" charset="0"/>
              </a:rPr>
              <a:t> a[10]; //</a:t>
            </a:r>
            <a:r>
              <a:rPr lang="zh-CN" altLang="en-US" sz="2000" dirty="0" smtClean="0">
                <a:cs typeface="Courier New" pitchFamily="49" charset="0"/>
              </a:rPr>
              <a:t>数组</a:t>
            </a:r>
            <a:r>
              <a:rPr lang="en-US" altLang="zh-CN" sz="2000" dirty="0" smtClean="0">
                <a:cs typeface="Courier New" pitchFamily="49" charset="0"/>
              </a:rPr>
              <a:t>a</a:t>
            </a:r>
          </a:p>
          <a:p>
            <a:pPr lvl="2" eaLnBrk="1" hangingPunct="1">
              <a:lnSpc>
                <a:spcPct val="90000"/>
              </a:lnSpc>
              <a:defRPr/>
            </a:pPr>
            <a:r>
              <a:rPr lang="en-US" altLang="zh-CN" sz="2000" dirty="0" smtClean="0">
                <a:cs typeface="Courier New" pitchFamily="49" charset="0"/>
              </a:rPr>
              <a:t>a[0]</a:t>
            </a:r>
            <a:r>
              <a:rPr lang="zh-CN" altLang="en-US" sz="2000" dirty="0" smtClean="0">
                <a:cs typeface="Courier New" pitchFamily="49" charset="0"/>
              </a:rPr>
              <a:t>、</a:t>
            </a:r>
            <a:r>
              <a:rPr lang="en-US" altLang="zh-CN" sz="2000" dirty="0" smtClean="0">
                <a:cs typeface="Courier New" pitchFamily="49" charset="0"/>
              </a:rPr>
              <a:t>a[1]</a:t>
            </a:r>
            <a:r>
              <a:rPr lang="zh-CN" altLang="en-US" sz="2000" dirty="0" smtClean="0">
                <a:cs typeface="Courier New" pitchFamily="49" charset="0"/>
              </a:rPr>
              <a:t>、</a:t>
            </a:r>
            <a:r>
              <a:rPr lang="en-US" altLang="zh-CN" sz="2000" dirty="0" smtClean="0">
                <a:cs typeface="Courier New" pitchFamily="49" charset="0"/>
              </a:rPr>
              <a:t>...</a:t>
            </a:r>
            <a:r>
              <a:rPr lang="zh-CN" altLang="en-US" sz="2000" dirty="0" smtClean="0">
                <a:cs typeface="Courier New" pitchFamily="49" charset="0"/>
              </a:rPr>
              <a:t>、</a:t>
            </a:r>
            <a:r>
              <a:rPr lang="en-US" altLang="zh-CN" sz="2000" dirty="0" smtClean="0">
                <a:cs typeface="Courier New" pitchFamily="49" charset="0"/>
              </a:rPr>
              <a:t>a[9]  //</a:t>
            </a:r>
            <a:r>
              <a:rPr lang="zh-CN" altLang="en-US" sz="2000" dirty="0" smtClean="0">
                <a:cs typeface="Courier New" pitchFamily="49" charset="0"/>
              </a:rPr>
              <a:t>数组元素</a:t>
            </a:r>
          </a:p>
          <a:p>
            <a:pPr lvl="1" eaLnBrk="1" hangingPunct="1">
              <a:lnSpc>
                <a:spcPct val="120000"/>
              </a:lnSpc>
              <a:defRPr/>
            </a:pPr>
            <a:r>
              <a:rPr lang="en-US" altLang="zh-CN" sz="2400" dirty="0" smtClean="0"/>
              <a:t>C++</a:t>
            </a:r>
            <a:r>
              <a:rPr lang="zh-CN" altLang="en-US" sz="2400" dirty="0" smtClean="0"/>
              <a:t>语言</a:t>
            </a:r>
            <a:r>
              <a:rPr lang="zh-CN" altLang="en-US" sz="2400" dirty="0" smtClean="0">
                <a:solidFill>
                  <a:schemeClr val="folHlink"/>
                </a:solidFill>
              </a:rPr>
              <a:t>不对数组元素下标越界进行检查</a:t>
            </a:r>
            <a:r>
              <a:rPr lang="zh-CN" altLang="en-US" sz="2400" dirty="0" smtClean="0"/>
              <a:t>。如：不检查</a:t>
            </a:r>
            <a:r>
              <a:rPr lang="en-US" altLang="zh-CN" sz="2400" dirty="0" smtClean="0"/>
              <a:t>a[</a:t>
            </a:r>
            <a:r>
              <a:rPr lang="en-US" altLang="zh-CN" sz="2400" dirty="0" err="1" smtClean="0"/>
              <a:t>i</a:t>
            </a:r>
            <a:r>
              <a:rPr lang="en-US" altLang="zh-CN" sz="2400" dirty="0" smtClean="0"/>
              <a:t>]</a:t>
            </a:r>
            <a:r>
              <a:rPr lang="zh-CN" altLang="en-US" sz="2400" dirty="0" smtClean="0"/>
              <a:t>中</a:t>
            </a:r>
            <a:r>
              <a:rPr lang="en-US" altLang="zh-CN" sz="2400" dirty="0" err="1" smtClean="0"/>
              <a:t>i</a:t>
            </a:r>
            <a:r>
              <a:rPr lang="zh-CN" altLang="en-US" sz="2400" dirty="0" smtClean="0"/>
              <a:t>的取值是否越界！</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body" idx="1"/>
          </p:nvPr>
        </p:nvSpPr>
        <p:spPr>
          <a:xfrm>
            <a:off x="457200" y="404813"/>
            <a:ext cx="8229600" cy="5726112"/>
          </a:xfrm>
        </p:spPr>
        <p:txBody>
          <a:bodyPr/>
          <a:lstStyle/>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smtClean="0"/>
              <a:t>void input(Node   *&amp;h) //</a:t>
            </a:r>
            <a:r>
              <a:rPr lang="zh-CN" altLang="en-US" sz="2000" dirty="0" smtClean="0"/>
              <a:t>从表头插入数据，建立链表，</a:t>
            </a:r>
            <a:r>
              <a:rPr lang="en-US" altLang="zh-CN" sz="2000" dirty="0" smtClean="0"/>
              <a:t>h</a:t>
            </a:r>
            <a:r>
              <a:rPr lang="zh-CN" altLang="en-US" sz="2000" dirty="0" smtClean="0"/>
              <a:t>返回头指针</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h;</a:t>
            </a:r>
          </a:p>
          <a:p>
            <a:pPr eaLnBrk="1" hangingPunct="1">
              <a:lnSpc>
                <a:spcPct val="80000"/>
              </a:lnSpc>
              <a:buFont typeface="Wingdings" pitchFamily="2" charset="2"/>
              <a:buNone/>
              <a:defRPr/>
            </a:pPr>
            <a:r>
              <a:rPr lang="en-US" altLang="zh-CN" sz="2000" dirty="0" smtClean="0"/>
              <a:t>	   h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*head=NULL;</a:t>
            </a:r>
          </a:p>
          <a:p>
            <a:pPr eaLnBrk="1" hangingPunct="1">
              <a:lnSpc>
                <a:spcPct val="80000"/>
              </a:lnSpc>
              <a:buFont typeface="Wingdings" pitchFamily="2" charset="2"/>
              <a:buNone/>
              <a:defRPr/>
            </a:pPr>
            <a:r>
              <a:rPr lang="en-US" altLang="zh-CN" sz="2000" dirty="0" smtClean="0"/>
              <a:t>	input(  head); </a:t>
            </a:r>
            <a:endParaRPr lang="en-US" altLang="zh-CN" sz="2000" dirty="0" smtClean="0">
              <a:solidFill>
                <a:schemeClr val="folHlink"/>
              </a:solidFill>
            </a:endParaRP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常量的引用</a:t>
            </a:r>
          </a:p>
        </p:txBody>
      </p:sp>
      <p:sp>
        <p:nvSpPr>
          <p:cNvPr id="481283" name="Rectangle 3"/>
          <p:cNvSpPr>
            <a:spLocks noGrp="1" noChangeArrowheads="1"/>
          </p:cNvSpPr>
          <p:nvPr>
            <p:ph type="body" idx="1"/>
          </p:nvPr>
        </p:nvSpPr>
        <p:spPr>
          <a:xfrm>
            <a:off x="457200" y="1268413"/>
            <a:ext cx="8229600" cy="5402262"/>
          </a:xfrm>
        </p:spPr>
        <p:txBody>
          <a:bodyPr/>
          <a:lstStyle/>
          <a:p>
            <a:pPr eaLnBrk="1" hangingPunct="1">
              <a:defRPr/>
            </a:pPr>
            <a:r>
              <a:rPr lang="zh-CN" altLang="en-US" sz="2800" dirty="0" smtClean="0"/>
              <a:t>通过把形参定义成对常量的引用，可以防止在函数中通过引用类型的形参改变实参的值。</a:t>
            </a:r>
          </a:p>
          <a:p>
            <a:pPr eaLnBrk="1" hangingPunct="1">
              <a:lnSpc>
                <a:spcPct val="80000"/>
              </a:lnSpc>
              <a:buFont typeface="Wingdings" pitchFamily="2" charset="2"/>
              <a:buNone/>
              <a:defRPr/>
            </a:pPr>
            <a:r>
              <a:rPr lang="en-US" altLang="zh-CN" sz="2000" dirty="0" err="1" smtClean="0"/>
              <a:t>strcut</a:t>
            </a:r>
            <a:r>
              <a:rPr lang="en-US" altLang="zh-CN" sz="2000" dirty="0" smtClean="0"/>
              <a:t> A</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smtClean="0"/>
              <a:t>void f(</a:t>
            </a:r>
            <a:r>
              <a:rPr lang="en-US" altLang="zh-CN" sz="2000" dirty="0" err="1" smtClean="0">
                <a:solidFill>
                  <a:schemeClr val="folHlink"/>
                </a:solidFill>
              </a:rPr>
              <a:t>const</a:t>
            </a:r>
            <a:r>
              <a:rPr lang="en-US" altLang="zh-CN" sz="2000" dirty="0" smtClean="0"/>
              <a:t> A &amp;x)</a:t>
            </a:r>
          </a:p>
          <a:p>
            <a:pPr eaLnBrk="1" hangingPunct="1">
              <a:lnSpc>
                <a:spcPct val="80000"/>
              </a:lnSpc>
              <a:buFont typeface="Wingdings" pitchFamily="2" charset="2"/>
              <a:buNone/>
              <a:defRPr/>
            </a:pPr>
            <a:r>
              <a:rPr lang="en-US" altLang="zh-CN" sz="2000" dirty="0" smtClean="0"/>
              <a:t>{ </a:t>
            </a:r>
            <a:r>
              <a:rPr lang="en-US" altLang="zh-CN" sz="2000" dirty="0" err="1" smtClean="0">
                <a:solidFill>
                  <a:schemeClr val="folHlink"/>
                </a:solidFill>
              </a:rPr>
              <a:t>x.i</a:t>
            </a:r>
            <a:r>
              <a:rPr lang="en-US" altLang="zh-CN" sz="2000" dirty="0" smtClean="0">
                <a:solidFill>
                  <a:schemeClr val="folHlink"/>
                </a:solidFill>
              </a:rPr>
              <a:t> = 1</a:t>
            </a:r>
            <a:r>
              <a:rPr lang="en-US" altLang="zh-CN" sz="2000" dirty="0" smtClean="0"/>
              <a:t>; //Error</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 </a:t>
            </a:r>
            <a:r>
              <a:rPr lang="en-US" altLang="zh-CN" sz="2000" dirty="0" err="1" smtClean="0"/>
              <a:t>a</a:t>
            </a:r>
            <a:r>
              <a:rPr lang="en-US" altLang="zh-CN" sz="2000" dirty="0" smtClean="0"/>
              <a:t>;</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f(a);</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body" idx="1"/>
          </p:nvPr>
        </p:nvSpPr>
        <p:spPr>
          <a:xfrm>
            <a:off x="457200" y="260350"/>
            <a:ext cx="8229600" cy="6264994"/>
          </a:xfrm>
        </p:spPr>
        <p:txBody>
          <a:bodyPr>
            <a:normAutofit lnSpcReduction="10000"/>
          </a:bodyPr>
          <a:lstStyle/>
          <a:p>
            <a:pPr marL="381000" indent="-381000" eaLnBrk="1" hangingPunct="1">
              <a:lnSpc>
                <a:spcPct val="80000"/>
              </a:lnSpc>
              <a:defRPr/>
            </a:pPr>
            <a:endParaRPr lang="en-US" altLang="zh-CN" sz="2000" dirty="0" smtClean="0"/>
          </a:p>
          <a:p>
            <a:pPr marL="381000" indent="-381000" eaLnBrk="1" hangingPunct="1">
              <a:buFont typeface="Wingdings" pitchFamily="2" charset="2"/>
              <a:buNone/>
              <a:defRPr/>
            </a:pPr>
            <a:r>
              <a:rPr lang="en-US" altLang="zh-CN" sz="2000" dirty="0" smtClean="0"/>
              <a:t>void f(</a:t>
            </a:r>
            <a:r>
              <a:rPr lang="en-US" altLang="zh-CN" sz="2000" dirty="0" err="1" smtClean="0"/>
              <a:t>int</a:t>
            </a:r>
            <a:r>
              <a:rPr lang="en-US" altLang="zh-CN" sz="2000" dirty="0" smtClean="0"/>
              <a:t> *p)</a:t>
            </a:r>
          </a:p>
          <a:p>
            <a:pPr marL="381000" indent="-381000" eaLnBrk="1" hangingPunct="1">
              <a:buFont typeface="Wingdings" pitchFamily="2" charset="2"/>
              <a:buNone/>
              <a:defRPr/>
            </a:pPr>
            <a:r>
              <a:rPr lang="en-US" altLang="zh-CN" sz="2000" dirty="0" smtClean="0"/>
              <a:t>{ ......</a:t>
            </a:r>
          </a:p>
          <a:p>
            <a:pPr marL="381000" indent="-381000"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m;</a:t>
            </a:r>
          </a:p>
          <a:p>
            <a:pPr marL="381000" indent="-381000" eaLnBrk="1" hangingPunct="1">
              <a:buFont typeface="Wingdings" pitchFamily="2" charset="2"/>
              <a:buNone/>
              <a:defRPr/>
            </a:pPr>
            <a:r>
              <a:rPr lang="en-US" altLang="zh-CN" sz="2000" dirty="0" smtClean="0"/>
              <a:t>   p = &amp;m; //OK</a:t>
            </a:r>
            <a:r>
              <a:rPr lang="zh-CN" altLang="en-US" sz="2000" dirty="0" smtClean="0"/>
              <a:t>，</a:t>
            </a:r>
          </a:p>
          <a:p>
            <a:pPr marL="381000" indent="-381000" eaLnBrk="1" hangingPunct="1">
              <a:buFont typeface="Wingdings" pitchFamily="2" charset="2"/>
              <a:buNone/>
              <a:defRPr/>
            </a:pPr>
            <a:r>
              <a:rPr lang="zh-CN" altLang="en-US" sz="2000" dirty="0" smtClean="0"/>
              <a:t>   </a:t>
            </a:r>
            <a:r>
              <a:rPr lang="en-US" altLang="zh-CN" sz="2000" dirty="0" smtClean="0"/>
              <a:t>... *p ... //</a:t>
            </a:r>
            <a:r>
              <a:rPr lang="zh-CN" altLang="en-US" sz="2000" dirty="0" smtClean="0"/>
              <a:t>通过</a:t>
            </a:r>
            <a:r>
              <a:rPr lang="en-US" altLang="zh-CN" sz="2000" dirty="0" smtClean="0"/>
              <a:t>p</a:t>
            </a:r>
            <a:r>
              <a:rPr lang="zh-CN" altLang="en-US" sz="2000" dirty="0" smtClean="0"/>
              <a:t>可以访问实参以外的数据</a:t>
            </a:r>
          </a:p>
          <a:p>
            <a:pPr marL="381000" indent="-381000" eaLnBrk="1" hangingPunct="1">
              <a:buFont typeface="Wingdings" pitchFamily="2" charset="2"/>
              <a:buNone/>
              <a:defRPr/>
            </a:pPr>
            <a:r>
              <a:rPr lang="en-US" altLang="zh-CN" sz="2000" dirty="0" smtClean="0"/>
              <a:t>}</a:t>
            </a:r>
          </a:p>
          <a:p>
            <a:pPr marL="381000" indent="-381000" eaLnBrk="1" hangingPunct="1">
              <a:buFont typeface="Wingdings" pitchFamily="2" charset="2"/>
              <a:buNone/>
              <a:defRPr/>
            </a:pPr>
            <a:r>
              <a:rPr lang="en-US" altLang="zh-CN" sz="2000" dirty="0" smtClean="0"/>
              <a:t>void g(</a:t>
            </a:r>
            <a:r>
              <a:rPr lang="en-US" altLang="zh-CN" sz="2000" dirty="0" err="1" smtClean="0"/>
              <a:t>int</a:t>
            </a:r>
            <a:r>
              <a:rPr lang="en-US" altLang="zh-CN" sz="2000" dirty="0" smtClean="0"/>
              <a:t> &amp;x)</a:t>
            </a:r>
          </a:p>
          <a:p>
            <a:pPr marL="381000" indent="-381000"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m;</a:t>
            </a:r>
          </a:p>
          <a:p>
            <a:pPr marL="381000" indent="-381000" eaLnBrk="1" hangingPunct="1">
              <a:buFont typeface="Wingdings" pitchFamily="2" charset="2"/>
              <a:buNone/>
              <a:defRPr/>
            </a:pPr>
            <a:r>
              <a:rPr lang="en-US" altLang="zh-CN" sz="2000" dirty="0" smtClean="0"/>
              <a:t>   ......</a:t>
            </a:r>
          </a:p>
          <a:p>
            <a:pPr marL="381000" indent="-381000" eaLnBrk="1" hangingPunct="1">
              <a:buFont typeface="Wingdings" pitchFamily="2" charset="2"/>
              <a:buNone/>
              <a:defRPr/>
            </a:pPr>
            <a:r>
              <a:rPr lang="en-US" altLang="zh-CN" sz="2000" dirty="0" smtClean="0"/>
              <a:t>   x = &amp;m; //</a:t>
            </a:r>
            <a:r>
              <a:rPr lang="en-US" altLang="zh-CN" sz="2000" dirty="0" smtClean="0">
                <a:solidFill>
                  <a:srgbClr val="FFC000"/>
                </a:solidFill>
              </a:rPr>
              <a:t>Error</a:t>
            </a:r>
          </a:p>
          <a:p>
            <a:pPr marL="381000" indent="-381000" eaLnBrk="1" hangingPunct="1">
              <a:buFont typeface="Wingdings" pitchFamily="2" charset="2"/>
              <a:buNone/>
              <a:defRPr/>
            </a:pPr>
            <a:r>
              <a:rPr lang="en-US" altLang="zh-CN" sz="2000" dirty="0" smtClean="0"/>
              <a:t>   … x … //</a:t>
            </a:r>
            <a:r>
              <a:rPr lang="zh-CN" altLang="en-US" sz="2000" dirty="0" smtClean="0"/>
              <a:t>通过</a:t>
            </a:r>
            <a:r>
              <a:rPr lang="en-US" altLang="zh-CN" sz="2000" dirty="0" smtClean="0"/>
              <a:t>x</a:t>
            </a:r>
            <a:r>
              <a:rPr lang="zh-CN" altLang="en-US" sz="2000" dirty="0" smtClean="0"/>
              <a:t>只能访问实参</a:t>
            </a:r>
          </a:p>
          <a:p>
            <a:pPr marL="381000" indent="-381000" eaLnBrk="1" hangingPunct="1">
              <a:buFont typeface="Wingdings" pitchFamily="2" charset="2"/>
              <a:buNone/>
              <a:defRPr/>
            </a:pPr>
            <a:r>
              <a:rPr lang="en-US" altLang="zh-CN" sz="2000" dirty="0" smtClean="0"/>
              <a:t>}</a:t>
            </a:r>
          </a:p>
          <a:p>
            <a:pPr marL="381000" indent="-381000" eaLnBrk="1" hangingPunct="1">
              <a:buFont typeface="Wingdings" pitchFamily="2" charset="2"/>
              <a:buNone/>
              <a:defRPr/>
            </a:pPr>
            <a:r>
              <a:rPr lang="en-US" altLang="zh-CN" sz="2000" dirty="0" err="1" smtClean="0"/>
              <a:t>int</a:t>
            </a:r>
            <a:r>
              <a:rPr lang="en-US" altLang="zh-CN" sz="2000" dirty="0" smtClean="0"/>
              <a:t> main()</a:t>
            </a:r>
          </a:p>
          <a:p>
            <a:pPr marL="381000" indent="-381000" eaLnBrk="1" hangingPunct="1">
              <a:buFont typeface="Wingdings" pitchFamily="2" charset="2"/>
              <a:buNone/>
              <a:defRPr/>
            </a:pPr>
            <a:r>
              <a:rPr lang="en-US" altLang="zh-CN" sz="2000" dirty="0" smtClean="0"/>
              <a:t>{ </a:t>
            </a:r>
            <a:r>
              <a:rPr lang="en-US" altLang="zh-CN" sz="2000" dirty="0" err="1" smtClean="0"/>
              <a:t>int</a:t>
            </a:r>
            <a:r>
              <a:rPr lang="en-US" altLang="zh-CN" sz="2000" dirty="0" smtClean="0"/>
              <a:t> a;</a:t>
            </a:r>
          </a:p>
          <a:p>
            <a:pPr marL="381000" indent="-381000" eaLnBrk="1" hangingPunct="1">
              <a:buFont typeface="Wingdings" pitchFamily="2" charset="2"/>
              <a:buNone/>
              <a:defRPr/>
            </a:pPr>
            <a:r>
              <a:rPr lang="en-US" altLang="zh-CN" sz="2000" dirty="0" smtClean="0"/>
              <a:t>   f(&amp;a);</a:t>
            </a:r>
          </a:p>
          <a:p>
            <a:pPr marL="381000" indent="-381000" eaLnBrk="1" hangingPunct="1">
              <a:buFont typeface="Wingdings" pitchFamily="2" charset="2"/>
              <a:buNone/>
              <a:defRPr/>
            </a:pPr>
            <a:r>
              <a:rPr lang="en-US" altLang="zh-CN" sz="2000" dirty="0" smtClean="0"/>
              <a:t>   g(a);</a:t>
            </a:r>
          </a:p>
          <a:p>
            <a:pPr marL="381000" indent="-381000" eaLnBrk="1" hangingPunct="1">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eaLnBrk="1" hangingPunct="1">
              <a:defRPr/>
            </a:pPr>
            <a:endParaRPr lang="zh-CN" altLang="zh-CN" smtClean="0"/>
          </a:p>
        </p:txBody>
      </p:sp>
      <p:sp>
        <p:nvSpPr>
          <p:cNvPr id="484355" name="Rectangle 3"/>
          <p:cNvSpPr>
            <a:spLocks noGrp="1" noChangeArrowheads="1"/>
          </p:cNvSpPr>
          <p:nvPr>
            <p:ph type="body" idx="1"/>
          </p:nvPr>
        </p:nvSpPr>
        <p:spPr/>
        <p:txBody>
          <a:bodyPr/>
          <a:lstStyle/>
          <a:p>
            <a:pPr eaLnBrk="1" hangingPunct="1">
              <a:buFont typeface="Wingdings" pitchFamily="2" charset="2"/>
              <a:buNone/>
              <a:defRPr/>
            </a:pPr>
            <a:r>
              <a:rPr lang="en-US" altLang="zh-CN" dirty="0" smtClean="0"/>
              <a:t>void f(</a:t>
            </a:r>
            <a:r>
              <a:rPr lang="en-US" altLang="zh-CN" dirty="0" err="1" smtClean="0"/>
              <a:t>int</a:t>
            </a:r>
            <a:r>
              <a:rPr lang="en-US" altLang="zh-CN" dirty="0" smtClean="0"/>
              <a:t> *</a:t>
            </a:r>
            <a:r>
              <a:rPr lang="en-US" altLang="zh-CN" dirty="0" err="1" smtClean="0">
                <a:solidFill>
                  <a:schemeClr val="folHlink"/>
                </a:solidFill>
              </a:rPr>
              <a:t>const</a:t>
            </a:r>
            <a:r>
              <a:rPr lang="en-US" altLang="zh-CN" dirty="0" smtClean="0"/>
              <a:t> p)</a:t>
            </a:r>
          </a:p>
          <a:p>
            <a:pPr eaLnBrk="1" hangingPunct="1">
              <a:buFont typeface="Wingdings" pitchFamily="2" charset="2"/>
              <a:buNone/>
              <a:defRPr/>
            </a:pPr>
            <a:r>
              <a:rPr lang="en-US" altLang="zh-CN" dirty="0" smtClean="0"/>
              <a:t>{ ......</a:t>
            </a:r>
          </a:p>
          <a:p>
            <a:pPr eaLnBrk="1" hangingPunct="1">
              <a:buFont typeface="Wingdings" pitchFamily="2" charset="2"/>
              <a:buNone/>
              <a:defRPr/>
            </a:pPr>
            <a:r>
              <a:rPr lang="en-US" altLang="zh-CN" dirty="0" smtClean="0"/>
              <a:t>   </a:t>
            </a:r>
            <a:r>
              <a:rPr lang="en-US" altLang="zh-CN" dirty="0" err="1" smtClean="0"/>
              <a:t>int</a:t>
            </a:r>
            <a:r>
              <a:rPr lang="en-US" altLang="zh-CN" dirty="0" smtClean="0"/>
              <a:t> m;</a:t>
            </a:r>
          </a:p>
          <a:p>
            <a:pPr eaLnBrk="1" hangingPunct="1">
              <a:buFont typeface="Wingdings" pitchFamily="2" charset="2"/>
              <a:buNone/>
              <a:defRPr/>
            </a:pPr>
            <a:r>
              <a:rPr lang="en-US" altLang="zh-CN" dirty="0" smtClean="0"/>
              <a:t>   p = &amp;m; //</a:t>
            </a:r>
            <a:r>
              <a:rPr lang="en-US" altLang="zh-CN" dirty="0" smtClean="0">
                <a:solidFill>
                  <a:srgbClr val="FFC000"/>
                </a:solidFill>
              </a:rPr>
              <a:t>Error</a:t>
            </a:r>
            <a:endParaRPr lang="zh-CN" altLang="en-US" dirty="0" smtClean="0"/>
          </a:p>
          <a:p>
            <a:pPr eaLnBrk="1" hangingPunct="1">
              <a:buFont typeface="Wingdings" pitchFamily="2" charset="2"/>
              <a:buNone/>
              <a:defRPr/>
            </a:pPr>
            <a:r>
              <a:rPr lang="zh-CN" altLang="en-US" dirty="0" smtClean="0"/>
              <a:t>   </a:t>
            </a:r>
            <a:r>
              <a:rPr lang="en-US" altLang="zh-CN" dirty="0" smtClean="0"/>
              <a:t>... *p ... //</a:t>
            </a:r>
            <a:r>
              <a:rPr lang="zh-CN" altLang="en-US" dirty="0" smtClean="0"/>
              <a:t>通过</a:t>
            </a:r>
            <a:r>
              <a:rPr lang="en-US" altLang="zh-CN" dirty="0" smtClean="0"/>
              <a:t>p</a:t>
            </a:r>
            <a:r>
              <a:rPr lang="zh-CN" altLang="en-US" dirty="0" smtClean="0"/>
              <a:t>只能访问实参</a:t>
            </a:r>
          </a:p>
          <a:p>
            <a:pPr eaLnBrk="1" hangingPunct="1">
              <a:buFont typeface="Wingdings" pitchFamily="2" charset="2"/>
              <a:buNone/>
              <a:defRPr/>
            </a:pPr>
            <a:r>
              <a:rPr lang="en-US" altLang="zh-CN"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引用类型与指针类型的区别</a:t>
            </a:r>
          </a:p>
        </p:txBody>
      </p:sp>
      <p:sp>
        <p:nvSpPr>
          <p:cNvPr id="482307" name="Rectangle 3"/>
          <p:cNvSpPr>
            <a:spLocks noGrp="1" noChangeArrowheads="1"/>
          </p:cNvSpPr>
          <p:nvPr>
            <p:ph type="body" idx="1"/>
          </p:nvPr>
        </p:nvSpPr>
        <p:spPr>
          <a:xfrm>
            <a:off x="395536" y="1412776"/>
            <a:ext cx="8424936" cy="5256584"/>
          </a:xfrm>
        </p:spPr>
        <p:txBody>
          <a:bodyPr>
            <a:normAutofit fontScale="77500" lnSpcReduction="20000"/>
          </a:bodyPr>
          <a:lstStyle/>
          <a:p>
            <a:pPr algn="just" eaLnBrk="1" hangingPunct="1">
              <a:lnSpc>
                <a:spcPct val="110000"/>
              </a:lnSpc>
              <a:defRPr/>
            </a:pPr>
            <a:r>
              <a:rPr lang="zh-CN" altLang="en-US" dirty="0" smtClean="0"/>
              <a:t>引用</a:t>
            </a:r>
            <a:r>
              <a:rPr lang="zh-CN" altLang="en-US" dirty="0"/>
              <a:t>类型和指针类型都可以实现通过一个变量访问另一个</a:t>
            </a:r>
            <a:r>
              <a:rPr lang="zh-CN" altLang="en-US" dirty="0" smtClean="0"/>
              <a:t>变量，但在语法上，</a:t>
            </a:r>
            <a:endParaRPr lang="en-US" altLang="zh-CN" dirty="0" smtClean="0"/>
          </a:p>
          <a:p>
            <a:pPr lvl="1" algn="just" eaLnBrk="1" hangingPunct="1">
              <a:lnSpc>
                <a:spcPct val="110000"/>
              </a:lnSpc>
              <a:defRPr/>
            </a:pPr>
            <a:r>
              <a:rPr lang="zh-CN" altLang="en-US" dirty="0" smtClean="0"/>
              <a:t>引用是采用直接访问形式</a:t>
            </a:r>
            <a:endParaRPr lang="en-US" altLang="zh-CN" dirty="0" smtClean="0"/>
          </a:p>
          <a:p>
            <a:pPr lvl="1" algn="just" eaLnBrk="1" hangingPunct="1">
              <a:lnSpc>
                <a:spcPct val="110000"/>
              </a:lnSpc>
              <a:defRPr/>
            </a:pPr>
            <a:r>
              <a:rPr lang="zh-CN" altLang="en-US" dirty="0" smtClean="0"/>
              <a:t>指针则需要采用间接访问形式</a:t>
            </a:r>
            <a:endParaRPr lang="zh-CN" altLang="en-US" dirty="0" smtClean="0">
              <a:cs typeface="Times New Roman" pitchFamily="18" charset="0"/>
            </a:endParaRPr>
          </a:p>
          <a:p>
            <a:pPr algn="just" eaLnBrk="1" hangingPunct="1">
              <a:lnSpc>
                <a:spcPct val="110000"/>
              </a:lnSpc>
              <a:defRPr/>
            </a:pPr>
            <a:r>
              <a:rPr lang="zh-CN" altLang="en-US" dirty="0" smtClean="0"/>
              <a:t>在作为函数参数类型时，</a:t>
            </a:r>
            <a:endParaRPr lang="en-US" altLang="zh-CN" dirty="0" smtClean="0"/>
          </a:p>
          <a:p>
            <a:pPr lvl="1" algn="just" eaLnBrk="1" hangingPunct="1">
              <a:lnSpc>
                <a:spcPct val="110000"/>
              </a:lnSpc>
              <a:defRPr/>
            </a:pPr>
            <a:r>
              <a:rPr lang="zh-CN" altLang="en-US" dirty="0" smtClean="0"/>
              <a:t>引用类型参数的实参是一个变量的名字</a:t>
            </a:r>
            <a:endParaRPr lang="en-US" altLang="zh-CN" dirty="0" smtClean="0"/>
          </a:p>
          <a:p>
            <a:pPr lvl="1" algn="just" eaLnBrk="1" hangingPunct="1">
              <a:lnSpc>
                <a:spcPct val="110000"/>
              </a:lnSpc>
              <a:defRPr/>
            </a:pPr>
            <a:r>
              <a:rPr lang="zh-CN" altLang="en-US" dirty="0" smtClean="0"/>
              <a:t>指针类型参数的实参是一个变量的地址</a:t>
            </a:r>
          </a:p>
          <a:p>
            <a:pPr algn="just" eaLnBrk="1" hangingPunct="1">
              <a:lnSpc>
                <a:spcPct val="110000"/>
              </a:lnSpc>
              <a:defRPr/>
            </a:pPr>
            <a:r>
              <a:rPr lang="zh-CN" altLang="en-US" dirty="0" smtClean="0"/>
              <a:t>在定义时初始化以后，</a:t>
            </a:r>
            <a:endParaRPr lang="en-US" altLang="zh-CN" dirty="0" smtClean="0"/>
          </a:p>
          <a:p>
            <a:pPr lvl="1" algn="just" eaLnBrk="1" hangingPunct="1">
              <a:lnSpc>
                <a:spcPct val="110000"/>
              </a:lnSpc>
              <a:defRPr/>
            </a:pPr>
            <a:r>
              <a:rPr lang="zh-CN" altLang="en-US" dirty="0" smtClean="0"/>
              <a:t>引用类型变量不能再引用其它变量</a:t>
            </a:r>
            <a:endParaRPr lang="en-US" altLang="zh-CN" dirty="0" smtClean="0"/>
          </a:p>
          <a:p>
            <a:pPr lvl="1" algn="just" eaLnBrk="1" hangingPunct="1">
              <a:lnSpc>
                <a:spcPct val="110000"/>
              </a:lnSpc>
              <a:defRPr/>
            </a:pPr>
            <a:r>
              <a:rPr lang="zh-CN" altLang="en-US" dirty="0" smtClean="0"/>
              <a:t>指针类型变量可以指向其它的变量</a:t>
            </a:r>
            <a:endParaRPr lang="en-US" altLang="zh-CN" dirty="0" smtClean="0"/>
          </a:p>
          <a:p>
            <a:pPr algn="just" eaLnBrk="1" hangingPunct="1">
              <a:lnSpc>
                <a:spcPct val="110000"/>
              </a:lnSpc>
              <a:defRPr/>
            </a:pPr>
            <a:r>
              <a:rPr lang="zh-CN" altLang="en-US" dirty="0" smtClean="0"/>
              <a:t>引用类型一般作为</a:t>
            </a:r>
            <a:r>
              <a:rPr lang="zh-CN" altLang="en-US" dirty="0"/>
              <a:t>指针类型来实现（有时又把引用类型称作</a:t>
            </a:r>
            <a:r>
              <a:rPr lang="zh-CN" altLang="en-US" dirty="0">
                <a:solidFill>
                  <a:srgbClr val="FFC000"/>
                </a:solidFill>
              </a:rPr>
              <a:t>隐蔽的指针</a:t>
            </a:r>
            <a:r>
              <a:rPr lang="zh-CN" altLang="en-US" dirty="0"/>
              <a:t>，</a:t>
            </a:r>
            <a:r>
              <a:rPr lang="en-US" altLang="zh-CN" dirty="0"/>
              <a:t>hidden pointer</a:t>
            </a:r>
            <a:r>
              <a:rPr lang="zh-CN" altLang="en-US" dirty="0" smtClean="0"/>
              <a:t>）</a:t>
            </a:r>
            <a:endParaRPr lang="en-US" altLang="zh-CN" dirty="0" smtClean="0"/>
          </a:p>
          <a:p>
            <a:pPr algn="just" eaLnBrk="1" hangingPunct="1">
              <a:lnSpc>
                <a:spcPct val="110000"/>
              </a:lnSpc>
              <a:defRPr/>
            </a:pPr>
            <a:r>
              <a:rPr lang="zh-CN" altLang="en-US" dirty="0" smtClean="0">
                <a:solidFill>
                  <a:srgbClr val="FFC000"/>
                </a:solidFill>
              </a:rPr>
              <a:t>能够用引用实现的指针功能，尽量用引用！</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323850" y="404813"/>
            <a:ext cx="8497888" cy="6264275"/>
          </a:xfrm>
        </p:spPr>
        <p:txBody>
          <a:bodyPr>
            <a:normAutofit lnSpcReduction="10000"/>
          </a:bodyPr>
          <a:lstStyle/>
          <a:p>
            <a:pPr algn="just" eaLnBrk="1" hangingPunct="1">
              <a:defRPr/>
            </a:pPr>
            <a:r>
              <a:rPr lang="zh-CN" altLang="en-US" dirty="0" smtClean="0"/>
              <a:t>可把数组的每个元素看成是独立的变量。例如：</a:t>
            </a:r>
          </a:p>
          <a:p>
            <a:pPr lvl="1" eaLnBrk="1" hangingPunct="1">
              <a:lnSpc>
                <a:spcPct val="130000"/>
              </a:lnSpc>
              <a:buFontTx/>
              <a:buNone/>
              <a:defRPr/>
            </a:pPr>
            <a:r>
              <a:rPr lang="en-US" altLang="zh-CN" dirty="0" err="1" smtClean="0"/>
              <a:t>int</a:t>
            </a:r>
            <a:r>
              <a:rPr lang="en-US" altLang="zh-CN" dirty="0" smtClean="0"/>
              <a:t> a[10];</a:t>
            </a:r>
          </a:p>
          <a:p>
            <a:pPr lvl="1" eaLnBrk="1" hangingPunct="1">
              <a:buFontTx/>
              <a:buNone/>
              <a:defRPr/>
            </a:pPr>
            <a:r>
              <a:rPr lang="en-US" altLang="zh-CN" dirty="0" err="1" smtClean="0"/>
              <a:t>int</a:t>
            </a:r>
            <a:r>
              <a:rPr lang="en-US" altLang="zh-CN" dirty="0" smtClean="0"/>
              <a:t> sum=0,i;</a:t>
            </a:r>
          </a:p>
          <a:p>
            <a:pPr lvl="1" eaLnBrk="1" hangingPunct="1">
              <a:buFontTx/>
              <a:buNone/>
              <a:defRPr/>
            </a:pPr>
            <a:r>
              <a:rPr lang="en-US" altLang="zh-CN" dirty="0" smtClean="0"/>
              <a:t>for (i=0; i&lt;10; i++) </a:t>
            </a:r>
            <a:r>
              <a:rPr lang="en-US" altLang="zh-CN" dirty="0" err="1" smtClean="0"/>
              <a:t>cin</a:t>
            </a:r>
            <a:r>
              <a:rPr lang="en-US" altLang="zh-CN" dirty="0" smtClean="0"/>
              <a:t> &gt;&gt; </a:t>
            </a:r>
            <a:r>
              <a:rPr lang="en-US" altLang="zh-CN" dirty="0" smtClean="0">
                <a:solidFill>
                  <a:schemeClr val="folHlink"/>
                </a:solidFill>
              </a:rPr>
              <a:t>a[i]</a:t>
            </a:r>
            <a:r>
              <a:rPr lang="en-US" altLang="zh-CN" dirty="0" smtClean="0"/>
              <a:t>;</a:t>
            </a:r>
          </a:p>
          <a:p>
            <a:pPr lvl="1" eaLnBrk="1" hangingPunct="1">
              <a:buFontTx/>
              <a:buNone/>
              <a:defRPr/>
            </a:pPr>
            <a:r>
              <a:rPr lang="en-US" altLang="zh-CN" dirty="0" smtClean="0"/>
              <a:t>for (i=0; i&lt;10; i++) sum += </a:t>
            </a:r>
            <a:r>
              <a:rPr lang="en-US" altLang="zh-CN" dirty="0" smtClean="0">
                <a:solidFill>
                  <a:schemeClr val="folHlink"/>
                </a:solidFill>
              </a:rPr>
              <a:t>a[i]</a:t>
            </a:r>
            <a:r>
              <a:rPr lang="en-US" altLang="zh-CN" dirty="0" smtClean="0"/>
              <a:t>;</a:t>
            </a:r>
          </a:p>
          <a:p>
            <a:pPr eaLnBrk="1" hangingPunct="1">
              <a:defRPr/>
            </a:pPr>
            <a:r>
              <a:rPr lang="zh-CN" altLang="en-US" dirty="0" smtClean="0">
                <a:solidFill>
                  <a:schemeClr val="folHlink"/>
                </a:solidFill>
              </a:rPr>
              <a:t>不能对两个数组进行整体赋值，</a:t>
            </a:r>
            <a:r>
              <a:rPr lang="zh-CN" altLang="en-US" dirty="0" smtClean="0"/>
              <a:t>需要通过元素来进行：</a:t>
            </a:r>
          </a:p>
          <a:p>
            <a:pPr lvl="1" eaLnBrk="1" hangingPunct="1">
              <a:buFontTx/>
              <a:buNone/>
              <a:defRPr/>
            </a:pPr>
            <a:r>
              <a:rPr lang="en-US" altLang="zh-CN" dirty="0" err="1" smtClean="0"/>
              <a:t>int</a:t>
            </a:r>
            <a:r>
              <a:rPr lang="en-US" altLang="zh-CN" dirty="0" smtClean="0"/>
              <a:t> a[10],b[10];</a:t>
            </a:r>
          </a:p>
          <a:p>
            <a:pPr lvl="1" eaLnBrk="1" hangingPunct="1">
              <a:buFontTx/>
              <a:buNone/>
              <a:defRPr/>
            </a:pPr>
            <a:r>
              <a:rPr lang="en-US" altLang="zh-CN" dirty="0" smtClean="0"/>
              <a:t>.....</a:t>
            </a:r>
          </a:p>
          <a:p>
            <a:pPr lvl="1" eaLnBrk="1" hangingPunct="1">
              <a:buFontTx/>
              <a:buNone/>
              <a:defRPr/>
            </a:pPr>
            <a:r>
              <a:rPr lang="en-US" altLang="zh-CN" dirty="0" smtClean="0"/>
              <a:t>a = b; //</a:t>
            </a:r>
            <a:r>
              <a:rPr lang="en-US" altLang="zh-CN" dirty="0" smtClean="0">
                <a:solidFill>
                  <a:schemeClr val="folHlink"/>
                </a:solidFill>
              </a:rPr>
              <a:t>Error</a:t>
            </a:r>
          </a:p>
          <a:p>
            <a:pPr lvl="1" eaLnBrk="1" hangingPunct="1">
              <a:buFontTx/>
              <a:buNone/>
              <a:defRPr/>
            </a:pPr>
            <a:r>
              <a:rPr lang="en-US" altLang="zh-CN" dirty="0" smtClean="0"/>
              <a:t>for (</a:t>
            </a:r>
            <a:r>
              <a:rPr lang="en-US" altLang="zh-CN" dirty="0" err="1" smtClean="0"/>
              <a:t>int</a:t>
            </a:r>
            <a:r>
              <a:rPr lang="en-US" altLang="zh-CN" dirty="0" smtClean="0"/>
              <a:t> i=0; i&lt;10; i++) a[i] = b[i]; //</a:t>
            </a:r>
            <a:r>
              <a:rPr lang="en-US" altLang="zh-CN" dirty="0" smtClean="0">
                <a:solidFill>
                  <a:schemeClr val="folHlink"/>
                </a:solidFill>
              </a:rPr>
              <a:t>OK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44450"/>
            <a:ext cx="9144000" cy="703263"/>
          </a:xfrm>
        </p:spPr>
        <p:txBody>
          <a:bodyPr/>
          <a:lstStyle/>
          <a:p>
            <a:pPr eaLnBrk="1" hangingPunct="1">
              <a:defRPr/>
            </a:pPr>
            <a:r>
              <a:rPr lang="zh-CN" altLang="en-US" sz="3000" smtClean="0"/>
              <a:t>例：用一维数组实现求第</a:t>
            </a:r>
            <a:r>
              <a:rPr lang="en-US" altLang="zh-CN" sz="3000" smtClean="0"/>
              <a:t>n</a:t>
            </a:r>
            <a:r>
              <a:rPr lang="zh-CN" altLang="en-US" sz="3000" smtClean="0"/>
              <a:t>个费波那契</a:t>
            </a:r>
            <a:r>
              <a:rPr lang="en-US" altLang="zh-CN" sz="3000" smtClean="0"/>
              <a:t>(Fibonacci)</a:t>
            </a:r>
            <a:r>
              <a:rPr lang="zh-CN" altLang="en-US" sz="3000" smtClean="0"/>
              <a:t>数 </a:t>
            </a:r>
          </a:p>
        </p:txBody>
      </p:sp>
      <p:sp>
        <p:nvSpPr>
          <p:cNvPr id="71683" name="Rectangle 3"/>
          <p:cNvSpPr>
            <a:spLocks noGrp="1" noChangeArrowheads="1"/>
          </p:cNvSpPr>
          <p:nvPr>
            <p:ph type="body" idx="1"/>
          </p:nvPr>
        </p:nvSpPr>
        <p:spPr>
          <a:xfrm>
            <a:off x="206375" y="1052513"/>
            <a:ext cx="8937625" cy="5616575"/>
          </a:xfrm>
        </p:spPr>
        <p:txBody>
          <a:bodyPr/>
          <a:lstStyle/>
          <a:p>
            <a:pPr defTabSz="363538" eaLnBrk="1" hangingPunct="1">
              <a:lnSpc>
                <a:spcPct val="80000"/>
              </a:lnSpc>
              <a:buFont typeface="Wingdings" pitchFamily="2" charset="2"/>
              <a:buNone/>
              <a:defRPr/>
            </a:pPr>
            <a:r>
              <a:rPr lang="en-US" altLang="zh-CN" sz="2000" smtClean="0"/>
              <a:t>#include &lt;iostream&gt;</a:t>
            </a:r>
          </a:p>
          <a:p>
            <a:pPr defTabSz="363538" eaLnBrk="1" hangingPunct="1">
              <a:lnSpc>
                <a:spcPct val="80000"/>
              </a:lnSpc>
              <a:buFont typeface="Wingdings" pitchFamily="2" charset="2"/>
              <a:buNone/>
              <a:defRPr/>
            </a:pPr>
            <a:r>
              <a:rPr lang="en-US" altLang="zh-CN" sz="2000" smtClean="0"/>
              <a:t>using namespace std;</a:t>
            </a:r>
          </a:p>
          <a:p>
            <a:pPr defTabSz="363538" eaLnBrk="1" hangingPunct="1">
              <a:lnSpc>
                <a:spcPct val="80000"/>
              </a:lnSpc>
              <a:buFont typeface="Wingdings" pitchFamily="2" charset="2"/>
              <a:buNone/>
              <a:defRPr/>
            </a:pPr>
            <a:r>
              <a:rPr lang="en-US" altLang="zh-CN" sz="2000" smtClean="0"/>
              <a:t>int main()</a:t>
            </a:r>
          </a:p>
          <a:p>
            <a:pPr defTabSz="363538" eaLnBrk="1" hangingPunct="1">
              <a:lnSpc>
                <a:spcPct val="80000"/>
              </a:lnSpc>
              <a:buFont typeface="Wingdings" pitchFamily="2" charset="2"/>
              <a:buNone/>
              <a:defRPr/>
            </a:pPr>
            <a:r>
              <a:rPr lang="en-US" altLang="zh-CN" sz="2000" smtClean="0"/>
              <a:t>{	const int MAX_N=40;</a:t>
            </a:r>
          </a:p>
          <a:p>
            <a:pPr defTabSz="363538" eaLnBrk="1" hangingPunct="1">
              <a:lnSpc>
                <a:spcPct val="80000"/>
              </a:lnSpc>
              <a:buFont typeface="Wingdings" pitchFamily="2" charset="2"/>
              <a:buNone/>
              <a:defRPr/>
            </a:pPr>
            <a:r>
              <a:rPr lang="en-US" altLang="zh-CN" sz="2000" smtClean="0"/>
              <a:t>	int fibs[MAX_N];</a:t>
            </a:r>
          </a:p>
          <a:p>
            <a:pPr defTabSz="363538" eaLnBrk="1" hangingPunct="1">
              <a:lnSpc>
                <a:spcPct val="80000"/>
              </a:lnSpc>
              <a:buFont typeface="Wingdings" pitchFamily="2" charset="2"/>
              <a:buNone/>
              <a:defRPr/>
            </a:pPr>
            <a:r>
              <a:rPr lang="en-US" altLang="zh-CN" sz="2000" smtClean="0"/>
              <a:t>	int n,i;</a:t>
            </a:r>
          </a:p>
          <a:p>
            <a:pPr defTabSz="363538" eaLnBrk="1" hangingPunct="1">
              <a:lnSpc>
                <a:spcPct val="80000"/>
              </a:lnSpc>
              <a:buFont typeface="Wingdings" pitchFamily="2" charset="2"/>
              <a:buNone/>
              <a:defRPr/>
            </a:pPr>
            <a:r>
              <a:rPr lang="en-US" altLang="zh-CN" sz="2000" smtClean="0"/>
              <a:t>	cout &lt;&lt; "</a:t>
            </a:r>
            <a:r>
              <a:rPr lang="zh-CN" altLang="en-US" sz="2000" smtClean="0"/>
              <a:t>请输入</a:t>
            </a:r>
            <a:r>
              <a:rPr lang="en-US" altLang="zh-CN" sz="2000" smtClean="0"/>
              <a:t>n(1-" &lt;&lt; MAX_N &lt;&lt; "):";</a:t>
            </a:r>
          </a:p>
          <a:p>
            <a:pPr defTabSz="363538" eaLnBrk="1" hangingPunct="1">
              <a:lnSpc>
                <a:spcPct val="80000"/>
              </a:lnSpc>
              <a:buFont typeface="Wingdings" pitchFamily="2" charset="2"/>
              <a:buNone/>
              <a:defRPr/>
            </a:pPr>
            <a:r>
              <a:rPr lang="en-US" altLang="zh-CN" sz="2000" smtClean="0"/>
              <a:t>	cin &gt;&gt; n;</a:t>
            </a:r>
          </a:p>
          <a:p>
            <a:pPr defTabSz="363538" eaLnBrk="1" hangingPunct="1">
              <a:lnSpc>
                <a:spcPct val="80000"/>
              </a:lnSpc>
              <a:buFont typeface="Wingdings" pitchFamily="2" charset="2"/>
              <a:buNone/>
              <a:defRPr/>
            </a:pPr>
            <a:r>
              <a:rPr lang="en-US" altLang="zh-CN" sz="2000" smtClean="0"/>
              <a:t>	if (n &gt; MAX_N) </a:t>
            </a:r>
          </a:p>
          <a:p>
            <a:pPr defTabSz="363538" eaLnBrk="1" hangingPunct="1">
              <a:lnSpc>
                <a:spcPct val="80000"/>
              </a:lnSpc>
              <a:buFont typeface="Wingdings" pitchFamily="2" charset="2"/>
              <a:buNone/>
              <a:defRPr/>
            </a:pPr>
            <a:r>
              <a:rPr lang="en-US" altLang="zh-CN" sz="2000" smtClean="0"/>
              <a:t>	{	cout &lt;&lt; "n</a:t>
            </a:r>
            <a:r>
              <a:rPr lang="zh-CN" altLang="en-US" sz="2000" smtClean="0"/>
              <a:t>太大</a:t>
            </a:r>
            <a:r>
              <a:rPr lang="en-US" altLang="zh-CN" sz="2000" smtClean="0"/>
              <a:t>! </a:t>
            </a:r>
            <a:r>
              <a:rPr lang="zh-CN" altLang="en-US" sz="2000" smtClean="0"/>
              <a:t>应不大于</a:t>
            </a:r>
            <a:r>
              <a:rPr lang="en-US" altLang="zh-CN" sz="2000" smtClean="0"/>
              <a:t>" &lt;&lt; MAX_N &lt;&lt; endl;</a:t>
            </a:r>
          </a:p>
          <a:p>
            <a:pPr defTabSz="363538" eaLnBrk="1" hangingPunct="1">
              <a:lnSpc>
                <a:spcPct val="80000"/>
              </a:lnSpc>
              <a:buFont typeface="Wingdings" pitchFamily="2" charset="2"/>
              <a:buNone/>
              <a:defRPr/>
            </a:pPr>
            <a:r>
              <a:rPr lang="en-US" altLang="zh-CN" sz="2000" smtClean="0"/>
              <a:t>			return -1;</a:t>
            </a:r>
          </a:p>
          <a:p>
            <a:pPr defTabSz="363538" eaLnBrk="1" hangingPunct="1">
              <a:lnSpc>
                <a:spcPct val="80000"/>
              </a:lnSpc>
              <a:buFont typeface="Wingdings" pitchFamily="2" charset="2"/>
              <a:buNone/>
              <a:defRPr/>
            </a:pPr>
            <a:r>
              <a:rPr lang="en-US" altLang="zh-CN" sz="2000" smtClean="0"/>
              <a:t>	}</a:t>
            </a:r>
          </a:p>
          <a:p>
            <a:pPr defTabSz="363538" eaLnBrk="1" hangingPunct="1">
              <a:lnSpc>
                <a:spcPct val="80000"/>
              </a:lnSpc>
              <a:buFont typeface="Wingdings" pitchFamily="2" charset="2"/>
              <a:buNone/>
              <a:defRPr/>
            </a:pPr>
            <a:r>
              <a:rPr lang="en-US" altLang="zh-CN" sz="2000" smtClean="0"/>
              <a:t>	fibs[0] = fibs[1] = 1; //</a:t>
            </a:r>
            <a:r>
              <a:rPr lang="zh-CN" altLang="en-US" sz="2000" smtClean="0"/>
              <a:t>初始化第</a:t>
            </a:r>
            <a:r>
              <a:rPr lang="en-US" altLang="zh-CN" sz="2000" smtClean="0"/>
              <a:t>1</a:t>
            </a:r>
            <a:r>
              <a:rPr lang="zh-CN" altLang="en-US" sz="2000" smtClean="0"/>
              <a:t>、</a:t>
            </a:r>
            <a:r>
              <a:rPr lang="en-US" altLang="zh-CN" sz="2000" smtClean="0"/>
              <a:t>2</a:t>
            </a:r>
            <a:r>
              <a:rPr lang="zh-CN" altLang="en-US" sz="2000" smtClean="0"/>
              <a:t>个费波那契数</a:t>
            </a:r>
          </a:p>
          <a:p>
            <a:pPr defTabSz="363538" eaLnBrk="1" hangingPunct="1">
              <a:lnSpc>
                <a:spcPct val="80000"/>
              </a:lnSpc>
              <a:buFont typeface="Wingdings" pitchFamily="2" charset="2"/>
              <a:buNone/>
              <a:defRPr/>
            </a:pPr>
            <a:r>
              <a:rPr lang="zh-CN" altLang="en-US" sz="2000" smtClean="0"/>
              <a:t>	</a:t>
            </a:r>
            <a:r>
              <a:rPr lang="en-US" altLang="zh-CN" sz="2000" smtClean="0"/>
              <a:t>for (i=2; i&lt;n; i++)  //</a:t>
            </a:r>
            <a:r>
              <a:rPr lang="zh-CN" altLang="en-US" sz="2000" smtClean="0"/>
              <a:t>计算其它的费波那契数</a:t>
            </a:r>
          </a:p>
          <a:p>
            <a:pPr defTabSz="363538" eaLnBrk="1" hangingPunct="1">
              <a:lnSpc>
                <a:spcPct val="80000"/>
              </a:lnSpc>
              <a:buFont typeface="Wingdings" pitchFamily="2" charset="2"/>
              <a:buNone/>
              <a:defRPr/>
            </a:pPr>
            <a:r>
              <a:rPr lang="zh-CN" altLang="en-US" sz="2000" smtClean="0"/>
              <a:t>			</a:t>
            </a:r>
            <a:r>
              <a:rPr lang="en-US" altLang="zh-CN" sz="2000" smtClean="0"/>
              <a:t>fibs[i] = fibs[i-1] + fibs[i-2];</a:t>
            </a:r>
          </a:p>
          <a:p>
            <a:pPr defTabSz="363538" eaLnBrk="1" hangingPunct="1">
              <a:lnSpc>
                <a:spcPct val="80000"/>
              </a:lnSpc>
              <a:buFont typeface="Wingdings" pitchFamily="2" charset="2"/>
              <a:buNone/>
              <a:defRPr/>
            </a:pPr>
            <a:r>
              <a:rPr lang="en-US" altLang="zh-CN" sz="2000" smtClean="0"/>
              <a:t>	cout &lt;&lt; "</a:t>
            </a:r>
            <a:r>
              <a:rPr lang="zh-CN" altLang="en-US" sz="2000" smtClean="0"/>
              <a:t>第</a:t>
            </a:r>
            <a:r>
              <a:rPr lang="en-US" altLang="zh-CN" sz="2000" smtClean="0"/>
              <a:t>" &lt;&lt; n &lt;&lt; "</a:t>
            </a:r>
            <a:r>
              <a:rPr lang="zh-CN" altLang="en-US" sz="2000" smtClean="0"/>
              <a:t>个费波那契数是：</a:t>
            </a:r>
            <a:r>
              <a:rPr lang="en-US" altLang="zh-CN" sz="2000" smtClean="0"/>
              <a:t>" &lt;&lt; fibs[n-1] &lt;&lt; endl;</a:t>
            </a:r>
          </a:p>
          <a:p>
            <a:pPr defTabSz="363538" eaLnBrk="1" hangingPunct="1">
              <a:lnSpc>
                <a:spcPct val="80000"/>
              </a:lnSpc>
              <a:buFont typeface="Wingdings" pitchFamily="2" charset="2"/>
              <a:buNone/>
              <a:defRPr/>
            </a:pPr>
            <a:r>
              <a:rPr lang="en-US" altLang="zh-CN" sz="2000" smtClean="0"/>
              <a:t>	return 0;</a:t>
            </a:r>
          </a:p>
          <a:p>
            <a:pPr defTabSz="363538"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本章内容</a:t>
            </a:r>
          </a:p>
        </p:txBody>
      </p:sp>
      <p:sp>
        <p:nvSpPr>
          <p:cNvPr id="4099" name="Rectangle 3"/>
          <p:cNvSpPr>
            <a:spLocks noGrp="1" noChangeArrowheads="1"/>
          </p:cNvSpPr>
          <p:nvPr>
            <p:ph type="body" idx="1"/>
          </p:nvPr>
        </p:nvSpPr>
        <p:spPr/>
        <p:txBody>
          <a:bodyPr/>
          <a:lstStyle/>
          <a:p>
            <a:pPr eaLnBrk="1" hangingPunct="1">
              <a:defRPr/>
            </a:pPr>
            <a:r>
              <a:rPr lang="zh-CN" altLang="en-US" dirty="0" smtClean="0"/>
              <a:t>构造数据类型概述 </a:t>
            </a:r>
          </a:p>
          <a:p>
            <a:pPr eaLnBrk="1" hangingPunct="1">
              <a:defRPr/>
            </a:pPr>
            <a:r>
              <a:rPr lang="zh-CN" altLang="en-US" dirty="0" smtClean="0"/>
              <a:t>枚举类型</a:t>
            </a:r>
          </a:p>
          <a:p>
            <a:pPr eaLnBrk="1" hangingPunct="1">
              <a:defRPr/>
            </a:pPr>
            <a:r>
              <a:rPr lang="zh-CN" altLang="en-US" dirty="0" smtClean="0"/>
              <a:t>数组类型</a:t>
            </a:r>
          </a:p>
          <a:p>
            <a:pPr eaLnBrk="1" hangingPunct="1">
              <a:defRPr/>
            </a:pPr>
            <a:r>
              <a:rPr lang="zh-CN" altLang="en-US" dirty="0" smtClean="0"/>
              <a:t>结构</a:t>
            </a:r>
            <a:r>
              <a:rPr lang="zh-CN" altLang="en-US" dirty="0"/>
              <a:t>类型</a:t>
            </a:r>
            <a:endParaRPr lang="en-US" altLang="zh-CN" dirty="0" smtClean="0"/>
          </a:p>
          <a:p>
            <a:pPr eaLnBrk="1" hangingPunct="1">
              <a:defRPr/>
            </a:pPr>
            <a:r>
              <a:rPr lang="zh-CN" altLang="en-US" dirty="0" smtClean="0"/>
              <a:t>联合类型</a:t>
            </a:r>
          </a:p>
          <a:p>
            <a:pPr eaLnBrk="1" hangingPunct="1">
              <a:defRPr/>
            </a:pPr>
            <a:r>
              <a:rPr lang="zh-CN" altLang="en-US" dirty="0" smtClean="0"/>
              <a:t>指针类型</a:t>
            </a:r>
          </a:p>
          <a:p>
            <a:pPr eaLnBrk="1" hangingPunct="1">
              <a:defRPr/>
            </a:pPr>
            <a:r>
              <a:rPr lang="zh-CN" altLang="en-US" dirty="0" smtClean="0"/>
              <a:t>引用类型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277813"/>
            <a:ext cx="8229600" cy="703262"/>
          </a:xfrm>
        </p:spPr>
        <p:txBody>
          <a:bodyPr/>
          <a:lstStyle/>
          <a:p>
            <a:pPr eaLnBrk="1" hangingPunct="1">
              <a:defRPr/>
            </a:pPr>
            <a:r>
              <a:rPr lang="zh-CN" altLang="en-US" sz="3200" smtClean="0"/>
              <a:t>例：从键盘输入</a:t>
            </a:r>
            <a:r>
              <a:rPr lang="en-US" altLang="zh-CN" sz="3200" smtClean="0"/>
              <a:t>10</a:t>
            </a:r>
            <a:r>
              <a:rPr lang="zh-CN" altLang="en-US" sz="3200" smtClean="0"/>
              <a:t>个数，输出其中的最大值</a:t>
            </a:r>
          </a:p>
        </p:txBody>
      </p:sp>
      <p:sp>
        <p:nvSpPr>
          <p:cNvPr id="1740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i,a[10];</a:t>
            </a:r>
          </a:p>
          <a:p>
            <a:pPr eaLnBrk="1" hangingPunct="1">
              <a:lnSpc>
                <a:spcPct val="80000"/>
              </a:lnSpc>
              <a:buFont typeface="Wingdings" pitchFamily="2" charset="2"/>
              <a:buNone/>
              <a:defRPr/>
            </a:pPr>
            <a:r>
              <a:rPr lang="en-US" altLang="zh-CN" sz="2800" smtClean="0"/>
              <a:t>  	for (i=0; i&lt;10; i++)</a:t>
            </a:r>
          </a:p>
          <a:p>
            <a:pPr eaLnBrk="1" hangingPunct="1">
              <a:lnSpc>
                <a:spcPct val="80000"/>
              </a:lnSpc>
              <a:buFont typeface="Wingdings" pitchFamily="2" charset="2"/>
              <a:buNone/>
              <a:defRPr/>
            </a:pPr>
            <a:r>
              <a:rPr lang="en-US" altLang="zh-CN" sz="2800" smtClean="0"/>
              <a:t>	  cin &gt;&gt; a[i];</a:t>
            </a:r>
          </a:p>
          <a:p>
            <a:pPr eaLnBrk="1" hangingPunct="1">
              <a:lnSpc>
                <a:spcPct val="80000"/>
              </a:lnSpc>
              <a:buFont typeface="Wingdings" pitchFamily="2" charset="2"/>
              <a:buNone/>
              <a:defRPr/>
            </a:pPr>
            <a:r>
              <a:rPr lang="en-US" altLang="zh-CN" sz="2800" smtClean="0"/>
              <a:t>   int max=a[0]; //</a:t>
            </a:r>
            <a:r>
              <a:rPr lang="zh-CN" altLang="en-US" sz="2800" smtClean="0"/>
              <a:t>首先假设第</a:t>
            </a:r>
            <a:r>
              <a:rPr lang="en-US" altLang="zh-CN" sz="2800" smtClean="0"/>
              <a:t>0</a:t>
            </a:r>
            <a:r>
              <a:rPr lang="zh-CN" altLang="en-US" sz="2800" smtClean="0"/>
              <a:t>个元素最大</a:t>
            </a:r>
          </a:p>
          <a:p>
            <a:pPr eaLnBrk="1" hangingPunct="1">
              <a:lnSpc>
                <a:spcPct val="80000"/>
              </a:lnSpc>
              <a:buFont typeface="Wingdings" pitchFamily="2" charset="2"/>
              <a:buNone/>
              <a:defRPr/>
            </a:pPr>
            <a:r>
              <a:rPr lang="zh-CN" altLang="en-US" sz="2800" smtClean="0"/>
              <a:t>	</a:t>
            </a:r>
            <a:r>
              <a:rPr lang="en-US" altLang="zh-CN" sz="2800" smtClean="0"/>
              <a:t>for (i=1; i&lt;10; i++)</a:t>
            </a:r>
          </a:p>
          <a:p>
            <a:pPr eaLnBrk="1" hangingPunct="1">
              <a:lnSpc>
                <a:spcPct val="80000"/>
              </a:lnSpc>
              <a:buFont typeface="Wingdings" pitchFamily="2" charset="2"/>
              <a:buNone/>
              <a:defRPr/>
            </a:pPr>
            <a:r>
              <a:rPr lang="en-US" altLang="zh-CN" sz="2800" smtClean="0"/>
              <a:t>		if (a[i] &gt; max) max = a[i];</a:t>
            </a:r>
          </a:p>
          <a:p>
            <a:pPr eaLnBrk="1" hangingPunct="1">
              <a:lnSpc>
                <a:spcPct val="80000"/>
              </a:lnSpc>
              <a:buFont typeface="Wingdings" pitchFamily="2" charset="2"/>
              <a:buNone/>
              <a:defRPr/>
            </a:pPr>
            <a:r>
              <a:rPr lang="en-US" altLang="zh-CN" sz="2800" smtClean="0"/>
              <a:t>   cout &lt;&lt; max &lt;&lt; endl;</a:t>
            </a:r>
          </a:p>
          <a:p>
            <a:pPr eaLnBrk="1" hangingPunct="1">
              <a:lnSpc>
                <a:spcPct val="80000"/>
              </a:lnSpc>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79388" y="115888"/>
            <a:ext cx="8686800" cy="630237"/>
          </a:xfrm>
        </p:spPr>
        <p:txBody>
          <a:bodyPr/>
          <a:lstStyle/>
          <a:p>
            <a:pPr eaLnBrk="1" hangingPunct="1">
              <a:defRPr/>
            </a:pPr>
            <a:r>
              <a:rPr lang="zh-CN" altLang="en-US" sz="2800" smtClean="0"/>
              <a:t>例：从键盘输入</a:t>
            </a:r>
            <a:r>
              <a:rPr lang="en-US" altLang="zh-CN" sz="2800" smtClean="0"/>
              <a:t>10</a:t>
            </a:r>
            <a:r>
              <a:rPr lang="zh-CN" altLang="en-US" sz="2800" smtClean="0"/>
              <a:t>个数，把它们从小到大排序后输出</a:t>
            </a:r>
          </a:p>
        </p:txBody>
      </p:sp>
      <p:sp>
        <p:nvSpPr>
          <p:cNvPr id="176131" name="Rectangle 3"/>
          <p:cNvSpPr>
            <a:spLocks noGrp="1" noChangeArrowheads="1"/>
          </p:cNvSpPr>
          <p:nvPr>
            <p:ph type="body" idx="1"/>
          </p:nvPr>
        </p:nvSpPr>
        <p:spPr>
          <a:xfrm>
            <a:off x="179388" y="836613"/>
            <a:ext cx="8964612" cy="6021387"/>
          </a:xfrm>
        </p:spPr>
        <p:txBody>
          <a:bodyPr/>
          <a:lstStyle/>
          <a:p>
            <a:pPr eaLnBrk="1" hangingPunct="1">
              <a:lnSpc>
                <a:spcPct val="90000"/>
              </a:lnSpc>
              <a:defRPr/>
            </a:pPr>
            <a:r>
              <a:rPr lang="zh-CN" altLang="en-US" sz="2400" dirty="0" smtClean="0"/>
              <a:t>从</a:t>
            </a:r>
            <a:r>
              <a:rPr lang="en-US" altLang="zh-CN" sz="2400" dirty="0" smtClean="0"/>
              <a:t>n</a:t>
            </a:r>
            <a:r>
              <a:rPr lang="zh-CN" altLang="en-US" sz="2400" dirty="0" smtClean="0"/>
              <a:t>个数中找出最大者，与第</a:t>
            </a:r>
            <a:r>
              <a:rPr lang="en-US" altLang="zh-CN" sz="2400" dirty="0" smtClean="0"/>
              <a:t>n</a:t>
            </a:r>
            <a:r>
              <a:rPr lang="zh-CN" altLang="en-US" sz="2400" dirty="0" smtClean="0"/>
              <a:t>个数交换位置；然后，从剩余的</a:t>
            </a:r>
            <a:r>
              <a:rPr lang="en-US" altLang="zh-CN" sz="2400" dirty="0" smtClean="0"/>
              <a:t>n-1</a:t>
            </a:r>
            <a:r>
              <a:rPr lang="zh-CN" altLang="en-US" sz="2400" dirty="0" smtClean="0"/>
              <a:t>个数中再找出最大者，与第</a:t>
            </a:r>
            <a:r>
              <a:rPr lang="en-US" altLang="zh-CN" sz="2400" dirty="0" smtClean="0"/>
              <a:t>n-1</a:t>
            </a:r>
            <a:r>
              <a:rPr lang="zh-CN" altLang="en-US" sz="2400" dirty="0" smtClean="0"/>
              <a:t>个数交换位置；</a:t>
            </a:r>
            <a:r>
              <a:rPr lang="en-US" altLang="zh-CN" sz="2400" dirty="0" smtClean="0">
                <a:latin typeface="Arial"/>
              </a:rPr>
              <a:t>…</a:t>
            </a:r>
            <a:r>
              <a:rPr lang="zh-CN" altLang="en-US" sz="2400" dirty="0" smtClean="0"/>
              <a:t>，一直到剩下的数只有一个为止。 </a:t>
            </a:r>
          </a:p>
          <a:p>
            <a:pPr marL="0" indent="0" eaLnBrk="1" hangingPunct="1">
              <a:lnSpc>
                <a:spcPct val="90000"/>
              </a:lnSpc>
              <a:buFont typeface="Wingdings" pitchFamily="2" charset="2"/>
              <a:buNone/>
              <a:defRPr/>
            </a:pPr>
            <a:r>
              <a:rPr lang="en-US" altLang="zh-CN" sz="2000" dirty="0" err="1" smtClean="0"/>
              <a:t>int</a:t>
            </a:r>
            <a:r>
              <a:rPr lang="en-US" altLang="zh-CN" sz="2000" dirty="0" smtClean="0"/>
              <a:t> main()</a:t>
            </a:r>
          </a:p>
          <a:p>
            <a:pPr marL="0" indent="0" eaLnBrk="1" hangingPunct="1">
              <a:lnSpc>
                <a:spcPct val="90000"/>
              </a:lnSpc>
              <a:buFont typeface="Wingdings" pitchFamily="2" charset="2"/>
              <a:buNone/>
              <a:defRPr/>
            </a:pPr>
            <a:r>
              <a:rPr lang="en-US" altLang="zh-CN" sz="2000" dirty="0" smtClean="0"/>
              <a:t>{ </a:t>
            </a:r>
            <a:r>
              <a:rPr lang="en-US" altLang="zh-CN" sz="2000" dirty="0" err="1" smtClean="0"/>
              <a:t>int</a:t>
            </a:r>
            <a:r>
              <a:rPr lang="en-US" altLang="zh-CN" sz="2000" dirty="0" smtClean="0"/>
              <a:t> a[10];</a:t>
            </a:r>
          </a:p>
          <a:p>
            <a:pPr marL="0" indent="0" eaLnBrk="1" hangingPunct="1">
              <a:lnSpc>
                <a:spcPct val="9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a:t>
            </a:r>
          </a:p>
          <a:p>
            <a:pPr marL="0" indent="0" eaLnBrk="1" hangingPunct="1">
              <a:lnSpc>
                <a:spcPct val="90000"/>
              </a:lnSpc>
              <a:buFont typeface="Wingdings" pitchFamily="2" charset="2"/>
              <a:buNone/>
              <a:defRPr/>
            </a:pPr>
            <a:r>
              <a:rPr lang="en-US" altLang="zh-CN" sz="2000" dirty="0" smtClean="0"/>
              <a:t>   for (</a:t>
            </a:r>
            <a:r>
              <a:rPr lang="en-US" altLang="zh-CN" sz="2000" dirty="0" err="1" smtClean="0"/>
              <a:t>i</a:t>
            </a:r>
            <a:r>
              <a:rPr lang="en-US" altLang="zh-CN" sz="2000" dirty="0" smtClean="0"/>
              <a:t>=0; </a:t>
            </a:r>
            <a:r>
              <a:rPr lang="en-US" altLang="zh-CN" sz="2000" dirty="0" err="1" smtClean="0"/>
              <a:t>i</a:t>
            </a:r>
            <a:r>
              <a:rPr lang="en-US" altLang="zh-CN" sz="2000" dirty="0" smtClean="0"/>
              <a:t>&lt;10; </a:t>
            </a:r>
            <a:r>
              <a:rPr lang="en-US" altLang="zh-CN" sz="2000" dirty="0" err="1" smtClean="0"/>
              <a:t>i</a:t>
            </a:r>
            <a:r>
              <a:rPr lang="en-US" altLang="zh-CN" sz="2000" dirty="0" smtClean="0"/>
              <a:t>++)  </a:t>
            </a:r>
            <a:r>
              <a:rPr lang="en-US" altLang="zh-CN" sz="2000" dirty="0" err="1" smtClean="0"/>
              <a:t>cin</a:t>
            </a:r>
            <a:r>
              <a:rPr lang="en-US" altLang="zh-CN" sz="2000" dirty="0" smtClean="0"/>
              <a:t> &gt;&gt; a[</a:t>
            </a:r>
            <a:r>
              <a:rPr lang="en-US" altLang="zh-CN" sz="2000" dirty="0" err="1" smtClean="0"/>
              <a:t>i</a:t>
            </a:r>
            <a:r>
              <a:rPr lang="en-US" altLang="zh-CN" sz="2000" dirty="0" smtClean="0"/>
              <a:t>];</a:t>
            </a:r>
          </a:p>
          <a:p>
            <a:pPr marL="0" indent="0" eaLnBrk="1" hangingPunct="1">
              <a:lnSpc>
                <a:spcPct val="90000"/>
              </a:lnSpc>
              <a:buFont typeface="Wingdings" pitchFamily="2" charset="2"/>
              <a:buNone/>
              <a:defRPr/>
            </a:pPr>
            <a:r>
              <a:rPr lang="en-US" altLang="zh-CN" sz="2000" dirty="0" smtClean="0"/>
              <a:t>   for (</a:t>
            </a:r>
            <a:r>
              <a:rPr lang="en-US" altLang="zh-CN" sz="2000" dirty="0" err="1" smtClean="0"/>
              <a:t>int</a:t>
            </a:r>
            <a:r>
              <a:rPr lang="en-US" altLang="zh-CN" sz="2000" dirty="0" smtClean="0"/>
              <a:t> n=10; n&gt;1; n--) //n</a:t>
            </a:r>
            <a:r>
              <a:rPr lang="zh-CN" altLang="en-US" sz="2000" dirty="0" smtClean="0"/>
              <a:t>为要排序的元素个数 </a:t>
            </a:r>
          </a:p>
          <a:p>
            <a:pPr marL="0" indent="0" eaLnBrk="1" hangingPunct="1">
              <a:lnSpc>
                <a:spcPct val="90000"/>
              </a:lnSpc>
              <a:buFont typeface="Wingdings" pitchFamily="2" charset="2"/>
              <a:buNone/>
              <a:defRPr/>
            </a:pPr>
            <a:r>
              <a:rPr lang="zh-CN" altLang="en-US" sz="2000" dirty="0" smtClean="0"/>
              <a:t>   </a:t>
            </a:r>
            <a:r>
              <a:rPr lang="en-US" altLang="zh-CN" sz="2000" dirty="0" smtClean="0"/>
              <a:t>{   </a:t>
            </a:r>
            <a:r>
              <a:rPr lang="en-US" altLang="zh-CN" sz="2000" dirty="0" err="1" smtClean="0"/>
              <a:t>int</a:t>
            </a:r>
            <a:r>
              <a:rPr lang="en-US" altLang="zh-CN" sz="2000" dirty="0" smtClean="0"/>
              <a:t> j=0; //</a:t>
            </a:r>
            <a:r>
              <a:rPr lang="zh-CN" altLang="en-US" sz="2000" dirty="0" smtClean="0"/>
              <a:t>用</a:t>
            </a:r>
            <a:r>
              <a:rPr lang="en-US" altLang="zh-CN" sz="2000" dirty="0" smtClean="0"/>
              <a:t>j</a:t>
            </a:r>
            <a:r>
              <a:rPr lang="zh-CN" altLang="en-US" sz="2000" dirty="0" smtClean="0"/>
              <a:t>记住最大元素的下标，首先假设第</a:t>
            </a:r>
            <a:r>
              <a:rPr lang="en-US" altLang="zh-CN" sz="2000" dirty="0" smtClean="0"/>
              <a:t>0</a:t>
            </a:r>
            <a:r>
              <a:rPr lang="zh-CN" altLang="en-US" sz="2000" dirty="0" smtClean="0"/>
              <a:t>个元素最大</a:t>
            </a:r>
          </a:p>
          <a:p>
            <a:pPr marL="0" indent="0" eaLnBrk="1" hangingPunct="1">
              <a:lnSpc>
                <a:spcPct val="90000"/>
              </a:lnSpc>
              <a:buFont typeface="Wingdings" pitchFamily="2" charset="2"/>
              <a:buNone/>
              <a:defRPr/>
            </a:pPr>
            <a:r>
              <a:rPr lang="zh-CN" altLang="en-US" sz="2000" dirty="0" smtClean="0"/>
              <a:t>        </a:t>
            </a:r>
            <a:r>
              <a:rPr lang="en-US" altLang="zh-CN" sz="2000" dirty="0" smtClean="0"/>
              <a:t>for (</a:t>
            </a:r>
            <a:r>
              <a:rPr lang="en-US" altLang="zh-CN" sz="2000" dirty="0" err="1" smtClean="0"/>
              <a:t>i</a:t>
            </a:r>
            <a:r>
              <a:rPr lang="en-US" altLang="zh-CN" sz="2000" dirty="0" smtClean="0"/>
              <a:t>=1; </a:t>
            </a:r>
            <a:r>
              <a:rPr lang="en-US" altLang="zh-CN" sz="2000" dirty="0" err="1" smtClean="0"/>
              <a:t>i</a:t>
            </a:r>
            <a:r>
              <a:rPr lang="en-US" altLang="zh-CN" sz="2000" dirty="0" smtClean="0"/>
              <a:t>&lt;n; </a:t>
            </a:r>
            <a:r>
              <a:rPr lang="en-US" altLang="zh-CN" sz="2000" dirty="0" err="1" smtClean="0"/>
              <a:t>i</a:t>
            </a:r>
            <a:r>
              <a:rPr lang="en-US" altLang="zh-CN" sz="2000" dirty="0" smtClean="0"/>
              <a:t>++)  if (a[</a:t>
            </a:r>
            <a:r>
              <a:rPr lang="en-US" altLang="zh-CN" sz="2000" dirty="0" err="1" smtClean="0"/>
              <a:t>i</a:t>
            </a:r>
            <a:r>
              <a:rPr lang="en-US" altLang="zh-CN" sz="2000" dirty="0" smtClean="0"/>
              <a:t>]&gt;a[j]) j = </a:t>
            </a:r>
            <a:r>
              <a:rPr lang="en-US" altLang="zh-CN" sz="2000" dirty="0" err="1" smtClean="0"/>
              <a:t>i</a:t>
            </a:r>
            <a:r>
              <a:rPr lang="en-US" altLang="zh-CN" sz="2000" dirty="0" smtClean="0"/>
              <a:t>; //</a:t>
            </a:r>
            <a:r>
              <a:rPr lang="zh-CN" altLang="en-US" sz="2000" dirty="0" smtClean="0"/>
              <a:t>保持</a:t>
            </a:r>
            <a:r>
              <a:rPr lang="en-US" altLang="zh-CN" sz="2000" dirty="0" smtClean="0"/>
              <a:t>j</a:t>
            </a:r>
            <a:r>
              <a:rPr lang="zh-CN" altLang="en-US" sz="2000" dirty="0" smtClean="0"/>
              <a:t>为最大元素的下标</a:t>
            </a:r>
          </a:p>
          <a:p>
            <a:pPr marL="0" indent="0" eaLnBrk="1" hangingPunct="1">
              <a:lnSpc>
                <a:spcPct val="90000"/>
              </a:lnSpc>
              <a:buFont typeface="Wingdings" pitchFamily="2" charset="2"/>
              <a:buNone/>
              <a:defRPr/>
            </a:pPr>
            <a:r>
              <a:rPr lang="zh-CN" altLang="en-US" sz="2000" dirty="0" smtClean="0"/>
              <a:t>        </a:t>
            </a:r>
            <a:r>
              <a:rPr lang="en-US" altLang="zh-CN" sz="2000" dirty="0" smtClean="0"/>
              <a:t>//</a:t>
            </a:r>
            <a:r>
              <a:rPr lang="zh-CN" altLang="en-US" sz="2000" dirty="0" smtClean="0"/>
              <a:t>交换</a:t>
            </a:r>
            <a:r>
              <a:rPr lang="en-US" altLang="zh-CN" sz="2000" dirty="0" smtClean="0"/>
              <a:t>a[j]</a:t>
            </a:r>
            <a:r>
              <a:rPr lang="zh-CN" altLang="en-US" sz="2000" dirty="0" smtClean="0"/>
              <a:t>和</a:t>
            </a:r>
            <a:r>
              <a:rPr lang="en-US" altLang="zh-CN" sz="2000" dirty="0" smtClean="0"/>
              <a:t>a[n-1]</a:t>
            </a:r>
            <a:r>
              <a:rPr lang="zh-CN" altLang="en-US" sz="2000" dirty="0" smtClean="0"/>
              <a:t>的值</a:t>
            </a:r>
          </a:p>
          <a:p>
            <a:pPr marL="0" indent="0" eaLnBrk="1" hangingPunct="1">
              <a:lnSpc>
                <a:spcPct val="90000"/>
              </a:lnSpc>
              <a:buFont typeface="Wingdings" pitchFamily="2" charset="2"/>
              <a:buNone/>
              <a:defRPr/>
            </a:pPr>
            <a:r>
              <a:rPr lang="zh-CN" altLang="en-US" sz="2000" dirty="0" smtClean="0"/>
              <a:t>        </a:t>
            </a:r>
            <a:r>
              <a:rPr lang="en-US" altLang="zh-CN" sz="2000" dirty="0" err="1" smtClean="0"/>
              <a:t>int</a:t>
            </a:r>
            <a:r>
              <a:rPr lang="en-US" altLang="zh-CN" sz="2000" dirty="0" smtClean="0"/>
              <a:t> temp=a[n-1];</a:t>
            </a:r>
          </a:p>
          <a:p>
            <a:pPr marL="0" indent="0" eaLnBrk="1" hangingPunct="1">
              <a:lnSpc>
                <a:spcPct val="90000"/>
              </a:lnSpc>
              <a:buFont typeface="Wingdings" pitchFamily="2" charset="2"/>
              <a:buNone/>
              <a:defRPr/>
            </a:pPr>
            <a:r>
              <a:rPr lang="en-US" altLang="zh-CN" sz="2000" dirty="0" smtClean="0"/>
              <a:t>        a[n-1] = a[j];</a:t>
            </a:r>
          </a:p>
          <a:p>
            <a:pPr marL="0" indent="0" eaLnBrk="1" hangingPunct="1">
              <a:lnSpc>
                <a:spcPct val="90000"/>
              </a:lnSpc>
              <a:buFont typeface="Wingdings" pitchFamily="2" charset="2"/>
              <a:buNone/>
              <a:defRPr/>
            </a:pPr>
            <a:r>
              <a:rPr lang="en-US" altLang="zh-CN" sz="2000" dirty="0" smtClean="0"/>
              <a:t>        a[j] = temp;</a:t>
            </a:r>
          </a:p>
          <a:p>
            <a:pPr marL="0" indent="0" eaLnBrk="1" hangingPunct="1">
              <a:lnSpc>
                <a:spcPct val="90000"/>
              </a:lnSpc>
              <a:buFont typeface="Wingdings" pitchFamily="2" charset="2"/>
              <a:buNone/>
              <a:defRPr/>
            </a:pPr>
            <a:r>
              <a:rPr lang="en-US" altLang="zh-CN" sz="2000" dirty="0" smtClean="0"/>
              <a:t>   }   </a:t>
            </a:r>
          </a:p>
          <a:p>
            <a:pPr marL="0" indent="0" eaLnBrk="1" hangingPunct="1">
              <a:lnSpc>
                <a:spcPct val="90000"/>
              </a:lnSpc>
              <a:buFont typeface="Wingdings" pitchFamily="2" charset="2"/>
              <a:buNone/>
              <a:defRPr/>
            </a:pPr>
            <a:r>
              <a:rPr lang="en-US" altLang="zh-CN" sz="2000" dirty="0" smtClean="0"/>
              <a:t>    for (</a:t>
            </a:r>
            <a:r>
              <a:rPr lang="en-US" altLang="zh-CN" sz="2000" dirty="0" err="1" smtClean="0"/>
              <a:t>i</a:t>
            </a:r>
            <a:r>
              <a:rPr lang="en-US" altLang="zh-CN" sz="2000" dirty="0" smtClean="0"/>
              <a:t>=0; </a:t>
            </a:r>
            <a:r>
              <a:rPr lang="en-US" altLang="zh-CN" sz="2000" dirty="0" err="1" smtClean="0"/>
              <a:t>i</a:t>
            </a:r>
            <a:r>
              <a:rPr lang="en-US" altLang="zh-CN" sz="2000" dirty="0" smtClean="0"/>
              <a:t>&lt;10; </a:t>
            </a:r>
            <a:r>
              <a:rPr lang="en-US" altLang="zh-CN" sz="2000" dirty="0" err="1" smtClean="0"/>
              <a:t>i</a:t>
            </a:r>
            <a:r>
              <a:rPr lang="en-US" altLang="zh-CN" sz="2000" dirty="0" smtClean="0"/>
              <a:t>++) </a:t>
            </a:r>
            <a:r>
              <a:rPr lang="en-US" altLang="zh-CN" sz="2000" dirty="0" err="1" smtClean="0"/>
              <a:t>cout</a:t>
            </a:r>
            <a:r>
              <a:rPr lang="en-US" altLang="zh-CN" sz="2000" dirty="0" smtClean="0"/>
              <a:t> &lt;&lt; a[</a:t>
            </a:r>
            <a:r>
              <a:rPr lang="en-US" altLang="zh-CN" sz="2000" dirty="0" err="1" smtClean="0"/>
              <a:t>i</a:t>
            </a:r>
            <a:r>
              <a:rPr lang="en-US" altLang="zh-CN" sz="2000" dirty="0" smtClean="0"/>
              <a:t>];</a:t>
            </a:r>
          </a:p>
          <a:p>
            <a:pPr marL="0" indent="0" eaLnBrk="1" hangingPunct="1">
              <a:lnSpc>
                <a:spcPct val="90000"/>
              </a:lnSpc>
              <a:buFont typeface="Wingdings" pitchFamily="2" charset="2"/>
              <a:buNone/>
              <a:defRPr/>
            </a:pPr>
            <a:r>
              <a:rPr lang="en-US" altLang="zh-CN" sz="2000"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smtClean="0"/>
              <a:t>一维数组的存储分配</a:t>
            </a:r>
          </a:p>
        </p:txBody>
      </p:sp>
      <p:sp>
        <p:nvSpPr>
          <p:cNvPr id="65539" name="Rectangle 3"/>
          <p:cNvSpPr>
            <a:spLocks noGrp="1" noChangeArrowheads="1"/>
          </p:cNvSpPr>
          <p:nvPr>
            <p:ph type="body" idx="1"/>
          </p:nvPr>
        </p:nvSpPr>
        <p:spPr>
          <a:xfrm>
            <a:off x="457200" y="1600200"/>
            <a:ext cx="8435975" cy="2405063"/>
          </a:xfrm>
        </p:spPr>
        <p:txBody>
          <a:bodyPr/>
          <a:lstStyle/>
          <a:p>
            <a:pPr eaLnBrk="1" hangingPunct="1">
              <a:defRPr/>
            </a:pPr>
            <a:r>
              <a:rPr lang="zh-CN" altLang="en-US" sz="2800" dirty="0" smtClean="0"/>
              <a:t>对于一维数组类型的数据，</a:t>
            </a:r>
            <a:r>
              <a:rPr lang="zh-CN" altLang="en-US" sz="2800" dirty="0"/>
              <a:t>系统</a:t>
            </a:r>
            <a:r>
              <a:rPr lang="zh-CN" altLang="en-US" sz="2800" dirty="0" smtClean="0"/>
              <a:t>将会在内存中给其分配连续的存储空间来存储数组元素。例如： </a:t>
            </a:r>
          </a:p>
          <a:p>
            <a:pPr lvl="1" eaLnBrk="1" hangingPunct="1">
              <a:buFontTx/>
              <a:buNone/>
              <a:defRPr/>
            </a:pPr>
            <a:r>
              <a:rPr lang="en-US" altLang="zh-CN" sz="2400" dirty="0" err="1" smtClean="0"/>
              <a:t>int</a:t>
            </a:r>
            <a:r>
              <a:rPr lang="en-US" altLang="zh-CN" sz="2400" dirty="0" smtClean="0"/>
              <a:t> a[10];</a:t>
            </a:r>
          </a:p>
          <a:p>
            <a:pPr lvl="1" eaLnBrk="1" hangingPunct="1">
              <a:defRPr/>
            </a:pPr>
            <a:r>
              <a:rPr lang="zh-CN" altLang="en-US" sz="2400" dirty="0" smtClean="0"/>
              <a:t>其内存空间分配如下：</a:t>
            </a:r>
            <a:endParaRPr lang="zh-CN" altLang="en-US" sz="2400" b="1" dirty="0" smtClean="0"/>
          </a:p>
          <a:p>
            <a:pPr lvl="2" eaLnBrk="1" hangingPunct="1">
              <a:buFont typeface="Wingdings" pitchFamily="2" charset="2"/>
              <a:buNone/>
              <a:defRPr/>
            </a:pPr>
            <a:r>
              <a:rPr lang="en-US" altLang="zh-CN" sz="2000" b="1" dirty="0" smtClean="0"/>
              <a:t>a[0]    a[1]	...			  a[9]</a:t>
            </a:r>
            <a:endParaRPr lang="en-US" altLang="zh-CN" sz="2000" dirty="0" smtClean="0"/>
          </a:p>
        </p:txBody>
      </p:sp>
      <p:sp>
        <p:nvSpPr>
          <p:cNvPr id="65544" name="Rectangle 8"/>
          <p:cNvSpPr>
            <a:spLocks noChangeArrowheads="1"/>
          </p:cNvSpPr>
          <p:nvPr/>
        </p:nvSpPr>
        <p:spPr bwMode="auto">
          <a:xfrm>
            <a:off x="539750" y="4911725"/>
            <a:ext cx="836295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60000"/>
              <a:buFont typeface="Wingdings" pitchFamily="2" charset="2"/>
              <a:buChar char="n"/>
              <a:defRPr/>
            </a:pPr>
            <a:r>
              <a:rPr lang="zh-CN" altLang="en-US" sz="2800" b="0">
                <a:effectLst>
                  <a:outerShdw blurRad="38100" dist="38100" dir="2700000" algn="tl">
                    <a:srgbClr val="000000"/>
                  </a:outerShdw>
                </a:effectLst>
              </a:rPr>
              <a:t>一维数组所占的内存空间大小可以用</a:t>
            </a:r>
            <a:r>
              <a:rPr lang="en-US" altLang="zh-CN" sz="2800" b="0">
                <a:effectLst>
                  <a:outerShdw blurRad="38100" dist="38100" dir="2700000" algn="tl">
                    <a:srgbClr val="000000"/>
                  </a:outerShdw>
                </a:effectLst>
              </a:rPr>
              <a:t>sizeof</a:t>
            </a:r>
            <a:r>
              <a:rPr lang="zh-CN" altLang="en-US" sz="2800" b="0">
                <a:effectLst>
                  <a:outerShdw blurRad="38100" dist="38100" dir="2700000" algn="tl">
                    <a:srgbClr val="000000"/>
                  </a:outerShdw>
                </a:effectLst>
              </a:rPr>
              <a:t>操作符来计算。例如：</a:t>
            </a:r>
          </a:p>
          <a:p>
            <a:pPr marL="742950" lvl="1" indent="-285750" algn="l">
              <a:lnSpc>
                <a:spcPct val="80000"/>
              </a:lnSpc>
              <a:spcBef>
                <a:spcPct val="20000"/>
              </a:spcBef>
              <a:buClr>
                <a:schemeClr val="tx1"/>
              </a:buClr>
              <a:buFontTx/>
              <a:buChar char="•"/>
              <a:defRPr/>
            </a:pPr>
            <a:r>
              <a:rPr lang="en-US" altLang="zh-CN" b="0">
                <a:effectLst>
                  <a:outerShdw blurRad="38100" dist="38100" dir="2700000" algn="tl">
                    <a:srgbClr val="000000"/>
                  </a:outerShdw>
                </a:effectLst>
              </a:rPr>
              <a:t>int a[10];</a:t>
            </a:r>
          </a:p>
          <a:p>
            <a:pPr marL="742950" lvl="1" indent="-285750" algn="l">
              <a:lnSpc>
                <a:spcPct val="80000"/>
              </a:lnSpc>
              <a:spcBef>
                <a:spcPct val="20000"/>
              </a:spcBef>
              <a:buClr>
                <a:schemeClr val="tx1"/>
              </a:buClr>
              <a:buFontTx/>
              <a:buChar char="•"/>
              <a:defRPr/>
            </a:pPr>
            <a:r>
              <a:rPr lang="en-US" altLang="zh-CN" b="0">
                <a:effectLst>
                  <a:outerShdw blurRad="38100" dist="38100" dir="2700000" algn="tl">
                    <a:srgbClr val="000000"/>
                  </a:outerShdw>
                </a:effectLst>
              </a:rPr>
              <a:t>cout &lt;&lt; sizeof(a); //</a:t>
            </a:r>
            <a:r>
              <a:rPr lang="zh-CN" altLang="en-US" b="0">
                <a:effectLst>
                  <a:outerShdw blurRad="38100" dist="38100" dir="2700000" algn="tl">
                    <a:srgbClr val="000000"/>
                  </a:outerShdw>
                </a:effectLst>
              </a:rPr>
              <a:t>输出数组</a:t>
            </a:r>
            <a:r>
              <a:rPr lang="en-US" altLang="zh-CN" b="0">
                <a:effectLst>
                  <a:outerShdw blurRad="38100" dist="38100" dir="2700000" algn="tl">
                    <a:srgbClr val="000000"/>
                  </a:outerShdw>
                </a:effectLst>
              </a:rPr>
              <a:t>a</a:t>
            </a:r>
            <a:r>
              <a:rPr lang="zh-CN" altLang="en-US" b="0">
                <a:effectLst>
                  <a:outerShdw blurRad="38100" dist="38100" dir="2700000" algn="tl">
                    <a:srgbClr val="000000"/>
                  </a:outerShdw>
                </a:effectLst>
              </a:rPr>
              <a:t>所占的内存字节数。</a:t>
            </a:r>
          </a:p>
        </p:txBody>
      </p:sp>
      <p:grpSp>
        <p:nvGrpSpPr>
          <p:cNvPr id="23557" name="Group 9"/>
          <p:cNvGrpSpPr>
            <a:grpSpLocks/>
          </p:cNvGrpSpPr>
          <p:nvPr/>
        </p:nvGrpSpPr>
        <p:grpSpPr bwMode="auto">
          <a:xfrm>
            <a:off x="1433513" y="3933825"/>
            <a:ext cx="5730875" cy="342900"/>
            <a:chOff x="1134" y="1992"/>
            <a:chExt cx="3240" cy="312"/>
          </a:xfrm>
        </p:grpSpPr>
        <p:sp>
          <p:nvSpPr>
            <p:cNvPr id="23558" name="Rectangle 10"/>
            <p:cNvSpPr>
              <a:spLocks noChangeArrowheads="1"/>
            </p:cNvSpPr>
            <p:nvPr/>
          </p:nvSpPr>
          <p:spPr bwMode="auto">
            <a:xfrm>
              <a:off x="1134" y="1992"/>
              <a:ext cx="3240"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23559" name="Line 11"/>
            <p:cNvSpPr>
              <a:spLocks noChangeShapeType="1"/>
            </p:cNvSpPr>
            <p:nvPr/>
          </p:nvSpPr>
          <p:spPr bwMode="auto">
            <a:xfrm>
              <a:off x="167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0" name="Line 12"/>
            <p:cNvSpPr>
              <a:spLocks noChangeShapeType="1"/>
            </p:cNvSpPr>
            <p:nvPr/>
          </p:nvSpPr>
          <p:spPr bwMode="auto">
            <a:xfrm>
              <a:off x="221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61" name="Line 13"/>
            <p:cNvSpPr>
              <a:spLocks noChangeShapeType="1"/>
            </p:cNvSpPr>
            <p:nvPr/>
          </p:nvSpPr>
          <p:spPr bwMode="auto">
            <a:xfrm>
              <a:off x="3834" y="1992"/>
              <a:ext cx="0" cy="3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762000"/>
          </a:xfrm>
        </p:spPr>
        <p:txBody>
          <a:bodyPr/>
          <a:lstStyle/>
          <a:p>
            <a:pPr eaLnBrk="1" hangingPunct="1">
              <a:defRPr/>
            </a:pPr>
            <a:r>
              <a:rPr lang="zh-CN" altLang="en-US" smtClean="0"/>
              <a:t>向函数传递一维数组 </a:t>
            </a:r>
          </a:p>
        </p:txBody>
      </p:sp>
      <p:sp>
        <p:nvSpPr>
          <p:cNvPr id="13315" name="Rectangle 3"/>
          <p:cNvSpPr>
            <a:spLocks noGrp="1" noChangeArrowheads="1"/>
          </p:cNvSpPr>
          <p:nvPr>
            <p:ph type="body" idx="1"/>
          </p:nvPr>
        </p:nvSpPr>
        <p:spPr>
          <a:xfrm>
            <a:off x="179388" y="1508125"/>
            <a:ext cx="8785225" cy="4873625"/>
          </a:xfrm>
        </p:spPr>
        <p:txBody>
          <a:bodyPr/>
          <a:lstStyle/>
          <a:p>
            <a:pPr eaLnBrk="1" hangingPunct="1">
              <a:defRPr/>
            </a:pPr>
            <a:r>
              <a:rPr lang="zh-CN" altLang="en-US" sz="2800" dirty="0" smtClean="0"/>
              <a:t>被调用函数的形参一般为不带数组大小的一维数组定义以及数组元素的个数。例如：</a:t>
            </a:r>
          </a:p>
          <a:p>
            <a:pPr lvl="1" eaLnBrk="1" hangingPunct="1">
              <a:lnSpc>
                <a:spcPct val="140000"/>
              </a:lnSpc>
              <a:buFontTx/>
              <a:buNone/>
              <a:defRPr/>
            </a:pPr>
            <a:r>
              <a:rPr lang="en-US" altLang="zh-CN" sz="2400" dirty="0" err="1" smtClean="0"/>
              <a:t>int</a:t>
            </a:r>
            <a:r>
              <a:rPr lang="en-US" altLang="zh-CN" sz="2400" dirty="0" smtClean="0"/>
              <a:t> max(</a:t>
            </a:r>
            <a:r>
              <a:rPr lang="en-US" altLang="zh-CN" sz="2400" dirty="0" err="1" smtClean="0"/>
              <a:t>int</a:t>
            </a:r>
            <a:r>
              <a:rPr lang="en-US" altLang="zh-CN" sz="2400" dirty="0" smtClean="0"/>
              <a:t> </a:t>
            </a:r>
            <a:r>
              <a:rPr lang="en-US" altLang="zh-CN" sz="2400" dirty="0" smtClean="0">
                <a:solidFill>
                  <a:schemeClr val="folHlink"/>
                </a:solidFill>
              </a:rPr>
              <a:t>x[]</a:t>
            </a:r>
            <a:r>
              <a:rPr lang="en-US" altLang="zh-CN" sz="2400" dirty="0" smtClean="0"/>
              <a:t>,</a:t>
            </a:r>
            <a:r>
              <a:rPr lang="en-US" altLang="zh-CN" sz="2400" dirty="0" err="1" smtClean="0"/>
              <a:t>int</a:t>
            </a:r>
            <a:r>
              <a:rPr lang="en-US" altLang="zh-CN" sz="2400" dirty="0" smtClean="0"/>
              <a:t> </a:t>
            </a:r>
            <a:r>
              <a:rPr lang="en-US" altLang="zh-CN" sz="2400" dirty="0" err="1" smtClean="0">
                <a:solidFill>
                  <a:schemeClr val="folHlink"/>
                </a:solidFill>
              </a:rPr>
              <a:t>num</a:t>
            </a:r>
            <a:r>
              <a:rPr lang="en-US" altLang="zh-CN" sz="2400" dirty="0" smtClean="0"/>
              <a:t>) //</a:t>
            </a:r>
            <a:r>
              <a:rPr lang="zh-CN" altLang="en-US" sz="2400" dirty="0" smtClean="0"/>
              <a:t>计算</a:t>
            </a:r>
            <a:r>
              <a:rPr lang="en-US" altLang="zh-CN" sz="2400" dirty="0" smtClean="0"/>
              <a:t>x</a:t>
            </a:r>
            <a:r>
              <a:rPr lang="zh-CN" altLang="en-US" sz="2400" dirty="0" smtClean="0"/>
              <a:t>中最大元素的下标</a:t>
            </a:r>
          </a:p>
          <a:p>
            <a:pPr lvl="1" eaLnBrk="1" hangingPunct="1">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i,j</a:t>
            </a:r>
            <a:r>
              <a:rPr lang="en-US" altLang="zh-CN" sz="2400" dirty="0" smtClean="0"/>
              <a:t>;</a:t>
            </a:r>
          </a:p>
          <a:p>
            <a:pPr lvl="1" eaLnBrk="1" hangingPunct="1">
              <a:buFontTx/>
              <a:buNone/>
              <a:defRPr/>
            </a:pPr>
            <a:r>
              <a:rPr lang="en-US" altLang="zh-CN" sz="2400" dirty="0" smtClean="0"/>
              <a:t>	j = 0; //</a:t>
            </a:r>
            <a:r>
              <a:rPr lang="zh-CN" altLang="en-US" sz="2400" dirty="0" smtClean="0"/>
              <a:t>先假设第</a:t>
            </a:r>
            <a:r>
              <a:rPr lang="en-US" altLang="zh-CN" sz="2400" dirty="0" smtClean="0"/>
              <a:t>0</a:t>
            </a:r>
            <a:r>
              <a:rPr lang="zh-CN" altLang="en-US" sz="2400" dirty="0" smtClean="0"/>
              <a:t>个元素最大</a:t>
            </a:r>
          </a:p>
          <a:p>
            <a:pPr lvl="1" eaLnBrk="1" hangingPunct="1">
              <a:buFontTx/>
              <a:buNone/>
              <a:defRPr/>
            </a:pPr>
            <a:r>
              <a:rPr lang="zh-CN" altLang="en-US" sz="2400" dirty="0" smtClean="0"/>
              <a:t>	</a:t>
            </a:r>
            <a:r>
              <a:rPr lang="en-US" altLang="zh-CN" sz="2400" dirty="0" smtClean="0"/>
              <a:t>for (</a:t>
            </a:r>
            <a:r>
              <a:rPr lang="en-US" altLang="zh-CN" sz="2400" dirty="0" err="1" smtClean="0"/>
              <a:t>i</a:t>
            </a:r>
            <a:r>
              <a:rPr lang="en-US" altLang="zh-CN" sz="2400" dirty="0" smtClean="0"/>
              <a:t>=1;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a:t>
            </a:r>
          </a:p>
          <a:p>
            <a:pPr lvl="1" eaLnBrk="1" hangingPunct="1">
              <a:buFontTx/>
              <a:buNone/>
              <a:defRPr/>
            </a:pPr>
            <a:r>
              <a:rPr lang="en-US" altLang="zh-CN" sz="2400" dirty="0" smtClean="0"/>
              <a:t>		if (x[</a:t>
            </a:r>
            <a:r>
              <a:rPr lang="en-US" altLang="zh-CN" sz="2400" dirty="0" err="1" smtClean="0"/>
              <a:t>i</a:t>
            </a:r>
            <a:r>
              <a:rPr lang="en-US" altLang="zh-CN" sz="2400" dirty="0" smtClean="0"/>
              <a:t>] &gt; x[j]) j = </a:t>
            </a:r>
            <a:r>
              <a:rPr lang="en-US" altLang="zh-CN" sz="2400" dirty="0" err="1" smtClean="0"/>
              <a:t>i</a:t>
            </a:r>
            <a:r>
              <a:rPr lang="en-US" altLang="zh-CN" sz="2400" dirty="0" smtClean="0"/>
              <a:t>;</a:t>
            </a:r>
          </a:p>
          <a:p>
            <a:pPr lvl="1" eaLnBrk="1" hangingPunct="1">
              <a:buFontTx/>
              <a:buNone/>
              <a:defRPr/>
            </a:pPr>
            <a:r>
              <a:rPr lang="en-US" altLang="zh-CN" sz="2400" dirty="0" smtClean="0"/>
              <a:t>	return j;</a:t>
            </a:r>
          </a:p>
          <a:p>
            <a:pPr lvl="1" eaLnBrk="1" hangingPunct="1">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206375" y="1268413"/>
            <a:ext cx="8686800" cy="5157787"/>
          </a:xfrm>
        </p:spPr>
        <p:txBody>
          <a:bodyPr/>
          <a:lstStyle/>
          <a:p>
            <a:pPr eaLnBrk="1" hangingPunct="1">
              <a:defRPr/>
            </a:pPr>
            <a:r>
              <a:rPr lang="zh-CN" altLang="en-US" smtClean="0"/>
              <a:t>调用者需要把一个一维数组变量的名以及数组元素的个数传给被调用函数。例如：</a:t>
            </a:r>
          </a:p>
          <a:p>
            <a:pPr lvl="1" eaLnBrk="1" hangingPunct="1">
              <a:lnSpc>
                <a:spcPct val="150000"/>
              </a:lnSpc>
              <a:buFontTx/>
              <a:buNone/>
              <a:defRPr/>
            </a:pPr>
            <a:r>
              <a:rPr lang="en-US" altLang="zh-CN" sz="2400" smtClean="0"/>
              <a:t>int a[10],b[20],index_max;</a:t>
            </a:r>
          </a:p>
          <a:p>
            <a:pPr lvl="1" eaLnBrk="1" hangingPunct="1">
              <a:buFontTx/>
              <a:buNone/>
              <a:defRPr/>
            </a:pPr>
            <a:r>
              <a:rPr lang="en-US" altLang="zh-CN" sz="2400" smtClean="0"/>
              <a:t>......</a:t>
            </a:r>
          </a:p>
          <a:p>
            <a:pPr lvl="1" eaLnBrk="1" hangingPunct="1">
              <a:buFontTx/>
              <a:buNone/>
              <a:defRPr/>
            </a:pPr>
            <a:r>
              <a:rPr lang="en-US" altLang="zh-CN" sz="2400" smtClean="0"/>
              <a:t>index_max = max(</a:t>
            </a:r>
            <a:r>
              <a:rPr lang="en-US" altLang="zh-CN" sz="2400" smtClean="0">
                <a:solidFill>
                  <a:schemeClr val="folHlink"/>
                </a:solidFill>
              </a:rPr>
              <a:t>a</a:t>
            </a:r>
            <a:r>
              <a:rPr lang="en-US" altLang="zh-CN" sz="2400" smtClean="0"/>
              <a:t>,</a:t>
            </a:r>
            <a:r>
              <a:rPr lang="en-US" altLang="zh-CN" sz="2400" smtClean="0">
                <a:solidFill>
                  <a:schemeClr val="folHlink"/>
                </a:solidFill>
              </a:rPr>
              <a:t>10</a:t>
            </a:r>
            <a:r>
              <a:rPr lang="en-US" altLang="zh-CN" sz="2400" smtClean="0"/>
              <a:t>);</a:t>
            </a:r>
          </a:p>
          <a:p>
            <a:pPr lvl="1" eaLnBrk="1" hangingPunct="1">
              <a:buFontTx/>
              <a:buNone/>
              <a:defRPr/>
            </a:pPr>
            <a:r>
              <a:rPr lang="en-US" altLang="zh-CN" sz="2400" smtClean="0"/>
              <a:t>cout &lt;&lt; a[index_max] &lt;&lt; index_max &lt;&lt; endl;</a:t>
            </a:r>
          </a:p>
          <a:p>
            <a:pPr lvl="1" eaLnBrk="1" hangingPunct="1">
              <a:buFontTx/>
              <a:buNone/>
              <a:defRPr/>
            </a:pPr>
            <a:r>
              <a:rPr lang="en-US" altLang="zh-CN" sz="2400" smtClean="0"/>
              <a:t>index_max = max(</a:t>
            </a:r>
            <a:r>
              <a:rPr lang="en-US" altLang="zh-CN" sz="2400" smtClean="0">
                <a:solidFill>
                  <a:schemeClr val="folHlink"/>
                </a:solidFill>
              </a:rPr>
              <a:t>b</a:t>
            </a:r>
            <a:r>
              <a:rPr lang="en-US" altLang="zh-CN" sz="2400" smtClean="0"/>
              <a:t>,</a:t>
            </a:r>
            <a:r>
              <a:rPr lang="en-US" altLang="zh-CN" sz="2400" smtClean="0">
                <a:solidFill>
                  <a:schemeClr val="folHlink"/>
                </a:solidFill>
              </a:rPr>
              <a:t>20</a:t>
            </a:r>
            <a:r>
              <a:rPr lang="en-US" altLang="zh-CN" sz="2400" smtClean="0"/>
              <a:t>);</a:t>
            </a:r>
          </a:p>
          <a:p>
            <a:pPr lvl="1" eaLnBrk="1" hangingPunct="1">
              <a:buFontTx/>
              <a:buNone/>
              <a:defRPr/>
            </a:pPr>
            <a:r>
              <a:rPr lang="en-US" altLang="zh-CN" sz="2400" smtClean="0"/>
              <a:t>cout &lt;&lt; b[index_max] &lt;&lt; index_max &lt;&lt; endl;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3375"/>
            <a:ext cx="8229600" cy="6335713"/>
          </a:xfrm>
        </p:spPr>
        <p:txBody>
          <a:bodyPr>
            <a:normAutofit fontScale="77500" lnSpcReduction="20000"/>
          </a:bodyPr>
          <a:lstStyle/>
          <a:p>
            <a:pPr marL="0" indent="0">
              <a:buFont typeface="Wingdings" pitchFamily="2" charset="2"/>
              <a:buNone/>
              <a:defRPr/>
            </a:pPr>
            <a:r>
              <a:rPr lang="en-US" altLang="zh-CN" dirty="0" smtClean="0"/>
              <a:t>extern </a:t>
            </a:r>
            <a:r>
              <a:rPr lang="en-US" altLang="zh-CN" dirty="0" err="1" smtClean="0"/>
              <a:t>int</a:t>
            </a:r>
            <a:r>
              <a:rPr lang="en-US" altLang="zh-CN" dirty="0" smtClean="0"/>
              <a:t> max(</a:t>
            </a:r>
            <a:r>
              <a:rPr lang="en-US" altLang="zh-CN" dirty="0" err="1" smtClean="0"/>
              <a:t>int</a:t>
            </a:r>
            <a:r>
              <a:rPr lang="en-US" altLang="zh-CN" dirty="0" smtClean="0"/>
              <a:t> </a:t>
            </a:r>
            <a:r>
              <a:rPr lang="en-US" altLang="zh-CN" dirty="0" smtClean="0">
                <a:solidFill>
                  <a:schemeClr val="folHlink"/>
                </a:solidFill>
              </a:rPr>
              <a:t>x[]</a:t>
            </a:r>
            <a:r>
              <a:rPr lang="en-US" altLang="zh-CN" dirty="0" smtClean="0"/>
              <a:t>,</a:t>
            </a:r>
            <a:r>
              <a:rPr lang="en-US" altLang="zh-CN" dirty="0" err="1" smtClean="0"/>
              <a:t>int</a:t>
            </a:r>
            <a:r>
              <a:rPr lang="en-US" altLang="zh-CN" dirty="0" smtClean="0"/>
              <a:t> </a:t>
            </a:r>
            <a:r>
              <a:rPr lang="en-US" altLang="zh-CN" dirty="0" err="1" smtClean="0">
                <a:solidFill>
                  <a:schemeClr val="folHlink"/>
                </a:solidFill>
              </a:rPr>
              <a:t>num</a:t>
            </a:r>
            <a:r>
              <a:rPr lang="en-US" altLang="zh-CN" dirty="0" smtClean="0"/>
              <a:t>);</a:t>
            </a:r>
          </a:p>
          <a:p>
            <a:pPr marL="0" indent="0">
              <a:buFont typeface="Wingdings" pitchFamily="2" charset="2"/>
              <a:buNone/>
              <a:defRPr/>
            </a:pPr>
            <a:r>
              <a:rPr lang="en-US" altLang="zh-CN" dirty="0" err="1" smtClean="0"/>
              <a:t>int</a:t>
            </a:r>
            <a:r>
              <a:rPr lang="en-US" altLang="zh-CN" dirty="0" smtClean="0"/>
              <a:t> main()</a:t>
            </a:r>
          </a:p>
          <a:p>
            <a:pPr marL="0" indent="0">
              <a:buFont typeface="Wingdings" pitchFamily="2" charset="2"/>
              <a:buNone/>
              <a:defRPr/>
            </a:pPr>
            <a:r>
              <a:rPr lang="en-US" altLang="zh-CN" dirty="0" smtClean="0"/>
              <a:t>{ </a:t>
            </a:r>
            <a:r>
              <a:rPr lang="en-US" altLang="zh-CN" dirty="0" err="1" smtClean="0"/>
              <a:t>int</a:t>
            </a:r>
            <a:r>
              <a:rPr lang="en-US" altLang="zh-CN" dirty="0" smtClean="0"/>
              <a:t> a[10];</a:t>
            </a:r>
          </a:p>
          <a:p>
            <a:pPr marL="0" indent="0">
              <a:buFont typeface="Wingdings" pitchFamily="2" charset="2"/>
              <a:buNone/>
              <a:defRPr/>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a:t>
            </a:r>
          </a:p>
          <a:p>
            <a:pPr marL="0" indent="0">
              <a:buFont typeface="Wingdings" pitchFamily="2" charset="2"/>
              <a:buNone/>
              <a:defRPr/>
            </a:pPr>
            <a:r>
              <a:rPr lang="en-US" altLang="zh-CN" dirty="0" smtClean="0"/>
              <a:t>   for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  </a:t>
            </a:r>
            <a:r>
              <a:rPr lang="en-US" altLang="zh-CN" dirty="0" err="1" smtClean="0"/>
              <a:t>cin</a:t>
            </a:r>
            <a:r>
              <a:rPr lang="en-US" altLang="zh-CN" dirty="0" smtClean="0"/>
              <a:t> &gt;&gt; a[</a:t>
            </a:r>
            <a:r>
              <a:rPr lang="en-US" altLang="zh-CN" dirty="0" err="1" smtClean="0"/>
              <a:t>i</a:t>
            </a:r>
            <a:r>
              <a:rPr lang="en-US" altLang="zh-CN" dirty="0" smtClean="0"/>
              <a:t>];</a:t>
            </a:r>
          </a:p>
          <a:p>
            <a:pPr marL="0" indent="0">
              <a:buFont typeface="Wingdings" pitchFamily="2" charset="2"/>
              <a:buNone/>
              <a:defRPr/>
            </a:pPr>
            <a:r>
              <a:rPr lang="en-US" altLang="zh-CN" dirty="0" smtClean="0"/>
              <a:t>   for (</a:t>
            </a:r>
            <a:r>
              <a:rPr lang="en-US" altLang="zh-CN" dirty="0" err="1" smtClean="0"/>
              <a:t>int</a:t>
            </a:r>
            <a:r>
              <a:rPr lang="en-US" altLang="zh-CN" dirty="0" smtClean="0"/>
              <a:t> n=10; n&gt;1; n--) //n</a:t>
            </a:r>
            <a:r>
              <a:rPr lang="zh-CN" altLang="en-US" dirty="0" smtClean="0"/>
              <a:t>为要排序的元素个数 </a:t>
            </a:r>
          </a:p>
          <a:p>
            <a:pPr marL="0" indent="0">
              <a:buFont typeface="Wingdings" pitchFamily="2" charset="2"/>
              <a:buNone/>
              <a:defRPr/>
            </a:pPr>
            <a:r>
              <a:rPr lang="zh-CN" altLang="en-US" dirty="0" smtClean="0"/>
              <a:t>   </a:t>
            </a:r>
            <a:r>
              <a:rPr lang="en-US" altLang="zh-CN" dirty="0" smtClean="0"/>
              <a:t>{   j = max(</a:t>
            </a:r>
            <a:r>
              <a:rPr lang="en-US" altLang="zh-CN" dirty="0" err="1" smtClean="0"/>
              <a:t>a,n</a:t>
            </a:r>
            <a:r>
              <a:rPr lang="en-US" altLang="zh-CN" dirty="0" smtClean="0"/>
              <a:t>); //</a:t>
            </a:r>
            <a:r>
              <a:rPr lang="zh-CN" altLang="en-US" dirty="0" smtClean="0">
                <a:solidFill>
                  <a:srgbClr val="FFC000"/>
                </a:solidFill>
              </a:rPr>
              <a:t>计算最大元素的下标</a:t>
            </a:r>
          </a:p>
          <a:p>
            <a:pPr marL="0" indent="0">
              <a:buFont typeface="Wingdings" pitchFamily="2" charset="2"/>
              <a:buNone/>
              <a:defRPr/>
            </a:pPr>
            <a:r>
              <a:rPr lang="zh-CN" altLang="en-US" dirty="0" smtClean="0"/>
              <a:t>        </a:t>
            </a:r>
            <a:r>
              <a:rPr lang="en-US" altLang="zh-CN" dirty="0" smtClean="0"/>
              <a:t>if (j != n-1) //</a:t>
            </a:r>
            <a:r>
              <a:rPr lang="zh-CN" altLang="en-US" dirty="0" smtClean="0"/>
              <a:t>交换</a:t>
            </a:r>
            <a:r>
              <a:rPr lang="en-US" altLang="zh-CN" dirty="0" smtClean="0"/>
              <a:t>a[j]</a:t>
            </a:r>
            <a:r>
              <a:rPr lang="zh-CN" altLang="en-US" dirty="0" smtClean="0"/>
              <a:t>和</a:t>
            </a:r>
            <a:r>
              <a:rPr lang="en-US" altLang="zh-CN" dirty="0" smtClean="0"/>
              <a:t>a[n-1]</a:t>
            </a:r>
            <a:r>
              <a:rPr lang="zh-CN" altLang="en-US" dirty="0" smtClean="0"/>
              <a:t>的值</a:t>
            </a:r>
          </a:p>
          <a:p>
            <a:pPr marL="0" indent="0">
              <a:buFont typeface="Wingdings" pitchFamily="2" charset="2"/>
              <a:buNone/>
              <a:defRPr/>
            </a:pPr>
            <a:r>
              <a:rPr lang="zh-CN" altLang="en-US" dirty="0" smtClean="0"/>
              <a:t>        </a:t>
            </a:r>
            <a:r>
              <a:rPr lang="en-US" altLang="zh-CN" dirty="0" smtClean="0"/>
              <a:t>{ </a:t>
            </a:r>
            <a:r>
              <a:rPr lang="en-US" altLang="zh-CN" dirty="0" err="1" smtClean="0"/>
              <a:t>int</a:t>
            </a:r>
            <a:r>
              <a:rPr lang="en-US" altLang="zh-CN" dirty="0" smtClean="0"/>
              <a:t> temp=a[n-1];</a:t>
            </a:r>
          </a:p>
          <a:p>
            <a:pPr marL="0" indent="0">
              <a:buFont typeface="Wingdings" pitchFamily="2" charset="2"/>
              <a:buNone/>
              <a:defRPr/>
            </a:pPr>
            <a:r>
              <a:rPr lang="en-US" altLang="zh-CN" dirty="0" smtClean="0"/>
              <a:t>          a[n-1] = a[j];</a:t>
            </a:r>
          </a:p>
          <a:p>
            <a:pPr marL="0" indent="0">
              <a:buFont typeface="Wingdings" pitchFamily="2" charset="2"/>
              <a:buNone/>
              <a:defRPr/>
            </a:pPr>
            <a:r>
              <a:rPr lang="en-US" altLang="zh-CN" dirty="0" smtClean="0"/>
              <a:t>          a[j] = temp;</a:t>
            </a:r>
          </a:p>
          <a:p>
            <a:pPr marL="0" indent="0">
              <a:buFont typeface="Wingdings" pitchFamily="2" charset="2"/>
              <a:buNone/>
              <a:defRPr/>
            </a:pPr>
            <a:r>
              <a:rPr lang="en-US" altLang="zh-CN" dirty="0" smtClean="0"/>
              <a:t>	}</a:t>
            </a:r>
          </a:p>
          <a:p>
            <a:pPr marL="0" indent="0">
              <a:buFont typeface="Wingdings" pitchFamily="2" charset="2"/>
              <a:buNone/>
              <a:defRPr/>
            </a:pPr>
            <a:r>
              <a:rPr lang="en-US" altLang="zh-CN" dirty="0" smtClean="0"/>
              <a:t>   }   </a:t>
            </a:r>
          </a:p>
          <a:p>
            <a:pPr marL="0" indent="0">
              <a:buFont typeface="Wingdings" pitchFamily="2" charset="2"/>
              <a:buNone/>
              <a:defRPr/>
            </a:pPr>
            <a:r>
              <a:rPr lang="en-US" altLang="zh-CN" dirty="0" smtClean="0"/>
              <a:t>    for (</a:t>
            </a:r>
            <a:r>
              <a:rPr lang="en-US" altLang="zh-CN" dirty="0" err="1" smtClean="0"/>
              <a:t>i</a:t>
            </a:r>
            <a:r>
              <a:rPr lang="en-US" altLang="zh-CN" dirty="0" smtClean="0"/>
              <a:t>=0; </a:t>
            </a:r>
            <a:r>
              <a:rPr lang="en-US" altLang="zh-CN" dirty="0" err="1" smtClean="0"/>
              <a:t>i</a:t>
            </a:r>
            <a:r>
              <a:rPr lang="en-US" altLang="zh-CN" dirty="0" smtClean="0"/>
              <a:t>&lt;10; </a:t>
            </a:r>
            <a:r>
              <a:rPr lang="en-US" altLang="zh-CN" dirty="0" err="1" smtClean="0"/>
              <a:t>i</a:t>
            </a:r>
            <a:r>
              <a:rPr lang="en-US" altLang="zh-CN" dirty="0" smtClean="0"/>
              <a:t>++) </a:t>
            </a:r>
            <a:r>
              <a:rPr lang="en-US" altLang="zh-CN" dirty="0" err="1" smtClean="0"/>
              <a:t>cout</a:t>
            </a:r>
            <a:r>
              <a:rPr lang="en-US" altLang="zh-CN" dirty="0" smtClean="0"/>
              <a:t> &lt;&lt; a[</a:t>
            </a:r>
            <a:r>
              <a:rPr lang="en-US" altLang="zh-CN" dirty="0" err="1" smtClean="0"/>
              <a:t>i</a:t>
            </a:r>
            <a:r>
              <a:rPr lang="en-US" altLang="zh-CN" dirty="0" smtClean="0"/>
              <a:t>];</a:t>
            </a:r>
          </a:p>
          <a:p>
            <a:pPr marL="0" indent="0">
              <a:buFont typeface="Wingdings" pitchFamily="2" charset="2"/>
              <a:buNone/>
              <a:defRPr/>
            </a:pPr>
            <a:r>
              <a:rPr lang="en-US" altLang="zh-CN" dirty="0"/>
              <a:t> </a:t>
            </a:r>
            <a:r>
              <a:rPr lang="en-US" altLang="zh-CN" dirty="0" smtClean="0"/>
              <a:t>   return 0;</a:t>
            </a:r>
          </a:p>
          <a:p>
            <a:pPr marL="0" indent="0">
              <a:buFont typeface="Wingdings" pitchFamily="2" charset="2"/>
              <a:buNone/>
              <a:defRPr/>
            </a:pPr>
            <a:r>
              <a:rPr lang="en-US" altLang="zh-CN" dirty="0" smtClean="0"/>
              <a:t>}</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endParaRPr lang="zh-CN" altLang="zh-CN" smtClean="0"/>
          </a:p>
        </p:txBody>
      </p:sp>
      <p:sp>
        <p:nvSpPr>
          <p:cNvPr id="211971" name="Rectangle 3"/>
          <p:cNvSpPr>
            <a:spLocks noGrp="1" noChangeArrowheads="1"/>
          </p:cNvSpPr>
          <p:nvPr>
            <p:ph type="body" idx="1"/>
          </p:nvPr>
        </p:nvSpPr>
        <p:spPr/>
        <p:txBody>
          <a:bodyPr/>
          <a:lstStyle/>
          <a:p>
            <a:pPr eaLnBrk="1" hangingPunct="1">
              <a:defRPr/>
            </a:pPr>
            <a:r>
              <a:rPr lang="zh-CN" altLang="en-US" sz="3600" dirty="0" smtClean="0"/>
              <a:t>为了提高数组传递的效率，数组作为函数参数传递时，</a:t>
            </a:r>
            <a:r>
              <a:rPr lang="en-US" altLang="zh-CN" sz="3600" dirty="0" smtClean="0"/>
              <a:t>C++</a:t>
            </a:r>
            <a:r>
              <a:rPr lang="zh-CN" altLang="en-US" sz="3600" dirty="0" smtClean="0"/>
              <a:t>默认传递的是数组在内存中的</a:t>
            </a:r>
            <a:r>
              <a:rPr lang="zh-CN" altLang="en-US" sz="3600" dirty="0" smtClean="0">
                <a:solidFill>
                  <a:schemeClr val="folHlink"/>
                </a:solidFill>
              </a:rPr>
              <a:t>首地址</a:t>
            </a:r>
            <a:r>
              <a:rPr lang="zh-CN" altLang="en-US" sz="3600" dirty="0" smtClean="0"/>
              <a:t>，这样，函数的形参数组不再分配内存空间，它</a:t>
            </a:r>
            <a:r>
              <a:rPr lang="zh-CN" altLang="en-US" sz="3600" dirty="0" smtClean="0">
                <a:solidFill>
                  <a:schemeClr val="folHlink"/>
                </a:solidFill>
              </a:rPr>
              <a:t>共享</a:t>
            </a:r>
            <a:r>
              <a:rPr lang="zh-CN" altLang="en-US" sz="3600" dirty="0" smtClean="0"/>
              <a:t>实参数组的内存空间。</a:t>
            </a:r>
          </a:p>
          <a:p>
            <a:pPr eaLnBrk="1" hangingPunct="1">
              <a:defRPr/>
            </a:pPr>
            <a:r>
              <a:rPr lang="zh-CN" altLang="en-US" sz="3600" dirty="0" smtClean="0">
                <a:solidFill>
                  <a:srgbClr val="FFC000"/>
                </a:solidFill>
              </a:rPr>
              <a:t>注意</a:t>
            </a:r>
            <a:r>
              <a:rPr lang="zh-CN" altLang="en-US" sz="3600" dirty="0" smtClean="0"/>
              <a:t>：函数中通过形参数组能改变实参数组的值！（</a:t>
            </a:r>
            <a:r>
              <a:rPr lang="zh-CN" altLang="en-US" sz="3600" dirty="0" smtClean="0">
                <a:solidFill>
                  <a:schemeClr val="folHlink"/>
                </a:solidFill>
              </a:rPr>
              <a:t>函数的副作用</a:t>
            </a:r>
            <a:r>
              <a:rPr lang="zh-CN" altLang="en-US" sz="3600" dirty="0" smtClean="0"/>
              <a:t>）</a:t>
            </a:r>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4975" y="188913"/>
            <a:ext cx="8458200" cy="1036637"/>
          </a:xfrm>
        </p:spPr>
        <p:txBody>
          <a:bodyPr/>
          <a:lstStyle/>
          <a:p>
            <a:pPr eaLnBrk="1" hangingPunct="1">
              <a:defRPr/>
            </a:pPr>
            <a:r>
              <a:rPr lang="zh-CN" altLang="en-US" sz="4000" dirty="0" smtClean="0"/>
              <a:t>字符串的一种实现－－一维字符数组</a:t>
            </a:r>
          </a:p>
        </p:txBody>
      </p:sp>
      <p:sp>
        <p:nvSpPr>
          <p:cNvPr id="14339" name="Rectangle 3"/>
          <p:cNvSpPr>
            <a:spLocks noGrp="1" noChangeArrowheads="1"/>
          </p:cNvSpPr>
          <p:nvPr>
            <p:ph type="body" idx="1"/>
          </p:nvPr>
        </p:nvSpPr>
        <p:spPr>
          <a:xfrm>
            <a:off x="466725" y="1563688"/>
            <a:ext cx="8353425" cy="4818062"/>
          </a:xfrm>
        </p:spPr>
        <p:txBody>
          <a:bodyPr>
            <a:normAutofit fontScale="92500" lnSpcReduction="20000"/>
          </a:bodyPr>
          <a:lstStyle/>
          <a:p>
            <a:pPr eaLnBrk="1" hangingPunct="1">
              <a:lnSpc>
                <a:spcPct val="110000"/>
              </a:lnSpc>
              <a:defRPr/>
            </a:pPr>
            <a:r>
              <a:rPr lang="en-US" altLang="zh-CN" dirty="0" smtClean="0"/>
              <a:t>C++</a:t>
            </a:r>
            <a:r>
              <a:rPr lang="zh-CN" altLang="en-US" dirty="0" smtClean="0"/>
              <a:t>语言本身没有提供字符串类型。</a:t>
            </a:r>
          </a:p>
          <a:p>
            <a:pPr eaLnBrk="1" hangingPunct="1">
              <a:lnSpc>
                <a:spcPct val="110000"/>
              </a:lnSpc>
              <a:defRPr/>
            </a:pPr>
            <a:r>
              <a:rPr lang="zh-CN" altLang="en-US" dirty="0" smtClean="0"/>
              <a:t>在</a:t>
            </a:r>
            <a:r>
              <a:rPr lang="en-US" altLang="zh-CN" dirty="0" smtClean="0"/>
              <a:t>C++</a:t>
            </a:r>
            <a:r>
              <a:rPr lang="zh-CN" altLang="en-US" dirty="0" smtClean="0"/>
              <a:t>中，通常用元素类型为</a:t>
            </a:r>
            <a:r>
              <a:rPr lang="en-US" altLang="zh-CN" dirty="0" smtClean="0"/>
              <a:t>char</a:t>
            </a:r>
            <a:r>
              <a:rPr lang="zh-CN" altLang="en-US" dirty="0" smtClean="0"/>
              <a:t>的一维数组（字符数组）来表示字符串类型。例如：</a:t>
            </a:r>
          </a:p>
          <a:p>
            <a:pPr lvl="1" eaLnBrk="1" hangingPunct="1">
              <a:lnSpc>
                <a:spcPct val="110000"/>
              </a:lnSpc>
              <a:buFontTx/>
              <a:buNone/>
              <a:defRPr/>
            </a:pPr>
            <a:r>
              <a:rPr lang="zh-CN" altLang="en-US" dirty="0" smtClean="0"/>
              <a:t>	</a:t>
            </a:r>
            <a:r>
              <a:rPr lang="en-US" altLang="zh-CN" dirty="0" smtClean="0"/>
              <a:t>char s[10];  //</a:t>
            </a:r>
            <a:r>
              <a:rPr lang="zh-CN" altLang="en-US" dirty="0" smtClean="0"/>
              <a:t>可表示长度为</a:t>
            </a:r>
            <a:r>
              <a:rPr lang="en-US" altLang="zh-CN" dirty="0" smtClean="0"/>
              <a:t>9</a:t>
            </a:r>
            <a:r>
              <a:rPr lang="zh-CN" altLang="en-US" dirty="0" smtClean="0"/>
              <a:t>的字符串</a:t>
            </a:r>
          </a:p>
          <a:p>
            <a:pPr lvl="1" eaLnBrk="1" hangingPunct="1">
              <a:lnSpc>
                <a:spcPct val="110000"/>
              </a:lnSpc>
              <a:defRPr/>
            </a:pPr>
            <a:r>
              <a:rPr lang="zh-CN" altLang="en-US" dirty="0" smtClean="0">
                <a:solidFill>
                  <a:srgbClr val="FFC000"/>
                </a:solidFill>
              </a:rPr>
              <a:t>注意</a:t>
            </a:r>
            <a:r>
              <a:rPr lang="zh-CN" altLang="en-US" dirty="0" smtClean="0"/>
              <a:t>：在定义一个字符数组时，其元素个数应比它实际能够存储的字符串的最大长度</a:t>
            </a:r>
            <a:r>
              <a:rPr lang="zh-CN" altLang="en-US" dirty="0" smtClean="0">
                <a:solidFill>
                  <a:srgbClr val="FFC000"/>
                </a:solidFill>
              </a:rPr>
              <a:t>多一个</a:t>
            </a:r>
            <a:r>
              <a:rPr lang="zh-CN" altLang="en-US" dirty="0" smtClean="0"/>
              <a:t>，因为，通常</a:t>
            </a:r>
            <a:r>
              <a:rPr lang="zh-CN" altLang="en-US" dirty="0"/>
              <a:t>要</a:t>
            </a:r>
            <a:r>
              <a:rPr lang="zh-CN" altLang="en-US" dirty="0" smtClean="0"/>
              <a:t>在字符串中最后</a:t>
            </a:r>
            <a:r>
              <a:rPr lang="zh-CN" altLang="en-US" dirty="0"/>
              <a:t>一个字符的后面放置一</a:t>
            </a:r>
            <a:r>
              <a:rPr lang="zh-CN" altLang="en-US" dirty="0" smtClean="0"/>
              <a:t>个表示字符串结束的字符：</a:t>
            </a:r>
            <a:r>
              <a:rPr lang="en-US" altLang="zh-CN" dirty="0"/>
              <a:t>'\0'</a:t>
            </a:r>
            <a:r>
              <a:rPr lang="zh-CN" altLang="en-US" dirty="0"/>
              <a:t>。</a:t>
            </a:r>
            <a:endParaRPr lang="en-US" altLang="zh-CN" dirty="0" smtClean="0"/>
          </a:p>
          <a:p>
            <a:pPr eaLnBrk="1" hangingPunct="1">
              <a:lnSpc>
                <a:spcPct val="110000"/>
              </a:lnSpc>
              <a:defRPr/>
            </a:pPr>
            <a:r>
              <a:rPr lang="zh-CN" altLang="en-US" dirty="0" smtClean="0"/>
              <a:t>字符串作为函数参数传递时，只要给出一维字符数组这一个参数就够了，不需要给出元素个数（字符串长度）。</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例：编写一个函数计算字符串的长度</a:t>
            </a:r>
          </a:p>
        </p:txBody>
      </p:sp>
      <p:sp>
        <p:nvSpPr>
          <p:cNvPr id="486403" name="Rectangle 3"/>
          <p:cNvSpPr>
            <a:spLocks noGrp="1" noChangeArrowheads="1"/>
          </p:cNvSpPr>
          <p:nvPr>
            <p:ph type="body" idx="1"/>
          </p:nvPr>
        </p:nvSpPr>
        <p:spPr>
          <a:xfrm>
            <a:off x="457200" y="1916113"/>
            <a:ext cx="8229600" cy="4032250"/>
          </a:xfrm>
        </p:spPr>
        <p:txBody>
          <a:bodyPr>
            <a:normAutofit fontScale="85000" lnSpcReduction="20000"/>
          </a:bodyPr>
          <a:lstStyle/>
          <a:p>
            <a:pPr eaLnBrk="1" hangingPunct="1">
              <a:buFont typeface="Wingdings" pitchFamily="2" charset="2"/>
              <a:buNone/>
              <a:defRPr/>
            </a:pPr>
            <a:r>
              <a:rPr lang="en-US" altLang="zh-CN" dirty="0" err="1" smtClean="0"/>
              <a:t>int</a:t>
            </a:r>
            <a:r>
              <a:rPr lang="en-US" altLang="zh-CN" dirty="0" smtClean="0"/>
              <a:t> </a:t>
            </a:r>
            <a:r>
              <a:rPr lang="en-US" altLang="zh-CN" dirty="0" err="1" smtClean="0"/>
              <a:t>strlen</a:t>
            </a:r>
            <a:r>
              <a:rPr lang="en-US" altLang="zh-CN" dirty="0" smtClean="0"/>
              <a:t>(char </a:t>
            </a:r>
            <a:r>
              <a:rPr lang="en-US" altLang="zh-CN" dirty="0" err="1" smtClean="0"/>
              <a:t>str</a:t>
            </a:r>
            <a:r>
              <a:rPr lang="en-US" altLang="zh-CN" dirty="0" smtClean="0"/>
              <a:t>[])</a:t>
            </a:r>
          </a:p>
          <a:p>
            <a:pPr eaLnBrk="1" hangingPunct="1">
              <a:buFont typeface="Wingdings" pitchFamily="2" charset="2"/>
              <a:buNone/>
              <a:defRPr/>
            </a:pP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=0;	</a:t>
            </a:r>
          </a:p>
          <a:p>
            <a:pPr eaLnBrk="1" hangingPunct="1">
              <a:buFont typeface="Wingdings" pitchFamily="2" charset="2"/>
              <a:buNone/>
              <a:defRPr/>
            </a:pPr>
            <a:r>
              <a:rPr lang="en-US" altLang="zh-CN" dirty="0" smtClean="0"/>
              <a:t>	while (</a:t>
            </a:r>
            <a:r>
              <a:rPr lang="en-US" altLang="zh-CN" dirty="0" err="1" smtClean="0"/>
              <a:t>str</a:t>
            </a:r>
            <a:r>
              <a:rPr lang="en-US" altLang="zh-CN" dirty="0" smtClean="0"/>
              <a:t>[</a:t>
            </a:r>
            <a:r>
              <a:rPr lang="en-US" altLang="zh-CN" dirty="0" err="1" smtClean="0"/>
              <a:t>i</a:t>
            </a:r>
            <a:r>
              <a:rPr lang="en-US" altLang="zh-CN" dirty="0" smtClean="0"/>
              <a:t>] != '\0') </a:t>
            </a:r>
            <a:r>
              <a:rPr lang="en-US" altLang="zh-CN" dirty="0" err="1" smtClean="0"/>
              <a:t>i</a:t>
            </a:r>
            <a:r>
              <a:rPr lang="en-US" altLang="zh-CN" dirty="0" smtClean="0"/>
              <a:t>++;</a:t>
            </a:r>
          </a:p>
          <a:p>
            <a:pPr eaLnBrk="1" hangingPunct="1">
              <a:buFont typeface="Wingdings" pitchFamily="2" charset="2"/>
              <a:buNone/>
              <a:defRPr/>
            </a:pPr>
            <a:r>
              <a:rPr lang="en-US" altLang="zh-CN" dirty="0" smtClean="0"/>
              <a:t>	return </a:t>
            </a:r>
            <a:r>
              <a:rPr lang="en-US" altLang="zh-CN" dirty="0" err="1" smtClean="0"/>
              <a:t>i</a:t>
            </a:r>
            <a:r>
              <a:rPr lang="en-US" altLang="zh-CN" dirty="0" smtClean="0"/>
              <a:t>;</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a:t>
            </a:r>
          </a:p>
          <a:p>
            <a:pPr eaLnBrk="1" hangingPunct="1">
              <a:buFont typeface="Wingdings" pitchFamily="2" charset="2"/>
              <a:buNone/>
              <a:defRPr/>
            </a:pPr>
            <a:r>
              <a:rPr lang="en-US" altLang="zh-CN" dirty="0" smtClean="0"/>
              <a:t>char a[10];</a:t>
            </a:r>
          </a:p>
          <a:p>
            <a:pPr eaLnBrk="1" hangingPunct="1">
              <a:buFont typeface="Wingdings" pitchFamily="2" charset="2"/>
              <a:buNone/>
              <a:defRPr/>
            </a:pPr>
            <a:r>
              <a:rPr lang="en-US" altLang="zh-CN" dirty="0" err="1" smtClean="0"/>
              <a:t>cin</a:t>
            </a:r>
            <a:r>
              <a:rPr lang="en-US" altLang="zh-CN" dirty="0" smtClean="0"/>
              <a:t> &gt;&gt; a;</a:t>
            </a:r>
          </a:p>
          <a:p>
            <a:pPr eaLnBrk="1" hangingPunct="1">
              <a:buFont typeface="Wingdings" pitchFamily="2" charset="2"/>
              <a:buNone/>
              <a:defRPr/>
            </a:pPr>
            <a:r>
              <a:rPr lang="en-US" altLang="zh-CN" dirty="0" err="1" smtClean="0"/>
              <a:t>cout</a:t>
            </a:r>
            <a:r>
              <a:rPr lang="en-US" altLang="zh-CN" dirty="0" smtClean="0"/>
              <a:t> &lt;&lt; </a:t>
            </a:r>
            <a:r>
              <a:rPr lang="en-US" altLang="zh-CN" dirty="0" err="1" smtClean="0"/>
              <a:t>strlen</a:t>
            </a:r>
            <a:r>
              <a:rPr lang="en-US" altLang="zh-CN" dirty="0" smtClean="0"/>
              <a:t>(a) &lt;&lt; </a:t>
            </a:r>
            <a:r>
              <a:rPr lang="en-US" altLang="zh-CN" dirty="0" err="1" smtClean="0"/>
              <a:t>endl</a:t>
            </a:r>
            <a:r>
              <a:rPr lang="en-US" altLang="zh-CN"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7950" y="277813"/>
            <a:ext cx="8856663" cy="1139825"/>
          </a:xfrm>
        </p:spPr>
        <p:txBody>
          <a:bodyPr/>
          <a:lstStyle/>
          <a:p>
            <a:pPr marL="993775" indent="-993775" algn="l" eaLnBrk="1" hangingPunct="1">
              <a:defRPr/>
            </a:pPr>
            <a:r>
              <a:rPr lang="zh-CN" altLang="en-US" sz="4000" smtClean="0"/>
              <a:t>例：编写一个函数把一个由数字构成的字符串转换成一个整型数 </a:t>
            </a:r>
          </a:p>
        </p:txBody>
      </p:sp>
      <p:sp>
        <p:nvSpPr>
          <p:cNvPr id="73731" name="Rectangle 3"/>
          <p:cNvSpPr>
            <a:spLocks noGrp="1" noChangeArrowheads="1"/>
          </p:cNvSpPr>
          <p:nvPr>
            <p:ph type="body" idx="1"/>
          </p:nvPr>
        </p:nvSpPr>
        <p:spPr>
          <a:xfrm>
            <a:off x="457200" y="2276475"/>
            <a:ext cx="8229600" cy="4032250"/>
          </a:xfrm>
        </p:spPr>
        <p:txBody>
          <a:bodyPr/>
          <a:lstStyle/>
          <a:p>
            <a:pPr eaLnBrk="1" hangingPunct="1">
              <a:lnSpc>
                <a:spcPct val="80000"/>
              </a:lnSpc>
              <a:buFont typeface="Wingdings" pitchFamily="2" charset="2"/>
              <a:buNone/>
              <a:defRPr/>
            </a:pPr>
            <a:r>
              <a:rPr lang="zh-CN" altLang="en-US" sz="2800" smtClean="0"/>
              <a:t>算法：</a:t>
            </a:r>
            <a:r>
              <a:rPr lang="en-US" altLang="zh-CN" sz="2800" smtClean="0"/>
              <a:t>"1234"--&gt;((</a:t>
            </a:r>
            <a:r>
              <a:rPr lang="en-US" altLang="zh-CN" sz="2800" smtClean="0">
                <a:solidFill>
                  <a:schemeClr val="folHlink"/>
                </a:solidFill>
              </a:rPr>
              <a:t>1</a:t>
            </a:r>
            <a:r>
              <a:rPr lang="en-US" altLang="zh-CN" sz="2800" smtClean="0"/>
              <a:t>*10+</a:t>
            </a:r>
            <a:r>
              <a:rPr lang="en-US" altLang="zh-CN" sz="2800" smtClean="0">
                <a:solidFill>
                  <a:schemeClr val="folHlink"/>
                </a:solidFill>
              </a:rPr>
              <a:t>2</a:t>
            </a:r>
            <a:r>
              <a:rPr lang="en-US" altLang="zh-CN" sz="2800" smtClean="0"/>
              <a:t>)*10+</a:t>
            </a:r>
            <a:r>
              <a:rPr lang="en-US" altLang="zh-CN" sz="2800" smtClean="0">
                <a:solidFill>
                  <a:schemeClr val="folHlink"/>
                </a:solidFill>
              </a:rPr>
              <a:t>3</a:t>
            </a:r>
            <a:r>
              <a:rPr lang="en-US" altLang="zh-CN" sz="2800" smtClean="0"/>
              <a:t>)*10+</a:t>
            </a:r>
            <a:r>
              <a:rPr lang="en-US" altLang="zh-CN" sz="2800" smtClean="0">
                <a:solidFill>
                  <a:schemeClr val="folHlink"/>
                </a:solidFill>
              </a:rPr>
              <a:t>4</a:t>
            </a:r>
          </a:p>
          <a:p>
            <a:pPr eaLnBrk="1" hangingPunct="1">
              <a:lnSpc>
                <a:spcPct val="80000"/>
              </a:lnSpc>
              <a:buFont typeface="Wingdings" pitchFamily="2" charset="2"/>
              <a:buNone/>
              <a:defRPr/>
            </a:pPr>
            <a:endParaRPr lang="en-US" altLang="zh-CN" sz="2800" smtClean="0"/>
          </a:p>
          <a:p>
            <a:pPr eaLnBrk="1" hangingPunct="1">
              <a:lnSpc>
                <a:spcPct val="80000"/>
              </a:lnSpc>
              <a:buFont typeface="Wingdings" pitchFamily="2" charset="2"/>
              <a:buNone/>
              <a:defRPr/>
            </a:pPr>
            <a:r>
              <a:rPr lang="en-US" altLang="zh-CN" sz="2800" smtClean="0"/>
              <a:t>int str_to_int(char str[])</a:t>
            </a:r>
          </a:p>
          <a:p>
            <a:pPr eaLnBrk="1" hangingPunct="1">
              <a:lnSpc>
                <a:spcPct val="80000"/>
              </a:lnSpc>
              <a:buFont typeface="Wingdings" pitchFamily="2" charset="2"/>
              <a:buNone/>
              <a:defRPr/>
            </a:pPr>
            <a:r>
              <a:rPr lang="en-US" altLang="zh-CN" sz="2800" smtClean="0"/>
              <a:t>{ if (str[0] == '\0') return 0;</a:t>
            </a:r>
          </a:p>
          <a:p>
            <a:pPr eaLnBrk="1" hangingPunct="1">
              <a:lnSpc>
                <a:spcPct val="80000"/>
              </a:lnSpc>
              <a:buFont typeface="Wingdings" pitchFamily="2" charset="2"/>
              <a:buNone/>
              <a:defRPr/>
            </a:pPr>
            <a:r>
              <a:rPr lang="en-US" altLang="zh-CN" sz="2800" smtClean="0"/>
              <a:t>	int n=str[0]-'0';	</a:t>
            </a:r>
          </a:p>
          <a:p>
            <a:pPr eaLnBrk="1" hangingPunct="1">
              <a:lnSpc>
                <a:spcPct val="80000"/>
              </a:lnSpc>
              <a:buFont typeface="Wingdings" pitchFamily="2" charset="2"/>
              <a:buNone/>
              <a:defRPr/>
            </a:pPr>
            <a:r>
              <a:rPr lang="en-US" altLang="zh-CN" sz="2800" smtClean="0"/>
              <a:t>	for (int i=1; str[i] != '\0'; i++) </a:t>
            </a:r>
          </a:p>
          <a:p>
            <a:pPr eaLnBrk="1" hangingPunct="1">
              <a:lnSpc>
                <a:spcPct val="80000"/>
              </a:lnSpc>
              <a:buFont typeface="Wingdings" pitchFamily="2" charset="2"/>
              <a:buNone/>
              <a:defRPr/>
            </a:pPr>
            <a:r>
              <a:rPr lang="en-US" altLang="zh-CN" sz="2800" smtClean="0"/>
              <a:t>		n = n*10+(str[i]-'0');</a:t>
            </a:r>
          </a:p>
          <a:p>
            <a:pPr eaLnBrk="1" hangingPunct="1">
              <a:lnSpc>
                <a:spcPct val="80000"/>
              </a:lnSpc>
              <a:buFont typeface="Wingdings" pitchFamily="2" charset="2"/>
              <a:buNone/>
              <a:defRPr/>
            </a:pPr>
            <a:r>
              <a:rPr lang="en-US" altLang="zh-CN" sz="2800" smtClean="0"/>
              <a:t>	return n;</a:t>
            </a:r>
          </a:p>
          <a:p>
            <a:pPr eaLnBrk="1" hangingPunct="1">
              <a:lnSpc>
                <a:spcPct val="80000"/>
              </a:lnSpc>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zh-CN" altLang="en-US" smtClean="0"/>
              <a:t>构造数据类型</a:t>
            </a:r>
          </a:p>
        </p:txBody>
      </p:sp>
      <p:sp>
        <p:nvSpPr>
          <p:cNvPr id="134147" name="Rectangle 3"/>
          <p:cNvSpPr>
            <a:spLocks noGrp="1" noChangeArrowheads="1"/>
          </p:cNvSpPr>
          <p:nvPr>
            <p:ph type="body" idx="1"/>
          </p:nvPr>
        </p:nvSpPr>
        <p:spPr>
          <a:xfrm>
            <a:off x="457200" y="1600200"/>
            <a:ext cx="8229600" cy="4924425"/>
          </a:xfrm>
        </p:spPr>
        <p:txBody>
          <a:bodyPr>
            <a:normAutofit/>
          </a:bodyPr>
          <a:lstStyle/>
          <a:p>
            <a:pPr eaLnBrk="1" hangingPunct="1">
              <a:defRPr/>
            </a:pPr>
            <a:r>
              <a:rPr lang="zh-CN" altLang="en-US" dirty="0" smtClean="0"/>
              <a:t>有些数据不适合用基本数据类型来表示。</a:t>
            </a:r>
          </a:p>
          <a:p>
            <a:pPr eaLnBrk="1" hangingPunct="1">
              <a:defRPr/>
            </a:pPr>
            <a:r>
              <a:rPr lang="zh-CN" altLang="en-US" dirty="0" smtClean="0"/>
              <a:t>语言往往提供了由基本数据类型来构造新类型的手段。</a:t>
            </a:r>
          </a:p>
          <a:p>
            <a:pPr eaLnBrk="1" hangingPunct="1">
              <a:defRPr/>
            </a:pPr>
            <a:r>
              <a:rPr lang="zh-CN" altLang="en-US" dirty="0" smtClean="0"/>
              <a:t>构造数据类型属于用户自定义数据类型。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endParaRPr lang="zh-CN" altLang="zh-CN" smtClean="0"/>
          </a:p>
        </p:txBody>
      </p:sp>
      <p:sp>
        <p:nvSpPr>
          <p:cNvPr id="222211" name="Rectangle 3"/>
          <p:cNvSpPr>
            <a:spLocks noGrp="1" noChangeArrowheads="1"/>
          </p:cNvSpPr>
          <p:nvPr>
            <p:ph type="body" idx="1"/>
          </p:nvPr>
        </p:nvSpPr>
        <p:spPr/>
        <p:txBody>
          <a:bodyPr/>
          <a:lstStyle/>
          <a:p>
            <a:pPr eaLnBrk="1" hangingPunct="1">
              <a:buFont typeface="Wingdings" pitchFamily="2" charset="2"/>
              <a:buNone/>
              <a:defRPr/>
            </a:pPr>
            <a:r>
              <a:rPr lang="en-US" altLang="zh-CN" smtClean="0"/>
              <a:t>int str_to_int(char str[])</a:t>
            </a:r>
          </a:p>
          <a:p>
            <a:pPr eaLnBrk="1" hangingPunct="1">
              <a:buFont typeface="Wingdings" pitchFamily="2" charset="2"/>
              <a:buNone/>
              <a:defRPr/>
            </a:pPr>
            <a:r>
              <a:rPr lang="en-US" altLang="zh-CN" smtClean="0"/>
              <a:t>{ int n=0;	</a:t>
            </a:r>
          </a:p>
          <a:p>
            <a:pPr eaLnBrk="1" hangingPunct="1">
              <a:buFont typeface="Wingdings" pitchFamily="2" charset="2"/>
              <a:buNone/>
              <a:defRPr/>
            </a:pPr>
            <a:r>
              <a:rPr lang="en-US" altLang="zh-CN" smtClean="0"/>
              <a:t>	for (int i=0; str[i] != '\0'; i++) </a:t>
            </a:r>
          </a:p>
          <a:p>
            <a:pPr eaLnBrk="1" hangingPunct="1">
              <a:buFont typeface="Wingdings" pitchFamily="2" charset="2"/>
              <a:buNone/>
              <a:defRPr/>
            </a:pPr>
            <a:r>
              <a:rPr lang="en-US" altLang="zh-CN" smtClean="0"/>
              <a:t>		n = n*10+(str[i]-'0');</a:t>
            </a:r>
          </a:p>
          <a:p>
            <a:pPr eaLnBrk="1" hangingPunct="1">
              <a:buFont typeface="Wingdings" pitchFamily="2" charset="2"/>
              <a:buNone/>
              <a:defRPr/>
            </a:pPr>
            <a:r>
              <a:rPr lang="en-US" altLang="zh-CN" smtClean="0"/>
              <a:t>	return n;</a:t>
            </a:r>
          </a:p>
          <a:p>
            <a:pPr eaLnBrk="1" hangingPunct="1">
              <a:buFont typeface="Wingdings" pitchFamily="2" charset="2"/>
              <a:buNone/>
              <a:defRPr/>
            </a:pPr>
            <a:r>
              <a:rPr lang="en-US" altLang="zh-CN" smtClean="0"/>
              <a:t>}</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277813"/>
            <a:ext cx="7489825" cy="760412"/>
          </a:xfrm>
        </p:spPr>
        <p:txBody>
          <a:bodyPr/>
          <a:lstStyle/>
          <a:p>
            <a:pPr eaLnBrk="1" hangingPunct="1">
              <a:defRPr/>
            </a:pPr>
            <a:r>
              <a:rPr lang="zh-CN" altLang="en-US" smtClean="0"/>
              <a:t>字符数组的初始化</a:t>
            </a:r>
          </a:p>
        </p:txBody>
      </p:sp>
      <p:sp>
        <p:nvSpPr>
          <p:cNvPr id="15363" name="Rectangle 3"/>
          <p:cNvSpPr>
            <a:spLocks noGrp="1" noChangeArrowheads="1"/>
          </p:cNvSpPr>
          <p:nvPr>
            <p:ph type="body" idx="1"/>
          </p:nvPr>
        </p:nvSpPr>
        <p:spPr>
          <a:xfrm>
            <a:off x="304800" y="1295400"/>
            <a:ext cx="8610600" cy="4800600"/>
          </a:xfrm>
        </p:spPr>
        <p:txBody>
          <a:bodyPr/>
          <a:lstStyle/>
          <a:p>
            <a:pPr lvl="1" eaLnBrk="1" hangingPunct="1">
              <a:buFontTx/>
              <a:buNone/>
              <a:defRPr/>
            </a:pPr>
            <a:r>
              <a:rPr lang="it-IT" altLang="zh-CN" sz="2400" smtClean="0">
                <a:cs typeface="Courier New" pitchFamily="49" charset="0"/>
              </a:rPr>
              <a:t>char s[10]={'h','e','l','l','o','\0'};</a:t>
            </a:r>
            <a:endParaRPr lang="en-US" altLang="zh-CN" sz="2400" smtClean="0">
              <a:cs typeface="Courier New" pitchFamily="49" charset="0"/>
            </a:endParaRPr>
          </a:p>
          <a:p>
            <a:pPr lvl="1" eaLnBrk="1" hangingPunct="1">
              <a:buFontTx/>
              <a:buNone/>
              <a:defRPr/>
            </a:pPr>
            <a:r>
              <a:rPr lang="en-US" altLang="zh-CN" sz="2400" smtClean="0">
                <a:cs typeface="Courier New" pitchFamily="49" charset="0"/>
              </a:rPr>
              <a:t>char s[10]={"hello"};</a:t>
            </a:r>
          </a:p>
          <a:p>
            <a:pPr lvl="1" eaLnBrk="1" hangingPunct="1">
              <a:buFontTx/>
              <a:buNone/>
              <a:defRPr/>
            </a:pPr>
            <a:r>
              <a:rPr lang="en-US" altLang="zh-CN" sz="2400" smtClean="0">
                <a:cs typeface="Courier New" pitchFamily="49" charset="0"/>
              </a:rPr>
              <a:t>char s[10]="hello";</a:t>
            </a:r>
          </a:p>
          <a:p>
            <a:pPr lvl="1" eaLnBrk="1" hangingPunct="1">
              <a:lnSpc>
                <a:spcPct val="70000"/>
              </a:lnSpc>
              <a:buFontTx/>
              <a:buNone/>
              <a:defRPr/>
            </a:pPr>
            <a:r>
              <a:rPr lang="en-US" altLang="zh-CN" sz="2400" smtClean="0"/>
              <a:t>char s[]="hello"; </a:t>
            </a:r>
          </a:p>
          <a:p>
            <a:pPr eaLnBrk="1" hangingPunct="1">
              <a:lnSpc>
                <a:spcPct val="120000"/>
              </a:lnSpc>
              <a:defRPr/>
            </a:pPr>
            <a:r>
              <a:rPr lang="zh-CN" altLang="en-US" smtClean="0"/>
              <a:t>在上面的字符数组初始化中，除了第一种形式，其它形式的初始化都会在最后一个字符的后面</a:t>
            </a:r>
            <a:r>
              <a:rPr lang="zh-CN" altLang="en-US" smtClean="0">
                <a:solidFill>
                  <a:schemeClr val="folHlink"/>
                </a:solidFill>
              </a:rPr>
              <a:t>自动</a:t>
            </a:r>
            <a:r>
              <a:rPr lang="zh-CN" altLang="en-US" smtClean="0"/>
              <a:t>加上</a:t>
            </a:r>
            <a:r>
              <a:rPr lang="en-US" altLang="zh-CN" smtClean="0">
                <a:latin typeface="宋体" charset="-122"/>
                <a:cs typeface="Times New Roman" pitchFamily="18" charset="0"/>
              </a:rPr>
              <a:t>'\0'</a:t>
            </a:r>
            <a:r>
              <a:rPr lang="zh-CN" altLang="en-US" smtClean="0"/>
              <a:t>，而对于第一种形式，程序中必须显式地加上</a:t>
            </a:r>
            <a:r>
              <a:rPr lang="en-US" altLang="zh-CN" smtClean="0">
                <a:latin typeface="宋体" charset="-122"/>
                <a:cs typeface="Times New Roman" pitchFamily="18" charset="0"/>
              </a:rPr>
              <a:t>'\0'</a:t>
            </a:r>
            <a:r>
              <a:rPr lang="zh-CN" altLang="en-US"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7772400" cy="838200"/>
          </a:xfrm>
        </p:spPr>
        <p:txBody>
          <a:bodyPr/>
          <a:lstStyle/>
          <a:p>
            <a:pPr eaLnBrk="1" hangingPunct="1">
              <a:defRPr/>
            </a:pPr>
            <a:r>
              <a:rPr lang="zh-CN" altLang="en-US" sz="4000" smtClean="0"/>
              <a:t>标准库中的字符串处理函数（头文件</a:t>
            </a:r>
            <a:r>
              <a:rPr lang="en-US" altLang="zh-CN" sz="4000" smtClean="0"/>
              <a:t>cstring</a:t>
            </a:r>
            <a:r>
              <a:rPr lang="zh-CN" altLang="en-US" sz="4000" smtClean="0"/>
              <a:t>或</a:t>
            </a:r>
            <a:r>
              <a:rPr lang="en-US" altLang="zh-CN" sz="4000" smtClean="0"/>
              <a:t>string.h </a:t>
            </a:r>
            <a:r>
              <a:rPr lang="zh-CN" altLang="en-US" sz="4000" smtClean="0"/>
              <a:t>） </a:t>
            </a:r>
          </a:p>
        </p:txBody>
      </p:sp>
      <p:sp>
        <p:nvSpPr>
          <p:cNvPr id="16387" name="Rectangle 3"/>
          <p:cNvSpPr>
            <a:spLocks noGrp="1" noChangeArrowheads="1"/>
          </p:cNvSpPr>
          <p:nvPr>
            <p:ph type="body" idx="1"/>
          </p:nvPr>
        </p:nvSpPr>
        <p:spPr>
          <a:xfrm>
            <a:off x="125413" y="1431925"/>
            <a:ext cx="8839200" cy="5381625"/>
          </a:xfrm>
        </p:spPr>
        <p:txBody>
          <a:bodyPr/>
          <a:lstStyle/>
          <a:p>
            <a:pPr algn="just" eaLnBrk="1" hangingPunct="1">
              <a:defRPr/>
            </a:pPr>
            <a:r>
              <a:rPr lang="zh-CN" altLang="en-US" sz="2800" smtClean="0"/>
              <a:t>计算字符串的长度</a:t>
            </a:r>
          </a:p>
          <a:p>
            <a:pPr lvl="1" algn="just" eaLnBrk="1" hangingPunct="1">
              <a:defRPr/>
            </a:pPr>
            <a:r>
              <a:rPr lang="en-US" altLang="zh-CN" sz="2400" smtClean="0"/>
              <a:t>int strlen(const char s[]); </a:t>
            </a:r>
          </a:p>
          <a:p>
            <a:pPr algn="just" eaLnBrk="1" hangingPunct="1">
              <a:defRPr/>
            </a:pPr>
            <a:r>
              <a:rPr lang="zh-CN" altLang="en-US" sz="2800" smtClean="0"/>
              <a:t>字符串复制</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char *strcpy(char dst[],const char src[])</a:t>
            </a:r>
            <a:r>
              <a:rPr lang="en-US" altLang="zh-CN" sz="2400" smtClean="0">
                <a:latin typeface="Courier New" pitchFamily="49" charset="0"/>
                <a:cs typeface="Courier New" pitchFamily="49" charset="0"/>
              </a:rPr>
              <a:t>;</a:t>
            </a:r>
          </a:p>
          <a:p>
            <a:pPr lvl="1" algn="just" eaLnBrk="1" hangingPunct="1">
              <a:defRPr/>
            </a:pPr>
            <a:r>
              <a:rPr lang="en-US" altLang="zh-CN" sz="2400" smtClean="0"/>
              <a:t>char *strncpy(char dst[],const char src[],int n); </a:t>
            </a:r>
          </a:p>
          <a:p>
            <a:pPr algn="just" eaLnBrk="1" hangingPunct="1">
              <a:defRPr/>
            </a:pPr>
            <a:r>
              <a:rPr lang="zh-CN" altLang="en-US" sz="2800" smtClean="0"/>
              <a:t>字符串拼接</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char *strcat(char dst[],const char src[]);</a:t>
            </a:r>
          </a:p>
          <a:p>
            <a:pPr lvl="1" algn="just" eaLnBrk="1" hangingPunct="1">
              <a:defRPr/>
            </a:pPr>
            <a:r>
              <a:rPr lang="en-US" altLang="zh-CN" sz="2400" smtClean="0">
                <a:cs typeface="Courier New" pitchFamily="49" charset="0"/>
              </a:rPr>
              <a:t>char *strncat(char dst[],const char src[],int n);</a:t>
            </a:r>
          </a:p>
          <a:p>
            <a:pPr algn="just" eaLnBrk="1" hangingPunct="1">
              <a:defRPr/>
            </a:pPr>
            <a:r>
              <a:rPr lang="zh-CN" altLang="en-US" sz="2800" smtClean="0"/>
              <a:t>字符串比较</a:t>
            </a:r>
            <a:endParaRPr lang="zh-CN" altLang="en-US" sz="2800" smtClean="0">
              <a:cs typeface="Times New Roman" pitchFamily="18" charset="0"/>
            </a:endParaRPr>
          </a:p>
          <a:p>
            <a:pPr lvl="1" algn="just" eaLnBrk="1" hangingPunct="1">
              <a:defRPr/>
            </a:pPr>
            <a:r>
              <a:rPr lang="en-US" altLang="zh-CN" sz="2400" smtClean="0">
                <a:cs typeface="Courier New" pitchFamily="49" charset="0"/>
              </a:rPr>
              <a:t>int  strcmp(const char s1[],const char s2[]);</a:t>
            </a:r>
          </a:p>
          <a:p>
            <a:pPr lvl="1" algn="just" eaLnBrk="1" hangingPunct="1">
              <a:defRPr/>
            </a:pPr>
            <a:r>
              <a:rPr lang="en-US" altLang="zh-CN" sz="2400" smtClean="0">
                <a:cs typeface="Courier New" pitchFamily="49" charset="0"/>
              </a:rPr>
              <a:t>int  strncmp(const char s1[],const char s2[],int n);</a:t>
            </a:r>
            <a:endParaRPr lang="en-US" altLang="zh-CN"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115888"/>
            <a:ext cx="9144000" cy="725487"/>
          </a:xfrm>
        </p:spPr>
        <p:txBody>
          <a:bodyPr/>
          <a:lstStyle/>
          <a:p>
            <a:pPr eaLnBrk="1" hangingPunct="1">
              <a:defRPr/>
            </a:pPr>
            <a:r>
              <a:rPr lang="zh-CN" altLang="en-US" sz="2800" smtClean="0"/>
              <a:t>例：从键盘输入一个字符串，然后把该字符串逆向输出 </a:t>
            </a:r>
          </a:p>
        </p:txBody>
      </p:sp>
      <p:sp>
        <p:nvSpPr>
          <p:cNvPr id="72707" name="Rectangle 3"/>
          <p:cNvSpPr>
            <a:spLocks noGrp="1" noChangeArrowheads="1"/>
          </p:cNvSpPr>
          <p:nvPr>
            <p:ph type="body" idx="1"/>
          </p:nvPr>
        </p:nvSpPr>
        <p:spPr>
          <a:xfrm>
            <a:off x="457200" y="1052513"/>
            <a:ext cx="8229600" cy="5805487"/>
          </a:xfrm>
        </p:spPr>
        <p:txBody>
          <a:bodyPr/>
          <a:lstStyle/>
          <a:p>
            <a:pPr eaLnBrk="1" hangingPunct="1">
              <a:lnSpc>
                <a:spcPct val="80000"/>
              </a:lnSpc>
              <a:buFont typeface="Wingdings" pitchFamily="2" charset="2"/>
              <a:buNone/>
              <a:defRPr/>
            </a:pPr>
            <a:r>
              <a:rPr lang="en-US" altLang="zh-CN" sz="2200" smtClean="0"/>
              <a:t>#include &lt;iostream&gt;</a:t>
            </a:r>
          </a:p>
          <a:p>
            <a:pPr eaLnBrk="1" hangingPunct="1">
              <a:lnSpc>
                <a:spcPct val="80000"/>
              </a:lnSpc>
              <a:buFont typeface="Wingdings" pitchFamily="2" charset="2"/>
              <a:buNone/>
              <a:defRPr/>
            </a:pPr>
            <a:r>
              <a:rPr lang="en-US" altLang="zh-CN" sz="2200" smtClean="0"/>
              <a:t>#include &lt;cstring&gt;</a:t>
            </a:r>
          </a:p>
          <a:p>
            <a:pPr eaLnBrk="1" hangingPunct="1">
              <a:lnSpc>
                <a:spcPct val="80000"/>
              </a:lnSpc>
              <a:buFont typeface="Wingdings" pitchFamily="2" charset="2"/>
              <a:buNone/>
              <a:defRPr/>
            </a:pPr>
            <a:r>
              <a:rPr lang="en-US" altLang="zh-CN" sz="2200" smtClean="0"/>
              <a:t>using namespace std;</a:t>
            </a:r>
          </a:p>
          <a:p>
            <a:pPr eaLnBrk="1" hangingPunct="1">
              <a:lnSpc>
                <a:spcPct val="80000"/>
              </a:lnSpc>
              <a:buFont typeface="Wingdings" pitchFamily="2" charset="2"/>
              <a:buNone/>
              <a:defRPr/>
            </a:pPr>
            <a:r>
              <a:rPr lang="en-US" altLang="zh-CN" sz="2200" smtClean="0"/>
              <a:t>int main()</a:t>
            </a:r>
          </a:p>
          <a:p>
            <a:pPr eaLnBrk="1" hangingPunct="1">
              <a:lnSpc>
                <a:spcPct val="80000"/>
              </a:lnSpc>
              <a:buFont typeface="Wingdings" pitchFamily="2" charset="2"/>
              <a:buNone/>
              <a:defRPr/>
            </a:pPr>
            <a:r>
              <a:rPr lang="en-US" altLang="zh-CN" sz="2200" smtClean="0"/>
              <a:t>{	const int MAX_LEN=100;</a:t>
            </a:r>
          </a:p>
          <a:p>
            <a:pPr eaLnBrk="1" hangingPunct="1">
              <a:lnSpc>
                <a:spcPct val="80000"/>
              </a:lnSpc>
              <a:buFont typeface="Wingdings" pitchFamily="2" charset="2"/>
              <a:buNone/>
              <a:defRPr/>
            </a:pPr>
            <a:r>
              <a:rPr lang="en-US" altLang="zh-CN" sz="2200" smtClean="0"/>
              <a:t>	char str[MAX_LEN];</a:t>
            </a:r>
          </a:p>
          <a:p>
            <a:pPr eaLnBrk="1" hangingPunct="1">
              <a:lnSpc>
                <a:spcPct val="80000"/>
              </a:lnSpc>
              <a:buFont typeface="Wingdings" pitchFamily="2" charset="2"/>
              <a:buNone/>
              <a:defRPr/>
            </a:pPr>
            <a:r>
              <a:rPr lang="en-US" altLang="zh-CN" sz="2200" smtClean="0"/>
              <a:t>	cin &gt;&gt; str; //</a:t>
            </a:r>
            <a:r>
              <a:rPr lang="en-US" altLang="zh-CN" sz="2200" smtClean="0">
                <a:solidFill>
                  <a:schemeClr val="folHlink"/>
                </a:solidFill>
              </a:rPr>
              <a:t>?</a:t>
            </a:r>
          </a:p>
          <a:p>
            <a:pPr eaLnBrk="1" hangingPunct="1">
              <a:lnSpc>
                <a:spcPct val="80000"/>
              </a:lnSpc>
              <a:buFont typeface="Wingdings" pitchFamily="2" charset="2"/>
              <a:buNone/>
              <a:defRPr/>
            </a:pPr>
            <a:r>
              <a:rPr lang="en-US" altLang="zh-CN" sz="2200" smtClean="0"/>
              <a:t>	int len = strlen(str); //str</a:t>
            </a:r>
            <a:r>
              <a:rPr lang="zh-CN" altLang="en-US" sz="2200" smtClean="0"/>
              <a:t>中的字符个数</a:t>
            </a:r>
          </a:p>
          <a:p>
            <a:pPr eaLnBrk="1" hangingPunct="1">
              <a:lnSpc>
                <a:spcPct val="80000"/>
              </a:lnSpc>
              <a:buFont typeface="Wingdings" pitchFamily="2" charset="2"/>
              <a:buNone/>
              <a:defRPr/>
            </a:pPr>
            <a:r>
              <a:rPr lang="zh-CN" altLang="en-US" sz="2200" smtClean="0"/>
              <a:t>	</a:t>
            </a:r>
            <a:r>
              <a:rPr lang="en-US" altLang="zh-CN" sz="2200" smtClean="0"/>
              <a:t>for (int i=0,j=len-1; i&lt;</a:t>
            </a:r>
            <a:r>
              <a:rPr lang="en-US" altLang="zh-CN" sz="2200" smtClean="0">
                <a:solidFill>
                  <a:schemeClr val="folHlink"/>
                </a:solidFill>
              </a:rPr>
              <a:t>len/2</a:t>
            </a:r>
            <a:r>
              <a:rPr lang="en-US" altLang="zh-CN" sz="2200" smtClean="0"/>
              <a:t>; i++,j--)</a:t>
            </a:r>
          </a:p>
          <a:p>
            <a:pPr eaLnBrk="1" hangingPunct="1">
              <a:lnSpc>
                <a:spcPct val="80000"/>
              </a:lnSpc>
              <a:buFont typeface="Wingdings" pitchFamily="2" charset="2"/>
              <a:buNone/>
              <a:defRPr/>
            </a:pPr>
            <a:r>
              <a:rPr lang="en-US" altLang="zh-CN" sz="2200" smtClean="0"/>
              <a:t>	{	char temp;</a:t>
            </a:r>
          </a:p>
          <a:p>
            <a:pPr eaLnBrk="1" hangingPunct="1">
              <a:lnSpc>
                <a:spcPct val="80000"/>
              </a:lnSpc>
              <a:buFont typeface="Wingdings" pitchFamily="2" charset="2"/>
              <a:buNone/>
              <a:defRPr/>
            </a:pPr>
            <a:r>
              <a:rPr lang="en-US" altLang="zh-CN" sz="2200" smtClean="0"/>
              <a:t>		temp = str[i];</a:t>
            </a:r>
          </a:p>
          <a:p>
            <a:pPr eaLnBrk="1" hangingPunct="1">
              <a:lnSpc>
                <a:spcPct val="80000"/>
              </a:lnSpc>
              <a:buFont typeface="Wingdings" pitchFamily="2" charset="2"/>
              <a:buNone/>
              <a:defRPr/>
            </a:pPr>
            <a:r>
              <a:rPr lang="en-US" altLang="zh-CN" sz="2200" smtClean="0"/>
              <a:t>		str[i] = str[j];</a:t>
            </a:r>
          </a:p>
          <a:p>
            <a:pPr eaLnBrk="1" hangingPunct="1">
              <a:lnSpc>
                <a:spcPct val="80000"/>
              </a:lnSpc>
              <a:buFont typeface="Wingdings" pitchFamily="2" charset="2"/>
              <a:buNone/>
              <a:defRPr/>
            </a:pPr>
            <a:r>
              <a:rPr lang="en-US" altLang="zh-CN" sz="2200" smtClean="0"/>
              <a:t>		str[j] = temp;</a:t>
            </a:r>
          </a:p>
          <a:p>
            <a:pPr eaLnBrk="1" hangingPunct="1">
              <a:lnSpc>
                <a:spcPct val="80000"/>
              </a:lnSpc>
              <a:buFont typeface="Wingdings" pitchFamily="2" charset="2"/>
              <a:buNone/>
              <a:defRPr/>
            </a:pPr>
            <a:r>
              <a:rPr lang="en-US" altLang="zh-CN" sz="2200" smtClean="0"/>
              <a:t>	}</a:t>
            </a:r>
          </a:p>
          <a:p>
            <a:pPr eaLnBrk="1" hangingPunct="1">
              <a:lnSpc>
                <a:spcPct val="80000"/>
              </a:lnSpc>
              <a:buFont typeface="Wingdings" pitchFamily="2" charset="2"/>
              <a:buNone/>
              <a:defRPr/>
            </a:pPr>
            <a:r>
              <a:rPr lang="en-US" altLang="zh-CN" sz="2200" smtClean="0"/>
              <a:t>	cout &lt;&lt; str &lt;&lt; endl;</a:t>
            </a:r>
          </a:p>
          <a:p>
            <a:pPr eaLnBrk="1" hangingPunct="1">
              <a:lnSpc>
                <a:spcPct val="80000"/>
              </a:lnSpc>
              <a:buFont typeface="Wingdings" pitchFamily="2" charset="2"/>
              <a:buNone/>
              <a:defRPr/>
            </a:pPr>
            <a:r>
              <a:rPr lang="en-US" altLang="zh-CN" sz="2200" smtClean="0"/>
              <a:t>	return 0;</a:t>
            </a:r>
          </a:p>
          <a:p>
            <a:pPr eaLnBrk="1" hangingPunct="1">
              <a:lnSpc>
                <a:spcPct val="80000"/>
              </a:lnSpc>
              <a:buFont typeface="Wingdings" pitchFamily="2" charset="2"/>
              <a:buNone/>
              <a:defRPr/>
            </a:pPr>
            <a:r>
              <a:rPr lang="en-US" altLang="zh-CN" sz="220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685800"/>
          </a:xfrm>
        </p:spPr>
        <p:txBody>
          <a:bodyPr/>
          <a:lstStyle/>
          <a:p>
            <a:pPr eaLnBrk="1" hangingPunct="1">
              <a:defRPr/>
            </a:pPr>
            <a:r>
              <a:rPr lang="zh-CN" altLang="en-US" smtClean="0"/>
              <a:t>二维数组 </a:t>
            </a:r>
          </a:p>
        </p:txBody>
      </p:sp>
      <p:sp>
        <p:nvSpPr>
          <p:cNvPr id="17411" name="Rectangle 3"/>
          <p:cNvSpPr>
            <a:spLocks noGrp="1" noChangeArrowheads="1"/>
          </p:cNvSpPr>
          <p:nvPr>
            <p:ph type="body" idx="1"/>
          </p:nvPr>
        </p:nvSpPr>
        <p:spPr>
          <a:xfrm>
            <a:off x="304800" y="1219200"/>
            <a:ext cx="8659813" cy="5234136"/>
          </a:xfrm>
        </p:spPr>
        <p:txBody>
          <a:bodyPr/>
          <a:lstStyle/>
          <a:p>
            <a:pPr eaLnBrk="1" hangingPunct="1">
              <a:defRPr/>
            </a:pPr>
            <a:r>
              <a:rPr lang="zh-CN" altLang="en-US" dirty="0" smtClean="0"/>
              <a:t>二维数组通常用于表示由</a:t>
            </a:r>
            <a:r>
              <a:rPr lang="zh-CN" altLang="en-US" dirty="0" smtClean="0">
                <a:solidFill>
                  <a:schemeClr val="folHlink"/>
                </a:solidFill>
              </a:rPr>
              <a:t>固定多个</a:t>
            </a:r>
            <a:r>
              <a:rPr lang="zh-CN" altLang="en-US" dirty="0" smtClean="0"/>
              <a:t>同类型的具有行列结构的数据所构成的复合数据</a:t>
            </a:r>
            <a:r>
              <a:rPr lang="zh-CN" altLang="en-US" dirty="0"/>
              <a:t>，</a:t>
            </a:r>
            <a:r>
              <a:rPr lang="zh-CN" altLang="en-US" dirty="0" smtClean="0"/>
              <a:t>如矩阵等。</a:t>
            </a:r>
          </a:p>
          <a:p>
            <a:pPr eaLnBrk="1" hangingPunct="1">
              <a:defRPr/>
            </a:pPr>
            <a:r>
              <a:rPr lang="zh-CN" altLang="en-US" dirty="0" smtClean="0"/>
              <a:t>二维数组所表示的是一种具有两维结构的数据，第一维称为二维数组的行，第二维称为二维数组的列。</a:t>
            </a:r>
          </a:p>
          <a:p>
            <a:pPr eaLnBrk="1" hangingPunct="1">
              <a:defRPr/>
            </a:pPr>
            <a:r>
              <a:rPr lang="zh-CN" altLang="en-US" dirty="0" smtClean="0"/>
              <a:t>二维数组的每个元素由其所在的行和列唯一确定。</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dirty="0"/>
              <a:t>二维数组类型定义</a:t>
            </a:r>
            <a:endParaRPr lang="zh-CN" altLang="zh-CN" dirty="0" smtClean="0"/>
          </a:p>
        </p:txBody>
      </p:sp>
      <p:sp>
        <p:nvSpPr>
          <p:cNvPr id="187395" name="Rectangle 3"/>
          <p:cNvSpPr>
            <a:spLocks noGrp="1" noChangeArrowheads="1"/>
          </p:cNvSpPr>
          <p:nvPr>
            <p:ph type="body" idx="1"/>
          </p:nvPr>
        </p:nvSpPr>
        <p:spPr>
          <a:xfrm>
            <a:off x="457200" y="1600200"/>
            <a:ext cx="8507288" cy="4530725"/>
          </a:xfrm>
        </p:spPr>
        <p:txBody>
          <a:bodyPr/>
          <a:lstStyle/>
          <a:p>
            <a:pPr eaLnBrk="1" hangingPunct="1">
              <a:defRPr/>
            </a:pPr>
            <a:r>
              <a:rPr lang="zh-CN" altLang="en-US" dirty="0" smtClean="0"/>
              <a:t>二维数组类型定义格式：</a:t>
            </a:r>
            <a:endParaRPr lang="en-US" altLang="zh-CN" dirty="0" smtClean="0"/>
          </a:p>
          <a:p>
            <a:pPr marL="0" indent="0" eaLnBrk="1" hangingPunct="1">
              <a:buNone/>
              <a:defRPr/>
            </a:pPr>
            <a:r>
              <a:rPr lang="en-US" altLang="zh-CN" sz="2200" dirty="0" smtClean="0">
                <a:cs typeface="Courier New" pitchFamily="49" charset="0"/>
              </a:rPr>
              <a:t>  </a:t>
            </a:r>
            <a:r>
              <a:rPr lang="en-US" altLang="zh-CN" sz="2200" dirty="0" err="1" smtClean="0">
                <a:cs typeface="Courier New" pitchFamily="49" charset="0"/>
              </a:rPr>
              <a:t>typedef</a:t>
            </a:r>
            <a:r>
              <a:rPr lang="en-US" altLang="zh-CN" sz="2200" dirty="0" smtClean="0">
                <a:cs typeface="Courier New" pitchFamily="49" charset="0"/>
              </a:rPr>
              <a:t> &lt;</a:t>
            </a:r>
            <a:r>
              <a:rPr lang="zh-CN" altLang="en-US" sz="2200" dirty="0" smtClean="0"/>
              <a:t>元素类型</a:t>
            </a:r>
            <a:r>
              <a:rPr lang="en-US" altLang="zh-CN" sz="2200" dirty="0" smtClean="0">
                <a:cs typeface="Courier New" pitchFamily="49" charset="0"/>
              </a:rPr>
              <a:t>&gt; </a:t>
            </a:r>
            <a:r>
              <a:rPr lang="en-US" altLang="zh-CN" sz="2200" dirty="0" smtClean="0">
                <a:solidFill>
                  <a:schemeClr val="folHlink"/>
                </a:solidFill>
                <a:cs typeface="Courier New" pitchFamily="49" charset="0"/>
              </a:rPr>
              <a:t>&lt;</a:t>
            </a:r>
            <a:r>
              <a:rPr lang="zh-CN" altLang="en-US" sz="2200" dirty="0" smtClean="0">
                <a:solidFill>
                  <a:schemeClr val="folHlink"/>
                </a:solidFill>
              </a:rPr>
              <a:t>二维数组类型名</a:t>
            </a:r>
            <a:r>
              <a:rPr lang="en-US" altLang="zh-CN" sz="2200" dirty="0" smtClean="0">
                <a:solidFill>
                  <a:schemeClr val="folHlink"/>
                </a:solidFill>
                <a:cs typeface="Courier New" pitchFamily="49" charset="0"/>
              </a:rPr>
              <a:t>&gt;</a:t>
            </a:r>
            <a:r>
              <a:rPr lang="en-US" altLang="zh-CN" sz="2200" dirty="0" smtClean="0">
                <a:cs typeface="Courier New" pitchFamily="49" charset="0"/>
              </a:rPr>
              <a:t>[&lt;</a:t>
            </a:r>
            <a:r>
              <a:rPr lang="zh-CN" altLang="en-US" sz="2200" dirty="0" smtClean="0"/>
              <a:t>行数</a:t>
            </a:r>
            <a:r>
              <a:rPr lang="en-US" altLang="zh-CN" sz="2200" dirty="0" smtClean="0">
                <a:cs typeface="Courier New" pitchFamily="49" charset="0"/>
              </a:rPr>
              <a:t>&gt;][&lt;</a:t>
            </a:r>
            <a:r>
              <a:rPr lang="zh-CN" altLang="en-US" sz="2200" dirty="0" smtClean="0"/>
              <a:t>列数</a:t>
            </a:r>
            <a:r>
              <a:rPr lang="en-US" altLang="zh-CN" sz="2200" dirty="0" smtClean="0">
                <a:cs typeface="Courier New" pitchFamily="49" charset="0"/>
              </a:rPr>
              <a:t>&gt;];</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元素类型</a:t>
            </a:r>
            <a:r>
              <a:rPr lang="en-US" altLang="zh-CN" sz="2400" dirty="0" smtClean="0">
                <a:cs typeface="Courier New" pitchFamily="49" charset="0"/>
              </a:rPr>
              <a:t>&gt;</a:t>
            </a:r>
            <a:r>
              <a:rPr lang="zh-CN" altLang="en-US" sz="2400" dirty="0" smtClean="0">
                <a:cs typeface="Courier New" pitchFamily="49" charset="0"/>
              </a:rPr>
              <a:t>为任意</a:t>
            </a:r>
            <a:r>
              <a:rPr lang="en-US" altLang="zh-CN" sz="2400" dirty="0" smtClean="0">
                <a:cs typeface="Courier New" pitchFamily="49" charset="0"/>
              </a:rPr>
              <a:t>C++</a:t>
            </a:r>
            <a:r>
              <a:rPr lang="zh-CN" altLang="en-US" sz="2400" dirty="0" smtClean="0">
                <a:cs typeface="Courier New" pitchFamily="49" charset="0"/>
              </a:rPr>
              <a:t>类型（</a:t>
            </a:r>
            <a:r>
              <a:rPr lang="en-US" altLang="zh-CN" sz="2400" dirty="0" smtClean="0">
                <a:cs typeface="Courier New" pitchFamily="49" charset="0"/>
              </a:rPr>
              <a:t>void</a:t>
            </a:r>
            <a:r>
              <a:rPr lang="zh-CN" altLang="en-US" sz="2400" dirty="0" smtClean="0">
                <a:cs typeface="Courier New" pitchFamily="49" charset="0"/>
              </a:rPr>
              <a:t>除外）</a:t>
            </a:r>
          </a:p>
          <a:p>
            <a:pPr lvl="1" eaLnBrk="1" hangingPunct="1">
              <a:lnSpc>
                <a:spcPct val="130000"/>
              </a:lnSpc>
              <a:defRPr/>
            </a:pP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a:t>
            </a:r>
            <a:r>
              <a:rPr lang="zh-CN" altLang="en-US" sz="2400" dirty="0" smtClean="0">
                <a:cs typeface="Courier New" pitchFamily="49" charset="0"/>
              </a:rPr>
              <a:t>和</a:t>
            </a:r>
            <a:r>
              <a:rPr lang="en-US" altLang="zh-CN" sz="2400" dirty="0" smtClean="0">
                <a:cs typeface="Courier New" pitchFamily="49" charset="0"/>
              </a:rPr>
              <a:t>&lt;</a:t>
            </a:r>
            <a:r>
              <a:rPr lang="zh-CN" altLang="en-US" sz="2400" dirty="0" smtClean="0"/>
              <a:t>列数</a:t>
            </a:r>
            <a:r>
              <a:rPr lang="en-US" altLang="zh-CN" sz="2400" dirty="0" smtClean="0">
                <a:cs typeface="Courier New" pitchFamily="49" charset="0"/>
              </a:rPr>
              <a:t>&gt;</a:t>
            </a:r>
            <a:r>
              <a:rPr lang="zh-CN" altLang="en-US" sz="2400" dirty="0" smtClean="0">
                <a:cs typeface="Courier New" pitchFamily="49" charset="0"/>
              </a:rPr>
              <a:t>为</a:t>
            </a:r>
            <a:r>
              <a:rPr lang="zh-CN" altLang="en-US" sz="2400" dirty="0" smtClean="0">
                <a:solidFill>
                  <a:schemeClr val="folHlink"/>
                </a:solidFill>
                <a:cs typeface="Courier New" pitchFamily="49" charset="0"/>
              </a:rPr>
              <a:t>整型常量表达式</a:t>
            </a:r>
          </a:p>
          <a:p>
            <a:pPr eaLnBrk="1" hangingPunct="1">
              <a:lnSpc>
                <a:spcPct val="70000"/>
              </a:lnSpc>
              <a:defRPr/>
            </a:pPr>
            <a:r>
              <a:rPr lang="zh-CN" altLang="en-US" dirty="0"/>
              <a:t>例如：</a:t>
            </a:r>
          </a:p>
          <a:p>
            <a:pPr marL="457200" lvl="1" indent="0" eaLnBrk="1" hangingPunct="1">
              <a:lnSpc>
                <a:spcPct val="90000"/>
              </a:lnSpc>
              <a:buNone/>
              <a:defRPr/>
            </a:pPr>
            <a:r>
              <a:rPr lang="en-US" altLang="zh-CN" dirty="0" err="1" smtClean="0"/>
              <a:t>typedef</a:t>
            </a:r>
            <a:r>
              <a:rPr lang="en-US" altLang="zh-CN" dirty="0" smtClean="0"/>
              <a:t> </a:t>
            </a:r>
            <a:r>
              <a:rPr lang="en-US" altLang="zh-CN" dirty="0" err="1" smtClean="0"/>
              <a:t>int</a:t>
            </a:r>
            <a:r>
              <a:rPr lang="en-US" altLang="zh-CN" dirty="0" smtClean="0"/>
              <a:t> A[10][5]; //</a:t>
            </a:r>
            <a:r>
              <a:rPr lang="zh-CN" altLang="en-US" dirty="0" smtClean="0"/>
              <a:t>由</a:t>
            </a:r>
            <a:r>
              <a:rPr lang="en-US" altLang="zh-CN" dirty="0" smtClean="0"/>
              <a:t>10</a:t>
            </a:r>
            <a:r>
              <a:rPr lang="zh-CN" altLang="en-US" dirty="0" smtClean="0"/>
              <a:t>行、</a:t>
            </a:r>
            <a:r>
              <a:rPr lang="en-US" altLang="zh-CN" dirty="0" smtClean="0"/>
              <a:t>5</a:t>
            </a:r>
            <a:r>
              <a:rPr lang="zh-CN" altLang="en-US" dirty="0" smtClean="0"/>
              <a:t>列</a:t>
            </a:r>
            <a:r>
              <a:rPr lang="en-US" altLang="zh-CN" dirty="0" err="1" smtClean="0"/>
              <a:t>int</a:t>
            </a:r>
            <a:r>
              <a:rPr lang="zh-CN" altLang="en-US" dirty="0" smtClean="0"/>
              <a:t>型元素</a:t>
            </a:r>
          </a:p>
          <a:p>
            <a:pPr marL="457200" lvl="1" indent="0" eaLnBrk="1" hangingPunct="1">
              <a:lnSpc>
                <a:spcPct val="90000"/>
              </a:lnSpc>
              <a:buNone/>
              <a:defRPr/>
            </a:pPr>
            <a:r>
              <a:rPr lang="zh-CN" altLang="en-US" dirty="0" smtClean="0"/>
              <a:t> 			             </a:t>
            </a:r>
            <a:r>
              <a:rPr lang="en-US" altLang="zh-CN" dirty="0" smtClean="0"/>
              <a:t>//</a:t>
            </a:r>
            <a:r>
              <a:rPr lang="zh-CN" altLang="en-US" dirty="0" smtClean="0"/>
              <a:t>所构成的二维数组类型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zh-CN" altLang="en-US" dirty="0"/>
              <a:t>二维数组类型变量的定义</a:t>
            </a:r>
            <a:endParaRPr lang="zh-CN" altLang="zh-CN" dirty="0" smtClean="0"/>
          </a:p>
        </p:txBody>
      </p:sp>
      <p:sp>
        <p:nvSpPr>
          <p:cNvPr id="136195" name="Rectangle 3"/>
          <p:cNvSpPr>
            <a:spLocks noGrp="1" noChangeArrowheads="1"/>
          </p:cNvSpPr>
          <p:nvPr>
            <p:ph type="body" idx="1"/>
          </p:nvPr>
        </p:nvSpPr>
        <p:spPr>
          <a:xfrm>
            <a:off x="395288" y="1600200"/>
            <a:ext cx="8291512" cy="4924425"/>
          </a:xfrm>
        </p:spPr>
        <p:txBody>
          <a:bodyPr/>
          <a:lstStyle/>
          <a:p>
            <a:pPr eaLnBrk="1" hangingPunct="1">
              <a:defRPr/>
            </a:pPr>
            <a:r>
              <a:rPr lang="zh-CN" altLang="en-US" dirty="0" smtClean="0"/>
              <a:t>二维数组类型变量的定义格式：</a:t>
            </a:r>
          </a:p>
          <a:p>
            <a:pPr lvl="1" eaLnBrk="1" hangingPunct="1">
              <a:lnSpc>
                <a:spcPct val="150000"/>
              </a:lnSpc>
              <a:defRPr/>
            </a:pPr>
            <a:r>
              <a:rPr lang="en-US" altLang="zh-CN" sz="2400" dirty="0" smtClean="0">
                <a:cs typeface="Courier New" pitchFamily="49" charset="0"/>
              </a:rPr>
              <a:t>&lt;</a:t>
            </a:r>
            <a:r>
              <a:rPr lang="zh-CN" altLang="en-US" sz="2400" dirty="0" smtClean="0"/>
              <a:t>二维数组类型名</a:t>
            </a:r>
            <a:r>
              <a:rPr lang="en-US" altLang="zh-CN" sz="2400" dirty="0" smtClean="0">
                <a:cs typeface="Courier New" pitchFamily="49" charset="0"/>
              </a:rPr>
              <a:t>&gt; </a:t>
            </a:r>
            <a:r>
              <a:rPr lang="en-US" altLang="zh-CN" sz="2400" dirty="0" smtClean="0">
                <a:solidFill>
                  <a:schemeClr val="folHlink"/>
                </a:solidFill>
                <a:cs typeface="Courier New" pitchFamily="49" charset="0"/>
              </a:rPr>
              <a:t>&lt;</a:t>
            </a:r>
            <a:r>
              <a:rPr lang="zh-CN" altLang="en-US" sz="2400" dirty="0" smtClean="0">
                <a:solidFill>
                  <a:schemeClr val="folHlink"/>
                </a:solidFill>
              </a:rPr>
              <a:t>二维数组变量名</a:t>
            </a:r>
            <a:r>
              <a:rPr lang="en-US" altLang="zh-CN" sz="2400" dirty="0" smtClean="0">
                <a:solidFill>
                  <a:schemeClr val="folHlink"/>
                </a:solidFill>
                <a:cs typeface="Courier New" pitchFamily="49" charset="0"/>
              </a:rPr>
              <a:t>&gt;</a:t>
            </a:r>
            <a:r>
              <a:rPr lang="en-US" altLang="zh-CN" sz="2400" dirty="0" smtClean="0">
                <a:cs typeface="Courier New" pitchFamily="49" charset="0"/>
              </a:rPr>
              <a:t>;</a:t>
            </a:r>
          </a:p>
          <a:p>
            <a:pPr lvl="1" eaLnBrk="1" hangingPunct="1">
              <a:lnSpc>
                <a:spcPct val="110000"/>
              </a:lnSpc>
              <a:buFontTx/>
              <a:buNone/>
              <a:defRPr/>
            </a:pPr>
            <a:r>
              <a:rPr lang="zh-CN" altLang="en-US" sz="2400" dirty="0" smtClean="0">
                <a:cs typeface="Courier New" pitchFamily="49" charset="0"/>
              </a:rPr>
              <a:t>或</a:t>
            </a:r>
          </a:p>
          <a:p>
            <a:pPr lvl="1" eaLnBrk="1" hangingPunct="1">
              <a:lnSpc>
                <a:spcPct val="120000"/>
              </a:lnSpc>
              <a:defRPr/>
            </a:pPr>
            <a:r>
              <a:rPr lang="en-US" altLang="zh-CN" sz="2400" dirty="0" smtClean="0">
                <a:cs typeface="Courier New" pitchFamily="49" charset="0"/>
              </a:rPr>
              <a:t>&lt;</a:t>
            </a:r>
            <a:r>
              <a:rPr lang="zh-CN" altLang="en-US" sz="2400" dirty="0" smtClean="0"/>
              <a:t>元素类型</a:t>
            </a:r>
            <a:r>
              <a:rPr lang="en-US" altLang="zh-CN" sz="2400" dirty="0" smtClean="0">
                <a:cs typeface="Courier New" pitchFamily="49" charset="0"/>
              </a:rPr>
              <a:t>&gt; </a:t>
            </a:r>
            <a:r>
              <a:rPr lang="en-US" altLang="zh-CN" sz="2400" dirty="0" smtClean="0">
                <a:solidFill>
                  <a:schemeClr val="folHlink"/>
                </a:solidFill>
                <a:cs typeface="Courier New" pitchFamily="49" charset="0"/>
              </a:rPr>
              <a:t>&lt;</a:t>
            </a:r>
            <a:r>
              <a:rPr lang="zh-CN" altLang="en-US" sz="2400" dirty="0" smtClean="0">
                <a:solidFill>
                  <a:schemeClr val="folHlink"/>
                </a:solidFill>
              </a:rPr>
              <a:t>二维数组变量名</a:t>
            </a:r>
            <a:r>
              <a:rPr lang="en-US" altLang="zh-CN" sz="2400" dirty="0" smtClean="0">
                <a:solidFill>
                  <a:schemeClr val="folHlink"/>
                </a:solidFill>
                <a:cs typeface="Courier New" pitchFamily="49" charset="0"/>
              </a:rPr>
              <a:t>&gt;</a:t>
            </a:r>
            <a:r>
              <a:rPr lang="en-US" altLang="zh-CN" sz="2400" dirty="0" smtClean="0">
                <a:cs typeface="Courier New" pitchFamily="49" charset="0"/>
              </a:rPr>
              <a:t>[&lt;</a:t>
            </a:r>
            <a:r>
              <a:rPr lang="zh-CN" altLang="en-US" sz="2400" dirty="0" smtClean="0"/>
              <a:t>行数</a:t>
            </a:r>
            <a:r>
              <a:rPr lang="en-US" altLang="zh-CN" sz="2400" dirty="0" smtClean="0">
                <a:cs typeface="Courier New" pitchFamily="49" charset="0"/>
              </a:rPr>
              <a:t>&gt;][&lt;</a:t>
            </a:r>
            <a:r>
              <a:rPr lang="zh-CN" altLang="en-US" sz="2400" dirty="0" smtClean="0"/>
              <a:t>列数</a:t>
            </a:r>
            <a:r>
              <a:rPr lang="en-US" altLang="zh-CN" sz="2400" dirty="0" smtClean="0">
                <a:cs typeface="Courier New" pitchFamily="49" charset="0"/>
              </a:rPr>
              <a:t>&gt;];</a:t>
            </a:r>
          </a:p>
          <a:p>
            <a:pPr lvl="1" eaLnBrk="1" hangingPunct="1">
              <a:lnSpc>
                <a:spcPct val="120000"/>
              </a:lnSpc>
              <a:buFontTx/>
              <a:buNone/>
              <a:defRPr/>
            </a:pPr>
            <a:r>
              <a:rPr lang="zh-CN" altLang="en-US" sz="2400" dirty="0" smtClean="0">
                <a:cs typeface="Courier New" pitchFamily="49" charset="0"/>
              </a:rPr>
              <a:t>或</a:t>
            </a:r>
          </a:p>
          <a:p>
            <a:pPr lvl="1" eaLnBrk="1" hangingPunct="1">
              <a:lnSpc>
                <a:spcPct val="130000"/>
              </a:lnSpc>
              <a:defRPr/>
            </a:pPr>
            <a:r>
              <a:rPr lang="en-US" altLang="zh-CN" sz="2400" dirty="0" smtClean="0">
                <a:cs typeface="Courier New" pitchFamily="49" charset="0"/>
              </a:rPr>
              <a:t>&lt;</a:t>
            </a:r>
            <a:r>
              <a:rPr lang="zh-CN" altLang="en-US" sz="2400" dirty="0" smtClean="0">
                <a:cs typeface="Courier New" pitchFamily="49" charset="0"/>
              </a:rPr>
              <a:t>一维数组类型名</a:t>
            </a:r>
            <a:r>
              <a:rPr lang="en-US" altLang="zh-CN" sz="2400" dirty="0" smtClean="0">
                <a:cs typeface="Courier New" pitchFamily="49" charset="0"/>
              </a:rPr>
              <a:t>&gt; </a:t>
            </a:r>
            <a:r>
              <a:rPr lang="en-US" altLang="zh-CN" sz="2400" dirty="0" smtClean="0">
                <a:solidFill>
                  <a:schemeClr val="folHlink"/>
                </a:solidFill>
                <a:cs typeface="Courier New" pitchFamily="49" charset="0"/>
              </a:rPr>
              <a:t>&lt;</a:t>
            </a:r>
            <a:r>
              <a:rPr lang="zh-CN" altLang="en-US" sz="2400" dirty="0" smtClean="0">
                <a:solidFill>
                  <a:schemeClr val="folHlink"/>
                </a:solidFill>
                <a:cs typeface="Courier New" pitchFamily="49" charset="0"/>
              </a:rPr>
              <a:t>二</a:t>
            </a:r>
            <a:r>
              <a:rPr lang="zh-CN" altLang="en-US" sz="2400" dirty="0" smtClean="0">
                <a:solidFill>
                  <a:schemeClr val="folHlink"/>
                </a:solidFill>
              </a:rPr>
              <a:t>维数组变量名</a:t>
            </a:r>
            <a:r>
              <a:rPr lang="en-US" altLang="zh-CN" sz="2400" dirty="0" smtClean="0">
                <a:solidFill>
                  <a:schemeClr val="folHlink"/>
                </a:solidFill>
                <a:cs typeface="Courier New" pitchFamily="49" charset="0"/>
              </a:rPr>
              <a:t>&gt;</a:t>
            </a:r>
            <a:r>
              <a:rPr lang="en-US" altLang="zh-CN" sz="2400" dirty="0" smtClean="0">
                <a:cs typeface="Courier New" pitchFamily="49" charset="0"/>
              </a:rPr>
              <a:t>[&lt;</a:t>
            </a:r>
            <a:r>
              <a:rPr lang="zh-CN" altLang="en-US" sz="2400" dirty="0" smtClean="0"/>
              <a:t>元素个数</a:t>
            </a:r>
            <a:r>
              <a:rPr lang="en-US" altLang="zh-CN" sz="2400" dirty="0" smtClean="0">
                <a:cs typeface="Courier New" pitchFamily="49" charset="0"/>
              </a:rPr>
              <a:t>&gt;]</a:t>
            </a:r>
          </a:p>
          <a:p>
            <a:pPr lvl="2" eaLnBrk="1" hangingPunct="1">
              <a:lnSpc>
                <a:spcPct val="130000"/>
              </a:lnSpc>
              <a:defRPr/>
            </a:pPr>
            <a:r>
              <a:rPr lang="en-US" altLang="zh-CN" sz="2000" dirty="0" smtClean="0">
                <a:cs typeface="Courier New" pitchFamily="49" charset="0"/>
              </a:rPr>
              <a:t>&lt;</a:t>
            </a:r>
            <a:r>
              <a:rPr lang="zh-CN" altLang="en-US" sz="2000" dirty="0" smtClean="0"/>
              <a:t>元素类型</a:t>
            </a:r>
            <a:r>
              <a:rPr lang="en-US" altLang="zh-CN" sz="2000" dirty="0" smtClean="0">
                <a:cs typeface="Courier New" pitchFamily="49" charset="0"/>
              </a:rPr>
              <a:t>&gt;</a:t>
            </a:r>
            <a:r>
              <a:rPr lang="zh-CN" altLang="en-US" sz="2000" dirty="0" smtClean="0">
                <a:cs typeface="Courier New" pitchFamily="49" charset="0"/>
              </a:rPr>
              <a:t>为任意</a:t>
            </a:r>
            <a:r>
              <a:rPr lang="en-US" altLang="zh-CN" sz="2000" dirty="0" smtClean="0">
                <a:cs typeface="Courier New" pitchFamily="49" charset="0"/>
              </a:rPr>
              <a:t>C++</a:t>
            </a:r>
            <a:r>
              <a:rPr lang="zh-CN" altLang="en-US" sz="2000" dirty="0" smtClean="0">
                <a:cs typeface="Courier New" pitchFamily="49" charset="0"/>
              </a:rPr>
              <a:t>类型（</a:t>
            </a:r>
            <a:r>
              <a:rPr lang="en-US" altLang="zh-CN" sz="2000" dirty="0" smtClean="0">
                <a:cs typeface="Courier New" pitchFamily="49" charset="0"/>
              </a:rPr>
              <a:t>void</a:t>
            </a:r>
            <a:r>
              <a:rPr lang="zh-CN" altLang="en-US" sz="2000" dirty="0" smtClean="0">
                <a:cs typeface="Courier New" pitchFamily="49" charset="0"/>
              </a:rPr>
              <a:t>除外）</a:t>
            </a:r>
          </a:p>
          <a:p>
            <a:pPr lvl="2" eaLnBrk="1" hangingPunct="1">
              <a:lnSpc>
                <a:spcPct val="130000"/>
              </a:lnSpc>
              <a:defRPr/>
            </a:pPr>
            <a:r>
              <a:rPr lang="en-US" altLang="zh-CN" sz="2000" dirty="0" smtClean="0">
                <a:cs typeface="Courier New" pitchFamily="49" charset="0"/>
              </a:rPr>
              <a:t>&lt;</a:t>
            </a:r>
            <a:r>
              <a:rPr lang="zh-CN" altLang="en-US" sz="2000" dirty="0" smtClean="0"/>
              <a:t>行数</a:t>
            </a:r>
            <a:r>
              <a:rPr lang="en-US" altLang="zh-CN" sz="2000" dirty="0" smtClean="0">
                <a:cs typeface="Courier New" pitchFamily="49" charset="0"/>
              </a:rPr>
              <a:t>&gt;</a:t>
            </a:r>
            <a:r>
              <a:rPr lang="zh-CN" altLang="en-US" sz="2000" dirty="0" smtClean="0">
                <a:cs typeface="Courier New" pitchFamily="49" charset="0"/>
              </a:rPr>
              <a:t>、</a:t>
            </a:r>
            <a:r>
              <a:rPr lang="en-US" altLang="zh-CN" sz="2000" dirty="0" smtClean="0">
                <a:cs typeface="Courier New" pitchFamily="49" charset="0"/>
              </a:rPr>
              <a:t>&lt;</a:t>
            </a:r>
            <a:r>
              <a:rPr lang="zh-CN" altLang="en-US" sz="2000" dirty="0" smtClean="0"/>
              <a:t>列数</a:t>
            </a:r>
            <a:r>
              <a:rPr lang="en-US" altLang="zh-CN" sz="2000" dirty="0" smtClean="0">
                <a:cs typeface="Courier New" pitchFamily="49" charset="0"/>
              </a:rPr>
              <a:t>&gt;</a:t>
            </a:r>
            <a:r>
              <a:rPr lang="zh-CN" altLang="en-US" sz="2000" dirty="0" smtClean="0">
                <a:cs typeface="Courier New" pitchFamily="49" charset="0"/>
              </a:rPr>
              <a:t>和</a:t>
            </a:r>
            <a:r>
              <a:rPr lang="en-US" altLang="zh-CN" sz="2000" dirty="0" smtClean="0">
                <a:cs typeface="Courier New" pitchFamily="49" charset="0"/>
              </a:rPr>
              <a:t>&lt;</a:t>
            </a:r>
            <a:r>
              <a:rPr lang="zh-CN" altLang="en-US" sz="2000" dirty="0" smtClean="0"/>
              <a:t>元素个数</a:t>
            </a:r>
            <a:r>
              <a:rPr lang="en-US" altLang="zh-CN" sz="2000" dirty="0" smtClean="0">
                <a:cs typeface="Courier New" pitchFamily="49" charset="0"/>
              </a:rPr>
              <a:t>&gt;</a:t>
            </a:r>
            <a:r>
              <a:rPr lang="zh-CN" altLang="en-US" sz="2000" dirty="0" smtClean="0">
                <a:cs typeface="Courier New" pitchFamily="49" charset="0"/>
              </a:rPr>
              <a:t>为</a:t>
            </a:r>
            <a:r>
              <a:rPr lang="zh-CN" altLang="en-US" sz="2000" dirty="0" smtClean="0">
                <a:solidFill>
                  <a:schemeClr val="folHlink"/>
                </a:solidFill>
                <a:cs typeface="Courier New" pitchFamily="49" charset="0"/>
              </a:rPr>
              <a:t>整型常量表达式</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endParaRPr lang="zh-CN" altLang="zh-CN" smtClean="0"/>
          </a:p>
        </p:txBody>
      </p:sp>
      <p:sp>
        <p:nvSpPr>
          <p:cNvPr id="177155" name="Rectangle 3"/>
          <p:cNvSpPr>
            <a:spLocks noGrp="1" noChangeArrowheads="1"/>
          </p:cNvSpPr>
          <p:nvPr>
            <p:ph type="body" idx="1"/>
          </p:nvPr>
        </p:nvSpPr>
        <p:spPr/>
        <p:txBody>
          <a:bodyPr/>
          <a:lstStyle/>
          <a:p>
            <a:pPr eaLnBrk="1" hangingPunct="1">
              <a:lnSpc>
                <a:spcPct val="90000"/>
              </a:lnSpc>
              <a:defRPr/>
            </a:pPr>
            <a:r>
              <a:rPr lang="zh-CN" altLang="en-US" dirty="0" smtClean="0"/>
              <a:t>例如：</a:t>
            </a:r>
          </a:p>
          <a:p>
            <a:pPr lvl="1" eaLnBrk="1" hangingPunct="1">
              <a:lnSpc>
                <a:spcPct val="90000"/>
              </a:lnSpc>
              <a:defRPr/>
            </a:pPr>
            <a:r>
              <a:rPr lang="en-US" altLang="zh-CN" sz="3200" dirty="0" err="1" smtClean="0"/>
              <a:t>typedef</a:t>
            </a:r>
            <a:r>
              <a:rPr lang="en-US" altLang="zh-CN" sz="3200" dirty="0" smtClean="0"/>
              <a:t> </a:t>
            </a:r>
            <a:r>
              <a:rPr lang="en-US" altLang="zh-CN" sz="3200" dirty="0" err="1" smtClean="0"/>
              <a:t>int</a:t>
            </a:r>
            <a:r>
              <a:rPr lang="en-US" altLang="zh-CN" sz="3200" dirty="0" smtClean="0"/>
              <a:t> A[10][5]; </a:t>
            </a:r>
          </a:p>
          <a:p>
            <a:pPr lvl="1" eaLnBrk="1" hangingPunct="1">
              <a:lnSpc>
                <a:spcPct val="90000"/>
              </a:lnSpc>
              <a:defRPr/>
            </a:pPr>
            <a:r>
              <a:rPr lang="en-US" altLang="zh-CN" sz="3200" dirty="0" smtClean="0"/>
              <a:t>A </a:t>
            </a:r>
            <a:r>
              <a:rPr lang="en-US" altLang="zh-CN" sz="3200" dirty="0" err="1" smtClean="0"/>
              <a:t>a</a:t>
            </a:r>
            <a:r>
              <a:rPr lang="en-US" altLang="zh-CN" sz="3200" dirty="0" smtClean="0"/>
              <a:t>;</a:t>
            </a:r>
          </a:p>
          <a:p>
            <a:pPr lvl="1" eaLnBrk="1" hangingPunct="1">
              <a:lnSpc>
                <a:spcPct val="90000"/>
              </a:lnSpc>
              <a:buFontTx/>
              <a:buNone/>
              <a:defRPr/>
            </a:pPr>
            <a:r>
              <a:rPr lang="zh-CN" altLang="en-US" sz="3200" dirty="0" smtClean="0"/>
              <a:t>或</a:t>
            </a:r>
          </a:p>
          <a:p>
            <a:pPr lvl="1" eaLnBrk="1" hangingPunct="1">
              <a:lnSpc>
                <a:spcPct val="90000"/>
              </a:lnSpc>
              <a:defRPr/>
            </a:pPr>
            <a:r>
              <a:rPr lang="en-US" altLang="zh-CN" sz="3200" dirty="0" err="1" smtClean="0"/>
              <a:t>int</a:t>
            </a:r>
            <a:r>
              <a:rPr lang="en-US" altLang="zh-CN" sz="3200" dirty="0" smtClean="0"/>
              <a:t> a[10][5];</a:t>
            </a:r>
          </a:p>
          <a:p>
            <a:pPr lvl="1" eaLnBrk="1" hangingPunct="1">
              <a:lnSpc>
                <a:spcPct val="90000"/>
              </a:lnSpc>
              <a:buFontTx/>
              <a:buNone/>
              <a:defRPr/>
            </a:pPr>
            <a:r>
              <a:rPr lang="zh-CN" altLang="en-US" sz="3200" dirty="0" smtClean="0"/>
              <a:t>或</a:t>
            </a:r>
          </a:p>
          <a:p>
            <a:pPr lvl="1" eaLnBrk="1" hangingPunct="1">
              <a:lnSpc>
                <a:spcPct val="90000"/>
              </a:lnSpc>
              <a:defRPr/>
            </a:pPr>
            <a:r>
              <a:rPr lang="en-US" altLang="zh-CN" sz="3200" dirty="0" err="1" smtClean="0"/>
              <a:t>typedef</a:t>
            </a:r>
            <a:r>
              <a:rPr lang="en-US" altLang="zh-CN" sz="3200" dirty="0" smtClean="0"/>
              <a:t> </a:t>
            </a:r>
            <a:r>
              <a:rPr lang="en-US" altLang="zh-CN" sz="3200" dirty="0" err="1" smtClean="0"/>
              <a:t>int</a:t>
            </a:r>
            <a:r>
              <a:rPr lang="en-US" altLang="zh-CN" sz="3200" smtClean="0"/>
              <a:t> B[5];</a:t>
            </a:r>
          </a:p>
          <a:p>
            <a:pPr lvl="1" eaLnBrk="1" hangingPunct="1">
              <a:lnSpc>
                <a:spcPct val="90000"/>
              </a:lnSpc>
              <a:defRPr/>
            </a:pPr>
            <a:r>
              <a:rPr lang="en-US" altLang="zh-CN" sz="3200" dirty="0" smtClean="0">
                <a:solidFill>
                  <a:schemeClr val="folHlink"/>
                </a:solidFill>
              </a:rPr>
              <a:t>B a[10]</a:t>
            </a:r>
            <a:r>
              <a:rPr lang="en-US" altLang="zh-CN" sz="3200" dirty="0" smtClean="0"/>
              <a:t>;</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smtClean="0"/>
              <a:t>二维数组的初始化 </a:t>
            </a:r>
          </a:p>
        </p:txBody>
      </p:sp>
      <p:sp>
        <p:nvSpPr>
          <p:cNvPr id="180227" name="Rectangle 3"/>
          <p:cNvSpPr>
            <a:spLocks noGrp="1" noChangeArrowheads="1"/>
          </p:cNvSpPr>
          <p:nvPr>
            <p:ph type="body" idx="1"/>
          </p:nvPr>
        </p:nvSpPr>
        <p:spPr>
          <a:xfrm>
            <a:off x="457200" y="1600200"/>
            <a:ext cx="8229600" cy="5068888"/>
          </a:xfrm>
        </p:spPr>
        <p:txBody>
          <a:bodyPr/>
          <a:lstStyle/>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eaLnBrk="1" hangingPunct="1">
              <a:lnSpc>
                <a:spcPct val="90000"/>
              </a:lnSpc>
              <a:buFont typeface="Wingdings" pitchFamily="2" charset="2"/>
              <a:buNone/>
              <a:defRPr/>
            </a:pPr>
            <a:r>
              <a:rPr lang="en-US" altLang="zh-CN" sz="2800" dirty="0" err="1" smtClean="0"/>
              <a:t>int</a:t>
            </a:r>
            <a:r>
              <a:rPr lang="en-US" altLang="zh-CN" sz="2800" dirty="0" smtClean="0"/>
              <a:t> a[2][3]={1,2,3,4,5,6};</a:t>
            </a:r>
          </a:p>
          <a:p>
            <a:pPr eaLnBrk="1" hangingPunct="1">
              <a:lnSpc>
                <a:spcPct val="90000"/>
              </a:lnSpc>
              <a:buFont typeface="Wingdings" pitchFamily="2" charset="2"/>
              <a:buNone/>
              <a:defRPr/>
            </a:pPr>
            <a:r>
              <a:rPr lang="en-US" altLang="zh-CN" sz="2800" dirty="0" err="1" smtClean="0"/>
              <a:t>int</a:t>
            </a:r>
            <a:r>
              <a:rPr lang="en-US" altLang="zh-CN" sz="2800" dirty="0" smtClean="0"/>
              <a:t> a[2][3]={1,2,3,4};</a:t>
            </a:r>
          </a:p>
          <a:p>
            <a:pPr lvl="1" eaLnBrk="1" hangingPunct="1">
              <a:lnSpc>
                <a:spcPct val="90000"/>
              </a:lnSpc>
              <a:defRPr/>
            </a:pPr>
            <a:r>
              <a:rPr lang="zh-CN" altLang="en-US" sz="2400" dirty="0" smtClean="0"/>
              <a:t>以上初始化按照数组的行来进行 </a:t>
            </a:r>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a[2][3]={{1,2},{3,4}};</a:t>
            </a:r>
          </a:p>
          <a:p>
            <a:pPr lvl="1" eaLnBrk="1" hangingPunct="1">
              <a:lnSpc>
                <a:spcPct val="90000"/>
              </a:lnSpc>
              <a:defRPr/>
            </a:pPr>
            <a:r>
              <a:rPr lang="zh-CN" altLang="en-US" sz="2400" dirty="0"/>
              <a:t>每</a:t>
            </a:r>
            <a:r>
              <a:rPr lang="zh-CN" altLang="en-US" sz="2400" dirty="0" smtClean="0"/>
              <a:t>一行的前</a:t>
            </a:r>
            <a:r>
              <a:rPr lang="en-US" altLang="zh-CN" sz="2400" dirty="0" smtClean="0"/>
              <a:t>2</a:t>
            </a:r>
            <a:r>
              <a:rPr lang="zh-CN" altLang="en-US" sz="2400" dirty="0" smtClean="0"/>
              <a:t>个分别初始化为</a:t>
            </a:r>
            <a:r>
              <a:rPr lang="en-US" altLang="zh-CN" sz="2400" dirty="0" smtClean="0"/>
              <a:t>1</a:t>
            </a:r>
            <a:r>
              <a:rPr lang="zh-CN" altLang="en-US" sz="2400" dirty="0" smtClean="0"/>
              <a:t>、</a:t>
            </a:r>
            <a:r>
              <a:rPr lang="en-US" altLang="zh-CN" sz="2400" dirty="0" smtClean="0"/>
              <a:t>2</a:t>
            </a:r>
            <a:r>
              <a:rPr lang="zh-CN" altLang="en-US" sz="2400" dirty="0" smtClean="0"/>
              <a:t>和</a:t>
            </a:r>
            <a:r>
              <a:rPr lang="en-US" altLang="zh-CN" sz="2400" dirty="0" smtClean="0"/>
              <a:t>3</a:t>
            </a:r>
            <a:r>
              <a:rPr lang="zh-CN" altLang="en-US" sz="2400" dirty="0" smtClean="0"/>
              <a:t>、</a:t>
            </a:r>
            <a:r>
              <a:rPr lang="en-US" altLang="zh-CN" sz="2400" dirty="0" smtClean="0"/>
              <a:t>4</a:t>
            </a:r>
            <a:r>
              <a:rPr lang="zh-CN" altLang="en-US" sz="2400" dirty="0" smtClean="0"/>
              <a:t>，其它为</a:t>
            </a:r>
            <a:r>
              <a:rPr lang="en-US" altLang="zh-CN" sz="2400" dirty="0" smtClean="0"/>
              <a:t>0</a:t>
            </a:r>
          </a:p>
          <a:p>
            <a:pPr eaLnBrk="1" hangingPunct="1">
              <a:lnSpc>
                <a:spcPct val="90000"/>
              </a:lnSpc>
              <a:buFont typeface="Wingdings" pitchFamily="2" charset="2"/>
              <a:buNone/>
              <a:defRPr/>
            </a:pPr>
            <a:endParaRPr lang="en-US" altLang="zh-CN" sz="2800" dirty="0" smtClean="0"/>
          </a:p>
          <a:p>
            <a:pPr eaLnBrk="1" hangingPunct="1">
              <a:lnSpc>
                <a:spcPct val="90000"/>
              </a:lnSpc>
              <a:buFont typeface="Wingdings" pitchFamily="2" charset="2"/>
              <a:buNone/>
              <a:defRPr/>
            </a:pPr>
            <a:r>
              <a:rPr lang="en-US" altLang="zh-CN" sz="2800" dirty="0" err="1" smtClean="0"/>
              <a:t>int</a:t>
            </a:r>
            <a:r>
              <a:rPr lang="en-US" altLang="zh-CN" sz="2800" dirty="0" smtClean="0"/>
              <a:t> a[][3]={{1,2,3},{4,5,6},{7,8,9}};</a:t>
            </a:r>
          </a:p>
          <a:p>
            <a:pPr lvl="1" eaLnBrk="1" hangingPunct="1">
              <a:lnSpc>
                <a:spcPct val="90000"/>
              </a:lnSpc>
              <a:defRPr/>
            </a:pPr>
            <a:r>
              <a:rPr lang="zh-CN" altLang="en-US" sz="2400" dirty="0" smtClean="0"/>
              <a:t>行数为</a:t>
            </a:r>
            <a:r>
              <a:rPr lang="en-US" altLang="zh-CN" sz="2400" dirty="0" smtClean="0"/>
              <a:t>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95275"/>
            <a:ext cx="7772400" cy="685800"/>
          </a:xfrm>
        </p:spPr>
        <p:txBody>
          <a:bodyPr/>
          <a:lstStyle/>
          <a:p>
            <a:pPr eaLnBrk="1" hangingPunct="1">
              <a:defRPr/>
            </a:pPr>
            <a:r>
              <a:rPr lang="zh-CN" altLang="en-US" sz="4000" smtClean="0"/>
              <a:t>二维数组的操作</a:t>
            </a:r>
          </a:p>
        </p:txBody>
      </p:sp>
      <p:sp>
        <p:nvSpPr>
          <p:cNvPr id="18435" name="Rectangle 3"/>
          <p:cNvSpPr>
            <a:spLocks noGrp="1" noChangeArrowheads="1"/>
          </p:cNvSpPr>
          <p:nvPr>
            <p:ph type="body" idx="1"/>
          </p:nvPr>
        </p:nvSpPr>
        <p:spPr>
          <a:xfrm>
            <a:off x="381000" y="1484313"/>
            <a:ext cx="8458200" cy="5373687"/>
          </a:xfrm>
        </p:spPr>
        <p:txBody>
          <a:bodyPr/>
          <a:lstStyle/>
          <a:p>
            <a:pPr eaLnBrk="1" hangingPunct="1">
              <a:defRPr/>
            </a:pPr>
            <a:r>
              <a:rPr lang="zh-CN" altLang="en-US" sz="2800" dirty="0" smtClean="0"/>
              <a:t>访问二维数组元素，格式是：</a:t>
            </a:r>
            <a:endParaRPr lang="zh-CN" altLang="en-US" sz="2800" dirty="0" smtClean="0">
              <a:latin typeface="宋体" charset="-122"/>
              <a:cs typeface="Times New Roman" pitchFamily="18" charset="0"/>
            </a:endParaRPr>
          </a:p>
          <a:p>
            <a:pPr lvl="1" eaLnBrk="1" hangingPunct="1">
              <a:lnSpc>
                <a:spcPct val="120000"/>
              </a:lnSpc>
              <a:buFontTx/>
              <a:buNone/>
              <a:defRPr/>
            </a:pPr>
            <a:r>
              <a:rPr lang="en-US" altLang="zh-CN" sz="2400" dirty="0" smtClean="0"/>
              <a:t>&lt;</a:t>
            </a:r>
            <a:r>
              <a:rPr lang="zh-CN" altLang="en-US" sz="2400" dirty="0" smtClean="0">
                <a:latin typeface="宋体" charset="-122"/>
              </a:rPr>
              <a:t>二维数组变量名</a:t>
            </a:r>
            <a:r>
              <a:rPr lang="en-US" altLang="zh-CN" sz="2400" dirty="0" smtClean="0"/>
              <a:t>&gt;[&lt;</a:t>
            </a:r>
            <a:r>
              <a:rPr lang="zh-CN" altLang="en-US" sz="2400" dirty="0" smtClean="0">
                <a:latin typeface="宋体" charset="-122"/>
              </a:rPr>
              <a:t>下标</a:t>
            </a:r>
            <a:r>
              <a:rPr lang="en-US" altLang="zh-CN" sz="2400" dirty="0" smtClean="0"/>
              <a:t>1&gt;][&lt;</a:t>
            </a:r>
            <a:r>
              <a:rPr lang="zh-CN" altLang="en-US" sz="2400" dirty="0" smtClean="0">
                <a:latin typeface="宋体" charset="-122"/>
              </a:rPr>
              <a:t>下标</a:t>
            </a:r>
            <a:r>
              <a:rPr lang="en-US" altLang="zh-CN" sz="2400" dirty="0" smtClean="0"/>
              <a:t>2&gt;] </a:t>
            </a:r>
          </a:p>
          <a:p>
            <a:pPr lvl="1" eaLnBrk="1" hangingPunct="1">
              <a:lnSpc>
                <a:spcPct val="110000"/>
              </a:lnSpc>
              <a:defRPr/>
            </a:pPr>
            <a:r>
              <a:rPr lang="en-US" altLang="zh-CN" sz="2400" dirty="0" smtClean="0"/>
              <a:t>&lt;</a:t>
            </a:r>
            <a:r>
              <a:rPr lang="zh-CN" altLang="en-US" sz="2400" dirty="0" smtClean="0">
                <a:latin typeface="宋体" charset="-122"/>
              </a:rPr>
              <a:t>下标</a:t>
            </a:r>
            <a:r>
              <a:rPr lang="en-US" altLang="zh-CN" sz="2400" dirty="0" smtClean="0"/>
              <a:t>1&gt;</a:t>
            </a:r>
            <a:r>
              <a:rPr lang="zh-CN" altLang="en-US" sz="2400" dirty="0" smtClean="0"/>
              <a:t>和</a:t>
            </a:r>
            <a:r>
              <a:rPr lang="en-US" altLang="zh-CN" sz="2400" dirty="0" smtClean="0"/>
              <a:t>&lt;</a:t>
            </a:r>
            <a:r>
              <a:rPr lang="zh-CN" altLang="en-US" sz="2400" dirty="0" smtClean="0">
                <a:latin typeface="宋体" charset="-122"/>
              </a:rPr>
              <a:t>下标</a:t>
            </a:r>
            <a:r>
              <a:rPr lang="en-US" altLang="zh-CN" sz="2400" dirty="0" smtClean="0"/>
              <a:t>2&gt;</a:t>
            </a:r>
            <a:r>
              <a:rPr lang="zh-CN" altLang="en-US" sz="2400" dirty="0" smtClean="0"/>
              <a:t>为</a:t>
            </a:r>
            <a:r>
              <a:rPr lang="zh-CN" altLang="en-US" sz="2400" dirty="0" smtClean="0">
                <a:solidFill>
                  <a:srgbClr val="FFC000"/>
                </a:solidFill>
              </a:rPr>
              <a:t>整型表达式</a:t>
            </a:r>
            <a:r>
              <a:rPr lang="zh-CN" altLang="en-US" sz="2400" dirty="0" smtClean="0"/>
              <a:t>，均从</a:t>
            </a:r>
            <a:r>
              <a:rPr lang="en-US" altLang="zh-CN" sz="2400" dirty="0" smtClean="0"/>
              <a:t>0</a:t>
            </a:r>
            <a:r>
              <a:rPr lang="zh-CN" altLang="en-US" sz="2400" dirty="0" smtClean="0"/>
              <a:t>开始。</a:t>
            </a:r>
          </a:p>
          <a:p>
            <a:pPr lvl="1" eaLnBrk="1" hangingPunct="1">
              <a:lnSpc>
                <a:spcPct val="110000"/>
              </a:lnSpc>
              <a:defRPr/>
            </a:pPr>
            <a:r>
              <a:rPr lang="zh-CN" altLang="en-US" sz="2400" dirty="0" smtClean="0"/>
              <a:t>例如：</a:t>
            </a:r>
          </a:p>
          <a:p>
            <a:pPr lvl="2" eaLnBrk="1" hangingPunct="1">
              <a:lnSpc>
                <a:spcPct val="110000"/>
              </a:lnSpc>
              <a:defRPr/>
            </a:pPr>
            <a:r>
              <a:rPr lang="en-US" altLang="zh-CN" sz="2000" dirty="0" err="1" smtClean="0"/>
              <a:t>int</a:t>
            </a:r>
            <a:r>
              <a:rPr lang="en-US" altLang="zh-CN" sz="2000" dirty="0" smtClean="0"/>
              <a:t> a[10][5];</a:t>
            </a:r>
          </a:p>
          <a:p>
            <a:pPr lvl="2" eaLnBrk="1" hangingPunct="1">
              <a:lnSpc>
                <a:spcPct val="110000"/>
              </a:lnSpc>
              <a:defRPr/>
            </a:pPr>
            <a:r>
              <a:rPr lang="en-US" altLang="zh-CN" sz="2000" dirty="0" smtClean="0"/>
              <a:t>a[0][0]</a:t>
            </a:r>
            <a:r>
              <a:rPr lang="zh-CN" altLang="en-US" sz="2000" dirty="0" smtClean="0"/>
              <a:t>、</a:t>
            </a:r>
            <a:r>
              <a:rPr lang="en-US" altLang="zh-CN" sz="2000" dirty="0" smtClean="0"/>
              <a:t>a[0][1]</a:t>
            </a:r>
            <a:r>
              <a:rPr lang="zh-CN" altLang="en-US" sz="2000" dirty="0" smtClean="0"/>
              <a:t>、</a:t>
            </a:r>
            <a:r>
              <a:rPr lang="en-US" altLang="zh-CN" sz="2000" dirty="0" smtClean="0"/>
              <a:t>...</a:t>
            </a:r>
            <a:r>
              <a:rPr lang="zh-CN" altLang="en-US" sz="2000" dirty="0" smtClean="0"/>
              <a:t>、</a:t>
            </a:r>
            <a:r>
              <a:rPr lang="en-US" altLang="zh-CN" sz="2000" dirty="0" smtClean="0"/>
              <a:t>a[9][0]</a:t>
            </a:r>
            <a:r>
              <a:rPr lang="zh-CN" altLang="en-US" sz="2000" dirty="0" smtClean="0"/>
              <a:t>、</a:t>
            </a:r>
            <a:r>
              <a:rPr lang="en-US" altLang="zh-CN" sz="2000" dirty="0" smtClean="0"/>
              <a:t>...</a:t>
            </a:r>
            <a:r>
              <a:rPr lang="zh-CN" altLang="en-US" sz="2000" dirty="0" smtClean="0"/>
              <a:t>、</a:t>
            </a:r>
            <a:r>
              <a:rPr lang="en-US" altLang="zh-CN" sz="2000" dirty="0" smtClean="0"/>
              <a:t>a[9][4]</a:t>
            </a:r>
          </a:p>
          <a:p>
            <a:pPr eaLnBrk="1" hangingPunct="1">
              <a:lnSpc>
                <a:spcPct val="130000"/>
              </a:lnSpc>
              <a:defRPr/>
            </a:pPr>
            <a:r>
              <a:rPr lang="zh-CN" altLang="en-US" sz="2800" dirty="0" smtClean="0"/>
              <a:t>以行为单位访问，例如：</a:t>
            </a:r>
          </a:p>
          <a:p>
            <a:pPr lvl="1" eaLnBrk="1" hangingPunct="1">
              <a:lnSpc>
                <a:spcPct val="110000"/>
              </a:lnSpc>
              <a:defRPr/>
            </a:pPr>
            <a:r>
              <a:rPr lang="en-US" altLang="zh-CN" sz="2400" dirty="0" err="1" smtClean="0"/>
              <a:t>int</a:t>
            </a:r>
            <a:r>
              <a:rPr lang="en-US" altLang="zh-CN" sz="2400" dirty="0" smtClean="0"/>
              <a:t> a[10][5];</a:t>
            </a:r>
          </a:p>
          <a:p>
            <a:pPr lvl="1" eaLnBrk="1" hangingPunct="1">
              <a:lnSpc>
                <a:spcPct val="110000"/>
              </a:lnSpc>
              <a:defRPr/>
            </a:pPr>
            <a:r>
              <a:rPr lang="en-US" altLang="zh-CN" sz="2400" dirty="0" smtClean="0"/>
              <a:t>a[0]</a:t>
            </a:r>
            <a:r>
              <a:rPr lang="zh-CN" altLang="en-US" sz="2400" dirty="0" smtClean="0"/>
              <a:t>、</a:t>
            </a:r>
            <a:r>
              <a:rPr lang="en-US" altLang="zh-CN" sz="2400" dirty="0" smtClean="0"/>
              <a:t>a[1]</a:t>
            </a:r>
            <a:r>
              <a:rPr lang="zh-CN" altLang="en-US" sz="2400" dirty="0" smtClean="0"/>
              <a:t>、</a:t>
            </a:r>
            <a:r>
              <a:rPr lang="en-US" altLang="zh-CN" sz="2400" dirty="0" smtClean="0"/>
              <a:t>...</a:t>
            </a:r>
            <a:r>
              <a:rPr lang="zh-CN" altLang="en-US" sz="2400" dirty="0" smtClean="0"/>
              <a:t>、</a:t>
            </a:r>
            <a:r>
              <a:rPr lang="en-US" altLang="zh-CN" sz="2400" dirty="0" smtClean="0"/>
              <a:t>a[9]</a:t>
            </a:r>
          </a:p>
          <a:p>
            <a:pPr lvl="1" eaLnBrk="1" hangingPunct="1">
              <a:lnSpc>
                <a:spcPct val="110000"/>
              </a:lnSpc>
              <a:defRPr/>
            </a:pPr>
            <a:r>
              <a:rPr lang="zh-CN" altLang="en-US" sz="2400" dirty="0" smtClean="0"/>
              <a:t>上面每一个都为一个一维数组，代表二维数组中的一行</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5888"/>
            <a:ext cx="8229600" cy="868362"/>
          </a:xfrm>
        </p:spPr>
        <p:txBody>
          <a:bodyPr/>
          <a:lstStyle/>
          <a:p>
            <a:pPr eaLnBrk="1" hangingPunct="1">
              <a:defRPr/>
            </a:pPr>
            <a:r>
              <a:rPr lang="zh-CN" altLang="en-US" smtClean="0"/>
              <a:t>枚举类型</a:t>
            </a:r>
          </a:p>
        </p:txBody>
      </p:sp>
      <p:sp>
        <p:nvSpPr>
          <p:cNvPr id="53251" name="Rectangle 3"/>
          <p:cNvSpPr>
            <a:spLocks noGrp="1" noChangeArrowheads="1"/>
          </p:cNvSpPr>
          <p:nvPr>
            <p:ph type="body" idx="1"/>
          </p:nvPr>
        </p:nvSpPr>
        <p:spPr>
          <a:xfrm>
            <a:off x="250825" y="1341438"/>
            <a:ext cx="8893175" cy="5516562"/>
          </a:xfrm>
        </p:spPr>
        <p:txBody>
          <a:bodyPr/>
          <a:lstStyle/>
          <a:p>
            <a:pPr eaLnBrk="1" hangingPunct="1">
              <a:defRPr/>
            </a:pPr>
            <a:r>
              <a:rPr kumimoji="1" lang="zh-CN" altLang="en-US" dirty="0" smtClean="0"/>
              <a:t>如何描述一个星期的每一天这样的数据？如果用</a:t>
            </a:r>
            <a:r>
              <a:rPr kumimoji="1" lang="en-US" altLang="zh-CN" dirty="0" err="1" smtClean="0"/>
              <a:t>int</a:t>
            </a:r>
            <a:r>
              <a:rPr kumimoji="1" lang="zh-CN" altLang="en-US" dirty="0" smtClean="0"/>
              <a:t>来描述，将会面临：</a:t>
            </a:r>
          </a:p>
          <a:p>
            <a:pPr lvl="1" eaLnBrk="1" hangingPunct="1">
              <a:defRPr/>
            </a:pPr>
            <a:r>
              <a:rPr kumimoji="1" lang="en-US" altLang="zh-CN" dirty="0" smtClean="0"/>
              <a:t>1</a:t>
            </a:r>
            <a:r>
              <a:rPr kumimoji="1" lang="zh-CN" altLang="en-US" dirty="0" smtClean="0"/>
              <a:t>表示什么意思？</a:t>
            </a:r>
          </a:p>
          <a:p>
            <a:pPr lvl="1" eaLnBrk="1" hangingPunct="1">
              <a:defRPr/>
            </a:pPr>
            <a:r>
              <a:rPr kumimoji="1" lang="zh-CN" altLang="en-US" dirty="0" smtClean="0"/>
              <a:t>星期天用什么整数表示？</a:t>
            </a:r>
            <a:r>
              <a:rPr kumimoji="1" lang="en-US" altLang="zh-CN" dirty="0" smtClean="0"/>
              <a:t>0</a:t>
            </a:r>
            <a:r>
              <a:rPr kumimoji="1" lang="zh-CN" altLang="en-US" dirty="0" smtClean="0"/>
              <a:t>还是</a:t>
            </a:r>
            <a:r>
              <a:rPr kumimoji="1" lang="en-US" altLang="zh-CN" dirty="0" smtClean="0"/>
              <a:t>7</a:t>
            </a:r>
            <a:r>
              <a:rPr kumimoji="1" lang="zh-CN" altLang="en-US" dirty="0" smtClean="0"/>
              <a:t>？</a:t>
            </a:r>
          </a:p>
          <a:p>
            <a:pPr lvl="1" eaLnBrk="1" hangingPunct="1">
              <a:defRPr/>
            </a:pPr>
            <a:r>
              <a:rPr kumimoji="1" lang="zh-CN" altLang="en-US" dirty="0" smtClean="0"/>
              <a:t>如果用</a:t>
            </a:r>
            <a:r>
              <a:rPr kumimoji="1" lang="en-US" altLang="zh-CN" dirty="0" smtClean="0"/>
              <a:t>0~6</a:t>
            </a:r>
            <a:r>
              <a:rPr kumimoji="1" lang="zh-CN" altLang="en-US" dirty="0" smtClean="0"/>
              <a:t>表示一个星期的每一天，则对于一个取值为一个星期某一天的</a:t>
            </a:r>
            <a:r>
              <a:rPr kumimoji="1" lang="en-US" altLang="zh-CN" dirty="0" err="1" smtClean="0"/>
              <a:t>int</a:t>
            </a:r>
            <a:r>
              <a:rPr kumimoji="1" lang="zh-CN" altLang="en-US" dirty="0" smtClean="0"/>
              <a:t>型变量</a:t>
            </a:r>
            <a:r>
              <a:rPr kumimoji="1" lang="en-US" altLang="zh-CN" dirty="0" smtClean="0"/>
              <a:t>day</a:t>
            </a:r>
            <a:r>
              <a:rPr kumimoji="1" lang="zh-CN" altLang="en-US" dirty="0" smtClean="0"/>
              <a:t>，如何防止下面的逻辑错误：</a:t>
            </a:r>
          </a:p>
          <a:p>
            <a:pPr lvl="2" eaLnBrk="1" hangingPunct="1">
              <a:defRPr/>
            </a:pPr>
            <a:r>
              <a:rPr kumimoji="1" lang="en-US" altLang="zh-CN" dirty="0" smtClean="0"/>
              <a:t>day = 10</a:t>
            </a:r>
          </a:p>
          <a:p>
            <a:pPr lvl="2" eaLnBrk="1" hangingPunct="1">
              <a:defRPr/>
            </a:pPr>
            <a:r>
              <a:rPr kumimoji="1" lang="en-US" altLang="zh-CN" dirty="0" smtClean="0"/>
              <a:t>day = day*2</a:t>
            </a:r>
          </a:p>
          <a:p>
            <a:pPr eaLnBrk="1" hangingPunct="1">
              <a:defRPr/>
            </a:pPr>
            <a:r>
              <a:rPr kumimoji="1" lang="zh-CN" altLang="en-US" dirty="0" smtClean="0"/>
              <a:t>在</a:t>
            </a:r>
            <a:r>
              <a:rPr kumimoji="1" lang="en-US" altLang="zh-CN" dirty="0" smtClean="0"/>
              <a:t>C++</a:t>
            </a:r>
            <a:r>
              <a:rPr kumimoji="1" lang="zh-CN" altLang="en-US" dirty="0" smtClean="0"/>
              <a:t>中用枚举类型来解决上面的问题。</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57200" y="333375"/>
            <a:ext cx="8229600" cy="5797550"/>
          </a:xfrm>
        </p:spPr>
        <p:txBody>
          <a:bodyPr/>
          <a:lstStyle/>
          <a:p>
            <a:pPr eaLnBrk="1" hangingPunct="1">
              <a:defRPr/>
            </a:pPr>
            <a:r>
              <a:rPr lang="zh-CN" altLang="en-US" smtClean="0"/>
              <a:t>对二维数组的操作通常是通过其元素来进行。例如：</a:t>
            </a:r>
          </a:p>
          <a:p>
            <a:pPr eaLnBrk="1" hangingPunct="1">
              <a:lnSpc>
                <a:spcPct val="150000"/>
              </a:lnSpc>
              <a:buFont typeface="Wingdings" pitchFamily="2" charset="2"/>
              <a:buNone/>
              <a:defRPr/>
            </a:pPr>
            <a:r>
              <a:rPr lang="en-US" altLang="zh-CN" smtClean="0"/>
              <a:t>int a[10][5],sum=0;</a:t>
            </a:r>
          </a:p>
          <a:p>
            <a:pPr eaLnBrk="1" hangingPunct="1">
              <a:buFont typeface="Wingdings" pitchFamily="2" charset="2"/>
              <a:buNone/>
              <a:defRPr/>
            </a:pPr>
            <a:r>
              <a:rPr lang="en-US" altLang="zh-CN" smtClean="0"/>
              <a:t>......</a:t>
            </a:r>
          </a:p>
          <a:p>
            <a:pPr eaLnBrk="1" hangingPunct="1">
              <a:buFont typeface="Wingdings" pitchFamily="2" charset="2"/>
              <a:buNone/>
              <a:defRPr/>
            </a:pPr>
            <a:r>
              <a:rPr lang="en-US" altLang="zh-CN" smtClean="0"/>
              <a:t>//</a:t>
            </a:r>
            <a:r>
              <a:rPr lang="zh-CN" altLang="en-US" smtClean="0"/>
              <a:t>计算所有元素的和</a:t>
            </a:r>
          </a:p>
          <a:p>
            <a:pPr eaLnBrk="1" hangingPunct="1">
              <a:buFont typeface="Wingdings" pitchFamily="2" charset="2"/>
              <a:buNone/>
              <a:defRPr/>
            </a:pPr>
            <a:r>
              <a:rPr lang="en-US" altLang="zh-CN" smtClean="0"/>
              <a:t>for (int i=0; i&lt;10; i++) </a:t>
            </a:r>
          </a:p>
          <a:p>
            <a:pPr eaLnBrk="1" hangingPunct="1">
              <a:buFont typeface="Wingdings" pitchFamily="2" charset="2"/>
              <a:buNone/>
              <a:defRPr/>
            </a:pPr>
            <a:r>
              <a:rPr lang="en-US" altLang="zh-CN" smtClean="0"/>
              <a:t>	for (int j=0; j&lt;5; j++)</a:t>
            </a:r>
          </a:p>
          <a:p>
            <a:pPr eaLnBrk="1" hangingPunct="1">
              <a:buFont typeface="Wingdings" pitchFamily="2" charset="2"/>
              <a:buNone/>
              <a:defRPr/>
            </a:pPr>
            <a:r>
              <a:rPr lang="en-US" altLang="zh-CN" smtClean="0"/>
              <a:t>		sum += a[i][j];</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4000" smtClean="0"/>
              <a:t>例：从键盘输入一个</a:t>
            </a:r>
            <a:r>
              <a:rPr lang="en-US" altLang="zh-CN" sz="4000" smtClean="0"/>
              <a:t>N×N</a:t>
            </a:r>
            <a:r>
              <a:rPr lang="zh-CN" altLang="en-US" sz="4000" smtClean="0"/>
              <a:t>的矩阵，把它转置后输出 </a:t>
            </a:r>
          </a:p>
        </p:txBody>
      </p:sp>
      <p:sp>
        <p:nvSpPr>
          <p:cNvPr id="178179" name="Rectangle 3"/>
          <p:cNvSpPr>
            <a:spLocks noGrp="1" noChangeArrowheads="1"/>
          </p:cNvSpPr>
          <p:nvPr>
            <p:ph type="body" idx="1"/>
          </p:nvPr>
        </p:nvSpPr>
        <p:spPr>
          <a:xfrm>
            <a:off x="250825" y="1600200"/>
            <a:ext cx="8686800" cy="4530725"/>
          </a:xfrm>
        </p:spPr>
        <p:txBody>
          <a:bodyPr/>
          <a:lstStyle/>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a:t>
            </a:r>
            <a:r>
              <a:rPr lang="en-US" altLang="zh-CN" sz="2400" dirty="0" err="1" smtClean="0"/>
              <a:t>const</a:t>
            </a:r>
            <a:r>
              <a:rPr lang="en-US" altLang="zh-CN" sz="2400" dirty="0" smtClean="0"/>
              <a:t> </a:t>
            </a:r>
            <a:r>
              <a:rPr lang="en-US" altLang="zh-CN" sz="2400" dirty="0" err="1" smtClean="0"/>
              <a:t>int</a:t>
            </a:r>
            <a:r>
              <a:rPr lang="en-US" altLang="zh-CN" sz="2400" dirty="0" smtClean="0"/>
              <a:t> N=3;</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a[N][N]; </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i,j</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输入矩阵数据</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请输入</a:t>
            </a:r>
            <a:r>
              <a:rPr lang="en-US" altLang="zh-CN" sz="2400" dirty="0" smtClean="0"/>
              <a:t>" &lt;&lt; N &lt;&lt; "×" &lt;&lt; N &lt;&lt; "</a:t>
            </a:r>
            <a:r>
              <a:rPr lang="zh-CN" altLang="en-US" sz="2400" dirty="0" smtClean="0"/>
              <a:t>矩阵：</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(j=0; j&lt;N; j++)</a:t>
            </a:r>
          </a:p>
          <a:p>
            <a:pPr eaLnBrk="1" hangingPunct="1">
              <a:lnSpc>
                <a:spcPct val="90000"/>
              </a:lnSpc>
              <a:buFont typeface="Wingdings" pitchFamily="2" charset="2"/>
              <a:buNone/>
              <a:defRPr/>
            </a:pP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][j];</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179388" y="0"/>
            <a:ext cx="8964612" cy="6858000"/>
          </a:xfrm>
        </p:spPr>
        <p:txBody>
          <a:bodyPr/>
          <a:lstStyle/>
          <a:p>
            <a:pPr eaLnBrk="1" hangingPunct="1">
              <a:lnSpc>
                <a:spcPct val="90000"/>
              </a:lnSpc>
              <a:buFont typeface="Wingdings" pitchFamily="2" charset="2"/>
              <a:buNone/>
              <a:defRPr/>
            </a:pPr>
            <a:r>
              <a:rPr lang="en-US" altLang="zh-CN" sz="2400" dirty="0" smtClean="0"/>
              <a:t>	//</a:t>
            </a:r>
            <a:r>
              <a:rPr lang="zh-CN" altLang="en-US" sz="2400" dirty="0" smtClean="0"/>
              <a:t>矩阵转置：</a:t>
            </a:r>
            <a:r>
              <a:rPr lang="zh-CN" altLang="en-US" sz="2000" dirty="0" smtClean="0"/>
              <a:t>交换</a:t>
            </a:r>
            <a:r>
              <a:rPr lang="en-US" altLang="zh-CN" sz="2000" dirty="0" smtClean="0"/>
              <a:t>a[</a:t>
            </a:r>
            <a:r>
              <a:rPr lang="en-US" altLang="zh-CN" sz="2000" dirty="0" err="1" smtClean="0"/>
              <a:t>i</a:t>
            </a:r>
            <a:r>
              <a:rPr lang="en-US" altLang="zh-CN" sz="2000" dirty="0" smtClean="0"/>
              <a:t>][j]</a:t>
            </a:r>
            <a:r>
              <a:rPr lang="zh-CN" altLang="en-US" sz="2000" dirty="0" smtClean="0"/>
              <a:t>和</a:t>
            </a:r>
            <a:r>
              <a:rPr lang="en-US" altLang="zh-CN" sz="2000" dirty="0" smtClean="0"/>
              <a:t>a[j][</a:t>
            </a:r>
            <a:r>
              <a:rPr lang="en-US" altLang="zh-CN" sz="2000" dirty="0" err="1" smtClean="0"/>
              <a:t>i</a:t>
            </a:r>
            <a:r>
              <a:rPr lang="en-US" altLang="zh-CN" sz="2000" dirty="0" smtClean="0"/>
              <a:t>]</a:t>
            </a:r>
            <a:r>
              <a:rPr lang="zh-CN" altLang="en-US" sz="2000" dirty="0" smtClean="0"/>
              <a:t>的值，</a:t>
            </a:r>
            <a:r>
              <a:rPr lang="en-US" altLang="zh-CN" sz="2000" dirty="0" err="1" smtClean="0"/>
              <a:t>i</a:t>
            </a:r>
            <a:r>
              <a:rPr lang="en-US" altLang="zh-CN" sz="2000" dirty="0" smtClean="0"/>
              <a:t>=0~N-1,j=i+1~N-1</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for (j=i+1; j&lt;N; j++)</a:t>
            </a:r>
          </a:p>
          <a:p>
            <a:pPr eaLnBrk="1" hangingPunct="1">
              <a:lnSpc>
                <a:spcPct val="90000"/>
              </a:lnSpc>
              <a:buFont typeface="Wingdings" pitchFamily="2" charset="2"/>
              <a:buNone/>
              <a:defRPr/>
            </a:pPr>
            <a:r>
              <a:rPr lang="en-US" altLang="zh-CN" sz="2400" dirty="0" smtClean="0"/>
              <a:t>		{	//</a:t>
            </a:r>
            <a:r>
              <a:rPr lang="zh-CN" altLang="en-US" sz="2400" dirty="0" smtClean="0"/>
              <a:t>交换</a:t>
            </a:r>
            <a:r>
              <a:rPr lang="en-US" altLang="zh-CN" sz="2400" dirty="0" smtClean="0">
                <a:solidFill>
                  <a:srgbClr val="FFC000"/>
                </a:solidFill>
              </a:rPr>
              <a:t>a[</a:t>
            </a:r>
            <a:r>
              <a:rPr lang="en-US" altLang="zh-CN" sz="2400" dirty="0" err="1" smtClean="0">
                <a:solidFill>
                  <a:srgbClr val="FFC000"/>
                </a:solidFill>
              </a:rPr>
              <a:t>i</a:t>
            </a:r>
            <a:r>
              <a:rPr lang="en-US" altLang="zh-CN" sz="2400" dirty="0" smtClean="0">
                <a:solidFill>
                  <a:srgbClr val="FFC000"/>
                </a:solidFill>
              </a:rPr>
              <a:t>][j]</a:t>
            </a:r>
            <a:r>
              <a:rPr lang="zh-CN" altLang="en-US" sz="2400" dirty="0" smtClean="0"/>
              <a:t>与</a:t>
            </a:r>
            <a:r>
              <a:rPr lang="en-US" altLang="zh-CN" sz="2400" dirty="0" smtClean="0"/>
              <a:t>a[j][</a:t>
            </a:r>
            <a:r>
              <a:rPr lang="en-US" altLang="zh-CN" sz="2400" dirty="0" err="1" smtClean="0"/>
              <a:t>i</a:t>
            </a:r>
            <a:r>
              <a:rPr lang="en-US" altLang="zh-CN" sz="2400" dirty="0" smtClean="0"/>
              <a:t>]</a:t>
            </a:r>
            <a:r>
              <a:rPr lang="zh-CN" altLang="en-US" sz="2400" dirty="0" smtClean="0"/>
              <a:t>的值</a:t>
            </a:r>
          </a:p>
          <a:p>
            <a:pPr eaLnBrk="1" hangingPunct="1">
              <a:lnSpc>
                <a:spcPct val="90000"/>
              </a:lnSpc>
              <a:buFont typeface="Wingdings" pitchFamily="2" charset="2"/>
              <a:buNone/>
              <a:defRPr/>
            </a:pPr>
            <a:r>
              <a:rPr lang="zh-CN" altLang="en-US" sz="2400" dirty="0" smtClean="0"/>
              <a:t>			</a:t>
            </a:r>
            <a:r>
              <a:rPr lang="it-IT" altLang="zh-CN" sz="2400" dirty="0" smtClean="0"/>
              <a:t>int temp=a[i][j];</a:t>
            </a:r>
          </a:p>
          <a:p>
            <a:pPr eaLnBrk="1" hangingPunct="1">
              <a:lnSpc>
                <a:spcPct val="90000"/>
              </a:lnSpc>
              <a:buFont typeface="Wingdings" pitchFamily="2" charset="2"/>
              <a:buNone/>
              <a:defRPr/>
            </a:pPr>
            <a:r>
              <a:rPr lang="it-IT" altLang="zh-CN" sz="2400" dirty="0" smtClean="0"/>
              <a:t>			a[i][j] = a[j][i];</a:t>
            </a:r>
          </a:p>
          <a:p>
            <a:pPr eaLnBrk="1" hangingPunct="1">
              <a:lnSpc>
                <a:spcPct val="90000"/>
              </a:lnSpc>
              <a:buFont typeface="Wingdings" pitchFamily="2" charset="2"/>
              <a:buNone/>
              <a:defRPr/>
            </a:pPr>
            <a:r>
              <a:rPr lang="it-IT" altLang="zh-CN" sz="2400" dirty="0" smtClean="0"/>
              <a:t>			a[j][i] = temp;</a:t>
            </a:r>
          </a:p>
          <a:p>
            <a:pPr eaLnBrk="1" hangingPunct="1">
              <a:lnSpc>
                <a:spcPct val="90000"/>
              </a:lnSpc>
              <a:buFont typeface="Wingdings" pitchFamily="2" charset="2"/>
              <a:buNone/>
              <a:defRPr/>
            </a:pPr>
            <a:r>
              <a:rPr lang="it-IT" altLang="zh-CN"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a:t>
            </a:r>
            <a:r>
              <a:rPr lang="zh-CN" altLang="en-US" sz="2400" dirty="0" smtClean="0"/>
              <a:t>输出转置后的矩阵</a:t>
            </a:r>
          </a:p>
          <a:p>
            <a:pPr eaLnBrk="1" hangingPunct="1">
              <a:lnSpc>
                <a:spcPct val="9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转置后为：</a:t>
            </a:r>
            <a:r>
              <a:rPr lang="en-US" altLang="zh-CN" sz="2400" dirty="0" smtClean="0"/>
              <a:t>\n";</a:t>
            </a:r>
          </a:p>
          <a:p>
            <a:pPr eaLnBrk="1" hangingPunct="1">
              <a:lnSpc>
                <a:spcPct val="90000"/>
              </a:lnSpc>
              <a:buFont typeface="Wingdings" pitchFamily="2" charset="2"/>
              <a:buNone/>
              <a:defRPr/>
            </a:pPr>
            <a:r>
              <a:rPr lang="en-US" altLang="zh-CN" sz="2400" dirty="0" smtClean="0"/>
              <a:t>	for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	for (j=0; j&lt;N; j++)</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a:t>
            </a:r>
            <a:r>
              <a:rPr lang="en-US" altLang="zh-CN" sz="2400" dirty="0" err="1" smtClean="0"/>
              <a:t>i</a:t>
            </a:r>
            <a:r>
              <a:rPr lang="en-US" altLang="zh-CN" sz="2400" dirty="0" smtClean="0"/>
              <a:t>][j] &lt;&lt; '  ';</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p>
        </p:txBody>
      </p:sp>
      <p:sp>
        <p:nvSpPr>
          <p:cNvPr id="44035" name="Text Box 4"/>
          <p:cNvSpPr txBox="1">
            <a:spLocks noChangeArrowheads="1"/>
          </p:cNvSpPr>
          <p:nvPr/>
        </p:nvSpPr>
        <p:spPr bwMode="auto">
          <a:xfrm>
            <a:off x="6888163" y="1338263"/>
            <a:ext cx="1644650" cy="137001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30000"/>
              </a:lnSpc>
              <a:spcBef>
                <a:spcPct val="50000"/>
              </a:spcBef>
              <a:buClrTx/>
              <a:buSzTx/>
              <a:buFontTx/>
              <a:buNone/>
            </a:pPr>
            <a:r>
              <a:rPr lang="en-US" altLang="zh-CN" sz="2400"/>
              <a:t>x </a:t>
            </a:r>
            <a:r>
              <a:rPr lang="en-US" altLang="zh-CN" sz="2400">
                <a:solidFill>
                  <a:schemeClr val="folHlink"/>
                </a:solidFill>
              </a:rPr>
              <a:t>x x x x</a:t>
            </a:r>
          </a:p>
          <a:p>
            <a:pPr eaLnBrk="1" hangingPunct="1">
              <a:lnSpc>
                <a:spcPct val="30000"/>
              </a:lnSpc>
              <a:spcBef>
                <a:spcPct val="50000"/>
              </a:spcBef>
              <a:buClrTx/>
              <a:buSzTx/>
              <a:buFontTx/>
              <a:buNone/>
            </a:pPr>
            <a:r>
              <a:rPr lang="en-US" altLang="zh-CN" sz="2400"/>
              <a:t>   x </a:t>
            </a:r>
            <a:r>
              <a:rPr lang="en-US" altLang="zh-CN" sz="2400">
                <a:solidFill>
                  <a:schemeClr val="folHlink"/>
                </a:solidFill>
              </a:rPr>
              <a:t>x x x</a:t>
            </a:r>
          </a:p>
          <a:p>
            <a:pPr eaLnBrk="1" hangingPunct="1">
              <a:lnSpc>
                <a:spcPct val="30000"/>
              </a:lnSpc>
              <a:spcBef>
                <a:spcPct val="50000"/>
              </a:spcBef>
              <a:buClrTx/>
              <a:buSzTx/>
              <a:buFontTx/>
              <a:buNone/>
            </a:pPr>
            <a:r>
              <a:rPr lang="en-US" altLang="zh-CN" sz="2400"/>
              <a:t>      x </a:t>
            </a:r>
            <a:r>
              <a:rPr lang="en-US" altLang="zh-CN" sz="2400">
                <a:solidFill>
                  <a:schemeClr val="folHlink"/>
                </a:solidFill>
              </a:rPr>
              <a:t>x x</a:t>
            </a:r>
          </a:p>
          <a:p>
            <a:pPr eaLnBrk="1" hangingPunct="1">
              <a:lnSpc>
                <a:spcPct val="30000"/>
              </a:lnSpc>
              <a:spcBef>
                <a:spcPct val="50000"/>
              </a:spcBef>
              <a:buClrTx/>
              <a:buSzTx/>
              <a:buFontTx/>
              <a:buNone/>
            </a:pPr>
            <a:r>
              <a:rPr lang="en-US" altLang="zh-CN" sz="2400"/>
              <a:t>         x </a:t>
            </a:r>
            <a:r>
              <a:rPr lang="en-US" altLang="zh-CN" sz="2400">
                <a:solidFill>
                  <a:schemeClr val="folHlink"/>
                </a:solidFill>
              </a:rPr>
              <a:t>x</a:t>
            </a:r>
          </a:p>
          <a:p>
            <a:pPr eaLnBrk="1" hangingPunct="1">
              <a:lnSpc>
                <a:spcPct val="30000"/>
              </a:lnSpc>
              <a:spcBef>
                <a:spcPct val="50000"/>
              </a:spcBef>
              <a:buClrTx/>
              <a:buSzTx/>
              <a:buFontTx/>
              <a:buNone/>
            </a:pPr>
            <a:r>
              <a:rPr lang="en-US" altLang="zh-CN" sz="2400"/>
              <a:t>            x</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zh-CN" altLang="en-US" smtClean="0"/>
              <a:t>二维数组的存贮</a:t>
            </a:r>
          </a:p>
        </p:txBody>
      </p:sp>
      <p:sp>
        <p:nvSpPr>
          <p:cNvPr id="160771" name="Rectangle 3"/>
          <p:cNvSpPr>
            <a:spLocks noGrp="1" noChangeArrowheads="1"/>
          </p:cNvSpPr>
          <p:nvPr>
            <p:ph type="body" idx="1"/>
          </p:nvPr>
        </p:nvSpPr>
        <p:spPr>
          <a:xfrm>
            <a:off x="457200" y="1600200"/>
            <a:ext cx="8229600" cy="2620963"/>
          </a:xfrm>
        </p:spPr>
        <p:txBody>
          <a:bodyPr/>
          <a:lstStyle/>
          <a:p>
            <a:pPr eaLnBrk="1" hangingPunct="1">
              <a:defRPr/>
            </a:pPr>
            <a:r>
              <a:rPr lang="zh-CN" altLang="en-US" dirty="0" smtClean="0"/>
              <a:t>在</a:t>
            </a:r>
            <a:r>
              <a:rPr lang="en-US" altLang="zh-CN" dirty="0" smtClean="0"/>
              <a:t>C++</a:t>
            </a:r>
            <a:r>
              <a:rPr lang="zh-CN" altLang="en-US" dirty="0" smtClean="0"/>
              <a:t>中，二维数组元素是按照行来存储的，即先是第一行的元素；再是第二行的元素；</a:t>
            </a:r>
            <a:r>
              <a:rPr lang="en-US" altLang="zh-CN" dirty="0" smtClean="0"/>
              <a:t>... </a:t>
            </a:r>
            <a:r>
              <a:rPr lang="zh-CN" altLang="en-US" dirty="0" smtClean="0"/>
              <a:t>。例如：</a:t>
            </a:r>
          </a:p>
          <a:p>
            <a:pPr lvl="1" eaLnBrk="1" hangingPunct="1">
              <a:defRPr/>
            </a:pPr>
            <a:r>
              <a:rPr lang="en-US" altLang="zh-CN" dirty="0" err="1" smtClean="0"/>
              <a:t>int</a:t>
            </a:r>
            <a:r>
              <a:rPr lang="en-US" altLang="zh-CN" dirty="0" smtClean="0"/>
              <a:t> a[10][5];</a:t>
            </a:r>
          </a:p>
          <a:p>
            <a:pPr lvl="1" eaLnBrk="1" hangingPunct="1">
              <a:buFontTx/>
              <a:buNone/>
              <a:defRPr/>
            </a:pPr>
            <a:r>
              <a:rPr lang="zh-CN" altLang="en-US" dirty="0" smtClean="0"/>
              <a:t>其内存空间分配如下：</a:t>
            </a:r>
          </a:p>
        </p:txBody>
      </p:sp>
      <p:grpSp>
        <p:nvGrpSpPr>
          <p:cNvPr id="45060" name="Group 15"/>
          <p:cNvGrpSpPr>
            <a:grpSpLocks/>
          </p:cNvGrpSpPr>
          <p:nvPr/>
        </p:nvGrpSpPr>
        <p:grpSpPr bwMode="auto">
          <a:xfrm>
            <a:off x="395288" y="4687888"/>
            <a:ext cx="8459787" cy="901700"/>
            <a:chOff x="1097" y="2953"/>
            <a:chExt cx="2736" cy="250"/>
          </a:xfrm>
        </p:grpSpPr>
        <p:sp>
          <p:nvSpPr>
            <p:cNvPr id="45062" name="Rectangle 5"/>
            <p:cNvSpPr>
              <a:spLocks noChangeArrowheads="1"/>
            </p:cNvSpPr>
            <p:nvPr/>
          </p:nvSpPr>
          <p:spPr bwMode="auto">
            <a:xfrm>
              <a:off x="1097" y="3078"/>
              <a:ext cx="2736"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45063" name="Line 6"/>
            <p:cNvSpPr>
              <a:spLocks noChangeShapeType="1"/>
            </p:cNvSpPr>
            <p:nvPr/>
          </p:nvSpPr>
          <p:spPr bwMode="auto">
            <a:xfrm>
              <a:off x="138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4" name="Line 7"/>
            <p:cNvSpPr>
              <a:spLocks noChangeShapeType="1"/>
            </p:cNvSpPr>
            <p:nvPr/>
          </p:nvSpPr>
          <p:spPr bwMode="auto">
            <a:xfrm>
              <a:off x="1673"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5" name="Line 8"/>
            <p:cNvSpPr>
              <a:spLocks noChangeShapeType="1"/>
            </p:cNvSpPr>
            <p:nvPr/>
          </p:nvSpPr>
          <p:spPr bwMode="auto">
            <a:xfrm>
              <a:off x="224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6" name="Line 9"/>
            <p:cNvSpPr>
              <a:spLocks noChangeShapeType="1"/>
            </p:cNvSpPr>
            <p:nvPr/>
          </p:nvSpPr>
          <p:spPr bwMode="auto">
            <a:xfrm>
              <a:off x="196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7" name="Line 10"/>
            <p:cNvSpPr>
              <a:spLocks noChangeShapeType="1"/>
            </p:cNvSpPr>
            <p:nvPr/>
          </p:nvSpPr>
          <p:spPr bwMode="auto">
            <a:xfrm>
              <a:off x="246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Line 11"/>
            <p:cNvSpPr>
              <a:spLocks noChangeShapeType="1"/>
            </p:cNvSpPr>
            <p:nvPr/>
          </p:nvSpPr>
          <p:spPr bwMode="auto">
            <a:xfrm>
              <a:off x="2753"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9" name="Line 12"/>
            <p:cNvSpPr>
              <a:spLocks noChangeShapeType="1"/>
            </p:cNvSpPr>
            <p:nvPr/>
          </p:nvSpPr>
          <p:spPr bwMode="auto">
            <a:xfrm>
              <a:off x="3041" y="2953"/>
              <a:ext cx="0" cy="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Line 13"/>
            <p:cNvSpPr>
              <a:spLocks noChangeShapeType="1"/>
            </p:cNvSpPr>
            <p:nvPr/>
          </p:nvSpPr>
          <p:spPr bwMode="auto">
            <a:xfrm>
              <a:off x="3329"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Line 14"/>
            <p:cNvSpPr>
              <a:spLocks noChangeShapeType="1"/>
            </p:cNvSpPr>
            <p:nvPr/>
          </p:nvSpPr>
          <p:spPr bwMode="auto">
            <a:xfrm>
              <a:off x="3545" y="3078"/>
              <a:ext cx="0"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0784" name="Text Box 16"/>
          <p:cNvSpPr txBox="1">
            <a:spLocks noChangeArrowheads="1"/>
          </p:cNvSpPr>
          <p:nvPr/>
        </p:nvSpPr>
        <p:spPr bwMode="auto">
          <a:xfrm>
            <a:off x="66675" y="4702175"/>
            <a:ext cx="88360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0"/>
              </a:spcBef>
              <a:defRPr kumimoji="1" sz="2400">
                <a:solidFill>
                  <a:schemeClr val="tx1"/>
                </a:solidFill>
                <a:latin typeface="Times New Roman" pitchFamily="18" charset="0"/>
                <a:ea typeface="宋体" charset="-122"/>
              </a:defRPr>
            </a:lvl1pPr>
            <a:lvl2pPr marL="179388" algn="l">
              <a:spcBef>
                <a:spcPct val="0"/>
              </a:spcBef>
              <a:defRPr kumimoji="1" sz="2400">
                <a:solidFill>
                  <a:schemeClr val="tx1"/>
                </a:solidFill>
                <a:latin typeface="Times New Roman" pitchFamily="18" charset="0"/>
                <a:ea typeface="宋体" charset="-122"/>
              </a:defRPr>
            </a:lvl2pPr>
            <a:lvl3pPr algn="l">
              <a:spcBef>
                <a:spcPct val="0"/>
              </a:spcBef>
              <a:defRPr kumimoji="1" sz="2400">
                <a:solidFill>
                  <a:schemeClr val="tx1"/>
                </a:solidFill>
                <a:latin typeface="Times New Roman" pitchFamily="18" charset="0"/>
                <a:ea typeface="宋体" charset="-122"/>
              </a:defRPr>
            </a:lvl3pPr>
            <a:lvl4pPr algn="l">
              <a:spcBef>
                <a:spcPct val="0"/>
              </a:spcBef>
              <a:defRPr kumimoji="1" sz="2400">
                <a:solidFill>
                  <a:schemeClr val="tx1"/>
                </a:solidFill>
                <a:latin typeface="Times New Roman" pitchFamily="18" charset="0"/>
                <a:ea typeface="宋体" charset="-122"/>
              </a:defRPr>
            </a:lvl4pPr>
            <a:lvl5pPr algn="l">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1">
              <a:lnSpc>
                <a:spcPct val="80000"/>
              </a:lnSpc>
              <a:spcBef>
                <a:spcPct val="20000"/>
              </a:spcBef>
              <a:buClr>
                <a:schemeClr val="tx1"/>
              </a:buClr>
              <a:defRPr/>
            </a:pPr>
            <a:r>
              <a:rPr kumimoji="0" lang="en-US" altLang="zh-CN" sz="1800" b="0" smtClean="0">
                <a:effectLst>
                  <a:outerShdw blurRad="38100" dist="38100" dir="2700000" algn="tl">
                    <a:srgbClr val="000000"/>
                  </a:outerShdw>
                </a:effectLst>
                <a:latin typeface="Verdana" pitchFamily="34" charset="0"/>
              </a:rPr>
              <a:t> a[0][0]    ...    a[0][4]  a[1][0]  ...  a[1][4]   ......    a[9][0]  ...   a[9][4]</a:t>
            </a:r>
            <a:endParaRPr kumimoji="0" lang="en-US" altLang="zh-CN" sz="1800" b="0" smtClean="0">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424"/>
          </a:xfrm>
        </p:spPr>
        <p:txBody>
          <a:bodyPr>
            <a:normAutofit fontScale="77500" lnSpcReduction="20000"/>
          </a:bodyPr>
          <a:lstStyle/>
          <a:p>
            <a:pPr eaLnBrk="1" hangingPunct="1">
              <a:lnSpc>
                <a:spcPct val="120000"/>
              </a:lnSpc>
              <a:defRPr/>
            </a:pPr>
            <a:r>
              <a:rPr lang="zh-CN" altLang="zh-CN" sz="3500" dirty="0" smtClean="0"/>
              <a:t>了解二维数组的存储方式，在某些情况下有利于设计出高效的程序。例如，对于一个</a:t>
            </a:r>
            <a:r>
              <a:rPr lang="zh-CN" altLang="zh-CN" sz="3500" dirty="0" smtClean="0">
                <a:solidFill>
                  <a:srgbClr val="FFC000"/>
                </a:solidFill>
              </a:rPr>
              <a:t>很大的</a:t>
            </a:r>
            <a:r>
              <a:rPr lang="zh-CN" altLang="zh-CN" sz="3500" dirty="0" smtClean="0"/>
              <a:t>二维数组</a:t>
            </a:r>
            <a:r>
              <a:rPr lang="en-US" altLang="zh-CN" sz="3500" dirty="0" smtClean="0"/>
              <a:t>a</a:t>
            </a:r>
            <a:r>
              <a:rPr lang="zh-CN" altLang="zh-CN" sz="3500" dirty="0" smtClean="0"/>
              <a:t>，并且假设该数组是按行存储的，那么下面按列来访问数组元素的程序效率可能会不高：</a:t>
            </a:r>
            <a:r>
              <a:rPr lang="zh-CN" altLang="en-US" dirty="0" smtClean="0">
                <a:effectLst>
                  <a:outerShdw blurRad="38100" dist="38100" dir="2700000" algn="tl">
                    <a:srgbClr val="000000">
                      <a:alpha val="43137"/>
                    </a:srgbClr>
                  </a:outerShdw>
                </a:effectLst>
              </a:rPr>
              <a:t>（</a:t>
            </a:r>
            <a:r>
              <a:rPr lang="zh-CN" altLang="en-US" dirty="0" smtClean="0">
                <a:solidFill>
                  <a:srgbClr val="FFC000"/>
                </a:solidFill>
                <a:effectLst>
                  <a:outerShdw blurRad="38100" dist="38100" dir="2700000" algn="tl">
                    <a:srgbClr val="000000">
                      <a:alpha val="43137"/>
                    </a:srgbClr>
                  </a:outerShdw>
                </a:effectLst>
              </a:rPr>
              <a:t>为什么？</a:t>
            </a:r>
            <a:r>
              <a:rPr lang="zh-CN" altLang="en-US" dirty="0" smtClean="0">
                <a:effectLst>
                  <a:outerShdw blurRad="38100" dist="38100" dir="2700000" algn="tl">
                    <a:srgbClr val="000000">
                      <a:alpha val="43137"/>
                    </a:srgbClr>
                  </a:outerShdw>
                </a:effectLst>
              </a:rPr>
              <a:t>）</a:t>
            </a:r>
            <a:endParaRPr lang="zh-CN" altLang="zh-CN" dirty="0" smtClean="0">
              <a:effectLst>
                <a:outerShdw blurRad="38100" dist="38100" dir="2700000" algn="tl">
                  <a:srgbClr val="000000">
                    <a:alpha val="43137"/>
                  </a:srgbClr>
                </a:outerShdw>
              </a:effectLst>
            </a:endParaRPr>
          </a:p>
          <a:p>
            <a:pPr marL="457200" lvl="1" indent="0" eaLnBrk="1" hangingPunct="1">
              <a:lnSpc>
                <a:spcPct val="120000"/>
              </a:lnSpc>
              <a:buFontTx/>
              <a:buNone/>
              <a:defRPr/>
            </a:pPr>
            <a:r>
              <a:rPr lang="en-US" altLang="zh-CN" sz="3500" dirty="0" smtClean="0">
                <a:cs typeface="+mn-cs"/>
              </a:rPr>
              <a:t>  for </a:t>
            </a:r>
            <a:r>
              <a:rPr lang="en-US" altLang="zh-CN" sz="3500" dirty="0">
                <a:cs typeface="+mn-cs"/>
              </a:rPr>
              <a:t>(</a:t>
            </a:r>
            <a:r>
              <a:rPr lang="en-US" altLang="zh-CN" sz="3500" dirty="0" err="1">
                <a:cs typeface="+mn-cs"/>
              </a:rPr>
              <a:t>int</a:t>
            </a:r>
            <a:r>
              <a:rPr lang="en-US" altLang="zh-CN" sz="3500" dirty="0">
                <a:cs typeface="+mn-cs"/>
              </a:rPr>
              <a:t> col=0; </a:t>
            </a:r>
            <a:r>
              <a:rPr lang="en-US" altLang="zh-CN" sz="3500" dirty="0" err="1">
                <a:cs typeface="+mn-cs"/>
              </a:rPr>
              <a:t>i</a:t>
            </a:r>
            <a:r>
              <a:rPr lang="en-US" altLang="zh-CN" sz="3500" dirty="0">
                <a:cs typeface="+mn-cs"/>
              </a:rPr>
              <a:t>&lt;N; </a:t>
            </a:r>
            <a:r>
              <a:rPr lang="en-US" altLang="zh-CN" sz="3500" dirty="0" err="1">
                <a:cs typeface="+mn-cs"/>
              </a:rPr>
              <a:t>i</a:t>
            </a:r>
            <a:r>
              <a:rPr lang="en-US" altLang="zh-CN" sz="3500" dirty="0">
                <a:cs typeface="+mn-cs"/>
              </a:rPr>
              <a:t>++)</a:t>
            </a:r>
            <a:endParaRPr lang="zh-CN" altLang="zh-CN" sz="3500" dirty="0">
              <a:cs typeface="+mn-cs"/>
            </a:endParaRPr>
          </a:p>
          <a:p>
            <a:pPr marL="457200" lvl="1" indent="0" eaLnBrk="1" hangingPunct="1">
              <a:lnSpc>
                <a:spcPct val="120000"/>
              </a:lnSpc>
              <a:buFontTx/>
              <a:buNone/>
              <a:defRPr/>
            </a:pPr>
            <a:r>
              <a:rPr lang="en-US" altLang="zh-CN" sz="3500" dirty="0">
                <a:cs typeface="+mn-cs"/>
              </a:rPr>
              <a:t>	</a:t>
            </a:r>
            <a:r>
              <a:rPr lang="en-US" altLang="zh-CN" sz="3500" dirty="0" smtClean="0">
                <a:cs typeface="+mn-cs"/>
              </a:rPr>
              <a:t> for </a:t>
            </a:r>
            <a:r>
              <a:rPr lang="en-US" altLang="zh-CN" sz="3500" dirty="0">
                <a:cs typeface="+mn-cs"/>
              </a:rPr>
              <a:t>(</a:t>
            </a:r>
            <a:r>
              <a:rPr lang="en-US" altLang="zh-CN" sz="3500" dirty="0" err="1">
                <a:cs typeface="+mn-cs"/>
              </a:rPr>
              <a:t>int</a:t>
            </a:r>
            <a:r>
              <a:rPr lang="en-US" altLang="zh-CN" sz="3500" dirty="0">
                <a:cs typeface="+mn-cs"/>
              </a:rPr>
              <a:t> </a:t>
            </a:r>
            <a:r>
              <a:rPr lang="en-US" altLang="zh-CN" sz="3500" dirty="0" err="1">
                <a:cs typeface="+mn-cs"/>
              </a:rPr>
              <a:t>lin</a:t>
            </a:r>
            <a:r>
              <a:rPr lang="en-US" altLang="zh-CN" sz="3500" dirty="0">
                <a:cs typeface="+mn-cs"/>
              </a:rPr>
              <a:t>=0; j&lt;M; j++)</a:t>
            </a:r>
            <a:endParaRPr lang="zh-CN" altLang="zh-CN" sz="3500" dirty="0">
              <a:cs typeface="+mn-cs"/>
            </a:endParaRPr>
          </a:p>
          <a:p>
            <a:pPr marL="457200" lvl="1" indent="0" eaLnBrk="1" hangingPunct="1">
              <a:lnSpc>
                <a:spcPct val="120000"/>
              </a:lnSpc>
              <a:buFontTx/>
              <a:buNone/>
              <a:defRPr/>
            </a:pPr>
            <a:r>
              <a:rPr lang="en-US" altLang="zh-CN" sz="3500" dirty="0">
                <a:cs typeface="+mn-cs"/>
              </a:rPr>
              <a:t>		...a[</a:t>
            </a:r>
            <a:r>
              <a:rPr lang="en-US" altLang="zh-CN" sz="3500" dirty="0" err="1">
                <a:cs typeface="+mn-cs"/>
              </a:rPr>
              <a:t>lin</a:t>
            </a:r>
            <a:r>
              <a:rPr lang="en-US" altLang="zh-CN" sz="3500" dirty="0">
                <a:cs typeface="+mn-cs"/>
              </a:rPr>
              <a:t>][col]...</a:t>
            </a:r>
            <a:endParaRPr lang="zh-CN" altLang="zh-CN" sz="3500" dirty="0">
              <a:cs typeface="+mn-cs"/>
            </a:endParaRPr>
          </a:p>
          <a:p>
            <a:pPr eaLnBrk="1" hangingPunct="1">
              <a:lnSpc>
                <a:spcPct val="120000"/>
              </a:lnSpc>
              <a:defRPr/>
            </a:pPr>
            <a:endParaRPr lang="en-US" altLang="zh-CN" sz="3500" dirty="0" smtClean="0"/>
          </a:p>
          <a:p>
            <a:pPr eaLnBrk="1" hangingPunct="1">
              <a:lnSpc>
                <a:spcPct val="120000"/>
              </a:lnSpc>
              <a:defRPr/>
            </a:pPr>
            <a:r>
              <a:rPr lang="zh-CN" altLang="en-US" sz="3500" dirty="0" smtClean="0"/>
              <a:t>另外，</a:t>
            </a:r>
            <a:r>
              <a:rPr lang="zh-CN" altLang="zh-CN" sz="3500" dirty="0" smtClean="0"/>
              <a:t>有些语言（如</a:t>
            </a:r>
            <a:r>
              <a:rPr lang="en-US" altLang="zh-CN" sz="3500" dirty="0" smtClean="0"/>
              <a:t>FORTRAN</a:t>
            </a:r>
            <a:r>
              <a:rPr lang="zh-CN" altLang="zh-CN" sz="3500" dirty="0" smtClean="0"/>
              <a:t>）中的二维数组是按列来存储的</a:t>
            </a:r>
            <a:r>
              <a:rPr lang="zh-CN" altLang="en-US" sz="3500" dirty="0" smtClean="0"/>
              <a:t>。</a:t>
            </a:r>
            <a:r>
              <a:rPr lang="zh-CN" altLang="zh-CN" sz="3500" dirty="0" smtClean="0"/>
              <a:t>在混合语言编程中，如果一个二维数组被各种语言的程序片段所共享，那么就必须给出专门的处理，否则会产生错误的结果。</a:t>
            </a:r>
            <a:endParaRPr lang="en-US" altLang="zh-CN" sz="35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smtClean="0"/>
              <a:t>向函数传递二维数组 </a:t>
            </a:r>
          </a:p>
        </p:txBody>
      </p:sp>
      <p:sp>
        <p:nvSpPr>
          <p:cNvPr id="74755" name="Rectangle 3"/>
          <p:cNvSpPr>
            <a:spLocks noGrp="1" noChangeArrowheads="1"/>
          </p:cNvSpPr>
          <p:nvPr>
            <p:ph type="body" idx="1"/>
          </p:nvPr>
        </p:nvSpPr>
        <p:spPr>
          <a:xfrm>
            <a:off x="457200" y="1600200"/>
            <a:ext cx="8507413" cy="5068888"/>
          </a:xfrm>
        </p:spPr>
        <p:txBody>
          <a:bodyPr/>
          <a:lstStyle/>
          <a:p>
            <a:pPr eaLnBrk="1" hangingPunct="1">
              <a:lnSpc>
                <a:spcPct val="90000"/>
              </a:lnSpc>
              <a:defRPr/>
            </a:pPr>
            <a:r>
              <a:rPr lang="zh-CN" altLang="en-US" sz="2800" dirty="0" smtClean="0"/>
              <a:t>被调用函数的形参应为不带数组行数的二维数组定义及其行数。例如：</a:t>
            </a:r>
          </a:p>
          <a:p>
            <a:pPr lvl="1" eaLnBrk="1" hangingPunct="1">
              <a:lnSpc>
                <a:spcPct val="120000"/>
              </a:lnSpc>
              <a:buFontTx/>
              <a:buNone/>
              <a:defRPr/>
            </a:pPr>
            <a:r>
              <a:rPr lang="en-US" altLang="zh-CN" sz="2000" dirty="0" err="1" smtClean="0"/>
              <a:t>int</a:t>
            </a:r>
            <a:r>
              <a:rPr lang="en-US" altLang="zh-CN" sz="2000" dirty="0" smtClean="0"/>
              <a:t> sum(</a:t>
            </a:r>
            <a:r>
              <a:rPr lang="en-US" altLang="zh-CN" sz="2000" dirty="0" err="1" smtClean="0"/>
              <a:t>int</a:t>
            </a:r>
            <a:r>
              <a:rPr lang="en-US" altLang="zh-CN" sz="2000" dirty="0" smtClean="0"/>
              <a:t> x[][</a:t>
            </a:r>
            <a:r>
              <a:rPr lang="en-US" altLang="zh-CN" sz="2000" dirty="0" smtClean="0">
                <a:solidFill>
                  <a:schemeClr val="folHlink"/>
                </a:solidFill>
              </a:rPr>
              <a:t>5</a:t>
            </a:r>
            <a:r>
              <a:rPr lang="en-US" altLang="zh-CN" sz="2000" dirty="0" smtClean="0"/>
              <a:t>], </a:t>
            </a:r>
            <a:r>
              <a:rPr lang="en-US" altLang="zh-CN" sz="2000" dirty="0" err="1" smtClean="0"/>
              <a:t>int</a:t>
            </a:r>
            <a:r>
              <a:rPr lang="en-US" altLang="zh-CN" sz="2000" dirty="0" smtClean="0"/>
              <a:t> </a:t>
            </a:r>
            <a:r>
              <a:rPr lang="en-US" altLang="zh-CN" sz="2000" dirty="0" err="1" smtClean="0"/>
              <a:t>lin</a:t>
            </a:r>
            <a:r>
              <a:rPr lang="en-US" altLang="zh-CN" sz="2000" dirty="0" smtClean="0"/>
              <a:t>) //</a:t>
            </a:r>
            <a:r>
              <a:rPr lang="zh-CN" altLang="en-US" sz="2000" dirty="0" smtClean="0"/>
              <a:t>对</a:t>
            </a:r>
            <a:r>
              <a:rPr lang="en-US" altLang="zh-CN" sz="2000" dirty="0" err="1" smtClean="0"/>
              <a:t>lin</a:t>
            </a:r>
            <a:r>
              <a:rPr lang="zh-CN" altLang="en-US" sz="2000" dirty="0" smtClean="0"/>
              <a:t>行、</a:t>
            </a:r>
            <a:r>
              <a:rPr lang="en-US" altLang="zh-CN" sz="2000" dirty="0" smtClean="0"/>
              <a:t>5</a:t>
            </a:r>
            <a:r>
              <a:rPr lang="zh-CN" altLang="en-US" sz="2000" dirty="0" smtClean="0"/>
              <a:t>列的二维数组求和</a:t>
            </a:r>
          </a:p>
          <a:p>
            <a:pPr lvl="1" eaLnBrk="1" hangingPunct="1">
              <a:lnSpc>
                <a:spcPct val="90000"/>
              </a:lnSpc>
              <a:buFontTx/>
              <a:buNone/>
              <a:defRPr/>
            </a:pPr>
            <a:r>
              <a:rPr lang="en-US" altLang="zh-CN" sz="2000" dirty="0" smtClean="0"/>
              <a:t>{	</a:t>
            </a:r>
            <a:r>
              <a:rPr lang="en-US" altLang="zh-CN" sz="2000" dirty="0" err="1" smtClean="0"/>
              <a:t>int</a:t>
            </a:r>
            <a:r>
              <a:rPr lang="en-US" altLang="zh-CN" sz="2000" dirty="0" smtClean="0"/>
              <a:t> s=0;</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i=0; i&lt;</a:t>
            </a:r>
            <a:r>
              <a:rPr lang="en-US" altLang="zh-CN" sz="2000" dirty="0" err="1" smtClean="0"/>
              <a:t>lin</a:t>
            </a:r>
            <a:r>
              <a:rPr lang="en-US" altLang="zh-CN" sz="2000" dirty="0" smtClean="0"/>
              <a:t>; i++) </a:t>
            </a:r>
          </a:p>
          <a:p>
            <a:pPr lvl="1" eaLnBrk="1" hangingPunct="1">
              <a:lnSpc>
                <a:spcPct val="90000"/>
              </a:lnSpc>
              <a:buFontTx/>
              <a:buNone/>
              <a:defRPr/>
            </a:pPr>
            <a:r>
              <a:rPr lang="en-US" altLang="zh-CN" sz="2000" dirty="0" smtClean="0"/>
              <a:t>		for (</a:t>
            </a:r>
            <a:r>
              <a:rPr lang="en-US" altLang="zh-CN" sz="2000" dirty="0" err="1" smtClean="0"/>
              <a:t>int</a:t>
            </a:r>
            <a:r>
              <a:rPr lang="en-US" altLang="zh-CN" sz="2000" dirty="0" smtClean="0"/>
              <a:t> j=0; j&lt;5; j++)</a:t>
            </a:r>
          </a:p>
          <a:p>
            <a:pPr lvl="1" eaLnBrk="1" hangingPunct="1">
              <a:lnSpc>
                <a:spcPct val="90000"/>
              </a:lnSpc>
              <a:buFontTx/>
              <a:buNone/>
              <a:defRPr/>
            </a:pPr>
            <a:r>
              <a:rPr lang="en-US" altLang="zh-CN" sz="2000" dirty="0" smtClean="0"/>
              <a:t>		   s += x[i][j];</a:t>
            </a:r>
          </a:p>
          <a:p>
            <a:pPr lvl="1" eaLnBrk="1" hangingPunct="1">
              <a:lnSpc>
                <a:spcPct val="90000"/>
              </a:lnSpc>
              <a:buFontTx/>
              <a:buNone/>
              <a:defRPr/>
            </a:pPr>
            <a:r>
              <a:rPr lang="en-US" altLang="zh-CN" sz="2000" dirty="0" smtClean="0"/>
              <a:t>	return s;</a:t>
            </a:r>
          </a:p>
          <a:p>
            <a:pPr lvl="1" eaLnBrk="1" hangingPunct="1">
              <a:lnSpc>
                <a:spcPct val="90000"/>
              </a:lnSpc>
              <a:buFontTx/>
              <a:buNone/>
              <a:defRPr/>
            </a:pPr>
            <a:r>
              <a:rPr lang="en-US" altLang="zh-CN" sz="2000" dirty="0" smtClean="0"/>
              <a:t>}</a:t>
            </a:r>
          </a:p>
          <a:p>
            <a:pPr eaLnBrk="1" hangingPunct="1">
              <a:lnSpc>
                <a:spcPct val="110000"/>
              </a:lnSpc>
              <a:defRPr/>
            </a:pPr>
            <a:r>
              <a:rPr lang="zh-CN" altLang="en-US" sz="2400" dirty="0" smtClean="0"/>
              <a:t>注意：作为形参的二</a:t>
            </a:r>
            <a:r>
              <a:rPr lang="zh-CN" altLang="en-US" sz="2400" dirty="0"/>
              <a:t>维数</a:t>
            </a:r>
            <a:r>
              <a:rPr lang="zh-CN" altLang="en-US" sz="2400" dirty="0" smtClean="0"/>
              <a:t>组的</a:t>
            </a:r>
            <a:r>
              <a:rPr lang="zh-CN" altLang="en-US" sz="2400" dirty="0">
                <a:solidFill>
                  <a:schemeClr val="folHlink"/>
                </a:solidFill>
              </a:rPr>
              <a:t>列数</a:t>
            </a:r>
            <a:r>
              <a:rPr lang="zh-CN" altLang="en-US" sz="2400" dirty="0"/>
              <a:t>必须要</a:t>
            </a:r>
            <a:r>
              <a:rPr lang="zh-CN" altLang="en-US" sz="2400" dirty="0" smtClean="0"/>
              <a:t>写！因为，二维数组作为函数参数传递时实际传递的是数组的</a:t>
            </a:r>
            <a:r>
              <a:rPr lang="zh-CN" altLang="en-US" sz="2400" dirty="0" smtClean="0">
                <a:solidFill>
                  <a:schemeClr val="folHlink"/>
                </a:solidFill>
              </a:rPr>
              <a:t>首地址</a:t>
            </a:r>
            <a:r>
              <a:rPr lang="zh-CN" altLang="en-US" sz="2400" dirty="0" smtClean="0"/>
              <a:t>，计算</a:t>
            </a:r>
            <a:r>
              <a:rPr lang="en-US" altLang="zh-CN" sz="2400" dirty="0" smtClean="0"/>
              <a:t>x[i][j]</a:t>
            </a:r>
            <a:r>
              <a:rPr lang="zh-CN" altLang="en-US" sz="2400" dirty="0" smtClean="0"/>
              <a:t>的内存地址：</a:t>
            </a:r>
          </a:p>
          <a:p>
            <a:pPr lvl="1" eaLnBrk="1" hangingPunct="1">
              <a:lnSpc>
                <a:spcPct val="120000"/>
              </a:lnSpc>
              <a:defRPr/>
            </a:pPr>
            <a:r>
              <a:rPr lang="en-US" altLang="zh-CN" sz="2000" dirty="0" smtClean="0"/>
              <a:t>x[i][j]</a:t>
            </a:r>
            <a:r>
              <a:rPr lang="zh-CN" altLang="en-US" sz="2000" dirty="0" smtClean="0"/>
              <a:t>的地址 </a:t>
            </a:r>
            <a:r>
              <a:rPr lang="en-US" altLang="zh-CN" sz="2000" dirty="0" smtClean="0"/>
              <a:t>= x</a:t>
            </a:r>
            <a:r>
              <a:rPr lang="zh-CN" altLang="en-US" sz="2000" dirty="0" smtClean="0"/>
              <a:t>的首地址 </a:t>
            </a:r>
            <a:r>
              <a:rPr lang="en-US" altLang="zh-CN" sz="2000" dirty="0" smtClean="0"/>
              <a:t>+ i×</a:t>
            </a:r>
            <a:r>
              <a:rPr lang="zh-CN" altLang="en-US" sz="2000" b="1" i="1" u="sng" dirty="0" smtClean="0">
                <a:solidFill>
                  <a:srgbClr val="FFC000"/>
                </a:solidFill>
              </a:rPr>
              <a:t>列数</a:t>
            </a:r>
            <a:r>
              <a:rPr lang="zh-CN" altLang="en-US" sz="2000" dirty="0" smtClean="0"/>
              <a:t> </a:t>
            </a:r>
            <a:r>
              <a:rPr lang="en-US" altLang="zh-CN" sz="2000" dirty="0" smtClean="0"/>
              <a:t>+ j</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323850" y="836613"/>
            <a:ext cx="8640763" cy="5688012"/>
          </a:xfrm>
        </p:spPr>
        <p:txBody>
          <a:bodyPr/>
          <a:lstStyle/>
          <a:p>
            <a:pPr eaLnBrk="1" hangingPunct="1">
              <a:defRPr/>
            </a:pPr>
            <a:r>
              <a:rPr lang="zh-CN" altLang="en-US" sz="2800" dirty="0" smtClean="0"/>
              <a:t>调用者需要提供一个二维数组变量（</a:t>
            </a:r>
            <a:r>
              <a:rPr lang="zh-CN" altLang="en-US" sz="2800" dirty="0" smtClean="0">
                <a:solidFill>
                  <a:schemeClr val="folHlink"/>
                </a:solidFill>
              </a:rPr>
              <a:t>列数要与形参相同</a:t>
            </a:r>
            <a:r>
              <a:rPr lang="zh-CN" altLang="en-US" sz="2800" dirty="0" smtClean="0"/>
              <a:t>）和行数。例如： </a:t>
            </a:r>
          </a:p>
          <a:p>
            <a:pPr lvl="1" eaLnBrk="1" hangingPunct="1">
              <a:buFontTx/>
              <a:buNone/>
              <a:defRPr/>
            </a:pPr>
            <a:r>
              <a:rPr lang="en-US" altLang="zh-CN" sz="2400" dirty="0" err="1" smtClean="0"/>
              <a:t>int</a:t>
            </a:r>
            <a:r>
              <a:rPr lang="en-US" altLang="zh-CN" sz="2400" dirty="0" smtClean="0"/>
              <a:t> a[10][</a:t>
            </a:r>
            <a:r>
              <a:rPr lang="en-US" altLang="zh-CN" sz="2400" dirty="0" smtClean="0">
                <a:solidFill>
                  <a:schemeClr val="folHlink"/>
                </a:solidFill>
              </a:rPr>
              <a:t>5</a:t>
            </a:r>
            <a:r>
              <a:rPr lang="en-US" altLang="zh-CN" sz="2400" dirty="0" smtClean="0"/>
              <a:t>],b[20][</a:t>
            </a:r>
            <a:r>
              <a:rPr lang="en-US" altLang="zh-CN" sz="2400" dirty="0" smtClean="0">
                <a:solidFill>
                  <a:schemeClr val="folHlink"/>
                </a:solidFill>
              </a:rPr>
              <a:t>5</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err="1" smtClean="0"/>
              <a:t>cout</a:t>
            </a:r>
            <a:r>
              <a:rPr lang="en-US" altLang="zh-CN" sz="2400" dirty="0" smtClean="0"/>
              <a:t> &lt;&lt; "a</a:t>
            </a:r>
            <a:r>
              <a:rPr lang="zh-CN" altLang="en-US" sz="2400" dirty="0" smtClean="0"/>
              <a:t>的元素之和为：</a:t>
            </a:r>
            <a:r>
              <a:rPr lang="en-US" altLang="zh-CN" sz="2400" dirty="0" smtClean="0"/>
              <a:t>" &lt;&lt; sum(a,10) &lt;&lt; </a:t>
            </a:r>
            <a:r>
              <a:rPr lang="en-US" altLang="zh-CN" sz="2400" dirty="0" err="1" smtClean="0"/>
              <a:t>endl</a:t>
            </a:r>
            <a:r>
              <a:rPr lang="en-US" altLang="zh-CN" sz="2400" dirty="0" smtClean="0"/>
              <a:t>;</a:t>
            </a:r>
          </a:p>
          <a:p>
            <a:pPr lvl="1" eaLnBrk="1" hangingPunct="1">
              <a:buFontTx/>
              <a:buNone/>
              <a:defRPr/>
            </a:pPr>
            <a:r>
              <a:rPr lang="en-US" altLang="zh-CN" sz="2400" dirty="0" err="1" smtClean="0"/>
              <a:t>cout</a:t>
            </a:r>
            <a:r>
              <a:rPr lang="en-US" altLang="zh-CN" sz="2400" dirty="0" smtClean="0"/>
              <a:t> &lt;&lt; "b</a:t>
            </a:r>
            <a:r>
              <a:rPr lang="zh-CN" altLang="en-US" sz="2400" dirty="0" smtClean="0"/>
              <a:t>的元素之和为：</a:t>
            </a:r>
            <a:r>
              <a:rPr lang="en-US" altLang="zh-CN" sz="2400" dirty="0" smtClean="0"/>
              <a:t>" &lt;&lt; sum(b,20) &lt;&lt; </a:t>
            </a:r>
            <a:r>
              <a:rPr lang="en-US" altLang="zh-CN" sz="2400" dirty="0" err="1" smtClean="0"/>
              <a:t>endl</a:t>
            </a:r>
            <a:r>
              <a:rPr lang="en-US" altLang="zh-CN" sz="2400" dirty="0" smtClean="0"/>
              <a:t>;</a:t>
            </a:r>
          </a:p>
          <a:p>
            <a:pPr eaLnBrk="1" hangingPunct="1">
              <a:lnSpc>
                <a:spcPct val="110000"/>
              </a:lnSpc>
              <a:defRPr/>
            </a:pPr>
            <a:r>
              <a:rPr lang="zh-CN" altLang="en-US" sz="2800" dirty="0" smtClean="0"/>
              <a:t>下面的二维数组</a:t>
            </a:r>
            <a:r>
              <a:rPr lang="en-US" altLang="zh-CN" sz="2800" dirty="0" smtClean="0"/>
              <a:t>c</a:t>
            </a:r>
            <a:r>
              <a:rPr lang="zh-CN" altLang="en-US" sz="2800" dirty="0" smtClean="0"/>
              <a:t>就不能调用函数</a:t>
            </a:r>
            <a:r>
              <a:rPr lang="en-US" altLang="zh-CN" sz="2800" dirty="0" smtClean="0"/>
              <a:t>sum</a:t>
            </a:r>
            <a:r>
              <a:rPr lang="zh-CN" altLang="en-US" sz="2800" dirty="0" smtClean="0"/>
              <a:t>来计算其元素的和，因为</a:t>
            </a:r>
            <a:r>
              <a:rPr lang="en-US" altLang="zh-CN" sz="2800" dirty="0" smtClean="0"/>
              <a:t>c</a:t>
            </a:r>
            <a:r>
              <a:rPr lang="zh-CN" altLang="en-US" sz="2800" dirty="0" smtClean="0"/>
              <a:t>的列数与函数</a:t>
            </a:r>
            <a:r>
              <a:rPr lang="en-US" altLang="zh-CN" sz="2800" dirty="0" smtClean="0"/>
              <a:t>sum</a:t>
            </a:r>
            <a:r>
              <a:rPr lang="zh-CN" altLang="en-US" sz="2800" dirty="0" smtClean="0"/>
              <a:t>要求的列数不符：</a:t>
            </a:r>
          </a:p>
          <a:p>
            <a:pPr lvl="1" eaLnBrk="1" hangingPunct="1">
              <a:buFontTx/>
              <a:buNone/>
              <a:defRPr/>
            </a:pPr>
            <a:r>
              <a:rPr lang="en-US" altLang="zh-CN" sz="2400" dirty="0" err="1" smtClean="0"/>
              <a:t>int</a:t>
            </a:r>
            <a:r>
              <a:rPr lang="en-US" altLang="zh-CN" sz="2400" dirty="0" smtClean="0"/>
              <a:t> c[40][</a:t>
            </a:r>
            <a:r>
              <a:rPr lang="en-US" altLang="zh-CN" sz="2400" dirty="0" smtClean="0">
                <a:solidFill>
                  <a:schemeClr val="folHlink"/>
                </a:solidFill>
              </a:rPr>
              <a:t>20</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sum(c,40); //</a:t>
            </a:r>
            <a:r>
              <a:rPr lang="en-US" altLang="zh-CN" sz="2400" dirty="0" smtClean="0">
                <a:solidFill>
                  <a:schemeClr val="folHlink"/>
                </a:solidFill>
              </a:rPr>
              <a:t>Error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二维数组降为一维数组处理 </a:t>
            </a:r>
          </a:p>
        </p:txBody>
      </p:sp>
      <p:sp>
        <p:nvSpPr>
          <p:cNvPr id="7782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sz="2400" dirty="0" err="1" smtClean="0"/>
              <a:t>int</a:t>
            </a:r>
            <a:r>
              <a:rPr lang="en-US" altLang="zh-CN" sz="2400" dirty="0" smtClean="0"/>
              <a:t> sum(</a:t>
            </a:r>
            <a:r>
              <a:rPr lang="en-US" altLang="zh-CN" sz="2400" dirty="0" err="1" smtClean="0"/>
              <a:t>int</a:t>
            </a:r>
            <a:r>
              <a:rPr lang="en-US" altLang="zh-CN" sz="2400" dirty="0" smtClean="0"/>
              <a:t> x[], </a:t>
            </a:r>
            <a:r>
              <a:rPr lang="en-US" altLang="zh-CN" sz="2400" dirty="0" err="1" smtClean="0"/>
              <a:t>int</a:t>
            </a:r>
            <a:r>
              <a:rPr lang="en-US" altLang="zh-CN" sz="2400" dirty="0" smtClean="0"/>
              <a:t> </a:t>
            </a:r>
            <a:r>
              <a:rPr lang="en-US" altLang="zh-CN" sz="2400" dirty="0" err="1" smtClean="0"/>
              <a:t>num</a:t>
            </a:r>
            <a:r>
              <a:rPr lang="en-US" altLang="zh-CN" sz="2400" dirty="0" smtClean="0"/>
              <a:t>)</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s=0;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a:t>
            </a:r>
            <a:r>
              <a:rPr lang="en-US" altLang="zh-CN" sz="2400" dirty="0" err="1" smtClean="0"/>
              <a:t>num</a:t>
            </a:r>
            <a:r>
              <a:rPr lang="en-US" altLang="zh-CN" sz="2400" dirty="0" smtClean="0"/>
              <a:t>; </a:t>
            </a:r>
            <a:r>
              <a:rPr lang="en-US" altLang="zh-CN" sz="2400" dirty="0" err="1" smtClean="0"/>
              <a:t>i</a:t>
            </a:r>
            <a:r>
              <a:rPr lang="en-US" altLang="zh-CN" sz="2400" dirty="0" smtClean="0"/>
              <a:t>++) s += x[</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return s;</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a[10][5],b[20][5], c[40][20];</a:t>
            </a:r>
          </a:p>
          <a:p>
            <a:pPr eaLnBrk="1" hangingPunct="1">
              <a:lnSpc>
                <a:spcPct val="90000"/>
              </a:lnSpc>
              <a:buFont typeface="Wingdings" pitchFamily="2" charset="2"/>
              <a:buNone/>
              <a:defRPr/>
            </a:pP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sum(a[0],</a:t>
            </a:r>
            <a:r>
              <a:rPr lang="en-US" altLang="zh-CN" sz="2400" dirty="0" smtClean="0">
                <a:solidFill>
                  <a:schemeClr val="folHlink"/>
                </a:solidFill>
              </a:rPr>
              <a:t>10*5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sum(b[0],</a:t>
            </a:r>
            <a:r>
              <a:rPr lang="en-US" altLang="zh-CN" sz="2400" dirty="0" smtClean="0">
                <a:solidFill>
                  <a:schemeClr val="folHlink"/>
                </a:solidFill>
              </a:rPr>
              <a:t>20*5</a:t>
            </a:r>
            <a:r>
              <a:rPr lang="en-US" altLang="zh-CN" sz="2400" dirty="0" smtClean="0"/>
              <a:t>)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err="1" smtClean="0"/>
              <a:t>cout</a:t>
            </a:r>
            <a:r>
              <a:rPr lang="en-US" altLang="zh-CN" sz="2400" dirty="0" smtClean="0"/>
              <a:t> &lt;&lt; sum(c[0],</a:t>
            </a:r>
            <a:r>
              <a:rPr lang="en-US" altLang="zh-CN" sz="2400" dirty="0" smtClean="0">
                <a:solidFill>
                  <a:schemeClr val="folHlink"/>
                </a:solidFill>
              </a:rPr>
              <a:t>40*20</a:t>
            </a:r>
            <a:r>
              <a:rPr lang="en-US" altLang="zh-CN" sz="2400" dirty="0" smtClean="0"/>
              <a:t>) &lt;&lt; </a:t>
            </a:r>
            <a:r>
              <a:rPr lang="en-US" altLang="zh-CN" sz="2400" dirty="0" err="1" smtClean="0"/>
              <a:t>endl</a:t>
            </a:r>
            <a:r>
              <a:rPr lang="en-US" altLang="zh-CN" sz="2400"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44450"/>
            <a:ext cx="8229600" cy="990600"/>
          </a:xfrm>
        </p:spPr>
        <p:txBody>
          <a:bodyPr/>
          <a:lstStyle/>
          <a:p>
            <a:pPr eaLnBrk="1" hangingPunct="1">
              <a:defRPr/>
            </a:pPr>
            <a:r>
              <a:rPr lang="zh-CN" altLang="en-US" sz="3200" dirty="0" smtClean="0"/>
              <a:t>数组应用：求解约瑟夫（</a:t>
            </a:r>
            <a:r>
              <a:rPr lang="en-US" altLang="zh-CN" sz="3200" dirty="0" smtClean="0"/>
              <a:t>Josephus</a:t>
            </a:r>
            <a:r>
              <a:rPr lang="zh-CN" altLang="en-US" sz="3200" dirty="0" smtClean="0"/>
              <a:t>）问题</a:t>
            </a:r>
          </a:p>
        </p:txBody>
      </p:sp>
      <p:sp>
        <p:nvSpPr>
          <p:cNvPr id="78851" name="Rectangle 3"/>
          <p:cNvSpPr>
            <a:spLocks noGrp="1" noChangeArrowheads="1"/>
          </p:cNvSpPr>
          <p:nvPr>
            <p:ph type="body" idx="1"/>
          </p:nvPr>
        </p:nvSpPr>
        <p:spPr>
          <a:xfrm>
            <a:off x="457200" y="1125537"/>
            <a:ext cx="8075240" cy="5615831"/>
          </a:xfrm>
        </p:spPr>
        <p:txBody>
          <a:bodyPr>
            <a:normAutofit/>
          </a:bodyPr>
          <a:lstStyle/>
          <a:p>
            <a:pPr eaLnBrk="1" hangingPunct="1">
              <a:defRPr/>
            </a:pPr>
            <a:r>
              <a:rPr lang="zh-CN" altLang="en-US" sz="2400" dirty="0" smtClean="0"/>
              <a:t>约瑟夫（</a:t>
            </a:r>
            <a:r>
              <a:rPr lang="en-US" altLang="zh-CN" sz="2400" dirty="0" smtClean="0"/>
              <a:t>Josephus</a:t>
            </a:r>
            <a:r>
              <a:rPr lang="zh-CN" altLang="en-US" sz="2400" dirty="0" smtClean="0"/>
              <a:t>）问题：</a:t>
            </a:r>
            <a:endParaRPr lang="en-US" altLang="zh-CN" sz="2400" dirty="0" smtClean="0"/>
          </a:p>
          <a:p>
            <a:pPr lvl="1" eaLnBrk="1" hangingPunct="1">
              <a:defRPr/>
            </a:pPr>
            <a:r>
              <a:rPr lang="zh-CN" altLang="en-US" sz="2000" dirty="0" smtClean="0"/>
              <a:t>有</a:t>
            </a:r>
            <a:r>
              <a:rPr lang="en-US" altLang="zh-CN" sz="2000" dirty="0" smtClean="0"/>
              <a:t>N</a:t>
            </a:r>
            <a:r>
              <a:rPr lang="zh-CN" altLang="en-US" sz="2000" dirty="0" smtClean="0"/>
              <a:t>个小孩（编号为</a:t>
            </a:r>
            <a:r>
              <a:rPr lang="en-US" altLang="zh-CN" sz="2000" dirty="0" smtClean="0"/>
              <a:t>0</a:t>
            </a:r>
            <a:r>
              <a:rPr lang="zh-CN" altLang="en-US" sz="2000" dirty="0" smtClean="0"/>
              <a:t>～</a:t>
            </a:r>
            <a:r>
              <a:rPr lang="en-US" altLang="zh-CN" sz="2000" dirty="0" smtClean="0"/>
              <a:t>N-1</a:t>
            </a:r>
            <a:r>
              <a:rPr lang="zh-CN" altLang="en-US" sz="2000" dirty="0" smtClean="0"/>
              <a:t>）围坐成一圈，从某个小孩开始顺时针报数，报到</a:t>
            </a:r>
            <a:r>
              <a:rPr lang="en-US" altLang="zh-CN" sz="2000" dirty="0" smtClean="0"/>
              <a:t>M</a:t>
            </a:r>
            <a:r>
              <a:rPr lang="zh-CN" altLang="en-US" sz="2000" dirty="0" smtClean="0"/>
              <a:t>的小孩从圈子离开，然后，从下一个小孩开始重新报数，每报到</a:t>
            </a:r>
            <a:r>
              <a:rPr lang="en-US" altLang="zh-CN" sz="2000" dirty="0" smtClean="0"/>
              <a:t>M</a:t>
            </a:r>
            <a:r>
              <a:rPr lang="zh-CN" altLang="en-US" sz="2000" dirty="0" smtClean="0"/>
              <a:t>，相应的小孩从圈子离开，最后一个离开圈子的小孩为胜者，问胜者是哪一个小孩？</a:t>
            </a:r>
          </a:p>
          <a:p>
            <a:pPr eaLnBrk="1" hangingPunct="1">
              <a:defRPr/>
            </a:pPr>
            <a:r>
              <a:rPr lang="zh-CN" altLang="en-US" sz="2400" dirty="0" smtClean="0"/>
              <a:t>采用一个一维的</a:t>
            </a:r>
            <a:r>
              <a:rPr lang="zh-CN" altLang="en-US" sz="2400" dirty="0" smtClean="0">
                <a:solidFill>
                  <a:schemeClr val="folHlink"/>
                </a:solidFill>
              </a:rPr>
              <a:t>循环数组</a:t>
            </a:r>
            <a:r>
              <a:rPr lang="en-US" altLang="zh-CN" sz="2400" dirty="0" err="1" smtClean="0"/>
              <a:t>in_circle</a:t>
            </a:r>
            <a:r>
              <a:rPr lang="zh-CN" altLang="en-US" sz="2400" dirty="0" smtClean="0"/>
              <a:t>来表示小孩围成一圈：</a:t>
            </a:r>
          </a:p>
          <a:p>
            <a:pPr lvl="1" eaLnBrk="1" hangingPunct="1">
              <a:buFontTx/>
              <a:buNone/>
              <a:defRPr/>
            </a:pPr>
            <a:r>
              <a:rPr lang="en-US" altLang="zh-CN" sz="2000" dirty="0" err="1" smtClean="0"/>
              <a:t>bool</a:t>
            </a:r>
            <a:r>
              <a:rPr lang="en-US" altLang="zh-CN" sz="2000" dirty="0" smtClean="0"/>
              <a:t> </a:t>
            </a:r>
            <a:r>
              <a:rPr lang="en-US" altLang="zh-CN" sz="2000" dirty="0" err="1" smtClean="0"/>
              <a:t>in_circle</a:t>
            </a:r>
            <a:r>
              <a:rPr lang="en-US" altLang="zh-CN" sz="2000" dirty="0" smtClean="0"/>
              <a:t>[N]; </a:t>
            </a:r>
          </a:p>
          <a:p>
            <a:pPr lvl="1" eaLnBrk="1" hangingPunct="1">
              <a:defRPr/>
            </a:pPr>
            <a:r>
              <a:rPr lang="en-US" altLang="zh-CN" sz="2000" dirty="0" err="1" smtClean="0"/>
              <a:t>in_circle</a:t>
            </a:r>
            <a:r>
              <a:rPr lang="en-US" altLang="zh-CN" sz="2000" dirty="0" smtClean="0"/>
              <a:t>[</a:t>
            </a:r>
            <a:r>
              <a:rPr lang="en-US" altLang="zh-CN" sz="2000" dirty="0" err="1" smtClean="0"/>
              <a:t>i</a:t>
            </a:r>
            <a:r>
              <a:rPr lang="en-US" altLang="zh-CN" sz="2000" dirty="0" smtClean="0"/>
              <a:t>]</a:t>
            </a:r>
            <a:r>
              <a:rPr lang="zh-CN" altLang="en-US" sz="2000" dirty="0"/>
              <a:t>：</a:t>
            </a:r>
            <a:r>
              <a:rPr lang="en-US" altLang="zh-CN" sz="2000" dirty="0" smtClean="0"/>
              <a:t>true</a:t>
            </a:r>
            <a:r>
              <a:rPr lang="zh-CN" altLang="en-US" sz="2000" dirty="0" smtClean="0"/>
              <a:t>表示编号为</a:t>
            </a:r>
            <a:r>
              <a:rPr lang="en-US" altLang="zh-CN" sz="2000" dirty="0" err="1" smtClean="0"/>
              <a:t>i</a:t>
            </a:r>
            <a:r>
              <a:rPr lang="zh-CN" altLang="en-US" sz="2000" dirty="0" smtClean="0"/>
              <a:t>的小孩在圈子里；</a:t>
            </a:r>
            <a:r>
              <a:rPr lang="en-US" altLang="zh-CN" sz="2000" dirty="0" smtClean="0"/>
              <a:t>false</a:t>
            </a:r>
            <a:r>
              <a:rPr lang="zh-CN" altLang="en-US" sz="2000" dirty="0"/>
              <a:t>表示编号为</a:t>
            </a:r>
            <a:r>
              <a:rPr lang="en-US" altLang="zh-CN" sz="2000" dirty="0" err="1"/>
              <a:t>i</a:t>
            </a:r>
            <a:r>
              <a:rPr lang="zh-CN" altLang="en-US" sz="2000" dirty="0"/>
              <a:t>的</a:t>
            </a:r>
            <a:r>
              <a:rPr lang="zh-CN" altLang="en-US" sz="2000" dirty="0" smtClean="0"/>
              <a:t>小孩离开了圈子。</a:t>
            </a:r>
          </a:p>
          <a:p>
            <a:pPr lvl="1" eaLnBrk="1" hangingPunct="1">
              <a:defRPr/>
            </a:pPr>
            <a:r>
              <a:rPr lang="zh-CN" altLang="en-US" sz="2000" dirty="0" smtClean="0"/>
              <a:t>圈子中</a:t>
            </a:r>
            <a:r>
              <a:rPr lang="en-US" altLang="zh-CN" sz="2000" dirty="0" err="1" smtClean="0"/>
              <a:t>i</a:t>
            </a:r>
            <a:r>
              <a:rPr lang="zh-CN" altLang="en-US" sz="2000" dirty="0" smtClean="0"/>
              <a:t>的下一个位置：</a:t>
            </a:r>
            <a:r>
              <a:rPr lang="en-US" altLang="zh-CN" sz="2000" dirty="0" smtClean="0"/>
              <a:t>j=(i+1)</a:t>
            </a:r>
            <a:r>
              <a:rPr lang="en-US" altLang="zh-CN" sz="2000" dirty="0" smtClean="0">
                <a:solidFill>
                  <a:schemeClr val="folHlink"/>
                </a:solidFill>
              </a:rPr>
              <a:t>%N</a:t>
            </a:r>
            <a:r>
              <a:rPr lang="en-US" altLang="zh-CN" sz="2000" dirty="0" smtClean="0"/>
              <a:t> </a:t>
            </a:r>
          </a:p>
        </p:txBody>
      </p:sp>
      <p:grpSp>
        <p:nvGrpSpPr>
          <p:cNvPr id="50180" name="Group 0"/>
          <p:cNvGrpSpPr>
            <a:grpSpLocks noChangeAspect="1"/>
          </p:cNvGrpSpPr>
          <p:nvPr/>
        </p:nvGrpSpPr>
        <p:grpSpPr bwMode="auto">
          <a:xfrm>
            <a:off x="6587752" y="4725913"/>
            <a:ext cx="1944688" cy="1912937"/>
            <a:chOff x="4048" y="7641"/>
            <a:chExt cx="2326" cy="2286"/>
          </a:xfrm>
        </p:grpSpPr>
        <p:sp>
          <p:nvSpPr>
            <p:cNvPr id="50185" name="AutoShape 1"/>
            <p:cNvSpPr>
              <a:spLocks noChangeAspect="1" noChangeArrowheads="1"/>
            </p:cNvSpPr>
            <p:nvPr/>
          </p:nvSpPr>
          <p:spPr bwMode="auto">
            <a:xfrm>
              <a:off x="4048" y="7641"/>
              <a:ext cx="2326" cy="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6" name="Oval 2"/>
            <p:cNvSpPr>
              <a:spLocks noChangeArrowheads="1"/>
            </p:cNvSpPr>
            <p:nvPr/>
          </p:nvSpPr>
          <p:spPr bwMode="auto">
            <a:xfrm>
              <a:off x="4056" y="7649"/>
              <a:ext cx="2318" cy="227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7" name="Oval 3"/>
            <p:cNvSpPr>
              <a:spLocks noChangeArrowheads="1"/>
            </p:cNvSpPr>
            <p:nvPr/>
          </p:nvSpPr>
          <p:spPr bwMode="auto">
            <a:xfrm>
              <a:off x="4365" y="7917"/>
              <a:ext cx="1700" cy="174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50188" name="Line 4"/>
            <p:cNvSpPr>
              <a:spLocks noChangeShapeType="1"/>
            </p:cNvSpPr>
            <p:nvPr/>
          </p:nvSpPr>
          <p:spPr bwMode="auto">
            <a:xfrm>
              <a:off x="5200" y="7649"/>
              <a:ext cx="0" cy="2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89" name="Line 5"/>
            <p:cNvSpPr>
              <a:spLocks noChangeShapeType="1"/>
            </p:cNvSpPr>
            <p:nvPr/>
          </p:nvSpPr>
          <p:spPr bwMode="auto">
            <a:xfrm flipH="1">
              <a:off x="5605" y="7732"/>
              <a:ext cx="155"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0" name="Line 6"/>
            <p:cNvSpPr>
              <a:spLocks noChangeShapeType="1"/>
            </p:cNvSpPr>
            <p:nvPr/>
          </p:nvSpPr>
          <p:spPr bwMode="auto">
            <a:xfrm flipH="1">
              <a:off x="5886" y="8051"/>
              <a:ext cx="241" cy="2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1" name="Line 7"/>
            <p:cNvSpPr>
              <a:spLocks noChangeShapeType="1"/>
            </p:cNvSpPr>
            <p:nvPr/>
          </p:nvSpPr>
          <p:spPr bwMode="auto">
            <a:xfrm>
              <a:off x="4626" y="7783"/>
              <a:ext cx="154" cy="2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192" name="Line 8"/>
            <p:cNvSpPr>
              <a:spLocks noChangeShapeType="1"/>
            </p:cNvSpPr>
            <p:nvPr/>
          </p:nvSpPr>
          <p:spPr bwMode="auto">
            <a:xfrm>
              <a:off x="4266" y="8154"/>
              <a:ext cx="18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0181" name="Text Box 9"/>
          <p:cNvSpPr txBox="1">
            <a:spLocks noChangeArrowheads="1"/>
          </p:cNvSpPr>
          <p:nvPr/>
        </p:nvSpPr>
        <p:spPr bwMode="auto">
          <a:xfrm>
            <a:off x="7625977" y="42369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0</a:t>
            </a:r>
          </a:p>
        </p:txBody>
      </p:sp>
      <p:sp>
        <p:nvSpPr>
          <p:cNvPr id="50182" name="Text Box 10"/>
          <p:cNvSpPr txBox="1">
            <a:spLocks noChangeArrowheads="1"/>
          </p:cNvSpPr>
          <p:nvPr/>
        </p:nvSpPr>
        <p:spPr bwMode="auto">
          <a:xfrm>
            <a:off x="6876677" y="4221088"/>
            <a:ext cx="604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N-1</a:t>
            </a:r>
          </a:p>
        </p:txBody>
      </p:sp>
      <p:sp>
        <p:nvSpPr>
          <p:cNvPr id="50183" name="Text Box 11"/>
          <p:cNvSpPr txBox="1">
            <a:spLocks noChangeArrowheads="1"/>
          </p:cNvSpPr>
          <p:nvPr/>
        </p:nvSpPr>
        <p:spPr bwMode="auto">
          <a:xfrm>
            <a:off x="8080002" y="4452863"/>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1</a:t>
            </a:r>
          </a:p>
        </p:txBody>
      </p:sp>
      <p:sp>
        <p:nvSpPr>
          <p:cNvPr id="50184" name="Text Box 12"/>
          <p:cNvSpPr txBox="1">
            <a:spLocks noChangeArrowheads="1"/>
          </p:cNvSpPr>
          <p:nvPr/>
        </p:nvSpPr>
        <p:spPr bwMode="auto">
          <a:xfrm>
            <a:off x="6351215" y="4595738"/>
            <a:ext cx="604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N-2</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457200" y="765174"/>
            <a:ext cx="8229600" cy="5760169"/>
          </a:xfrm>
        </p:spPr>
        <p:txBody>
          <a:bodyPr>
            <a:normAutofit/>
          </a:bodyPr>
          <a:lstStyle/>
          <a:p>
            <a:pPr eaLnBrk="1" hangingPunct="1">
              <a:lnSpc>
                <a:spcPct val="90000"/>
              </a:lnSpc>
              <a:defRPr/>
            </a:pPr>
            <a:r>
              <a:rPr lang="zh-CN" altLang="en-US" dirty="0" smtClean="0"/>
              <a:t>报数采用下面的方法来实现：</a:t>
            </a:r>
          </a:p>
          <a:p>
            <a:pPr lvl="1" eaLnBrk="1" hangingPunct="1">
              <a:lnSpc>
                <a:spcPct val="90000"/>
              </a:lnSpc>
              <a:defRPr/>
            </a:pPr>
            <a:r>
              <a:rPr lang="zh-CN" altLang="en-US" dirty="0" smtClean="0"/>
              <a:t>从编号为</a:t>
            </a:r>
            <a:r>
              <a:rPr lang="en-US" altLang="zh-CN" dirty="0" smtClean="0"/>
              <a:t>0</a:t>
            </a:r>
            <a:r>
              <a:rPr lang="zh-CN" altLang="en-US" dirty="0" smtClean="0"/>
              <a:t>的小孩开始报数，用变量</a:t>
            </a:r>
            <a:r>
              <a:rPr lang="en-US" altLang="zh-CN" dirty="0" smtClean="0"/>
              <a:t>index</a:t>
            </a:r>
            <a:r>
              <a:rPr lang="zh-CN" altLang="en-US" dirty="0" smtClean="0"/>
              <a:t>表示要报数的小孩的下标，其初始值为</a:t>
            </a:r>
            <a:r>
              <a:rPr lang="en-US" altLang="zh-CN" dirty="0" smtClean="0"/>
              <a:t>N-1</a:t>
            </a:r>
            <a:r>
              <a:rPr lang="zh-CN" altLang="en-US" dirty="0" smtClean="0"/>
              <a:t>（即将报数的前一个小孩的下标）。</a:t>
            </a:r>
          </a:p>
          <a:p>
            <a:pPr lvl="1" eaLnBrk="1" hangingPunct="1">
              <a:lnSpc>
                <a:spcPct val="90000"/>
              </a:lnSpc>
              <a:defRPr/>
            </a:pPr>
            <a:r>
              <a:rPr lang="zh-CN" altLang="en-US" dirty="0" smtClean="0"/>
              <a:t>下一个要报数的小孩的下标由下面式子计算：			</a:t>
            </a:r>
            <a:r>
              <a:rPr lang="en-US" altLang="zh-CN" dirty="0" smtClean="0"/>
              <a:t>(index+1)%N </a:t>
            </a:r>
          </a:p>
          <a:p>
            <a:pPr lvl="1" eaLnBrk="1" hangingPunct="1">
              <a:lnSpc>
                <a:spcPct val="90000"/>
              </a:lnSpc>
              <a:defRPr/>
            </a:pPr>
            <a:r>
              <a:rPr lang="zh-CN" altLang="en-US" dirty="0" smtClean="0"/>
              <a:t>用变量</a:t>
            </a:r>
            <a:r>
              <a:rPr lang="en-US" altLang="zh-CN" dirty="0" smtClean="0"/>
              <a:t>count</a:t>
            </a:r>
            <a:r>
              <a:rPr lang="zh-CN" altLang="en-US" dirty="0" smtClean="0"/>
              <a:t>来对</a:t>
            </a:r>
            <a:r>
              <a:rPr lang="zh-CN" altLang="en-US" dirty="0" smtClean="0">
                <a:solidFill>
                  <a:schemeClr val="folHlink"/>
                </a:solidFill>
              </a:rPr>
              <a:t>成功的报数</a:t>
            </a:r>
            <a:r>
              <a:rPr lang="zh-CN" altLang="en-US" dirty="0" smtClean="0"/>
              <a:t>进行计数，</a:t>
            </a:r>
            <a:endParaRPr lang="en-US" altLang="zh-CN" dirty="0" smtClean="0"/>
          </a:p>
          <a:p>
            <a:pPr lvl="2" eaLnBrk="1" hangingPunct="1">
              <a:lnSpc>
                <a:spcPct val="90000"/>
              </a:lnSpc>
              <a:defRPr/>
            </a:pPr>
            <a:r>
              <a:rPr lang="zh-CN" altLang="en-US" dirty="0" smtClean="0"/>
              <a:t>每一轮报数前，</a:t>
            </a:r>
            <a:r>
              <a:rPr lang="en-US" altLang="zh-CN" dirty="0" smtClean="0"/>
              <a:t>count</a:t>
            </a:r>
            <a:r>
              <a:rPr lang="zh-CN" altLang="en-US" dirty="0" smtClean="0"/>
              <a:t>为</a:t>
            </a:r>
            <a:r>
              <a:rPr lang="en-US" altLang="zh-CN" dirty="0" smtClean="0"/>
              <a:t>0</a:t>
            </a:r>
            <a:r>
              <a:rPr lang="zh-CN" altLang="en-US" dirty="0" smtClean="0"/>
              <a:t>，每成功地报一次数，就把</a:t>
            </a:r>
            <a:r>
              <a:rPr lang="en-US" altLang="zh-CN" dirty="0" smtClean="0"/>
              <a:t>count</a:t>
            </a:r>
            <a:r>
              <a:rPr lang="zh-CN" altLang="en-US" dirty="0" smtClean="0"/>
              <a:t>加</a:t>
            </a:r>
            <a:r>
              <a:rPr lang="en-US" altLang="zh-CN" dirty="0" smtClean="0"/>
              <a:t>1</a:t>
            </a:r>
            <a:r>
              <a:rPr lang="zh-CN" altLang="en-US" dirty="0" smtClean="0"/>
              <a:t>，直到</a:t>
            </a:r>
            <a:r>
              <a:rPr lang="en-US" altLang="zh-CN" dirty="0" smtClean="0"/>
              <a:t>M</a:t>
            </a:r>
            <a:r>
              <a:rPr lang="zh-CN" altLang="en-US" dirty="0" smtClean="0"/>
              <a:t>为止。</a:t>
            </a:r>
            <a:endParaRPr lang="en-US" altLang="zh-CN" dirty="0" smtClean="0"/>
          </a:p>
          <a:p>
            <a:pPr lvl="2" eaLnBrk="1" hangingPunct="1">
              <a:lnSpc>
                <a:spcPct val="90000"/>
              </a:lnSpc>
              <a:defRPr/>
            </a:pPr>
            <a:r>
              <a:rPr lang="zh-CN" altLang="en-US" dirty="0" smtClean="0"/>
              <a:t>要使得报数成功，</a:t>
            </a:r>
            <a:r>
              <a:rPr lang="en-US" altLang="zh-CN" dirty="0" err="1" smtClean="0"/>
              <a:t>in_circle</a:t>
            </a:r>
            <a:r>
              <a:rPr lang="en-US" altLang="zh-CN" dirty="0" smtClean="0"/>
              <a:t>[index]</a:t>
            </a:r>
            <a:r>
              <a:rPr lang="zh-CN" altLang="en-US" dirty="0" smtClean="0"/>
              <a:t>应为</a:t>
            </a:r>
            <a:r>
              <a:rPr lang="en-US" altLang="zh-CN" dirty="0" smtClean="0"/>
              <a:t>true</a:t>
            </a:r>
            <a:r>
              <a:rPr lang="zh-CN" altLang="en-US" dirty="0" smtClean="0"/>
              <a:t>。</a:t>
            </a:r>
            <a:endParaRPr lang="en-US" altLang="zh-CN" dirty="0" smtClean="0"/>
          </a:p>
          <a:p>
            <a:pPr lvl="2" eaLnBrk="1" hangingPunct="1">
              <a:lnSpc>
                <a:spcPct val="90000"/>
              </a:lnSpc>
              <a:defRPr/>
            </a:pPr>
            <a:r>
              <a:rPr lang="zh-CN" altLang="en-US" dirty="0" smtClean="0"/>
              <a:t>报数成功后，把</a:t>
            </a:r>
            <a:r>
              <a:rPr lang="en-US" altLang="zh-CN" dirty="0" err="1"/>
              <a:t>in_circle</a:t>
            </a:r>
            <a:r>
              <a:rPr lang="en-US" altLang="zh-CN" dirty="0"/>
              <a:t>[index</a:t>
            </a:r>
            <a:r>
              <a:rPr lang="en-US" altLang="zh-CN" dirty="0" smtClean="0"/>
              <a:t>]</a:t>
            </a:r>
            <a:r>
              <a:rPr lang="zh-CN" altLang="en-US" dirty="0" smtClean="0"/>
              <a:t>设成</a:t>
            </a:r>
            <a:r>
              <a:rPr lang="en-US" altLang="zh-CN" dirty="0" smtClean="0"/>
              <a:t>false</a:t>
            </a:r>
            <a:r>
              <a:rPr lang="zh-CN" altLang="en-US" dirty="0" smtClean="0"/>
              <a:t>。</a:t>
            </a:r>
          </a:p>
          <a:p>
            <a:pPr lvl="1" eaLnBrk="1" hangingPunct="1">
              <a:lnSpc>
                <a:spcPct val="90000"/>
              </a:lnSpc>
              <a:defRPr/>
            </a:pPr>
            <a:r>
              <a:rPr lang="zh-CN" altLang="en-US" dirty="0" smtClean="0"/>
              <a:t>用变量</a:t>
            </a:r>
            <a:r>
              <a:rPr lang="en-US" altLang="zh-CN" dirty="0" err="1" smtClean="0"/>
              <a:t>num_of_children_remained</a:t>
            </a:r>
            <a:r>
              <a:rPr lang="zh-CN" altLang="en-US" dirty="0" smtClean="0"/>
              <a:t>表示圈中剩下的小孩数目，其初始值为</a:t>
            </a:r>
            <a:r>
              <a:rPr lang="en-US" altLang="zh-CN" dirty="0" smtClean="0"/>
              <a:t>N</a:t>
            </a:r>
            <a:r>
              <a:rPr lang="zh-CN" altLang="en-US"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smtClean="0"/>
              <a:t>枚举类型的定义</a:t>
            </a:r>
          </a:p>
        </p:txBody>
      </p:sp>
      <p:sp>
        <p:nvSpPr>
          <p:cNvPr id="54275" name="Rectangle 3"/>
          <p:cNvSpPr>
            <a:spLocks noGrp="1" noChangeArrowheads="1"/>
          </p:cNvSpPr>
          <p:nvPr>
            <p:ph type="body" idx="1"/>
          </p:nvPr>
        </p:nvSpPr>
        <p:spPr>
          <a:xfrm>
            <a:off x="142875" y="1600200"/>
            <a:ext cx="8893175" cy="5257800"/>
          </a:xfrm>
        </p:spPr>
        <p:txBody>
          <a:bodyPr/>
          <a:lstStyle/>
          <a:p>
            <a:pPr eaLnBrk="1" hangingPunct="1">
              <a:defRPr/>
            </a:pPr>
            <a:r>
              <a:rPr kumimoji="1" lang="zh-CN" altLang="en-US" sz="2800" dirty="0" smtClean="0"/>
              <a:t>枚举类型是由用户自定义的一种简单数据类型。在定义一个枚举类型时，需要列出其值集中的每个值</a:t>
            </a:r>
            <a:r>
              <a:rPr kumimoji="1" lang="en-US" altLang="zh-CN" sz="2800" dirty="0" smtClean="0"/>
              <a:t>--</a:t>
            </a:r>
            <a:r>
              <a:rPr kumimoji="1" lang="zh-CN" altLang="en-US" sz="2800" dirty="0" smtClean="0"/>
              <a:t>枚举值。</a:t>
            </a:r>
          </a:p>
          <a:p>
            <a:pPr algn="just" eaLnBrk="1" hangingPunct="1">
              <a:defRPr/>
            </a:pPr>
            <a:r>
              <a:rPr lang="zh-CN" altLang="en-US" sz="2800" dirty="0" smtClean="0"/>
              <a:t>枚举类型的定义格式为：</a:t>
            </a:r>
          </a:p>
          <a:p>
            <a:pPr lvl="1" algn="just" eaLnBrk="1" hangingPunct="1">
              <a:defRPr/>
            </a:pPr>
            <a:r>
              <a:rPr lang="en-US" altLang="zh-CN" sz="2400" dirty="0" err="1" smtClean="0"/>
              <a:t>enum</a:t>
            </a:r>
            <a:r>
              <a:rPr lang="en-US" altLang="zh-CN" sz="2400" dirty="0" smtClean="0"/>
              <a:t> &lt;</a:t>
            </a:r>
            <a:r>
              <a:rPr lang="zh-CN" altLang="en-US" sz="2400" dirty="0" smtClean="0">
                <a:latin typeface="宋体" charset="-122"/>
              </a:rPr>
              <a:t>枚举类型名</a:t>
            </a:r>
            <a:r>
              <a:rPr lang="en-US" altLang="zh-CN" sz="2400" dirty="0" smtClean="0"/>
              <a:t>&gt; {&lt;</a:t>
            </a:r>
            <a:r>
              <a:rPr lang="zh-CN" altLang="en-US" sz="2400" dirty="0" smtClean="0">
                <a:latin typeface="宋体" charset="-122"/>
              </a:rPr>
              <a:t>枚举值表</a:t>
            </a:r>
            <a:r>
              <a:rPr lang="en-US" altLang="zh-CN" sz="2400" dirty="0" smtClean="0"/>
              <a:t>&gt;}</a:t>
            </a:r>
            <a:r>
              <a:rPr lang="zh-CN" altLang="en-US" sz="2400" dirty="0" smtClean="0"/>
              <a:t>；</a:t>
            </a:r>
          </a:p>
          <a:p>
            <a:pPr lvl="2" algn="just" eaLnBrk="1" hangingPunct="1">
              <a:defRPr/>
            </a:pPr>
            <a:r>
              <a:rPr lang="en-US" altLang="zh-CN" sz="2000" dirty="0" smtClean="0"/>
              <a:t>&lt;</a:t>
            </a:r>
            <a:r>
              <a:rPr lang="zh-CN" altLang="en-US" sz="2000" dirty="0" smtClean="0"/>
              <a:t>枚举值表</a:t>
            </a:r>
            <a:r>
              <a:rPr lang="en-US" altLang="zh-CN" sz="2000" dirty="0" smtClean="0"/>
              <a:t>&gt;</a:t>
            </a:r>
            <a:r>
              <a:rPr lang="zh-CN" altLang="en-US" sz="2000" dirty="0" smtClean="0"/>
              <a:t>为用逗号隔开的若干个</a:t>
            </a:r>
            <a:r>
              <a:rPr lang="zh-CN" altLang="en-US" sz="2000" dirty="0" smtClean="0">
                <a:solidFill>
                  <a:srgbClr val="FFC000"/>
                </a:solidFill>
              </a:rPr>
              <a:t>整型符号常量</a:t>
            </a:r>
            <a:r>
              <a:rPr lang="zh-CN" altLang="en-US" sz="2000" dirty="0" smtClean="0"/>
              <a:t>。</a:t>
            </a:r>
          </a:p>
          <a:p>
            <a:pPr lvl="1" algn="just" eaLnBrk="1" hangingPunct="1">
              <a:buFontTx/>
              <a:buNone/>
              <a:defRPr/>
            </a:pPr>
            <a:r>
              <a:rPr lang="zh-CN" altLang="en-US" sz="2400" dirty="0" smtClean="0"/>
              <a:t>例如：</a:t>
            </a:r>
          </a:p>
          <a:p>
            <a:pPr lvl="1" eaLnBrk="1" hangingPunct="1">
              <a:defRPr/>
            </a:pPr>
            <a:r>
              <a:rPr kumimoji="1" lang="en-US" altLang="zh-CN" sz="2400" dirty="0" err="1" smtClean="0"/>
              <a:t>enum</a:t>
            </a:r>
            <a:r>
              <a:rPr kumimoji="1" lang="en-US" altLang="zh-CN" sz="2400" dirty="0" smtClean="0"/>
              <a:t> Day {SUN,MON,TUE,WED,THU,FRI,SAT};</a:t>
            </a:r>
          </a:p>
          <a:p>
            <a:pPr lvl="1" eaLnBrk="1" hangingPunct="1">
              <a:defRPr/>
            </a:pPr>
            <a:r>
              <a:rPr lang="en-US" altLang="zh-CN" sz="2400" dirty="0" err="1" smtClean="0"/>
              <a:t>enum</a:t>
            </a:r>
            <a:r>
              <a:rPr lang="en-US" altLang="zh-CN" sz="2400" dirty="0" smtClean="0"/>
              <a:t> Color {RED,GREEN,BLUE};</a:t>
            </a:r>
          </a:p>
          <a:p>
            <a:pPr lvl="1" eaLnBrk="1" hangingPunct="1">
              <a:defRPr/>
            </a:pPr>
            <a:r>
              <a:rPr lang="en-US" altLang="zh-CN" sz="2400" dirty="0" err="1" smtClean="0"/>
              <a:t>enum</a:t>
            </a:r>
            <a:r>
              <a:rPr lang="en-US" altLang="zh-CN" sz="2400" dirty="0" smtClean="0"/>
              <a:t> Month {JAN,FEB,MAR,APR,MAY,JUN,JUL,</a:t>
            </a:r>
          </a:p>
          <a:p>
            <a:pPr lvl="1" eaLnBrk="1" hangingPunct="1">
              <a:buFontTx/>
              <a:buNone/>
              <a:defRPr/>
            </a:pPr>
            <a:r>
              <a:rPr lang="en-US" altLang="zh-CN" sz="2400" dirty="0" smtClean="0"/>
              <a:t>				  AUG,SEP,OCT,NOV,DEC};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79388" y="655638"/>
            <a:ext cx="8507412" cy="5797550"/>
          </a:xfrm>
        </p:spPr>
        <p:txBody>
          <a:bodyPr/>
          <a:lstStyle/>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num_of_children_remained</a:t>
            </a:r>
            <a:r>
              <a:rPr lang="zh-CN" altLang="en-US" sz="2400" smtClean="0"/>
              <a:t>表示圈中剩下的小孩数目，其初始值为</a:t>
            </a:r>
            <a:r>
              <a:rPr lang="en-US" altLang="zh-CN" sz="2400" smtClean="0"/>
              <a:t>N </a:t>
            </a:r>
          </a:p>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count</a:t>
            </a:r>
            <a:r>
              <a:rPr lang="zh-CN" altLang="en-US" sz="2400" smtClean="0"/>
              <a:t>来对成功的报数进行计数</a:t>
            </a:r>
          </a:p>
          <a:p>
            <a:pPr eaLnBrk="1" hangingPunct="1">
              <a:lnSpc>
                <a:spcPct val="90000"/>
              </a:lnSpc>
              <a:buFont typeface="Wingdings" pitchFamily="2" charset="2"/>
              <a:buNone/>
              <a:defRPr/>
            </a:pPr>
            <a:r>
              <a:rPr lang="en-US" altLang="zh-CN" sz="2400" smtClean="0"/>
              <a:t>//</a:t>
            </a:r>
            <a:r>
              <a:rPr lang="zh-CN" altLang="en-US" sz="2400" smtClean="0"/>
              <a:t>变量</a:t>
            </a:r>
            <a:r>
              <a:rPr lang="en-US" altLang="zh-CN" sz="2400" smtClean="0"/>
              <a:t>index</a:t>
            </a:r>
            <a:r>
              <a:rPr lang="zh-CN" altLang="en-US" sz="2400" smtClean="0"/>
              <a:t>表示要报数的小孩的位置 </a:t>
            </a:r>
          </a:p>
          <a:p>
            <a:pPr eaLnBrk="1" hangingPunct="1">
              <a:lnSpc>
                <a:spcPct val="90000"/>
              </a:lnSpc>
              <a:buFont typeface="Wingdings" pitchFamily="2" charset="2"/>
              <a:buNone/>
              <a:defRPr/>
            </a:pPr>
            <a:endParaRPr lang="zh-CN" altLang="en-US" sz="2400" smtClean="0"/>
          </a:p>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const int N=20,M=5;</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bool in_circle[N];</a:t>
            </a:r>
          </a:p>
          <a:p>
            <a:pPr eaLnBrk="1" hangingPunct="1">
              <a:lnSpc>
                <a:spcPct val="90000"/>
              </a:lnSpc>
              <a:buFont typeface="Wingdings" pitchFamily="2" charset="2"/>
              <a:buNone/>
              <a:defRPr/>
            </a:pPr>
            <a:r>
              <a:rPr lang="en-US" altLang="zh-CN" sz="2400" smtClean="0"/>
              <a:t>	int num_of_children_remained,index;</a:t>
            </a:r>
          </a:p>
          <a:p>
            <a:pPr eaLnBrk="1" hangingPunct="1">
              <a:lnSpc>
                <a:spcPct val="90000"/>
              </a:lnSpc>
              <a:buFont typeface="Wingdings" pitchFamily="2" charset="2"/>
              <a:buNone/>
              <a:defRPr/>
            </a:pPr>
            <a:r>
              <a:rPr lang="en-US" altLang="zh-CN" sz="2400" smtClean="0"/>
              <a:t>	//</a:t>
            </a:r>
            <a:r>
              <a:rPr lang="zh-CN" altLang="en-US" sz="2400" smtClean="0"/>
              <a:t>初始化数组</a:t>
            </a:r>
            <a:r>
              <a:rPr lang="en-US" altLang="zh-CN" sz="2400" smtClean="0"/>
              <a:t>in_circle</a:t>
            </a:r>
            <a:r>
              <a:rPr lang="zh-CN" altLang="en-US" sz="2400" smtClean="0"/>
              <a:t>。</a:t>
            </a:r>
          </a:p>
          <a:p>
            <a:pPr eaLnBrk="1" hangingPunct="1">
              <a:lnSpc>
                <a:spcPct val="90000"/>
              </a:lnSpc>
              <a:buFont typeface="Wingdings" pitchFamily="2" charset="2"/>
              <a:buNone/>
              <a:defRPr/>
            </a:pPr>
            <a:r>
              <a:rPr lang="zh-CN" altLang="en-US" sz="2400" smtClean="0"/>
              <a:t>	</a:t>
            </a:r>
            <a:r>
              <a:rPr lang="en-US" altLang="zh-CN" sz="2400" smtClean="0"/>
              <a:t>for (index=0; index&lt;N; index++)  </a:t>
            </a:r>
          </a:p>
          <a:p>
            <a:pPr eaLnBrk="1" hangingPunct="1">
              <a:lnSpc>
                <a:spcPct val="90000"/>
              </a:lnSpc>
              <a:buFont typeface="Wingdings" pitchFamily="2" charset="2"/>
              <a:buNone/>
              <a:defRPr/>
            </a:pPr>
            <a:r>
              <a:rPr lang="en-US" altLang="zh-CN" sz="2400" smtClean="0"/>
              <a:t>		in_circle[index] = true;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0" y="476250"/>
            <a:ext cx="9144000" cy="6048375"/>
          </a:xfrm>
        </p:spPr>
        <p:txBody>
          <a:bodyPr/>
          <a:lstStyle/>
          <a:p>
            <a:pPr marL="173038" indent="-173038" defTabSz="441325" eaLnBrk="1" hangingPunct="1">
              <a:lnSpc>
                <a:spcPct val="90000"/>
              </a:lnSpc>
              <a:buFont typeface="Wingdings" pitchFamily="2" charset="2"/>
              <a:buNone/>
              <a:defRPr/>
            </a:pPr>
            <a:r>
              <a:rPr lang="en-US" altLang="zh-CN" sz="2400" smtClean="0"/>
              <a:t>	//</a:t>
            </a:r>
            <a:r>
              <a:rPr lang="zh-CN" altLang="en-US" sz="2400" smtClean="0"/>
              <a:t>开始报数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index = N-1;  //</a:t>
            </a:r>
            <a:r>
              <a:rPr lang="zh-CN" altLang="en-US" sz="2400" smtClean="0"/>
              <a:t>从编号为</a:t>
            </a:r>
            <a:r>
              <a:rPr lang="en-US" altLang="zh-CN" sz="2400" smtClean="0"/>
              <a:t>0</a:t>
            </a:r>
            <a:r>
              <a:rPr lang="zh-CN" altLang="en-US" sz="2400" smtClean="0"/>
              <a:t>的小孩开始报数，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//index</a:t>
            </a:r>
            <a:r>
              <a:rPr lang="zh-CN" altLang="en-US" sz="2400" smtClean="0"/>
              <a:t>为前一个小孩的位置。</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num_of_children_remained = N; //</a:t>
            </a:r>
            <a:r>
              <a:rPr lang="zh-CN" altLang="en-US" sz="2400" smtClean="0"/>
              <a:t>报数前的圈子中小孩个数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while (num_of_children_remained &gt; 1)</a:t>
            </a:r>
          </a:p>
          <a:p>
            <a:pPr marL="173038" indent="-173038" defTabSz="441325" eaLnBrk="1" hangingPunct="1">
              <a:lnSpc>
                <a:spcPct val="90000"/>
              </a:lnSpc>
              <a:buFont typeface="Wingdings" pitchFamily="2" charset="2"/>
              <a:buNone/>
              <a:defRPr/>
            </a:pPr>
            <a:r>
              <a:rPr lang="en-US" altLang="zh-CN" sz="2400" smtClean="0"/>
              <a:t>	{	int count = 0;</a:t>
            </a:r>
          </a:p>
          <a:p>
            <a:pPr marL="173038" indent="-173038" defTabSz="441325" eaLnBrk="1" hangingPunct="1">
              <a:lnSpc>
                <a:spcPct val="90000"/>
              </a:lnSpc>
              <a:buFont typeface="Wingdings" pitchFamily="2" charset="2"/>
              <a:buNone/>
              <a:defRPr/>
            </a:pPr>
            <a:r>
              <a:rPr lang="en-US" altLang="zh-CN" sz="2400" smtClean="0"/>
              <a:t>		while (count &lt; M)  //</a:t>
            </a:r>
            <a:r>
              <a:rPr lang="zh-CN" altLang="en-US" sz="2400" smtClean="0"/>
              <a:t>对成功的报数进行计数，直到</a:t>
            </a:r>
            <a:r>
              <a:rPr lang="en-US" altLang="zh-CN" sz="2400" smtClean="0"/>
              <a:t>M</a:t>
            </a:r>
            <a:r>
              <a:rPr lang="zh-CN" altLang="en-US" sz="2400" smtClean="0"/>
              <a:t>。</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	index = (index+1)%N;  //</a:t>
            </a:r>
            <a:r>
              <a:rPr lang="zh-CN" altLang="en-US" sz="2400" smtClean="0"/>
              <a:t>计算要报数的小孩的编号。</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if (in_circle[index]) count++;  	//</a:t>
            </a:r>
            <a:r>
              <a:rPr lang="zh-CN" altLang="en-US" sz="2400" smtClean="0"/>
              <a:t>如果编号为</a:t>
            </a:r>
            <a:r>
              <a:rPr lang="en-US" altLang="zh-CN" sz="2400" smtClean="0"/>
              <a:t>index</a:t>
            </a:r>
            <a:r>
              <a:rPr lang="zh-CN" altLang="en-US" sz="2400" smtClean="0"/>
              <a:t>的</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r>
              <a:rPr lang="zh-CN" altLang="en-US" sz="2400" smtClean="0"/>
              <a:t>小孩在圈子中，该报数为成功的报数。</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p>
          <a:p>
            <a:pPr marL="173038" indent="-173038" defTabSz="441325" eaLnBrk="1" hangingPunct="1">
              <a:lnSpc>
                <a:spcPct val="90000"/>
              </a:lnSpc>
              <a:buFont typeface="Wingdings" pitchFamily="2" charset="2"/>
              <a:buNone/>
              <a:defRPr/>
            </a:pPr>
            <a:r>
              <a:rPr lang="en-US" altLang="zh-CN" sz="2400" smtClean="0"/>
              <a:t>		in_circle[index] = false;  //</a:t>
            </a:r>
            <a:r>
              <a:rPr lang="zh-CN" altLang="en-US" sz="2400" smtClean="0"/>
              <a:t>小孩离开圈子。</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num_of_children_remained--;  //</a:t>
            </a:r>
            <a:r>
              <a:rPr lang="zh-CN" altLang="en-US" sz="2400" smtClean="0"/>
              <a:t>圈中小孩数减</a:t>
            </a:r>
            <a:r>
              <a:rPr lang="en-US" altLang="zh-CN" sz="2400" smtClean="0"/>
              <a:t>1</a:t>
            </a:r>
            <a:r>
              <a:rPr lang="zh-CN" altLang="en-US" sz="2400" smtClean="0"/>
              <a:t>。</a:t>
            </a:r>
          </a:p>
          <a:p>
            <a:pPr marL="173038" indent="-173038" defTabSz="441325" eaLnBrk="1" hangingPunct="1">
              <a:lnSpc>
                <a:spcPct val="90000"/>
              </a:lnSpc>
              <a:buFont typeface="Wingdings" pitchFamily="2" charset="2"/>
              <a:buNone/>
              <a:defRPr/>
            </a:pPr>
            <a:r>
              <a:rPr lang="zh-CN" altLang="en-US" sz="2400" smtClean="0"/>
              <a:t>	</a:t>
            </a:r>
            <a:r>
              <a:rPr lang="en-US" altLang="zh-CN" sz="240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107950" y="692150"/>
            <a:ext cx="8229600" cy="5438775"/>
          </a:xfrm>
        </p:spPr>
        <p:txBody>
          <a:bodyPr/>
          <a:lstStyle/>
          <a:p>
            <a:pPr eaLnBrk="1" hangingPunct="1">
              <a:buFont typeface="Wingdings" pitchFamily="2" charset="2"/>
              <a:buNone/>
              <a:defRPr/>
            </a:pPr>
            <a:r>
              <a:rPr lang="en-US" altLang="zh-CN" smtClean="0"/>
              <a:t>	//</a:t>
            </a:r>
            <a:r>
              <a:rPr lang="zh-CN" altLang="en-US" smtClean="0"/>
              <a:t>找最后一个小孩</a:t>
            </a:r>
          </a:p>
          <a:p>
            <a:pPr eaLnBrk="1" hangingPunct="1">
              <a:buFont typeface="Wingdings" pitchFamily="2" charset="2"/>
              <a:buNone/>
              <a:defRPr/>
            </a:pPr>
            <a:r>
              <a:rPr lang="zh-CN" altLang="en-US" smtClean="0"/>
              <a:t>	</a:t>
            </a:r>
            <a:r>
              <a:rPr lang="en-US" altLang="zh-CN" smtClean="0"/>
              <a:t>for (index=0; index&lt;N; index++) </a:t>
            </a:r>
          </a:p>
          <a:p>
            <a:pPr eaLnBrk="1" hangingPunct="1">
              <a:buFont typeface="Wingdings" pitchFamily="2" charset="2"/>
              <a:buNone/>
              <a:defRPr/>
            </a:pPr>
            <a:r>
              <a:rPr lang="en-US" altLang="zh-CN" smtClean="0"/>
              <a:t>		if (in_circle[index]) break;</a:t>
            </a:r>
          </a:p>
          <a:p>
            <a:pPr eaLnBrk="1" hangingPunct="1">
              <a:buFont typeface="Wingdings" pitchFamily="2" charset="2"/>
              <a:buNone/>
              <a:defRPr/>
            </a:pPr>
            <a:r>
              <a:rPr lang="en-US" altLang="zh-CN" smtClean="0"/>
              <a:t>	</a:t>
            </a:r>
          </a:p>
          <a:p>
            <a:pPr eaLnBrk="1" hangingPunct="1">
              <a:buFont typeface="Wingdings" pitchFamily="2" charset="2"/>
              <a:buNone/>
              <a:defRPr/>
            </a:pPr>
            <a:r>
              <a:rPr lang="en-US" altLang="zh-CN" smtClean="0"/>
              <a:t>	cout &lt;&lt; "The winner is No." &lt;&lt; 			   index &lt;&lt; ".\n";</a:t>
            </a:r>
          </a:p>
          <a:p>
            <a:pPr eaLnBrk="1" hangingPunct="1">
              <a:buFont typeface="Wingdings" pitchFamily="2" charset="2"/>
              <a:buNone/>
              <a:defRPr/>
            </a:pPr>
            <a:r>
              <a:rPr lang="en-US" altLang="zh-CN" smtClean="0"/>
              <a:t>	return 0;</a:t>
            </a:r>
          </a:p>
          <a:p>
            <a:pPr eaLnBrk="1" hangingPunct="1">
              <a:buFont typeface="Wingdings" pitchFamily="2" charset="2"/>
              <a:buNone/>
              <a:defRPr/>
            </a:pPr>
            <a:r>
              <a:rPr lang="en-US" altLang="zh-CN"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7772400" cy="1143000"/>
          </a:xfrm>
        </p:spPr>
        <p:txBody>
          <a:bodyPr/>
          <a:lstStyle/>
          <a:p>
            <a:pPr eaLnBrk="1" hangingPunct="1">
              <a:defRPr/>
            </a:pPr>
            <a:r>
              <a:rPr lang="zh-CN" altLang="en-US" smtClean="0"/>
              <a:t>结构类型 </a:t>
            </a:r>
          </a:p>
        </p:txBody>
      </p:sp>
      <p:sp>
        <p:nvSpPr>
          <p:cNvPr id="22531" name="Rectangle 3"/>
          <p:cNvSpPr>
            <a:spLocks noGrp="1" noChangeArrowheads="1"/>
          </p:cNvSpPr>
          <p:nvPr>
            <p:ph type="body" idx="1"/>
          </p:nvPr>
        </p:nvSpPr>
        <p:spPr>
          <a:xfrm>
            <a:off x="228600" y="1484313"/>
            <a:ext cx="8534400" cy="4992687"/>
          </a:xfrm>
        </p:spPr>
        <p:txBody>
          <a:bodyPr/>
          <a:lstStyle/>
          <a:p>
            <a:pPr eaLnBrk="1" hangingPunct="1">
              <a:defRPr/>
            </a:pPr>
            <a:r>
              <a:rPr lang="zh-CN" altLang="en-US" dirty="0" smtClean="0">
                <a:solidFill>
                  <a:schemeClr val="folHlink"/>
                </a:solidFill>
              </a:rPr>
              <a:t>结构类型</a:t>
            </a:r>
            <a:r>
              <a:rPr lang="zh-CN" altLang="en-US" dirty="0" smtClean="0"/>
              <a:t>用于表示由固定多个类型可以不同的元素（</a:t>
            </a:r>
            <a:r>
              <a:rPr lang="zh-CN" altLang="en-US" dirty="0" smtClean="0">
                <a:solidFill>
                  <a:srgbClr val="FFC000"/>
                </a:solidFill>
              </a:rPr>
              <a:t>成员</a:t>
            </a:r>
            <a:r>
              <a:rPr lang="zh-CN" altLang="en-US" dirty="0" smtClean="0"/>
              <a:t>）所构成的复合数据，它是一种用户自定义类型。例如，</a:t>
            </a:r>
            <a:endParaRPr lang="en-US" altLang="zh-CN" dirty="0" smtClean="0"/>
          </a:p>
          <a:p>
            <a:pPr lvl="1" eaLnBrk="1" hangingPunct="1">
              <a:defRPr/>
            </a:pPr>
            <a:r>
              <a:rPr lang="zh-CN" altLang="en-US" dirty="0" smtClean="0"/>
              <a:t>一个学生数据：学号、姓名、性别、</a:t>
            </a:r>
            <a:r>
              <a:rPr lang="en-US" altLang="zh-CN" dirty="0" smtClean="0"/>
              <a:t>... </a:t>
            </a:r>
          </a:p>
          <a:p>
            <a:pPr marL="342900" lvl="1" indent="-342900" eaLnBrk="1" hangingPunct="1">
              <a:buClr>
                <a:schemeClr val="hlink"/>
              </a:buClr>
              <a:buSzPct val="60000"/>
              <a:buFont typeface="Wingdings" pitchFamily="2" charset="2"/>
              <a:buChar char="n"/>
              <a:defRPr/>
            </a:pPr>
            <a:r>
              <a:rPr lang="zh-CN" altLang="en-US" sz="3200" dirty="0">
                <a:cs typeface="+mn-cs"/>
              </a:rPr>
              <a:t>结构成员之间在逻辑上没有先后次序关系。</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39825"/>
          </a:xfrm>
        </p:spPr>
        <p:txBody>
          <a:bodyPr/>
          <a:lstStyle/>
          <a:p>
            <a:r>
              <a:rPr lang="zh-CN" altLang="en-US" dirty="0" smtClean="0"/>
              <a:t>结构类型的定义</a:t>
            </a:r>
            <a:endParaRPr lang="zh-CN" altLang="en-US" dirty="0"/>
          </a:p>
        </p:txBody>
      </p:sp>
      <p:sp>
        <p:nvSpPr>
          <p:cNvPr id="3" name="内容占位符 2"/>
          <p:cNvSpPr>
            <a:spLocks noGrp="1"/>
          </p:cNvSpPr>
          <p:nvPr>
            <p:ph idx="1"/>
          </p:nvPr>
        </p:nvSpPr>
        <p:spPr>
          <a:xfrm>
            <a:off x="241176" y="1268760"/>
            <a:ext cx="8579296" cy="5400600"/>
          </a:xfrm>
        </p:spPr>
        <p:txBody>
          <a:bodyPr>
            <a:normAutofit fontScale="77500" lnSpcReduction="20000"/>
          </a:bodyPr>
          <a:lstStyle/>
          <a:p>
            <a:pPr eaLnBrk="1" hangingPunct="1">
              <a:defRPr/>
            </a:pPr>
            <a:r>
              <a:rPr lang="zh-CN" altLang="en-US" dirty="0"/>
              <a:t>结构类型定义格式：</a:t>
            </a:r>
          </a:p>
          <a:p>
            <a:pPr lvl="1" eaLnBrk="1" hangingPunct="1">
              <a:buFontTx/>
              <a:buNone/>
              <a:defRPr/>
            </a:pPr>
            <a:r>
              <a:rPr lang="en-US" altLang="zh-CN" dirty="0" err="1"/>
              <a:t>struct</a:t>
            </a:r>
            <a:r>
              <a:rPr lang="en-US" altLang="zh-CN" dirty="0"/>
              <a:t> </a:t>
            </a:r>
            <a:r>
              <a:rPr lang="en-US" altLang="zh-CN" dirty="0">
                <a:solidFill>
                  <a:schemeClr val="folHlink"/>
                </a:solidFill>
              </a:rPr>
              <a:t>&lt;</a:t>
            </a:r>
            <a:r>
              <a:rPr lang="zh-CN" altLang="en-US" dirty="0">
                <a:solidFill>
                  <a:schemeClr val="folHlink"/>
                </a:solidFill>
                <a:latin typeface="宋体" charset="-122"/>
              </a:rPr>
              <a:t>结构类型名</a:t>
            </a:r>
            <a:r>
              <a:rPr lang="en-US" altLang="zh-CN" dirty="0">
                <a:solidFill>
                  <a:schemeClr val="folHlink"/>
                </a:solidFill>
              </a:rPr>
              <a:t>&gt;</a:t>
            </a:r>
            <a:r>
              <a:rPr lang="en-US" altLang="zh-CN" dirty="0"/>
              <a:t> {&lt;</a:t>
            </a:r>
            <a:r>
              <a:rPr lang="zh-CN" altLang="en-US" dirty="0">
                <a:latin typeface="宋体" charset="-122"/>
              </a:rPr>
              <a:t>成员表</a:t>
            </a:r>
            <a:r>
              <a:rPr lang="en-US" altLang="zh-CN" dirty="0"/>
              <a:t>&gt;}</a:t>
            </a:r>
            <a:r>
              <a:rPr lang="zh-CN" altLang="en-US" dirty="0">
                <a:latin typeface="宋体" charset="-122"/>
              </a:rPr>
              <a:t>；</a:t>
            </a:r>
          </a:p>
          <a:p>
            <a:pPr lvl="1" eaLnBrk="1" hangingPunct="1">
              <a:lnSpc>
                <a:spcPct val="120000"/>
              </a:lnSpc>
              <a:defRPr/>
            </a:pPr>
            <a:r>
              <a:rPr lang="en-US" altLang="zh-CN" dirty="0"/>
              <a:t>&lt;</a:t>
            </a:r>
            <a:r>
              <a:rPr lang="zh-CN" altLang="en-US" dirty="0">
                <a:latin typeface="宋体" charset="-122"/>
              </a:rPr>
              <a:t>成员表</a:t>
            </a:r>
            <a:r>
              <a:rPr lang="en-US" altLang="zh-CN" dirty="0"/>
              <a:t>&gt;</a:t>
            </a:r>
            <a:r>
              <a:rPr lang="zh-CN" altLang="en-US" dirty="0"/>
              <a:t>列出结构类型的元素（</a:t>
            </a:r>
            <a:r>
              <a:rPr lang="zh-CN" altLang="en-US" dirty="0">
                <a:solidFill>
                  <a:srgbClr val="FFC000"/>
                </a:solidFill>
              </a:rPr>
              <a:t>成员</a:t>
            </a:r>
            <a:r>
              <a:rPr lang="zh-CN" altLang="en-US" dirty="0"/>
              <a:t>）及其</a:t>
            </a:r>
            <a:r>
              <a:rPr lang="zh-CN" altLang="en-US" dirty="0" smtClean="0"/>
              <a:t>类型。</a:t>
            </a:r>
            <a:endParaRPr lang="zh-CN" altLang="en-US" dirty="0"/>
          </a:p>
          <a:p>
            <a:pPr lvl="1" eaLnBrk="1" hangingPunct="1">
              <a:lnSpc>
                <a:spcPct val="120000"/>
              </a:lnSpc>
              <a:defRPr/>
            </a:pPr>
            <a:r>
              <a:rPr lang="zh-CN" altLang="en-US" dirty="0" smtClean="0"/>
              <a:t>成员类型可以是任意的</a:t>
            </a:r>
            <a:r>
              <a:rPr lang="en-US" altLang="zh-CN" dirty="0" smtClean="0">
                <a:latin typeface="宋体" charset="-122"/>
              </a:rPr>
              <a:t>C++</a:t>
            </a:r>
            <a:r>
              <a:rPr lang="zh-CN" altLang="en-US" dirty="0" smtClean="0"/>
              <a:t>类型（</a:t>
            </a:r>
            <a:r>
              <a:rPr lang="en-US" altLang="zh-CN" dirty="0" smtClean="0">
                <a:latin typeface="宋体" charset="-122"/>
              </a:rPr>
              <a:t>void</a:t>
            </a:r>
            <a:r>
              <a:rPr lang="zh-CN" altLang="en-US" dirty="0" smtClean="0"/>
              <a:t>和本结构类型除外）。</a:t>
            </a:r>
            <a:endParaRPr lang="en-US" altLang="zh-CN" dirty="0" smtClean="0"/>
          </a:p>
          <a:p>
            <a:pPr lvl="1" eaLnBrk="1" hangingPunct="1">
              <a:lnSpc>
                <a:spcPct val="120000"/>
              </a:lnSpc>
              <a:defRPr/>
            </a:pPr>
            <a:r>
              <a:rPr lang="zh-CN" altLang="en-US" dirty="0" smtClean="0"/>
              <a:t>成员</a:t>
            </a:r>
            <a:r>
              <a:rPr lang="zh-CN" altLang="en-US" dirty="0"/>
              <a:t>的说明次序会影响成员的存储</a:t>
            </a:r>
            <a:r>
              <a:rPr lang="zh-CN" altLang="en-US" dirty="0" smtClean="0"/>
              <a:t>安排。</a:t>
            </a:r>
            <a:endParaRPr lang="en-US" altLang="zh-CN" dirty="0" smtClean="0"/>
          </a:p>
          <a:p>
            <a:pPr eaLnBrk="1" hangingPunct="1">
              <a:defRPr/>
            </a:pPr>
            <a:r>
              <a:rPr lang="zh-CN" altLang="en-US" dirty="0" smtClean="0"/>
              <a:t>例如，</a:t>
            </a:r>
            <a:endParaRPr lang="en-US" altLang="zh-CN" dirty="0"/>
          </a:p>
          <a:p>
            <a:pPr marL="457200" lvl="1" indent="0">
              <a:buNone/>
              <a:defRPr/>
            </a:pPr>
            <a:r>
              <a:rPr lang="en-US" altLang="zh-CN" dirty="0" err="1" smtClean="0"/>
              <a:t>struct</a:t>
            </a:r>
            <a:r>
              <a:rPr lang="en-US" altLang="zh-CN" dirty="0" smtClean="0"/>
              <a:t> </a:t>
            </a:r>
            <a:r>
              <a:rPr lang="en-US" altLang="zh-CN" dirty="0"/>
              <a:t>Student</a:t>
            </a:r>
          </a:p>
          <a:p>
            <a:pPr marL="457200" lvl="1" indent="0">
              <a:buNone/>
              <a:defRPr/>
            </a:pPr>
            <a:r>
              <a:rPr lang="en-US" altLang="zh-CN" dirty="0"/>
              <a:t>{	</a:t>
            </a:r>
            <a:r>
              <a:rPr lang="en-US" altLang="zh-CN" dirty="0" err="1"/>
              <a:t>int</a:t>
            </a:r>
            <a:r>
              <a:rPr lang="en-US" altLang="zh-CN" dirty="0"/>
              <a:t> no;</a:t>
            </a:r>
          </a:p>
          <a:p>
            <a:pPr marL="457200" lvl="1" indent="0">
              <a:buNone/>
              <a:defRPr/>
            </a:pPr>
            <a:r>
              <a:rPr lang="en-US" altLang="zh-CN" dirty="0"/>
              <a:t>	char name[20];</a:t>
            </a:r>
          </a:p>
          <a:p>
            <a:pPr marL="457200" lvl="1" indent="0">
              <a:buNone/>
              <a:defRPr/>
            </a:pPr>
            <a:r>
              <a:rPr lang="en-US" altLang="zh-CN" dirty="0"/>
              <a:t>	Sex </a:t>
            </a:r>
            <a:r>
              <a:rPr lang="en-US" altLang="zh-CN" dirty="0" err="1"/>
              <a:t>sex</a:t>
            </a:r>
            <a:r>
              <a:rPr lang="en-US" altLang="zh-CN" dirty="0"/>
              <a:t>;</a:t>
            </a:r>
          </a:p>
          <a:p>
            <a:pPr marL="457200" lvl="1" indent="0">
              <a:buNone/>
              <a:defRPr/>
            </a:pPr>
            <a:r>
              <a:rPr lang="en-US" altLang="zh-CN" dirty="0"/>
              <a:t>	Date </a:t>
            </a:r>
            <a:r>
              <a:rPr lang="en-US" altLang="zh-CN" dirty="0" err="1"/>
              <a:t>birth_date</a:t>
            </a:r>
            <a:r>
              <a:rPr lang="en-US" altLang="zh-CN" dirty="0"/>
              <a:t>;</a:t>
            </a:r>
          </a:p>
          <a:p>
            <a:pPr marL="457200" lvl="1" indent="0">
              <a:buNone/>
              <a:defRPr/>
            </a:pPr>
            <a:r>
              <a:rPr lang="en-US" altLang="zh-CN" dirty="0"/>
              <a:t>	char </a:t>
            </a:r>
            <a:r>
              <a:rPr lang="en-US" altLang="zh-CN" dirty="0" err="1"/>
              <a:t>birth_place</a:t>
            </a:r>
            <a:r>
              <a:rPr lang="en-US" altLang="zh-CN" dirty="0"/>
              <a:t>[40];</a:t>
            </a:r>
          </a:p>
          <a:p>
            <a:pPr marL="457200" lvl="1" indent="0">
              <a:buNone/>
              <a:defRPr/>
            </a:pPr>
            <a:r>
              <a:rPr lang="en-US" altLang="zh-CN" dirty="0"/>
              <a:t>	Major </a:t>
            </a:r>
            <a:r>
              <a:rPr lang="en-US" altLang="zh-CN" dirty="0" err="1"/>
              <a:t>major</a:t>
            </a:r>
            <a:r>
              <a:rPr lang="en-US" altLang="zh-CN" dirty="0"/>
              <a:t>;</a:t>
            </a:r>
          </a:p>
          <a:p>
            <a:pPr marL="457200" lvl="1" indent="0">
              <a:buNone/>
              <a:defRPr/>
            </a:pPr>
            <a:r>
              <a:rPr lang="en-US" altLang="zh-CN" dirty="0" smtClean="0"/>
              <a:t>};</a:t>
            </a:r>
          </a:p>
        </p:txBody>
      </p:sp>
      <p:sp>
        <p:nvSpPr>
          <p:cNvPr id="6" name="Rectangle 3"/>
          <p:cNvSpPr txBox="1">
            <a:spLocks noChangeArrowheads="1"/>
          </p:cNvSpPr>
          <p:nvPr/>
        </p:nvSpPr>
        <p:spPr bwMode="auto">
          <a:xfrm>
            <a:off x="5281860" y="3429001"/>
            <a:ext cx="3682628" cy="3240359"/>
          </a:xfrm>
          <a:prstGeom prst="rect">
            <a:avLst/>
          </a:prstGeom>
          <a:solidFill>
            <a:schemeClr val="bg1">
              <a:lumMod val="50000"/>
            </a:schemeClr>
          </a:solidFill>
          <a:ln>
            <a:no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1800" b="0" kern="0" dirty="0" err="1" smtClean="0"/>
              <a:t>enum</a:t>
            </a:r>
            <a:r>
              <a:rPr lang="en-US" altLang="zh-CN" sz="1800" b="0" kern="0" dirty="0" smtClean="0"/>
              <a:t> Sex { MALE, FEMALE };</a:t>
            </a:r>
          </a:p>
          <a:p>
            <a:pPr marL="0" indent="0" eaLnBrk="1" hangingPunct="1">
              <a:lnSpc>
                <a:spcPct val="90000"/>
              </a:lnSpc>
              <a:buNone/>
              <a:defRPr/>
            </a:pPr>
            <a:r>
              <a:rPr lang="en-US" altLang="zh-CN" sz="1800" b="0" kern="0" dirty="0" err="1"/>
              <a:t>struct</a:t>
            </a:r>
            <a:r>
              <a:rPr lang="en-US" altLang="zh-CN" sz="1800" b="0" kern="0" dirty="0"/>
              <a:t> Date</a:t>
            </a:r>
          </a:p>
          <a:p>
            <a:pPr marL="0" indent="0" eaLnBrk="1" hangingPunct="1">
              <a:lnSpc>
                <a:spcPct val="90000"/>
              </a:lnSpc>
              <a:buNone/>
              <a:defRPr/>
            </a:pPr>
            <a:r>
              <a:rPr lang="en-US" altLang="zh-CN" sz="1800" b="0" kern="0" dirty="0"/>
              <a:t>{	</a:t>
            </a:r>
            <a:r>
              <a:rPr lang="en-US" altLang="zh-CN" sz="1800" b="0" kern="0" dirty="0" err="1"/>
              <a:t>int</a:t>
            </a:r>
            <a:r>
              <a:rPr lang="en-US" altLang="zh-CN" sz="1800" b="0" kern="0" dirty="0"/>
              <a:t> </a:t>
            </a:r>
            <a:r>
              <a:rPr lang="en-US" altLang="zh-CN" sz="1800" b="0" kern="0" dirty="0" err="1"/>
              <a:t>year,month,day</a:t>
            </a:r>
            <a:r>
              <a:rPr lang="en-US" altLang="zh-CN" sz="1800" b="0" kern="0" dirty="0"/>
              <a:t>;</a:t>
            </a:r>
          </a:p>
          <a:p>
            <a:pPr marL="0" indent="0" eaLnBrk="1" hangingPunct="1">
              <a:lnSpc>
                <a:spcPct val="90000"/>
              </a:lnSpc>
              <a:buNone/>
              <a:defRPr/>
            </a:pPr>
            <a:r>
              <a:rPr lang="en-US" altLang="zh-CN" sz="1800" b="0" kern="0" dirty="0"/>
              <a:t>};</a:t>
            </a:r>
          </a:p>
          <a:p>
            <a:pPr eaLnBrk="1" hangingPunct="1">
              <a:lnSpc>
                <a:spcPct val="90000"/>
              </a:lnSpc>
              <a:buFont typeface="Wingdings" pitchFamily="2" charset="2"/>
              <a:buNone/>
              <a:defRPr/>
            </a:pPr>
            <a:r>
              <a:rPr lang="en-US" altLang="zh-CN" sz="1800" b="0" kern="0" dirty="0" err="1" smtClean="0"/>
              <a:t>enum</a:t>
            </a:r>
            <a:r>
              <a:rPr lang="en-US" altLang="zh-CN" sz="1800" b="0" kern="0" dirty="0" smtClean="0"/>
              <a:t> Major</a:t>
            </a:r>
          </a:p>
          <a:p>
            <a:pPr eaLnBrk="1" hangingPunct="1">
              <a:lnSpc>
                <a:spcPct val="90000"/>
              </a:lnSpc>
              <a:buFont typeface="Wingdings" pitchFamily="2" charset="2"/>
              <a:buNone/>
              <a:defRPr/>
            </a:pPr>
            <a:r>
              <a:rPr lang="en-US" altLang="zh-CN" sz="1800" b="0" kern="0" dirty="0" smtClean="0"/>
              <a:t>{ MATHEMATICS, PHYSICS, CHEMISTRY,COMPUTER, GEOGRAPHY,  ASTRONOMY,ENGLISH,</a:t>
            </a:r>
          </a:p>
          <a:p>
            <a:pPr eaLnBrk="1" hangingPunct="1">
              <a:lnSpc>
                <a:spcPct val="90000"/>
              </a:lnSpc>
              <a:buFont typeface="Wingdings" pitchFamily="2" charset="2"/>
              <a:buNone/>
              <a:defRPr/>
            </a:pPr>
            <a:r>
              <a:rPr lang="en-US" altLang="zh-CN" sz="1800" b="0" kern="0" dirty="0" smtClean="0"/>
              <a:t>    CHINESE,PHILOSOPHY</a:t>
            </a:r>
          </a:p>
          <a:p>
            <a:pPr eaLnBrk="1" hangingPunct="1">
              <a:lnSpc>
                <a:spcPct val="90000"/>
              </a:lnSpc>
              <a:buFont typeface="Wingdings" pitchFamily="2" charset="2"/>
              <a:buNone/>
              <a:defRPr/>
            </a:pPr>
            <a:r>
              <a:rPr lang="en-US" altLang="zh-CN" sz="1800" b="0" kern="0" dirty="0" smtClean="0"/>
              <a:t>}; </a:t>
            </a:r>
          </a:p>
        </p:txBody>
      </p:sp>
    </p:spTree>
    <p:extLst>
      <p:ext uri="{BB962C8B-B14F-4D97-AF65-F5344CB8AC3E}">
        <p14:creationId xmlns:p14="http://schemas.microsoft.com/office/powerpoint/2010/main" val="14999655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zh-CN" altLang="en-GB" dirty="0"/>
              <a:t>结构类型变量的定义</a:t>
            </a:r>
            <a:endParaRPr lang="zh-CN" altLang="zh-CN" dirty="0" smtClean="0"/>
          </a:p>
        </p:txBody>
      </p:sp>
      <p:sp>
        <p:nvSpPr>
          <p:cNvPr id="138243" name="Rectangle 3"/>
          <p:cNvSpPr>
            <a:spLocks noGrp="1" noChangeArrowheads="1"/>
          </p:cNvSpPr>
          <p:nvPr>
            <p:ph type="body" idx="1"/>
          </p:nvPr>
        </p:nvSpPr>
        <p:spPr>
          <a:xfrm>
            <a:off x="133350" y="1600200"/>
            <a:ext cx="8686800" cy="4530725"/>
          </a:xfrm>
        </p:spPr>
        <p:txBody>
          <a:bodyPr/>
          <a:lstStyle/>
          <a:p>
            <a:pPr eaLnBrk="1" hangingPunct="1">
              <a:defRPr/>
            </a:pPr>
            <a:r>
              <a:rPr lang="zh-CN" altLang="en-GB" sz="2800" dirty="0" smtClean="0"/>
              <a:t>结构类型变量的定义格式如下：</a:t>
            </a:r>
            <a:endParaRPr lang="zh-CN" altLang="en-US" sz="2800" dirty="0" smtClean="0">
              <a:latin typeface="宋体" charset="-122"/>
              <a:cs typeface="Times New Roman" pitchFamily="18" charset="0"/>
            </a:endParaRPr>
          </a:p>
          <a:p>
            <a:pPr lvl="1" eaLnBrk="1" hangingPunct="1">
              <a:defRPr/>
            </a:pPr>
            <a:r>
              <a:rPr lang="en-US" altLang="zh-CN" sz="2400" dirty="0" smtClean="0"/>
              <a:t>&lt;</a:t>
            </a:r>
            <a:r>
              <a:rPr lang="zh-CN" altLang="en-US" sz="2400" dirty="0" smtClean="0">
                <a:latin typeface="宋体" charset="-122"/>
              </a:rPr>
              <a:t>结构类型名</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 </a:t>
            </a:r>
            <a:endParaRPr lang="zh-CN" altLang="en-US" sz="2400" dirty="0" smtClean="0"/>
          </a:p>
          <a:p>
            <a:pPr lvl="1" eaLnBrk="1" hangingPunct="1">
              <a:defRPr/>
            </a:pPr>
            <a:r>
              <a:rPr lang="en-US" altLang="zh-CN" sz="2400" dirty="0" err="1" smtClean="0"/>
              <a:t>struct</a:t>
            </a:r>
            <a:r>
              <a:rPr lang="en-US" altLang="zh-CN" sz="2400" dirty="0" smtClean="0"/>
              <a:t> &lt;</a:t>
            </a:r>
            <a:r>
              <a:rPr lang="zh-CN" altLang="en-US" sz="2400" dirty="0" smtClean="0">
                <a:latin typeface="宋体" charset="-122"/>
              </a:rPr>
              <a:t>结构类型名</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 </a:t>
            </a:r>
            <a:endParaRPr lang="zh-CN" altLang="en-US" sz="2400" dirty="0" smtClean="0"/>
          </a:p>
          <a:p>
            <a:pPr lvl="1" eaLnBrk="1" hangingPunct="1">
              <a:defRPr/>
            </a:pPr>
            <a:r>
              <a:rPr lang="en-US" altLang="zh-CN" sz="2400" dirty="0" err="1" smtClean="0"/>
              <a:t>struct</a:t>
            </a:r>
            <a:r>
              <a:rPr lang="en-US" altLang="zh-CN" sz="2400" dirty="0" smtClean="0"/>
              <a:t> &lt;</a:t>
            </a:r>
            <a:r>
              <a:rPr lang="zh-CN" altLang="en-US" sz="2400" dirty="0" smtClean="0">
                <a:latin typeface="宋体" charset="-122"/>
              </a:rPr>
              <a:t>结构类型名</a:t>
            </a:r>
            <a:r>
              <a:rPr lang="en-US" altLang="zh-CN" sz="2400" dirty="0" smtClean="0"/>
              <a:t>&gt; {&lt;</a:t>
            </a:r>
            <a:r>
              <a:rPr lang="zh-CN" altLang="en-US" sz="2400" dirty="0" smtClean="0">
                <a:latin typeface="宋体" charset="-122"/>
              </a:rPr>
              <a:t>成员表</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a:t>
            </a:r>
          </a:p>
          <a:p>
            <a:pPr lvl="1" eaLnBrk="1" hangingPunct="1">
              <a:defRPr/>
            </a:pPr>
            <a:r>
              <a:rPr lang="en-US" altLang="zh-CN" sz="2400" dirty="0" err="1" smtClean="0"/>
              <a:t>struct</a:t>
            </a:r>
            <a:r>
              <a:rPr lang="en-US" altLang="zh-CN" sz="2400" dirty="0" smtClean="0"/>
              <a:t> {&lt;</a:t>
            </a:r>
            <a:r>
              <a:rPr lang="zh-CN" altLang="en-US" sz="2400" dirty="0" smtClean="0">
                <a:latin typeface="宋体" charset="-122"/>
              </a:rPr>
              <a:t>成员表</a:t>
            </a:r>
            <a:r>
              <a:rPr lang="en-US" altLang="zh-CN" sz="2400" dirty="0" smtClean="0"/>
              <a:t>&gt;} </a:t>
            </a:r>
            <a:r>
              <a:rPr lang="en-US" altLang="zh-CN" sz="2400" dirty="0" smtClean="0">
                <a:solidFill>
                  <a:schemeClr val="folHlink"/>
                </a:solidFill>
              </a:rPr>
              <a:t>&lt;</a:t>
            </a:r>
            <a:r>
              <a:rPr lang="zh-CN" altLang="en-US" sz="2400" dirty="0" smtClean="0">
                <a:solidFill>
                  <a:schemeClr val="folHlink"/>
                </a:solidFill>
              </a:rPr>
              <a:t>结构类型</a:t>
            </a:r>
            <a:r>
              <a:rPr lang="zh-CN" altLang="en-US" sz="2400" dirty="0" smtClean="0">
                <a:solidFill>
                  <a:schemeClr val="folHlink"/>
                </a:solidFill>
                <a:latin typeface="宋体" charset="-122"/>
              </a:rPr>
              <a:t>变量名</a:t>
            </a:r>
            <a:r>
              <a:rPr lang="en-US" altLang="zh-CN" sz="2400" dirty="0" smtClean="0">
                <a:solidFill>
                  <a:schemeClr val="folHlink"/>
                </a:solidFill>
              </a:rPr>
              <a:t>&gt;</a:t>
            </a:r>
            <a:r>
              <a:rPr lang="en-US" altLang="zh-CN" sz="2400" dirty="0" smtClean="0"/>
              <a:t>;</a:t>
            </a:r>
          </a:p>
          <a:p>
            <a:pPr lvl="1" eaLnBrk="1" hangingPunct="1">
              <a:buFontTx/>
              <a:buNone/>
              <a:defRPr/>
            </a:pPr>
            <a:r>
              <a:rPr lang="zh-CN" altLang="en-US" sz="2400" dirty="0" smtClean="0"/>
              <a:t>例如：</a:t>
            </a:r>
          </a:p>
          <a:p>
            <a:pPr lvl="1" eaLnBrk="1" hangingPunct="1">
              <a:defRPr/>
            </a:pPr>
            <a:r>
              <a:rPr lang="en-US" altLang="zh-CN" sz="2400" dirty="0" smtClean="0"/>
              <a:t>Student </a:t>
            </a:r>
            <a:r>
              <a:rPr lang="en-US" altLang="zh-CN" sz="2400" dirty="0" err="1" smtClean="0"/>
              <a:t>st</a:t>
            </a:r>
            <a:r>
              <a:rPr lang="en-US" altLang="zh-CN" sz="2400" dirty="0" smtClean="0"/>
              <a:t>;</a:t>
            </a:r>
          </a:p>
          <a:p>
            <a:pPr lvl="1" eaLnBrk="1" hangingPunct="1">
              <a:defRPr/>
            </a:pPr>
            <a:r>
              <a:rPr lang="en-US" altLang="zh-CN" sz="2400" dirty="0" err="1" smtClean="0"/>
              <a:t>struct</a:t>
            </a:r>
            <a:r>
              <a:rPr lang="en-US" altLang="zh-CN" sz="2400" dirty="0" smtClean="0"/>
              <a:t> Student </a:t>
            </a:r>
            <a:r>
              <a:rPr lang="en-US" altLang="zh-CN" sz="2400" dirty="0" err="1" smtClean="0"/>
              <a:t>st</a:t>
            </a:r>
            <a:r>
              <a:rPr lang="en-US" altLang="zh-CN" sz="2400" dirty="0" smtClean="0"/>
              <a:t>;</a:t>
            </a:r>
          </a:p>
          <a:p>
            <a:pPr lvl="1" eaLnBrk="1" hangingPunct="1">
              <a:defRPr/>
            </a:pPr>
            <a:r>
              <a:rPr lang="en-US" altLang="zh-CN" sz="2400" dirty="0" err="1" smtClean="0"/>
              <a:t>struct</a:t>
            </a:r>
            <a:r>
              <a:rPr lang="en-US" altLang="zh-CN" sz="2400" dirty="0" smtClean="0"/>
              <a:t> Student { ...... } </a:t>
            </a:r>
            <a:r>
              <a:rPr lang="en-US" altLang="zh-CN" sz="2400" dirty="0" err="1" smtClean="0"/>
              <a:t>st</a:t>
            </a:r>
            <a:r>
              <a:rPr lang="en-US" altLang="zh-CN" sz="2400" dirty="0" smtClean="0"/>
              <a:t>;</a:t>
            </a:r>
          </a:p>
          <a:p>
            <a:pPr lvl="1" eaLnBrk="1" hangingPunct="1">
              <a:defRPr/>
            </a:pPr>
            <a:r>
              <a:rPr lang="en-US" altLang="zh-CN" sz="2400" dirty="0" err="1" smtClean="0"/>
              <a:t>struct</a:t>
            </a:r>
            <a:r>
              <a:rPr lang="en-US" altLang="zh-CN" sz="2400" dirty="0" smtClean="0"/>
              <a:t> { ...... } </a:t>
            </a:r>
            <a:r>
              <a:rPr lang="en-US" altLang="zh-CN" sz="2400" dirty="0" err="1" smtClean="0"/>
              <a:t>st</a:t>
            </a:r>
            <a:r>
              <a:rPr lang="en-US" altLang="zh-CN"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smtClean="0"/>
              <a:t>结构类型变量的初始化</a:t>
            </a:r>
          </a:p>
        </p:txBody>
      </p:sp>
      <p:sp>
        <p:nvSpPr>
          <p:cNvPr id="214019" name="Rectangle 3"/>
          <p:cNvSpPr>
            <a:spLocks noGrp="1" noChangeArrowheads="1"/>
          </p:cNvSpPr>
          <p:nvPr>
            <p:ph type="body" idx="1"/>
          </p:nvPr>
        </p:nvSpPr>
        <p:spPr>
          <a:xfrm>
            <a:off x="457200" y="1600200"/>
            <a:ext cx="8229600" cy="4924425"/>
          </a:xfrm>
        </p:spPr>
        <p:txBody>
          <a:bodyPr/>
          <a:lstStyle/>
          <a:p>
            <a:pPr eaLnBrk="1" hangingPunct="1">
              <a:defRPr/>
            </a:pPr>
            <a:r>
              <a:rPr lang="zh-CN" altLang="en-US" sz="2800" smtClean="0"/>
              <a:t>在定义结构类型的变量时，依次给出成员的初始化，例如：</a:t>
            </a:r>
          </a:p>
          <a:p>
            <a:pPr lvl="1" eaLnBrk="1" hangingPunct="1">
              <a:buFontTx/>
              <a:buNone/>
              <a:defRPr/>
            </a:pPr>
            <a:r>
              <a:rPr lang="en-US" altLang="zh-CN" sz="2400" smtClean="0"/>
              <a:t>Student some_student={2,"</a:t>
            </a:r>
            <a:r>
              <a:rPr lang="zh-CN" altLang="en-US" sz="2400" smtClean="0"/>
              <a:t>李四</a:t>
            </a:r>
            <a:r>
              <a:rPr lang="en-US" altLang="zh-CN" sz="2400" smtClean="0"/>
              <a:t>", FEMALE, </a:t>
            </a:r>
            <a:r>
              <a:rPr lang="en-US" altLang="zh-CN" sz="2400" smtClean="0">
                <a:solidFill>
                  <a:schemeClr val="folHlink"/>
                </a:solidFill>
              </a:rPr>
              <a:t>{1970,12,20}</a:t>
            </a:r>
            <a:r>
              <a:rPr lang="en-US" altLang="zh-CN" sz="2400" smtClean="0"/>
              <a:t>,"</a:t>
            </a:r>
            <a:r>
              <a:rPr lang="zh-CN" altLang="en-US" sz="2400" smtClean="0"/>
              <a:t>北京</a:t>
            </a:r>
            <a:r>
              <a:rPr lang="en-US" altLang="zh-CN" sz="2400" smtClean="0"/>
              <a:t>", MATHEMATICS};</a:t>
            </a:r>
          </a:p>
          <a:p>
            <a:pPr algn="just" eaLnBrk="1" hangingPunct="1">
              <a:defRPr/>
            </a:pPr>
            <a:r>
              <a:rPr lang="zh-CN" altLang="en-US" sz="2800" smtClean="0"/>
              <a:t>在定义一个结构类型时</a:t>
            </a:r>
            <a:r>
              <a:rPr lang="en-US" altLang="zh-CN" sz="2800" smtClean="0"/>
              <a:t>,</a:t>
            </a:r>
            <a:r>
              <a:rPr lang="zh-CN" altLang="en-US" sz="2800" smtClean="0"/>
              <a:t>不能对其成员进行初始化，例如：</a:t>
            </a:r>
          </a:p>
          <a:p>
            <a:pPr lvl="1" algn="just" eaLnBrk="1" hangingPunct="1">
              <a:buFontTx/>
              <a:buNone/>
              <a:defRPr/>
            </a:pPr>
            <a:r>
              <a:rPr lang="en-US" altLang="zh-CN" sz="2400" smtClean="0"/>
              <a:t>struct A</a:t>
            </a:r>
          </a:p>
          <a:p>
            <a:pPr lvl="1" algn="just" eaLnBrk="1" hangingPunct="1">
              <a:buFontTx/>
              <a:buNone/>
              <a:defRPr/>
            </a:pPr>
            <a:r>
              <a:rPr lang="en-US" altLang="zh-CN" sz="2400" smtClean="0"/>
              <a:t>{ int i=1; //</a:t>
            </a:r>
            <a:r>
              <a:rPr lang="en-US" altLang="zh-CN" sz="2400" smtClean="0">
                <a:solidFill>
                  <a:schemeClr val="folHlink"/>
                </a:solidFill>
              </a:rPr>
              <a:t>Error</a:t>
            </a:r>
          </a:p>
          <a:p>
            <a:pPr lvl="1" algn="just" eaLnBrk="1" hangingPunct="1">
              <a:buFontTx/>
              <a:buNone/>
              <a:defRPr/>
            </a:pPr>
            <a:r>
              <a:rPr lang="en-US" altLang="zh-CN" sz="2400" smtClean="0"/>
              <a:t>   double d=1.2; //</a:t>
            </a:r>
            <a:r>
              <a:rPr lang="en-US" altLang="zh-CN" sz="2400" smtClean="0">
                <a:solidFill>
                  <a:schemeClr val="folHlink"/>
                </a:solidFill>
              </a:rPr>
              <a:t>Error</a:t>
            </a:r>
          </a:p>
          <a:p>
            <a:pPr lvl="1" algn="just" eaLnBrk="1" hangingPunct="1">
              <a:buFontTx/>
              <a:buNone/>
              <a:defRPr/>
            </a:pPr>
            <a:r>
              <a:rPr lang="en-US" altLang="zh-CN" sz="240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结构类型的操作 </a:t>
            </a:r>
          </a:p>
        </p:txBody>
      </p:sp>
      <p:sp>
        <p:nvSpPr>
          <p:cNvPr id="23555" name="Rectangle 3"/>
          <p:cNvSpPr>
            <a:spLocks noGrp="1" noChangeArrowheads="1"/>
          </p:cNvSpPr>
          <p:nvPr>
            <p:ph type="body" idx="1"/>
          </p:nvPr>
        </p:nvSpPr>
        <p:spPr>
          <a:xfrm>
            <a:off x="304800" y="1196752"/>
            <a:ext cx="8458200" cy="5472608"/>
          </a:xfrm>
        </p:spPr>
        <p:txBody>
          <a:bodyPr>
            <a:normAutofit fontScale="92500" lnSpcReduction="10000"/>
          </a:bodyPr>
          <a:lstStyle/>
          <a:p>
            <a:pPr marL="360363" indent="-360363" algn="just" eaLnBrk="1" hangingPunct="1">
              <a:lnSpc>
                <a:spcPct val="110000"/>
              </a:lnSpc>
              <a:defRPr/>
            </a:pPr>
            <a:r>
              <a:rPr lang="zh-CN" altLang="en-US" dirty="0" smtClean="0"/>
              <a:t>访问结构成员</a:t>
            </a:r>
          </a:p>
          <a:p>
            <a:pPr marL="825500" lvl="1" algn="just" eaLnBrk="1" hangingPunct="1">
              <a:lnSpc>
                <a:spcPct val="110000"/>
              </a:lnSpc>
              <a:defRPr/>
            </a:pPr>
            <a:r>
              <a:rPr lang="zh-CN" altLang="en-US" dirty="0" smtClean="0"/>
              <a:t>结构成员的访问要通过结构变量名来“</a:t>
            </a:r>
            <a:r>
              <a:rPr lang="zh-CN" altLang="en-US" dirty="0" smtClean="0">
                <a:solidFill>
                  <a:srgbClr val="FFC000"/>
                </a:solidFill>
              </a:rPr>
              <a:t>受限</a:t>
            </a:r>
            <a:r>
              <a:rPr lang="zh-CN" altLang="en-US" dirty="0" smtClean="0"/>
              <a:t>”</a:t>
            </a:r>
            <a:r>
              <a:rPr lang="zh-CN" altLang="en-US" dirty="0" smtClean="0">
                <a:cs typeface="Courier New" pitchFamily="49" charset="0"/>
              </a:rPr>
              <a:t> </a:t>
            </a:r>
          </a:p>
          <a:p>
            <a:pPr marL="1233488" lvl="2" algn="just" eaLnBrk="1" hangingPunct="1">
              <a:lnSpc>
                <a:spcPct val="110000"/>
              </a:lnSpc>
              <a:defRPr/>
            </a:pPr>
            <a:r>
              <a:rPr lang="en-US" altLang="zh-CN" dirty="0" smtClean="0">
                <a:cs typeface="Courier New" pitchFamily="49" charset="0"/>
              </a:rPr>
              <a:t>&lt;</a:t>
            </a:r>
            <a:r>
              <a:rPr lang="zh-CN" altLang="en-US" dirty="0" smtClean="0"/>
              <a:t>结构类型变量</a:t>
            </a:r>
            <a:r>
              <a:rPr lang="en-US" altLang="zh-CN" dirty="0" smtClean="0">
                <a:cs typeface="Courier New" pitchFamily="49" charset="0"/>
              </a:rPr>
              <a:t>&gt;</a:t>
            </a:r>
            <a:r>
              <a:rPr lang="en-US" altLang="zh-CN" dirty="0" smtClean="0">
                <a:solidFill>
                  <a:schemeClr val="folHlink"/>
                </a:solidFill>
                <a:cs typeface="Courier New" pitchFamily="49" charset="0"/>
              </a:rPr>
              <a:t>.</a:t>
            </a:r>
            <a:r>
              <a:rPr lang="en-US" altLang="zh-CN" dirty="0" smtClean="0">
                <a:cs typeface="Courier New" pitchFamily="49" charset="0"/>
              </a:rPr>
              <a:t>&lt;</a:t>
            </a:r>
            <a:r>
              <a:rPr lang="zh-CN" altLang="en-US" dirty="0" smtClean="0"/>
              <a:t>结构成员名</a:t>
            </a:r>
            <a:r>
              <a:rPr lang="en-US" altLang="zh-CN" dirty="0" smtClean="0">
                <a:cs typeface="Courier New" pitchFamily="49" charset="0"/>
              </a:rPr>
              <a:t>&gt;</a:t>
            </a:r>
          </a:p>
          <a:p>
            <a:pPr marL="825500" lvl="1" algn="just" eaLnBrk="1" hangingPunct="1">
              <a:lnSpc>
                <a:spcPct val="110000"/>
              </a:lnSpc>
              <a:defRPr/>
            </a:pPr>
            <a:r>
              <a:rPr lang="zh-CN" altLang="en-US" dirty="0" smtClean="0">
                <a:cs typeface="Courier New" pitchFamily="49" charset="0"/>
              </a:rPr>
              <a:t>例如：</a:t>
            </a:r>
          </a:p>
          <a:p>
            <a:pPr marL="1233488" lvl="2" algn="just" eaLnBrk="1" hangingPunct="1">
              <a:lnSpc>
                <a:spcPct val="110000"/>
              </a:lnSpc>
              <a:defRPr/>
            </a:pPr>
            <a:r>
              <a:rPr lang="en-US" altLang="zh-CN" dirty="0" smtClean="0">
                <a:cs typeface="Courier New" pitchFamily="49" charset="0"/>
              </a:rPr>
              <a:t>Student </a:t>
            </a:r>
            <a:r>
              <a:rPr lang="en-US" altLang="zh-CN" dirty="0" err="1" smtClean="0">
                <a:cs typeface="Courier New" pitchFamily="49" charset="0"/>
              </a:rPr>
              <a:t>st</a:t>
            </a:r>
            <a:r>
              <a:rPr lang="en-US" altLang="zh-CN" dirty="0" smtClean="0">
                <a:cs typeface="Courier New" pitchFamily="49" charset="0"/>
              </a:rPr>
              <a:t>;</a:t>
            </a:r>
          </a:p>
          <a:p>
            <a:pPr marL="1233488" lvl="2" algn="just" eaLnBrk="1" hangingPunct="1">
              <a:lnSpc>
                <a:spcPct val="110000"/>
              </a:lnSpc>
              <a:defRPr/>
            </a:pPr>
            <a:r>
              <a:rPr lang="en-US" altLang="zh-CN" dirty="0" smtClean="0">
                <a:cs typeface="Courier New" pitchFamily="49" charset="0"/>
              </a:rPr>
              <a:t>st.no, st.name, ....</a:t>
            </a:r>
          </a:p>
          <a:p>
            <a:pPr marL="825500" lvl="1" algn="just" eaLnBrk="1" hangingPunct="1">
              <a:lnSpc>
                <a:spcPct val="110000"/>
              </a:lnSpc>
              <a:defRPr/>
            </a:pPr>
            <a:r>
              <a:rPr lang="zh-CN" altLang="en-US" dirty="0" smtClean="0"/>
              <a:t>每个成员都可以看作是一个独立的变量，可以分别操作它们，例如：</a:t>
            </a:r>
          </a:p>
          <a:p>
            <a:pPr marL="1233488" lvl="2" algn="just" eaLnBrk="1" hangingPunct="1">
              <a:lnSpc>
                <a:spcPct val="110000"/>
              </a:lnSpc>
              <a:defRPr/>
            </a:pPr>
            <a:r>
              <a:rPr lang="en-US" altLang="zh-CN" dirty="0" smtClean="0"/>
              <a:t>st.no = 1;</a:t>
            </a:r>
          </a:p>
          <a:p>
            <a:pPr marL="1233488" lvl="2" algn="just" eaLnBrk="1" hangingPunct="1">
              <a:lnSpc>
                <a:spcPct val="110000"/>
              </a:lnSpc>
              <a:defRPr/>
            </a:pPr>
            <a:r>
              <a:rPr lang="en-US" altLang="zh-CN" dirty="0" err="1" smtClean="0"/>
              <a:t>strcpy</a:t>
            </a:r>
            <a:r>
              <a:rPr lang="en-US" altLang="zh-CN" dirty="0" smtClean="0"/>
              <a:t>(st.name,"</a:t>
            </a:r>
            <a:r>
              <a:rPr lang="zh-CN" altLang="en-US" dirty="0" smtClean="0"/>
              <a:t>张三</a:t>
            </a:r>
            <a:r>
              <a:rPr lang="en-US" altLang="zh-CN" dirty="0" smtClean="0"/>
              <a:t>");</a:t>
            </a:r>
          </a:p>
          <a:p>
            <a:pPr marL="1233488" lvl="2" algn="just" eaLnBrk="1" hangingPunct="1">
              <a:lnSpc>
                <a:spcPct val="110000"/>
              </a:lnSpc>
              <a:defRPr/>
            </a:pPr>
            <a:r>
              <a:rPr lang="en-US" altLang="zh-CN" dirty="0" err="1" smtClean="0"/>
              <a:t>st.sex</a:t>
            </a:r>
            <a:r>
              <a:rPr lang="en-US" altLang="zh-CN" dirty="0" smtClean="0"/>
              <a:t> = MALE;</a:t>
            </a:r>
          </a:p>
          <a:p>
            <a:pPr marL="1233488" lvl="2" algn="just" eaLnBrk="1" hangingPunct="1">
              <a:lnSpc>
                <a:spcPct val="110000"/>
              </a:lnSpc>
              <a:defRPr/>
            </a:pPr>
            <a:r>
              <a:rPr lang="en-US" altLang="zh-CN"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body" idx="1"/>
          </p:nvPr>
        </p:nvSpPr>
        <p:spPr>
          <a:xfrm>
            <a:off x="457200" y="1340768"/>
            <a:ext cx="8229600" cy="5400600"/>
          </a:xfrm>
        </p:spPr>
        <p:txBody>
          <a:bodyPr>
            <a:normAutofit/>
          </a:bodyPr>
          <a:lstStyle/>
          <a:p>
            <a:pPr eaLnBrk="1" hangingPunct="1">
              <a:defRPr/>
            </a:pPr>
            <a:r>
              <a:rPr lang="zh-CN" altLang="en-US" sz="2400" dirty="0" smtClean="0"/>
              <a:t>成员名字的作用域为所在的结构</a:t>
            </a:r>
            <a:r>
              <a:rPr lang="en-US" altLang="zh-CN" sz="2400" dirty="0" smtClean="0"/>
              <a:t>--</a:t>
            </a:r>
            <a:r>
              <a:rPr lang="zh-CN" altLang="en-US" sz="2400" dirty="0" smtClean="0"/>
              <a:t>结构作用域。</a:t>
            </a:r>
          </a:p>
          <a:p>
            <a:pPr lvl="1" eaLnBrk="1" hangingPunct="1">
              <a:lnSpc>
                <a:spcPct val="90000"/>
              </a:lnSpc>
              <a:buFontTx/>
              <a:buNone/>
              <a:defRPr/>
            </a:pPr>
            <a:r>
              <a:rPr lang="en-US" altLang="zh-CN" sz="2000" dirty="0" err="1" smtClean="0"/>
              <a:t>struct</a:t>
            </a:r>
            <a:r>
              <a:rPr lang="en-US" altLang="zh-CN" sz="2000" dirty="0" smtClean="0"/>
              <a:t> A</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[10];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err="1" smtClean="0"/>
              <a:t>struct</a:t>
            </a:r>
            <a:r>
              <a:rPr lang="en-US" altLang="zh-CN" sz="2000" dirty="0" smtClean="0"/>
              <a:t> B</a:t>
            </a:r>
          </a:p>
          <a:p>
            <a:pPr lvl="1" eaLnBrk="1" hangingPunct="1">
              <a:lnSpc>
                <a:spcPct val="90000"/>
              </a:lnSpc>
              <a:buFontTx/>
              <a:buNone/>
              <a:defRPr/>
            </a:pPr>
            <a:r>
              <a:rPr lang="en-US" altLang="zh-CN" sz="2000" dirty="0" smtClean="0"/>
              <a:t>{	char </a:t>
            </a:r>
            <a:r>
              <a:rPr lang="en-US" altLang="zh-CN" sz="2000" dirty="0" smtClean="0">
                <a:solidFill>
                  <a:srgbClr val="FFC000"/>
                </a:solidFill>
              </a:rPr>
              <a:t>name</a:t>
            </a:r>
            <a:r>
              <a:rPr lang="en-US" altLang="zh-CN" sz="2000" dirty="0" smtClean="0"/>
              <a:t>[5];  //OK</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char </a:t>
            </a:r>
            <a:r>
              <a:rPr lang="en-US" altLang="zh-CN" sz="2000" dirty="0" smtClean="0">
                <a:solidFill>
                  <a:srgbClr val="FFC000"/>
                </a:solidFill>
              </a:rPr>
              <a:t>name</a:t>
            </a:r>
            <a:r>
              <a:rPr lang="en-US" altLang="zh-CN" sz="2000" dirty="0" smtClean="0"/>
              <a:t>[20];  //OK</a:t>
            </a:r>
          </a:p>
          <a:p>
            <a:pPr lvl="1" eaLnBrk="1" hangingPunct="1">
              <a:lnSpc>
                <a:spcPct val="90000"/>
              </a:lnSpc>
              <a:buFontTx/>
              <a:buNone/>
              <a:defRPr/>
            </a:pPr>
            <a:r>
              <a:rPr lang="en-US" altLang="zh-CN" sz="2000" dirty="0" err="1" smtClean="0"/>
              <a:t>int</a:t>
            </a:r>
            <a:r>
              <a:rPr lang="en-US" altLang="zh-CN" sz="2000" dirty="0" smtClean="0"/>
              <a:t> main()</a:t>
            </a:r>
          </a:p>
          <a:p>
            <a:pPr lvl="1" eaLnBrk="1" hangingPunct="1">
              <a:lnSpc>
                <a:spcPct val="90000"/>
              </a:lnSpc>
              <a:buFontTx/>
              <a:buNone/>
              <a:defRPr/>
            </a:pPr>
            <a:r>
              <a:rPr lang="en-US" altLang="zh-CN" sz="2000" dirty="0" smtClean="0"/>
              <a:t>{	A </a:t>
            </a:r>
            <a:r>
              <a:rPr lang="en-US" altLang="zh-CN" sz="2000" dirty="0" err="1" smtClean="0"/>
              <a:t>a</a:t>
            </a:r>
            <a:r>
              <a:rPr lang="en-US" altLang="zh-CN" sz="2000" dirty="0" smtClean="0"/>
              <a:t>;</a:t>
            </a:r>
          </a:p>
          <a:p>
            <a:pPr lvl="1" eaLnBrk="1" hangingPunct="1">
              <a:lnSpc>
                <a:spcPct val="90000"/>
              </a:lnSpc>
              <a:buFontTx/>
              <a:buNone/>
              <a:defRPr/>
            </a:pPr>
            <a:r>
              <a:rPr lang="en-US" altLang="zh-CN" sz="2000" dirty="0" smtClean="0"/>
              <a:t>	B </a:t>
            </a:r>
            <a:r>
              <a:rPr lang="en-US" altLang="zh-CN" sz="2000" dirty="0" err="1" smtClean="0"/>
              <a:t>b</a:t>
            </a:r>
            <a:r>
              <a:rPr lang="en-US" altLang="zh-CN" sz="2000" dirty="0" smtClean="0"/>
              <a:t>;</a:t>
            </a:r>
          </a:p>
          <a:p>
            <a:pPr lvl="1" eaLnBrk="1" hangingPunct="1">
              <a:lnSpc>
                <a:spcPct val="90000"/>
              </a:lnSpc>
              <a:buFontTx/>
              <a:buNone/>
              <a:defRPr/>
            </a:pPr>
            <a:r>
              <a:rPr lang="en-US" altLang="zh-CN" sz="2000" dirty="0" smtClean="0"/>
              <a:t>	... a.name ...  //</a:t>
            </a:r>
            <a:r>
              <a:rPr lang="zh-CN" altLang="en-US" sz="2000" dirty="0" smtClean="0"/>
              <a:t>结构变量</a:t>
            </a:r>
            <a:r>
              <a:rPr lang="en-US" altLang="zh-CN" sz="2000" dirty="0" smtClean="0"/>
              <a:t>a</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b.name ...  //</a:t>
            </a:r>
            <a:r>
              <a:rPr lang="zh-CN" altLang="en-US" sz="2000" dirty="0" smtClean="0"/>
              <a:t>结构变量</a:t>
            </a:r>
            <a:r>
              <a:rPr lang="en-US" altLang="zh-CN" sz="2000" dirty="0" smtClean="0"/>
              <a:t>b</a:t>
            </a:r>
            <a:r>
              <a:rPr lang="zh-CN" altLang="en-US" sz="2000" dirty="0" smtClean="0"/>
              <a:t>的成员变量</a:t>
            </a:r>
            <a:r>
              <a:rPr lang="en-US" altLang="zh-CN" sz="2000" dirty="0" smtClean="0"/>
              <a:t>name</a:t>
            </a:r>
            <a:r>
              <a:rPr lang="zh-CN" altLang="en-US" sz="2000" dirty="0" smtClean="0"/>
              <a:t>。</a:t>
            </a:r>
          </a:p>
          <a:p>
            <a:pPr lvl="1" eaLnBrk="1" hangingPunct="1">
              <a:lnSpc>
                <a:spcPct val="90000"/>
              </a:lnSpc>
              <a:buFontTx/>
              <a:buNone/>
              <a:defRPr/>
            </a:pPr>
            <a:r>
              <a:rPr lang="zh-CN" altLang="en-US" sz="2000" dirty="0" smtClean="0"/>
              <a:t>	</a:t>
            </a:r>
            <a:r>
              <a:rPr lang="en-US" altLang="zh-CN" sz="2000" dirty="0" smtClean="0"/>
              <a:t>... name ...   //</a:t>
            </a:r>
            <a:r>
              <a:rPr lang="zh-CN" altLang="en-US" sz="2000" dirty="0" smtClean="0"/>
              <a:t>全局变量</a:t>
            </a:r>
            <a:r>
              <a:rPr lang="en-US" altLang="zh-CN" sz="2000" dirty="0" smtClean="0"/>
              <a:t>name</a:t>
            </a:r>
            <a:r>
              <a:rPr lang="zh-CN" altLang="en-US" sz="2000" dirty="0" smtClean="0"/>
              <a:t>。</a:t>
            </a:r>
          </a:p>
          <a:p>
            <a:pPr lvl="1" eaLnBrk="1" hangingPunct="1">
              <a:lnSpc>
                <a:spcPct val="90000"/>
              </a:lnSpc>
              <a:buFontTx/>
              <a:buNone/>
              <a:defRPr/>
            </a:pPr>
            <a:r>
              <a:rPr lang="en-US" altLang="zh-CN" sz="2000" dirty="0" smtClean="0"/>
              <a:t>}</a:t>
            </a:r>
          </a:p>
        </p:txBody>
      </p:sp>
      <p:sp>
        <p:nvSpPr>
          <p:cNvPr id="3" name="Rectangle 2"/>
          <p:cNvSpPr>
            <a:spLocks noGrp="1" noChangeArrowheads="1"/>
          </p:cNvSpPr>
          <p:nvPr>
            <p:ph type="title"/>
          </p:nvPr>
        </p:nvSpPr>
        <p:spPr>
          <a:xfrm>
            <a:off x="827088" y="277813"/>
            <a:ext cx="7489825" cy="608012"/>
          </a:xfrm>
        </p:spPr>
        <p:txBody>
          <a:bodyPr/>
          <a:lstStyle/>
          <a:p>
            <a:pPr eaLnBrk="1" hangingPunct="1">
              <a:defRPr/>
            </a:pPr>
            <a:r>
              <a:rPr lang="zh-CN" altLang="en-US" dirty="0" smtClean="0"/>
              <a:t>结构</a:t>
            </a:r>
            <a:r>
              <a:rPr lang="zh-CN" altLang="en-US" dirty="0"/>
              <a:t>作用域</a:t>
            </a:r>
            <a:r>
              <a:rPr lang="zh-CN" altLang="en-US" dirty="0" smtClean="0"/>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fontScale="85000" lnSpcReduction="20000"/>
          </a:bodyPr>
          <a:lstStyle/>
          <a:p>
            <a:pPr>
              <a:lnSpc>
                <a:spcPct val="120000"/>
              </a:lnSpc>
              <a:defRPr/>
            </a:pPr>
            <a:r>
              <a:rPr lang="zh-CN" altLang="en-US" dirty="0" smtClean="0"/>
              <a:t>在</a:t>
            </a:r>
            <a:r>
              <a:rPr lang="en-US" altLang="zh-CN" dirty="0" smtClean="0"/>
              <a:t>C++</a:t>
            </a:r>
            <a:r>
              <a:rPr lang="zh-CN" altLang="en-US" dirty="0" smtClean="0"/>
              <a:t>中，结构类型的名字可以与同一作用域中的其它非结构类型标识符相同。例如，下面的用法是合法的：</a:t>
            </a:r>
          </a:p>
          <a:p>
            <a:pPr>
              <a:defRPr/>
            </a:pPr>
            <a:endParaRPr lang="zh-CN" altLang="en-US" dirty="0" smtClean="0"/>
          </a:p>
          <a:p>
            <a:pPr marL="457200" lvl="1" indent="0">
              <a:buFontTx/>
              <a:buNone/>
              <a:defRPr/>
            </a:pPr>
            <a:r>
              <a:rPr lang="en-US" altLang="zh-CN" dirty="0" err="1" smtClean="0"/>
              <a:t>struct</a:t>
            </a:r>
            <a:r>
              <a:rPr lang="en-US" altLang="zh-CN" dirty="0" smtClean="0"/>
              <a:t> </a:t>
            </a:r>
            <a:r>
              <a:rPr lang="en-US" altLang="zh-CN" dirty="0" smtClean="0">
                <a:solidFill>
                  <a:srgbClr val="FFC000"/>
                </a:solidFill>
              </a:rPr>
              <a:t>A</a:t>
            </a:r>
            <a:r>
              <a:rPr lang="en-US" altLang="zh-CN" dirty="0" smtClean="0"/>
              <a:t>  //</a:t>
            </a:r>
            <a:r>
              <a:rPr lang="zh-CN" altLang="en-US" dirty="0" smtClean="0"/>
              <a:t>结构类型</a:t>
            </a:r>
            <a:r>
              <a:rPr lang="en-US" altLang="zh-CN" dirty="0" smtClean="0"/>
              <a:t>A</a:t>
            </a:r>
          </a:p>
          <a:p>
            <a:pPr marL="457200" lvl="1" indent="0">
              <a:buFontTx/>
              <a:buNone/>
              <a:defRPr/>
            </a:pPr>
            <a:r>
              <a:rPr lang="en-US" altLang="zh-CN" dirty="0" smtClean="0"/>
              <a:t>{	......</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a:t>
            </a:r>
            <a:r>
              <a:rPr lang="en-US" altLang="zh-CN" dirty="0" smtClean="0">
                <a:solidFill>
                  <a:srgbClr val="FFC000"/>
                </a:solidFill>
              </a:rPr>
              <a:t>A</a:t>
            </a:r>
            <a:r>
              <a:rPr lang="en-US" altLang="zh-CN" dirty="0" smtClean="0"/>
              <a:t>;  //</a:t>
            </a:r>
            <a:r>
              <a:rPr lang="zh-CN" altLang="en-US" dirty="0" smtClean="0"/>
              <a:t>整型变量</a:t>
            </a:r>
            <a:r>
              <a:rPr lang="en-US" altLang="zh-CN" dirty="0" smtClean="0"/>
              <a:t>A</a:t>
            </a:r>
            <a:r>
              <a:rPr lang="zh-CN" altLang="en-US" dirty="0" smtClean="0"/>
              <a:t>，</a:t>
            </a:r>
            <a:r>
              <a:rPr lang="en-US" altLang="zh-CN" dirty="0" smtClean="0"/>
              <a:t>OK</a:t>
            </a:r>
            <a:r>
              <a:rPr lang="zh-CN" altLang="en-US" dirty="0" smtClean="0"/>
              <a:t>，但</a:t>
            </a:r>
            <a:r>
              <a:rPr lang="zh-CN" altLang="en-US" dirty="0" smtClean="0">
                <a:solidFill>
                  <a:srgbClr val="FFC000"/>
                </a:solidFill>
              </a:rPr>
              <a:t>不好！</a:t>
            </a:r>
            <a:endParaRPr lang="en-US" altLang="zh-CN" dirty="0" smtClean="0">
              <a:solidFill>
                <a:srgbClr val="FFC000"/>
              </a:solidFill>
            </a:endParaRPr>
          </a:p>
          <a:p>
            <a:pPr marL="457200" lvl="1" indent="0">
              <a:buFontTx/>
              <a:buNone/>
              <a:defRPr/>
            </a:pPr>
            <a:r>
              <a:rPr lang="en-US" altLang="zh-CN" dirty="0" smtClean="0"/>
              <a:t>.....</a:t>
            </a:r>
          </a:p>
          <a:p>
            <a:pPr marL="457200" lvl="1" indent="0">
              <a:buFontTx/>
              <a:buNone/>
              <a:defRPr/>
            </a:pPr>
            <a:r>
              <a:rPr lang="en-US" altLang="zh-CN" dirty="0" err="1" smtClean="0">
                <a:solidFill>
                  <a:srgbClr val="FFC000"/>
                </a:solidFill>
              </a:rPr>
              <a:t>struct</a:t>
            </a:r>
            <a:r>
              <a:rPr lang="en-US" altLang="zh-CN" dirty="0" smtClean="0"/>
              <a:t> A </a:t>
            </a:r>
            <a:r>
              <a:rPr lang="en-US" altLang="zh-CN" dirty="0" err="1" smtClean="0"/>
              <a:t>a</a:t>
            </a:r>
            <a:r>
              <a:rPr lang="en-US" altLang="zh-CN" dirty="0" smtClean="0"/>
              <a:t>; //</a:t>
            </a:r>
            <a:r>
              <a:rPr lang="zh-CN" altLang="en-US" dirty="0" smtClean="0"/>
              <a:t>定义一个结构类型</a:t>
            </a:r>
            <a:r>
              <a:rPr lang="en-US" altLang="zh-CN" dirty="0" smtClean="0"/>
              <a:t>A</a:t>
            </a:r>
            <a:r>
              <a:rPr lang="zh-CN" altLang="en-US" dirty="0" smtClean="0"/>
              <a:t>的变量</a:t>
            </a:r>
            <a:r>
              <a:rPr lang="en-US" altLang="zh-CN" dirty="0" smtClean="0"/>
              <a:t>a</a:t>
            </a:r>
          </a:p>
          <a:p>
            <a:pPr marL="457200" lvl="1" indent="0">
              <a:buFontTx/>
              <a:buNone/>
              <a:defRPr/>
            </a:pPr>
            <a:r>
              <a:rPr lang="en-US" altLang="zh-CN" dirty="0" smtClean="0"/>
              <a:t>A = 1;  //</a:t>
            </a:r>
            <a:r>
              <a:rPr lang="zh-CN" altLang="en-US" dirty="0" smtClean="0"/>
              <a:t>把</a:t>
            </a:r>
            <a:r>
              <a:rPr lang="en-US" altLang="zh-CN" dirty="0" smtClean="0"/>
              <a:t>1</a:t>
            </a:r>
            <a:r>
              <a:rPr lang="zh-CN" altLang="en-US" dirty="0" smtClean="0"/>
              <a:t>赋值给整型变量</a:t>
            </a:r>
            <a:r>
              <a:rPr lang="en-US" altLang="zh-CN" dirty="0" smtClean="0"/>
              <a:t>A</a:t>
            </a:r>
          </a:p>
          <a:p>
            <a:pPr>
              <a:defRPr/>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79388" y="1341438"/>
            <a:ext cx="8713787" cy="3959225"/>
          </a:xfrm>
        </p:spPr>
        <p:txBody>
          <a:bodyPr>
            <a:normAutofit fontScale="92500" lnSpcReduction="10000"/>
          </a:bodyPr>
          <a:lstStyle/>
          <a:p>
            <a:pPr marL="361950" indent="-361950" algn="just" eaLnBrk="1" hangingPunct="1">
              <a:defRPr/>
            </a:pPr>
            <a:r>
              <a:rPr lang="zh-CN" altLang="en-US" dirty="0" smtClean="0"/>
              <a:t>默认情况下，第一个枚举值为</a:t>
            </a:r>
            <a:r>
              <a:rPr lang="en-US" altLang="zh-CN" dirty="0" smtClean="0"/>
              <a:t>0</a:t>
            </a:r>
            <a:r>
              <a:rPr lang="zh-CN" altLang="en-US" dirty="0" smtClean="0"/>
              <a:t>，其它的值为前一个值加</a:t>
            </a:r>
            <a:r>
              <a:rPr lang="en-US" altLang="zh-CN" dirty="0" smtClean="0"/>
              <a:t>1</a:t>
            </a:r>
            <a:r>
              <a:rPr lang="zh-CN" altLang="en-US" dirty="0" smtClean="0"/>
              <a:t>。</a:t>
            </a:r>
          </a:p>
          <a:p>
            <a:pPr marL="361950" indent="-361950" eaLnBrk="1" hangingPunct="1">
              <a:defRPr/>
            </a:pPr>
            <a:r>
              <a:rPr lang="zh-CN" altLang="en-US" dirty="0" smtClean="0"/>
              <a:t>在定义枚举类型时，也可显式地给枚举值指定值。例如：</a:t>
            </a:r>
          </a:p>
          <a:p>
            <a:pPr marL="827088" lvl="1" eaLnBrk="1" hangingPunct="1">
              <a:lnSpc>
                <a:spcPct val="130000"/>
              </a:lnSpc>
              <a:defRPr/>
            </a:pPr>
            <a:r>
              <a:rPr lang="en-US" altLang="zh-CN" sz="2000" dirty="0" err="1" smtClean="0"/>
              <a:t>enum</a:t>
            </a:r>
            <a:r>
              <a:rPr lang="en-US" altLang="zh-CN" sz="2000" dirty="0" smtClean="0"/>
              <a:t> Day {SUN=7,MON=1,TUE,WED,THU,FRI,SAT};</a:t>
            </a:r>
          </a:p>
          <a:p>
            <a:pPr marL="827088" lvl="1" eaLnBrk="1" hangingPunct="1">
              <a:lnSpc>
                <a:spcPct val="130000"/>
              </a:lnSpc>
              <a:defRPr/>
            </a:pPr>
            <a:r>
              <a:rPr lang="en-US" altLang="zh-CN" sz="2000" dirty="0" smtClean="0"/>
              <a:t>TUE</a:t>
            </a:r>
            <a:r>
              <a:rPr lang="zh-CN" altLang="en-US" sz="2000" dirty="0" smtClean="0"/>
              <a:t>为</a:t>
            </a:r>
            <a:r>
              <a:rPr lang="en-US" altLang="zh-CN" sz="2000" dirty="0" smtClean="0"/>
              <a:t>2</a:t>
            </a:r>
            <a:r>
              <a:rPr lang="zh-CN" altLang="en-US" sz="2000" dirty="0" smtClean="0"/>
              <a:t>，</a:t>
            </a:r>
            <a:r>
              <a:rPr lang="en-US" altLang="zh-CN" sz="2000" dirty="0" smtClean="0"/>
              <a:t>...</a:t>
            </a:r>
          </a:p>
          <a:p>
            <a:pPr marL="361950" indent="-361950" eaLnBrk="1" hangingPunct="1">
              <a:defRPr/>
            </a:pPr>
            <a:r>
              <a:rPr lang="en-US" altLang="zh-CN" dirty="0" err="1" smtClean="0"/>
              <a:t>bool</a:t>
            </a:r>
            <a:r>
              <a:rPr lang="zh-CN" altLang="en-US" dirty="0" smtClean="0"/>
              <a:t>类型可看成是</a:t>
            </a:r>
            <a:r>
              <a:rPr lang="en-US" altLang="zh-CN" dirty="0" smtClean="0"/>
              <a:t>C++</a:t>
            </a:r>
            <a:r>
              <a:rPr lang="zh-CN" altLang="en-US" dirty="0" smtClean="0"/>
              <a:t>语言提供的一个预定义的枚举类型：</a:t>
            </a:r>
          </a:p>
          <a:p>
            <a:pPr marL="827088" lvl="1" eaLnBrk="1" hangingPunct="1">
              <a:defRPr/>
            </a:pPr>
            <a:r>
              <a:rPr lang="en-US" altLang="zh-CN" sz="2400" dirty="0" err="1" smtClean="0"/>
              <a:t>enum</a:t>
            </a:r>
            <a:r>
              <a:rPr lang="en-US" altLang="zh-CN" sz="2400" dirty="0" smtClean="0"/>
              <a:t> </a:t>
            </a:r>
            <a:r>
              <a:rPr lang="en-US" altLang="zh-CN" sz="2400" dirty="0" err="1" smtClean="0"/>
              <a:t>bool</a:t>
            </a:r>
            <a:r>
              <a:rPr lang="en-US" altLang="zh-CN" sz="2400" dirty="0" smtClean="0"/>
              <a:t> { false, true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body" idx="1"/>
          </p:nvPr>
        </p:nvSpPr>
        <p:spPr>
          <a:xfrm>
            <a:off x="457200" y="764704"/>
            <a:ext cx="8229600" cy="5904384"/>
          </a:xfrm>
        </p:spPr>
        <p:txBody>
          <a:bodyPr/>
          <a:lstStyle/>
          <a:p>
            <a:pPr algn="just" eaLnBrk="1" hangingPunct="1">
              <a:defRPr/>
            </a:pPr>
            <a:r>
              <a:rPr lang="zh-CN" altLang="en-US" dirty="0" smtClean="0"/>
              <a:t>结构赋值</a:t>
            </a:r>
          </a:p>
          <a:p>
            <a:pPr lvl="1" algn="just" eaLnBrk="1" hangingPunct="1">
              <a:defRPr/>
            </a:pPr>
            <a:r>
              <a:rPr lang="zh-CN" altLang="en-US" dirty="0" smtClean="0"/>
              <a:t>可以对结构类型数据进行</a:t>
            </a:r>
            <a:r>
              <a:rPr lang="zh-CN" altLang="en-US" dirty="0" smtClean="0">
                <a:solidFill>
                  <a:schemeClr val="folHlink"/>
                </a:solidFill>
              </a:rPr>
              <a:t>整体赋值</a:t>
            </a:r>
            <a:r>
              <a:rPr lang="zh-CN" altLang="en-US" dirty="0" smtClean="0"/>
              <a:t>，例如：</a:t>
            </a:r>
          </a:p>
          <a:p>
            <a:pPr lvl="2" algn="just" eaLnBrk="1" hangingPunct="1">
              <a:defRPr/>
            </a:pPr>
            <a:r>
              <a:rPr lang="en-US" altLang="zh-CN" dirty="0" smtClean="0"/>
              <a:t>Student st1,st2;</a:t>
            </a:r>
          </a:p>
          <a:p>
            <a:pPr lvl="2" algn="just" eaLnBrk="1" hangingPunct="1">
              <a:defRPr/>
            </a:pPr>
            <a:r>
              <a:rPr lang="en-US" altLang="zh-CN" dirty="0" smtClean="0"/>
              <a:t>st1 = st2; //</a:t>
            </a:r>
            <a:r>
              <a:rPr lang="en-US" altLang="zh-CN" dirty="0" smtClean="0">
                <a:solidFill>
                  <a:schemeClr val="folHlink"/>
                </a:solidFill>
              </a:rPr>
              <a:t>OK</a:t>
            </a:r>
          </a:p>
          <a:p>
            <a:pPr lvl="1" algn="just" eaLnBrk="1" hangingPunct="1">
              <a:defRPr/>
            </a:pPr>
            <a:r>
              <a:rPr lang="zh-CN" altLang="en-US" dirty="0" smtClean="0"/>
              <a:t>不同的结构类型之间不能相互赋值，例如：</a:t>
            </a:r>
          </a:p>
          <a:p>
            <a:pPr lvl="2" algn="just" eaLnBrk="1" hangingPunct="1">
              <a:defRPr/>
            </a:pPr>
            <a:r>
              <a:rPr lang="en-US" altLang="zh-CN" dirty="0" smtClean="0"/>
              <a:t>Student </a:t>
            </a:r>
            <a:r>
              <a:rPr lang="en-US" altLang="zh-CN" dirty="0" err="1" smtClean="0"/>
              <a:t>st</a:t>
            </a:r>
            <a:r>
              <a:rPr lang="en-US" altLang="zh-CN" dirty="0" smtClean="0"/>
              <a:t>;</a:t>
            </a:r>
          </a:p>
          <a:p>
            <a:pPr lvl="2" algn="just" eaLnBrk="1" hangingPunct="1">
              <a:defRPr/>
            </a:pPr>
            <a:r>
              <a:rPr lang="en-US" altLang="zh-CN" dirty="0" smtClean="0"/>
              <a:t>Date today;</a:t>
            </a:r>
          </a:p>
          <a:p>
            <a:pPr lvl="2" algn="just" eaLnBrk="1" hangingPunct="1">
              <a:defRPr/>
            </a:pPr>
            <a:r>
              <a:rPr lang="en-US" altLang="zh-CN" dirty="0" err="1" smtClean="0"/>
              <a:t>st</a:t>
            </a:r>
            <a:r>
              <a:rPr lang="en-US" altLang="zh-CN" dirty="0" smtClean="0"/>
              <a:t> = today; //</a:t>
            </a:r>
            <a:r>
              <a:rPr lang="en-US" altLang="zh-CN" dirty="0" smtClean="0">
                <a:solidFill>
                  <a:schemeClr val="folHlink"/>
                </a:solidFill>
              </a:rPr>
              <a:t>Error</a:t>
            </a:r>
            <a:r>
              <a:rPr lang="en-US" altLang="zh-CN" dirty="0"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smtClean="0"/>
              <a:t>结构类型的存储 </a:t>
            </a:r>
          </a:p>
        </p:txBody>
      </p:sp>
      <p:sp>
        <p:nvSpPr>
          <p:cNvPr id="215043" name="Rectangle 3"/>
          <p:cNvSpPr>
            <a:spLocks noGrp="1" noChangeArrowheads="1"/>
          </p:cNvSpPr>
          <p:nvPr>
            <p:ph type="body" idx="1"/>
          </p:nvPr>
        </p:nvSpPr>
        <p:spPr>
          <a:xfrm>
            <a:off x="179388" y="1628775"/>
            <a:ext cx="8964612" cy="5040313"/>
          </a:xfrm>
        </p:spPr>
        <p:txBody>
          <a:bodyPr/>
          <a:lstStyle/>
          <a:p>
            <a:pPr eaLnBrk="1" hangingPunct="1">
              <a:defRPr/>
            </a:pPr>
            <a:r>
              <a:rPr lang="zh-CN" altLang="en-US" dirty="0" smtClean="0"/>
              <a:t>结构类型的变量在内存中占用一块连续的存储空间，其各个元素依它们在结构类型中的定义次序存储在这块内存空间中。例如</a:t>
            </a:r>
            <a:r>
              <a:rPr lang="zh-CN" altLang="en-GB" dirty="0" smtClean="0"/>
              <a:t>：</a:t>
            </a:r>
            <a:endParaRPr lang="zh-CN" altLang="en-US" dirty="0" smtClean="0"/>
          </a:p>
          <a:p>
            <a:pPr lvl="1" eaLnBrk="1" hangingPunct="1">
              <a:defRPr/>
            </a:pPr>
            <a:r>
              <a:rPr lang="en-US" altLang="zh-CN" dirty="0" smtClean="0"/>
              <a:t>Student </a:t>
            </a:r>
            <a:r>
              <a:rPr lang="en-US" altLang="zh-CN" dirty="0" err="1" smtClean="0"/>
              <a:t>st</a:t>
            </a:r>
            <a:r>
              <a:rPr lang="en-US" altLang="zh-CN" dirty="0" smtClean="0"/>
              <a:t>;</a:t>
            </a:r>
          </a:p>
          <a:p>
            <a:pPr lvl="1" eaLnBrk="1" hangingPunct="1">
              <a:defRPr/>
            </a:pPr>
            <a:r>
              <a:rPr lang="zh-CN" altLang="en-US" dirty="0" smtClean="0"/>
              <a:t>其内存空间安排如下：</a:t>
            </a:r>
          </a:p>
          <a:p>
            <a:pPr eaLnBrk="1" hangingPunct="1">
              <a:buFont typeface="Wingdings" pitchFamily="2" charset="2"/>
              <a:buNone/>
              <a:defRPr/>
            </a:pPr>
            <a:r>
              <a:rPr lang="en-US" altLang="zh-CN" sz="2000" dirty="0" smtClean="0"/>
              <a:t>st.no   st.name      </a:t>
            </a:r>
            <a:r>
              <a:rPr lang="en-US" altLang="zh-CN" sz="2000" dirty="0" err="1" smtClean="0"/>
              <a:t>st.sex</a:t>
            </a:r>
            <a:r>
              <a:rPr lang="en-US" altLang="zh-CN" sz="2000" dirty="0" smtClean="0"/>
              <a:t>  </a:t>
            </a:r>
            <a:r>
              <a:rPr lang="en-US" altLang="zh-CN" sz="2000" dirty="0" err="1" smtClean="0"/>
              <a:t>st.birth_date</a:t>
            </a:r>
            <a:r>
              <a:rPr lang="en-US" altLang="zh-CN" sz="2000" dirty="0" smtClean="0"/>
              <a:t> </a:t>
            </a:r>
            <a:r>
              <a:rPr lang="en-US" altLang="zh-CN" sz="2000" dirty="0" err="1" smtClean="0"/>
              <a:t>st.birth_place</a:t>
            </a:r>
            <a:r>
              <a:rPr lang="en-US" altLang="zh-CN" sz="2000" dirty="0" smtClean="0"/>
              <a:t>      </a:t>
            </a:r>
            <a:r>
              <a:rPr lang="en-US" altLang="zh-CN" sz="2000" dirty="0" err="1" smtClean="0"/>
              <a:t>st.major</a:t>
            </a:r>
            <a:endParaRPr lang="en-US" altLang="zh-CN" sz="2000" dirty="0" smtClean="0"/>
          </a:p>
          <a:p>
            <a:pPr eaLnBrk="1" hangingPunct="1">
              <a:buFont typeface="Wingdings" pitchFamily="2" charset="2"/>
              <a:buNone/>
              <a:defRPr/>
            </a:pPr>
            <a:endParaRPr lang="en-US" altLang="zh-CN" sz="2000" dirty="0" smtClean="0"/>
          </a:p>
          <a:p>
            <a:pPr eaLnBrk="1" hangingPunct="1">
              <a:buFont typeface="Wingdings" pitchFamily="2" charset="2"/>
              <a:buNone/>
              <a:defRPr/>
            </a:pPr>
            <a:endParaRPr lang="en-US" altLang="zh-CN" sz="2000" dirty="0" smtClean="0"/>
          </a:p>
          <a:p>
            <a:pPr lvl="1" eaLnBrk="1" hangingPunct="1">
              <a:defRPr/>
            </a:pPr>
            <a:r>
              <a:rPr lang="zh-CN" altLang="en-US" dirty="0" smtClean="0"/>
              <a:t>可用</a:t>
            </a:r>
            <a:r>
              <a:rPr lang="en-US" altLang="zh-CN" dirty="0" err="1" smtClean="0"/>
              <a:t>sizeof</a:t>
            </a:r>
            <a:r>
              <a:rPr lang="zh-CN" altLang="en-US" dirty="0" smtClean="0"/>
              <a:t>计算结构类型的大小。</a:t>
            </a:r>
          </a:p>
        </p:txBody>
      </p:sp>
      <p:grpSp>
        <p:nvGrpSpPr>
          <p:cNvPr id="63492" name="Group 11"/>
          <p:cNvGrpSpPr>
            <a:grpSpLocks/>
          </p:cNvGrpSpPr>
          <p:nvPr/>
        </p:nvGrpSpPr>
        <p:grpSpPr bwMode="auto">
          <a:xfrm>
            <a:off x="215900" y="4652963"/>
            <a:ext cx="8748713" cy="638175"/>
            <a:chOff x="360" y="2302"/>
            <a:chExt cx="2621" cy="131"/>
          </a:xfrm>
        </p:grpSpPr>
        <p:sp>
          <p:nvSpPr>
            <p:cNvPr id="63493" name="Rectangle 5"/>
            <p:cNvSpPr>
              <a:spLocks noChangeArrowheads="1"/>
            </p:cNvSpPr>
            <p:nvPr/>
          </p:nvSpPr>
          <p:spPr bwMode="auto">
            <a:xfrm>
              <a:off x="360" y="2308"/>
              <a:ext cx="2621" cy="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63494" name="Line 6"/>
            <p:cNvSpPr>
              <a:spLocks noChangeShapeType="1"/>
            </p:cNvSpPr>
            <p:nvPr/>
          </p:nvSpPr>
          <p:spPr bwMode="auto">
            <a:xfrm>
              <a:off x="648"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5" name="Line 7"/>
            <p:cNvSpPr>
              <a:spLocks noChangeShapeType="1"/>
            </p:cNvSpPr>
            <p:nvPr/>
          </p:nvSpPr>
          <p:spPr bwMode="auto">
            <a:xfrm>
              <a:off x="115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6" name="Line 8"/>
            <p:cNvSpPr>
              <a:spLocks noChangeShapeType="1"/>
            </p:cNvSpPr>
            <p:nvPr/>
          </p:nvSpPr>
          <p:spPr bwMode="auto">
            <a:xfrm>
              <a:off x="1397"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7" name="Line 9"/>
            <p:cNvSpPr>
              <a:spLocks noChangeShapeType="1"/>
            </p:cNvSpPr>
            <p:nvPr/>
          </p:nvSpPr>
          <p:spPr bwMode="auto">
            <a:xfrm>
              <a:off x="1872" y="2308"/>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498" name="Line 10"/>
            <p:cNvSpPr>
              <a:spLocks noChangeShapeType="1"/>
            </p:cNvSpPr>
            <p:nvPr/>
          </p:nvSpPr>
          <p:spPr bwMode="auto">
            <a:xfrm>
              <a:off x="2621" y="2302"/>
              <a:ext cx="1" cy="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85000" lnSpcReduction="20000"/>
          </a:bodyPr>
          <a:lstStyle/>
          <a:p>
            <a:pPr>
              <a:lnSpc>
                <a:spcPct val="120000"/>
              </a:lnSpc>
            </a:pPr>
            <a:r>
              <a:rPr lang="zh-CN" altLang="en-US" dirty="0" smtClean="0"/>
              <a:t>在</a:t>
            </a:r>
            <a:r>
              <a:rPr lang="en-US" altLang="zh-CN" dirty="0" smtClean="0"/>
              <a:t>C++</a:t>
            </a:r>
            <a:r>
              <a:rPr lang="zh-CN" altLang="en-US" dirty="0" smtClean="0"/>
              <a:t>实现中，为了提高计算机指令对整个结构及某些成员的访问效率，在为结构类型的变量分配内存空间时，往往要对整个结构以及某些结构成员所占的空间按某种方式进行</a:t>
            </a:r>
            <a:r>
              <a:rPr lang="zh-CN" altLang="en-US" dirty="0" smtClean="0">
                <a:solidFill>
                  <a:srgbClr val="FFC000"/>
                </a:solidFill>
              </a:rPr>
              <a:t>地址对齐</a:t>
            </a:r>
            <a:r>
              <a:rPr lang="zh-CN" altLang="en-US" dirty="0" smtClean="0"/>
              <a:t>。例如，</a:t>
            </a:r>
          </a:p>
          <a:p>
            <a:pPr marL="457200" lvl="1" indent="0">
              <a:lnSpc>
                <a:spcPct val="120000"/>
              </a:lnSpc>
              <a:buNone/>
            </a:pPr>
            <a:r>
              <a:rPr lang="en-US" altLang="zh-CN" dirty="0" err="1" smtClean="0"/>
              <a:t>struct</a:t>
            </a:r>
            <a:r>
              <a:rPr lang="en-US" altLang="zh-CN" dirty="0" smtClean="0"/>
              <a:t> A//</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en-US" altLang="zh-CN" dirty="0" smtClean="0"/>
              <a:t>{	char ch1;</a:t>
            </a:r>
          </a:p>
          <a:p>
            <a:pPr marL="457200" lvl="1" indent="0">
              <a:lnSpc>
                <a:spcPct val="120000"/>
              </a:lnSpc>
              <a:buNone/>
            </a:pPr>
            <a:r>
              <a:rPr lang="en-US" altLang="zh-CN" dirty="0" smtClean="0"/>
              <a:t>	</a:t>
            </a:r>
            <a:r>
              <a:rPr lang="en-US" altLang="zh-CN" dirty="0" err="1" smtClean="0"/>
              <a:t>int</a:t>
            </a:r>
            <a:r>
              <a:rPr lang="en-US" altLang="zh-CN" dirty="0" smtClean="0"/>
              <a:t> i1; //</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zh-CN" altLang="en-US" dirty="0" smtClean="0"/>
              <a:t>	</a:t>
            </a:r>
            <a:r>
              <a:rPr lang="en-US" altLang="zh-CN" dirty="0" smtClean="0"/>
              <a:t>char ch2;</a:t>
            </a:r>
          </a:p>
          <a:p>
            <a:pPr marL="457200" lvl="1" indent="0">
              <a:lnSpc>
                <a:spcPct val="120000"/>
              </a:lnSpc>
              <a:buNone/>
            </a:pPr>
            <a:r>
              <a:rPr lang="en-US" altLang="zh-CN" dirty="0" smtClean="0"/>
              <a:t>	</a:t>
            </a:r>
            <a:r>
              <a:rPr lang="en-US" altLang="zh-CN" dirty="0" err="1" smtClean="0"/>
              <a:t>int</a:t>
            </a:r>
            <a:r>
              <a:rPr lang="en-US" altLang="zh-CN" dirty="0" smtClean="0"/>
              <a:t> i2; //</a:t>
            </a:r>
            <a:r>
              <a:rPr lang="zh-CN" altLang="en-US" dirty="0" smtClean="0"/>
              <a:t>对齐到地址为</a:t>
            </a:r>
            <a:r>
              <a:rPr lang="en-US" altLang="zh-CN" dirty="0" smtClean="0"/>
              <a:t>4</a:t>
            </a:r>
            <a:r>
              <a:rPr lang="zh-CN" altLang="en-US" dirty="0" smtClean="0"/>
              <a:t>的倍数的边界上</a:t>
            </a:r>
          </a:p>
          <a:p>
            <a:pPr marL="457200" lvl="1" indent="0">
              <a:lnSpc>
                <a:spcPct val="120000"/>
              </a:lnSpc>
              <a:buNone/>
            </a:pPr>
            <a:r>
              <a:rPr lang="en-US" altLang="zh-CN" dirty="0" smtClean="0"/>
              <a:t>}; </a:t>
            </a:r>
          </a:p>
          <a:p>
            <a:pPr>
              <a:lnSpc>
                <a:spcPct val="120000"/>
              </a:lnSpc>
            </a:pPr>
            <a:r>
              <a:rPr lang="zh-CN" altLang="en-US" dirty="0" smtClean="0"/>
              <a:t>这样就会使得结构成员的内存空间间可能会存在“</a:t>
            </a:r>
            <a:r>
              <a:rPr lang="zh-CN" altLang="en-US" dirty="0" smtClean="0">
                <a:solidFill>
                  <a:srgbClr val="FFC000"/>
                </a:solidFill>
              </a:rPr>
              <a:t>空隙</a:t>
            </a:r>
            <a:r>
              <a:rPr lang="zh-CN" altLang="en-US" dirty="0" smtClean="0"/>
              <a:t>”。这时，整个结构类型的内存空间就会比各个成员内存空间之和要大。（假设</a:t>
            </a:r>
            <a:r>
              <a:rPr lang="en-US" altLang="zh-CN" dirty="0" err="1" smtClean="0"/>
              <a:t>int</a:t>
            </a:r>
            <a:r>
              <a:rPr lang="zh-CN" altLang="en-US" dirty="0" smtClean="0"/>
              <a:t>为</a:t>
            </a:r>
            <a:r>
              <a:rPr lang="en-US" altLang="zh-CN" dirty="0" smtClean="0"/>
              <a:t>4</a:t>
            </a:r>
            <a:r>
              <a:rPr lang="zh-CN" altLang="en-US" dirty="0" smtClean="0"/>
              <a:t>个字节，上述结构要占用</a:t>
            </a:r>
            <a:r>
              <a:rPr lang="en-US" altLang="zh-CN" dirty="0" smtClean="0"/>
              <a:t>16</a:t>
            </a:r>
            <a:r>
              <a:rPr lang="zh-CN" altLang="en-US" dirty="0" smtClean="0"/>
              <a:t>个字节）。</a:t>
            </a:r>
            <a:r>
              <a:rPr lang="zh-CN" altLang="en-US" dirty="0" smtClean="0">
                <a:solidFill>
                  <a:srgbClr val="FFC000"/>
                </a:solidFill>
              </a:rPr>
              <a:t>怎么处置这个问题！</a:t>
            </a:r>
            <a:endParaRPr lang="en-US" altLang="zh-CN" dirty="0" smtClean="0">
              <a:solidFill>
                <a:srgbClr val="FFC000"/>
              </a:solidFill>
            </a:endParaRPr>
          </a:p>
        </p:txBody>
      </p:sp>
    </p:spTree>
    <p:extLst>
      <p:ext uri="{BB962C8B-B14F-4D97-AF65-F5344CB8AC3E}">
        <p14:creationId xmlns:p14="http://schemas.microsoft.com/office/powerpoint/2010/main" val="1985465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zh-CN" altLang="en-US" smtClean="0"/>
              <a:t>向函数传递结构数据 </a:t>
            </a:r>
          </a:p>
        </p:txBody>
      </p:sp>
      <p:sp>
        <p:nvSpPr>
          <p:cNvPr id="212995" name="Rectangle 3"/>
          <p:cNvSpPr>
            <a:spLocks noGrp="1" noChangeArrowheads="1"/>
          </p:cNvSpPr>
          <p:nvPr>
            <p:ph type="body" idx="1"/>
          </p:nvPr>
        </p:nvSpPr>
        <p:spPr>
          <a:xfrm>
            <a:off x="457200" y="1484313"/>
            <a:ext cx="8229600" cy="5257800"/>
          </a:xfrm>
        </p:spPr>
        <p:txBody>
          <a:bodyPr>
            <a:normAutofit lnSpcReduction="10000"/>
          </a:bodyPr>
          <a:lstStyle/>
          <a:p>
            <a:pPr algn="just" eaLnBrk="1" hangingPunct="1">
              <a:lnSpc>
                <a:spcPct val="90000"/>
              </a:lnSpc>
              <a:defRPr/>
            </a:pPr>
            <a:r>
              <a:rPr lang="zh-CN" altLang="en-US" sz="2400" dirty="0" smtClean="0"/>
              <a:t>可作为参数传给函数，默认参数传递方式为</a:t>
            </a:r>
            <a:r>
              <a:rPr lang="zh-CN" altLang="en-US" sz="2400" dirty="0" smtClean="0">
                <a:solidFill>
                  <a:schemeClr val="folHlink"/>
                </a:solidFill>
              </a:rPr>
              <a:t>值传递</a:t>
            </a:r>
            <a:r>
              <a:rPr lang="zh-CN" altLang="en-US" sz="2400" dirty="0" smtClean="0"/>
              <a:t>，例如：</a:t>
            </a:r>
          </a:p>
          <a:p>
            <a:pPr lvl="1" algn="just" eaLnBrk="1" hangingPunct="1">
              <a:lnSpc>
                <a:spcPct val="90000"/>
              </a:lnSpc>
              <a:buFontTx/>
              <a:buNone/>
              <a:defRPr/>
            </a:pPr>
            <a:r>
              <a:rPr lang="en-US" altLang="zh-CN" sz="2000" dirty="0" smtClean="0"/>
              <a:t>void f(Student </a:t>
            </a:r>
            <a:r>
              <a:rPr lang="en-US" altLang="zh-CN" sz="2000" dirty="0" err="1" smtClean="0"/>
              <a:t>st</a:t>
            </a:r>
            <a:r>
              <a:rPr lang="en-US" altLang="zh-CN" sz="2000" dirty="0" smtClean="0"/>
              <a:t>)</a:t>
            </a:r>
          </a:p>
          <a:p>
            <a:pPr lvl="1" algn="just" eaLnBrk="1" hangingPunct="1">
              <a:lnSpc>
                <a:spcPct val="90000"/>
              </a:lnSpc>
              <a:buFontTx/>
              <a:buNone/>
              <a:defRPr/>
            </a:pPr>
            <a:r>
              <a:rPr lang="en-US" altLang="zh-CN" sz="2000" smtClean="0"/>
              <a:t>{ ... st.name ...</a:t>
            </a:r>
            <a:endParaRPr lang="en-US" altLang="zh-CN" sz="2000" dirty="0" smtClean="0"/>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Student st1;</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solidFill>
                  <a:srgbClr val="FFC000"/>
                </a:solidFill>
              </a:rPr>
              <a:t>f(st1);</a:t>
            </a:r>
          </a:p>
          <a:p>
            <a:pPr algn="just" eaLnBrk="1" hangingPunct="1">
              <a:lnSpc>
                <a:spcPct val="90000"/>
              </a:lnSpc>
              <a:defRPr/>
            </a:pPr>
            <a:r>
              <a:rPr lang="zh-CN" altLang="en-US" sz="2400" dirty="0" smtClean="0"/>
              <a:t>可作为函数返回值返回给调用者，例如：</a:t>
            </a:r>
          </a:p>
          <a:p>
            <a:pPr lvl="1" algn="just" eaLnBrk="1" hangingPunct="1">
              <a:lnSpc>
                <a:spcPct val="90000"/>
              </a:lnSpc>
              <a:buFontTx/>
              <a:buNone/>
              <a:defRPr/>
            </a:pPr>
            <a:r>
              <a:rPr lang="en-US" altLang="zh-CN" sz="2000" dirty="0" smtClean="0"/>
              <a:t>Student g()</a:t>
            </a:r>
          </a:p>
          <a:p>
            <a:pPr lvl="1" algn="just" eaLnBrk="1" hangingPunct="1">
              <a:lnSpc>
                <a:spcPct val="90000"/>
              </a:lnSpc>
              <a:buFontTx/>
              <a:buNone/>
              <a:defRPr/>
            </a:pPr>
            <a:r>
              <a:rPr lang="en-US" altLang="zh-CN" sz="2000" dirty="0" smtClean="0"/>
              <a:t>{ Student </a:t>
            </a:r>
            <a:r>
              <a:rPr lang="en-US" altLang="zh-CN" sz="2000" dirty="0" err="1" smtClean="0"/>
              <a:t>st</a:t>
            </a:r>
            <a:r>
              <a:rPr lang="en-US" altLang="zh-CN" sz="2000" dirty="0" smtClean="0"/>
              <a:t>;</a:t>
            </a:r>
          </a:p>
          <a:p>
            <a:pPr lvl="1" algn="just" eaLnBrk="1" hangingPunct="1">
              <a:lnSpc>
                <a:spcPct val="90000"/>
              </a:lnSpc>
              <a:buFontTx/>
              <a:buNone/>
              <a:defRPr/>
            </a:pPr>
            <a:r>
              <a:rPr lang="en-US" altLang="zh-CN" sz="2000" dirty="0"/>
              <a:t> </a:t>
            </a:r>
            <a:r>
              <a:rPr lang="en-US" altLang="zh-CN" sz="2000" dirty="0" smtClean="0"/>
              <a:t>  ......</a:t>
            </a:r>
          </a:p>
          <a:p>
            <a:pPr lvl="1" algn="just" eaLnBrk="1" hangingPunct="1">
              <a:lnSpc>
                <a:spcPct val="90000"/>
              </a:lnSpc>
              <a:buFontTx/>
              <a:buNone/>
              <a:defRPr/>
            </a:pPr>
            <a:r>
              <a:rPr lang="en-US" altLang="zh-CN" sz="2000" dirty="0" smtClean="0"/>
              <a:t>   return </a:t>
            </a:r>
            <a:r>
              <a:rPr lang="en-US" altLang="zh-CN" sz="2000" dirty="0" err="1" smtClean="0"/>
              <a:t>st</a:t>
            </a:r>
            <a:r>
              <a:rPr lang="en-US" altLang="zh-CN" sz="2000" dirty="0" smtClean="0"/>
              <a:t>;</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a:t>
            </a:r>
          </a:p>
          <a:p>
            <a:pPr lvl="1" algn="just" eaLnBrk="1" hangingPunct="1">
              <a:lnSpc>
                <a:spcPct val="90000"/>
              </a:lnSpc>
              <a:buFontTx/>
              <a:buNone/>
              <a:defRPr/>
            </a:pPr>
            <a:r>
              <a:rPr lang="en-US" altLang="zh-CN" sz="2000" dirty="0" smtClean="0"/>
              <a:t>Student st1=</a:t>
            </a:r>
            <a:r>
              <a:rPr lang="en-US" altLang="zh-CN" sz="2000" dirty="0" smtClean="0">
                <a:solidFill>
                  <a:srgbClr val="FFC000"/>
                </a:solidFill>
              </a:rPr>
              <a:t>g()</a:t>
            </a:r>
            <a:r>
              <a:rPr lang="en-US" altLang="zh-CN" sz="2000" dirty="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zh-CN" altLang="en-US" smtClean="0"/>
              <a:t>例：名表</a:t>
            </a:r>
          </a:p>
        </p:txBody>
      </p:sp>
      <p:sp>
        <p:nvSpPr>
          <p:cNvPr id="156675" name="Rectangle 3"/>
          <p:cNvSpPr>
            <a:spLocks noGrp="1" noChangeArrowheads="1"/>
          </p:cNvSpPr>
          <p:nvPr>
            <p:ph type="body" idx="1"/>
          </p:nvPr>
        </p:nvSpPr>
        <p:spPr>
          <a:xfrm>
            <a:off x="457200" y="1600200"/>
            <a:ext cx="8229600" cy="4997450"/>
          </a:xfrm>
        </p:spPr>
        <p:txBody>
          <a:bodyPr/>
          <a:lstStyle/>
          <a:p>
            <a:pPr eaLnBrk="1" hangingPunct="1">
              <a:defRPr/>
            </a:pPr>
            <a:r>
              <a:rPr lang="zh-CN" altLang="en-US" sz="2800" dirty="0" smtClean="0"/>
              <a:t>名表是指一个由一系列名字及其相关信息所构成的表。</a:t>
            </a:r>
          </a:p>
          <a:p>
            <a:pPr eaLnBrk="1" hangingPunct="1">
              <a:defRPr/>
            </a:pPr>
            <a:r>
              <a:rPr lang="zh-CN" altLang="en-US" sz="2800" dirty="0" smtClean="0"/>
              <a:t>名表可以用一个一维数组来表示，每个元素用一个结构来表示。</a:t>
            </a:r>
          </a:p>
          <a:p>
            <a:pPr lvl="1" eaLnBrk="1" hangingPunct="1">
              <a:buFontTx/>
              <a:buNone/>
              <a:defRPr/>
            </a:pPr>
            <a:r>
              <a:rPr lang="en-US" altLang="zh-CN" sz="2400" dirty="0" err="1" smtClean="0"/>
              <a:t>const</a:t>
            </a:r>
            <a:r>
              <a:rPr lang="en-US" altLang="zh-CN" sz="2400" dirty="0" smtClean="0"/>
              <a:t> </a:t>
            </a:r>
            <a:r>
              <a:rPr lang="en-US" altLang="zh-CN" sz="2400" dirty="0" err="1" smtClean="0"/>
              <a:t>int</a:t>
            </a:r>
            <a:r>
              <a:rPr lang="en-US" altLang="zh-CN" sz="2400" dirty="0" smtClean="0"/>
              <a:t> NAME_LEN=20;</a:t>
            </a:r>
          </a:p>
          <a:p>
            <a:pPr lvl="1" eaLnBrk="1" hangingPunct="1">
              <a:buFontTx/>
              <a:buNone/>
              <a:defRPr/>
            </a:pPr>
            <a:r>
              <a:rPr lang="en-US" altLang="zh-CN" sz="2400" dirty="0" err="1" smtClean="0"/>
              <a:t>const</a:t>
            </a:r>
            <a:r>
              <a:rPr lang="en-US" altLang="zh-CN" sz="2400" dirty="0" smtClean="0"/>
              <a:t> </a:t>
            </a:r>
            <a:r>
              <a:rPr lang="en-US" altLang="zh-CN" sz="2400" dirty="0" err="1" smtClean="0"/>
              <a:t>int</a:t>
            </a:r>
            <a:r>
              <a:rPr lang="en-US" altLang="zh-CN" sz="2400" dirty="0" smtClean="0"/>
              <a:t> TABLE_LEN=100;</a:t>
            </a:r>
          </a:p>
          <a:p>
            <a:pPr lvl="1" eaLnBrk="1" hangingPunct="1">
              <a:buFontTx/>
              <a:buNone/>
              <a:defRPr/>
            </a:pPr>
            <a:r>
              <a:rPr lang="en-US" altLang="zh-CN" sz="2400" dirty="0" err="1" smtClean="0"/>
              <a:t>struct</a:t>
            </a:r>
            <a:r>
              <a:rPr lang="en-US" altLang="zh-CN" sz="2400" dirty="0" smtClean="0"/>
              <a:t> </a:t>
            </a:r>
            <a:r>
              <a:rPr lang="en-US" altLang="zh-CN" sz="2400" dirty="0" err="1" smtClean="0"/>
              <a:t>TableItem</a:t>
            </a:r>
            <a:endParaRPr lang="en-US" altLang="zh-CN" sz="2400" dirty="0" smtClean="0"/>
          </a:p>
          <a:p>
            <a:pPr lvl="1" eaLnBrk="1" hangingPunct="1">
              <a:buFontTx/>
              <a:buNone/>
              <a:defRPr/>
            </a:pPr>
            <a:r>
              <a:rPr lang="en-US" altLang="zh-CN" sz="2400" dirty="0" smtClean="0"/>
              <a:t>{ char name[NAME_LEN];</a:t>
            </a:r>
          </a:p>
          <a:p>
            <a:pPr lvl="1" eaLnBrk="1" hangingPunct="1">
              <a:buFontTx/>
              <a:buNone/>
              <a:defRPr/>
            </a:pPr>
            <a:r>
              <a:rPr lang="en-US" altLang="zh-CN" sz="2400" dirty="0" smtClean="0"/>
              <a:t>   ...... //</a:t>
            </a:r>
            <a:r>
              <a:rPr lang="zh-CN" altLang="en-US" sz="2400" dirty="0" smtClean="0"/>
              <a:t>其它信息</a:t>
            </a:r>
          </a:p>
          <a:p>
            <a:pPr lvl="1" eaLnBrk="1" hangingPunct="1">
              <a:buFontTx/>
              <a:buNone/>
              <a:defRPr/>
            </a:pPr>
            <a:r>
              <a:rPr lang="en-US" altLang="zh-CN" sz="2400" dirty="0" smtClean="0"/>
              <a:t>};	</a:t>
            </a:r>
          </a:p>
          <a:p>
            <a:pPr lvl="1" eaLnBrk="1" hangingPunct="1">
              <a:buFontTx/>
              <a:buNone/>
              <a:defRPr/>
            </a:pPr>
            <a:r>
              <a:rPr lang="en-US" altLang="zh-CN" sz="2400" dirty="0" err="1" smtClean="0"/>
              <a:t>TableItem</a:t>
            </a:r>
            <a:r>
              <a:rPr lang="en-US" altLang="zh-CN" sz="2400" dirty="0" smtClean="0"/>
              <a:t> </a:t>
            </a:r>
            <a:r>
              <a:rPr lang="en-US" altLang="zh-CN" sz="2400" dirty="0" err="1" smtClean="0">
                <a:solidFill>
                  <a:schemeClr val="folHlink"/>
                </a:solidFill>
              </a:rPr>
              <a:t>name_table</a:t>
            </a:r>
            <a:r>
              <a:rPr lang="en-US" altLang="zh-CN" sz="2400" dirty="0" smtClean="0"/>
              <a:t>[TABLE_LEN];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zh-CN" altLang="en-US" smtClean="0"/>
              <a:t>名表的查找（检索）</a:t>
            </a:r>
          </a:p>
        </p:txBody>
      </p:sp>
      <p:sp>
        <p:nvSpPr>
          <p:cNvPr id="157699" name="Rectangle 3"/>
          <p:cNvSpPr>
            <a:spLocks noGrp="1" noChangeArrowheads="1"/>
          </p:cNvSpPr>
          <p:nvPr>
            <p:ph type="body" idx="1"/>
          </p:nvPr>
        </p:nvSpPr>
        <p:spPr>
          <a:xfrm>
            <a:off x="468313" y="1628775"/>
            <a:ext cx="8229600" cy="4530725"/>
          </a:xfrm>
        </p:spPr>
        <p:txBody>
          <a:bodyPr/>
          <a:lstStyle/>
          <a:p>
            <a:pPr eaLnBrk="1" hangingPunct="1">
              <a:defRPr/>
            </a:pPr>
            <a:r>
              <a:rPr lang="zh-CN" altLang="en-US" smtClean="0"/>
              <a:t>名表查找是指根据某个名字在名表中查找与该名字相关的信息。</a:t>
            </a:r>
          </a:p>
          <a:p>
            <a:pPr lvl="1" eaLnBrk="1" hangingPunct="1">
              <a:defRPr/>
            </a:pPr>
            <a:r>
              <a:rPr lang="zh-CN" altLang="en-US" smtClean="0"/>
              <a:t>顺序查找</a:t>
            </a:r>
          </a:p>
          <a:p>
            <a:pPr lvl="1" eaLnBrk="1" hangingPunct="1">
              <a:defRPr/>
            </a:pPr>
            <a:r>
              <a:rPr lang="zh-CN" altLang="en-US" smtClean="0"/>
              <a:t>折半查找（二分法）</a:t>
            </a:r>
          </a:p>
          <a:p>
            <a:pPr eaLnBrk="1" hangingPunct="1">
              <a:buFont typeface="Wingdings" pitchFamily="2" charset="2"/>
              <a:buNone/>
              <a:defRPr/>
            </a:pPr>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77813"/>
            <a:ext cx="8229600" cy="847725"/>
          </a:xfrm>
        </p:spPr>
        <p:txBody>
          <a:bodyPr/>
          <a:lstStyle/>
          <a:p>
            <a:pPr eaLnBrk="1" hangingPunct="1">
              <a:defRPr/>
            </a:pPr>
            <a:r>
              <a:rPr lang="zh-CN" altLang="en-US" smtClean="0"/>
              <a:t>名表查找（顺序）</a:t>
            </a:r>
          </a:p>
        </p:txBody>
      </p:sp>
      <p:sp>
        <p:nvSpPr>
          <p:cNvPr id="158723" name="Rectangle 3"/>
          <p:cNvSpPr>
            <a:spLocks noGrp="1" noChangeArrowheads="1"/>
          </p:cNvSpPr>
          <p:nvPr>
            <p:ph type="body" idx="1"/>
          </p:nvPr>
        </p:nvSpPr>
        <p:spPr>
          <a:xfrm>
            <a:off x="457200" y="1447800"/>
            <a:ext cx="8229600" cy="5149850"/>
          </a:xfrm>
        </p:spPr>
        <p:txBody>
          <a:bodyPr/>
          <a:lstStyle/>
          <a:p>
            <a:pPr eaLnBrk="1" hangingPunct="1">
              <a:lnSpc>
                <a:spcPct val="80000"/>
              </a:lnSpc>
              <a:buFont typeface="Wingdings" pitchFamily="2" charset="2"/>
              <a:buNone/>
              <a:defRPr/>
            </a:pPr>
            <a:r>
              <a:rPr lang="en-US" altLang="zh-CN" sz="2400" smtClean="0"/>
              <a:t>#include &lt;cstring&gt;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int linear_search(char key[], //</a:t>
            </a:r>
            <a:r>
              <a:rPr lang="zh-CN" altLang="en-US" sz="2400" smtClean="0"/>
              <a:t>关键词</a:t>
            </a:r>
          </a:p>
          <a:p>
            <a:pPr eaLnBrk="1" hangingPunct="1">
              <a:lnSpc>
                <a:spcPct val="80000"/>
              </a:lnSpc>
              <a:buFont typeface="Wingdings" pitchFamily="2" charset="2"/>
              <a:buNone/>
              <a:defRPr/>
            </a:pPr>
            <a:r>
              <a:rPr lang="zh-CN" altLang="en-US" sz="2400" smtClean="0"/>
              <a:t>				</a:t>
            </a:r>
            <a:r>
              <a:rPr lang="en-US" altLang="zh-CN" sz="2400" smtClean="0"/>
              <a:t>TableItem t[], //</a:t>
            </a:r>
            <a:r>
              <a:rPr lang="zh-CN" altLang="en-US" sz="2400" smtClean="0"/>
              <a:t>名表</a:t>
            </a:r>
          </a:p>
          <a:p>
            <a:pPr eaLnBrk="1" hangingPunct="1">
              <a:lnSpc>
                <a:spcPct val="80000"/>
              </a:lnSpc>
              <a:buFont typeface="Wingdings" pitchFamily="2" charset="2"/>
              <a:buNone/>
              <a:defRPr/>
            </a:pPr>
            <a:r>
              <a:rPr lang="zh-CN" altLang="en-US" sz="2400" smtClean="0"/>
              <a:t>				</a:t>
            </a:r>
            <a:r>
              <a:rPr lang="en-US" altLang="zh-CN" sz="2400" smtClean="0"/>
              <a:t>int num_of_items) //</a:t>
            </a:r>
            <a:r>
              <a:rPr lang="zh-CN" altLang="en-US" sz="2400" smtClean="0"/>
              <a:t>表的长度</a:t>
            </a:r>
          </a:p>
          <a:p>
            <a:pPr eaLnBrk="1" hangingPunct="1">
              <a:lnSpc>
                <a:spcPct val="80000"/>
              </a:lnSpc>
              <a:buFont typeface="Wingdings" pitchFamily="2" charset="2"/>
              <a:buNone/>
              <a:defRPr/>
            </a:pPr>
            <a:r>
              <a:rPr lang="en-US" altLang="zh-CN" sz="2400" smtClean="0"/>
              <a:t>{	int index;</a:t>
            </a:r>
          </a:p>
          <a:p>
            <a:pPr eaLnBrk="1" hangingPunct="1">
              <a:lnSpc>
                <a:spcPct val="80000"/>
              </a:lnSpc>
              <a:buFont typeface="Wingdings" pitchFamily="2" charset="2"/>
              <a:buNone/>
              <a:defRPr/>
            </a:pPr>
            <a:r>
              <a:rPr lang="en-US" altLang="zh-CN" sz="2400" smtClean="0"/>
              <a:t>	for (index=0; index&lt;num_of_items; index++)</a:t>
            </a:r>
          </a:p>
          <a:p>
            <a:pPr eaLnBrk="1" hangingPunct="1">
              <a:lnSpc>
                <a:spcPct val="80000"/>
              </a:lnSpc>
              <a:buFont typeface="Wingdings" pitchFamily="2" charset="2"/>
              <a:buNone/>
              <a:defRPr/>
            </a:pPr>
            <a:r>
              <a:rPr lang="en-US" altLang="zh-CN" sz="2400" smtClean="0"/>
              <a:t>		if (strcmp(key,t[index].name) == 0) break;</a:t>
            </a:r>
          </a:p>
          <a:p>
            <a:pPr eaLnBrk="1" hangingPunct="1">
              <a:lnSpc>
                <a:spcPct val="80000"/>
              </a:lnSpc>
              <a:buFont typeface="Wingdings" pitchFamily="2" charset="2"/>
              <a:buNone/>
              <a:defRPr/>
            </a:pPr>
            <a:r>
              <a:rPr lang="en-US" altLang="zh-CN" sz="2400" smtClean="0"/>
              <a:t>	if (index &lt; num_of_items)</a:t>
            </a:r>
          </a:p>
          <a:p>
            <a:pPr eaLnBrk="1" hangingPunct="1">
              <a:lnSpc>
                <a:spcPct val="80000"/>
              </a:lnSpc>
              <a:buFont typeface="Wingdings" pitchFamily="2" charset="2"/>
              <a:buNone/>
              <a:defRPr/>
            </a:pPr>
            <a:r>
              <a:rPr lang="en-US" altLang="zh-CN" sz="2400" smtClean="0"/>
              <a:t>		return index;</a:t>
            </a:r>
          </a:p>
          <a:p>
            <a:pPr eaLnBrk="1" hangingPunct="1">
              <a:lnSpc>
                <a:spcPct val="80000"/>
              </a:lnSpc>
              <a:buFont typeface="Wingdings" pitchFamily="2" charset="2"/>
              <a:buNone/>
              <a:defRPr/>
            </a:pPr>
            <a:r>
              <a:rPr lang="en-US" altLang="zh-CN" sz="2400" smtClean="0"/>
              <a:t>	else</a:t>
            </a:r>
          </a:p>
          <a:p>
            <a:pPr eaLnBrk="1" hangingPunct="1">
              <a:lnSpc>
                <a:spcPct val="80000"/>
              </a:lnSpc>
              <a:buFont typeface="Wingdings" pitchFamily="2" charset="2"/>
              <a:buNone/>
              <a:defRPr/>
            </a:pPr>
            <a:r>
              <a:rPr lang="en-US" altLang="zh-CN" sz="2400" smtClean="0"/>
              <a:t>		return -1;</a:t>
            </a:r>
          </a:p>
          <a:p>
            <a:pPr eaLnBrk="1" hangingPunct="1">
              <a:lnSpc>
                <a:spcPct val="8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457200" y="438150"/>
            <a:ext cx="8229600" cy="6419850"/>
          </a:xfrm>
        </p:spPr>
        <p:txBody>
          <a:bodyPr/>
          <a:lstStyle/>
          <a:p>
            <a:pPr eaLnBrk="1" hangingPunct="1">
              <a:lnSpc>
                <a:spcPct val="80000"/>
              </a:lnSpc>
              <a:buFont typeface="Wingdings" pitchFamily="2" charset="2"/>
              <a:buNone/>
              <a:defRPr/>
            </a:pPr>
            <a:r>
              <a:rPr lang="en-US" altLang="zh-CN" sz="2000" smtClean="0"/>
              <a:t>const int NAME_LEN=20;</a:t>
            </a:r>
          </a:p>
          <a:p>
            <a:pPr eaLnBrk="1" hangingPunct="1">
              <a:lnSpc>
                <a:spcPct val="80000"/>
              </a:lnSpc>
              <a:buFont typeface="Wingdings" pitchFamily="2" charset="2"/>
              <a:buNone/>
              <a:defRPr/>
            </a:pPr>
            <a:r>
              <a:rPr lang="en-US" altLang="zh-CN" sz="2000" smtClean="0"/>
              <a:t>const int TABLE_LEN=100;</a:t>
            </a:r>
          </a:p>
          <a:p>
            <a:pPr eaLnBrk="1" hangingPunct="1">
              <a:lnSpc>
                <a:spcPct val="80000"/>
              </a:lnSpc>
              <a:buFont typeface="Wingdings" pitchFamily="2" charset="2"/>
              <a:buNone/>
              <a:defRPr/>
            </a:pPr>
            <a:r>
              <a:rPr lang="en-US" altLang="zh-CN" sz="2000" smtClean="0"/>
              <a:t>struct TableItem</a:t>
            </a:r>
          </a:p>
          <a:p>
            <a:pPr eaLnBrk="1" hangingPunct="1">
              <a:lnSpc>
                <a:spcPct val="80000"/>
              </a:lnSpc>
              <a:buFont typeface="Wingdings" pitchFamily="2" charset="2"/>
              <a:buNone/>
              <a:defRPr/>
            </a:pPr>
            <a:r>
              <a:rPr lang="en-US" altLang="zh-CN" sz="2000" smtClean="0"/>
              <a:t>{ char name[NAME_LEN];</a:t>
            </a:r>
          </a:p>
          <a:p>
            <a:pPr eaLnBrk="1" hangingPunct="1">
              <a:lnSpc>
                <a:spcPct val="80000"/>
              </a:lnSpc>
              <a:buFont typeface="Wingdings" pitchFamily="2" charset="2"/>
              <a:buNone/>
              <a:defRPr/>
            </a:pPr>
            <a:r>
              <a:rPr lang="en-US" altLang="zh-CN" sz="2000" smtClean="0"/>
              <a:t>   ...... //</a:t>
            </a:r>
            <a:r>
              <a:rPr lang="zh-CN" altLang="en-US" sz="2000" smtClean="0"/>
              <a:t>其它信息</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TableItem name_table[TABLE_LEN];</a:t>
            </a:r>
          </a:p>
          <a:p>
            <a:pPr eaLnBrk="1" hangingPunct="1">
              <a:lnSpc>
                <a:spcPct val="80000"/>
              </a:lnSpc>
              <a:buFont typeface="Wingdings" pitchFamily="2" charset="2"/>
              <a:buNone/>
              <a:defRPr/>
            </a:pPr>
            <a:r>
              <a:rPr lang="en-US" altLang="zh-CN" sz="2000" smtClean="0"/>
              <a:t>int main()</a:t>
            </a:r>
          </a:p>
          <a:p>
            <a:pPr eaLnBrk="1" hangingPunct="1">
              <a:lnSpc>
                <a:spcPct val="80000"/>
              </a:lnSpc>
              <a:buFont typeface="Wingdings" pitchFamily="2" charset="2"/>
              <a:buNone/>
              <a:defRPr/>
            </a:pPr>
            <a:r>
              <a:rPr lang="en-US" altLang="zh-CN" sz="2000" smtClean="0"/>
              <a:t>{ int n; //</a:t>
            </a:r>
            <a:r>
              <a:rPr lang="zh-CN" altLang="en-US" sz="2000" smtClean="0"/>
              <a:t>名表元素的个数（长度）</a:t>
            </a:r>
          </a:p>
          <a:p>
            <a:pPr eaLnBrk="1" hangingPunct="1">
              <a:lnSpc>
                <a:spcPct val="80000"/>
              </a:lnSpc>
              <a:buFont typeface="Wingdings" pitchFamily="2" charset="2"/>
              <a:buNone/>
              <a:defRPr/>
            </a:pPr>
            <a:r>
              <a:rPr lang="zh-CN" altLang="en-US" sz="2000" smtClean="0"/>
              <a:t>	</a:t>
            </a:r>
            <a:r>
              <a:rPr lang="en-US" altLang="zh-CN" sz="2000" smtClean="0"/>
              <a:t>......  //</a:t>
            </a:r>
            <a:r>
              <a:rPr lang="zh-CN" altLang="en-US" sz="2000" smtClean="0"/>
              <a:t>名表元素数据的获取</a:t>
            </a:r>
          </a:p>
          <a:p>
            <a:pPr eaLnBrk="1" hangingPunct="1">
              <a:lnSpc>
                <a:spcPct val="80000"/>
              </a:lnSpc>
              <a:buFont typeface="Wingdings" pitchFamily="2" charset="2"/>
              <a:buNone/>
              <a:defRPr/>
            </a:pPr>
            <a:r>
              <a:rPr lang="zh-CN" altLang="en-US" sz="2000" smtClean="0"/>
              <a:t>	</a:t>
            </a:r>
            <a:r>
              <a:rPr lang="en-US" altLang="zh-CN" sz="2000" smtClean="0"/>
              <a:t>char name[NAME_LEN];  //</a:t>
            </a:r>
            <a:r>
              <a:rPr lang="zh-CN" altLang="en-US" sz="2000" smtClean="0"/>
              <a:t>待查找的名字</a:t>
            </a:r>
          </a:p>
          <a:p>
            <a:pPr eaLnBrk="1" hangingPunct="1">
              <a:lnSpc>
                <a:spcPct val="80000"/>
              </a:lnSpc>
              <a:buFont typeface="Wingdings" pitchFamily="2" charset="2"/>
              <a:buNone/>
              <a:defRPr/>
            </a:pPr>
            <a:r>
              <a:rPr lang="zh-CN" altLang="en-US" sz="2000" smtClean="0"/>
              <a:t>	</a:t>
            </a:r>
            <a:r>
              <a:rPr lang="en-US" altLang="zh-CN" sz="2000" smtClean="0"/>
              <a:t>...... //</a:t>
            </a:r>
            <a:r>
              <a:rPr lang="zh-CN" altLang="en-US" sz="2000" smtClean="0"/>
              <a:t>待查找的名字获取</a:t>
            </a:r>
          </a:p>
          <a:p>
            <a:pPr eaLnBrk="1" hangingPunct="1">
              <a:lnSpc>
                <a:spcPct val="80000"/>
              </a:lnSpc>
              <a:buFont typeface="Wingdings" pitchFamily="2" charset="2"/>
              <a:buNone/>
              <a:defRPr/>
            </a:pPr>
            <a:r>
              <a:rPr lang="zh-CN" altLang="en-US" sz="2000" smtClean="0"/>
              <a:t>	</a:t>
            </a:r>
            <a:r>
              <a:rPr lang="en-US" altLang="zh-CN" sz="2000" smtClean="0"/>
              <a:t>int result = linear_search(name,name_table,n);</a:t>
            </a:r>
          </a:p>
          <a:p>
            <a:pPr eaLnBrk="1" hangingPunct="1">
              <a:lnSpc>
                <a:spcPct val="80000"/>
              </a:lnSpc>
              <a:buFont typeface="Wingdings" pitchFamily="2" charset="2"/>
              <a:buNone/>
              <a:defRPr/>
            </a:pPr>
            <a:r>
              <a:rPr lang="en-US" altLang="zh-CN" sz="2000" smtClean="0"/>
              <a:t>	if (result ==  -1)</a:t>
            </a:r>
          </a:p>
          <a:p>
            <a:pPr eaLnBrk="1" hangingPunct="1">
              <a:lnSpc>
                <a:spcPct val="80000"/>
              </a:lnSpc>
              <a:buFont typeface="Wingdings" pitchFamily="2" charset="2"/>
              <a:buNone/>
              <a:defRPr/>
            </a:pPr>
            <a:r>
              <a:rPr lang="en-US" altLang="zh-CN" sz="2000" smtClean="0"/>
              <a:t>   { cout &lt;&lt; "Not found\n";</a:t>
            </a:r>
          </a:p>
          <a:p>
            <a:pPr eaLnBrk="1" hangingPunct="1">
              <a:lnSpc>
                <a:spcPct val="80000"/>
              </a:lnSpc>
              <a:buFont typeface="Wingdings" pitchFamily="2" charset="2"/>
              <a:buNone/>
              <a:defRPr/>
            </a:pPr>
            <a:r>
              <a:rPr lang="en-US" altLang="zh-CN" sz="2000" smtClean="0"/>
              <a:t>      return -1;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 //</a:t>
            </a:r>
            <a:r>
              <a:rPr lang="zh-CN" altLang="en-US" sz="2000" smtClean="0"/>
              <a:t>使用</a:t>
            </a:r>
            <a:r>
              <a:rPr lang="en-US" altLang="zh-CN" sz="2000" smtClean="0"/>
              <a:t>name_table[result]</a:t>
            </a:r>
            <a:r>
              <a:rPr lang="zh-CN" altLang="en-US" sz="2000" smtClean="0"/>
              <a:t>的值</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115888"/>
            <a:ext cx="8229600" cy="1009650"/>
          </a:xfrm>
        </p:spPr>
        <p:txBody>
          <a:bodyPr/>
          <a:lstStyle/>
          <a:p>
            <a:pPr eaLnBrk="1" hangingPunct="1">
              <a:defRPr/>
            </a:pPr>
            <a:r>
              <a:rPr lang="zh-CN" altLang="en-US" sz="4000" smtClean="0"/>
              <a:t>名表查找（二分法）</a:t>
            </a:r>
          </a:p>
        </p:txBody>
      </p:sp>
      <p:sp>
        <p:nvSpPr>
          <p:cNvPr id="159747" name="Rectangle 3"/>
          <p:cNvSpPr>
            <a:spLocks noGrp="1" noChangeArrowheads="1"/>
          </p:cNvSpPr>
          <p:nvPr>
            <p:ph type="body" idx="1"/>
          </p:nvPr>
        </p:nvSpPr>
        <p:spPr>
          <a:xfrm>
            <a:off x="206375" y="1341438"/>
            <a:ext cx="8686800" cy="5229225"/>
          </a:xfrm>
        </p:spPr>
        <p:txBody>
          <a:bodyPr/>
          <a:lstStyle/>
          <a:p>
            <a:pPr eaLnBrk="1" hangingPunct="1">
              <a:defRPr/>
            </a:pPr>
            <a:r>
              <a:rPr lang="zh-CN" altLang="en-US" smtClean="0"/>
              <a:t>如果名表的元素已经按名字大小排了序，则可以采用</a:t>
            </a:r>
            <a:r>
              <a:rPr lang="zh-CN" altLang="en-US" smtClean="0">
                <a:solidFill>
                  <a:schemeClr val="folHlink"/>
                </a:solidFill>
              </a:rPr>
              <a:t>二分法</a:t>
            </a:r>
            <a:r>
              <a:rPr lang="zh-CN" altLang="en-US" smtClean="0"/>
              <a:t>（</a:t>
            </a:r>
            <a:r>
              <a:rPr lang="zh-CN" altLang="en-US" smtClean="0">
                <a:solidFill>
                  <a:schemeClr val="folHlink"/>
                </a:solidFill>
              </a:rPr>
              <a:t>折半</a:t>
            </a:r>
            <a:r>
              <a:rPr lang="zh-CN" altLang="en-US" smtClean="0"/>
              <a:t>）查找：</a:t>
            </a:r>
          </a:p>
          <a:p>
            <a:pPr lvl="1" eaLnBrk="1" hangingPunct="1">
              <a:defRPr/>
            </a:pPr>
            <a:r>
              <a:rPr lang="zh-CN" altLang="en-US" smtClean="0"/>
              <a:t>首先用要查找的值与名表中间位置上的元素与进行比较</a:t>
            </a:r>
          </a:p>
          <a:p>
            <a:pPr lvl="2" eaLnBrk="1" hangingPunct="1">
              <a:defRPr/>
            </a:pPr>
            <a:r>
              <a:rPr lang="zh-CN" altLang="en-US" smtClean="0"/>
              <a:t>若相等，则找到，</a:t>
            </a:r>
          </a:p>
          <a:p>
            <a:pPr lvl="2" eaLnBrk="1" hangingPunct="1">
              <a:defRPr/>
            </a:pPr>
            <a:r>
              <a:rPr lang="zh-CN" altLang="en-US" smtClean="0"/>
              <a:t>若大于中间位置上的元素，则在名表的后半部分中继续进行查找；</a:t>
            </a:r>
          </a:p>
          <a:p>
            <a:pPr lvl="2" eaLnBrk="1" hangingPunct="1">
              <a:defRPr/>
            </a:pPr>
            <a:r>
              <a:rPr lang="zh-CN" altLang="en-US" smtClean="0"/>
              <a:t>若小于中间位置上的元素，则在名表的前半部分中继续进行查找。</a:t>
            </a:r>
          </a:p>
          <a:p>
            <a:pPr lvl="2" eaLnBrk="1" hangingPunct="1">
              <a:defRPr/>
            </a:pPr>
            <a:r>
              <a:rPr lang="zh-CN" altLang="en-US" smtClean="0"/>
              <a:t>在前半部分或后半部分中查找时，仍然采用折半查找，直到找到或表中元素比较完为止。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457200" y="188913"/>
            <a:ext cx="8229600" cy="6669087"/>
          </a:xfrm>
        </p:spPr>
        <p:txBody>
          <a:bodyPr/>
          <a:lstStyle/>
          <a:p>
            <a:pPr eaLnBrk="1" hangingPunct="1">
              <a:lnSpc>
                <a:spcPct val="90000"/>
              </a:lnSpc>
              <a:buFont typeface="Wingdings" pitchFamily="2" charset="2"/>
              <a:buNone/>
              <a:defRPr/>
            </a:pPr>
            <a:r>
              <a:rPr lang="en-US" altLang="zh-CN" sz="2400" smtClean="0"/>
              <a:t>int binary_search(char key[], TableItem t[], int num_of_items)</a:t>
            </a:r>
          </a:p>
          <a:p>
            <a:pPr eaLnBrk="1" hangingPunct="1">
              <a:lnSpc>
                <a:spcPct val="90000"/>
              </a:lnSpc>
              <a:buFont typeface="Wingdings" pitchFamily="2" charset="2"/>
              <a:buNone/>
              <a:defRPr/>
            </a:pPr>
            <a:r>
              <a:rPr lang="en-US" altLang="zh-CN" sz="2400" smtClean="0"/>
              <a:t>{	int index,first,last;</a:t>
            </a:r>
          </a:p>
          <a:p>
            <a:pPr eaLnBrk="1" hangingPunct="1">
              <a:lnSpc>
                <a:spcPct val="90000"/>
              </a:lnSpc>
              <a:buFont typeface="Wingdings" pitchFamily="2" charset="2"/>
              <a:buNone/>
              <a:defRPr/>
            </a:pPr>
            <a:r>
              <a:rPr lang="en-US" altLang="zh-CN" sz="2400" smtClean="0"/>
              <a:t>	first = 0;	last = num_of_items-1;</a:t>
            </a:r>
          </a:p>
          <a:p>
            <a:pPr eaLnBrk="1" hangingPunct="1">
              <a:lnSpc>
                <a:spcPct val="90000"/>
              </a:lnSpc>
              <a:buFont typeface="Wingdings" pitchFamily="2" charset="2"/>
              <a:buNone/>
              <a:defRPr/>
            </a:pPr>
            <a:r>
              <a:rPr lang="en-US" altLang="zh-CN" sz="2400" smtClean="0"/>
              <a:t>	while (first &lt;= last)</a:t>
            </a:r>
          </a:p>
          <a:p>
            <a:pPr eaLnBrk="1" hangingPunct="1">
              <a:lnSpc>
                <a:spcPct val="90000"/>
              </a:lnSpc>
              <a:buFont typeface="Wingdings" pitchFamily="2" charset="2"/>
              <a:buNone/>
              <a:defRPr/>
            </a:pPr>
            <a:r>
              <a:rPr lang="en-US" altLang="zh-CN" sz="2400" smtClean="0"/>
              <a:t>	{	index = (first+last)/2;</a:t>
            </a:r>
          </a:p>
          <a:p>
            <a:pPr eaLnBrk="1" hangingPunct="1">
              <a:lnSpc>
                <a:spcPct val="90000"/>
              </a:lnSpc>
              <a:buFont typeface="Wingdings" pitchFamily="2" charset="2"/>
              <a:buNone/>
              <a:defRPr/>
            </a:pPr>
            <a:r>
              <a:rPr lang="en-US" altLang="zh-CN" sz="2400" smtClean="0"/>
              <a:t>		int r=strcmp(key,t[index].name);</a:t>
            </a:r>
          </a:p>
          <a:p>
            <a:pPr eaLnBrk="1" hangingPunct="1">
              <a:lnSpc>
                <a:spcPct val="90000"/>
              </a:lnSpc>
              <a:buFont typeface="Wingdings" pitchFamily="2" charset="2"/>
              <a:buNone/>
              <a:defRPr/>
            </a:pPr>
            <a:r>
              <a:rPr lang="en-US" altLang="zh-CN" sz="2400" smtClean="0"/>
              <a:t>		if (r == 0)  // key</a:t>
            </a:r>
            <a:r>
              <a:rPr lang="zh-CN" altLang="en-US" sz="2400" smtClean="0"/>
              <a:t>等于</a:t>
            </a:r>
            <a:r>
              <a:rPr lang="en-US" altLang="zh-CN" sz="2400" smtClean="0"/>
              <a:t>t[index].name</a:t>
            </a:r>
          </a:p>
          <a:p>
            <a:pPr eaLnBrk="1" hangingPunct="1">
              <a:lnSpc>
                <a:spcPct val="90000"/>
              </a:lnSpc>
              <a:buFont typeface="Wingdings" pitchFamily="2" charset="2"/>
              <a:buNone/>
              <a:defRPr/>
            </a:pPr>
            <a:r>
              <a:rPr lang="en-US" altLang="zh-CN" sz="2400" smtClean="0"/>
              <a:t>		   return index;</a:t>
            </a:r>
          </a:p>
          <a:p>
            <a:pPr eaLnBrk="1" hangingPunct="1">
              <a:lnSpc>
                <a:spcPct val="90000"/>
              </a:lnSpc>
              <a:buFont typeface="Wingdings" pitchFamily="2" charset="2"/>
              <a:buNone/>
              <a:defRPr/>
            </a:pPr>
            <a:r>
              <a:rPr lang="en-US" altLang="zh-CN" sz="2400" smtClean="0"/>
              <a:t>		else if (r &gt; 0)  // key</a:t>
            </a:r>
            <a:r>
              <a:rPr lang="zh-CN" altLang="en-US" sz="2400" smtClean="0"/>
              <a:t>大于</a:t>
            </a:r>
            <a:r>
              <a:rPr lang="en-US" altLang="zh-CN" sz="2400" smtClean="0"/>
              <a:t>t[index].name</a:t>
            </a:r>
          </a:p>
          <a:p>
            <a:pPr eaLnBrk="1" hangingPunct="1">
              <a:lnSpc>
                <a:spcPct val="90000"/>
              </a:lnSpc>
              <a:buFont typeface="Wingdings" pitchFamily="2" charset="2"/>
              <a:buNone/>
              <a:defRPr/>
            </a:pPr>
            <a:r>
              <a:rPr lang="en-US" altLang="zh-CN" sz="2400" smtClean="0"/>
              <a:t>		   first = index+1;</a:t>
            </a:r>
          </a:p>
          <a:p>
            <a:pPr eaLnBrk="1" hangingPunct="1">
              <a:lnSpc>
                <a:spcPct val="90000"/>
              </a:lnSpc>
              <a:buFont typeface="Wingdings" pitchFamily="2" charset="2"/>
              <a:buNone/>
              <a:defRPr/>
            </a:pPr>
            <a:r>
              <a:rPr lang="en-US" altLang="zh-CN" sz="2400" smtClean="0"/>
              <a:t>		else  //key</a:t>
            </a:r>
            <a:r>
              <a:rPr lang="zh-CN" altLang="en-US" sz="2400" smtClean="0"/>
              <a:t>小于</a:t>
            </a:r>
            <a:r>
              <a:rPr lang="en-US" altLang="zh-CN" sz="2400" smtClean="0"/>
              <a:t>t[index].name</a:t>
            </a:r>
          </a:p>
          <a:p>
            <a:pPr eaLnBrk="1" hangingPunct="1">
              <a:lnSpc>
                <a:spcPct val="90000"/>
              </a:lnSpc>
              <a:buFont typeface="Wingdings" pitchFamily="2" charset="2"/>
              <a:buNone/>
              <a:defRPr/>
            </a:pPr>
            <a:r>
              <a:rPr lang="en-US" altLang="zh-CN" sz="2400" smtClean="0"/>
              <a:t>		   last = index-1;</a:t>
            </a:r>
          </a:p>
          <a:p>
            <a:pPr eaLnBrk="1" hangingPunct="1">
              <a:lnSpc>
                <a:spcPct val="90000"/>
              </a:lnSpc>
              <a:buFont typeface="Wingdings" pitchFamily="2" charset="2"/>
              <a:buNone/>
              <a:defRPr/>
            </a:pPr>
            <a:r>
              <a:rPr lang="en-US" altLang="zh-CN" sz="2400" smtClean="0"/>
              <a:t>	}</a:t>
            </a:r>
          </a:p>
          <a:p>
            <a:pPr eaLnBrk="1" hangingPunct="1">
              <a:lnSpc>
                <a:spcPct val="90000"/>
              </a:lnSpc>
              <a:buFont typeface="Wingdings" pitchFamily="2" charset="2"/>
              <a:buNone/>
              <a:defRPr/>
            </a:pPr>
            <a:r>
              <a:rPr lang="en-US" altLang="zh-CN" sz="2400" smtClean="0"/>
              <a:t>	return -1;</a:t>
            </a:r>
          </a:p>
          <a:p>
            <a:pPr eaLnBrk="1" hangingPunct="1">
              <a:lnSpc>
                <a:spcPct val="90000"/>
              </a:lnSpc>
              <a:buFont typeface="Wingdings" pitchFamily="2" charset="2"/>
              <a:buNone/>
              <a:defRPr/>
            </a:pPr>
            <a:r>
              <a:rPr lang="en-US" altLang="zh-CN" sz="240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zh-CN" altLang="en-US" sz="4800" smtClean="0"/>
              <a:t>枚举类型变量的定义</a:t>
            </a:r>
          </a:p>
        </p:txBody>
      </p:sp>
      <p:sp>
        <p:nvSpPr>
          <p:cNvPr id="137219" name="Rectangle 3"/>
          <p:cNvSpPr>
            <a:spLocks noGrp="1" noChangeArrowheads="1"/>
          </p:cNvSpPr>
          <p:nvPr>
            <p:ph type="body" idx="1"/>
          </p:nvPr>
        </p:nvSpPr>
        <p:spPr>
          <a:xfrm>
            <a:off x="179388" y="1628775"/>
            <a:ext cx="8964612" cy="4103688"/>
          </a:xfrm>
        </p:spPr>
        <p:txBody>
          <a:bodyPr>
            <a:normAutofit fontScale="85000" lnSpcReduction="20000"/>
          </a:bodyPr>
          <a:lstStyle/>
          <a:p>
            <a:pPr algn="just" eaLnBrk="1" hangingPunct="1">
              <a:lnSpc>
                <a:spcPct val="120000"/>
              </a:lnSpc>
              <a:defRPr/>
            </a:pPr>
            <a:r>
              <a:rPr lang="zh-CN" altLang="en-US" dirty="0" smtClean="0"/>
              <a:t>先定义枚举类型，再定义枚举类型变量：</a:t>
            </a:r>
            <a:endParaRPr lang="en-US" altLang="zh-CN" dirty="0" smtClean="0"/>
          </a:p>
          <a:p>
            <a:pPr lvl="1" algn="just" eaLnBrk="1" hangingPunct="1">
              <a:lnSpc>
                <a:spcPct val="120000"/>
              </a:lnSpc>
              <a:defRPr/>
            </a:pPr>
            <a:r>
              <a:rPr lang="en-US" altLang="zh-CN" dirty="0" err="1" smtClean="0"/>
              <a:t>enum</a:t>
            </a:r>
            <a:r>
              <a:rPr lang="en-US" altLang="zh-CN" dirty="0" smtClean="0"/>
              <a:t> </a:t>
            </a:r>
            <a:r>
              <a:rPr lang="en-US" altLang="zh-CN" dirty="0"/>
              <a:t>Day {</a:t>
            </a:r>
            <a:r>
              <a:rPr lang="en-US" altLang="zh-CN" dirty="0" smtClean="0"/>
              <a:t>SUN,MON,TUE,WED,THU,FRI,SAT};</a:t>
            </a:r>
          </a:p>
          <a:p>
            <a:pPr lvl="1" algn="just" eaLnBrk="1" hangingPunct="1">
              <a:lnSpc>
                <a:spcPct val="120000"/>
              </a:lnSpc>
              <a:defRPr/>
            </a:pPr>
            <a:r>
              <a:rPr lang="en-US" altLang="zh-CN" dirty="0" smtClean="0"/>
              <a:t>Day </a:t>
            </a:r>
            <a:r>
              <a:rPr lang="en-US" altLang="zh-CN" dirty="0" smtClean="0">
                <a:solidFill>
                  <a:srgbClr val="FFC000"/>
                </a:solidFill>
              </a:rPr>
              <a:t>d1</a:t>
            </a:r>
            <a:r>
              <a:rPr lang="en-US" altLang="zh-CN" dirty="0" smtClean="0"/>
              <a:t>;</a:t>
            </a:r>
          </a:p>
          <a:p>
            <a:pPr marL="514350" lvl="1" indent="0" algn="just" eaLnBrk="1" hangingPunct="1">
              <a:lnSpc>
                <a:spcPct val="120000"/>
              </a:lnSpc>
              <a:buFontTx/>
              <a:buNone/>
              <a:defRPr/>
            </a:pPr>
            <a:r>
              <a:rPr lang="zh-CN" altLang="en-US" dirty="0" smtClean="0"/>
              <a:t>或</a:t>
            </a:r>
            <a:endParaRPr lang="en-US" altLang="zh-CN" dirty="0" smtClean="0"/>
          </a:p>
          <a:p>
            <a:pPr lvl="1" algn="just" eaLnBrk="1" hangingPunct="1">
              <a:lnSpc>
                <a:spcPct val="120000"/>
              </a:lnSpc>
              <a:defRPr/>
            </a:pPr>
            <a:r>
              <a:rPr lang="en-US" altLang="zh-CN" dirty="0" err="1" smtClean="0"/>
              <a:t>enum</a:t>
            </a:r>
            <a:r>
              <a:rPr lang="en-US" altLang="zh-CN" dirty="0" smtClean="0"/>
              <a:t> Day </a:t>
            </a:r>
            <a:r>
              <a:rPr lang="en-US" altLang="zh-CN" dirty="0" smtClean="0">
                <a:solidFill>
                  <a:srgbClr val="FFC000"/>
                </a:solidFill>
              </a:rPr>
              <a:t>d1</a:t>
            </a:r>
            <a:r>
              <a:rPr lang="en-US" altLang="zh-CN" dirty="0" smtClean="0"/>
              <a:t>; //C</a:t>
            </a:r>
            <a:r>
              <a:rPr lang="zh-CN" altLang="en-US" dirty="0" smtClean="0"/>
              <a:t>语言的写法</a:t>
            </a:r>
            <a:endParaRPr lang="en-US" altLang="zh-CN" dirty="0" smtClean="0"/>
          </a:p>
          <a:p>
            <a:pPr algn="just" eaLnBrk="1" hangingPunct="1">
              <a:lnSpc>
                <a:spcPct val="120000"/>
              </a:lnSpc>
              <a:defRPr/>
            </a:pPr>
            <a:r>
              <a:rPr lang="zh-CN" altLang="en-US" dirty="0" smtClean="0"/>
              <a:t>枚举类型和枚举类型变量同时定义：</a:t>
            </a:r>
            <a:endParaRPr lang="en-US" altLang="zh-CN" dirty="0"/>
          </a:p>
          <a:p>
            <a:pPr lvl="1" algn="just" eaLnBrk="1" hangingPunct="1">
              <a:lnSpc>
                <a:spcPct val="120000"/>
              </a:lnSpc>
              <a:defRPr/>
            </a:pPr>
            <a:r>
              <a:rPr lang="en-US" altLang="zh-CN" dirty="0" err="1"/>
              <a:t>enum</a:t>
            </a:r>
            <a:r>
              <a:rPr lang="en-US" altLang="zh-CN" dirty="0"/>
              <a:t> Day {SUN,MON,TUE,WED,THU,FRI,SAT} </a:t>
            </a:r>
            <a:r>
              <a:rPr lang="en-US" altLang="zh-CN" dirty="0">
                <a:solidFill>
                  <a:srgbClr val="FFC000"/>
                </a:solidFill>
              </a:rPr>
              <a:t>d1</a:t>
            </a:r>
            <a:r>
              <a:rPr lang="en-US" altLang="zh-CN" dirty="0"/>
              <a:t>;</a:t>
            </a:r>
          </a:p>
          <a:p>
            <a:pPr lvl="1" algn="just" eaLnBrk="1" hangingPunct="1">
              <a:lnSpc>
                <a:spcPct val="120000"/>
              </a:lnSpc>
              <a:buFontTx/>
              <a:buNone/>
              <a:defRPr/>
            </a:pPr>
            <a:r>
              <a:rPr lang="zh-CN" altLang="en-US" dirty="0"/>
              <a:t>或</a:t>
            </a:r>
          </a:p>
          <a:p>
            <a:pPr lvl="1" algn="just" eaLnBrk="1" hangingPunct="1">
              <a:lnSpc>
                <a:spcPct val="120000"/>
              </a:lnSpc>
              <a:defRPr/>
            </a:pPr>
            <a:r>
              <a:rPr lang="en-US" altLang="zh-CN" dirty="0" err="1"/>
              <a:t>enum</a:t>
            </a:r>
            <a:r>
              <a:rPr lang="en-US" altLang="zh-CN" dirty="0"/>
              <a:t> {SUN,MON,TUE,WED,THU,FRI,SAT} </a:t>
            </a:r>
            <a:r>
              <a:rPr lang="en-US" altLang="zh-CN" dirty="0">
                <a:solidFill>
                  <a:srgbClr val="FFC000"/>
                </a:solidFill>
              </a:rPr>
              <a:t>d1</a:t>
            </a:r>
            <a:r>
              <a:rPr lang="en-US" altLang="zh-CN" dirty="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eaLnBrk="1" hangingPunct="1">
              <a:defRPr/>
            </a:pPr>
            <a:r>
              <a:rPr lang="zh-CN" altLang="en-US" smtClean="0"/>
              <a:t>算法分析</a:t>
            </a:r>
          </a:p>
        </p:txBody>
      </p:sp>
      <p:sp>
        <p:nvSpPr>
          <p:cNvPr id="485379" name="Rectangle 3"/>
          <p:cNvSpPr>
            <a:spLocks noGrp="1" noChangeArrowheads="1"/>
          </p:cNvSpPr>
          <p:nvPr>
            <p:ph type="body" idx="1"/>
          </p:nvPr>
        </p:nvSpPr>
        <p:spPr/>
        <p:txBody>
          <a:bodyPr/>
          <a:lstStyle/>
          <a:p>
            <a:pPr eaLnBrk="1" hangingPunct="1">
              <a:defRPr/>
            </a:pPr>
            <a:r>
              <a:rPr lang="zh-CN" altLang="en-US" smtClean="0"/>
              <a:t>顺序查找</a:t>
            </a:r>
          </a:p>
          <a:p>
            <a:pPr lvl="1" eaLnBrk="1" hangingPunct="1">
              <a:defRPr/>
            </a:pPr>
            <a:r>
              <a:rPr lang="zh-CN" altLang="en-US" smtClean="0"/>
              <a:t>最好情况：比较</a:t>
            </a:r>
            <a:r>
              <a:rPr lang="en-US" altLang="zh-CN" smtClean="0"/>
              <a:t>1</a:t>
            </a:r>
            <a:r>
              <a:rPr lang="zh-CN" altLang="en-US" smtClean="0"/>
              <a:t>次</a:t>
            </a:r>
          </a:p>
          <a:p>
            <a:pPr lvl="1" eaLnBrk="1" hangingPunct="1">
              <a:defRPr/>
            </a:pPr>
            <a:r>
              <a:rPr lang="zh-CN" altLang="en-US" smtClean="0"/>
              <a:t>最坏情况：比较</a:t>
            </a:r>
            <a:r>
              <a:rPr lang="en-US" altLang="zh-CN" smtClean="0"/>
              <a:t>N</a:t>
            </a:r>
            <a:r>
              <a:rPr lang="zh-CN" altLang="en-US" smtClean="0"/>
              <a:t>次</a:t>
            </a:r>
          </a:p>
          <a:p>
            <a:pPr lvl="1" eaLnBrk="1" hangingPunct="1">
              <a:defRPr/>
            </a:pPr>
            <a:r>
              <a:rPr lang="zh-CN" altLang="en-US" smtClean="0"/>
              <a:t>平均情况：</a:t>
            </a:r>
            <a:r>
              <a:rPr lang="en-US" altLang="zh-CN" smtClean="0"/>
              <a:t>(1+2+...+N)/N = (N+1)/2 </a:t>
            </a:r>
            <a:r>
              <a:rPr lang="zh-CN" altLang="en-US" smtClean="0"/>
              <a:t>次</a:t>
            </a:r>
          </a:p>
          <a:p>
            <a:pPr eaLnBrk="1" hangingPunct="1">
              <a:defRPr/>
            </a:pPr>
            <a:r>
              <a:rPr lang="zh-CN" altLang="en-US" smtClean="0"/>
              <a:t>二分法查找</a:t>
            </a:r>
          </a:p>
          <a:p>
            <a:pPr lvl="1" eaLnBrk="1" hangingPunct="1">
              <a:defRPr/>
            </a:pPr>
            <a:r>
              <a:rPr lang="zh-CN" altLang="en-US" smtClean="0"/>
              <a:t>最好情况：比较</a:t>
            </a:r>
            <a:r>
              <a:rPr lang="en-US" altLang="zh-CN" smtClean="0"/>
              <a:t>1</a:t>
            </a:r>
            <a:r>
              <a:rPr lang="zh-CN" altLang="en-US" smtClean="0"/>
              <a:t>次</a:t>
            </a:r>
          </a:p>
          <a:p>
            <a:pPr lvl="1" eaLnBrk="1" hangingPunct="1">
              <a:defRPr/>
            </a:pPr>
            <a:r>
              <a:rPr lang="zh-CN" altLang="en-US" smtClean="0"/>
              <a:t>最坏情况：比较</a:t>
            </a:r>
            <a:r>
              <a:rPr lang="en-US" altLang="zh-CN" smtClean="0"/>
              <a:t>log</a:t>
            </a:r>
            <a:r>
              <a:rPr lang="en-US" altLang="zh-CN" baseline="-25000" smtClean="0"/>
              <a:t>2</a:t>
            </a:r>
            <a:r>
              <a:rPr lang="en-US" altLang="zh-CN" smtClean="0"/>
              <a:t>(N+1)</a:t>
            </a:r>
            <a:r>
              <a:rPr lang="zh-CN" altLang="en-US" smtClean="0"/>
              <a:t>次</a:t>
            </a:r>
          </a:p>
          <a:p>
            <a:pPr lvl="1" eaLnBrk="1" hangingPunct="1">
              <a:defRPr/>
            </a:pPr>
            <a:r>
              <a:rPr lang="zh-CN" altLang="en-US" smtClean="0"/>
              <a:t>平均情况：</a:t>
            </a:r>
            <a:r>
              <a:rPr lang="en-US" altLang="zh-CN" smtClean="0"/>
              <a:t>log</a:t>
            </a:r>
            <a:r>
              <a:rPr lang="en-US" altLang="zh-CN" baseline="-25000" smtClean="0"/>
              <a:t>2</a:t>
            </a:r>
            <a:r>
              <a:rPr lang="en-US" altLang="zh-CN" smtClean="0"/>
              <a:t>(N+1)-1</a:t>
            </a:r>
            <a:r>
              <a:rPr lang="zh-CN" altLang="en-US" smtClean="0"/>
              <a:t>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88900"/>
            <a:ext cx="7772400" cy="819150"/>
          </a:xfrm>
        </p:spPr>
        <p:txBody>
          <a:bodyPr/>
          <a:lstStyle/>
          <a:p>
            <a:pPr eaLnBrk="1" hangingPunct="1">
              <a:defRPr/>
            </a:pPr>
            <a:r>
              <a:rPr lang="zh-CN" altLang="en-US" smtClean="0"/>
              <a:t>联合（</a:t>
            </a:r>
            <a:r>
              <a:rPr lang="en-US" altLang="zh-CN" smtClean="0"/>
              <a:t>union</a:t>
            </a:r>
            <a:r>
              <a:rPr lang="zh-CN" altLang="en-US" smtClean="0"/>
              <a:t>）类型 </a:t>
            </a:r>
          </a:p>
        </p:txBody>
      </p:sp>
      <p:sp>
        <p:nvSpPr>
          <p:cNvPr id="25603" name="Rectangle 3"/>
          <p:cNvSpPr>
            <a:spLocks noGrp="1" noChangeArrowheads="1"/>
          </p:cNvSpPr>
          <p:nvPr>
            <p:ph type="body" idx="1"/>
          </p:nvPr>
        </p:nvSpPr>
        <p:spPr>
          <a:xfrm>
            <a:off x="250825" y="1219200"/>
            <a:ext cx="8642350" cy="5638800"/>
          </a:xfrm>
        </p:spPr>
        <p:txBody>
          <a:bodyPr>
            <a:normAutofit/>
          </a:bodyPr>
          <a:lstStyle/>
          <a:p>
            <a:pPr eaLnBrk="1" hangingPunct="1">
              <a:lnSpc>
                <a:spcPct val="90000"/>
              </a:lnSpc>
              <a:defRPr/>
            </a:pPr>
            <a:r>
              <a:rPr lang="zh-CN" altLang="en-US" sz="2800" dirty="0" smtClean="0"/>
              <a:t>如何表示一组图形数据（圆、线段、矩形等）？</a:t>
            </a:r>
            <a:endParaRPr lang="en-US" altLang="zh-CN" sz="2800" dirty="0" smtClean="0"/>
          </a:p>
          <a:p>
            <a:pPr marL="457200" lvl="1" indent="0" eaLnBrk="1" hangingPunct="1">
              <a:lnSpc>
                <a:spcPct val="90000"/>
              </a:lnSpc>
              <a:buFontTx/>
              <a:buNone/>
              <a:defRPr/>
            </a:pPr>
            <a:r>
              <a:rPr lang="zh-CN" altLang="en-US" sz="2400" dirty="0" smtClean="0">
                <a:solidFill>
                  <a:srgbClr val="FFC000"/>
                </a:solidFill>
              </a:rPr>
              <a:t>？</a:t>
            </a:r>
            <a:r>
              <a:rPr lang="en-US" altLang="zh-CN" sz="2400" dirty="0" smtClean="0"/>
              <a:t>figures[100]; //</a:t>
            </a:r>
            <a:r>
              <a:rPr lang="zh-CN" altLang="en-US" sz="2400" dirty="0" smtClean="0"/>
              <a:t>元素类型怎么定义？</a:t>
            </a:r>
          </a:p>
          <a:p>
            <a:pPr eaLnBrk="1" hangingPunct="1">
              <a:lnSpc>
                <a:spcPct val="110000"/>
              </a:lnSpc>
              <a:defRPr/>
            </a:pPr>
            <a:r>
              <a:rPr lang="zh-CN" altLang="en-US" sz="2800" dirty="0" smtClean="0">
                <a:solidFill>
                  <a:schemeClr val="folHlink"/>
                </a:solidFill>
              </a:rPr>
              <a:t>联合类型</a:t>
            </a:r>
            <a:r>
              <a:rPr lang="zh-CN" altLang="en-US" sz="2800" dirty="0" smtClean="0"/>
              <a:t>：</a:t>
            </a:r>
            <a:endParaRPr lang="en-US" altLang="zh-CN" sz="2800" dirty="0" smtClean="0"/>
          </a:p>
          <a:p>
            <a:pPr lvl="1" eaLnBrk="1" hangingPunct="1">
              <a:lnSpc>
                <a:spcPct val="110000"/>
              </a:lnSpc>
              <a:defRPr/>
            </a:pPr>
            <a:r>
              <a:rPr lang="zh-CN" altLang="en-US" sz="2400" dirty="0" smtClean="0"/>
              <a:t>用</a:t>
            </a:r>
            <a:r>
              <a:rPr lang="zh-CN" altLang="en-US" sz="2400" dirty="0" smtClean="0">
                <a:solidFill>
                  <a:schemeClr val="folHlink"/>
                </a:solidFill>
              </a:rPr>
              <a:t>一个类型</a:t>
            </a:r>
            <a:r>
              <a:rPr lang="zh-CN" altLang="en-US" sz="2400" dirty="0" smtClean="0"/>
              <a:t>表示</a:t>
            </a:r>
            <a:r>
              <a:rPr lang="zh-CN" altLang="en-US" sz="2400" dirty="0" smtClean="0">
                <a:solidFill>
                  <a:schemeClr val="folHlink"/>
                </a:solidFill>
              </a:rPr>
              <a:t>多种类型</a:t>
            </a:r>
            <a:r>
              <a:rPr lang="zh-CN" altLang="en-US" sz="2400" dirty="0" smtClean="0"/>
              <a:t>的数据。</a:t>
            </a:r>
            <a:endParaRPr lang="en-US" altLang="zh-CN" sz="2400" dirty="0" smtClean="0"/>
          </a:p>
          <a:p>
            <a:pPr lvl="1" eaLnBrk="1" hangingPunct="1">
              <a:lnSpc>
                <a:spcPct val="110000"/>
              </a:lnSpc>
              <a:defRPr/>
            </a:pPr>
            <a:r>
              <a:rPr lang="zh-CN" altLang="en-US" sz="2400" dirty="0" smtClean="0"/>
              <a:t>例如，下面</a:t>
            </a:r>
            <a:r>
              <a:rPr lang="zh-CN" altLang="en-US" sz="2400" dirty="0"/>
              <a:t>的联合类型</a:t>
            </a:r>
            <a:r>
              <a:rPr lang="en-US" altLang="zh-CN" sz="2400" dirty="0" smtClean="0"/>
              <a:t>A</a:t>
            </a:r>
            <a:r>
              <a:rPr lang="zh-CN" altLang="en-US" sz="2400" dirty="0" smtClean="0"/>
              <a:t>，可以用于描述</a:t>
            </a:r>
            <a:r>
              <a:rPr lang="en-US" altLang="zh-CN" sz="2400" dirty="0" err="1" smtClean="0"/>
              <a:t>int</a:t>
            </a:r>
            <a:r>
              <a:rPr lang="zh-CN" altLang="en-US" sz="2400" dirty="0" smtClean="0"/>
              <a:t>、</a:t>
            </a:r>
            <a:r>
              <a:rPr lang="en-US" altLang="zh-CN" sz="2400" dirty="0" smtClean="0"/>
              <a:t>char</a:t>
            </a:r>
            <a:r>
              <a:rPr lang="zh-CN" altLang="en-US" sz="2400" dirty="0" smtClean="0"/>
              <a:t>或</a:t>
            </a:r>
            <a:r>
              <a:rPr lang="en-US" altLang="zh-CN" sz="2400" dirty="0" smtClean="0"/>
              <a:t>double</a:t>
            </a:r>
            <a:r>
              <a:rPr lang="zh-CN" altLang="en-US" sz="2400" dirty="0" smtClean="0"/>
              <a:t>类型的数据：</a:t>
            </a:r>
          </a:p>
          <a:p>
            <a:pPr lvl="1" eaLnBrk="1" hangingPunct="1">
              <a:lnSpc>
                <a:spcPct val="80000"/>
              </a:lnSpc>
              <a:buFontTx/>
              <a:buNone/>
              <a:defRPr/>
            </a:pPr>
            <a:r>
              <a:rPr lang="en-US" altLang="zh-CN" sz="2400" dirty="0" smtClean="0"/>
              <a:t>union A</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   char c;</a:t>
            </a:r>
          </a:p>
          <a:p>
            <a:pPr lvl="1" eaLnBrk="1" hangingPunct="1">
              <a:lnSpc>
                <a:spcPct val="80000"/>
              </a:lnSpc>
              <a:buFontTx/>
              <a:buNone/>
              <a:defRPr/>
            </a:pPr>
            <a:r>
              <a:rPr lang="en-US" altLang="zh-CN" sz="2400" dirty="0" smtClean="0"/>
              <a:t>   double d;</a:t>
            </a:r>
          </a:p>
          <a:p>
            <a:pPr lvl="1" eaLnBrk="1" hangingPunct="1">
              <a:lnSpc>
                <a:spcPct val="80000"/>
              </a:lnSpc>
              <a:buFontTx/>
              <a:buNone/>
              <a:defRPr/>
            </a:pPr>
            <a:r>
              <a:rPr lang="en-US" altLang="zh-CN" sz="2400" dirty="0" smtClean="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457200" y="333375"/>
            <a:ext cx="8229600" cy="6408738"/>
          </a:xfrm>
        </p:spPr>
        <p:txBody>
          <a:bodyPr>
            <a:normAutofit fontScale="85000" lnSpcReduction="20000"/>
          </a:bodyPr>
          <a:lstStyle/>
          <a:p>
            <a:pPr eaLnBrk="1" hangingPunct="1">
              <a:lnSpc>
                <a:spcPct val="120000"/>
              </a:lnSpc>
              <a:defRPr/>
            </a:pPr>
            <a:r>
              <a:rPr lang="zh-CN" altLang="en-US" dirty="0" smtClean="0"/>
              <a:t>对于一个联合类型的变量，在程序中将会</a:t>
            </a:r>
            <a:r>
              <a:rPr lang="zh-CN" altLang="en-US" dirty="0" smtClean="0">
                <a:solidFill>
                  <a:srgbClr val="FFC000"/>
                </a:solidFill>
              </a:rPr>
              <a:t>分阶段</a:t>
            </a:r>
            <a:r>
              <a:rPr lang="zh-CN" altLang="en-US" dirty="0" smtClean="0"/>
              <a:t>地把它作为不同的类型来使用，而不会同时把它作为几种类型来用。例如：</a:t>
            </a:r>
          </a:p>
          <a:p>
            <a:pPr lvl="1" eaLnBrk="1" hangingPunct="1">
              <a:buFontTx/>
              <a:buNone/>
              <a:defRPr/>
            </a:pPr>
            <a:r>
              <a:rPr lang="en-US" altLang="zh-CN" dirty="0" smtClean="0"/>
              <a:t>A </a:t>
            </a:r>
            <a:r>
              <a:rPr lang="en-US" altLang="zh-CN" dirty="0" err="1" smtClean="0"/>
              <a:t>a</a:t>
            </a:r>
            <a:r>
              <a:rPr lang="en-US" altLang="zh-CN" dirty="0" smtClean="0"/>
              <a:t>;</a:t>
            </a:r>
          </a:p>
          <a:p>
            <a:pPr lvl="1" eaLnBrk="1" hangingPunct="1">
              <a:buFontTx/>
              <a:buNone/>
              <a:defRPr/>
            </a:pPr>
            <a:r>
              <a:rPr lang="en-US" altLang="zh-CN" dirty="0" err="1" smtClean="0"/>
              <a:t>a.i</a:t>
            </a:r>
            <a:r>
              <a:rPr lang="en-US" altLang="zh-CN" dirty="0" smtClean="0"/>
              <a:t> = 1;  //</a:t>
            </a:r>
            <a:r>
              <a:rPr lang="zh-CN" altLang="en-US" dirty="0" smtClean="0"/>
              <a:t>给变量</a:t>
            </a:r>
            <a:r>
              <a:rPr lang="en-US" altLang="zh-CN" dirty="0" smtClean="0"/>
              <a:t>a</a:t>
            </a:r>
            <a:r>
              <a:rPr lang="zh-CN" altLang="en-US" dirty="0" smtClean="0"/>
              <a:t>赋一个</a:t>
            </a:r>
            <a:r>
              <a:rPr lang="en-US" altLang="zh-CN" dirty="0" err="1" smtClean="0"/>
              <a:t>int</a:t>
            </a:r>
            <a:r>
              <a:rPr lang="zh-CN" altLang="en-US" dirty="0" smtClean="0"/>
              <a:t>型的值</a:t>
            </a:r>
          </a:p>
          <a:p>
            <a:pPr lvl="1" eaLnBrk="1" hangingPunct="1">
              <a:buFontTx/>
              <a:buNone/>
              <a:defRPr/>
            </a:pPr>
            <a:r>
              <a:rPr lang="en-US" altLang="zh-CN" dirty="0" smtClean="0"/>
              <a:t>...</a:t>
            </a:r>
            <a:r>
              <a:rPr lang="en-US" altLang="zh-CN" dirty="0"/>
              <a:t> </a:t>
            </a:r>
            <a:r>
              <a:rPr lang="en-US" altLang="zh-CN" dirty="0" err="1" smtClean="0"/>
              <a:t>a.i</a:t>
            </a:r>
            <a:r>
              <a:rPr lang="en-US" altLang="zh-CN" dirty="0" smtClean="0"/>
              <a:t> ...  //</a:t>
            </a:r>
            <a:r>
              <a:rPr lang="zh-CN" altLang="en-US" dirty="0" smtClean="0"/>
              <a:t>把</a:t>
            </a:r>
            <a:r>
              <a:rPr lang="en-US" altLang="zh-CN" dirty="0" smtClean="0"/>
              <a:t>a</a:t>
            </a:r>
            <a:r>
              <a:rPr lang="zh-CN" altLang="en-US" dirty="0" smtClean="0"/>
              <a:t>当作</a:t>
            </a:r>
            <a:r>
              <a:rPr lang="en-US" altLang="zh-CN" dirty="0" err="1" smtClean="0"/>
              <a:t>int</a:t>
            </a:r>
            <a:r>
              <a:rPr lang="zh-CN" altLang="en-US" dirty="0" smtClean="0"/>
              <a:t>型来用</a:t>
            </a:r>
          </a:p>
          <a:p>
            <a:pPr lvl="1" eaLnBrk="1" hangingPunct="1">
              <a:buFontTx/>
              <a:buNone/>
              <a:defRPr/>
            </a:pPr>
            <a:r>
              <a:rPr lang="en-US" altLang="zh-CN" dirty="0" err="1" smtClean="0"/>
              <a:t>a.c</a:t>
            </a:r>
            <a:r>
              <a:rPr lang="en-US" altLang="zh-CN" dirty="0" smtClean="0"/>
              <a:t> = 'A';  //</a:t>
            </a:r>
            <a:r>
              <a:rPr lang="zh-CN" altLang="en-US" dirty="0" smtClean="0"/>
              <a:t>给变量</a:t>
            </a:r>
            <a:r>
              <a:rPr lang="en-US" altLang="zh-CN" dirty="0" smtClean="0"/>
              <a:t>a</a:t>
            </a:r>
            <a:r>
              <a:rPr lang="zh-CN" altLang="en-US" dirty="0" smtClean="0"/>
              <a:t>赋一个</a:t>
            </a:r>
            <a:r>
              <a:rPr lang="en-US" altLang="zh-CN" dirty="0" smtClean="0"/>
              <a:t>char</a:t>
            </a:r>
            <a:r>
              <a:rPr lang="zh-CN" altLang="en-US" dirty="0" smtClean="0"/>
              <a:t>型的值</a:t>
            </a:r>
          </a:p>
          <a:p>
            <a:pPr lvl="1" eaLnBrk="1" hangingPunct="1">
              <a:buFontTx/>
              <a:buNone/>
              <a:defRPr/>
            </a:pPr>
            <a:r>
              <a:rPr lang="en-US" altLang="zh-CN" dirty="0"/>
              <a:t>... </a:t>
            </a:r>
            <a:r>
              <a:rPr lang="en-US" altLang="zh-CN" dirty="0" err="1" smtClean="0"/>
              <a:t>a.c</a:t>
            </a:r>
            <a:r>
              <a:rPr lang="en-US" altLang="zh-CN" dirty="0" smtClean="0"/>
              <a:t> ...  //</a:t>
            </a:r>
            <a:r>
              <a:rPr lang="zh-CN" altLang="en-US" dirty="0" smtClean="0"/>
              <a:t>把</a:t>
            </a:r>
            <a:r>
              <a:rPr lang="en-US" altLang="zh-CN" dirty="0" smtClean="0"/>
              <a:t>a</a:t>
            </a:r>
            <a:r>
              <a:rPr lang="zh-CN" altLang="en-US" dirty="0" smtClean="0"/>
              <a:t>当作</a:t>
            </a:r>
            <a:r>
              <a:rPr lang="en-US" altLang="zh-CN" dirty="0" smtClean="0"/>
              <a:t>char</a:t>
            </a:r>
            <a:r>
              <a:rPr lang="zh-CN" altLang="en-US" dirty="0" smtClean="0"/>
              <a:t>型来用。</a:t>
            </a:r>
          </a:p>
          <a:p>
            <a:pPr lvl="1" eaLnBrk="1" hangingPunct="1">
              <a:buFontTx/>
              <a:buNone/>
              <a:defRPr/>
            </a:pPr>
            <a:r>
              <a:rPr lang="en-US" altLang="zh-CN" dirty="0" err="1" smtClean="0"/>
              <a:t>a.d</a:t>
            </a:r>
            <a:r>
              <a:rPr lang="en-US" altLang="zh-CN" dirty="0" smtClean="0"/>
              <a:t> = 2.0;  //</a:t>
            </a:r>
            <a:r>
              <a:rPr lang="zh-CN" altLang="en-US" dirty="0" smtClean="0"/>
              <a:t>给变量</a:t>
            </a:r>
            <a:r>
              <a:rPr lang="en-US" altLang="zh-CN" dirty="0" smtClean="0"/>
              <a:t>a</a:t>
            </a:r>
            <a:r>
              <a:rPr lang="zh-CN" altLang="en-US" dirty="0" smtClean="0"/>
              <a:t>赋一个</a:t>
            </a:r>
            <a:r>
              <a:rPr lang="en-US" altLang="zh-CN" dirty="0" smtClean="0"/>
              <a:t>double</a:t>
            </a:r>
            <a:r>
              <a:rPr lang="zh-CN" altLang="en-US" dirty="0" smtClean="0"/>
              <a:t>型的值</a:t>
            </a:r>
          </a:p>
          <a:p>
            <a:pPr lvl="1" eaLnBrk="1" hangingPunct="1">
              <a:buFontTx/>
              <a:buNone/>
              <a:defRPr/>
            </a:pPr>
            <a:r>
              <a:rPr lang="en-US" altLang="zh-CN" dirty="0"/>
              <a:t>... </a:t>
            </a:r>
            <a:r>
              <a:rPr lang="en-US" altLang="zh-CN" dirty="0" err="1" smtClean="0"/>
              <a:t>a.d</a:t>
            </a:r>
            <a:r>
              <a:rPr lang="en-US" altLang="zh-CN" dirty="0" smtClean="0"/>
              <a:t> ...  //</a:t>
            </a:r>
            <a:r>
              <a:rPr lang="zh-CN" altLang="en-US" dirty="0" smtClean="0"/>
              <a:t>把</a:t>
            </a:r>
            <a:r>
              <a:rPr lang="en-US" altLang="zh-CN" dirty="0" smtClean="0"/>
              <a:t>a</a:t>
            </a:r>
            <a:r>
              <a:rPr lang="zh-CN" altLang="en-US" dirty="0" smtClean="0"/>
              <a:t>当作</a:t>
            </a:r>
            <a:r>
              <a:rPr lang="en-US" altLang="zh-CN" dirty="0" smtClean="0"/>
              <a:t>double</a:t>
            </a:r>
            <a:r>
              <a:rPr lang="zh-CN" altLang="en-US" dirty="0" smtClean="0"/>
              <a:t>型来用。</a:t>
            </a:r>
            <a:endParaRPr lang="en-US" altLang="zh-CN" dirty="0" smtClean="0"/>
          </a:p>
          <a:p>
            <a:pPr eaLnBrk="1" hangingPunct="1">
              <a:lnSpc>
                <a:spcPct val="120000"/>
              </a:lnSpc>
              <a:defRPr/>
            </a:pPr>
            <a:r>
              <a:rPr lang="zh-CN" altLang="en-US" dirty="0"/>
              <a:t>当给一个联合类型的变量赋了一个某种类型的值之后，如果以另外一种类型来使用这个值，将得不到原来的值。例如：</a:t>
            </a:r>
          </a:p>
          <a:p>
            <a:pPr marL="457200" lvl="1" indent="0" eaLnBrk="1" hangingPunct="1">
              <a:buFontTx/>
              <a:buNone/>
              <a:defRPr/>
            </a:pPr>
            <a:r>
              <a:rPr lang="en-US" altLang="zh-CN" dirty="0" err="1"/>
              <a:t>a.i</a:t>
            </a:r>
            <a:r>
              <a:rPr lang="en-US" altLang="zh-CN" dirty="0"/>
              <a:t> = 12;</a:t>
            </a:r>
          </a:p>
          <a:p>
            <a:pPr marL="457200" lvl="1" indent="0" eaLnBrk="1" hangingPunct="1">
              <a:buFontTx/>
              <a:buNone/>
              <a:defRPr/>
            </a:pPr>
            <a:r>
              <a:rPr lang="en-US" altLang="zh-CN" dirty="0" err="1"/>
              <a:t>cout</a:t>
            </a:r>
            <a:r>
              <a:rPr lang="en-US" altLang="zh-CN" dirty="0"/>
              <a:t> &lt;&lt; </a:t>
            </a:r>
            <a:r>
              <a:rPr lang="en-US" altLang="zh-CN" dirty="0" err="1"/>
              <a:t>a.d</a:t>
            </a:r>
            <a:r>
              <a:rPr lang="en-US" altLang="zh-CN" dirty="0"/>
              <a:t>;  //</a:t>
            </a:r>
            <a:r>
              <a:rPr lang="zh-CN" altLang="en-US" dirty="0"/>
              <a:t>输出什么呢？</a:t>
            </a:r>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250825" y="332656"/>
            <a:ext cx="8642350" cy="6193557"/>
          </a:xfrm>
        </p:spPr>
        <p:txBody>
          <a:bodyPr>
            <a:normAutofit/>
          </a:bodyPr>
          <a:lstStyle/>
          <a:p>
            <a:pPr eaLnBrk="1" hangingPunct="1">
              <a:lnSpc>
                <a:spcPct val="110000"/>
              </a:lnSpc>
              <a:defRPr/>
            </a:pPr>
            <a:r>
              <a:rPr lang="zh-CN" altLang="en-US" sz="2800" dirty="0" smtClean="0"/>
              <a:t>实际上，联合</a:t>
            </a:r>
            <a:r>
              <a:rPr lang="zh-CN" altLang="en-US" sz="2800" dirty="0"/>
              <a:t>类型的所有成员占有同一块内存空间，该内存空间的大小为其最大成员所需要的内存空间的大小。</a:t>
            </a:r>
          </a:p>
          <a:p>
            <a:pPr lvl="1" eaLnBrk="1" hangingPunct="1">
              <a:lnSpc>
                <a:spcPct val="80000"/>
              </a:lnSpc>
              <a:defRPr/>
            </a:pPr>
            <a:r>
              <a:rPr lang="en-US" altLang="zh-CN" sz="2400" dirty="0" err="1"/>
              <a:t>cout</a:t>
            </a:r>
            <a:r>
              <a:rPr lang="en-US" altLang="zh-CN" sz="2400" dirty="0"/>
              <a:t> &lt;&lt; </a:t>
            </a:r>
            <a:r>
              <a:rPr lang="en-US" altLang="zh-CN" sz="2400" dirty="0" err="1" smtClean="0"/>
              <a:t>sizeof</a:t>
            </a:r>
            <a:r>
              <a:rPr lang="en-US" altLang="zh-CN" sz="2400" dirty="0" smtClean="0"/>
              <a:t>(a); </a:t>
            </a:r>
            <a:r>
              <a:rPr lang="en-US" altLang="zh-CN" sz="2400" dirty="0"/>
              <a:t>//</a:t>
            </a:r>
            <a:r>
              <a:rPr lang="zh-CN" altLang="en-US" sz="2400" dirty="0"/>
              <a:t>输出：</a:t>
            </a:r>
            <a:r>
              <a:rPr lang="en-US" altLang="zh-CN" sz="2400" dirty="0" smtClean="0"/>
              <a:t>8</a:t>
            </a:r>
            <a:r>
              <a:rPr lang="zh-CN" altLang="en-US" sz="2400" dirty="0" smtClean="0"/>
              <a:t>（假设</a:t>
            </a:r>
            <a:r>
              <a:rPr lang="en-US" altLang="zh-CN" sz="2400" dirty="0" smtClean="0"/>
              <a:t>double</a:t>
            </a:r>
            <a:r>
              <a:rPr lang="zh-CN" altLang="en-US" sz="2400" dirty="0" smtClean="0"/>
              <a:t>占</a:t>
            </a:r>
            <a:r>
              <a:rPr lang="en-US" altLang="zh-CN" sz="2400" dirty="0" smtClean="0"/>
              <a:t>8</a:t>
            </a:r>
            <a:r>
              <a:rPr lang="zh-CN" altLang="en-US" sz="2400" dirty="0" smtClean="0"/>
              <a:t>个字节）</a:t>
            </a:r>
            <a:endParaRPr lang="en-US" altLang="zh-CN" sz="2400" dirty="0"/>
          </a:p>
          <a:p>
            <a:pPr eaLnBrk="1" hangingPunct="1">
              <a:lnSpc>
                <a:spcPct val="90000"/>
              </a:lnSpc>
              <a:defRPr/>
            </a:pPr>
            <a:r>
              <a:rPr lang="zh-CN" altLang="en-US" sz="2800" dirty="0" smtClean="0"/>
              <a:t>也可利用联合类型来实现多种数据共享内存空间。例如：</a:t>
            </a:r>
          </a:p>
          <a:p>
            <a:pPr lvl="1" eaLnBrk="1" hangingPunct="1">
              <a:lnSpc>
                <a:spcPct val="80000"/>
              </a:lnSpc>
              <a:buFontTx/>
              <a:buNone/>
              <a:defRPr/>
            </a:pPr>
            <a:r>
              <a:rPr lang="en-US" altLang="zh-CN" sz="2400" dirty="0" smtClean="0"/>
              <a:t>union AB</a:t>
            </a:r>
          </a:p>
          <a:p>
            <a:pPr lvl="1" eaLnBrk="1" hangingPunct="1">
              <a:lnSpc>
                <a:spcPct val="80000"/>
              </a:lnSpc>
              <a:buFontTx/>
              <a:buNone/>
              <a:defRPr/>
            </a:pPr>
            <a:r>
              <a:rPr lang="en-US" altLang="zh-CN" sz="2400" dirty="0" smtClean="0"/>
              <a:t>{ </a:t>
            </a:r>
            <a:r>
              <a:rPr lang="en-US" altLang="zh-CN" sz="2400" dirty="0" err="1" smtClean="0"/>
              <a:t>int</a:t>
            </a:r>
            <a:r>
              <a:rPr lang="en-US" altLang="zh-CN" sz="2400" dirty="0" smtClean="0"/>
              <a:t> a[100];</a:t>
            </a:r>
          </a:p>
          <a:p>
            <a:pPr lvl="1" eaLnBrk="1" hangingPunct="1">
              <a:lnSpc>
                <a:spcPct val="80000"/>
              </a:lnSpc>
              <a:buFontTx/>
              <a:buNone/>
              <a:defRPr/>
            </a:pPr>
            <a:r>
              <a:rPr lang="en-US" altLang="zh-CN" sz="2400" dirty="0" smtClean="0"/>
              <a:t>   double b[100];</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AB buffer;</a:t>
            </a:r>
          </a:p>
          <a:p>
            <a:pPr lvl="1" eaLnBrk="1" hangingPunct="1">
              <a:lnSpc>
                <a:spcPct val="80000"/>
              </a:lnSpc>
              <a:buFontTx/>
              <a:buNone/>
              <a:defRPr/>
            </a:pPr>
            <a:r>
              <a:rPr lang="en-US" altLang="zh-CN" sz="2400" dirty="0" smtClean="0"/>
              <a:t>... </a:t>
            </a:r>
            <a:r>
              <a:rPr lang="en-US" altLang="zh-CN" sz="2400" dirty="0" err="1" smtClean="0"/>
              <a:t>buffer.a</a:t>
            </a:r>
            <a:r>
              <a:rPr lang="en-US" altLang="zh-CN" sz="2400" dirty="0" smtClean="0"/>
              <a:t> ... //</a:t>
            </a:r>
            <a:r>
              <a:rPr lang="zh-CN" altLang="en-US" sz="2400" dirty="0" smtClean="0"/>
              <a:t>使用数组</a:t>
            </a:r>
            <a:r>
              <a:rPr lang="en-US" altLang="zh-CN" sz="2400" dirty="0" smtClean="0"/>
              <a:t>a</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smtClean="0"/>
              <a:t>... </a:t>
            </a:r>
            <a:r>
              <a:rPr lang="en-US" altLang="zh-CN" sz="2400" dirty="0" err="1" smtClean="0"/>
              <a:t>buffer.b</a:t>
            </a:r>
            <a:r>
              <a:rPr lang="en-US" altLang="zh-CN" sz="2400" dirty="0" smtClean="0"/>
              <a:t> ... //</a:t>
            </a:r>
            <a:r>
              <a:rPr lang="zh-CN" altLang="en-US" sz="2400" dirty="0" smtClean="0"/>
              <a:t>使用数组</a:t>
            </a:r>
            <a:r>
              <a:rPr lang="en-US" altLang="zh-CN" sz="2400" dirty="0" smtClean="0"/>
              <a:t>b</a:t>
            </a:r>
          </a:p>
          <a:p>
            <a:pPr lvl="1" eaLnBrk="1" hangingPunct="1">
              <a:lnSpc>
                <a:spcPct val="80000"/>
              </a:lnSpc>
              <a:buFontTx/>
              <a:buNone/>
              <a:defRPr/>
            </a:pPr>
            <a:r>
              <a:rPr lang="en-US" altLang="zh-CN" sz="2400" dirty="0" smtClean="0"/>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250825" y="115888"/>
            <a:ext cx="8713788" cy="1225550"/>
          </a:xfrm>
        </p:spPr>
        <p:txBody>
          <a:bodyPr/>
          <a:lstStyle/>
          <a:p>
            <a:pPr marL="725488" indent="-725488" algn="l" eaLnBrk="1" hangingPunct="1">
              <a:defRPr/>
            </a:pPr>
            <a:r>
              <a:rPr lang="zh-CN" altLang="en-US" sz="3000" smtClean="0"/>
              <a:t>例：从键盘输入一组图形数据，然后输出相应的图形。其中的图形可以是：线段、矩形和圆。</a:t>
            </a:r>
          </a:p>
        </p:txBody>
      </p:sp>
      <p:sp>
        <p:nvSpPr>
          <p:cNvPr id="84995" name="Rectangle 3"/>
          <p:cNvSpPr>
            <a:spLocks noGrp="1" noChangeArrowheads="1"/>
          </p:cNvSpPr>
          <p:nvPr>
            <p:ph type="body" idx="1"/>
          </p:nvPr>
        </p:nvSpPr>
        <p:spPr>
          <a:xfrm>
            <a:off x="457200" y="2205038"/>
            <a:ext cx="8229600" cy="3095625"/>
          </a:xfrm>
        </p:spPr>
        <p:txBody>
          <a:bodyPr/>
          <a:lstStyle/>
          <a:p>
            <a:pPr eaLnBrk="1" hangingPunct="1">
              <a:defRPr/>
            </a:pPr>
            <a:r>
              <a:rPr lang="zh-CN" altLang="en-US" dirty="0" smtClean="0"/>
              <a:t>一组图形数据可用一个一维数组表示：</a:t>
            </a:r>
          </a:p>
          <a:p>
            <a:pPr lvl="1" eaLnBrk="1" hangingPunct="1">
              <a:buFontTx/>
              <a:buNone/>
              <a:defRPr/>
            </a:pPr>
            <a:r>
              <a:rPr lang="en-US" altLang="zh-CN" dirty="0" err="1" smtClean="0"/>
              <a:t>const</a:t>
            </a:r>
            <a:r>
              <a:rPr lang="en-US" altLang="zh-CN" dirty="0" smtClean="0"/>
              <a:t> </a:t>
            </a:r>
            <a:r>
              <a:rPr lang="en-US" altLang="zh-CN" dirty="0" err="1" smtClean="0"/>
              <a:t>int</a:t>
            </a:r>
            <a:r>
              <a:rPr lang="en-US" altLang="zh-CN" dirty="0" smtClean="0"/>
              <a:t> MAX_NUM_OF_FIGURES=100;</a:t>
            </a:r>
          </a:p>
          <a:p>
            <a:pPr lvl="1" eaLnBrk="1" hangingPunct="1">
              <a:buFontTx/>
              <a:buNone/>
              <a:defRPr/>
            </a:pPr>
            <a:r>
              <a:rPr lang="en-US" altLang="zh-CN" dirty="0" smtClean="0"/>
              <a:t>Figure figures[MAX_NUM_OF_FIGURES];</a:t>
            </a:r>
          </a:p>
          <a:p>
            <a:pPr eaLnBrk="1" hangingPunct="1">
              <a:defRPr/>
            </a:pPr>
            <a:endParaRPr lang="en-US" altLang="zh-CN" dirty="0" smtClean="0"/>
          </a:p>
          <a:p>
            <a:pPr eaLnBrk="1" hangingPunct="1">
              <a:defRPr/>
            </a:pPr>
            <a:r>
              <a:rPr lang="zh-CN" altLang="en-US" dirty="0" smtClean="0"/>
              <a:t>数组元素的类型</a:t>
            </a:r>
            <a:r>
              <a:rPr lang="en-US" altLang="zh-CN" dirty="0" smtClean="0"/>
              <a:t>Figure</a:t>
            </a:r>
            <a:r>
              <a:rPr lang="zh-CN" altLang="en-US" dirty="0" smtClean="0"/>
              <a:t>是一个联合类型。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35496" y="188640"/>
            <a:ext cx="8229600" cy="6597650"/>
          </a:xfrm>
        </p:spPr>
        <p:txBody>
          <a:bodyPr/>
          <a:lstStyle/>
          <a:p>
            <a:pPr lvl="1" eaLnBrk="1" hangingPunct="1">
              <a:lnSpc>
                <a:spcPct val="90000"/>
              </a:lnSpc>
              <a:buFontTx/>
              <a:buNone/>
              <a:defRPr/>
            </a:pPr>
            <a:r>
              <a:rPr lang="en-US" altLang="zh-CN" sz="2400" dirty="0" err="1" smtClean="0"/>
              <a:t>struct</a:t>
            </a:r>
            <a:r>
              <a:rPr lang="en-US" altLang="zh-CN" sz="2400" dirty="0" smtClean="0"/>
              <a:t> Line</a:t>
            </a:r>
          </a:p>
          <a:p>
            <a:pPr lvl="1" eaLnBrk="1" hangingPunct="1">
              <a:lnSpc>
                <a:spcPct val="90000"/>
              </a:lnSpc>
              <a:buFontTx/>
              <a:buNone/>
              <a:defRPr/>
            </a:pPr>
            <a:r>
              <a:rPr lang="en-US" altLang="zh-CN" sz="2400" dirty="0" smtClean="0"/>
              <a:t>{	double x1,y1,x2,y2;</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struct</a:t>
            </a:r>
            <a:r>
              <a:rPr lang="en-US" altLang="zh-CN" sz="2400" dirty="0" smtClean="0"/>
              <a:t> Rectangle</a:t>
            </a:r>
          </a:p>
          <a:p>
            <a:pPr lvl="1" eaLnBrk="1" hangingPunct="1">
              <a:lnSpc>
                <a:spcPct val="90000"/>
              </a:lnSpc>
              <a:buFontTx/>
              <a:buNone/>
              <a:defRPr/>
            </a:pPr>
            <a:r>
              <a:rPr lang="en-US" altLang="zh-CN" sz="2400" dirty="0" smtClean="0"/>
              <a:t>{	double </a:t>
            </a:r>
            <a:r>
              <a:rPr lang="en-US" altLang="zh-CN" sz="2400" dirty="0" err="1" smtClean="0"/>
              <a:t>left,top,right,bottom</a:t>
            </a:r>
            <a:r>
              <a:rPr lang="en-US" altLang="zh-CN" sz="2400" dirty="0" smtClean="0"/>
              <a:t>;</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struct</a:t>
            </a:r>
            <a:r>
              <a:rPr lang="en-US" altLang="zh-CN" sz="2400" dirty="0" smtClean="0"/>
              <a:t> Circle</a:t>
            </a:r>
          </a:p>
          <a:p>
            <a:pPr lvl="1" eaLnBrk="1" hangingPunct="1">
              <a:lnSpc>
                <a:spcPct val="90000"/>
              </a:lnSpc>
              <a:buFontTx/>
              <a:buNone/>
              <a:defRPr/>
            </a:pPr>
            <a:r>
              <a:rPr lang="en-US" altLang="zh-CN" sz="2400" dirty="0" smtClean="0"/>
              <a:t>{	double </a:t>
            </a:r>
            <a:r>
              <a:rPr lang="en-US" altLang="zh-CN" sz="2400" dirty="0" err="1" smtClean="0"/>
              <a:t>x,y,r</a:t>
            </a:r>
            <a:r>
              <a:rPr lang="en-US" altLang="zh-CN" sz="2400" dirty="0" smtClean="0"/>
              <a:t>;</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union Figure</a:t>
            </a:r>
          </a:p>
          <a:p>
            <a:pPr lvl="1" eaLnBrk="1" hangingPunct="1">
              <a:lnSpc>
                <a:spcPct val="90000"/>
              </a:lnSpc>
              <a:buFontTx/>
              <a:buNone/>
              <a:defRPr/>
            </a:pPr>
            <a:r>
              <a:rPr lang="en-US" altLang="zh-CN" sz="2400" dirty="0" smtClean="0"/>
              <a:t>{	Line </a:t>
            </a:r>
            <a:r>
              <a:rPr lang="en-US" altLang="zh-CN" sz="2400" dirty="0" err="1" smtClean="0"/>
              <a:t>line</a:t>
            </a:r>
            <a:r>
              <a:rPr lang="en-US" altLang="zh-CN" sz="2400" dirty="0" smtClean="0"/>
              <a:t>;</a:t>
            </a:r>
          </a:p>
          <a:p>
            <a:pPr lvl="1" eaLnBrk="1" hangingPunct="1">
              <a:lnSpc>
                <a:spcPct val="90000"/>
              </a:lnSpc>
              <a:buFontTx/>
              <a:buNone/>
              <a:defRPr/>
            </a:pPr>
            <a:r>
              <a:rPr lang="en-US" altLang="zh-CN" sz="2400" dirty="0" smtClean="0"/>
              <a:t>	Rectangle </a:t>
            </a:r>
            <a:r>
              <a:rPr lang="en-US" altLang="zh-CN" sz="2400" dirty="0" err="1" smtClean="0"/>
              <a:t>rect</a:t>
            </a:r>
            <a:r>
              <a:rPr lang="en-US" altLang="zh-CN" sz="2400" dirty="0" smtClean="0"/>
              <a:t>;</a:t>
            </a:r>
          </a:p>
          <a:p>
            <a:pPr lvl="1" eaLnBrk="1" hangingPunct="1">
              <a:lnSpc>
                <a:spcPct val="90000"/>
              </a:lnSpc>
              <a:buFontTx/>
              <a:buNone/>
              <a:defRPr/>
            </a:pPr>
            <a:r>
              <a:rPr lang="en-US" altLang="zh-CN" sz="2400" dirty="0" smtClean="0"/>
              <a:t>	Circle </a:t>
            </a:r>
            <a:r>
              <a:rPr lang="en-US" altLang="zh-CN" sz="2400" dirty="0" err="1" smtClean="0"/>
              <a:t>circle</a:t>
            </a:r>
            <a:r>
              <a:rPr lang="en-US" altLang="zh-CN" sz="2400" dirty="0" smtClean="0"/>
              <a:t>; </a:t>
            </a:r>
          </a:p>
          <a:p>
            <a:pPr lvl="1" eaLnBrk="1" hangingPunct="1">
              <a:lnSpc>
                <a:spcPct val="90000"/>
              </a:lnSpc>
              <a:buFontTx/>
              <a:buNone/>
              <a:defRPr/>
            </a:pPr>
            <a:r>
              <a:rPr lang="en-US" altLang="zh-CN" sz="2400" dirty="0" smtClean="0"/>
              <a:t>};</a:t>
            </a:r>
          </a:p>
          <a:p>
            <a:pPr lvl="1" eaLnBrk="1" hangingPunct="1">
              <a:lnSpc>
                <a:spcPct val="90000"/>
              </a:lnSpc>
              <a:buNone/>
              <a:defRPr/>
            </a:pPr>
            <a:r>
              <a:rPr lang="en-US" altLang="zh-CN" sz="2400" dirty="0"/>
              <a:t>Figure figures[MAX_NUM_OF_FIGURES];</a:t>
            </a:r>
          </a:p>
          <a:p>
            <a:pPr lvl="1" eaLnBrk="1" hangingPunct="1">
              <a:lnSpc>
                <a:spcPct val="90000"/>
              </a:lnSpc>
              <a:buFontTx/>
              <a:buNone/>
              <a:defRPr/>
            </a:pPr>
            <a:endParaRPr lang="en-US" altLang="zh-CN" sz="2400" dirty="0" smtClean="0"/>
          </a:p>
        </p:txBody>
      </p:sp>
      <p:sp>
        <p:nvSpPr>
          <p:cNvPr id="2" name="TextBox 1"/>
          <p:cNvSpPr txBox="1"/>
          <p:nvPr/>
        </p:nvSpPr>
        <p:spPr>
          <a:xfrm>
            <a:off x="3851920" y="2564904"/>
            <a:ext cx="4896544" cy="1938992"/>
          </a:xfrm>
          <a:prstGeom prst="rect">
            <a:avLst/>
          </a:prstGeom>
          <a:solidFill>
            <a:schemeClr val="bg2">
              <a:lumMod val="75000"/>
            </a:schemeClr>
          </a:solidFill>
        </p:spPr>
        <p:txBody>
          <a:bodyPr wrap="square" rtlCol="0">
            <a:spAutoFit/>
          </a:bodyPr>
          <a:lstStyle/>
          <a:p>
            <a:pPr marL="342900" indent="-342900" algn="just">
              <a:buFont typeface="Arial" panose="020B0604020202020204" pitchFamily="34" charset="0"/>
              <a:buChar char="•"/>
            </a:pPr>
            <a:r>
              <a:rPr lang="zh-CN" altLang="en-US" dirty="0">
                <a:solidFill>
                  <a:srgbClr val="FFC000"/>
                </a:solidFill>
                <a:effectLst>
                  <a:outerShdw blurRad="38100" dist="38100" dir="2700000" algn="tl">
                    <a:srgbClr val="000000">
                      <a:alpha val="43137"/>
                    </a:srgbClr>
                  </a:outerShdw>
                </a:effectLst>
              </a:rPr>
              <a:t>该</a:t>
            </a:r>
            <a:r>
              <a:rPr lang="zh-CN" altLang="en-US" dirty="0" smtClean="0">
                <a:solidFill>
                  <a:srgbClr val="FFC000"/>
                </a:solidFill>
                <a:effectLst>
                  <a:outerShdw blurRad="38100" dist="38100" dir="2700000" algn="tl">
                    <a:srgbClr val="000000">
                      <a:alpha val="43137"/>
                    </a:srgbClr>
                  </a:outerShdw>
                </a:effectLst>
              </a:rPr>
              <a:t>表示</a:t>
            </a:r>
            <a:r>
              <a:rPr lang="zh-CN" altLang="en-US" dirty="0">
                <a:solidFill>
                  <a:srgbClr val="FFC000"/>
                </a:solidFill>
                <a:effectLst>
                  <a:outerShdw blurRad="38100" dist="38100" dir="2700000" algn="tl">
                    <a:srgbClr val="000000">
                      <a:alpha val="43137"/>
                    </a:srgbClr>
                  </a:outerShdw>
                </a:effectLst>
              </a:rPr>
              <a:t>存在问题：</a:t>
            </a:r>
          </a:p>
          <a:p>
            <a:pPr marL="800100" lvl="1" indent="-342900" algn="just">
              <a:buFont typeface="Arial" panose="020B0604020202020204" pitchFamily="34" charset="0"/>
              <a:buChar char="•"/>
            </a:pPr>
            <a:r>
              <a:rPr lang="zh-CN" altLang="en-US" dirty="0">
                <a:effectLst>
                  <a:outerShdw blurRad="38100" dist="38100" dir="2700000" algn="tl">
                    <a:srgbClr val="000000">
                      <a:alpha val="43137"/>
                    </a:srgbClr>
                  </a:outerShdw>
                </a:effectLst>
              </a:rPr>
              <a:t>无法区分存储在</a:t>
            </a:r>
            <a:r>
              <a:rPr lang="en-US" altLang="zh-CN" dirty="0">
                <a:effectLst>
                  <a:outerShdw blurRad="38100" dist="38100" dir="2700000" algn="tl">
                    <a:srgbClr val="000000">
                      <a:alpha val="43137"/>
                    </a:srgbClr>
                  </a:outerShdw>
                </a:effectLst>
              </a:rPr>
              <a:t>figures[</a:t>
            </a:r>
            <a:r>
              <a:rPr lang="en-US" altLang="zh-CN" dirty="0" err="1">
                <a:effectLst>
                  <a:outerShdw blurRad="38100" dist="38100" dir="2700000" algn="tl">
                    <a:srgbClr val="000000">
                      <a:alpha val="43137"/>
                    </a:srgbClr>
                  </a:outerShdw>
                </a:effectLst>
              </a:rPr>
              <a:t>i</a:t>
            </a:r>
            <a:r>
              <a:rPr lang="en-US" altLang="zh-CN" dirty="0">
                <a:effectLst>
                  <a:outerShdw blurRad="38100" dist="38100" dir="2700000" algn="tl">
                    <a:srgbClr val="000000">
                      <a:alpha val="43137"/>
                    </a:srgbClr>
                  </a:outerShdw>
                </a:effectLst>
              </a:rPr>
              <a:t>]</a:t>
            </a:r>
            <a:r>
              <a:rPr lang="zh-CN" altLang="en-US" dirty="0">
                <a:effectLst>
                  <a:outerShdw blurRad="38100" dist="38100" dir="2700000" algn="tl">
                    <a:srgbClr val="000000">
                      <a:alpha val="43137"/>
                    </a:srgbClr>
                  </a:outerShdw>
                </a:effectLst>
              </a:rPr>
              <a:t>中的是什么图形！</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457200" y="115888"/>
            <a:ext cx="8229600" cy="6742112"/>
          </a:xfrm>
        </p:spPr>
        <p:txBody>
          <a:bodyPr/>
          <a:lstStyle/>
          <a:p>
            <a:pPr eaLnBrk="1" hangingPunct="1">
              <a:lnSpc>
                <a:spcPct val="80000"/>
              </a:lnSpc>
              <a:defRPr/>
            </a:pPr>
            <a:r>
              <a:rPr lang="zh-CN" altLang="en-US" sz="2800" dirty="0"/>
              <a:t>解决上面问题</a:t>
            </a:r>
            <a:r>
              <a:rPr lang="zh-CN" altLang="en-US" sz="2800" dirty="0" smtClean="0"/>
              <a:t>的一种办法：</a:t>
            </a:r>
          </a:p>
          <a:p>
            <a:pPr lvl="1" eaLnBrk="1" hangingPunct="1">
              <a:lnSpc>
                <a:spcPct val="80000"/>
              </a:lnSpc>
              <a:buFontTx/>
              <a:buNone/>
              <a:defRPr/>
            </a:pPr>
            <a:r>
              <a:rPr lang="fr-FR" altLang="zh-CN" sz="2000" dirty="0" smtClean="0"/>
              <a:t>struct Line</a:t>
            </a:r>
          </a:p>
          <a:p>
            <a:pPr lvl="1" eaLnBrk="1" hangingPunct="1">
              <a:lnSpc>
                <a:spcPct val="80000"/>
              </a:lnSpc>
              <a:buFontTx/>
              <a:buNone/>
              <a:defRPr/>
            </a:pPr>
            <a:r>
              <a:rPr lang="fr-FR" altLang="zh-CN" sz="2000" dirty="0" smtClean="0"/>
              <a:t>{	double x1,y1,x2,y2;</a:t>
            </a:r>
            <a:endParaRPr lang="en-US" altLang="zh-CN" sz="2000" dirty="0" smtClean="0"/>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struct</a:t>
            </a:r>
            <a:r>
              <a:rPr lang="en-US" altLang="zh-CN" sz="2000" dirty="0" smtClean="0"/>
              <a:t> Rectangle</a:t>
            </a:r>
          </a:p>
          <a:p>
            <a:pPr lvl="1" eaLnBrk="1" hangingPunct="1">
              <a:lnSpc>
                <a:spcPct val="80000"/>
              </a:lnSpc>
              <a:buFontTx/>
              <a:buNone/>
              <a:defRPr/>
            </a:pPr>
            <a:r>
              <a:rPr lang="en-US" altLang="zh-CN" sz="2000" dirty="0" smtClean="0"/>
              <a:t>{	double </a:t>
            </a:r>
            <a:r>
              <a:rPr lang="en-US" altLang="zh-CN" sz="2000" dirty="0" err="1" smtClean="0"/>
              <a:t>left,top,right,bottom</a:t>
            </a:r>
            <a:r>
              <a:rPr lang="en-US" altLang="zh-CN" sz="2000" dirty="0" smtClean="0"/>
              <a:t>;</a:t>
            </a:r>
            <a:endParaRPr lang="fr-FR" altLang="zh-CN" sz="2000" dirty="0" smtClean="0"/>
          </a:p>
          <a:p>
            <a:pPr lvl="1" eaLnBrk="1" hangingPunct="1">
              <a:lnSpc>
                <a:spcPct val="80000"/>
              </a:lnSpc>
              <a:buFontTx/>
              <a:buNone/>
              <a:defRPr/>
            </a:pPr>
            <a:r>
              <a:rPr lang="fr-FR" altLang="zh-CN" sz="2000" dirty="0" smtClean="0"/>
              <a:t>};</a:t>
            </a:r>
          </a:p>
          <a:p>
            <a:pPr lvl="1" eaLnBrk="1" hangingPunct="1">
              <a:lnSpc>
                <a:spcPct val="80000"/>
              </a:lnSpc>
              <a:buFontTx/>
              <a:buNone/>
              <a:defRPr/>
            </a:pPr>
            <a:r>
              <a:rPr lang="fr-FR" altLang="zh-CN" sz="2000" dirty="0" smtClean="0"/>
              <a:t>struct Circle</a:t>
            </a:r>
          </a:p>
          <a:p>
            <a:pPr lvl="1" eaLnBrk="1" hangingPunct="1">
              <a:lnSpc>
                <a:spcPct val="80000"/>
              </a:lnSpc>
              <a:buFontTx/>
              <a:buNone/>
              <a:defRPr/>
            </a:pPr>
            <a:r>
              <a:rPr lang="fr-FR" altLang="zh-CN" sz="2000" dirty="0" smtClean="0"/>
              <a:t>{	double x,y,r;</a:t>
            </a:r>
            <a:endParaRPr lang="en-US" altLang="zh-CN" sz="2000" dirty="0" smtClean="0"/>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smtClean="0"/>
              <a:t>union Figure</a:t>
            </a:r>
          </a:p>
          <a:p>
            <a:pPr lvl="1" eaLnBrk="1" hangingPunct="1">
              <a:lnSpc>
                <a:spcPct val="80000"/>
              </a:lnSpc>
              <a:buFontTx/>
              <a:buNone/>
              <a:defRPr/>
            </a:pPr>
            <a:r>
              <a:rPr lang="en-US" altLang="zh-CN" sz="2000" dirty="0" smtClean="0"/>
              <a:t>{	Line </a:t>
            </a:r>
            <a:r>
              <a:rPr lang="en-US" altLang="zh-CN" sz="2000" dirty="0" err="1" smtClean="0"/>
              <a:t>line</a:t>
            </a:r>
            <a:r>
              <a:rPr lang="en-US" altLang="zh-CN" sz="2000" dirty="0" smtClean="0"/>
              <a:t>;</a:t>
            </a:r>
          </a:p>
          <a:p>
            <a:pPr lvl="1" eaLnBrk="1" hangingPunct="1">
              <a:lnSpc>
                <a:spcPct val="80000"/>
              </a:lnSpc>
              <a:buFontTx/>
              <a:buNone/>
              <a:defRPr/>
            </a:pPr>
            <a:r>
              <a:rPr lang="en-US" altLang="zh-CN" sz="2000" dirty="0" smtClean="0"/>
              <a:t>	Rectangle </a:t>
            </a:r>
            <a:r>
              <a:rPr lang="en-US" altLang="zh-CN" sz="2000" dirty="0" err="1" smtClean="0"/>
              <a:t>rect</a:t>
            </a:r>
            <a:r>
              <a:rPr lang="en-US" altLang="zh-CN" sz="2000" dirty="0" smtClean="0"/>
              <a:t>;</a:t>
            </a:r>
          </a:p>
          <a:p>
            <a:pPr lvl="1" eaLnBrk="1" hangingPunct="1">
              <a:lnSpc>
                <a:spcPct val="80000"/>
              </a:lnSpc>
              <a:buFontTx/>
              <a:buNone/>
              <a:defRPr/>
            </a:pPr>
            <a:r>
              <a:rPr lang="en-US" altLang="zh-CN" sz="2000" dirty="0" smtClean="0"/>
              <a:t>	Circle </a:t>
            </a:r>
            <a:r>
              <a:rPr lang="en-US" altLang="zh-CN" sz="2000" dirty="0" err="1" smtClean="0"/>
              <a:t>circle</a:t>
            </a:r>
            <a:r>
              <a:rPr lang="en-US" altLang="zh-CN" sz="2000" dirty="0" smtClean="0"/>
              <a:t>; </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enum</a:t>
            </a:r>
            <a:r>
              <a:rPr lang="en-US" altLang="zh-CN" sz="2000" dirty="0" smtClean="0"/>
              <a:t> </a:t>
            </a:r>
            <a:r>
              <a:rPr lang="en-US" altLang="zh-CN" sz="2000" dirty="0" err="1" smtClean="0"/>
              <a:t>FigureShape</a:t>
            </a:r>
            <a:r>
              <a:rPr lang="en-US" altLang="zh-CN" sz="2000" dirty="0" smtClean="0"/>
              <a:t> { LINE, RECTANGLE, CIRCLE };</a:t>
            </a:r>
          </a:p>
          <a:p>
            <a:pPr lvl="1" eaLnBrk="1" hangingPunct="1">
              <a:lnSpc>
                <a:spcPct val="80000"/>
              </a:lnSpc>
              <a:buFontTx/>
              <a:buNone/>
              <a:defRPr/>
            </a:pPr>
            <a:r>
              <a:rPr lang="en-US" altLang="zh-CN" sz="2000" dirty="0" err="1" smtClean="0"/>
              <a:t>struct</a:t>
            </a:r>
            <a:r>
              <a:rPr lang="en-US" altLang="zh-CN" sz="2000" dirty="0" smtClean="0"/>
              <a:t> </a:t>
            </a:r>
            <a:r>
              <a:rPr lang="en-US" altLang="zh-CN" sz="2000" dirty="0" err="1" smtClean="0"/>
              <a:t>TaggedFigure</a:t>
            </a:r>
            <a:endParaRPr lang="en-US" altLang="zh-CN" sz="2000" dirty="0" smtClean="0"/>
          </a:p>
          <a:p>
            <a:pPr lvl="1" eaLnBrk="1" hangingPunct="1">
              <a:lnSpc>
                <a:spcPct val="80000"/>
              </a:lnSpc>
              <a:buFontTx/>
              <a:buNone/>
              <a:defRPr/>
            </a:pPr>
            <a:r>
              <a:rPr lang="en-US" altLang="zh-CN" sz="2000" dirty="0" smtClean="0"/>
              <a:t>{	</a:t>
            </a:r>
            <a:r>
              <a:rPr lang="en-US" altLang="zh-CN" sz="2000" dirty="0" err="1" smtClean="0"/>
              <a:t>FigureShape</a:t>
            </a:r>
            <a:r>
              <a:rPr lang="en-US" altLang="zh-CN" sz="2000" dirty="0" smtClean="0"/>
              <a:t> shape;</a:t>
            </a:r>
          </a:p>
          <a:p>
            <a:pPr lvl="1" eaLnBrk="1" hangingPunct="1">
              <a:lnSpc>
                <a:spcPct val="80000"/>
              </a:lnSpc>
              <a:buFontTx/>
              <a:buNone/>
              <a:defRPr/>
            </a:pPr>
            <a:r>
              <a:rPr lang="en-US" altLang="zh-CN" sz="2000" dirty="0" smtClean="0"/>
              <a:t>	Figure </a:t>
            </a:r>
            <a:r>
              <a:rPr lang="en-US" altLang="zh-CN" sz="2000" dirty="0" err="1" smtClean="0"/>
              <a:t>figure</a:t>
            </a:r>
            <a:r>
              <a:rPr lang="en-US" altLang="zh-CN" sz="2000" dirty="0" smtClean="0"/>
              <a:t>; </a:t>
            </a:r>
          </a:p>
          <a:p>
            <a:pPr lvl="1" eaLnBrk="1" hangingPunct="1">
              <a:lnSpc>
                <a:spcPct val="80000"/>
              </a:lnSpc>
              <a:buFontTx/>
              <a:buNone/>
              <a:defRPr/>
            </a:pPr>
            <a:r>
              <a:rPr lang="en-US" altLang="zh-CN" sz="2000" dirty="0" smtClean="0"/>
              <a:t>};</a:t>
            </a:r>
          </a:p>
          <a:p>
            <a:pPr lvl="1" eaLnBrk="1" hangingPunct="1">
              <a:lnSpc>
                <a:spcPct val="80000"/>
              </a:lnSpc>
              <a:buFontTx/>
              <a:buNone/>
              <a:defRPr/>
            </a:pPr>
            <a:r>
              <a:rPr lang="en-US" altLang="zh-CN" sz="2000" dirty="0" err="1" smtClean="0"/>
              <a:t>TaggedFigure</a:t>
            </a:r>
            <a:r>
              <a:rPr lang="en-US" altLang="zh-CN" sz="2000" dirty="0" smtClean="0"/>
              <a:t> figures[MAX_NUM_OF_FIGURES];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323850" y="620713"/>
            <a:ext cx="8686800" cy="5876925"/>
          </a:xfrm>
        </p:spPr>
        <p:txBody>
          <a:bodyPr/>
          <a:lstStyle/>
          <a:p>
            <a:pPr eaLnBrk="1" hangingPunct="1">
              <a:lnSpc>
                <a:spcPct val="90000"/>
              </a:lnSpc>
              <a:defRPr/>
            </a:pPr>
            <a:r>
              <a:rPr lang="zh-CN" altLang="en-US" sz="2800" dirty="0" smtClean="0"/>
              <a:t>给一个数组元素</a:t>
            </a:r>
            <a:r>
              <a:rPr lang="en-US" altLang="zh-CN" sz="2800" dirty="0" smtClean="0"/>
              <a:t>figures[</a:t>
            </a:r>
            <a:r>
              <a:rPr lang="en-US" altLang="zh-CN" sz="2800" dirty="0" err="1" smtClean="0"/>
              <a:t>i</a:t>
            </a:r>
            <a:r>
              <a:rPr lang="en-US" altLang="zh-CN" sz="2800" dirty="0" smtClean="0"/>
              <a:t>]</a:t>
            </a:r>
            <a:r>
              <a:rPr lang="zh-CN" altLang="en-US" sz="2800" dirty="0" smtClean="0"/>
              <a:t>赋值时，除了图形的几何数据外，还需给出它为何种图形。例如：</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].shape = LINE;</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].figure.line.x1 = 10;</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].figure.line.y1 = 20;</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].figure.line.x2 = 100;</a:t>
            </a:r>
          </a:p>
          <a:p>
            <a:pPr lvl="1" eaLnBrk="1" hangingPunct="1">
              <a:lnSpc>
                <a:spcPct val="90000"/>
              </a:lnSpc>
              <a:buFontTx/>
              <a:buNone/>
              <a:defRPr/>
            </a:pPr>
            <a:r>
              <a:rPr lang="en-US" altLang="zh-CN" sz="2400" dirty="0" smtClean="0"/>
              <a:t>figures[</a:t>
            </a:r>
            <a:r>
              <a:rPr lang="en-US" altLang="zh-CN" sz="2400" dirty="0" err="1" smtClean="0"/>
              <a:t>i</a:t>
            </a:r>
            <a:r>
              <a:rPr lang="en-US" altLang="zh-CN" sz="2400" dirty="0" smtClean="0"/>
              <a:t>].figure.line.y2 = 200;</a:t>
            </a:r>
          </a:p>
          <a:p>
            <a:pPr lvl="1" eaLnBrk="1" hangingPunct="1">
              <a:lnSpc>
                <a:spcPct val="90000"/>
              </a:lnSpc>
              <a:buFontTx/>
              <a:buNone/>
              <a:defRPr/>
            </a:pPr>
            <a:endParaRPr lang="en-US" altLang="zh-CN" sz="2400" dirty="0" smtClean="0"/>
          </a:p>
          <a:p>
            <a:pPr eaLnBrk="1" hangingPunct="1">
              <a:lnSpc>
                <a:spcPct val="90000"/>
              </a:lnSpc>
              <a:defRPr/>
            </a:pPr>
            <a:r>
              <a:rPr lang="zh-CN" altLang="en-US" sz="2800" dirty="0" smtClean="0"/>
              <a:t>访问数组元素</a:t>
            </a:r>
            <a:r>
              <a:rPr lang="en-US" altLang="zh-CN" sz="2800" dirty="0" smtClean="0"/>
              <a:t>figures[</a:t>
            </a:r>
            <a:r>
              <a:rPr lang="en-US" altLang="zh-CN" sz="2800" dirty="0" err="1" smtClean="0"/>
              <a:t>i</a:t>
            </a:r>
            <a:r>
              <a:rPr lang="en-US" altLang="zh-CN" sz="2800" dirty="0" smtClean="0"/>
              <a:t>]</a:t>
            </a:r>
            <a:r>
              <a:rPr lang="zh-CN" altLang="en-US" sz="2800" dirty="0" smtClean="0"/>
              <a:t>时，通过</a:t>
            </a:r>
            <a:r>
              <a:rPr lang="en-US" altLang="zh-CN" sz="2800" dirty="0" smtClean="0"/>
              <a:t>figures[</a:t>
            </a:r>
            <a:r>
              <a:rPr lang="en-US" altLang="zh-CN" sz="2800" dirty="0" err="1" smtClean="0"/>
              <a:t>i</a:t>
            </a:r>
            <a:r>
              <a:rPr lang="en-US" altLang="zh-CN" sz="2800" dirty="0" smtClean="0"/>
              <a:t>].shape</a:t>
            </a:r>
            <a:r>
              <a:rPr lang="zh-CN" altLang="en-US" sz="2800" dirty="0" smtClean="0"/>
              <a:t>的值就可知道</a:t>
            </a:r>
            <a:r>
              <a:rPr lang="en-US" altLang="zh-CN" sz="2800" dirty="0" smtClean="0"/>
              <a:t>figures[</a:t>
            </a:r>
            <a:r>
              <a:rPr lang="en-US" altLang="zh-CN" sz="2800" dirty="0" err="1" smtClean="0"/>
              <a:t>i</a:t>
            </a:r>
            <a:r>
              <a:rPr lang="en-US" altLang="zh-CN" sz="2800" dirty="0" smtClean="0"/>
              <a:t>]</a:t>
            </a:r>
            <a:r>
              <a:rPr lang="zh-CN" altLang="en-US" sz="2800" dirty="0" smtClean="0"/>
              <a:t>存储的是什么图形。</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0" y="260350"/>
            <a:ext cx="9144000" cy="6597650"/>
          </a:xfrm>
        </p:spPr>
        <p:txBody>
          <a:bodyPr/>
          <a:lstStyle/>
          <a:p>
            <a:pPr defTabSz="630238" eaLnBrk="1" hangingPunct="1">
              <a:lnSpc>
                <a:spcPct val="80000"/>
              </a:lnSpc>
              <a:tabLst>
                <a:tab pos="630238" algn="l"/>
                <a:tab pos="993775" algn="l"/>
              </a:tabLst>
              <a:defRPr/>
            </a:pPr>
            <a:r>
              <a:rPr lang="zh-CN" altLang="en-US" sz="2800" dirty="0" smtClean="0"/>
              <a:t>图形数据的输入：</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err="1" smtClean="0"/>
              <a:t>int</a:t>
            </a:r>
            <a:r>
              <a:rPr lang="en-US" altLang="zh-CN" sz="2200" dirty="0" smtClean="0"/>
              <a:t> count;</a:t>
            </a:r>
          </a:p>
          <a:p>
            <a:pPr defTabSz="630238" eaLnBrk="1" hangingPunct="1">
              <a:lnSpc>
                <a:spcPct val="80000"/>
              </a:lnSpc>
              <a:buFont typeface="Wingdings" pitchFamily="2" charset="2"/>
              <a:buNone/>
              <a:tabLst>
                <a:tab pos="630238" algn="l"/>
                <a:tab pos="993775" algn="l"/>
              </a:tabLst>
              <a:defRPr/>
            </a:pPr>
            <a:r>
              <a:rPr lang="en-US" altLang="zh-CN" sz="2200" dirty="0" smtClean="0"/>
              <a:t>	for (count=0; count&lt;MAX_NUM_OF_FIGURES; count++)</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int</a:t>
            </a:r>
            <a:r>
              <a:rPr lang="en-US" altLang="zh-CN" sz="2200" dirty="0" smtClean="0"/>
              <a:t> shape;</a:t>
            </a:r>
          </a:p>
          <a:p>
            <a:pPr defTabSz="630238" eaLnBrk="1" hangingPunct="1">
              <a:lnSpc>
                <a:spcPct val="80000"/>
              </a:lnSpc>
              <a:buFont typeface="Wingdings" pitchFamily="2" charset="2"/>
              <a:buNone/>
              <a:tabLst>
                <a:tab pos="630238" algn="l"/>
                <a:tab pos="993775" algn="l"/>
              </a:tabLst>
              <a:defRPr/>
            </a:pPr>
            <a:r>
              <a:rPr lang="en-US" altLang="zh-CN" sz="2200" dirty="0" smtClean="0"/>
              <a:t>		do</a:t>
            </a:r>
          </a:p>
          <a:p>
            <a:pPr defTabSz="630238" eaLnBrk="1" hangingPunct="1">
              <a:lnSpc>
                <a:spcPct val="80000"/>
              </a:lnSpc>
              <a:buFont typeface="Wingdings" pitchFamily="2" charset="2"/>
              <a:buNone/>
              <a:tabLst>
                <a:tab pos="630238" algn="l"/>
                <a:tab pos="993775" algn="l"/>
              </a:tabLst>
              <a:defRPr/>
            </a:pPr>
            <a:r>
              <a:rPr lang="en-US" altLang="zh-CN" sz="2200" dirty="0" smtClean="0"/>
              <a:t>		{	</a:t>
            </a:r>
            <a:r>
              <a:rPr lang="en-US" altLang="zh-CN" sz="2200" dirty="0" err="1" smtClean="0"/>
              <a:t>cout</a:t>
            </a:r>
            <a:r>
              <a:rPr lang="en-US" altLang="zh-CN" sz="2200" dirty="0" smtClean="0"/>
              <a:t> &lt;&lt; "</a:t>
            </a:r>
            <a:r>
              <a:rPr lang="zh-CN" altLang="en-US" sz="2200" dirty="0" smtClean="0"/>
              <a:t>请输入图形的种类</a:t>
            </a:r>
            <a:r>
              <a:rPr lang="en-US" altLang="zh-CN" sz="2200" dirty="0" smtClean="0"/>
              <a:t>(0:</a:t>
            </a:r>
            <a:r>
              <a:rPr lang="zh-CN" altLang="en-US" sz="2200" dirty="0" smtClean="0"/>
              <a:t>线段</a:t>
            </a:r>
            <a:r>
              <a:rPr lang="en-US" altLang="zh-CN" sz="2200" dirty="0" smtClean="0"/>
              <a:t>,1:</a:t>
            </a:r>
            <a:r>
              <a:rPr lang="zh-CN" altLang="en-US" sz="2200" dirty="0" smtClean="0"/>
              <a:t>矩形</a:t>
            </a:r>
            <a:r>
              <a:rPr lang="en-US" altLang="zh-CN" sz="2200" dirty="0" smtClean="0"/>
              <a:t>,2:</a:t>
            </a:r>
            <a:r>
              <a:rPr lang="zh-CN" altLang="en-US" sz="2200" dirty="0" smtClean="0"/>
              <a:t>圆</a:t>
            </a:r>
            <a:r>
              <a:rPr lang="en-US" altLang="zh-CN" sz="2200" dirty="0" smtClean="0"/>
              <a:t>,-1:</a:t>
            </a:r>
            <a:r>
              <a:rPr lang="zh-CN" altLang="en-US" sz="2200" dirty="0" smtClean="0"/>
              <a:t>结束</a:t>
            </a:r>
            <a:r>
              <a:rPr lang="en-US" altLang="zh-CN" sz="2200" dirty="0" smtClean="0"/>
              <a:t>):";</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cin</a:t>
            </a:r>
            <a:r>
              <a:rPr lang="en-US" altLang="zh-CN" sz="2200" dirty="0" smtClean="0"/>
              <a:t> &gt;&gt; shape;</a:t>
            </a:r>
          </a:p>
          <a:p>
            <a:pPr defTabSz="630238" eaLnBrk="1" hangingPunct="1">
              <a:lnSpc>
                <a:spcPct val="80000"/>
              </a:lnSpc>
              <a:buFont typeface="Wingdings" pitchFamily="2" charset="2"/>
              <a:buNone/>
              <a:tabLst>
                <a:tab pos="630238" algn="l"/>
                <a:tab pos="993775" algn="l"/>
              </a:tabLst>
              <a:defRPr/>
            </a:pPr>
            <a:r>
              <a:rPr lang="en-US" altLang="zh-CN" sz="2200" dirty="0" smtClean="0"/>
              <a:t>		} while (shape &lt; -1 || shape &gt; 2);</a:t>
            </a:r>
          </a:p>
          <a:p>
            <a:pPr defTabSz="630238" eaLnBrk="1" hangingPunct="1">
              <a:lnSpc>
                <a:spcPct val="80000"/>
              </a:lnSpc>
              <a:buFont typeface="Wingdings" pitchFamily="2" charset="2"/>
              <a:buNone/>
              <a:tabLst>
                <a:tab pos="630238" algn="l"/>
                <a:tab pos="993775" algn="l"/>
              </a:tabLst>
              <a:defRPr/>
            </a:pPr>
            <a:r>
              <a:rPr lang="en-US" altLang="zh-CN" sz="2200" dirty="0" smtClean="0"/>
              <a:t>		if (shape == -1) break;</a:t>
            </a:r>
          </a:p>
          <a:p>
            <a:pPr defTabSz="630238" eaLnBrk="1" hangingPunct="1">
              <a:lnSpc>
                <a:spcPct val="80000"/>
              </a:lnSpc>
              <a:buFont typeface="Wingdings" pitchFamily="2" charset="2"/>
              <a:buNone/>
              <a:tabLst>
                <a:tab pos="630238" algn="l"/>
                <a:tab pos="993775" algn="l"/>
              </a:tabLst>
              <a:defRPr/>
            </a:pPr>
            <a:r>
              <a:rPr lang="en-US" altLang="zh-CN" sz="2200" dirty="0" smtClean="0"/>
              <a:t>		switch (shape)</a:t>
            </a:r>
          </a:p>
          <a:p>
            <a:pPr defTabSz="630238" eaLnBrk="1" hangingPunct="1">
              <a:lnSpc>
                <a:spcPct val="80000"/>
              </a:lnSpc>
              <a:buFont typeface="Wingdings" pitchFamily="2" charset="2"/>
              <a:buNone/>
              <a:tabLst>
                <a:tab pos="630238" algn="l"/>
                <a:tab pos="993775" algn="l"/>
              </a:tabLst>
              <a:defRPr/>
            </a:pPr>
            <a:r>
              <a:rPr lang="en-US" altLang="zh-CN" sz="2200" dirty="0" smtClean="0"/>
              <a:t>		{ 	case 0: //</a:t>
            </a:r>
            <a:r>
              <a:rPr lang="zh-CN" altLang="en-US" sz="2200" dirty="0" smtClean="0"/>
              <a:t>线</a:t>
            </a:r>
          </a:p>
          <a:p>
            <a:pPr defTabSz="630238" eaLnBrk="1" hangingPunct="1">
              <a:lnSpc>
                <a:spcPct val="80000"/>
              </a:lnSpc>
              <a:buFont typeface="Wingdings" pitchFamily="2" charset="2"/>
              <a:buNone/>
              <a:tabLst>
                <a:tab pos="630238" algn="l"/>
                <a:tab pos="993775" algn="l"/>
              </a:tabLst>
              <a:defRPr/>
            </a:pPr>
            <a:r>
              <a:rPr lang="zh-CN" altLang="en-US" sz="2200" dirty="0" smtClean="0"/>
              <a:t>				  </a:t>
            </a:r>
            <a:r>
              <a:rPr lang="en-US" altLang="zh-CN" sz="2200" dirty="0" smtClean="0"/>
              <a:t>figures[count].shape = LINE;</a:t>
            </a:r>
          </a:p>
          <a:p>
            <a:pPr defTabSz="630238" eaLnBrk="1" hangingPunct="1">
              <a:lnSpc>
                <a:spcPct val="80000"/>
              </a:lnSpc>
              <a:buFont typeface="Wingdings" pitchFamily="2" charset="2"/>
              <a:buNone/>
              <a:tabLst>
                <a:tab pos="630238" algn="l"/>
                <a:tab pos="993775"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请输入线段的起点和终点坐标 </a:t>
            </a:r>
            <a:r>
              <a:rPr lang="en-US" altLang="zh-CN" sz="2200" dirty="0" smtClean="0"/>
              <a:t>(x1,y1,x2,y2) :";</a:t>
            </a:r>
          </a:p>
          <a:p>
            <a:pPr defTabSz="630238" eaLnBrk="1" hangingPunct="1">
              <a:lnSpc>
                <a:spcPct val="80000"/>
              </a:lnSpc>
              <a:buNone/>
              <a:tabLst>
                <a:tab pos="630238" algn="l"/>
                <a:tab pos="993775"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smtClean="0"/>
              <a:t>figure.</a:t>
            </a:r>
            <a:r>
              <a:rPr lang="en-US" altLang="zh-CN" sz="2200" dirty="0" smtClean="0"/>
              <a:t>line.x1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line.y1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line.x2 </a:t>
            </a:r>
          </a:p>
          <a:p>
            <a:pPr defTabSz="630238" eaLnBrk="1" hangingPunct="1">
              <a:lnSpc>
                <a:spcPct val="80000"/>
              </a:lnSpc>
              <a:buNone/>
              <a:tabLst>
                <a:tab pos="630238" algn="l"/>
                <a:tab pos="993775" algn="l"/>
              </a:tabLst>
              <a:defRPr/>
            </a:pPr>
            <a:r>
              <a:rPr lang="en-US" altLang="zh-CN" sz="2200" dirty="0" smtClean="0"/>
              <a:t>					&gt;&gt; figures[count].</a:t>
            </a:r>
            <a:r>
              <a:rPr lang="en-US" altLang="zh-CN" sz="2000" dirty="0" smtClean="0"/>
              <a:t>figure.</a:t>
            </a:r>
            <a:r>
              <a:rPr lang="en-US" altLang="zh-CN" sz="2200" dirty="0" smtClean="0"/>
              <a:t>line.y2;</a:t>
            </a:r>
          </a:p>
          <a:p>
            <a:pPr defTabSz="630238" eaLnBrk="1" hangingPunct="1">
              <a:lnSpc>
                <a:spcPct val="80000"/>
              </a:lnSpc>
              <a:buFont typeface="Wingdings" pitchFamily="2" charset="2"/>
              <a:buNone/>
              <a:tabLst>
                <a:tab pos="630238" algn="l"/>
                <a:tab pos="993775" algn="l"/>
              </a:tabLst>
              <a:defRPr/>
            </a:pPr>
            <a:r>
              <a:rPr lang="en-US" altLang="zh-CN" sz="2200" dirty="0" smtClean="0"/>
              <a:t>  	 			  break;</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0" y="188913"/>
            <a:ext cx="9144000" cy="5942012"/>
          </a:xfrm>
        </p:spPr>
        <p:txBody>
          <a:bodyPr/>
          <a:lstStyle/>
          <a:p>
            <a:pPr defTabSz="188913" eaLnBrk="1" hangingPunct="1">
              <a:lnSpc>
                <a:spcPct val="80000"/>
              </a:lnSpc>
              <a:buFont typeface="Wingdings" pitchFamily="2" charset="2"/>
              <a:buNone/>
              <a:tabLst>
                <a:tab pos="630238" algn="l"/>
                <a:tab pos="1071563" algn="l"/>
              </a:tabLst>
              <a:defRPr/>
            </a:pPr>
            <a:r>
              <a:rPr lang="en-US" altLang="zh-CN" sz="2200" dirty="0" smtClean="0"/>
              <a:t> 		  case 1: //</a:t>
            </a:r>
            <a:r>
              <a:rPr lang="zh-CN" altLang="en-US" sz="2200" dirty="0" smtClean="0"/>
              <a:t>矩形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RECTANGLE;</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请输入矩形的左上角和右下角坐标</a:t>
            </a:r>
            <a:r>
              <a:rPr lang="en-US" altLang="zh-CN" sz="2200" dirty="0" smtClean="0"/>
              <a:t>(x1,y1,x2,y2):";</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a:t> </a:t>
            </a:r>
            <a:r>
              <a:rPr lang="en-US" altLang="zh-CN" sz="2000" dirty="0" err="1"/>
              <a:t>figure.</a:t>
            </a:r>
            <a:r>
              <a:rPr lang="en-US" altLang="zh-CN" sz="2200" dirty="0" err="1" smtClean="0"/>
              <a:t>rect.left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a:t>
            </a:r>
            <a:r>
              <a:rPr lang="en-US" altLang="zh-CN" sz="2200" dirty="0"/>
              <a:t> </a:t>
            </a:r>
            <a:r>
              <a:rPr lang="en-US" altLang="zh-CN" sz="2200" dirty="0" smtClean="0"/>
              <a:t>    &gt;&gt; figures[count].</a:t>
            </a:r>
            <a:r>
              <a:rPr lang="en-US" altLang="zh-CN" sz="2000" dirty="0"/>
              <a:t> </a:t>
            </a:r>
            <a:r>
              <a:rPr lang="en-US" altLang="zh-CN" sz="2000" dirty="0" err="1"/>
              <a:t>figure.</a:t>
            </a:r>
            <a:r>
              <a:rPr lang="en-US" altLang="zh-CN" sz="2200" dirty="0" err="1" smtClean="0"/>
              <a:t>rect.top</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rect.right</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rect.bottom</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case 2: //</a:t>
            </a:r>
            <a:r>
              <a:rPr lang="zh-CN" altLang="en-US" sz="2200" dirty="0" smtClean="0"/>
              <a:t>圆形</a:t>
            </a:r>
          </a:p>
          <a:p>
            <a:pPr defTabSz="188913" eaLnBrk="1" hangingPunct="1">
              <a:lnSpc>
                <a:spcPct val="80000"/>
              </a:lnSpc>
              <a:buFont typeface="Wingdings" pitchFamily="2" charset="2"/>
              <a:buNone/>
              <a:tabLst>
                <a:tab pos="630238" algn="l"/>
                <a:tab pos="1071563" algn="l"/>
              </a:tabLst>
              <a:defRPr/>
            </a:pPr>
            <a:r>
              <a:rPr lang="zh-CN" altLang="en-US" sz="2200" dirty="0" smtClean="0"/>
              <a:t>				</a:t>
            </a:r>
            <a:r>
              <a:rPr lang="en-US" altLang="zh-CN" sz="2200" dirty="0" smtClean="0"/>
              <a:t>figures[count].shape = CIRCLE;</a:t>
            </a:r>
          </a:p>
          <a:p>
            <a:pPr defTabSz="188913" eaLnBrk="1" hangingPunct="1">
              <a:lnSpc>
                <a:spcPct val="80000"/>
              </a:lnSpc>
              <a:buFont typeface="Wingdings" pitchFamily="2" charset="2"/>
              <a:buNone/>
              <a:tabLst>
                <a:tab pos="630238" algn="l"/>
                <a:tab pos="1071563" algn="l"/>
              </a:tabLst>
              <a:defRPr/>
            </a:pPr>
            <a:r>
              <a:rPr lang="en-US" altLang="zh-CN" sz="2200" dirty="0" smtClean="0"/>
              <a:t>				</a:t>
            </a:r>
            <a:r>
              <a:rPr lang="en-US" altLang="zh-CN" sz="2200" dirty="0" err="1" smtClean="0"/>
              <a:t>cout</a:t>
            </a:r>
            <a:r>
              <a:rPr lang="en-US" altLang="zh-CN" sz="2200" dirty="0" smtClean="0"/>
              <a:t> &lt;&lt; "</a:t>
            </a:r>
            <a:r>
              <a:rPr lang="zh-CN" altLang="en-US" sz="2200" dirty="0" smtClean="0"/>
              <a:t>请输入圆的圆心坐标和半径 </a:t>
            </a:r>
            <a:r>
              <a:rPr lang="en-US" altLang="zh-CN" sz="2200" dirty="0" smtClean="0"/>
              <a:t>(</a:t>
            </a:r>
            <a:r>
              <a:rPr lang="en-US" altLang="zh-CN" sz="2200" dirty="0" err="1" smtClean="0"/>
              <a:t>x,y,r</a:t>
            </a:r>
            <a:r>
              <a:rPr lang="en-US" altLang="zh-CN" sz="2200" dirty="0" smtClean="0"/>
              <a:t>) </a:t>
            </a:r>
            <a:r>
              <a:rPr lang="zh-CN" altLang="en-US" sz="2200" dirty="0" smtClean="0"/>
              <a:t>：</a:t>
            </a:r>
            <a:r>
              <a:rPr lang="en-US" altLang="zh-CN" sz="2200" dirty="0" smtClean="0"/>
              <a:t>";</a:t>
            </a:r>
          </a:p>
          <a:p>
            <a:pPr defTabSz="188913" eaLnBrk="1" hangingPunct="1">
              <a:lnSpc>
                <a:spcPct val="80000"/>
              </a:lnSpc>
              <a:buNone/>
              <a:tabLst>
                <a:tab pos="630238" algn="l"/>
                <a:tab pos="1071563" algn="l"/>
              </a:tabLst>
              <a:defRPr/>
            </a:pPr>
            <a:r>
              <a:rPr lang="en-US" altLang="zh-CN" sz="2200" dirty="0" smtClean="0"/>
              <a:t>				</a:t>
            </a:r>
            <a:r>
              <a:rPr lang="en-US" altLang="zh-CN" sz="2200" dirty="0" err="1" smtClean="0"/>
              <a:t>cin</a:t>
            </a:r>
            <a:r>
              <a:rPr lang="en-US" altLang="zh-CN" sz="2200" dirty="0" smtClean="0"/>
              <a:t> &gt;&gt; figures[count].</a:t>
            </a:r>
            <a:r>
              <a:rPr lang="en-US" altLang="zh-CN" sz="2000" dirty="0"/>
              <a:t> </a:t>
            </a:r>
            <a:r>
              <a:rPr lang="en-US" altLang="zh-CN" sz="2000" dirty="0" err="1"/>
              <a:t>figure.</a:t>
            </a:r>
            <a:r>
              <a:rPr lang="en-US" altLang="zh-CN" sz="2200" dirty="0" err="1" smtClean="0"/>
              <a:t>circle.x</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circle.y</a:t>
            </a:r>
            <a:r>
              <a:rPr lang="en-US" altLang="zh-CN" sz="2200" dirty="0" smtClean="0"/>
              <a:t> </a:t>
            </a:r>
          </a:p>
          <a:p>
            <a:pPr defTabSz="188913" eaLnBrk="1" hangingPunct="1">
              <a:lnSpc>
                <a:spcPct val="80000"/>
              </a:lnSpc>
              <a:buNone/>
              <a:tabLst>
                <a:tab pos="630238" algn="l"/>
                <a:tab pos="1071563" algn="l"/>
              </a:tabLst>
              <a:defRPr/>
            </a:pPr>
            <a:r>
              <a:rPr lang="en-US" altLang="zh-CN" sz="2200" dirty="0" smtClean="0"/>
              <a:t>				     &gt;&gt; figures[count].</a:t>
            </a:r>
            <a:r>
              <a:rPr lang="en-US" altLang="zh-CN" sz="2000" dirty="0"/>
              <a:t> </a:t>
            </a:r>
            <a:r>
              <a:rPr lang="en-US" altLang="zh-CN" sz="2000" dirty="0" err="1"/>
              <a:t>figure.</a:t>
            </a:r>
            <a:r>
              <a:rPr lang="en-US" altLang="zh-CN" sz="2200" dirty="0" err="1" smtClean="0"/>
              <a:t>circle.r</a:t>
            </a:r>
            <a:r>
              <a:rPr lang="en-US" altLang="zh-CN" sz="2200" dirty="0" smtClean="0"/>
              <a:t>;</a:t>
            </a:r>
          </a:p>
          <a:p>
            <a:pPr defTabSz="188913" eaLnBrk="1" hangingPunct="1">
              <a:lnSpc>
                <a:spcPct val="80000"/>
              </a:lnSpc>
              <a:buFont typeface="Wingdings" pitchFamily="2" charset="2"/>
              <a:buNone/>
              <a:tabLst>
                <a:tab pos="630238" algn="l"/>
                <a:tab pos="1071563" algn="l"/>
              </a:tabLst>
              <a:defRPr/>
            </a:pPr>
            <a:r>
              <a:rPr lang="en-US" altLang="zh-CN" sz="2200" dirty="0" smtClean="0"/>
              <a:t>  	 		break;</a:t>
            </a:r>
          </a:p>
          <a:p>
            <a:pPr defTabSz="188913" eaLnBrk="1" hangingPunct="1">
              <a:lnSpc>
                <a:spcPct val="80000"/>
              </a:lnSpc>
              <a:buFont typeface="Wingdings" pitchFamily="2" charset="2"/>
              <a:buNone/>
              <a:tabLst>
                <a:tab pos="630238" algn="l"/>
                <a:tab pos="1071563" algn="l"/>
              </a:tabLst>
              <a:defRPr/>
            </a:pPr>
            <a:r>
              <a:rPr lang="en-US" altLang="zh-CN" sz="2200" dirty="0" smtClean="0"/>
              <a:t>	 	} //end of switch</a:t>
            </a:r>
          </a:p>
          <a:p>
            <a:pPr defTabSz="188913" eaLnBrk="1" hangingPunct="1">
              <a:lnSpc>
                <a:spcPct val="80000"/>
              </a:lnSpc>
              <a:buFont typeface="Wingdings" pitchFamily="2" charset="2"/>
              <a:buNone/>
              <a:tabLst>
                <a:tab pos="630238" algn="l"/>
                <a:tab pos="1071563" algn="l"/>
              </a:tabLst>
              <a:defRPr/>
            </a:pPr>
            <a:r>
              <a:rPr lang="en-US" altLang="zh-CN" sz="2200" dirty="0" smtClean="0"/>
              <a:t>	} //end of for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54063" y="277813"/>
            <a:ext cx="7708900" cy="760412"/>
          </a:xfrm>
        </p:spPr>
        <p:txBody>
          <a:bodyPr/>
          <a:lstStyle/>
          <a:p>
            <a:pPr eaLnBrk="1" hangingPunct="1">
              <a:defRPr/>
            </a:pPr>
            <a:r>
              <a:rPr lang="zh-CN" altLang="en-GB" smtClean="0"/>
              <a:t>枚举类型的运算</a:t>
            </a:r>
            <a:endParaRPr lang="zh-CN" altLang="en-US" smtClean="0"/>
          </a:p>
        </p:txBody>
      </p:sp>
      <p:sp>
        <p:nvSpPr>
          <p:cNvPr id="10243" name="Rectangle 3"/>
          <p:cNvSpPr>
            <a:spLocks noGrp="1" noChangeArrowheads="1"/>
          </p:cNvSpPr>
          <p:nvPr>
            <p:ph type="body" idx="1"/>
          </p:nvPr>
        </p:nvSpPr>
        <p:spPr>
          <a:xfrm>
            <a:off x="0" y="1219200"/>
            <a:ext cx="9144000" cy="5378450"/>
          </a:xfrm>
        </p:spPr>
        <p:txBody>
          <a:bodyPr>
            <a:normAutofit fontScale="92500" lnSpcReduction="10000"/>
          </a:bodyPr>
          <a:lstStyle/>
          <a:p>
            <a:pPr eaLnBrk="1" hangingPunct="1">
              <a:lnSpc>
                <a:spcPct val="80000"/>
              </a:lnSpc>
              <a:defRPr/>
            </a:pPr>
            <a:r>
              <a:rPr lang="zh-CN" altLang="en-US" sz="2800" dirty="0" smtClean="0"/>
              <a:t>赋值</a:t>
            </a:r>
          </a:p>
          <a:p>
            <a:pPr lvl="1" eaLnBrk="1" hangingPunct="1">
              <a:defRPr/>
            </a:pPr>
            <a:r>
              <a:rPr lang="zh-CN" altLang="en-US" sz="2400" dirty="0" smtClean="0"/>
              <a:t>一个枚举类型的变量只能在相应枚举类型的值集中取值。例如：</a:t>
            </a:r>
          </a:p>
          <a:p>
            <a:pPr lvl="2" eaLnBrk="1" hangingPunct="1">
              <a:defRPr/>
            </a:pPr>
            <a:r>
              <a:rPr lang="en-US" altLang="zh-CN" sz="2000" dirty="0" smtClean="0"/>
              <a:t>Day </a:t>
            </a:r>
            <a:r>
              <a:rPr lang="en-US" altLang="zh-CN" sz="2000" dirty="0" err="1" smtClean="0"/>
              <a:t>day</a:t>
            </a:r>
            <a:r>
              <a:rPr lang="en-US" altLang="zh-CN" sz="2000" dirty="0" smtClean="0"/>
              <a:t>;</a:t>
            </a:r>
          </a:p>
          <a:p>
            <a:pPr lvl="2" eaLnBrk="1" hangingPunct="1">
              <a:defRPr/>
            </a:pPr>
            <a:r>
              <a:rPr lang="en-US" altLang="zh-CN" sz="2000" dirty="0" smtClean="0"/>
              <a:t>day = SUN; //OK</a:t>
            </a:r>
          </a:p>
          <a:p>
            <a:pPr lvl="2" eaLnBrk="1" hangingPunct="1">
              <a:defRPr/>
            </a:pPr>
            <a:r>
              <a:rPr lang="en-US" altLang="zh-CN" sz="2000" dirty="0" smtClean="0"/>
              <a:t>day = 1; //</a:t>
            </a:r>
            <a:r>
              <a:rPr lang="en-US" altLang="zh-CN" sz="2000" dirty="0" smtClean="0">
                <a:solidFill>
                  <a:srgbClr val="FFC000"/>
                </a:solidFill>
              </a:rPr>
              <a:t>Error</a:t>
            </a:r>
          </a:p>
          <a:p>
            <a:pPr lvl="2" eaLnBrk="1" hangingPunct="1">
              <a:defRPr/>
            </a:pPr>
            <a:r>
              <a:rPr lang="en-US" altLang="zh-CN" sz="2000" dirty="0" smtClean="0"/>
              <a:t>day = RED; //</a:t>
            </a:r>
            <a:r>
              <a:rPr lang="en-US" altLang="zh-CN" sz="2000" dirty="0" smtClean="0">
                <a:solidFill>
                  <a:srgbClr val="FFC000"/>
                </a:solidFill>
              </a:rPr>
              <a:t>Error</a:t>
            </a:r>
          </a:p>
          <a:p>
            <a:pPr lvl="1" eaLnBrk="1" hangingPunct="1">
              <a:defRPr/>
            </a:pPr>
            <a:r>
              <a:rPr lang="zh-CN" altLang="en-US" sz="2400" dirty="0" smtClean="0"/>
              <a:t>相同枚举类型之间可以进行赋值操作，例如： </a:t>
            </a:r>
          </a:p>
          <a:p>
            <a:pPr lvl="2" eaLnBrk="1" hangingPunct="1">
              <a:defRPr/>
            </a:pPr>
            <a:r>
              <a:rPr lang="en-US" altLang="zh-CN" sz="2000" dirty="0" smtClean="0"/>
              <a:t>Day d1,d2;</a:t>
            </a:r>
          </a:p>
          <a:p>
            <a:pPr lvl="2" eaLnBrk="1" hangingPunct="1">
              <a:defRPr/>
            </a:pPr>
            <a:r>
              <a:rPr lang="en-US" altLang="zh-CN" sz="2000" dirty="0" smtClean="0"/>
              <a:t>d2 = d1;</a:t>
            </a:r>
          </a:p>
          <a:p>
            <a:pPr lvl="1" eaLnBrk="1" hangingPunct="1">
              <a:defRPr/>
            </a:pPr>
            <a:r>
              <a:rPr lang="zh-CN" altLang="en-US" sz="2400" dirty="0" smtClean="0"/>
              <a:t>可以把一个枚举值赋值给一个整型变量例如：</a:t>
            </a:r>
          </a:p>
          <a:p>
            <a:pPr lvl="2" eaLnBrk="1" hangingPunct="1">
              <a:defRPr/>
            </a:pPr>
            <a:r>
              <a:rPr lang="en-US" altLang="zh-CN" sz="2000" dirty="0" err="1" smtClean="0"/>
              <a:t>int</a:t>
            </a:r>
            <a:r>
              <a:rPr lang="en-US" altLang="zh-CN" sz="2000" dirty="0" smtClean="0"/>
              <a:t> a;</a:t>
            </a:r>
          </a:p>
          <a:p>
            <a:pPr lvl="2" eaLnBrk="1" hangingPunct="1">
              <a:defRPr/>
            </a:pPr>
            <a:r>
              <a:rPr lang="en-US" altLang="zh-CN" sz="2000" dirty="0" smtClean="0"/>
              <a:t>a = d1; //OK</a:t>
            </a:r>
            <a:r>
              <a:rPr lang="zh-CN" altLang="en-US" sz="2000" dirty="0" smtClean="0"/>
              <a:t>，将进行类型转换</a:t>
            </a:r>
            <a:endParaRPr lang="en-US" altLang="zh-CN" sz="2000" dirty="0" smtClean="0"/>
          </a:p>
          <a:p>
            <a:pPr lvl="1" eaLnBrk="1" hangingPunct="1">
              <a:defRPr/>
            </a:pPr>
            <a:r>
              <a:rPr lang="zh-CN" altLang="en-US" dirty="0" smtClean="0"/>
              <a:t>但</a:t>
            </a:r>
            <a:r>
              <a:rPr lang="zh-CN" altLang="en-US" dirty="0"/>
              <a:t>不能把一个</a:t>
            </a:r>
            <a:r>
              <a:rPr lang="zh-CN" altLang="en-US" dirty="0" smtClean="0"/>
              <a:t>整型值赋值</a:t>
            </a:r>
            <a:r>
              <a:rPr lang="zh-CN" altLang="en-US" dirty="0"/>
              <a:t>给枚举类型的变量</a:t>
            </a:r>
            <a:r>
              <a:rPr lang="zh-CN" altLang="en-US" dirty="0" smtClean="0"/>
              <a:t>，</a:t>
            </a:r>
            <a:endParaRPr lang="en-US" altLang="zh-CN" dirty="0" smtClean="0"/>
          </a:p>
          <a:p>
            <a:pPr lvl="2" eaLnBrk="1" hangingPunct="1">
              <a:defRPr/>
            </a:pPr>
            <a:r>
              <a:rPr lang="en-US" altLang="zh-CN" sz="2000" dirty="0" smtClean="0"/>
              <a:t>d1 = a; //</a:t>
            </a:r>
            <a:r>
              <a:rPr lang="en-US" altLang="zh-CN" sz="2000" dirty="0" smtClean="0">
                <a:solidFill>
                  <a:srgbClr val="FFC000"/>
                </a:solidFill>
              </a:rPr>
              <a:t>Error</a:t>
            </a:r>
          </a:p>
          <a:p>
            <a:pPr lvl="2" eaLnBrk="1" hangingPunct="1">
              <a:defRPr/>
            </a:pPr>
            <a:r>
              <a:rPr lang="en-US" altLang="zh-CN" sz="2000" dirty="0" smtClean="0"/>
              <a:t>d1 = (Day)a; //OK</a:t>
            </a:r>
            <a:r>
              <a:rPr lang="zh-CN" altLang="en-US" sz="2000" dirty="0" smtClean="0"/>
              <a:t>，</a:t>
            </a:r>
            <a:r>
              <a:rPr lang="zh-CN" altLang="en-US" sz="2000" dirty="0" smtClean="0">
                <a:solidFill>
                  <a:srgbClr val="FFC000"/>
                </a:solidFill>
              </a:rPr>
              <a:t>但不安全！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457200" y="188913"/>
            <a:ext cx="8229600" cy="5942012"/>
          </a:xfrm>
        </p:spPr>
        <p:txBody>
          <a:bodyPr/>
          <a:lstStyle/>
          <a:p>
            <a:pPr defTabSz="196850" eaLnBrk="1" hangingPunct="1">
              <a:lnSpc>
                <a:spcPct val="90000"/>
              </a:lnSpc>
              <a:defRPr/>
            </a:pPr>
            <a:r>
              <a:rPr lang="zh-CN" altLang="en-US" sz="2800" dirty="0" smtClean="0"/>
              <a:t>图形的输出：</a:t>
            </a:r>
          </a:p>
          <a:p>
            <a:pPr defTabSz="196850" eaLnBrk="1" hangingPunct="1">
              <a:lnSpc>
                <a:spcPct val="90000"/>
              </a:lnSpc>
              <a:buFont typeface="Wingdings" pitchFamily="2" charset="2"/>
              <a:buNone/>
              <a:defRPr/>
            </a:pPr>
            <a:r>
              <a:rPr lang="zh-CN" altLang="en-US" sz="2400" dirty="0" smtClean="0"/>
              <a:t>	</a:t>
            </a: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&lt;count; </a:t>
            </a:r>
            <a:r>
              <a:rPr lang="en-US" altLang="zh-CN" sz="2400" dirty="0" err="1" smtClean="0"/>
              <a:t>i</a:t>
            </a:r>
            <a:r>
              <a:rPr lang="en-US" altLang="zh-CN" sz="2400" dirty="0" smtClean="0"/>
              <a:t>++)</a:t>
            </a:r>
          </a:p>
          <a:p>
            <a:pPr defTabSz="196850" eaLnBrk="1" hangingPunct="1">
              <a:lnSpc>
                <a:spcPct val="90000"/>
              </a:lnSpc>
              <a:buFont typeface="Wingdings" pitchFamily="2" charset="2"/>
              <a:buNone/>
              <a:defRPr/>
            </a:pPr>
            <a:r>
              <a:rPr lang="en-US" altLang="zh-CN" sz="2400" dirty="0" smtClean="0"/>
              <a:t>	{	switch (figures[</a:t>
            </a:r>
            <a:r>
              <a:rPr lang="en-US" altLang="zh-CN" sz="2400" dirty="0" err="1" smtClean="0"/>
              <a:t>i</a:t>
            </a:r>
            <a:r>
              <a:rPr lang="en-US" altLang="zh-CN" sz="2400" dirty="0" smtClean="0"/>
              <a:t>].shape)</a:t>
            </a:r>
          </a:p>
          <a:p>
            <a:pPr defTabSz="196850" eaLnBrk="1" hangingPunct="1">
              <a:lnSpc>
                <a:spcPct val="90000"/>
              </a:lnSpc>
              <a:buFont typeface="Wingdings" pitchFamily="2" charset="2"/>
              <a:buNone/>
              <a:defRPr/>
            </a:pPr>
            <a:r>
              <a:rPr lang="en-US" altLang="zh-CN" sz="2400" dirty="0" smtClean="0"/>
              <a:t>			{ case LINE:</a:t>
            </a:r>
          </a:p>
          <a:p>
            <a:pPr defTabSz="196850" eaLnBrk="1" hangingPunct="1">
              <a:lnSpc>
                <a:spcPct val="90000"/>
              </a:lnSpc>
              <a:buNone/>
              <a:defRPr/>
            </a:pPr>
            <a:r>
              <a:rPr lang="en-US" altLang="zh-CN" sz="2400" dirty="0" smtClean="0"/>
              <a:t>						</a:t>
            </a:r>
            <a:r>
              <a:rPr lang="en-US" altLang="zh-CN" sz="2400" dirty="0" err="1" smtClean="0"/>
              <a:t>draw_line</a:t>
            </a:r>
            <a:r>
              <a:rPr lang="en-US" altLang="zh-CN" sz="2400" dirty="0" smtClean="0"/>
              <a:t>(figures[</a:t>
            </a:r>
            <a:r>
              <a:rPr lang="en-US" altLang="zh-CN" sz="2400" dirty="0" err="1" smtClean="0"/>
              <a:t>i</a:t>
            </a:r>
            <a:r>
              <a:rPr lang="en-US" altLang="zh-CN" sz="2400" dirty="0"/>
              <a:t>]. </a:t>
            </a:r>
            <a:r>
              <a:rPr lang="en-US" altLang="zh-CN" sz="2400" dirty="0" err="1"/>
              <a:t>figure.line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RECTANGLE:</a:t>
            </a:r>
          </a:p>
          <a:p>
            <a:pPr defTabSz="196850" eaLnBrk="1" hangingPunct="1">
              <a:lnSpc>
                <a:spcPct val="90000"/>
              </a:lnSpc>
              <a:buNone/>
              <a:defRPr/>
            </a:pPr>
            <a:r>
              <a:rPr lang="en-US" altLang="zh-CN" sz="2400" dirty="0" smtClean="0"/>
              <a:t> 						</a:t>
            </a:r>
            <a:r>
              <a:rPr lang="en-US" altLang="zh-CN" sz="2400" dirty="0" err="1" smtClean="0"/>
              <a:t>draw_rectangle</a:t>
            </a:r>
            <a:r>
              <a:rPr lang="en-US" altLang="zh-CN" sz="2400" dirty="0" smtClean="0"/>
              <a:t>(figures[</a:t>
            </a:r>
            <a:r>
              <a:rPr lang="en-US" altLang="zh-CN" sz="2400" dirty="0" err="1" smtClean="0"/>
              <a:t>i</a:t>
            </a:r>
            <a:r>
              <a:rPr lang="en-US" altLang="zh-CN" sz="2400" dirty="0"/>
              <a:t>]. </a:t>
            </a:r>
            <a:r>
              <a:rPr lang="en-US" altLang="zh-CN" sz="2400" dirty="0" err="1"/>
              <a:t>figure.rect</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case CIRCLE:</a:t>
            </a:r>
          </a:p>
          <a:p>
            <a:pPr defTabSz="196850" eaLnBrk="1" hangingPunct="1">
              <a:lnSpc>
                <a:spcPct val="90000"/>
              </a:lnSpc>
              <a:buNone/>
              <a:defRPr/>
            </a:pPr>
            <a:r>
              <a:rPr lang="en-US" altLang="zh-CN" sz="2400" dirty="0" smtClean="0"/>
              <a:t> 						</a:t>
            </a:r>
            <a:r>
              <a:rPr lang="en-US" altLang="zh-CN" sz="2400" dirty="0" err="1" smtClean="0"/>
              <a:t>draw_circle</a:t>
            </a:r>
            <a:r>
              <a:rPr lang="en-US" altLang="zh-CN" sz="2400" dirty="0" smtClean="0"/>
              <a:t>(figures[</a:t>
            </a:r>
            <a:r>
              <a:rPr lang="en-US" altLang="zh-CN" sz="2400" dirty="0" err="1" smtClean="0"/>
              <a:t>i</a:t>
            </a:r>
            <a:r>
              <a:rPr lang="en-US" altLang="zh-CN" sz="2400" dirty="0"/>
              <a:t>]. </a:t>
            </a:r>
            <a:r>
              <a:rPr lang="en-US" altLang="zh-CN" sz="2400" dirty="0" err="1"/>
              <a:t>figure.circle</a:t>
            </a:r>
            <a:r>
              <a:rPr lang="en-US" altLang="zh-CN" sz="2400" dirty="0" smtClean="0"/>
              <a:t>);</a:t>
            </a:r>
          </a:p>
          <a:p>
            <a:pPr defTabSz="196850" eaLnBrk="1" hangingPunct="1">
              <a:lnSpc>
                <a:spcPct val="90000"/>
              </a:lnSpc>
              <a:buFont typeface="Wingdings" pitchFamily="2" charset="2"/>
              <a:buNone/>
              <a:defRPr/>
            </a:pPr>
            <a:r>
              <a:rPr lang="en-US" altLang="zh-CN" sz="2400" dirty="0" smtClean="0"/>
              <a:t> 						break;</a:t>
            </a:r>
          </a:p>
          <a:p>
            <a:pPr defTabSz="196850" eaLnBrk="1" hangingPunct="1">
              <a:lnSpc>
                <a:spcPct val="90000"/>
              </a:lnSpc>
              <a:buFont typeface="Wingdings" pitchFamily="2" charset="2"/>
              <a:buNone/>
              <a:defRPr/>
            </a:pPr>
            <a:r>
              <a:rPr lang="en-US" altLang="zh-CN" sz="2400" dirty="0" smtClean="0"/>
              <a:t> 			}</a:t>
            </a:r>
          </a:p>
          <a:p>
            <a:pPr defTabSz="196850" eaLnBrk="1" hangingPunct="1">
              <a:lnSpc>
                <a:spcPct val="90000"/>
              </a:lnSpc>
              <a:buFont typeface="Wingdings" pitchFamily="2" charset="2"/>
              <a:buNone/>
              <a:defRPr/>
            </a:pPr>
            <a:r>
              <a:rPr lang="en-US" altLang="zh-CN" sz="2400" dirty="0" smtClean="0"/>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206375" y="188913"/>
            <a:ext cx="8686800" cy="6669087"/>
          </a:xfrm>
        </p:spPr>
        <p:txBody>
          <a:bodyPr>
            <a:normAutofit fontScale="92500" lnSpcReduction="20000"/>
          </a:bodyPr>
          <a:lstStyle/>
          <a:p>
            <a:pPr eaLnBrk="1" hangingPunct="1">
              <a:defRPr/>
            </a:pPr>
            <a:r>
              <a:rPr lang="zh-CN" altLang="en-US" sz="2800" dirty="0" smtClean="0"/>
              <a:t>解决上面图形表示问题的另一种办法是：</a:t>
            </a:r>
          </a:p>
          <a:p>
            <a:pPr lvl="1" eaLnBrk="1" hangingPunct="1">
              <a:buFontTx/>
              <a:buNone/>
              <a:defRPr/>
            </a:pPr>
            <a:r>
              <a:rPr lang="en-US" altLang="zh-CN" sz="2400" dirty="0" err="1" smtClean="0"/>
              <a:t>enum</a:t>
            </a:r>
            <a:r>
              <a:rPr lang="en-US" altLang="zh-CN" sz="2400" dirty="0" smtClean="0"/>
              <a:t> </a:t>
            </a:r>
            <a:r>
              <a:rPr lang="en-US" altLang="zh-CN" sz="2400" dirty="0" err="1" smtClean="0"/>
              <a:t>FigureShape</a:t>
            </a:r>
            <a:r>
              <a:rPr lang="en-US" altLang="zh-CN" sz="2400" dirty="0" smtClean="0"/>
              <a:t> { LINE, RECTANGLE, CIRCLE };</a:t>
            </a:r>
          </a:p>
          <a:p>
            <a:pPr lvl="1" eaLnBrk="1" hangingPunct="1">
              <a:buFontTx/>
              <a:buNone/>
              <a:defRPr/>
            </a:pPr>
            <a:r>
              <a:rPr lang="en-US" altLang="zh-CN" sz="2400" dirty="0" err="1" smtClean="0"/>
              <a:t>struct</a:t>
            </a:r>
            <a:r>
              <a:rPr lang="en-US" altLang="zh-CN" sz="2400" dirty="0" smtClean="0"/>
              <a:t> Line</a:t>
            </a:r>
          </a:p>
          <a:p>
            <a:pPr lvl="1" eaLnBrk="1" hangingPunct="1">
              <a:buFontTx/>
              <a:buNone/>
              <a:defRPr/>
            </a:pPr>
            <a:r>
              <a:rPr lang="en-US" altLang="zh-CN" sz="2400" dirty="0" smtClean="0"/>
              <a:t>{	</a:t>
            </a:r>
            <a:r>
              <a:rPr lang="en-US" altLang="zh-CN" sz="2400" dirty="0" err="1" smtClean="0"/>
              <a:t>FigureShape</a:t>
            </a:r>
            <a:r>
              <a:rPr lang="en-US" altLang="zh-CN" sz="2400" dirty="0" smtClean="0"/>
              <a:t> </a:t>
            </a:r>
            <a:r>
              <a:rPr lang="en-US" altLang="zh-CN" sz="2400" dirty="0" err="1" smtClean="0"/>
              <a:t>place_holder</a:t>
            </a:r>
            <a:r>
              <a:rPr lang="en-US" altLang="zh-CN" sz="2400" dirty="0" smtClean="0"/>
              <a:t>;</a:t>
            </a:r>
          </a:p>
          <a:p>
            <a:pPr lvl="1" eaLnBrk="1" hangingPunct="1">
              <a:buFontTx/>
              <a:buNone/>
              <a:defRPr/>
            </a:pPr>
            <a:r>
              <a:rPr lang="en-US" altLang="zh-CN" sz="2400" dirty="0" smtClean="0"/>
              <a:t>	double x1,y1,x2,y2;</a:t>
            </a:r>
          </a:p>
          <a:p>
            <a:pPr lvl="1" eaLnBrk="1" hangingPunct="1">
              <a:buFontTx/>
              <a:buNone/>
              <a:defRPr/>
            </a:pPr>
            <a:r>
              <a:rPr lang="en-US" altLang="zh-CN" sz="2400" dirty="0" smtClean="0"/>
              <a:t>};</a:t>
            </a:r>
          </a:p>
          <a:p>
            <a:pPr lvl="1" eaLnBrk="1" hangingPunct="1">
              <a:buFontTx/>
              <a:buNone/>
              <a:defRPr/>
            </a:pPr>
            <a:r>
              <a:rPr lang="en-US" altLang="zh-CN" sz="2400" dirty="0" err="1" smtClean="0"/>
              <a:t>struct</a:t>
            </a:r>
            <a:r>
              <a:rPr lang="en-US" altLang="zh-CN" sz="2400" dirty="0" smtClean="0"/>
              <a:t> Rectangle</a:t>
            </a:r>
          </a:p>
          <a:p>
            <a:pPr lvl="1" eaLnBrk="1" hangingPunct="1">
              <a:buFontTx/>
              <a:buNone/>
              <a:defRPr/>
            </a:pPr>
            <a:r>
              <a:rPr lang="en-US" altLang="zh-CN" sz="2400" dirty="0" smtClean="0"/>
              <a:t>{	</a:t>
            </a:r>
            <a:r>
              <a:rPr lang="en-US" altLang="zh-CN" sz="2400" dirty="0" err="1" smtClean="0"/>
              <a:t>FigureShape</a:t>
            </a:r>
            <a:r>
              <a:rPr lang="en-US" altLang="zh-CN" sz="2400" dirty="0" smtClean="0"/>
              <a:t> </a:t>
            </a:r>
            <a:r>
              <a:rPr lang="en-US" altLang="zh-CN" sz="2400" dirty="0" err="1" smtClean="0"/>
              <a:t>place_holder</a:t>
            </a:r>
            <a:r>
              <a:rPr lang="en-US" altLang="zh-CN" sz="2400" dirty="0" smtClean="0"/>
              <a:t>;</a:t>
            </a:r>
          </a:p>
          <a:p>
            <a:pPr lvl="1" eaLnBrk="1" hangingPunct="1">
              <a:buFontTx/>
              <a:buNone/>
              <a:defRPr/>
            </a:pPr>
            <a:r>
              <a:rPr lang="en-US" altLang="zh-CN" sz="2400" dirty="0" smtClean="0"/>
              <a:t>	double </a:t>
            </a:r>
            <a:r>
              <a:rPr lang="en-US" altLang="zh-CN" sz="2400" dirty="0" err="1" smtClean="0"/>
              <a:t>left,top,right,bottom</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err="1" smtClean="0"/>
              <a:t>struct</a:t>
            </a:r>
            <a:r>
              <a:rPr lang="en-US" altLang="zh-CN" sz="2400" dirty="0" smtClean="0"/>
              <a:t> Circle</a:t>
            </a:r>
          </a:p>
          <a:p>
            <a:pPr lvl="1" eaLnBrk="1" hangingPunct="1">
              <a:buFontTx/>
              <a:buNone/>
              <a:defRPr/>
            </a:pPr>
            <a:r>
              <a:rPr lang="en-US" altLang="zh-CN" sz="2400" dirty="0" smtClean="0"/>
              <a:t>{	</a:t>
            </a:r>
            <a:r>
              <a:rPr lang="en-US" altLang="zh-CN" sz="2400" dirty="0" err="1" smtClean="0"/>
              <a:t>FigureShape</a:t>
            </a:r>
            <a:r>
              <a:rPr lang="en-US" altLang="zh-CN" sz="2400" dirty="0" smtClean="0"/>
              <a:t> </a:t>
            </a:r>
            <a:r>
              <a:rPr lang="en-US" altLang="zh-CN" sz="2400" dirty="0" err="1" smtClean="0"/>
              <a:t>place_holder</a:t>
            </a:r>
            <a:r>
              <a:rPr lang="en-US" altLang="zh-CN" sz="2400" dirty="0" smtClean="0"/>
              <a:t>;</a:t>
            </a:r>
          </a:p>
          <a:p>
            <a:pPr lvl="1" eaLnBrk="1" hangingPunct="1">
              <a:buFontTx/>
              <a:buNone/>
              <a:defRPr/>
            </a:pPr>
            <a:r>
              <a:rPr lang="en-US" altLang="zh-CN" sz="2400" dirty="0" smtClean="0"/>
              <a:t>	double </a:t>
            </a:r>
            <a:r>
              <a:rPr lang="en-US" altLang="zh-CN" sz="2400" dirty="0" err="1" smtClean="0"/>
              <a:t>x,y,r</a:t>
            </a:r>
            <a:r>
              <a:rPr lang="en-US" altLang="zh-CN" sz="2400" dirty="0" smtClean="0"/>
              <a:t>;</a:t>
            </a:r>
          </a:p>
          <a:p>
            <a:pPr lvl="1" eaLnBrk="1" hangingPunct="1">
              <a:buFontTx/>
              <a:buNone/>
              <a:defRPr/>
            </a:pPr>
            <a:r>
              <a:rPr lang="en-US" altLang="zh-CN" sz="2400" dirty="0" smtClean="0"/>
              <a:t>};</a:t>
            </a:r>
          </a:p>
          <a:p>
            <a:pPr lvl="1" eaLnBrk="1" hangingPunct="1">
              <a:lnSpc>
                <a:spcPct val="90000"/>
              </a:lnSpc>
              <a:buFontTx/>
              <a:buNone/>
              <a:defRPr/>
            </a:pPr>
            <a:r>
              <a:rPr lang="en-US" altLang="zh-CN" sz="2400" dirty="0"/>
              <a:t>union Figure</a:t>
            </a:r>
          </a:p>
          <a:p>
            <a:pPr lvl="1" eaLnBrk="1" hangingPunct="1">
              <a:lnSpc>
                <a:spcPct val="90000"/>
              </a:lnSpc>
              <a:buFontTx/>
              <a:buNone/>
              <a:defRPr/>
            </a:pPr>
            <a:r>
              <a:rPr lang="en-US" altLang="zh-CN" sz="2400" dirty="0"/>
              <a:t>{	</a:t>
            </a:r>
            <a:r>
              <a:rPr lang="en-US" altLang="zh-CN" sz="2400" dirty="0" err="1"/>
              <a:t>FigureShape</a:t>
            </a:r>
            <a:r>
              <a:rPr lang="en-US" altLang="zh-CN" sz="2400" dirty="0"/>
              <a:t> shape;</a:t>
            </a:r>
          </a:p>
          <a:p>
            <a:pPr lvl="1" eaLnBrk="1" hangingPunct="1">
              <a:lnSpc>
                <a:spcPct val="90000"/>
              </a:lnSpc>
              <a:buFontTx/>
              <a:buNone/>
              <a:defRPr/>
            </a:pPr>
            <a:r>
              <a:rPr lang="en-US" altLang="zh-CN" sz="2400" dirty="0"/>
              <a:t>	Line </a:t>
            </a:r>
            <a:r>
              <a:rPr lang="en-US" altLang="zh-CN" sz="2400" dirty="0" err="1"/>
              <a:t>line</a:t>
            </a:r>
            <a:r>
              <a:rPr lang="en-US" altLang="zh-CN" sz="2400" dirty="0"/>
              <a:t>;</a:t>
            </a:r>
          </a:p>
          <a:p>
            <a:pPr lvl="1" eaLnBrk="1" hangingPunct="1">
              <a:lnSpc>
                <a:spcPct val="90000"/>
              </a:lnSpc>
              <a:buFontTx/>
              <a:buNone/>
              <a:defRPr/>
            </a:pPr>
            <a:r>
              <a:rPr lang="en-US" altLang="zh-CN" sz="2400" dirty="0"/>
              <a:t>	Rectangle </a:t>
            </a:r>
            <a:r>
              <a:rPr lang="en-US" altLang="zh-CN" sz="2400" dirty="0" err="1"/>
              <a:t>rect</a:t>
            </a:r>
            <a:r>
              <a:rPr lang="en-US" altLang="zh-CN" sz="2400" dirty="0"/>
              <a:t>;</a:t>
            </a:r>
          </a:p>
          <a:p>
            <a:pPr lvl="1" eaLnBrk="1" hangingPunct="1">
              <a:lnSpc>
                <a:spcPct val="90000"/>
              </a:lnSpc>
              <a:buFontTx/>
              <a:buNone/>
              <a:defRPr/>
            </a:pPr>
            <a:r>
              <a:rPr lang="en-US" altLang="zh-CN" sz="2400" dirty="0"/>
              <a:t>	Circle </a:t>
            </a:r>
            <a:r>
              <a:rPr lang="en-US" altLang="zh-CN" sz="2400" dirty="0" err="1"/>
              <a:t>circle</a:t>
            </a:r>
            <a:r>
              <a:rPr lang="en-US" altLang="zh-CN" sz="2400" dirty="0"/>
              <a:t>; </a:t>
            </a:r>
          </a:p>
          <a:p>
            <a:pPr lvl="1" eaLnBrk="1" hangingPunct="1">
              <a:lnSpc>
                <a:spcPct val="90000"/>
              </a:lnSpc>
              <a:buFontTx/>
              <a:buNone/>
              <a:defRPr/>
            </a:pPr>
            <a:r>
              <a:rPr lang="en-US" altLang="zh-CN" sz="2400" dirty="0"/>
              <a:t>};</a:t>
            </a:r>
          </a:p>
          <a:p>
            <a:pPr lvl="1" eaLnBrk="1" hangingPunct="1">
              <a:buFontTx/>
              <a:buNone/>
              <a:defRPr/>
            </a:pPr>
            <a:endParaRPr lang="en-US" altLang="zh-CN" sz="24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zh-CN" altLang="en-US" smtClean="0"/>
              <a:t>指针类型</a:t>
            </a:r>
          </a:p>
        </p:txBody>
      </p:sp>
      <p:sp>
        <p:nvSpPr>
          <p:cNvPr id="398339" name="Rectangle 3"/>
          <p:cNvSpPr>
            <a:spLocks noGrp="1" noChangeArrowheads="1"/>
          </p:cNvSpPr>
          <p:nvPr>
            <p:ph type="body" idx="1"/>
          </p:nvPr>
        </p:nvSpPr>
        <p:spPr>
          <a:xfrm>
            <a:off x="250825" y="1600200"/>
            <a:ext cx="8686800" cy="4924425"/>
          </a:xfrm>
        </p:spPr>
        <p:txBody>
          <a:bodyPr>
            <a:normAutofit/>
          </a:bodyPr>
          <a:lstStyle/>
          <a:p>
            <a:pPr eaLnBrk="1" hangingPunct="1">
              <a:lnSpc>
                <a:spcPct val="90000"/>
              </a:lnSpc>
              <a:defRPr/>
            </a:pPr>
            <a:r>
              <a:rPr lang="zh-CN" altLang="en-US" sz="2800" smtClean="0"/>
              <a:t>需求：</a:t>
            </a:r>
            <a:endParaRPr lang="en-US" altLang="zh-CN" sz="2800" smtClean="0"/>
          </a:p>
          <a:p>
            <a:pPr lvl="1" eaLnBrk="1" hangingPunct="1">
              <a:lnSpc>
                <a:spcPct val="90000"/>
              </a:lnSpc>
              <a:defRPr/>
            </a:pPr>
            <a:r>
              <a:rPr lang="zh-CN" altLang="en-US" sz="2400" smtClean="0"/>
              <a:t>如何把数据的地址传给一个函数，以提高参数传递的效率？相应参数的类型应是什么？</a:t>
            </a:r>
          </a:p>
          <a:p>
            <a:pPr lvl="1" eaLnBrk="1" hangingPunct="1">
              <a:lnSpc>
                <a:spcPct val="90000"/>
              </a:lnSpc>
              <a:defRPr/>
            </a:pPr>
            <a:r>
              <a:rPr lang="zh-CN" altLang="en-US" sz="2400" smtClean="0"/>
              <a:t>如何使用元素个数可变的数组？ </a:t>
            </a:r>
          </a:p>
          <a:p>
            <a:pPr eaLnBrk="1" hangingPunct="1">
              <a:lnSpc>
                <a:spcPct val="90000"/>
              </a:lnSpc>
              <a:defRPr/>
            </a:pPr>
            <a:r>
              <a:rPr lang="zh-CN" altLang="en-US" sz="2800" smtClean="0">
                <a:solidFill>
                  <a:schemeClr val="folHlink"/>
                </a:solidFill>
              </a:rPr>
              <a:t>指针</a:t>
            </a:r>
            <a:r>
              <a:rPr lang="zh-CN" altLang="en-US" sz="2800" smtClean="0"/>
              <a:t>为上述问题提供了解决方案。</a:t>
            </a:r>
          </a:p>
          <a:p>
            <a:pPr lvl="1" eaLnBrk="1" hangingPunct="1">
              <a:lnSpc>
                <a:spcPct val="90000"/>
              </a:lnSpc>
              <a:defRPr/>
            </a:pPr>
            <a:r>
              <a:rPr lang="zh-CN" altLang="en-US" sz="2400" smtClean="0"/>
              <a:t>指针是内存地址的抽象表示，一个指针代表了一个内存地址。 </a:t>
            </a:r>
            <a:endParaRPr lang="en-US" altLang="zh-CN" sz="2400" smtClean="0"/>
          </a:p>
          <a:p>
            <a:pPr lvl="1" eaLnBrk="1" hangingPunct="1">
              <a:lnSpc>
                <a:spcPct val="90000"/>
              </a:lnSpc>
              <a:defRPr/>
            </a:pPr>
            <a:r>
              <a:rPr lang="zh-CN" altLang="en-US" sz="2400" smtClean="0"/>
              <a:t>获取变量的地址</a:t>
            </a:r>
            <a:r>
              <a:rPr lang="zh-CN" altLang="en-US" sz="2400"/>
              <a:t>：</a:t>
            </a:r>
            <a:r>
              <a:rPr lang="en-US" altLang="zh-CN" sz="2400" smtClean="0">
                <a:solidFill>
                  <a:srgbClr val="FFC000"/>
                </a:solidFill>
              </a:rPr>
              <a:t>&amp;</a:t>
            </a:r>
            <a:r>
              <a:rPr lang="en-US" altLang="zh-CN" sz="2400" smtClean="0"/>
              <a:t>&lt;</a:t>
            </a:r>
            <a:r>
              <a:rPr lang="zh-CN" altLang="en-US" sz="2400"/>
              <a:t>变量名</a:t>
            </a:r>
            <a:r>
              <a:rPr lang="en-US" altLang="zh-CN" sz="2400" smtClean="0"/>
              <a:t>&gt;</a:t>
            </a:r>
            <a:endParaRPr lang="zh-CN" altLang="en-US" sz="2400" smtClean="0"/>
          </a:p>
          <a:p>
            <a:pPr eaLnBrk="1" hangingPunct="1">
              <a:lnSpc>
                <a:spcPct val="90000"/>
              </a:lnSpc>
              <a:defRPr/>
            </a:pPr>
            <a:r>
              <a:rPr lang="zh-CN" altLang="en-US" sz="2800" smtClean="0">
                <a:solidFill>
                  <a:srgbClr val="FFC000"/>
                </a:solidFill>
              </a:rPr>
              <a:t>指针类型</a:t>
            </a:r>
            <a:r>
              <a:rPr lang="zh-CN" altLang="en-US" sz="2800" smtClean="0"/>
              <a:t>是一种用户自定义的简单类型，它的值集是由一些内存地址（指针）构成。</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指针类型的定义</a:t>
            </a:r>
          </a:p>
        </p:txBody>
      </p:sp>
      <p:sp>
        <p:nvSpPr>
          <p:cNvPr id="399363" name="Rectangle 3"/>
          <p:cNvSpPr>
            <a:spLocks noGrp="1" noChangeArrowheads="1"/>
          </p:cNvSpPr>
          <p:nvPr>
            <p:ph type="body" idx="1"/>
          </p:nvPr>
        </p:nvSpPr>
        <p:spPr>
          <a:xfrm>
            <a:off x="457200" y="1412875"/>
            <a:ext cx="8229600" cy="5257800"/>
          </a:xfrm>
        </p:spPr>
        <p:txBody>
          <a:bodyPr/>
          <a:lstStyle/>
          <a:p>
            <a:pPr eaLnBrk="1" hangingPunct="1">
              <a:defRPr/>
            </a:pPr>
            <a:r>
              <a:rPr lang="zh-CN" altLang="en-US" dirty="0" smtClean="0"/>
              <a:t>指针类型的定义格式为：</a:t>
            </a:r>
          </a:p>
          <a:p>
            <a:pPr lvl="1" eaLnBrk="1" hangingPunct="1">
              <a:buFontTx/>
              <a:buNone/>
              <a:defRPr/>
            </a:pPr>
            <a:r>
              <a:rPr lang="en-US" altLang="zh-CN" dirty="0" err="1" smtClean="0"/>
              <a:t>typedef</a:t>
            </a:r>
            <a:r>
              <a:rPr lang="en-US" altLang="zh-CN" dirty="0" smtClean="0"/>
              <a:t> &lt;</a:t>
            </a:r>
            <a:r>
              <a:rPr lang="zh-CN" altLang="en-US" dirty="0" smtClean="0"/>
              <a:t>类型</a:t>
            </a:r>
            <a:r>
              <a:rPr lang="en-US" altLang="zh-CN" dirty="0" smtClean="0"/>
              <a:t>&gt; *&lt;</a:t>
            </a:r>
            <a:r>
              <a:rPr lang="zh-CN" altLang="en-US" dirty="0" smtClean="0"/>
              <a:t>指针类型名</a:t>
            </a:r>
            <a:r>
              <a:rPr lang="en-US" altLang="zh-CN" dirty="0" smtClean="0"/>
              <a:t>&gt;;</a:t>
            </a:r>
          </a:p>
          <a:p>
            <a:pPr lvl="1" eaLnBrk="1" hangingPunct="1">
              <a:defRPr/>
            </a:pPr>
            <a:r>
              <a:rPr lang="zh-CN" altLang="en-US" dirty="0" smtClean="0"/>
              <a:t>其中，</a:t>
            </a:r>
            <a:r>
              <a:rPr lang="en-US" altLang="zh-CN" dirty="0" smtClean="0"/>
              <a:t>&lt;</a:t>
            </a:r>
            <a:r>
              <a:rPr lang="zh-CN" altLang="en-US" dirty="0" smtClean="0"/>
              <a:t>指针类型名</a:t>
            </a:r>
            <a:r>
              <a:rPr lang="en-US" altLang="zh-CN" dirty="0" smtClean="0"/>
              <a:t>&gt;</a:t>
            </a:r>
            <a:r>
              <a:rPr lang="zh-CN" altLang="en-US" dirty="0" smtClean="0"/>
              <a:t>表示一个指针类型，其值集为</a:t>
            </a:r>
            <a:r>
              <a:rPr lang="en-US" altLang="zh-CN" dirty="0" smtClean="0"/>
              <a:t>&lt;</a:t>
            </a:r>
            <a:r>
              <a:rPr lang="zh-CN" altLang="en-US" dirty="0" smtClean="0"/>
              <a:t>类型</a:t>
            </a:r>
            <a:r>
              <a:rPr lang="en-US" altLang="zh-CN" dirty="0" smtClean="0"/>
              <a:t>&gt;</a:t>
            </a:r>
            <a:r>
              <a:rPr lang="zh-CN" altLang="en-US" dirty="0" smtClean="0"/>
              <a:t>所表示的数据的地址。</a:t>
            </a:r>
            <a:endParaRPr lang="en-US" altLang="zh-CN" dirty="0" smtClean="0"/>
          </a:p>
          <a:p>
            <a:pPr eaLnBrk="1" hangingPunct="1">
              <a:defRPr/>
            </a:pPr>
            <a:r>
              <a:rPr lang="zh-CN" altLang="en-US" dirty="0" smtClean="0"/>
              <a:t>例如，下面</a:t>
            </a:r>
            <a:r>
              <a:rPr lang="zh-CN" altLang="en-US" dirty="0"/>
              <a:t>定义了一个指针类型</a:t>
            </a:r>
            <a:r>
              <a:rPr lang="en-US" altLang="zh-CN" dirty="0"/>
              <a:t>Pointer</a:t>
            </a:r>
            <a:r>
              <a:rPr lang="zh-CN" altLang="en-US" dirty="0"/>
              <a:t>，其值集为所有</a:t>
            </a:r>
            <a:r>
              <a:rPr lang="en-US" altLang="zh-CN" dirty="0" err="1"/>
              <a:t>int</a:t>
            </a:r>
            <a:r>
              <a:rPr lang="zh-CN" altLang="en-US" dirty="0"/>
              <a:t>变量的地址。</a:t>
            </a:r>
            <a:endParaRPr lang="zh-CN" altLang="en-US" dirty="0" smtClean="0"/>
          </a:p>
          <a:p>
            <a:pPr lvl="1" eaLnBrk="1" hangingPunct="1">
              <a:buFontTx/>
              <a:buNone/>
              <a:defRPr/>
            </a:pPr>
            <a:r>
              <a:rPr lang="en-US" altLang="zh-CN" dirty="0" err="1" smtClean="0"/>
              <a:t>typedef</a:t>
            </a:r>
            <a:r>
              <a:rPr lang="en-US" altLang="zh-CN" dirty="0" smtClean="0"/>
              <a:t> </a:t>
            </a:r>
            <a:r>
              <a:rPr lang="en-US" altLang="zh-CN" dirty="0" err="1" smtClean="0"/>
              <a:t>int</a:t>
            </a:r>
            <a:r>
              <a:rPr lang="en-US" altLang="zh-CN" dirty="0" smtClean="0"/>
              <a:t> *Pointer;</a:t>
            </a:r>
          </a:p>
          <a:p>
            <a:pPr lvl="1"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3"/>
          <p:cNvSpPr>
            <a:spLocks noGrp="1" noChangeArrowheads="1"/>
          </p:cNvSpPr>
          <p:nvPr>
            <p:ph type="title"/>
          </p:nvPr>
        </p:nvSpPr>
        <p:spPr>
          <a:xfrm>
            <a:off x="457200" y="44450"/>
            <a:ext cx="8229600" cy="1139825"/>
          </a:xfrm>
        </p:spPr>
        <p:txBody>
          <a:bodyPr/>
          <a:lstStyle/>
          <a:p>
            <a:pPr eaLnBrk="1" hangingPunct="1">
              <a:defRPr/>
            </a:pPr>
            <a:r>
              <a:rPr lang="zh-CN" altLang="en-US" smtClean="0"/>
              <a:t>指针类型变量的定义</a:t>
            </a:r>
          </a:p>
        </p:txBody>
      </p:sp>
      <p:sp>
        <p:nvSpPr>
          <p:cNvPr id="400388" name="Rectangle 4"/>
          <p:cNvSpPr>
            <a:spLocks noGrp="1" noChangeArrowheads="1"/>
          </p:cNvSpPr>
          <p:nvPr>
            <p:ph type="body" idx="1"/>
          </p:nvPr>
        </p:nvSpPr>
        <p:spPr>
          <a:xfrm>
            <a:off x="251520" y="1268412"/>
            <a:ext cx="8435280" cy="5400947"/>
          </a:xfrm>
        </p:spPr>
        <p:txBody>
          <a:bodyPr/>
          <a:lstStyle/>
          <a:p>
            <a:pPr eaLnBrk="1" hangingPunct="1">
              <a:lnSpc>
                <a:spcPct val="90000"/>
              </a:lnSpc>
              <a:defRPr/>
            </a:pPr>
            <a:r>
              <a:rPr lang="zh-CN" altLang="en-US" sz="2800" dirty="0" smtClean="0"/>
              <a:t>指针类型变量（简称：指针变量）的定义格式：</a:t>
            </a:r>
          </a:p>
          <a:p>
            <a:pPr lvl="1" eaLnBrk="1" hangingPunct="1">
              <a:lnSpc>
                <a:spcPct val="90000"/>
              </a:lnSpc>
              <a:defRPr/>
            </a:pPr>
            <a:r>
              <a:rPr lang="en-US" altLang="zh-CN" sz="2400" dirty="0" smtClean="0"/>
              <a:t>&lt;</a:t>
            </a:r>
            <a:r>
              <a:rPr lang="zh-CN" altLang="en-US" sz="2400" dirty="0" smtClean="0"/>
              <a:t>指针类型名</a:t>
            </a:r>
            <a:r>
              <a:rPr lang="en-US" altLang="zh-CN" sz="2400" dirty="0" smtClean="0"/>
              <a:t>&gt; &lt;</a:t>
            </a:r>
            <a:r>
              <a:rPr lang="zh-CN" altLang="en-US" sz="2400" dirty="0" smtClean="0"/>
              <a:t>指针变量名</a:t>
            </a:r>
            <a:r>
              <a:rPr lang="en-US" altLang="zh-CN" sz="2400" dirty="0" smtClean="0"/>
              <a:t>&gt;</a:t>
            </a:r>
            <a:r>
              <a:rPr lang="zh-CN" altLang="en-US" sz="2400" dirty="0" smtClean="0"/>
              <a:t>；</a:t>
            </a:r>
          </a:p>
          <a:p>
            <a:pPr lvl="1" eaLnBrk="1" hangingPunct="1">
              <a:lnSpc>
                <a:spcPct val="90000"/>
              </a:lnSpc>
              <a:buFontTx/>
              <a:buNone/>
              <a:defRPr/>
            </a:pPr>
            <a:r>
              <a:rPr lang="zh-CN" altLang="en-US" sz="2400" dirty="0" smtClean="0"/>
              <a:t>或</a:t>
            </a:r>
          </a:p>
          <a:p>
            <a:pPr lvl="1" eaLnBrk="1" hangingPunct="1">
              <a:lnSpc>
                <a:spcPct val="90000"/>
              </a:lnSpc>
              <a:defRPr/>
            </a:pPr>
            <a:r>
              <a:rPr lang="en-US" altLang="zh-CN" sz="2400" dirty="0" smtClean="0"/>
              <a:t>&lt;</a:t>
            </a:r>
            <a:r>
              <a:rPr lang="zh-CN" altLang="en-US" sz="2400" dirty="0" smtClean="0"/>
              <a:t>类型</a:t>
            </a:r>
            <a:r>
              <a:rPr lang="en-US" altLang="zh-CN" sz="2400" dirty="0" smtClean="0"/>
              <a:t>&gt; *&lt;</a:t>
            </a:r>
            <a:r>
              <a:rPr lang="zh-CN" altLang="en-US" sz="2400" dirty="0" smtClean="0"/>
              <a:t>指针变量名</a:t>
            </a:r>
            <a:r>
              <a:rPr lang="en-US" altLang="zh-CN" sz="2400" dirty="0" smtClean="0"/>
              <a:t>&gt;; //</a:t>
            </a:r>
            <a:r>
              <a:rPr lang="zh-CN" altLang="en-US" sz="2400" dirty="0" smtClean="0">
                <a:solidFill>
                  <a:srgbClr val="FFC000"/>
                </a:solidFill>
              </a:rPr>
              <a:t>指针类型与变量定义合一</a:t>
            </a:r>
            <a:endParaRPr lang="en-US" altLang="zh-CN" sz="2400" dirty="0" smtClean="0">
              <a:solidFill>
                <a:srgbClr val="FFC000"/>
              </a:solidFill>
            </a:endParaRPr>
          </a:p>
          <a:p>
            <a:pPr eaLnBrk="1" hangingPunct="1">
              <a:lnSpc>
                <a:spcPct val="90000"/>
              </a:lnSpc>
              <a:defRPr/>
            </a:pPr>
            <a:r>
              <a:rPr lang="zh-CN" altLang="en-US" sz="2800" dirty="0" smtClean="0"/>
              <a:t>例如，下面定义了一个指针类型变量</a:t>
            </a:r>
            <a:r>
              <a:rPr lang="en-US" altLang="zh-CN" sz="2800" dirty="0" smtClean="0"/>
              <a:t>p</a:t>
            </a:r>
            <a:r>
              <a:rPr lang="zh-CN" altLang="en-US" sz="2800" dirty="0" smtClean="0"/>
              <a:t>：</a:t>
            </a:r>
            <a:endParaRPr lang="zh-CN" altLang="en-US" sz="2800" dirty="0"/>
          </a:p>
          <a:p>
            <a:pPr lvl="1" eaLnBrk="1" hangingPunct="1">
              <a:lnSpc>
                <a:spcPct val="90000"/>
              </a:lnSpc>
              <a:defRPr/>
            </a:pPr>
            <a:r>
              <a:rPr lang="en-US" altLang="zh-CN" sz="2400" dirty="0" err="1" smtClean="0"/>
              <a:t>typedef</a:t>
            </a:r>
            <a:r>
              <a:rPr lang="en-US" altLang="zh-CN" sz="2400" dirty="0" smtClean="0"/>
              <a:t> </a:t>
            </a:r>
            <a:r>
              <a:rPr lang="en-US" altLang="zh-CN" sz="2400" dirty="0" err="1" smtClean="0"/>
              <a:t>int</a:t>
            </a:r>
            <a:r>
              <a:rPr lang="en-US" altLang="zh-CN" sz="2400" dirty="0" smtClean="0"/>
              <a:t> *Pointer;</a:t>
            </a:r>
          </a:p>
          <a:p>
            <a:pPr lvl="1" eaLnBrk="1" hangingPunct="1">
              <a:lnSpc>
                <a:spcPct val="90000"/>
              </a:lnSpc>
              <a:defRPr/>
            </a:pPr>
            <a:r>
              <a:rPr lang="en-US" altLang="zh-CN" sz="2400" dirty="0" smtClean="0"/>
              <a:t>Pointer p; //p</a:t>
            </a:r>
            <a:r>
              <a:rPr lang="zh-CN" altLang="en-US" sz="2400" dirty="0" smtClean="0"/>
              <a:t>为一个指向整数类型数据的指针变量</a:t>
            </a:r>
          </a:p>
          <a:p>
            <a:pPr lvl="1" eaLnBrk="1" hangingPunct="1">
              <a:lnSpc>
                <a:spcPct val="90000"/>
              </a:lnSpc>
              <a:buFontTx/>
              <a:buNone/>
              <a:defRPr/>
            </a:pPr>
            <a:r>
              <a:rPr lang="zh-CN" altLang="en-US" sz="2400" dirty="0" smtClean="0"/>
              <a:t>或</a:t>
            </a:r>
          </a:p>
          <a:p>
            <a:pPr lvl="1" eaLnBrk="1" hangingPunct="1">
              <a:lnSpc>
                <a:spcPct val="90000"/>
              </a:lnSpc>
              <a:defRPr/>
            </a:pPr>
            <a:r>
              <a:rPr lang="en-US" altLang="zh-CN" sz="2400" dirty="0" err="1" smtClean="0"/>
              <a:t>int</a:t>
            </a:r>
            <a:r>
              <a:rPr lang="en-US" altLang="zh-CN" sz="2400" dirty="0" smtClean="0"/>
              <a:t> *p; //p</a:t>
            </a:r>
            <a:r>
              <a:rPr lang="zh-CN" altLang="en-US" sz="2400" dirty="0" smtClean="0"/>
              <a:t>为一个指向整数类型数据的指针变量</a:t>
            </a:r>
            <a:endParaRPr lang="en-US" altLang="zh-CN" sz="2400" dirty="0" smtClean="0"/>
          </a:p>
          <a:p>
            <a:pPr marL="457200" lvl="1" indent="0" eaLnBrk="1" hangingPunct="1">
              <a:lnSpc>
                <a:spcPct val="90000"/>
              </a:lnSpc>
              <a:buNone/>
              <a:defRPr/>
            </a:pPr>
            <a:r>
              <a:rPr lang="en-US" altLang="zh-CN" sz="2400" dirty="0" smtClean="0"/>
              <a:t>p</a:t>
            </a:r>
            <a:r>
              <a:rPr lang="zh-CN" altLang="en-US" sz="2400" dirty="0" smtClean="0"/>
              <a:t>的取值可以是下面</a:t>
            </a:r>
            <a:r>
              <a:rPr lang="en-US" altLang="zh-CN" sz="2400" dirty="0" err="1" smtClean="0"/>
              <a:t>int</a:t>
            </a:r>
            <a:r>
              <a:rPr lang="zh-CN" altLang="en-US" sz="2400" dirty="0" smtClean="0"/>
              <a:t>型变量</a:t>
            </a:r>
            <a:r>
              <a:rPr lang="en-US" altLang="zh-CN" sz="2400" dirty="0" smtClean="0"/>
              <a:t>x</a:t>
            </a:r>
            <a:r>
              <a:rPr lang="zh-CN" altLang="en-US" sz="2400" dirty="0" smtClean="0"/>
              <a:t>的地址：</a:t>
            </a:r>
            <a:endParaRPr lang="en-US" altLang="zh-CN" sz="2400" dirty="0" smtClean="0"/>
          </a:p>
          <a:p>
            <a:pPr lvl="1" eaLnBrk="1" hangingPunct="1">
              <a:lnSpc>
                <a:spcPct val="90000"/>
              </a:lnSpc>
              <a:defRPr/>
            </a:pPr>
            <a:r>
              <a:rPr lang="en-US" altLang="zh-CN" sz="2400" dirty="0" err="1" smtClean="0"/>
              <a:t>int</a:t>
            </a:r>
            <a:r>
              <a:rPr lang="en-US" altLang="zh-CN" sz="2400" dirty="0" smtClean="0"/>
              <a:t> x;</a:t>
            </a:r>
          </a:p>
          <a:p>
            <a:pPr lvl="1" eaLnBrk="1" hangingPunct="1">
              <a:lnSpc>
                <a:spcPct val="90000"/>
              </a:lnSpc>
              <a:defRPr/>
            </a:pPr>
            <a:r>
              <a:rPr lang="en-US" altLang="zh-CN" sz="2400" dirty="0" smtClean="0"/>
              <a:t>p = &amp;x;</a:t>
            </a:r>
          </a:p>
          <a:p>
            <a:pPr lvl="1" eaLnBrk="1" hangingPunct="1">
              <a:lnSpc>
                <a:spcPct val="90000"/>
              </a:lnSpc>
              <a:defRPr/>
            </a:pPr>
            <a:endParaRPr lang="zh-CN" altLang="en-US" sz="2400"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body" idx="1"/>
          </p:nvPr>
        </p:nvSpPr>
        <p:spPr>
          <a:xfrm>
            <a:off x="457200" y="582613"/>
            <a:ext cx="8229600" cy="5870575"/>
          </a:xfrm>
        </p:spPr>
        <p:txBody>
          <a:bodyPr/>
          <a:lstStyle/>
          <a:p>
            <a:pPr eaLnBrk="1" hangingPunct="1">
              <a:buFont typeface="Wingdings" pitchFamily="2" charset="2"/>
              <a:buNone/>
              <a:defRPr/>
            </a:pPr>
            <a:r>
              <a:rPr lang="en-US" altLang="zh-CN" smtClean="0"/>
              <a:t>int *p,*q;  //p</a:t>
            </a:r>
            <a:r>
              <a:rPr lang="zh-CN" altLang="en-US" smtClean="0"/>
              <a:t>和</a:t>
            </a:r>
            <a:r>
              <a:rPr lang="en-US" altLang="zh-CN" smtClean="0"/>
              <a:t>q</a:t>
            </a:r>
            <a:r>
              <a:rPr lang="zh-CN" altLang="en-US" smtClean="0"/>
              <a:t>均为指针变量 </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int *p,q;  //p</a:t>
            </a:r>
            <a:r>
              <a:rPr lang="zh-CN" altLang="en-US" smtClean="0"/>
              <a:t>为指针变量，</a:t>
            </a:r>
            <a:r>
              <a:rPr lang="en-US" altLang="zh-CN" smtClean="0"/>
              <a:t>q</a:t>
            </a:r>
            <a:r>
              <a:rPr lang="zh-CN" altLang="en-US" smtClean="0"/>
              <a:t>为</a:t>
            </a:r>
            <a:r>
              <a:rPr lang="en-US" altLang="zh-CN" smtClean="0"/>
              <a:t>int</a:t>
            </a:r>
            <a:r>
              <a:rPr lang="zh-CN" altLang="en-US" smtClean="0"/>
              <a:t>型变量</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int* p,q;  //p</a:t>
            </a:r>
            <a:r>
              <a:rPr lang="zh-CN" altLang="en-US" smtClean="0"/>
              <a:t>为指针变量，</a:t>
            </a:r>
            <a:r>
              <a:rPr lang="en-US" altLang="zh-CN" smtClean="0"/>
              <a:t>q</a:t>
            </a:r>
            <a:r>
              <a:rPr lang="zh-CN" altLang="en-US" smtClean="0"/>
              <a:t>为</a:t>
            </a:r>
            <a:r>
              <a:rPr lang="en-US" altLang="zh-CN" smtClean="0"/>
              <a:t>int</a:t>
            </a:r>
            <a:r>
              <a:rPr lang="zh-CN" altLang="en-US" smtClean="0"/>
              <a:t>型变量</a:t>
            </a:r>
          </a:p>
          <a:p>
            <a:pPr eaLnBrk="1" hangingPunct="1">
              <a:buFont typeface="Wingdings" pitchFamily="2" charset="2"/>
              <a:buNone/>
              <a:defRPr/>
            </a:pPr>
            <a:r>
              <a:rPr lang="zh-CN" altLang="en-US" smtClean="0"/>
              <a:t> </a:t>
            </a:r>
          </a:p>
          <a:p>
            <a:pPr eaLnBrk="1" hangingPunct="1">
              <a:buFont typeface="Wingdings" pitchFamily="2" charset="2"/>
              <a:buNone/>
              <a:defRPr/>
            </a:pPr>
            <a:r>
              <a:rPr lang="en-US" altLang="zh-CN" smtClean="0"/>
              <a:t>typedef int* Pointer; </a:t>
            </a:r>
          </a:p>
          <a:p>
            <a:pPr eaLnBrk="1" hangingPunct="1">
              <a:buFont typeface="Wingdings" pitchFamily="2" charset="2"/>
              <a:buNone/>
              <a:defRPr/>
            </a:pPr>
            <a:r>
              <a:rPr lang="en-US" altLang="zh-CN" smtClean="0"/>
              <a:t>Pointer p,q;  //p</a:t>
            </a:r>
            <a:r>
              <a:rPr lang="zh-CN" altLang="en-US" smtClean="0"/>
              <a:t>和</a:t>
            </a:r>
            <a:r>
              <a:rPr lang="en-US" altLang="zh-CN" smtClean="0"/>
              <a:t>q</a:t>
            </a:r>
            <a:r>
              <a:rPr lang="zh-CN" altLang="en-US" smtClean="0"/>
              <a:t>均为指针类型的变量</a:t>
            </a:r>
          </a:p>
          <a:p>
            <a:pPr eaLnBrk="1" hangingPunct="1">
              <a:buFont typeface="Wingdings" pitchFamily="2" charset="2"/>
              <a:buNone/>
              <a:defRPr/>
            </a:pPr>
            <a:endParaRPr lang="zh-CN" altLang="en-US" smtClean="0"/>
          </a:p>
          <a:p>
            <a:pPr eaLnBrk="1" hangingPunct="1">
              <a:buFont typeface="Wingdings" pitchFamily="2" charset="2"/>
              <a:buNone/>
              <a:defRPr/>
            </a:pPr>
            <a:r>
              <a:rPr lang="en-US" altLang="zh-CN" smtClean="0"/>
              <a:t>void *p; //p</a:t>
            </a:r>
            <a:r>
              <a:rPr lang="zh-CN" altLang="en-US" smtClean="0"/>
              <a:t>可以指向任意类型的数据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229600" cy="2549525"/>
          </a:xfrm>
        </p:spPr>
        <p:txBody>
          <a:bodyPr/>
          <a:lstStyle/>
          <a:p>
            <a:pPr>
              <a:defRPr/>
            </a:pPr>
            <a:r>
              <a:rPr lang="zh-CN" altLang="en-US" smtClean="0">
                <a:solidFill>
                  <a:schemeClr val="folHlink"/>
                </a:solidFill>
              </a:rPr>
              <a:t>注意</a:t>
            </a:r>
            <a:r>
              <a:rPr lang="zh-CN" altLang="en-US" smtClean="0"/>
              <a:t>：指针变量拥有自己的内存空间，在该空间中存储的是另一个数据的内存地址，例如：</a:t>
            </a:r>
          </a:p>
          <a:p>
            <a:pPr marL="457200" lvl="1" indent="0">
              <a:buFontTx/>
              <a:buNone/>
              <a:defRPr/>
            </a:pPr>
            <a:r>
              <a:rPr lang="en-US" altLang="zh-CN" smtClean="0"/>
              <a:t>int x=1;</a:t>
            </a:r>
          </a:p>
          <a:p>
            <a:pPr marL="457200" lvl="1" indent="0">
              <a:buFontTx/>
              <a:buNone/>
              <a:defRPr/>
            </a:pPr>
            <a:r>
              <a:rPr lang="en-US" altLang="zh-CN" smtClean="0"/>
              <a:t>int *p=&amp;x;</a:t>
            </a:r>
            <a:endParaRPr lang="zh-CN" altLang="en-US" smtClean="0"/>
          </a:p>
        </p:txBody>
      </p:sp>
      <p:sp>
        <p:nvSpPr>
          <p:cNvPr id="88068" name="Rectangle 2"/>
          <p:cNvSpPr>
            <a:spLocks noChangeArrowheads="1"/>
          </p:cNvSpPr>
          <p:nvPr/>
        </p:nvSpPr>
        <p:spPr bwMode="auto">
          <a:xfrm>
            <a:off x="1301750" y="5516563"/>
            <a:ext cx="792163" cy="36036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88069" name="Rectangle 5"/>
          <p:cNvSpPr>
            <a:spLocks noChangeArrowheads="1"/>
          </p:cNvSpPr>
          <p:nvPr/>
        </p:nvSpPr>
        <p:spPr bwMode="auto">
          <a:xfrm>
            <a:off x="2886075" y="5464175"/>
            <a:ext cx="1368425" cy="466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1</a:t>
            </a:r>
          </a:p>
        </p:txBody>
      </p:sp>
      <p:sp>
        <p:nvSpPr>
          <p:cNvPr id="88070" name="Line 6"/>
          <p:cNvSpPr>
            <a:spLocks noChangeShapeType="1"/>
          </p:cNvSpPr>
          <p:nvPr/>
        </p:nvSpPr>
        <p:spPr bwMode="auto">
          <a:xfrm>
            <a:off x="1662113" y="5661025"/>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8071" name="Text Box 7"/>
          <p:cNvSpPr txBox="1">
            <a:spLocks noChangeArrowheads="1"/>
          </p:cNvSpPr>
          <p:nvPr/>
        </p:nvSpPr>
        <p:spPr bwMode="auto">
          <a:xfrm>
            <a:off x="900113" y="4986338"/>
            <a:ext cx="1554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p</a:t>
            </a:r>
            <a:endParaRPr lang="zh-CN" altLang="en-US" sz="2400"/>
          </a:p>
        </p:txBody>
      </p:sp>
      <p:sp>
        <p:nvSpPr>
          <p:cNvPr id="88072" name="Text Box 8"/>
          <p:cNvSpPr txBox="1">
            <a:spLocks noChangeArrowheads="1"/>
          </p:cNvSpPr>
          <p:nvPr/>
        </p:nvSpPr>
        <p:spPr bwMode="auto">
          <a:xfrm>
            <a:off x="2670175" y="4986338"/>
            <a:ext cx="193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x</a:t>
            </a:r>
            <a:endParaRPr lang="zh-CN" altLang="en-US" sz="2400"/>
          </a:p>
        </p:txBody>
      </p:sp>
      <p:sp>
        <p:nvSpPr>
          <p:cNvPr id="88073" name="Rectangle 5"/>
          <p:cNvSpPr>
            <a:spLocks noChangeArrowheads="1"/>
          </p:cNvSpPr>
          <p:nvPr/>
        </p:nvSpPr>
        <p:spPr bwMode="auto">
          <a:xfrm>
            <a:off x="6959600" y="5464175"/>
            <a:ext cx="1368425" cy="4667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1</a:t>
            </a:r>
          </a:p>
        </p:txBody>
      </p:sp>
      <p:sp>
        <p:nvSpPr>
          <p:cNvPr id="88074" name="Line 6"/>
          <p:cNvSpPr>
            <a:spLocks noChangeShapeType="1"/>
          </p:cNvSpPr>
          <p:nvPr/>
        </p:nvSpPr>
        <p:spPr bwMode="auto">
          <a:xfrm>
            <a:off x="5735638" y="5661025"/>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8075" name="Text Box 7"/>
          <p:cNvSpPr txBox="1">
            <a:spLocks noChangeArrowheads="1"/>
          </p:cNvSpPr>
          <p:nvPr/>
        </p:nvSpPr>
        <p:spPr bwMode="auto">
          <a:xfrm>
            <a:off x="4787900" y="5419725"/>
            <a:ext cx="1554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p</a:t>
            </a:r>
            <a:endParaRPr lang="zh-CN" altLang="en-US" sz="2400"/>
          </a:p>
        </p:txBody>
      </p:sp>
      <p:sp>
        <p:nvSpPr>
          <p:cNvPr id="88076" name="Text Box 8"/>
          <p:cNvSpPr txBox="1">
            <a:spLocks noChangeArrowheads="1"/>
          </p:cNvSpPr>
          <p:nvPr/>
        </p:nvSpPr>
        <p:spPr bwMode="auto">
          <a:xfrm>
            <a:off x="6743700" y="4986338"/>
            <a:ext cx="193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en-US" altLang="zh-CN" sz="2400"/>
              <a:t>x</a:t>
            </a:r>
            <a:endParaRPr lang="zh-CN" altLang="en-US" sz="2400"/>
          </a:p>
        </p:txBody>
      </p:sp>
      <p:sp>
        <p:nvSpPr>
          <p:cNvPr id="88077" name="TextBox 13"/>
          <p:cNvSpPr txBox="1">
            <a:spLocks noChangeArrowheads="1"/>
          </p:cNvSpPr>
          <p:nvPr/>
        </p:nvSpPr>
        <p:spPr bwMode="auto">
          <a:xfrm>
            <a:off x="4446588" y="5445125"/>
            <a:ext cx="49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r>
              <a:rPr lang="zh-CN" altLang="en-US" sz="2400"/>
              <a:t>或</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zh-CN" altLang="en-US" smtClean="0"/>
              <a:t>指针类型的基本操作</a:t>
            </a:r>
          </a:p>
        </p:txBody>
      </p:sp>
      <p:sp>
        <p:nvSpPr>
          <p:cNvPr id="402435" name="Rectangle 3"/>
          <p:cNvSpPr>
            <a:spLocks noGrp="1" noChangeArrowheads="1"/>
          </p:cNvSpPr>
          <p:nvPr>
            <p:ph type="body" idx="1"/>
          </p:nvPr>
        </p:nvSpPr>
        <p:spPr/>
        <p:txBody>
          <a:bodyPr/>
          <a:lstStyle/>
          <a:p>
            <a:pPr eaLnBrk="1" hangingPunct="1">
              <a:defRPr/>
            </a:pPr>
            <a:r>
              <a:rPr lang="zh-CN" altLang="en-US" smtClean="0"/>
              <a:t>赋值</a:t>
            </a:r>
          </a:p>
          <a:p>
            <a:pPr eaLnBrk="1" hangingPunct="1">
              <a:defRPr/>
            </a:pPr>
            <a:r>
              <a:rPr lang="zh-CN" altLang="en-US" smtClean="0"/>
              <a:t>间接访问</a:t>
            </a:r>
          </a:p>
          <a:p>
            <a:pPr eaLnBrk="1" hangingPunct="1">
              <a:defRPr/>
            </a:pPr>
            <a:r>
              <a:rPr lang="zh-CN" altLang="en-US" smtClean="0"/>
              <a:t>指针运算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body" idx="1"/>
          </p:nvPr>
        </p:nvSpPr>
        <p:spPr>
          <a:xfrm>
            <a:off x="468313" y="1341438"/>
            <a:ext cx="8305800" cy="5445125"/>
          </a:xfrm>
        </p:spPr>
        <p:txBody>
          <a:bodyPr>
            <a:normAutofit fontScale="62500" lnSpcReduction="20000"/>
          </a:bodyPr>
          <a:lstStyle/>
          <a:p>
            <a:pPr eaLnBrk="1" hangingPunct="1">
              <a:lnSpc>
                <a:spcPct val="120000"/>
              </a:lnSpc>
              <a:buFont typeface="Wingdings" pitchFamily="2" charset="2"/>
              <a:buNone/>
              <a:defRPr/>
            </a:pPr>
            <a:r>
              <a:rPr lang="en-US" altLang="zh-CN" sz="2800" dirty="0" err="1" smtClean="0"/>
              <a:t>int</a:t>
            </a:r>
            <a:r>
              <a:rPr lang="en-US" altLang="zh-CN" sz="2800" dirty="0" smtClean="0"/>
              <a:t> x,*p,*p1;</a:t>
            </a:r>
          </a:p>
          <a:p>
            <a:pPr eaLnBrk="1" hangingPunct="1">
              <a:lnSpc>
                <a:spcPct val="120000"/>
              </a:lnSpc>
              <a:buFont typeface="Wingdings" pitchFamily="2" charset="2"/>
              <a:buNone/>
              <a:defRPr/>
            </a:pPr>
            <a:r>
              <a:rPr lang="en-US" altLang="zh-CN" sz="2800" dirty="0" smtClean="0"/>
              <a:t>double y,*q;</a:t>
            </a:r>
          </a:p>
          <a:p>
            <a:pPr eaLnBrk="1" hangingPunct="1">
              <a:lnSpc>
                <a:spcPct val="120000"/>
              </a:lnSpc>
              <a:buFont typeface="Wingdings" pitchFamily="2" charset="2"/>
              <a:buNone/>
              <a:defRPr/>
            </a:pPr>
            <a:r>
              <a:rPr lang="en-US" altLang="zh-CN" sz="2800" dirty="0" smtClean="0"/>
              <a:t>p = &amp;x;  //OK</a:t>
            </a:r>
            <a:r>
              <a:rPr lang="zh-CN" altLang="en-US" sz="2800" dirty="0" smtClean="0"/>
              <a:t>，</a:t>
            </a:r>
            <a:r>
              <a:rPr lang="en-US" altLang="zh-CN" sz="2800" dirty="0" smtClean="0"/>
              <a:t>p</a:t>
            </a:r>
            <a:r>
              <a:rPr lang="zh-CN" altLang="en-US" sz="2800" dirty="0" smtClean="0"/>
              <a:t>指向</a:t>
            </a:r>
            <a:r>
              <a:rPr lang="en-US" altLang="zh-CN" sz="2800" dirty="0" smtClean="0"/>
              <a:t>x</a:t>
            </a:r>
            <a:r>
              <a:rPr lang="zh-CN" altLang="en-US" sz="2800" dirty="0" smtClean="0"/>
              <a:t>。</a:t>
            </a:r>
          </a:p>
          <a:p>
            <a:pPr eaLnBrk="1" hangingPunct="1">
              <a:lnSpc>
                <a:spcPct val="120000"/>
              </a:lnSpc>
              <a:buFont typeface="Wingdings" pitchFamily="2" charset="2"/>
              <a:buNone/>
              <a:defRPr/>
            </a:pPr>
            <a:r>
              <a:rPr lang="en-US" altLang="zh-CN" sz="2800" dirty="0" smtClean="0"/>
              <a:t>q = &amp;y;  //OK</a:t>
            </a:r>
            <a:r>
              <a:rPr lang="zh-CN" altLang="en-US" sz="2800" dirty="0" smtClean="0"/>
              <a:t>，</a:t>
            </a:r>
            <a:r>
              <a:rPr lang="en-US" altLang="zh-CN" sz="2800" dirty="0" smtClean="0"/>
              <a:t>q</a:t>
            </a:r>
            <a:r>
              <a:rPr lang="zh-CN" altLang="en-US" sz="2800" dirty="0" smtClean="0"/>
              <a:t>指向</a:t>
            </a:r>
            <a:r>
              <a:rPr lang="en-US" altLang="zh-CN" sz="2800" dirty="0" smtClean="0"/>
              <a:t>y</a:t>
            </a:r>
            <a:r>
              <a:rPr lang="zh-CN" altLang="en-US" sz="2800" dirty="0" smtClean="0"/>
              <a:t>。</a:t>
            </a:r>
          </a:p>
          <a:p>
            <a:pPr eaLnBrk="1" hangingPunct="1">
              <a:lnSpc>
                <a:spcPct val="120000"/>
              </a:lnSpc>
              <a:buFont typeface="Wingdings" pitchFamily="2" charset="2"/>
              <a:buNone/>
              <a:defRPr/>
            </a:pPr>
            <a:r>
              <a:rPr lang="en-US" altLang="zh-CN" sz="2800" dirty="0" smtClean="0"/>
              <a:t>p = &amp;y;  //</a:t>
            </a:r>
            <a:r>
              <a:rPr lang="en-US" altLang="zh-CN" sz="2800" dirty="0" smtClean="0">
                <a:solidFill>
                  <a:srgbClr val="FFC000"/>
                </a:solidFill>
              </a:rPr>
              <a:t>Error</a:t>
            </a:r>
            <a:r>
              <a:rPr lang="zh-CN" altLang="en-US" sz="2800" dirty="0" smtClean="0"/>
              <a:t>，类型不一致。</a:t>
            </a:r>
          </a:p>
          <a:p>
            <a:pPr eaLnBrk="1" hangingPunct="1">
              <a:lnSpc>
                <a:spcPct val="120000"/>
              </a:lnSpc>
              <a:buFont typeface="Wingdings" pitchFamily="2" charset="2"/>
              <a:buNone/>
              <a:defRPr/>
            </a:pPr>
            <a:r>
              <a:rPr lang="en-US" altLang="zh-CN" sz="2800" dirty="0" smtClean="0"/>
              <a:t>q = &amp;x;  //</a:t>
            </a:r>
            <a:r>
              <a:rPr lang="en-US" altLang="zh-CN" sz="2800" dirty="0" smtClean="0">
                <a:solidFill>
                  <a:srgbClr val="FFC000"/>
                </a:solidFill>
              </a:rPr>
              <a:t>Error</a:t>
            </a:r>
            <a:r>
              <a:rPr lang="zh-CN" altLang="en-US" sz="2800" dirty="0" smtClean="0"/>
              <a:t>，类型不一致。</a:t>
            </a:r>
          </a:p>
          <a:p>
            <a:pPr eaLnBrk="1" hangingPunct="1">
              <a:lnSpc>
                <a:spcPct val="120000"/>
              </a:lnSpc>
              <a:buFont typeface="Wingdings" pitchFamily="2" charset="2"/>
              <a:buNone/>
              <a:defRPr/>
            </a:pPr>
            <a:r>
              <a:rPr lang="en-US" altLang="zh-CN" sz="2800" dirty="0" smtClean="0"/>
              <a:t>p1 = p;  //OK</a:t>
            </a:r>
            <a:r>
              <a:rPr lang="zh-CN" altLang="en-US" sz="2800" dirty="0" smtClean="0"/>
              <a:t>，</a:t>
            </a:r>
            <a:r>
              <a:rPr lang="en-US" altLang="zh-CN" sz="2800" dirty="0" smtClean="0"/>
              <a:t>p1</a:t>
            </a:r>
            <a:r>
              <a:rPr lang="zh-CN" altLang="en-US" sz="2800" dirty="0" smtClean="0"/>
              <a:t>指向</a:t>
            </a:r>
            <a:r>
              <a:rPr lang="en-US" altLang="zh-CN" sz="2800" dirty="0" smtClean="0"/>
              <a:t>p</a:t>
            </a:r>
            <a:r>
              <a:rPr lang="zh-CN" altLang="en-US" sz="2800" dirty="0" smtClean="0"/>
              <a:t>所指向的变量。</a:t>
            </a:r>
          </a:p>
          <a:p>
            <a:pPr eaLnBrk="1" hangingPunct="1">
              <a:lnSpc>
                <a:spcPct val="120000"/>
              </a:lnSpc>
              <a:buFont typeface="Wingdings" pitchFamily="2" charset="2"/>
              <a:buNone/>
              <a:defRPr/>
            </a:pPr>
            <a:r>
              <a:rPr lang="en-US" altLang="zh-CN" sz="2800" dirty="0" smtClean="0"/>
              <a:t>p1 = q;  //</a:t>
            </a:r>
            <a:r>
              <a:rPr lang="en-US" altLang="zh-CN" sz="2800" dirty="0" smtClean="0">
                <a:solidFill>
                  <a:srgbClr val="FFC000"/>
                </a:solidFill>
              </a:rPr>
              <a:t>Error</a:t>
            </a:r>
            <a:r>
              <a:rPr lang="zh-CN" altLang="en-US" sz="2800" dirty="0" smtClean="0"/>
              <a:t>，类型不一致。</a:t>
            </a:r>
          </a:p>
          <a:p>
            <a:pPr eaLnBrk="1" hangingPunct="1">
              <a:lnSpc>
                <a:spcPct val="120000"/>
              </a:lnSpc>
              <a:buFont typeface="Wingdings" pitchFamily="2" charset="2"/>
              <a:buNone/>
              <a:defRPr/>
            </a:pPr>
            <a:r>
              <a:rPr lang="en-US" altLang="zh-CN" sz="2800" dirty="0" smtClean="0"/>
              <a:t>p = 0;   //OK</a:t>
            </a:r>
            <a:r>
              <a:rPr lang="zh-CN" altLang="en-US" sz="2800" dirty="0" smtClean="0"/>
              <a:t>，使得</a:t>
            </a:r>
            <a:r>
              <a:rPr lang="en-US" altLang="zh-CN" sz="2800" dirty="0" smtClean="0"/>
              <a:t>p</a:t>
            </a:r>
            <a:r>
              <a:rPr lang="zh-CN" altLang="en-US" sz="2800" dirty="0" smtClean="0"/>
              <a:t>不指向任何变量。</a:t>
            </a:r>
          </a:p>
          <a:p>
            <a:pPr eaLnBrk="1" hangingPunct="1">
              <a:lnSpc>
                <a:spcPct val="120000"/>
              </a:lnSpc>
              <a:buFont typeface="Wingdings" pitchFamily="2" charset="2"/>
              <a:buNone/>
              <a:defRPr/>
            </a:pPr>
            <a:r>
              <a:rPr lang="en-US" altLang="zh-CN" sz="2800" dirty="0" smtClean="0"/>
              <a:t>p = 120;  //</a:t>
            </a:r>
            <a:r>
              <a:rPr lang="en-US" altLang="zh-CN" sz="2800" dirty="0" smtClean="0">
                <a:solidFill>
                  <a:srgbClr val="FFC000"/>
                </a:solidFill>
              </a:rPr>
              <a:t>Error</a:t>
            </a:r>
            <a:r>
              <a:rPr lang="zh-CN" altLang="en-US" sz="2800" dirty="0" smtClean="0"/>
              <a:t>，</a:t>
            </a:r>
            <a:r>
              <a:rPr lang="en-US" altLang="zh-CN" sz="2800" dirty="0" smtClean="0"/>
              <a:t>120</a:t>
            </a:r>
            <a:r>
              <a:rPr lang="zh-CN" altLang="en-US" sz="2800" dirty="0" smtClean="0"/>
              <a:t>为</a:t>
            </a:r>
            <a:r>
              <a:rPr lang="en-US" altLang="zh-CN" sz="2800" dirty="0" err="1" smtClean="0"/>
              <a:t>int</a:t>
            </a:r>
            <a:r>
              <a:rPr lang="zh-CN" altLang="en-US" sz="2800" dirty="0" smtClean="0"/>
              <a:t>型。</a:t>
            </a:r>
          </a:p>
          <a:p>
            <a:pPr eaLnBrk="1" hangingPunct="1">
              <a:lnSpc>
                <a:spcPct val="120000"/>
              </a:lnSpc>
              <a:buFont typeface="Wingdings" pitchFamily="2" charset="2"/>
              <a:buNone/>
              <a:defRPr/>
            </a:pPr>
            <a:r>
              <a:rPr lang="en-US" altLang="zh-CN" sz="2800" dirty="0" smtClean="0"/>
              <a:t>p = (</a:t>
            </a:r>
            <a:r>
              <a:rPr lang="en-US" altLang="zh-CN" sz="2800" dirty="0" err="1" smtClean="0"/>
              <a:t>int</a:t>
            </a:r>
            <a:r>
              <a:rPr lang="en-US" altLang="zh-CN" sz="2800" dirty="0" smtClean="0"/>
              <a:t> *)120;  //OK</a:t>
            </a:r>
            <a:r>
              <a:rPr lang="zh-CN" altLang="en-US" sz="2800" dirty="0" smtClean="0"/>
              <a:t>，</a:t>
            </a:r>
            <a:r>
              <a:rPr lang="zh-CN" altLang="en-US" sz="2800" dirty="0" smtClean="0">
                <a:solidFill>
                  <a:srgbClr val="FFC000"/>
                </a:solidFill>
              </a:rPr>
              <a:t>不建议使用</a:t>
            </a:r>
            <a:r>
              <a:rPr lang="zh-CN" altLang="en-US" sz="2800" dirty="0" smtClean="0"/>
              <a:t>。</a:t>
            </a:r>
            <a:endParaRPr lang="en-US" altLang="zh-CN" sz="2800" dirty="0" smtClean="0"/>
          </a:p>
          <a:p>
            <a:pPr eaLnBrk="1" hangingPunct="1">
              <a:lnSpc>
                <a:spcPct val="120000"/>
              </a:lnSpc>
              <a:buFont typeface="Wingdings" pitchFamily="2" charset="2"/>
              <a:buNone/>
              <a:defRPr/>
            </a:pPr>
            <a:endParaRPr lang="en-US" altLang="zh-CN" sz="2800" dirty="0" smtClean="0"/>
          </a:p>
          <a:p>
            <a:pPr eaLnBrk="1" hangingPunct="1">
              <a:lnSpc>
                <a:spcPct val="120000"/>
              </a:lnSpc>
              <a:buFont typeface="Wingdings" pitchFamily="2" charset="2"/>
              <a:buNone/>
              <a:defRPr/>
            </a:pPr>
            <a:r>
              <a:rPr lang="en-US" altLang="zh-CN" sz="2800" dirty="0" smtClean="0"/>
              <a:t>void </a:t>
            </a:r>
            <a:r>
              <a:rPr lang="en-US" altLang="zh-CN" sz="2800" dirty="0"/>
              <a:t>*</a:t>
            </a:r>
            <a:r>
              <a:rPr lang="en-US" altLang="zh-CN" sz="2800" dirty="0" err="1"/>
              <a:t>any_pointer</a:t>
            </a:r>
            <a:r>
              <a:rPr lang="en-US" altLang="zh-CN" sz="2800" dirty="0"/>
              <a:t>;</a:t>
            </a:r>
          </a:p>
          <a:p>
            <a:pPr eaLnBrk="1" hangingPunct="1">
              <a:lnSpc>
                <a:spcPct val="120000"/>
              </a:lnSpc>
              <a:buFont typeface="Wingdings" pitchFamily="2" charset="2"/>
              <a:buNone/>
              <a:defRPr/>
            </a:pPr>
            <a:r>
              <a:rPr lang="en-US" altLang="zh-CN" sz="2800" dirty="0" err="1"/>
              <a:t>any_pointer</a:t>
            </a:r>
            <a:r>
              <a:rPr lang="en-US" altLang="zh-CN" sz="2800" dirty="0"/>
              <a:t> = &amp;x;  //OK</a:t>
            </a:r>
          </a:p>
          <a:p>
            <a:pPr eaLnBrk="1" hangingPunct="1">
              <a:lnSpc>
                <a:spcPct val="120000"/>
              </a:lnSpc>
              <a:buFont typeface="Wingdings" pitchFamily="2" charset="2"/>
              <a:buNone/>
              <a:defRPr/>
            </a:pPr>
            <a:r>
              <a:rPr lang="en-US" altLang="zh-CN" sz="2800" dirty="0" err="1"/>
              <a:t>any_pointer</a:t>
            </a:r>
            <a:r>
              <a:rPr lang="en-US" altLang="zh-CN" sz="2800" dirty="0"/>
              <a:t> = &amp;y;  //OK</a:t>
            </a:r>
          </a:p>
          <a:p>
            <a:pPr eaLnBrk="1" hangingPunct="1">
              <a:lnSpc>
                <a:spcPct val="120000"/>
              </a:lnSpc>
              <a:buFont typeface="Wingdings" pitchFamily="2" charset="2"/>
              <a:buNone/>
              <a:defRPr/>
            </a:pPr>
            <a:endParaRPr lang="zh-CN" altLang="en-US" sz="2800" dirty="0" smtClean="0"/>
          </a:p>
        </p:txBody>
      </p:sp>
      <p:sp>
        <p:nvSpPr>
          <p:cNvPr id="404483" name="Rectangle 3"/>
          <p:cNvSpPr>
            <a:spLocks noGrp="1" noChangeArrowheads="1"/>
          </p:cNvSpPr>
          <p:nvPr>
            <p:ph type="title"/>
          </p:nvPr>
        </p:nvSpPr>
        <p:spPr>
          <a:xfrm>
            <a:off x="457200" y="115888"/>
            <a:ext cx="8229600" cy="1139825"/>
          </a:xfrm>
        </p:spPr>
        <p:txBody>
          <a:bodyPr/>
          <a:lstStyle/>
          <a:p>
            <a:pPr algn="l" eaLnBrk="1" hangingPunct="1">
              <a:defRPr/>
            </a:pPr>
            <a:r>
              <a:rPr lang="zh-CN" altLang="en-US" sz="4800" smtClean="0"/>
              <a:t>指针赋值操作</a:t>
            </a:r>
            <a:endParaRPr lang="zh-CN" alt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zh-CN" altLang="en-US" sz="4000" smtClean="0"/>
              <a:t>间接访问操作</a:t>
            </a:r>
            <a:r>
              <a:rPr lang="en-US" altLang="zh-CN" sz="4000" smtClean="0">
                <a:cs typeface="Times New Roman" pitchFamily="18" charset="0"/>
              </a:rPr>
              <a:t>(*</a:t>
            </a:r>
            <a:r>
              <a:rPr lang="zh-CN" altLang="en-US" sz="4000" smtClean="0"/>
              <a:t>和</a:t>
            </a:r>
            <a:r>
              <a:rPr lang="en-US" altLang="zh-CN" sz="4000" smtClean="0">
                <a:cs typeface="Times New Roman" pitchFamily="18" charset="0"/>
              </a:rPr>
              <a:t>-&gt;)</a:t>
            </a:r>
          </a:p>
        </p:txBody>
      </p:sp>
      <p:sp>
        <p:nvSpPr>
          <p:cNvPr id="405507" name="Rectangle 3"/>
          <p:cNvSpPr>
            <a:spLocks noGrp="1" noChangeArrowheads="1"/>
          </p:cNvSpPr>
          <p:nvPr>
            <p:ph type="body" idx="1"/>
          </p:nvPr>
        </p:nvSpPr>
        <p:spPr/>
        <p:txBody>
          <a:bodyPr/>
          <a:lstStyle/>
          <a:p>
            <a:pPr algn="just" eaLnBrk="1" hangingPunct="1">
              <a:defRPr/>
            </a:pPr>
            <a:r>
              <a:rPr lang="zh-CN" altLang="en-US" dirty="0" smtClean="0"/>
              <a:t>可以通过</a:t>
            </a:r>
            <a:r>
              <a:rPr lang="zh-CN" altLang="en-US" dirty="0" smtClean="0">
                <a:latin typeface="Arial" charset="0"/>
              </a:rPr>
              <a:t>“</a:t>
            </a:r>
            <a:r>
              <a:rPr lang="zh-CN" altLang="en-US" dirty="0" smtClean="0">
                <a:solidFill>
                  <a:schemeClr val="folHlink"/>
                </a:solidFill>
              </a:rPr>
              <a:t>*</a:t>
            </a:r>
            <a:r>
              <a:rPr lang="zh-CN" altLang="en-US" dirty="0" smtClean="0">
                <a:latin typeface="Arial" charset="0"/>
              </a:rPr>
              <a:t>”</a:t>
            </a:r>
            <a:r>
              <a:rPr lang="zh-CN" altLang="en-US" dirty="0" smtClean="0"/>
              <a:t>来访问一个指针变量指向的变量，例如：</a:t>
            </a:r>
          </a:p>
          <a:p>
            <a:pPr lvl="1" eaLnBrk="1" hangingPunct="1">
              <a:buFontTx/>
              <a:buNone/>
              <a:defRPr/>
            </a:pPr>
            <a:r>
              <a:rPr lang="en-US" altLang="zh-CN" dirty="0" err="1" smtClean="0"/>
              <a:t>int</a:t>
            </a:r>
            <a:r>
              <a:rPr lang="en-US" altLang="zh-CN" dirty="0" smtClean="0"/>
              <a:t> x;</a:t>
            </a:r>
          </a:p>
          <a:p>
            <a:pPr lvl="1" eaLnBrk="1" hangingPunct="1">
              <a:buFontTx/>
              <a:buNone/>
              <a:defRPr/>
            </a:pPr>
            <a:r>
              <a:rPr lang="en-US" altLang="zh-CN" dirty="0" err="1" smtClean="0"/>
              <a:t>int</a:t>
            </a:r>
            <a:r>
              <a:rPr lang="en-US" altLang="zh-CN" dirty="0" smtClean="0"/>
              <a:t> *p;</a:t>
            </a:r>
          </a:p>
          <a:p>
            <a:pPr lvl="1" eaLnBrk="1" hangingPunct="1">
              <a:buFontTx/>
              <a:buNone/>
              <a:defRPr/>
            </a:pPr>
            <a:r>
              <a:rPr lang="en-US" altLang="zh-CN" dirty="0" smtClean="0"/>
              <a:t>p = &amp;x;</a:t>
            </a:r>
          </a:p>
          <a:p>
            <a:pPr lvl="1" eaLnBrk="1" hangingPunct="1">
              <a:buFontTx/>
              <a:buNone/>
              <a:defRPr/>
            </a:pPr>
            <a:r>
              <a:rPr lang="en-US" altLang="zh-CN" dirty="0" smtClean="0"/>
              <a:t>x = 1;</a:t>
            </a:r>
          </a:p>
          <a:p>
            <a:pPr lvl="1" eaLnBrk="1" hangingPunct="1">
              <a:buFontTx/>
              <a:buNone/>
              <a:defRPr/>
            </a:pPr>
            <a:r>
              <a:rPr lang="en-US" altLang="zh-CN" dirty="0" smtClean="0">
                <a:solidFill>
                  <a:schemeClr val="folHlink"/>
                </a:solidFill>
              </a:rPr>
              <a:t>*</a:t>
            </a:r>
            <a:r>
              <a:rPr lang="en-US" altLang="zh-CN" dirty="0" smtClean="0"/>
              <a:t>p = 2; //</a:t>
            </a:r>
            <a:r>
              <a:rPr lang="zh-CN" altLang="en-US" dirty="0" smtClean="0"/>
              <a:t>等价于：</a:t>
            </a:r>
            <a:r>
              <a:rPr lang="en-US" altLang="zh-CN" dirty="0" smtClean="0"/>
              <a:t>x =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79388" y="404813"/>
            <a:ext cx="8893175" cy="6453187"/>
          </a:xfrm>
        </p:spPr>
        <p:txBody>
          <a:bodyPr/>
          <a:lstStyle/>
          <a:p>
            <a:pPr eaLnBrk="1" hangingPunct="1">
              <a:lnSpc>
                <a:spcPct val="80000"/>
              </a:lnSpc>
              <a:defRPr/>
            </a:pPr>
            <a:r>
              <a:rPr lang="zh-CN" altLang="en-US" sz="2800" dirty="0" smtClean="0"/>
              <a:t>比较</a:t>
            </a:r>
          </a:p>
          <a:p>
            <a:pPr lvl="1" eaLnBrk="1" hangingPunct="1">
              <a:lnSpc>
                <a:spcPct val="80000"/>
              </a:lnSpc>
              <a:defRPr/>
            </a:pPr>
            <a:r>
              <a:rPr lang="zh-CN" altLang="en-US" sz="2400" dirty="0" smtClean="0"/>
              <a:t>枚举值之间的比较为枚举值所对应的整数之间的比较。例：</a:t>
            </a:r>
          </a:p>
          <a:p>
            <a:pPr lvl="1" eaLnBrk="1" hangingPunct="1">
              <a:lnSpc>
                <a:spcPct val="80000"/>
              </a:lnSpc>
              <a:buFontTx/>
              <a:buNone/>
              <a:defRPr/>
            </a:pPr>
            <a:r>
              <a:rPr lang="en-US" altLang="zh-CN" sz="2400" dirty="0" smtClean="0">
                <a:latin typeface="Courier New" pitchFamily="49" charset="0"/>
              </a:rPr>
              <a:t>MON &lt; TUE</a:t>
            </a:r>
            <a:r>
              <a:rPr lang="zh-CN" altLang="en-US" sz="2400" dirty="0" smtClean="0">
                <a:latin typeface="Courier New" pitchFamily="49" charset="0"/>
              </a:rPr>
              <a:t>（结果为</a:t>
            </a:r>
            <a:r>
              <a:rPr lang="en-US" altLang="zh-CN" sz="2400" dirty="0" smtClean="0">
                <a:latin typeface="Courier New" pitchFamily="49" charset="0"/>
              </a:rPr>
              <a:t>true</a:t>
            </a:r>
            <a:r>
              <a:rPr lang="zh-CN" altLang="en-US" sz="2400" dirty="0" smtClean="0">
                <a:latin typeface="Courier New" pitchFamily="49" charset="0"/>
              </a:rPr>
              <a:t>）</a:t>
            </a:r>
          </a:p>
          <a:p>
            <a:pPr eaLnBrk="1" hangingPunct="1">
              <a:lnSpc>
                <a:spcPct val="80000"/>
              </a:lnSpc>
              <a:defRPr/>
            </a:pPr>
            <a:r>
              <a:rPr lang="zh-CN" altLang="en-US" sz="2800" dirty="0" smtClean="0"/>
              <a:t>算术运算</a:t>
            </a:r>
          </a:p>
          <a:p>
            <a:pPr lvl="1" eaLnBrk="1" hangingPunct="1">
              <a:lnSpc>
                <a:spcPct val="80000"/>
              </a:lnSpc>
              <a:defRPr/>
            </a:pPr>
            <a:r>
              <a:rPr lang="zh-CN" altLang="en-US" sz="2400" dirty="0" smtClean="0"/>
              <a:t>运算时，枚举值将转换成对应的整型值。</a:t>
            </a:r>
          </a:p>
          <a:p>
            <a:pPr lvl="1" eaLnBrk="1" hangingPunct="1">
              <a:lnSpc>
                <a:spcPct val="80000"/>
              </a:lnSpc>
              <a:defRPr/>
            </a:pPr>
            <a:r>
              <a:rPr lang="zh-CN" altLang="en-US" sz="2400" dirty="0" smtClean="0"/>
              <a:t>对枚举类型进行算术运算的结果类型为算术类型。例如：</a:t>
            </a:r>
          </a:p>
          <a:p>
            <a:pPr lvl="1" eaLnBrk="1" hangingPunct="1">
              <a:lnSpc>
                <a:spcPct val="80000"/>
              </a:lnSpc>
              <a:buFontTx/>
              <a:buNone/>
              <a:defRPr/>
            </a:pPr>
            <a:r>
              <a:rPr lang="en-US" altLang="zh-CN" sz="2400" dirty="0" smtClean="0"/>
              <a:t>Day d; </a:t>
            </a:r>
            <a:r>
              <a:rPr lang="en-US" altLang="zh-CN" sz="2400" dirty="0" err="1" smtClean="0"/>
              <a:t>int</a:t>
            </a:r>
            <a:r>
              <a:rPr lang="en-US" altLang="zh-CN" sz="2400" dirty="0" smtClean="0"/>
              <a:t> </a:t>
            </a:r>
            <a:r>
              <a:rPr lang="en-US" altLang="zh-CN" sz="2400" dirty="0" err="1" smtClean="0"/>
              <a:t>i</a:t>
            </a:r>
            <a:r>
              <a:rPr lang="en-US" altLang="zh-CN" sz="2400" dirty="0" smtClean="0"/>
              <a:t>;</a:t>
            </a:r>
          </a:p>
          <a:p>
            <a:pPr lvl="1" eaLnBrk="1" hangingPunct="1">
              <a:lnSpc>
                <a:spcPct val="80000"/>
              </a:lnSpc>
              <a:buFontTx/>
              <a:buNone/>
              <a:defRPr/>
            </a:pPr>
            <a:r>
              <a:rPr lang="en-US" altLang="zh-CN" sz="2400" dirty="0" smtClean="0"/>
              <a:t>......</a:t>
            </a:r>
          </a:p>
          <a:p>
            <a:pPr lvl="1" eaLnBrk="1" hangingPunct="1">
              <a:lnSpc>
                <a:spcPct val="80000"/>
              </a:lnSpc>
              <a:buFontTx/>
              <a:buNone/>
              <a:defRPr/>
            </a:pPr>
            <a:r>
              <a:rPr lang="en-US" altLang="zh-CN" sz="2400" dirty="0" err="1" smtClean="0"/>
              <a:t>i</a:t>
            </a:r>
            <a:r>
              <a:rPr lang="en-US" altLang="zh-CN" sz="2400" dirty="0" smtClean="0"/>
              <a:t> = d+1; //OK</a:t>
            </a:r>
          </a:p>
          <a:p>
            <a:pPr lvl="1" eaLnBrk="1" hangingPunct="1">
              <a:lnSpc>
                <a:spcPct val="80000"/>
              </a:lnSpc>
              <a:buFontTx/>
              <a:buNone/>
              <a:defRPr/>
            </a:pPr>
            <a:r>
              <a:rPr lang="en-US" altLang="zh-CN" sz="2400" dirty="0" smtClean="0"/>
              <a:t>d = d+1;  //</a:t>
            </a:r>
            <a:r>
              <a:rPr lang="en-US" altLang="zh-CN" sz="2400" dirty="0" smtClean="0">
                <a:solidFill>
                  <a:schemeClr val="folHlink"/>
                </a:solidFill>
              </a:rPr>
              <a:t>Error</a:t>
            </a:r>
            <a:r>
              <a:rPr lang="zh-CN" altLang="en-US" sz="2400" dirty="0" smtClean="0"/>
              <a:t>，因为</a:t>
            </a:r>
            <a:r>
              <a:rPr lang="en-US" altLang="zh-CN" sz="2400" dirty="0" smtClean="0"/>
              <a:t>d+1</a:t>
            </a:r>
            <a:r>
              <a:rPr lang="zh-CN" altLang="en-US" sz="2400" dirty="0" smtClean="0"/>
              <a:t>的结果为</a:t>
            </a:r>
            <a:r>
              <a:rPr lang="en-US" altLang="zh-CN" sz="2400" dirty="0" err="1" smtClean="0"/>
              <a:t>int</a:t>
            </a:r>
            <a:r>
              <a:rPr lang="zh-CN" altLang="en-US" sz="2400" dirty="0" smtClean="0"/>
              <a:t>类型。</a:t>
            </a:r>
          </a:p>
          <a:p>
            <a:pPr lvl="1" eaLnBrk="1" hangingPunct="1">
              <a:lnSpc>
                <a:spcPct val="80000"/>
              </a:lnSpc>
              <a:buFontTx/>
              <a:buNone/>
              <a:defRPr/>
            </a:pPr>
            <a:r>
              <a:rPr lang="en-US" altLang="zh-CN" sz="2400" dirty="0" smtClean="0"/>
              <a:t>d = (Day)(d+1)  //OK</a:t>
            </a:r>
          </a:p>
          <a:p>
            <a:pPr eaLnBrk="1" hangingPunct="1">
              <a:defRPr/>
            </a:pPr>
            <a:r>
              <a:rPr lang="zh-CN" altLang="en-US" sz="2800" dirty="0" smtClean="0"/>
              <a:t>不能对枚举类型的值直接进行输入</a:t>
            </a:r>
            <a:r>
              <a:rPr lang="zh-CN" altLang="en-US" sz="2800" dirty="0" smtClean="0">
                <a:latin typeface="Courier New" pitchFamily="49" charset="0"/>
              </a:rPr>
              <a:t>，但可以进行输出</a:t>
            </a:r>
            <a:r>
              <a:rPr lang="zh-CN" altLang="en-US" sz="2800" dirty="0" smtClean="0"/>
              <a:t>。例如：</a:t>
            </a:r>
          </a:p>
          <a:p>
            <a:pPr lvl="1" eaLnBrk="1" hangingPunct="1">
              <a:lnSpc>
                <a:spcPct val="80000"/>
              </a:lnSpc>
              <a:buFontTx/>
              <a:buNone/>
              <a:defRPr/>
            </a:pPr>
            <a:r>
              <a:rPr lang="en-US" altLang="zh-CN" sz="2400" dirty="0" smtClean="0"/>
              <a:t>Day d;</a:t>
            </a:r>
          </a:p>
          <a:p>
            <a:pPr lvl="1" eaLnBrk="1" hangingPunct="1">
              <a:lnSpc>
                <a:spcPct val="80000"/>
              </a:lnSpc>
              <a:buFontTx/>
              <a:buNone/>
              <a:defRPr/>
            </a:pPr>
            <a:r>
              <a:rPr lang="en-US" altLang="zh-CN" sz="2400" dirty="0" err="1" smtClean="0"/>
              <a:t>cin</a:t>
            </a:r>
            <a:r>
              <a:rPr lang="en-US" altLang="zh-CN" sz="2400" dirty="0" smtClean="0"/>
              <a:t> &gt;&gt; d;  //</a:t>
            </a:r>
            <a:r>
              <a:rPr lang="en-US" altLang="zh-CN" sz="2400" dirty="0" smtClean="0">
                <a:solidFill>
                  <a:srgbClr val="FFC000"/>
                </a:solidFill>
              </a:rPr>
              <a:t>Error</a:t>
            </a:r>
          </a:p>
          <a:p>
            <a:pPr lvl="1" eaLnBrk="1" hangingPunct="1">
              <a:lnSpc>
                <a:spcPct val="80000"/>
              </a:lnSpc>
              <a:buFontTx/>
              <a:buNone/>
              <a:defRPr/>
            </a:pPr>
            <a:r>
              <a:rPr lang="en-US" altLang="zh-CN" sz="2400" dirty="0" err="1" smtClean="0"/>
              <a:t>cout</a:t>
            </a:r>
            <a:r>
              <a:rPr lang="en-US" altLang="zh-CN" sz="2400" dirty="0" smtClean="0"/>
              <a:t> &lt;&lt; d;  //OK</a:t>
            </a:r>
            <a:r>
              <a:rPr lang="zh-CN" altLang="en-US" sz="2400" dirty="0" smtClean="0"/>
              <a:t>，将把</a:t>
            </a:r>
            <a:r>
              <a:rPr lang="en-US" altLang="zh-CN" sz="2400" dirty="0" smtClean="0"/>
              <a:t>d</a:t>
            </a:r>
            <a:r>
              <a:rPr lang="zh-CN" altLang="en-US" sz="2400" dirty="0" smtClean="0"/>
              <a:t>转换成</a:t>
            </a:r>
            <a:r>
              <a:rPr lang="en-US" altLang="zh-CN" sz="2400" dirty="0" err="1" smtClean="0"/>
              <a:t>int</a:t>
            </a:r>
            <a:endParaRPr lang="en-US" altLang="zh-CN" sz="24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57200" y="115888"/>
            <a:ext cx="8229600" cy="703262"/>
          </a:xfrm>
        </p:spPr>
        <p:txBody>
          <a:bodyPr/>
          <a:lstStyle/>
          <a:p>
            <a:pPr eaLnBrk="1" hangingPunct="1">
              <a:defRPr/>
            </a:pPr>
            <a:r>
              <a:rPr lang="zh-CN" altLang="en-US" sz="4000" smtClean="0"/>
              <a:t>指针间接访问操作的例子</a:t>
            </a:r>
          </a:p>
        </p:txBody>
      </p:sp>
      <p:sp>
        <p:nvSpPr>
          <p:cNvPr id="406531" name="Rectangle 3"/>
          <p:cNvSpPr>
            <a:spLocks noGrp="1" noChangeArrowheads="1"/>
          </p:cNvSpPr>
          <p:nvPr>
            <p:ph type="body" idx="1"/>
          </p:nvPr>
        </p:nvSpPr>
        <p:spPr>
          <a:xfrm>
            <a:off x="2555875" y="1196975"/>
            <a:ext cx="6227763" cy="5661025"/>
          </a:xfrm>
        </p:spPr>
        <p:txBody>
          <a:bodyPr/>
          <a:lstStyle/>
          <a:p>
            <a:pPr eaLnBrk="1" hangingPunct="1">
              <a:lnSpc>
                <a:spcPct val="90000"/>
              </a:lnSpc>
              <a:defRPr/>
            </a:pPr>
            <a:r>
              <a:rPr lang="zh-CN" altLang="en-US" sz="2400" smtClean="0"/>
              <a:t>执行操作：</a:t>
            </a:r>
            <a:r>
              <a:rPr lang="zh-CN" altLang="en-US" sz="2400" smtClean="0">
                <a:latin typeface="Arial"/>
              </a:rPr>
              <a:t>“</a:t>
            </a:r>
            <a:r>
              <a:rPr lang="en-US" altLang="zh-CN" sz="2400" smtClean="0"/>
              <a:t>x = 1;</a:t>
            </a:r>
            <a:r>
              <a:rPr lang="en-US" altLang="zh-CN" sz="2400" smtClean="0">
                <a:latin typeface="Arial"/>
              </a:rPr>
              <a:t>”</a:t>
            </a:r>
            <a:r>
              <a:rPr lang="zh-CN" altLang="en-US" sz="2400" smtClean="0"/>
              <a:t>前，（假设</a:t>
            </a:r>
            <a:r>
              <a:rPr lang="en-US" altLang="zh-CN" sz="2400" smtClean="0"/>
              <a:t>120</a:t>
            </a:r>
            <a:r>
              <a:rPr lang="zh-CN" altLang="en-US" sz="2400" smtClean="0"/>
              <a:t>和</a:t>
            </a:r>
            <a:r>
              <a:rPr lang="en-US" altLang="zh-CN" sz="2400" smtClean="0"/>
              <a:t>124</a:t>
            </a:r>
            <a:r>
              <a:rPr lang="zh-CN" altLang="en-US" sz="2400" smtClean="0"/>
              <a:t>分别代表变量</a:t>
            </a:r>
            <a:r>
              <a:rPr lang="en-US" altLang="zh-CN" sz="2400" smtClean="0"/>
              <a:t>x</a:t>
            </a:r>
            <a:r>
              <a:rPr lang="zh-CN" altLang="en-US" sz="2400" smtClean="0"/>
              <a:t>和</a:t>
            </a:r>
            <a:r>
              <a:rPr lang="en-US" altLang="zh-CN" sz="2400" smtClean="0"/>
              <a:t>p</a:t>
            </a:r>
            <a:r>
              <a:rPr lang="zh-CN" altLang="en-US" sz="2400" smtClean="0"/>
              <a:t>的内存地址）</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zh-CN" altLang="en-US" sz="2400" b="1" smtClean="0">
                <a:solidFill>
                  <a:schemeClr val="folHlink"/>
                </a:solidFill>
              </a:rPr>
              <a:t>？</a:t>
            </a:r>
            <a:r>
              <a:rPr lang="zh-CN" altLang="en-US" sz="2400" b="1" smtClean="0"/>
              <a:t>		</a:t>
            </a:r>
            <a:r>
              <a:rPr lang="en-US" altLang="zh-CN" sz="2400" b="1" smtClean="0"/>
              <a:t>124:    </a:t>
            </a:r>
            <a:r>
              <a:rPr lang="zh-CN" altLang="en-US" sz="2400" b="1" smtClean="0">
                <a:solidFill>
                  <a:schemeClr val="folHlink"/>
                </a:solidFill>
              </a:rPr>
              <a:t>？</a:t>
            </a:r>
            <a:endParaRPr lang="zh-CN" altLang="en-US" sz="2400" smtClean="0">
              <a:solidFill>
                <a:schemeClr val="folHlink"/>
              </a:solidFill>
            </a:endParaRPr>
          </a:p>
          <a:p>
            <a:pPr eaLnBrk="1" hangingPunct="1">
              <a:lnSpc>
                <a:spcPct val="140000"/>
              </a:lnSpc>
              <a:defRPr/>
            </a:pPr>
            <a:r>
              <a:rPr lang="zh-CN" altLang="en-US" sz="2400" smtClean="0"/>
              <a:t>执行操作：</a:t>
            </a:r>
            <a:r>
              <a:rPr lang="zh-CN" altLang="en-US" sz="2400" smtClean="0">
                <a:latin typeface="Arial"/>
              </a:rPr>
              <a:t>“</a:t>
            </a:r>
            <a:r>
              <a:rPr lang="en-US" altLang="zh-CN" sz="2400" smtClean="0"/>
              <a:t>x = 1;</a:t>
            </a:r>
            <a:r>
              <a:rPr lang="en-US" altLang="zh-CN"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1</a:t>
            </a:r>
            <a:r>
              <a:rPr lang="en-US" altLang="zh-CN" sz="2400" b="1" smtClean="0"/>
              <a:t>		124:    </a:t>
            </a:r>
            <a:r>
              <a:rPr lang="zh-CN" altLang="en-US" sz="2400" b="1" smtClean="0">
                <a:solidFill>
                  <a:schemeClr val="folHlink"/>
                </a:solidFill>
              </a:rPr>
              <a:t>？</a:t>
            </a:r>
            <a:endParaRPr lang="zh-CN" altLang="en-US" sz="2400" smtClean="0">
              <a:solidFill>
                <a:schemeClr val="folHlink"/>
              </a:solidFill>
            </a:endParaRPr>
          </a:p>
          <a:p>
            <a:pPr eaLnBrk="1" hangingPunct="1">
              <a:lnSpc>
                <a:spcPct val="130000"/>
              </a:lnSpc>
              <a:defRPr/>
            </a:pPr>
            <a:r>
              <a:rPr lang="zh-CN" altLang="en-US" sz="2400" smtClean="0"/>
              <a:t>执行操作：</a:t>
            </a:r>
            <a:r>
              <a:rPr lang="zh-CN" altLang="en-US" sz="2400" smtClean="0">
                <a:latin typeface="Arial"/>
              </a:rPr>
              <a:t>“</a:t>
            </a:r>
            <a:r>
              <a:rPr lang="en-US" altLang="zh-CN" sz="2400" smtClean="0"/>
              <a:t>p = &amp;x</a:t>
            </a:r>
            <a:r>
              <a:rPr lang="zh-CN" altLang="en-US" sz="2400" smtClean="0"/>
              <a:t>；</a:t>
            </a:r>
            <a:r>
              <a:rPr lang="zh-CN" altLang="en-US"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1</a:t>
            </a:r>
            <a:r>
              <a:rPr lang="en-US" altLang="zh-CN" sz="2400" b="1" smtClean="0"/>
              <a:t>		124:   </a:t>
            </a:r>
            <a:r>
              <a:rPr lang="en-US" altLang="zh-CN" sz="2400" b="1" smtClean="0">
                <a:solidFill>
                  <a:schemeClr val="folHlink"/>
                </a:solidFill>
              </a:rPr>
              <a:t>120</a:t>
            </a:r>
            <a:endParaRPr lang="en-US" altLang="zh-CN" sz="2400" smtClean="0">
              <a:solidFill>
                <a:schemeClr val="folHlink"/>
              </a:solidFill>
            </a:endParaRPr>
          </a:p>
          <a:p>
            <a:pPr eaLnBrk="1" hangingPunct="1">
              <a:lnSpc>
                <a:spcPct val="130000"/>
              </a:lnSpc>
              <a:defRPr/>
            </a:pPr>
            <a:r>
              <a:rPr lang="zh-CN" altLang="en-US" sz="2400" smtClean="0"/>
              <a:t>执行操作：</a:t>
            </a:r>
            <a:r>
              <a:rPr lang="zh-CN" altLang="en-US" sz="2400" smtClean="0">
                <a:latin typeface="Arial"/>
              </a:rPr>
              <a:t>“</a:t>
            </a:r>
            <a:r>
              <a:rPr lang="zh-CN" altLang="en-US" sz="2400" smtClean="0"/>
              <a:t>*</a:t>
            </a:r>
            <a:r>
              <a:rPr lang="en-US" altLang="zh-CN" sz="2400" smtClean="0"/>
              <a:t>p = 2;</a:t>
            </a:r>
            <a:r>
              <a:rPr lang="en-US" altLang="zh-CN" sz="2400" smtClean="0">
                <a:latin typeface="Arial"/>
              </a:rPr>
              <a:t>”</a:t>
            </a:r>
            <a:r>
              <a:rPr lang="zh-CN" altLang="en-US" sz="2400" smtClean="0"/>
              <a:t>后， </a:t>
            </a:r>
          </a:p>
          <a:p>
            <a:pPr eaLnBrk="1" hangingPunct="1">
              <a:lnSpc>
                <a:spcPct val="90000"/>
              </a:lnSpc>
              <a:buFont typeface="Wingdings" pitchFamily="2" charset="2"/>
              <a:buNone/>
              <a:defRPr/>
            </a:pPr>
            <a:r>
              <a:rPr lang="zh-CN" altLang="en-US" sz="2400" b="1" smtClean="0"/>
              <a:t>			</a:t>
            </a:r>
            <a:r>
              <a:rPr lang="en-US" altLang="zh-CN" sz="2400" b="1" smtClean="0"/>
              <a:t>x             		  p</a:t>
            </a:r>
          </a:p>
          <a:p>
            <a:pPr eaLnBrk="1" hangingPunct="1">
              <a:lnSpc>
                <a:spcPct val="90000"/>
              </a:lnSpc>
              <a:buFont typeface="Wingdings" pitchFamily="2" charset="2"/>
              <a:buNone/>
              <a:defRPr/>
            </a:pPr>
            <a:r>
              <a:rPr lang="en-US" altLang="zh-CN" sz="2400" b="1" smtClean="0"/>
              <a:t>     120:	</a:t>
            </a:r>
            <a:r>
              <a:rPr lang="en-US" altLang="zh-CN" sz="2400" b="1" smtClean="0">
                <a:solidFill>
                  <a:schemeClr val="folHlink"/>
                </a:solidFill>
              </a:rPr>
              <a:t>2</a:t>
            </a:r>
            <a:r>
              <a:rPr lang="en-US" altLang="zh-CN" sz="2400" b="1" smtClean="0"/>
              <a:t>		124:   </a:t>
            </a:r>
            <a:r>
              <a:rPr lang="en-US" altLang="zh-CN" sz="2400" b="1" smtClean="0">
                <a:solidFill>
                  <a:schemeClr val="folHlink"/>
                </a:solidFill>
              </a:rPr>
              <a:t>120</a:t>
            </a:r>
          </a:p>
        </p:txBody>
      </p:sp>
      <p:sp>
        <p:nvSpPr>
          <p:cNvPr id="406532" name="Text Box 4"/>
          <p:cNvSpPr txBox="1">
            <a:spLocks noChangeArrowheads="1"/>
          </p:cNvSpPr>
          <p:nvPr/>
        </p:nvSpPr>
        <p:spPr bwMode="auto">
          <a:xfrm>
            <a:off x="303213" y="1284288"/>
            <a:ext cx="1965325" cy="3195637"/>
          </a:xfrm>
          <a:prstGeom prst="rect">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defRPr/>
            </a:pPr>
            <a:r>
              <a:rPr lang="en-US" altLang="zh-CN" b="0">
                <a:solidFill>
                  <a:srgbClr val="000000"/>
                </a:solidFill>
                <a:effectLst>
                  <a:outerShdw blurRad="38100" dist="38100" dir="2700000" algn="tl">
                    <a:srgbClr val="FFFFFF"/>
                  </a:outerShdw>
                </a:effectLst>
              </a:rPr>
              <a:t>int *p;</a:t>
            </a:r>
          </a:p>
          <a:p>
            <a:pPr lvl="1" algn="l">
              <a:defRPr/>
            </a:pPr>
            <a:r>
              <a:rPr lang="en-US" altLang="zh-CN" b="0">
                <a:solidFill>
                  <a:srgbClr val="000000"/>
                </a:solidFill>
                <a:effectLst>
                  <a:outerShdw blurRad="38100" dist="38100" dir="2700000" algn="tl">
                    <a:srgbClr val="FFFFFF"/>
                  </a:outerShdw>
                </a:effectLst>
              </a:rPr>
              <a:t>int x;</a:t>
            </a:r>
          </a:p>
          <a:p>
            <a:pPr lvl="1" algn="l">
              <a:defRPr/>
            </a:pPr>
            <a:r>
              <a:rPr lang="en-US" altLang="zh-CN" b="0">
                <a:solidFill>
                  <a:srgbClr val="000000"/>
                </a:solidFill>
                <a:effectLst>
                  <a:outerShdw blurRad="38100" dist="38100" dir="2700000" algn="tl">
                    <a:srgbClr val="FFFFFF"/>
                  </a:outerShdw>
                </a:effectLst>
              </a:rPr>
              <a:t>x = 1;</a:t>
            </a:r>
          </a:p>
          <a:p>
            <a:pPr lvl="1" algn="l">
              <a:defRPr/>
            </a:pPr>
            <a:r>
              <a:rPr lang="en-US" altLang="zh-CN" b="0">
                <a:solidFill>
                  <a:srgbClr val="000000"/>
                </a:solidFill>
                <a:effectLst>
                  <a:outerShdw blurRad="38100" dist="38100" dir="2700000" algn="tl">
                    <a:srgbClr val="FFFFFF"/>
                  </a:outerShdw>
                </a:effectLst>
              </a:rPr>
              <a:t>p = &amp;x;</a:t>
            </a:r>
          </a:p>
          <a:p>
            <a:pPr lvl="1" algn="l">
              <a:defRPr/>
            </a:pPr>
            <a:r>
              <a:rPr lang="en-US" altLang="zh-CN" b="0">
                <a:solidFill>
                  <a:srgbClr val="000000"/>
                </a:solidFill>
                <a:effectLst>
                  <a:outerShdw blurRad="38100" dist="38100" dir="2700000" algn="tl">
                    <a:srgbClr val="FFFFFF"/>
                  </a:outerShdw>
                </a:effectLst>
              </a:rPr>
              <a:t>*p = 2;</a:t>
            </a:r>
          </a:p>
          <a:p>
            <a:pPr algn="l">
              <a:defRPr/>
            </a:pPr>
            <a:endParaRPr lang="en-US" altLang="zh-CN"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6531">
                                            <p:txEl>
                                              <p:pRg st="3" end="3"/>
                                            </p:txEl>
                                          </p:spTgt>
                                        </p:tgtEl>
                                        <p:attrNameLst>
                                          <p:attrName>style.visibility</p:attrName>
                                        </p:attrNameLst>
                                      </p:cBhvr>
                                      <p:to>
                                        <p:strVal val="visible"/>
                                      </p:to>
                                    </p:set>
                                    <p:anim calcmode="lin" valueType="num">
                                      <p:cBhvr additive="base">
                                        <p:cTn id="7" dur="500" fill="hold"/>
                                        <p:tgtEl>
                                          <p:spTgt spid="4065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653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6531">
                                            <p:txEl>
                                              <p:pRg st="4" end="4"/>
                                            </p:txEl>
                                          </p:spTgt>
                                        </p:tgtEl>
                                        <p:attrNameLst>
                                          <p:attrName>style.visibility</p:attrName>
                                        </p:attrNameLst>
                                      </p:cBhvr>
                                      <p:to>
                                        <p:strVal val="visible"/>
                                      </p:to>
                                    </p:set>
                                    <p:anim calcmode="lin" valueType="num">
                                      <p:cBhvr additive="base">
                                        <p:cTn id="11" dur="500" fill="hold"/>
                                        <p:tgtEl>
                                          <p:spTgt spid="40653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653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6531">
                                            <p:txEl>
                                              <p:pRg st="5" end="5"/>
                                            </p:txEl>
                                          </p:spTgt>
                                        </p:tgtEl>
                                        <p:attrNameLst>
                                          <p:attrName>style.visibility</p:attrName>
                                        </p:attrNameLst>
                                      </p:cBhvr>
                                      <p:to>
                                        <p:strVal val="visible"/>
                                      </p:to>
                                    </p:set>
                                    <p:anim calcmode="lin" valueType="num">
                                      <p:cBhvr additive="base">
                                        <p:cTn id="15" dur="500" fill="hold"/>
                                        <p:tgtEl>
                                          <p:spTgt spid="40653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6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06531">
                                            <p:txEl>
                                              <p:pRg st="6" end="6"/>
                                            </p:txEl>
                                          </p:spTgt>
                                        </p:tgtEl>
                                        <p:attrNameLst>
                                          <p:attrName>style.visibility</p:attrName>
                                        </p:attrNameLst>
                                      </p:cBhvr>
                                      <p:to>
                                        <p:strVal val="visible"/>
                                      </p:to>
                                    </p:set>
                                    <p:anim calcmode="lin" valueType="num">
                                      <p:cBhvr additive="base">
                                        <p:cTn id="21" dur="500" fill="hold"/>
                                        <p:tgtEl>
                                          <p:spTgt spid="40653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6531">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06531">
                                            <p:txEl>
                                              <p:pRg st="7" end="7"/>
                                            </p:txEl>
                                          </p:spTgt>
                                        </p:tgtEl>
                                        <p:attrNameLst>
                                          <p:attrName>style.visibility</p:attrName>
                                        </p:attrNameLst>
                                      </p:cBhvr>
                                      <p:to>
                                        <p:strVal val="visible"/>
                                      </p:to>
                                    </p:set>
                                    <p:anim calcmode="lin" valueType="num">
                                      <p:cBhvr additive="base">
                                        <p:cTn id="25" dur="500" fill="hold"/>
                                        <p:tgtEl>
                                          <p:spTgt spid="40653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6531">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06531">
                                            <p:txEl>
                                              <p:pRg st="8" end="8"/>
                                            </p:txEl>
                                          </p:spTgt>
                                        </p:tgtEl>
                                        <p:attrNameLst>
                                          <p:attrName>style.visibility</p:attrName>
                                        </p:attrNameLst>
                                      </p:cBhvr>
                                      <p:to>
                                        <p:strVal val="visible"/>
                                      </p:to>
                                    </p:set>
                                    <p:anim calcmode="lin" valueType="num">
                                      <p:cBhvr additive="base">
                                        <p:cTn id="29" dur="500" fill="hold"/>
                                        <p:tgtEl>
                                          <p:spTgt spid="406531">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65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06531">
                                            <p:txEl>
                                              <p:pRg st="9" end="9"/>
                                            </p:txEl>
                                          </p:spTgt>
                                        </p:tgtEl>
                                        <p:attrNameLst>
                                          <p:attrName>style.visibility</p:attrName>
                                        </p:attrNameLst>
                                      </p:cBhvr>
                                      <p:to>
                                        <p:strVal val="visible"/>
                                      </p:to>
                                    </p:set>
                                    <p:anim calcmode="lin" valueType="num">
                                      <p:cBhvr additive="base">
                                        <p:cTn id="35" dur="500" fill="hold"/>
                                        <p:tgtEl>
                                          <p:spTgt spid="40653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653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6531">
                                            <p:txEl>
                                              <p:pRg st="10" end="10"/>
                                            </p:txEl>
                                          </p:spTgt>
                                        </p:tgtEl>
                                        <p:attrNameLst>
                                          <p:attrName>style.visibility</p:attrName>
                                        </p:attrNameLst>
                                      </p:cBhvr>
                                      <p:to>
                                        <p:strVal val="visible"/>
                                      </p:to>
                                    </p:set>
                                    <p:anim calcmode="lin" valueType="num">
                                      <p:cBhvr additive="base">
                                        <p:cTn id="39" dur="500" fill="hold"/>
                                        <p:tgtEl>
                                          <p:spTgt spid="40653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653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6531">
                                            <p:txEl>
                                              <p:pRg st="11" end="11"/>
                                            </p:txEl>
                                          </p:spTgt>
                                        </p:tgtEl>
                                        <p:attrNameLst>
                                          <p:attrName>style.visibility</p:attrName>
                                        </p:attrNameLst>
                                      </p:cBhvr>
                                      <p:to>
                                        <p:strVal val="visible"/>
                                      </p:to>
                                    </p:set>
                                    <p:anim calcmode="lin" valueType="num">
                                      <p:cBhvr additive="base">
                                        <p:cTn id="43" dur="500" fill="hold"/>
                                        <p:tgtEl>
                                          <p:spTgt spid="40653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65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body" idx="1"/>
          </p:nvPr>
        </p:nvSpPr>
        <p:spPr>
          <a:xfrm>
            <a:off x="457200" y="188913"/>
            <a:ext cx="8229600" cy="6480175"/>
          </a:xfrm>
        </p:spPr>
        <p:txBody>
          <a:bodyPr/>
          <a:lstStyle/>
          <a:p>
            <a:pPr eaLnBrk="1" hangingPunct="1">
              <a:lnSpc>
                <a:spcPct val="90000"/>
              </a:lnSpc>
              <a:defRPr/>
            </a:pPr>
            <a:r>
              <a:rPr lang="zh-CN" altLang="en-US" sz="2800" dirty="0" smtClean="0"/>
              <a:t>对于一个</a:t>
            </a:r>
            <a:r>
              <a:rPr lang="zh-CN" altLang="en-US" sz="2800" dirty="0" smtClean="0">
                <a:solidFill>
                  <a:srgbClr val="FFC000"/>
                </a:solidFill>
              </a:rPr>
              <a:t>指向结构类型变量</a:t>
            </a:r>
            <a:r>
              <a:rPr lang="zh-CN" altLang="en-US" sz="2800" dirty="0" smtClean="0"/>
              <a:t>的指针变量，如果通过该指针变量来访问相应结构变量的成员，则可以写成：</a:t>
            </a:r>
          </a:p>
          <a:p>
            <a:pPr lvl="1" eaLnBrk="1" hangingPunct="1">
              <a:lnSpc>
                <a:spcPct val="90000"/>
              </a:lnSpc>
              <a:defRPr/>
            </a:pPr>
            <a:r>
              <a:rPr lang="en-US" altLang="zh-CN" sz="2400" dirty="0" smtClean="0"/>
              <a:t>(*&lt;</a:t>
            </a:r>
            <a:r>
              <a:rPr lang="zh-CN" altLang="en-US" sz="2400" dirty="0" smtClean="0"/>
              <a:t>指针变量</a:t>
            </a:r>
            <a:r>
              <a:rPr lang="en-US" altLang="zh-CN" sz="2400" dirty="0" smtClean="0"/>
              <a:t>&gt;).&lt;</a:t>
            </a:r>
            <a:r>
              <a:rPr lang="zh-CN" altLang="en-US" sz="2400" dirty="0" smtClean="0"/>
              <a:t>结构成员</a:t>
            </a:r>
            <a:r>
              <a:rPr lang="en-US" altLang="zh-CN" sz="2400" dirty="0" smtClean="0"/>
              <a:t>&gt;</a:t>
            </a:r>
          </a:p>
          <a:p>
            <a:pPr lvl="1" eaLnBrk="1" hangingPunct="1">
              <a:lnSpc>
                <a:spcPct val="90000"/>
              </a:lnSpc>
              <a:buFontTx/>
              <a:buNone/>
              <a:defRPr/>
            </a:pPr>
            <a:r>
              <a:rPr lang="zh-CN" altLang="en-US" sz="2400" dirty="0" smtClean="0"/>
              <a:t>或</a:t>
            </a:r>
          </a:p>
          <a:p>
            <a:pPr lvl="1" eaLnBrk="1" hangingPunct="1">
              <a:lnSpc>
                <a:spcPct val="90000"/>
              </a:lnSpc>
              <a:defRPr/>
            </a:pPr>
            <a:r>
              <a:rPr lang="en-US" altLang="zh-CN" sz="2400" dirty="0" smtClean="0"/>
              <a:t>&lt;</a:t>
            </a:r>
            <a:r>
              <a:rPr lang="zh-CN" altLang="en-US" sz="2400" dirty="0" smtClean="0"/>
              <a:t>指针变量</a:t>
            </a:r>
            <a:r>
              <a:rPr lang="en-US" altLang="zh-CN" sz="2400" dirty="0" smtClean="0"/>
              <a:t>&gt;</a:t>
            </a:r>
            <a:r>
              <a:rPr lang="en-US" altLang="zh-CN" sz="2400" dirty="0" smtClean="0">
                <a:solidFill>
                  <a:schemeClr val="folHlink"/>
                </a:solidFill>
              </a:rPr>
              <a:t>-&gt;</a:t>
            </a:r>
            <a:r>
              <a:rPr lang="en-US" altLang="zh-CN" sz="2400" dirty="0" smtClean="0"/>
              <a:t>&lt;</a:t>
            </a:r>
            <a:r>
              <a:rPr lang="zh-CN" altLang="en-US" sz="2400" dirty="0" smtClean="0"/>
              <a:t>结构成员</a:t>
            </a:r>
            <a:r>
              <a:rPr lang="en-US" altLang="zh-CN" sz="2400" dirty="0" smtClean="0"/>
              <a:t>&gt;</a:t>
            </a:r>
          </a:p>
          <a:p>
            <a:pPr lvl="1" eaLnBrk="1" hangingPunct="1">
              <a:lnSpc>
                <a:spcPct val="90000"/>
              </a:lnSpc>
              <a:buFontTx/>
              <a:buNone/>
              <a:defRPr/>
            </a:pPr>
            <a:r>
              <a:rPr lang="zh-CN" altLang="en-US" sz="2400" dirty="0" smtClean="0"/>
              <a:t>例如：</a:t>
            </a:r>
          </a:p>
          <a:p>
            <a:pPr lvl="1" eaLnBrk="1" hangingPunct="1">
              <a:lnSpc>
                <a:spcPct val="90000"/>
              </a:lnSpc>
              <a:buFontTx/>
              <a:buNone/>
              <a:defRPr/>
            </a:pPr>
            <a:r>
              <a:rPr lang="en-US" altLang="zh-CN" sz="2400" dirty="0" err="1" smtClean="0"/>
              <a:t>struct</a:t>
            </a:r>
            <a:r>
              <a:rPr lang="en-US" altLang="zh-CN" sz="2400" dirty="0" smtClean="0"/>
              <a:t> A</a:t>
            </a: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a:t>
            </a:r>
          </a:p>
          <a:p>
            <a:pPr lvl="1" eaLnBrk="1" hangingPunct="1">
              <a:lnSpc>
                <a:spcPct val="90000"/>
              </a:lnSpc>
              <a:buFontTx/>
              <a:buNone/>
              <a:defRPr/>
            </a:pPr>
            <a:r>
              <a:rPr lang="en-US" altLang="zh-CN" sz="2400" dirty="0" smtClean="0"/>
              <a:t>	double d;</a:t>
            </a:r>
          </a:p>
          <a:p>
            <a:pPr lvl="1" eaLnBrk="1" hangingPunct="1">
              <a:lnSpc>
                <a:spcPct val="90000"/>
              </a:lnSpc>
              <a:buFontTx/>
              <a:buNone/>
              <a:defRPr/>
            </a:pPr>
            <a:r>
              <a:rPr lang="en-US" altLang="zh-CN" sz="2400" dirty="0" smtClean="0"/>
              <a:t>	char </a:t>
            </a:r>
            <a:r>
              <a:rPr lang="en-US" altLang="zh-CN" sz="2400" dirty="0" err="1" smtClean="0"/>
              <a:t>ch</a:t>
            </a:r>
            <a:r>
              <a:rPr lang="en-US" altLang="zh-CN" sz="2400" dirty="0" smtClean="0"/>
              <a:t>;</a:t>
            </a:r>
          </a:p>
          <a:p>
            <a:pPr lvl="1" eaLnBrk="1" hangingPunct="1">
              <a:lnSpc>
                <a:spcPct val="90000"/>
              </a:lnSpc>
              <a:buFontTx/>
              <a:buNone/>
              <a:defRPr/>
            </a:pPr>
            <a:r>
              <a:rPr lang="en-US" altLang="zh-CN" sz="2400" dirty="0" smtClean="0"/>
              <a:t>}</a:t>
            </a:r>
            <a:r>
              <a:rPr lang="zh-CN" altLang="en-GB" sz="2400" dirty="0" smtClean="0"/>
              <a:t>；</a:t>
            </a:r>
            <a:endParaRPr lang="zh-CN" altLang="en-US" sz="2400" dirty="0" smtClean="0"/>
          </a:p>
          <a:p>
            <a:pPr lvl="1" eaLnBrk="1" hangingPunct="1">
              <a:lnSpc>
                <a:spcPct val="90000"/>
              </a:lnSpc>
              <a:buFontTx/>
              <a:buNone/>
              <a:defRPr/>
            </a:pPr>
            <a:r>
              <a:rPr lang="en-US" altLang="zh-CN" sz="2400" dirty="0" smtClean="0"/>
              <a:t>A </a:t>
            </a:r>
            <a:r>
              <a:rPr lang="en-US" altLang="zh-CN" sz="2400" dirty="0" err="1" smtClean="0"/>
              <a:t>a</a:t>
            </a:r>
            <a:r>
              <a:rPr lang="en-US" altLang="zh-CN" sz="2400" dirty="0" smtClean="0"/>
              <a:t>;</a:t>
            </a:r>
          </a:p>
          <a:p>
            <a:pPr lvl="1" eaLnBrk="1" hangingPunct="1">
              <a:lnSpc>
                <a:spcPct val="90000"/>
              </a:lnSpc>
              <a:buFontTx/>
              <a:buNone/>
              <a:defRPr/>
            </a:pPr>
            <a:r>
              <a:rPr lang="en-US" altLang="zh-CN" sz="2400" dirty="0" smtClean="0"/>
              <a:t>A *p=&amp;a;</a:t>
            </a:r>
          </a:p>
          <a:p>
            <a:pPr lvl="1" eaLnBrk="1" hangingPunct="1">
              <a:lnSpc>
                <a:spcPct val="90000"/>
              </a:lnSpc>
              <a:buFontTx/>
              <a:buNone/>
              <a:defRPr/>
            </a:pPr>
            <a:r>
              <a:rPr lang="en-US" altLang="zh-CN" sz="2400" dirty="0" smtClean="0"/>
              <a:t>......</a:t>
            </a:r>
          </a:p>
          <a:p>
            <a:pPr lvl="1" eaLnBrk="1" hangingPunct="1">
              <a:lnSpc>
                <a:spcPct val="90000"/>
              </a:lnSpc>
              <a:buFontTx/>
              <a:buNone/>
              <a:defRPr/>
            </a:pPr>
            <a:r>
              <a:rPr lang="en-US" altLang="zh-CN" sz="2400" dirty="0" err="1" smtClean="0"/>
              <a:t>cout</a:t>
            </a:r>
            <a:r>
              <a:rPr lang="en-US" altLang="zh-CN" sz="2400" dirty="0" smtClean="0"/>
              <a:t> &lt;&lt; </a:t>
            </a:r>
            <a:r>
              <a:rPr lang="en-US" altLang="zh-CN" sz="2400" dirty="0" smtClean="0">
                <a:solidFill>
                  <a:schemeClr val="folHlink"/>
                </a:solidFill>
              </a:rPr>
              <a:t>(*p).</a:t>
            </a:r>
            <a:r>
              <a:rPr lang="en-US" altLang="zh-CN" sz="2400" dirty="0" err="1" smtClean="0">
                <a:solidFill>
                  <a:schemeClr val="folHlink"/>
                </a:solidFill>
              </a:rPr>
              <a:t>i</a:t>
            </a:r>
            <a:r>
              <a:rPr lang="en-US" altLang="zh-CN" sz="2400" dirty="0" smtClean="0"/>
              <a:t> &lt;&lt; </a:t>
            </a:r>
            <a:r>
              <a:rPr lang="en-US" altLang="zh-CN" sz="2400" dirty="0" smtClean="0">
                <a:solidFill>
                  <a:schemeClr val="folHlink"/>
                </a:solidFill>
              </a:rPr>
              <a:t>p-&gt;d</a:t>
            </a:r>
            <a:r>
              <a:rPr lang="en-US" altLang="zh-CN" sz="2400" dirty="0" smtClean="0"/>
              <a:t> &lt;&lt; </a:t>
            </a:r>
            <a:r>
              <a:rPr lang="en-US" altLang="zh-CN" sz="2400" dirty="0" err="1" smtClean="0"/>
              <a:t>endl</a:t>
            </a:r>
            <a:r>
              <a:rPr lang="en-US" altLang="zh-CN" sz="2400" dirty="0" smtClean="0"/>
              <a:t>;//</a:t>
            </a:r>
            <a:r>
              <a:rPr lang="zh-CN" altLang="en-US" sz="2400" dirty="0" smtClean="0"/>
              <a:t>输出</a:t>
            </a:r>
            <a:r>
              <a:rPr lang="en-US" altLang="zh-CN" sz="2400" dirty="0" err="1" smtClean="0"/>
              <a:t>a.i</a:t>
            </a:r>
            <a:r>
              <a:rPr lang="zh-CN" altLang="en-US" sz="2400" dirty="0" smtClean="0"/>
              <a:t>和</a:t>
            </a:r>
            <a:r>
              <a:rPr lang="en-US" altLang="zh-CN" sz="2400" dirty="0" err="1" smtClean="0"/>
              <a:t>a.d</a:t>
            </a:r>
            <a:endParaRPr lang="en-US" altLang="zh-CN" sz="2400"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defRPr/>
            </a:pPr>
            <a:endParaRPr lang="zh-CN" altLang="zh-CN" smtClean="0"/>
          </a:p>
        </p:txBody>
      </p:sp>
      <p:sp>
        <p:nvSpPr>
          <p:cNvPr id="408579" name="Rectangle 3"/>
          <p:cNvSpPr>
            <a:spLocks noGrp="1" noChangeArrowheads="1"/>
          </p:cNvSpPr>
          <p:nvPr>
            <p:ph type="body" idx="1"/>
          </p:nvPr>
        </p:nvSpPr>
        <p:spPr/>
        <p:txBody>
          <a:bodyPr/>
          <a:lstStyle/>
          <a:p>
            <a:pPr eaLnBrk="1" hangingPunct="1">
              <a:defRPr/>
            </a:pPr>
            <a:r>
              <a:rPr lang="zh-CN" altLang="en-US" smtClean="0">
                <a:cs typeface="Times New Roman" pitchFamily="18" charset="0"/>
              </a:rPr>
              <a:t>请注意下面的问题：</a:t>
            </a:r>
          </a:p>
          <a:p>
            <a:pPr lvl="1" eaLnBrk="1" hangingPunct="1">
              <a:defRPr/>
            </a:pPr>
            <a:r>
              <a:rPr lang="en-US" altLang="zh-CN" smtClean="0"/>
              <a:t>int *p;</a:t>
            </a:r>
          </a:p>
          <a:p>
            <a:pPr lvl="1" eaLnBrk="1" hangingPunct="1">
              <a:defRPr/>
            </a:pPr>
            <a:r>
              <a:rPr lang="en-US" altLang="zh-CN" smtClean="0"/>
              <a:t>*p = 1; //</a:t>
            </a:r>
            <a:r>
              <a:rPr lang="en-US" altLang="zh-CN" smtClean="0">
                <a:solidFill>
                  <a:schemeClr val="folHlink"/>
                </a:solidFill>
              </a:rPr>
              <a:t>1</a:t>
            </a:r>
            <a:r>
              <a:rPr lang="zh-CN" altLang="en-US" smtClean="0">
                <a:solidFill>
                  <a:schemeClr val="folHlink"/>
                </a:solidFill>
              </a:rPr>
              <a:t>赋值到哪里去了？</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a:xfrm>
            <a:off x="107950" y="1341438"/>
            <a:ext cx="8893175" cy="5516562"/>
          </a:xfrm>
        </p:spPr>
        <p:txBody>
          <a:bodyPr/>
          <a:lstStyle/>
          <a:p>
            <a:pPr algn="just" eaLnBrk="1" hangingPunct="1">
              <a:defRPr/>
            </a:pPr>
            <a:r>
              <a:rPr lang="zh-CN" altLang="en-US" sz="2800" b="1" dirty="0" smtClean="0"/>
              <a:t>一个指针加上或减去一个整型值</a:t>
            </a:r>
          </a:p>
          <a:p>
            <a:pPr lvl="1" algn="just" eaLnBrk="1" hangingPunct="1">
              <a:defRPr/>
            </a:pPr>
            <a:r>
              <a:rPr lang="zh-CN" altLang="en-US" sz="2400" dirty="0" smtClean="0"/>
              <a:t>实际加（或减）的值由该指针所指向的数据类型来定。例如：</a:t>
            </a:r>
          </a:p>
          <a:p>
            <a:pPr lvl="2" eaLnBrk="1" hangingPunct="1">
              <a:buFont typeface="Wingdings" pitchFamily="2" charset="2"/>
              <a:buNone/>
              <a:defRPr/>
            </a:pPr>
            <a:r>
              <a:rPr lang="en-US" altLang="zh-CN" sz="2000" dirty="0" err="1" smtClean="0"/>
              <a:t>int</a:t>
            </a:r>
            <a:r>
              <a:rPr lang="en-US" altLang="zh-CN" sz="2000" dirty="0" smtClean="0"/>
              <a:t> x;</a:t>
            </a:r>
          </a:p>
          <a:p>
            <a:pPr lvl="2" eaLnBrk="1" hangingPunct="1">
              <a:buFont typeface="Wingdings" pitchFamily="2" charset="2"/>
              <a:buNone/>
              <a:defRPr/>
            </a:pPr>
            <a:r>
              <a:rPr lang="en-US" altLang="zh-CN" sz="2000" dirty="0" err="1" smtClean="0"/>
              <a:t>int</a:t>
            </a:r>
            <a:r>
              <a:rPr lang="en-US" altLang="zh-CN" sz="2000" dirty="0" smtClean="0"/>
              <a:t> *p;</a:t>
            </a:r>
          </a:p>
          <a:p>
            <a:pPr lvl="2" eaLnBrk="1" hangingPunct="1">
              <a:buFont typeface="Wingdings" pitchFamily="2" charset="2"/>
              <a:buNone/>
              <a:defRPr/>
            </a:pPr>
            <a:r>
              <a:rPr lang="en-US" altLang="zh-CN" sz="2000" dirty="0" smtClean="0"/>
              <a:t>p = &amp;x + </a:t>
            </a:r>
            <a:r>
              <a:rPr lang="en-US" altLang="zh-CN" sz="2000" dirty="0" smtClean="0">
                <a:solidFill>
                  <a:schemeClr val="folHlink"/>
                </a:solidFill>
              </a:rPr>
              <a:t>2</a:t>
            </a:r>
            <a:r>
              <a:rPr lang="en-US" altLang="zh-CN" sz="2000" dirty="0" smtClean="0"/>
              <a:t>;  //p</a:t>
            </a:r>
            <a:r>
              <a:rPr lang="zh-CN" altLang="en-US" sz="2000" dirty="0" smtClean="0"/>
              <a:t>的值为</a:t>
            </a:r>
            <a:r>
              <a:rPr lang="en-US" altLang="zh-CN" sz="2000" dirty="0" smtClean="0"/>
              <a:t>x</a:t>
            </a:r>
            <a:r>
              <a:rPr lang="zh-CN" altLang="en-US" sz="2000" dirty="0" smtClean="0"/>
              <a:t>的地址加上</a:t>
            </a:r>
            <a:r>
              <a:rPr lang="en-US" altLang="zh-CN" sz="2000" dirty="0" err="1" smtClean="0">
                <a:solidFill>
                  <a:schemeClr val="folHlink"/>
                </a:solidFill>
              </a:rPr>
              <a:t>sizeof</a:t>
            </a:r>
            <a:r>
              <a:rPr lang="en-US" altLang="zh-CN" sz="2000" dirty="0" smtClean="0">
                <a:solidFill>
                  <a:schemeClr val="folHlink"/>
                </a:solidFill>
              </a:rPr>
              <a:t>(</a:t>
            </a:r>
            <a:r>
              <a:rPr lang="en-US" altLang="zh-CN" sz="2000" dirty="0" err="1" smtClean="0">
                <a:solidFill>
                  <a:schemeClr val="folHlink"/>
                </a:solidFill>
              </a:rPr>
              <a:t>int</a:t>
            </a:r>
            <a:r>
              <a:rPr lang="en-US" altLang="zh-CN" sz="2000" dirty="0" smtClean="0">
                <a:solidFill>
                  <a:schemeClr val="folHlink"/>
                </a:solidFill>
              </a:rPr>
              <a:t>)*2</a:t>
            </a:r>
          </a:p>
          <a:p>
            <a:pPr lvl="1" algn="just" eaLnBrk="1" hangingPunct="1">
              <a:defRPr/>
            </a:pPr>
            <a:r>
              <a:rPr lang="zh-CN" altLang="en-US" sz="2400" dirty="0" smtClean="0"/>
              <a:t>该操作通常用于以指针方式来访问数组元素。例如：</a:t>
            </a:r>
          </a:p>
          <a:p>
            <a:pPr lvl="2" algn="just" eaLnBrk="1" hangingPunct="1">
              <a:buFont typeface="Wingdings" pitchFamily="2" charset="2"/>
              <a:buNone/>
              <a:defRPr/>
            </a:pPr>
            <a:r>
              <a:rPr lang="en-US" altLang="zh-CN" sz="2000" dirty="0" err="1" smtClean="0"/>
              <a:t>int</a:t>
            </a:r>
            <a:r>
              <a:rPr lang="en-US" altLang="zh-CN" sz="2000" dirty="0" smtClean="0"/>
              <a:t> a[10];</a:t>
            </a:r>
          </a:p>
          <a:p>
            <a:pPr lvl="2" eaLnBrk="1" hangingPunct="1">
              <a:buFont typeface="Wingdings" pitchFamily="2" charset="2"/>
              <a:buNone/>
              <a:defRPr/>
            </a:pPr>
            <a:r>
              <a:rPr lang="en-US" altLang="zh-CN" sz="2000" dirty="0" err="1" smtClean="0"/>
              <a:t>int</a:t>
            </a:r>
            <a:r>
              <a:rPr lang="en-US" altLang="zh-CN" sz="2000" dirty="0" smtClean="0"/>
              <a:t> *p;</a:t>
            </a:r>
          </a:p>
          <a:p>
            <a:pPr lvl="2" eaLnBrk="1" hangingPunct="1">
              <a:buFont typeface="Wingdings" pitchFamily="2" charset="2"/>
              <a:buNone/>
              <a:defRPr/>
            </a:pPr>
            <a:r>
              <a:rPr lang="en-US" altLang="zh-CN" sz="2000" dirty="0" smtClean="0"/>
              <a:t>p = &amp;a[0]; //</a:t>
            </a:r>
            <a:r>
              <a:rPr lang="zh-CN" altLang="en-US" sz="2000" dirty="0" smtClean="0"/>
              <a:t>或 </a:t>
            </a:r>
            <a:r>
              <a:rPr lang="en-US" altLang="zh-CN" sz="2000" dirty="0" smtClean="0"/>
              <a:t>p = a;</a:t>
            </a:r>
          </a:p>
          <a:p>
            <a:pPr lvl="2" eaLnBrk="1" hangingPunct="1">
              <a:buFont typeface="Wingdings" pitchFamily="2" charset="2"/>
              <a:buNone/>
              <a:defRPr/>
            </a:pPr>
            <a:r>
              <a:rPr lang="zh-CN" altLang="en-US" sz="2000" dirty="0" smtClean="0"/>
              <a:t>访问数组</a:t>
            </a:r>
            <a:r>
              <a:rPr lang="en-US" altLang="zh-CN" sz="2000" dirty="0" smtClean="0"/>
              <a:t>a</a:t>
            </a:r>
            <a:r>
              <a:rPr lang="zh-CN" altLang="en-US" sz="2000" dirty="0" smtClean="0"/>
              <a:t>的元素可采用：</a:t>
            </a:r>
          </a:p>
          <a:p>
            <a:pPr lvl="2" eaLnBrk="1" hangingPunct="1">
              <a:defRPr/>
            </a:pPr>
            <a:r>
              <a:rPr lang="en-US" altLang="zh-CN" sz="2000" dirty="0" smtClean="0"/>
              <a:t>a[0]</a:t>
            </a:r>
            <a:r>
              <a:rPr lang="zh-CN" altLang="en-US" sz="2000" dirty="0" smtClean="0"/>
              <a:t>、</a:t>
            </a:r>
            <a:r>
              <a:rPr lang="en-US" altLang="zh-CN" sz="2000" dirty="0" smtClean="0"/>
              <a:t>a[1]</a:t>
            </a:r>
            <a:r>
              <a:rPr lang="zh-CN" altLang="en-US" sz="2000" dirty="0" smtClean="0"/>
              <a:t>、</a:t>
            </a:r>
            <a:r>
              <a:rPr lang="en-US" altLang="zh-CN" sz="2000" dirty="0" smtClean="0"/>
              <a:t>...</a:t>
            </a:r>
            <a:r>
              <a:rPr lang="zh-CN" altLang="en-US" sz="2000" dirty="0" smtClean="0"/>
              <a:t>、</a:t>
            </a:r>
            <a:r>
              <a:rPr lang="en-US" altLang="zh-CN" sz="2000" dirty="0" smtClean="0"/>
              <a:t>a[9]</a:t>
            </a:r>
          </a:p>
          <a:p>
            <a:pPr lvl="2" eaLnBrk="1" hangingPunct="1">
              <a:defRPr/>
            </a:pPr>
            <a:r>
              <a:rPr lang="en-US" altLang="zh-CN" sz="2000" dirty="0" smtClean="0"/>
              <a:t>*p</a:t>
            </a:r>
            <a:r>
              <a:rPr lang="zh-CN" altLang="en-US" sz="2000" dirty="0" smtClean="0"/>
              <a:t>、*</a:t>
            </a:r>
            <a:r>
              <a:rPr lang="en-US" altLang="zh-CN" sz="2000" dirty="0" smtClean="0"/>
              <a:t>(</a:t>
            </a:r>
            <a:r>
              <a:rPr lang="en-US" altLang="zh-CN" sz="2000" dirty="0" smtClean="0">
                <a:solidFill>
                  <a:srgbClr val="FFC000"/>
                </a:solidFill>
              </a:rPr>
              <a:t>p+1</a:t>
            </a:r>
            <a:r>
              <a:rPr lang="en-US" altLang="zh-CN" sz="2000" dirty="0" smtClean="0"/>
              <a:t>)</a:t>
            </a:r>
            <a:r>
              <a:rPr lang="zh-CN" altLang="en-US" sz="2000" dirty="0" smtClean="0"/>
              <a:t>、</a:t>
            </a:r>
            <a:r>
              <a:rPr lang="en-US" altLang="zh-CN" sz="2000" dirty="0" smtClean="0"/>
              <a:t>...</a:t>
            </a:r>
            <a:r>
              <a:rPr lang="zh-CN" altLang="en-US" sz="2000" dirty="0" smtClean="0"/>
              <a:t>、*</a:t>
            </a:r>
            <a:r>
              <a:rPr lang="en-US" altLang="zh-CN" sz="2000" dirty="0" smtClean="0"/>
              <a:t>(</a:t>
            </a:r>
            <a:r>
              <a:rPr lang="en-US" altLang="zh-CN" sz="2000" dirty="0" smtClean="0">
                <a:solidFill>
                  <a:srgbClr val="FFC000"/>
                </a:solidFill>
              </a:rPr>
              <a:t>p+9</a:t>
            </a:r>
            <a:r>
              <a:rPr lang="en-US" altLang="zh-CN" sz="2000" dirty="0" smtClean="0"/>
              <a:t>)</a:t>
            </a:r>
          </a:p>
          <a:p>
            <a:pPr lvl="2" eaLnBrk="1" hangingPunct="1">
              <a:defRPr/>
            </a:pPr>
            <a:r>
              <a:rPr lang="en-US" altLang="zh-CN" sz="2000" dirty="0" smtClean="0">
                <a:solidFill>
                  <a:srgbClr val="FFC000"/>
                </a:solidFill>
              </a:rPr>
              <a:t>p[0]</a:t>
            </a:r>
            <a:r>
              <a:rPr lang="zh-CN" altLang="en-US" sz="2000" dirty="0" smtClean="0">
                <a:solidFill>
                  <a:srgbClr val="FFC000"/>
                </a:solidFill>
              </a:rPr>
              <a:t>、</a:t>
            </a:r>
            <a:r>
              <a:rPr lang="en-US" altLang="zh-CN" sz="2000" dirty="0" smtClean="0">
                <a:solidFill>
                  <a:srgbClr val="FFC000"/>
                </a:solidFill>
              </a:rPr>
              <a:t>p[1]</a:t>
            </a:r>
            <a:r>
              <a:rPr lang="zh-CN" altLang="en-US" sz="2000" dirty="0" smtClean="0">
                <a:solidFill>
                  <a:srgbClr val="FFC000"/>
                </a:solidFill>
              </a:rPr>
              <a:t>、</a:t>
            </a:r>
            <a:r>
              <a:rPr lang="en-US" altLang="zh-CN" sz="2000" dirty="0" smtClean="0">
                <a:solidFill>
                  <a:srgbClr val="FFC000"/>
                </a:solidFill>
              </a:rPr>
              <a:t>...</a:t>
            </a:r>
            <a:r>
              <a:rPr lang="zh-CN" altLang="en-US" sz="2000" dirty="0" smtClean="0">
                <a:solidFill>
                  <a:srgbClr val="FFC000"/>
                </a:solidFill>
              </a:rPr>
              <a:t>、</a:t>
            </a:r>
            <a:r>
              <a:rPr lang="en-US" altLang="zh-CN" sz="2000" dirty="0" smtClean="0">
                <a:solidFill>
                  <a:srgbClr val="FFC000"/>
                </a:solidFill>
              </a:rPr>
              <a:t>p[9] </a:t>
            </a:r>
            <a:r>
              <a:rPr lang="en-US" altLang="zh-CN" sz="2000" dirty="0" smtClean="0"/>
              <a:t>  </a:t>
            </a:r>
          </a:p>
        </p:txBody>
      </p:sp>
      <p:sp>
        <p:nvSpPr>
          <p:cNvPr id="409603" name="Rectangle 3"/>
          <p:cNvSpPr>
            <a:spLocks noGrp="1" noChangeArrowheads="1"/>
          </p:cNvSpPr>
          <p:nvPr>
            <p:ph type="title"/>
          </p:nvPr>
        </p:nvSpPr>
        <p:spPr>
          <a:xfrm>
            <a:off x="457200" y="44450"/>
            <a:ext cx="8229600" cy="1139825"/>
          </a:xfrm>
        </p:spPr>
        <p:txBody>
          <a:bodyPr/>
          <a:lstStyle/>
          <a:p>
            <a:pPr eaLnBrk="1" hangingPunct="1">
              <a:defRPr/>
            </a:pPr>
            <a:r>
              <a:rPr lang="zh-CN" altLang="en-US" smtClean="0"/>
              <a:t>指针的运算</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1"/>
          </p:nvPr>
        </p:nvSpPr>
        <p:spPr>
          <a:xfrm>
            <a:off x="457200" y="260350"/>
            <a:ext cx="8229600" cy="6408738"/>
          </a:xfrm>
        </p:spPr>
        <p:txBody>
          <a:bodyPr/>
          <a:lstStyle/>
          <a:p>
            <a:pPr eaLnBrk="1" hangingPunct="1">
              <a:lnSpc>
                <a:spcPct val="90000"/>
              </a:lnSpc>
              <a:buFont typeface="Wingdings" pitchFamily="2" charset="2"/>
              <a:buNone/>
              <a:defRPr/>
            </a:pPr>
            <a:r>
              <a:rPr lang="en-US" altLang="zh-CN" sz="2400" smtClean="0"/>
              <a:t>int a[10];</a:t>
            </a:r>
          </a:p>
          <a:p>
            <a:pPr eaLnBrk="1" hangingPunct="1">
              <a:lnSpc>
                <a:spcPct val="90000"/>
              </a:lnSpc>
              <a:buFont typeface="Wingdings" pitchFamily="2" charset="2"/>
              <a:buNone/>
              <a:defRPr/>
            </a:pPr>
            <a:r>
              <a:rPr lang="en-US" altLang="zh-CN" sz="2400" smtClean="0"/>
              <a:t>int sum=0;</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a[i];</a:t>
            </a:r>
          </a:p>
          <a:p>
            <a:pPr eaLnBrk="1" hangingPunct="1">
              <a:lnSpc>
                <a:spcPct val="90000"/>
              </a:lnSpc>
              <a:buFont typeface="Wingdings" pitchFamily="2" charset="2"/>
              <a:buNone/>
              <a:defRPr/>
            </a:pPr>
            <a:r>
              <a:rPr lang="zh-CN" altLang="en-US" sz="2400" smtClean="0"/>
              <a:t>或者   </a:t>
            </a:r>
          </a:p>
          <a:p>
            <a:pPr eaLnBrk="1" hangingPunct="1">
              <a:lnSpc>
                <a:spcPct val="90000"/>
              </a:lnSpc>
              <a:buFont typeface="Wingdings" pitchFamily="2" charset="2"/>
              <a:buNone/>
              <a:defRPr/>
            </a:pPr>
            <a:r>
              <a:rPr lang="en-US" altLang="zh-CN" sz="2400" smtClean="0"/>
              <a:t>int *p=&amp;a[0];</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*p; </a:t>
            </a:r>
          </a:p>
          <a:p>
            <a:pPr eaLnBrk="1" hangingPunct="1">
              <a:lnSpc>
                <a:spcPct val="90000"/>
              </a:lnSpc>
              <a:buFont typeface="Wingdings" pitchFamily="2" charset="2"/>
              <a:buNone/>
              <a:defRPr/>
            </a:pPr>
            <a:r>
              <a:rPr lang="en-US" altLang="zh-CN" sz="2400" smtClean="0"/>
              <a:t>   p++;</a:t>
            </a:r>
          </a:p>
          <a:p>
            <a:pPr eaLnBrk="1" hangingPunct="1">
              <a:lnSpc>
                <a:spcPct val="90000"/>
              </a:lnSpc>
              <a:buFont typeface="Wingdings" pitchFamily="2" charset="2"/>
              <a:buNone/>
              <a:defRPr/>
            </a:pPr>
            <a:r>
              <a:rPr lang="en-US" altLang="zh-CN" sz="2400" smtClean="0"/>
              <a:t>}</a:t>
            </a:r>
          </a:p>
          <a:p>
            <a:pPr eaLnBrk="1" hangingPunct="1">
              <a:lnSpc>
                <a:spcPct val="90000"/>
              </a:lnSpc>
              <a:buFont typeface="Wingdings" pitchFamily="2" charset="2"/>
              <a:buNone/>
              <a:defRPr/>
            </a:pPr>
            <a:r>
              <a:rPr lang="zh-CN" altLang="en-US" sz="2400" smtClean="0"/>
              <a:t>或者</a:t>
            </a:r>
          </a:p>
          <a:p>
            <a:pPr eaLnBrk="1" hangingPunct="1">
              <a:lnSpc>
                <a:spcPct val="90000"/>
              </a:lnSpc>
              <a:buFont typeface="Wingdings" pitchFamily="2" charset="2"/>
              <a:buNone/>
              <a:defRPr/>
            </a:pPr>
            <a:r>
              <a:rPr lang="en-US" altLang="zh-CN" sz="2400" smtClean="0"/>
              <a:t>int *p=&amp;a[0]; </a:t>
            </a:r>
          </a:p>
          <a:p>
            <a:pPr eaLnBrk="1" hangingPunct="1">
              <a:lnSpc>
                <a:spcPct val="90000"/>
              </a:lnSpc>
              <a:buFont typeface="Wingdings" pitchFamily="2" charset="2"/>
              <a:buNone/>
              <a:defRPr/>
            </a:pPr>
            <a:r>
              <a:rPr lang="en-US" altLang="zh-CN" sz="2400" smtClean="0"/>
              <a:t>for  (int i=0; i&lt;10; i++)</a:t>
            </a:r>
          </a:p>
          <a:p>
            <a:pPr eaLnBrk="1" hangingPunct="1">
              <a:lnSpc>
                <a:spcPct val="90000"/>
              </a:lnSpc>
              <a:buFont typeface="Wingdings" pitchFamily="2" charset="2"/>
              <a:buNone/>
              <a:defRPr/>
            </a:pPr>
            <a:r>
              <a:rPr lang="en-US" altLang="zh-CN" sz="2400" smtClean="0"/>
              <a:t>  sum += p[i];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body" idx="1"/>
          </p:nvPr>
        </p:nvSpPr>
        <p:spPr>
          <a:xfrm>
            <a:off x="312738" y="393700"/>
            <a:ext cx="8507412" cy="6130925"/>
          </a:xfrm>
        </p:spPr>
        <p:txBody>
          <a:bodyPr/>
          <a:lstStyle/>
          <a:p>
            <a:pPr algn="just" eaLnBrk="1" hangingPunct="1">
              <a:defRPr/>
            </a:pPr>
            <a:r>
              <a:rPr lang="zh-CN" altLang="en-US" sz="2800" smtClean="0"/>
              <a:t>两个同类型的指针相减</a:t>
            </a:r>
          </a:p>
          <a:p>
            <a:pPr lvl="1" algn="just" eaLnBrk="1" hangingPunct="1">
              <a:defRPr/>
            </a:pPr>
            <a:r>
              <a:rPr lang="zh-CN" altLang="en-US" smtClean="0"/>
              <a:t>实际结果由指针所指向的类型来定。例如：</a:t>
            </a:r>
            <a:r>
              <a:rPr lang="zh-CN" altLang="en-US" sz="2400" smtClean="0"/>
              <a:t> </a:t>
            </a:r>
          </a:p>
          <a:p>
            <a:pPr lvl="2" eaLnBrk="1" hangingPunct="1">
              <a:buFont typeface="Wingdings" pitchFamily="2" charset="2"/>
              <a:buNone/>
              <a:defRPr/>
            </a:pPr>
            <a:r>
              <a:rPr lang="en-US" altLang="zh-CN" smtClean="0"/>
              <a:t>int a[10];</a:t>
            </a:r>
          </a:p>
          <a:p>
            <a:pPr lvl="2" eaLnBrk="1" hangingPunct="1">
              <a:buFont typeface="Wingdings" pitchFamily="2" charset="2"/>
              <a:buNone/>
              <a:defRPr/>
            </a:pPr>
            <a:r>
              <a:rPr lang="en-US" altLang="zh-CN" smtClean="0"/>
              <a:t>int *p = &amp;a[0];  </a:t>
            </a:r>
          </a:p>
          <a:p>
            <a:pPr lvl="2" eaLnBrk="1" hangingPunct="1">
              <a:buFont typeface="Wingdings" pitchFamily="2" charset="2"/>
              <a:buNone/>
              <a:defRPr/>
            </a:pPr>
            <a:r>
              <a:rPr lang="en-US" altLang="zh-CN" smtClean="0"/>
              <a:t>int *q = &amp;a[3];</a:t>
            </a:r>
          </a:p>
          <a:p>
            <a:pPr lvl="2" eaLnBrk="1" hangingPunct="1">
              <a:buFont typeface="Wingdings" pitchFamily="2" charset="2"/>
              <a:buNone/>
              <a:defRPr/>
            </a:pPr>
            <a:r>
              <a:rPr lang="en-US" altLang="zh-CN" smtClean="0"/>
              <a:t>cout &lt;&lt; </a:t>
            </a:r>
            <a:r>
              <a:rPr lang="en-US" altLang="zh-CN" smtClean="0">
                <a:solidFill>
                  <a:schemeClr val="folHlink"/>
                </a:solidFill>
              </a:rPr>
              <a:t>q-p</a:t>
            </a:r>
            <a:r>
              <a:rPr lang="en-US" altLang="zh-CN" smtClean="0"/>
              <a:t> &lt;&lt; endl; //</a:t>
            </a:r>
            <a:r>
              <a:rPr lang="zh-CN" altLang="en-US" smtClean="0"/>
              <a:t>输出</a:t>
            </a:r>
            <a:r>
              <a:rPr lang="en-US" altLang="zh-CN" smtClean="0">
                <a:solidFill>
                  <a:schemeClr val="folHlink"/>
                </a:solidFill>
              </a:rPr>
              <a:t>3</a:t>
            </a:r>
          </a:p>
          <a:p>
            <a:pPr algn="just" eaLnBrk="1" hangingPunct="1">
              <a:defRPr/>
            </a:pPr>
            <a:r>
              <a:rPr lang="zh-CN" altLang="en-US" sz="2800" smtClean="0"/>
              <a:t>两个同类型的指针比较 </a:t>
            </a:r>
          </a:p>
          <a:p>
            <a:pPr lvl="1" eaLnBrk="1" hangingPunct="1">
              <a:defRPr/>
            </a:pPr>
            <a:r>
              <a:rPr lang="zh-CN" altLang="en-US" smtClean="0"/>
              <a:t>比较它们所对应的内存地址的大小。例如：</a:t>
            </a:r>
          </a:p>
          <a:p>
            <a:pPr lvl="2" eaLnBrk="1" hangingPunct="1">
              <a:buFont typeface="Wingdings" pitchFamily="2" charset="2"/>
              <a:buNone/>
              <a:defRPr/>
            </a:pPr>
            <a:r>
              <a:rPr lang="en-US" altLang="zh-CN" smtClean="0"/>
              <a:t>int a[10],sum,*p,*q;</a:t>
            </a:r>
          </a:p>
          <a:p>
            <a:pPr lvl="2" eaLnBrk="1" hangingPunct="1">
              <a:buFont typeface="Wingdings" pitchFamily="2" charset="2"/>
              <a:buNone/>
              <a:defRPr/>
            </a:pPr>
            <a:r>
              <a:rPr lang="en-US" altLang="zh-CN" smtClean="0"/>
              <a:t>......</a:t>
            </a:r>
          </a:p>
          <a:p>
            <a:pPr lvl="2" eaLnBrk="1" hangingPunct="1">
              <a:buFont typeface="Wingdings" pitchFamily="2" charset="2"/>
              <a:buNone/>
              <a:defRPr/>
            </a:pPr>
            <a:r>
              <a:rPr lang="en-US" altLang="zh-CN" smtClean="0"/>
              <a:t>for (p=&amp;a[0],q=&amp;a[9],sum=0; </a:t>
            </a:r>
            <a:r>
              <a:rPr lang="en-US" altLang="zh-CN" smtClean="0">
                <a:solidFill>
                  <a:schemeClr val="folHlink"/>
                </a:solidFill>
              </a:rPr>
              <a:t>p&lt;=q</a:t>
            </a:r>
            <a:r>
              <a:rPr lang="en-US" altLang="zh-CN" smtClean="0"/>
              <a:t>; p++)</a:t>
            </a:r>
          </a:p>
          <a:p>
            <a:pPr lvl="2" eaLnBrk="1" hangingPunct="1">
              <a:buFont typeface="Wingdings" pitchFamily="2" charset="2"/>
              <a:buNone/>
              <a:defRPr/>
            </a:pPr>
            <a:r>
              <a:rPr lang="en-US" altLang="zh-CN" smtClean="0"/>
              <a:t>	sum += *p;</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body" idx="1"/>
          </p:nvPr>
        </p:nvSpPr>
        <p:spPr>
          <a:xfrm>
            <a:off x="179388" y="1196975"/>
            <a:ext cx="8785225" cy="4968875"/>
          </a:xfrm>
        </p:spPr>
        <p:txBody>
          <a:bodyPr/>
          <a:lstStyle/>
          <a:p>
            <a:pPr algn="just" eaLnBrk="1" hangingPunct="1">
              <a:buFont typeface="Wingdings" pitchFamily="2" charset="2"/>
              <a:buNone/>
              <a:defRPr/>
            </a:pPr>
            <a:endParaRPr lang="en-US" altLang="zh-CN" sz="2400" dirty="0" smtClean="0"/>
          </a:p>
          <a:p>
            <a:pPr lvl="1" eaLnBrk="1" hangingPunct="1">
              <a:buFontTx/>
              <a:buNone/>
              <a:defRPr/>
            </a:pPr>
            <a:r>
              <a:rPr lang="en-US" altLang="zh-CN" sz="2400" dirty="0" err="1" smtClean="0"/>
              <a:t>int</a:t>
            </a:r>
            <a:r>
              <a:rPr lang="en-US" altLang="zh-CN" sz="2400" dirty="0" smtClean="0"/>
              <a:t> x=1;</a:t>
            </a:r>
          </a:p>
          <a:p>
            <a:pPr lvl="1" eaLnBrk="1" hangingPunct="1">
              <a:buFontTx/>
              <a:buNone/>
              <a:defRPr/>
            </a:pPr>
            <a:r>
              <a:rPr lang="en-US" altLang="zh-CN" sz="2400" dirty="0" err="1" smtClean="0"/>
              <a:t>int</a:t>
            </a:r>
            <a:r>
              <a:rPr lang="en-US" altLang="zh-CN" sz="2400" dirty="0" smtClean="0"/>
              <a:t> *p=&amp;x;</a:t>
            </a:r>
          </a:p>
          <a:p>
            <a:pPr lvl="1" eaLnBrk="1" hangingPunct="1">
              <a:buNone/>
              <a:defRPr/>
            </a:pPr>
            <a:r>
              <a:rPr lang="en-US" altLang="zh-CN" sz="2400" dirty="0" err="1"/>
              <a:t>cout</a:t>
            </a:r>
            <a:r>
              <a:rPr lang="en-US" altLang="zh-CN" sz="2400" dirty="0"/>
              <a:t> &lt;&lt; *p; //</a:t>
            </a:r>
            <a:r>
              <a:rPr lang="zh-CN" altLang="en-US" sz="2400" dirty="0"/>
              <a:t>输出</a:t>
            </a:r>
            <a:r>
              <a:rPr lang="en-US" altLang="zh-CN" sz="2400" dirty="0"/>
              <a:t>p</a:t>
            </a:r>
            <a:r>
              <a:rPr lang="zh-CN" altLang="en-US" sz="2400" dirty="0"/>
              <a:t>指向的值（</a:t>
            </a:r>
            <a:r>
              <a:rPr lang="en-US" altLang="zh-CN" sz="2400" dirty="0"/>
              <a:t>x</a:t>
            </a:r>
            <a:r>
              <a:rPr lang="zh-CN" altLang="en-US" sz="2400" dirty="0"/>
              <a:t>的值）</a:t>
            </a:r>
            <a:endParaRPr lang="en-US" altLang="zh-CN" sz="2400" dirty="0"/>
          </a:p>
          <a:p>
            <a:pPr lvl="1" eaLnBrk="1" hangingPunct="1">
              <a:buFontTx/>
              <a:buNone/>
              <a:defRPr/>
            </a:pPr>
            <a:r>
              <a:rPr lang="en-US" altLang="zh-CN" sz="2400" dirty="0" err="1" smtClean="0"/>
              <a:t>cout</a:t>
            </a:r>
            <a:r>
              <a:rPr lang="en-US" altLang="zh-CN" sz="2400" dirty="0" smtClean="0"/>
              <a:t> &lt;&lt; p; //</a:t>
            </a:r>
            <a:r>
              <a:rPr lang="zh-CN" altLang="en-US" sz="2400" dirty="0" smtClean="0"/>
              <a:t>输出</a:t>
            </a:r>
            <a:r>
              <a:rPr lang="en-US" altLang="zh-CN" sz="2400" dirty="0" smtClean="0"/>
              <a:t>p</a:t>
            </a:r>
            <a:r>
              <a:rPr lang="zh-CN" altLang="en-US" sz="2400" dirty="0" smtClean="0"/>
              <a:t>的值</a:t>
            </a:r>
            <a:r>
              <a:rPr lang="en-US" altLang="zh-CN" sz="2400" dirty="0" smtClean="0"/>
              <a:t>(x</a:t>
            </a:r>
            <a:r>
              <a:rPr lang="zh-CN" altLang="en-US" sz="2400" dirty="0" smtClean="0"/>
              <a:t>的地址</a:t>
            </a:r>
            <a:r>
              <a:rPr lang="en-US" altLang="zh-CN" sz="2400" dirty="0" smtClean="0"/>
              <a:t>)</a:t>
            </a:r>
          </a:p>
          <a:p>
            <a:pPr eaLnBrk="1" hangingPunct="1">
              <a:defRPr/>
            </a:pPr>
            <a:r>
              <a:rPr lang="zh-CN" altLang="en-US" sz="2400" dirty="0" smtClean="0"/>
              <a:t>特殊情况：</a:t>
            </a:r>
          </a:p>
          <a:p>
            <a:pPr lvl="1" eaLnBrk="1" hangingPunct="1">
              <a:lnSpc>
                <a:spcPct val="130000"/>
              </a:lnSpc>
              <a:buFontTx/>
              <a:buNone/>
              <a:defRPr/>
            </a:pPr>
            <a:r>
              <a:rPr lang="en-US" altLang="zh-CN" sz="2400" dirty="0" smtClean="0"/>
              <a:t>char </a:t>
            </a:r>
            <a:r>
              <a:rPr lang="en-US" altLang="zh-CN" sz="2400" dirty="0" err="1" smtClean="0"/>
              <a:t>str</a:t>
            </a:r>
            <a:r>
              <a:rPr lang="en-US" altLang="zh-CN" sz="2400" dirty="0" smtClean="0"/>
              <a:t>[]="ABCD";</a:t>
            </a:r>
          </a:p>
          <a:p>
            <a:pPr lvl="1" eaLnBrk="1" hangingPunct="1">
              <a:buFontTx/>
              <a:buNone/>
              <a:defRPr/>
            </a:pPr>
            <a:r>
              <a:rPr lang="en-US" altLang="zh-CN" sz="2400" dirty="0" smtClean="0"/>
              <a:t>char *q=&amp;</a:t>
            </a:r>
            <a:r>
              <a:rPr lang="en-US" altLang="zh-CN" sz="2400" dirty="0" err="1" smtClean="0"/>
              <a:t>str</a:t>
            </a:r>
            <a:r>
              <a:rPr lang="en-US" altLang="zh-CN" sz="2400" dirty="0" smtClean="0"/>
              <a:t>[0];</a:t>
            </a:r>
          </a:p>
          <a:p>
            <a:pPr lvl="1" eaLnBrk="1" hangingPunct="1">
              <a:buFontTx/>
              <a:buNone/>
              <a:defRPr/>
            </a:pPr>
            <a:r>
              <a:rPr lang="en-US" altLang="zh-CN" sz="2400" dirty="0" err="1" smtClean="0"/>
              <a:t>cout</a:t>
            </a:r>
            <a:r>
              <a:rPr lang="en-US" altLang="zh-CN" sz="2400" dirty="0" smtClean="0"/>
              <a:t> &lt;&lt; *q; //</a:t>
            </a:r>
            <a:r>
              <a:rPr lang="zh-CN" altLang="en-US" sz="2400" dirty="0" smtClean="0"/>
              <a:t>输出</a:t>
            </a:r>
            <a:r>
              <a:rPr lang="en-US" altLang="zh-CN" sz="2400" dirty="0" smtClean="0"/>
              <a:t>q</a:t>
            </a:r>
            <a:r>
              <a:rPr lang="zh-CN" altLang="en-US" sz="2400" dirty="0" smtClean="0"/>
              <a:t>指向的字符：</a:t>
            </a:r>
            <a:r>
              <a:rPr lang="en-US" altLang="zh-CN" sz="2400" dirty="0" smtClean="0"/>
              <a:t>A</a:t>
            </a:r>
          </a:p>
          <a:p>
            <a:pPr lvl="1" eaLnBrk="1" hangingPunct="1">
              <a:buNone/>
              <a:defRPr/>
            </a:pPr>
            <a:r>
              <a:rPr lang="en-US" altLang="zh-CN" sz="2400" dirty="0" err="1"/>
              <a:t>cout</a:t>
            </a:r>
            <a:r>
              <a:rPr lang="en-US" altLang="zh-CN" sz="2400" dirty="0"/>
              <a:t> &lt;&lt; q;  //</a:t>
            </a:r>
            <a:r>
              <a:rPr lang="zh-CN" altLang="en-US" sz="2400" dirty="0">
                <a:solidFill>
                  <a:schemeClr val="folHlink"/>
                </a:solidFill>
              </a:rPr>
              <a:t>输出</a:t>
            </a:r>
            <a:r>
              <a:rPr lang="en-US" altLang="zh-CN" sz="2400" dirty="0">
                <a:solidFill>
                  <a:schemeClr val="folHlink"/>
                </a:solidFill>
              </a:rPr>
              <a:t>q</a:t>
            </a:r>
            <a:r>
              <a:rPr lang="zh-CN" altLang="en-US" sz="2400" dirty="0">
                <a:solidFill>
                  <a:schemeClr val="folHlink"/>
                </a:solidFill>
              </a:rPr>
              <a:t>指向的字符串：</a:t>
            </a:r>
            <a:r>
              <a:rPr lang="en-US" altLang="zh-CN" sz="2400" dirty="0">
                <a:solidFill>
                  <a:schemeClr val="folHlink"/>
                </a:solidFill>
              </a:rPr>
              <a:t>ABCD</a:t>
            </a:r>
          </a:p>
          <a:p>
            <a:pPr lvl="1" eaLnBrk="1" hangingPunct="1">
              <a:buFontTx/>
              <a:buNone/>
              <a:defRPr/>
            </a:pPr>
            <a:r>
              <a:rPr lang="en-US" altLang="zh-CN" sz="2400" dirty="0" err="1" smtClean="0"/>
              <a:t>cout</a:t>
            </a:r>
            <a:r>
              <a:rPr lang="en-US" altLang="zh-CN" sz="2400" dirty="0" smtClean="0"/>
              <a:t> &lt;&lt; (void *)q  </a:t>
            </a:r>
            <a:r>
              <a:rPr lang="en-US" altLang="zh-CN" sz="1800" dirty="0" smtClean="0"/>
              <a:t>//</a:t>
            </a:r>
            <a:r>
              <a:rPr lang="zh-CN" altLang="en-US" sz="1800" dirty="0" smtClean="0"/>
              <a:t>输出</a:t>
            </a:r>
            <a:r>
              <a:rPr lang="en-US" altLang="zh-CN" sz="1800" dirty="0" smtClean="0"/>
              <a:t>p</a:t>
            </a:r>
            <a:r>
              <a:rPr lang="zh-CN" altLang="en-US" sz="1800" dirty="0" smtClean="0"/>
              <a:t>的值，即字符串</a:t>
            </a:r>
            <a:r>
              <a:rPr lang="en-US" altLang="zh-CN" sz="1800" dirty="0" smtClean="0"/>
              <a:t>"ABCD"</a:t>
            </a:r>
            <a:r>
              <a:rPr lang="zh-CN" altLang="en-US" sz="1800" dirty="0" smtClean="0"/>
              <a:t>的内存首地址</a:t>
            </a:r>
          </a:p>
        </p:txBody>
      </p:sp>
      <p:sp>
        <p:nvSpPr>
          <p:cNvPr id="412675" name="Rectangle 3"/>
          <p:cNvSpPr>
            <a:spLocks noGrp="1" noChangeArrowheads="1"/>
          </p:cNvSpPr>
          <p:nvPr>
            <p:ph type="title"/>
          </p:nvPr>
        </p:nvSpPr>
        <p:spPr>
          <a:xfrm>
            <a:off x="685800" y="188913"/>
            <a:ext cx="7772400" cy="762000"/>
          </a:xfrm>
        </p:spPr>
        <p:txBody>
          <a:bodyPr/>
          <a:lstStyle/>
          <a:p>
            <a:pPr eaLnBrk="1" hangingPunct="1">
              <a:defRPr/>
            </a:pPr>
            <a:r>
              <a:rPr lang="zh-CN" altLang="en-US" sz="4000" smtClean="0"/>
              <a:t>指针的输出</a:t>
            </a:r>
            <a:endParaRPr lang="zh-CN" alt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zh-CN" altLang="en-US" smtClean="0"/>
              <a:t>下面指针的用法好吗？</a:t>
            </a:r>
          </a:p>
        </p:txBody>
      </p:sp>
      <p:sp>
        <p:nvSpPr>
          <p:cNvPr id="413699" name="Rectangle 3"/>
          <p:cNvSpPr>
            <a:spLocks noGrp="1" noChangeArrowheads="1"/>
          </p:cNvSpPr>
          <p:nvPr>
            <p:ph type="body" idx="1"/>
          </p:nvPr>
        </p:nvSpPr>
        <p:spPr/>
        <p:txBody>
          <a:bodyPr/>
          <a:lstStyle/>
          <a:p>
            <a:pPr eaLnBrk="1" hangingPunct="1">
              <a:buFont typeface="Wingdings" pitchFamily="2" charset="2"/>
              <a:buNone/>
              <a:defRPr/>
            </a:pPr>
            <a:r>
              <a:rPr lang="fr-FR" altLang="zh-CN" smtClean="0"/>
              <a:t>int x=0,y;</a:t>
            </a:r>
          </a:p>
          <a:p>
            <a:pPr eaLnBrk="1" hangingPunct="1">
              <a:buFont typeface="Wingdings" pitchFamily="2" charset="2"/>
              <a:buNone/>
              <a:defRPr/>
            </a:pPr>
            <a:r>
              <a:rPr lang="fr-FR" altLang="zh-CN" smtClean="0"/>
              <a:t>int *p=&amp;x;</a:t>
            </a:r>
            <a:endParaRPr lang="en-US" altLang="zh-CN" smtClean="0"/>
          </a:p>
          <a:p>
            <a:pPr eaLnBrk="1" hangingPunct="1">
              <a:buFont typeface="Wingdings" pitchFamily="2" charset="2"/>
              <a:buNone/>
              <a:defRPr/>
            </a:pPr>
            <a:r>
              <a:rPr lang="en-US" altLang="zh-CN" smtClean="0"/>
              <a:t>*p = 1;</a:t>
            </a:r>
          </a:p>
          <a:p>
            <a:pPr eaLnBrk="1" hangingPunct="1">
              <a:buFont typeface="Wingdings" pitchFamily="2" charset="2"/>
              <a:buNone/>
              <a:defRPr/>
            </a:pPr>
            <a:r>
              <a:rPr lang="en-US" altLang="zh-CN" smtClean="0"/>
              <a:t>y = *p+3*x;</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r>
              <a:rPr lang="zh-CN" altLang="en-US" dirty="0" smtClean="0"/>
              <a:t>指针的主要用途</a:t>
            </a:r>
          </a:p>
        </p:txBody>
      </p:sp>
      <p:sp>
        <p:nvSpPr>
          <p:cNvPr id="414723" name="Rectangle 3"/>
          <p:cNvSpPr>
            <a:spLocks noGrp="1" noChangeArrowheads="1"/>
          </p:cNvSpPr>
          <p:nvPr>
            <p:ph type="body" idx="1"/>
          </p:nvPr>
        </p:nvSpPr>
        <p:spPr/>
        <p:txBody>
          <a:bodyPr/>
          <a:lstStyle/>
          <a:p>
            <a:pPr eaLnBrk="1" hangingPunct="1">
              <a:defRPr/>
            </a:pPr>
            <a:r>
              <a:rPr lang="zh-CN" altLang="en-US" dirty="0" smtClean="0"/>
              <a:t>作为函数形参的类型</a:t>
            </a:r>
          </a:p>
          <a:p>
            <a:pPr eaLnBrk="1" hangingPunct="1">
              <a:defRPr/>
            </a:pPr>
            <a:r>
              <a:rPr lang="zh-CN" altLang="en-US" dirty="0" smtClean="0"/>
              <a:t>实现动态数据结构</a:t>
            </a:r>
          </a:p>
          <a:p>
            <a:pPr eaLnBrk="1" hangingPunct="1">
              <a:defRPr/>
            </a:pPr>
            <a:r>
              <a:rPr lang="zh-CN" altLang="en-US" dirty="0" smtClean="0"/>
              <a:t>高效访问数组元素</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zh-CN" altLang="en-US" dirty="0"/>
              <a:t>指针作为形参类型</a:t>
            </a:r>
            <a:endParaRPr lang="zh-CN" altLang="en-US" dirty="0" smtClean="0"/>
          </a:p>
        </p:txBody>
      </p:sp>
      <p:sp>
        <p:nvSpPr>
          <p:cNvPr id="419843" name="Rectangle 3"/>
          <p:cNvSpPr>
            <a:spLocks noGrp="1" noChangeArrowheads="1"/>
          </p:cNvSpPr>
          <p:nvPr>
            <p:ph type="body" idx="1"/>
          </p:nvPr>
        </p:nvSpPr>
        <p:spPr/>
        <p:txBody>
          <a:bodyPr>
            <a:normAutofit fontScale="92500" lnSpcReduction="10000"/>
          </a:bodyPr>
          <a:lstStyle/>
          <a:p>
            <a:pPr marL="457200" lvl="1" indent="0" algn="just" eaLnBrk="1" hangingPunct="1">
              <a:buNone/>
              <a:defRPr/>
            </a:pPr>
            <a:r>
              <a:rPr lang="en-US" altLang="zh-CN" dirty="0" err="1" smtClean="0"/>
              <a:t>int</a:t>
            </a:r>
            <a:r>
              <a:rPr lang="en-US" altLang="zh-CN" dirty="0" smtClean="0"/>
              <a:t> f(</a:t>
            </a:r>
            <a:r>
              <a:rPr lang="en-US" altLang="zh-CN" dirty="0" err="1" smtClean="0"/>
              <a:t>SomeType</a:t>
            </a:r>
            <a:r>
              <a:rPr lang="en-US" altLang="zh-CN" dirty="0" smtClean="0"/>
              <a:t> *p)</a:t>
            </a:r>
          </a:p>
          <a:p>
            <a:pPr marL="457200" lvl="1" indent="0" algn="just" eaLnBrk="1" hangingPunct="1">
              <a:buNone/>
              <a:defRPr/>
            </a:pPr>
            <a:r>
              <a:rPr lang="en-US" altLang="zh-CN" dirty="0" smtClean="0"/>
              <a:t>{ ... *p ... //</a:t>
            </a:r>
            <a:r>
              <a:rPr lang="zh-CN" altLang="en-US" dirty="0" smtClean="0"/>
              <a:t>通过</a:t>
            </a:r>
            <a:r>
              <a:rPr lang="en-US" altLang="zh-CN" dirty="0" smtClean="0"/>
              <a:t>p</a:t>
            </a:r>
            <a:r>
              <a:rPr lang="zh-CN" altLang="en-US" dirty="0" smtClean="0"/>
              <a:t>间接访问传进来的数据</a:t>
            </a:r>
            <a:endParaRPr lang="en-US" altLang="zh-CN" dirty="0" smtClean="0"/>
          </a:p>
          <a:p>
            <a:pPr marL="457200" lvl="1" indent="0" algn="just" eaLnBrk="1" hangingPunct="1">
              <a:buNone/>
              <a:defRPr/>
            </a:pPr>
            <a:r>
              <a:rPr lang="en-US" altLang="zh-CN" dirty="0" smtClean="0"/>
              <a:t>}</a:t>
            </a:r>
          </a:p>
          <a:p>
            <a:pPr marL="457200" lvl="1" indent="0" algn="just" eaLnBrk="1" hangingPunct="1">
              <a:buNone/>
              <a:defRPr/>
            </a:pPr>
            <a:r>
              <a:rPr lang="en-US" altLang="zh-CN" dirty="0" smtClean="0"/>
              <a:t>.......</a:t>
            </a:r>
          </a:p>
          <a:p>
            <a:pPr marL="457200" lvl="1" indent="0" algn="just" eaLnBrk="1" hangingPunct="1">
              <a:buNone/>
              <a:defRPr/>
            </a:pPr>
            <a:r>
              <a:rPr lang="en-US" altLang="zh-CN" dirty="0" err="1" smtClean="0"/>
              <a:t>SomeType</a:t>
            </a:r>
            <a:r>
              <a:rPr lang="en-US" altLang="zh-CN" dirty="0" smtClean="0"/>
              <a:t> a;</a:t>
            </a:r>
          </a:p>
          <a:p>
            <a:pPr marL="457200" lvl="1" indent="0" algn="just" eaLnBrk="1" hangingPunct="1">
              <a:buNone/>
              <a:defRPr/>
            </a:pPr>
            <a:r>
              <a:rPr lang="en-US" altLang="zh-CN" dirty="0" smtClean="0"/>
              <a:t>f(&amp;a);</a:t>
            </a:r>
          </a:p>
          <a:p>
            <a:pPr algn="just" eaLnBrk="1" hangingPunct="1">
              <a:defRPr/>
            </a:pPr>
            <a:r>
              <a:rPr lang="zh-CN" altLang="en-US" dirty="0" smtClean="0"/>
              <a:t>指针作为形参的类型可以产生两个效果：</a:t>
            </a:r>
          </a:p>
          <a:p>
            <a:pPr lvl="1" algn="just" eaLnBrk="1" hangingPunct="1">
              <a:defRPr/>
            </a:pPr>
            <a:r>
              <a:rPr lang="zh-CN" altLang="en-US" dirty="0" smtClean="0"/>
              <a:t>提高参数传递</a:t>
            </a:r>
            <a:r>
              <a:rPr lang="zh-CN" altLang="en-US" dirty="0"/>
              <a:t>效率：</a:t>
            </a:r>
            <a:r>
              <a:rPr lang="zh-CN" altLang="en-US" dirty="0" smtClean="0"/>
              <a:t>大</a:t>
            </a:r>
            <a:r>
              <a:rPr lang="zh-CN" altLang="en-US" dirty="0"/>
              <a:t>（</a:t>
            </a:r>
            <a:r>
              <a:rPr lang="zh-CN" altLang="en-US" dirty="0" smtClean="0"/>
              <a:t>量）数据</a:t>
            </a:r>
            <a:r>
              <a:rPr lang="zh-CN" altLang="en-US" dirty="0"/>
              <a:t>的参数传递。</a:t>
            </a:r>
            <a:endParaRPr lang="zh-CN" altLang="en-US" dirty="0" smtClean="0"/>
          </a:p>
          <a:p>
            <a:pPr lvl="1" algn="just" eaLnBrk="1" hangingPunct="1">
              <a:defRPr/>
            </a:pPr>
            <a:r>
              <a:rPr lang="zh-CN" altLang="en-US" dirty="0" smtClean="0"/>
              <a:t>通过形参改变实参的</a:t>
            </a:r>
            <a:r>
              <a:rPr lang="zh-CN" altLang="en-US" dirty="0"/>
              <a:t>值：把函数的计算</a:t>
            </a:r>
            <a:r>
              <a:rPr lang="zh-CN" altLang="en-US" dirty="0" smtClean="0"/>
              <a:t>结果通过</a:t>
            </a:r>
            <a:r>
              <a:rPr lang="zh-CN" altLang="en-US" dirty="0"/>
              <a:t>参数返回给调用者</a:t>
            </a:r>
            <a:r>
              <a:rPr lang="zh-CN" altLang="en-US" dirty="0" smtClean="0"/>
              <a:t>。</a:t>
            </a:r>
          </a:p>
        </p:txBody>
      </p:sp>
    </p:spTree>
    <p:extLst>
      <p:ext uri="{BB962C8B-B14F-4D97-AF65-F5344CB8AC3E}">
        <p14:creationId xmlns:p14="http://schemas.microsoft.com/office/powerpoint/2010/main" val="3713863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28337</TotalTime>
  <Words>10049</Words>
  <Application>Microsoft Office PowerPoint</Application>
  <PresentationFormat>全屏显示(4:3)</PresentationFormat>
  <Paragraphs>2041</Paragraphs>
  <Slides>174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174</vt:i4>
      </vt:variant>
    </vt:vector>
  </HeadingPairs>
  <TitlesOfParts>
    <vt:vector size="181" baseType="lpstr">
      <vt:lpstr>宋体</vt:lpstr>
      <vt:lpstr>Arial</vt:lpstr>
      <vt:lpstr>Courier New</vt:lpstr>
      <vt:lpstr>Times New Roman</vt:lpstr>
      <vt:lpstr>Verdana</vt:lpstr>
      <vt:lpstr>Wingdings</vt:lpstr>
      <vt:lpstr>Globe</vt:lpstr>
      <vt:lpstr>第5章 复合数据的描述 −−构造数据类型</vt:lpstr>
      <vt:lpstr>本章内容</vt:lpstr>
      <vt:lpstr>构造数据类型</vt:lpstr>
      <vt:lpstr>枚举类型</vt:lpstr>
      <vt:lpstr>枚举类型的定义</vt:lpstr>
      <vt:lpstr>PowerPoint 演示文稿</vt:lpstr>
      <vt:lpstr>枚举类型变量的定义</vt:lpstr>
      <vt:lpstr>枚举类型的运算</vt:lpstr>
      <vt:lpstr>PowerPoint 演示文稿</vt:lpstr>
      <vt:lpstr>枚举类型输入/输出举例</vt:lpstr>
      <vt:lpstr>PowerPoint 演示文稿</vt:lpstr>
      <vt:lpstr>数组类型</vt:lpstr>
      <vt:lpstr>一维数组 </vt:lpstr>
      <vt:lpstr>一维数组类型定义</vt:lpstr>
      <vt:lpstr>一维数组类型变量定义</vt:lpstr>
      <vt:lpstr>一维数组变量的初始化</vt:lpstr>
      <vt:lpstr>一维数组的操作</vt:lpstr>
      <vt:lpstr>PowerPoint 演示文稿</vt:lpstr>
      <vt:lpstr>例：用一维数组实现求第n个费波那契(Fibonacci)数 </vt:lpstr>
      <vt:lpstr>例：从键盘输入10个数，输出其中的最大值</vt:lpstr>
      <vt:lpstr>例：从键盘输入10个数，把它们从小到大排序后输出</vt:lpstr>
      <vt:lpstr>一维数组的存储分配</vt:lpstr>
      <vt:lpstr>向函数传递一维数组 </vt:lpstr>
      <vt:lpstr>PowerPoint 演示文稿</vt:lpstr>
      <vt:lpstr>PowerPoint 演示文稿</vt:lpstr>
      <vt:lpstr>PowerPoint 演示文稿</vt:lpstr>
      <vt:lpstr>字符串的一种实现－－一维字符数组</vt:lpstr>
      <vt:lpstr>例：编写一个函数计算字符串的长度</vt:lpstr>
      <vt:lpstr>例：编写一个函数把一个由数字构成的字符串转换成一个整型数 </vt:lpstr>
      <vt:lpstr>PowerPoint 演示文稿</vt:lpstr>
      <vt:lpstr>字符数组的初始化</vt:lpstr>
      <vt:lpstr>标准库中的字符串处理函数（头文件cstring或string.h ） </vt:lpstr>
      <vt:lpstr>例：从键盘输入一个字符串，然后把该字符串逆向输出 </vt:lpstr>
      <vt:lpstr>二维数组 </vt:lpstr>
      <vt:lpstr>二维数组类型定义</vt:lpstr>
      <vt:lpstr>二维数组类型变量的定义</vt:lpstr>
      <vt:lpstr>PowerPoint 演示文稿</vt:lpstr>
      <vt:lpstr>二维数组的初始化 </vt:lpstr>
      <vt:lpstr>二维数组的操作</vt:lpstr>
      <vt:lpstr>PowerPoint 演示文稿</vt:lpstr>
      <vt:lpstr>例：从键盘输入一个N×N的矩阵，把它转置后输出 </vt:lpstr>
      <vt:lpstr>PowerPoint 演示文稿</vt:lpstr>
      <vt:lpstr>二维数组的存贮</vt:lpstr>
      <vt:lpstr>PowerPoint 演示文稿</vt:lpstr>
      <vt:lpstr>向函数传递二维数组 </vt:lpstr>
      <vt:lpstr>PowerPoint 演示文稿</vt:lpstr>
      <vt:lpstr>二维数组降为一维数组处理 </vt:lpstr>
      <vt:lpstr>数组应用：求解约瑟夫（Josephus）问题</vt:lpstr>
      <vt:lpstr>PowerPoint 演示文稿</vt:lpstr>
      <vt:lpstr>PowerPoint 演示文稿</vt:lpstr>
      <vt:lpstr>PowerPoint 演示文稿</vt:lpstr>
      <vt:lpstr>PowerPoint 演示文稿</vt:lpstr>
      <vt:lpstr>结构类型 </vt:lpstr>
      <vt:lpstr>结构类型的定义</vt:lpstr>
      <vt:lpstr>结构类型变量的定义</vt:lpstr>
      <vt:lpstr>结构类型变量的初始化</vt:lpstr>
      <vt:lpstr>结构类型的操作 </vt:lpstr>
      <vt:lpstr>结构作用域 </vt:lpstr>
      <vt:lpstr>PowerPoint 演示文稿</vt:lpstr>
      <vt:lpstr>PowerPoint 演示文稿</vt:lpstr>
      <vt:lpstr>结构类型的存储 </vt:lpstr>
      <vt:lpstr>PowerPoint 演示文稿</vt:lpstr>
      <vt:lpstr>向函数传递结构数据 </vt:lpstr>
      <vt:lpstr>例：名表</vt:lpstr>
      <vt:lpstr>名表的查找（检索）</vt:lpstr>
      <vt:lpstr>名表查找（顺序）</vt:lpstr>
      <vt:lpstr>PowerPoint 演示文稿</vt:lpstr>
      <vt:lpstr>名表查找（二分法）</vt:lpstr>
      <vt:lpstr>PowerPoint 演示文稿</vt:lpstr>
      <vt:lpstr>算法分析</vt:lpstr>
      <vt:lpstr>联合（union）类型 </vt:lpstr>
      <vt:lpstr>PowerPoint 演示文稿</vt:lpstr>
      <vt:lpstr>PowerPoint 演示文稿</vt:lpstr>
      <vt:lpstr>例：从键盘输入一组图形数据，然后输出相应的图形。其中的图形可以是：线段、矩形和圆。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指针类型</vt:lpstr>
      <vt:lpstr>指针类型的定义</vt:lpstr>
      <vt:lpstr>指针类型变量的定义</vt:lpstr>
      <vt:lpstr>PowerPoint 演示文稿</vt:lpstr>
      <vt:lpstr>PowerPoint 演示文稿</vt:lpstr>
      <vt:lpstr>指针类型的基本操作</vt:lpstr>
      <vt:lpstr>指针赋值操作</vt:lpstr>
      <vt:lpstr>间接访问操作(*和-&gt;)</vt:lpstr>
      <vt:lpstr>指针间接访问操作的例子</vt:lpstr>
      <vt:lpstr>PowerPoint 演示文稿</vt:lpstr>
      <vt:lpstr>PowerPoint 演示文稿</vt:lpstr>
      <vt:lpstr>指针的运算</vt:lpstr>
      <vt:lpstr>PowerPoint 演示文稿</vt:lpstr>
      <vt:lpstr>PowerPoint 演示文稿</vt:lpstr>
      <vt:lpstr>指针的输出</vt:lpstr>
      <vt:lpstr>下面指针的用法好吗？</vt:lpstr>
      <vt:lpstr>指针的主要用途</vt:lpstr>
      <vt:lpstr>指针作为形参类型</vt:lpstr>
      <vt:lpstr>PowerPoint 演示文稿</vt:lpstr>
      <vt:lpstr>PowerPoint 演示文稿</vt:lpstr>
      <vt:lpstr> </vt:lpstr>
      <vt:lpstr>PowerPoint 演示文稿</vt:lpstr>
      <vt:lpstr>避免指针参数带来的不必要的副作用</vt:lpstr>
      <vt:lpstr>指向常量的指针</vt:lpstr>
      <vt:lpstr>指向常量的指针作为函数形参类型</vt:lpstr>
      <vt:lpstr>指针类型的常量</vt:lpstr>
      <vt:lpstr>PowerPoint 演示文稿</vt:lpstr>
      <vt:lpstr>PowerPoint 演示文稿</vt:lpstr>
      <vt:lpstr>指向常量的指针常量</vt:lpstr>
      <vt:lpstr>指针作为函数返回值类型</vt:lpstr>
      <vt:lpstr>PowerPoint 演示文稿</vt:lpstr>
      <vt:lpstr>指针与动态变量</vt:lpstr>
      <vt:lpstr>动态变量 </vt:lpstr>
      <vt:lpstr>PowerPoint 演示文稿</vt:lpstr>
      <vt:lpstr>通过指针访问动态变量</vt:lpstr>
      <vt:lpstr>PowerPoint 演示文稿</vt:lpstr>
      <vt:lpstr>PowerPoint 演示文稿</vt:lpstr>
      <vt:lpstr>动态变量的生存期</vt:lpstr>
      <vt:lpstr>“内存泄漏” 问题</vt:lpstr>
      <vt:lpstr>“悬浮指针”问题</vt:lpstr>
      <vt:lpstr>动态变量的应用――动态数组</vt:lpstr>
      <vt:lpstr>PowerPoint 演示文稿</vt:lpstr>
      <vt:lpstr>PowerPoint 演示文稿</vt:lpstr>
      <vt:lpstr>动态变量的应用――链表</vt:lpstr>
      <vt:lpstr>单链表</vt:lpstr>
      <vt:lpstr>在链表中插入一个结点 </vt:lpstr>
      <vt:lpstr>PowerPoint 演示文稿</vt:lpstr>
      <vt:lpstr>PowerPoint 演示文稿</vt:lpstr>
      <vt:lpstr>PowerPoint 演示文稿</vt:lpstr>
      <vt:lpstr>PowerPoint 演示文稿</vt:lpstr>
      <vt:lpstr>PowerPoint 演示文稿</vt:lpstr>
      <vt:lpstr>PowerPoint 演示文稿</vt:lpstr>
      <vt:lpstr>在链表中删除一个结点 </vt:lpstr>
      <vt:lpstr>PowerPoint 演示文稿</vt:lpstr>
      <vt:lpstr>PowerPoint 演示文稿</vt:lpstr>
      <vt:lpstr>PowerPoint 演示文稿</vt:lpstr>
      <vt:lpstr>PowerPoint 演示文稿</vt:lpstr>
      <vt:lpstr>在链表中检索某个值a </vt:lpstr>
      <vt:lpstr>对输入的若干个数进行排序，在输入时，先输入各个数，最后输入一个结束标记（如：-1）</vt:lpstr>
      <vt:lpstr>PowerPoint 演示文稿</vt:lpstr>
      <vt:lpstr>PowerPoint 演示文稿</vt:lpstr>
      <vt:lpstr>PowerPoint 演示文稿</vt:lpstr>
      <vt:lpstr>用链表实现求解约瑟夫问题 </vt:lpstr>
      <vt:lpstr>PowerPoint 演示文稿</vt:lpstr>
      <vt:lpstr>PowerPoint 演示文稿</vt:lpstr>
      <vt:lpstr>指针与数组 </vt:lpstr>
      <vt:lpstr>获取数组的首地址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函数main的参数</vt:lpstr>
      <vt:lpstr>函数指针 </vt:lpstr>
      <vt:lpstr>例：编写一个程序，根据输入的要求执行在一个函数表中定义的某个函数。 </vt:lpstr>
      <vt:lpstr>向函数传递函数</vt:lpstr>
      <vt:lpstr>PowerPoint 演示文稿</vt:lpstr>
      <vt:lpstr>多级指针</vt:lpstr>
      <vt:lpstr>交换两个指针变量值的函数</vt:lpstr>
      <vt:lpstr>PowerPoint 演示文稿</vt:lpstr>
      <vt:lpstr>引用类型</vt:lpstr>
      <vt:lpstr>PowerPoint 演示文稿</vt:lpstr>
      <vt:lpstr>引用类型作为函数的参数类型</vt:lpstr>
      <vt:lpstr>PowerPoint 演示文稿</vt:lpstr>
      <vt:lpstr>PowerPoint 演示文稿</vt:lpstr>
      <vt:lpstr>PowerPoint 演示文稿</vt:lpstr>
      <vt:lpstr>常量的引用</vt:lpstr>
      <vt:lpstr>PowerPoint 演示文稿</vt:lpstr>
      <vt:lpstr>PowerPoint 演示文稿</vt:lpstr>
      <vt:lpstr>引用类型与指针类型的区别</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向辉</cp:lastModifiedBy>
  <cp:revision>483</cp:revision>
  <dcterms:created xsi:type="dcterms:W3CDTF">2004-12-03T07:36:08Z</dcterms:created>
  <dcterms:modified xsi:type="dcterms:W3CDTF">2021-04-19T14:41:31Z</dcterms:modified>
</cp:coreProperties>
</file>