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93"/>
  </p:notesMasterIdLst>
  <p:handoutMasterIdLst>
    <p:handoutMasterId r:id="rId94"/>
  </p:handoutMasterIdLst>
  <p:sldIdLst>
    <p:sldId id="931" r:id="rId2"/>
    <p:sldId id="930" r:id="rId3"/>
    <p:sldId id="993" r:id="rId4"/>
    <p:sldId id="1011" r:id="rId5"/>
    <p:sldId id="1002" r:id="rId6"/>
    <p:sldId id="1003" r:id="rId7"/>
    <p:sldId id="1004" r:id="rId8"/>
    <p:sldId id="1005" r:id="rId9"/>
    <p:sldId id="1006" r:id="rId10"/>
    <p:sldId id="1007" r:id="rId11"/>
    <p:sldId id="1008" r:id="rId12"/>
    <p:sldId id="1009" r:id="rId13"/>
    <p:sldId id="1010" r:id="rId14"/>
    <p:sldId id="994" r:id="rId15"/>
    <p:sldId id="925" r:id="rId16"/>
    <p:sldId id="939" r:id="rId17"/>
    <p:sldId id="940" r:id="rId18"/>
    <p:sldId id="932" r:id="rId19"/>
    <p:sldId id="992" r:id="rId20"/>
    <p:sldId id="927" r:id="rId21"/>
    <p:sldId id="267" r:id="rId22"/>
    <p:sldId id="964" r:id="rId23"/>
    <p:sldId id="275" r:id="rId24"/>
    <p:sldId id="357" r:id="rId25"/>
    <p:sldId id="941" r:id="rId26"/>
    <p:sldId id="942" r:id="rId27"/>
    <p:sldId id="943" r:id="rId28"/>
    <p:sldId id="944" r:id="rId29"/>
    <p:sldId id="946" r:id="rId30"/>
    <p:sldId id="773" r:id="rId31"/>
    <p:sldId id="780" r:id="rId32"/>
    <p:sldId id="1012" r:id="rId33"/>
    <p:sldId id="776" r:id="rId34"/>
    <p:sldId id="947" r:id="rId35"/>
    <p:sldId id="948" r:id="rId36"/>
    <p:sldId id="784" r:id="rId37"/>
    <p:sldId id="949" r:id="rId38"/>
    <p:sldId id="785" r:id="rId39"/>
    <p:sldId id="950" r:id="rId40"/>
    <p:sldId id="951" r:id="rId41"/>
    <p:sldId id="787" r:id="rId42"/>
    <p:sldId id="952" r:id="rId43"/>
    <p:sldId id="953" r:id="rId44"/>
    <p:sldId id="954" r:id="rId45"/>
    <p:sldId id="789" r:id="rId46"/>
    <p:sldId id="790" r:id="rId47"/>
    <p:sldId id="674" r:id="rId48"/>
    <p:sldId id="969" r:id="rId49"/>
    <p:sldId id="997" r:id="rId50"/>
    <p:sldId id="1013" r:id="rId51"/>
    <p:sldId id="807" r:id="rId52"/>
    <p:sldId id="955" r:id="rId53"/>
    <p:sldId id="977" r:id="rId54"/>
    <p:sldId id="956" r:id="rId55"/>
    <p:sldId id="957" r:id="rId56"/>
    <p:sldId id="958" r:id="rId57"/>
    <p:sldId id="825" r:id="rId58"/>
    <p:sldId id="959" r:id="rId59"/>
    <p:sldId id="829" r:id="rId60"/>
    <p:sldId id="830" r:id="rId61"/>
    <p:sldId id="831" r:id="rId62"/>
    <p:sldId id="832" r:id="rId63"/>
    <p:sldId id="974" r:id="rId64"/>
    <p:sldId id="1014" r:id="rId65"/>
    <p:sldId id="833" r:id="rId66"/>
    <p:sldId id="970" r:id="rId67"/>
    <p:sldId id="1016" r:id="rId68"/>
    <p:sldId id="978" r:id="rId69"/>
    <p:sldId id="971" r:id="rId70"/>
    <p:sldId id="1001" r:id="rId71"/>
    <p:sldId id="792" r:id="rId72"/>
    <p:sldId id="793" r:id="rId73"/>
    <p:sldId id="1000" r:id="rId74"/>
    <p:sldId id="998" r:id="rId75"/>
    <p:sldId id="837" r:id="rId76"/>
    <p:sldId id="1015" r:id="rId77"/>
    <p:sldId id="843" r:id="rId78"/>
    <p:sldId id="850" r:id="rId79"/>
    <p:sldId id="980" r:id="rId80"/>
    <p:sldId id="981" r:id="rId81"/>
    <p:sldId id="982" r:id="rId82"/>
    <p:sldId id="983" r:id="rId83"/>
    <p:sldId id="984" r:id="rId84"/>
    <p:sldId id="985" r:id="rId85"/>
    <p:sldId id="987" r:id="rId86"/>
    <p:sldId id="988" r:id="rId87"/>
    <p:sldId id="991" r:id="rId88"/>
    <p:sldId id="989" r:id="rId89"/>
    <p:sldId id="990" r:id="rId90"/>
    <p:sldId id="995" r:id="rId91"/>
    <p:sldId id="996" r:id="rId92"/>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itchFamily="34" charset="0"/>
        <a:ea typeface="宋体" charset="-122"/>
        <a:cs typeface="+mn-cs"/>
      </a:defRPr>
    </a:lvl1pPr>
    <a:lvl2pPr marL="457200" algn="l" rtl="0" fontAlgn="base">
      <a:spcBef>
        <a:spcPct val="0"/>
      </a:spcBef>
      <a:spcAft>
        <a:spcPct val="0"/>
      </a:spcAft>
      <a:defRPr sz="2400" kern="1200">
        <a:solidFill>
          <a:schemeClr val="tx1"/>
        </a:solidFill>
        <a:latin typeface="Verdana" pitchFamily="34" charset="0"/>
        <a:ea typeface="宋体" charset="-122"/>
        <a:cs typeface="+mn-cs"/>
      </a:defRPr>
    </a:lvl2pPr>
    <a:lvl3pPr marL="914400" algn="l" rtl="0" fontAlgn="base">
      <a:spcBef>
        <a:spcPct val="0"/>
      </a:spcBef>
      <a:spcAft>
        <a:spcPct val="0"/>
      </a:spcAft>
      <a:defRPr sz="2400" kern="1200">
        <a:solidFill>
          <a:schemeClr val="tx1"/>
        </a:solidFill>
        <a:latin typeface="Verdana" pitchFamily="34" charset="0"/>
        <a:ea typeface="宋体" charset="-122"/>
        <a:cs typeface="+mn-cs"/>
      </a:defRPr>
    </a:lvl3pPr>
    <a:lvl4pPr marL="1371600" algn="l" rtl="0" fontAlgn="base">
      <a:spcBef>
        <a:spcPct val="0"/>
      </a:spcBef>
      <a:spcAft>
        <a:spcPct val="0"/>
      </a:spcAft>
      <a:defRPr sz="2400" kern="1200">
        <a:solidFill>
          <a:schemeClr val="tx1"/>
        </a:solidFill>
        <a:latin typeface="Verdana" pitchFamily="34" charset="0"/>
        <a:ea typeface="宋体" charset="-122"/>
        <a:cs typeface="+mn-cs"/>
      </a:defRPr>
    </a:lvl4pPr>
    <a:lvl5pPr marL="1828800" algn="l" rtl="0" fontAlgn="base">
      <a:spcBef>
        <a:spcPct val="0"/>
      </a:spcBef>
      <a:spcAft>
        <a:spcPct val="0"/>
      </a:spcAft>
      <a:defRPr sz="2400" kern="1200">
        <a:solidFill>
          <a:schemeClr val="tx1"/>
        </a:solidFill>
        <a:latin typeface="Verdana" pitchFamily="34" charset="0"/>
        <a:ea typeface="宋体" charset="-122"/>
        <a:cs typeface="+mn-cs"/>
      </a:defRPr>
    </a:lvl5pPr>
    <a:lvl6pPr marL="2286000" algn="l" defTabSz="914400" rtl="0" eaLnBrk="1" latinLnBrk="0" hangingPunct="1">
      <a:defRPr sz="2400" kern="1200">
        <a:solidFill>
          <a:schemeClr val="tx1"/>
        </a:solidFill>
        <a:latin typeface="Verdana" pitchFamily="34" charset="0"/>
        <a:ea typeface="宋体" charset="-122"/>
        <a:cs typeface="+mn-cs"/>
      </a:defRPr>
    </a:lvl6pPr>
    <a:lvl7pPr marL="2743200" algn="l" defTabSz="914400" rtl="0" eaLnBrk="1" latinLnBrk="0" hangingPunct="1">
      <a:defRPr sz="2400" kern="1200">
        <a:solidFill>
          <a:schemeClr val="tx1"/>
        </a:solidFill>
        <a:latin typeface="Verdana" pitchFamily="34" charset="0"/>
        <a:ea typeface="宋体" charset="-122"/>
        <a:cs typeface="+mn-cs"/>
      </a:defRPr>
    </a:lvl7pPr>
    <a:lvl8pPr marL="3200400" algn="l" defTabSz="914400" rtl="0" eaLnBrk="1" latinLnBrk="0" hangingPunct="1">
      <a:defRPr sz="2400" kern="1200">
        <a:solidFill>
          <a:schemeClr val="tx1"/>
        </a:solidFill>
        <a:latin typeface="Verdana" pitchFamily="34" charset="0"/>
        <a:ea typeface="宋体" charset="-122"/>
        <a:cs typeface="+mn-cs"/>
      </a:defRPr>
    </a:lvl8pPr>
    <a:lvl9pPr marL="3657600" algn="l" defTabSz="914400" rtl="0" eaLnBrk="1" latinLnBrk="0" hangingPunct="1">
      <a:defRPr sz="2400"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85EDA0"/>
    <a:srgbClr val="00CCFF"/>
    <a:srgbClr val="FFFF99"/>
    <a:srgbClr val="FDAFB5"/>
    <a:srgbClr val="00CC99"/>
    <a:srgbClr val="00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3" autoAdjust="0"/>
    <p:restoredTop sz="88874" autoAdjust="0"/>
  </p:normalViewPr>
  <p:slideViewPr>
    <p:cSldViewPr>
      <p:cViewPr varScale="1">
        <p:scale>
          <a:sx n="94" d="100"/>
          <a:sy n="94" d="100"/>
        </p:scale>
        <p:origin x="-94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1348"/>
    </p:cViewPr>
  </p:sorterViewPr>
  <p:notesViewPr>
    <p:cSldViewPr>
      <p:cViewPr>
        <p:scale>
          <a:sx n="75" d="100"/>
          <a:sy n="75" d="100"/>
        </p:scale>
        <p:origin x="-726" y="6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187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1187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187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CC5BB579-A392-45BF-8EB0-5498626FD89C}" type="slidenum">
              <a:rPr lang="en-US" altLang="zh-CN"/>
              <a:pPr>
                <a:defRPr/>
              </a:pPr>
              <a:t>‹#›</a:t>
            </a:fld>
            <a:endParaRPr lang="en-US" altLang="zh-CN"/>
          </a:p>
        </p:txBody>
      </p:sp>
    </p:spTree>
    <p:extLst>
      <p:ext uri="{BB962C8B-B14F-4D97-AF65-F5344CB8AC3E}">
        <p14:creationId xmlns:p14="http://schemas.microsoft.com/office/powerpoint/2010/main" val="103212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04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60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201A2118-6EED-4BA1-AFC3-CEB07CB0727F}" type="slidenum">
              <a:rPr lang="en-US" altLang="zh-CN"/>
              <a:pPr>
                <a:defRPr/>
              </a:pPr>
              <a:t>‹#›</a:t>
            </a:fld>
            <a:endParaRPr lang="en-US" altLang="zh-CN"/>
          </a:p>
        </p:txBody>
      </p:sp>
    </p:spTree>
    <p:extLst>
      <p:ext uri="{BB962C8B-B14F-4D97-AF65-F5344CB8AC3E}">
        <p14:creationId xmlns:p14="http://schemas.microsoft.com/office/powerpoint/2010/main" val="3574584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A992A73-0166-4D1A-BB3E-42FB3B5AD43C}" type="slidenum">
              <a:rPr lang="en-US" altLang="zh-CN" smtClean="0"/>
              <a:pPr eaLnBrk="1" hangingPunct="1">
                <a:spcBef>
                  <a:spcPct val="0"/>
                </a:spcBef>
              </a:pPr>
              <a:t>14</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z="2000" smtClean="0">
                <a:ea typeface="宋体" charset="-122"/>
              </a:rPr>
              <a:t>面向对象的观点：认为自然界是由一组彼此相关并能相互通信的实体（对象）所组成。</a:t>
            </a:r>
          </a:p>
          <a:p>
            <a:pPr eaLnBrk="1" hangingPunct="1">
              <a:buFontTx/>
              <a:buChar char="•"/>
            </a:pPr>
            <a:r>
              <a:rPr lang="zh-CN" altLang="en-US" sz="2000" smtClean="0">
                <a:ea typeface="宋体" charset="-122"/>
              </a:rPr>
              <a:t>面向对象的程序设计方法：使用面向对象的观点来描述现实问题，然后用计算机语言来模仿并处理该问题。</a:t>
            </a:r>
          </a:p>
          <a:p>
            <a:pPr eaLnBrk="1" hangingPunct="1">
              <a:buFontTx/>
              <a:buChar char="•"/>
            </a:pPr>
            <a:r>
              <a:rPr lang="zh-CN" altLang="en-US" sz="2000" smtClean="0">
                <a:ea typeface="宋体" charset="-122"/>
              </a:rPr>
              <a:t>要求：描述或处理问题时应高度概括、分类、和抽象。</a:t>
            </a:r>
          </a:p>
          <a:p>
            <a:pPr eaLnBrk="1" hangingPunct="1">
              <a:buFontTx/>
              <a:buChar char="•"/>
            </a:pPr>
            <a:r>
              <a:rPr lang="zh-CN" altLang="en-US" sz="2000" smtClean="0">
                <a:ea typeface="宋体" charset="-122"/>
              </a:rPr>
              <a:t>目的：实现软件设计的产业化。</a:t>
            </a:r>
          </a:p>
          <a:p>
            <a:pPr eaLnBrk="1" hangingPunct="1">
              <a:buFontTx/>
              <a:buChar char="•"/>
            </a:pPr>
            <a:endParaRPr lang="en-US" altLang="zh-CN" sz="2000"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058C236E-585B-45AF-8367-B298B3B2C502}" type="slidenum">
              <a:rPr lang="en-US" altLang="zh-CN" smtClean="0"/>
              <a:pPr eaLnBrk="1" hangingPunct="1">
                <a:spcBef>
                  <a:spcPct val="0"/>
                </a:spcBef>
              </a:pPr>
              <a:t>21</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7135D555-96FB-4B87-9B3C-AA253C8B1059}" type="slidenum">
              <a:rPr lang="en-US" altLang="zh-CN" smtClean="0"/>
              <a:pPr eaLnBrk="1" hangingPunct="1">
                <a:spcBef>
                  <a:spcPct val="0"/>
                </a:spcBef>
              </a:pPr>
              <a:t>23</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FDD451E-C279-4C0C-939E-C0F1F4EC4232}" type="slidenum">
              <a:rPr lang="en-US" altLang="zh-CN" smtClean="0"/>
              <a:pPr eaLnBrk="1" hangingPunct="1">
                <a:spcBef>
                  <a:spcPct val="0"/>
                </a:spcBef>
              </a:pPr>
              <a:t>27</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1</a:t>
            </a:r>
            <a:r>
              <a:rPr lang="zh-CN" altLang="en-US" smtClean="0">
                <a:ea typeface="宋体" charset="-122"/>
              </a:rPr>
              <a:t>、成员函数在类外定义，也是本类的代码！</a:t>
            </a:r>
          </a:p>
          <a:p>
            <a:endParaRPr lang="zh-CN" altLang="en-US" smtClean="0">
              <a:ea typeface="宋体" charset="-122"/>
            </a:endParaRP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0D4B0F51-4A2F-4E13-ADF9-19B120DBF07C}" type="slidenum">
              <a:rPr lang="en-US" altLang="zh-CN" smtClean="0"/>
              <a:pPr eaLnBrk="1" hangingPunct="1">
                <a:spcBef>
                  <a:spcPct val="0"/>
                </a:spcBef>
              </a:pPr>
              <a:t>34</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F32EBFF-67A8-462E-B3F9-F0FF73D056E8}" type="slidenum">
              <a:rPr lang="en-US" altLang="zh-CN" smtClean="0"/>
              <a:pPr eaLnBrk="1" hangingPunct="1">
                <a:spcBef>
                  <a:spcPct val="0"/>
                </a:spcBef>
              </a:pPr>
              <a:t>57</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9104F27-B731-4FD4-ACAD-33BE6011B4F6}" type="slidenum">
              <a:rPr lang="en-US" altLang="zh-CN" smtClean="0"/>
              <a:pPr eaLnBrk="1" hangingPunct="1">
                <a:spcBef>
                  <a:spcPct val="0"/>
                </a:spcBef>
              </a:pPr>
              <a:t>77</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 name="Freeform 23"/>
            <p:cNvSpPr>
              <a:spLocks/>
            </p:cNvSpPr>
            <p:nvPr/>
          </p:nvSpPr>
          <p:spPr bwMode="hidden">
            <a:xfrm>
              <a:off x="5041" y="0"/>
              <a:ext cx="719" cy="845"/>
            </a:xfrm>
            <a:custGeom>
              <a:avLst/>
              <a:gdLst>
                <a:gd name="T0" fmla="*/ 799 w 717"/>
                <a:gd name="T1" fmla="*/ 845 h 845"/>
                <a:gd name="T2" fmla="*/ 799 w 717"/>
                <a:gd name="T3" fmla="*/ 821 h 845"/>
                <a:gd name="T4" fmla="*/ 656 w 717"/>
                <a:gd name="T5" fmla="*/ 605 h 845"/>
                <a:gd name="T6" fmla="*/ 447 w 717"/>
                <a:gd name="T7" fmla="*/ 396 h 845"/>
                <a:gd name="T8" fmla="*/ 262 w 717"/>
                <a:gd name="T9" fmla="*/ 192 h 845"/>
                <a:gd name="T10" fmla="*/ 17 w 717"/>
                <a:gd name="T11" fmla="*/ 0 h 845"/>
                <a:gd name="T12" fmla="*/ 0 w 717"/>
                <a:gd name="T13" fmla="*/ 0 h 845"/>
                <a:gd name="T14" fmla="*/ 250 w 717"/>
                <a:gd name="T15" fmla="*/ 198 h 845"/>
                <a:gd name="T16" fmla="*/ 441 w 717"/>
                <a:gd name="T17" fmla="*/ 408 h 845"/>
                <a:gd name="T18" fmla="*/ 650 w 717"/>
                <a:gd name="T19" fmla="*/ 623 h 845"/>
                <a:gd name="T20" fmla="*/ 799 w 717"/>
                <a:gd name="T21" fmla="*/ 845 h 845"/>
                <a:gd name="T22" fmla="*/ 79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48 w 407"/>
                <a:gd name="T1" fmla="*/ 414 h 414"/>
                <a:gd name="T2" fmla="*/ 448 w 407"/>
                <a:gd name="T3" fmla="*/ 396 h 414"/>
                <a:gd name="T4" fmla="*/ 263 w 407"/>
                <a:gd name="T5" fmla="*/ 192 h 414"/>
                <a:gd name="T6" fmla="*/ 12 w 407"/>
                <a:gd name="T7" fmla="*/ 0 h 414"/>
                <a:gd name="T8" fmla="*/ 0 w 407"/>
                <a:gd name="T9" fmla="*/ 0 h 414"/>
                <a:gd name="T10" fmla="*/ 108 w 407"/>
                <a:gd name="T11" fmla="*/ 102 h 414"/>
                <a:gd name="T12" fmla="*/ 257 w 407"/>
                <a:gd name="T13" fmla="*/ 204 h 414"/>
                <a:gd name="T14" fmla="*/ 448 w 407"/>
                <a:gd name="T15" fmla="*/ 414 h 414"/>
                <a:gd name="T16" fmla="*/ 44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5" name="Freeform 26"/>
            <p:cNvSpPr>
              <a:spLocks/>
            </p:cNvSpPr>
            <p:nvPr/>
          </p:nvSpPr>
          <p:spPr bwMode="hidden">
            <a:xfrm>
              <a:off x="6" y="0"/>
              <a:ext cx="588" cy="599"/>
            </a:xfrm>
            <a:custGeom>
              <a:avLst/>
              <a:gdLst>
                <a:gd name="T0" fmla="*/ 668 w 586"/>
                <a:gd name="T1" fmla="*/ 0 h 599"/>
                <a:gd name="T2" fmla="*/ 650 w 586"/>
                <a:gd name="T3" fmla="*/ 0 h 599"/>
                <a:gd name="T4" fmla="*/ 456 w 586"/>
                <a:gd name="T5" fmla="*/ 132 h 599"/>
                <a:gd name="T6" fmla="*/ 298 w 586"/>
                <a:gd name="T7" fmla="*/ 270 h 599"/>
                <a:gd name="T8" fmla="*/ 120 w 586"/>
                <a:gd name="T9" fmla="*/ 420 h 599"/>
                <a:gd name="T10" fmla="*/ 0 w 586"/>
                <a:gd name="T11" fmla="*/ 575 h 599"/>
                <a:gd name="T12" fmla="*/ 0 w 586"/>
                <a:gd name="T13" fmla="*/ 599 h 599"/>
                <a:gd name="T14" fmla="*/ 120 w 586"/>
                <a:gd name="T15" fmla="*/ 432 h 599"/>
                <a:gd name="T16" fmla="*/ 298 w 586"/>
                <a:gd name="T17" fmla="*/ 282 h 599"/>
                <a:gd name="T18" fmla="*/ 468 w 586"/>
                <a:gd name="T19" fmla="*/ 138 h 599"/>
                <a:gd name="T20" fmla="*/ 668 w 586"/>
                <a:gd name="T21" fmla="*/ 0 h 599"/>
                <a:gd name="T22" fmla="*/ 66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310 w 269"/>
                <a:gd name="T1" fmla="*/ 0 h 252"/>
                <a:gd name="T2" fmla="*/ 29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310 w 269"/>
                <a:gd name="T15" fmla="*/ 0 h 252"/>
                <a:gd name="T16" fmla="*/ 31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5703"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126570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F0CF0C52-49A6-4D4F-884A-1BCFCCF5B21C}" type="slidenum">
              <a:rPr lang="en-US" altLang="zh-CN"/>
              <a:pPr>
                <a:defRPr/>
              </a:pPr>
              <a:t>‹#›</a:t>
            </a:fld>
            <a:endParaRPr lang="en-US" altLang="zh-CN"/>
          </a:p>
        </p:txBody>
      </p:sp>
    </p:spTree>
    <p:extLst>
      <p:ext uri="{BB962C8B-B14F-4D97-AF65-F5344CB8AC3E}">
        <p14:creationId xmlns:p14="http://schemas.microsoft.com/office/powerpoint/2010/main" val="346485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8C97254-D941-4110-B8F9-841488232726}" type="slidenum">
              <a:rPr lang="en-US" altLang="zh-CN"/>
              <a:pPr>
                <a:defRPr/>
              </a:pPr>
              <a:t>‹#›</a:t>
            </a:fld>
            <a:endParaRPr lang="en-US" altLang="zh-CN"/>
          </a:p>
        </p:txBody>
      </p:sp>
    </p:spTree>
    <p:extLst>
      <p:ext uri="{BB962C8B-B14F-4D97-AF65-F5344CB8AC3E}">
        <p14:creationId xmlns:p14="http://schemas.microsoft.com/office/powerpoint/2010/main" val="55401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51DA1130-CA3E-477A-85FC-79E951627B9A}" type="slidenum">
              <a:rPr lang="en-US" altLang="zh-CN"/>
              <a:pPr>
                <a:defRPr/>
              </a:pPr>
              <a:t>‹#›</a:t>
            </a:fld>
            <a:endParaRPr lang="en-US" altLang="zh-CN"/>
          </a:p>
        </p:txBody>
      </p:sp>
    </p:spTree>
    <p:extLst>
      <p:ext uri="{BB962C8B-B14F-4D97-AF65-F5344CB8AC3E}">
        <p14:creationId xmlns:p14="http://schemas.microsoft.com/office/powerpoint/2010/main" val="148598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483714E9-56CB-4F7B-BE13-63AA54732E33}" type="slidenum">
              <a:rPr lang="en-US" altLang="zh-CN"/>
              <a:pPr>
                <a:defRPr/>
              </a:pPr>
              <a:t>‹#›</a:t>
            </a:fld>
            <a:endParaRPr lang="en-US" altLang="zh-CN"/>
          </a:p>
        </p:txBody>
      </p:sp>
    </p:spTree>
    <p:extLst>
      <p:ext uri="{BB962C8B-B14F-4D97-AF65-F5344CB8AC3E}">
        <p14:creationId xmlns:p14="http://schemas.microsoft.com/office/powerpoint/2010/main" val="83152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F4C04DC-FE72-4263-B5F6-E328F7CC9E0A}" type="slidenum">
              <a:rPr lang="en-US" altLang="zh-CN"/>
              <a:pPr>
                <a:defRPr/>
              </a:pPr>
              <a:t>‹#›</a:t>
            </a:fld>
            <a:endParaRPr lang="en-US" altLang="zh-CN"/>
          </a:p>
        </p:txBody>
      </p:sp>
    </p:spTree>
    <p:extLst>
      <p:ext uri="{BB962C8B-B14F-4D97-AF65-F5344CB8AC3E}">
        <p14:creationId xmlns:p14="http://schemas.microsoft.com/office/powerpoint/2010/main" val="246881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BF904F74-2B6D-4242-A9E7-797E85013477}" type="slidenum">
              <a:rPr lang="en-US" altLang="zh-CN"/>
              <a:pPr>
                <a:defRPr/>
              </a:pPr>
              <a:t>‹#›</a:t>
            </a:fld>
            <a:endParaRPr lang="en-US" altLang="zh-CN"/>
          </a:p>
        </p:txBody>
      </p:sp>
    </p:spTree>
    <p:extLst>
      <p:ext uri="{BB962C8B-B14F-4D97-AF65-F5344CB8AC3E}">
        <p14:creationId xmlns:p14="http://schemas.microsoft.com/office/powerpoint/2010/main" val="336594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092FFD8F-E101-4E4C-AF2D-1F3EFE56F9EB}" type="slidenum">
              <a:rPr lang="en-US" altLang="zh-CN"/>
              <a:pPr>
                <a:defRPr/>
              </a:pPr>
              <a:t>‹#›</a:t>
            </a:fld>
            <a:endParaRPr lang="en-US" altLang="zh-CN"/>
          </a:p>
        </p:txBody>
      </p:sp>
    </p:spTree>
    <p:extLst>
      <p:ext uri="{BB962C8B-B14F-4D97-AF65-F5344CB8AC3E}">
        <p14:creationId xmlns:p14="http://schemas.microsoft.com/office/powerpoint/2010/main" val="242603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4CAFEDD9-77C2-412C-966F-0B85B3CC7563}" type="slidenum">
              <a:rPr lang="en-US" altLang="zh-CN"/>
              <a:pPr>
                <a:defRPr/>
              </a:pPr>
              <a:t>‹#›</a:t>
            </a:fld>
            <a:endParaRPr lang="en-US" altLang="zh-CN"/>
          </a:p>
        </p:txBody>
      </p:sp>
    </p:spTree>
    <p:extLst>
      <p:ext uri="{BB962C8B-B14F-4D97-AF65-F5344CB8AC3E}">
        <p14:creationId xmlns:p14="http://schemas.microsoft.com/office/powerpoint/2010/main" val="78506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9236314E-EF43-4EFD-A6FA-F58E9BC67654}" type="slidenum">
              <a:rPr lang="en-US" altLang="zh-CN"/>
              <a:pPr>
                <a:defRPr/>
              </a:pPr>
              <a:t>‹#›</a:t>
            </a:fld>
            <a:endParaRPr lang="en-US" altLang="zh-CN"/>
          </a:p>
        </p:txBody>
      </p:sp>
    </p:spTree>
    <p:extLst>
      <p:ext uri="{BB962C8B-B14F-4D97-AF65-F5344CB8AC3E}">
        <p14:creationId xmlns:p14="http://schemas.microsoft.com/office/powerpoint/2010/main" val="428071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80734701-AE92-4DA9-9FB4-526B3D8D69E0}" type="slidenum">
              <a:rPr lang="en-US" altLang="zh-CN"/>
              <a:pPr>
                <a:defRPr/>
              </a:pPr>
              <a:t>‹#›</a:t>
            </a:fld>
            <a:endParaRPr lang="en-US" altLang="zh-CN"/>
          </a:p>
        </p:txBody>
      </p:sp>
    </p:spTree>
    <p:extLst>
      <p:ext uri="{BB962C8B-B14F-4D97-AF65-F5344CB8AC3E}">
        <p14:creationId xmlns:p14="http://schemas.microsoft.com/office/powerpoint/2010/main" val="427216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A993109-D4D8-43B5-B62E-E665F12B13B2}" type="slidenum">
              <a:rPr lang="en-US" altLang="zh-CN"/>
              <a:pPr>
                <a:defRPr/>
              </a:pPr>
              <a:t>‹#›</a:t>
            </a:fld>
            <a:endParaRPr lang="en-US" altLang="zh-CN"/>
          </a:p>
        </p:txBody>
      </p:sp>
    </p:spTree>
    <p:extLst>
      <p:ext uri="{BB962C8B-B14F-4D97-AF65-F5344CB8AC3E}">
        <p14:creationId xmlns:p14="http://schemas.microsoft.com/office/powerpoint/2010/main" val="391302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1264643"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44"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45"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1264647"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48"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49"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0"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1"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2"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3"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4"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5"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6"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7"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8"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59"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sz="1800">
                  <a:ea typeface="宋体" pitchFamily="2" charset="-122"/>
                </a:endParaRPr>
              </a:p>
            </p:txBody>
          </p:sp>
        </p:grpSp>
        <p:sp>
          <p:nvSpPr>
            <p:cNvPr id="1264660"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61"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264662"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039" name="Freeform 23"/>
            <p:cNvSpPr>
              <a:spLocks/>
            </p:cNvSpPr>
            <p:nvPr/>
          </p:nvSpPr>
          <p:spPr bwMode="hidden">
            <a:xfrm>
              <a:off x="5041" y="0"/>
              <a:ext cx="719" cy="845"/>
            </a:xfrm>
            <a:custGeom>
              <a:avLst/>
              <a:gdLst>
                <a:gd name="T0" fmla="*/ 799 w 717"/>
                <a:gd name="T1" fmla="*/ 845 h 845"/>
                <a:gd name="T2" fmla="*/ 799 w 717"/>
                <a:gd name="T3" fmla="*/ 821 h 845"/>
                <a:gd name="T4" fmla="*/ 656 w 717"/>
                <a:gd name="T5" fmla="*/ 605 h 845"/>
                <a:gd name="T6" fmla="*/ 447 w 717"/>
                <a:gd name="T7" fmla="*/ 396 h 845"/>
                <a:gd name="T8" fmla="*/ 262 w 717"/>
                <a:gd name="T9" fmla="*/ 192 h 845"/>
                <a:gd name="T10" fmla="*/ 17 w 717"/>
                <a:gd name="T11" fmla="*/ 0 h 845"/>
                <a:gd name="T12" fmla="*/ 0 w 717"/>
                <a:gd name="T13" fmla="*/ 0 h 845"/>
                <a:gd name="T14" fmla="*/ 250 w 717"/>
                <a:gd name="T15" fmla="*/ 198 h 845"/>
                <a:gd name="T16" fmla="*/ 441 w 717"/>
                <a:gd name="T17" fmla="*/ 408 h 845"/>
                <a:gd name="T18" fmla="*/ 650 w 717"/>
                <a:gd name="T19" fmla="*/ 623 h 845"/>
                <a:gd name="T20" fmla="*/ 799 w 717"/>
                <a:gd name="T21" fmla="*/ 845 h 845"/>
                <a:gd name="T22" fmla="*/ 79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48 w 407"/>
                <a:gd name="T1" fmla="*/ 414 h 414"/>
                <a:gd name="T2" fmla="*/ 448 w 407"/>
                <a:gd name="T3" fmla="*/ 396 h 414"/>
                <a:gd name="T4" fmla="*/ 263 w 407"/>
                <a:gd name="T5" fmla="*/ 192 h 414"/>
                <a:gd name="T6" fmla="*/ 12 w 407"/>
                <a:gd name="T7" fmla="*/ 0 h 414"/>
                <a:gd name="T8" fmla="*/ 0 w 407"/>
                <a:gd name="T9" fmla="*/ 0 h 414"/>
                <a:gd name="T10" fmla="*/ 108 w 407"/>
                <a:gd name="T11" fmla="*/ 102 h 414"/>
                <a:gd name="T12" fmla="*/ 257 w 407"/>
                <a:gd name="T13" fmla="*/ 204 h 414"/>
                <a:gd name="T14" fmla="*/ 448 w 407"/>
                <a:gd name="T15" fmla="*/ 414 h 414"/>
                <a:gd name="T16" fmla="*/ 448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665"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sz="1800">
                <a:ea typeface="宋体" pitchFamily="2" charset="-122"/>
              </a:endParaRPr>
            </a:p>
          </p:txBody>
        </p:sp>
        <p:sp>
          <p:nvSpPr>
            <p:cNvPr id="1042" name="Freeform 26"/>
            <p:cNvSpPr>
              <a:spLocks/>
            </p:cNvSpPr>
            <p:nvPr/>
          </p:nvSpPr>
          <p:spPr bwMode="hidden">
            <a:xfrm>
              <a:off x="6" y="0"/>
              <a:ext cx="588" cy="599"/>
            </a:xfrm>
            <a:custGeom>
              <a:avLst/>
              <a:gdLst>
                <a:gd name="T0" fmla="*/ 668 w 586"/>
                <a:gd name="T1" fmla="*/ 0 h 599"/>
                <a:gd name="T2" fmla="*/ 650 w 586"/>
                <a:gd name="T3" fmla="*/ 0 h 599"/>
                <a:gd name="T4" fmla="*/ 456 w 586"/>
                <a:gd name="T5" fmla="*/ 132 h 599"/>
                <a:gd name="T6" fmla="*/ 298 w 586"/>
                <a:gd name="T7" fmla="*/ 270 h 599"/>
                <a:gd name="T8" fmla="*/ 120 w 586"/>
                <a:gd name="T9" fmla="*/ 420 h 599"/>
                <a:gd name="T10" fmla="*/ 0 w 586"/>
                <a:gd name="T11" fmla="*/ 575 h 599"/>
                <a:gd name="T12" fmla="*/ 0 w 586"/>
                <a:gd name="T13" fmla="*/ 599 h 599"/>
                <a:gd name="T14" fmla="*/ 120 w 586"/>
                <a:gd name="T15" fmla="*/ 432 h 599"/>
                <a:gd name="T16" fmla="*/ 298 w 586"/>
                <a:gd name="T17" fmla="*/ 282 h 599"/>
                <a:gd name="T18" fmla="*/ 468 w 586"/>
                <a:gd name="T19" fmla="*/ 138 h 599"/>
                <a:gd name="T20" fmla="*/ 668 w 586"/>
                <a:gd name="T21" fmla="*/ 0 h 599"/>
                <a:gd name="T22" fmla="*/ 66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310 w 269"/>
                <a:gd name="T1" fmla="*/ 0 h 252"/>
                <a:gd name="T2" fmla="*/ 292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310 w 269"/>
                <a:gd name="T15" fmla="*/ 0 h 252"/>
                <a:gd name="T16" fmla="*/ 310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64679"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1264680"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264681"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264682"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11A15FB0-EDA0-47C2-BFBC-0488DC854938}" type="slidenum">
              <a:rPr lang="en-US" altLang="zh-CN"/>
              <a:pPr>
                <a:defRPr/>
              </a:pPr>
              <a:t>‹#›</a:t>
            </a:fld>
            <a:endParaRPr lang="en-US" altLang="zh-CN"/>
          </a:p>
        </p:txBody>
      </p:sp>
      <p:sp>
        <p:nvSpPr>
          <p:cNvPr id="1264683"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4300"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Grp="1" noChangeArrowheads="1"/>
          </p:cNvSpPr>
          <p:nvPr>
            <p:ph type="ctrTitle"/>
          </p:nvPr>
        </p:nvSpPr>
        <p:spPr/>
        <p:txBody>
          <a:bodyPr/>
          <a:lstStyle/>
          <a:p>
            <a:pPr eaLnBrk="1" hangingPunct="1">
              <a:defRPr/>
            </a:pPr>
            <a:r>
              <a:rPr lang="zh-CN" altLang="en-US" dirty="0" smtClean="0"/>
              <a:t>第</a:t>
            </a:r>
            <a:r>
              <a:rPr lang="en-US" altLang="zh-CN" smtClean="0"/>
              <a:t>6</a:t>
            </a:r>
            <a:r>
              <a:rPr lang="zh-CN" altLang="en-US" smtClean="0"/>
              <a:t>章 </a:t>
            </a:r>
            <a:r>
              <a:rPr lang="zh-CN" altLang="en-US" dirty="0" smtClean="0"/>
              <a:t>数据抽象</a:t>
            </a:r>
            <a:r>
              <a:rPr lang="en-US" altLang="zh-CN" dirty="0" smtClean="0"/>
              <a:t/>
            </a:r>
            <a:br>
              <a:rPr lang="en-US" altLang="zh-CN" dirty="0" smtClean="0"/>
            </a:br>
            <a:r>
              <a:rPr lang="zh-CN" altLang="en-US" dirty="0" smtClean="0"/>
              <a:t>－－对象与类</a:t>
            </a:r>
          </a:p>
        </p:txBody>
      </p:sp>
      <p:sp>
        <p:nvSpPr>
          <p:cNvPr id="1267715"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3" name="Rectangle 3"/>
          <p:cNvSpPr>
            <a:spLocks noGrp="1" noChangeArrowheads="1"/>
          </p:cNvSpPr>
          <p:nvPr>
            <p:ph type="body" idx="1"/>
          </p:nvPr>
        </p:nvSpPr>
        <p:spPr>
          <a:xfrm>
            <a:off x="457200" y="188913"/>
            <a:ext cx="8229600" cy="6669087"/>
          </a:xfrm>
        </p:spPr>
        <p:txBody>
          <a:bodyPr/>
          <a:lstStyle/>
          <a:p>
            <a:pPr defTabSz="803275" eaLnBrk="1" hangingPunct="1">
              <a:lnSpc>
                <a:spcPct val="90000"/>
              </a:lnSpc>
              <a:spcBef>
                <a:spcPct val="10000"/>
              </a:spcBef>
              <a:buFont typeface="Wingdings" pitchFamily="2" charset="2"/>
              <a:buNone/>
              <a:tabLst>
                <a:tab pos="725488" algn="l"/>
                <a:tab pos="1071563" algn="l"/>
              </a:tabLst>
              <a:defRPr/>
            </a:pPr>
            <a:r>
              <a:rPr lang="zh-CN" altLang="en-GB" sz="2200" dirty="0" smtClean="0"/>
              <a:t>	</a:t>
            </a:r>
            <a:r>
              <a:rPr lang="en-GB" altLang="zh-CN" sz="2200" dirty="0" smtClean="0"/>
              <a:t>bool Stack::push(</a:t>
            </a:r>
            <a:r>
              <a:rPr lang="en-GB" altLang="zh-CN" sz="2200" dirty="0" err="1" smtClean="0"/>
              <a:t>int</a:t>
            </a:r>
            <a:r>
              <a:rPr lang="en-GB" altLang="zh-CN" sz="2200" dirty="0" smtClean="0"/>
              <a:t> </a:t>
            </a:r>
            <a:r>
              <a:rPr lang="en-GB" altLang="zh-CN" sz="2200" dirty="0" err="1" smtClean="0"/>
              <a:t>i</a:t>
            </a:r>
            <a:r>
              <a:rPr lang="en-GB" altLang="zh-CN" sz="2200" dirty="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 	if (top == STACK_SIZE-1)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	</a:t>
            </a:r>
            <a:r>
              <a:rPr lang="en-GB" altLang="zh-CN" sz="2200" dirty="0" err="1" smtClean="0"/>
              <a:t>cout</a:t>
            </a:r>
            <a:r>
              <a:rPr lang="en-GB" altLang="zh-CN" sz="2200" dirty="0" smtClean="0"/>
              <a:t> &lt;&lt; </a:t>
            </a:r>
            <a:r>
              <a:rPr lang="en-GB" altLang="zh-CN" sz="2200" dirty="0" smtClean="0">
                <a:latin typeface="Arial"/>
              </a:rPr>
              <a:t>“</a:t>
            </a:r>
            <a:r>
              <a:rPr lang="en-GB" altLang="zh-CN" sz="2200" dirty="0" smtClean="0"/>
              <a:t>Stack is overflow.\n</a:t>
            </a:r>
            <a:r>
              <a:rPr lang="en-GB" altLang="zh-CN" sz="2200" dirty="0" smtClean="0">
                <a:latin typeface="Arial"/>
              </a:rPr>
              <a:t>”</a:t>
            </a:r>
            <a:r>
              <a:rPr lang="en-GB" altLang="zh-CN" sz="2200" dirty="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return false;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dirty="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else</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	top++;  buffer[top] = </a:t>
            </a:r>
            <a:r>
              <a:rPr lang="en-GB" altLang="zh-CN" sz="2200" dirty="0" err="1" smtClean="0"/>
              <a:t>i</a:t>
            </a:r>
            <a:r>
              <a:rPr lang="en-GB" altLang="zh-CN" sz="2200" dirty="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return true;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dirty="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bool Stack::pop(</a:t>
            </a:r>
            <a:r>
              <a:rPr lang="en-GB" altLang="zh-CN" sz="2200" dirty="0" err="1" smtClean="0"/>
              <a:t>int</a:t>
            </a:r>
            <a:r>
              <a:rPr lang="en-GB" altLang="zh-CN" sz="2200" dirty="0" smtClean="0"/>
              <a:t> &amp;</a:t>
            </a:r>
            <a:r>
              <a:rPr lang="en-GB" altLang="zh-CN" sz="2200" dirty="0" err="1" smtClean="0"/>
              <a:t>i</a:t>
            </a:r>
            <a:r>
              <a:rPr lang="en-GB" altLang="zh-CN" sz="2200" dirty="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 	if (top == -1)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	</a:t>
            </a:r>
            <a:r>
              <a:rPr lang="en-GB" altLang="zh-CN" sz="2200" dirty="0" err="1" smtClean="0"/>
              <a:t>cout</a:t>
            </a:r>
            <a:r>
              <a:rPr lang="en-GB" altLang="zh-CN" sz="2200" dirty="0" smtClean="0"/>
              <a:t> &lt;&lt; </a:t>
            </a:r>
            <a:r>
              <a:rPr lang="en-GB" altLang="zh-CN" sz="2200" dirty="0" smtClean="0">
                <a:latin typeface="Arial"/>
              </a:rPr>
              <a:t>“</a:t>
            </a:r>
            <a:r>
              <a:rPr lang="en-GB" altLang="zh-CN" sz="2200" dirty="0" smtClean="0"/>
              <a:t>Stack is empty.\n</a:t>
            </a:r>
            <a:r>
              <a:rPr lang="en-GB" altLang="zh-CN" sz="2200" dirty="0" smtClean="0">
                <a:latin typeface="Arial"/>
              </a:rPr>
              <a:t>”</a:t>
            </a:r>
            <a:r>
              <a:rPr lang="en-GB" altLang="zh-CN" sz="2200" dirty="0" smtClean="0"/>
              <a:t>;</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return false;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dirty="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else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	</a:t>
            </a:r>
            <a:r>
              <a:rPr lang="en-GB" altLang="zh-CN" sz="2200" dirty="0" err="1" smtClean="0"/>
              <a:t>i</a:t>
            </a:r>
            <a:r>
              <a:rPr lang="en-GB" altLang="zh-CN" sz="2200" dirty="0" smtClean="0"/>
              <a:t> = buffer[top]; top--;</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return true;</a:t>
            </a:r>
          </a:p>
          <a:p>
            <a:pPr defTabSz="803275" eaLnBrk="1" hangingPunct="1">
              <a:lnSpc>
                <a:spcPct val="70000"/>
              </a:lnSpc>
              <a:spcBef>
                <a:spcPct val="10000"/>
              </a:spcBef>
              <a:buFont typeface="Wingdings" pitchFamily="2" charset="2"/>
              <a:buNone/>
              <a:tabLst>
                <a:tab pos="725488" algn="l"/>
                <a:tab pos="1071563" algn="l"/>
              </a:tabLst>
              <a:defRPr/>
            </a:pPr>
            <a:r>
              <a:rPr lang="en-GB" altLang="zh-CN" sz="2200" dirty="0" smtClean="0"/>
              <a:t>		}</a:t>
            </a:r>
          </a:p>
          <a:p>
            <a:pPr defTabSz="803275" eaLnBrk="1" hangingPunct="1">
              <a:lnSpc>
                <a:spcPct val="90000"/>
              </a:lnSpc>
              <a:spcBef>
                <a:spcPct val="10000"/>
              </a:spcBef>
              <a:buFont typeface="Wingdings" pitchFamily="2" charset="2"/>
              <a:buNone/>
              <a:tabLst>
                <a:tab pos="725488" algn="l"/>
                <a:tab pos="1071563" algn="l"/>
              </a:tabLst>
              <a:defRPr/>
            </a:pPr>
            <a:r>
              <a:rPr lang="en-GB" altLang="zh-CN" sz="2200" dirty="0" smtClean="0"/>
              <a:t>	}</a:t>
            </a:r>
            <a:endParaRPr lang="en-US" altLang="zh-CN" sz="2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title"/>
          </p:nvPr>
        </p:nvSpPr>
        <p:spPr/>
        <p:txBody>
          <a:bodyPr/>
          <a:lstStyle/>
          <a:p>
            <a:pPr eaLnBrk="1" hangingPunct="1">
              <a:defRPr/>
            </a:pPr>
            <a:endParaRPr lang="zh-CN" altLang="zh-CN" smtClean="0"/>
          </a:p>
        </p:txBody>
      </p:sp>
      <p:sp>
        <p:nvSpPr>
          <p:cNvPr id="1275907" name="Rectangle 3"/>
          <p:cNvSpPr>
            <a:spLocks noGrp="1" noChangeArrowheads="1"/>
          </p:cNvSpPr>
          <p:nvPr>
            <p:ph type="body" idx="1"/>
          </p:nvPr>
        </p:nvSpPr>
        <p:spPr/>
        <p:txBody>
          <a:bodyPr/>
          <a:lstStyle/>
          <a:p>
            <a:pPr eaLnBrk="1" hangingPunct="1">
              <a:lnSpc>
                <a:spcPct val="90000"/>
              </a:lnSpc>
              <a:defRPr/>
            </a:pPr>
            <a:r>
              <a:rPr lang="zh-CN" altLang="en-GB" sz="2800" dirty="0" smtClean="0"/>
              <a:t>使用栈类型数据</a:t>
            </a:r>
          </a:p>
          <a:p>
            <a:pPr eaLnBrk="1" hangingPunct="1">
              <a:lnSpc>
                <a:spcPct val="90000"/>
              </a:lnSpc>
              <a:buFont typeface="Wingdings" pitchFamily="2" charset="2"/>
              <a:buNone/>
              <a:defRPr/>
            </a:pPr>
            <a:r>
              <a:rPr lang="en-GB" altLang="zh-CN" sz="2400" dirty="0" smtClean="0"/>
              <a:t>Stack </a:t>
            </a:r>
            <a:r>
              <a:rPr lang="en-GB" altLang="zh-CN" sz="2400" dirty="0" err="1" smtClean="0">
                <a:solidFill>
                  <a:srgbClr val="FFC000"/>
                </a:solidFill>
              </a:rPr>
              <a:t>st</a:t>
            </a:r>
            <a:r>
              <a:rPr lang="en-GB" altLang="zh-CN" sz="2400" dirty="0" smtClean="0"/>
              <a:t>;  //</a:t>
            </a:r>
            <a:r>
              <a:rPr lang="zh-CN" altLang="en-US" sz="2400" dirty="0" smtClean="0"/>
              <a:t>会</a:t>
            </a:r>
            <a:r>
              <a:rPr lang="zh-CN" altLang="en-GB" sz="2400" dirty="0" smtClean="0"/>
              <a:t>自动地去调用</a:t>
            </a:r>
            <a:r>
              <a:rPr lang="en-GB" altLang="zh-CN" sz="2400" dirty="0" err="1" smtClean="0"/>
              <a:t>st.Stack</a:t>
            </a:r>
            <a:r>
              <a:rPr lang="en-GB" altLang="zh-CN" sz="2400" dirty="0" smtClean="0"/>
              <a:t>()</a:t>
            </a:r>
            <a:r>
              <a:rPr lang="zh-CN" altLang="en-GB" sz="2400" dirty="0" smtClean="0"/>
              <a:t>对</a:t>
            </a:r>
            <a:r>
              <a:rPr lang="en-GB" altLang="zh-CN" sz="2400" dirty="0" err="1" smtClean="0"/>
              <a:t>st</a:t>
            </a:r>
            <a:r>
              <a:rPr lang="zh-CN" altLang="en-GB" sz="2400" dirty="0" smtClean="0"/>
              <a:t>进行初始化。</a:t>
            </a:r>
          </a:p>
          <a:p>
            <a:pPr eaLnBrk="1" hangingPunct="1">
              <a:lnSpc>
                <a:spcPct val="90000"/>
              </a:lnSpc>
              <a:buFont typeface="Wingdings" pitchFamily="2" charset="2"/>
              <a:buNone/>
              <a:defRPr/>
            </a:pPr>
            <a:r>
              <a:rPr lang="en-GB" altLang="zh-CN" sz="2400" dirty="0" err="1" smtClean="0"/>
              <a:t>int</a:t>
            </a:r>
            <a:r>
              <a:rPr lang="en-GB" altLang="zh-CN" sz="2400" dirty="0" smtClean="0"/>
              <a:t> x;</a:t>
            </a:r>
          </a:p>
          <a:p>
            <a:pPr eaLnBrk="1" hangingPunct="1">
              <a:lnSpc>
                <a:spcPct val="90000"/>
              </a:lnSpc>
              <a:buFont typeface="Wingdings" pitchFamily="2" charset="2"/>
              <a:buNone/>
              <a:defRPr/>
            </a:pPr>
            <a:r>
              <a:rPr lang="en-GB" altLang="zh-CN" sz="2400" dirty="0" err="1" smtClean="0"/>
              <a:t>st.push</a:t>
            </a:r>
            <a:r>
              <a:rPr lang="en-GB" altLang="zh-CN" sz="2400" dirty="0" smtClean="0"/>
              <a:t>(12);  //</a:t>
            </a:r>
            <a:r>
              <a:rPr lang="zh-CN" altLang="en-GB" sz="2400" dirty="0" smtClean="0"/>
              <a:t>把</a:t>
            </a:r>
            <a:r>
              <a:rPr lang="en-GB" altLang="zh-CN" sz="2400" dirty="0" smtClean="0"/>
              <a:t>12</a:t>
            </a:r>
            <a:r>
              <a:rPr lang="zh-CN" altLang="en-GB" sz="2400" dirty="0" smtClean="0"/>
              <a:t>放进栈</a:t>
            </a:r>
            <a:r>
              <a:rPr lang="en-GB" altLang="zh-CN" sz="2400" dirty="0" err="1" smtClean="0"/>
              <a:t>st</a:t>
            </a:r>
            <a:r>
              <a:rPr lang="zh-CN" altLang="en-GB" sz="2400" dirty="0" smtClean="0"/>
              <a:t>。</a:t>
            </a:r>
          </a:p>
          <a:p>
            <a:pPr eaLnBrk="1" hangingPunct="1">
              <a:lnSpc>
                <a:spcPct val="90000"/>
              </a:lnSpc>
              <a:buFont typeface="Wingdings" pitchFamily="2" charset="2"/>
              <a:buNone/>
              <a:defRPr/>
            </a:pPr>
            <a:r>
              <a:rPr lang="en-GB" altLang="zh-CN" sz="2400" dirty="0" err="1" smtClean="0"/>
              <a:t>st.pop</a:t>
            </a:r>
            <a:r>
              <a:rPr lang="en-GB" altLang="zh-CN" sz="2400" dirty="0" smtClean="0"/>
              <a:t>(x);  //</a:t>
            </a:r>
            <a:r>
              <a:rPr lang="zh-CN" altLang="en-GB" sz="2400" dirty="0" smtClean="0"/>
              <a:t>把栈顶元素退栈并存入变量</a:t>
            </a:r>
            <a:r>
              <a:rPr lang="en-GB" altLang="zh-CN" sz="2400" dirty="0" smtClean="0"/>
              <a:t>x</a:t>
            </a:r>
            <a:r>
              <a:rPr lang="zh-CN" altLang="en-GB" sz="2400" dirty="0" smtClean="0"/>
              <a:t>。</a:t>
            </a:r>
          </a:p>
          <a:p>
            <a:pPr eaLnBrk="1" hangingPunct="1">
              <a:lnSpc>
                <a:spcPct val="90000"/>
              </a:lnSpc>
              <a:buFont typeface="Wingdings" pitchFamily="2" charset="2"/>
              <a:buNone/>
              <a:defRPr/>
            </a:pPr>
            <a:r>
              <a:rPr lang="en-GB" altLang="zh-CN" sz="2400" dirty="0" err="1" smtClean="0"/>
              <a:t>st.top</a:t>
            </a:r>
            <a:r>
              <a:rPr lang="en-GB" altLang="zh-CN" sz="2400" dirty="0" smtClean="0"/>
              <a:t> = -1;  //</a:t>
            </a:r>
            <a:r>
              <a:rPr lang="en-GB" altLang="zh-CN" sz="2400" dirty="0" smtClean="0">
                <a:solidFill>
                  <a:schemeClr val="folHlink"/>
                </a:solidFill>
              </a:rPr>
              <a:t>Error</a:t>
            </a:r>
          </a:p>
          <a:p>
            <a:pPr eaLnBrk="1" hangingPunct="1">
              <a:lnSpc>
                <a:spcPct val="90000"/>
              </a:lnSpc>
              <a:buFont typeface="Wingdings" pitchFamily="2" charset="2"/>
              <a:buNone/>
              <a:defRPr/>
            </a:pPr>
            <a:r>
              <a:rPr lang="en-GB" altLang="zh-CN" sz="2400" dirty="0" err="1" smtClean="0"/>
              <a:t>st.top</a:t>
            </a:r>
            <a:r>
              <a:rPr lang="en-GB" altLang="zh-CN" sz="2400" dirty="0" smtClean="0"/>
              <a:t>++;  //</a:t>
            </a:r>
            <a:r>
              <a:rPr lang="en-GB" altLang="zh-CN" sz="2400" dirty="0" smtClean="0">
                <a:solidFill>
                  <a:schemeClr val="folHlink"/>
                </a:solidFill>
              </a:rPr>
              <a:t>Error</a:t>
            </a:r>
          </a:p>
          <a:p>
            <a:pPr eaLnBrk="1" hangingPunct="1">
              <a:lnSpc>
                <a:spcPct val="90000"/>
              </a:lnSpc>
              <a:buFont typeface="Wingdings" pitchFamily="2" charset="2"/>
              <a:buNone/>
              <a:defRPr/>
            </a:pPr>
            <a:r>
              <a:rPr lang="en-GB" altLang="zh-CN" sz="2400" dirty="0" err="1" smtClean="0"/>
              <a:t>st.buffer</a:t>
            </a:r>
            <a:r>
              <a:rPr lang="en-GB" altLang="zh-CN" sz="2400" dirty="0" smtClean="0"/>
              <a:t>[</a:t>
            </a:r>
            <a:r>
              <a:rPr lang="en-GB" altLang="zh-CN" sz="2400" dirty="0" err="1" smtClean="0"/>
              <a:t>st.top</a:t>
            </a:r>
            <a:r>
              <a:rPr lang="en-GB" altLang="zh-CN" sz="2400" dirty="0" smtClean="0"/>
              <a:t>] = 12;  //</a:t>
            </a:r>
            <a:r>
              <a:rPr lang="en-GB" altLang="zh-CN" sz="2400" dirty="0" smtClean="0">
                <a:solidFill>
                  <a:schemeClr val="folHlink"/>
                </a:solidFill>
              </a:rPr>
              <a:t>Error</a:t>
            </a:r>
          </a:p>
          <a:p>
            <a:pPr eaLnBrk="1" hangingPunct="1">
              <a:lnSpc>
                <a:spcPct val="90000"/>
              </a:lnSpc>
              <a:buFont typeface="Wingdings" pitchFamily="2" charset="2"/>
              <a:buNone/>
              <a:defRPr/>
            </a:pPr>
            <a:r>
              <a:rPr lang="en-US" altLang="zh-CN" sz="2400" dirty="0" err="1" smtClean="0"/>
              <a:t>st.f</a:t>
            </a:r>
            <a:r>
              <a:rPr lang="en-US" altLang="zh-CN" sz="2400" dirty="0" smtClean="0"/>
              <a:t>(); //</a:t>
            </a:r>
            <a:r>
              <a:rPr lang="en-US" altLang="zh-CN" sz="2400" dirty="0" smtClean="0">
                <a:solidFill>
                  <a:schemeClr val="folHlink"/>
                </a:solidFill>
              </a:rPr>
              <a:t>Error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p:txBody>
          <a:bodyPr/>
          <a:lstStyle/>
          <a:p>
            <a:pPr eaLnBrk="1" hangingPunct="1">
              <a:defRPr/>
            </a:pPr>
            <a:r>
              <a:rPr lang="zh-CN" altLang="en-US" sz="4000" dirty="0"/>
              <a:t>“栈”</a:t>
            </a:r>
            <a:r>
              <a:rPr lang="zh-CN" altLang="en-US" sz="4000" dirty="0" smtClean="0"/>
              <a:t>类的另一种实现</a:t>
            </a:r>
            <a:r>
              <a:rPr lang="en-US" altLang="zh-CN" sz="4000" dirty="0" smtClean="0"/>
              <a:t/>
            </a:r>
            <a:br>
              <a:rPr lang="en-US" altLang="zh-CN" sz="4000" dirty="0" smtClean="0"/>
            </a:br>
            <a:r>
              <a:rPr lang="en-US" altLang="zh-CN" sz="4000" dirty="0" smtClean="0"/>
              <a:t>——</a:t>
            </a:r>
            <a:r>
              <a:rPr lang="zh-CN" altLang="en-US" sz="4000" dirty="0" smtClean="0"/>
              <a:t>用链表实现</a:t>
            </a:r>
            <a:endParaRPr lang="en-US" altLang="zh-CN" sz="4000" dirty="0" smtClean="0"/>
          </a:p>
        </p:txBody>
      </p:sp>
      <p:sp>
        <p:nvSpPr>
          <p:cNvPr id="1352707" name="Rectangle 3"/>
          <p:cNvSpPr>
            <a:spLocks noGrp="1" noChangeArrowheads="1"/>
          </p:cNvSpPr>
          <p:nvPr>
            <p:ph type="body" idx="1"/>
          </p:nvPr>
        </p:nvSpPr>
        <p:spPr>
          <a:xfrm>
            <a:off x="457200" y="1600200"/>
            <a:ext cx="8229600" cy="5257800"/>
          </a:xfrm>
        </p:spPr>
        <p:txBody>
          <a:bodyPr/>
          <a:lstStyle/>
          <a:p>
            <a:pPr eaLnBrk="1" hangingPunct="1">
              <a:lnSpc>
                <a:spcPct val="80000"/>
              </a:lnSpc>
              <a:buFont typeface="Wingdings" pitchFamily="2" charset="2"/>
              <a:buNone/>
              <a:defRPr/>
            </a:pPr>
            <a:r>
              <a:rPr lang="en-GB" altLang="zh-CN" sz="2400" dirty="0" smtClean="0"/>
              <a:t>class Stack</a:t>
            </a:r>
          </a:p>
          <a:p>
            <a:pPr eaLnBrk="1" hangingPunct="1">
              <a:lnSpc>
                <a:spcPct val="80000"/>
              </a:lnSpc>
              <a:buFont typeface="Wingdings" pitchFamily="2" charset="2"/>
              <a:buNone/>
              <a:defRPr/>
            </a:pPr>
            <a:r>
              <a:rPr lang="en-GB" altLang="zh-CN" sz="2400" dirty="0" smtClean="0"/>
              <a:t>{	public: //</a:t>
            </a:r>
            <a:r>
              <a:rPr lang="zh-CN" altLang="en-GB" sz="2400" dirty="0" smtClean="0"/>
              <a:t>对外的接口</a:t>
            </a:r>
          </a:p>
          <a:p>
            <a:pPr eaLnBrk="1" hangingPunct="1">
              <a:lnSpc>
                <a:spcPct val="80000"/>
              </a:lnSpc>
              <a:buFont typeface="Wingdings" pitchFamily="2" charset="2"/>
              <a:buNone/>
              <a:defRPr/>
            </a:pPr>
            <a:r>
              <a:rPr lang="en-GB" altLang="zh-CN" sz="2400" dirty="0" smtClean="0"/>
              <a:t>		Stack() { top = NULL; }</a:t>
            </a:r>
          </a:p>
          <a:p>
            <a:pPr eaLnBrk="1" hangingPunct="1">
              <a:lnSpc>
                <a:spcPct val="80000"/>
              </a:lnSpc>
              <a:buFont typeface="Wingdings" pitchFamily="2" charset="2"/>
              <a:buNone/>
              <a:defRPr/>
            </a:pPr>
            <a:r>
              <a:rPr lang="en-GB" altLang="zh-CN" sz="2400" dirty="0" smtClean="0"/>
              <a:t>		bool push(</a:t>
            </a:r>
            <a:r>
              <a:rPr lang="en-GB" altLang="zh-CN" sz="2400" dirty="0" err="1" smtClean="0"/>
              <a:t>int</a:t>
            </a:r>
            <a:r>
              <a:rPr lang="en-GB" altLang="zh-CN" sz="2400" dirty="0" smtClean="0"/>
              <a:t> </a:t>
            </a:r>
            <a:r>
              <a:rPr lang="en-GB" altLang="zh-CN" sz="2400" dirty="0" err="1" smtClean="0"/>
              <a:t>i</a:t>
            </a:r>
            <a:r>
              <a:rPr lang="en-GB" altLang="zh-CN" sz="2400" dirty="0" smtClean="0"/>
              <a:t>);</a:t>
            </a:r>
          </a:p>
          <a:p>
            <a:pPr eaLnBrk="1" hangingPunct="1">
              <a:lnSpc>
                <a:spcPct val="80000"/>
              </a:lnSpc>
              <a:buFont typeface="Wingdings" pitchFamily="2" charset="2"/>
              <a:buNone/>
              <a:defRPr/>
            </a:pPr>
            <a:r>
              <a:rPr lang="en-GB" altLang="zh-CN" sz="2400" dirty="0" smtClean="0"/>
              <a:t>		bool pop(</a:t>
            </a:r>
            <a:r>
              <a:rPr lang="en-GB" altLang="zh-CN" sz="2400" dirty="0" err="1" smtClean="0"/>
              <a:t>int</a:t>
            </a:r>
            <a:r>
              <a:rPr lang="en-GB" altLang="zh-CN" sz="2400" dirty="0" smtClean="0"/>
              <a:t> &amp;</a:t>
            </a:r>
            <a:r>
              <a:rPr lang="en-GB" altLang="zh-CN" sz="2400" dirty="0" err="1" smtClean="0"/>
              <a:t>i</a:t>
            </a:r>
            <a:r>
              <a:rPr lang="en-GB" altLang="zh-CN" sz="2400" dirty="0" smtClean="0"/>
              <a:t>);</a:t>
            </a:r>
          </a:p>
          <a:p>
            <a:pPr eaLnBrk="1" hangingPunct="1">
              <a:lnSpc>
                <a:spcPct val="80000"/>
              </a:lnSpc>
              <a:buFont typeface="Wingdings" pitchFamily="2" charset="2"/>
              <a:buNone/>
              <a:defRPr/>
            </a:pPr>
            <a:r>
              <a:rPr lang="en-GB" altLang="zh-CN" sz="2400" dirty="0" smtClean="0"/>
              <a:t>	private:</a:t>
            </a:r>
            <a:endParaRPr lang="en-US" altLang="zh-CN" sz="2400" dirty="0" smtClean="0"/>
          </a:p>
          <a:p>
            <a:pPr eaLnBrk="1" hangingPunct="1">
              <a:lnSpc>
                <a:spcPct val="80000"/>
              </a:lnSpc>
              <a:buFont typeface="Wingdings" pitchFamily="2" charset="2"/>
              <a:buNone/>
              <a:defRPr/>
            </a:pPr>
            <a:r>
              <a:rPr lang="en-US" altLang="zh-CN" sz="2400" dirty="0" smtClean="0"/>
              <a:t>		</a:t>
            </a:r>
            <a:r>
              <a:rPr lang="en-US" altLang="zh-CN" sz="2400" dirty="0" err="1" smtClean="0">
                <a:solidFill>
                  <a:srgbClr val="FFC000"/>
                </a:solidFill>
              </a:rPr>
              <a:t>struct</a:t>
            </a:r>
            <a:r>
              <a:rPr lang="en-US" altLang="zh-CN" sz="2400" dirty="0" smtClean="0">
                <a:solidFill>
                  <a:srgbClr val="FFC000"/>
                </a:solidFill>
              </a:rPr>
              <a:t> Node</a:t>
            </a:r>
          </a:p>
          <a:p>
            <a:pPr eaLnBrk="1" hangingPunct="1">
              <a:lnSpc>
                <a:spcPct val="80000"/>
              </a:lnSpc>
              <a:buFont typeface="Wingdings" pitchFamily="2" charset="2"/>
              <a:buNone/>
              <a:defRPr/>
            </a:pPr>
            <a:r>
              <a:rPr lang="en-US" altLang="zh-CN" sz="2400" dirty="0" smtClean="0">
                <a:solidFill>
                  <a:srgbClr val="FFC000"/>
                </a:solidFill>
              </a:rPr>
              <a:t>		{ </a:t>
            </a:r>
            <a:r>
              <a:rPr lang="en-US" altLang="zh-CN" sz="2400" dirty="0" err="1" smtClean="0">
                <a:solidFill>
                  <a:srgbClr val="FFC000"/>
                </a:solidFill>
              </a:rPr>
              <a:t>int</a:t>
            </a:r>
            <a:r>
              <a:rPr lang="en-US" altLang="zh-CN" sz="2400" dirty="0" smtClean="0">
                <a:solidFill>
                  <a:srgbClr val="FFC000"/>
                </a:solidFill>
              </a:rPr>
              <a:t> content</a:t>
            </a:r>
            <a:r>
              <a:rPr lang="en-GB" altLang="zh-CN" sz="2400" dirty="0" smtClean="0">
                <a:solidFill>
                  <a:srgbClr val="FFC000"/>
                </a:solidFill>
              </a:rPr>
              <a:t>;</a:t>
            </a:r>
          </a:p>
          <a:p>
            <a:pPr eaLnBrk="1" hangingPunct="1">
              <a:lnSpc>
                <a:spcPct val="80000"/>
              </a:lnSpc>
              <a:buFont typeface="Wingdings" pitchFamily="2" charset="2"/>
              <a:buNone/>
              <a:defRPr/>
            </a:pPr>
            <a:r>
              <a:rPr lang="en-GB" altLang="zh-CN" sz="2400" dirty="0" smtClean="0">
                <a:solidFill>
                  <a:srgbClr val="FFC000"/>
                </a:solidFill>
              </a:rPr>
              <a:t>		   Node *next;</a:t>
            </a:r>
          </a:p>
          <a:p>
            <a:pPr eaLnBrk="1" hangingPunct="1">
              <a:lnSpc>
                <a:spcPct val="80000"/>
              </a:lnSpc>
              <a:buFont typeface="Wingdings" pitchFamily="2" charset="2"/>
              <a:buNone/>
              <a:defRPr/>
            </a:pPr>
            <a:r>
              <a:rPr lang="en-GB" altLang="zh-CN" sz="2400" dirty="0" smtClean="0">
                <a:solidFill>
                  <a:srgbClr val="FFC000"/>
                </a:solidFill>
              </a:rPr>
              <a:t>		} *top;</a:t>
            </a:r>
          </a:p>
          <a:p>
            <a:pPr eaLnBrk="1" hangingPunct="1">
              <a:lnSpc>
                <a:spcPct val="80000"/>
              </a:lnSpc>
              <a:buFont typeface="Wingdings" pitchFamily="2" charset="2"/>
              <a:buNone/>
              <a:defRPr/>
            </a:pPr>
            <a:r>
              <a:rPr lang="en-GB" altLang="zh-CN" sz="2400" dirty="0" smtClean="0"/>
              <a:t>};</a:t>
            </a:r>
            <a:endParaRPr lang="en-US" altLang="zh-CN" sz="2400" dirty="0" smtClean="0"/>
          </a:p>
        </p:txBody>
      </p:sp>
      <p:sp>
        <p:nvSpPr>
          <p:cNvPr id="14340" name="Rectangle 5"/>
          <p:cNvSpPr>
            <a:spLocks noChangeArrowheads="1"/>
          </p:cNvSpPr>
          <p:nvPr/>
        </p:nvSpPr>
        <p:spPr bwMode="auto">
          <a:xfrm>
            <a:off x="4322763" y="5581650"/>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4341" name="Rectangle 6"/>
          <p:cNvSpPr>
            <a:spLocks noChangeArrowheads="1"/>
          </p:cNvSpPr>
          <p:nvPr/>
        </p:nvSpPr>
        <p:spPr bwMode="auto">
          <a:xfrm>
            <a:off x="5668963" y="5581650"/>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4342" name="Rectangle 7"/>
          <p:cNvSpPr>
            <a:spLocks noChangeArrowheads="1"/>
          </p:cNvSpPr>
          <p:nvPr/>
        </p:nvSpPr>
        <p:spPr bwMode="auto">
          <a:xfrm>
            <a:off x="8135938" y="5581650"/>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4343" name="Line 8"/>
          <p:cNvSpPr>
            <a:spLocks noChangeShapeType="1"/>
          </p:cNvSpPr>
          <p:nvPr/>
        </p:nvSpPr>
        <p:spPr bwMode="auto">
          <a:xfrm>
            <a:off x="4322763" y="6048375"/>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Line 9"/>
          <p:cNvSpPr>
            <a:spLocks noChangeShapeType="1"/>
          </p:cNvSpPr>
          <p:nvPr/>
        </p:nvSpPr>
        <p:spPr bwMode="auto">
          <a:xfrm>
            <a:off x="5668963" y="6048375"/>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Line 10"/>
          <p:cNvSpPr>
            <a:spLocks noChangeShapeType="1"/>
          </p:cNvSpPr>
          <p:nvPr/>
        </p:nvSpPr>
        <p:spPr bwMode="auto">
          <a:xfrm>
            <a:off x="8135938" y="6048375"/>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6" name="Rectangle 11"/>
          <p:cNvSpPr>
            <a:spLocks noChangeArrowheads="1"/>
          </p:cNvSpPr>
          <p:nvPr/>
        </p:nvSpPr>
        <p:spPr bwMode="auto">
          <a:xfrm>
            <a:off x="2976563" y="6048375"/>
            <a:ext cx="67310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4347" name="Line 12"/>
          <p:cNvSpPr>
            <a:spLocks noChangeShapeType="1"/>
          </p:cNvSpPr>
          <p:nvPr/>
        </p:nvSpPr>
        <p:spPr bwMode="auto">
          <a:xfrm>
            <a:off x="3425825" y="6284913"/>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8" name="Line 13"/>
          <p:cNvSpPr>
            <a:spLocks noChangeShapeType="1"/>
          </p:cNvSpPr>
          <p:nvPr/>
        </p:nvSpPr>
        <p:spPr bwMode="auto">
          <a:xfrm flipV="1">
            <a:off x="3873500" y="5815013"/>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14"/>
          <p:cNvSpPr>
            <a:spLocks noChangeShapeType="1"/>
          </p:cNvSpPr>
          <p:nvPr/>
        </p:nvSpPr>
        <p:spPr bwMode="auto">
          <a:xfrm>
            <a:off x="3873500" y="5815013"/>
            <a:ext cx="449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0" name="Line 15"/>
          <p:cNvSpPr>
            <a:spLocks noChangeShapeType="1"/>
          </p:cNvSpPr>
          <p:nvPr/>
        </p:nvSpPr>
        <p:spPr bwMode="auto">
          <a:xfrm>
            <a:off x="4770438" y="6284913"/>
            <a:ext cx="449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16"/>
          <p:cNvSpPr>
            <a:spLocks noChangeShapeType="1"/>
          </p:cNvSpPr>
          <p:nvPr/>
        </p:nvSpPr>
        <p:spPr bwMode="auto">
          <a:xfrm flipV="1">
            <a:off x="5219700" y="5815013"/>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17"/>
          <p:cNvSpPr>
            <a:spLocks noChangeShapeType="1"/>
          </p:cNvSpPr>
          <p:nvPr/>
        </p:nvSpPr>
        <p:spPr bwMode="auto">
          <a:xfrm>
            <a:off x="5219700" y="5815013"/>
            <a:ext cx="449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3" name="Line 18"/>
          <p:cNvSpPr>
            <a:spLocks noChangeShapeType="1"/>
          </p:cNvSpPr>
          <p:nvPr/>
        </p:nvSpPr>
        <p:spPr bwMode="auto">
          <a:xfrm>
            <a:off x="6116638" y="6284913"/>
            <a:ext cx="449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19"/>
          <p:cNvSpPr>
            <a:spLocks noChangeShapeType="1"/>
          </p:cNvSpPr>
          <p:nvPr/>
        </p:nvSpPr>
        <p:spPr bwMode="auto">
          <a:xfrm flipV="1">
            <a:off x="6565900" y="5815013"/>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20"/>
          <p:cNvSpPr>
            <a:spLocks noChangeShapeType="1"/>
          </p:cNvSpPr>
          <p:nvPr/>
        </p:nvSpPr>
        <p:spPr bwMode="auto">
          <a:xfrm>
            <a:off x="6565900" y="5815013"/>
            <a:ext cx="449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6" name="Line 21"/>
          <p:cNvSpPr>
            <a:spLocks noChangeShapeType="1"/>
          </p:cNvSpPr>
          <p:nvPr/>
        </p:nvSpPr>
        <p:spPr bwMode="auto">
          <a:xfrm>
            <a:off x="7239000" y="6284913"/>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22"/>
          <p:cNvSpPr>
            <a:spLocks noChangeShapeType="1"/>
          </p:cNvSpPr>
          <p:nvPr/>
        </p:nvSpPr>
        <p:spPr bwMode="auto">
          <a:xfrm flipV="1">
            <a:off x="7686675" y="5815013"/>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Line 23"/>
          <p:cNvSpPr>
            <a:spLocks noChangeShapeType="1"/>
          </p:cNvSpPr>
          <p:nvPr/>
        </p:nvSpPr>
        <p:spPr bwMode="auto">
          <a:xfrm>
            <a:off x="7686675" y="5815013"/>
            <a:ext cx="449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9" name="Text Box 24"/>
          <p:cNvSpPr txBox="1">
            <a:spLocks noChangeArrowheads="1"/>
          </p:cNvSpPr>
          <p:nvPr/>
        </p:nvSpPr>
        <p:spPr bwMode="auto">
          <a:xfrm>
            <a:off x="2916238" y="5651500"/>
            <a:ext cx="6413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a:t> top</a:t>
            </a:r>
            <a:endParaRPr lang="en-US" altLang="zh-CN" sz="1600"/>
          </a:p>
        </p:txBody>
      </p:sp>
      <p:sp>
        <p:nvSpPr>
          <p:cNvPr id="14360" name="Text Box 25"/>
          <p:cNvSpPr txBox="1">
            <a:spLocks noChangeArrowheads="1"/>
          </p:cNvSpPr>
          <p:nvPr/>
        </p:nvSpPr>
        <p:spPr bwMode="auto">
          <a:xfrm>
            <a:off x="4395788" y="55959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a:t>a</a:t>
            </a:r>
            <a:r>
              <a:rPr lang="en-US" altLang="zh-CN" sz="1800" baseline="-25000"/>
              <a:t>1</a:t>
            </a:r>
          </a:p>
        </p:txBody>
      </p:sp>
      <p:sp>
        <p:nvSpPr>
          <p:cNvPr id="14361" name="Text Box 26"/>
          <p:cNvSpPr txBox="1">
            <a:spLocks noChangeArrowheads="1"/>
          </p:cNvSpPr>
          <p:nvPr/>
        </p:nvSpPr>
        <p:spPr bwMode="auto">
          <a:xfrm>
            <a:off x="5784850" y="558165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a:t>a</a:t>
            </a:r>
            <a:r>
              <a:rPr lang="en-US" altLang="zh-CN" sz="1800" baseline="-25000"/>
              <a:t>2</a:t>
            </a:r>
          </a:p>
        </p:txBody>
      </p:sp>
      <p:sp>
        <p:nvSpPr>
          <p:cNvPr id="14362" name="Text Box 27"/>
          <p:cNvSpPr txBox="1">
            <a:spLocks noChangeArrowheads="1"/>
          </p:cNvSpPr>
          <p:nvPr/>
        </p:nvSpPr>
        <p:spPr bwMode="auto">
          <a:xfrm>
            <a:off x="8247063" y="55959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a:t>a</a:t>
            </a:r>
            <a:r>
              <a:rPr lang="en-US" altLang="zh-CN" sz="1800" baseline="-25000"/>
              <a:t>n</a:t>
            </a:r>
          </a:p>
        </p:txBody>
      </p:sp>
      <p:sp>
        <p:nvSpPr>
          <p:cNvPr id="14363" name="Line 28"/>
          <p:cNvSpPr>
            <a:spLocks noChangeShapeType="1"/>
          </p:cNvSpPr>
          <p:nvPr/>
        </p:nvSpPr>
        <p:spPr bwMode="auto">
          <a:xfrm>
            <a:off x="6864350" y="6084888"/>
            <a:ext cx="431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64" name="Text Box 29"/>
          <p:cNvSpPr txBox="1">
            <a:spLocks noChangeArrowheads="1"/>
          </p:cNvSpPr>
          <p:nvPr/>
        </p:nvSpPr>
        <p:spPr bwMode="auto">
          <a:xfrm>
            <a:off x="8121650" y="615791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a:t>NULL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1" name="Rectangle 3"/>
          <p:cNvSpPr>
            <a:spLocks noGrp="1" noChangeArrowheads="1"/>
          </p:cNvSpPr>
          <p:nvPr>
            <p:ph type="body" idx="1"/>
          </p:nvPr>
        </p:nvSpPr>
        <p:spPr>
          <a:xfrm>
            <a:off x="457200" y="260350"/>
            <a:ext cx="8229600" cy="6597650"/>
          </a:xfrm>
        </p:spPr>
        <p:txBody>
          <a:bodyPr>
            <a:normAutofit lnSpcReduction="10000"/>
          </a:bodyPr>
          <a:lstStyle/>
          <a:p>
            <a:pPr eaLnBrk="1" hangingPunct="1">
              <a:lnSpc>
                <a:spcPct val="80000"/>
              </a:lnSpc>
              <a:buFont typeface="Wingdings" pitchFamily="2" charset="2"/>
              <a:buNone/>
              <a:defRPr/>
            </a:pPr>
            <a:r>
              <a:rPr lang="en-GB" altLang="zh-CN" sz="1800" dirty="0" smtClean="0"/>
              <a:t>bool Stack::push(</a:t>
            </a:r>
            <a:r>
              <a:rPr lang="en-GB" altLang="zh-CN" sz="1800" dirty="0" err="1" smtClean="0"/>
              <a:t>int</a:t>
            </a:r>
            <a:r>
              <a:rPr lang="en-GB" altLang="zh-CN" sz="1800" dirty="0" smtClean="0"/>
              <a:t> </a:t>
            </a:r>
            <a:r>
              <a:rPr lang="en-GB" altLang="zh-CN" sz="1800" dirty="0" err="1" smtClean="0"/>
              <a:t>i</a:t>
            </a:r>
            <a:r>
              <a:rPr lang="en-GB" altLang="zh-CN" sz="1800" dirty="0" smtClean="0"/>
              <a:t>)</a:t>
            </a:r>
          </a:p>
          <a:p>
            <a:pPr eaLnBrk="1" hangingPunct="1">
              <a:lnSpc>
                <a:spcPct val="80000"/>
              </a:lnSpc>
              <a:buFont typeface="Wingdings" pitchFamily="2" charset="2"/>
              <a:buNone/>
              <a:defRPr/>
            </a:pPr>
            <a:r>
              <a:rPr lang="en-GB" altLang="zh-CN" sz="1800" dirty="0" smtClean="0"/>
              <a:t>{	Node *p=new Node;</a:t>
            </a:r>
          </a:p>
          <a:p>
            <a:pPr eaLnBrk="1" hangingPunct="1">
              <a:lnSpc>
                <a:spcPct val="80000"/>
              </a:lnSpc>
              <a:buFont typeface="Wingdings" pitchFamily="2" charset="2"/>
              <a:buNone/>
              <a:defRPr/>
            </a:pPr>
            <a:r>
              <a:rPr lang="en-GB" altLang="zh-CN" sz="1800" dirty="0" smtClean="0"/>
              <a:t>	if (p == NULL)</a:t>
            </a:r>
          </a:p>
          <a:p>
            <a:pPr eaLnBrk="1" hangingPunct="1">
              <a:lnSpc>
                <a:spcPct val="80000"/>
              </a:lnSpc>
              <a:buFont typeface="Wingdings" pitchFamily="2" charset="2"/>
              <a:buNone/>
              <a:defRPr/>
            </a:pPr>
            <a:r>
              <a:rPr lang="en-GB" altLang="zh-CN" sz="1800" dirty="0" smtClean="0"/>
              <a:t>	{	</a:t>
            </a:r>
            <a:r>
              <a:rPr lang="en-GB" altLang="zh-CN" sz="1800" dirty="0" err="1" smtClean="0"/>
              <a:t>cout</a:t>
            </a:r>
            <a:r>
              <a:rPr lang="en-GB" altLang="zh-CN" sz="1800" dirty="0" smtClean="0"/>
              <a:t> &lt;&lt; "Stack is overflow.\n";</a:t>
            </a:r>
          </a:p>
          <a:p>
            <a:pPr eaLnBrk="1" hangingPunct="1">
              <a:lnSpc>
                <a:spcPct val="80000"/>
              </a:lnSpc>
              <a:buFont typeface="Wingdings" pitchFamily="2" charset="2"/>
              <a:buNone/>
              <a:defRPr/>
            </a:pPr>
            <a:r>
              <a:rPr lang="en-GB" altLang="zh-CN" sz="1800" dirty="0" smtClean="0"/>
              <a:t>		return false;</a:t>
            </a:r>
          </a:p>
          <a:p>
            <a:pPr eaLnBrk="1" hangingPunct="1">
              <a:lnSpc>
                <a:spcPct val="80000"/>
              </a:lnSpc>
              <a:buFont typeface="Wingdings" pitchFamily="2" charset="2"/>
              <a:buNone/>
              <a:defRPr/>
            </a:pPr>
            <a:r>
              <a:rPr lang="en-GB" altLang="zh-CN" sz="1800" dirty="0" smtClean="0"/>
              <a:t>	}</a:t>
            </a:r>
          </a:p>
          <a:p>
            <a:pPr eaLnBrk="1" hangingPunct="1">
              <a:lnSpc>
                <a:spcPct val="80000"/>
              </a:lnSpc>
              <a:buFont typeface="Wingdings" pitchFamily="2" charset="2"/>
              <a:buNone/>
              <a:defRPr/>
            </a:pPr>
            <a:r>
              <a:rPr lang="en-GB" altLang="zh-CN" sz="1800" dirty="0" smtClean="0"/>
              <a:t>	else</a:t>
            </a:r>
          </a:p>
          <a:p>
            <a:pPr eaLnBrk="1" hangingPunct="1">
              <a:lnSpc>
                <a:spcPct val="80000"/>
              </a:lnSpc>
              <a:buFont typeface="Wingdings" pitchFamily="2" charset="2"/>
              <a:buNone/>
              <a:defRPr/>
            </a:pPr>
            <a:r>
              <a:rPr lang="en-GB" altLang="zh-CN" sz="1800" dirty="0" smtClean="0"/>
              <a:t>	{	p-&gt;content = </a:t>
            </a:r>
            <a:r>
              <a:rPr lang="en-GB" altLang="zh-CN" sz="1800" dirty="0" err="1" smtClean="0"/>
              <a:t>i</a:t>
            </a:r>
            <a:r>
              <a:rPr lang="en-GB" altLang="zh-CN" sz="1800" dirty="0" smtClean="0"/>
              <a:t>;</a:t>
            </a:r>
          </a:p>
          <a:p>
            <a:pPr eaLnBrk="1" hangingPunct="1">
              <a:lnSpc>
                <a:spcPct val="80000"/>
              </a:lnSpc>
              <a:buFont typeface="Wingdings" pitchFamily="2" charset="2"/>
              <a:buNone/>
              <a:defRPr/>
            </a:pPr>
            <a:r>
              <a:rPr lang="en-GB" altLang="zh-CN" sz="1800" dirty="0" smtClean="0"/>
              <a:t>		p-&gt;next = top;	top = p;</a:t>
            </a:r>
          </a:p>
          <a:p>
            <a:pPr eaLnBrk="1" hangingPunct="1">
              <a:lnSpc>
                <a:spcPct val="80000"/>
              </a:lnSpc>
              <a:buFont typeface="Wingdings" pitchFamily="2" charset="2"/>
              <a:buNone/>
              <a:defRPr/>
            </a:pPr>
            <a:r>
              <a:rPr lang="en-GB" altLang="zh-CN" sz="1800" dirty="0" smtClean="0"/>
              <a:t>		return true;</a:t>
            </a:r>
          </a:p>
          <a:p>
            <a:pPr eaLnBrk="1" hangingPunct="1">
              <a:lnSpc>
                <a:spcPct val="80000"/>
              </a:lnSpc>
              <a:buFont typeface="Wingdings" pitchFamily="2" charset="2"/>
              <a:buNone/>
              <a:defRPr/>
            </a:pPr>
            <a:r>
              <a:rPr lang="en-GB" altLang="zh-CN" sz="1800" dirty="0" smtClean="0"/>
              <a:t>	}</a:t>
            </a:r>
          </a:p>
          <a:p>
            <a:pPr eaLnBrk="1" hangingPunct="1">
              <a:lnSpc>
                <a:spcPct val="80000"/>
              </a:lnSpc>
              <a:buFont typeface="Wingdings" pitchFamily="2" charset="2"/>
              <a:buNone/>
              <a:defRPr/>
            </a:pPr>
            <a:r>
              <a:rPr lang="en-GB" altLang="zh-CN" sz="1800" dirty="0" smtClean="0"/>
              <a:t>}</a:t>
            </a:r>
          </a:p>
          <a:p>
            <a:pPr eaLnBrk="1" hangingPunct="1">
              <a:lnSpc>
                <a:spcPct val="80000"/>
              </a:lnSpc>
              <a:buFont typeface="Wingdings" pitchFamily="2" charset="2"/>
              <a:buNone/>
              <a:defRPr/>
            </a:pPr>
            <a:r>
              <a:rPr lang="en-GB" altLang="zh-CN" sz="1800" dirty="0" smtClean="0"/>
              <a:t>bool Stack::pop(</a:t>
            </a:r>
            <a:r>
              <a:rPr lang="en-GB" altLang="zh-CN" sz="1800" dirty="0" err="1" smtClean="0"/>
              <a:t>int</a:t>
            </a:r>
            <a:r>
              <a:rPr lang="en-GB" altLang="zh-CN" sz="1800" dirty="0" smtClean="0"/>
              <a:t> &amp;</a:t>
            </a:r>
            <a:r>
              <a:rPr lang="en-GB" altLang="zh-CN" sz="1800" dirty="0" err="1" smtClean="0"/>
              <a:t>i</a:t>
            </a:r>
            <a:r>
              <a:rPr lang="en-GB" altLang="zh-CN" sz="1800" dirty="0" smtClean="0"/>
              <a:t>)</a:t>
            </a:r>
          </a:p>
          <a:p>
            <a:pPr eaLnBrk="1" hangingPunct="1">
              <a:lnSpc>
                <a:spcPct val="80000"/>
              </a:lnSpc>
              <a:buFont typeface="Wingdings" pitchFamily="2" charset="2"/>
              <a:buNone/>
              <a:defRPr/>
            </a:pPr>
            <a:r>
              <a:rPr lang="en-GB" altLang="zh-CN" sz="1800" dirty="0" smtClean="0"/>
              <a:t>{	if (top == NULL) </a:t>
            </a:r>
          </a:p>
          <a:p>
            <a:pPr eaLnBrk="1" hangingPunct="1">
              <a:lnSpc>
                <a:spcPct val="80000"/>
              </a:lnSpc>
              <a:buFont typeface="Wingdings" pitchFamily="2" charset="2"/>
              <a:buNone/>
              <a:defRPr/>
            </a:pPr>
            <a:r>
              <a:rPr lang="en-GB" altLang="zh-CN" sz="1800" dirty="0" smtClean="0"/>
              <a:t>	{	</a:t>
            </a:r>
            <a:r>
              <a:rPr lang="en-GB" altLang="zh-CN" sz="1800" dirty="0" err="1" smtClean="0"/>
              <a:t>cout</a:t>
            </a:r>
            <a:r>
              <a:rPr lang="en-GB" altLang="zh-CN" sz="1800" dirty="0" smtClean="0"/>
              <a:t> &lt;&lt; "Stack is empty.\n";</a:t>
            </a:r>
          </a:p>
          <a:p>
            <a:pPr eaLnBrk="1" hangingPunct="1">
              <a:lnSpc>
                <a:spcPct val="80000"/>
              </a:lnSpc>
              <a:buFont typeface="Wingdings" pitchFamily="2" charset="2"/>
              <a:buNone/>
              <a:defRPr/>
            </a:pPr>
            <a:r>
              <a:rPr lang="en-GB" altLang="zh-CN" sz="1800" dirty="0" smtClean="0"/>
              <a:t>		return false;</a:t>
            </a:r>
          </a:p>
          <a:p>
            <a:pPr eaLnBrk="1" hangingPunct="1">
              <a:lnSpc>
                <a:spcPct val="80000"/>
              </a:lnSpc>
              <a:buFont typeface="Wingdings" pitchFamily="2" charset="2"/>
              <a:buNone/>
              <a:defRPr/>
            </a:pPr>
            <a:r>
              <a:rPr lang="en-GB" altLang="zh-CN" sz="1800" dirty="0" smtClean="0"/>
              <a:t>	}</a:t>
            </a:r>
          </a:p>
          <a:p>
            <a:pPr eaLnBrk="1" hangingPunct="1">
              <a:lnSpc>
                <a:spcPct val="80000"/>
              </a:lnSpc>
              <a:buFont typeface="Wingdings" pitchFamily="2" charset="2"/>
              <a:buNone/>
              <a:defRPr/>
            </a:pPr>
            <a:r>
              <a:rPr lang="en-GB" altLang="zh-CN" sz="1800" dirty="0" smtClean="0"/>
              <a:t>	else </a:t>
            </a:r>
          </a:p>
          <a:p>
            <a:pPr eaLnBrk="1" hangingPunct="1">
              <a:lnSpc>
                <a:spcPct val="80000"/>
              </a:lnSpc>
              <a:buFont typeface="Wingdings" pitchFamily="2" charset="2"/>
              <a:buNone/>
              <a:defRPr/>
            </a:pPr>
            <a:r>
              <a:rPr lang="en-GB" altLang="zh-CN" sz="1800" dirty="0" smtClean="0"/>
              <a:t>	{	Node *p=top;</a:t>
            </a:r>
          </a:p>
          <a:p>
            <a:pPr eaLnBrk="1" hangingPunct="1">
              <a:lnSpc>
                <a:spcPct val="80000"/>
              </a:lnSpc>
              <a:buFont typeface="Wingdings" pitchFamily="2" charset="2"/>
              <a:buNone/>
              <a:defRPr/>
            </a:pPr>
            <a:r>
              <a:rPr lang="en-GB" altLang="zh-CN" sz="1800" dirty="0" smtClean="0"/>
              <a:t>		top = top-&gt;next;</a:t>
            </a:r>
          </a:p>
          <a:p>
            <a:pPr eaLnBrk="1" hangingPunct="1">
              <a:lnSpc>
                <a:spcPct val="80000"/>
              </a:lnSpc>
              <a:buFont typeface="Wingdings" pitchFamily="2" charset="2"/>
              <a:buNone/>
              <a:defRPr/>
            </a:pPr>
            <a:r>
              <a:rPr lang="en-GB" altLang="zh-CN" sz="1800" dirty="0" smtClean="0"/>
              <a:t>		</a:t>
            </a:r>
            <a:r>
              <a:rPr lang="en-GB" altLang="zh-CN" sz="1800" dirty="0" err="1" smtClean="0"/>
              <a:t>i</a:t>
            </a:r>
            <a:r>
              <a:rPr lang="en-GB" altLang="zh-CN" sz="1800" dirty="0" smtClean="0"/>
              <a:t> = p-&gt;content;</a:t>
            </a:r>
          </a:p>
          <a:p>
            <a:pPr eaLnBrk="1" hangingPunct="1">
              <a:lnSpc>
                <a:spcPct val="80000"/>
              </a:lnSpc>
              <a:buFont typeface="Wingdings" pitchFamily="2" charset="2"/>
              <a:buNone/>
              <a:defRPr/>
            </a:pPr>
            <a:r>
              <a:rPr lang="en-GB" altLang="zh-CN" sz="1800" dirty="0" smtClean="0"/>
              <a:t>		delete p;</a:t>
            </a:r>
          </a:p>
          <a:p>
            <a:pPr eaLnBrk="1" hangingPunct="1">
              <a:lnSpc>
                <a:spcPct val="80000"/>
              </a:lnSpc>
              <a:buFont typeface="Wingdings" pitchFamily="2" charset="2"/>
              <a:buNone/>
              <a:defRPr/>
            </a:pPr>
            <a:r>
              <a:rPr lang="en-GB" altLang="zh-CN" sz="1800" dirty="0" smtClean="0"/>
              <a:t>		return true;</a:t>
            </a:r>
          </a:p>
          <a:p>
            <a:pPr eaLnBrk="1" hangingPunct="1">
              <a:lnSpc>
                <a:spcPct val="80000"/>
              </a:lnSpc>
              <a:buFont typeface="Wingdings" pitchFamily="2" charset="2"/>
              <a:buNone/>
              <a:defRPr/>
            </a:pPr>
            <a:r>
              <a:rPr lang="en-GB" altLang="zh-CN" sz="1800" dirty="0" smtClean="0"/>
              <a:t>	}</a:t>
            </a:r>
          </a:p>
          <a:p>
            <a:pPr eaLnBrk="1" hangingPunct="1">
              <a:lnSpc>
                <a:spcPct val="80000"/>
              </a:lnSpc>
              <a:buFont typeface="Wingdings" pitchFamily="2" charset="2"/>
              <a:buNone/>
              <a:defRPr/>
            </a:pPr>
            <a:r>
              <a:rPr lang="en-GB" altLang="zh-CN" sz="1800" dirty="0" smtClean="0"/>
              <a:t>}</a:t>
            </a:r>
            <a:endParaRPr lang="en-US" altLang="zh-CN" sz="1800" dirty="0" smtClean="0"/>
          </a:p>
        </p:txBody>
      </p:sp>
      <p:sp>
        <p:nvSpPr>
          <p:cNvPr id="2" name="TextBox 1"/>
          <p:cNvSpPr txBox="1"/>
          <p:nvPr/>
        </p:nvSpPr>
        <p:spPr>
          <a:xfrm>
            <a:off x="5148263" y="4432300"/>
            <a:ext cx="3979862" cy="2309813"/>
          </a:xfrm>
          <a:prstGeom prst="rect">
            <a:avLst/>
          </a:prstGeom>
          <a:solidFill>
            <a:srgbClr val="005CB8"/>
          </a:solidFill>
        </p:spPr>
        <p:txBody>
          <a:bodyPr>
            <a:spAutoFit/>
          </a:bodyPr>
          <a:lstStyle/>
          <a:p>
            <a:pPr marL="342900" indent="-342900">
              <a:buFont typeface="Arial" panose="020B0604020202020204" pitchFamily="34" charset="0"/>
              <a:buChar char="•"/>
              <a:defRPr/>
            </a:pPr>
            <a:r>
              <a:rPr lang="zh-CN" altLang="en-US" dirty="0">
                <a:effectLst>
                  <a:outerShdw blurRad="38100" dist="38100" dir="2700000" algn="tl">
                    <a:srgbClr val="000000">
                      <a:alpha val="43137"/>
                    </a:srgbClr>
                  </a:outerShdw>
                </a:effectLst>
              </a:rPr>
              <a:t>栈类型数据的表示变化了，但对使用者没有影响！</a:t>
            </a:r>
          </a:p>
          <a:p>
            <a:pPr>
              <a:defRPr/>
            </a:pPr>
            <a:r>
              <a:rPr lang="en-US" altLang="zh-CN" dirty="0">
                <a:effectLst>
                  <a:outerShdw blurRad="38100" dist="38100" dir="2700000" algn="tl">
                    <a:srgbClr val="000000">
                      <a:alpha val="43137"/>
                    </a:srgbClr>
                  </a:outerShdw>
                </a:effectLst>
              </a:rPr>
              <a:t>Stack </a:t>
            </a:r>
            <a:r>
              <a:rPr lang="en-US" altLang="zh-CN" dirty="0" err="1">
                <a:effectLst>
                  <a:outerShdw blurRad="38100" dist="38100" dir="2700000" algn="tl">
                    <a:srgbClr val="000000">
                      <a:alpha val="43137"/>
                    </a:srgbClr>
                  </a:outerShdw>
                </a:effectLst>
              </a:rPr>
              <a:t>st</a:t>
            </a:r>
            <a:r>
              <a:rPr lang="en-US" altLang="zh-CN" dirty="0">
                <a:effectLst>
                  <a:outerShdw blurRad="38100" dist="38100" dir="2700000" algn="tl">
                    <a:srgbClr val="000000">
                      <a:alpha val="43137"/>
                    </a:srgbClr>
                  </a:outerShdw>
                </a:effectLst>
              </a:rPr>
              <a:t>; </a:t>
            </a:r>
          </a:p>
          <a:p>
            <a:pPr>
              <a:defRPr/>
            </a:pPr>
            <a:r>
              <a:rPr lang="en-GB" altLang="zh-CN" dirty="0" err="1">
                <a:effectLst>
                  <a:outerShdw blurRad="38100" dist="38100" dir="2700000" algn="tl">
                    <a:srgbClr val="000000">
                      <a:alpha val="43137"/>
                    </a:srgbClr>
                  </a:outerShdw>
                </a:effectLst>
              </a:rPr>
              <a:t>int</a:t>
            </a:r>
            <a:r>
              <a:rPr lang="en-GB" altLang="zh-CN" dirty="0">
                <a:effectLst>
                  <a:outerShdw blurRad="38100" dist="38100" dir="2700000" algn="tl">
                    <a:srgbClr val="000000">
                      <a:alpha val="43137"/>
                    </a:srgbClr>
                  </a:outerShdw>
                </a:effectLst>
              </a:rPr>
              <a:t> x;</a:t>
            </a:r>
            <a:endParaRPr lang="en-US" altLang="zh-CN" dirty="0">
              <a:effectLst>
                <a:outerShdw blurRad="38100" dist="38100" dir="2700000" algn="tl">
                  <a:srgbClr val="000000">
                    <a:alpha val="43137"/>
                  </a:srgbClr>
                </a:outerShdw>
              </a:effectLst>
            </a:endParaRPr>
          </a:p>
          <a:p>
            <a:pPr>
              <a:defRPr/>
            </a:pPr>
            <a:r>
              <a:rPr lang="en-US" altLang="zh-CN" dirty="0" err="1">
                <a:effectLst>
                  <a:outerShdw blurRad="38100" dist="38100" dir="2700000" algn="tl">
                    <a:srgbClr val="000000">
                      <a:alpha val="43137"/>
                    </a:srgbClr>
                  </a:outerShdw>
                </a:effectLst>
              </a:rPr>
              <a:t>st.push</a:t>
            </a:r>
            <a:r>
              <a:rPr lang="en-US" altLang="zh-CN" dirty="0">
                <a:effectLst>
                  <a:outerShdw blurRad="38100" dist="38100" dir="2700000" algn="tl">
                    <a:srgbClr val="000000">
                      <a:alpha val="43137"/>
                    </a:srgbClr>
                  </a:outerShdw>
                </a:effectLst>
              </a:rPr>
              <a:t>(12);</a:t>
            </a:r>
            <a:endParaRPr lang="zh-CN" altLang="en-US" dirty="0">
              <a:effectLst>
                <a:outerShdw blurRad="38100" dist="38100" dir="2700000" algn="tl">
                  <a:srgbClr val="000000">
                    <a:alpha val="43137"/>
                  </a:srgbClr>
                </a:outerShdw>
              </a:effectLst>
            </a:endParaRPr>
          </a:p>
          <a:p>
            <a:pPr>
              <a:defRPr/>
            </a:pPr>
            <a:r>
              <a:rPr lang="en-US" altLang="zh-CN" dirty="0" err="1">
                <a:effectLst>
                  <a:outerShdw blurRad="38100" dist="38100" dir="2700000" algn="tl">
                    <a:srgbClr val="000000">
                      <a:alpha val="43137"/>
                    </a:srgbClr>
                  </a:outerShdw>
                </a:effectLst>
              </a:rPr>
              <a:t>st.pop</a:t>
            </a:r>
            <a:r>
              <a:rPr lang="en-US" altLang="zh-CN" dirty="0">
                <a:effectLst>
                  <a:outerShdw blurRad="38100" dist="38100" dir="2700000" algn="tl">
                    <a:srgbClr val="000000">
                      <a:alpha val="43137"/>
                    </a:srgbClr>
                  </a:outerShdw>
                </a:effectLst>
              </a:rPr>
              <a:t>(x);</a:t>
            </a:r>
            <a:endParaRPr lang="zh-CN" alt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lstStyle/>
          <a:p>
            <a:pPr eaLnBrk="1" hangingPunct="1">
              <a:defRPr/>
            </a:pPr>
            <a:r>
              <a:rPr lang="zh-CN" altLang="en-GB" sz="4000" dirty="0" smtClean="0"/>
              <a:t>面向对象程序设计</a:t>
            </a:r>
            <a:r>
              <a:rPr lang="zh-CN" altLang="en-GB" dirty="0" smtClean="0"/>
              <a:t> </a:t>
            </a:r>
            <a:endParaRPr lang="zh-CN" altLang="en-US" dirty="0" smtClean="0"/>
          </a:p>
        </p:txBody>
      </p:sp>
      <p:sp>
        <p:nvSpPr>
          <p:cNvPr id="1391619" name="Rectangle 3"/>
          <p:cNvSpPr>
            <a:spLocks noGrp="1" noChangeArrowheads="1"/>
          </p:cNvSpPr>
          <p:nvPr>
            <p:ph type="body" idx="1"/>
          </p:nvPr>
        </p:nvSpPr>
        <p:spPr>
          <a:xfrm>
            <a:off x="468313" y="1700213"/>
            <a:ext cx="8496300" cy="4824412"/>
          </a:xfrm>
        </p:spPr>
        <p:txBody>
          <a:bodyPr/>
          <a:lstStyle/>
          <a:p>
            <a:pPr eaLnBrk="1" hangingPunct="1">
              <a:lnSpc>
                <a:spcPct val="120000"/>
              </a:lnSpc>
              <a:defRPr/>
            </a:pPr>
            <a:r>
              <a:rPr lang="zh-CN" altLang="en-GB" sz="2800" dirty="0" smtClean="0"/>
              <a:t>把程序构造成由若干</a:t>
            </a:r>
            <a:r>
              <a:rPr lang="zh-CN" altLang="en-GB" sz="2800" dirty="0" smtClean="0">
                <a:solidFill>
                  <a:schemeClr val="folHlink"/>
                </a:solidFill>
              </a:rPr>
              <a:t>对象</a:t>
            </a:r>
            <a:r>
              <a:rPr lang="zh-CN" altLang="en-GB" sz="2800" dirty="0" smtClean="0"/>
              <a:t>组成，每个对象由一些</a:t>
            </a:r>
            <a:r>
              <a:rPr lang="zh-CN" altLang="en-GB" sz="2800" dirty="0" smtClean="0">
                <a:solidFill>
                  <a:schemeClr val="folHlink"/>
                </a:solidFill>
              </a:rPr>
              <a:t>数据</a:t>
            </a:r>
            <a:r>
              <a:rPr lang="zh-CN" altLang="en-GB" sz="2800" dirty="0" smtClean="0"/>
              <a:t>以及对这些数据所能实施的</a:t>
            </a:r>
            <a:r>
              <a:rPr lang="zh-CN" altLang="en-GB" sz="2800" dirty="0" smtClean="0">
                <a:solidFill>
                  <a:schemeClr val="folHlink"/>
                </a:solidFill>
              </a:rPr>
              <a:t>操作</a:t>
            </a:r>
            <a:r>
              <a:rPr lang="zh-CN" altLang="en-GB" sz="2800" dirty="0" smtClean="0"/>
              <a:t>构成；</a:t>
            </a:r>
          </a:p>
          <a:p>
            <a:pPr eaLnBrk="1" hangingPunct="1">
              <a:lnSpc>
                <a:spcPct val="120000"/>
              </a:lnSpc>
              <a:defRPr/>
            </a:pPr>
            <a:r>
              <a:rPr lang="zh-CN" altLang="en-GB" sz="2800" dirty="0" smtClean="0"/>
              <a:t>对数据的操作是通过向包含数据的对象发送</a:t>
            </a:r>
            <a:r>
              <a:rPr lang="zh-CN" altLang="en-GB" sz="2800" dirty="0" smtClean="0">
                <a:solidFill>
                  <a:schemeClr val="folHlink"/>
                </a:solidFill>
              </a:rPr>
              <a:t>消息</a:t>
            </a:r>
            <a:r>
              <a:rPr lang="zh-CN" altLang="en-GB" sz="2800" dirty="0" smtClean="0"/>
              <a:t>（调用对象的操作）来实现；</a:t>
            </a:r>
          </a:p>
          <a:p>
            <a:pPr eaLnBrk="1" hangingPunct="1">
              <a:lnSpc>
                <a:spcPct val="120000"/>
              </a:lnSpc>
              <a:defRPr/>
            </a:pPr>
            <a:r>
              <a:rPr lang="zh-CN" altLang="en-GB" sz="2800" dirty="0" smtClean="0"/>
              <a:t>对象的特征（数据与操作）由相应的</a:t>
            </a:r>
            <a:r>
              <a:rPr lang="zh-CN" altLang="en-GB" sz="2800" dirty="0" smtClean="0">
                <a:solidFill>
                  <a:schemeClr val="folHlink"/>
                </a:solidFill>
              </a:rPr>
              <a:t>类</a:t>
            </a:r>
            <a:r>
              <a:rPr lang="zh-CN" altLang="en-GB" sz="2800" dirty="0" smtClean="0"/>
              <a:t>来描述；</a:t>
            </a:r>
          </a:p>
          <a:p>
            <a:pPr eaLnBrk="1" hangingPunct="1">
              <a:lnSpc>
                <a:spcPct val="120000"/>
              </a:lnSpc>
              <a:defRPr/>
            </a:pPr>
            <a:r>
              <a:rPr lang="zh-CN" altLang="en-GB" sz="2800" dirty="0" smtClean="0"/>
              <a:t>一个类所描述的对象特征可以从其它的类获得（</a:t>
            </a:r>
            <a:r>
              <a:rPr lang="zh-CN" altLang="en-GB" sz="2800" dirty="0" smtClean="0">
                <a:solidFill>
                  <a:schemeClr val="folHlink"/>
                </a:solidFill>
              </a:rPr>
              <a:t>继承</a:t>
            </a:r>
            <a:r>
              <a:rPr lang="zh-CN" altLang="en-GB" sz="28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p:cNvSpPr>
            <a:spLocks noGrp="1" noChangeArrowheads="1"/>
          </p:cNvSpPr>
          <p:nvPr>
            <p:ph type="title"/>
          </p:nvPr>
        </p:nvSpPr>
        <p:spPr>
          <a:xfrm>
            <a:off x="457200" y="115888"/>
            <a:ext cx="8229600" cy="927100"/>
          </a:xfrm>
        </p:spPr>
        <p:txBody>
          <a:bodyPr/>
          <a:lstStyle/>
          <a:p>
            <a:pPr eaLnBrk="1" hangingPunct="1">
              <a:defRPr/>
            </a:pPr>
            <a:r>
              <a:rPr lang="zh-CN" altLang="en-GB" smtClean="0"/>
              <a:t>面向对象程序设计的基本内容 </a:t>
            </a:r>
            <a:endParaRPr lang="zh-CN" altLang="en-US" smtClean="0"/>
          </a:p>
        </p:txBody>
      </p:sp>
      <p:sp>
        <p:nvSpPr>
          <p:cNvPr id="1258499" name="Rectangle 3"/>
          <p:cNvSpPr>
            <a:spLocks noGrp="1" noChangeArrowheads="1"/>
          </p:cNvSpPr>
          <p:nvPr>
            <p:ph type="body" idx="1"/>
          </p:nvPr>
        </p:nvSpPr>
        <p:spPr>
          <a:xfrm>
            <a:off x="107950" y="1412875"/>
            <a:ext cx="8820150" cy="5329238"/>
          </a:xfrm>
        </p:spPr>
        <p:txBody>
          <a:bodyPr>
            <a:normAutofit fontScale="92500" lnSpcReduction="10000"/>
          </a:bodyPr>
          <a:lstStyle/>
          <a:p>
            <a:pPr marL="441325" indent="-441325" eaLnBrk="1" hangingPunct="1">
              <a:lnSpc>
                <a:spcPct val="90000"/>
              </a:lnSpc>
              <a:defRPr/>
            </a:pPr>
            <a:r>
              <a:rPr lang="zh-CN" altLang="en-GB" dirty="0" smtClean="0"/>
              <a:t>对象</a:t>
            </a:r>
            <a:r>
              <a:rPr lang="en-GB" altLang="zh-CN" dirty="0" smtClean="0"/>
              <a:t>/</a:t>
            </a:r>
            <a:r>
              <a:rPr lang="zh-CN" altLang="en-GB" dirty="0" smtClean="0"/>
              <a:t>类</a:t>
            </a:r>
            <a:r>
              <a:rPr lang="en-GB" altLang="zh-CN" dirty="0" smtClean="0"/>
              <a:t>(</a:t>
            </a:r>
            <a:r>
              <a:rPr lang="en-GB" altLang="zh-CN" dirty="0" err="1" smtClean="0"/>
              <a:t>Object&amp;Class</a:t>
            </a:r>
            <a:r>
              <a:rPr lang="en-GB" altLang="zh-CN" dirty="0" smtClean="0"/>
              <a:t>)</a:t>
            </a:r>
            <a:r>
              <a:rPr lang="en-US" altLang="zh-CN" dirty="0" smtClean="0"/>
              <a:t> </a:t>
            </a:r>
            <a:endParaRPr lang="zh-CN" altLang="en-GB" dirty="0" smtClean="0"/>
          </a:p>
          <a:p>
            <a:pPr marL="801688" lvl="1" indent="-363538" eaLnBrk="1" hangingPunct="1">
              <a:lnSpc>
                <a:spcPct val="110000"/>
              </a:lnSpc>
              <a:defRPr/>
            </a:pPr>
            <a:r>
              <a:rPr lang="zh-CN" altLang="en-US" dirty="0" smtClean="0">
                <a:solidFill>
                  <a:srgbClr val="FFC000"/>
                </a:solidFill>
              </a:rPr>
              <a:t>对象</a:t>
            </a:r>
            <a:r>
              <a:rPr lang="zh-CN" altLang="en-US" dirty="0" smtClean="0"/>
              <a:t>是由</a:t>
            </a:r>
            <a:r>
              <a:rPr lang="zh-CN" altLang="en-US" dirty="0" smtClean="0">
                <a:solidFill>
                  <a:srgbClr val="FFC000"/>
                </a:solidFill>
              </a:rPr>
              <a:t>数据</a:t>
            </a:r>
            <a:r>
              <a:rPr lang="zh-CN" altLang="en-US" dirty="0" smtClean="0"/>
              <a:t>及能对其实施的</a:t>
            </a:r>
            <a:r>
              <a:rPr lang="zh-CN" altLang="en-US" dirty="0" smtClean="0">
                <a:solidFill>
                  <a:srgbClr val="FFC000"/>
                </a:solidFill>
              </a:rPr>
              <a:t>操作</a:t>
            </a:r>
            <a:r>
              <a:rPr lang="zh-CN" altLang="en-US" dirty="0" smtClean="0"/>
              <a:t>所构成的封装体，它</a:t>
            </a:r>
            <a:r>
              <a:rPr lang="zh-CN" altLang="en-GB" dirty="0" smtClean="0"/>
              <a:t>属于</a:t>
            </a:r>
            <a:r>
              <a:rPr lang="zh-CN" altLang="en-GB" dirty="0" smtClean="0">
                <a:solidFill>
                  <a:srgbClr val="FFC000"/>
                </a:solidFill>
              </a:rPr>
              <a:t>值</a:t>
            </a:r>
            <a:r>
              <a:rPr lang="zh-CN" altLang="en-GB" dirty="0" smtClean="0"/>
              <a:t>的范畴。</a:t>
            </a:r>
            <a:r>
              <a:rPr lang="zh-CN" altLang="en-US" dirty="0" smtClean="0"/>
              <a:t> </a:t>
            </a:r>
          </a:p>
          <a:p>
            <a:pPr marL="801688" lvl="1" indent="-363538" eaLnBrk="1" hangingPunct="1">
              <a:lnSpc>
                <a:spcPct val="110000"/>
              </a:lnSpc>
              <a:defRPr/>
            </a:pPr>
            <a:r>
              <a:rPr lang="zh-CN" altLang="en-US" dirty="0" smtClean="0">
                <a:solidFill>
                  <a:srgbClr val="FFC000"/>
                </a:solidFill>
              </a:rPr>
              <a:t>类</a:t>
            </a:r>
            <a:r>
              <a:rPr lang="zh-CN" altLang="en-US" dirty="0" smtClean="0"/>
              <a:t>描述了对象的</a:t>
            </a:r>
            <a:r>
              <a:rPr lang="zh-CN" altLang="en-US" dirty="0" smtClean="0">
                <a:solidFill>
                  <a:srgbClr val="FFC000"/>
                </a:solidFill>
              </a:rPr>
              <a:t>特征</a:t>
            </a:r>
            <a:r>
              <a:rPr lang="zh-CN" altLang="en-US" dirty="0" smtClean="0"/>
              <a:t>（包含哪些数据和操作），它</a:t>
            </a:r>
            <a:r>
              <a:rPr lang="zh-CN" altLang="en-GB" dirty="0" smtClean="0"/>
              <a:t>属于</a:t>
            </a:r>
            <a:r>
              <a:rPr lang="zh-CN" altLang="en-GB" dirty="0" smtClean="0">
                <a:solidFill>
                  <a:srgbClr val="FFC000"/>
                </a:solidFill>
              </a:rPr>
              <a:t>类型</a:t>
            </a:r>
            <a:r>
              <a:rPr lang="zh-CN" altLang="en-GB" dirty="0" smtClean="0"/>
              <a:t>的范畴</a:t>
            </a:r>
            <a:r>
              <a:rPr lang="zh-CN" altLang="en-US" dirty="0"/>
              <a:t>（对象的类型）</a:t>
            </a:r>
            <a:r>
              <a:rPr lang="zh-CN" altLang="en-US" dirty="0" smtClean="0"/>
              <a:t> 。 </a:t>
            </a:r>
            <a:endParaRPr lang="en-US" altLang="zh-CN" dirty="0" smtClean="0"/>
          </a:p>
          <a:p>
            <a:pPr marL="1169988" lvl="2" indent="-363538" eaLnBrk="1" hangingPunct="1">
              <a:lnSpc>
                <a:spcPct val="110000"/>
              </a:lnSpc>
              <a:defRPr/>
            </a:pPr>
            <a:r>
              <a:rPr lang="zh-CN" altLang="en-US" dirty="0" smtClean="0"/>
              <a:t>数据：数据</a:t>
            </a:r>
            <a:r>
              <a:rPr lang="zh-CN" altLang="en-US" dirty="0"/>
              <a:t>成员、成员变量、实例变量、对象的局部变量</a:t>
            </a:r>
            <a:r>
              <a:rPr lang="zh-CN" altLang="en-US" dirty="0" smtClean="0"/>
              <a:t>等</a:t>
            </a:r>
            <a:endParaRPr lang="en-US" altLang="zh-CN" dirty="0" smtClean="0"/>
          </a:p>
          <a:p>
            <a:pPr marL="1169988" lvl="2" indent="-363538" eaLnBrk="1" hangingPunct="1">
              <a:lnSpc>
                <a:spcPct val="110000"/>
              </a:lnSpc>
              <a:defRPr/>
            </a:pPr>
            <a:r>
              <a:rPr lang="zh-CN" altLang="en-US" dirty="0" smtClean="0"/>
              <a:t>操作：成员</a:t>
            </a:r>
            <a:r>
              <a:rPr lang="zh-CN" altLang="en-US" dirty="0"/>
              <a:t>函数、方法、消息处理过程</a:t>
            </a:r>
            <a:r>
              <a:rPr lang="zh-CN" altLang="en-US" dirty="0" smtClean="0"/>
              <a:t>等</a:t>
            </a:r>
            <a:endParaRPr lang="zh-CN" altLang="en-GB" dirty="0" smtClean="0"/>
          </a:p>
          <a:p>
            <a:pPr marL="441325" indent="-441325" eaLnBrk="1" hangingPunct="1">
              <a:lnSpc>
                <a:spcPct val="90000"/>
              </a:lnSpc>
              <a:defRPr/>
            </a:pPr>
            <a:r>
              <a:rPr lang="zh-CN" altLang="en-GB" dirty="0" smtClean="0">
                <a:solidFill>
                  <a:srgbClr val="FFC000"/>
                </a:solidFill>
              </a:rPr>
              <a:t>继承</a:t>
            </a:r>
            <a:r>
              <a:rPr lang="en-GB" altLang="zh-CN" dirty="0" smtClean="0"/>
              <a:t>(Inheritance)</a:t>
            </a:r>
            <a:r>
              <a:rPr lang="en-US" altLang="zh-CN" dirty="0" smtClean="0"/>
              <a:t> </a:t>
            </a:r>
            <a:endParaRPr lang="zh-CN" altLang="en-GB" dirty="0" smtClean="0"/>
          </a:p>
          <a:p>
            <a:pPr marL="993775" lvl="1" indent="-363538" eaLnBrk="1" hangingPunct="1">
              <a:lnSpc>
                <a:spcPct val="110000"/>
              </a:lnSpc>
              <a:defRPr/>
            </a:pPr>
            <a:r>
              <a:rPr lang="zh-CN" altLang="en-GB" dirty="0" smtClean="0"/>
              <a:t>在定义一个新类（</a:t>
            </a:r>
            <a:r>
              <a:rPr lang="zh-CN" altLang="en-GB" dirty="0" smtClean="0">
                <a:solidFill>
                  <a:srgbClr val="FFC000"/>
                </a:solidFill>
              </a:rPr>
              <a:t>派生类</a:t>
            </a:r>
            <a:r>
              <a:rPr lang="zh-CN" altLang="en-GB" dirty="0"/>
              <a:t>、</a:t>
            </a:r>
            <a:r>
              <a:rPr lang="zh-CN" altLang="en-GB" dirty="0" smtClean="0">
                <a:solidFill>
                  <a:srgbClr val="FFC000"/>
                </a:solidFill>
              </a:rPr>
              <a:t>子类</a:t>
            </a:r>
            <a:r>
              <a:rPr lang="zh-CN" altLang="en-GB" dirty="0" smtClean="0"/>
              <a:t>）时，可以利用已有类（</a:t>
            </a:r>
            <a:r>
              <a:rPr lang="zh-CN" altLang="en-GB" dirty="0" smtClean="0">
                <a:solidFill>
                  <a:srgbClr val="FFC000"/>
                </a:solidFill>
              </a:rPr>
              <a:t>基类</a:t>
            </a:r>
            <a:r>
              <a:rPr lang="zh-CN" altLang="en-GB" dirty="0"/>
              <a:t>、</a:t>
            </a:r>
            <a:r>
              <a:rPr lang="zh-CN" altLang="en-GB" dirty="0" smtClean="0">
                <a:solidFill>
                  <a:srgbClr val="FFC000"/>
                </a:solidFill>
              </a:rPr>
              <a:t>父类</a:t>
            </a:r>
            <a:r>
              <a:rPr lang="zh-CN" altLang="en-GB" dirty="0" smtClean="0"/>
              <a:t>）的一些特征描述。</a:t>
            </a:r>
          </a:p>
          <a:p>
            <a:pPr marL="993775" lvl="1" indent="-363538" eaLnBrk="1" hangingPunct="1">
              <a:lnSpc>
                <a:spcPct val="110000"/>
              </a:lnSpc>
              <a:defRPr/>
            </a:pPr>
            <a:r>
              <a:rPr lang="zh-CN" altLang="en-GB" dirty="0" smtClean="0">
                <a:solidFill>
                  <a:srgbClr val="FFC000"/>
                </a:solidFill>
              </a:rPr>
              <a:t>单继承</a:t>
            </a:r>
            <a:r>
              <a:rPr lang="zh-CN" altLang="en-GB" dirty="0" smtClean="0"/>
              <a:t>与</a:t>
            </a:r>
            <a:r>
              <a:rPr lang="zh-CN" altLang="en-GB" dirty="0" smtClean="0">
                <a:solidFill>
                  <a:srgbClr val="FFC000"/>
                </a:solidFill>
              </a:rPr>
              <a:t>多继承</a:t>
            </a:r>
          </a:p>
          <a:p>
            <a:pPr marL="993775" lvl="1" indent="-363538" eaLnBrk="1" hangingPunct="1">
              <a:lnSpc>
                <a:spcPct val="110000"/>
              </a:lnSpc>
              <a:defRPr/>
            </a:pPr>
            <a:r>
              <a:rPr lang="zh-CN" altLang="en-US" dirty="0" smtClean="0"/>
              <a:t>作用：分类、</a:t>
            </a:r>
            <a:r>
              <a:rPr lang="zh-CN" altLang="en-GB" dirty="0" smtClean="0"/>
              <a:t>代码复用</a:t>
            </a:r>
            <a:r>
              <a:rPr lang="zh-CN" altLang="en-US" dirty="0" smtClean="0"/>
              <a:t>等</a:t>
            </a:r>
            <a:endParaRPr lang="zh-CN" altLang="en-GB"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1" name="Rectangle 3"/>
          <p:cNvSpPr>
            <a:spLocks noGrp="1" noChangeArrowheads="1"/>
          </p:cNvSpPr>
          <p:nvPr>
            <p:ph type="body" idx="1"/>
          </p:nvPr>
        </p:nvSpPr>
        <p:spPr>
          <a:xfrm>
            <a:off x="250825" y="404813"/>
            <a:ext cx="8686800" cy="6264275"/>
          </a:xfrm>
        </p:spPr>
        <p:txBody>
          <a:bodyPr/>
          <a:lstStyle/>
          <a:p>
            <a:pPr eaLnBrk="1" hangingPunct="1">
              <a:lnSpc>
                <a:spcPct val="90000"/>
              </a:lnSpc>
              <a:defRPr/>
            </a:pPr>
            <a:r>
              <a:rPr lang="zh-CN" altLang="en-GB" dirty="0" smtClean="0"/>
              <a:t>多态性</a:t>
            </a:r>
            <a:r>
              <a:rPr lang="en-GB" altLang="zh-CN" sz="2200" dirty="0" smtClean="0"/>
              <a:t>(Polymorphism)</a:t>
            </a:r>
            <a:r>
              <a:rPr lang="zh-CN" altLang="en-GB" dirty="0" smtClean="0"/>
              <a:t>与动态绑定</a:t>
            </a:r>
            <a:r>
              <a:rPr lang="en-GB" altLang="zh-CN" sz="2200" dirty="0" smtClean="0"/>
              <a:t>(Dynamic Binding)</a:t>
            </a:r>
          </a:p>
          <a:p>
            <a:pPr lvl="1" eaLnBrk="1" hangingPunct="1">
              <a:lnSpc>
                <a:spcPct val="90000"/>
              </a:lnSpc>
              <a:defRPr/>
            </a:pPr>
            <a:r>
              <a:rPr lang="zh-CN" altLang="en-GB" dirty="0" smtClean="0">
                <a:solidFill>
                  <a:srgbClr val="FFC000"/>
                </a:solidFill>
              </a:rPr>
              <a:t>多态</a:t>
            </a:r>
            <a:r>
              <a:rPr lang="zh-CN" altLang="en-GB" dirty="0" smtClean="0"/>
              <a:t>：某一论域中的一个元素存在多种解释。通常体现为：</a:t>
            </a:r>
          </a:p>
          <a:p>
            <a:pPr lvl="2" eaLnBrk="1" hangingPunct="1">
              <a:lnSpc>
                <a:spcPct val="90000"/>
              </a:lnSpc>
              <a:defRPr/>
            </a:pPr>
            <a:r>
              <a:rPr lang="zh-CN" altLang="en-US" dirty="0" smtClean="0">
                <a:solidFill>
                  <a:srgbClr val="FFC000"/>
                </a:solidFill>
              </a:rPr>
              <a:t>一名多用</a:t>
            </a:r>
            <a:r>
              <a:rPr lang="zh-CN" altLang="en-US" dirty="0" smtClean="0"/>
              <a:t>：</a:t>
            </a:r>
          </a:p>
          <a:p>
            <a:pPr lvl="3" eaLnBrk="1" hangingPunct="1">
              <a:lnSpc>
                <a:spcPct val="90000"/>
              </a:lnSpc>
              <a:defRPr/>
            </a:pPr>
            <a:r>
              <a:rPr lang="zh-CN" altLang="en-GB" dirty="0" smtClean="0"/>
              <a:t>函数名重载</a:t>
            </a:r>
          </a:p>
          <a:p>
            <a:pPr lvl="3" eaLnBrk="1" hangingPunct="1">
              <a:lnSpc>
                <a:spcPct val="90000"/>
              </a:lnSpc>
              <a:defRPr/>
            </a:pPr>
            <a:r>
              <a:rPr lang="zh-CN" altLang="en-GB" dirty="0" smtClean="0"/>
              <a:t>操作符重载</a:t>
            </a:r>
            <a:r>
              <a:rPr lang="zh-CN" altLang="en-US" dirty="0" smtClean="0"/>
              <a:t> </a:t>
            </a:r>
          </a:p>
          <a:p>
            <a:pPr lvl="2" eaLnBrk="1" hangingPunct="1">
              <a:lnSpc>
                <a:spcPct val="90000"/>
              </a:lnSpc>
              <a:defRPr/>
            </a:pPr>
            <a:r>
              <a:rPr lang="zh-CN" altLang="en-US" dirty="0" smtClean="0">
                <a:solidFill>
                  <a:srgbClr val="FFC000"/>
                </a:solidFill>
              </a:rPr>
              <a:t>类属性</a:t>
            </a:r>
            <a:r>
              <a:rPr lang="zh-CN" altLang="en-US" dirty="0" smtClean="0"/>
              <a:t>：</a:t>
            </a:r>
          </a:p>
          <a:p>
            <a:pPr lvl="3" eaLnBrk="1" hangingPunct="1">
              <a:lnSpc>
                <a:spcPct val="90000"/>
              </a:lnSpc>
              <a:defRPr/>
            </a:pPr>
            <a:r>
              <a:rPr lang="zh-CN" altLang="en-GB" dirty="0" smtClean="0"/>
              <a:t>类属函数：一个函数能对多种类型的数据进行操作。</a:t>
            </a:r>
          </a:p>
          <a:p>
            <a:pPr lvl="3" eaLnBrk="1" hangingPunct="1">
              <a:lnSpc>
                <a:spcPct val="90000"/>
              </a:lnSpc>
              <a:defRPr/>
            </a:pPr>
            <a:r>
              <a:rPr lang="zh-CN" altLang="en-GB" dirty="0" smtClean="0"/>
              <a:t>类属类型：一个类型可以描述多种类型的数据</a:t>
            </a:r>
            <a:r>
              <a:rPr lang="zh-CN" altLang="en-US" dirty="0" smtClean="0"/>
              <a:t>。</a:t>
            </a:r>
          </a:p>
          <a:p>
            <a:pPr lvl="1" eaLnBrk="1" hangingPunct="1">
              <a:lnSpc>
                <a:spcPct val="120000"/>
              </a:lnSpc>
              <a:defRPr/>
            </a:pPr>
            <a:r>
              <a:rPr lang="zh-CN" altLang="en-US" dirty="0">
                <a:solidFill>
                  <a:srgbClr val="FFC000"/>
                </a:solidFill>
              </a:rPr>
              <a:t>面向对象</a:t>
            </a:r>
            <a:r>
              <a:rPr lang="zh-CN" altLang="en-US" dirty="0" smtClean="0">
                <a:solidFill>
                  <a:srgbClr val="FFC000"/>
                </a:solidFill>
              </a:rPr>
              <a:t>程序特有</a:t>
            </a:r>
            <a:r>
              <a:rPr lang="zh-CN" altLang="en-US" dirty="0">
                <a:solidFill>
                  <a:srgbClr val="FFC000"/>
                </a:solidFill>
              </a:rPr>
              <a:t>的多态：</a:t>
            </a:r>
          </a:p>
          <a:p>
            <a:pPr lvl="2" eaLnBrk="1" hangingPunct="1">
              <a:defRPr/>
            </a:pPr>
            <a:r>
              <a:rPr lang="zh-CN" altLang="en-US" dirty="0"/>
              <a:t>对象类型的多态：子类对象既属于子类，也属于父类。 </a:t>
            </a:r>
          </a:p>
          <a:p>
            <a:pPr lvl="2" eaLnBrk="1" hangingPunct="1">
              <a:defRPr/>
            </a:pPr>
            <a:r>
              <a:rPr lang="zh-CN" altLang="en-US" dirty="0"/>
              <a:t>对象标识的多态：父类的引用或指针可以引用或指向子类对象。</a:t>
            </a:r>
          </a:p>
          <a:p>
            <a:pPr lvl="2" eaLnBrk="1" hangingPunct="1">
              <a:defRPr/>
            </a:pPr>
            <a:r>
              <a:rPr lang="zh-CN" altLang="en-US" dirty="0"/>
              <a:t>消息的多态：一个消息集有多种解释（父类与子类有不同解释）。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5" name="Rectangle 3"/>
          <p:cNvSpPr>
            <a:spLocks noGrp="1" noChangeArrowheads="1"/>
          </p:cNvSpPr>
          <p:nvPr>
            <p:ph type="body" idx="1"/>
          </p:nvPr>
        </p:nvSpPr>
        <p:spPr>
          <a:xfrm>
            <a:off x="250825" y="620713"/>
            <a:ext cx="8686800" cy="5510212"/>
          </a:xfrm>
        </p:spPr>
        <p:txBody>
          <a:bodyPr/>
          <a:lstStyle/>
          <a:p>
            <a:pPr lvl="1" eaLnBrk="1" hangingPunct="1">
              <a:lnSpc>
                <a:spcPct val="120000"/>
              </a:lnSpc>
              <a:defRPr/>
            </a:pPr>
            <a:r>
              <a:rPr lang="zh-CN" altLang="en-GB" dirty="0">
                <a:solidFill>
                  <a:srgbClr val="FFC000"/>
                </a:solidFill>
              </a:rPr>
              <a:t>绑定</a:t>
            </a:r>
            <a:r>
              <a:rPr lang="zh-CN" altLang="en-GB" dirty="0"/>
              <a:t>：确定对多态元素的某个使用是多态元素的那一种形式。</a:t>
            </a:r>
          </a:p>
          <a:p>
            <a:pPr lvl="2" eaLnBrk="1" hangingPunct="1">
              <a:lnSpc>
                <a:spcPct val="90000"/>
              </a:lnSpc>
              <a:defRPr/>
            </a:pPr>
            <a:r>
              <a:rPr lang="zh-CN" altLang="en-GB" dirty="0">
                <a:solidFill>
                  <a:srgbClr val="FFC000"/>
                </a:solidFill>
              </a:rPr>
              <a:t>静态绑定</a:t>
            </a:r>
            <a:r>
              <a:rPr lang="zh-CN" altLang="en-GB" dirty="0"/>
              <a:t>（</a:t>
            </a:r>
            <a:r>
              <a:rPr lang="en-GB" altLang="zh-CN" dirty="0"/>
              <a:t>Static Binding</a:t>
            </a:r>
            <a:r>
              <a:rPr lang="zh-CN" altLang="en-GB" dirty="0"/>
              <a:t>，也称前期绑定，</a:t>
            </a:r>
            <a:r>
              <a:rPr lang="en-GB" altLang="zh-CN" dirty="0"/>
              <a:t>Early Binding</a:t>
            </a:r>
            <a:r>
              <a:rPr lang="zh-CN" altLang="en-GB" dirty="0"/>
              <a:t>）</a:t>
            </a:r>
            <a:r>
              <a:rPr lang="zh-CN" altLang="en-US" dirty="0"/>
              <a:t>：</a:t>
            </a:r>
            <a:r>
              <a:rPr lang="zh-CN" altLang="en-GB" dirty="0"/>
              <a:t>在编译时刻确定</a:t>
            </a:r>
            <a:r>
              <a:rPr lang="zh-CN" altLang="en-US" dirty="0"/>
              <a:t>。</a:t>
            </a:r>
          </a:p>
          <a:p>
            <a:pPr lvl="2" eaLnBrk="1" hangingPunct="1">
              <a:lnSpc>
                <a:spcPct val="90000"/>
              </a:lnSpc>
              <a:defRPr/>
            </a:pPr>
            <a:r>
              <a:rPr lang="zh-CN" altLang="en-GB" dirty="0">
                <a:solidFill>
                  <a:srgbClr val="FFC000"/>
                </a:solidFill>
              </a:rPr>
              <a:t>动态绑定</a:t>
            </a:r>
            <a:r>
              <a:rPr lang="zh-CN" altLang="en-GB" dirty="0"/>
              <a:t>（</a:t>
            </a:r>
            <a:r>
              <a:rPr lang="en-GB" altLang="zh-CN" dirty="0"/>
              <a:t>Dynamic Binding</a:t>
            </a:r>
            <a:r>
              <a:rPr lang="zh-CN" altLang="en-GB" dirty="0"/>
              <a:t>，也称后期绑定或延迟绑定，</a:t>
            </a:r>
            <a:r>
              <a:rPr lang="en-GB" altLang="zh-CN" dirty="0"/>
              <a:t>Late Binding</a:t>
            </a:r>
            <a:r>
              <a:rPr lang="zh-CN" altLang="en-GB" dirty="0"/>
              <a:t>）：在运行时刻确定。</a:t>
            </a:r>
            <a:r>
              <a:rPr lang="zh-CN" altLang="en-US" dirty="0"/>
              <a:t> </a:t>
            </a:r>
          </a:p>
          <a:p>
            <a:pPr lvl="1" eaLnBrk="1" hangingPunct="1">
              <a:defRPr/>
            </a:pPr>
            <a:r>
              <a:rPr lang="zh-CN" altLang="en-US" dirty="0" smtClean="0"/>
              <a:t>多态带来的好处：</a:t>
            </a:r>
          </a:p>
          <a:p>
            <a:pPr lvl="2" eaLnBrk="1" hangingPunct="1">
              <a:defRPr/>
            </a:pPr>
            <a:r>
              <a:rPr lang="zh-CN" altLang="en-US" dirty="0" smtClean="0"/>
              <a:t>易于实现程序高层（上层）代码的复用。 </a:t>
            </a:r>
          </a:p>
          <a:p>
            <a:pPr lvl="2" eaLnBrk="1" hangingPunct="1">
              <a:defRPr/>
            </a:pPr>
            <a:r>
              <a:rPr lang="zh-CN" altLang="en-US" dirty="0" smtClean="0"/>
              <a:t>使得程序扩充变得容易（只要增加底层的具体实现）。</a:t>
            </a:r>
          </a:p>
          <a:p>
            <a:pPr lvl="2" eaLnBrk="1" hangingPunct="1">
              <a:defRPr/>
            </a:pPr>
            <a:r>
              <a:rPr lang="zh-CN" altLang="en-US" dirty="0" smtClean="0"/>
              <a:t>增强</a:t>
            </a:r>
            <a:r>
              <a:rPr lang="zh-CN" altLang="en-GB" dirty="0" smtClean="0"/>
              <a:t>语言的可扩充性（操作符重载等）。</a:t>
            </a:r>
            <a:r>
              <a:rPr lang="zh-CN" altLang="en-US"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为什么要面向对象？</a:t>
            </a:r>
          </a:p>
        </p:txBody>
      </p:sp>
      <p:sp>
        <p:nvSpPr>
          <p:cNvPr id="1268739" name="Rectangle 3"/>
          <p:cNvSpPr>
            <a:spLocks noGrp="1" noChangeArrowheads="1"/>
          </p:cNvSpPr>
          <p:nvPr>
            <p:ph type="body" idx="1"/>
          </p:nvPr>
        </p:nvSpPr>
        <p:spPr>
          <a:xfrm>
            <a:off x="323850" y="1484313"/>
            <a:ext cx="8569325" cy="4824412"/>
          </a:xfrm>
        </p:spPr>
        <p:txBody>
          <a:bodyPr>
            <a:normAutofit/>
          </a:bodyPr>
          <a:lstStyle/>
          <a:p>
            <a:pPr eaLnBrk="1" hangingPunct="1">
              <a:defRPr/>
            </a:pPr>
            <a:r>
              <a:rPr lang="zh-CN" altLang="en-GB" dirty="0" smtClean="0"/>
              <a:t>提高软件开发效率和保证软件质量的几个基本的程序设计手段</a:t>
            </a:r>
            <a:r>
              <a:rPr lang="zh-CN" altLang="en-US" dirty="0" smtClean="0"/>
              <a:t>：</a:t>
            </a:r>
            <a:r>
              <a:rPr lang="zh-CN" altLang="en-GB" dirty="0" smtClean="0"/>
              <a:t> </a:t>
            </a:r>
            <a:endParaRPr lang="zh-CN" altLang="en-US" dirty="0" smtClean="0"/>
          </a:p>
          <a:p>
            <a:pPr lvl="1" eaLnBrk="1" hangingPunct="1">
              <a:defRPr/>
            </a:pPr>
            <a:r>
              <a:rPr lang="zh-CN" altLang="en-US" dirty="0" smtClean="0"/>
              <a:t>抽象（</a:t>
            </a:r>
            <a:r>
              <a:rPr lang="zh-CN" altLang="en-US" dirty="0" smtClean="0">
                <a:solidFill>
                  <a:schemeClr val="folHlink"/>
                </a:solidFill>
              </a:rPr>
              <a:t>复杂度控制）</a:t>
            </a:r>
            <a:endParaRPr lang="en-US" altLang="zh-CN" dirty="0" smtClean="0">
              <a:solidFill>
                <a:schemeClr val="folHlink"/>
              </a:solidFill>
            </a:endParaRPr>
          </a:p>
          <a:p>
            <a:pPr lvl="1" eaLnBrk="1" hangingPunct="1">
              <a:defRPr/>
            </a:pPr>
            <a:r>
              <a:rPr lang="zh-CN" altLang="en-US" dirty="0" smtClean="0"/>
              <a:t>封装（</a:t>
            </a:r>
            <a:r>
              <a:rPr lang="zh-CN" altLang="en-US" dirty="0" smtClean="0">
                <a:solidFill>
                  <a:schemeClr val="folHlink"/>
                </a:solidFill>
              </a:rPr>
              <a:t>信息隐蔽）</a:t>
            </a:r>
          </a:p>
          <a:p>
            <a:pPr lvl="1" eaLnBrk="1" hangingPunct="1">
              <a:defRPr/>
            </a:pPr>
            <a:r>
              <a:rPr lang="zh-CN" altLang="en-US" dirty="0" smtClean="0"/>
              <a:t>模块化（</a:t>
            </a:r>
            <a:r>
              <a:rPr lang="zh-CN" altLang="en-US" dirty="0" smtClean="0">
                <a:solidFill>
                  <a:schemeClr val="folHlink"/>
                </a:solidFill>
              </a:rPr>
              <a:t>组织大型程序）</a:t>
            </a:r>
          </a:p>
          <a:p>
            <a:pPr lvl="1" eaLnBrk="1" hangingPunct="1">
              <a:defRPr/>
            </a:pPr>
            <a:r>
              <a:rPr lang="zh-CN" altLang="en-US" dirty="0" smtClean="0"/>
              <a:t>软件复用（</a:t>
            </a:r>
            <a:r>
              <a:rPr lang="zh-CN" altLang="en-US" dirty="0" smtClean="0">
                <a:solidFill>
                  <a:srgbClr val="FFC000"/>
                </a:solidFill>
              </a:rPr>
              <a:t>缩短开发周期</a:t>
            </a:r>
            <a:r>
              <a:rPr lang="zh-CN" altLang="en-US" dirty="0" smtClean="0"/>
              <a:t>）</a:t>
            </a:r>
          </a:p>
          <a:p>
            <a:pPr lvl="1" eaLnBrk="1" hangingPunct="1">
              <a:defRPr/>
            </a:pPr>
            <a:r>
              <a:rPr lang="zh-CN" altLang="en-US" dirty="0" smtClean="0"/>
              <a:t>可维护性（</a:t>
            </a:r>
            <a:r>
              <a:rPr lang="zh-CN" altLang="en-US" dirty="0" smtClean="0">
                <a:solidFill>
                  <a:srgbClr val="FFC000"/>
                </a:solidFill>
              </a:rPr>
              <a:t>延长软件寿命</a:t>
            </a:r>
            <a:r>
              <a:rPr lang="zh-CN" altLang="en-US" dirty="0" smtClean="0"/>
              <a:t>）</a:t>
            </a:r>
          </a:p>
          <a:p>
            <a:pPr lvl="1" eaLnBrk="1" hangingPunct="1">
              <a:defRPr/>
            </a:pPr>
            <a:r>
              <a:rPr lang="zh-CN" altLang="en-US" dirty="0" smtClean="0"/>
              <a:t>软件模型的自然度（</a:t>
            </a:r>
            <a:r>
              <a:rPr lang="zh-CN" altLang="en-US" dirty="0">
                <a:solidFill>
                  <a:srgbClr val="FFC000"/>
                </a:solidFill>
              </a:rPr>
              <a:t>缩小</a:t>
            </a:r>
            <a:r>
              <a:rPr lang="zh-CN" altLang="en-US" dirty="0" smtClean="0">
                <a:solidFill>
                  <a:srgbClr val="FFC000"/>
                </a:solidFill>
              </a:rPr>
              <a:t>解题空间与问题空间之间的语义间隙</a:t>
            </a:r>
            <a:r>
              <a:rPr lang="zh-CN" altLang="en-US"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过程式程序设计的特点</a:t>
            </a:r>
          </a:p>
        </p:txBody>
      </p:sp>
      <p:sp>
        <p:nvSpPr>
          <p:cNvPr id="1387523" name="Rectangle 3"/>
          <p:cNvSpPr>
            <a:spLocks noGrp="1" noChangeArrowheads="1"/>
          </p:cNvSpPr>
          <p:nvPr>
            <p:ph type="body" idx="1"/>
          </p:nvPr>
        </p:nvSpPr>
        <p:spPr>
          <a:xfrm>
            <a:off x="5065713" y="1484313"/>
            <a:ext cx="3827462" cy="5373687"/>
          </a:xfrm>
        </p:spPr>
        <p:txBody>
          <a:bodyPr/>
          <a:lstStyle/>
          <a:p>
            <a:pPr eaLnBrk="1" hangingPunct="1">
              <a:lnSpc>
                <a:spcPct val="90000"/>
              </a:lnSpc>
              <a:defRPr/>
            </a:pPr>
            <a:r>
              <a:rPr lang="zh-CN" altLang="en-US" sz="2400" dirty="0" smtClean="0"/>
              <a:t>以功能为中心，强调过程（功能）抽象，数据与操作分离。</a:t>
            </a:r>
          </a:p>
          <a:p>
            <a:pPr eaLnBrk="1" hangingPunct="1">
              <a:lnSpc>
                <a:spcPct val="90000"/>
              </a:lnSpc>
              <a:defRPr/>
            </a:pPr>
            <a:r>
              <a:rPr lang="zh-CN" altLang="en-US" sz="2400" dirty="0" smtClean="0"/>
              <a:t>实现了操作的封装，但数据是公开的，数据缺乏保护。</a:t>
            </a:r>
          </a:p>
          <a:p>
            <a:pPr eaLnBrk="1" hangingPunct="1">
              <a:lnSpc>
                <a:spcPct val="90000"/>
              </a:lnSpc>
              <a:defRPr/>
            </a:pPr>
            <a:r>
              <a:rPr lang="zh-CN" altLang="en-US" sz="2400" dirty="0" smtClean="0"/>
              <a:t>模块边界模糊。</a:t>
            </a:r>
          </a:p>
          <a:p>
            <a:pPr eaLnBrk="1" hangingPunct="1">
              <a:lnSpc>
                <a:spcPct val="90000"/>
              </a:lnSpc>
              <a:defRPr/>
            </a:pPr>
            <a:r>
              <a:rPr lang="zh-CN" altLang="en-US" sz="2400" dirty="0" smtClean="0"/>
              <a:t>功能往往针对某个程序而设计，这使得程序功能难以复用。</a:t>
            </a:r>
          </a:p>
          <a:p>
            <a:pPr eaLnBrk="1" hangingPunct="1">
              <a:lnSpc>
                <a:spcPct val="90000"/>
              </a:lnSpc>
              <a:defRPr/>
            </a:pPr>
            <a:r>
              <a:rPr lang="zh-CN" altLang="en-US" sz="2400" dirty="0" smtClean="0"/>
              <a:t>功能易变，程序维护困难。</a:t>
            </a:r>
          </a:p>
          <a:p>
            <a:pPr eaLnBrk="1" hangingPunct="1">
              <a:lnSpc>
                <a:spcPct val="90000"/>
              </a:lnSpc>
              <a:defRPr/>
            </a:pPr>
            <a:r>
              <a:rPr lang="zh-CN" altLang="en-US" sz="2400" dirty="0" smtClean="0"/>
              <a:t>基于功能分解的解题方式与问题空间缺乏对应。</a:t>
            </a:r>
          </a:p>
        </p:txBody>
      </p:sp>
      <p:grpSp>
        <p:nvGrpSpPr>
          <p:cNvPr id="21508" name="Group 4"/>
          <p:cNvGrpSpPr>
            <a:grpSpLocks/>
          </p:cNvGrpSpPr>
          <p:nvPr/>
        </p:nvGrpSpPr>
        <p:grpSpPr bwMode="auto">
          <a:xfrm>
            <a:off x="250825" y="1622425"/>
            <a:ext cx="4681538" cy="4605338"/>
            <a:chOff x="158" y="935"/>
            <a:chExt cx="2960" cy="3154"/>
          </a:xfrm>
        </p:grpSpPr>
        <p:grpSp>
          <p:nvGrpSpPr>
            <p:cNvPr id="21509" name="Group 5"/>
            <p:cNvGrpSpPr>
              <a:grpSpLocks/>
            </p:cNvGrpSpPr>
            <p:nvPr/>
          </p:nvGrpSpPr>
          <p:grpSpPr bwMode="auto">
            <a:xfrm>
              <a:off x="170" y="1029"/>
              <a:ext cx="2948" cy="2677"/>
              <a:chOff x="742" y="2528"/>
              <a:chExt cx="2376" cy="1792"/>
            </a:xfrm>
          </p:grpSpPr>
          <p:sp>
            <p:nvSpPr>
              <p:cNvPr id="21512" name="Oval 6"/>
              <p:cNvSpPr>
                <a:spLocks noChangeArrowheads="1"/>
              </p:cNvSpPr>
              <p:nvPr/>
            </p:nvSpPr>
            <p:spPr bwMode="auto">
              <a:xfrm>
                <a:off x="1030" y="2528"/>
                <a:ext cx="1872" cy="60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1513" name="Rectangle 7"/>
              <p:cNvSpPr>
                <a:spLocks noChangeArrowheads="1"/>
              </p:cNvSpPr>
              <p:nvPr/>
            </p:nvSpPr>
            <p:spPr bwMode="auto">
              <a:xfrm>
                <a:off x="1822" y="3544"/>
                <a:ext cx="288" cy="1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1514" name="Line 8"/>
              <p:cNvSpPr>
                <a:spLocks noChangeShapeType="1"/>
              </p:cNvSpPr>
              <p:nvPr/>
            </p:nvSpPr>
            <p:spPr bwMode="auto">
              <a:xfrm>
                <a:off x="742" y="3339"/>
                <a:ext cx="237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Rectangle 9"/>
              <p:cNvSpPr>
                <a:spLocks noChangeArrowheads="1"/>
              </p:cNvSpPr>
              <p:nvPr/>
            </p:nvSpPr>
            <p:spPr bwMode="auto">
              <a:xfrm>
                <a:off x="1822" y="3838"/>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1516" name="Rectangle 10"/>
              <p:cNvSpPr>
                <a:spLocks noChangeArrowheads="1"/>
              </p:cNvSpPr>
              <p:nvPr/>
            </p:nvSpPr>
            <p:spPr bwMode="auto">
              <a:xfrm>
                <a:off x="1102" y="4150"/>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1517" name="Rectangle 11"/>
              <p:cNvSpPr>
                <a:spLocks noChangeArrowheads="1"/>
              </p:cNvSpPr>
              <p:nvPr/>
            </p:nvSpPr>
            <p:spPr bwMode="auto">
              <a:xfrm>
                <a:off x="2326" y="3838"/>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1518" name="Rectangle 12"/>
              <p:cNvSpPr>
                <a:spLocks noChangeArrowheads="1"/>
              </p:cNvSpPr>
              <p:nvPr/>
            </p:nvSpPr>
            <p:spPr bwMode="auto">
              <a:xfrm>
                <a:off x="1318" y="3838"/>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1519" name="Rectangle 13"/>
              <p:cNvSpPr>
                <a:spLocks noChangeArrowheads="1"/>
              </p:cNvSpPr>
              <p:nvPr/>
            </p:nvSpPr>
            <p:spPr bwMode="auto">
              <a:xfrm>
                <a:off x="1606" y="4150"/>
                <a:ext cx="288" cy="1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1520" name="Line 14"/>
              <p:cNvSpPr>
                <a:spLocks noChangeShapeType="1"/>
              </p:cNvSpPr>
              <p:nvPr/>
            </p:nvSpPr>
            <p:spPr bwMode="auto">
              <a:xfrm>
                <a:off x="1966" y="3713"/>
                <a:ext cx="0"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1" name="Line 15"/>
              <p:cNvSpPr>
                <a:spLocks noChangeShapeType="1"/>
              </p:cNvSpPr>
              <p:nvPr/>
            </p:nvSpPr>
            <p:spPr bwMode="auto">
              <a:xfrm flipH="1">
                <a:off x="1462" y="3713"/>
                <a:ext cx="504"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2" name="Line 16"/>
              <p:cNvSpPr>
                <a:spLocks noChangeShapeType="1"/>
              </p:cNvSpPr>
              <p:nvPr/>
            </p:nvSpPr>
            <p:spPr bwMode="auto">
              <a:xfrm>
                <a:off x="1966" y="3713"/>
                <a:ext cx="504"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3" name="Line 17"/>
              <p:cNvSpPr>
                <a:spLocks noChangeShapeType="1"/>
              </p:cNvSpPr>
              <p:nvPr/>
            </p:nvSpPr>
            <p:spPr bwMode="auto">
              <a:xfrm flipH="1">
                <a:off x="1246" y="4025"/>
                <a:ext cx="216"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4" name="Line 18"/>
              <p:cNvSpPr>
                <a:spLocks noChangeShapeType="1"/>
              </p:cNvSpPr>
              <p:nvPr/>
            </p:nvSpPr>
            <p:spPr bwMode="auto">
              <a:xfrm>
                <a:off x="1462" y="4025"/>
                <a:ext cx="288" cy="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5" name="Freeform 19"/>
              <p:cNvSpPr>
                <a:spLocks/>
              </p:cNvSpPr>
              <p:nvPr/>
            </p:nvSpPr>
            <p:spPr bwMode="auto">
              <a:xfrm>
                <a:off x="1246" y="2902"/>
                <a:ext cx="676" cy="692"/>
              </a:xfrm>
              <a:custGeom>
                <a:avLst/>
                <a:gdLst>
                  <a:gd name="T0" fmla="*/ 0 w 1800"/>
                  <a:gd name="T1" fmla="*/ 0 h 2028"/>
                  <a:gd name="T2" fmla="*/ 0 w 1800"/>
                  <a:gd name="T3" fmla="*/ 0 h 2028"/>
                  <a:gd name="T4" fmla="*/ 0 w 1800"/>
                  <a:gd name="T5" fmla="*/ 0 h 2028"/>
                  <a:gd name="T6" fmla="*/ 0 60000 65536"/>
                  <a:gd name="T7" fmla="*/ 0 60000 65536"/>
                  <a:gd name="T8" fmla="*/ 0 60000 65536"/>
                  <a:gd name="T9" fmla="*/ 0 w 1800"/>
                  <a:gd name="T10" fmla="*/ 0 h 2028"/>
                  <a:gd name="T11" fmla="*/ 1800 w 1800"/>
                  <a:gd name="T12" fmla="*/ 2028 h 2028"/>
                </a:gdLst>
                <a:ahLst/>
                <a:cxnLst>
                  <a:cxn ang="T6">
                    <a:pos x="T0" y="T1"/>
                  </a:cxn>
                  <a:cxn ang="T7">
                    <a:pos x="T2" y="T3"/>
                  </a:cxn>
                  <a:cxn ang="T8">
                    <a:pos x="T4" y="T5"/>
                  </a:cxn>
                </a:cxnLst>
                <a:rect l="T9" t="T10" r="T11" b="T12"/>
                <a:pathLst>
                  <a:path w="1800" h="2028">
                    <a:moveTo>
                      <a:pt x="1800" y="2028"/>
                    </a:moveTo>
                    <a:cubicBezTo>
                      <a:pt x="1410" y="1885"/>
                      <a:pt x="1020" y="1742"/>
                      <a:pt x="720" y="1404"/>
                    </a:cubicBezTo>
                    <a:cubicBezTo>
                      <a:pt x="420" y="1066"/>
                      <a:pt x="60" y="286"/>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6" name="Freeform 20"/>
              <p:cNvSpPr>
                <a:spLocks/>
              </p:cNvSpPr>
              <p:nvPr/>
            </p:nvSpPr>
            <p:spPr bwMode="auto">
              <a:xfrm>
                <a:off x="2470" y="2902"/>
                <a:ext cx="360" cy="999"/>
              </a:xfrm>
              <a:custGeom>
                <a:avLst/>
                <a:gdLst>
                  <a:gd name="T0" fmla="*/ 0 w 720"/>
                  <a:gd name="T1" fmla="*/ 0 h 2964"/>
                  <a:gd name="T2" fmla="*/ 1 w 720"/>
                  <a:gd name="T3" fmla="*/ 0 h 2964"/>
                  <a:gd name="T4" fmla="*/ 0 w 720"/>
                  <a:gd name="T5" fmla="*/ 0 h 2964"/>
                  <a:gd name="T6" fmla="*/ 0 60000 65536"/>
                  <a:gd name="T7" fmla="*/ 0 60000 65536"/>
                  <a:gd name="T8" fmla="*/ 0 60000 65536"/>
                  <a:gd name="T9" fmla="*/ 0 w 720"/>
                  <a:gd name="T10" fmla="*/ 0 h 2964"/>
                  <a:gd name="T11" fmla="*/ 720 w 720"/>
                  <a:gd name="T12" fmla="*/ 2964 h 2964"/>
                </a:gdLst>
                <a:ahLst/>
                <a:cxnLst>
                  <a:cxn ang="T6">
                    <a:pos x="T0" y="T1"/>
                  </a:cxn>
                  <a:cxn ang="T7">
                    <a:pos x="T2" y="T3"/>
                  </a:cxn>
                  <a:cxn ang="T8">
                    <a:pos x="T4" y="T5"/>
                  </a:cxn>
                </a:cxnLst>
                <a:rect l="T9" t="T10" r="T11" b="T12"/>
                <a:pathLst>
                  <a:path w="720" h="2964">
                    <a:moveTo>
                      <a:pt x="0" y="2964"/>
                    </a:moveTo>
                    <a:cubicBezTo>
                      <a:pt x="360" y="2509"/>
                      <a:pt x="720" y="2054"/>
                      <a:pt x="720" y="1560"/>
                    </a:cubicBezTo>
                    <a:cubicBezTo>
                      <a:pt x="720" y="1066"/>
                      <a:pt x="120" y="234"/>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7" name="Freeform 21"/>
              <p:cNvSpPr>
                <a:spLocks/>
              </p:cNvSpPr>
              <p:nvPr/>
            </p:nvSpPr>
            <p:spPr bwMode="auto">
              <a:xfrm>
                <a:off x="1894" y="2653"/>
                <a:ext cx="432" cy="1248"/>
              </a:xfrm>
              <a:custGeom>
                <a:avLst/>
                <a:gdLst>
                  <a:gd name="T0" fmla="*/ 0 w 1680"/>
                  <a:gd name="T1" fmla="*/ 0 h 2808"/>
                  <a:gd name="T2" fmla="*/ 0 w 1680"/>
                  <a:gd name="T3" fmla="*/ 0 h 2808"/>
                  <a:gd name="T4" fmla="*/ 0 w 1680"/>
                  <a:gd name="T5" fmla="*/ 0 h 2808"/>
                  <a:gd name="T6" fmla="*/ 0 60000 65536"/>
                  <a:gd name="T7" fmla="*/ 0 60000 65536"/>
                  <a:gd name="T8" fmla="*/ 0 60000 65536"/>
                  <a:gd name="T9" fmla="*/ 0 w 1680"/>
                  <a:gd name="T10" fmla="*/ 0 h 2808"/>
                  <a:gd name="T11" fmla="*/ 1680 w 1680"/>
                  <a:gd name="T12" fmla="*/ 2808 h 2808"/>
                </a:gdLst>
                <a:ahLst/>
                <a:cxnLst>
                  <a:cxn ang="T6">
                    <a:pos x="T0" y="T1"/>
                  </a:cxn>
                  <a:cxn ang="T7">
                    <a:pos x="T2" y="T3"/>
                  </a:cxn>
                  <a:cxn ang="T8">
                    <a:pos x="T4" y="T5"/>
                  </a:cxn>
                </a:cxnLst>
                <a:rect l="T9" t="T10" r="T11" b="T12"/>
                <a:pathLst>
                  <a:path w="1680" h="2808">
                    <a:moveTo>
                      <a:pt x="360" y="2808"/>
                    </a:moveTo>
                    <a:cubicBezTo>
                      <a:pt x="1020" y="2652"/>
                      <a:pt x="1680" y="2496"/>
                      <a:pt x="1620" y="2028"/>
                    </a:cubicBezTo>
                    <a:cubicBezTo>
                      <a:pt x="1560" y="1560"/>
                      <a:pt x="300" y="260"/>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8" name="Freeform 22"/>
              <p:cNvSpPr>
                <a:spLocks/>
              </p:cNvSpPr>
              <p:nvPr/>
            </p:nvSpPr>
            <p:spPr bwMode="auto">
              <a:xfrm>
                <a:off x="1318" y="2840"/>
                <a:ext cx="576" cy="1061"/>
              </a:xfrm>
              <a:custGeom>
                <a:avLst/>
                <a:gdLst>
                  <a:gd name="T0" fmla="*/ 0 w 1860"/>
                  <a:gd name="T1" fmla="*/ 0 h 3276"/>
                  <a:gd name="T2" fmla="*/ 0 w 1860"/>
                  <a:gd name="T3" fmla="*/ 0 h 3276"/>
                  <a:gd name="T4" fmla="*/ 0 w 1860"/>
                  <a:gd name="T5" fmla="*/ 0 h 3276"/>
                  <a:gd name="T6" fmla="*/ 0 60000 65536"/>
                  <a:gd name="T7" fmla="*/ 0 60000 65536"/>
                  <a:gd name="T8" fmla="*/ 0 60000 65536"/>
                  <a:gd name="T9" fmla="*/ 0 w 1860"/>
                  <a:gd name="T10" fmla="*/ 0 h 3276"/>
                  <a:gd name="T11" fmla="*/ 1860 w 1860"/>
                  <a:gd name="T12" fmla="*/ 3276 h 3276"/>
                </a:gdLst>
                <a:ahLst/>
                <a:cxnLst>
                  <a:cxn ang="T6">
                    <a:pos x="T0" y="T1"/>
                  </a:cxn>
                  <a:cxn ang="T7">
                    <a:pos x="T2" y="T3"/>
                  </a:cxn>
                  <a:cxn ang="T8">
                    <a:pos x="T4" y="T5"/>
                  </a:cxn>
                </a:cxnLst>
                <a:rect l="T9" t="T10" r="T11" b="T12"/>
                <a:pathLst>
                  <a:path w="1860" h="3276">
                    <a:moveTo>
                      <a:pt x="420" y="3276"/>
                    </a:moveTo>
                    <a:cubicBezTo>
                      <a:pt x="210" y="2847"/>
                      <a:pt x="0" y="2418"/>
                      <a:pt x="240" y="1872"/>
                    </a:cubicBezTo>
                    <a:cubicBezTo>
                      <a:pt x="480" y="1326"/>
                      <a:pt x="1470" y="260"/>
                      <a:pt x="186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9" name="Freeform 23"/>
              <p:cNvSpPr>
                <a:spLocks/>
              </p:cNvSpPr>
              <p:nvPr/>
            </p:nvSpPr>
            <p:spPr bwMode="auto">
              <a:xfrm>
                <a:off x="1030" y="2715"/>
                <a:ext cx="1440" cy="1498"/>
              </a:xfrm>
              <a:custGeom>
                <a:avLst/>
                <a:gdLst>
                  <a:gd name="T0" fmla="*/ 0 w 3930"/>
                  <a:gd name="T1" fmla="*/ 0 h 4056"/>
                  <a:gd name="T2" fmla="*/ 0 w 3930"/>
                  <a:gd name="T3" fmla="*/ 0 h 4056"/>
                  <a:gd name="T4" fmla="*/ 0 w 3930"/>
                  <a:gd name="T5" fmla="*/ 0 h 4056"/>
                  <a:gd name="T6" fmla="*/ 0 60000 65536"/>
                  <a:gd name="T7" fmla="*/ 0 60000 65536"/>
                  <a:gd name="T8" fmla="*/ 0 60000 65536"/>
                  <a:gd name="T9" fmla="*/ 0 w 3930"/>
                  <a:gd name="T10" fmla="*/ 0 h 4056"/>
                  <a:gd name="T11" fmla="*/ 3930 w 3930"/>
                  <a:gd name="T12" fmla="*/ 4056 h 4056"/>
                </a:gdLst>
                <a:ahLst/>
                <a:cxnLst>
                  <a:cxn ang="T6">
                    <a:pos x="T0" y="T1"/>
                  </a:cxn>
                  <a:cxn ang="T7">
                    <a:pos x="T2" y="T3"/>
                  </a:cxn>
                  <a:cxn ang="T8">
                    <a:pos x="T4" y="T5"/>
                  </a:cxn>
                </a:cxnLst>
                <a:rect l="T9" t="T10" r="T11" b="T12"/>
                <a:pathLst>
                  <a:path w="3930" h="4056">
                    <a:moveTo>
                      <a:pt x="870" y="4056"/>
                    </a:moveTo>
                    <a:cubicBezTo>
                      <a:pt x="435" y="3692"/>
                      <a:pt x="0" y="3328"/>
                      <a:pt x="510" y="2652"/>
                    </a:cubicBezTo>
                    <a:cubicBezTo>
                      <a:pt x="1020" y="1976"/>
                      <a:pt x="2475" y="988"/>
                      <a:pt x="393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0" name="Freeform 24"/>
              <p:cNvSpPr>
                <a:spLocks/>
              </p:cNvSpPr>
              <p:nvPr/>
            </p:nvSpPr>
            <p:spPr bwMode="auto">
              <a:xfrm>
                <a:off x="1606" y="2715"/>
                <a:ext cx="144" cy="1498"/>
              </a:xfrm>
              <a:custGeom>
                <a:avLst/>
                <a:gdLst>
                  <a:gd name="T0" fmla="*/ 0 w 720"/>
                  <a:gd name="T1" fmla="*/ 0 h 4056"/>
                  <a:gd name="T2" fmla="*/ 0 w 720"/>
                  <a:gd name="T3" fmla="*/ 0 h 4056"/>
                  <a:gd name="T4" fmla="*/ 0 w 720"/>
                  <a:gd name="T5" fmla="*/ 0 h 4056"/>
                  <a:gd name="T6" fmla="*/ 0 60000 65536"/>
                  <a:gd name="T7" fmla="*/ 0 60000 65536"/>
                  <a:gd name="T8" fmla="*/ 0 60000 65536"/>
                  <a:gd name="T9" fmla="*/ 0 w 720"/>
                  <a:gd name="T10" fmla="*/ 0 h 4056"/>
                  <a:gd name="T11" fmla="*/ 720 w 720"/>
                  <a:gd name="T12" fmla="*/ 4056 h 4056"/>
                </a:gdLst>
                <a:ahLst/>
                <a:cxnLst>
                  <a:cxn ang="T6">
                    <a:pos x="T0" y="T1"/>
                  </a:cxn>
                  <a:cxn ang="T7">
                    <a:pos x="T2" y="T3"/>
                  </a:cxn>
                  <a:cxn ang="T8">
                    <a:pos x="T4" y="T5"/>
                  </a:cxn>
                </a:cxnLst>
                <a:rect l="T9" t="T10" r="T11" b="T12"/>
                <a:pathLst>
                  <a:path w="720" h="4056">
                    <a:moveTo>
                      <a:pt x="720" y="4056"/>
                    </a:moveTo>
                    <a:cubicBezTo>
                      <a:pt x="600" y="3614"/>
                      <a:pt x="480" y="3172"/>
                      <a:pt x="360" y="2496"/>
                    </a:cubicBezTo>
                    <a:cubicBezTo>
                      <a:pt x="240" y="1820"/>
                      <a:pt x="120" y="910"/>
                      <a:pt x="0" y="0"/>
                    </a:cubicBezTo>
                  </a:path>
                </a:pathLst>
              </a:custGeom>
              <a:noFill/>
              <a:ln w="9525" cap="flat" cmpd="sng">
                <a:solidFill>
                  <a:schemeClr val="tx1"/>
                </a:solidFill>
                <a:prstDash val="dash"/>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510" name="Text Box 25"/>
            <p:cNvSpPr txBox="1">
              <a:spLocks noChangeArrowheads="1"/>
            </p:cNvSpPr>
            <p:nvPr/>
          </p:nvSpPr>
          <p:spPr bwMode="auto">
            <a:xfrm>
              <a:off x="158" y="935"/>
              <a:ext cx="45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Data</a:t>
              </a:r>
            </a:p>
          </p:txBody>
        </p:sp>
        <p:sp>
          <p:nvSpPr>
            <p:cNvPr id="21511" name="Text Box 26"/>
            <p:cNvSpPr txBox="1">
              <a:spLocks noChangeArrowheads="1"/>
            </p:cNvSpPr>
            <p:nvPr/>
          </p:nvSpPr>
          <p:spPr bwMode="auto">
            <a:xfrm>
              <a:off x="200" y="3838"/>
              <a:ext cx="115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Sub-programs</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ChangeArrowheads="1"/>
          </p:cNvSpPr>
          <p:nvPr>
            <p:ph type="title"/>
          </p:nvPr>
        </p:nvSpPr>
        <p:spPr/>
        <p:txBody>
          <a:bodyPr/>
          <a:lstStyle/>
          <a:p>
            <a:pPr eaLnBrk="1" hangingPunct="1">
              <a:defRPr/>
            </a:pPr>
            <a:r>
              <a:rPr lang="zh-CN" altLang="en-US" smtClean="0"/>
              <a:t>本章内容</a:t>
            </a:r>
          </a:p>
        </p:txBody>
      </p:sp>
      <p:sp>
        <p:nvSpPr>
          <p:cNvPr id="1266691" name="Rectangle 3"/>
          <p:cNvSpPr>
            <a:spLocks noGrp="1" noChangeArrowheads="1"/>
          </p:cNvSpPr>
          <p:nvPr>
            <p:ph type="body" idx="1"/>
          </p:nvPr>
        </p:nvSpPr>
        <p:spPr/>
        <p:txBody>
          <a:bodyPr>
            <a:normAutofit fontScale="92500"/>
          </a:bodyPr>
          <a:lstStyle/>
          <a:p>
            <a:pPr eaLnBrk="1" hangingPunct="1">
              <a:defRPr/>
            </a:pPr>
            <a:r>
              <a:rPr lang="zh-CN" altLang="en-US" dirty="0" smtClean="0"/>
              <a:t>数据抽象与封装（面向对象程序设计的基础）</a:t>
            </a:r>
            <a:endParaRPr lang="en-US" altLang="zh-CN" dirty="0"/>
          </a:p>
          <a:p>
            <a:pPr eaLnBrk="1" hangingPunct="1">
              <a:defRPr/>
            </a:pPr>
            <a:r>
              <a:rPr lang="zh-CN" altLang="en-US" dirty="0" smtClean="0"/>
              <a:t>类和对象</a:t>
            </a:r>
          </a:p>
          <a:p>
            <a:pPr eaLnBrk="1" hangingPunct="1">
              <a:defRPr/>
            </a:pPr>
            <a:r>
              <a:rPr lang="zh-CN" altLang="en-US" dirty="0" smtClean="0"/>
              <a:t>对象的初始化和消亡前处理</a:t>
            </a:r>
          </a:p>
          <a:p>
            <a:pPr eaLnBrk="1" hangingPunct="1">
              <a:defRPr/>
            </a:pPr>
            <a:r>
              <a:rPr lang="zh-CN" altLang="en-US" dirty="0" smtClean="0"/>
              <a:t>对常量对象的访问：常（</a:t>
            </a:r>
            <a:r>
              <a:rPr lang="en-US" altLang="zh-CN" dirty="0" err="1" smtClean="0"/>
              <a:t>const</a:t>
            </a:r>
            <a:r>
              <a:rPr lang="zh-CN" altLang="en-US" dirty="0" smtClean="0"/>
              <a:t>）成员</a:t>
            </a:r>
          </a:p>
          <a:p>
            <a:pPr eaLnBrk="1" hangingPunct="1">
              <a:defRPr/>
            </a:pPr>
            <a:r>
              <a:rPr lang="zh-CN" altLang="en-US" dirty="0" smtClean="0"/>
              <a:t>同类对象间的数据共享：静态（</a:t>
            </a:r>
            <a:r>
              <a:rPr lang="en-US" altLang="zh-CN" dirty="0" smtClean="0"/>
              <a:t>static</a:t>
            </a:r>
            <a:r>
              <a:rPr lang="zh-CN" altLang="en-US" dirty="0" smtClean="0"/>
              <a:t>）成员</a:t>
            </a:r>
          </a:p>
          <a:p>
            <a:pPr eaLnBrk="1" hangingPunct="1">
              <a:defRPr/>
            </a:pPr>
            <a:r>
              <a:rPr lang="zh-CN" altLang="en-US" dirty="0" smtClean="0"/>
              <a:t>提高对对象私有数据的访问效率：友元（</a:t>
            </a:r>
            <a:r>
              <a:rPr lang="en-US" altLang="zh-CN" dirty="0" smtClean="0"/>
              <a:t>friend</a:t>
            </a:r>
            <a:r>
              <a:rPr lang="zh-CN" altLang="en-US" dirty="0" smtClean="0"/>
              <a:t>）</a:t>
            </a:r>
          </a:p>
          <a:p>
            <a:pPr eaLnBrk="1" hangingPunct="1">
              <a:defRPr/>
            </a:pPr>
            <a:r>
              <a:rPr lang="zh-CN" altLang="en-US" dirty="0" smtClean="0"/>
              <a:t>类作为模块</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7" name="Rectangle 3"/>
          <p:cNvSpPr>
            <a:spLocks noGrp="1" noChangeArrowheads="1"/>
          </p:cNvSpPr>
          <p:nvPr>
            <p:ph type="body" idx="1"/>
          </p:nvPr>
        </p:nvSpPr>
        <p:spPr>
          <a:xfrm>
            <a:off x="5003800" y="1557338"/>
            <a:ext cx="3816350" cy="5111750"/>
          </a:xfrm>
        </p:spPr>
        <p:txBody>
          <a:bodyPr/>
          <a:lstStyle/>
          <a:p>
            <a:pPr eaLnBrk="1" hangingPunct="1">
              <a:lnSpc>
                <a:spcPct val="90000"/>
              </a:lnSpc>
              <a:defRPr/>
            </a:pPr>
            <a:r>
              <a:rPr lang="zh-CN" altLang="en-GB" sz="2400" dirty="0" smtClean="0"/>
              <a:t>以数据为中心，</a:t>
            </a:r>
            <a:r>
              <a:rPr lang="zh-CN" altLang="en-GB" sz="2400" smtClean="0"/>
              <a:t>强调数据抽象</a:t>
            </a:r>
            <a:r>
              <a:rPr lang="zh-CN" altLang="en-US" sz="2400" smtClean="0"/>
              <a:t>，</a:t>
            </a:r>
            <a:r>
              <a:rPr lang="zh-CN" altLang="en-GB" sz="2400" smtClean="0"/>
              <a:t>操作</a:t>
            </a:r>
            <a:r>
              <a:rPr lang="zh-CN" altLang="en-US" sz="2400" dirty="0"/>
              <a:t>依附于</a:t>
            </a:r>
            <a:r>
              <a:rPr lang="zh-CN" altLang="en-GB" sz="2400" dirty="0" smtClean="0"/>
              <a:t>数据。</a:t>
            </a:r>
          </a:p>
          <a:p>
            <a:pPr eaLnBrk="1" hangingPunct="1">
              <a:lnSpc>
                <a:spcPct val="90000"/>
              </a:lnSpc>
              <a:defRPr/>
            </a:pPr>
            <a:r>
              <a:rPr lang="zh-CN" altLang="en-GB" sz="2400" dirty="0" smtClean="0"/>
              <a:t>实现了数据的封装，加强了数据的保护。</a:t>
            </a:r>
          </a:p>
          <a:p>
            <a:pPr eaLnBrk="1" hangingPunct="1">
              <a:lnSpc>
                <a:spcPct val="90000"/>
              </a:lnSpc>
              <a:defRPr/>
            </a:pPr>
            <a:r>
              <a:rPr lang="zh-CN" altLang="en-GB" sz="2400" dirty="0" smtClean="0"/>
              <a:t>模块边界清晰。</a:t>
            </a:r>
          </a:p>
          <a:p>
            <a:pPr eaLnBrk="1" hangingPunct="1">
              <a:lnSpc>
                <a:spcPct val="90000"/>
              </a:lnSpc>
              <a:defRPr/>
            </a:pPr>
            <a:r>
              <a:rPr lang="zh-CN" altLang="en-GB" sz="2400" dirty="0" smtClean="0"/>
              <a:t>对象往往具有通用性，使得程序容易复用。</a:t>
            </a:r>
          </a:p>
          <a:p>
            <a:pPr eaLnBrk="1" hangingPunct="1">
              <a:lnSpc>
                <a:spcPct val="90000"/>
              </a:lnSpc>
              <a:defRPr/>
            </a:pPr>
            <a:r>
              <a:rPr lang="zh-CN" altLang="en-GB" sz="2400" dirty="0" smtClean="0"/>
              <a:t>对象相对稳定，有利于程序维护。</a:t>
            </a:r>
          </a:p>
          <a:p>
            <a:pPr eaLnBrk="1" hangingPunct="1">
              <a:lnSpc>
                <a:spcPct val="90000"/>
              </a:lnSpc>
              <a:defRPr/>
            </a:pPr>
            <a:r>
              <a:rPr lang="zh-CN" altLang="en-GB" sz="2400" dirty="0" smtClean="0"/>
              <a:t>基于对象</a:t>
            </a:r>
            <a:r>
              <a:rPr lang="en-GB" altLang="zh-CN" sz="2400" dirty="0" smtClean="0"/>
              <a:t>/</a:t>
            </a:r>
            <a:r>
              <a:rPr lang="zh-CN" altLang="en-GB" sz="2400" dirty="0" smtClean="0"/>
              <a:t>类的解题方式与问题空间有很好的对应。</a:t>
            </a:r>
          </a:p>
        </p:txBody>
      </p:sp>
      <p:grpSp>
        <p:nvGrpSpPr>
          <p:cNvPr id="22531" name="Group 0"/>
          <p:cNvGrpSpPr>
            <a:grpSpLocks/>
          </p:cNvGrpSpPr>
          <p:nvPr/>
        </p:nvGrpSpPr>
        <p:grpSpPr bwMode="auto">
          <a:xfrm>
            <a:off x="250825" y="1698625"/>
            <a:ext cx="3619500" cy="3530600"/>
            <a:chOff x="3185" y="799"/>
            <a:chExt cx="2280" cy="2224"/>
          </a:xfrm>
        </p:grpSpPr>
        <p:grpSp>
          <p:nvGrpSpPr>
            <p:cNvPr id="22533" name="Group 44"/>
            <p:cNvGrpSpPr>
              <a:grpSpLocks/>
            </p:cNvGrpSpPr>
            <p:nvPr/>
          </p:nvGrpSpPr>
          <p:grpSpPr bwMode="auto">
            <a:xfrm>
              <a:off x="3333" y="880"/>
              <a:ext cx="2132" cy="2143"/>
              <a:chOff x="1346" y="1514"/>
              <a:chExt cx="1296" cy="1061"/>
            </a:xfrm>
          </p:grpSpPr>
          <p:sp>
            <p:nvSpPr>
              <p:cNvPr id="22535" name="Oval 0"/>
              <p:cNvSpPr>
                <a:spLocks noChangeArrowheads="1"/>
              </p:cNvSpPr>
              <p:nvPr/>
            </p:nvSpPr>
            <p:spPr bwMode="auto">
              <a:xfrm>
                <a:off x="1346" y="1764"/>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36" name="Rectangle 1"/>
              <p:cNvSpPr>
                <a:spLocks noChangeArrowheads="1"/>
              </p:cNvSpPr>
              <p:nvPr/>
            </p:nvSpPr>
            <p:spPr bwMode="auto">
              <a:xfrm>
                <a:off x="1346" y="1889"/>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37" name="Rectangle 2"/>
              <p:cNvSpPr>
                <a:spLocks noChangeArrowheads="1"/>
              </p:cNvSpPr>
              <p:nvPr/>
            </p:nvSpPr>
            <p:spPr bwMode="auto">
              <a:xfrm>
                <a:off x="1346" y="2014"/>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38" name="Line 3"/>
              <p:cNvSpPr>
                <a:spLocks noChangeShapeType="1"/>
              </p:cNvSpPr>
              <p:nvPr/>
            </p:nvSpPr>
            <p:spPr bwMode="auto">
              <a:xfrm flipV="1">
                <a:off x="1418" y="1702"/>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4"/>
              <p:cNvSpPr>
                <a:spLocks noChangeShapeType="1"/>
              </p:cNvSpPr>
              <p:nvPr/>
            </p:nvSpPr>
            <p:spPr bwMode="auto">
              <a:xfrm>
                <a:off x="1418" y="1702"/>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5"/>
              <p:cNvSpPr>
                <a:spLocks noChangeShapeType="1"/>
              </p:cNvSpPr>
              <p:nvPr/>
            </p:nvSpPr>
            <p:spPr bwMode="auto">
              <a:xfrm>
                <a:off x="1634" y="1702"/>
                <a:ext cx="0" cy="4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Line 6"/>
              <p:cNvSpPr>
                <a:spLocks noChangeShapeType="1"/>
              </p:cNvSpPr>
              <p:nvPr/>
            </p:nvSpPr>
            <p:spPr bwMode="auto">
              <a:xfrm flipH="1">
                <a:off x="1418" y="213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Line 7"/>
              <p:cNvSpPr>
                <a:spLocks noChangeShapeType="1"/>
              </p:cNvSpPr>
              <p:nvPr/>
            </p:nvSpPr>
            <p:spPr bwMode="auto">
              <a:xfrm flipV="1">
                <a:off x="1418" y="2076"/>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8"/>
              <p:cNvSpPr>
                <a:spLocks noChangeShapeType="1"/>
              </p:cNvSpPr>
              <p:nvPr/>
            </p:nvSpPr>
            <p:spPr bwMode="auto">
              <a:xfrm flipV="1">
                <a:off x="1418" y="1951"/>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9"/>
              <p:cNvSpPr>
                <a:spLocks noChangeShapeType="1"/>
              </p:cNvSpPr>
              <p:nvPr/>
            </p:nvSpPr>
            <p:spPr bwMode="auto">
              <a:xfrm flipV="1">
                <a:off x="1418" y="1826"/>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Oval 10"/>
              <p:cNvSpPr>
                <a:spLocks noChangeArrowheads="1"/>
              </p:cNvSpPr>
              <p:nvPr/>
            </p:nvSpPr>
            <p:spPr bwMode="auto">
              <a:xfrm>
                <a:off x="1850" y="1577"/>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46" name="Rectangle 11"/>
              <p:cNvSpPr>
                <a:spLocks noChangeArrowheads="1"/>
              </p:cNvSpPr>
              <p:nvPr/>
            </p:nvSpPr>
            <p:spPr bwMode="auto">
              <a:xfrm>
                <a:off x="1850" y="1702"/>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47" name="Rectangle 12"/>
              <p:cNvSpPr>
                <a:spLocks noChangeArrowheads="1"/>
              </p:cNvSpPr>
              <p:nvPr/>
            </p:nvSpPr>
            <p:spPr bwMode="auto">
              <a:xfrm>
                <a:off x="1850" y="1826"/>
                <a:ext cx="144"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48" name="Line 13"/>
              <p:cNvSpPr>
                <a:spLocks noChangeShapeType="1"/>
              </p:cNvSpPr>
              <p:nvPr/>
            </p:nvSpPr>
            <p:spPr bwMode="auto">
              <a:xfrm flipV="1">
                <a:off x="1922" y="151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Line 14"/>
              <p:cNvSpPr>
                <a:spLocks noChangeShapeType="1"/>
              </p:cNvSpPr>
              <p:nvPr/>
            </p:nvSpPr>
            <p:spPr bwMode="auto">
              <a:xfrm>
                <a:off x="1922" y="1514"/>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Line 15"/>
              <p:cNvSpPr>
                <a:spLocks noChangeShapeType="1"/>
              </p:cNvSpPr>
              <p:nvPr/>
            </p:nvSpPr>
            <p:spPr bwMode="auto">
              <a:xfrm>
                <a:off x="2138" y="1514"/>
                <a:ext cx="0" cy="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16"/>
              <p:cNvSpPr>
                <a:spLocks noChangeShapeType="1"/>
              </p:cNvSpPr>
              <p:nvPr/>
            </p:nvSpPr>
            <p:spPr bwMode="auto">
              <a:xfrm flipH="1">
                <a:off x="1922" y="1951"/>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17"/>
              <p:cNvSpPr>
                <a:spLocks noChangeShapeType="1"/>
              </p:cNvSpPr>
              <p:nvPr/>
            </p:nvSpPr>
            <p:spPr bwMode="auto">
              <a:xfrm flipV="1">
                <a:off x="1922" y="1889"/>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18"/>
              <p:cNvSpPr>
                <a:spLocks noChangeShapeType="1"/>
              </p:cNvSpPr>
              <p:nvPr/>
            </p:nvSpPr>
            <p:spPr bwMode="auto">
              <a:xfrm flipV="1">
                <a:off x="1922" y="1764"/>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19"/>
              <p:cNvSpPr>
                <a:spLocks noChangeShapeType="1"/>
              </p:cNvSpPr>
              <p:nvPr/>
            </p:nvSpPr>
            <p:spPr bwMode="auto">
              <a:xfrm flipV="1">
                <a:off x="1922" y="1639"/>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Oval 20"/>
              <p:cNvSpPr>
                <a:spLocks noChangeArrowheads="1"/>
              </p:cNvSpPr>
              <p:nvPr/>
            </p:nvSpPr>
            <p:spPr bwMode="auto">
              <a:xfrm>
                <a:off x="1850" y="2201"/>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56" name="Rectangle 21"/>
              <p:cNvSpPr>
                <a:spLocks noChangeArrowheads="1"/>
              </p:cNvSpPr>
              <p:nvPr/>
            </p:nvSpPr>
            <p:spPr bwMode="auto">
              <a:xfrm>
                <a:off x="1850" y="2326"/>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57" name="Rectangle 22"/>
              <p:cNvSpPr>
                <a:spLocks noChangeArrowheads="1"/>
              </p:cNvSpPr>
              <p:nvPr/>
            </p:nvSpPr>
            <p:spPr bwMode="auto">
              <a:xfrm>
                <a:off x="1850" y="2450"/>
                <a:ext cx="144" cy="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58" name="Line 23"/>
              <p:cNvSpPr>
                <a:spLocks noChangeShapeType="1"/>
              </p:cNvSpPr>
              <p:nvPr/>
            </p:nvSpPr>
            <p:spPr bwMode="auto">
              <a:xfrm flipV="1">
                <a:off x="1922" y="2138"/>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24"/>
              <p:cNvSpPr>
                <a:spLocks noChangeShapeType="1"/>
              </p:cNvSpPr>
              <p:nvPr/>
            </p:nvSpPr>
            <p:spPr bwMode="auto">
              <a:xfrm>
                <a:off x="1922" y="213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25"/>
              <p:cNvSpPr>
                <a:spLocks noChangeShapeType="1"/>
              </p:cNvSpPr>
              <p:nvPr/>
            </p:nvSpPr>
            <p:spPr bwMode="auto">
              <a:xfrm>
                <a:off x="2138" y="2138"/>
                <a:ext cx="0" cy="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26"/>
              <p:cNvSpPr>
                <a:spLocks noChangeShapeType="1"/>
              </p:cNvSpPr>
              <p:nvPr/>
            </p:nvSpPr>
            <p:spPr bwMode="auto">
              <a:xfrm flipH="1">
                <a:off x="1922" y="2575"/>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27"/>
              <p:cNvSpPr>
                <a:spLocks noChangeShapeType="1"/>
              </p:cNvSpPr>
              <p:nvPr/>
            </p:nvSpPr>
            <p:spPr bwMode="auto">
              <a:xfrm flipV="1">
                <a:off x="1922" y="2513"/>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28"/>
              <p:cNvSpPr>
                <a:spLocks noChangeShapeType="1"/>
              </p:cNvSpPr>
              <p:nvPr/>
            </p:nvSpPr>
            <p:spPr bwMode="auto">
              <a:xfrm flipV="1">
                <a:off x="1922" y="2388"/>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Line 29"/>
              <p:cNvSpPr>
                <a:spLocks noChangeShapeType="1"/>
              </p:cNvSpPr>
              <p:nvPr/>
            </p:nvSpPr>
            <p:spPr bwMode="auto">
              <a:xfrm flipV="1">
                <a:off x="1922" y="2263"/>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Oval 30"/>
              <p:cNvSpPr>
                <a:spLocks noChangeArrowheads="1"/>
              </p:cNvSpPr>
              <p:nvPr/>
            </p:nvSpPr>
            <p:spPr bwMode="auto">
              <a:xfrm>
                <a:off x="2354" y="1764"/>
                <a:ext cx="144" cy="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66" name="Rectangle 31"/>
              <p:cNvSpPr>
                <a:spLocks noChangeArrowheads="1"/>
              </p:cNvSpPr>
              <p:nvPr/>
            </p:nvSpPr>
            <p:spPr bwMode="auto">
              <a:xfrm>
                <a:off x="2354" y="1889"/>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67" name="Rectangle 32"/>
              <p:cNvSpPr>
                <a:spLocks noChangeArrowheads="1"/>
              </p:cNvSpPr>
              <p:nvPr/>
            </p:nvSpPr>
            <p:spPr bwMode="auto">
              <a:xfrm>
                <a:off x="2354" y="2014"/>
                <a:ext cx="144" cy="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22568" name="Line 33"/>
              <p:cNvSpPr>
                <a:spLocks noChangeShapeType="1"/>
              </p:cNvSpPr>
              <p:nvPr/>
            </p:nvSpPr>
            <p:spPr bwMode="auto">
              <a:xfrm flipV="1">
                <a:off x="2426" y="1702"/>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9" name="Line 34"/>
              <p:cNvSpPr>
                <a:spLocks noChangeShapeType="1"/>
              </p:cNvSpPr>
              <p:nvPr/>
            </p:nvSpPr>
            <p:spPr bwMode="auto">
              <a:xfrm>
                <a:off x="2426" y="1702"/>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Line 35"/>
              <p:cNvSpPr>
                <a:spLocks noChangeShapeType="1"/>
              </p:cNvSpPr>
              <p:nvPr/>
            </p:nvSpPr>
            <p:spPr bwMode="auto">
              <a:xfrm>
                <a:off x="2642" y="1702"/>
                <a:ext cx="0" cy="4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36"/>
              <p:cNvSpPr>
                <a:spLocks noChangeShapeType="1"/>
              </p:cNvSpPr>
              <p:nvPr/>
            </p:nvSpPr>
            <p:spPr bwMode="auto">
              <a:xfrm flipH="1">
                <a:off x="2426" y="213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Line 37"/>
              <p:cNvSpPr>
                <a:spLocks noChangeShapeType="1"/>
              </p:cNvSpPr>
              <p:nvPr/>
            </p:nvSpPr>
            <p:spPr bwMode="auto">
              <a:xfrm flipV="1">
                <a:off x="2426" y="2076"/>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3" name="Line 38"/>
              <p:cNvSpPr>
                <a:spLocks noChangeShapeType="1"/>
              </p:cNvSpPr>
              <p:nvPr/>
            </p:nvSpPr>
            <p:spPr bwMode="auto">
              <a:xfrm flipV="1">
                <a:off x="2426" y="1951"/>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4" name="Line 39"/>
              <p:cNvSpPr>
                <a:spLocks noChangeShapeType="1"/>
              </p:cNvSpPr>
              <p:nvPr/>
            </p:nvSpPr>
            <p:spPr bwMode="auto">
              <a:xfrm flipV="1">
                <a:off x="2426" y="1826"/>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5" name="Line 40"/>
              <p:cNvSpPr>
                <a:spLocks noChangeShapeType="1"/>
              </p:cNvSpPr>
              <p:nvPr/>
            </p:nvSpPr>
            <p:spPr bwMode="auto">
              <a:xfrm flipV="1">
                <a:off x="1562" y="1514"/>
                <a:ext cx="360" cy="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6" name="Line 41"/>
              <p:cNvSpPr>
                <a:spLocks noChangeShapeType="1"/>
              </p:cNvSpPr>
              <p:nvPr/>
            </p:nvSpPr>
            <p:spPr bwMode="auto">
              <a:xfrm>
                <a:off x="1562" y="1955"/>
                <a:ext cx="360" cy="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7" name="Line 42"/>
              <p:cNvSpPr>
                <a:spLocks noChangeShapeType="1"/>
              </p:cNvSpPr>
              <p:nvPr/>
            </p:nvSpPr>
            <p:spPr bwMode="auto">
              <a:xfrm flipV="1">
                <a:off x="2066" y="1702"/>
                <a:ext cx="360" cy="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8" name="Line 43"/>
              <p:cNvSpPr>
                <a:spLocks noChangeShapeType="1"/>
              </p:cNvSpPr>
              <p:nvPr/>
            </p:nvSpPr>
            <p:spPr bwMode="auto">
              <a:xfrm flipH="1">
                <a:off x="1922" y="1893"/>
                <a:ext cx="648"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34" name="Text Box 46"/>
            <p:cNvSpPr txBox="1">
              <a:spLocks noChangeArrowheads="1"/>
            </p:cNvSpPr>
            <p:nvPr/>
          </p:nvSpPr>
          <p:spPr bwMode="auto">
            <a:xfrm>
              <a:off x="3185" y="799"/>
              <a:ext cx="6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Objects</a:t>
              </a:r>
            </a:p>
          </p:txBody>
        </p:sp>
      </p:grpSp>
      <p:sp>
        <p:nvSpPr>
          <p:cNvPr id="1388544" name="Rectangle 1024"/>
          <p:cNvSpPr>
            <a:spLocks noGrp="1" noChangeArrowheads="1"/>
          </p:cNvSpPr>
          <p:nvPr>
            <p:ph type="title"/>
          </p:nvPr>
        </p:nvSpPr>
        <p:spPr>
          <a:xfrm>
            <a:off x="457200" y="115888"/>
            <a:ext cx="8229600" cy="941387"/>
          </a:xfrm>
        </p:spPr>
        <p:txBody>
          <a:bodyPr/>
          <a:lstStyle/>
          <a:p>
            <a:pPr eaLnBrk="1" hangingPunct="1">
              <a:defRPr/>
            </a:pPr>
            <a:r>
              <a:rPr lang="zh-CN" altLang="en-US" smtClean="0"/>
              <a:t>面</a:t>
            </a:r>
            <a:r>
              <a:rPr lang="zh-CN" altLang="en-GB" smtClean="0"/>
              <a:t>向对象程序设计的特点</a:t>
            </a: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1550" y="260350"/>
            <a:ext cx="7046913" cy="792163"/>
          </a:xfrm>
        </p:spPr>
        <p:txBody>
          <a:bodyPr/>
          <a:lstStyle/>
          <a:p>
            <a:pPr eaLnBrk="1" hangingPunct="1">
              <a:defRPr/>
            </a:pPr>
            <a:r>
              <a:rPr lang="zh-CN" altLang="en-US" sz="4000" smtClean="0"/>
              <a:t>类</a:t>
            </a:r>
            <a:endParaRPr lang="zh-CN" altLang="en-US" sz="3600" smtClean="0">
              <a:solidFill>
                <a:schemeClr val="tx1"/>
              </a:solidFill>
            </a:endParaRPr>
          </a:p>
        </p:txBody>
      </p:sp>
      <p:sp>
        <p:nvSpPr>
          <p:cNvPr id="16387" name="Rectangle 3"/>
          <p:cNvSpPr>
            <a:spLocks noGrp="1" noChangeArrowheads="1"/>
          </p:cNvSpPr>
          <p:nvPr>
            <p:ph type="body" idx="1"/>
          </p:nvPr>
        </p:nvSpPr>
        <p:spPr>
          <a:xfrm>
            <a:off x="468313" y="1341438"/>
            <a:ext cx="7988300" cy="5256212"/>
          </a:xfrm>
        </p:spPr>
        <p:txBody>
          <a:bodyPr>
            <a:normAutofit fontScale="85000" lnSpcReduction="10000"/>
          </a:bodyPr>
          <a:lstStyle/>
          <a:p>
            <a:pPr marL="360363" indent="-360363" eaLnBrk="1" hangingPunct="1">
              <a:lnSpc>
                <a:spcPct val="120000"/>
              </a:lnSpc>
              <a:spcBef>
                <a:spcPct val="0"/>
              </a:spcBef>
              <a:defRPr/>
            </a:pPr>
            <a:r>
              <a:rPr lang="zh-CN" altLang="en-GB" dirty="0" smtClean="0">
                <a:solidFill>
                  <a:schemeClr val="folHlink"/>
                </a:solidFill>
              </a:rPr>
              <a:t>对象</a:t>
            </a:r>
            <a:r>
              <a:rPr lang="zh-CN" altLang="en-GB" dirty="0" smtClean="0"/>
              <a:t>构成了面向对象程序的基本计算单位，而对象的特征则由相应的</a:t>
            </a:r>
            <a:r>
              <a:rPr lang="zh-CN" altLang="en-GB" dirty="0" smtClean="0">
                <a:solidFill>
                  <a:schemeClr val="folHlink"/>
                </a:solidFill>
              </a:rPr>
              <a:t>类</a:t>
            </a:r>
            <a:r>
              <a:rPr lang="zh-CN" altLang="en-GB" dirty="0" smtClean="0"/>
              <a:t>来描述。</a:t>
            </a:r>
            <a:r>
              <a:rPr lang="zh-CN" altLang="en-US" dirty="0" smtClean="0"/>
              <a:t>类也可看成是对象的集合。</a:t>
            </a:r>
          </a:p>
          <a:p>
            <a:pPr marL="360363" indent="-360363" eaLnBrk="1" hangingPunct="1">
              <a:lnSpc>
                <a:spcPct val="120000"/>
              </a:lnSpc>
              <a:spcBef>
                <a:spcPct val="0"/>
              </a:spcBef>
              <a:defRPr/>
            </a:pPr>
            <a:r>
              <a:rPr lang="en-US" altLang="zh-CN" dirty="0" smtClean="0"/>
              <a:t>C++</a:t>
            </a:r>
            <a:r>
              <a:rPr lang="zh-CN" altLang="en-US" dirty="0" smtClean="0"/>
              <a:t>的类是一种用户自定义类型，定义形式如下：</a:t>
            </a:r>
          </a:p>
          <a:p>
            <a:pPr marL="825500" lvl="1" eaLnBrk="1" hangingPunct="1">
              <a:lnSpc>
                <a:spcPct val="120000"/>
              </a:lnSpc>
              <a:buFontTx/>
              <a:buNone/>
              <a:defRPr/>
            </a:pPr>
            <a:r>
              <a:rPr lang="en-US" altLang="zh-CN" sz="3200" dirty="0" smtClean="0"/>
              <a:t>class</a:t>
            </a:r>
            <a:r>
              <a:rPr lang="en-US" altLang="zh-CN" dirty="0" smtClean="0"/>
              <a:t> &lt;</a:t>
            </a:r>
            <a:r>
              <a:rPr lang="zh-CN" altLang="en-US" dirty="0" smtClean="0"/>
              <a:t>类名</a:t>
            </a:r>
            <a:r>
              <a:rPr lang="en-US" altLang="zh-CN" dirty="0" smtClean="0"/>
              <a:t>&gt; { </a:t>
            </a:r>
            <a:r>
              <a:rPr lang="en-GB" altLang="zh-CN" dirty="0" smtClean="0"/>
              <a:t>&lt;</a:t>
            </a:r>
            <a:r>
              <a:rPr lang="zh-CN" altLang="en-GB" dirty="0" smtClean="0"/>
              <a:t>成员描述</a:t>
            </a:r>
            <a:r>
              <a:rPr lang="en-GB" altLang="zh-CN" dirty="0" smtClean="0"/>
              <a:t>&gt;</a:t>
            </a:r>
            <a:r>
              <a:rPr lang="en-GB" altLang="zh-CN" sz="3200" dirty="0" smtClean="0"/>
              <a:t> </a:t>
            </a:r>
            <a:r>
              <a:rPr lang="en-US" altLang="en-US" dirty="0" smtClean="0"/>
              <a:t>} ;</a:t>
            </a:r>
            <a:endParaRPr lang="en-US" altLang="zh-CN" dirty="0" smtClean="0"/>
          </a:p>
          <a:p>
            <a:pPr marL="825500" lvl="1" eaLnBrk="1" hangingPunct="1">
              <a:lnSpc>
                <a:spcPct val="120000"/>
              </a:lnSpc>
              <a:spcBef>
                <a:spcPct val="0"/>
              </a:spcBef>
              <a:buFontTx/>
              <a:buNone/>
              <a:defRPr/>
            </a:pPr>
            <a:r>
              <a:rPr lang="zh-CN" altLang="en-US" dirty="0" smtClean="0"/>
              <a:t>其中，类的成员包括：</a:t>
            </a:r>
          </a:p>
          <a:p>
            <a:pPr marL="825500" lvl="1" eaLnBrk="1" hangingPunct="1">
              <a:lnSpc>
                <a:spcPct val="120000"/>
              </a:lnSpc>
              <a:spcBef>
                <a:spcPct val="0"/>
              </a:spcBef>
              <a:defRPr/>
            </a:pPr>
            <a:r>
              <a:rPr lang="zh-CN" altLang="en-US" dirty="0" smtClean="0"/>
              <a:t>数据成员</a:t>
            </a:r>
          </a:p>
          <a:p>
            <a:pPr marL="825500" lvl="1" eaLnBrk="1" hangingPunct="1">
              <a:lnSpc>
                <a:spcPct val="120000"/>
              </a:lnSpc>
              <a:spcBef>
                <a:spcPct val="0"/>
              </a:spcBef>
              <a:defRPr/>
            </a:pPr>
            <a:r>
              <a:rPr lang="zh-CN" altLang="en-US" dirty="0" smtClean="0"/>
              <a:t>成员函数</a:t>
            </a:r>
            <a:endParaRPr lang="en-US" altLang="zh-CN" dirty="0" smtClean="0"/>
          </a:p>
          <a:p>
            <a:pPr marL="425450" eaLnBrk="1" hangingPunct="1">
              <a:lnSpc>
                <a:spcPct val="120000"/>
              </a:lnSpc>
              <a:spcBef>
                <a:spcPct val="0"/>
              </a:spcBef>
              <a:defRPr/>
            </a:pPr>
            <a:r>
              <a:rPr lang="zh-CN" altLang="en-US" dirty="0" smtClean="0"/>
              <a:t>在</a:t>
            </a:r>
            <a:r>
              <a:rPr lang="en-US" altLang="zh-CN" dirty="0"/>
              <a:t>C++</a:t>
            </a:r>
            <a:r>
              <a:rPr lang="zh-CN" altLang="en-US" dirty="0"/>
              <a:t>中，也允许在结构（</a:t>
            </a:r>
            <a:r>
              <a:rPr lang="en-US" altLang="zh-CN" dirty="0" err="1"/>
              <a:t>struct</a:t>
            </a:r>
            <a:r>
              <a:rPr lang="zh-CN" altLang="en-US" dirty="0"/>
              <a:t>）和联合（</a:t>
            </a:r>
            <a:r>
              <a:rPr lang="en-US" altLang="zh-CN" dirty="0"/>
              <a:t>union</a:t>
            </a:r>
            <a:r>
              <a:rPr lang="zh-CN" altLang="en-US" dirty="0"/>
              <a:t>）中定义</a:t>
            </a:r>
            <a:r>
              <a:rPr lang="zh-CN" altLang="en-US" dirty="0" smtClean="0"/>
              <a:t>函数。</a:t>
            </a:r>
            <a:endParaRPr lang="en-US" altLang="zh-CN" dirty="0" smtClean="0"/>
          </a:p>
          <a:p>
            <a:pPr marL="425450" eaLnBrk="1" hangingPunct="1">
              <a:lnSpc>
                <a:spcPct val="120000"/>
              </a:lnSpc>
              <a:spcBef>
                <a:spcPct val="0"/>
              </a:spcBef>
              <a:defRPr/>
            </a:pPr>
            <a:r>
              <a:rPr lang="zh-CN" altLang="en-US" dirty="0" smtClean="0"/>
              <a:t>类成员标识符的作用域为整个类定义范围</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xfrm>
            <a:off x="457200" y="115888"/>
            <a:ext cx="8229600" cy="1139825"/>
          </a:xfrm>
        </p:spPr>
        <p:txBody>
          <a:bodyPr/>
          <a:lstStyle/>
          <a:p>
            <a:pPr algn="l" eaLnBrk="1" hangingPunct="1">
              <a:defRPr/>
            </a:pPr>
            <a:r>
              <a:rPr lang="zh-CN" altLang="en-US" smtClean="0"/>
              <a:t>例：一个日期类的定义</a:t>
            </a:r>
          </a:p>
        </p:txBody>
      </p:sp>
      <p:sp>
        <p:nvSpPr>
          <p:cNvPr id="1351683" name="Rectangle 3"/>
          <p:cNvSpPr>
            <a:spLocks noGrp="1" noChangeArrowheads="1"/>
          </p:cNvSpPr>
          <p:nvPr>
            <p:ph type="body" idx="1"/>
          </p:nvPr>
        </p:nvSpPr>
        <p:spPr>
          <a:xfrm>
            <a:off x="277813" y="1484313"/>
            <a:ext cx="8686800" cy="5257800"/>
          </a:xfrm>
        </p:spPr>
        <p:txBody>
          <a:bodyPr/>
          <a:lstStyle/>
          <a:p>
            <a:pPr defTabSz="630238" eaLnBrk="1" hangingPunct="1">
              <a:lnSpc>
                <a:spcPct val="80000"/>
              </a:lnSpc>
              <a:buFont typeface="Wingdings" pitchFamily="2" charset="2"/>
              <a:buNone/>
              <a:defRPr/>
            </a:pPr>
            <a:r>
              <a:rPr lang="en-US" altLang="zh-CN" sz="2000" smtClean="0"/>
              <a:t>class Date</a:t>
            </a:r>
          </a:p>
          <a:p>
            <a:pPr defTabSz="630238" eaLnBrk="1" hangingPunct="1">
              <a:lnSpc>
                <a:spcPct val="80000"/>
              </a:lnSpc>
              <a:buFont typeface="Wingdings" pitchFamily="2" charset="2"/>
              <a:buNone/>
              <a:defRPr/>
            </a:pPr>
            <a:r>
              <a:rPr lang="en-US" altLang="zh-CN" sz="2000" smtClean="0"/>
              <a:t>{	public:</a:t>
            </a:r>
          </a:p>
          <a:p>
            <a:pPr defTabSz="630238" eaLnBrk="1" hangingPunct="1">
              <a:lnSpc>
                <a:spcPct val="80000"/>
              </a:lnSpc>
              <a:buFont typeface="Wingdings" pitchFamily="2" charset="2"/>
              <a:buNone/>
              <a:defRPr/>
            </a:pPr>
            <a:r>
              <a:rPr lang="en-US" altLang="zh-CN" sz="2000" smtClean="0"/>
              <a:t>		void set(int y, int m, int d)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a:t>
            </a:r>
            <a:r>
              <a:rPr lang="en-US" altLang="zh-CN" sz="2000" smtClean="0"/>
              <a:t>year = y;</a:t>
            </a:r>
          </a:p>
          <a:p>
            <a:pPr defTabSz="630238" eaLnBrk="1" hangingPunct="1">
              <a:lnSpc>
                <a:spcPct val="80000"/>
              </a:lnSpc>
              <a:buFont typeface="Wingdings" pitchFamily="2" charset="2"/>
              <a:buNone/>
              <a:defRPr/>
            </a:pPr>
            <a:r>
              <a:rPr lang="en-US" altLang="zh-CN" sz="2000" smtClean="0"/>
              <a:t>			month = m;</a:t>
            </a:r>
          </a:p>
          <a:p>
            <a:pPr defTabSz="630238" eaLnBrk="1" hangingPunct="1">
              <a:lnSpc>
                <a:spcPct val="80000"/>
              </a:lnSpc>
              <a:buFont typeface="Wingdings" pitchFamily="2" charset="2"/>
              <a:buNone/>
              <a:defRPr/>
            </a:pPr>
            <a:r>
              <a:rPr lang="en-US" altLang="zh-CN" sz="2000" smtClean="0"/>
              <a:t>			day = d;</a:t>
            </a:r>
          </a:p>
          <a:p>
            <a:pPr defTabSz="630238" eaLnBrk="1" hangingPunct="1">
              <a:lnSpc>
                <a:spcPct val="80000"/>
              </a:lnSpc>
              <a:buFont typeface="Wingdings" pitchFamily="2" charset="2"/>
              <a:buNone/>
              <a:defRPr/>
            </a:pPr>
            <a:r>
              <a:rPr lang="en-US" altLang="zh-CN" sz="2000" smtClean="0"/>
              <a:t>		}</a:t>
            </a:r>
          </a:p>
          <a:p>
            <a:pPr defTabSz="630238" eaLnBrk="1" hangingPunct="1">
              <a:lnSpc>
                <a:spcPct val="80000"/>
              </a:lnSpc>
              <a:buFont typeface="Wingdings" pitchFamily="2" charset="2"/>
              <a:buNone/>
              <a:defRPr/>
            </a:pPr>
            <a:r>
              <a:rPr lang="en-US" altLang="zh-CN" sz="2000" smtClean="0"/>
              <a:t>		bool is_leap_year()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return (year%4 == 0 &amp;&amp; year%100 != 0) || </a:t>
            </a:r>
          </a:p>
          <a:p>
            <a:pPr defTabSz="630238" eaLnBrk="1" hangingPunct="1">
              <a:lnSpc>
                <a:spcPct val="80000"/>
              </a:lnSpc>
              <a:buFont typeface="Wingdings" pitchFamily="2" charset="2"/>
              <a:buNone/>
              <a:defRPr/>
            </a:pPr>
            <a:r>
              <a:rPr lang="en-GB" altLang="zh-CN" sz="2000" smtClean="0"/>
              <a:t>							(year%400==0);</a:t>
            </a:r>
          </a:p>
          <a:p>
            <a:pPr defTabSz="630238" eaLnBrk="1" hangingPunct="1">
              <a:lnSpc>
                <a:spcPct val="80000"/>
              </a:lnSpc>
              <a:buFont typeface="Wingdings" pitchFamily="2" charset="2"/>
              <a:buNone/>
              <a:defRPr/>
            </a:pPr>
            <a:r>
              <a:rPr lang="en-GB" altLang="zh-CN" sz="2000" smtClean="0"/>
              <a:t>		}</a:t>
            </a:r>
          </a:p>
          <a:p>
            <a:pPr defTabSz="630238" eaLnBrk="1" hangingPunct="1">
              <a:lnSpc>
                <a:spcPct val="80000"/>
              </a:lnSpc>
              <a:buFont typeface="Wingdings" pitchFamily="2" charset="2"/>
              <a:buNone/>
              <a:defRPr/>
            </a:pPr>
            <a:r>
              <a:rPr lang="en-GB" altLang="zh-CN" sz="2000" smtClean="0"/>
              <a:t>		</a:t>
            </a:r>
            <a:r>
              <a:rPr lang="en-US" altLang="zh-CN" sz="2000" smtClean="0"/>
              <a:t>void print() //</a:t>
            </a:r>
            <a:r>
              <a:rPr lang="zh-CN" altLang="en-US" sz="2000" smtClean="0">
                <a:solidFill>
                  <a:schemeClr val="folHlink"/>
                </a:solidFill>
              </a:rPr>
              <a:t>成员函数</a:t>
            </a:r>
            <a:endParaRPr lang="zh-CN" altLang="en-GB" sz="2000" smtClean="0">
              <a:solidFill>
                <a:schemeClr val="folHlink"/>
              </a:solidFill>
            </a:endParaRPr>
          </a:p>
          <a:p>
            <a:pPr defTabSz="630238" eaLnBrk="1" hangingPunct="1">
              <a:lnSpc>
                <a:spcPct val="80000"/>
              </a:lnSpc>
              <a:buFont typeface="Wingdings" pitchFamily="2" charset="2"/>
              <a:buNone/>
              <a:defRPr/>
            </a:pPr>
            <a:r>
              <a:rPr lang="zh-CN" altLang="en-GB" sz="2000" smtClean="0"/>
              <a:t>		</a:t>
            </a:r>
            <a:r>
              <a:rPr lang="en-GB" altLang="zh-CN" sz="2000" smtClean="0"/>
              <a:t>{	cout &lt;&lt; year &lt;&lt; "." &lt;&lt; month &lt;&lt; "." &lt;&lt;day;</a:t>
            </a:r>
          </a:p>
          <a:p>
            <a:pPr defTabSz="630238" eaLnBrk="1" hangingPunct="1">
              <a:lnSpc>
                <a:spcPct val="80000"/>
              </a:lnSpc>
              <a:buFont typeface="Wingdings" pitchFamily="2" charset="2"/>
              <a:buNone/>
              <a:defRPr/>
            </a:pPr>
            <a:r>
              <a:rPr lang="en-GB" altLang="zh-CN" sz="2000" smtClean="0"/>
              <a:t>		}</a:t>
            </a:r>
            <a:endParaRPr lang="en-US" altLang="zh-CN" sz="2000" smtClean="0"/>
          </a:p>
          <a:p>
            <a:pPr defTabSz="630238" eaLnBrk="1" hangingPunct="1">
              <a:lnSpc>
                <a:spcPct val="80000"/>
              </a:lnSpc>
              <a:buFont typeface="Wingdings" pitchFamily="2" charset="2"/>
              <a:buNone/>
              <a:defRPr/>
            </a:pPr>
            <a:r>
              <a:rPr lang="en-US" altLang="zh-CN" sz="2000" smtClean="0"/>
              <a:t>	private:</a:t>
            </a:r>
          </a:p>
          <a:p>
            <a:pPr defTabSz="630238" eaLnBrk="1" hangingPunct="1">
              <a:lnSpc>
                <a:spcPct val="80000"/>
              </a:lnSpc>
              <a:buFont typeface="Wingdings" pitchFamily="2" charset="2"/>
              <a:buNone/>
              <a:defRPr/>
            </a:pPr>
            <a:r>
              <a:rPr lang="en-US" altLang="zh-CN" sz="2000" smtClean="0"/>
              <a:t>		int year,month,day; //</a:t>
            </a:r>
            <a:r>
              <a:rPr lang="zh-CN" altLang="en-US" sz="2000" smtClean="0">
                <a:solidFill>
                  <a:schemeClr val="folHlink"/>
                </a:solidFill>
              </a:rPr>
              <a:t>数据成员</a:t>
            </a:r>
          </a:p>
          <a:p>
            <a:pPr defTabSz="630238"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15888"/>
            <a:ext cx="8229600" cy="911225"/>
          </a:xfrm>
        </p:spPr>
        <p:txBody>
          <a:bodyPr/>
          <a:lstStyle/>
          <a:p>
            <a:pPr eaLnBrk="1" hangingPunct="1">
              <a:defRPr/>
            </a:pPr>
            <a:r>
              <a:rPr lang="zh-CN" altLang="en-US" smtClean="0"/>
              <a:t>数据成员</a:t>
            </a:r>
          </a:p>
        </p:txBody>
      </p:sp>
      <p:sp>
        <p:nvSpPr>
          <p:cNvPr id="24579" name="Rectangle 3"/>
          <p:cNvSpPr>
            <a:spLocks noGrp="1" noChangeArrowheads="1"/>
          </p:cNvSpPr>
          <p:nvPr>
            <p:ph type="body" idx="1"/>
          </p:nvPr>
        </p:nvSpPr>
        <p:spPr>
          <a:xfrm>
            <a:off x="323850" y="1125538"/>
            <a:ext cx="8362950" cy="5732462"/>
          </a:xfrm>
        </p:spPr>
        <p:txBody>
          <a:bodyPr/>
          <a:lstStyle/>
          <a:p>
            <a:pPr eaLnBrk="1" hangingPunct="1">
              <a:lnSpc>
                <a:spcPct val="105000"/>
              </a:lnSpc>
              <a:defRPr/>
            </a:pPr>
            <a:r>
              <a:rPr lang="zh-CN" altLang="en-GB" sz="2400" dirty="0" smtClean="0"/>
              <a:t>数据成员指类的对象所包含的数据，它们可以是常量和变量。数据成员的说明格式与非成员数据的声明格式相同，例如：</a:t>
            </a:r>
          </a:p>
          <a:p>
            <a:pPr lvl="1" eaLnBrk="1" hangingPunct="1">
              <a:lnSpc>
                <a:spcPct val="80000"/>
              </a:lnSpc>
              <a:buFontTx/>
              <a:buNone/>
              <a:defRPr/>
            </a:pPr>
            <a:r>
              <a:rPr lang="en-US" altLang="zh-CN" sz="2000" dirty="0" smtClean="0"/>
              <a:t>class Date //</a:t>
            </a:r>
            <a:r>
              <a:rPr lang="zh-CN" altLang="en-US" sz="2000" dirty="0" smtClean="0"/>
              <a:t>类定义</a:t>
            </a:r>
          </a:p>
          <a:p>
            <a:pPr lvl="1" eaLnBrk="1" hangingPunct="1">
              <a:lnSpc>
                <a:spcPct val="80000"/>
              </a:lnSpc>
              <a:buFontTx/>
              <a:buNone/>
              <a:defRPr/>
            </a:pPr>
            <a:r>
              <a:rPr lang="en-US" altLang="zh-CN" sz="2000" dirty="0" smtClean="0"/>
              <a:t>{		......</a:t>
            </a:r>
          </a:p>
          <a:p>
            <a:pPr lvl="1" eaLnBrk="1" hangingPunct="1">
              <a:lnSpc>
                <a:spcPct val="80000"/>
              </a:lnSpc>
              <a:buFontTx/>
              <a:buNone/>
              <a:defRPr/>
            </a:pPr>
            <a:r>
              <a:rPr lang="en-US" altLang="zh-CN" sz="2000" dirty="0" smtClean="0"/>
              <a:t>	private: //</a:t>
            </a:r>
            <a:r>
              <a:rPr lang="zh-CN" altLang="en-US" sz="2000" dirty="0" smtClean="0"/>
              <a:t>访问控制说明</a:t>
            </a:r>
          </a:p>
          <a:p>
            <a:pPr lvl="1" eaLnBrk="1" hangingPunct="1">
              <a:lnSpc>
                <a:spcPct val="80000"/>
              </a:lnSpc>
              <a:buFontTx/>
              <a:buNone/>
              <a:defRPr/>
            </a:pPr>
            <a:r>
              <a:rPr lang="zh-CN" altLang="en-US" sz="2000" dirty="0" smtClean="0"/>
              <a:t>		</a:t>
            </a:r>
            <a:r>
              <a:rPr lang="en-US" altLang="zh-CN" sz="2000" dirty="0" err="1" smtClean="0"/>
              <a:t>int</a:t>
            </a:r>
            <a:r>
              <a:rPr lang="en-US" altLang="zh-CN" sz="2000" dirty="0" smtClean="0"/>
              <a:t> </a:t>
            </a:r>
            <a:r>
              <a:rPr lang="en-US" altLang="zh-CN" sz="2000" dirty="0" err="1" smtClean="0"/>
              <a:t>year,month,day</a:t>
            </a:r>
            <a:r>
              <a:rPr lang="en-US" altLang="zh-CN" sz="2000" dirty="0" smtClean="0"/>
              <a:t>;  //</a:t>
            </a:r>
            <a:r>
              <a:rPr lang="zh-CN" altLang="en-US" sz="2000" dirty="0" smtClean="0"/>
              <a:t>数据成员说明</a:t>
            </a:r>
          </a:p>
          <a:p>
            <a:pPr lvl="1" eaLnBrk="1" hangingPunct="1">
              <a:lnSpc>
                <a:spcPct val="80000"/>
              </a:lnSpc>
              <a:buFontTx/>
              <a:buNone/>
              <a:defRPr/>
            </a:pPr>
            <a:r>
              <a:rPr lang="en-US" altLang="zh-CN" sz="2000" dirty="0" smtClean="0"/>
              <a:t>};</a:t>
            </a:r>
            <a:endParaRPr lang="zh-CN" altLang="en-GB" sz="2000" dirty="0" smtClean="0"/>
          </a:p>
          <a:p>
            <a:pPr eaLnBrk="1" hangingPunct="1">
              <a:lnSpc>
                <a:spcPct val="105000"/>
              </a:lnSpc>
              <a:defRPr/>
            </a:pPr>
            <a:r>
              <a:rPr lang="zh-CN" altLang="en-US" sz="2400" dirty="0" smtClean="0"/>
              <a:t>说明数据成员时不允许进行初始化（某些静态数据成员除外）。例如：</a:t>
            </a:r>
          </a:p>
          <a:p>
            <a:pPr lvl="1" eaLnBrk="1" hangingPunct="1">
              <a:lnSpc>
                <a:spcPct val="80000"/>
              </a:lnSpc>
              <a:buFontTx/>
              <a:buNone/>
              <a:defRPr/>
            </a:pPr>
            <a:r>
              <a:rPr lang="en-GB" altLang="zh-CN" sz="2000" dirty="0" smtClean="0"/>
              <a:t>class</a:t>
            </a:r>
            <a:r>
              <a:rPr lang="en-GB" altLang="zh-CN" sz="2400" dirty="0" smtClean="0"/>
              <a:t> A</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x</a:t>
            </a:r>
            <a:r>
              <a:rPr lang="en-GB" altLang="zh-CN" sz="2400" dirty="0" smtClean="0">
                <a:solidFill>
                  <a:srgbClr val="FFC000"/>
                </a:solidFill>
              </a:rPr>
              <a:t>=0</a:t>
            </a:r>
            <a:r>
              <a:rPr lang="en-GB" altLang="zh-CN" sz="2400" dirty="0" smtClean="0"/>
              <a:t>;     //Error</a:t>
            </a:r>
          </a:p>
          <a:p>
            <a:pPr lvl="1" eaLnBrk="1" hangingPunct="1">
              <a:lnSpc>
                <a:spcPct val="80000"/>
              </a:lnSpc>
              <a:buFontTx/>
              <a:buNone/>
              <a:defRPr/>
            </a:pPr>
            <a:r>
              <a:rPr lang="en-GB" altLang="zh-CN" sz="2400" dirty="0" smtClean="0"/>
              <a:t>	 </a:t>
            </a:r>
            <a:r>
              <a:rPr lang="en-GB" altLang="zh-CN" sz="2400" dirty="0" err="1" smtClean="0"/>
              <a:t>const</a:t>
            </a:r>
            <a:r>
              <a:rPr lang="en-GB" altLang="zh-CN" sz="2400" dirty="0" smtClean="0"/>
              <a:t> double y</a:t>
            </a:r>
            <a:r>
              <a:rPr lang="en-GB" altLang="zh-CN" sz="2400" dirty="0" smtClean="0">
                <a:solidFill>
                  <a:srgbClr val="FFC000"/>
                </a:solidFill>
              </a:rPr>
              <a:t>=0.0</a:t>
            </a:r>
            <a:r>
              <a:rPr lang="en-GB" altLang="zh-CN" sz="2400" dirty="0" smtClean="0"/>
              <a:t>;     //Error</a:t>
            </a:r>
          </a:p>
          <a:p>
            <a:pPr lvl="1" eaLnBrk="1" hangingPunct="1">
              <a:lnSpc>
                <a:spcPct val="80000"/>
              </a:lnSpc>
              <a:buFontTx/>
              <a:buNone/>
              <a:defRPr/>
            </a:pPr>
            <a:r>
              <a:rPr lang="en-GB" altLang="zh-CN" sz="2400" dirty="0" smtClean="0"/>
              <a:t>	 ......</a:t>
            </a:r>
          </a:p>
          <a:p>
            <a:pPr lvl="1" eaLnBrk="1" hangingPunct="1">
              <a:lnSpc>
                <a:spcPct val="80000"/>
              </a:lnSpc>
              <a:buFontTx/>
              <a:buNone/>
              <a:defRPr/>
            </a:pPr>
            <a:r>
              <a:rPr lang="en-GB" altLang="zh-CN" sz="24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4019" name="Rectangle 3"/>
          <p:cNvSpPr>
            <a:spLocks noGrp="1" noChangeArrowheads="1"/>
          </p:cNvSpPr>
          <p:nvPr>
            <p:ph type="body" idx="1"/>
          </p:nvPr>
        </p:nvSpPr>
        <p:spPr>
          <a:xfrm>
            <a:off x="323850" y="404813"/>
            <a:ext cx="8820150" cy="6264275"/>
          </a:xfrm>
        </p:spPr>
        <p:txBody>
          <a:bodyPr/>
          <a:lstStyle/>
          <a:p>
            <a:pPr eaLnBrk="1" hangingPunct="1">
              <a:lnSpc>
                <a:spcPct val="90000"/>
              </a:lnSpc>
              <a:defRPr/>
            </a:pPr>
            <a:r>
              <a:rPr lang="zh-CN" altLang="en-US" sz="2800" dirty="0" smtClean="0"/>
              <a:t>数据成员的类型可以是任意的</a:t>
            </a:r>
            <a:r>
              <a:rPr lang="en-US" altLang="zh-CN" sz="2800" dirty="0" smtClean="0"/>
              <a:t>C++</a:t>
            </a:r>
            <a:r>
              <a:rPr lang="zh-CN" altLang="en-US" sz="2800" dirty="0" smtClean="0"/>
              <a:t>类型（</a:t>
            </a:r>
            <a:r>
              <a:rPr lang="en-US" altLang="zh-CN" sz="2800" dirty="0" smtClean="0"/>
              <a:t>void</a:t>
            </a:r>
            <a:r>
              <a:rPr lang="zh-CN" altLang="en-US" sz="2800" dirty="0" smtClean="0"/>
              <a:t>除外）。</a:t>
            </a:r>
            <a:endParaRPr lang="en-US" altLang="zh-CN" sz="2800" dirty="0" smtClean="0"/>
          </a:p>
          <a:p>
            <a:pPr eaLnBrk="1" hangingPunct="1">
              <a:lnSpc>
                <a:spcPct val="90000"/>
              </a:lnSpc>
              <a:defRPr/>
            </a:pPr>
            <a:r>
              <a:rPr lang="zh-CN" altLang="en-US" sz="2800" dirty="0" smtClean="0"/>
              <a:t>在说明一个数据成员的类型时，如果未见到相应的类型定义或相应的类型未定义完，则该数据成员的类型只能是这些类型的</a:t>
            </a:r>
            <a:r>
              <a:rPr lang="zh-CN" altLang="en-US" sz="2800" dirty="0" smtClean="0">
                <a:solidFill>
                  <a:srgbClr val="FFC000"/>
                </a:solidFill>
              </a:rPr>
              <a:t>指针或引用</a:t>
            </a:r>
            <a:r>
              <a:rPr lang="zh-CN" altLang="en-US" sz="2800" dirty="0" smtClean="0"/>
              <a:t>类型（静态成员除外）。例如：</a:t>
            </a:r>
          </a:p>
          <a:p>
            <a:pPr lvl="1" eaLnBrk="1" hangingPunct="1">
              <a:lnSpc>
                <a:spcPct val="90000"/>
              </a:lnSpc>
              <a:buFontTx/>
              <a:buNone/>
              <a:defRPr/>
            </a:pPr>
            <a:r>
              <a:rPr lang="en-GB" altLang="zh-CN" sz="2400" dirty="0" smtClean="0"/>
              <a:t>class A;	//A</a:t>
            </a:r>
            <a:r>
              <a:rPr lang="zh-CN" altLang="en-GB" sz="2400" dirty="0" smtClean="0"/>
              <a:t>是在程序其它地方定义的类，这里是声明。</a:t>
            </a:r>
          </a:p>
          <a:p>
            <a:pPr lvl="1" eaLnBrk="1" hangingPunct="1">
              <a:lnSpc>
                <a:spcPct val="90000"/>
              </a:lnSpc>
              <a:buFontTx/>
              <a:buNone/>
              <a:defRPr/>
            </a:pPr>
            <a:r>
              <a:rPr lang="en-GB" altLang="zh-CN" sz="2400" dirty="0" smtClean="0"/>
              <a:t>class B</a:t>
            </a:r>
          </a:p>
          <a:p>
            <a:pPr lvl="1" eaLnBrk="1" hangingPunct="1">
              <a:lnSpc>
                <a:spcPct val="90000"/>
              </a:lnSpc>
              <a:buFontTx/>
              <a:buNone/>
              <a:defRPr/>
            </a:pPr>
            <a:r>
              <a:rPr lang="en-GB" altLang="zh-CN" sz="2400" dirty="0" smtClean="0"/>
              <a:t>{	A </a:t>
            </a:r>
            <a:r>
              <a:rPr lang="en-GB" altLang="zh-CN" sz="2400" dirty="0" err="1" smtClean="0"/>
              <a:t>a</a:t>
            </a:r>
            <a:r>
              <a:rPr lang="en-GB" altLang="zh-CN" sz="2400" dirty="0" smtClean="0"/>
              <a:t>; //Error</a:t>
            </a:r>
            <a:r>
              <a:rPr lang="zh-CN" altLang="en-GB" sz="2400" dirty="0" smtClean="0"/>
              <a:t>，未见</a:t>
            </a:r>
            <a:r>
              <a:rPr lang="en-GB" altLang="zh-CN" sz="2400" dirty="0" smtClean="0"/>
              <a:t>A</a:t>
            </a:r>
            <a:r>
              <a:rPr lang="zh-CN" altLang="en-GB" sz="2400" dirty="0" smtClean="0"/>
              <a:t>的定义。</a:t>
            </a:r>
          </a:p>
          <a:p>
            <a:pPr lvl="1" eaLnBrk="1" hangingPunct="1">
              <a:lnSpc>
                <a:spcPct val="90000"/>
              </a:lnSpc>
              <a:buFontTx/>
              <a:buNone/>
              <a:defRPr/>
            </a:pPr>
            <a:r>
              <a:rPr lang="zh-CN" altLang="en-GB" sz="2400" dirty="0" smtClean="0"/>
              <a:t>	</a:t>
            </a:r>
            <a:r>
              <a:rPr lang="en-GB" altLang="zh-CN" sz="2400" dirty="0" smtClean="0"/>
              <a:t>B </a:t>
            </a:r>
            <a:r>
              <a:rPr lang="en-GB" altLang="zh-CN" sz="2400" dirty="0" err="1" smtClean="0"/>
              <a:t>b</a:t>
            </a:r>
            <a:r>
              <a:rPr lang="en-GB" altLang="zh-CN" sz="2400" dirty="0" smtClean="0"/>
              <a:t>; //Error</a:t>
            </a:r>
            <a:r>
              <a:rPr lang="zh-CN" altLang="en-GB" sz="2400" dirty="0" smtClean="0"/>
              <a:t>，</a:t>
            </a:r>
            <a:r>
              <a:rPr lang="en-GB" altLang="zh-CN" sz="2400" dirty="0" smtClean="0"/>
              <a:t>B</a:t>
            </a:r>
            <a:r>
              <a:rPr lang="zh-CN" altLang="en-GB" sz="2400" dirty="0" smtClean="0"/>
              <a:t>还未定义完。</a:t>
            </a:r>
          </a:p>
          <a:p>
            <a:pPr lvl="1" eaLnBrk="1" hangingPunct="1">
              <a:lnSpc>
                <a:spcPct val="90000"/>
              </a:lnSpc>
              <a:buFontTx/>
              <a:buNone/>
              <a:defRPr/>
            </a:pPr>
            <a:r>
              <a:rPr lang="zh-CN" altLang="en-GB" sz="2400" dirty="0" smtClean="0"/>
              <a:t>	</a:t>
            </a:r>
            <a:r>
              <a:rPr lang="en-GB" altLang="zh-CN" sz="2400" dirty="0" smtClean="0"/>
              <a:t>A *p;  //OK</a:t>
            </a:r>
          </a:p>
          <a:p>
            <a:pPr lvl="1" eaLnBrk="1" hangingPunct="1">
              <a:lnSpc>
                <a:spcPct val="90000"/>
              </a:lnSpc>
              <a:buFontTx/>
              <a:buNone/>
              <a:defRPr/>
            </a:pPr>
            <a:r>
              <a:rPr lang="en-GB" altLang="zh-CN" sz="2400" dirty="0" smtClean="0"/>
              <a:t>	B *q;  //OK</a:t>
            </a:r>
          </a:p>
          <a:p>
            <a:pPr lvl="1" eaLnBrk="1" hangingPunct="1">
              <a:lnSpc>
                <a:spcPct val="90000"/>
              </a:lnSpc>
              <a:buFontTx/>
              <a:buNone/>
              <a:defRPr/>
            </a:pPr>
            <a:r>
              <a:rPr lang="en-GB" altLang="zh-CN" sz="2400" dirty="0" smtClean="0"/>
              <a:t>	A &amp;aa; //OK</a:t>
            </a:r>
          </a:p>
          <a:p>
            <a:pPr lvl="1" eaLnBrk="1" hangingPunct="1">
              <a:lnSpc>
                <a:spcPct val="90000"/>
              </a:lnSpc>
              <a:buFontTx/>
              <a:buNone/>
              <a:defRPr/>
            </a:pPr>
            <a:r>
              <a:rPr lang="en-GB" altLang="zh-CN" sz="2400" dirty="0" smtClean="0"/>
              <a:t>	B &amp;bb; //OK</a:t>
            </a:r>
          </a:p>
          <a:p>
            <a:pPr lvl="1" eaLnBrk="1" hangingPunct="1">
              <a:lnSpc>
                <a:spcPct val="90000"/>
              </a:lnSpc>
              <a:buFontTx/>
              <a:buNone/>
              <a:defRPr/>
            </a:pPr>
            <a:r>
              <a:rPr lang="en-GB" altLang="zh-CN" sz="2400" dirty="0" smtClean="0"/>
              <a:t>};</a:t>
            </a:r>
            <a:r>
              <a:rPr lang="en-US" altLang="zh-CN" sz="24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897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成员函数</a:t>
            </a:r>
          </a:p>
        </p:txBody>
      </p:sp>
      <p:sp>
        <p:nvSpPr>
          <p:cNvPr id="1278979" name="Rectangle 3"/>
          <p:cNvSpPr>
            <a:spLocks noGrp="1" noChangeArrowheads="1"/>
          </p:cNvSpPr>
          <p:nvPr>
            <p:ph type="body" idx="1"/>
          </p:nvPr>
        </p:nvSpPr>
        <p:spPr>
          <a:xfrm>
            <a:off x="457200" y="1196975"/>
            <a:ext cx="8229600" cy="5661025"/>
          </a:xfrm>
        </p:spPr>
        <p:txBody>
          <a:bodyPr/>
          <a:lstStyle/>
          <a:p>
            <a:pPr eaLnBrk="1" hangingPunct="1">
              <a:lnSpc>
                <a:spcPct val="110000"/>
              </a:lnSpc>
              <a:defRPr/>
            </a:pPr>
            <a:r>
              <a:rPr lang="zh-CN" altLang="en-GB" sz="2400" dirty="0" smtClean="0"/>
              <a:t>成员函数描述了对类定义中的数据成员所能实施的操作。</a:t>
            </a:r>
          </a:p>
          <a:p>
            <a:pPr eaLnBrk="1" hangingPunct="1">
              <a:lnSpc>
                <a:spcPct val="110000"/>
              </a:lnSpc>
              <a:defRPr/>
            </a:pPr>
            <a:r>
              <a:rPr lang="zh-CN" altLang="en-GB" sz="2400" dirty="0" smtClean="0"/>
              <a:t>成员函数的</a:t>
            </a:r>
            <a:r>
              <a:rPr lang="zh-CN" altLang="en-US" sz="2400" dirty="0" smtClean="0"/>
              <a:t>实现（函数体）</a:t>
            </a:r>
            <a:r>
              <a:rPr lang="zh-CN" altLang="en-GB" sz="2400" dirty="0" smtClean="0"/>
              <a:t>可以放在类定义中，例如：</a:t>
            </a:r>
          </a:p>
          <a:p>
            <a:pPr lvl="1" eaLnBrk="1" hangingPunct="1">
              <a:lnSpc>
                <a:spcPct val="110000"/>
              </a:lnSpc>
              <a:buFontTx/>
              <a:buNone/>
              <a:defRPr/>
            </a:pPr>
            <a:r>
              <a:rPr lang="en-GB" altLang="zh-CN" sz="2000" dirty="0" smtClean="0"/>
              <a:t>class A</a:t>
            </a:r>
          </a:p>
          <a:p>
            <a:pPr lvl="1" eaLnBrk="1" hangingPunct="1">
              <a:lnSpc>
                <a:spcPct val="110000"/>
              </a:lnSpc>
              <a:buFontTx/>
              <a:buNone/>
              <a:defRPr/>
            </a:pPr>
            <a:r>
              <a:rPr lang="en-GB" altLang="zh-CN" sz="2000" dirty="0" smtClean="0"/>
              <a:t>{		...</a:t>
            </a:r>
          </a:p>
          <a:p>
            <a:pPr lvl="1" eaLnBrk="1" hangingPunct="1">
              <a:lnSpc>
                <a:spcPct val="110000"/>
              </a:lnSpc>
              <a:buFontTx/>
              <a:buNone/>
              <a:defRPr/>
            </a:pPr>
            <a:r>
              <a:rPr lang="en-GB" altLang="zh-CN" sz="2000" dirty="0" smtClean="0"/>
              <a:t>    void f() {...} //</a:t>
            </a:r>
            <a:r>
              <a:rPr lang="zh-CN" altLang="en-GB" sz="2000" dirty="0" smtClean="0">
                <a:solidFill>
                  <a:schemeClr val="folHlink"/>
                </a:solidFill>
              </a:rPr>
              <a:t>建议编译器按内联函数处理。</a:t>
            </a:r>
          </a:p>
          <a:p>
            <a:pPr lvl="1" eaLnBrk="1" hangingPunct="1">
              <a:lnSpc>
                <a:spcPct val="110000"/>
              </a:lnSpc>
              <a:buFontTx/>
              <a:buNone/>
              <a:defRPr/>
            </a:pPr>
            <a:r>
              <a:rPr lang="en-GB" altLang="zh-CN" sz="2000" dirty="0" smtClean="0"/>
              <a:t>};</a:t>
            </a:r>
          </a:p>
          <a:p>
            <a:pPr eaLnBrk="1" hangingPunct="1">
              <a:lnSpc>
                <a:spcPct val="110000"/>
              </a:lnSpc>
              <a:defRPr/>
            </a:pPr>
            <a:r>
              <a:rPr lang="zh-CN" altLang="en-GB" sz="2400" dirty="0" smtClean="0"/>
              <a:t>成员函数的</a:t>
            </a:r>
            <a:r>
              <a:rPr lang="zh-CN" altLang="en-US" sz="2400" dirty="0" smtClean="0"/>
              <a:t>实现</a:t>
            </a:r>
            <a:r>
              <a:rPr lang="zh-CN" altLang="en-GB" sz="2400" dirty="0" smtClean="0"/>
              <a:t>也可以放在类定义外，例如：</a:t>
            </a:r>
          </a:p>
          <a:p>
            <a:pPr lvl="1" eaLnBrk="1" hangingPunct="1">
              <a:lnSpc>
                <a:spcPct val="110000"/>
              </a:lnSpc>
              <a:buFontTx/>
              <a:buNone/>
              <a:defRPr/>
            </a:pPr>
            <a:r>
              <a:rPr lang="en-GB" altLang="zh-CN" sz="2000" dirty="0" smtClean="0"/>
              <a:t>class A</a:t>
            </a:r>
          </a:p>
          <a:p>
            <a:pPr lvl="1" eaLnBrk="1" hangingPunct="1">
              <a:lnSpc>
                <a:spcPct val="110000"/>
              </a:lnSpc>
              <a:buFontTx/>
              <a:buNone/>
              <a:defRPr/>
            </a:pPr>
            <a:r>
              <a:rPr lang="en-GB" altLang="zh-CN" sz="2000" dirty="0" smtClean="0"/>
              <a:t>{		...</a:t>
            </a:r>
          </a:p>
          <a:p>
            <a:pPr lvl="1" eaLnBrk="1" hangingPunct="1">
              <a:lnSpc>
                <a:spcPct val="110000"/>
              </a:lnSpc>
              <a:buFontTx/>
              <a:buNone/>
              <a:defRPr/>
            </a:pPr>
            <a:r>
              <a:rPr lang="en-GB" altLang="zh-CN" sz="2000" dirty="0" smtClean="0"/>
              <a:t>    void f(); //</a:t>
            </a:r>
            <a:r>
              <a:rPr lang="zh-CN" altLang="en-GB" sz="2000" dirty="0" smtClean="0">
                <a:solidFill>
                  <a:schemeClr val="folHlink"/>
                </a:solidFill>
              </a:rPr>
              <a:t>声明</a:t>
            </a:r>
          </a:p>
          <a:p>
            <a:pPr lvl="1" eaLnBrk="1" hangingPunct="1">
              <a:lnSpc>
                <a:spcPct val="110000"/>
              </a:lnSpc>
              <a:buFontTx/>
              <a:buNone/>
              <a:defRPr/>
            </a:pPr>
            <a:r>
              <a:rPr lang="en-GB" altLang="zh-CN" sz="2000" dirty="0" smtClean="0"/>
              <a:t>};</a:t>
            </a:r>
          </a:p>
          <a:p>
            <a:pPr lvl="1" eaLnBrk="1" hangingPunct="1">
              <a:lnSpc>
                <a:spcPct val="110000"/>
              </a:lnSpc>
              <a:buFontTx/>
              <a:buNone/>
              <a:defRPr/>
            </a:pPr>
            <a:r>
              <a:rPr lang="en-US" altLang="zh-CN" sz="2000" dirty="0" smtClean="0"/>
              <a:t>void </a:t>
            </a:r>
            <a:r>
              <a:rPr lang="en-US" altLang="zh-CN" sz="2000" dirty="0" smtClean="0">
                <a:solidFill>
                  <a:schemeClr val="folHlink"/>
                </a:solidFill>
              </a:rPr>
              <a:t>A::</a:t>
            </a:r>
            <a:r>
              <a:rPr lang="en-US" altLang="zh-CN" sz="2000" dirty="0" smtClean="0"/>
              <a:t>f() { ... } //</a:t>
            </a:r>
            <a:r>
              <a:rPr lang="zh-CN" altLang="en-US" sz="2000" dirty="0" smtClean="0">
                <a:solidFill>
                  <a:schemeClr val="folHlink"/>
                </a:solidFill>
              </a:rPr>
              <a:t>需要用类名受限，区别于全局函数</a:t>
            </a:r>
            <a:r>
              <a:rPr lang="zh-CN" altLang="en-US" sz="20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3" name="Rectangle 3"/>
          <p:cNvSpPr>
            <a:spLocks noGrp="1" noChangeArrowheads="1"/>
          </p:cNvSpPr>
          <p:nvPr>
            <p:ph type="body" idx="1"/>
          </p:nvPr>
        </p:nvSpPr>
        <p:spPr>
          <a:xfrm>
            <a:off x="250825" y="549275"/>
            <a:ext cx="8686800" cy="5581650"/>
          </a:xfrm>
        </p:spPr>
        <p:txBody>
          <a:bodyPr/>
          <a:lstStyle/>
          <a:p>
            <a:pPr eaLnBrk="1" hangingPunct="1">
              <a:defRPr/>
            </a:pPr>
            <a:r>
              <a:rPr lang="zh-CN" altLang="en-GB" smtClean="0"/>
              <a:t>类成员函数名是可以重载的（析构函数除外），它遵循一般函数名的重载规则。例如：</a:t>
            </a:r>
            <a:endParaRPr lang="zh-CN" altLang="en-US" smtClean="0"/>
          </a:p>
          <a:p>
            <a:pPr lvl="1" eaLnBrk="1" hangingPunct="1">
              <a:buFontTx/>
              <a:buNone/>
              <a:defRPr/>
            </a:pPr>
            <a:r>
              <a:rPr lang="en-US" altLang="zh-CN" smtClean="0"/>
              <a:t>class A</a:t>
            </a:r>
          </a:p>
          <a:p>
            <a:pPr lvl="1" eaLnBrk="1" hangingPunct="1">
              <a:buFontTx/>
              <a:buNone/>
              <a:defRPr/>
            </a:pPr>
            <a:r>
              <a:rPr lang="en-US" altLang="zh-CN" smtClean="0"/>
              <a:t>{		......</a:t>
            </a:r>
          </a:p>
          <a:p>
            <a:pPr lvl="1" eaLnBrk="1" hangingPunct="1">
              <a:buFontTx/>
              <a:buNone/>
              <a:defRPr/>
            </a:pPr>
            <a:r>
              <a:rPr lang="en-US" altLang="zh-CN" smtClean="0"/>
              <a:t>	public:</a:t>
            </a:r>
          </a:p>
          <a:p>
            <a:pPr lvl="1" eaLnBrk="1" hangingPunct="1">
              <a:buFontTx/>
              <a:buNone/>
              <a:defRPr/>
            </a:pPr>
            <a:r>
              <a:rPr lang="en-US" altLang="zh-CN" smtClean="0"/>
              <a:t>		void </a:t>
            </a:r>
            <a:r>
              <a:rPr lang="en-US" altLang="zh-CN" smtClean="0">
                <a:solidFill>
                  <a:schemeClr val="folHlink"/>
                </a:solidFill>
              </a:rPr>
              <a:t>f</a:t>
            </a:r>
            <a:r>
              <a:rPr lang="en-US" altLang="zh-CN" smtClean="0"/>
              <a:t>();</a:t>
            </a:r>
          </a:p>
          <a:p>
            <a:pPr lvl="1" eaLnBrk="1" hangingPunct="1">
              <a:buFontTx/>
              <a:buNone/>
              <a:defRPr/>
            </a:pPr>
            <a:r>
              <a:rPr lang="en-US" altLang="zh-CN" smtClean="0"/>
              <a:t>		int </a:t>
            </a:r>
            <a:r>
              <a:rPr lang="en-US" altLang="zh-CN" smtClean="0">
                <a:solidFill>
                  <a:schemeClr val="folHlink"/>
                </a:solidFill>
              </a:rPr>
              <a:t>f</a:t>
            </a:r>
            <a:r>
              <a:rPr lang="en-US" altLang="zh-CN" smtClean="0"/>
              <a:t>(int i);</a:t>
            </a:r>
          </a:p>
          <a:p>
            <a:pPr lvl="1" eaLnBrk="1" hangingPunct="1">
              <a:buFontTx/>
              <a:buNone/>
              <a:defRPr/>
            </a:pPr>
            <a:r>
              <a:rPr lang="en-US" altLang="zh-CN" smtClean="0"/>
              <a:t>		double </a:t>
            </a:r>
            <a:r>
              <a:rPr lang="en-US" altLang="zh-CN" smtClean="0">
                <a:solidFill>
                  <a:schemeClr val="folHlink"/>
                </a:solidFill>
              </a:rPr>
              <a:t>f</a:t>
            </a:r>
            <a:r>
              <a:rPr lang="en-US" altLang="zh-CN" smtClean="0"/>
              <a:t>(double d);</a:t>
            </a:r>
          </a:p>
          <a:p>
            <a:pPr lvl="1" eaLnBrk="1" hangingPunct="1">
              <a:buFontTx/>
              <a:buNone/>
              <a:defRPr/>
            </a:pPr>
            <a:r>
              <a:rPr lang="en-US" altLang="zh-CN" smtClean="0"/>
              <a:t>	 ......</a:t>
            </a:r>
          </a:p>
          <a:p>
            <a:pPr lvl="1" eaLnBrk="1" hangingPunct="1">
              <a:buFontTx/>
              <a:buNone/>
              <a:defRPr/>
            </a:pPr>
            <a:r>
              <a:rPr lang="en-US" altLang="zh-CN"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a:xfrm>
            <a:off x="468313" y="201613"/>
            <a:ext cx="8229600" cy="779462"/>
          </a:xfrm>
        </p:spPr>
        <p:txBody>
          <a:bodyPr/>
          <a:lstStyle/>
          <a:p>
            <a:pPr eaLnBrk="1" hangingPunct="1">
              <a:defRPr/>
            </a:pPr>
            <a:r>
              <a:rPr lang="zh-CN" altLang="en-GB" smtClean="0"/>
              <a:t>类成员的访问控制</a:t>
            </a:r>
            <a:r>
              <a:rPr lang="zh-CN" altLang="en-US" smtClean="0"/>
              <a:t> </a:t>
            </a:r>
          </a:p>
        </p:txBody>
      </p:sp>
      <p:sp>
        <p:nvSpPr>
          <p:cNvPr id="1281027" name="Rectangle 3"/>
          <p:cNvSpPr>
            <a:spLocks noGrp="1" noChangeArrowheads="1"/>
          </p:cNvSpPr>
          <p:nvPr>
            <p:ph type="body" idx="1"/>
          </p:nvPr>
        </p:nvSpPr>
        <p:spPr>
          <a:xfrm>
            <a:off x="323850" y="1268413"/>
            <a:ext cx="8578850" cy="5589587"/>
          </a:xfrm>
        </p:spPr>
        <p:txBody>
          <a:bodyPr/>
          <a:lstStyle/>
          <a:p>
            <a:pPr eaLnBrk="1" hangingPunct="1">
              <a:defRPr/>
            </a:pPr>
            <a:r>
              <a:rPr lang="zh-CN" altLang="en-GB" sz="2800" dirty="0" smtClean="0"/>
              <a:t>在</a:t>
            </a:r>
            <a:r>
              <a:rPr lang="en-US" altLang="zh-CN" sz="2800" dirty="0" smtClean="0"/>
              <a:t>C++</a:t>
            </a:r>
            <a:r>
              <a:rPr lang="zh-CN" altLang="en-US" sz="2800" dirty="0" smtClean="0"/>
              <a:t>的类定义中</a:t>
            </a:r>
            <a:r>
              <a:rPr lang="zh-CN" altLang="en-GB" sz="2800" dirty="0" smtClean="0"/>
              <a:t>，</a:t>
            </a:r>
            <a:r>
              <a:rPr lang="zh-CN" altLang="en-US" sz="2800" dirty="0" smtClean="0"/>
              <a:t>可以用访问控制修饰符</a:t>
            </a:r>
            <a:r>
              <a:rPr lang="en-GB" altLang="zh-CN" sz="2800" dirty="0" smtClean="0"/>
              <a:t>public</a:t>
            </a:r>
            <a:r>
              <a:rPr lang="zh-CN" altLang="en-GB" sz="2800" dirty="0" smtClean="0"/>
              <a:t>，</a:t>
            </a:r>
            <a:r>
              <a:rPr lang="en-GB" altLang="zh-CN" sz="2800" dirty="0" smtClean="0"/>
              <a:t>private</a:t>
            </a:r>
            <a:r>
              <a:rPr lang="zh-CN" altLang="en-GB" sz="2800" dirty="0" smtClean="0"/>
              <a:t>或</a:t>
            </a:r>
            <a:r>
              <a:rPr lang="en-GB" altLang="zh-CN" sz="2800" dirty="0" smtClean="0"/>
              <a:t>protected</a:t>
            </a:r>
            <a:r>
              <a:rPr lang="zh-CN" altLang="en-GB" sz="2800" dirty="0" smtClean="0"/>
              <a:t>来描述</a:t>
            </a:r>
            <a:r>
              <a:rPr lang="zh-CN" altLang="en-US" sz="2800" dirty="0" smtClean="0"/>
              <a:t>对类成员的访问限制。 例如：</a:t>
            </a:r>
          </a:p>
          <a:p>
            <a:pPr lvl="1" eaLnBrk="1" hangingPunct="1">
              <a:lnSpc>
                <a:spcPct val="120000"/>
              </a:lnSpc>
              <a:buFontTx/>
              <a:buNone/>
              <a:defRPr/>
            </a:pPr>
            <a:r>
              <a:rPr lang="en-GB" altLang="zh-CN" sz="2400" dirty="0" smtClean="0"/>
              <a:t>class A</a:t>
            </a:r>
          </a:p>
          <a:p>
            <a:pPr lvl="1" eaLnBrk="1" hangingPunct="1">
              <a:lnSpc>
                <a:spcPct val="80000"/>
              </a:lnSpc>
              <a:buFontTx/>
              <a:buNone/>
              <a:defRPr/>
            </a:pPr>
            <a:r>
              <a:rPr lang="en-GB" altLang="zh-CN" sz="2400" dirty="0" smtClean="0"/>
              <a:t>{	</a:t>
            </a:r>
            <a:r>
              <a:rPr lang="en-US" altLang="zh-CN" sz="2400" dirty="0" smtClean="0">
                <a:solidFill>
                  <a:schemeClr val="folHlink"/>
                </a:solidFill>
              </a:rPr>
              <a:t>public</a:t>
            </a:r>
            <a:r>
              <a:rPr lang="en-US" altLang="zh-CN" sz="2400" dirty="0" smtClean="0"/>
              <a:t>: //</a:t>
            </a:r>
            <a:r>
              <a:rPr lang="zh-CN" altLang="en-GB" sz="2400" dirty="0" smtClean="0"/>
              <a:t>访问不受限制。</a:t>
            </a:r>
            <a:r>
              <a:rPr lang="zh-CN" altLang="en-US" sz="2400" dirty="0" smtClean="0"/>
              <a:t> </a:t>
            </a:r>
            <a:endParaRPr lang="en-GB" altLang="zh-CN" sz="2400" dirty="0" smtClean="0"/>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x;</a:t>
            </a:r>
          </a:p>
          <a:p>
            <a:pPr lvl="1" eaLnBrk="1" hangingPunct="1">
              <a:lnSpc>
                <a:spcPct val="80000"/>
              </a:lnSpc>
              <a:buFontTx/>
              <a:buNone/>
              <a:defRPr/>
            </a:pPr>
            <a:r>
              <a:rPr lang="en-GB" altLang="zh-CN" sz="2400" dirty="0" smtClean="0"/>
              <a:t>		void f();</a:t>
            </a:r>
          </a:p>
          <a:p>
            <a:pPr lvl="1" eaLnBrk="1" hangingPunct="1">
              <a:lnSpc>
                <a:spcPct val="80000"/>
              </a:lnSpc>
              <a:buFontTx/>
              <a:buNone/>
              <a:defRPr/>
            </a:pPr>
            <a:r>
              <a:rPr lang="en-GB" altLang="zh-CN" sz="2400" dirty="0" smtClean="0"/>
              <a:t>	</a:t>
            </a:r>
            <a:r>
              <a:rPr lang="en-GB" altLang="zh-CN" sz="2400" dirty="0" smtClean="0">
                <a:solidFill>
                  <a:schemeClr val="folHlink"/>
                </a:solidFill>
              </a:rPr>
              <a:t>private</a:t>
            </a:r>
            <a:r>
              <a:rPr lang="en-GB" altLang="zh-CN" sz="2400" dirty="0" smtClean="0"/>
              <a:t>: //</a:t>
            </a:r>
            <a:r>
              <a:rPr lang="zh-CN" altLang="en-GB" sz="2400" dirty="0" smtClean="0"/>
              <a:t>只能在本类和友元的代码中访问。</a:t>
            </a:r>
            <a:r>
              <a:rPr lang="zh-CN" altLang="en-US" sz="2400" dirty="0" smtClean="0"/>
              <a:t> </a:t>
            </a:r>
            <a:endParaRPr lang="zh-CN" altLang="en-GB" sz="2400" dirty="0" smtClean="0"/>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y;</a:t>
            </a:r>
          </a:p>
          <a:p>
            <a:pPr lvl="1" eaLnBrk="1" hangingPunct="1">
              <a:lnSpc>
                <a:spcPct val="80000"/>
              </a:lnSpc>
              <a:buFontTx/>
              <a:buNone/>
              <a:defRPr/>
            </a:pPr>
            <a:r>
              <a:rPr lang="en-GB" altLang="zh-CN" sz="2400" dirty="0" smtClean="0"/>
              <a:t>		void g();</a:t>
            </a:r>
          </a:p>
          <a:p>
            <a:pPr lvl="1" eaLnBrk="1" hangingPunct="1">
              <a:lnSpc>
                <a:spcPct val="80000"/>
              </a:lnSpc>
              <a:buFontTx/>
              <a:buNone/>
              <a:defRPr/>
            </a:pPr>
            <a:r>
              <a:rPr lang="en-GB" altLang="zh-CN" sz="2400" dirty="0" smtClean="0"/>
              <a:t>	</a:t>
            </a:r>
            <a:r>
              <a:rPr lang="en-GB" altLang="zh-CN" sz="2400" dirty="0" smtClean="0">
                <a:solidFill>
                  <a:schemeClr val="folHlink"/>
                </a:solidFill>
              </a:rPr>
              <a:t>protected</a:t>
            </a:r>
            <a:r>
              <a:rPr lang="en-GB" altLang="zh-CN" sz="2400" dirty="0" smtClean="0"/>
              <a:t>: //</a:t>
            </a:r>
            <a:r>
              <a:rPr lang="zh-CN" altLang="en-GB" sz="2400" dirty="0" smtClean="0"/>
              <a:t>只能在本类、派生类和友元的代码中访问。</a:t>
            </a:r>
            <a:r>
              <a:rPr lang="zh-CN" altLang="en-US" sz="2400" dirty="0" smtClean="0"/>
              <a:t> </a:t>
            </a:r>
            <a:endParaRPr lang="en-GB" altLang="zh-CN" sz="2400" dirty="0" smtClean="0"/>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z;</a:t>
            </a:r>
          </a:p>
          <a:p>
            <a:pPr lvl="1" eaLnBrk="1" hangingPunct="1">
              <a:lnSpc>
                <a:spcPct val="80000"/>
              </a:lnSpc>
              <a:buFontTx/>
              <a:buNone/>
              <a:defRPr/>
            </a:pPr>
            <a:r>
              <a:rPr lang="en-GB" altLang="zh-CN" sz="2400" dirty="0" smtClean="0"/>
              <a:t>		void h();</a:t>
            </a:r>
          </a:p>
          <a:p>
            <a:pPr lvl="1" eaLnBrk="1" hangingPunct="1">
              <a:lnSpc>
                <a:spcPct val="80000"/>
              </a:lnSpc>
              <a:buFontTx/>
              <a:buNone/>
              <a:defRPr/>
            </a:pPr>
            <a:r>
              <a:rPr lang="en-GB"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1" name="Rectangle 3"/>
          <p:cNvSpPr>
            <a:spLocks noGrp="1" noChangeArrowheads="1"/>
          </p:cNvSpPr>
          <p:nvPr>
            <p:ph type="body" idx="1"/>
          </p:nvPr>
        </p:nvSpPr>
        <p:spPr>
          <a:xfrm>
            <a:off x="457200" y="188913"/>
            <a:ext cx="8229600" cy="6669087"/>
          </a:xfrm>
        </p:spPr>
        <p:txBody>
          <a:bodyPr>
            <a:normAutofit lnSpcReduction="10000"/>
          </a:bodyPr>
          <a:lstStyle/>
          <a:p>
            <a:pPr eaLnBrk="1" hangingPunct="1">
              <a:lnSpc>
                <a:spcPct val="110000"/>
              </a:lnSpc>
              <a:defRPr/>
            </a:pPr>
            <a:r>
              <a:rPr lang="zh-CN" altLang="en-GB" sz="2800" dirty="0" smtClean="0"/>
              <a:t>在</a:t>
            </a:r>
            <a:r>
              <a:rPr lang="en-US" altLang="zh-CN" sz="2800" dirty="0" smtClean="0"/>
              <a:t>C++</a:t>
            </a:r>
            <a:r>
              <a:rPr lang="zh-CN" altLang="en-US" sz="2800" dirty="0" smtClean="0"/>
              <a:t>的</a:t>
            </a:r>
            <a:r>
              <a:rPr lang="zh-CN" altLang="en-GB" sz="2800" dirty="0" smtClean="0"/>
              <a:t>类定义中</a:t>
            </a:r>
            <a:r>
              <a:rPr lang="zh-CN" altLang="en-US" sz="2800" dirty="0" smtClean="0"/>
              <a:t>，默认访问控制是</a:t>
            </a:r>
            <a:r>
              <a:rPr lang="en-US" altLang="zh-CN" sz="2800" dirty="0" smtClean="0"/>
              <a:t>private</a:t>
            </a:r>
            <a:r>
              <a:rPr lang="zh-CN" altLang="en-US" sz="2800" dirty="0" smtClean="0"/>
              <a:t>（结构</a:t>
            </a:r>
            <a:r>
              <a:rPr lang="zh-CN" altLang="en-US" sz="2800" dirty="0"/>
              <a:t>和联合成员的默认访问控制为</a:t>
            </a:r>
            <a:r>
              <a:rPr lang="en-US" altLang="zh-CN" sz="2800" dirty="0"/>
              <a:t>public</a:t>
            </a:r>
            <a:r>
              <a:rPr lang="zh-CN" altLang="en-US" sz="2800" dirty="0" smtClean="0"/>
              <a:t>）</a:t>
            </a:r>
            <a:endParaRPr lang="en-US" altLang="zh-CN" sz="2800" dirty="0" smtClean="0"/>
          </a:p>
          <a:p>
            <a:pPr eaLnBrk="1" hangingPunct="1">
              <a:lnSpc>
                <a:spcPct val="110000"/>
              </a:lnSpc>
              <a:defRPr/>
            </a:pPr>
            <a:r>
              <a:rPr lang="zh-CN" altLang="en-GB" sz="2800" dirty="0" smtClean="0"/>
              <a:t>可以有多个</a:t>
            </a:r>
            <a:r>
              <a:rPr lang="en-US" altLang="zh-CN" sz="2800" dirty="0" smtClean="0"/>
              <a:t>public</a:t>
            </a:r>
            <a:r>
              <a:rPr lang="zh-CN" altLang="en-US" sz="2800" dirty="0" smtClean="0"/>
              <a:t>、</a:t>
            </a:r>
            <a:r>
              <a:rPr lang="en-US" altLang="zh-CN" sz="2800" dirty="0" smtClean="0"/>
              <a:t>private</a:t>
            </a:r>
            <a:r>
              <a:rPr lang="zh-CN" altLang="en-US" sz="2800" dirty="0" smtClean="0"/>
              <a:t>和</a:t>
            </a:r>
            <a:r>
              <a:rPr lang="en-US" altLang="zh-CN" sz="2800" dirty="0" smtClean="0"/>
              <a:t>protected</a:t>
            </a:r>
            <a:r>
              <a:rPr lang="zh-CN" altLang="en-US" sz="2800" dirty="0" smtClean="0"/>
              <a:t>访问控制说明，例如：</a:t>
            </a:r>
            <a:endParaRPr lang="zh-CN" altLang="en-GB" sz="2800" dirty="0" smtClean="0"/>
          </a:p>
          <a:p>
            <a:pPr lvl="1" eaLnBrk="1" hangingPunct="1">
              <a:lnSpc>
                <a:spcPct val="110000"/>
              </a:lnSpc>
              <a:buFontTx/>
              <a:buNone/>
              <a:defRPr/>
            </a:pPr>
            <a:r>
              <a:rPr lang="en-GB" altLang="zh-CN" sz="2400" dirty="0" smtClean="0"/>
              <a:t>class A</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a:t>
            </a:r>
            <a:r>
              <a:rPr lang="en-GB" altLang="zh-CN" sz="2400" dirty="0" err="1" smtClean="0"/>
              <a:t>m,n</a:t>
            </a:r>
            <a:r>
              <a:rPr lang="en-GB" altLang="zh-CN" sz="2400" dirty="0" smtClean="0"/>
              <a:t>; //</a:t>
            </a:r>
            <a:r>
              <a:rPr lang="en-GB" altLang="zh-CN" sz="2400" dirty="0" err="1" smtClean="0">
                <a:solidFill>
                  <a:schemeClr val="folHlink"/>
                </a:solidFill>
              </a:rPr>
              <a:t>m,n</a:t>
            </a:r>
            <a:r>
              <a:rPr lang="zh-CN" altLang="en-GB" sz="2400" dirty="0" smtClean="0">
                <a:solidFill>
                  <a:schemeClr val="folHlink"/>
                </a:solidFill>
              </a:rPr>
              <a:t>的访问控制为</a:t>
            </a:r>
            <a:r>
              <a:rPr lang="en-US" altLang="zh-CN" sz="2400" dirty="0" smtClean="0">
                <a:solidFill>
                  <a:schemeClr val="folHlink"/>
                </a:solidFill>
              </a:rPr>
              <a:t>private</a:t>
            </a:r>
            <a:r>
              <a:rPr lang="zh-CN" altLang="en-US" sz="2400" dirty="0" smtClean="0">
                <a:solidFill>
                  <a:schemeClr val="folHlink"/>
                </a:solidFill>
              </a:rPr>
              <a:t>。</a:t>
            </a:r>
          </a:p>
          <a:p>
            <a:pPr lvl="1" eaLnBrk="1" hangingPunct="1">
              <a:lnSpc>
                <a:spcPct val="80000"/>
              </a:lnSpc>
              <a:buFontTx/>
              <a:buNone/>
              <a:defRPr/>
            </a:pPr>
            <a:r>
              <a:rPr lang="zh-CN" altLang="en-US" sz="2400" dirty="0" smtClean="0"/>
              <a:t>	</a:t>
            </a:r>
            <a:r>
              <a:rPr lang="en-US" altLang="zh-CN" sz="2400" dirty="0" smtClean="0"/>
              <a:t>public:</a:t>
            </a:r>
            <a:endParaRPr lang="en-GB" altLang="zh-CN" sz="2400" dirty="0" smtClean="0"/>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x;</a:t>
            </a:r>
          </a:p>
          <a:p>
            <a:pPr lvl="1" eaLnBrk="1" hangingPunct="1">
              <a:lnSpc>
                <a:spcPct val="80000"/>
              </a:lnSpc>
              <a:buFontTx/>
              <a:buNone/>
              <a:defRPr/>
            </a:pPr>
            <a:r>
              <a:rPr lang="en-GB" altLang="zh-CN" sz="2400" dirty="0" smtClean="0"/>
              <a:t>		void f()</a:t>
            </a:r>
            <a:r>
              <a:rPr lang="zh-CN" altLang="en-US" sz="2400" dirty="0" smtClean="0"/>
              <a:t>；</a:t>
            </a:r>
            <a:endParaRPr lang="zh-CN" altLang="en-GB" sz="2400" dirty="0" smtClean="0"/>
          </a:p>
          <a:p>
            <a:pPr lvl="1" eaLnBrk="1" hangingPunct="1">
              <a:lnSpc>
                <a:spcPct val="80000"/>
              </a:lnSpc>
              <a:buFontTx/>
              <a:buNone/>
              <a:defRPr/>
            </a:pPr>
            <a:r>
              <a:rPr lang="zh-CN" altLang="en-GB" sz="2400" dirty="0" smtClean="0"/>
              <a:t>	</a:t>
            </a:r>
            <a:r>
              <a:rPr lang="en-GB" altLang="zh-CN" sz="2400" dirty="0" smtClean="0"/>
              <a:t>private:</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y;</a:t>
            </a:r>
          </a:p>
          <a:p>
            <a:pPr lvl="1" eaLnBrk="1" hangingPunct="1">
              <a:lnSpc>
                <a:spcPct val="80000"/>
              </a:lnSpc>
              <a:buFontTx/>
              <a:buNone/>
              <a:defRPr/>
            </a:pPr>
            <a:r>
              <a:rPr lang="en-GB" altLang="zh-CN" sz="2400" dirty="0" smtClean="0"/>
              <a:t>		void g();</a:t>
            </a:r>
          </a:p>
          <a:p>
            <a:pPr lvl="1" eaLnBrk="1" hangingPunct="1">
              <a:lnSpc>
                <a:spcPct val="80000"/>
              </a:lnSpc>
              <a:buFontTx/>
              <a:buNone/>
              <a:defRPr/>
            </a:pPr>
            <a:r>
              <a:rPr lang="en-GB" altLang="zh-CN" sz="2400" dirty="0" smtClean="0"/>
              <a:t>	protected:</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z;</a:t>
            </a:r>
          </a:p>
          <a:p>
            <a:pPr lvl="1" eaLnBrk="1" hangingPunct="1">
              <a:lnSpc>
                <a:spcPct val="80000"/>
              </a:lnSpc>
              <a:buFontTx/>
              <a:buNone/>
              <a:defRPr/>
            </a:pPr>
            <a:r>
              <a:rPr lang="en-GB" altLang="zh-CN" sz="2400" dirty="0" smtClean="0"/>
              <a:t>		void h();</a:t>
            </a:r>
          </a:p>
          <a:p>
            <a:pPr lvl="1" eaLnBrk="1" hangingPunct="1">
              <a:lnSpc>
                <a:spcPct val="80000"/>
              </a:lnSpc>
              <a:buFontTx/>
              <a:buNone/>
              <a:defRPr/>
            </a:pPr>
            <a:r>
              <a:rPr lang="en-GB" altLang="zh-CN" sz="2400" dirty="0" smtClean="0"/>
              <a:t>	public:</a:t>
            </a:r>
          </a:p>
          <a:p>
            <a:pPr lvl="1" eaLnBrk="1" hangingPunct="1">
              <a:lnSpc>
                <a:spcPct val="80000"/>
              </a:lnSpc>
              <a:buFontTx/>
              <a:buNone/>
              <a:defRPr/>
            </a:pPr>
            <a:r>
              <a:rPr lang="en-GB" altLang="zh-CN" sz="2400" dirty="0" smtClean="0"/>
              <a:t>		void f1();</a:t>
            </a:r>
          </a:p>
          <a:p>
            <a:pPr lvl="1" eaLnBrk="1" hangingPunct="1">
              <a:lnSpc>
                <a:spcPct val="80000"/>
              </a:lnSpc>
              <a:buFontTx/>
              <a:buNone/>
              <a:defRPr/>
            </a:pPr>
            <a:r>
              <a:rPr lang="en-GB" altLang="zh-CN"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Grp="1" noChangeArrowheads="1"/>
          </p:cNvSpPr>
          <p:nvPr>
            <p:ph type="body" idx="1"/>
          </p:nvPr>
        </p:nvSpPr>
        <p:spPr>
          <a:xfrm>
            <a:off x="457200" y="620713"/>
            <a:ext cx="8435975" cy="5903912"/>
          </a:xfrm>
        </p:spPr>
        <p:txBody>
          <a:bodyPr/>
          <a:lstStyle/>
          <a:p>
            <a:pPr eaLnBrk="1" hangingPunct="1">
              <a:lnSpc>
                <a:spcPct val="110000"/>
              </a:lnSpc>
              <a:defRPr/>
            </a:pPr>
            <a:r>
              <a:rPr lang="zh-CN" altLang="en-GB" dirty="0" smtClean="0"/>
              <a:t>一般来说，类的</a:t>
            </a:r>
            <a:r>
              <a:rPr lang="zh-CN" altLang="en-GB" dirty="0" smtClean="0">
                <a:solidFill>
                  <a:schemeClr val="folHlink"/>
                </a:solidFill>
              </a:rPr>
              <a:t>数据成员</a:t>
            </a:r>
            <a:r>
              <a:rPr lang="zh-CN" altLang="en-GB" dirty="0" smtClean="0"/>
              <a:t>和</a:t>
            </a:r>
            <a:r>
              <a:rPr lang="zh-CN" altLang="en-US" dirty="0" smtClean="0"/>
              <a:t>在类的</a:t>
            </a:r>
            <a:r>
              <a:rPr lang="zh-CN" altLang="en-US" dirty="0" smtClean="0">
                <a:solidFill>
                  <a:schemeClr val="folHlink"/>
                </a:solidFill>
              </a:rPr>
              <a:t>内部使用</a:t>
            </a:r>
            <a:r>
              <a:rPr lang="zh-CN" altLang="en-US" dirty="0" smtClean="0"/>
              <a:t>的</a:t>
            </a:r>
            <a:r>
              <a:rPr lang="zh-CN" altLang="en-US" dirty="0" smtClean="0">
                <a:solidFill>
                  <a:schemeClr val="folHlink"/>
                </a:solidFill>
              </a:rPr>
              <a:t>成员函数</a:t>
            </a:r>
            <a:r>
              <a:rPr lang="zh-CN" altLang="en-GB" dirty="0" smtClean="0"/>
              <a:t>应该指定为</a:t>
            </a:r>
            <a:r>
              <a:rPr lang="en-US" altLang="zh-CN" dirty="0" smtClean="0">
                <a:solidFill>
                  <a:schemeClr val="folHlink"/>
                </a:solidFill>
              </a:rPr>
              <a:t>private</a:t>
            </a:r>
            <a:r>
              <a:rPr lang="zh-CN" altLang="en-GB" dirty="0" smtClean="0"/>
              <a:t>，只有提供给外界使用的成员函数才指定为</a:t>
            </a:r>
            <a:r>
              <a:rPr lang="en-US" altLang="zh-CN" dirty="0" smtClean="0"/>
              <a:t>public</a:t>
            </a:r>
            <a:r>
              <a:rPr lang="zh-CN" altLang="en-US" dirty="0" smtClean="0"/>
              <a:t>。 </a:t>
            </a:r>
          </a:p>
          <a:p>
            <a:pPr eaLnBrk="1" hangingPunct="1">
              <a:lnSpc>
                <a:spcPct val="120000"/>
              </a:lnSpc>
              <a:defRPr/>
            </a:pPr>
            <a:r>
              <a:rPr lang="zh-CN" altLang="en-US" dirty="0" smtClean="0"/>
              <a:t>具有</a:t>
            </a:r>
            <a:r>
              <a:rPr lang="en-US" altLang="zh-CN" dirty="0" smtClean="0"/>
              <a:t>public</a:t>
            </a:r>
            <a:r>
              <a:rPr lang="zh-CN" altLang="en-US" dirty="0" smtClean="0"/>
              <a:t>访问控制的成员构成了</a:t>
            </a:r>
            <a:r>
              <a:rPr lang="zh-CN" altLang="en-GB" dirty="0" smtClean="0"/>
              <a:t>类与外界的一种</a:t>
            </a:r>
            <a:r>
              <a:rPr lang="zh-CN" altLang="en-GB" dirty="0" smtClean="0">
                <a:solidFill>
                  <a:schemeClr val="folHlink"/>
                </a:solidFill>
              </a:rPr>
              <a:t>接口</a:t>
            </a:r>
            <a:r>
              <a:rPr lang="zh-CN" altLang="en-GB" dirty="0" smtClean="0"/>
              <a:t>（</a:t>
            </a:r>
            <a:r>
              <a:rPr lang="en-US" altLang="zh-CN" dirty="0" smtClean="0"/>
              <a:t>interface</a:t>
            </a:r>
            <a:r>
              <a:rPr lang="zh-CN" altLang="en-US" dirty="0" smtClean="0"/>
              <a:t>）。在一个类的外部操作该类的对象时，只能通过访问该类中的</a:t>
            </a:r>
            <a:r>
              <a:rPr lang="en-US" altLang="zh-CN" dirty="0" smtClean="0"/>
              <a:t>public</a:t>
            </a:r>
            <a:r>
              <a:rPr lang="zh-CN" altLang="en-US" dirty="0" smtClean="0"/>
              <a:t>成员来实现。 </a:t>
            </a:r>
          </a:p>
          <a:p>
            <a:pPr eaLnBrk="1" hangingPunct="1">
              <a:lnSpc>
                <a:spcPct val="120000"/>
              </a:lnSpc>
              <a:defRPr/>
            </a:pPr>
            <a:r>
              <a:rPr lang="en-US" altLang="zh-CN" dirty="0" smtClean="0"/>
              <a:t>protected</a:t>
            </a:r>
            <a:r>
              <a:rPr lang="zh-CN" altLang="en-US" dirty="0" smtClean="0"/>
              <a:t>类成员访问控制具有特殊的作用（继承</a:t>
            </a:r>
            <a:r>
              <a:rPr lang="zh-CN" altLang="en-US" dirty="0"/>
              <a:t>，在派生类中使用</a:t>
            </a:r>
            <a:r>
              <a:rPr lang="zh-CN" alt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ChangeArrowheads="1"/>
          </p:cNvSpPr>
          <p:nvPr>
            <p:ph type="title"/>
          </p:nvPr>
        </p:nvSpPr>
        <p:spPr/>
        <p:txBody>
          <a:bodyPr/>
          <a:lstStyle/>
          <a:p>
            <a:pPr eaLnBrk="1" hangingPunct="1">
              <a:defRPr/>
            </a:pPr>
            <a:r>
              <a:rPr lang="zh-CN" altLang="en-US" dirty="0" smtClean="0"/>
              <a:t>数据抽象与封装</a:t>
            </a:r>
          </a:p>
        </p:txBody>
      </p:sp>
      <p:sp>
        <p:nvSpPr>
          <p:cNvPr id="1389571" name="Rectangle 3"/>
          <p:cNvSpPr>
            <a:spLocks noGrp="1" noChangeArrowheads="1"/>
          </p:cNvSpPr>
          <p:nvPr>
            <p:ph type="body" idx="1"/>
          </p:nvPr>
        </p:nvSpPr>
        <p:spPr/>
        <p:txBody>
          <a:bodyPr>
            <a:normAutofit fontScale="92500" lnSpcReduction="10000"/>
          </a:bodyPr>
          <a:lstStyle/>
          <a:p>
            <a:pPr eaLnBrk="1" hangingPunct="1">
              <a:defRPr/>
            </a:pPr>
            <a:r>
              <a:rPr lang="zh-CN" altLang="en-GB" dirty="0" smtClean="0">
                <a:solidFill>
                  <a:srgbClr val="FFC000"/>
                </a:solidFill>
              </a:rPr>
              <a:t>数据抽象</a:t>
            </a:r>
            <a:endParaRPr lang="en-US" altLang="zh-CN" dirty="0" smtClean="0">
              <a:solidFill>
                <a:srgbClr val="FFC000"/>
              </a:solidFill>
            </a:endParaRPr>
          </a:p>
          <a:p>
            <a:pPr lvl="1" eaLnBrk="1" hangingPunct="1">
              <a:defRPr/>
            </a:pPr>
            <a:r>
              <a:rPr lang="zh-CN" altLang="en-US" dirty="0" smtClean="0"/>
              <a:t>数据的使用者只需要知道对数据所能实施的</a:t>
            </a:r>
            <a:r>
              <a:rPr lang="zh-CN" altLang="en-US" dirty="0" smtClean="0">
                <a:solidFill>
                  <a:srgbClr val="FFC000"/>
                </a:solidFill>
              </a:rPr>
              <a:t>操作</a:t>
            </a:r>
            <a:r>
              <a:rPr lang="zh-CN" altLang="en-US" dirty="0" smtClean="0"/>
              <a:t>以及这些</a:t>
            </a:r>
            <a:r>
              <a:rPr lang="zh-CN" altLang="en-US" dirty="0" smtClean="0">
                <a:solidFill>
                  <a:srgbClr val="FFC000"/>
                </a:solidFill>
              </a:rPr>
              <a:t>操作之间的关系</a:t>
            </a:r>
            <a:r>
              <a:rPr lang="zh-CN" altLang="en-US" dirty="0" smtClean="0"/>
              <a:t>，而不必知道数据的具体表示。</a:t>
            </a:r>
          </a:p>
          <a:p>
            <a:pPr eaLnBrk="1" hangingPunct="1">
              <a:defRPr/>
            </a:pPr>
            <a:r>
              <a:rPr lang="zh-CN" altLang="en-GB" dirty="0" smtClean="0">
                <a:solidFill>
                  <a:srgbClr val="FFC000"/>
                </a:solidFill>
              </a:rPr>
              <a:t>数据</a:t>
            </a:r>
            <a:r>
              <a:rPr lang="zh-CN" altLang="en-US" dirty="0" smtClean="0">
                <a:solidFill>
                  <a:srgbClr val="FFC000"/>
                </a:solidFill>
              </a:rPr>
              <a:t>封装</a:t>
            </a:r>
            <a:endParaRPr lang="en-US" altLang="zh-CN" dirty="0" smtClean="0">
              <a:solidFill>
                <a:srgbClr val="FFC000"/>
              </a:solidFill>
            </a:endParaRPr>
          </a:p>
          <a:p>
            <a:pPr lvl="1" eaLnBrk="1" hangingPunct="1">
              <a:defRPr/>
            </a:pPr>
            <a:r>
              <a:rPr lang="zh-CN" altLang="en-GB" dirty="0" smtClean="0"/>
              <a:t>指把数据及其操作作为一个</a:t>
            </a:r>
            <a:r>
              <a:rPr lang="zh-CN" altLang="en-GB" dirty="0" smtClean="0">
                <a:solidFill>
                  <a:srgbClr val="FFC000"/>
                </a:solidFill>
              </a:rPr>
              <a:t>整体</a:t>
            </a:r>
            <a:r>
              <a:rPr lang="zh-CN" altLang="en-GB" dirty="0" smtClean="0"/>
              <a:t>来进行描述</a:t>
            </a:r>
            <a:r>
              <a:rPr lang="zh-CN" altLang="en-US" dirty="0" smtClean="0"/>
              <a:t>。</a:t>
            </a:r>
            <a:endParaRPr lang="en-US" altLang="zh-CN" dirty="0" smtClean="0"/>
          </a:p>
          <a:p>
            <a:pPr lvl="1" eaLnBrk="1" hangingPunct="1">
              <a:defRPr/>
            </a:pPr>
            <a:r>
              <a:rPr lang="zh-CN" altLang="zh-CN" dirty="0" smtClean="0"/>
              <a:t>数据的</a:t>
            </a:r>
            <a:r>
              <a:rPr lang="zh-CN" altLang="zh-CN" dirty="0" smtClean="0">
                <a:solidFill>
                  <a:srgbClr val="FFC000"/>
                </a:solidFill>
              </a:rPr>
              <a:t>具体表示</a:t>
            </a:r>
            <a:r>
              <a:rPr lang="zh-CN" altLang="zh-CN" dirty="0" smtClean="0"/>
              <a:t>对使用者是</a:t>
            </a:r>
            <a:r>
              <a:rPr lang="zh-CN" altLang="zh-CN" dirty="0" smtClean="0">
                <a:solidFill>
                  <a:srgbClr val="FFC000"/>
                </a:solidFill>
              </a:rPr>
              <a:t>不可见</a:t>
            </a:r>
            <a:r>
              <a:rPr lang="zh-CN" altLang="zh-CN" dirty="0" smtClean="0"/>
              <a:t>的，对数据的访问只能通过</a:t>
            </a:r>
            <a:r>
              <a:rPr lang="zh-CN" altLang="zh-CN" dirty="0" smtClean="0">
                <a:solidFill>
                  <a:srgbClr val="FFC000"/>
                </a:solidFill>
              </a:rPr>
              <a:t>封装体</a:t>
            </a:r>
            <a:r>
              <a:rPr lang="zh-CN" altLang="zh-CN" dirty="0" smtClean="0"/>
              <a:t>所</a:t>
            </a:r>
            <a:r>
              <a:rPr lang="zh-CN" altLang="zh-CN" smtClean="0"/>
              <a:t>提供的</a:t>
            </a:r>
            <a:r>
              <a:rPr lang="zh-CN" altLang="en-US" smtClean="0"/>
              <a:t>对外</a:t>
            </a:r>
            <a:r>
              <a:rPr lang="zh-CN" altLang="en-US" smtClean="0">
                <a:solidFill>
                  <a:srgbClr val="FFC000"/>
                </a:solidFill>
              </a:rPr>
              <a:t>接口</a:t>
            </a:r>
            <a:r>
              <a:rPr lang="zh-CN" altLang="en-US"/>
              <a:t>（</a:t>
            </a:r>
            <a:r>
              <a:rPr lang="zh-CN" altLang="zh-CN"/>
              <a:t>操作</a:t>
            </a:r>
            <a:r>
              <a:rPr lang="zh-CN" altLang="en-US"/>
              <a:t>）</a:t>
            </a:r>
            <a:r>
              <a:rPr lang="zh-CN" altLang="zh-CN" smtClean="0"/>
              <a:t>来</a:t>
            </a:r>
            <a:r>
              <a:rPr lang="zh-CN" altLang="zh-CN" dirty="0" smtClean="0"/>
              <a:t>完成。</a:t>
            </a:r>
            <a:r>
              <a:rPr lang="zh-CN" altLang="en-GB" dirty="0" smtClean="0"/>
              <a:t> </a:t>
            </a:r>
            <a:endParaRPr lang="zh-CN" altLang="en-US" dirty="0" smtClean="0"/>
          </a:p>
          <a:p>
            <a:pPr eaLnBrk="1" hangingPunct="1">
              <a:defRPr/>
            </a:pPr>
            <a:r>
              <a:rPr lang="zh-CN" altLang="en-US" dirty="0" smtClean="0"/>
              <a:t>数据抽象与封装是</a:t>
            </a:r>
            <a:r>
              <a:rPr lang="zh-CN" altLang="en-US" dirty="0" smtClean="0">
                <a:solidFill>
                  <a:srgbClr val="FFC000"/>
                </a:solidFill>
              </a:rPr>
              <a:t>面向对象程序设计</a:t>
            </a:r>
            <a:r>
              <a:rPr lang="zh-CN" altLang="en-US" dirty="0" smtClean="0"/>
              <a:t>的基础。</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1341438" y="188913"/>
            <a:ext cx="6902450" cy="941387"/>
          </a:xfrm>
        </p:spPr>
        <p:txBody>
          <a:bodyPr/>
          <a:lstStyle/>
          <a:p>
            <a:pPr eaLnBrk="1" hangingPunct="1">
              <a:defRPr/>
            </a:pPr>
            <a:r>
              <a:rPr lang="zh-CN" altLang="en-US" sz="4000" smtClean="0"/>
              <a:t>对  象</a:t>
            </a:r>
          </a:p>
        </p:txBody>
      </p:sp>
      <p:sp>
        <p:nvSpPr>
          <p:cNvPr id="1074179" name="Rectangle 3"/>
          <p:cNvSpPr>
            <a:spLocks noGrp="1" noChangeArrowheads="1"/>
          </p:cNvSpPr>
          <p:nvPr>
            <p:ph type="body" idx="1"/>
          </p:nvPr>
        </p:nvSpPr>
        <p:spPr>
          <a:xfrm>
            <a:off x="468313" y="1557338"/>
            <a:ext cx="8424862" cy="4876800"/>
          </a:xfrm>
        </p:spPr>
        <p:txBody>
          <a:bodyPr/>
          <a:lstStyle/>
          <a:p>
            <a:pPr eaLnBrk="1" hangingPunct="1">
              <a:defRPr/>
            </a:pPr>
            <a:r>
              <a:rPr lang="zh-CN" altLang="en-GB" dirty="0" smtClean="0"/>
              <a:t>类属于类型范畴的程序实体，它</a:t>
            </a:r>
            <a:r>
              <a:rPr lang="zh-CN" altLang="en-GB" dirty="0" smtClean="0">
                <a:solidFill>
                  <a:schemeClr val="folHlink"/>
                </a:solidFill>
              </a:rPr>
              <a:t>一般</a:t>
            </a:r>
            <a:r>
              <a:rPr lang="zh-CN" altLang="en-GB" dirty="0" smtClean="0"/>
              <a:t>存在于静态的程序（运行前的程序）中。</a:t>
            </a:r>
          </a:p>
          <a:p>
            <a:pPr eaLnBrk="1" hangingPunct="1">
              <a:lnSpc>
                <a:spcPct val="90000"/>
              </a:lnSpc>
              <a:defRPr/>
            </a:pPr>
            <a:r>
              <a:rPr lang="zh-CN" altLang="en-GB" dirty="0" smtClean="0"/>
              <a:t>而动态的面向对象程序（运行中的程序）则是由对象构成。</a:t>
            </a:r>
          </a:p>
          <a:p>
            <a:pPr lvl="1" eaLnBrk="1" hangingPunct="1">
              <a:lnSpc>
                <a:spcPct val="110000"/>
              </a:lnSpc>
              <a:defRPr/>
            </a:pPr>
            <a:r>
              <a:rPr lang="zh-CN" altLang="en-GB" dirty="0" smtClean="0"/>
              <a:t>对象在程序运行时创建</a:t>
            </a:r>
            <a:r>
              <a:rPr lang="zh-CN" altLang="en-US" dirty="0" smtClean="0"/>
              <a:t>。</a:t>
            </a:r>
            <a:endParaRPr lang="en-US" altLang="zh-CN" dirty="0" smtClean="0"/>
          </a:p>
          <a:p>
            <a:pPr lvl="1" eaLnBrk="1" hangingPunct="1">
              <a:lnSpc>
                <a:spcPct val="110000"/>
              </a:lnSpc>
              <a:defRPr/>
            </a:pPr>
            <a:r>
              <a:rPr lang="zh-CN" altLang="en-GB" dirty="0" smtClean="0"/>
              <a:t>程序的执行是通过对象之间相互发送消息来实现的。</a:t>
            </a:r>
            <a:endParaRPr lang="en-US" altLang="zh-CN" dirty="0" smtClean="0"/>
          </a:p>
          <a:p>
            <a:pPr lvl="1" eaLnBrk="1" hangingPunct="1">
              <a:lnSpc>
                <a:spcPct val="110000"/>
              </a:lnSpc>
              <a:defRPr/>
            </a:pPr>
            <a:r>
              <a:rPr lang="zh-CN" altLang="en-GB" dirty="0" smtClean="0"/>
              <a:t>当对象接收到一条消息后，它将调用对象类中定义的某个成员函数来处理这条消息。</a:t>
            </a:r>
            <a:r>
              <a:rPr lang="zh-CN" altLang="en-US" dirty="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a:xfrm>
            <a:off x="395288" y="0"/>
            <a:ext cx="8229600" cy="1139825"/>
          </a:xfrm>
        </p:spPr>
        <p:txBody>
          <a:bodyPr/>
          <a:lstStyle/>
          <a:p>
            <a:pPr eaLnBrk="1" hangingPunct="1">
              <a:defRPr/>
            </a:pPr>
            <a:r>
              <a:rPr lang="zh-CN" altLang="en-GB" smtClean="0"/>
              <a:t>对象的创建和标识</a:t>
            </a:r>
            <a:r>
              <a:rPr lang="zh-CN" altLang="en-US" smtClean="0"/>
              <a:t> </a:t>
            </a:r>
          </a:p>
        </p:txBody>
      </p:sp>
      <p:sp>
        <p:nvSpPr>
          <p:cNvPr id="1081347" name="Rectangle 3"/>
          <p:cNvSpPr>
            <a:spLocks noGrp="1" noChangeArrowheads="1"/>
          </p:cNvSpPr>
          <p:nvPr>
            <p:ph type="body" idx="1"/>
          </p:nvPr>
        </p:nvSpPr>
        <p:spPr>
          <a:xfrm>
            <a:off x="107950" y="1196975"/>
            <a:ext cx="8893175" cy="5661025"/>
          </a:xfrm>
        </p:spPr>
        <p:txBody>
          <a:bodyPr/>
          <a:lstStyle/>
          <a:p>
            <a:pPr defTabSz="741363" eaLnBrk="1" hangingPunct="1">
              <a:lnSpc>
                <a:spcPct val="90000"/>
              </a:lnSpc>
              <a:defRPr/>
            </a:pPr>
            <a:r>
              <a:rPr lang="zh-CN" altLang="en-GB" smtClean="0"/>
              <a:t>直接方式</a:t>
            </a:r>
          </a:p>
          <a:p>
            <a:pPr marL="800100" lvl="1" indent="-257175" defTabSz="741363" eaLnBrk="1" hangingPunct="1">
              <a:lnSpc>
                <a:spcPct val="90000"/>
              </a:lnSpc>
              <a:defRPr/>
            </a:pPr>
            <a:r>
              <a:rPr lang="zh-CN" altLang="en-GB" sz="2400" smtClean="0"/>
              <a:t>通过在程序中定义一个类型为类的变量来实现的，其格式与普通变量的定义相同。例如：</a:t>
            </a:r>
          </a:p>
          <a:p>
            <a:pPr marL="1336675" lvl="2" defTabSz="741363" eaLnBrk="1" hangingPunct="1">
              <a:lnSpc>
                <a:spcPct val="120000"/>
              </a:lnSpc>
              <a:buFont typeface="Wingdings" pitchFamily="2" charset="2"/>
              <a:buNone/>
              <a:defRPr/>
            </a:pPr>
            <a:r>
              <a:rPr lang="en-GB" altLang="zh-CN" sz="2000" smtClean="0"/>
              <a:t>class A</a:t>
            </a:r>
          </a:p>
          <a:p>
            <a:pPr marL="1336675" lvl="2" defTabSz="741363" eaLnBrk="1" hangingPunct="1">
              <a:lnSpc>
                <a:spcPct val="90000"/>
              </a:lnSpc>
              <a:buFont typeface="Wingdings" pitchFamily="2" charset="2"/>
              <a:buNone/>
              <a:defRPr/>
            </a:pPr>
            <a:r>
              <a:rPr lang="en-GB" altLang="zh-CN" sz="2000" smtClean="0"/>
              <a:t>{	public:</a:t>
            </a:r>
          </a:p>
          <a:p>
            <a:pPr marL="1336675" lvl="2" defTabSz="741363" eaLnBrk="1" hangingPunct="1">
              <a:lnSpc>
                <a:spcPct val="90000"/>
              </a:lnSpc>
              <a:buFont typeface="Wingdings" pitchFamily="2" charset="2"/>
              <a:buNone/>
              <a:defRPr/>
            </a:pPr>
            <a:r>
              <a:rPr lang="en-GB" altLang="zh-CN" sz="2000" smtClean="0"/>
              <a:t>		void f();</a:t>
            </a:r>
          </a:p>
          <a:p>
            <a:pPr marL="1336675" lvl="2" defTabSz="741363" eaLnBrk="1" hangingPunct="1">
              <a:lnSpc>
                <a:spcPct val="90000"/>
              </a:lnSpc>
              <a:buFont typeface="Wingdings" pitchFamily="2" charset="2"/>
              <a:buNone/>
              <a:defRPr/>
            </a:pPr>
            <a:r>
              <a:rPr lang="en-GB" altLang="zh-CN" sz="2000" smtClean="0"/>
              <a:t>		void g();</a:t>
            </a:r>
          </a:p>
          <a:p>
            <a:pPr marL="1336675" lvl="2" defTabSz="741363" eaLnBrk="1" hangingPunct="1">
              <a:lnSpc>
                <a:spcPct val="90000"/>
              </a:lnSpc>
              <a:buFont typeface="Wingdings" pitchFamily="2" charset="2"/>
              <a:buNone/>
              <a:defRPr/>
            </a:pPr>
            <a:r>
              <a:rPr lang="en-GB" altLang="zh-CN" sz="2000" smtClean="0"/>
              <a:t>	private:</a:t>
            </a:r>
          </a:p>
          <a:p>
            <a:pPr marL="1336675" lvl="2" defTabSz="741363" eaLnBrk="1" hangingPunct="1">
              <a:lnSpc>
                <a:spcPct val="90000"/>
              </a:lnSpc>
              <a:buFont typeface="Wingdings" pitchFamily="2" charset="2"/>
              <a:buNone/>
              <a:defRPr/>
            </a:pPr>
            <a:r>
              <a:rPr lang="en-GB" altLang="zh-CN" sz="2000" smtClean="0"/>
              <a:t>		int x,y;</a:t>
            </a:r>
          </a:p>
          <a:p>
            <a:pPr marL="1336675" lvl="2" defTabSz="741363" eaLnBrk="1" hangingPunct="1">
              <a:lnSpc>
                <a:spcPct val="90000"/>
              </a:lnSpc>
              <a:buFont typeface="Wingdings" pitchFamily="2" charset="2"/>
              <a:buNone/>
              <a:defRPr/>
            </a:pPr>
            <a:r>
              <a:rPr lang="en-GB" altLang="zh-CN" sz="2000" smtClean="0"/>
              <a:t>}</a:t>
            </a:r>
          </a:p>
          <a:p>
            <a:pPr marL="1336675" lvl="2" defTabSz="741363" eaLnBrk="1" hangingPunct="1">
              <a:lnSpc>
                <a:spcPct val="90000"/>
              </a:lnSpc>
              <a:buFont typeface="Wingdings" pitchFamily="2" charset="2"/>
              <a:buNone/>
              <a:defRPr/>
            </a:pPr>
            <a:r>
              <a:rPr lang="en-GB" altLang="zh-CN" sz="2000" smtClean="0"/>
              <a:t>......</a:t>
            </a:r>
          </a:p>
          <a:p>
            <a:pPr marL="1336675" lvl="2" defTabSz="741363" eaLnBrk="1" hangingPunct="1">
              <a:lnSpc>
                <a:spcPct val="90000"/>
              </a:lnSpc>
              <a:buFont typeface="Wingdings" pitchFamily="2" charset="2"/>
              <a:buNone/>
              <a:defRPr/>
            </a:pPr>
            <a:r>
              <a:rPr lang="en-GB" altLang="zh-CN" sz="2000" smtClean="0"/>
              <a:t>A a1;  //</a:t>
            </a:r>
            <a:r>
              <a:rPr lang="zh-CN" altLang="en-GB" sz="2000" smtClean="0"/>
              <a:t>创建一个</a:t>
            </a:r>
            <a:r>
              <a:rPr lang="en-GB" altLang="zh-CN" sz="2000" smtClean="0"/>
              <a:t>A</a:t>
            </a:r>
            <a:r>
              <a:rPr lang="zh-CN" altLang="en-GB" sz="2000" smtClean="0"/>
              <a:t>类的对象。</a:t>
            </a:r>
          </a:p>
          <a:p>
            <a:pPr marL="1336675" lvl="2" defTabSz="741363" eaLnBrk="1" hangingPunct="1">
              <a:lnSpc>
                <a:spcPct val="90000"/>
              </a:lnSpc>
              <a:buFont typeface="Wingdings" pitchFamily="2" charset="2"/>
              <a:buNone/>
              <a:defRPr/>
            </a:pPr>
            <a:r>
              <a:rPr lang="en-GB" altLang="zh-CN" sz="2000" smtClean="0"/>
              <a:t>A a2[100]; //</a:t>
            </a:r>
            <a:r>
              <a:rPr lang="zh-CN" altLang="en-GB" sz="2000" smtClean="0"/>
              <a:t>创建由对象数组表示的</a:t>
            </a:r>
            <a:r>
              <a:rPr lang="en-GB" altLang="zh-CN" sz="2000" smtClean="0"/>
              <a:t>100</a:t>
            </a:r>
            <a:r>
              <a:rPr lang="zh-CN" altLang="en-GB" sz="2000" smtClean="0"/>
              <a:t>个</a:t>
            </a:r>
            <a:r>
              <a:rPr lang="en-GB" altLang="zh-CN" sz="2000" smtClean="0"/>
              <a:t>A</a:t>
            </a:r>
            <a:r>
              <a:rPr lang="zh-CN" altLang="en-GB" sz="2000" smtClean="0"/>
              <a:t>类对象。</a:t>
            </a:r>
          </a:p>
          <a:p>
            <a:pPr marL="800100" lvl="1" indent="-257175" defTabSz="741363" eaLnBrk="1" hangingPunct="1">
              <a:lnSpc>
                <a:spcPct val="90000"/>
              </a:lnSpc>
              <a:defRPr/>
            </a:pPr>
            <a:r>
              <a:rPr lang="zh-CN" altLang="en-US" sz="2400" smtClean="0"/>
              <a:t>对象通过对象名来标识和访问。</a:t>
            </a:r>
          </a:p>
          <a:p>
            <a:pPr marL="800100" lvl="1" indent="-257175" defTabSz="741363" eaLnBrk="1" hangingPunct="1">
              <a:lnSpc>
                <a:spcPct val="90000"/>
              </a:lnSpc>
              <a:defRPr/>
            </a:pPr>
            <a:r>
              <a:rPr lang="zh-CN" altLang="en-US" sz="2400" smtClean="0"/>
              <a:t>分为：全局对象、局部对象和成员对象。</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1" name="Rectangle 3"/>
          <p:cNvSpPr>
            <a:spLocks noGrp="1" noChangeArrowheads="1"/>
          </p:cNvSpPr>
          <p:nvPr>
            <p:ph type="body" idx="1"/>
          </p:nvPr>
        </p:nvSpPr>
        <p:spPr>
          <a:xfrm>
            <a:off x="250825" y="333375"/>
            <a:ext cx="8518525" cy="6335713"/>
          </a:xfrm>
        </p:spPr>
        <p:txBody>
          <a:bodyPr>
            <a:normAutofit fontScale="92500" lnSpcReduction="10000"/>
          </a:bodyPr>
          <a:lstStyle/>
          <a:p>
            <a:pPr marL="609600" indent="-609600" eaLnBrk="1" hangingPunct="1">
              <a:lnSpc>
                <a:spcPct val="115000"/>
              </a:lnSpc>
              <a:defRPr/>
            </a:pPr>
            <a:r>
              <a:rPr lang="zh-CN" altLang="en-US" dirty="0" smtClean="0"/>
              <a:t>间接方式（动态对象）</a:t>
            </a:r>
          </a:p>
          <a:p>
            <a:pPr marL="990600" lvl="1" indent="-533400" eaLnBrk="1" hangingPunct="1">
              <a:lnSpc>
                <a:spcPct val="110000"/>
              </a:lnSpc>
              <a:defRPr/>
            </a:pPr>
            <a:r>
              <a:rPr lang="zh-CN" altLang="en-GB" dirty="0" smtClean="0"/>
              <a:t>在程序运行时刻，通过</a:t>
            </a:r>
            <a:r>
              <a:rPr lang="en-GB" altLang="zh-CN" dirty="0" smtClean="0"/>
              <a:t>new</a:t>
            </a:r>
            <a:r>
              <a:rPr lang="zh-CN" altLang="en-GB" dirty="0" smtClean="0"/>
              <a:t>操作来创建对象</a:t>
            </a:r>
            <a:r>
              <a:rPr lang="zh-CN" altLang="en-US" dirty="0" smtClean="0"/>
              <a:t>，</a:t>
            </a:r>
            <a:r>
              <a:rPr lang="zh-CN" altLang="en-GB" dirty="0" smtClean="0"/>
              <a:t>用</a:t>
            </a:r>
            <a:r>
              <a:rPr lang="en-GB" altLang="zh-CN" dirty="0"/>
              <a:t>delete</a:t>
            </a:r>
            <a:r>
              <a:rPr lang="zh-CN" altLang="en-GB" dirty="0"/>
              <a:t>操作来撤消（使之消亡）</a:t>
            </a:r>
            <a:r>
              <a:rPr lang="zh-CN" altLang="en-GB" dirty="0" smtClean="0"/>
              <a:t>。</a:t>
            </a:r>
          </a:p>
          <a:p>
            <a:pPr marL="990600" lvl="1" indent="-533400" eaLnBrk="1" hangingPunct="1">
              <a:lnSpc>
                <a:spcPct val="110000"/>
              </a:lnSpc>
              <a:defRPr/>
            </a:pPr>
            <a:r>
              <a:rPr lang="zh-CN" altLang="en-GB" dirty="0" smtClean="0"/>
              <a:t>通过</a:t>
            </a:r>
            <a:r>
              <a:rPr lang="zh-CN" altLang="en-GB" dirty="0"/>
              <a:t>指针来标识和访问。</a:t>
            </a:r>
            <a:endParaRPr lang="en-US" altLang="zh-CN" dirty="0"/>
          </a:p>
          <a:p>
            <a:pPr marL="990600" lvl="1" indent="-533400" eaLnBrk="1" hangingPunct="1">
              <a:lnSpc>
                <a:spcPct val="110000"/>
              </a:lnSpc>
              <a:defRPr/>
            </a:pPr>
            <a:r>
              <a:rPr lang="zh-CN" altLang="en-US" dirty="0" smtClean="0"/>
              <a:t>单个</a:t>
            </a:r>
            <a:r>
              <a:rPr lang="zh-CN" altLang="en-US" dirty="0"/>
              <a:t>动态对象的创建与撤消</a:t>
            </a:r>
          </a:p>
          <a:p>
            <a:pPr marL="984250" lvl="2" indent="0" eaLnBrk="1" hangingPunct="1">
              <a:lnSpc>
                <a:spcPct val="110000"/>
              </a:lnSpc>
              <a:buFont typeface="Wingdings" pitchFamily="2" charset="2"/>
              <a:buNone/>
              <a:defRPr/>
            </a:pPr>
            <a:r>
              <a:rPr lang="en-US" altLang="zh-CN" dirty="0"/>
              <a:t>A *p;</a:t>
            </a:r>
          </a:p>
          <a:p>
            <a:pPr marL="984250" lvl="2" indent="0" eaLnBrk="1" hangingPunct="1">
              <a:lnSpc>
                <a:spcPct val="110000"/>
              </a:lnSpc>
              <a:buFont typeface="Wingdings" pitchFamily="2" charset="2"/>
              <a:buNone/>
              <a:defRPr/>
            </a:pPr>
            <a:r>
              <a:rPr lang="en-US" altLang="zh-CN" dirty="0"/>
              <a:t>p = new A;  // </a:t>
            </a:r>
            <a:r>
              <a:rPr lang="zh-CN" altLang="en-US" dirty="0"/>
              <a:t>创建一个</a:t>
            </a:r>
            <a:r>
              <a:rPr lang="en-US" altLang="zh-CN" dirty="0"/>
              <a:t>A</a:t>
            </a:r>
            <a:r>
              <a:rPr lang="zh-CN" altLang="en-US" dirty="0"/>
              <a:t>类的动态对象。</a:t>
            </a:r>
          </a:p>
          <a:p>
            <a:pPr marL="984250" lvl="2" indent="0" eaLnBrk="1" hangingPunct="1">
              <a:lnSpc>
                <a:spcPct val="110000"/>
              </a:lnSpc>
              <a:buFont typeface="Wingdings" pitchFamily="2" charset="2"/>
              <a:buNone/>
              <a:defRPr/>
            </a:pPr>
            <a:r>
              <a:rPr lang="en-US" altLang="zh-CN" dirty="0"/>
              <a:t>… *p … //</a:t>
            </a:r>
            <a:r>
              <a:rPr lang="zh-CN" altLang="en-US" dirty="0"/>
              <a:t>通过</a:t>
            </a:r>
            <a:r>
              <a:rPr lang="en-US" altLang="zh-CN" dirty="0"/>
              <a:t>p</a:t>
            </a:r>
            <a:r>
              <a:rPr lang="zh-CN" altLang="en-US" dirty="0"/>
              <a:t>访问动态对象</a:t>
            </a:r>
          </a:p>
          <a:p>
            <a:pPr marL="984250" lvl="2" indent="0" eaLnBrk="1" hangingPunct="1">
              <a:lnSpc>
                <a:spcPct val="110000"/>
              </a:lnSpc>
              <a:buFont typeface="Wingdings" pitchFamily="2" charset="2"/>
              <a:buNone/>
              <a:defRPr/>
            </a:pPr>
            <a:r>
              <a:rPr lang="en-US" altLang="zh-CN" dirty="0"/>
              <a:t>delete p;   // </a:t>
            </a:r>
            <a:r>
              <a:rPr lang="zh-CN" altLang="en-US" dirty="0"/>
              <a:t>撤消</a:t>
            </a:r>
            <a:r>
              <a:rPr lang="en-US" altLang="zh-CN" dirty="0"/>
              <a:t>p</a:t>
            </a:r>
            <a:r>
              <a:rPr lang="zh-CN" altLang="en-US" dirty="0"/>
              <a:t>所指向的动态对象。</a:t>
            </a:r>
          </a:p>
          <a:p>
            <a:pPr marL="990600" lvl="1" indent="-533400" eaLnBrk="1" hangingPunct="1">
              <a:lnSpc>
                <a:spcPct val="110000"/>
              </a:lnSpc>
              <a:defRPr/>
            </a:pPr>
            <a:r>
              <a:rPr lang="zh-CN" altLang="en-US" dirty="0"/>
              <a:t>动态对象数组的创建与撤消</a:t>
            </a:r>
          </a:p>
          <a:p>
            <a:pPr marL="989013" lvl="2" indent="0" eaLnBrk="1" hangingPunct="1">
              <a:lnSpc>
                <a:spcPct val="110000"/>
              </a:lnSpc>
              <a:buFont typeface="Wingdings" pitchFamily="2" charset="2"/>
              <a:buNone/>
              <a:defRPr/>
            </a:pPr>
            <a:r>
              <a:rPr lang="en-US" altLang="zh-CN" dirty="0"/>
              <a:t>A *q;</a:t>
            </a:r>
          </a:p>
          <a:p>
            <a:pPr marL="989013" lvl="2" indent="0" eaLnBrk="1" hangingPunct="1">
              <a:lnSpc>
                <a:spcPct val="110000"/>
              </a:lnSpc>
              <a:buFont typeface="Wingdings" pitchFamily="2" charset="2"/>
              <a:buNone/>
              <a:defRPr/>
            </a:pPr>
            <a:r>
              <a:rPr lang="en-US" altLang="zh-CN" dirty="0"/>
              <a:t>q = new A[100];   //</a:t>
            </a:r>
            <a:r>
              <a:rPr lang="zh-CN" altLang="en-US" dirty="0"/>
              <a:t>创建一个动态对象数组。</a:t>
            </a:r>
          </a:p>
          <a:p>
            <a:pPr marL="989013" lvl="2" indent="0" eaLnBrk="1" hangingPunct="1">
              <a:lnSpc>
                <a:spcPct val="110000"/>
              </a:lnSpc>
              <a:buFont typeface="Wingdings" pitchFamily="2" charset="2"/>
              <a:buNone/>
              <a:defRPr/>
            </a:pPr>
            <a:r>
              <a:rPr lang="en-US" altLang="zh-CN" dirty="0" smtClean="0"/>
              <a:t>...q[</a:t>
            </a:r>
            <a:r>
              <a:rPr lang="en-US" altLang="zh-CN" dirty="0" err="1" smtClean="0"/>
              <a:t>i</a:t>
            </a:r>
            <a:r>
              <a:rPr lang="en-US" altLang="zh-CN" dirty="0" smtClean="0"/>
              <a:t>]... //</a:t>
            </a:r>
            <a:r>
              <a:rPr lang="zh-CN" altLang="en-US" dirty="0" smtClean="0"/>
              <a:t>或者，</a:t>
            </a:r>
            <a:r>
              <a:rPr lang="en-US" altLang="zh-CN" dirty="0" smtClean="0"/>
              <a:t>*(</a:t>
            </a:r>
            <a:r>
              <a:rPr lang="en-US" altLang="zh-CN" dirty="0" err="1" smtClean="0"/>
              <a:t>q+i</a:t>
            </a:r>
            <a:r>
              <a:rPr lang="en-US" altLang="zh-CN" dirty="0" smtClean="0"/>
              <a:t>)</a:t>
            </a:r>
            <a:r>
              <a:rPr lang="zh-CN" altLang="en-US" dirty="0" smtClean="0"/>
              <a:t>，通过</a:t>
            </a:r>
            <a:r>
              <a:rPr lang="en-US" altLang="zh-CN" dirty="0"/>
              <a:t>q</a:t>
            </a:r>
            <a:r>
              <a:rPr lang="zh-CN" altLang="en-US" dirty="0"/>
              <a:t>访问动态对象数组</a:t>
            </a:r>
          </a:p>
          <a:p>
            <a:pPr marL="989013" lvl="2" indent="0" eaLnBrk="1" hangingPunct="1">
              <a:lnSpc>
                <a:spcPct val="110000"/>
              </a:lnSpc>
              <a:buFont typeface="Wingdings" pitchFamily="2" charset="2"/>
              <a:buNone/>
              <a:defRPr/>
            </a:pPr>
            <a:r>
              <a:rPr lang="en-US" altLang="zh-CN" dirty="0"/>
              <a:t>delete []q;   //</a:t>
            </a:r>
            <a:r>
              <a:rPr lang="zh-CN" altLang="en-US" dirty="0"/>
              <a:t>撤消</a:t>
            </a:r>
            <a:r>
              <a:rPr lang="en-US" altLang="zh-CN" dirty="0"/>
              <a:t>q</a:t>
            </a:r>
            <a:r>
              <a:rPr lang="zh-CN" altLang="en-US" dirty="0"/>
              <a:t>所指向的动态对象数组。</a:t>
            </a:r>
            <a:r>
              <a:rPr lang="zh-CN" altLang="en-GB" dirty="0"/>
              <a:t>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457200" y="115888"/>
            <a:ext cx="8229600" cy="868362"/>
          </a:xfrm>
        </p:spPr>
        <p:txBody>
          <a:bodyPr/>
          <a:lstStyle/>
          <a:p>
            <a:pPr eaLnBrk="1" hangingPunct="1">
              <a:defRPr/>
            </a:pPr>
            <a:r>
              <a:rPr lang="zh-CN" altLang="en-GB" smtClean="0"/>
              <a:t>对象的操作</a:t>
            </a:r>
            <a:r>
              <a:rPr lang="zh-CN" altLang="en-US" smtClean="0"/>
              <a:t> </a:t>
            </a:r>
          </a:p>
        </p:txBody>
      </p:sp>
      <p:sp>
        <p:nvSpPr>
          <p:cNvPr id="1077251" name="Rectangle 3"/>
          <p:cNvSpPr>
            <a:spLocks noGrp="1" noChangeArrowheads="1"/>
          </p:cNvSpPr>
          <p:nvPr>
            <p:ph type="body" idx="1"/>
          </p:nvPr>
        </p:nvSpPr>
        <p:spPr>
          <a:xfrm>
            <a:off x="395288" y="1125538"/>
            <a:ext cx="8353425" cy="5732462"/>
          </a:xfrm>
        </p:spPr>
        <p:txBody>
          <a:bodyPr/>
          <a:lstStyle/>
          <a:p>
            <a:pPr eaLnBrk="1" hangingPunct="1">
              <a:lnSpc>
                <a:spcPct val="90000"/>
              </a:lnSpc>
              <a:defRPr/>
            </a:pPr>
            <a:r>
              <a:rPr lang="zh-CN" altLang="en-GB" sz="2400" dirty="0" smtClean="0"/>
              <a:t>对于创建的一个对象，需要通过向它发送消息来对它进行操作，这里，向对象发送消息就是指调用对象类中定义的某个</a:t>
            </a:r>
            <a:r>
              <a:rPr lang="en-GB" altLang="zh-CN" sz="2400" dirty="0" smtClean="0"/>
              <a:t>public</a:t>
            </a:r>
            <a:r>
              <a:rPr lang="zh-CN" altLang="en-GB" sz="2400" dirty="0" smtClean="0"/>
              <a:t>成员函数。例如：</a:t>
            </a:r>
          </a:p>
          <a:p>
            <a:pPr lvl="1" eaLnBrk="1" hangingPunct="1">
              <a:lnSpc>
                <a:spcPct val="140000"/>
              </a:lnSpc>
              <a:buFontTx/>
              <a:buNone/>
              <a:defRPr/>
            </a:pPr>
            <a:r>
              <a:rPr lang="en-GB" altLang="zh-CN" sz="2000" dirty="0" smtClean="0"/>
              <a:t>class A</a:t>
            </a:r>
          </a:p>
          <a:p>
            <a:pPr lvl="1" eaLnBrk="1" hangingPunct="1">
              <a:lnSpc>
                <a:spcPct val="90000"/>
              </a:lnSpc>
              <a:buFontTx/>
              <a:buNone/>
              <a:defRPr/>
            </a:pPr>
            <a:r>
              <a:rPr lang="en-GB" altLang="zh-CN" sz="2000" dirty="0" smtClean="0"/>
              <a:t>{		</a:t>
            </a:r>
            <a:r>
              <a:rPr lang="en-GB" altLang="zh-CN" sz="2000" dirty="0" err="1" smtClean="0"/>
              <a:t>int</a:t>
            </a:r>
            <a:r>
              <a:rPr lang="en-GB" altLang="zh-CN" sz="2000" dirty="0" smtClean="0"/>
              <a:t> x;</a:t>
            </a:r>
          </a:p>
          <a:p>
            <a:pPr lvl="1" eaLnBrk="1" hangingPunct="1">
              <a:lnSpc>
                <a:spcPct val="90000"/>
              </a:lnSpc>
              <a:buFontTx/>
              <a:buNone/>
              <a:defRPr/>
            </a:pPr>
            <a:r>
              <a:rPr lang="en-GB" altLang="zh-CN" sz="2000" dirty="0" smtClean="0"/>
              <a:t>	public:</a:t>
            </a:r>
          </a:p>
          <a:p>
            <a:pPr lvl="1" eaLnBrk="1" hangingPunct="1">
              <a:lnSpc>
                <a:spcPct val="90000"/>
              </a:lnSpc>
              <a:buFontTx/>
              <a:buNone/>
              <a:defRPr/>
            </a:pPr>
            <a:r>
              <a:rPr lang="en-GB" altLang="zh-CN" sz="2000" dirty="0" smtClean="0"/>
              <a:t>		void f();</a:t>
            </a:r>
          </a:p>
          <a:p>
            <a:pPr lvl="1" eaLnBrk="1" hangingPunct="1">
              <a:lnSpc>
                <a:spcPct val="90000"/>
              </a:lnSpc>
              <a:buFontTx/>
              <a:buNone/>
              <a:defRPr/>
            </a:pPr>
            <a:r>
              <a:rPr lang="en-GB" altLang="zh-CN" sz="2000" dirty="0" smtClean="0"/>
              <a:t>};</a:t>
            </a:r>
          </a:p>
          <a:p>
            <a:pPr lvl="1" eaLnBrk="1" hangingPunct="1">
              <a:lnSpc>
                <a:spcPct val="90000"/>
              </a:lnSpc>
              <a:buFontTx/>
              <a:buNone/>
              <a:defRPr/>
            </a:pPr>
            <a:r>
              <a:rPr lang="en-GB" altLang="zh-CN" sz="2000" dirty="0" err="1" smtClean="0"/>
              <a:t>int</a:t>
            </a:r>
            <a:r>
              <a:rPr lang="en-GB" altLang="zh-CN" sz="2000" dirty="0" smtClean="0"/>
              <a:t> main()</a:t>
            </a:r>
          </a:p>
          <a:p>
            <a:pPr lvl="1" eaLnBrk="1" hangingPunct="1">
              <a:lnSpc>
                <a:spcPct val="90000"/>
              </a:lnSpc>
              <a:buFontTx/>
              <a:buNone/>
              <a:defRPr/>
            </a:pPr>
            <a:r>
              <a:rPr lang="en-GB" altLang="zh-CN" sz="2000" dirty="0" smtClean="0"/>
              <a:t>{	A </a:t>
            </a:r>
            <a:r>
              <a:rPr lang="en-GB" altLang="zh-CN" sz="2000" dirty="0" err="1" smtClean="0"/>
              <a:t>a</a:t>
            </a:r>
            <a:r>
              <a:rPr lang="en-GB" altLang="zh-CN" sz="2000" dirty="0" smtClean="0"/>
              <a:t>; 	//</a:t>
            </a:r>
            <a:r>
              <a:rPr lang="zh-CN" altLang="en-GB" sz="2000" dirty="0" smtClean="0"/>
              <a:t>创建</a:t>
            </a:r>
            <a:r>
              <a:rPr lang="en-GB" altLang="zh-CN" sz="2000" dirty="0" smtClean="0"/>
              <a:t>A</a:t>
            </a:r>
            <a:r>
              <a:rPr lang="zh-CN" altLang="en-GB" sz="2000" dirty="0" smtClean="0"/>
              <a:t>类的一个局部对象</a:t>
            </a:r>
            <a:r>
              <a:rPr lang="en-GB" altLang="zh-CN" sz="2000" dirty="0" smtClean="0"/>
              <a:t>a</a:t>
            </a:r>
            <a:r>
              <a:rPr lang="zh-CN" altLang="en-GB" sz="2000" dirty="0" smtClean="0"/>
              <a:t>。</a:t>
            </a:r>
          </a:p>
          <a:p>
            <a:pPr lvl="1" eaLnBrk="1" hangingPunct="1">
              <a:lnSpc>
                <a:spcPct val="90000"/>
              </a:lnSpc>
              <a:buFontTx/>
              <a:buNone/>
              <a:defRPr/>
            </a:pPr>
            <a:r>
              <a:rPr lang="zh-CN" altLang="en-GB" sz="2000" dirty="0" smtClean="0"/>
              <a:t>	</a:t>
            </a:r>
            <a:r>
              <a:rPr lang="en-GB" altLang="zh-CN" sz="2000" dirty="0" err="1" smtClean="0">
                <a:solidFill>
                  <a:srgbClr val="FFC000"/>
                </a:solidFill>
              </a:rPr>
              <a:t>a.f</a:t>
            </a:r>
            <a:r>
              <a:rPr lang="en-GB" altLang="zh-CN" sz="2000" dirty="0" smtClean="0">
                <a:solidFill>
                  <a:srgbClr val="FFC000"/>
                </a:solidFill>
              </a:rPr>
              <a:t>(); </a:t>
            </a:r>
            <a:r>
              <a:rPr lang="en-GB" altLang="zh-CN" sz="2000" dirty="0" smtClean="0"/>
              <a:t>	//</a:t>
            </a:r>
            <a:r>
              <a:rPr lang="zh-CN" altLang="en-GB" sz="2000" dirty="0" smtClean="0"/>
              <a:t>调用</a:t>
            </a:r>
            <a:r>
              <a:rPr lang="en-GB" altLang="zh-CN" sz="2000" dirty="0" smtClean="0"/>
              <a:t>A</a:t>
            </a:r>
            <a:r>
              <a:rPr lang="zh-CN" altLang="en-GB" sz="2000" dirty="0" smtClean="0"/>
              <a:t>类的成员函数</a:t>
            </a:r>
            <a:r>
              <a:rPr lang="en-GB" altLang="zh-CN" sz="2000" dirty="0" smtClean="0"/>
              <a:t>f</a:t>
            </a:r>
            <a:r>
              <a:rPr lang="zh-CN" altLang="en-GB" sz="2000" dirty="0" smtClean="0"/>
              <a:t>对对象</a:t>
            </a:r>
            <a:r>
              <a:rPr lang="en-GB" altLang="zh-CN" sz="2000" dirty="0" smtClean="0"/>
              <a:t>a</a:t>
            </a:r>
            <a:r>
              <a:rPr lang="zh-CN" altLang="en-GB" sz="2000" dirty="0" smtClean="0"/>
              <a:t>进行操作。</a:t>
            </a:r>
          </a:p>
          <a:p>
            <a:pPr lvl="1" eaLnBrk="1" hangingPunct="1">
              <a:lnSpc>
                <a:spcPct val="90000"/>
              </a:lnSpc>
              <a:buFontTx/>
              <a:buNone/>
              <a:defRPr/>
            </a:pPr>
            <a:r>
              <a:rPr lang="zh-CN" altLang="en-GB" sz="2000" dirty="0" smtClean="0"/>
              <a:t>	</a:t>
            </a:r>
            <a:r>
              <a:rPr lang="en-GB" altLang="zh-CN" sz="2000" dirty="0" smtClean="0"/>
              <a:t>A *p=</a:t>
            </a:r>
            <a:r>
              <a:rPr lang="en-US" altLang="zh-CN" sz="2000" dirty="0" smtClean="0"/>
              <a:t>new A;	 </a:t>
            </a:r>
            <a:r>
              <a:rPr lang="en-GB" altLang="zh-CN" sz="2000" dirty="0" smtClean="0"/>
              <a:t>//</a:t>
            </a:r>
            <a:r>
              <a:rPr lang="zh-CN" altLang="en-GB" sz="2000" dirty="0" smtClean="0"/>
              <a:t>创建</a:t>
            </a:r>
            <a:r>
              <a:rPr lang="en-GB" altLang="zh-CN" sz="2000" dirty="0" smtClean="0"/>
              <a:t>A</a:t>
            </a:r>
            <a:r>
              <a:rPr lang="zh-CN" altLang="en-GB" sz="2000" dirty="0" smtClean="0"/>
              <a:t>类的一个动态对象，</a:t>
            </a:r>
            <a:r>
              <a:rPr lang="en-GB" altLang="zh-CN" sz="2000" dirty="0" smtClean="0"/>
              <a:t>p</a:t>
            </a:r>
            <a:r>
              <a:rPr lang="zh-CN" altLang="en-GB" sz="2000" dirty="0" smtClean="0"/>
              <a:t>指向之。</a:t>
            </a:r>
          </a:p>
          <a:p>
            <a:pPr lvl="1" eaLnBrk="1" hangingPunct="1">
              <a:lnSpc>
                <a:spcPct val="90000"/>
              </a:lnSpc>
              <a:buFontTx/>
              <a:buNone/>
              <a:defRPr/>
            </a:pPr>
            <a:r>
              <a:rPr lang="zh-CN" altLang="en-GB" sz="2000" dirty="0" smtClean="0"/>
              <a:t>	</a:t>
            </a:r>
            <a:r>
              <a:rPr lang="en-GB" altLang="zh-CN" sz="2000" dirty="0" smtClean="0">
                <a:solidFill>
                  <a:srgbClr val="FFC000"/>
                </a:solidFill>
              </a:rPr>
              <a:t>p-&gt;f(); </a:t>
            </a:r>
            <a:r>
              <a:rPr lang="en-GB" altLang="zh-CN" sz="2000" dirty="0" smtClean="0"/>
              <a:t>	//</a:t>
            </a:r>
            <a:r>
              <a:rPr lang="zh-CN" altLang="en-GB" sz="2000" dirty="0" smtClean="0"/>
              <a:t>调用</a:t>
            </a:r>
            <a:r>
              <a:rPr lang="en-GB" altLang="zh-CN" sz="2000" dirty="0" smtClean="0"/>
              <a:t>A</a:t>
            </a:r>
            <a:r>
              <a:rPr lang="zh-CN" altLang="en-GB" sz="2000" dirty="0" smtClean="0"/>
              <a:t>类的成员函数</a:t>
            </a:r>
            <a:r>
              <a:rPr lang="en-GB" altLang="zh-CN" sz="2000" dirty="0" smtClean="0"/>
              <a:t>f</a:t>
            </a:r>
            <a:r>
              <a:rPr lang="zh-CN" altLang="en-GB" sz="2000" dirty="0" smtClean="0"/>
              <a:t>对</a:t>
            </a:r>
            <a:r>
              <a:rPr lang="en-GB" altLang="zh-CN" sz="2000" dirty="0" smtClean="0"/>
              <a:t>p</a:t>
            </a:r>
            <a:r>
              <a:rPr lang="zh-CN" altLang="en-GB" sz="2000" dirty="0" smtClean="0"/>
              <a:t>所指向的对象进行操作。</a:t>
            </a:r>
          </a:p>
          <a:p>
            <a:pPr lvl="1" eaLnBrk="1" hangingPunct="1">
              <a:lnSpc>
                <a:spcPct val="90000"/>
              </a:lnSpc>
              <a:buFontTx/>
              <a:buNone/>
              <a:defRPr/>
            </a:pPr>
            <a:r>
              <a:rPr lang="zh-CN" altLang="en-GB" sz="2000" dirty="0" smtClean="0"/>
              <a:t>	</a:t>
            </a:r>
            <a:r>
              <a:rPr lang="en-GB" altLang="zh-CN" sz="2000" dirty="0" smtClean="0"/>
              <a:t>delete p;</a:t>
            </a:r>
          </a:p>
          <a:p>
            <a:pPr lvl="1" eaLnBrk="1" hangingPunct="1">
              <a:lnSpc>
                <a:spcPct val="90000"/>
              </a:lnSpc>
              <a:buFontTx/>
              <a:buNone/>
              <a:defRPr/>
            </a:pPr>
            <a:r>
              <a:rPr lang="en-GB" altLang="zh-CN" sz="2000" dirty="0" smtClean="0"/>
              <a:t>	return 0;</a:t>
            </a:r>
          </a:p>
          <a:p>
            <a:pPr lvl="1" eaLnBrk="1" hangingPunct="1">
              <a:lnSpc>
                <a:spcPct val="90000"/>
              </a:lnSpc>
              <a:buFontTx/>
              <a:buNone/>
              <a:defRPr/>
            </a:pPr>
            <a:r>
              <a:rPr lang="en-GB"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3" name="Rectangle 3"/>
          <p:cNvSpPr>
            <a:spLocks noGrp="1" noChangeArrowheads="1"/>
          </p:cNvSpPr>
          <p:nvPr>
            <p:ph type="body" idx="1"/>
          </p:nvPr>
        </p:nvSpPr>
        <p:spPr>
          <a:xfrm>
            <a:off x="457200" y="188913"/>
            <a:ext cx="8229600" cy="863600"/>
          </a:xfrm>
        </p:spPr>
        <p:txBody>
          <a:bodyPr/>
          <a:lstStyle/>
          <a:p>
            <a:pPr eaLnBrk="1" hangingPunct="1">
              <a:lnSpc>
                <a:spcPct val="90000"/>
              </a:lnSpc>
              <a:defRPr/>
            </a:pPr>
            <a:r>
              <a:rPr lang="zh-CN" altLang="en-US" sz="2800" dirty="0" smtClean="0"/>
              <a:t>在类的外部，</a:t>
            </a:r>
            <a:r>
              <a:rPr lang="zh-CN" altLang="en-GB" sz="2800" dirty="0" smtClean="0"/>
              <a:t>通过对象来访问类的成员时要受到类成员访问控制的限制，例如：</a:t>
            </a:r>
          </a:p>
          <a:p>
            <a:pPr lvl="1" eaLnBrk="1" hangingPunct="1">
              <a:lnSpc>
                <a:spcPct val="70000"/>
              </a:lnSpc>
              <a:buFontTx/>
              <a:buNone/>
              <a:defRPr/>
            </a:pPr>
            <a:endParaRPr lang="en-US" altLang="zh-CN" sz="2000" dirty="0" smtClean="0"/>
          </a:p>
        </p:txBody>
      </p:sp>
      <p:sp>
        <p:nvSpPr>
          <p:cNvPr id="1361920" name="Text Box 0"/>
          <p:cNvSpPr txBox="1">
            <a:spLocks noChangeArrowheads="1"/>
          </p:cNvSpPr>
          <p:nvPr/>
        </p:nvSpPr>
        <p:spPr bwMode="auto">
          <a:xfrm>
            <a:off x="395288" y="981075"/>
            <a:ext cx="4392612" cy="5648325"/>
          </a:xfrm>
          <a:prstGeom prst="rect">
            <a:avLst/>
          </a:prstGeom>
          <a:solidFill>
            <a:schemeClr val="bg1"/>
          </a:solidFill>
          <a:ln w="12700" cap="sq">
            <a:noFill/>
            <a:miter lim="800000"/>
            <a:headEnd type="none" w="sm" len="sm"/>
            <a:tailEnd type="none" w="sm" len="sm"/>
          </a:ln>
          <a:effectLst/>
        </p:spPr>
        <p:txBody>
          <a:bodyPr>
            <a:spAutoFit/>
          </a:bodyPr>
          <a:lstStyle/>
          <a:p>
            <a:pPr defTabSz="342900">
              <a:defRPr/>
            </a:pPr>
            <a:r>
              <a:rPr lang="en-GB" altLang="zh-CN" sz="1900" dirty="0">
                <a:effectLst>
                  <a:outerShdw blurRad="38100" dist="38100" dir="2700000" algn="tl">
                    <a:srgbClr val="000000"/>
                  </a:outerShdw>
                </a:effectLst>
                <a:ea typeface="宋体" pitchFamily="2" charset="-122"/>
              </a:rPr>
              <a:t>class A</a:t>
            </a:r>
          </a:p>
          <a:p>
            <a:pPr defTabSz="342900">
              <a:defRPr/>
            </a:pPr>
            <a:r>
              <a:rPr lang="en-GB" altLang="zh-CN" sz="1900" dirty="0">
                <a:effectLst>
                  <a:outerShdw blurRad="38100" dist="38100" dir="2700000" algn="tl">
                    <a:srgbClr val="000000"/>
                  </a:outerShdw>
                </a:effectLst>
                <a:ea typeface="宋体" pitchFamily="2" charset="-122"/>
              </a:rPr>
              <a:t>{	</a:t>
            </a:r>
            <a:r>
              <a:rPr lang="en-US" altLang="zh-CN" sz="1900" dirty="0">
                <a:effectLst>
                  <a:outerShdw blurRad="38100" dist="38100" dir="2700000" algn="tl">
                    <a:srgbClr val="000000"/>
                  </a:outerShdw>
                </a:effectLst>
                <a:ea typeface="宋体" pitchFamily="2" charset="-122"/>
              </a:rPr>
              <a:t>public:</a:t>
            </a:r>
            <a:endParaRPr lang="en-GB" altLang="zh-CN" sz="1900" dirty="0">
              <a:effectLst>
                <a:outerShdw blurRad="38100" dist="38100" dir="2700000" algn="tl">
                  <a:srgbClr val="000000"/>
                </a:outerShdw>
              </a:effectLst>
              <a:ea typeface="宋体" pitchFamily="2" charset="-122"/>
            </a:endParaRPr>
          </a:p>
          <a:p>
            <a:pPr defTabSz="342900">
              <a:defRPr/>
            </a:pPr>
            <a:r>
              <a:rPr lang="en-GB" altLang="zh-CN" sz="1900" dirty="0">
                <a:effectLst>
                  <a:outerShdw blurRad="38100" dist="38100" dir="2700000" algn="tl">
                    <a:srgbClr val="000000"/>
                  </a:outerShdw>
                </a:effectLst>
                <a:ea typeface="宋体" pitchFamily="2" charset="-122"/>
              </a:rPr>
              <a:t>		void f() </a:t>
            </a:r>
          </a:p>
          <a:p>
            <a:pPr defTabSz="342900">
              <a:defRPr/>
            </a:pPr>
            <a:r>
              <a:rPr lang="en-GB" altLang="zh-CN" sz="1900" dirty="0">
                <a:effectLst>
                  <a:outerShdw blurRad="38100" dist="38100" dir="2700000" algn="tl">
                    <a:srgbClr val="000000"/>
                  </a:outerShdw>
                </a:effectLst>
                <a:ea typeface="宋体" pitchFamily="2" charset="-122"/>
              </a:rPr>
              <a:t>		{ ...... //</a:t>
            </a:r>
            <a:r>
              <a:rPr lang="zh-CN" altLang="en-GB" sz="1900" dirty="0">
                <a:effectLst>
                  <a:outerShdw blurRad="38100" dist="38100" dir="2700000" algn="tl">
                    <a:srgbClr val="000000"/>
                  </a:outerShdw>
                </a:effectLst>
                <a:ea typeface="宋体" pitchFamily="2" charset="-122"/>
              </a:rPr>
              <a:t>允许访问：</a:t>
            </a:r>
            <a:r>
              <a:rPr lang="en-GB" altLang="zh-CN" sz="1900" dirty="0" err="1">
                <a:effectLst>
                  <a:outerShdw blurRad="38100" dist="38100" dir="2700000" algn="tl">
                    <a:srgbClr val="000000"/>
                  </a:outerShdw>
                </a:effectLst>
                <a:ea typeface="宋体" pitchFamily="2" charset="-122"/>
              </a:rPr>
              <a:t>x,y</a:t>
            </a:r>
            <a:r>
              <a:rPr lang="en-GB" altLang="zh-CN" sz="1900" dirty="0">
                <a:effectLst>
                  <a:outerShdw blurRad="38100" dist="38100" dir="2700000" algn="tl">
                    <a:srgbClr val="000000"/>
                  </a:outerShdw>
                </a:effectLst>
                <a:ea typeface="宋体" pitchFamily="2" charset="-122"/>
              </a:rPr>
              <a:t>,</a:t>
            </a:r>
            <a:r>
              <a:rPr lang="en-US" altLang="zh-CN" sz="1900" dirty="0" err="1">
                <a:effectLst>
                  <a:outerShdw blurRad="38100" dist="38100" dir="2700000" algn="tl">
                    <a:srgbClr val="000000"/>
                  </a:outerShdw>
                </a:effectLst>
                <a:ea typeface="宋体" pitchFamily="2" charset="-122"/>
              </a:rPr>
              <a:t>f,g,h</a:t>
            </a:r>
            <a:r>
              <a:rPr lang="en-US" altLang="zh-CN" sz="1900" dirty="0">
                <a:effectLst>
                  <a:outerShdw blurRad="38100" dist="38100" dir="2700000" algn="tl">
                    <a:srgbClr val="000000"/>
                  </a:outerShdw>
                </a:effectLst>
                <a:ea typeface="宋体" pitchFamily="2" charset="-122"/>
              </a:rPr>
              <a:t> </a:t>
            </a:r>
          </a:p>
          <a:p>
            <a:pPr defTabSz="342900">
              <a:defRPr/>
            </a:pPr>
            <a:r>
              <a:rPr lang="en-US" altLang="zh-CN" sz="1900" dirty="0">
                <a:effectLst>
                  <a:outerShdw blurRad="38100" dist="38100" dir="2700000" algn="tl">
                    <a:srgbClr val="000000"/>
                  </a:outerShdw>
                </a:effectLst>
                <a:ea typeface="宋体" pitchFamily="2" charset="-122"/>
              </a:rPr>
              <a:t>		}</a:t>
            </a:r>
            <a:endParaRPr lang="en-GB" altLang="zh-CN" sz="1900" dirty="0">
              <a:effectLst>
                <a:outerShdw blurRad="38100" dist="38100" dir="2700000" algn="tl">
                  <a:srgbClr val="000000"/>
                </a:outerShdw>
              </a:effectLst>
              <a:ea typeface="宋体" pitchFamily="2" charset="-122"/>
            </a:endParaRPr>
          </a:p>
          <a:p>
            <a:pPr defTabSz="342900">
              <a:defRPr/>
            </a:pPr>
            <a:r>
              <a:rPr lang="en-GB" altLang="zh-CN" sz="1900" dirty="0">
                <a:effectLst>
                  <a:outerShdw blurRad="38100" dist="38100" dir="2700000" algn="tl">
                    <a:srgbClr val="000000"/>
                  </a:outerShdw>
                </a:effectLst>
                <a:ea typeface="宋体" pitchFamily="2" charset="-122"/>
              </a:rPr>
              <a:t>	private:</a:t>
            </a:r>
          </a:p>
          <a:p>
            <a:pPr defTabSz="342900">
              <a:defRPr/>
            </a:pPr>
            <a:r>
              <a:rPr lang="en-GB" altLang="zh-CN" sz="1900" dirty="0">
                <a:effectLst>
                  <a:outerShdw blurRad="38100" dist="38100" dir="2700000" algn="tl">
                    <a:srgbClr val="000000"/>
                  </a:outerShdw>
                </a:effectLst>
                <a:ea typeface="宋体" pitchFamily="2" charset="-122"/>
              </a:rPr>
              <a:t>		</a:t>
            </a:r>
            <a:r>
              <a:rPr lang="en-GB" altLang="zh-CN" sz="1900" dirty="0" err="1">
                <a:effectLst>
                  <a:outerShdw blurRad="38100" dist="38100" dir="2700000" algn="tl">
                    <a:srgbClr val="000000"/>
                  </a:outerShdw>
                </a:effectLst>
                <a:ea typeface="宋体" pitchFamily="2" charset="-122"/>
              </a:rPr>
              <a:t>int</a:t>
            </a:r>
            <a:r>
              <a:rPr lang="en-GB" altLang="zh-CN" sz="1900" dirty="0">
                <a:effectLst>
                  <a:outerShdw blurRad="38100" dist="38100" dir="2700000" algn="tl">
                    <a:srgbClr val="000000"/>
                  </a:outerShdw>
                </a:effectLst>
                <a:ea typeface="宋体" pitchFamily="2" charset="-122"/>
              </a:rPr>
              <a:t> x;</a:t>
            </a:r>
          </a:p>
          <a:p>
            <a:pPr defTabSz="342900">
              <a:defRPr/>
            </a:pPr>
            <a:r>
              <a:rPr lang="en-GB" altLang="zh-CN" sz="1900" dirty="0">
                <a:effectLst>
                  <a:outerShdw blurRad="38100" dist="38100" dir="2700000" algn="tl">
                    <a:srgbClr val="000000"/>
                  </a:outerShdw>
                </a:effectLst>
                <a:ea typeface="宋体" pitchFamily="2" charset="-122"/>
              </a:rPr>
              <a:t>		void g() </a:t>
            </a:r>
          </a:p>
          <a:p>
            <a:pPr defTabSz="342900">
              <a:defRPr/>
            </a:pPr>
            <a:r>
              <a:rPr lang="en-GB" altLang="zh-CN" sz="1900" dirty="0">
                <a:effectLst>
                  <a:outerShdw blurRad="38100" dist="38100" dir="2700000" algn="tl">
                    <a:srgbClr val="000000"/>
                  </a:outerShdw>
                </a:effectLst>
                <a:ea typeface="宋体" pitchFamily="2" charset="-122"/>
              </a:rPr>
              <a:t>		{ ...... //</a:t>
            </a:r>
            <a:r>
              <a:rPr lang="zh-CN" altLang="en-GB" sz="1900" dirty="0">
                <a:effectLst>
                  <a:outerShdw blurRad="38100" dist="38100" dir="2700000" algn="tl">
                    <a:srgbClr val="000000"/>
                  </a:outerShdw>
                </a:effectLst>
                <a:ea typeface="宋体" pitchFamily="2" charset="-122"/>
              </a:rPr>
              <a:t>允许访问：</a:t>
            </a:r>
            <a:r>
              <a:rPr lang="en-GB" altLang="zh-CN" sz="1900" dirty="0" err="1">
                <a:effectLst>
                  <a:outerShdw blurRad="38100" dist="38100" dir="2700000" algn="tl">
                    <a:srgbClr val="000000"/>
                  </a:outerShdw>
                </a:effectLst>
                <a:ea typeface="宋体" pitchFamily="2" charset="-122"/>
              </a:rPr>
              <a:t>x,y</a:t>
            </a:r>
            <a:r>
              <a:rPr lang="en-GB" altLang="zh-CN" sz="1900" dirty="0">
                <a:effectLst>
                  <a:outerShdw blurRad="38100" dist="38100" dir="2700000" algn="tl">
                    <a:srgbClr val="000000"/>
                  </a:outerShdw>
                </a:effectLst>
                <a:ea typeface="宋体" pitchFamily="2" charset="-122"/>
              </a:rPr>
              <a:t>,</a:t>
            </a:r>
            <a:r>
              <a:rPr lang="en-US" altLang="zh-CN" sz="1900" dirty="0" err="1">
                <a:effectLst>
                  <a:outerShdw blurRad="38100" dist="38100" dir="2700000" algn="tl">
                    <a:srgbClr val="000000"/>
                  </a:outerShdw>
                </a:effectLst>
                <a:ea typeface="宋体" pitchFamily="2" charset="-122"/>
              </a:rPr>
              <a:t>f,g,h</a:t>
            </a:r>
            <a:r>
              <a:rPr lang="en-US" altLang="zh-CN" sz="1900" dirty="0">
                <a:effectLst>
                  <a:outerShdw blurRad="38100" dist="38100" dir="2700000" algn="tl">
                    <a:srgbClr val="000000"/>
                  </a:outerShdw>
                </a:effectLst>
                <a:ea typeface="宋体" pitchFamily="2" charset="-122"/>
              </a:rPr>
              <a:t> </a:t>
            </a:r>
          </a:p>
          <a:p>
            <a:pPr defTabSz="342900">
              <a:defRPr/>
            </a:pPr>
            <a:r>
              <a:rPr lang="en-US" altLang="zh-CN" sz="1900" dirty="0">
                <a:effectLst>
                  <a:outerShdw blurRad="38100" dist="38100" dir="2700000" algn="tl">
                    <a:srgbClr val="000000"/>
                  </a:outerShdw>
                </a:effectLst>
                <a:ea typeface="宋体" pitchFamily="2" charset="-122"/>
              </a:rPr>
              <a:t>		}</a:t>
            </a:r>
            <a:endParaRPr lang="en-GB" altLang="zh-CN" sz="1900" dirty="0">
              <a:effectLst>
                <a:outerShdw blurRad="38100" dist="38100" dir="2700000" algn="tl">
                  <a:srgbClr val="000000"/>
                </a:outerShdw>
              </a:effectLst>
              <a:ea typeface="宋体" pitchFamily="2" charset="-122"/>
            </a:endParaRPr>
          </a:p>
          <a:p>
            <a:pPr defTabSz="342900">
              <a:defRPr/>
            </a:pPr>
            <a:r>
              <a:rPr lang="en-GB" altLang="zh-CN" sz="1900" dirty="0">
                <a:effectLst>
                  <a:outerShdw blurRad="38100" dist="38100" dir="2700000" algn="tl">
                    <a:srgbClr val="000000"/>
                  </a:outerShdw>
                </a:effectLst>
                <a:ea typeface="宋体" pitchFamily="2" charset="-122"/>
              </a:rPr>
              <a:t>	protected:</a:t>
            </a:r>
          </a:p>
          <a:p>
            <a:pPr defTabSz="342900">
              <a:defRPr/>
            </a:pPr>
            <a:r>
              <a:rPr lang="en-GB" altLang="zh-CN" sz="1900" dirty="0">
                <a:effectLst>
                  <a:outerShdw blurRad="38100" dist="38100" dir="2700000" algn="tl">
                    <a:srgbClr val="000000"/>
                  </a:outerShdw>
                </a:effectLst>
                <a:ea typeface="宋体" pitchFamily="2" charset="-122"/>
              </a:rPr>
              <a:t>		</a:t>
            </a:r>
            <a:r>
              <a:rPr lang="en-GB" altLang="zh-CN" sz="1900" dirty="0" err="1">
                <a:effectLst>
                  <a:outerShdw blurRad="38100" dist="38100" dir="2700000" algn="tl">
                    <a:srgbClr val="000000"/>
                  </a:outerShdw>
                </a:effectLst>
                <a:ea typeface="宋体" pitchFamily="2" charset="-122"/>
              </a:rPr>
              <a:t>int</a:t>
            </a:r>
            <a:r>
              <a:rPr lang="en-GB" altLang="zh-CN" sz="1900" dirty="0">
                <a:effectLst>
                  <a:outerShdw blurRad="38100" dist="38100" dir="2700000" algn="tl">
                    <a:srgbClr val="000000"/>
                  </a:outerShdw>
                </a:effectLst>
                <a:ea typeface="宋体" pitchFamily="2" charset="-122"/>
              </a:rPr>
              <a:t> y;</a:t>
            </a:r>
          </a:p>
          <a:p>
            <a:pPr defTabSz="342900">
              <a:defRPr/>
            </a:pPr>
            <a:r>
              <a:rPr lang="en-GB" altLang="zh-CN" sz="1900" dirty="0">
                <a:effectLst>
                  <a:outerShdw blurRad="38100" dist="38100" dir="2700000" algn="tl">
                    <a:srgbClr val="000000"/>
                  </a:outerShdw>
                </a:effectLst>
                <a:ea typeface="宋体" pitchFamily="2" charset="-122"/>
              </a:rPr>
              <a:t>		void h()</a:t>
            </a:r>
            <a:r>
              <a:rPr lang="en-US" altLang="zh-CN" sz="1900" dirty="0">
                <a:effectLst>
                  <a:outerShdw blurRad="38100" dist="38100" dir="2700000" algn="tl">
                    <a:srgbClr val="000000"/>
                  </a:outerShdw>
                </a:effectLst>
                <a:ea typeface="宋体" pitchFamily="2" charset="-122"/>
              </a:rPr>
              <a:t>;</a:t>
            </a:r>
            <a:endParaRPr lang="en-GB" altLang="zh-CN" sz="1900" dirty="0">
              <a:effectLst>
                <a:outerShdw blurRad="38100" dist="38100" dir="2700000" algn="tl">
                  <a:srgbClr val="000000"/>
                </a:outerShdw>
              </a:effectLst>
              <a:ea typeface="宋体" pitchFamily="2" charset="-122"/>
            </a:endParaRPr>
          </a:p>
          <a:p>
            <a:pPr defTabSz="342900">
              <a:defRPr/>
            </a:pPr>
            <a:r>
              <a:rPr lang="en-GB" altLang="zh-CN" sz="1900" dirty="0">
                <a:effectLst>
                  <a:outerShdw blurRad="38100" dist="38100" dir="2700000" algn="tl">
                    <a:srgbClr val="000000"/>
                  </a:outerShdw>
                </a:effectLst>
                <a:ea typeface="宋体" pitchFamily="2" charset="-122"/>
              </a:rPr>
              <a:t>};</a:t>
            </a:r>
          </a:p>
          <a:p>
            <a:pPr defTabSz="342900">
              <a:defRPr/>
            </a:pPr>
            <a:r>
              <a:rPr lang="en-GB" altLang="zh-CN" sz="1900" dirty="0">
                <a:effectLst>
                  <a:outerShdw blurRad="38100" dist="38100" dir="2700000" algn="tl">
                    <a:srgbClr val="000000"/>
                  </a:outerShdw>
                </a:effectLst>
                <a:ea typeface="宋体" pitchFamily="2" charset="-122"/>
              </a:rPr>
              <a:t>void A::h()</a:t>
            </a:r>
          </a:p>
          <a:p>
            <a:pPr defTabSz="342900">
              <a:defRPr/>
            </a:pPr>
            <a:r>
              <a:rPr lang="en-GB" altLang="zh-CN" sz="1900" dirty="0">
                <a:effectLst>
                  <a:outerShdw blurRad="38100" dist="38100" dir="2700000" algn="tl">
                    <a:srgbClr val="000000"/>
                  </a:outerShdw>
                </a:effectLst>
                <a:ea typeface="宋体" pitchFamily="2" charset="-122"/>
              </a:rPr>
              <a:t>{ ...... //</a:t>
            </a:r>
            <a:r>
              <a:rPr lang="zh-CN" altLang="en-GB" sz="1900" dirty="0">
                <a:effectLst>
                  <a:outerShdw blurRad="38100" dist="38100" dir="2700000" algn="tl">
                    <a:srgbClr val="000000"/>
                  </a:outerShdw>
                </a:effectLst>
                <a:ea typeface="宋体" pitchFamily="2" charset="-122"/>
              </a:rPr>
              <a:t>允许访问：</a:t>
            </a:r>
            <a:r>
              <a:rPr lang="en-GB" altLang="zh-CN" sz="1900" dirty="0" err="1">
                <a:effectLst>
                  <a:outerShdw blurRad="38100" dist="38100" dir="2700000" algn="tl">
                    <a:srgbClr val="000000"/>
                  </a:outerShdw>
                </a:effectLst>
                <a:ea typeface="宋体" pitchFamily="2" charset="-122"/>
              </a:rPr>
              <a:t>x,y</a:t>
            </a:r>
            <a:r>
              <a:rPr lang="en-GB" altLang="zh-CN" sz="1900" dirty="0">
                <a:effectLst>
                  <a:outerShdw blurRad="38100" dist="38100" dir="2700000" algn="tl">
                    <a:srgbClr val="000000"/>
                  </a:outerShdw>
                </a:effectLst>
                <a:ea typeface="宋体" pitchFamily="2" charset="-122"/>
              </a:rPr>
              <a:t>,</a:t>
            </a:r>
            <a:r>
              <a:rPr lang="en-US" altLang="zh-CN" sz="1900" dirty="0" err="1">
                <a:effectLst>
                  <a:outerShdw blurRad="38100" dist="38100" dir="2700000" algn="tl">
                    <a:srgbClr val="000000"/>
                  </a:outerShdw>
                </a:effectLst>
                <a:ea typeface="宋体" pitchFamily="2" charset="-122"/>
              </a:rPr>
              <a:t>f,g,h</a:t>
            </a:r>
            <a:endParaRPr lang="en-US" altLang="zh-CN" sz="1900" dirty="0">
              <a:effectLst>
                <a:outerShdw blurRad="38100" dist="38100" dir="2700000" algn="tl">
                  <a:srgbClr val="000000"/>
                </a:outerShdw>
              </a:effectLst>
              <a:ea typeface="宋体" pitchFamily="2" charset="-122"/>
            </a:endParaRPr>
          </a:p>
          <a:p>
            <a:pPr defTabSz="342900">
              <a:defRPr/>
            </a:pPr>
            <a:r>
              <a:rPr lang="en-US" altLang="zh-CN" sz="1900" dirty="0">
                <a:effectLst>
                  <a:outerShdw blurRad="38100" dist="38100" dir="2700000" algn="tl">
                    <a:srgbClr val="000000"/>
                  </a:outerShdw>
                </a:effectLst>
                <a:ea typeface="宋体" pitchFamily="2" charset="-122"/>
              </a:rPr>
              <a:t>   </a:t>
            </a:r>
            <a:r>
              <a:rPr lang="en-US" altLang="zh-CN" sz="1900" dirty="0">
                <a:solidFill>
                  <a:srgbClr val="FFC000"/>
                </a:solidFill>
                <a:effectLst>
                  <a:outerShdw blurRad="38100" dist="38100" dir="2700000" algn="tl">
                    <a:srgbClr val="000000"/>
                  </a:outerShdw>
                </a:effectLst>
                <a:ea typeface="宋体" pitchFamily="2" charset="-122"/>
              </a:rPr>
              <a:t>A </a:t>
            </a:r>
            <a:r>
              <a:rPr lang="en-US" altLang="zh-CN" sz="1900" dirty="0" err="1">
                <a:solidFill>
                  <a:srgbClr val="FFC000"/>
                </a:solidFill>
                <a:effectLst>
                  <a:outerShdw blurRad="38100" dist="38100" dir="2700000" algn="tl">
                    <a:srgbClr val="000000"/>
                  </a:outerShdw>
                </a:effectLst>
                <a:ea typeface="宋体" pitchFamily="2" charset="-122"/>
              </a:rPr>
              <a:t>a</a:t>
            </a:r>
            <a:r>
              <a:rPr lang="en-US" altLang="zh-CN" sz="1900" dirty="0">
                <a:solidFill>
                  <a:srgbClr val="FFC000"/>
                </a:solidFill>
                <a:effectLst>
                  <a:outerShdw blurRad="38100" dist="38100" dir="2700000" algn="tl">
                    <a:srgbClr val="000000"/>
                  </a:outerShdw>
                </a:effectLst>
                <a:ea typeface="宋体" pitchFamily="2" charset="-122"/>
              </a:rPr>
              <a:t>;</a:t>
            </a:r>
          </a:p>
          <a:p>
            <a:pPr defTabSz="342900">
              <a:defRPr/>
            </a:pPr>
            <a:r>
              <a:rPr lang="en-US" altLang="zh-CN" sz="1900" dirty="0">
                <a:solidFill>
                  <a:srgbClr val="FFC000"/>
                </a:solidFill>
                <a:effectLst>
                  <a:outerShdw blurRad="38100" dist="38100" dir="2700000" algn="tl">
                    <a:srgbClr val="000000"/>
                  </a:outerShdw>
                </a:effectLst>
                <a:ea typeface="宋体" pitchFamily="2" charset="-122"/>
              </a:rPr>
              <a:t>   ...//</a:t>
            </a:r>
            <a:r>
              <a:rPr lang="zh-CN" altLang="en-US" sz="1900" dirty="0">
                <a:solidFill>
                  <a:srgbClr val="FFC000"/>
                </a:solidFill>
                <a:effectLst>
                  <a:outerShdw blurRad="38100" dist="38100" dir="2700000" algn="tl">
                    <a:srgbClr val="000000"/>
                  </a:outerShdw>
                </a:effectLst>
                <a:ea typeface="宋体" pitchFamily="2" charset="-122"/>
              </a:rPr>
              <a:t>能访问</a:t>
            </a:r>
            <a:r>
              <a:rPr lang="en-US" altLang="zh-CN" sz="1900" dirty="0" err="1">
                <a:solidFill>
                  <a:srgbClr val="FFC000"/>
                </a:solidFill>
                <a:effectLst>
                  <a:outerShdw blurRad="38100" dist="38100" dir="2700000" algn="tl">
                    <a:srgbClr val="000000"/>
                  </a:outerShdw>
                </a:effectLst>
                <a:ea typeface="宋体" pitchFamily="2" charset="-122"/>
              </a:rPr>
              <a:t>a.x</a:t>
            </a:r>
            <a:r>
              <a:rPr lang="zh-CN" altLang="en-US" sz="1900" dirty="0">
                <a:solidFill>
                  <a:srgbClr val="FFC000"/>
                </a:solidFill>
                <a:effectLst>
                  <a:outerShdw blurRad="38100" dist="38100" dir="2700000" algn="tl">
                    <a:srgbClr val="000000"/>
                  </a:outerShdw>
                </a:effectLst>
                <a:ea typeface="宋体" pitchFamily="2" charset="-122"/>
              </a:rPr>
              <a:t>、</a:t>
            </a:r>
            <a:r>
              <a:rPr lang="en-US" altLang="zh-CN" sz="1900" dirty="0" err="1">
                <a:solidFill>
                  <a:srgbClr val="FFC000"/>
                </a:solidFill>
                <a:effectLst>
                  <a:outerShdw blurRad="38100" dist="38100" dir="2700000" algn="tl">
                    <a:srgbClr val="000000"/>
                  </a:outerShdw>
                </a:effectLst>
                <a:ea typeface="宋体" pitchFamily="2" charset="-122"/>
              </a:rPr>
              <a:t>a.y</a:t>
            </a:r>
            <a:r>
              <a:rPr lang="zh-CN" altLang="en-US" sz="1900" dirty="0">
                <a:solidFill>
                  <a:srgbClr val="FFC000"/>
                </a:solidFill>
                <a:effectLst>
                  <a:outerShdw blurRad="38100" dist="38100" dir="2700000" algn="tl">
                    <a:srgbClr val="000000"/>
                  </a:outerShdw>
                </a:effectLst>
                <a:ea typeface="宋体" pitchFamily="2" charset="-122"/>
              </a:rPr>
              <a:t>、</a:t>
            </a:r>
            <a:r>
              <a:rPr lang="en-US" altLang="zh-CN" sz="1900" dirty="0" err="1">
                <a:solidFill>
                  <a:srgbClr val="FFC000"/>
                </a:solidFill>
                <a:effectLst>
                  <a:outerShdw blurRad="38100" dist="38100" dir="2700000" algn="tl">
                    <a:srgbClr val="000000"/>
                  </a:outerShdw>
                </a:effectLst>
                <a:ea typeface="宋体" pitchFamily="2" charset="-122"/>
              </a:rPr>
              <a:t>a.g</a:t>
            </a:r>
            <a:r>
              <a:rPr lang="zh-CN" altLang="en-US" sz="1900" dirty="0">
                <a:solidFill>
                  <a:srgbClr val="FFC000"/>
                </a:solidFill>
                <a:effectLst>
                  <a:outerShdw blurRad="38100" dist="38100" dir="2700000" algn="tl">
                    <a:srgbClr val="000000"/>
                  </a:outerShdw>
                </a:effectLst>
                <a:ea typeface="宋体" pitchFamily="2" charset="-122"/>
              </a:rPr>
              <a:t>和</a:t>
            </a:r>
            <a:r>
              <a:rPr lang="en-US" altLang="zh-CN" sz="1900" dirty="0" err="1">
                <a:solidFill>
                  <a:srgbClr val="FFC000"/>
                </a:solidFill>
                <a:effectLst>
                  <a:outerShdw blurRad="38100" dist="38100" dir="2700000" algn="tl">
                    <a:srgbClr val="000000"/>
                  </a:outerShdw>
                </a:effectLst>
                <a:ea typeface="宋体" pitchFamily="2" charset="-122"/>
              </a:rPr>
              <a:t>a.h</a:t>
            </a:r>
            <a:r>
              <a:rPr lang="zh-CN" altLang="en-US" sz="1900" dirty="0">
                <a:solidFill>
                  <a:srgbClr val="FFC000"/>
                </a:solidFill>
                <a:effectLst>
                  <a:outerShdw blurRad="38100" dist="38100" dir="2700000" algn="tl">
                    <a:srgbClr val="000000"/>
                  </a:outerShdw>
                </a:effectLst>
                <a:ea typeface="宋体" pitchFamily="2" charset="-122"/>
              </a:rPr>
              <a:t>吗？</a:t>
            </a:r>
            <a:endParaRPr lang="en-US" altLang="zh-CN" sz="1900" dirty="0">
              <a:solidFill>
                <a:srgbClr val="FFC000"/>
              </a:solidFill>
              <a:effectLst>
                <a:outerShdw blurRad="38100" dist="38100" dir="2700000" algn="tl">
                  <a:srgbClr val="000000"/>
                </a:outerShdw>
              </a:effectLst>
              <a:ea typeface="宋体" pitchFamily="2" charset="-122"/>
            </a:endParaRPr>
          </a:p>
          <a:p>
            <a:pPr defTabSz="342900">
              <a:defRPr/>
            </a:pPr>
            <a:r>
              <a:rPr lang="en-US" altLang="zh-CN" sz="1900" dirty="0">
                <a:effectLst>
                  <a:outerShdw blurRad="38100" dist="38100" dir="2700000" algn="tl">
                    <a:srgbClr val="000000"/>
                  </a:outerShdw>
                </a:effectLst>
                <a:ea typeface="宋体" pitchFamily="2" charset="-122"/>
              </a:rPr>
              <a:t>}</a:t>
            </a:r>
            <a:endParaRPr lang="en-US" altLang="zh-CN" sz="1900" dirty="0">
              <a:ea typeface="宋体" pitchFamily="2" charset="-122"/>
            </a:endParaRPr>
          </a:p>
        </p:txBody>
      </p:sp>
      <p:sp>
        <p:nvSpPr>
          <p:cNvPr id="1361921" name="Text Box 1"/>
          <p:cNvSpPr txBox="1">
            <a:spLocks noChangeArrowheads="1"/>
          </p:cNvSpPr>
          <p:nvPr/>
        </p:nvSpPr>
        <p:spPr bwMode="auto">
          <a:xfrm>
            <a:off x="5508625" y="1196975"/>
            <a:ext cx="3348038" cy="3416300"/>
          </a:xfrm>
          <a:prstGeom prst="rect">
            <a:avLst/>
          </a:prstGeom>
          <a:solidFill>
            <a:schemeClr val="bg1"/>
          </a:solidFill>
          <a:ln w="12700" cap="sq">
            <a:noFill/>
            <a:miter lim="800000"/>
            <a:headEnd type="none" w="sm" len="sm"/>
            <a:tailEnd type="none" w="sm" len="sm"/>
          </a:ln>
          <a:effectLst/>
        </p:spPr>
        <p:txBody>
          <a:bodyPr>
            <a:spAutoFit/>
          </a:bodyPr>
          <a:lstStyle/>
          <a:p>
            <a:pPr>
              <a:defRPr/>
            </a:pPr>
            <a:r>
              <a:rPr lang="en-US" altLang="zh-CN" dirty="0">
                <a:effectLst>
                  <a:outerShdw blurRad="38100" dist="38100" dir="2700000" algn="tl">
                    <a:srgbClr val="000000"/>
                  </a:outerShdw>
                </a:effectLst>
                <a:ea typeface="宋体" pitchFamily="2" charset="-122"/>
              </a:rPr>
              <a:t>void </a:t>
            </a:r>
            <a:r>
              <a:rPr lang="en-US" altLang="zh-CN" dirty="0" err="1">
                <a:effectLst>
                  <a:outerShdw blurRad="38100" dist="38100" dir="2700000" algn="tl">
                    <a:srgbClr val="000000"/>
                  </a:outerShdw>
                </a:effectLst>
                <a:ea typeface="宋体" pitchFamily="2" charset="-122"/>
              </a:rPr>
              <a:t>func</a:t>
            </a:r>
            <a:r>
              <a:rPr lang="en-US" altLang="zh-CN" dirty="0">
                <a:effectLst>
                  <a:outerShdw blurRad="38100" dist="38100" dir="2700000" algn="tl">
                    <a:srgbClr val="000000"/>
                  </a:outerShdw>
                </a:effectLst>
                <a:ea typeface="宋体" pitchFamily="2" charset="-122"/>
              </a:rPr>
              <a:t>()</a:t>
            </a:r>
          </a:p>
          <a:p>
            <a:pPr>
              <a:defRPr/>
            </a:pPr>
            <a:r>
              <a:rPr lang="en-US" altLang="zh-CN" dirty="0">
                <a:effectLst>
                  <a:outerShdw blurRad="38100" dist="38100" dir="2700000" algn="tl">
                    <a:srgbClr val="000000"/>
                  </a:outerShdw>
                </a:effectLst>
                <a:ea typeface="宋体" pitchFamily="2" charset="-122"/>
              </a:rPr>
              <a:t>{  </a:t>
            </a:r>
            <a:r>
              <a:rPr lang="en-GB" altLang="zh-CN" dirty="0">
                <a:effectLst>
                  <a:outerShdw blurRad="38100" dist="38100" dir="2700000" algn="tl">
                    <a:srgbClr val="000000"/>
                  </a:outerShdw>
                </a:effectLst>
                <a:ea typeface="宋体" pitchFamily="2" charset="-122"/>
              </a:rPr>
              <a:t>A </a:t>
            </a:r>
            <a:r>
              <a:rPr lang="en-GB" altLang="zh-CN" dirty="0" err="1">
                <a:effectLst>
                  <a:outerShdw blurRad="38100" dist="38100" dir="2700000" algn="tl">
                    <a:srgbClr val="000000"/>
                  </a:outerShdw>
                </a:effectLst>
                <a:ea typeface="宋体" pitchFamily="2" charset="-122"/>
              </a:rPr>
              <a:t>a</a:t>
            </a:r>
            <a:r>
              <a:rPr lang="en-GB" altLang="zh-CN" dirty="0">
                <a:effectLst>
                  <a:outerShdw blurRad="38100" dist="38100" dir="2700000" algn="tl">
                    <a:srgbClr val="000000"/>
                  </a:outerShdw>
                </a:effectLst>
                <a:ea typeface="宋体" pitchFamily="2" charset="-122"/>
              </a:rPr>
              <a:t>;</a:t>
            </a:r>
          </a:p>
          <a:p>
            <a:pPr lvl="1">
              <a:defRPr/>
            </a:pPr>
            <a:r>
              <a:rPr lang="en-US" altLang="zh-CN" dirty="0" err="1">
                <a:effectLst>
                  <a:outerShdw blurRad="38100" dist="38100" dir="2700000" algn="tl">
                    <a:srgbClr val="000000"/>
                  </a:outerShdw>
                </a:effectLst>
                <a:ea typeface="宋体" pitchFamily="2" charset="-122"/>
              </a:rPr>
              <a:t>a.f</a:t>
            </a:r>
            <a:r>
              <a:rPr lang="en-US" altLang="zh-CN" dirty="0">
                <a:effectLst>
                  <a:outerShdw blurRad="38100" dist="38100" dir="2700000" algn="tl">
                    <a:srgbClr val="000000"/>
                  </a:outerShdw>
                </a:effectLst>
                <a:ea typeface="宋体" pitchFamily="2" charset="-122"/>
              </a:rPr>
              <a:t>();  //OK</a:t>
            </a:r>
          </a:p>
          <a:p>
            <a:pPr lvl="1">
              <a:defRPr/>
            </a:pPr>
            <a:r>
              <a:rPr lang="en-US" altLang="zh-CN" dirty="0" err="1">
                <a:effectLst>
                  <a:outerShdw blurRad="38100" dist="38100" dir="2700000" algn="tl">
                    <a:srgbClr val="000000"/>
                  </a:outerShdw>
                </a:effectLst>
                <a:ea typeface="宋体" pitchFamily="2" charset="-122"/>
              </a:rPr>
              <a:t>a.x</a:t>
            </a:r>
            <a:r>
              <a:rPr lang="en-US" altLang="zh-CN" dirty="0">
                <a:effectLst>
                  <a:outerShdw blurRad="38100" dist="38100" dir="2700000" algn="tl">
                    <a:srgbClr val="000000"/>
                  </a:outerShdw>
                </a:effectLst>
                <a:ea typeface="宋体" pitchFamily="2" charset="-122"/>
              </a:rPr>
              <a:t> = 1;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a.g</a:t>
            </a:r>
            <a:r>
              <a:rPr lang="en-US" altLang="zh-CN" dirty="0">
                <a:effectLst>
                  <a:outerShdw blurRad="38100" dist="38100" dir="2700000" algn="tl">
                    <a:srgbClr val="000000"/>
                  </a:outerShdw>
                </a:effectLst>
                <a:ea typeface="宋体" pitchFamily="2" charset="-122"/>
              </a:rPr>
              <a:t>();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a.y</a:t>
            </a:r>
            <a:r>
              <a:rPr lang="en-US" altLang="zh-CN" dirty="0">
                <a:effectLst>
                  <a:outerShdw blurRad="38100" dist="38100" dir="2700000" algn="tl">
                    <a:srgbClr val="000000"/>
                  </a:outerShdw>
                </a:effectLst>
                <a:ea typeface="宋体" pitchFamily="2" charset="-122"/>
              </a:rPr>
              <a:t> = 1;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err="1">
                <a:effectLst>
                  <a:outerShdw blurRad="38100" dist="38100" dir="2700000" algn="tl">
                    <a:srgbClr val="000000"/>
                  </a:outerShdw>
                </a:effectLst>
                <a:ea typeface="宋体" pitchFamily="2" charset="-122"/>
              </a:rPr>
              <a:t>a.h</a:t>
            </a:r>
            <a:r>
              <a:rPr lang="en-US" altLang="zh-CN" dirty="0">
                <a:effectLst>
                  <a:outerShdw blurRad="38100" dist="38100" dir="2700000" algn="tl">
                    <a:srgbClr val="000000"/>
                  </a:outerShdw>
                </a:effectLst>
                <a:ea typeface="宋体" pitchFamily="2" charset="-122"/>
              </a:rPr>
              <a:t>();  //</a:t>
            </a:r>
            <a:r>
              <a:rPr lang="en-US" altLang="zh-CN" dirty="0">
                <a:solidFill>
                  <a:schemeClr val="folHlink"/>
                </a:solidFill>
                <a:effectLst>
                  <a:outerShdw blurRad="38100" dist="38100" dir="2700000" algn="tl">
                    <a:srgbClr val="000000"/>
                  </a:outerShdw>
                </a:effectLst>
                <a:ea typeface="宋体" pitchFamily="2" charset="-122"/>
              </a:rPr>
              <a:t>Error</a:t>
            </a:r>
          </a:p>
          <a:p>
            <a:pPr lvl="1">
              <a:defRPr/>
            </a:pPr>
            <a:r>
              <a:rPr lang="en-US" altLang="zh-CN" dirty="0">
                <a:effectLst>
                  <a:outerShdw blurRad="38100" dist="38100" dir="2700000" algn="tl">
                    <a:srgbClr val="000000"/>
                  </a:outerShdw>
                </a:effectLst>
                <a:ea typeface="宋体" pitchFamily="2" charset="-122"/>
              </a:rPr>
              <a:t>......</a:t>
            </a:r>
          </a:p>
          <a:p>
            <a:pPr>
              <a:defRPr/>
            </a:pPr>
            <a:r>
              <a:rPr lang="en-US" altLang="zh-CN" dirty="0">
                <a:effectLst>
                  <a:outerShdw blurRad="38100" dist="38100" dir="2700000" algn="tl">
                    <a:srgbClr val="000000"/>
                  </a:outerShdw>
                </a:effectLst>
                <a:ea typeface="宋体" pitchFamily="2" charset="-12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7" name="Rectangle 3"/>
          <p:cNvSpPr>
            <a:spLocks noGrp="1" noChangeArrowheads="1"/>
          </p:cNvSpPr>
          <p:nvPr>
            <p:ph type="body" idx="1"/>
          </p:nvPr>
        </p:nvSpPr>
        <p:spPr>
          <a:xfrm>
            <a:off x="250825" y="115888"/>
            <a:ext cx="8686800" cy="6670675"/>
          </a:xfrm>
        </p:spPr>
        <p:txBody>
          <a:bodyPr>
            <a:normAutofit fontScale="92500" lnSpcReduction="10000"/>
          </a:bodyPr>
          <a:lstStyle/>
          <a:p>
            <a:pPr marL="457200" indent="-457200" eaLnBrk="1" hangingPunct="1">
              <a:defRPr/>
            </a:pPr>
            <a:r>
              <a:rPr lang="zh-CN" altLang="en-GB" sz="2800" dirty="0" smtClean="0"/>
              <a:t>可以对</a:t>
            </a:r>
            <a:r>
              <a:rPr lang="zh-CN" altLang="en-US" sz="2800" dirty="0" smtClean="0"/>
              <a:t>同类</a:t>
            </a:r>
            <a:r>
              <a:rPr lang="zh-CN" altLang="en-GB" sz="2800" dirty="0" smtClean="0"/>
              <a:t>对象进行赋值</a:t>
            </a:r>
          </a:p>
          <a:p>
            <a:pPr marL="838200" lvl="1" indent="-381000" eaLnBrk="1" hangingPunct="1">
              <a:buFontTx/>
              <a:buNone/>
              <a:defRPr/>
            </a:pPr>
            <a:r>
              <a:rPr lang="en-GB" altLang="zh-CN" sz="2400" dirty="0" smtClean="0"/>
              <a:t>Date </a:t>
            </a:r>
            <a:r>
              <a:rPr lang="en-GB" altLang="zh-CN" sz="2200" dirty="0" err="1" smtClean="0"/>
              <a:t>yesterday,today,some_day</a:t>
            </a:r>
            <a:r>
              <a:rPr lang="en-GB" altLang="zh-CN" sz="2200" dirty="0" smtClean="0"/>
              <a:t>;</a:t>
            </a:r>
          </a:p>
          <a:p>
            <a:pPr marL="838200" lvl="1" indent="-381000" eaLnBrk="1" hangingPunct="1">
              <a:buFontTx/>
              <a:buNone/>
              <a:defRPr/>
            </a:pPr>
            <a:r>
              <a:rPr lang="en-GB" altLang="zh-CN" sz="2400" dirty="0" err="1" smtClean="0"/>
              <a:t>some_day</a:t>
            </a:r>
            <a:r>
              <a:rPr lang="en-GB" altLang="zh-CN" sz="2400" dirty="0" smtClean="0"/>
              <a:t> = yesterday; </a:t>
            </a:r>
            <a:r>
              <a:rPr lang="en-GB" altLang="zh-CN" sz="2200" dirty="0" smtClean="0"/>
              <a:t>//</a:t>
            </a:r>
            <a:r>
              <a:rPr lang="zh-CN" altLang="en-GB" sz="2200" dirty="0" smtClean="0"/>
              <a:t>把对象</a:t>
            </a:r>
            <a:r>
              <a:rPr lang="en-GB" altLang="zh-CN" sz="2200" dirty="0" smtClean="0"/>
              <a:t>yesterday</a:t>
            </a:r>
            <a:r>
              <a:rPr lang="zh-CN" altLang="en-GB" sz="2200" dirty="0" smtClean="0"/>
              <a:t>的数据成员分</a:t>
            </a:r>
            <a:r>
              <a:rPr lang="zh-CN" altLang="en-GB" sz="2200" dirty="0"/>
              <a:t>别</a:t>
            </a:r>
            <a:r>
              <a:rPr lang="zh-CN" altLang="en-GB" sz="2200" dirty="0" smtClean="0"/>
              <a:t>	</a:t>
            </a:r>
            <a:endParaRPr lang="en-US" altLang="zh-CN" sz="2200" dirty="0" smtClean="0"/>
          </a:p>
          <a:p>
            <a:pPr marL="838200" lvl="1" indent="-381000" eaLnBrk="1" hangingPunct="1">
              <a:buFontTx/>
              <a:buNone/>
              <a:defRPr/>
            </a:pPr>
            <a:r>
              <a:rPr lang="en-US" altLang="zh-CN" sz="2200" dirty="0"/>
              <a:t> </a:t>
            </a:r>
            <a:r>
              <a:rPr lang="en-US" altLang="zh-CN" sz="2200" dirty="0" smtClean="0"/>
              <a:t>                 </a:t>
            </a:r>
            <a:r>
              <a:rPr lang="en-GB" altLang="zh-CN" sz="2200" dirty="0" smtClean="0"/>
              <a:t>//</a:t>
            </a:r>
            <a:r>
              <a:rPr lang="zh-CN" altLang="en-GB" sz="2200" dirty="0" smtClean="0"/>
              <a:t>赋值给对象</a:t>
            </a:r>
            <a:r>
              <a:rPr lang="en-GB" altLang="zh-CN" sz="2200" dirty="0" err="1" smtClean="0"/>
              <a:t>some_day</a:t>
            </a:r>
            <a:r>
              <a:rPr lang="zh-CN" altLang="en-GB" sz="2200" dirty="0" smtClean="0"/>
              <a:t>的相应数据成员。</a:t>
            </a:r>
            <a:r>
              <a:rPr lang="zh-CN" altLang="en-US" sz="2200" dirty="0" smtClean="0"/>
              <a:t>（</a:t>
            </a:r>
            <a:r>
              <a:rPr lang="zh-CN" altLang="en-US" sz="2200" dirty="0" smtClean="0">
                <a:solidFill>
                  <a:srgbClr val="FFC000"/>
                </a:solidFill>
              </a:rPr>
              <a:t>递归定义</a:t>
            </a:r>
            <a:r>
              <a:rPr lang="zh-CN" altLang="en-US" sz="2200" dirty="0" smtClean="0"/>
              <a:t>）</a:t>
            </a:r>
            <a:endParaRPr lang="zh-CN" altLang="en-GB" sz="2200" dirty="0" smtClean="0"/>
          </a:p>
          <a:p>
            <a:pPr marL="457200" indent="-457200" eaLnBrk="1" hangingPunct="1">
              <a:defRPr/>
            </a:pPr>
            <a:r>
              <a:rPr lang="zh-CN" altLang="en-GB" sz="2800" dirty="0" smtClean="0"/>
              <a:t>取对象地址</a:t>
            </a:r>
          </a:p>
          <a:p>
            <a:pPr marL="838200" lvl="1" indent="-381000" eaLnBrk="1" hangingPunct="1">
              <a:buFontTx/>
              <a:buNone/>
              <a:defRPr/>
            </a:pPr>
            <a:r>
              <a:rPr lang="en-GB" altLang="zh-CN" sz="2400" dirty="0" smtClean="0"/>
              <a:t>Date </a:t>
            </a:r>
            <a:r>
              <a:rPr lang="en-GB" altLang="zh-CN" sz="2200" dirty="0" smtClean="0"/>
              <a:t>*</a:t>
            </a:r>
            <a:r>
              <a:rPr lang="en-GB" altLang="zh-CN" sz="2200" dirty="0" err="1" smtClean="0"/>
              <a:t>p_date</a:t>
            </a:r>
            <a:r>
              <a:rPr lang="en-GB" altLang="zh-CN" sz="2200" dirty="0" smtClean="0"/>
              <a:t>;</a:t>
            </a:r>
          </a:p>
          <a:p>
            <a:pPr marL="838200" lvl="1" indent="-381000" eaLnBrk="1" hangingPunct="1">
              <a:buFontTx/>
              <a:buNone/>
              <a:defRPr/>
            </a:pPr>
            <a:r>
              <a:rPr lang="en-GB" altLang="zh-CN" sz="2400" dirty="0" err="1" smtClean="0"/>
              <a:t>p_date</a:t>
            </a:r>
            <a:r>
              <a:rPr lang="en-GB" altLang="zh-CN" sz="2400" dirty="0" smtClean="0"/>
              <a:t> = &amp;today; </a:t>
            </a:r>
            <a:r>
              <a:rPr lang="en-GB" altLang="zh-CN" sz="2200" dirty="0" smtClean="0"/>
              <a:t>//</a:t>
            </a:r>
            <a:r>
              <a:rPr lang="zh-CN" altLang="en-GB" sz="2200" dirty="0" smtClean="0"/>
              <a:t>把对象</a:t>
            </a:r>
            <a:r>
              <a:rPr lang="en-GB" altLang="zh-CN" sz="2200" dirty="0" smtClean="0"/>
              <a:t>today</a:t>
            </a:r>
            <a:r>
              <a:rPr lang="zh-CN" altLang="en-GB" sz="2200" dirty="0" smtClean="0"/>
              <a:t>的地址赋值给对象指针</a:t>
            </a:r>
          </a:p>
          <a:p>
            <a:pPr marL="838200" lvl="1" indent="-381000" eaLnBrk="1" hangingPunct="1">
              <a:buFontTx/>
              <a:buNone/>
              <a:defRPr/>
            </a:pPr>
            <a:r>
              <a:rPr lang="en-GB" altLang="zh-CN" sz="2200" dirty="0" smtClean="0"/>
              <a:t>				     //</a:t>
            </a:r>
            <a:r>
              <a:rPr lang="en-GB" altLang="zh-CN" sz="2200" dirty="0" err="1" smtClean="0"/>
              <a:t>p_date</a:t>
            </a:r>
            <a:r>
              <a:rPr lang="zh-CN" altLang="en-GB" sz="2200" dirty="0" smtClean="0"/>
              <a:t>。</a:t>
            </a:r>
          </a:p>
          <a:p>
            <a:pPr marL="457200" indent="-457200" eaLnBrk="1" hangingPunct="1">
              <a:defRPr/>
            </a:pPr>
            <a:r>
              <a:rPr lang="zh-CN" altLang="en-GB" sz="2800" dirty="0" smtClean="0"/>
              <a:t>把对象作为实参传给函数以及作为函数的返回值等操作。例如：</a:t>
            </a:r>
            <a:r>
              <a:rPr lang="zh-CN" altLang="en-US" sz="2800" dirty="0" smtClean="0"/>
              <a:t> </a:t>
            </a:r>
          </a:p>
          <a:p>
            <a:pPr marL="838200" lvl="1" indent="-381000" eaLnBrk="1" hangingPunct="1">
              <a:lnSpc>
                <a:spcPct val="130000"/>
              </a:lnSpc>
              <a:buFontTx/>
              <a:buNone/>
              <a:defRPr/>
            </a:pPr>
            <a:r>
              <a:rPr lang="en-GB" altLang="zh-CN" sz="2200" dirty="0" smtClean="0"/>
              <a:t>Date f(Date d)</a:t>
            </a:r>
          </a:p>
          <a:p>
            <a:pPr marL="838200" lvl="1" indent="-381000" eaLnBrk="1" hangingPunct="1">
              <a:lnSpc>
                <a:spcPct val="130000"/>
              </a:lnSpc>
              <a:buFontTx/>
              <a:buNone/>
              <a:defRPr/>
            </a:pPr>
            <a:r>
              <a:rPr lang="en-US" altLang="zh-CN" sz="2200" dirty="0" smtClean="0"/>
              <a:t>{ Date x;</a:t>
            </a:r>
          </a:p>
          <a:p>
            <a:pPr marL="838200" lvl="1" indent="-381000" eaLnBrk="1" hangingPunct="1">
              <a:lnSpc>
                <a:spcPct val="130000"/>
              </a:lnSpc>
              <a:buFontTx/>
              <a:buNone/>
              <a:defRPr/>
            </a:pPr>
            <a:r>
              <a:rPr lang="en-US" altLang="zh-CN" sz="2200" dirty="0"/>
              <a:t> </a:t>
            </a:r>
            <a:r>
              <a:rPr lang="en-US" altLang="zh-CN" sz="2200" dirty="0" smtClean="0"/>
              <a:t>  ......</a:t>
            </a:r>
          </a:p>
          <a:p>
            <a:pPr marL="838200" lvl="1" indent="-381000" eaLnBrk="1" hangingPunct="1">
              <a:lnSpc>
                <a:spcPct val="130000"/>
              </a:lnSpc>
              <a:buFontTx/>
              <a:buNone/>
              <a:defRPr/>
            </a:pPr>
            <a:r>
              <a:rPr lang="en-US" altLang="zh-CN" sz="2200" dirty="0"/>
              <a:t> </a:t>
            </a:r>
            <a:r>
              <a:rPr lang="en-US" altLang="zh-CN" sz="2200" dirty="0" smtClean="0"/>
              <a:t>  return x;</a:t>
            </a:r>
          </a:p>
          <a:p>
            <a:pPr marL="838200" lvl="1" indent="-381000" eaLnBrk="1" hangingPunct="1">
              <a:lnSpc>
                <a:spcPct val="130000"/>
              </a:lnSpc>
              <a:buFontTx/>
              <a:buNone/>
              <a:defRPr/>
            </a:pPr>
            <a:r>
              <a:rPr lang="en-US" altLang="zh-CN" sz="2200" dirty="0"/>
              <a:t>}</a:t>
            </a:r>
            <a:endParaRPr lang="zh-CN" altLang="en-GB" sz="2200" dirty="0" smtClean="0"/>
          </a:p>
          <a:p>
            <a:pPr marL="838200" lvl="1" indent="-381000" eaLnBrk="1" hangingPunct="1">
              <a:buFontTx/>
              <a:buNone/>
              <a:defRPr/>
            </a:pPr>
            <a:r>
              <a:rPr lang="en-GB" altLang="zh-CN" sz="2200" dirty="0" smtClean="0"/>
              <a:t>some_day2 = f(yesterday); </a:t>
            </a:r>
            <a:r>
              <a:rPr lang="en-GB" altLang="zh-CN" sz="2000" dirty="0" smtClean="0"/>
              <a:t>//</a:t>
            </a:r>
            <a:r>
              <a:rPr lang="zh-CN" altLang="en-GB" sz="2000" dirty="0" smtClean="0"/>
              <a:t>调用函数</a:t>
            </a:r>
            <a:r>
              <a:rPr lang="en-GB" altLang="zh-CN" sz="2000" dirty="0" smtClean="0"/>
              <a:t>f</a:t>
            </a:r>
            <a:r>
              <a:rPr lang="zh-CN" altLang="en-GB" sz="2000" dirty="0" smtClean="0"/>
              <a:t>，把对象</a:t>
            </a:r>
            <a:r>
              <a:rPr lang="en-GB" altLang="zh-CN" sz="2000" dirty="0" smtClean="0"/>
              <a:t>yesterday</a:t>
            </a:r>
          </a:p>
          <a:p>
            <a:pPr marL="838200" lvl="1" indent="-381000" eaLnBrk="1" hangingPunct="1">
              <a:buFontTx/>
              <a:buNone/>
              <a:defRPr/>
            </a:pPr>
            <a:r>
              <a:rPr lang="zh-CN" altLang="en-GB" sz="2000" dirty="0" smtClean="0"/>
              <a:t>			             </a:t>
            </a:r>
            <a:r>
              <a:rPr lang="en-GB" altLang="zh-CN" sz="2000" dirty="0" smtClean="0"/>
              <a:t>//</a:t>
            </a:r>
            <a:r>
              <a:rPr lang="zh-CN" altLang="en-GB" sz="2000" dirty="0" smtClean="0"/>
              <a:t>作为实参。返回值对象赋给对象</a:t>
            </a:r>
            <a:r>
              <a:rPr lang="en-GB" altLang="zh-CN" sz="2000" dirty="0" smtClean="0"/>
              <a:t>some_day2</a:t>
            </a:r>
            <a:r>
              <a:rPr lang="zh-CN" altLang="en-GB" sz="2000" dirty="0" smtClean="0"/>
              <a:t>。</a:t>
            </a:r>
            <a:endParaRPr lang="zh-CN" altLang="en-US"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457200" y="44450"/>
            <a:ext cx="8229600" cy="990600"/>
          </a:xfrm>
        </p:spPr>
        <p:txBody>
          <a:bodyPr/>
          <a:lstStyle/>
          <a:p>
            <a:pPr marL="838200" indent="-838200" eaLnBrk="1" hangingPunct="1">
              <a:defRPr/>
            </a:pPr>
            <a:r>
              <a:rPr lang="en-GB" altLang="zh-CN" smtClean="0">
                <a:latin typeface="Verdana" pitchFamily="34" charset="0"/>
              </a:rPr>
              <a:t>this</a:t>
            </a:r>
            <a:r>
              <a:rPr lang="zh-CN" altLang="en-GB" smtClean="0">
                <a:latin typeface="Verdana" pitchFamily="34" charset="0"/>
              </a:rPr>
              <a:t>指针</a:t>
            </a:r>
            <a:endParaRPr lang="zh-CN" altLang="en-US" smtClean="0">
              <a:latin typeface="Verdana" pitchFamily="34" charset="0"/>
            </a:endParaRPr>
          </a:p>
        </p:txBody>
      </p:sp>
      <p:sp>
        <p:nvSpPr>
          <p:cNvPr id="1085443" name="Rectangle 3"/>
          <p:cNvSpPr>
            <a:spLocks noGrp="1" noChangeArrowheads="1"/>
          </p:cNvSpPr>
          <p:nvPr>
            <p:ph type="body" idx="1"/>
          </p:nvPr>
        </p:nvSpPr>
        <p:spPr>
          <a:xfrm>
            <a:off x="250825" y="1196975"/>
            <a:ext cx="8642350" cy="5661025"/>
          </a:xfrm>
        </p:spPr>
        <p:txBody>
          <a:bodyPr>
            <a:normAutofit lnSpcReduction="10000"/>
          </a:bodyPr>
          <a:lstStyle/>
          <a:p>
            <a:pPr eaLnBrk="1" hangingPunct="1">
              <a:lnSpc>
                <a:spcPct val="110000"/>
              </a:lnSpc>
              <a:defRPr/>
            </a:pPr>
            <a:r>
              <a:rPr lang="zh-CN" altLang="en-GB" dirty="0" smtClean="0"/>
              <a:t>类定义中说明的数据成员（静态数据成员除外）对该类的每个对象</a:t>
            </a:r>
            <a:r>
              <a:rPr lang="zh-CN" altLang="en-GB" dirty="0" smtClean="0">
                <a:solidFill>
                  <a:srgbClr val="FFC000"/>
                </a:solidFill>
              </a:rPr>
              <a:t>都有一个拷贝</a:t>
            </a:r>
            <a:r>
              <a:rPr lang="zh-CN" altLang="en-GB" dirty="0" smtClean="0"/>
              <a:t>。例如：</a:t>
            </a:r>
          </a:p>
          <a:p>
            <a:pPr lvl="1" eaLnBrk="1" hangingPunct="1">
              <a:lnSpc>
                <a:spcPct val="90000"/>
              </a:lnSpc>
              <a:buFontTx/>
              <a:buNone/>
              <a:defRPr/>
            </a:pPr>
            <a:r>
              <a:rPr lang="en-GB" altLang="zh-CN" sz="2400" dirty="0" smtClean="0"/>
              <a:t>class A</a:t>
            </a:r>
          </a:p>
          <a:p>
            <a:pPr lvl="1" eaLnBrk="1" hangingPunct="1">
              <a:lnSpc>
                <a:spcPct val="90000"/>
              </a:lnSpc>
              <a:buFontTx/>
              <a:buNone/>
              <a:defRPr/>
            </a:pPr>
            <a:r>
              <a:rPr lang="en-GB" altLang="zh-CN" sz="2400" dirty="0" smtClean="0"/>
              <a:t>{	public:</a:t>
            </a:r>
          </a:p>
          <a:p>
            <a:pPr lvl="1" eaLnBrk="1" hangingPunct="1">
              <a:lnSpc>
                <a:spcPct val="90000"/>
              </a:lnSpc>
              <a:buFontTx/>
              <a:buNone/>
              <a:defRPr/>
            </a:pPr>
            <a:r>
              <a:rPr lang="en-GB" altLang="zh-CN" sz="2400" dirty="0" smtClean="0"/>
              <a:t>		void f();</a:t>
            </a:r>
          </a:p>
          <a:p>
            <a:pPr lvl="1" eaLnBrk="1" hangingPunct="1">
              <a:lnSpc>
                <a:spcPct val="90000"/>
              </a:lnSpc>
              <a:buFontTx/>
              <a:buNone/>
              <a:defRPr/>
            </a:pPr>
            <a:r>
              <a:rPr lang="en-GB" altLang="zh-CN" sz="2400" dirty="0" smtClean="0"/>
              <a:t>		void g(</a:t>
            </a:r>
            <a:r>
              <a:rPr lang="en-GB" altLang="zh-CN" sz="2400" dirty="0" err="1" smtClean="0"/>
              <a:t>int</a:t>
            </a:r>
            <a:r>
              <a:rPr lang="en-GB" altLang="zh-CN" sz="2400" dirty="0" smtClean="0"/>
              <a:t> </a:t>
            </a:r>
            <a:r>
              <a:rPr lang="en-GB" altLang="zh-CN" sz="2400" dirty="0" err="1" smtClean="0"/>
              <a:t>i</a:t>
            </a:r>
            <a:r>
              <a:rPr lang="en-GB" altLang="zh-CN" sz="2400" dirty="0" smtClean="0"/>
              <a:t>) { x = </a:t>
            </a:r>
            <a:r>
              <a:rPr lang="en-GB" altLang="zh-CN" sz="2400" dirty="0" err="1" smtClean="0"/>
              <a:t>i</a:t>
            </a:r>
            <a:r>
              <a:rPr lang="en-GB" altLang="zh-CN" sz="2400" dirty="0" smtClean="0"/>
              <a:t>; f(); };</a:t>
            </a:r>
          </a:p>
          <a:p>
            <a:pPr lvl="1" eaLnBrk="1" hangingPunct="1">
              <a:lnSpc>
                <a:spcPct val="90000"/>
              </a:lnSpc>
              <a:buFontTx/>
              <a:buNone/>
              <a:defRPr/>
            </a:pPr>
            <a:r>
              <a:rPr lang="en-GB" altLang="zh-CN" sz="2400" dirty="0" smtClean="0"/>
              <a:t>	private:</a:t>
            </a:r>
          </a:p>
          <a:p>
            <a:pPr lvl="1" eaLnBrk="1" hangingPunct="1">
              <a:lnSpc>
                <a:spcPct val="90000"/>
              </a:lnSpc>
              <a:buFontTx/>
              <a:buNone/>
              <a:defRPr/>
            </a:pPr>
            <a:r>
              <a:rPr lang="en-GB" altLang="zh-CN" sz="2400" dirty="0" smtClean="0"/>
              <a:t>		</a:t>
            </a:r>
            <a:r>
              <a:rPr lang="en-GB" altLang="zh-CN" sz="2400" dirty="0" err="1" smtClean="0"/>
              <a:t>int</a:t>
            </a:r>
            <a:r>
              <a:rPr lang="en-GB" altLang="zh-CN" sz="2400" dirty="0" smtClean="0"/>
              <a:t> </a:t>
            </a:r>
            <a:r>
              <a:rPr lang="en-GB" altLang="zh-CN" sz="2400" dirty="0" err="1" smtClean="0"/>
              <a:t>x,y,z</a:t>
            </a:r>
            <a:r>
              <a:rPr lang="en-GB" altLang="zh-CN" sz="2400" dirty="0" smtClean="0"/>
              <a:t>;</a:t>
            </a:r>
          </a:p>
          <a:p>
            <a:pPr lvl="1" eaLnBrk="1" hangingPunct="1">
              <a:lnSpc>
                <a:spcPct val="90000"/>
              </a:lnSpc>
              <a:buFontTx/>
              <a:buNone/>
              <a:defRPr/>
            </a:pPr>
            <a:r>
              <a:rPr lang="en-GB" altLang="zh-CN" sz="2400" dirty="0" smtClean="0"/>
              <a:t>};</a:t>
            </a:r>
          </a:p>
          <a:p>
            <a:pPr lvl="1" eaLnBrk="1" hangingPunct="1">
              <a:lnSpc>
                <a:spcPct val="90000"/>
              </a:lnSpc>
              <a:buFontTx/>
              <a:buNone/>
              <a:defRPr/>
            </a:pPr>
            <a:r>
              <a:rPr lang="en-GB" altLang="zh-CN" sz="2400" dirty="0" smtClean="0"/>
              <a:t>A </a:t>
            </a:r>
            <a:r>
              <a:rPr lang="en-GB" altLang="zh-CN" sz="2400" dirty="0" err="1" smtClean="0"/>
              <a:t>a,b</a:t>
            </a:r>
            <a:r>
              <a:rPr lang="en-GB" altLang="zh-CN" sz="2400" dirty="0" smtClean="0"/>
              <a:t>;</a:t>
            </a:r>
          </a:p>
          <a:p>
            <a:pPr eaLnBrk="1" hangingPunct="1">
              <a:lnSpc>
                <a:spcPct val="110000"/>
              </a:lnSpc>
              <a:defRPr/>
            </a:pPr>
            <a:r>
              <a:rPr lang="zh-CN" altLang="en-US" dirty="0"/>
              <a:t>类中的成员函数对该类</a:t>
            </a:r>
            <a:r>
              <a:rPr lang="zh-CN" altLang="en-US" dirty="0" smtClean="0"/>
              <a:t>的每个对象有几个拷贝呢？</a:t>
            </a:r>
            <a:endParaRPr lang="zh-CN" altLang="en-US" dirty="0"/>
          </a:p>
          <a:p>
            <a:pPr eaLnBrk="1" hangingPunct="1">
              <a:lnSpc>
                <a:spcPct val="90000"/>
              </a:lnSpc>
              <a:defRPr/>
            </a:pPr>
            <a:r>
              <a:rPr lang="zh-CN" altLang="en-GB"/>
              <a:t>在函数</a:t>
            </a:r>
            <a:r>
              <a:rPr lang="en-GB" altLang="zh-CN"/>
              <a:t>g</a:t>
            </a:r>
            <a:r>
              <a:rPr lang="zh-CN" altLang="en-GB"/>
              <a:t>中，</a:t>
            </a:r>
            <a:r>
              <a:rPr lang="en-GB" altLang="zh-CN"/>
              <a:t>x</a:t>
            </a:r>
            <a:r>
              <a:rPr lang="zh-CN" altLang="en-GB" smtClean="0"/>
              <a:t>是</a:t>
            </a:r>
            <a:r>
              <a:rPr lang="zh-CN" altLang="en-US" smtClean="0"/>
              <a:t>如何与对象建立联系</a:t>
            </a:r>
            <a:r>
              <a:rPr lang="zh-CN" altLang="en-GB" smtClean="0"/>
              <a:t>的</a:t>
            </a:r>
            <a:r>
              <a:rPr lang="zh-CN" altLang="en-GB"/>
              <a:t>呢？</a:t>
            </a:r>
            <a:endParaRPr lang="en-GB" altLang="zh-CN" dirty="0" smtClean="0"/>
          </a:p>
        </p:txBody>
      </p:sp>
      <p:grpSp>
        <p:nvGrpSpPr>
          <p:cNvPr id="38916" name="Group 15"/>
          <p:cNvGrpSpPr>
            <a:grpSpLocks/>
          </p:cNvGrpSpPr>
          <p:nvPr/>
        </p:nvGrpSpPr>
        <p:grpSpPr bwMode="auto">
          <a:xfrm>
            <a:off x="5408613" y="3476625"/>
            <a:ext cx="3543300" cy="1681163"/>
            <a:chOff x="2205" y="3234"/>
            <a:chExt cx="1893" cy="967"/>
          </a:xfrm>
        </p:grpSpPr>
        <p:grpSp>
          <p:nvGrpSpPr>
            <p:cNvPr id="38918" name="Group 6"/>
            <p:cNvGrpSpPr>
              <a:grpSpLocks/>
            </p:cNvGrpSpPr>
            <p:nvPr/>
          </p:nvGrpSpPr>
          <p:grpSpPr bwMode="auto">
            <a:xfrm>
              <a:off x="2557" y="3566"/>
              <a:ext cx="1541" cy="635"/>
              <a:chOff x="2142" y="3691"/>
              <a:chExt cx="874" cy="374"/>
            </a:xfrm>
          </p:grpSpPr>
          <p:sp>
            <p:nvSpPr>
              <p:cNvPr id="38927" name="Rectangle 0"/>
              <p:cNvSpPr>
                <a:spLocks noChangeArrowheads="1"/>
              </p:cNvSpPr>
              <p:nvPr/>
            </p:nvSpPr>
            <p:spPr bwMode="auto">
              <a:xfrm>
                <a:off x="2142" y="3691"/>
                <a:ext cx="288" cy="37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38928" name="Line 1"/>
              <p:cNvSpPr>
                <a:spLocks noChangeShapeType="1"/>
              </p:cNvSpPr>
              <p:nvPr/>
            </p:nvSpPr>
            <p:spPr bwMode="auto">
              <a:xfrm>
                <a:off x="2142" y="3815"/>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2"/>
              <p:cNvSpPr>
                <a:spLocks noChangeShapeType="1"/>
              </p:cNvSpPr>
              <p:nvPr/>
            </p:nvSpPr>
            <p:spPr bwMode="auto">
              <a:xfrm>
                <a:off x="2142" y="3940"/>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Rectangle 3"/>
              <p:cNvSpPr>
                <a:spLocks noChangeArrowheads="1"/>
              </p:cNvSpPr>
              <p:nvPr/>
            </p:nvSpPr>
            <p:spPr bwMode="auto">
              <a:xfrm>
                <a:off x="2728" y="3691"/>
                <a:ext cx="288" cy="37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38931" name="Line 4"/>
              <p:cNvSpPr>
                <a:spLocks noChangeShapeType="1"/>
              </p:cNvSpPr>
              <p:nvPr/>
            </p:nvSpPr>
            <p:spPr bwMode="auto">
              <a:xfrm>
                <a:off x="2728" y="3815"/>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5"/>
              <p:cNvSpPr>
                <a:spLocks noChangeShapeType="1"/>
              </p:cNvSpPr>
              <p:nvPr/>
            </p:nvSpPr>
            <p:spPr bwMode="auto">
              <a:xfrm>
                <a:off x="2728" y="3940"/>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19" name="Text Box 7"/>
            <p:cNvSpPr txBox="1">
              <a:spLocks noChangeArrowheads="1"/>
            </p:cNvSpPr>
            <p:nvPr/>
          </p:nvSpPr>
          <p:spPr bwMode="auto">
            <a:xfrm>
              <a:off x="2205" y="3515"/>
              <a:ext cx="31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a.x</a:t>
              </a:r>
            </a:p>
          </p:txBody>
        </p:sp>
        <p:sp>
          <p:nvSpPr>
            <p:cNvPr id="38920" name="Text Box 8"/>
            <p:cNvSpPr txBox="1">
              <a:spLocks noChangeArrowheads="1"/>
            </p:cNvSpPr>
            <p:nvPr/>
          </p:nvSpPr>
          <p:spPr bwMode="auto">
            <a:xfrm>
              <a:off x="2218" y="3728"/>
              <a:ext cx="30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a.y</a:t>
              </a:r>
            </a:p>
          </p:txBody>
        </p:sp>
        <p:sp>
          <p:nvSpPr>
            <p:cNvPr id="38921" name="Text Box 9"/>
            <p:cNvSpPr txBox="1">
              <a:spLocks noChangeArrowheads="1"/>
            </p:cNvSpPr>
            <p:nvPr/>
          </p:nvSpPr>
          <p:spPr bwMode="auto">
            <a:xfrm>
              <a:off x="2218" y="3959"/>
              <a:ext cx="3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a.z</a:t>
              </a:r>
            </a:p>
          </p:txBody>
        </p:sp>
        <p:sp>
          <p:nvSpPr>
            <p:cNvPr id="38922" name="Text Box 10"/>
            <p:cNvSpPr txBox="1">
              <a:spLocks noChangeArrowheads="1"/>
            </p:cNvSpPr>
            <p:nvPr/>
          </p:nvSpPr>
          <p:spPr bwMode="auto">
            <a:xfrm>
              <a:off x="2688" y="3244"/>
              <a:ext cx="18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a</a:t>
              </a:r>
            </a:p>
          </p:txBody>
        </p:sp>
        <p:sp>
          <p:nvSpPr>
            <p:cNvPr id="38923" name="Text Box 11"/>
            <p:cNvSpPr txBox="1">
              <a:spLocks noChangeArrowheads="1"/>
            </p:cNvSpPr>
            <p:nvPr/>
          </p:nvSpPr>
          <p:spPr bwMode="auto">
            <a:xfrm>
              <a:off x="3279" y="3506"/>
              <a:ext cx="31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b.x</a:t>
              </a:r>
            </a:p>
          </p:txBody>
        </p:sp>
        <p:sp>
          <p:nvSpPr>
            <p:cNvPr id="38924" name="Text Box 12"/>
            <p:cNvSpPr txBox="1">
              <a:spLocks noChangeArrowheads="1"/>
            </p:cNvSpPr>
            <p:nvPr/>
          </p:nvSpPr>
          <p:spPr bwMode="auto">
            <a:xfrm>
              <a:off x="3292" y="3720"/>
              <a:ext cx="31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b.y</a:t>
              </a:r>
            </a:p>
          </p:txBody>
        </p:sp>
        <p:sp>
          <p:nvSpPr>
            <p:cNvPr id="38925" name="Text Box 13"/>
            <p:cNvSpPr txBox="1">
              <a:spLocks noChangeArrowheads="1"/>
            </p:cNvSpPr>
            <p:nvPr/>
          </p:nvSpPr>
          <p:spPr bwMode="auto">
            <a:xfrm>
              <a:off x="3292" y="3951"/>
              <a:ext cx="30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b.z</a:t>
              </a:r>
            </a:p>
          </p:txBody>
        </p:sp>
        <p:sp>
          <p:nvSpPr>
            <p:cNvPr id="38926" name="Text Box 14"/>
            <p:cNvSpPr txBox="1">
              <a:spLocks noChangeArrowheads="1"/>
            </p:cNvSpPr>
            <p:nvPr/>
          </p:nvSpPr>
          <p:spPr bwMode="auto">
            <a:xfrm>
              <a:off x="3812" y="3234"/>
              <a:ext cx="1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b</a:t>
              </a:r>
            </a:p>
          </p:txBody>
        </p:sp>
      </p:grpSp>
      <p:sp>
        <p:nvSpPr>
          <p:cNvPr id="2" name="TextBox 1"/>
          <p:cNvSpPr txBox="1">
            <a:spLocks noChangeArrowheads="1"/>
          </p:cNvSpPr>
          <p:nvPr/>
        </p:nvSpPr>
        <p:spPr bwMode="auto">
          <a:xfrm>
            <a:off x="1908175" y="5713413"/>
            <a:ext cx="269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800">
                <a:solidFill>
                  <a:srgbClr val="FFC000"/>
                </a:solidFill>
              </a:rPr>
              <a:t>只有一个拷贝！</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85443">
                                            <p:txEl>
                                              <p:pRg st="10" end="10"/>
                                            </p:txEl>
                                          </p:spTgt>
                                        </p:tgtEl>
                                        <p:attrNameLst>
                                          <p:attrName>style.visibility</p:attrName>
                                        </p:attrNameLst>
                                      </p:cBhvr>
                                      <p:to>
                                        <p:strVal val="visible"/>
                                      </p:to>
                                    </p:set>
                                    <p:anim calcmode="lin" valueType="num">
                                      <p:cBhvr additive="base">
                                        <p:cTn id="13" dur="500" fill="hold"/>
                                        <p:tgtEl>
                                          <p:spTgt spid="108544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1" name="Rectangle 3"/>
          <p:cNvSpPr>
            <a:spLocks noGrp="1" noChangeArrowheads="1"/>
          </p:cNvSpPr>
          <p:nvPr>
            <p:ph type="body" idx="1"/>
          </p:nvPr>
        </p:nvSpPr>
        <p:spPr>
          <a:xfrm>
            <a:off x="457200" y="333375"/>
            <a:ext cx="8229600" cy="6524625"/>
          </a:xfrm>
        </p:spPr>
        <p:txBody>
          <a:bodyPr>
            <a:normAutofit/>
          </a:bodyPr>
          <a:lstStyle/>
          <a:p>
            <a:pPr eaLnBrk="1" hangingPunct="1">
              <a:defRPr/>
            </a:pPr>
            <a:r>
              <a:rPr lang="zh-CN" altLang="en-US" dirty="0" smtClean="0"/>
              <a:t>实际上，</a:t>
            </a:r>
            <a:r>
              <a:rPr lang="zh-CN" altLang="en-GB" dirty="0" smtClean="0"/>
              <a:t>每一个成员函数都有一个隐藏的形参</a:t>
            </a:r>
            <a:r>
              <a:rPr lang="en-GB" altLang="zh-CN" dirty="0" smtClean="0"/>
              <a:t>this</a:t>
            </a:r>
            <a:r>
              <a:rPr lang="zh-CN" altLang="en-GB" dirty="0" smtClean="0"/>
              <a:t>，其类型为：</a:t>
            </a:r>
          </a:p>
          <a:p>
            <a:pPr marL="457200" lvl="1" indent="0" eaLnBrk="1" hangingPunct="1">
              <a:buFontTx/>
              <a:buNone/>
              <a:defRPr/>
            </a:pPr>
            <a:r>
              <a:rPr lang="en-GB" altLang="zh-CN" dirty="0" smtClean="0"/>
              <a:t>	&lt;</a:t>
            </a:r>
            <a:r>
              <a:rPr lang="zh-CN" altLang="en-GB" dirty="0" smtClean="0"/>
              <a:t>类名</a:t>
            </a:r>
            <a:r>
              <a:rPr lang="en-GB" altLang="zh-CN" dirty="0" smtClean="0"/>
              <a:t>&gt; *</a:t>
            </a:r>
            <a:r>
              <a:rPr lang="en-GB" altLang="zh-CN" dirty="0" err="1" smtClean="0"/>
              <a:t>const</a:t>
            </a:r>
            <a:r>
              <a:rPr lang="en-GB" altLang="zh-CN" dirty="0" smtClean="0"/>
              <a:t> </a:t>
            </a:r>
            <a:r>
              <a:rPr lang="en-GB" altLang="zh-CN" dirty="0" smtClean="0">
                <a:solidFill>
                  <a:srgbClr val="FFC000"/>
                </a:solidFill>
              </a:rPr>
              <a:t>this</a:t>
            </a:r>
            <a:r>
              <a:rPr lang="en-GB" altLang="zh-CN" dirty="0" smtClean="0"/>
              <a:t>;</a:t>
            </a:r>
          </a:p>
          <a:p>
            <a:pPr eaLnBrk="1" hangingPunct="1">
              <a:defRPr/>
            </a:pPr>
            <a:r>
              <a:rPr lang="zh-CN" altLang="en-GB" dirty="0" smtClean="0"/>
              <a:t>在成员函数中对类成员的访问是通过</a:t>
            </a:r>
            <a:r>
              <a:rPr lang="en-GB" altLang="zh-CN" dirty="0" smtClean="0"/>
              <a:t>this</a:t>
            </a:r>
            <a:r>
              <a:rPr lang="zh-CN" altLang="en-GB" dirty="0" smtClean="0"/>
              <a:t>来进行的。</a:t>
            </a:r>
            <a:r>
              <a:rPr lang="zh-CN" altLang="en-US" dirty="0" smtClean="0"/>
              <a:t>例如，前面</a:t>
            </a:r>
            <a:r>
              <a:rPr lang="en-US" altLang="zh-CN" dirty="0"/>
              <a:t>A</a:t>
            </a:r>
            <a:r>
              <a:rPr lang="zh-CN" altLang="en-US" dirty="0" smtClean="0"/>
              <a:t>类的成员函数</a:t>
            </a:r>
            <a:r>
              <a:rPr lang="en-US" altLang="zh-CN" dirty="0" smtClean="0"/>
              <a:t>g</a:t>
            </a:r>
            <a:r>
              <a:rPr lang="zh-CN" altLang="en-US" dirty="0" smtClean="0"/>
              <a:t>的实际形式为：</a:t>
            </a:r>
          </a:p>
          <a:p>
            <a:pPr marL="457200" lvl="1" indent="0" eaLnBrk="1" hangingPunct="1">
              <a:buFontTx/>
              <a:buNone/>
              <a:defRPr/>
            </a:pPr>
            <a:r>
              <a:rPr lang="en-GB" altLang="zh-CN" dirty="0" smtClean="0"/>
              <a:t>	void g(A *</a:t>
            </a:r>
            <a:r>
              <a:rPr lang="en-GB" altLang="zh-CN" dirty="0" err="1" smtClean="0"/>
              <a:t>const</a:t>
            </a:r>
            <a:r>
              <a:rPr lang="en-GB" altLang="zh-CN" dirty="0" smtClean="0"/>
              <a:t> </a:t>
            </a:r>
            <a:r>
              <a:rPr lang="en-GB" altLang="zh-CN" dirty="0" smtClean="0">
                <a:solidFill>
                  <a:srgbClr val="FFC000"/>
                </a:solidFill>
              </a:rPr>
              <a:t>this</a:t>
            </a:r>
            <a:r>
              <a:rPr lang="en-GB" altLang="zh-CN" dirty="0" smtClean="0"/>
              <a:t>, </a:t>
            </a:r>
            <a:r>
              <a:rPr lang="en-GB" altLang="zh-CN" dirty="0" err="1" smtClean="0"/>
              <a:t>int</a:t>
            </a:r>
            <a:r>
              <a:rPr lang="en-GB" altLang="zh-CN" dirty="0" smtClean="0"/>
              <a:t> </a:t>
            </a:r>
            <a:r>
              <a:rPr lang="en-GB" altLang="zh-CN" dirty="0" err="1" smtClean="0"/>
              <a:t>i</a:t>
            </a:r>
            <a:r>
              <a:rPr lang="en-GB" altLang="zh-CN" dirty="0" smtClean="0"/>
              <a:t>) </a:t>
            </a:r>
          </a:p>
          <a:p>
            <a:pPr marL="457200" lvl="1" indent="0" eaLnBrk="1" hangingPunct="1">
              <a:buFontTx/>
              <a:buNone/>
              <a:defRPr/>
            </a:pPr>
            <a:r>
              <a:rPr lang="en-GB" altLang="zh-CN" dirty="0" smtClean="0"/>
              <a:t>	{ </a:t>
            </a:r>
            <a:r>
              <a:rPr lang="en-GB" altLang="zh-CN" dirty="0" smtClean="0">
                <a:solidFill>
                  <a:srgbClr val="FFC000"/>
                </a:solidFill>
              </a:rPr>
              <a:t>this</a:t>
            </a:r>
            <a:r>
              <a:rPr lang="en-GB" altLang="zh-CN" dirty="0" smtClean="0"/>
              <a:t>-&gt;x = </a:t>
            </a:r>
            <a:r>
              <a:rPr lang="en-GB" altLang="zh-CN" dirty="0" err="1" smtClean="0"/>
              <a:t>i</a:t>
            </a:r>
            <a:r>
              <a:rPr lang="en-GB" altLang="zh-CN" dirty="0" smtClean="0"/>
              <a:t>; f(</a:t>
            </a:r>
            <a:r>
              <a:rPr lang="en-US" altLang="zh-CN" dirty="0" smtClean="0">
                <a:solidFill>
                  <a:srgbClr val="FFC000"/>
                </a:solidFill>
              </a:rPr>
              <a:t>this</a:t>
            </a:r>
            <a:r>
              <a:rPr lang="en-GB" altLang="zh-CN" dirty="0" smtClean="0"/>
              <a:t>); };</a:t>
            </a:r>
            <a:r>
              <a:rPr lang="en-US" altLang="zh-CN" dirty="0" smtClean="0"/>
              <a:t> </a:t>
            </a:r>
          </a:p>
          <a:p>
            <a:pPr eaLnBrk="1" hangingPunct="1">
              <a:defRPr/>
            </a:pPr>
            <a:r>
              <a:rPr lang="zh-CN" altLang="en-US" dirty="0" smtClean="0"/>
              <a:t>对于下面的成员函数调用：</a:t>
            </a:r>
          </a:p>
          <a:p>
            <a:pPr marL="457200" lvl="1" indent="0" eaLnBrk="1" hangingPunct="1">
              <a:buFontTx/>
              <a:buNone/>
              <a:defRPr/>
            </a:pPr>
            <a:r>
              <a:rPr lang="en-GB" altLang="zh-CN" dirty="0" smtClean="0"/>
              <a:t>	</a:t>
            </a:r>
            <a:r>
              <a:rPr lang="en-GB" altLang="zh-CN" dirty="0" err="1" smtClean="0"/>
              <a:t>a.g</a:t>
            </a:r>
            <a:r>
              <a:rPr lang="en-GB" altLang="zh-CN" dirty="0" smtClean="0"/>
              <a:t>(1)</a:t>
            </a:r>
            <a:r>
              <a:rPr lang="en-US" altLang="zh-CN" dirty="0" smtClean="0"/>
              <a:t>; </a:t>
            </a:r>
            <a:r>
              <a:rPr lang="zh-CN" altLang="en-US" dirty="0" smtClean="0"/>
              <a:t>和 </a:t>
            </a:r>
            <a:r>
              <a:rPr lang="en-US" altLang="zh-CN" dirty="0" err="1" smtClean="0"/>
              <a:t>b.g</a:t>
            </a:r>
            <a:r>
              <a:rPr lang="en-US" altLang="zh-CN" dirty="0" smtClean="0"/>
              <a:t>(2);</a:t>
            </a:r>
          </a:p>
          <a:p>
            <a:pPr eaLnBrk="1" hangingPunct="1">
              <a:defRPr/>
            </a:pPr>
            <a:r>
              <a:rPr lang="zh-CN" altLang="en-GB" dirty="0" smtClean="0"/>
              <a:t>编译程序将会把它编译成：</a:t>
            </a:r>
            <a:r>
              <a:rPr lang="zh-CN" altLang="en-US" dirty="0" smtClean="0"/>
              <a:t> </a:t>
            </a:r>
          </a:p>
          <a:p>
            <a:pPr marL="457200" lvl="1" indent="0" eaLnBrk="1" hangingPunct="1">
              <a:buFontTx/>
              <a:buNone/>
              <a:defRPr/>
            </a:pPr>
            <a:r>
              <a:rPr lang="en-GB" altLang="zh-CN" dirty="0" smtClean="0"/>
              <a:t>	g(&amp;a,1);</a:t>
            </a:r>
            <a:r>
              <a:rPr lang="en-US" altLang="zh-CN" dirty="0" smtClean="0"/>
              <a:t> </a:t>
            </a:r>
            <a:r>
              <a:rPr lang="zh-CN" altLang="en-US" smtClean="0"/>
              <a:t>和 </a:t>
            </a:r>
            <a:r>
              <a:rPr lang="en-US" altLang="zh-CN" smtClean="0"/>
              <a:t>g</a:t>
            </a:r>
            <a:r>
              <a:rPr lang="en-US" altLang="zh-CN" dirty="0" smtClean="0"/>
              <a:t>(&amp;b,2);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7" name="Rectangle 3"/>
          <p:cNvSpPr>
            <a:spLocks noGrp="1" noChangeArrowheads="1"/>
          </p:cNvSpPr>
          <p:nvPr>
            <p:ph type="body" idx="1"/>
          </p:nvPr>
        </p:nvSpPr>
        <p:spPr>
          <a:xfrm>
            <a:off x="519113" y="188913"/>
            <a:ext cx="8229600" cy="6624637"/>
          </a:xfrm>
        </p:spPr>
        <p:txBody>
          <a:bodyPr/>
          <a:lstStyle/>
          <a:p>
            <a:pPr eaLnBrk="1" hangingPunct="1">
              <a:lnSpc>
                <a:spcPct val="110000"/>
              </a:lnSpc>
              <a:defRPr/>
            </a:pPr>
            <a:r>
              <a:rPr lang="zh-CN" altLang="en-GB" sz="2800" dirty="0" smtClean="0"/>
              <a:t>一般情况下，类的成员函数中不必显式使用</a:t>
            </a:r>
            <a:r>
              <a:rPr lang="en-GB" altLang="zh-CN" sz="2800" dirty="0" smtClean="0"/>
              <a:t>this</a:t>
            </a:r>
            <a:r>
              <a:rPr lang="zh-CN" altLang="en-GB" sz="2800" dirty="0" smtClean="0"/>
              <a:t>指针来访问对象的成员（编译程序会自动加上</a:t>
            </a:r>
            <a:r>
              <a:rPr lang="zh-CN" altLang="en-GB" sz="2800" smtClean="0"/>
              <a:t>）。</a:t>
            </a:r>
            <a:endParaRPr lang="en-US" altLang="zh-CN" sz="2800" smtClean="0"/>
          </a:p>
          <a:p>
            <a:pPr eaLnBrk="1" hangingPunct="1">
              <a:lnSpc>
                <a:spcPct val="110000"/>
              </a:lnSpc>
              <a:defRPr/>
            </a:pPr>
            <a:r>
              <a:rPr lang="zh-CN" altLang="en-GB" sz="2800" smtClean="0"/>
              <a:t>如果</a:t>
            </a:r>
            <a:r>
              <a:rPr lang="zh-CN" altLang="en-GB" sz="2800" dirty="0" smtClean="0"/>
              <a:t>成员函数中要把</a:t>
            </a:r>
            <a:r>
              <a:rPr lang="en-GB" altLang="zh-CN" sz="2800" dirty="0" smtClean="0"/>
              <a:t>this</a:t>
            </a:r>
            <a:r>
              <a:rPr lang="zh-CN" altLang="en-GB" sz="2800" dirty="0" smtClean="0"/>
              <a:t>所指向的对象作为整体来操作（如：取对象的地址），则需要显式地使用</a:t>
            </a:r>
            <a:r>
              <a:rPr lang="en-GB" altLang="zh-CN" sz="2800" dirty="0" smtClean="0"/>
              <a:t>this</a:t>
            </a:r>
            <a:r>
              <a:rPr lang="zh-CN" altLang="en-GB" sz="2800" dirty="0" smtClean="0"/>
              <a:t>指针。例如：</a:t>
            </a:r>
          </a:p>
          <a:p>
            <a:pPr lvl="1" eaLnBrk="1" hangingPunct="1">
              <a:lnSpc>
                <a:spcPct val="80000"/>
              </a:lnSpc>
              <a:buFontTx/>
              <a:buNone/>
              <a:defRPr/>
            </a:pPr>
            <a:r>
              <a:rPr lang="en-GB" altLang="zh-CN" sz="2400" dirty="0" smtClean="0"/>
              <a:t>void </a:t>
            </a:r>
            <a:r>
              <a:rPr lang="en-GB" altLang="zh-CN" sz="2400" dirty="0" err="1" smtClean="0"/>
              <a:t>func</a:t>
            </a:r>
            <a:r>
              <a:rPr lang="en-GB" altLang="zh-CN" sz="2400" dirty="0" smtClean="0"/>
              <a:t>(A *</a:t>
            </a:r>
            <a:r>
              <a:rPr lang="en-GB" altLang="zh-CN" sz="2400" smtClean="0"/>
              <a:t>p);</a:t>
            </a:r>
            <a:endParaRPr lang="en-GB" altLang="zh-CN" sz="2400" dirty="0" smtClean="0"/>
          </a:p>
          <a:p>
            <a:pPr lvl="1" eaLnBrk="1" hangingPunct="1">
              <a:lnSpc>
                <a:spcPct val="80000"/>
              </a:lnSpc>
              <a:buFontTx/>
              <a:buNone/>
              <a:defRPr/>
            </a:pPr>
            <a:r>
              <a:rPr lang="en-GB" altLang="zh-CN" sz="2400" dirty="0" smtClean="0"/>
              <a:t>class A</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x;</a:t>
            </a:r>
          </a:p>
          <a:p>
            <a:pPr lvl="1" eaLnBrk="1" hangingPunct="1">
              <a:lnSpc>
                <a:spcPct val="80000"/>
              </a:lnSpc>
              <a:buFontTx/>
              <a:buNone/>
              <a:defRPr/>
            </a:pPr>
            <a:r>
              <a:rPr lang="en-GB" altLang="zh-CN" sz="2400" dirty="0" smtClean="0"/>
              <a:t> public:</a:t>
            </a:r>
          </a:p>
          <a:p>
            <a:pPr lvl="1" eaLnBrk="1" hangingPunct="1">
              <a:lnSpc>
                <a:spcPct val="80000"/>
              </a:lnSpc>
              <a:buFontTx/>
              <a:buNone/>
              <a:defRPr/>
            </a:pPr>
            <a:r>
              <a:rPr lang="en-GB" altLang="zh-CN" sz="2400" dirty="0" smtClean="0"/>
              <a:t>	void f() {  </a:t>
            </a:r>
            <a:r>
              <a:rPr lang="en-GB" altLang="zh-CN" sz="2400" dirty="0" err="1" smtClean="0"/>
              <a:t>func</a:t>
            </a:r>
            <a:r>
              <a:rPr lang="en-GB" altLang="zh-CN" sz="2400" smtClean="0"/>
              <a:t>(</a:t>
            </a:r>
            <a:r>
              <a:rPr lang="en-GB" altLang="zh-CN" sz="2400" smtClean="0">
                <a:solidFill>
                  <a:schemeClr val="folHlink"/>
                </a:solidFill>
              </a:rPr>
              <a:t>?</a:t>
            </a:r>
            <a:r>
              <a:rPr lang="en-GB" altLang="zh-CN" sz="2400" smtClean="0"/>
              <a:t>);     } </a:t>
            </a:r>
            <a:r>
              <a:rPr lang="en-GB" altLang="zh-CN" sz="2400" dirty="0" smtClean="0">
                <a:solidFill>
                  <a:schemeClr val="folHlink"/>
                </a:solidFill>
              </a:rPr>
              <a:t>//</a:t>
            </a:r>
            <a:r>
              <a:rPr lang="en-GB" altLang="zh-CN" sz="2400" dirty="0" smtClean="0">
                <a:solidFill>
                  <a:schemeClr val="folHlink"/>
                </a:solidFill>
                <a:latin typeface="Arial"/>
              </a:rPr>
              <a:t>“</a:t>
            </a:r>
            <a:r>
              <a:rPr lang="en-GB" altLang="zh-CN" sz="2400" dirty="0" smtClean="0">
                <a:solidFill>
                  <a:schemeClr val="folHlink"/>
                </a:solidFill>
              </a:rPr>
              <a:t>?</a:t>
            </a:r>
            <a:r>
              <a:rPr lang="en-GB" altLang="zh-CN" sz="2400" dirty="0" smtClean="0">
                <a:solidFill>
                  <a:schemeClr val="folHlink"/>
                </a:solidFill>
                <a:latin typeface="Arial"/>
              </a:rPr>
              <a:t>”</a:t>
            </a:r>
            <a:r>
              <a:rPr lang="zh-CN" altLang="en-GB" sz="2400" dirty="0" smtClean="0">
                <a:solidFill>
                  <a:schemeClr val="folHlink"/>
                </a:solidFill>
              </a:rPr>
              <a:t>应写什么？</a:t>
            </a:r>
          </a:p>
          <a:p>
            <a:pPr lvl="1" eaLnBrk="1" hangingPunct="1">
              <a:lnSpc>
                <a:spcPct val="80000"/>
              </a:lnSpc>
              <a:buFontTx/>
              <a:buNone/>
              <a:defRPr/>
            </a:pPr>
            <a:r>
              <a:rPr lang="zh-CN" altLang="en-GB" sz="2400" dirty="0" smtClean="0"/>
              <a:t>   </a:t>
            </a:r>
            <a:r>
              <a:rPr lang="en-GB" altLang="zh-CN" sz="2400" dirty="0" smtClean="0"/>
              <a:t>void g(</a:t>
            </a:r>
            <a:r>
              <a:rPr lang="en-US" altLang="zh-CN" sz="2400" dirty="0" err="1" smtClean="0"/>
              <a:t>int</a:t>
            </a:r>
            <a:r>
              <a:rPr lang="en-US" altLang="zh-CN" sz="2400" dirty="0" smtClean="0"/>
              <a:t> </a:t>
            </a:r>
            <a:r>
              <a:rPr lang="en-US" altLang="zh-CN" sz="2400" dirty="0" err="1" smtClean="0"/>
              <a:t>i</a:t>
            </a:r>
            <a:r>
              <a:rPr lang="en-GB" altLang="zh-CN" sz="2400" dirty="0" smtClean="0"/>
              <a:t>) { x = </a:t>
            </a:r>
            <a:r>
              <a:rPr lang="en-GB" altLang="zh-CN" sz="2400" dirty="0" err="1" smtClean="0"/>
              <a:t>i</a:t>
            </a:r>
            <a:r>
              <a:rPr lang="en-GB" altLang="zh-CN" sz="2400" dirty="0" smtClean="0"/>
              <a:t>; f(); } </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A </a:t>
            </a:r>
            <a:r>
              <a:rPr lang="en-GB" altLang="zh-CN" sz="2400" dirty="0" err="1" smtClean="0"/>
              <a:t>a,b</a:t>
            </a:r>
            <a:r>
              <a:rPr lang="en-GB" altLang="zh-CN" sz="2400" dirty="0" smtClean="0"/>
              <a:t>;</a:t>
            </a:r>
          </a:p>
          <a:p>
            <a:pPr lvl="1" eaLnBrk="1" hangingPunct="1">
              <a:lnSpc>
                <a:spcPct val="80000"/>
              </a:lnSpc>
              <a:buFontTx/>
              <a:buNone/>
              <a:defRPr/>
            </a:pPr>
            <a:r>
              <a:rPr lang="en-GB" altLang="zh-CN" sz="2400" dirty="0" err="1" smtClean="0"/>
              <a:t>a.f</a:t>
            </a:r>
            <a:r>
              <a:rPr lang="en-GB" altLang="zh-CN" sz="2400" dirty="0" smtClean="0"/>
              <a:t>(); //</a:t>
            </a:r>
            <a:r>
              <a:rPr lang="zh-CN" altLang="en-GB" sz="2400" dirty="0" smtClean="0"/>
              <a:t>要求在</a:t>
            </a:r>
            <a:r>
              <a:rPr lang="en-GB" altLang="zh-CN" sz="2400" dirty="0" smtClean="0"/>
              <a:t>f</a:t>
            </a:r>
            <a:r>
              <a:rPr lang="zh-CN" altLang="en-GB" sz="2400" dirty="0" smtClean="0"/>
              <a:t>中调用</a:t>
            </a:r>
            <a:r>
              <a:rPr lang="en-GB" altLang="zh-CN" sz="2400" dirty="0" err="1" smtClean="0"/>
              <a:t>func</a:t>
            </a:r>
            <a:r>
              <a:rPr lang="en-GB" altLang="zh-CN" sz="2400" dirty="0" smtClean="0"/>
              <a:t>(&amp;a)</a:t>
            </a:r>
          </a:p>
          <a:p>
            <a:pPr lvl="1" eaLnBrk="1" hangingPunct="1">
              <a:lnSpc>
                <a:spcPct val="80000"/>
              </a:lnSpc>
              <a:buFontTx/>
              <a:buNone/>
              <a:defRPr/>
            </a:pPr>
            <a:r>
              <a:rPr lang="en-GB" altLang="zh-CN" sz="2400" dirty="0" err="1" smtClean="0"/>
              <a:t>b.f</a:t>
            </a:r>
            <a:r>
              <a:rPr lang="en-GB" altLang="zh-CN" sz="2400" dirty="0" smtClean="0"/>
              <a:t>(); //</a:t>
            </a:r>
            <a:r>
              <a:rPr lang="zh-CN" altLang="en-GB" sz="2400" dirty="0" smtClean="0"/>
              <a:t>要求在</a:t>
            </a:r>
            <a:r>
              <a:rPr lang="en-GB" altLang="zh-CN" sz="2400" dirty="0" smtClean="0"/>
              <a:t>f</a:t>
            </a:r>
            <a:r>
              <a:rPr lang="zh-CN" altLang="en-GB" sz="2400" dirty="0" smtClean="0"/>
              <a:t>中调用</a:t>
            </a:r>
            <a:r>
              <a:rPr lang="en-GB" altLang="zh-CN" sz="2400" dirty="0" err="1" smtClean="0"/>
              <a:t>func</a:t>
            </a:r>
            <a:r>
              <a:rPr lang="en-GB" altLang="zh-CN" sz="2400" dirty="0" smtClean="0"/>
              <a:t>(&amp;b)</a:t>
            </a:r>
          </a:p>
        </p:txBody>
      </p:sp>
      <p:sp>
        <p:nvSpPr>
          <p:cNvPr id="1394688" name="Text Box 0"/>
          <p:cNvSpPr txBox="1">
            <a:spLocks noChangeArrowheads="1"/>
          </p:cNvSpPr>
          <p:nvPr/>
        </p:nvSpPr>
        <p:spPr bwMode="auto">
          <a:xfrm>
            <a:off x="2916238" y="4076700"/>
            <a:ext cx="1825625" cy="461963"/>
          </a:xfrm>
          <a:prstGeom prst="rect">
            <a:avLst/>
          </a:prstGeom>
          <a:solidFill>
            <a:srgbClr val="3366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func(</a:t>
            </a:r>
            <a:r>
              <a:rPr lang="en-US" altLang="zh-CN" sz="2400">
                <a:solidFill>
                  <a:schemeClr val="folHlink"/>
                </a:solidFill>
              </a:rPr>
              <a:t>this</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4688"/>
                                        </p:tgtEl>
                                        <p:attrNameLst>
                                          <p:attrName>style.visibility</p:attrName>
                                        </p:attrNameLst>
                                      </p:cBhvr>
                                      <p:to>
                                        <p:strVal val="visible"/>
                                      </p:to>
                                    </p:set>
                                    <p:anim calcmode="lin" valueType="num">
                                      <p:cBhvr additive="base">
                                        <p:cTn id="7" dur="500" fill="hold"/>
                                        <p:tgtEl>
                                          <p:spTgt spid="1394688"/>
                                        </p:tgtEl>
                                        <p:attrNameLst>
                                          <p:attrName>ppt_x</p:attrName>
                                        </p:attrNameLst>
                                      </p:cBhvr>
                                      <p:tavLst>
                                        <p:tav tm="0">
                                          <p:val>
                                            <p:strVal val="#ppt_x"/>
                                          </p:val>
                                        </p:tav>
                                        <p:tav tm="100000">
                                          <p:val>
                                            <p:strVal val="#ppt_x"/>
                                          </p:val>
                                        </p:tav>
                                      </p:tavLst>
                                    </p:anim>
                                    <p:anim calcmode="lin" valueType="num">
                                      <p:cBhvr additive="base">
                                        <p:cTn id="8" dur="500" fill="hold"/>
                                        <p:tgtEl>
                                          <p:spTgt spid="13946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Grp="1" noChangeArrowheads="1"/>
          </p:cNvSpPr>
          <p:nvPr>
            <p:ph type="title"/>
          </p:nvPr>
        </p:nvSpPr>
        <p:spPr/>
        <p:txBody>
          <a:bodyPr/>
          <a:lstStyle/>
          <a:p>
            <a:pPr eaLnBrk="1" hangingPunct="1">
              <a:defRPr/>
            </a:pPr>
            <a:r>
              <a:rPr lang="zh-CN" altLang="en-US" dirty="0" smtClean="0"/>
              <a:t>用</a:t>
            </a:r>
            <a:r>
              <a:rPr lang="en-US" altLang="zh-CN" dirty="0" smtClean="0"/>
              <a:t>C</a:t>
            </a:r>
            <a:r>
              <a:rPr lang="zh-CN" altLang="en-US" dirty="0" smtClean="0"/>
              <a:t>语言编写面向对象的程序</a:t>
            </a:r>
          </a:p>
        </p:txBody>
      </p:sp>
      <p:sp>
        <p:nvSpPr>
          <p:cNvPr id="1288195" name="Rectangle 3"/>
          <p:cNvSpPr>
            <a:spLocks noGrp="1" noChangeArrowheads="1"/>
          </p:cNvSpPr>
          <p:nvPr>
            <p:ph type="body" idx="1"/>
          </p:nvPr>
        </p:nvSpPr>
        <p:spPr>
          <a:xfrm>
            <a:off x="457200" y="1600200"/>
            <a:ext cx="8229600" cy="5257800"/>
          </a:xfrm>
        </p:spPr>
        <p:txBody>
          <a:bodyPr/>
          <a:lstStyle/>
          <a:p>
            <a:pPr eaLnBrk="1" hangingPunct="1">
              <a:lnSpc>
                <a:spcPct val="80000"/>
              </a:lnSpc>
              <a:defRPr/>
            </a:pPr>
            <a:r>
              <a:rPr lang="zh-CN" altLang="en-US" sz="2800" smtClean="0"/>
              <a:t>一个</a:t>
            </a:r>
            <a:r>
              <a:rPr lang="en-US" altLang="zh-CN" sz="2800" smtClean="0"/>
              <a:t>C++</a:t>
            </a:r>
            <a:r>
              <a:rPr lang="zh-CN" altLang="en-US" sz="2800" smtClean="0"/>
              <a:t>程序</a:t>
            </a:r>
          </a:p>
          <a:p>
            <a:pPr lvl="1" eaLnBrk="1" hangingPunct="1">
              <a:lnSpc>
                <a:spcPct val="140000"/>
              </a:lnSpc>
              <a:buFontTx/>
              <a:buNone/>
              <a:defRPr/>
            </a:pPr>
            <a:r>
              <a:rPr lang="en-GB" altLang="zh-CN" sz="2400" smtClean="0"/>
              <a:t>class A</a:t>
            </a:r>
          </a:p>
          <a:p>
            <a:pPr lvl="1" eaLnBrk="1" hangingPunct="1">
              <a:lnSpc>
                <a:spcPct val="80000"/>
              </a:lnSpc>
              <a:buFontTx/>
              <a:buNone/>
              <a:defRPr/>
            </a:pPr>
            <a:r>
              <a:rPr lang="en-GB" altLang="zh-CN" sz="2400" smtClean="0"/>
              <a:t>{  int x,y;</a:t>
            </a:r>
          </a:p>
          <a:p>
            <a:pPr lvl="1" eaLnBrk="1" hangingPunct="1">
              <a:lnSpc>
                <a:spcPct val="80000"/>
              </a:lnSpc>
              <a:buFontTx/>
              <a:buNone/>
              <a:defRPr/>
            </a:pPr>
            <a:r>
              <a:rPr lang="en-GB" altLang="zh-CN" sz="2400" smtClean="0"/>
              <a:t>  public:</a:t>
            </a:r>
          </a:p>
          <a:p>
            <a:pPr lvl="1" eaLnBrk="1" hangingPunct="1">
              <a:lnSpc>
                <a:spcPct val="80000"/>
              </a:lnSpc>
              <a:buFontTx/>
              <a:buNone/>
              <a:defRPr/>
            </a:pPr>
            <a:r>
              <a:rPr lang="en-GB" altLang="zh-CN" sz="2400" smtClean="0"/>
              <a:t>   void f();</a:t>
            </a:r>
          </a:p>
          <a:p>
            <a:pPr lvl="1" eaLnBrk="1" hangingPunct="1">
              <a:lnSpc>
                <a:spcPct val="80000"/>
              </a:lnSpc>
              <a:buFontTx/>
              <a:buNone/>
              <a:defRPr/>
            </a:pPr>
            <a:r>
              <a:rPr lang="en-GB" altLang="zh-CN" sz="2400" smtClean="0"/>
              <a:t>   void g(int i) { x = i; f(); }</a:t>
            </a:r>
          </a:p>
          <a:p>
            <a:pPr lvl="1" eaLnBrk="1" hangingPunct="1">
              <a:lnSpc>
                <a:spcPct val="80000"/>
              </a:lnSpc>
              <a:buFontTx/>
              <a:buNone/>
              <a:defRPr/>
            </a:pPr>
            <a:r>
              <a:rPr lang="en-GB" altLang="zh-CN" sz="2400" smtClean="0"/>
              <a:t>}</a:t>
            </a:r>
            <a:r>
              <a:rPr lang="zh-CN" altLang="en-GB" sz="2400" smtClean="0"/>
              <a:t>；</a:t>
            </a:r>
          </a:p>
          <a:p>
            <a:pPr lvl="1" eaLnBrk="1" hangingPunct="1">
              <a:lnSpc>
                <a:spcPct val="80000"/>
              </a:lnSpc>
              <a:buFontTx/>
              <a:buNone/>
              <a:defRPr/>
            </a:pPr>
            <a:r>
              <a:rPr lang="en-GB" altLang="zh-CN" sz="2400" smtClean="0"/>
              <a:t>......</a:t>
            </a:r>
          </a:p>
          <a:p>
            <a:pPr lvl="1" eaLnBrk="1" hangingPunct="1">
              <a:lnSpc>
                <a:spcPct val="80000"/>
              </a:lnSpc>
              <a:buFontTx/>
              <a:buNone/>
              <a:defRPr/>
            </a:pPr>
            <a:r>
              <a:rPr lang="en-GB" altLang="zh-CN" sz="2400" smtClean="0"/>
              <a:t>A a,b;</a:t>
            </a:r>
          </a:p>
          <a:p>
            <a:pPr lvl="1" eaLnBrk="1" hangingPunct="1">
              <a:lnSpc>
                <a:spcPct val="80000"/>
              </a:lnSpc>
              <a:buFontTx/>
              <a:buNone/>
              <a:defRPr/>
            </a:pPr>
            <a:r>
              <a:rPr lang="en-GB" altLang="zh-CN" sz="2400" smtClean="0"/>
              <a:t>a.f();</a:t>
            </a:r>
          </a:p>
          <a:p>
            <a:pPr lvl="1" eaLnBrk="1" hangingPunct="1">
              <a:lnSpc>
                <a:spcPct val="80000"/>
              </a:lnSpc>
              <a:buFontTx/>
              <a:buNone/>
              <a:defRPr/>
            </a:pPr>
            <a:r>
              <a:rPr lang="en-GB" altLang="zh-CN" sz="2400" smtClean="0"/>
              <a:t>a.g(1);</a:t>
            </a:r>
          </a:p>
          <a:p>
            <a:pPr lvl="1" eaLnBrk="1" hangingPunct="1">
              <a:lnSpc>
                <a:spcPct val="80000"/>
              </a:lnSpc>
              <a:buFontTx/>
              <a:buNone/>
              <a:defRPr/>
            </a:pPr>
            <a:r>
              <a:rPr lang="en-GB" altLang="zh-CN" sz="2400" smtClean="0"/>
              <a:t>b.f();</a:t>
            </a:r>
          </a:p>
          <a:p>
            <a:pPr lvl="1" eaLnBrk="1" hangingPunct="1">
              <a:lnSpc>
                <a:spcPct val="80000"/>
              </a:lnSpc>
              <a:buFontTx/>
              <a:buNone/>
              <a:defRPr/>
            </a:pPr>
            <a:r>
              <a:rPr lang="en-GB" altLang="zh-CN" sz="2400" smtClean="0"/>
              <a:t>b.g(2);</a:t>
            </a:r>
            <a:endParaRPr lang="en-US" altLang="zh-CN"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例：“栈”数据的表示与操作</a:t>
            </a:r>
          </a:p>
        </p:txBody>
      </p:sp>
      <p:sp>
        <p:nvSpPr>
          <p:cNvPr id="1354755" name="Rectangle 3"/>
          <p:cNvSpPr>
            <a:spLocks noGrp="1" noChangeArrowheads="1"/>
          </p:cNvSpPr>
          <p:nvPr>
            <p:ph type="body" idx="1"/>
          </p:nvPr>
        </p:nvSpPr>
        <p:spPr>
          <a:xfrm>
            <a:off x="179388" y="1341438"/>
            <a:ext cx="8507412" cy="3844925"/>
          </a:xfrm>
        </p:spPr>
        <p:txBody>
          <a:bodyPr>
            <a:normAutofit fontScale="85000" lnSpcReduction="20000"/>
          </a:bodyPr>
          <a:lstStyle/>
          <a:p>
            <a:pPr eaLnBrk="1" hangingPunct="1">
              <a:lnSpc>
                <a:spcPct val="120000"/>
              </a:lnSpc>
              <a:defRPr/>
            </a:pPr>
            <a:r>
              <a:rPr lang="zh-CN" altLang="en-GB" dirty="0" smtClean="0">
                <a:solidFill>
                  <a:schemeClr val="folHlink"/>
                </a:solidFill>
              </a:rPr>
              <a:t>栈</a:t>
            </a:r>
            <a:r>
              <a:rPr lang="zh-CN" altLang="en-GB" dirty="0" smtClean="0"/>
              <a:t>是一种由若干个具有线性次序</a:t>
            </a:r>
            <a:r>
              <a:rPr lang="zh-CN" altLang="en-US" dirty="0" smtClean="0"/>
              <a:t>关系</a:t>
            </a:r>
            <a:r>
              <a:rPr lang="zh-CN" altLang="en-GB" dirty="0" smtClean="0"/>
              <a:t>的元素所构成的复合数据。</a:t>
            </a:r>
            <a:r>
              <a:rPr lang="zh-CN" altLang="en-GB" dirty="0"/>
              <a:t>对栈只能实施两种操作：</a:t>
            </a:r>
            <a:endParaRPr lang="zh-CN" altLang="en-GB" dirty="0" smtClean="0"/>
          </a:p>
          <a:p>
            <a:pPr lvl="1" eaLnBrk="1" hangingPunct="1">
              <a:lnSpc>
                <a:spcPct val="120000"/>
              </a:lnSpc>
              <a:defRPr/>
            </a:pPr>
            <a:r>
              <a:rPr lang="zh-CN" altLang="en-GB" dirty="0" smtClean="0">
                <a:solidFill>
                  <a:schemeClr val="folHlink"/>
                </a:solidFill>
              </a:rPr>
              <a:t>进栈</a:t>
            </a:r>
            <a:r>
              <a:rPr lang="zh-CN" altLang="en-US" dirty="0" smtClean="0">
                <a:solidFill>
                  <a:schemeClr val="folHlink"/>
                </a:solidFill>
              </a:rPr>
              <a:t>（</a:t>
            </a:r>
            <a:r>
              <a:rPr lang="en-US" altLang="zh-CN" dirty="0" smtClean="0">
                <a:solidFill>
                  <a:schemeClr val="folHlink"/>
                </a:solidFill>
              </a:rPr>
              <a:t>push</a:t>
            </a:r>
            <a:r>
              <a:rPr lang="zh-CN" altLang="en-US" dirty="0" smtClean="0">
                <a:solidFill>
                  <a:schemeClr val="folHlink"/>
                </a:solidFill>
              </a:rPr>
              <a:t>）：</a:t>
            </a:r>
            <a:r>
              <a:rPr lang="zh-CN" altLang="en-US" dirty="0" smtClean="0"/>
              <a:t>往栈</a:t>
            </a:r>
            <a:r>
              <a:rPr lang="zh-CN" altLang="en-US" dirty="0"/>
              <a:t>中</a:t>
            </a:r>
            <a:r>
              <a:rPr lang="zh-CN" altLang="en-GB" dirty="0" smtClean="0"/>
              <a:t>增加一个元素</a:t>
            </a:r>
            <a:endParaRPr lang="en-US" altLang="zh-CN" dirty="0" smtClean="0"/>
          </a:p>
          <a:p>
            <a:pPr lvl="1" eaLnBrk="1" hangingPunct="1">
              <a:lnSpc>
                <a:spcPct val="120000"/>
              </a:lnSpc>
              <a:defRPr/>
            </a:pPr>
            <a:r>
              <a:rPr lang="zh-CN" altLang="en-GB" dirty="0" smtClean="0">
                <a:solidFill>
                  <a:schemeClr val="folHlink"/>
                </a:solidFill>
              </a:rPr>
              <a:t>退栈</a:t>
            </a:r>
            <a:r>
              <a:rPr lang="zh-CN" altLang="en-US" dirty="0" smtClean="0">
                <a:solidFill>
                  <a:schemeClr val="folHlink"/>
                </a:solidFill>
              </a:rPr>
              <a:t>（</a:t>
            </a:r>
            <a:r>
              <a:rPr lang="en-US" altLang="zh-CN" dirty="0" smtClean="0">
                <a:solidFill>
                  <a:schemeClr val="folHlink"/>
                </a:solidFill>
              </a:rPr>
              <a:t>pop</a:t>
            </a:r>
            <a:r>
              <a:rPr lang="zh-CN" altLang="en-US" dirty="0" smtClean="0">
                <a:solidFill>
                  <a:schemeClr val="folHlink"/>
                </a:solidFill>
              </a:rPr>
              <a:t>）：</a:t>
            </a:r>
            <a:r>
              <a:rPr lang="zh-CN" altLang="en-US" dirty="0" smtClean="0"/>
              <a:t>从栈中</a:t>
            </a:r>
            <a:r>
              <a:rPr lang="zh-CN" altLang="en-GB" dirty="0" smtClean="0"/>
              <a:t>删除一个元素</a:t>
            </a:r>
            <a:endParaRPr lang="en-US" altLang="zh-CN" dirty="0" smtClean="0"/>
          </a:p>
          <a:p>
            <a:pPr lvl="1" eaLnBrk="1" hangingPunct="1">
              <a:lnSpc>
                <a:spcPct val="120000"/>
              </a:lnSpc>
              <a:defRPr/>
            </a:pPr>
            <a:r>
              <a:rPr lang="zh-CN" altLang="en-US" dirty="0" smtClean="0"/>
              <a:t>上述</a:t>
            </a:r>
            <a:r>
              <a:rPr lang="zh-CN" altLang="en-GB" dirty="0" smtClean="0"/>
              <a:t>两个操作必须在栈的</a:t>
            </a:r>
            <a:r>
              <a:rPr lang="zh-CN" altLang="en-GB" dirty="0" smtClean="0">
                <a:solidFill>
                  <a:srgbClr val="FFC000"/>
                </a:solidFill>
              </a:rPr>
              <a:t>同一端</a:t>
            </a:r>
            <a:r>
              <a:rPr lang="zh-CN" altLang="en-GB" dirty="0" smtClean="0"/>
              <a:t>（称为</a:t>
            </a:r>
            <a:r>
              <a:rPr lang="zh-CN" altLang="en-GB" dirty="0" smtClean="0">
                <a:solidFill>
                  <a:schemeClr val="folHlink"/>
                </a:solidFill>
              </a:rPr>
              <a:t>栈顶</a:t>
            </a:r>
            <a:r>
              <a:rPr lang="zh-CN" altLang="en-GB" dirty="0" smtClean="0"/>
              <a:t>，</a:t>
            </a:r>
            <a:r>
              <a:rPr lang="en-GB" altLang="zh-CN" dirty="0" smtClean="0"/>
              <a:t>top</a:t>
            </a:r>
            <a:r>
              <a:rPr lang="zh-CN" altLang="en-GB" dirty="0" smtClean="0"/>
              <a:t>）进行</a:t>
            </a:r>
            <a:r>
              <a:rPr lang="zh-CN" altLang="en-US" dirty="0" smtClean="0"/>
              <a:t>。</a:t>
            </a:r>
            <a:r>
              <a:rPr lang="zh-CN" altLang="en-GB" dirty="0" smtClean="0">
                <a:solidFill>
                  <a:srgbClr val="FFC000"/>
                </a:solidFill>
              </a:rPr>
              <a:t>后进先出</a:t>
            </a:r>
            <a:r>
              <a:rPr lang="zh-CN" altLang="en-GB" dirty="0" smtClean="0"/>
              <a:t>（</a:t>
            </a:r>
            <a:r>
              <a:rPr lang="en-GB" altLang="zh-CN" dirty="0" smtClean="0"/>
              <a:t>Last In First Out</a:t>
            </a:r>
            <a:r>
              <a:rPr lang="zh-CN" altLang="en-GB" dirty="0" smtClean="0"/>
              <a:t>，简称</a:t>
            </a:r>
            <a:r>
              <a:rPr lang="en-GB" altLang="zh-CN" dirty="0" smtClean="0"/>
              <a:t>LIFO</a:t>
            </a:r>
            <a:r>
              <a:rPr lang="zh-CN" altLang="en-GB" dirty="0" smtClean="0"/>
              <a:t>）是栈的一个重要性质</a:t>
            </a:r>
            <a:r>
              <a:rPr lang="zh-CN" altLang="en-US" dirty="0" smtClean="0"/>
              <a:t>：</a:t>
            </a:r>
            <a:endParaRPr lang="en-US" altLang="zh-CN" dirty="0" smtClean="0"/>
          </a:p>
          <a:p>
            <a:pPr lvl="2" eaLnBrk="1" hangingPunct="1">
              <a:lnSpc>
                <a:spcPct val="120000"/>
              </a:lnSpc>
              <a:defRPr/>
            </a:pPr>
            <a:r>
              <a:rPr lang="en-US" altLang="zh-CN" dirty="0" smtClean="0"/>
              <a:t>push(...); ...pop(...); ... ;push(x</a:t>
            </a:r>
            <a:r>
              <a:rPr lang="en-US" altLang="zh-CN" dirty="0"/>
              <a:t>);pop(y);</a:t>
            </a:r>
          </a:p>
          <a:p>
            <a:pPr lvl="2" eaLnBrk="1" hangingPunct="1">
              <a:lnSpc>
                <a:spcPct val="120000"/>
              </a:lnSpc>
              <a:defRPr/>
            </a:pPr>
            <a:r>
              <a:rPr lang="en-US" altLang="zh-CN" dirty="0"/>
              <a:t>x == </a:t>
            </a:r>
            <a:r>
              <a:rPr lang="en-US" altLang="zh-CN" dirty="0" smtClean="0"/>
              <a:t>y</a:t>
            </a:r>
            <a:endParaRPr lang="zh-CN" altLang="en-GB" dirty="0"/>
          </a:p>
        </p:txBody>
      </p:sp>
      <p:grpSp>
        <p:nvGrpSpPr>
          <p:cNvPr id="6148" name="Group 10"/>
          <p:cNvGrpSpPr>
            <a:grpSpLocks/>
          </p:cNvGrpSpPr>
          <p:nvPr/>
        </p:nvGrpSpPr>
        <p:grpSpPr bwMode="auto">
          <a:xfrm>
            <a:off x="1239838" y="5445125"/>
            <a:ext cx="4124325" cy="1260475"/>
            <a:chOff x="781" y="3430"/>
            <a:chExt cx="2598" cy="794"/>
          </a:xfrm>
        </p:grpSpPr>
        <p:grpSp>
          <p:nvGrpSpPr>
            <p:cNvPr id="6149" name="Group 8"/>
            <p:cNvGrpSpPr>
              <a:grpSpLocks/>
            </p:cNvGrpSpPr>
            <p:nvPr/>
          </p:nvGrpSpPr>
          <p:grpSpPr bwMode="auto">
            <a:xfrm>
              <a:off x="1544" y="3430"/>
              <a:ext cx="1835" cy="794"/>
              <a:chOff x="1544" y="3430"/>
              <a:chExt cx="1835" cy="794"/>
            </a:xfrm>
          </p:grpSpPr>
          <p:sp>
            <p:nvSpPr>
              <p:cNvPr id="6151" name="Rectangle 0"/>
              <p:cNvSpPr>
                <a:spLocks noChangeArrowheads="1"/>
              </p:cNvSpPr>
              <p:nvPr/>
            </p:nvSpPr>
            <p:spPr bwMode="auto">
              <a:xfrm>
                <a:off x="1544" y="3430"/>
                <a:ext cx="1723" cy="317"/>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152" name="Line 1"/>
              <p:cNvSpPr>
                <a:spLocks noChangeShapeType="1"/>
              </p:cNvSpPr>
              <p:nvPr/>
            </p:nvSpPr>
            <p:spPr bwMode="auto">
              <a:xfrm>
                <a:off x="1816"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3" name="Line 2"/>
              <p:cNvSpPr>
                <a:spLocks noChangeShapeType="1"/>
              </p:cNvSpPr>
              <p:nvPr/>
            </p:nvSpPr>
            <p:spPr bwMode="auto">
              <a:xfrm>
                <a:off x="2088"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4" name="Line 3"/>
              <p:cNvSpPr>
                <a:spLocks noChangeShapeType="1"/>
              </p:cNvSpPr>
              <p:nvPr/>
            </p:nvSpPr>
            <p:spPr bwMode="auto">
              <a:xfrm>
                <a:off x="2699"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5" name="Line 4"/>
              <p:cNvSpPr>
                <a:spLocks noChangeShapeType="1"/>
              </p:cNvSpPr>
              <p:nvPr/>
            </p:nvSpPr>
            <p:spPr bwMode="auto">
              <a:xfrm>
                <a:off x="2995" y="3430"/>
                <a:ext cx="0" cy="31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56" name="Line 5"/>
              <p:cNvSpPr>
                <a:spLocks noChangeShapeType="1"/>
              </p:cNvSpPr>
              <p:nvPr/>
            </p:nvSpPr>
            <p:spPr bwMode="auto">
              <a:xfrm flipV="1">
                <a:off x="3131" y="3747"/>
                <a:ext cx="0" cy="227"/>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Text Box 6"/>
              <p:cNvSpPr txBox="1">
                <a:spLocks noChangeArrowheads="1"/>
              </p:cNvSpPr>
              <p:nvPr/>
            </p:nvSpPr>
            <p:spPr bwMode="auto">
              <a:xfrm>
                <a:off x="2950" y="3936"/>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top</a:t>
                </a:r>
              </a:p>
            </p:txBody>
          </p:sp>
        </p:grpSp>
        <p:sp>
          <p:nvSpPr>
            <p:cNvPr id="6150" name="Text Box 9"/>
            <p:cNvSpPr txBox="1">
              <a:spLocks noChangeArrowheads="1"/>
            </p:cNvSpPr>
            <p:nvPr/>
          </p:nvSpPr>
          <p:spPr bwMode="auto">
            <a:xfrm>
              <a:off x="781" y="343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a:t>栈：</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9" name="Rectangle 3"/>
          <p:cNvSpPr>
            <a:spLocks noGrp="1" noChangeArrowheads="1"/>
          </p:cNvSpPr>
          <p:nvPr>
            <p:ph type="body" idx="1"/>
          </p:nvPr>
        </p:nvSpPr>
        <p:spPr>
          <a:xfrm>
            <a:off x="468313" y="692150"/>
            <a:ext cx="8229600" cy="5976938"/>
          </a:xfrm>
        </p:spPr>
        <p:txBody>
          <a:bodyPr/>
          <a:lstStyle/>
          <a:p>
            <a:pPr eaLnBrk="1" hangingPunct="1">
              <a:lnSpc>
                <a:spcPct val="80000"/>
              </a:lnSpc>
              <a:defRPr/>
            </a:pPr>
            <a:r>
              <a:rPr lang="zh-CN" altLang="en-US" sz="2800" dirty="0" smtClean="0"/>
              <a:t>功能上与前面</a:t>
            </a:r>
            <a:r>
              <a:rPr lang="en-US" altLang="zh-CN" sz="2800" dirty="0" smtClean="0"/>
              <a:t>C++</a:t>
            </a:r>
            <a:r>
              <a:rPr lang="zh-CN" altLang="en-US" sz="2800" dirty="0" smtClean="0"/>
              <a:t>程序等价的</a:t>
            </a:r>
            <a:r>
              <a:rPr lang="en-US" altLang="zh-CN" sz="2800" dirty="0" smtClean="0"/>
              <a:t>C</a:t>
            </a:r>
            <a:r>
              <a:rPr lang="zh-CN" altLang="en-US" sz="2800" dirty="0" smtClean="0"/>
              <a:t>程序</a:t>
            </a:r>
          </a:p>
          <a:p>
            <a:pPr lvl="1" eaLnBrk="1" hangingPunct="1">
              <a:lnSpc>
                <a:spcPct val="120000"/>
              </a:lnSpc>
              <a:buFontTx/>
              <a:buNone/>
              <a:defRPr/>
            </a:pPr>
            <a:r>
              <a:rPr lang="en-GB" altLang="zh-CN" sz="2400" dirty="0" err="1" smtClean="0"/>
              <a:t>struct</a:t>
            </a:r>
            <a:r>
              <a:rPr lang="en-GB" altLang="zh-CN" sz="2400" dirty="0" smtClean="0"/>
              <a:t> A</a:t>
            </a:r>
          </a:p>
          <a:p>
            <a:pPr lvl="1" eaLnBrk="1" hangingPunct="1">
              <a:lnSpc>
                <a:spcPct val="80000"/>
              </a:lnSpc>
              <a:buFontTx/>
              <a:buNone/>
              <a:defRPr/>
            </a:pPr>
            <a:r>
              <a:rPr lang="en-GB" altLang="zh-CN" sz="2400" dirty="0" smtClean="0"/>
              <a:t>{ </a:t>
            </a:r>
            <a:r>
              <a:rPr lang="en-GB" altLang="zh-CN" sz="2400" dirty="0" err="1" smtClean="0"/>
              <a:t>int</a:t>
            </a:r>
            <a:r>
              <a:rPr lang="en-GB" altLang="zh-CN" sz="2400" dirty="0" smtClean="0"/>
              <a:t> </a:t>
            </a:r>
            <a:r>
              <a:rPr lang="en-GB" altLang="zh-CN" sz="2400" dirty="0" err="1" smtClean="0"/>
              <a:t>x,y</a:t>
            </a:r>
            <a:r>
              <a:rPr lang="en-GB" altLang="zh-CN" sz="2400" dirty="0" smtClean="0"/>
              <a:t>;</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void </a:t>
            </a:r>
            <a:r>
              <a:rPr lang="en-GB" altLang="zh-CN" sz="2400" dirty="0" err="1" smtClean="0"/>
              <a:t>f_A</a:t>
            </a:r>
            <a:r>
              <a:rPr lang="en-GB" altLang="zh-CN" sz="2400" dirty="0" smtClean="0"/>
              <a:t>(</a:t>
            </a:r>
            <a:r>
              <a:rPr lang="en-GB" altLang="zh-CN" sz="2400" dirty="0" err="1" smtClean="0"/>
              <a:t>struct</a:t>
            </a:r>
            <a:r>
              <a:rPr lang="en-GB" altLang="zh-CN" sz="2400" dirty="0" smtClean="0"/>
              <a:t> A *this);</a:t>
            </a:r>
          </a:p>
          <a:p>
            <a:pPr lvl="1" eaLnBrk="1" hangingPunct="1">
              <a:lnSpc>
                <a:spcPct val="80000"/>
              </a:lnSpc>
              <a:buFontTx/>
              <a:buNone/>
              <a:defRPr/>
            </a:pPr>
            <a:r>
              <a:rPr lang="en-GB" altLang="zh-CN" sz="2400" dirty="0" smtClean="0"/>
              <a:t>void </a:t>
            </a:r>
            <a:r>
              <a:rPr lang="en-GB" altLang="zh-CN" sz="2400" dirty="0" err="1" smtClean="0"/>
              <a:t>g_A</a:t>
            </a:r>
            <a:r>
              <a:rPr lang="en-GB" altLang="zh-CN" sz="2400" dirty="0" smtClean="0"/>
              <a:t>(</a:t>
            </a:r>
            <a:r>
              <a:rPr lang="en-GB" altLang="zh-CN" sz="2400" dirty="0" err="1" smtClean="0"/>
              <a:t>struct</a:t>
            </a:r>
            <a:r>
              <a:rPr lang="en-GB" altLang="zh-CN" sz="2400" dirty="0" smtClean="0"/>
              <a:t> A *this, </a:t>
            </a:r>
            <a:r>
              <a:rPr lang="en-GB" altLang="zh-CN" sz="2400" dirty="0" err="1" smtClean="0"/>
              <a:t>int</a:t>
            </a:r>
            <a:r>
              <a:rPr lang="en-GB" altLang="zh-CN" sz="2400" dirty="0" smtClean="0"/>
              <a:t> </a:t>
            </a:r>
            <a:r>
              <a:rPr lang="en-GB" altLang="zh-CN" sz="2400" dirty="0" err="1" smtClean="0"/>
              <a:t>i</a:t>
            </a:r>
            <a:r>
              <a:rPr lang="en-GB" altLang="zh-CN" sz="2400" dirty="0" smtClean="0"/>
              <a:t>)</a:t>
            </a:r>
          </a:p>
          <a:p>
            <a:pPr lvl="1" eaLnBrk="1" hangingPunct="1">
              <a:lnSpc>
                <a:spcPct val="80000"/>
              </a:lnSpc>
              <a:buFontTx/>
              <a:buNone/>
              <a:defRPr/>
            </a:pPr>
            <a:r>
              <a:rPr lang="en-GB" altLang="zh-CN" sz="2400" dirty="0" smtClean="0"/>
              <a:t>{ this-&gt;x = </a:t>
            </a:r>
            <a:r>
              <a:rPr lang="en-GB" altLang="zh-CN" sz="2400" dirty="0" err="1" smtClean="0"/>
              <a:t>i</a:t>
            </a:r>
            <a:r>
              <a:rPr lang="en-GB" altLang="zh-CN" sz="2400" dirty="0" smtClean="0"/>
              <a:t>;</a:t>
            </a:r>
          </a:p>
          <a:p>
            <a:pPr lvl="1" eaLnBrk="1" hangingPunct="1">
              <a:lnSpc>
                <a:spcPct val="80000"/>
              </a:lnSpc>
              <a:buFontTx/>
              <a:buNone/>
              <a:defRPr/>
            </a:pPr>
            <a:r>
              <a:rPr lang="en-GB" altLang="zh-CN" sz="2400" dirty="0" smtClean="0"/>
              <a:t>   </a:t>
            </a:r>
            <a:r>
              <a:rPr lang="en-GB" altLang="zh-CN" sz="2400" dirty="0" err="1" smtClean="0"/>
              <a:t>f_A</a:t>
            </a:r>
            <a:r>
              <a:rPr lang="en-GB" altLang="zh-CN" sz="2400" dirty="0" smtClean="0"/>
              <a:t>(this);</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smtClean="0"/>
              <a:t>......</a:t>
            </a:r>
          </a:p>
          <a:p>
            <a:pPr lvl="1" eaLnBrk="1" hangingPunct="1">
              <a:lnSpc>
                <a:spcPct val="80000"/>
              </a:lnSpc>
              <a:buFontTx/>
              <a:buNone/>
              <a:defRPr/>
            </a:pPr>
            <a:r>
              <a:rPr lang="en-GB" altLang="zh-CN" sz="2400" dirty="0" err="1" smtClean="0"/>
              <a:t>struct</a:t>
            </a:r>
            <a:r>
              <a:rPr lang="en-GB" altLang="zh-CN" sz="2400" dirty="0" smtClean="0"/>
              <a:t> A </a:t>
            </a:r>
            <a:r>
              <a:rPr lang="en-GB" altLang="zh-CN" sz="2400" dirty="0" err="1" smtClean="0"/>
              <a:t>a,b</a:t>
            </a:r>
            <a:r>
              <a:rPr lang="en-GB" altLang="zh-CN" sz="2400" dirty="0" smtClean="0"/>
              <a:t>;</a:t>
            </a:r>
          </a:p>
          <a:p>
            <a:pPr lvl="1" eaLnBrk="1" hangingPunct="1">
              <a:lnSpc>
                <a:spcPct val="80000"/>
              </a:lnSpc>
              <a:buFontTx/>
              <a:buNone/>
              <a:defRPr/>
            </a:pPr>
            <a:r>
              <a:rPr lang="en-GB" altLang="zh-CN" sz="2400" dirty="0" err="1" smtClean="0"/>
              <a:t>f_A</a:t>
            </a:r>
            <a:r>
              <a:rPr lang="en-GB" altLang="zh-CN" sz="2400" dirty="0" smtClean="0"/>
              <a:t>(&amp;a);</a:t>
            </a:r>
          </a:p>
          <a:p>
            <a:pPr lvl="1" eaLnBrk="1" hangingPunct="1">
              <a:lnSpc>
                <a:spcPct val="80000"/>
              </a:lnSpc>
              <a:buFontTx/>
              <a:buNone/>
              <a:defRPr/>
            </a:pPr>
            <a:r>
              <a:rPr lang="en-GB" altLang="zh-CN" sz="2400" dirty="0" err="1" smtClean="0"/>
              <a:t>g_A</a:t>
            </a:r>
            <a:r>
              <a:rPr lang="en-GB" altLang="zh-CN" sz="2400" dirty="0" smtClean="0"/>
              <a:t>(&amp;a,1);</a:t>
            </a:r>
          </a:p>
          <a:p>
            <a:pPr lvl="1" eaLnBrk="1" hangingPunct="1">
              <a:lnSpc>
                <a:spcPct val="80000"/>
              </a:lnSpc>
              <a:buFontTx/>
              <a:buNone/>
              <a:defRPr/>
            </a:pPr>
            <a:r>
              <a:rPr lang="en-GB" altLang="zh-CN" sz="2400" dirty="0" err="1" smtClean="0"/>
              <a:t>f_A</a:t>
            </a:r>
            <a:r>
              <a:rPr lang="en-GB" altLang="zh-CN" sz="2400" dirty="0" smtClean="0"/>
              <a:t>(&amp;b);</a:t>
            </a:r>
          </a:p>
          <a:p>
            <a:pPr lvl="1" eaLnBrk="1" hangingPunct="1">
              <a:lnSpc>
                <a:spcPct val="80000"/>
              </a:lnSpc>
              <a:buFontTx/>
              <a:buNone/>
              <a:defRPr/>
            </a:pPr>
            <a:r>
              <a:rPr lang="en-GB" altLang="zh-CN" sz="2400" dirty="0" err="1" smtClean="0"/>
              <a:t>g_A</a:t>
            </a:r>
            <a:r>
              <a:rPr lang="en-GB" altLang="zh-CN" sz="2400" dirty="0" smtClean="0"/>
              <a:t>(&amp;b,2);</a:t>
            </a:r>
            <a:endParaRPr lang="en-US" altLang="zh-CN" sz="2400" dirty="0" smtClean="0"/>
          </a:p>
        </p:txBody>
      </p:sp>
      <p:sp>
        <p:nvSpPr>
          <p:cNvPr id="46084" name="Text Box 4"/>
          <p:cNvSpPr txBox="1">
            <a:spLocks noChangeArrowheads="1"/>
          </p:cNvSpPr>
          <p:nvPr/>
        </p:nvSpPr>
        <p:spPr bwMode="auto">
          <a:xfrm>
            <a:off x="3995738" y="3932238"/>
            <a:ext cx="5078412" cy="2308225"/>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pitchFamily="34" charset="0"/>
                <a:ea typeface="宋体" charset="-122"/>
              </a:defRPr>
            </a:lvl1pPr>
            <a:lvl2pPr marL="742950" indent="-285750" eaLnBrk="0" hangingPunct="0">
              <a:defRPr sz="2400">
                <a:solidFill>
                  <a:schemeClr val="tx1"/>
                </a:solidFill>
                <a:latin typeface="Verdana" pitchFamily="34" charset="0"/>
                <a:ea typeface="宋体" charset="-122"/>
              </a:defRPr>
            </a:lvl2pPr>
            <a:lvl3pPr marL="1143000" indent="-228600" eaLnBrk="0" hangingPunct="0">
              <a:defRPr sz="2400">
                <a:solidFill>
                  <a:schemeClr val="tx1"/>
                </a:solidFill>
                <a:latin typeface="Verdana" pitchFamily="34" charset="0"/>
                <a:ea typeface="宋体" charset="-122"/>
              </a:defRPr>
            </a:lvl3pPr>
            <a:lvl4pPr marL="1600200" indent="-228600" eaLnBrk="0" hangingPunct="0">
              <a:defRPr sz="2400">
                <a:solidFill>
                  <a:schemeClr val="tx1"/>
                </a:solidFill>
                <a:latin typeface="Verdana" pitchFamily="34" charset="0"/>
                <a:ea typeface="宋体" charset="-122"/>
              </a:defRPr>
            </a:lvl4pPr>
            <a:lvl5pPr marL="2057400" indent="-228600" eaLnBrk="0" hangingPunct="0">
              <a:defRPr sz="2400">
                <a:solidFill>
                  <a:schemeClr val="tx1"/>
                </a:solidFill>
                <a:latin typeface="Verdana" pitchFamily="34" charset="0"/>
                <a:ea typeface="宋体" charset="-122"/>
              </a:defRPr>
            </a:lvl5pPr>
            <a:lvl6pPr marL="2514600" indent="-228600" eaLnBrk="0" fontAlgn="base" hangingPunct="0">
              <a:spcBef>
                <a:spcPct val="0"/>
              </a:spcBef>
              <a:spcAft>
                <a:spcPct val="0"/>
              </a:spcAft>
              <a:defRPr sz="2400">
                <a:solidFill>
                  <a:schemeClr val="tx1"/>
                </a:solidFill>
                <a:latin typeface="Verdana" pitchFamily="34" charset="0"/>
                <a:ea typeface="宋体" charset="-122"/>
              </a:defRPr>
            </a:lvl6pPr>
            <a:lvl7pPr marL="2971800" indent="-228600" eaLnBrk="0" fontAlgn="base" hangingPunct="0">
              <a:spcBef>
                <a:spcPct val="0"/>
              </a:spcBef>
              <a:spcAft>
                <a:spcPct val="0"/>
              </a:spcAft>
              <a:defRPr sz="2400">
                <a:solidFill>
                  <a:schemeClr val="tx1"/>
                </a:solidFill>
                <a:latin typeface="Verdana" pitchFamily="34" charset="0"/>
                <a:ea typeface="宋体" charset="-122"/>
              </a:defRPr>
            </a:lvl7pPr>
            <a:lvl8pPr marL="3429000" indent="-228600" eaLnBrk="0" fontAlgn="base" hangingPunct="0">
              <a:spcBef>
                <a:spcPct val="0"/>
              </a:spcBef>
              <a:spcAft>
                <a:spcPct val="0"/>
              </a:spcAft>
              <a:defRPr sz="2400">
                <a:solidFill>
                  <a:schemeClr val="tx1"/>
                </a:solidFill>
                <a:latin typeface="Verdana" pitchFamily="34" charset="0"/>
                <a:ea typeface="宋体" charset="-122"/>
              </a:defRPr>
            </a:lvl8pPr>
            <a:lvl9pPr marL="3886200" indent="-228600" eaLnBrk="0" fontAlgn="base" hangingPunct="0">
              <a:spcBef>
                <a:spcPct val="0"/>
              </a:spcBef>
              <a:spcAft>
                <a:spcPct val="0"/>
              </a:spcAft>
              <a:defRPr sz="2400">
                <a:solidFill>
                  <a:schemeClr val="tx1"/>
                </a:solidFill>
                <a:latin typeface="Verdana" pitchFamily="34" charset="0"/>
                <a:ea typeface="宋体" charset="-122"/>
              </a:defRPr>
            </a:lvl9pPr>
          </a:lstStyle>
          <a:p>
            <a:pPr eaLnBrk="1" hangingPunct="1">
              <a:defRPr/>
            </a:pPr>
            <a:r>
              <a:rPr lang="zh-CN" altLang="en-US" dirty="0" smtClean="0">
                <a:solidFill>
                  <a:schemeClr val="folHlink"/>
                </a:solidFill>
                <a:effectLst>
                  <a:outerShdw blurRad="38100" dist="38100" dir="2700000" algn="tl">
                    <a:srgbClr val="000000">
                      <a:alpha val="43137"/>
                    </a:srgbClr>
                  </a:outerShdw>
                </a:effectLst>
              </a:rPr>
              <a:t>结论</a:t>
            </a:r>
            <a:r>
              <a:rPr lang="zh-CN" altLang="en-US" dirty="0" smtClean="0">
                <a:effectLst>
                  <a:outerShdw blurRad="38100" dist="38100" dir="2700000" algn="tl">
                    <a:srgbClr val="000000">
                      <a:alpha val="43137"/>
                    </a:srgbClr>
                  </a:outerShdw>
                </a:effectLst>
              </a:rPr>
              <a:t>：</a:t>
            </a:r>
          </a:p>
          <a:p>
            <a:pPr eaLnBrk="1" hangingPunct="1">
              <a:buFontTx/>
              <a:buChar char="•"/>
              <a:defRPr/>
            </a:pPr>
            <a:r>
              <a:rPr lang="zh-CN" altLang="en-US" dirty="0" smtClean="0">
                <a:effectLst>
                  <a:outerShdw blurRad="38100" dist="38100" dir="2700000" algn="tl">
                    <a:srgbClr val="000000">
                      <a:alpha val="43137"/>
                    </a:srgbClr>
                  </a:outerShdw>
                </a:effectLst>
              </a:rPr>
              <a:t> 面向对象是一种程序设计思想，</a:t>
            </a:r>
          </a:p>
          <a:p>
            <a:pPr eaLnBrk="1" hangingPunct="1">
              <a:defRPr/>
            </a:pPr>
            <a:r>
              <a:rPr lang="zh-CN" altLang="en-US" dirty="0" smtClean="0">
                <a:effectLst>
                  <a:outerShdw blurRad="38100" dist="38100" dir="2700000" algn="tl">
                    <a:srgbClr val="000000">
                      <a:alpha val="43137"/>
                    </a:srgbClr>
                  </a:outerShdw>
                </a:effectLst>
              </a:rPr>
              <a:t>   用任何语言都可以实现！</a:t>
            </a:r>
          </a:p>
          <a:p>
            <a:pPr eaLnBrk="1" hangingPunct="1">
              <a:buFontTx/>
              <a:buChar char="•"/>
              <a:defRPr/>
            </a:pPr>
            <a:r>
              <a:rPr lang="zh-CN" altLang="en-US" dirty="0" smtClean="0">
                <a:effectLst>
                  <a:outerShdw blurRad="38100" dist="38100" dir="2700000" algn="tl">
                    <a:srgbClr val="000000">
                      <a:alpha val="43137"/>
                    </a:srgbClr>
                  </a:outerShdw>
                </a:effectLst>
              </a:rPr>
              <a:t> 采用面向对象语言会使得面向对象</a:t>
            </a:r>
          </a:p>
          <a:p>
            <a:pPr eaLnBrk="1" hangingPunct="1">
              <a:defRPr/>
            </a:pPr>
            <a:r>
              <a:rPr lang="zh-CN" altLang="en-US" dirty="0" smtClean="0">
                <a:effectLst>
                  <a:outerShdw blurRad="38100" dist="38100" dir="2700000" algn="tl">
                    <a:srgbClr val="000000">
                      <a:alpha val="43137"/>
                    </a:srgbClr>
                  </a:outerShdw>
                </a:effectLst>
              </a:rPr>
              <a:t>  程序设计更加容易，语言也能提供</a:t>
            </a:r>
          </a:p>
          <a:p>
            <a:pPr eaLnBrk="1" hangingPunct="1">
              <a:defRPr/>
            </a:pPr>
            <a:r>
              <a:rPr lang="zh-CN" altLang="en-US" dirty="0" smtClean="0">
                <a:effectLst>
                  <a:outerShdw blurRad="38100" dist="38100" dir="2700000" algn="tl">
                    <a:srgbClr val="000000">
                      <a:alpha val="43137"/>
                    </a:srgbClr>
                  </a:outerShdw>
                </a:effectLst>
              </a:rPr>
              <a:t>  更多的面向对象保障！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ppt_x"/>
                                          </p:val>
                                        </p:tav>
                                        <p:tav tm="100000">
                                          <p:val>
                                            <p:strVal val="#ppt_x"/>
                                          </p:val>
                                        </p:tav>
                                      </p:tavLst>
                                    </p:anim>
                                    <p:anim calcmode="lin" valueType="num">
                                      <p:cBhvr additive="base">
                                        <p:cTn id="8"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a:xfrm>
            <a:off x="457200" y="115888"/>
            <a:ext cx="8229600" cy="941387"/>
          </a:xfrm>
        </p:spPr>
        <p:txBody>
          <a:bodyPr/>
          <a:lstStyle/>
          <a:p>
            <a:pPr marL="838200" indent="-838200" eaLnBrk="1" hangingPunct="1">
              <a:defRPr/>
            </a:pPr>
            <a:r>
              <a:rPr lang="zh-CN" altLang="en-US" sz="4000" smtClean="0"/>
              <a:t>对象的初始化</a:t>
            </a:r>
          </a:p>
        </p:txBody>
      </p:sp>
      <p:sp>
        <p:nvSpPr>
          <p:cNvPr id="1088515" name="Rectangle 3"/>
          <p:cNvSpPr>
            <a:spLocks noGrp="1" noChangeArrowheads="1"/>
          </p:cNvSpPr>
          <p:nvPr>
            <p:ph type="body" idx="1"/>
          </p:nvPr>
        </p:nvSpPr>
        <p:spPr>
          <a:xfrm>
            <a:off x="252413" y="1196975"/>
            <a:ext cx="8640762" cy="5661025"/>
          </a:xfrm>
        </p:spPr>
        <p:txBody>
          <a:bodyPr/>
          <a:lstStyle/>
          <a:p>
            <a:pPr eaLnBrk="1" hangingPunct="1">
              <a:spcBef>
                <a:spcPct val="35000"/>
              </a:spcBef>
              <a:defRPr/>
            </a:pPr>
            <a:r>
              <a:rPr lang="zh-CN" altLang="en-GB" sz="2400" dirty="0" smtClean="0"/>
              <a:t>当一个对象被创建时，它将获得一块存储空间，该存储空间用于存储对象的数据成员。</a:t>
            </a:r>
            <a:endParaRPr lang="en-US" altLang="zh-CN" sz="2400" dirty="0" smtClean="0"/>
          </a:p>
          <a:p>
            <a:pPr eaLnBrk="1" hangingPunct="1">
              <a:spcBef>
                <a:spcPct val="35000"/>
              </a:spcBef>
              <a:defRPr/>
            </a:pPr>
            <a:r>
              <a:rPr lang="zh-CN" altLang="en-GB" sz="2400" dirty="0" smtClean="0"/>
              <a:t>在使用对象前，需要对对象存储空间中的数据成员进行初始化。</a:t>
            </a:r>
            <a:r>
              <a:rPr lang="zh-CN" altLang="en-US" sz="2400" dirty="0" smtClean="0"/>
              <a:t> </a:t>
            </a:r>
            <a:r>
              <a:rPr lang="en-US" altLang="zh-CN" sz="2400" dirty="0" smtClean="0"/>
              <a:t>C++</a:t>
            </a:r>
            <a:r>
              <a:rPr lang="zh-CN" altLang="en-US" sz="2400" dirty="0" smtClean="0"/>
              <a:t>提供了一种对象初始化的机制：</a:t>
            </a:r>
            <a:r>
              <a:rPr lang="zh-CN" altLang="en-US" sz="2400" b="1" dirty="0" smtClean="0">
                <a:solidFill>
                  <a:schemeClr val="folHlink"/>
                </a:solidFill>
              </a:rPr>
              <a:t>构造函数</a:t>
            </a:r>
            <a:r>
              <a:rPr lang="zh-CN" altLang="en-US" sz="2400" dirty="0" smtClean="0"/>
              <a:t>。</a:t>
            </a:r>
            <a:endParaRPr lang="en-US" altLang="zh-CN" sz="2400" dirty="0" smtClean="0"/>
          </a:p>
          <a:p>
            <a:pPr eaLnBrk="1" hangingPunct="1">
              <a:spcBef>
                <a:spcPct val="35000"/>
              </a:spcBef>
              <a:defRPr/>
            </a:pPr>
            <a:r>
              <a:rPr lang="zh-CN" altLang="en-US" sz="2400" dirty="0" smtClean="0"/>
              <a:t>构造函数是类的特殊成员函数，它的名字与</a:t>
            </a:r>
            <a:r>
              <a:rPr lang="zh-CN" altLang="en-GB" sz="2400" dirty="0" smtClean="0"/>
              <a:t>类名相同、无返回值类型。</a:t>
            </a:r>
            <a:r>
              <a:rPr lang="zh-CN" altLang="en-US" sz="2400" dirty="0" smtClean="0"/>
              <a:t>创建对象时，构造函数会自动被调用。</a:t>
            </a:r>
            <a:r>
              <a:rPr lang="zh-CN" altLang="en-GB" sz="2400" dirty="0" smtClean="0"/>
              <a:t>例如：</a:t>
            </a:r>
          </a:p>
          <a:p>
            <a:pPr lvl="1" eaLnBrk="1" hangingPunct="1">
              <a:lnSpc>
                <a:spcPct val="80000"/>
              </a:lnSpc>
              <a:buFontTx/>
              <a:buNone/>
              <a:defRPr/>
            </a:pPr>
            <a:r>
              <a:rPr lang="en-GB" altLang="zh-CN" sz="2000" dirty="0" smtClean="0"/>
              <a:t>class A</a:t>
            </a:r>
          </a:p>
          <a:p>
            <a:pPr lvl="1" eaLnBrk="1" hangingPunct="1">
              <a:lnSpc>
                <a:spcPct val="80000"/>
              </a:lnSpc>
              <a:buFontTx/>
              <a:buNone/>
              <a:defRPr/>
            </a:pPr>
            <a:r>
              <a:rPr lang="en-GB" altLang="zh-CN" sz="2000" dirty="0" smtClean="0"/>
              <a:t>{		</a:t>
            </a:r>
            <a:r>
              <a:rPr lang="en-GB" altLang="zh-CN" sz="2000" dirty="0" err="1" smtClean="0"/>
              <a:t>int</a:t>
            </a:r>
            <a:r>
              <a:rPr lang="en-GB" altLang="zh-CN" sz="2000" dirty="0" smtClean="0"/>
              <a:t> </a:t>
            </a:r>
            <a:r>
              <a:rPr lang="en-GB" altLang="zh-CN" sz="2000" dirty="0" err="1" smtClean="0"/>
              <a:t>x,y</a:t>
            </a:r>
            <a:r>
              <a:rPr lang="en-GB" altLang="zh-CN" sz="2000" dirty="0" smtClean="0"/>
              <a:t>;</a:t>
            </a:r>
          </a:p>
          <a:p>
            <a:pPr lvl="1" eaLnBrk="1" hangingPunct="1">
              <a:lnSpc>
                <a:spcPct val="80000"/>
              </a:lnSpc>
              <a:buFontTx/>
              <a:buNone/>
              <a:defRPr/>
            </a:pPr>
            <a:r>
              <a:rPr lang="en-GB" altLang="zh-CN" sz="2000" dirty="0" smtClean="0"/>
              <a:t>	public:</a:t>
            </a:r>
          </a:p>
          <a:p>
            <a:pPr lvl="1" eaLnBrk="1" hangingPunct="1">
              <a:lnSpc>
                <a:spcPct val="80000"/>
              </a:lnSpc>
              <a:buFontTx/>
              <a:buNone/>
              <a:defRPr/>
            </a:pPr>
            <a:r>
              <a:rPr lang="en-GB" altLang="zh-CN" sz="2000" dirty="0" smtClean="0"/>
              <a:t>		</a:t>
            </a:r>
            <a:r>
              <a:rPr lang="en-GB" altLang="zh-CN" sz="2000" dirty="0" smtClean="0">
                <a:solidFill>
                  <a:schemeClr val="folHlink"/>
                </a:solidFill>
              </a:rPr>
              <a:t>A()</a:t>
            </a:r>
            <a:r>
              <a:rPr lang="en-GB" altLang="zh-CN" sz="2000" dirty="0" smtClean="0"/>
              <a:t> { x = 0; y = 0; } //</a:t>
            </a:r>
            <a:r>
              <a:rPr lang="zh-CN" altLang="en-GB" sz="2000" dirty="0" smtClean="0">
                <a:solidFill>
                  <a:schemeClr val="folHlink"/>
                </a:solidFill>
              </a:rPr>
              <a:t>构造函数</a:t>
            </a:r>
          </a:p>
          <a:p>
            <a:pPr lvl="1" eaLnBrk="1" hangingPunct="1">
              <a:lnSpc>
                <a:spcPct val="80000"/>
              </a:lnSpc>
              <a:buFontTx/>
              <a:buNone/>
              <a:defRPr/>
            </a:pPr>
            <a:r>
              <a:rPr lang="zh-CN" altLang="en-GB" sz="2000" dirty="0" smtClean="0"/>
              <a:t>	</a:t>
            </a:r>
            <a:r>
              <a:rPr lang="en-GB" altLang="zh-CN" sz="2000" dirty="0" smtClean="0"/>
              <a:t>......</a:t>
            </a:r>
          </a:p>
          <a:p>
            <a:pPr lvl="1" eaLnBrk="1" hangingPunct="1">
              <a:lnSpc>
                <a:spcPct val="80000"/>
              </a:lnSpc>
              <a:buFontTx/>
              <a:buNone/>
              <a:defRPr/>
            </a:pPr>
            <a:r>
              <a:rPr lang="en-GB" altLang="zh-CN" sz="2000" dirty="0" smtClean="0"/>
              <a:t>};</a:t>
            </a:r>
          </a:p>
          <a:p>
            <a:pPr lvl="1" eaLnBrk="1" hangingPunct="1">
              <a:lnSpc>
                <a:spcPct val="80000"/>
              </a:lnSpc>
              <a:buFontTx/>
              <a:buNone/>
              <a:defRPr/>
            </a:pPr>
            <a:r>
              <a:rPr lang="en-GB" altLang="zh-CN" sz="2000" dirty="0" smtClean="0"/>
              <a:t>......</a:t>
            </a:r>
          </a:p>
          <a:p>
            <a:pPr lvl="1" eaLnBrk="1" hangingPunct="1">
              <a:lnSpc>
                <a:spcPct val="80000"/>
              </a:lnSpc>
              <a:buFontTx/>
              <a:buNone/>
              <a:defRPr/>
            </a:pPr>
            <a:r>
              <a:rPr lang="en-GB" altLang="zh-CN" sz="2000" dirty="0" smtClean="0"/>
              <a:t>A </a:t>
            </a:r>
            <a:r>
              <a:rPr lang="en-GB" altLang="zh-CN" sz="2000" dirty="0" err="1" smtClean="0"/>
              <a:t>a</a:t>
            </a:r>
            <a:r>
              <a:rPr lang="en-GB" altLang="zh-CN" sz="2000" dirty="0" smtClean="0"/>
              <a:t>; //</a:t>
            </a:r>
            <a:r>
              <a:rPr lang="zh-CN" altLang="en-GB" sz="2000" dirty="0" smtClean="0"/>
              <a:t>创建对象</a:t>
            </a:r>
            <a:r>
              <a:rPr lang="en-GB" altLang="zh-CN" sz="2000" dirty="0" smtClean="0"/>
              <a:t>a</a:t>
            </a:r>
            <a:r>
              <a:rPr lang="zh-CN" altLang="en-GB" sz="2000" dirty="0" smtClean="0"/>
              <a:t>：为</a:t>
            </a:r>
            <a:r>
              <a:rPr lang="en-GB" altLang="zh-CN" sz="2000" dirty="0" smtClean="0"/>
              <a:t>a</a:t>
            </a:r>
            <a:r>
              <a:rPr lang="zh-CN" altLang="en-GB" sz="2000" dirty="0" smtClean="0"/>
              <a:t>分配内存空间，然后调用</a:t>
            </a:r>
            <a:r>
              <a:rPr lang="en-GB" altLang="zh-CN" sz="2000" dirty="0" smtClean="0"/>
              <a:t>a</a:t>
            </a:r>
            <a:r>
              <a:rPr lang="zh-CN" altLang="en-GB" sz="2000" dirty="0" smtClean="0"/>
              <a:t>的构造函数</a:t>
            </a:r>
            <a:r>
              <a:rPr lang="en-GB" altLang="zh-CN" sz="2000" dirty="0" smtClean="0"/>
              <a:t>A()</a:t>
            </a:r>
            <a:r>
              <a:rPr lang="zh-CN" altLang="en-GB" sz="2000" dirty="0" smtClean="0"/>
              <a:t>。</a:t>
            </a:r>
            <a:endParaRPr lang="zh-CN" altLang="en-US" sz="2000" dirty="0" smtClean="0"/>
          </a:p>
        </p:txBody>
      </p:sp>
      <p:grpSp>
        <p:nvGrpSpPr>
          <p:cNvPr id="44036" name="组合 8"/>
          <p:cNvGrpSpPr>
            <a:grpSpLocks/>
          </p:cNvGrpSpPr>
          <p:nvPr/>
        </p:nvGrpSpPr>
        <p:grpSpPr bwMode="auto">
          <a:xfrm>
            <a:off x="6804025" y="4076700"/>
            <a:ext cx="1655763" cy="1296988"/>
            <a:chOff x="5796136" y="1340768"/>
            <a:chExt cx="1656184" cy="1296144"/>
          </a:xfrm>
        </p:grpSpPr>
        <p:sp>
          <p:nvSpPr>
            <p:cNvPr id="44037" name="TextBox 2"/>
            <p:cNvSpPr txBox="1">
              <a:spLocks noChangeArrowheads="1"/>
            </p:cNvSpPr>
            <p:nvPr/>
          </p:nvSpPr>
          <p:spPr bwMode="auto">
            <a:xfrm>
              <a:off x="6819322" y="1340768"/>
              <a:ext cx="369106" cy="46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a</a:t>
              </a:r>
              <a:endParaRPr lang="zh-CN" altLang="en-US" sz="2400"/>
            </a:p>
          </p:txBody>
        </p:sp>
        <p:sp>
          <p:nvSpPr>
            <p:cNvPr id="44038" name="矩形 3"/>
            <p:cNvSpPr>
              <a:spLocks noChangeArrowheads="1"/>
            </p:cNvSpPr>
            <p:nvPr/>
          </p:nvSpPr>
          <p:spPr bwMode="auto">
            <a:xfrm>
              <a:off x="6588224" y="1844824"/>
              <a:ext cx="864096" cy="79208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cxnSp>
          <p:nvCxnSpPr>
            <p:cNvPr id="44039" name="直接连接符 5"/>
            <p:cNvCxnSpPr>
              <a:cxnSpLocks noChangeShapeType="1"/>
              <a:stCxn id="44038" idx="1"/>
              <a:endCxn id="44038" idx="3"/>
            </p:cNvCxnSpPr>
            <p:nvPr/>
          </p:nvCxnSpPr>
          <p:spPr bwMode="auto">
            <a:xfrm rot="10800000" flipH="1">
              <a:off x="6588224" y="2240868"/>
              <a:ext cx="864096" cy="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4040" name="TextBox 6"/>
            <p:cNvSpPr txBox="1">
              <a:spLocks noChangeArrowheads="1"/>
            </p:cNvSpPr>
            <p:nvPr/>
          </p:nvSpPr>
          <p:spPr bwMode="auto">
            <a:xfrm>
              <a:off x="5796136" y="1804754"/>
              <a:ext cx="633668" cy="39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  x:</a:t>
              </a:r>
              <a:endParaRPr lang="zh-CN" altLang="en-US" sz="2000"/>
            </a:p>
          </p:txBody>
        </p:sp>
        <p:sp>
          <p:nvSpPr>
            <p:cNvPr id="44041" name="TextBox 7"/>
            <p:cNvSpPr txBox="1">
              <a:spLocks noChangeArrowheads="1"/>
            </p:cNvSpPr>
            <p:nvPr/>
          </p:nvSpPr>
          <p:spPr bwMode="auto">
            <a:xfrm>
              <a:off x="5796136" y="2204864"/>
              <a:ext cx="633668" cy="39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  y:</a:t>
              </a:r>
              <a:endParaRPr lang="zh-CN" altLang="en-US" sz="200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3" name="Rectangle 3"/>
          <p:cNvSpPr>
            <a:spLocks noGrp="1" noChangeArrowheads="1"/>
          </p:cNvSpPr>
          <p:nvPr>
            <p:ph type="body" idx="1"/>
          </p:nvPr>
        </p:nvSpPr>
        <p:spPr>
          <a:xfrm>
            <a:off x="457200" y="260350"/>
            <a:ext cx="8229600" cy="6597650"/>
          </a:xfrm>
        </p:spPr>
        <p:txBody>
          <a:bodyPr/>
          <a:lstStyle/>
          <a:p>
            <a:pPr defTabSz="514350" eaLnBrk="1" hangingPunct="1">
              <a:defRPr/>
            </a:pPr>
            <a:r>
              <a:rPr lang="zh-CN" altLang="en-US" sz="2800" smtClean="0"/>
              <a:t>构造函数可以重载，其中，</a:t>
            </a:r>
            <a:r>
              <a:rPr lang="zh-CN" altLang="en-GB" sz="2800" smtClean="0"/>
              <a:t>不带参数的（或所有参数都有默认值的）构造函数被称为</a:t>
            </a:r>
            <a:r>
              <a:rPr lang="zh-CN" altLang="en-GB" sz="2800" smtClean="0">
                <a:solidFill>
                  <a:schemeClr val="folHlink"/>
                </a:solidFill>
              </a:rPr>
              <a:t>默认构造函数</a:t>
            </a:r>
            <a:r>
              <a:rPr lang="zh-CN" altLang="en-GB" sz="2800" smtClean="0"/>
              <a:t>。</a:t>
            </a:r>
            <a:r>
              <a:rPr lang="zh-CN" altLang="en-US" sz="2800" smtClean="0"/>
              <a:t>例如：</a:t>
            </a:r>
          </a:p>
          <a:p>
            <a:pPr lvl="1" defTabSz="514350" eaLnBrk="1" hangingPunct="1">
              <a:lnSpc>
                <a:spcPct val="80000"/>
              </a:lnSpc>
              <a:buFontTx/>
              <a:buNone/>
              <a:defRPr/>
            </a:pPr>
            <a:r>
              <a:rPr lang="en-GB" altLang="zh-CN" sz="2400" smtClean="0"/>
              <a:t>class A</a:t>
            </a:r>
          </a:p>
          <a:p>
            <a:pPr lvl="1" defTabSz="514350" eaLnBrk="1" hangingPunct="1">
              <a:lnSpc>
                <a:spcPct val="80000"/>
              </a:lnSpc>
              <a:buFontTx/>
              <a:buNone/>
              <a:defRPr/>
            </a:pPr>
            <a:r>
              <a:rPr lang="en-GB" altLang="zh-CN" sz="2400" smtClean="0"/>
              <a:t>{		int x,y;</a:t>
            </a:r>
          </a:p>
          <a:p>
            <a:pPr lvl="1" defTabSz="514350" eaLnBrk="1" hangingPunct="1">
              <a:lnSpc>
                <a:spcPct val="80000"/>
              </a:lnSpc>
              <a:buFontTx/>
              <a:buNone/>
              <a:defRPr/>
            </a:pPr>
            <a:r>
              <a:rPr lang="en-GB" altLang="zh-CN" sz="2400" smtClean="0"/>
              <a:t>	public:</a:t>
            </a:r>
          </a:p>
          <a:p>
            <a:pPr lvl="1" defTabSz="514350" eaLnBrk="1" hangingPunct="1">
              <a:lnSpc>
                <a:spcPct val="80000"/>
              </a:lnSpc>
              <a:buFontTx/>
              <a:buNone/>
              <a:defRPr/>
            </a:pPr>
            <a:r>
              <a:rPr lang="en-GB" altLang="zh-CN" sz="2400" smtClean="0"/>
              <a:t>		A() //</a:t>
            </a:r>
            <a:r>
              <a:rPr lang="zh-CN" altLang="en-GB" sz="2400" smtClean="0">
                <a:solidFill>
                  <a:schemeClr val="folHlink"/>
                </a:solidFill>
              </a:rPr>
              <a:t>默认构造函数</a:t>
            </a:r>
          </a:p>
          <a:p>
            <a:pPr lvl="1" defTabSz="514350" eaLnBrk="1" hangingPunct="1">
              <a:lnSpc>
                <a:spcPct val="80000"/>
              </a:lnSpc>
              <a:buFontTx/>
              <a:buNone/>
              <a:defRPr/>
            </a:pPr>
            <a:r>
              <a:rPr lang="zh-CN" altLang="en-GB" sz="2400" smtClean="0"/>
              <a:t>		</a:t>
            </a:r>
            <a:r>
              <a:rPr lang="en-GB" altLang="zh-CN" sz="2400" smtClean="0"/>
              <a:t>{ x = y = 0;</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A(int x1)</a:t>
            </a:r>
          </a:p>
          <a:p>
            <a:pPr lvl="1" defTabSz="514350" eaLnBrk="1" hangingPunct="1">
              <a:lnSpc>
                <a:spcPct val="80000"/>
              </a:lnSpc>
              <a:buFontTx/>
              <a:buNone/>
              <a:defRPr/>
            </a:pPr>
            <a:r>
              <a:rPr lang="en-GB" altLang="zh-CN" sz="2400" smtClean="0"/>
              <a:t>		{	x = x1; y = 0;</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A(int x1,int y1)</a:t>
            </a:r>
          </a:p>
          <a:p>
            <a:pPr lvl="1" defTabSz="514350" eaLnBrk="1" hangingPunct="1">
              <a:lnSpc>
                <a:spcPct val="80000"/>
              </a:lnSpc>
              <a:buFontTx/>
              <a:buNone/>
              <a:defRPr/>
            </a:pPr>
            <a:r>
              <a:rPr lang="en-GB" altLang="zh-CN" sz="2400" smtClean="0"/>
              <a:t>		{	x = x1; y = y1;</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		......</a:t>
            </a:r>
          </a:p>
          <a:p>
            <a:pPr lvl="1" defTabSz="514350" eaLnBrk="1" hangingPunct="1">
              <a:lnSpc>
                <a:spcPct val="80000"/>
              </a:lnSpc>
              <a:buFontTx/>
              <a:buNone/>
              <a:defRPr/>
            </a:pPr>
            <a:r>
              <a:rPr lang="en-GB" altLang="zh-CN" sz="2400" smtClean="0"/>
              <a:t>};</a:t>
            </a:r>
          </a:p>
        </p:txBody>
      </p:sp>
      <p:sp>
        <p:nvSpPr>
          <p:cNvPr id="2" name="TextBox 1"/>
          <p:cNvSpPr txBox="1"/>
          <p:nvPr/>
        </p:nvSpPr>
        <p:spPr>
          <a:xfrm>
            <a:off x="5508625" y="2205038"/>
            <a:ext cx="3167063" cy="2678112"/>
          </a:xfrm>
          <a:prstGeom prst="rect">
            <a:avLst/>
          </a:prstGeom>
          <a:noFill/>
        </p:spPr>
        <p:txBody>
          <a:bodyPr>
            <a:spAutoFit/>
          </a:bodyPr>
          <a:lstStyle/>
          <a:p>
            <a:pPr marL="342900" indent="-342900">
              <a:buFont typeface="Arial" pitchFamily="34" charset="0"/>
              <a:buChar char="•"/>
              <a:defRPr/>
            </a:pPr>
            <a:r>
              <a:rPr lang="zh-CN" altLang="en-GB" sz="2800">
                <a:effectLst>
                  <a:outerShdw blurRad="38100" dist="38100" dir="2700000" algn="tl">
                    <a:srgbClr val="000000">
                      <a:alpha val="43137"/>
                    </a:srgbClr>
                  </a:outerShdw>
                </a:effectLst>
                <a:ea typeface="宋体" pitchFamily="2" charset="-122"/>
              </a:rPr>
              <a:t>如果类中未提供任何构造函数，则编译程序</a:t>
            </a:r>
            <a:r>
              <a:rPr lang="zh-CN" altLang="en-GB" sz="2800">
                <a:solidFill>
                  <a:srgbClr val="FFC000"/>
                </a:solidFill>
                <a:effectLst>
                  <a:outerShdw blurRad="38100" dist="38100" dir="2700000" algn="tl">
                    <a:srgbClr val="000000">
                      <a:alpha val="43137"/>
                    </a:srgbClr>
                  </a:outerShdw>
                </a:effectLst>
                <a:ea typeface="宋体" pitchFamily="2" charset="-122"/>
              </a:rPr>
              <a:t>在需要时</a:t>
            </a:r>
            <a:r>
              <a:rPr lang="zh-CN" altLang="en-GB" sz="2800">
                <a:effectLst>
                  <a:outerShdw blurRad="38100" dist="38100" dir="2700000" algn="tl">
                    <a:srgbClr val="000000">
                      <a:alpha val="43137"/>
                    </a:srgbClr>
                  </a:outerShdw>
                </a:effectLst>
                <a:ea typeface="宋体" pitchFamily="2" charset="-122"/>
              </a:rPr>
              <a:t>会隐式地为之提供一个默认构造函数。</a:t>
            </a:r>
            <a:endParaRPr lang="zh-CN" altLang="en-US" sz="2800">
              <a:effectLst>
                <a:outerShdw blurRad="38100" dist="38100" dir="2700000" algn="tl">
                  <a:srgbClr val="000000">
                    <a:alpha val="43137"/>
                  </a:srgbClr>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7" name="Rectangle 3"/>
          <p:cNvSpPr>
            <a:spLocks noGrp="1" noChangeArrowheads="1"/>
          </p:cNvSpPr>
          <p:nvPr>
            <p:ph type="body" idx="1"/>
          </p:nvPr>
        </p:nvSpPr>
        <p:spPr>
          <a:xfrm>
            <a:off x="457200" y="1125538"/>
            <a:ext cx="8229600" cy="4391025"/>
          </a:xfrm>
        </p:spPr>
        <p:txBody>
          <a:bodyPr/>
          <a:lstStyle/>
          <a:p>
            <a:pPr eaLnBrk="1" hangingPunct="1">
              <a:defRPr/>
            </a:pPr>
            <a:r>
              <a:rPr lang="zh-CN" altLang="en-GB" smtClean="0"/>
              <a:t>在</a:t>
            </a:r>
            <a:r>
              <a:rPr lang="zh-CN" altLang="en-GB" dirty="0" smtClean="0"/>
              <a:t>创建对象时，可以显式地指定调用对象类的某个构造</a:t>
            </a:r>
            <a:r>
              <a:rPr lang="zh-CN" altLang="en-GB" smtClean="0"/>
              <a:t>函数。</a:t>
            </a:r>
            <a:endParaRPr lang="en-US" altLang="zh-CN" smtClean="0"/>
          </a:p>
          <a:p>
            <a:pPr eaLnBrk="1" hangingPunct="1">
              <a:defRPr/>
            </a:pPr>
            <a:r>
              <a:rPr lang="zh-CN" altLang="en-GB" smtClean="0"/>
              <a:t>如果</a:t>
            </a:r>
            <a:r>
              <a:rPr lang="zh-CN" altLang="en-GB" dirty="0" smtClean="0"/>
              <a:t>没有指定调用何种构造函数，则调用默认构造函数初始化。</a:t>
            </a:r>
            <a:r>
              <a:rPr lang="zh-CN" altLang="en-US" dirty="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1" name="Rectangle 3"/>
          <p:cNvSpPr>
            <a:spLocks noGrp="1" noChangeArrowheads="1"/>
          </p:cNvSpPr>
          <p:nvPr>
            <p:ph type="body" idx="1"/>
          </p:nvPr>
        </p:nvSpPr>
        <p:spPr>
          <a:xfrm>
            <a:off x="0" y="0"/>
            <a:ext cx="9144000" cy="6858000"/>
          </a:xfrm>
        </p:spPr>
        <p:txBody>
          <a:bodyPr/>
          <a:lstStyle/>
          <a:p>
            <a:pPr eaLnBrk="1" hangingPunct="1">
              <a:lnSpc>
                <a:spcPct val="90000"/>
              </a:lnSpc>
              <a:buFont typeface="Wingdings" pitchFamily="2" charset="2"/>
              <a:buNone/>
              <a:defRPr/>
            </a:pPr>
            <a:r>
              <a:rPr lang="en-GB" altLang="zh-CN" sz="2200" dirty="0" smtClean="0"/>
              <a:t>class A</a:t>
            </a:r>
          </a:p>
          <a:p>
            <a:pPr eaLnBrk="1" hangingPunct="1">
              <a:lnSpc>
                <a:spcPct val="90000"/>
              </a:lnSpc>
              <a:buFont typeface="Wingdings" pitchFamily="2" charset="2"/>
              <a:buNone/>
              <a:defRPr/>
            </a:pPr>
            <a:r>
              <a:rPr lang="en-GB" altLang="zh-CN" sz="2200" dirty="0" smtClean="0"/>
              <a:t>{		......</a:t>
            </a:r>
          </a:p>
          <a:p>
            <a:pPr eaLnBrk="1" hangingPunct="1">
              <a:lnSpc>
                <a:spcPct val="90000"/>
              </a:lnSpc>
              <a:buFont typeface="Wingdings" pitchFamily="2" charset="2"/>
              <a:buNone/>
              <a:defRPr/>
            </a:pPr>
            <a:r>
              <a:rPr lang="en-GB" altLang="zh-CN" sz="2200" dirty="0" smtClean="0"/>
              <a:t>	public:</a:t>
            </a:r>
          </a:p>
          <a:p>
            <a:pPr eaLnBrk="1" hangingPunct="1">
              <a:lnSpc>
                <a:spcPct val="90000"/>
              </a:lnSpc>
              <a:buFont typeface="Wingdings" pitchFamily="2" charset="2"/>
              <a:buNone/>
              <a:defRPr/>
            </a:pPr>
            <a:r>
              <a:rPr lang="en-GB" altLang="zh-CN" sz="2200" dirty="0" smtClean="0"/>
              <a:t>		A();</a:t>
            </a:r>
          </a:p>
          <a:p>
            <a:pPr eaLnBrk="1" hangingPunct="1">
              <a:lnSpc>
                <a:spcPct val="90000"/>
              </a:lnSpc>
              <a:buFont typeface="Wingdings" pitchFamily="2" charset="2"/>
              <a:buNone/>
              <a:defRPr/>
            </a:pPr>
            <a:r>
              <a:rPr lang="en-GB" altLang="zh-CN" sz="2200" dirty="0" smtClean="0"/>
              <a:t>		A(</a:t>
            </a:r>
            <a:r>
              <a:rPr lang="en-GB" altLang="zh-CN" sz="2200" dirty="0" err="1" smtClean="0"/>
              <a:t>int</a:t>
            </a:r>
            <a:r>
              <a:rPr lang="en-GB" altLang="zh-CN" sz="2200" dirty="0" smtClean="0"/>
              <a:t> </a:t>
            </a:r>
            <a:r>
              <a:rPr lang="en-GB" altLang="zh-CN" sz="2200" dirty="0" err="1" smtClean="0"/>
              <a:t>i</a:t>
            </a:r>
            <a:r>
              <a:rPr lang="en-GB" altLang="zh-CN" sz="2200" dirty="0" smtClean="0"/>
              <a:t>);</a:t>
            </a:r>
          </a:p>
          <a:p>
            <a:pPr eaLnBrk="1" hangingPunct="1">
              <a:lnSpc>
                <a:spcPct val="90000"/>
              </a:lnSpc>
              <a:buFont typeface="Wingdings" pitchFamily="2" charset="2"/>
              <a:buNone/>
              <a:defRPr/>
            </a:pPr>
            <a:r>
              <a:rPr lang="en-GB" altLang="zh-CN" sz="2200" dirty="0" smtClean="0"/>
              <a:t>		A(char *p);</a:t>
            </a:r>
          </a:p>
          <a:p>
            <a:pPr eaLnBrk="1" hangingPunct="1">
              <a:lnSpc>
                <a:spcPct val="90000"/>
              </a:lnSpc>
              <a:buFont typeface="Wingdings" pitchFamily="2" charset="2"/>
              <a:buNone/>
              <a:defRPr/>
            </a:pPr>
            <a:r>
              <a:rPr lang="en-GB" altLang="zh-CN" sz="2200" dirty="0" smtClean="0"/>
              <a:t>};</a:t>
            </a:r>
          </a:p>
          <a:p>
            <a:pPr eaLnBrk="1" hangingPunct="1">
              <a:lnSpc>
                <a:spcPct val="90000"/>
              </a:lnSpc>
              <a:buFont typeface="Wingdings" pitchFamily="2" charset="2"/>
              <a:buNone/>
              <a:defRPr/>
            </a:pPr>
            <a:r>
              <a:rPr lang="en-GB" altLang="zh-CN" sz="1200" dirty="0" smtClean="0"/>
              <a:t>......</a:t>
            </a:r>
          </a:p>
          <a:p>
            <a:pPr eaLnBrk="1" hangingPunct="1">
              <a:lnSpc>
                <a:spcPct val="90000"/>
              </a:lnSpc>
              <a:buFont typeface="Wingdings" pitchFamily="2" charset="2"/>
              <a:buNone/>
              <a:defRPr/>
            </a:pPr>
            <a:r>
              <a:rPr lang="en-GB" altLang="zh-CN" sz="2200" dirty="0" smtClean="0"/>
              <a:t>A a1;    </a:t>
            </a:r>
            <a:r>
              <a:rPr lang="en-GB" altLang="zh-CN" sz="2000" dirty="0" smtClean="0"/>
              <a:t>//</a:t>
            </a:r>
            <a:r>
              <a:rPr lang="zh-CN" altLang="en-GB" sz="2000" dirty="0" smtClean="0"/>
              <a:t>调用默认构造函数。也可写成：</a:t>
            </a:r>
            <a:r>
              <a:rPr lang="en-GB" altLang="zh-CN" sz="2000" dirty="0" smtClean="0"/>
              <a:t>A a1=A(); </a:t>
            </a:r>
            <a:r>
              <a:rPr lang="zh-CN" altLang="en-GB" sz="2000" dirty="0" smtClean="0"/>
              <a:t>但不能写成：</a:t>
            </a:r>
            <a:r>
              <a:rPr lang="en-GB" altLang="zh-CN" sz="2000" dirty="0" smtClean="0"/>
              <a:t>A a1();</a:t>
            </a:r>
          </a:p>
          <a:p>
            <a:pPr eaLnBrk="1" hangingPunct="1">
              <a:lnSpc>
                <a:spcPct val="90000"/>
              </a:lnSpc>
              <a:buFont typeface="Wingdings" pitchFamily="2" charset="2"/>
              <a:buNone/>
              <a:defRPr/>
            </a:pPr>
            <a:r>
              <a:rPr lang="en-GB" altLang="zh-CN" sz="2200" dirty="0" smtClean="0"/>
              <a:t>A a2(1);    //</a:t>
            </a:r>
            <a:r>
              <a:rPr lang="zh-CN" altLang="en-GB" sz="2200" dirty="0" smtClean="0"/>
              <a:t>调用</a:t>
            </a:r>
            <a:r>
              <a:rPr lang="en-GB" altLang="zh-CN" sz="2200" dirty="0" smtClean="0"/>
              <a:t>A(</a:t>
            </a:r>
            <a:r>
              <a:rPr lang="en-GB" altLang="zh-CN" sz="2200" dirty="0" err="1" smtClean="0"/>
              <a:t>int</a:t>
            </a:r>
            <a:r>
              <a:rPr lang="en-GB" altLang="zh-CN" sz="2200" dirty="0" smtClean="0"/>
              <a:t> </a:t>
            </a:r>
            <a:r>
              <a:rPr lang="en-GB" altLang="zh-CN" sz="2200" dirty="0" err="1" smtClean="0"/>
              <a:t>i</a:t>
            </a:r>
            <a:r>
              <a:rPr lang="en-GB" altLang="zh-CN" sz="2200" dirty="0" smtClean="0"/>
              <a:t>)</a:t>
            </a:r>
            <a:r>
              <a:rPr lang="zh-CN" altLang="en-GB" sz="2200" dirty="0" smtClean="0"/>
              <a:t>。也可写成：</a:t>
            </a:r>
            <a:r>
              <a:rPr lang="en-GB" altLang="zh-CN" sz="2200" dirty="0" smtClean="0"/>
              <a:t>A a2=A(1); </a:t>
            </a:r>
            <a:r>
              <a:rPr lang="zh-CN" altLang="en-GB" sz="2200" dirty="0" smtClean="0"/>
              <a:t>或 </a:t>
            </a:r>
            <a:r>
              <a:rPr lang="en-GB" altLang="zh-CN" sz="2200" dirty="0" smtClean="0"/>
              <a:t>A a2=1; </a:t>
            </a:r>
          </a:p>
          <a:p>
            <a:pPr eaLnBrk="1" hangingPunct="1">
              <a:lnSpc>
                <a:spcPct val="90000"/>
              </a:lnSpc>
              <a:buFont typeface="Wingdings" pitchFamily="2" charset="2"/>
              <a:buNone/>
              <a:defRPr/>
            </a:pPr>
            <a:r>
              <a:rPr lang="en-GB" altLang="zh-CN" sz="2200" dirty="0" smtClean="0"/>
              <a:t>A a3("</a:t>
            </a:r>
            <a:r>
              <a:rPr lang="en-GB" altLang="zh-CN" sz="2200" dirty="0" err="1" smtClean="0"/>
              <a:t>abcd</a:t>
            </a:r>
            <a:r>
              <a:rPr lang="en-GB" altLang="zh-CN" sz="2200" dirty="0" smtClean="0"/>
              <a:t>");    //</a:t>
            </a:r>
            <a:r>
              <a:rPr lang="zh-CN" altLang="en-GB" sz="2200" dirty="0" smtClean="0"/>
              <a:t>调</a:t>
            </a:r>
            <a:r>
              <a:rPr lang="en-GB" altLang="zh-CN" sz="2200" dirty="0" smtClean="0"/>
              <a:t>A(char *)</a:t>
            </a:r>
            <a:r>
              <a:rPr lang="zh-CN" altLang="en-GB" sz="2200" dirty="0" smtClean="0"/>
              <a:t>。也可写成：</a:t>
            </a:r>
            <a:r>
              <a:rPr lang="en-GB" altLang="zh-CN" sz="2200" dirty="0" smtClean="0"/>
              <a:t>A a3=A("</a:t>
            </a:r>
            <a:r>
              <a:rPr lang="en-GB" altLang="zh-CN" sz="2200" dirty="0" err="1" smtClean="0"/>
              <a:t>abcd</a:t>
            </a:r>
            <a:r>
              <a:rPr lang="en-GB" altLang="zh-CN" sz="2200" dirty="0" smtClean="0"/>
              <a:t>");</a:t>
            </a:r>
          </a:p>
          <a:p>
            <a:pPr eaLnBrk="1" hangingPunct="1">
              <a:lnSpc>
                <a:spcPct val="90000"/>
              </a:lnSpc>
              <a:buFont typeface="Wingdings" pitchFamily="2" charset="2"/>
              <a:buNone/>
              <a:defRPr/>
            </a:pPr>
            <a:r>
              <a:rPr lang="en-GB" altLang="zh-CN" sz="2200" dirty="0" smtClean="0"/>
              <a:t>			     //</a:t>
            </a:r>
            <a:r>
              <a:rPr lang="zh-CN" altLang="en-GB" sz="2200" dirty="0" smtClean="0"/>
              <a:t>或 </a:t>
            </a:r>
            <a:r>
              <a:rPr lang="en-GB" altLang="zh-CN" sz="2200" dirty="0" smtClean="0"/>
              <a:t>A a3="</a:t>
            </a:r>
            <a:r>
              <a:rPr lang="en-GB" altLang="zh-CN" sz="2200" dirty="0" err="1" smtClean="0"/>
              <a:t>abcd</a:t>
            </a:r>
            <a:r>
              <a:rPr lang="en-GB" altLang="zh-CN" sz="2200" dirty="0" smtClean="0"/>
              <a:t>"; </a:t>
            </a:r>
            <a:endParaRPr lang="en-US" altLang="zh-CN" sz="2200" dirty="0" smtClean="0"/>
          </a:p>
          <a:p>
            <a:pPr eaLnBrk="1" hangingPunct="1">
              <a:lnSpc>
                <a:spcPct val="90000"/>
              </a:lnSpc>
              <a:buFont typeface="Wingdings" pitchFamily="2" charset="2"/>
              <a:buNone/>
              <a:defRPr/>
            </a:pPr>
            <a:r>
              <a:rPr lang="en-US" altLang="zh-CN" sz="2200" dirty="0" smtClean="0"/>
              <a:t>A a[4];    //</a:t>
            </a:r>
            <a:r>
              <a:rPr lang="zh-CN" altLang="en-US" sz="2200" dirty="0" smtClean="0"/>
              <a:t>调用对象</a:t>
            </a:r>
            <a:r>
              <a:rPr lang="en-US" altLang="zh-CN" sz="2200" dirty="0" smtClean="0"/>
              <a:t>a[0]</a:t>
            </a:r>
            <a:r>
              <a:rPr lang="zh-CN" altLang="en-US" sz="2200" dirty="0" smtClean="0"/>
              <a:t>、</a:t>
            </a:r>
            <a:r>
              <a:rPr lang="en-US" altLang="zh-CN" sz="2200" dirty="0" smtClean="0"/>
              <a:t>a[1]</a:t>
            </a:r>
            <a:r>
              <a:rPr lang="zh-CN" altLang="en-US" sz="2200" dirty="0" smtClean="0"/>
              <a:t>、</a:t>
            </a:r>
            <a:r>
              <a:rPr lang="en-US" altLang="zh-CN" sz="2200" dirty="0" smtClean="0"/>
              <a:t>a[2]</a:t>
            </a:r>
            <a:r>
              <a:rPr lang="zh-CN" altLang="en-US" sz="2200" dirty="0" smtClean="0"/>
              <a:t>、</a:t>
            </a:r>
            <a:r>
              <a:rPr lang="en-US" altLang="zh-CN" sz="2200" dirty="0" smtClean="0"/>
              <a:t>a[3]</a:t>
            </a:r>
            <a:r>
              <a:rPr lang="zh-CN" altLang="en-US" sz="2200" dirty="0" smtClean="0"/>
              <a:t>的默认构造函数。</a:t>
            </a:r>
          </a:p>
          <a:p>
            <a:pPr eaLnBrk="1" hangingPunct="1">
              <a:lnSpc>
                <a:spcPct val="90000"/>
              </a:lnSpc>
              <a:buFont typeface="Wingdings" pitchFamily="2" charset="2"/>
              <a:buNone/>
              <a:defRPr/>
            </a:pPr>
            <a:r>
              <a:rPr lang="en-US" altLang="zh-CN" sz="2200" dirty="0" smtClean="0"/>
              <a:t>A b[5]={A(),A(1),A("</a:t>
            </a:r>
            <a:r>
              <a:rPr lang="en-US" altLang="zh-CN" sz="2200" dirty="0" err="1" smtClean="0"/>
              <a:t>abcd</a:t>
            </a:r>
            <a:r>
              <a:rPr lang="en-US" altLang="zh-CN" sz="2200" dirty="0" smtClean="0"/>
              <a:t>"),2,"xyz"};     //</a:t>
            </a:r>
            <a:r>
              <a:rPr lang="zh-CN" altLang="en-US" sz="2200" dirty="0" smtClean="0"/>
              <a:t>调用</a:t>
            </a:r>
            <a:r>
              <a:rPr lang="en-US" altLang="zh-CN" sz="2200" dirty="0" smtClean="0"/>
              <a:t>b[0]</a:t>
            </a:r>
            <a:r>
              <a:rPr lang="zh-CN" altLang="en-US" sz="2200" dirty="0" smtClean="0"/>
              <a:t>的</a:t>
            </a:r>
            <a:r>
              <a:rPr lang="en-US" altLang="zh-CN" sz="2200" dirty="0" smtClean="0"/>
              <a:t>A()</a:t>
            </a:r>
            <a:r>
              <a:rPr lang="zh-CN" altLang="en-US" sz="2200" dirty="0" smtClean="0"/>
              <a:t>、</a:t>
            </a:r>
          </a:p>
          <a:p>
            <a:pPr eaLnBrk="1" hangingPunct="1">
              <a:lnSpc>
                <a:spcPct val="90000"/>
              </a:lnSpc>
              <a:buFont typeface="Wingdings" pitchFamily="2" charset="2"/>
              <a:buNone/>
              <a:defRPr/>
            </a:pPr>
            <a:r>
              <a:rPr lang="zh-CN" altLang="en-US" sz="2200" dirty="0" smtClean="0"/>
              <a:t>	</a:t>
            </a:r>
            <a:r>
              <a:rPr lang="en-US" altLang="zh-CN" sz="2000" dirty="0" smtClean="0"/>
              <a:t>//b[1]</a:t>
            </a:r>
            <a:r>
              <a:rPr lang="zh-CN" altLang="en-US" sz="2000" dirty="0" smtClean="0"/>
              <a:t>的</a:t>
            </a:r>
            <a:r>
              <a:rPr lang="en-US" altLang="zh-CN" sz="2000" dirty="0" smtClean="0"/>
              <a:t>A(</a:t>
            </a:r>
            <a:r>
              <a:rPr lang="en-US" altLang="zh-CN" sz="2000" dirty="0" err="1" smtClean="0"/>
              <a:t>int</a:t>
            </a:r>
            <a:r>
              <a:rPr lang="en-US" altLang="zh-CN" sz="2000" dirty="0" smtClean="0"/>
              <a:t>)</a:t>
            </a:r>
            <a:r>
              <a:rPr lang="zh-CN" altLang="en-US" sz="2000" dirty="0" smtClean="0"/>
              <a:t>、</a:t>
            </a:r>
            <a:r>
              <a:rPr lang="en-US" altLang="zh-CN" sz="2000" dirty="0" smtClean="0"/>
              <a:t>b[2]</a:t>
            </a:r>
            <a:r>
              <a:rPr lang="zh-CN" altLang="en-US" sz="2000" dirty="0" smtClean="0"/>
              <a:t>的</a:t>
            </a:r>
            <a:r>
              <a:rPr lang="en-US" altLang="zh-CN" sz="2000" dirty="0" smtClean="0"/>
              <a:t>A(char *)</a:t>
            </a:r>
            <a:r>
              <a:rPr lang="zh-CN" altLang="en-US" sz="2000" dirty="0" smtClean="0"/>
              <a:t>、</a:t>
            </a:r>
            <a:r>
              <a:rPr lang="en-US" altLang="zh-CN" sz="2000" dirty="0" smtClean="0"/>
              <a:t>b[3]</a:t>
            </a:r>
            <a:r>
              <a:rPr lang="zh-CN" altLang="en-US" sz="2000" dirty="0" smtClean="0"/>
              <a:t>的</a:t>
            </a:r>
            <a:r>
              <a:rPr lang="en-US" altLang="zh-CN" sz="2000" dirty="0" smtClean="0"/>
              <a:t>A(</a:t>
            </a:r>
            <a:r>
              <a:rPr lang="en-US" altLang="zh-CN" sz="2000" dirty="0" err="1" smtClean="0"/>
              <a:t>int</a:t>
            </a:r>
            <a:r>
              <a:rPr lang="en-US" altLang="zh-CN" sz="2000" dirty="0" smtClean="0"/>
              <a:t>)</a:t>
            </a:r>
            <a:r>
              <a:rPr lang="zh-CN" altLang="en-US" sz="2000" dirty="0" smtClean="0"/>
              <a:t>和</a:t>
            </a:r>
            <a:r>
              <a:rPr lang="en-US" altLang="zh-CN" sz="2000" dirty="0" smtClean="0"/>
              <a:t>b[4]</a:t>
            </a:r>
            <a:r>
              <a:rPr lang="zh-CN" altLang="en-US" sz="2000" dirty="0" smtClean="0"/>
              <a:t>的</a:t>
            </a:r>
            <a:r>
              <a:rPr lang="en-US" altLang="zh-CN" sz="2000" dirty="0" smtClean="0"/>
              <a:t>A(char *)</a:t>
            </a:r>
          </a:p>
          <a:p>
            <a:pPr eaLnBrk="1" hangingPunct="1">
              <a:lnSpc>
                <a:spcPct val="90000"/>
              </a:lnSpc>
              <a:buFont typeface="Wingdings" pitchFamily="2" charset="2"/>
              <a:buNone/>
              <a:defRPr/>
            </a:pPr>
            <a:r>
              <a:rPr lang="en-US" altLang="zh-CN" sz="2200" dirty="0" smtClean="0"/>
              <a:t>A *p1=new A;</a:t>
            </a:r>
            <a:r>
              <a:rPr lang="en-GB" altLang="zh-CN" sz="2200" dirty="0" smtClean="0"/>
              <a:t>     //</a:t>
            </a:r>
            <a:r>
              <a:rPr lang="zh-CN" altLang="en-GB" sz="2200" dirty="0" smtClean="0"/>
              <a:t>调用默认构造函数。</a:t>
            </a:r>
            <a:endParaRPr lang="zh-CN" altLang="en-US" sz="2200" dirty="0" smtClean="0"/>
          </a:p>
          <a:p>
            <a:pPr eaLnBrk="1" hangingPunct="1">
              <a:lnSpc>
                <a:spcPct val="90000"/>
              </a:lnSpc>
              <a:buFont typeface="Wingdings" pitchFamily="2" charset="2"/>
              <a:buNone/>
              <a:defRPr/>
            </a:pPr>
            <a:r>
              <a:rPr lang="en-US" altLang="zh-CN" sz="2200" dirty="0" smtClean="0"/>
              <a:t>A *p2=new A(2);</a:t>
            </a:r>
            <a:r>
              <a:rPr lang="en-GB" altLang="zh-CN" sz="2200" dirty="0" smtClean="0"/>
              <a:t>     //</a:t>
            </a:r>
            <a:r>
              <a:rPr lang="zh-CN" altLang="en-GB" sz="2200" dirty="0" smtClean="0"/>
              <a:t>调用</a:t>
            </a:r>
            <a:r>
              <a:rPr lang="en-GB" altLang="zh-CN" sz="2200" dirty="0" smtClean="0"/>
              <a:t>A(</a:t>
            </a:r>
            <a:r>
              <a:rPr lang="en-GB" altLang="zh-CN" sz="2200" dirty="0" err="1" smtClean="0"/>
              <a:t>int</a:t>
            </a:r>
            <a:r>
              <a:rPr lang="en-GB" altLang="zh-CN" sz="2200" dirty="0" smtClean="0"/>
              <a:t> </a:t>
            </a:r>
            <a:r>
              <a:rPr lang="en-GB" altLang="zh-CN" sz="2200" dirty="0" err="1" smtClean="0"/>
              <a:t>i</a:t>
            </a:r>
            <a:r>
              <a:rPr lang="en-GB" altLang="zh-CN" sz="2200" dirty="0" smtClean="0"/>
              <a:t>)</a:t>
            </a:r>
            <a:r>
              <a:rPr lang="zh-CN" altLang="en-GB" sz="2200" dirty="0" smtClean="0"/>
              <a:t>。</a:t>
            </a:r>
            <a:endParaRPr lang="zh-CN" altLang="en-US" sz="2200" dirty="0" smtClean="0"/>
          </a:p>
          <a:p>
            <a:pPr eaLnBrk="1" hangingPunct="1">
              <a:lnSpc>
                <a:spcPct val="90000"/>
              </a:lnSpc>
              <a:buFont typeface="Wingdings" pitchFamily="2" charset="2"/>
              <a:buNone/>
              <a:defRPr/>
            </a:pPr>
            <a:r>
              <a:rPr lang="en-US" altLang="zh-CN" sz="2200" dirty="0" smtClean="0"/>
              <a:t>A *p3=new A("xyz");</a:t>
            </a:r>
            <a:r>
              <a:rPr lang="en-GB" altLang="zh-CN" sz="2200" dirty="0" smtClean="0"/>
              <a:t>    //</a:t>
            </a:r>
            <a:r>
              <a:rPr lang="zh-CN" altLang="en-GB" sz="2200" dirty="0" smtClean="0"/>
              <a:t>调用</a:t>
            </a:r>
            <a:r>
              <a:rPr lang="en-GB" altLang="zh-CN" sz="2200" dirty="0" smtClean="0"/>
              <a:t>A(char *)</a:t>
            </a:r>
            <a:r>
              <a:rPr lang="zh-CN" altLang="en-GB" sz="2200" dirty="0" smtClean="0"/>
              <a:t>。</a:t>
            </a:r>
            <a:endParaRPr lang="zh-CN" altLang="en-US" sz="2200" dirty="0" smtClean="0"/>
          </a:p>
          <a:p>
            <a:pPr eaLnBrk="1" hangingPunct="1">
              <a:lnSpc>
                <a:spcPct val="90000"/>
              </a:lnSpc>
              <a:buFont typeface="Wingdings" pitchFamily="2" charset="2"/>
              <a:buNone/>
              <a:defRPr/>
            </a:pPr>
            <a:r>
              <a:rPr lang="en-US" altLang="zh-CN" sz="2200" dirty="0" smtClean="0"/>
              <a:t>A *p4=new A[20]; </a:t>
            </a:r>
            <a:r>
              <a:rPr lang="en-US" altLang="zh-CN" sz="2000" dirty="0" smtClean="0"/>
              <a:t>//</a:t>
            </a:r>
            <a:r>
              <a:rPr lang="zh-CN" altLang="en-US" sz="2000" dirty="0" smtClean="0"/>
              <a:t>创建动态对象数组时只能调用各对象的默认构造函数</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a:xfrm>
            <a:off x="468313" y="260350"/>
            <a:ext cx="8218487" cy="868363"/>
          </a:xfrm>
        </p:spPr>
        <p:txBody>
          <a:bodyPr/>
          <a:lstStyle/>
          <a:p>
            <a:pPr marL="838200" indent="-838200" eaLnBrk="1" hangingPunct="1">
              <a:defRPr/>
            </a:pPr>
            <a:r>
              <a:rPr lang="zh-CN" altLang="en-GB" sz="4000" smtClean="0"/>
              <a:t>成员初始化表</a:t>
            </a:r>
            <a:endParaRPr lang="zh-CN" altLang="en-US" sz="4000" smtClean="0"/>
          </a:p>
        </p:txBody>
      </p:sp>
      <p:sp>
        <p:nvSpPr>
          <p:cNvPr id="1090563" name="Rectangle 3"/>
          <p:cNvSpPr>
            <a:spLocks noGrp="1" noChangeArrowheads="1"/>
          </p:cNvSpPr>
          <p:nvPr>
            <p:ph type="body" idx="1"/>
          </p:nvPr>
        </p:nvSpPr>
        <p:spPr>
          <a:xfrm>
            <a:off x="468313" y="1412875"/>
            <a:ext cx="8229600" cy="5256213"/>
          </a:xfrm>
        </p:spPr>
        <p:txBody>
          <a:bodyPr>
            <a:normAutofit lnSpcReduction="10000"/>
          </a:bodyPr>
          <a:lstStyle/>
          <a:p>
            <a:pPr eaLnBrk="1" hangingPunct="1">
              <a:defRPr/>
            </a:pPr>
            <a:r>
              <a:rPr lang="zh-CN" altLang="en-GB" sz="2800" dirty="0" smtClean="0"/>
              <a:t>对于常量数据成员和引用数据成员（某些静态成员除外），不能在说明它们时初始化，也不能采用赋值操作对它们初始化。例如：</a:t>
            </a:r>
            <a:r>
              <a:rPr lang="en-GB" altLang="zh-CN" dirty="0" smtClean="0"/>
              <a:t> </a:t>
            </a:r>
          </a:p>
          <a:p>
            <a:pPr lvl="1" eaLnBrk="1" hangingPunct="1">
              <a:lnSpc>
                <a:spcPct val="80000"/>
              </a:lnSpc>
              <a:buFontTx/>
              <a:buNone/>
              <a:defRPr/>
            </a:pPr>
            <a:r>
              <a:rPr kumimoji="1" lang="en-GB" altLang="zh-CN" sz="2400" dirty="0" smtClean="0"/>
              <a:t>class A </a:t>
            </a:r>
          </a:p>
          <a:p>
            <a:pPr lvl="1" eaLnBrk="1" hangingPunct="1">
              <a:lnSpc>
                <a:spcPct val="80000"/>
              </a:lnSpc>
              <a:buFontTx/>
              <a:buNone/>
              <a:defRPr/>
            </a:pPr>
            <a:r>
              <a:rPr kumimoji="1" lang="en-GB" altLang="zh-CN" sz="2400" dirty="0" smtClean="0"/>
              <a:t>{		</a:t>
            </a:r>
            <a:r>
              <a:rPr kumimoji="1" lang="en-GB" altLang="zh-CN" sz="2400" dirty="0" err="1" smtClean="0"/>
              <a:t>int</a:t>
            </a:r>
            <a:r>
              <a:rPr kumimoji="1" lang="en-GB" altLang="zh-CN" sz="2400" dirty="0" smtClean="0"/>
              <a:t> x;</a:t>
            </a:r>
          </a:p>
          <a:p>
            <a:pPr lvl="1" eaLnBrk="1" hangingPunct="1">
              <a:lnSpc>
                <a:spcPct val="80000"/>
              </a:lnSpc>
              <a:buFontTx/>
              <a:buNone/>
              <a:defRPr/>
            </a:pPr>
            <a:r>
              <a:rPr kumimoji="1" lang="en-GB" altLang="zh-CN" sz="2400" dirty="0" smtClean="0"/>
              <a:t>     </a:t>
            </a:r>
            <a:r>
              <a:rPr kumimoji="1" lang="en-GB" altLang="zh-CN" sz="2400" dirty="0" err="1" smtClean="0">
                <a:solidFill>
                  <a:srgbClr val="FFC000"/>
                </a:solidFill>
              </a:rPr>
              <a:t>const</a:t>
            </a:r>
            <a:r>
              <a:rPr kumimoji="1" lang="en-GB" altLang="zh-CN" sz="2400" dirty="0" smtClean="0">
                <a:solidFill>
                  <a:srgbClr val="FFC000"/>
                </a:solidFill>
              </a:rPr>
              <a:t> </a:t>
            </a:r>
            <a:r>
              <a:rPr kumimoji="1" lang="en-GB" altLang="zh-CN" sz="2400" dirty="0" err="1" smtClean="0"/>
              <a:t>int</a:t>
            </a:r>
            <a:r>
              <a:rPr kumimoji="1" lang="en-GB" altLang="zh-CN" sz="2400" dirty="0" smtClean="0"/>
              <a:t> y=1;   </a:t>
            </a:r>
            <a:r>
              <a:rPr kumimoji="1" lang="en-GB" altLang="zh-CN" sz="2400" dirty="0" smtClean="0">
                <a:solidFill>
                  <a:schemeClr val="folHlink"/>
                </a:solidFill>
              </a:rPr>
              <a:t>//Error</a:t>
            </a:r>
          </a:p>
          <a:p>
            <a:pPr lvl="1" eaLnBrk="1" hangingPunct="1">
              <a:lnSpc>
                <a:spcPct val="80000"/>
              </a:lnSpc>
              <a:buFontTx/>
              <a:buNone/>
              <a:defRPr/>
            </a:pPr>
            <a:r>
              <a:rPr kumimoji="1" lang="en-GB" altLang="zh-CN" sz="2400" dirty="0" smtClean="0"/>
              <a:t>     </a:t>
            </a:r>
            <a:r>
              <a:rPr kumimoji="1" lang="en-GB" altLang="zh-CN" sz="2400" dirty="0" err="1" smtClean="0"/>
              <a:t>int</a:t>
            </a:r>
            <a:r>
              <a:rPr kumimoji="1" lang="en-GB" altLang="zh-CN" sz="2400" dirty="0" smtClean="0"/>
              <a:t> </a:t>
            </a:r>
            <a:r>
              <a:rPr kumimoji="1" lang="en-GB" altLang="zh-CN" sz="2400" dirty="0" smtClean="0">
                <a:solidFill>
                  <a:srgbClr val="FFC000"/>
                </a:solidFill>
              </a:rPr>
              <a:t>&amp;</a:t>
            </a:r>
            <a:r>
              <a:rPr kumimoji="1" lang="en-GB" altLang="zh-CN" sz="2400" dirty="0" smtClean="0"/>
              <a:t>z=x;     </a:t>
            </a:r>
            <a:r>
              <a:rPr kumimoji="1" lang="en-GB" altLang="zh-CN" sz="2400" dirty="0" smtClean="0">
                <a:solidFill>
                  <a:schemeClr val="folHlink"/>
                </a:solidFill>
              </a:rPr>
              <a:t>//Error</a:t>
            </a:r>
          </a:p>
          <a:p>
            <a:pPr lvl="1" eaLnBrk="1" hangingPunct="1">
              <a:lnSpc>
                <a:spcPct val="80000"/>
              </a:lnSpc>
              <a:buFontTx/>
              <a:buNone/>
              <a:defRPr/>
            </a:pPr>
            <a:r>
              <a:rPr kumimoji="1" lang="en-GB" altLang="zh-CN" sz="2400" dirty="0" smtClean="0"/>
              <a:t>   public:</a:t>
            </a:r>
          </a:p>
          <a:p>
            <a:pPr lvl="1" eaLnBrk="1" hangingPunct="1">
              <a:lnSpc>
                <a:spcPct val="80000"/>
              </a:lnSpc>
              <a:buFontTx/>
              <a:buNone/>
              <a:defRPr/>
            </a:pPr>
            <a:r>
              <a:rPr kumimoji="1" lang="en-GB" altLang="zh-CN" sz="2400" dirty="0" smtClean="0"/>
              <a:t>     A()</a:t>
            </a:r>
          </a:p>
          <a:p>
            <a:pPr lvl="1" eaLnBrk="1" hangingPunct="1">
              <a:lnSpc>
                <a:spcPct val="80000"/>
              </a:lnSpc>
              <a:buFontTx/>
              <a:buNone/>
              <a:defRPr/>
            </a:pPr>
            <a:r>
              <a:rPr kumimoji="1" lang="en-GB" altLang="zh-CN" sz="2400" dirty="0" smtClean="0"/>
              <a:t>     { x = 0;    //OK</a:t>
            </a:r>
          </a:p>
          <a:p>
            <a:pPr lvl="1" eaLnBrk="1" hangingPunct="1">
              <a:lnSpc>
                <a:spcPct val="80000"/>
              </a:lnSpc>
              <a:buFontTx/>
              <a:buNone/>
              <a:defRPr/>
            </a:pPr>
            <a:r>
              <a:rPr kumimoji="1" lang="en-GB" altLang="zh-CN" sz="2400" dirty="0" smtClean="0"/>
              <a:t>	</a:t>
            </a:r>
            <a:r>
              <a:rPr kumimoji="1" lang="en-GB" altLang="zh-CN" sz="2400" smtClean="0"/>
              <a:t>     y </a:t>
            </a:r>
            <a:r>
              <a:rPr kumimoji="1" lang="en-GB" altLang="zh-CN" sz="2400" dirty="0" smtClean="0"/>
              <a:t>= 1;    </a:t>
            </a:r>
            <a:r>
              <a:rPr kumimoji="1" lang="en-GB" altLang="zh-CN" sz="2400" dirty="0" smtClean="0">
                <a:solidFill>
                  <a:schemeClr val="folHlink"/>
                </a:solidFill>
              </a:rPr>
              <a:t>//Error</a:t>
            </a:r>
            <a:r>
              <a:rPr kumimoji="1" lang="en-GB" altLang="zh-CN" sz="2400" dirty="0" smtClean="0"/>
              <a:t>  </a:t>
            </a:r>
          </a:p>
          <a:p>
            <a:pPr lvl="1" eaLnBrk="1" hangingPunct="1">
              <a:lnSpc>
                <a:spcPct val="80000"/>
              </a:lnSpc>
              <a:buFontTx/>
              <a:buNone/>
              <a:defRPr/>
            </a:pPr>
            <a:r>
              <a:rPr kumimoji="1" lang="en-GB" altLang="zh-CN" sz="2400" dirty="0" smtClean="0"/>
              <a:t>		    z = &amp;x;  </a:t>
            </a:r>
            <a:r>
              <a:rPr kumimoji="1" lang="en-GB" altLang="zh-CN" sz="2400" dirty="0" smtClean="0">
                <a:solidFill>
                  <a:schemeClr val="folHlink"/>
                </a:solidFill>
              </a:rPr>
              <a:t>//Error</a:t>
            </a:r>
            <a:r>
              <a:rPr kumimoji="1" lang="en-GB" altLang="zh-CN" sz="2400" dirty="0" smtClean="0"/>
              <a:t>      </a:t>
            </a:r>
          </a:p>
          <a:p>
            <a:pPr lvl="1" eaLnBrk="1" hangingPunct="1">
              <a:lnSpc>
                <a:spcPct val="80000"/>
              </a:lnSpc>
              <a:buFontTx/>
              <a:buNone/>
              <a:defRPr/>
            </a:pPr>
            <a:r>
              <a:rPr kumimoji="1" lang="en-GB" altLang="zh-CN" sz="2400" dirty="0" smtClean="0"/>
              <a:t>     }</a:t>
            </a:r>
          </a:p>
          <a:p>
            <a:pPr lvl="1" eaLnBrk="1" hangingPunct="1">
              <a:lnSpc>
                <a:spcPct val="80000"/>
              </a:lnSpc>
              <a:buFontTx/>
              <a:buNone/>
              <a:defRPr/>
            </a:pPr>
            <a:r>
              <a:rPr kumimoji="1" lang="en-GB" altLang="zh-CN" sz="2400" dirty="0" smtClean="0"/>
              <a:t>};</a:t>
            </a:r>
            <a:endParaRPr lang="en-US" altLang="zh-CN"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5" name="Rectangle 3"/>
          <p:cNvSpPr>
            <a:spLocks noGrp="1" noChangeArrowheads="1"/>
          </p:cNvSpPr>
          <p:nvPr>
            <p:ph type="body" idx="1"/>
          </p:nvPr>
        </p:nvSpPr>
        <p:spPr>
          <a:xfrm>
            <a:off x="539750" y="333375"/>
            <a:ext cx="8229600" cy="6335713"/>
          </a:xfrm>
        </p:spPr>
        <p:txBody>
          <a:bodyPr/>
          <a:lstStyle/>
          <a:p>
            <a:pPr eaLnBrk="1" hangingPunct="1">
              <a:lnSpc>
                <a:spcPct val="90000"/>
              </a:lnSpc>
              <a:defRPr/>
            </a:pPr>
            <a:r>
              <a:rPr lang="zh-CN" altLang="en-GB" sz="2800" dirty="0" smtClean="0"/>
              <a:t>对于常量数据成员和引用数据成员，可以在定义构造函数时，在函数头和函数体之间加入一个</a:t>
            </a:r>
            <a:r>
              <a:rPr lang="zh-CN" altLang="en-GB" sz="2800" dirty="0" smtClean="0">
                <a:solidFill>
                  <a:schemeClr val="folHlink"/>
                </a:solidFill>
              </a:rPr>
              <a:t>成员初始化表</a:t>
            </a:r>
            <a:r>
              <a:rPr lang="zh-CN" altLang="en-GB" sz="2800" dirty="0" smtClean="0"/>
              <a:t>来对它们进行初始化。例如：</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class A</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 x;</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const</a:t>
            </a: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 y;</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r>
              <a:rPr kumimoji="1" lang="en-GB" altLang="zh-CN" sz="2400" dirty="0" err="1" smtClean="0">
                <a:effectLst>
                  <a:outerShdw blurRad="38100" dist="38100" dir="2700000" algn="tl">
                    <a:srgbClr val="000000">
                      <a:alpha val="43137"/>
                    </a:srgbClr>
                  </a:outerShdw>
                </a:effectLst>
              </a:rPr>
              <a:t>int</a:t>
            </a:r>
            <a:r>
              <a:rPr kumimoji="1" lang="en-GB" altLang="zh-CN" sz="2400" dirty="0" smtClean="0">
                <a:effectLst>
                  <a:outerShdw blurRad="38100" dist="38100" dir="2700000" algn="tl">
                    <a:srgbClr val="000000">
                      <a:alpha val="43137"/>
                    </a:srgbClr>
                  </a:outerShdw>
                </a:effectLst>
              </a:rPr>
              <a:t>&amp; z;</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public:</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 </a:t>
            </a:r>
            <a:r>
              <a:rPr kumimoji="1" lang="en-GB" altLang="zh-CN" sz="2400" dirty="0" smtClean="0">
                <a:solidFill>
                  <a:schemeClr val="folHlink"/>
                </a:solidFill>
                <a:effectLst>
                  <a:outerShdw blurRad="38100" dist="38100" dir="2700000" algn="tl">
                    <a:srgbClr val="000000">
                      <a:alpha val="43137"/>
                    </a:srgbClr>
                  </a:outerShdw>
                </a:effectLst>
              </a:rPr>
              <a:t>z(x),y(1)</a:t>
            </a:r>
            <a:r>
              <a:rPr kumimoji="1" lang="en-GB" altLang="zh-CN" sz="2400" dirty="0" smtClean="0">
                <a:effectLst>
                  <a:outerShdw blurRad="38100" dist="38100" dir="2700000" algn="tl">
                    <a:srgbClr val="000000">
                      <a:alpha val="43137"/>
                    </a:srgbClr>
                  </a:outerShdw>
                </a:effectLst>
              </a:rPr>
              <a:t>  //</a:t>
            </a:r>
            <a:r>
              <a:rPr kumimoji="1" lang="zh-CN" altLang="en-GB" sz="2400" dirty="0" smtClean="0">
                <a:solidFill>
                  <a:schemeClr val="folHlink"/>
                </a:solidFill>
                <a:effectLst>
                  <a:outerShdw blurRad="38100" dist="38100" dir="2700000" algn="tl">
                    <a:srgbClr val="000000">
                      <a:alpha val="43137"/>
                    </a:srgbClr>
                  </a:outerShdw>
                </a:effectLst>
              </a:rPr>
              <a:t>成员初始化表</a:t>
            </a:r>
          </a:p>
          <a:p>
            <a:pPr lvl="1" eaLnBrk="1" hangingPunct="1">
              <a:lnSpc>
                <a:spcPct val="90000"/>
              </a:lnSpc>
              <a:buFontTx/>
              <a:buNone/>
              <a:defRPr/>
            </a:pPr>
            <a:r>
              <a:rPr kumimoji="1" lang="zh-CN" altLang="en-GB" sz="2400" dirty="0" smtClean="0">
                <a:effectLst>
                  <a:outerShdw blurRad="38100" dist="38100" dir="2700000" algn="tl">
                    <a:srgbClr val="000000">
                      <a:alpha val="43137"/>
                    </a:srgbClr>
                  </a:outerShdw>
                </a:effectLst>
              </a:rPr>
              <a:t>	  </a:t>
            </a:r>
            <a:r>
              <a:rPr kumimoji="1" lang="en-GB" altLang="zh-CN" sz="2400" dirty="0" smtClean="0">
                <a:effectLst>
                  <a:outerShdw blurRad="38100" dist="38100" dir="2700000" algn="tl">
                    <a:srgbClr val="000000">
                      <a:alpha val="43137"/>
                    </a:srgbClr>
                  </a:outerShdw>
                </a:effectLst>
              </a:rPr>
              <a:t>{ x = 0;</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	  }</a:t>
            </a:r>
          </a:p>
          <a:p>
            <a:pPr lvl="1" eaLnBrk="1" hangingPunct="1">
              <a:lnSpc>
                <a:spcPct val="90000"/>
              </a:lnSpc>
              <a:buFontTx/>
              <a:buNone/>
              <a:defRPr/>
            </a:pPr>
            <a:r>
              <a:rPr kumimoji="1" lang="en-GB" altLang="zh-CN" sz="2400" dirty="0" smtClean="0">
                <a:effectLst>
                  <a:outerShdw blurRad="38100" dist="38100" dir="2700000" algn="tl">
                    <a:srgbClr val="000000">
                      <a:alpha val="43137"/>
                    </a:srgbClr>
                  </a:outerShdw>
                </a:effectLst>
              </a:rPr>
              <a:t>};</a:t>
            </a:r>
          </a:p>
          <a:p>
            <a:pPr eaLnBrk="1" hangingPunct="1">
              <a:lnSpc>
                <a:spcPct val="90000"/>
              </a:lnSpc>
              <a:defRPr/>
            </a:pPr>
            <a:r>
              <a:rPr lang="zh-CN" altLang="en-GB" sz="2800" dirty="0" smtClean="0"/>
              <a:t>成员初始化表中成员初始化的书写次序并不决定它们的初始化次序，数据成员的初始化次序由它们在类定义中的说明次序来决定 。</a:t>
            </a:r>
            <a:r>
              <a:rPr lang="zh-CN" altLang="en-GB" dirty="0" smtClean="0"/>
              <a:t> </a:t>
            </a: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252" name="Rectangle 4"/>
          <p:cNvSpPr>
            <a:spLocks noGrp="1" noChangeArrowheads="1"/>
          </p:cNvSpPr>
          <p:nvPr>
            <p:ph type="title"/>
          </p:nvPr>
        </p:nvSpPr>
        <p:spPr>
          <a:xfrm>
            <a:off x="457200" y="188913"/>
            <a:ext cx="8229600" cy="796925"/>
          </a:xfrm>
        </p:spPr>
        <p:txBody>
          <a:bodyPr lIns="92075" tIns="46038" rIns="92075" bIns="46038" anchor="b" anchorCtr="0"/>
          <a:lstStyle/>
          <a:p>
            <a:pPr eaLnBrk="1" hangingPunct="1">
              <a:defRPr/>
            </a:pPr>
            <a:r>
              <a:rPr lang="zh-CN" altLang="en-US" smtClean="0"/>
              <a:t>析构函数 </a:t>
            </a:r>
            <a:r>
              <a:rPr lang="en-US" altLang="zh-CN" sz="4000" smtClean="0"/>
              <a:t>( Destructors )</a:t>
            </a:r>
          </a:p>
        </p:txBody>
      </p:sp>
      <p:sp>
        <p:nvSpPr>
          <p:cNvPr id="821253" name="Rectangle 5"/>
          <p:cNvSpPr>
            <a:spLocks noGrp="1" noChangeArrowheads="1"/>
          </p:cNvSpPr>
          <p:nvPr>
            <p:ph type="body" idx="1"/>
          </p:nvPr>
        </p:nvSpPr>
        <p:spPr>
          <a:xfrm>
            <a:off x="323850" y="1268413"/>
            <a:ext cx="8362950" cy="5400675"/>
          </a:xfrm>
        </p:spPr>
        <p:txBody>
          <a:bodyPr lIns="92075" tIns="46038" rIns="92075" bIns="46038"/>
          <a:lstStyle/>
          <a:p>
            <a:pPr eaLnBrk="1" hangingPunct="1">
              <a:lnSpc>
                <a:spcPct val="110000"/>
              </a:lnSpc>
              <a:defRPr/>
            </a:pPr>
            <a:r>
              <a:rPr lang="zh-CN" altLang="en-US" sz="2400" dirty="0" smtClean="0"/>
              <a:t>在类中可以定义一个特殊的成员函数：</a:t>
            </a:r>
            <a:r>
              <a:rPr lang="zh-CN" altLang="en-US" sz="2400" dirty="0" smtClean="0">
                <a:solidFill>
                  <a:schemeClr val="folHlink"/>
                </a:solidFill>
              </a:rPr>
              <a:t>析构函数</a:t>
            </a:r>
            <a:r>
              <a:rPr lang="zh-CN" altLang="en-US" sz="2400" dirty="0" smtClean="0"/>
              <a:t>，</a:t>
            </a:r>
            <a:r>
              <a:rPr lang="zh-CN" altLang="en-GB" sz="2400" dirty="0" smtClean="0"/>
              <a:t>它的名字为“</a:t>
            </a:r>
            <a:r>
              <a:rPr lang="en-GB" altLang="zh-CN" sz="2400" dirty="0" smtClean="0">
                <a:solidFill>
                  <a:schemeClr val="folHlink"/>
                </a:solidFill>
              </a:rPr>
              <a:t>~&lt;</a:t>
            </a:r>
            <a:r>
              <a:rPr lang="zh-CN" altLang="en-GB" sz="2400" dirty="0" smtClean="0">
                <a:solidFill>
                  <a:schemeClr val="folHlink"/>
                </a:solidFill>
              </a:rPr>
              <a:t>类名</a:t>
            </a:r>
            <a:r>
              <a:rPr lang="en-GB" altLang="zh-CN" sz="2400" dirty="0" smtClean="0">
                <a:solidFill>
                  <a:schemeClr val="folHlink"/>
                </a:solidFill>
              </a:rPr>
              <a:t>&gt;</a:t>
            </a:r>
            <a:r>
              <a:rPr lang="en-GB" altLang="zh-CN" sz="2400" dirty="0" smtClean="0"/>
              <a:t>”</a:t>
            </a:r>
            <a:r>
              <a:rPr lang="zh-CN" altLang="en-GB" sz="2400" dirty="0" smtClean="0"/>
              <a:t>，</a:t>
            </a:r>
            <a:r>
              <a:rPr lang="zh-CN" altLang="en-US" sz="2400" dirty="0" smtClean="0"/>
              <a:t>没有返回类型、不带参数、不能被重载。例如：</a:t>
            </a:r>
          </a:p>
          <a:p>
            <a:pPr lvl="1" eaLnBrk="1" hangingPunct="1">
              <a:lnSpc>
                <a:spcPct val="80000"/>
              </a:lnSpc>
              <a:buFontTx/>
              <a:buNone/>
              <a:defRPr/>
            </a:pPr>
            <a:r>
              <a:rPr lang="en-US" altLang="zh-CN" sz="1800" dirty="0"/>
              <a:t>class A </a:t>
            </a:r>
          </a:p>
          <a:p>
            <a:pPr lvl="1" eaLnBrk="1" hangingPunct="1">
              <a:lnSpc>
                <a:spcPct val="80000"/>
              </a:lnSpc>
              <a:buFontTx/>
              <a:buNone/>
              <a:defRPr/>
            </a:pPr>
            <a:r>
              <a:rPr lang="en-US" altLang="zh-CN" sz="1800" dirty="0"/>
              <a:t>{      .......</a:t>
            </a:r>
          </a:p>
          <a:p>
            <a:pPr lvl="1" eaLnBrk="1" hangingPunct="1">
              <a:lnSpc>
                <a:spcPct val="80000"/>
              </a:lnSpc>
              <a:buFontTx/>
              <a:buNone/>
              <a:defRPr/>
            </a:pPr>
            <a:r>
              <a:rPr lang="en-US" altLang="zh-CN" sz="1800" dirty="0"/>
              <a:t>    public:</a:t>
            </a:r>
          </a:p>
          <a:p>
            <a:pPr lvl="1" eaLnBrk="1" hangingPunct="1">
              <a:lnSpc>
                <a:spcPct val="80000"/>
              </a:lnSpc>
              <a:buFontTx/>
              <a:buNone/>
              <a:defRPr/>
            </a:pPr>
            <a:r>
              <a:rPr lang="en-US" altLang="zh-CN" sz="1800" dirty="0"/>
              <a:t>        A(); //</a:t>
            </a:r>
            <a:r>
              <a:rPr lang="zh-CN" altLang="en-US" sz="1800" dirty="0"/>
              <a:t>构造函数</a:t>
            </a:r>
            <a:endParaRPr lang="en-US" altLang="zh-CN" sz="1800" dirty="0"/>
          </a:p>
          <a:p>
            <a:pPr lvl="1" eaLnBrk="1" hangingPunct="1">
              <a:lnSpc>
                <a:spcPct val="80000"/>
              </a:lnSpc>
              <a:buFontTx/>
              <a:buNone/>
              <a:defRPr/>
            </a:pPr>
            <a:r>
              <a:rPr lang="en-US" altLang="zh-CN" sz="1800" dirty="0"/>
              <a:t>       </a:t>
            </a:r>
            <a:r>
              <a:rPr lang="en-US" altLang="zh-CN" sz="1800" dirty="0">
                <a:solidFill>
                  <a:schemeClr val="accent1"/>
                </a:solidFill>
              </a:rPr>
              <a:t> </a:t>
            </a:r>
            <a:r>
              <a:rPr lang="en-US" altLang="zh-CN" sz="1800" dirty="0">
                <a:solidFill>
                  <a:schemeClr val="folHlink"/>
                </a:solidFill>
              </a:rPr>
              <a:t>~A</a:t>
            </a:r>
            <a:r>
              <a:rPr lang="en-US" altLang="zh-CN" sz="1800" dirty="0"/>
              <a:t>(); //</a:t>
            </a:r>
            <a:r>
              <a:rPr lang="zh-CN" altLang="en-US" sz="1800" dirty="0">
                <a:solidFill>
                  <a:srgbClr val="FFC000"/>
                </a:solidFill>
              </a:rPr>
              <a:t>析构函数</a:t>
            </a:r>
            <a:endParaRPr lang="en-US" altLang="zh-CN" sz="1800" dirty="0">
              <a:solidFill>
                <a:srgbClr val="FFC000"/>
              </a:solidFill>
            </a:endParaRPr>
          </a:p>
          <a:p>
            <a:pPr lvl="1" eaLnBrk="1" hangingPunct="1">
              <a:lnSpc>
                <a:spcPct val="80000"/>
              </a:lnSpc>
              <a:buFontTx/>
              <a:buNone/>
              <a:defRPr/>
            </a:pPr>
            <a:r>
              <a:rPr lang="en-US" altLang="zh-CN" sz="1800" dirty="0"/>
              <a:t>}; </a:t>
            </a:r>
            <a:endParaRPr lang="en-US" altLang="zh-CN" sz="2400" dirty="0" smtClean="0"/>
          </a:p>
          <a:p>
            <a:pPr eaLnBrk="1" hangingPunct="1">
              <a:lnSpc>
                <a:spcPct val="110000"/>
              </a:lnSpc>
              <a:defRPr/>
            </a:pPr>
            <a:r>
              <a:rPr lang="zh-CN" altLang="en-US" sz="2400" dirty="0" smtClean="0"/>
              <a:t>一个对象消亡时，系统在收回它的内存空间之前，将会自动调用析构函数。</a:t>
            </a:r>
            <a:endParaRPr lang="en-US" altLang="zh-CN" sz="2400" dirty="0" smtClean="0"/>
          </a:p>
          <a:p>
            <a:pPr eaLnBrk="1" hangingPunct="1">
              <a:lnSpc>
                <a:spcPct val="110000"/>
              </a:lnSpc>
              <a:defRPr/>
            </a:pPr>
            <a:r>
              <a:rPr lang="zh-CN" altLang="en-US" sz="2400" dirty="0" smtClean="0"/>
              <a:t>可以在析构函数中完成对象被删除前的一些清理工作（如：归还对象</a:t>
            </a:r>
            <a:r>
              <a:rPr lang="zh-CN" altLang="en-US" sz="2400" dirty="0" smtClean="0">
                <a:solidFill>
                  <a:srgbClr val="FFC000"/>
                </a:solidFill>
              </a:rPr>
              <a:t>额外</a:t>
            </a:r>
            <a:r>
              <a:rPr lang="zh-CN" altLang="en-US" sz="2400" dirty="0" smtClean="0"/>
              <a:t>申请的资源等）。</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3" name="Rectangle 3"/>
          <p:cNvSpPr>
            <a:spLocks noGrp="1" noChangeArrowheads="1"/>
          </p:cNvSpPr>
          <p:nvPr>
            <p:ph type="body" idx="1"/>
          </p:nvPr>
        </p:nvSpPr>
        <p:spPr>
          <a:xfrm>
            <a:off x="250825" y="188913"/>
            <a:ext cx="8229600" cy="6669087"/>
          </a:xfrm>
        </p:spPr>
        <p:txBody>
          <a:bodyPr/>
          <a:lstStyle/>
          <a:p>
            <a:pPr lvl="1" eaLnBrk="1" hangingPunct="1">
              <a:lnSpc>
                <a:spcPct val="80000"/>
              </a:lnSpc>
              <a:buFontTx/>
              <a:buNone/>
              <a:defRPr/>
            </a:pPr>
            <a:r>
              <a:rPr lang="en-US" altLang="zh-CN" sz="2000" dirty="0" smtClean="0"/>
              <a:t>class String </a:t>
            </a:r>
          </a:p>
          <a:p>
            <a:pPr lvl="1" eaLnBrk="1" hangingPunct="1">
              <a:lnSpc>
                <a:spcPct val="8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len</a:t>
            </a:r>
            <a:r>
              <a:rPr lang="en-US" altLang="zh-CN" sz="2000" dirty="0" smtClean="0"/>
              <a:t>; </a:t>
            </a:r>
            <a:endParaRPr lang="en-US" altLang="zh-CN" sz="2000" dirty="0" smtClean="0">
              <a:solidFill>
                <a:srgbClr val="FFC000"/>
              </a:solidFill>
            </a:endParaRPr>
          </a:p>
          <a:p>
            <a:pPr lvl="1" eaLnBrk="1" hangingPunct="1">
              <a:lnSpc>
                <a:spcPct val="80000"/>
              </a:lnSpc>
              <a:buFontTx/>
              <a:buNone/>
              <a:defRPr/>
            </a:pPr>
            <a:r>
              <a:rPr lang="en-US" altLang="zh-CN" sz="2000" dirty="0" smtClean="0"/>
              <a:t>        char *</a:t>
            </a:r>
            <a:r>
              <a:rPr lang="en-US" altLang="zh-CN" sz="2000" dirty="0" err="1" smtClean="0"/>
              <a:t>str</a:t>
            </a:r>
            <a:r>
              <a:rPr lang="en-US" altLang="zh-CN" sz="2000" dirty="0" smtClean="0"/>
              <a:t>;</a:t>
            </a:r>
          </a:p>
          <a:p>
            <a:pPr lvl="1" eaLnBrk="1" hangingPunct="1">
              <a:lnSpc>
                <a:spcPct val="80000"/>
              </a:lnSpc>
              <a:buFontTx/>
              <a:buNone/>
              <a:defRPr/>
            </a:pPr>
            <a:r>
              <a:rPr lang="en-US" altLang="zh-CN" sz="2000" dirty="0" smtClean="0"/>
              <a:t>    public:</a:t>
            </a:r>
          </a:p>
          <a:p>
            <a:pPr lvl="1" eaLnBrk="1" hangingPunct="1">
              <a:lnSpc>
                <a:spcPct val="80000"/>
              </a:lnSpc>
              <a:buFontTx/>
              <a:buNone/>
              <a:defRPr/>
            </a:pPr>
            <a:r>
              <a:rPr lang="en-US" altLang="zh-CN" sz="2000" dirty="0" smtClean="0"/>
              <a:t>        String(char* s)</a:t>
            </a:r>
          </a:p>
          <a:p>
            <a:pPr lvl="3" eaLnBrk="1" hangingPunct="1">
              <a:lnSpc>
                <a:spcPct val="80000"/>
              </a:lnSpc>
              <a:buFontTx/>
              <a:buNone/>
              <a:defRPr/>
            </a:pPr>
            <a:r>
              <a:rPr kumimoji="1" lang="en-US" altLang="zh-CN" dirty="0" smtClean="0"/>
              <a:t>{  </a:t>
            </a:r>
            <a:r>
              <a:rPr kumimoji="1" lang="en-US" altLang="zh-CN" dirty="0" err="1" smtClean="0"/>
              <a:t>len</a:t>
            </a:r>
            <a:r>
              <a:rPr kumimoji="1" lang="en-US" altLang="zh-CN" dirty="0" smtClean="0"/>
              <a:t> = </a:t>
            </a:r>
            <a:r>
              <a:rPr kumimoji="1" lang="en-US" altLang="zh-CN" dirty="0" err="1" smtClean="0"/>
              <a:t>strlen</a:t>
            </a:r>
            <a:r>
              <a:rPr kumimoji="1" lang="en-US" altLang="zh-CN" dirty="0" smtClean="0"/>
              <a:t>(s);</a:t>
            </a:r>
          </a:p>
          <a:p>
            <a:pPr lvl="3" eaLnBrk="1" hangingPunct="1">
              <a:lnSpc>
                <a:spcPct val="80000"/>
              </a:lnSpc>
              <a:buFontTx/>
              <a:buNone/>
              <a:defRPr/>
            </a:pPr>
            <a:r>
              <a:rPr kumimoji="1" lang="en-US" altLang="zh-CN" dirty="0" smtClean="0"/>
              <a:t>    </a:t>
            </a:r>
            <a:r>
              <a:rPr kumimoji="1" lang="en-US" altLang="zh-CN" dirty="0" err="1" smtClean="0"/>
              <a:t>str</a:t>
            </a:r>
            <a:r>
              <a:rPr kumimoji="1" lang="en-US" altLang="zh-CN" dirty="0" smtClean="0"/>
              <a:t> = </a:t>
            </a:r>
            <a:r>
              <a:rPr kumimoji="1" lang="en-US" altLang="zh-CN" dirty="0" smtClean="0">
                <a:solidFill>
                  <a:schemeClr val="folHlink"/>
                </a:solidFill>
              </a:rPr>
              <a:t>new char[len+1]; //</a:t>
            </a:r>
            <a:r>
              <a:rPr kumimoji="1" lang="zh-CN" altLang="en-US" dirty="0" smtClean="0">
                <a:solidFill>
                  <a:schemeClr val="folHlink"/>
                </a:solidFill>
              </a:rPr>
              <a:t>申请资源</a:t>
            </a:r>
            <a:endParaRPr kumimoji="1" lang="en-US" altLang="zh-CN" dirty="0" smtClean="0">
              <a:solidFill>
                <a:schemeClr val="folHlink"/>
              </a:solidFill>
            </a:endParaRPr>
          </a:p>
          <a:p>
            <a:pPr lvl="3" eaLnBrk="1" hangingPunct="1">
              <a:lnSpc>
                <a:spcPct val="80000"/>
              </a:lnSpc>
              <a:buFontTx/>
              <a:buNone/>
              <a:defRPr/>
            </a:pPr>
            <a:r>
              <a:rPr kumimoji="1" lang="en-US" altLang="zh-CN" dirty="0" smtClean="0"/>
              <a:t>    </a:t>
            </a:r>
            <a:r>
              <a:rPr kumimoji="1" lang="en-US" altLang="zh-CN" dirty="0" err="1" smtClean="0"/>
              <a:t>strcpy</a:t>
            </a:r>
            <a:r>
              <a:rPr kumimoji="1" lang="en-US" altLang="zh-CN" dirty="0" smtClean="0"/>
              <a:t>(</a:t>
            </a:r>
            <a:r>
              <a:rPr kumimoji="1" lang="en-US" altLang="zh-CN" dirty="0" err="1" smtClean="0"/>
              <a:t>str</a:t>
            </a:r>
            <a:r>
              <a:rPr kumimoji="1" lang="en-US" altLang="zh-CN" dirty="0" smtClean="0"/>
              <a:t>, s);</a:t>
            </a:r>
          </a:p>
          <a:p>
            <a:pPr lvl="3" eaLnBrk="1" hangingPunct="1">
              <a:lnSpc>
                <a:spcPct val="80000"/>
              </a:lnSpc>
              <a:buFontTx/>
              <a:buNone/>
              <a:defRPr/>
            </a:pPr>
            <a:r>
              <a:rPr kumimoji="1" lang="en-US" altLang="zh-CN" dirty="0" smtClean="0"/>
              <a:t>} </a:t>
            </a:r>
          </a:p>
          <a:p>
            <a:pPr lvl="1" eaLnBrk="1" hangingPunct="1">
              <a:lnSpc>
                <a:spcPct val="80000"/>
              </a:lnSpc>
              <a:buFontTx/>
              <a:buNone/>
              <a:defRPr/>
            </a:pPr>
            <a:r>
              <a:rPr lang="en-US" altLang="zh-CN" sz="2000" dirty="0" smtClean="0"/>
              <a:t>        ~String()</a:t>
            </a:r>
          </a:p>
          <a:p>
            <a:pPr lvl="3" eaLnBrk="1" hangingPunct="1">
              <a:lnSpc>
                <a:spcPct val="80000"/>
              </a:lnSpc>
              <a:buFontTx/>
              <a:buNone/>
              <a:defRPr/>
            </a:pPr>
            <a:r>
              <a:rPr lang="en-US" altLang="zh-CN" dirty="0" smtClean="0"/>
              <a:t>{  </a:t>
            </a:r>
            <a:r>
              <a:rPr kumimoji="1" lang="en-US" altLang="zh-CN" dirty="0" smtClean="0">
                <a:solidFill>
                  <a:schemeClr val="folHlink"/>
                </a:solidFill>
              </a:rPr>
              <a:t>delete[] </a:t>
            </a:r>
            <a:r>
              <a:rPr kumimoji="1" lang="en-US" altLang="zh-CN" dirty="0" err="1" smtClean="0">
                <a:solidFill>
                  <a:schemeClr val="folHlink"/>
                </a:solidFill>
              </a:rPr>
              <a:t>str</a:t>
            </a:r>
            <a:r>
              <a:rPr kumimoji="1" lang="en-US" altLang="zh-CN" dirty="0" smtClean="0">
                <a:solidFill>
                  <a:schemeClr val="folHlink"/>
                </a:solidFill>
              </a:rPr>
              <a:t>; //</a:t>
            </a:r>
            <a:r>
              <a:rPr kumimoji="1" lang="zh-CN" altLang="en-US" dirty="0" smtClean="0">
                <a:solidFill>
                  <a:schemeClr val="folHlink"/>
                </a:solidFill>
              </a:rPr>
              <a:t>归还资源</a:t>
            </a:r>
            <a:endParaRPr kumimoji="1" lang="en-US" altLang="zh-CN" dirty="0" smtClean="0">
              <a:solidFill>
                <a:schemeClr val="folHlink"/>
              </a:solidFill>
            </a:endParaRPr>
          </a:p>
          <a:p>
            <a:pPr lvl="3" eaLnBrk="1" hangingPunct="1">
              <a:lnSpc>
                <a:spcPct val="80000"/>
              </a:lnSpc>
              <a:buFontTx/>
              <a:buNone/>
              <a:defRPr/>
            </a:pPr>
            <a:r>
              <a:rPr kumimoji="1" lang="en-US" altLang="zh-CN" dirty="0">
                <a:solidFill>
                  <a:schemeClr val="folHlink"/>
                </a:solidFill>
              </a:rPr>
              <a:t> </a:t>
            </a:r>
            <a:r>
              <a:rPr kumimoji="1" lang="en-US" altLang="zh-CN" dirty="0" smtClean="0">
                <a:solidFill>
                  <a:schemeClr val="folHlink"/>
                </a:solidFill>
              </a:rPr>
              <a:t>   </a:t>
            </a:r>
            <a:r>
              <a:rPr kumimoji="1" lang="en-US" altLang="zh-CN" dirty="0" err="1" smtClean="0"/>
              <a:t>str</a:t>
            </a:r>
            <a:r>
              <a:rPr kumimoji="1" lang="en-US" altLang="zh-CN" dirty="0" smtClean="0"/>
              <a:t> = NULL; </a:t>
            </a:r>
            <a:r>
              <a:rPr kumimoji="1" lang="en-US" altLang="zh-CN" dirty="0" smtClean="0">
                <a:solidFill>
                  <a:schemeClr val="folHlink"/>
                </a:solidFill>
              </a:rPr>
              <a:t>//</a:t>
            </a:r>
            <a:r>
              <a:rPr kumimoji="1" lang="zh-CN" altLang="en-US" dirty="0" smtClean="0">
                <a:solidFill>
                  <a:schemeClr val="folHlink"/>
                </a:solidFill>
              </a:rPr>
              <a:t>有必要吗？</a:t>
            </a:r>
            <a:endParaRPr lang="en-US" altLang="zh-CN" dirty="0" smtClean="0">
              <a:solidFill>
                <a:schemeClr val="folHlink"/>
              </a:solidFill>
            </a:endParaRPr>
          </a:p>
          <a:p>
            <a:pPr lvl="3" eaLnBrk="1" hangingPunct="1">
              <a:lnSpc>
                <a:spcPct val="80000"/>
              </a:lnSpc>
              <a:buFontTx/>
              <a:buNone/>
              <a:defRPr/>
            </a:pPr>
            <a:r>
              <a:rPr lang="en-US" altLang="zh-CN" dirty="0" smtClean="0"/>
              <a:t>}</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smtClean="0"/>
              <a:t>void f()</a:t>
            </a:r>
          </a:p>
          <a:p>
            <a:pPr lvl="1" eaLnBrk="1" hangingPunct="1">
              <a:lnSpc>
                <a:spcPct val="80000"/>
              </a:lnSpc>
              <a:buFontTx/>
              <a:buNone/>
              <a:defRPr/>
            </a:pPr>
            <a:r>
              <a:rPr lang="en-US" altLang="zh-CN" sz="2000" dirty="0" smtClean="0"/>
              <a:t>{  String s1("</a:t>
            </a:r>
            <a:r>
              <a:rPr lang="en-US" altLang="zh-CN" sz="2000" dirty="0" err="1" smtClean="0"/>
              <a:t>abcd</a:t>
            </a:r>
            <a:r>
              <a:rPr lang="en-US" altLang="zh-CN" sz="2000" dirty="0" smtClean="0"/>
              <a:t>"); //</a:t>
            </a:r>
            <a:r>
              <a:rPr lang="zh-CN" altLang="en-US" sz="2000" dirty="0" smtClean="0">
                <a:solidFill>
                  <a:schemeClr val="folHlink"/>
                </a:solidFill>
              </a:rPr>
              <a:t>调用</a:t>
            </a:r>
            <a:r>
              <a:rPr lang="en-US" altLang="zh-CN" sz="2000" dirty="0" smtClean="0">
                <a:solidFill>
                  <a:schemeClr val="folHlink"/>
                </a:solidFill>
              </a:rPr>
              <a:t>s1</a:t>
            </a:r>
            <a:r>
              <a:rPr lang="zh-CN" altLang="en-US" sz="2000" dirty="0" smtClean="0">
                <a:solidFill>
                  <a:schemeClr val="folHlink"/>
                </a:solidFill>
              </a:rPr>
              <a:t>的构造函数</a:t>
            </a:r>
          </a:p>
          <a:p>
            <a:pPr lvl="1" eaLnBrk="1" hangingPunct="1">
              <a:lnSpc>
                <a:spcPct val="80000"/>
              </a:lnSpc>
              <a:buFontTx/>
              <a:buNone/>
              <a:defRPr/>
            </a:pPr>
            <a:r>
              <a:rPr lang="zh-CN" altLang="en-US" sz="2000" dirty="0" smtClean="0"/>
              <a:t>    </a:t>
            </a:r>
            <a:r>
              <a:rPr lang="en-US" altLang="zh-CN" sz="2000" dirty="0" smtClean="0"/>
              <a:t>...... </a:t>
            </a:r>
          </a:p>
          <a:p>
            <a:pPr lvl="1" eaLnBrk="1" hangingPunct="1">
              <a:lnSpc>
                <a:spcPct val="80000"/>
              </a:lnSpc>
              <a:buFontTx/>
              <a:buNone/>
              <a:defRPr/>
            </a:pPr>
            <a:r>
              <a:rPr lang="en-US" altLang="zh-CN" sz="2000" dirty="0" smtClean="0"/>
              <a:t>} //</a:t>
            </a:r>
            <a:r>
              <a:rPr lang="zh-CN" altLang="en-US" sz="2000" dirty="0" smtClean="0">
                <a:solidFill>
                  <a:schemeClr val="folHlink"/>
                </a:solidFill>
              </a:rPr>
              <a:t>调用</a:t>
            </a:r>
            <a:r>
              <a:rPr lang="en-US" altLang="zh-CN" sz="2000" dirty="0" smtClean="0">
                <a:solidFill>
                  <a:schemeClr val="folHlink"/>
                </a:solidFill>
              </a:rPr>
              <a:t>s1</a:t>
            </a:r>
            <a:r>
              <a:rPr lang="zh-CN" altLang="en-US" sz="2000" dirty="0" smtClean="0">
                <a:solidFill>
                  <a:schemeClr val="folHlink"/>
                </a:solidFill>
              </a:rPr>
              <a:t>的析构函数</a:t>
            </a:r>
          </a:p>
          <a:p>
            <a:pPr eaLnBrk="1" hangingPunct="1">
              <a:defRPr/>
            </a:pPr>
            <a:r>
              <a:rPr lang="zh-CN" altLang="en-US" sz="2200" b="1" dirty="0" smtClean="0">
                <a:solidFill>
                  <a:schemeClr val="folHlink"/>
                </a:solidFill>
              </a:rPr>
              <a:t>注意</a:t>
            </a:r>
            <a:r>
              <a:rPr lang="zh-CN" altLang="en-US" sz="2200" dirty="0" smtClean="0">
                <a:solidFill>
                  <a:schemeClr val="folHlink"/>
                </a:solidFill>
              </a:rPr>
              <a:t>：</a:t>
            </a:r>
            <a:r>
              <a:rPr lang="zh-CN" altLang="en-US" sz="2200" dirty="0" smtClean="0"/>
              <a:t>系统为对象</a:t>
            </a:r>
            <a:r>
              <a:rPr lang="en-US" altLang="zh-CN" sz="2200" dirty="0" smtClean="0"/>
              <a:t>s1</a:t>
            </a:r>
            <a:r>
              <a:rPr lang="zh-CN" altLang="en-US" sz="2200" dirty="0" smtClean="0"/>
              <a:t>分配的内存空间只包含</a:t>
            </a:r>
            <a:r>
              <a:rPr lang="en-US" altLang="zh-CN" sz="2200" dirty="0" err="1" smtClean="0"/>
              <a:t>len</a:t>
            </a:r>
            <a:r>
              <a:rPr lang="zh-CN" altLang="en-US" sz="2200" dirty="0" smtClean="0"/>
              <a:t>和</a:t>
            </a:r>
            <a:r>
              <a:rPr lang="en-US" altLang="zh-CN" sz="2200" dirty="0" err="1" smtClean="0"/>
              <a:t>str</a:t>
            </a:r>
            <a:r>
              <a:rPr lang="zh-CN" altLang="en-US" sz="2200" dirty="0" smtClean="0"/>
              <a:t>（指针）本身所需的空间，</a:t>
            </a:r>
            <a:r>
              <a:rPr lang="en-US" altLang="zh-CN" sz="2200" dirty="0" err="1" smtClean="0"/>
              <a:t>str</a:t>
            </a:r>
            <a:r>
              <a:rPr lang="zh-CN" altLang="en-US" sz="2200" dirty="0" smtClean="0"/>
              <a:t>所指向的空间不由系统分配，而是由对象作为</a:t>
            </a:r>
            <a:r>
              <a:rPr lang="zh-CN" altLang="en-US" sz="2200" dirty="0" smtClean="0">
                <a:solidFill>
                  <a:srgbClr val="FFC000"/>
                </a:solidFill>
              </a:rPr>
              <a:t>资源</a:t>
            </a:r>
            <a:r>
              <a:rPr lang="zh-CN" altLang="en-US" sz="2200" dirty="0" smtClean="0"/>
              <a:t>自己处理！</a:t>
            </a:r>
          </a:p>
        </p:txBody>
      </p:sp>
      <p:grpSp>
        <p:nvGrpSpPr>
          <p:cNvPr id="2" name="组合 8"/>
          <p:cNvGrpSpPr>
            <a:grpSpLocks/>
          </p:cNvGrpSpPr>
          <p:nvPr/>
        </p:nvGrpSpPr>
        <p:grpSpPr bwMode="auto">
          <a:xfrm>
            <a:off x="6156325" y="2636838"/>
            <a:ext cx="1655763" cy="1296987"/>
            <a:chOff x="5796136" y="1340768"/>
            <a:chExt cx="1656184" cy="1296144"/>
          </a:xfrm>
        </p:grpSpPr>
        <p:sp>
          <p:nvSpPr>
            <p:cNvPr id="51208" name="TextBox 2"/>
            <p:cNvSpPr txBox="1">
              <a:spLocks noChangeArrowheads="1"/>
            </p:cNvSpPr>
            <p:nvPr/>
          </p:nvSpPr>
          <p:spPr bwMode="auto">
            <a:xfrm>
              <a:off x="6819322" y="1340768"/>
              <a:ext cx="540670" cy="46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s1</a:t>
              </a:r>
              <a:endParaRPr lang="zh-CN" altLang="en-US" sz="2400"/>
            </a:p>
          </p:txBody>
        </p:sp>
        <p:sp>
          <p:nvSpPr>
            <p:cNvPr id="51209" name="矩形 3"/>
            <p:cNvSpPr>
              <a:spLocks noChangeArrowheads="1"/>
            </p:cNvSpPr>
            <p:nvPr/>
          </p:nvSpPr>
          <p:spPr bwMode="auto">
            <a:xfrm>
              <a:off x="6588224" y="1844824"/>
              <a:ext cx="864096" cy="79208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cxnSp>
          <p:nvCxnSpPr>
            <p:cNvPr id="51210" name="直接连接符 5"/>
            <p:cNvCxnSpPr>
              <a:cxnSpLocks noChangeShapeType="1"/>
              <a:stCxn id="51209" idx="1"/>
              <a:endCxn id="51209" idx="3"/>
            </p:cNvCxnSpPr>
            <p:nvPr/>
          </p:nvCxnSpPr>
          <p:spPr bwMode="auto">
            <a:xfrm rot="10800000" flipH="1">
              <a:off x="6588224" y="2240868"/>
              <a:ext cx="864096" cy="0"/>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1211" name="TextBox 6"/>
            <p:cNvSpPr txBox="1">
              <a:spLocks noChangeArrowheads="1"/>
            </p:cNvSpPr>
            <p:nvPr/>
          </p:nvSpPr>
          <p:spPr bwMode="auto">
            <a:xfrm>
              <a:off x="5796136" y="1804754"/>
              <a:ext cx="6864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len:</a:t>
              </a:r>
              <a:endParaRPr lang="zh-CN" altLang="en-US" sz="2000"/>
            </a:p>
          </p:txBody>
        </p:sp>
        <p:sp>
          <p:nvSpPr>
            <p:cNvPr id="51212" name="TextBox 7"/>
            <p:cNvSpPr txBox="1">
              <a:spLocks noChangeArrowheads="1"/>
            </p:cNvSpPr>
            <p:nvPr/>
          </p:nvSpPr>
          <p:spPr bwMode="auto">
            <a:xfrm>
              <a:off x="5796136" y="2204864"/>
              <a:ext cx="6447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str:</a:t>
              </a:r>
              <a:endParaRPr lang="zh-CN" altLang="en-US" sz="2000"/>
            </a:p>
          </p:txBody>
        </p:sp>
      </p:grpSp>
      <p:grpSp>
        <p:nvGrpSpPr>
          <p:cNvPr id="3" name="组合 13"/>
          <p:cNvGrpSpPr>
            <a:grpSpLocks/>
          </p:cNvGrpSpPr>
          <p:nvPr/>
        </p:nvGrpSpPr>
        <p:grpSpPr bwMode="auto">
          <a:xfrm>
            <a:off x="7248525" y="3141663"/>
            <a:ext cx="1716088" cy="792162"/>
            <a:chOff x="7248164" y="3140968"/>
            <a:chExt cx="1716324" cy="792088"/>
          </a:xfrm>
        </p:grpSpPr>
        <p:sp>
          <p:nvSpPr>
            <p:cNvPr id="51205" name="TextBox 9"/>
            <p:cNvSpPr txBox="1">
              <a:spLocks noChangeArrowheads="1"/>
            </p:cNvSpPr>
            <p:nvPr/>
          </p:nvSpPr>
          <p:spPr bwMode="auto">
            <a:xfrm>
              <a:off x="7248164" y="3140968"/>
              <a:ext cx="348220"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4</a:t>
              </a:r>
              <a:endParaRPr lang="zh-CN" altLang="en-US" sz="2000"/>
            </a:p>
          </p:txBody>
        </p:sp>
        <p:cxnSp>
          <p:nvCxnSpPr>
            <p:cNvPr id="51206" name="直接箭头连接符 11"/>
            <p:cNvCxnSpPr>
              <a:cxnSpLocks noChangeShapeType="1"/>
            </p:cNvCxnSpPr>
            <p:nvPr/>
          </p:nvCxnSpPr>
          <p:spPr bwMode="auto">
            <a:xfrm>
              <a:off x="7380312" y="3717032"/>
              <a:ext cx="72008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1207" name="矩形 12"/>
            <p:cNvSpPr>
              <a:spLocks noChangeArrowheads="1"/>
            </p:cNvSpPr>
            <p:nvPr/>
          </p:nvSpPr>
          <p:spPr bwMode="auto">
            <a:xfrm>
              <a:off x="8172400" y="3573016"/>
              <a:ext cx="792088" cy="360040"/>
            </a:xfrm>
            <a:prstGeom prst="rect">
              <a:avLst/>
            </a:prstGeom>
            <a:solidFill>
              <a:srgbClr val="C00000"/>
            </a:solidFill>
            <a:ln w="12700" cap="sq" algn="ctr">
              <a:solidFill>
                <a:schemeClr val="tx1"/>
              </a:solidFill>
              <a:round/>
              <a:headEnd type="none" w="sm" len="sm"/>
              <a:tailEnd type="none" w="sm" len="sm"/>
            </a:ln>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abcd</a:t>
              </a: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56803">
                                            <p:txEl>
                                              <p:pRg st="18" end="18"/>
                                            </p:txEl>
                                          </p:spTgt>
                                        </p:tgtEl>
                                        <p:attrNameLst>
                                          <p:attrName>style.visibility</p:attrName>
                                        </p:attrNameLst>
                                      </p:cBhvr>
                                      <p:to>
                                        <p:strVal val="visible"/>
                                      </p:to>
                                    </p:set>
                                    <p:anim calcmode="lin" valueType="num">
                                      <p:cBhvr additive="base">
                                        <p:cTn id="19" dur="500" fill="hold"/>
                                        <p:tgtEl>
                                          <p:spTgt spid="1356803">
                                            <p:txEl>
                                              <p:pRg st="18" end="1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680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smtClean="0"/>
              <a:t>析构函数可以显式调用</a:t>
            </a:r>
            <a:endParaRPr lang="en-US" altLang="zh-CN" smtClean="0"/>
          </a:p>
          <a:p>
            <a:pPr lvl="1">
              <a:buFontTx/>
              <a:buNone/>
              <a:defRPr/>
            </a:pPr>
            <a:r>
              <a:rPr lang="en-US" altLang="zh-CN" smtClean="0"/>
              <a:t>s1.~</a:t>
            </a:r>
            <a:r>
              <a:rPr lang="en-US" altLang="zh-CN" err="1" smtClean="0"/>
              <a:t>String</a:t>
            </a:r>
            <a:r>
              <a:rPr lang="en-US" altLang="zh-CN" smtClean="0"/>
              <a:t>(); //</a:t>
            </a:r>
            <a:r>
              <a:rPr lang="zh-CN" altLang="en-US" smtClean="0"/>
              <a:t>只归还对象的资源，</a:t>
            </a:r>
            <a:endParaRPr lang="en-US" altLang="zh-CN" smtClean="0"/>
          </a:p>
          <a:p>
            <a:pPr lvl="1">
              <a:buFontTx/>
              <a:buNone/>
              <a:defRPr/>
            </a:pPr>
            <a:r>
              <a:rPr lang="en-US" altLang="zh-CN" smtClean="0"/>
              <a:t>				//</a:t>
            </a:r>
            <a:r>
              <a:rPr lang="zh-CN" altLang="en-US" smtClean="0"/>
              <a:t>对象并未消亡！</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a:xfrm>
            <a:off x="457200" y="277813"/>
            <a:ext cx="8229600" cy="990600"/>
          </a:xfrm>
        </p:spPr>
        <p:txBody>
          <a:bodyPr/>
          <a:lstStyle/>
          <a:p>
            <a:pPr eaLnBrk="1" hangingPunct="1">
              <a:defRPr/>
            </a:pPr>
            <a:r>
              <a:rPr lang="zh-CN" altLang="en-US" sz="3600" dirty="0" smtClean="0"/>
              <a:t>“栈”数据的表示与操作</a:t>
            </a:r>
            <a:r>
              <a:rPr lang="en-US" altLang="zh-CN" sz="3600" dirty="0" smtClean="0"/>
              <a:t/>
            </a:r>
            <a:br>
              <a:rPr lang="en-US" altLang="zh-CN" sz="3600" dirty="0" smtClean="0"/>
            </a:br>
            <a:r>
              <a:rPr lang="zh-CN" altLang="en-US" sz="3600" dirty="0" smtClean="0"/>
              <a:t>－－非数据抽象和封装途径</a:t>
            </a:r>
          </a:p>
        </p:txBody>
      </p:sp>
      <p:sp>
        <p:nvSpPr>
          <p:cNvPr id="1270787" name="Rectangle 3"/>
          <p:cNvSpPr>
            <a:spLocks noGrp="1" noChangeArrowheads="1"/>
          </p:cNvSpPr>
          <p:nvPr>
            <p:ph type="body" idx="1"/>
          </p:nvPr>
        </p:nvSpPr>
        <p:spPr>
          <a:xfrm>
            <a:off x="457200" y="1600200"/>
            <a:ext cx="8229600" cy="3700463"/>
          </a:xfrm>
        </p:spPr>
        <p:txBody>
          <a:bodyPr>
            <a:normAutofit/>
          </a:bodyPr>
          <a:lstStyle/>
          <a:p>
            <a:pPr eaLnBrk="1" hangingPunct="1">
              <a:lnSpc>
                <a:spcPct val="80000"/>
              </a:lnSpc>
              <a:defRPr/>
            </a:pPr>
            <a:r>
              <a:rPr lang="zh-CN" altLang="en-GB" sz="2800" dirty="0" smtClean="0"/>
              <a:t>定义栈数据类型</a:t>
            </a:r>
          </a:p>
          <a:p>
            <a:pPr eaLnBrk="1" hangingPunct="1">
              <a:lnSpc>
                <a:spcPct val="80000"/>
              </a:lnSpc>
              <a:buFont typeface="Wingdings" pitchFamily="2" charset="2"/>
              <a:buNone/>
              <a:defRPr/>
            </a:pPr>
            <a:r>
              <a:rPr lang="en-GB" altLang="zh-CN" sz="2800" dirty="0" err="1" smtClean="0"/>
              <a:t>const</a:t>
            </a:r>
            <a:r>
              <a:rPr lang="en-GB" altLang="zh-CN" sz="2800" dirty="0" smtClean="0"/>
              <a:t> </a:t>
            </a:r>
            <a:r>
              <a:rPr lang="en-GB" altLang="zh-CN" sz="2800" dirty="0" err="1" smtClean="0"/>
              <a:t>int</a:t>
            </a:r>
            <a:r>
              <a:rPr lang="en-GB" altLang="zh-CN" sz="2800" dirty="0" smtClean="0"/>
              <a:t> STACK_SIZE=100;</a:t>
            </a:r>
          </a:p>
          <a:p>
            <a:pPr eaLnBrk="1" hangingPunct="1">
              <a:lnSpc>
                <a:spcPct val="80000"/>
              </a:lnSpc>
              <a:buFont typeface="Wingdings" pitchFamily="2" charset="2"/>
              <a:buNone/>
              <a:defRPr/>
            </a:pPr>
            <a:r>
              <a:rPr lang="en-GB" altLang="zh-CN" sz="2800" dirty="0" err="1" smtClean="0"/>
              <a:t>struct</a:t>
            </a:r>
            <a:r>
              <a:rPr lang="en-GB" altLang="zh-CN" sz="2800" dirty="0" smtClean="0"/>
              <a:t> </a:t>
            </a:r>
            <a:r>
              <a:rPr lang="en-GB" altLang="zh-CN" sz="2800" dirty="0" smtClean="0">
                <a:solidFill>
                  <a:srgbClr val="FFC000"/>
                </a:solidFill>
              </a:rPr>
              <a:t>Stack</a:t>
            </a:r>
          </a:p>
          <a:p>
            <a:pPr eaLnBrk="1" hangingPunct="1">
              <a:lnSpc>
                <a:spcPct val="80000"/>
              </a:lnSpc>
              <a:buFont typeface="Wingdings" pitchFamily="2" charset="2"/>
              <a:buNone/>
              <a:defRPr/>
            </a:pPr>
            <a:r>
              <a:rPr lang="en-GB" altLang="zh-CN" sz="2800" dirty="0" smtClean="0"/>
              <a:t>{	</a:t>
            </a:r>
            <a:r>
              <a:rPr lang="en-GB" altLang="zh-CN" sz="2800" dirty="0" err="1" smtClean="0"/>
              <a:t>int</a:t>
            </a:r>
            <a:r>
              <a:rPr lang="en-GB" altLang="zh-CN" sz="2800" dirty="0" smtClean="0"/>
              <a:t> top;</a:t>
            </a:r>
          </a:p>
          <a:p>
            <a:pPr eaLnBrk="1" hangingPunct="1">
              <a:lnSpc>
                <a:spcPct val="80000"/>
              </a:lnSpc>
              <a:buFont typeface="Wingdings" pitchFamily="2" charset="2"/>
              <a:buNone/>
              <a:defRPr/>
            </a:pPr>
            <a:r>
              <a:rPr lang="en-GB" altLang="zh-CN" sz="2800" dirty="0" smtClean="0"/>
              <a:t>	</a:t>
            </a:r>
            <a:r>
              <a:rPr lang="en-GB" altLang="zh-CN" sz="2800" dirty="0" err="1" smtClean="0"/>
              <a:t>int</a:t>
            </a:r>
            <a:r>
              <a:rPr lang="en-GB" altLang="zh-CN" sz="2800" dirty="0" smtClean="0"/>
              <a:t> buffer[STACK_SIZE];</a:t>
            </a:r>
          </a:p>
          <a:p>
            <a:pPr eaLnBrk="1" hangingPunct="1">
              <a:lnSpc>
                <a:spcPct val="80000"/>
              </a:lnSpc>
              <a:buFont typeface="Wingdings" pitchFamily="2" charset="2"/>
              <a:buNone/>
              <a:defRPr/>
            </a:pPr>
            <a:r>
              <a:rPr lang="en-GB" altLang="zh-CN" sz="2800"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250"/>
            <a:ext cx="8229600" cy="6192838"/>
          </a:xfrm>
        </p:spPr>
        <p:txBody>
          <a:bodyPr>
            <a:normAutofit fontScale="55000" lnSpcReduction="20000"/>
          </a:bodyPr>
          <a:lstStyle/>
          <a:p>
            <a:pPr eaLnBrk="1" hangingPunct="1">
              <a:lnSpc>
                <a:spcPct val="120000"/>
              </a:lnSpc>
              <a:buFont typeface="Wingdings" pitchFamily="2" charset="2"/>
              <a:buNone/>
              <a:defRPr/>
            </a:pPr>
            <a:r>
              <a:rPr lang="en-GB" altLang="zh-CN" dirty="0"/>
              <a:t>class Stack</a:t>
            </a:r>
          </a:p>
          <a:p>
            <a:pPr eaLnBrk="1" hangingPunct="1">
              <a:lnSpc>
                <a:spcPct val="120000"/>
              </a:lnSpc>
              <a:buFont typeface="Wingdings" pitchFamily="2" charset="2"/>
              <a:buNone/>
              <a:defRPr/>
            </a:pPr>
            <a:r>
              <a:rPr lang="en-GB" altLang="zh-CN" dirty="0"/>
              <a:t>{	public: //</a:t>
            </a:r>
            <a:r>
              <a:rPr lang="zh-CN" altLang="en-GB" dirty="0"/>
              <a:t>对外的接口</a:t>
            </a:r>
          </a:p>
          <a:p>
            <a:pPr eaLnBrk="1" hangingPunct="1">
              <a:lnSpc>
                <a:spcPct val="120000"/>
              </a:lnSpc>
              <a:buFont typeface="Wingdings" pitchFamily="2" charset="2"/>
              <a:buNone/>
              <a:defRPr/>
            </a:pPr>
            <a:r>
              <a:rPr lang="en-GB" altLang="zh-CN" dirty="0"/>
              <a:t>		Stack() { top = NULL; </a:t>
            </a:r>
            <a:r>
              <a:rPr lang="en-GB" altLang="zh-CN" dirty="0" smtClean="0"/>
              <a:t>}</a:t>
            </a:r>
          </a:p>
          <a:p>
            <a:pPr eaLnBrk="1" hangingPunct="1">
              <a:lnSpc>
                <a:spcPct val="120000"/>
              </a:lnSpc>
              <a:buFont typeface="Wingdings" pitchFamily="2" charset="2"/>
              <a:buNone/>
              <a:defRPr/>
            </a:pPr>
            <a:r>
              <a:rPr lang="en-GB" altLang="zh-CN" dirty="0"/>
              <a:t>	</a:t>
            </a:r>
            <a:r>
              <a:rPr lang="en-GB" altLang="zh-CN" dirty="0" smtClean="0"/>
              <a:t>	</a:t>
            </a:r>
            <a:r>
              <a:rPr lang="en-GB" altLang="zh-CN" dirty="0" smtClean="0">
                <a:solidFill>
                  <a:srgbClr val="FFC000"/>
                </a:solidFill>
              </a:rPr>
              <a:t>~Stack()</a:t>
            </a:r>
          </a:p>
          <a:p>
            <a:pPr eaLnBrk="1" hangingPunct="1">
              <a:lnSpc>
                <a:spcPct val="120000"/>
              </a:lnSpc>
              <a:buFont typeface="Wingdings" pitchFamily="2" charset="2"/>
              <a:buNone/>
              <a:defRPr/>
            </a:pPr>
            <a:r>
              <a:rPr lang="en-GB" altLang="zh-CN" dirty="0">
                <a:solidFill>
                  <a:srgbClr val="FFC000"/>
                </a:solidFill>
              </a:rPr>
              <a:t>	</a:t>
            </a:r>
            <a:r>
              <a:rPr lang="en-GB" altLang="zh-CN" dirty="0" smtClean="0">
                <a:solidFill>
                  <a:srgbClr val="FFC000"/>
                </a:solidFill>
              </a:rPr>
              <a:t>	{ while (top != NULL)</a:t>
            </a:r>
          </a:p>
          <a:p>
            <a:pPr eaLnBrk="1" hangingPunct="1">
              <a:lnSpc>
                <a:spcPct val="120000"/>
              </a:lnSpc>
              <a:buFont typeface="Wingdings" pitchFamily="2" charset="2"/>
              <a:buNone/>
              <a:defRPr/>
            </a:pPr>
            <a:r>
              <a:rPr lang="en-GB" altLang="zh-CN" dirty="0">
                <a:solidFill>
                  <a:srgbClr val="FFC000"/>
                </a:solidFill>
              </a:rPr>
              <a:t>	</a:t>
            </a:r>
            <a:r>
              <a:rPr lang="en-GB" altLang="zh-CN" dirty="0" smtClean="0">
                <a:solidFill>
                  <a:srgbClr val="FFC000"/>
                </a:solidFill>
              </a:rPr>
              <a:t>	   { Node *p=top;</a:t>
            </a:r>
          </a:p>
          <a:p>
            <a:pPr eaLnBrk="1" hangingPunct="1">
              <a:lnSpc>
                <a:spcPct val="120000"/>
              </a:lnSpc>
              <a:buFont typeface="Wingdings" pitchFamily="2" charset="2"/>
              <a:buNone/>
              <a:defRPr/>
            </a:pPr>
            <a:r>
              <a:rPr lang="en-GB" altLang="zh-CN" dirty="0">
                <a:solidFill>
                  <a:srgbClr val="FFC000"/>
                </a:solidFill>
              </a:rPr>
              <a:t>	</a:t>
            </a:r>
            <a:r>
              <a:rPr lang="en-GB" altLang="zh-CN" dirty="0" smtClean="0">
                <a:solidFill>
                  <a:srgbClr val="FFC000"/>
                </a:solidFill>
              </a:rPr>
              <a:t>	      top = top-&gt;next;</a:t>
            </a:r>
          </a:p>
          <a:p>
            <a:pPr eaLnBrk="1" hangingPunct="1">
              <a:lnSpc>
                <a:spcPct val="120000"/>
              </a:lnSpc>
              <a:buFont typeface="Wingdings" pitchFamily="2" charset="2"/>
              <a:buNone/>
              <a:defRPr/>
            </a:pPr>
            <a:r>
              <a:rPr lang="en-GB" altLang="zh-CN" dirty="0">
                <a:solidFill>
                  <a:srgbClr val="FFC000"/>
                </a:solidFill>
              </a:rPr>
              <a:t>	</a:t>
            </a:r>
            <a:r>
              <a:rPr lang="en-GB" altLang="zh-CN" dirty="0" smtClean="0">
                <a:solidFill>
                  <a:srgbClr val="FFC000"/>
                </a:solidFill>
              </a:rPr>
              <a:t>	      delete p;</a:t>
            </a:r>
          </a:p>
          <a:p>
            <a:pPr eaLnBrk="1" hangingPunct="1">
              <a:lnSpc>
                <a:spcPct val="120000"/>
              </a:lnSpc>
              <a:buFont typeface="Wingdings" pitchFamily="2" charset="2"/>
              <a:buNone/>
              <a:defRPr/>
            </a:pPr>
            <a:r>
              <a:rPr lang="en-GB" altLang="zh-CN" dirty="0">
                <a:solidFill>
                  <a:srgbClr val="FFC000"/>
                </a:solidFill>
              </a:rPr>
              <a:t>	</a:t>
            </a:r>
            <a:r>
              <a:rPr lang="en-GB" altLang="zh-CN" dirty="0" smtClean="0">
                <a:solidFill>
                  <a:srgbClr val="FFC000"/>
                </a:solidFill>
              </a:rPr>
              <a:t>	   }  </a:t>
            </a:r>
          </a:p>
          <a:p>
            <a:pPr eaLnBrk="1" hangingPunct="1">
              <a:lnSpc>
                <a:spcPct val="120000"/>
              </a:lnSpc>
              <a:buFont typeface="Wingdings" pitchFamily="2" charset="2"/>
              <a:buNone/>
              <a:defRPr/>
            </a:pPr>
            <a:r>
              <a:rPr lang="en-GB" altLang="zh-CN" dirty="0">
                <a:solidFill>
                  <a:srgbClr val="FFC000"/>
                </a:solidFill>
              </a:rPr>
              <a:t>	</a:t>
            </a:r>
            <a:r>
              <a:rPr lang="en-GB" altLang="zh-CN" dirty="0" smtClean="0">
                <a:solidFill>
                  <a:srgbClr val="FFC000"/>
                </a:solidFill>
              </a:rPr>
              <a:t>	}</a:t>
            </a:r>
            <a:endParaRPr lang="en-GB" altLang="zh-CN" dirty="0">
              <a:solidFill>
                <a:srgbClr val="FFC000"/>
              </a:solidFill>
            </a:endParaRPr>
          </a:p>
          <a:p>
            <a:pPr eaLnBrk="1" hangingPunct="1">
              <a:lnSpc>
                <a:spcPct val="120000"/>
              </a:lnSpc>
              <a:buFont typeface="Wingdings" pitchFamily="2" charset="2"/>
              <a:buNone/>
              <a:defRPr/>
            </a:pPr>
            <a:r>
              <a:rPr lang="en-GB" altLang="zh-CN" dirty="0"/>
              <a:t>		bool push(</a:t>
            </a:r>
            <a:r>
              <a:rPr lang="en-GB" altLang="zh-CN" dirty="0" err="1"/>
              <a:t>int</a:t>
            </a:r>
            <a:r>
              <a:rPr lang="en-GB" altLang="zh-CN" dirty="0"/>
              <a:t> </a:t>
            </a:r>
            <a:r>
              <a:rPr lang="en-GB" altLang="zh-CN" dirty="0" err="1"/>
              <a:t>i</a:t>
            </a:r>
            <a:r>
              <a:rPr lang="en-GB" altLang="zh-CN" dirty="0"/>
              <a:t>);</a:t>
            </a:r>
          </a:p>
          <a:p>
            <a:pPr eaLnBrk="1" hangingPunct="1">
              <a:lnSpc>
                <a:spcPct val="120000"/>
              </a:lnSpc>
              <a:buFont typeface="Wingdings" pitchFamily="2" charset="2"/>
              <a:buNone/>
              <a:defRPr/>
            </a:pPr>
            <a:r>
              <a:rPr lang="en-GB" altLang="zh-CN" dirty="0"/>
              <a:t>		bool pop(</a:t>
            </a:r>
            <a:r>
              <a:rPr lang="en-GB" altLang="zh-CN" dirty="0" err="1"/>
              <a:t>int</a:t>
            </a:r>
            <a:r>
              <a:rPr lang="en-GB" altLang="zh-CN" dirty="0"/>
              <a:t> &amp;</a:t>
            </a:r>
            <a:r>
              <a:rPr lang="en-GB" altLang="zh-CN" dirty="0" err="1"/>
              <a:t>i</a:t>
            </a:r>
            <a:r>
              <a:rPr lang="en-GB" altLang="zh-CN" dirty="0"/>
              <a:t>);</a:t>
            </a:r>
          </a:p>
          <a:p>
            <a:pPr eaLnBrk="1" hangingPunct="1">
              <a:lnSpc>
                <a:spcPct val="120000"/>
              </a:lnSpc>
              <a:buFont typeface="Wingdings" pitchFamily="2" charset="2"/>
              <a:buNone/>
              <a:defRPr/>
            </a:pPr>
            <a:r>
              <a:rPr lang="en-GB" altLang="zh-CN" dirty="0"/>
              <a:t>	private:</a:t>
            </a:r>
            <a:endParaRPr lang="en-US" altLang="zh-CN" dirty="0"/>
          </a:p>
          <a:p>
            <a:pPr eaLnBrk="1" hangingPunct="1">
              <a:lnSpc>
                <a:spcPct val="120000"/>
              </a:lnSpc>
              <a:buFont typeface="Wingdings" pitchFamily="2" charset="2"/>
              <a:buNone/>
              <a:defRPr/>
            </a:pPr>
            <a:r>
              <a:rPr lang="en-US" altLang="zh-CN" dirty="0"/>
              <a:t>		</a:t>
            </a:r>
            <a:r>
              <a:rPr lang="en-US" altLang="zh-CN" dirty="0" err="1"/>
              <a:t>struct</a:t>
            </a:r>
            <a:r>
              <a:rPr lang="en-US" altLang="zh-CN" dirty="0"/>
              <a:t> Node</a:t>
            </a:r>
          </a:p>
          <a:p>
            <a:pPr eaLnBrk="1" hangingPunct="1">
              <a:lnSpc>
                <a:spcPct val="120000"/>
              </a:lnSpc>
              <a:buFont typeface="Wingdings" pitchFamily="2" charset="2"/>
              <a:buNone/>
              <a:defRPr/>
            </a:pPr>
            <a:r>
              <a:rPr lang="en-US" altLang="zh-CN" dirty="0"/>
              <a:t>		{ </a:t>
            </a:r>
            <a:r>
              <a:rPr lang="en-US" altLang="zh-CN" dirty="0" err="1"/>
              <a:t>int</a:t>
            </a:r>
            <a:r>
              <a:rPr lang="en-US" altLang="zh-CN" dirty="0"/>
              <a:t> content</a:t>
            </a:r>
            <a:r>
              <a:rPr lang="en-GB" altLang="zh-CN" dirty="0"/>
              <a:t>;</a:t>
            </a:r>
          </a:p>
          <a:p>
            <a:pPr eaLnBrk="1" hangingPunct="1">
              <a:lnSpc>
                <a:spcPct val="120000"/>
              </a:lnSpc>
              <a:buFont typeface="Wingdings" pitchFamily="2" charset="2"/>
              <a:buNone/>
              <a:defRPr/>
            </a:pPr>
            <a:r>
              <a:rPr lang="en-GB" altLang="zh-CN" dirty="0"/>
              <a:t>		   Node *next;</a:t>
            </a:r>
          </a:p>
          <a:p>
            <a:pPr eaLnBrk="1" hangingPunct="1">
              <a:lnSpc>
                <a:spcPct val="120000"/>
              </a:lnSpc>
              <a:buFont typeface="Wingdings" pitchFamily="2" charset="2"/>
              <a:buNone/>
              <a:defRPr/>
            </a:pPr>
            <a:r>
              <a:rPr lang="en-GB" altLang="zh-CN" dirty="0"/>
              <a:t>		} *top;</a:t>
            </a:r>
          </a:p>
          <a:p>
            <a:pPr eaLnBrk="1" hangingPunct="1">
              <a:lnSpc>
                <a:spcPct val="120000"/>
              </a:lnSpc>
              <a:buFont typeface="Wingdings" pitchFamily="2" charset="2"/>
              <a:buNone/>
              <a:defRPr/>
            </a:pPr>
            <a:r>
              <a:rPr lang="en-GB" altLang="zh-CN" dirty="0"/>
              <a:t>};</a:t>
            </a:r>
            <a:endParaRPr lang="en-US" altLang="zh-CN" dirty="0"/>
          </a:p>
          <a:p>
            <a:pPr>
              <a:defRPr/>
            </a:pP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body" idx="1"/>
          </p:nvPr>
        </p:nvSpPr>
        <p:spPr>
          <a:xfrm>
            <a:off x="538163" y="1412875"/>
            <a:ext cx="8137525" cy="5445125"/>
          </a:xfrm>
        </p:spPr>
        <p:txBody>
          <a:bodyPr/>
          <a:lstStyle/>
          <a:p>
            <a:pPr eaLnBrk="1" hangingPunct="1">
              <a:lnSpc>
                <a:spcPct val="120000"/>
              </a:lnSpc>
              <a:spcBef>
                <a:spcPct val="50000"/>
              </a:spcBef>
              <a:defRPr/>
            </a:pPr>
            <a:r>
              <a:rPr lang="zh-CN" altLang="en-US" sz="2800" dirty="0" smtClean="0"/>
              <a:t>对于类的数据成员，其类型可以是另一个类。也就是说，一个对象可以包含另一个对象（称为成员对象）。例如： </a:t>
            </a:r>
          </a:p>
          <a:p>
            <a:pPr lvl="1" eaLnBrk="1" hangingPunct="1">
              <a:lnSpc>
                <a:spcPct val="70000"/>
              </a:lnSpc>
              <a:spcBef>
                <a:spcPct val="50000"/>
              </a:spcBef>
              <a:buFontTx/>
              <a:buNone/>
              <a:defRPr/>
            </a:pPr>
            <a:r>
              <a:rPr lang="en-US" altLang="zh-CN" sz="2200" dirty="0" smtClean="0"/>
              <a:t>class A</a:t>
            </a:r>
          </a:p>
          <a:p>
            <a:pPr lvl="1" eaLnBrk="1" hangingPunct="1">
              <a:lnSpc>
                <a:spcPct val="70000"/>
              </a:lnSpc>
              <a:spcBef>
                <a:spcPct val="50000"/>
              </a:spcBef>
              <a:buFontTx/>
              <a:buNone/>
              <a:defRPr/>
            </a:pPr>
            <a:r>
              <a:rPr lang="en-US" altLang="zh-CN" sz="2200" dirty="0" smtClean="0"/>
              <a:t>{	...</a:t>
            </a:r>
          </a:p>
          <a:p>
            <a:pPr lvl="1" eaLnBrk="1" hangingPunct="1">
              <a:lnSpc>
                <a:spcPct val="70000"/>
              </a:lnSpc>
              <a:spcBef>
                <a:spcPct val="50000"/>
              </a:spcBef>
              <a:buFontTx/>
              <a:buNone/>
              <a:defRPr/>
            </a:pPr>
            <a:r>
              <a:rPr lang="en-US" altLang="zh-CN" sz="2200" dirty="0" smtClean="0"/>
              <a:t>};</a:t>
            </a:r>
          </a:p>
          <a:p>
            <a:pPr lvl="1" eaLnBrk="1" hangingPunct="1">
              <a:lnSpc>
                <a:spcPct val="70000"/>
              </a:lnSpc>
              <a:spcBef>
                <a:spcPct val="50000"/>
              </a:spcBef>
              <a:buFontTx/>
              <a:buNone/>
              <a:defRPr/>
            </a:pPr>
            <a:r>
              <a:rPr lang="en-US" altLang="zh-CN" sz="2200" dirty="0" smtClean="0"/>
              <a:t>class B</a:t>
            </a:r>
          </a:p>
          <a:p>
            <a:pPr lvl="1" eaLnBrk="1" hangingPunct="1">
              <a:lnSpc>
                <a:spcPct val="70000"/>
              </a:lnSpc>
              <a:spcBef>
                <a:spcPct val="50000"/>
              </a:spcBef>
              <a:buFontTx/>
              <a:buNone/>
              <a:defRPr/>
            </a:pPr>
            <a:r>
              <a:rPr lang="en-US" altLang="zh-CN" sz="2200" dirty="0" smtClean="0"/>
              <a:t>{ ...</a:t>
            </a:r>
          </a:p>
          <a:p>
            <a:pPr lvl="1" eaLnBrk="1" hangingPunct="1">
              <a:lnSpc>
                <a:spcPct val="70000"/>
              </a:lnSpc>
              <a:spcBef>
                <a:spcPct val="50000"/>
              </a:spcBef>
              <a:buFontTx/>
              <a:buNone/>
              <a:defRPr/>
            </a:pPr>
            <a:r>
              <a:rPr lang="en-US" altLang="zh-CN" sz="2200" dirty="0" smtClean="0"/>
              <a:t>   A </a:t>
            </a:r>
            <a:r>
              <a:rPr lang="en-US" altLang="zh-CN" sz="2200" dirty="0" err="1" smtClean="0">
                <a:solidFill>
                  <a:srgbClr val="FFC000"/>
                </a:solidFill>
              </a:rPr>
              <a:t>a</a:t>
            </a:r>
            <a:r>
              <a:rPr lang="en-US" altLang="zh-CN" sz="2200" dirty="0" smtClean="0"/>
              <a:t>; //</a:t>
            </a:r>
            <a:r>
              <a:rPr lang="zh-CN" altLang="en-US" sz="2200" dirty="0" smtClean="0">
                <a:solidFill>
                  <a:srgbClr val="FFC000"/>
                </a:solidFill>
              </a:rPr>
              <a:t>成员对象</a:t>
            </a:r>
          </a:p>
          <a:p>
            <a:pPr lvl="1" eaLnBrk="1" hangingPunct="1">
              <a:lnSpc>
                <a:spcPct val="70000"/>
              </a:lnSpc>
              <a:spcBef>
                <a:spcPct val="50000"/>
              </a:spcBef>
              <a:buFontTx/>
              <a:buNone/>
              <a:defRPr/>
            </a:pPr>
            <a:r>
              <a:rPr lang="zh-CN" altLang="en-US" sz="2200" dirty="0" smtClean="0"/>
              <a:t>   </a:t>
            </a:r>
            <a:r>
              <a:rPr lang="en-US" altLang="zh-CN" sz="2200" dirty="0" smtClean="0"/>
              <a:t>...</a:t>
            </a:r>
          </a:p>
          <a:p>
            <a:pPr lvl="1" eaLnBrk="1" hangingPunct="1">
              <a:lnSpc>
                <a:spcPct val="70000"/>
              </a:lnSpc>
              <a:spcBef>
                <a:spcPct val="50000"/>
              </a:spcBef>
              <a:buFontTx/>
              <a:buNone/>
              <a:defRPr/>
            </a:pPr>
            <a:r>
              <a:rPr lang="en-US" altLang="zh-CN" sz="2200" dirty="0" smtClean="0"/>
              <a:t>};</a:t>
            </a:r>
          </a:p>
          <a:p>
            <a:pPr lvl="1" eaLnBrk="1" hangingPunct="1">
              <a:lnSpc>
                <a:spcPct val="70000"/>
              </a:lnSpc>
              <a:spcBef>
                <a:spcPct val="50000"/>
              </a:spcBef>
              <a:buFontTx/>
              <a:buNone/>
              <a:defRPr/>
            </a:pPr>
            <a:r>
              <a:rPr lang="en-US" altLang="zh-CN" sz="2200" dirty="0" smtClean="0"/>
              <a:t>B </a:t>
            </a:r>
            <a:r>
              <a:rPr lang="en-US" altLang="zh-CN" sz="2200" dirty="0" err="1" smtClean="0"/>
              <a:t>b</a:t>
            </a:r>
            <a:r>
              <a:rPr lang="en-US" altLang="zh-CN" sz="2200" dirty="0" smtClean="0"/>
              <a:t>; //</a:t>
            </a:r>
            <a:r>
              <a:rPr lang="zh-CN" altLang="en-US" sz="2200" dirty="0" smtClean="0"/>
              <a:t>对象</a:t>
            </a:r>
            <a:r>
              <a:rPr lang="en-US" altLang="zh-CN" sz="2200" dirty="0" smtClean="0"/>
              <a:t>b</a:t>
            </a:r>
            <a:r>
              <a:rPr lang="zh-CN" altLang="en-US" sz="2200" dirty="0" smtClean="0"/>
              <a:t>包含一个成员对象：</a:t>
            </a:r>
            <a:r>
              <a:rPr lang="en-US" altLang="zh-CN" sz="2200" dirty="0" err="1" smtClean="0"/>
              <a:t>b.a</a:t>
            </a:r>
            <a:endParaRPr lang="en-US" altLang="zh-CN" sz="2200" dirty="0" smtClean="0"/>
          </a:p>
        </p:txBody>
      </p:sp>
      <p:sp>
        <p:nvSpPr>
          <p:cNvPr id="1114115" name="Rectangle 3"/>
          <p:cNvSpPr>
            <a:spLocks noGrp="1" noChangeArrowheads="1"/>
          </p:cNvSpPr>
          <p:nvPr>
            <p:ph type="title"/>
          </p:nvPr>
        </p:nvSpPr>
        <p:spPr>
          <a:xfrm>
            <a:off x="446088" y="188913"/>
            <a:ext cx="8229600" cy="792162"/>
          </a:xfrm>
        </p:spPr>
        <p:txBody>
          <a:bodyPr lIns="92075" tIns="46038" rIns="92075" bIns="46038" anchor="b" anchorCtr="0"/>
          <a:lstStyle/>
          <a:p>
            <a:pPr marL="838200" indent="-838200" eaLnBrk="1" hangingPunct="1">
              <a:defRPr/>
            </a:pPr>
            <a:r>
              <a:rPr lang="zh-CN" altLang="en-US" sz="4000" smtClean="0"/>
              <a:t>成员对象</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title"/>
          </p:nvPr>
        </p:nvSpPr>
        <p:spPr>
          <a:xfrm>
            <a:off x="457200" y="115888"/>
            <a:ext cx="8229600" cy="774700"/>
          </a:xfrm>
        </p:spPr>
        <p:txBody>
          <a:bodyPr/>
          <a:lstStyle/>
          <a:p>
            <a:pPr eaLnBrk="1" hangingPunct="1">
              <a:defRPr/>
            </a:pPr>
            <a:r>
              <a:rPr lang="zh-CN" altLang="en-US" dirty="0" smtClean="0"/>
              <a:t>成员对象的初始化</a:t>
            </a:r>
          </a:p>
        </p:txBody>
      </p:sp>
      <p:sp>
        <p:nvSpPr>
          <p:cNvPr id="1293315" name="Rectangle 3"/>
          <p:cNvSpPr>
            <a:spLocks noGrp="1" noChangeArrowheads="1"/>
          </p:cNvSpPr>
          <p:nvPr>
            <p:ph type="body" idx="1"/>
          </p:nvPr>
        </p:nvSpPr>
        <p:spPr>
          <a:xfrm>
            <a:off x="457200" y="1484313"/>
            <a:ext cx="8435975" cy="4897437"/>
          </a:xfrm>
        </p:spPr>
        <p:txBody>
          <a:bodyPr/>
          <a:lstStyle/>
          <a:p>
            <a:pPr eaLnBrk="1" hangingPunct="1">
              <a:defRPr/>
            </a:pPr>
            <a:r>
              <a:rPr lang="zh-CN" altLang="en-US" dirty="0"/>
              <a:t>成员对象由成员对象类的构造函数</a:t>
            </a:r>
            <a:r>
              <a:rPr lang="zh-CN" altLang="en-US" dirty="0" smtClean="0"/>
              <a:t>初始化：</a:t>
            </a:r>
            <a:endParaRPr lang="zh-CN" altLang="en-US" dirty="0"/>
          </a:p>
          <a:p>
            <a:pPr lvl="1" eaLnBrk="1" hangingPunct="1">
              <a:defRPr/>
            </a:pPr>
            <a:r>
              <a:rPr lang="zh-CN" altLang="en-US" dirty="0" smtClean="0"/>
              <a:t>如果在包含成员对象的类中，没有指出用成员对象类的什么构造函数对成员对象初始化，则调用成员对象类的默认构造函数。</a:t>
            </a:r>
          </a:p>
          <a:p>
            <a:pPr lvl="1" eaLnBrk="1" hangingPunct="1">
              <a:defRPr/>
            </a:pPr>
            <a:r>
              <a:rPr lang="zh-CN" altLang="en-US" dirty="0" smtClean="0"/>
              <a:t>可以在类构造函数的成员初始化表中显式指出用成员对象类的某个构造函数对成员对象初始化。</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1" name="Rectangle 3"/>
          <p:cNvSpPr>
            <a:spLocks noGrp="1" noChangeArrowheads="1"/>
          </p:cNvSpPr>
          <p:nvPr>
            <p:ph type="body" idx="1"/>
          </p:nvPr>
        </p:nvSpPr>
        <p:spPr>
          <a:xfrm>
            <a:off x="446088" y="549275"/>
            <a:ext cx="8229600" cy="5616575"/>
          </a:xfrm>
        </p:spPr>
        <p:txBody>
          <a:bodyPr/>
          <a:lstStyle/>
          <a:p>
            <a:pPr eaLnBrk="1" hangingPunct="1">
              <a:lnSpc>
                <a:spcPct val="130000"/>
              </a:lnSpc>
              <a:buFont typeface="Wingdings" pitchFamily="2" charset="2"/>
              <a:buNone/>
              <a:defRPr/>
            </a:pPr>
            <a:r>
              <a:rPr lang="en-US" altLang="zh-CN" sz="2200" dirty="0" smtClean="0"/>
              <a:t>class A</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x;</a:t>
            </a:r>
          </a:p>
          <a:p>
            <a:pPr eaLnBrk="1" hangingPunct="1">
              <a:lnSpc>
                <a:spcPct val="80000"/>
              </a:lnSpc>
              <a:buFont typeface="Wingdings" pitchFamily="2" charset="2"/>
              <a:buNone/>
              <a:defRPr/>
            </a:pPr>
            <a:r>
              <a:rPr lang="en-US" altLang="zh-CN" sz="2200" dirty="0" smtClean="0"/>
              <a:t>   public:</a:t>
            </a:r>
          </a:p>
          <a:p>
            <a:pPr eaLnBrk="1" hangingPunct="1">
              <a:lnSpc>
                <a:spcPct val="80000"/>
              </a:lnSpc>
              <a:buFont typeface="Wingdings" pitchFamily="2" charset="2"/>
              <a:buNone/>
              <a:defRPr/>
            </a:pPr>
            <a:r>
              <a:rPr lang="en-US" altLang="zh-CN" sz="2200" dirty="0" smtClean="0"/>
              <a:t>	 A() { x = 0; }</a:t>
            </a:r>
          </a:p>
          <a:p>
            <a:pPr eaLnBrk="1" hangingPunct="1">
              <a:lnSpc>
                <a:spcPct val="80000"/>
              </a:lnSpc>
              <a:buFont typeface="Wingdings" pitchFamily="2" charset="2"/>
              <a:buNone/>
              <a:defRPr/>
            </a:pPr>
            <a:r>
              <a:rPr lang="en-US" altLang="zh-CN" sz="2200" dirty="0" smtClean="0"/>
              <a:t>	 A(</a:t>
            </a:r>
            <a:r>
              <a:rPr lang="en-US" altLang="zh-CN" sz="2200" dirty="0" err="1" smtClean="0"/>
              <a:t>int</a:t>
            </a:r>
            <a:r>
              <a:rPr lang="en-US" altLang="zh-CN" sz="2200" dirty="0" smtClean="0"/>
              <a:t> </a:t>
            </a:r>
            <a:r>
              <a:rPr lang="en-US" altLang="zh-CN" sz="2200" dirty="0" err="1" smtClean="0"/>
              <a:t>i</a:t>
            </a:r>
            <a:r>
              <a:rPr lang="en-US" altLang="zh-CN" sz="2200" dirty="0" smtClean="0"/>
              <a:t>) { x = </a:t>
            </a:r>
            <a:r>
              <a:rPr lang="en-US" altLang="zh-CN" sz="2200" dirty="0" err="1" smtClean="0"/>
              <a:t>i</a:t>
            </a: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class B</a:t>
            </a:r>
          </a:p>
          <a:p>
            <a:pPr eaLnBrk="1" hangingPunct="1">
              <a:lnSpc>
                <a:spcPct val="80000"/>
              </a:lnSpc>
              <a:buFont typeface="Wingdings" pitchFamily="2" charset="2"/>
              <a:buNone/>
              <a:defRPr/>
            </a:pPr>
            <a:r>
              <a:rPr lang="en-US" altLang="zh-CN" sz="2200" dirty="0" smtClean="0"/>
              <a:t>{   A </a:t>
            </a:r>
            <a:r>
              <a:rPr lang="en-US" altLang="zh-CN" sz="2200" dirty="0" err="1" smtClean="0"/>
              <a:t>a</a:t>
            </a:r>
            <a:r>
              <a:rPr lang="en-US" altLang="zh-CN" sz="2200" dirty="0" smtClean="0"/>
              <a:t>;</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y;</a:t>
            </a:r>
          </a:p>
          <a:p>
            <a:pPr eaLnBrk="1" hangingPunct="1">
              <a:lnSpc>
                <a:spcPct val="80000"/>
              </a:lnSpc>
              <a:buFont typeface="Wingdings" pitchFamily="2" charset="2"/>
              <a:buNone/>
              <a:defRPr/>
            </a:pPr>
            <a:r>
              <a:rPr lang="en-US" altLang="zh-CN" sz="2200" dirty="0" smtClean="0"/>
              <a:t>   public:</a:t>
            </a:r>
          </a:p>
          <a:p>
            <a:pPr eaLnBrk="1" hangingPunct="1">
              <a:lnSpc>
                <a:spcPct val="80000"/>
              </a:lnSpc>
              <a:buFont typeface="Wingdings" pitchFamily="2" charset="2"/>
              <a:buNone/>
              <a:defRPr/>
            </a:pPr>
            <a:r>
              <a:rPr lang="en-US" altLang="zh-CN" sz="2200" dirty="0" smtClean="0"/>
              <a:t>	  B(</a:t>
            </a:r>
            <a:r>
              <a:rPr lang="en-US" altLang="zh-CN" sz="2200" dirty="0" err="1" smtClean="0"/>
              <a:t>int</a:t>
            </a:r>
            <a:r>
              <a:rPr lang="en-US" altLang="zh-CN" sz="2200" dirty="0" smtClean="0"/>
              <a:t> </a:t>
            </a:r>
            <a:r>
              <a:rPr lang="en-US" altLang="zh-CN" sz="2200" dirty="0" err="1" smtClean="0"/>
              <a:t>i</a:t>
            </a:r>
            <a:r>
              <a:rPr lang="en-US" altLang="zh-CN" sz="2200" dirty="0" smtClean="0"/>
              <a:t>) { y = </a:t>
            </a:r>
            <a:r>
              <a:rPr lang="en-US" altLang="zh-CN" sz="2200" dirty="0" err="1" smtClean="0"/>
              <a:t>i</a:t>
            </a:r>
            <a:r>
              <a:rPr lang="en-US" altLang="zh-CN" sz="2200" dirty="0" smtClean="0"/>
              <a:t>;} //</a:t>
            </a:r>
            <a:r>
              <a:rPr lang="zh-CN" altLang="en-US" sz="2200" dirty="0" smtClean="0"/>
              <a:t>调用</a:t>
            </a:r>
            <a:r>
              <a:rPr lang="en-US" altLang="zh-CN" sz="2200" dirty="0" smtClean="0"/>
              <a:t>A</a:t>
            </a:r>
            <a:r>
              <a:rPr lang="zh-CN" altLang="en-US" sz="2200" dirty="0" smtClean="0"/>
              <a:t>的默认构造函数对</a:t>
            </a:r>
            <a:r>
              <a:rPr lang="en-US" altLang="zh-CN" sz="2200" dirty="0" smtClean="0"/>
              <a:t>a</a:t>
            </a:r>
            <a:r>
              <a:rPr lang="zh-CN" altLang="en-US" sz="2200" dirty="0" smtClean="0"/>
              <a:t>初始化。</a:t>
            </a:r>
          </a:p>
          <a:p>
            <a:pPr eaLnBrk="1" hangingPunct="1">
              <a:lnSpc>
                <a:spcPct val="80000"/>
              </a:lnSpc>
              <a:buFont typeface="Wingdings" pitchFamily="2" charset="2"/>
              <a:buNone/>
              <a:defRPr/>
            </a:pPr>
            <a:r>
              <a:rPr lang="zh-CN" altLang="en-US" sz="2200" dirty="0" smtClean="0"/>
              <a:t>     </a:t>
            </a:r>
            <a:r>
              <a:rPr lang="en-US" altLang="zh-CN" sz="2200" dirty="0" smtClean="0"/>
              <a:t>B(</a:t>
            </a:r>
            <a:r>
              <a:rPr lang="en-US" altLang="zh-CN" sz="2200" dirty="0" err="1" smtClean="0"/>
              <a:t>int</a:t>
            </a:r>
            <a:r>
              <a:rPr lang="en-US" altLang="zh-CN" sz="2200" dirty="0" smtClean="0"/>
              <a:t> </a:t>
            </a:r>
            <a:r>
              <a:rPr lang="en-US" altLang="zh-CN" sz="2200" dirty="0" err="1" smtClean="0"/>
              <a:t>i</a:t>
            </a:r>
            <a:r>
              <a:rPr lang="en-US" altLang="zh-CN" sz="2200" dirty="0" smtClean="0"/>
              <a:t>, </a:t>
            </a:r>
            <a:r>
              <a:rPr lang="en-US" altLang="zh-CN" sz="2200" dirty="0" err="1" smtClean="0"/>
              <a:t>int</a:t>
            </a:r>
            <a:r>
              <a:rPr lang="en-US" altLang="zh-CN" sz="2200" dirty="0" smtClean="0"/>
              <a:t> j): </a:t>
            </a:r>
            <a:r>
              <a:rPr lang="en-US" altLang="zh-CN" sz="2200" dirty="0" smtClean="0">
                <a:solidFill>
                  <a:schemeClr val="folHlink"/>
                </a:solidFill>
              </a:rPr>
              <a:t>a(j)</a:t>
            </a:r>
            <a:r>
              <a:rPr lang="en-US" altLang="zh-CN" sz="2200" dirty="0" smtClean="0"/>
              <a:t> { y = </a:t>
            </a:r>
            <a:r>
              <a:rPr lang="en-US" altLang="zh-CN" sz="2200" dirty="0" err="1" smtClean="0"/>
              <a:t>i</a:t>
            </a:r>
            <a:r>
              <a:rPr lang="en-US" altLang="zh-CN" sz="2200" dirty="0" smtClean="0"/>
              <a:t>; } //</a:t>
            </a:r>
            <a:r>
              <a:rPr lang="zh-CN" altLang="en-US" sz="2200" dirty="0" smtClean="0"/>
              <a:t>调用</a:t>
            </a:r>
            <a:r>
              <a:rPr lang="en-US" altLang="zh-CN" sz="2200" dirty="0" smtClean="0"/>
              <a:t>A(</a:t>
            </a:r>
            <a:r>
              <a:rPr lang="en-US" altLang="zh-CN" sz="2200" dirty="0" err="1" smtClean="0"/>
              <a:t>int</a:t>
            </a:r>
            <a:r>
              <a:rPr lang="en-US" altLang="zh-CN" sz="2200" dirty="0" smtClean="0"/>
              <a:t>)</a:t>
            </a:r>
            <a:r>
              <a:rPr lang="zh-CN" altLang="en-US" sz="2200" dirty="0" smtClean="0"/>
              <a:t>对</a:t>
            </a:r>
            <a:r>
              <a:rPr lang="en-US" altLang="zh-CN" sz="2200" dirty="0" smtClean="0"/>
              <a:t>a </a:t>
            </a:r>
            <a:r>
              <a:rPr lang="zh-CN" altLang="en-US" sz="2200" dirty="0" smtClean="0"/>
              <a:t>初始化。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B b1(1); //b1.y</a:t>
            </a:r>
            <a:r>
              <a:rPr lang="zh-CN" altLang="en-US" sz="2200" dirty="0" smtClean="0"/>
              <a:t>初始化为</a:t>
            </a:r>
            <a:r>
              <a:rPr lang="en-US" altLang="zh-CN" sz="2200" dirty="0" smtClean="0"/>
              <a:t>1</a:t>
            </a:r>
            <a:r>
              <a:rPr lang="zh-CN" altLang="en-US" sz="2200" dirty="0" smtClean="0"/>
              <a:t>，</a:t>
            </a:r>
            <a:r>
              <a:rPr lang="en-US" altLang="zh-CN" sz="2200" dirty="0" smtClean="0"/>
              <a:t>b1.a.x</a:t>
            </a:r>
            <a:r>
              <a:rPr lang="zh-CN" altLang="en-US" sz="2200" dirty="0" smtClean="0"/>
              <a:t>初始化为</a:t>
            </a:r>
            <a:r>
              <a:rPr lang="en-US" altLang="zh-CN" sz="2200" dirty="0" smtClean="0"/>
              <a:t>0</a:t>
            </a:r>
          </a:p>
          <a:p>
            <a:pPr eaLnBrk="1" hangingPunct="1">
              <a:lnSpc>
                <a:spcPct val="80000"/>
              </a:lnSpc>
              <a:buFont typeface="Wingdings" pitchFamily="2" charset="2"/>
              <a:buNone/>
              <a:defRPr/>
            </a:pPr>
            <a:r>
              <a:rPr lang="en-US" altLang="zh-CN" sz="2200" dirty="0" smtClean="0"/>
              <a:t>B b2(1,2); //b2.y</a:t>
            </a:r>
            <a:r>
              <a:rPr lang="zh-CN" altLang="en-US" sz="2200" dirty="0" smtClean="0"/>
              <a:t>初始化为</a:t>
            </a:r>
            <a:r>
              <a:rPr lang="en-US" altLang="zh-CN" sz="2200" dirty="0" smtClean="0"/>
              <a:t>1</a:t>
            </a:r>
            <a:r>
              <a:rPr lang="zh-CN" altLang="en-US" sz="2200" dirty="0" smtClean="0"/>
              <a:t>，</a:t>
            </a:r>
            <a:r>
              <a:rPr lang="en-US" altLang="zh-CN" sz="2200" dirty="0" smtClean="0"/>
              <a:t>b2.a.x</a:t>
            </a:r>
            <a:r>
              <a:rPr lang="zh-CN" altLang="en-US" sz="2200" dirty="0" smtClean="0"/>
              <a:t>初始化为</a:t>
            </a:r>
            <a:r>
              <a:rPr lang="en-US" altLang="zh-CN" sz="2200" dirty="0" smtClean="0"/>
              <a:t>2</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9" name="Rectangle 3"/>
          <p:cNvSpPr>
            <a:spLocks noGrp="1" noChangeArrowheads="1"/>
          </p:cNvSpPr>
          <p:nvPr>
            <p:ph type="body" idx="1"/>
          </p:nvPr>
        </p:nvSpPr>
        <p:spPr>
          <a:xfrm>
            <a:off x="457200" y="549275"/>
            <a:ext cx="8229600" cy="5903913"/>
          </a:xfrm>
        </p:spPr>
        <p:txBody>
          <a:bodyPr/>
          <a:lstStyle/>
          <a:p>
            <a:pPr eaLnBrk="1" hangingPunct="1">
              <a:defRPr/>
            </a:pPr>
            <a:endParaRPr lang="en-US" altLang="zh-CN" dirty="0" smtClean="0"/>
          </a:p>
          <a:p>
            <a:pPr eaLnBrk="1" hangingPunct="1">
              <a:defRPr/>
            </a:pPr>
            <a:r>
              <a:rPr lang="zh-CN" altLang="en-US" dirty="0" smtClean="0"/>
              <a:t>创建包含成员对象的类的对象时，先执行成员对象类的构造函数，再执行本身类的构造函数。</a:t>
            </a:r>
          </a:p>
          <a:p>
            <a:pPr lvl="1" eaLnBrk="1" hangingPunct="1">
              <a:defRPr/>
            </a:pPr>
            <a:r>
              <a:rPr lang="zh-CN" altLang="en-US" dirty="0" smtClean="0"/>
              <a:t>一个类若包含多个成员对象，这些对象的初始化次序按它们在类中的说明次序（而不是成员初始化表的次序）进行。</a:t>
            </a:r>
          </a:p>
          <a:p>
            <a:pPr eaLnBrk="1" hangingPunct="1">
              <a:defRPr/>
            </a:pPr>
            <a:r>
              <a:rPr lang="zh-CN" altLang="en-US" dirty="0" smtClean="0"/>
              <a:t>析构函数的执行次序与构造函数的执行次序正好相反。</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ChangeArrowheads="1"/>
          </p:cNvSpPr>
          <p:nvPr>
            <p:ph type="title"/>
          </p:nvPr>
        </p:nvSpPr>
        <p:spPr/>
        <p:txBody>
          <a:bodyPr/>
          <a:lstStyle/>
          <a:p>
            <a:pPr eaLnBrk="1" hangingPunct="1">
              <a:defRPr/>
            </a:pPr>
            <a:r>
              <a:rPr lang="zh-CN" altLang="en-US" smtClean="0"/>
              <a:t>拷贝构造函数</a:t>
            </a:r>
          </a:p>
        </p:txBody>
      </p:sp>
      <p:sp>
        <p:nvSpPr>
          <p:cNvPr id="1295363" name="Rectangle 3"/>
          <p:cNvSpPr>
            <a:spLocks noGrp="1" noChangeArrowheads="1"/>
          </p:cNvSpPr>
          <p:nvPr>
            <p:ph type="body" idx="1"/>
          </p:nvPr>
        </p:nvSpPr>
        <p:spPr>
          <a:xfrm>
            <a:off x="457200" y="1600200"/>
            <a:ext cx="8229600" cy="5257800"/>
          </a:xfrm>
        </p:spPr>
        <p:txBody>
          <a:bodyPr/>
          <a:lstStyle/>
          <a:p>
            <a:pPr eaLnBrk="1" hangingPunct="1">
              <a:defRPr/>
            </a:pPr>
            <a:r>
              <a:rPr lang="zh-CN" altLang="en-US" smtClean="0"/>
              <a:t>在创建一个对象时，若用一个同类型的对象对其初始化，这时将会调用一个特殊的构造函数：</a:t>
            </a:r>
            <a:r>
              <a:rPr lang="zh-CN" altLang="en-US" smtClean="0">
                <a:solidFill>
                  <a:schemeClr val="folHlink"/>
                </a:solidFill>
              </a:rPr>
              <a:t>拷贝构造函数</a:t>
            </a:r>
            <a:r>
              <a:rPr lang="zh-CN" altLang="en-US" smtClean="0"/>
              <a:t>。例如：</a:t>
            </a:r>
          </a:p>
          <a:p>
            <a:pPr lvl="1" eaLnBrk="1" hangingPunct="1">
              <a:lnSpc>
                <a:spcPct val="130000"/>
              </a:lnSpc>
              <a:buFontTx/>
              <a:buNone/>
              <a:defRPr/>
            </a:pPr>
            <a:r>
              <a:rPr lang="en-GB" altLang="zh-CN" smtClean="0"/>
              <a:t>class A</a:t>
            </a:r>
          </a:p>
          <a:p>
            <a:pPr lvl="1" eaLnBrk="1" hangingPunct="1">
              <a:buFontTx/>
              <a:buNone/>
              <a:defRPr/>
            </a:pPr>
            <a:r>
              <a:rPr lang="en-GB" altLang="zh-CN" smtClean="0"/>
              <a:t>{	......</a:t>
            </a:r>
          </a:p>
          <a:p>
            <a:pPr lvl="1" eaLnBrk="1" hangingPunct="1">
              <a:buFontTx/>
              <a:buNone/>
              <a:defRPr/>
            </a:pPr>
            <a:r>
              <a:rPr lang="en-GB" altLang="zh-CN" smtClean="0"/>
              <a:t>	public:</a:t>
            </a:r>
          </a:p>
          <a:p>
            <a:pPr lvl="1" eaLnBrk="1" hangingPunct="1">
              <a:buFontTx/>
              <a:buNone/>
              <a:defRPr/>
            </a:pPr>
            <a:r>
              <a:rPr lang="en-GB" altLang="zh-CN" smtClean="0"/>
              <a:t>		A();  //</a:t>
            </a:r>
            <a:r>
              <a:rPr lang="zh-CN" altLang="en-GB" smtClean="0"/>
              <a:t>默认构造函数</a:t>
            </a:r>
          </a:p>
          <a:p>
            <a:pPr lvl="1" eaLnBrk="1" hangingPunct="1">
              <a:buFontTx/>
              <a:buNone/>
              <a:defRPr/>
            </a:pPr>
            <a:r>
              <a:rPr lang="zh-CN" altLang="en-GB" smtClean="0"/>
              <a:t>		</a:t>
            </a:r>
            <a:r>
              <a:rPr lang="en-GB" altLang="zh-CN" smtClean="0"/>
              <a:t>A(const A</a:t>
            </a:r>
            <a:r>
              <a:rPr lang="en-GB" altLang="zh-CN" smtClean="0">
                <a:solidFill>
                  <a:schemeClr val="folHlink"/>
                </a:solidFill>
              </a:rPr>
              <a:t>&amp;</a:t>
            </a:r>
            <a:r>
              <a:rPr lang="en-GB" altLang="zh-CN" smtClean="0"/>
              <a:t> a);  //</a:t>
            </a:r>
            <a:r>
              <a:rPr lang="zh-CN" altLang="en-GB" smtClean="0">
                <a:solidFill>
                  <a:schemeClr val="folHlink"/>
                </a:solidFill>
              </a:rPr>
              <a:t>拷贝构造函数</a:t>
            </a:r>
          </a:p>
          <a:p>
            <a:pPr lvl="1" eaLnBrk="1" hangingPunct="1">
              <a:buFontTx/>
              <a:buNone/>
              <a:defRPr/>
            </a:pPr>
            <a:r>
              <a:rPr lang="en-GB" altLang="zh-CN" smtClean="0"/>
              <a:t>};</a:t>
            </a:r>
            <a:r>
              <a:rPr lang="en-US" altLang="zh-CN" smtClean="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7" name="Rectangle 3"/>
          <p:cNvSpPr>
            <a:spLocks noGrp="1" noChangeArrowheads="1"/>
          </p:cNvSpPr>
          <p:nvPr>
            <p:ph type="body" idx="1"/>
          </p:nvPr>
        </p:nvSpPr>
        <p:spPr>
          <a:xfrm>
            <a:off x="0" y="0"/>
            <a:ext cx="9144000" cy="6858000"/>
          </a:xfrm>
        </p:spPr>
        <p:txBody>
          <a:bodyPr/>
          <a:lstStyle/>
          <a:p>
            <a:pPr marL="442913" indent="-442913" eaLnBrk="1" hangingPunct="1">
              <a:defRPr/>
            </a:pPr>
            <a:r>
              <a:rPr kumimoji="1" lang="zh-CN" altLang="en-US" sz="2800" dirty="0" smtClean="0"/>
              <a:t>在</a:t>
            </a:r>
            <a:r>
              <a:rPr kumimoji="1" lang="zh-CN" altLang="en-US" sz="2800" dirty="0" smtClean="0">
                <a:solidFill>
                  <a:schemeClr val="folHlink"/>
                </a:solidFill>
              </a:rPr>
              <a:t>三种情况</a:t>
            </a:r>
            <a:r>
              <a:rPr kumimoji="1" lang="zh-CN" altLang="en-US" sz="2800" dirty="0" smtClean="0"/>
              <a:t>下，会调用类的拷贝构造函数：</a:t>
            </a:r>
          </a:p>
          <a:p>
            <a:pPr marL="1081088" lvl="1" indent="-457200" eaLnBrk="1" hangingPunct="1">
              <a:defRPr/>
            </a:pPr>
            <a:r>
              <a:rPr kumimoji="1" lang="zh-CN" altLang="en-GB" sz="2400" dirty="0" smtClean="0"/>
              <a:t>定义对象时，例如：</a:t>
            </a:r>
            <a:endParaRPr kumimoji="1" lang="zh-CN" altLang="en-US" sz="2400" dirty="0" smtClean="0"/>
          </a:p>
          <a:p>
            <a:pPr marL="1703388" lvl="2" indent="-442913" eaLnBrk="1" hangingPunct="1">
              <a:buFont typeface="Wingdings" pitchFamily="2" charset="2"/>
              <a:buNone/>
              <a:defRPr/>
            </a:pPr>
            <a:r>
              <a:rPr kumimoji="1" lang="en-GB" altLang="zh-CN" sz="2000" dirty="0" smtClean="0"/>
              <a:t>A a1; </a:t>
            </a:r>
          </a:p>
          <a:p>
            <a:pPr marL="1703388" lvl="2" indent="-442913" eaLnBrk="1" hangingPunct="1">
              <a:buFont typeface="Wingdings" pitchFamily="2" charset="2"/>
              <a:buNone/>
              <a:defRPr/>
            </a:pPr>
            <a:r>
              <a:rPr kumimoji="1" lang="en-GB" altLang="zh-CN" sz="2000" dirty="0" smtClean="0"/>
              <a:t>A a2(a1);  //</a:t>
            </a:r>
            <a:r>
              <a:rPr kumimoji="1" lang="zh-CN" altLang="en-GB" sz="2000" dirty="0" smtClean="0"/>
              <a:t>也可写成：</a:t>
            </a:r>
            <a:r>
              <a:rPr kumimoji="1" lang="en-GB" altLang="zh-CN" sz="2000" dirty="0" smtClean="0"/>
              <a:t>A a2=a1; </a:t>
            </a:r>
            <a:r>
              <a:rPr kumimoji="1" lang="zh-CN" altLang="en-GB" sz="2000" dirty="0" smtClean="0"/>
              <a:t>或：</a:t>
            </a:r>
            <a:r>
              <a:rPr kumimoji="1" lang="en-GB" altLang="zh-CN" sz="2000" dirty="0" smtClean="0"/>
              <a:t>A a2=A(a1);</a:t>
            </a:r>
          </a:p>
          <a:p>
            <a:pPr marL="1703388" lvl="2" indent="-442913" eaLnBrk="1" hangingPunct="1">
              <a:buFont typeface="Wingdings" pitchFamily="2" charset="2"/>
              <a:buNone/>
              <a:defRPr/>
            </a:pPr>
            <a:r>
              <a:rPr kumimoji="1" lang="zh-CN" altLang="en-GB" sz="2000" dirty="0" smtClean="0"/>
              <a:t>			</a:t>
            </a:r>
            <a:r>
              <a:rPr kumimoji="1" lang="en-GB" altLang="zh-CN" sz="2000" dirty="0" smtClean="0"/>
              <a:t>//</a:t>
            </a:r>
            <a:r>
              <a:rPr kumimoji="1" lang="zh-CN" altLang="en-GB" sz="2000" dirty="0" smtClean="0"/>
              <a:t>调用</a:t>
            </a:r>
            <a:r>
              <a:rPr kumimoji="1" lang="en-GB" altLang="zh-CN" sz="2000" dirty="0" smtClean="0"/>
              <a:t>A</a:t>
            </a:r>
            <a:r>
              <a:rPr kumimoji="1" lang="zh-CN" altLang="en-GB" sz="2000" dirty="0" smtClean="0"/>
              <a:t>的拷贝构造函数，用对象</a:t>
            </a:r>
            <a:r>
              <a:rPr kumimoji="1" lang="en-GB" altLang="zh-CN" sz="2000" dirty="0" smtClean="0"/>
              <a:t>a1</a:t>
            </a:r>
            <a:r>
              <a:rPr kumimoji="1" lang="zh-CN" altLang="en-GB" sz="2000" dirty="0" smtClean="0"/>
              <a:t>初始化对象</a:t>
            </a:r>
            <a:r>
              <a:rPr kumimoji="1" lang="en-GB" altLang="zh-CN" sz="2000" dirty="0" smtClean="0"/>
              <a:t>a2</a:t>
            </a:r>
            <a:r>
              <a:rPr kumimoji="1" lang="zh-CN" altLang="en-GB" sz="2000" dirty="0" smtClean="0"/>
              <a:t>，</a:t>
            </a:r>
          </a:p>
          <a:p>
            <a:pPr marL="1081088" lvl="1" indent="-457200" eaLnBrk="1" hangingPunct="1">
              <a:defRPr/>
            </a:pPr>
            <a:r>
              <a:rPr kumimoji="1" lang="zh-CN" altLang="en-GB" sz="2400" dirty="0" smtClean="0"/>
              <a:t>把对象作为</a:t>
            </a:r>
            <a:r>
              <a:rPr kumimoji="1" lang="zh-CN" altLang="en-GB" sz="2400" dirty="0" smtClean="0">
                <a:solidFill>
                  <a:schemeClr val="folHlink"/>
                </a:solidFill>
              </a:rPr>
              <a:t>值参数</a:t>
            </a:r>
            <a:r>
              <a:rPr kumimoji="1" lang="zh-CN" altLang="en-GB" sz="2400" dirty="0" smtClean="0"/>
              <a:t>传给函数时，例如：</a:t>
            </a:r>
            <a:endParaRPr kumimoji="1" lang="zh-CN" altLang="en-US" sz="2400" dirty="0" smtClean="0"/>
          </a:p>
          <a:p>
            <a:pPr marL="1703388" lvl="2" indent="-442913" eaLnBrk="1" hangingPunct="1">
              <a:buFont typeface="Wingdings" pitchFamily="2" charset="2"/>
              <a:buNone/>
              <a:defRPr/>
            </a:pPr>
            <a:r>
              <a:rPr kumimoji="1" lang="en-GB" altLang="zh-CN" sz="2000" dirty="0" smtClean="0"/>
              <a:t>void f(</a:t>
            </a:r>
            <a:r>
              <a:rPr kumimoji="1" lang="en-GB" altLang="zh-CN" sz="2000" dirty="0" smtClean="0">
                <a:solidFill>
                  <a:schemeClr val="folHlink"/>
                </a:solidFill>
              </a:rPr>
              <a:t>A</a:t>
            </a:r>
            <a:r>
              <a:rPr kumimoji="1" lang="en-GB" altLang="zh-CN" sz="2000" dirty="0" smtClean="0"/>
              <a:t> x);</a:t>
            </a:r>
          </a:p>
          <a:p>
            <a:pPr marL="1703388" lvl="2" indent="-442913" eaLnBrk="1" hangingPunct="1">
              <a:buFont typeface="Wingdings" pitchFamily="2" charset="2"/>
              <a:buNone/>
              <a:defRPr/>
            </a:pPr>
            <a:r>
              <a:rPr kumimoji="1" lang="en-GB" altLang="zh-CN" sz="2000" dirty="0" smtClean="0"/>
              <a:t>A </a:t>
            </a:r>
            <a:r>
              <a:rPr kumimoji="1" lang="en-GB" altLang="zh-CN" sz="2000" dirty="0" err="1" smtClean="0"/>
              <a:t>a</a:t>
            </a:r>
            <a:r>
              <a:rPr kumimoji="1" lang="en-GB" altLang="zh-CN" sz="2000" dirty="0" smtClean="0"/>
              <a:t>;</a:t>
            </a:r>
          </a:p>
          <a:p>
            <a:pPr marL="1703388" lvl="2" indent="-442913" eaLnBrk="1" hangingPunct="1">
              <a:buFont typeface="Wingdings" pitchFamily="2" charset="2"/>
              <a:buNone/>
              <a:defRPr/>
            </a:pPr>
            <a:r>
              <a:rPr kumimoji="1" lang="en-GB" altLang="zh-CN" sz="2000" dirty="0" smtClean="0"/>
              <a:t>f(a);  //</a:t>
            </a:r>
            <a:r>
              <a:rPr kumimoji="1" lang="zh-CN" altLang="en-GB" sz="2000" dirty="0" smtClean="0"/>
              <a:t>调用</a:t>
            </a:r>
            <a:r>
              <a:rPr kumimoji="1" lang="en-GB" altLang="zh-CN" sz="2000" dirty="0" smtClean="0"/>
              <a:t>f</a:t>
            </a:r>
            <a:r>
              <a:rPr kumimoji="1" lang="zh-CN" altLang="en-GB" sz="2000" dirty="0" smtClean="0"/>
              <a:t>时将创建形参对象</a:t>
            </a:r>
            <a:r>
              <a:rPr kumimoji="1" lang="en-GB" altLang="zh-CN" sz="2000" dirty="0" smtClean="0"/>
              <a:t>x</a:t>
            </a:r>
            <a:r>
              <a:rPr kumimoji="1" lang="zh-CN" altLang="en-GB" sz="2000" dirty="0" smtClean="0"/>
              <a:t>，并调用</a:t>
            </a:r>
            <a:r>
              <a:rPr kumimoji="1" lang="en-GB" altLang="zh-CN" sz="2000" dirty="0" smtClean="0"/>
              <a:t>A</a:t>
            </a:r>
            <a:r>
              <a:rPr kumimoji="1" lang="zh-CN" altLang="en-GB" sz="2000" dirty="0" smtClean="0"/>
              <a:t>的拷贝构造函数，</a:t>
            </a:r>
          </a:p>
          <a:p>
            <a:pPr marL="1703388" lvl="2" indent="-442913" eaLnBrk="1" hangingPunct="1">
              <a:buFont typeface="Wingdings" pitchFamily="2" charset="2"/>
              <a:buNone/>
              <a:defRPr/>
            </a:pPr>
            <a:r>
              <a:rPr kumimoji="1" lang="zh-CN" altLang="en-GB" sz="2000" dirty="0" smtClean="0"/>
              <a:t>		  </a:t>
            </a:r>
            <a:r>
              <a:rPr kumimoji="1" lang="en-GB" altLang="zh-CN" sz="2000" dirty="0" smtClean="0"/>
              <a:t>//</a:t>
            </a:r>
            <a:r>
              <a:rPr kumimoji="1" lang="zh-CN" altLang="en-GB" sz="2000" dirty="0" smtClean="0"/>
              <a:t>用对象</a:t>
            </a:r>
            <a:r>
              <a:rPr kumimoji="1" lang="en-GB" altLang="zh-CN" sz="2000" dirty="0" smtClean="0"/>
              <a:t>a</a:t>
            </a:r>
            <a:r>
              <a:rPr kumimoji="1" lang="zh-CN" altLang="en-GB" sz="2000" dirty="0" smtClean="0"/>
              <a:t>对其初始化。</a:t>
            </a:r>
          </a:p>
          <a:p>
            <a:pPr marL="1081088" lvl="1" indent="-457200" eaLnBrk="1" hangingPunct="1">
              <a:lnSpc>
                <a:spcPct val="130000"/>
              </a:lnSpc>
              <a:defRPr/>
            </a:pPr>
            <a:r>
              <a:rPr kumimoji="1" lang="zh-CN" altLang="en-GB" sz="2400" dirty="0" smtClean="0"/>
              <a:t>把对象作为函数的</a:t>
            </a:r>
            <a:r>
              <a:rPr kumimoji="1" lang="zh-CN" altLang="en-GB" sz="2400" dirty="0" smtClean="0">
                <a:solidFill>
                  <a:schemeClr val="folHlink"/>
                </a:solidFill>
              </a:rPr>
              <a:t>返回值</a:t>
            </a:r>
            <a:r>
              <a:rPr kumimoji="1" lang="zh-CN" altLang="en-GB" sz="2400" dirty="0" smtClean="0"/>
              <a:t>时，例如：</a:t>
            </a:r>
            <a:endParaRPr kumimoji="1" lang="zh-CN" altLang="en-US" sz="2400" dirty="0" smtClean="0"/>
          </a:p>
          <a:p>
            <a:pPr marL="1703388" lvl="2" indent="-442913" eaLnBrk="1" hangingPunct="1">
              <a:buFont typeface="Wingdings" pitchFamily="2" charset="2"/>
              <a:buNone/>
              <a:defRPr/>
            </a:pPr>
            <a:r>
              <a:rPr kumimoji="1" lang="en-GB" altLang="zh-CN" sz="2000" dirty="0" smtClean="0">
                <a:solidFill>
                  <a:schemeClr val="folHlink"/>
                </a:solidFill>
              </a:rPr>
              <a:t>A</a:t>
            </a:r>
            <a:r>
              <a:rPr kumimoji="1" lang="en-GB" altLang="zh-CN" sz="2000" dirty="0" smtClean="0"/>
              <a:t> f() </a:t>
            </a:r>
          </a:p>
          <a:p>
            <a:pPr marL="1703388" lvl="2" indent="-442913" eaLnBrk="1" hangingPunct="1">
              <a:buFont typeface="Wingdings" pitchFamily="2" charset="2"/>
              <a:buNone/>
              <a:defRPr/>
            </a:pPr>
            <a:r>
              <a:rPr kumimoji="1" lang="en-GB" altLang="zh-CN" sz="2000" dirty="0" smtClean="0"/>
              <a:t>{	A </a:t>
            </a:r>
            <a:r>
              <a:rPr kumimoji="1" lang="en-GB" altLang="zh-CN" sz="2000" dirty="0" err="1" smtClean="0"/>
              <a:t>a</a:t>
            </a:r>
            <a:r>
              <a:rPr kumimoji="1" lang="en-GB" altLang="zh-CN" sz="2000" dirty="0" smtClean="0"/>
              <a:t>;</a:t>
            </a:r>
          </a:p>
          <a:p>
            <a:pPr marL="1703388" lvl="2" indent="-442913" eaLnBrk="1" hangingPunct="1">
              <a:buFont typeface="Wingdings" pitchFamily="2" charset="2"/>
              <a:buNone/>
              <a:defRPr/>
            </a:pPr>
            <a:r>
              <a:rPr kumimoji="1" lang="en-GB" altLang="zh-CN" sz="2000" dirty="0" smtClean="0"/>
              <a:t>	......</a:t>
            </a:r>
          </a:p>
          <a:p>
            <a:pPr marL="1703388" lvl="2" indent="-442913" eaLnBrk="1" hangingPunct="1">
              <a:buFont typeface="Wingdings" pitchFamily="2" charset="2"/>
              <a:buNone/>
              <a:defRPr/>
            </a:pPr>
            <a:r>
              <a:rPr kumimoji="1" lang="en-GB" altLang="zh-CN" sz="2000" dirty="0" smtClean="0"/>
              <a:t>	return a; //</a:t>
            </a:r>
            <a:r>
              <a:rPr kumimoji="1" lang="zh-CN" altLang="en-GB" sz="2000" dirty="0" smtClean="0"/>
              <a:t>创建一个</a:t>
            </a:r>
            <a:r>
              <a:rPr kumimoji="1" lang="en-GB" altLang="zh-CN" sz="2000" dirty="0" smtClean="0"/>
              <a:t>A</a:t>
            </a:r>
            <a:r>
              <a:rPr kumimoji="1" lang="zh-CN" altLang="en-GB" sz="2000" dirty="0" smtClean="0"/>
              <a:t>类的临时对象，并调用</a:t>
            </a:r>
            <a:r>
              <a:rPr kumimoji="1" lang="en-GB" altLang="zh-CN" sz="2000" dirty="0" smtClean="0"/>
              <a:t>A</a:t>
            </a:r>
            <a:r>
              <a:rPr kumimoji="1" lang="zh-CN" altLang="en-GB" sz="2000" dirty="0" smtClean="0"/>
              <a:t>的</a:t>
            </a:r>
          </a:p>
          <a:p>
            <a:pPr marL="1703388" lvl="2" indent="-442913" eaLnBrk="1" hangingPunct="1">
              <a:buFont typeface="Wingdings" pitchFamily="2" charset="2"/>
              <a:buNone/>
              <a:defRPr/>
            </a:pPr>
            <a:r>
              <a:rPr kumimoji="1" lang="zh-CN" altLang="en-GB" sz="2000" dirty="0" smtClean="0"/>
              <a:t>			  </a:t>
            </a:r>
            <a:r>
              <a:rPr kumimoji="1" lang="en-GB" altLang="zh-CN" sz="2000" dirty="0" smtClean="0"/>
              <a:t>//</a:t>
            </a:r>
            <a:r>
              <a:rPr kumimoji="1" lang="zh-CN" altLang="en-GB" sz="2000" dirty="0" smtClean="0"/>
              <a:t>拷贝构造函数，用对象</a:t>
            </a:r>
            <a:r>
              <a:rPr kumimoji="1" lang="en-GB" altLang="zh-CN" sz="2000" dirty="0" smtClean="0"/>
              <a:t>a</a:t>
            </a:r>
            <a:r>
              <a:rPr kumimoji="1" lang="zh-CN" altLang="en-GB" sz="2000" dirty="0" smtClean="0"/>
              <a:t>对其初始化。</a:t>
            </a:r>
          </a:p>
          <a:p>
            <a:pPr marL="1703388" lvl="2" indent="-442913" eaLnBrk="1" hangingPunct="1">
              <a:buFont typeface="Wingdings" pitchFamily="2" charset="2"/>
              <a:buNone/>
              <a:defRPr/>
            </a:pPr>
            <a:r>
              <a:rPr kumimoji="1" lang="en-GB" altLang="zh-CN" sz="2000"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a:xfrm>
            <a:off x="1295400" y="188913"/>
            <a:ext cx="7162800" cy="1098550"/>
          </a:xfrm>
        </p:spPr>
        <p:txBody>
          <a:bodyPr/>
          <a:lstStyle/>
          <a:p>
            <a:pPr eaLnBrk="1" hangingPunct="1">
              <a:defRPr/>
            </a:pPr>
            <a:r>
              <a:rPr lang="zh-CN" altLang="en-US" sz="4000" smtClean="0">
                <a:solidFill>
                  <a:schemeClr val="folHlink"/>
                </a:solidFill>
              </a:rPr>
              <a:t>隐式</a:t>
            </a:r>
            <a:r>
              <a:rPr lang="zh-CN" altLang="en-US" sz="4000" smtClean="0"/>
              <a:t>拷贝构造函数</a:t>
            </a:r>
          </a:p>
        </p:txBody>
      </p:sp>
      <p:sp>
        <p:nvSpPr>
          <p:cNvPr id="1145859" name="Rectangle 3"/>
          <p:cNvSpPr>
            <a:spLocks noGrp="1" noChangeArrowheads="1"/>
          </p:cNvSpPr>
          <p:nvPr>
            <p:ph type="body" idx="1"/>
          </p:nvPr>
        </p:nvSpPr>
        <p:spPr>
          <a:xfrm>
            <a:off x="179388" y="1628775"/>
            <a:ext cx="8785225" cy="4679950"/>
          </a:xfrm>
        </p:spPr>
        <p:txBody>
          <a:bodyPr/>
          <a:lstStyle/>
          <a:p>
            <a:pPr marL="442913" indent="-442913" eaLnBrk="1" hangingPunct="1">
              <a:lnSpc>
                <a:spcPct val="105000"/>
              </a:lnSpc>
              <a:defRPr/>
            </a:pPr>
            <a:r>
              <a:rPr lang="zh-CN" altLang="en-US" dirty="0" smtClean="0"/>
              <a:t>如果程序中没有为类提供拷贝构造函数，则编译器将会为其生成一个</a:t>
            </a:r>
            <a:r>
              <a:rPr lang="zh-CN" altLang="en-US" dirty="0" smtClean="0">
                <a:solidFill>
                  <a:schemeClr val="folHlink"/>
                </a:solidFill>
              </a:rPr>
              <a:t>隐式拷贝构造函数</a:t>
            </a:r>
            <a:r>
              <a:rPr lang="zh-CN" altLang="en-US" dirty="0" smtClean="0"/>
              <a:t>。</a:t>
            </a:r>
          </a:p>
          <a:p>
            <a:pPr marL="442913" indent="-442913" eaLnBrk="1" hangingPunct="1">
              <a:lnSpc>
                <a:spcPct val="105000"/>
              </a:lnSpc>
              <a:defRPr/>
            </a:pPr>
            <a:r>
              <a:rPr lang="zh-CN" altLang="en-US" dirty="0" smtClean="0"/>
              <a:t>隐式拷贝构造函数将</a:t>
            </a:r>
            <a:r>
              <a:rPr lang="zh-CN" altLang="en-GB" dirty="0" smtClean="0">
                <a:solidFill>
                  <a:schemeClr val="folHlink"/>
                </a:solidFill>
              </a:rPr>
              <a:t>逐个成员</a:t>
            </a:r>
            <a:r>
              <a:rPr lang="zh-CN" altLang="en-GB" dirty="0" smtClean="0"/>
              <a:t>拷贝初始化：</a:t>
            </a:r>
          </a:p>
          <a:p>
            <a:pPr marL="1089025" lvl="1" indent="-368300" eaLnBrk="1" hangingPunct="1">
              <a:lnSpc>
                <a:spcPct val="105000"/>
              </a:lnSpc>
              <a:defRPr/>
            </a:pPr>
            <a:r>
              <a:rPr lang="zh-CN" altLang="en-GB" dirty="0" smtClean="0"/>
              <a:t>对于普通成员：它采用通常的初始化操作；</a:t>
            </a:r>
          </a:p>
          <a:p>
            <a:pPr marL="1089025" lvl="1" indent="-368300" eaLnBrk="1" hangingPunct="1">
              <a:lnSpc>
                <a:spcPct val="105000"/>
              </a:lnSpc>
              <a:defRPr/>
            </a:pPr>
            <a:r>
              <a:rPr lang="zh-CN" altLang="en-GB" dirty="0" smtClean="0"/>
              <a:t>对于成员对象：则调用成员对象类的</a:t>
            </a:r>
            <a:r>
              <a:rPr lang="zh-CN" altLang="en-GB" dirty="0" smtClean="0">
                <a:solidFill>
                  <a:srgbClr val="FFC000"/>
                </a:solidFill>
              </a:rPr>
              <a:t>拷贝构造函数</a:t>
            </a:r>
            <a:r>
              <a:rPr lang="zh-CN" altLang="en-GB" dirty="0" smtClean="0"/>
              <a:t>来实现成员对象的初始化 。</a:t>
            </a:r>
            <a:r>
              <a:rPr lang="zh-CN" altLang="en-US" dirty="0" smtClean="0"/>
              <a:t>（</a:t>
            </a:r>
            <a:r>
              <a:rPr lang="zh-CN" altLang="en-US" dirty="0" smtClean="0">
                <a:solidFill>
                  <a:srgbClr val="FFC000"/>
                </a:solidFill>
              </a:rPr>
              <a:t>递归定义！</a:t>
            </a:r>
            <a:r>
              <a:rPr lang="zh-CN" altLang="en-US"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411" name="Rectangle 3"/>
          <p:cNvSpPr>
            <a:spLocks noGrp="1" noChangeArrowheads="1"/>
          </p:cNvSpPr>
          <p:nvPr>
            <p:ph type="body" idx="1"/>
          </p:nvPr>
        </p:nvSpPr>
        <p:spPr>
          <a:xfrm>
            <a:off x="395288" y="404813"/>
            <a:ext cx="8229600" cy="6165850"/>
          </a:xfrm>
        </p:spPr>
        <p:txBody>
          <a:bodyPr/>
          <a:lstStyle/>
          <a:p>
            <a:pPr eaLnBrk="1" hangingPunct="1">
              <a:lnSpc>
                <a:spcPct val="80000"/>
              </a:lnSpc>
              <a:buFont typeface="Wingdings" pitchFamily="2" charset="2"/>
              <a:buNone/>
              <a:defRPr/>
            </a:pPr>
            <a:r>
              <a:rPr lang="en-GB" altLang="zh-CN" sz="2000" dirty="0" smtClean="0"/>
              <a:t>class A</a:t>
            </a:r>
          </a:p>
          <a:p>
            <a:pPr eaLnBrk="1" hangingPunct="1">
              <a:lnSpc>
                <a:spcPct val="80000"/>
              </a:lnSpc>
              <a:buFont typeface="Wingdings" pitchFamily="2" charset="2"/>
              <a:buNone/>
              <a:defRPr/>
            </a:pPr>
            <a:r>
              <a:rPr lang="en-GB" altLang="zh-CN" sz="2000" dirty="0" smtClean="0"/>
              <a:t>{	  </a:t>
            </a:r>
            <a:r>
              <a:rPr lang="en-GB" altLang="zh-CN" sz="2000" dirty="0" err="1" smtClean="0"/>
              <a:t>int</a:t>
            </a:r>
            <a:r>
              <a:rPr lang="en-GB" altLang="zh-CN" sz="2000" dirty="0" smtClean="0"/>
              <a:t> </a:t>
            </a:r>
            <a:r>
              <a:rPr lang="en-GB" altLang="zh-CN" sz="2000" dirty="0" err="1" smtClean="0"/>
              <a:t>x,y</a:t>
            </a:r>
            <a:r>
              <a:rPr lang="en-GB" altLang="zh-CN" sz="2000" dirty="0" smtClean="0"/>
              <a:t>;</a:t>
            </a:r>
          </a:p>
          <a:p>
            <a:pPr eaLnBrk="1" hangingPunct="1">
              <a:lnSpc>
                <a:spcPct val="80000"/>
              </a:lnSpc>
              <a:buFont typeface="Wingdings" pitchFamily="2" charset="2"/>
              <a:buNone/>
              <a:defRPr/>
            </a:pPr>
            <a:r>
              <a:rPr lang="en-GB" altLang="zh-CN" sz="2000" dirty="0" smtClean="0"/>
              <a:t>	public:</a:t>
            </a:r>
          </a:p>
          <a:p>
            <a:pPr eaLnBrk="1" hangingPunct="1">
              <a:lnSpc>
                <a:spcPct val="80000"/>
              </a:lnSpc>
              <a:buFont typeface="Wingdings" pitchFamily="2" charset="2"/>
              <a:buNone/>
              <a:defRPr/>
            </a:pPr>
            <a:r>
              <a:rPr lang="en-GB" altLang="zh-CN" sz="2000" dirty="0" smtClean="0"/>
              <a:t>	  A() { x = y = 0; }</a:t>
            </a:r>
          </a:p>
          <a:p>
            <a:pPr eaLnBrk="1" hangingPunct="1">
              <a:lnSpc>
                <a:spcPct val="80000"/>
              </a:lnSpc>
              <a:buFont typeface="Wingdings" pitchFamily="2" charset="2"/>
              <a:buNone/>
              <a:defRPr/>
            </a:pPr>
            <a:r>
              <a:rPr lang="en-GB" altLang="zh-CN" sz="2000" dirty="0" smtClean="0"/>
              <a:t>	  ......</a:t>
            </a:r>
            <a:endParaRPr lang="zh-CN" altLang="en-GB" sz="2000" dirty="0" smtClean="0"/>
          </a:p>
          <a:p>
            <a:pPr eaLnBrk="1" hangingPunct="1">
              <a:lnSpc>
                <a:spcPct val="80000"/>
              </a:lnSpc>
              <a:buFont typeface="Wingdings" pitchFamily="2" charset="2"/>
              <a:buNone/>
              <a:defRPr/>
            </a:pPr>
            <a:r>
              <a:rPr lang="en-GB" altLang="zh-CN" sz="2000" dirty="0" smtClean="0"/>
              <a:t>};</a:t>
            </a:r>
          </a:p>
          <a:p>
            <a:pPr eaLnBrk="1" hangingPunct="1">
              <a:lnSpc>
                <a:spcPct val="80000"/>
              </a:lnSpc>
              <a:buFont typeface="Wingdings" pitchFamily="2" charset="2"/>
              <a:buNone/>
              <a:defRPr/>
            </a:pPr>
            <a:r>
              <a:rPr lang="en-GB" altLang="zh-CN" sz="2000" dirty="0" smtClean="0"/>
              <a:t>class B</a:t>
            </a:r>
          </a:p>
          <a:p>
            <a:pPr eaLnBrk="1" hangingPunct="1">
              <a:lnSpc>
                <a:spcPct val="80000"/>
              </a:lnSpc>
              <a:buFont typeface="Wingdings" pitchFamily="2" charset="2"/>
              <a:buNone/>
              <a:defRPr/>
            </a:pPr>
            <a:r>
              <a:rPr lang="en-GB" altLang="zh-CN" sz="2000" dirty="0" smtClean="0"/>
              <a:t>{    </a:t>
            </a:r>
            <a:r>
              <a:rPr lang="en-GB" altLang="zh-CN" sz="2000" dirty="0" err="1" smtClean="0"/>
              <a:t>int</a:t>
            </a:r>
            <a:r>
              <a:rPr lang="en-GB" altLang="zh-CN" sz="2000" dirty="0" smtClean="0"/>
              <a:t> z;</a:t>
            </a:r>
          </a:p>
          <a:p>
            <a:pPr eaLnBrk="1" hangingPunct="1">
              <a:lnSpc>
                <a:spcPct val="80000"/>
              </a:lnSpc>
              <a:buFont typeface="Wingdings" pitchFamily="2" charset="2"/>
              <a:buNone/>
              <a:defRPr/>
            </a:pPr>
            <a:r>
              <a:rPr lang="en-GB" altLang="zh-CN" sz="2000" dirty="0" smtClean="0"/>
              <a:t>	  A </a:t>
            </a:r>
            <a:r>
              <a:rPr lang="en-GB" altLang="zh-CN" sz="2000" dirty="0" err="1" smtClean="0"/>
              <a:t>a</a:t>
            </a:r>
            <a:r>
              <a:rPr lang="en-GB" altLang="zh-CN" sz="2000" dirty="0" smtClean="0"/>
              <a:t>;</a:t>
            </a:r>
          </a:p>
          <a:p>
            <a:pPr eaLnBrk="1" hangingPunct="1">
              <a:lnSpc>
                <a:spcPct val="80000"/>
              </a:lnSpc>
              <a:buFont typeface="Wingdings" pitchFamily="2" charset="2"/>
              <a:buNone/>
              <a:defRPr/>
            </a:pPr>
            <a:r>
              <a:rPr lang="en-GB" altLang="zh-CN" sz="2000" dirty="0" smtClean="0"/>
              <a:t>   public:</a:t>
            </a:r>
          </a:p>
          <a:p>
            <a:pPr eaLnBrk="1" hangingPunct="1">
              <a:lnSpc>
                <a:spcPct val="80000"/>
              </a:lnSpc>
              <a:buFont typeface="Wingdings" pitchFamily="2" charset="2"/>
              <a:buNone/>
              <a:defRPr/>
            </a:pPr>
            <a:r>
              <a:rPr lang="en-GB" altLang="zh-CN" sz="2000" dirty="0" smtClean="0"/>
              <a:t>	  B() { z = 0; }</a:t>
            </a:r>
          </a:p>
          <a:p>
            <a:pPr eaLnBrk="1" hangingPunct="1">
              <a:lnSpc>
                <a:spcPct val="80000"/>
              </a:lnSpc>
              <a:buFont typeface="Wingdings" pitchFamily="2" charset="2"/>
              <a:buNone/>
              <a:defRPr/>
            </a:pPr>
            <a:r>
              <a:rPr lang="en-GB" altLang="zh-CN" sz="2000" dirty="0" smtClean="0"/>
              <a:t>	  ...... //</a:t>
            </a:r>
            <a:r>
              <a:rPr lang="zh-CN" altLang="en-GB" sz="2000" dirty="0" smtClean="0"/>
              <a:t>其中没有定义拷贝构造函数</a:t>
            </a:r>
          </a:p>
          <a:p>
            <a:pPr eaLnBrk="1" hangingPunct="1">
              <a:lnSpc>
                <a:spcPct val="80000"/>
              </a:lnSpc>
              <a:buFont typeface="Wingdings" pitchFamily="2" charset="2"/>
              <a:buNone/>
              <a:defRPr/>
            </a:pPr>
            <a:r>
              <a:rPr lang="en-GB" altLang="zh-CN" sz="2000" dirty="0" smtClean="0"/>
              <a:t>};</a:t>
            </a:r>
          </a:p>
          <a:p>
            <a:pPr eaLnBrk="1" hangingPunct="1">
              <a:lnSpc>
                <a:spcPct val="80000"/>
              </a:lnSpc>
              <a:buFont typeface="Wingdings" pitchFamily="2" charset="2"/>
              <a:buNone/>
              <a:defRPr/>
            </a:pPr>
            <a:r>
              <a:rPr lang="en-GB" altLang="zh-CN" sz="2000" dirty="0" smtClean="0"/>
              <a:t>...</a:t>
            </a:r>
          </a:p>
          <a:p>
            <a:pPr eaLnBrk="1" hangingPunct="1">
              <a:lnSpc>
                <a:spcPct val="80000"/>
              </a:lnSpc>
              <a:buFont typeface="Wingdings" pitchFamily="2" charset="2"/>
              <a:buNone/>
              <a:defRPr/>
            </a:pPr>
            <a:r>
              <a:rPr lang="en-GB" altLang="zh-CN" sz="2000" dirty="0" smtClean="0"/>
              <a:t>B b1; /b1.z</a:t>
            </a:r>
            <a:r>
              <a:rPr lang="zh-CN" altLang="en-GB" sz="2000" dirty="0" smtClean="0"/>
              <a:t>、</a:t>
            </a:r>
            <a:r>
              <a:rPr lang="en-GB" altLang="zh-CN" sz="2000" dirty="0" smtClean="0"/>
              <a:t>b1.a.x</a:t>
            </a:r>
            <a:r>
              <a:rPr lang="zh-CN" altLang="en-GB" sz="2000" dirty="0" smtClean="0"/>
              <a:t>以及</a:t>
            </a:r>
            <a:r>
              <a:rPr lang="en-GB" altLang="zh-CN" sz="2000" dirty="0" smtClean="0"/>
              <a:t>b1.a.y</a:t>
            </a:r>
            <a:r>
              <a:rPr lang="zh-CN" altLang="en-GB" sz="2000" dirty="0" smtClean="0"/>
              <a:t>均为</a:t>
            </a:r>
            <a:r>
              <a:rPr lang="en-GB" altLang="zh-CN" sz="2000" dirty="0" smtClean="0"/>
              <a:t>0</a:t>
            </a:r>
            <a:r>
              <a:rPr lang="zh-CN" altLang="en-GB" sz="2000" dirty="0" smtClean="0"/>
              <a:t>。</a:t>
            </a:r>
          </a:p>
          <a:p>
            <a:pPr eaLnBrk="1" hangingPunct="1">
              <a:lnSpc>
                <a:spcPct val="80000"/>
              </a:lnSpc>
              <a:buFont typeface="Wingdings" pitchFamily="2" charset="2"/>
              <a:buNone/>
              <a:defRPr/>
            </a:pPr>
            <a:r>
              <a:rPr lang="en-GB" altLang="zh-CN" sz="2000" dirty="0" smtClean="0"/>
              <a:t>B b2(b1);</a:t>
            </a:r>
            <a:r>
              <a:rPr lang="en-US" altLang="zh-CN" sz="2000" dirty="0" smtClean="0"/>
              <a:t> //b2.z</a:t>
            </a:r>
            <a:r>
              <a:rPr lang="zh-CN" altLang="en-US" sz="2000" dirty="0" smtClean="0"/>
              <a:t>初始化成</a:t>
            </a:r>
            <a:r>
              <a:rPr lang="en-US" altLang="zh-CN" sz="2000" dirty="0" smtClean="0"/>
              <a:t>b1.z</a:t>
            </a:r>
            <a:r>
              <a:rPr lang="zh-CN" altLang="en-US" sz="2000" dirty="0" smtClean="0"/>
              <a:t>；调用</a:t>
            </a:r>
            <a:r>
              <a:rPr lang="en-US" altLang="zh-CN" sz="2000" dirty="0" smtClean="0"/>
              <a:t>A</a:t>
            </a:r>
            <a:r>
              <a:rPr lang="zh-CN" altLang="en-US" sz="2000" dirty="0" smtClean="0"/>
              <a:t>的拷贝构造函数用</a:t>
            </a:r>
            <a:r>
              <a:rPr lang="en-US" altLang="zh-CN" sz="2000" dirty="0" smtClean="0"/>
              <a:t>b1.a</a:t>
            </a:r>
            <a:r>
              <a:rPr lang="zh-CN" altLang="en-US" sz="2000" dirty="0" smtClean="0"/>
              <a:t>对</a:t>
            </a:r>
          </a:p>
          <a:p>
            <a:pPr eaLnBrk="1" hangingPunct="1">
              <a:lnSpc>
                <a:spcPct val="80000"/>
              </a:lnSpc>
              <a:buFont typeface="Wingdings" pitchFamily="2" charset="2"/>
              <a:buNone/>
              <a:defRPr/>
            </a:pPr>
            <a:r>
              <a:rPr lang="zh-CN" altLang="en-US" sz="2000" dirty="0" smtClean="0"/>
              <a:t>		     </a:t>
            </a:r>
            <a:r>
              <a:rPr lang="en-US" altLang="zh-CN" sz="2000" dirty="0" smtClean="0"/>
              <a:t>//b2.a</a:t>
            </a:r>
            <a:r>
              <a:rPr lang="zh-CN" altLang="en-US" sz="2000" dirty="0" smtClean="0"/>
              <a:t>初始化。如果</a:t>
            </a:r>
            <a:r>
              <a:rPr lang="en-US" altLang="zh-CN" sz="2000" dirty="0" smtClean="0"/>
              <a:t>A</a:t>
            </a:r>
            <a:r>
              <a:rPr lang="zh-CN" altLang="en-US" sz="2000" dirty="0" smtClean="0"/>
              <a:t>中没有定义拷贝构造函数，则</a:t>
            </a:r>
          </a:p>
          <a:p>
            <a:pPr eaLnBrk="1" hangingPunct="1">
              <a:lnSpc>
                <a:spcPct val="80000"/>
              </a:lnSpc>
              <a:buFont typeface="Wingdings" pitchFamily="2" charset="2"/>
              <a:buNone/>
              <a:defRPr/>
            </a:pPr>
            <a:r>
              <a:rPr lang="zh-CN" altLang="en-US" sz="2000" dirty="0" smtClean="0"/>
              <a:t>		     </a:t>
            </a:r>
            <a:r>
              <a:rPr lang="en-US" altLang="zh-CN" sz="2000" dirty="0" smtClean="0"/>
              <a:t>//A</a:t>
            </a:r>
            <a:r>
              <a:rPr lang="zh-CN" altLang="en-US" sz="2000" dirty="0" smtClean="0"/>
              <a:t>的隐式拷贝构造函数把</a:t>
            </a:r>
            <a:r>
              <a:rPr lang="en-US" altLang="zh-CN" sz="2000" dirty="0" smtClean="0"/>
              <a:t>b2.a.x</a:t>
            </a:r>
            <a:r>
              <a:rPr lang="zh-CN" altLang="en-US" sz="2000" dirty="0" smtClean="0"/>
              <a:t>和</a:t>
            </a:r>
            <a:r>
              <a:rPr lang="en-US" altLang="zh-CN" sz="2000" dirty="0" smtClean="0"/>
              <a:t>b2.a.y</a:t>
            </a:r>
            <a:r>
              <a:rPr lang="zh-CN" altLang="en-US" sz="2000" dirty="0" smtClean="0"/>
              <a:t>分别初始化成</a:t>
            </a:r>
          </a:p>
          <a:p>
            <a:pPr eaLnBrk="1" hangingPunct="1">
              <a:lnSpc>
                <a:spcPct val="80000"/>
              </a:lnSpc>
              <a:buFont typeface="Wingdings" pitchFamily="2" charset="2"/>
              <a:buNone/>
              <a:defRPr/>
            </a:pPr>
            <a:r>
              <a:rPr lang="zh-CN" altLang="en-US" sz="2000" dirty="0" smtClean="0"/>
              <a:t>		    </a:t>
            </a:r>
            <a:r>
              <a:rPr lang="en-US" altLang="zh-CN" sz="2000" dirty="0" smtClean="0"/>
              <a:t>// b1.a.x</a:t>
            </a:r>
            <a:r>
              <a:rPr lang="zh-CN" altLang="en-US" sz="2000" dirty="0" smtClean="0"/>
              <a:t>和</a:t>
            </a:r>
            <a:r>
              <a:rPr lang="en-US" altLang="zh-CN" sz="2000" dirty="0" smtClean="0"/>
              <a:t>b1.a.y</a:t>
            </a:r>
            <a:r>
              <a:rPr lang="zh-CN" altLang="en-US" sz="2000" dirty="0" smtClean="0"/>
              <a:t>；否则，由</a:t>
            </a:r>
            <a:r>
              <a:rPr lang="en-US" altLang="zh-CN" sz="2000" dirty="0" smtClean="0"/>
              <a:t>A</a:t>
            </a:r>
            <a:r>
              <a:rPr lang="zh-CN" altLang="en-US" sz="2000" dirty="0" smtClean="0"/>
              <a:t>的自定义拷贝构造函数决定</a:t>
            </a:r>
          </a:p>
          <a:p>
            <a:pPr eaLnBrk="1" hangingPunct="1">
              <a:lnSpc>
                <a:spcPct val="80000"/>
              </a:lnSpc>
              <a:buFont typeface="Wingdings" pitchFamily="2" charset="2"/>
              <a:buNone/>
              <a:defRPr/>
            </a:pPr>
            <a:r>
              <a:rPr lang="zh-CN" altLang="en-US" sz="2000" dirty="0" smtClean="0"/>
              <a:t>		    </a:t>
            </a:r>
            <a:r>
              <a:rPr lang="en-US" altLang="zh-CN" sz="2000" dirty="0" smtClean="0"/>
              <a:t>//</a:t>
            </a:r>
            <a:r>
              <a:rPr lang="zh-CN" altLang="en-US" sz="2000" dirty="0" smtClean="0"/>
              <a:t>如何对</a:t>
            </a:r>
            <a:r>
              <a:rPr lang="en-US" altLang="zh-CN" sz="2000" dirty="0" smtClean="0"/>
              <a:t>b2.a.x</a:t>
            </a:r>
            <a:r>
              <a:rPr lang="zh-CN" altLang="en-US" sz="2000" dirty="0" smtClean="0"/>
              <a:t>和</a:t>
            </a:r>
            <a:r>
              <a:rPr lang="en-US" altLang="zh-CN" sz="2000" dirty="0" smtClean="0"/>
              <a:t>b2.a.y</a:t>
            </a:r>
            <a:r>
              <a:rPr lang="zh-CN" altLang="en-US" sz="2000" dirty="0" smtClean="0"/>
              <a:t>进行初始化。</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a:xfrm>
            <a:off x="457200" y="44450"/>
            <a:ext cx="8229600" cy="1143000"/>
          </a:xfrm>
        </p:spPr>
        <p:txBody>
          <a:bodyPr/>
          <a:lstStyle/>
          <a:p>
            <a:pPr eaLnBrk="1" hangingPunct="1">
              <a:defRPr/>
            </a:pPr>
            <a:r>
              <a:rPr lang="zh-CN" altLang="en-US" smtClean="0"/>
              <a:t>自定义拷贝构造函数</a:t>
            </a:r>
          </a:p>
        </p:txBody>
      </p:sp>
      <p:sp>
        <p:nvSpPr>
          <p:cNvPr id="1154051" name="Rectangle 3"/>
          <p:cNvSpPr>
            <a:spLocks noGrp="1" noChangeArrowheads="1"/>
          </p:cNvSpPr>
          <p:nvPr>
            <p:ph type="body" idx="1"/>
          </p:nvPr>
        </p:nvSpPr>
        <p:spPr>
          <a:xfrm>
            <a:off x="206375" y="1268413"/>
            <a:ext cx="8686800" cy="4681537"/>
          </a:xfrm>
        </p:spPr>
        <p:txBody>
          <a:bodyPr/>
          <a:lstStyle/>
          <a:p>
            <a:pPr eaLnBrk="1" hangingPunct="1">
              <a:spcBef>
                <a:spcPct val="55000"/>
              </a:spcBef>
              <a:defRPr/>
            </a:pPr>
            <a:r>
              <a:rPr lang="zh-CN" altLang="en-US" sz="2400" dirty="0" smtClean="0"/>
              <a:t>一般情况下，编译程序提供的默认</a:t>
            </a:r>
            <a:r>
              <a:rPr lang="zh-CN" altLang="en-GB" sz="2400" dirty="0" smtClean="0"/>
              <a:t>拷贝构造函数的行为足以满足要求，</a:t>
            </a:r>
            <a:r>
              <a:rPr lang="zh-CN" altLang="en-US" sz="2400" dirty="0" smtClean="0"/>
              <a:t>类中不需要自定义拷贝构造函数。</a:t>
            </a:r>
            <a:endParaRPr lang="en-US" altLang="zh-CN" sz="2400" dirty="0" smtClean="0"/>
          </a:p>
          <a:p>
            <a:pPr eaLnBrk="1" hangingPunct="1">
              <a:spcBef>
                <a:spcPct val="55000"/>
              </a:spcBef>
              <a:defRPr/>
            </a:pPr>
            <a:r>
              <a:rPr lang="zh-CN" altLang="en-US" sz="2400" dirty="0" smtClean="0"/>
              <a:t>在</a:t>
            </a:r>
            <a:r>
              <a:rPr lang="zh-CN" altLang="en-US" sz="2400" dirty="0"/>
              <a:t>有些情况下必须要自定义拷贝构造函数，否则，将会产生设计者未意识到的严重的程序错误。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3375"/>
            <a:ext cx="8507413" cy="6408738"/>
          </a:xfrm>
        </p:spPr>
        <p:txBody>
          <a:bodyPr>
            <a:normAutofit fontScale="77500" lnSpcReduction="20000"/>
          </a:bodyPr>
          <a:lstStyle/>
          <a:p>
            <a:pPr>
              <a:defRPr/>
            </a:pPr>
            <a:r>
              <a:rPr lang="zh-CN" altLang="en-US" dirty="0" smtClean="0"/>
              <a:t>直接操作栈数据</a:t>
            </a:r>
            <a:endParaRPr lang="en-US" altLang="zh-CN" dirty="0" smtClean="0"/>
          </a:p>
          <a:p>
            <a:pPr lvl="1" eaLnBrk="1" hangingPunct="1">
              <a:lnSpc>
                <a:spcPct val="120000"/>
              </a:lnSpc>
              <a:buFont typeface="Wingdings" pitchFamily="2" charset="2"/>
              <a:buNone/>
              <a:defRPr/>
            </a:pPr>
            <a:r>
              <a:rPr lang="en-GB" altLang="zh-CN" dirty="0"/>
              <a:t>Stack </a:t>
            </a:r>
            <a:r>
              <a:rPr lang="en-GB" altLang="zh-CN" dirty="0" err="1">
                <a:solidFill>
                  <a:srgbClr val="FFC000"/>
                </a:solidFill>
              </a:rPr>
              <a:t>st</a:t>
            </a:r>
            <a:r>
              <a:rPr lang="en-GB" altLang="zh-CN" dirty="0"/>
              <a:t>; </a:t>
            </a:r>
            <a:r>
              <a:rPr lang="en-US" altLang="zh-CN" dirty="0" smtClean="0"/>
              <a:t>//</a:t>
            </a:r>
            <a:r>
              <a:rPr lang="zh-CN" altLang="en-US" dirty="0" smtClean="0"/>
              <a:t>定义栈数据</a:t>
            </a:r>
            <a:endParaRPr lang="en-GB" altLang="zh-CN" dirty="0"/>
          </a:p>
          <a:p>
            <a:pPr lvl="1" eaLnBrk="1" hangingPunct="1">
              <a:lnSpc>
                <a:spcPct val="120000"/>
              </a:lnSpc>
              <a:buFont typeface="Wingdings" pitchFamily="2" charset="2"/>
              <a:buNone/>
              <a:defRPr/>
            </a:pPr>
            <a:r>
              <a:rPr lang="en-GB" altLang="zh-CN" dirty="0" err="1" smtClean="0"/>
              <a:t>st.top</a:t>
            </a:r>
            <a:r>
              <a:rPr lang="en-GB" altLang="zh-CN" dirty="0" smtClean="0"/>
              <a:t> </a:t>
            </a:r>
            <a:r>
              <a:rPr lang="en-GB" altLang="zh-CN" dirty="0"/>
              <a:t>= -1; //</a:t>
            </a:r>
            <a:r>
              <a:rPr lang="zh-CN" altLang="en-GB" dirty="0"/>
              <a:t>对</a:t>
            </a:r>
            <a:r>
              <a:rPr lang="en-GB" altLang="zh-CN" dirty="0" err="1"/>
              <a:t>st</a:t>
            </a:r>
            <a:r>
              <a:rPr lang="zh-CN" altLang="en-GB" dirty="0"/>
              <a:t>进行初始化</a:t>
            </a:r>
            <a:endParaRPr lang="en-GB" altLang="zh-CN" dirty="0"/>
          </a:p>
          <a:p>
            <a:pPr lvl="1" eaLnBrk="1" hangingPunct="1">
              <a:lnSpc>
                <a:spcPct val="120000"/>
              </a:lnSpc>
              <a:buFont typeface="Wingdings" pitchFamily="2" charset="2"/>
              <a:buNone/>
              <a:defRPr/>
            </a:pPr>
            <a:r>
              <a:rPr lang="en-GB" altLang="zh-CN" dirty="0"/>
              <a:t>//</a:t>
            </a:r>
            <a:r>
              <a:rPr lang="zh-CN" altLang="en-GB" dirty="0"/>
              <a:t>把</a:t>
            </a:r>
            <a:r>
              <a:rPr lang="en-GB" altLang="zh-CN" dirty="0"/>
              <a:t>12</a:t>
            </a:r>
            <a:r>
              <a:rPr lang="zh-CN" altLang="en-GB" dirty="0"/>
              <a:t>放进</a:t>
            </a:r>
            <a:r>
              <a:rPr lang="zh-CN" altLang="en-GB" dirty="0" smtClean="0"/>
              <a:t>栈</a:t>
            </a:r>
            <a:endParaRPr lang="zh-CN" altLang="en-GB" dirty="0"/>
          </a:p>
          <a:p>
            <a:pPr lvl="1" eaLnBrk="1" hangingPunct="1">
              <a:lnSpc>
                <a:spcPct val="120000"/>
              </a:lnSpc>
              <a:buFont typeface="Wingdings" pitchFamily="2" charset="2"/>
              <a:buNone/>
              <a:defRPr/>
            </a:pPr>
            <a:r>
              <a:rPr lang="en-US" altLang="zh-CN" dirty="0"/>
              <a:t>if (</a:t>
            </a:r>
            <a:r>
              <a:rPr lang="en-US" altLang="zh-CN" dirty="0" err="1"/>
              <a:t>st.top</a:t>
            </a:r>
            <a:r>
              <a:rPr lang="en-US" altLang="zh-CN" dirty="0"/>
              <a:t> == STACK_SIZE-1) </a:t>
            </a:r>
            <a:r>
              <a:rPr lang="en-US" altLang="zh-CN" dirty="0" smtClean="0"/>
              <a:t>  </a:t>
            </a:r>
          </a:p>
          <a:p>
            <a:pPr lvl="1" eaLnBrk="1" hangingPunct="1">
              <a:lnSpc>
                <a:spcPct val="120000"/>
              </a:lnSpc>
              <a:buFont typeface="Wingdings" pitchFamily="2" charset="2"/>
              <a:buNone/>
              <a:defRPr/>
            </a:pPr>
            <a:r>
              <a:rPr lang="en-US" altLang="zh-CN" dirty="0" smtClean="0"/>
              <a:t>   { </a:t>
            </a:r>
            <a:r>
              <a:rPr lang="en-US" altLang="zh-CN" dirty="0" err="1"/>
              <a:t>cout</a:t>
            </a:r>
            <a:r>
              <a:rPr lang="en-US" altLang="zh-CN" dirty="0"/>
              <a:t> &lt;&lt; “Stack is overflow.\n”; exit(-1); </a:t>
            </a:r>
            <a:r>
              <a:rPr lang="en-US" altLang="zh-CN" dirty="0" smtClean="0"/>
              <a:t>}</a:t>
            </a:r>
          </a:p>
          <a:p>
            <a:pPr lvl="1" eaLnBrk="1" hangingPunct="1">
              <a:lnSpc>
                <a:spcPct val="120000"/>
              </a:lnSpc>
              <a:buFont typeface="Wingdings" pitchFamily="2" charset="2"/>
              <a:buNone/>
              <a:defRPr/>
            </a:pPr>
            <a:r>
              <a:rPr lang="en-GB" altLang="zh-CN" dirty="0" err="1" smtClean="0"/>
              <a:t>st.top</a:t>
            </a:r>
            <a:r>
              <a:rPr lang="en-GB" altLang="zh-CN" dirty="0" smtClean="0"/>
              <a:t>++; </a:t>
            </a:r>
            <a:r>
              <a:rPr lang="en-GB" altLang="zh-CN" dirty="0" err="1" smtClean="0"/>
              <a:t>st.buffer</a:t>
            </a:r>
            <a:r>
              <a:rPr lang="en-GB" altLang="zh-CN" dirty="0" smtClean="0"/>
              <a:t>[</a:t>
            </a:r>
            <a:r>
              <a:rPr lang="en-GB" altLang="zh-CN" dirty="0" err="1" smtClean="0"/>
              <a:t>st.top</a:t>
            </a:r>
            <a:r>
              <a:rPr lang="en-GB" altLang="zh-CN" dirty="0"/>
              <a:t>] = 12; </a:t>
            </a:r>
          </a:p>
          <a:p>
            <a:pPr lvl="1" eaLnBrk="1" hangingPunct="1">
              <a:lnSpc>
                <a:spcPct val="120000"/>
              </a:lnSpc>
              <a:buFont typeface="Wingdings" pitchFamily="2" charset="2"/>
              <a:buNone/>
              <a:defRPr/>
            </a:pPr>
            <a:r>
              <a:rPr lang="en-GB" altLang="zh-CN" dirty="0"/>
              <a:t>//</a:t>
            </a:r>
            <a:r>
              <a:rPr lang="zh-CN" altLang="en-GB" dirty="0"/>
              <a:t>把栈顶元素退栈并存入变量</a:t>
            </a:r>
            <a:r>
              <a:rPr lang="en-GB" altLang="zh-CN" dirty="0" smtClean="0"/>
              <a:t>x</a:t>
            </a:r>
            <a:endParaRPr lang="zh-CN" altLang="en-GB" dirty="0"/>
          </a:p>
          <a:p>
            <a:pPr lvl="1" eaLnBrk="1" hangingPunct="1">
              <a:lnSpc>
                <a:spcPct val="120000"/>
              </a:lnSpc>
              <a:buFont typeface="Wingdings" pitchFamily="2" charset="2"/>
              <a:buNone/>
              <a:defRPr/>
            </a:pPr>
            <a:r>
              <a:rPr lang="en-US" altLang="zh-CN" dirty="0"/>
              <a:t>if (</a:t>
            </a:r>
            <a:r>
              <a:rPr lang="en-US" altLang="zh-CN" dirty="0" err="1"/>
              <a:t>st.top</a:t>
            </a:r>
            <a:r>
              <a:rPr lang="en-US" altLang="zh-CN" dirty="0"/>
              <a:t> == -1) </a:t>
            </a:r>
            <a:r>
              <a:rPr lang="en-US" altLang="zh-CN" dirty="0" smtClean="0"/>
              <a:t>   </a:t>
            </a:r>
          </a:p>
          <a:p>
            <a:pPr lvl="1" eaLnBrk="1" hangingPunct="1">
              <a:lnSpc>
                <a:spcPct val="120000"/>
              </a:lnSpc>
              <a:buFont typeface="Wingdings" pitchFamily="2" charset="2"/>
              <a:buNone/>
              <a:defRPr/>
            </a:pPr>
            <a:r>
              <a:rPr lang="en-US" altLang="zh-CN" dirty="0" smtClean="0"/>
              <a:t>   { </a:t>
            </a:r>
            <a:r>
              <a:rPr lang="en-US" altLang="zh-CN" dirty="0" err="1"/>
              <a:t>cout</a:t>
            </a:r>
            <a:r>
              <a:rPr lang="en-US" altLang="zh-CN" dirty="0"/>
              <a:t> &lt;&lt; “Stack is empty.\n”; exit(-1); </a:t>
            </a:r>
            <a:r>
              <a:rPr lang="en-US" altLang="zh-CN" dirty="0" smtClean="0"/>
              <a:t>}</a:t>
            </a:r>
          </a:p>
          <a:p>
            <a:pPr lvl="1" eaLnBrk="1" hangingPunct="1">
              <a:lnSpc>
                <a:spcPct val="120000"/>
              </a:lnSpc>
              <a:buFont typeface="Wingdings" pitchFamily="2" charset="2"/>
              <a:buNone/>
              <a:defRPr/>
            </a:pPr>
            <a:r>
              <a:rPr lang="en-GB" altLang="zh-CN" dirty="0" err="1" smtClean="0"/>
              <a:t>int</a:t>
            </a:r>
            <a:r>
              <a:rPr lang="en-GB" altLang="zh-CN" dirty="0" smtClean="0"/>
              <a:t> x </a:t>
            </a:r>
            <a:r>
              <a:rPr lang="en-GB" altLang="zh-CN" dirty="0"/>
              <a:t>= </a:t>
            </a:r>
            <a:r>
              <a:rPr lang="en-GB" altLang="zh-CN" dirty="0" err="1"/>
              <a:t>st.buffer</a:t>
            </a:r>
            <a:r>
              <a:rPr lang="en-GB" altLang="zh-CN" dirty="0"/>
              <a:t>[</a:t>
            </a:r>
            <a:r>
              <a:rPr lang="en-GB" altLang="zh-CN" dirty="0" err="1"/>
              <a:t>st.top</a:t>
            </a:r>
            <a:r>
              <a:rPr lang="en-GB" altLang="zh-CN" dirty="0" smtClean="0"/>
              <a:t>]; </a:t>
            </a:r>
            <a:r>
              <a:rPr lang="en-GB" altLang="zh-CN" dirty="0" err="1" smtClean="0"/>
              <a:t>st.top</a:t>
            </a:r>
            <a:r>
              <a:rPr lang="en-GB" altLang="zh-CN" dirty="0" smtClean="0"/>
              <a:t>--;</a:t>
            </a:r>
          </a:p>
          <a:p>
            <a:pPr eaLnBrk="1" hangingPunct="1">
              <a:lnSpc>
                <a:spcPct val="90000"/>
              </a:lnSpc>
              <a:defRPr/>
            </a:pPr>
            <a:r>
              <a:rPr lang="zh-CN" altLang="en-US" dirty="0" smtClean="0">
                <a:solidFill>
                  <a:srgbClr val="FFC000"/>
                </a:solidFill>
              </a:rPr>
              <a:t>存在的问题</a:t>
            </a:r>
            <a:endParaRPr lang="en-US" altLang="zh-CN" dirty="0" smtClean="0"/>
          </a:p>
          <a:p>
            <a:pPr lvl="1" eaLnBrk="1" hangingPunct="1">
              <a:lnSpc>
                <a:spcPct val="120000"/>
              </a:lnSpc>
              <a:defRPr/>
            </a:pPr>
            <a:r>
              <a:rPr lang="zh-CN" altLang="en-US" dirty="0" smtClean="0"/>
              <a:t>操作必需知道数据</a:t>
            </a:r>
            <a:r>
              <a:rPr lang="zh-CN" altLang="en-US" dirty="0"/>
              <a:t>的表示，数据表示发生变化将影响操作</a:t>
            </a:r>
            <a:endParaRPr lang="en-US" altLang="zh-CN" dirty="0" smtClean="0"/>
          </a:p>
          <a:p>
            <a:pPr lvl="1" eaLnBrk="1" hangingPunct="1">
              <a:lnSpc>
                <a:spcPct val="120000"/>
              </a:lnSpc>
              <a:defRPr/>
            </a:pPr>
            <a:r>
              <a:rPr lang="zh-CN" altLang="en-US" dirty="0" smtClean="0"/>
              <a:t>麻烦</a:t>
            </a:r>
            <a:r>
              <a:rPr lang="zh-CN" altLang="en-US" dirty="0"/>
              <a:t>并易产生误操作，因此不</a:t>
            </a:r>
            <a:r>
              <a:rPr lang="zh-CN" altLang="en-US" dirty="0" smtClean="0"/>
              <a:t>安全</a:t>
            </a:r>
          </a:p>
          <a:p>
            <a:pPr marL="457200" lvl="1" indent="0">
              <a:lnSpc>
                <a:spcPct val="120000"/>
              </a:lnSpc>
              <a:buFontTx/>
              <a:buNone/>
              <a:defRPr/>
            </a:pPr>
            <a:r>
              <a:rPr lang="en-US" altLang="zh-CN" dirty="0" err="1">
                <a:effectLst/>
              </a:rPr>
              <a:t>st.top</a:t>
            </a:r>
            <a:r>
              <a:rPr lang="en-US" altLang="zh-CN" dirty="0">
                <a:effectLst/>
              </a:rPr>
              <a:t>--; //</a:t>
            </a:r>
            <a:r>
              <a:rPr lang="zh-CN" altLang="zh-CN" dirty="0">
                <a:effectLst/>
              </a:rPr>
              <a:t>书写失误导致误操作。这里应该是</a:t>
            </a:r>
            <a:r>
              <a:rPr lang="en-US" altLang="zh-CN" dirty="0" err="1">
                <a:effectLst/>
              </a:rPr>
              <a:t>st.top</a:t>
            </a:r>
            <a:r>
              <a:rPr lang="en-US" altLang="zh-CN" dirty="0">
                <a:effectLst/>
              </a:rPr>
              <a:t>++;</a:t>
            </a:r>
            <a:endParaRPr lang="zh-CN" altLang="zh-CN" dirty="0">
              <a:effectLst/>
            </a:endParaRPr>
          </a:p>
          <a:p>
            <a:pPr marL="457200" lvl="1" indent="0">
              <a:lnSpc>
                <a:spcPct val="120000"/>
              </a:lnSpc>
              <a:buFontTx/>
              <a:buNone/>
              <a:defRPr/>
            </a:pPr>
            <a:r>
              <a:rPr lang="en-US" altLang="zh-CN" dirty="0" err="1">
                <a:effectLst/>
              </a:rPr>
              <a:t>st.buffer</a:t>
            </a:r>
            <a:r>
              <a:rPr lang="en-US" altLang="zh-CN" dirty="0">
                <a:effectLst/>
              </a:rPr>
              <a:t>[</a:t>
            </a:r>
            <a:r>
              <a:rPr lang="en-US" altLang="zh-CN" dirty="0" err="1">
                <a:effectLst/>
              </a:rPr>
              <a:t>st.top</a:t>
            </a:r>
            <a:r>
              <a:rPr lang="en-US" altLang="zh-CN" dirty="0">
                <a:effectLst/>
              </a:rPr>
              <a:t>] = 12;</a:t>
            </a:r>
            <a:endParaRPr lang="zh-CN" altLang="zh-CN" dirty="0">
              <a:effectLst/>
            </a:endParaRPr>
          </a:p>
          <a:p>
            <a:pPr lvl="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anim calcmode="lin" valueType="num">
                                      <p:cBhvr additive="base">
                                        <p:cTn id="1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 calcmode="lin" valueType="num">
                                      <p:cBhvr additive="base">
                                        <p:cTn id="1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 calcmode="lin" valueType="num">
                                      <p:cBhvr additive="base">
                                        <p:cTn id="1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anim calcmode="lin" valueType="num">
                                      <p:cBhvr additive="base">
                                        <p:cTn id="2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5" name="Rectangle 3"/>
          <p:cNvSpPr>
            <a:spLocks noGrp="1" noChangeArrowheads="1"/>
          </p:cNvSpPr>
          <p:nvPr>
            <p:ph type="body" idx="1"/>
          </p:nvPr>
        </p:nvSpPr>
        <p:spPr>
          <a:xfrm>
            <a:off x="250825" y="44450"/>
            <a:ext cx="7991475" cy="5113338"/>
          </a:xfrm>
        </p:spPr>
        <p:txBody>
          <a:bodyPr/>
          <a:lstStyle/>
          <a:p>
            <a:pPr eaLnBrk="1" hangingPunct="1">
              <a:lnSpc>
                <a:spcPct val="90000"/>
              </a:lnSpc>
              <a:spcBef>
                <a:spcPct val="5000"/>
              </a:spcBef>
              <a:buFont typeface="Wingdings" pitchFamily="2" charset="2"/>
              <a:buNone/>
              <a:defRPr/>
            </a:pPr>
            <a:r>
              <a:rPr lang="en-GB" altLang="zh-CN" sz="2400" dirty="0" smtClean="0"/>
              <a:t>class A</a:t>
            </a:r>
          </a:p>
          <a:p>
            <a:pPr eaLnBrk="1" hangingPunct="1">
              <a:lnSpc>
                <a:spcPct val="90000"/>
              </a:lnSpc>
              <a:spcBef>
                <a:spcPct val="5000"/>
              </a:spcBef>
              <a:buFont typeface="Wingdings" pitchFamily="2" charset="2"/>
              <a:buNone/>
              <a:defRPr/>
            </a:pPr>
            <a:r>
              <a:rPr lang="en-GB" altLang="zh-CN" sz="2400" dirty="0" smtClean="0"/>
              <a:t>{	   </a:t>
            </a:r>
            <a:r>
              <a:rPr lang="en-GB" altLang="zh-CN" sz="2400" dirty="0" err="1" smtClean="0"/>
              <a:t>int</a:t>
            </a:r>
            <a:r>
              <a:rPr lang="en-GB" altLang="zh-CN" sz="2400" dirty="0" smtClean="0"/>
              <a:t> </a:t>
            </a:r>
            <a:r>
              <a:rPr lang="en-GB" altLang="zh-CN" sz="2400" dirty="0" err="1" smtClean="0"/>
              <a:t>x,y</a:t>
            </a: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	   char *p;</a:t>
            </a:r>
          </a:p>
          <a:p>
            <a:pPr eaLnBrk="1" hangingPunct="1">
              <a:lnSpc>
                <a:spcPct val="90000"/>
              </a:lnSpc>
              <a:spcBef>
                <a:spcPct val="5000"/>
              </a:spcBef>
              <a:buFont typeface="Wingdings" pitchFamily="2" charset="2"/>
              <a:buNone/>
              <a:defRPr/>
            </a:pPr>
            <a:r>
              <a:rPr lang="en-GB" altLang="zh-CN" sz="2400" dirty="0" smtClean="0"/>
              <a:t>	public:</a:t>
            </a:r>
          </a:p>
          <a:p>
            <a:pPr eaLnBrk="1" hangingPunct="1">
              <a:lnSpc>
                <a:spcPct val="90000"/>
              </a:lnSpc>
              <a:spcBef>
                <a:spcPct val="5000"/>
              </a:spcBef>
              <a:buFont typeface="Wingdings" pitchFamily="2" charset="2"/>
              <a:buNone/>
              <a:defRPr/>
            </a:pPr>
            <a:r>
              <a:rPr lang="en-GB" altLang="zh-CN" sz="2400" dirty="0" smtClean="0"/>
              <a:t>		A(char *</a:t>
            </a:r>
            <a:r>
              <a:rPr lang="en-GB" altLang="zh-CN" sz="2400" dirty="0" err="1" smtClean="0"/>
              <a:t>str</a:t>
            </a: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	x = 0;  y = 0; </a:t>
            </a:r>
          </a:p>
          <a:p>
            <a:pPr eaLnBrk="1" hangingPunct="1">
              <a:lnSpc>
                <a:spcPct val="90000"/>
              </a:lnSpc>
              <a:spcBef>
                <a:spcPct val="5000"/>
              </a:spcBef>
              <a:buFont typeface="Wingdings" pitchFamily="2" charset="2"/>
              <a:buNone/>
              <a:defRPr/>
            </a:pPr>
            <a:r>
              <a:rPr lang="en-GB" altLang="zh-CN" sz="2400" dirty="0" smtClean="0"/>
              <a:t>			p = new char[</a:t>
            </a:r>
            <a:r>
              <a:rPr lang="en-GB" altLang="zh-CN" sz="2400" dirty="0" err="1" smtClean="0"/>
              <a:t>strlen</a:t>
            </a:r>
            <a:r>
              <a:rPr lang="en-GB" altLang="zh-CN" sz="2400" dirty="0" smtClean="0"/>
              <a:t>(</a:t>
            </a:r>
            <a:r>
              <a:rPr lang="en-GB" altLang="zh-CN" sz="2400" dirty="0" err="1" smtClean="0"/>
              <a:t>str</a:t>
            </a:r>
            <a:r>
              <a:rPr lang="en-GB" altLang="zh-CN" sz="2400" dirty="0" smtClean="0"/>
              <a:t>)+1]; </a:t>
            </a:r>
          </a:p>
          <a:p>
            <a:pPr eaLnBrk="1" hangingPunct="1">
              <a:lnSpc>
                <a:spcPct val="90000"/>
              </a:lnSpc>
              <a:spcBef>
                <a:spcPct val="5000"/>
              </a:spcBef>
              <a:buFont typeface="Wingdings" pitchFamily="2" charset="2"/>
              <a:buNone/>
              <a:defRPr/>
            </a:pPr>
            <a:r>
              <a:rPr lang="en-GB" altLang="zh-CN" sz="2400" dirty="0" smtClean="0"/>
              <a:t>			</a:t>
            </a:r>
            <a:r>
              <a:rPr lang="en-GB" altLang="zh-CN" sz="2400" dirty="0" err="1" smtClean="0"/>
              <a:t>strcpy</a:t>
            </a:r>
            <a:r>
              <a:rPr lang="en-GB" altLang="zh-CN" sz="2400" dirty="0" smtClean="0"/>
              <a:t>(</a:t>
            </a:r>
            <a:r>
              <a:rPr lang="en-GB" altLang="zh-CN" sz="2400" dirty="0" err="1" smtClean="0"/>
              <a:t>p,str</a:t>
            </a: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a:t>
            </a:r>
          </a:p>
          <a:p>
            <a:pPr eaLnBrk="1" hangingPunct="1">
              <a:lnSpc>
                <a:spcPct val="90000"/>
              </a:lnSpc>
              <a:spcBef>
                <a:spcPct val="5000"/>
              </a:spcBef>
              <a:buFont typeface="Wingdings" pitchFamily="2" charset="2"/>
              <a:buNone/>
              <a:defRPr/>
            </a:pPr>
            <a:r>
              <a:rPr lang="en-GB" altLang="zh-CN" sz="2400" dirty="0" smtClean="0"/>
              <a:t>		~A() { delete [] p; </a:t>
            </a:r>
            <a:r>
              <a:rPr lang="en-US" altLang="zh-CN" sz="2400" dirty="0" smtClean="0"/>
              <a:t>p=NULL; </a:t>
            </a: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a:t>
            </a:r>
          </a:p>
          <a:p>
            <a:pPr eaLnBrk="1" hangingPunct="1">
              <a:lnSpc>
                <a:spcPct val="90000"/>
              </a:lnSpc>
              <a:spcBef>
                <a:spcPct val="5000"/>
              </a:spcBef>
              <a:buFont typeface="Wingdings" pitchFamily="2" charset="2"/>
              <a:buNone/>
              <a:defRPr/>
            </a:pPr>
            <a:r>
              <a:rPr lang="en-GB" altLang="zh-CN" sz="2400" dirty="0" smtClean="0"/>
              <a:t>......</a:t>
            </a:r>
          </a:p>
          <a:p>
            <a:pPr eaLnBrk="1" hangingPunct="1">
              <a:lnSpc>
                <a:spcPct val="90000"/>
              </a:lnSpc>
              <a:buFont typeface="Wingdings" pitchFamily="2" charset="2"/>
              <a:buNone/>
              <a:defRPr/>
            </a:pPr>
            <a:r>
              <a:rPr kumimoji="1" lang="it-IT" altLang="zh-CN" sz="2400" dirty="0" smtClean="0">
                <a:effectLst/>
              </a:rPr>
              <a:t>A a1(“abcd”);</a:t>
            </a:r>
          </a:p>
          <a:p>
            <a:pPr eaLnBrk="1" hangingPunct="1">
              <a:lnSpc>
                <a:spcPct val="90000"/>
              </a:lnSpc>
              <a:buFont typeface="Wingdings" pitchFamily="2" charset="2"/>
              <a:buNone/>
              <a:defRPr/>
            </a:pPr>
            <a:r>
              <a:rPr kumimoji="1" lang="it-IT" altLang="zh-CN" sz="2400" dirty="0" smtClean="0">
                <a:effectLst/>
              </a:rPr>
              <a:t>A a2(a1);</a:t>
            </a:r>
            <a:endParaRPr lang="en-US" altLang="zh-CN" sz="2400" dirty="0" smtClean="0"/>
          </a:p>
        </p:txBody>
      </p:sp>
      <p:sp>
        <p:nvSpPr>
          <p:cNvPr id="63491" name="Rectangle 2"/>
          <p:cNvSpPr>
            <a:spLocks noChangeArrowheads="1"/>
          </p:cNvSpPr>
          <p:nvPr/>
        </p:nvSpPr>
        <p:spPr bwMode="auto">
          <a:xfrm>
            <a:off x="4389438" y="4410075"/>
            <a:ext cx="795337"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3492" name="Line 3"/>
          <p:cNvSpPr>
            <a:spLocks noChangeShapeType="1"/>
          </p:cNvSpPr>
          <p:nvPr/>
        </p:nvSpPr>
        <p:spPr bwMode="auto">
          <a:xfrm>
            <a:off x="4389438" y="4967288"/>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3" name="Line 4"/>
          <p:cNvSpPr>
            <a:spLocks noChangeShapeType="1"/>
          </p:cNvSpPr>
          <p:nvPr/>
        </p:nvSpPr>
        <p:spPr bwMode="auto">
          <a:xfrm>
            <a:off x="4389438" y="55848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Rectangle 5"/>
          <p:cNvSpPr>
            <a:spLocks noChangeArrowheads="1"/>
          </p:cNvSpPr>
          <p:nvPr/>
        </p:nvSpPr>
        <p:spPr bwMode="auto">
          <a:xfrm>
            <a:off x="8240713" y="4379913"/>
            <a:ext cx="795337"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3495" name="Line 6"/>
          <p:cNvSpPr>
            <a:spLocks noChangeShapeType="1"/>
          </p:cNvSpPr>
          <p:nvPr/>
        </p:nvSpPr>
        <p:spPr bwMode="auto">
          <a:xfrm>
            <a:off x="8240713" y="49371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6" name="Line 7"/>
          <p:cNvSpPr>
            <a:spLocks noChangeShapeType="1"/>
          </p:cNvSpPr>
          <p:nvPr/>
        </p:nvSpPr>
        <p:spPr bwMode="auto">
          <a:xfrm>
            <a:off x="8240713" y="5554663"/>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7" name="Rectangle 8"/>
          <p:cNvSpPr>
            <a:spLocks noChangeArrowheads="1"/>
          </p:cNvSpPr>
          <p:nvPr/>
        </p:nvSpPr>
        <p:spPr bwMode="auto">
          <a:xfrm>
            <a:off x="5978525" y="5584825"/>
            <a:ext cx="898525"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3498" name="Line 9"/>
          <p:cNvSpPr>
            <a:spLocks noChangeShapeType="1"/>
          </p:cNvSpPr>
          <p:nvPr/>
        </p:nvSpPr>
        <p:spPr bwMode="auto">
          <a:xfrm>
            <a:off x="4919663" y="5891213"/>
            <a:ext cx="1058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9" name="Line 10"/>
          <p:cNvSpPr>
            <a:spLocks noChangeShapeType="1"/>
          </p:cNvSpPr>
          <p:nvPr/>
        </p:nvSpPr>
        <p:spPr bwMode="auto">
          <a:xfrm>
            <a:off x="8616950" y="5891213"/>
            <a:ext cx="0" cy="922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Line 11"/>
          <p:cNvSpPr>
            <a:spLocks noChangeShapeType="1"/>
          </p:cNvSpPr>
          <p:nvPr/>
        </p:nvSpPr>
        <p:spPr bwMode="auto">
          <a:xfrm flipH="1" flipV="1">
            <a:off x="6443663" y="681355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1" name="Line 12"/>
          <p:cNvSpPr>
            <a:spLocks noChangeShapeType="1"/>
          </p:cNvSpPr>
          <p:nvPr/>
        </p:nvSpPr>
        <p:spPr bwMode="auto">
          <a:xfrm flipV="1">
            <a:off x="6443663" y="6196013"/>
            <a:ext cx="0" cy="6175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2" name="Text Box 13"/>
          <p:cNvSpPr txBox="1">
            <a:spLocks noChangeArrowheads="1"/>
          </p:cNvSpPr>
          <p:nvPr/>
        </p:nvSpPr>
        <p:spPr bwMode="auto">
          <a:xfrm>
            <a:off x="3773488"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x</a:t>
            </a:r>
          </a:p>
        </p:txBody>
      </p:sp>
      <p:sp>
        <p:nvSpPr>
          <p:cNvPr id="63503" name="Text Box 14"/>
          <p:cNvSpPr txBox="1">
            <a:spLocks noChangeArrowheads="1"/>
          </p:cNvSpPr>
          <p:nvPr/>
        </p:nvSpPr>
        <p:spPr bwMode="auto">
          <a:xfrm>
            <a:off x="3762375" y="509905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y</a:t>
            </a:r>
          </a:p>
        </p:txBody>
      </p:sp>
      <p:sp>
        <p:nvSpPr>
          <p:cNvPr id="63504" name="Text Box 15"/>
          <p:cNvSpPr txBox="1">
            <a:spLocks noChangeArrowheads="1"/>
          </p:cNvSpPr>
          <p:nvPr/>
        </p:nvSpPr>
        <p:spPr bwMode="auto">
          <a:xfrm>
            <a:off x="3773488" y="574833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p</a:t>
            </a:r>
          </a:p>
        </p:txBody>
      </p:sp>
      <p:sp>
        <p:nvSpPr>
          <p:cNvPr id="63505" name="Text Box 16"/>
          <p:cNvSpPr txBox="1">
            <a:spLocks noChangeArrowheads="1"/>
          </p:cNvSpPr>
          <p:nvPr/>
        </p:nvSpPr>
        <p:spPr bwMode="auto">
          <a:xfrm>
            <a:off x="7700963" y="450850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x</a:t>
            </a:r>
          </a:p>
        </p:txBody>
      </p:sp>
      <p:sp>
        <p:nvSpPr>
          <p:cNvPr id="63506" name="Text Box 17"/>
          <p:cNvSpPr txBox="1">
            <a:spLocks noChangeArrowheads="1"/>
          </p:cNvSpPr>
          <p:nvPr/>
        </p:nvSpPr>
        <p:spPr bwMode="auto">
          <a:xfrm>
            <a:off x="7689850" y="508476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y</a:t>
            </a:r>
          </a:p>
        </p:txBody>
      </p:sp>
      <p:sp>
        <p:nvSpPr>
          <p:cNvPr id="63507" name="Text Box 18"/>
          <p:cNvSpPr txBox="1">
            <a:spLocks noChangeArrowheads="1"/>
          </p:cNvSpPr>
          <p:nvPr/>
        </p:nvSpPr>
        <p:spPr bwMode="auto">
          <a:xfrm>
            <a:off x="7700963" y="573405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p</a:t>
            </a:r>
          </a:p>
        </p:txBody>
      </p:sp>
      <p:sp>
        <p:nvSpPr>
          <p:cNvPr id="63508" name="Text Box 19"/>
          <p:cNvSpPr txBox="1">
            <a:spLocks noChangeArrowheads="1"/>
          </p:cNvSpPr>
          <p:nvPr/>
        </p:nvSpPr>
        <p:spPr bwMode="auto">
          <a:xfrm>
            <a:off x="4492625" y="3860800"/>
            <a:ext cx="466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a1</a:t>
            </a:r>
          </a:p>
        </p:txBody>
      </p:sp>
      <p:sp>
        <p:nvSpPr>
          <p:cNvPr id="63509" name="Text Box 20"/>
          <p:cNvSpPr txBox="1">
            <a:spLocks noChangeArrowheads="1"/>
          </p:cNvSpPr>
          <p:nvPr/>
        </p:nvSpPr>
        <p:spPr bwMode="auto">
          <a:xfrm>
            <a:off x="8294688" y="3875088"/>
            <a:ext cx="46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a2</a:t>
            </a:r>
          </a:p>
        </p:txBody>
      </p:sp>
      <p:sp>
        <p:nvSpPr>
          <p:cNvPr id="63510" name="Text Box 21"/>
          <p:cNvSpPr txBox="1">
            <a:spLocks noChangeArrowheads="1"/>
          </p:cNvSpPr>
          <p:nvPr/>
        </p:nvSpPr>
        <p:spPr bwMode="auto">
          <a:xfrm>
            <a:off x="6092825" y="5726113"/>
            <a:ext cx="725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abcd</a:t>
            </a:r>
          </a:p>
        </p:txBody>
      </p:sp>
      <p:sp>
        <p:nvSpPr>
          <p:cNvPr id="63511" name="Text Box 22"/>
          <p:cNvSpPr txBox="1">
            <a:spLocks noChangeArrowheads="1"/>
          </p:cNvSpPr>
          <p:nvPr/>
        </p:nvSpPr>
        <p:spPr bwMode="auto">
          <a:xfrm>
            <a:off x="4492625" y="452278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3512" name="Text Box 23"/>
          <p:cNvSpPr txBox="1">
            <a:spLocks noChangeArrowheads="1"/>
          </p:cNvSpPr>
          <p:nvPr/>
        </p:nvSpPr>
        <p:spPr bwMode="auto">
          <a:xfrm>
            <a:off x="4471988" y="502761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3513" name="Text Box 24"/>
          <p:cNvSpPr txBox="1">
            <a:spLocks noChangeArrowheads="1"/>
          </p:cNvSpPr>
          <p:nvPr/>
        </p:nvSpPr>
        <p:spPr bwMode="auto">
          <a:xfrm>
            <a:off x="8345488" y="450850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3514" name="Text Box 25"/>
          <p:cNvSpPr txBox="1">
            <a:spLocks noChangeArrowheads="1"/>
          </p:cNvSpPr>
          <p:nvPr/>
        </p:nvSpPr>
        <p:spPr bwMode="auto">
          <a:xfrm>
            <a:off x="8324850" y="50133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3515" name="TextBox 26"/>
          <p:cNvSpPr txBox="1">
            <a:spLocks noChangeArrowheads="1"/>
          </p:cNvSpPr>
          <p:nvPr/>
        </p:nvSpPr>
        <p:spPr bwMode="auto">
          <a:xfrm>
            <a:off x="0" y="5300663"/>
            <a:ext cx="35639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just" eaLnBrk="1" hangingPunct="1">
              <a:spcBef>
                <a:spcPct val="0"/>
              </a:spcBef>
              <a:buClrTx/>
              <a:buSzTx/>
              <a:buFont typeface="Arial" charset="0"/>
              <a:buChar char="•"/>
            </a:pPr>
            <a:r>
              <a:rPr lang="zh-CN" altLang="en-GB" sz="2200"/>
              <a:t>  系统提供的隐式拷贝构造函数将会使得</a:t>
            </a:r>
            <a:r>
              <a:rPr lang="en-GB" altLang="zh-CN" sz="2200"/>
              <a:t>a1</a:t>
            </a:r>
            <a:r>
              <a:rPr lang="zh-CN" altLang="en-GB" sz="2200"/>
              <a:t>和</a:t>
            </a:r>
            <a:r>
              <a:rPr lang="en-GB" altLang="zh-CN" sz="2200"/>
              <a:t>a2</a:t>
            </a:r>
            <a:r>
              <a:rPr lang="zh-CN" altLang="en-GB" sz="2200"/>
              <a:t>的成员指针</a:t>
            </a:r>
            <a:r>
              <a:rPr lang="en-GB" altLang="zh-CN" sz="2200"/>
              <a:t>p</a:t>
            </a:r>
            <a:r>
              <a:rPr lang="zh-CN" altLang="en-GB" sz="2200">
                <a:solidFill>
                  <a:srgbClr val="FFC000"/>
                </a:solidFill>
              </a:rPr>
              <a:t>指向同一块内存区域</a:t>
            </a:r>
            <a:r>
              <a:rPr lang="zh-CN" altLang="en-US" sz="2200">
                <a:solidFill>
                  <a:srgbClr val="FFC000"/>
                </a:solidFill>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9" name="Rectangle 3"/>
          <p:cNvSpPr>
            <a:spLocks noGrp="1" noChangeArrowheads="1"/>
          </p:cNvSpPr>
          <p:nvPr>
            <p:ph type="body" idx="1"/>
          </p:nvPr>
        </p:nvSpPr>
        <p:spPr>
          <a:xfrm>
            <a:off x="468313" y="549275"/>
            <a:ext cx="8229600" cy="5903913"/>
          </a:xfrm>
        </p:spPr>
        <p:txBody>
          <a:bodyPr/>
          <a:lstStyle/>
          <a:p>
            <a:pPr eaLnBrk="1" hangingPunct="1">
              <a:spcBef>
                <a:spcPct val="30000"/>
              </a:spcBef>
              <a:defRPr/>
            </a:pPr>
            <a:r>
              <a:rPr lang="zh-CN" altLang="en-GB" smtClean="0"/>
              <a:t>它带来的问题是：</a:t>
            </a:r>
          </a:p>
          <a:p>
            <a:pPr lvl="1" eaLnBrk="1" hangingPunct="1">
              <a:spcBef>
                <a:spcPct val="30000"/>
              </a:spcBef>
              <a:defRPr/>
            </a:pPr>
            <a:r>
              <a:rPr lang="zh-CN" altLang="en-GB" smtClean="0"/>
              <a:t>如果对一个对象操作之后修改了这块空间的内容，则另一个对象将会受到影响。如果不是设计者特意所为，这将是一个隐藏的错误。</a:t>
            </a:r>
          </a:p>
          <a:p>
            <a:pPr lvl="1" eaLnBrk="1" hangingPunct="1">
              <a:spcBef>
                <a:spcPct val="30000"/>
              </a:spcBef>
              <a:defRPr/>
            </a:pPr>
            <a:r>
              <a:rPr lang="zh-CN" altLang="en-GB" smtClean="0"/>
              <a:t>当对象</a:t>
            </a:r>
            <a:r>
              <a:rPr lang="en-GB" altLang="zh-CN" smtClean="0"/>
              <a:t>a1</a:t>
            </a:r>
            <a:r>
              <a:rPr lang="zh-CN" altLang="en-GB" smtClean="0"/>
              <a:t>和</a:t>
            </a:r>
            <a:r>
              <a:rPr lang="en-GB" altLang="zh-CN" smtClean="0"/>
              <a:t>a2</a:t>
            </a:r>
            <a:r>
              <a:rPr lang="zh-CN" altLang="en-GB" smtClean="0"/>
              <a:t>消亡时，将会分别去调用它们的析构函数，这会使得同一块内存区域将被归还两次，从而导致程序运行异常。</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3" name="Rectangle 3"/>
          <p:cNvSpPr>
            <a:spLocks noGrp="1" noChangeArrowheads="1"/>
          </p:cNvSpPr>
          <p:nvPr>
            <p:ph type="body" idx="1"/>
          </p:nvPr>
        </p:nvSpPr>
        <p:spPr>
          <a:xfrm>
            <a:off x="323850" y="333375"/>
            <a:ext cx="8470900" cy="3382963"/>
          </a:xfrm>
        </p:spPr>
        <p:txBody>
          <a:bodyPr>
            <a:normAutofit fontScale="92500" lnSpcReduction="20000"/>
          </a:bodyPr>
          <a:lstStyle/>
          <a:p>
            <a:pPr eaLnBrk="1" hangingPunct="1">
              <a:spcBef>
                <a:spcPct val="30000"/>
              </a:spcBef>
              <a:defRPr/>
            </a:pPr>
            <a:r>
              <a:rPr lang="zh-CN" altLang="en-GB" smtClean="0"/>
              <a:t>解决上面问题的办法是在类</a:t>
            </a:r>
            <a:r>
              <a:rPr lang="en-GB" altLang="zh-CN" smtClean="0"/>
              <a:t>A</a:t>
            </a:r>
            <a:r>
              <a:rPr lang="zh-CN" altLang="en-GB" smtClean="0"/>
              <a:t>中显式定义一个拷贝构造函数</a:t>
            </a:r>
            <a:endParaRPr lang="zh-CN" altLang="en-US" smtClean="0"/>
          </a:p>
          <a:p>
            <a:pPr lvl="1" eaLnBrk="1" hangingPunct="1">
              <a:lnSpc>
                <a:spcPct val="140000"/>
              </a:lnSpc>
              <a:buFontTx/>
              <a:buNone/>
              <a:defRPr/>
            </a:pPr>
            <a:r>
              <a:rPr lang="en-GB" altLang="zh-CN" smtClean="0"/>
              <a:t>A::A(const A&amp; a)</a:t>
            </a:r>
          </a:p>
          <a:p>
            <a:pPr lvl="1" eaLnBrk="1" hangingPunct="1">
              <a:buFontTx/>
              <a:buNone/>
              <a:defRPr/>
            </a:pPr>
            <a:r>
              <a:rPr lang="en-GB" altLang="zh-CN" smtClean="0"/>
              <a:t>{	x = </a:t>
            </a:r>
            <a:r>
              <a:rPr lang="en-GB" altLang="zh-CN" err="1" smtClean="0"/>
              <a:t>a.x</a:t>
            </a:r>
            <a:r>
              <a:rPr lang="en-GB" altLang="zh-CN" smtClean="0"/>
              <a:t>;</a:t>
            </a:r>
          </a:p>
          <a:p>
            <a:pPr lvl="1" eaLnBrk="1" hangingPunct="1">
              <a:buFontTx/>
              <a:buNone/>
              <a:defRPr/>
            </a:pPr>
            <a:r>
              <a:rPr lang="en-GB" altLang="zh-CN" smtClean="0"/>
              <a:t>	y = </a:t>
            </a:r>
            <a:r>
              <a:rPr lang="en-GB" altLang="zh-CN" err="1" smtClean="0"/>
              <a:t>a.y</a:t>
            </a:r>
            <a:r>
              <a:rPr lang="en-GB" altLang="zh-CN" smtClean="0"/>
              <a:t>;</a:t>
            </a:r>
          </a:p>
          <a:p>
            <a:pPr lvl="1" eaLnBrk="1" hangingPunct="1">
              <a:buFontTx/>
              <a:buNone/>
              <a:defRPr/>
            </a:pPr>
            <a:r>
              <a:rPr lang="en-GB" altLang="zh-CN" smtClean="0"/>
              <a:t>	p = new char[</a:t>
            </a:r>
            <a:r>
              <a:rPr lang="en-GB" altLang="zh-CN" err="1" smtClean="0"/>
              <a:t>strlen</a:t>
            </a:r>
            <a:r>
              <a:rPr lang="en-GB" altLang="zh-CN" smtClean="0"/>
              <a:t>(</a:t>
            </a:r>
            <a:r>
              <a:rPr lang="en-GB" altLang="zh-CN" err="1" smtClean="0"/>
              <a:t>a.p</a:t>
            </a:r>
            <a:r>
              <a:rPr lang="en-GB" altLang="zh-CN" smtClean="0"/>
              <a:t>)+1];</a:t>
            </a:r>
          </a:p>
          <a:p>
            <a:pPr lvl="1" eaLnBrk="1" hangingPunct="1">
              <a:buFontTx/>
              <a:buNone/>
              <a:defRPr/>
            </a:pPr>
            <a:r>
              <a:rPr lang="en-GB" altLang="zh-CN" smtClean="0"/>
              <a:t>	</a:t>
            </a:r>
            <a:r>
              <a:rPr lang="en-GB" altLang="zh-CN" err="1" smtClean="0"/>
              <a:t>strcpy</a:t>
            </a:r>
            <a:r>
              <a:rPr lang="en-GB" altLang="zh-CN" smtClean="0"/>
              <a:t>(</a:t>
            </a:r>
            <a:r>
              <a:rPr lang="en-GB" altLang="zh-CN" err="1" smtClean="0"/>
              <a:t>p,a.p</a:t>
            </a:r>
            <a:r>
              <a:rPr lang="en-GB" altLang="zh-CN" smtClean="0"/>
              <a:t>);</a:t>
            </a:r>
          </a:p>
          <a:p>
            <a:pPr lvl="1" eaLnBrk="1" hangingPunct="1">
              <a:buFontTx/>
              <a:buNone/>
              <a:defRPr/>
            </a:pPr>
            <a:r>
              <a:rPr lang="en-GB" altLang="zh-CN" smtClean="0"/>
              <a:t>}</a:t>
            </a:r>
            <a:endParaRPr lang="en-US" altLang="zh-CN" smtClean="0"/>
          </a:p>
        </p:txBody>
      </p:sp>
      <p:sp>
        <p:nvSpPr>
          <p:cNvPr id="65539" name="Rectangle 2"/>
          <p:cNvSpPr>
            <a:spLocks noChangeArrowheads="1"/>
          </p:cNvSpPr>
          <p:nvPr/>
        </p:nvSpPr>
        <p:spPr bwMode="auto">
          <a:xfrm>
            <a:off x="2246313" y="4410075"/>
            <a:ext cx="795337"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5540" name="Line 3"/>
          <p:cNvSpPr>
            <a:spLocks noChangeShapeType="1"/>
          </p:cNvSpPr>
          <p:nvPr/>
        </p:nvSpPr>
        <p:spPr bwMode="auto">
          <a:xfrm>
            <a:off x="2246313" y="4967288"/>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1" name="Line 4"/>
          <p:cNvSpPr>
            <a:spLocks noChangeShapeType="1"/>
          </p:cNvSpPr>
          <p:nvPr/>
        </p:nvSpPr>
        <p:spPr bwMode="auto">
          <a:xfrm>
            <a:off x="2246313" y="55848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2" name="Rectangle 5"/>
          <p:cNvSpPr>
            <a:spLocks noChangeArrowheads="1"/>
          </p:cNvSpPr>
          <p:nvPr/>
        </p:nvSpPr>
        <p:spPr bwMode="auto">
          <a:xfrm>
            <a:off x="6097588" y="4379913"/>
            <a:ext cx="795337" cy="1846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5543" name="Line 6"/>
          <p:cNvSpPr>
            <a:spLocks noChangeShapeType="1"/>
          </p:cNvSpPr>
          <p:nvPr/>
        </p:nvSpPr>
        <p:spPr bwMode="auto">
          <a:xfrm>
            <a:off x="6097588" y="4937125"/>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Line 7"/>
          <p:cNvSpPr>
            <a:spLocks noChangeShapeType="1"/>
          </p:cNvSpPr>
          <p:nvPr/>
        </p:nvSpPr>
        <p:spPr bwMode="auto">
          <a:xfrm>
            <a:off x="6097588" y="5554663"/>
            <a:ext cx="795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5" name="Rectangle 8"/>
          <p:cNvSpPr>
            <a:spLocks noChangeArrowheads="1"/>
          </p:cNvSpPr>
          <p:nvPr/>
        </p:nvSpPr>
        <p:spPr bwMode="auto">
          <a:xfrm>
            <a:off x="3835400" y="5584825"/>
            <a:ext cx="898525" cy="611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5546" name="Line 9"/>
          <p:cNvSpPr>
            <a:spLocks noChangeShapeType="1"/>
          </p:cNvSpPr>
          <p:nvPr/>
        </p:nvSpPr>
        <p:spPr bwMode="auto">
          <a:xfrm>
            <a:off x="2776538" y="5891213"/>
            <a:ext cx="1058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7" name="Line 12"/>
          <p:cNvSpPr>
            <a:spLocks noChangeShapeType="1"/>
          </p:cNvSpPr>
          <p:nvPr/>
        </p:nvSpPr>
        <p:spPr bwMode="auto">
          <a:xfrm flipV="1">
            <a:off x="6588125" y="5876925"/>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8" name="Text Box 13"/>
          <p:cNvSpPr txBox="1">
            <a:spLocks noChangeArrowheads="1"/>
          </p:cNvSpPr>
          <p:nvPr/>
        </p:nvSpPr>
        <p:spPr bwMode="auto">
          <a:xfrm>
            <a:off x="1630363" y="45227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x</a:t>
            </a:r>
          </a:p>
        </p:txBody>
      </p:sp>
      <p:sp>
        <p:nvSpPr>
          <p:cNvPr id="65549" name="Text Box 14"/>
          <p:cNvSpPr txBox="1">
            <a:spLocks noChangeArrowheads="1"/>
          </p:cNvSpPr>
          <p:nvPr/>
        </p:nvSpPr>
        <p:spPr bwMode="auto">
          <a:xfrm>
            <a:off x="1619250" y="5099050"/>
            <a:ext cx="319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y</a:t>
            </a:r>
          </a:p>
        </p:txBody>
      </p:sp>
      <p:sp>
        <p:nvSpPr>
          <p:cNvPr id="65550" name="Text Box 15"/>
          <p:cNvSpPr txBox="1">
            <a:spLocks noChangeArrowheads="1"/>
          </p:cNvSpPr>
          <p:nvPr/>
        </p:nvSpPr>
        <p:spPr bwMode="auto">
          <a:xfrm>
            <a:off x="1630363" y="5748338"/>
            <a:ext cx="327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p</a:t>
            </a:r>
          </a:p>
        </p:txBody>
      </p:sp>
      <p:sp>
        <p:nvSpPr>
          <p:cNvPr id="65551" name="Text Box 16"/>
          <p:cNvSpPr txBox="1">
            <a:spLocks noChangeArrowheads="1"/>
          </p:cNvSpPr>
          <p:nvPr/>
        </p:nvSpPr>
        <p:spPr bwMode="auto">
          <a:xfrm>
            <a:off x="5557838" y="4508500"/>
            <a:ext cx="319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x</a:t>
            </a:r>
          </a:p>
        </p:txBody>
      </p:sp>
      <p:sp>
        <p:nvSpPr>
          <p:cNvPr id="65552" name="Text Box 17"/>
          <p:cNvSpPr txBox="1">
            <a:spLocks noChangeArrowheads="1"/>
          </p:cNvSpPr>
          <p:nvPr/>
        </p:nvSpPr>
        <p:spPr bwMode="auto">
          <a:xfrm>
            <a:off x="5546725" y="508476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y</a:t>
            </a:r>
          </a:p>
        </p:txBody>
      </p:sp>
      <p:sp>
        <p:nvSpPr>
          <p:cNvPr id="65553" name="Text Box 18"/>
          <p:cNvSpPr txBox="1">
            <a:spLocks noChangeArrowheads="1"/>
          </p:cNvSpPr>
          <p:nvPr/>
        </p:nvSpPr>
        <p:spPr bwMode="auto">
          <a:xfrm>
            <a:off x="5557838" y="5734050"/>
            <a:ext cx="327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p</a:t>
            </a:r>
          </a:p>
        </p:txBody>
      </p:sp>
      <p:sp>
        <p:nvSpPr>
          <p:cNvPr id="65554" name="Text Box 19"/>
          <p:cNvSpPr txBox="1">
            <a:spLocks noChangeArrowheads="1"/>
          </p:cNvSpPr>
          <p:nvPr/>
        </p:nvSpPr>
        <p:spPr bwMode="auto">
          <a:xfrm>
            <a:off x="2349500" y="3860800"/>
            <a:ext cx="466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a1</a:t>
            </a:r>
          </a:p>
        </p:txBody>
      </p:sp>
      <p:sp>
        <p:nvSpPr>
          <p:cNvPr id="65555" name="Text Box 20"/>
          <p:cNvSpPr txBox="1">
            <a:spLocks noChangeArrowheads="1"/>
          </p:cNvSpPr>
          <p:nvPr/>
        </p:nvSpPr>
        <p:spPr bwMode="auto">
          <a:xfrm>
            <a:off x="6151563" y="3875088"/>
            <a:ext cx="46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a2</a:t>
            </a:r>
          </a:p>
        </p:txBody>
      </p:sp>
      <p:sp>
        <p:nvSpPr>
          <p:cNvPr id="65556" name="Text Box 21"/>
          <p:cNvSpPr txBox="1">
            <a:spLocks noChangeArrowheads="1"/>
          </p:cNvSpPr>
          <p:nvPr/>
        </p:nvSpPr>
        <p:spPr bwMode="auto">
          <a:xfrm>
            <a:off x="3949700" y="5726113"/>
            <a:ext cx="725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abcd</a:t>
            </a:r>
          </a:p>
        </p:txBody>
      </p:sp>
      <p:sp>
        <p:nvSpPr>
          <p:cNvPr id="65557" name="Text Box 22"/>
          <p:cNvSpPr txBox="1">
            <a:spLocks noChangeArrowheads="1"/>
          </p:cNvSpPr>
          <p:nvPr/>
        </p:nvSpPr>
        <p:spPr bwMode="auto">
          <a:xfrm>
            <a:off x="2349500" y="4522788"/>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5558" name="Text Box 23"/>
          <p:cNvSpPr txBox="1">
            <a:spLocks noChangeArrowheads="1"/>
          </p:cNvSpPr>
          <p:nvPr/>
        </p:nvSpPr>
        <p:spPr bwMode="auto">
          <a:xfrm>
            <a:off x="2328863" y="5027613"/>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5559" name="Text Box 24"/>
          <p:cNvSpPr txBox="1">
            <a:spLocks noChangeArrowheads="1"/>
          </p:cNvSpPr>
          <p:nvPr/>
        </p:nvSpPr>
        <p:spPr bwMode="auto">
          <a:xfrm>
            <a:off x="6202363" y="4508500"/>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5560" name="Text Box 25"/>
          <p:cNvSpPr txBox="1">
            <a:spLocks noChangeArrowheads="1"/>
          </p:cNvSpPr>
          <p:nvPr/>
        </p:nvSpPr>
        <p:spPr bwMode="auto">
          <a:xfrm>
            <a:off x="6181725" y="5013325"/>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0</a:t>
            </a:r>
          </a:p>
        </p:txBody>
      </p:sp>
      <p:sp>
        <p:nvSpPr>
          <p:cNvPr id="65561" name="Rectangle 8"/>
          <p:cNvSpPr>
            <a:spLocks noChangeArrowheads="1"/>
          </p:cNvSpPr>
          <p:nvPr/>
        </p:nvSpPr>
        <p:spPr bwMode="auto">
          <a:xfrm>
            <a:off x="7705725" y="5589588"/>
            <a:ext cx="898525" cy="611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65562" name="TextBox 28"/>
          <p:cNvSpPr txBox="1">
            <a:spLocks noChangeArrowheads="1"/>
          </p:cNvSpPr>
          <p:nvPr/>
        </p:nvSpPr>
        <p:spPr bwMode="auto">
          <a:xfrm>
            <a:off x="7740650" y="5661025"/>
            <a:ext cx="792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abcd</a:t>
            </a:r>
            <a:endParaRPr lang="zh-CN" altLang="en-US" sz="2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p:cNvSpPr>
            <a:spLocks noGrp="1" noChangeArrowheads="1"/>
          </p:cNvSpPr>
          <p:nvPr>
            <p:ph type="body" idx="1"/>
          </p:nvPr>
        </p:nvSpPr>
        <p:spPr>
          <a:xfrm>
            <a:off x="457200" y="260350"/>
            <a:ext cx="8229600" cy="6337300"/>
          </a:xfrm>
        </p:spPr>
        <p:txBody>
          <a:bodyPr/>
          <a:lstStyle/>
          <a:p>
            <a:pPr eaLnBrk="1" hangingPunct="1">
              <a:lnSpc>
                <a:spcPct val="90000"/>
              </a:lnSpc>
              <a:defRPr/>
            </a:pPr>
            <a:r>
              <a:rPr lang="zh-CN" altLang="en-GB" sz="2800" dirty="0" smtClean="0"/>
              <a:t>自定义的拷贝构造函数将</a:t>
            </a:r>
            <a:r>
              <a:rPr lang="zh-CN" altLang="en-US" sz="2800" dirty="0" smtClean="0"/>
              <a:t>默认</a:t>
            </a:r>
            <a:r>
              <a:rPr lang="zh-CN" altLang="en-GB" sz="2800" dirty="0" smtClean="0"/>
              <a:t>调用成员对象类的</a:t>
            </a:r>
            <a:r>
              <a:rPr lang="zh-CN" altLang="en-GB" sz="2800" dirty="0" smtClean="0">
                <a:solidFill>
                  <a:schemeClr val="folHlink"/>
                </a:solidFill>
              </a:rPr>
              <a:t>默认构造函数</a:t>
            </a:r>
            <a:r>
              <a:rPr lang="zh-CN" altLang="en-GB" sz="2800" dirty="0" smtClean="0"/>
              <a:t>对成员对象初始化！</a:t>
            </a:r>
          </a:p>
          <a:p>
            <a:pPr lvl="1" eaLnBrk="1" hangingPunct="1">
              <a:lnSpc>
                <a:spcPct val="80000"/>
              </a:lnSpc>
              <a:buFontTx/>
              <a:buNone/>
              <a:defRPr/>
            </a:pPr>
            <a:r>
              <a:rPr lang="en-GB" altLang="zh-CN" sz="1800" dirty="0" smtClean="0"/>
              <a:t>class A</a:t>
            </a:r>
          </a:p>
          <a:p>
            <a:pPr lvl="1" eaLnBrk="1" hangingPunct="1">
              <a:lnSpc>
                <a:spcPct val="80000"/>
              </a:lnSpc>
              <a:buFontTx/>
              <a:buNone/>
              <a:defRPr/>
            </a:pPr>
            <a:r>
              <a:rPr lang="en-GB" altLang="zh-CN" sz="1800" dirty="0" smtClean="0"/>
              <a:t>{		</a:t>
            </a:r>
            <a:r>
              <a:rPr lang="en-GB" altLang="zh-CN" sz="1800" dirty="0" err="1" smtClean="0"/>
              <a:t>int</a:t>
            </a:r>
            <a:r>
              <a:rPr lang="en-GB" altLang="zh-CN" sz="1800" dirty="0" smtClean="0"/>
              <a:t> </a:t>
            </a:r>
            <a:r>
              <a:rPr lang="en-GB" altLang="zh-CN" sz="1800" dirty="0" err="1" smtClean="0"/>
              <a:t>x,y</a:t>
            </a:r>
            <a:r>
              <a:rPr lang="en-GB" altLang="zh-CN" sz="1800" dirty="0" smtClean="0"/>
              <a:t>;</a:t>
            </a:r>
          </a:p>
          <a:p>
            <a:pPr lvl="1" eaLnBrk="1" hangingPunct="1">
              <a:lnSpc>
                <a:spcPct val="80000"/>
              </a:lnSpc>
              <a:buFontTx/>
              <a:buNone/>
              <a:defRPr/>
            </a:pPr>
            <a:r>
              <a:rPr lang="en-GB" altLang="zh-CN" sz="1800" dirty="0" smtClean="0"/>
              <a:t>	public:</a:t>
            </a:r>
          </a:p>
          <a:p>
            <a:pPr lvl="1" eaLnBrk="1" hangingPunct="1">
              <a:lnSpc>
                <a:spcPct val="80000"/>
              </a:lnSpc>
              <a:buFontTx/>
              <a:buNone/>
              <a:defRPr/>
            </a:pPr>
            <a:r>
              <a:rPr lang="en-GB" altLang="zh-CN" sz="1800" dirty="0" smtClean="0"/>
              <a:t>		A() { x = y = 0; }</a:t>
            </a:r>
          </a:p>
          <a:p>
            <a:pPr lvl="1" eaLnBrk="1" hangingPunct="1">
              <a:lnSpc>
                <a:spcPct val="80000"/>
              </a:lnSpc>
              <a:buFontTx/>
              <a:buNone/>
              <a:defRPr/>
            </a:pPr>
            <a:r>
              <a:rPr lang="en-GB" altLang="zh-CN" sz="1800" dirty="0" smtClean="0"/>
              <a:t>		void </a:t>
            </a:r>
            <a:r>
              <a:rPr lang="en-GB" altLang="zh-CN" sz="1800" dirty="0" err="1" smtClean="0"/>
              <a:t>inc</a:t>
            </a:r>
            <a:r>
              <a:rPr lang="en-GB" altLang="zh-CN" sz="1800" dirty="0" smtClean="0"/>
              <a:t>() { x++; y++; }</a:t>
            </a:r>
          </a:p>
          <a:p>
            <a:pPr lvl="1" eaLnBrk="1" hangingPunct="1">
              <a:lnSpc>
                <a:spcPct val="80000"/>
              </a:lnSpc>
              <a:buFontTx/>
              <a:buNone/>
              <a:defRPr/>
            </a:pPr>
            <a:r>
              <a:rPr lang="en-GB" altLang="zh-CN" sz="1800" dirty="0" smtClean="0"/>
              <a:t>};</a:t>
            </a:r>
          </a:p>
          <a:p>
            <a:pPr lvl="1" eaLnBrk="1" hangingPunct="1">
              <a:lnSpc>
                <a:spcPct val="80000"/>
              </a:lnSpc>
              <a:buFontTx/>
              <a:buNone/>
              <a:defRPr/>
            </a:pPr>
            <a:r>
              <a:rPr lang="en-GB" altLang="zh-CN" sz="1800" dirty="0" smtClean="0"/>
              <a:t>class B</a:t>
            </a:r>
          </a:p>
          <a:p>
            <a:pPr lvl="1" eaLnBrk="1" hangingPunct="1">
              <a:lnSpc>
                <a:spcPct val="80000"/>
              </a:lnSpc>
              <a:buFontTx/>
              <a:buNone/>
              <a:defRPr/>
            </a:pPr>
            <a:r>
              <a:rPr lang="en-GB" altLang="zh-CN" sz="1800" dirty="0" smtClean="0"/>
              <a:t>{    </a:t>
            </a:r>
            <a:r>
              <a:rPr lang="en-GB" altLang="zh-CN" sz="1800" dirty="0" err="1" smtClean="0"/>
              <a:t>int</a:t>
            </a:r>
            <a:r>
              <a:rPr lang="en-GB" altLang="zh-CN" sz="1800" dirty="0" smtClean="0"/>
              <a:t> z;</a:t>
            </a:r>
          </a:p>
          <a:p>
            <a:pPr lvl="1" eaLnBrk="1" hangingPunct="1">
              <a:lnSpc>
                <a:spcPct val="80000"/>
              </a:lnSpc>
              <a:buFontTx/>
              <a:buNone/>
              <a:defRPr/>
            </a:pPr>
            <a:r>
              <a:rPr lang="en-GB" altLang="zh-CN" sz="1800" dirty="0" smtClean="0"/>
              <a:t>	  A </a:t>
            </a:r>
            <a:r>
              <a:rPr lang="en-GB" altLang="zh-CN" sz="1800" dirty="0" err="1" smtClean="0"/>
              <a:t>a</a:t>
            </a:r>
            <a:r>
              <a:rPr lang="en-GB" altLang="zh-CN" sz="1800" dirty="0" smtClean="0"/>
              <a:t>;</a:t>
            </a:r>
          </a:p>
          <a:p>
            <a:pPr lvl="1" eaLnBrk="1" hangingPunct="1">
              <a:lnSpc>
                <a:spcPct val="80000"/>
              </a:lnSpc>
              <a:buFontTx/>
              <a:buNone/>
              <a:defRPr/>
            </a:pPr>
            <a:r>
              <a:rPr lang="en-GB" altLang="zh-CN" sz="1800" dirty="0" smtClean="0"/>
              <a:t>   public:</a:t>
            </a:r>
          </a:p>
          <a:p>
            <a:pPr lvl="1" eaLnBrk="1" hangingPunct="1">
              <a:lnSpc>
                <a:spcPct val="80000"/>
              </a:lnSpc>
              <a:buFontTx/>
              <a:buNone/>
              <a:defRPr/>
            </a:pPr>
            <a:r>
              <a:rPr lang="en-GB" altLang="zh-CN" sz="1800" dirty="0" smtClean="0"/>
              <a:t>	  B() { z = 0; }</a:t>
            </a:r>
          </a:p>
          <a:p>
            <a:pPr lvl="1" eaLnBrk="1" hangingPunct="1">
              <a:lnSpc>
                <a:spcPct val="80000"/>
              </a:lnSpc>
              <a:buFontTx/>
              <a:buNone/>
              <a:defRPr/>
            </a:pPr>
            <a:r>
              <a:rPr lang="en-GB" altLang="zh-CN" sz="1800" dirty="0" smtClean="0"/>
              <a:t>	  B(</a:t>
            </a:r>
            <a:r>
              <a:rPr lang="en-GB" altLang="zh-CN" sz="1800" dirty="0" err="1" smtClean="0"/>
              <a:t>const</a:t>
            </a:r>
            <a:r>
              <a:rPr lang="en-GB" altLang="zh-CN" sz="1800" dirty="0" smtClean="0"/>
              <a:t> B&amp; b)            { z = </a:t>
            </a:r>
            <a:r>
              <a:rPr lang="en-GB" altLang="zh-CN" sz="1800" dirty="0" err="1" smtClean="0"/>
              <a:t>b.z</a:t>
            </a:r>
            <a:r>
              <a:rPr lang="en-GB" altLang="zh-CN" sz="1800" dirty="0" smtClean="0"/>
              <a:t>; }</a:t>
            </a:r>
          </a:p>
          <a:p>
            <a:pPr lvl="1" eaLnBrk="1" hangingPunct="1">
              <a:lnSpc>
                <a:spcPct val="80000"/>
              </a:lnSpc>
              <a:buFontTx/>
              <a:buNone/>
              <a:defRPr/>
            </a:pPr>
            <a:r>
              <a:rPr lang="en-GB" altLang="zh-CN" sz="1800" dirty="0" smtClean="0"/>
              <a:t>	  void </a:t>
            </a:r>
            <a:r>
              <a:rPr lang="en-GB" altLang="zh-CN" sz="1800" dirty="0" err="1" smtClean="0"/>
              <a:t>inc</a:t>
            </a:r>
            <a:r>
              <a:rPr lang="en-GB" altLang="zh-CN" sz="1800" dirty="0" smtClean="0"/>
              <a:t>() { z++; a.inc(); }</a:t>
            </a:r>
          </a:p>
          <a:p>
            <a:pPr lvl="1" eaLnBrk="1" hangingPunct="1">
              <a:lnSpc>
                <a:spcPct val="80000"/>
              </a:lnSpc>
              <a:buFontTx/>
              <a:buNone/>
              <a:defRPr/>
            </a:pPr>
            <a:r>
              <a:rPr lang="en-GB" altLang="zh-CN" sz="1800" dirty="0" smtClean="0"/>
              <a:t>};</a:t>
            </a:r>
          </a:p>
          <a:p>
            <a:pPr lvl="1" eaLnBrk="1" hangingPunct="1">
              <a:lnSpc>
                <a:spcPct val="80000"/>
              </a:lnSpc>
              <a:buFontTx/>
              <a:buNone/>
              <a:defRPr/>
            </a:pPr>
            <a:r>
              <a:rPr lang="en-GB" altLang="zh-CN" sz="1800" dirty="0" smtClean="0"/>
              <a:t>...</a:t>
            </a:r>
          </a:p>
          <a:p>
            <a:pPr lvl="1" eaLnBrk="1" hangingPunct="1">
              <a:lnSpc>
                <a:spcPct val="80000"/>
              </a:lnSpc>
              <a:buFontTx/>
              <a:buNone/>
              <a:defRPr/>
            </a:pPr>
            <a:r>
              <a:rPr lang="en-GB" altLang="zh-CN" sz="1800" dirty="0" smtClean="0"/>
              <a:t>B b1; /b1.z</a:t>
            </a:r>
            <a:r>
              <a:rPr lang="zh-CN" altLang="en-GB" sz="1800" dirty="0" smtClean="0"/>
              <a:t>、</a:t>
            </a:r>
            <a:r>
              <a:rPr lang="en-GB" altLang="zh-CN" sz="1800" dirty="0" smtClean="0"/>
              <a:t>b1.a.x</a:t>
            </a:r>
            <a:r>
              <a:rPr lang="zh-CN" altLang="en-GB" sz="1800" dirty="0" smtClean="0"/>
              <a:t>以及</a:t>
            </a:r>
            <a:r>
              <a:rPr lang="en-GB" altLang="zh-CN" sz="1800" dirty="0" smtClean="0"/>
              <a:t>b1.a.y</a:t>
            </a:r>
            <a:r>
              <a:rPr lang="zh-CN" altLang="en-GB" sz="1800" dirty="0" smtClean="0"/>
              <a:t>均为</a:t>
            </a:r>
            <a:r>
              <a:rPr lang="en-GB" altLang="zh-CN" sz="1800" dirty="0" smtClean="0"/>
              <a:t>0</a:t>
            </a:r>
            <a:r>
              <a:rPr lang="zh-CN" altLang="en-GB" sz="1800" dirty="0" smtClean="0"/>
              <a:t>。</a:t>
            </a:r>
          </a:p>
          <a:p>
            <a:pPr lvl="1" eaLnBrk="1" hangingPunct="1">
              <a:lnSpc>
                <a:spcPct val="80000"/>
              </a:lnSpc>
              <a:buFontTx/>
              <a:buNone/>
              <a:defRPr/>
            </a:pPr>
            <a:r>
              <a:rPr lang="en-GB" altLang="zh-CN" sz="1800" dirty="0" smtClean="0"/>
              <a:t>b1.inc(); //b1.a.x</a:t>
            </a:r>
            <a:r>
              <a:rPr lang="zh-CN" altLang="en-GB" sz="1800" dirty="0" smtClean="0"/>
              <a:t>、</a:t>
            </a:r>
            <a:r>
              <a:rPr lang="en-GB" altLang="zh-CN" sz="1800" dirty="0" smtClean="0"/>
              <a:t>b1.a.y</a:t>
            </a:r>
            <a:r>
              <a:rPr lang="zh-CN" altLang="en-GB" sz="1800" dirty="0" smtClean="0"/>
              <a:t>和</a:t>
            </a:r>
            <a:r>
              <a:rPr lang="en-GB" altLang="zh-CN" sz="1800" dirty="0" smtClean="0"/>
              <a:t>b1.z</a:t>
            </a:r>
            <a:r>
              <a:rPr lang="zh-CN" altLang="en-GB" sz="1800" dirty="0" smtClean="0"/>
              <a:t>都增加了</a:t>
            </a:r>
            <a:r>
              <a:rPr lang="en-GB" altLang="zh-CN" sz="1800" dirty="0" smtClean="0"/>
              <a:t>1</a:t>
            </a:r>
            <a:r>
              <a:rPr lang="zh-CN" altLang="en-GB" sz="1800" dirty="0" smtClean="0"/>
              <a:t>。</a:t>
            </a:r>
          </a:p>
          <a:p>
            <a:pPr lvl="1" eaLnBrk="1" hangingPunct="1">
              <a:lnSpc>
                <a:spcPct val="80000"/>
              </a:lnSpc>
              <a:buFontTx/>
              <a:buNone/>
              <a:defRPr/>
            </a:pPr>
            <a:r>
              <a:rPr lang="en-GB" altLang="zh-CN" sz="1800" dirty="0" smtClean="0"/>
              <a:t>B b2(b1);</a:t>
            </a:r>
            <a:r>
              <a:rPr lang="en-US" altLang="zh-CN" sz="1800" dirty="0" smtClean="0"/>
              <a:t> //b2.z</a:t>
            </a:r>
            <a:r>
              <a:rPr lang="zh-CN" altLang="en-US" sz="1800" dirty="0" smtClean="0"/>
              <a:t>为</a:t>
            </a:r>
            <a:r>
              <a:rPr lang="en-US" altLang="zh-CN" sz="1800" dirty="0" smtClean="0"/>
              <a:t>1</a:t>
            </a:r>
            <a:r>
              <a:rPr lang="zh-CN" altLang="en-US" sz="1800" dirty="0" smtClean="0"/>
              <a:t>，</a:t>
            </a:r>
            <a:r>
              <a:rPr lang="en-US" altLang="zh-CN" sz="1800" dirty="0" smtClean="0"/>
              <a:t>b2.a.x</a:t>
            </a:r>
            <a:r>
              <a:rPr lang="zh-CN" altLang="en-US" sz="1800" dirty="0" smtClean="0"/>
              <a:t>和</a:t>
            </a:r>
            <a:r>
              <a:rPr lang="en-US" altLang="zh-CN" sz="1800" dirty="0" smtClean="0"/>
              <a:t>b2.a.y</a:t>
            </a:r>
            <a:r>
              <a:rPr lang="zh-CN" altLang="en-US" sz="1800" dirty="0" smtClean="0"/>
              <a:t>均为</a:t>
            </a:r>
            <a:r>
              <a:rPr lang="en-US" altLang="zh-CN" sz="1800" dirty="0" smtClean="0"/>
              <a:t>0</a:t>
            </a:r>
            <a:r>
              <a:rPr lang="zh-CN" altLang="en-US" sz="1800" dirty="0" smtClean="0"/>
              <a:t>。</a:t>
            </a:r>
          </a:p>
          <a:p>
            <a:pPr eaLnBrk="1" hangingPunct="1">
              <a:lnSpc>
                <a:spcPct val="80000"/>
              </a:lnSpc>
              <a:defRPr/>
            </a:pPr>
            <a:r>
              <a:rPr lang="zh-CN" altLang="en-US" sz="2800" dirty="0" smtClean="0"/>
              <a:t>如何能让</a:t>
            </a:r>
            <a:r>
              <a:rPr lang="en-US" altLang="zh-CN" sz="2800" dirty="0" smtClean="0"/>
              <a:t>b2</a:t>
            </a:r>
            <a:r>
              <a:rPr lang="zh-CN" altLang="en-US" sz="2800" dirty="0" smtClean="0"/>
              <a:t>与</a:t>
            </a:r>
            <a:r>
              <a:rPr lang="en-US" altLang="zh-CN" sz="2800" dirty="0" smtClean="0"/>
              <a:t>b1</a:t>
            </a:r>
            <a:r>
              <a:rPr lang="zh-CN" altLang="en-US" sz="2800" dirty="0" smtClean="0"/>
              <a:t>一致呢？</a:t>
            </a:r>
          </a:p>
        </p:txBody>
      </p:sp>
      <p:sp>
        <p:nvSpPr>
          <p:cNvPr id="1367041" name="Text Box 1"/>
          <p:cNvSpPr txBox="1">
            <a:spLocks noChangeArrowheads="1"/>
          </p:cNvSpPr>
          <p:nvPr/>
        </p:nvSpPr>
        <p:spPr bwMode="auto">
          <a:xfrm>
            <a:off x="2987675" y="407035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solidFill>
                  <a:schemeClr val="folHlink"/>
                </a:solidFill>
              </a:rPr>
              <a:t>: a(b.a)</a:t>
            </a:r>
          </a:p>
        </p:txBody>
      </p:sp>
      <p:sp>
        <p:nvSpPr>
          <p:cNvPr id="1367042" name="Text Box 2"/>
          <p:cNvSpPr txBox="1">
            <a:spLocks noChangeArrowheads="1"/>
          </p:cNvSpPr>
          <p:nvPr/>
        </p:nvSpPr>
        <p:spPr bwMode="auto">
          <a:xfrm>
            <a:off x="3400425" y="5726113"/>
            <a:ext cx="2841625" cy="366712"/>
          </a:xfrm>
          <a:prstGeom prst="rect">
            <a:avLst/>
          </a:prstGeom>
          <a:solidFill>
            <a:schemeClr val="bg2"/>
          </a:solidFill>
          <a:ln w="12700" cap="sq">
            <a:noFill/>
            <a:miter lim="800000"/>
            <a:headEnd type="none" w="sm" len="sm"/>
            <a:tailEnd type="none" w="sm" len="sm"/>
          </a:ln>
          <a:effectLst/>
        </p:spPr>
        <p:txBody>
          <a:bodyPr wrap="none">
            <a:spAutoFit/>
          </a:bodyPr>
          <a:lstStyle/>
          <a:p>
            <a:pPr>
              <a:defRPr/>
            </a:pPr>
            <a:r>
              <a:rPr lang="en-US" altLang="zh-CN" sz="1800" b="1">
                <a:solidFill>
                  <a:schemeClr val="folHlink"/>
                </a:solidFill>
                <a:effectLst>
                  <a:outerShdw blurRad="38100" dist="38100" dir="2700000" algn="tl">
                    <a:srgbClr val="000000"/>
                  </a:outerShdw>
                </a:effectLst>
                <a:ea typeface="宋体" pitchFamily="2" charset="-122"/>
              </a:rPr>
              <a:t>b2.a.x</a:t>
            </a:r>
            <a:r>
              <a:rPr lang="zh-CN" altLang="en-US" sz="1800" b="1">
                <a:solidFill>
                  <a:schemeClr val="folHlink"/>
                </a:solidFill>
                <a:effectLst>
                  <a:outerShdw blurRad="38100" dist="38100" dir="2700000" algn="tl">
                    <a:srgbClr val="000000"/>
                  </a:outerShdw>
                </a:effectLst>
                <a:ea typeface="宋体" pitchFamily="2" charset="-122"/>
              </a:rPr>
              <a:t>和</a:t>
            </a:r>
            <a:r>
              <a:rPr lang="en-US" altLang="zh-CN" sz="1800" b="1">
                <a:solidFill>
                  <a:schemeClr val="folHlink"/>
                </a:solidFill>
                <a:effectLst>
                  <a:outerShdw blurRad="38100" dist="38100" dir="2700000" algn="tl">
                    <a:srgbClr val="000000"/>
                  </a:outerShdw>
                </a:effectLst>
                <a:ea typeface="宋体" pitchFamily="2" charset="-122"/>
              </a:rPr>
              <a:t>b2.a.y</a:t>
            </a:r>
            <a:r>
              <a:rPr lang="zh-CN" altLang="en-US" sz="1800" b="1">
                <a:solidFill>
                  <a:schemeClr val="folHlink"/>
                </a:solidFill>
                <a:effectLst>
                  <a:outerShdw blurRad="38100" dist="38100" dir="2700000" algn="tl">
                    <a:srgbClr val="000000"/>
                  </a:outerShdw>
                </a:effectLst>
                <a:ea typeface="宋体" pitchFamily="2" charset="-122"/>
              </a:rPr>
              <a:t>均为</a:t>
            </a:r>
            <a:r>
              <a:rPr lang="en-US" altLang="zh-CN" sz="1800" b="1">
                <a:solidFill>
                  <a:schemeClr val="folHlink"/>
                </a:solidFill>
                <a:effectLst>
                  <a:outerShdw blurRad="38100" dist="38100" dir="2700000" algn="tl">
                    <a:srgbClr val="000000"/>
                  </a:outerShdw>
                </a:effectLst>
                <a:ea typeface="宋体" pitchFamily="2" charset="-122"/>
              </a:rPr>
              <a:t>1</a:t>
            </a:r>
            <a:r>
              <a:rPr lang="zh-CN" altLang="en-US" sz="1800" b="1">
                <a:solidFill>
                  <a:schemeClr val="folHlink"/>
                </a:solidFill>
                <a:effectLst>
                  <a:outerShdw blurRad="38100" dist="38100" dir="2700000" algn="tl">
                    <a:srgbClr val="000000"/>
                  </a:outerShdw>
                </a:effectLst>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7041"/>
                                        </p:tgtEl>
                                        <p:attrNameLst>
                                          <p:attrName>style.visibility</p:attrName>
                                        </p:attrNameLst>
                                      </p:cBhvr>
                                      <p:to>
                                        <p:strVal val="visible"/>
                                      </p:to>
                                    </p:set>
                                    <p:anim calcmode="lin" valueType="num">
                                      <p:cBhvr additive="base">
                                        <p:cTn id="7" dur="500" fill="hold"/>
                                        <p:tgtEl>
                                          <p:spTgt spid="1367041"/>
                                        </p:tgtEl>
                                        <p:attrNameLst>
                                          <p:attrName>ppt_x</p:attrName>
                                        </p:attrNameLst>
                                      </p:cBhvr>
                                      <p:tavLst>
                                        <p:tav tm="0">
                                          <p:val>
                                            <p:strVal val="#ppt_x"/>
                                          </p:val>
                                        </p:tav>
                                        <p:tav tm="100000">
                                          <p:val>
                                            <p:strVal val="#ppt_x"/>
                                          </p:val>
                                        </p:tav>
                                      </p:tavLst>
                                    </p:anim>
                                    <p:anim calcmode="lin" valueType="num">
                                      <p:cBhvr additive="base">
                                        <p:cTn id="8" dur="500" fill="hold"/>
                                        <p:tgtEl>
                                          <p:spTgt spid="13670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67042"/>
                                        </p:tgtEl>
                                        <p:attrNameLst>
                                          <p:attrName>style.visibility</p:attrName>
                                        </p:attrNameLst>
                                      </p:cBhvr>
                                      <p:to>
                                        <p:strVal val="visible"/>
                                      </p:to>
                                    </p:set>
                                    <p:anim calcmode="lin" valueType="num">
                                      <p:cBhvr additive="base">
                                        <p:cTn id="11" dur="500" fill="hold"/>
                                        <p:tgtEl>
                                          <p:spTgt spid="1367042"/>
                                        </p:tgtEl>
                                        <p:attrNameLst>
                                          <p:attrName>ppt_x</p:attrName>
                                        </p:attrNameLst>
                                      </p:cBhvr>
                                      <p:tavLst>
                                        <p:tav tm="0">
                                          <p:val>
                                            <p:strVal val="#ppt_x"/>
                                          </p:val>
                                        </p:tav>
                                        <p:tav tm="100000">
                                          <p:val>
                                            <p:strVal val="#ppt_x"/>
                                          </p:val>
                                        </p:tav>
                                      </p:tavLst>
                                    </p:anim>
                                    <p:anim calcmode="lin" valueType="num">
                                      <p:cBhvr additive="base">
                                        <p:cTn id="12" dur="500" fill="hold"/>
                                        <p:tgtEl>
                                          <p:spTgt spid="13670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7041" grpId="0"/>
      <p:bldP spid="136704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en-US" altLang="zh-CN" dirty="0" err="1" smtClean="0"/>
              <a:t>const</a:t>
            </a:r>
            <a:r>
              <a:rPr lang="zh-CN" altLang="en-US" dirty="0" smtClean="0"/>
              <a:t>成员函数</a:t>
            </a:r>
            <a:endParaRPr lang="zh-CN" altLang="en-US" dirty="0"/>
          </a:p>
        </p:txBody>
      </p:sp>
      <p:sp>
        <p:nvSpPr>
          <p:cNvPr id="3" name="内容占位符 2"/>
          <p:cNvSpPr>
            <a:spLocks noGrp="1"/>
          </p:cNvSpPr>
          <p:nvPr>
            <p:ph idx="1"/>
          </p:nvPr>
        </p:nvSpPr>
        <p:spPr>
          <a:xfrm>
            <a:off x="457200" y="1268413"/>
            <a:ext cx="8229600" cy="5184775"/>
          </a:xfrm>
        </p:spPr>
        <p:txBody>
          <a:bodyPr>
            <a:normAutofit fontScale="62500" lnSpcReduction="20000"/>
          </a:bodyPr>
          <a:lstStyle/>
          <a:p>
            <a:pPr marL="0" indent="0" eaLnBrk="1" hangingPunct="1">
              <a:lnSpc>
                <a:spcPct val="120000"/>
              </a:lnSpc>
              <a:buFont typeface="Wingdings" pitchFamily="2" charset="2"/>
              <a:buNone/>
              <a:defRPr/>
            </a:pPr>
            <a:r>
              <a:rPr lang="en-US" altLang="zh-CN" dirty="0"/>
              <a:t>class Date</a:t>
            </a:r>
          </a:p>
          <a:p>
            <a:pPr marL="0" indent="0" eaLnBrk="1" hangingPunct="1">
              <a:lnSpc>
                <a:spcPct val="120000"/>
              </a:lnSpc>
              <a:buFont typeface="Wingdings" pitchFamily="2" charset="2"/>
              <a:buNone/>
              <a:defRPr/>
            </a:pPr>
            <a:r>
              <a:rPr lang="en-US" altLang="zh-CN" dirty="0" smtClean="0"/>
              <a:t>{public</a:t>
            </a:r>
            <a:r>
              <a:rPr lang="en-US" altLang="zh-CN" dirty="0"/>
              <a:t>:</a:t>
            </a:r>
          </a:p>
          <a:p>
            <a:pPr marL="0" indent="0" eaLnBrk="1" hangingPunct="1">
              <a:lnSpc>
                <a:spcPct val="120000"/>
              </a:lnSpc>
              <a:buFont typeface="Wingdings" pitchFamily="2" charset="2"/>
              <a:buNone/>
              <a:defRPr/>
            </a:pPr>
            <a:r>
              <a:rPr lang="en-US" altLang="zh-CN" dirty="0" smtClean="0"/>
              <a:t>     void </a:t>
            </a:r>
            <a:r>
              <a:rPr lang="en-US" altLang="zh-CN" dirty="0"/>
              <a:t>set(</a:t>
            </a:r>
            <a:r>
              <a:rPr lang="en-US" altLang="zh-CN" dirty="0" err="1"/>
              <a:t>int</a:t>
            </a:r>
            <a:r>
              <a:rPr lang="en-US" altLang="zh-CN" dirty="0"/>
              <a:t> y, </a:t>
            </a:r>
            <a:r>
              <a:rPr lang="en-US" altLang="zh-CN" dirty="0" err="1"/>
              <a:t>int</a:t>
            </a:r>
            <a:r>
              <a:rPr lang="en-US" altLang="zh-CN" dirty="0"/>
              <a:t> m, </a:t>
            </a:r>
            <a:r>
              <a:rPr lang="en-US" altLang="zh-CN" dirty="0" err="1"/>
              <a:t>int</a:t>
            </a:r>
            <a:r>
              <a:rPr lang="en-US" altLang="zh-CN" dirty="0"/>
              <a:t> d</a:t>
            </a:r>
            <a:r>
              <a:rPr lang="en-US" altLang="zh-CN" dirty="0" smtClean="0"/>
              <a:t>);</a:t>
            </a:r>
          </a:p>
          <a:p>
            <a:pPr marL="0" indent="0" eaLnBrk="1" hangingPunct="1">
              <a:lnSpc>
                <a:spcPct val="120000"/>
              </a:lnSpc>
              <a:buFont typeface="Wingdings" pitchFamily="2" charset="2"/>
              <a:buNone/>
              <a:defRPr/>
            </a:pPr>
            <a:r>
              <a:rPr kumimoji="1" lang="en-US" altLang="zh-CN" dirty="0"/>
              <a:t> </a:t>
            </a:r>
            <a:r>
              <a:rPr kumimoji="1" lang="en-US" altLang="zh-CN" dirty="0" smtClean="0"/>
              <a:t>    </a:t>
            </a:r>
            <a:r>
              <a:rPr kumimoji="1" lang="en-US" altLang="zh-CN" dirty="0" err="1" smtClean="0"/>
              <a:t>int</a:t>
            </a:r>
            <a:r>
              <a:rPr kumimoji="1" lang="en-US" altLang="zh-CN" dirty="0" smtClean="0"/>
              <a:t> </a:t>
            </a:r>
            <a:r>
              <a:rPr kumimoji="1" lang="en-US" altLang="zh-CN" dirty="0" err="1"/>
              <a:t>get_day</a:t>
            </a:r>
            <a:r>
              <a:rPr kumimoji="1" lang="en-US" altLang="zh-CN" dirty="0" smtClean="0"/>
              <a:t>();</a:t>
            </a:r>
            <a:endParaRPr kumimoji="1" lang="zh-CN" altLang="en-US" dirty="0"/>
          </a:p>
          <a:p>
            <a:pPr marL="0" indent="0" eaLnBrk="1" hangingPunct="1">
              <a:lnSpc>
                <a:spcPct val="120000"/>
              </a:lnSpc>
              <a:buFont typeface="Wingdings" pitchFamily="2" charset="2"/>
              <a:buNone/>
              <a:defRPr/>
            </a:pPr>
            <a:r>
              <a:rPr kumimoji="1" lang="zh-CN" altLang="en-US" dirty="0"/>
              <a:t>     </a:t>
            </a:r>
            <a:r>
              <a:rPr kumimoji="1" lang="en-US" altLang="zh-CN" dirty="0" err="1"/>
              <a:t>int</a:t>
            </a:r>
            <a:r>
              <a:rPr kumimoji="1" lang="en-US" altLang="zh-CN" dirty="0"/>
              <a:t> </a:t>
            </a:r>
            <a:r>
              <a:rPr kumimoji="1" lang="en-US" altLang="zh-CN" dirty="0" err="1"/>
              <a:t>get_month</a:t>
            </a:r>
            <a:r>
              <a:rPr kumimoji="1" lang="en-US" altLang="zh-CN" dirty="0"/>
              <a:t>(); </a:t>
            </a:r>
            <a:endParaRPr kumimoji="1" lang="zh-CN" altLang="en-US" dirty="0"/>
          </a:p>
          <a:p>
            <a:pPr marL="0" indent="0" eaLnBrk="1" hangingPunct="1">
              <a:lnSpc>
                <a:spcPct val="120000"/>
              </a:lnSpc>
              <a:buFont typeface="Wingdings" pitchFamily="2" charset="2"/>
              <a:buNone/>
              <a:defRPr/>
            </a:pPr>
            <a:r>
              <a:rPr kumimoji="1" lang="zh-CN" altLang="en-US" dirty="0"/>
              <a:t>     </a:t>
            </a:r>
            <a:r>
              <a:rPr kumimoji="1" lang="en-US" altLang="zh-CN" dirty="0" err="1"/>
              <a:t>int</a:t>
            </a:r>
            <a:r>
              <a:rPr kumimoji="1" lang="en-US" altLang="zh-CN" dirty="0"/>
              <a:t> </a:t>
            </a:r>
            <a:r>
              <a:rPr kumimoji="1" lang="en-US" altLang="zh-CN" dirty="0" err="1"/>
              <a:t>get_year</a:t>
            </a:r>
            <a:r>
              <a:rPr kumimoji="1" lang="en-US" altLang="zh-CN" dirty="0" smtClean="0"/>
              <a:t>();</a:t>
            </a:r>
            <a:endParaRPr kumimoji="1" lang="zh-CN" altLang="en-US" dirty="0"/>
          </a:p>
          <a:p>
            <a:pPr marL="0" indent="0" eaLnBrk="1" hangingPunct="1">
              <a:lnSpc>
                <a:spcPct val="120000"/>
              </a:lnSpc>
              <a:buFont typeface="Wingdings" pitchFamily="2" charset="2"/>
              <a:buNone/>
              <a:defRPr/>
            </a:pPr>
            <a:r>
              <a:rPr kumimoji="1" lang="zh-CN" altLang="en-US" dirty="0"/>
              <a:t>	  </a:t>
            </a:r>
            <a:r>
              <a:rPr kumimoji="1" lang="en-US" altLang="zh-CN" dirty="0"/>
              <a:t>......</a:t>
            </a:r>
          </a:p>
          <a:p>
            <a:pPr marL="0" indent="0" eaLnBrk="1" hangingPunct="1">
              <a:lnSpc>
                <a:spcPct val="120000"/>
              </a:lnSpc>
              <a:buFont typeface="Wingdings" pitchFamily="2" charset="2"/>
              <a:buNone/>
              <a:defRPr/>
            </a:pPr>
            <a:r>
              <a:rPr lang="en-US" altLang="zh-CN" dirty="0"/>
              <a:t>}; </a:t>
            </a:r>
          </a:p>
          <a:p>
            <a:pPr marL="0" indent="0">
              <a:lnSpc>
                <a:spcPct val="120000"/>
              </a:lnSpc>
              <a:buFont typeface="Wingdings" pitchFamily="2" charset="2"/>
              <a:buNone/>
              <a:defRPr/>
            </a:pPr>
            <a:r>
              <a:rPr lang="en-US" altLang="zh-CN" dirty="0" smtClean="0"/>
              <a:t>void f(</a:t>
            </a:r>
            <a:r>
              <a:rPr lang="en-US" altLang="zh-CN" dirty="0" err="1" smtClean="0"/>
              <a:t>const</a:t>
            </a:r>
            <a:r>
              <a:rPr lang="en-US" altLang="zh-CN" dirty="0" smtClean="0"/>
              <a:t> Date &amp;d)</a:t>
            </a:r>
          </a:p>
          <a:p>
            <a:pPr marL="0" indent="0">
              <a:lnSpc>
                <a:spcPct val="120000"/>
              </a:lnSpc>
              <a:buFont typeface="Wingdings" pitchFamily="2" charset="2"/>
              <a:buNone/>
              <a:defRPr/>
            </a:pPr>
            <a:r>
              <a:rPr lang="en-US" altLang="zh-CN" dirty="0" smtClean="0"/>
              <a:t>{ ... </a:t>
            </a:r>
            <a:r>
              <a:rPr lang="en-US" altLang="zh-CN" dirty="0" err="1" smtClean="0"/>
              <a:t>d.get_day</a:t>
            </a:r>
            <a:r>
              <a:rPr lang="en-US" altLang="zh-CN" dirty="0" smtClean="0"/>
              <a:t>() ... //</a:t>
            </a:r>
            <a:r>
              <a:rPr lang="en-US" altLang="zh-CN" dirty="0" smtClean="0">
                <a:solidFill>
                  <a:srgbClr val="FFC000"/>
                </a:solidFill>
              </a:rPr>
              <a:t>?</a:t>
            </a:r>
          </a:p>
          <a:p>
            <a:pPr marL="0" indent="0">
              <a:lnSpc>
                <a:spcPct val="120000"/>
              </a:lnSpc>
              <a:buFont typeface="Wingdings" pitchFamily="2" charset="2"/>
              <a:buNone/>
              <a:defRPr/>
            </a:pPr>
            <a:r>
              <a:rPr lang="en-US" altLang="zh-CN" dirty="0"/>
              <a:t> </a:t>
            </a:r>
            <a:r>
              <a:rPr lang="en-US" altLang="zh-CN" dirty="0" smtClean="0"/>
              <a:t>  ... </a:t>
            </a:r>
            <a:r>
              <a:rPr lang="en-US" altLang="zh-CN" dirty="0" err="1" smtClean="0"/>
              <a:t>d.get_month</a:t>
            </a:r>
            <a:r>
              <a:rPr lang="en-US" altLang="zh-CN" dirty="0" smtClean="0"/>
              <a:t>() ... //</a:t>
            </a:r>
            <a:r>
              <a:rPr lang="en-US" altLang="zh-CN" dirty="0" smtClean="0">
                <a:solidFill>
                  <a:srgbClr val="FFC000"/>
                </a:solidFill>
              </a:rPr>
              <a:t>?</a:t>
            </a:r>
          </a:p>
          <a:p>
            <a:pPr marL="0" indent="0">
              <a:lnSpc>
                <a:spcPct val="120000"/>
              </a:lnSpc>
              <a:buFont typeface="Wingdings" pitchFamily="2" charset="2"/>
              <a:buNone/>
              <a:defRPr/>
            </a:pPr>
            <a:r>
              <a:rPr lang="en-US" altLang="zh-CN" dirty="0"/>
              <a:t> </a:t>
            </a:r>
            <a:r>
              <a:rPr lang="en-US" altLang="zh-CN" dirty="0" smtClean="0"/>
              <a:t>  ... </a:t>
            </a:r>
            <a:r>
              <a:rPr lang="en-US" altLang="zh-CN" dirty="0" err="1" smtClean="0"/>
              <a:t>d.get_year</a:t>
            </a:r>
            <a:r>
              <a:rPr lang="en-US" altLang="zh-CN" dirty="0" smtClean="0"/>
              <a:t>() ... //</a:t>
            </a:r>
            <a:r>
              <a:rPr lang="en-US" altLang="zh-CN" dirty="0" smtClean="0">
                <a:solidFill>
                  <a:srgbClr val="FFC000"/>
                </a:solidFill>
              </a:rPr>
              <a:t>?</a:t>
            </a:r>
          </a:p>
          <a:p>
            <a:pPr marL="0" indent="0">
              <a:lnSpc>
                <a:spcPct val="120000"/>
              </a:lnSpc>
              <a:buFont typeface="Wingdings" pitchFamily="2" charset="2"/>
              <a:buNone/>
              <a:defRPr/>
            </a:pPr>
            <a:r>
              <a:rPr lang="en-US" altLang="zh-CN" dirty="0" smtClean="0"/>
              <a:t>   </a:t>
            </a:r>
            <a:r>
              <a:rPr lang="en-US" altLang="zh-CN" dirty="0" err="1" smtClean="0"/>
              <a:t>d.set</a:t>
            </a:r>
            <a:r>
              <a:rPr lang="en-US" altLang="zh-CN" dirty="0" smtClean="0"/>
              <a:t> (2011,3,23);  //</a:t>
            </a:r>
            <a:r>
              <a:rPr lang="en-US" altLang="zh-CN" dirty="0" smtClean="0">
                <a:solidFill>
                  <a:srgbClr val="FFC000"/>
                </a:solidFill>
              </a:rPr>
              <a:t>?</a:t>
            </a:r>
          </a:p>
          <a:p>
            <a:pPr marL="0" indent="0">
              <a:lnSpc>
                <a:spcPct val="120000"/>
              </a:lnSpc>
              <a:buFont typeface="Wingdings" pitchFamily="2" charset="2"/>
              <a:buNone/>
              <a:defRPr/>
            </a:pPr>
            <a:r>
              <a:rPr lang="en-US" altLang="zh-CN" dirty="0" smtClean="0"/>
              <a:t>} </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8146" name="Rectangle 2"/>
          <p:cNvSpPr>
            <a:spLocks noGrp="1" noChangeArrowheads="1"/>
          </p:cNvSpPr>
          <p:nvPr>
            <p:ph type="title"/>
          </p:nvPr>
        </p:nvSpPr>
        <p:spPr>
          <a:xfrm>
            <a:off x="457200" y="44450"/>
            <a:ext cx="8229600" cy="995363"/>
          </a:xfrm>
        </p:spPr>
        <p:txBody>
          <a:bodyPr/>
          <a:lstStyle/>
          <a:p>
            <a:pPr eaLnBrk="1" hangingPunct="1">
              <a:defRPr/>
            </a:pPr>
            <a:endParaRPr lang="zh-CN" altLang="en-US" sz="4000" dirty="0" smtClean="0"/>
          </a:p>
        </p:txBody>
      </p:sp>
      <p:sp>
        <p:nvSpPr>
          <p:cNvPr id="1158147" name="Rectangle 3"/>
          <p:cNvSpPr>
            <a:spLocks noGrp="1" noChangeArrowheads="1"/>
          </p:cNvSpPr>
          <p:nvPr>
            <p:ph type="body" idx="1"/>
          </p:nvPr>
        </p:nvSpPr>
        <p:spPr>
          <a:xfrm>
            <a:off x="323850" y="1196975"/>
            <a:ext cx="8132763" cy="5661025"/>
          </a:xfrm>
        </p:spPr>
        <p:txBody>
          <a:bodyPr/>
          <a:lstStyle/>
          <a:p>
            <a:pPr eaLnBrk="1" hangingPunct="1">
              <a:defRPr/>
            </a:pPr>
            <a:r>
              <a:rPr lang="zh-CN" altLang="en-US" sz="2800" dirty="0" smtClean="0"/>
              <a:t>在程序运行的不同时刻，一个对象可能会处于不同的状态（由对象的数据成员的值来体现）。</a:t>
            </a:r>
          </a:p>
          <a:p>
            <a:pPr eaLnBrk="1" hangingPunct="1">
              <a:lnSpc>
                <a:spcPct val="80000"/>
              </a:lnSpc>
              <a:defRPr/>
            </a:pPr>
            <a:r>
              <a:rPr lang="zh-CN" altLang="en-US" sz="2800" dirty="0" smtClean="0"/>
              <a:t>可以把类中的成员函数分成两类：</a:t>
            </a:r>
          </a:p>
          <a:p>
            <a:pPr lvl="1" eaLnBrk="1" hangingPunct="1">
              <a:lnSpc>
                <a:spcPct val="80000"/>
              </a:lnSpc>
              <a:defRPr/>
            </a:pPr>
            <a:r>
              <a:rPr lang="zh-CN" altLang="en-US" sz="2400" dirty="0" smtClean="0"/>
              <a:t>获取对象状态</a:t>
            </a:r>
          </a:p>
          <a:p>
            <a:pPr lvl="1" eaLnBrk="1" hangingPunct="1">
              <a:lnSpc>
                <a:spcPct val="80000"/>
              </a:lnSpc>
              <a:defRPr/>
            </a:pPr>
            <a:r>
              <a:rPr lang="zh-CN" altLang="en-US" sz="2400" dirty="0" smtClean="0"/>
              <a:t>改变对象状态</a:t>
            </a:r>
          </a:p>
          <a:p>
            <a:pPr lvl="1" eaLnBrk="1" hangingPunct="1">
              <a:lnSpc>
                <a:spcPct val="80000"/>
              </a:lnSpc>
              <a:buFontTx/>
              <a:buNone/>
              <a:defRPr/>
            </a:pPr>
            <a:r>
              <a:rPr lang="zh-CN" altLang="en-US" sz="2400" dirty="0" smtClean="0"/>
              <a:t>例如</a:t>
            </a:r>
          </a:p>
          <a:p>
            <a:pPr lvl="1" eaLnBrk="1" hangingPunct="1">
              <a:lnSpc>
                <a:spcPct val="80000"/>
              </a:lnSpc>
              <a:buFontTx/>
              <a:buNone/>
              <a:defRPr/>
            </a:pPr>
            <a:r>
              <a:rPr lang="en-US" altLang="zh-CN" sz="2400" dirty="0" smtClean="0"/>
              <a:t>class Date</a:t>
            </a:r>
          </a:p>
          <a:p>
            <a:pPr lvl="1" eaLnBrk="1" hangingPunct="1">
              <a:lnSpc>
                <a:spcPct val="80000"/>
              </a:lnSpc>
              <a:buFontTx/>
              <a:buNone/>
              <a:defRPr/>
            </a:pPr>
            <a:r>
              <a:rPr lang="en-US" altLang="zh-CN" sz="2400" dirty="0" smtClean="0"/>
              <a:t>{	public:</a:t>
            </a:r>
          </a:p>
          <a:p>
            <a:pPr lvl="1" eaLnBrk="1" hangingPunct="1">
              <a:lnSpc>
                <a:spcPct val="80000"/>
              </a:lnSpc>
              <a:buFontTx/>
              <a:buNone/>
              <a:defRPr/>
            </a:pPr>
            <a:r>
              <a:rPr lang="en-US" altLang="zh-CN" sz="2400" dirty="0" smtClean="0"/>
              <a:t>		void set(</a:t>
            </a:r>
            <a:r>
              <a:rPr lang="en-US" altLang="zh-CN" sz="2400" dirty="0" err="1" smtClean="0"/>
              <a:t>int</a:t>
            </a:r>
            <a:r>
              <a:rPr lang="en-US" altLang="zh-CN" sz="2400" dirty="0" smtClean="0"/>
              <a:t> y, </a:t>
            </a:r>
            <a:r>
              <a:rPr lang="en-US" altLang="zh-CN" sz="2400" dirty="0" err="1" smtClean="0"/>
              <a:t>int</a:t>
            </a:r>
            <a:r>
              <a:rPr lang="en-US" altLang="zh-CN" sz="2400" dirty="0" smtClean="0"/>
              <a:t> m, </a:t>
            </a:r>
            <a:r>
              <a:rPr lang="en-US" altLang="zh-CN" sz="2400" dirty="0" err="1" smtClean="0"/>
              <a:t>int</a:t>
            </a:r>
            <a:r>
              <a:rPr lang="en-US" altLang="zh-CN" sz="2400" dirty="0" smtClean="0"/>
              <a:t> d); //</a:t>
            </a:r>
            <a:r>
              <a:rPr lang="zh-CN" altLang="en-US" sz="2400" dirty="0" smtClean="0"/>
              <a:t>改变对象状态</a:t>
            </a:r>
            <a:endParaRPr lang="zh-CN" altLang="en-GB" sz="2400" dirty="0" smtClean="0"/>
          </a:p>
          <a:p>
            <a:pPr lvl="1" eaLnBrk="1" hangingPunct="1">
              <a:lnSpc>
                <a:spcPct val="80000"/>
              </a:lnSpc>
              <a:buFontTx/>
              <a:buNone/>
              <a:defRPr/>
            </a:pPr>
            <a:r>
              <a:rPr kumimoji="1" lang="zh-CN" altLang="en-US" sz="2400" dirty="0" smtClean="0"/>
              <a:t>	  </a:t>
            </a:r>
            <a:r>
              <a:rPr kumimoji="1" lang="en-US" altLang="zh-CN" sz="2400" dirty="0" err="1" smtClean="0"/>
              <a:t>int</a:t>
            </a:r>
            <a:r>
              <a:rPr kumimoji="1" lang="en-US" altLang="zh-CN" sz="2400" dirty="0" smtClean="0"/>
              <a:t> </a:t>
            </a:r>
            <a:r>
              <a:rPr kumimoji="1" lang="en-US" altLang="zh-CN" sz="2400" dirty="0" err="1" smtClean="0"/>
              <a:t>get_day</a:t>
            </a:r>
            <a:r>
              <a:rPr kumimoji="1" lang="en-US" altLang="zh-CN" sz="2400" dirty="0" smtClean="0"/>
              <a:t>(); //</a:t>
            </a:r>
            <a:r>
              <a:rPr kumimoji="1" lang="zh-CN" altLang="en-US" sz="2400" dirty="0" smtClean="0"/>
              <a:t>获取对象状态</a:t>
            </a:r>
          </a:p>
          <a:p>
            <a:pPr lvl="1" eaLnBrk="1" hangingPunct="1">
              <a:lnSpc>
                <a:spcPct val="80000"/>
              </a:lnSpc>
              <a:buFontTx/>
              <a:buNone/>
              <a:defRPr/>
            </a:pPr>
            <a:r>
              <a:rPr kumimoji="1" lang="zh-CN" altLang="en-US" sz="2400" dirty="0" smtClean="0"/>
              <a:t>     </a:t>
            </a:r>
            <a:r>
              <a:rPr kumimoji="1" lang="en-US" altLang="zh-CN" sz="2400" dirty="0" err="1" smtClean="0"/>
              <a:t>int</a:t>
            </a:r>
            <a:r>
              <a:rPr kumimoji="1" lang="en-US" altLang="zh-CN" sz="2400" dirty="0" smtClean="0"/>
              <a:t> </a:t>
            </a:r>
            <a:r>
              <a:rPr kumimoji="1" lang="en-US" altLang="zh-CN" sz="2400" dirty="0" err="1" smtClean="0"/>
              <a:t>get_month</a:t>
            </a:r>
            <a:r>
              <a:rPr kumimoji="1" lang="en-US" altLang="zh-CN" sz="2400" dirty="0" smtClean="0"/>
              <a:t>(); //</a:t>
            </a:r>
            <a:r>
              <a:rPr kumimoji="1" lang="zh-CN" altLang="en-US" sz="2400" dirty="0" smtClean="0"/>
              <a:t>获取对象状态</a:t>
            </a:r>
          </a:p>
          <a:p>
            <a:pPr lvl="1" eaLnBrk="1" hangingPunct="1">
              <a:lnSpc>
                <a:spcPct val="80000"/>
              </a:lnSpc>
              <a:buFontTx/>
              <a:buNone/>
              <a:defRPr/>
            </a:pPr>
            <a:r>
              <a:rPr kumimoji="1" lang="zh-CN" altLang="en-US" sz="2400" dirty="0" smtClean="0"/>
              <a:t>     </a:t>
            </a:r>
            <a:r>
              <a:rPr kumimoji="1" lang="en-US" altLang="zh-CN" sz="2400" dirty="0" err="1" smtClean="0"/>
              <a:t>int</a:t>
            </a:r>
            <a:r>
              <a:rPr kumimoji="1" lang="en-US" altLang="zh-CN" sz="2400" dirty="0" smtClean="0"/>
              <a:t> </a:t>
            </a:r>
            <a:r>
              <a:rPr kumimoji="1" lang="en-US" altLang="zh-CN" sz="2400" dirty="0" err="1" smtClean="0"/>
              <a:t>get_year</a:t>
            </a:r>
            <a:r>
              <a:rPr kumimoji="1" lang="en-US" altLang="zh-CN" sz="2400" dirty="0" smtClean="0"/>
              <a:t>(); //</a:t>
            </a:r>
            <a:r>
              <a:rPr kumimoji="1" lang="zh-CN" altLang="en-US" sz="2400" dirty="0" smtClean="0"/>
              <a:t>获取对象状态</a:t>
            </a:r>
          </a:p>
          <a:p>
            <a:pPr lvl="1" eaLnBrk="1" hangingPunct="1">
              <a:lnSpc>
                <a:spcPct val="80000"/>
              </a:lnSpc>
              <a:buFontTx/>
              <a:buNone/>
              <a:defRPr/>
            </a:pPr>
            <a:r>
              <a:rPr kumimoji="1" lang="zh-CN" altLang="en-US" sz="2400" dirty="0" smtClean="0"/>
              <a:t>	  </a:t>
            </a:r>
            <a:r>
              <a:rPr kumimoji="1" lang="en-US" altLang="zh-CN" sz="2400" dirty="0" smtClean="0"/>
              <a:t>......</a:t>
            </a:r>
          </a:p>
          <a:p>
            <a:pPr lvl="1" eaLnBrk="1" hangingPunct="1">
              <a:lnSpc>
                <a:spcPct val="80000"/>
              </a:lnSpc>
              <a:buFontTx/>
              <a:buNone/>
              <a:defRPr/>
            </a:pPr>
            <a:r>
              <a:rPr lang="en-US" altLang="zh-CN" sz="2400" dirty="0"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7" name="Rectangle 3"/>
          <p:cNvSpPr>
            <a:spLocks noGrp="1" noChangeArrowheads="1"/>
          </p:cNvSpPr>
          <p:nvPr>
            <p:ph type="body" idx="1"/>
          </p:nvPr>
        </p:nvSpPr>
        <p:spPr>
          <a:xfrm>
            <a:off x="457200" y="1052513"/>
            <a:ext cx="8229600" cy="5329237"/>
          </a:xfrm>
        </p:spPr>
        <p:txBody>
          <a:bodyPr/>
          <a:lstStyle/>
          <a:p>
            <a:pPr eaLnBrk="1" hangingPunct="1">
              <a:lnSpc>
                <a:spcPct val="90000"/>
              </a:lnSpc>
              <a:defRPr/>
            </a:pPr>
            <a:r>
              <a:rPr lang="zh-CN" altLang="en-US" sz="2800" dirty="0" smtClean="0"/>
              <a:t>为了防止在获取对象状态的成员函数中改变对象的状态，可以把它们说明成</a:t>
            </a:r>
            <a:r>
              <a:rPr lang="en-US" altLang="zh-CN" sz="2800" dirty="0" err="1" smtClean="0">
                <a:solidFill>
                  <a:srgbClr val="FFC000"/>
                </a:solidFill>
              </a:rPr>
              <a:t>const</a:t>
            </a:r>
            <a:r>
              <a:rPr lang="zh-CN" altLang="en-US" sz="2800" dirty="0" smtClean="0">
                <a:solidFill>
                  <a:srgbClr val="FFC000"/>
                </a:solidFill>
              </a:rPr>
              <a:t>成员函数</a:t>
            </a:r>
            <a:r>
              <a:rPr lang="zh-CN" altLang="en-US" sz="2800" dirty="0" smtClean="0"/>
              <a:t>。</a:t>
            </a:r>
            <a:endParaRPr lang="en-US" altLang="zh-CN" sz="2800" dirty="0" smtClean="0"/>
          </a:p>
          <a:p>
            <a:pPr lvl="1" eaLnBrk="1" hangingPunct="1">
              <a:lnSpc>
                <a:spcPct val="80000"/>
              </a:lnSpc>
              <a:buFontTx/>
              <a:buNone/>
              <a:defRPr/>
            </a:pPr>
            <a:r>
              <a:rPr lang="en-US" altLang="zh-CN" sz="2400" dirty="0"/>
              <a:t>class Date</a:t>
            </a:r>
          </a:p>
          <a:p>
            <a:pPr lvl="1" eaLnBrk="1" hangingPunct="1">
              <a:lnSpc>
                <a:spcPct val="80000"/>
              </a:lnSpc>
              <a:buFontTx/>
              <a:buNone/>
              <a:defRPr/>
            </a:pPr>
            <a:r>
              <a:rPr lang="en-US" altLang="zh-CN" sz="2400" dirty="0"/>
              <a:t>{	public:</a:t>
            </a:r>
          </a:p>
          <a:p>
            <a:pPr lvl="1" eaLnBrk="1" hangingPunct="1">
              <a:lnSpc>
                <a:spcPct val="80000"/>
              </a:lnSpc>
              <a:buFontTx/>
              <a:buNone/>
              <a:defRPr/>
            </a:pPr>
            <a:r>
              <a:rPr lang="en-US" altLang="zh-CN" sz="2400" dirty="0"/>
              <a:t>		void set(</a:t>
            </a:r>
            <a:r>
              <a:rPr lang="en-US" altLang="zh-CN" sz="2400" dirty="0" err="1"/>
              <a:t>int</a:t>
            </a:r>
            <a:r>
              <a:rPr lang="en-US" altLang="zh-CN" sz="2400" dirty="0"/>
              <a:t> y, </a:t>
            </a:r>
            <a:r>
              <a:rPr lang="en-US" altLang="zh-CN" sz="2400" dirty="0" err="1"/>
              <a:t>int</a:t>
            </a:r>
            <a:r>
              <a:rPr lang="en-US" altLang="zh-CN" sz="2400" dirty="0"/>
              <a:t> m, </a:t>
            </a:r>
            <a:r>
              <a:rPr lang="en-US" altLang="zh-CN" sz="2400" dirty="0" err="1"/>
              <a:t>int</a:t>
            </a:r>
            <a:r>
              <a:rPr lang="en-US" altLang="zh-CN" sz="2400" dirty="0"/>
              <a:t> d</a:t>
            </a:r>
            <a:r>
              <a:rPr lang="en-US" altLang="zh-CN" sz="2400" dirty="0" smtClean="0"/>
              <a:t>); </a:t>
            </a:r>
            <a:r>
              <a:rPr lang="en-US" altLang="zh-CN" sz="2400" dirty="0"/>
              <a:t>//</a:t>
            </a:r>
            <a:r>
              <a:rPr lang="zh-CN" altLang="en-US" sz="2400" dirty="0"/>
              <a:t>改变对象状态</a:t>
            </a:r>
            <a:endParaRPr lang="zh-CN" altLang="en-GB" sz="2400" dirty="0"/>
          </a:p>
          <a:p>
            <a:pPr lvl="1" eaLnBrk="1" hangingPunct="1">
              <a:lnSpc>
                <a:spcPct val="80000"/>
              </a:lnSpc>
              <a:buFontTx/>
              <a:buNone/>
              <a:defRPr/>
            </a:pPr>
            <a:r>
              <a:rPr kumimoji="1" lang="zh-CN" altLang="en-US" sz="2400" dirty="0"/>
              <a:t>	  </a:t>
            </a:r>
            <a:r>
              <a:rPr kumimoji="1" lang="en-US" altLang="zh-CN" sz="2400" dirty="0" err="1"/>
              <a:t>int</a:t>
            </a:r>
            <a:r>
              <a:rPr kumimoji="1" lang="en-US" altLang="zh-CN" sz="2400" dirty="0"/>
              <a:t> </a:t>
            </a:r>
            <a:r>
              <a:rPr kumimoji="1" lang="en-US" altLang="zh-CN" sz="2400" dirty="0" err="1"/>
              <a:t>get_day</a:t>
            </a:r>
            <a:r>
              <a:rPr kumimoji="1" lang="en-US" altLang="zh-CN" sz="2400" dirty="0" smtClean="0"/>
              <a:t>() </a:t>
            </a:r>
            <a:r>
              <a:rPr kumimoji="1" lang="en-US" altLang="zh-CN" sz="2400" dirty="0" err="1" smtClean="0">
                <a:solidFill>
                  <a:srgbClr val="FFC000"/>
                </a:solidFill>
              </a:rPr>
              <a:t>const</a:t>
            </a:r>
            <a:r>
              <a:rPr kumimoji="1" lang="en-US" altLang="zh-CN" sz="2400" dirty="0" smtClean="0"/>
              <a:t>; //</a:t>
            </a:r>
            <a:r>
              <a:rPr kumimoji="1" lang="zh-CN" altLang="en-US" sz="2400" dirty="0"/>
              <a:t>获取对象状态</a:t>
            </a:r>
          </a:p>
          <a:p>
            <a:pPr lvl="1" eaLnBrk="1" hangingPunct="1">
              <a:lnSpc>
                <a:spcPct val="80000"/>
              </a:lnSpc>
              <a:buFontTx/>
              <a:buNone/>
              <a:defRPr/>
            </a:pPr>
            <a:r>
              <a:rPr kumimoji="1" lang="zh-CN" altLang="en-US" sz="2400" dirty="0"/>
              <a:t>     </a:t>
            </a:r>
            <a:r>
              <a:rPr kumimoji="1" lang="en-US" altLang="zh-CN" sz="2400" dirty="0" err="1"/>
              <a:t>int</a:t>
            </a:r>
            <a:r>
              <a:rPr kumimoji="1" lang="en-US" altLang="zh-CN" sz="2400" dirty="0"/>
              <a:t> </a:t>
            </a:r>
            <a:r>
              <a:rPr kumimoji="1" lang="en-US" altLang="zh-CN" sz="2400" dirty="0" err="1"/>
              <a:t>get_month</a:t>
            </a:r>
            <a:r>
              <a:rPr kumimoji="1" lang="en-US" altLang="zh-CN" sz="2400" dirty="0" smtClean="0"/>
              <a:t>() </a:t>
            </a:r>
            <a:r>
              <a:rPr kumimoji="1" lang="en-US" altLang="zh-CN" sz="2400" dirty="0" err="1" smtClean="0">
                <a:solidFill>
                  <a:srgbClr val="FFC000"/>
                </a:solidFill>
              </a:rPr>
              <a:t>const</a:t>
            </a:r>
            <a:r>
              <a:rPr kumimoji="1" lang="en-US" altLang="zh-CN" sz="2400" dirty="0" smtClean="0"/>
              <a:t>; </a:t>
            </a:r>
            <a:r>
              <a:rPr kumimoji="1" lang="en-US" altLang="zh-CN" sz="2400" dirty="0"/>
              <a:t>//</a:t>
            </a:r>
            <a:r>
              <a:rPr kumimoji="1" lang="zh-CN" altLang="en-US" sz="2400" dirty="0"/>
              <a:t>获取对象状态</a:t>
            </a:r>
          </a:p>
          <a:p>
            <a:pPr lvl="1" eaLnBrk="1" hangingPunct="1">
              <a:lnSpc>
                <a:spcPct val="80000"/>
              </a:lnSpc>
              <a:buFontTx/>
              <a:buNone/>
              <a:defRPr/>
            </a:pPr>
            <a:r>
              <a:rPr kumimoji="1" lang="zh-CN" altLang="en-US" sz="2400" dirty="0"/>
              <a:t>     </a:t>
            </a:r>
            <a:r>
              <a:rPr kumimoji="1" lang="en-US" altLang="zh-CN" sz="2400" dirty="0" err="1"/>
              <a:t>int</a:t>
            </a:r>
            <a:r>
              <a:rPr kumimoji="1" lang="en-US" altLang="zh-CN" sz="2400" dirty="0"/>
              <a:t> </a:t>
            </a:r>
            <a:r>
              <a:rPr kumimoji="1" lang="en-US" altLang="zh-CN" sz="2400" dirty="0" err="1"/>
              <a:t>get_year</a:t>
            </a:r>
            <a:r>
              <a:rPr kumimoji="1" lang="en-US" altLang="zh-CN" sz="2400" dirty="0" smtClean="0"/>
              <a:t>() </a:t>
            </a:r>
            <a:r>
              <a:rPr kumimoji="1" lang="en-US" altLang="zh-CN" sz="2400" dirty="0" err="1" smtClean="0">
                <a:solidFill>
                  <a:srgbClr val="FFC000"/>
                </a:solidFill>
              </a:rPr>
              <a:t>const</a:t>
            </a:r>
            <a:r>
              <a:rPr kumimoji="1" lang="en-US" altLang="zh-CN" sz="2400" dirty="0" smtClean="0"/>
              <a:t>; </a:t>
            </a:r>
            <a:r>
              <a:rPr kumimoji="1" lang="en-US" altLang="zh-CN" sz="2400" dirty="0"/>
              <a:t>//</a:t>
            </a:r>
            <a:r>
              <a:rPr kumimoji="1" lang="zh-CN" altLang="en-US" sz="2400" dirty="0"/>
              <a:t>获取对象状态</a:t>
            </a:r>
          </a:p>
          <a:p>
            <a:pPr lvl="1" eaLnBrk="1" hangingPunct="1">
              <a:lnSpc>
                <a:spcPct val="80000"/>
              </a:lnSpc>
              <a:buFontTx/>
              <a:buNone/>
              <a:defRPr/>
            </a:pPr>
            <a:r>
              <a:rPr kumimoji="1" lang="zh-CN" altLang="en-US" sz="2400" dirty="0"/>
              <a:t>	  </a:t>
            </a:r>
            <a:r>
              <a:rPr kumimoji="1" lang="en-US" altLang="zh-CN" sz="2400" dirty="0"/>
              <a:t>......</a:t>
            </a:r>
          </a:p>
          <a:p>
            <a:pPr lvl="1" eaLnBrk="1" hangingPunct="1">
              <a:lnSpc>
                <a:spcPct val="80000"/>
              </a:lnSpc>
              <a:buFontTx/>
              <a:buNone/>
              <a:defRPr/>
            </a:pPr>
            <a:r>
              <a:rPr lang="en-US" altLang="zh-CN" sz="2400" dirty="0"/>
              <a:t>}; </a:t>
            </a:r>
            <a:endParaRPr lang="en-US" altLang="zh-CN" sz="2400" dirty="0" smtClean="0"/>
          </a:p>
          <a:p>
            <a:pPr lvl="1" eaLnBrk="1" hangingPunct="1">
              <a:lnSpc>
                <a:spcPct val="80000"/>
              </a:lnSpc>
              <a:buFontTx/>
              <a:buNone/>
              <a:defRPr/>
            </a:pPr>
            <a:r>
              <a:rPr kumimoji="1" lang="en-US" altLang="zh-CN" sz="2400" dirty="0" err="1" smtClean="0"/>
              <a:t>int</a:t>
            </a:r>
            <a:r>
              <a:rPr kumimoji="1" lang="en-US" altLang="zh-CN" sz="2400" dirty="0" smtClean="0"/>
              <a:t> Date::</a:t>
            </a:r>
            <a:r>
              <a:rPr kumimoji="1" lang="en-US" altLang="zh-CN" sz="2400" dirty="0" err="1" smtClean="0"/>
              <a:t>get_year</a:t>
            </a:r>
            <a:r>
              <a:rPr kumimoji="1" lang="en-US" altLang="zh-CN" sz="2400" dirty="0" smtClean="0"/>
              <a:t>() </a:t>
            </a:r>
            <a:r>
              <a:rPr kumimoji="1" lang="en-US" altLang="zh-CN" sz="2400" dirty="0" err="1" smtClean="0">
                <a:solidFill>
                  <a:srgbClr val="FFC000"/>
                </a:solidFill>
              </a:rPr>
              <a:t>const</a:t>
            </a:r>
            <a:r>
              <a:rPr kumimoji="1" lang="en-US" altLang="zh-CN" sz="2400" dirty="0" smtClean="0">
                <a:solidFill>
                  <a:srgbClr val="FFC000"/>
                </a:solidFill>
              </a:rPr>
              <a:t> </a:t>
            </a:r>
            <a:r>
              <a:rPr kumimoji="1" lang="en-US" altLang="zh-CN" sz="2400" dirty="0" smtClean="0"/>
              <a:t>{.....}</a:t>
            </a:r>
          </a:p>
          <a:p>
            <a:pPr lvl="1" eaLnBrk="1" hangingPunct="1">
              <a:lnSpc>
                <a:spcPct val="80000"/>
              </a:lnSpc>
              <a:buFontTx/>
              <a:buNone/>
              <a:defRPr/>
            </a:pPr>
            <a:r>
              <a:rPr kumimoji="1" lang="en-US" altLang="zh-CN" sz="2400" dirty="0" err="1"/>
              <a:t>int</a:t>
            </a:r>
            <a:r>
              <a:rPr kumimoji="1" lang="en-US" altLang="zh-CN" sz="2400" dirty="0"/>
              <a:t> Date</a:t>
            </a:r>
            <a:r>
              <a:rPr kumimoji="1" lang="en-US" altLang="zh-CN" sz="2400" dirty="0" smtClean="0"/>
              <a:t>::</a:t>
            </a:r>
            <a:r>
              <a:rPr kumimoji="1" lang="en-US" altLang="zh-CN" sz="2400" dirty="0" err="1" smtClean="0"/>
              <a:t>get_day</a:t>
            </a:r>
            <a:r>
              <a:rPr kumimoji="1" lang="en-US" altLang="zh-CN" sz="2400" dirty="0"/>
              <a:t>() </a:t>
            </a:r>
            <a:r>
              <a:rPr kumimoji="1" lang="en-US" altLang="zh-CN" sz="2400" dirty="0" err="1">
                <a:solidFill>
                  <a:srgbClr val="FFC000"/>
                </a:solidFill>
              </a:rPr>
              <a:t>const</a:t>
            </a:r>
            <a:r>
              <a:rPr kumimoji="1" lang="en-US" altLang="zh-CN" sz="2400" dirty="0">
                <a:solidFill>
                  <a:srgbClr val="FFC000"/>
                </a:solidFill>
              </a:rPr>
              <a:t> </a:t>
            </a:r>
            <a:r>
              <a:rPr kumimoji="1" lang="en-US" altLang="zh-CN" sz="2400" dirty="0" smtClean="0"/>
              <a:t>{.....}</a:t>
            </a:r>
            <a:endParaRPr kumimoji="1" lang="zh-CN" altLang="en-US" sz="2400" dirty="0"/>
          </a:p>
          <a:p>
            <a:pPr lvl="1" eaLnBrk="1" hangingPunct="1">
              <a:lnSpc>
                <a:spcPct val="80000"/>
              </a:lnSpc>
              <a:buFontTx/>
              <a:buNone/>
              <a:defRPr/>
            </a:pPr>
            <a:r>
              <a:rPr kumimoji="1" lang="en-US" altLang="zh-CN" sz="2400" dirty="0" err="1" smtClean="0"/>
              <a:t>int</a:t>
            </a:r>
            <a:r>
              <a:rPr kumimoji="1" lang="en-US" altLang="zh-CN" sz="2400" dirty="0" smtClean="0"/>
              <a:t> </a:t>
            </a:r>
            <a:r>
              <a:rPr kumimoji="1" lang="en-US" altLang="zh-CN" sz="2400" dirty="0"/>
              <a:t>Date</a:t>
            </a:r>
            <a:r>
              <a:rPr kumimoji="1" lang="en-US" altLang="zh-CN" sz="2400" dirty="0" smtClean="0"/>
              <a:t>::</a:t>
            </a:r>
            <a:r>
              <a:rPr kumimoji="1" lang="en-US" altLang="zh-CN" sz="2400" dirty="0" err="1" smtClean="0"/>
              <a:t>get_month</a:t>
            </a:r>
            <a:r>
              <a:rPr kumimoji="1" lang="en-US" altLang="zh-CN" sz="2400" dirty="0"/>
              <a:t>() </a:t>
            </a:r>
            <a:r>
              <a:rPr kumimoji="1" lang="en-US" altLang="zh-CN" sz="2400" dirty="0" err="1">
                <a:solidFill>
                  <a:srgbClr val="FFC000"/>
                </a:solidFill>
              </a:rPr>
              <a:t>const</a:t>
            </a:r>
            <a:r>
              <a:rPr kumimoji="1" lang="en-US" altLang="zh-CN" sz="2400" dirty="0">
                <a:solidFill>
                  <a:srgbClr val="FFC000"/>
                </a:solidFill>
              </a:rPr>
              <a:t> </a:t>
            </a:r>
            <a:r>
              <a:rPr kumimoji="1" lang="en-US" altLang="zh-CN" sz="2400" dirty="0" smtClean="0"/>
              <a:t>{.....}</a:t>
            </a:r>
            <a:endParaRPr lang="en-US" altLang="zh-CN"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lnSpcReduction="10000"/>
          </a:bodyPr>
          <a:lstStyle/>
          <a:p>
            <a:pPr eaLnBrk="1" hangingPunct="1">
              <a:lnSpc>
                <a:spcPct val="90000"/>
              </a:lnSpc>
              <a:defRPr/>
            </a:pPr>
            <a:r>
              <a:rPr lang="en-US" altLang="zh-CN" sz="2800" dirty="0" err="1"/>
              <a:t>const</a:t>
            </a:r>
            <a:r>
              <a:rPr lang="zh-CN" altLang="en-US" sz="2800" dirty="0"/>
              <a:t>成员函数不能改变对象的状态（数据成员的值）。例如：</a:t>
            </a:r>
          </a:p>
          <a:p>
            <a:pPr lvl="1" eaLnBrk="1" hangingPunct="1">
              <a:lnSpc>
                <a:spcPct val="120000"/>
              </a:lnSpc>
              <a:buFontTx/>
              <a:buNone/>
              <a:defRPr/>
            </a:pPr>
            <a:r>
              <a:rPr lang="en-GB" altLang="zh-CN" sz="2000" dirty="0"/>
              <a:t>class A</a:t>
            </a:r>
          </a:p>
          <a:p>
            <a:pPr lvl="1" eaLnBrk="1" hangingPunct="1">
              <a:lnSpc>
                <a:spcPct val="90000"/>
              </a:lnSpc>
              <a:buFontTx/>
              <a:buNone/>
              <a:defRPr/>
            </a:pPr>
            <a:r>
              <a:rPr lang="en-GB" altLang="zh-CN" sz="2000" dirty="0"/>
              <a:t>{	  </a:t>
            </a:r>
            <a:r>
              <a:rPr lang="en-GB" altLang="zh-CN" sz="2000" dirty="0" err="1"/>
              <a:t>int</a:t>
            </a:r>
            <a:r>
              <a:rPr lang="en-GB" altLang="zh-CN" sz="2000" dirty="0"/>
              <a:t> x;</a:t>
            </a:r>
          </a:p>
          <a:p>
            <a:pPr lvl="1" eaLnBrk="1" hangingPunct="1">
              <a:lnSpc>
                <a:spcPct val="90000"/>
              </a:lnSpc>
              <a:buFontTx/>
              <a:buNone/>
              <a:defRPr/>
            </a:pPr>
            <a:r>
              <a:rPr lang="en-GB" altLang="zh-CN" sz="2000" dirty="0"/>
              <a:t>		char *p;</a:t>
            </a:r>
          </a:p>
          <a:p>
            <a:pPr lvl="1" eaLnBrk="1" hangingPunct="1">
              <a:lnSpc>
                <a:spcPct val="90000"/>
              </a:lnSpc>
              <a:buFontTx/>
              <a:buNone/>
              <a:defRPr/>
            </a:pPr>
            <a:r>
              <a:rPr lang="en-GB" altLang="zh-CN" sz="2000" dirty="0"/>
              <a:t>	public:</a:t>
            </a:r>
          </a:p>
          <a:p>
            <a:pPr lvl="1" eaLnBrk="1" hangingPunct="1">
              <a:lnSpc>
                <a:spcPct val="90000"/>
              </a:lnSpc>
              <a:buFontTx/>
              <a:buNone/>
              <a:defRPr/>
            </a:pPr>
            <a:r>
              <a:rPr lang="en-GB" altLang="zh-CN" sz="2000" dirty="0"/>
              <a:t>		......</a:t>
            </a:r>
          </a:p>
          <a:p>
            <a:pPr lvl="1" eaLnBrk="1" hangingPunct="1">
              <a:lnSpc>
                <a:spcPct val="90000"/>
              </a:lnSpc>
              <a:buFontTx/>
              <a:buNone/>
              <a:defRPr/>
            </a:pPr>
            <a:r>
              <a:rPr lang="en-GB" altLang="zh-CN" sz="2000" dirty="0"/>
              <a:t>		void f() </a:t>
            </a:r>
            <a:r>
              <a:rPr lang="en-GB" altLang="zh-CN" sz="2000" dirty="0" err="1">
                <a:solidFill>
                  <a:schemeClr val="folHlink"/>
                </a:solidFill>
              </a:rPr>
              <a:t>const</a:t>
            </a:r>
            <a:r>
              <a:rPr lang="en-GB" altLang="zh-CN" sz="2000" dirty="0"/>
              <a:t> </a:t>
            </a:r>
          </a:p>
          <a:p>
            <a:pPr lvl="1" eaLnBrk="1" hangingPunct="1">
              <a:lnSpc>
                <a:spcPct val="90000"/>
              </a:lnSpc>
              <a:buFontTx/>
              <a:buNone/>
              <a:defRPr/>
            </a:pPr>
            <a:r>
              <a:rPr lang="en-GB" altLang="zh-CN" sz="2000" dirty="0"/>
              <a:t>		{ x = 10; </a:t>
            </a:r>
            <a:r>
              <a:rPr lang="en-GB" altLang="zh-CN" sz="2000" dirty="0">
                <a:solidFill>
                  <a:srgbClr val="FF9900"/>
                </a:solidFill>
              </a:rPr>
              <a:t>//Error</a:t>
            </a:r>
          </a:p>
          <a:p>
            <a:pPr lvl="1" eaLnBrk="1" hangingPunct="1">
              <a:lnSpc>
                <a:spcPct val="90000"/>
              </a:lnSpc>
              <a:buFontTx/>
              <a:buNone/>
              <a:defRPr/>
            </a:pPr>
            <a:r>
              <a:rPr lang="en-GB" altLang="zh-CN" sz="2000" dirty="0"/>
              <a:t>		   p = new char[20]; </a:t>
            </a:r>
            <a:r>
              <a:rPr lang="en-GB" altLang="zh-CN" sz="2000" dirty="0">
                <a:solidFill>
                  <a:srgbClr val="FF9900"/>
                </a:solidFill>
              </a:rPr>
              <a:t>//Error</a:t>
            </a:r>
            <a:r>
              <a:rPr lang="en-GB" altLang="zh-CN" sz="2000" dirty="0"/>
              <a:t> </a:t>
            </a:r>
          </a:p>
          <a:p>
            <a:pPr lvl="1" eaLnBrk="1" hangingPunct="1">
              <a:lnSpc>
                <a:spcPct val="90000"/>
              </a:lnSpc>
              <a:buFontTx/>
              <a:buNone/>
              <a:defRPr/>
            </a:pPr>
            <a:r>
              <a:rPr lang="en-GB" altLang="zh-CN" sz="2000" dirty="0"/>
              <a:t>		   </a:t>
            </a:r>
            <a:r>
              <a:rPr lang="en-GB" altLang="zh-CN" sz="2000" dirty="0" err="1"/>
              <a:t>strcpy</a:t>
            </a:r>
            <a:r>
              <a:rPr lang="en-GB" altLang="zh-CN" sz="2000" dirty="0"/>
              <a:t>(</a:t>
            </a:r>
            <a:r>
              <a:rPr lang="en-GB" altLang="zh-CN" sz="2000" dirty="0" err="1"/>
              <a:t>p,"ABCD</a:t>
            </a:r>
            <a:r>
              <a:rPr lang="en-GB" altLang="zh-CN" sz="2000" dirty="0"/>
              <a:t>"); //</a:t>
            </a:r>
            <a:r>
              <a:rPr lang="zh-CN" altLang="en-GB" sz="2000" dirty="0"/>
              <a:t>没有改变</a:t>
            </a:r>
            <a:r>
              <a:rPr lang="en-GB" altLang="zh-CN" sz="2000" dirty="0"/>
              <a:t>p</a:t>
            </a:r>
            <a:r>
              <a:rPr lang="zh-CN" altLang="en-GB" sz="2000" dirty="0"/>
              <a:t>的值，编译程序认为</a:t>
            </a:r>
            <a:r>
              <a:rPr lang="en-GB" altLang="zh-CN" sz="2000" dirty="0">
                <a:solidFill>
                  <a:schemeClr val="folHlink"/>
                </a:solidFill>
              </a:rPr>
              <a:t>OK</a:t>
            </a:r>
            <a:r>
              <a:rPr lang="zh-CN" altLang="en-GB" sz="2000" dirty="0"/>
              <a:t>！</a:t>
            </a:r>
            <a:endParaRPr lang="en-GB" altLang="zh-CN" sz="2000" dirty="0"/>
          </a:p>
          <a:p>
            <a:pPr lvl="1" eaLnBrk="1" hangingPunct="1">
              <a:lnSpc>
                <a:spcPct val="90000"/>
              </a:lnSpc>
              <a:buFontTx/>
              <a:buNone/>
              <a:defRPr/>
            </a:pPr>
            <a:r>
              <a:rPr lang="en-GB" altLang="zh-CN" sz="2000" dirty="0"/>
              <a:t>		}</a:t>
            </a:r>
          </a:p>
          <a:p>
            <a:pPr lvl="1" eaLnBrk="1" hangingPunct="1">
              <a:lnSpc>
                <a:spcPct val="90000"/>
              </a:lnSpc>
              <a:buFontTx/>
              <a:buNone/>
              <a:defRPr/>
            </a:pPr>
            <a:r>
              <a:rPr lang="en-GB" altLang="zh-CN" sz="2000" dirty="0"/>
              <a:t>};</a:t>
            </a:r>
          </a:p>
          <a:p>
            <a:pPr>
              <a:defRPr/>
            </a:pP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5" name="Rectangle 3"/>
          <p:cNvSpPr>
            <a:spLocks noGrp="1" noChangeArrowheads="1"/>
          </p:cNvSpPr>
          <p:nvPr>
            <p:ph type="body" idx="1"/>
          </p:nvPr>
        </p:nvSpPr>
        <p:spPr>
          <a:xfrm>
            <a:off x="457200" y="188913"/>
            <a:ext cx="8229600" cy="6408737"/>
          </a:xfrm>
        </p:spPr>
        <p:txBody>
          <a:bodyPr>
            <a:normAutofit/>
          </a:bodyPr>
          <a:lstStyle/>
          <a:p>
            <a:pPr eaLnBrk="1" hangingPunct="1">
              <a:lnSpc>
                <a:spcPct val="110000"/>
              </a:lnSpc>
              <a:defRPr/>
            </a:pPr>
            <a:r>
              <a:rPr lang="zh-CN" altLang="en-GB" sz="2400" dirty="0" smtClean="0"/>
              <a:t>给成员函数加上</a:t>
            </a:r>
            <a:r>
              <a:rPr lang="en-US" altLang="zh-CN" sz="2400" dirty="0" err="1" smtClean="0"/>
              <a:t>const</a:t>
            </a:r>
            <a:r>
              <a:rPr lang="zh-CN" altLang="en-US" sz="2400" dirty="0" smtClean="0"/>
              <a:t>修饰符还有一个作用：描述对常量对象所能进行的操作。例如：</a:t>
            </a:r>
          </a:p>
          <a:p>
            <a:pPr lvl="1" eaLnBrk="1" hangingPunct="1">
              <a:lnSpc>
                <a:spcPct val="80000"/>
              </a:lnSpc>
              <a:buFontTx/>
              <a:buNone/>
              <a:defRPr/>
            </a:pPr>
            <a:r>
              <a:rPr kumimoji="1" lang="en-US" altLang="zh-CN" sz="2000" dirty="0" smtClean="0"/>
              <a:t>class Date</a:t>
            </a:r>
          </a:p>
          <a:p>
            <a:pPr lvl="1" eaLnBrk="1" hangingPunct="1">
              <a:lnSpc>
                <a:spcPct val="80000"/>
              </a:lnSpc>
              <a:buFontTx/>
              <a:buNone/>
              <a:defRPr/>
            </a:pPr>
            <a:r>
              <a:rPr kumimoji="1" lang="en-US" altLang="zh-CN" sz="2000" dirty="0" smtClean="0"/>
              <a:t>{      </a:t>
            </a:r>
            <a:r>
              <a:rPr kumimoji="1" lang="en-US" altLang="zh-CN" sz="2000" dirty="0" err="1" smtClean="0"/>
              <a:t>int</a:t>
            </a:r>
            <a:r>
              <a:rPr kumimoji="1" lang="en-US" altLang="zh-CN" sz="2000" dirty="0" smtClean="0"/>
              <a:t> </a:t>
            </a:r>
            <a:r>
              <a:rPr kumimoji="1" lang="en-US" altLang="zh-CN" sz="2000" dirty="0" err="1" smtClean="0"/>
              <a:t>d,m,y</a:t>
            </a:r>
            <a:r>
              <a:rPr kumimoji="1" lang="en-US" altLang="zh-CN" sz="2000" dirty="0" smtClean="0"/>
              <a:t>;</a:t>
            </a:r>
          </a:p>
          <a:p>
            <a:pPr lvl="1" eaLnBrk="1" hangingPunct="1">
              <a:lnSpc>
                <a:spcPct val="80000"/>
              </a:lnSpc>
              <a:buFontTx/>
              <a:buNone/>
              <a:defRPr/>
            </a:pPr>
            <a:r>
              <a:rPr kumimoji="1" lang="en-US" altLang="zh-CN" sz="2000" dirty="0" smtClean="0"/>
              <a:t>  public:</a:t>
            </a:r>
          </a:p>
          <a:p>
            <a:pPr lvl="1" eaLnBrk="1" hangingPunct="1">
              <a:lnSpc>
                <a:spcPct val="80000"/>
              </a:lnSpc>
              <a:buFontTx/>
              <a:buNone/>
              <a:defRPr/>
            </a:pPr>
            <a:r>
              <a:rPr kumimoji="1" lang="en-US" altLang="zh-CN" sz="2000" dirty="0" smtClean="0"/>
              <a:t>      Date();</a:t>
            </a:r>
          </a:p>
          <a:p>
            <a:pPr lvl="1" eaLnBrk="1" hangingPunct="1">
              <a:lnSpc>
                <a:spcPct val="80000"/>
              </a:lnSpc>
              <a:buFontTx/>
              <a:buNone/>
              <a:defRPr/>
            </a:pPr>
            <a:r>
              <a:rPr kumimoji="1" lang="en-US" altLang="zh-CN" sz="2000" dirty="0" smtClean="0"/>
              <a:t>      Date(</a:t>
            </a:r>
            <a:r>
              <a:rPr kumimoji="1" lang="en-US" altLang="zh-CN" sz="2000" dirty="0" err="1" smtClean="0"/>
              <a:t>int</a:t>
            </a:r>
            <a:r>
              <a:rPr kumimoji="1" lang="en-US" altLang="zh-CN" sz="2000" dirty="0" smtClean="0"/>
              <a:t> year, </a:t>
            </a:r>
            <a:r>
              <a:rPr kumimoji="1" lang="en-US" altLang="zh-CN" sz="2000" dirty="0" err="1" smtClean="0"/>
              <a:t>int</a:t>
            </a:r>
            <a:r>
              <a:rPr kumimoji="1" lang="en-US" altLang="zh-CN" sz="2000" dirty="0" smtClean="0"/>
              <a:t> month, </a:t>
            </a:r>
            <a:r>
              <a:rPr kumimoji="1" lang="en-US" altLang="zh-CN" sz="2000" dirty="0" err="1" smtClean="0"/>
              <a:t>int</a:t>
            </a:r>
            <a:r>
              <a:rPr kumimoji="1" lang="en-US" altLang="zh-CN" sz="2000" dirty="0" smtClean="0"/>
              <a:t> day);</a:t>
            </a:r>
          </a:p>
          <a:p>
            <a:pPr lvl="1" eaLnBrk="1" hangingPunct="1">
              <a:lnSpc>
                <a:spcPct val="80000"/>
              </a:lnSpc>
              <a:buFontTx/>
              <a:buNone/>
              <a:defRPr/>
            </a:pPr>
            <a:r>
              <a:rPr kumimoji="1" lang="en-US" altLang="zh-CN" sz="2000" dirty="0" smtClean="0"/>
              <a:t>      </a:t>
            </a:r>
            <a:r>
              <a:rPr kumimoji="1" lang="en-US" altLang="zh-CN" sz="2000" dirty="0" err="1" smtClean="0"/>
              <a:t>int</a:t>
            </a:r>
            <a:r>
              <a:rPr kumimoji="1" lang="en-US" altLang="zh-CN" sz="2000" dirty="0" smtClean="0"/>
              <a:t> </a:t>
            </a:r>
            <a:r>
              <a:rPr kumimoji="1" lang="en-US" altLang="zh-CN" sz="2000" dirty="0" err="1" smtClean="0"/>
              <a:t>get_day</a:t>
            </a:r>
            <a:r>
              <a:rPr kumimoji="1" lang="en-US" altLang="zh-CN" sz="2000" dirty="0" smtClean="0"/>
              <a:t>() </a:t>
            </a:r>
            <a:r>
              <a:rPr kumimoji="1" lang="en-US" altLang="zh-CN" sz="2000" dirty="0" err="1" smtClean="0">
                <a:solidFill>
                  <a:schemeClr val="folHlink"/>
                </a:solidFill>
              </a:rPr>
              <a:t>const</a:t>
            </a:r>
            <a:r>
              <a:rPr kumimoji="1" lang="en-US" altLang="zh-CN" sz="2000" dirty="0" smtClean="0"/>
              <a:t> { return d; }</a:t>
            </a:r>
          </a:p>
          <a:p>
            <a:pPr lvl="1" eaLnBrk="1" hangingPunct="1">
              <a:lnSpc>
                <a:spcPct val="80000"/>
              </a:lnSpc>
              <a:buFontTx/>
              <a:buNone/>
              <a:defRPr/>
            </a:pPr>
            <a:r>
              <a:rPr kumimoji="1" lang="en-US" altLang="zh-CN" sz="2000" dirty="0" smtClean="0"/>
              <a:t>      </a:t>
            </a:r>
            <a:r>
              <a:rPr kumimoji="1" lang="en-US" altLang="zh-CN" sz="2000" dirty="0" err="1" smtClean="0"/>
              <a:t>int</a:t>
            </a:r>
            <a:r>
              <a:rPr kumimoji="1" lang="en-US" altLang="zh-CN" sz="2000" dirty="0" smtClean="0"/>
              <a:t> </a:t>
            </a:r>
            <a:r>
              <a:rPr kumimoji="1" lang="en-US" altLang="zh-CN" sz="2000" dirty="0" err="1" smtClean="0"/>
              <a:t>get_month</a:t>
            </a:r>
            <a:r>
              <a:rPr kumimoji="1" lang="en-US" altLang="zh-CN" sz="2000" dirty="0" smtClean="0"/>
              <a:t>() </a:t>
            </a:r>
            <a:r>
              <a:rPr kumimoji="1" lang="en-US" altLang="zh-CN" sz="2000" dirty="0" err="1" smtClean="0">
                <a:solidFill>
                  <a:schemeClr val="folHlink"/>
                </a:solidFill>
              </a:rPr>
              <a:t>const</a:t>
            </a:r>
            <a:r>
              <a:rPr kumimoji="1" lang="en-US" altLang="zh-CN" sz="2000" dirty="0" smtClean="0"/>
              <a:t> { return m; }</a:t>
            </a:r>
          </a:p>
          <a:p>
            <a:pPr lvl="1" eaLnBrk="1" hangingPunct="1">
              <a:lnSpc>
                <a:spcPct val="80000"/>
              </a:lnSpc>
              <a:buFontTx/>
              <a:buNone/>
              <a:defRPr/>
            </a:pPr>
            <a:r>
              <a:rPr kumimoji="1" lang="en-US" altLang="zh-CN" sz="2000" dirty="0" smtClean="0"/>
              <a:t>      </a:t>
            </a:r>
            <a:r>
              <a:rPr kumimoji="1" lang="en-US" altLang="zh-CN" sz="2000" dirty="0" err="1" smtClean="0"/>
              <a:t>int</a:t>
            </a:r>
            <a:r>
              <a:rPr kumimoji="1" lang="en-US" altLang="zh-CN" sz="2000" dirty="0" smtClean="0"/>
              <a:t> </a:t>
            </a:r>
            <a:r>
              <a:rPr kumimoji="1" lang="en-US" altLang="zh-CN" sz="2000" dirty="0" err="1" smtClean="0"/>
              <a:t>get_year</a:t>
            </a:r>
            <a:r>
              <a:rPr kumimoji="1" lang="en-US" altLang="zh-CN" sz="2000" dirty="0" smtClean="0"/>
              <a:t>() </a:t>
            </a:r>
            <a:r>
              <a:rPr kumimoji="1" lang="en-US" altLang="zh-CN" sz="2000" dirty="0" err="1" smtClean="0">
                <a:solidFill>
                  <a:schemeClr val="folHlink"/>
                </a:solidFill>
              </a:rPr>
              <a:t>const</a:t>
            </a:r>
            <a:r>
              <a:rPr kumimoji="1" lang="en-US" altLang="zh-CN" sz="2000" dirty="0" smtClean="0"/>
              <a:t> { return y; }</a:t>
            </a:r>
          </a:p>
          <a:p>
            <a:pPr lvl="1" eaLnBrk="1" hangingPunct="1">
              <a:lnSpc>
                <a:spcPct val="80000"/>
              </a:lnSpc>
              <a:buFontTx/>
              <a:buNone/>
              <a:defRPr/>
            </a:pPr>
            <a:r>
              <a:rPr kumimoji="1" lang="en-US" altLang="zh-CN" sz="2000" dirty="0" smtClean="0"/>
              <a:t>      </a:t>
            </a:r>
            <a:r>
              <a:rPr kumimoji="1" lang="en-US" altLang="zh-CN" sz="2000" dirty="0" err="1" smtClean="0"/>
              <a:t>int</a:t>
            </a:r>
            <a:r>
              <a:rPr kumimoji="1" lang="en-US" altLang="zh-CN" sz="2000" dirty="0" smtClean="0"/>
              <a:t> set (</a:t>
            </a:r>
            <a:r>
              <a:rPr kumimoji="1" lang="en-US" altLang="zh-CN" sz="2000" dirty="0" err="1" smtClean="0"/>
              <a:t>int</a:t>
            </a:r>
            <a:r>
              <a:rPr kumimoji="1" lang="en-US" altLang="zh-CN" sz="2000" dirty="0" smtClean="0"/>
              <a:t> year, </a:t>
            </a:r>
            <a:r>
              <a:rPr kumimoji="1" lang="en-US" altLang="zh-CN" sz="2000" dirty="0" err="1" smtClean="0"/>
              <a:t>int</a:t>
            </a:r>
            <a:r>
              <a:rPr kumimoji="1" lang="en-US" altLang="zh-CN" sz="2000" dirty="0" smtClean="0"/>
              <a:t> month, </a:t>
            </a:r>
            <a:r>
              <a:rPr kumimoji="1" lang="en-US" altLang="zh-CN" sz="2000" dirty="0" err="1" smtClean="0"/>
              <a:t>int</a:t>
            </a:r>
            <a:r>
              <a:rPr kumimoji="1" lang="en-US" altLang="zh-CN" sz="2000" dirty="0" smtClean="0"/>
              <a:t> day)</a:t>
            </a:r>
          </a:p>
          <a:p>
            <a:pPr lvl="1" eaLnBrk="1" hangingPunct="1">
              <a:lnSpc>
                <a:spcPct val="80000"/>
              </a:lnSpc>
              <a:buFontTx/>
              <a:buNone/>
              <a:defRPr/>
            </a:pPr>
            <a:r>
              <a:rPr kumimoji="1" lang="en-US" altLang="zh-CN" sz="2000" dirty="0" smtClean="0"/>
              <a:t>      {   y = year; m = month; d = day;    </a:t>
            </a:r>
          </a:p>
          <a:p>
            <a:pPr lvl="1" eaLnBrk="1" hangingPunct="1">
              <a:lnSpc>
                <a:spcPct val="80000"/>
              </a:lnSpc>
              <a:buFontTx/>
              <a:buNone/>
              <a:defRPr/>
            </a:pPr>
            <a:r>
              <a:rPr kumimoji="1" lang="en-US" altLang="zh-CN" sz="2000" dirty="0" smtClean="0"/>
              <a:t>      } </a:t>
            </a:r>
          </a:p>
          <a:p>
            <a:pPr lvl="1" eaLnBrk="1" hangingPunct="1">
              <a:lnSpc>
                <a:spcPct val="80000"/>
              </a:lnSpc>
              <a:buFontTx/>
              <a:buNone/>
              <a:defRPr/>
            </a:pPr>
            <a:r>
              <a:rPr kumimoji="1" lang="en-US" altLang="zh-CN" sz="2000" dirty="0" smtClean="0"/>
              <a:t>}</a:t>
            </a:r>
            <a:r>
              <a:rPr kumimoji="1" lang="zh-CN" altLang="en-US" sz="2000" dirty="0" smtClean="0"/>
              <a:t>； </a:t>
            </a:r>
          </a:p>
          <a:p>
            <a:pPr lvl="1" eaLnBrk="1" hangingPunct="1">
              <a:lnSpc>
                <a:spcPct val="80000"/>
              </a:lnSpc>
              <a:buFontTx/>
              <a:buNone/>
              <a:defRPr/>
            </a:pPr>
            <a:r>
              <a:rPr kumimoji="1" lang="en-US" altLang="zh-CN" sz="2000" dirty="0" smtClean="0"/>
              <a:t>void f(</a:t>
            </a:r>
            <a:r>
              <a:rPr kumimoji="1" lang="en-US" altLang="zh-CN" sz="2000" dirty="0" err="1" smtClean="0"/>
              <a:t>const</a:t>
            </a:r>
            <a:r>
              <a:rPr kumimoji="1" lang="en-US" altLang="zh-CN" sz="2000" dirty="0" smtClean="0"/>
              <a:t> Date &amp;d)</a:t>
            </a:r>
          </a:p>
          <a:p>
            <a:pPr lvl="1" eaLnBrk="1" hangingPunct="1">
              <a:lnSpc>
                <a:spcPct val="80000"/>
              </a:lnSpc>
              <a:buFontTx/>
              <a:buNone/>
              <a:defRPr/>
            </a:pPr>
            <a:r>
              <a:rPr kumimoji="1" lang="en-US" altLang="zh-CN" sz="2000" dirty="0" smtClean="0"/>
              <a:t>{ ... </a:t>
            </a:r>
            <a:r>
              <a:rPr kumimoji="1" lang="en-US" altLang="zh-CN" sz="2000" dirty="0" err="1"/>
              <a:t>d.get_day</a:t>
            </a:r>
            <a:r>
              <a:rPr kumimoji="1" lang="en-US" altLang="zh-CN" sz="2000" dirty="0"/>
              <a:t>() ... </a:t>
            </a:r>
            <a:r>
              <a:rPr kumimoji="1" lang="en-US" altLang="zh-CN" sz="2000" dirty="0" smtClean="0"/>
              <a:t>//OK</a:t>
            </a:r>
            <a:endParaRPr kumimoji="1" lang="en-US" altLang="zh-CN" sz="2000" dirty="0"/>
          </a:p>
          <a:p>
            <a:pPr lvl="1" eaLnBrk="1" hangingPunct="1">
              <a:lnSpc>
                <a:spcPct val="80000"/>
              </a:lnSpc>
              <a:buFontTx/>
              <a:buNone/>
              <a:defRPr/>
            </a:pPr>
            <a:r>
              <a:rPr kumimoji="1" lang="en-US" altLang="zh-CN" sz="2000" dirty="0"/>
              <a:t>   ... </a:t>
            </a:r>
            <a:r>
              <a:rPr kumimoji="1" lang="en-US" altLang="zh-CN" sz="2000" dirty="0" err="1"/>
              <a:t>d.get_month</a:t>
            </a:r>
            <a:r>
              <a:rPr kumimoji="1" lang="en-US" altLang="zh-CN" sz="2000" dirty="0"/>
              <a:t>() ... </a:t>
            </a:r>
            <a:r>
              <a:rPr kumimoji="1" lang="en-US" altLang="zh-CN" sz="2000" dirty="0" smtClean="0"/>
              <a:t>//OK</a:t>
            </a:r>
            <a:endParaRPr kumimoji="1" lang="en-US" altLang="zh-CN" sz="2000" dirty="0"/>
          </a:p>
          <a:p>
            <a:pPr lvl="1" eaLnBrk="1" hangingPunct="1">
              <a:lnSpc>
                <a:spcPct val="80000"/>
              </a:lnSpc>
              <a:buFontTx/>
              <a:buNone/>
              <a:defRPr/>
            </a:pPr>
            <a:r>
              <a:rPr kumimoji="1" lang="en-US" altLang="zh-CN" sz="2000" dirty="0"/>
              <a:t>   ... </a:t>
            </a:r>
            <a:r>
              <a:rPr kumimoji="1" lang="en-US" altLang="zh-CN" sz="2000" dirty="0" err="1"/>
              <a:t>d.get_year</a:t>
            </a:r>
            <a:r>
              <a:rPr kumimoji="1" lang="en-US" altLang="zh-CN" sz="2000" dirty="0"/>
              <a:t>() ... </a:t>
            </a:r>
            <a:r>
              <a:rPr kumimoji="1" lang="en-US" altLang="zh-CN" sz="2000" dirty="0" smtClean="0"/>
              <a:t>//OK</a:t>
            </a:r>
            <a:endParaRPr kumimoji="1" lang="en-US" altLang="zh-CN" sz="2000" dirty="0"/>
          </a:p>
          <a:p>
            <a:pPr lvl="1" eaLnBrk="1" hangingPunct="1">
              <a:lnSpc>
                <a:spcPct val="80000"/>
              </a:lnSpc>
              <a:buFontTx/>
              <a:buNone/>
              <a:defRPr/>
            </a:pPr>
            <a:r>
              <a:rPr kumimoji="1" lang="en-US" altLang="zh-CN" sz="2000" dirty="0" smtClean="0"/>
              <a:t>   </a:t>
            </a:r>
            <a:r>
              <a:rPr kumimoji="1" lang="en-US" altLang="zh-CN" sz="2000" dirty="0" err="1" smtClean="0"/>
              <a:t>d.set</a:t>
            </a:r>
            <a:r>
              <a:rPr kumimoji="1" lang="en-US" altLang="zh-CN" sz="2000" dirty="0" smtClean="0"/>
              <a:t> (2011,3,23); </a:t>
            </a:r>
            <a:r>
              <a:rPr kumimoji="1" lang="en-US" altLang="zh-CN" sz="2000" dirty="0" smtClean="0">
                <a:solidFill>
                  <a:srgbClr val="FF9900"/>
                </a:solidFill>
              </a:rPr>
              <a:t>//Error</a:t>
            </a:r>
          </a:p>
          <a:p>
            <a:pPr lvl="1" eaLnBrk="1" hangingPunct="1">
              <a:lnSpc>
                <a:spcPct val="80000"/>
              </a:lnSpc>
              <a:buFontTx/>
              <a:buNone/>
              <a:defRPr/>
            </a:pPr>
            <a:r>
              <a:rPr kumimoji="1" lang="en-US" altLang="zh-CN" sz="2000" dirty="0" smtClean="0"/>
              <a:t>}     </a:t>
            </a:r>
            <a:endParaRPr lang="en-US" altLang="zh-CN" sz="20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lstStyle/>
          <a:p>
            <a:pPr eaLnBrk="1" hangingPunct="1">
              <a:defRPr/>
            </a:pPr>
            <a:r>
              <a:rPr lang="zh-CN" altLang="en-US" smtClean="0"/>
              <a:t>同类对象共享数据</a:t>
            </a:r>
          </a:p>
        </p:txBody>
      </p:sp>
      <p:sp>
        <p:nvSpPr>
          <p:cNvPr id="1358851" name="Rectangle 3"/>
          <p:cNvSpPr>
            <a:spLocks noGrp="1" noChangeArrowheads="1"/>
          </p:cNvSpPr>
          <p:nvPr>
            <p:ph type="body" idx="1"/>
          </p:nvPr>
        </p:nvSpPr>
        <p:spPr>
          <a:xfrm>
            <a:off x="457200" y="1600200"/>
            <a:ext cx="8229600" cy="5068888"/>
          </a:xfrm>
        </p:spPr>
        <p:txBody>
          <a:bodyPr>
            <a:normAutofit fontScale="92500"/>
          </a:bodyPr>
          <a:lstStyle/>
          <a:p>
            <a:pPr eaLnBrk="1" hangingPunct="1">
              <a:defRPr/>
            </a:pPr>
            <a:r>
              <a:rPr lang="zh-CN" altLang="en-US" dirty="0" smtClean="0"/>
              <a:t>属于同一个类的不同对象有时需要共享数据。</a:t>
            </a:r>
          </a:p>
          <a:p>
            <a:pPr eaLnBrk="1" hangingPunct="1">
              <a:defRPr/>
            </a:pPr>
            <a:r>
              <a:rPr lang="zh-CN" altLang="en-US" dirty="0" smtClean="0"/>
              <a:t>采用全局变量来表示共享数据违背数据抽象与封装原则，数据缺乏保护。</a:t>
            </a:r>
            <a:endParaRPr lang="en-US" altLang="zh-CN" dirty="0" smtClean="0"/>
          </a:p>
          <a:p>
            <a:pPr lvl="1" eaLnBrk="1" hangingPunct="1">
              <a:buFontTx/>
              <a:buNone/>
              <a:defRPr/>
            </a:pPr>
            <a:r>
              <a:rPr lang="en-US" altLang="zh-CN" sz="2200" dirty="0" err="1" smtClean="0"/>
              <a:t>int</a:t>
            </a:r>
            <a:r>
              <a:rPr lang="en-US" altLang="zh-CN" sz="2200" dirty="0" smtClean="0"/>
              <a:t> x; //</a:t>
            </a:r>
            <a:r>
              <a:rPr lang="zh-CN" altLang="en-US" sz="2200" dirty="0" smtClean="0"/>
              <a:t>被</a:t>
            </a:r>
            <a:r>
              <a:rPr lang="en-US" altLang="zh-CN" sz="2200" dirty="0" smtClean="0"/>
              <a:t>A</a:t>
            </a:r>
            <a:r>
              <a:rPr lang="zh-CN" altLang="en-US" sz="2200" dirty="0" smtClean="0"/>
              <a:t>类对象共享的全局变量</a:t>
            </a:r>
            <a:endParaRPr lang="en-US" altLang="zh-CN" sz="2200" dirty="0" smtClean="0"/>
          </a:p>
          <a:p>
            <a:pPr lvl="1" eaLnBrk="1" hangingPunct="1">
              <a:buFontTx/>
              <a:buNone/>
              <a:defRPr/>
            </a:pPr>
            <a:r>
              <a:rPr lang="en-US" altLang="zh-CN" sz="2200" dirty="0" smtClean="0"/>
              <a:t>class A</a:t>
            </a:r>
          </a:p>
          <a:p>
            <a:pPr lvl="1" eaLnBrk="1" hangingPunct="1">
              <a:buFontTx/>
              <a:buNone/>
              <a:defRPr/>
            </a:pPr>
            <a:r>
              <a:rPr lang="en-US" altLang="zh-CN" sz="2200" dirty="0" smtClean="0"/>
              <a:t>{ ......</a:t>
            </a:r>
          </a:p>
          <a:p>
            <a:pPr lvl="1" eaLnBrk="1" hangingPunct="1">
              <a:buFontTx/>
              <a:buNone/>
              <a:defRPr/>
            </a:pPr>
            <a:r>
              <a:rPr lang="en-US" altLang="zh-CN" sz="2200" dirty="0" smtClean="0"/>
              <a:t>   void f()   { x++; ......   }</a:t>
            </a:r>
          </a:p>
          <a:p>
            <a:pPr lvl="1" eaLnBrk="1" hangingPunct="1">
              <a:buFontTx/>
              <a:buNone/>
              <a:defRPr/>
            </a:pPr>
            <a:r>
              <a:rPr lang="en-US" altLang="zh-CN" sz="2200" dirty="0" smtClean="0"/>
              <a:t>} </a:t>
            </a:r>
            <a:r>
              <a:rPr lang="en-US" altLang="zh-CN" sz="2200" dirty="0" err="1" smtClean="0"/>
              <a:t>a,b</a:t>
            </a:r>
            <a:r>
              <a:rPr lang="en-US" altLang="zh-CN" sz="2200" dirty="0" smtClean="0"/>
              <a:t>;</a:t>
            </a:r>
          </a:p>
          <a:p>
            <a:pPr lvl="1" eaLnBrk="1" hangingPunct="1">
              <a:buFontTx/>
              <a:buNone/>
              <a:defRPr/>
            </a:pPr>
            <a:r>
              <a:rPr lang="en-US" altLang="zh-CN" sz="2200" dirty="0" err="1" smtClean="0"/>
              <a:t>a.f</a:t>
            </a:r>
            <a:r>
              <a:rPr lang="en-US" altLang="zh-CN" sz="2200" dirty="0" smtClean="0"/>
              <a:t>(); </a:t>
            </a:r>
          </a:p>
          <a:p>
            <a:pPr lvl="1" eaLnBrk="1" hangingPunct="1">
              <a:buFontTx/>
              <a:buNone/>
              <a:defRPr/>
            </a:pPr>
            <a:r>
              <a:rPr lang="en-US" altLang="zh-CN" sz="2200" dirty="0" err="1" smtClean="0"/>
              <a:t>b.f</a:t>
            </a:r>
            <a:r>
              <a:rPr lang="en-US" altLang="zh-CN" sz="2200" dirty="0" smtClean="0"/>
              <a:t>();</a:t>
            </a:r>
          </a:p>
          <a:p>
            <a:pPr lvl="1" eaLnBrk="1" hangingPunct="1">
              <a:buFontTx/>
              <a:buNone/>
              <a:defRPr/>
            </a:pPr>
            <a:r>
              <a:rPr lang="en-US" altLang="zh-CN" sz="2200" dirty="0" smtClean="0"/>
              <a:t>//</a:t>
            </a:r>
            <a:r>
              <a:rPr lang="zh-CN" altLang="en-US" sz="2200" dirty="0" smtClean="0"/>
              <a:t>上述操作对同一个</a:t>
            </a:r>
            <a:r>
              <a:rPr lang="en-US" altLang="zh-CN" sz="2200" dirty="0" smtClean="0"/>
              <a:t>x</a:t>
            </a:r>
            <a:r>
              <a:rPr lang="zh-CN" altLang="en-US" sz="2200" dirty="0" smtClean="0"/>
              <a:t>进行</a:t>
            </a:r>
            <a:endParaRPr lang="en-US" altLang="zh-CN" sz="2200" dirty="0" smtClean="0"/>
          </a:p>
          <a:p>
            <a:pPr lvl="1" eaLnBrk="1" hangingPunct="1">
              <a:buFontTx/>
              <a:buNone/>
              <a:defRPr/>
            </a:pPr>
            <a:r>
              <a:rPr lang="en-US" altLang="zh-CN" sz="2200" dirty="0" smtClean="0"/>
              <a:t>x++; //</a:t>
            </a:r>
            <a:r>
              <a:rPr lang="zh-CN" altLang="en-US" sz="2200" dirty="0" smtClean="0">
                <a:solidFill>
                  <a:srgbClr val="FFC000"/>
                </a:solidFill>
              </a:rPr>
              <a:t>不通过</a:t>
            </a:r>
            <a:r>
              <a:rPr lang="en-US" altLang="zh-CN" sz="2200" dirty="0" smtClean="0">
                <a:solidFill>
                  <a:srgbClr val="FFC000"/>
                </a:solidFill>
              </a:rPr>
              <a:t>A</a:t>
            </a:r>
            <a:r>
              <a:rPr lang="zh-CN" altLang="en-US" sz="2200" dirty="0" smtClean="0">
                <a:solidFill>
                  <a:srgbClr val="FFC000"/>
                </a:solidFill>
              </a:rPr>
              <a:t>类对象也能访问</a:t>
            </a:r>
            <a:r>
              <a:rPr lang="en-US" altLang="zh-CN" sz="2200" dirty="0" smtClean="0">
                <a:solidFill>
                  <a:srgbClr val="FFC000"/>
                </a:solidFill>
              </a:rPr>
              <a:t>x</a:t>
            </a:r>
            <a:r>
              <a:rPr lang="zh-CN" altLang="en-US" sz="2200" dirty="0" smtClean="0">
                <a:solidFill>
                  <a:srgbClr val="FFC000"/>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1" name="Rectangle 3"/>
          <p:cNvSpPr>
            <a:spLocks noGrp="1" noChangeArrowheads="1"/>
          </p:cNvSpPr>
          <p:nvPr>
            <p:ph type="body" idx="1"/>
          </p:nvPr>
        </p:nvSpPr>
        <p:spPr>
          <a:xfrm>
            <a:off x="457200" y="260350"/>
            <a:ext cx="8229600" cy="6597650"/>
          </a:xfrm>
        </p:spPr>
        <p:txBody>
          <a:bodyPr>
            <a:normAutofit lnSpcReduction="10000"/>
          </a:bodyPr>
          <a:lstStyle/>
          <a:p>
            <a:pPr eaLnBrk="1" hangingPunct="1">
              <a:lnSpc>
                <a:spcPct val="80000"/>
              </a:lnSpc>
              <a:defRPr/>
            </a:pPr>
            <a:r>
              <a:rPr lang="zh-CN" altLang="en-US" sz="2400" dirty="0" smtClean="0"/>
              <a:t>通过过程抽象操作栈数据</a:t>
            </a:r>
            <a:endParaRPr lang="en-GB" altLang="zh-CN" sz="2400" dirty="0" smtClean="0"/>
          </a:p>
          <a:p>
            <a:pPr lvl="1" eaLnBrk="1" hangingPunct="1">
              <a:lnSpc>
                <a:spcPct val="80000"/>
              </a:lnSpc>
              <a:defRPr/>
            </a:pPr>
            <a:r>
              <a:rPr lang="zh-CN" altLang="en-US" sz="2000" dirty="0"/>
              <a:t>先</a:t>
            </a:r>
            <a:r>
              <a:rPr lang="zh-CN" altLang="en-US" sz="2000" dirty="0" smtClean="0"/>
              <a:t>定义三个函数</a:t>
            </a:r>
            <a:endParaRPr lang="en-GB" altLang="zh-CN" sz="2000" dirty="0" smtClean="0"/>
          </a:p>
          <a:p>
            <a:pPr lvl="1" eaLnBrk="1" hangingPunct="1">
              <a:lnSpc>
                <a:spcPct val="80000"/>
              </a:lnSpc>
              <a:buFont typeface="Wingdings" pitchFamily="2" charset="2"/>
              <a:buNone/>
              <a:defRPr/>
            </a:pPr>
            <a:r>
              <a:rPr lang="en-GB" altLang="zh-CN" sz="2000" dirty="0" smtClean="0"/>
              <a:t>bool push(Stack &amp;s, </a:t>
            </a:r>
            <a:r>
              <a:rPr lang="en-GB" altLang="zh-CN" sz="2000" dirty="0" err="1" smtClean="0"/>
              <a:t>int</a:t>
            </a:r>
            <a:r>
              <a:rPr lang="en-GB" altLang="zh-CN" sz="2000" dirty="0" smtClean="0"/>
              <a:t> </a:t>
            </a:r>
            <a:r>
              <a:rPr lang="en-GB" altLang="zh-CN" sz="2000" dirty="0" err="1" smtClean="0"/>
              <a:t>i</a:t>
            </a:r>
            <a:r>
              <a:rPr lang="en-GB" altLang="zh-CN" sz="2000" dirty="0" smtClean="0"/>
              <a:t>)</a:t>
            </a:r>
          </a:p>
          <a:p>
            <a:pPr lvl="1" eaLnBrk="1" hangingPunct="1">
              <a:lnSpc>
                <a:spcPct val="80000"/>
              </a:lnSpc>
              <a:buFont typeface="Wingdings" pitchFamily="2" charset="2"/>
              <a:buNone/>
              <a:defRPr/>
            </a:pPr>
            <a:r>
              <a:rPr lang="en-GB" altLang="zh-CN" sz="2000" dirty="0" smtClean="0"/>
              <a:t>{	if (</a:t>
            </a:r>
            <a:r>
              <a:rPr lang="en-GB" altLang="zh-CN" sz="2000" dirty="0" err="1" smtClean="0"/>
              <a:t>s.top</a:t>
            </a:r>
            <a:r>
              <a:rPr lang="en-GB" altLang="zh-CN" sz="2000" dirty="0" smtClean="0"/>
              <a:t> == STACK_SIZE-1) </a:t>
            </a:r>
          </a:p>
          <a:p>
            <a:pPr lvl="1" eaLnBrk="1" hangingPunct="1">
              <a:lnSpc>
                <a:spcPct val="80000"/>
              </a:lnSpc>
              <a:buFont typeface="Wingdings" pitchFamily="2" charset="2"/>
              <a:buNone/>
              <a:defRPr/>
            </a:pPr>
            <a:r>
              <a:rPr lang="en-GB" altLang="zh-CN" sz="2000" dirty="0" smtClean="0"/>
              <a:t>	{	</a:t>
            </a:r>
            <a:r>
              <a:rPr lang="en-GB" altLang="zh-CN" sz="2000" dirty="0" err="1" smtClean="0"/>
              <a:t>cout</a:t>
            </a:r>
            <a:r>
              <a:rPr lang="en-GB" altLang="zh-CN" sz="2000" dirty="0" smtClean="0"/>
              <a:t> &lt;&lt; </a:t>
            </a:r>
            <a:r>
              <a:rPr lang="en-GB" altLang="zh-CN" sz="2000" dirty="0" smtClean="0">
                <a:latin typeface="Arial"/>
              </a:rPr>
              <a:t>“</a:t>
            </a:r>
            <a:r>
              <a:rPr lang="en-GB" altLang="zh-CN" sz="2000" dirty="0" smtClean="0"/>
              <a:t>Stack is overflow.\n</a:t>
            </a:r>
            <a:r>
              <a:rPr lang="en-GB" altLang="zh-CN" sz="2000" dirty="0" smtClean="0">
                <a:latin typeface="Arial"/>
              </a:rPr>
              <a:t>”</a:t>
            </a:r>
            <a:r>
              <a:rPr lang="en-GB" altLang="zh-CN" sz="2000" dirty="0" smtClean="0"/>
              <a:t>;</a:t>
            </a:r>
          </a:p>
          <a:p>
            <a:pPr lvl="1" eaLnBrk="1" hangingPunct="1">
              <a:lnSpc>
                <a:spcPct val="80000"/>
              </a:lnSpc>
              <a:buFont typeface="Wingdings" pitchFamily="2" charset="2"/>
              <a:buNone/>
              <a:defRPr/>
            </a:pPr>
            <a:r>
              <a:rPr lang="en-GB" altLang="zh-CN" sz="2000" dirty="0" smtClean="0"/>
              <a:t>		return false;</a:t>
            </a:r>
          </a:p>
          <a:p>
            <a:pPr lvl="1" eaLnBrk="1" hangingPunct="1">
              <a:lnSpc>
                <a:spcPct val="80000"/>
              </a:lnSpc>
              <a:buFont typeface="Wingdings" pitchFamily="2" charset="2"/>
              <a:buNone/>
              <a:defRPr/>
            </a:pPr>
            <a:r>
              <a:rPr lang="en-GB" altLang="zh-CN" sz="2000" dirty="0" smtClean="0"/>
              <a:t>	}</a:t>
            </a:r>
          </a:p>
          <a:p>
            <a:pPr lvl="1" eaLnBrk="1" hangingPunct="1">
              <a:lnSpc>
                <a:spcPct val="80000"/>
              </a:lnSpc>
              <a:buFont typeface="Wingdings" pitchFamily="2" charset="2"/>
              <a:buNone/>
              <a:defRPr/>
            </a:pPr>
            <a:r>
              <a:rPr lang="en-GB" altLang="zh-CN" sz="2000" dirty="0" smtClean="0"/>
              <a:t>	else</a:t>
            </a:r>
          </a:p>
          <a:p>
            <a:pPr lvl="1" eaLnBrk="1" hangingPunct="1">
              <a:lnSpc>
                <a:spcPct val="80000"/>
              </a:lnSpc>
              <a:buFont typeface="Wingdings" pitchFamily="2" charset="2"/>
              <a:buNone/>
              <a:defRPr/>
            </a:pPr>
            <a:r>
              <a:rPr lang="en-GB" altLang="zh-CN" sz="2000" dirty="0" smtClean="0"/>
              <a:t>	{	</a:t>
            </a:r>
            <a:r>
              <a:rPr lang="en-GB" altLang="zh-CN" sz="2000" dirty="0" err="1" smtClean="0"/>
              <a:t>s.top</a:t>
            </a:r>
            <a:r>
              <a:rPr lang="en-GB" altLang="zh-CN" sz="2000" dirty="0" smtClean="0"/>
              <a:t>++; </a:t>
            </a:r>
            <a:r>
              <a:rPr lang="en-GB" altLang="zh-CN" sz="2000" dirty="0" err="1" smtClean="0"/>
              <a:t>s.buffer</a:t>
            </a:r>
            <a:r>
              <a:rPr lang="en-GB" altLang="zh-CN" sz="2000" dirty="0" smtClean="0"/>
              <a:t>[</a:t>
            </a:r>
            <a:r>
              <a:rPr lang="en-GB" altLang="zh-CN" sz="2000" dirty="0" err="1" smtClean="0"/>
              <a:t>s.top</a:t>
            </a:r>
            <a:r>
              <a:rPr lang="en-GB" altLang="zh-CN" sz="2000" dirty="0" smtClean="0"/>
              <a:t>] = </a:t>
            </a:r>
            <a:r>
              <a:rPr lang="en-GB" altLang="zh-CN" sz="2000" dirty="0" err="1" smtClean="0"/>
              <a:t>i</a:t>
            </a:r>
            <a:r>
              <a:rPr lang="en-GB" altLang="zh-CN" sz="2000" dirty="0" smtClean="0"/>
              <a:t>;</a:t>
            </a:r>
          </a:p>
          <a:p>
            <a:pPr lvl="1" eaLnBrk="1" hangingPunct="1">
              <a:lnSpc>
                <a:spcPct val="80000"/>
              </a:lnSpc>
              <a:buFont typeface="Wingdings" pitchFamily="2" charset="2"/>
              <a:buNone/>
              <a:defRPr/>
            </a:pPr>
            <a:r>
              <a:rPr lang="en-GB" altLang="zh-CN" sz="2000" dirty="0" smtClean="0"/>
              <a:t>		return true;</a:t>
            </a:r>
          </a:p>
          <a:p>
            <a:pPr lvl="1" eaLnBrk="1" hangingPunct="1">
              <a:lnSpc>
                <a:spcPct val="80000"/>
              </a:lnSpc>
              <a:buFont typeface="Wingdings" pitchFamily="2" charset="2"/>
              <a:buNone/>
              <a:defRPr/>
            </a:pPr>
            <a:r>
              <a:rPr lang="en-GB" altLang="zh-CN" sz="2000" dirty="0" smtClean="0"/>
              <a:t>	}</a:t>
            </a:r>
          </a:p>
          <a:p>
            <a:pPr lvl="1" eaLnBrk="1" hangingPunct="1">
              <a:lnSpc>
                <a:spcPct val="80000"/>
              </a:lnSpc>
              <a:buFont typeface="Wingdings" pitchFamily="2" charset="2"/>
              <a:buNone/>
              <a:defRPr/>
            </a:pPr>
            <a:r>
              <a:rPr lang="en-GB" altLang="zh-CN" sz="2000" dirty="0" smtClean="0"/>
              <a:t>}</a:t>
            </a:r>
          </a:p>
          <a:p>
            <a:pPr lvl="1" eaLnBrk="1" hangingPunct="1">
              <a:lnSpc>
                <a:spcPct val="80000"/>
              </a:lnSpc>
              <a:buFont typeface="Wingdings" pitchFamily="2" charset="2"/>
              <a:buNone/>
              <a:defRPr/>
            </a:pPr>
            <a:r>
              <a:rPr lang="en-GB" altLang="zh-CN" sz="2000" dirty="0" smtClean="0"/>
              <a:t>bool pop(Stack &amp;s, </a:t>
            </a:r>
            <a:r>
              <a:rPr lang="en-GB" altLang="zh-CN" sz="2000" dirty="0" err="1" smtClean="0"/>
              <a:t>int</a:t>
            </a:r>
            <a:r>
              <a:rPr lang="en-GB" altLang="zh-CN" sz="2000" dirty="0" smtClean="0"/>
              <a:t> &amp;</a:t>
            </a:r>
            <a:r>
              <a:rPr lang="en-GB" altLang="zh-CN" sz="2000" dirty="0" err="1" smtClean="0"/>
              <a:t>i</a:t>
            </a:r>
            <a:r>
              <a:rPr lang="en-GB" altLang="zh-CN" sz="2000" dirty="0" smtClean="0"/>
              <a:t>)</a:t>
            </a:r>
          </a:p>
          <a:p>
            <a:pPr lvl="1" eaLnBrk="1" hangingPunct="1">
              <a:lnSpc>
                <a:spcPct val="80000"/>
              </a:lnSpc>
              <a:buFont typeface="Wingdings" pitchFamily="2" charset="2"/>
              <a:buNone/>
              <a:defRPr/>
            </a:pPr>
            <a:r>
              <a:rPr lang="en-GB" altLang="zh-CN" sz="2000" dirty="0" smtClean="0"/>
              <a:t>{	if (</a:t>
            </a:r>
            <a:r>
              <a:rPr lang="en-GB" altLang="zh-CN" sz="2000" dirty="0" err="1" smtClean="0"/>
              <a:t>s.top</a:t>
            </a:r>
            <a:r>
              <a:rPr lang="en-GB" altLang="zh-CN" sz="2000" dirty="0" smtClean="0"/>
              <a:t> == -1) </a:t>
            </a:r>
          </a:p>
          <a:p>
            <a:pPr lvl="1" eaLnBrk="1" hangingPunct="1">
              <a:lnSpc>
                <a:spcPct val="80000"/>
              </a:lnSpc>
              <a:buFont typeface="Wingdings" pitchFamily="2" charset="2"/>
              <a:buNone/>
              <a:defRPr/>
            </a:pPr>
            <a:r>
              <a:rPr lang="en-GB" altLang="zh-CN" sz="2000" dirty="0" smtClean="0"/>
              <a:t>	{	</a:t>
            </a:r>
            <a:r>
              <a:rPr lang="en-GB" altLang="zh-CN" sz="2000" dirty="0" err="1" smtClean="0"/>
              <a:t>cout</a:t>
            </a:r>
            <a:r>
              <a:rPr lang="en-GB" altLang="zh-CN" sz="2000" dirty="0" smtClean="0"/>
              <a:t> &lt;&lt;</a:t>
            </a:r>
            <a:r>
              <a:rPr lang="en-GB" altLang="zh-CN" sz="2000" dirty="0" smtClean="0">
                <a:latin typeface="Arial"/>
              </a:rPr>
              <a:t>“</a:t>
            </a:r>
            <a:r>
              <a:rPr lang="en-GB" altLang="zh-CN" sz="2000" dirty="0" smtClean="0"/>
              <a:t>Stack is empty.\n</a:t>
            </a:r>
            <a:r>
              <a:rPr lang="en-GB" altLang="zh-CN" sz="2000" dirty="0" smtClean="0">
                <a:latin typeface="Arial"/>
              </a:rPr>
              <a:t>”</a:t>
            </a:r>
            <a:r>
              <a:rPr lang="en-GB" altLang="zh-CN" sz="2000" dirty="0" smtClean="0"/>
              <a:t>;</a:t>
            </a:r>
          </a:p>
          <a:p>
            <a:pPr lvl="1" eaLnBrk="1" hangingPunct="1">
              <a:lnSpc>
                <a:spcPct val="80000"/>
              </a:lnSpc>
              <a:buFont typeface="Wingdings" pitchFamily="2" charset="2"/>
              <a:buNone/>
              <a:defRPr/>
            </a:pPr>
            <a:r>
              <a:rPr lang="en-GB" altLang="zh-CN" sz="2000" dirty="0" smtClean="0"/>
              <a:t>		return false;</a:t>
            </a:r>
          </a:p>
          <a:p>
            <a:pPr lvl="1" eaLnBrk="1" hangingPunct="1">
              <a:lnSpc>
                <a:spcPct val="80000"/>
              </a:lnSpc>
              <a:buFont typeface="Wingdings" pitchFamily="2" charset="2"/>
              <a:buNone/>
              <a:defRPr/>
            </a:pPr>
            <a:r>
              <a:rPr lang="en-GB" altLang="zh-CN" sz="2000" dirty="0" smtClean="0"/>
              <a:t>	}</a:t>
            </a:r>
          </a:p>
          <a:p>
            <a:pPr lvl="1" eaLnBrk="1" hangingPunct="1">
              <a:lnSpc>
                <a:spcPct val="80000"/>
              </a:lnSpc>
              <a:buFont typeface="Wingdings" pitchFamily="2" charset="2"/>
              <a:buNone/>
              <a:defRPr/>
            </a:pPr>
            <a:r>
              <a:rPr lang="en-GB" altLang="zh-CN" sz="2000" dirty="0" smtClean="0"/>
              <a:t>  	else </a:t>
            </a:r>
          </a:p>
          <a:p>
            <a:pPr lvl="1" eaLnBrk="1" hangingPunct="1">
              <a:lnSpc>
                <a:spcPct val="80000"/>
              </a:lnSpc>
              <a:buFont typeface="Wingdings" pitchFamily="2" charset="2"/>
              <a:buNone/>
              <a:defRPr/>
            </a:pPr>
            <a:r>
              <a:rPr lang="en-GB" altLang="zh-CN" sz="2000" dirty="0" smtClean="0"/>
              <a:t>	{	 </a:t>
            </a:r>
            <a:r>
              <a:rPr lang="en-GB" altLang="zh-CN" sz="2000" dirty="0" err="1" smtClean="0"/>
              <a:t>i</a:t>
            </a:r>
            <a:r>
              <a:rPr lang="en-GB" altLang="zh-CN" sz="2000" dirty="0" smtClean="0"/>
              <a:t> = </a:t>
            </a:r>
            <a:r>
              <a:rPr lang="en-GB" altLang="zh-CN" sz="2000" dirty="0" err="1" smtClean="0"/>
              <a:t>s.buffer</a:t>
            </a:r>
            <a:r>
              <a:rPr lang="en-GB" altLang="zh-CN" sz="2000" dirty="0" smtClean="0"/>
              <a:t>[</a:t>
            </a:r>
            <a:r>
              <a:rPr lang="en-GB" altLang="zh-CN" sz="2000" dirty="0" err="1" smtClean="0"/>
              <a:t>s.top</a:t>
            </a:r>
            <a:r>
              <a:rPr lang="en-GB" altLang="zh-CN" sz="2000" dirty="0" smtClean="0"/>
              <a:t>]; </a:t>
            </a:r>
            <a:r>
              <a:rPr lang="en-GB" altLang="zh-CN" sz="2000" dirty="0" err="1" smtClean="0"/>
              <a:t>s.top</a:t>
            </a:r>
            <a:r>
              <a:rPr lang="en-GB" altLang="zh-CN" sz="2000" dirty="0" smtClean="0"/>
              <a:t>--;</a:t>
            </a:r>
          </a:p>
          <a:p>
            <a:pPr lvl="1" eaLnBrk="1" hangingPunct="1">
              <a:lnSpc>
                <a:spcPct val="80000"/>
              </a:lnSpc>
              <a:buFont typeface="Wingdings" pitchFamily="2" charset="2"/>
              <a:buNone/>
              <a:defRPr/>
            </a:pPr>
            <a:r>
              <a:rPr lang="en-GB" altLang="zh-CN" sz="2000" dirty="0" smtClean="0"/>
              <a:t>		return true;</a:t>
            </a:r>
          </a:p>
          <a:p>
            <a:pPr lvl="1" eaLnBrk="1" hangingPunct="1">
              <a:lnSpc>
                <a:spcPct val="80000"/>
              </a:lnSpc>
              <a:buFont typeface="Wingdings" pitchFamily="2" charset="2"/>
              <a:buNone/>
              <a:defRPr/>
            </a:pPr>
            <a:r>
              <a:rPr lang="en-GB" altLang="zh-CN" sz="2000" dirty="0" smtClean="0"/>
              <a:t>	}</a:t>
            </a:r>
          </a:p>
          <a:p>
            <a:pPr lvl="1" eaLnBrk="1" hangingPunct="1">
              <a:lnSpc>
                <a:spcPct val="80000"/>
              </a:lnSpc>
              <a:buFont typeface="Wingdings" pitchFamily="2" charset="2"/>
              <a:buNone/>
              <a:defRPr/>
            </a:pPr>
            <a:r>
              <a:rPr lang="en-GB" altLang="zh-CN" sz="2000" dirty="0" smtClean="0"/>
              <a:t>}</a:t>
            </a:r>
            <a:endParaRPr lang="en-US" altLang="zh-CN" sz="2000" dirty="0" smtClean="0"/>
          </a:p>
        </p:txBody>
      </p:sp>
      <p:sp>
        <p:nvSpPr>
          <p:cNvPr id="2" name="TextBox 1"/>
          <p:cNvSpPr txBox="1"/>
          <p:nvPr/>
        </p:nvSpPr>
        <p:spPr>
          <a:xfrm>
            <a:off x="6591300" y="3789363"/>
            <a:ext cx="2551113" cy="922337"/>
          </a:xfrm>
          <a:prstGeom prst="rect">
            <a:avLst/>
          </a:prstGeom>
          <a:solidFill>
            <a:schemeClr val="bg1">
              <a:lumMod val="75000"/>
            </a:schemeClr>
          </a:solidFill>
        </p:spPr>
        <p:txBody>
          <a:bodyPr wrap="none">
            <a:spAutoFit/>
          </a:bodyPr>
          <a:lstStyle/>
          <a:p>
            <a:pPr marL="0" lvl="1">
              <a:lnSpc>
                <a:spcPct val="90000"/>
              </a:lnSpc>
              <a:buFont typeface="Wingdings" pitchFamily="2" charset="2"/>
              <a:buNone/>
              <a:defRPr/>
            </a:pPr>
            <a:r>
              <a:rPr lang="en-US" altLang="zh-CN" sz="2000" dirty="0"/>
              <a:t>void </a:t>
            </a:r>
            <a:r>
              <a:rPr lang="en-US" altLang="zh-CN" sz="2000" dirty="0" err="1"/>
              <a:t>init</a:t>
            </a:r>
            <a:r>
              <a:rPr lang="en-US" altLang="zh-CN" sz="2000" dirty="0"/>
              <a:t>(Stack &amp;s)</a:t>
            </a:r>
          </a:p>
          <a:p>
            <a:pPr marL="0" lvl="1">
              <a:lnSpc>
                <a:spcPct val="90000"/>
              </a:lnSpc>
              <a:buFont typeface="Wingdings" pitchFamily="2" charset="2"/>
              <a:buNone/>
              <a:defRPr/>
            </a:pPr>
            <a:r>
              <a:rPr lang="en-US" altLang="zh-CN" sz="2000" dirty="0"/>
              <a:t>{   </a:t>
            </a:r>
            <a:r>
              <a:rPr lang="en-US" altLang="zh-CN" sz="2000" dirty="0" err="1"/>
              <a:t>s.top</a:t>
            </a:r>
            <a:r>
              <a:rPr lang="en-US" altLang="zh-CN" sz="2000" dirty="0"/>
              <a:t> = -1;</a:t>
            </a:r>
          </a:p>
          <a:p>
            <a:pPr marL="0" lvl="1">
              <a:lnSpc>
                <a:spcPct val="90000"/>
              </a:lnSpc>
              <a:buFont typeface="Wingdings" pitchFamily="2" charset="2"/>
              <a:buNone/>
              <a:defRPr/>
            </a:pPr>
            <a:r>
              <a:rPr lang="en-US" altLang="zh-CN" sz="2000" dirty="0"/>
              <a:t>}</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1" name="Rectangle 3"/>
          <p:cNvSpPr>
            <a:spLocks noGrp="1" noChangeArrowheads="1"/>
          </p:cNvSpPr>
          <p:nvPr>
            <p:ph type="body" idx="1"/>
          </p:nvPr>
        </p:nvSpPr>
        <p:spPr>
          <a:xfrm>
            <a:off x="457200" y="476250"/>
            <a:ext cx="8229600" cy="6192838"/>
          </a:xfrm>
        </p:spPr>
        <p:txBody>
          <a:bodyPr>
            <a:normAutofit/>
          </a:bodyPr>
          <a:lstStyle/>
          <a:p>
            <a:pPr eaLnBrk="1" hangingPunct="1">
              <a:defRPr/>
            </a:pPr>
            <a:r>
              <a:rPr lang="zh-CN" altLang="en-US" dirty="0"/>
              <a:t>可通过</a:t>
            </a:r>
            <a:r>
              <a:rPr lang="zh-CN" altLang="en-US" dirty="0">
                <a:solidFill>
                  <a:srgbClr val="FFC000"/>
                </a:solidFill>
              </a:rPr>
              <a:t>静态数据成员</a:t>
            </a:r>
            <a:r>
              <a:rPr lang="zh-CN" altLang="en-US" dirty="0"/>
              <a:t>来实现属于同一个类的不同对象之间的数据共享</a:t>
            </a:r>
            <a:r>
              <a:rPr lang="zh-CN" altLang="en-US" dirty="0" smtClean="0"/>
              <a:t>：</a:t>
            </a:r>
            <a:endParaRPr lang="en-US" altLang="zh-CN" dirty="0" smtClean="0"/>
          </a:p>
          <a:p>
            <a:pPr lvl="1" eaLnBrk="1" hangingPunct="1">
              <a:buFontTx/>
              <a:buNone/>
              <a:defRPr/>
            </a:pPr>
            <a:r>
              <a:rPr lang="en-US" altLang="zh-CN" sz="2200" dirty="0" smtClean="0"/>
              <a:t>class A</a:t>
            </a:r>
          </a:p>
          <a:p>
            <a:pPr lvl="1" eaLnBrk="1" hangingPunct="1">
              <a:buFontTx/>
              <a:buNone/>
              <a:defRPr/>
            </a:pPr>
            <a:r>
              <a:rPr lang="en-US" altLang="zh-CN" sz="2200" dirty="0" smtClean="0"/>
              <a:t>{ ......</a:t>
            </a:r>
          </a:p>
          <a:p>
            <a:pPr lvl="1" eaLnBrk="1" hangingPunct="1">
              <a:buFontTx/>
              <a:buNone/>
              <a:defRPr/>
            </a:pPr>
            <a:r>
              <a:rPr lang="en-US" altLang="zh-CN" sz="2200" dirty="0" smtClean="0"/>
              <a:t>   </a:t>
            </a:r>
            <a:r>
              <a:rPr lang="en-US" altLang="zh-CN" sz="2200" dirty="0">
                <a:solidFill>
                  <a:srgbClr val="FFC000"/>
                </a:solidFill>
              </a:rPr>
              <a:t>static</a:t>
            </a:r>
            <a:r>
              <a:rPr lang="en-US" altLang="zh-CN" sz="2200" dirty="0"/>
              <a:t> </a:t>
            </a:r>
            <a:r>
              <a:rPr lang="en-US" altLang="zh-CN" sz="2200" dirty="0" err="1"/>
              <a:t>int</a:t>
            </a:r>
            <a:r>
              <a:rPr lang="en-US" altLang="zh-CN" sz="2200" dirty="0"/>
              <a:t> x</a:t>
            </a:r>
            <a:r>
              <a:rPr lang="en-US" altLang="zh-CN" sz="2200" dirty="0" smtClean="0"/>
              <a:t>; //</a:t>
            </a:r>
            <a:r>
              <a:rPr lang="zh-CN" altLang="en-US" sz="2200" dirty="0" smtClean="0">
                <a:solidFill>
                  <a:srgbClr val="FFC000"/>
                </a:solidFill>
              </a:rPr>
              <a:t>静态数据成员</a:t>
            </a:r>
            <a:endParaRPr lang="en-US" altLang="zh-CN" sz="2200" dirty="0">
              <a:solidFill>
                <a:srgbClr val="FFC000"/>
              </a:solidFill>
            </a:endParaRPr>
          </a:p>
          <a:p>
            <a:pPr lvl="1" eaLnBrk="1" hangingPunct="1">
              <a:buFontTx/>
              <a:buNone/>
              <a:defRPr/>
            </a:pPr>
            <a:r>
              <a:rPr lang="en-US" altLang="zh-CN" sz="2200" dirty="0" smtClean="0"/>
              <a:t>   void f()   { x++; ......   }</a:t>
            </a:r>
          </a:p>
          <a:p>
            <a:pPr lvl="1" eaLnBrk="1" hangingPunct="1">
              <a:buFontTx/>
              <a:buNone/>
              <a:defRPr/>
            </a:pPr>
            <a:r>
              <a:rPr lang="en-US" altLang="zh-CN" sz="2200" dirty="0" smtClean="0"/>
              <a:t>} </a:t>
            </a:r>
            <a:r>
              <a:rPr lang="en-US" altLang="zh-CN" sz="2200" dirty="0" err="1" smtClean="0"/>
              <a:t>a,b</a:t>
            </a:r>
            <a:r>
              <a:rPr lang="en-US" altLang="zh-CN" sz="2200" dirty="0" smtClean="0"/>
              <a:t>;</a:t>
            </a:r>
          </a:p>
          <a:p>
            <a:pPr lvl="1" eaLnBrk="1" hangingPunct="1">
              <a:buFontTx/>
              <a:buNone/>
              <a:defRPr/>
            </a:pPr>
            <a:r>
              <a:rPr lang="en-US" altLang="zh-CN" sz="2200" dirty="0" smtClean="0"/>
              <a:t>......</a:t>
            </a:r>
          </a:p>
          <a:p>
            <a:pPr lvl="1" eaLnBrk="1" hangingPunct="1">
              <a:buFontTx/>
              <a:buNone/>
              <a:defRPr/>
            </a:pPr>
            <a:r>
              <a:rPr lang="en-US" altLang="zh-CN" sz="2200" dirty="0" err="1" smtClean="0"/>
              <a:t>a.f</a:t>
            </a:r>
            <a:r>
              <a:rPr lang="en-US" altLang="zh-CN" sz="2200" dirty="0" smtClean="0"/>
              <a:t>();</a:t>
            </a:r>
          </a:p>
          <a:p>
            <a:pPr lvl="1" eaLnBrk="1" hangingPunct="1">
              <a:buFontTx/>
              <a:buNone/>
              <a:defRPr/>
            </a:pPr>
            <a:r>
              <a:rPr lang="en-US" altLang="zh-CN" sz="2200" dirty="0" err="1" smtClean="0"/>
              <a:t>b.f</a:t>
            </a:r>
            <a:r>
              <a:rPr lang="en-US" altLang="zh-CN" sz="2200" dirty="0" smtClean="0"/>
              <a:t>();</a:t>
            </a:r>
          </a:p>
          <a:p>
            <a:pPr lvl="1" eaLnBrk="1" hangingPunct="1">
              <a:buFontTx/>
              <a:buNone/>
              <a:defRPr/>
            </a:pPr>
            <a:r>
              <a:rPr lang="en-US" altLang="zh-CN" sz="2200" dirty="0"/>
              <a:t>//</a:t>
            </a:r>
            <a:r>
              <a:rPr lang="zh-CN" altLang="en-US" sz="2200" dirty="0"/>
              <a:t>上述</a:t>
            </a:r>
            <a:r>
              <a:rPr lang="zh-CN" altLang="en-US" sz="2200" dirty="0" smtClean="0"/>
              <a:t>操作对同</a:t>
            </a:r>
            <a:r>
              <a:rPr lang="zh-CN" altLang="en-US" sz="2200" dirty="0"/>
              <a:t>一个</a:t>
            </a:r>
            <a:r>
              <a:rPr lang="en-US" altLang="zh-CN" sz="2200" dirty="0" smtClean="0"/>
              <a:t>x</a:t>
            </a:r>
            <a:r>
              <a:rPr lang="zh-CN" altLang="en-US" sz="2200" dirty="0" smtClean="0"/>
              <a:t>进行</a:t>
            </a:r>
            <a:endParaRPr lang="en-US" altLang="zh-CN" sz="2200" dirty="0" smtClean="0"/>
          </a:p>
          <a:p>
            <a:pPr lvl="1" eaLnBrk="1" hangingPunct="1">
              <a:buFontTx/>
              <a:buNone/>
              <a:defRPr/>
            </a:pPr>
            <a:r>
              <a:rPr lang="en-US" altLang="zh-CN" sz="2200" dirty="0" smtClean="0"/>
              <a:t>x++; //</a:t>
            </a:r>
            <a:r>
              <a:rPr lang="en-US" altLang="zh-CN" sz="2200" dirty="0" smtClean="0">
                <a:solidFill>
                  <a:srgbClr val="FFC000"/>
                </a:solidFill>
              </a:rPr>
              <a:t>Error</a:t>
            </a:r>
            <a:r>
              <a:rPr lang="zh-CN" altLang="en-US" sz="2200" dirty="0" smtClean="0"/>
              <a:t>，</a:t>
            </a:r>
            <a:r>
              <a:rPr lang="zh-CN" altLang="en-US" sz="2200" dirty="0" smtClean="0">
                <a:solidFill>
                  <a:srgbClr val="FFC000"/>
                </a:solidFill>
              </a:rPr>
              <a:t>不通过</a:t>
            </a:r>
            <a:r>
              <a:rPr lang="en-US" altLang="zh-CN" sz="2200" dirty="0" smtClean="0">
                <a:solidFill>
                  <a:srgbClr val="FFC000"/>
                </a:solidFill>
              </a:rPr>
              <a:t>A</a:t>
            </a:r>
            <a:r>
              <a:rPr lang="zh-CN" altLang="en-US" sz="2200" dirty="0" smtClean="0">
                <a:solidFill>
                  <a:srgbClr val="FFC000"/>
                </a:solidFill>
              </a:rPr>
              <a:t>类对象不能访问</a:t>
            </a:r>
            <a:r>
              <a:rPr lang="en-US" altLang="zh-CN" sz="2200" dirty="0" smtClean="0">
                <a:solidFill>
                  <a:srgbClr val="FFC000"/>
                </a:solidFill>
              </a:rPr>
              <a:t>x</a:t>
            </a:r>
            <a:r>
              <a:rPr lang="zh-CN" altLang="en-US" sz="2200"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a:xfrm>
            <a:off x="457200" y="115888"/>
            <a:ext cx="8229600" cy="1009650"/>
          </a:xfrm>
        </p:spPr>
        <p:txBody>
          <a:bodyPr/>
          <a:lstStyle/>
          <a:p>
            <a:pPr eaLnBrk="1" hangingPunct="1">
              <a:defRPr/>
            </a:pPr>
            <a:r>
              <a:rPr lang="en-US" altLang="zh-CN" sz="4000" smtClean="0">
                <a:sym typeface="Wingdings 2" pitchFamily="18" charset="2"/>
              </a:rPr>
              <a:t> </a:t>
            </a:r>
            <a:endParaRPr lang="en-US" altLang="zh-CN" smtClean="0"/>
          </a:p>
        </p:txBody>
      </p:sp>
      <p:sp>
        <p:nvSpPr>
          <p:cNvPr id="1095683" name="Rectangle 3"/>
          <p:cNvSpPr>
            <a:spLocks noGrp="1" noChangeArrowheads="1"/>
          </p:cNvSpPr>
          <p:nvPr>
            <p:ph type="body" idx="1"/>
          </p:nvPr>
        </p:nvSpPr>
        <p:spPr>
          <a:xfrm>
            <a:off x="438150" y="1773238"/>
            <a:ext cx="8382000" cy="4822825"/>
          </a:xfrm>
        </p:spPr>
        <p:txBody>
          <a:bodyPr/>
          <a:lstStyle/>
          <a:p>
            <a:pPr marL="533400" indent="-533400" eaLnBrk="1" hangingPunct="1">
              <a:lnSpc>
                <a:spcPct val="105000"/>
              </a:lnSpc>
              <a:defRPr/>
            </a:pPr>
            <a:r>
              <a:rPr lang="zh-CN" altLang="en-US" sz="2800" dirty="0" smtClean="0"/>
              <a:t>在类中，可以把数据成员说明成静态的。例如：</a:t>
            </a:r>
          </a:p>
          <a:p>
            <a:pPr marL="914400" lvl="1" indent="-457200" eaLnBrk="1" hangingPunct="1">
              <a:lnSpc>
                <a:spcPct val="120000"/>
              </a:lnSpc>
              <a:buFontTx/>
              <a:buNone/>
              <a:defRPr/>
            </a:pPr>
            <a:r>
              <a:rPr lang="en-US" altLang="zh-CN" sz="2400" dirty="0" smtClean="0"/>
              <a:t>class A</a:t>
            </a:r>
          </a:p>
          <a:p>
            <a:pPr marL="914400" lvl="1" indent="-457200"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x,y</a:t>
            </a:r>
            <a:r>
              <a:rPr lang="en-US" altLang="zh-CN" sz="2400" dirty="0" smtClean="0"/>
              <a:t>;</a:t>
            </a:r>
          </a:p>
          <a:p>
            <a:pPr marL="914400" lvl="1" indent="-457200" eaLnBrk="1" hangingPunct="1">
              <a:lnSpc>
                <a:spcPct val="90000"/>
              </a:lnSpc>
              <a:buFontTx/>
              <a:buNone/>
              <a:defRPr/>
            </a:pPr>
            <a:r>
              <a:rPr lang="en-US" altLang="zh-CN" sz="2400" dirty="0" smtClean="0"/>
              <a:t>	  </a:t>
            </a:r>
            <a:r>
              <a:rPr lang="en-US" altLang="zh-CN" sz="2400" dirty="0" smtClean="0">
                <a:solidFill>
                  <a:schemeClr val="folHlink"/>
                </a:solidFill>
              </a:rPr>
              <a:t>static</a:t>
            </a:r>
            <a:r>
              <a:rPr lang="en-US" altLang="zh-CN" sz="2400" dirty="0" smtClean="0"/>
              <a:t> </a:t>
            </a:r>
            <a:r>
              <a:rPr lang="en-US" altLang="zh-CN" sz="2400" dirty="0" err="1" smtClean="0"/>
              <a:t>int</a:t>
            </a:r>
            <a:r>
              <a:rPr lang="en-US" altLang="zh-CN" sz="2400" dirty="0" smtClean="0"/>
              <a:t> shared;  //</a:t>
            </a:r>
            <a:r>
              <a:rPr lang="zh-CN" altLang="en-US" sz="2400" dirty="0" smtClean="0">
                <a:solidFill>
                  <a:schemeClr val="folHlink"/>
                </a:solidFill>
              </a:rPr>
              <a:t>静态数据成员说明</a:t>
            </a:r>
          </a:p>
          <a:p>
            <a:pPr marL="914400" lvl="1" indent="-457200" eaLnBrk="1" hangingPunct="1">
              <a:lnSpc>
                <a:spcPct val="90000"/>
              </a:lnSpc>
              <a:buFontTx/>
              <a:buNone/>
              <a:defRPr/>
            </a:pPr>
            <a:r>
              <a:rPr lang="zh-CN" altLang="en-US" sz="2400" dirty="0" smtClean="0"/>
              <a:t>	</a:t>
            </a:r>
            <a:r>
              <a:rPr lang="en-US" altLang="zh-CN" sz="2400" dirty="0" smtClean="0"/>
              <a:t>public:</a:t>
            </a:r>
          </a:p>
          <a:p>
            <a:pPr marL="914400" lvl="1" indent="-457200" eaLnBrk="1" hangingPunct="1">
              <a:lnSpc>
                <a:spcPct val="90000"/>
              </a:lnSpc>
              <a:buFontTx/>
              <a:buNone/>
              <a:defRPr/>
            </a:pPr>
            <a:r>
              <a:rPr lang="en-US" altLang="zh-CN" sz="2400" dirty="0" smtClean="0"/>
              <a:t>	  A() { x = y = 0; }</a:t>
            </a:r>
          </a:p>
          <a:p>
            <a:pPr marL="914400" lvl="1" indent="-457200" eaLnBrk="1" hangingPunct="1">
              <a:lnSpc>
                <a:spcPct val="90000"/>
              </a:lnSpc>
              <a:buFontTx/>
              <a:buNone/>
              <a:defRPr/>
            </a:pPr>
            <a:r>
              <a:rPr lang="en-US" altLang="zh-CN" sz="2400" dirty="0" smtClean="0"/>
              <a:t>	  void </a:t>
            </a:r>
            <a:r>
              <a:rPr lang="en-US" altLang="zh-CN" sz="2400" dirty="0" err="1" smtClean="0"/>
              <a:t>increase_all</a:t>
            </a:r>
            <a:r>
              <a:rPr lang="en-US" altLang="zh-CN" sz="2400" dirty="0" smtClean="0"/>
              <a:t>() { x++; y++; shared++; }</a:t>
            </a:r>
          </a:p>
          <a:p>
            <a:pPr marL="914400" lvl="1" indent="-457200"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sum_all</a:t>
            </a:r>
            <a:r>
              <a:rPr lang="en-US" altLang="zh-CN" sz="2400" dirty="0" smtClean="0"/>
              <a:t>() </a:t>
            </a:r>
            <a:r>
              <a:rPr lang="en-US" altLang="zh-CN" sz="2400" dirty="0" err="1" smtClean="0"/>
              <a:t>const</a:t>
            </a:r>
            <a:r>
              <a:rPr lang="en-US" altLang="zh-CN" sz="2400" dirty="0" smtClean="0"/>
              <a:t> { return </a:t>
            </a:r>
            <a:r>
              <a:rPr lang="en-US" altLang="zh-CN" sz="2400" dirty="0" err="1" smtClean="0"/>
              <a:t>x+y+shared</a:t>
            </a:r>
            <a:r>
              <a:rPr lang="en-US" altLang="zh-CN" sz="2400" dirty="0" smtClean="0"/>
              <a:t>; }</a:t>
            </a:r>
          </a:p>
          <a:p>
            <a:pPr marL="914400" lvl="1" indent="-457200" eaLnBrk="1" hangingPunct="1">
              <a:lnSpc>
                <a:spcPct val="90000"/>
              </a:lnSpc>
              <a:buFontTx/>
              <a:buNone/>
              <a:defRPr/>
            </a:pPr>
            <a:r>
              <a:rPr lang="en-US" altLang="zh-CN" sz="2400" dirty="0" smtClean="0"/>
              <a:t>	  ......</a:t>
            </a:r>
          </a:p>
          <a:p>
            <a:pPr marL="914400" lvl="1" indent="-457200" eaLnBrk="1" hangingPunct="1">
              <a:lnSpc>
                <a:spcPct val="90000"/>
              </a:lnSpc>
              <a:buFontTx/>
              <a:buNone/>
              <a:defRPr/>
            </a:pPr>
            <a:r>
              <a:rPr lang="en-US" altLang="zh-CN" sz="2400" dirty="0" smtClean="0"/>
              <a:t>};</a:t>
            </a:r>
          </a:p>
          <a:p>
            <a:pPr marL="914400" lvl="1" indent="-457200" eaLnBrk="1" hangingPunct="1">
              <a:lnSpc>
                <a:spcPct val="90000"/>
              </a:lnSpc>
              <a:buFontTx/>
              <a:buNone/>
              <a:defRPr/>
            </a:pPr>
            <a:r>
              <a:rPr lang="en-US" altLang="zh-CN" sz="2400" dirty="0" err="1" smtClean="0"/>
              <a:t>int</a:t>
            </a:r>
            <a:r>
              <a:rPr lang="en-US" altLang="zh-CN" sz="2400" dirty="0" smtClean="0"/>
              <a:t> A::shared=0;  //</a:t>
            </a:r>
            <a:r>
              <a:rPr lang="zh-CN" altLang="en-US" sz="2400" dirty="0" smtClean="0">
                <a:solidFill>
                  <a:schemeClr val="folHlink"/>
                </a:solidFill>
              </a:rPr>
              <a:t>静态数据成员的定义</a:t>
            </a:r>
          </a:p>
        </p:txBody>
      </p:sp>
      <p:sp>
        <p:nvSpPr>
          <p:cNvPr id="4" name="Rectangle 2"/>
          <p:cNvSpPr txBox="1">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a:defRPr/>
            </a:pPr>
            <a:r>
              <a:rPr lang="zh-CN" altLang="en-US" sz="4400" kern="0">
                <a:solidFill>
                  <a:schemeClr val="tx2"/>
                </a:solidFill>
                <a:effectLst>
                  <a:outerShdw blurRad="38100" dist="38100" dir="2700000" algn="tl">
                    <a:srgbClr val="000000"/>
                  </a:outerShdw>
                </a:effectLst>
                <a:latin typeface="+mj-lt"/>
                <a:ea typeface="+mj-ea"/>
                <a:cs typeface="+mj-cs"/>
              </a:rPr>
              <a:t>静态数据成员</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435610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75779" name="Rectangle 1"/>
          <p:cNvSpPr>
            <a:spLocks noChangeArrowheads="1"/>
          </p:cNvSpPr>
          <p:nvPr/>
        </p:nvSpPr>
        <p:spPr bwMode="auto">
          <a:xfrm>
            <a:off x="183515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75780" name="Rectangle 0"/>
          <p:cNvSpPr>
            <a:spLocks noChangeArrowheads="1"/>
          </p:cNvSpPr>
          <p:nvPr/>
        </p:nvSpPr>
        <p:spPr bwMode="auto">
          <a:xfrm>
            <a:off x="2771775" y="2708275"/>
            <a:ext cx="719138" cy="28892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1096706" name="Rectangle 2"/>
          <p:cNvSpPr>
            <a:spLocks noGrp="1" noChangeArrowheads="1"/>
          </p:cNvSpPr>
          <p:nvPr>
            <p:ph type="body" idx="1"/>
          </p:nvPr>
        </p:nvSpPr>
        <p:spPr>
          <a:xfrm>
            <a:off x="250825" y="1052513"/>
            <a:ext cx="8424863" cy="4725987"/>
          </a:xfrm>
        </p:spPr>
        <p:txBody>
          <a:bodyPr/>
          <a:lstStyle/>
          <a:p>
            <a:pPr eaLnBrk="1" hangingPunct="1">
              <a:lnSpc>
                <a:spcPct val="120000"/>
              </a:lnSpc>
              <a:defRPr/>
            </a:pPr>
            <a:r>
              <a:rPr lang="zh-CN" altLang="en-US" sz="2800" dirty="0" smtClean="0"/>
              <a:t>类的</a:t>
            </a:r>
            <a:r>
              <a:rPr lang="zh-CN" altLang="en-US" sz="2800" dirty="0" smtClean="0">
                <a:solidFill>
                  <a:schemeClr val="folHlink"/>
                </a:solidFill>
              </a:rPr>
              <a:t>静态数据成员</a:t>
            </a:r>
            <a:r>
              <a:rPr lang="zh-CN" altLang="en-US" sz="2800" dirty="0" smtClean="0"/>
              <a:t>对该类的所有对象只有一个拷贝。例如：</a:t>
            </a:r>
          </a:p>
          <a:p>
            <a:pPr lvl="1" eaLnBrk="1" hangingPunct="1">
              <a:lnSpc>
                <a:spcPct val="120000"/>
              </a:lnSpc>
              <a:buFontTx/>
              <a:buNone/>
              <a:defRPr/>
            </a:pPr>
            <a:r>
              <a:rPr lang="en-US" altLang="zh-CN" sz="2400" dirty="0" smtClean="0"/>
              <a:t>A a1,a2;</a:t>
            </a:r>
          </a:p>
          <a:p>
            <a:pPr lvl="1" eaLnBrk="1" hangingPunct="1">
              <a:buFontTx/>
              <a:buNone/>
              <a:defRPr/>
            </a:pPr>
            <a:r>
              <a:rPr lang="en-GB" altLang="zh-CN" sz="2400" dirty="0" smtClean="0"/>
              <a:t>      </a:t>
            </a:r>
            <a:r>
              <a:rPr lang="en-GB" altLang="zh-CN" sz="2400" dirty="0" smtClean="0">
                <a:solidFill>
                  <a:srgbClr val="FFC000"/>
                </a:solidFill>
              </a:rPr>
              <a:t>shared</a:t>
            </a:r>
            <a:r>
              <a:rPr lang="en-GB" altLang="zh-CN" sz="2400" dirty="0" smtClean="0"/>
              <a:t>:    0</a:t>
            </a:r>
          </a:p>
          <a:p>
            <a:pPr lvl="1" eaLnBrk="1" hangingPunct="1">
              <a:buFontTx/>
              <a:buNone/>
              <a:defRPr/>
            </a:pPr>
            <a:r>
              <a:rPr lang="en-GB" altLang="zh-CN" sz="2400" dirty="0" smtClean="0"/>
              <a:t>           a1		    a2</a:t>
            </a:r>
          </a:p>
          <a:p>
            <a:pPr lvl="1" eaLnBrk="1" hangingPunct="1">
              <a:buFontTx/>
              <a:buNone/>
              <a:defRPr/>
            </a:pPr>
            <a:r>
              <a:rPr lang="en-GB" altLang="zh-CN" sz="2400" dirty="0" smtClean="0"/>
              <a:t>a1.x:    0	   a2.x:   0</a:t>
            </a:r>
          </a:p>
          <a:p>
            <a:pPr lvl="1" eaLnBrk="1" hangingPunct="1">
              <a:buFontTx/>
              <a:buNone/>
              <a:defRPr/>
            </a:pPr>
            <a:r>
              <a:rPr lang="en-GB" altLang="zh-CN" sz="2400" dirty="0" smtClean="0"/>
              <a:t>a1.y:    0	   a2.y:   0</a:t>
            </a:r>
            <a:endParaRPr lang="en-US" altLang="zh-CN" sz="2400" dirty="0" smtClean="0"/>
          </a:p>
        </p:txBody>
      </p:sp>
      <p:sp>
        <p:nvSpPr>
          <p:cNvPr id="75782" name="Line 2"/>
          <p:cNvSpPr>
            <a:spLocks noChangeShapeType="1"/>
          </p:cNvSpPr>
          <p:nvPr/>
        </p:nvSpPr>
        <p:spPr bwMode="auto">
          <a:xfrm>
            <a:off x="1835150" y="3959225"/>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5783" name="Line 4"/>
          <p:cNvSpPr>
            <a:spLocks noChangeShapeType="1"/>
          </p:cNvSpPr>
          <p:nvPr/>
        </p:nvSpPr>
        <p:spPr bwMode="auto">
          <a:xfrm>
            <a:off x="4356100" y="3979863"/>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3"/>
          <p:cNvSpPr>
            <a:spLocks noChangeArrowheads="1"/>
          </p:cNvSpPr>
          <p:nvPr/>
        </p:nvSpPr>
        <p:spPr bwMode="auto">
          <a:xfrm>
            <a:off x="435610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76803" name="Rectangle 1"/>
          <p:cNvSpPr>
            <a:spLocks noChangeArrowheads="1"/>
          </p:cNvSpPr>
          <p:nvPr/>
        </p:nvSpPr>
        <p:spPr bwMode="auto">
          <a:xfrm>
            <a:off x="1835150" y="3573463"/>
            <a:ext cx="576263" cy="79216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76804" name="Rectangle 0"/>
          <p:cNvSpPr>
            <a:spLocks noChangeArrowheads="1"/>
          </p:cNvSpPr>
          <p:nvPr/>
        </p:nvSpPr>
        <p:spPr bwMode="auto">
          <a:xfrm>
            <a:off x="2771775" y="2708275"/>
            <a:ext cx="719138" cy="28892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sp>
        <p:nvSpPr>
          <p:cNvPr id="1096706" name="Rectangle 2"/>
          <p:cNvSpPr>
            <a:spLocks noGrp="1" noChangeArrowheads="1"/>
          </p:cNvSpPr>
          <p:nvPr>
            <p:ph type="body" idx="1"/>
          </p:nvPr>
        </p:nvSpPr>
        <p:spPr>
          <a:xfrm>
            <a:off x="250825" y="1052513"/>
            <a:ext cx="8424863" cy="4725987"/>
          </a:xfrm>
        </p:spPr>
        <p:txBody>
          <a:bodyPr/>
          <a:lstStyle/>
          <a:p>
            <a:pPr eaLnBrk="1" hangingPunct="1">
              <a:lnSpc>
                <a:spcPct val="120000"/>
              </a:lnSpc>
              <a:defRPr/>
            </a:pPr>
            <a:r>
              <a:rPr lang="zh-CN" altLang="en-US" sz="2800" dirty="0" smtClean="0"/>
              <a:t>类的</a:t>
            </a:r>
            <a:r>
              <a:rPr lang="zh-CN" altLang="en-US" sz="2800" dirty="0" smtClean="0">
                <a:solidFill>
                  <a:schemeClr val="folHlink"/>
                </a:solidFill>
              </a:rPr>
              <a:t>静态数据成员</a:t>
            </a:r>
            <a:r>
              <a:rPr lang="zh-CN" altLang="en-US" sz="2800" dirty="0" smtClean="0"/>
              <a:t>对该类的所有对象只有一个拷贝。例如：</a:t>
            </a:r>
          </a:p>
          <a:p>
            <a:pPr lvl="1" eaLnBrk="1" hangingPunct="1">
              <a:lnSpc>
                <a:spcPct val="120000"/>
              </a:lnSpc>
              <a:buFontTx/>
              <a:buNone/>
              <a:defRPr/>
            </a:pPr>
            <a:r>
              <a:rPr lang="en-US" altLang="zh-CN" sz="2400" dirty="0" smtClean="0"/>
              <a:t>A a1,a2;</a:t>
            </a:r>
          </a:p>
          <a:p>
            <a:pPr lvl="1" eaLnBrk="1" hangingPunct="1">
              <a:buFontTx/>
              <a:buNone/>
              <a:defRPr/>
            </a:pPr>
            <a:r>
              <a:rPr lang="en-GB" altLang="zh-CN" sz="2400" dirty="0" smtClean="0"/>
              <a:t>      </a:t>
            </a:r>
            <a:r>
              <a:rPr lang="en-GB" altLang="zh-CN" sz="2400" dirty="0" smtClean="0">
                <a:solidFill>
                  <a:srgbClr val="FFC000"/>
                </a:solidFill>
              </a:rPr>
              <a:t>shared</a:t>
            </a:r>
            <a:r>
              <a:rPr lang="en-GB" altLang="zh-CN" sz="2400" dirty="0" smtClean="0"/>
              <a:t>:    1</a:t>
            </a:r>
          </a:p>
          <a:p>
            <a:pPr lvl="1" eaLnBrk="1" hangingPunct="1">
              <a:buFontTx/>
              <a:buNone/>
              <a:defRPr/>
            </a:pPr>
            <a:r>
              <a:rPr lang="en-GB" altLang="zh-CN" sz="2400" dirty="0" smtClean="0"/>
              <a:t>           a1		    a2</a:t>
            </a:r>
          </a:p>
          <a:p>
            <a:pPr lvl="1" eaLnBrk="1" hangingPunct="1">
              <a:buFontTx/>
              <a:buNone/>
              <a:defRPr/>
            </a:pPr>
            <a:r>
              <a:rPr lang="en-GB" altLang="zh-CN" sz="2400" dirty="0" smtClean="0"/>
              <a:t>a1.x:    1	   a2.x:   0</a:t>
            </a:r>
          </a:p>
          <a:p>
            <a:pPr lvl="1" eaLnBrk="1" hangingPunct="1">
              <a:buFontTx/>
              <a:buNone/>
              <a:defRPr/>
            </a:pPr>
            <a:r>
              <a:rPr lang="en-GB" altLang="zh-CN" sz="2400" dirty="0" smtClean="0"/>
              <a:t>a1.y:    1	   a2.y:   0</a:t>
            </a:r>
            <a:endParaRPr lang="en-US" altLang="zh-CN" sz="2400" dirty="0" smtClean="0"/>
          </a:p>
          <a:p>
            <a:pPr lvl="1" eaLnBrk="1" hangingPunct="1">
              <a:lnSpc>
                <a:spcPct val="120000"/>
              </a:lnSpc>
              <a:buFontTx/>
              <a:buNone/>
              <a:defRPr/>
            </a:pPr>
            <a:r>
              <a:rPr lang="en-US" altLang="zh-CN" sz="2400" dirty="0" smtClean="0">
                <a:solidFill>
                  <a:srgbClr val="FFC000"/>
                </a:solidFill>
              </a:rPr>
              <a:t>a1.increase_all();</a:t>
            </a:r>
          </a:p>
          <a:p>
            <a:pPr lvl="1" eaLnBrk="1" hangingPunct="1">
              <a:buFontTx/>
              <a:buNone/>
              <a:defRPr/>
            </a:pPr>
            <a:r>
              <a:rPr lang="en-US" altLang="zh-CN" sz="2400" dirty="0" err="1" smtClean="0"/>
              <a:t>cout</a:t>
            </a:r>
            <a:r>
              <a:rPr lang="en-US" altLang="zh-CN" sz="2400" dirty="0" smtClean="0"/>
              <a:t> &lt;&lt; a2.sum_all() &lt;&lt; </a:t>
            </a:r>
            <a:r>
              <a:rPr lang="en-US" altLang="zh-CN" sz="2400" dirty="0" err="1" smtClean="0"/>
              <a:t>endl</a:t>
            </a:r>
            <a:r>
              <a:rPr lang="en-US" altLang="zh-CN" sz="2400" dirty="0" smtClean="0"/>
              <a:t>;  //</a:t>
            </a:r>
            <a:r>
              <a:rPr lang="zh-CN" altLang="en-US" sz="2400" dirty="0" smtClean="0"/>
              <a:t>输出：</a:t>
            </a:r>
            <a:r>
              <a:rPr lang="en-US" altLang="zh-CN" sz="2400" dirty="0" smtClean="0"/>
              <a:t>1</a:t>
            </a:r>
          </a:p>
        </p:txBody>
      </p:sp>
      <p:sp>
        <p:nvSpPr>
          <p:cNvPr id="76806" name="Line 2"/>
          <p:cNvSpPr>
            <a:spLocks noChangeShapeType="1"/>
          </p:cNvSpPr>
          <p:nvPr/>
        </p:nvSpPr>
        <p:spPr bwMode="auto">
          <a:xfrm>
            <a:off x="1835150" y="3959225"/>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6807" name="Line 4"/>
          <p:cNvSpPr>
            <a:spLocks noChangeShapeType="1"/>
          </p:cNvSpPr>
          <p:nvPr/>
        </p:nvSpPr>
        <p:spPr bwMode="auto">
          <a:xfrm>
            <a:off x="4356100" y="3979863"/>
            <a:ext cx="5762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6706">
                                            <p:txEl>
                                              <p:pRg st="7" end="7"/>
                                            </p:txEl>
                                          </p:spTgt>
                                        </p:tgtEl>
                                        <p:attrNameLst>
                                          <p:attrName>style.visibility</p:attrName>
                                        </p:attrNameLst>
                                      </p:cBhvr>
                                      <p:to>
                                        <p:strVal val="visible"/>
                                      </p:to>
                                    </p:set>
                                    <p:anim calcmode="lin" valueType="num">
                                      <p:cBhvr additive="base">
                                        <p:cTn id="7" dur="500" fill="hold"/>
                                        <p:tgtEl>
                                          <p:spTgt spid="109670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67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1139825"/>
          </a:xfrm>
        </p:spPr>
        <p:txBody>
          <a:bodyPr/>
          <a:lstStyle/>
          <a:p>
            <a:pPr>
              <a:defRPr/>
            </a:pPr>
            <a:r>
              <a:rPr lang="zh-CN" altLang="en-US" smtClean="0"/>
              <a:t>静态成员函数</a:t>
            </a:r>
            <a:endParaRPr lang="zh-CN" altLang="en-US"/>
          </a:p>
        </p:txBody>
      </p:sp>
      <p:sp>
        <p:nvSpPr>
          <p:cNvPr id="3" name="内容占位符 2"/>
          <p:cNvSpPr>
            <a:spLocks noGrp="1"/>
          </p:cNvSpPr>
          <p:nvPr>
            <p:ph idx="1"/>
          </p:nvPr>
        </p:nvSpPr>
        <p:spPr>
          <a:xfrm>
            <a:off x="468313" y="1125538"/>
            <a:ext cx="8229600" cy="5588000"/>
          </a:xfrm>
        </p:spPr>
        <p:txBody>
          <a:bodyPr>
            <a:normAutofit/>
          </a:bodyPr>
          <a:lstStyle/>
          <a:p>
            <a:pPr eaLnBrk="1" hangingPunct="1">
              <a:lnSpc>
                <a:spcPct val="90000"/>
              </a:lnSpc>
              <a:defRPr/>
            </a:pPr>
            <a:r>
              <a:rPr lang="zh-CN" altLang="en-US" sz="2800" dirty="0" smtClean="0"/>
              <a:t>成员函数也可以声明成静态的。</a:t>
            </a:r>
            <a:endParaRPr lang="en-US" altLang="zh-CN" sz="2800" dirty="0" smtClean="0"/>
          </a:p>
          <a:p>
            <a:pPr lvl="1" eaLnBrk="1" hangingPunct="1">
              <a:lnSpc>
                <a:spcPct val="90000"/>
              </a:lnSpc>
              <a:buFontTx/>
              <a:buNone/>
              <a:defRPr/>
            </a:pPr>
            <a:r>
              <a:rPr lang="en-US" altLang="zh-CN" sz="2000" dirty="0" smtClean="0"/>
              <a:t>class A</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x,y</a:t>
            </a:r>
            <a:r>
              <a:rPr lang="en-US" altLang="zh-CN" sz="2000" dirty="0" smtClean="0"/>
              <a:t>;</a:t>
            </a:r>
          </a:p>
          <a:p>
            <a:pPr lvl="1" eaLnBrk="1" hangingPunct="1">
              <a:lnSpc>
                <a:spcPct val="90000"/>
              </a:lnSpc>
              <a:buFontTx/>
              <a:buNone/>
              <a:defRPr/>
            </a:pPr>
            <a:r>
              <a:rPr lang="en-US" altLang="zh-CN" sz="2000" dirty="0" smtClean="0"/>
              <a:t>		static </a:t>
            </a:r>
            <a:r>
              <a:rPr lang="en-US" altLang="zh-CN" sz="2000" dirty="0" err="1" smtClean="0"/>
              <a:t>int</a:t>
            </a:r>
            <a:r>
              <a:rPr lang="en-US" altLang="zh-CN" sz="2000" dirty="0" smtClean="0"/>
              <a:t> shared;</a:t>
            </a:r>
          </a:p>
          <a:p>
            <a:pPr lvl="1" eaLnBrk="1" hangingPunct="1">
              <a:lnSpc>
                <a:spcPct val="90000"/>
              </a:lnSpc>
              <a:buFontTx/>
              <a:buNone/>
              <a:defRPr/>
            </a:pPr>
            <a:r>
              <a:rPr lang="en-US" altLang="zh-CN" sz="2000" dirty="0" smtClean="0"/>
              <a:t>	public:</a:t>
            </a:r>
          </a:p>
          <a:p>
            <a:pPr lvl="1" eaLnBrk="1" hangingPunct="1">
              <a:lnSpc>
                <a:spcPct val="90000"/>
              </a:lnSpc>
              <a:buFontTx/>
              <a:buNone/>
              <a:defRPr/>
            </a:pPr>
            <a:r>
              <a:rPr lang="en-US" altLang="zh-CN" sz="2000" dirty="0" smtClean="0"/>
              <a:t>		A() { x = y = 0; }</a:t>
            </a:r>
          </a:p>
          <a:p>
            <a:pPr lvl="1" eaLnBrk="1" hangingPunct="1">
              <a:lnSpc>
                <a:spcPct val="90000"/>
              </a:lnSpc>
              <a:buFontTx/>
              <a:buNone/>
              <a:defRPr/>
            </a:pPr>
            <a:r>
              <a:rPr lang="en-US" altLang="zh-CN" sz="2000" dirty="0" smtClean="0"/>
              <a:t>		</a:t>
            </a:r>
            <a:r>
              <a:rPr lang="en-US" altLang="zh-CN" sz="2000" dirty="0" smtClean="0">
                <a:solidFill>
                  <a:srgbClr val="FFC000"/>
                </a:solidFill>
              </a:rPr>
              <a:t>static</a:t>
            </a:r>
            <a:r>
              <a:rPr lang="en-US" altLang="zh-CN" sz="2000" dirty="0" smtClean="0"/>
              <a:t> </a:t>
            </a:r>
            <a:r>
              <a:rPr lang="en-US" altLang="zh-CN" sz="2000" dirty="0" err="1" smtClean="0"/>
              <a:t>int</a:t>
            </a:r>
            <a:r>
              <a:rPr lang="en-US" altLang="zh-CN" sz="2000" dirty="0" smtClean="0"/>
              <a:t> </a:t>
            </a:r>
            <a:r>
              <a:rPr lang="en-US" altLang="zh-CN" sz="2000" dirty="0" err="1" smtClean="0"/>
              <a:t>get_shared</a:t>
            </a:r>
            <a:r>
              <a:rPr lang="en-US" altLang="zh-CN" sz="2000" dirty="0" smtClean="0"/>
              <a:t>() { return shared; }</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int</a:t>
            </a:r>
            <a:r>
              <a:rPr lang="en-US" altLang="zh-CN" sz="2000" dirty="0" smtClean="0"/>
              <a:t> A::shared=0;</a:t>
            </a:r>
            <a:endParaRPr lang="en-US" altLang="zh-CN" sz="2400" dirty="0" smtClean="0"/>
          </a:p>
          <a:p>
            <a:pPr eaLnBrk="1" hangingPunct="1">
              <a:lnSpc>
                <a:spcPct val="90000"/>
              </a:lnSpc>
              <a:defRPr/>
            </a:pPr>
            <a:r>
              <a:rPr lang="zh-CN" altLang="en-US" sz="2800" dirty="0" smtClean="0">
                <a:solidFill>
                  <a:schemeClr val="folHlink"/>
                </a:solidFill>
              </a:rPr>
              <a:t>静态成员函数</a:t>
            </a:r>
            <a:r>
              <a:rPr lang="zh-CN" altLang="en-US" sz="2800" dirty="0" smtClean="0"/>
              <a:t>只能访问类的</a:t>
            </a:r>
            <a:r>
              <a:rPr lang="zh-CN" altLang="en-US" sz="2800" dirty="0" smtClean="0">
                <a:solidFill>
                  <a:srgbClr val="FFC000"/>
                </a:solidFill>
              </a:rPr>
              <a:t>静态成员</a:t>
            </a:r>
            <a:r>
              <a:rPr lang="zh-CN" altLang="en-US" sz="2800" dirty="0" smtClean="0"/>
              <a:t>。</a:t>
            </a:r>
          </a:p>
          <a:p>
            <a:pPr eaLnBrk="1" hangingPunct="1">
              <a:lnSpc>
                <a:spcPct val="90000"/>
              </a:lnSpc>
              <a:defRPr/>
            </a:pPr>
            <a:r>
              <a:rPr lang="zh-CN" altLang="en-US" sz="2800" dirty="0" smtClean="0"/>
              <a:t>静态成员函数可以通过对象来访问外，也可以直接通过类来访问。例如：</a:t>
            </a:r>
            <a:endParaRPr lang="en-US" altLang="zh-CN" sz="2800" dirty="0" smtClean="0"/>
          </a:p>
          <a:p>
            <a:pPr lvl="1" eaLnBrk="1" hangingPunct="1">
              <a:lnSpc>
                <a:spcPct val="90000"/>
              </a:lnSpc>
              <a:buFontTx/>
              <a:buNone/>
              <a:defRPr/>
            </a:pPr>
            <a:r>
              <a:rPr lang="en-US" altLang="zh-CN" sz="2000" dirty="0" smtClean="0"/>
              <a:t>A </a:t>
            </a:r>
            <a:r>
              <a:rPr lang="en-US" altLang="zh-CN" sz="2000" dirty="0" err="1" smtClean="0"/>
              <a:t>a</a:t>
            </a:r>
            <a:r>
              <a:rPr lang="en-US" altLang="zh-CN" sz="2000" dirty="0" smtClean="0"/>
              <a:t>;</a:t>
            </a:r>
            <a:endParaRPr lang="zh-CN" altLang="en-US" sz="2000" dirty="0" smtClean="0"/>
          </a:p>
          <a:p>
            <a:pPr lvl="1" eaLnBrk="1" hangingPunct="1">
              <a:lnSpc>
                <a:spcPct val="120000"/>
              </a:lnSpc>
              <a:buFontTx/>
              <a:buNone/>
              <a:defRPr/>
            </a:pPr>
            <a:r>
              <a:rPr lang="en-US" altLang="zh-CN" sz="2000" dirty="0" err="1" smtClean="0"/>
              <a:t>cout</a:t>
            </a:r>
            <a:r>
              <a:rPr lang="en-US" altLang="zh-CN" sz="2000" dirty="0" smtClean="0"/>
              <a:t> &lt;&lt; </a:t>
            </a:r>
            <a:r>
              <a:rPr lang="en-US" altLang="zh-CN" sz="2000" dirty="0" smtClean="0">
                <a:solidFill>
                  <a:srgbClr val="FFC000"/>
                </a:solidFill>
              </a:rPr>
              <a:t>A</a:t>
            </a:r>
            <a:r>
              <a:rPr lang="en-US" altLang="zh-CN" sz="2000" dirty="0">
                <a:solidFill>
                  <a:srgbClr val="FFC000"/>
                </a:solidFill>
              </a:rPr>
              <a:t>::get_shared()</a:t>
            </a:r>
            <a:r>
              <a:rPr lang="en-US" altLang="zh-CN" sz="2000" dirty="0" smtClean="0"/>
              <a:t>; //</a:t>
            </a:r>
            <a:r>
              <a:rPr lang="zh-CN" altLang="en-US" sz="2000" dirty="0" smtClean="0"/>
              <a:t>也可以是：</a:t>
            </a:r>
            <a:r>
              <a:rPr lang="en-US" altLang="zh-CN" sz="2000" dirty="0" err="1"/>
              <a:t>a.get_shared</a:t>
            </a:r>
            <a:r>
              <a:rPr lang="en-US" altLang="zh-CN" sz="2000" dirty="0" smtClean="0"/>
              <a:t>();</a:t>
            </a:r>
          </a:p>
          <a:p>
            <a:pPr>
              <a:defRPr/>
            </a:pP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4" name="Rectangle 4"/>
          <p:cNvSpPr>
            <a:spLocks noChangeArrowheads="1"/>
          </p:cNvSpPr>
          <p:nvPr/>
        </p:nvSpPr>
        <p:spPr bwMode="auto">
          <a:xfrm>
            <a:off x="539750" y="1144588"/>
            <a:ext cx="8099425" cy="5203825"/>
          </a:xfrm>
          <a:prstGeom prst="rect">
            <a:avLst/>
          </a:prstGeom>
          <a:noFill/>
          <a:ln w="12700" cap="sq">
            <a:noFill/>
            <a:miter lim="800000"/>
            <a:headEnd type="none" w="sm" len="sm"/>
            <a:tailEnd type="none" w="sm" len="sm"/>
          </a:ln>
          <a:effectLst/>
        </p:spPr>
        <p:txBody>
          <a:bodyPr anchor="ctr">
            <a:spAutoFit/>
          </a:bodyPr>
          <a:lstStyle/>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class A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static </a:t>
            </a: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public:</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 {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 {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static </a:t>
            </a: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t>
            </a:r>
            <a:r>
              <a:rPr kumimoji="1" lang="en-GB" altLang="zh-CN" dirty="0" err="1">
                <a:effectLst>
                  <a:outerShdw blurRad="38100" dist="38100" dir="2700000" algn="tl">
                    <a:srgbClr val="000000"/>
                  </a:outerShdw>
                </a:effectLst>
                <a:ea typeface="宋体" pitchFamily="2" charset="-122"/>
              </a:rPr>
              <a:t>get_num_of_objects</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 return </a:t>
            </a:r>
            <a:r>
              <a:rPr kumimoji="1" lang="en-GB" altLang="zh-CN" dirty="0" err="1">
                <a:effectLst>
                  <a:outerShdw blurRad="38100" dist="38100" dir="2700000" algn="tl">
                    <a:srgbClr val="000000"/>
                  </a:outerShdw>
                </a:effectLst>
                <a:ea typeface="宋体" pitchFamily="2" charset="-122"/>
              </a:rPr>
              <a:t>obj_count</a:t>
            </a: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       …...</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err="1">
                <a:effectLst>
                  <a:outerShdw blurRad="38100" dist="38100" dir="2700000" algn="tl">
                    <a:srgbClr val="000000"/>
                  </a:outerShdw>
                </a:effectLst>
                <a:ea typeface="宋体" pitchFamily="2" charset="-122"/>
              </a:rPr>
              <a:t>int</a:t>
            </a:r>
            <a:r>
              <a:rPr kumimoji="1" lang="en-GB" altLang="zh-CN" dirty="0">
                <a:effectLst>
                  <a:outerShdw blurRad="38100" dist="38100" dir="2700000" algn="tl">
                    <a:srgbClr val="000000"/>
                  </a:outerShdw>
                </a:effectLst>
                <a:ea typeface="宋体" pitchFamily="2" charset="-122"/>
              </a:rPr>
              <a:t> A::obj_count=0;</a:t>
            </a:r>
          </a:p>
          <a:p>
            <a:pPr>
              <a:tabLst>
                <a:tab pos="400050" algn="l"/>
                <a:tab pos="533400" algn="l"/>
                <a:tab pos="666750" algn="l"/>
                <a:tab pos="800100" algn="l"/>
                <a:tab pos="933450" algn="l"/>
                <a:tab pos="1066800" algn="l"/>
                <a:tab pos="1200150" algn="l"/>
                <a:tab pos="1333500" algn="l"/>
              </a:tabLst>
              <a:defRPr/>
            </a:pPr>
            <a:r>
              <a:rPr kumimoji="1" lang="en-GB" altLang="zh-CN" dirty="0">
                <a:effectLst>
                  <a:outerShdw blurRad="38100" dist="38100" dir="2700000" algn="tl">
                    <a:srgbClr val="000000"/>
                  </a:outerShdw>
                </a:effectLst>
                <a:ea typeface="宋体" pitchFamily="2" charset="-122"/>
              </a:rPr>
              <a:t>......</a:t>
            </a:r>
          </a:p>
          <a:p>
            <a:pPr>
              <a:tabLst>
                <a:tab pos="400050" algn="l"/>
                <a:tab pos="533400" algn="l"/>
                <a:tab pos="666750" algn="l"/>
                <a:tab pos="800100" algn="l"/>
                <a:tab pos="933450" algn="l"/>
                <a:tab pos="1066800" algn="l"/>
                <a:tab pos="1200150" algn="l"/>
                <a:tab pos="1333500" algn="l"/>
              </a:tabLst>
              <a:defRPr/>
            </a:pPr>
            <a:r>
              <a:rPr kumimoji="1" lang="en-GB" altLang="zh-CN" dirty="0" err="1">
                <a:effectLst>
                  <a:outerShdw blurRad="38100" dist="38100" dir="2700000" algn="tl">
                    <a:srgbClr val="000000"/>
                  </a:outerShdw>
                </a:effectLst>
                <a:ea typeface="宋体" pitchFamily="2" charset="-122"/>
              </a:rPr>
              <a:t>cout</a:t>
            </a:r>
            <a:r>
              <a:rPr kumimoji="1" lang="en-GB" altLang="zh-CN" dirty="0">
                <a:effectLst>
                  <a:outerShdw blurRad="38100" dist="38100" dir="2700000" algn="tl">
                    <a:srgbClr val="000000"/>
                  </a:outerShdw>
                </a:effectLst>
                <a:ea typeface="宋体" pitchFamily="2" charset="-122"/>
              </a:rPr>
              <a:t> &lt;&lt; A::get_num_of_objects() &lt;&lt; </a:t>
            </a:r>
            <a:r>
              <a:rPr kumimoji="1" lang="en-GB" altLang="zh-CN" dirty="0" err="1">
                <a:effectLst>
                  <a:outerShdw blurRad="38100" dist="38100" dir="2700000" algn="tl">
                    <a:srgbClr val="000000"/>
                  </a:outerShdw>
                </a:effectLst>
                <a:ea typeface="宋体" pitchFamily="2" charset="-122"/>
              </a:rPr>
              <a:t>endl</a:t>
            </a:r>
            <a:r>
              <a:rPr kumimoji="1" lang="en-GB" altLang="zh-CN" dirty="0">
                <a:effectLst>
                  <a:outerShdw blurRad="38100" dist="38100" dir="2700000" algn="tl">
                    <a:srgbClr val="000000"/>
                  </a:outerShdw>
                </a:effectLst>
                <a:ea typeface="宋体" pitchFamily="2" charset="-122"/>
              </a:rPr>
              <a:t>;</a:t>
            </a:r>
          </a:p>
        </p:txBody>
      </p:sp>
      <p:sp>
        <p:nvSpPr>
          <p:cNvPr id="1311744" name="Rectangle 0"/>
          <p:cNvSpPr>
            <a:spLocks noGrp="1" noChangeArrowheads="1"/>
          </p:cNvSpPr>
          <p:nvPr>
            <p:ph type="title"/>
          </p:nvPr>
        </p:nvSpPr>
        <p:spPr>
          <a:xfrm>
            <a:off x="457200" y="44450"/>
            <a:ext cx="8229600" cy="1008063"/>
          </a:xfrm>
        </p:spPr>
        <p:txBody>
          <a:bodyPr/>
          <a:lstStyle/>
          <a:p>
            <a:pPr eaLnBrk="1" hangingPunct="1">
              <a:defRPr/>
            </a:pPr>
            <a:r>
              <a:rPr lang="zh-CN" altLang="en-US" smtClean="0"/>
              <a:t>例： 实现对某类对象的计数</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在</a:t>
            </a:r>
            <a:r>
              <a:rPr lang="zh-CN" altLang="en-US" dirty="0"/>
              <a:t>一些</a:t>
            </a:r>
            <a:r>
              <a:rPr lang="zh-CN" altLang="en-US" dirty="0" smtClean="0"/>
              <a:t>“</a:t>
            </a:r>
            <a:r>
              <a:rPr lang="zh-CN" altLang="en-US" dirty="0" smtClean="0">
                <a:solidFill>
                  <a:srgbClr val="FFC000"/>
                </a:solidFill>
              </a:rPr>
              <a:t>纯</a:t>
            </a:r>
            <a:r>
              <a:rPr lang="zh-CN" altLang="en-US" dirty="0" smtClean="0"/>
              <a:t>”面向对象程序设计语言中，把</a:t>
            </a:r>
            <a:r>
              <a:rPr lang="zh-CN" altLang="en-US" dirty="0" smtClean="0">
                <a:solidFill>
                  <a:srgbClr val="FFC000"/>
                </a:solidFill>
              </a:rPr>
              <a:t>类</a:t>
            </a:r>
            <a:r>
              <a:rPr lang="zh-CN" altLang="en-US" dirty="0" smtClean="0"/>
              <a:t>也看作</a:t>
            </a:r>
            <a:r>
              <a:rPr lang="zh-CN" altLang="en-US" dirty="0" smtClean="0">
                <a:solidFill>
                  <a:srgbClr val="FFC000"/>
                </a:solidFill>
              </a:rPr>
              <a:t>对象</a:t>
            </a:r>
            <a:r>
              <a:rPr lang="zh-CN" altLang="en-US" dirty="0" smtClean="0"/>
              <a:t>！</a:t>
            </a:r>
            <a:endParaRPr lang="en-US" altLang="zh-CN" dirty="0" smtClean="0"/>
          </a:p>
          <a:p>
            <a:pPr>
              <a:defRPr/>
            </a:pPr>
            <a:r>
              <a:rPr lang="zh-CN" altLang="en-US" dirty="0" smtClean="0"/>
              <a:t>怎么理解？</a:t>
            </a:r>
            <a:endParaRPr lang="en-US" altLang="zh-CN" dirty="0" smtClean="0"/>
          </a:p>
          <a:p>
            <a:pPr lvl="1">
              <a:defRPr/>
            </a:pPr>
            <a:r>
              <a:rPr lang="zh-CN" altLang="en-US" dirty="0" smtClean="0"/>
              <a:t>静态成员属于“</a:t>
            </a:r>
            <a:r>
              <a:rPr lang="zh-CN" altLang="en-US" dirty="0" smtClean="0">
                <a:solidFill>
                  <a:srgbClr val="FFC000"/>
                </a:solidFill>
              </a:rPr>
              <a:t>类对象</a:t>
            </a:r>
            <a:r>
              <a:rPr lang="zh-CN" altLang="en-US" dirty="0" smtClean="0"/>
              <a:t>”！</a:t>
            </a:r>
          </a:p>
          <a:p>
            <a:pPr lvl="1">
              <a:defRPr/>
            </a:pPr>
            <a:r>
              <a:rPr lang="zh-CN" altLang="en-US" dirty="0" smtClean="0"/>
              <a:t>静态成员函数没有隐藏的</a:t>
            </a:r>
            <a:r>
              <a:rPr lang="en-US" altLang="zh-CN" dirty="0" smtClean="0"/>
              <a:t>this</a:t>
            </a:r>
            <a:r>
              <a:rPr lang="zh-CN" altLang="en-US" dirty="0" smtClean="0"/>
              <a:t>参数！</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a:xfrm>
            <a:off x="539750" y="188913"/>
            <a:ext cx="7315200" cy="746125"/>
          </a:xfrm>
        </p:spPr>
        <p:txBody>
          <a:bodyPr/>
          <a:lstStyle/>
          <a:p>
            <a:pPr eaLnBrk="1" hangingPunct="1">
              <a:defRPr/>
            </a:pPr>
            <a:r>
              <a:rPr lang="zh-CN" altLang="en-US" dirty="0" smtClean="0"/>
              <a:t>友元</a:t>
            </a:r>
          </a:p>
        </p:txBody>
      </p:sp>
      <p:sp>
        <p:nvSpPr>
          <p:cNvPr id="1169411" name="Rectangle 3"/>
          <p:cNvSpPr>
            <a:spLocks noGrp="1" noChangeArrowheads="1"/>
          </p:cNvSpPr>
          <p:nvPr>
            <p:ph type="body" idx="1"/>
          </p:nvPr>
        </p:nvSpPr>
        <p:spPr>
          <a:xfrm>
            <a:off x="179388" y="1196975"/>
            <a:ext cx="8853487" cy="5472113"/>
          </a:xfrm>
        </p:spPr>
        <p:txBody>
          <a:bodyPr>
            <a:normAutofit lnSpcReduction="10000"/>
          </a:bodyPr>
          <a:lstStyle/>
          <a:p>
            <a:pPr eaLnBrk="1" hangingPunct="1">
              <a:lnSpc>
                <a:spcPct val="110000"/>
              </a:lnSpc>
              <a:spcBef>
                <a:spcPct val="50000"/>
              </a:spcBef>
              <a:defRPr/>
            </a:pPr>
            <a:r>
              <a:rPr lang="zh-CN" altLang="en-US" sz="2800" dirty="0" smtClean="0"/>
              <a:t>为了提高在类的外部对类的数据成员的访问效率，在</a:t>
            </a:r>
            <a:r>
              <a:rPr lang="en-US" altLang="zh-CN" sz="2800" dirty="0" smtClean="0"/>
              <a:t>C++</a:t>
            </a:r>
            <a:r>
              <a:rPr lang="zh-CN" altLang="en-US" sz="2800" dirty="0" smtClean="0"/>
              <a:t>中，可以指定与一个类</a:t>
            </a:r>
            <a:r>
              <a:rPr lang="zh-CN" altLang="en-US" sz="2800" dirty="0" smtClean="0">
                <a:solidFill>
                  <a:schemeClr val="folHlink"/>
                </a:solidFill>
              </a:rPr>
              <a:t>密切相关的</a:t>
            </a:r>
            <a:r>
              <a:rPr lang="zh-CN" altLang="en-US" sz="2800" dirty="0" smtClean="0"/>
              <a:t>、又</a:t>
            </a:r>
            <a:r>
              <a:rPr lang="zh-CN" altLang="en-US" sz="2800" dirty="0" smtClean="0">
                <a:solidFill>
                  <a:schemeClr val="folHlink"/>
                </a:solidFill>
              </a:rPr>
              <a:t>不适合作为该类成员</a:t>
            </a:r>
            <a:r>
              <a:rPr lang="zh-CN" altLang="en-US" sz="2800" dirty="0" smtClean="0"/>
              <a:t>的程序实体（某些全局函数、某些其它类或某些其它类的某些成员函数）可以直接访问该类的</a:t>
            </a:r>
            <a:r>
              <a:rPr lang="en-US" altLang="zh-CN" sz="2800" dirty="0" smtClean="0"/>
              <a:t>private</a:t>
            </a:r>
            <a:r>
              <a:rPr lang="zh-CN" altLang="en-US" sz="2800" dirty="0" smtClean="0"/>
              <a:t>和</a:t>
            </a:r>
            <a:r>
              <a:rPr lang="en-US" altLang="zh-CN" sz="2800" dirty="0" smtClean="0"/>
              <a:t>protected</a:t>
            </a:r>
            <a:r>
              <a:rPr lang="zh-CN" altLang="en-US" sz="2800" dirty="0" smtClean="0"/>
              <a:t>成员。这些程序实体称为该类的</a:t>
            </a:r>
            <a:r>
              <a:rPr lang="zh-CN" altLang="en-US" sz="2800" dirty="0" smtClean="0">
                <a:solidFill>
                  <a:schemeClr val="folHlink"/>
                </a:solidFill>
              </a:rPr>
              <a:t>友元</a:t>
            </a:r>
            <a:r>
              <a:rPr lang="zh-CN" altLang="en-US" sz="2800" dirty="0" smtClean="0"/>
              <a:t>。例如：</a:t>
            </a:r>
          </a:p>
          <a:p>
            <a:pPr lvl="1" eaLnBrk="1" hangingPunct="1">
              <a:lnSpc>
                <a:spcPct val="90000"/>
              </a:lnSpc>
              <a:buFontTx/>
              <a:buNone/>
              <a:defRPr/>
            </a:pPr>
            <a:r>
              <a:rPr lang="en-GB" altLang="zh-CN" sz="2000" dirty="0" smtClean="0"/>
              <a:t>class A</a:t>
            </a:r>
          </a:p>
          <a:p>
            <a:pPr lvl="1" eaLnBrk="1" hangingPunct="1">
              <a:lnSpc>
                <a:spcPct val="90000"/>
              </a:lnSpc>
              <a:buFontTx/>
              <a:buNone/>
              <a:defRPr/>
            </a:pPr>
            <a:r>
              <a:rPr lang="en-GB" altLang="zh-CN" sz="2000" dirty="0" smtClean="0"/>
              <a:t>{	......</a:t>
            </a:r>
          </a:p>
          <a:p>
            <a:pPr lvl="1" eaLnBrk="1" hangingPunct="1">
              <a:lnSpc>
                <a:spcPct val="90000"/>
              </a:lnSpc>
              <a:buFontTx/>
              <a:buNone/>
              <a:defRPr/>
            </a:pPr>
            <a:r>
              <a:rPr lang="en-GB" altLang="zh-CN" sz="2000" dirty="0" smtClean="0"/>
              <a:t>	</a:t>
            </a:r>
            <a:r>
              <a:rPr lang="en-GB" altLang="zh-CN" sz="2000" dirty="0" smtClean="0">
                <a:solidFill>
                  <a:srgbClr val="FFC000"/>
                </a:solidFill>
              </a:rPr>
              <a:t>friend</a:t>
            </a:r>
            <a:r>
              <a:rPr lang="en-GB" altLang="zh-CN" sz="2000" dirty="0" smtClean="0"/>
              <a:t> void </a:t>
            </a:r>
            <a:r>
              <a:rPr lang="en-GB" altLang="zh-CN" sz="2000" dirty="0" err="1" smtClean="0"/>
              <a:t>func</a:t>
            </a:r>
            <a:r>
              <a:rPr lang="en-GB" altLang="zh-CN" sz="2000" dirty="0" smtClean="0"/>
              <a:t>();  //</a:t>
            </a:r>
            <a:r>
              <a:rPr lang="zh-CN" altLang="en-GB" sz="2000" dirty="0" smtClean="0"/>
              <a:t>友元函数</a:t>
            </a:r>
            <a:r>
              <a:rPr lang="zh-CN" altLang="en-US" sz="2000" dirty="0" smtClean="0"/>
              <a:t>，可访问</a:t>
            </a:r>
            <a:r>
              <a:rPr lang="en-US" altLang="zh-CN" sz="2000" dirty="0" smtClean="0"/>
              <a:t>x</a:t>
            </a:r>
            <a:endParaRPr lang="zh-CN" altLang="en-GB" sz="2000" dirty="0" smtClean="0"/>
          </a:p>
          <a:p>
            <a:pPr lvl="1" eaLnBrk="1" hangingPunct="1">
              <a:lnSpc>
                <a:spcPct val="90000"/>
              </a:lnSpc>
              <a:buFontTx/>
              <a:buNone/>
              <a:defRPr/>
            </a:pPr>
            <a:r>
              <a:rPr lang="zh-CN" altLang="en-GB" sz="2000" dirty="0" smtClean="0"/>
              <a:t>	</a:t>
            </a:r>
            <a:r>
              <a:rPr lang="en-GB" altLang="zh-CN" sz="2000" dirty="0" smtClean="0">
                <a:solidFill>
                  <a:srgbClr val="FFC000"/>
                </a:solidFill>
              </a:rPr>
              <a:t>friend</a:t>
            </a:r>
            <a:r>
              <a:rPr lang="en-GB" altLang="zh-CN" sz="2000" dirty="0" smtClean="0"/>
              <a:t> class B;  //</a:t>
            </a:r>
            <a:r>
              <a:rPr lang="zh-CN" altLang="en-GB" sz="2000" dirty="0" smtClean="0"/>
              <a:t>友元类</a:t>
            </a:r>
            <a:r>
              <a:rPr lang="zh-CN" altLang="en-US" sz="2000" dirty="0"/>
              <a:t>，可访问</a:t>
            </a:r>
            <a:r>
              <a:rPr lang="en-US" altLang="zh-CN" sz="2000" dirty="0"/>
              <a:t>x</a:t>
            </a:r>
            <a:endParaRPr lang="zh-CN" altLang="en-GB" sz="2000" dirty="0" smtClean="0"/>
          </a:p>
          <a:p>
            <a:pPr lvl="1" eaLnBrk="1" hangingPunct="1">
              <a:lnSpc>
                <a:spcPct val="90000"/>
              </a:lnSpc>
              <a:buFontTx/>
              <a:buNone/>
              <a:defRPr/>
            </a:pPr>
            <a:r>
              <a:rPr lang="zh-CN" altLang="en-GB" sz="2000" dirty="0" smtClean="0"/>
              <a:t>	</a:t>
            </a:r>
            <a:r>
              <a:rPr lang="en-GB" altLang="zh-CN" sz="2000" dirty="0" smtClean="0">
                <a:solidFill>
                  <a:srgbClr val="FFC000"/>
                </a:solidFill>
              </a:rPr>
              <a:t>friend</a:t>
            </a:r>
            <a:r>
              <a:rPr lang="en-GB" altLang="zh-CN" sz="2000" dirty="0" smtClean="0"/>
              <a:t> void C::f();  //</a:t>
            </a:r>
            <a:r>
              <a:rPr lang="zh-CN" altLang="en-GB" sz="2000" dirty="0" smtClean="0"/>
              <a:t>友元类成员函数</a:t>
            </a:r>
            <a:r>
              <a:rPr lang="zh-CN" altLang="en-US" sz="2000" dirty="0"/>
              <a:t>，可访问</a:t>
            </a:r>
            <a:r>
              <a:rPr lang="en-US" altLang="zh-CN" sz="2000" dirty="0"/>
              <a:t>x</a:t>
            </a:r>
            <a:endParaRPr lang="en-US" altLang="zh-CN" sz="2000" dirty="0" smtClean="0"/>
          </a:p>
          <a:p>
            <a:pPr lvl="1" eaLnBrk="1" hangingPunct="1">
              <a:lnSpc>
                <a:spcPct val="90000"/>
              </a:lnSpc>
              <a:buFontTx/>
              <a:buNone/>
              <a:defRPr/>
            </a:pPr>
            <a:r>
              <a:rPr lang="en-US" altLang="zh-CN" sz="2000" dirty="0" smtClean="0"/>
              <a:t>private:</a:t>
            </a:r>
          </a:p>
          <a:p>
            <a:pPr lvl="1" eaLnBrk="1" hangingPunct="1">
              <a:lnSpc>
                <a:spcPct val="90000"/>
              </a:lnSpc>
              <a:buFontTx/>
              <a:buNone/>
              <a:defRPr/>
            </a:pPr>
            <a:r>
              <a:rPr lang="en-US" altLang="zh-CN" sz="2000" dirty="0"/>
              <a:t> </a:t>
            </a:r>
            <a:r>
              <a:rPr lang="en-US" altLang="zh-CN" sz="2000" dirty="0" smtClean="0"/>
              <a:t>  </a:t>
            </a:r>
            <a:r>
              <a:rPr lang="en-US" altLang="zh-CN" sz="2000" dirty="0" err="1" smtClean="0"/>
              <a:t>int</a:t>
            </a:r>
            <a:r>
              <a:rPr lang="en-US" altLang="zh-CN" sz="2000" dirty="0" smtClean="0"/>
              <a:t> x;</a:t>
            </a:r>
            <a:endParaRPr lang="zh-CN" altLang="en-GB" sz="2000" dirty="0" smtClean="0"/>
          </a:p>
          <a:p>
            <a:pPr lvl="1" eaLnBrk="1" hangingPunct="1">
              <a:lnSpc>
                <a:spcPct val="90000"/>
              </a:lnSpc>
              <a:buFontTx/>
              <a:buNone/>
              <a:defRPr/>
            </a:pPr>
            <a:r>
              <a:rPr lang="en-GB" altLang="zh-CN" sz="2000" dirty="0" smtClean="0"/>
              <a:t>};</a:t>
            </a:r>
            <a:r>
              <a:rPr lang="en-US" altLang="zh-CN" sz="2000" dirty="0" smtClean="0"/>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p:txBody>
          <a:bodyPr/>
          <a:lstStyle/>
          <a:p>
            <a:pPr eaLnBrk="1" hangingPunct="1">
              <a:defRPr/>
            </a:pPr>
            <a:r>
              <a:rPr lang="zh-CN" altLang="en-US" sz="4000" smtClean="0"/>
              <a:t>关于友元的几点说明</a:t>
            </a:r>
          </a:p>
        </p:txBody>
      </p:sp>
      <p:sp>
        <p:nvSpPr>
          <p:cNvPr id="1181699" name="Rectangle 3"/>
          <p:cNvSpPr>
            <a:spLocks noGrp="1" noChangeArrowheads="1"/>
          </p:cNvSpPr>
          <p:nvPr>
            <p:ph type="body" idx="1"/>
          </p:nvPr>
        </p:nvSpPr>
        <p:spPr>
          <a:xfrm>
            <a:off x="468313" y="1773238"/>
            <a:ext cx="8382000" cy="4840287"/>
          </a:xfrm>
        </p:spPr>
        <p:txBody>
          <a:bodyPr/>
          <a:lstStyle/>
          <a:p>
            <a:pPr eaLnBrk="1" hangingPunct="1">
              <a:spcBef>
                <a:spcPct val="50000"/>
              </a:spcBef>
              <a:defRPr/>
            </a:pPr>
            <a:r>
              <a:rPr lang="zh-CN" altLang="en-US" smtClean="0"/>
              <a:t>友元关系具有</a:t>
            </a:r>
            <a:r>
              <a:rPr lang="zh-CN" altLang="en-US" smtClean="0">
                <a:solidFill>
                  <a:schemeClr val="folHlink"/>
                </a:solidFill>
              </a:rPr>
              <a:t>不对称性</a:t>
            </a:r>
            <a:r>
              <a:rPr lang="zh-CN" altLang="en-US" smtClean="0"/>
              <a:t>。例如：假设</a:t>
            </a:r>
            <a:r>
              <a:rPr lang="en-US" altLang="zh-CN" smtClean="0"/>
              <a:t>B</a:t>
            </a:r>
            <a:r>
              <a:rPr lang="zh-CN" altLang="en-US" smtClean="0"/>
              <a:t>是</a:t>
            </a:r>
            <a:r>
              <a:rPr lang="en-US" altLang="zh-CN" smtClean="0"/>
              <a:t>A</a:t>
            </a:r>
            <a:r>
              <a:rPr lang="zh-CN" altLang="en-US" smtClean="0"/>
              <a:t>的友元，如果没有显式指出</a:t>
            </a:r>
            <a:r>
              <a:rPr lang="en-US" altLang="zh-CN" smtClean="0"/>
              <a:t>A</a:t>
            </a:r>
            <a:r>
              <a:rPr lang="zh-CN" altLang="en-US" smtClean="0"/>
              <a:t>是</a:t>
            </a:r>
            <a:r>
              <a:rPr lang="en-US" altLang="zh-CN" smtClean="0"/>
              <a:t>B</a:t>
            </a:r>
            <a:r>
              <a:rPr lang="zh-CN" altLang="en-US" smtClean="0"/>
              <a:t>的友元，则</a:t>
            </a:r>
            <a:r>
              <a:rPr lang="en-US" altLang="zh-CN" smtClean="0"/>
              <a:t>A</a:t>
            </a:r>
            <a:r>
              <a:rPr lang="zh-CN" altLang="en-US" smtClean="0"/>
              <a:t>不是</a:t>
            </a:r>
            <a:r>
              <a:rPr lang="en-US" altLang="zh-CN" smtClean="0"/>
              <a:t>B</a:t>
            </a:r>
            <a:r>
              <a:rPr lang="zh-CN" altLang="en-US" smtClean="0"/>
              <a:t>的友元。</a:t>
            </a:r>
          </a:p>
          <a:p>
            <a:pPr eaLnBrk="1" hangingPunct="1">
              <a:spcBef>
                <a:spcPct val="50000"/>
              </a:spcBef>
              <a:defRPr/>
            </a:pPr>
            <a:r>
              <a:rPr lang="zh-CN" altLang="en-US" smtClean="0"/>
              <a:t>友元也不具有</a:t>
            </a:r>
            <a:r>
              <a:rPr lang="zh-CN" altLang="en-US" smtClean="0">
                <a:solidFill>
                  <a:schemeClr val="folHlink"/>
                </a:solidFill>
              </a:rPr>
              <a:t>传递性</a:t>
            </a:r>
            <a:r>
              <a:rPr lang="zh-CN" altLang="en-US" smtClean="0"/>
              <a:t>。例如：假设</a:t>
            </a:r>
            <a:r>
              <a:rPr lang="en-US" altLang="zh-CN" smtClean="0"/>
              <a:t>B</a:t>
            </a:r>
            <a:r>
              <a:rPr lang="zh-CN" altLang="en-US" smtClean="0"/>
              <a:t>是</a:t>
            </a:r>
            <a:r>
              <a:rPr lang="en-US" altLang="zh-CN" smtClean="0"/>
              <a:t>A</a:t>
            </a:r>
            <a:r>
              <a:rPr lang="zh-CN" altLang="en-US" smtClean="0"/>
              <a:t>的友元、</a:t>
            </a:r>
            <a:r>
              <a:rPr lang="en-US" altLang="zh-CN" smtClean="0"/>
              <a:t>C</a:t>
            </a:r>
            <a:r>
              <a:rPr lang="zh-CN" altLang="en-US" smtClean="0"/>
              <a:t>是</a:t>
            </a:r>
            <a:r>
              <a:rPr lang="en-US" altLang="zh-CN" smtClean="0"/>
              <a:t>B</a:t>
            </a:r>
            <a:r>
              <a:rPr lang="zh-CN" altLang="en-US" smtClean="0"/>
              <a:t>的友元，如果没有显式指出</a:t>
            </a:r>
            <a:r>
              <a:rPr lang="en-US" altLang="zh-CN" smtClean="0"/>
              <a:t>C</a:t>
            </a:r>
            <a:r>
              <a:rPr lang="zh-CN" altLang="en-US" smtClean="0"/>
              <a:t>是</a:t>
            </a:r>
            <a:r>
              <a:rPr lang="en-US" altLang="zh-CN" smtClean="0"/>
              <a:t>A</a:t>
            </a:r>
            <a:r>
              <a:rPr lang="zh-CN" altLang="en-US" smtClean="0"/>
              <a:t>的友元，则</a:t>
            </a:r>
            <a:r>
              <a:rPr lang="en-US" altLang="zh-CN" smtClean="0"/>
              <a:t>C</a:t>
            </a:r>
            <a:r>
              <a:rPr lang="zh-CN" altLang="en-US" smtClean="0"/>
              <a:t>不是</a:t>
            </a:r>
            <a:r>
              <a:rPr lang="en-US" altLang="zh-CN" smtClean="0"/>
              <a:t>A</a:t>
            </a:r>
            <a:r>
              <a:rPr lang="zh-CN" altLang="en-US" smtClean="0"/>
              <a:t>的友元。 </a:t>
            </a:r>
          </a:p>
          <a:p>
            <a:pPr eaLnBrk="1" hangingPunct="1">
              <a:spcBef>
                <a:spcPct val="50000"/>
              </a:spcBef>
              <a:defRPr/>
            </a:pPr>
            <a:r>
              <a:rPr lang="zh-CN" altLang="en-US" smtClean="0"/>
              <a:t>友元是数据保护和数据访问效率之间的一种折衷方案。</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例：用类来实现矩阵和向量类型</a:t>
            </a:r>
          </a:p>
        </p:txBody>
      </p:sp>
      <p:sp>
        <p:nvSpPr>
          <p:cNvPr id="1374211" name="Rectangle 3"/>
          <p:cNvSpPr>
            <a:spLocks noGrp="1" noChangeArrowheads="1"/>
          </p:cNvSpPr>
          <p:nvPr>
            <p:ph type="body" idx="1"/>
          </p:nvPr>
        </p:nvSpPr>
        <p:spPr>
          <a:xfrm>
            <a:off x="457200" y="1196975"/>
            <a:ext cx="8229600" cy="5661025"/>
          </a:xfrm>
        </p:spPr>
        <p:txBody>
          <a:bodyPr>
            <a:normAutofit lnSpcReduction="10000"/>
          </a:bodyPr>
          <a:lstStyle/>
          <a:p>
            <a:pPr defTabSz="539750" eaLnBrk="1" hangingPunct="1">
              <a:lnSpc>
                <a:spcPct val="80000"/>
              </a:lnSpc>
              <a:buFont typeface="Wingdings" pitchFamily="2" charset="2"/>
              <a:buNone/>
              <a:defRPr/>
            </a:pPr>
            <a:r>
              <a:rPr lang="en-US" altLang="zh-CN" sz="2400" smtClean="0"/>
              <a:t>class Matrix  //</a:t>
            </a:r>
            <a:r>
              <a:rPr lang="zh-CN" altLang="en-US" sz="2400" smtClean="0"/>
              <a:t>矩阵类</a:t>
            </a:r>
          </a:p>
          <a:p>
            <a:pPr defTabSz="539750"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a:t>
            </a:r>
            <a:r>
              <a:rPr lang="en-US" altLang="zh-CN" sz="2400" err="1" smtClean="0"/>
              <a:t>p_data</a:t>
            </a:r>
            <a:r>
              <a:rPr lang="en-US" altLang="zh-CN" sz="2400" smtClean="0"/>
              <a:t>;  //</a:t>
            </a:r>
            <a:r>
              <a:rPr lang="zh-CN" altLang="en-US" sz="2400" smtClean="0"/>
              <a:t>表示矩阵数据</a:t>
            </a:r>
          </a:p>
          <a:p>
            <a:pPr defTabSz="539750" eaLnBrk="1" hangingPunct="1">
              <a:lnSpc>
                <a:spcPct val="80000"/>
              </a:lnSpc>
              <a:buFont typeface="Wingdings" pitchFamily="2" charset="2"/>
              <a:buNone/>
              <a:defRPr/>
            </a:pPr>
            <a:r>
              <a:rPr lang="zh-CN" altLang="en-US" sz="2400" smtClean="0"/>
              <a:t>		</a:t>
            </a:r>
            <a:r>
              <a:rPr lang="en-US" altLang="zh-CN" sz="2400" err="1" smtClean="0"/>
              <a:t>int</a:t>
            </a:r>
            <a:r>
              <a:rPr lang="en-US" altLang="zh-CN" sz="2400" smtClean="0"/>
              <a:t> </a:t>
            </a:r>
            <a:r>
              <a:rPr lang="en-US" altLang="zh-CN" sz="2400" err="1" smtClean="0"/>
              <a:t>row,col</a:t>
            </a:r>
            <a:r>
              <a:rPr lang="en-US" altLang="zh-CN" sz="2400" smtClean="0"/>
              <a:t>;  //</a:t>
            </a:r>
            <a:r>
              <a:rPr lang="zh-CN" altLang="en-US" sz="2400" smtClean="0"/>
              <a:t>表示矩阵的行数和列数</a:t>
            </a:r>
          </a:p>
          <a:p>
            <a:pPr defTabSz="539750" eaLnBrk="1" hangingPunct="1">
              <a:lnSpc>
                <a:spcPct val="80000"/>
              </a:lnSpc>
              <a:buFont typeface="Wingdings" pitchFamily="2" charset="2"/>
              <a:buNone/>
              <a:defRPr/>
            </a:pPr>
            <a:r>
              <a:rPr lang="zh-CN" altLang="en-US" sz="2400" smtClean="0"/>
              <a:t>	</a:t>
            </a:r>
            <a:r>
              <a:rPr lang="fr-FR" altLang="zh-CN" sz="2400" smtClean="0"/>
              <a:t>public:</a:t>
            </a:r>
          </a:p>
          <a:p>
            <a:pPr defTabSz="539750" eaLnBrk="1" hangingPunct="1">
              <a:lnSpc>
                <a:spcPct val="80000"/>
              </a:lnSpc>
              <a:buFont typeface="Wingdings" pitchFamily="2" charset="2"/>
              <a:buNone/>
              <a:defRPr/>
            </a:pPr>
            <a:r>
              <a:rPr lang="fr-FR" altLang="zh-CN" sz="2400" smtClean="0"/>
              <a:t>		Matrix(int r, int c) </a:t>
            </a:r>
          </a:p>
          <a:p>
            <a:pPr defTabSz="539750" eaLnBrk="1" hangingPunct="1">
              <a:lnSpc>
                <a:spcPct val="80000"/>
              </a:lnSpc>
              <a:buFont typeface="Wingdings" pitchFamily="2" charset="2"/>
              <a:buNone/>
              <a:defRPr/>
            </a:pPr>
            <a:r>
              <a:rPr lang="fr-FR" altLang="zh-CN" sz="2400" smtClean="0"/>
              <a:t>		{	if (r &lt;= 0 || c &lt;= 0)</a:t>
            </a:r>
          </a:p>
          <a:p>
            <a:pPr defTabSz="539750" eaLnBrk="1" hangingPunct="1">
              <a:lnSpc>
                <a:spcPct val="80000"/>
              </a:lnSpc>
              <a:buFont typeface="Wingdings" pitchFamily="2" charset="2"/>
              <a:buNone/>
              <a:defRPr/>
            </a:pPr>
            <a:r>
              <a:rPr lang="fr-FR" altLang="zh-CN" sz="2400" smtClean="0"/>
              <a:t>			{	cerr &lt;&lt; "</a:t>
            </a:r>
            <a:r>
              <a:rPr lang="zh-CN" altLang="en-US" sz="2400" smtClean="0"/>
              <a:t>矩阵尺寸不合法</a:t>
            </a:r>
            <a:r>
              <a:rPr lang="zh-CN" altLang="fr-FR" sz="2400" smtClean="0"/>
              <a:t>！</a:t>
            </a:r>
            <a:r>
              <a:rPr lang="fr-FR" altLang="zh-CN" sz="2400" smtClean="0"/>
              <a:t>\n";</a:t>
            </a:r>
          </a:p>
          <a:p>
            <a:pPr defTabSz="539750" eaLnBrk="1" hangingPunct="1">
              <a:lnSpc>
                <a:spcPct val="80000"/>
              </a:lnSpc>
              <a:buFont typeface="Wingdings" pitchFamily="2" charset="2"/>
              <a:buNone/>
              <a:defRPr/>
            </a:pPr>
            <a:r>
              <a:rPr lang="fr-FR" altLang="zh-CN" sz="2400" smtClean="0"/>
              <a:t>				exit(-1);</a:t>
            </a:r>
          </a:p>
          <a:p>
            <a:pPr defTabSz="539750" eaLnBrk="1" hangingPunct="1">
              <a:lnSpc>
                <a:spcPct val="80000"/>
              </a:lnSpc>
              <a:buFont typeface="Wingdings" pitchFamily="2" charset="2"/>
              <a:buNone/>
              <a:defRPr/>
            </a:pPr>
            <a:r>
              <a:rPr lang="fr-FR" altLang="zh-CN" sz="2400" smtClean="0"/>
              <a:t>			}</a:t>
            </a:r>
          </a:p>
          <a:p>
            <a:pPr defTabSz="539750" eaLnBrk="1" hangingPunct="1">
              <a:lnSpc>
                <a:spcPct val="80000"/>
              </a:lnSpc>
              <a:buFont typeface="Wingdings" pitchFamily="2" charset="2"/>
              <a:buNone/>
              <a:defRPr/>
            </a:pPr>
            <a:r>
              <a:rPr lang="fr-FR" altLang="zh-CN" sz="2400" smtClean="0"/>
              <a:t>			row = r;	col = c;</a:t>
            </a:r>
          </a:p>
          <a:p>
            <a:pPr defTabSz="539750" eaLnBrk="1" hangingPunct="1">
              <a:lnSpc>
                <a:spcPct val="80000"/>
              </a:lnSpc>
              <a:buFont typeface="Wingdings" pitchFamily="2" charset="2"/>
              <a:buNone/>
              <a:defRPr/>
            </a:pPr>
            <a:r>
              <a:rPr lang="fr-FR" altLang="zh-CN" sz="2400" smtClean="0"/>
              <a:t>			p_data = new int[row*col];</a:t>
            </a:r>
          </a:p>
          <a:p>
            <a:pPr defTabSz="539750" eaLnBrk="1" hangingPunct="1">
              <a:lnSpc>
                <a:spcPct val="80000"/>
              </a:lnSpc>
              <a:buFont typeface="Wingdings" pitchFamily="2" charset="2"/>
              <a:buNone/>
              <a:defRPr/>
            </a:pPr>
            <a:r>
              <a:rPr lang="fr-FR" altLang="zh-CN" sz="2400" smtClean="0"/>
              <a:t>			for (int i=0; i&lt;row*col; i++) p_data[i] = 0;</a:t>
            </a:r>
          </a:p>
          <a:p>
            <a:pPr defTabSz="539750" eaLnBrk="1" hangingPunct="1">
              <a:lnSpc>
                <a:spcPct val="80000"/>
              </a:lnSpc>
              <a:buFont typeface="Wingdings" pitchFamily="2" charset="2"/>
              <a:buNone/>
              <a:defRPr/>
            </a:pPr>
            <a:r>
              <a:rPr lang="fr-FR" altLang="zh-CN" sz="2400" smtClean="0"/>
              <a:t>		}</a:t>
            </a:r>
          </a:p>
          <a:p>
            <a:pPr defTabSz="539750" eaLnBrk="1" hangingPunct="1">
              <a:lnSpc>
                <a:spcPct val="80000"/>
              </a:lnSpc>
              <a:buFont typeface="Wingdings" pitchFamily="2" charset="2"/>
              <a:buNone/>
              <a:defRPr/>
            </a:pPr>
            <a:r>
              <a:rPr lang="fr-FR" altLang="zh-CN" sz="2400" smtClean="0"/>
              <a:t>		~Matrix() </a:t>
            </a:r>
          </a:p>
          <a:p>
            <a:pPr defTabSz="539750" eaLnBrk="1" hangingPunct="1">
              <a:lnSpc>
                <a:spcPct val="80000"/>
              </a:lnSpc>
              <a:buFont typeface="Wingdings" pitchFamily="2" charset="2"/>
              <a:buNone/>
              <a:defRPr/>
            </a:pPr>
            <a:r>
              <a:rPr lang="fr-FR" altLang="zh-CN" sz="2400" smtClean="0"/>
              <a:t>		{ delete []p_data; </a:t>
            </a:r>
          </a:p>
          <a:p>
            <a:pPr defTabSz="539750" eaLnBrk="1" hangingPunct="1">
              <a:lnSpc>
                <a:spcPct val="80000"/>
              </a:lnSpc>
              <a:buFont typeface="Wingdings" pitchFamily="2" charset="2"/>
              <a:buNone/>
              <a:defRPr/>
            </a:pPr>
            <a:r>
              <a:rPr lang="fr-FR" altLang="zh-CN" sz="2400" smtClean="0"/>
              <a:t>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5" name="Rectangle 3"/>
          <p:cNvSpPr>
            <a:spLocks noGrp="1" noChangeArrowheads="1"/>
          </p:cNvSpPr>
          <p:nvPr>
            <p:ph type="body" idx="1"/>
          </p:nvPr>
        </p:nvSpPr>
        <p:spPr>
          <a:xfrm>
            <a:off x="457200" y="549275"/>
            <a:ext cx="8229600" cy="5778500"/>
          </a:xfrm>
        </p:spPr>
        <p:txBody>
          <a:bodyPr/>
          <a:lstStyle/>
          <a:p>
            <a:pPr lvl="1" eaLnBrk="1" hangingPunct="1">
              <a:lnSpc>
                <a:spcPct val="90000"/>
              </a:lnSpc>
              <a:defRPr/>
            </a:pPr>
            <a:r>
              <a:rPr lang="zh-CN" altLang="en-US" sz="2000" dirty="0" smtClean="0"/>
              <a:t>利用预定义的函数操作栈</a:t>
            </a:r>
            <a:endParaRPr lang="en-GB" altLang="zh-CN" sz="2000" dirty="0" smtClean="0"/>
          </a:p>
          <a:p>
            <a:pPr lvl="1" eaLnBrk="1" hangingPunct="1">
              <a:lnSpc>
                <a:spcPct val="90000"/>
              </a:lnSpc>
              <a:buFont typeface="Wingdings" pitchFamily="2" charset="2"/>
              <a:buNone/>
              <a:defRPr/>
            </a:pPr>
            <a:r>
              <a:rPr lang="en-GB" altLang="zh-CN" sz="2000" dirty="0" smtClean="0"/>
              <a:t>Stack </a:t>
            </a:r>
            <a:r>
              <a:rPr lang="en-GB" altLang="zh-CN" sz="2000" dirty="0" err="1" smtClean="0">
                <a:solidFill>
                  <a:srgbClr val="FFC000"/>
                </a:solidFill>
              </a:rPr>
              <a:t>st</a:t>
            </a:r>
            <a:r>
              <a:rPr lang="en-GB" altLang="zh-CN" sz="2000" dirty="0" smtClean="0"/>
              <a:t>; </a:t>
            </a:r>
            <a:r>
              <a:rPr lang="en-US" altLang="zh-CN" sz="2000" dirty="0" smtClean="0"/>
              <a:t>//</a:t>
            </a:r>
            <a:r>
              <a:rPr lang="zh-CN" altLang="en-US" sz="2000" dirty="0" smtClean="0"/>
              <a:t>定义栈数据</a:t>
            </a:r>
            <a:endParaRPr lang="en-GB" altLang="zh-CN" sz="2000" dirty="0" smtClean="0"/>
          </a:p>
          <a:p>
            <a:pPr lvl="1" eaLnBrk="1" hangingPunct="1">
              <a:lnSpc>
                <a:spcPct val="90000"/>
              </a:lnSpc>
              <a:buFont typeface="Wingdings" pitchFamily="2" charset="2"/>
              <a:buNone/>
              <a:defRPr/>
            </a:pPr>
            <a:r>
              <a:rPr lang="en-GB" altLang="zh-CN" sz="2000" dirty="0" err="1" smtClean="0"/>
              <a:t>int</a:t>
            </a:r>
            <a:r>
              <a:rPr lang="en-GB" altLang="zh-CN" sz="2000" dirty="0" smtClean="0"/>
              <a:t> x;</a:t>
            </a:r>
          </a:p>
          <a:p>
            <a:pPr lvl="1" eaLnBrk="1" hangingPunct="1">
              <a:lnSpc>
                <a:spcPct val="90000"/>
              </a:lnSpc>
              <a:buFont typeface="Wingdings" pitchFamily="2" charset="2"/>
              <a:buNone/>
              <a:defRPr/>
            </a:pPr>
            <a:r>
              <a:rPr lang="en-GB" altLang="zh-CN" sz="2000" dirty="0" err="1" smtClean="0"/>
              <a:t>init</a:t>
            </a:r>
            <a:r>
              <a:rPr lang="en-GB" altLang="zh-CN" sz="2000" dirty="0" smtClean="0"/>
              <a:t>(</a:t>
            </a:r>
            <a:r>
              <a:rPr lang="en-GB" altLang="zh-CN" sz="2000" dirty="0" err="1" smtClean="0"/>
              <a:t>st</a:t>
            </a:r>
            <a:r>
              <a:rPr lang="en-GB" altLang="zh-CN" sz="2000" dirty="0" smtClean="0"/>
              <a:t>);  //</a:t>
            </a:r>
            <a:r>
              <a:rPr lang="zh-CN" altLang="en-GB" sz="2000" dirty="0" smtClean="0"/>
              <a:t>对</a:t>
            </a:r>
            <a:r>
              <a:rPr lang="en-GB" altLang="zh-CN" sz="2000" dirty="0" err="1" smtClean="0"/>
              <a:t>st</a:t>
            </a:r>
            <a:r>
              <a:rPr lang="zh-CN" altLang="en-GB" sz="2000" dirty="0" smtClean="0"/>
              <a:t>进行初始化。</a:t>
            </a:r>
          </a:p>
          <a:p>
            <a:pPr lvl="1" eaLnBrk="1" hangingPunct="1">
              <a:lnSpc>
                <a:spcPct val="90000"/>
              </a:lnSpc>
              <a:buFont typeface="Wingdings" pitchFamily="2" charset="2"/>
              <a:buNone/>
              <a:defRPr/>
            </a:pPr>
            <a:r>
              <a:rPr lang="en-GB" altLang="zh-CN" sz="2000" dirty="0" smtClean="0"/>
              <a:t>push(st,12);  //</a:t>
            </a:r>
            <a:r>
              <a:rPr lang="zh-CN" altLang="en-GB" sz="2000" dirty="0" smtClean="0"/>
              <a:t>把</a:t>
            </a:r>
            <a:r>
              <a:rPr lang="en-GB" altLang="zh-CN" sz="2000" dirty="0" smtClean="0"/>
              <a:t>12</a:t>
            </a:r>
            <a:r>
              <a:rPr lang="zh-CN" altLang="en-GB" sz="2000" dirty="0" smtClean="0"/>
              <a:t>放进栈。</a:t>
            </a:r>
          </a:p>
          <a:p>
            <a:pPr lvl="1" eaLnBrk="1" hangingPunct="1">
              <a:lnSpc>
                <a:spcPct val="90000"/>
              </a:lnSpc>
              <a:buFont typeface="Wingdings" pitchFamily="2" charset="2"/>
              <a:buNone/>
              <a:defRPr/>
            </a:pPr>
            <a:r>
              <a:rPr lang="en-GB" altLang="zh-CN" sz="2000" dirty="0" smtClean="0"/>
              <a:t>pop(</a:t>
            </a:r>
            <a:r>
              <a:rPr lang="en-GB" altLang="zh-CN" sz="2000" dirty="0" err="1" smtClean="0"/>
              <a:t>st,x</a:t>
            </a:r>
            <a:r>
              <a:rPr lang="en-GB" altLang="zh-CN" sz="2000" dirty="0" smtClean="0"/>
              <a:t>);  //</a:t>
            </a:r>
            <a:r>
              <a:rPr lang="zh-CN" altLang="en-GB" sz="2000" dirty="0" smtClean="0"/>
              <a:t>把栈顶元素退栈并存入变量</a:t>
            </a:r>
            <a:r>
              <a:rPr lang="en-GB" altLang="zh-CN" sz="2000" dirty="0" smtClean="0"/>
              <a:t>x</a:t>
            </a:r>
            <a:r>
              <a:rPr lang="zh-CN" altLang="en-GB" sz="2000" dirty="0" smtClean="0"/>
              <a:t>。</a:t>
            </a:r>
            <a:endParaRPr lang="en-US" altLang="zh-CN" sz="2000" dirty="0" smtClean="0"/>
          </a:p>
          <a:p>
            <a:pPr eaLnBrk="1" hangingPunct="1">
              <a:lnSpc>
                <a:spcPct val="90000"/>
              </a:lnSpc>
              <a:defRPr/>
            </a:pPr>
            <a:r>
              <a:rPr lang="zh-CN" altLang="en-US" sz="2800" dirty="0" smtClean="0">
                <a:solidFill>
                  <a:srgbClr val="FFC000"/>
                </a:solidFill>
              </a:rPr>
              <a:t>存在的问题</a:t>
            </a:r>
            <a:endParaRPr lang="en-US" altLang="zh-CN" sz="2800" dirty="0" smtClean="0"/>
          </a:p>
          <a:p>
            <a:pPr lvl="1" eaLnBrk="1" hangingPunct="1">
              <a:lnSpc>
                <a:spcPct val="90000"/>
              </a:lnSpc>
              <a:defRPr/>
            </a:pPr>
            <a:r>
              <a:rPr lang="zh-CN" altLang="en-US" sz="2400" dirty="0" smtClean="0"/>
              <a:t>数据类型的定义与操作的定义是</a:t>
            </a:r>
            <a:r>
              <a:rPr lang="zh-CN" altLang="en-US" sz="2400" dirty="0" smtClean="0">
                <a:solidFill>
                  <a:srgbClr val="FFC000"/>
                </a:solidFill>
              </a:rPr>
              <a:t>分开</a:t>
            </a:r>
            <a:r>
              <a:rPr lang="zh-CN" altLang="en-US" sz="2400" dirty="0" smtClean="0"/>
              <a:t>的，二者之间没有</a:t>
            </a:r>
            <a:r>
              <a:rPr lang="zh-CN" altLang="en-US" sz="2400" dirty="0" smtClean="0">
                <a:solidFill>
                  <a:srgbClr val="FFC000"/>
                </a:solidFill>
              </a:rPr>
              <a:t>显式</a:t>
            </a:r>
            <a:r>
              <a:rPr lang="zh-CN" altLang="en-US" sz="2400" dirty="0" smtClean="0"/>
              <a:t>的联系，</a:t>
            </a:r>
            <a:r>
              <a:rPr lang="en-US" altLang="zh-CN" sz="2400" dirty="0" smtClean="0"/>
              <a:t>push</a:t>
            </a:r>
            <a:r>
              <a:rPr lang="zh-CN" altLang="en-US" sz="2400" dirty="0" smtClean="0"/>
              <a:t>、</a:t>
            </a:r>
            <a:r>
              <a:rPr lang="en-US" altLang="zh-CN" sz="2400" dirty="0" smtClean="0"/>
              <a:t>pop</a:t>
            </a:r>
            <a:r>
              <a:rPr lang="zh-CN" altLang="en-US" sz="2400" dirty="0" smtClean="0"/>
              <a:t>在</a:t>
            </a:r>
            <a:r>
              <a:rPr lang="zh-CN" altLang="en-US" sz="2400" dirty="0" smtClean="0">
                <a:solidFill>
                  <a:srgbClr val="FFC000"/>
                </a:solidFill>
              </a:rPr>
              <a:t>形式</a:t>
            </a:r>
            <a:r>
              <a:rPr lang="zh-CN" altLang="en-US" sz="2400" dirty="0" smtClean="0"/>
              <a:t>上与下面的函数</a:t>
            </a:r>
            <a:r>
              <a:rPr lang="en-US" altLang="zh-CN" sz="2400" dirty="0" smtClean="0"/>
              <a:t>f</a:t>
            </a:r>
            <a:r>
              <a:rPr lang="zh-CN" altLang="en-US" sz="2400" dirty="0" smtClean="0"/>
              <a:t>没有区别</a:t>
            </a:r>
            <a:r>
              <a:rPr lang="en-US" altLang="zh-CN" sz="2400" dirty="0" smtClean="0"/>
              <a:t>,</a:t>
            </a:r>
            <a:r>
              <a:rPr lang="zh-CN" altLang="en-US" sz="2400" dirty="0"/>
              <a:t>函数</a:t>
            </a:r>
            <a:r>
              <a:rPr lang="en-US" altLang="zh-CN" sz="2400" dirty="0"/>
              <a:t>f</a:t>
            </a:r>
            <a:r>
              <a:rPr lang="zh-CN" altLang="en-US" sz="2400" dirty="0"/>
              <a:t>也能作用于</a:t>
            </a:r>
            <a:r>
              <a:rPr lang="en-US" altLang="zh-CN" sz="2400" dirty="0" err="1"/>
              <a:t>st</a:t>
            </a:r>
            <a:r>
              <a:rPr lang="zh-CN" altLang="en-US" sz="2400" dirty="0" smtClean="0"/>
              <a:t>：</a:t>
            </a:r>
            <a:endParaRPr lang="en-US" altLang="zh-CN" sz="2400" dirty="0" smtClean="0"/>
          </a:p>
          <a:p>
            <a:pPr lvl="2" eaLnBrk="1" hangingPunct="1">
              <a:lnSpc>
                <a:spcPct val="90000"/>
              </a:lnSpc>
              <a:defRPr/>
            </a:pPr>
            <a:r>
              <a:rPr lang="en-US" altLang="zh-CN" sz="2000" dirty="0" smtClean="0"/>
              <a:t>void f(Stack &amp;s);</a:t>
            </a:r>
          </a:p>
          <a:p>
            <a:pPr lvl="2" eaLnBrk="1" hangingPunct="1">
              <a:lnSpc>
                <a:spcPct val="90000"/>
              </a:lnSpc>
              <a:defRPr/>
            </a:pPr>
            <a:r>
              <a:rPr lang="en-US" altLang="zh-CN" sz="2000" dirty="0" smtClean="0"/>
              <a:t>f(</a:t>
            </a:r>
            <a:r>
              <a:rPr lang="en-US" altLang="zh-CN" sz="2000" dirty="0" err="1" smtClean="0"/>
              <a:t>st</a:t>
            </a:r>
            <a:r>
              <a:rPr lang="en-US" altLang="zh-CN" sz="2000" dirty="0"/>
              <a:t>); //</a:t>
            </a:r>
            <a:r>
              <a:rPr lang="zh-CN" altLang="en-US" sz="2000" dirty="0"/>
              <a:t>操作</a:t>
            </a:r>
            <a:r>
              <a:rPr lang="en-US" altLang="zh-CN" sz="2000" dirty="0" err="1"/>
              <a:t>st</a:t>
            </a:r>
            <a:r>
              <a:rPr lang="zh-CN" altLang="en-US" sz="2000" dirty="0"/>
              <a:t>之后，</a:t>
            </a:r>
            <a:r>
              <a:rPr lang="en-US" altLang="zh-CN" sz="2000" dirty="0" err="1"/>
              <a:t>st</a:t>
            </a:r>
            <a:r>
              <a:rPr lang="zh-CN" altLang="en-US" sz="2000" dirty="0"/>
              <a:t>可能不再是一个“栈”</a:t>
            </a:r>
            <a:r>
              <a:rPr lang="zh-CN" altLang="en-US" sz="2000" dirty="0" smtClean="0"/>
              <a:t>了！</a:t>
            </a:r>
            <a:endParaRPr lang="en-US" altLang="zh-CN" sz="2000" dirty="0" smtClean="0"/>
          </a:p>
          <a:p>
            <a:pPr lvl="1" eaLnBrk="1" hangingPunct="1">
              <a:lnSpc>
                <a:spcPct val="90000"/>
              </a:lnSpc>
              <a:defRPr/>
            </a:pPr>
            <a:r>
              <a:rPr lang="zh-CN" altLang="en-US" sz="2400" dirty="0" smtClean="0"/>
              <a:t>数据</a:t>
            </a:r>
            <a:r>
              <a:rPr lang="zh-CN" altLang="en-US" sz="2400" dirty="0"/>
              <a:t>表示仍然是公开的</a:t>
            </a:r>
            <a:r>
              <a:rPr lang="zh-CN" altLang="en-US" sz="2400" dirty="0" smtClean="0"/>
              <a:t>，无法防止</a:t>
            </a:r>
            <a:r>
              <a:rPr lang="zh-CN" altLang="en-US" sz="2400" dirty="0"/>
              <a:t>使用者直接</a:t>
            </a:r>
            <a:r>
              <a:rPr lang="zh-CN" altLang="en-US" sz="2400" dirty="0" smtClean="0"/>
              <a:t>操作</a:t>
            </a:r>
            <a:r>
              <a:rPr lang="zh-CN" altLang="en-US" sz="2400" dirty="0"/>
              <a:t>栈</a:t>
            </a:r>
            <a:r>
              <a:rPr lang="zh-CN" altLang="en-US" sz="2400" dirty="0" smtClean="0"/>
              <a:t>数据</a:t>
            </a:r>
            <a:r>
              <a:rPr lang="zh-CN" altLang="en-US" sz="2400" dirty="0"/>
              <a:t>，因此也会面临直接操作栈数据所带来的问题：</a:t>
            </a:r>
            <a:endParaRPr lang="en-US" altLang="zh-CN" sz="2400" dirty="0" smtClean="0"/>
          </a:p>
          <a:p>
            <a:pPr lvl="2" eaLnBrk="1" hangingPunct="1">
              <a:lnSpc>
                <a:spcPct val="90000"/>
              </a:lnSpc>
              <a:defRPr/>
            </a:pPr>
            <a:r>
              <a:rPr lang="en-US" altLang="zh-CN" sz="2000" dirty="0" err="1" smtClean="0"/>
              <a:t>st.top</a:t>
            </a:r>
            <a:r>
              <a:rPr lang="en-US" altLang="zh-CN" sz="2000" dirty="0" smtClean="0">
                <a:solidFill>
                  <a:srgbClr val="FFC000"/>
                </a:solidFill>
              </a:rPr>
              <a:t>--</a:t>
            </a:r>
            <a:r>
              <a:rPr lang="en-US" altLang="zh-CN" sz="2000" dirty="0" smtClean="0"/>
              <a:t>; </a:t>
            </a:r>
            <a:endParaRPr lang="en-US" altLang="zh-CN" sz="2000" dirty="0"/>
          </a:p>
          <a:p>
            <a:pPr lvl="2" eaLnBrk="1" hangingPunct="1">
              <a:lnSpc>
                <a:spcPct val="90000"/>
              </a:lnSpc>
              <a:defRPr/>
            </a:pPr>
            <a:r>
              <a:rPr lang="en-US" altLang="zh-CN" sz="2000" dirty="0" err="1"/>
              <a:t>st.buffer</a:t>
            </a:r>
            <a:r>
              <a:rPr lang="en-US" altLang="zh-CN" sz="2000" dirty="0"/>
              <a:t>[</a:t>
            </a:r>
            <a:r>
              <a:rPr lang="en-US" altLang="zh-CN" sz="2000" dirty="0" err="1"/>
              <a:t>st.top</a:t>
            </a:r>
            <a:r>
              <a:rPr lang="en-US" altLang="zh-CN" sz="2000" dirty="0"/>
              <a:t>] = 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72835">
                                            <p:txEl>
                                              <p:pRg st="6" end="6"/>
                                            </p:txEl>
                                          </p:spTgt>
                                        </p:tgtEl>
                                        <p:attrNameLst>
                                          <p:attrName>style.visibility</p:attrName>
                                        </p:attrNameLst>
                                      </p:cBhvr>
                                      <p:to>
                                        <p:strVal val="visible"/>
                                      </p:to>
                                    </p:set>
                                    <p:anim calcmode="lin" valueType="num">
                                      <p:cBhvr additive="base">
                                        <p:cTn id="7" dur="500" fill="hold"/>
                                        <p:tgtEl>
                                          <p:spTgt spid="127283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7283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72835">
                                            <p:txEl>
                                              <p:pRg st="7" end="7"/>
                                            </p:txEl>
                                          </p:spTgt>
                                        </p:tgtEl>
                                        <p:attrNameLst>
                                          <p:attrName>style.visibility</p:attrName>
                                        </p:attrNameLst>
                                      </p:cBhvr>
                                      <p:to>
                                        <p:strVal val="visible"/>
                                      </p:to>
                                    </p:set>
                                    <p:anim calcmode="lin" valueType="num">
                                      <p:cBhvr additive="base">
                                        <p:cTn id="11" dur="500" fill="hold"/>
                                        <p:tgtEl>
                                          <p:spTgt spid="127283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7283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72835">
                                            <p:txEl>
                                              <p:pRg st="8" end="8"/>
                                            </p:txEl>
                                          </p:spTgt>
                                        </p:tgtEl>
                                        <p:attrNameLst>
                                          <p:attrName>style.visibility</p:attrName>
                                        </p:attrNameLst>
                                      </p:cBhvr>
                                      <p:to>
                                        <p:strVal val="visible"/>
                                      </p:to>
                                    </p:set>
                                    <p:anim calcmode="lin" valueType="num">
                                      <p:cBhvr additive="base">
                                        <p:cTn id="15" dur="500" fill="hold"/>
                                        <p:tgtEl>
                                          <p:spTgt spid="127283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7283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72835">
                                            <p:txEl>
                                              <p:pRg st="9" end="9"/>
                                            </p:txEl>
                                          </p:spTgt>
                                        </p:tgtEl>
                                        <p:attrNameLst>
                                          <p:attrName>style.visibility</p:attrName>
                                        </p:attrNameLst>
                                      </p:cBhvr>
                                      <p:to>
                                        <p:strVal val="visible"/>
                                      </p:to>
                                    </p:set>
                                    <p:anim calcmode="lin" valueType="num">
                                      <p:cBhvr additive="base">
                                        <p:cTn id="19" dur="500" fill="hold"/>
                                        <p:tgtEl>
                                          <p:spTgt spid="127283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72835">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72835">
                                            <p:txEl>
                                              <p:pRg st="10" end="10"/>
                                            </p:txEl>
                                          </p:spTgt>
                                        </p:tgtEl>
                                        <p:attrNameLst>
                                          <p:attrName>style.visibility</p:attrName>
                                        </p:attrNameLst>
                                      </p:cBhvr>
                                      <p:to>
                                        <p:strVal val="visible"/>
                                      </p:to>
                                    </p:set>
                                    <p:anim calcmode="lin" valueType="num">
                                      <p:cBhvr additive="base">
                                        <p:cTn id="23" dur="500" fill="hold"/>
                                        <p:tgtEl>
                                          <p:spTgt spid="127283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72835">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72835">
                                            <p:txEl>
                                              <p:pRg st="11" end="11"/>
                                            </p:txEl>
                                          </p:spTgt>
                                        </p:tgtEl>
                                        <p:attrNameLst>
                                          <p:attrName>style.visibility</p:attrName>
                                        </p:attrNameLst>
                                      </p:cBhvr>
                                      <p:to>
                                        <p:strVal val="visible"/>
                                      </p:to>
                                    </p:set>
                                    <p:anim calcmode="lin" valueType="num">
                                      <p:cBhvr additive="base">
                                        <p:cTn id="27" dur="500" fill="hold"/>
                                        <p:tgtEl>
                                          <p:spTgt spid="127283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7283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72835">
                                            <p:txEl>
                                              <p:pRg st="12" end="12"/>
                                            </p:txEl>
                                          </p:spTgt>
                                        </p:tgtEl>
                                        <p:attrNameLst>
                                          <p:attrName>style.visibility</p:attrName>
                                        </p:attrNameLst>
                                      </p:cBhvr>
                                      <p:to>
                                        <p:strVal val="visible"/>
                                      </p:to>
                                    </p:set>
                                    <p:anim calcmode="lin" valueType="num">
                                      <p:cBhvr additive="base">
                                        <p:cTn id="31" dur="500" fill="hold"/>
                                        <p:tgtEl>
                                          <p:spTgt spid="127283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7283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5" name="Rectangle 3"/>
          <p:cNvSpPr>
            <a:spLocks noGrp="1" noChangeArrowheads="1"/>
          </p:cNvSpPr>
          <p:nvPr>
            <p:ph type="body" idx="1"/>
          </p:nvPr>
        </p:nvSpPr>
        <p:spPr>
          <a:xfrm>
            <a:off x="34925" y="476250"/>
            <a:ext cx="8229600" cy="6048375"/>
          </a:xfrm>
        </p:spPr>
        <p:txBody>
          <a:bodyPr/>
          <a:lstStyle/>
          <a:p>
            <a:pPr defTabSz="376238" eaLnBrk="1" hangingPunct="1">
              <a:lnSpc>
                <a:spcPct val="90000"/>
              </a:lnSpc>
              <a:buFont typeface="Wingdings" pitchFamily="2" charset="2"/>
              <a:buNone/>
              <a:defRPr/>
            </a:pPr>
            <a:r>
              <a:rPr lang="fr-FR" altLang="zh-CN" sz="2400" dirty="0" smtClean="0"/>
              <a:t>		int &amp;element(int i, int j) //</a:t>
            </a:r>
            <a:r>
              <a:rPr lang="zh-CN" altLang="en-US" sz="2400" dirty="0" smtClean="0"/>
              <a:t>访问矩阵元素。</a:t>
            </a:r>
            <a:endParaRPr lang="zh-CN" altLang="fr-FR" sz="2400" dirty="0" smtClean="0"/>
          </a:p>
          <a:p>
            <a:pPr defTabSz="376238" eaLnBrk="1" hangingPunct="1">
              <a:lnSpc>
                <a:spcPct val="90000"/>
              </a:lnSpc>
              <a:buFont typeface="Wingdings" pitchFamily="2" charset="2"/>
              <a:buNone/>
              <a:defRPr/>
            </a:pPr>
            <a:r>
              <a:rPr lang="zh-CN" altLang="fr-FR" sz="2400" dirty="0" smtClean="0"/>
              <a:t>		</a:t>
            </a:r>
            <a:r>
              <a:rPr lang="fr-FR" altLang="zh-CN" sz="2400" dirty="0" smtClean="0"/>
              <a:t>{	if (i &lt; 0 || i &gt;= row || j &lt; 0 || j &gt;= col)</a:t>
            </a:r>
          </a:p>
          <a:p>
            <a:pPr defTabSz="376238" eaLnBrk="1" hangingPunct="1">
              <a:lnSpc>
                <a:spcPct val="90000"/>
              </a:lnSpc>
              <a:buFont typeface="Wingdings" pitchFamily="2" charset="2"/>
              <a:buNone/>
              <a:defRPr/>
            </a:pPr>
            <a:r>
              <a:rPr lang="fr-FR" altLang="zh-CN" sz="2400" dirty="0" smtClean="0"/>
              <a:t>			{	cerr &lt;&lt; "</a:t>
            </a:r>
            <a:r>
              <a:rPr lang="zh-CN" altLang="en-US" sz="2400" dirty="0" smtClean="0"/>
              <a:t>矩阵下标越界</a:t>
            </a:r>
            <a:r>
              <a:rPr lang="fr-FR" altLang="zh-CN" sz="2400" dirty="0" smtClean="0"/>
              <a:t>\n";</a:t>
            </a:r>
          </a:p>
          <a:p>
            <a:pPr defTabSz="376238" eaLnBrk="1" hangingPunct="1">
              <a:lnSpc>
                <a:spcPct val="90000"/>
              </a:lnSpc>
              <a:buFont typeface="Wingdings" pitchFamily="2" charset="2"/>
              <a:buNone/>
              <a:defRPr/>
            </a:pPr>
            <a:r>
              <a:rPr lang="fr-FR" altLang="zh-CN" sz="2400" dirty="0" smtClean="0"/>
              <a:t>				exit(-1);</a:t>
            </a:r>
          </a:p>
          <a:p>
            <a:pPr defTabSz="376238" eaLnBrk="1" hangingPunct="1">
              <a:lnSpc>
                <a:spcPct val="90000"/>
              </a:lnSpc>
              <a:buFont typeface="Wingdings" pitchFamily="2" charset="2"/>
              <a:buNone/>
              <a:defRPr/>
            </a:pPr>
            <a:r>
              <a:rPr lang="fr-FR" altLang="zh-CN" sz="2400" dirty="0" smtClean="0"/>
              <a:t>			}</a:t>
            </a:r>
          </a:p>
          <a:p>
            <a:pPr defTabSz="376238" eaLnBrk="1" hangingPunct="1">
              <a:lnSpc>
                <a:spcPct val="90000"/>
              </a:lnSpc>
              <a:buFont typeface="Wingdings" pitchFamily="2" charset="2"/>
              <a:buNone/>
              <a:defRPr/>
            </a:pPr>
            <a:r>
              <a:rPr lang="fr-FR" altLang="zh-CN" sz="2400" dirty="0" smtClean="0"/>
              <a:t>			return *(p_data+i*col+j);</a:t>
            </a:r>
          </a:p>
          <a:p>
            <a:pPr defTabSz="376238" eaLnBrk="1" hangingPunct="1">
              <a:lnSpc>
                <a:spcPct val="90000"/>
              </a:lnSpc>
              <a:buFont typeface="Wingdings" pitchFamily="2" charset="2"/>
              <a:buNone/>
              <a:defRPr/>
            </a:pPr>
            <a:r>
              <a:rPr lang="fr-FR" altLang="zh-CN" sz="2400" dirty="0" smtClean="0"/>
              <a:t>		}</a:t>
            </a:r>
          </a:p>
          <a:p>
            <a:pPr defTabSz="376238" eaLnBrk="1" hangingPunct="1">
              <a:lnSpc>
                <a:spcPct val="90000"/>
              </a:lnSpc>
              <a:buFont typeface="Wingdings" pitchFamily="2" charset="2"/>
              <a:buNone/>
              <a:defRPr/>
            </a:pPr>
            <a:r>
              <a:rPr lang="fr-FR" altLang="zh-CN" sz="2400" dirty="0" smtClean="0"/>
              <a:t>    int element(int i, int j) const </a:t>
            </a:r>
          </a:p>
          <a:p>
            <a:pPr defTabSz="376238" eaLnBrk="1" hangingPunct="1">
              <a:lnSpc>
                <a:spcPct val="90000"/>
              </a:lnSpc>
              <a:buFont typeface="Wingdings" pitchFamily="2" charset="2"/>
              <a:buNone/>
              <a:defRPr/>
            </a:pPr>
            <a:r>
              <a:rPr lang="fr-FR" altLang="zh-CN" sz="2400" dirty="0" smtClean="0"/>
              <a:t>                       //</a:t>
            </a:r>
            <a:r>
              <a:rPr lang="zh-CN" altLang="en-US" sz="2400" dirty="0" smtClean="0"/>
              <a:t>访问矩阵元素</a:t>
            </a:r>
            <a:r>
              <a:rPr lang="zh-CN" altLang="fr-FR" sz="2400" dirty="0" smtClean="0"/>
              <a:t>（</a:t>
            </a:r>
            <a:r>
              <a:rPr lang="zh-CN" altLang="en-US" sz="2400" dirty="0" smtClean="0"/>
              <a:t>为常量对象而提供</a:t>
            </a:r>
            <a:r>
              <a:rPr lang="zh-CN" altLang="fr-FR" sz="2400" dirty="0" smtClean="0"/>
              <a:t>）</a:t>
            </a:r>
            <a:r>
              <a:rPr lang="zh-CN" altLang="en-US" sz="2400" dirty="0" smtClean="0"/>
              <a:t>。</a:t>
            </a:r>
            <a:endParaRPr lang="zh-CN" altLang="fr-FR" sz="2400" dirty="0" smtClean="0"/>
          </a:p>
          <a:p>
            <a:pPr defTabSz="376238" eaLnBrk="1" hangingPunct="1">
              <a:lnSpc>
                <a:spcPct val="90000"/>
              </a:lnSpc>
              <a:buFont typeface="Wingdings" pitchFamily="2" charset="2"/>
              <a:buNone/>
              <a:defRPr/>
            </a:pPr>
            <a:r>
              <a:rPr lang="zh-CN" altLang="fr-FR" sz="2400" dirty="0" smtClean="0"/>
              <a:t>		</a:t>
            </a:r>
            <a:r>
              <a:rPr lang="it-IT" altLang="zh-CN" sz="2400" dirty="0" smtClean="0"/>
              <a:t>{	if (i &lt; 0 || i &gt;= row || j &lt; 0 || j &gt;= col)</a:t>
            </a:r>
          </a:p>
          <a:p>
            <a:pPr defTabSz="376238" eaLnBrk="1" hangingPunct="1">
              <a:lnSpc>
                <a:spcPct val="90000"/>
              </a:lnSpc>
              <a:buFont typeface="Wingdings" pitchFamily="2" charset="2"/>
              <a:buNone/>
              <a:defRPr/>
            </a:pPr>
            <a:r>
              <a:rPr lang="it-IT" altLang="zh-CN" sz="2400" dirty="0" smtClean="0"/>
              <a:t>			{	cerr &lt;&lt; "</a:t>
            </a:r>
            <a:r>
              <a:rPr lang="zh-CN" altLang="en-US" sz="2400" dirty="0" smtClean="0"/>
              <a:t>矩阵下标越界</a:t>
            </a:r>
            <a:r>
              <a:rPr lang="it-IT" altLang="zh-CN" sz="2400" dirty="0" smtClean="0"/>
              <a:t>\n";</a:t>
            </a:r>
          </a:p>
          <a:p>
            <a:pPr defTabSz="376238" eaLnBrk="1" hangingPunct="1">
              <a:lnSpc>
                <a:spcPct val="90000"/>
              </a:lnSpc>
              <a:buFont typeface="Wingdings" pitchFamily="2" charset="2"/>
              <a:buNone/>
              <a:defRPr/>
            </a:pPr>
            <a:r>
              <a:rPr lang="it-IT" altLang="zh-CN" sz="2400" dirty="0" smtClean="0"/>
              <a:t>				exit(-1);</a:t>
            </a:r>
          </a:p>
          <a:p>
            <a:pPr defTabSz="376238" eaLnBrk="1" hangingPunct="1">
              <a:lnSpc>
                <a:spcPct val="90000"/>
              </a:lnSpc>
              <a:buFont typeface="Wingdings" pitchFamily="2" charset="2"/>
              <a:buNone/>
              <a:defRPr/>
            </a:pPr>
            <a:r>
              <a:rPr lang="it-IT" altLang="zh-CN" sz="2400" dirty="0" smtClean="0"/>
              <a:t>			}</a:t>
            </a:r>
          </a:p>
          <a:p>
            <a:pPr defTabSz="376238" eaLnBrk="1" hangingPunct="1">
              <a:lnSpc>
                <a:spcPct val="90000"/>
              </a:lnSpc>
              <a:buFont typeface="Wingdings" pitchFamily="2" charset="2"/>
              <a:buNone/>
              <a:defRPr/>
            </a:pPr>
            <a:r>
              <a:rPr lang="it-IT" altLang="zh-CN" sz="2400" dirty="0" smtClean="0"/>
              <a:t>			return *(p_data+i*col+j);</a:t>
            </a:r>
          </a:p>
          <a:p>
            <a:pPr defTabSz="376238" eaLnBrk="1" hangingPunct="1">
              <a:lnSpc>
                <a:spcPct val="90000"/>
              </a:lnSpc>
              <a:buFont typeface="Wingdings" pitchFamily="2" charset="2"/>
              <a:buNone/>
              <a:defRPr/>
            </a:pPr>
            <a:r>
              <a:rPr lang="it-IT" altLang="zh-CN" sz="2400" dirty="0" smtClean="0"/>
              <a:t>		}</a:t>
            </a:r>
          </a:p>
        </p:txBody>
      </p:sp>
      <p:sp>
        <p:nvSpPr>
          <p:cNvPr id="1375236" name="Text Box 4"/>
          <p:cNvSpPr txBox="1">
            <a:spLocks noChangeArrowheads="1"/>
          </p:cNvSpPr>
          <p:nvPr/>
        </p:nvSpPr>
        <p:spPr bwMode="auto">
          <a:xfrm>
            <a:off x="6135688" y="1355725"/>
            <a:ext cx="2679700" cy="1465263"/>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a:t>Matrix m(10,10);</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m.element(1,2) = </a:t>
            </a:r>
          </a:p>
          <a:p>
            <a:pPr eaLnBrk="1" hangingPunct="1">
              <a:spcBef>
                <a:spcPct val="0"/>
              </a:spcBef>
              <a:buClrTx/>
              <a:buSzTx/>
              <a:buFontTx/>
              <a:buNone/>
            </a:pPr>
            <a:r>
              <a:rPr lang="en-US" altLang="zh-CN" sz="1800"/>
              <a:t>   m.element(1,2)+1;</a:t>
            </a:r>
          </a:p>
          <a:p>
            <a:pPr eaLnBrk="1" hangingPunct="1">
              <a:spcBef>
                <a:spcPct val="0"/>
              </a:spcBef>
              <a:buClrTx/>
              <a:buSzTx/>
              <a:buFontTx/>
              <a:buNone/>
            </a:pPr>
            <a:endParaRPr lang="en-US" altLang="zh-CN" sz="1800"/>
          </a:p>
        </p:txBody>
      </p:sp>
      <p:sp>
        <p:nvSpPr>
          <p:cNvPr id="1375237" name="Text Box 5"/>
          <p:cNvSpPr txBox="1">
            <a:spLocks noChangeArrowheads="1"/>
          </p:cNvSpPr>
          <p:nvPr/>
        </p:nvSpPr>
        <p:spPr bwMode="auto">
          <a:xfrm>
            <a:off x="5632450" y="4740275"/>
            <a:ext cx="3279775" cy="1739900"/>
          </a:xfrm>
          <a:prstGeom prst="rect">
            <a:avLst/>
          </a:prstGeom>
          <a:solidFill>
            <a:schemeClr val="bg2"/>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fr-FR" altLang="zh-CN" sz="1800"/>
              <a:t>void f(const Matrix&amp; m)</a:t>
            </a:r>
          </a:p>
          <a:p>
            <a:pPr eaLnBrk="1" hangingPunct="1">
              <a:spcBef>
                <a:spcPct val="0"/>
              </a:spcBef>
              <a:buClrTx/>
              <a:buSzTx/>
              <a:buFontTx/>
              <a:buNone/>
            </a:pPr>
            <a:r>
              <a:rPr lang="fr-FR" altLang="zh-CN" sz="1800"/>
              <a:t>{ int x;</a:t>
            </a:r>
          </a:p>
          <a:p>
            <a:pPr eaLnBrk="1" hangingPunct="1">
              <a:spcBef>
                <a:spcPct val="0"/>
              </a:spcBef>
              <a:buClrTx/>
              <a:buSzTx/>
              <a:buFontTx/>
              <a:buNone/>
            </a:pPr>
            <a:r>
              <a:rPr lang="fr-FR" altLang="zh-CN" sz="1800"/>
              <a:t>   x = </a:t>
            </a:r>
          </a:p>
          <a:p>
            <a:pPr eaLnBrk="1" hangingPunct="1">
              <a:spcBef>
                <a:spcPct val="0"/>
              </a:spcBef>
              <a:buClrTx/>
              <a:buSzTx/>
              <a:buFontTx/>
              <a:buNone/>
            </a:pPr>
            <a:r>
              <a:rPr lang="fr-FR" altLang="zh-CN" sz="1800"/>
              <a:t>     m.element(1,2)*10+1;</a:t>
            </a:r>
          </a:p>
          <a:p>
            <a:pPr eaLnBrk="1" hangingPunct="1">
              <a:spcBef>
                <a:spcPct val="0"/>
              </a:spcBef>
              <a:buClrTx/>
              <a:buSzTx/>
              <a:buFontTx/>
              <a:buNone/>
            </a:pPr>
            <a:r>
              <a:rPr lang="fr-FR" altLang="zh-CN" sz="1800"/>
              <a:t>}</a:t>
            </a:r>
          </a:p>
          <a:p>
            <a:pPr eaLnBrk="1" hangingPunct="1">
              <a:spcBef>
                <a:spcPct val="0"/>
              </a:spcBef>
              <a:buClrTx/>
              <a:buSzTx/>
              <a:buFontTx/>
              <a:buNone/>
            </a:pPr>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5236"/>
                                        </p:tgtEl>
                                        <p:attrNameLst>
                                          <p:attrName>style.visibility</p:attrName>
                                        </p:attrNameLst>
                                      </p:cBhvr>
                                      <p:to>
                                        <p:strVal val="visible"/>
                                      </p:to>
                                    </p:set>
                                    <p:anim calcmode="lin" valueType="num">
                                      <p:cBhvr additive="base">
                                        <p:cTn id="7" dur="500" fill="hold"/>
                                        <p:tgtEl>
                                          <p:spTgt spid="1375236"/>
                                        </p:tgtEl>
                                        <p:attrNameLst>
                                          <p:attrName>ppt_x</p:attrName>
                                        </p:attrNameLst>
                                      </p:cBhvr>
                                      <p:tavLst>
                                        <p:tav tm="0">
                                          <p:val>
                                            <p:strVal val="#ppt_x"/>
                                          </p:val>
                                        </p:tav>
                                        <p:tav tm="100000">
                                          <p:val>
                                            <p:strVal val="#ppt_x"/>
                                          </p:val>
                                        </p:tav>
                                      </p:tavLst>
                                    </p:anim>
                                    <p:anim calcmode="lin" valueType="num">
                                      <p:cBhvr additive="base">
                                        <p:cTn id="8" dur="500" fill="hold"/>
                                        <p:tgtEl>
                                          <p:spTgt spid="13752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5237"/>
                                        </p:tgtEl>
                                        <p:attrNameLst>
                                          <p:attrName>style.visibility</p:attrName>
                                        </p:attrNameLst>
                                      </p:cBhvr>
                                      <p:to>
                                        <p:strVal val="visible"/>
                                      </p:to>
                                    </p:set>
                                    <p:anim calcmode="lin" valueType="num">
                                      <p:cBhvr additive="base">
                                        <p:cTn id="11" dur="500" fill="hold"/>
                                        <p:tgtEl>
                                          <p:spTgt spid="1375237"/>
                                        </p:tgtEl>
                                        <p:attrNameLst>
                                          <p:attrName>ppt_x</p:attrName>
                                        </p:attrNameLst>
                                      </p:cBhvr>
                                      <p:tavLst>
                                        <p:tav tm="0">
                                          <p:val>
                                            <p:strVal val="#ppt_x"/>
                                          </p:val>
                                        </p:tav>
                                        <p:tav tm="100000">
                                          <p:val>
                                            <p:strVal val="#ppt_x"/>
                                          </p:val>
                                        </p:tav>
                                      </p:tavLst>
                                    </p:anim>
                                    <p:anim calcmode="lin" valueType="num">
                                      <p:cBhvr additive="base">
                                        <p:cTn id="12" dur="500" fill="hold"/>
                                        <p:tgtEl>
                                          <p:spTgt spid="1375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6" grpId="0" animBg="1"/>
      <p:bldP spid="137523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9" name="Rectangle 3"/>
          <p:cNvSpPr>
            <a:spLocks noGrp="1" noChangeArrowheads="1"/>
          </p:cNvSpPr>
          <p:nvPr>
            <p:ph type="body" idx="1"/>
          </p:nvPr>
        </p:nvSpPr>
        <p:spPr>
          <a:xfrm>
            <a:off x="457200" y="404813"/>
            <a:ext cx="8229600" cy="6237287"/>
          </a:xfrm>
        </p:spPr>
        <p:txBody>
          <a:bodyPr/>
          <a:lstStyle/>
          <a:p>
            <a:pPr defTabSz="555625" eaLnBrk="1" hangingPunct="1">
              <a:lnSpc>
                <a:spcPct val="80000"/>
              </a:lnSpc>
              <a:buFont typeface="Wingdings" pitchFamily="2" charset="2"/>
              <a:buNone/>
              <a:defRPr/>
            </a:pPr>
            <a:r>
              <a:rPr lang="it-IT" altLang="zh-CN" sz="2400" smtClean="0"/>
              <a:t>		int dimension_row() const //</a:t>
            </a:r>
            <a:r>
              <a:rPr lang="zh-CN" altLang="en-US" sz="2400" smtClean="0"/>
              <a:t>获得矩阵的行数。</a:t>
            </a:r>
            <a:endParaRPr lang="zh-CN" altLang="it-IT" sz="2400" smtClean="0"/>
          </a:p>
          <a:p>
            <a:pPr defTabSz="555625" eaLnBrk="1" hangingPunct="1">
              <a:lnSpc>
                <a:spcPct val="80000"/>
              </a:lnSpc>
              <a:buFont typeface="Wingdings" pitchFamily="2" charset="2"/>
              <a:buNone/>
              <a:defRPr/>
            </a:pPr>
            <a:r>
              <a:rPr lang="zh-CN" altLang="it-IT" sz="2400" smtClean="0"/>
              <a:t>		</a:t>
            </a:r>
            <a:r>
              <a:rPr lang="it-IT" altLang="zh-CN" sz="2400" smtClean="0"/>
              <a:t>{	return row;</a:t>
            </a:r>
          </a:p>
          <a:p>
            <a:pPr defTabSz="555625" eaLnBrk="1" hangingPunct="1">
              <a:lnSpc>
                <a:spcPct val="80000"/>
              </a:lnSpc>
              <a:buFont typeface="Wingdings" pitchFamily="2" charset="2"/>
              <a:buNone/>
              <a:defRPr/>
            </a:pPr>
            <a:r>
              <a:rPr lang="it-IT" altLang="zh-CN" sz="2400" smtClean="0"/>
              <a:t>		}</a:t>
            </a:r>
          </a:p>
          <a:p>
            <a:pPr defTabSz="555625" eaLnBrk="1" hangingPunct="1">
              <a:lnSpc>
                <a:spcPct val="80000"/>
              </a:lnSpc>
              <a:buFont typeface="Wingdings" pitchFamily="2" charset="2"/>
              <a:buNone/>
              <a:defRPr/>
            </a:pPr>
            <a:r>
              <a:rPr lang="it-IT" altLang="zh-CN" sz="2400" smtClean="0"/>
              <a:t>		int dimension_column() const //</a:t>
            </a:r>
            <a:r>
              <a:rPr lang="zh-CN" altLang="en-US" sz="2400" smtClean="0"/>
              <a:t>获得矩阵的行数。</a:t>
            </a:r>
            <a:endParaRPr lang="zh-CN" altLang="it-IT" sz="2400" smtClean="0"/>
          </a:p>
          <a:p>
            <a:pPr defTabSz="555625" eaLnBrk="1" hangingPunct="1">
              <a:lnSpc>
                <a:spcPct val="80000"/>
              </a:lnSpc>
              <a:buFont typeface="Wingdings" pitchFamily="2" charset="2"/>
              <a:buNone/>
              <a:defRPr/>
            </a:pPr>
            <a:r>
              <a:rPr lang="zh-CN" altLang="it-IT" sz="2400" smtClean="0"/>
              <a:t>		</a:t>
            </a:r>
            <a:r>
              <a:rPr lang="it-IT" altLang="zh-CN" sz="2400" smtClean="0"/>
              <a:t>{	return col;</a:t>
            </a:r>
          </a:p>
          <a:p>
            <a:pPr defTabSz="555625" eaLnBrk="1" hangingPunct="1">
              <a:lnSpc>
                <a:spcPct val="80000"/>
              </a:lnSpc>
              <a:buFont typeface="Wingdings" pitchFamily="2" charset="2"/>
              <a:buNone/>
              <a:defRPr/>
            </a:pPr>
            <a:r>
              <a:rPr lang="it-IT" altLang="zh-CN" sz="2400" smtClean="0"/>
              <a:t>		}</a:t>
            </a:r>
          </a:p>
          <a:p>
            <a:pPr defTabSz="555625" eaLnBrk="1" hangingPunct="1">
              <a:lnSpc>
                <a:spcPct val="80000"/>
              </a:lnSpc>
              <a:buFont typeface="Wingdings" pitchFamily="2" charset="2"/>
              <a:buNone/>
              <a:defRPr/>
            </a:pPr>
            <a:r>
              <a:rPr lang="it-IT" altLang="zh-CN" sz="2400" smtClean="0"/>
              <a:t>	  void display() const //</a:t>
            </a:r>
            <a:r>
              <a:rPr lang="zh-CN" altLang="en-US" sz="2400" smtClean="0"/>
              <a:t>显示矩阵元素。</a:t>
            </a:r>
            <a:endParaRPr lang="zh-CN" altLang="it-IT" sz="2400" smtClean="0"/>
          </a:p>
          <a:p>
            <a:pPr defTabSz="555625" eaLnBrk="1" hangingPunct="1">
              <a:lnSpc>
                <a:spcPct val="80000"/>
              </a:lnSpc>
              <a:buFont typeface="Wingdings" pitchFamily="2" charset="2"/>
              <a:buNone/>
              <a:defRPr/>
            </a:pPr>
            <a:r>
              <a:rPr lang="zh-CN" altLang="it-IT" sz="2400" smtClean="0"/>
              <a:t>		</a:t>
            </a:r>
            <a:r>
              <a:rPr lang="en-US" altLang="zh-CN" sz="2400" smtClean="0"/>
              <a:t>{	int *p=p_data; </a:t>
            </a:r>
          </a:p>
          <a:p>
            <a:pPr defTabSz="555625" eaLnBrk="1" hangingPunct="1">
              <a:lnSpc>
                <a:spcPct val="80000"/>
              </a:lnSpc>
              <a:buFont typeface="Wingdings" pitchFamily="2" charset="2"/>
              <a:buNone/>
              <a:defRPr/>
            </a:pPr>
            <a:r>
              <a:rPr lang="en-US" altLang="zh-CN" sz="2400" smtClean="0"/>
              <a:t>			for (int i=0; i&lt;row; i++)</a:t>
            </a:r>
          </a:p>
          <a:p>
            <a:pPr defTabSz="555625" eaLnBrk="1" hangingPunct="1">
              <a:lnSpc>
                <a:spcPct val="80000"/>
              </a:lnSpc>
              <a:buFont typeface="Wingdings" pitchFamily="2" charset="2"/>
              <a:buNone/>
              <a:defRPr/>
            </a:pPr>
            <a:r>
              <a:rPr lang="en-US" altLang="zh-CN" sz="2400" smtClean="0"/>
              <a:t>			{	for (int j=0; j&lt;col; j++)</a:t>
            </a:r>
          </a:p>
          <a:p>
            <a:pPr defTabSz="555625" eaLnBrk="1" hangingPunct="1">
              <a:lnSpc>
                <a:spcPct val="80000"/>
              </a:lnSpc>
              <a:buFont typeface="Wingdings" pitchFamily="2" charset="2"/>
              <a:buNone/>
              <a:defRPr/>
            </a:pPr>
            <a:r>
              <a:rPr lang="en-US" altLang="zh-CN" sz="2400" smtClean="0"/>
              <a:t>				{ cout &lt;&lt; *p &lt;&lt; ' ';</a:t>
            </a:r>
          </a:p>
          <a:p>
            <a:pPr defTabSz="555625" eaLnBrk="1" hangingPunct="1">
              <a:lnSpc>
                <a:spcPct val="80000"/>
              </a:lnSpc>
              <a:buFont typeface="Wingdings" pitchFamily="2" charset="2"/>
              <a:buNone/>
              <a:defRPr/>
            </a:pPr>
            <a:r>
              <a:rPr lang="en-US" altLang="zh-CN" sz="2400" smtClean="0"/>
              <a:t>					p++;</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				cout &lt;&lt; endl;</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		}</a:t>
            </a:r>
          </a:p>
          <a:p>
            <a:pPr defTabSz="55562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3" name="Rectangle 3"/>
          <p:cNvSpPr>
            <a:spLocks noGrp="1" noChangeArrowheads="1"/>
          </p:cNvSpPr>
          <p:nvPr>
            <p:ph type="body" idx="1"/>
          </p:nvPr>
        </p:nvSpPr>
        <p:spPr>
          <a:xfrm>
            <a:off x="457200" y="188913"/>
            <a:ext cx="8229600" cy="5942012"/>
          </a:xfrm>
        </p:spPr>
        <p:txBody>
          <a:bodyPr/>
          <a:lstStyle/>
          <a:p>
            <a:pPr defTabSz="523875" eaLnBrk="1" hangingPunct="1">
              <a:lnSpc>
                <a:spcPct val="80000"/>
              </a:lnSpc>
              <a:buFont typeface="Wingdings" pitchFamily="2" charset="2"/>
              <a:buNone/>
              <a:defRPr/>
            </a:pPr>
            <a:r>
              <a:rPr lang="en-US" altLang="zh-CN" sz="2400" smtClean="0"/>
              <a:t>class Vector  //</a:t>
            </a:r>
            <a:r>
              <a:rPr lang="zh-CN" altLang="en-US" sz="2400" smtClean="0"/>
              <a:t>向量类</a:t>
            </a:r>
          </a:p>
          <a:p>
            <a:pPr defTabSz="523875"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a:t>
            </a:r>
            <a:r>
              <a:rPr lang="en-US" altLang="zh-CN" sz="2400" err="1" smtClean="0"/>
              <a:t>p_data</a:t>
            </a:r>
            <a:r>
              <a:rPr lang="en-US" altLang="zh-CN" sz="2400" smtClean="0"/>
              <a:t>;</a:t>
            </a:r>
          </a:p>
          <a:p>
            <a:pPr defTabSz="523875" eaLnBrk="1" hangingPunct="1">
              <a:lnSpc>
                <a:spcPct val="80000"/>
              </a:lnSpc>
              <a:buFont typeface="Wingdings" pitchFamily="2" charset="2"/>
              <a:buNone/>
              <a:defRPr/>
            </a:pPr>
            <a:r>
              <a:rPr lang="en-US" altLang="zh-CN" sz="2400" smtClean="0"/>
              <a:t>		</a:t>
            </a:r>
            <a:r>
              <a:rPr lang="en-US" altLang="zh-CN" sz="2400" err="1" smtClean="0"/>
              <a:t>int</a:t>
            </a:r>
            <a:r>
              <a:rPr lang="en-US" altLang="zh-CN" sz="2400" smtClean="0"/>
              <a:t> num;</a:t>
            </a:r>
          </a:p>
          <a:p>
            <a:pPr defTabSz="523875" eaLnBrk="1" hangingPunct="1">
              <a:lnSpc>
                <a:spcPct val="80000"/>
              </a:lnSpc>
              <a:buFont typeface="Wingdings" pitchFamily="2" charset="2"/>
              <a:buNone/>
              <a:defRPr/>
            </a:pPr>
            <a:r>
              <a:rPr lang="en-US" altLang="zh-CN" sz="2400" smtClean="0"/>
              <a:t>	public:</a:t>
            </a:r>
          </a:p>
          <a:p>
            <a:pPr defTabSz="523875" eaLnBrk="1" hangingPunct="1">
              <a:lnSpc>
                <a:spcPct val="80000"/>
              </a:lnSpc>
              <a:buFont typeface="Wingdings" pitchFamily="2" charset="2"/>
              <a:buNone/>
              <a:defRPr/>
            </a:pPr>
            <a:r>
              <a:rPr lang="en-US" altLang="zh-CN" sz="2400" smtClean="0"/>
              <a:t>		Vector(</a:t>
            </a:r>
            <a:r>
              <a:rPr lang="en-US" altLang="zh-CN" sz="2400" err="1" smtClean="0"/>
              <a:t>int</a:t>
            </a:r>
            <a:r>
              <a:rPr lang="en-US" altLang="zh-CN" sz="2400" smtClean="0"/>
              <a:t> n)</a:t>
            </a:r>
          </a:p>
          <a:p>
            <a:pPr defTabSz="523875" eaLnBrk="1" hangingPunct="1">
              <a:lnSpc>
                <a:spcPct val="80000"/>
              </a:lnSpc>
              <a:buFont typeface="Wingdings" pitchFamily="2" charset="2"/>
              <a:buNone/>
              <a:defRPr/>
            </a:pPr>
            <a:r>
              <a:rPr lang="en-US" altLang="zh-CN" sz="2400" smtClean="0"/>
              <a:t>		{	if (n &lt;= 0) </a:t>
            </a:r>
          </a:p>
          <a:p>
            <a:pPr defTabSz="523875" eaLnBrk="1" hangingPunct="1">
              <a:lnSpc>
                <a:spcPct val="80000"/>
              </a:lnSpc>
              <a:buFont typeface="Wingdings" pitchFamily="2" charset="2"/>
              <a:buNone/>
              <a:defRPr/>
            </a:pPr>
            <a:r>
              <a:rPr lang="en-US" altLang="zh-CN" sz="2400" smtClean="0"/>
              <a:t>			{	</a:t>
            </a:r>
            <a:r>
              <a:rPr lang="en-US" altLang="zh-CN" sz="2400" err="1" smtClean="0"/>
              <a:t>cerr</a:t>
            </a:r>
            <a:r>
              <a:rPr lang="en-US" altLang="zh-CN" sz="2400" smtClean="0"/>
              <a:t> &lt;&lt; "</a:t>
            </a:r>
            <a:r>
              <a:rPr lang="zh-CN" altLang="en-US" sz="2400" smtClean="0"/>
              <a:t>向量尺寸不合法！</a:t>
            </a:r>
            <a:r>
              <a:rPr lang="en-US" altLang="zh-CN" sz="2400" smtClean="0"/>
              <a:t>\n"; </a:t>
            </a:r>
          </a:p>
          <a:p>
            <a:pPr defTabSz="523875" eaLnBrk="1" hangingPunct="1">
              <a:lnSpc>
                <a:spcPct val="80000"/>
              </a:lnSpc>
              <a:buFont typeface="Wingdings" pitchFamily="2" charset="2"/>
              <a:buNone/>
              <a:defRPr/>
            </a:pPr>
            <a:r>
              <a:rPr lang="en-US" altLang="zh-CN" sz="2400" smtClean="0"/>
              <a:t>				exit(-1);</a:t>
            </a:r>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num = n;</a:t>
            </a:r>
          </a:p>
          <a:p>
            <a:pPr defTabSz="523875" eaLnBrk="1" hangingPunct="1">
              <a:lnSpc>
                <a:spcPct val="80000"/>
              </a:lnSpc>
              <a:buFont typeface="Wingdings" pitchFamily="2" charset="2"/>
              <a:buNone/>
              <a:defRPr/>
            </a:pPr>
            <a:r>
              <a:rPr lang="en-US" altLang="zh-CN" sz="2400" smtClean="0"/>
              <a:t>			</a:t>
            </a:r>
            <a:r>
              <a:rPr lang="en-US" altLang="zh-CN" sz="2400" err="1" smtClean="0"/>
              <a:t>p_data</a:t>
            </a:r>
            <a:r>
              <a:rPr lang="en-US" altLang="zh-CN" sz="2400" smtClean="0"/>
              <a:t> = new </a:t>
            </a:r>
            <a:r>
              <a:rPr lang="en-US" altLang="zh-CN" sz="2400" err="1" smtClean="0"/>
              <a:t>int</a:t>
            </a:r>
            <a:r>
              <a:rPr lang="en-US" altLang="zh-CN" sz="2400" smtClean="0"/>
              <a:t>[num];</a:t>
            </a:r>
          </a:p>
          <a:p>
            <a:pPr defTabSz="523875" eaLnBrk="1" hangingPunct="1">
              <a:lnSpc>
                <a:spcPct val="80000"/>
              </a:lnSpc>
              <a:buFont typeface="Wingdings" pitchFamily="2" charset="2"/>
              <a:buNone/>
              <a:defRPr/>
            </a:pPr>
            <a:r>
              <a:rPr lang="en-US" altLang="zh-CN" sz="2400" smtClean="0"/>
              <a:t>			</a:t>
            </a:r>
            <a:r>
              <a:rPr lang="fr-FR" altLang="zh-CN" sz="2400" smtClean="0"/>
              <a:t>for (int i=0; i&lt;num; i++) p_data[i] = 0;</a:t>
            </a:r>
            <a:endParaRPr lang="en-US" altLang="zh-CN" sz="2400" smtClean="0"/>
          </a:p>
          <a:p>
            <a:pPr defTabSz="523875" eaLnBrk="1" hangingPunct="1">
              <a:lnSpc>
                <a:spcPct val="80000"/>
              </a:lnSpc>
              <a:buFont typeface="Wingdings" pitchFamily="2" charset="2"/>
              <a:buNone/>
              <a:defRPr/>
            </a:pPr>
            <a:r>
              <a:rPr lang="en-US" altLang="zh-CN" sz="2400" smtClean="0"/>
              <a:t>		}</a:t>
            </a:r>
          </a:p>
          <a:p>
            <a:pPr defTabSz="523875" eaLnBrk="1" hangingPunct="1">
              <a:lnSpc>
                <a:spcPct val="80000"/>
              </a:lnSpc>
              <a:buFont typeface="Wingdings" pitchFamily="2" charset="2"/>
              <a:buNone/>
              <a:defRPr/>
            </a:pPr>
            <a:r>
              <a:rPr lang="en-US" altLang="zh-CN" sz="2400" smtClean="0"/>
              <a:t>		~Vector()</a:t>
            </a:r>
          </a:p>
          <a:p>
            <a:pPr defTabSz="523875" eaLnBrk="1" hangingPunct="1">
              <a:lnSpc>
                <a:spcPct val="80000"/>
              </a:lnSpc>
              <a:buFont typeface="Wingdings" pitchFamily="2" charset="2"/>
              <a:buNone/>
              <a:defRPr/>
            </a:pPr>
            <a:r>
              <a:rPr lang="en-US" altLang="zh-CN" sz="2400" smtClean="0"/>
              <a:t>		{	delete []</a:t>
            </a:r>
            <a:r>
              <a:rPr lang="en-US" altLang="zh-CN" sz="2400" err="1" smtClean="0"/>
              <a:t>p_data</a:t>
            </a:r>
            <a:r>
              <a:rPr lang="en-US" altLang="zh-CN" sz="2400" smtClean="0"/>
              <a:t>;</a:t>
            </a:r>
          </a:p>
          <a:p>
            <a:pPr defTabSz="523875" eaLnBrk="1" hangingPunct="1">
              <a:lnSpc>
                <a:spcPct val="80000"/>
              </a:lnSpc>
              <a:buFont typeface="Wingdings" pitchFamily="2" charset="2"/>
              <a:buNone/>
              <a:defRPr/>
            </a:pPr>
            <a:r>
              <a:rPr lang="en-US" altLang="zh-CN" sz="2400" smtClean="0"/>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7" name="Rectangle 3"/>
          <p:cNvSpPr>
            <a:spLocks noGrp="1" noChangeArrowheads="1"/>
          </p:cNvSpPr>
          <p:nvPr>
            <p:ph type="body" idx="1"/>
          </p:nvPr>
        </p:nvSpPr>
        <p:spPr>
          <a:xfrm>
            <a:off x="457200" y="393700"/>
            <a:ext cx="8229600" cy="6130925"/>
          </a:xfrm>
        </p:spPr>
        <p:txBody>
          <a:bodyPr/>
          <a:lstStyle/>
          <a:p>
            <a:pPr defTabSz="523875" eaLnBrk="1" hangingPunct="1">
              <a:lnSpc>
                <a:spcPct val="90000"/>
              </a:lnSpc>
              <a:buFont typeface="Wingdings" pitchFamily="2" charset="2"/>
              <a:buNone/>
              <a:defRPr/>
            </a:pPr>
            <a:r>
              <a:rPr lang="en-US" altLang="zh-CN" sz="2400" smtClean="0"/>
              <a:t>		int &amp;element(int i) //</a:t>
            </a:r>
            <a:r>
              <a:rPr lang="zh-CN" altLang="en-US" sz="2400" smtClean="0"/>
              <a:t>访问向量元素。</a:t>
            </a:r>
          </a:p>
          <a:p>
            <a:pPr defTabSz="523875" eaLnBrk="1" hangingPunct="1">
              <a:lnSpc>
                <a:spcPct val="90000"/>
              </a:lnSpc>
              <a:buFont typeface="Wingdings" pitchFamily="2" charset="2"/>
              <a:buNone/>
              <a:defRPr/>
            </a:pPr>
            <a:r>
              <a:rPr lang="zh-CN" altLang="en-US" sz="2400" smtClean="0"/>
              <a:t>		</a:t>
            </a:r>
            <a:r>
              <a:rPr lang="en-US" altLang="zh-CN" sz="2400" smtClean="0"/>
              <a:t>{	if (i &lt; 0 || i &gt;= num)</a:t>
            </a:r>
          </a:p>
          <a:p>
            <a:pPr defTabSz="523875" eaLnBrk="1" hangingPunct="1">
              <a:lnSpc>
                <a:spcPct val="90000"/>
              </a:lnSpc>
              <a:buFont typeface="Wingdings" pitchFamily="2" charset="2"/>
              <a:buNone/>
              <a:defRPr/>
            </a:pPr>
            <a:r>
              <a:rPr lang="en-US" altLang="zh-CN" sz="2400" smtClean="0"/>
              <a:t>			{	cerr &lt;&lt; "</a:t>
            </a:r>
            <a:r>
              <a:rPr lang="zh-CN" altLang="en-US" sz="2400" smtClean="0"/>
              <a:t>向量下标越界！</a:t>
            </a:r>
            <a:r>
              <a:rPr lang="en-US" altLang="zh-CN" sz="2400" smtClean="0"/>
              <a:t>\n";</a:t>
            </a:r>
          </a:p>
          <a:p>
            <a:pPr defTabSz="523875" eaLnBrk="1" hangingPunct="1">
              <a:lnSpc>
                <a:spcPct val="90000"/>
              </a:lnSpc>
              <a:buFont typeface="Wingdings" pitchFamily="2" charset="2"/>
              <a:buNone/>
              <a:defRPr/>
            </a:pPr>
            <a:r>
              <a:rPr lang="en-US" altLang="zh-CN" sz="2400" smtClean="0"/>
              <a:t>				exit(-1);</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return p_data[i];</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int element(int i) const </a:t>
            </a:r>
          </a:p>
          <a:p>
            <a:pPr defTabSz="523875" eaLnBrk="1" hangingPunct="1">
              <a:lnSpc>
                <a:spcPct val="90000"/>
              </a:lnSpc>
              <a:buFont typeface="Wingdings" pitchFamily="2" charset="2"/>
              <a:buNone/>
              <a:defRPr/>
            </a:pPr>
            <a:r>
              <a:rPr lang="en-US" altLang="zh-CN" sz="2400" smtClean="0"/>
              <a:t>                     //</a:t>
            </a:r>
            <a:r>
              <a:rPr lang="zh-CN" altLang="en-US" sz="2400" smtClean="0"/>
              <a:t>访问向量元素（为常量对象而提供）。</a:t>
            </a:r>
          </a:p>
          <a:p>
            <a:pPr defTabSz="523875" eaLnBrk="1" hangingPunct="1">
              <a:lnSpc>
                <a:spcPct val="90000"/>
              </a:lnSpc>
              <a:buFont typeface="Wingdings" pitchFamily="2" charset="2"/>
              <a:buNone/>
              <a:defRPr/>
            </a:pPr>
            <a:r>
              <a:rPr lang="zh-CN" altLang="en-US" sz="2400" smtClean="0"/>
              <a:t>		</a:t>
            </a:r>
            <a:r>
              <a:rPr lang="en-US" altLang="zh-CN" sz="2400" smtClean="0"/>
              <a:t>{	if (i &lt; 0 || i &gt;= num)</a:t>
            </a:r>
          </a:p>
          <a:p>
            <a:pPr defTabSz="523875" eaLnBrk="1" hangingPunct="1">
              <a:lnSpc>
                <a:spcPct val="90000"/>
              </a:lnSpc>
              <a:buFont typeface="Wingdings" pitchFamily="2" charset="2"/>
              <a:buNone/>
              <a:defRPr/>
            </a:pPr>
            <a:r>
              <a:rPr lang="en-US" altLang="zh-CN" sz="2400" smtClean="0"/>
              <a:t>			{	cerr &lt;&lt; "</a:t>
            </a:r>
            <a:r>
              <a:rPr lang="zh-CN" altLang="en-US" sz="2400" smtClean="0"/>
              <a:t>向量下标越界！</a:t>
            </a:r>
            <a:r>
              <a:rPr lang="en-US" altLang="zh-CN" sz="2400" smtClean="0"/>
              <a:t>\n";</a:t>
            </a:r>
          </a:p>
          <a:p>
            <a:pPr defTabSz="523875" eaLnBrk="1" hangingPunct="1">
              <a:lnSpc>
                <a:spcPct val="90000"/>
              </a:lnSpc>
              <a:buFont typeface="Wingdings" pitchFamily="2" charset="2"/>
              <a:buNone/>
              <a:defRPr/>
            </a:pPr>
            <a:r>
              <a:rPr lang="en-US" altLang="zh-CN" sz="2400" smtClean="0"/>
              <a:t>				exit(-1);</a:t>
            </a:r>
          </a:p>
          <a:p>
            <a:pPr defTabSz="523875" eaLnBrk="1" hangingPunct="1">
              <a:lnSpc>
                <a:spcPct val="90000"/>
              </a:lnSpc>
              <a:buFont typeface="Wingdings" pitchFamily="2" charset="2"/>
              <a:buNone/>
              <a:defRPr/>
            </a:pPr>
            <a:r>
              <a:rPr lang="en-US" altLang="zh-CN" sz="2400" smtClean="0"/>
              <a:t>			}</a:t>
            </a:r>
          </a:p>
          <a:p>
            <a:pPr defTabSz="523875" eaLnBrk="1" hangingPunct="1">
              <a:lnSpc>
                <a:spcPct val="90000"/>
              </a:lnSpc>
              <a:buFont typeface="Wingdings" pitchFamily="2" charset="2"/>
              <a:buNone/>
              <a:defRPr/>
            </a:pPr>
            <a:r>
              <a:rPr lang="en-US" altLang="zh-CN" sz="2400" smtClean="0"/>
              <a:t>			return p_data[i];</a:t>
            </a:r>
          </a:p>
          <a:p>
            <a:pPr defTabSz="523875" eaLnBrk="1" hangingPunct="1">
              <a:lnSpc>
                <a:spcPct val="90000"/>
              </a:lnSpc>
              <a:buFont typeface="Wingdings" pitchFamily="2" charset="2"/>
              <a:buNone/>
              <a:defRPr/>
            </a:pPr>
            <a:r>
              <a:rPr lang="en-US" altLang="zh-CN" sz="2400" smtClean="0"/>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1" name="Rectangle 3"/>
          <p:cNvSpPr>
            <a:spLocks noGrp="1" noChangeArrowheads="1"/>
          </p:cNvSpPr>
          <p:nvPr>
            <p:ph type="body" idx="1"/>
          </p:nvPr>
        </p:nvSpPr>
        <p:spPr/>
        <p:txBody>
          <a:bodyPr/>
          <a:lstStyle/>
          <a:p>
            <a:pPr defTabSz="523875" eaLnBrk="1" hangingPunct="1">
              <a:lnSpc>
                <a:spcPct val="80000"/>
              </a:lnSpc>
              <a:buFont typeface="Wingdings" pitchFamily="2" charset="2"/>
              <a:buNone/>
              <a:defRPr/>
            </a:pPr>
            <a:r>
              <a:rPr lang="en-US" altLang="zh-CN" sz="2800" smtClean="0"/>
              <a:t>		int dimension() const //</a:t>
            </a:r>
            <a:r>
              <a:rPr lang="zh-CN" altLang="en-US" sz="2800" smtClean="0"/>
              <a:t>返回向量的尺寸。</a:t>
            </a:r>
          </a:p>
          <a:p>
            <a:pPr defTabSz="523875" eaLnBrk="1" hangingPunct="1">
              <a:lnSpc>
                <a:spcPct val="80000"/>
              </a:lnSpc>
              <a:buFont typeface="Wingdings" pitchFamily="2" charset="2"/>
              <a:buNone/>
              <a:defRPr/>
            </a:pPr>
            <a:r>
              <a:rPr lang="zh-CN" altLang="en-US" sz="2800" smtClean="0"/>
              <a:t>		</a:t>
            </a:r>
            <a:r>
              <a:rPr lang="en-US" altLang="zh-CN" sz="2800" smtClean="0"/>
              <a:t>{	return num;</a:t>
            </a:r>
          </a:p>
          <a:p>
            <a:pPr defTabSz="523875" eaLnBrk="1" hangingPunct="1">
              <a:lnSpc>
                <a:spcPct val="80000"/>
              </a:lnSpc>
              <a:buFont typeface="Wingdings" pitchFamily="2" charset="2"/>
              <a:buNone/>
              <a:defRPr/>
            </a:pPr>
            <a:r>
              <a:rPr lang="en-US" altLang="zh-CN" sz="2800" smtClean="0"/>
              <a:t>		}</a:t>
            </a:r>
          </a:p>
          <a:p>
            <a:pPr defTabSz="523875" eaLnBrk="1" hangingPunct="1">
              <a:lnSpc>
                <a:spcPct val="80000"/>
              </a:lnSpc>
              <a:buFont typeface="Wingdings" pitchFamily="2" charset="2"/>
              <a:buNone/>
              <a:defRPr/>
            </a:pPr>
            <a:r>
              <a:rPr lang="en-US" altLang="zh-CN" sz="2800" smtClean="0"/>
              <a:t>		void display() const //</a:t>
            </a:r>
            <a:r>
              <a:rPr lang="zh-CN" altLang="en-US" sz="2800" smtClean="0"/>
              <a:t>显示向量元素。</a:t>
            </a:r>
          </a:p>
          <a:p>
            <a:pPr defTabSz="523875" eaLnBrk="1" hangingPunct="1">
              <a:lnSpc>
                <a:spcPct val="80000"/>
              </a:lnSpc>
              <a:buFont typeface="Wingdings" pitchFamily="2" charset="2"/>
              <a:buNone/>
              <a:defRPr/>
            </a:pPr>
            <a:r>
              <a:rPr lang="zh-CN" altLang="en-US" sz="2800" smtClean="0"/>
              <a:t>		</a:t>
            </a:r>
            <a:r>
              <a:rPr lang="en-US" altLang="zh-CN" sz="2800" smtClean="0"/>
              <a:t>{	int *p=p_data;</a:t>
            </a:r>
          </a:p>
          <a:p>
            <a:pPr defTabSz="523875" eaLnBrk="1" hangingPunct="1">
              <a:lnSpc>
                <a:spcPct val="80000"/>
              </a:lnSpc>
              <a:buFont typeface="Wingdings" pitchFamily="2" charset="2"/>
              <a:buNone/>
              <a:defRPr/>
            </a:pPr>
            <a:r>
              <a:rPr lang="en-US" altLang="zh-CN" sz="2800" smtClean="0"/>
              <a:t>			for (int i=0; i&lt;num; i++,p++)</a:t>
            </a:r>
          </a:p>
          <a:p>
            <a:pPr defTabSz="523875" eaLnBrk="1" hangingPunct="1">
              <a:lnSpc>
                <a:spcPct val="80000"/>
              </a:lnSpc>
              <a:buFont typeface="Wingdings" pitchFamily="2" charset="2"/>
              <a:buNone/>
              <a:defRPr/>
            </a:pPr>
            <a:r>
              <a:rPr lang="en-US" altLang="zh-CN" sz="2800" smtClean="0"/>
              <a:t>				cout &lt;&lt; *p &lt;&lt; ' ';</a:t>
            </a:r>
          </a:p>
          <a:p>
            <a:pPr defTabSz="523875" eaLnBrk="1" hangingPunct="1">
              <a:lnSpc>
                <a:spcPct val="80000"/>
              </a:lnSpc>
              <a:buFont typeface="Wingdings" pitchFamily="2" charset="2"/>
              <a:buNone/>
              <a:defRPr/>
            </a:pPr>
            <a:r>
              <a:rPr lang="en-US" altLang="zh-CN" sz="2800" smtClean="0"/>
              <a:t>			cout &lt;&lt; endl;</a:t>
            </a:r>
          </a:p>
          <a:p>
            <a:pPr defTabSz="523875" eaLnBrk="1" hangingPunct="1">
              <a:lnSpc>
                <a:spcPct val="80000"/>
              </a:lnSpc>
              <a:buFont typeface="Wingdings" pitchFamily="2" charset="2"/>
              <a:buNone/>
              <a:defRPr/>
            </a:pPr>
            <a:r>
              <a:rPr lang="en-US" altLang="zh-CN" sz="2800" smtClean="0"/>
              <a:t>		}</a:t>
            </a:r>
          </a:p>
          <a:p>
            <a:pPr defTabSz="523875" eaLnBrk="1" hangingPunct="1">
              <a:lnSpc>
                <a:spcPct val="80000"/>
              </a:lnSpc>
              <a:buFont typeface="Wingdings" pitchFamily="2" charset="2"/>
              <a:buNone/>
              <a:defRPr/>
            </a:pPr>
            <a:r>
              <a:rPr lang="en-US" altLang="zh-CN" sz="2800" smtClean="0"/>
              <a:t>};</a:t>
            </a:r>
          </a:p>
          <a:p>
            <a:pPr defTabSz="523875" eaLnBrk="1" hangingPunct="1">
              <a:lnSpc>
                <a:spcPct val="80000"/>
              </a:lnSpc>
              <a:defRPr/>
            </a:pPr>
            <a:endParaRPr lang="en-US" altLang="zh-CN" sz="28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9" name="Rectangle 3"/>
          <p:cNvSpPr>
            <a:spLocks noGrp="1" noChangeArrowheads="1"/>
          </p:cNvSpPr>
          <p:nvPr>
            <p:ph type="body" idx="1"/>
          </p:nvPr>
        </p:nvSpPr>
        <p:spPr>
          <a:xfrm>
            <a:off x="457200" y="260350"/>
            <a:ext cx="8229600" cy="6408738"/>
          </a:xfrm>
        </p:spPr>
        <p:txBody>
          <a:bodyPr/>
          <a:lstStyle/>
          <a:p>
            <a:pPr defTabSz="523875" eaLnBrk="1" hangingPunct="1">
              <a:lnSpc>
                <a:spcPct val="80000"/>
              </a:lnSpc>
              <a:buFont typeface="Wingdings" pitchFamily="2" charset="2"/>
              <a:buNone/>
              <a:defRPr/>
            </a:pPr>
            <a:r>
              <a:rPr lang="en-US" altLang="zh-CN" sz="2400" smtClean="0"/>
              <a:t>void multiply(const Matrix &amp;m, const Vector &amp;v,</a:t>
            </a:r>
          </a:p>
          <a:p>
            <a:pPr defTabSz="523875" eaLnBrk="1" hangingPunct="1">
              <a:lnSpc>
                <a:spcPct val="80000"/>
              </a:lnSpc>
              <a:buFont typeface="Wingdings" pitchFamily="2" charset="2"/>
              <a:buNone/>
              <a:defRPr/>
            </a:pPr>
            <a:r>
              <a:rPr lang="en-US" altLang="zh-CN" sz="2400" smtClean="0"/>
              <a:t>					Vector &amp;r);//</a:t>
            </a:r>
            <a:r>
              <a:rPr lang="zh-CN" altLang="en-US" sz="2400" smtClean="0"/>
              <a:t>矩阵与向量相乘。 </a:t>
            </a:r>
          </a:p>
          <a:p>
            <a:pPr defTabSz="523875" eaLnBrk="1" hangingPunct="1">
              <a:lnSpc>
                <a:spcPct val="80000"/>
              </a:lnSpc>
              <a:buFont typeface="Wingdings" pitchFamily="2" charset="2"/>
              <a:buNone/>
              <a:defRPr/>
            </a:pPr>
            <a:r>
              <a:rPr lang="en-US" altLang="zh-CN" sz="2400" smtClean="0"/>
              <a:t>int main()</a:t>
            </a:r>
          </a:p>
          <a:p>
            <a:pPr defTabSz="523875" eaLnBrk="1" hangingPunct="1">
              <a:lnSpc>
                <a:spcPct val="80000"/>
              </a:lnSpc>
              <a:buFont typeface="Wingdings" pitchFamily="2" charset="2"/>
              <a:buNone/>
              <a:defRPr/>
            </a:pPr>
            <a:r>
              <a:rPr lang="en-US" altLang="zh-CN" sz="2400" smtClean="0"/>
              <a:t>{	int row,column;</a:t>
            </a:r>
          </a:p>
          <a:p>
            <a:pPr defTabSz="523875" eaLnBrk="1" hangingPunct="1">
              <a:lnSpc>
                <a:spcPct val="80000"/>
              </a:lnSpc>
              <a:buFont typeface="Wingdings" pitchFamily="2" charset="2"/>
              <a:buNone/>
              <a:defRPr/>
            </a:pPr>
            <a:r>
              <a:rPr lang="en-US" altLang="zh-CN" sz="2400" smtClean="0"/>
              <a:t>	cout &lt;&lt; "</a:t>
            </a:r>
            <a:r>
              <a:rPr lang="zh-CN" altLang="en-US" sz="2400" smtClean="0"/>
              <a:t>请输入矩阵的行数和列数：</a:t>
            </a:r>
            <a:r>
              <a:rPr lang="en-US" altLang="zh-CN" sz="2400" smtClean="0"/>
              <a:t>";</a:t>
            </a:r>
          </a:p>
          <a:p>
            <a:pPr defTabSz="523875" eaLnBrk="1" hangingPunct="1">
              <a:lnSpc>
                <a:spcPct val="80000"/>
              </a:lnSpc>
              <a:buFont typeface="Wingdings" pitchFamily="2" charset="2"/>
              <a:buNone/>
              <a:defRPr/>
            </a:pPr>
            <a:r>
              <a:rPr lang="en-US" altLang="zh-CN" sz="2400" smtClean="0"/>
              <a:t>	cin &gt;&gt; row &gt;&gt; column;</a:t>
            </a:r>
          </a:p>
          <a:p>
            <a:pPr defTabSz="523875" eaLnBrk="1" hangingPunct="1">
              <a:lnSpc>
                <a:spcPct val="80000"/>
              </a:lnSpc>
              <a:buFont typeface="Wingdings" pitchFamily="2" charset="2"/>
              <a:buNone/>
              <a:defRPr/>
            </a:pPr>
            <a:r>
              <a:rPr lang="en-US" altLang="zh-CN" sz="2400" smtClean="0"/>
              <a:t>	Matrix m(row,column);</a:t>
            </a:r>
          </a:p>
          <a:p>
            <a:pPr defTabSz="523875" eaLnBrk="1" hangingPunct="1">
              <a:lnSpc>
                <a:spcPct val="80000"/>
              </a:lnSpc>
              <a:buFont typeface="Wingdings" pitchFamily="2" charset="2"/>
              <a:buNone/>
              <a:defRPr/>
            </a:pPr>
            <a:r>
              <a:rPr lang="en-US" altLang="zh-CN" sz="2400" smtClean="0"/>
              <a:t>	Vector v(column);</a:t>
            </a:r>
          </a:p>
          <a:p>
            <a:pPr defTabSz="523875" eaLnBrk="1" hangingPunct="1">
              <a:lnSpc>
                <a:spcPct val="80000"/>
              </a:lnSpc>
              <a:buFont typeface="Wingdings" pitchFamily="2" charset="2"/>
              <a:buNone/>
              <a:defRPr/>
            </a:pPr>
            <a:r>
              <a:rPr lang="en-US" altLang="zh-CN" sz="2400" smtClean="0"/>
              <a:t>	Vector r(row);</a:t>
            </a:r>
          </a:p>
          <a:p>
            <a:pPr defTabSz="523875" eaLnBrk="1" hangingPunct="1">
              <a:lnSpc>
                <a:spcPct val="80000"/>
              </a:lnSpc>
              <a:buFont typeface="Wingdings" pitchFamily="2" charset="2"/>
              <a:buNone/>
              <a:defRPr/>
            </a:pPr>
            <a:r>
              <a:rPr lang="en-US" altLang="zh-CN" sz="2400" smtClean="0"/>
              <a:t>	cout &lt;&lt; "</a:t>
            </a:r>
            <a:r>
              <a:rPr lang="zh-CN" altLang="en-US" sz="2400" smtClean="0"/>
              <a:t>请输入矩阵元素：</a:t>
            </a:r>
            <a:r>
              <a:rPr lang="en-US" altLang="zh-CN" sz="2400" smtClean="0"/>
              <a:t>\n";</a:t>
            </a:r>
          </a:p>
          <a:p>
            <a:pPr defTabSz="523875" eaLnBrk="1" hangingPunct="1">
              <a:lnSpc>
                <a:spcPct val="80000"/>
              </a:lnSpc>
              <a:buFont typeface="Wingdings" pitchFamily="2" charset="2"/>
              <a:buNone/>
              <a:defRPr/>
            </a:pPr>
            <a:r>
              <a:rPr lang="en-US" altLang="zh-CN" sz="2400" smtClean="0"/>
              <a:t>	int i,j;</a:t>
            </a:r>
          </a:p>
          <a:p>
            <a:pPr defTabSz="523875" eaLnBrk="1" hangingPunct="1">
              <a:lnSpc>
                <a:spcPct val="80000"/>
              </a:lnSpc>
              <a:buFont typeface="Wingdings" pitchFamily="2" charset="2"/>
              <a:buNone/>
              <a:defRPr/>
            </a:pPr>
            <a:r>
              <a:rPr lang="en-US" altLang="zh-CN" sz="2400" smtClean="0"/>
              <a:t>	for (i=0; i&lt;row; i++)</a:t>
            </a:r>
          </a:p>
          <a:p>
            <a:pPr defTabSz="523875" eaLnBrk="1" hangingPunct="1">
              <a:lnSpc>
                <a:spcPct val="80000"/>
              </a:lnSpc>
              <a:buFont typeface="Wingdings" pitchFamily="2" charset="2"/>
              <a:buNone/>
              <a:defRPr/>
            </a:pPr>
            <a:r>
              <a:rPr lang="en-US" altLang="zh-CN" sz="2400" smtClean="0"/>
              <a:t>		for (j=0; j&lt;column; j++)</a:t>
            </a:r>
          </a:p>
          <a:p>
            <a:pPr defTabSz="523875" eaLnBrk="1" hangingPunct="1">
              <a:lnSpc>
                <a:spcPct val="80000"/>
              </a:lnSpc>
              <a:buFont typeface="Wingdings" pitchFamily="2" charset="2"/>
              <a:buNone/>
              <a:defRPr/>
            </a:pPr>
            <a:r>
              <a:rPr lang="en-US" altLang="zh-CN" sz="2400" smtClean="0"/>
              <a:t>			cin &gt;&gt; m.element(i,j);</a:t>
            </a:r>
          </a:p>
          <a:p>
            <a:pPr defTabSz="523875" eaLnBrk="1" hangingPunct="1">
              <a:lnSpc>
                <a:spcPct val="80000"/>
              </a:lnSpc>
              <a:buFont typeface="Wingdings" pitchFamily="2" charset="2"/>
              <a:buNone/>
              <a:defRPr/>
            </a:pPr>
            <a:r>
              <a:rPr lang="en-US" altLang="zh-CN" sz="2400" smtClean="0"/>
              <a:t>	cout &lt;&lt; "</a:t>
            </a:r>
            <a:r>
              <a:rPr lang="zh-CN" altLang="en-US" sz="2400" smtClean="0"/>
              <a:t>请输入向量元素：</a:t>
            </a:r>
            <a:r>
              <a:rPr lang="en-US" altLang="zh-CN" sz="2400" smtClean="0"/>
              <a:t>\n";</a:t>
            </a:r>
          </a:p>
          <a:p>
            <a:pPr defTabSz="523875" eaLnBrk="1" hangingPunct="1">
              <a:lnSpc>
                <a:spcPct val="80000"/>
              </a:lnSpc>
              <a:buFont typeface="Wingdings" pitchFamily="2" charset="2"/>
              <a:buNone/>
              <a:defRPr/>
            </a:pPr>
            <a:r>
              <a:rPr lang="en-US" altLang="zh-CN" sz="2400" smtClean="0"/>
              <a:t>	for (i=0; i&lt;column; i++)</a:t>
            </a:r>
          </a:p>
          <a:p>
            <a:pPr defTabSz="523875" eaLnBrk="1" hangingPunct="1">
              <a:lnSpc>
                <a:spcPct val="80000"/>
              </a:lnSpc>
              <a:buFont typeface="Wingdings" pitchFamily="2" charset="2"/>
              <a:buNone/>
              <a:defRPr/>
            </a:pPr>
            <a:r>
              <a:rPr lang="en-US" altLang="zh-CN" sz="2400" smtClean="0"/>
              <a:t>		cin &gt;&gt; v.element(i);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smtClean="0"/>
              <a:t>	multiply(m,v,r);</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	cout &lt;&lt; "</a:t>
            </a:r>
            <a:r>
              <a:rPr lang="zh-CN" altLang="en-US" sz="2800" smtClean="0"/>
              <a:t>矩阵：</a:t>
            </a:r>
            <a:r>
              <a:rPr lang="en-US" altLang="zh-CN" sz="2800" smtClean="0"/>
              <a:t>\n";</a:t>
            </a:r>
          </a:p>
          <a:p>
            <a:pPr eaLnBrk="1" hangingPunct="1">
              <a:lnSpc>
                <a:spcPct val="80000"/>
              </a:lnSpc>
              <a:buFont typeface="Wingdings" pitchFamily="2" charset="2"/>
              <a:buNone/>
              <a:defRPr/>
            </a:pPr>
            <a:r>
              <a:rPr lang="en-US" altLang="zh-CN" sz="2800" smtClean="0"/>
              <a:t>	m.display();</a:t>
            </a:r>
          </a:p>
          <a:p>
            <a:pPr eaLnBrk="1" hangingPunct="1">
              <a:lnSpc>
                <a:spcPct val="80000"/>
              </a:lnSpc>
              <a:buFont typeface="Wingdings" pitchFamily="2" charset="2"/>
              <a:buNone/>
              <a:defRPr/>
            </a:pPr>
            <a:r>
              <a:rPr lang="en-US" altLang="zh-CN" sz="2800" smtClean="0"/>
              <a:t>	cout &lt;&lt; "</a:t>
            </a:r>
            <a:r>
              <a:rPr lang="zh-CN" altLang="en-US" sz="2800" smtClean="0"/>
              <a:t>与向量：</a:t>
            </a:r>
            <a:r>
              <a:rPr lang="en-US" altLang="zh-CN" sz="2800" smtClean="0"/>
              <a:t>\n";</a:t>
            </a:r>
          </a:p>
          <a:p>
            <a:pPr eaLnBrk="1" hangingPunct="1">
              <a:lnSpc>
                <a:spcPct val="80000"/>
              </a:lnSpc>
              <a:buFont typeface="Wingdings" pitchFamily="2" charset="2"/>
              <a:buNone/>
              <a:defRPr/>
            </a:pPr>
            <a:r>
              <a:rPr lang="en-US" altLang="zh-CN" sz="2800" smtClean="0"/>
              <a:t>	v.display();</a:t>
            </a:r>
          </a:p>
          <a:p>
            <a:pPr eaLnBrk="1" hangingPunct="1">
              <a:lnSpc>
                <a:spcPct val="80000"/>
              </a:lnSpc>
              <a:buFont typeface="Wingdings" pitchFamily="2" charset="2"/>
              <a:buNone/>
              <a:defRPr/>
            </a:pPr>
            <a:r>
              <a:rPr lang="en-US" altLang="zh-CN" sz="2800" smtClean="0"/>
              <a:t>	cout &lt;&lt; "</a:t>
            </a:r>
            <a:r>
              <a:rPr lang="zh-CN" altLang="en-US" sz="2800" smtClean="0"/>
              <a:t>的乘积为：</a:t>
            </a:r>
            <a:r>
              <a:rPr lang="en-US" altLang="zh-CN" sz="2800" smtClean="0"/>
              <a:t>\n";</a:t>
            </a:r>
          </a:p>
          <a:p>
            <a:pPr eaLnBrk="1" hangingPunct="1">
              <a:lnSpc>
                <a:spcPct val="80000"/>
              </a:lnSpc>
              <a:buFont typeface="Wingdings" pitchFamily="2" charset="2"/>
              <a:buNone/>
              <a:defRPr/>
            </a:pPr>
            <a:r>
              <a:rPr lang="en-US" altLang="zh-CN" sz="2800" smtClean="0"/>
              <a:t>	r.display();</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body" idx="1"/>
          </p:nvPr>
        </p:nvSpPr>
        <p:spPr>
          <a:xfrm>
            <a:off x="457200" y="1125538"/>
            <a:ext cx="8229600" cy="5732462"/>
          </a:xfrm>
        </p:spPr>
        <p:txBody>
          <a:bodyPr>
            <a:normAutofit lnSpcReduction="10000"/>
          </a:bodyPr>
          <a:lstStyle/>
          <a:p>
            <a:pPr defTabSz="523875" eaLnBrk="1" hangingPunct="1">
              <a:lnSpc>
                <a:spcPct val="80000"/>
              </a:lnSpc>
              <a:buFont typeface="Wingdings" pitchFamily="2" charset="2"/>
              <a:buNone/>
              <a:defRPr/>
            </a:pPr>
            <a:r>
              <a:rPr lang="en-US" altLang="zh-CN" sz="2400" dirty="0" smtClean="0"/>
              <a:t>void multiply(</a:t>
            </a:r>
            <a:r>
              <a:rPr lang="en-US" altLang="zh-CN" sz="2400" dirty="0" err="1" smtClean="0"/>
              <a:t>const</a:t>
            </a:r>
            <a:r>
              <a:rPr lang="en-US" altLang="zh-CN" sz="2400" dirty="0" smtClean="0"/>
              <a:t> Matrix &amp;m, </a:t>
            </a:r>
            <a:r>
              <a:rPr lang="en-US" altLang="zh-CN" sz="2400" dirty="0" err="1" smtClean="0"/>
              <a:t>const</a:t>
            </a:r>
            <a:r>
              <a:rPr lang="en-US" altLang="zh-CN" sz="2400" dirty="0" smtClean="0"/>
              <a:t> Vector &amp;v,</a:t>
            </a:r>
          </a:p>
          <a:p>
            <a:pPr defTabSz="523875" eaLnBrk="1" hangingPunct="1">
              <a:lnSpc>
                <a:spcPct val="80000"/>
              </a:lnSpc>
              <a:buFont typeface="Wingdings" pitchFamily="2" charset="2"/>
              <a:buNone/>
              <a:defRPr/>
            </a:pPr>
            <a:r>
              <a:rPr lang="en-US" altLang="zh-CN" sz="2400" dirty="0" smtClean="0"/>
              <a:t>					Vector &amp;r)//</a:t>
            </a:r>
            <a:r>
              <a:rPr lang="zh-CN" altLang="en-US" sz="2400" dirty="0" smtClean="0"/>
              <a:t>矩阵与向量相乘。</a:t>
            </a:r>
          </a:p>
          <a:p>
            <a:pPr defTabSz="523875" eaLnBrk="1" hangingPunct="1">
              <a:lnSpc>
                <a:spcPct val="80000"/>
              </a:lnSpc>
              <a:buFont typeface="Wingdings" pitchFamily="2" charset="2"/>
              <a:buNone/>
              <a:defRPr/>
            </a:pPr>
            <a:r>
              <a:rPr lang="en-US" altLang="zh-CN" sz="2400" dirty="0" smtClean="0"/>
              <a:t>{	if (</a:t>
            </a:r>
            <a:r>
              <a:rPr lang="en-US" altLang="zh-CN" sz="2400" dirty="0" err="1" smtClean="0"/>
              <a:t>m.dimension_column</a:t>
            </a:r>
            <a:r>
              <a:rPr lang="en-US" altLang="zh-CN" sz="2400" dirty="0" smtClean="0"/>
              <a:t>() != </a:t>
            </a:r>
            <a:r>
              <a:rPr lang="en-US" altLang="zh-CN" sz="2400" dirty="0" err="1" smtClean="0"/>
              <a:t>v.dimension</a:t>
            </a:r>
            <a:r>
              <a:rPr lang="en-US" altLang="zh-CN" sz="2400" dirty="0" smtClean="0"/>
              <a:t>() || </a:t>
            </a:r>
          </a:p>
          <a:p>
            <a:pPr defTabSz="523875" eaLnBrk="1" hangingPunct="1">
              <a:lnSpc>
                <a:spcPct val="80000"/>
              </a:lnSpc>
              <a:buFont typeface="Wingdings" pitchFamily="2" charset="2"/>
              <a:buNone/>
              <a:defRPr/>
            </a:pPr>
            <a:r>
              <a:rPr lang="en-US" altLang="zh-CN" sz="2400" dirty="0" smtClean="0"/>
              <a:t>		  </a:t>
            </a:r>
            <a:r>
              <a:rPr lang="en-US" altLang="zh-CN" sz="2400" dirty="0" err="1" smtClean="0"/>
              <a:t>m.dimension_row</a:t>
            </a:r>
            <a:r>
              <a:rPr lang="en-US" altLang="zh-CN" sz="2400" dirty="0" smtClean="0"/>
              <a:t>() != </a:t>
            </a:r>
            <a:r>
              <a:rPr lang="en-US" altLang="zh-CN" sz="2400" dirty="0" err="1" smtClean="0"/>
              <a:t>r.dimension</a:t>
            </a:r>
            <a:r>
              <a:rPr lang="en-US" altLang="zh-CN" sz="2400" dirty="0" smtClean="0"/>
              <a:t>())</a:t>
            </a:r>
          </a:p>
          <a:p>
            <a:pPr defTabSz="523875" eaLnBrk="1" hangingPunct="1">
              <a:lnSpc>
                <a:spcPct val="80000"/>
              </a:lnSpc>
              <a:buFont typeface="Wingdings" pitchFamily="2" charset="2"/>
              <a:buNone/>
              <a:defRPr/>
            </a:pPr>
            <a:r>
              <a:rPr lang="en-US" altLang="zh-CN" sz="2400" dirty="0" smtClean="0"/>
              <a:t>	{  </a:t>
            </a:r>
            <a:r>
              <a:rPr lang="en-US" altLang="zh-CN" sz="2400" dirty="0" err="1" smtClean="0"/>
              <a:t>cerr</a:t>
            </a:r>
            <a:r>
              <a:rPr lang="en-US" altLang="zh-CN" sz="2400" dirty="0" smtClean="0"/>
              <a:t> &lt;&lt; "</a:t>
            </a:r>
            <a:r>
              <a:rPr lang="zh-CN" altLang="en-US" sz="2400" dirty="0" smtClean="0"/>
              <a:t>矩阵和向量的尺寸不匹配！</a:t>
            </a:r>
            <a:r>
              <a:rPr lang="en-US" altLang="zh-CN" sz="2400" dirty="0" smtClean="0"/>
              <a:t>\n";</a:t>
            </a:r>
          </a:p>
          <a:p>
            <a:pPr defTabSz="523875" eaLnBrk="1" hangingPunct="1">
              <a:lnSpc>
                <a:spcPct val="80000"/>
              </a:lnSpc>
              <a:buFont typeface="Wingdings" pitchFamily="2" charset="2"/>
              <a:buNone/>
              <a:defRPr/>
            </a:pPr>
            <a:r>
              <a:rPr lang="en-US" altLang="zh-CN" sz="2400" dirty="0" smtClean="0"/>
              <a:t>		  exit(-1);</a:t>
            </a:r>
          </a:p>
          <a:p>
            <a:pPr defTabSz="523875" eaLnBrk="1" hangingPunct="1">
              <a:lnSpc>
                <a:spcPct val="80000"/>
              </a:lnSpc>
              <a:buFont typeface="Wingdings" pitchFamily="2" charset="2"/>
              <a:buNone/>
              <a:defRPr/>
            </a:pPr>
            <a:r>
              <a:rPr lang="en-US" altLang="zh-CN" sz="2400" dirty="0" smtClean="0"/>
              <a:t>	}</a:t>
            </a:r>
          </a:p>
          <a:p>
            <a:pPr defTabSz="523875"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row=</a:t>
            </a:r>
            <a:r>
              <a:rPr lang="en-US" altLang="zh-CN" sz="2400" dirty="0" err="1" smtClean="0"/>
              <a:t>m.dimension_row</a:t>
            </a:r>
            <a:r>
              <a:rPr lang="en-US" altLang="zh-CN" sz="2400" dirty="0" smtClean="0"/>
              <a:t>(),</a:t>
            </a:r>
          </a:p>
          <a:p>
            <a:pPr defTabSz="523875" eaLnBrk="1" hangingPunct="1">
              <a:lnSpc>
                <a:spcPct val="80000"/>
              </a:lnSpc>
              <a:buFont typeface="Wingdings" pitchFamily="2" charset="2"/>
              <a:buNone/>
              <a:defRPr/>
            </a:pPr>
            <a:r>
              <a:rPr lang="en-US" altLang="zh-CN" sz="2400" dirty="0" smtClean="0"/>
              <a:t>        col=</a:t>
            </a:r>
            <a:r>
              <a:rPr lang="en-US" altLang="zh-CN" sz="2400" dirty="0" err="1" smtClean="0"/>
              <a:t>m.dimension_column</a:t>
            </a:r>
            <a:r>
              <a:rPr lang="en-US" altLang="zh-CN" sz="2400" dirty="0" smtClean="0"/>
              <a:t>();</a:t>
            </a:r>
          </a:p>
          <a:p>
            <a:pPr defTabSz="523875" eaLnBrk="1" hangingPunct="1">
              <a:lnSpc>
                <a:spcPct val="8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&lt;row; </a:t>
            </a:r>
            <a:r>
              <a:rPr lang="en-US" altLang="zh-CN" sz="2400" dirty="0" err="1" smtClean="0"/>
              <a:t>i</a:t>
            </a:r>
            <a:r>
              <a:rPr lang="en-US" altLang="zh-CN" sz="2400" dirty="0" smtClean="0"/>
              <a:t>++)</a:t>
            </a:r>
          </a:p>
          <a:p>
            <a:pPr defTabSz="523875" eaLnBrk="1" hangingPunct="1">
              <a:lnSpc>
                <a:spcPct val="80000"/>
              </a:lnSpc>
              <a:buFont typeface="Wingdings" pitchFamily="2" charset="2"/>
              <a:buNone/>
              <a:defRPr/>
            </a:pPr>
            <a:r>
              <a:rPr lang="en-US" altLang="zh-CN" sz="2400" dirty="0" smtClean="0"/>
              <a:t>	{  </a:t>
            </a:r>
            <a:r>
              <a:rPr lang="en-US" altLang="zh-CN" sz="2400" dirty="0" err="1" smtClean="0"/>
              <a:t>r.element</a:t>
            </a:r>
            <a:r>
              <a:rPr lang="en-US" altLang="zh-CN" sz="2400" dirty="0" smtClean="0"/>
              <a:t>(</a:t>
            </a:r>
            <a:r>
              <a:rPr lang="en-US" altLang="zh-CN" sz="2400" dirty="0" err="1" smtClean="0"/>
              <a:t>i</a:t>
            </a:r>
            <a:r>
              <a:rPr lang="en-US" altLang="zh-CN" sz="2400" dirty="0" smtClean="0"/>
              <a:t>) = 0;</a:t>
            </a:r>
          </a:p>
          <a:p>
            <a:pPr defTabSz="523875" eaLnBrk="1" hangingPunct="1">
              <a:lnSpc>
                <a:spcPct val="80000"/>
              </a:lnSpc>
              <a:buFont typeface="Wingdings" pitchFamily="2" charset="2"/>
              <a:buNone/>
              <a:defRPr/>
            </a:pPr>
            <a:r>
              <a:rPr lang="en-US" altLang="zh-CN" sz="2400" dirty="0" smtClean="0"/>
              <a:t>		  for (</a:t>
            </a:r>
            <a:r>
              <a:rPr lang="en-US" altLang="zh-CN" sz="2400" dirty="0" err="1" smtClean="0"/>
              <a:t>int</a:t>
            </a:r>
            <a:r>
              <a:rPr lang="en-US" altLang="zh-CN" sz="2400" dirty="0" smtClean="0"/>
              <a:t> j=0; j&lt;col; j++) //</a:t>
            </a:r>
            <a:r>
              <a:rPr lang="zh-CN" altLang="en-US" sz="2400" dirty="0" smtClean="0"/>
              <a:t>计算</a:t>
            </a:r>
            <a:r>
              <a:rPr lang="en-US" altLang="zh-CN" sz="2400" dirty="0" smtClean="0"/>
              <a:t>r[</a:t>
            </a:r>
            <a:r>
              <a:rPr lang="en-US" altLang="zh-CN" sz="2400" dirty="0" err="1" smtClean="0"/>
              <a:t>i</a:t>
            </a:r>
            <a:r>
              <a:rPr lang="en-US" altLang="zh-CN" sz="2400" dirty="0" smtClean="0"/>
              <a:t>]</a:t>
            </a:r>
          </a:p>
          <a:p>
            <a:pPr defTabSz="523875" eaLnBrk="1" hangingPunct="1">
              <a:lnSpc>
                <a:spcPct val="80000"/>
              </a:lnSpc>
              <a:buFont typeface="Wingdings" pitchFamily="2" charset="2"/>
              <a:buNone/>
              <a:defRPr/>
            </a:pPr>
            <a:r>
              <a:rPr lang="en-US" altLang="zh-CN" sz="2400" dirty="0" smtClean="0"/>
              <a:t>			</a:t>
            </a:r>
            <a:r>
              <a:rPr lang="en-US" altLang="zh-CN" sz="2400" dirty="0" err="1" smtClean="0"/>
              <a:t>r.element</a:t>
            </a:r>
            <a:r>
              <a:rPr lang="en-US" altLang="zh-CN" sz="2400" dirty="0" smtClean="0"/>
              <a:t>(</a:t>
            </a:r>
            <a:r>
              <a:rPr lang="en-US" altLang="zh-CN" sz="2400" dirty="0" err="1" smtClean="0"/>
              <a:t>i</a:t>
            </a:r>
            <a:r>
              <a:rPr lang="en-US" altLang="zh-CN" sz="2400" dirty="0" smtClean="0"/>
              <a:t>) += </a:t>
            </a:r>
            <a:r>
              <a:rPr lang="en-US" altLang="zh-CN" sz="2400" dirty="0" err="1" smtClean="0"/>
              <a:t>m.element</a:t>
            </a:r>
            <a:r>
              <a:rPr lang="en-US" altLang="zh-CN" sz="2400" dirty="0" smtClean="0"/>
              <a:t>(</a:t>
            </a:r>
            <a:r>
              <a:rPr lang="en-US" altLang="zh-CN" sz="2400" dirty="0" err="1" smtClean="0"/>
              <a:t>i,j</a:t>
            </a:r>
            <a:r>
              <a:rPr lang="en-US" altLang="zh-CN" sz="2400" dirty="0" smtClean="0"/>
              <a:t>)*</a:t>
            </a:r>
            <a:r>
              <a:rPr lang="en-US" altLang="zh-CN" sz="2400" dirty="0" err="1" smtClean="0"/>
              <a:t>v.element</a:t>
            </a:r>
            <a:r>
              <a:rPr lang="en-US" altLang="zh-CN" sz="2400" dirty="0" smtClean="0"/>
              <a:t>(j);</a:t>
            </a:r>
          </a:p>
          <a:p>
            <a:pPr defTabSz="523875" eaLnBrk="1" hangingPunct="1">
              <a:lnSpc>
                <a:spcPct val="80000"/>
              </a:lnSpc>
              <a:buFont typeface="Wingdings" pitchFamily="2" charset="2"/>
              <a:buNone/>
              <a:defRPr/>
            </a:pPr>
            <a:r>
              <a:rPr lang="en-US" altLang="zh-CN" sz="2400" dirty="0" smtClean="0"/>
              <a:t>	}</a:t>
            </a:r>
          </a:p>
          <a:p>
            <a:pPr defTabSz="523875" eaLnBrk="1" hangingPunct="1">
              <a:lnSpc>
                <a:spcPct val="80000"/>
              </a:lnSpc>
              <a:buFont typeface="Wingdings" pitchFamily="2" charset="2"/>
              <a:buNone/>
              <a:defRPr/>
            </a:pPr>
            <a:r>
              <a:rPr lang="en-US" altLang="zh-CN" sz="2400" dirty="0" smtClean="0"/>
              <a:t>}</a:t>
            </a:r>
          </a:p>
          <a:p>
            <a:pPr defTabSz="523875" eaLnBrk="1" hangingPunct="1">
              <a:lnSpc>
                <a:spcPct val="80000"/>
              </a:lnSpc>
              <a:defRPr/>
            </a:pPr>
            <a:r>
              <a:rPr lang="zh-CN" altLang="en-US" sz="2400" dirty="0" smtClean="0"/>
              <a:t>效率不高！</a:t>
            </a:r>
            <a:endParaRPr lang="en-US" altLang="zh-CN" sz="2400" dirty="0" smtClean="0"/>
          </a:p>
        </p:txBody>
      </p:sp>
      <p:sp>
        <p:nvSpPr>
          <p:cNvPr id="1385475" name="Rectangle 3"/>
          <p:cNvSpPr>
            <a:spLocks noGrp="1" noChangeArrowheads="1"/>
          </p:cNvSpPr>
          <p:nvPr>
            <p:ph type="title"/>
          </p:nvPr>
        </p:nvSpPr>
        <p:spPr>
          <a:xfrm>
            <a:off x="457200" y="44450"/>
            <a:ext cx="8229600" cy="936625"/>
          </a:xfrm>
        </p:spPr>
        <p:txBody>
          <a:bodyPr/>
          <a:lstStyle/>
          <a:p>
            <a:pPr eaLnBrk="1" hangingPunct="1">
              <a:defRPr/>
            </a:pPr>
            <a:r>
              <a:rPr lang="en-US" altLang="zh-CN" smtClean="0"/>
              <a:t>multiply</a:t>
            </a:r>
            <a:r>
              <a:rPr lang="zh-CN" altLang="en-US" smtClean="0"/>
              <a:t>的实现</a:t>
            </a:r>
            <a:r>
              <a:rPr lang="en-US" altLang="zh-CN" smtClean="0"/>
              <a:t>1</a:t>
            </a:r>
            <a:r>
              <a:rPr lang="zh-CN" altLang="en-US" smtClean="0"/>
              <a:t>（非友元）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85474">
                                            <p:txEl>
                                              <p:pRg st="15" end="15"/>
                                            </p:txEl>
                                          </p:spTgt>
                                        </p:tgtEl>
                                        <p:attrNameLst>
                                          <p:attrName>style.visibility</p:attrName>
                                        </p:attrNameLst>
                                      </p:cBhvr>
                                      <p:to>
                                        <p:strVal val="visible"/>
                                      </p:to>
                                    </p:set>
                                    <p:anim calcmode="lin" valueType="num">
                                      <p:cBhvr additive="base">
                                        <p:cTn id="7" dur="500" fill="hold"/>
                                        <p:tgtEl>
                                          <p:spTgt spid="1385474">
                                            <p:txEl>
                                              <p:pRg st="15"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5474">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a:xfrm>
            <a:off x="457200" y="115888"/>
            <a:ext cx="8229600" cy="1139825"/>
          </a:xfrm>
        </p:spPr>
        <p:txBody>
          <a:bodyPr/>
          <a:lstStyle/>
          <a:p>
            <a:pPr eaLnBrk="1" hangingPunct="1">
              <a:defRPr/>
            </a:pPr>
            <a:r>
              <a:rPr lang="en-US" altLang="zh-CN" smtClean="0"/>
              <a:t>multiply</a:t>
            </a:r>
            <a:r>
              <a:rPr lang="zh-CN" altLang="en-US" smtClean="0"/>
              <a:t>的实现</a:t>
            </a:r>
            <a:r>
              <a:rPr lang="en-US" altLang="zh-CN" smtClean="0"/>
              <a:t>2</a:t>
            </a:r>
            <a:r>
              <a:rPr lang="zh-CN" altLang="en-US" smtClean="0"/>
              <a:t>（友元）</a:t>
            </a:r>
          </a:p>
        </p:txBody>
      </p:sp>
      <p:sp>
        <p:nvSpPr>
          <p:cNvPr id="1383427" name="Rectangle 3"/>
          <p:cNvSpPr>
            <a:spLocks noGrp="1" noChangeArrowheads="1"/>
          </p:cNvSpPr>
          <p:nvPr>
            <p:ph type="body" idx="1"/>
          </p:nvPr>
        </p:nvSpPr>
        <p:spPr>
          <a:xfrm>
            <a:off x="107950" y="1600200"/>
            <a:ext cx="8964613" cy="4060825"/>
          </a:xfrm>
        </p:spPr>
        <p:txBody>
          <a:bodyPr/>
          <a:lstStyle/>
          <a:p>
            <a:pPr eaLnBrk="1" hangingPunct="1">
              <a:lnSpc>
                <a:spcPct val="80000"/>
              </a:lnSpc>
              <a:buFont typeface="Wingdings" pitchFamily="2" charset="2"/>
              <a:buNone/>
              <a:defRPr/>
            </a:pPr>
            <a:r>
              <a:rPr lang="en-US" altLang="zh-CN" sz="2000" smtClean="0"/>
              <a:t>class Vector; //</a:t>
            </a:r>
            <a:r>
              <a:rPr lang="zh-CN" altLang="en-US" sz="2000" smtClean="0"/>
              <a:t>由于在定义</a:t>
            </a:r>
            <a:r>
              <a:rPr lang="en-US" altLang="zh-CN" sz="2000" smtClean="0"/>
              <a:t>Vector</a:t>
            </a:r>
            <a:r>
              <a:rPr lang="zh-CN" altLang="en-US" sz="2000" smtClean="0"/>
              <a:t>前需要用到它。</a:t>
            </a:r>
          </a:p>
          <a:p>
            <a:pPr eaLnBrk="1" hangingPunct="1">
              <a:lnSpc>
                <a:spcPct val="80000"/>
              </a:lnSpc>
              <a:buFont typeface="Wingdings" pitchFamily="2" charset="2"/>
              <a:buNone/>
              <a:defRPr/>
            </a:pPr>
            <a:r>
              <a:rPr lang="en-US" altLang="zh-CN" sz="2000" smtClean="0"/>
              <a:t>class Matrix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friend void multiply(const Matrix &amp;m, const Vector &amp;v, Vector &amp;r); </a:t>
            </a:r>
          </a:p>
          <a:p>
            <a:pPr eaLnBrk="1" hangingPunct="1">
              <a:lnSpc>
                <a:spcPct val="80000"/>
              </a:lnSpc>
              <a:buFont typeface="Wingdings" pitchFamily="2" charset="2"/>
              <a:buNone/>
              <a:defRPr/>
            </a:pPr>
            <a:r>
              <a:rPr lang="en-US" altLang="zh-CN" sz="2000" smtClean="0"/>
              <a:t>							//</a:t>
            </a:r>
            <a:r>
              <a:rPr lang="zh-CN" altLang="en-US" sz="2000" smtClean="0"/>
              <a:t>这里提前用到</a:t>
            </a:r>
            <a:r>
              <a:rPr lang="en-US" altLang="zh-CN" sz="2000" smtClean="0"/>
              <a:t>Vector</a:t>
            </a:r>
            <a:r>
              <a:rPr lang="zh-CN" altLang="en-US" sz="2000" smtClean="0"/>
              <a:t>。</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class Vector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friend void multiply(const Matrix &amp;m, const Vector &amp;v, Vector &amp;r);</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1" name="Rectangle 3"/>
          <p:cNvSpPr>
            <a:spLocks noGrp="1" noChangeArrowheads="1"/>
          </p:cNvSpPr>
          <p:nvPr>
            <p:ph type="body" idx="1"/>
          </p:nvPr>
        </p:nvSpPr>
        <p:spPr>
          <a:xfrm>
            <a:off x="457200" y="260350"/>
            <a:ext cx="8229600" cy="6597650"/>
          </a:xfrm>
        </p:spPr>
        <p:txBody>
          <a:bodyPr/>
          <a:lstStyle/>
          <a:p>
            <a:pPr defTabSz="428625" eaLnBrk="1" hangingPunct="1">
              <a:lnSpc>
                <a:spcPct val="80000"/>
              </a:lnSpc>
              <a:buFont typeface="Wingdings" pitchFamily="2" charset="2"/>
              <a:buNone/>
              <a:defRPr/>
            </a:pPr>
            <a:r>
              <a:rPr lang="en-US" altLang="zh-CN" sz="2400" smtClean="0"/>
              <a:t>void multiply(const Matrix &amp;m, const Vector &amp;v,</a:t>
            </a:r>
          </a:p>
          <a:p>
            <a:pPr defTabSz="428625" eaLnBrk="1" hangingPunct="1">
              <a:lnSpc>
                <a:spcPct val="80000"/>
              </a:lnSpc>
              <a:buFont typeface="Wingdings" pitchFamily="2" charset="2"/>
              <a:buNone/>
              <a:defRPr/>
            </a:pPr>
            <a:r>
              <a:rPr lang="en-US" altLang="zh-CN" sz="2400" smtClean="0"/>
              <a:t>					    Vector &amp;r)</a:t>
            </a:r>
          </a:p>
          <a:p>
            <a:pPr defTabSz="428625" eaLnBrk="1" hangingPunct="1">
              <a:lnSpc>
                <a:spcPct val="80000"/>
              </a:lnSpc>
              <a:buFont typeface="Wingdings" pitchFamily="2" charset="2"/>
              <a:buNone/>
              <a:defRPr/>
            </a:pPr>
            <a:r>
              <a:rPr lang="en-US" altLang="zh-CN" sz="2400" smtClean="0"/>
              <a:t>{	if (m.col != v.num || m.row != r.num)</a:t>
            </a:r>
          </a:p>
          <a:p>
            <a:pPr defTabSz="428625" eaLnBrk="1" hangingPunct="1">
              <a:lnSpc>
                <a:spcPct val="80000"/>
              </a:lnSpc>
              <a:buFont typeface="Wingdings" pitchFamily="2" charset="2"/>
              <a:buNone/>
              <a:defRPr/>
            </a:pPr>
            <a:r>
              <a:rPr lang="en-US" altLang="zh-CN" sz="2400" smtClean="0"/>
              <a:t>	{	cerr &lt;&lt; "</a:t>
            </a:r>
            <a:r>
              <a:rPr lang="zh-CN" altLang="en-US" sz="2400" smtClean="0"/>
              <a:t>矩阵和向量的尺寸不匹配！</a:t>
            </a:r>
            <a:r>
              <a:rPr lang="en-US" altLang="zh-CN" sz="2400" smtClean="0"/>
              <a:t>\n";</a:t>
            </a:r>
          </a:p>
          <a:p>
            <a:pPr defTabSz="428625" eaLnBrk="1" hangingPunct="1">
              <a:lnSpc>
                <a:spcPct val="80000"/>
              </a:lnSpc>
              <a:buFont typeface="Wingdings" pitchFamily="2" charset="2"/>
              <a:buNone/>
              <a:defRPr/>
            </a:pPr>
            <a:r>
              <a:rPr lang="en-US" altLang="zh-CN" sz="2400" smtClean="0"/>
              <a:t>			exit(-1);</a:t>
            </a:r>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	int *p_m=m.p_data,*p_r=r.p_data,*p_v;</a:t>
            </a:r>
          </a:p>
          <a:p>
            <a:pPr defTabSz="428625" eaLnBrk="1" hangingPunct="1">
              <a:lnSpc>
                <a:spcPct val="80000"/>
              </a:lnSpc>
              <a:buFont typeface="Wingdings" pitchFamily="2" charset="2"/>
              <a:buNone/>
              <a:defRPr/>
            </a:pPr>
            <a:r>
              <a:rPr lang="en-US" altLang="zh-CN" sz="2400" smtClean="0"/>
              <a:t>	for (int i=0; i&lt;m.row; i++)</a:t>
            </a:r>
          </a:p>
          <a:p>
            <a:pPr defTabSz="428625" eaLnBrk="1" hangingPunct="1">
              <a:lnSpc>
                <a:spcPct val="80000"/>
              </a:lnSpc>
              <a:buFont typeface="Wingdings" pitchFamily="2" charset="2"/>
              <a:buNone/>
              <a:defRPr/>
            </a:pPr>
            <a:r>
              <a:rPr lang="en-US" altLang="zh-CN" sz="2400" smtClean="0"/>
              <a:t>	{	*p_r = 0;</a:t>
            </a:r>
          </a:p>
          <a:p>
            <a:pPr defTabSz="428625" eaLnBrk="1" hangingPunct="1">
              <a:lnSpc>
                <a:spcPct val="80000"/>
              </a:lnSpc>
              <a:buFont typeface="Wingdings" pitchFamily="2" charset="2"/>
              <a:buNone/>
              <a:defRPr/>
            </a:pPr>
            <a:r>
              <a:rPr lang="en-US" altLang="zh-CN" sz="2400" smtClean="0"/>
              <a:t>			p_v = v.p_data</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for (int j=0; j&lt;m.col; j++)</a:t>
            </a:r>
          </a:p>
          <a:p>
            <a:pPr defTabSz="428625" eaLnBrk="1" hangingPunct="1">
              <a:lnSpc>
                <a:spcPct val="80000"/>
              </a:lnSpc>
              <a:buFont typeface="Wingdings" pitchFamily="2" charset="2"/>
              <a:buNone/>
              <a:defRPr/>
            </a:pPr>
            <a:r>
              <a:rPr lang="en-US" altLang="zh-CN" sz="2400" smtClean="0"/>
              <a:t>			{	*p_r += (*p_m)*(*p_v);</a:t>
            </a:r>
          </a:p>
          <a:p>
            <a:pPr defTabSz="428625" eaLnBrk="1" hangingPunct="1">
              <a:lnSpc>
                <a:spcPct val="80000"/>
              </a:lnSpc>
              <a:buFont typeface="Wingdings" pitchFamily="2" charset="2"/>
              <a:buNone/>
              <a:defRPr/>
            </a:pPr>
            <a:r>
              <a:rPr lang="en-US" altLang="zh-CN" sz="2400" smtClean="0"/>
              <a:t>				p_m++</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p_v++</a:t>
            </a:r>
            <a:r>
              <a:rPr lang="en-GB" altLang="zh-CN" sz="2400" smtClean="0"/>
              <a:t>;</a:t>
            </a:r>
            <a:endParaRPr lang="en-US" altLang="zh-CN" sz="2400" smtClean="0"/>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			p_r++;</a:t>
            </a:r>
          </a:p>
          <a:p>
            <a:pPr defTabSz="428625" eaLnBrk="1" hangingPunct="1">
              <a:lnSpc>
                <a:spcPct val="80000"/>
              </a:lnSpc>
              <a:buFont typeface="Wingdings" pitchFamily="2" charset="2"/>
              <a:buNone/>
              <a:defRPr/>
            </a:pPr>
            <a:r>
              <a:rPr lang="en-US" altLang="zh-CN" sz="2400" smtClean="0"/>
              <a:t>	}</a:t>
            </a:r>
          </a:p>
          <a:p>
            <a:pPr defTabSz="428625"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Rectangle 2"/>
          <p:cNvSpPr>
            <a:spLocks noGrp="1" noChangeArrowheads="1"/>
          </p:cNvSpPr>
          <p:nvPr>
            <p:ph type="title"/>
          </p:nvPr>
        </p:nvSpPr>
        <p:spPr/>
        <p:txBody>
          <a:bodyPr/>
          <a:lstStyle/>
          <a:p>
            <a:pPr eaLnBrk="1" hangingPunct="1">
              <a:defRPr/>
            </a:pPr>
            <a:r>
              <a:rPr lang="zh-CN" altLang="en-US" sz="3600" dirty="0" smtClean="0"/>
              <a:t>“栈”数据的表示与操作</a:t>
            </a:r>
            <a:r>
              <a:rPr lang="en-US" altLang="zh-CN" sz="3600" dirty="0" smtClean="0"/>
              <a:t/>
            </a:r>
            <a:br>
              <a:rPr lang="en-US" altLang="zh-CN" sz="3600" dirty="0" smtClean="0"/>
            </a:br>
            <a:r>
              <a:rPr lang="zh-CN" altLang="en-US" sz="3600" dirty="0" smtClean="0"/>
              <a:t>－－数据抽象和封装途径</a:t>
            </a:r>
          </a:p>
        </p:txBody>
      </p:sp>
      <p:sp>
        <p:nvSpPr>
          <p:cNvPr id="1273859" name="Rectangle 3"/>
          <p:cNvSpPr>
            <a:spLocks noGrp="1" noChangeArrowheads="1"/>
          </p:cNvSpPr>
          <p:nvPr>
            <p:ph type="body" idx="1"/>
          </p:nvPr>
        </p:nvSpPr>
        <p:spPr>
          <a:xfrm>
            <a:off x="457200" y="1995488"/>
            <a:ext cx="8229600" cy="4457700"/>
          </a:xfrm>
        </p:spPr>
        <p:txBody>
          <a:bodyPr>
            <a:normAutofit lnSpcReduction="10000"/>
          </a:bodyPr>
          <a:lstStyle/>
          <a:p>
            <a:pPr eaLnBrk="1" hangingPunct="1">
              <a:lnSpc>
                <a:spcPct val="80000"/>
              </a:lnSpc>
              <a:defRPr/>
            </a:pPr>
            <a:r>
              <a:rPr lang="zh-CN" altLang="en-GB" sz="2800" dirty="0" smtClean="0"/>
              <a:t>定义栈数据类型</a:t>
            </a:r>
          </a:p>
          <a:p>
            <a:pPr eaLnBrk="1" hangingPunct="1">
              <a:lnSpc>
                <a:spcPct val="80000"/>
              </a:lnSpc>
              <a:buFont typeface="Wingdings" pitchFamily="2" charset="2"/>
              <a:buNone/>
              <a:defRPr/>
            </a:pPr>
            <a:r>
              <a:rPr lang="en-GB" altLang="zh-CN" sz="2400" dirty="0" err="1" smtClean="0"/>
              <a:t>const</a:t>
            </a:r>
            <a:r>
              <a:rPr lang="en-GB" altLang="zh-CN" sz="2400" dirty="0" smtClean="0"/>
              <a:t> </a:t>
            </a:r>
            <a:r>
              <a:rPr lang="en-GB" altLang="zh-CN" sz="2400" dirty="0" err="1" smtClean="0"/>
              <a:t>int</a:t>
            </a:r>
            <a:r>
              <a:rPr lang="en-GB" altLang="zh-CN" sz="2400" dirty="0" smtClean="0"/>
              <a:t> STACK_SIZE=100;</a:t>
            </a:r>
          </a:p>
          <a:p>
            <a:pPr eaLnBrk="1" hangingPunct="1">
              <a:lnSpc>
                <a:spcPct val="80000"/>
              </a:lnSpc>
              <a:buFont typeface="Wingdings" pitchFamily="2" charset="2"/>
              <a:buNone/>
              <a:defRPr/>
            </a:pPr>
            <a:r>
              <a:rPr lang="en-GB" altLang="zh-CN" sz="2400" dirty="0" smtClean="0">
                <a:solidFill>
                  <a:srgbClr val="FFC000"/>
                </a:solidFill>
              </a:rPr>
              <a:t>class</a:t>
            </a:r>
            <a:r>
              <a:rPr lang="en-GB" altLang="zh-CN" sz="2400" dirty="0" smtClean="0"/>
              <a:t> Stack</a:t>
            </a:r>
          </a:p>
          <a:p>
            <a:pPr eaLnBrk="1" hangingPunct="1">
              <a:lnSpc>
                <a:spcPct val="80000"/>
              </a:lnSpc>
              <a:buFont typeface="Wingdings" pitchFamily="2" charset="2"/>
              <a:buNone/>
              <a:defRPr/>
            </a:pPr>
            <a:r>
              <a:rPr lang="en-GB" altLang="zh-CN" sz="2400" dirty="0" smtClean="0"/>
              <a:t>{	 </a:t>
            </a:r>
          </a:p>
          <a:p>
            <a:pPr eaLnBrk="1" hangingPunct="1">
              <a:lnSpc>
                <a:spcPct val="80000"/>
              </a:lnSpc>
              <a:buFont typeface="Wingdings" pitchFamily="2" charset="2"/>
              <a:buNone/>
              <a:defRPr/>
            </a:pPr>
            <a:r>
              <a:rPr lang="en-GB" altLang="zh-CN" sz="2600" dirty="0" smtClean="0">
                <a:solidFill>
                  <a:srgbClr val="00FFFF"/>
                </a:solidFill>
              </a:rPr>
              <a:t>public:</a:t>
            </a:r>
            <a:endParaRPr lang="en-GB" altLang="zh-CN" sz="2600" dirty="0">
              <a:solidFill>
                <a:srgbClr val="00FFFF"/>
              </a:solidFill>
            </a:endParaRPr>
          </a:p>
          <a:p>
            <a:pPr eaLnBrk="1" hangingPunct="1">
              <a:lnSpc>
                <a:spcPct val="80000"/>
              </a:lnSpc>
              <a:buFont typeface="Wingdings" pitchFamily="2" charset="2"/>
              <a:buNone/>
              <a:defRPr/>
            </a:pPr>
            <a:r>
              <a:rPr lang="en-GB" altLang="zh-CN" sz="2400" dirty="0" smtClean="0"/>
              <a:t>	</a:t>
            </a:r>
            <a:r>
              <a:rPr lang="en-GB" altLang="zh-CN" sz="2400" dirty="0" smtClean="0">
                <a:solidFill>
                  <a:srgbClr val="FFC000"/>
                </a:solidFill>
              </a:rPr>
              <a:t>Stack() { top = -1; }</a:t>
            </a:r>
          </a:p>
          <a:p>
            <a:pPr eaLnBrk="1" hangingPunct="1">
              <a:lnSpc>
                <a:spcPct val="80000"/>
              </a:lnSpc>
              <a:spcBef>
                <a:spcPct val="10000"/>
              </a:spcBef>
              <a:buFont typeface="Wingdings" pitchFamily="2" charset="2"/>
              <a:buNone/>
              <a:defRPr/>
            </a:pPr>
            <a:r>
              <a:rPr lang="en-GB" altLang="zh-CN" sz="2600" dirty="0" smtClean="0">
                <a:solidFill>
                  <a:srgbClr val="FFC000"/>
                </a:solidFill>
              </a:rPr>
              <a:t>   bool push(</a:t>
            </a:r>
            <a:r>
              <a:rPr lang="en-GB" altLang="zh-CN" sz="2600" dirty="0" err="1" smtClean="0">
                <a:solidFill>
                  <a:srgbClr val="FFC000"/>
                </a:solidFill>
              </a:rPr>
              <a:t>int</a:t>
            </a:r>
            <a:r>
              <a:rPr lang="en-GB" altLang="zh-CN" sz="2600" dirty="0" smtClean="0">
                <a:solidFill>
                  <a:srgbClr val="FFC000"/>
                </a:solidFill>
              </a:rPr>
              <a:t> </a:t>
            </a:r>
            <a:r>
              <a:rPr lang="en-GB" altLang="zh-CN" sz="2600" dirty="0" err="1" smtClean="0">
                <a:solidFill>
                  <a:srgbClr val="FFC000"/>
                </a:solidFill>
              </a:rPr>
              <a:t>i</a:t>
            </a:r>
            <a:r>
              <a:rPr lang="en-GB" altLang="zh-CN" sz="2600" dirty="0" smtClean="0">
                <a:solidFill>
                  <a:srgbClr val="FFC000"/>
                </a:solidFill>
              </a:rPr>
              <a:t>);</a:t>
            </a:r>
          </a:p>
          <a:p>
            <a:pPr eaLnBrk="1" hangingPunct="1">
              <a:lnSpc>
                <a:spcPct val="80000"/>
              </a:lnSpc>
              <a:spcBef>
                <a:spcPct val="10000"/>
              </a:spcBef>
              <a:buFont typeface="Wingdings" pitchFamily="2" charset="2"/>
              <a:buNone/>
              <a:defRPr/>
            </a:pPr>
            <a:r>
              <a:rPr lang="en-GB" altLang="zh-CN" sz="2600" dirty="0" smtClean="0">
                <a:solidFill>
                  <a:srgbClr val="FFC000"/>
                </a:solidFill>
              </a:rPr>
              <a:t>   bool pop(</a:t>
            </a:r>
            <a:r>
              <a:rPr lang="en-GB" altLang="zh-CN" sz="2600" dirty="0" err="1" smtClean="0">
                <a:solidFill>
                  <a:srgbClr val="FFC000"/>
                </a:solidFill>
              </a:rPr>
              <a:t>int</a:t>
            </a:r>
            <a:r>
              <a:rPr lang="en-GB" altLang="zh-CN" sz="2600" dirty="0" smtClean="0">
                <a:solidFill>
                  <a:srgbClr val="FFC000"/>
                </a:solidFill>
              </a:rPr>
              <a:t> &amp;</a:t>
            </a:r>
            <a:r>
              <a:rPr lang="en-GB" altLang="zh-CN" sz="2600" dirty="0" err="1" smtClean="0">
                <a:solidFill>
                  <a:srgbClr val="FFC000"/>
                </a:solidFill>
              </a:rPr>
              <a:t>i</a:t>
            </a:r>
            <a:r>
              <a:rPr lang="en-GB" altLang="zh-CN" sz="2600" dirty="0" smtClean="0">
                <a:solidFill>
                  <a:srgbClr val="FFC000"/>
                </a:solidFill>
              </a:rPr>
              <a:t>);</a:t>
            </a:r>
          </a:p>
          <a:p>
            <a:pPr eaLnBrk="1" hangingPunct="1">
              <a:lnSpc>
                <a:spcPct val="80000"/>
              </a:lnSpc>
              <a:buFont typeface="Wingdings" pitchFamily="2" charset="2"/>
              <a:buNone/>
              <a:defRPr/>
            </a:pPr>
            <a:r>
              <a:rPr lang="en-GB" altLang="zh-CN" sz="2600" dirty="0">
                <a:solidFill>
                  <a:srgbClr val="00FFFF"/>
                </a:solidFill>
              </a:rPr>
              <a:t>private:</a:t>
            </a:r>
          </a:p>
          <a:p>
            <a:pPr eaLnBrk="1" hangingPunct="1">
              <a:lnSpc>
                <a:spcPct val="80000"/>
              </a:lnSpc>
              <a:buFont typeface="Wingdings" pitchFamily="2" charset="2"/>
              <a:buNone/>
              <a:defRPr/>
            </a:pPr>
            <a:r>
              <a:rPr lang="en-GB" altLang="zh-CN" sz="2600" dirty="0"/>
              <a:t>   </a:t>
            </a:r>
            <a:r>
              <a:rPr lang="en-GB" altLang="zh-CN" sz="2600" dirty="0" err="1"/>
              <a:t>int</a:t>
            </a:r>
            <a:r>
              <a:rPr lang="en-GB" altLang="zh-CN" sz="2600" dirty="0"/>
              <a:t> top;</a:t>
            </a:r>
          </a:p>
          <a:p>
            <a:pPr eaLnBrk="1" hangingPunct="1">
              <a:lnSpc>
                <a:spcPct val="80000"/>
              </a:lnSpc>
              <a:buFont typeface="Wingdings" pitchFamily="2" charset="2"/>
              <a:buNone/>
              <a:defRPr/>
            </a:pPr>
            <a:r>
              <a:rPr lang="en-GB" altLang="zh-CN" sz="2600" dirty="0"/>
              <a:t>	</a:t>
            </a:r>
            <a:r>
              <a:rPr lang="en-GB" altLang="zh-CN" sz="2600" dirty="0" err="1"/>
              <a:t>int</a:t>
            </a:r>
            <a:r>
              <a:rPr lang="en-GB" altLang="zh-CN" sz="2600" dirty="0"/>
              <a:t> buffer[STACK_SIZE];</a:t>
            </a:r>
          </a:p>
          <a:p>
            <a:pPr eaLnBrk="1" hangingPunct="1">
              <a:lnSpc>
                <a:spcPct val="80000"/>
              </a:lnSpc>
              <a:spcBef>
                <a:spcPct val="10000"/>
              </a:spcBef>
              <a:buFont typeface="Wingdings" pitchFamily="2" charset="2"/>
              <a:buNone/>
              <a:defRPr/>
            </a:pPr>
            <a:r>
              <a:rPr lang="en-GB" altLang="zh-CN" sz="2600" dirty="0"/>
              <a:t>};</a:t>
            </a:r>
            <a:endParaRPr lang="en-US" altLang="zh-CN" sz="26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lstStyle/>
          <a:p>
            <a:pPr eaLnBrk="1" hangingPunct="1">
              <a:defRPr/>
            </a:pPr>
            <a:r>
              <a:rPr lang="zh-CN" altLang="en-US" smtClean="0"/>
              <a:t>类作为模块</a:t>
            </a:r>
          </a:p>
        </p:txBody>
      </p:sp>
      <p:sp>
        <p:nvSpPr>
          <p:cNvPr id="1395715" name="Rectangle 3"/>
          <p:cNvSpPr>
            <a:spLocks noGrp="1" noChangeArrowheads="1"/>
          </p:cNvSpPr>
          <p:nvPr>
            <p:ph type="body" idx="1"/>
          </p:nvPr>
        </p:nvSpPr>
        <p:spPr/>
        <p:txBody>
          <a:bodyPr/>
          <a:lstStyle/>
          <a:p>
            <a:pPr eaLnBrk="1" hangingPunct="1">
              <a:defRPr/>
            </a:pPr>
            <a:r>
              <a:rPr lang="zh-CN" altLang="en-GB" dirty="0" smtClean="0"/>
              <a:t>类是一个自然的模块划分单位</a:t>
            </a:r>
          </a:p>
          <a:p>
            <a:pPr eaLnBrk="1" hangingPunct="1">
              <a:defRPr/>
            </a:pPr>
            <a:r>
              <a:rPr lang="en-GB" altLang="zh-CN" dirty="0" smtClean="0"/>
              <a:t>.h</a:t>
            </a:r>
            <a:r>
              <a:rPr lang="zh-CN" altLang="en-GB" dirty="0" smtClean="0"/>
              <a:t>文件中存放的是类的定义</a:t>
            </a:r>
          </a:p>
          <a:p>
            <a:pPr eaLnBrk="1" hangingPunct="1">
              <a:defRPr/>
            </a:pPr>
            <a:r>
              <a:rPr lang="en-GB" altLang="zh-CN" dirty="0" smtClean="0"/>
              <a:t>.</a:t>
            </a:r>
            <a:r>
              <a:rPr lang="en-GB" altLang="zh-CN" dirty="0" err="1" smtClean="0"/>
              <a:t>cpp</a:t>
            </a:r>
            <a:r>
              <a:rPr lang="zh-CN" altLang="en-GB" dirty="0" smtClean="0"/>
              <a:t>文件中存放的是类成员函数的实现。 </a:t>
            </a:r>
            <a:endParaRPr lang="zh-CN" alt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ChangeArrowheads="1"/>
          </p:cNvSpPr>
          <p:nvPr>
            <p:ph type="title"/>
          </p:nvPr>
        </p:nvSpPr>
        <p:spPr>
          <a:xfrm>
            <a:off x="457200" y="277813"/>
            <a:ext cx="8507413" cy="1139825"/>
          </a:xfrm>
        </p:spPr>
        <p:txBody>
          <a:bodyPr/>
          <a:lstStyle/>
          <a:p>
            <a:pPr eaLnBrk="1" hangingPunct="1">
              <a:defRPr/>
            </a:pPr>
            <a:r>
              <a:rPr lang="en-GB" altLang="zh-CN" smtClean="0"/>
              <a:t>Demeter</a:t>
            </a:r>
            <a:r>
              <a:rPr lang="zh-CN" altLang="en-GB" smtClean="0"/>
              <a:t>法则（</a:t>
            </a:r>
            <a:r>
              <a:rPr lang="en-GB" altLang="zh-CN" smtClean="0"/>
              <a:t>Law of Demeter</a:t>
            </a:r>
            <a:r>
              <a:rPr lang="zh-CN" altLang="en-GB" smtClean="0"/>
              <a:t>）</a:t>
            </a:r>
            <a:endParaRPr lang="zh-CN" altLang="en-US" smtClean="0"/>
          </a:p>
        </p:txBody>
      </p:sp>
      <p:sp>
        <p:nvSpPr>
          <p:cNvPr id="1396739" name="Rectangle 3"/>
          <p:cNvSpPr>
            <a:spLocks noGrp="1" noChangeArrowheads="1"/>
          </p:cNvSpPr>
          <p:nvPr>
            <p:ph type="body" idx="1"/>
          </p:nvPr>
        </p:nvSpPr>
        <p:spPr/>
        <p:txBody>
          <a:bodyPr/>
          <a:lstStyle/>
          <a:p>
            <a:pPr eaLnBrk="1" hangingPunct="1">
              <a:lnSpc>
                <a:spcPct val="90000"/>
              </a:lnSpc>
              <a:defRPr/>
            </a:pPr>
            <a:r>
              <a:rPr lang="zh-CN" altLang="en-GB" sz="2800" smtClean="0"/>
              <a:t>良好的面向对象程序设计风格是什么呢？ </a:t>
            </a:r>
          </a:p>
          <a:p>
            <a:pPr eaLnBrk="1" hangingPunct="1">
              <a:lnSpc>
                <a:spcPct val="90000"/>
              </a:lnSpc>
              <a:defRPr/>
            </a:pPr>
            <a:r>
              <a:rPr lang="zh-CN" altLang="en-GB" sz="2800" smtClean="0"/>
              <a:t>降低模块之间的耦合度</a:t>
            </a:r>
            <a:r>
              <a:rPr lang="zh-CN" altLang="en-US" sz="2800" smtClean="0"/>
              <a:t>：</a:t>
            </a:r>
            <a:endParaRPr lang="en-GB" altLang="zh-CN" sz="2800" smtClean="0"/>
          </a:p>
          <a:p>
            <a:pPr lvl="1" eaLnBrk="1" hangingPunct="1">
              <a:lnSpc>
                <a:spcPct val="90000"/>
              </a:lnSpc>
              <a:defRPr/>
            </a:pPr>
            <a:r>
              <a:rPr lang="zh-CN" altLang="en-GB" sz="2400" smtClean="0"/>
              <a:t>一个类的成员函数除了能访问自身类结构的直接子结构（本类的数据成员）外，不能以任何方式依赖于任何其它类的结构；</a:t>
            </a:r>
            <a:endParaRPr lang="en-US" altLang="zh-CN" sz="2400" smtClean="0"/>
          </a:p>
          <a:p>
            <a:pPr lvl="1" eaLnBrk="1" hangingPunct="1">
              <a:lnSpc>
                <a:spcPct val="90000"/>
              </a:lnSpc>
              <a:defRPr/>
            </a:pPr>
            <a:r>
              <a:rPr lang="zh-CN" altLang="en-GB" sz="2400" smtClean="0"/>
              <a:t>并且每个成员函数只应对某个有限类集合中的对象发送消息。</a:t>
            </a:r>
            <a:endParaRPr lang="en-US" altLang="zh-CN" sz="2400" smtClean="0"/>
          </a:p>
          <a:p>
            <a:pPr eaLnBrk="1" hangingPunct="1">
              <a:lnSpc>
                <a:spcPct val="90000"/>
              </a:lnSpc>
              <a:defRPr/>
            </a:pPr>
            <a:r>
              <a:rPr lang="zh-CN" altLang="en-GB" smtClean="0">
                <a:latin typeface="Arial"/>
              </a:rPr>
              <a:t>“</a:t>
            </a:r>
            <a:r>
              <a:rPr lang="zh-CN" altLang="en-GB" smtClean="0"/>
              <a:t>仅与你的直接朋友交谈！</a:t>
            </a:r>
            <a:r>
              <a:rPr lang="zh-CN" altLang="en-GB" smtClean="0">
                <a:latin typeface="Arial"/>
              </a:rPr>
              <a:t>”</a:t>
            </a:r>
            <a:endParaRPr lang="zh-CN" altLang="en-GB" smtClean="0"/>
          </a:p>
          <a:p>
            <a:pPr lvl="1" eaLnBrk="1" hangingPunct="1">
              <a:lnSpc>
                <a:spcPct val="90000"/>
              </a:lnSpc>
              <a:defRPr/>
            </a:pPr>
            <a:endParaRPr lang="zh-CN" altLang="en-GB"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11">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CC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0">
        <a:dk1>
          <a:srgbClr val="003B76"/>
        </a:dk1>
        <a:lt1>
          <a:srgbClr val="FFFFFF"/>
        </a:lt1>
        <a:dk2>
          <a:srgbClr val="0066CC"/>
        </a:dk2>
        <a:lt2>
          <a:srgbClr val="FFCC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1">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27204</TotalTime>
  <Words>4805</Words>
  <Application>Microsoft Office PowerPoint</Application>
  <PresentationFormat>全屏显示(4:3)</PresentationFormat>
  <Paragraphs>1167</Paragraphs>
  <Slides>91</Slides>
  <Notes>7</Notes>
  <HiddenSlides>0</HiddenSlides>
  <MMClips>0</MMClips>
  <ScaleCrop>false</ScaleCrop>
  <HeadingPairs>
    <vt:vector size="4" baseType="variant">
      <vt:variant>
        <vt:lpstr>主题</vt:lpstr>
      </vt:variant>
      <vt:variant>
        <vt:i4>1</vt:i4>
      </vt:variant>
      <vt:variant>
        <vt:lpstr>幻灯片标题</vt:lpstr>
      </vt:variant>
      <vt:variant>
        <vt:i4>91</vt:i4>
      </vt:variant>
    </vt:vector>
  </HeadingPairs>
  <TitlesOfParts>
    <vt:vector size="92" baseType="lpstr">
      <vt:lpstr>Globe</vt:lpstr>
      <vt:lpstr>第6章 数据抽象 －－对象与类</vt:lpstr>
      <vt:lpstr>本章内容</vt:lpstr>
      <vt:lpstr>数据抽象与封装</vt:lpstr>
      <vt:lpstr>例：“栈”数据的表示与操作</vt:lpstr>
      <vt:lpstr>“栈”数据的表示与操作 －－非数据抽象和封装途径</vt:lpstr>
      <vt:lpstr>PowerPoint 演示文稿</vt:lpstr>
      <vt:lpstr>PowerPoint 演示文稿</vt:lpstr>
      <vt:lpstr>PowerPoint 演示文稿</vt:lpstr>
      <vt:lpstr>“栈”数据的表示与操作 －－数据抽象和封装途径</vt:lpstr>
      <vt:lpstr>PowerPoint 演示文稿</vt:lpstr>
      <vt:lpstr>PowerPoint 演示文稿</vt:lpstr>
      <vt:lpstr>“栈”类的另一种实现 ——用链表实现</vt:lpstr>
      <vt:lpstr>PowerPoint 演示文稿</vt:lpstr>
      <vt:lpstr>面向对象程序设计 </vt:lpstr>
      <vt:lpstr>面向对象程序设计的基本内容 </vt:lpstr>
      <vt:lpstr>PowerPoint 演示文稿</vt:lpstr>
      <vt:lpstr>PowerPoint 演示文稿</vt:lpstr>
      <vt:lpstr>为什么要面向对象？</vt:lpstr>
      <vt:lpstr>过程式程序设计的特点</vt:lpstr>
      <vt:lpstr>面向对象程序设计的特点</vt:lpstr>
      <vt:lpstr>类</vt:lpstr>
      <vt:lpstr>例：一个日期类的定义</vt:lpstr>
      <vt:lpstr>数据成员</vt:lpstr>
      <vt:lpstr>PowerPoint 演示文稿</vt:lpstr>
      <vt:lpstr>成员函数</vt:lpstr>
      <vt:lpstr>PowerPoint 演示文稿</vt:lpstr>
      <vt:lpstr>类成员的访问控制 </vt:lpstr>
      <vt:lpstr>PowerPoint 演示文稿</vt:lpstr>
      <vt:lpstr>PowerPoint 演示文稿</vt:lpstr>
      <vt:lpstr>对  象</vt:lpstr>
      <vt:lpstr>对象的创建和标识 </vt:lpstr>
      <vt:lpstr>PowerPoint 演示文稿</vt:lpstr>
      <vt:lpstr>对象的操作 </vt:lpstr>
      <vt:lpstr>PowerPoint 演示文稿</vt:lpstr>
      <vt:lpstr>PowerPoint 演示文稿</vt:lpstr>
      <vt:lpstr>this指针</vt:lpstr>
      <vt:lpstr>PowerPoint 演示文稿</vt:lpstr>
      <vt:lpstr>PowerPoint 演示文稿</vt:lpstr>
      <vt:lpstr>用C语言编写面向对象的程序</vt:lpstr>
      <vt:lpstr>PowerPoint 演示文稿</vt:lpstr>
      <vt:lpstr>对象的初始化</vt:lpstr>
      <vt:lpstr>PowerPoint 演示文稿</vt:lpstr>
      <vt:lpstr>PowerPoint 演示文稿</vt:lpstr>
      <vt:lpstr>PowerPoint 演示文稿</vt:lpstr>
      <vt:lpstr>成员初始化表</vt:lpstr>
      <vt:lpstr>PowerPoint 演示文稿</vt:lpstr>
      <vt:lpstr>析构函数 ( Destructors )</vt:lpstr>
      <vt:lpstr>PowerPoint 演示文稿</vt:lpstr>
      <vt:lpstr>PowerPoint 演示文稿</vt:lpstr>
      <vt:lpstr>PowerPoint 演示文稿</vt:lpstr>
      <vt:lpstr>成员对象</vt:lpstr>
      <vt:lpstr>成员对象的初始化</vt:lpstr>
      <vt:lpstr>PowerPoint 演示文稿</vt:lpstr>
      <vt:lpstr>PowerPoint 演示文稿</vt:lpstr>
      <vt:lpstr>拷贝构造函数</vt:lpstr>
      <vt:lpstr>PowerPoint 演示文稿</vt:lpstr>
      <vt:lpstr>隐式拷贝构造函数</vt:lpstr>
      <vt:lpstr>PowerPoint 演示文稿</vt:lpstr>
      <vt:lpstr>自定义拷贝构造函数</vt:lpstr>
      <vt:lpstr>PowerPoint 演示文稿</vt:lpstr>
      <vt:lpstr>PowerPoint 演示文稿</vt:lpstr>
      <vt:lpstr>PowerPoint 演示文稿</vt:lpstr>
      <vt:lpstr>PowerPoint 演示文稿</vt:lpstr>
      <vt:lpstr>const成员函数</vt:lpstr>
      <vt:lpstr>PowerPoint 演示文稿</vt:lpstr>
      <vt:lpstr>PowerPoint 演示文稿</vt:lpstr>
      <vt:lpstr>PowerPoint 演示文稿</vt:lpstr>
      <vt:lpstr>PowerPoint 演示文稿</vt:lpstr>
      <vt:lpstr>同类对象共享数据</vt:lpstr>
      <vt:lpstr>PowerPoint 演示文稿</vt:lpstr>
      <vt:lpstr> </vt:lpstr>
      <vt:lpstr>PowerPoint 演示文稿</vt:lpstr>
      <vt:lpstr>PowerPoint 演示文稿</vt:lpstr>
      <vt:lpstr>静态成员函数</vt:lpstr>
      <vt:lpstr>例： 实现对某类对象的计数</vt:lpstr>
      <vt:lpstr>PowerPoint 演示文稿</vt:lpstr>
      <vt:lpstr>友元</vt:lpstr>
      <vt:lpstr>关于友元的几点说明</vt:lpstr>
      <vt:lpstr>例：用类来实现矩阵和向量类型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multiply的实现1（非友元）</vt:lpstr>
      <vt:lpstr>multiply的实现2（友元）</vt:lpstr>
      <vt:lpstr>PowerPoint 演示文稿</vt:lpstr>
      <vt:lpstr>类作为模块</vt:lpstr>
      <vt:lpstr>Demeter法则（Law of Demeter）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zjs</dc:creator>
  <cp:lastModifiedBy>Chen Jiajun</cp:lastModifiedBy>
  <cp:revision>295</cp:revision>
  <dcterms:created xsi:type="dcterms:W3CDTF">1999-05-22T12:40:20Z</dcterms:created>
  <dcterms:modified xsi:type="dcterms:W3CDTF">2015-07-22T03:01:38Z</dcterms:modified>
</cp:coreProperties>
</file>