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5" r:id="rId3"/>
    <p:sldId id="258" r:id="rId4"/>
    <p:sldId id="259" r:id="rId5"/>
    <p:sldId id="260" r:id="rId6"/>
    <p:sldId id="261" r:id="rId7"/>
    <p:sldId id="269" r:id="rId8"/>
    <p:sldId id="262" r:id="rId9"/>
    <p:sldId id="271" r:id="rId10"/>
    <p:sldId id="263" r:id="rId11"/>
    <p:sldId id="270" r:id="rId12"/>
    <p:sldId id="264" r:id="rId13"/>
    <p:sldId id="265" r:id="rId14"/>
    <p:sldId id="272" r:id="rId15"/>
    <p:sldId id="273" r:id="rId16"/>
    <p:sldId id="268" r:id="rId17"/>
    <p:sldId id="274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0000"/>
    <a:srgbClr val="FF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7707"/>
    <p:restoredTop sz="94660"/>
  </p:normalViewPr>
  <p:slideViewPr>
    <p:cSldViewPr showGuides="1">
      <p:cViewPr varScale="1">
        <p:scale>
          <a:sx n="76" d="100"/>
          <a:sy n="76" d="100"/>
        </p:scale>
        <p:origin x="-618" y="-90"/>
      </p:cViewPr>
      <p:guideLst>
        <p:guide orient="horz" pos="110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0" Type="http://schemas.openxmlformats.org/officeDocument/2006/relationships/image" Target="../media/image48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页眉占位符 512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b="0" dirty="0"/>
          </a:p>
        </p:txBody>
      </p:sp>
      <p:sp>
        <p:nvSpPr>
          <p:cNvPr id="5123" name="日期占位符 512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b="0" dirty="0"/>
          </a:p>
        </p:txBody>
      </p:sp>
      <p:sp>
        <p:nvSpPr>
          <p:cNvPr id="5124" name="幻灯片图像占位符 5123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文本占位符 512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126" name="页脚占位符 512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b="0" dirty="0"/>
          </a:p>
        </p:txBody>
      </p:sp>
      <p:sp>
        <p:nvSpPr>
          <p:cNvPr id="5127" name="灯片编号占位符 512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b="0" dirty="0"/>
            </a:fld>
            <a:endParaRPr lang="zh-CN" altLang="en-US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13105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b="1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31" name="动作按钮: 后退或前一项 1030">
            <a:hlinkClick r:id="" action="ppaction://hlinkshowjump?jump=previousslide"/>
          </p:cNvPr>
          <p:cNvSpPr/>
          <p:nvPr userDrawn="1"/>
        </p:nvSpPr>
        <p:spPr>
          <a:xfrm>
            <a:off x="8172450" y="6597650"/>
            <a:ext cx="466725" cy="260350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32" name="动作按钮: 前进或下一项 1031">
            <a:hlinkClick r:id="" action="ppaction://hlinkshowjump?jump=nextslide"/>
          </p:cNvPr>
          <p:cNvSpPr/>
          <p:nvPr userDrawn="1"/>
        </p:nvSpPr>
        <p:spPr>
          <a:xfrm>
            <a:off x="8677275" y="6597650"/>
            <a:ext cx="466725" cy="260350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1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slide" Target="slide13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8.wmf"/><Relationship Id="rId2" Type="http://schemas.openxmlformats.org/officeDocument/2006/relationships/image" Target="../media/image39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2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slide" Target="slide10.xml"/><Relationship Id="rId11" Type="http://schemas.openxmlformats.org/officeDocument/2006/relationships/image" Target="../media/image57.GIF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oleObject" Target="../embeddings/oleObject59.bin"/><Relationship Id="rId7" Type="http://schemas.openxmlformats.org/officeDocument/2006/relationships/image" Target="../media/image60.wmf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7.bin"/><Relationship Id="rId3" Type="http://schemas.openxmlformats.org/officeDocument/2006/relationships/image" Target="../media/image57.GIF"/><Relationship Id="rId2" Type="http://schemas.openxmlformats.org/officeDocument/2006/relationships/image" Target="../media/image58.wmf"/><Relationship Id="rId13" Type="http://schemas.openxmlformats.org/officeDocument/2006/relationships/vmlDrawing" Target="../drawings/vmlDrawing1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62.wmf"/><Relationship Id="rId10" Type="http://schemas.openxmlformats.org/officeDocument/2006/relationships/oleObject" Target="../embeddings/oleObject60.bin"/><Relationship Id="rId1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w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68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67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wmf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4.GIF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4589" name="组合 24588"/>
          <p:cNvGrpSpPr/>
          <p:nvPr/>
        </p:nvGrpSpPr>
        <p:grpSpPr>
          <a:xfrm>
            <a:off x="457200" y="231775"/>
            <a:ext cx="8142288" cy="1139825"/>
            <a:chOff x="288" y="175"/>
            <a:chExt cx="5129" cy="718"/>
          </a:xfrm>
        </p:grpSpPr>
        <p:sp>
          <p:nvSpPr>
            <p:cNvPr id="24590" name="文本框 24589"/>
            <p:cNvSpPr txBox="1"/>
            <p:nvPr/>
          </p:nvSpPr>
          <p:spPr>
            <a:xfrm>
              <a:off x="288" y="175"/>
              <a:ext cx="512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第六节  隐函数的导数 由参数方程所确定的</a:t>
              </a:r>
              <a:endParaRPr lang="zh-CN" altLang="en-US" sz="28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24591" name="文本框 24590"/>
            <p:cNvSpPr txBox="1"/>
            <p:nvPr/>
          </p:nvSpPr>
          <p:spPr>
            <a:xfrm>
              <a:off x="1548" y="528"/>
              <a:ext cx="28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函数的导数 相关变化率</a:t>
              </a:r>
              <a:endParaRPr lang="zh-CN" altLang="en-US" sz="3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24602" name="组合 24601"/>
          <p:cNvGrpSpPr/>
          <p:nvPr/>
        </p:nvGrpSpPr>
        <p:grpSpPr>
          <a:xfrm>
            <a:off x="990600" y="2505075"/>
            <a:ext cx="6678613" cy="3076575"/>
            <a:chOff x="624" y="1578"/>
            <a:chExt cx="4207" cy="1938"/>
          </a:xfrm>
        </p:grpSpPr>
        <p:sp>
          <p:nvSpPr>
            <p:cNvPr id="24581" name="文本框 24580"/>
            <p:cNvSpPr txBox="1"/>
            <p:nvPr/>
          </p:nvSpPr>
          <p:spPr>
            <a:xfrm>
              <a:off x="640" y="1962"/>
              <a:ext cx="1376" cy="294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 隐函数的导数 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4582" name="文本框 24581"/>
            <p:cNvSpPr txBox="1"/>
            <p:nvPr/>
          </p:nvSpPr>
          <p:spPr>
            <a:xfrm>
              <a:off x="2534" y="1578"/>
              <a:ext cx="1183" cy="294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 直接求导法 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文本框 24582"/>
            <p:cNvSpPr txBox="1"/>
            <p:nvPr/>
          </p:nvSpPr>
          <p:spPr>
            <a:xfrm>
              <a:off x="2544" y="1962"/>
              <a:ext cx="1376" cy="294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 隐函数的显化 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文本框 24583"/>
            <p:cNvSpPr txBox="1"/>
            <p:nvPr/>
          </p:nvSpPr>
          <p:spPr>
            <a:xfrm>
              <a:off x="2561" y="2346"/>
              <a:ext cx="1183" cy="294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 对数求导法 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文本框 24586"/>
            <p:cNvSpPr txBox="1"/>
            <p:nvPr/>
          </p:nvSpPr>
          <p:spPr>
            <a:xfrm>
              <a:off x="624" y="3222"/>
              <a:ext cx="2727" cy="294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 参数方程所确定的函数的导数 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文本框 24587"/>
            <p:cNvSpPr txBox="1"/>
            <p:nvPr/>
          </p:nvSpPr>
          <p:spPr>
            <a:xfrm>
              <a:off x="3648" y="3222"/>
              <a:ext cx="1183" cy="294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 相关变化率 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4592" name="直接连接符 24591"/>
            <p:cNvSpPr/>
            <p:nvPr/>
          </p:nvSpPr>
          <p:spPr>
            <a:xfrm>
              <a:off x="2256" y="1728"/>
              <a:ext cx="0" cy="81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3" name="直接连接符 24592"/>
            <p:cNvSpPr/>
            <p:nvPr/>
          </p:nvSpPr>
          <p:spPr>
            <a:xfrm>
              <a:off x="2016" y="2112"/>
              <a:ext cx="240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4" name="直接连接符 24593"/>
            <p:cNvSpPr/>
            <p:nvPr/>
          </p:nvSpPr>
          <p:spPr>
            <a:xfrm>
              <a:off x="2256" y="1728"/>
              <a:ext cx="28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8" name="直接连接符 24597"/>
            <p:cNvSpPr/>
            <p:nvPr/>
          </p:nvSpPr>
          <p:spPr>
            <a:xfrm>
              <a:off x="2256" y="2112"/>
              <a:ext cx="28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9" name="直接连接符 24598"/>
            <p:cNvSpPr/>
            <p:nvPr/>
          </p:nvSpPr>
          <p:spPr>
            <a:xfrm>
              <a:off x="2256" y="2544"/>
              <a:ext cx="28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0" name="直接连接符 24599"/>
            <p:cNvSpPr/>
            <p:nvPr/>
          </p:nvSpPr>
          <p:spPr>
            <a:xfrm>
              <a:off x="3360" y="3366"/>
              <a:ext cx="288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9464" name="组合 19463"/>
          <p:cNvGrpSpPr/>
          <p:nvPr/>
        </p:nvGrpSpPr>
        <p:grpSpPr>
          <a:xfrm>
            <a:off x="674688" y="188913"/>
            <a:ext cx="8164512" cy="863600"/>
            <a:chOff x="96" y="210"/>
            <a:chExt cx="5143" cy="544"/>
          </a:xfrm>
        </p:grpSpPr>
        <p:graphicFrame>
          <p:nvGraphicFramePr>
            <p:cNvPr id="19460" name="对象 19459"/>
            <p:cNvGraphicFramePr/>
            <p:nvPr/>
          </p:nvGraphicFramePr>
          <p:xfrm>
            <a:off x="547" y="210"/>
            <a:ext cx="469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" imgW="3873500" imgH="457200" progId="Equation.3">
                    <p:embed/>
                  </p:oleObj>
                </mc:Choice>
                <mc:Fallback>
                  <p:oleObj name="" r:id="rId1" imgW="3873500" imgH="4572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47" y="210"/>
                          <a:ext cx="4692" cy="5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1" name="文本框 19460"/>
            <p:cNvSpPr txBox="1"/>
            <p:nvPr/>
          </p:nvSpPr>
          <p:spPr>
            <a:xfrm>
              <a:off x="96" y="322"/>
              <a:ext cx="6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例5：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9462" name="对象 19461"/>
          <p:cNvGraphicFramePr/>
          <p:nvPr/>
        </p:nvGraphicFramePr>
        <p:xfrm>
          <a:off x="1184275" y="1208088"/>
          <a:ext cx="5926138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3086100" imgH="2590800" progId="Equation.3">
                  <p:embed/>
                </p:oleObj>
              </mc:Choice>
              <mc:Fallback>
                <p:oleObj name="" r:id="rId3" imgW="3086100" imgH="2590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4275" y="1208088"/>
                        <a:ext cx="5926138" cy="481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文本框 19462"/>
          <p:cNvSpPr txBox="1"/>
          <p:nvPr/>
        </p:nvSpPr>
        <p:spPr>
          <a:xfrm>
            <a:off x="674688" y="131603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19465" name="动作按钮: 上一张 19464">
            <a:hlinkClick r:id="rId5" action="ppaction://hlinksldjump"/>
          </p:cNvPr>
          <p:cNvSpPr/>
          <p:nvPr/>
        </p:nvSpPr>
        <p:spPr>
          <a:xfrm>
            <a:off x="6823075" y="2222500"/>
            <a:ext cx="504825" cy="53975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3370" name="组合 13369"/>
          <p:cNvGrpSpPr/>
          <p:nvPr/>
        </p:nvGrpSpPr>
        <p:grpSpPr>
          <a:xfrm>
            <a:off x="179388" y="28575"/>
            <a:ext cx="8755062" cy="1887538"/>
            <a:chOff x="113" y="18"/>
            <a:chExt cx="5515" cy="1189"/>
          </a:xfrm>
        </p:grpSpPr>
        <p:sp>
          <p:nvSpPr>
            <p:cNvPr id="13314" name="文本框 13313"/>
            <p:cNvSpPr txBox="1"/>
            <p:nvPr/>
          </p:nvSpPr>
          <p:spPr>
            <a:xfrm>
              <a:off x="113" y="18"/>
              <a:ext cx="5515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例6</a:t>
              </a:r>
              <a:r>
                <a:rPr lang="en-US" altLang="zh-CN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.  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炮弹发射的初速度为 </a:t>
              </a:r>
              <a:r>
                <a:rPr lang="en-US" altLang="zh-CN" i="1">
                  <a:latin typeface="Times New Roman" panose="02020603050405020304" charset="0"/>
                  <a:ea typeface="宋体" panose="02010600030101010101" pitchFamily="2" charset="-122"/>
                </a:rPr>
                <a:t>v</a:t>
              </a:r>
              <a:r>
                <a:rPr lang="en-US" altLang="zh-CN" baseline="-25000">
                  <a:latin typeface="Times New Roman" panose="02020603050405020304" charset="0"/>
                  <a:ea typeface="宋体" panose="02010600030101010101" pitchFamily="2" charset="-122"/>
                </a:rPr>
                <a:t>0</a:t>
              </a:r>
              <a:r>
                <a:rPr lang="en-US" altLang="zh-CN" baseline="-25000">
                  <a:latin typeface="Italic" pitchFamily="2" charset="0"/>
                  <a:ea typeface="宋体" panose="02010600030101010101" pitchFamily="2" charset="-122"/>
                </a:rPr>
                <a:t>, 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方向与地平线成 </a:t>
              </a:r>
              <a:r>
                <a:rPr lang="zh-CN" altLang="en-US" i="1" dirty="0">
                  <a:latin typeface="Italic" pitchFamily="2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角，如果不计空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气阻力，求：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15" name="文本框 13314"/>
            <p:cNvSpPr txBox="1"/>
            <p:nvPr/>
          </p:nvSpPr>
          <p:spPr>
            <a:xfrm>
              <a:off x="589" y="597"/>
              <a:ext cx="3540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1、炮弹在时刻 </a:t>
              </a:r>
              <a:r>
                <a:rPr lang="en-US" altLang="zh-CN" i="1">
                  <a:latin typeface="Times New Roman" panose="02020603050405020304" charset="0"/>
                  <a:ea typeface="宋体" panose="02010600030101010101" pitchFamily="2" charset="-122"/>
                </a:rPr>
                <a:t>t</a:t>
              </a: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的速度；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>
                  <a:latin typeface="Italic" pitchFamily="2" charset="0"/>
                  <a:ea typeface="宋体" panose="02010600030101010101" pitchFamily="2" charset="-122"/>
                </a:rPr>
                <a:t>2、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若弹着点 </a:t>
              </a:r>
              <a:r>
                <a:rPr lang="en-US" altLang="zh-CN" i="1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也在地平线上，求射程。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6" name="文本框 13315"/>
          <p:cNvSpPr txBox="1"/>
          <p:nvPr/>
        </p:nvSpPr>
        <p:spPr>
          <a:xfrm>
            <a:off x="107950" y="191611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13342" name="文本框 13341"/>
          <p:cNvSpPr txBox="1"/>
          <p:nvPr/>
        </p:nvSpPr>
        <p:spPr>
          <a:xfrm>
            <a:off x="706438" y="1916113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建立坐标系如图</a:t>
            </a:r>
            <a:endParaRPr lang="zh-CN" altLang="en-US" b="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3343" name="组合 13342"/>
          <p:cNvGrpSpPr/>
          <p:nvPr/>
        </p:nvGrpSpPr>
        <p:grpSpPr>
          <a:xfrm>
            <a:off x="4284663" y="1916113"/>
            <a:ext cx="4775200" cy="2566987"/>
            <a:chOff x="2744" y="44"/>
            <a:chExt cx="3008" cy="1617"/>
          </a:xfrm>
        </p:grpSpPr>
        <p:sp>
          <p:nvSpPr>
            <p:cNvPr id="13344" name="直接连接符 13343"/>
            <p:cNvSpPr/>
            <p:nvPr/>
          </p:nvSpPr>
          <p:spPr>
            <a:xfrm>
              <a:off x="3174" y="1379"/>
              <a:ext cx="25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45" name="直接连接符 13344"/>
            <p:cNvSpPr/>
            <p:nvPr/>
          </p:nvSpPr>
          <p:spPr>
            <a:xfrm flipV="1">
              <a:off x="3352" y="75"/>
              <a:ext cx="0" cy="15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46" name="任意多边形 13345"/>
            <p:cNvSpPr/>
            <p:nvPr/>
          </p:nvSpPr>
          <p:spPr>
            <a:xfrm>
              <a:off x="3352" y="616"/>
              <a:ext cx="1949" cy="763"/>
            </a:xfrm>
            <a:custGeom>
              <a:avLst/>
              <a:gdLst/>
              <a:ahLst/>
              <a:cxnLst/>
              <a:pathLst>
                <a:path w="3168" h="1152">
                  <a:moveTo>
                    <a:pt x="0" y="1152"/>
                  </a:moveTo>
                  <a:cubicBezTo>
                    <a:pt x="492" y="576"/>
                    <a:pt x="1008" y="0"/>
                    <a:pt x="1536" y="0"/>
                  </a:cubicBezTo>
                  <a:cubicBezTo>
                    <a:pt x="2088" y="0"/>
                    <a:pt x="2828" y="912"/>
                    <a:pt x="3168" y="1152"/>
                  </a:cubicBezTo>
                </a:path>
              </a:pathLst>
            </a:custGeom>
            <a:noFill/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7" name="任意多边形 13346"/>
            <p:cNvSpPr/>
            <p:nvPr/>
          </p:nvSpPr>
          <p:spPr>
            <a:xfrm>
              <a:off x="3765" y="902"/>
              <a:ext cx="295" cy="1"/>
            </a:xfrm>
            <a:custGeom>
              <a:avLst/>
              <a:gdLst/>
              <a:ahLst/>
              <a:cxnLst/>
              <a:pathLst>
                <a:path w="480" h="1">
                  <a:moveTo>
                    <a:pt x="0" y="0"/>
                  </a:moveTo>
                  <a:lnTo>
                    <a:pt x="480" y="1"/>
                  </a:lnTo>
                </a:path>
              </a:pathLst>
            </a:custGeom>
            <a:noFill/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8" name="直接连接符 13347"/>
            <p:cNvSpPr/>
            <p:nvPr/>
          </p:nvSpPr>
          <p:spPr>
            <a:xfrm flipV="1">
              <a:off x="3765" y="552"/>
              <a:ext cx="0" cy="350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49" name="任意多边形 13348"/>
            <p:cNvSpPr/>
            <p:nvPr/>
          </p:nvSpPr>
          <p:spPr>
            <a:xfrm>
              <a:off x="3765" y="560"/>
              <a:ext cx="281" cy="342"/>
            </a:xfrm>
            <a:custGeom>
              <a:avLst/>
              <a:gdLst/>
              <a:ahLst/>
              <a:cxnLst/>
              <a:pathLst>
                <a:path w="456" h="516">
                  <a:moveTo>
                    <a:pt x="0" y="516"/>
                  </a:moveTo>
                  <a:lnTo>
                    <a:pt x="456" y="0"/>
                  </a:lnTo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50" name="直接连接符 13349"/>
            <p:cNvSpPr/>
            <p:nvPr/>
          </p:nvSpPr>
          <p:spPr>
            <a:xfrm flipV="1">
              <a:off x="3352" y="998"/>
              <a:ext cx="0" cy="349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51" name="直接连接符 13350"/>
            <p:cNvSpPr/>
            <p:nvPr/>
          </p:nvSpPr>
          <p:spPr>
            <a:xfrm flipV="1">
              <a:off x="3352" y="1029"/>
              <a:ext cx="236" cy="350"/>
            </a:xfrm>
            <a:prstGeom prst="line">
              <a:avLst/>
            </a:prstGeom>
            <a:ln w="34925" cap="flat" cmpd="sng">
              <a:solidFill>
                <a:srgbClr val="FF0000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13352" name="文本框 13351"/>
            <p:cNvSpPr txBox="1"/>
            <p:nvPr/>
          </p:nvSpPr>
          <p:spPr>
            <a:xfrm>
              <a:off x="5508" y="1349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Times New Roman" panose="02020603050405020304" charset="0"/>
                  <a:ea typeface="宋体" panose="02010600030101010101" pitchFamily="2" charset="-122"/>
                </a:rPr>
                <a:t>x</a:t>
              </a:r>
              <a:endParaRPr lang="en-US" altLang="zh-CN" i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3353" name="文本框 13352"/>
            <p:cNvSpPr txBox="1"/>
            <p:nvPr/>
          </p:nvSpPr>
          <p:spPr>
            <a:xfrm>
              <a:off x="3107" y="44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Times New Roman" panose="02020603050405020304" charset="0"/>
                  <a:ea typeface="宋体" panose="02010600030101010101" pitchFamily="2" charset="-122"/>
                </a:rPr>
                <a:t>y</a:t>
              </a:r>
              <a:endParaRPr lang="en-US" altLang="zh-CN" i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3354" name="文本框 13353"/>
            <p:cNvSpPr txBox="1"/>
            <p:nvPr/>
          </p:nvSpPr>
          <p:spPr>
            <a:xfrm>
              <a:off x="3107" y="137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Times New Roman" panose="02020603050405020304" charset="0"/>
                  <a:ea typeface="宋体" panose="02010600030101010101" pitchFamily="2" charset="-122"/>
                </a:rPr>
                <a:t>O</a:t>
              </a:r>
              <a:endParaRPr lang="en-US" altLang="zh-CN" i="1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55" name="对象 13354"/>
            <p:cNvGraphicFramePr/>
            <p:nvPr/>
          </p:nvGraphicFramePr>
          <p:xfrm>
            <a:off x="3470" y="851"/>
            <a:ext cx="18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" imgW="279400" imgH="381000" progId="Equation.3">
                    <p:embed/>
                  </p:oleObj>
                </mc:Choice>
                <mc:Fallback>
                  <p:oleObj name="" r:id="rId1" imgW="279400" imgH="3810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70" y="851"/>
                          <a:ext cx="181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6" name="对象 13355"/>
            <p:cNvGraphicFramePr/>
            <p:nvPr/>
          </p:nvGraphicFramePr>
          <p:xfrm>
            <a:off x="3470" y="1232"/>
            <a:ext cx="159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152400" imgH="139700" progId="Equation.3">
                    <p:embed/>
                  </p:oleObj>
                </mc:Choice>
                <mc:Fallback>
                  <p:oleObj name="" r:id="rId3" imgW="152400" imgH="1397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70" y="1232"/>
                          <a:ext cx="159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7" name="对象 13356"/>
            <p:cNvGraphicFramePr/>
            <p:nvPr/>
          </p:nvGraphicFramePr>
          <p:xfrm>
            <a:off x="3833" y="754"/>
            <a:ext cx="121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5" imgW="139700" imgH="177800" progId="Equation.3">
                    <p:embed/>
                  </p:oleObj>
                </mc:Choice>
                <mc:Fallback>
                  <p:oleObj name="" r:id="rId5" imgW="139700" imgH="1778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33" y="754"/>
                          <a:ext cx="121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8" name="对象 13357"/>
            <p:cNvGraphicFramePr/>
            <p:nvPr/>
          </p:nvGraphicFramePr>
          <p:xfrm>
            <a:off x="4043" y="762"/>
            <a:ext cx="19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7" imgW="304800" imgH="380365" progId="Equation.3">
                    <p:embed/>
                  </p:oleObj>
                </mc:Choice>
                <mc:Fallback>
                  <p:oleObj name="" r:id="rId7" imgW="304800" imgH="380365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43" y="762"/>
                          <a:ext cx="19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9" name="对象 13358"/>
            <p:cNvGraphicFramePr/>
            <p:nvPr/>
          </p:nvGraphicFramePr>
          <p:xfrm>
            <a:off x="3560" y="300"/>
            <a:ext cx="19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9" imgW="304800" imgH="418465" progId="Equation.3">
                    <p:embed/>
                  </p:oleObj>
                </mc:Choice>
                <mc:Fallback>
                  <p:oleObj name="" r:id="rId9" imgW="304800" imgH="41846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60" y="300"/>
                          <a:ext cx="198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0" name="对象 13359"/>
            <p:cNvGraphicFramePr/>
            <p:nvPr/>
          </p:nvGraphicFramePr>
          <p:xfrm>
            <a:off x="4040" y="324"/>
            <a:ext cx="33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1" imgW="279400" imgH="203200" progId="Equation.3">
                    <p:embed/>
                  </p:oleObj>
                </mc:Choice>
                <mc:Fallback>
                  <p:oleObj name="" r:id="rId11" imgW="279400" imgH="2032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040" y="324"/>
                          <a:ext cx="337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1" name="对象 13360"/>
            <p:cNvGraphicFramePr/>
            <p:nvPr/>
          </p:nvGraphicFramePr>
          <p:xfrm>
            <a:off x="3379" y="1389"/>
            <a:ext cx="58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3" imgW="533400" imgH="228600" progId="Equation.3">
                    <p:embed/>
                  </p:oleObj>
                </mc:Choice>
                <mc:Fallback>
                  <p:oleObj name="" r:id="rId13" imgW="533400" imgH="2286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79" y="1389"/>
                          <a:ext cx="587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2" name="对象 13361"/>
            <p:cNvGraphicFramePr/>
            <p:nvPr/>
          </p:nvGraphicFramePr>
          <p:xfrm>
            <a:off x="2744" y="935"/>
            <a:ext cx="58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5" imgW="520700" imgH="228600" progId="Equation.3">
                    <p:embed/>
                  </p:oleObj>
                </mc:Choice>
                <mc:Fallback>
                  <p:oleObj name="" r:id="rId15" imgW="520700" imgH="2286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44" y="935"/>
                          <a:ext cx="581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63" name="文本框 13362"/>
            <p:cNvSpPr txBox="1"/>
            <p:nvPr/>
          </p:nvSpPr>
          <p:spPr>
            <a:xfrm>
              <a:off x="5212" y="1349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endParaRPr lang="en-US" altLang="zh-CN" i="1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3364" name="文本框 13363"/>
            <p:cNvSpPr txBox="1"/>
            <p:nvPr/>
          </p:nvSpPr>
          <p:spPr>
            <a:xfrm>
              <a:off x="5153" y="1157"/>
              <a:ext cx="59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Italic" pitchFamily="2" charset="0"/>
                  <a:ea typeface="宋体" panose="02010600030101010101" pitchFamily="2" charset="-122"/>
                </a:rPr>
                <a:t>弹着点</a:t>
              </a:r>
              <a:endParaRPr lang="zh-CN" altLang="en-US" sz="2000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365" name="直接连接符 13364"/>
            <p:cNvSpPr/>
            <p:nvPr/>
          </p:nvSpPr>
          <p:spPr>
            <a:xfrm>
              <a:off x="3352" y="1379"/>
              <a:ext cx="359" cy="1"/>
            </a:xfrm>
            <a:prstGeom prst="line">
              <a:avLst/>
            </a:prstGeom>
            <a:ln w="34925" cap="flat" cmpd="sng">
              <a:solidFill>
                <a:schemeClr val="accent2"/>
              </a:solidFill>
              <a:prstDash val="solid"/>
              <a:headEnd type="none" w="med" len="med"/>
              <a:tailEnd type="triangle" w="sm" len="lg"/>
            </a:ln>
          </p:spPr>
        </p:sp>
      </p:grpSp>
      <p:sp>
        <p:nvSpPr>
          <p:cNvPr id="13366" name="文本框 13365"/>
          <p:cNvSpPr txBox="1"/>
          <p:nvPr/>
        </p:nvSpPr>
        <p:spPr>
          <a:xfrm>
            <a:off x="684213" y="2393950"/>
            <a:ext cx="36369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1、炮弹在时刻 </a:t>
            </a:r>
            <a:r>
              <a:rPr lang="en-US" altLang="zh-CN" i="1">
                <a:solidFill>
                  <a:srgbClr val="FF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t 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的速度；</a:t>
            </a:r>
            <a:endParaRPr lang="zh-CN" altLang="en-US" dirty="0">
              <a:solidFill>
                <a:srgbClr val="FF00FF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3367" name="对象 13366"/>
          <p:cNvGraphicFramePr/>
          <p:nvPr/>
        </p:nvGraphicFramePr>
        <p:xfrm>
          <a:off x="323850" y="2924175"/>
          <a:ext cx="424815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7" imgW="2057400" imgH="889000" progId="Equation.3">
                  <p:embed/>
                </p:oleObj>
              </mc:Choice>
              <mc:Fallback>
                <p:oleObj name="" r:id="rId17" imgW="2057400" imgH="8890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3850" y="2924175"/>
                        <a:ext cx="4248150" cy="171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8" name="文本框 13367"/>
          <p:cNvSpPr txBox="1"/>
          <p:nvPr/>
        </p:nvSpPr>
        <p:spPr>
          <a:xfrm>
            <a:off x="395288" y="4579938"/>
            <a:ext cx="8542337" cy="96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     炮弹在时刻 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</a:rPr>
              <a:t>t 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的速度大小，可以由其水平分速度 </a:t>
            </a:r>
            <a:r>
              <a:rPr lang="en-US" altLang="zh-CN" i="1" err="1">
                <a:latin typeface="Times New Roman" panose="02020603050405020304" charset="0"/>
                <a:ea typeface="宋体" panose="02010600030101010101" pitchFamily="2" charset="-122"/>
              </a:rPr>
              <a:t>v</a:t>
            </a:r>
            <a:r>
              <a:rPr lang="en-US" altLang="zh-CN" i="1" baseline="-25000" err="1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en-US" altLang="zh-CN" i="1" baseline="-250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和垂直分速度 </a:t>
            </a:r>
            <a:r>
              <a:rPr lang="en-US" altLang="zh-CN" i="1" err="1">
                <a:latin typeface="Times New Roman" panose="02020603050405020304" charset="0"/>
                <a:ea typeface="宋体" panose="02010600030101010101" pitchFamily="2" charset="-122"/>
              </a:rPr>
              <a:t>v</a:t>
            </a:r>
            <a:r>
              <a:rPr lang="en-US" altLang="zh-CN" i="1" baseline="-25000" err="1">
                <a:latin typeface="Times New Roman" panose="02020603050405020304" charset="0"/>
                <a:ea typeface="宋体" panose="02010600030101010101" pitchFamily="2" charset="-122"/>
              </a:rPr>
              <a:t>y</a:t>
            </a:r>
            <a:r>
              <a:rPr lang="en-US" altLang="zh-CN" i="1" baseline="-25000"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来表示。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3369" name="对象 13368"/>
          <p:cNvGraphicFramePr/>
          <p:nvPr/>
        </p:nvGraphicFramePr>
        <p:xfrm>
          <a:off x="1116013" y="5588000"/>
          <a:ext cx="28797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9" imgW="1561465" imgH="482600" progId="Equation.3">
                  <p:embed/>
                </p:oleObj>
              </mc:Choice>
              <mc:Fallback>
                <p:oleObj name="" r:id="rId19" imgW="1561465" imgH="4826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5588000"/>
                        <a:ext cx="2879725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42" grpId="0"/>
      <p:bldP spid="13366" grpId="0"/>
      <p:bldP spid="133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4364" name="对象 14363"/>
          <p:cNvGraphicFramePr/>
          <p:nvPr/>
        </p:nvGraphicFramePr>
        <p:xfrm>
          <a:off x="1738313" y="230188"/>
          <a:ext cx="5842000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2933700" imgH="825500" progId="Equation.3">
                  <p:embed/>
                </p:oleObj>
              </mc:Choice>
              <mc:Fallback>
                <p:oleObj name="" r:id="rId1" imgW="2933700" imgH="8255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8313" y="230188"/>
                        <a:ext cx="5842000" cy="164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对象 14367"/>
          <p:cNvGraphicFramePr/>
          <p:nvPr/>
        </p:nvGraphicFramePr>
        <p:xfrm>
          <a:off x="1676400" y="2027238"/>
          <a:ext cx="5975350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2921000" imgH="685800" progId="Equation.3">
                  <p:embed/>
                </p:oleObj>
              </mc:Choice>
              <mc:Fallback>
                <p:oleObj name="" r:id="rId3" imgW="2921000" imgH="685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027238"/>
                        <a:ext cx="5975350" cy="1370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9" name="文本框 14368"/>
          <p:cNvSpPr txBox="1"/>
          <p:nvPr/>
        </p:nvSpPr>
        <p:spPr>
          <a:xfrm>
            <a:off x="1068388" y="3429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FF"/>
                </a:solidFill>
                <a:latin typeface="Italic" pitchFamily="2" charset="0"/>
                <a:ea typeface="宋体" panose="02010600030101010101" pitchFamily="2" charset="-122"/>
              </a:rPr>
              <a:t>2、射程</a:t>
            </a:r>
            <a:endParaRPr lang="zh-CN" altLang="en-US" dirty="0">
              <a:solidFill>
                <a:srgbClr val="FF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14370" name="文本框 14369"/>
          <p:cNvSpPr txBox="1"/>
          <p:nvPr/>
        </p:nvSpPr>
        <p:spPr>
          <a:xfrm>
            <a:off x="1601788" y="3887788"/>
            <a:ext cx="4314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因为弹着点 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</a:rPr>
              <a:t>A 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在 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轴上， 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</a:rPr>
              <a:t>y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=0.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4371" name="对象 14370"/>
          <p:cNvGraphicFramePr/>
          <p:nvPr/>
        </p:nvGraphicFramePr>
        <p:xfrm>
          <a:off x="1223963" y="4365625"/>
          <a:ext cx="7310437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3542030" imgH="862965" progId="Equation.3">
                  <p:embed/>
                </p:oleObj>
              </mc:Choice>
              <mc:Fallback>
                <p:oleObj name="" r:id="rId5" imgW="3542030" imgH="8629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3963" y="4365625"/>
                        <a:ext cx="7310437" cy="172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/>
      <p:bldP spid="143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1508" name="文本框 21507"/>
          <p:cNvSpPr txBox="1"/>
          <p:nvPr/>
        </p:nvSpPr>
        <p:spPr>
          <a:xfrm>
            <a:off x="196850" y="128588"/>
            <a:ext cx="355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黑体" panose="02010609060101010101" pitchFamily="2" charset="-122"/>
              </a:rPr>
              <a:t>参数方程高阶求导法举例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Italic" pitchFamily="2" charset="0"/>
              <a:ea typeface="黑体" panose="02010609060101010101" pitchFamily="2" charset="-122"/>
            </a:endParaRPr>
          </a:p>
        </p:txBody>
      </p:sp>
      <p:grpSp>
        <p:nvGrpSpPr>
          <p:cNvPr id="21523" name="组合 21522"/>
          <p:cNvGrpSpPr/>
          <p:nvPr/>
        </p:nvGrpSpPr>
        <p:grpSpPr>
          <a:xfrm>
            <a:off x="196850" y="627063"/>
            <a:ext cx="7904163" cy="877887"/>
            <a:chOff x="124" y="395"/>
            <a:chExt cx="4979" cy="553"/>
          </a:xfrm>
        </p:grpSpPr>
        <p:graphicFrame>
          <p:nvGraphicFramePr>
            <p:cNvPr id="21510" name="对象 21509"/>
            <p:cNvGraphicFramePr/>
            <p:nvPr/>
          </p:nvGraphicFramePr>
          <p:xfrm>
            <a:off x="1111" y="395"/>
            <a:ext cx="3992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" imgW="3149600" imgH="457200" progId="Equation.3">
                    <p:embed/>
                  </p:oleObj>
                </mc:Choice>
                <mc:Fallback>
                  <p:oleObj name="" r:id="rId1" imgW="3149600" imgH="4572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11" y="395"/>
                          <a:ext cx="3992" cy="5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1" name="文本框 21510"/>
            <p:cNvSpPr txBox="1"/>
            <p:nvPr/>
          </p:nvSpPr>
          <p:spPr>
            <a:xfrm>
              <a:off x="124" y="496"/>
              <a:ext cx="108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补充例题：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1512" name="对象 21511"/>
          <p:cNvGraphicFramePr/>
          <p:nvPr/>
        </p:nvGraphicFramePr>
        <p:xfrm>
          <a:off x="539750" y="1484313"/>
          <a:ext cx="371633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1878965" imgH="533400" progId="Equation.3">
                  <p:embed/>
                </p:oleObj>
              </mc:Choice>
              <mc:Fallback>
                <p:oleObj name="" r:id="rId3" imgW="1878965" imgH="533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1484313"/>
                        <a:ext cx="3716338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8" name="组合 21517"/>
          <p:cNvGrpSpPr/>
          <p:nvPr/>
        </p:nvGrpSpPr>
        <p:grpSpPr>
          <a:xfrm>
            <a:off x="6451600" y="1700213"/>
            <a:ext cx="2513013" cy="1943100"/>
            <a:chOff x="3792" y="981"/>
            <a:chExt cx="1583" cy="1224"/>
          </a:xfrm>
        </p:grpSpPr>
        <p:sp>
          <p:nvSpPr>
            <p:cNvPr id="21514" name="圆角矩形标注 21513"/>
            <p:cNvSpPr/>
            <p:nvPr/>
          </p:nvSpPr>
          <p:spPr>
            <a:xfrm>
              <a:off x="3792" y="1008"/>
              <a:ext cx="1583" cy="1197"/>
            </a:xfrm>
            <a:prstGeom prst="wedgeRoundRectCallout">
              <a:avLst>
                <a:gd name="adj1" fmla="val -106917"/>
                <a:gd name="adj2" fmla="val 27194"/>
                <a:gd name="adj3" fmla="val 16667"/>
              </a:avLst>
            </a:prstGeom>
            <a:solidFill>
              <a:srgbClr val="FFFF99"/>
            </a:solidFill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en-US">
                <a:solidFill>
                  <a:srgbClr val="FFFF99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15" name="对象 21514"/>
            <p:cNvGraphicFramePr/>
            <p:nvPr/>
          </p:nvGraphicFramePr>
          <p:xfrm>
            <a:off x="3878" y="981"/>
            <a:ext cx="1305" cy="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5" imgW="1091565" imgH="1015365" progId="Equation.3">
                    <p:embed/>
                  </p:oleObj>
                </mc:Choice>
                <mc:Fallback>
                  <p:oleObj name="" r:id="rId5" imgW="1091565" imgH="1015365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78" y="981"/>
                          <a:ext cx="1305" cy="1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19" name="对象 21518"/>
          <p:cNvGraphicFramePr/>
          <p:nvPr/>
        </p:nvGraphicFramePr>
        <p:xfrm>
          <a:off x="1190625" y="2492375"/>
          <a:ext cx="3741738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7" imgW="1892300" imgH="1168400" progId="Equation.3">
                  <p:embed/>
                </p:oleObj>
              </mc:Choice>
              <mc:Fallback>
                <p:oleObj name="" r:id="rId7" imgW="1892300" imgH="11684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0625" y="2492375"/>
                        <a:ext cx="3741738" cy="230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1" name="组合 21520"/>
          <p:cNvGrpSpPr/>
          <p:nvPr/>
        </p:nvGrpSpPr>
        <p:grpSpPr>
          <a:xfrm>
            <a:off x="660400" y="4806950"/>
            <a:ext cx="8407400" cy="1285875"/>
            <a:chOff x="68" y="2931"/>
            <a:chExt cx="5117" cy="810"/>
          </a:xfrm>
        </p:grpSpPr>
        <p:sp>
          <p:nvSpPr>
            <p:cNvPr id="21516" name="文本框 21515"/>
            <p:cNvSpPr txBox="1"/>
            <p:nvPr/>
          </p:nvSpPr>
          <p:spPr>
            <a:xfrm>
              <a:off x="68" y="3022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Italic" pitchFamily="2" charset="0"/>
                  <a:ea typeface="黑体" panose="02010609060101010101" pitchFamily="2" charset="-122"/>
                </a:rPr>
                <a:t>注意：</a:t>
              </a:r>
              <a:endPara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Italic" pitchFamily="2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21517" name="对象 21516"/>
            <p:cNvGraphicFramePr/>
            <p:nvPr/>
          </p:nvGraphicFramePr>
          <p:xfrm>
            <a:off x="301" y="2931"/>
            <a:ext cx="4884" cy="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9" imgW="4087495" imgH="660400" progId="Equation.3">
                    <p:embed/>
                  </p:oleObj>
                </mc:Choice>
                <mc:Fallback>
                  <p:oleObj name="" r:id="rId9" imgW="4087495" imgH="6604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1" y="2931"/>
                          <a:ext cx="4884" cy="8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520" name="图片 21519" descr="14.gif (817 bytes)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03" y="3113"/>
              <a:ext cx="182" cy="18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525" name="动作按钮: 上一张 21524">
            <a:hlinkClick r:id="rId12" action="ppaction://hlinksldjump"/>
          </p:cNvPr>
          <p:cNvSpPr/>
          <p:nvPr/>
        </p:nvSpPr>
        <p:spPr>
          <a:xfrm>
            <a:off x="4572000" y="1773238"/>
            <a:ext cx="504825" cy="53975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2534" name="组合 22533"/>
          <p:cNvGrpSpPr/>
          <p:nvPr/>
        </p:nvGrpSpPr>
        <p:grpSpPr>
          <a:xfrm>
            <a:off x="900113" y="133350"/>
            <a:ext cx="3671887" cy="1423988"/>
            <a:chOff x="567" y="84"/>
            <a:chExt cx="2313" cy="897"/>
          </a:xfrm>
        </p:grpSpPr>
        <p:graphicFrame>
          <p:nvGraphicFramePr>
            <p:cNvPr id="22532" name="对象 22531"/>
            <p:cNvGraphicFramePr/>
            <p:nvPr/>
          </p:nvGraphicFramePr>
          <p:xfrm>
            <a:off x="886" y="84"/>
            <a:ext cx="1994" cy="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1638300" imgH="736600" progId="Equation.3">
                    <p:embed/>
                  </p:oleObj>
                </mc:Choice>
                <mc:Fallback>
                  <p:oleObj name="" r:id="rId1" imgW="1638300" imgH="736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6" y="84"/>
                          <a:ext cx="1994" cy="8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533" name="图片 22532" descr="14.gif (817 bytes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" y="549"/>
              <a:ext cx="226" cy="22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535" name="文本框 22534"/>
          <p:cNvSpPr txBox="1"/>
          <p:nvPr/>
        </p:nvSpPr>
        <p:spPr>
          <a:xfrm>
            <a:off x="304800" y="2198688"/>
            <a:ext cx="2946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四.相关变化率     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22536" name="组合 22535"/>
          <p:cNvGrpSpPr/>
          <p:nvPr/>
        </p:nvGrpSpPr>
        <p:grpSpPr>
          <a:xfrm>
            <a:off x="333375" y="2781300"/>
            <a:ext cx="8477250" cy="1905000"/>
            <a:chOff x="144" y="498"/>
            <a:chExt cx="5340" cy="1200"/>
          </a:xfrm>
        </p:grpSpPr>
        <p:grpSp>
          <p:nvGrpSpPr>
            <p:cNvPr id="22537" name="组合 22536"/>
            <p:cNvGrpSpPr/>
            <p:nvPr/>
          </p:nvGrpSpPr>
          <p:grpSpPr>
            <a:xfrm>
              <a:off x="1104" y="786"/>
              <a:ext cx="4014" cy="576"/>
              <a:chOff x="1104" y="816"/>
              <a:chExt cx="4014" cy="576"/>
            </a:xfrm>
          </p:grpSpPr>
          <p:sp>
            <p:nvSpPr>
              <p:cNvPr id="22538" name="文本框 22537"/>
              <p:cNvSpPr txBox="1"/>
              <p:nvPr/>
            </p:nvSpPr>
            <p:spPr>
              <a:xfrm>
                <a:off x="1104" y="912"/>
                <a:ext cx="108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charset="0"/>
                    <a:ea typeface="宋体" panose="02010600030101010101" pitchFamily="2" charset="-122"/>
                  </a:rPr>
                  <a:t>从而变化率</a:t>
                </a:r>
                <a:endParaRPr lang="zh-CN" altLang="en-US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2539" name="对象 22538"/>
              <p:cNvGraphicFramePr/>
              <p:nvPr/>
            </p:nvGraphicFramePr>
            <p:xfrm>
              <a:off x="2151" y="816"/>
              <a:ext cx="883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4" imgW="584200" imgH="393700" progId="Equation.3">
                      <p:embed/>
                    </p:oleObj>
                  </mc:Choice>
                  <mc:Fallback>
                    <p:oleObj name="" r:id="rId4" imgW="584200" imgH="3937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151" y="816"/>
                            <a:ext cx="883" cy="5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40" name="文本框 22539"/>
              <p:cNvSpPr txBox="1"/>
              <p:nvPr/>
            </p:nvSpPr>
            <p:spPr>
              <a:xfrm>
                <a:off x="3072" y="960"/>
                <a:ext cx="204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charset="0"/>
                    <a:ea typeface="宋体" panose="02010600030101010101" pitchFamily="2" charset="-122"/>
                  </a:rPr>
                  <a:t>之间也存在一定关系。</a:t>
                </a:r>
                <a:endParaRPr lang="zh-CN" altLang="en-US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541" name="文本框 22540"/>
            <p:cNvSpPr txBox="1"/>
            <p:nvPr/>
          </p:nvSpPr>
          <p:spPr>
            <a:xfrm>
              <a:off x="144" y="1410"/>
              <a:ext cx="33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个相互依赖的变化率称为</a:t>
              </a: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相关变化率</a:t>
              </a:r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。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22542" name="组合 22541"/>
            <p:cNvGrpSpPr/>
            <p:nvPr/>
          </p:nvGrpSpPr>
          <p:grpSpPr>
            <a:xfrm>
              <a:off x="480" y="498"/>
              <a:ext cx="3147" cy="288"/>
              <a:chOff x="480" y="576"/>
              <a:chExt cx="3147" cy="288"/>
            </a:xfrm>
          </p:grpSpPr>
          <p:sp>
            <p:nvSpPr>
              <p:cNvPr id="22543" name="文本框 22542"/>
              <p:cNvSpPr txBox="1"/>
              <p:nvPr/>
            </p:nvSpPr>
            <p:spPr>
              <a:xfrm>
                <a:off x="480" y="576"/>
                <a:ext cx="314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latin typeface="Times New Roman" panose="02020603050405020304" charset="0"/>
                    <a:ea typeface="宋体" panose="02010600030101010101" pitchFamily="2" charset="-122"/>
                  </a:rPr>
                  <a:t>设                                 都是可导函数, </a:t>
                </a:r>
                <a:endParaRPr lang="zh-CN" altLang="en-US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2544" name="对象 22543"/>
              <p:cNvGraphicFramePr/>
              <p:nvPr/>
            </p:nvGraphicFramePr>
            <p:xfrm>
              <a:off x="685" y="576"/>
              <a:ext cx="165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6" imgW="1192530" imgH="203200" progId="Equation.3">
                      <p:embed/>
                    </p:oleObj>
                  </mc:Choice>
                  <mc:Fallback>
                    <p:oleObj name="" r:id="rId6" imgW="1192530" imgH="2032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85" y="576"/>
                            <a:ext cx="1654" cy="2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545" name="组合 22544"/>
            <p:cNvGrpSpPr/>
            <p:nvPr/>
          </p:nvGrpSpPr>
          <p:grpSpPr>
            <a:xfrm>
              <a:off x="3528" y="498"/>
              <a:ext cx="1948" cy="288"/>
              <a:chOff x="3528" y="576"/>
              <a:chExt cx="1948" cy="288"/>
            </a:xfrm>
          </p:grpSpPr>
          <p:sp>
            <p:nvSpPr>
              <p:cNvPr id="22546" name="文本框 22545"/>
              <p:cNvSpPr txBox="1"/>
              <p:nvPr/>
            </p:nvSpPr>
            <p:spPr>
              <a:xfrm>
                <a:off x="3528" y="576"/>
                <a:ext cx="19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algn="ctr"/>
                <a:r>
                  <a:rPr lang="zh-CN" altLang="en-US" dirty="0">
                    <a:latin typeface="Times New Roman" panose="02020603050405020304" charset="0"/>
                    <a:ea typeface="宋体" panose="02010600030101010101" pitchFamily="2" charset="-122"/>
                  </a:rPr>
                  <a:t>而变量   与   之间存在</a:t>
                </a:r>
                <a:endParaRPr lang="zh-CN" altLang="en-US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2547" name="对象 22546"/>
              <p:cNvGraphicFramePr/>
              <p:nvPr/>
            </p:nvGraphicFramePr>
            <p:xfrm>
              <a:off x="4168" y="624"/>
              <a:ext cx="186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8" imgW="139700" imgH="139700" progId="Equation.3">
                      <p:embed/>
                    </p:oleObj>
                  </mc:Choice>
                  <mc:Fallback>
                    <p:oleObj name="" r:id="rId8" imgW="139700" imgH="1397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168" y="624"/>
                            <a:ext cx="186" cy="1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8" name="对象 22547"/>
              <p:cNvGraphicFramePr/>
              <p:nvPr/>
            </p:nvGraphicFramePr>
            <p:xfrm>
              <a:off x="4512" y="624"/>
              <a:ext cx="167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10" imgW="139700" imgH="165100" progId="Equation.3">
                      <p:embed/>
                    </p:oleObj>
                  </mc:Choice>
                  <mc:Fallback>
                    <p:oleObj name="" r:id="rId10" imgW="139700" imgH="1651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512" y="624"/>
                            <a:ext cx="167" cy="1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49" name="文本框 22548"/>
            <p:cNvSpPr txBox="1"/>
            <p:nvPr/>
          </p:nvSpPr>
          <p:spPr>
            <a:xfrm>
              <a:off x="144" y="882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某种关系,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2550" name="文本框 22549"/>
            <p:cNvSpPr txBox="1"/>
            <p:nvPr/>
          </p:nvSpPr>
          <p:spPr>
            <a:xfrm>
              <a:off x="4982" y="943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这两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51" name="组合 22550"/>
          <p:cNvGrpSpPr/>
          <p:nvPr/>
        </p:nvGrpSpPr>
        <p:grpSpPr>
          <a:xfrm>
            <a:off x="228600" y="4886325"/>
            <a:ext cx="8416925" cy="990600"/>
            <a:chOff x="144" y="1826"/>
            <a:chExt cx="5302" cy="624"/>
          </a:xfrm>
        </p:grpSpPr>
        <p:sp>
          <p:nvSpPr>
            <p:cNvPr id="22552" name="文本框 22551"/>
            <p:cNvSpPr txBox="1"/>
            <p:nvPr/>
          </p:nvSpPr>
          <p:spPr>
            <a:xfrm>
              <a:off x="528" y="1826"/>
              <a:ext cx="44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相关变化率问题就是研究这两个变化率之间的关系,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2553" name="文本框 22552"/>
            <p:cNvSpPr txBox="1"/>
            <p:nvPr/>
          </p:nvSpPr>
          <p:spPr>
            <a:xfrm>
              <a:off x="144" y="2162"/>
              <a:ext cx="2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从其中一个求出另一个。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22554" name="文本框 22553"/>
            <p:cNvSpPr txBox="1"/>
            <p:nvPr/>
          </p:nvSpPr>
          <p:spPr>
            <a:xfrm>
              <a:off x="4944" y="1826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以便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7410" name="组合 17409"/>
          <p:cNvGrpSpPr/>
          <p:nvPr/>
        </p:nvGrpSpPr>
        <p:grpSpPr>
          <a:xfrm>
            <a:off x="76200" y="152400"/>
            <a:ext cx="8866188" cy="1447800"/>
            <a:chOff x="96" y="96"/>
            <a:chExt cx="5585" cy="912"/>
          </a:xfrm>
        </p:grpSpPr>
        <p:sp>
          <p:nvSpPr>
            <p:cNvPr id="17411" name="文本框 17410"/>
            <p:cNvSpPr txBox="1"/>
            <p:nvPr/>
          </p:nvSpPr>
          <p:spPr>
            <a:xfrm>
              <a:off x="480" y="96"/>
              <a:ext cx="50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例7</a:t>
              </a:r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 一气球从离开观察员500</a:t>
              </a: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处离地面铅直</a:t>
              </a:r>
              <a:r>
                <a:rPr lang="zh-CN" altLang="zh-CN" dirty="0">
                  <a:latin typeface="Times New Roman" panose="02020603050405020304" charset="0"/>
                  <a:ea typeface="宋体" panose="02010600030101010101" pitchFamily="2" charset="-122"/>
                </a:rPr>
                <a:t>上升, 其速率为</a:t>
              </a:r>
              <a:endParaRPr lang="zh-CN" altLang="en-US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12" name="文本框 17411"/>
            <p:cNvSpPr txBox="1"/>
            <p:nvPr/>
          </p:nvSpPr>
          <p:spPr>
            <a:xfrm>
              <a:off x="96" y="384"/>
              <a:ext cx="558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zh-CN" dirty="0">
                  <a:latin typeface="Times New Roman" panose="02020603050405020304" charset="0"/>
                  <a:ea typeface="宋体" panose="02010600030101010101" pitchFamily="2" charset="-122"/>
                </a:rPr>
                <a:t>140</a:t>
              </a: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m/min(</a:t>
              </a:r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分).   当气球高度为500</a:t>
              </a: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r>
                <a:rPr lang="zh-CN" altLang="zh-CN" dirty="0">
                  <a:latin typeface="Times New Roman" panose="02020603050405020304" charset="0"/>
                  <a:ea typeface="宋体" panose="02010600030101010101" pitchFamily="2" charset="-122"/>
                </a:rPr>
                <a:t>时，</a:t>
              </a:r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观察员视线的仰角增加率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文本框 17412"/>
            <p:cNvSpPr txBox="1"/>
            <p:nvPr/>
          </p:nvSpPr>
          <p:spPr>
            <a:xfrm>
              <a:off x="96" y="720"/>
              <a:ext cx="9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率为多少?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4" name="文本框 17413"/>
          <p:cNvSpPr txBox="1"/>
          <p:nvPr/>
        </p:nvSpPr>
        <p:spPr>
          <a:xfrm>
            <a:off x="685800" y="1557338"/>
            <a:ext cx="4435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解  气球上升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t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秒后, 其高度为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</a:rPr>
              <a:t>h, </a:t>
            </a:r>
            <a:endParaRPr lang="en-US" alt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7415" name="对象 17414"/>
          <p:cNvGraphicFramePr/>
          <p:nvPr/>
        </p:nvGraphicFramePr>
        <p:xfrm>
          <a:off x="2325688" y="2535238"/>
          <a:ext cx="167481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850265" imgH="405765" progId="Equation.3">
                  <p:embed/>
                </p:oleObj>
              </mc:Choice>
              <mc:Fallback>
                <p:oleObj name="" r:id="rId1" imgW="850265" imgH="4057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25688" y="2535238"/>
                        <a:ext cx="1674812" cy="830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/>
          <p:nvPr/>
        </p:nvGraphicFramePr>
        <p:xfrm>
          <a:off x="1098550" y="3357563"/>
          <a:ext cx="39893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725930" imgH="203200" progId="Equation.3">
                  <p:embed/>
                </p:oleObj>
              </mc:Choice>
              <mc:Fallback>
                <p:oleObj name="" r:id="rId3" imgW="1725930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8550" y="3357563"/>
                        <a:ext cx="3989388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/>
          <p:nvPr/>
        </p:nvGraphicFramePr>
        <p:xfrm>
          <a:off x="2514600" y="3789363"/>
          <a:ext cx="35814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1484630" imgH="405765" progId="Equation.3">
                  <p:embed/>
                </p:oleObj>
              </mc:Choice>
              <mc:Fallback>
                <p:oleObj name="" r:id="rId5" imgW="1484630" imgH="4057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789363"/>
                        <a:ext cx="3581400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7417"/>
          <p:cNvGraphicFramePr/>
          <p:nvPr/>
        </p:nvGraphicFramePr>
        <p:xfrm>
          <a:off x="963613" y="4508500"/>
          <a:ext cx="28321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1294130" imgH="405765" progId="Equation.3">
                  <p:embed/>
                </p:oleObj>
              </mc:Choice>
              <mc:Fallback>
                <p:oleObj name="" r:id="rId7" imgW="1294130" imgH="40576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3613" y="4508500"/>
                        <a:ext cx="2832100" cy="842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对象 17418"/>
          <p:cNvGraphicFramePr/>
          <p:nvPr/>
        </p:nvGraphicFramePr>
        <p:xfrm>
          <a:off x="1003300" y="5453063"/>
          <a:ext cx="59451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2767330" imgH="393700" progId="Equation.3">
                  <p:embed/>
                </p:oleObj>
              </mc:Choice>
              <mc:Fallback>
                <p:oleObj name="" r:id="rId9" imgW="2767330" imgH="393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3300" y="5453063"/>
                        <a:ext cx="5945188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文本框 17419"/>
          <p:cNvSpPr txBox="1"/>
          <p:nvPr/>
        </p:nvSpPr>
        <p:spPr>
          <a:xfrm>
            <a:off x="1295400" y="2090738"/>
            <a:ext cx="3592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观察员视线的仰角为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rPr>
              <a:t>, 则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7421" name="对象 17420"/>
          <p:cNvGraphicFramePr/>
          <p:nvPr/>
        </p:nvGraphicFramePr>
        <p:xfrm>
          <a:off x="3938588" y="4738688"/>
          <a:ext cx="50530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2298700" imgH="228600" progId="Equation.3">
                  <p:embed/>
                </p:oleObj>
              </mc:Choice>
              <mc:Fallback>
                <p:oleObj name="" r:id="rId11" imgW="22987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38588" y="4738688"/>
                        <a:ext cx="5053012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2" name="组合 17421"/>
          <p:cNvGrpSpPr/>
          <p:nvPr/>
        </p:nvGrpSpPr>
        <p:grpSpPr>
          <a:xfrm>
            <a:off x="4953000" y="1524000"/>
            <a:ext cx="3632200" cy="1524000"/>
            <a:chOff x="3072" y="1056"/>
            <a:chExt cx="2288" cy="960"/>
          </a:xfrm>
        </p:grpSpPr>
        <p:sp>
          <p:nvSpPr>
            <p:cNvPr id="17423" name="直接连接符 17422"/>
            <p:cNvSpPr/>
            <p:nvPr/>
          </p:nvSpPr>
          <p:spPr>
            <a:xfrm>
              <a:off x="3792" y="1824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4" name="直接连接符 17423"/>
            <p:cNvSpPr/>
            <p:nvPr/>
          </p:nvSpPr>
          <p:spPr>
            <a:xfrm flipV="1">
              <a:off x="3792" y="1056"/>
              <a:ext cx="1392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5" name="直接连接符 17424"/>
            <p:cNvSpPr/>
            <p:nvPr/>
          </p:nvSpPr>
          <p:spPr>
            <a:xfrm>
              <a:off x="5184" y="1056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6" name="文本框 17425"/>
            <p:cNvSpPr txBox="1"/>
            <p:nvPr/>
          </p:nvSpPr>
          <p:spPr>
            <a:xfrm>
              <a:off x="3072" y="1728"/>
              <a:ext cx="6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观察员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427" name="对象 17426"/>
            <p:cNvGraphicFramePr/>
            <p:nvPr/>
          </p:nvGraphicFramePr>
          <p:xfrm>
            <a:off x="5184" y="1296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3" imgW="127000" imgH="177165" progId="Equation.3">
                    <p:embed/>
                  </p:oleObj>
                </mc:Choice>
                <mc:Fallback>
                  <p:oleObj name="" r:id="rId13" imgW="127000" imgH="1771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84" y="1296"/>
                          <a:ext cx="176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文本框 17427"/>
            <p:cNvSpPr txBox="1"/>
            <p:nvPr/>
          </p:nvSpPr>
          <p:spPr>
            <a:xfrm>
              <a:off x="4310" y="1610"/>
              <a:ext cx="5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500</a:t>
              </a: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m</a:t>
              </a:r>
              <a:endParaRPr lang="en-US" altLang="zh-CN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7429" name="任意多边形 17428"/>
            <p:cNvSpPr/>
            <p:nvPr/>
          </p:nvSpPr>
          <p:spPr>
            <a:xfrm>
              <a:off x="3936" y="1728"/>
              <a:ext cx="1" cy="96"/>
            </a:xfrm>
            <a:custGeom>
              <a:avLst/>
              <a:gdLst/>
              <a:ahLst/>
              <a:cxnLst/>
              <a:pathLst>
                <a:path w="1" h="96">
                  <a:moveTo>
                    <a:pt x="0" y="0"/>
                  </a:moveTo>
                  <a:cubicBezTo>
                    <a:pt x="0" y="40"/>
                    <a:pt x="0" y="80"/>
                    <a:pt x="0" y="9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0" name="文本框 17429"/>
            <p:cNvSpPr txBox="1"/>
            <p:nvPr/>
          </p:nvSpPr>
          <p:spPr>
            <a:xfrm>
              <a:off x="3984" y="1584"/>
              <a:ext cx="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  <a:sym typeface="Symbol" panose="05050102010706020507" pitchFamily="18" charset="2"/>
                </a:rPr>
                <a:t>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17431" name="对象 17430"/>
          <p:cNvGraphicFramePr/>
          <p:nvPr/>
        </p:nvGraphicFramePr>
        <p:xfrm>
          <a:off x="5091113" y="3357563"/>
          <a:ext cx="30511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5" imgW="1319530" imgH="203200" progId="Equation.3">
                  <p:embed/>
                </p:oleObj>
              </mc:Choice>
              <mc:Fallback>
                <p:oleObj name="" r:id="rId15" imgW="1319530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91113" y="3357563"/>
                        <a:ext cx="3051175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3556" name="文本框 23555"/>
          <p:cNvSpPr txBox="1"/>
          <p:nvPr/>
        </p:nvSpPr>
        <p:spPr>
          <a:xfrm>
            <a:off x="609600" y="1295400"/>
            <a:ext cx="8534400" cy="283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作业:习题2-5，2-6，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学习指导 例题，除2.15,2.16以外全做，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作业纸：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P13 16-P15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下次交</a:t>
            </a:r>
            <a:r>
              <a:rPr lang="en-US" altLang="zh-CN" sz="360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P13--14</a:t>
            </a:r>
            <a:endParaRPr lang="en-US" altLang="zh-CN" sz="36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en-US" altLang="zh-CN" sz="360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170" name="文本框 7169"/>
          <p:cNvSpPr txBox="1"/>
          <p:nvPr/>
        </p:nvSpPr>
        <p:spPr>
          <a:xfrm>
            <a:off x="685800" y="1146175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一</a:t>
            </a:r>
            <a:r>
              <a:rPr lang="en-US" altLang="zh-CN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.1</a:t>
            </a: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、隐函数的导数  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171" name="对象 7170"/>
          <p:cNvGraphicFramePr/>
          <p:nvPr/>
        </p:nvGraphicFramePr>
        <p:xfrm>
          <a:off x="1073150" y="1700213"/>
          <a:ext cx="727233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556000" imgH="457200" progId="Equation.3">
                  <p:embed/>
                </p:oleObj>
              </mc:Choice>
              <mc:Fallback>
                <p:oleObj name="" r:id="rId1" imgW="35560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3150" y="1700213"/>
                        <a:ext cx="7272338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7171"/>
          <p:cNvGraphicFramePr/>
          <p:nvPr/>
        </p:nvGraphicFramePr>
        <p:xfrm>
          <a:off x="1374775" y="5602288"/>
          <a:ext cx="2447925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875665" imgH="393700" progId="Equation.3">
                  <p:embed/>
                </p:oleObj>
              </mc:Choice>
              <mc:Fallback>
                <p:oleObj name="" r:id="rId3" imgW="875665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775" y="5602288"/>
                        <a:ext cx="2447925" cy="798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0" name="组合 7189"/>
          <p:cNvGrpSpPr/>
          <p:nvPr/>
        </p:nvGrpSpPr>
        <p:grpSpPr>
          <a:xfrm>
            <a:off x="701675" y="2636838"/>
            <a:ext cx="7527925" cy="581025"/>
            <a:chOff x="134" y="1749"/>
            <a:chExt cx="4742" cy="366"/>
          </a:xfrm>
        </p:grpSpPr>
        <p:graphicFrame>
          <p:nvGraphicFramePr>
            <p:cNvPr id="7174" name="对象 7173"/>
            <p:cNvGraphicFramePr/>
            <p:nvPr/>
          </p:nvGraphicFramePr>
          <p:xfrm>
            <a:off x="431" y="1773"/>
            <a:ext cx="444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5" imgW="3530600" imgH="279400" progId="Equation.3">
                    <p:embed/>
                  </p:oleObj>
                </mc:Choice>
                <mc:Fallback>
                  <p:oleObj name="" r:id="rId5" imgW="3530600" imgH="2794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1" y="1773"/>
                          <a:ext cx="4445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文本框 7174"/>
            <p:cNvSpPr txBox="1"/>
            <p:nvPr/>
          </p:nvSpPr>
          <p:spPr>
            <a:xfrm>
              <a:off x="134" y="1749"/>
              <a:ext cx="4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例1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176" name="对象 7175"/>
          <p:cNvGraphicFramePr/>
          <p:nvPr/>
        </p:nvGraphicFramePr>
        <p:xfrm>
          <a:off x="1293813" y="3225800"/>
          <a:ext cx="40211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1841500" imgH="469900" progId="Equation.3">
                  <p:embed/>
                </p:oleObj>
              </mc:Choice>
              <mc:Fallback>
                <p:oleObj name="" r:id="rId7" imgW="1841500" imgH="469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3813" y="3225800"/>
                        <a:ext cx="4021137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文本框 7176"/>
          <p:cNvSpPr txBox="1"/>
          <p:nvPr/>
        </p:nvSpPr>
        <p:spPr>
          <a:xfrm>
            <a:off x="684213" y="32131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7178" name="对象 7177"/>
          <p:cNvGraphicFramePr/>
          <p:nvPr/>
        </p:nvGraphicFramePr>
        <p:xfrm>
          <a:off x="1558925" y="4856163"/>
          <a:ext cx="64008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2895600" imgH="419100" progId="Equation.3">
                  <p:embed/>
                </p:oleObj>
              </mc:Choice>
              <mc:Fallback>
                <p:oleObj name="" r:id="rId9" imgW="2895600" imgH="419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8925" y="4856163"/>
                        <a:ext cx="6400800" cy="871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9" name="组合 7178"/>
          <p:cNvGrpSpPr/>
          <p:nvPr/>
        </p:nvGrpSpPr>
        <p:grpSpPr>
          <a:xfrm>
            <a:off x="989013" y="4279900"/>
            <a:ext cx="8154987" cy="477838"/>
            <a:chOff x="336" y="2728"/>
            <a:chExt cx="5328" cy="301"/>
          </a:xfrm>
        </p:grpSpPr>
        <p:sp>
          <p:nvSpPr>
            <p:cNvPr id="7180" name="文本框 7179"/>
            <p:cNvSpPr txBox="1"/>
            <p:nvPr/>
          </p:nvSpPr>
          <p:spPr>
            <a:xfrm>
              <a:off x="336" y="2736"/>
              <a:ext cx="5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注：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81" name="对象 7180"/>
            <p:cNvGraphicFramePr/>
            <p:nvPr/>
          </p:nvGraphicFramePr>
          <p:xfrm>
            <a:off x="768" y="2736"/>
            <a:ext cx="75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596265" imgH="203200" progId="Equation.3">
                    <p:embed/>
                  </p:oleObj>
                </mc:Choice>
                <mc:Fallback>
                  <p:oleObj name="" r:id="rId11" imgW="596265" imgH="2032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8" y="2736"/>
                          <a:ext cx="759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对象 7181"/>
            <p:cNvGraphicFramePr/>
            <p:nvPr/>
          </p:nvGraphicFramePr>
          <p:xfrm>
            <a:off x="2304" y="2728"/>
            <a:ext cx="6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3" imgW="418465" imgH="203200" progId="Equation.3">
                    <p:embed/>
                  </p:oleObj>
                </mc:Choice>
                <mc:Fallback>
                  <p:oleObj name="" r:id="rId13" imgW="418465" imgH="203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04" y="2728"/>
                          <a:ext cx="67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3" name="文本框 7182"/>
            <p:cNvSpPr txBox="1"/>
            <p:nvPr/>
          </p:nvSpPr>
          <p:spPr>
            <a:xfrm>
              <a:off x="1440" y="2741"/>
              <a:ext cx="71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  是由  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84" name="对象 7183"/>
            <p:cNvGraphicFramePr/>
            <p:nvPr/>
          </p:nvGraphicFramePr>
          <p:xfrm>
            <a:off x="3158" y="2784"/>
            <a:ext cx="106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5" imgW="913765" imgH="203200" progId="Equation.3">
                    <p:embed/>
                  </p:oleObj>
                </mc:Choice>
                <mc:Fallback>
                  <p:oleObj name="" r:id="rId15" imgW="913765" imgH="2032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158" y="2784"/>
                          <a:ext cx="1066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5" name="文本框 7184"/>
            <p:cNvSpPr txBox="1"/>
            <p:nvPr/>
          </p:nvSpPr>
          <p:spPr>
            <a:xfrm>
              <a:off x="2880" y="2728"/>
              <a:ext cx="3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及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7186" name="文本框 7185"/>
            <p:cNvSpPr txBox="1"/>
            <p:nvPr/>
          </p:nvSpPr>
          <p:spPr>
            <a:xfrm>
              <a:off x="4142" y="2728"/>
              <a:ext cx="15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复合而成的。）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87" name="组合 7186"/>
          <p:cNvGrpSpPr/>
          <p:nvPr/>
        </p:nvGrpSpPr>
        <p:grpSpPr>
          <a:xfrm>
            <a:off x="457200" y="0"/>
            <a:ext cx="8166100" cy="1139825"/>
            <a:chOff x="288" y="175"/>
            <a:chExt cx="5144" cy="718"/>
          </a:xfrm>
        </p:grpSpPr>
        <p:sp>
          <p:nvSpPr>
            <p:cNvPr id="7188" name="文本框 7187"/>
            <p:cNvSpPr txBox="1"/>
            <p:nvPr/>
          </p:nvSpPr>
          <p:spPr>
            <a:xfrm>
              <a:off x="288" y="175"/>
              <a:ext cx="51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第六节  隐函数的导数 由参数方程所确定的</a:t>
              </a:r>
              <a:endParaRPr lang="zh-CN" altLang="en-US" sz="28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189" name="文本框 7188"/>
            <p:cNvSpPr txBox="1"/>
            <p:nvPr/>
          </p:nvSpPr>
          <p:spPr>
            <a:xfrm>
              <a:off x="1549" y="528"/>
              <a:ext cx="28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函数的导数 相关变化率</a:t>
              </a:r>
              <a:endParaRPr lang="zh-CN" altLang="en-US" sz="32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8194" name="组合 8193"/>
          <p:cNvGrpSpPr/>
          <p:nvPr/>
        </p:nvGrpSpPr>
        <p:grpSpPr>
          <a:xfrm>
            <a:off x="609600" y="76200"/>
            <a:ext cx="7315200" cy="838200"/>
            <a:chOff x="384" y="48"/>
            <a:chExt cx="4608" cy="528"/>
          </a:xfrm>
        </p:grpSpPr>
        <p:sp>
          <p:nvSpPr>
            <p:cNvPr id="8195" name="文本框 8194"/>
            <p:cNvSpPr txBox="1"/>
            <p:nvPr/>
          </p:nvSpPr>
          <p:spPr>
            <a:xfrm>
              <a:off x="384" y="192"/>
              <a:ext cx="10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例2</a:t>
              </a:r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  求椭圆</a:t>
              </a:r>
              <a:endParaRPr lang="zh-CN" altLang="en-US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196" name="对象 8195"/>
            <p:cNvGraphicFramePr/>
            <p:nvPr/>
          </p:nvGraphicFramePr>
          <p:xfrm>
            <a:off x="1441" y="48"/>
            <a:ext cx="355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2832100" imgH="419100" progId="Equation.3">
                    <p:embed/>
                  </p:oleObj>
                </mc:Choice>
                <mc:Fallback>
                  <p:oleObj name="" r:id="rId1" imgW="2832100" imgH="4191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41" y="48"/>
                          <a:ext cx="3551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7" name="文本框 8196"/>
          <p:cNvSpPr txBox="1"/>
          <p:nvPr/>
        </p:nvSpPr>
        <p:spPr>
          <a:xfrm>
            <a:off x="609600" y="914400"/>
            <a:ext cx="6340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解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  由导数的几何意义知道, 所求切线的斜率为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8198" name="对象 8197"/>
          <p:cNvGraphicFramePr/>
          <p:nvPr/>
        </p:nvGraphicFramePr>
        <p:xfrm>
          <a:off x="2354263" y="1371600"/>
          <a:ext cx="16922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761365" imgH="228600" progId="Equation.3">
                  <p:embed/>
                </p:oleObj>
              </mc:Choice>
              <mc:Fallback>
                <p:oleObj name="" r:id="rId3" imgW="761365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4263" y="1371600"/>
                        <a:ext cx="169227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文本框 8198"/>
          <p:cNvSpPr txBox="1"/>
          <p:nvPr/>
        </p:nvSpPr>
        <p:spPr>
          <a:xfrm>
            <a:off x="838200" y="1905000"/>
            <a:ext cx="47672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把椭圆方程的两边分别对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求导得</a:t>
            </a:r>
            <a:r>
              <a:rPr lang="zh-CN" altLang="en-US" sz="2800" dirty="0">
                <a:latin typeface="Times New Roman" panose="02020603050405020304" charset="0"/>
                <a:ea typeface="宋体" panose="02010600030101010101" pitchFamily="2" charset="-122"/>
              </a:rPr>
              <a:t>:</a:t>
            </a:r>
            <a:endParaRPr lang="zh-CN" altLang="en-US" sz="280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8200" name="对象 8199"/>
          <p:cNvGraphicFramePr/>
          <p:nvPr/>
        </p:nvGraphicFramePr>
        <p:xfrm>
          <a:off x="5715000" y="1752600"/>
          <a:ext cx="22399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078865" imgH="405765" progId="Equation.3">
                  <p:embed/>
                </p:oleObj>
              </mc:Choice>
              <mc:Fallback>
                <p:oleObj name="" r:id="rId5" imgW="1078865" imgH="4057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0" y="1752600"/>
                        <a:ext cx="2239963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8200"/>
          <p:cNvGraphicFramePr/>
          <p:nvPr/>
        </p:nvGraphicFramePr>
        <p:xfrm>
          <a:off x="1066800" y="2514600"/>
          <a:ext cx="255587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1193165" imgH="431800" progId="Equation.3">
                  <p:embed/>
                </p:oleObj>
              </mc:Choice>
              <mc:Fallback>
                <p:oleObj name="" r:id="rId7" imgW="1193165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2514600"/>
                        <a:ext cx="2555875" cy="89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对象 8201"/>
          <p:cNvGraphicFramePr/>
          <p:nvPr/>
        </p:nvGraphicFramePr>
        <p:xfrm>
          <a:off x="1066800" y="3581400"/>
          <a:ext cx="39258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1955165" imgH="393700" progId="Equation.3">
                  <p:embed/>
                </p:oleObj>
              </mc:Choice>
              <mc:Fallback>
                <p:oleObj name="" r:id="rId9" imgW="1955165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3581400"/>
                        <a:ext cx="3925888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对象 8202"/>
          <p:cNvGraphicFramePr/>
          <p:nvPr/>
        </p:nvGraphicFramePr>
        <p:xfrm>
          <a:off x="5105400" y="3429000"/>
          <a:ext cx="24558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1129665" imgH="571500" progId="Equation.3">
                  <p:embed/>
                </p:oleObj>
              </mc:Choice>
              <mc:Fallback>
                <p:oleObj name="" r:id="rId11" imgW="1129665" imgH="571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5400" y="3429000"/>
                        <a:ext cx="2455863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文本框 8203"/>
          <p:cNvSpPr txBox="1"/>
          <p:nvPr/>
        </p:nvSpPr>
        <p:spPr>
          <a:xfrm>
            <a:off x="914400" y="4648200"/>
            <a:ext cx="30940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于是, 所求切线方程为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8205" name="对象 8204"/>
          <p:cNvGraphicFramePr/>
          <p:nvPr/>
        </p:nvGraphicFramePr>
        <p:xfrm>
          <a:off x="4114800" y="4419600"/>
          <a:ext cx="28590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1574165" imgH="431800" progId="Equation.3">
                  <p:embed/>
                </p:oleObj>
              </mc:Choice>
              <mc:Fallback>
                <p:oleObj name="" r:id="rId13" imgW="1574165" imgH="431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4800" y="4419600"/>
                        <a:ext cx="2859088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对象 8205"/>
          <p:cNvGraphicFramePr/>
          <p:nvPr/>
        </p:nvGraphicFramePr>
        <p:xfrm>
          <a:off x="2513013" y="5295900"/>
          <a:ext cx="3127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5" imgW="1536065" imgH="241300" progId="Equation.3">
                  <p:embed/>
                </p:oleObj>
              </mc:Choice>
              <mc:Fallback>
                <p:oleObj name="" r:id="rId15" imgW="1536065" imgH="241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3013" y="5295900"/>
                        <a:ext cx="31273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  <p:bldP spid="8199" grpId="0"/>
      <p:bldP spid="82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218" name="文本框 9217"/>
          <p:cNvSpPr txBox="1"/>
          <p:nvPr/>
        </p:nvSpPr>
        <p:spPr>
          <a:xfrm>
            <a:off x="107950" y="115888"/>
            <a:ext cx="26304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2、对数求导法  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762000" y="620713"/>
            <a:ext cx="59705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应用于积、商、幂以及“幂指”形式的函数      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9220" name="文本框 9219"/>
          <p:cNvSpPr txBox="1"/>
          <p:nvPr/>
        </p:nvSpPr>
        <p:spPr>
          <a:xfrm>
            <a:off x="755650" y="1125538"/>
            <a:ext cx="18367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应用步骤：  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pSp>
        <p:nvGrpSpPr>
          <p:cNvPr id="9236" name="组合 9235"/>
          <p:cNvGrpSpPr/>
          <p:nvPr/>
        </p:nvGrpSpPr>
        <p:grpSpPr>
          <a:xfrm>
            <a:off x="611188" y="1535113"/>
            <a:ext cx="6750050" cy="457200"/>
            <a:chOff x="385" y="967"/>
            <a:chExt cx="4252" cy="288"/>
          </a:xfrm>
        </p:grpSpPr>
        <p:sp>
          <p:nvSpPr>
            <p:cNvPr id="9222" name="文本框 9221"/>
            <p:cNvSpPr txBox="1"/>
            <p:nvPr/>
          </p:nvSpPr>
          <p:spPr>
            <a:xfrm>
              <a:off x="385" y="967"/>
              <a:ext cx="267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latin typeface="Italic" pitchFamily="2" charset="0"/>
                  <a:ea typeface="宋体" panose="02010600030101010101" pitchFamily="2" charset="-122"/>
                </a:rPr>
                <a:t>（1）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对</a:t>
              </a:r>
              <a:r>
                <a:rPr lang="en-US" altLang="zh-CN" i="1">
                  <a:latin typeface="Times New Roman" panose="02020603050405020304" charset="0"/>
                  <a:ea typeface="宋体" panose="02010600030101010101" pitchFamily="2" charset="-122"/>
                </a:rPr>
                <a:t>y</a:t>
              </a: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=</a:t>
              </a:r>
              <a:r>
                <a:rPr lang="en-US" altLang="zh-CN" i="1">
                  <a:latin typeface="Times New Roman" panose="02020603050405020304" charset="0"/>
                  <a:ea typeface="宋体" panose="02010600030101010101" pitchFamily="2" charset="-122"/>
                </a:rPr>
                <a:t>f</a:t>
              </a: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 (</a:t>
              </a:r>
              <a:r>
                <a:rPr lang="en-US" altLang="zh-CN" i="1">
                  <a:latin typeface="Times New Roman" panose="02020603050405020304" charset="0"/>
                  <a:ea typeface="宋体" panose="02010600030101010101" pitchFamily="2" charset="-122"/>
                </a:rPr>
                <a:t>x</a:t>
              </a:r>
              <a:r>
                <a:rPr lang="en-US" altLang="zh-CN">
                  <a:latin typeface="Times New Roman" panose="02020603050405020304" charset="0"/>
                  <a:ea typeface="宋体" panose="02010600030101010101" pitchFamily="2" charset="-122"/>
                </a:rPr>
                <a:t>)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两边取对数</a:t>
              </a:r>
              <a:r>
                <a:rPr lang="en-US" altLang="zh-CN">
                  <a:latin typeface="Italic" pitchFamily="2" charset="0"/>
                  <a:ea typeface="宋体" panose="02010600030101010101" pitchFamily="2" charset="-122"/>
                </a:rPr>
                <a:t>:      </a:t>
              </a:r>
              <a:endParaRPr lang="en-US" altLang="zh-CN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23" name="对象 9222"/>
            <p:cNvGraphicFramePr/>
            <p:nvPr/>
          </p:nvGraphicFramePr>
          <p:xfrm>
            <a:off x="3457" y="981"/>
            <a:ext cx="11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" imgW="913130" imgH="215900" progId="Equation.3">
                    <p:embed/>
                  </p:oleObj>
                </mc:Choice>
                <mc:Fallback>
                  <p:oleObj name="" r:id="rId1" imgW="913130" imgH="2159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457" y="981"/>
                          <a:ext cx="1180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7" name="组合 9236"/>
          <p:cNvGrpSpPr/>
          <p:nvPr/>
        </p:nvGrpSpPr>
        <p:grpSpPr>
          <a:xfrm>
            <a:off x="611188" y="2028825"/>
            <a:ext cx="8181975" cy="1868488"/>
            <a:chOff x="385" y="1278"/>
            <a:chExt cx="5154" cy="1177"/>
          </a:xfrm>
        </p:grpSpPr>
        <p:sp>
          <p:nvSpPr>
            <p:cNvPr id="9225" name="文本框 9224"/>
            <p:cNvSpPr txBox="1"/>
            <p:nvPr/>
          </p:nvSpPr>
          <p:spPr>
            <a:xfrm>
              <a:off x="385" y="1278"/>
              <a:ext cx="5154" cy="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rgbClr val="FF0000"/>
                  </a:solidFill>
                  <a:latin typeface="Italic" pitchFamily="2" charset="0"/>
                  <a:ea typeface="宋体" panose="02010600030101010101" pitchFamily="2" charset="-122"/>
                </a:rPr>
                <a:t>（2）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按照隐函数求导法对上式的两边求导数，等式的右边  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利用对数性质展开。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26" name="对象 9225"/>
            <p:cNvGraphicFramePr/>
            <p:nvPr/>
          </p:nvGraphicFramePr>
          <p:xfrm>
            <a:off x="1565" y="1888"/>
            <a:ext cx="2631" cy="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3" imgW="1803400" imgH="419100" progId="Equation.3">
                    <p:embed/>
                  </p:oleObj>
                </mc:Choice>
                <mc:Fallback>
                  <p:oleObj name="" r:id="rId3" imgW="1803400" imgH="4191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65" y="1888"/>
                          <a:ext cx="2631" cy="5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5" name="组合 9234"/>
          <p:cNvGrpSpPr/>
          <p:nvPr/>
        </p:nvGrpSpPr>
        <p:grpSpPr>
          <a:xfrm>
            <a:off x="684213" y="3933825"/>
            <a:ext cx="4421187" cy="501650"/>
            <a:chOff x="431" y="2478"/>
            <a:chExt cx="2785" cy="316"/>
          </a:xfrm>
        </p:grpSpPr>
        <p:sp>
          <p:nvSpPr>
            <p:cNvPr id="9228" name="文本框 9227"/>
            <p:cNvSpPr txBox="1"/>
            <p:nvPr/>
          </p:nvSpPr>
          <p:spPr>
            <a:xfrm>
              <a:off x="431" y="2506"/>
              <a:ext cx="60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latin typeface="Italic" pitchFamily="2" charset="0"/>
                  <a:ea typeface="宋体" panose="02010600030101010101" pitchFamily="2" charset="-122"/>
                </a:rPr>
                <a:t>（3）</a:t>
              </a:r>
              <a:endParaRPr lang="zh-CN" altLang="en-US" dirty="0">
                <a:solidFill>
                  <a:srgbClr val="FF0000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29" name="对象 9228"/>
            <p:cNvGraphicFramePr/>
            <p:nvPr/>
          </p:nvGraphicFramePr>
          <p:xfrm>
            <a:off x="983" y="2478"/>
            <a:ext cx="223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5" imgW="1649095" imgH="215900" progId="Equation.3">
                    <p:embed/>
                  </p:oleObj>
                </mc:Choice>
                <mc:Fallback>
                  <p:oleObj name="" r:id="rId5" imgW="1649095" imgH="2159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83" y="2478"/>
                          <a:ext cx="2233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30" name="组合 9229"/>
          <p:cNvGrpSpPr/>
          <p:nvPr/>
        </p:nvGrpSpPr>
        <p:grpSpPr>
          <a:xfrm>
            <a:off x="871538" y="4581525"/>
            <a:ext cx="7400925" cy="1068388"/>
            <a:chOff x="538" y="2976"/>
            <a:chExt cx="4662" cy="673"/>
          </a:xfrm>
        </p:grpSpPr>
        <p:grpSp>
          <p:nvGrpSpPr>
            <p:cNvPr id="9231" name="组合 9230"/>
            <p:cNvGrpSpPr/>
            <p:nvPr/>
          </p:nvGrpSpPr>
          <p:grpSpPr>
            <a:xfrm>
              <a:off x="538" y="2976"/>
              <a:ext cx="4662" cy="661"/>
              <a:chOff x="538" y="2976"/>
              <a:chExt cx="4662" cy="661"/>
            </a:xfrm>
          </p:grpSpPr>
          <p:sp>
            <p:nvSpPr>
              <p:cNvPr id="9232" name="文本框 9231"/>
              <p:cNvSpPr txBox="1"/>
              <p:nvPr/>
            </p:nvSpPr>
            <p:spPr>
              <a:xfrm>
                <a:off x="538" y="2976"/>
                <a:ext cx="466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>
                        <a:srgbClr val="000000"/>
                      </a:outerShdw>
                    </a:effectLst>
                    <a:latin typeface="Italic" pitchFamily="2" charset="0"/>
                    <a:ea typeface="黑体" panose="02010609060101010101" pitchFamily="2" charset="-122"/>
                  </a:rPr>
                  <a:t>注：</a:t>
                </a:r>
                <a:r>
                  <a:rPr lang="zh-CN" altLang="en-US" dirty="0">
                    <a:latin typeface="Italic" pitchFamily="2" charset="0"/>
                    <a:ea typeface="宋体" panose="02010600030101010101" pitchFamily="2" charset="-122"/>
                  </a:rPr>
                  <a:t>待应用熟练后，可以直接由（3）求导，叙述为：</a:t>
                </a:r>
                <a:endParaRPr lang="zh-CN" altLang="en-US" dirty="0">
                  <a:latin typeface="Italic" pitchFamily="2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9233" name="对象 9232"/>
              <p:cNvGraphicFramePr/>
              <p:nvPr/>
            </p:nvGraphicFramePr>
            <p:xfrm>
              <a:off x="752" y="3344"/>
              <a:ext cx="4160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8" name="" r:id="rId7" imgW="3069590" imgH="215900" progId="Equation.3">
                      <p:embed/>
                    </p:oleObj>
                  </mc:Choice>
                  <mc:Fallback>
                    <p:oleObj name="" r:id="rId7" imgW="3069590" imgH="215900" progId="Equation.3">
                      <p:embed/>
                      <p:pic>
                        <p:nvPicPr>
                          <p:cNvPr id="0" name="图片 310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52" y="3344"/>
                            <a:ext cx="4160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4" name="直接连接符 9233"/>
            <p:cNvSpPr/>
            <p:nvPr/>
          </p:nvSpPr>
          <p:spPr>
            <a:xfrm>
              <a:off x="1011" y="3648"/>
              <a:ext cx="1149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/>
      <p:bldP spid="92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0242" name="组合 10241"/>
          <p:cNvGrpSpPr/>
          <p:nvPr/>
        </p:nvGrpSpPr>
        <p:grpSpPr>
          <a:xfrm>
            <a:off x="942975" y="152400"/>
            <a:ext cx="4964113" cy="854075"/>
            <a:chOff x="134" y="96"/>
            <a:chExt cx="3127" cy="538"/>
          </a:xfrm>
        </p:grpSpPr>
        <p:graphicFrame>
          <p:nvGraphicFramePr>
            <p:cNvPr id="10243" name="对象 10242"/>
            <p:cNvGraphicFramePr/>
            <p:nvPr/>
          </p:nvGraphicFramePr>
          <p:xfrm>
            <a:off x="672" y="96"/>
            <a:ext cx="2589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" imgW="2018665" imgH="444500" progId="Equation.3">
                    <p:embed/>
                  </p:oleObj>
                </mc:Choice>
                <mc:Fallback>
                  <p:oleObj name="" r:id="rId1" imgW="2018665" imgH="4445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72" y="96"/>
                          <a:ext cx="2589" cy="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4" name="文本框 10243"/>
            <p:cNvSpPr txBox="1"/>
            <p:nvPr/>
          </p:nvSpPr>
          <p:spPr>
            <a:xfrm>
              <a:off x="134" y="252"/>
              <a:ext cx="4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例3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245" name="对象 10244"/>
          <p:cNvGraphicFramePr/>
          <p:nvPr/>
        </p:nvGraphicFramePr>
        <p:xfrm>
          <a:off x="2617788" y="1628775"/>
          <a:ext cx="53689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792730" imgH="393700" progId="Equation.3">
                  <p:embed/>
                </p:oleObj>
              </mc:Choice>
              <mc:Fallback>
                <p:oleObj name="" r:id="rId3" imgW="279273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7788" y="1628775"/>
                        <a:ext cx="5368925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文本框 10245"/>
          <p:cNvSpPr txBox="1"/>
          <p:nvPr/>
        </p:nvSpPr>
        <p:spPr>
          <a:xfrm>
            <a:off x="962025" y="1182688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一）：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10248" name="文本框 10247"/>
          <p:cNvSpPr txBox="1"/>
          <p:nvPr/>
        </p:nvSpPr>
        <p:spPr>
          <a:xfrm>
            <a:off x="2546350" y="1196975"/>
            <a:ext cx="23288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两边取对数得：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0249" name="对象 10248"/>
          <p:cNvGraphicFramePr/>
          <p:nvPr/>
        </p:nvGraphicFramePr>
        <p:xfrm>
          <a:off x="1701800" y="3929063"/>
          <a:ext cx="6832600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3556000" imgH="939800" progId="Equation.3">
                  <p:embed/>
                </p:oleObj>
              </mc:Choice>
              <mc:Fallback>
                <p:oleObj name="" r:id="rId5" imgW="3556000" imgH="939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1800" y="3929063"/>
                        <a:ext cx="6832600" cy="180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文本框 10249"/>
          <p:cNvSpPr txBox="1"/>
          <p:nvPr/>
        </p:nvSpPr>
        <p:spPr>
          <a:xfrm>
            <a:off x="2493963" y="2466975"/>
            <a:ext cx="24812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两边对</a:t>
            </a:r>
            <a:r>
              <a:rPr lang="en-US" altLang="zh-CN" i="1"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  <a:t>求导得：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0251" name="对象 10250"/>
          <p:cNvGraphicFramePr/>
          <p:nvPr/>
        </p:nvGraphicFramePr>
        <p:xfrm>
          <a:off x="2493963" y="2984500"/>
          <a:ext cx="4976812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2590800" imgH="419100" progId="Equation.3">
                  <p:embed/>
                </p:oleObj>
              </mc:Choice>
              <mc:Fallback>
                <p:oleObj name="" r:id="rId7" imgW="2590800" imgH="419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3963" y="2984500"/>
                        <a:ext cx="4976812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48" grpId="0"/>
      <p:bldP spid="102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18436" name="对象 18435"/>
          <p:cNvGraphicFramePr/>
          <p:nvPr/>
        </p:nvGraphicFramePr>
        <p:xfrm>
          <a:off x="1509713" y="758825"/>
          <a:ext cx="6796087" cy="469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3479800" imgH="2298700" progId="Equation.3">
                  <p:embed/>
                </p:oleObj>
              </mc:Choice>
              <mc:Fallback>
                <p:oleObj name="" r:id="rId1" imgW="3479800" imgH="22987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9713" y="758825"/>
                        <a:ext cx="6796087" cy="469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文本框 18436"/>
          <p:cNvSpPr txBox="1"/>
          <p:nvPr/>
        </p:nvSpPr>
        <p:spPr>
          <a:xfrm>
            <a:off x="701675" y="188913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解（二）：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18438" name="文本框 18437"/>
          <p:cNvSpPr txBox="1"/>
          <p:nvPr/>
        </p:nvSpPr>
        <p:spPr>
          <a:xfrm>
            <a:off x="747713" y="5638800"/>
            <a:ext cx="80152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注：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用对数求导法求函数的导数无须讨论</a:t>
            </a:r>
            <a:r>
              <a:rPr lang="zh-CN" altLang="en-US" i="1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x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charset="0"/>
                <a:ea typeface="宋体" panose="02010600030101010101" pitchFamily="2" charset="-122"/>
              </a:rPr>
              <a:t>的取值范围。   </a:t>
            </a:r>
            <a:endParaRPr lang="zh-CN" altLang="en-US" dirty="0">
              <a:solidFill>
                <a:srgbClr val="0000FF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843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1273" name="组合 11272"/>
          <p:cNvGrpSpPr/>
          <p:nvPr/>
        </p:nvGrpSpPr>
        <p:grpSpPr>
          <a:xfrm>
            <a:off x="365125" y="188913"/>
            <a:ext cx="4665663" cy="490537"/>
            <a:chOff x="230" y="119"/>
            <a:chExt cx="2939" cy="309"/>
          </a:xfrm>
        </p:grpSpPr>
        <p:sp>
          <p:nvSpPr>
            <p:cNvPr id="11267" name="文本框 11266"/>
            <p:cNvSpPr txBox="1"/>
            <p:nvPr/>
          </p:nvSpPr>
          <p:spPr>
            <a:xfrm>
              <a:off x="230" y="127"/>
              <a:ext cx="4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0000FF"/>
                  </a:solidFill>
                  <a:latin typeface="Italic" pitchFamily="2" charset="0"/>
                  <a:ea typeface="宋体" panose="02010600030101010101" pitchFamily="2" charset="-122"/>
                </a:rPr>
                <a:t>例4</a:t>
              </a:r>
              <a:endPara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68" name="对象 11267"/>
            <p:cNvGraphicFramePr/>
            <p:nvPr/>
          </p:nvGraphicFramePr>
          <p:xfrm>
            <a:off x="703" y="119"/>
            <a:ext cx="2466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" imgW="1993900" imgH="228600" progId="Equation.3">
                    <p:embed/>
                  </p:oleObj>
                </mc:Choice>
                <mc:Fallback>
                  <p:oleObj name="" r:id="rId1" imgW="1993900" imgH="2286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03" y="119"/>
                          <a:ext cx="2466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9" name="圆角矩形标注 11268"/>
          <p:cNvSpPr/>
          <p:nvPr/>
        </p:nvSpPr>
        <p:spPr>
          <a:xfrm>
            <a:off x="4648200" y="549275"/>
            <a:ext cx="2011363" cy="503238"/>
          </a:xfrm>
          <a:prstGeom prst="wedgeRoundRectCallout">
            <a:avLst>
              <a:gd name="adj1" fmla="val -193727"/>
              <a:gd name="adj2" fmla="val -44324"/>
              <a:gd name="adj3" fmla="val 16667"/>
            </a:avLst>
          </a:prstGeom>
          <a:solidFill>
            <a:srgbClr val="FF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幂指函数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1271" name="对象 11270"/>
          <p:cNvGraphicFramePr/>
          <p:nvPr/>
        </p:nvGraphicFramePr>
        <p:xfrm>
          <a:off x="1217613" y="806450"/>
          <a:ext cx="6707187" cy="406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717800" imgH="1905000" progId="Equation.3">
                  <p:embed/>
                </p:oleObj>
              </mc:Choice>
              <mc:Fallback>
                <p:oleObj name="" r:id="rId3" imgW="2717800" imgH="1905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7613" y="806450"/>
                        <a:ext cx="6707187" cy="406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文本框 11271"/>
          <p:cNvSpPr txBox="1"/>
          <p:nvPr/>
        </p:nvSpPr>
        <p:spPr>
          <a:xfrm>
            <a:off x="365125" y="76517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1" animBg="1"/>
      <p:bldP spid="11269" grpId="2" animBg="1"/>
      <p:bldP spid="112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484" name="文本框 20483"/>
          <p:cNvSpPr txBox="1"/>
          <p:nvPr/>
        </p:nvSpPr>
        <p:spPr>
          <a:xfrm>
            <a:off x="136525" y="96838"/>
            <a:ext cx="4003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隐函数的高阶导数举例    </a:t>
            </a:r>
            <a:endParaRPr lang="zh-CN" altLang="en-US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85" name="文本框 20484"/>
          <p:cNvSpPr txBox="1"/>
          <p:nvPr/>
        </p:nvSpPr>
        <p:spPr>
          <a:xfrm>
            <a:off x="136525" y="549275"/>
            <a:ext cx="1717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Italic" pitchFamily="2" charset="0"/>
                <a:ea typeface="宋体" panose="02010600030101010101" pitchFamily="2" charset="-122"/>
              </a:rPr>
              <a:t>补充例题：</a:t>
            </a:r>
            <a:endParaRPr lang="zh-CN" altLang="en-US" dirty="0">
              <a:solidFill>
                <a:srgbClr val="0000FF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0486" name="对象 20485"/>
          <p:cNvGraphicFramePr/>
          <p:nvPr/>
        </p:nvGraphicFramePr>
        <p:xfrm>
          <a:off x="1692275" y="620713"/>
          <a:ext cx="59039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3006090" imgH="215900" progId="Equation.3">
                  <p:embed/>
                </p:oleObj>
              </mc:Choice>
              <mc:Fallback>
                <p:oleObj name="" r:id="rId1" imgW="3006090" imgH="215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620713"/>
                        <a:ext cx="5903913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文本框 20487"/>
          <p:cNvSpPr txBox="1"/>
          <p:nvPr/>
        </p:nvSpPr>
        <p:spPr>
          <a:xfrm>
            <a:off x="338138" y="3619500"/>
            <a:ext cx="26495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chemeClr val="accent2"/>
                </a:solidFill>
                <a:latin typeface="Italic" pitchFamily="2" charset="0"/>
                <a:ea typeface="宋体" panose="02010600030101010101" pitchFamily="2" charset="-122"/>
              </a:rPr>
              <a:t>两边再对</a:t>
            </a:r>
            <a:r>
              <a:rPr lang="en-US" altLang="zh-CN" i="1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solidFill>
                  <a:schemeClr val="accent2"/>
                </a:solidFill>
                <a:latin typeface="Italic" pitchFamily="2" charset="0"/>
                <a:ea typeface="宋体" panose="02010600030101010101" pitchFamily="2" charset="-122"/>
              </a:rPr>
              <a:t>求导：  </a:t>
            </a:r>
            <a:endParaRPr lang="zh-CN" altLang="en-US" dirty="0">
              <a:solidFill>
                <a:schemeClr val="accent2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0489" name="对象 20488"/>
          <p:cNvGraphicFramePr/>
          <p:nvPr/>
        </p:nvGraphicFramePr>
        <p:xfrm>
          <a:off x="2627313" y="3587750"/>
          <a:ext cx="2057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812165" imgH="228600" progId="Equation.3">
                  <p:embed/>
                </p:oleObj>
              </mc:Choice>
              <mc:Fallback>
                <p:oleObj name="" r:id="rId3" imgW="812165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3" y="3587750"/>
                        <a:ext cx="205740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文本框 20490"/>
          <p:cNvSpPr txBox="1"/>
          <p:nvPr/>
        </p:nvSpPr>
        <p:spPr>
          <a:xfrm>
            <a:off x="327025" y="4221163"/>
            <a:ext cx="341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把（</a:t>
            </a:r>
            <a:r>
              <a:rPr lang="en-US" altLang="zh-CN">
                <a:latin typeface="Italic" pitchFamily="2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）式代入上式得：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0492" name="对象 20491"/>
          <p:cNvGraphicFramePr/>
          <p:nvPr/>
        </p:nvGraphicFramePr>
        <p:xfrm>
          <a:off x="3635375" y="4005263"/>
          <a:ext cx="43926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1878965" imgH="482600" progId="Equation.3">
                  <p:embed/>
                </p:oleObj>
              </mc:Choice>
              <mc:Fallback>
                <p:oleObj name="" r:id="rId5" imgW="1878965" imgH="4826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35375" y="4005263"/>
                        <a:ext cx="4392613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2" name="组合 20501"/>
          <p:cNvGrpSpPr/>
          <p:nvPr/>
        </p:nvGrpSpPr>
        <p:grpSpPr>
          <a:xfrm>
            <a:off x="6011863" y="1243013"/>
            <a:ext cx="2446337" cy="457200"/>
            <a:chOff x="3696" y="709"/>
            <a:chExt cx="1632" cy="288"/>
          </a:xfrm>
        </p:grpSpPr>
        <p:sp>
          <p:nvSpPr>
            <p:cNvPr id="20495" name="矩形标注 20494"/>
            <p:cNvSpPr/>
            <p:nvPr/>
          </p:nvSpPr>
          <p:spPr>
            <a:xfrm>
              <a:off x="3696" y="709"/>
              <a:ext cx="1632" cy="288"/>
            </a:xfrm>
            <a:prstGeom prst="wedgeRectCallout">
              <a:avLst>
                <a:gd name="adj1" fmla="val -66546"/>
                <a:gd name="adj2" fmla="val 160764"/>
              </a:avLst>
            </a:prstGeom>
            <a:solidFill>
              <a:srgbClr val="FFCC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/>
            <a:p>
              <a:pPr algn="ctr"/>
              <a:endParaRPr lang="zh-CN" altLang="en-US">
                <a:latin typeface="Italic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96" name="对象 20495"/>
            <p:cNvGraphicFramePr/>
            <p:nvPr/>
          </p:nvGraphicFramePr>
          <p:xfrm>
            <a:off x="3969" y="726"/>
            <a:ext cx="119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7" imgW="951865" imgH="203200" progId="Equation.3">
                    <p:embed/>
                  </p:oleObj>
                </mc:Choice>
                <mc:Fallback>
                  <p:oleObj name="" r:id="rId7" imgW="951865" imgH="2032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69" y="726"/>
                          <a:ext cx="1197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8" name="对象 20497"/>
          <p:cNvGraphicFramePr/>
          <p:nvPr/>
        </p:nvGraphicFramePr>
        <p:xfrm>
          <a:off x="684213" y="1125538"/>
          <a:ext cx="10080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596265" imgH="215900" progId="Equation.3">
                  <p:embed/>
                </p:oleObj>
              </mc:Choice>
              <mc:Fallback>
                <p:oleObj name="" r:id="rId9" imgW="596265" imgH="215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1125538"/>
                        <a:ext cx="10080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文本框 20498"/>
          <p:cNvSpPr txBox="1"/>
          <p:nvPr/>
        </p:nvSpPr>
        <p:spPr>
          <a:xfrm>
            <a:off x="7019925" y="2852738"/>
            <a:ext cx="9667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Italic" pitchFamily="2" charset="0"/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latin typeface="Italic" pitchFamily="2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Italic" pitchFamily="2" charset="0"/>
                <a:ea typeface="宋体" panose="02010600030101010101" pitchFamily="2" charset="-122"/>
              </a:rPr>
              <a:t>）</a:t>
            </a:r>
            <a:endParaRPr lang="zh-CN" altLang="en-US" dirty="0">
              <a:solidFill>
                <a:srgbClr val="FF0000"/>
              </a:solidFill>
              <a:latin typeface="Italic" pitchFamily="2" charset="0"/>
              <a:ea typeface="宋体" panose="02010600030101010101" pitchFamily="2" charset="-122"/>
            </a:endParaRPr>
          </a:p>
        </p:txBody>
      </p:sp>
      <p:sp>
        <p:nvSpPr>
          <p:cNvPr id="20500" name="文本框 20499"/>
          <p:cNvSpPr txBox="1"/>
          <p:nvPr/>
        </p:nvSpPr>
        <p:spPr>
          <a:xfrm>
            <a:off x="107950" y="105251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>
            <a:spAutoFit/>
          </a:bodyPr>
          <a:p>
            <a:r>
              <a:rPr lang="zh-CN" altLang="en-US" dirty="0">
                <a:latin typeface="Italic" pitchFamily="2" charset="0"/>
                <a:ea typeface="宋体" panose="02010600030101010101" pitchFamily="2" charset="-122"/>
              </a:rPr>
              <a:t>解：</a:t>
            </a:r>
            <a:endParaRPr lang="zh-CN" altLang="en-US" dirty="0">
              <a:latin typeface="Italic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0501" name="对象 20500"/>
          <p:cNvGraphicFramePr/>
          <p:nvPr/>
        </p:nvGraphicFramePr>
        <p:xfrm>
          <a:off x="611188" y="1636713"/>
          <a:ext cx="6265862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3060700" imgH="939800" progId="Equation.3">
                  <p:embed/>
                </p:oleObj>
              </mc:Choice>
              <mc:Fallback>
                <p:oleObj name="" r:id="rId11" imgW="3060700" imgH="939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1188" y="1636713"/>
                        <a:ext cx="6265862" cy="191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7" name="组合 20506"/>
          <p:cNvGrpSpPr/>
          <p:nvPr/>
        </p:nvGrpSpPr>
        <p:grpSpPr>
          <a:xfrm>
            <a:off x="179388" y="4797425"/>
            <a:ext cx="8763000" cy="1624013"/>
            <a:chOff x="113" y="3022"/>
            <a:chExt cx="5520" cy="1023"/>
          </a:xfrm>
        </p:grpSpPr>
        <p:sp>
          <p:nvSpPr>
            <p:cNvPr id="20493" name="文本框 20492"/>
            <p:cNvSpPr txBox="1"/>
            <p:nvPr/>
          </p:nvSpPr>
          <p:spPr>
            <a:xfrm>
              <a:off x="113" y="3159"/>
              <a:ext cx="5520" cy="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           隐函数求高阶导数，多次将方程两边分别对</a:t>
              </a:r>
              <a:r>
                <a:rPr lang="en-US" altLang="zh-CN" i="1">
                  <a:latin typeface="Times New Roman" panose="02020603050405020304" charset="0"/>
                  <a:ea typeface="宋体" panose="02010600030101010101" pitchFamily="2" charset="-122"/>
                </a:rPr>
                <a:t>x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求导数，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注意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利用原方程和含一阶导数的方程，不断将结果化简。一般，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latin typeface="Times New Roman" panose="02020603050405020304" charset="0"/>
                  <a:ea typeface="宋体" panose="02010600030101010101" pitchFamily="2" charset="-122"/>
                </a:rPr>
                <a:t>隐</a:t>
              </a:r>
              <a:r>
                <a:rPr lang="zh-CN" altLang="en-US" dirty="0">
                  <a:latin typeface="Italic" pitchFamily="2" charset="0"/>
                  <a:ea typeface="宋体" panose="02010600030101010101" pitchFamily="2" charset="-122"/>
                </a:rPr>
                <a:t>函数的导数仍是隐式形式。</a:t>
              </a:r>
              <a:endParaRPr lang="zh-CN" altLang="en-US" dirty="0">
                <a:latin typeface="Italic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20506" name="组合 20505"/>
            <p:cNvGrpSpPr/>
            <p:nvPr/>
          </p:nvGrpSpPr>
          <p:grpSpPr>
            <a:xfrm>
              <a:off x="204" y="3022"/>
              <a:ext cx="544" cy="544"/>
              <a:chOff x="4150" y="2233"/>
              <a:chExt cx="544" cy="544"/>
            </a:xfrm>
          </p:grpSpPr>
          <p:pic>
            <p:nvPicPr>
              <p:cNvPr id="20505" name="图片 20504" descr="3.gif (15785 bytes)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50" y="2233"/>
                <a:ext cx="544" cy="54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0503" name="文本框 20502"/>
              <p:cNvSpPr txBox="1"/>
              <p:nvPr/>
            </p:nvSpPr>
            <p:spPr>
              <a:xfrm>
                <a:off x="4249" y="2341"/>
                <a:ext cx="30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charset="0"/>
                    <a:ea typeface="黑体" panose="02010609060101010101" pitchFamily="2" charset="-122"/>
                  </a:rPr>
                  <a:t>注</a:t>
                </a:r>
                <a:endParaRPr lang="zh-CN" altLang="en-US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8" grpId="0"/>
      <p:bldP spid="20491" grpId="0"/>
      <p:bldP spid="20499" grpId="0"/>
      <p:bldP spid="205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290" name="文本框 12289"/>
          <p:cNvSpPr txBox="1"/>
          <p:nvPr/>
        </p:nvSpPr>
        <p:spPr>
          <a:xfrm>
            <a:off x="180975" y="76200"/>
            <a:ext cx="70548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二、参数方程所确定的函数的导数</a:t>
            </a:r>
            <a:r>
              <a:rPr lang="en-US" altLang="zh-CN" dirty="0">
                <a:solidFill>
                  <a:srgbClr val="FF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endParaRPr lang="en-US" altLang="zh-CN" dirty="0">
              <a:solidFill>
                <a:srgbClr val="FF00FF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2291" name="对象 12290"/>
          <p:cNvGraphicFramePr/>
          <p:nvPr/>
        </p:nvGraphicFramePr>
        <p:xfrm>
          <a:off x="120650" y="696913"/>
          <a:ext cx="848360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4201795" imgH="711200" progId="Equation.3">
                  <p:embed/>
                </p:oleObj>
              </mc:Choice>
              <mc:Fallback>
                <p:oleObj name="" r:id="rId1" imgW="4201795" imgH="711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650" y="696913"/>
                        <a:ext cx="8483600" cy="1363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12291"/>
          <p:cNvGraphicFramePr/>
          <p:nvPr/>
        </p:nvGraphicFramePr>
        <p:xfrm>
          <a:off x="2195513" y="2484438"/>
          <a:ext cx="424815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2044700" imgH="787400" progId="Equation.3">
                  <p:embed/>
                </p:oleObj>
              </mc:Choice>
              <mc:Fallback>
                <p:oleObj name="" r:id="rId3" imgW="2044700" imgH="787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2484438"/>
                        <a:ext cx="4248150" cy="15922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WPS 演示</Application>
  <PresentationFormat>屏幕显示</PresentationFormat>
  <Paragraphs>209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68</vt:i4>
      </vt:variant>
      <vt:variant>
        <vt:lpstr>幻灯片标题</vt:lpstr>
      </vt:variant>
      <vt:variant>
        <vt:i4>16</vt:i4>
      </vt:variant>
    </vt:vector>
  </HeadingPairs>
  <TitlesOfParts>
    <vt:vector size="96" baseType="lpstr">
      <vt:lpstr>Arial</vt:lpstr>
      <vt:lpstr>宋体</vt:lpstr>
      <vt:lpstr>Wingdings</vt:lpstr>
      <vt:lpstr>Times New Roman</vt:lpstr>
      <vt:lpstr>隶书</vt:lpstr>
      <vt:lpstr>黑体</vt:lpstr>
      <vt:lpstr>Italic</vt:lpstr>
      <vt:lpstr>Segoe Print</vt:lpstr>
      <vt:lpstr>Symbol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傻过了，才会成长。</cp:lastModifiedBy>
  <cp:revision>14</cp:revision>
  <dcterms:created xsi:type="dcterms:W3CDTF">2020-10-17T12:08:01Z</dcterms:created>
  <dcterms:modified xsi:type="dcterms:W3CDTF">2020-10-17T12:09:01Z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