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89" r:id="rId7"/>
    <p:sldId id="260" r:id="rId8"/>
    <p:sldId id="261" r:id="rId9"/>
    <p:sldId id="262" r:id="rId10"/>
    <p:sldId id="263" r:id="rId11"/>
    <p:sldId id="264" r:id="rId12"/>
    <p:sldId id="290" r:id="rId13"/>
    <p:sldId id="291" r:id="rId14"/>
    <p:sldId id="265" r:id="rId15"/>
    <p:sldId id="266" r:id="rId16"/>
    <p:sldId id="267" r:id="rId17"/>
    <p:sldId id="292" r:id="rId18"/>
    <p:sldId id="270" r:id="rId19"/>
    <p:sldId id="271" r:id="rId20"/>
    <p:sldId id="29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AAA9A-B5AF-4E99-BE4F-96E649A61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90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914101.htm" TargetMode="External"/><Relationship Id="rId2" Type="http://schemas.openxmlformats.org/officeDocument/2006/relationships/hyperlink" Target="http://baike.baidu.com/view/1154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914101.htm" TargetMode="External"/><Relationship Id="rId2" Type="http://schemas.openxmlformats.org/officeDocument/2006/relationships/hyperlink" Target="http://baike.baidu.com/view/1154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64150.htm" TargetMode="External"/><Relationship Id="rId2" Type="http://schemas.openxmlformats.org/officeDocument/2006/relationships/hyperlink" Target="http://baike.baidu.com/view/808810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5258.htm" TargetMode="External"/><Relationship Id="rId7" Type="http://schemas.openxmlformats.org/officeDocument/2006/relationships/hyperlink" Target="http://baike.baidu.com/view/1441100.htm" TargetMode="External"/><Relationship Id="rId2" Type="http://schemas.openxmlformats.org/officeDocument/2006/relationships/hyperlink" Target="http://baike.baidu.com/view/1496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1011742.htm" TargetMode="External"/><Relationship Id="rId5" Type="http://schemas.openxmlformats.org/officeDocument/2006/relationships/hyperlink" Target="http://baike.baidu.com/view/543614.htm" TargetMode="External"/><Relationship Id="rId4" Type="http://schemas.openxmlformats.org/officeDocument/2006/relationships/hyperlink" Target="http://baike.baidu.com/view/43.ht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aq.seowhy.com/37_55_zh.html" TargetMode="External"/><Relationship Id="rId2" Type="http://schemas.openxmlformats.org/officeDocument/2006/relationships/hyperlink" Target="http://faq.seowhy.com/37_16_zh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faq.seowhy.com/38_19_z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faq.seowhy.com/40_31_zh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讲 搜索引擎优化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313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smtClean="0"/>
              <a:t>大量重复某个特定的词汇的</a:t>
            </a:r>
            <a:r>
              <a:rPr lang="en-US" altLang="zh-CN" sz="3600" smtClean="0"/>
              <a:t>spam type</a:t>
            </a:r>
            <a:r>
              <a:rPr lang="zh-CN" altLang="en-US" sz="3600" smtClean="0"/>
              <a:t>：</a:t>
            </a:r>
            <a:endParaRPr lang="en-US" altLang="zh-CN" sz="3600" smtClean="0"/>
          </a:p>
          <a:p>
            <a:pPr eaLnBrk="1" hangingPunct="1">
              <a:buFontTx/>
              <a:buNone/>
            </a:pPr>
            <a:endParaRPr lang="zh-CN" altLang="en-US" sz="2000" smtClean="0"/>
          </a:p>
          <a:p>
            <a:pPr eaLnBrk="1" hangingPunct="1">
              <a:buFontTx/>
              <a:buNone/>
            </a:pPr>
            <a:r>
              <a:rPr lang="zh-CN" altLang="en-US" sz="2000" smtClean="0"/>
              <a:t>□ </a:t>
            </a:r>
            <a:r>
              <a:rPr lang="en-US" altLang="zh-CN" sz="2000" b="1" smtClean="0"/>
              <a:t>Repetition</a:t>
            </a:r>
            <a:r>
              <a:rPr lang="zh-CN" altLang="en-US" sz="2000" smtClean="0"/>
              <a:t>：</a:t>
            </a:r>
            <a:r>
              <a:rPr lang="en-US" altLang="zh-CN" sz="2000" smtClean="0"/>
              <a:t>achieve an increased relevance for a document with respect to a small number of specific query terms.</a:t>
            </a:r>
          </a:p>
          <a:p>
            <a:pPr eaLnBrk="1" hangingPunct="1">
              <a:buFontTx/>
              <a:buNone/>
            </a:pP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□ </a:t>
            </a:r>
            <a:r>
              <a:rPr lang="en-US" altLang="zh-CN" sz="2000" b="1" smtClean="0"/>
              <a:t>Weaving</a:t>
            </a:r>
            <a:r>
              <a:rPr lang="zh-CN" altLang="en-US" sz="2000" smtClean="0"/>
              <a:t>：</a:t>
            </a:r>
            <a:r>
              <a:rPr lang="en-US" altLang="zh-CN" sz="2000" smtClean="0"/>
              <a:t>Sometimes spammers duplicate text corpora (e.g., news articles) available on the Web and insert spam terms into them at random positions.</a:t>
            </a:r>
          </a:p>
          <a:p>
            <a:pPr eaLnBrk="1" hangingPunct="1">
              <a:buFontTx/>
              <a:buNone/>
            </a:pP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□ </a:t>
            </a:r>
            <a:r>
              <a:rPr lang="en-US" altLang="zh-CN" sz="2000" b="1" smtClean="0"/>
              <a:t>Stitching </a:t>
            </a:r>
            <a:r>
              <a:rPr lang="zh-CN" altLang="en-US" sz="2000" b="1" smtClean="0"/>
              <a:t>缝合</a:t>
            </a:r>
            <a:r>
              <a:rPr lang="zh-CN" altLang="en-US" sz="2000" smtClean="0"/>
              <a:t>：</a:t>
            </a:r>
            <a:r>
              <a:rPr lang="en-US" altLang="zh-CN" sz="2000" smtClean="0"/>
              <a:t>glue together sentences or phrases, possibly from different sources; the spam page might then show up for queries on any of the topics of the original sentences.</a:t>
            </a:r>
          </a:p>
          <a:p>
            <a:pPr eaLnBrk="1" hangingPunct="1">
              <a:buFontTx/>
              <a:buNone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2528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endParaRPr lang="zh-CN" altLang="en-US" sz="32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  <a:defRPr/>
            </a:pPr>
            <a:r>
              <a:rPr lang="en-US" altLang="zh-CN" dirty="0" smtClean="0"/>
              <a:t>spam term</a:t>
            </a:r>
            <a:r>
              <a:rPr lang="zh-CN" altLang="en-US" dirty="0" smtClean="0"/>
              <a:t>在网页中的特定位置</a:t>
            </a:r>
            <a:endParaRPr lang="zh-CN" altLang="en-US" dirty="0"/>
          </a:p>
          <a:p>
            <a:pPr lvl="1" eaLnBrk="1" hangingPunct="1">
              <a:defRPr/>
            </a:pPr>
            <a:r>
              <a:rPr lang="zh-CN" altLang="en-US" sz="2400" dirty="0" smtClean="0"/>
              <a:t>□ </a:t>
            </a:r>
            <a:r>
              <a:rPr lang="en-US" altLang="zh-CN" sz="2400" dirty="0" smtClean="0"/>
              <a:t>Title spam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 eaLnBrk="1" hangingPunct="1">
              <a:defRPr/>
            </a:pPr>
            <a:r>
              <a:rPr lang="zh-CN" altLang="en-US" sz="2000" dirty="0" smtClean="0"/>
              <a:t>挂羊头卖狗肉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□ URL spam</a:t>
            </a:r>
            <a:r>
              <a:rPr lang="zh-CN" altLang="en-US" sz="2400" dirty="0" smtClean="0"/>
              <a:t>：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buy-canon-rebel-20d-lens-case.camerasx.com</a:t>
            </a:r>
            <a:endParaRPr lang="en-US" altLang="zh-CN" sz="2400" i="1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□ Meta tag spam</a:t>
            </a:r>
            <a:r>
              <a:rPr lang="zh-CN" altLang="en-US" sz="2400" dirty="0" smtClean="0"/>
              <a:t>：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&lt;meta name=\keywords" content=\buy, cheap, cameras, lens, accessories, </a:t>
            </a:r>
            <a:r>
              <a:rPr lang="en-US" altLang="zh-CN" sz="2400" i="1" dirty="0" err="1" smtClean="0">
                <a:solidFill>
                  <a:srgbClr val="0000FF"/>
                </a:solidFill>
              </a:rPr>
              <a:t>nikon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, canon"&gt;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□ </a:t>
            </a:r>
            <a:r>
              <a:rPr lang="en-US" altLang="zh-CN" sz="2400" dirty="0" smtClean="0"/>
              <a:t>Anchor text spam</a:t>
            </a:r>
            <a:r>
              <a:rPr lang="zh-CN" altLang="en-US" sz="2400" dirty="0" smtClean="0"/>
              <a:t>：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&lt;a </a:t>
            </a:r>
            <a:r>
              <a:rPr lang="en-US" altLang="zh-CN" sz="2400" i="1" dirty="0" err="1" smtClean="0">
                <a:solidFill>
                  <a:srgbClr val="0000FF"/>
                </a:solidFill>
              </a:rPr>
              <a:t>href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=\target.html"&gt;free, great deals, cheap, in-expensive, cheap, free&lt;/a&gt;</a:t>
            </a:r>
          </a:p>
          <a:p>
            <a:pPr eaLnBrk="1" hangingPunct="1">
              <a:buFontTx/>
              <a:buNone/>
              <a:defRPr/>
            </a:pPr>
            <a:endParaRPr lang="en-US" altLang="zh-CN" sz="2000" i="1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461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锚文本  </a:t>
            </a:r>
            <a:r>
              <a:rPr lang="en-US" altLang="zh-CN" dirty="0" smtClean="0"/>
              <a:t>Anchor text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超链接周围还有一些文本，这些文本通常被嵌在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(</a:t>
            </a:r>
            <a:r>
              <a:rPr lang="zh-CN" altLang="en-US" dirty="0" smtClean="0"/>
              <a:t>称为锚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429000"/>
            <a:ext cx="82486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索引锚文本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在索引文档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的时候，也索引指向文档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的锚文本。</a:t>
            </a:r>
          </a:p>
          <a:p>
            <a:pPr algn="just"/>
            <a:r>
              <a:rPr lang="zh-CN" altLang="en-US" dirty="0" smtClean="0"/>
              <a:t>可以根据锚文本</a:t>
            </a:r>
            <a:r>
              <a:rPr lang="zh-CN" altLang="en-US" dirty="0" smtClean="0">
                <a:solidFill>
                  <a:srgbClr val="0000FF"/>
                </a:solidFill>
              </a:rPr>
              <a:t>所在页面的权威性</a:t>
            </a:r>
            <a:r>
              <a:rPr lang="zh-CN" altLang="en-US" dirty="0" smtClean="0"/>
              <a:t>来确定锚文本的权重</a:t>
            </a:r>
          </a:p>
          <a:p>
            <a:pPr lvl="1" algn="just"/>
            <a:r>
              <a:rPr lang="en-US" altLang="zh-CN" dirty="0" smtClean="0"/>
              <a:t>E.g., </a:t>
            </a:r>
            <a:r>
              <a:rPr lang="zh-CN" altLang="en-US" dirty="0" smtClean="0"/>
              <a:t>我们认为</a:t>
            </a:r>
            <a:r>
              <a:rPr lang="en-US" altLang="zh-CN" dirty="0" smtClean="0"/>
              <a:t>cnn.com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yahoo.com </a:t>
            </a:r>
            <a:r>
              <a:rPr lang="zh-CN" altLang="en-US" dirty="0" smtClean="0"/>
              <a:t>的内容是权威的，然后就相信它们的锚文本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link spam</a:t>
            </a:r>
            <a:endParaRPr lang="zh-CN" altLang="en-US" dirty="0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7416800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1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Create a honey pot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provide some useful resource </a:t>
            </a:r>
          </a:p>
          <a:p>
            <a:pPr lvl="2" eaLnBrk="1" hangingPunct="1"/>
            <a:r>
              <a:rPr lang="en-US" altLang="zh-CN" smtClean="0"/>
              <a:t>(e.g., copies of some Unix documentation pages), </a:t>
            </a:r>
          </a:p>
          <a:p>
            <a:pPr lvl="1" eaLnBrk="1" hangingPunct="1"/>
            <a:r>
              <a:rPr lang="en-US" altLang="zh-CN" smtClean="0"/>
              <a:t>but that also have (hidden) links to the target spam page.</a:t>
            </a:r>
          </a:p>
          <a:p>
            <a:pPr eaLnBrk="1" hangingPunct="1"/>
            <a:r>
              <a:rPr lang="en-US" altLang="zh-CN" b="1" smtClean="0"/>
              <a:t>Participate in link exchange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 eaLnBrk="1" hangingPunct="1"/>
            <a:r>
              <a:rPr lang="en-US" altLang="zh-CN" b="1" smtClean="0"/>
              <a:t>spam farm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 group of spammers set up a link exchange structure,</a:t>
            </a:r>
          </a:p>
          <a:p>
            <a:pPr lvl="1" eaLnBrk="1" hangingPunct="1"/>
            <a:r>
              <a:rPr lang="en-US" altLang="zh-CN" smtClean="0"/>
              <a:t> so that their sites point to each other.</a:t>
            </a:r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287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 smtClean="0"/>
              <a:t>Infiltrate</a:t>
            </a:r>
            <a:r>
              <a:rPr lang="zh-CN" altLang="en-US" b="1" dirty="0" smtClean="0"/>
              <a:t>（渗透）</a:t>
            </a:r>
            <a:r>
              <a:rPr lang="en-US" altLang="zh-CN" b="1" dirty="0" smtClean="0"/>
              <a:t> a web directory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add to directory pages links that point to their target pages.</a:t>
            </a:r>
          </a:p>
          <a:p>
            <a:pPr lvl="1">
              <a:defRPr/>
            </a:pPr>
            <a:r>
              <a:rPr lang="en-US" altLang="zh-CN" b="1" dirty="0" smtClean="0"/>
              <a:t>Post links on blogs,  </a:t>
            </a:r>
            <a:r>
              <a:rPr lang="en-US" altLang="zh-CN" u="sng" dirty="0" smtClean="0">
                <a:solidFill>
                  <a:srgbClr val="FF9933"/>
                </a:solidFill>
              </a:rPr>
              <a:t>unmoderated message boards</a:t>
            </a:r>
            <a:r>
              <a:rPr lang="en-US" altLang="zh-CN" b="1" dirty="0" smtClean="0"/>
              <a:t>, </a:t>
            </a:r>
            <a:r>
              <a:rPr lang="en-US" altLang="zh-CN" b="1" dirty="0" smtClean="0"/>
              <a:t>guest </a:t>
            </a:r>
            <a:r>
              <a:rPr lang="en-US" altLang="zh-CN" b="1" dirty="0" smtClean="0"/>
              <a:t>books, or wikis</a:t>
            </a:r>
          </a:p>
          <a:p>
            <a:pPr eaLnBrk="1" hangingPunct="1">
              <a:defRPr/>
            </a:pPr>
            <a:endParaRPr lang="en-US" altLang="zh-CN" b="1" dirty="0"/>
          </a:p>
          <a:p>
            <a:pPr eaLnBrk="1" hangingPunct="1">
              <a:defRPr/>
            </a:pPr>
            <a:r>
              <a:rPr lang="en-US" altLang="zh-CN" b="1" dirty="0" smtClean="0"/>
              <a:t>Buy expired domains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buy expired domains and populate them with spam that takes advantage of the false relevance/importance conveyed by the pool of old links.</a:t>
            </a:r>
          </a:p>
          <a:p>
            <a:pPr eaLnBrk="1" hangingPunct="1"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 flipH="1">
            <a:off x="5652120" y="2852738"/>
            <a:ext cx="3124200" cy="1143000"/>
          </a:xfrm>
          <a:prstGeom prst="wedgeRoundRectCallout">
            <a:avLst>
              <a:gd name="adj1" fmla="val 38514"/>
              <a:gd name="adj2" fmla="val -631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此处应指：不涉及激进或敏感话题的留言板。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/>
              <a:t>Moderate</a:t>
            </a:r>
            <a:r>
              <a:rPr lang="zh-CN" altLang="en-US" sz="1400" dirty="0"/>
              <a:t>：稳健的，不激进的反对激进的或极端的观点或措施的，尤指在政治或宗教上</a:t>
            </a:r>
          </a:p>
        </p:txBody>
      </p:sp>
    </p:spTree>
    <p:extLst>
      <p:ext uri="{BB962C8B-B14F-4D97-AF65-F5344CB8AC3E}">
        <p14:creationId xmlns:p14="http://schemas.microsoft.com/office/powerpoint/2010/main" val="1140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1.3 Hiding </a:t>
            </a:r>
            <a:r>
              <a:rPr lang="en-US" altLang="zh-CN" b="1" dirty="0" smtClean="0"/>
              <a:t>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Content </a:t>
            </a:r>
            <a:r>
              <a:rPr lang="en-US" altLang="zh-CN" dirty="0"/>
              <a:t>hiding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zh-CN" altLang="en-US" dirty="0"/>
              <a:t>背景色相同的字体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</a:t>
            </a:r>
            <a:r>
              <a:rPr lang="zh-CN" altLang="en-US" dirty="0"/>
              <a:t>小字体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</a:t>
            </a:r>
            <a:r>
              <a:rPr lang="zh-CN" altLang="en-US" dirty="0"/>
              <a:t>像素的图片做成的链接等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Link </a:t>
            </a:r>
            <a:r>
              <a:rPr lang="en-US" altLang="zh-CN" dirty="0"/>
              <a:t>hiding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Cloaking</a:t>
            </a:r>
            <a:r>
              <a:rPr lang="zh-CN" altLang="en-US" dirty="0"/>
              <a:t>：对机器人程序和普通用户返回不同内容的页面。识别机器人程序：通过</a:t>
            </a:r>
            <a:r>
              <a:rPr lang="en-US" altLang="zh-CN" dirty="0"/>
              <a:t>IP</a:t>
            </a:r>
            <a:r>
              <a:rPr lang="zh-CN" altLang="en-US" dirty="0"/>
              <a:t>或者</a:t>
            </a:r>
            <a:r>
              <a:rPr lang="en-US" altLang="zh-CN" dirty="0" smtClean="0"/>
              <a:t>user-agent</a:t>
            </a:r>
          </a:p>
          <a:p>
            <a:pPr lvl="1"/>
            <a:r>
              <a:rPr lang="en-US" altLang="zh-CN" dirty="0" smtClean="0"/>
              <a:t>Redirection</a:t>
            </a:r>
            <a:r>
              <a:rPr lang="zh-CN" altLang="en-US" dirty="0"/>
              <a:t>：载入网页时自动转到另外一个</a:t>
            </a:r>
            <a:r>
              <a:rPr lang="en-US" altLang="zh-CN" dirty="0"/>
              <a:t>URL</a:t>
            </a:r>
            <a:r>
              <a:rPr lang="zh-CN" altLang="en-US" dirty="0"/>
              <a:t>地址。通过</a:t>
            </a:r>
            <a:r>
              <a:rPr lang="en-US" altLang="zh-CN" dirty="0"/>
              <a:t>refresh meta tag</a:t>
            </a:r>
            <a:r>
              <a:rPr lang="zh-CN" altLang="en-US" dirty="0"/>
              <a:t>或者</a:t>
            </a:r>
            <a:r>
              <a:rPr lang="en-US" altLang="zh-CN" dirty="0"/>
              <a:t>html</a:t>
            </a:r>
            <a:r>
              <a:rPr lang="zh-CN" altLang="en-US" dirty="0"/>
              <a:t>的脚本代码：</a:t>
            </a:r>
          </a:p>
          <a:p>
            <a:pPr>
              <a:buNone/>
            </a:pPr>
            <a:r>
              <a:rPr lang="zh-CN" altLang="en-US" sz="2800" dirty="0"/>
              <a:t>      </a:t>
            </a:r>
            <a:r>
              <a:rPr lang="en-US" altLang="zh-CN" sz="2400" dirty="0"/>
              <a:t>&lt;meta http-</a:t>
            </a:r>
            <a:r>
              <a:rPr lang="en-US" altLang="zh-CN" sz="2400" dirty="0" err="1"/>
              <a:t>equiv</a:t>
            </a:r>
            <a:r>
              <a:rPr lang="en-US" altLang="zh-CN" sz="2400" dirty="0"/>
              <a:t>=\refresh“ content=\0;url=target.html"&gt;</a:t>
            </a:r>
          </a:p>
          <a:p>
            <a:pPr>
              <a:buNone/>
            </a:pPr>
            <a:r>
              <a:rPr lang="en-US" altLang="zh-CN" sz="2400" dirty="0"/>
              <a:t>       </a:t>
            </a:r>
            <a:r>
              <a:rPr lang="en-US" altLang="zh-CN" sz="2800" dirty="0"/>
              <a:t>&lt;</a:t>
            </a:r>
            <a:r>
              <a:rPr lang="en-US" altLang="zh-CN" sz="2400" dirty="0"/>
              <a:t>script language=\</a:t>
            </a:r>
            <a:r>
              <a:rPr lang="en-US" altLang="zh-CN" sz="2400" dirty="0" err="1"/>
              <a:t>javascript</a:t>
            </a:r>
            <a:r>
              <a:rPr lang="en-US" altLang="zh-CN" sz="2400" dirty="0"/>
              <a:t>"&gt;</a:t>
            </a:r>
          </a:p>
          <a:p>
            <a:pPr>
              <a:buNone/>
            </a:pPr>
            <a:r>
              <a:rPr lang="en-US" altLang="zh-CN" sz="2400" dirty="0"/>
              <a:t>            &lt;!- -</a:t>
            </a:r>
            <a:r>
              <a:rPr lang="en-US" altLang="zh-CN" sz="2400" dirty="0" err="1"/>
              <a:t>location.replace</a:t>
            </a:r>
            <a:r>
              <a:rPr lang="en-US" altLang="zh-CN" sz="2400" dirty="0"/>
              <a:t>(\target.html")--&gt;&lt;/script&gt;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2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spam </a:t>
            </a:r>
            <a:r>
              <a:rPr lang="en-US" altLang="zh-CN" dirty="0"/>
              <a:t>detection</a:t>
            </a:r>
            <a:r>
              <a:rPr lang="zh-CN" altLang="en-US" dirty="0" smtClean="0"/>
              <a:t>方法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spam detection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Detecting spam pages through content analysis</a:t>
            </a:r>
          </a:p>
          <a:p>
            <a:pPr lvl="2"/>
            <a:r>
              <a:rPr lang="zh-CN" altLang="en-US" b="1" dirty="0" smtClean="0"/>
              <a:t>特征定义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机器学习， 反馈样本，需要时间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惩罚机制</a:t>
            </a:r>
            <a:endParaRPr lang="en-US" altLang="zh-CN" b="1" i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b="1" dirty="0" smtClean="0"/>
              <a:t>Identifying link farm spam pages</a:t>
            </a:r>
          </a:p>
          <a:p>
            <a:pPr lvl="1"/>
            <a:r>
              <a:rPr lang="en-US" altLang="zh-CN" b="1" dirty="0" smtClean="0"/>
              <a:t>Combating web spam with </a:t>
            </a:r>
            <a:r>
              <a:rPr lang="en-US" altLang="zh-CN" b="1" dirty="0" err="1" smtClean="0"/>
              <a:t>TrustRank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用户反馈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改进链接分析算法</a:t>
            </a:r>
            <a:endParaRPr lang="en-US" altLang="zh-CN" b="1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3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 eaLnBrk="1" hangingPunct="1"/>
            <a:r>
              <a:rPr lang="en-US" altLang="zh-CN" sz="2400" b="1" u="sng" smtClean="0">
                <a:solidFill>
                  <a:srgbClr val="336600"/>
                </a:solidFill>
              </a:rPr>
              <a:t>Identifying link farm spam pages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000" b="1" smtClean="0"/>
              <a:t>观察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同一个</a:t>
            </a:r>
            <a:r>
              <a:rPr lang="en-US" altLang="zh-CN" sz="2000" smtClean="0"/>
              <a:t>link farm</a:t>
            </a:r>
            <a:r>
              <a:rPr lang="zh-CN" altLang="en-US" sz="2000" smtClean="0"/>
              <a:t>中的网页互相紧密相连，一个网页的出链和入链 网页有大量的重叠。</a:t>
            </a:r>
            <a:endParaRPr lang="en-US" altLang="zh-CN" sz="2000" smtClean="0"/>
          </a:p>
          <a:p>
            <a:pPr eaLnBrk="1" hangingPunct="1"/>
            <a:r>
              <a:rPr lang="zh-CN" altLang="en-US" sz="2000" b="1" smtClean="0"/>
              <a:t>思路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先找出一个</a:t>
            </a:r>
            <a:r>
              <a:rPr lang="en-US" altLang="zh-CN" sz="2000" smtClean="0"/>
              <a:t>link farm</a:t>
            </a:r>
            <a:r>
              <a:rPr lang="zh-CN" altLang="en-US" sz="2000" smtClean="0"/>
              <a:t>中的一部分网页作为种子集合，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然后对于其他网页：如果它有大量的入链和出链存在于种子集合里，那么这个网页也极可能是这个</a:t>
            </a:r>
            <a:r>
              <a:rPr lang="en-US" altLang="zh-CN" sz="2000" smtClean="0"/>
              <a:t>link farm</a:t>
            </a:r>
            <a:r>
              <a:rPr lang="zh-CN" altLang="en-US" sz="2000" smtClean="0"/>
              <a:t>的一部分，将它加入种子集合。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重复这个步骤，直到集合不再变化。</a:t>
            </a:r>
            <a:endParaRPr lang="en-US" altLang="zh-CN" sz="2000" smtClean="0"/>
          </a:p>
          <a:p>
            <a:pPr lvl="1" eaLnBrk="1" hangingPunct="1"/>
            <a:endParaRPr lang="en-US" altLang="zh-CN" sz="1600" smtClean="0"/>
          </a:p>
          <a:p>
            <a:pPr lvl="1" eaLnBrk="1" hangingPunct="1"/>
            <a:r>
              <a:rPr lang="zh-CN" altLang="en-US" sz="2000" smtClean="0"/>
              <a:t>这个方法同样适用于含有多个</a:t>
            </a:r>
            <a:r>
              <a:rPr lang="en-US" altLang="zh-CN" sz="2000" smtClean="0"/>
              <a:t>link farm</a:t>
            </a:r>
            <a:r>
              <a:rPr lang="zh-CN" altLang="en-US" sz="2000" smtClean="0"/>
              <a:t>的网页集。关键在于要找到每一个</a:t>
            </a:r>
            <a:r>
              <a:rPr lang="en-US" altLang="zh-CN" sz="2000" smtClean="0"/>
              <a:t>link farm</a:t>
            </a:r>
            <a:r>
              <a:rPr lang="zh-CN" altLang="en-US" sz="2000" smtClean="0"/>
              <a:t>的种子集合。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当数据集中的所有网页都检查后，根据结果修改邻接矩阵，将邻接矩阵应用于通常的基于链接的排序算法，如</a:t>
            </a:r>
            <a:r>
              <a:rPr lang="en-US" altLang="zh-CN" sz="2000" smtClean="0"/>
              <a:t>pagerank</a:t>
            </a:r>
            <a:r>
              <a:rPr lang="zh-CN" altLang="en-US" sz="2000" smtClean="0"/>
              <a:t>或</a:t>
            </a:r>
            <a:r>
              <a:rPr lang="en-US" altLang="zh-CN" sz="2000" smtClean="0"/>
              <a:t>HITS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并不是简单地删除被标为</a:t>
            </a:r>
            <a:r>
              <a:rPr lang="en-US" altLang="zh-CN" sz="2000" smtClean="0"/>
              <a:t>spam</a:t>
            </a:r>
            <a:r>
              <a:rPr lang="zh-CN" altLang="en-US" sz="2000" smtClean="0"/>
              <a:t>的网页，而是只惩罚它们的链接：降低权重或置为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。</a:t>
            </a:r>
          </a:p>
          <a:p>
            <a:pPr eaLnBrk="1" hangingPunct="1">
              <a:buFontTx/>
              <a:buNone/>
            </a:pPr>
            <a:endParaRPr lang="zh-CN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27745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3600" dirty="0"/>
              <a:t>用户</a:t>
            </a:r>
            <a:endParaRPr lang="en-US" altLang="zh-CN" sz="3600" dirty="0"/>
          </a:p>
          <a:p>
            <a:pPr lvl="1">
              <a:lnSpc>
                <a:spcPct val="90000"/>
              </a:lnSpc>
            </a:pPr>
            <a:r>
              <a:rPr lang="zh-CN" altLang="en-US" sz="3200" dirty="0"/>
              <a:t>查询用户   客观，客观，客观</a:t>
            </a:r>
          </a:p>
          <a:p>
            <a:pPr lvl="2">
              <a:lnSpc>
                <a:spcPct val="90000"/>
              </a:lnSpc>
            </a:pPr>
            <a:r>
              <a:rPr lang="zh-CN" altLang="en-US" sz="2800" dirty="0" smtClean="0"/>
              <a:t>和搜索引擎目标一致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3200" dirty="0"/>
              <a:t>网站站主   向前，向前，先前</a:t>
            </a:r>
            <a:endParaRPr lang="en-US" altLang="zh-CN" sz="3200" dirty="0"/>
          </a:p>
          <a:p>
            <a:pPr lvl="2">
              <a:lnSpc>
                <a:spcPct val="90000"/>
              </a:lnSpc>
            </a:pPr>
            <a:r>
              <a:rPr lang="zh-CN" altLang="en-US" sz="2800" dirty="0"/>
              <a:t>合法手段 ：搜索引擎优化 </a:t>
            </a:r>
            <a:endParaRPr lang="en-US" altLang="zh-CN" sz="2800" dirty="0" smtClean="0"/>
          </a:p>
          <a:p>
            <a:pPr lvl="3">
              <a:lnSpc>
                <a:spcPct val="9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Search Engine Optimization </a:t>
            </a:r>
            <a:r>
              <a:rPr lang="zh-CN" altLang="en-US" sz="2400" dirty="0"/>
              <a:t>）</a:t>
            </a:r>
            <a:r>
              <a:rPr lang="en-US" altLang="zh-CN" sz="2400" dirty="0"/>
              <a:t>SE0</a:t>
            </a:r>
          </a:p>
          <a:p>
            <a:pPr lvl="3">
              <a:lnSpc>
                <a:spcPct val="90000"/>
              </a:lnSpc>
            </a:pPr>
            <a:r>
              <a:rPr lang="zh-CN" altLang="en-US" sz="2400" dirty="0"/>
              <a:t>是指在了解</a:t>
            </a:r>
            <a:r>
              <a:rPr lang="zh-CN" altLang="en-US" sz="2400" dirty="0">
                <a:hlinkClick r:id="rId2"/>
              </a:rPr>
              <a:t>搜索引擎</a:t>
            </a:r>
            <a:r>
              <a:rPr lang="zh-CN" altLang="en-US" sz="2400" dirty="0">
                <a:hlinkClick r:id="rId3"/>
              </a:rPr>
              <a:t>自然排名</a:t>
            </a:r>
            <a:r>
              <a:rPr lang="zh-CN" altLang="en-US" sz="2400" dirty="0"/>
              <a:t>机制的基础上， 对网站进行内部及外部的调整优化， 改进网站在搜索引擎中的关键词自然排名</a:t>
            </a:r>
            <a:r>
              <a:rPr lang="en-US" altLang="zh-CN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zh-CN" altLang="en-US" sz="2800" dirty="0"/>
              <a:t>非法手段：</a:t>
            </a:r>
            <a:r>
              <a:rPr lang="en-US" altLang="zh-CN" sz="2800" dirty="0"/>
              <a:t> web spam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3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3011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7788" y="692150"/>
            <a:ext cx="9221788" cy="5905500"/>
          </a:xfrm>
        </p:spPr>
      </p:pic>
    </p:spTree>
    <p:extLst>
      <p:ext uri="{BB962C8B-B14F-4D97-AF65-F5344CB8AC3E}">
        <p14:creationId xmlns:p14="http://schemas.microsoft.com/office/powerpoint/2010/main" val="5154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SEO (Search Engine Optimization)</a:t>
            </a:r>
            <a:endParaRPr lang="zh-CN" altLang="en-US" dirty="0" smtClean="0"/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Search Engine Optimization </a:t>
            </a:r>
            <a:r>
              <a:rPr lang="zh-CN" altLang="en-US" dirty="0" smtClean="0">
                <a:hlinkClick r:id="rId2"/>
              </a:rPr>
              <a:t>搜索引擎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/>
              <a:t>是指在了解</a:t>
            </a:r>
            <a:r>
              <a:rPr lang="zh-CN" altLang="en-US" dirty="0" smtClean="0">
                <a:hlinkClick r:id="rId2"/>
              </a:rPr>
              <a:t>搜索引擎</a:t>
            </a:r>
            <a:r>
              <a:rPr lang="zh-CN" altLang="en-US" dirty="0" smtClean="0">
                <a:hlinkClick r:id="rId3"/>
              </a:rPr>
              <a:t>自然排名</a:t>
            </a:r>
            <a:r>
              <a:rPr lang="zh-CN" altLang="en-US" dirty="0" smtClean="0"/>
              <a:t>机制的基础上， 对网站进行内部及外部的调整优化， 改进网站在搜索引擎中的关键词自然排名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黑帽 </a:t>
            </a:r>
            <a:r>
              <a:rPr lang="en-US" altLang="zh-CN" dirty="0" smtClean="0"/>
              <a:t>spam</a:t>
            </a:r>
          </a:p>
          <a:p>
            <a:pPr lvl="1"/>
            <a:r>
              <a:rPr lang="zh-CN" altLang="en-US" dirty="0" smtClean="0"/>
              <a:t>白帽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灰帽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39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819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38200" y="609600"/>
            <a:ext cx="11049000" cy="69342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5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站内优化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zh-CN" dirty="0"/>
              <a:t>静态</a:t>
            </a:r>
            <a:r>
              <a:rPr lang="zh-CN" altLang="zh-CN" dirty="0" smtClean="0"/>
              <a:t>化</a:t>
            </a:r>
            <a:r>
              <a:rPr lang="zh-CN" altLang="en-US" dirty="0" smtClean="0"/>
              <a:t>网页，去除对搜索引擎造成干扰的各种新技术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/>
              <a:t>title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主题明确，包含这个网页中最重要的内容。</a:t>
            </a:r>
          </a:p>
          <a:p>
            <a:pPr lvl="1">
              <a:defRPr/>
            </a:pPr>
            <a:r>
              <a:rPr lang="zh-CN" altLang="zh-CN" dirty="0" smtClean="0"/>
              <a:t>简明精练，不罗列与网页内容不相关的信息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 smtClean="0"/>
              <a:t>建议</a:t>
            </a:r>
            <a:r>
              <a:rPr lang="zh-CN" altLang="zh-CN" dirty="0"/>
              <a:t>为图片加</a:t>
            </a:r>
            <a:r>
              <a:rPr lang="en-US" altLang="zh-CN" dirty="0"/>
              <a:t>alt</a:t>
            </a:r>
            <a:r>
              <a:rPr lang="zh-CN" altLang="zh-CN" dirty="0" smtClean="0"/>
              <a:t>说明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flash</a:t>
            </a:r>
            <a:r>
              <a:rPr lang="zh-CN" altLang="zh-CN" dirty="0"/>
              <a:t>，建议给</a:t>
            </a:r>
            <a:r>
              <a:rPr lang="en-US" altLang="zh-CN" dirty="0"/>
              <a:t>object</a:t>
            </a:r>
            <a:r>
              <a:rPr lang="zh-CN" altLang="zh-CN" dirty="0"/>
              <a:t>标签添加注释信息。</a:t>
            </a:r>
          </a:p>
          <a:p>
            <a:pPr>
              <a:defRPr/>
            </a:pPr>
            <a:r>
              <a:rPr lang="zh-CN" altLang="zh-CN" dirty="0" smtClean="0"/>
              <a:t>不</a:t>
            </a:r>
            <a:r>
              <a:rPr lang="zh-CN" altLang="zh-CN" dirty="0"/>
              <a:t>建议使用</a:t>
            </a:r>
            <a:r>
              <a:rPr lang="en-US" altLang="zh-CN" dirty="0">
                <a:hlinkClick r:id="rId2"/>
              </a:rPr>
              <a:t>frame</a:t>
            </a:r>
            <a:r>
              <a:rPr lang="zh-CN" altLang="zh-CN" dirty="0"/>
              <a:t>和</a:t>
            </a:r>
            <a:r>
              <a:rPr lang="en-US" altLang="zh-CN" dirty="0">
                <a:hlinkClick r:id="rId3"/>
              </a:rPr>
              <a:t>iframe</a:t>
            </a:r>
            <a:r>
              <a:rPr lang="zh-CN" altLang="zh-CN" dirty="0"/>
              <a:t>框架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zh-CN" dirty="0" smtClean="0"/>
              <a:t>。</a:t>
            </a:r>
          </a:p>
          <a:p>
            <a:pPr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网站</a:t>
            </a:r>
            <a:r>
              <a:rPr lang="en-US" altLang="zh-CN" dirty="0" err="1" smtClean="0"/>
              <a:t>url</a:t>
            </a:r>
            <a:endParaRPr lang="zh-CN" altLang="zh-CN" dirty="0" smtClean="0"/>
          </a:p>
          <a:p>
            <a:pPr lvl="1">
              <a:defRPr/>
            </a:pPr>
            <a:r>
              <a:rPr lang="zh-CN" altLang="zh-CN" dirty="0" smtClean="0"/>
              <a:t>在系统中只使用正常形式</a:t>
            </a:r>
            <a:r>
              <a:rPr lang="en-US" altLang="zh-CN" dirty="0" err="1" smtClean="0"/>
              <a:t>url</a:t>
            </a:r>
            <a:r>
              <a:rPr lang="zh-CN" altLang="zh-CN" dirty="0" smtClean="0"/>
              <a:t>，不让用户接触到非正常形式的</a:t>
            </a:r>
            <a:r>
              <a:rPr lang="en-US" altLang="zh-CN" dirty="0" err="1" smtClean="0">
                <a:hlinkClick r:id="rId2"/>
              </a:rPr>
              <a:t>url</a:t>
            </a:r>
            <a:r>
              <a:rPr lang="zh-CN" altLang="zh-CN" dirty="0" smtClean="0"/>
              <a:t>。</a:t>
            </a:r>
          </a:p>
          <a:p>
            <a:pPr lvl="2">
              <a:defRPr/>
            </a:pPr>
            <a:r>
              <a:rPr lang="zh-CN" altLang="zh-CN" dirty="0" smtClean="0"/>
              <a:t>不把</a:t>
            </a:r>
            <a:r>
              <a:rPr lang="en-US" altLang="zh-CN" dirty="0" smtClean="0">
                <a:hlinkClick r:id="rId3"/>
              </a:rPr>
              <a:t>session</a:t>
            </a:r>
            <a:r>
              <a:rPr lang="en-US" altLang="zh-CN" dirty="0" smtClean="0"/>
              <a:t> id</a:t>
            </a:r>
            <a:r>
              <a:rPr lang="zh-CN" altLang="zh-CN" dirty="0" smtClean="0"/>
              <a:t>、统计代码等不必要的内容放在</a:t>
            </a:r>
            <a:r>
              <a:rPr lang="en-US" altLang="zh-CN" dirty="0" err="1" smtClean="0"/>
              <a:t>url</a:t>
            </a:r>
            <a:r>
              <a:rPr lang="zh-CN" altLang="zh-CN" dirty="0" smtClean="0"/>
              <a:t>中</a:t>
            </a:r>
          </a:p>
          <a:p>
            <a:pPr lvl="1">
              <a:defRPr/>
            </a:pPr>
            <a:r>
              <a:rPr lang="zh-CN" altLang="zh-CN" dirty="0" smtClean="0"/>
              <a:t>防止用户输错而启用的备用</a:t>
            </a:r>
            <a:r>
              <a:rPr lang="en-US" altLang="zh-CN" dirty="0" err="1" smtClean="0">
                <a:hlinkClick r:id="rId4"/>
              </a:rPr>
              <a:t>域名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>
                <a:hlinkClick r:id="rId5"/>
              </a:rPr>
              <a:t>301</a:t>
            </a:r>
            <a:r>
              <a:rPr lang="zh-CN" altLang="zh-CN" dirty="0" smtClean="0"/>
              <a:t>永久跳转到主域名。</a:t>
            </a:r>
          </a:p>
          <a:p>
            <a:pPr lvl="1">
              <a:defRPr/>
            </a:pPr>
            <a:r>
              <a:rPr lang="zh-CN" altLang="zh-CN" dirty="0" smtClean="0"/>
              <a:t>使用</a:t>
            </a:r>
            <a:r>
              <a:rPr lang="en-US" altLang="zh-CN" dirty="0" smtClean="0">
                <a:hlinkClick r:id="rId6"/>
              </a:rPr>
              <a:t>robots</a:t>
            </a:r>
            <a:r>
              <a:rPr lang="en-US" altLang="zh-CN" dirty="0" smtClean="0"/>
              <a:t>.txt</a:t>
            </a:r>
            <a:r>
              <a:rPr lang="zh-CN" altLang="zh-CN" dirty="0" smtClean="0"/>
              <a:t>禁止</a:t>
            </a:r>
            <a:r>
              <a:rPr lang="en-US" altLang="zh-CN" dirty="0" err="1" smtClean="0">
                <a:hlinkClick r:id="rId7"/>
              </a:rPr>
              <a:t>Baiduspider</a:t>
            </a:r>
            <a:r>
              <a:rPr lang="zh-CN" altLang="zh-CN" dirty="0" smtClean="0"/>
              <a:t>抓取您不想向用户展现的形式。</a:t>
            </a: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9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zh-CN" altLang="en-US" b="1" smtClean="0"/>
              <a:t>关键词位置、密度、处理</a:t>
            </a:r>
            <a:endParaRPr lang="zh-CN" altLang="en-US" smtClean="0"/>
          </a:p>
          <a:p>
            <a:pPr lvl="1"/>
            <a:r>
              <a:rPr lang="en-US" altLang="zh-CN" smtClean="0"/>
              <a:t>URL</a:t>
            </a:r>
            <a:r>
              <a:rPr lang="zh-CN" altLang="en-US" smtClean="0"/>
              <a:t>中出现关键词（英文）</a:t>
            </a:r>
          </a:p>
          <a:p>
            <a:pPr lvl="1"/>
            <a:r>
              <a:rPr lang="zh-CN" altLang="en-US" smtClean="0"/>
              <a:t>网页标题中出现关键词（</a:t>
            </a:r>
            <a:r>
              <a:rPr lang="en-US" altLang="zh-CN" smtClean="0"/>
              <a:t>1-3</a:t>
            </a:r>
            <a:r>
              <a:rPr lang="zh-CN" altLang="en-US" smtClean="0"/>
              <a:t>个）</a:t>
            </a:r>
          </a:p>
          <a:p>
            <a:pPr lvl="1"/>
            <a:r>
              <a:rPr lang="zh-CN" altLang="en-US" smtClean="0"/>
              <a:t>内容中自然出现关键词</a:t>
            </a:r>
          </a:p>
          <a:p>
            <a:pPr lvl="1"/>
            <a:r>
              <a:rPr lang="zh-CN" altLang="en-US" smtClean="0"/>
              <a:t>内容第一段和最后一段出现关键词</a:t>
            </a:r>
          </a:p>
          <a:p>
            <a:pPr lvl="1"/>
            <a:r>
              <a:rPr lang="en-US" altLang="zh-CN" smtClean="0"/>
              <a:t>H1</a:t>
            </a:r>
            <a:r>
              <a:rPr lang="zh-CN" altLang="en-US" smtClean="0"/>
              <a:t>，</a:t>
            </a:r>
            <a:r>
              <a:rPr lang="en-US" altLang="zh-CN" smtClean="0"/>
              <a:t>H2</a:t>
            </a:r>
            <a:r>
              <a:rPr lang="zh-CN" altLang="en-US" smtClean="0"/>
              <a:t>标签中出现关键词</a:t>
            </a:r>
          </a:p>
          <a:p>
            <a:pPr lvl="1"/>
            <a:r>
              <a:rPr lang="zh-CN" altLang="en-US" smtClean="0"/>
              <a:t>导出</a:t>
            </a:r>
            <a:r>
              <a:rPr lang="zh-CN" altLang="en-US" smtClean="0">
                <a:hlinkClick r:id="rId2"/>
              </a:rPr>
              <a:t>链接锚文本</a:t>
            </a:r>
            <a:r>
              <a:rPr lang="zh-CN" altLang="en-US" smtClean="0"/>
              <a:t>中包含关键词</a:t>
            </a:r>
          </a:p>
          <a:p>
            <a:pPr lvl="1"/>
            <a:r>
              <a:rPr lang="zh-CN" altLang="en-US" smtClean="0"/>
              <a:t>图片的文件名包含关键词</a:t>
            </a:r>
          </a:p>
          <a:p>
            <a:pPr lvl="1"/>
            <a:r>
              <a:rPr lang="en-US" altLang="zh-CN" smtClean="0">
                <a:hlinkClick r:id="rId3"/>
              </a:rPr>
              <a:t>ALT</a:t>
            </a:r>
            <a:r>
              <a:rPr lang="zh-CN" altLang="en-US" smtClean="0">
                <a:hlinkClick r:id="rId3"/>
              </a:rPr>
              <a:t>属性</a:t>
            </a:r>
            <a:r>
              <a:rPr lang="zh-CN" altLang="en-US" smtClean="0"/>
              <a:t>中出现关键词</a:t>
            </a:r>
          </a:p>
          <a:p>
            <a:pPr lvl="1"/>
            <a:r>
              <a:rPr lang="zh-CN" altLang="en-US" smtClean="0"/>
              <a:t>关键词密度</a:t>
            </a:r>
            <a:r>
              <a:rPr lang="en-US" altLang="zh-CN" smtClean="0"/>
              <a:t>6-8%</a:t>
            </a:r>
          </a:p>
          <a:p>
            <a:pPr lvl="1"/>
            <a:r>
              <a:rPr lang="zh-CN" altLang="en-US" smtClean="0"/>
              <a:t>对关键词加粗或斜体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418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内容质量、更新频率、相关性</a:t>
            </a:r>
            <a:endParaRPr lang="zh-CN" altLang="en-US" smtClean="0"/>
          </a:p>
          <a:p>
            <a:pPr lvl="1"/>
            <a:r>
              <a:rPr lang="zh-CN" altLang="en-US" smtClean="0"/>
              <a:t>原创的内容最佳，切忌被多次转载的内容</a:t>
            </a:r>
          </a:p>
          <a:p>
            <a:pPr lvl="1"/>
            <a:r>
              <a:rPr lang="zh-CN" altLang="en-US" smtClean="0"/>
              <a:t>内容独立性，与其他页面至少</a:t>
            </a:r>
            <a:r>
              <a:rPr lang="en-US" altLang="zh-CN" smtClean="0"/>
              <a:t>30%</a:t>
            </a:r>
            <a:r>
              <a:rPr lang="zh-CN" altLang="en-US" smtClean="0"/>
              <a:t>互异</a:t>
            </a:r>
          </a:p>
          <a:p>
            <a:pPr lvl="1"/>
            <a:r>
              <a:rPr lang="en-US" altLang="zh-CN" smtClean="0"/>
              <a:t>1000-2000</a:t>
            </a:r>
            <a:r>
              <a:rPr lang="zh-CN" altLang="en-US" smtClean="0"/>
              <a:t>字，合理分段</a:t>
            </a:r>
          </a:p>
          <a:p>
            <a:pPr lvl="1"/>
            <a:r>
              <a:rPr lang="zh-CN" altLang="en-US" smtClean="0"/>
              <a:t>有规律更新，最好是每天</a:t>
            </a:r>
          </a:p>
          <a:p>
            <a:pPr lvl="1"/>
            <a:r>
              <a:rPr lang="zh-CN" altLang="en-US" smtClean="0"/>
              <a:t>内容围绕页面关键词展开，与整站主题相关</a:t>
            </a:r>
          </a:p>
          <a:p>
            <a:pPr lvl="1"/>
            <a:r>
              <a:rPr lang="zh-CN" altLang="en-US" smtClean="0"/>
              <a:t>具有评论功能，评论中出现关键词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72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zh-CN" altLang="en-US" b="1" smtClean="0"/>
              <a:t>导入链接和锚文本</a:t>
            </a:r>
            <a:endParaRPr lang="zh-CN" altLang="en-US" smtClean="0"/>
          </a:p>
          <a:p>
            <a:pPr lvl="1"/>
            <a:r>
              <a:rPr lang="zh-CN" altLang="en-US" smtClean="0"/>
              <a:t>高</a:t>
            </a:r>
            <a:r>
              <a:rPr lang="en-US" altLang="zh-CN" smtClean="0"/>
              <a:t>PR</a:t>
            </a:r>
            <a:r>
              <a:rPr lang="zh-CN" altLang="en-US" smtClean="0"/>
              <a:t>值站点的导入链接</a:t>
            </a:r>
          </a:p>
          <a:p>
            <a:pPr lvl="1"/>
            <a:r>
              <a:rPr lang="zh-CN" altLang="en-US" smtClean="0"/>
              <a:t>内容相关页面的导入链接</a:t>
            </a:r>
          </a:p>
          <a:p>
            <a:pPr lvl="1"/>
            <a:r>
              <a:rPr lang="zh-CN" altLang="en-US" smtClean="0"/>
              <a:t>导入链接锚文本中包含页面关键词</a:t>
            </a:r>
          </a:p>
          <a:p>
            <a:pPr lvl="1"/>
            <a:r>
              <a:rPr lang="zh-CN" altLang="en-US" smtClean="0"/>
              <a:t>锚文本存在于网页内容中</a:t>
            </a:r>
          </a:p>
          <a:p>
            <a:pPr lvl="1"/>
            <a:r>
              <a:rPr lang="zh-CN" altLang="en-US" smtClean="0"/>
              <a:t>锚文本周围出现相关关键词</a:t>
            </a:r>
          </a:p>
          <a:p>
            <a:pPr lvl="1"/>
            <a:r>
              <a:rPr lang="zh-CN" altLang="en-US" smtClean="0"/>
              <a:t>导入链接存在</a:t>
            </a:r>
            <a:r>
              <a:rPr lang="en-US" altLang="zh-CN" smtClean="0"/>
              <a:t>3</a:t>
            </a:r>
            <a:r>
              <a:rPr lang="zh-CN" altLang="en-US" smtClean="0"/>
              <a:t>个月以上</a:t>
            </a:r>
          </a:p>
          <a:p>
            <a:pPr lvl="1"/>
            <a:r>
              <a:rPr lang="zh-CN" altLang="en-US" smtClean="0"/>
              <a:t>导入链接所在页面的导出链接少于</a:t>
            </a:r>
            <a:r>
              <a:rPr lang="en-US" altLang="zh-CN" smtClean="0"/>
              <a:t>100</a:t>
            </a:r>
            <a:r>
              <a:rPr lang="zh-CN" altLang="en-US" smtClean="0"/>
              <a:t>个</a:t>
            </a:r>
          </a:p>
          <a:p>
            <a:pPr lvl="1"/>
            <a:r>
              <a:rPr lang="zh-CN" altLang="en-US" smtClean="0"/>
              <a:t>导入链接来自不同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</a:p>
          <a:p>
            <a:pPr lvl="1"/>
            <a:r>
              <a:rPr lang="zh-CN" altLang="en-US" smtClean="0"/>
              <a:t>导入链接自然增加</a:t>
            </a:r>
          </a:p>
          <a:p>
            <a:pPr lvl="1"/>
            <a:r>
              <a:rPr lang="zh-CN" altLang="en-US" smtClean="0"/>
              <a:t>锚文本多样化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23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增加反向链接的技巧：</a:t>
            </a:r>
            <a:endParaRPr lang="zh-CN" altLang="en-US" smtClean="0"/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smtClean="0"/>
              <a:t>列表策略</a:t>
            </a:r>
            <a:endParaRPr lang="en-US" altLang="zh-CN" smtClean="0"/>
          </a:p>
          <a:p>
            <a:pPr lvl="1"/>
            <a:r>
              <a:rPr lang="zh-CN" altLang="en-US" smtClean="0"/>
              <a:t>整理一篇针对某个话题的参考资料列表。</a:t>
            </a:r>
          </a:p>
          <a:p>
            <a:pPr lvl="2"/>
            <a:r>
              <a:rPr lang="zh-CN" altLang="en-US" smtClean="0"/>
              <a:t>总结某特定行业的十大谜团。</a:t>
            </a:r>
            <a:endParaRPr lang="en-US" altLang="zh-CN" smtClean="0"/>
          </a:p>
          <a:p>
            <a:pPr lvl="1"/>
            <a:r>
              <a:rPr lang="zh-CN" altLang="en-US" smtClean="0"/>
              <a:t>列出行业专家的名单。</a:t>
            </a:r>
            <a:endParaRPr lang="en-US" altLang="zh-CN" smtClean="0"/>
          </a:p>
          <a:p>
            <a:pPr lvl="2"/>
            <a:r>
              <a:rPr lang="zh-CN" altLang="en-US" smtClean="0"/>
              <a:t>这些专家可能会对你表示感谢并把链接指向你。</a:t>
            </a:r>
          </a:p>
          <a:p>
            <a:r>
              <a:rPr lang="zh-CN" altLang="en-US" b="1" smtClean="0"/>
              <a:t>权威的内容</a:t>
            </a:r>
            <a:endParaRPr lang="zh-CN" altLang="en-US" smtClean="0"/>
          </a:p>
          <a:p>
            <a:pPr lvl="1"/>
            <a:r>
              <a:rPr lang="zh-CN" altLang="en-US" smtClean="0"/>
              <a:t>内容写得简单易懂，更多的人可以为你传播。</a:t>
            </a:r>
          </a:p>
          <a:p>
            <a:pPr lvl="1"/>
            <a:r>
              <a:rPr lang="zh-CN" altLang="en-US" smtClean="0"/>
              <a:t>尽量减少语法或拼写错误</a:t>
            </a:r>
            <a:endParaRPr lang="en-US" altLang="zh-CN" smtClean="0"/>
          </a:p>
          <a:p>
            <a:pPr lvl="1"/>
            <a:r>
              <a:rPr lang="zh-CN" altLang="en-US" smtClean="0"/>
              <a:t>为站点添加“隐私政策”和“关于我们”页，这样看起来更值得信任。博客的话，放上一张你的照片可以建立权威性。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15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/>
          </a:bodyPr>
          <a:lstStyle/>
          <a:p>
            <a:r>
              <a:rPr lang="zh-CN" altLang="en-US" b="1" smtClean="0"/>
              <a:t>新闻和聚合</a:t>
            </a:r>
            <a:endParaRPr lang="zh-CN" altLang="en-US" smtClean="0"/>
          </a:p>
          <a:p>
            <a:pPr lvl="1"/>
            <a:r>
              <a:rPr lang="zh-CN" altLang="en-US" smtClean="0"/>
              <a:t>向行业网站和论坛提交文章。</a:t>
            </a:r>
          </a:p>
          <a:p>
            <a:pPr lvl="1"/>
            <a:r>
              <a:rPr lang="zh-CN" altLang="en-US" smtClean="0"/>
              <a:t>发送新闻稿。高质量的新闻稿提交给新闻门户网站。</a:t>
            </a:r>
          </a:p>
          <a:p>
            <a:pPr lvl="1"/>
            <a:r>
              <a:rPr lang="zh-CN" altLang="en-US" smtClean="0"/>
              <a:t>与其他网站交换文章发表。</a:t>
            </a:r>
          </a:p>
          <a:p>
            <a:pPr lvl="1"/>
            <a:r>
              <a:rPr lang="zh-CN" altLang="en-US" smtClean="0"/>
              <a:t>把文章发送给</a:t>
            </a:r>
            <a:r>
              <a:rPr lang="en-US" altLang="zh-CN" smtClean="0"/>
              <a:t>RSS</a:t>
            </a:r>
            <a:r>
              <a:rPr lang="zh-CN" altLang="en-US" smtClean="0"/>
              <a:t>网站如抓虾、鲜果等。</a:t>
            </a:r>
          </a:p>
          <a:p>
            <a:pPr lvl="1"/>
            <a:r>
              <a:rPr lang="zh-CN" altLang="en-US" smtClean="0"/>
              <a:t>做一个让人觉得自己很重要的调查，</a:t>
            </a:r>
            <a:endParaRPr lang="en-US" altLang="zh-CN" smtClean="0"/>
          </a:p>
          <a:p>
            <a:pPr lvl="2"/>
            <a:r>
              <a:rPr lang="zh-CN" altLang="en-US" smtClean="0"/>
              <a:t>如果你让别人觉得自己重要，别人会免费为你宣传</a:t>
            </a:r>
          </a:p>
          <a:p>
            <a:r>
              <a:rPr lang="zh-CN" altLang="en-US" b="1" smtClean="0"/>
              <a:t>目录、社会化书签</a:t>
            </a:r>
            <a:endParaRPr lang="zh-CN" altLang="en-US" smtClean="0"/>
          </a:p>
          <a:p>
            <a:pPr lvl="1"/>
            <a:r>
              <a:rPr lang="zh-CN" altLang="en-US" smtClean="0"/>
              <a:t>把网站提交给</a:t>
            </a:r>
            <a:r>
              <a:rPr lang="en-US" altLang="zh-CN" smtClean="0">
                <a:hlinkClick r:id="rId2"/>
              </a:rPr>
              <a:t>DMOZ-</a:t>
            </a:r>
            <a:r>
              <a:rPr lang="zh-CN" altLang="en-US" smtClean="0">
                <a:hlinkClick r:id="rId2"/>
              </a:rPr>
              <a:t>开放目录</a:t>
            </a:r>
            <a:r>
              <a:rPr lang="zh-CN" altLang="en-US" smtClean="0"/>
              <a:t>或其他免费目录</a:t>
            </a:r>
          </a:p>
          <a:p>
            <a:pPr lvl="1"/>
            <a:r>
              <a:rPr lang="zh-CN" altLang="en-US" smtClean="0"/>
              <a:t>让你的文章加入百度搜藏、雅虎搜藏、</a:t>
            </a:r>
            <a:r>
              <a:rPr lang="en-US" altLang="zh-CN" smtClean="0"/>
              <a:t>Google</a:t>
            </a:r>
            <a:r>
              <a:rPr lang="zh-CN" altLang="en-US" smtClean="0"/>
              <a:t>书签、</a:t>
            </a:r>
            <a:r>
              <a:rPr lang="en-US" altLang="zh-CN" smtClean="0"/>
              <a:t>QQ</a:t>
            </a:r>
            <a:r>
              <a:rPr lang="zh-CN" altLang="en-US" smtClean="0"/>
              <a:t>书签等社会化书签。</a:t>
            </a:r>
          </a:p>
          <a:p>
            <a:pPr lvl="1"/>
            <a:r>
              <a:rPr lang="zh-CN" altLang="en-US" smtClean="0"/>
              <a:t>让用户通过</a:t>
            </a:r>
            <a:r>
              <a:rPr lang="en-US" altLang="zh-CN" smtClean="0"/>
              <a:t>Google</a:t>
            </a:r>
            <a:r>
              <a:rPr lang="zh-CN" altLang="en-US" smtClean="0"/>
              <a:t>阅读器等订阅你的文章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281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web spam</a:t>
            </a:r>
          </a:p>
          <a:p>
            <a:pPr lvl="1"/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 spam</a:t>
            </a:r>
          </a:p>
          <a:p>
            <a:pPr lvl="1"/>
            <a:r>
              <a:rPr lang="en-US" altLang="zh-CN" dirty="0" smtClean="0"/>
              <a:t>1.2 link spam</a:t>
            </a:r>
          </a:p>
          <a:p>
            <a:pPr lvl="1"/>
            <a:r>
              <a:rPr lang="en-US" altLang="zh-CN" dirty="0" smtClean="0"/>
              <a:t>1.3  </a:t>
            </a:r>
            <a:r>
              <a:rPr lang="en-US" altLang="zh-CN" b="1" dirty="0"/>
              <a:t>Hiding </a:t>
            </a:r>
            <a:r>
              <a:rPr lang="en-US" altLang="zh-CN" b="1" dirty="0" smtClean="0"/>
              <a:t>techniques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spam detection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SEO (Search Engine Optimization)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9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zh-CN" altLang="en-US" b="1" smtClean="0"/>
              <a:t>合作伙伴、专业交换</a:t>
            </a:r>
            <a:endParaRPr lang="zh-CN" altLang="en-US" smtClean="0"/>
          </a:p>
          <a:p>
            <a:pPr lvl="1"/>
            <a:r>
              <a:rPr lang="zh-CN" altLang="en-US" smtClean="0"/>
              <a:t>交换链接。但注意与</a:t>
            </a:r>
            <a:r>
              <a:rPr lang="zh-CN" altLang="en-US" smtClean="0">
                <a:hlinkClick r:id="rId2"/>
              </a:rPr>
              <a:t>链接养殖场</a:t>
            </a:r>
            <a:r>
              <a:rPr lang="zh-CN" altLang="en-US" smtClean="0"/>
              <a:t>远一点。</a:t>
            </a:r>
          </a:p>
          <a:p>
            <a:pPr lvl="1"/>
            <a:r>
              <a:rPr lang="zh-CN" altLang="en-US" smtClean="0"/>
              <a:t>开发有用的工具，发表并留有下载地址。</a:t>
            </a:r>
          </a:p>
          <a:p>
            <a:r>
              <a:rPr lang="zh-CN" altLang="en-US" b="1" smtClean="0"/>
              <a:t>免费链接</a:t>
            </a:r>
            <a:endParaRPr lang="zh-CN" altLang="en-US" smtClean="0"/>
          </a:p>
          <a:p>
            <a:pPr lvl="1"/>
            <a:r>
              <a:rPr lang="zh-CN" altLang="en-US" smtClean="0"/>
              <a:t>参与问答平台如百度知道、雅虎知识、问问等等。可以为站点添加链接。</a:t>
            </a:r>
          </a:p>
          <a:p>
            <a:pPr lvl="1"/>
            <a:r>
              <a:rPr lang="zh-CN" altLang="en-US" smtClean="0"/>
              <a:t>参与相关论坛如</a:t>
            </a:r>
            <a:r>
              <a:rPr lang="en-US" altLang="zh-CN" smtClean="0"/>
              <a:t>Google</a:t>
            </a:r>
            <a:r>
              <a:rPr lang="zh-CN" altLang="en-US" smtClean="0"/>
              <a:t>论坛等。可以为站点添加链接。</a:t>
            </a:r>
          </a:p>
          <a:p>
            <a:pPr lvl="1"/>
            <a:r>
              <a:rPr lang="zh-CN" altLang="en-US" smtClean="0"/>
              <a:t>参与社会化</a:t>
            </a:r>
            <a:r>
              <a:rPr lang="en-US" altLang="zh-CN" smtClean="0"/>
              <a:t>wiki</a:t>
            </a:r>
            <a:r>
              <a:rPr lang="zh-CN" altLang="en-US" smtClean="0"/>
              <a:t>平台如百度百科，维基百科等的编辑。</a:t>
            </a:r>
          </a:p>
          <a:p>
            <a:pPr lvl="1"/>
            <a:r>
              <a:rPr lang="en-US" altLang="zh-CN" smtClean="0"/>
              <a:t>Google page</a:t>
            </a:r>
            <a:r>
              <a:rPr lang="zh-CN" altLang="en-US" smtClean="0"/>
              <a:t>建立专业网页并建立指向。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03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zh-CN" altLang="en-US" b="1" smtClean="0"/>
              <a:t>评论</a:t>
            </a:r>
            <a:endParaRPr lang="zh-CN" altLang="en-US" smtClean="0"/>
          </a:p>
          <a:p>
            <a:pPr lvl="1"/>
            <a:r>
              <a:rPr lang="zh-CN" altLang="en-US" smtClean="0"/>
              <a:t>博客的评论，并留有自己的名字和链接。</a:t>
            </a:r>
          </a:p>
          <a:p>
            <a:pPr lvl="1"/>
            <a:r>
              <a:rPr lang="zh-CN" altLang="en-US" smtClean="0"/>
              <a:t>如果你在网上购买了产品，则把产品评论写下来，会带来链接。你也可以写产品推荐，注意：要写得可信，如果有具体情况最佳。</a:t>
            </a:r>
          </a:p>
          <a:p>
            <a:pPr lvl="1"/>
            <a:r>
              <a:rPr lang="zh-CN" altLang="en-US" smtClean="0"/>
              <a:t>对专业帖子进行评论，并留有签名指向。</a:t>
            </a:r>
          </a:p>
          <a:p>
            <a:r>
              <a:rPr lang="zh-CN" altLang="en-US" b="1" smtClean="0"/>
              <a:t>会议和社会关系</a:t>
            </a:r>
            <a:endParaRPr lang="zh-CN" altLang="en-US" smtClean="0"/>
          </a:p>
          <a:p>
            <a:pPr lvl="1"/>
            <a:r>
              <a:rPr lang="zh-CN" altLang="en-US" smtClean="0"/>
              <a:t>行业会议时，拍摄行业名人（喝醉酒了）的照片，并留有你的精彩解说。这可能是很好的链接诱饵。</a:t>
            </a:r>
          </a:p>
          <a:p>
            <a:pPr lvl="1"/>
            <a:r>
              <a:rPr lang="zh-CN" altLang="en-US" smtClean="0"/>
              <a:t>有意思的有用的访谈很容易成为原创，并迅速传播。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533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web spam</a:t>
            </a:r>
            <a:endParaRPr lang="zh-CN" altLang="en-US" dirty="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SE</a:t>
            </a:r>
            <a:r>
              <a:rPr lang="zh-CN" altLang="en-US" sz="3600" dirty="0" smtClean="0"/>
              <a:t>排序的两个重要指标：</a:t>
            </a:r>
            <a:endParaRPr lang="en-US" altLang="zh-CN" sz="3600" dirty="0" smtClean="0"/>
          </a:p>
          <a:p>
            <a:pPr lvl="1" eaLnBrk="1" hangingPunct="1"/>
            <a:r>
              <a:rPr lang="en-US" altLang="zh-CN" sz="3200" dirty="0" smtClean="0"/>
              <a:t>1</a:t>
            </a:r>
            <a:r>
              <a:rPr lang="zh-CN" altLang="en-US" sz="3200" dirty="0" smtClean="0"/>
              <a:t>、与用户查询具有高相关性的网页，相关性越高排得越靠前；</a:t>
            </a:r>
            <a:endParaRPr lang="en-US" altLang="zh-CN" sz="3200" dirty="0" smtClean="0"/>
          </a:p>
          <a:p>
            <a:pPr lvl="2" eaLnBrk="1" hangingPunct="1"/>
            <a:r>
              <a:rPr lang="zh-CN" altLang="en-US" sz="2800" dirty="0" smtClean="0"/>
              <a:t>信息检索模型</a:t>
            </a:r>
            <a:endParaRPr lang="en-US" altLang="zh-CN" sz="2800" dirty="0" smtClean="0"/>
          </a:p>
          <a:p>
            <a:pPr lvl="2" eaLnBrk="1" hangingPunct="1"/>
            <a:r>
              <a:rPr lang="zh-CN" altLang="en-US" sz="2800" dirty="0" smtClean="0"/>
              <a:t>向量空间模型，概率模型</a:t>
            </a:r>
            <a:endParaRPr lang="en-US" altLang="zh-CN" sz="2800" dirty="0" smtClean="0"/>
          </a:p>
          <a:p>
            <a:pPr lvl="1" eaLnBrk="1" hangingPunct="1"/>
            <a:r>
              <a:rPr lang="en-US" altLang="zh-CN" sz="3200" dirty="0" smtClean="0"/>
              <a:t>2</a:t>
            </a:r>
            <a:r>
              <a:rPr lang="zh-CN" altLang="en-US" sz="3200" dirty="0" smtClean="0"/>
              <a:t>、重要的网页，越</a:t>
            </a:r>
            <a:r>
              <a:rPr lang="zh-CN" altLang="en-US" sz="3200" b="1" u="sng" dirty="0" smtClean="0"/>
              <a:t>重要</a:t>
            </a:r>
            <a:r>
              <a:rPr lang="zh-CN" altLang="en-US" sz="3200" dirty="0" smtClean="0"/>
              <a:t>排得越靠前。</a:t>
            </a:r>
            <a:endParaRPr lang="en-US" altLang="zh-CN" sz="3200" dirty="0" smtClean="0"/>
          </a:p>
          <a:p>
            <a:pPr lvl="2"/>
            <a:r>
              <a:rPr lang="zh-CN" altLang="en-US" sz="2800" dirty="0" smtClean="0"/>
              <a:t>链接分析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4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Web spam</a:t>
            </a:r>
            <a:r>
              <a:rPr lang="zh-CN" altLang="en-US" dirty="0" smtClean="0"/>
              <a:t>的定义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什么是</a:t>
            </a:r>
            <a:r>
              <a:rPr lang="en-US" altLang="zh-CN" b="1" smtClean="0"/>
              <a:t>web spam</a:t>
            </a:r>
            <a:r>
              <a:rPr lang="zh-CN" altLang="en-US" smtClean="0"/>
              <a:t>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Web spam refers to any human actions intended to mislead SE into ranking some pages higher than they deserved.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web spam</a:t>
            </a:r>
            <a:r>
              <a:rPr lang="zh-CN" altLang="en-US" b="1" smtClean="0"/>
              <a:t>的坏处</a:t>
            </a:r>
            <a:r>
              <a:rPr lang="zh-CN" altLang="en-US" smtClean="0"/>
              <a:t>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1</a:t>
            </a:r>
            <a:r>
              <a:rPr lang="zh-CN" altLang="en-US" smtClean="0"/>
              <a:t>）使得</a:t>
            </a:r>
            <a:r>
              <a:rPr lang="en-US" altLang="zh-CN" smtClean="0"/>
              <a:t>SE</a:t>
            </a:r>
            <a:r>
              <a:rPr lang="zh-CN" altLang="en-US" smtClean="0"/>
              <a:t>返回结果的质量下降；（排在前面的网页对用户却无价值）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2</a:t>
            </a:r>
            <a:r>
              <a:rPr lang="zh-CN" altLang="en-US" smtClean="0"/>
              <a:t>）增加了</a:t>
            </a:r>
            <a:r>
              <a:rPr lang="en-US" altLang="zh-CN" smtClean="0"/>
              <a:t>SE</a:t>
            </a:r>
            <a:r>
              <a:rPr lang="zh-CN" altLang="en-US" smtClean="0"/>
              <a:t>用于索引这些</a:t>
            </a:r>
            <a:r>
              <a:rPr lang="en-US" altLang="zh-CN" smtClean="0"/>
              <a:t>spam</a:t>
            </a:r>
            <a:r>
              <a:rPr lang="zh-CN" altLang="en-US" smtClean="0"/>
              <a:t>网页的开销。（索引空间，检索时间）</a:t>
            </a:r>
          </a:p>
        </p:txBody>
      </p:sp>
    </p:spTree>
    <p:extLst>
      <p:ext uri="{BB962C8B-B14F-4D97-AF65-F5344CB8AC3E}">
        <p14:creationId xmlns:p14="http://schemas.microsoft.com/office/powerpoint/2010/main" val="32793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spam</a:t>
            </a:r>
            <a:r>
              <a:rPr lang="zh-CN" altLang="en-US" dirty="0"/>
              <a:t>的分类</a:t>
            </a:r>
            <a:endParaRPr lang="en-US" altLang="zh-CN" dirty="0"/>
          </a:p>
          <a:p>
            <a:pPr lvl="1"/>
            <a:r>
              <a:rPr lang="zh-CN" altLang="en-US" dirty="0"/>
              <a:t>针对基于相关性的排序策略的</a:t>
            </a:r>
            <a:r>
              <a:rPr lang="en-US" altLang="zh-CN" dirty="0"/>
              <a:t>spam</a:t>
            </a:r>
            <a:r>
              <a:rPr lang="zh-CN" altLang="en-US" dirty="0"/>
              <a:t>方法：</a:t>
            </a:r>
            <a:r>
              <a:rPr lang="en-US" altLang="zh-CN" dirty="0"/>
              <a:t>term spam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针对基于连接分析的排序策略的</a:t>
            </a:r>
            <a:r>
              <a:rPr lang="en-US" altLang="zh-CN" dirty="0"/>
              <a:t>spam</a:t>
            </a:r>
            <a:r>
              <a:rPr lang="zh-CN" altLang="en-US" dirty="0"/>
              <a:t>方法：</a:t>
            </a:r>
            <a:r>
              <a:rPr lang="en-US" altLang="zh-CN" dirty="0"/>
              <a:t>link spam</a:t>
            </a:r>
          </a:p>
          <a:p>
            <a:pPr lvl="1"/>
            <a:r>
              <a:rPr lang="en-US" altLang="zh-CN" b="1" dirty="0"/>
              <a:t>Hiding techniques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term spam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600200"/>
            <a:ext cx="8291512" cy="50688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空间向量模型考虑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查询词是否出现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出现的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>
              <a:buNone/>
              <a:defRPr/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在预处理阶段可能形成的所谓“重要性”因素。顾名思义，既然是在预处理阶段形成的，就是和用户查询无关的。</a:t>
            </a:r>
            <a:endParaRPr lang="en-US" altLang="zh-CN" sz="2400" dirty="0" smtClean="0"/>
          </a:p>
          <a:p>
            <a:pPr marL="457200" lvl="1" indent="0"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针对基于相关性的排序策略的</a:t>
            </a:r>
            <a:r>
              <a:rPr lang="en-US" altLang="zh-CN" smtClean="0"/>
              <a:t>spam</a:t>
            </a:r>
            <a:r>
              <a:rPr lang="zh-CN" altLang="en-US" smtClean="0"/>
              <a:t>方法</a:t>
            </a:r>
            <a:r>
              <a:rPr lang="en-US" altLang="zh-CN" smtClean="0"/>
              <a:t>:</a:t>
            </a:r>
            <a:endParaRPr lang="zh-CN" altLang="en-US" smtClean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1)   </a:t>
            </a:r>
            <a:r>
              <a:rPr lang="zh-CN" altLang="en-US" smtClean="0"/>
              <a:t>保证与查询词相关</a:t>
            </a:r>
            <a:endParaRPr lang="en-US" altLang="zh-CN" smtClean="0"/>
          </a:p>
          <a:p>
            <a:pPr lvl="1"/>
            <a:r>
              <a:rPr lang="zh-CN" altLang="en-US" smtClean="0"/>
              <a:t>直接装入一本词典</a:t>
            </a:r>
            <a:endParaRPr lang="en-US" altLang="zh-CN" smtClean="0"/>
          </a:p>
          <a:p>
            <a:pPr lvl="1"/>
            <a:r>
              <a:rPr lang="en-US" altLang="zh-CN" b="1" smtClean="0"/>
              <a:t>Dumping</a:t>
            </a:r>
            <a:r>
              <a:rPr lang="zh-CN" altLang="en-US" b="1" smtClean="0"/>
              <a:t>倾销</a:t>
            </a:r>
            <a:r>
              <a:rPr lang="zh-CN" altLang="en-US" smtClean="0"/>
              <a:t>：</a:t>
            </a:r>
            <a:r>
              <a:rPr lang="en-US" altLang="zh-CN" smtClean="0"/>
              <a:t>make a certain page relevant to many different queries.</a:t>
            </a:r>
          </a:p>
          <a:p>
            <a:pPr lvl="1"/>
            <a:r>
              <a:rPr lang="en-US" altLang="zh-CN" smtClean="0"/>
              <a:t>Content hiding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 smtClean="0"/>
              <a:t>与背景色相同的字体，</a:t>
            </a:r>
            <a:endParaRPr lang="en-US" altLang="zh-CN" smtClean="0"/>
          </a:p>
          <a:p>
            <a:pPr lvl="2"/>
            <a:r>
              <a:rPr lang="zh-CN" altLang="en-US" smtClean="0"/>
              <a:t>超小字体，</a:t>
            </a:r>
            <a:endParaRPr lang="en-US" altLang="zh-CN" smtClean="0"/>
          </a:p>
          <a:p>
            <a:pPr lvl="2"/>
            <a:r>
              <a:rPr lang="zh-CN" altLang="en-US" smtClean="0"/>
              <a:t>单个像素的图片做成的链接等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80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32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/>
              <a:t>2) </a:t>
            </a:r>
            <a:r>
              <a:rPr lang="zh-CN" altLang="en-US" sz="3600" dirty="0" smtClean="0"/>
              <a:t>提高与查询词相关度</a:t>
            </a:r>
            <a:endParaRPr lang="en-US" altLang="zh-CN" sz="3600" dirty="0" smtClean="0"/>
          </a:p>
          <a:p>
            <a:pPr lvl="1" eaLnBrk="1" hangingPunct="1">
              <a:defRPr/>
            </a:pPr>
            <a:r>
              <a:rPr lang="zh-CN" altLang="en-US" dirty="0"/>
              <a:t>基于词频的</a:t>
            </a:r>
            <a:r>
              <a:rPr lang="en-US" altLang="zh-CN" dirty="0"/>
              <a:t>TFIDF</a:t>
            </a:r>
            <a:r>
              <a:rPr lang="zh-CN" altLang="en-US" dirty="0" smtClean="0"/>
              <a:t>模型</a:t>
            </a:r>
            <a:endParaRPr lang="en-US" altLang="zh-CN" sz="3600" dirty="0" smtClean="0"/>
          </a:p>
          <a:p>
            <a:pPr lvl="2">
              <a:defRPr/>
            </a:pPr>
            <a:r>
              <a:rPr lang="zh-CN" altLang="en-US" dirty="0" smtClean="0"/>
              <a:t>大量重复某个特定的词汇；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放在特定位置中，权重</a:t>
            </a:r>
            <a:r>
              <a:rPr lang="zh-CN" altLang="en-US" dirty="0"/>
              <a:t>加强</a:t>
            </a:r>
            <a:endParaRPr lang="en-US" altLang="zh-CN" dirty="0"/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dirty="0" smtClean="0"/>
              <a:t>  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1931</Words>
  <Application>Microsoft Office PowerPoint</Application>
  <PresentationFormat>全屏显示(4:3)</PresentationFormat>
  <Paragraphs>208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第10讲 搜索引擎优化</vt:lpstr>
      <vt:lpstr>PowerPoint 演示文稿</vt:lpstr>
      <vt:lpstr>PowerPoint 演示文稿</vt:lpstr>
      <vt:lpstr>一、  web spam</vt:lpstr>
      <vt:lpstr>Web spam的定义</vt:lpstr>
      <vt:lpstr>PowerPoint 演示文稿</vt:lpstr>
      <vt:lpstr>1.1、 term spam</vt:lpstr>
      <vt:lpstr>针对基于相关性的排序策略的spam方法:</vt:lpstr>
      <vt:lpstr>PowerPoint 演示文稿</vt:lpstr>
      <vt:lpstr>PowerPoint 演示文稿</vt:lpstr>
      <vt:lpstr>PowerPoint 演示文稿</vt:lpstr>
      <vt:lpstr>锚文本  Anchor text </vt:lpstr>
      <vt:lpstr>索引锚文本</vt:lpstr>
      <vt:lpstr>1.2、 link spam</vt:lpstr>
      <vt:lpstr>PowerPoint 演示文稿</vt:lpstr>
      <vt:lpstr>PowerPoint 演示文稿</vt:lpstr>
      <vt:lpstr>1.3 Hiding techniques</vt:lpstr>
      <vt:lpstr>二、spam detection方法</vt:lpstr>
      <vt:lpstr>Identifying link farm spam pages</vt:lpstr>
      <vt:lpstr>PowerPoint 演示文稿</vt:lpstr>
      <vt:lpstr>三、SEO (Search Engine Optimization)</vt:lpstr>
      <vt:lpstr>PowerPoint 演示文稿</vt:lpstr>
      <vt:lpstr>站内优化</vt:lpstr>
      <vt:lpstr>PowerPoint 演示文稿</vt:lpstr>
      <vt:lpstr>PowerPoint 演示文稿</vt:lpstr>
      <vt:lpstr>PowerPoint 演示文稿</vt:lpstr>
      <vt:lpstr>PowerPoint 演示文稿</vt:lpstr>
      <vt:lpstr>增加反向链接的技巧：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lianli</dc:creator>
  <cp:lastModifiedBy>lianli</cp:lastModifiedBy>
  <cp:revision>9</cp:revision>
  <dcterms:created xsi:type="dcterms:W3CDTF">2018-07-24T23:22:02Z</dcterms:created>
  <dcterms:modified xsi:type="dcterms:W3CDTF">2019-10-22T02:45:51Z</dcterms:modified>
</cp:coreProperties>
</file>