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75" r:id="rId3"/>
    <p:sldId id="276" r:id="rId4"/>
    <p:sldId id="298" r:id="rId5"/>
    <p:sldId id="278" r:id="rId6"/>
    <p:sldId id="299" r:id="rId7"/>
    <p:sldId id="300" r:id="rId8"/>
    <p:sldId id="302" r:id="rId9"/>
    <p:sldId id="303" r:id="rId10"/>
    <p:sldId id="307" r:id="rId11"/>
    <p:sldId id="368" r:id="rId12"/>
    <p:sldId id="308" r:id="rId13"/>
    <p:sldId id="311" r:id="rId14"/>
    <p:sldId id="324" r:id="rId15"/>
    <p:sldId id="325" r:id="rId16"/>
    <p:sldId id="326" r:id="rId17"/>
    <p:sldId id="379" r:id="rId18"/>
    <p:sldId id="380" r:id="rId19"/>
    <p:sldId id="381" r:id="rId20"/>
    <p:sldId id="334" r:id="rId21"/>
    <p:sldId id="386" r:id="rId22"/>
    <p:sldId id="387" r:id="rId23"/>
    <p:sldId id="279" r:id="rId24"/>
    <p:sldId id="305" r:id="rId25"/>
    <p:sldId id="350" r:id="rId26"/>
    <p:sldId id="316" r:id="rId27"/>
    <p:sldId id="317" r:id="rId28"/>
    <p:sldId id="318" r:id="rId29"/>
    <p:sldId id="321" r:id="rId30"/>
    <p:sldId id="388" r:id="rId31"/>
    <p:sldId id="349" r:id="rId32"/>
    <p:sldId id="351" r:id="rId33"/>
    <p:sldId id="370" r:id="rId34"/>
    <p:sldId id="338" r:id="rId35"/>
    <p:sldId id="371" r:id="rId36"/>
    <p:sldId id="372" r:id="rId37"/>
    <p:sldId id="374" r:id="rId38"/>
    <p:sldId id="375" r:id="rId39"/>
    <p:sldId id="376" r:id="rId40"/>
    <p:sldId id="377" r:id="rId41"/>
    <p:sldId id="369" r:id="rId42"/>
    <p:sldId id="382" r:id="rId43"/>
    <p:sldId id="383" r:id="rId44"/>
    <p:sldId id="384" r:id="rId45"/>
    <p:sldId id="361" r:id="rId46"/>
    <p:sldId id="362" r:id="rId47"/>
    <p:sldId id="385" r:id="rId48"/>
    <p:sldId id="293" r:id="rId49"/>
    <p:sldId id="264" r:id="rId50"/>
    <p:sldId id="265" r:id="rId51"/>
    <p:sldId id="266" r:id="rId52"/>
    <p:sldId id="267" r:id="rId53"/>
    <p:sldId id="268" r:id="rId54"/>
    <p:sldId id="269" r:id="rId55"/>
    <p:sldId id="366" r:id="rId56"/>
    <p:sldId id="359" r:id="rId57"/>
    <p:sldId id="271" r:id="rId58"/>
    <p:sldId id="272" r:id="rId59"/>
    <p:sldId id="273"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884"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AA8A8B-4BB5-48AE-B795-6C3AAB13F147}" type="datetimeFigureOut">
              <a:rPr lang="zh-CN" altLang="en-US" smtClean="0"/>
              <a:pPr/>
              <a:t>2023/2/4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31D65-3F6B-4695-AEB3-ECE6F71BBFA5}" type="slidenum">
              <a:rPr lang="zh-CN" altLang="en-US" smtClean="0"/>
              <a:pPr/>
              <a:t>‹#›</a:t>
            </a:fld>
            <a:endParaRPr lang="zh-CN" altLang="en-US"/>
          </a:p>
        </p:txBody>
      </p:sp>
    </p:spTree>
    <p:extLst>
      <p:ext uri="{BB962C8B-B14F-4D97-AF65-F5344CB8AC3E}">
        <p14:creationId xmlns:p14="http://schemas.microsoft.com/office/powerpoint/2010/main" val="4084719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E0583D8-5F20-4FD5-9831-7358AF2991BD}" type="slidenum">
              <a:rPr lang="en-US" altLang="zh-CN" smtClean="0"/>
              <a:pPr eaLnBrk="1" hangingPunct="1"/>
              <a:t>3</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FE0796B8-5308-43C6-BCF0-8CF69FDE7A23}" type="slidenum">
              <a:rPr lang="en-US" altLang="zh-CN" smtClean="0"/>
              <a:pPr eaLnBrk="1" hangingPunct="1">
                <a:spcBef>
                  <a:spcPct val="0"/>
                </a:spcBef>
              </a:pPr>
              <a:t>54</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AD266C06-1396-AD4A-BA0D-83D9A8BD37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Lucida Sans" panose="020B0602030504020204" pitchFamily="34" charset="77"/>
                <a:ea typeface="MS PGothic" panose="020B0600070205080204" pitchFamily="34" charset="-128"/>
              </a:defRPr>
            </a:lvl1pPr>
            <a:lvl2pPr marL="702756" indent="-270291" eaLnBrk="0" hangingPunct="0">
              <a:defRPr sz="2300">
                <a:solidFill>
                  <a:schemeClr val="tx1"/>
                </a:solidFill>
                <a:latin typeface="Lucida Sans" panose="020B0602030504020204" pitchFamily="34" charset="77"/>
                <a:ea typeface="MS PGothic" panose="020B0600070205080204" pitchFamily="34" charset="-128"/>
              </a:defRPr>
            </a:lvl2pPr>
            <a:lvl3pPr marL="1081164" indent="-216233" eaLnBrk="0" hangingPunct="0">
              <a:defRPr sz="2300">
                <a:solidFill>
                  <a:schemeClr val="tx1"/>
                </a:solidFill>
                <a:latin typeface="Lucida Sans" panose="020B0602030504020204" pitchFamily="34" charset="77"/>
                <a:ea typeface="MS PGothic" panose="020B0600070205080204" pitchFamily="34" charset="-128"/>
              </a:defRPr>
            </a:lvl3pPr>
            <a:lvl4pPr marL="1513629" indent="-216233" eaLnBrk="0" hangingPunct="0">
              <a:defRPr sz="2300">
                <a:solidFill>
                  <a:schemeClr val="tx1"/>
                </a:solidFill>
                <a:latin typeface="Lucida Sans" panose="020B0602030504020204" pitchFamily="34" charset="77"/>
                <a:ea typeface="MS PGothic" panose="020B0600070205080204" pitchFamily="34" charset="-128"/>
              </a:defRPr>
            </a:lvl4pPr>
            <a:lvl5pPr marL="1946095" indent="-216233" eaLnBrk="0" hangingPunct="0">
              <a:defRPr sz="2300">
                <a:solidFill>
                  <a:schemeClr val="tx1"/>
                </a:solidFill>
                <a:latin typeface="Lucida Sans" panose="020B0602030504020204" pitchFamily="34" charset="77"/>
                <a:ea typeface="MS PGothic" panose="020B0600070205080204" pitchFamily="34" charset="-128"/>
              </a:defRPr>
            </a:lvl5pPr>
            <a:lvl6pPr marL="2378560" indent="-216233" eaLnBrk="0" fontAlgn="base" hangingPunct="0">
              <a:spcBef>
                <a:spcPct val="0"/>
              </a:spcBef>
              <a:spcAft>
                <a:spcPct val="0"/>
              </a:spcAft>
              <a:defRPr sz="2300">
                <a:solidFill>
                  <a:schemeClr val="tx1"/>
                </a:solidFill>
                <a:latin typeface="Lucida Sans" panose="020B0602030504020204" pitchFamily="34" charset="77"/>
                <a:ea typeface="MS PGothic" panose="020B0600070205080204" pitchFamily="34" charset="-128"/>
              </a:defRPr>
            </a:lvl6pPr>
            <a:lvl7pPr marL="2811026" indent="-216233" eaLnBrk="0" fontAlgn="base" hangingPunct="0">
              <a:spcBef>
                <a:spcPct val="0"/>
              </a:spcBef>
              <a:spcAft>
                <a:spcPct val="0"/>
              </a:spcAft>
              <a:defRPr sz="2300">
                <a:solidFill>
                  <a:schemeClr val="tx1"/>
                </a:solidFill>
                <a:latin typeface="Lucida Sans" panose="020B0602030504020204" pitchFamily="34" charset="77"/>
                <a:ea typeface="MS PGothic" panose="020B0600070205080204" pitchFamily="34" charset="-128"/>
              </a:defRPr>
            </a:lvl7pPr>
            <a:lvl8pPr marL="3243491" indent="-216233" eaLnBrk="0" fontAlgn="base" hangingPunct="0">
              <a:spcBef>
                <a:spcPct val="0"/>
              </a:spcBef>
              <a:spcAft>
                <a:spcPct val="0"/>
              </a:spcAft>
              <a:defRPr sz="2300">
                <a:solidFill>
                  <a:schemeClr val="tx1"/>
                </a:solidFill>
                <a:latin typeface="Lucida Sans" panose="020B0602030504020204" pitchFamily="34" charset="77"/>
                <a:ea typeface="MS PGothic" panose="020B0600070205080204" pitchFamily="34" charset="-128"/>
              </a:defRPr>
            </a:lvl8pPr>
            <a:lvl9pPr marL="3675957" indent="-216233" eaLnBrk="0" fontAlgn="base" hangingPunct="0">
              <a:spcBef>
                <a:spcPct val="0"/>
              </a:spcBef>
              <a:spcAft>
                <a:spcPct val="0"/>
              </a:spcAft>
              <a:defRPr sz="2300">
                <a:solidFill>
                  <a:schemeClr val="tx1"/>
                </a:solidFill>
                <a:latin typeface="Lucida Sans" panose="020B0602030504020204" pitchFamily="34" charset="77"/>
                <a:ea typeface="MS PGothic" panose="020B0600070205080204" pitchFamily="34" charset="-128"/>
              </a:defRPr>
            </a:lvl9pPr>
          </a:lstStyle>
          <a:p>
            <a:pPr eaLnBrk="1" hangingPunct="1"/>
            <a:fld id="{6F03C360-655E-CA40-A381-B0976D45FB8D}" type="slidenum">
              <a:rPr lang="en-US" altLang="en-US" sz="1100"/>
              <a:pPr eaLnBrk="1" hangingPunct="1"/>
              <a:t>11</a:t>
            </a:fld>
            <a:endParaRPr lang="en-US" altLang="en-US" sz="1100" dirty="0"/>
          </a:p>
        </p:txBody>
      </p:sp>
      <p:sp>
        <p:nvSpPr>
          <p:cNvPr id="27650" name="Rectangle 2">
            <a:extLst>
              <a:ext uri="{FF2B5EF4-FFF2-40B4-BE49-F238E27FC236}">
                <a16:creationId xmlns:a16="http://schemas.microsoft.com/office/drawing/2014/main" id="{0FB32645-4470-B648-BE25-55EF4F0DFC8B}"/>
              </a:ext>
            </a:extLst>
          </p:cNvPr>
          <p:cNvSpPr>
            <a:spLocks noGrp="1" noRot="1" noChangeAspect="1" noChangeArrowheads="1" noTextEdit="1"/>
          </p:cNvSpPr>
          <p:nvPr>
            <p:ph type="sldImg"/>
          </p:nvPr>
        </p:nvSpPr>
        <p:spPr>
          <a:xfrm>
            <a:off x="1157288" y="682625"/>
            <a:ext cx="4546600" cy="3411538"/>
          </a:xfrm>
          <a:ln/>
        </p:spPr>
      </p:sp>
      <p:sp>
        <p:nvSpPr>
          <p:cNvPr id="27651" name="Rectangle 3">
            <a:extLst>
              <a:ext uri="{FF2B5EF4-FFF2-40B4-BE49-F238E27FC236}">
                <a16:creationId xmlns:a16="http://schemas.microsoft.com/office/drawing/2014/main" id="{374A7C3E-6E39-B141-BFBF-5273975E9463}"/>
              </a:ext>
            </a:extLst>
          </p:cNvPr>
          <p:cNvSpPr>
            <a:spLocks noGrp="1" noChangeArrowheads="1"/>
          </p:cNvSpPr>
          <p:nvPr>
            <p:ph type="body" idx="1"/>
          </p:nvPr>
        </p:nvSpPr>
        <p:spPr>
          <a:xfrm>
            <a:off x="913805" y="4321024"/>
            <a:ext cx="5030391" cy="41698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5D8E018-46EB-4938-A533-93D27B59C0FE}" type="slidenum">
              <a:rPr lang="en-US" altLang="zh-CN" smtClean="0"/>
              <a:pPr eaLnBrk="1" hangingPunct="1"/>
              <a:t>20</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D1EC056-6A27-4701-ACA0-1B453D2B606A}" type="slidenum">
              <a:rPr lang="en-US" altLang="zh-CN" smtClean="0"/>
              <a:pPr eaLnBrk="1" hangingPunct="1"/>
              <a:t>21</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charset="0"/>
              <a:ea typeface="宋体" charset="-122"/>
            </a:endParaRPr>
          </a:p>
        </p:txBody>
      </p:sp>
    </p:spTree>
    <p:extLst>
      <p:ext uri="{BB962C8B-B14F-4D97-AF65-F5344CB8AC3E}">
        <p14:creationId xmlns:p14="http://schemas.microsoft.com/office/powerpoint/2010/main" val="267341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61AACA9-99A0-4BB2-9256-8AC93CA5C087}" type="slidenum">
              <a:rPr lang="en-US" altLang="zh-CN" smtClean="0"/>
              <a:pPr eaLnBrk="1" hangingPunct="1"/>
              <a:t>22</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extLst>
      <p:ext uri="{BB962C8B-B14F-4D97-AF65-F5344CB8AC3E}">
        <p14:creationId xmlns:p14="http://schemas.microsoft.com/office/powerpoint/2010/main" val="233077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E8722F-4397-41EB-A383-CC942A2A9DBF}" type="slidenum">
              <a:rPr lang="en-US" altLang="zh-CN" smtClean="0"/>
              <a:pPr eaLnBrk="1" hangingPunct="1"/>
              <a:t>23</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https://www.cnblogs.com/zhaokui/p/ml-metric.html</a:t>
            </a:r>
            <a:endParaRPr lang="zh-CN" altLang="en-US" dirty="0"/>
          </a:p>
        </p:txBody>
      </p:sp>
      <p:sp>
        <p:nvSpPr>
          <p:cNvPr id="4" name="灯片编号占位符 3"/>
          <p:cNvSpPr>
            <a:spLocks noGrp="1"/>
          </p:cNvSpPr>
          <p:nvPr>
            <p:ph type="sldNum" sz="quarter" idx="10"/>
          </p:nvPr>
        </p:nvSpPr>
        <p:spPr/>
        <p:txBody>
          <a:bodyPr/>
          <a:lstStyle/>
          <a:p>
            <a:fld id="{00249BCC-0B37-4F7A-94FE-7B686E748FAA}" type="slidenum">
              <a:rPr lang="zh-CN" altLang="en-US" smtClean="0"/>
              <a:pPr/>
              <a:t>35</a:t>
            </a:fld>
            <a:endParaRPr lang="zh-CN" altLang="en-US"/>
          </a:p>
        </p:txBody>
      </p:sp>
    </p:spTree>
    <p:extLst>
      <p:ext uri="{BB962C8B-B14F-4D97-AF65-F5344CB8AC3E}">
        <p14:creationId xmlns:p14="http://schemas.microsoft.com/office/powerpoint/2010/main" val="364466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57FE6DC-7D21-42FF-98C0-25197364C963}" type="slidenum">
              <a:rPr lang="en-US" altLang="zh-CN" smtClean="0"/>
              <a:pPr eaLnBrk="1" hangingPunct="1"/>
              <a:t>40</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宋体" charset="-122"/>
              </a:defRPr>
            </a:lvl1pPr>
            <a:lvl2pPr marL="742950" indent="-285750" eaLnBrk="0" hangingPunct="0">
              <a:spcBef>
                <a:spcPct val="30000"/>
              </a:spcBef>
              <a:defRPr sz="1200">
                <a:solidFill>
                  <a:schemeClr val="tx1"/>
                </a:solidFill>
                <a:latin typeface="Arial" charset="0"/>
                <a:ea typeface="宋体" charset="-122"/>
              </a:defRPr>
            </a:lvl2pPr>
            <a:lvl3pPr marL="1143000" indent="-228600" eaLnBrk="0" hangingPunct="0">
              <a:spcBef>
                <a:spcPct val="30000"/>
              </a:spcBef>
              <a:defRPr sz="1200">
                <a:solidFill>
                  <a:schemeClr val="tx1"/>
                </a:solidFill>
                <a:latin typeface="Arial" charset="0"/>
                <a:ea typeface="宋体" charset="-122"/>
              </a:defRPr>
            </a:lvl3pPr>
            <a:lvl4pPr marL="1600200" indent="-228600" eaLnBrk="0" hangingPunct="0">
              <a:spcBef>
                <a:spcPct val="30000"/>
              </a:spcBef>
              <a:defRPr sz="1200">
                <a:solidFill>
                  <a:schemeClr val="tx1"/>
                </a:solidFill>
                <a:latin typeface="Arial" charset="0"/>
                <a:ea typeface="宋体" charset="-122"/>
              </a:defRPr>
            </a:lvl4pPr>
            <a:lvl5pPr marL="2057400" indent="-228600"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eaLnBrk="1" hangingPunct="1">
              <a:spcBef>
                <a:spcPct val="0"/>
              </a:spcBef>
            </a:pPr>
            <a:fld id="{CC03DF5D-E91A-40DD-90C4-9F8B20FB12AE}" type="slidenum">
              <a:rPr lang="en-US" altLang="zh-CN" smtClean="0"/>
              <a:pPr eaLnBrk="1" hangingPunct="1">
                <a:spcBef>
                  <a:spcPct val="0"/>
                </a:spcBef>
              </a:pPr>
              <a:t>51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0E031F1-029F-4772-8BFF-79784F12CF4F}" type="slidenum">
              <a:rPr lang="en-US" altLang="zh-CN"/>
              <a:pPr>
                <a:defRPr/>
              </a:pPr>
              <a:t>‹#›</a:t>
            </a:fld>
            <a:endParaRPr lang="en-US" altLang="zh-CN"/>
          </a:p>
        </p:txBody>
      </p:sp>
    </p:spTree>
    <p:extLst>
      <p:ext uri="{BB962C8B-B14F-4D97-AF65-F5344CB8AC3E}">
        <p14:creationId xmlns:p14="http://schemas.microsoft.com/office/powerpoint/2010/main" val="213505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8.bin"/><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1.wmf"/></Relationships>
</file>

<file path=ppt/slides/_rels/slide5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0.bin"/><Relationship Id="rId1" Type="http://schemas.openxmlformats.org/officeDocument/2006/relationships/slideLayout" Target="../slideLayouts/slideLayout7.xml"/><Relationship Id="rId4" Type="http://schemas.openxmlformats.org/officeDocument/2006/relationships/hyperlink" Target="http://en.wikipedia.org/wiki/Binary" TargetMode="Externa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hyperlink" Target="http://en.wikipedia.org/wiki/Ideal" TargetMode="External"/><Relationship Id="rId1" Type="http://schemas.openxmlformats.org/officeDocument/2006/relationships/slideLayout" Target="../slideLayouts/slideLayout12.xml"/><Relationship Id="rId4" Type="http://schemas.openxmlformats.org/officeDocument/2006/relationships/image" Target="../media/image33.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t>第</a:t>
            </a:r>
            <a:r>
              <a:rPr lang="en-US" altLang="zh-CN" b="1"/>
              <a:t>11</a:t>
            </a:r>
            <a:r>
              <a:rPr lang="zh-CN" altLang="zh-CN" b="1"/>
              <a:t>讲</a:t>
            </a:r>
            <a:r>
              <a:rPr lang="en-US" altLang="zh-CN" b="1" dirty="0"/>
              <a:t>  </a:t>
            </a:r>
            <a:r>
              <a:rPr lang="zh-CN" altLang="zh-CN" b="1" dirty="0"/>
              <a:t>信息检索的评价</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09560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关于召回率的计算</a:t>
            </a:r>
          </a:p>
        </p:txBody>
      </p:sp>
      <p:sp>
        <p:nvSpPr>
          <p:cNvPr id="3" name="内容占位符 2"/>
          <p:cNvSpPr>
            <a:spLocks noGrp="1"/>
          </p:cNvSpPr>
          <p:nvPr>
            <p:ph idx="1"/>
          </p:nvPr>
        </p:nvSpPr>
        <p:spPr/>
        <p:txBody>
          <a:bodyPr>
            <a:normAutofit fontScale="85000" lnSpcReduction="20000"/>
          </a:bodyPr>
          <a:lstStyle/>
          <a:p>
            <a:pPr algn="just"/>
            <a:r>
              <a:rPr lang="zh-CN" altLang="en-US" dirty="0"/>
              <a:t>对于大规模语料集合，列举每个查询的所有相关文档是不可能的事情，因此，不可能准确地计算</a:t>
            </a:r>
            <a:r>
              <a:rPr lang="zh-CN" altLang="en-US" b="1" dirty="0"/>
              <a:t>召回率</a:t>
            </a:r>
          </a:p>
          <a:p>
            <a:pPr algn="just"/>
            <a:r>
              <a:rPr lang="zh-CN" altLang="en-US" b="1" dirty="0">
                <a:solidFill>
                  <a:srgbClr val="0000FF"/>
                </a:solidFill>
              </a:rPr>
              <a:t>缓冲池</a:t>
            </a:r>
            <a:r>
              <a:rPr lang="en-US" altLang="zh-CN" b="1" dirty="0">
                <a:solidFill>
                  <a:srgbClr val="0000FF"/>
                </a:solidFill>
              </a:rPr>
              <a:t>(Pooling)</a:t>
            </a:r>
            <a:r>
              <a:rPr lang="zh-CN" altLang="en-US" b="1" dirty="0">
                <a:solidFill>
                  <a:srgbClr val="0000FF"/>
                </a:solidFill>
              </a:rPr>
              <a:t>方法</a:t>
            </a:r>
            <a:r>
              <a:rPr lang="zh-CN" altLang="en-US" dirty="0"/>
              <a:t>：对</a:t>
            </a:r>
            <a:r>
              <a:rPr lang="zh-CN" altLang="en-US" dirty="0">
                <a:solidFill>
                  <a:srgbClr val="0000FF"/>
                </a:solidFill>
              </a:rPr>
              <a:t>多个</a:t>
            </a:r>
            <a:r>
              <a:rPr lang="zh-CN" altLang="en-US" dirty="0"/>
              <a:t>检索系统的</a:t>
            </a:r>
            <a:r>
              <a:rPr lang="en-US" altLang="zh-CN" dirty="0"/>
              <a:t>Top </a:t>
            </a:r>
            <a:r>
              <a:rPr lang="en-US" altLang="zh-CN" i="1" dirty="0"/>
              <a:t>N</a:t>
            </a:r>
            <a:r>
              <a:rPr lang="zh-CN" altLang="en-US" dirty="0"/>
              <a:t>个结果组成的集合进行人工标注，标注出的相关文档集合作为整个相关文档集合。</a:t>
            </a:r>
            <a:endParaRPr lang="en-US" altLang="zh-CN" dirty="0"/>
          </a:p>
          <a:p>
            <a:pPr lvl="1" algn="just"/>
            <a:r>
              <a:rPr lang="zh-CN" altLang="en-US" dirty="0"/>
              <a:t>这种做法被验证是可行的</a:t>
            </a:r>
            <a:r>
              <a:rPr lang="en-US" altLang="zh-CN" dirty="0"/>
              <a:t>(</a:t>
            </a:r>
            <a:r>
              <a:rPr lang="zh-CN" altLang="en-US" dirty="0"/>
              <a:t>可以比较不同系统的相对效果</a:t>
            </a:r>
            <a:r>
              <a:rPr lang="en-US" altLang="zh-CN" dirty="0"/>
              <a:t>)</a:t>
            </a:r>
            <a:r>
              <a:rPr lang="zh-CN" altLang="en-US" dirty="0"/>
              <a:t>，在</a:t>
            </a:r>
            <a:r>
              <a:rPr lang="en-US" altLang="zh-CN" dirty="0"/>
              <a:t>TREC</a:t>
            </a:r>
            <a:r>
              <a:rPr lang="zh-CN" altLang="en-US" dirty="0"/>
              <a:t>会议中被广泛采用。</a:t>
            </a:r>
          </a:p>
          <a:p>
            <a:pPr lvl="2"/>
            <a:r>
              <a:rPr lang="en-US" dirty="0"/>
              <a:t>Text  </a:t>
            </a:r>
            <a:r>
              <a:rPr lang="en-US" dirty="0" err="1"/>
              <a:t>REtrieval</a:t>
            </a:r>
            <a:r>
              <a:rPr lang="en-US" dirty="0"/>
              <a:t> Conference (TREC)，</a:t>
            </a:r>
            <a:r>
              <a:rPr lang="zh-CN" altLang="en-US" dirty="0"/>
              <a:t>是文本检索领域人气最旺、最权威的评测会议</a:t>
            </a:r>
            <a:endParaRPr lang="en-US" altLang="zh-CN" dirty="0"/>
          </a:p>
          <a:p>
            <a:pPr lvl="2"/>
            <a:r>
              <a:rPr lang="zh-CN" altLang="en-US" dirty="0"/>
              <a:t>会议负责组织收集并向与会者提供标准的语料库（</a:t>
            </a:r>
            <a:r>
              <a:rPr lang="en-US" dirty="0"/>
              <a:t>Corpus）、</a:t>
            </a:r>
            <a:r>
              <a:rPr lang="zh-CN" altLang="en-US" dirty="0"/>
              <a:t>检索条件和问题集（</a:t>
            </a:r>
            <a:r>
              <a:rPr lang="en-US" dirty="0"/>
              <a:t>Query Set）、</a:t>
            </a:r>
            <a:r>
              <a:rPr lang="zh-CN" altLang="en-US" dirty="0"/>
              <a:t>以及评测办法（</a:t>
            </a:r>
            <a:r>
              <a:rPr lang="en-US" dirty="0"/>
              <a:t>Evaluation），</a:t>
            </a:r>
            <a:r>
              <a:rPr lang="zh-CN" altLang="en-US" dirty="0"/>
              <a:t>与会者则被要求在规定的时间内构造检索系统并提交检索结果（</a:t>
            </a:r>
            <a:r>
              <a:rPr lang="en-US" dirty="0"/>
              <a:t>Runs），</a:t>
            </a:r>
            <a:endParaRPr lang="zh-CN" altLang="en-US" dirty="0"/>
          </a:p>
          <a:p>
            <a:pPr lvl="2"/>
            <a:endParaRPr lang="zh-CN" altLang="en-US" dirty="0"/>
          </a:p>
        </p:txBody>
      </p:sp>
    </p:spTree>
    <p:extLst>
      <p:ext uri="{BB962C8B-B14F-4D97-AF65-F5344CB8AC3E}">
        <p14:creationId xmlns:p14="http://schemas.microsoft.com/office/powerpoint/2010/main" val="177958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47D34806-94D9-344A-BBDF-3EE52533AE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34" charset="77"/>
                <a:ea typeface="MS PGothic" panose="020B0600070205080204" pitchFamily="34" charset="-128"/>
              </a:defRPr>
            </a:lvl1pPr>
            <a:lvl2pPr marL="742950" indent="-285750" eaLnBrk="0" hangingPunct="0">
              <a:defRPr sz="2400">
                <a:solidFill>
                  <a:schemeClr val="tx1"/>
                </a:solidFill>
                <a:latin typeface="Lucida Sans" panose="020B0602030504020204" pitchFamily="34" charset="77"/>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77"/>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77"/>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77"/>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MS PGothic" panose="020B0600070205080204" pitchFamily="34" charset="-128"/>
              </a:defRPr>
            </a:lvl9pPr>
          </a:lstStyle>
          <a:p>
            <a:pPr eaLnBrk="1" hangingPunct="1"/>
            <a:fld id="{6E54F038-BC5B-7C4B-9D06-CFE4CCDBF81F}" type="slidenum">
              <a:rPr lang="en-US" altLang="en-US" sz="1200">
                <a:solidFill>
                  <a:srgbClr val="898989"/>
                </a:solidFill>
                <a:latin typeface="Calibri" panose="020F0502020204030204" pitchFamily="34" charset="0"/>
              </a:rPr>
              <a:pPr eaLnBrk="1" hangingPunct="1"/>
              <a:t>11</a:t>
            </a:fld>
            <a:endParaRPr lang="en-US" altLang="en-US" sz="1200">
              <a:solidFill>
                <a:srgbClr val="898989"/>
              </a:solidFill>
              <a:latin typeface="Calibri" panose="020F0502020204030204" pitchFamily="34" charset="0"/>
            </a:endParaRPr>
          </a:p>
        </p:txBody>
      </p:sp>
      <p:sp>
        <p:nvSpPr>
          <p:cNvPr id="26626" name="Rectangle 2">
            <a:extLst>
              <a:ext uri="{FF2B5EF4-FFF2-40B4-BE49-F238E27FC236}">
                <a16:creationId xmlns:a16="http://schemas.microsoft.com/office/drawing/2014/main" id="{3B640EBB-15FB-2744-8C0F-51C5CC37452E}"/>
              </a:ext>
            </a:extLst>
          </p:cNvPr>
          <p:cNvSpPr>
            <a:spLocks noGrp="1" noChangeArrowheads="1"/>
          </p:cNvSpPr>
          <p:nvPr>
            <p:ph type="title"/>
          </p:nvPr>
        </p:nvSpPr>
        <p:spPr/>
        <p:txBody>
          <a:bodyPr/>
          <a:lstStyle/>
          <a:p>
            <a:pPr eaLnBrk="1" hangingPunct="1"/>
            <a:r>
              <a:rPr lang="en-US" altLang="en-US" dirty="0"/>
              <a:t>Early public test Collections (20</a:t>
            </a:r>
            <a:r>
              <a:rPr lang="en-US" altLang="en-US" baseline="30000" dirty="0"/>
              <a:t>th</a:t>
            </a:r>
            <a:r>
              <a:rPr lang="en-US" altLang="en-US" dirty="0"/>
              <a:t> C)</a:t>
            </a:r>
          </a:p>
        </p:txBody>
      </p:sp>
      <p:pic>
        <p:nvPicPr>
          <p:cNvPr id="26627" name="Picture 3" descr="testcorpora">
            <a:extLst>
              <a:ext uri="{FF2B5EF4-FFF2-40B4-BE49-F238E27FC236}">
                <a16:creationId xmlns:a16="http://schemas.microsoft.com/office/drawing/2014/main" id="{D215CF62-B602-224C-A4D5-56F203FBB56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00200" y="1600200"/>
            <a:ext cx="5086338" cy="4197554"/>
          </a:xfrm>
          <a:noFill/>
        </p:spPr>
      </p:pic>
      <p:sp>
        <p:nvSpPr>
          <p:cNvPr id="26628" name="TextBox 4">
            <a:extLst>
              <a:ext uri="{FF2B5EF4-FFF2-40B4-BE49-F238E27FC236}">
                <a16:creationId xmlns:a16="http://schemas.microsoft.com/office/drawing/2014/main" id="{E2E67831-514D-1446-9AD4-A33CCDDCC81C}"/>
              </a:ext>
            </a:extLst>
          </p:cNvPr>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panose="020B0602030504020204" pitchFamily="34" charset="77"/>
                <a:ea typeface="MS PGothic" panose="020B0600070205080204" pitchFamily="34" charset="-128"/>
              </a:defRPr>
            </a:lvl1pPr>
            <a:lvl2pPr marL="742950" indent="-285750" eaLnBrk="0" hangingPunct="0">
              <a:defRPr sz="2400">
                <a:solidFill>
                  <a:schemeClr val="tx1"/>
                </a:solidFill>
                <a:latin typeface="Lucida Sans" panose="020B0602030504020204" pitchFamily="34" charset="77"/>
                <a:ea typeface="MS PGothic" panose="020B0600070205080204" pitchFamily="34" charset="-128"/>
              </a:defRPr>
            </a:lvl2pPr>
            <a:lvl3pPr marL="1143000" indent="-228600" eaLnBrk="0" hangingPunct="0">
              <a:defRPr sz="2400">
                <a:solidFill>
                  <a:schemeClr val="tx1"/>
                </a:solidFill>
                <a:latin typeface="Lucida Sans" panose="020B0602030504020204" pitchFamily="34" charset="77"/>
                <a:ea typeface="MS PGothic" panose="020B0600070205080204" pitchFamily="34" charset="-128"/>
              </a:defRPr>
            </a:lvl3pPr>
            <a:lvl4pPr marL="1600200" indent="-228600" eaLnBrk="0" hangingPunct="0">
              <a:defRPr sz="2400">
                <a:solidFill>
                  <a:schemeClr val="tx1"/>
                </a:solidFill>
                <a:latin typeface="Lucida Sans" panose="020B0602030504020204" pitchFamily="34" charset="77"/>
                <a:ea typeface="MS PGothic" panose="020B0600070205080204" pitchFamily="34" charset="-128"/>
              </a:defRPr>
            </a:lvl4pPr>
            <a:lvl5pPr marL="2057400" indent="-228600" eaLnBrk="0" hangingPunct="0">
              <a:defRPr sz="2400">
                <a:solidFill>
                  <a:schemeClr val="tx1"/>
                </a:solidFill>
                <a:latin typeface="Lucida Sans" panose="020B0602030504020204" pitchFamily="34" charset="77"/>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77"/>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77"/>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77"/>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77"/>
                <a:ea typeface="MS PGothic" panose="020B0600070205080204" pitchFamily="34" charset="-128"/>
              </a:defRPr>
            </a:lvl9pPr>
          </a:lstStyle>
          <a:p>
            <a:pPr eaLnBrk="1" hangingPunct="1"/>
            <a:r>
              <a:rPr lang="en-US" altLang="en-US" sz="1600">
                <a:solidFill>
                  <a:srgbClr val="FBFCFF"/>
                </a:solidFill>
              </a:rPr>
              <a:t>Sec. 8.5</a:t>
            </a:r>
          </a:p>
        </p:txBody>
      </p:sp>
      <p:sp>
        <p:nvSpPr>
          <p:cNvPr id="2" name="Rectangle 1">
            <a:extLst>
              <a:ext uri="{FF2B5EF4-FFF2-40B4-BE49-F238E27FC236}">
                <a16:creationId xmlns:a16="http://schemas.microsoft.com/office/drawing/2014/main" id="{1A6E91A8-AC88-0045-9158-9796B8C7F1D7}"/>
              </a:ext>
            </a:extLst>
          </p:cNvPr>
          <p:cNvSpPr>
            <a:spLocks noChangeArrowheads="1"/>
          </p:cNvSpPr>
          <p:nvPr/>
        </p:nvSpPr>
        <p:spPr bwMode="auto">
          <a:xfrm>
            <a:off x="1696004" y="5313855"/>
            <a:ext cx="4780996" cy="327212"/>
          </a:xfrm>
          <a:prstGeom prst="rect">
            <a:avLst/>
          </a:prstGeom>
          <a:solidFill>
            <a:srgbClr val="FFFF00">
              <a:alpha val="21960"/>
            </a:srgbClr>
          </a:solidFill>
          <a:ln w="9525">
            <a:solidFill>
              <a:srgbClr val="008000"/>
            </a:solidFill>
            <a:miter lim="800000"/>
            <a:headEnd/>
            <a:tailEnd/>
          </a:ln>
          <a:effectLst>
            <a:outerShdw blurRad="40000" dist="23000" dir="5400000" rotWithShape="0">
              <a:srgbClr val="808080">
                <a:alpha val="34998"/>
              </a:srgbClr>
            </a:outerShdw>
          </a:effectLst>
        </p:spPr>
        <p:txBody>
          <a:bodyPr anchor="ctr"/>
          <a:lstStyle/>
          <a:p>
            <a:pPr algn="ctr">
              <a:defRPr/>
            </a:pPr>
            <a:endParaRPr lang="en-US">
              <a:solidFill>
                <a:srgbClr val="006600"/>
              </a:solidFill>
              <a:latin typeface="Calibri" charset="0"/>
              <a:ea typeface="MS PGothic" charset="0"/>
              <a:cs typeface="MS PGothic" charset="0"/>
            </a:endParaRPr>
          </a:p>
        </p:txBody>
      </p:sp>
      <p:sp>
        <p:nvSpPr>
          <p:cNvPr id="3" name="Rectangular Callout 2">
            <a:extLst>
              <a:ext uri="{FF2B5EF4-FFF2-40B4-BE49-F238E27FC236}">
                <a16:creationId xmlns:a16="http://schemas.microsoft.com/office/drawing/2014/main" id="{D3C705F9-EE69-B146-A5B7-62A031830F72}"/>
              </a:ext>
            </a:extLst>
          </p:cNvPr>
          <p:cNvSpPr>
            <a:spLocks noChangeArrowheads="1"/>
          </p:cNvSpPr>
          <p:nvPr/>
        </p:nvSpPr>
        <p:spPr bwMode="auto">
          <a:xfrm>
            <a:off x="6972300" y="4495800"/>
            <a:ext cx="1295400" cy="685800"/>
          </a:xfrm>
          <a:prstGeom prst="wedgeRectCallout">
            <a:avLst>
              <a:gd name="adj1" fmla="val -62009"/>
              <a:gd name="adj2" fmla="val 79167"/>
            </a:avLst>
          </a:prstGeom>
          <a:solidFill>
            <a:srgbClr val="7F7F7F"/>
          </a:solidFill>
          <a:ln w="9525">
            <a:solidFill>
              <a:srgbClr val="406E84"/>
            </a:solidFill>
            <a:miter lim="800000"/>
            <a:headEnd/>
            <a:tailEnd/>
          </a:ln>
          <a:effectLst>
            <a:outerShdw blurRad="40000" dist="23000" dir="5400000" rotWithShape="0">
              <a:srgbClr val="808080">
                <a:alpha val="34998"/>
              </a:srgbClr>
            </a:outerShdw>
          </a:effectLst>
        </p:spPr>
        <p:txBody>
          <a:bodyPr anchor="ctr"/>
          <a:lstStyle/>
          <a:p>
            <a:pPr algn="ctr">
              <a:defRPr/>
            </a:pPr>
            <a:r>
              <a:rPr lang="en-US" dirty="0">
                <a:solidFill>
                  <a:schemeClr val="lt1"/>
                </a:solidFill>
                <a:latin typeface="+mn-lt"/>
                <a:ea typeface="+mn-ea"/>
              </a:rPr>
              <a:t>Typical TREC</a:t>
            </a:r>
          </a:p>
        </p:txBody>
      </p:sp>
      <p:sp>
        <p:nvSpPr>
          <p:cNvPr id="4" name="TextBox 3">
            <a:extLst>
              <a:ext uri="{FF2B5EF4-FFF2-40B4-BE49-F238E27FC236}">
                <a16:creationId xmlns:a16="http://schemas.microsoft.com/office/drawing/2014/main" id="{B4B4D87A-FB0B-4A48-AE1D-D0C9737F971F}"/>
              </a:ext>
            </a:extLst>
          </p:cNvPr>
          <p:cNvSpPr txBox="1"/>
          <p:nvPr/>
        </p:nvSpPr>
        <p:spPr>
          <a:xfrm>
            <a:off x="457200" y="5919991"/>
            <a:ext cx="7972695" cy="461665"/>
          </a:xfrm>
          <a:prstGeom prst="rect">
            <a:avLst/>
          </a:prstGeom>
          <a:noFill/>
        </p:spPr>
        <p:txBody>
          <a:bodyPr wrap="none" rtlCol="0">
            <a:spAutoFit/>
          </a:bodyPr>
          <a:lstStyle/>
          <a:p>
            <a:r>
              <a:rPr lang="en-US" dirty="0">
                <a:latin typeface="+mn-lt"/>
              </a:rPr>
              <a:t>Recent datasets: 100s of million web pages (GOV, </a:t>
            </a:r>
            <a:r>
              <a:rPr lang="en-US" dirty="0" err="1">
                <a:latin typeface="+mn-lt"/>
              </a:rPr>
              <a:t>ClueWeb</a:t>
            </a:r>
            <a:r>
              <a:rPr lang="en-US" dirty="0">
                <a:latin typeface="+mn-lt"/>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个系统的</a:t>
            </a:r>
            <a:r>
              <a:rPr lang="en-US" altLang="zh-CN" dirty="0"/>
              <a:t>Pooling</a:t>
            </a:r>
            <a:endParaRPr lang="zh-CN" altLang="en-US"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1268760"/>
            <a:ext cx="546735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7487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Pooling</a:t>
            </a:r>
            <a:r>
              <a:rPr lang="zh-CN" altLang="en-US" dirty="0"/>
              <a:t>的影响</a:t>
            </a:r>
            <a:endParaRPr lang="en-US" altLang="zh-CN" dirty="0"/>
          </a:p>
          <a:p>
            <a:pPr lvl="1"/>
            <a:r>
              <a:rPr lang="zh-CN" altLang="en-US" dirty="0"/>
              <a:t>查准率：</a:t>
            </a:r>
            <a:endParaRPr lang="en-US" altLang="zh-CN" dirty="0"/>
          </a:p>
          <a:p>
            <a:pPr lvl="2"/>
            <a:r>
              <a:rPr lang="zh-CN" altLang="en-US" dirty="0"/>
              <a:t>分子分母都不变</a:t>
            </a:r>
            <a:endParaRPr lang="en-US" altLang="zh-CN" dirty="0"/>
          </a:p>
          <a:p>
            <a:pPr lvl="1"/>
            <a:r>
              <a:rPr lang="zh-CN" altLang="en-US" dirty="0"/>
              <a:t>召回率：</a:t>
            </a:r>
            <a:endParaRPr lang="en-US" altLang="zh-CN" dirty="0"/>
          </a:p>
          <a:p>
            <a:pPr lvl="2"/>
            <a:r>
              <a:rPr lang="zh-CN" altLang="en-US" dirty="0"/>
              <a:t>分子不变，</a:t>
            </a:r>
            <a:endParaRPr lang="en-US" altLang="zh-CN" dirty="0"/>
          </a:p>
          <a:p>
            <a:pPr lvl="2"/>
            <a:r>
              <a:rPr lang="zh-CN" altLang="en-US" dirty="0"/>
              <a:t>分母显然小于真实的相关文档总数，</a:t>
            </a:r>
            <a:endParaRPr lang="en-US" altLang="zh-CN" dirty="0"/>
          </a:p>
          <a:p>
            <a:pPr lvl="2"/>
            <a:r>
              <a:rPr lang="zh-CN" altLang="en-US" dirty="0"/>
              <a:t>所以计算出来的召回率大于真实的召回率。</a:t>
            </a:r>
          </a:p>
          <a:p>
            <a:endParaRPr lang="zh-CN" altLang="en-US" dirty="0"/>
          </a:p>
        </p:txBody>
      </p:sp>
    </p:spTree>
    <p:extLst>
      <p:ext uri="{BB962C8B-B14F-4D97-AF65-F5344CB8AC3E}">
        <p14:creationId xmlns:p14="http://schemas.microsoft.com/office/powerpoint/2010/main" val="1457656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精确率</a:t>
            </a:r>
            <a:r>
              <a:rPr lang="en-US" altLang="zh-CN" b="1" dirty="0"/>
              <a:t>(Accuracy)</a:t>
            </a:r>
            <a:r>
              <a:rPr lang="zh-CN" altLang="en-US" b="1" dirty="0"/>
              <a:t>？</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a:t>机器学习性能评估指标</a:t>
            </a:r>
            <a:r>
              <a:rPr lang="en-US" altLang="zh-CN" b="1" dirty="0"/>
              <a:t>---</a:t>
            </a:r>
            <a:r>
              <a:rPr lang="zh-CN" altLang="en-US" b="1" dirty="0"/>
              <a:t>精确率</a:t>
            </a:r>
            <a:r>
              <a:rPr lang="en-US" altLang="zh-CN" b="1" dirty="0"/>
              <a:t>(Accuracy), </a:t>
            </a:r>
            <a:r>
              <a:rPr lang="zh-CN" altLang="en-US" b="1" dirty="0"/>
              <a:t>查准率</a:t>
            </a:r>
            <a:r>
              <a:rPr lang="en-US" altLang="zh-CN" b="1" dirty="0"/>
              <a:t>(Precision), </a:t>
            </a:r>
            <a:r>
              <a:rPr lang="zh-CN" altLang="en-US" b="1" dirty="0"/>
              <a:t>召回率</a:t>
            </a:r>
            <a:r>
              <a:rPr lang="en-US" altLang="zh-CN" b="1" dirty="0"/>
              <a:t>(Recall)</a:t>
            </a:r>
          </a:p>
          <a:p>
            <a:pPr algn="just">
              <a:spcBef>
                <a:spcPts val="700"/>
              </a:spcBef>
              <a:buClr>
                <a:srgbClr val="336699"/>
              </a:buClr>
              <a:buFont typeface="Wingdings" pitchFamily="2" charset="2"/>
              <a:buChar char="§"/>
              <a:defRPr/>
            </a:pPr>
            <a:r>
              <a:rPr lang="zh-CN" altLang="en-US" dirty="0">
                <a:latin typeface="Times New Roman" panose="02020603050405020304" pitchFamily="18" charset="0"/>
                <a:cs typeface="Times New Roman" panose="02020603050405020304" pitchFamily="18" charset="0"/>
              </a:rPr>
              <a:t>分类</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精确率</a:t>
            </a:r>
            <a:endParaRPr lang="en-US" altLang="zh-CN" dirty="0">
              <a:latin typeface="Times New Roman" panose="02020603050405020304" pitchFamily="18" charset="0"/>
              <a:cs typeface="Times New Roman" panose="02020603050405020304" pitchFamily="18" charset="0"/>
            </a:endParaRPr>
          </a:p>
          <a:p>
            <a:pPr lvl="1" algn="just">
              <a:spcBef>
                <a:spcPts val="700"/>
              </a:spcBef>
              <a:buClr>
                <a:srgbClr val="336699"/>
              </a:buClr>
              <a:buFont typeface="Wingdings" pitchFamily="2" charset="2"/>
              <a:buChar char="§"/>
              <a:defRPr/>
            </a:pPr>
            <a:r>
              <a:rPr lang="zh-CN" altLang="en-US" dirty="0">
                <a:latin typeface="Times New Roman" panose="02020603050405020304" pitchFamily="18" charset="0"/>
                <a:cs typeface="Times New Roman" panose="02020603050405020304" pitchFamily="18" charset="0"/>
              </a:rPr>
              <a:t>是所有判定中正确的比率，即被正确判定</a:t>
            </a:r>
            <a:r>
              <a:rPr lang="en-US" altLang="zh-CN" dirty="0">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相关</a:t>
            </a:r>
            <a:r>
              <a:rPr lang="en-US" altLang="zh-CN"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zh-CN" alt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相关，不相关</a:t>
            </a:r>
            <a:r>
              <a:rPr lang="en-US" altLang="zh-CN"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zh-CN" alt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不相关</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的文档占</a:t>
            </a:r>
            <a:r>
              <a:rPr lang="zh-CN" altLang="en-US" dirty="0">
                <a:solidFill>
                  <a:srgbClr val="0000FF"/>
                </a:solidFill>
                <a:latin typeface="Times New Roman" panose="02020603050405020304" pitchFamily="18" charset="0"/>
                <a:cs typeface="Times New Roman" panose="02020603050405020304" pitchFamily="18" charset="0"/>
              </a:rPr>
              <a:t>总文档</a:t>
            </a:r>
            <a:r>
              <a:rPr lang="zh-CN" altLang="en-US" dirty="0">
                <a:latin typeface="Times New Roman" panose="02020603050405020304" pitchFamily="18" charset="0"/>
                <a:cs typeface="Times New Roman" panose="02020603050405020304" pitchFamily="18" charset="0"/>
              </a:rPr>
              <a:t>的百分比</a:t>
            </a:r>
            <a:endParaRPr lang="en-US" altLang="zh-CN" sz="2400" dirty="0">
              <a:latin typeface="Times New Roman" pitchFamily="18" charset="0"/>
              <a:ea typeface="黑体" pitchFamily="49" charset="-122"/>
              <a:cs typeface="Times New Roman" panose="02020603050405020304" pitchFamily="18" charset="0"/>
            </a:endParaRPr>
          </a:p>
          <a:p>
            <a:pPr lvl="1" algn="just">
              <a:spcBef>
                <a:spcPts val="700"/>
              </a:spcBef>
              <a:buClr>
                <a:srgbClr val="336699"/>
              </a:buClr>
              <a:buFont typeface="Wingdings" pitchFamily="2" charset="2"/>
              <a:buChar char="§"/>
              <a:defRPr/>
            </a:pPr>
            <a:r>
              <a:rPr lang="en-US" altLang="zh-CN" dirty="0">
                <a:latin typeface="Times New Roman" pitchFamily="18" charset="0"/>
                <a:ea typeface="黑体" pitchFamily="49" charset="-122"/>
                <a:cs typeface="Times New Roman" panose="02020603050405020304" pitchFamily="18" charset="0"/>
              </a:rPr>
              <a:t>accuracy = (RR+NN)/(RN + RR + NR + NN)</a:t>
            </a:r>
            <a:endParaRPr lang="en-US" altLang="zh-CN" dirty="0">
              <a:latin typeface="Times New Roman" panose="02020603050405020304" pitchFamily="18" charset="0"/>
              <a:cs typeface="Times New Roman" panose="02020603050405020304" pitchFamily="18" charset="0"/>
            </a:endParaRPr>
          </a:p>
          <a:p>
            <a:pPr algn="just">
              <a:spcBef>
                <a:spcPts val="700"/>
              </a:spcBef>
              <a:buClr>
                <a:srgbClr val="336699"/>
              </a:buClr>
              <a:buFont typeface="Wingdings" pitchFamily="2" charset="2"/>
              <a:buChar char="§"/>
              <a:defRPr/>
            </a:pPr>
            <a:r>
              <a:rPr lang="zh-CN" altLang="en-US" dirty="0">
                <a:latin typeface="Times New Roman" panose="02020603050405020304" pitchFamily="18" charset="0"/>
                <a:cs typeface="Times New Roman" panose="02020603050405020304" pitchFamily="18" charset="0"/>
              </a:rPr>
              <a:t>信息检索当中精确率为什么不可用？</a:t>
            </a:r>
            <a:endParaRPr lang="en-US" altLang="zh-CN" dirty="0">
              <a:latin typeface="Times New Roman" panose="02020603050405020304" pitchFamily="18" charset="0"/>
              <a:cs typeface="Times New Roman" panose="02020603050405020304" pitchFamily="18" charset="0"/>
            </a:endParaRPr>
          </a:p>
          <a:p>
            <a:pPr algn="just">
              <a:spcBef>
                <a:spcPts val="700"/>
              </a:spcBef>
              <a:buClr>
                <a:srgbClr val="336699"/>
              </a:buClr>
              <a:buFont typeface="Wingdings" pitchFamily="2" charset="2"/>
              <a:buChar char="§"/>
              <a:defRPr/>
            </a:pPr>
            <a:r>
              <a:rPr lang="zh-CN" altLang="en-US" dirty="0">
                <a:latin typeface="Times New Roman" panose="02020603050405020304" pitchFamily="18" charset="0"/>
                <a:cs typeface="Times New Roman" panose="02020603050405020304" pitchFamily="18" charset="0"/>
              </a:rPr>
              <a:t>为什么通常使用</a:t>
            </a:r>
            <a:r>
              <a:rPr lang="en-US" altLang="zh-CN" i="1"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而不使用精确率？</a:t>
            </a:r>
            <a:endParaRPr lang="de-DE" altLang="zh-CN" dirty="0">
              <a:latin typeface="Times New Roman" panose="02020603050405020304" pitchFamily="18" charset="0"/>
              <a:ea typeface="黑体" pitchFamily="49"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624713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由于和查询</a:t>
            </a:r>
            <a:r>
              <a:rPr lang="zh-CN" altLang="en-US" dirty="0">
                <a:solidFill>
                  <a:srgbClr val="0000FF"/>
                </a:solidFill>
                <a:latin typeface="Times New Roman" panose="02020603050405020304" pitchFamily="18" charset="0"/>
              </a:rPr>
              <a:t>相关</a:t>
            </a:r>
            <a:r>
              <a:rPr lang="zh-CN" altLang="en-US" dirty="0">
                <a:latin typeface="Times New Roman" panose="02020603050405020304" pitchFamily="18" charset="0"/>
              </a:rPr>
              <a:t>的文档毕竟占文档集的极少数，所以即使什么都不返回也会得到很高的精确率</a:t>
            </a:r>
            <a:endParaRPr lang="de-DE"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什么都不返回可能对大部分查询来说可以得到</a:t>
            </a:r>
            <a:r>
              <a:rPr lang="en-US" altLang="zh-CN" dirty="0">
                <a:latin typeface="Times New Roman" panose="02020603050405020304" pitchFamily="18" charset="0"/>
              </a:rPr>
              <a:t> 99.99%</a:t>
            </a:r>
            <a:r>
              <a:rPr lang="zh-CN" altLang="en-US" dirty="0">
                <a:latin typeface="Times New Roman" panose="02020603050405020304" pitchFamily="18" charset="0"/>
              </a:rPr>
              <a:t>以上的精确率</a:t>
            </a:r>
            <a:endParaRPr lang="en-US" altLang="zh-CN" dirty="0">
              <a:latin typeface="Times New Roman" panose="02020603050405020304" pitchFamily="18" charset="0"/>
            </a:endParaRPr>
          </a:p>
          <a:p>
            <a:pPr marL="0" indent="0" algn="just">
              <a:spcBef>
                <a:spcPts val="700"/>
              </a:spcBef>
              <a:buClr>
                <a:srgbClr val="336699"/>
              </a:buClr>
              <a:buNone/>
            </a:pPr>
            <a:endParaRPr lang="en-US" altLang="zh-CN" dirty="0">
              <a:latin typeface="Times New Roman" panose="02020603050405020304" pitchFamily="18" charset="0"/>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221088"/>
            <a:ext cx="643890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704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信息检索用户希望找到某些文档并且能够容忍结果中有一定的不相关性</a:t>
            </a:r>
            <a:endParaRPr lang="en-US" altLang="zh-CN" dirty="0">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返回一些即使不好的文档也比不返回任何文档强</a:t>
            </a:r>
            <a:endParaRPr lang="en-US" altLang="zh-CN" dirty="0">
              <a:latin typeface="Times New Roman" panose="02020603050405020304" pitchFamily="18" charset="0"/>
            </a:endParaRPr>
          </a:p>
          <a:p>
            <a:pPr algn="just">
              <a:spcBef>
                <a:spcPts val="700"/>
              </a:spcBef>
              <a:buClr>
                <a:srgbClr val="336699"/>
              </a:buClr>
              <a:buFont typeface="Wingdings" panose="05000000000000000000" pitchFamily="2" charset="2"/>
              <a:buChar char="§"/>
            </a:pPr>
            <a:endParaRPr lang="en-US" altLang="zh-CN" dirty="0">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因此，实际中常常使用</a:t>
            </a:r>
            <a:r>
              <a:rPr lang="en-US" altLang="zh-CN" i="1" dirty="0">
                <a:latin typeface="Times New Roman" panose="02020603050405020304" pitchFamily="18" charset="0"/>
              </a:rPr>
              <a:t>P</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zh-CN" altLang="en-US" dirty="0">
                <a:latin typeface="Times New Roman" panose="02020603050405020304" pitchFamily="18" charset="0"/>
              </a:rPr>
              <a:t>，而不使用精确率</a:t>
            </a:r>
            <a:endParaRPr lang="en-US" altLang="zh-CN" dirty="0">
              <a:latin typeface="Times New Roman" panose="02020603050405020304" pitchFamily="18" charset="0"/>
            </a:endParaRPr>
          </a:p>
          <a:p>
            <a:endParaRPr lang="zh-CN" altLang="en-US" dirty="0"/>
          </a:p>
          <a:p>
            <a:endParaRPr lang="zh-CN" altLang="en-US" dirty="0"/>
          </a:p>
        </p:txBody>
      </p:sp>
    </p:spTree>
    <p:extLst>
      <p:ext uri="{BB962C8B-B14F-4D97-AF65-F5344CB8AC3E}">
        <p14:creationId xmlns:p14="http://schemas.microsoft.com/office/powerpoint/2010/main" val="1027480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ctr" rtl="0">
              <a:spcBef>
                <a:spcPct val="0"/>
              </a:spcBef>
            </a:pPr>
            <a:r>
              <a:rPr lang="zh-CN" altLang="en-US" sz="4400" dirty="0"/>
              <a:t>对多个查询进行</a:t>
            </a:r>
            <a:r>
              <a:rPr lang="zh-CN" altLang="en-US" sz="4400" dirty="0">
                <a:latin typeface="宋体" charset="-122"/>
              </a:rPr>
              <a:t>查准率</a:t>
            </a:r>
            <a:r>
              <a:rPr lang="zh-CN" altLang="en-US" sz="4400" dirty="0"/>
              <a:t>评估</a:t>
            </a:r>
          </a:p>
        </p:txBody>
      </p:sp>
      <p:sp>
        <p:nvSpPr>
          <p:cNvPr id="3" name="内容占位符 2"/>
          <p:cNvSpPr>
            <a:spLocks noGrp="1"/>
          </p:cNvSpPr>
          <p:nvPr>
            <p:ph idx="1"/>
          </p:nvPr>
        </p:nvSpPr>
        <p:spPr/>
        <p:txBody>
          <a:bodyPr/>
          <a:lstStyle/>
          <a:p>
            <a:r>
              <a:rPr lang="zh-CN" altLang="en-US" dirty="0"/>
              <a:t>分类</a:t>
            </a:r>
            <a:r>
              <a:rPr lang="en-US" altLang="zh-CN" dirty="0"/>
              <a:t>2 </a:t>
            </a:r>
          </a:p>
          <a:p>
            <a:pPr lvl="1"/>
            <a:r>
              <a:rPr lang="zh-CN" altLang="en-US" dirty="0"/>
              <a:t>对单个查询进行评估的指标</a:t>
            </a:r>
            <a:endParaRPr lang="en-US" altLang="zh-CN" dirty="0"/>
          </a:p>
          <a:p>
            <a:pPr lvl="1"/>
            <a:r>
              <a:rPr lang="zh-CN" altLang="en-US" dirty="0"/>
              <a:t>对多个查询进行评估的指标</a:t>
            </a:r>
          </a:p>
          <a:p>
            <a:r>
              <a:rPr lang="zh-CN" altLang="en-US" dirty="0">
                <a:latin typeface="Times New Roman" panose="02020603050405020304" pitchFamily="18" charset="0"/>
              </a:rPr>
              <a:t>实际上，同一系统在不同查询上的结果差异往往高于不同系统在同一查询上的结果</a:t>
            </a:r>
            <a:endParaRPr lang="en-US" altLang="zh-CN" dirty="0"/>
          </a:p>
          <a:p>
            <a:pPr lvl="1"/>
            <a:r>
              <a:rPr lang="zh-CN" altLang="en-US" dirty="0">
                <a:solidFill>
                  <a:srgbClr val="000000"/>
                </a:solidFill>
                <a:latin typeface="宋体" pitchFamily="2" charset="-122"/>
              </a:rPr>
              <a:t>平均</a:t>
            </a:r>
            <a:endParaRPr lang="en-US" altLang="zh-CN" dirty="0">
              <a:solidFill>
                <a:srgbClr val="000000"/>
              </a:solidFill>
              <a:latin typeface="宋体" pitchFamily="2" charset="-122"/>
            </a:endParaRPr>
          </a:p>
          <a:p>
            <a:pPr lvl="1"/>
            <a:r>
              <a:rPr lang="zh-CN" altLang="en-US" dirty="0"/>
              <a:t>查准率直方图</a:t>
            </a:r>
          </a:p>
          <a:p>
            <a:endParaRPr lang="zh-CN" altLang="en-US" dirty="0"/>
          </a:p>
        </p:txBody>
      </p:sp>
    </p:spTree>
    <p:extLst>
      <p:ext uri="{BB962C8B-B14F-4D97-AF65-F5344CB8AC3E}">
        <p14:creationId xmlns:p14="http://schemas.microsoft.com/office/powerpoint/2010/main" val="2368120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平均</a:t>
            </a:r>
          </a:p>
        </p:txBody>
      </p:sp>
      <p:sp>
        <p:nvSpPr>
          <p:cNvPr id="3" name="内容占位符 2"/>
          <p:cNvSpPr>
            <a:spLocks noGrp="1"/>
          </p:cNvSpPr>
          <p:nvPr>
            <p:ph idx="1"/>
          </p:nvPr>
        </p:nvSpPr>
        <p:spPr/>
        <p:txBody>
          <a:bodyPr/>
          <a:lstStyle/>
          <a:p>
            <a:pPr algn="just">
              <a:lnSpc>
                <a:spcPct val="125000"/>
              </a:lnSpc>
            </a:pPr>
            <a:r>
              <a:rPr lang="zh-CN" altLang="en-US" sz="2800" dirty="0"/>
              <a:t>平均的求法</a:t>
            </a:r>
          </a:p>
          <a:p>
            <a:pPr lvl="1" algn="just">
              <a:lnSpc>
                <a:spcPct val="125000"/>
              </a:lnSpc>
            </a:pPr>
            <a:r>
              <a:rPr lang="zh-CN" altLang="en-US" sz="2400" dirty="0"/>
              <a:t>宏平均</a:t>
            </a:r>
            <a:r>
              <a:rPr lang="en-US" altLang="zh-CN" sz="2400" dirty="0"/>
              <a:t>(Macro Average): </a:t>
            </a:r>
            <a:r>
              <a:rPr lang="zh-CN" altLang="en-US" sz="2400" dirty="0"/>
              <a:t>对</a:t>
            </a:r>
            <a:r>
              <a:rPr lang="zh-CN" altLang="en-US" sz="2400" dirty="0">
                <a:solidFill>
                  <a:srgbClr val="0000FF"/>
                </a:solidFill>
              </a:rPr>
              <a:t>每个查询</a:t>
            </a:r>
            <a:r>
              <a:rPr lang="zh-CN" altLang="en-US" sz="2400" dirty="0"/>
              <a:t>求出某个指标，然后对这些指标进行算术平均</a:t>
            </a:r>
          </a:p>
          <a:p>
            <a:pPr lvl="1" algn="just">
              <a:lnSpc>
                <a:spcPct val="125000"/>
              </a:lnSpc>
            </a:pPr>
            <a:r>
              <a:rPr lang="zh-CN" altLang="en-US" sz="2400" dirty="0"/>
              <a:t>微平均</a:t>
            </a:r>
            <a:r>
              <a:rPr lang="en-US" altLang="zh-CN" sz="2400" dirty="0"/>
              <a:t>(Micro Average): </a:t>
            </a:r>
            <a:r>
              <a:rPr lang="zh-CN" altLang="en-US" sz="2400" dirty="0"/>
              <a:t>将所有查询视为</a:t>
            </a:r>
            <a:r>
              <a:rPr lang="zh-CN" altLang="en-US" sz="2400" dirty="0">
                <a:solidFill>
                  <a:srgbClr val="0000FF"/>
                </a:solidFill>
              </a:rPr>
              <a:t>一个查询</a:t>
            </a:r>
            <a:r>
              <a:rPr lang="zh-CN" altLang="en-US" sz="2400" dirty="0"/>
              <a:t>，将各种情况的文档总数</a:t>
            </a:r>
            <a:r>
              <a:rPr lang="zh-CN" altLang="en-US" sz="2400" dirty="0">
                <a:solidFill>
                  <a:srgbClr val="0000FF"/>
                </a:solidFill>
              </a:rPr>
              <a:t>求和</a:t>
            </a:r>
            <a:r>
              <a:rPr lang="zh-CN" altLang="en-US" sz="2400" dirty="0"/>
              <a:t>，然后进行指标的计算</a:t>
            </a:r>
          </a:p>
          <a:p>
            <a:pPr lvl="2" algn="just">
              <a:lnSpc>
                <a:spcPct val="125000"/>
              </a:lnSpc>
            </a:pPr>
            <a:r>
              <a:rPr lang="zh-CN" altLang="en-US" sz="2000" dirty="0"/>
              <a:t>如：</a:t>
            </a:r>
            <a:r>
              <a:rPr lang="en-US" altLang="zh-CN" sz="2000" dirty="0"/>
              <a:t>Micro Precision=(</a:t>
            </a:r>
            <a:r>
              <a:rPr lang="zh-CN" altLang="en-US" sz="2000" dirty="0"/>
              <a:t>对所有查询检出的相关文档总数</a:t>
            </a:r>
            <a:r>
              <a:rPr lang="en-US" altLang="zh-CN" sz="2000" dirty="0"/>
              <a:t>)/(</a:t>
            </a:r>
            <a:r>
              <a:rPr lang="zh-CN" altLang="en-US" sz="2000" dirty="0"/>
              <a:t>对所有查询检出的文档总数</a:t>
            </a:r>
            <a:r>
              <a:rPr lang="en-US" altLang="zh-CN" sz="2000" dirty="0"/>
              <a:t>)</a:t>
            </a:r>
          </a:p>
          <a:p>
            <a:pPr lvl="1" algn="just">
              <a:lnSpc>
                <a:spcPct val="125000"/>
              </a:lnSpc>
            </a:pPr>
            <a:r>
              <a:rPr lang="zh-CN" altLang="en-US" sz="2400" dirty="0"/>
              <a:t>宏平均对所有查询一视同仁，微平均受返回</a:t>
            </a:r>
            <a:r>
              <a:rPr lang="zh-CN" altLang="en-US" sz="2400" dirty="0">
                <a:solidFill>
                  <a:srgbClr val="FF0000"/>
                </a:solidFill>
              </a:rPr>
              <a:t>相关文档数目比较大</a:t>
            </a:r>
            <a:r>
              <a:rPr lang="zh-CN" altLang="en-US" sz="2400" dirty="0"/>
              <a:t>的查询影响</a:t>
            </a:r>
            <a:r>
              <a:rPr lang="en-US" altLang="zh-CN" sz="2400" dirty="0"/>
              <a:t>(</a:t>
            </a:r>
            <a:r>
              <a:rPr lang="zh-CN" altLang="en-US" sz="2400" dirty="0"/>
              <a:t>宏平均保护弱者</a:t>
            </a:r>
            <a:r>
              <a:rPr lang="en-US" altLang="zh-CN" sz="2400" dirty="0"/>
              <a:t>)</a:t>
            </a:r>
          </a:p>
          <a:p>
            <a:pPr lvl="2" algn="just">
              <a:lnSpc>
                <a:spcPct val="125000"/>
              </a:lnSpc>
            </a:pPr>
            <a:endParaRPr lang="en-US" altLang="zh-CN" sz="2000" dirty="0"/>
          </a:p>
          <a:p>
            <a:endParaRPr lang="zh-CN" altLang="en-US" dirty="0"/>
          </a:p>
        </p:txBody>
      </p:sp>
    </p:spTree>
    <p:extLst>
      <p:ext uri="{BB962C8B-B14F-4D97-AF65-F5344CB8AC3E}">
        <p14:creationId xmlns:p14="http://schemas.microsoft.com/office/powerpoint/2010/main" val="121427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000000"/>
                </a:solidFill>
                <a:latin typeface="宋体" pitchFamily="2" charset="-122"/>
              </a:rPr>
              <a:t>宏</a:t>
            </a:r>
            <a:r>
              <a:rPr lang="zh-CN" altLang="en-US" dirty="0">
                <a:latin typeface="宋体" pitchFamily="2" charset="-122"/>
              </a:rPr>
              <a:t>平均查准率</a:t>
            </a:r>
            <a:r>
              <a:rPr lang="en-US" altLang="zh-CN" dirty="0"/>
              <a:t>  </a:t>
            </a:r>
            <a:endParaRPr lang="zh-CN" altLang="en-US" dirty="0"/>
          </a:p>
        </p:txBody>
      </p:sp>
      <p:sp>
        <p:nvSpPr>
          <p:cNvPr id="3" name="内容占位符 2"/>
          <p:cNvSpPr>
            <a:spLocks noGrp="1"/>
          </p:cNvSpPr>
          <p:nvPr>
            <p:ph idx="1"/>
          </p:nvPr>
        </p:nvSpPr>
        <p:spPr/>
        <p:txBody>
          <a:bodyPr>
            <a:normAutofit fontScale="92500" lnSpcReduction="10000"/>
          </a:bodyPr>
          <a:lstStyle/>
          <a:p>
            <a:pPr algn="just">
              <a:buFontTx/>
              <a:buChar char="•"/>
            </a:pPr>
            <a:r>
              <a:rPr lang="zh-CN" altLang="en-US" dirty="0">
                <a:solidFill>
                  <a:srgbClr val="000000"/>
                </a:solidFill>
                <a:latin typeface="宋体" pitchFamily="2" charset="-122"/>
              </a:rPr>
              <a:t>宏</a:t>
            </a:r>
            <a:r>
              <a:rPr lang="zh-CN" altLang="en-US" dirty="0">
                <a:latin typeface="宋体" pitchFamily="2" charset="-122"/>
              </a:rPr>
              <a:t>平均查准率</a:t>
            </a:r>
            <a:endParaRPr lang="en-US" altLang="zh-CN" dirty="0">
              <a:solidFill>
                <a:srgbClr val="000000"/>
              </a:solidFill>
              <a:latin typeface="宋体" pitchFamily="2" charset="-122"/>
            </a:endParaRPr>
          </a:p>
          <a:p>
            <a:pPr lvl="1" algn="just">
              <a:buFontTx/>
              <a:buChar char="•"/>
            </a:pPr>
            <a:r>
              <a:rPr lang="zh-CN" altLang="en-US" sz="2800" dirty="0">
                <a:solidFill>
                  <a:srgbClr val="000000"/>
                </a:solidFill>
                <a:latin typeface="宋体" pitchFamily="2" charset="-122"/>
              </a:rPr>
              <a:t>多个查询下的</a:t>
            </a:r>
            <a:r>
              <a:rPr lang="zh-CN" altLang="en-US" sz="2800" dirty="0">
                <a:latin typeface="宋体" pitchFamily="2" charset="-122"/>
              </a:rPr>
              <a:t>查准率</a:t>
            </a:r>
            <a:r>
              <a:rPr lang="en-US" altLang="zh-CN" sz="2800" dirty="0">
                <a:latin typeface="宋体" pitchFamily="2" charset="-122"/>
              </a:rPr>
              <a:t>/</a:t>
            </a:r>
            <a:r>
              <a:rPr lang="zh-CN" altLang="en-US" sz="2800" dirty="0">
                <a:latin typeface="宋体" pitchFamily="2" charset="-122"/>
              </a:rPr>
              <a:t>查全率曲线，可通过计算其平均查准率得到</a:t>
            </a:r>
            <a:endParaRPr lang="en-US" altLang="zh-CN" sz="2800" dirty="0">
              <a:latin typeface="宋体" pitchFamily="2" charset="-122"/>
            </a:endParaRPr>
          </a:p>
          <a:p>
            <a:pPr lvl="1" algn="just">
              <a:buFontTx/>
              <a:buChar char="•"/>
            </a:pPr>
            <a:endParaRPr lang="en-US" altLang="zh-CN" sz="3200" dirty="0">
              <a:latin typeface="宋体" pitchFamily="2" charset="-122"/>
            </a:endParaRPr>
          </a:p>
          <a:p>
            <a:pPr lvl="1" algn="just">
              <a:buFontTx/>
              <a:buChar char="•"/>
            </a:pPr>
            <a:endParaRPr lang="en-US" altLang="zh-CN" sz="3200" dirty="0">
              <a:latin typeface="宋体" pitchFamily="2" charset="-122"/>
            </a:endParaRPr>
          </a:p>
          <a:p>
            <a:pPr lvl="1" algn="just">
              <a:buFontTx/>
              <a:buChar char="•"/>
            </a:pPr>
            <a:endParaRPr lang="en-US" altLang="zh-CN" sz="3200" dirty="0">
              <a:latin typeface="宋体" pitchFamily="2" charset="-122"/>
            </a:endParaRPr>
          </a:p>
          <a:p>
            <a:pPr lvl="1" algn="just">
              <a:buFontTx/>
              <a:buChar char="•"/>
            </a:pPr>
            <a:r>
              <a:rPr lang="en-US" altLang="zh-CN" sz="3200" dirty="0">
                <a:latin typeface="宋体" pitchFamily="2" charset="-122"/>
              </a:rPr>
              <a:t>Nq</a:t>
            </a:r>
            <a:r>
              <a:rPr lang="zh-CN" altLang="en-US" sz="3200" dirty="0">
                <a:latin typeface="宋体" pitchFamily="2" charset="-122"/>
              </a:rPr>
              <a:t>为查询的数量</a:t>
            </a:r>
            <a:endParaRPr lang="en-US" altLang="zh-CN" sz="3200" dirty="0">
              <a:latin typeface="宋体" pitchFamily="2" charset="-122"/>
            </a:endParaRPr>
          </a:p>
          <a:p>
            <a:pPr lvl="1" algn="just">
              <a:buFontTx/>
              <a:buChar char="•"/>
            </a:pPr>
            <a:r>
              <a:rPr lang="en-US" altLang="zh-CN" dirty="0"/>
              <a:t>P(r) </a:t>
            </a:r>
            <a:r>
              <a:rPr lang="zh-CN" altLang="en-US" dirty="0"/>
              <a:t>是指</a:t>
            </a:r>
            <a:r>
              <a:rPr lang="zh-CN" altLang="en-US" dirty="0">
                <a:solidFill>
                  <a:srgbClr val="FF0000"/>
                </a:solidFill>
              </a:rPr>
              <a:t>查全率为</a:t>
            </a:r>
            <a:r>
              <a:rPr lang="en-US" altLang="zh-CN" dirty="0">
                <a:solidFill>
                  <a:srgbClr val="FF0000"/>
                </a:solidFill>
              </a:rPr>
              <a:t>r</a:t>
            </a:r>
            <a:r>
              <a:rPr lang="zh-CN" altLang="en-US" dirty="0"/>
              <a:t>时的平均查准率</a:t>
            </a:r>
            <a:endParaRPr lang="en-US" altLang="zh-CN" dirty="0"/>
          </a:p>
          <a:p>
            <a:pPr lvl="1" algn="just">
              <a:buFontTx/>
              <a:buChar char="•"/>
            </a:pPr>
            <a:r>
              <a:rPr lang="en-US" altLang="zh-CN" dirty="0"/>
              <a:t>P</a:t>
            </a:r>
            <a:r>
              <a:rPr lang="en-US" altLang="zh-CN" baseline="-25000" dirty="0"/>
              <a:t>i</a:t>
            </a:r>
            <a:r>
              <a:rPr lang="en-US" altLang="zh-CN" dirty="0"/>
              <a:t>(r)</a:t>
            </a:r>
            <a:r>
              <a:rPr lang="zh-CN" altLang="en-US" dirty="0"/>
              <a:t>指查全率为</a:t>
            </a:r>
            <a:r>
              <a:rPr lang="en-US" altLang="zh-CN" dirty="0"/>
              <a:t>r</a:t>
            </a:r>
            <a:r>
              <a:rPr lang="zh-CN" altLang="en-US" dirty="0"/>
              <a:t>时的第</a:t>
            </a:r>
            <a:r>
              <a:rPr lang="en-US" altLang="zh-CN" sz="2400" dirty="0" err="1"/>
              <a:t>i</a:t>
            </a:r>
            <a:r>
              <a:rPr lang="zh-CN" altLang="en-US" sz="2400" dirty="0"/>
              <a:t>个查询的查准率</a:t>
            </a:r>
            <a:endParaRPr lang="en-US" altLang="zh-CN" sz="3200" dirty="0">
              <a:latin typeface="Times New Roman" pitchFamily="18" charset="0"/>
              <a:cs typeface="Times New Roman" pitchFamily="18" charset="0"/>
            </a:endParaRPr>
          </a:p>
          <a:p>
            <a:endParaRPr lang="zh-CN" altLang="en-US" dirty="0"/>
          </a:p>
        </p:txBody>
      </p:sp>
      <p:pic>
        <p:nvPicPr>
          <p:cNvPr id="24589" name="Picture 13"/>
          <p:cNvPicPr>
            <a:picLocks noChangeAspect="1" noChangeArrowheads="1"/>
          </p:cNvPicPr>
          <p:nvPr/>
        </p:nvPicPr>
        <p:blipFill>
          <a:blip r:embed="rId2"/>
          <a:srcRect/>
          <a:stretch>
            <a:fillRect/>
          </a:stretch>
        </p:blipFill>
        <p:spPr bwMode="auto">
          <a:xfrm>
            <a:off x="2643174" y="2928934"/>
            <a:ext cx="3886200" cy="1381125"/>
          </a:xfrm>
          <a:prstGeom prst="rect">
            <a:avLst/>
          </a:prstGeom>
          <a:noFill/>
          <a:ln w="9525">
            <a:noFill/>
            <a:miter lim="800000"/>
            <a:headEnd/>
            <a:tailEnd/>
          </a:ln>
          <a:effectLst/>
        </p:spPr>
      </p:pic>
    </p:spTree>
    <p:extLst>
      <p:ext uri="{BB962C8B-B14F-4D97-AF65-F5344CB8AC3E}">
        <p14:creationId xmlns:p14="http://schemas.microsoft.com/office/powerpoint/2010/main" val="415453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Times New Roman" pitchFamily="18" charset="0"/>
              </a:rPr>
              <a:t>一、检索评测基础</a:t>
            </a:r>
            <a:endParaRPr lang="en-US" altLang="zh-CN" dirty="0">
              <a:latin typeface="Times New Roman" pitchFamily="18" charset="0"/>
            </a:endParaRPr>
          </a:p>
          <a:p>
            <a:r>
              <a:rPr lang="zh-CN" altLang="en-US" dirty="0">
                <a:latin typeface="Times New Roman" pitchFamily="18" charset="0"/>
              </a:rPr>
              <a:t>二、 查全率和查准率</a:t>
            </a:r>
            <a:endParaRPr lang="en-US" altLang="zh-CN" dirty="0">
              <a:latin typeface="Times New Roman" pitchFamily="18" charset="0"/>
            </a:endParaRPr>
          </a:p>
          <a:p>
            <a:r>
              <a:rPr lang="zh-CN" altLang="en-US" dirty="0">
                <a:latin typeface="Times New Roman" pitchFamily="18" charset="0"/>
              </a:rPr>
              <a:t>三、排序评价 </a:t>
            </a:r>
            <a:endParaRPr lang="en-US" altLang="zh-CN" dirty="0">
              <a:latin typeface="Times New Roman" pitchFamily="18" charset="0"/>
            </a:endParaRPr>
          </a:p>
          <a:p>
            <a:r>
              <a:rPr lang="zh-CN" altLang="en-US" dirty="0">
                <a:latin typeface="Times New Roman" pitchFamily="18" charset="0"/>
              </a:rPr>
              <a:t>四、面向用户的评价</a:t>
            </a:r>
          </a:p>
          <a:p>
            <a:endParaRPr lang="zh-CN" altLang="en-US" dirty="0"/>
          </a:p>
        </p:txBody>
      </p:sp>
    </p:spTree>
    <p:extLst>
      <p:ext uri="{BB962C8B-B14F-4D97-AF65-F5344CB8AC3E}">
        <p14:creationId xmlns:p14="http://schemas.microsoft.com/office/powerpoint/2010/main" val="2153628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228600" y="1125538"/>
            <a:ext cx="8231188"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spcBef>
                <a:spcPct val="20000"/>
              </a:spcBef>
              <a:buFontTx/>
              <a:buChar char="•"/>
            </a:pPr>
            <a:r>
              <a:rPr lang="zh-CN" altLang="en-US" sz="3200" dirty="0">
                <a:latin typeface="宋体" charset="-122"/>
              </a:rPr>
              <a:t>目前平均查准</a:t>
            </a:r>
            <a:r>
              <a:rPr lang="en-US" altLang="zh-CN" sz="3200" dirty="0">
                <a:latin typeface="宋体" charset="-122"/>
              </a:rPr>
              <a:t>/</a:t>
            </a:r>
            <a:r>
              <a:rPr lang="zh-CN" altLang="en-US" sz="3200" dirty="0">
                <a:latin typeface="宋体" charset="-122"/>
              </a:rPr>
              <a:t>查全率的值已经成为信息检索系统的一项标准评价指标。</a:t>
            </a:r>
            <a:endParaRPr lang="zh-CN" altLang="en-US" sz="3200" dirty="0">
              <a:latin typeface="Times New Roman" pitchFamily="18" charset="0"/>
              <a:cs typeface="Times New Roman" pitchFamily="18" charset="0"/>
            </a:endParaRPr>
          </a:p>
          <a:p>
            <a:pPr algn="just" eaLnBrk="1" hangingPunct="1">
              <a:spcBef>
                <a:spcPct val="20000"/>
              </a:spcBef>
              <a:buFontTx/>
              <a:buChar char="•"/>
            </a:pPr>
            <a:r>
              <a:rPr lang="zh-CN" altLang="en-US" sz="3200" dirty="0">
                <a:latin typeface="宋体" charset="-122"/>
              </a:rPr>
              <a:t>它能对整个结果集的质量和检索算法的适用范围进行量化评价，因此非常有效。</a:t>
            </a:r>
            <a:endParaRPr lang="zh-CN" altLang="en-US" sz="3200" dirty="0"/>
          </a:p>
        </p:txBody>
      </p:sp>
    </p:spTree>
    <p:extLst>
      <p:ext uri="{BB962C8B-B14F-4D97-AF65-F5344CB8AC3E}">
        <p14:creationId xmlns:p14="http://schemas.microsoft.com/office/powerpoint/2010/main" val="4056540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395288" y="549275"/>
            <a:ext cx="7524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4400" dirty="0">
                <a:latin typeface="宋体" charset="-122"/>
              </a:rPr>
              <a:t> 查准率直方图</a:t>
            </a:r>
          </a:p>
        </p:txBody>
      </p:sp>
      <p:sp>
        <p:nvSpPr>
          <p:cNvPr id="26627" name="Rectangle 5"/>
          <p:cNvSpPr>
            <a:spLocks noChangeArrowheads="1"/>
          </p:cNvSpPr>
          <p:nvPr/>
        </p:nvSpPr>
        <p:spPr bwMode="auto">
          <a:xfrm>
            <a:off x="1042988" y="1628775"/>
            <a:ext cx="74168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spcBef>
                <a:spcPct val="20000"/>
              </a:spcBef>
              <a:buFontTx/>
              <a:buChar char="•"/>
            </a:pPr>
            <a:r>
              <a:rPr lang="zh-CN" altLang="en-US" sz="3200">
                <a:latin typeface="宋体" charset="-122"/>
              </a:rPr>
              <a:t>用于快速比较两个检索算法的性能。</a:t>
            </a:r>
            <a:endParaRPr lang="zh-CN" altLang="en-US" sz="3200">
              <a:latin typeface="Times New Roman" pitchFamily="18" charset="0"/>
              <a:cs typeface="Times New Roman" pitchFamily="18" charset="0"/>
            </a:endParaRPr>
          </a:p>
          <a:p>
            <a:pPr algn="just" eaLnBrk="1" hangingPunct="1">
              <a:spcBef>
                <a:spcPct val="20000"/>
              </a:spcBef>
              <a:buFontTx/>
              <a:buChar char="•"/>
            </a:pPr>
            <a:r>
              <a:rPr lang="zh-CN" altLang="en-US" sz="3200">
                <a:latin typeface="宋体" charset="-122"/>
              </a:rPr>
              <a:t>方法：在多个查询下，分别计算每一查询下的</a:t>
            </a:r>
            <a:r>
              <a:rPr lang="en-US" altLang="zh-CN" sz="3200">
                <a:latin typeface="宋体" charset="-122"/>
              </a:rPr>
              <a:t>R-</a:t>
            </a:r>
            <a:r>
              <a:rPr lang="zh-CN" altLang="en-US" sz="3200">
                <a:latin typeface="宋体" charset="-122"/>
              </a:rPr>
              <a:t>查准率，计算其差值，并用直方图表示。</a:t>
            </a:r>
            <a:endParaRPr lang="zh-CN" altLang="en-US" sz="3200">
              <a:latin typeface="Times New Roman" pitchFamily="18" charset="0"/>
              <a:cs typeface="Times New Roman" pitchFamily="18" charset="0"/>
            </a:endParaRPr>
          </a:p>
          <a:p>
            <a:pPr algn="just" eaLnBrk="1" hangingPunct="1">
              <a:spcBef>
                <a:spcPct val="20000"/>
              </a:spcBef>
              <a:buFontTx/>
              <a:buChar char="•"/>
            </a:pPr>
            <a:r>
              <a:rPr lang="zh-CN" altLang="en-US" sz="3200">
                <a:latin typeface="宋体" charset="-122"/>
              </a:rPr>
              <a:t>具体地：</a:t>
            </a:r>
            <a:r>
              <a:rPr lang="zh-CN" altLang="en-US" sz="3200">
                <a:cs typeface="Times New Roman" pitchFamily="18" charset="0"/>
              </a:rPr>
              <a:t> </a:t>
            </a:r>
            <a:r>
              <a:rPr lang="zh-CN" altLang="en-US" sz="3200">
                <a:latin typeface="宋体" charset="-122"/>
              </a:rPr>
              <a:t>用</a:t>
            </a:r>
            <a:r>
              <a:rPr lang="en-US" altLang="zh-CN" sz="3200">
                <a:latin typeface="Times New Roman" pitchFamily="18" charset="0"/>
                <a:cs typeface="Times New Roman" pitchFamily="18" charset="0"/>
              </a:rPr>
              <a:t>RP</a:t>
            </a:r>
            <a:r>
              <a:rPr lang="en-US" altLang="zh-CN" sz="3200" baseline="-30000">
                <a:latin typeface="Times New Roman" pitchFamily="18" charset="0"/>
                <a:cs typeface="Times New Roman" pitchFamily="18" charset="0"/>
              </a:rPr>
              <a:t>A</a:t>
            </a:r>
            <a:r>
              <a:rPr lang="en-US" altLang="zh-CN" sz="3200">
                <a:latin typeface="Times New Roman" pitchFamily="18" charset="0"/>
                <a:cs typeface="Times New Roman" pitchFamily="18" charset="0"/>
              </a:rPr>
              <a:t>(i)</a:t>
            </a:r>
            <a:r>
              <a:rPr lang="zh-CN" altLang="en-US" sz="3200">
                <a:latin typeface="宋体" charset="-122"/>
              </a:rPr>
              <a:t>和</a:t>
            </a:r>
            <a:r>
              <a:rPr lang="en-US" altLang="zh-CN" sz="3200">
                <a:latin typeface="Times New Roman" pitchFamily="18" charset="0"/>
                <a:cs typeface="Times New Roman" pitchFamily="18" charset="0"/>
              </a:rPr>
              <a:t>RP</a:t>
            </a:r>
            <a:r>
              <a:rPr lang="en-US" altLang="zh-CN" sz="3200" baseline="-30000">
                <a:latin typeface="Times New Roman" pitchFamily="18" charset="0"/>
                <a:cs typeface="Times New Roman" pitchFamily="18" charset="0"/>
              </a:rPr>
              <a:t>B</a:t>
            </a:r>
            <a:r>
              <a:rPr lang="en-US" altLang="zh-CN" sz="3200">
                <a:latin typeface="Times New Roman" pitchFamily="18" charset="0"/>
                <a:cs typeface="Times New Roman" pitchFamily="18" charset="0"/>
              </a:rPr>
              <a:t>(i) </a:t>
            </a:r>
            <a:r>
              <a:rPr lang="zh-CN" altLang="en-US" sz="3200">
                <a:latin typeface="宋体" charset="-122"/>
              </a:rPr>
              <a:t>分别表示使用检索算法</a:t>
            </a:r>
            <a:r>
              <a:rPr lang="en-US" altLang="zh-CN" sz="3200">
                <a:latin typeface="Times New Roman" pitchFamily="18" charset="0"/>
                <a:cs typeface="Times New Roman" pitchFamily="18" charset="0"/>
              </a:rPr>
              <a:t>A</a:t>
            </a:r>
            <a:r>
              <a:rPr lang="zh-CN" altLang="en-US" sz="3200">
                <a:latin typeface="宋体" charset="-122"/>
              </a:rPr>
              <a:t>和检索算法</a:t>
            </a:r>
            <a:r>
              <a:rPr lang="en-US" altLang="zh-CN" sz="3200">
                <a:latin typeface="Times New Roman" pitchFamily="18" charset="0"/>
                <a:cs typeface="Times New Roman" pitchFamily="18" charset="0"/>
              </a:rPr>
              <a:t>B</a:t>
            </a:r>
            <a:r>
              <a:rPr lang="zh-CN" altLang="en-US" sz="3200">
                <a:latin typeface="宋体" charset="-122"/>
              </a:rPr>
              <a:t>检索第</a:t>
            </a:r>
            <a:r>
              <a:rPr lang="en-US" altLang="zh-CN" sz="3200">
                <a:latin typeface="Times New Roman" pitchFamily="18" charset="0"/>
                <a:cs typeface="Times New Roman" pitchFamily="18" charset="0"/>
              </a:rPr>
              <a:t>i</a:t>
            </a:r>
            <a:r>
              <a:rPr lang="zh-CN" altLang="en-US" sz="3200">
                <a:latin typeface="宋体" charset="-122"/>
              </a:rPr>
              <a:t>个查询时得到的</a:t>
            </a:r>
            <a:r>
              <a:rPr lang="en-US" altLang="zh-CN" sz="3200">
                <a:latin typeface="宋体" charset="-122"/>
              </a:rPr>
              <a:t>R-</a:t>
            </a:r>
            <a:r>
              <a:rPr lang="zh-CN" altLang="en-US" sz="3200">
                <a:latin typeface="宋体" charset="-122"/>
              </a:rPr>
              <a:t>查准率，它们之间的差值：</a:t>
            </a:r>
            <a:r>
              <a:rPr lang="zh-CN" altLang="en-US" sz="3200">
                <a:latin typeface="Times New Roman" pitchFamily="18" charset="0"/>
                <a:cs typeface="Times New Roman" pitchFamily="18" charset="0"/>
              </a:rPr>
              <a:t>    </a:t>
            </a:r>
            <a:r>
              <a:rPr lang="en-US" altLang="zh-CN" sz="3200">
                <a:latin typeface="Times New Roman" pitchFamily="18" charset="0"/>
                <a:cs typeface="Times New Roman" pitchFamily="18" charset="0"/>
              </a:rPr>
              <a:t>RP</a:t>
            </a:r>
            <a:r>
              <a:rPr lang="en-US" altLang="zh-CN" sz="3200" baseline="-30000">
                <a:latin typeface="Times New Roman" pitchFamily="18" charset="0"/>
                <a:cs typeface="Times New Roman" pitchFamily="18" charset="0"/>
              </a:rPr>
              <a:t>A-B</a:t>
            </a:r>
            <a:r>
              <a:rPr lang="en-US" altLang="zh-CN" sz="3200">
                <a:latin typeface="Times New Roman" pitchFamily="18" charset="0"/>
                <a:cs typeface="Times New Roman" pitchFamily="18" charset="0"/>
              </a:rPr>
              <a:t>(i)=RP</a:t>
            </a:r>
            <a:r>
              <a:rPr lang="en-US" altLang="zh-CN" sz="3200" baseline="-30000">
                <a:latin typeface="Times New Roman" pitchFamily="18" charset="0"/>
                <a:cs typeface="Times New Roman" pitchFamily="18" charset="0"/>
              </a:rPr>
              <a:t>A</a:t>
            </a:r>
            <a:r>
              <a:rPr lang="en-US" altLang="zh-CN" sz="3200">
                <a:latin typeface="Times New Roman" pitchFamily="18" charset="0"/>
                <a:cs typeface="Times New Roman" pitchFamily="18" charset="0"/>
              </a:rPr>
              <a:t>(i)-RP</a:t>
            </a:r>
            <a:r>
              <a:rPr lang="en-US" altLang="zh-CN" sz="3200" baseline="-30000">
                <a:latin typeface="Times New Roman" pitchFamily="18" charset="0"/>
                <a:cs typeface="Times New Roman" pitchFamily="18" charset="0"/>
              </a:rPr>
              <a:t>B</a:t>
            </a:r>
            <a:r>
              <a:rPr lang="en-US" altLang="zh-CN" sz="3200">
                <a:latin typeface="Times New Roman" pitchFamily="18" charset="0"/>
                <a:cs typeface="Times New Roman" pitchFamily="18" charset="0"/>
              </a:rPr>
              <a:t>(i)</a:t>
            </a:r>
          </a:p>
          <a:p>
            <a:pPr algn="just" eaLnBrk="1" hangingPunct="1">
              <a:spcBef>
                <a:spcPct val="20000"/>
              </a:spcBef>
              <a:buFontTx/>
              <a:buChar char="•"/>
            </a:pPr>
            <a:endParaRPr lang="en-US" altLang="zh-CN" sz="3200"/>
          </a:p>
        </p:txBody>
      </p:sp>
    </p:spTree>
    <p:extLst>
      <p:ext uri="{BB962C8B-B14F-4D97-AF65-F5344CB8AC3E}">
        <p14:creationId xmlns:p14="http://schemas.microsoft.com/office/powerpoint/2010/main" val="3433858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395288" y="549275"/>
            <a:ext cx="7524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4400">
                <a:solidFill>
                  <a:schemeClr val="tx2"/>
                </a:solidFill>
                <a:latin typeface="宋体" charset="-122"/>
              </a:rPr>
              <a:t>查准率直方图</a:t>
            </a:r>
          </a:p>
        </p:txBody>
      </p:sp>
      <p:sp>
        <p:nvSpPr>
          <p:cNvPr id="6148" name="Rectangle 5"/>
          <p:cNvSpPr>
            <a:spLocks noChangeArrowheads="1"/>
          </p:cNvSpPr>
          <p:nvPr/>
        </p:nvSpPr>
        <p:spPr bwMode="auto">
          <a:xfrm>
            <a:off x="457200" y="1268413"/>
            <a:ext cx="8002588"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FontTx/>
              <a:buChar char="•"/>
            </a:pPr>
            <a:r>
              <a:rPr lang="zh-CN" altLang="en-US" sz="3200">
                <a:latin typeface="宋体" charset="-122"/>
              </a:rPr>
              <a:t>假设</a:t>
            </a:r>
            <a:r>
              <a:rPr lang="en-US" altLang="zh-CN" sz="3200">
                <a:latin typeface="Times New Roman" pitchFamily="18" charset="0"/>
                <a:cs typeface="Times New Roman" pitchFamily="18" charset="0"/>
              </a:rPr>
              <a:t>10</a:t>
            </a:r>
            <a:r>
              <a:rPr lang="zh-CN" altLang="en-US" sz="3200">
                <a:latin typeface="宋体" charset="-122"/>
              </a:rPr>
              <a:t>个查询的查准率直方图。（在</a:t>
            </a:r>
            <a:r>
              <a:rPr lang="en-US" altLang="zh-CN" sz="3200">
                <a:latin typeface="Times New Roman" pitchFamily="18" charset="0"/>
                <a:cs typeface="Times New Roman" pitchFamily="18" charset="0"/>
              </a:rPr>
              <a:t>8</a:t>
            </a:r>
            <a:r>
              <a:rPr lang="zh-CN" altLang="en-US" sz="3200">
                <a:latin typeface="宋体" charset="-122"/>
              </a:rPr>
              <a:t>个查询中检索算法</a:t>
            </a:r>
            <a:r>
              <a:rPr lang="en-US" altLang="zh-CN" sz="3200">
                <a:latin typeface="Times New Roman" pitchFamily="18" charset="0"/>
                <a:cs typeface="Times New Roman" pitchFamily="18" charset="0"/>
              </a:rPr>
              <a:t>A</a:t>
            </a:r>
            <a:r>
              <a:rPr lang="zh-CN" altLang="en-US" sz="3200">
                <a:latin typeface="宋体" charset="-122"/>
              </a:rPr>
              <a:t>好于算法</a:t>
            </a:r>
            <a:r>
              <a:rPr lang="en-US" altLang="zh-CN" sz="3200">
                <a:latin typeface="Times New Roman" pitchFamily="18" charset="0"/>
                <a:cs typeface="Times New Roman" pitchFamily="18" charset="0"/>
              </a:rPr>
              <a:t>B</a:t>
            </a:r>
            <a:r>
              <a:rPr lang="zh-CN" altLang="en-US" sz="3200">
                <a:latin typeface="宋体" charset="-122"/>
              </a:rPr>
              <a:t>的性能）</a:t>
            </a:r>
          </a:p>
        </p:txBody>
      </p:sp>
      <p:graphicFrame>
        <p:nvGraphicFramePr>
          <p:cNvPr id="6146" name="Object 6"/>
          <p:cNvGraphicFramePr>
            <a:graphicFrameLocks noChangeAspect="1"/>
          </p:cNvGraphicFramePr>
          <p:nvPr/>
        </p:nvGraphicFramePr>
        <p:xfrm>
          <a:off x="684213" y="2708275"/>
          <a:ext cx="8153400" cy="3800475"/>
        </p:xfrm>
        <a:graphic>
          <a:graphicData uri="http://schemas.openxmlformats.org/presentationml/2006/ole">
            <mc:AlternateContent xmlns:mc="http://schemas.openxmlformats.org/markup-compatibility/2006">
              <mc:Choice xmlns:v="urn:schemas-microsoft-com:vml" Requires="v">
                <p:oleObj r:id="rId3" imgW="4343400" imgH="2228850" progId="Excel.Sheet.8">
                  <p:embed/>
                </p:oleObj>
              </mc:Choice>
              <mc:Fallback>
                <p:oleObj r:id="rId3" imgW="4343400" imgH="2228850" progId="Excel.Sheet.8">
                  <p:embed/>
                  <p:pic>
                    <p:nvPicPr>
                      <p:cNvPr id="614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708275"/>
                        <a:ext cx="8153400" cy="380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Text Box 7"/>
          <p:cNvSpPr txBox="1">
            <a:spLocks noChangeArrowheads="1"/>
          </p:cNvSpPr>
          <p:nvPr/>
        </p:nvSpPr>
        <p:spPr bwMode="auto">
          <a:xfrm>
            <a:off x="1887538" y="6396038"/>
            <a:ext cx="299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假设十个查询的查询直方图</a:t>
            </a:r>
            <a:r>
              <a:rPr lang="en-US" altLang="zh-CN"/>
              <a:t>.</a:t>
            </a:r>
          </a:p>
        </p:txBody>
      </p:sp>
    </p:spTree>
    <p:extLst>
      <p:ext uri="{BB962C8B-B14F-4D97-AF65-F5344CB8AC3E}">
        <p14:creationId xmlns:p14="http://schemas.microsoft.com/office/powerpoint/2010/main" val="4273496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0" y="333375"/>
            <a:ext cx="1905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20000"/>
              </a:spcBef>
            </a:pPr>
            <a:r>
              <a:rPr lang="en-US" altLang="zh-CN" sz="2400" dirty="0"/>
              <a:t>Ranking for query q:</a:t>
            </a:r>
          </a:p>
          <a:p>
            <a:pPr lvl="1" eaLnBrk="1" hangingPunct="1">
              <a:lnSpc>
                <a:spcPct val="90000"/>
              </a:lnSpc>
              <a:spcBef>
                <a:spcPct val="20000"/>
              </a:spcBef>
              <a:buFontTx/>
              <a:buAutoNum type="arabicPeriod"/>
            </a:pPr>
            <a:r>
              <a:rPr lang="en-US" altLang="zh-CN" sz="2100" b="1" dirty="0">
                <a:solidFill>
                  <a:srgbClr val="FF0000"/>
                </a:solidFill>
              </a:rPr>
              <a:t>d123*</a:t>
            </a:r>
          </a:p>
          <a:p>
            <a:pPr lvl="1" eaLnBrk="1" hangingPunct="1">
              <a:lnSpc>
                <a:spcPct val="90000"/>
              </a:lnSpc>
              <a:spcBef>
                <a:spcPct val="20000"/>
              </a:spcBef>
              <a:buFontTx/>
              <a:buAutoNum type="arabicPeriod"/>
            </a:pPr>
            <a:r>
              <a:rPr lang="en-US" altLang="zh-CN" sz="2100" dirty="0"/>
              <a:t>d84</a:t>
            </a:r>
          </a:p>
          <a:p>
            <a:pPr lvl="1" eaLnBrk="1" hangingPunct="1">
              <a:lnSpc>
                <a:spcPct val="90000"/>
              </a:lnSpc>
              <a:spcBef>
                <a:spcPct val="20000"/>
              </a:spcBef>
              <a:buFontTx/>
              <a:buAutoNum type="arabicPeriod"/>
            </a:pPr>
            <a:r>
              <a:rPr lang="en-US" altLang="zh-CN" sz="2100" b="1" dirty="0">
                <a:solidFill>
                  <a:srgbClr val="FF0000"/>
                </a:solidFill>
              </a:rPr>
              <a:t>d56*</a:t>
            </a:r>
          </a:p>
          <a:p>
            <a:pPr lvl="1" eaLnBrk="1" hangingPunct="1">
              <a:lnSpc>
                <a:spcPct val="90000"/>
              </a:lnSpc>
              <a:spcBef>
                <a:spcPct val="20000"/>
              </a:spcBef>
              <a:buFontTx/>
              <a:buAutoNum type="arabicPeriod"/>
            </a:pPr>
            <a:r>
              <a:rPr lang="en-US" altLang="zh-CN" sz="2100" dirty="0"/>
              <a:t>d6</a:t>
            </a:r>
          </a:p>
          <a:p>
            <a:pPr lvl="1" eaLnBrk="1" hangingPunct="1">
              <a:lnSpc>
                <a:spcPct val="90000"/>
              </a:lnSpc>
              <a:spcBef>
                <a:spcPct val="20000"/>
              </a:spcBef>
              <a:buFontTx/>
              <a:buAutoNum type="arabicPeriod"/>
            </a:pPr>
            <a:r>
              <a:rPr lang="en-US" altLang="zh-CN" sz="2100" dirty="0"/>
              <a:t>d8</a:t>
            </a:r>
          </a:p>
          <a:p>
            <a:pPr lvl="1" eaLnBrk="1" hangingPunct="1">
              <a:lnSpc>
                <a:spcPct val="90000"/>
              </a:lnSpc>
              <a:spcBef>
                <a:spcPct val="20000"/>
              </a:spcBef>
              <a:buFontTx/>
              <a:buAutoNum type="arabicPeriod"/>
            </a:pPr>
            <a:r>
              <a:rPr lang="en-US" altLang="zh-CN" sz="2100" b="1" dirty="0">
                <a:solidFill>
                  <a:srgbClr val="FF0000"/>
                </a:solidFill>
              </a:rPr>
              <a:t>d9*</a:t>
            </a:r>
          </a:p>
          <a:p>
            <a:pPr lvl="1" eaLnBrk="1" hangingPunct="1">
              <a:lnSpc>
                <a:spcPct val="90000"/>
              </a:lnSpc>
              <a:spcBef>
                <a:spcPct val="20000"/>
              </a:spcBef>
              <a:buFontTx/>
              <a:buAutoNum type="arabicPeriod"/>
            </a:pPr>
            <a:r>
              <a:rPr lang="en-US" altLang="zh-CN" sz="2100" dirty="0"/>
              <a:t>d511</a:t>
            </a:r>
          </a:p>
          <a:p>
            <a:pPr lvl="1" eaLnBrk="1" hangingPunct="1">
              <a:lnSpc>
                <a:spcPct val="90000"/>
              </a:lnSpc>
              <a:spcBef>
                <a:spcPct val="20000"/>
              </a:spcBef>
              <a:buFontTx/>
              <a:buAutoNum type="arabicPeriod"/>
            </a:pPr>
            <a:r>
              <a:rPr lang="en-US" altLang="zh-CN" sz="2100" dirty="0"/>
              <a:t>d129</a:t>
            </a:r>
          </a:p>
          <a:p>
            <a:pPr lvl="1" eaLnBrk="1" hangingPunct="1">
              <a:lnSpc>
                <a:spcPct val="90000"/>
              </a:lnSpc>
              <a:spcBef>
                <a:spcPct val="20000"/>
              </a:spcBef>
              <a:buFontTx/>
              <a:buAutoNum type="arabicPeriod"/>
            </a:pPr>
            <a:r>
              <a:rPr lang="en-US" altLang="zh-CN" sz="2100" dirty="0"/>
              <a:t>d187</a:t>
            </a:r>
          </a:p>
          <a:p>
            <a:pPr lvl="1" eaLnBrk="1" hangingPunct="1">
              <a:lnSpc>
                <a:spcPct val="90000"/>
              </a:lnSpc>
              <a:spcBef>
                <a:spcPct val="20000"/>
              </a:spcBef>
              <a:buFontTx/>
              <a:buAutoNum type="arabicPeriod"/>
            </a:pPr>
            <a:r>
              <a:rPr lang="en-US" altLang="zh-CN" sz="2100" b="1" dirty="0">
                <a:solidFill>
                  <a:srgbClr val="FF0000"/>
                </a:solidFill>
              </a:rPr>
              <a:t>d25*</a:t>
            </a:r>
          </a:p>
          <a:p>
            <a:pPr lvl="1" eaLnBrk="1" hangingPunct="1">
              <a:lnSpc>
                <a:spcPct val="90000"/>
              </a:lnSpc>
              <a:spcBef>
                <a:spcPct val="20000"/>
              </a:spcBef>
              <a:buFontTx/>
              <a:buAutoNum type="arabicPeriod"/>
            </a:pPr>
            <a:r>
              <a:rPr lang="en-US" altLang="zh-CN" sz="2100" dirty="0"/>
              <a:t>d38</a:t>
            </a:r>
          </a:p>
          <a:p>
            <a:pPr lvl="1" eaLnBrk="1" hangingPunct="1">
              <a:lnSpc>
                <a:spcPct val="90000"/>
              </a:lnSpc>
              <a:spcBef>
                <a:spcPct val="20000"/>
              </a:spcBef>
              <a:buFontTx/>
              <a:buAutoNum type="arabicPeriod"/>
            </a:pPr>
            <a:r>
              <a:rPr lang="en-US" altLang="zh-CN" sz="2100" dirty="0"/>
              <a:t>d48</a:t>
            </a:r>
          </a:p>
          <a:p>
            <a:pPr lvl="1" eaLnBrk="1" hangingPunct="1">
              <a:lnSpc>
                <a:spcPct val="90000"/>
              </a:lnSpc>
              <a:spcBef>
                <a:spcPct val="20000"/>
              </a:spcBef>
              <a:buFontTx/>
              <a:buAutoNum type="arabicPeriod"/>
            </a:pPr>
            <a:r>
              <a:rPr lang="en-US" altLang="zh-CN" sz="2100" dirty="0"/>
              <a:t>d250</a:t>
            </a:r>
          </a:p>
          <a:p>
            <a:pPr lvl="1" eaLnBrk="1" hangingPunct="1">
              <a:lnSpc>
                <a:spcPct val="90000"/>
              </a:lnSpc>
              <a:spcBef>
                <a:spcPct val="20000"/>
              </a:spcBef>
              <a:buFontTx/>
              <a:buAutoNum type="arabicPeriod"/>
            </a:pPr>
            <a:r>
              <a:rPr lang="en-US" altLang="zh-CN" sz="2100" dirty="0"/>
              <a:t>d113</a:t>
            </a:r>
          </a:p>
          <a:p>
            <a:pPr lvl="1" eaLnBrk="1" hangingPunct="1">
              <a:lnSpc>
                <a:spcPct val="90000"/>
              </a:lnSpc>
              <a:spcBef>
                <a:spcPct val="20000"/>
              </a:spcBef>
              <a:buFontTx/>
              <a:buAutoNum type="arabicPeriod"/>
            </a:pPr>
            <a:r>
              <a:rPr lang="en-US" altLang="zh-CN" sz="2100" b="1" dirty="0">
                <a:solidFill>
                  <a:srgbClr val="FF0000"/>
                </a:solidFill>
              </a:rPr>
              <a:t>d3*</a:t>
            </a:r>
            <a:endParaRPr lang="en-US" altLang="zh-CN" sz="2400" dirty="0"/>
          </a:p>
        </p:txBody>
      </p:sp>
      <p:pic>
        <p:nvPicPr>
          <p:cNvPr id="2253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70" y="1928802"/>
            <a:ext cx="6896100"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000232" y="500042"/>
            <a:ext cx="6286544" cy="1231106"/>
          </a:xfrm>
          <a:prstGeom prst="rect">
            <a:avLst/>
          </a:prstGeom>
          <a:noFill/>
        </p:spPr>
        <p:txBody>
          <a:bodyPr wrap="square" rtlCol="0">
            <a:spAutoFit/>
          </a:bodyPr>
          <a:lstStyle/>
          <a:p>
            <a:r>
              <a:rPr lang="zh-CN" altLang="en-US" sz="2800" b="1" dirty="0"/>
              <a:t>两个指标分别度量检索效果的某个方面，忽略任何一个方面都有失偏颇。</a:t>
            </a:r>
            <a:endParaRPr lang="en-US" altLang="zh-CN" sz="2800" b="1" dirty="0"/>
          </a:p>
          <a:p>
            <a:endParaRPr lang="zh-CN" altLang="en-US" dirty="0"/>
          </a:p>
        </p:txBody>
      </p:sp>
    </p:spTree>
    <p:extLst>
      <p:ext uri="{BB962C8B-B14F-4D97-AF65-F5344CB8AC3E}">
        <p14:creationId xmlns:p14="http://schemas.microsoft.com/office/powerpoint/2010/main" val="258013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关于查准率和召回率的讨论</a:t>
            </a:r>
          </a:p>
        </p:txBody>
      </p:sp>
      <p:sp>
        <p:nvSpPr>
          <p:cNvPr id="3" name="内容占位符 2"/>
          <p:cNvSpPr>
            <a:spLocks noGrp="1"/>
          </p:cNvSpPr>
          <p:nvPr>
            <p:ph idx="1"/>
          </p:nvPr>
        </p:nvSpPr>
        <p:spPr/>
        <p:txBody>
          <a:bodyPr>
            <a:normAutofit lnSpcReduction="10000"/>
          </a:bodyPr>
          <a:lstStyle/>
          <a:p>
            <a:pPr algn="just"/>
            <a:r>
              <a:rPr lang="en-US" altLang="zh-CN" sz="2800" dirty="0"/>
              <a:t>“</a:t>
            </a:r>
            <a:r>
              <a:rPr lang="zh-CN" altLang="en-US" sz="2800" dirty="0"/>
              <a:t>宁可错杀一千，不可放过一人”</a:t>
            </a:r>
            <a:r>
              <a:rPr lang="zh-CN" altLang="en-US" sz="2800" dirty="0">
                <a:sym typeface="Wingdings" panose="05000000000000000000" pitchFamily="2" charset="2"/>
              </a:rPr>
              <a:t>偏重召回率，忽视查准率。冤杀太多。</a:t>
            </a:r>
          </a:p>
          <a:p>
            <a:pPr>
              <a:lnSpc>
                <a:spcPct val="90000"/>
              </a:lnSpc>
            </a:pPr>
            <a:r>
              <a:rPr lang="zh-CN" altLang="en-US" sz="2800" dirty="0"/>
              <a:t>两个极端情况：</a:t>
            </a:r>
            <a:endParaRPr lang="en-US" altLang="zh-CN" sz="2800" dirty="0"/>
          </a:p>
          <a:p>
            <a:pPr lvl="1">
              <a:lnSpc>
                <a:spcPct val="90000"/>
              </a:lnSpc>
            </a:pPr>
            <a:r>
              <a:rPr lang="zh-CN" altLang="en-US" sz="2400" dirty="0"/>
              <a:t>返回有把握的</a:t>
            </a:r>
            <a:r>
              <a:rPr lang="en-US" altLang="zh-CN" sz="2400" dirty="0"/>
              <a:t>1</a:t>
            </a:r>
            <a:r>
              <a:rPr lang="zh-CN" altLang="en-US" sz="2400" dirty="0"/>
              <a:t>篇，</a:t>
            </a:r>
            <a:r>
              <a:rPr lang="en-US" altLang="zh-CN" sz="2400" i="1" dirty="0"/>
              <a:t>P</a:t>
            </a:r>
            <a:r>
              <a:rPr lang="en-US" altLang="zh-CN" sz="2400" dirty="0"/>
              <a:t>=100%</a:t>
            </a:r>
            <a:r>
              <a:rPr lang="zh-CN" altLang="en-US" sz="2400" dirty="0"/>
              <a:t>，但</a:t>
            </a:r>
            <a:r>
              <a:rPr lang="en-US" altLang="zh-CN" sz="2400" i="1" dirty="0"/>
              <a:t>R</a:t>
            </a:r>
            <a:r>
              <a:rPr lang="zh-CN" altLang="en-US" sz="2400" dirty="0"/>
              <a:t>极低；</a:t>
            </a:r>
            <a:endParaRPr lang="en-US" altLang="zh-CN" sz="2400" dirty="0"/>
          </a:p>
          <a:p>
            <a:pPr lvl="1">
              <a:lnSpc>
                <a:spcPct val="90000"/>
              </a:lnSpc>
            </a:pPr>
            <a:r>
              <a:rPr lang="zh-CN" altLang="en-US" sz="2400" dirty="0"/>
              <a:t>全部文档都返回，</a:t>
            </a:r>
            <a:r>
              <a:rPr lang="en-US" altLang="zh-CN" sz="2400" i="1" dirty="0"/>
              <a:t>R</a:t>
            </a:r>
            <a:r>
              <a:rPr lang="zh-CN" altLang="en-US" sz="2400" dirty="0"/>
              <a:t>＝</a:t>
            </a:r>
            <a:r>
              <a:rPr lang="en-US" altLang="zh-CN" sz="2400" dirty="0"/>
              <a:t>1</a:t>
            </a:r>
            <a:r>
              <a:rPr lang="zh-CN" altLang="en-US" sz="2400" dirty="0"/>
              <a:t>，但</a:t>
            </a:r>
            <a:r>
              <a:rPr lang="en-US" altLang="zh-CN" sz="2400" i="1" dirty="0"/>
              <a:t>P</a:t>
            </a:r>
            <a:r>
              <a:rPr lang="zh-CN" altLang="en-US" sz="2400" dirty="0"/>
              <a:t>极低</a:t>
            </a:r>
            <a:endParaRPr lang="en-US" altLang="zh-CN" sz="2400" dirty="0"/>
          </a:p>
          <a:p>
            <a:pPr algn="just"/>
            <a:r>
              <a:rPr lang="zh-CN" altLang="en-US" sz="2400" dirty="0"/>
              <a:t>虽然</a:t>
            </a:r>
            <a:r>
              <a:rPr lang="en-US" altLang="zh-CN" sz="2400" dirty="0"/>
              <a:t>Precision</a:t>
            </a:r>
            <a:r>
              <a:rPr lang="zh-CN" altLang="en-US" sz="2400" dirty="0"/>
              <a:t>和</a:t>
            </a:r>
            <a:r>
              <a:rPr lang="en-US" altLang="zh-CN" sz="2400" dirty="0"/>
              <a:t>Recall</a:t>
            </a:r>
            <a:r>
              <a:rPr lang="zh-CN" altLang="en-US" sz="2400" dirty="0"/>
              <a:t>都很重要，但是不同的应用、不同的用户可能会对两者的要求不一样。因此，实际应用中应该考虑这点。</a:t>
            </a:r>
          </a:p>
          <a:p>
            <a:pPr lvl="1" algn="just"/>
            <a:r>
              <a:rPr lang="zh-CN" altLang="en-US" sz="2000" dirty="0"/>
              <a:t>有些用户希望返回的结果全一点，他有时间挑选；有些用户希望返回结果准一点，他不需要结果很全就能完成任务。</a:t>
            </a:r>
            <a:endParaRPr lang="en-US" altLang="zh-CN" sz="2000" dirty="0"/>
          </a:p>
          <a:p>
            <a:pPr lvl="1" algn="just"/>
            <a:r>
              <a:rPr lang="zh-CN" altLang="en-US" sz="2000" dirty="0"/>
              <a:t>垃圾邮件过滤：宁愿漏掉一些垃圾邮件，但是尽量少将正常邮件判定成垃圾邮件。</a:t>
            </a:r>
          </a:p>
          <a:p>
            <a:endParaRPr lang="zh-CN" altLang="en-US" dirty="0"/>
          </a:p>
        </p:txBody>
      </p:sp>
    </p:spTree>
    <p:extLst>
      <p:ext uri="{BB962C8B-B14F-4D97-AF65-F5344CB8AC3E}">
        <p14:creationId xmlns:p14="http://schemas.microsoft.com/office/powerpoint/2010/main" val="248647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sz="2800" dirty="0"/>
              <a:t>两个指标分别衡量了系统的某个方面，但是也为比较带来了难度，究竟哪个系统好？</a:t>
            </a:r>
            <a:endParaRPr lang="en-US" altLang="zh-CN" sz="2800" dirty="0"/>
          </a:p>
          <a:p>
            <a:r>
              <a:rPr lang="zh-CN" altLang="en-US" sz="2400" dirty="0"/>
              <a:t>解决方法：</a:t>
            </a:r>
            <a:endParaRPr lang="en-US" altLang="zh-CN" sz="2400" dirty="0"/>
          </a:p>
          <a:p>
            <a:pPr lvl="1"/>
            <a:r>
              <a:rPr lang="zh-CN" altLang="en-US" sz="2000" dirty="0"/>
              <a:t>将两个指标融成一个指标     </a:t>
            </a:r>
            <a:r>
              <a:rPr lang="en-US" altLang="zh-CN" sz="2000" i="1" dirty="0">
                <a:latin typeface="Times New Roman" panose="02020603050405020304" pitchFamily="18" charset="0"/>
              </a:rPr>
              <a:t>F</a:t>
            </a:r>
            <a:r>
              <a:rPr lang="zh-CN" altLang="en-US" sz="2000" dirty="0">
                <a:latin typeface="Times New Roman" panose="02020603050405020304" pitchFamily="18" charset="0"/>
              </a:rPr>
              <a:t>值</a:t>
            </a:r>
            <a:r>
              <a:rPr lang="en-US" altLang="zh-CN" sz="2000" dirty="0">
                <a:latin typeface="Times New Roman" panose="02020603050405020304" pitchFamily="18" charset="0"/>
              </a:rPr>
              <a:t>(</a:t>
            </a:r>
            <a:r>
              <a:rPr lang="en-US" altLang="zh-CN" sz="2000" i="1" dirty="0">
                <a:latin typeface="Times New Roman" panose="02020603050405020304" pitchFamily="18" charset="0"/>
              </a:rPr>
              <a:t>F</a:t>
            </a:r>
            <a:r>
              <a:rPr lang="en-US" altLang="zh-CN" sz="2000" dirty="0">
                <a:latin typeface="Times New Roman" panose="02020603050405020304" pitchFamily="18" charset="0"/>
              </a:rPr>
              <a:t>-measure)</a:t>
            </a:r>
          </a:p>
        </p:txBody>
      </p:sp>
    </p:spTree>
    <p:extLst>
      <p:ext uri="{BB962C8B-B14F-4D97-AF65-F5344CB8AC3E}">
        <p14:creationId xmlns:p14="http://schemas.microsoft.com/office/powerpoint/2010/main" val="97586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p:cNvSpPr>
            <a:spLocks noGrp="1" noChangeArrowheads="1"/>
          </p:cNvSpPr>
          <p:nvPr>
            <p:ph type="title"/>
          </p:nvPr>
        </p:nvSpPr>
        <p:spPr/>
        <p:txBody>
          <a:bodyPr/>
          <a:lstStyle/>
          <a:p>
            <a:r>
              <a:rPr lang="en-US" altLang="zh-CN" dirty="0"/>
              <a:t> </a:t>
            </a:r>
            <a:r>
              <a:rPr lang="en-US" altLang="zh-CN" i="1" dirty="0">
                <a:latin typeface="Times New Roman" panose="02020603050405020304" pitchFamily="18" charset="0"/>
              </a:rPr>
              <a:t>F</a:t>
            </a:r>
            <a:r>
              <a:rPr lang="zh-CN" altLang="en-US" dirty="0">
                <a:latin typeface="Times New Roman" panose="02020603050405020304" pitchFamily="18" charset="0"/>
              </a:rPr>
              <a:t>值</a:t>
            </a:r>
            <a:r>
              <a:rPr lang="en-US" altLang="zh-CN" dirty="0">
                <a:latin typeface="Times New Roman" panose="02020603050405020304" pitchFamily="18" charset="0"/>
              </a:rPr>
              <a:t>(</a:t>
            </a:r>
            <a:r>
              <a:rPr lang="en-US" altLang="zh-CN" i="1" dirty="0">
                <a:latin typeface="Times New Roman" panose="02020603050405020304" pitchFamily="18" charset="0"/>
              </a:rPr>
              <a:t>F</a:t>
            </a:r>
            <a:r>
              <a:rPr lang="en-US" altLang="zh-CN" dirty="0">
                <a:latin typeface="Times New Roman" panose="02020603050405020304" pitchFamily="18" charset="0"/>
              </a:rPr>
              <a:t>-measure)</a:t>
            </a:r>
            <a:endParaRPr lang="zh-CN" altLang="en-US" dirty="0"/>
          </a:p>
        </p:txBody>
      </p:sp>
      <p:sp>
        <p:nvSpPr>
          <p:cNvPr id="1028" name="Rectangle 5"/>
          <p:cNvSpPr>
            <a:spLocks noGrp="1" noChangeArrowheads="1"/>
          </p:cNvSpPr>
          <p:nvPr>
            <p:ph type="body" idx="1"/>
          </p:nvPr>
        </p:nvSpPr>
        <p:spPr/>
        <p:txBody>
          <a:bodyPr/>
          <a:lstStyle/>
          <a:p>
            <a:r>
              <a:rPr lang="en-US" altLang="zh-CN" i="1" dirty="0">
                <a:latin typeface="Times New Roman" panose="02020603050405020304" pitchFamily="18" charset="0"/>
              </a:rPr>
              <a:t>F</a:t>
            </a:r>
            <a:r>
              <a:rPr lang="zh-CN" altLang="en-US" dirty="0">
                <a:latin typeface="Times New Roman" panose="02020603050405020304" pitchFamily="18" charset="0"/>
              </a:rPr>
              <a:t>值</a:t>
            </a:r>
            <a:r>
              <a:rPr lang="en-US" altLang="zh-CN" dirty="0">
                <a:latin typeface="Times New Roman" panose="02020603050405020304" pitchFamily="18" charset="0"/>
              </a:rPr>
              <a:t>(</a:t>
            </a:r>
            <a:r>
              <a:rPr lang="en-US" altLang="zh-CN" i="1" dirty="0">
                <a:latin typeface="Times New Roman" panose="02020603050405020304" pitchFamily="18" charset="0"/>
              </a:rPr>
              <a:t>F</a:t>
            </a:r>
            <a:r>
              <a:rPr lang="en-US" altLang="zh-CN" dirty="0">
                <a:latin typeface="Times New Roman" panose="02020603050405020304" pitchFamily="18" charset="0"/>
              </a:rPr>
              <a:t>-measure)</a:t>
            </a:r>
            <a:r>
              <a:rPr lang="zh-CN" altLang="en-US" dirty="0">
                <a:latin typeface="Times New Roman" panose="02020603050405020304" pitchFamily="18" charset="0"/>
              </a:rPr>
              <a:t>：召回率</a:t>
            </a:r>
            <a:r>
              <a:rPr lang="en-US" altLang="zh-CN" i="1" dirty="0">
                <a:latin typeface="Times New Roman" panose="02020603050405020304" pitchFamily="18" charset="0"/>
              </a:rPr>
              <a:t>R</a:t>
            </a:r>
            <a:r>
              <a:rPr lang="zh-CN" altLang="en-US" dirty="0">
                <a:latin typeface="Times New Roman" panose="02020603050405020304" pitchFamily="18" charset="0"/>
              </a:rPr>
              <a:t>和查准率</a:t>
            </a:r>
            <a:r>
              <a:rPr lang="en-US" altLang="zh-CN" i="1" dirty="0">
                <a:latin typeface="Times New Roman" panose="02020603050405020304" pitchFamily="18" charset="0"/>
              </a:rPr>
              <a:t>P</a:t>
            </a:r>
            <a:r>
              <a:rPr lang="zh-CN" altLang="en-US" dirty="0">
                <a:latin typeface="Times New Roman" panose="02020603050405020304" pitchFamily="18" charset="0"/>
              </a:rPr>
              <a:t>的加权</a:t>
            </a:r>
            <a:r>
              <a:rPr lang="zh-CN" altLang="en-US" dirty="0">
                <a:solidFill>
                  <a:srgbClr val="0000FF"/>
                </a:solidFill>
                <a:latin typeface="Times New Roman" panose="02020603050405020304" pitchFamily="18" charset="0"/>
              </a:rPr>
              <a:t>调和平均</a:t>
            </a:r>
            <a:r>
              <a:rPr lang="zh-CN" altLang="en-US" dirty="0">
                <a:latin typeface="Times New Roman" panose="02020603050405020304" pitchFamily="18" charset="0"/>
              </a:rPr>
              <a:t>值，</a:t>
            </a:r>
            <a:r>
              <a:rPr lang="en-US" altLang="zh-CN" dirty="0"/>
              <a:t> </a:t>
            </a:r>
          </a:p>
          <a:p>
            <a:pPr eaLnBrk="1" hangingPunct="1"/>
            <a:r>
              <a:rPr lang="en-US" altLang="zh-CN" dirty="0"/>
              <a:t>F1 </a:t>
            </a:r>
            <a:r>
              <a:rPr lang="zh-CN" altLang="en-US" dirty="0"/>
              <a:t>标准则综合了精度和查全率，将两者赋予同样的重要性来考虑。</a:t>
            </a:r>
            <a:r>
              <a:rPr lang="en-US" altLang="zh-CN" dirty="0"/>
              <a:t>F1</a:t>
            </a:r>
            <a:r>
              <a:rPr lang="zh-CN" altLang="en-US" dirty="0"/>
              <a:t>的计算由下面的公式决定</a:t>
            </a:r>
          </a:p>
          <a:p>
            <a:pPr eaLnBrk="1" hangingPunct="1"/>
            <a:r>
              <a:rPr lang="zh-CN" altLang="en-US" dirty="0"/>
              <a:t> </a:t>
            </a:r>
          </a:p>
        </p:txBody>
      </p:sp>
      <p:sp>
        <p:nvSpPr>
          <p:cNvPr id="1029" name="Text Box 6"/>
          <p:cNvSpPr txBox="1">
            <a:spLocks noChangeArrowheads="1"/>
          </p:cNvSpPr>
          <p:nvPr/>
        </p:nvSpPr>
        <p:spPr bwMode="auto">
          <a:xfrm>
            <a:off x="1816100" y="36512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a:p>
        </p:txBody>
      </p:sp>
      <p:sp>
        <p:nvSpPr>
          <p:cNvPr id="103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1026" name="Object 7"/>
          <p:cNvGraphicFramePr>
            <a:graphicFrameLocks noChangeAspect="1"/>
          </p:cNvGraphicFramePr>
          <p:nvPr>
            <p:extLst>
              <p:ext uri="{D42A27DB-BD31-4B8C-83A1-F6EECF244321}">
                <p14:modId xmlns:p14="http://schemas.microsoft.com/office/powerpoint/2010/main" val="440978752"/>
              </p:ext>
            </p:extLst>
          </p:nvPr>
        </p:nvGraphicFramePr>
        <p:xfrm>
          <a:off x="1475656" y="4437112"/>
          <a:ext cx="6408738" cy="1082675"/>
        </p:xfrm>
        <a:graphic>
          <a:graphicData uri="http://schemas.openxmlformats.org/presentationml/2006/ole">
            <mc:AlternateContent xmlns:mc="http://schemas.openxmlformats.org/markup-compatibility/2006">
              <mc:Choice xmlns:v="urn:schemas-microsoft-com:vml" Requires="v">
                <p:oleObj name="公式" r:id="rId2" imgW="2082800" imgH="355600" progId="Equation.3">
                  <p:embed/>
                </p:oleObj>
              </mc:Choice>
              <mc:Fallback>
                <p:oleObj name="公式" r:id="rId2" imgW="2082800" imgH="355600" progId="Equation.3">
                  <p:embed/>
                  <p:pic>
                    <p:nvPicPr>
                      <p:cNvPr id="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437112"/>
                        <a:ext cx="6408738"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3864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r>
              <a:rPr lang="zh-CN" altLang="en-US" sz="2800" dirty="0">
                <a:latin typeface="宋体" charset="-122"/>
              </a:rPr>
              <a:t>允许用户指出他更关心查准率或查全率</a:t>
            </a:r>
            <a:endParaRPr lang="en-US" altLang="zh-CN" sz="2800" i="1" dirty="0">
              <a:latin typeface="Times New Roman" panose="02020603050405020304" pitchFamily="18" charset="0"/>
            </a:endParaRPr>
          </a:p>
          <a:p>
            <a:pPr algn="just"/>
            <a:r>
              <a:rPr lang="en-US" altLang="zh-CN" sz="2800" i="1" dirty="0">
                <a:latin typeface="Times New Roman" panose="02020603050405020304" pitchFamily="18" charset="0"/>
              </a:rPr>
              <a:t>F</a:t>
            </a:r>
            <a:r>
              <a:rPr lang="en-US" altLang="zh-CN" sz="2800" i="1" baseline="-25000" dirty="0">
                <a:latin typeface="Times New Roman" panose="02020603050405020304" pitchFamily="18" charset="0"/>
              </a:rPr>
              <a:t>β</a:t>
            </a:r>
            <a:r>
              <a:rPr lang="zh-CN" altLang="en-US" sz="2800" dirty="0">
                <a:latin typeface="Times New Roman" panose="02020603050405020304" pitchFamily="18" charset="0"/>
              </a:rPr>
              <a:t>：表示召回率的重要程度是查准率的</a:t>
            </a:r>
            <a:r>
              <a:rPr lang="en-US" altLang="zh-CN" sz="2800" i="1" dirty="0">
                <a:latin typeface="Times New Roman" panose="02020603050405020304" pitchFamily="18" charset="0"/>
              </a:rPr>
              <a:t>β</a:t>
            </a:r>
            <a:r>
              <a:rPr lang="en-US" altLang="zh-CN" sz="2800" dirty="0">
                <a:latin typeface="Times New Roman" panose="02020603050405020304" pitchFamily="18" charset="0"/>
              </a:rPr>
              <a:t>(&gt;=0)</a:t>
            </a:r>
            <a:r>
              <a:rPr lang="zh-CN" altLang="en-US" sz="2800" dirty="0">
                <a:latin typeface="Times New Roman" panose="02020603050405020304" pitchFamily="18" charset="0"/>
              </a:rPr>
              <a:t>倍</a:t>
            </a:r>
            <a:endParaRPr lang="en-US" altLang="zh-CN" sz="2800" dirty="0">
              <a:latin typeface="Times New Roman" panose="02020603050405020304" pitchFamily="18" charset="0"/>
            </a:endParaRPr>
          </a:p>
          <a:p>
            <a:pPr lvl="1" algn="just"/>
            <a:endParaRPr lang="en-US" altLang="zh-CN" sz="2400" i="1" dirty="0">
              <a:latin typeface="Times New Roman" panose="02020603050405020304" pitchFamily="18" charset="0"/>
            </a:endParaRPr>
          </a:p>
          <a:p>
            <a:pPr lvl="1" algn="just"/>
            <a:endParaRPr lang="en-US" altLang="zh-CN" sz="2400" i="1" dirty="0">
              <a:latin typeface="Times New Roman" panose="02020603050405020304" pitchFamily="18" charset="0"/>
            </a:endParaRPr>
          </a:p>
          <a:p>
            <a:pPr lvl="1" algn="just"/>
            <a:endParaRPr lang="en-US" altLang="zh-CN" sz="2400" i="1" dirty="0">
              <a:latin typeface="Times New Roman" panose="02020603050405020304" pitchFamily="18" charset="0"/>
            </a:endParaRPr>
          </a:p>
          <a:p>
            <a:pPr lvl="1" algn="just"/>
            <a:r>
              <a:rPr lang="en-US" altLang="zh-CN" sz="2400" i="1" dirty="0">
                <a:latin typeface="Times New Roman" panose="02020603050405020304" pitchFamily="18" charset="0"/>
              </a:rPr>
              <a:t>β&gt;</a:t>
            </a:r>
            <a:r>
              <a:rPr lang="en-US" altLang="zh-CN" sz="2400" dirty="0">
                <a:latin typeface="Times New Roman" panose="02020603050405020304" pitchFamily="18" charset="0"/>
              </a:rPr>
              <a:t>1</a:t>
            </a:r>
            <a:r>
              <a:rPr lang="zh-CN" altLang="en-US" sz="2400" dirty="0">
                <a:latin typeface="Times New Roman" panose="02020603050405020304" pitchFamily="18" charset="0"/>
              </a:rPr>
              <a:t>更重视召回率，</a:t>
            </a:r>
            <a:r>
              <a:rPr lang="zh-CN" altLang="en-US" sz="2400" i="1" dirty="0">
                <a:latin typeface="Times New Roman" panose="02020603050405020304" pitchFamily="18" charset="0"/>
              </a:rPr>
              <a:t> </a:t>
            </a:r>
            <a:r>
              <a:rPr lang="en-US" altLang="zh-CN" sz="2400" i="1" dirty="0">
                <a:latin typeface="Times New Roman" panose="02020603050405020304" pitchFamily="18" charset="0"/>
              </a:rPr>
              <a:t>β&lt;</a:t>
            </a:r>
            <a:r>
              <a:rPr lang="en-US" altLang="zh-CN" sz="2400" dirty="0">
                <a:latin typeface="Times New Roman" panose="02020603050405020304" pitchFamily="18" charset="0"/>
              </a:rPr>
              <a:t>1</a:t>
            </a:r>
            <a:r>
              <a:rPr lang="zh-CN" altLang="en-US" sz="2400" dirty="0">
                <a:latin typeface="Times New Roman" panose="02020603050405020304" pitchFamily="18" charset="0"/>
              </a:rPr>
              <a:t>更重视查准率</a:t>
            </a:r>
            <a:endParaRPr lang="en-US" altLang="zh-CN" sz="2400" dirty="0">
              <a:latin typeface="Times New Roman" panose="02020603050405020304" pitchFamily="18" charset="0"/>
            </a:endParaRPr>
          </a:p>
          <a:p>
            <a:pPr lvl="1" algn="just"/>
            <a:r>
              <a:rPr lang="zh-CN" altLang="en-US" sz="2400" dirty="0">
                <a:latin typeface="Times New Roman" panose="02020603050405020304" pitchFamily="18" charset="0"/>
              </a:rPr>
              <a:t>一般取等权重</a:t>
            </a:r>
            <a:endParaRPr lang="en-US" altLang="zh-CN" sz="2400" dirty="0">
              <a:latin typeface="Times New Roman" panose="02020603050405020304" pitchFamily="18" charset="0"/>
            </a:endParaRPr>
          </a:p>
          <a:p>
            <a:pPr lvl="2" algn="just"/>
            <a:r>
              <a:rPr lang="en-US" altLang="zh-CN" sz="2000" dirty="0"/>
              <a:t>β=1</a:t>
            </a:r>
            <a:r>
              <a:rPr lang="zh-CN" altLang="en-US" sz="2000" dirty="0"/>
              <a:t> 称为</a:t>
            </a:r>
            <a:r>
              <a:rPr lang="en-US" altLang="zh-CN" sz="2000" i="1" dirty="0"/>
              <a:t>F</a:t>
            </a:r>
            <a:r>
              <a:rPr lang="zh-CN" altLang="en-US" sz="2000" dirty="0"/>
              <a:t> </a:t>
            </a:r>
            <a:r>
              <a:rPr lang="en-US" altLang="zh-CN" sz="2000" dirty="0"/>
              <a:t>1</a:t>
            </a:r>
            <a:r>
              <a:rPr lang="zh-CN" altLang="en-US" sz="2000" dirty="0"/>
              <a:t>  </a:t>
            </a:r>
            <a:endParaRPr lang="en-US" altLang="zh-CN" sz="2000" dirty="0"/>
          </a:p>
          <a:p>
            <a:pPr lvl="2" algn="just"/>
            <a:r>
              <a:rPr lang="en-US" altLang="zh-CN" sz="2000" dirty="0"/>
              <a:t>F1</a:t>
            </a:r>
            <a:r>
              <a:rPr lang="zh-CN" altLang="en-US" sz="2000" dirty="0"/>
              <a:t> 分数，是分类与信息检索中最常用的指标之一</a:t>
            </a:r>
            <a:r>
              <a:rPr lang="el-GR" altLang="zh-CN" sz="2000" baseline="-25000" dirty="0"/>
              <a:t> </a:t>
            </a:r>
            <a:r>
              <a:rPr lang="el-GR" altLang="zh-CN" sz="2000" dirty="0"/>
              <a:t> </a:t>
            </a:r>
            <a:endParaRPr lang="en-US" altLang="zh-CN" sz="2000" dirty="0"/>
          </a:p>
          <a:p>
            <a:pPr marL="457200" lvl="1" indent="0" algn="just">
              <a:buNone/>
            </a:pPr>
            <a:endParaRPr lang="zh-CN" altLang="en-US" sz="2400" dirty="0">
              <a:latin typeface="Times New Roman" panose="02020603050405020304" pitchFamily="18" charset="0"/>
            </a:endParaRPr>
          </a:p>
          <a:p>
            <a:pPr algn="just">
              <a:buFont typeface="Wingdings" panose="05000000000000000000" pitchFamily="2" charset="2"/>
              <a:buNone/>
            </a:pPr>
            <a:endParaRPr lang="zh-CN" altLang="en-US" sz="2800" dirty="0">
              <a:latin typeface="Times New Roman" panose="02020603050405020304" pitchFamily="18" charset="0"/>
            </a:endParaRPr>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852936"/>
            <a:ext cx="44100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1221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宋体" charset="-122"/>
              </a:rPr>
              <a:t>调和平均值</a:t>
            </a:r>
            <a:endParaRPr lang="zh-CN" altLang="en-US" dirty="0"/>
          </a:p>
        </p:txBody>
      </p:sp>
      <p:sp>
        <p:nvSpPr>
          <p:cNvPr id="3" name="内容占位符 2"/>
          <p:cNvSpPr>
            <a:spLocks noGrp="1"/>
          </p:cNvSpPr>
          <p:nvPr>
            <p:ph idx="1"/>
          </p:nvPr>
        </p:nvSpPr>
        <p:spPr/>
        <p:txBody>
          <a:bodyPr/>
          <a:lstStyle/>
          <a:p>
            <a:pPr algn="just"/>
            <a:r>
              <a:rPr lang="zh-CN" altLang="en-US" b="1" dirty="0">
                <a:solidFill>
                  <a:srgbClr val="000000"/>
                </a:solidFill>
                <a:latin typeface="宋体" charset="-122"/>
              </a:rPr>
              <a:t>调和平均数定义</a:t>
            </a:r>
            <a:r>
              <a:rPr lang="zh-CN" altLang="en-US" dirty="0">
                <a:solidFill>
                  <a:srgbClr val="000000"/>
                </a:solidFill>
                <a:latin typeface="宋体" charset="-122"/>
              </a:rPr>
              <a:t>为：数值倒数的平均数的倒数。其数值恒小于算术平均数。</a:t>
            </a:r>
            <a:endParaRPr lang="en-US" altLang="zh-CN" dirty="0">
              <a:solidFill>
                <a:srgbClr val="000000"/>
              </a:solidFill>
              <a:latin typeface="宋体" charset="-122"/>
            </a:endParaRPr>
          </a:p>
          <a:p>
            <a:pPr algn="just"/>
            <a:endParaRPr lang="en-US" altLang="zh-CN" dirty="0">
              <a:latin typeface="Times New Roman" pitchFamily="18" charset="0"/>
              <a:cs typeface="Times New Roman" pitchFamily="18" charset="0"/>
            </a:endParaRPr>
          </a:p>
          <a:p>
            <a:pPr algn="just"/>
            <a:endParaRPr lang="en-US" altLang="zh-CN" dirty="0">
              <a:latin typeface="Times New Roman" pitchFamily="18" charset="0"/>
              <a:cs typeface="Times New Roman" pitchFamily="18" charset="0"/>
            </a:endParaRPr>
          </a:p>
          <a:p>
            <a:pPr algn="just"/>
            <a:endParaRPr lang="zh-CN" altLang="en-US" dirty="0">
              <a:latin typeface="Times New Roman" pitchFamily="18" charset="0"/>
              <a:cs typeface="Times New Roman" pitchFamily="18" charset="0"/>
            </a:endParaRPr>
          </a:p>
          <a:p>
            <a:pPr algn="just">
              <a:buFontTx/>
              <a:buChar char="•"/>
            </a:pPr>
            <a:r>
              <a:rPr lang="zh-CN" altLang="en-US" dirty="0">
                <a:latin typeface="宋体" charset="-122"/>
              </a:rPr>
              <a:t>计算查准率</a:t>
            </a:r>
            <a:r>
              <a:rPr lang="en-US" altLang="zh-CN" dirty="0">
                <a:latin typeface="宋体" charset="-122"/>
              </a:rPr>
              <a:t>p</a:t>
            </a:r>
            <a:r>
              <a:rPr lang="zh-CN" altLang="en-US" dirty="0">
                <a:latin typeface="宋体" charset="-122"/>
              </a:rPr>
              <a:t>和查全率</a:t>
            </a:r>
            <a:r>
              <a:rPr lang="en-US" altLang="zh-CN" dirty="0">
                <a:latin typeface="宋体" charset="-122"/>
              </a:rPr>
              <a:t>r</a:t>
            </a:r>
            <a:r>
              <a:rPr lang="zh-CN" altLang="en-US" dirty="0">
                <a:latin typeface="宋体" charset="-122"/>
              </a:rPr>
              <a:t>的调和平均数作为度量指标。</a:t>
            </a:r>
            <a:r>
              <a:rPr lang="en-US" altLang="zh-CN" dirty="0">
                <a:latin typeface="Times New Roman" pitchFamily="18" charset="0"/>
                <a:cs typeface="Times New Roman" pitchFamily="18" charset="0"/>
              </a:rPr>
              <a:t>F</a:t>
            </a:r>
            <a:r>
              <a:rPr lang="zh-CN" altLang="en-US" dirty="0">
                <a:latin typeface="宋体" charset="-122"/>
              </a:rPr>
              <a:t>的取值在</a:t>
            </a:r>
            <a:r>
              <a:rPr lang="en-US" altLang="zh-CN" dirty="0">
                <a:latin typeface="Times New Roman" pitchFamily="18" charset="0"/>
                <a:cs typeface="Times New Roman" pitchFamily="18" charset="0"/>
              </a:rPr>
              <a:t>[0,1]</a:t>
            </a:r>
            <a:r>
              <a:rPr lang="zh-CN" altLang="en-US" dirty="0">
                <a:latin typeface="宋体" charset="-122"/>
              </a:rPr>
              <a:t>。</a:t>
            </a:r>
            <a:endParaRPr lang="zh-CN" altLang="en-US" dirty="0">
              <a:latin typeface="Times New Roman" pitchFamily="18" charset="0"/>
              <a:cs typeface="Times New Roman" pitchFamily="18" charset="0"/>
            </a:endParaRP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50292036"/>
              </p:ext>
            </p:extLst>
          </p:nvPr>
        </p:nvGraphicFramePr>
        <p:xfrm>
          <a:off x="2627784" y="2780928"/>
          <a:ext cx="2455168" cy="1080120"/>
        </p:xfrm>
        <a:graphic>
          <a:graphicData uri="http://schemas.openxmlformats.org/presentationml/2006/ole">
            <mc:AlternateContent xmlns:mc="http://schemas.openxmlformats.org/markup-compatibility/2006">
              <mc:Choice xmlns:v="urn:schemas-microsoft-com:vml" Requires="v">
                <p:oleObj r:id="rId2" imgW="685800" imgH="609600" progId="">
                  <p:embed/>
                </p:oleObj>
              </mc:Choice>
              <mc:Fallback>
                <p:oleObj r:id="rId2" imgW="685800" imgH="609600" progId="">
                  <p:embed/>
                  <p:pic>
                    <p:nvPicPr>
                      <p:cNvPr id="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80928"/>
                        <a:ext cx="2455168"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9826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为什么使用调和平均计算</a:t>
            </a:r>
            <a:r>
              <a:rPr lang="en-US" altLang="zh-CN" dirty="0"/>
              <a:t>F</a:t>
            </a:r>
            <a:r>
              <a:rPr lang="zh-CN" altLang="en-US" dirty="0"/>
              <a:t>值</a:t>
            </a:r>
          </a:p>
        </p:txBody>
      </p:sp>
      <p:sp>
        <p:nvSpPr>
          <p:cNvPr id="3" name="内容占位符 2"/>
          <p:cNvSpPr>
            <a:spLocks noGrp="1"/>
          </p:cNvSpPr>
          <p:nvPr>
            <p:ph idx="1"/>
          </p:nvPr>
        </p:nvSpPr>
        <p:spPr/>
        <p:txBody>
          <a:bodyPr>
            <a:normAutofit fontScale="92500"/>
          </a:bodyPr>
          <a:lstStyle/>
          <a:p>
            <a:pPr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调和平均比较“保守”</a:t>
            </a: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调和平均小于算术平均和几何平均</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如果采用算术平均计算</a:t>
            </a:r>
            <a:r>
              <a:rPr lang="en-US" altLang="zh-CN" i="1" dirty="0">
                <a:latin typeface="Times New Roman" panose="02020603050405020304" pitchFamily="18" charset="0"/>
              </a:rPr>
              <a:t>F</a:t>
            </a:r>
            <a:r>
              <a:rPr lang="zh-CN" altLang="en-US" dirty="0">
                <a:latin typeface="Times New Roman" panose="02020603050405020304" pitchFamily="18" charset="0"/>
              </a:rPr>
              <a:t>值，那么一个返回全部文档的搜索引擎的</a:t>
            </a:r>
            <a:r>
              <a:rPr lang="en-US" altLang="zh-CN" i="1" dirty="0">
                <a:latin typeface="Times New Roman" panose="02020603050405020304" pitchFamily="18" charset="0"/>
              </a:rPr>
              <a:t>F</a:t>
            </a:r>
            <a:r>
              <a:rPr lang="zh-CN" altLang="en-US" dirty="0">
                <a:latin typeface="Times New Roman" panose="02020603050405020304" pitchFamily="18" charset="0"/>
              </a:rPr>
              <a:t>值就不低于</a:t>
            </a:r>
            <a:r>
              <a:rPr lang="en-US" altLang="zh-CN" dirty="0">
                <a:latin typeface="Times New Roman" panose="02020603050405020304" pitchFamily="18" charset="0"/>
              </a:rPr>
              <a:t>50%</a:t>
            </a:r>
            <a:r>
              <a:rPr lang="zh-CN" altLang="en-US" dirty="0">
                <a:latin typeface="Times New Roman" panose="02020603050405020304" pitchFamily="18" charset="0"/>
              </a:rPr>
              <a:t>，这有些过高。</a:t>
            </a:r>
            <a:endParaRPr lang="en-US" altLang="zh-CN" dirty="0">
              <a:latin typeface="Times New Roman" panose="02020603050405020304" pitchFamily="18" charset="0"/>
            </a:endParaRPr>
          </a:p>
          <a:p>
            <a:pPr algn="just">
              <a:spcBef>
                <a:spcPts val="700"/>
              </a:spcBef>
              <a:buClr>
                <a:srgbClr val="336699"/>
              </a:buClr>
              <a:buFont typeface="Wingdings" panose="05000000000000000000" pitchFamily="2" charset="2"/>
              <a:buChar char="§"/>
            </a:pPr>
            <a:r>
              <a:rPr lang="zh-CN" altLang="en-US" sz="2800" dirty="0">
                <a:latin typeface="Times New Roman" panose="02020603050405020304" pitchFamily="18" charset="0"/>
              </a:rPr>
              <a:t>不管是</a:t>
            </a:r>
            <a:r>
              <a:rPr lang="en-US" altLang="zh-CN" sz="2800" i="1" dirty="0">
                <a:latin typeface="Times New Roman" panose="02020603050405020304" pitchFamily="18" charset="0"/>
              </a:rPr>
              <a:t>P</a:t>
            </a:r>
            <a:r>
              <a:rPr lang="zh-CN" altLang="en-US" sz="2800" dirty="0">
                <a:latin typeface="Times New Roman" panose="02020603050405020304" pitchFamily="18" charset="0"/>
              </a:rPr>
              <a:t>还是</a:t>
            </a:r>
            <a:r>
              <a:rPr lang="en-US" altLang="zh-CN" sz="2800" i="1" dirty="0">
                <a:latin typeface="Times New Roman" panose="02020603050405020304" pitchFamily="18" charset="0"/>
              </a:rPr>
              <a:t>R</a:t>
            </a:r>
            <a:r>
              <a:rPr lang="zh-CN" altLang="en-US" sz="2800" dirty="0">
                <a:latin typeface="Times New Roman" panose="02020603050405020304" pitchFamily="18" charset="0"/>
              </a:rPr>
              <a:t>，如有一个偏低，那么结果应该表现出来，即这样的情形下最终的</a:t>
            </a:r>
            <a:r>
              <a:rPr lang="en-US" altLang="zh-CN" sz="2800" i="1" dirty="0">
                <a:latin typeface="Times New Roman" panose="02020603050405020304" pitchFamily="18" charset="0"/>
              </a:rPr>
              <a:t>F</a:t>
            </a:r>
            <a:r>
              <a:rPr lang="zh-CN" altLang="en-US" sz="2800" dirty="0">
                <a:latin typeface="Times New Roman" panose="02020603050405020304" pitchFamily="18" charset="0"/>
              </a:rPr>
              <a:t>值应该有所惩罚</a:t>
            </a:r>
            <a:endParaRPr lang="de-DE" altLang="zh-CN" sz="2800"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采用</a:t>
            </a:r>
            <a:r>
              <a:rPr lang="en-US" altLang="zh-CN" dirty="0">
                <a:latin typeface="Times New Roman" panose="02020603050405020304" pitchFamily="18" charset="0"/>
              </a:rPr>
              <a:t>P</a:t>
            </a:r>
            <a:r>
              <a:rPr lang="zh-CN" altLang="en-US" dirty="0">
                <a:latin typeface="Times New Roman" panose="02020603050405020304" pitchFamily="18" charset="0"/>
              </a:rPr>
              <a:t>和</a:t>
            </a:r>
            <a:r>
              <a:rPr lang="en-US" altLang="zh-CN" dirty="0">
                <a:latin typeface="Times New Roman" panose="02020603050405020304" pitchFamily="18" charset="0"/>
              </a:rPr>
              <a:t>R</a:t>
            </a:r>
            <a:r>
              <a:rPr lang="zh-CN" altLang="en-US" dirty="0">
                <a:latin typeface="Times New Roman" panose="02020603050405020304" pitchFamily="18" charset="0"/>
              </a:rPr>
              <a:t>中的最小值可能达到上述目的，但是最小值方法不平滑而且不易加权</a:t>
            </a:r>
            <a:endParaRPr lang="en-US" altLang="zh-CN" dirty="0">
              <a:latin typeface="Times New Roman" panose="02020603050405020304" pitchFamily="18" charset="0"/>
            </a:endParaRPr>
          </a:p>
          <a:p>
            <a:pPr lvl="1" algn="just">
              <a:spcBef>
                <a:spcPts val="700"/>
              </a:spcBef>
              <a:buClr>
                <a:srgbClr val="336699"/>
              </a:buClr>
              <a:buFont typeface="Wingdings" panose="05000000000000000000" pitchFamily="2" charset="2"/>
              <a:buChar char="§"/>
            </a:pPr>
            <a:r>
              <a:rPr lang="zh-CN" altLang="en-US" dirty="0">
                <a:latin typeface="Times New Roman" panose="02020603050405020304" pitchFamily="18" charset="0"/>
              </a:rPr>
              <a:t>基于调和平均计算出的</a:t>
            </a:r>
            <a:r>
              <a:rPr lang="en-US" altLang="zh-CN" dirty="0">
                <a:latin typeface="Times New Roman" panose="02020603050405020304" pitchFamily="18" charset="0"/>
              </a:rPr>
              <a:t>F</a:t>
            </a:r>
            <a:r>
              <a:rPr lang="zh-CN" altLang="en-US" dirty="0">
                <a:latin typeface="Times New Roman" panose="02020603050405020304" pitchFamily="18" charset="0"/>
              </a:rPr>
              <a:t>值可以看成是平滑的最小值函数</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24073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395288" y="549275"/>
            <a:ext cx="7524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dirty="0">
                <a:latin typeface="Times New Roman" pitchFamily="18" charset="0"/>
              </a:rPr>
              <a:t>一、检索评测基础</a:t>
            </a:r>
          </a:p>
        </p:txBody>
      </p:sp>
      <p:sp>
        <p:nvSpPr>
          <p:cNvPr id="17411" name="Rectangle 5"/>
          <p:cNvSpPr>
            <a:spLocks noChangeArrowheads="1"/>
          </p:cNvSpPr>
          <p:nvPr/>
        </p:nvSpPr>
        <p:spPr bwMode="auto">
          <a:xfrm>
            <a:off x="539750" y="1628775"/>
            <a:ext cx="813593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20000"/>
              </a:spcBef>
              <a:buFontTx/>
              <a:buChar char="•"/>
            </a:pPr>
            <a:endParaRPr lang="zh-CN" altLang="en-US" sz="2800" dirty="0"/>
          </a:p>
        </p:txBody>
      </p:sp>
      <p:sp>
        <p:nvSpPr>
          <p:cNvPr id="2" name="标题 1"/>
          <p:cNvSpPr>
            <a:spLocks noGrp="1"/>
          </p:cNvSpPr>
          <p:nvPr>
            <p:ph type="title"/>
          </p:nvPr>
        </p:nvSpPr>
        <p:spPr>
          <a:xfrm flipV="1">
            <a:off x="457200" y="1417638"/>
            <a:ext cx="8229600" cy="1219274"/>
          </a:xfrm>
        </p:spPr>
        <p:txBody>
          <a:bodyPr/>
          <a:lstStyle/>
          <a:p>
            <a:r>
              <a:rPr lang="en-US" altLang="zh-CN" dirty="0"/>
              <a:t> </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信息检索系统的目标是</a:t>
            </a:r>
            <a:r>
              <a:rPr lang="zh-CN" altLang="en-US" dirty="0">
                <a:solidFill>
                  <a:schemeClr val="hlink"/>
                </a:solidFill>
              </a:rPr>
              <a:t>较少消耗</a:t>
            </a:r>
            <a:r>
              <a:rPr lang="zh-CN" altLang="en-US" dirty="0"/>
              <a:t>情况下</a:t>
            </a:r>
            <a:r>
              <a:rPr lang="zh-CN" altLang="en-US" dirty="0">
                <a:solidFill>
                  <a:schemeClr val="hlink"/>
                </a:solidFill>
              </a:rPr>
              <a:t>尽快、全面</a:t>
            </a:r>
            <a:r>
              <a:rPr lang="zh-CN" altLang="en-US" dirty="0"/>
              <a:t>返回</a:t>
            </a:r>
            <a:r>
              <a:rPr lang="zh-CN" altLang="en-US" dirty="0">
                <a:solidFill>
                  <a:schemeClr val="hlink"/>
                </a:solidFill>
              </a:rPr>
              <a:t>准确</a:t>
            </a:r>
            <a:r>
              <a:rPr lang="zh-CN" altLang="en-US" dirty="0"/>
              <a:t>的结果。</a:t>
            </a:r>
          </a:p>
          <a:p>
            <a:pPr>
              <a:lnSpc>
                <a:spcPct val="90000"/>
              </a:lnSpc>
            </a:pPr>
            <a:r>
              <a:rPr lang="zh-CN" altLang="en-US" dirty="0"/>
              <a:t>效率 </a:t>
            </a:r>
            <a:r>
              <a:rPr lang="en-US" altLang="zh-CN" dirty="0"/>
              <a:t>(Efficiency)—</a:t>
            </a:r>
            <a:r>
              <a:rPr lang="zh-CN" altLang="en-US" dirty="0"/>
              <a:t>可以采用通常的评价方法</a:t>
            </a:r>
          </a:p>
          <a:p>
            <a:pPr lvl="1">
              <a:lnSpc>
                <a:spcPct val="90000"/>
              </a:lnSpc>
            </a:pPr>
            <a:r>
              <a:rPr lang="zh-CN" altLang="en-US" dirty="0"/>
              <a:t>时间开销</a:t>
            </a:r>
          </a:p>
          <a:p>
            <a:pPr lvl="1">
              <a:lnSpc>
                <a:spcPct val="90000"/>
              </a:lnSpc>
            </a:pPr>
            <a:r>
              <a:rPr lang="zh-CN" altLang="en-US" dirty="0"/>
              <a:t>空间开销</a:t>
            </a:r>
          </a:p>
          <a:p>
            <a:pPr lvl="1">
              <a:lnSpc>
                <a:spcPct val="90000"/>
              </a:lnSpc>
            </a:pPr>
            <a:r>
              <a:rPr lang="zh-CN" altLang="en-US" dirty="0"/>
              <a:t>响应速度</a:t>
            </a:r>
          </a:p>
          <a:p>
            <a:pPr>
              <a:lnSpc>
                <a:spcPct val="90000"/>
              </a:lnSpc>
            </a:pPr>
            <a:r>
              <a:rPr lang="zh-CN" altLang="en-US" dirty="0"/>
              <a:t>效果 </a:t>
            </a:r>
            <a:r>
              <a:rPr lang="en-US" altLang="zh-CN" dirty="0"/>
              <a:t>(Effectiveness)</a:t>
            </a:r>
          </a:p>
          <a:p>
            <a:pPr lvl="1">
              <a:lnSpc>
                <a:spcPct val="90000"/>
              </a:lnSpc>
            </a:pPr>
            <a:r>
              <a:rPr lang="zh-CN" altLang="en-US" dirty="0"/>
              <a:t>返回的文档中有多少相关文档</a:t>
            </a:r>
          </a:p>
          <a:p>
            <a:pPr lvl="1">
              <a:lnSpc>
                <a:spcPct val="90000"/>
              </a:lnSpc>
            </a:pPr>
            <a:r>
              <a:rPr lang="zh-CN" altLang="en-US" dirty="0"/>
              <a:t>所有相关文档中返回了多少</a:t>
            </a:r>
          </a:p>
          <a:p>
            <a:pPr lvl="1">
              <a:lnSpc>
                <a:spcPct val="90000"/>
              </a:lnSpc>
            </a:pPr>
            <a:r>
              <a:rPr lang="zh-CN" altLang="en-US" dirty="0"/>
              <a:t>返回得靠不靠前</a:t>
            </a:r>
          </a:p>
          <a:p>
            <a:pPr>
              <a:lnSpc>
                <a:spcPct val="90000"/>
              </a:lnSpc>
            </a:pPr>
            <a:r>
              <a:rPr lang="zh-CN" altLang="en-US" dirty="0"/>
              <a:t>其他指标</a:t>
            </a:r>
          </a:p>
          <a:p>
            <a:pPr lvl="1">
              <a:lnSpc>
                <a:spcPct val="90000"/>
              </a:lnSpc>
            </a:pPr>
            <a:r>
              <a:rPr lang="zh-CN" altLang="en-US" dirty="0"/>
              <a:t>覆盖率</a:t>
            </a:r>
            <a:r>
              <a:rPr lang="en-US" altLang="zh-CN" dirty="0"/>
              <a:t>(Coverage)</a:t>
            </a:r>
          </a:p>
          <a:p>
            <a:pPr lvl="1">
              <a:lnSpc>
                <a:spcPct val="90000"/>
              </a:lnSpc>
            </a:pPr>
            <a:r>
              <a:rPr lang="zh-CN" altLang="en-US" dirty="0"/>
              <a:t>访问量</a:t>
            </a:r>
          </a:p>
          <a:p>
            <a:pPr lvl="1">
              <a:lnSpc>
                <a:spcPct val="90000"/>
              </a:lnSpc>
            </a:pPr>
            <a:r>
              <a:rPr lang="zh-CN" altLang="en-US" dirty="0"/>
              <a:t>数据更新速度</a:t>
            </a:r>
          </a:p>
          <a:p>
            <a:endParaRPr lang="zh-CN" altLang="en-US" dirty="0"/>
          </a:p>
        </p:txBody>
      </p:sp>
    </p:spTree>
    <p:extLst>
      <p:ext uri="{BB962C8B-B14F-4D97-AF65-F5344CB8AC3E}">
        <p14:creationId xmlns:p14="http://schemas.microsoft.com/office/powerpoint/2010/main" val="788601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0A5C5-6AA4-400B-BBC8-8C8E404022AA}"/>
              </a:ext>
            </a:extLst>
          </p:cNvPr>
          <p:cNvSpPr>
            <a:spLocks noGrp="1"/>
          </p:cNvSpPr>
          <p:nvPr>
            <p:ph type="title"/>
          </p:nvPr>
        </p:nvSpPr>
        <p:spPr/>
        <p:txBody>
          <a:bodyPr/>
          <a:lstStyle/>
          <a:p>
            <a:r>
              <a:rPr lang="zh-CN" altLang="en-US" dirty="0"/>
              <a:t>无序检索评价</a:t>
            </a:r>
          </a:p>
        </p:txBody>
      </p:sp>
      <p:sp>
        <p:nvSpPr>
          <p:cNvPr id="3" name="内容占位符 2">
            <a:extLst>
              <a:ext uri="{FF2B5EF4-FFF2-40B4-BE49-F238E27FC236}">
                <a16:creationId xmlns:a16="http://schemas.microsoft.com/office/drawing/2014/main" id="{6924686C-87C2-4417-85F4-3F66EDFD0D1D}"/>
              </a:ext>
            </a:extLst>
          </p:cNvPr>
          <p:cNvSpPr>
            <a:spLocks noGrp="1"/>
          </p:cNvSpPr>
          <p:nvPr>
            <p:ph idx="1"/>
          </p:nvPr>
        </p:nvSpPr>
        <p:spPr/>
        <p:txBody>
          <a:bodyPr/>
          <a:lstStyle/>
          <a:p>
            <a:r>
              <a:rPr lang="zh-CN" altLang="en-US" dirty="0"/>
              <a:t>查准率</a:t>
            </a:r>
            <a:endParaRPr lang="en-US" altLang="zh-CN" dirty="0"/>
          </a:p>
          <a:p>
            <a:pPr lvl="1"/>
            <a:r>
              <a:rPr lang="zh-CN" altLang="en-US" dirty="0">
                <a:solidFill>
                  <a:srgbClr val="000000"/>
                </a:solidFill>
                <a:latin typeface="宋体" pitchFamily="2" charset="-122"/>
              </a:rPr>
              <a:t>宏</a:t>
            </a:r>
            <a:r>
              <a:rPr lang="zh-CN" altLang="en-US" dirty="0">
                <a:latin typeface="宋体" pitchFamily="2" charset="-122"/>
              </a:rPr>
              <a:t>平均查准率</a:t>
            </a:r>
            <a:endParaRPr lang="en-US" altLang="zh-CN" dirty="0">
              <a:solidFill>
                <a:srgbClr val="000000"/>
              </a:solidFill>
              <a:latin typeface="宋体" pitchFamily="2" charset="-122"/>
            </a:endParaRPr>
          </a:p>
          <a:p>
            <a:pPr lvl="1"/>
            <a:r>
              <a:rPr lang="zh-CN" altLang="en-US" sz="2800" dirty="0">
                <a:latin typeface="宋体" charset="-122"/>
              </a:rPr>
              <a:t>查准率直方图</a:t>
            </a:r>
            <a:endParaRPr lang="en-US" altLang="zh-CN" dirty="0"/>
          </a:p>
          <a:p>
            <a:r>
              <a:rPr lang="zh-CN" altLang="en-US" dirty="0"/>
              <a:t>查全率</a:t>
            </a:r>
            <a:endParaRPr lang="en-US" altLang="zh-CN" dirty="0"/>
          </a:p>
          <a:p>
            <a:r>
              <a:rPr lang="en-US" altLang="zh-CN" i="1" dirty="0">
                <a:latin typeface="Times New Roman" panose="02020603050405020304" pitchFamily="18" charset="0"/>
              </a:rPr>
              <a:t>F</a:t>
            </a:r>
            <a:r>
              <a:rPr lang="zh-CN" altLang="en-US" dirty="0">
                <a:latin typeface="Times New Roman" panose="02020603050405020304" pitchFamily="18" charset="0"/>
              </a:rPr>
              <a:t>值</a:t>
            </a:r>
            <a:r>
              <a:rPr lang="en-US" altLang="zh-CN" dirty="0">
                <a:latin typeface="Times New Roman" panose="02020603050405020304" pitchFamily="18" charset="0"/>
              </a:rPr>
              <a:t>(</a:t>
            </a:r>
            <a:r>
              <a:rPr lang="en-US" altLang="zh-CN" i="1" dirty="0">
                <a:latin typeface="Times New Roman" panose="02020603050405020304" pitchFamily="18" charset="0"/>
              </a:rPr>
              <a:t>F</a:t>
            </a:r>
            <a:r>
              <a:rPr lang="en-US" altLang="zh-CN" dirty="0">
                <a:latin typeface="Times New Roman" panose="02020603050405020304" pitchFamily="18" charset="0"/>
              </a:rPr>
              <a:t>-measure)</a:t>
            </a:r>
            <a:endParaRPr lang="en-US" altLang="zh-CN" dirty="0"/>
          </a:p>
          <a:p>
            <a:endParaRPr lang="zh-CN" altLang="en-US" dirty="0"/>
          </a:p>
        </p:txBody>
      </p:sp>
    </p:spTree>
    <p:extLst>
      <p:ext uri="{BB962C8B-B14F-4D97-AF65-F5344CB8AC3E}">
        <p14:creationId xmlns:p14="http://schemas.microsoft.com/office/powerpoint/2010/main" val="3648666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使用查准率</a:t>
            </a:r>
            <a:r>
              <a:rPr lang="en-US" altLang="zh-CN" dirty="0"/>
              <a:t>/</a:t>
            </a:r>
            <a:r>
              <a:rPr lang="zh-CN" altLang="en-US" dirty="0"/>
              <a:t>查全率的问题</a:t>
            </a:r>
          </a:p>
        </p:txBody>
      </p:sp>
      <p:sp>
        <p:nvSpPr>
          <p:cNvPr id="3" name="内容占位符 2"/>
          <p:cNvSpPr>
            <a:spLocks noGrp="1"/>
          </p:cNvSpPr>
          <p:nvPr>
            <p:ph idx="1"/>
          </p:nvPr>
        </p:nvSpPr>
        <p:spPr/>
        <p:txBody>
          <a:bodyPr>
            <a:normAutofit fontScale="92500"/>
          </a:bodyPr>
          <a:lstStyle/>
          <a:p>
            <a:pPr algn="just"/>
            <a:r>
              <a:rPr lang="zh-CN" altLang="en-US" dirty="0"/>
              <a:t>需在</a:t>
            </a:r>
            <a:r>
              <a:rPr lang="zh-CN" altLang="en-US" dirty="0">
                <a:solidFill>
                  <a:srgbClr val="0000FF"/>
                </a:solidFill>
              </a:rPr>
              <a:t>大规模</a:t>
            </a:r>
            <a:r>
              <a:rPr lang="zh-CN" altLang="en-US" dirty="0"/>
              <a:t>的文档集合和查询集合上进行计算 </a:t>
            </a:r>
          </a:p>
          <a:p>
            <a:pPr algn="just"/>
            <a:r>
              <a:rPr lang="zh-CN" altLang="en-US" dirty="0"/>
              <a:t>需要</a:t>
            </a:r>
            <a:r>
              <a:rPr lang="zh-CN" altLang="en-US" dirty="0">
                <a:solidFill>
                  <a:srgbClr val="0000FF"/>
                </a:solidFill>
              </a:rPr>
              <a:t>人工</a:t>
            </a:r>
            <a:r>
              <a:rPr lang="zh-CN" altLang="en-US" dirty="0"/>
              <a:t>对返回的文档进行评价 </a:t>
            </a:r>
          </a:p>
          <a:p>
            <a:pPr lvl="1" algn="just"/>
            <a:r>
              <a:rPr lang="zh-CN" altLang="en-US" dirty="0"/>
              <a:t>由于人的主观因素，人工评价往往不可靠 </a:t>
            </a:r>
          </a:p>
          <a:p>
            <a:pPr algn="just"/>
            <a:r>
              <a:rPr lang="zh-CN" altLang="en-US" dirty="0"/>
              <a:t>文档集合和数据来源不同，结果也不同，有严重的偏差 </a:t>
            </a:r>
          </a:p>
          <a:p>
            <a:pPr lvl="1" algn="just"/>
            <a:r>
              <a:rPr lang="zh-CN" altLang="en-US" dirty="0"/>
              <a:t>评价结果只适用于某个范围，很难引申到其他的范围 </a:t>
            </a:r>
            <a:endParaRPr lang="en-US" altLang="zh-CN" dirty="0"/>
          </a:p>
          <a:p>
            <a:pPr algn="just"/>
            <a:r>
              <a:rPr lang="zh-CN" altLang="en-US" dirty="0"/>
              <a:t>评价是二值的 </a:t>
            </a:r>
          </a:p>
          <a:p>
            <a:pPr lvl="1" algn="just"/>
            <a:r>
              <a:rPr lang="zh-CN" altLang="en-US" dirty="0"/>
              <a:t>无法体现细微的差别 </a:t>
            </a:r>
          </a:p>
          <a:p>
            <a:pPr lvl="1" algn="just"/>
            <a:endParaRPr lang="zh-CN" altLang="en-US" dirty="0"/>
          </a:p>
        </p:txBody>
      </p:sp>
    </p:spTree>
    <p:extLst>
      <p:ext uri="{BB962C8B-B14F-4D97-AF65-F5344CB8AC3E}">
        <p14:creationId xmlns:p14="http://schemas.microsoft.com/office/powerpoint/2010/main" val="3339105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二、排序评测</a:t>
            </a:r>
          </a:p>
        </p:txBody>
      </p:sp>
      <p:sp>
        <p:nvSpPr>
          <p:cNvPr id="3" name="内容占位符 2"/>
          <p:cNvSpPr>
            <a:spLocks noGrp="1"/>
          </p:cNvSpPr>
          <p:nvPr>
            <p:ph idx="1"/>
          </p:nvPr>
        </p:nvSpPr>
        <p:spPr/>
        <p:txBody>
          <a:bodyPr>
            <a:normAutofit fontScale="92500"/>
          </a:bodyPr>
          <a:lstStyle/>
          <a:p>
            <a:pPr algn="just"/>
            <a:r>
              <a:rPr lang="en-US" altLang="zh-CN" i="1" dirty="0"/>
              <a:t>P</a:t>
            </a:r>
            <a:r>
              <a:rPr lang="zh-CN" altLang="en-US" dirty="0"/>
              <a:t>、</a:t>
            </a:r>
            <a:r>
              <a:rPr lang="en-US" altLang="zh-CN" i="1" dirty="0"/>
              <a:t>R</a:t>
            </a:r>
            <a:r>
              <a:rPr lang="zh-CN" altLang="en-US" dirty="0"/>
              <a:t>、</a:t>
            </a:r>
            <a:r>
              <a:rPr lang="en-US" altLang="zh-CN" i="1" dirty="0"/>
              <a:t>F</a:t>
            </a:r>
            <a:r>
              <a:rPr lang="zh-CN" altLang="en-US" dirty="0"/>
              <a:t>值都是基于</a:t>
            </a:r>
            <a:r>
              <a:rPr lang="zh-CN" altLang="en-US" dirty="0">
                <a:solidFill>
                  <a:srgbClr val="0000FF"/>
                </a:solidFill>
              </a:rPr>
              <a:t>无序</a:t>
            </a:r>
            <a:r>
              <a:rPr lang="zh-CN" altLang="en-US" dirty="0"/>
              <a:t>集合的评价方法。</a:t>
            </a:r>
          </a:p>
          <a:p>
            <a:pPr lvl="1" algn="just"/>
            <a:r>
              <a:rPr lang="zh-CN" altLang="en-US" dirty="0"/>
              <a:t>如果搜索引擎输出为</a:t>
            </a:r>
            <a:r>
              <a:rPr lang="zh-CN" altLang="en-US" dirty="0">
                <a:solidFill>
                  <a:srgbClr val="0000FF"/>
                </a:solidFill>
              </a:rPr>
              <a:t>有序</a:t>
            </a:r>
            <a:r>
              <a:rPr lang="zh-CN" altLang="en-US" dirty="0"/>
              <a:t>的检索结果时，需要扩展。</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解决方法：</a:t>
            </a:r>
            <a:r>
              <a:rPr lang="zh-CN" altLang="en-US" b="1" dirty="0"/>
              <a:t>引入序的作用</a:t>
            </a:r>
            <a:endParaRPr lang="zh-CN" altLang="en-US" dirty="0"/>
          </a:p>
          <a:p>
            <a:endParaRPr lang="zh-CN" altLang="en-US" dirty="0"/>
          </a:p>
        </p:txBody>
      </p:sp>
      <p:pic>
        <p:nvPicPr>
          <p:cNvPr id="4" name="Picture 3" descr="C:\Users\croft\Desktop\chap8-2.tif">
            <a:extLst>
              <a:ext uri="{FF2B5EF4-FFF2-40B4-BE49-F238E27FC236}">
                <a16:creationId xmlns:a16="http://schemas.microsoft.com/office/drawing/2014/main" id="{513C21B1-AB77-4119-A086-B04D954007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810705"/>
            <a:ext cx="5118100" cy="210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176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2CF2517-18C2-A24D-92A3-BA050BBA44A0}"/>
              </a:ext>
            </a:extLst>
          </p:cNvPr>
          <p:cNvSpPr>
            <a:spLocks noGrp="1" noChangeArrowheads="1"/>
          </p:cNvSpPr>
          <p:nvPr>
            <p:ph type="title" idx="4294967295"/>
          </p:nvPr>
        </p:nvSpPr>
        <p:spPr/>
        <p:txBody>
          <a:bodyPr anchor="ctr"/>
          <a:lstStyle/>
          <a:p>
            <a:pPr eaLnBrk="1" hangingPunct="1"/>
            <a:r>
              <a:rPr lang="en-US" altLang="en-US">
                <a:latin typeface="Arial" panose="020B0604020202020204" pitchFamily="34" charset="0"/>
              </a:rPr>
              <a:t>Rank-Based Measures</a:t>
            </a:r>
          </a:p>
        </p:txBody>
      </p:sp>
      <p:sp>
        <p:nvSpPr>
          <p:cNvPr id="31746" name="Rectangle 3">
            <a:extLst>
              <a:ext uri="{FF2B5EF4-FFF2-40B4-BE49-F238E27FC236}">
                <a16:creationId xmlns:a16="http://schemas.microsoft.com/office/drawing/2014/main" id="{BABB0D6E-D239-8E47-8067-DA7F6FE215B0}"/>
              </a:ext>
            </a:extLst>
          </p:cNvPr>
          <p:cNvSpPr>
            <a:spLocks noGrp="1" noChangeArrowheads="1"/>
          </p:cNvSpPr>
          <p:nvPr>
            <p:ph type="body" idx="4294967295"/>
          </p:nvPr>
        </p:nvSpPr>
        <p:spPr/>
        <p:txBody>
          <a:bodyPr/>
          <a:lstStyle/>
          <a:p>
            <a:pPr eaLnBrk="1" hangingPunct="1"/>
            <a:r>
              <a:rPr lang="en-US" altLang="zh-CN" dirty="0">
                <a:latin typeface="Arial" panose="020B0604020202020204" pitchFamily="34" charset="0"/>
              </a:rPr>
              <a:t>2.1  </a:t>
            </a:r>
            <a:r>
              <a:rPr lang="en-US" altLang="en-US" dirty="0">
                <a:latin typeface="Arial" panose="020B0604020202020204" pitchFamily="34" charset="0"/>
              </a:rPr>
              <a:t>Binary relevance</a:t>
            </a:r>
          </a:p>
          <a:p>
            <a:pPr lvl="1" eaLnBrk="1" hangingPunct="1"/>
            <a:r>
              <a:rPr lang="en-US" altLang="zh-CN" dirty="0">
                <a:latin typeface="Arial" panose="020B0604020202020204" pitchFamily="34" charset="0"/>
              </a:rPr>
              <a:t>2.1.1 </a:t>
            </a:r>
            <a:r>
              <a:rPr lang="en-US" altLang="en-US" dirty="0" err="1">
                <a:latin typeface="Arial" panose="020B0604020202020204" pitchFamily="34" charset="0"/>
              </a:rPr>
              <a:t>Precision@K</a:t>
            </a:r>
            <a:r>
              <a:rPr lang="en-US" altLang="en-US" dirty="0">
                <a:latin typeface="Arial" panose="020B0604020202020204" pitchFamily="34" charset="0"/>
              </a:rPr>
              <a:t> (P@K)</a:t>
            </a:r>
          </a:p>
          <a:p>
            <a:pPr lvl="1"/>
            <a:r>
              <a:rPr lang="en-US" altLang="zh-CN" dirty="0">
                <a:latin typeface="Arial" panose="020B0604020202020204" pitchFamily="34" charset="0"/>
              </a:rPr>
              <a:t>2.1.2 </a:t>
            </a:r>
            <a:r>
              <a:rPr lang="en-US" altLang="en-US" dirty="0">
                <a:latin typeface="Arial" panose="020B0604020202020204" pitchFamily="34" charset="0"/>
              </a:rPr>
              <a:t>A precision-recall curve</a:t>
            </a:r>
          </a:p>
          <a:p>
            <a:pPr lvl="1" eaLnBrk="1" hangingPunct="1"/>
            <a:r>
              <a:rPr lang="en-US" altLang="zh-CN" dirty="0">
                <a:latin typeface="Arial" panose="020B0604020202020204" pitchFamily="34" charset="0"/>
              </a:rPr>
              <a:t>2.1.3 </a:t>
            </a:r>
            <a:r>
              <a:rPr lang="en-US" altLang="en-US" dirty="0">
                <a:latin typeface="Arial" panose="020B0604020202020204" pitchFamily="34" charset="0"/>
              </a:rPr>
              <a:t>Mean Average Precision (MAP)</a:t>
            </a:r>
          </a:p>
          <a:p>
            <a:pPr lvl="1" eaLnBrk="1" hangingPunct="1"/>
            <a:r>
              <a:rPr lang="en-US" altLang="zh-CN" dirty="0">
                <a:latin typeface="Arial" panose="020B0604020202020204" pitchFamily="34" charset="0"/>
              </a:rPr>
              <a:t>2.1.4 </a:t>
            </a:r>
            <a:r>
              <a:rPr lang="en-US" altLang="en-US" dirty="0">
                <a:latin typeface="Arial" panose="020B0604020202020204" pitchFamily="34" charset="0"/>
              </a:rPr>
              <a:t>Mean Reciprocal</a:t>
            </a:r>
            <a:r>
              <a:rPr lang="zh-CN" altLang="en-US" b="0" i="0" dirty="0">
                <a:solidFill>
                  <a:srgbClr val="333333"/>
                </a:solidFill>
                <a:effectLst/>
                <a:latin typeface="Arial" panose="020B0604020202020204" pitchFamily="34" charset="0"/>
              </a:rPr>
              <a:t>倒数 </a:t>
            </a:r>
            <a:r>
              <a:rPr lang="en-US" altLang="en-US" dirty="0">
                <a:latin typeface="Arial" panose="020B0604020202020204" pitchFamily="34" charset="0"/>
              </a:rPr>
              <a:t>Rank (MRR)</a:t>
            </a:r>
          </a:p>
          <a:p>
            <a:pPr eaLnBrk="1" hangingPunct="1"/>
            <a:r>
              <a:rPr lang="en-US" altLang="zh-CN" dirty="0">
                <a:latin typeface="Arial" panose="020B0604020202020204" pitchFamily="34" charset="0"/>
              </a:rPr>
              <a:t>2.2 </a:t>
            </a:r>
            <a:r>
              <a:rPr lang="en-US" altLang="en-US" dirty="0">
                <a:latin typeface="Arial" panose="020B0604020202020204" pitchFamily="34" charset="0"/>
              </a:rPr>
              <a:t>Multiple levels of relevance</a:t>
            </a:r>
          </a:p>
          <a:p>
            <a:pPr lvl="1" eaLnBrk="1" hangingPunct="1"/>
            <a:r>
              <a:rPr lang="en-US" altLang="en-US" dirty="0">
                <a:latin typeface="Arial" panose="020B0604020202020204" pitchFamily="34" charset="0"/>
              </a:rPr>
              <a:t>Normalized Discounted Cumulative Gain (NDCG)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ctr" rtl="0">
              <a:spcBef>
                <a:spcPct val="0"/>
              </a:spcBef>
            </a:pPr>
            <a:r>
              <a:rPr lang="en-US" altLang="zh-CN" sz="3600" dirty="0">
                <a:latin typeface="Arial" panose="020B0604020202020204" pitchFamily="34" charset="0"/>
              </a:rPr>
              <a:t>2.1.1 </a:t>
            </a:r>
            <a:r>
              <a:rPr lang="en-US" altLang="en-US" sz="3600" dirty="0" err="1">
                <a:latin typeface="Arial" panose="020B0604020202020204" pitchFamily="34" charset="0"/>
              </a:rPr>
              <a:t>Precision@K</a:t>
            </a:r>
            <a:r>
              <a:rPr lang="en-US" altLang="en-US" sz="3600" dirty="0">
                <a:latin typeface="Arial" panose="020B0604020202020204" pitchFamily="34" charset="0"/>
              </a:rPr>
              <a:t> (P@K)    </a:t>
            </a:r>
            <a:r>
              <a:rPr lang="en-US" altLang="zh-CN" sz="3600" dirty="0">
                <a:latin typeface="宋体" charset="-122"/>
              </a:rPr>
              <a:t>R-</a:t>
            </a:r>
            <a:r>
              <a:rPr lang="zh-CN" altLang="en-US" sz="3600" dirty="0">
                <a:latin typeface="宋体" charset="-122"/>
              </a:rPr>
              <a:t>查准率</a:t>
            </a:r>
            <a:endParaRPr lang="zh-CN" altLang="en-US" sz="3600" dirty="0"/>
          </a:p>
        </p:txBody>
      </p:sp>
      <p:sp>
        <p:nvSpPr>
          <p:cNvPr id="3" name="内容占位符 2"/>
          <p:cNvSpPr>
            <a:spLocks noGrp="1"/>
          </p:cNvSpPr>
          <p:nvPr>
            <p:ph idx="1"/>
          </p:nvPr>
        </p:nvSpPr>
        <p:spPr/>
        <p:txBody>
          <a:bodyPr>
            <a:normAutofit lnSpcReduction="10000"/>
          </a:bodyPr>
          <a:lstStyle/>
          <a:p>
            <a:r>
              <a:rPr lang="zh-CN" altLang="en-US" dirty="0">
                <a:latin typeface="宋体" charset="-122"/>
              </a:rPr>
              <a:t>计算序列中第</a:t>
            </a:r>
            <a:r>
              <a:rPr lang="en-US" altLang="zh-CN" dirty="0">
                <a:latin typeface="宋体" charset="-122"/>
              </a:rPr>
              <a:t>R</a:t>
            </a:r>
            <a:r>
              <a:rPr lang="zh-CN" altLang="en-US" dirty="0">
                <a:latin typeface="宋体" charset="-122"/>
              </a:rPr>
              <a:t>个位置文献的查准率。</a:t>
            </a:r>
            <a:endParaRPr lang="en-US" altLang="zh-CN" dirty="0">
              <a:latin typeface="宋体" charset="-122"/>
            </a:endParaRPr>
          </a:p>
          <a:p>
            <a:r>
              <a:rPr lang="en-US" altLang="zh-CN" dirty="0">
                <a:latin typeface="宋体" charset="-122"/>
              </a:rPr>
              <a:t>R</a:t>
            </a:r>
            <a:r>
              <a:rPr lang="zh-CN" altLang="en-US" dirty="0">
                <a:latin typeface="宋体" charset="-122"/>
              </a:rPr>
              <a:t>是指与当前查询相关的文档总数</a:t>
            </a:r>
            <a:r>
              <a:rPr lang="en-US" altLang="zh-CN" dirty="0">
                <a:latin typeface="宋体" charset="-122"/>
              </a:rPr>
              <a:t>.</a:t>
            </a:r>
          </a:p>
          <a:p>
            <a:r>
              <a:rPr lang="zh-CN" altLang="en-US" dirty="0"/>
              <a:t>例子</a:t>
            </a:r>
            <a:endParaRPr lang="en-US" altLang="zh-CN" dirty="0">
              <a:latin typeface="宋体" charset="-122"/>
            </a:endParaRPr>
          </a:p>
          <a:p>
            <a:pPr lvl="1"/>
            <a:r>
              <a:rPr lang="en-US" altLang="zh-CN" dirty="0"/>
              <a:t>R=10, R-</a:t>
            </a:r>
            <a:r>
              <a:rPr lang="zh-CN" altLang="en-US" dirty="0"/>
              <a:t>查准率</a:t>
            </a:r>
            <a:r>
              <a:rPr lang="en-US" altLang="zh-CN" dirty="0"/>
              <a:t>=4/10; </a:t>
            </a:r>
          </a:p>
          <a:p>
            <a:pPr lvl="1"/>
            <a:r>
              <a:rPr lang="en-US" altLang="zh-CN" dirty="0"/>
              <a:t>R=3, R-</a:t>
            </a:r>
            <a:r>
              <a:rPr lang="zh-CN" altLang="en-US" dirty="0"/>
              <a:t>查准率</a:t>
            </a:r>
            <a:r>
              <a:rPr lang="en-US" altLang="zh-CN" dirty="0"/>
              <a:t>=2/3</a:t>
            </a:r>
            <a:endParaRPr lang="en-US" altLang="zh-CN" dirty="0">
              <a:latin typeface="宋体" charset="-122"/>
            </a:endParaRPr>
          </a:p>
          <a:p>
            <a:r>
              <a:rPr lang="en-US" altLang="zh-CN" dirty="0">
                <a:latin typeface="宋体" charset="-122"/>
              </a:rPr>
              <a:t>p@10 </a:t>
            </a:r>
          </a:p>
          <a:p>
            <a:pPr lvl="1"/>
            <a:r>
              <a:rPr lang="zh-CN" altLang="en-US" dirty="0">
                <a:latin typeface="宋体" charset="-122"/>
              </a:rPr>
              <a:t>目前</a:t>
            </a:r>
            <a:r>
              <a:rPr lang="en-US" altLang="zh-CN" dirty="0">
                <a:latin typeface="宋体" charset="-122"/>
              </a:rPr>
              <a:t>Web</a:t>
            </a:r>
            <a:r>
              <a:rPr lang="zh-CN" altLang="en-US" dirty="0">
                <a:latin typeface="宋体" charset="-122"/>
              </a:rPr>
              <a:t>信息检索中最常用的测度</a:t>
            </a:r>
            <a:endParaRPr lang="en-US" altLang="zh-CN" dirty="0">
              <a:latin typeface="宋体" charset="-122"/>
            </a:endParaRPr>
          </a:p>
          <a:p>
            <a:pPr lvl="2"/>
            <a:r>
              <a:rPr lang="zh-CN" altLang="en-US" dirty="0">
                <a:latin typeface="宋体" charset="-122"/>
              </a:rPr>
              <a:t>大量返回结果</a:t>
            </a:r>
            <a:endParaRPr lang="en-US" altLang="zh-CN" dirty="0">
              <a:latin typeface="宋体" charset="-122"/>
            </a:endParaRPr>
          </a:p>
          <a:p>
            <a:pPr lvl="1"/>
            <a:r>
              <a:rPr lang="zh-CN" altLang="en-US" dirty="0">
                <a:latin typeface="宋体" charset="-122"/>
              </a:rPr>
              <a:t>检查网页</a:t>
            </a:r>
            <a:r>
              <a:rPr lang="zh-CN" altLang="en-US" dirty="0">
                <a:solidFill>
                  <a:srgbClr val="FF0000"/>
                </a:solidFill>
                <a:latin typeface="宋体" charset="-122"/>
              </a:rPr>
              <a:t>排序</a:t>
            </a:r>
            <a:r>
              <a:rPr lang="zh-CN" altLang="en-US" dirty="0">
                <a:latin typeface="宋体" charset="-122"/>
              </a:rPr>
              <a:t>算法的好坏</a:t>
            </a:r>
            <a:endParaRPr lang="en-US" altLang="zh-CN" dirty="0">
              <a:latin typeface="宋体" charset="-122"/>
            </a:endParaRPr>
          </a:p>
        </p:txBody>
      </p:sp>
      <p:sp>
        <p:nvSpPr>
          <p:cNvPr id="5" name="Rectangle 4"/>
          <p:cNvSpPr>
            <a:spLocks noChangeArrowheads="1"/>
          </p:cNvSpPr>
          <p:nvPr/>
        </p:nvSpPr>
        <p:spPr bwMode="auto">
          <a:xfrm>
            <a:off x="7164288" y="1357298"/>
            <a:ext cx="1905000" cy="497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0000"/>
              </a:lnSpc>
              <a:spcBef>
                <a:spcPct val="20000"/>
              </a:spcBef>
            </a:pPr>
            <a:r>
              <a:rPr lang="en-US" altLang="zh-CN" sz="2400" dirty="0"/>
              <a:t>Ranking for query q:</a:t>
            </a:r>
          </a:p>
          <a:p>
            <a:pPr lvl="1" eaLnBrk="1" hangingPunct="1">
              <a:lnSpc>
                <a:spcPct val="90000"/>
              </a:lnSpc>
              <a:spcBef>
                <a:spcPct val="20000"/>
              </a:spcBef>
              <a:buFontTx/>
              <a:buAutoNum type="arabicPeriod"/>
            </a:pPr>
            <a:r>
              <a:rPr lang="en-US" altLang="zh-CN" sz="2100" b="1" dirty="0">
                <a:solidFill>
                  <a:srgbClr val="FF0000"/>
                </a:solidFill>
              </a:rPr>
              <a:t>d123*</a:t>
            </a:r>
          </a:p>
          <a:p>
            <a:pPr lvl="1" eaLnBrk="1" hangingPunct="1">
              <a:lnSpc>
                <a:spcPct val="90000"/>
              </a:lnSpc>
              <a:spcBef>
                <a:spcPct val="20000"/>
              </a:spcBef>
              <a:buFontTx/>
              <a:buAutoNum type="arabicPeriod"/>
            </a:pPr>
            <a:r>
              <a:rPr lang="en-US" altLang="zh-CN" sz="2100" dirty="0"/>
              <a:t>d84</a:t>
            </a:r>
          </a:p>
          <a:p>
            <a:pPr lvl="1" eaLnBrk="1" hangingPunct="1">
              <a:lnSpc>
                <a:spcPct val="90000"/>
              </a:lnSpc>
              <a:spcBef>
                <a:spcPct val="20000"/>
              </a:spcBef>
              <a:buFontTx/>
              <a:buAutoNum type="arabicPeriod"/>
            </a:pPr>
            <a:r>
              <a:rPr lang="en-US" altLang="zh-CN" sz="2100" b="1" dirty="0">
                <a:solidFill>
                  <a:srgbClr val="FF0000"/>
                </a:solidFill>
              </a:rPr>
              <a:t>d56*</a:t>
            </a:r>
          </a:p>
          <a:p>
            <a:pPr lvl="1" eaLnBrk="1" hangingPunct="1">
              <a:lnSpc>
                <a:spcPct val="90000"/>
              </a:lnSpc>
              <a:spcBef>
                <a:spcPct val="20000"/>
              </a:spcBef>
              <a:buFontTx/>
              <a:buAutoNum type="arabicPeriod"/>
            </a:pPr>
            <a:r>
              <a:rPr lang="en-US" altLang="zh-CN" sz="2100" dirty="0"/>
              <a:t>d6</a:t>
            </a:r>
          </a:p>
          <a:p>
            <a:pPr lvl="1" eaLnBrk="1" hangingPunct="1">
              <a:lnSpc>
                <a:spcPct val="90000"/>
              </a:lnSpc>
              <a:spcBef>
                <a:spcPct val="20000"/>
              </a:spcBef>
              <a:buFontTx/>
              <a:buAutoNum type="arabicPeriod"/>
            </a:pPr>
            <a:r>
              <a:rPr lang="en-US" altLang="zh-CN" sz="2100" dirty="0"/>
              <a:t>d8</a:t>
            </a:r>
          </a:p>
          <a:p>
            <a:pPr lvl="1" eaLnBrk="1" hangingPunct="1">
              <a:lnSpc>
                <a:spcPct val="90000"/>
              </a:lnSpc>
              <a:spcBef>
                <a:spcPct val="20000"/>
              </a:spcBef>
              <a:buFontTx/>
              <a:buAutoNum type="arabicPeriod"/>
            </a:pPr>
            <a:r>
              <a:rPr lang="en-US" altLang="zh-CN" sz="2100" b="1" dirty="0">
                <a:solidFill>
                  <a:srgbClr val="FF0000"/>
                </a:solidFill>
              </a:rPr>
              <a:t>d9*</a:t>
            </a:r>
          </a:p>
          <a:p>
            <a:pPr lvl="1" eaLnBrk="1" hangingPunct="1">
              <a:lnSpc>
                <a:spcPct val="90000"/>
              </a:lnSpc>
              <a:spcBef>
                <a:spcPct val="20000"/>
              </a:spcBef>
              <a:buFontTx/>
              <a:buAutoNum type="arabicPeriod"/>
            </a:pPr>
            <a:r>
              <a:rPr lang="en-US" altLang="zh-CN" sz="2100" dirty="0"/>
              <a:t>d511</a:t>
            </a:r>
          </a:p>
          <a:p>
            <a:pPr lvl="1" eaLnBrk="1" hangingPunct="1">
              <a:lnSpc>
                <a:spcPct val="90000"/>
              </a:lnSpc>
              <a:spcBef>
                <a:spcPct val="20000"/>
              </a:spcBef>
              <a:buFontTx/>
              <a:buAutoNum type="arabicPeriod"/>
            </a:pPr>
            <a:r>
              <a:rPr lang="en-US" altLang="zh-CN" sz="2100" dirty="0"/>
              <a:t>d129</a:t>
            </a:r>
          </a:p>
          <a:p>
            <a:pPr lvl="1" eaLnBrk="1" hangingPunct="1">
              <a:lnSpc>
                <a:spcPct val="90000"/>
              </a:lnSpc>
              <a:spcBef>
                <a:spcPct val="20000"/>
              </a:spcBef>
              <a:buFontTx/>
              <a:buAutoNum type="arabicPeriod"/>
            </a:pPr>
            <a:r>
              <a:rPr lang="en-US" altLang="zh-CN" sz="2100" dirty="0"/>
              <a:t>d187</a:t>
            </a:r>
          </a:p>
          <a:p>
            <a:pPr lvl="1" eaLnBrk="1" hangingPunct="1">
              <a:lnSpc>
                <a:spcPct val="90000"/>
              </a:lnSpc>
              <a:spcBef>
                <a:spcPct val="20000"/>
              </a:spcBef>
              <a:buFontTx/>
              <a:buAutoNum type="arabicPeriod"/>
            </a:pPr>
            <a:r>
              <a:rPr lang="en-US" altLang="zh-CN" sz="2100" b="1" dirty="0">
                <a:solidFill>
                  <a:srgbClr val="FF0000"/>
                </a:solidFill>
              </a:rPr>
              <a:t>d25*</a:t>
            </a:r>
          </a:p>
          <a:p>
            <a:pPr lvl="1" eaLnBrk="1" hangingPunct="1">
              <a:lnSpc>
                <a:spcPct val="90000"/>
              </a:lnSpc>
              <a:spcBef>
                <a:spcPct val="20000"/>
              </a:spcBef>
              <a:buFontTx/>
              <a:buAutoNum type="arabicPeriod"/>
            </a:pPr>
            <a:r>
              <a:rPr lang="en-US" altLang="zh-CN" sz="2100" dirty="0"/>
              <a:t>d38</a:t>
            </a:r>
          </a:p>
          <a:p>
            <a:pPr lvl="1" eaLnBrk="1" hangingPunct="1">
              <a:lnSpc>
                <a:spcPct val="90000"/>
              </a:lnSpc>
              <a:spcBef>
                <a:spcPct val="20000"/>
              </a:spcBef>
              <a:buFontTx/>
              <a:buAutoNum type="arabicPeriod"/>
            </a:pPr>
            <a:r>
              <a:rPr lang="en-US" altLang="zh-CN" sz="2100" dirty="0"/>
              <a:t>d48</a:t>
            </a:r>
          </a:p>
          <a:p>
            <a:pPr lvl="1" eaLnBrk="1" hangingPunct="1">
              <a:lnSpc>
                <a:spcPct val="90000"/>
              </a:lnSpc>
              <a:spcBef>
                <a:spcPct val="20000"/>
              </a:spcBef>
              <a:buFontTx/>
              <a:buAutoNum type="arabicPeriod"/>
            </a:pPr>
            <a:r>
              <a:rPr lang="en-US" altLang="zh-CN" sz="2100" dirty="0"/>
              <a:t>d250</a:t>
            </a:r>
          </a:p>
          <a:p>
            <a:pPr lvl="1" eaLnBrk="1" hangingPunct="1">
              <a:lnSpc>
                <a:spcPct val="90000"/>
              </a:lnSpc>
              <a:spcBef>
                <a:spcPct val="20000"/>
              </a:spcBef>
              <a:buFontTx/>
              <a:buAutoNum type="arabicPeriod"/>
            </a:pPr>
            <a:r>
              <a:rPr lang="en-US" altLang="zh-CN" sz="2100" dirty="0"/>
              <a:t>d113</a:t>
            </a:r>
          </a:p>
          <a:p>
            <a:pPr lvl="1" eaLnBrk="1" hangingPunct="1">
              <a:lnSpc>
                <a:spcPct val="90000"/>
              </a:lnSpc>
              <a:spcBef>
                <a:spcPct val="20000"/>
              </a:spcBef>
              <a:buFontTx/>
              <a:buAutoNum type="arabicPeriod"/>
            </a:pPr>
            <a:r>
              <a:rPr lang="en-US" altLang="zh-CN" sz="2100" b="1" dirty="0">
                <a:solidFill>
                  <a:srgbClr val="FF0000"/>
                </a:solidFill>
              </a:rPr>
              <a:t>d3*</a:t>
            </a:r>
            <a:endParaRPr lang="en-US" altLang="zh-CN" sz="2400" dirty="0"/>
          </a:p>
        </p:txBody>
      </p:sp>
    </p:spTree>
    <p:extLst>
      <p:ext uri="{BB962C8B-B14F-4D97-AF65-F5344CB8AC3E}">
        <p14:creationId xmlns:p14="http://schemas.microsoft.com/office/powerpoint/2010/main" val="2374441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gn="ctr" rtl="0">
              <a:spcBef>
                <a:spcPct val="0"/>
              </a:spcBef>
            </a:pPr>
            <a:r>
              <a:rPr lang="en-US" altLang="zh-CN" sz="4000" dirty="0">
                <a:latin typeface="Arial" panose="020B0604020202020204" pitchFamily="34" charset="0"/>
              </a:rPr>
              <a:t>2.1.2 </a:t>
            </a:r>
            <a:r>
              <a:rPr lang="en-US" altLang="en-US" sz="4000" dirty="0">
                <a:latin typeface="Arial" panose="020B0604020202020204" pitchFamily="34" charset="0"/>
              </a:rPr>
              <a:t>A precision-recall curve</a:t>
            </a:r>
            <a:br>
              <a:rPr lang="en-US" altLang="zh-CN" sz="4000" dirty="0">
                <a:latin typeface="宋体" pitchFamily="2" charset="-122"/>
              </a:rPr>
            </a:br>
            <a:r>
              <a:rPr lang="zh-CN" altLang="en-US" sz="4000" dirty="0">
                <a:latin typeface="宋体" pitchFamily="2" charset="-122"/>
              </a:rPr>
              <a:t>查准率</a:t>
            </a:r>
            <a:r>
              <a:rPr lang="en-US" altLang="zh-CN" sz="4000" dirty="0">
                <a:latin typeface="Times New Roman" pitchFamily="18" charset="0"/>
                <a:cs typeface="Times New Roman" pitchFamily="18" charset="0"/>
              </a:rPr>
              <a:t>/</a:t>
            </a:r>
            <a:r>
              <a:rPr lang="zh-CN" altLang="en-US" sz="4000" dirty="0">
                <a:latin typeface="宋体" pitchFamily="2" charset="-122"/>
              </a:rPr>
              <a:t>查全率曲线</a:t>
            </a:r>
            <a:endParaRPr lang="zh-CN" altLang="en-US" sz="4000" dirty="0"/>
          </a:p>
        </p:txBody>
      </p:sp>
      <p:sp>
        <p:nvSpPr>
          <p:cNvPr id="3" name="内容占位符 2"/>
          <p:cNvSpPr>
            <a:spLocks noGrp="1"/>
          </p:cNvSpPr>
          <p:nvPr>
            <p:ph idx="1"/>
          </p:nvPr>
        </p:nvSpPr>
        <p:spPr>
          <a:xfrm>
            <a:off x="395536" y="1600200"/>
            <a:ext cx="8291264" cy="4853136"/>
          </a:xfrm>
        </p:spPr>
        <p:txBody>
          <a:bodyPr>
            <a:normAutofit/>
          </a:bodyPr>
          <a:lstStyle/>
          <a:p>
            <a:r>
              <a:rPr lang="zh-CN" altLang="en-US" dirty="0"/>
              <a:t>在</a:t>
            </a:r>
            <a:r>
              <a:rPr lang="zh-CN" altLang="en-US" dirty="0">
                <a:solidFill>
                  <a:schemeClr val="tx2"/>
                </a:solidFill>
                <a:latin typeface="Times New Roman" pitchFamily="18" charset="0"/>
              </a:rPr>
              <a:t>查全率和查准率</a:t>
            </a:r>
            <a:r>
              <a:rPr lang="zh-CN" altLang="en-US" dirty="0"/>
              <a:t>间进行权衡</a:t>
            </a:r>
            <a:endParaRPr lang="en-US" altLang="zh-CN" dirty="0"/>
          </a:p>
          <a:p>
            <a:pPr lvl="1"/>
            <a:r>
              <a:rPr lang="zh-CN" altLang="en-US" dirty="0"/>
              <a:t>计算</a:t>
            </a:r>
            <a:r>
              <a:rPr lang="en-US" altLang="zh-CN" i="1" dirty="0"/>
              <a:t>F</a:t>
            </a:r>
            <a:r>
              <a:rPr lang="el-GR" altLang="zh-CN" i="1" baseline="-25000" dirty="0"/>
              <a:t>β</a:t>
            </a:r>
            <a:endParaRPr lang="en-US" altLang="zh-CN" dirty="0"/>
          </a:p>
          <a:p>
            <a:pPr lvl="1"/>
            <a:r>
              <a:rPr lang="zh-CN" altLang="en-US" dirty="0"/>
              <a:t>画出</a:t>
            </a:r>
            <a:r>
              <a:rPr lang="zh-CN" altLang="en-US" dirty="0">
                <a:solidFill>
                  <a:schemeClr val="tx2"/>
                </a:solidFill>
                <a:latin typeface="Times New Roman" pitchFamily="18" charset="0"/>
              </a:rPr>
              <a:t>查全率和查准率</a:t>
            </a:r>
            <a:r>
              <a:rPr lang="zh-CN" altLang="en-US" dirty="0"/>
              <a:t>曲线（</a:t>
            </a:r>
            <a:r>
              <a:rPr lang="en-US" altLang="zh-CN" dirty="0"/>
              <a:t>Precision-Recall Curve</a:t>
            </a:r>
            <a:r>
              <a:rPr lang="zh-CN" altLang="en-US" dirty="0"/>
              <a:t>），曲线下的面积被称为</a:t>
            </a:r>
            <a:r>
              <a:rPr lang="en-US" altLang="zh-CN" dirty="0"/>
              <a:t>AP</a:t>
            </a:r>
            <a:r>
              <a:rPr lang="zh-CN" altLang="en-US" dirty="0"/>
              <a:t>分数（</a:t>
            </a:r>
            <a:r>
              <a:rPr lang="en-US" altLang="zh-CN" dirty="0"/>
              <a:t>Average precision score</a:t>
            </a:r>
            <a:r>
              <a:rPr lang="zh-CN" altLang="en-US" dirty="0"/>
              <a:t>）</a:t>
            </a:r>
            <a:endParaRPr lang="en-US" altLang="zh-CN" dirty="0"/>
          </a:p>
        </p:txBody>
      </p:sp>
    </p:spTree>
    <p:extLst>
      <p:ext uri="{BB962C8B-B14F-4D97-AF65-F5344CB8AC3E}">
        <p14:creationId xmlns:p14="http://schemas.microsoft.com/office/powerpoint/2010/main" val="1030189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latin typeface="宋体" pitchFamily="2" charset="-122"/>
              </a:rPr>
              <a:t>11</a:t>
            </a:r>
            <a:r>
              <a:rPr lang="zh-CN" altLang="en-US" dirty="0">
                <a:latin typeface="宋体" pitchFamily="2" charset="-122"/>
              </a:rPr>
              <a:t>个标准查全率</a:t>
            </a:r>
            <a:endParaRPr lang="en-US" altLang="zh-CN" dirty="0">
              <a:latin typeface="宋体" pitchFamily="2" charset="-122"/>
            </a:endParaRPr>
          </a:p>
          <a:p>
            <a:pPr lvl="1"/>
            <a:r>
              <a:rPr lang="zh-CN" altLang="en-US" dirty="0">
                <a:latin typeface="宋体" pitchFamily="2" charset="-122"/>
              </a:rPr>
              <a:t>计算查全率分别为</a:t>
            </a:r>
            <a:r>
              <a:rPr lang="en-US" altLang="zh-CN" dirty="0">
                <a:solidFill>
                  <a:srgbClr val="000000"/>
                </a:solidFill>
                <a:latin typeface="宋体" pitchFamily="2" charset="-122"/>
              </a:rPr>
              <a:t>(0%,10%, 20%,</a:t>
            </a:r>
            <a:r>
              <a:rPr lang="en-US" altLang="zh-CN" dirty="0">
                <a:solidFill>
                  <a:srgbClr val="000000"/>
                </a:solidFill>
              </a:rPr>
              <a:t>…</a:t>
            </a:r>
            <a:r>
              <a:rPr lang="en-US" altLang="zh-CN" dirty="0">
                <a:solidFill>
                  <a:srgbClr val="000000"/>
                </a:solidFill>
                <a:latin typeface="宋体" pitchFamily="2" charset="-122"/>
              </a:rPr>
              <a:t>, 100%)</a:t>
            </a:r>
            <a:r>
              <a:rPr lang="zh-CN" altLang="en-US" dirty="0">
                <a:solidFill>
                  <a:srgbClr val="000000"/>
                </a:solidFill>
                <a:latin typeface="宋体" pitchFamily="2" charset="-122"/>
              </a:rPr>
              <a:t>下的查准率。</a:t>
            </a:r>
            <a:endParaRPr lang="en-US" altLang="zh-CN" dirty="0">
              <a:solidFill>
                <a:srgbClr val="000000"/>
              </a:solidFill>
              <a:latin typeface="宋体" pitchFamily="2" charset="-122"/>
            </a:endParaRPr>
          </a:p>
          <a:p>
            <a:pPr lvl="1"/>
            <a:r>
              <a:rPr lang="zh-CN" altLang="en-US" dirty="0">
                <a:solidFill>
                  <a:srgbClr val="000000"/>
                </a:solidFill>
                <a:latin typeface="宋体" pitchFamily="2" charset="-122"/>
              </a:rPr>
              <a:t>即利用查全率，限制一下文档数，以此计算查准率。</a:t>
            </a:r>
            <a:endParaRPr lang="en-US" altLang="zh-CN" dirty="0">
              <a:solidFill>
                <a:srgbClr val="000000"/>
              </a:solidFill>
              <a:latin typeface="宋体" pitchFamily="2" charset="-122"/>
            </a:endParaRPr>
          </a:p>
          <a:p>
            <a:pPr lvl="1"/>
            <a:r>
              <a:rPr lang="zh-CN" altLang="en-US" dirty="0">
                <a:solidFill>
                  <a:srgbClr val="000000"/>
                </a:solidFill>
                <a:latin typeface="宋体" pitchFamily="2" charset="-122"/>
              </a:rPr>
              <a:t>这种方法实质上考虑了输出元素的顺序。</a:t>
            </a:r>
            <a:endParaRPr lang="en-US" altLang="zh-CN" dirty="0">
              <a:solidFill>
                <a:srgbClr val="000000"/>
              </a:solidFill>
              <a:latin typeface="宋体" pitchFamily="2" charset="-122"/>
            </a:endParaRPr>
          </a:p>
        </p:txBody>
      </p:sp>
    </p:spTree>
    <p:extLst>
      <p:ext uri="{BB962C8B-B14F-4D97-AF65-F5344CB8AC3E}">
        <p14:creationId xmlns:p14="http://schemas.microsoft.com/office/powerpoint/2010/main" val="3350519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599" y="1052736"/>
            <a:ext cx="8128471"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114" name="Picture 2"/>
          <p:cNvPicPr>
            <a:picLocks noChangeAspect="1" noChangeArrowheads="1"/>
          </p:cNvPicPr>
          <p:nvPr/>
        </p:nvPicPr>
        <p:blipFill>
          <a:blip r:embed="rId3"/>
          <a:srcRect/>
          <a:stretch>
            <a:fillRect/>
          </a:stretch>
        </p:blipFill>
        <p:spPr bwMode="auto">
          <a:xfrm>
            <a:off x="2786050" y="214290"/>
            <a:ext cx="6096000" cy="733425"/>
          </a:xfrm>
          <a:prstGeom prst="rect">
            <a:avLst/>
          </a:prstGeom>
          <a:noFill/>
          <a:ln w="9525">
            <a:noFill/>
            <a:miter lim="800000"/>
            <a:headEnd/>
            <a:tailEnd/>
          </a:ln>
          <a:effectLst/>
        </p:spPr>
      </p:pic>
    </p:spTree>
    <p:extLst>
      <p:ext uri="{BB962C8B-B14F-4D97-AF65-F5344CB8AC3E}">
        <p14:creationId xmlns:p14="http://schemas.microsoft.com/office/powerpoint/2010/main" val="3239486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r>
              <a:rPr lang="zh-CN" altLang="en-US" sz="2400" dirty="0"/>
              <a:t>原始的曲线常常呈现锯齿状，这是很正常的</a:t>
            </a:r>
            <a:endParaRPr lang="en-US" altLang="zh-CN" sz="2400" dirty="0"/>
          </a:p>
          <a:p>
            <a:pPr lvl="1" algn="just"/>
            <a:r>
              <a:rPr lang="zh-CN" altLang="en-US" sz="2000" dirty="0"/>
              <a:t>如果第</a:t>
            </a:r>
            <a:r>
              <a:rPr lang="en-US" altLang="zh-CN" sz="2000" dirty="0"/>
              <a:t>(</a:t>
            </a:r>
            <a:r>
              <a:rPr lang="en-US" altLang="zh-CN" sz="2000" i="1" dirty="0"/>
              <a:t>K</a:t>
            </a:r>
            <a:r>
              <a:rPr lang="en-US" altLang="zh-CN" sz="2000" dirty="0"/>
              <a:t>+1)</a:t>
            </a:r>
            <a:r>
              <a:rPr lang="zh-CN" altLang="en-US" sz="2000" dirty="0"/>
              <a:t>篇文档不相关，则查全率不变，但准确率下降，所以曲线会</a:t>
            </a:r>
            <a:r>
              <a:rPr lang="zh-CN" altLang="en-US" sz="2000" dirty="0">
                <a:solidFill>
                  <a:srgbClr val="0000FF"/>
                </a:solidFill>
              </a:rPr>
              <a:t>下降</a:t>
            </a:r>
            <a:r>
              <a:rPr lang="zh-CN" altLang="en-US" sz="2000" dirty="0"/>
              <a:t>。</a:t>
            </a:r>
            <a:endParaRPr lang="en-US" altLang="zh-CN" sz="2000" dirty="0"/>
          </a:p>
          <a:p>
            <a:pPr lvl="1" algn="just"/>
            <a:r>
              <a:rPr lang="zh-CN" altLang="en-US" sz="2000" dirty="0"/>
              <a:t>如果第</a:t>
            </a:r>
            <a:r>
              <a:rPr lang="en-US" altLang="zh-CN" sz="2000" dirty="0"/>
              <a:t>(</a:t>
            </a:r>
            <a:r>
              <a:rPr lang="en-US" altLang="zh-CN" sz="2000" i="1" dirty="0"/>
              <a:t>K</a:t>
            </a:r>
            <a:r>
              <a:rPr lang="en-US" altLang="zh-CN" sz="2000" dirty="0"/>
              <a:t>+1)</a:t>
            </a:r>
            <a:r>
              <a:rPr lang="zh-CN" altLang="en-US" sz="2000" dirty="0"/>
              <a:t>篇文档相关，则查全率和查准率都</a:t>
            </a:r>
            <a:r>
              <a:rPr lang="zh-CN" altLang="en-US" sz="2000" dirty="0">
                <a:solidFill>
                  <a:srgbClr val="0000FF"/>
                </a:solidFill>
              </a:rPr>
              <a:t>上升</a:t>
            </a:r>
            <a:r>
              <a:rPr lang="zh-CN" altLang="en-US" sz="2000" dirty="0"/>
              <a:t>。</a:t>
            </a:r>
            <a:endParaRPr lang="en-US" altLang="zh-CN" sz="2000" dirty="0"/>
          </a:p>
          <a:p>
            <a:pPr algn="just"/>
            <a:r>
              <a:rPr lang="zh-CN" altLang="en-US" sz="2400" dirty="0"/>
              <a:t>需要去掉锯齿，进行平滑。采用插值查准率</a:t>
            </a:r>
            <a:r>
              <a:rPr lang="en-US" altLang="zh-CN" sz="2400" dirty="0"/>
              <a:t>(interpolated precision),</a:t>
            </a:r>
            <a:r>
              <a:rPr lang="zh-CN" altLang="en-US" sz="2400" dirty="0"/>
              <a:t>记为</a:t>
            </a:r>
            <a:r>
              <a:rPr lang="en-US" altLang="zh-CN" sz="2400" dirty="0" err="1"/>
              <a:t>p</a:t>
            </a:r>
            <a:r>
              <a:rPr lang="en-US" altLang="zh-CN" sz="2400" baseline="-25000" dirty="0" err="1"/>
              <a:t>interp</a:t>
            </a:r>
            <a:r>
              <a:rPr lang="en-US" altLang="zh-CN" sz="2400" dirty="0"/>
              <a:t> </a:t>
            </a:r>
          </a:p>
          <a:p>
            <a:pPr algn="just"/>
            <a:r>
              <a:rPr lang="zh-CN" altLang="en-US" sz="2400" dirty="0"/>
              <a:t>在查全率为</a:t>
            </a:r>
            <a:r>
              <a:rPr lang="en-US" altLang="zh-CN" sz="2400" i="1" dirty="0"/>
              <a:t>r</a:t>
            </a:r>
            <a:r>
              <a:rPr lang="zh-CN" altLang="en-US" sz="2400" dirty="0"/>
              <a:t>的位置的插值查准率，定义为查全率不小于</a:t>
            </a:r>
            <a:r>
              <a:rPr lang="en-US" altLang="zh-CN" sz="2400" i="1" dirty="0"/>
              <a:t>r</a:t>
            </a:r>
            <a:r>
              <a:rPr lang="zh-CN" altLang="en-US" sz="2400" dirty="0"/>
              <a:t>的位置上的</a:t>
            </a:r>
            <a:r>
              <a:rPr lang="zh-CN" altLang="en-US" sz="2400" dirty="0">
                <a:solidFill>
                  <a:srgbClr val="0000FF"/>
                </a:solidFill>
              </a:rPr>
              <a:t>查准率的最大值</a:t>
            </a:r>
            <a:endParaRPr lang="zh-CN" altLang="en-US" sz="2400" dirty="0"/>
          </a:p>
          <a:p>
            <a:endParaRPr lang="zh-CN"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5085184"/>
            <a:ext cx="3949700" cy="57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967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7" y="1268760"/>
            <a:ext cx="7449909"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0201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buFontTx/>
              <a:buChar char="•"/>
            </a:pPr>
            <a:r>
              <a:rPr lang="zh-CN" altLang="en-US" dirty="0">
                <a:latin typeface="Times New Roman" pitchFamily="18" charset="0"/>
              </a:rPr>
              <a:t>检索评测基础</a:t>
            </a:r>
            <a:r>
              <a:rPr lang="en-US" altLang="zh-CN" dirty="0">
                <a:latin typeface="Times New Roman" pitchFamily="18" charset="0"/>
              </a:rPr>
              <a:t>:  </a:t>
            </a:r>
            <a:r>
              <a:rPr lang="zh-CN" altLang="en-US" dirty="0">
                <a:latin typeface="Times New Roman" pitchFamily="18" charset="0"/>
              </a:rPr>
              <a:t>建立在测试参考集和一定的评价测度基础之上。</a:t>
            </a:r>
          </a:p>
          <a:p>
            <a:pPr lvl="1" algn="just">
              <a:buFontTx/>
              <a:buChar char="–"/>
            </a:pPr>
            <a:r>
              <a:rPr lang="zh-CN" altLang="en-US" dirty="0">
                <a:latin typeface="Times New Roman" pitchFamily="18" charset="0"/>
              </a:rPr>
              <a:t>测试集由一个</a:t>
            </a:r>
            <a:r>
              <a:rPr lang="zh-CN" altLang="en-US" dirty="0">
                <a:solidFill>
                  <a:srgbClr val="FF0000"/>
                </a:solidFill>
                <a:latin typeface="Times New Roman" pitchFamily="18" charset="0"/>
              </a:rPr>
              <a:t>文档集</a:t>
            </a:r>
            <a:r>
              <a:rPr lang="zh-CN" altLang="en-US" dirty="0">
                <a:latin typeface="Times New Roman" pitchFamily="18" charset="0"/>
              </a:rPr>
              <a:t>、一组信息</a:t>
            </a:r>
            <a:r>
              <a:rPr lang="zh-CN" altLang="en-US" dirty="0">
                <a:solidFill>
                  <a:srgbClr val="FF0000"/>
                </a:solidFill>
                <a:latin typeface="Times New Roman" pitchFamily="18" charset="0"/>
              </a:rPr>
              <a:t>查询实例</a:t>
            </a:r>
            <a:r>
              <a:rPr lang="zh-CN" altLang="en-US" dirty="0">
                <a:latin typeface="Times New Roman" pitchFamily="18" charset="0"/>
              </a:rPr>
              <a:t>、对应于每个信息查询实例的一组</a:t>
            </a:r>
            <a:r>
              <a:rPr lang="zh-CN" altLang="en-US" dirty="0">
                <a:solidFill>
                  <a:srgbClr val="FF0000"/>
                </a:solidFill>
                <a:latin typeface="Times New Roman" pitchFamily="18" charset="0"/>
              </a:rPr>
              <a:t>相关文档</a:t>
            </a:r>
            <a:r>
              <a:rPr lang="zh-CN" altLang="en-US" dirty="0">
                <a:latin typeface="Times New Roman" pitchFamily="18" charset="0"/>
              </a:rPr>
              <a:t>（由专家提供）所组成。</a:t>
            </a:r>
          </a:p>
          <a:p>
            <a:pPr algn="just">
              <a:buFontTx/>
              <a:buChar char="•"/>
            </a:pPr>
            <a:r>
              <a:rPr lang="zh-CN" altLang="en-US" dirty="0"/>
              <a:t> </a:t>
            </a:r>
            <a:r>
              <a:rPr lang="zh-CN" altLang="en-US" dirty="0">
                <a:latin typeface="Times New Roman" pitchFamily="18" charset="0"/>
              </a:rPr>
              <a:t>检索策略的评价</a:t>
            </a:r>
          </a:p>
          <a:p>
            <a:pPr lvl="1">
              <a:buFontTx/>
              <a:buChar char="–"/>
            </a:pPr>
            <a:r>
              <a:rPr lang="zh-CN" altLang="en-US" dirty="0">
                <a:latin typeface="Times New Roman" pitchFamily="18" charset="0"/>
              </a:rPr>
              <a:t>对一个给定检索策略</a:t>
            </a:r>
            <a:r>
              <a:rPr lang="en-US" altLang="zh-CN" dirty="0">
                <a:latin typeface="Times New Roman" pitchFamily="18" charset="0"/>
              </a:rPr>
              <a:t>A</a:t>
            </a:r>
            <a:r>
              <a:rPr lang="zh-CN" altLang="en-US" dirty="0">
                <a:latin typeface="Times New Roman" pitchFamily="18" charset="0"/>
              </a:rPr>
              <a:t>，对每个信息查询实例，评测由</a:t>
            </a:r>
            <a:r>
              <a:rPr lang="en-US" altLang="zh-CN" dirty="0">
                <a:latin typeface="Times New Roman" pitchFamily="18" charset="0"/>
              </a:rPr>
              <a:t>A</a:t>
            </a:r>
            <a:r>
              <a:rPr lang="zh-CN" altLang="en-US" dirty="0">
                <a:latin typeface="Times New Roman" pitchFamily="18" charset="0"/>
              </a:rPr>
              <a:t>检出的结果集合与由</a:t>
            </a:r>
            <a:r>
              <a:rPr lang="zh-CN" altLang="en-US" dirty="0">
                <a:solidFill>
                  <a:srgbClr val="FF0000"/>
                </a:solidFill>
                <a:latin typeface="Times New Roman" pitchFamily="18" charset="0"/>
              </a:rPr>
              <a:t>专家提供</a:t>
            </a:r>
            <a:r>
              <a:rPr lang="zh-CN" altLang="en-US" dirty="0">
                <a:latin typeface="Times New Roman" pitchFamily="18" charset="0"/>
              </a:rPr>
              <a:t>的相关文档集之间的相似性，量化这一指标。</a:t>
            </a:r>
            <a:r>
              <a:rPr lang="zh-CN" altLang="en-US" dirty="0"/>
              <a:t> </a:t>
            </a:r>
          </a:p>
          <a:p>
            <a:endParaRPr lang="zh-CN" altLang="en-US" dirty="0"/>
          </a:p>
        </p:txBody>
      </p:sp>
    </p:spTree>
    <p:extLst>
      <p:ext uri="{BB962C8B-B14F-4D97-AF65-F5344CB8AC3E}">
        <p14:creationId xmlns:p14="http://schemas.microsoft.com/office/powerpoint/2010/main" val="3714034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395288" y="549275"/>
            <a:ext cx="7524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800">
                <a:solidFill>
                  <a:schemeClr val="tx2"/>
                </a:solidFill>
                <a:latin typeface="宋体" pitchFamily="2" charset="-122"/>
              </a:rPr>
              <a:t>多个查询下进行检索算法的比较</a:t>
            </a:r>
          </a:p>
        </p:txBody>
      </p:sp>
      <p:sp>
        <p:nvSpPr>
          <p:cNvPr id="5124" name="Rectangle 5"/>
          <p:cNvSpPr>
            <a:spLocks noChangeArrowheads="1"/>
          </p:cNvSpPr>
          <p:nvPr/>
        </p:nvSpPr>
        <p:spPr bwMode="auto">
          <a:xfrm>
            <a:off x="228600" y="1600200"/>
            <a:ext cx="80772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20000"/>
              </a:spcBef>
              <a:buFontTx/>
              <a:buChar char="•"/>
            </a:pPr>
            <a:r>
              <a:rPr lang="zh-CN" altLang="en-US" sz="2000" dirty="0">
                <a:latin typeface="宋体" pitchFamily="2" charset="-122"/>
              </a:rPr>
              <a:t>如下为两个检索算法在多个查询下的查准率</a:t>
            </a:r>
            <a:r>
              <a:rPr lang="en-US" altLang="zh-CN" sz="2000" dirty="0">
                <a:latin typeface="宋体" pitchFamily="2" charset="-122"/>
              </a:rPr>
              <a:t>/</a:t>
            </a:r>
            <a:r>
              <a:rPr lang="zh-CN" altLang="en-US" sz="2000" dirty="0">
                <a:latin typeface="宋体" pitchFamily="2" charset="-122"/>
              </a:rPr>
              <a:t>查全率的值。</a:t>
            </a:r>
            <a:endParaRPr lang="en-US" altLang="zh-CN" sz="2000" dirty="0">
              <a:latin typeface="宋体" pitchFamily="2" charset="-122"/>
            </a:endParaRPr>
          </a:p>
          <a:p>
            <a:pPr algn="just" eaLnBrk="1" hangingPunct="1">
              <a:spcBef>
                <a:spcPct val="20000"/>
              </a:spcBef>
              <a:buFontTx/>
              <a:buChar char="•"/>
            </a:pPr>
            <a:r>
              <a:rPr lang="zh-CN" altLang="en-US" sz="2000" dirty="0">
                <a:latin typeface="宋体" pitchFamily="2" charset="-122"/>
              </a:rPr>
              <a:t>对多个查询，进行平均</a:t>
            </a:r>
            <a:endParaRPr lang="zh-CN" altLang="en-US" sz="2000" dirty="0">
              <a:latin typeface="Times New Roman" pitchFamily="18" charset="0"/>
              <a:cs typeface="Times New Roman" pitchFamily="18" charset="0"/>
            </a:endParaRPr>
          </a:p>
          <a:p>
            <a:pPr lvl="1" algn="just" eaLnBrk="1" hangingPunct="1">
              <a:spcBef>
                <a:spcPct val="20000"/>
              </a:spcBef>
              <a:buFontTx/>
              <a:buChar char="–"/>
            </a:pPr>
            <a:r>
              <a:rPr lang="zh-CN" altLang="en-US" dirty="0">
                <a:latin typeface="宋体" pitchFamily="2" charset="-122"/>
              </a:rPr>
              <a:t>第一个检索算法在低查全率下，其查准率较高。</a:t>
            </a:r>
            <a:endParaRPr lang="zh-CN" altLang="en-US" dirty="0">
              <a:latin typeface="Times New Roman" pitchFamily="18" charset="0"/>
              <a:cs typeface="Times New Roman" pitchFamily="18" charset="0"/>
            </a:endParaRPr>
          </a:p>
          <a:p>
            <a:pPr lvl="1" algn="just" eaLnBrk="1" hangingPunct="1">
              <a:spcBef>
                <a:spcPct val="20000"/>
              </a:spcBef>
              <a:buFontTx/>
              <a:buChar char="–"/>
            </a:pPr>
            <a:r>
              <a:rPr lang="zh-CN" altLang="en-US" dirty="0">
                <a:latin typeface="宋体" pitchFamily="2" charset="-122"/>
              </a:rPr>
              <a:t>另一个检索算法在高查全率下，其查准率较高</a:t>
            </a:r>
            <a:endParaRPr lang="zh-CN" altLang="en-US" sz="1600" dirty="0"/>
          </a:p>
        </p:txBody>
      </p:sp>
      <p:graphicFrame>
        <p:nvGraphicFramePr>
          <p:cNvPr id="5122" name="Object 6"/>
          <p:cNvGraphicFramePr>
            <a:graphicFrameLocks noChangeAspect="1"/>
          </p:cNvGraphicFramePr>
          <p:nvPr/>
        </p:nvGraphicFramePr>
        <p:xfrm>
          <a:off x="838200" y="3200400"/>
          <a:ext cx="6019800" cy="2905125"/>
        </p:xfrm>
        <a:graphic>
          <a:graphicData uri="http://schemas.openxmlformats.org/presentationml/2006/ole">
            <mc:AlternateContent xmlns:mc="http://schemas.openxmlformats.org/markup-compatibility/2006">
              <mc:Choice xmlns:v="urn:schemas-microsoft-com:vml" Requires="v">
                <p:oleObj name="Worksheet" r:id="rId3" imgW="11801160" imgH="7492680" progId="Excel.Sheet.8">
                  <p:embed/>
                </p:oleObj>
              </mc:Choice>
              <mc:Fallback>
                <p:oleObj name="Worksheet" r:id="rId3" imgW="11801160" imgH="7492680" progId="Excel.Shee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200400"/>
                        <a:ext cx="60198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Text Box 7"/>
          <p:cNvSpPr txBox="1">
            <a:spLocks noChangeArrowheads="1"/>
          </p:cNvSpPr>
          <p:nvPr/>
        </p:nvSpPr>
        <p:spPr bwMode="auto">
          <a:xfrm>
            <a:off x="1671638" y="6256338"/>
            <a:ext cx="367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t>两个不同算法的平均查全率</a:t>
            </a:r>
            <a:r>
              <a:rPr lang="en-US" altLang="zh-CN"/>
              <a:t>/</a:t>
            </a:r>
            <a:r>
              <a:rPr lang="zh-CN" altLang="en-US"/>
              <a:t>查准率</a:t>
            </a:r>
          </a:p>
        </p:txBody>
      </p:sp>
    </p:spTree>
    <p:extLst>
      <p:ext uri="{BB962C8B-B14F-4D97-AF65-F5344CB8AC3E}">
        <p14:creationId xmlns:p14="http://schemas.microsoft.com/office/powerpoint/2010/main" val="1831229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gn="ctr" rtl="0">
              <a:spcBef>
                <a:spcPct val="0"/>
              </a:spcBef>
            </a:pPr>
            <a:r>
              <a:rPr lang="en-US" altLang="zh-CN" sz="4400" dirty="0">
                <a:latin typeface="Arial" panose="020B0604020202020204" pitchFamily="34" charset="0"/>
              </a:rPr>
              <a:t>2.1.3 </a:t>
            </a:r>
            <a:r>
              <a:rPr lang="en-US" altLang="en-US" sz="4400" dirty="0">
                <a:latin typeface="Arial" panose="020B0604020202020204" pitchFamily="34" charset="0"/>
              </a:rPr>
              <a:t>Mean Average Precision (MAP)</a:t>
            </a:r>
            <a:endParaRPr lang="zh-CN" altLang="en-US" sz="4400" dirty="0"/>
          </a:p>
        </p:txBody>
      </p:sp>
      <p:sp>
        <p:nvSpPr>
          <p:cNvPr id="3" name="内容占位符 2"/>
          <p:cNvSpPr>
            <a:spLocks noGrp="1"/>
          </p:cNvSpPr>
          <p:nvPr>
            <p:ph idx="1"/>
          </p:nvPr>
        </p:nvSpPr>
        <p:spPr/>
        <p:txBody>
          <a:bodyPr/>
          <a:lstStyle/>
          <a:p>
            <a:pPr>
              <a:lnSpc>
                <a:spcPct val="90000"/>
              </a:lnSpc>
            </a:pPr>
            <a:r>
              <a:rPr lang="zh-CN" altLang="en-US" sz="2600" dirty="0">
                <a:latin typeface="Arial" panose="020B0604020202020204" pitchFamily="34" charset="0"/>
              </a:rPr>
              <a:t>平均查准率均值</a:t>
            </a:r>
            <a:endParaRPr lang="en-US" altLang="en-US" sz="2600" dirty="0">
              <a:latin typeface="Arial" panose="020B0604020202020204" pitchFamily="34" charset="0"/>
            </a:endParaRPr>
          </a:p>
          <a:p>
            <a:pPr>
              <a:lnSpc>
                <a:spcPct val="90000"/>
              </a:lnSpc>
            </a:pPr>
            <a:r>
              <a:rPr lang="en-US" altLang="en-US" sz="2600" dirty="0">
                <a:latin typeface="Arial" panose="020B0604020202020204" pitchFamily="34" charset="0"/>
              </a:rPr>
              <a:t>MAP is Average Precision across multiple queries /rankings</a:t>
            </a:r>
          </a:p>
          <a:p>
            <a:pPr>
              <a:lnSpc>
                <a:spcPct val="90000"/>
              </a:lnSpc>
            </a:pPr>
            <a:r>
              <a:rPr lang="zh-CN" altLang="en-US" sz="2800" dirty="0"/>
              <a:t>在每个相关文档位置上查准率的平均值，被称为</a:t>
            </a:r>
            <a:r>
              <a:rPr lang="zh-CN" altLang="en-US" sz="2800" b="1" dirty="0">
                <a:solidFill>
                  <a:srgbClr val="0000FF"/>
                </a:solidFill>
              </a:rPr>
              <a:t>平均查准率 </a:t>
            </a:r>
            <a:r>
              <a:rPr lang="en-US" altLang="en-US" sz="2800" dirty="0">
                <a:latin typeface="Arial" panose="020B0604020202020204" pitchFamily="34" charset="0"/>
              </a:rPr>
              <a:t>Average Precision </a:t>
            </a:r>
            <a:r>
              <a:rPr lang="en-US" altLang="zh-CN" sz="2800" dirty="0"/>
              <a:t>(AP)</a:t>
            </a:r>
          </a:p>
          <a:p>
            <a:pPr>
              <a:lnSpc>
                <a:spcPct val="90000"/>
              </a:lnSpc>
            </a:pPr>
            <a:endParaRPr lang="en-US" altLang="en-US" sz="2600" dirty="0">
              <a:latin typeface="Arial" panose="020B0604020202020204" pitchFamily="34" charset="0"/>
            </a:endParaRPr>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gn="ctr" rtl="0">
              <a:spcBef>
                <a:spcPct val="0"/>
              </a:spcBef>
            </a:pPr>
            <a:endParaRPr lang="zh-CN" altLang="en-US" sz="4400" dirty="0"/>
          </a:p>
        </p:txBody>
      </p:sp>
      <p:sp>
        <p:nvSpPr>
          <p:cNvPr id="3" name="内容占位符 2"/>
          <p:cNvSpPr>
            <a:spLocks noGrp="1"/>
          </p:cNvSpPr>
          <p:nvPr>
            <p:ph idx="1"/>
          </p:nvPr>
        </p:nvSpPr>
        <p:spPr/>
        <p:txBody>
          <a:bodyPr/>
          <a:lstStyle/>
          <a:p>
            <a:pPr>
              <a:lnSpc>
                <a:spcPct val="90000"/>
              </a:lnSpc>
            </a:pPr>
            <a:r>
              <a:rPr lang="en-US" altLang="en-US" sz="2600" dirty="0">
                <a:latin typeface="Arial" panose="020B0604020202020204" pitchFamily="34" charset="0"/>
              </a:rPr>
              <a:t>Consider rank position of each </a:t>
            </a:r>
            <a:r>
              <a:rPr lang="en-US" altLang="en-US" sz="2600" b="1" i="1" dirty="0">
                <a:latin typeface="Arial" panose="020B0604020202020204" pitchFamily="34" charset="0"/>
              </a:rPr>
              <a:t>relevant</a:t>
            </a:r>
            <a:r>
              <a:rPr lang="en-US" altLang="en-US" sz="2600" dirty="0">
                <a:latin typeface="Arial" panose="020B0604020202020204" pitchFamily="34" charset="0"/>
              </a:rPr>
              <a:t> doc</a:t>
            </a:r>
          </a:p>
          <a:p>
            <a:pPr lvl="1">
              <a:lnSpc>
                <a:spcPct val="90000"/>
              </a:lnSpc>
            </a:pPr>
            <a:r>
              <a:rPr lang="en-US" altLang="en-US" sz="2200" dirty="0">
                <a:latin typeface="Arial" panose="020B0604020202020204" pitchFamily="34" charset="0"/>
              </a:rPr>
              <a:t>K</a:t>
            </a:r>
            <a:r>
              <a:rPr lang="en-US" altLang="en-US" sz="2200" baseline="-25000" dirty="0">
                <a:latin typeface="Arial" panose="020B0604020202020204" pitchFamily="34" charset="0"/>
              </a:rPr>
              <a:t>1</a:t>
            </a:r>
            <a:r>
              <a:rPr lang="en-US" altLang="en-US" sz="2200" dirty="0">
                <a:latin typeface="Arial" panose="020B0604020202020204" pitchFamily="34" charset="0"/>
              </a:rPr>
              <a:t>, K</a:t>
            </a:r>
            <a:r>
              <a:rPr lang="en-US" altLang="en-US" sz="2200" baseline="-25000" dirty="0">
                <a:latin typeface="Arial" panose="020B0604020202020204" pitchFamily="34" charset="0"/>
              </a:rPr>
              <a:t>2</a:t>
            </a:r>
            <a:r>
              <a:rPr lang="en-US" altLang="en-US" sz="2200" dirty="0">
                <a:latin typeface="Arial" panose="020B0604020202020204" pitchFamily="34" charset="0"/>
              </a:rPr>
              <a:t>, … K</a:t>
            </a:r>
            <a:r>
              <a:rPr lang="en-US" altLang="en-US" sz="2200" baseline="-25000" dirty="0">
                <a:latin typeface="Arial" panose="020B0604020202020204" pitchFamily="34" charset="0"/>
              </a:rPr>
              <a:t>R</a:t>
            </a:r>
          </a:p>
          <a:p>
            <a:pPr lvl="2">
              <a:lnSpc>
                <a:spcPct val="90000"/>
              </a:lnSpc>
            </a:pPr>
            <a:endParaRPr lang="en-US" altLang="en-US" sz="1600" dirty="0">
              <a:latin typeface="Arial" panose="020B0604020202020204" pitchFamily="34" charset="0"/>
            </a:endParaRPr>
          </a:p>
          <a:p>
            <a:pPr>
              <a:lnSpc>
                <a:spcPct val="90000"/>
              </a:lnSpc>
            </a:pPr>
            <a:r>
              <a:rPr lang="en-US" altLang="en-US" sz="2600" dirty="0">
                <a:latin typeface="Arial" panose="020B0604020202020204" pitchFamily="34" charset="0"/>
              </a:rPr>
              <a:t>Compute </a:t>
            </a:r>
            <a:r>
              <a:rPr lang="en-US" altLang="en-US" sz="2600" dirty="0" err="1">
                <a:latin typeface="Arial" panose="020B0604020202020204" pitchFamily="34" charset="0"/>
              </a:rPr>
              <a:t>Precision@K</a:t>
            </a:r>
            <a:r>
              <a:rPr lang="en-US" altLang="en-US" sz="2600" dirty="0">
                <a:latin typeface="Arial" panose="020B0604020202020204" pitchFamily="34" charset="0"/>
              </a:rPr>
              <a:t> for each K</a:t>
            </a:r>
            <a:r>
              <a:rPr lang="en-US" altLang="en-US" sz="2600" baseline="-25000" dirty="0">
                <a:latin typeface="Arial" panose="020B0604020202020204" pitchFamily="34" charset="0"/>
              </a:rPr>
              <a:t>1</a:t>
            </a:r>
            <a:r>
              <a:rPr lang="en-US" altLang="en-US" sz="2600" dirty="0">
                <a:latin typeface="Arial" panose="020B0604020202020204" pitchFamily="34" charset="0"/>
              </a:rPr>
              <a:t>, K</a:t>
            </a:r>
            <a:r>
              <a:rPr lang="en-US" altLang="en-US" sz="2600" baseline="-25000" dirty="0">
                <a:latin typeface="Arial" panose="020B0604020202020204" pitchFamily="34" charset="0"/>
              </a:rPr>
              <a:t>2</a:t>
            </a:r>
            <a:r>
              <a:rPr lang="en-US" altLang="en-US" sz="2600" dirty="0">
                <a:latin typeface="Arial" panose="020B0604020202020204" pitchFamily="34" charset="0"/>
              </a:rPr>
              <a:t>, … K</a:t>
            </a:r>
            <a:r>
              <a:rPr lang="en-US" altLang="en-US" sz="2600" baseline="-25000" dirty="0">
                <a:latin typeface="Arial" panose="020B0604020202020204" pitchFamily="34" charset="0"/>
              </a:rPr>
              <a:t>R</a:t>
            </a:r>
          </a:p>
          <a:p>
            <a:pPr lvl="1">
              <a:lnSpc>
                <a:spcPct val="90000"/>
              </a:lnSpc>
            </a:pPr>
            <a:endParaRPr lang="en-US" altLang="en-US" sz="1500" baseline="-25000" dirty="0">
              <a:latin typeface="Arial" panose="020B0604020202020204" pitchFamily="34" charset="0"/>
            </a:endParaRPr>
          </a:p>
          <a:p>
            <a:pPr>
              <a:lnSpc>
                <a:spcPct val="90000"/>
              </a:lnSpc>
            </a:pPr>
            <a:r>
              <a:rPr lang="en-US" altLang="en-US" sz="2600" dirty="0">
                <a:latin typeface="Arial" panose="020B0604020202020204" pitchFamily="34" charset="0"/>
              </a:rPr>
              <a:t>Average precision = average of P@K</a:t>
            </a:r>
          </a:p>
          <a:p>
            <a:pPr>
              <a:lnSpc>
                <a:spcPct val="90000"/>
              </a:lnSpc>
            </a:pPr>
            <a:endParaRPr lang="en-US" altLang="en-US" sz="2600" dirty="0">
              <a:latin typeface="Arial" panose="020B0604020202020204" pitchFamily="34" charset="0"/>
            </a:endParaRPr>
          </a:p>
          <a:p>
            <a:pPr>
              <a:lnSpc>
                <a:spcPct val="90000"/>
              </a:lnSpc>
            </a:pPr>
            <a:endParaRPr lang="en-US" altLang="en-US" sz="2100" dirty="0">
              <a:latin typeface="Arial" panose="020B0604020202020204" pitchFamily="34" charset="0"/>
            </a:endParaRPr>
          </a:p>
          <a:p>
            <a:pPr>
              <a:lnSpc>
                <a:spcPct val="90000"/>
              </a:lnSpc>
            </a:pPr>
            <a:r>
              <a:rPr lang="en-US" altLang="en-US" sz="2600" dirty="0">
                <a:latin typeface="Arial" panose="020B0604020202020204" pitchFamily="34" charset="0"/>
              </a:rPr>
              <a:t>Ex:                    has </a:t>
            </a:r>
            <a:r>
              <a:rPr lang="en-US" altLang="en-US" sz="2600" dirty="0" err="1">
                <a:latin typeface="Arial" panose="020B0604020202020204" pitchFamily="34" charset="0"/>
              </a:rPr>
              <a:t>AvgPrec</a:t>
            </a:r>
            <a:r>
              <a:rPr lang="en-US" altLang="en-US" sz="2600" dirty="0">
                <a:latin typeface="Arial" panose="020B0604020202020204" pitchFamily="34" charset="0"/>
              </a:rPr>
              <a:t> of</a:t>
            </a:r>
          </a:p>
          <a:p>
            <a:pPr lvl="1">
              <a:lnSpc>
                <a:spcPct val="90000"/>
              </a:lnSpc>
            </a:pPr>
            <a:endParaRPr lang="en-US" altLang="en-US" sz="2200" dirty="0">
              <a:latin typeface="Arial" panose="020B0604020202020204" pitchFamily="34" charset="0"/>
            </a:endParaRPr>
          </a:p>
          <a:p>
            <a:endParaRPr lang="zh-CN" altLang="en-US" dirty="0"/>
          </a:p>
        </p:txBody>
      </p:sp>
      <p:pic>
        <p:nvPicPr>
          <p:cNvPr id="4" name="Picture 11">
            <a:extLst>
              <a:ext uri="{FF2B5EF4-FFF2-40B4-BE49-F238E27FC236}">
                <a16:creationId xmlns:a16="http://schemas.microsoft.com/office/drawing/2014/main" id="{A2520EDC-6A0F-EF46-B342-3FA981418A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5188" y="3657600"/>
            <a:ext cx="3016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1140" name="Object 4"/>
          <p:cNvGraphicFramePr>
            <a:graphicFrameLocks noChangeAspect="1"/>
          </p:cNvGraphicFramePr>
          <p:nvPr/>
        </p:nvGraphicFramePr>
        <p:xfrm>
          <a:off x="5715008" y="4214818"/>
          <a:ext cx="2514600" cy="800100"/>
        </p:xfrm>
        <a:graphic>
          <a:graphicData uri="http://schemas.openxmlformats.org/presentationml/2006/ole">
            <mc:AlternateContent xmlns:mc="http://schemas.openxmlformats.org/markup-compatibility/2006">
              <mc:Choice xmlns:v="urn:schemas-microsoft-com:vml" Requires="v">
                <p:oleObj name="Equation" r:id="rId3" imgW="30137100" imgH="9944100" progId="Equation.3">
                  <p:embed/>
                </p:oleObj>
              </mc:Choice>
              <mc:Fallback>
                <p:oleObj name="Equation" r:id="rId3" imgW="30137100" imgH="99441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8" y="4214818"/>
                        <a:ext cx="25146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EC1B304D-717F-9444-ADAF-E985EA549898}"/>
              </a:ext>
            </a:extLst>
          </p:cNvPr>
          <p:cNvSpPr>
            <a:spLocks noGrp="1"/>
          </p:cNvSpPr>
          <p:nvPr>
            <p:ph type="title"/>
          </p:nvPr>
        </p:nvSpPr>
        <p:spPr/>
        <p:txBody>
          <a:bodyPr/>
          <a:lstStyle/>
          <a:p>
            <a:r>
              <a:rPr lang="en-US" altLang="en-US" dirty="0">
                <a:latin typeface="Arial" panose="020B0604020202020204" pitchFamily="34" charset="0"/>
              </a:rPr>
              <a:t>Average Precision</a:t>
            </a:r>
          </a:p>
        </p:txBody>
      </p:sp>
      <p:pic>
        <p:nvPicPr>
          <p:cNvPr id="35842" name="Picture 3" descr="C:\Users\croft\Desktop\chap8-2.tif">
            <a:extLst>
              <a:ext uri="{FF2B5EF4-FFF2-40B4-BE49-F238E27FC236}">
                <a16:creationId xmlns:a16="http://schemas.microsoft.com/office/drawing/2014/main" id="{FCFBCDC9-6E02-1948-9931-53972C5ADA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1600200"/>
            <a:ext cx="5118100"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Picture 9" descr="TP_tmp.png">
            <a:extLst>
              <a:ext uri="{FF2B5EF4-FFF2-40B4-BE49-F238E27FC236}">
                <a16:creationId xmlns:a16="http://schemas.microsoft.com/office/drawing/2014/main" id="{130DD765-15D6-EA4B-BA9A-C8BFBB24683C}"/>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14400" y="5029200"/>
            <a:ext cx="7419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E43F2CDE-5169-C64E-BACF-A62713467000}"/>
              </a:ext>
            </a:extLst>
          </p:cNvPr>
          <p:cNvSpPr>
            <a:spLocks noGrp="1"/>
          </p:cNvSpPr>
          <p:nvPr>
            <p:ph type="title"/>
          </p:nvPr>
        </p:nvSpPr>
        <p:spPr/>
        <p:txBody>
          <a:bodyPr/>
          <a:lstStyle/>
          <a:p>
            <a:r>
              <a:rPr lang="en-US" altLang="en-US">
                <a:latin typeface="Arial" panose="020B0604020202020204" pitchFamily="34" charset="0"/>
              </a:rPr>
              <a:t>MAP</a:t>
            </a:r>
          </a:p>
        </p:txBody>
      </p:sp>
      <p:pic>
        <p:nvPicPr>
          <p:cNvPr id="36866" name="Picture 2" descr="C:\Users\croft\Desktop\chap8-3.tif">
            <a:extLst>
              <a:ext uri="{FF2B5EF4-FFF2-40B4-BE49-F238E27FC236}">
                <a16:creationId xmlns:a16="http://schemas.microsoft.com/office/drawing/2014/main" id="{E7D0CEE0-F34F-A24F-A218-16A7D6CD62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676400"/>
            <a:ext cx="4465638"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6" descr="TP_tmp.png">
            <a:extLst>
              <a:ext uri="{FF2B5EF4-FFF2-40B4-BE49-F238E27FC236}">
                <a16:creationId xmlns:a16="http://schemas.microsoft.com/office/drawing/2014/main" id="{14CA6D4D-4D5E-9045-BF2A-BD2D6F6E491D}"/>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762000" y="5181600"/>
            <a:ext cx="7685088"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GMAP </a:t>
            </a:r>
            <a:r>
              <a:rPr lang="zh-CN" altLang="en-US" dirty="0"/>
              <a:t>几何平均查准率</a:t>
            </a:r>
          </a:p>
        </p:txBody>
      </p:sp>
      <p:pic>
        <p:nvPicPr>
          <p:cNvPr id="296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7440642"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098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484784"/>
            <a:ext cx="7642694"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79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2.1.4 </a:t>
            </a:r>
            <a:r>
              <a:rPr lang="en-US" b="1" dirty="0"/>
              <a:t>MRR(Mean Reciprocal Rank)：</a:t>
            </a:r>
            <a:endParaRPr lang="zh-CN" altLang="en-US" dirty="0"/>
          </a:p>
        </p:txBody>
      </p:sp>
      <p:sp>
        <p:nvSpPr>
          <p:cNvPr id="4" name="内容占位符 3"/>
          <p:cNvSpPr>
            <a:spLocks noGrp="1"/>
          </p:cNvSpPr>
          <p:nvPr>
            <p:ph idx="1"/>
          </p:nvPr>
        </p:nvSpPr>
        <p:spPr/>
        <p:txBody>
          <a:bodyPr/>
          <a:lstStyle/>
          <a:p>
            <a:r>
              <a:rPr lang="en-US" dirty="0"/>
              <a:t>reciprocal rank</a:t>
            </a:r>
            <a:r>
              <a:rPr lang="zh-CN" altLang="en-US" dirty="0"/>
              <a:t>是指，第一个正确答案的排名的倒数。</a:t>
            </a:r>
            <a:endParaRPr lang="en-US" altLang="zh-CN" dirty="0"/>
          </a:p>
          <a:p>
            <a:endParaRPr lang="en-US" altLang="zh-CN" dirty="0"/>
          </a:p>
          <a:p>
            <a:r>
              <a:rPr lang="en-US" dirty="0"/>
              <a:t>MRR</a:t>
            </a:r>
            <a:r>
              <a:rPr lang="zh-CN" altLang="en-US" dirty="0"/>
              <a:t>是指多个查询语句的排名倒数的均值</a:t>
            </a:r>
          </a:p>
        </p:txBody>
      </p:sp>
      <p:pic>
        <p:nvPicPr>
          <p:cNvPr id="93186" name="Picture 2"/>
          <p:cNvPicPr>
            <a:picLocks noChangeAspect="1" noChangeArrowheads="1"/>
          </p:cNvPicPr>
          <p:nvPr/>
        </p:nvPicPr>
        <p:blipFill>
          <a:blip r:embed="rId2"/>
          <a:srcRect/>
          <a:stretch>
            <a:fillRect/>
          </a:stretch>
        </p:blipFill>
        <p:spPr bwMode="auto">
          <a:xfrm>
            <a:off x="1714480" y="3786190"/>
            <a:ext cx="3933825" cy="1724025"/>
          </a:xfrm>
          <a:prstGeom prst="rect">
            <a:avLst/>
          </a:prstGeom>
          <a:noFill/>
          <a:ln w="9525">
            <a:noFill/>
            <a:miter lim="800000"/>
            <a:headEnd/>
            <a:tailEnd/>
          </a:ln>
          <a:effectLst/>
        </p:spPr>
      </p:pic>
      <p:pic>
        <p:nvPicPr>
          <p:cNvPr id="93187" name="Picture 3"/>
          <p:cNvPicPr>
            <a:picLocks noChangeAspect="1" noChangeArrowheads="1"/>
          </p:cNvPicPr>
          <p:nvPr/>
        </p:nvPicPr>
        <p:blipFill>
          <a:blip r:embed="rId3"/>
          <a:srcRect/>
          <a:stretch>
            <a:fillRect/>
          </a:stretch>
        </p:blipFill>
        <p:spPr bwMode="auto">
          <a:xfrm>
            <a:off x="1428728" y="2714620"/>
            <a:ext cx="5981700" cy="44767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NDCG</a:t>
            </a:r>
            <a:endParaRPr lang="en-US" altLang="zh-CN" dirty="0">
              <a:solidFill>
                <a:schemeClr val="tx2"/>
              </a:solidFill>
              <a:latin typeface="Times New Roman" pitchFamily="18" charset="0"/>
            </a:endParaRPr>
          </a:p>
        </p:txBody>
      </p:sp>
      <p:sp>
        <p:nvSpPr>
          <p:cNvPr id="3" name="内容占位符 2"/>
          <p:cNvSpPr>
            <a:spLocks noGrp="1"/>
          </p:cNvSpPr>
          <p:nvPr>
            <p:ph idx="1"/>
          </p:nvPr>
        </p:nvSpPr>
        <p:spPr/>
        <p:txBody>
          <a:bodyPr/>
          <a:lstStyle/>
          <a:p>
            <a:r>
              <a:rPr lang="en-US" altLang="zh-CN" b="1" dirty="0"/>
              <a:t>NDCG</a:t>
            </a:r>
            <a:r>
              <a:rPr lang="en-US" altLang="zh-CN" dirty="0"/>
              <a:t> </a:t>
            </a:r>
            <a:r>
              <a:rPr lang="zh-CN" altLang="en-US" dirty="0"/>
              <a:t>：一种总体观察检索排序效果的方法，利用检索序列加和的思路来衡量。</a:t>
            </a:r>
            <a:endParaRPr lang="en-US" altLang="zh-CN" dirty="0"/>
          </a:p>
          <a:p>
            <a:r>
              <a:rPr lang="zh-CN" altLang="en-US" dirty="0"/>
              <a:t>假设</a:t>
            </a:r>
            <a:endParaRPr lang="en-US" altLang="zh-CN" dirty="0"/>
          </a:p>
          <a:p>
            <a:pPr lvl="1"/>
            <a:r>
              <a:rPr lang="zh-CN" altLang="en-US" dirty="0"/>
              <a:t>在</a:t>
            </a:r>
            <a:r>
              <a:rPr lang="en-US" altLang="zh-CN" dirty="0"/>
              <a:t>Google</a:t>
            </a:r>
            <a:r>
              <a:rPr lang="zh-CN" altLang="en-US" dirty="0"/>
              <a:t>上搜索一个词，然后得到</a:t>
            </a:r>
            <a:r>
              <a:rPr lang="en-US" altLang="zh-CN" dirty="0"/>
              <a:t>5</a:t>
            </a:r>
            <a:r>
              <a:rPr lang="zh-CN" altLang="en-US" dirty="0"/>
              <a:t>个结果</a:t>
            </a:r>
            <a:endParaRPr lang="en-US" altLang="zh-CN" dirty="0"/>
          </a:p>
          <a:p>
            <a:pPr lvl="1"/>
            <a:r>
              <a:rPr lang="zh-CN" altLang="en-US" dirty="0"/>
              <a:t>对这些结果进行</a:t>
            </a:r>
            <a:r>
              <a:rPr lang="en-US" altLang="zh-CN" dirty="0"/>
              <a:t>3</a:t>
            </a:r>
            <a:r>
              <a:rPr lang="zh-CN" altLang="en-US" dirty="0"/>
              <a:t>个等级的区分：</a:t>
            </a:r>
            <a:r>
              <a:rPr lang="en-US" altLang="zh-CN" dirty="0"/>
              <a:t>Good</a:t>
            </a:r>
            <a:r>
              <a:rPr lang="zh-CN" altLang="en-US" dirty="0"/>
              <a:t>（好）、</a:t>
            </a:r>
            <a:r>
              <a:rPr lang="en-US" altLang="zh-CN" dirty="0"/>
              <a:t>Fair</a:t>
            </a:r>
            <a:r>
              <a:rPr lang="zh-CN" altLang="en-US" dirty="0"/>
              <a:t>（一般）、</a:t>
            </a:r>
            <a:r>
              <a:rPr lang="en-US" altLang="zh-CN" dirty="0"/>
              <a:t>Bad</a:t>
            </a:r>
            <a:r>
              <a:rPr lang="zh-CN" altLang="en-US" dirty="0"/>
              <a:t>（差），然后赋予他们分值分别为</a:t>
            </a:r>
            <a:r>
              <a:rPr lang="en-US" altLang="zh-CN" dirty="0"/>
              <a:t>3</a:t>
            </a:r>
            <a:r>
              <a:rPr lang="zh-CN" altLang="en-US" dirty="0"/>
              <a:t>、</a:t>
            </a:r>
            <a:r>
              <a:rPr lang="en-US" altLang="zh-CN" dirty="0"/>
              <a:t>2</a:t>
            </a:r>
            <a:r>
              <a:rPr lang="zh-CN" altLang="en-US" dirty="0"/>
              <a:t>、</a:t>
            </a:r>
            <a:r>
              <a:rPr lang="en-US" altLang="zh-CN" dirty="0"/>
              <a:t>1</a:t>
            </a:r>
            <a:r>
              <a:rPr lang="zh-CN" altLang="en-US" dirty="0"/>
              <a:t>，</a:t>
            </a:r>
            <a:endParaRPr lang="en-US" altLang="zh-CN" dirty="0"/>
          </a:p>
          <a:p>
            <a:pPr lvl="1"/>
            <a:r>
              <a:rPr lang="zh-CN" altLang="en-US" dirty="0"/>
              <a:t>假定通过逐条打分后，得到这</a:t>
            </a:r>
            <a:r>
              <a:rPr lang="en-US" altLang="zh-CN" dirty="0"/>
              <a:t>5</a:t>
            </a:r>
            <a:r>
              <a:rPr lang="zh-CN" altLang="en-US" dirty="0"/>
              <a:t>个结果的分值分别为</a:t>
            </a:r>
            <a:r>
              <a:rPr lang="en-US" altLang="zh-CN" dirty="0"/>
              <a:t>3</a:t>
            </a:r>
            <a:r>
              <a:rPr lang="zh-CN" altLang="en-US" dirty="0"/>
              <a:t>、</a:t>
            </a:r>
            <a:r>
              <a:rPr lang="en-US" altLang="zh-CN" dirty="0"/>
              <a:t>2 </a:t>
            </a:r>
            <a:r>
              <a:rPr lang="zh-CN" altLang="en-US" dirty="0"/>
              <a:t>、</a:t>
            </a:r>
            <a:r>
              <a:rPr lang="en-US" altLang="zh-CN" dirty="0"/>
              <a:t>1 </a:t>
            </a:r>
            <a:r>
              <a:rPr lang="zh-CN" altLang="en-US" dirty="0"/>
              <a:t>、</a:t>
            </a:r>
            <a:r>
              <a:rPr lang="en-US" altLang="zh-CN" dirty="0"/>
              <a:t>3</a:t>
            </a:r>
            <a:r>
              <a:rPr lang="zh-CN" altLang="en-US" dirty="0"/>
              <a:t>、 </a:t>
            </a:r>
            <a:r>
              <a:rPr lang="en-US" altLang="zh-CN" dirty="0"/>
              <a:t>2</a:t>
            </a:r>
            <a:r>
              <a:rPr lang="zh-CN" altLang="en-US" dirty="0"/>
              <a:t>。</a:t>
            </a:r>
          </a:p>
          <a:p>
            <a:endParaRPr lang="zh-CN" altLang="en-US" dirty="0"/>
          </a:p>
        </p:txBody>
      </p:sp>
    </p:spTree>
    <p:extLst>
      <p:ext uri="{BB962C8B-B14F-4D97-AF65-F5344CB8AC3E}">
        <p14:creationId xmlns:p14="http://schemas.microsoft.com/office/powerpoint/2010/main" val="4110336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title"/>
          </p:nvPr>
        </p:nvSpPr>
        <p:spPr/>
        <p:txBody>
          <a:bodyPr/>
          <a:lstStyle/>
          <a:p>
            <a:pPr eaLnBrk="1" hangingPunct="1"/>
            <a:r>
              <a:rPr lang="zh-CN" altLang="en-US"/>
              <a:t>两个假设</a:t>
            </a:r>
          </a:p>
        </p:txBody>
      </p:sp>
      <p:sp>
        <p:nvSpPr>
          <p:cNvPr id="56323" name="Rectangle 8"/>
          <p:cNvSpPr>
            <a:spLocks noGrp="1" noChangeArrowheads="1"/>
          </p:cNvSpPr>
          <p:nvPr>
            <p:ph type="body" idx="1"/>
          </p:nvPr>
        </p:nvSpPr>
        <p:spPr/>
        <p:txBody>
          <a:bodyPr/>
          <a:lstStyle/>
          <a:p>
            <a:pPr eaLnBrk="1" hangingPunct="1"/>
            <a:r>
              <a:rPr lang="zh-CN" altLang="en-US"/>
              <a:t>应该把按相关度由大到小的顺序排序</a:t>
            </a:r>
            <a:endParaRPr lang="en-US" altLang="zh-CN"/>
          </a:p>
          <a:p>
            <a:pPr eaLnBrk="1" hangingPunct="1"/>
            <a:r>
              <a:rPr lang="zh-CN" altLang="en-US"/>
              <a:t>相关度大的文档比相关度小的文档对用户来说应该更重要）</a:t>
            </a:r>
            <a:r>
              <a:rPr lang="en-US" altLang="zh-CN"/>
              <a:t>,</a:t>
            </a:r>
            <a:r>
              <a:rPr lang="zh-CN" altLang="en-US"/>
              <a:t>相关度大小可以</a:t>
            </a:r>
            <a:r>
              <a:rPr lang="en-US" altLang="zh-CN"/>
              <a:t> &gt;1</a:t>
            </a:r>
          </a:p>
          <a:p>
            <a:pPr eaLnBrk="1" hangingPunct="1"/>
            <a:endParaRPr lang="en-US" altLang="zh-CN"/>
          </a:p>
        </p:txBody>
      </p:sp>
    </p:spTree>
    <p:extLst>
      <p:ext uri="{BB962C8B-B14F-4D97-AF65-F5344CB8AC3E}">
        <p14:creationId xmlns:p14="http://schemas.microsoft.com/office/powerpoint/2010/main" val="312497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zh-CN" altLang="en-US" dirty="0">
                <a:latin typeface="Times New Roman" pitchFamily="18" charset="0"/>
              </a:rPr>
              <a:t>评价的类型</a:t>
            </a:r>
          </a:p>
          <a:p>
            <a:pPr lvl="1" algn="just"/>
            <a:r>
              <a:rPr lang="zh-CN" altLang="en-US" dirty="0">
                <a:latin typeface="Times New Roman" pitchFamily="18" charset="0"/>
              </a:rPr>
              <a:t>实验室评价</a:t>
            </a:r>
            <a:endParaRPr lang="en-US" altLang="zh-CN" dirty="0">
              <a:latin typeface="Times New Roman" pitchFamily="18" charset="0"/>
            </a:endParaRPr>
          </a:p>
          <a:p>
            <a:pPr lvl="1" algn="just"/>
            <a:r>
              <a:rPr lang="zh-CN" altLang="en-US" dirty="0">
                <a:latin typeface="Times New Roman" pitchFamily="18" charset="0"/>
              </a:rPr>
              <a:t>真实环境评价</a:t>
            </a:r>
            <a:endParaRPr lang="en-US" altLang="zh-CN" dirty="0">
              <a:latin typeface="Times New Roman" pitchFamily="18" charset="0"/>
            </a:endParaRPr>
          </a:p>
          <a:p>
            <a:pPr algn="just"/>
            <a:r>
              <a:rPr lang="zh-CN" altLang="en-US" dirty="0">
                <a:latin typeface="Times New Roman" pitchFamily="18" charset="0"/>
              </a:rPr>
              <a:t>两者不同。有时，结果出入也较大。</a:t>
            </a:r>
          </a:p>
          <a:p>
            <a:pPr algn="just"/>
            <a:r>
              <a:rPr lang="zh-CN" altLang="en-US" dirty="0">
                <a:latin typeface="Times New Roman" pitchFamily="18" charset="0"/>
              </a:rPr>
              <a:t>由于在实验室封闭环境下的评价具有可重复性，目前仍是主流。</a:t>
            </a:r>
            <a:r>
              <a:rPr lang="zh-CN" altLang="en-US" dirty="0"/>
              <a:t> </a:t>
            </a:r>
          </a:p>
          <a:p>
            <a:endParaRPr lang="zh-CN" altLang="en-US" dirty="0"/>
          </a:p>
        </p:txBody>
      </p:sp>
    </p:spTree>
    <p:extLst>
      <p:ext uri="{BB962C8B-B14F-4D97-AF65-F5344CB8AC3E}">
        <p14:creationId xmlns:p14="http://schemas.microsoft.com/office/powerpoint/2010/main" val="4280656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b="1"/>
              <a:t>Cumulative Gain </a:t>
            </a:r>
            <a:r>
              <a:rPr lang="zh-CN" altLang="en-US" b="1"/>
              <a:t>累积增益</a:t>
            </a:r>
            <a:endParaRPr lang="en-US" altLang="zh-CN" b="1"/>
          </a:p>
        </p:txBody>
      </p:sp>
      <p:sp>
        <p:nvSpPr>
          <p:cNvPr id="57347" name="Rectangle 3"/>
          <p:cNvSpPr>
            <a:spLocks noGrp="1" noChangeArrowheads="1"/>
          </p:cNvSpPr>
          <p:nvPr>
            <p:ph type="body" sz="half" idx="1"/>
          </p:nvPr>
        </p:nvSpPr>
        <p:spPr>
          <a:xfrm>
            <a:off x="457200" y="1600200"/>
            <a:ext cx="7786688" cy="4525963"/>
          </a:xfrm>
        </p:spPr>
        <p:txBody>
          <a:bodyPr/>
          <a:lstStyle/>
          <a:p>
            <a:pPr eaLnBrk="1" hangingPunct="1"/>
            <a:r>
              <a:rPr lang="en-US" altLang="zh-CN" sz="2800"/>
              <a:t>Cumulative Gain (CG) </a:t>
            </a:r>
            <a:r>
              <a:rPr lang="zh-CN" altLang="en-US" sz="2800"/>
              <a:t>：位于位置</a:t>
            </a:r>
            <a:r>
              <a:rPr lang="en-US" altLang="zh-CN" sz="2800"/>
              <a:t>1 </a:t>
            </a:r>
            <a:r>
              <a:rPr lang="zh-CN" altLang="en-US" sz="2800"/>
              <a:t>到</a:t>
            </a:r>
            <a:r>
              <a:rPr lang="en-US" altLang="zh-CN" sz="2800"/>
              <a:t>p </a:t>
            </a:r>
            <a:r>
              <a:rPr lang="zh-CN" altLang="en-US" sz="2800"/>
              <a:t>的检索结果的相关度之和。</a:t>
            </a:r>
          </a:p>
          <a:p>
            <a:pPr eaLnBrk="1" hangingPunct="1"/>
            <a:endParaRPr lang="zh-CN" altLang="en-US" sz="2800"/>
          </a:p>
          <a:p>
            <a:pPr eaLnBrk="1" hangingPunct="1"/>
            <a:endParaRPr lang="zh-CN" altLang="en-US" sz="2800"/>
          </a:p>
          <a:p>
            <a:pPr eaLnBrk="1" hangingPunct="1"/>
            <a:endParaRPr lang="zh-CN" altLang="en-US" sz="2800"/>
          </a:p>
          <a:p>
            <a:pPr eaLnBrk="1" hangingPunct="1"/>
            <a:endParaRPr lang="zh-CN" altLang="en-US" sz="2800"/>
          </a:p>
          <a:p>
            <a:pPr eaLnBrk="1" hangingPunct="1"/>
            <a:r>
              <a:rPr lang="zh-CN" altLang="en-US" sz="2800"/>
              <a:t> </a:t>
            </a:r>
            <a:r>
              <a:rPr lang="en-US" altLang="zh-CN" sz="2800" i="1"/>
              <a:t>rel</a:t>
            </a:r>
            <a:r>
              <a:rPr lang="en-US" altLang="zh-CN" sz="2800" i="1" baseline="-25000"/>
              <a:t>i</a:t>
            </a:r>
            <a:r>
              <a:rPr lang="en-US" altLang="zh-CN" sz="2800"/>
              <a:t>  </a:t>
            </a:r>
            <a:r>
              <a:rPr lang="zh-CN" altLang="en-US" sz="2800"/>
              <a:t>表示第 </a:t>
            </a:r>
            <a:r>
              <a:rPr lang="en-US" altLang="zh-CN" sz="2800"/>
              <a:t>i </a:t>
            </a:r>
            <a:r>
              <a:rPr lang="zh-CN" altLang="en-US" sz="2800"/>
              <a:t>个文档与查询语句的相关度。</a:t>
            </a:r>
          </a:p>
          <a:p>
            <a:pPr eaLnBrk="1" hangingPunct="1"/>
            <a:r>
              <a:rPr lang="zh-CN" altLang="en-US" sz="2800"/>
              <a:t>特点：未考虑位置，即前</a:t>
            </a:r>
            <a:r>
              <a:rPr lang="en-US" altLang="zh-CN" sz="2800"/>
              <a:t>p</a:t>
            </a:r>
            <a:r>
              <a:rPr lang="zh-CN" altLang="en-US" sz="2800"/>
              <a:t>项中两文档交换不影响计算结果。 </a:t>
            </a:r>
            <a:r>
              <a:rPr lang="en-US" altLang="zh-CN" sz="2800"/>
              <a:t>DCG </a:t>
            </a:r>
            <a:r>
              <a:rPr lang="zh-CN" altLang="en-US" sz="2800"/>
              <a:t>则希望改变这个特性。</a:t>
            </a:r>
          </a:p>
        </p:txBody>
      </p:sp>
      <p:graphicFrame>
        <p:nvGraphicFramePr>
          <p:cNvPr id="57348" name="Object 4"/>
          <p:cNvGraphicFramePr>
            <a:graphicFrameLocks noGrp="1" noChangeAspect="1"/>
          </p:cNvGraphicFramePr>
          <p:nvPr>
            <p:ph sz="half" idx="2"/>
          </p:nvPr>
        </p:nvGraphicFramePr>
        <p:xfrm>
          <a:off x="1476375" y="2636838"/>
          <a:ext cx="2516188" cy="741362"/>
        </p:xfrm>
        <a:graphic>
          <a:graphicData uri="http://schemas.openxmlformats.org/presentationml/2006/ole">
            <mc:AlternateContent xmlns:mc="http://schemas.openxmlformats.org/markup-compatibility/2006">
              <mc:Choice xmlns:v="urn:schemas-microsoft-com:vml" Requires="v">
                <p:oleObj name="Equation" r:id="rId2" imgW="990170" imgH="291973" progId="">
                  <p:embed/>
                </p:oleObj>
              </mc:Choice>
              <mc:Fallback>
                <p:oleObj name="Equation" r:id="rId2" imgW="990170" imgH="291973" progId="">
                  <p:embed/>
                  <p:pic>
                    <p:nvPicPr>
                      <p:cNvPr id="0" name="Picture 3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636838"/>
                        <a:ext cx="2516188" cy="74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31382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pPr eaLnBrk="1" hangingPunct="1"/>
            <a:r>
              <a:rPr lang="en-US" altLang="zh-CN" b="1"/>
              <a:t>Discounted </a:t>
            </a:r>
            <a:r>
              <a:rPr lang="zh-CN" altLang="en-US" b="1"/>
              <a:t>折扣</a:t>
            </a:r>
            <a:br>
              <a:rPr lang="en-US" altLang="zh-CN" b="1"/>
            </a:br>
            <a:r>
              <a:rPr lang="en-US" altLang="zh-CN" b="1"/>
              <a:t>Cumulative Gain</a:t>
            </a:r>
          </a:p>
        </p:txBody>
      </p:sp>
      <p:sp>
        <p:nvSpPr>
          <p:cNvPr id="58371" name="Rectangle 3"/>
          <p:cNvSpPr>
            <a:spLocks noGrp="1" noChangeArrowheads="1"/>
          </p:cNvSpPr>
          <p:nvPr>
            <p:ph type="body" sz="half" idx="1"/>
          </p:nvPr>
        </p:nvSpPr>
        <p:spPr>
          <a:xfrm>
            <a:off x="457200" y="1600200"/>
            <a:ext cx="8075613" cy="4525963"/>
          </a:xfrm>
        </p:spPr>
        <p:txBody>
          <a:bodyPr/>
          <a:lstStyle/>
          <a:p>
            <a:pPr eaLnBrk="1" hangingPunct="1"/>
            <a:r>
              <a:rPr lang="zh-CN" altLang="en-US" sz="2800"/>
              <a:t>基本思想，若搜索算法把相关度高的文档排在后面，则应该给予惩罚。一般用</a:t>
            </a:r>
            <a:r>
              <a:rPr lang="en-US" altLang="zh-CN" sz="2800"/>
              <a:t>log </a:t>
            </a:r>
            <a:r>
              <a:rPr lang="zh-CN" altLang="en-US" sz="2800"/>
              <a:t>函数表示这种惩罚。</a:t>
            </a:r>
            <a:r>
              <a:rPr lang="en-US" altLang="zh-CN" sz="2800"/>
              <a:t>DCG </a:t>
            </a:r>
            <a:r>
              <a:rPr lang="zh-CN" altLang="en-US" sz="2800"/>
              <a:t>的计算如下：</a:t>
            </a:r>
          </a:p>
          <a:p>
            <a:pPr eaLnBrk="1" hangingPunct="1"/>
            <a:endParaRPr lang="en-US" altLang="zh-CN" sz="2800"/>
          </a:p>
        </p:txBody>
      </p:sp>
      <p:graphicFrame>
        <p:nvGraphicFramePr>
          <p:cNvPr id="58372" name="Object 4"/>
          <p:cNvGraphicFramePr>
            <a:graphicFrameLocks noGrp="1" noChangeAspect="1"/>
          </p:cNvGraphicFramePr>
          <p:nvPr>
            <p:ph sz="half" idx="2"/>
          </p:nvPr>
        </p:nvGraphicFramePr>
        <p:xfrm>
          <a:off x="2051050" y="3860800"/>
          <a:ext cx="3600450" cy="1085850"/>
        </p:xfrm>
        <a:graphic>
          <a:graphicData uri="http://schemas.openxmlformats.org/presentationml/2006/ole">
            <mc:AlternateContent xmlns:mc="http://schemas.openxmlformats.org/markup-compatibility/2006">
              <mc:Choice xmlns:v="urn:schemas-microsoft-com:vml" Requires="v">
                <p:oleObj name="Equation" r:id="rId3" imgW="1473200" imgH="444500" progId="">
                  <p:embed/>
                </p:oleObj>
              </mc:Choice>
              <mc:Fallback>
                <p:oleObj name="Equation" r:id="rId3" imgW="1473200" imgH="444500" progId="">
                  <p:embed/>
                  <p:pic>
                    <p:nvPicPr>
                      <p:cNvPr id="0" name="Picture 3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860800"/>
                        <a:ext cx="360045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3" name="TextBox 1"/>
          <p:cNvSpPr txBox="1">
            <a:spLocks noChangeArrowheads="1"/>
          </p:cNvSpPr>
          <p:nvPr/>
        </p:nvSpPr>
        <p:spPr bwMode="auto">
          <a:xfrm>
            <a:off x="1763713" y="5805488"/>
            <a:ext cx="50405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1800" dirty="0" err="1"/>
              <a:t>i</a:t>
            </a:r>
            <a:r>
              <a:rPr lang="zh-CN" altLang="en-US" sz="1800" dirty="0"/>
              <a:t>越大，位置越靠后，分母越大， 该值权重越小</a:t>
            </a:r>
          </a:p>
        </p:txBody>
      </p:sp>
    </p:spTree>
    <p:extLst>
      <p:ext uri="{BB962C8B-B14F-4D97-AF65-F5344CB8AC3E}">
        <p14:creationId xmlns:p14="http://schemas.microsoft.com/office/powerpoint/2010/main" val="38332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4"/>
          <p:cNvGraphicFramePr>
            <a:graphicFrameLocks noChangeAspect="1"/>
          </p:cNvGraphicFramePr>
          <p:nvPr/>
        </p:nvGraphicFramePr>
        <p:xfrm>
          <a:off x="1390650" y="1482725"/>
          <a:ext cx="4848225" cy="1585913"/>
        </p:xfrm>
        <a:graphic>
          <a:graphicData uri="http://schemas.openxmlformats.org/presentationml/2006/ole">
            <mc:AlternateContent xmlns:mc="http://schemas.openxmlformats.org/markup-compatibility/2006">
              <mc:Choice xmlns:v="urn:schemas-microsoft-com:vml" Requires="v">
                <p:oleObj name="Equation" r:id="rId2" imgW="1397000" imgH="457200" progId="">
                  <p:embed/>
                </p:oleObj>
              </mc:Choice>
              <mc:Fallback>
                <p:oleObj name="Equation" r:id="rId2" imgW="1397000" imgH="457200" progId="">
                  <p:embed/>
                  <p:pic>
                    <p:nvPicPr>
                      <p:cNvPr id="0"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1482725"/>
                        <a:ext cx="4848225" cy="158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5" name="Text Box 7"/>
          <p:cNvSpPr txBox="1">
            <a:spLocks noChangeArrowheads="1"/>
          </p:cNvSpPr>
          <p:nvPr/>
        </p:nvSpPr>
        <p:spPr bwMode="auto">
          <a:xfrm>
            <a:off x="879475" y="3592513"/>
            <a:ext cx="74374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en-US" altLang="zh-CN" sz="2800"/>
              <a:t>The function is equivalent to the previous DCG function when the relevance values of documents are </a:t>
            </a:r>
            <a:r>
              <a:rPr lang="en-US" altLang="zh-CN" sz="2800">
                <a:hlinkClick r:id="rId4" tooltip="Binary"/>
              </a:rPr>
              <a:t>binary</a:t>
            </a:r>
            <a:r>
              <a:rPr lang="en-US" altLang="zh-CN" sz="2800"/>
              <a:t>, i.e., </a:t>
            </a:r>
            <a:r>
              <a:rPr lang="en-US" altLang="zh-CN" sz="2800" i="1">
                <a:latin typeface="Times New Roman" pitchFamily="18" charset="0"/>
              </a:rPr>
              <a:t>rel</a:t>
            </a:r>
            <a:r>
              <a:rPr lang="en-US" altLang="zh-CN" sz="2800" i="1" baseline="-25000">
                <a:latin typeface="Times New Roman" pitchFamily="18" charset="0"/>
              </a:rPr>
              <a:t>i </a:t>
            </a:r>
            <a:r>
              <a:rPr lang="en-US" altLang="zh-CN" sz="2800">
                <a:sym typeface="Symbol" pitchFamily="18" charset="2"/>
              </a:rPr>
              <a:t>{0,1}.</a:t>
            </a:r>
            <a:endParaRPr lang="en-US" altLang="en-US" sz="2800">
              <a:sym typeface="Symbol" pitchFamily="18" charset="2"/>
            </a:endParaRPr>
          </a:p>
        </p:txBody>
      </p:sp>
      <p:sp>
        <p:nvSpPr>
          <p:cNvPr id="59396" name="Text Box 8"/>
          <p:cNvSpPr txBox="1">
            <a:spLocks noChangeArrowheads="1"/>
          </p:cNvSpPr>
          <p:nvPr/>
        </p:nvSpPr>
        <p:spPr bwMode="auto">
          <a:xfrm>
            <a:off x="1384300" y="639763"/>
            <a:ext cx="7651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800"/>
              <a:t>另一种计算公式为：更强调前面的文档重要性。</a:t>
            </a:r>
          </a:p>
        </p:txBody>
      </p:sp>
    </p:spTree>
    <p:extLst>
      <p:ext uri="{BB962C8B-B14F-4D97-AF65-F5344CB8AC3E}">
        <p14:creationId xmlns:p14="http://schemas.microsoft.com/office/powerpoint/2010/main" val="3692925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b="1"/>
              <a:t>Normalizing DCG</a:t>
            </a:r>
          </a:p>
        </p:txBody>
      </p:sp>
      <p:sp>
        <p:nvSpPr>
          <p:cNvPr id="60419" name="Rectangle 3"/>
          <p:cNvSpPr>
            <a:spLocks noGrp="1" noChangeArrowheads="1"/>
          </p:cNvSpPr>
          <p:nvPr>
            <p:ph type="body" sz="half" idx="1"/>
          </p:nvPr>
        </p:nvSpPr>
        <p:spPr>
          <a:xfrm>
            <a:off x="457200" y="1412776"/>
            <a:ext cx="8578850" cy="4713387"/>
          </a:xfrm>
        </p:spPr>
        <p:txBody>
          <a:bodyPr/>
          <a:lstStyle/>
          <a:p>
            <a:r>
              <a:rPr lang="en-US" altLang="zh-CN" sz="2800" dirty="0"/>
              <a:t>NDCG (Normalized </a:t>
            </a:r>
            <a:r>
              <a:rPr lang="en-US" altLang="zh-CN" sz="2800" b="1" dirty="0"/>
              <a:t>discounted cumulative gain)</a:t>
            </a:r>
            <a:endParaRPr lang="en-US" altLang="zh-CN" sz="2800" dirty="0"/>
          </a:p>
          <a:p>
            <a:pPr eaLnBrk="1" hangingPunct="1"/>
            <a:r>
              <a:rPr lang="zh-CN" altLang="en-US" sz="2800" dirty="0"/>
              <a:t>显然，检索结果和具体查询有关，和序列的长度有关。为了规范化，我们把检索结果进行从大到小排序得到理想的输出序列。在这个理想的序列上计算</a:t>
            </a:r>
            <a:r>
              <a:rPr lang="en-US" altLang="zh-CN" sz="2800" dirty="0"/>
              <a:t>DCG, </a:t>
            </a:r>
            <a:r>
              <a:rPr lang="zh-CN" altLang="en-US" sz="2800" dirty="0"/>
              <a:t>得到在位置</a:t>
            </a:r>
            <a:r>
              <a:rPr lang="en-US" altLang="zh-CN" sz="2800" dirty="0"/>
              <a:t>p </a:t>
            </a:r>
            <a:r>
              <a:rPr lang="zh-CN" altLang="en-US" sz="2800" dirty="0"/>
              <a:t>的</a:t>
            </a:r>
            <a:r>
              <a:rPr lang="en-US" altLang="zh-CN" sz="2800" dirty="0">
                <a:hlinkClick r:id="rId2" tooltip="Ideal"/>
              </a:rPr>
              <a:t>ideal</a:t>
            </a:r>
            <a:r>
              <a:rPr lang="en-US" altLang="zh-CN" sz="2800" dirty="0"/>
              <a:t> DCG</a:t>
            </a:r>
            <a:r>
              <a:rPr lang="zh-CN" altLang="en-US" sz="2800" dirty="0"/>
              <a:t>（</a:t>
            </a:r>
            <a:r>
              <a:rPr lang="en-US" altLang="zh-CN" sz="2800" dirty="0"/>
              <a:t>IDCG) </a:t>
            </a:r>
            <a:r>
              <a:rPr lang="zh-CN" altLang="en-US" sz="2800" dirty="0"/>
              <a:t>。具体计算为：</a:t>
            </a:r>
          </a:p>
        </p:txBody>
      </p:sp>
      <p:graphicFrame>
        <p:nvGraphicFramePr>
          <p:cNvPr id="60420" name="Object 4"/>
          <p:cNvGraphicFramePr>
            <a:graphicFrameLocks noGrp="1" noChangeAspect="1"/>
          </p:cNvGraphicFramePr>
          <p:nvPr>
            <p:ph sz="half" idx="2"/>
            <p:extLst>
              <p:ext uri="{D42A27DB-BD31-4B8C-83A1-F6EECF244321}">
                <p14:modId xmlns:p14="http://schemas.microsoft.com/office/powerpoint/2010/main" val="3046824017"/>
              </p:ext>
            </p:extLst>
          </p:nvPr>
        </p:nvGraphicFramePr>
        <p:xfrm>
          <a:off x="3131840" y="3723558"/>
          <a:ext cx="2522538" cy="1036638"/>
        </p:xfrm>
        <a:graphic>
          <a:graphicData uri="http://schemas.openxmlformats.org/presentationml/2006/ole">
            <mc:AlternateContent xmlns:mc="http://schemas.openxmlformats.org/markup-compatibility/2006">
              <mc:Choice xmlns:v="urn:schemas-microsoft-com:vml" Requires="v">
                <p:oleObj name="Equation" r:id="rId3" imgW="1143000" imgH="469900" progId="">
                  <p:embed/>
                </p:oleObj>
              </mc:Choice>
              <mc:Fallback>
                <p:oleObj name="Equation" r:id="rId3" imgW="1143000" imgH="469900" progId="">
                  <p:embed/>
                  <p:pic>
                    <p:nvPicPr>
                      <p:cNvPr id="0" name="Picture 3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723558"/>
                        <a:ext cx="2522538"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5104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ChangeArrowheads="1"/>
          </p:cNvSpPr>
          <p:nvPr/>
        </p:nvSpPr>
        <p:spPr bwMode="auto">
          <a:xfrm>
            <a:off x="395288" y="549275"/>
            <a:ext cx="7524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4400" dirty="0">
                <a:solidFill>
                  <a:schemeClr val="tx2"/>
                </a:solidFill>
                <a:latin typeface="宋体" charset="-122"/>
              </a:rPr>
              <a:t>四、面向用户的测度方法</a:t>
            </a:r>
            <a:endParaRPr lang="zh-CN" altLang="en-US" sz="4400" dirty="0">
              <a:solidFill>
                <a:schemeClr val="tx2"/>
              </a:solidFill>
              <a:latin typeface="Times New Roman" pitchFamily="18" charset="0"/>
              <a:cs typeface="Times New Roman" pitchFamily="18" charset="0"/>
            </a:endParaRPr>
          </a:p>
        </p:txBody>
      </p:sp>
      <p:sp>
        <p:nvSpPr>
          <p:cNvPr id="61443" name="Rectangle 5"/>
          <p:cNvSpPr>
            <a:spLocks noChangeArrowheads="1"/>
          </p:cNvSpPr>
          <p:nvPr/>
        </p:nvSpPr>
        <p:spPr bwMode="auto">
          <a:xfrm>
            <a:off x="304800" y="1628775"/>
            <a:ext cx="8154988"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just" eaLnBrk="1" hangingPunct="1"/>
            <a:r>
              <a:rPr lang="zh-CN" altLang="en-US" sz="2800" dirty="0">
                <a:latin typeface="宋体" charset="-122"/>
              </a:rPr>
              <a:t>相关性是一个主观的概念，不同的用户有不同的看法。</a:t>
            </a:r>
            <a:endParaRPr lang="en-US" altLang="zh-CN" sz="2800" dirty="0">
              <a:latin typeface="宋体" charset="-122"/>
            </a:endParaRPr>
          </a:p>
          <a:p>
            <a:pPr algn="just" eaLnBrk="1" hangingPunct="1"/>
            <a:r>
              <a:rPr lang="zh-CN" altLang="en-US" sz="2800" dirty="0">
                <a:latin typeface="宋体" charset="-122"/>
              </a:rPr>
              <a:t>为此，可以采用面向用户的测度方法。</a:t>
            </a:r>
            <a:endParaRPr lang="en-US" altLang="zh-CN" sz="2800" dirty="0">
              <a:latin typeface="宋体" charset="-122"/>
            </a:endParaRPr>
          </a:p>
          <a:p>
            <a:pPr lvl="1" algn="just" eaLnBrk="1" hangingPunct="1"/>
            <a:r>
              <a:rPr lang="zh-CN" altLang="en-US" sz="2400" dirty="0">
                <a:latin typeface="Times New Roman" pitchFamily="18" charset="0"/>
                <a:cs typeface="Times New Roman" pitchFamily="18" charset="0"/>
              </a:rPr>
              <a:t>覆盖率</a:t>
            </a:r>
            <a:endParaRPr lang="en-US" altLang="zh-CN" sz="2400" dirty="0">
              <a:latin typeface="Times New Roman" pitchFamily="18" charset="0"/>
              <a:cs typeface="Times New Roman" pitchFamily="18" charset="0"/>
            </a:endParaRPr>
          </a:p>
          <a:p>
            <a:pPr lvl="1" algn="just" eaLnBrk="1" hangingPunct="1"/>
            <a:r>
              <a:rPr lang="zh-CN" altLang="en-US" sz="2400" dirty="0">
                <a:latin typeface="Times New Roman" pitchFamily="18" charset="0"/>
                <a:cs typeface="Times New Roman" pitchFamily="18" charset="0"/>
              </a:rPr>
              <a:t>新颖性</a:t>
            </a:r>
            <a:endParaRPr lang="en-US" altLang="zh-CN" sz="2400" dirty="0">
              <a:latin typeface="Times New Roman" pitchFamily="18" charset="0"/>
              <a:cs typeface="Times New Roman" pitchFamily="18" charset="0"/>
            </a:endParaRPr>
          </a:p>
          <a:p>
            <a:pPr lvl="1" algn="just" eaLnBrk="1" hangingPunct="1"/>
            <a:r>
              <a:rPr lang="zh-CN" altLang="en-US" sz="2400" dirty="0">
                <a:latin typeface="Times New Roman" pitchFamily="18" charset="0"/>
                <a:cs typeface="Times New Roman" pitchFamily="18" charset="0"/>
              </a:rPr>
              <a:t>多样性</a:t>
            </a:r>
            <a:endParaRPr lang="en-US" altLang="zh-CN" sz="2400" dirty="0">
              <a:latin typeface="Times New Roman" pitchFamily="18" charset="0"/>
              <a:cs typeface="Times New Roman" pitchFamily="18" charset="0"/>
            </a:endParaRPr>
          </a:p>
          <a:p>
            <a:pPr lvl="1" algn="just" eaLnBrk="1" hangingPunct="1"/>
            <a:endParaRPr lang="zh-CN" altLang="en-US" sz="2400" dirty="0">
              <a:latin typeface="Times New Roman" pitchFamily="18" charset="0"/>
              <a:cs typeface="Times New Roman" pitchFamily="18" charset="0"/>
            </a:endParaRPr>
          </a:p>
          <a:p>
            <a:pPr algn="just" eaLnBrk="1" hangingPunct="1"/>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258043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r>
              <a:rPr lang="zh-CN" altLang="en-US" sz="2800" dirty="0">
                <a:latin typeface="宋体" charset="-122"/>
              </a:rPr>
              <a:t>覆盖率</a:t>
            </a:r>
            <a:r>
              <a:rPr lang="en-US" altLang="zh-CN" sz="2800" dirty="0">
                <a:latin typeface="Times New Roman" pitchFamily="18" charset="0"/>
                <a:cs typeface="Times New Roman" pitchFamily="18" charset="0"/>
              </a:rPr>
              <a:t>(coverage)</a:t>
            </a:r>
            <a:r>
              <a:rPr lang="zh-CN" altLang="en-US" sz="2800" dirty="0">
                <a:latin typeface="宋体" charset="-122"/>
              </a:rPr>
              <a:t>：实际检出的相关文档中，用户已知的相关文档所占的比例。原理如同查全率。区别是分母是用户自己的估计，而不是公认的数据。</a:t>
            </a:r>
            <a:endParaRPr lang="en-US" altLang="zh-CN" sz="2800" dirty="0">
              <a:latin typeface="宋体" charset="-122"/>
            </a:endParaRPr>
          </a:p>
          <a:p>
            <a:pPr lvl="1" algn="just"/>
            <a:r>
              <a:rPr lang="zh-CN" altLang="en-US" sz="2400" dirty="0"/>
              <a:t>假定</a:t>
            </a:r>
            <a:r>
              <a:rPr lang="zh-CN" altLang="en-US" sz="2400" dirty="0">
                <a:solidFill>
                  <a:srgbClr val="FF0000"/>
                </a:solidFill>
              </a:rPr>
              <a:t>用户已知</a:t>
            </a:r>
            <a:r>
              <a:rPr lang="zh-CN" altLang="en-US" sz="2400" dirty="0"/>
              <a:t>的相关文档集合为</a:t>
            </a:r>
            <a:r>
              <a:rPr lang="en-US" altLang="zh-CN" sz="2400" i="1" dirty="0"/>
              <a:t>U</a:t>
            </a:r>
            <a:r>
              <a:rPr lang="zh-CN" altLang="en-US" sz="2400" dirty="0"/>
              <a:t>，检索结果和</a:t>
            </a:r>
            <a:r>
              <a:rPr lang="en-US" altLang="zh-CN" sz="2400" i="1" dirty="0"/>
              <a:t>U</a:t>
            </a:r>
            <a:r>
              <a:rPr lang="zh-CN" altLang="en-US" sz="2400" dirty="0"/>
              <a:t>的交集为</a:t>
            </a:r>
            <a:r>
              <a:rPr lang="en-US" altLang="zh-CN" sz="2400" i="1" dirty="0" err="1"/>
              <a:t>R</a:t>
            </a:r>
            <a:r>
              <a:rPr lang="en-US" altLang="zh-CN" sz="2400" i="1" baseline="-25000" dirty="0" err="1"/>
              <a:t>u</a:t>
            </a:r>
            <a:r>
              <a:rPr lang="zh-CN" altLang="en-US" sz="2400" dirty="0"/>
              <a:t>，</a:t>
            </a:r>
            <a:endParaRPr lang="en-US" altLang="zh-CN" sz="2400" dirty="0"/>
          </a:p>
          <a:p>
            <a:pPr lvl="1" algn="just"/>
            <a:r>
              <a:rPr lang="zh-CN" altLang="en-US" sz="2400" dirty="0"/>
              <a:t>则可以定义</a:t>
            </a:r>
            <a:r>
              <a:rPr lang="zh-CN" altLang="en-US" sz="2400" b="1" dirty="0">
                <a:solidFill>
                  <a:srgbClr val="0000FF"/>
                </a:solidFill>
              </a:rPr>
              <a:t>覆盖率</a:t>
            </a:r>
            <a:r>
              <a:rPr lang="en-US" altLang="zh-CN" sz="2400" dirty="0"/>
              <a:t>(Coverage) </a:t>
            </a:r>
            <a:r>
              <a:rPr lang="en-US" altLang="zh-CN" sz="2400" i="1" dirty="0"/>
              <a:t>C</a:t>
            </a:r>
            <a:r>
              <a:rPr lang="en-US" altLang="zh-CN" sz="2400" dirty="0"/>
              <a:t>=|</a:t>
            </a:r>
            <a:r>
              <a:rPr lang="en-US" altLang="zh-CN" sz="2400" i="1" dirty="0" err="1"/>
              <a:t>R</a:t>
            </a:r>
            <a:r>
              <a:rPr lang="en-US" altLang="zh-CN" sz="2400" i="1" baseline="-25000" dirty="0" err="1"/>
              <a:t>u</a:t>
            </a:r>
            <a:r>
              <a:rPr lang="en-US" altLang="zh-CN" sz="2400" dirty="0"/>
              <a:t>|/|</a:t>
            </a:r>
            <a:r>
              <a:rPr lang="en-US" altLang="zh-CN" sz="2400" i="1" dirty="0"/>
              <a:t>U</a:t>
            </a:r>
            <a:r>
              <a:rPr lang="en-US" altLang="zh-CN" sz="2400" dirty="0"/>
              <a:t>|</a:t>
            </a:r>
            <a:r>
              <a:rPr lang="zh-CN" altLang="en-US" sz="2400" dirty="0"/>
              <a:t>，表示</a:t>
            </a:r>
            <a:r>
              <a:rPr lang="zh-CN" altLang="en-US" sz="2400" dirty="0">
                <a:solidFill>
                  <a:srgbClr val="0000FF"/>
                </a:solidFill>
              </a:rPr>
              <a:t>系统找到的用户已知的相关文档比例</a:t>
            </a:r>
            <a:r>
              <a:rPr lang="zh-CN" altLang="en-US" sz="2400" dirty="0"/>
              <a:t>。</a:t>
            </a:r>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latin typeface="宋体" charset="-122"/>
              </a:rPr>
              <a:t>新颖率</a:t>
            </a:r>
            <a:r>
              <a:rPr lang="en-US" altLang="zh-CN" dirty="0">
                <a:latin typeface="Times New Roman" pitchFamily="18" charset="0"/>
                <a:cs typeface="Times New Roman" pitchFamily="18" charset="0"/>
              </a:rPr>
              <a:t>(novelty)</a:t>
            </a:r>
            <a:r>
              <a:rPr lang="zh-CN" altLang="en-US" dirty="0">
                <a:latin typeface="宋体" charset="-122"/>
              </a:rPr>
              <a:t>：</a:t>
            </a:r>
            <a:r>
              <a:rPr lang="zh-CN" altLang="en-US" dirty="0">
                <a:latin typeface="Times New Roman" pitchFamily="18" charset="0"/>
                <a:cs typeface="Times New Roman" pitchFamily="18" charset="0"/>
              </a:rPr>
              <a:t> </a:t>
            </a:r>
            <a:r>
              <a:rPr lang="zh-CN" altLang="en-US" dirty="0">
                <a:latin typeface="宋体" charset="-122"/>
              </a:rPr>
              <a:t>检出的相关文档中，用户未知的相关文档所占的比例。</a:t>
            </a:r>
            <a:endParaRPr lang="en-US" altLang="zh-CN" dirty="0">
              <a:latin typeface="宋体" charset="-122"/>
            </a:endParaRPr>
          </a:p>
          <a:p>
            <a:pPr lvl="1" algn="just"/>
            <a:r>
              <a:rPr lang="zh-CN" altLang="en-US" sz="2400" dirty="0"/>
              <a:t>假定检索结果中返回一些用户以前未知的相关文档</a:t>
            </a:r>
            <a:r>
              <a:rPr lang="en-US" altLang="zh-CN" sz="2400" i="1" dirty="0" err="1"/>
              <a:t>R</a:t>
            </a:r>
            <a:r>
              <a:rPr lang="en-US" altLang="zh-CN" sz="2400" i="1" baseline="-25000" dirty="0" err="1"/>
              <a:t>k</a:t>
            </a:r>
            <a:r>
              <a:rPr lang="zh-CN" altLang="en-US" sz="2400" dirty="0"/>
              <a:t>，</a:t>
            </a:r>
            <a:endParaRPr lang="en-US" altLang="zh-CN" sz="2400" dirty="0"/>
          </a:p>
          <a:p>
            <a:pPr lvl="1" algn="just"/>
            <a:r>
              <a:rPr lang="zh-CN" altLang="en-US" sz="2400" dirty="0"/>
              <a:t>则可以定义出</a:t>
            </a:r>
            <a:r>
              <a:rPr lang="zh-CN" altLang="en-US" sz="2400" b="1" dirty="0">
                <a:solidFill>
                  <a:srgbClr val="0000FF"/>
                </a:solidFill>
              </a:rPr>
              <a:t>新颖率</a:t>
            </a:r>
            <a:r>
              <a:rPr lang="en-US" altLang="zh-CN" sz="2400" dirty="0"/>
              <a:t>(Novelty Ratio) </a:t>
            </a:r>
          </a:p>
          <a:p>
            <a:pPr lvl="1" algn="just"/>
            <a:r>
              <a:rPr lang="en-US" altLang="zh-CN" sz="2400" dirty="0"/>
              <a:t>N=|</a:t>
            </a:r>
            <a:r>
              <a:rPr lang="en-US" altLang="zh-CN" sz="2400" i="1" dirty="0" err="1"/>
              <a:t>R</a:t>
            </a:r>
            <a:r>
              <a:rPr lang="en-US" altLang="zh-CN" sz="2400" i="1" baseline="-25000" dirty="0" err="1"/>
              <a:t>k</a:t>
            </a:r>
            <a:r>
              <a:rPr lang="en-US" altLang="zh-CN" sz="2400" dirty="0"/>
              <a:t>|/(|</a:t>
            </a:r>
            <a:r>
              <a:rPr lang="en-US" altLang="zh-CN" sz="2400" i="1" dirty="0"/>
              <a:t>R</a:t>
            </a:r>
            <a:r>
              <a:rPr lang="en-US" altLang="zh-CN" sz="2400" i="1" baseline="-25000" dirty="0"/>
              <a:t>u</a:t>
            </a:r>
            <a:r>
              <a:rPr lang="en-US" altLang="zh-CN" sz="2400" dirty="0"/>
              <a:t>|+|</a:t>
            </a:r>
            <a:r>
              <a:rPr lang="en-US" altLang="zh-CN" sz="2400" i="1" dirty="0" err="1"/>
              <a:t>R</a:t>
            </a:r>
            <a:r>
              <a:rPr lang="en-US" altLang="zh-CN" sz="2400" i="1" baseline="-25000" dirty="0" err="1"/>
              <a:t>k</a:t>
            </a:r>
            <a:r>
              <a:rPr lang="en-US" altLang="zh-CN" sz="2400" dirty="0"/>
              <a:t>|)</a:t>
            </a:r>
            <a:r>
              <a:rPr lang="zh-CN" altLang="en-US" sz="2400" dirty="0"/>
              <a:t>，</a:t>
            </a:r>
            <a:endParaRPr lang="en-US" altLang="zh-CN" sz="2400" dirty="0"/>
          </a:p>
          <a:p>
            <a:pPr lvl="1" algn="just"/>
            <a:r>
              <a:rPr lang="zh-CN" altLang="en-US" sz="2400" dirty="0"/>
              <a:t>表示系统返回的新相关文档的比例。</a:t>
            </a:r>
          </a:p>
          <a:p>
            <a:r>
              <a:rPr lang="zh-CN" altLang="en-US" dirty="0"/>
              <a:t> </a:t>
            </a:r>
          </a:p>
          <a:p>
            <a:endParaRPr lang="zh-CN" altLang="en-US" dirty="0"/>
          </a:p>
        </p:txBody>
      </p:sp>
    </p:spTree>
    <p:extLst>
      <p:ext uri="{BB962C8B-B14F-4D97-AF65-F5344CB8AC3E}">
        <p14:creationId xmlns:p14="http://schemas.microsoft.com/office/powerpoint/2010/main" val="1312111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z="2400"/>
              <a:t>检索结果的多样性（</a:t>
            </a:r>
            <a:r>
              <a:rPr lang="en-US" altLang="zh-CN" sz="2400"/>
              <a:t>diversity</a:t>
            </a:r>
            <a:r>
              <a:rPr lang="zh-CN" altLang="en-US" sz="2400"/>
              <a:t>）</a:t>
            </a:r>
          </a:p>
        </p:txBody>
      </p:sp>
      <p:pic>
        <p:nvPicPr>
          <p:cNvPr id="6349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68538" y="1190625"/>
            <a:ext cx="5046662" cy="5102225"/>
          </a:xfrm>
          <a:noFill/>
        </p:spPr>
      </p:pic>
    </p:spTree>
    <p:extLst>
      <p:ext uri="{BB962C8B-B14F-4D97-AF65-F5344CB8AC3E}">
        <p14:creationId xmlns:p14="http://schemas.microsoft.com/office/powerpoint/2010/main" val="3583376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457200" y="274638"/>
            <a:ext cx="8229600" cy="850900"/>
          </a:xfrm>
        </p:spPr>
        <p:txBody>
          <a:bodyPr/>
          <a:lstStyle/>
          <a:p>
            <a:endParaRPr lang="zh-CN" altLang="en-US"/>
          </a:p>
        </p:txBody>
      </p:sp>
      <p:sp>
        <p:nvSpPr>
          <p:cNvPr id="64515" name="内容占位符 2"/>
          <p:cNvSpPr>
            <a:spLocks noGrp="1"/>
          </p:cNvSpPr>
          <p:nvPr>
            <p:ph idx="1"/>
          </p:nvPr>
        </p:nvSpPr>
        <p:spPr>
          <a:xfrm>
            <a:off x="457200" y="1196975"/>
            <a:ext cx="8229600" cy="4929188"/>
          </a:xfrm>
        </p:spPr>
        <p:txBody>
          <a:bodyPr/>
          <a:lstStyle/>
          <a:p>
            <a:r>
              <a:rPr lang="zh-CN" altLang="en-US" dirty="0"/>
              <a:t>目前约有</a:t>
            </a:r>
            <a:r>
              <a:rPr lang="en-US" altLang="zh-CN" dirty="0"/>
              <a:t>17%</a:t>
            </a:r>
            <a:r>
              <a:rPr lang="zh-CN" altLang="en-US" dirty="0"/>
              <a:t>的文档是语义上非常相似或近似</a:t>
            </a:r>
            <a:r>
              <a:rPr lang="en-US" altLang="zh-CN" dirty="0"/>
              <a:t>copy.</a:t>
            </a:r>
          </a:p>
          <a:p>
            <a:r>
              <a:rPr lang="zh-CN" altLang="en-US" dirty="0"/>
              <a:t>目前信息检索的相似性只考虑</a:t>
            </a:r>
            <a:r>
              <a:rPr lang="en-US" altLang="zh-CN" dirty="0"/>
              <a:t>query </a:t>
            </a:r>
            <a:r>
              <a:rPr lang="zh-CN" altLang="en-US" dirty="0"/>
              <a:t>与</a:t>
            </a:r>
            <a:r>
              <a:rPr lang="en-US" altLang="zh-CN" dirty="0"/>
              <a:t>document</a:t>
            </a:r>
            <a:r>
              <a:rPr lang="zh-CN" altLang="en-US" dirty="0"/>
              <a:t>之间的相似性，而没有考虑收集到文档之间的相似度。使得近似</a:t>
            </a:r>
            <a:r>
              <a:rPr lang="en-US" altLang="zh-CN" dirty="0"/>
              <a:t>copy</a:t>
            </a:r>
            <a:r>
              <a:rPr lang="zh-CN" altLang="en-US" dirty="0"/>
              <a:t>的文档输出在一起。</a:t>
            </a:r>
            <a:endParaRPr lang="en-US" altLang="zh-CN" dirty="0"/>
          </a:p>
          <a:p>
            <a:endParaRPr lang="zh-CN" altLang="en-US" dirty="0"/>
          </a:p>
        </p:txBody>
      </p:sp>
    </p:spTree>
    <p:extLst>
      <p:ext uri="{BB962C8B-B14F-4D97-AF65-F5344CB8AC3E}">
        <p14:creationId xmlns:p14="http://schemas.microsoft.com/office/powerpoint/2010/main" val="147458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a:t>对文本文档检索的多样性</a:t>
            </a:r>
          </a:p>
        </p:txBody>
      </p:sp>
      <p:sp>
        <p:nvSpPr>
          <p:cNvPr id="65539" name="内容占位符 2"/>
          <p:cNvSpPr>
            <a:spLocks noGrp="1"/>
          </p:cNvSpPr>
          <p:nvPr>
            <p:ph idx="1"/>
          </p:nvPr>
        </p:nvSpPr>
        <p:spPr/>
        <p:txBody>
          <a:bodyPr>
            <a:normAutofit fontScale="92500" lnSpcReduction="10000"/>
          </a:bodyPr>
          <a:lstStyle/>
          <a:p>
            <a:r>
              <a:rPr lang="en-US" altLang="zh-CN" dirty="0" err="1"/>
              <a:t>rerank</a:t>
            </a:r>
            <a:endParaRPr lang="en-US" altLang="zh-CN" dirty="0"/>
          </a:p>
          <a:p>
            <a:r>
              <a:rPr lang="zh-CN" altLang="en-US" dirty="0"/>
              <a:t>可以把文档按不同的主题分簇组织，输出结果从每簇当中均选；</a:t>
            </a:r>
            <a:endParaRPr lang="en-US" altLang="zh-CN" dirty="0"/>
          </a:p>
          <a:p>
            <a:r>
              <a:rPr lang="zh-CN" altLang="en-US" dirty="0"/>
              <a:t>按文档的元数据特征，如时间、长短，地域等进行选择</a:t>
            </a:r>
            <a:endParaRPr lang="en-US" altLang="zh-CN" dirty="0"/>
          </a:p>
          <a:p>
            <a:r>
              <a:rPr lang="zh-CN" altLang="en-US" dirty="0"/>
              <a:t>对收集的文档集合进行</a:t>
            </a:r>
            <a:r>
              <a:rPr lang="en-US" altLang="zh-CN" dirty="0"/>
              <a:t>clean</a:t>
            </a:r>
            <a:r>
              <a:rPr lang="zh-CN" altLang="en-US" dirty="0"/>
              <a:t>，去除太相似或</a:t>
            </a:r>
            <a:r>
              <a:rPr lang="en-US" altLang="zh-CN" dirty="0"/>
              <a:t>copy</a:t>
            </a:r>
            <a:r>
              <a:rPr lang="zh-CN" altLang="en-US" dirty="0"/>
              <a:t>的文档</a:t>
            </a:r>
            <a:endParaRPr lang="en-US" altLang="zh-CN" dirty="0"/>
          </a:p>
          <a:p>
            <a:pPr lvl="1"/>
            <a:r>
              <a:rPr lang="zh-CN" altLang="en-US" dirty="0"/>
              <a:t>特征太相似的只保存一个</a:t>
            </a:r>
            <a:endParaRPr lang="en-US" altLang="zh-CN" dirty="0"/>
          </a:p>
          <a:p>
            <a:r>
              <a:rPr lang="zh-CN" altLang="en-US" dirty="0"/>
              <a:t>代价</a:t>
            </a:r>
          </a:p>
        </p:txBody>
      </p:sp>
    </p:spTree>
    <p:extLst>
      <p:ext uri="{BB962C8B-B14F-4D97-AF65-F5344CB8AC3E}">
        <p14:creationId xmlns:p14="http://schemas.microsoft.com/office/powerpoint/2010/main" val="371650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评价指标分类</a:t>
            </a:r>
          </a:p>
        </p:txBody>
      </p:sp>
      <p:sp>
        <p:nvSpPr>
          <p:cNvPr id="3" name="内容占位符 2"/>
          <p:cNvSpPr>
            <a:spLocks noGrp="1"/>
          </p:cNvSpPr>
          <p:nvPr>
            <p:ph idx="1"/>
          </p:nvPr>
        </p:nvSpPr>
        <p:spPr/>
        <p:txBody>
          <a:bodyPr>
            <a:normAutofit/>
          </a:bodyPr>
          <a:lstStyle/>
          <a:p>
            <a:pPr>
              <a:buFont typeface="Arial" charset="0"/>
              <a:buChar char="•"/>
              <a:defRPr/>
            </a:pPr>
            <a:r>
              <a:rPr lang="zh-CN" altLang="en-US" dirty="0"/>
              <a:t>分类</a:t>
            </a:r>
            <a:r>
              <a:rPr lang="en-US" altLang="zh-CN" dirty="0"/>
              <a:t>1</a:t>
            </a:r>
          </a:p>
          <a:p>
            <a:pPr lvl="1">
              <a:buFont typeface="Arial" charset="0"/>
              <a:buChar char="•"/>
              <a:defRPr/>
            </a:pPr>
            <a:r>
              <a:rPr lang="zh-CN" altLang="en-US" dirty="0"/>
              <a:t>无序检索结果的评价</a:t>
            </a:r>
            <a:endParaRPr lang="en-US" altLang="zh-CN" dirty="0"/>
          </a:p>
          <a:p>
            <a:pPr lvl="2">
              <a:buFont typeface="Arial" charset="0"/>
              <a:buChar char="•"/>
              <a:defRPr/>
            </a:pPr>
            <a:r>
              <a:rPr lang="zh-CN" altLang="en-US" dirty="0"/>
              <a:t>查全率，查准率</a:t>
            </a:r>
          </a:p>
          <a:p>
            <a:pPr lvl="1">
              <a:buFont typeface="Arial" charset="0"/>
              <a:buChar char="•"/>
              <a:defRPr/>
            </a:pPr>
            <a:r>
              <a:rPr lang="zh-CN" altLang="en-US" dirty="0"/>
              <a:t>有序检索结果的评价</a:t>
            </a:r>
          </a:p>
          <a:p>
            <a:r>
              <a:rPr lang="zh-CN" altLang="en-US" dirty="0"/>
              <a:t>分类</a:t>
            </a:r>
            <a:r>
              <a:rPr lang="en-US" altLang="zh-CN" dirty="0"/>
              <a:t>2 </a:t>
            </a:r>
          </a:p>
          <a:p>
            <a:pPr lvl="1"/>
            <a:r>
              <a:rPr lang="zh-CN" altLang="en-US" dirty="0"/>
              <a:t>对单个查询进行评估的指标</a:t>
            </a:r>
            <a:endParaRPr lang="en-US" altLang="zh-CN" dirty="0"/>
          </a:p>
          <a:p>
            <a:pPr lvl="1"/>
            <a:r>
              <a:rPr lang="zh-CN" altLang="en-US" dirty="0"/>
              <a:t>对多个查询进行评估的指标</a:t>
            </a:r>
          </a:p>
          <a:p>
            <a:endParaRPr lang="zh-CN" altLang="en-US" dirty="0"/>
          </a:p>
        </p:txBody>
      </p:sp>
    </p:spTree>
    <p:extLst>
      <p:ext uri="{BB962C8B-B14F-4D97-AF65-F5344CB8AC3E}">
        <p14:creationId xmlns:p14="http://schemas.microsoft.com/office/powerpoint/2010/main" val="24952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tx2"/>
                </a:solidFill>
                <a:latin typeface="Times New Roman" pitchFamily="18" charset="0"/>
              </a:rPr>
              <a:t>二、 查全率和查准率</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en-US" dirty="0"/>
              <a:t>无序检索结果的评价</a:t>
            </a:r>
            <a:endParaRPr lang="en-US" altLang="zh-CN" dirty="0"/>
          </a:p>
          <a:p>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76872"/>
            <a:ext cx="642937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917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查准率和召回率</a:t>
            </a:r>
          </a:p>
        </p:txBody>
      </p:sp>
      <p:sp>
        <p:nvSpPr>
          <p:cNvPr id="3" name="内容占位符 2"/>
          <p:cNvSpPr>
            <a:spLocks noGrp="1"/>
          </p:cNvSpPr>
          <p:nvPr>
            <p:ph idx="1"/>
          </p:nvPr>
        </p:nvSpPr>
        <p:spPr>
          <a:xfrm>
            <a:off x="395536" y="1412776"/>
            <a:ext cx="8229600" cy="4021907"/>
          </a:xfrm>
        </p:spPr>
        <p:txBody>
          <a:bodyPr/>
          <a:lstStyle/>
          <a:p>
            <a:pPr>
              <a:lnSpc>
                <a:spcPct val="90000"/>
              </a:lnSpc>
            </a:pPr>
            <a:r>
              <a:rPr lang="zh-CN" altLang="en-US" b="1" dirty="0">
                <a:solidFill>
                  <a:srgbClr val="0000FF"/>
                </a:solidFill>
              </a:rPr>
              <a:t>查准率</a:t>
            </a:r>
            <a:r>
              <a:rPr lang="en-US" altLang="zh-CN" dirty="0">
                <a:solidFill>
                  <a:srgbClr val="0000FF"/>
                </a:solidFill>
              </a:rPr>
              <a:t>(Precision):</a:t>
            </a:r>
            <a:r>
              <a:rPr lang="zh-CN" altLang="en-US" dirty="0"/>
              <a:t>返回的结果中真正相关结果的比率，也称为</a:t>
            </a:r>
            <a:r>
              <a:rPr lang="zh-CN" altLang="en-US" b="1" dirty="0"/>
              <a:t>查准率</a:t>
            </a:r>
            <a:r>
              <a:rPr lang="zh-CN" altLang="en-US" dirty="0"/>
              <a:t>， </a:t>
            </a:r>
            <a:r>
              <a:rPr lang="en-US" altLang="zh-CN" dirty="0"/>
              <a:t>P∈ [0,1]</a:t>
            </a:r>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r>
              <a:rPr lang="zh-CN" altLang="en-US" b="1" dirty="0">
                <a:solidFill>
                  <a:srgbClr val="0000FF"/>
                </a:solidFill>
              </a:rPr>
              <a:t>召回率</a:t>
            </a:r>
            <a:r>
              <a:rPr lang="en-US" altLang="zh-CN" dirty="0">
                <a:solidFill>
                  <a:srgbClr val="0000FF"/>
                </a:solidFill>
              </a:rPr>
              <a:t>(Recall): </a:t>
            </a:r>
            <a:r>
              <a:rPr lang="zh-CN" altLang="en-US" dirty="0"/>
              <a:t>返回的相关结果数占实际相关结果总数的比率，也称为</a:t>
            </a:r>
            <a:r>
              <a:rPr lang="zh-CN" altLang="en-US" b="1" dirty="0"/>
              <a:t>查全率</a:t>
            </a:r>
            <a:r>
              <a:rPr lang="zh-CN" altLang="en-US" dirty="0"/>
              <a:t>，</a:t>
            </a:r>
            <a:r>
              <a:rPr lang="en-US" altLang="zh-CN" dirty="0"/>
              <a:t>R∈ [0,1]</a:t>
            </a:r>
          </a:p>
          <a:p>
            <a:pPr>
              <a:lnSpc>
                <a:spcPct val="90000"/>
              </a:lnSpc>
            </a:pPr>
            <a:endParaRPr lang="en-US" altLang="zh-CN" dirty="0"/>
          </a:p>
          <a:p>
            <a:pPr>
              <a:lnSpc>
                <a:spcPct val="90000"/>
              </a:lnSpc>
            </a:pPr>
            <a:endParaRPr lang="en-US"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737905127"/>
              </p:ext>
            </p:extLst>
          </p:nvPr>
        </p:nvGraphicFramePr>
        <p:xfrm>
          <a:off x="2987824" y="2420888"/>
          <a:ext cx="2354262" cy="1116013"/>
        </p:xfrm>
        <a:graphic>
          <a:graphicData uri="http://schemas.openxmlformats.org/presentationml/2006/ole">
            <mc:AlternateContent xmlns:mc="http://schemas.openxmlformats.org/markup-compatibility/2006">
              <mc:Choice xmlns:v="urn:schemas-microsoft-com:vml" Requires="v">
                <p:oleObj name="Equation" r:id="rId2" imgW="748975" imgH="355446" progId="">
                  <p:embed/>
                </p:oleObj>
              </mc:Choice>
              <mc:Fallback>
                <p:oleObj name="Equation" r:id="rId2" imgW="748975" imgH="355446" progId="">
                  <p:embed/>
                  <p:pic>
                    <p:nvPicPr>
                      <p:cNvPr id="0"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420888"/>
                        <a:ext cx="2354262"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14994948"/>
              </p:ext>
            </p:extLst>
          </p:nvPr>
        </p:nvGraphicFramePr>
        <p:xfrm>
          <a:off x="2915816" y="4797152"/>
          <a:ext cx="2311400" cy="1116012"/>
        </p:xfrm>
        <a:graphic>
          <a:graphicData uri="http://schemas.openxmlformats.org/presentationml/2006/ole">
            <mc:AlternateContent xmlns:mc="http://schemas.openxmlformats.org/markup-compatibility/2006">
              <mc:Choice xmlns:v="urn:schemas-microsoft-com:vml" Requires="v">
                <p:oleObj name="Equation" r:id="rId4" imgW="736280" imgH="355446" progId="">
                  <p:embed/>
                </p:oleObj>
              </mc:Choice>
              <mc:Fallback>
                <p:oleObj name="Equation" r:id="rId4" imgW="736280" imgH="355446" progId="">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4797152"/>
                        <a:ext cx="2311400"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65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对单个查询进行评估</a:t>
            </a:r>
            <a:endParaRPr lang="en-US" altLang="zh-CN" dirty="0"/>
          </a:p>
          <a:p>
            <a:pPr lvl="1"/>
            <a:r>
              <a:rPr lang="zh-CN" altLang="en-US" dirty="0"/>
              <a:t>对于查询</a:t>
            </a:r>
            <a:r>
              <a:rPr lang="en-US" altLang="zh-CN" dirty="0"/>
              <a:t>1</a:t>
            </a:r>
            <a:r>
              <a:rPr lang="zh-CN" altLang="en-US" dirty="0"/>
              <a:t>的标准答案集合 </a:t>
            </a:r>
            <a:r>
              <a:rPr lang="en-US" altLang="zh-CN" dirty="0"/>
              <a:t>{d3,d4,d6,d9}</a:t>
            </a:r>
          </a:p>
          <a:p>
            <a:pPr lvl="1"/>
            <a:r>
              <a:rPr lang="zh-CN" altLang="en-US" dirty="0"/>
              <a:t>比较系统</a:t>
            </a:r>
            <a:r>
              <a:rPr lang="en-US" altLang="zh-CN" dirty="0"/>
              <a:t>1</a:t>
            </a:r>
            <a:r>
              <a:rPr lang="zh-CN" altLang="en-US" dirty="0"/>
              <a:t>和系统</a:t>
            </a:r>
            <a:r>
              <a:rPr lang="en-US" altLang="zh-CN" dirty="0"/>
              <a:t>2</a:t>
            </a:r>
          </a:p>
          <a:p>
            <a:pPr marL="0" indent="0">
              <a:buNone/>
            </a:pPr>
            <a:endParaRPr lang="zh-CN" altLang="en-US" dirty="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212976"/>
            <a:ext cx="64198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5301208"/>
            <a:ext cx="43148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03660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Ranking \#1:&#10;$(1.0 + 0.67 + 0.75 + 0.8 + 0.83 + 0.6)/6 = 0.78$\\ \\&#10;Ranking \#2: $ (0.5 + 0.4 + 0.5 + 0.57 + 0.56 + 0.6)/6 = 0.52 $&#10;\end{quote}&#10;\end{document}&#10;"/>
  <p:tag name="FILENAME" val="TP_tmp"/>
  <p:tag name="FORMAT" val="pngmono"/>
  <p:tag name="RES" val="1200"/>
  <p:tag name="BLEND" val="0"/>
  <p:tag name="TRANSPARENT" val="0"/>
  <p:tag name="TBUG" val="0"/>
  <p:tag name="ALLOWFS" val="0"/>
  <p:tag name="ORIGWIDTH" val="262"/>
  <p:tag name="PICTUREFILESIZE" val="20795"/>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it{average precision query 1} $= (1.0 + 0.67 + 0.5 + 0.44 + 0.5)/5 = 0.62$\\&#10;\textit{average precision query 2} $=(0.5 + 0.4 + 0.43)/3 = 0.44$\\ \\&#10;\textit{mean average precision} $= (0.62 + 0.44)/2 = 0.53$&#10;\end{quote}&#10;\end{document}&#10;"/>
  <p:tag name="FILENAME" val="TP_tmp"/>
  <p:tag name="FORMAT" val="pngmono"/>
  <p:tag name="RES" val="1200"/>
  <p:tag name="BLEND" val="0"/>
  <p:tag name="TRANSPARENT" val="0"/>
  <p:tag name="TBUG" val="0"/>
  <p:tag name="ALLOWFS" val="0"/>
  <p:tag name="ORIGWIDTH" val="294"/>
  <p:tag name="PICTUREFILESIZE" val="342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1306</TotalTime>
  <Words>2949</Words>
  <Application>Microsoft Office PowerPoint</Application>
  <PresentationFormat>全屏显示(4:3)</PresentationFormat>
  <Paragraphs>325</Paragraphs>
  <Slides>59</Slides>
  <Notes>10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59</vt:i4>
      </vt:variant>
    </vt:vector>
  </HeadingPairs>
  <TitlesOfParts>
    <vt:vector size="70" baseType="lpstr">
      <vt:lpstr>宋体</vt:lpstr>
      <vt:lpstr>Arial</vt:lpstr>
      <vt:lpstr>Calibri</vt:lpstr>
      <vt:lpstr>Lucida Sans</vt:lpstr>
      <vt:lpstr>Times New Roman</vt:lpstr>
      <vt:lpstr>Wingdings</vt:lpstr>
      <vt:lpstr>Office 主题</vt:lpstr>
      <vt:lpstr>Equation</vt:lpstr>
      <vt:lpstr>Microsoft Excel 97-2003 Worksheet</vt:lpstr>
      <vt:lpstr>公式</vt:lpstr>
      <vt:lpstr>Worksheet</vt:lpstr>
      <vt:lpstr>第11讲  信息检索的评价</vt:lpstr>
      <vt:lpstr>PowerPoint 演示文稿</vt:lpstr>
      <vt:lpstr> </vt:lpstr>
      <vt:lpstr>PowerPoint 演示文稿</vt:lpstr>
      <vt:lpstr>PowerPoint 演示文稿</vt:lpstr>
      <vt:lpstr>评价指标分类</vt:lpstr>
      <vt:lpstr>二、 查全率和查准率</vt:lpstr>
      <vt:lpstr>1. 查准率和召回率</vt:lpstr>
      <vt:lpstr>PowerPoint 演示文稿</vt:lpstr>
      <vt:lpstr>关于召回率的计算</vt:lpstr>
      <vt:lpstr>Early public test Collections (20th C)</vt:lpstr>
      <vt:lpstr>4个系统的Pooling</vt:lpstr>
      <vt:lpstr>PowerPoint 演示文稿</vt:lpstr>
      <vt:lpstr>精确率(Accuracy)？</vt:lpstr>
      <vt:lpstr>PowerPoint 演示文稿</vt:lpstr>
      <vt:lpstr>PowerPoint 演示文稿</vt:lpstr>
      <vt:lpstr>对多个查询进行查准率评估</vt:lpstr>
      <vt:lpstr>平均</vt:lpstr>
      <vt:lpstr>宏平均查准率  </vt:lpstr>
      <vt:lpstr>PowerPoint 演示文稿</vt:lpstr>
      <vt:lpstr>PowerPoint 演示文稿</vt:lpstr>
      <vt:lpstr>PowerPoint 演示文稿</vt:lpstr>
      <vt:lpstr>PowerPoint 演示文稿</vt:lpstr>
      <vt:lpstr>关于查准率和召回率的讨论</vt:lpstr>
      <vt:lpstr>PowerPoint 演示文稿</vt:lpstr>
      <vt:lpstr> F值(F-measure)</vt:lpstr>
      <vt:lpstr>PowerPoint 演示文稿</vt:lpstr>
      <vt:lpstr>调和平均值</vt:lpstr>
      <vt:lpstr>为什么使用调和平均计算F值</vt:lpstr>
      <vt:lpstr>无序检索评价</vt:lpstr>
      <vt:lpstr>使用查准率/查全率的问题</vt:lpstr>
      <vt:lpstr>二、排序评测</vt:lpstr>
      <vt:lpstr>Rank-Based Measures</vt:lpstr>
      <vt:lpstr>2.1.1 Precision@K (P@K)    R-查准率</vt:lpstr>
      <vt:lpstr>2.1.2 A precision-recall curve 查准率/查全率曲线</vt:lpstr>
      <vt:lpstr>PowerPoint 演示文稿</vt:lpstr>
      <vt:lpstr>PowerPoint 演示文稿</vt:lpstr>
      <vt:lpstr>PowerPoint 演示文稿</vt:lpstr>
      <vt:lpstr>PowerPoint 演示文稿</vt:lpstr>
      <vt:lpstr>PowerPoint 演示文稿</vt:lpstr>
      <vt:lpstr>2.1.3 Mean Average Precision (MAP)</vt:lpstr>
      <vt:lpstr>PowerPoint 演示文稿</vt:lpstr>
      <vt:lpstr>Average Precision</vt:lpstr>
      <vt:lpstr>MAP</vt:lpstr>
      <vt:lpstr>GMAP 几何平均查准率</vt:lpstr>
      <vt:lpstr>PowerPoint 演示文稿</vt:lpstr>
      <vt:lpstr>2.1.4 MRR(Mean Reciprocal Rank)：</vt:lpstr>
      <vt:lpstr>2.2   NDCG</vt:lpstr>
      <vt:lpstr>两个假设</vt:lpstr>
      <vt:lpstr>Cumulative Gain 累积增益</vt:lpstr>
      <vt:lpstr>Discounted 折扣 Cumulative Gain</vt:lpstr>
      <vt:lpstr>PowerPoint 演示文稿</vt:lpstr>
      <vt:lpstr>Normalizing DCG</vt:lpstr>
      <vt:lpstr>PowerPoint 演示文稿</vt:lpstr>
      <vt:lpstr>PowerPoint 演示文稿</vt:lpstr>
      <vt:lpstr>PowerPoint 演示文稿</vt:lpstr>
      <vt:lpstr>检索结果的多样性（diversity）</vt:lpstr>
      <vt:lpstr>PowerPoint 演示文稿</vt:lpstr>
      <vt:lpstr>对文本文档检索的多样性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第7讲  信息检索的评价 </dc:title>
  <dc:creator>lianli</dc:creator>
  <cp:lastModifiedBy>贾 星宇</cp:lastModifiedBy>
  <cp:revision>76</cp:revision>
  <dcterms:created xsi:type="dcterms:W3CDTF">2017-02-16T05:08:01Z</dcterms:created>
  <dcterms:modified xsi:type="dcterms:W3CDTF">2023-02-04T07:16:19Z</dcterms:modified>
</cp:coreProperties>
</file>