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8" r:id="rId3"/>
    <p:sldId id="259" r:id="rId4"/>
    <p:sldId id="263" r:id="rId5"/>
    <p:sldId id="266" r:id="rId6"/>
    <p:sldId id="265" r:id="rId7"/>
    <p:sldId id="264" r:id="rId8"/>
    <p:sldId id="267" r:id="rId9"/>
    <p:sldId id="268" r:id="rId10"/>
    <p:sldId id="274" r:id="rId11"/>
    <p:sldId id="275" r:id="rId12"/>
    <p:sldId id="276" r:id="rId13"/>
    <p:sldId id="277" r:id="rId14"/>
    <p:sldId id="278" r:id="rId15"/>
    <p:sldId id="260" r:id="rId16"/>
    <p:sldId id="257" r:id="rId17"/>
    <p:sldId id="325" r:id="rId18"/>
    <p:sldId id="331" r:id="rId19"/>
    <p:sldId id="281" r:id="rId20"/>
    <p:sldId id="283" r:id="rId21"/>
    <p:sldId id="284" r:id="rId22"/>
    <p:sldId id="285" r:id="rId23"/>
    <p:sldId id="295" r:id="rId24"/>
    <p:sldId id="297" r:id="rId25"/>
    <p:sldId id="298"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279" r:id="rId52"/>
    <p:sldId id="326" r:id="rId53"/>
    <p:sldId id="327" r:id="rId54"/>
    <p:sldId id="328" r:id="rId55"/>
    <p:sldId id="329" r:id="rId56"/>
    <p:sldId id="330" r:id="rId57"/>
    <p:sldId id="261"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9" d="100"/>
          <a:sy n="119" d="100"/>
        </p:scale>
        <p:origin x="29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8F9B9-DC0F-4DCF-A0E8-68643F134416}"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D065B-8B1B-4789-B325-EE13DFDAAF72}" type="slidenum">
              <a:rPr lang="zh-CN" altLang="en-US" smtClean="0"/>
              <a:t>‹#›</a:t>
            </a:fld>
            <a:endParaRPr lang="zh-CN" altLang="en-US"/>
          </a:p>
        </p:txBody>
      </p:sp>
    </p:spTree>
    <p:extLst>
      <p:ext uri="{BB962C8B-B14F-4D97-AF65-F5344CB8AC3E}">
        <p14:creationId xmlns:p14="http://schemas.microsoft.com/office/powerpoint/2010/main" val="156591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u="sng" dirty="0"/>
              <a:t>ad hoc   </a:t>
            </a:r>
            <a:r>
              <a:rPr lang="zh-CN" altLang="en-US" u="sng" dirty="0"/>
              <a:t>特别的</a:t>
            </a:r>
            <a:endParaRPr lang="zh-CN" altLang="en-US" dirty="0"/>
          </a:p>
        </p:txBody>
      </p:sp>
      <p:sp>
        <p:nvSpPr>
          <p:cNvPr id="4" name="灯片编号占位符 3"/>
          <p:cNvSpPr>
            <a:spLocks noGrp="1"/>
          </p:cNvSpPr>
          <p:nvPr>
            <p:ph type="sldNum" sz="quarter" idx="10"/>
          </p:nvPr>
        </p:nvSpPr>
        <p:spPr/>
        <p:txBody>
          <a:bodyPr/>
          <a:lstStyle/>
          <a:p>
            <a:fld id="{0FAD065B-8B1B-4789-B325-EE13DFDAAF72}" type="slidenum">
              <a:rPr lang="zh-CN" altLang="en-US" smtClean="0"/>
              <a:t>19</a:t>
            </a:fld>
            <a:endParaRPr lang="zh-CN" altLang="en-US"/>
          </a:p>
        </p:txBody>
      </p:sp>
    </p:spTree>
    <p:extLst>
      <p:ext uri="{BB962C8B-B14F-4D97-AF65-F5344CB8AC3E}">
        <p14:creationId xmlns:p14="http://schemas.microsoft.com/office/powerpoint/2010/main" val="10162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baidu.com/s?wd=%E6%AE%96%E6%B0%91%E7%BB%9F%E6%B2%BB&amp;tn=SE_PcZhidaonwhc_ngpagmjz&amp;rsv_dl=gh_pc_zhidao" TargetMode="External"/><Relationship Id="rId2" Type="http://schemas.openxmlformats.org/officeDocument/2006/relationships/hyperlink" Target="http://www.baidu.com/s?wd=%E8%8B%B1%E5%9B%BD%E5%B9%BF%E6%92%AD%E5%85%AC%E5%8F%B8&amp;tn=SE_PcZhidaonwhc_ngpagmjz&amp;rsv_dl=gh_pc_zhidao" TargetMode="External"/><Relationship Id="rId1" Type="http://schemas.openxmlformats.org/officeDocument/2006/relationships/slideLayout" Target="../slideLayouts/slideLayout2.xml"/><Relationship Id="rId4" Type="http://schemas.openxmlformats.org/officeDocument/2006/relationships/hyperlink" Target="http://www.baidu.com/s?wd=%E8%81%94%E5%90%88%E5%9B%BD&amp;tn=SE_PcZhidaonwhc_ngpagmjz&amp;rsv_dl=gh_pc_zhidao"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zh-CN" b="1" dirty="0"/>
              <a:t>第</a:t>
            </a:r>
            <a:r>
              <a:rPr lang="en-US" altLang="zh-CN" b="1" dirty="0"/>
              <a:t>12</a:t>
            </a:r>
            <a:r>
              <a:rPr lang="zh-CN" altLang="zh-CN" b="1" dirty="0"/>
              <a:t>讲</a:t>
            </a:r>
            <a:r>
              <a:rPr lang="en-US" altLang="zh-CN" b="1" dirty="0"/>
              <a:t>  </a:t>
            </a:r>
            <a:r>
              <a:rPr lang="zh-CN" altLang="en-US" dirty="0"/>
              <a:t>相关反馈及查询扩展</a:t>
            </a:r>
            <a:br>
              <a:rPr lang="en-US" altLang="zh-CN" dirty="0"/>
            </a:br>
            <a:r>
              <a:rPr lang="en-US" altLang="zh-CN" dirty="0"/>
              <a:t>Relevance Feedback &amp; Query Expansion</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4563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spcBef>
                <a:spcPts val="700"/>
              </a:spcBef>
              <a:buClr>
                <a:srgbClr val="336699"/>
              </a:buClr>
              <a:buFont typeface="Wingdings" pitchFamily="2" charset="2"/>
              <a:buChar char="§"/>
              <a:defRPr/>
            </a:pPr>
            <a:r>
              <a:rPr lang="zh-CN" altLang="en-US" sz="2800" dirty="0">
                <a:latin typeface="+mn-ea"/>
              </a:rPr>
              <a:t>标题</a:t>
            </a:r>
            <a:endParaRPr lang="en-US" altLang="zh-CN" sz="2800" dirty="0">
              <a:latin typeface="+mn-ea"/>
            </a:endParaRPr>
          </a:p>
          <a:p>
            <a:pPr lvl="1" algn="just">
              <a:spcBef>
                <a:spcPts val="700"/>
              </a:spcBef>
              <a:buClr>
                <a:srgbClr val="336699"/>
              </a:buClr>
              <a:buFont typeface="Wingdings" pitchFamily="2" charset="2"/>
              <a:buChar char="§"/>
              <a:defRPr/>
            </a:pPr>
            <a:r>
              <a:rPr lang="zh-CN" altLang="en-US" sz="2400" dirty="0">
                <a:latin typeface="+mn-ea"/>
              </a:rPr>
              <a:t>通常是从文档的元数据中自动抽取出来的</a:t>
            </a:r>
          </a:p>
          <a:p>
            <a:pPr lvl="1" algn="just">
              <a:spcBef>
                <a:spcPts val="700"/>
              </a:spcBef>
              <a:buClr>
                <a:srgbClr val="336699"/>
              </a:buClr>
              <a:buFont typeface="Wingdings" pitchFamily="2" charset="2"/>
              <a:buChar char="§"/>
              <a:defRPr/>
            </a:pPr>
            <a:r>
              <a:rPr lang="zh-CN" altLang="en-US" sz="2400" dirty="0">
                <a:latin typeface="+mn-ea"/>
              </a:rPr>
              <a:t>这个描述信息非常重要，用户可以根据它来判断这个文档是不是相关</a:t>
            </a:r>
            <a:endParaRPr lang="en-US" altLang="zh-CN" sz="2400" dirty="0">
              <a:latin typeface="+mn-ea"/>
            </a:endParaRPr>
          </a:p>
          <a:p>
            <a:pPr algn="just">
              <a:spcBef>
                <a:spcPts val="700"/>
              </a:spcBef>
              <a:buClr>
                <a:srgbClr val="336699"/>
              </a:buClr>
              <a:buFont typeface="Wingdings" pitchFamily="2" charset="2"/>
              <a:buChar char="§"/>
              <a:defRPr/>
            </a:pPr>
            <a:r>
              <a:rPr lang="zh-CN" altLang="en-US" sz="2800" dirty="0">
                <a:latin typeface="+mn-ea"/>
              </a:rPr>
              <a:t>摘要： 两种基本类型</a:t>
            </a:r>
            <a:endParaRPr lang="en-US" altLang="zh-CN" sz="2800" dirty="0">
              <a:latin typeface="+mn-ea"/>
            </a:endParaRPr>
          </a:p>
          <a:p>
            <a:pPr lvl="1" algn="just">
              <a:spcBef>
                <a:spcPts val="700"/>
              </a:spcBef>
              <a:buClr>
                <a:srgbClr val="336699"/>
              </a:buClr>
              <a:buFont typeface="Wingdings" pitchFamily="2" charset="2"/>
              <a:buChar char="§"/>
              <a:defRPr/>
            </a:pPr>
            <a:r>
              <a:rPr lang="zh-CN" altLang="en-US" b="1" u="sng" dirty="0">
                <a:latin typeface="+mn-ea"/>
              </a:rPr>
              <a:t>静态</a:t>
            </a:r>
            <a:r>
              <a:rPr lang="en-US" altLang="zh-CN" dirty="0">
                <a:latin typeface="+mn-ea"/>
              </a:rPr>
              <a:t>:</a:t>
            </a:r>
            <a:r>
              <a:rPr lang="zh-CN" altLang="en-US" dirty="0">
                <a:latin typeface="+mn-ea"/>
              </a:rPr>
              <a:t>不论输入什么查询，文档的静态摘要都是不变的</a:t>
            </a:r>
            <a:endParaRPr lang="en-US" altLang="zh-CN" dirty="0">
              <a:latin typeface="+mn-ea"/>
            </a:endParaRPr>
          </a:p>
          <a:p>
            <a:pPr lvl="1" algn="just">
              <a:spcBef>
                <a:spcPts val="700"/>
              </a:spcBef>
              <a:buClr>
                <a:srgbClr val="336699"/>
              </a:buClr>
              <a:buFont typeface="Wingdings" pitchFamily="2" charset="2"/>
              <a:buChar char="§"/>
              <a:defRPr/>
            </a:pPr>
            <a:r>
              <a:rPr lang="zh-CN" altLang="en-US" b="1" u="sng" dirty="0">
                <a:latin typeface="+mn-ea"/>
              </a:rPr>
              <a:t>动态</a:t>
            </a:r>
            <a:r>
              <a:rPr lang="en-US" altLang="zh-CN" dirty="0">
                <a:latin typeface="+mn-ea"/>
              </a:rPr>
              <a:t>: </a:t>
            </a:r>
            <a:r>
              <a:rPr lang="zh-CN" altLang="en-US" dirty="0">
                <a:latin typeface="+mn-ea"/>
              </a:rPr>
              <a:t>而动态摘要</a:t>
            </a:r>
            <a:r>
              <a:rPr lang="zh-CN" altLang="en-US" dirty="0">
                <a:solidFill>
                  <a:srgbClr val="0000FF"/>
                </a:solidFill>
                <a:latin typeface="+mn-ea"/>
              </a:rPr>
              <a:t>依赖于查询</a:t>
            </a:r>
            <a:r>
              <a:rPr lang="zh-CN" altLang="en-US" dirty="0">
                <a:latin typeface="+mn-ea"/>
              </a:rPr>
              <a:t>，它试图解释当前文档返回的原因</a:t>
            </a:r>
            <a:endParaRPr lang="en-US" altLang="zh-CN" dirty="0">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30056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静态摘要</a:t>
            </a:r>
            <a:r>
              <a:rPr lang="en-US" altLang="zh-CN" dirty="0"/>
              <a:t>Summarization</a:t>
            </a:r>
            <a:endParaRPr lang="zh-CN" altLang="en-US" dirty="0"/>
          </a:p>
        </p:txBody>
      </p:sp>
      <p:sp>
        <p:nvSpPr>
          <p:cNvPr id="3" name="内容占位符 2"/>
          <p:cNvSpPr>
            <a:spLocks noGrp="1"/>
          </p:cNvSpPr>
          <p:nvPr>
            <p:ph idx="1"/>
          </p:nvPr>
        </p:nvSpPr>
        <p:spPr/>
        <p:txBody>
          <a:bodyPr>
            <a:normAutofit fontScale="92500" lnSpcReduction="10000"/>
          </a:bodyPr>
          <a:lstStyle/>
          <a:p>
            <a:pPr algn="just">
              <a:spcBef>
                <a:spcPts val="700"/>
              </a:spcBef>
              <a:buClr>
                <a:srgbClr val="336699"/>
              </a:buClr>
              <a:buFont typeface="Wingdings" pitchFamily="2" charset="2"/>
              <a:buChar char="§"/>
              <a:defRPr/>
            </a:pPr>
            <a:r>
              <a:rPr lang="zh-CN" altLang="en-US" sz="2800" dirty="0">
                <a:latin typeface="+mn-ea"/>
              </a:rPr>
              <a:t>一般系统中静态摘要是文档的一个子集</a:t>
            </a:r>
            <a:endParaRPr lang="de-DE" altLang="zh-CN" sz="2800" dirty="0">
              <a:latin typeface="黑体" pitchFamily="49" charset="-122"/>
              <a:ea typeface="黑体" pitchFamily="49" charset="-122"/>
            </a:endParaRPr>
          </a:p>
          <a:p>
            <a:pPr algn="just">
              <a:spcBef>
                <a:spcPts val="700"/>
              </a:spcBef>
              <a:buClr>
                <a:srgbClr val="336699"/>
              </a:buClr>
              <a:buFont typeface="Wingdings" pitchFamily="2" charset="2"/>
              <a:buChar char="§"/>
              <a:defRPr/>
            </a:pPr>
            <a:r>
              <a:rPr lang="zh-CN" altLang="en-US" sz="2800" dirty="0">
                <a:latin typeface="+mn-ea"/>
              </a:rPr>
              <a:t>最简单的启发式方法：返回文档的前</a:t>
            </a:r>
            <a:r>
              <a:rPr lang="en-US" altLang="zh-CN" sz="2800" dirty="0">
                <a:latin typeface="+mn-ea"/>
              </a:rPr>
              <a:t>50</a:t>
            </a:r>
            <a:r>
              <a:rPr lang="zh-CN" altLang="en-US" sz="2800" dirty="0">
                <a:latin typeface="+mn-ea"/>
              </a:rPr>
              <a:t>个左右的</a:t>
            </a:r>
            <a:r>
              <a:rPr lang="zh-CN" altLang="en-US" sz="2800" dirty="0">
                <a:solidFill>
                  <a:srgbClr val="0000FF"/>
                </a:solidFill>
                <a:latin typeface="+mn-ea"/>
              </a:rPr>
              <a:t>单词</a:t>
            </a:r>
            <a:r>
              <a:rPr lang="zh-CN" altLang="en-US" sz="2800" dirty="0">
                <a:latin typeface="+mn-ea"/>
              </a:rPr>
              <a:t>作为摘要</a:t>
            </a:r>
            <a:endParaRPr lang="en-US" altLang="zh-CN" sz="2800" dirty="0">
              <a:latin typeface="+mn-ea"/>
            </a:endParaRPr>
          </a:p>
          <a:p>
            <a:pPr algn="just">
              <a:spcBef>
                <a:spcPts val="700"/>
              </a:spcBef>
              <a:buClr>
                <a:srgbClr val="336699"/>
              </a:buClr>
              <a:buFont typeface="Wingdings" pitchFamily="2" charset="2"/>
              <a:buChar char="§"/>
              <a:defRPr/>
            </a:pPr>
            <a:r>
              <a:rPr lang="zh-CN" altLang="en-US" sz="2800" dirty="0">
                <a:latin typeface="+mn-ea"/>
              </a:rPr>
              <a:t>更复杂的方法：从文档中返回一些重要</a:t>
            </a:r>
            <a:r>
              <a:rPr lang="zh-CN" altLang="en-US" sz="2800" dirty="0">
                <a:solidFill>
                  <a:srgbClr val="0000FF"/>
                </a:solidFill>
                <a:latin typeface="+mn-ea"/>
              </a:rPr>
              <a:t>句子</a:t>
            </a:r>
            <a:r>
              <a:rPr lang="zh-CN" altLang="en-US" sz="2800" dirty="0">
                <a:latin typeface="+mn-ea"/>
              </a:rPr>
              <a:t>组成摘要</a:t>
            </a:r>
            <a:endParaRPr lang="de-DE" altLang="zh-CN" sz="2800" dirty="0">
              <a:latin typeface="黑体" pitchFamily="49" charset="-122"/>
              <a:ea typeface="黑体" pitchFamily="49" charset="-122"/>
            </a:endParaRPr>
          </a:p>
          <a:p>
            <a:pPr lvl="1" algn="just">
              <a:spcBef>
                <a:spcPts val="700"/>
              </a:spcBef>
              <a:buClr>
                <a:srgbClr val="336699"/>
              </a:buClr>
              <a:buFont typeface="Wingdings" pitchFamily="2" charset="2"/>
              <a:buChar char="§"/>
              <a:defRPr/>
            </a:pPr>
            <a:r>
              <a:rPr lang="zh-CN" altLang="en-US" dirty="0">
                <a:latin typeface="+mn-ea"/>
              </a:rPr>
              <a:t>可以采用简单的</a:t>
            </a:r>
            <a:r>
              <a:rPr lang="en-US" altLang="zh-CN" dirty="0">
                <a:latin typeface="+mn-ea"/>
              </a:rPr>
              <a:t>NLP</a:t>
            </a:r>
            <a:r>
              <a:rPr lang="zh-CN" altLang="en-US" dirty="0">
                <a:latin typeface="+mn-ea"/>
              </a:rPr>
              <a:t>启发式方法来对每个句子打分</a:t>
            </a:r>
            <a:endParaRPr lang="en-US" altLang="zh-CN" dirty="0">
              <a:latin typeface="黑体" pitchFamily="49" charset="-122"/>
              <a:ea typeface="黑体" pitchFamily="49" charset="-122"/>
            </a:endParaRPr>
          </a:p>
          <a:p>
            <a:pPr lvl="1" algn="just">
              <a:spcBef>
                <a:spcPts val="700"/>
              </a:spcBef>
              <a:buClr>
                <a:srgbClr val="336699"/>
              </a:buClr>
              <a:buFont typeface="Wingdings" pitchFamily="2" charset="2"/>
              <a:buChar char="§"/>
              <a:defRPr/>
            </a:pPr>
            <a:r>
              <a:rPr lang="zh-CN" altLang="en-US" dirty="0">
                <a:latin typeface="+mn-ea"/>
              </a:rPr>
              <a:t>将得分较高的句子组成摘要</a:t>
            </a:r>
            <a:endParaRPr lang="en-US" altLang="zh-CN" dirty="0">
              <a:latin typeface="黑体" pitchFamily="49" charset="-122"/>
              <a:ea typeface="黑体" pitchFamily="49" charset="-122"/>
            </a:endParaRPr>
          </a:p>
          <a:p>
            <a:pPr lvl="1" algn="just">
              <a:spcBef>
                <a:spcPts val="700"/>
              </a:spcBef>
              <a:buClr>
                <a:srgbClr val="336699"/>
              </a:buClr>
              <a:buFont typeface="Wingdings" pitchFamily="2" charset="2"/>
              <a:buChar char="§"/>
              <a:defRPr/>
            </a:pPr>
            <a:r>
              <a:rPr lang="zh-CN" altLang="en-US" dirty="0">
                <a:latin typeface="+mn-ea"/>
              </a:rPr>
              <a:t>也可以采用机器学习方法</a:t>
            </a:r>
            <a:endParaRPr lang="en-US" altLang="zh-CN" dirty="0">
              <a:latin typeface="黑体" pitchFamily="49" charset="-122"/>
              <a:ea typeface="黑体" pitchFamily="49" charset="-122"/>
            </a:endParaRPr>
          </a:p>
          <a:p>
            <a:pPr algn="just">
              <a:spcBef>
                <a:spcPts val="700"/>
              </a:spcBef>
              <a:buClr>
                <a:srgbClr val="336699"/>
              </a:buClr>
              <a:buFont typeface="Wingdings" pitchFamily="2" charset="2"/>
              <a:buChar char="§"/>
              <a:defRPr/>
            </a:pPr>
            <a:r>
              <a:rPr lang="zh-CN" altLang="en-US" sz="2800" dirty="0">
                <a:latin typeface="+mn-ea"/>
              </a:rPr>
              <a:t>最复杂的方法：通过复杂的</a:t>
            </a:r>
            <a:r>
              <a:rPr lang="en-US" altLang="zh-CN" sz="2800" dirty="0">
                <a:latin typeface="黑体" pitchFamily="49" charset="-122"/>
                <a:ea typeface="黑体" pitchFamily="49" charset="-122"/>
              </a:rPr>
              <a:t>NLP</a:t>
            </a:r>
            <a:r>
              <a:rPr lang="zh-CN" altLang="en-US" sz="2800" dirty="0">
                <a:latin typeface="+mn-ea"/>
              </a:rPr>
              <a:t>方法</a:t>
            </a:r>
            <a:r>
              <a:rPr lang="zh-CN" altLang="en-US" sz="2800" dirty="0">
                <a:solidFill>
                  <a:srgbClr val="0000FF"/>
                </a:solidFill>
                <a:latin typeface="+mn-ea"/>
              </a:rPr>
              <a:t>合成或者生成</a:t>
            </a:r>
            <a:r>
              <a:rPr lang="zh-CN" altLang="en-US" sz="2800" dirty="0">
                <a:latin typeface="+mn-ea"/>
              </a:rPr>
              <a:t>摘要</a:t>
            </a:r>
            <a:endParaRPr lang="de-DE" altLang="zh-CN" sz="2800" dirty="0">
              <a:latin typeface="黑体" pitchFamily="49" charset="-122"/>
              <a:ea typeface="黑体" pitchFamily="49" charset="-122"/>
            </a:endParaRPr>
          </a:p>
          <a:p>
            <a:pPr lvl="1" algn="just">
              <a:spcBef>
                <a:spcPts val="700"/>
              </a:spcBef>
              <a:buClr>
                <a:srgbClr val="336699"/>
              </a:buClr>
              <a:buFont typeface="Wingdings" pitchFamily="2" charset="2"/>
              <a:buChar char="§"/>
              <a:defRPr/>
            </a:pPr>
            <a:r>
              <a:rPr lang="zh-CN" altLang="en-US" dirty="0">
                <a:latin typeface="+mn-ea"/>
              </a:rPr>
              <a:t>对大部分</a:t>
            </a:r>
            <a:r>
              <a:rPr lang="en-US" altLang="zh-CN" dirty="0">
                <a:latin typeface="+mn-ea"/>
              </a:rPr>
              <a:t>IR</a:t>
            </a:r>
            <a:r>
              <a:rPr lang="zh-CN" altLang="en-US" dirty="0">
                <a:latin typeface="+mn-ea"/>
              </a:rPr>
              <a:t>应用来说，最复杂的方法还不够成熟</a:t>
            </a:r>
            <a:endParaRPr lang="en-US" altLang="zh-CN" dirty="0">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107382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动态摘要</a:t>
            </a:r>
          </a:p>
        </p:txBody>
      </p:sp>
      <p:sp>
        <p:nvSpPr>
          <p:cNvPr id="3" name="内容占位符 2"/>
          <p:cNvSpPr>
            <a:spLocks noGrp="1"/>
          </p:cNvSpPr>
          <p:nvPr>
            <p:ph idx="1"/>
          </p:nvPr>
        </p:nvSpPr>
        <p:spPr/>
        <p:txBody>
          <a:bodyPr/>
          <a:lstStyle/>
          <a:p>
            <a:pPr>
              <a:spcBef>
                <a:spcPts val="700"/>
              </a:spcBef>
              <a:buClr>
                <a:srgbClr val="336699"/>
              </a:buClr>
              <a:buFont typeface="Wingdings" pitchFamily="2" charset="2"/>
              <a:buChar char="§"/>
              <a:defRPr/>
            </a:pPr>
            <a:r>
              <a:rPr lang="zh-CN" altLang="en-US" dirty="0">
                <a:latin typeface="+mj-ea"/>
              </a:rPr>
              <a:t>给出一个或者多个</a:t>
            </a:r>
            <a:r>
              <a:rPr lang="en-US" altLang="zh-CN" dirty="0">
                <a:solidFill>
                  <a:srgbClr val="0000FF"/>
                </a:solidFill>
                <a:latin typeface="黑体" pitchFamily="49" charset="-122"/>
                <a:ea typeface="黑体" pitchFamily="49" charset="-122"/>
              </a:rPr>
              <a:t>“</a:t>
            </a:r>
            <a:r>
              <a:rPr lang="zh-CN" altLang="en-US" dirty="0">
                <a:solidFill>
                  <a:srgbClr val="0000FF"/>
                </a:solidFill>
                <a:latin typeface="+mj-ea"/>
              </a:rPr>
              <a:t>窗口</a:t>
            </a:r>
            <a:r>
              <a:rPr lang="en-US" altLang="zh-CN" dirty="0">
                <a:solidFill>
                  <a:srgbClr val="0000FF"/>
                </a:solidFill>
                <a:latin typeface="黑体" pitchFamily="49" charset="-122"/>
                <a:ea typeface="黑体" pitchFamily="49" charset="-122"/>
              </a:rPr>
              <a:t>”</a:t>
            </a:r>
            <a:r>
              <a:rPr lang="zh-CN" altLang="en-US" dirty="0">
                <a:latin typeface="+mj-ea"/>
              </a:rPr>
              <a:t>内的结果</a:t>
            </a:r>
            <a:r>
              <a:rPr lang="en-US" altLang="zh-CN" dirty="0">
                <a:latin typeface="+mj-ea"/>
              </a:rPr>
              <a:t>(snippet)</a:t>
            </a:r>
            <a:r>
              <a:rPr lang="en-US" altLang="zh-CN" dirty="0">
                <a:latin typeface="黑体" pitchFamily="49" charset="-122"/>
                <a:ea typeface="黑体" pitchFamily="49" charset="-122"/>
              </a:rPr>
              <a:t> </a:t>
            </a:r>
            <a:r>
              <a:rPr lang="zh-CN" altLang="en-US" dirty="0">
                <a:latin typeface="+mj-ea"/>
              </a:rPr>
              <a:t>，这些窗口包含了查询词项的多次出现</a:t>
            </a:r>
            <a:endParaRPr lang="en-US" altLang="zh-CN" dirty="0">
              <a:latin typeface="黑体" pitchFamily="49" charset="-122"/>
              <a:ea typeface="黑体" pitchFamily="49" charset="-122"/>
            </a:endParaRPr>
          </a:p>
          <a:p>
            <a:pPr>
              <a:spcBef>
                <a:spcPts val="700"/>
              </a:spcBef>
              <a:buClr>
                <a:srgbClr val="336699"/>
              </a:buClr>
              <a:buFont typeface="Wingdings" pitchFamily="2" charset="2"/>
              <a:buChar char="§"/>
              <a:defRPr/>
            </a:pPr>
            <a:r>
              <a:rPr lang="zh-CN" altLang="en-US" dirty="0">
                <a:latin typeface="+mj-ea"/>
              </a:rPr>
              <a:t>出现查询短语的</a:t>
            </a:r>
            <a:r>
              <a:rPr lang="en-US" altLang="zh-CN" dirty="0">
                <a:latin typeface="+mj-ea"/>
              </a:rPr>
              <a:t>snippet</a:t>
            </a:r>
            <a:r>
              <a:rPr lang="zh-CN" altLang="en-US" dirty="0">
                <a:latin typeface="+mj-ea"/>
              </a:rPr>
              <a:t>优先</a:t>
            </a:r>
            <a:endParaRPr lang="en-US" altLang="zh-CN" dirty="0">
              <a:latin typeface="黑体" pitchFamily="49" charset="-122"/>
              <a:ea typeface="黑体" pitchFamily="49" charset="-122"/>
            </a:endParaRPr>
          </a:p>
          <a:p>
            <a:pPr>
              <a:spcBef>
                <a:spcPts val="700"/>
              </a:spcBef>
              <a:buClr>
                <a:srgbClr val="336699"/>
              </a:buClr>
              <a:buFont typeface="Wingdings" pitchFamily="2" charset="2"/>
              <a:buChar char="§"/>
              <a:defRPr/>
            </a:pPr>
            <a:r>
              <a:rPr lang="zh-CN" altLang="en-US" dirty="0">
                <a:latin typeface="+mj-ea"/>
              </a:rPr>
              <a:t>在一个小窗口内多次出现查询词项的</a:t>
            </a:r>
            <a:r>
              <a:rPr lang="en-US" altLang="zh-CN" dirty="0">
                <a:latin typeface="+mj-ea"/>
              </a:rPr>
              <a:t>snippet</a:t>
            </a:r>
            <a:r>
              <a:rPr lang="zh-CN" altLang="en-US" dirty="0">
                <a:latin typeface="+mj-ea"/>
              </a:rPr>
              <a:t>优先</a:t>
            </a:r>
            <a:endParaRPr lang="en-US" altLang="zh-CN" dirty="0">
              <a:latin typeface="+mj-ea"/>
            </a:endParaRPr>
          </a:p>
          <a:p>
            <a:pPr>
              <a:spcBef>
                <a:spcPts val="700"/>
              </a:spcBef>
              <a:buClr>
                <a:srgbClr val="336699"/>
              </a:buClr>
              <a:buFont typeface="Wingdings" pitchFamily="2" charset="2"/>
              <a:buChar char="§"/>
              <a:defRPr/>
            </a:pPr>
            <a:r>
              <a:rPr lang="zh-CN" altLang="en-US" dirty="0">
                <a:latin typeface="+mj-ea"/>
              </a:rPr>
              <a:t>最终将所有</a:t>
            </a:r>
            <a:r>
              <a:rPr lang="en-US" altLang="zh-CN" dirty="0">
                <a:latin typeface="+mj-ea"/>
              </a:rPr>
              <a:t>snippet</a:t>
            </a:r>
            <a:r>
              <a:rPr lang="zh-CN" altLang="en-US" dirty="0">
                <a:latin typeface="+mj-ea"/>
              </a:rPr>
              <a:t>都显示出来作为摘要</a:t>
            </a:r>
            <a:endParaRPr lang="en-US" altLang="zh-CN" dirty="0">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218780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123"/>
            <a:ext cx="7272808" cy="642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698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动态摘要的生成</a:t>
            </a:r>
          </a:p>
        </p:txBody>
      </p:sp>
      <p:sp>
        <p:nvSpPr>
          <p:cNvPr id="3" name="内容占位符 2"/>
          <p:cNvSpPr>
            <a:spLocks noGrp="1"/>
          </p:cNvSpPr>
          <p:nvPr>
            <p:ph idx="1"/>
          </p:nvPr>
        </p:nvSpPr>
        <p:spPr/>
        <p:txBody>
          <a:bodyPr>
            <a:normAutofit lnSpcReduction="10000"/>
          </a:bodyPr>
          <a:lstStyle/>
          <a:p>
            <a:pPr algn="just">
              <a:spcBef>
                <a:spcPts val="700"/>
              </a:spcBef>
              <a:buClr>
                <a:srgbClr val="336699"/>
              </a:buClr>
              <a:buFont typeface="Wingdings" pitchFamily="2" charset="2"/>
              <a:buChar char="§"/>
              <a:defRPr/>
            </a:pPr>
            <a:r>
              <a:rPr lang="zh-CN" altLang="en-US" dirty="0">
                <a:latin typeface="+mj-ea"/>
              </a:rPr>
              <a:t>基于位置索引来构建动态摘要不太合适，至少效率上很低</a:t>
            </a:r>
            <a:endParaRPr lang="en-US" altLang="zh-CN" dirty="0">
              <a:latin typeface="+mj-ea"/>
            </a:endParaRPr>
          </a:p>
          <a:p>
            <a:pPr algn="just">
              <a:spcBef>
                <a:spcPts val="700"/>
              </a:spcBef>
              <a:buClr>
                <a:srgbClr val="336699"/>
              </a:buClr>
              <a:buFont typeface="Wingdings" pitchFamily="2" charset="2"/>
              <a:buChar char="§"/>
              <a:defRPr/>
            </a:pPr>
            <a:endParaRPr lang="en-US" altLang="zh-CN" dirty="0">
              <a:latin typeface="+mj-ea"/>
            </a:endParaRPr>
          </a:p>
          <a:p>
            <a:pPr algn="just">
              <a:spcBef>
                <a:spcPts val="700"/>
              </a:spcBef>
              <a:buClr>
                <a:srgbClr val="336699"/>
              </a:buClr>
              <a:buFont typeface="Wingdings" pitchFamily="2" charset="2"/>
              <a:buChar char="§"/>
              <a:defRPr/>
            </a:pPr>
            <a:r>
              <a:rPr lang="zh-CN" altLang="en-US" dirty="0">
                <a:latin typeface="+mj-ea"/>
              </a:rPr>
              <a:t>需要对文档进行缓存</a:t>
            </a:r>
            <a:endParaRPr lang="en-US" altLang="zh-CN" dirty="0">
              <a:latin typeface="黑体" pitchFamily="49" charset="-122"/>
              <a:ea typeface="黑体" pitchFamily="49" charset="-122"/>
            </a:endParaRPr>
          </a:p>
          <a:p>
            <a:pPr algn="just">
              <a:spcBef>
                <a:spcPts val="700"/>
              </a:spcBef>
              <a:buClr>
                <a:srgbClr val="336699"/>
              </a:buClr>
              <a:buFont typeface="Wingdings" pitchFamily="2" charset="2"/>
              <a:buChar char="§"/>
              <a:defRPr/>
            </a:pPr>
            <a:r>
              <a:rPr lang="zh-CN" altLang="en-US" dirty="0">
                <a:latin typeface="+mj-ea"/>
              </a:rPr>
              <a:t>通过位置索引会知道查询词项在文档中的出现位置</a:t>
            </a:r>
            <a:endParaRPr lang="en-US" altLang="zh-CN" dirty="0">
              <a:latin typeface="+mj-ea"/>
            </a:endParaRPr>
          </a:p>
          <a:p>
            <a:pPr lvl="1" algn="just">
              <a:spcBef>
                <a:spcPts val="700"/>
              </a:spcBef>
              <a:buClr>
                <a:srgbClr val="336699"/>
              </a:buClr>
              <a:buFont typeface="Wingdings" pitchFamily="2" charset="2"/>
              <a:buChar char="§"/>
              <a:defRPr/>
            </a:pPr>
            <a:r>
              <a:rPr lang="zh-CN" altLang="en-US" dirty="0">
                <a:latin typeface="+mj-ea"/>
              </a:rPr>
              <a:t>文档的缓存版本可能会过时</a:t>
            </a:r>
            <a:endParaRPr lang="en-US" altLang="zh-CN" dirty="0">
              <a:latin typeface="+mj-ea"/>
            </a:endParaRPr>
          </a:p>
          <a:p>
            <a:pPr lvl="1" algn="just">
              <a:spcBef>
                <a:spcPts val="700"/>
              </a:spcBef>
              <a:buClr>
                <a:srgbClr val="336699"/>
              </a:buClr>
              <a:buFont typeface="Wingdings" pitchFamily="2" charset="2"/>
              <a:buChar char="§"/>
              <a:defRPr/>
            </a:pPr>
            <a:r>
              <a:rPr lang="zh-CN" altLang="en-US" dirty="0">
                <a:latin typeface="+mj-ea"/>
              </a:rPr>
              <a:t>不缓存非常长的文档，对这些文档只需要缓存其一个短前缀文档</a:t>
            </a:r>
            <a:endParaRPr lang="en-US" altLang="zh-CN" dirty="0">
              <a:latin typeface="黑体" pitchFamily="49" charset="-122"/>
              <a:ea typeface="黑体" pitchFamily="49" charset="-122"/>
            </a:endParaRPr>
          </a:p>
          <a:p>
            <a:endParaRPr lang="zh-CN" altLang="en-US" dirty="0"/>
          </a:p>
        </p:txBody>
      </p:sp>
    </p:spTree>
    <p:extLst>
      <p:ext uri="{BB962C8B-B14F-4D97-AF65-F5344CB8AC3E}">
        <p14:creationId xmlns:p14="http://schemas.microsoft.com/office/powerpoint/2010/main" val="256935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en-US" dirty="0">
                <a:solidFill>
                  <a:srgbClr val="0000FF"/>
                </a:solidFill>
              </a:rPr>
              <a:t>摘要阅读</a:t>
            </a:r>
            <a:r>
              <a:rPr lang="en-US" altLang="zh-CN" dirty="0"/>
              <a:t>(Viewing abstracts): </a:t>
            </a:r>
            <a:r>
              <a:rPr lang="zh-CN" altLang="en-US" dirty="0"/>
              <a:t>用户更可能阅读前几页</a:t>
            </a:r>
            <a:r>
              <a:rPr lang="en-US" altLang="zh-CN" dirty="0"/>
              <a:t>(1, 2, 3, 4)</a:t>
            </a:r>
            <a:r>
              <a:rPr lang="zh-CN" altLang="en-US" dirty="0"/>
              <a:t>的结果的摘要</a:t>
            </a:r>
          </a:p>
          <a:p>
            <a:pPr algn="just"/>
            <a:r>
              <a:rPr lang="zh-CN" altLang="en-US" dirty="0">
                <a:solidFill>
                  <a:srgbClr val="0000FF"/>
                </a:solidFill>
              </a:rPr>
              <a:t>点击</a:t>
            </a:r>
            <a:r>
              <a:rPr lang="en-US" altLang="zh-CN" dirty="0"/>
              <a:t>(Clicking): </a:t>
            </a:r>
            <a:r>
              <a:rPr lang="zh-CN" altLang="en-US" dirty="0"/>
              <a:t>点击的分布甚至更有偏向性</a:t>
            </a:r>
          </a:p>
          <a:p>
            <a:pPr lvl="1" algn="just"/>
            <a:r>
              <a:rPr lang="zh-CN" altLang="en-US" dirty="0"/>
              <a:t>一半情况下，用户点击排名最高的页面</a:t>
            </a:r>
          </a:p>
          <a:p>
            <a:pPr lvl="1" algn="just"/>
            <a:r>
              <a:rPr lang="zh-CN" altLang="en-US" dirty="0"/>
              <a:t>即使排名最高的页面不相关，仍然有</a:t>
            </a:r>
            <a:r>
              <a:rPr lang="en-US" altLang="zh-CN" dirty="0"/>
              <a:t>30%</a:t>
            </a:r>
            <a:r>
              <a:rPr lang="zh-CN" altLang="en-US" dirty="0"/>
              <a:t>的用户会点击它</a:t>
            </a:r>
          </a:p>
          <a:p>
            <a:pPr algn="just"/>
            <a:r>
              <a:rPr lang="en-US" altLang="zh-CN" dirty="0"/>
              <a:t>→ </a:t>
            </a:r>
            <a:r>
              <a:rPr lang="zh-CN" altLang="en-US" dirty="0"/>
              <a:t>正确排序相当重要</a:t>
            </a:r>
          </a:p>
          <a:p>
            <a:pPr algn="just"/>
            <a:r>
              <a:rPr lang="en-US" altLang="zh-CN" dirty="0"/>
              <a:t>→ </a:t>
            </a:r>
            <a:r>
              <a:rPr lang="zh-CN" altLang="en-US" dirty="0"/>
              <a:t>把最相关的页面放在首页非常重要</a:t>
            </a:r>
          </a:p>
          <a:p>
            <a:pPr marL="0" indent="0">
              <a:buNone/>
            </a:pPr>
            <a:endParaRPr lang="zh-CN" altLang="en-US" dirty="0"/>
          </a:p>
        </p:txBody>
      </p:sp>
    </p:spTree>
    <p:extLst>
      <p:ext uri="{BB962C8B-B14F-4D97-AF65-F5344CB8AC3E}">
        <p14:creationId xmlns:p14="http://schemas.microsoft.com/office/powerpoint/2010/main" val="333023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Times New Roman" panose="02020603050405020304" pitchFamily="18" charset="0"/>
              </a:rPr>
              <a:t>两种提高</a:t>
            </a:r>
            <a:r>
              <a:rPr lang="zh-CN" altLang="en-US" dirty="0">
                <a:solidFill>
                  <a:srgbClr val="0000FF"/>
                </a:solidFill>
                <a:latin typeface="Times New Roman" panose="02020603050405020304" pitchFamily="18" charset="0"/>
              </a:rPr>
              <a:t>召回率</a:t>
            </a:r>
            <a:r>
              <a:rPr lang="zh-CN" altLang="en-US" dirty="0">
                <a:latin typeface="Times New Roman" panose="02020603050405020304" pitchFamily="18" charset="0"/>
              </a:rPr>
              <a:t>的方法</a:t>
            </a:r>
            <a:br>
              <a:rPr lang="en-US" altLang="zh-CN" dirty="0">
                <a:latin typeface="Times New Roman" panose="02020603050405020304" pitchFamily="18" charset="0"/>
              </a:rPr>
            </a:br>
            <a:r>
              <a:rPr lang="en-US" altLang="zh-CN" dirty="0">
                <a:latin typeface="Times New Roman" panose="02020603050405020304" pitchFamily="18" charset="0"/>
              </a:rPr>
              <a:t>—</a:t>
            </a:r>
            <a:r>
              <a:rPr lang="zh-CN" altLang="en-US" dirty="0">
                <a:latin typeface="Times New Roman" panose="02020603050405020304" pitchFamily="18" charset="0"/>
              </a:rPr>
              <a:t>相关反馈   查询扩展</a:t>
            </a:r>
            <a:endParaRPr lang="zh-CN" altLang="en-US" dirty="0"/>
          </a:p>
        </p:txBody>
      </p:sp>
      <p:sp>
        <p:nvSpPr>
          <p:cNvPr id="3" name="内容占位符 2"/>
          <p:cNvSpPr>
            <a:spLocks noGrp="1"/>
          </p:cNvSpPr>
          <p:nvPr>
            <p:ph idx="1"/>
          </p:nvPr>
        </p:nvSpPr>
        <p:spPr>
          <a:xfrm>
            <a:off x="457200" y="2132856"/>
            <a:ext cx="8229600" cy="4464496"/>
          </a:xfrm>
        </p:spPr>
        <p:txBody>
          <a:bodyPr>
            <a:normAutofit/>
          </a:bodyPr>
          <a:lstStyle/>
          <a:p>
            <a:pPr marL="342900" lvl="1" indent="-342900" algn="just">
              <a:lnSpc>
                <a:spcPct val="150000"/>
              </a:lnSpc>
              <a:spcBef>
                <a:spcPts val="700"/>
              </a:spcBef>
              <a:buClr>
                <a:srgbClr val="336699"/>
              </a:buClr>
              <a:buFont typeface="Wingdings" panose="05000000000000000000" pitchFamily="2" charset="2"/>
              <a:buChar char="§"/>
            </a:pPr>
            <a:r>
              <a:rPr lang="zh-CN" altLang="en-US" sz="2400" b="1" u="sng" dirty="0">
                <a:latin typeface="Times New Roman" panose="02020603050405020304" pitchFamily="18" charset="0"/>
              </a:rPr>
              <a:t>全局</a:t>
            </a:r>
            <a:r>
              <a:rPr lang="en-US" altLang="zh-CN" sz="2400" b="1" u="sng" dirty="0">
                <a:latin typeface="Times New Roman" panose="02020603050405020304" pitchFamily="18" charset="0"/>
              </a:rPr>
              <a:t>(Global)</a:t>
            </a:r>
            <a:r>
              <a:rPr lang="zh-CN" altLang="en-US" sz="2400" b="1" u="sng" dirty="0">
                <a:latin typeface="Times New Roman" panose="02020603050405020304" pitchFamily="18" charset="0"/>
              </a:rPr>
              <a:t>方法</a:t>
            </a:r>
            <a:r>
              <a:rPr lang="en-US" altLang="zh-CN" sz="2400" dirty="0">
                <a:latin typeface="Times New Roman" panose="02020603050405020304" pitchFamily="18" charset="0"/>
              </a:rPr>
              <a:t>: </a:t>
            </a:r>
            <a:r>
              <a:rPr lang="zh-CN" altLang="en-US" sz="2400" dirty="0">
                <a:latin typeface="Times New Roman" panose="02020603050405020304" pitchFamily="18" charset="0"/>
              </a:rPr>
              <a:t>进行一次性的全局分析</a:t>
            </a:r>
            <a:r>
              <a:rPr lang="en-US" altLang="zh-CN" sz="2400" dirty="0">
                <a:latin typeface="Times New Roman" panose="02020603050405020304" pitchFamily="18" charset="0"/>
              </a:rPr>
              <a:t>(</a:t>
            </a:r>
            <a:r>
              <a:rPr lang="zh-CN" altLang="en-US" sz="2400" dirty="0">
                <a:latin typeface="Times New Roman" panose="02020603050405020304" pitchFamily="18" charset="0"/>
              </a:rPr>
              <a:t>比如分析整个文档集</a:t>
            </a:r>
            <a:r>
              <a:rPr lang="en-US" altLang="zh-CN" sz="2400" dirty="0">
                <a:latin typeface="Times New Roman" panose="02020603050405020304" pitchFamily="18" charset="0"/>
              </a:rPr>
              <a:t>)</a:t>
            </a:r>
            <a:r>
              <a:rPr lang="zh-CN" altLang="en-US" sz="2400" dirty="0">
                <a:latin typeface="Times New Roman" panose="02020603050405020304" pitchFamily="18" charset="0"/>
              </a:rPr>
              <a:t>来产生同</a:t>
            </a:r>
            <a:r>
              <a:rPr lang="en-US" altLang="zh-CN" sz="2400" dirty="0">
                <a:latin typeface="Times New Roman" panose="02020603050405020304" pitchFamily="18" charset="0"/>
              </a:rPr>
              <a:t>/</a:t>
            </a:r>
            <a:r>
              <a:rPr lang="zh-CN" altLang="en-US" sz="2400" dirty="0">
                <a:latin typeface="Times New Roman" panose="02020603050405020304" pitchFamily="18" charset="0"/>
              </a:rPr>
              <a:t>近义词词典</a:t>
            </a:r>
            <a:r>
              <a:rPr lang="en-US" altLang="zh-CN" sz="2400" dirty="0">
                <a:latin typeface="Times New Roman" panose="02020603050405020304" pitchFamily="18" charset="0"/>
              </a:rPr>
              <a:t> (</a:t>
            </a:r>
            <a:r>
              <a:rPr lang="de-DE" altLang="zh-CN" sz="2400" dirty="0">
                <a:solidFill>
                  <a:srgbClr val="0070C0"/>
                </a:solidFill>
                <a:latin typeface="Times New Roman" panose="02020603050405020304" pitchFamily="18" charset="0"/>
              </a:rPr>
              <a:t>thesaurus</a:t>
            </a:r>
            <a:r>
              <a:rPr lang="en-US" altLang="zh-CN" sz="2400" dirty="0">
                <a:latin typeface="Times New Roman" panose="02020603050405020304" pitchFamily="18" charset="0"/>
              </a:rPr>
              <a:t>)</a:t>
            </a:r>
            <a:endParaRPr lang="en-US" altLang="zh-CN" sz="2800" b="1" u="sng" dirty="0">
              <a:latin typeface="Times New Roman" panose="02020603050405020304" pitchFamily="18" charset="0"/>
              <a:cs typeface="Times New Roman" panose="02020603050405020304" pitchFamily="18" charset="0"/>
            </a:endParaRPr>
          </a:p>
          <a:p>
            <a:pPr lvl="1" algn="just">
              <a:lnSpc>
                <a:spcPct val="150000"/>
              </a:lnSpc>
              <a:spcBef>
                <a:spcPts val="700"/>
              </a:spcBef>
              <a:buClr>
                <a:srgbClr val="336699"/>
              </a:buClr>
              <a:buFont typeface="Wingdings" panose="05000000000000000000" pitchFamily="2" charset="2"/>
              <a:buChar char="§"/>
            </a:pPr>
            <a:r>
              <a:rPr lang="zh-CN" altLang="en-US" sz="2400" b="1" u="sng" dirty="0">
                <a:latin typeface="Times New Roman" panose="02020603050405020304" pitchFamily="18" charset="0"/>
                <a:cs typeface="Times New Roman" panose="02020603050405020304" pitchFamily="18" charset="0"/>
              </a:rPr>
              <a:t>查询扩展</a:t>
            </a:r>
            <a:r>
              <a:rPr lang="en-US" altLang="zh-CN" sz="2400" dirty="0">
                <a:latin typeface="Times New Roman" panose="02020603050405020304" pitchFamily="18" charset="0"/>
                <a:cs typeface="Times New Roman" panose="02020603050405020304" pitchFamily="18" charset="0"/>
              </a:rPr>
              <a:t>(Query expansion): </a:t>
            </a:r>
          </a:p>
          <a:p>
            <a:pPr lvl="2" algn="just">
              <a:lnSpc>
                <a:spcPct val="150000"/>
              </a:lnSpc>
              <a:spcBef>
                <a:spcPts val="700"/>
              </a:spcBef>
              <a:buClr>
                <a:srgbClr val="336699"/>
              </a:buClr>
              <a:buFont typeface="Wingdings" panose="05000000000000000000" pitchFamily="2" charset="2"/>
              <a:buChar char="§"/>
            </a:pPr>
            <a:r>
              <a:rPr lang="zh-CN" altLang="en-US" sz="2000" dirty="0">
                <a:latin typeface="Times New Roman" panose="02020603050405020304" pitchFamily="18" charset="0"/>
                <a:cs typeface="Times New Roman" panose="02020603050405020304" pitchFamily="18" charset="0"/>
              </a:rPr>
              <a:t>通过在查询中加入同义或者相关的词项来提高检索结果</a:t>
            </a:r>
            <a:endParaRPr lang="en-US" altLang="zh-CN" sz="2000" dirty="0">
              <a:latin typeface="Times New Roman" panose="02020603050405020304" pitchFamily="18" charset="0"/>
              <a:cs typeface="Times New Roman" panose="02020603050405020304" pitchFamily="18" charset="0"/>
            </a:endParaRPr>
          </a:p>
          <a:p>
            <a:pPr lvl="2" algn="just">
              <a:lnSpc>
                <a:spcPct val="150000"/>
              </a:lnSpc>
              <a:spcBef>
                <a:spcPts val="700"/>
              </a:spcBef>
              <a:buClr>
                <a:srgbClr val="336699"/>
              </a:buClr>
              <a:buFont typeface="Wingdings" panose="05000000000000000000" pitchFamily="2" charset="2"/>
              <a:buChar char="§"/>
            </a:pPr>
            <a:r>
              <a:rPr lang="zh-CN" altLang="en-US" sz="2000" dirty="0">
                <a:latin typeface="Times New Roman" panose="02020603050405020304" pitchFamily="18" charset="0"/>
                <a:cs typeface="Times New Roman" panose="02020603050405020304" pitchFamily="18" charset="0"/>
              </a:rPr>
              <a:t>相关词项的来源</a:t>
            </a:r>
            <a:r>
              <a:rPr lang="en-US" altLang="zh-CN" sz="2000" dirty="0">
                <a:latin typeface="Times New Roman" panose="02020603050405020304" pitchFamily="18" charset="0"/>
                <a:cs typeface="Times New Roman" panose="02020603050405020304" pitchFamily="18" charset="0"/>
              </a:rPr>
              <a:t>: </a:t>
            </a:r>
          </a:p>
          <a:p>
            <a:pPr lvl="3" algn="just">
              <a:lnSpc>
                <a:spcPct val="150000"/>
              </a:lnSpc>
              <a:spcBef>
                <a:spcPts val="700"/>
              </a:spcBef>
              <a:buClr>
                <a:srgbClr val="336699"/>
              </a:buClr>
              <a:buFont typeface="Wingdings" panose="05000000000000000000" pitchFamily="2" charset="2"/>
              <a:buChar char="§"/>
            </a:pPr>
            <a:r>
              <a:rPr lang="zh-CN" altLang="en-US" sz="1600" dirty="0">
                <a:latin typeface="Times New Roman" panose="02020603050405020304" pitchFamily="18" charset="0"/>
                <a:cs typeface="Times New Roman" panose="02020603050405020304" pitchFamily="18" charset="0"/>
              </a:rPr>
              <a:t>人工编辑的同义词词典、自动构造的同义词词典、</a:t>
            </a:r>
            <a:endParaRPr lang="en-US" altLang="zh-CN" sz="1600" dirty="0">
              <a:latin typeface="Times New Roman" panose="02020603050405020304" pitchFamily="18" charset="0"/>
              <a:cs typeface="Times New Roman" panose="02020603050405020304" pitchFamily="18" charset="0"/>
            </a:endParaRPr>
          </a:p>
          <a:p>
            <a:pPr lvl="3" algn="just">
              <a:lnSpc>
                <a:spcPct val="150000"/>
              </a:lnSpc>
              <a:spcBef>
                <a:spcPts val="700"/>
              </a:spcBef>
              <a:buClr>
                <a:srgbClr val="336699"/>
              </a:buClr>
              <a:buFont typeface="Wingdings" panose="05000000000000000000" pitchFamily="2" charset="2"/>
              <a:buChar char="§"/>
            </a:pPr>
            <a:r>
              <a:rPr lang="zh-CN" altLang="en-US" sz="1600" dirty="0">
                <a:latin typeface="Times New Roman" panose="02020603050405020304" pitchFamily="18" charset="0"/>
                <a:cs typeface="Times New Roman" panose="02020603050405020304" pitchFamily="18" charset="0"/>
              </a:rPr>
              <a:t>查询日志等等。</a:t>
            </a:r>
            <a:endParaRPr lang="de-DE" altLang="zh-CN" sz="16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9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2802" y="1600200"/>
            <a:ext cx="707839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2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normAutofit fontScale="90000"/>
          </a:bodyPr>
          <a:lstStyle/>
          <a:p>
            <a:r>
              <a:rPr lang="zh-CN" altLang="en-US" dirty="0">
                <a:latin typeface="Times New Roman" panose="02020603050405020304" pitchFamily="18" charset="0"/>
              </a:rPr>
              <a:t>两种提高</a:t>
            </a:r>
            <a:r>
              <a:rPr lang="zh-CN" altLang="en-US" dirty="0">
                <a:solidFill>
                  <a:srgbClr val="0000FF"/>
                </a:solidFill>
                <a:latin typeface="Times New Roman" panose="02020603050405020304" pitchFamily="18" charset="0"/>
              </a:rPr>
              <a:t>召回率</a:t>
            </a:r>
            <a:r>
              <a:rPr lang="zh-CN" altLang="en-US" dirty="0">
                <a:latin typeface="Times New Roman" panose="02020603050405020304" pitchFamily="18" charset="0"/>
              </a:rPr>
              <a:t>的方法</a:t>
            </a:r>
            <a:br>
              <a:rPr lang="en-US" altLang="zh-CN" dirty="0">
                <a:latin typeface="Times New Roman" panose="02020603050405020304" pitchFamily="18" charset="0"/>
              </a:rPr>
            </a:br>
            <a:r>
              <a:rPr lang="en-US" altLang="zh-CN" dirty="0">
                <a:latin typeface="Times New Roman" panose="02020603050405020304" pitchFamily="18" charset="0"/>
              </a:rPr>
              <a:t>—</a:t>
            </a:r>
            <a:r>
              <a:rPr lang="zh-CN" altLang="en-US" dirty="0">
                <a:latin typeface="Times New Roman" panose="02020603050405020304" pitchFamily="18" charset="0"/>
              </a:rPr>
              <a:t>相关反馈   查询扩展</a:t>
            </a:r>
            <a:endParaRPr lang="zh-CN" altLang="en-US" dirty="0"/>
          </a:p>
        </p:txBody>
      </p:sp>
      <p:sp>
        <p:nvSpPr>
          <p:cNvPr id="3" name="内容占位符 2"/>
          <p:cNvSpPr>
            <a:spLocks noGrp="1"/>
          </p:cNvSpPr>
          <p:nvPr>
            <p:ph idx="1"/>
          </p:nvPr>
        </p:nvSpPr>
        <p:spPr>
          <a:xfrm>
            <a:off x="457200" y="2276872"/>
            <a:ext cx="8229600" cy="4997152"/>
          </a:xfrm>
        </p:spPr>
        <p:txBody>
          <a:bodyPr>
            <a:normAutofit/>
          </a:bodyPr>
          <a:lstStyle/>
          <a:p>
            <a:pPr marL="342900" lvl="1" indent="-342900" algn="just">
              <a:lnSpc>
                <a:spcPct val="150000"/>
              </a:lnSpc>
              <a:spcBef>
                <a:spcPts val="700"/>
              </a:spcBef>
              <a:buClr>
                <a:srgbClr val="336699"/>
              </a:buClr>
              <a:buFont typeface="Wingdings" panose="05000000000000000000" pitchFamily="2" charset="2"/>
              <a:buChar char="§"/>
            </a:pPr>
            <a:r>
              <a:rPr lang="zh-CN" altLang="en-US" sz="2400" b="1" u="sng" dirty="0">
                <a:latin typeface="Times New Roman" panose="02020603050405020304" pitchFamily="18" charset="0"/>
              </a:rPr>
              <a:t>局部</a:t>
            </a:r>
            <a:r>
              <a:rPr lang="en-US" altLang="zh-CN" sz="2400" b="1" u="sng" dirty="0">
                <a:latin typeface="Times New Roman" panose="02020603050405020304" pitchFamily="18" charset="0"/>
              </a:rPr>
              <a:t>(local)</a:t>
            </a:r>
            <a:r>
              <a:rPr lang="zh-CN" altLang="en-US" sz="2400" b="1" u="sng" dirty="0">
                <a:latin typeface="Times New Roman" panose="02020603050405020304" pitchFamily="18" charset="0"/>
              </a:rPr>
              <a:t>方法</a:t>
            </a:r>
            <a:r>
              <a:rPr lang="en-US" altLang="zh-CN" sz="2400" dirty="0">
                <a:latin typeface="Times New Roman" panose="02020603050405020304" pitchFamily="18" charset="0"/>
              </a:rPr>
              <a:t>: </a:t>
            </a:r>
            <a:r>
              <a:rPr lang="zh-CN" altLang="en-US" sz="2400" dirty="0">
                <a:latin typeface="Times New Roman" panose="02020603050405020304" pitchFamily="18" charset="0"/>
              </a:rPr>
              <a:t>对用户查询进行局部的即时的分析</a:t>
            </a:r>
            <a:endParaRPr lang="en-US" altLang="zh-CN" sz="2800" b="1" u="sng" dirty="0">
              <a:latin typeface="Times New Roman" panose="02020603050405020304" pitchFamily="18" charset="0"/>
              <a:cs typeface="Times New Roman" panose="02020603050405020304" pitchFamily="18" charset="0"/>
            </a:endParaRPr>
          </a:p>
          <a:p>
            <a:pPr lvl="1" algn="just">
              <a:lnSpc>
                <a:spcPct val="150000"/>
              </a:lnSpc>
              <a:spcBef>
                <a:spcPts val="700"/>
              </a:spcBef>
              <a:buClr>
                <a:srgbClr val="336699"/>
              </a:buClr>
              <a:buFont typeface="Wingdings" panose="05000000000000000000" pitchFamily="2" charset="2"/>
              <a:buChar char="§"/>
            </a:pPr>
            <a:r>
              <a:rPr lang="zh-CN" altLang="en-US" sz="2400" b="1" u="sng" dirty="0">
                <a:latin typeface="Times New Roman" panose="02020603050405020304" pitchFamily="18" charset="0"/>
                <a:cs typeface="Times New Roman" panose="02020603050405020304" pitchFamily="18" charset="0"/>
              </a:rPr>
              <a:t>交互式相关反馈</a:t>
            </a:r>
            <a:r>
              <a:rPr lang="en-US" altLang="zh-CN" sz="2400" dirty="0">
                <a:latin typeface="Times New Roman" panose="02020603050405020304" pitchFamily="18" charset="0"/>
                <a:cs typeface="Times New Roman" panose="02020603050405020304" pitchFamily="18" charset="0"/>
              </a:rPr>
              <a:t>(Interactive relevance feedback): </a:t>
            </a:r>
          </a:p>
          <a:p>
            <a:pPr lvl="2" algn="just">
              <a:lnSpc>
                <a:spcPct val="150000"/>
              </a:lnSpc>
              <a:spcBef>
                <a:spcPts val="700"/>
              </a:spcBef>
              <a:buClr>
                <a:srgbClr val="336699"/>
              </a:buClr>
              <a:buFont typeface="Wingdings" panose="05000000000000000000" pitchFamily="2" charset="2"/>
              <a:buChar char="§"/>
            </a:pPr>
            <a:r>
              <a:rPr lang="zh-CN" altLang="en-US" sz="2000" dirty="0">
                <a:latin typeface="Times New Roman" panose="02020603050405020304" pitchFamily="18" charset="0"/>
                <a:cs typeface="Times New Roman" panose="02020603050405020304" pitchFamily="18" charset="0"/>
              </a:rPr>
              <a:t>在初始检索结果的基础上，通过用户交互指定哪些文档相关或不相关，然后改进检索的结果</a:t>
            </a:r>
            <a:endParaRPr lang="en-US" altLang="zh-CN" sz="2000" dirty="0">
              <a:latin typeface="Times New Roman" panose="02020603050405020304" pitchFamily="18" charset="0"/>
              <a:cs typeface="Times New Roman" panose="02020603050405020304" pitchFamily="18" charset="0"/>
            </a:endParaRPr>
          </a:p>
          <a:p>
            <a:pPr lvl="2" algn="just">
              <a:lnSpc>
                <a:spcPct val="150000"/>
              </a:lnSpc>
              <a:spcBef>
                <a:spcPts val="700"/>
              </a:spcBef>
              <a:buClr>
                <a:srgbClr val="336699"/>
              </a:buClr>
              <a:buFont typeface="Wingdings" panose="05000000000000000000" pitchFamily="2" charset="2"/>
              <a:buChar char="§"/>
            </a:pPr>
            <a:r>
              <a:rPr lang="zh-CN" altLang="en-US" sz="2000" dirty="0">
                <a:latin typeface="Times New Roman" panose="02020603050405020304" pitchFamily="18" charset="0"/>
                <a:cs typeface="Times New Roman" panose="02020603050405020304" pitchFamily="18" charset="0"/>
              </a:rPr>
              <a:t>最著名的相关反馈方法：</a:t>
            </a:r>
            <a:r>
              <a:rPr lang="en-US" altLang="zh-CN" sz="2000" dirty="0" err="1">
                <a:latin typeface="Times New Roman" panose="02020603050405020304" pitchFamily="18" charset="0"/>
                <a:cs typeface="Times New Roman" panose="02020603050405020304" pitchFamily="18" charset="0"/>
              </a:rPr>
              <a:t>Rocchio</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相关反馈</a:t>
            </a: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325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二、</a:t>
            </a:r>
            <a:r>
              <a:rPr lang="zh-CN" altLang="en-US" dirty="0">
                <a:latin typeface="Times New Roman" panose="02020603050405020304" pitchFamily="18" charset="0"/>
              </a:rPr>
              <a:t>相关反馈</a:t>
            </a:r>
            <a:br>
              <a:rPr lang="en-US" altLang="zh-CN" dirty="0">
                <a:latin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relevance feedback</a:t>
            </a:r>
            <a:r>
              <a:rPr lang="zh-CN" altLang="en-US" dirty="0">
                <a:latin typeface="Times New Roman" panose="02020603050405020304" pitchFamily="18" charset="0"/>
              </a:rPr>
              <a:t> </a:t>
            </a:r>
            <a:endParaRPr lang="zh-CN" altLang="en-US" dirty="0"/>
          </a:p>
        </p:txBody>
      </p:sp>
      <p:sp>
        <p:nvSpPr>
          <p:cNvPr id="3" name="内容占位符 2"/>
          <p:cNvSpPr>
            <a:spLocks noGrp="1"/>
          </p:cNvSpPr>
          <p:nvPr>
            <p:ph idx="1"/>
          </p:nvPr>
        </p:nvSpPr>
        <p:spPr>
          <a:xfrm>
            <a:off x="457200" y="1600200"/>
            <a:ext cx="8229600" cy="4853136"/>
          </a:xfrm>
        </p:spPr>
        <p:txBody>
          <a:bodyPr>
            <a:normAutofit fontScale="85000" lnSpcReduction="20000"/>
          </a:bodyPr>
          <a:lstStyle/>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思想：</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用户提交一个</a:t>
            </a:r>
            <a:r>
              <a:rPr lang="en-US" altLang="zh-CN" dirty="0">
                <a:latin typeface="Times New Roman" panose="02020603050405020304" pitchFamily="18" charset="0"/>
              </a:rPr>
              <a:t>(</a:t>
            </a:r>
            <a:r>
              <a:rPr lang="zh-CN" altLang="en-US" dirty="0">
                <a:latin typeface="Times New Roman" panose="02020603050405020304" pitchFamily="18" charset="0"/>
              </a:rPr>
              <a:t>简短的</a:t>
            </a:r>
            <a:r>
              <a:rPr lang="en-US" altLang="zh-CN" dirty="0">
                <a:latin typeface="Times New Roman" panose="02020603050405020304" pitchFamily="18" charset="0"/>
              </a:rPr>
              <a:t>)</a:t>
            </a:r>
            <a:r>
              <a:rPr lang="zh-CN" altLang="en-US" dirty="0">
                <a:latin typeface="Times New Roman" panose="02020603050405020304" pitchFamily="18" charset="0"/>
              </a:rPr>
              <a:t>查询</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搜索引擎返回一系列文档</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用户将部分返回文档标记为</a:t>
            </a:r>
            <a:r>
              <a:rPr lang="zh-CN" altLang="en-US" b="1" dirty="0">
                <a:solidFill>
                  <a:srgbClr val="0000FF"/>
                </a:solidFill>
                <a:latin typeface="Times New Roman" panose="02020603050405020304" pitchFamily="18" charset="0"/>
              </a:rPr>
              <a:t>相关</a:t>
            </a:r>
            <a:r>
              <a:rPr lang="zh-CN" altLang="en-US" dirty="0">
                <a:latin typeface="Times New Roman" panose="02020603050405020304" pitchFamily="18" charset="0"/>
              </a:rPr>
              <a:t>的，将部分文档标记为</a:t>
            </a:r>
            <a:r>
              <a:rPr lang="zh-CN" altLang="en-US" dirty="0">
                <a:solidFill>
                  <a:srgbClr val="0000FF"/>
                </a:solidFill>
                <a:latin typeface="Times New Roman" panose="02020603050405020304" pitchFamily="18" charset="0"/>
              </a:rPr>
              <a:t>不相关</a:t>
            </a:r>
            <a:r>
              <a:rPr lang="zh-CN" altLang="en-US" dirty="0">
                <a:latin typeface="Times New Roman" panose="02020603050405020304" pitchFamily="18" charset="0"/>
              </a:rPr>
              <a:t>的</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搜索引擎根据标记结果计算得到信息需求的一个</a:t>
            </a:r>
            <a:r>
              <a:rPr lang="zh-CN" altLang="en-US" b="1" dirty="0">
                <a:solidFill>
                  <a:srgbClr val="0000FF"/>
                </a:solidFill>
                <a:latin typeface="Times New Roman" panose="02020603050405020304" pitchFamily="18" charset="0"/>
              </a:rPr>
              <a:t>新查询表示</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当然希望该表示好于初始的查询表示</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搜索引擎对新查询进行处理，返回新结果</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新结果可望</a:t>
            </a:r>
            <a:r>
              <a:rPr lang="en-US" altLang="zh-CN" dirty="0">
                <a:latin typeface="Times New Roman" panose="02020603050405020304" pitchFamily="18" charset="0"/>
              </a:rPr>
              <a:t>(</a:t>
            </a:r>
            <a:r>
              <a:rPr lang="zh-CN" altLang="en-US" dirty="0">
                <a:latin typeface="Times New Roman" panose="02020603050405020304" pitchFamily="18" charset="0"/>
              </a:rPr>
              <a:t>理想上说</a:t>
            </a:r>
            <a:r>
              <a:rPr lang="en-US" altLang="zh-CN" dirty="0">
                <a:latin typeface="Times New Roman" panose="02020603050405020304" pitchFamily="18" charset="0"/>
              </a:rPr>
              <a:t>)</a:t>
            </a:r>
            <a:r>
              <a:rPr lang="zh-CN" altLang="en-US" dirty="0">
                <a:latin typeface="Times New Roman" panose="02020603050405020304" pitchFamily="18" charset="0"/>
              </a:rPr>
              <a:t>有更高的</a:t>
            </a:r>
            <a:r>
              <a:rPr lang="zh-CN" altLang="en-US" dirty="0">
                <a:solidFill>
                  <a:srgbClr val="0000FF"/>
                </a:solidFill>
                <a:latin typeface="Times New Roman" panose="02020603050405020304" pitchFamily="18" charset="0"/>
              </a:rPr>
              <a:t>召回率</a:t>
            </a:r>
            <a:endParaRPr lang="en-US" altLang="zh-CN" dirty="0">
              <a:solidFill>
                <a:srgbClr val="0000FF"/>
              </a:solidFill>
              <a:latin typeface="Times New Roman" panose="02020603050405020304" pitchFamily="18" charset="0"/>
            </a:endParaRPr>
          </a:p>
          <a:p>
            <a:r>
              <a:rPr lang="zh-CN" altLang="en-US" dirty="0"/>
              <a:t>相关反馈可以循环若干次</a:t>
            </a:r>
          </a:p>
          <a:p>
            <a:r>
              <a:rPr lang="zh-CN" altLang="en-US" dirty="0"/>
              <a:t>使用术语</a:t>
            </a:r>
            <a:r>
              <a:rPr lang="en-US" altLang="zh-CN" b="1" dirty="0"/>
              <a:t>ad hoc retrieval</a:t>
            </a:r>
            <a:r>
              <a:rPr lang="zh-CN" altLang="en-US" dirty="0"/>
              <a:t>来表示那种无相关反馈的常规检索</a:t>
            </a:r>
          </a:p>
          <a:p>
            <a:endParaRPr lang="zh-CN" altLang="en-US" dirty="0"/>
          </a:p>
        </p:txBody>
      </p:sp>
    </p:spTree>
    <p:extLst>
      <p:ext uri="{BB962C8B-B14F-4D97-AF65-F5344CB8AC3E}">
        <p14:creationId xmlns:p14="http://schemas.microsoft.com/office/powerpoint/2010/main" val="147965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一、用户查询</a:t>
            </a:r>
            <a:endParaRPr lang="en-US" altLang="zh-CN" dirty="0"/>
          </a:p>
          <a:p>
            <a:r>
              <a:rPr lang="zh-CN" altLang="en-US" dirty="0"/>
              <a:t>二、</a:t>
            </a:r>
            <a:r>
              <a:rPr lang="zh-CN" altLang="en-US" dirty="0">
                <a:latin typeface="Times New Roman" panose="02020603050405020304" pitchFamily="18" charset="0"/>
              </a:rPr>
              <a:t>相关反馈</a:t>
            </a:r>
            <a:endParaRPr lang="en-US" altLang="zh-CN" dirty="0">
              <a:latin typeface="Times New Roman" panose="02020603050405020304" pitchFamily="18" charset="0"/>
            </a:endParaRPr>
          </a:p>
          <a:p>
            <a:r>
              <a:rPr lang="zh-CN" altLang="en-US" dirty="0"/>
              <a:t>三、查询扩展</a:t>
            </a:r>
          </a:p>
        </p:txBody>
      </p:sp>
    </p:spTree>
    <p:extLst>
      <p:ext uri="{BB962C8B-B14F-4D97-AF65-F5344CB8AC3E}">
        <p14:creationId xmlns:p14="http://schemas.microsoft.com/office/powerpoint/2010/main" val="3138477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332656"/>
            <a:ext cx="8229600" cy="6525344"/>
          </a:xfrm>
        </p:spPr>
        <p:txBody>
          <a:bodyPr>
            <a:normAutofit/>
          </a:bodyPr>
          <a:lstStyle/>
          <a:p>
            <a:r>
              <a:rPr lang="zh-CN" altLang="en-US" dirty="0"/>
              <a:t>查询 </a:t>
            </a:r>
            <a:r>
              <a:rPr lang="en-US" altLang="zh-CN" dirty="0"/>
              <a:t>bike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ea typeface="黑体" pitchFamily="49" charset="-122"/>
            </a:endParaRPr>
          </a:p>
          <a:p>
            <a:r>
              <a:rPr lang="zh-CN" altLang="en-US" dirty="0">
                <a:ea typeface="黑体" pitchFamily="49" charset="-122"/>
              </a:rPr>
              <a:t>绿框表示用户认为相关的结果</a:t>
            </a:r>
            <a:endParaRPr lang="en-US" altLang="zh-CN" dirty="0"/>
          </a:p>
          <a:p>
            <a:endParaRPr lang="zh-CN" altLang="en-US" dirty="0"/>
          </a:p>
        </p:txBody>
      </p:sp>
      <p:pic>
        <p:nvPicPr>
          <p:cNvPr id="4" name="Picture 7" descr="140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238" y="1124744"/>
            <a:ext cx="8643937"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42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8" descr="1509.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488448"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982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质心</a:t>
            </a:r>
          </a:p>
        </p:txBody>
      </p:sp>
      <p:sp>
        <p:nvSpPr>
          <p:cNvPr id="3" name="内容占位符 2"/>
          <p:cNvSpPr>
            <a:spLocks noGrp="1"/>
          </p:cNvSpPr>
          <p:nvPr>
            <p:ph idx="1"/>
          </p:nvPr>
        </p:nvSpPr>
        <p:spPr/>
        <p:txBody>
          <a:bodyPr/>
          <a:lstStyle/>
          <a:p>
            <a:r>
              <a:rPr lang="zh-CN" altLang="en-US" dirty="0"/>
              <a:t>相关反馈中的核心概念</a:t>
            </a:r>
            <a:endParaRPr lang="en-US" altLang="zh-CN" dirty="0"/>
          </a:p>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质心是一系列点的中心</a:t>
            </a: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前面将文档表示成高维空间中的点</a:t>
            </a:r>
            <a:endParaRPr lang="de-DE"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因此，可以采用如下方式计算文档的质心</a:t>
            </a:r>
            <a:endParaRPr lang="de-DE" altLang="zh-CN" dirty="0">
              <a:latin typeface="Times New Roman" panose="02020603050405020304" pitchFamily="18" charset="0"/>
            </a:endParaRP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380" y="4077072"/>
            <a:ext cx="61245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8238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124744"/>
            <a:ext cx="5472608" cy="4905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8932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相关反馈基本理论</a:t>
            </a:r>
            <a:endParaRPr lang="en-US" altLang="zh-CN" dirty="0"/>
          </a:p>
          <a:p>
            <a:pPr lvl="1"/>
            <a:r>
              <a:rPr lang="zh-CN" altLang="en-US" dirty="0"/>
              <a:t>假定要找一个最优查询向量   ，</a:t>
            </a:r>
            <a:endParaRPr lang="en-US" altLang="zh-CN" dirty="0"/>
          </a:p>
          <a:p>
            <a:pPr lvl="1"/>
            <a:r>
              <a:rPr lang="zh-CN" altLang="en-US" dirty="0"/>
              <a:t>它与相关文档之间的相似度最大</a:t>
            </a:r>
            <a:endParaRPr lang="en-US" altLang="zh-CN" dirty="0"/>
          </a:p>
          <a:p>
            <a:pPr lvl="1"/>
            <a:r>
              <a:rPr lang="zh-CN" altLang="en-US" dirty="0"/>
              <a:t>且同时又和不相关文档之间的相似度最小</a:t>
            </a:r>
            <a:endParaRPr lang="en-US" altLang="zh-CN" dirty="0"/>
          </a:p>
          <a:p>
            <a:pPr lvl="1"/>
            <a:r>
              <a:rPr lang="zh-CN" altLang="en-US" dirty="0"/>
              <a:t>是将相关文档与不相关文档区分开的向量</a:t>
            </a:r>
          </a:p>
        </p:txBody>
      </p:sp>
    </p:spTree>
    <p:extLst>
      <p:ext uri="{BB962C8B-B14F-4D97-AF65-F5344CB8AC3E}">
        <p14:creationId xmlns:p14="http://schemas.microsoft.com/office/powerpoint/2010/main" val="3342450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132856"/>
            <a:ext cx="7272808"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12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772815"/>
            <a:ext cx="7416824" cy="4033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193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3428" y="476672"/>
            <a:ext cx="7770980" cy="588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3219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en-US" altLang="zh-CN" dirty="0" err="1"/>
              <a:t>Rocchio</a:t>
            </a:r>
            <a:r>
              <a:rPr lang="zh-CN" altLang="en-US" dirty="0"/>
              <a:t>算法 </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1" y="1556792"/>
            <a:ext cx="7614063"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3675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6412" y="1734344"/>
            <a:ext cx="559117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746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一、用户查询</a:t>
            </a:r>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772816"/>
            <a:ext cx="74295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728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1219" y="1600200"/>
            <a:ext cx="490156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428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412776"/>
            <a:ext cx="512148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9694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6370" y="1600200"/>
            <a:ext cx="507125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046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4386" y="1600200"/>
            <a:ext cx="513522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8644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8364030"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298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正</a:t>
            </a:r>
            <a:r>
              <a:rPr lang="en-US" altLang="zh-CN" dirty="0"/>
              <a:t>(Positive)</a:t>
            </a:r>
            <a:r>
              <a:rPr lang="zh-CN" altLang="en-US" dirty="0"/>
              <a:t>反馈 </a:t>
            </a:r>
            <a:r>
              <a:rPr lang="en-US" altLang="zh-CN" dirty="0"/>
              <a:t>vs. </a:t>
            </a:r>
            <a:r>
              <a:rPr lang="zh-CN" altLang="en-US" dirty="0"/>
              <a:t>负</a:t>
            </a:r>
            <a:r>
              <a:rPr lang="en-US" altLang="zh-CN" dirty="0"/>
              <a:t>(Negative)</a:t>
            </a:r>
            <a:r>
              <a:rPr lang="zh-CN" altLang="en-US" dirty="0"/>
              <a:t>反馈</a:t>
            </a:r>
            <a:endParaRPr lang="en-US" altLang="zh-CN" dirty="0"/>
          </a:p>
          <a:p>
            <a:pPr>
              <a:spcBef>
                <a:spcPts val="700"/>
              </a:spcBef>
              <a:buClr>
                <a:srgbClr val="336699"/>
              </a:buClr>
              <a:buFont typeface="Wingdings" pitchFamily="2" charset="2"/>
              <a:buChar char="§"/>
              <a:defRPr/>
            </a:pPr>
            <a:r>
              <a:rPr lang="zh-CN" altLang="en-US" dirty="0">
                <a:latin typeface="Times New Roman" pitchFamily="18" charset="0"/>
                <a:cs typeface="Times New Roman" pitchFamily="18" charset="0"/>
              </a:rPr>
              <a:t>正反馈价值往往大于负反馈</a:t>
            </a:r>
            <a:endParaRPr lang="en-US" altLang="zh-CN" dirty="0">
              <a:latin typeface="Times New Roman" pitchFamily="18" charset="0"/>
              <a:cs typeface="Times New Roman" pitchFamily="18" charset="0"/>
            </a:endParaRPr>
          </a:p>
          <a:p>
            <a:pPr lvl="1">
              <a:spcBef>
                <a:spcPts val="700"/>
              </a:spcBef>
              <a:buClr>
                <a:srgbClr val="336699"/>
              </a:buClr>
              <a:buFont typeface="Wingdings" pitchFamily="2" charset="2"/>
              <a:buChar char="§"/>
              <a:defRPr/>
            </a:pPr>
            <a:r>
              <a:rPr lang="zh-CN" altLang="en-US" sz="3200" dirty="0">
                <a:latin typeface="Times New Roman" pitchFamily="18" charset="0"/>
                <a:cs typeface="Times New Roman" pitchFamily="18" charset="0"/>
              </a:rPr>
              <a:t>可以通过设置</a:t>
            </a:r>
            <a:r>
              <a:rPr lang="en-US" altLang="zh-CN" sz="3200" i="1" dirty="0">
                <a:latin typeface="Times New Roman" pitchFamily="18" charset="0"/>
                <a:cs typeface="Times New Roman" pitchFamily="18" charset="0"/>
              </a:rPr>
              <a:t> β </a:t>
            </a:r>
            <a:r>
              <a:rPr lang="en-US" altLang="zh-CN" sz="3200" dirty="0">
                <a:latin typeface="Times New Roman" pitchFamily="18" charset="0"/>
                <a:cs typeface="Times New Roman" pitchFamily="18" charset="0"/>
              </a:rPr>
              <a:t>= 0.75</a:t>
            </a:r>
            <a:r>
              <a:rPr lang="zh-CN" altLang="en-US"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γ </a:t>
            </a:r>
            <a:r>
              <a:rPr lang="en-US" altLang="zh-CN" sz="3200" dirty="0">
                <a:latin typeface="Times New Roman" pitchFamily="18" charset="0"/>
                <a:cs typeface="Times New Roman" pitchFamily="18" charset="0"/>
              </a:rPr>
              <a:t>= 0.25</a:t>
            </a:r>
            <a:r>
              <a:rPr lang="zh-CN" altLang="en-US" sz="3200" dirty="0">
                <a:latin typeface="Times New Roman" pitchFamily="18" charset="0"/>
                <a:cs typeface="Times New Roman" pitchFamily="18" charset="0"/>
              </a:rPr>
              <a:t>来给正反馈更大的权重</a:t>
            </a:r>
            <a:endParaRPr lang="en-US" altLang="zh-CN" sz="3200" dirty="0">
              <a:latin typeface="Times New Roman" pitchFamily="18" charset="0"/>
              <a:cs typeface="Times New Roman" pitchFamily="18" charset="0"/>
            </a:endParaRPr>
          </a:p>
          <a:p>
            <a:pPr lvl="1">
              <a:spcBef>
                <a:spcPts val="700"/>
              </a:spcBef>
              <a:buClr>
                <a:srgbClr val="336699"/>
              </a:buClr>
              <a:buFont typeface="Wingdings" pitchFamily="2" charset="2"/>
              <a:buChar char="§"/>
              <a:defRPr/>
            </a:pPr>
            <a:r>
              <a:rPr lang="zh-CN" altLang="en-US" dirty="0">
                <a:latin typeface="Times New Roman" pitchFamily="18" charset="0"/>
                <a:cs typeface="Times New Roman" pitchFamily="18" charset="0"/>
              </a:rPr>
              <a:t>很多系统甚至只允许正反馈，即</a:t>
            </a:r>
            <a:r>
              <a:rPr lang="en-US" altLang="zh-CN" i="1" dirty="0">
                <a:latin typeface="Times New Roman" pitchFamily="18" charset="0"/>
                <a:cs typeface="Times New Roman" pitchFamily="18" charset="0"/>
              </a:rPr>
              <a:t>γ=</a:t>
            </a:r>
            <a:r>
              <a:rPr lang="en-US" altLang="zh-CN" dirty="0">
                <a:latin typeface="Times New Roman" pitchFamily="18" charset="0"/>
                <a:cs typeface="Times New Roman" pitchFamily="18" charset="0"/>
              </a:rPr>
              <a:t>0</a:t>
            </a:r>
          </a:p>
          <a:p>
            <a:endParaRPr lang="zh-CN" altLang="en-US" dirty="0"/>
          </a:p>
        </p:txBody>
      </p:sp>
    </p:spTree>
    <p:extLst>
      <p:ext uri="{BB962C8B-B14F-4D97-AF65-F5344CB8AC3E}">
        <p14:creationId xmlns:p14="http://schemas.microsoft.com/office/powerpoint/2010/main" val="2287245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相关反馈中的假设</a:t>
            </a: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rPr>
              <a:t>假设</a:t>
            </a:r>
            <a:r>
              <a:rPr lang="en-US" altLang="zh-CN" dirty="0">
                <a:latin typeface="Times New Roman" panose="02020603050405020304" pitchFamily="18" charset="0"/>
              </a:rPr>
              <a:t>1</a:t>
            </a:r>
            <a:r>
              <a:rPr lang="zh-CN" altLang="en-US" dirty="0">
                <a:latin typeface="Times New Roman" panose="02020603050405020304" pitchFamily="18" charset="0"/>
              </a:rPr>
              <a:t>：用户对于初始查询有充分的认识，知道使用哪些词项来表达</a:t>
            </a:r>
            <a:endParaRPr lang="en-US" altLang="zh-CN" dirty="0">
              <a:latin typeface="Times New Roman" panose="02020603050405020304" pitchFamily="18" charset="0"/>
            </a:endParaRPr>
          </a:p>
          <a:p>
            <a:pPr>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不满足：用户没有足够的知识来建立一个初始的查询</a:t>
            </a:r>
            <a:endParaRPr lang="en-US" altLang="zh-CN" dirty="0">
              <a:latin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sz="3200" dirty="0">
                <a:latin typeface="Times New Roman" panose="02020603050405020304" pitchFamily="18" charset="0"/>
              </a:rPr>
              <a:t>拼写错误</a:t>
            </a:r>
            <a:r>
              <a:rPr lang="en-US" altLang="zh-CN" sz="3200" dirty="0">
                <a:latin typeface="Times New Roman" panose="02020603050405020304" pitchFamily="18" charset="0"/>
              </a:rPr>
              <a:t>(</a:t>
            </a:r>
            <a:r>
              <a:rPr lang="zh-CN" altLang="en-US" sz="3200" dirty="0">
                <a:latin typeface="Times New Roman" panose="02020603050405020304" pitchFamily="18" charset="0"/>
              </a:rPr>
              <a:t>小田田布兰妮</a:t>
            </a:r>
            <a:r>
              <a:rPr lang="en-US" altLang="zh-CN" sz="3200" dirty="0">
                <a:latin typeface="Times New Roman" panose="02020603050405020304" pitchFamily="18" charset="0"/>
              </a:rPr>
              <a:t>)</a:t>
            </a:r>
          </a:p>
          <a:p>
            <a:pPr lvl="1">
              <a:spcBef>
                <a:spcPts val="700"/>
              </a:spcBef>
              <a:buClr>
                <a:srgbClr val="336699"/>
              </a:buClr>
              <a:buFont typeface="Wingdings" panose="05000000000000000000" pitchFamily="2" charset="2"/>
              <a:buChar char="§"/>
            </a:pPr>
            <a:r>
              <a:rPr lang="zh-CN" altLang="en-US" sz="3200" dirty="0">
                <a:latin typeface="Times New Roman" panose="02020603050405020304" pitchFamily="18" charset="0"/>
              </a:rPr>
              <a:t>跨语言的搜索</a:t>
            </a:r>
            <a:r>
              <a:rPr lang="en-US" altLang="zh-CN" sz="3200" dirty="0">
                <a:latin typeface="Times New Roman" panose="02020603050405020304" pitchFamily="18" charset="0"/>
              </a:rPr>
              <a:t>(</a:t>
            </a:r>
            <a:r>
              <a:rPr lang="en-US" altLang="zh-CN" sz="3200" dirty="0" err="1">
                <a:latin typeface="Times New Roman" panose="02020603050405020304" pitchFamily="18" charset="0"/>
              </a:rPr>
              <a:t>hígado</a:t>
            </a:r>
            <a:r>
              <a:rPr lang="en-US" altLang="zh-CN" sz="3200" dirty="0">
                <a:latin typeface="Times New Roman" panose="02020603050405020304" pitchFamily="18" charset="0"/>
              </a:rPr>
              <a:t>)</a:t>
            </a:r>
          </a:p>
          <a:p>
            <a:pPr lvl="1">
              <a:spcBef>
                <a:spcPts val="700"/>
              </a:spcBef>
              <a:buClr>
                <a:srgbClr val="336699"/>
              </a:buClr>
              <a:buFont typeface="Wingdings" panose="05000000000000000000" pitchFamily="2" charset="2"/>
              <a:buChar char="§"/>
            </a:pPr>
            <a:r>
              <a:rPr lang="zh-CN" altLang="en-US" sz="3200" dirty="0">
                <a:latin typeface="Times New Roman" panose="02020603050405020304" pitchFamily="18" charset="0"/>
              </a:rPr>
              <a:t>用户的词汇和文档集合里的词汇不吻合</a:t>
            </a:r>
          </a:p>
          <a:p>
            <a:pPr lvl="2">
              <a:spcBef>
                <a:spcPts val="700"/>
              </a:spcBef>
              <a:buClr>
                <a:srgbClr val="336699"/>
              </a:buClr>
              <a:buFont typeface="Wingdings" panose="05000000000000000000" pitchFamily="2" charset="2"/>
              <a:buChar char="§"/>
            </a:pPr>
            <a:r>
              <a:rPr lang="zh-CN" altLang="en-US" sz="3200" dirty="0">
                <a:latin typeface="Times New Roman" panose="02020603050405020304" pitchFamily="18" charset="0"/>
              </a:rPr>
              <a:t>硬盘</a:t>
            </a:r>
            <a:r>
              <a:rPr lang="en-US" altLang="zh-CN" sz="3200" dirty="0">
                <a:latin typeface="Times New Roman" panose="02020603050405020304" pitchFamily="18" charset="0"/>
              </a:rPr>
              <a:t>/</a:t>
            </a:r>
            <a:r>
              <a:rPr lang="zh-CN" altLang="en-US" sz="3200" dirty="0">
                <a:latin typeface="Times New Roman" panose="02020603050405020304" pitchFamily="18" charset="0"/>
              </a:rPr>
              <a:t>磁碟</a:t>
            </a:r>
            <a:endParaRPr lang="de-DE" altLang="zh-CN" sz="3200" dirty="0">
              <a:latin typeface="Times New Roman" panose="02020603050405020304" pitchFamily="18" charset="0"/>
            </a:endParaRPr>
          </a:p>
          <a:p>
            <a:endParaRPr lang="en-US" altLang="zh-CN"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2838977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假设</a:t>
            </a:r>
            <a:r>
              <a:rPr lang="de-DE" altLang="zh-CN" sz="2800" dirty="0">
                <a:latin typeface="Times New Roman" panose="02020603050405020304" pitchFamily="18" charset="0"/>
              </a:rPr>
              <a:t>2</a:t>
            </a:r>
            <a:r>
              <a:rPr lang="zh-CN" altLang="en-US" sz="2800" dirty="0">
                <a:latin typeface="Times New Roman" panose="02020603050405020304" pitchFamily="18" charset="0"/>
              </a:rPr>
              <a:t>：相关文档的原型有一种良好的形式</a:t>
            </a:r>
            <a:endParaRPr lang="en-US" altLang="zh-CN" sz="2800"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相关文档的词项分布相似</a:t>
            </a: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不相关文档的词项分布和相关文档的词项分布不相似</a:t>
            </a:r>
            <a:endParaRPr lang="en-US" altLang="zh-CN" dirty="0">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所有文档都紧密聚集在某个</a:t>
            </a:r>
            <a:r>
              <a:rPr lang="en-US" altLang="zh-CN" sz="2800" dirty="0">
                <a:latin typeface="Times New Roman" panose="02020603050405020304" pitchFamily="18" charset="0"/>
              </a:rPr>
              <a:t>prototype</a:t>
            </a:r>
            <a:r>
              <a:rPr lang="zh-CN" altLang="en-US" sz="2800" dirty="0">
                <a:latin typeface="Times New Roman" panose="02020603050405020304" pitchFamily="18" charset="0"/>
              </a:rPr>
              <a:t>周围，形成一个簇</a:t>
            </a:r>
            <a:endParaRPr lang="en-US" altLang="zh-CN" sz="2800" dirty="0">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或者</a:t>
            </a:r>
            <a:r>
              <a:rPr lang="en-US" altLang="zh-CN" sz="2800" dirty="0">
                <a:latin typeface="Times New Roman" panose="02020603050405020304" pitchFamily="18" charset="0"/>
              </a:rPr>
              <a:t>: </a:t>
            </a:r>
            <a:r>
              <a:rPr lang="zh-CN" altLang="en-US" sz="2800" dirty="0">
                <a:latin typeface="Times New Roman" panose="02020603050405020304" pitchFamily="18" charset="0"/>
              </a:rPr>
              <a:t>有多个不同的</a:t>
            </a:r>
            <a:r>
              <a:rPr lang="en-US" altLang="zh-CN" sz="2800" dirty="0">
                <a:latin typeface="Times New Roman" panose="02020603050405020304" pitchFamily="18" charset="0"/>
              </a:rPr>
              <a:t>prototype, </a:t>
            </a:r>
            <a:r>
              <a:rPr lang="zh-CN" altLang="en-US" sz="2800" dirty="0">
                <a:latin typeface="Times New Roman" panose="02020603050405020304" pitchFamily="18" charset="0"/>
              </a:rPr>
              <a:t>但是它们之间的词汇具有显著的重合率</a:t>
            </a:r>
            <a:endParaRPr lang="en-US" altLang="zh-CN" sz="2800" dirty="0">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相关文档和不相关文档之间的相似度很低</a:t>
            </a:r>
            <a:endParaRPr lang="de-DE" altLang="zh-CN" sz="2800"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02829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不满足假设</a:t>
            </a:r>
            <a:r>
              <a:rPr lang="en-US" altLang="zh-CN" dirty="0"/>
              <a:t>2</a:t>
            </a:r>
            <a:r>
              <a:rPr lang="zh-CN" altLang="en-US" dirty="0"/>
              <a:t>的情况</a:t>
            </a:r>
          </a:p>
        </p:txBody>
      </p:sp>
      <p:sp>
        <p:nvSpPr>
          <p:cNvPr id="3" name="内容占位符 2"/>
          <p:cNvSpPr>
            <a:spLocks noGrp="1"/>
          </p:cNvSpPr>
          <p:nvPr>
            <p:ph idx="1"/>
          </p:nvPr>
        </p:nvSpPr>
        <p:spPr/>
        <p:txBody>
          <a:bodyPr>
            <a:normAutofit/>
          </a:bodyPr>
          <a:lstStyle/>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相关文档聚成几个不同的簇</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sz="3200" dirty="0">
                <a:latin typeface="Times New Roman" panose="02020603050405020304" pitchFamily="18" charset="0"/>
              </a:rPr>
              <a:t>文档子集使用不同的词汇</a:t>
            </a:r>
            <a:endParaRPr lang="en-US" altLang="zh-CN" sz="3200" dirty="0">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en-US" altLang="zh-CN" dirty="0">
                <a:latin typeface="Times New Roman" panose="02020603050405020304" pitchFamily="18" charset="0"/>
              </a:rPr>
              <a:t>Burma/Myanmar(</a:t>
            </a:r>
            <a:r>
              <a:rPr lang="zh-CN" altLang="en-US" dirty="0">
                <a:latin typeface="Times New Roman" panose="02020603050405020304" pitchFamily="18" charset="0"/>
              </a:rPr>
              <a:t>缅甸</a:t>
            </a:r>
            <a:r>
              <a:rPr lang="en-US" altLang="zh-CN" dirty="0">
                <a:latin typeface="Times New Roman" panose="02020603050405020304" pitchFamily="18" charset="0"/>
              </a:rPr>
              <a:t>)</a:t>
            </a:r>
          </a:p>
          <a:p>
            <a:pPr lvl="3" algn="just">
              <a:spcBef>
                <a:spcPts val="700"/>
              </a:spcBef>
              <a:buClr>
                <a:srgbClr val="336699"/>
              </a:buClr>
              <a:buFont typeface="Wingdings" panose="05000000000000000000" pitchFamily="2" charset="2"/>
              <a:buChar char="§"/>
            </a:pPr>
            <a:r>
              <a:rPr lang="zh-CN" altLang="en-US" dirty="0"/>
              <a:t>政治流亡分子、美国和</a:t>
            </a:r>
            <a:r>
              <a:rPr lang="zh-CN" altLang="en-US" dirty="0">
                <a:hlinkClick r:id="rId2"/>
              </a:rPr>
              <a:t>英国广播公司</a:t>
            </a:r>
            <a:r>
              <a:rPr lang="zh-CN" altLang="en-US" dirty="0"/>
              <a:t>喜欢用缅甸在英国</a:t>
            </a:r>
            <a:r>
              <a:rPr lang="zh-CN" altLang="en-US" dirty="0">
                <a:hlinkClick r:id="rId3"/>
              </a:rPr>
              <a:t>殖民统治</a:t>
            </a:r>
            <a:r>
              <a:rPr lang="zh-CN" altLang="en-US" dirty="0"/>
              <a:t>时期的旧名字“</a:t>
            </a:r>
            <a:r>
              <a:rPr lang="en-US" altLang="zh-CN" dirty="0"/>
              <a:t>Burma”</a:t>
            </a:r>
            <a:r>
              <a:rPr lang="zh-CN" altLang="en-US" dirty="0"/>
              <a:t>，</a:t>
            </a:r>
            <a:endParaRPr lang="en-US" altLang="zh-CN" dirty="0"/>
          </a:p>
          <a:p>
            <a:pPr lvl="3" algn="just">
              <a:spcBef>
                <a:spcPts val="700"/>
              </a:spcBef>
              <a:buClr>
                <a:srgbClr val="336699"/>
              </a:buClr>
              <a:buFont typeface="Wingdings" panose="05000000000000000000" pitchFamily="2" charset="2"/>
              <a:buChar char="§"/>
            </a:pPr>
            <a:r>
              <a:rPr lang="zh-CN" altLang="en-US" dirty="0"/>
              <a:t>而</a:t>
            </a:r>
            <a:r>
              <a:rPr lang="zh-CN" altLang="en-US" dirty="0">
                <a:hlinkClick r:id="rId4"/>
              </a:rPr>
              <a:t>联合国</a:t>
            </a:r>
            <a:r>
              <a:rPr lang="zh-CN" altLang="en-US" dirty="0"/>
              <a:t>、日本和其他许多国家则接受“</a:t>
            </a:r>
            <a:r>
              <a:rPr lang="en-US" altLang="zh-CN" dirty="0"/>
              <a:t>Myanmar”</a:t>
            </a:r>
            <a:r>
              <a:rPr lang="zh-CN" altLang="en-US" dirty="0"/>
              <a:t>为缅甸的官方名称。</a:t>
            </a:r>
            <a:endParaRPr lang="zh-CN" altLang="en-US" dirty="0">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某个查询的答案本身就需要不同类的文档来组成，</a:t>
            </a:r>
            <a:endParaRPr lang="en-US" altLang="zh-CN" dirty="0">
              <a:latin typeface="Times New Roman" panose="02020603050405020304" pitchFamily="18" charset="0"/>
            </a:endParaRPr>
          </a:p>
          <a:p>
            <a:pPr lvl="3"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如</a:t>
            </a:r>
            <a:r>
              <a:rPr lang="en-US" altLang="zh-CN" dirty="0">
                <a:latin typeface="Times New Roman" panose="02020603050405020304" pitchFamily="18" charset="0"/>
              </a:rPr>
              <a:t>Pop stars that worked at Burger King</a:t>
            </a: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通用概念需要由多个具体概念体现</a:t>
            </a:r>
            <a:endParaRPr lang="de-DE" altLang="zh-CN"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54232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相关反馈策略的评价</a:t>
            </a:r>
          </a:p>
        </p:txBody>
      </p:sp>
      <p:sp>
        <p:nvSpPr>
          <p:cNvPr id="3" name="内容占位符 2"/>
          <p:cNvSpPr>
            <a:spLocks noGrp="1"/>
          </p:cNvSpPr>
          <p:nvPr>
            <p:ph idx="1"/>
          </p:nvPr>
        </p:nvSpPr>
        <p:spPr/>
        <p:txBody>
          <a:bodyPr/>
          <a:lstStyle/>
          <a:p>
            <a:r>
              <a:rPr lang="zh-CN" altLang="en-US" dirty="0"/>
              <a:t>使用初始查询 </a:t>
            </a:r>
            <a:r>
              <a:rPr lang="en-US" altLang="zh-CN" i="1" dirty="0"/>
              <a:t>q</a:t>
            </a:r>
            <a:r>
              <a:rPr lang="en-US" altLang="zh-CN" baseline="-25000" dirty="0"/>
              <a:t>0</a:t>
            </a:r>
            <a:r>
              <a:rPr lang="zh-CN" altLang="en-US" dirty="0"/>
              <a:t>，然后计算“查准率</a:t>
            </a:r>
            <a:r>
              <a:rPr lang="en-US" altLang="zh-CN" dirty="0"/>
              <a:t>-</a:t>
            </a:r>
            <a:r>
              <a:rPr lang="zh-CN" altLang="en-US" dirty="0"/>
              <a:t>查全率”曲线 </a:t>
            </a:r>
          </a:p>
          <a:p>
            <a:r>
              <a:rPr lang="zh-CN" altLang="en-US" dirty="0"/>
              <a:t>使用相关反馈后修改的查询 </a:t>
            </a:r>
            <a:r>
              <a:rPr lang="en-US" altLang="zh-CN" i="1" dirty="0" err="1"/>
              <a:t>q</a:t>
            </a:r>
            <a:r>
              <a:rPr lang="en-US" altLang="zh-CN" i="1" baseline="-25000" dirty="0" err="1"/>
              <a:t>m</a:t>
            </a:r>
            <a:r>
              <a:rPr lang="zh-CN" altLang="en-US" dirty="0"/>
              <a:t>，然后计算“查准率</a:t>
            </a:r>
            <a:r>
              <a:rPr lang="en-US" altLang="zh-CN" dirty="0"/>
              <a:t>-</a:t>
            </a:r>
            <a:r>
              <a:rPr lang="zh-CN" altLang="en-US" dirty="0"/>
              <a:t>查全率”曲线 </a:t>
            </a:r>
          </a:p>
          <a:p>
            <a:r>
              <a:rPr lang="zh-CN" altLang="en-US" dirty="0"/>
              <a:t>进行比较</a:t>
            </a:r>
          </a:p>
        </p:txBody>
      </p:sp>
    </p:spTree>
    <p:extLst>
      <p:ext uri="{BB962C8B-B14F-4D97-AF65-F5344CB8AC3E}">
        <p14:creationId xmlns:p14="http://schemas.microsoft.com/office/powerpoint/2010/main" val="146297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自由文本查询</a:t>
            </a:r>
          </a:p>
        </p:txBody>
      </p:sp>
      <p:sp>
        <p:nvSpPr>
          <p:cNvPr id="3" name="内容占位符 2"/>
          <p:cNvSpPr>
            <a:spLocks noGrp="1"/>
          </p:cNvSpPr>
          <p:nvPr>
            <p:ph idx="1"/>
          </p:nvPr>
        </p:nvSpPr>
        <p:spPr/>
        <p:txBody>
          <a:bodyPr>
            <a:normAutofit/>
          </a:bodyPr>
          <a:lstStyle/>
          <a:p>
            <a:pPr algn="just"/>
            <a:r>
              <a:rPr lang="zh-CN" altLang="en-US" dirty="0"/>
              <a:t>查询</a:t>
            </a:r>
            <a:endParaRPr lang="en-US" altLang="zh-CN" dirty="0"/>
          </a:p>
          <a:p>
            <a:pPr lvl="1" algn="just"/>
            <a:r>
              <a:rPr lang="zh-CN" altLang="en-US" dirty="0"/>
              <a:t>布尔查询</a:t>
            </a:r>
            <a:endParaRPr lang="en-US" altLang="zh-CN" dirty="0"/>
          </a:p>
          <a:p>
            <a:pPr lvl="1" algn="just"/>
            <a:r>
              <a:rPr lang="zh-CN" altLang="en-US" dirty="0"/>
              <a:t>自由文本查询</a:t>
            </a:r>
            <a:endParaRPr lang="en-US" altLang="zh-CN" dirty="0"/>
          </a:p>
          <a:p>
            <a:pPr algn="just"/>
            <a:r>
              <a:rPr lang="zh-CN" altLang="en-US" dirty="0">
                <a:solidFill>
                  <a:srgbClr val="0000FF"/>
                </a:solidFill>
              </a:rPr>
              <a:t>自由文本</a:t>
            </a:r>
            <a:r>
              <a:rPr lang="zh-CN" altLang="en-US" dirty="0"/>
              <a:t>查询：</a:t>
            </a:r>
            <a:endParaRPr lang="en-US" altLang="zh-CN" dirty="0"/>
          </a:p>
          <a:p>
            <a:pPr lvl="1" algn="just"/>
            <a:r>
              <a:rPr lang="zh-CN" altLang="en-US" dirty="0"/>
              <a:t>基于短语的意思来表述一个查询</a:t>
            </a:r>
            <a:r>
              <a:rPr lang="en-US" altLang="zh-CN" dirty="0"/>
              <a:t>,</a:t>
            </a:r>
            <a:r>
              <a:rPr lang="zh-CN" altLang="en-US" dirty="0"/>
              <a:t>而不是用精确的单词。</a:t>
            </a:r>
            <a:endParaRPr lang="en-US" altLang="zh-CN" dirty="0"/>
          </a:p>
          <a:p>
            <a:pPr lvl="1" algn="just"/>
            <a:r>
              <a:rPr lang="zh-CN" altLang="en-US" dirty="0"/>
              <a:t>用户输入几个词项到搜索框</a:t>
            </a:r>
            <a:r>
              <a:rPr lang="en-US" altLang="zh-CN" dirty="0"/>
              <a:t>——</a:t>
            </a:r>
            <a:r>
              <a:rPr lang="zh-CN" altLang="en-US" dirty="0"/>
              <a:t>一般的互联网检索 </a:t>
            </a:r>
          </a:p>
          <a:p>
            <a:endParaRPr lang="zh-CN" altLang="en-US" dirty="0"/>
          </a:p>
        </p:txBody>
      </p:sp>
    </p:spTree>
    <p:extLst>
      <p:ext uri="{BB962C8B-B14F-4D97-AF65-F5344CB8AC3E}">
        <p14:creationId xmlns:p14="http://schemas.microsoft.com/office/powerpoint/2010/main" val="2728077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方法一、在</a:t>
            </a:r>
            <a:r>
              <a:rPr lang="zh-CN" altLang="en-US" sz="2800" dirty="0">
                <a:solidFill>
                  <a:srgbClr val="0000FF"/>
                </a:solidFill>
              </a:rPr>
              <a:t>整个</a:t>
            </a:r>
            <a:r>
              <a:rPr lang="zh-CN" altLang="en-US" sz="2800" dirty="0"/>
              <a:t>文档集合上评价 </a:t>
            </a:r>
          </a:p>
          <a:p>
            <a:pPr lvl="1"/>
            <a:r>
              <a:rPr lang="zh-CN" altLang="en-US" sz="2400" dirty="0"/>
              <a:t>有显著的改善，但是有作弊的嫌疑 </a:t>
            </a:r>
          </a:p>
          <a:p>
            <a:pPr lvl="1"/>
            <a:r>
              <a:rPr lang="zh-CN" altLang="en-US" sz="2400" dirty="0"/>
              <a:t>部分原因是会把已知的相关文档排的很前 </a:t>
            </a:r>
          </a:p>
          <a:p>
            <a:pPr lvl="1"/>
            <a:r>
              <a:rPr lang="zh-CN" altLang="en-US" sz="2400" dirty="0"/>
              <a:t>需要用用户没有看到的文档集合来评价 </a:t>
            </a:r>
          </a:p>
          <a:p>
            <a:r>
              <a:rPr lang="zh-CN" altLang="en-US" sz="2800" dirty="0"/>
              <a:t>方法二、使用</a:t>
            </a:r>
            <a:r>
              <a:rPr lang="zh-CN" altLang="en-US" sz="2800" dirty="0">
                <a:solidFill>
                  <a:srgbClr val="0000FF"/>
                </a:solidFill>
              </a:rPr>
              <a:t>剩余</a:t>
            </a:r>
            <a:r>
              <a:rPr lang="zh-CN" altLang="en-US" sz="2800" dirty="0"/>
              <a:t>的文档集合来评价</a:t>
            </a:r>
            <a:r>
              <a:rPr lang="en-US" altLang="zh-CN" sz="2800" dirty="0"/>
              <a:t>(</a:t>
            </a:r>
            <a:r>
              <a:rPr lang="zh-CN" altLang="en-US" sz="2800" dirty="0"/>
              <a:t>总的文档集合减去评价过相关性的文档</a:t>
            </a:r>
            <a:r>
              <a:rPr lang="en-US" altLang="zh-CN" sz="2800" dirty="0"/>
              <a:t>) </a:t>
            </a:r>
          </a:p>
          <a:p>
            <a:pPr lvl="1"/>
            <a:r>
              <a:rPr lang="zh-CN" altLang="en-US" sz="2400" dirty="0"/>
              <a:t>评价结果往往比初始查询的结果差 </a:t>
            </a:r>
          </a:p>
          <a:p>
            <a:pPr lvl="1"/>
            <a:r>
              <a:rPr lang="zh-CN" altLang="en-US" sz="2400" dirty="0"/>
              <a:t>但是这种方法更现实 </a:t>
            </a:r>
          </a:p>
          <a:p>
            <a:pPr lvl="1"/>
            <a:r>
              <a:rPr lang="zh-CN" altLang="en-US" sz="2400" dirty="0"/>
              <a:t>可以用来有效地比较不同相关反馈方法之间的相对效果 </a:t>
            </a:r>
          </a:p>
          <a:p>
            <a:endParaRPr lang="zh-CN" altLang="en-US" dirty="0"/>
          </a:p>
        </p:txBody>
      </p:sp>
    </p:spTree>
    <p:extLst>
      <p:ext uri="{BB962C8B-B14F-4D97-AF65-F5344CB8AC3E}">
        <p14:creationId xmlns:p14="http://schemas.microsoft.com/office/powerpoint/2010/main" val="1349506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方法三、使用</a:t>
            </a:r>
            <a:r>
              <a:rPr lang="zh-CN" altLang="en-US" dirty="0">
                <a:solidFill>
                  <a:srgbClr val="0000FF"/>
                </a:solidFill>
              </a:rPr>
              <a:t>两个</a:t>
            </a:r>
            <a:r>
              <a:rPr lang="zh-CN" altLang="en-US" dirty="0"/>
              <a:t>文档集合</a:t>
            </a:r>
          </a:p>
          <a:p>
            <a:pPr lvl="1"/>
            <a:r>
              <a:rPr lang="zh-CN" altLang="en-US" dirty="0"/>
              <a:t>在第一个文档集合上使用初始查询</a:t>
            </a:r>
            <a:r>
              <a:rPr lang="en-US" altLang="zh-CN" i="1" dirty="0"/>
              <a:t>q</a:t>
            </a:r>
            <a:r>
              <a:rPr lang="en-US" altLang="zh-CN" baseline="-25000" dirty="0"/>
              <a:t>0</a:t>
            </a:r>
            <a:r>
              <a:rPr lang="zh-CN" altLang="en-US" dirty="0"/>
              <a:t>，并进行相关反馈</a:t>
            </a:r>
          </a:p>
          <a:p>
            <a:pPr lvl="1"/>
            <a:r>
              <a:rPr lang="zh-CN" altLang="en-US" dirty="0"/>
              <a:t>在第二个文档集合上使用初始查询</a:t>
            </a:r>
            <a:r>
              <a:rPr lang="en-US" altLang="zh-CN" i="1" dirty="0"/>
              <a:t>q</a:t>
            </a:r>
            <a:r>
              <a:rPr lang="en-US" altLang="zh-CN" baseline="-25000" dirty="0"/>
              <a:t>0</a:t>
            </a:r>
            <a:r>
              <a:rPr lang="zh-CN" altLang="en-US" dirty="0"/>
              <a:t>和修改过的查询</a:t>
            </a:r>
            <a:r>
              <a:rPr lang="en-US" altLang="zh-CN" i="1" dirty="0" err="1"/>
              <a:t>q</a:t>
            </a:r>
            <a:r>
              <a:rPr lang="en-US" altLang="zh-CN" i="1" baseline="-25000" dirty="0" err="1"/>
              <a:t>m</a:t>
            </a:r>
            <a:r>
              <a:rPr lang="zh-CN" altLang="en-US" dirty="0"/>
              <a:t>进行评价</a:t>
            </a:r>
          </a:p>
          <a:p>
            <a:endParaRPr lang="en-US" altLang="zh-CN" dirty="0"/>
          </a:p>
          <a:p>
            <a:r>
              <a:rPr lang="zh-CN" altLang="en-US" dirty="0"/>
              <a:t>从经验上说，一轮相关反馈很有用。两轮相关反馈的效果就不那么明显。</a:t>
            </a:r>
          </a:p>
          <a:p>
            <a:endParaRPr lang="zh-CN" altLang="en-US" dirty="0"/>
          </a:p>
        </p:txBody>
      </p:sp>
    </p:spTree>
    <p:extLst>
      <p:ext uri="{BB962C8B-B14F-4D97-AF65-F5344CB8AC3E}">
        <p14:creationId xmlns:p14="http://schemas.microsoft.com/office/powerpoint/2010/main" val="3587437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评价的误区</a:t>
            </a:r>
          </a:p>
        </p:txBody>
      </p:sp>
      <p:sp>
        <p:nvSpPr>
          <p:cNvPr id="3" name="内容占位符 2"/>
          <p:cNvSpPr>
            <a:spLocks noGrp="1"/>
          </p:cNvSpPr>
          <p:nvPr>
            <p:ph idx="1"/>
          </p:nvPr>
        </p:nvSpPr>
        <p:spPr/>
        <p:txBody>
          <a:bodyPr/>
          <a:lstStyle/>
          <a:p>
            <a:r>
              <a:rPr lang="zh-CN" altLang="en-US" dirty="0"/>
              <a:t>评价不同相关反馈方法的效用的时候，必须考虑消耗时间的要素。</a:t>
            </a:r>
            <a:endParaRPr lang="en-US" altLang="zh-CN" dirty="0"/>
          </a:p>
          <a:p>
            <a:r>
              <a:rPr lang="zh-CN" altLang="en-US" dirty="0">
                <a:solidFill>
                  <a:srgbClr val="0000FF"/>
                </a:solidFill>
              </a:rPr>
              <a:t>代替相关反馈的方法：用户修改并重新提交查询。</a:t>
            </a:r>
            <a:endParaRPr lang="en-US" altLang="zh-CN" dirty="0">
              <a:solidFill>
                <a:srgbClr val="0000FF"/>
              </a:solidFill>
            </a:endParaRPr>
          </a:p>
          <a:p>
            <a:pPr lvl="1"/>
            <a:r>
              <a:rPr lang="zh-CN" altLang="en-US" dirty="0"/>
              <a:t>相对于判断文档的相关性，用户可能更愿意修改并重新提交查询。</a:t>
            </a:r>
            <a:endParaRPr lang="en-US" altLang="zh-CN" dirty="0"/>
          </a:p>
          <a:p>
            <a:r>
              <a:rPr lang="zh-CN" altLang="en-US" dirty="0"/>
              <a:t>没有证据能表明相关反馈占用了用户的时间就能给用户带来最大的效用。</a:t>
            </a:r>
          </a:p>
          <a:p>
            <a:endParaRPr lang="zh-CN" altLang="en-US" dirty="0"/>
          </a:p>
        </p:txBody>
      </p:sp>
    </p:spTree>
    <p:extLst>
      <p:ext uri="{BB962C8B-B14F-4D97-AF65-F5344CB8AC3E}">
        <p14:creationId xmlns:p14="http://schemas.microsoft.com/office/powerpoint/2010/main" val="1521021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相关反馈存在的问题</a:t>
            </a:r>
          </a:p>
        </p:txBody>
      </p:sp>
      <p:sp>
        <p:nvSpPr>
          <p:cNvPr id="3" name="内容占位符 2"/>
          <p:cNvSpPr>
            <a:spLocks noGrp="1"/>
          </p:cNvSpPr>
          <p:nvPr>
            <p:ph idx="1"/>
          </p:nvPr>
        </p:nvSpPr>
        <p:spPr/>
        <p:txBody>
          <a:bodyPr/>
          <a:lstStyle/>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开销很大</a:t>
            </a:r>
            <a:endParaRPr lang="de-DE" altLang="zh-CN" sz="2800"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生成的新查询往往很长</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长查询的处理开销很大</a:t>
            </a: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用户不愿意提供显式的相关反馈</a:t>
            </a:r>
            <a:endParaRPr lang="en-US" altLang="zh-CN" sz="2800"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很难理解，为什么会返回</a:t>
            </a:r>
            <a:r>
              <a:rPr lang="en-US" altLang="zh-CN" sz="2800" dirty="0">
                <a:latin typeface="Times New Roman" panose="02020603050405020304" pitchFamily="18" charset="0"/>
              </a:rPr>
              <a:t>(</a:t>
            </a:r>
            <a:r>
              <a:rPr lang="zh-CN" altLang="en-US" sz="2800" dirty="0">
                <a:latin typeface="Times New Roman" panose="02020603050405020304" pitchFamily="18" charset="0"/>
              </a:rPr>
              <a:t>应用相关反馈之后</a:t>
            </a:r>
            <a:r>
              <a:rPr lang="en-US" altLang="zh-CN" sz="2800" dirty="0">
                <a:latin typeface="Times New Roman" panose="02020603050405020304" pitchFamily="18" charset="0"/>
              </a:rPr>
              <a:t>)</a:t>
            </a:r>
            <a:r>
              <a:rPr lang="zh-CN" altLang="en-US" sz="2800" dirty="0">
                <a:latin typeface="Times New Roman" panose="02020603050405020304" pitchFamily="18" charset="0"/>
              </a:rPr>
              <a:t>某篇特定文档</a:t>
            </a:r>
            <a:endParaRPr lang="en-US" altLang="zh-CN" sz="2800"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en-US" altLang="zh-CN" sz="2800" dirty="0">
                <a:latin typeface="Times New Roman" panose="02020603050405020304" pitchFamily="18" charset="0"/>
              </a:rPr>
              <a:t>Excite</a:t>
            </a:r>
            <a:r>
              <a:rPr lang="zh-CN" altLang="en-US" sz="2800" dirty="0">
                <a:latin typeface="Times New Roman" panose="02020603050405020304" pitchFamily="18" charset="0"/>
              </a:rPr>
              <a:t>搜索引擎曾经提供完整的相关反馈功能，但是后来废弃了这一功能</a:t>
            </a:r>
            <a:endParaRPr lang="en-US" altLang="zh-CN" sz="2800"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18400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隐式相关反馈</a:t>
            </a:r>
          </a:p>
        </p:txBody>
      </p:sp>
      <p:sp>
        <p:nvSpPr>
          <p:cNvPr id="3" name="内容占位符 2"/>
          <p:cNvSpPr>
            <a:spLocks noGrp="1"/>
          </p:cNvSpPr>
          <p:nvPr>
            <p:ph idx="1"/>
          </p:nvPr>
        </p:nvSpPr>
        <p:spPr/>
        <p:txBody>
          <a:bodyPr>
            <a:normAutofit/>
          </a:bodyPr>
          <a:lstStyle/>
          <a:p>
            <a:r>
              <a:rPr lang="zh-CN" altLang="en-US" dirty="0"/>
              <a:t>相关反馈分类</a:t>
            </a:r>
            <a:endParaRPr lang="en-US" altLang="zh-CN" dirty="0"/>
          </a:p>
          <a:p>
            <a:pPr lvl="1" algn="just"/>
            <a:r>
              <a:rPr lang="zh-CN" altLang="en-US" dirty="0">
                <a:solidFill>
                  <a:srgbClr val="0000FF"/>
                </a:solidFill>
              </a:rPr>
              <a:t>显式相关反馈</a:t>
            </a:r>
            <a:r>
              <a:rPr lang="en-US" altLang="zh-CN" dirty="0"/>
              <a:t>(User Feedback or Explicit Feedback): </a:t>
            </a:r>
            <a:r>
              <a:rPr lang="zh-CN" altLang="en-US" dirty="0"/>
              <a:t>用户显式参加交互过程</a:t>
            </a:r>
            <a:endParaRPr lang="en-US" altLang="zh-CN" dirty="0"/>
          </a:p>
          <a:p>
            <a:pPr lvl="1" algn="just"/>
            <a:r>
              <a:rPr lang="zh-CN" altLang="en-US" dirty="0">
                <a:solidFill>
                  <a:srgbClr val="0000FF"/>
                </a:solidFill>
              </a:rPr>
              <a:t>隐式相关反馈</a:t>
            </a:r>
            <a:r>
              <a:rPr lang="en-US" altLang="zh-CN" dirty="0"/>
              <a:t>(Implicit Feedback)</a:t>
            </a:r>
            <a:r>
              <a:rPr lang="zh-CN" altLang="en-US" dirty="0"/>
              <a:t>：系统跟踪用户的行为来推测返回文档的相关性，从而进行反馈。</a:t>
            </a:r>
            <a:endParaRPr lang="en-US" altLang="zh-CN" dirty="0"/>
          </a:p>
          <a:p>
            <a:pPr lvl="1" algn="just"/>
            <a:r>
              <a:rPr lang="zh-CN" altLang="en-US" dirty="0">
                <a:solidFill>
                  <a:srgbClr val="0000FF"/>
                </a:solidFill>
              </a:rPr>
              <a:t>伪相关反馈</a:t>
            </a:r>
            <a:r>
              <a:rPr lang="zh-CN" altLang="en-US" dirty="0"/>
              <a:t>或盲相关反馈</a:t>
            </a:r>
            <a:r>
              <a:rPr lang="en-US" altLang="zh-CN" dirty="0"/>
              <a:t>(Pseudo Feedback or Blind Feedback)</a:t>
            </a:r>
            <a:r>
              <a:rPr lang="zh-CN" altLang="en-US" dirty="0"/>
              <a:t>：没有用户参与，系统直接假设返回文档的前</a:t>
            </a:r>
            <a:r>
              <a:rPr lang="en-US" altLang="zh-CN" i="1" dirty="0"/>
              <a:t>k</a:t>
            </a:r>
            <a:r>
              <a:rPr lang="zh-CN" altLang="en-US" dirty="0"/>
              <a:t>篇是相关的，然后进行反馈。</a:t>
            </a:r>
            <a:endParaRPr lang="en-US" altLang="zh-CN" dirty="0"/>
          </a:p>
          <a:p>
            <a:pPr lvl="1"/>
            <a:endParaRPr lang="zh-CN" altLang="en-US" dirty="0"/>
          </a:p>
        </p:txBody>
      </p:sp>
    </p:spTree>
    <p:extLst>
      <p:ext uri="{BB962C8B-B14F-4D97-AF65-F5344CB8AC3E}">
        <p14:creationId xmlns:p14="http://schemas.microsoft.com/office/powerpoint/2010/main" val="2719564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通过观察用户</a:t>
            </a:r>
            <a:r>
              <a:rPr lang="zh-CN" altLang="en-US" dirty="0">
                <a:solidFill>
                  <a:schemeClr val="hlink"/>
                </a:solidFill>
              </a:rPr>
              <a:t>对当前检索结果采取的行为</a:t>
            </a:r>
            <a:r>
              <a:rPr lang="zh-CN" altLang="en-US" dirty="0"/>
              <a:t>来给出对检索结果的相关性判定。</a:t>
            </a:r>
          </a:p>
          <a:p>
            <a:r>
              <a:rPr lang="zh-CN" altLang="en-US" dirty="0"/>
              <a:t>判定不一定很准确，但是省去了用户的显式参与过程。</a:t>
            </a:r>
          </a:p>
          <a:p>
            <a:r>
              <a:rPr lang="zh-CN" altLang="en-US" dirty="0"/>
              <a:t>对用户</a:t>
            </a:r>
            <a:r>
              <a:rPr lang="zh-CN" altLang="en-US" dirty="0">
                <a:solidFill>
                  <a:schemeClr val="hlink"/>
                </a:solidFill>
              </a:rPr>
              <a:t>非当前</a:t>
            </a:r>
            <a:r>
              <a:rPr lang="zh-CN" altLang="en-US" dirty="0"/>
              <a:t>检索行为或</a:t>
            </a:r>
            <a:r>
              <a:rPr lang="zh-CN" altLang="en-US" dirty="0">
                <a:solidFill>
                  <a:schemeClr val="hlink"/>
                </a:solidFill>
              </a:rPr>
              <a:t>非检索</a:t>
            </a:r>
            <a:r>
              <a:rPr lang="zh-CN" altLang="en-US" dirty="0"/>
              <a:t>相关行为的分析也可以用于提高检索的效果，这些是个性化信息检索</a:t>
            </a:r>
            <a:r>
              <a:rPr lang="en-US" altLang="zh-CN" dirty="0"/>
              <a:t>(Personalized IR)</a:t>
            </a:r>
            <a:r>
              <a:rPr lang="zh-CN" altLang="en-US" dirty="0"/>
              <a:t>的主要研究内容，并非本节的主要内容。</a:t>
            </a:r>
          </a:p>
        </p:txBody>
      </p:sp>
    </p:spTree>
    <p:extLst>
      <p:ext uri="{BB962C8B-B14F-4D97-AF65-F5344CB8AC3E}">
        <p14:creationId xmlns:p14="http://schemas.microsoft.com/office/powerpoint/2010/main" val="4058329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用户行为</a:t>
            </a:r>
          </a:p>
        </p:txBody>
      </p:sp>
      <p:sp>
        <p:nvSpPr>
          <p:cNvPr id="3" name="内容占位符 2"/>
          <p:cNvSpPr>
            <a:spLocks noGrp="1"/>
          </p:cNvSpPr>
          <p:nvPr>
            <p:ph idx="1"/>
          </p:nvPr>
        </p:nvSpPr>
        <p:spPr>
          <a:xfrm>
            <a:off x="342590" y="1340768"/>
            <a:ext cx="8435280" cy="4525963"/>
          </a:xfrm>
        </p:spPr>
        <p:txBody>
          <a:bodyPr>
            <a:normAutofit lnSpcReduction="10000"/>
          </a:bodyPr>
          <a:lstStyle/>
          <a:p>
            <a:r>
              <a:rPr lang="zh-CN" altLang="en-US" dirty="0"/>
              <a:t>鼠标键盘动作</a:t>
            </a:r>
          </a:p>
          <a:p>
            <a:pPr lvl="1"/>
            <a:r>
              <a:rPr lang="zh-CN" altLang="en-US" dirty="0"/>
              <a:t>点击链接、加入收藏夹、拷贝粘贴、停留、翻页等等</a:t>
            </a:r>
          </a:p>
          <a:p>
            <a:r>
              <a:rPr lang="zh-CN" altLang="en-US" dirty="0"/>
              <a:t>用户眼球动作</a:t>
            </a:r>
          </a:p>
          <a:p>
            <a:pPr lvl="1"/>
            <a:r>
              <a:rPr lang="en-US" altLang="zh-CN" dirty="0"/>
              <a:t>Eye tracking</a:t>
            </a:r>
            <a:r>
              <a:rPr lang="zh-CN" altLang="en-US" dirty="0"/>
              <a:t>可以跟踪用户</a:t>
            </a:r>
            <a:endParaRPr lang="en-US" altLang="zh-CN" dirty="0"/>
          </a:p>
          <a:p>
            <a:pPr marL="457200" lvl="1" indent="0">
              <a:buNone/>
            </a:pPr>
            <a:r>
              <a:rPr lang="zh-CN" altLang="en-US" dirty="0"/>
              <a:t>的眼球动作</a:t>
            </a:r>
          </a:p>
          <a:p>
            <a:pPr lvl="1"/>
            <a:r>
              <a:rPr lang="zh-CN" altLang="en-US" dirty="0"/>
              <a:t>拉近、拉远、瞟、凝视、</a:t>
            </a:r>
            <a:endParaRPr lang="en-US" altLang="zh-CN" dirty="0"/>
          </a:p>
          <a:p>
            <a:pPr marL="457200" lvl="1" indent="0">
              <a:buNone/>
            </a:pPr>
            <a:r>
              <a:rPr lang="zh-CN" altLang="en-US" dirty="0"/>
              <a:t>往某个方向转</a:t>
            </a:r>
            <a:endParaRPr lang="en-US" altLang="zh-CN" dirty="0"/>
          </a:p>
          <a:p>
            <a:pPr lvl="1"/>
            <a:r>
              <a:rPr lang="zh-CN" altLang="en-US" dirty="0"/>
              <a:t>通过鼠标轨迹模拟</a:t>
            </a:r>
          </a:p>
        </p:txBody>
      </p:sp>
      <p:pic>
        <p:nvPicPr>
          <p:cNvPr id="4" name="Picture 4" descr="cockp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2" y="2996952"/>
            <a:ext cx="4071938"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2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优点</a:t>
            </a:r>
          </a:p>
          <a:p>
            <a:pPr lvl="1"/>
            <a:r>
              <a:rPr lang="zh-CN" altLang="en-US" dirty="0"/>
              <a:t>不需要用户显式参与，减轻用户负担</a:t>
            </a:r>
          </a:p>
          <a:p>
            <a:pPr lvl="1"/>
            <a:r>
              <a:rPr lang="zh-CN" altLang="en-US" dirty="0"/>
              <a:t>用户行为某种程度上反映用户的兴趣，具有可行性</a:t>
            </a:r>
          </a:p>
          <a:p>
            <a:r>
              <a:rPr lang="zh-CN" altLang="en-US" dirty="0"/>
              <a:t>缺点</a:t>
            </a:r>
          </a:p>
          <a:p>
            <a:pPr lvl="1"/>
            <a:r>
              <a:rPr lang="zh-CN" altLang="en-US" dirty="0"/>
              <a:t>对行为分析有较高要求</a:t>
            </a:r>
          </a:p>
          <a:p>
            <a:pPr lvl="1"/>
            <a:r>
              <a:rPr lang="zh-CN" altLang="en-US" dirty="0"/>
              <a:t>准确度不一定能保证</a:t>
            </a:r>
          </a:p>
          <a:p>
            <a:pPr lvl="1"/>
            <a:r>
              <a:rPr lang="zh-CN" altLang="en-US" dirty="0"/>
              <a:t>某些情况下需要增加额外设备</a:t>
            </a:r>
          </a:p>
          <a:p>
            <a:endParaRPr lang="zh-CN" altLang="en-US" dirty="0"/>
          </a:p>
        </p:txBody>
      </p:sp>
    </p:spTree>
    <p:extLst>
      <p:ext uri="{BB962C8B-B14F-4D97-AF65-F5344CB8AC3E}">
        <p14:creationId xmlns:p14="http://schemas.microsoft.com/office/powerpoint/2010/main" val="810918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a:t>
            </a:r>
            <a:r>
              <a:rPr lang="zh-CN" altLang="en-US" dirty="0"/>
              <a:t>伪相关反馈</a:t>
            </a:r>
            <a:br>
              <a:rPr lang="en-US" altLang="zh-CN" dirty="0"/>
            </a:br>
            <a:r>
              <a:rPr lang="en-US" altLang="zh-CN" dirty="0"/>
              <a:t>(Pseudo-relevance feedback)</a:t>
            </a:r>
            <a:endParaRPr lang="zh-CN" altLang="en-US" dirty="0"/>
          </a:p>
        </p:txBody>
      </p:sp>
      <p:sp>
        <p:nvSpPr>
          <p:cNvPr id="3" name="内容占位符 2"/>
          <p:cNvSpPr>
            <a:spLocks noGrp="1"/>
          </p:cNvSpPr>
          <p:nvPr>
            <p:ph idx="1"/>
          </p:nvPr>
        </p:nvSpPr>
        <p:spPr/>
        <p:txBody>
          <a:bodyPr>
            <a:normAutofit fontScale="92500" lnSpcReduction="10000"/>
          </a:bodyPr>
          <a:lstStyle/>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伪相关反馈对于真实相关反馈的</a:t>
            </a:r>
            <a:r>
              <a:rPr lang="zh-CN" altLang="en-US" dirty="0">
                <a:solidFill>
                  <a:srgbClr val="0000FF"/>
                </a:solidFill>
                <a:latin typeface="Times New Roman" panose="02020603050405020304" pitchFamily="18" charset="0"/>
              </a:rPr>
              <a:t>人工部分进行自动化</a:t>
            </a:r>
            <a:endParaRPr lang="en-US" altLang="zh-CN" dirty="0">
              <a:solidFill>
                <a:srgbClr val="0000FF"/>
              </a:solidFill>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伪相关反馈算法</a:t>
            </a:r>
            <a:endParaRPr lang="de-DE"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对于用户查询返回有序的检索结果</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solidFill>
                  <a:srgbClr val="0000FF"/>
                </a:solidFill>
                <a:latin typeface="Times New Roman" panose="02020603050405020304" pitchFamily="18" charset="0"/>
              </a:rPr>
              <a:t>假定前</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k</a:t>
            </a:r>
            <a:r>
              <a:rPr lang="en-US" altLang="zh-CN"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篇文档是相关的</a:t>
            </a:r>
            <a:endParaRPr lang="en-US" altLang="zh-CN" dirty="0">
              <a:solidFill>
                <a:srgbClr val="0000FF"/>
              </a:solidFill>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进行相关反馈</a:t>
            </a:r>
            <a:r>
              <a:rPr lang="en-US" altLang="zh-CN" dirty="0">
                <a:latin typeface="Times New Roman" panose="02020603050405020304" pitchFamily="18" charset="0"/>
              </a:rPr>
              <a:t> (</a:t>
            </a:r>
            <a:r>
              <a:rPr lang="zh-CN" altLang="en-US" dirty="0">
                <a:latin typeface="Times New Roman" panose="02020603050405020304" pitchFamily="18" charset="0"/>
              </a:rPr>
              <a:t>如</a:t>
            </a:r>
            <a:r>
              <a:rPr lang="en-US" altLang="zh-CN" dirty="0">
                <a:latin typeface="Times New Roman" panose="02020603050405020304" pitchFamily="18" charset="0"/>
              </a:rPr>
              <a:t> </a:t>
            </a:r>
            <a:r>
              <a:rPr lang="en-US" altLang="zh-CN" dirty="0" err="1">
                <a:latin typeface="Times New Roman" panose="02020603050405020304" pitchFamily="18" charset="0"/>
              </a:rPr>
              <a:t>Rocchio</a:t>
            </a:r>
            <a:r>
              <a:rPr lang="en-US" altLang="zh-CN" dirty="0">
                <a:latin typeface="Times New Roman" panose="02020603050405020304" pitchFamily="18" charset="0"/>
              </a:rPr>
              <a:t>)</a:t>
            </a:r>
          </a:p>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平均上效果不错</a:t>
            </a: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但是对于某些查询而言可能结果很差</a:t>
            </a: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几次循环之后可能会导致查询漂移</a:t>
            </a:r>
            <a:r>
              <a:rPr lang="en-US" altLang="zh-CN" dirty="0">
                <a:latin typeface="Times New Roman" panose="02020603050405020304" pitchFamily="18" charset="0"/>
              </a:rPr>
              <a:t>(</a:t>
            </a:r>
            <a:r>
              <a:rPr lang="en-US" altLang="zh-CN" i="1" dirty="0">
                <a:latin typeface="Times New Roman" panose="02020603050405020304" pitchFamily="18" charset="0"/>
              </a:rPr>
              <a:t>query drift</a:t>
            </a:r>
            <a:r>
              <a:rPr lang="en-US" altLang="zh-CN" dirty="0">
                <a:latin typeface="Times New Roman" panose="02020603050405020304" pitchFamily="18" charset="0"/>
              </a:rPr>
              <a:t>)</a:t>
            </a:r>
          </a:p>
          <a:p>
            <a:endParaRPr lang="zh-CN" altLang="en-US" dirty="0"/>
          </a:p>
        </p:txBody>
      </p:sp>
    </p:spTree>
    <p:extLst>
      <p:ext uri="{BB962C8B-B14F-4D97-AF65-F5344CB8AC3E}">
        <p14:creationId xmlns:p14="http://schemas.microsoft.com/office/powerpoint/2010/main" val="2490060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优点</a:t>
            </a:r>
          </a:p>
          <a:p>
            <a:pPr lvl="1"/>
            <a:r>
              <a:rPr lang="zh-CN" altLang="en-US" dirty="0"/>
              <a:t>不用考虑用户的因素，处理简单</a:t>
            </a:r>
          </a:p>
          <a:p>
            <a:pPr lvl="1"/>
            <a:r>
              <a:rPr lang="zh-CN" altLang="en-US" dirty="0"/>
              <a:t>很多实验也取得了较好效果</a:t>
            </a:r>
          </a:p>
          <a:p>
            <a:r>
              <a:rPr lang="zh-CN" altLang="en-US" dirty="0"/>
              <a:t>缺点</a:t>
            </a:r>
          </a:p>
          <a:p>
            <a:pPr lvl="1"/>
            <a:r>
              <a:rPr lang="zh-CN" altLang="en-US" dirty="0"/>
              <a:t>没有通过用户判断，所以准确率难以保证</a:t>
            </a:r>
          </a:p>
          <a:p>
            <a:pPr lvl="1"/>
            <a:r>
              <a:rPr lang="zh-CN" altLang="en-US" dirty="0"/>
              <a:t>不是所有的查询都会提高效果</a:t>
            </a:r>
          </a:p>
          <a:p>
            <a:endParaRPr lang="zh-CN" altLang="en-US" dirty="0"/>
          </a:p>
        </p:txBody>
      </p:sp>
    </p:spTree>
    <p:extLst>
      <p:ext uri="{BB962C8B-B14F-4D97-AF65-F5344CB8AC3E}">
        <p14:creationId xmlns:p14="http://schemas.microsoft.com/office/powerpoint/2010/main" val="157728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查询分析器</a:t>
            </a:r>
          </a:p>
        </p:txBody>
      </p:sp>
      <p:sp>
        <p:nvSpPr>
          <p:cNvPr id="3" name="内容占位符 2"/>
          <p:cNvSpPr>
            <a:spLocks noGrp="1"/>
          </p:cNvSpPr>
          <p:nvPr>
            <p:ph idx="1"/>
          </p:nvPr>
        </p:nvSpPr>
        <p:spPr/>
        <p:txBody>
          <a:bodyPr>
            <a:normAutofit fontScale="85000" lnSpcReduction="20000"/>
          </a:bodyPr>
          <a:lstStyle/>
          <a:p>
            <a:pPr algn="just">
              <a:lnSpc>
                <a:spcPct val="120000"/>
              </a:lnSpc>
            </a:pPr>
            <a:r>
              <a:rPr lang="zh-CN" altLang="en-US" dirty="0"/>
              <a:t>自由文本查询对用户输入的关键词可能需要基于底层索引结果对多个查询进行处理，</a:t>
            </a:r>
            <a:endParaRPr lang="en-US" altLang="zh-CN" dirty="0"/>
          </a:p>
          <a:p>
            <a:pPr lvl="1" algn="just">
              <a:lnSpc>
                <a:spcPct val="120000"/>
              </a:lnSpc>
            </a:pPr>
            <a:r>
              <a:rPr lang="zh-CN" altLang="en-US" dirty="0"/>
              <a:t>如查询</a:t>
            </a:r>
            <a:r>
              <a:rPr lang="en-US" altLang="zh-CN" dirty="0"/>
              <a:t>rising interest rates</a:t>
            </a:r>
            <a:r>
              <a:rPr lang="zh-CN" altLang="en-US" dirty="0"/>
              <a:t>之类</a:t>
            </a:r>
            <a:r>
              <a:rPr lang="en-US" altLang="zh-CN" dirty="0"/>
              <a:t>query</a:t>
            </a:r>
            <a:r>
              <a:rPr lang="zh-CN" altLang="en-US" dirty="0"/>
              <a:t>时，</a:t>
            </a:r>
            <a:endParaRPr lang="en-US" altLang="zh-CN" dirty="0"/>
          </a:p>
          <a:p>
            <a:pPr algn="just">
              <a:lnSpc>
                <a:spcPct val="120000"/>
              </a:lnSpc>
            </a:pPr>
            <a:r>
              <a:rPr lang="zh-CN" altLang="en-US" dirty="0"/>
              <a:t>查询分析器可能做如下</a:t>
            </a:r>
            <a:r>
              <a:rPr lang="zh-CN" altLang="en-US" dirty="0">
                <a:solidFill>
                  <a:srgbClr val="0000FF"/>
                </a:solidFill>
              </a:rPr>
              <a:t>操作</a:t>
            </a:r>
            <a:r>
              <a:rPr lang="zh-CN" altLang="en-US" dirty="0"/>
              <a:t>： </a:t>
            </a:r>
          </a:p>
          <a:p>
            <a:pPr lvl="1" algn="just">
              <a:lnSpc>
                <a:spcPct val="120000"/>
              </a:lnSpc>
            </a:pPr>
            <a:r>
              <a:rPr lang="en-US" altLang="zh-CN" dirty="0"/>
              <a:t>1. </a:t>
            </a:r>
            <a:r>
              <a:rPr lang="zh-CN" altLang="en-US" dirty="0"/>
              <a:t>将用户输入的查询字符串看成一个</a:t>
            </a:r>
            <a:r>
              <a:rPr lang="zh-CN" altLang="en-US" dirty="0">
                <a:solidFill>
                  <a:srgbClr val="0000FF"/>
                </a:solidFill>
              </a:rPr>
              <a:t>短语查询 </a:t>
            </a:r>
          </a:p>
          <a:p>
            <a:pPr lvl="1" algn="just">
              <a:lnSpc>
                <a:spcPct val="120000"/>
              </a:lnSpc>
            </a:pPr>
            <a:r>
              <a:rPr lang="en-US" altLang="zh-CN" dirty="0"/>
              <a:t>2. </a:t>
            </a:r>
            <a:r>
              <a:rPr lang="zh-CN" altLang="en-US" dirty="0"/>
              <a:t>如果包含短语“</a:t>
            </a:r>
            <a:r>
              <a:rPr lang="en-US" altLang="zh-CN" dirty="0"/>
              <a:t>rising interest rates</a:t>
            </a:r>
            <a:r>
              <a:rPr lang="zh-CN" altLang="en-US" dirty="0"/>
              <a:t>”的文档数目少于</a:t>
            </a:r>
            <a:r>
              <a:rPr lang="en-US" altLang="zh-CN" dirty="0"/>
              <a:t>10 </a:t>
            </a:r>
            <a:r>
              <a:rPr lang="zh-CN" altLang="en-US" dirty="0"/>
              <a:t>篇，那么会将原始查询看成</a:t>
            </a:r>
            <a:r>
              <a:rPr lang="en-US" altLang="zh-CN" dirty="0"/>
              <a:t>rising interest</a:t>
            </a:r>
            <a:r>
              <a:rPr lang="zh-CN" altLang="en-US" dirty="0"/>
              <a:t>和</a:t>
            </a:r>
            <a:r>
              <a:rPr lang="en-US" altLang="zh-CN" dirty="0"/>
              <a:t>interest rates</a:t>
            </a:r>
            <a:r>
              <a:rPr lang="zh-CN" altLang="en-US" dirty="0"/>
              <a:t>两个查询短语，同样通过向量空间方法来计算。 </a:t>
            </a:r>
          </a:p>
          <a:p>
            <a:pPr lvl="1" algn="just">
              <a:lnSpc>
                <a:spcPct val="120000"/>
              </a:lnSpc>
            </a:pPr>
            <a:r>
              <a:rPr lang="en-US" altLang="zh-CN" dirty="0"/>
              <a:t>3. </a:t>
            </a:r>
            <a:r>
              <a:rPr lang="zh-CN" altLang="en-US" dirty="0"/>
              <a:t>如果结果仍然少于</a:t>
            </a:r>
            <a:r>
              <a:rPr lang="en-US" altLang="zh-CN" dirty="0"/>
              <a:t>10</a:t>
            </a:r>
            <a:r>
              <a:rPr lang="zh-CN" altLang="en-US" dirty="0"/>
              <a:t>个，重新利用向量空间模型求解，认为</a:t>
            </a:r>
            <a:r>
              <a:rPr lang="en-US" altLang="zh-CN" dirty="0"/>
              <a:t>3</a:t>
            </a:r>
            <a:r>
              <a:rPr lang="zh-CN" altLang="en-US" dirty="0"/>
              <a:t>个查询词项之间是互相独立的 </a:t>
            </a:r>
          </a:p>
          <a:p>
            <a:endParaRPr lang="zh-CN" altLang="en-US" dirty="0"/>
          </a:p>
        </p:txBody>
      </p:sp>
    </p:spTree>
    <p:extLst>
      <p:ext uri="{BB962C8B-B14F-4D97-AF65-F5344CB8AC3E}">
        <p14:creationId xmlns:p14="http://schemas.microsoft.com/office/powerpoint/2010/main" val="2475189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三、查询扩展 </a:t>
            </a:r>
            <a:r>
              <a:rPr lang="en-US" altLang="zh-CN" dirty="0">
                <a:latin typeface="Times New Roman" panose="02020603050405020304" pitchFamily="18" charset="0"/>
                <a:cs typeface="Times New Roman" panose="02020603050405020304" pitchFamily="18" charset="0"/>
              </a:rPr>
              <a:t>Query expansion</a:t>
            </a:r>
            <a:endParaRPr lang="zh-CN" altLang="en-US" dirty="0"/>
          </a:p>
        </p:txBody>
      </p:sp>
      <p:sp>
        <p:nvSpPr>
          <p:cNvPr id="3" name="内容占位符 2"/>
          <p:cNvSpPr>
            <a:spLocks noGrp="1"/>
          </p:cNvSpPr>
          <p:nvPr>
            <p:ph idx="1"/>
          </p:nvPr>
        </p:nvSpPr>
        <p:spPr/>
        <p:txBody>
          <a:bodyPr>
            <a:normAutofit/>
          </a:bodyPr>
          <a:lstStyle/>
          <a:p>
            <a:pPr marL="342900" lvl="2" indent="-342900"/>
            <a:r>
              <a:rPr lang="zh-CN" altLang="en-US" sz="3200" dirty="0"/>
              <a:t>通过在查询中加入同义或者相关的词项来提高检索结果</a:t>
            </a:r>
            <a:endParaRPr lang="en-US" altLang="zh-CN" sz="3200" dirty="0"/>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考虑查询</a:t>
            </a:r>
            <a:r>
              <a:rPr lang="de-DE" altLang="zh-CN" i="1" dirty="0">
                <a:latin typeface="Times New Roman" panose="02020603050405020304" pitchFamily="18" charset="0"/>
              </a:rPr>
              <a:t>q</a:t>
            </a:r>
            <a:r>
              <a:rPr lang="de-DE" altLang="zh-CN" dirty="0">
                <a:latin typeface="Times New Roman" panose="02020603050405020304" pitchFamily="18" charset="0"/>
              </a:rPr>
              <a:t>: [aircraft] . . .</a:t>
            </a: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某篇文档</a:t>
            </a:r>
            <a:r>
              <a:rPr lang="en-US" altLang="zh-CN" i="1" dirty="0">
                <a:latin typeface="Times New Roman" panose="02020603050405020304" pitchFamily="18" charset="0"/>
              </a:rPr>
              <a:t> d</a:t>
            </a:r>
            <a:r>
              <a:rPr lang="en-US" altLang="zh-CN" dirty="0">
                <a:latin typeface="Times New Roman" panose="02020603050405020304" pitchFamily="18" charset="0"/>
              </a:rPr>
              <a:t> </a:t>
            </a:r>
            <a:r>
              <a:rPr lang="zh-CN" altLang="en-US" dirty="0">
                <a:latin typeface="Times New Roman" panose="02020603050405020304" pitchFamily="18" charset="0"/>
              </a:rPr>
              <a:t>包含</a:t>
            </a:r>
            <a:r>
              <a:rPr lang="en-US" altLang="zh-CN" dirty="0">
                <a:latin typeface="Times New Roman" panose="02020603050405020304" pitchFamily="18" charset="0"/>
              </a:rPr>
              <a:t>“plane”, </a:t>
            </a:r>
            <a:r>
              <a:rPr lang="zh-CN" altLang="en-US" dirty="0">
                <a:latin typeface="Times New Roman" panose="02020603050405020304" pitchFamily="18" charset="0"/>
              </a:rPr>
              <a:t>但是不包含</a:t>
            </a:r>
            <a:r>
              <a:rPr lang="en-US" altLang="zh-CN" dirty="0">
                <a:latin typeface="Times New Roman" panose="02020603050405020304" pitchFamily="18" charset="0"/>
              </a:rPr>
              <a:t> </a:t>
            </a:r>
            <a:r>
              <a:rPr lang="de-DE" altLang="zh-CN" dirty="0">
                <a:latin typeface="Times New Roman" panose="02020603050405020304" pitchFamily="18" charset="0"/>
              </a:rPr>
              <a:t>“aircraft”</a:t>
            </a:r>
          </a:p>
          <a:p>
            <a:pPr algn="just">
              <a:spcBef>
                <a:spcPts val="700"/>
              </a:spcBef>
              <a:buClr>
                <a:srgbClr val="336699"/>
              </a:buClr>
              <a:buFont typeface="Wingdings" pitchFamily="2" charset="2"/>
              <a:buChar char="§"/>
              <a:defRPr/>
            </a:pPr>
            <a:r>
              <a:rPr lang="zh-CN" altLang="en-US" sz="2800" dirty="0">
                <a:latin typeface="+mj-ea"/>
              </a:rPr>
              <a:t>查询扩展是另一种</a:t>
            </a:r>
            <a:r>
              <a:rPr lang="zh-CN" altLang="en-US" sz="2800" dirty="0">
                <a:solidFill>
                  <a:srgbClr val="0000FF"/>
                </a:solidFill>
                <a:latin typeface="+mj-ea"/>
              </a:rPr>
              <a:t>提高召回率</a:t>
            </a:r>
            <a:r>
              <a:rPr lang="zh-CN" altLang="en-US" sz="2800" dirty="0">
                <a:latin typeface="+mj-ea"/>
              </a:rPr>
              <a:t>的方法</a:t>
            </a:r>
            <a:endParaRPr lang="en-US" altLang="zh-CN" sz="2800" dirty="0">
              <a:latin typeface="+mj-ea"/>
            </a:endParaRPr>
          </a:p>
          <a:p>
            <a:pPr algn="just">
              <a:spcBef>
                <a:spcPts val="700"/>
              </a:spcBef>
              <a:buClr>
                <a:srgbClr val="336699"/>
              </a:buClr>
              <a:buFont typeface="Wingdings" pitchFamily="2" charset="2"/>
              <a:buChar char="§"/>
              <a:defRPr/>
            </a:pPr>
            <a:r>
              <a:rPr lang="zh-CN" altLang="en-US" sz="2800" dirty="0">
                <a:latin typeface="+mj-ea"/>
              </a:rPr>
              <a:t>主要使用的信息</a:t>
            </a:r>
            <a:r>
              <a:rPr lang="en-US" altLang="zh-CN" sz="2800" dirty="0">
                <a:latin typeface="黑体" pitchFamily="49" charset="-122"/>
                <a:ea typeface="黑体" pitchFamily="49" charset="-122"/>
              </a:rPr>
              <a:t>: </a:t>
            </a:r>
            <a:r>
              <a:rPr lang="zh-CN" altLang="en-US" sz="2800" dirty="0">
                <a:latin typeface="+mj-ea"/>
              </a:rPr>
              <a:t>同义词或近义词</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2927420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u="sng" dirty="0">
                <a:latin typeface="Times New Roman" panose="02020603050405020304" pitchFamily="18" charset="0"/>
              </a:rPr>
              <a:t>全局</a:t>
            </a:r>
            <a:r>
              <a:rPr lang="en-US" altLang="zh-CN" b="1" u="sng" dirty="0">
                <a:latin typeface="Times New Roman" panose="02020603050405020304" pitchFamily="18" charset="0"/>
              </a:rPr>
              <a:t>(Global)</a:t>
            </a:r>
            <a:r>
              <a:rPr lang="zh-CN" altLang="en-US" b="1" u="sng" dirty="0">
                <a:latin typeface="Times New Roman" panose="02020603050405020304" pitchFamily="18" charset="0"/>
              </a:rPr>
              <a:t>方法</a:t>
            </a:r>
            <a:r>
              <a:rPr lang="en-US" altLang="zh-CN" dirty="0">
                <a:latin typeface="Times New Roman" panose="02020603050405020304" pitchFamily="18" charset="0"/>
              </a:rPr>
              <a:t>: </a:t>
            </a:r>
            <a:r>
              <a:rPr lang="zh-CN" altLang="en-US" dirty="0">
                <a:latin typeface="Times New Roman" panose="02020603050405020304" pitchFamily="18" charset="0"/>
              </a:rPr>
              <a:t>进行一次性的全局分析</a:t>
            </a:r>
            <a:r>
              <a:rPr lang="en-US" altLang="zh-CN" dirty="0">
                <a:latin typeface="Times New Roman" panose="02020603050405020304" pitchFamily="18" charset="0"/>
              </a:rPr>
              <a:t>(</a:t>
            </a:r>
            <a:r>
              <a:rPr lang="zh-CN" altLang="en-US" dirty="0">
                <a:latin typeface="Times New Roman" panose="02020603050405020304" pitchFamily="18" charset="0"/>
              </a:rPr>
              <a:t>比如分析整个文档集</a:t>
            </a:r>
            <a:r>
              <a:rPr lang="en-US" altLang="zh-CN" dirty="0">
                <a:latin typeface="Times New Roman" panose="02020603050405020304" pitchFamily="18" charset="0"/>
              </a:rPr>
              <a:t>)</a:t>
            </a:r>
            <a:r>
              <a:rPr lang="zh-CN" altLang="en-US" dirty="0">
                <a:latin typeface="Times New Roman" panose="02020603050405020304" pitchFamily="18" charset="0"/>
              </a:rPr>
              <a:t>来产生同</a:t>
            </a:r>
            <a:r>
              <a:rPr lang="en-US" altLang="zh-CN" dirty="0">
                <a:latin typeface="Times New Roman" panose="02020603050405020304" pitchFamily="18" charset="0"/>
              </a:rPr>
              <a:t>/</a:t>
            </a:r>
            <a:r>
              <a:rPr lang="zh-CN" altLang="en-US" dirty="0">
                <a:latin typeface="Times New Roman" panose="02020603050405020304" pitchFamily="18" charset="0"/>
              </a:rPr>
              <a:t>近义词词典</a:t>
            </a:r>
            <a:r>
              <a:rPr lang="en-US" altLang="zh-CN" dirty="0">
                <a:latin typeface="Times New Roman" panose="02020603050405020304" pitchFamily="18" charset="0"/>
              </a:rPr>
              <a:t> (</a:t>
            </a:r>
            <a:r>
              <a:rPr lang="de-DE" altLang="zh-CN" dirty="0">
                <a:solidFill>
                  <a:srgbClr val="0070C0"/>
                </a:solidFill>
                <a:latin typeface="Times New Roman" panose="02020603050405020304" pitchFamily="18" charset="0"/>
              </a:rPr>
              <a:t>thesaurus</a:t>
            </a:r>
            <a:r>
              <a:rPr lang="en-US" altLang="zh-CN" dirty="0">
                <a:latin typeface="Times New Roman" panose="02020603050405020304" pitchFamily="18" charset="0"/>
              </a:rPr>
              <a:t>)</a:t>
            </a:r>
          </a:p>
          <a:p>
            <a:pPr algn="just">
              <a:spcBef>
                <a:spcPts val="700"/>
              </a:spcBef>
              <a:buClr>
                <a:srgbClr val="336699"/>
              </a:buClr>
              <a:buFont typeface="Wingdings" pitchFamily="2" charset="2"/>
              <a:buChar char="§"/>
              <a:defRPr/>
            </a:pPr>
            <a:r>
              <a:rPr lang="zh-CN" altLang="en-US" dirty="0">
                <a:latin typeface="+mj-ea"/>
              </a:rPr>
              <a:t>使用</a:t>
            </a:r>
            <a:r>
              <a:rPr lang="en-US" altLang="zh-CN" dirty="0">
                <a:latin typeface="黑体" pitchFamily="49" charset="-122"/>
                <a:ea typeface="黑体" pitchFamily="49" charset="-122"/>
              </a:rPr>
              <a:t>“</a:t>
            </a:r>
            <a:r>
              <a:rPr lang="zh-CN" altLang="en-US" dirty="0">
                <a:latin typeface="+mj-ea"/>
              </a:rPr>
              <a:t>全局查询扩展</a:t>
            </a:r>
            <a:r>
              <a:rPr lang="en-US" altLang="zh-CN" dirty="0">
                <a:latin typeface="黑体" pitchFamily="49" charset="-122"/>
                <a:ea typeface="黑体" pitchFamily="49" charset="-122"/>
              </a:rPr>
              <a:t>”</a:t>
            </a:r>
            <a:r>
              <a:rPr lang="zh-CN" altLang="en-US" dirty="0">
                <a:latin typeface="+mj-ea"/>
              </a:rPr>
              <a:t>来指那些</a:t>
            </a:r>
            <a:r>
              <a:rPr lang="en-US" altLang="zh-CN" dirty="0">
                <a:latin typeface="黑体" pitchFamily="49" charset="-122"/>
                <a:ea typeface="黑体" pitchFamily="49" charset="-122"/>
              </a:rPr>
              <a:t>“</a:t>
            </a:r>
            <a:r>
              <a:rPr lang="zh-CN" altLang="en-US" dirty="0">
                <a:latin typeface="+mj-ea"/>
              </a:rPr>
              <a:t>查询重构</a:t>
            </a:r>
            <a:r>
              <a:rPr lang="en-US" altLang="zh-CN" dirty="0">
                <a:latin typeface="+mj-ea"/>
              </a:rPr>
              <a:t>(query reformulation)</a:t>
            </a:r>
            <a:r>
              <a:rPr lang="zh-CN" altLang="en-US" dirty="0">
                <a:latin typeface="+mj-ea"/>
              </a:rPr>
              <a:t>的全局方法</a:t>
            </a:r>
            <a:r>
              <a:rPr lang="de-DE" altLang="zh-CN" dirty="0">
                <a:latin typeface="黑体" pitchFamily="49" charset="-122"/>
                <a:ea typeface="黑体" pitchFamily="49" charset="-122"/>
              </a:rPr>
              <a:t>”</a:t>
            </a:r>
          </a:p>
          <a:p>
            <a:pPr algn="just">
              <a:spcBef>
                <a:spcPts val="700"/>
              </a:spcBef>
              <a:buClr>
                <a:srgbClr val="336699"/>
              </a:buClr>
              <a:buFont typeface="Wingdings" pitchFamily="2" charset="2"/>
              <a:buChar char="§"/>
              <a:defRPr/>
            </a:pPr>
            <a:r>
              <a:rPr lang="zh-CN" altLang="en-US" dirty="0">
                <a:latin typeface="+mj-ea"/>
              </a:rPr>
              <a:t>在全局查询扩展中，查询基于一些</a:t>
            </a:r>
            <a:r>
              <a:rPr lang="zh-CN" altLang="en-US" dirty="0">
                <a:solidFill>
                  <a:srgbClr val="0000FF"/>
                </a:solidFill>
                <a:latin typeface="+mj-ea"/>
              </a:rPr>
              <a:t>全局的资源</a:t>
            </a:r>
            <a:r>
              <a:rPr lang="zh-CN" altLang="en-US" dirty="0">
                <a:latin typeface="+mj-ea"/>
              </a:rPr>
              <a:t>进行修改，这些资源是与</a:t>
            </a:r>
            <a:r>
              <a:rPr lang="zh-CN" altLang="en-US" dirty="0">
                <a:solidFill>
                  <a:srgbClr val="0000FF"/>
                </a:solidFill>
                <a:latin typeface="+mj-ea"/>
              </a:rPr>
              <a:t>查询无关</a:t>
            </a:r>
            <a:r>
              <a:rPr lang="zh-CN" altLang="en-US" dirty="0">
                <a:latin typeface="+mj-ea"/>
              </a:rPr>
              <a:t>的</a:t>
            </a:r>
            <a:endParaRPr lang="de-DE" altLang="zh-CN" dirty="0">
              <a:latin typeface="黑体" pitchFamily="49" charset="-122"/>
              <a:ea typeface="黑体" pitchFamily="49" charset="-122"/>
            </a:endParaRPr>
          </a:p>
          <a:p>
            <a:pPr marL="0" indent="0">
              <a:buNone/>
            </a:pPr>
            <a:endParaRPr lang="zh-CN" altLang="en-US" dirty="0"/>
          </a:p>
        </p:txBody>
      </p:sp>
    </p:spTree>
    <p:extLst>
      <p:ext uri="{BB962C8B-B14F-4D97-AF65-F5344CB8AC3E}">
        <p14:creationId xmlns:p14="http://schemas.microsoft.com/office/powerpoint/2010/main" val="1959119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60648"/>
            <a:ext cx="8229600" cy="4525963"/>
          </a:xfrm>
        </p:spPr>
        <p:txBody>
          <a:bodyPr/>
          <a:lstStyle/>
          <a:p>
            <a:pPr algn="just">
              <a:spcBef>
                <a:spcPts val="700"/>
              </a:spcBef>
              <a:buClr>
                <a:srgbClr val="336699"/>
              </a:buClr>
              <a:buFont typeface="Wingdings" pitchFamily="2" charset="2"/>
              <a:buChar char="§"/>
              <a:defRPr/>
            </a:pPr>
            <a:r>
              <a:rPr lang="zh-CN" altLang="en-US" dirty="0">
                <a:latin typeface="+mj-ea"/>
              </a:rPr>
              <a:t>同义词或近义词词典</a:t>
            </a:r>
            <a:r>
              <a:rPr lang="en-US" altLang="zh-CN" dirty="0">
                <a:latin typeface="+mj-ea"/>
              </a:rPr>
              <a:t>(</a:t>
            </a:r>
            <a:r>
              <a:rPr lang="de-DE" altLang="zh-CN" dirty="0">
                <a:solidFill>
                  <a:srgbClr val="0070C0"/>
                </a:solidFill>
                <a:latin typeface="黑体" pitchFamily="49" charset="-122"/>
                <a:ea typeface="黑体" pitchFamily="49" charset="-122"/>
              </a:rPr>
              <a:t>thesaurus</a:t>
            </a:r>
            <a:r>
              <a:rPr lang="de-DE" altLang="zh-CN" dirty="0">
                <a:latin typeface="黑体" pitchFamily="49" charset="-122"/>
                <a:ea typeface="黑体" pitchFamily="49" charset="-122"/>
              </a:rPr>
              <a:t>)</a:t>
            </a:r>
          </a:p>
          <a:p>
            <a:pPr algn="just">
              <a:spcBef>
                <a:spcPts val="700"/>
              </a:spcBef>
              <a:buClr>
                <a:srgbClr val="336699"/>
              </a:buClr>
              <a:buFont typeface="Wingdings" pitchFamily="2" charset="2"/>
              <a:buChar char="§"/>
              <a:defRPr/>
            </a:pPr>
            <a:r>
              <a:rPr lang="zh-CN" altLang="en-US" dirty="0">
                <a:latin typeface="+mj-ea"/>
              </a:rPr>
              <a:t>同</a:t>
            </a:r>
            <a:r>
              <a:rPr lang="en-US" altLang="zh-CN" dirty="0">
                <a:latin typeface="+mj-ea"/>
              </a:rPr>
              <a:t>(</a:t>
            </a:r>
            <a:r>
              <a:rPr lang="zh-CN" altLang="en-US" dirty="0">
                <a:latin typeface="+mj-ea"/>
              </a:rPr>
              <a:t>近</a:t>
            </a:r>
            <a:r>
              <a:rPr lang="en-US" altLang="zh-CN" dirty="0">
                <a:latin typeface="+mj-ea"/>
              </a:rPr>
              <a:t>)</a:t>
            </a:r>
            <a:r>
              <a:rPr lang="zh-CN" altLang="en-US" dirty="0">
                <a:latin typeface="+mj-ea"/>
              </a:rPr>
              <a:t>义词词典构建方法：</a:t>
            </a:r>
            <a:endParaRPr lang="en-US" altLang="zh-CN" dirty="0">
              <a:latin typeface="+mj-ea"/>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人工构建</a:t>
            </a:r>
            <a:endParaRPr lang="en-US" altLang="zh-CN" dirty="0">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人工编辑维护的词典，如</a:t>
            </a:r>
            <a:r>
              <a:rPr lang="en-US" altLang="zh-CN" dirty="0">
                <a:latin typeface="Times New Roman" panose="02020603050405020304" pitchFamily="18" charset="0"/>
              </a:rPr>
              <a:t> PubMed</a:t>
            </a: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自动导出的同</a:t>
            </a:r>
            <a:r>
              <a:rPr lang="en-US" altLang="zh-CN" dirty="0">
                <a:latin typeface="Times New Roman" panose="02020603050405020304" pitchFamily="18" charset="0"/>
              </a:rPr>
              <a:t>(</a:t>
            </a:r>
            <a:r>
              <a:rPr lang="zh-CN" altLang="en-US" dirty="0">
                <a:latin typeface="Times New Roman" panose="02020603050405020304" pitchFamily="18" charset="0"/>
              </a:rPr>
              <a:t>近</a:t>
            </a:r>
            <a:r>
              <a:rPr lang="en-US" altLang="zh-CN" dirty="0">
                <a:latin typeface="Times New Roman" panose="02020603050405020304" pitchFamily="18" charset="0"/>
              </a:rPr>
              <a:t>)</a:t>
            </a:r>
            <a:r>
              <a:rPr lang="zh-CN" altLang="en-US" dirty="0">
                <a:latin typeface="Times New Roman" panose="02020603050405020304" pitchFamily="18" charset="0"/>
              </a:rPr>
              <a:t>义词词典</a:t>
            </a:r>
            <a:r>
              <a:rPr lang="en-US" altLang="zh-CN" dirty="0">
                <a:latin typeface="Times New Roman" panose="02020603050405020304" pitchFamily="18" charset="0"/>
              </a:rPr>
              <a:t> </a:t>
            </a:r>
          </a:p>
          <a:p>
            <a:pPr lvl="2"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比如，基于词语的共现统计信息</a:t>
            </a:r>
            <a:endParaRPr lang="en-US" altLang="zh-CN" dirty="0">
              <a:latin typeface="Times New Roman" panose="02020603050405020304" pitchFamily="18" charset="0"/>
            </a:endParaRPr>
          </a:p>
          <a:p>
            <a:endParaRPr lang="zh-CN" altLang="en-US" dirty="0"/>
          </a:p>
        </p:txBody>
      </p:sp>
      <p:pic>
        <p:nvPicPr>
          <p:cNvPr id="4" name="Picture 7" descr="490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284984"/>
            <a:ext cx="7715250"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3255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a:t>
            </a:r>
            <a:r>
              <a:rPr lang="en-US" altLang="zh-CN" dirty="0"/>
              <a:t>(</a:t>
            </a:r>
            <a:r>
              <a:rPr lang="zh-CN" altLang="en-US" dirty="0"/>
              <a:t>近</a:t>
            </a:r>
            <a:r>
              <a:rPr lang="en-US" altLang="zh-CN" dirty="0"/>
              <a:t>)</a:t>
            </a:r>
            <a:r>
              <a:rPr lang="zh-CN" altLang="en-US" dirty="0"/>
              <a:t>义词词典的自动构建</a:t>
            </a:r>
          </a:p>
        </p:txBody>
      </p:sp>
      <p:sp>
        <p:nvSpPr>
          <p:cNvPr id="3" name="内容占位符 2"/>
          <p:cNvSpPr>
            <a:spLocks noGrp="1"/>
          </p:cNvSpPr>
          <p:nvPr>
            <p:ph idx="1"/>
          </p:nvPr>
        </p:nvSpPr>
        <p:spPr>
          <a:xfrm>
            <a:off x="457200" y="1600200"/>
            <a:ext cx="8229600" cy="5257800"/>
          </a:xfrm>
        </p:spPr>
        <p:txBody>
          <a:bodyPr>
            <a:normAutofit lnSpcReduction="10000"/>
          </a:bodyPr>
          <a:lstStyle/>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通过分析文档集中的</a:t>
            </a:r>
            <a:r>
              <a:rPr lang="zh-CN" altLang="en-US" sz="2800" dirty="0">
                <a:solidFill>
                  <a:srgbClr val="0000FF"/>
                </a:solidFill>
                <a:latin typeface="Times New Roman" panose="02020603050405020304" pitchFamily="18" charset="0"/>
              </a:rPr>
              <a:t>词项分布</a:t>
            </a:r>
            <a:r>
              <a:rPr lang="zh-CN" altLang="en-US" sz="2800" dirty="0">
                <a:latin typeface="Times New Roman" panose="02020603050405020304" pitchFamily="18" charset="0"/>
              </a:rPr>
              <a:t>来自动生成同</a:t>
            </a:r>
            <a:r>
              <a:rPr lang="en-US" altLang="zh-CN" sz="2800" dirty="0">
                <a:latin typeface="Times New Roman" panose="02020603050405020304" pitchFamily="18" charset="0"/>
              </a:rPr>
              <a:t>(</a:t>
            </a:r>
            <a:r>
              <a:rPr lang="zh-CN" altLang="en-US" sz="2800" dirty="0">
                <a:latin typeface="Times New Roman" panose="02020603050405020304" pitchFamily="18" charset="0"/>
              </a:rPr>
              <a:t>近</a:t>
            </a:r>
            <a:r>
              <a:rPr lang="en-US" altLang="zh-CN" sz="2800" dirty="0">
                <a:latin typeface="Times New Roman" panose="02020603050405020304" pitchFamily="18" charset="0"/>
              </a:rPr>
              <a:t>)</a:t>
            </a:r>
            <a:r>
              <a:rPr lang="zh-CN" altLang="en-US" sz="2800" dirty="0">
                <a:latin typeface="Times New Roman" panose="02020603050405020304" pitchFamily="18" charset="0"/>
              </a:rPr>
              <a:t>义词词典</a:t>
            </a:r>
            <a:endParaRPr lang="en-US" altLang="zh-CN" sz="2800"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基本想法：计算</a:t>
            </a:r>
            <a:r>
              <a:rPr lang="zh-CN" altLang="en-US" sz="2800" dirty="0">
                <a:solidFill>
                  <a:srgbClr val="0000FF"/>
                </a:solidFill>
                <a:latin typeface="Times New Roman" panose="02020603050405020304" pitchFamily="18" charset="0"/>
              </a:rPr>
              <a:t>词语之间的相似度</a:t>
            </a:r>
            <a:endParaRPr lang="en-US" altLang="zh-CN" sz="2800" dirty="0">
              <a:solidFill>
                <a:srgbClr val="0000FF"/>
              </a:solidFill>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b="1" u="sng" dirty="0">
                <a:latin typeface="Times New Roman" panose="02020603050405020304" pitchFamily="18" charset="0"/>
              </a:rPr>
              <a:t>定义</a:t>
            </a:r>
            <a:r>
              <a:rPr lang="en-US" altLang="zh-CN" b="1" u="sng" dirty="0">
                <a:latin typeface="Times New Roman" panose="02020603050405020304" pitchFamily="18" charset="0"/>
              </a:rPr>
              <a:t> 1</a:t>
            </a:r>
            <a:r>
              <a:rPr lang="en-US" altLang="zh-CN" dirty="0">
                <a:latin typeface="Times New Roman" panose="02020603050405020304" pitchFamily="18" charset="0"/>
              </a:rPr>
              <a:t>: </a:t>
            </a:r>
            <a:r>
              <a:rPr lang="zh-CN" altLang="en-US" dirty="0">
                <a:latin typeface="Times New Roman" panose="02020603050405020304" pitchFamily="18" charset="0"/>
              </a:rPr>
              <a:t>如果两个词各自的</a:t>
            </a:r>
            <a:r>
              <a:rPr lang="zh-CN" altLang="en-US" dirty="0">
                <a:solidFill>
                  <a:srgbClr val="0000FF"/>
                </a:solidFill>
                <a:latin typeface="Times New Roman" panose="02020603050405020304" pitchFamily="18" charset="0"/>
              </a:rPr>
              <a:t>上下文共现</a:t>
            </a:r>
            <a:r>
              <a:rPr lang="zh-CN" altLang="en-US" dirty="0">
                <a:latin typeface="Times New Roman" panose="02020603050405020304" pitchFamily="18" charset="0"/>
              </a:rPr>
              <a:t>词类似，那么它们类似</a:t>
            </a:r>
            <a:endParaRPr lang="de-DE" altLang="zh-CN" dirty="0">
              <a:solidFill>
                <a:srgbClr val="0070C0"/>
              </a:solidFill>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en-US" altLang="zh-CN" dirty="0">
                <a:latin typeface="Times New Roman" panose="02020603050405020304" pitchFamily="18" charset="0"/>
              </a:rPr>
              <a:t>“car” ≈ “motorcycle” </a:t>
            </a:r>
            <a:r>
              <a:rPr lang="zh-CN" altLang="en-US" dirty="0">
                <a:latin typeface="Times New Roman" panose="02020603050405020304" pitchFamily="18" charset="0"/>
              </a:rPr>
              <a:t>，因为它们都与</a:t>
            </a:r>
            <a:r>
              <a:rPr lang="en-US" altLang="zh-CN" dirty="0">
                <a:latin typeface="Times New Roman" panose="02020603050405020304" pitchFamily="18" charset="0"/>
              </a:rPr>
              <a:t> “road”</a:t>
            </a:r>
            <a:r>
              <a:rPr lang="zh-CN" altLang="en-US" dirty="0">
                <a:latin typeface="Times New Roman" panose="02020603050405020304" pitchFamily="18" charset="0"/>
              </a:rPr>
              <a:t>、</a:t>
            </a:r>
            <a:r>
              <a:rPr lang="en-US" altLang="zh-CN" dirty="0">
                <a:latin typeface="Times New Roman" panose="02020603050405020304" pitchFamily="18" charset="0"/>
              </a:rPr>
              <a:t>“gas” </a:t>
            </a:r>
            <a:r>
              <a:rPr lang="zh-CN" altLang="en-US" dirty="0">
                <a:latin typeface="Times New Roman" panose="02020603050405020304" pitchFamily="18" charset="0"/>
              </a:rPr>
              <a:t>及</a:t>
            </a:r>
            <a:r>
              <a:rPr lang="en-US" altLang="zh-CN" dirty="0">
                <a:latin typeface="Times New Roman" panose="02020603050405020304" pitchFamily="18" charset="0"/>
              </a:rPr>
              <a:t> “license”</a:t>
            </a:r>
            <a:r>
              <a:rPr lang="zh-CN" altLang="en-US" dirty="0">
                <a:latin typeface="Times New Roman" panose="02020603050405020304" pitchFamily="18" charset="0"/>
              </a:rPr>
              <a:t>之类的词共现，因此它们类似</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b="1" u="sng" dirty="0">
                <a:latin typeface="Times New Roman" panose="02020603050405020304" pitchFamily="18" charset="0"/>
              </a:rPr>
              <a:t>定义</a:t>
            </a:r>
            <a:r>
              <a:rPr lang="en-US" altLang="zh-CN" b="1" u="sng" dirty="0">
                <a:latin typeface="Times New Roman" panose="02020603050405020304" pitchFamily="18" charset="0"/>
              </a:rPr>
              <a:t> 2</a:t>
            </a:r>
            <a:r>
              <a:rPr lang="en-US" altLang="zh-CN" dirty="0">
                <a:latin typeface="Times New Roman" panose="02020603050405020304" pitchFamily="18" charset="0"/>
              </a:rPr>
              <a:t>: </a:t>
            </a:r>
            <a:r>
              <a:rPr lang="zh-CN" altLang="en-US" dirty="0">
                <a:latin typeface="Times New Roman" panose="02020603050405020304" pitchFamily="18" charset="0"/>
              </a:rPr>
              <a:t>如果两个词同某些一样的词具有某种给定的</a:t>
            </a:r>
            <a:r>
              <a:rPr lang="zh-CN" altLang="en-US" dirty="0">
                <a:solidFill>
                  <a:srgbClr val="0000FF"/>
                </a:solidFill>
                <a:latin typeface="Times New Roman" panose="02020603050405020304" pitchFamily="18" charset="0"/>
              </a:rPr>
              <a:t>语法关系</a:t>
            </a:r>
            <a:r>
              <a:rPr lang="zh-CN" altLang="en-US" dirty="0">
                <a:latin typeface="Times New Roman" panose="02020603050405020304" pitchFamily="18" charset="0"/>
              </a:rPr>
              <a:t>的话，那么它们类似</a:t>
            </a:r>
            <a:endParaRPr lang="en-US" altLang="zh-CN" dirty="0">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可以“</a:t>
            </a:r>
            <a:r>
              <a:rPr lang="en-US" altLang="zh-CN" dirty="0">
                <a:latin typeface="Times New Roman" panose="02020603050405020304" pitchFamily="18" charset="0"/>
              </a:rPr>
              <a:t>harvest, peel, eat, prepare</a:t>
            </a:r>
            <a:r>
              <a:rPr lang="zh-CN" altLang="en-US" dirty="0">
                <a:latin typeface="Times New Roman" panose="02020603050405020304" pitchFamily="18" charset="0"/>
              </a:rPr>
              <a:t>”</a:t>
            </a:r>
            <a:r>
              <a:rPr lang="en-US" altLang="zh-CN" dirty="0">
                <a:latin typeface="Times New Roman" panose="02020603050405020304" pitchFamily="18" charset="0"/>
              </a:rPr>
              <a:t> apples </a:t>
            </a:r>
            <a:r>
              <a:rPr lang="zh-CN" altLang="en-US" dirty="0">
                <a:latin typeface="Times New Roman" panose="02020603050405020304" pitchFamily="18" charset="0"/>
              </a:rPr>
              <a:t>和</a:t>
            </a:r>
            <a:r>
              <a:rPr lang="en-US" altLang="zh-CN" dirty="0">
                <a:latin typeface="Times New Roman" panose="02020603050405020304" pitchFamily="18" charset="0"/>
              </a:rPr>
              <a:t>pears, </a:t>
            </a:r>
            <a:r>
              <a:rPr lang="zh-CN" altLang="en-US" dirty="0">
                <a:latin typeface="Times New Roman" panose="02020603050405020304" pitchFamily="18" charset="0"/>
              </a:rPr>
              <a:t>因此</a:t>
            </a:r>
            <a:r>
              <a:rPr lang="en-US" altLang="zh-CN" dirty="0">
                <a:latin typeface="Times New Roman" panose="02020603050405020304" pitchFamily="18" charset="0"/>
              </a:rPr>
              <a:t> apples </a:t>
            </a:r>
            <a:r>
              <a:rPr lang="zh-CN" altLang="en-US" dirty="0">
                <a:latin typeface="Times New Roman" panose="02020603050405020304" pitchFamily="18" charset="0"/>
              </a:rPr>
              <a:t>和</a:t>
            </a:r>
            <a:r>
              <a:rPr lang="en-US" altLang="zh-CN" dirty="0">
                <a:latin typeface="Times New Roman" panose="02020603050405020304" pitchFamily="18" charset="0"/>
              </a:rPr>
              <a:t>pears</a:t>
            </a:r>
            <a:r>
              <a:rPr lang="zh-CN" altLang="en-US" dirty="0">
                <a:latin typeface="Times New Roman" panose="02020603050405020304" pitchFamily="18" charset="0"/>
              </a:rPr>
              <a:t>肯定彼此类似</a:t>
            </a: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共现关系更加鲁棒，而语法关系更加精确</a:t>
            </a:r>
            <a:endParaRPr lang="de-DE" altLang="zh-CN" sz="2800"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3171377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cs typeface="Arial" panose="020B0604020202020204" pitchFamily="34" charset="0"/>
              </a:rPr>
              <a:t>简单的</a:t>
            </a:r>
            <a:r>
              <a:rPr lang="zh-CN" altLang="en-US" dirty="0"/>
              <a:t>自动构建</a:t>
            </a:r>
            <a:r>
              <a:rPr lang="zh-CN" altLang="en-US" dirty="0">
                <a:cs typeface="Arial" panose="020B0604020202020204" pitchFamily="34" charset="0"/>
              </a:rPr>
              <a:t>方法：</a:t>
            </a:r>
            <a:endParaRPr lang="en-US" altLang="zh-CN" dirty="0">
              <a:cs typeface="Arial" panose="020B0604020202020204" pitchFamily="34" charset="0"/>
            </a:endParaRPr>
          </a:p>
          <a:p>
            <a:pPr lvl="1"/>
            <a:r>
              <a:rPr lang="zh-CN" altLang="en-US" dirty="0">
                <a:cs typeface="Arial" panose="020B0604020202020204" pitchFamily="34" charset="0"/>
              </a:rPr>
              <a:t>通过</a:t>
            </a:r>
            <a:r>
              <a:rPr lang="zh-CN" altLang="en-US" dirty="0">
                <a:solidFill>
                  <a:srgbClr val="0000FF"/>
                </a:solidFill>
                <a:cs typeface="Arial" panose="020B0604020202020204" pitchFamily="34" charset="0"/>
              </a:rPr>
              <a:t>词典</a:t>
            </a:r>
            <a:r>
              <a:rPr lang="en-US" altLang="zh-CN" dirty="0">
                <a:solidFill>
                  <a:srgbClr val="0000FF"/>
                </a:solidFill>
                <a:cs typeface="Arial" panose="020B0604020202020204" pitchFamily="34" charset="0"/>
              </a:rPr>
              <a:t>-</a:t>
            </a:r>
            <a:r>
              <a:rPr lang="zh-CN" altLang="en-US" dirty="0">
                <a:solidFill>
                  <a:srgbClr val="0000FF"/>
                </a:solidFill>
                <a:cs typeface="Arial" panose="020B0604020202020204" pitchFamily="34" charset="0"/>
              </a:rPr>
              <a:t>文档矩阵</a:t>
            </a:r>
            <a:r>
              <a:rPr lang="en-US" altLang="zh-CN" i="1" dirty="0">
                <a:cs typeface="Arial" panose="020B0604020202020204" pitchFamily="34" charset="0"/>
              </a:rPr>
              <a:t>A</a:t>
            </a:r>
            <a:r>
              <a:rPr lang="zh-CN" altLang="en-US" i="1" dirty="0">
                <a:cs typeface="Arial" panose="020B0604020202020204" pitchFamily="34" charset="0"/>
              </a:rPr>
              <a:t>，</a:t>
            </a:r>
            <a:r>
              <a:rPr lang="zh-CN" altLang="en-US" dirty="0">
                <a:cs typeface="Arial" panose="020B0604020202020204" pitchFamily="34" charset="0"/>
              </a:rPr>
              <a:t>计算词项</a:t>
            </a:r>
            <a:r>
              <a:rPr lang="en-US" altLang="zh-CN" dirty="0">
                <a:cs typeface="Arial" panose="020B0604020202020204" pitchFamily="34" charset="0"/>
              </a:rPr>
              <a:t>-</a:t>
            </a:r>
            <a:r>
              <a:rPr lang="zh-CN" altLang="en-US" dirty="0">
                <a:cs typeface="Arial" panose="020B0604020202020204" pitchFamily="34" charset="0"/>
              </a:rPr>
              <a:t>词项的相似度</a:t>
            </a:r>
            <a:endParaRPr lang="en-US" altLang="zh-CN" dirty="0">
              <a:cs typeface="Arial" panose="020B0604020202020204" pitchFamily="34" charset="0"/>
            </a:endParaRPr>
          </a:p>
          <a:p>
            <a:pPr lvl="2"/>
            <a:r>
              <a:rPr lang="zh-CN" altLang="en-US" dirty="0">
                <a:cs typeface="Arial" panose="020B0604020202020204" pitchFamily="34" charset="0"/>
              </a:rPr>
              <a:t>给定</a:t>
            </a:r>
            <a:r>
              <a:rPr lang="en-US" altLang="zh-CN" i="1" dirty="0">
                <a:cs typeface="Arial" panose="020B0604020202020204" pitchFamily="34" charset="0"/>
              </a:rPr>
              <a:t>A</a:t>
            </a:r>
            <a:r>
              <a:rPr lang="zh-CN" altLang="en-US" dirty="0">
                <a:cs typeface="Arial" panose="020B0604020202020204" pitchFamily="34" charset="0"/>
              </a:rPr>
              <a:t>，</a:t>
            </a:r>
            <a:endParaRPr lang="en-US" altLang="zh-CN" dirty="0">
              <a:cs typeface="Arial" panose="020B0604020202020204" pitchFamily="34" charset="0"/>
            </a:endParaRPr>
          </a:p>
          <a:p>
            <a:pPr lvl="2"/>
            <a:r>
              <a:rPr lang="zh-CN" altLang="en-US" dirty="0">
                <a:cs typeface="Arial" panose="020B0604020202020204" pitchFamily="34" charset="0"/>
              </a:rPr>
              <a:t>其中</a:t>
            </a:r>
            <a:r>
              <a:rPr lang="en-US" altLang="zh-CN" i="1" dirty="0" err="1">
                <a:cs typeface="Arial" panose="020B0604020202020204" pitchFamily="34" charset="0"/>
              </a:rPr>
              <a:t>A</a:t>
            </a:r>
            <a:r>
              <a:rPr lang="en-US" altLang="zh-CN" i="1" baseline="-25000" dirty="0" err="1">
                <a:cs typeface="Arial" panose="020B0604020202020204" pitchFamily="34" charset="0"/>
              </a:rPr>
              <a:t>t,d</a:t>
            </a:r>
            <a:r>
              <a:rPr lang="en-US" altLang="zh-CN" i="1" dirty="0">
                <a:cs typeface="Arial" panose="020B0604020202020204" pitchFamily="34" charset="0"/>
              </a:rPr>
              <a:t> = </a:t>
            </a:r>
            <a:r>
              <a:rPr lang="en-US" altLang="zh-CN" dirty="0">
                <a:cs typeface="Arial" panose="020B0604020202020204" pitchFamily="34" charset="0"/>
              </a:rPr>
              <a:t>(</a:t>
            </a:r>
            <a:r>
              <a:rPr lang="en-US" altLang="zh-CN" i="1" dirty="0" err="1">
                <a:cs typeface="Arial" panose="020B0604020202020204" pitchFamily="34" charset="0"/>
              </a:rPr>
              <a:t>t,d</a:t>
            </a:r>
            <a:r>
              <a:rPr lang="en-US" altLang="zh-CN" dirty="0">
                <a:cs typeface="Arial" panose="020B0604020202020204" pitchFamily="34" charset="0"/>
              </a:rPr>
              <a:t>) </a:t>
            </a:r>
            <a:r>
              <a:rPr lang="zh-CN" altLang="en-US" dirty="0">
                <a:cs typeface="Arial" panose="020B0604020202020204" pitchFamily="34" charset="0"/>
              </a:rPr>
              <a:t>词项</a:t>
            </a:r>
            <a:r>
              <a:rPr lang="en-US" altLang="zh-CN" i="1" dirty="0">
                <a:cs typeface="Arial" panose="020B0604020202020204" pitchFamily="34" charset="0"/>
              </a:rPr>
              <a:t>t</a:t>
            </a:r>
            <a:r>
              <a:rPr lang="zh-CN" altLang="en-US" dirty="0">
                <a:cs typeface="Arial" panose="020B0604020202020204" pitchFamily="34" charset="0"/>
              </a:rPr>
              <a:t>在文档</a:t>
            </a:r>
            <a:r>
              <a:rPr lang="en-US" altLang="zh-CN" i="1" dirty="0">
                <a:cs typeface="Arial" panose="020B0604020202020204" pitchFamily="34" charset="0"/>
              </a:rPr>
              <a:t>d</a:t>
            </a:r>
            <a:r>
              <a:rPr lang="zh-CN" altLang="en-US" dirty="0">
                <a:cs typeface="Arial" panose="020B0604020202020204" pitchFamily="34" charset="0"/>
              </a:rPr>
              <a:t>中的</a:t>
            </a:r>
            <a:r>
              <a:rPr lang="en-US" altLang="zh-CN" dirty="0">
                <a:cs typeface="Arial" panose="020B0604020202020204" pitchFamily="34" charset="0"/>
              </a:rPr>
              <a:t>(</a:t>
            </a:r>
            <a:r>
              <a:rPr lang="zh-CN" altLang="en-US" dirty="0">
                <a:cs typeface="Arial" panose="020B0604020202020204" pitchFamily="34" charset="0"/>
              </a:rPr>
              <a:t>归一化</a:t>
            </a:r>
            <a:r>
              <a:rPr lang="en-US" altLang="zh-CN" dirty="0">
                <a:cs typeface="Arial" panose="020B0604020202020204" pitchFamily="34" charset="0"/>
              </a:rPr>
              <a:t>)</a:t>
            </a:r>
            <a:r>
              <a:rPr lang="zh-CN" altLang="en-US" dirty="0">
                <a:cs typeface="Arial" panose="020B0604020202020204" pitchFamily="34" charset="0"/>
              </a:rPr>
              <a:t>权重</a:t>
            </a:r>
            <a:endParaRPr lang="en-US" altLang="zh-CN" dirty="0">
              <a:cs typeface="Arial" panose="020B0604020202020204" pitchFamily="34" charset="0"/>
            </a:endParaRPr>
          </a:p>
          <a:p>
            <a:pPr lvl="2"/>
            <a:r>
              <a:rPr lang="zh-CN" altLang="en-US" dirty="0">
                <a:cs typeface="Arial" panose="020B0604020202020204" pitchFamily="34" charset="0"/>
              </a:rPr>
              <a:t>计算</a:t>
            </a:r>
            <a:r>
              <a:rPr lang="en-US" altLang="zh-CN" i="1" dirty="0">
                <a:cs typeface="Arial" panose="020B0604020202020204" pitchFamily="34" charset="0"/>
              </a:rPr>
              <a:t>C = AA</a:t>
            </a:r>
            <a:r>
              <a:rPr lang="en-US" altLang="zh-CN" i="1" baseline="30000" dirty="0">
                <a:cs typeface="Arial" panose="020B0604020202020204" pitchFamily="34" charset="0"/>
              </a:rPr>
              <a:t>T</a:t>
            </a:r>
            <a:r>
              <a:rPr lang="zh-CN" altLang="en-US" dirty="0">
                <a:cs typeface="Arial" panose="020B0604020202020204" pitchFamily="34" charset="0"/>
              </a:rPr>
              <a:t>，</a:t>
            </a:r>
            <a:endParaRPr lang="en-US" altLang="zh-CN" dirty="0">
              <a:cs typeface="Arial" panose="020B0604020202020204" pitchFamily="34" charset="0"/>
            </a:endParaRPr>
          </a:p>
          <a:p>
            <a:pPr lvl="2"/>
            <a:r>
              <a:rPr lang="zh-CN" altLang="en-US" dirty="0">
                <a:cs typeface="Arial" panose="020B0604020202020204" pitchFamily="34" charset="0"/>
              </a:rPr>
              <a:t>其中</a:t>
            </a:r>
            <a:r>
              <a:rPr lang="en-US" altLang="zh-CN" i="1" dirty="0" err="1">
                <a:cs typeface="Arial" panose="020B0604020202020204" pitchFamily="34" charset="0"/>
              </a:rPr>
              <a:t>C</a:t>
            </a:r>
            <a:r>
              <a:rPr lang="en-US" altLang="zh-CN" i="1" baseline="-25000" dirty="0" err="1">
                <a:cs typeface="Arial" panose="020B0604020202020204" pitchFamily="34" charset="0"/>
              </a:rPr>
              <a:t>uv</a:t>
            </a:r>
            <a:r>
              <a:rPr lang="zh-CN" altLang="en-US" dirty="0">
                <a:cs typeface="Arial" panose="020B0604020202020204" pitchFamily="34" charset="0"/>
              </a:rPr>
              <a:t>词项</a:t>
            </a:r>
            <a:r>
              <a:rPr lang="en-US" altLang="zh-CN" i="1" dirty="0">
                <a:cs typeface="Arial" panose="020B0604020202020204" pitchFamily="34" charset="0"/>
              </a:rPr>
              <a:t>u</a:t>
            </a:r>
            <a:r>
              <a:rPr lang="zh-CN" altLang="en-US" dirty="0">
                <a:cs typeface="Arial" panose="020B0604020202020204" pitchFamily="34" charset="0"/>
              </a:rPr>
              <a:t>和词项</a:t>
            </a:r>
            <a:r>
              <a:rPr lang="en-US" altLang="zh-CN" i="1" dirty="0">
                <a:cs typeface="Arial" panose="020B0604020202020204" pitchFamily="34" charset="0"/>
              </a:rPr>
              <a:t>v</a:t>
            </a:r>
            <a:r>
              <a:rPr lang="zh-CN" altLang="en-US" dirty="0">
                <a:cs typeface="Arial" panose="020B0604020202020204" pitchFamily="34" charset="0"/>
              </a:rPr>
              <a:t>的相似度</a:t>
            </a:r>
            <a:endParaRPr lang="en-US" altLang="zh-CN" baseline="30000" dirty="0">
              <a:cs typeface="Arial" panose="020B0604020202020204" pitchFamily="34" charset="0"/>
            </a:endParaRPr>
          </a:p>
          <a:p>
            <a:pPr lvl="2"/>
            <a:r>
              <a:rPr lang="zh-CN" altLang="en-US" dirty="0">
                <a:cs typeface="Arial" panose="020B0604020202020204" pitchFamily="34" charset="0"/>
              </a:rPr>
              <a:t>对每个</a:t>
            </a:r>
            <a:r>
              <a:rPr lang="en-US" altLang="zh-CN" i="1" dirty="0" err="1">
                <a:cs typeface="Arial" panose="020B0604020202020204" pitchFamily="34" charset="0"/>
              </a:rPr>
              <a:t>t</a:t>
            </a:r>
            <a:r>
              <a:rPr lang="en-US" altLang="zh-CN" i="1" baseline="-25000" dirty="0" err="1">
                <a:cs typeface="Arial" panose="020B0604020202020204" pitchFamily="34" charset="0"/>
              </a:rPr>
              <a:t>i</a:t>
            </a:r>
            <a:r>
              <a:rPr lang="zh-CN" altLang="en-US" dirty="0">
                <a:cs typeface="Arial" panose="020B0604020202020204" pitchFamily="34" charset="0"/>
              </a:rPr>
              <a:t>，选择</a:t>
            </a:r>
            <a:r>
              <a:rPr lang="en-US" altLang="zh-CN" i="1" dirty="0">
                <a:cs typeface="Arial" panose="020B0604020202020204" pitchFamily="34" charset="0"/>
              </a:rPr>
              <a:t>C</a:t>
            </a:r>
            <a:r>
              <a:rPr lang="zh-CN" altLang="en-US" dirty="0">
                <a:cs typeface="Arial" panose="020B0604020202020204" pitchFamily="34" charset="0"/>
              </a:rPr>
              <a:t>中高权重的词项进行扩展</a:t>
            </a:r>
            <a:endParaRPr lang="en-US" altLang="zh-CN" dirty="0">
              <a:cs typeface="Arial" panose="020B0604020202020204" pitchFamily="34" charset="0"/>
            </a:endParaRPr>
          </a:p>
          <a:p>
            <a:endParaRPr lang="zh-CN" altLang="en-US" dirty="0"/>
          </a:p>
        </p:txBody>
      </p:sp>
    </p:spTree>
    <p:extLst>
      <p:ext uri="{BB962C8B-B14F-4D97-AF65-F5344CB8AC3E}">
        <p14:creationId xmlns:p14="http://schemas.microsoft.com/office/powerpoint/2010/main" val="3746374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基于同</a:t>
            </a:r>
            <a:r>
              <a:rPr lang="en-US" altLang="zh-CN" dirty="0"/>
              <a:t>(</a:t>
            </a:r>
            <a:r>
              <a:rPr lang="zh-CN" altLang="en-US" dirty="0"/>
              <a:t>近</a:t>
            </a:r>
            <a:r>
              <a:rPr lang="en-US" altLang="zh-CN" dirty="0"/>
              <a:t>)</a:t>
            </a:r>
            <a:r>
              <a:rPr lang="zh-CN" altLang="en-US" dirty="0"/>
              <a:t>义词词典的查询扩展</a:t>
            </a:r>
          </a:p>
        </p:txBody>
      </p:sp>
      <p:sp>
        <p:nvSpPr>
          <p:cNvPr id="3" name="内容占位符 2"/>
          <p:cNvSpPr>
            <a:spLocks noGrp="1"/>
          </p:cNvSpPr>
          <p:nvPr>
            <p:ph idx="1"/>
          </p:nvPr>
        </p:nvSpPr>
        <p:spPr/>
        <p:txBody>
          <a:bodyPr>
            <a:normAutofit/>
          </a:bodyPr>
          <a:lstStyle/>
          <a:p>
            <a:pPr algn="just">
              <a:lnSpc>
                <a:spcPct val="110000"/>
              </a:lnSpc>
              <a:buClr>
                <a:srgbClr val="336699"/>
              </a:buClr>
              <a:buFont typeface="Wingdings" panose="05000000000000000000" pitchFamily="2" charset="2"/>
              <a:buChar char="§"/>
            </a:pPr>
            <a:r>
              <a:rPr lang="zh-CN" altLang="en-US" dirty="0">
                <a:latin typeface="Times New Roman" panose="02020603050405020304" pitchFamily="18" charset="0"/>
              </a:rPr>
              <a:t>通常会</a:t>
            </a:r>
            <a:r>
              <a:rPr lang="zh-CN" altLang="en-US" dirty="0">
                <a:solidFill>
                  <a:srgbClr val="0000FF"/>
                </a:solidFill>
                <a:latin typeface="Times New Roman" panose="02020603050405020304" pitchFamily="18" charset="0"/>
              </a:rPr>
              <a:t>提高召回率</a:t>
            </a:r>
            <a:endParaRPr lang="de-DE" altLang="zh-CN" dirty="0">
              <a:solidFill>
                <a:srgbClr val="0000FF"/>
              </a:solidFill>
              <a:latin typeface="Times New Roman" panose="02020603050405020304" pitchFamily="18" charset="0"/>
            </a:endParaRPr>
          </a:p>
          <a:p>
            <a:pPr algn="just">
              <a:lnSpc>
                <a:spcPct val="110000"/>
              </a:lnSpc>
              <a:buClr>
                <a:srgbClr val="336699"/>
              </a:buClr>
              <a:buFont typeface="Wingdings" panose="05000000000000000000" pitchFamily="2" charset="2"/>
              <a:buChar char="§"/>
            </a:pPr>
            <a:r>
              <a:rPr lang="zh-CN" altLang="en-US" dirty="0">
                <a:latin typeface="Times New Roman" panose="02020603050405020304" pitchFamily="18" charset="0"/>
              </a:rPr>
              <a:t>广泛应用于特定领域</a:t>
            </a:r>
            <a:r>
              <a:rPr lang="en-US" altLang="zh-CN" dirty="0">
                <a:latin typeface="Times New Roman" panose="02020603050405020304" pitchFamily="18" charset="0"/>
              </a:rPr>
              <a:t>(</a:t>
            </a:r>
            <a:r>
              <a:rPr lang="zh-CN" altLang="en-US" dirty="0">
                <a:latin typeface="Times New Roman" panose="02020603050405020304" pitchFamily="18" charset="0"/>
              </a:rPr>
              <a:t>如科学、工程领域</a:t>
            </a:r>
            <a:r>
              <a:rPr lang="en-US" altLang="zh-CN" dirty="0">
                <a:latin typeface="Times New Roman" panose="02020603050405020304" pitchFamily="18" charset="0"/>
              </a:rPr>
              <a:t>)</a:t>
            </a:r>
            <a:r>
              <a:rPr lang="zh-CN" altLang="en-US" dirty="0">
                <a:latin typeface="Times New Roman" panose="02020603050405020304" pitchFamily="18" charset="0"/>
              </a:rPr>
              <a:t>的搜索引擎中</a:t>
            </a:r>
            <a:endParaRPr lang="en-US" altLang="zh-CN" dirty="0">
              <a:latin typeface="Times New Roman" panose="02020603050405020304" pitchFamily="18" charset="0"/>
            </a:endParaRPr>
          </a:p>
          <a:p>
            <a:pPr algn="just">
              <a:lnSpc>
                <a:spcPct val="110000"/>
              </a:lnSpc>
              <a:buClr>
                <a:srgbClr val="336699"/>
              </a:buClr>
              <a:buFont typeface="Wingdings" panose="05000000000000000000" pitchFamily="2" charset="2"/>
              <a:buChar char="§"/>
            </a:pPr>
            <a:endParaRPr lang="en-US" altLang="zh-CN" dirty="0">
              <a:latin typeface="Times New Roman" panose="02020603050405020304" pitchFamily="18" charset="0"/>
            </a:endParaRPr>
          </a:p>
          <a:p>
            <a:pPr algn="just">
              <a:lnSpc>
                <a:spcPct val="110000"/>
              </a:lnSpc>
              <a:buClr>
                <a:srgbClr val="336699"/>
              </a:buClr>
              <a:buFont typeface="Wingdings" panose="05000000000000000000" pitchFamily="2" charset="2"/>
              <a:buChar char="§"/>
            </a:pPr>
            <a:r>
              <a:rPr lang="zh-CN" altLang="en-US" dirty="0">
                <a:latin typeface="Times New Roman" panose="02020603050405020304" pitchFamily="18" charset="0"/>
              </a:rPr>
              <a:t>可能会显著</a:t>
            </a:r>
            <a:r>
              <a:rPr lang="zh-CN" altLang="en-US" dirty="0">
                <a:solidFill>
                  <a:srgbClr val="0000FF"/>
                </a:solidFill>
                <a:latin typeface="Times New Roman" panose="02020603050405020304" pitchFamily="18" charset="0"/>
              </a:rPr>
              <a:t>降低正确率</a:t>
            </a:r>
            <a:r>
              <a:rPr lang="zh-CN" altLang="en-US" dirty="0">
                <a:latin typeface="Times New Roman" panose="02020603050405020304" pitchFamily="18" charset="0"/>
              </a:rPr>
              <a:t>，特别是对那些有歧义的词项</a:t>
            </a:r>
            <a:r>
              <a:rPr lang="en-US" altLang="zh-CN" dirty="0">
                <a:latin typeface="Times New Roman" panose="02020603050405020304" pitchFamily="18" charset="0"/>
              </a:rPr>
              <a:t> </a:t>
            </a:r>
            <a:endParaRPr lang="de-DE" altLang="zh-CN" dirty="0">
              <a:latin typeface="Times New Roman" panose="02020603050405020304" pitchFamily="18" charset="0"/>
            </a:endParaRPr>
          </a:p>
          <a:p>
            <a:pPr algn="just">
              <a:lnSpc>
                <a:spcPct val="110000"/>
              </a:lnSpc>
              <a:buClr>
                <a:srgbClr val="336699"/>
              </a:buClr>
              <a:buFont typeface="Wingdings" panose="05000000000000000000" pitchFamily="2" charset="2"/>
              <a:buChar char="§"/>
            </a:pPr>
            <a:r>
              <a:rPr lang="zh-CN" altLang="en-US" dirty="0">
                <a:latin typeface="Times New Roman" panose="02020603050405020304" pitchFamily="18" charset="0"/>
              </a:rPr>
              <a:t>创建并持续维护人工词典的开销非常大</a:t>
            </a:r>
            <a:endParaRPr lang="de-DE" altLang="zh-CN"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2668727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搜索引擎中的查询扩展</a:t>
            </a:r>
          </a:p>
        </p:txBody>
      </p:sp>
      <p:sp>
        <p:nvSpPr>
          <p:cNvPr id="3" name="内容占位符 2"/>
          <p:cNvSpPr>
            <a:spLocks noGrp="1"/>
          </p:cNvSpPr>
          <p:nvPr>
            <p:ph idx="1"/>
          </p:nvPr>
        </p:nvSpPr>
        <p:spPr/>
        <p:txBody>
          <a:bodyPr>
            <a:normAutofit/>
          </a:bodyPr>
          <a:lstStyle/>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搜索引擎查询扩展主要依赖：</a:t>
            </a:r>
            <a:r>
              <a:rPr lang="zh-CN" altLang="en-US" sz="2800" dirty="0">
                <a:solidFill>
                  <a:srgbClr val="0000FF"/>
                </a:solidFill>
                <a:latin typeface="Times New Roman" panose="02020603050405020304" pitchFamily="18" charset="0"/>
              </a:rPr>
              <a:t>查询日志</a:t>
            </a:r>
            <a:r>
              <a:rPr lang="en-US" altLang="zh-CN" sz="2800" dirty="0">
                <a:latin typeface="Times New Roman" panose="02020603050405020304" pitchFamily="18" charset="0"/>
              </a:rPr>
              <a:t>(query log)</a:t>
            </a: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例</a:t>
            </a:r>
            <a:r>
              <a:rPr lang="en-US" altLang="zh-CN" dirty="0">
                <a:latin typeface="Times New Roman" panose="02020603050405020304" pitchFamily="18" charset="0"/>
              </a:rPr>
              <a:t> 1: </a:t>
            </a:r>
            <a:r>
              <a:rPr lang="zh-CN" altLang="en-US" dirty="0">
                <a:latin typeface="Times New Roman" panose="02020603050405020304" pitchFamily="18" charset="0"/>
              </a:rPr>
              <a:t>提交查询</a:t>
            </a:r>
            <a:r>
              <a:rPr lang="en-US" altLang="zh-CN" dirty="0">
                <a:latin typeface="Times New Roman" panose="02020603050405020304" pitchFamily="18" charset="0"/>
              </a:rPr>
              <a:t> [herbs] (</a:t>
            </a:r>
            <a:r>
              <a:rPr lang="zh-CN" altLang="en-US" dirty="0">
                <a:latin typeface="Times New Roman" panose="02020603050405020304" pitchFamily="18" charset="0"/>
              </a:rPr>
              <a:t>草药</a:t>
            </a:r>
            <a:r>
              <a:rPr lang="en-US" altLang="zh-CN" dirty="0">
                <a:latin typeface="Times New Roman" panose="02020603050405020304" pitchFamily="18" charset="0"/>
              </a:rPr>
              <a:t>)</a:t>
            </a:r>
            <a:r>
              <a:rPr lang="zh-CN" altLang="en-US" dirty="0">
                <a:latin typeface="Times New Roman" panose="02020603050405020304" pitchFamily="18" charset="0"/>
              </a:rPr>
              <a:t>后，用户常常搜索</a:t>
            </a:r>
            <a:r>
              <a:rPr lang="de-DE" altLang="zh-CN" dirty="0">
                <a:latin typeface="Times New Roman" panose="02020603050405020304" pitchFamily="18" charset="0"/>
              </a:rPr>
              <a:t>[herbal remedies] </a:t>
            </a:r>
            <a:r>
              <a:rPr lang="en-US" altLang="zh-CN" dirty="0">
                <a:latin typeface="Times New Roman" panose="02020603050405020304" pitchFamily="18" charset="0"/>
              </a:rPr>
              <a:t>(</a:t>
            </a:r>
            <a:r>
              <a:rPr lang="zh-CN" altLang="en-US" dirty="0">
                <a:latin typeface="Times New Roman" panose="02020603050405020304" pitchFamily="18" charset="0"/>
              </a:rPr>
              <a:t>草本疗法</a:t>
            </a:r>
            <a:r>
              <a:rPr lang="en-US" altLang="zh-CN" dirty="0">
                <a:latin typeface="Times New Roman" panose="02020603050405020304" pitchFamily="18" charset="0"/>
              </a:rPr>
              <a:t>)</a:t>
            </a:r>
            <a:endParaRPr lang="de-DE" altLang="zh-CN" dirty="0">
              <a:latin typeface="Times New Roman" panose="02020603050405020304" pitchFamily="18" charset="0"/>
            </a:endParaRPr>
          </a:p>
          <a:p>
            <a:pPr lvl="2" algn="just">
              <a:spcBef>
                <a:spcPts val="700"/>
              </a:spcBef>
              <a:buClr>
                <a:srgbClr val="336699"/>
              </a:buClr>
              <a:buFont typeface="Wingdings" panose="05000000000000000000" pitchFamily="2" charset="2"/>
              <a:buChar char="§"/>
            </a:pPr>
            <a:r>
              <a:rPr lang="en-US" altLang="zh-CN" dirty="0">
                <a:latin typeface="Times New Roman" panose="02020603050405020304" pitchFamily="18" charset="0"/>
              </a:rPr>
              <a:t>→ “herbal remedies” </a:t>
            </a:r>
            <a:r>
              <a:rPr lang="zh-CN" altLang="en-US" dirty="0">
                <a:latin typeface="Times New Roman" panose="02020603050405020304" pitchFamily="18" charset="0"/>
              </a:rPr>
              <a:t>是</a:t>
            </a:r>
            <a:r>
              <a:rPr lang="en-US" altLang="zh-CN" dirty="0">
                <a:latin typeface="Times New Roman" panose="02020603050405020304" pitchFamily="18" charset="0"/>
              </a:rPr>
              <a:t> “herb”</a:t>
            </a:r>
            <a:r>
              <a:rPr lang="zh-CN" altLang="en-US" dirty="0">
                <a:latin typeface="Times New Roman" panose="02020603050405020304" pitchFamily="18" charset="0"/>
              </a:rPr>
              <a:t>的潜在扩展查询</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例</a:t>
            </a:r>
            <a:r>
              <a:rPr lang="en-US" altLang="zh-CN" dirty="0">
                <a:latin typeface="Times New Roman" panose="02020603050405020304" pitchFamily="18" charset="0"/>
              </a:rPr>
              <a:t> 2: </a:t>
            </a:r>
            <a:r>
              <a:rPr lang="zh-CN" altLang="en-US" dirty="0">
                <a:latin typeface="Times New Roman" panose="02020603050405020304" pitchFamily="18" charset="0"/>
              </a:rPr>
              <a:t>用户搜索</a:t>
            </a:r>
            <a:r>
              <a:rPr lang="en-US" altLang="zh-CN" dirty="0">
                <a:latin typeface="Times New Roman" panose="02020603050405020304" pitchFamily="18" charset="0"/>
              </a:rPr>
              <a:t> [flower pix] </a:t>
            </a:r>
            <a:r>
              <a:rPr lang="zh-CN" altLang="en-US" dirty="0">
                <a:latin typeface="Times New Roman" panose="02020603050405020304" pitchFamily="18" charset="0"/>
              </a:rPr>
              <a:t>时常常点击</a:t>
            </a:r>
            <a:r>
              <a:rPr lang="en-US" altLang="zh-CN" dirty="0">
                <a:latin typeface="Times New Roman" panose="02020603050405020304" pitchFamily="18" charset="0"/>
              </a:rPr>
              <a:t>URL </a:t>
            </a:r>
            <a:r>
              <a:rPr lang="en-US" altLang="zh-CN" dirty="0">
                <a:solidFill>
                  <a:srgbClr val="0070C0"/>
                </a:solidFill>
                <a:latin typeface="Times New Roman" panose="02020603050405020304" pitchFamily="18" charset="0"/>
              </a:rPr>
              <a:t>photobucket.com/flower</a:t>
            </a:r>
            <a:r>
              <a:rPr lang="zh-CN" altLang="en-US" dirty="0">
                <a:latin typeface="Times New Roman" panose="02020603050405020304" pitchFamily="18" charset="0"/>
              </a:rPr>
              <a:t>，而用户搜索</a:t>
            </a:r>
            <a:r>
              <a:rPr lang="en-US" altLang="zh-CN" dirty="0">
                <a:latin typeface="Times New Roman" panose="02020603050405020304" pitchFamily="18" charset="0"/>
              </a:rPr>
              <a:t>[flower clipart]</a:t>
            </a:r>
            <a:r>
              <a:rPr lang="zh-CN" altLang="en-US" dirty="0">
                <a:latin typeface="Times New Roman" panose="02020603050405020304" pitchFamily="18" charset="0"/>
              </a:rPr>
              <a:t> 常常点击同样的</a:t>
            </a:r>
            <a:r>
              <a:rPr lang="en-US" altLang="zh-CN" dirty="0">
                <a:latin typeface="Times New Roman" panose="02020603050405020304" pitchFamily="18" charset="0"/>
              </a:rPr>
              <a:t>URL</a:t>
            </a:r>
          </a:p>
          <a:p>
            <a:pPr lvl="2" algn="just">
              <a:spcBef>
                <a:spcPts val="700"/>
              </a:spcBef>
              <a:buClr>
                <a:srgbClr val="336699"/>
              </a:buClr>
              <a:buFont typeface="Wingdings" panose="05000000000000000000" pitchFamily="2" charset="2"/>
              <a:buChar char="§"/>
            </a:pPr>
            <a:r>
              <a:rPr lang="en-US" altLang="zh-CN" dirty="0">
                <a:latin typeface="Times New Roman" panose="02020603050405020304" pitchFamily="18" charset="0"/>
              </a:rPr>
              <a:t>→ “flower clipart”</a:t>
            </a:r>
            <a:r>
              <a:rPr lang="zh-CN" altLang="en-US" dirty="0">
                <a:latin typeface="Times New Roman" panose="02020603050405020304" pitchFamily="18" charset="0"/>
              </a:rPr>
              <a:t>和</a:t>
            </a:r>
            <a:r>
              <a:rPr lang="en-US" altLang="zh-CN" dirty="0">
                <a:latin typeface="Times New Roman" panose="02020603050405020304" pitchFamily="18" charset="0"/>
              </a:rPr>
              <a:t>“flower pix” </a:t>
            </a:r>
            <a:r>
              <a:rPr lang="zh-CN" altLang="en-US" dirty="0">
                <a:latin typeface="Times New Roman" panose="02020603050405020304" pitchFamily="18" charset="0"/>
              </a:rPr>
              <a:t>可能互为扩展查询</a:t>
            </a:r>
            <a:endParaRPr lang="de-DE" altLang="zh-CN"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3344767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457200" y="1600200"/>
            <a:ext cx="8229600" cy="4853136"/>
          </a:xfrm>
        </p:spPr>
        <p:txBody>
          <a:bodyPr>
            <a:normAutofit fontScale="92500" lnSpcReduction="10000"/>
          </a:bodyPr>
          <a:lstStyle/>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交互式相关反馈</a:t>
            </a:r>
            <a:r>
              <a:rPr lang="en-US" altLang="zh-CN" sz="2800" dirty="0">
                <a:latin typeface="Times New Roman" panose="02020603050405020304" pitchFamily="18" charset="0"/>
              </a:rPr>
              <a:t>(Interactive relevance feedback)</a:t>
            </a: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在初始检索结果的基础上，通过用户交互指定哪些文档相关或不相关，然后改进检索的结果</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最著名的相关反馈方法：</a:t>
            </a:r>
            <a:r>
              <a:rPr lang="en-US" altLang="zh-CN" dirty="0" err="1">
                <a:latin typeface="Times New Roman" panose="02020603050405020304" pitchFamily="18" charset="0"/>
              </a:rPr>
              <a:t>Rocchio</a:t>
            </a:r>
            <a:r>
              <a:rPr lang="en-US" altLang="zh-CN" dirty="0">
                <a:latin typeface="Times New Roman" panose="02020603050405020304" pitchFamily="18" charset="0"/>
              </a:rPr>
              <a:t> </a:t>
            </a:r>
            <a:r>
              <a:rPr lang="zh-CN" altLang="en-US" dirty="0">
                <a:latin typeface="Times New Roman" panose="02020603050405020304" pitchFamily="18" charset="0"/>
              </a:rPr>
              <a:t>相关反馈</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mj-ea"/>
              </a:rPr>
              <a:t>用户对文档提供反馈</a:t>
            </a: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查询扩展</a:t>
            </a:r>
            <a:r>
              <a:rPr lang="en-US" altLang="zh-CN" sz="2800" dirty="0">
                <a:latin typeface="Times New Roman" panose="02020603050405020304" pitchFamily="18" charset="0"/>
              </a:rPr>
              <a:t>(Query expansion)</a:t>
            </a: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通过在查询中加入同义或者相关的词项来提高检索结果</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相关词项的来源</a:t>
            </a:r>
            <a:r>
              <a:rPr lang="en-US" altLang="zh-CN" dirty="0">
                <a:latin typeface="Times New Roman" panose="02020603050405020304" pitchFamily="18" charset="0"/>
              </a:rPr>
              <a:t>: </a:t>
            </a:r>
            <a:r>
              <a:rPr lang="zh-CN" altLang="en-US" dirty="0">
                <a:latin typeface="Times New Roman" panose="02020603050405020304" pitchFamily="18" charset="0"/>
              </a:rPr>
              <a:t>人工编辑的同义词词典、自动构造的同义词词典、查询日志等。</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mj-ea"/>
              </a:rPr>
              <a:t>用户对词或短语提供反馈</a:t>
            </a:r>
            <a:endParaRPr lang="de-DE" altLang="zh-CN"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7543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en-US" dirty="0"/>
              <a:t>用户往往希望返回的文档中大部分或者全部查询词项之间的</a:t>
            </a:r>
            <a:r>
              <a:rPr lang="zh-CN" altLang="en-US" dirty="0">
                <a:solidFill>
                  <a:srgbClr val="0000FF"/>
                </a:solidFill>
              </a:rPr>
              <a:t>距离</a:t>
            </a:r>
            <a:r>
              <a:rPr lang="zh-CN" altLang="en-US" dirty="0"/>
              <a:t>比较近 </a:t>
            </a:r>
            <a:endParaRPr lang="en-US" altLang="zh-CN" dirty="0"/>
          </a:p>
          <a:p>
            <a:pPr algn="just"/>
            <a:r>
              <a:rPr lang="zh-CN" altLang="en-US" dirty="0"/>
              <a:t>用</a:t>
            </a:r>
            <a:r>
              <a:rPr lang="zh-CN" altLang="en-US" dirty="0">
                <a:solidFill>
                  <a:srgbClr val="0000FF"/>
                </a:solidFill>
              </a:rPr>
              <a:t>窗口大小来度量位置关系 </a:t>
            </a:r>
            <a:endParaRPr lang="en-US" altLang="zh-CN" dirty="0"/>
          </a:p>
          <a:p>
            <a:pPr lvl="1" algn="just"/>
            <a:r>
              <a:rPr lang="zh-CN" altLang="en-US" dirty="0"/>
              <a:t>令文档</a:t>
            </a:r>
            <a:r>
              <a:rPr lang="en-US" altLang="zh-CN" i="1" dirty="0"/>
              <a:t>d</a:t>
            </a:r>
            <a:r>
              <a:rPr lang="zh-CN" altLang="en-US" dirty="0"/>
              <a:t>中包含所有查询词项的</a:t>
            </a:r>
            <a:r>
              <a:rPr lang="zh-CN" altLang="en-US" dirty="0">
                <a:solidFill>
                  <a:srgbClr val="0000FF"/>
                </a:solidFill>
              </a:rPr>
              <a:t>最小窗口</a:t>
            </a:r>
            <a:r>
              <a:rPr lang="zh-CN" altLang="en-US" dirty="0"/>
              <a:t>大小为</a:t>
            </a:r>
            <a:r>
              <a:rPr lang="en-US" altLang="zh-CN" b="1" i="1" dirty="0"/>
              <a:t>ω</a:t>
            </a:r>
            <a:r>
              <a:rPr lang="zh-CN" altLang="en-US" dirty="0"/>
              <a:t>，其取值为窗口内词的个数 </a:t>
            </a:r>
          </a:p>
          <a:p>
            <a:pPr lvl="1" algn="just"/>
            <a:r>
              <a:rPr lang="zh-CN" altLang="en-US" dirty="0"/>
              <a:t>假设某篇文档仅仅包含一个句子</a:t>
            </a:r>
            <a:r>
              <a:rPr lang="en-US" altLang="zh-CN" dirty="0"/>
              <a:t>The quality of mercy is not strained</a:t>
            </a:r>
            <a:r>
              <a:rPr lang="zh-CN" altLang="en-US" dirty="0"/>
              <a:t>，那么查询</a:t>
            </a:r>
            <a:r>
              <a:rPr lang="en-US" altLang="zh-CN" dirty="0"/>
              <a:t>strained mercy </a:t>
            </a:r>
            <a:r>
              <a:rPr lang="zh-CN" altLang="en-US" dirty="0"/>
              <a:t>在此文档中的最小窗口大小是</a:t>
            </a:r>
            <a:r>
              <a:rPr lang="en-US" altLang="zh-CN" dirty="0"/>
              <a:t>4 </a:t>
            </a:r>
          </a:p>
          <a:p>
            <a:endParaRPr lang="zh-CN" altLang="en-US" dirty="0"/>
          </a:p>
        </p:txBody>
      </p:sp>
    </p:spTree>
    <p:extLst>
      <p:ext uri="{BB962C8B-B14F-4D97-AF65-F5344CB8AC3E}">
        <p14:creationId xmlns:p14="http://schemas.microsoft.com/office/powerpoint/2010/main" val="279245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 </a:t>
            </a:r>
            <a:r>
              <a:rPr lang="zh-CN" altLang="en-US" b="1" dirty="0"/>
              <a:t>拼写校正中的</a:t>
            </a:r>
            <a:r>
              <a:rPr lang="en-US" altLang="zh-CN" b="1" dirty="0"/>
              <a:t>k-gram</a:t>
            </a:r>
            <a:r>
              <a:rPr lang="zh-CN" altLang="en-US" b="1" dirty="0"/>
              <a:t>索引</a:t>
            </a:r>
            <a:endParaRPr lang="zh-CN" altLang="en-US" dirty="0"/>
          </a:p>
        </p:txBody>
      </p:sp>
      <p:sp>
        <p:nvSpPr>
          <p:cNvPr id="3" name="内容占位符 2"/>
          <p:cNvSpPr>
            <a:spLocks noGrp="1"/>
          </p:cNvSpPr>
          <p:nvPr>
            <p:ph idx="1"/>
          </p:nvPr>
        </p:nvSpPr>
        <p:spPr/>
        <p:txBody>
          <a:bodyPr/>
          <a:lstStyle/>
          <a:p>
            <a:r>
              <a:rPr lang="zh-CN" altLang="en-US" b="1" dirty="0"/>
              <a:t>拼写校正</a:t>
            </a:r>
            <a:endParaRPr lang="en-US" altLang="zh-CN" b="1" dirty="0"/>
          </a:p>
          <a:p>
            <a:pPr lvl="1"/>
            <a:r>
              <a:rPr lang="zh-CN" altLang="en-US" dirty="0"/>
              <a:t>词项独立校正 </a:t>
            </a:r>
            <a:r>
              <a:rPr lang="en-US" altLang="zh-CN" dirty="0"/>
              <a:t>isolated-term : </a:t>
            </a:r>
          </a:p>
          <a:p>
            <a:pPr lvl="2"/>
            <a:r>
              <a:rPr lang="zh-CN" altLang="en-US" dirty="0"/>
              <a:t>编辑距离方法、</a:t>
            </a:r>
            <a:endParaRPr lang="en-US" altLang="zh-CN" dirty="0"/>
          </a:p>
          <a:p>
            <a:pPr lvl="2"/>
            <a:r>
              <a:rPr lang="en-US" altLang="zh-CN" dirty="0"/>
              <a:t>k-gram</a:t>
            </a:r>
            <a:r>
              <a:rPr lang="zh-CN" altLang="en-US" dirty="0"/>
              <a:t>重复度法</a:t>
            </a:r>
            <a:endParaRPr lang="en-US" altLang="zh-CN" dirty="0"/>
          </a:p>
          <a:p>
            <a:pPr lvl="1"/>
            <a:r>
              <a:rPr lang="zh-CN" altLang="en-US" dirty="0"/>
              <a:t>上下文敏感的校正：</a:t>
            </a:r>
            <a:r>
              <a:rPr lang="en-US" altLang="zh-CN" dirty="0"/>
              <a:t>context-sensitive </a:t>
            </a:r>
          </a:p>
          <a:p>
            <a:r>
              <a:rPr lang="zh-CN" altLang="en-US" dirty="0"/>
              <a:t>步骤</a:t>
            </a:r>
            <a:endParaRPr lang="en-US" altLang="zh-CN" dirty="0"/>
          </a:p>
          <a:p>
            <a:pPr lvl="1"/>
            <a:r>
              <a:rPr lang="zh-CN" altLang="en-US" b="1" dirty="0"/>
              <a:t>通过</a:t>
            </a:r>
            <a:r>
              <a:rPr lang="en-US" altLang="zh-CN" b="1" dirty="0"/>
              <a:t>k-gram</a:t>
            </a:r>
            <a:r>
              <a:rPr lang="zh-CN" altLang="en-US" b="1" dirty="0"/>
              <a:t>，</a:t>
            </a:r>
            <a:r>
              <a:rPr lang="zh-CN" altLang="en-US" dirty="0"/>
              <a:t>找</a:t>
            </a:r>
            <a:r>
              <a:rPr lang="en-US" altLang="zh-CN" dirty="0"/>
              <a:t>query</a:t>
            </a:r>
            <a:r>
              <a:rPr lang="zh-CN" altLang="en-US" dirty="0"/>
              <a:t>的相似集合</a:t>
            </a:r>
            <a:r>
              <a:rPr lang="en-US" altLang="zh-CN" dirty="0"/>
              <a:t>S</a:t>
            </a:r>
          </a:p>
        </p:txBody>
      </p:sp>
    </p:spTree>
    <p:extLst>
      <p:ext uri="{BB962C8B-B14F-4D97-AF65-F5344CB8AC3E}">
        <p14:creationId xmlns:p14="http://schemas.microsoft.com/office/powerpoint/2010/main" val="320700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marL="0" indent="0">
              <a:buNone/>
            </a:pPr>
            <a:endParaRPr lang="en-US" altLang="zh-CN" dirty="0"/>
          </a:p>
          <a:p>
            <a:r>
              <a:rPr lang="zh-CN" altLang="en-US" dirty="0"/>
              <a:t>进一步筛选：</a:t>
            </a:r>
            <a:endParaRPr lang="en-US" altLang="zh-CN" dirty="0"/>
          </a:p>
          <a:p>
            <a:pPr lvl="1"/>
            <a:r>
              <a:rPr lang="zh-CN" altLang="en-US" b="1" dirty="0"/>
              <a:t>雅可比系数 </a:t>
            </a:r>
            <a:r>
              <a:rPr lang="en-US" altLang="zh-CN" b="1" dirty="0"/>
              <a:t>(Jaccard coefficient)</a:t>
            </a:r>
          </a:p>
          <a:p>
            <a:pPr marL="342900" lvl="1" indent="-342900">
              <a:buFont typeface="Arial" pitchFamily="34" charset="0"/>
              <a:buChar char="•"/>
            </a:pPr>
            <a:r>
              <a:rPr lang="zh-CN" altLang="en-US" dirty="0"/>
              <a:t>计算</a:t>
            </a:r>
            <a:r>
              <a:rPr lang="en-US" altLang="zh-CN" dirty="0"/>
              <a:t>query</a:t>
            </a:r>
            <a:r>
              <a:rPr lang="zh-CN" altLang="en-US" dirty="0"/>
              <a:t>与集合</a:t>
            </a:r>
            <a:r>
              <a:rPr lang="en-US" altLang="zh-CN" dirty="0"/>
              <a:t>S</a:t>
            </a:r>
            <a:r>
              <a:rPr lang="zh-CN" altLang="en-US" dirty="0"/>
              <a:t>的编辑距离，找最小的。作为纠错词项</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5365"/>
            <a:ext cx="5544616" cy="296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219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结果的呈现</a:t>
            </a:r>
          </a:p>
        </p:txBody>
      </p:sp>
      <p:sp>
        <p:nvSpPr>
          <p:cNvPr id="3" name="内容占位符 2"/>
          <p:cNvSpPr>
            <a:spLocks noGrp="1"/>
          </p:cNvSpPr>
          <p:nvPr>
            <p:ph idx="1"/>
          </p:nvPr>
        </p:nvSpPr>
        <p:spPr/>
        <p:txBody>
          <a:bodyPr/>
          <a:lstStyle/>
          <a:p>
            <a:pPr>
              <a:spcBef>
                <a:spcPts val="700"/>
              </a:spcBef>
              <a:buClr>
                <a:srgbClr val="336699"/>
              </a:buClr>
              <a:buFont typeface="Wingdings" pitchFamily="2" charset="2"/>
              <a:buChar char="§"/>
              <a:defRPr/>
            </a:pPr>
            <a:r>
              <a:rPr lang="zh-CN" altLang="en-US" sz="2400" dirty="0">
                <a:latin typeface="+mn-ea"/>
              </a:rPr>
              <a:t>对与查询相关的检索结果排序后，可以展现一个列表</a:t>
            </a:r>
          </a:p>
          <a:p>
            <a:pPr>
              <a:spcBef>
                <a:spcPts val="700"/>
              </a:spcBef>
              <a:buClr>
                <a:srgbClr val="336699"/>
              </a:buClr>
              <a:buFont typeface="Wingdings" pitchFamily="2" charset="2"/>
              <a:buChar char="§"/>
              <a:defRPr/>
            </a:pPr>
            <a:r>
              <a:rPr lang="zh-CN" altLang="en-US" sz="2400" dirty="0">
                <a:latin typeface="+mn-ea"/>
              </a:rPr>
              <a:t>通常情况下，这个列表包含文档的标题和一段摘要</a:t>
            </a:r>
            <a:endParaRPr lang="en-US" altLang="zh-CN" sz="2400" dirty="0">
              <a:latin typeface="黑体" pitchFamily="49" charset="-122"/>
              <a:ea typeface="黑体" pitchFamily="49" charset="-122"/>
            </a:endParaRP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08920"/>
            <a:ext cx="7572375" cy="383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05195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2713</Words>
  <Application>Microsoft Office PowerPoint</Application>
  <PresentationFormat>全屏显示(4:3)</PresentationFormat>
  <Paragraphs>267</Paragraphs>
  <Slides>57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黑体</vt:lpstr>
      <vt:lpstr>宋体</vt:lpstr>
      <vt:lpstr>Arial</vt:lpstr>
      <vt:lpstr>Calibri</vt:lpstr>
      <vt:lpstr>Times New Roman</vt:lpstr>
      <vt:lpstr>Wingdings</vt:lpstr>
      <vt:lpstr>Office 主题</vt:lpstr>
      <vt:lpstr>第12讲  相关反馈及查询扩展 Relevance Feedback &amp; Query Expansion</vt:lpstr>
      <vt:lpstr>PowerPoint 演示文稿</vt:lpstr>
      <vt:lpstr>一、用户查询</vt:lpstr>
      <vt:lpstr>1. 自由文本查询</vt:lpstr>
      <vt:lpstr>查询分析器</vt:lpstr>
      <vt:lpstr>PowerPoint 演示文稿</vt:lpstr>
      <vt:lpstr>2. 拼写校正中的k-gram索引</vt:lpstr>
      <vt:lpstr>PowerPoint 演示文稿</vt:lpstr>
      <vt:lpstr>3.  结果的呈现</vt:lpstr>
      <vt:lpstr>PowerPoint 演示文稿</vt:lpstr>
      <vt:lpstr>静态摘要Summarization</vt:lpstr>
      <vt:lpstr>动态摘要</vt:lpstr>
      <vt:lpstr>PowerPoint 演示文稿</vt:lpstr>
      <vt:lpstr>动态摘要的生成</vt:lpstr>
      <vt:lpstr>PowerPoint 演示文稿</vt:lpstr>
      <vt:lpstr>两种提高召回率的方法 —相关反馈   查询扩展</vt:lpstr>
      <vt:lpstr>PowerPoint 演示文稿</vt:lpstr>
      <vt:lpstr>两种提高召回率的方法 —相关反馈   查询扩展</vt:lpstr>
      <vt:lpstr>二、相关反馈 relevance feedback </vt:lpstr>
      <vt:lpstr>PowerPoint 演示文稿</vt:lpstr>
      <vt:lpstr>PowerPoint 演示文稿</vt:lpstr>
      <vt:lpstr>1. 质心</vt:lpstr>
      <vt:lpstr>PowerPoint 演示文稿</vt:lpstr>
      <vt:lpstr>PowerPoint 演示文稿</vt:lpstr>
      <vt:lpstr>PowerPoint 演示文稿</vt:lpstr>
      <vt:lpstr>PowerPoint 演示文稿</vt:lpstr>
      <vt:lpstr>PowerPoint 演示文稿</vt:lpstr>
      <vt:lpstr>2.  Rocchio算法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相关反馈中的假设</vt:lpstr>
      <vt:lpstr>PowerPoint 演示文稿</vt:lpstr>
      <vt:lpstr>不满足假设2的情况</vt:lpstr>
      <vt:lpstr>4. 相关反馈策略的评价</vt:lpstr>
      <vt:lpstr>PowerPoint 演示文稿</vt:lpstr>
      <vt:lpstr>PowerPoint 演示文稿</vt:lpstr>
      <vt:lpstr>评价的误区</vt:lpstr>
      <vt:lpstr>相关反馈存在的问题</vt:lpstr>
      <vt:lpstr>5. 隐式相关反馈</vt:lpstr>
      <vt:lpstr>PowerPoint 演示文稿</vt:lpstr>
      <vt:lpstr>用户行为</vt:lpstr>
      <vt:lpstr>PowerPoint 演示文稿</vt:lpstr>
      <vt:lpstr>6.伪相关反馈 (Pseudo-relevance feedback)</vt:lpstr>
      <vt:lpstr>PowerPoint 演示文稿</vt:lpstr>
      <vt:lpstr>三、查询扩展 Query expansion</vt:lpstr>
      <vt:lpstr>PowerPoint 演示文稿</vt:lpstr>
      <vt:lpstr>PowerPoint 演示文稿</vt:lpstr>
      <vt:lpstr>同(近)义词词典的自动构建</vt:lpstr>
      <vt:lpstr>PowerPoint 演示文稿</vt:lpstr>
      <vt:lpstr>基于同(近)义词词典的查询扩展</vt:lpstr>
      <vt:lpstr>搜索引擎中的查询扩展</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第12讲  相关反馈及查询扩展 Relevance Feedback &amp; Query Expansion</dc:title>
  <dc:creator>lianli</dc:creator>
  <cp:lastModifiedBy>86186</cp:lastModifiedBy>
  <cp:revision>24</cp:revision>
  <dcterms:created xsi:type="dcterms:W3CDTF">2018-10-24T06:06:51Z</dcterms:created>
  <dcterms:modified xsi:type="dcterms:W3CDTF">2022-12-04T23:56:09Z</dcterms:modified>
</cp:coreProperties>
</file>