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405" r:id="rId3"/>
    <p:sldId id="419" r:id="rId4"/>
    <p:sldId id="418" r:id="rId5"/>
    <p:sldId id="420" r:id="rId6"/>
    <p:sldId id="276" r:id="rId7"/>
    <p:sldId id="283" r:id="rId8"/>
    <p:sldId id="284" r:id="rId9"/>
    <p:sldId id="285" r:id="rId10"/>
    <p:sldId id="414" r:id="rId11"/>
    <p:sldId id="340" r:id="rId12"/>
    <p:sldId id="341" r:id="rId13"/>
    <p:sldId id="406" r:id="rId14"/>
    <p:sldId id="338" r:id="rId15"/>
    <p:sldId id="281" r:id="rId16"/>
    <p:sldId id="407" r:id="rId17"/>
    <p:sldId id="408" r:id="rId18"/>
    <p:sldId id="410" r:id="rId19"/>
    <p:sldId id="409" r:id="rId20"/>
    <p:sldId id="271" r:id="rId21"/>
    <p:sldId id="272" r:id="rId22"/>
    <p:sldId id="27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18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3A6F6-C024-4F87-9D19-C125D9DD66D3}" type="datetimeFigureOut">
              <a:rPr lang="zh-CN" altLang="en-US" smtClean="0"/>
              <a:t>2022/12/5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A5EB2-7476-4DFE-AD68-B855D891D328}" type="slidenum">
              <a:rPr lang="zh-CN" altLang="en-US" smtClean="0"/>
              <a:t>‹#›</a:t>
            </a:fld>
            <a:endParaRPr lang="zh-CN" altLang="en-US"/>
          </a:p>
        </p:txBody>
      </p:sp>
    </p:spTree>
    <p:extLst>
      <p:ext uri="{BB962C8B-B14F-4D97-AF65-F5344CB8AC3E}">
        <p14:creationId xmlns:p14="http://schemas.microsoft.com/office/powerpoint/2010/main" val="76584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zhuanlan.zhihu.com/p/368345952"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cn-healthcare.com/articlewm/20210326/content-1203404.htm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zhuanlan.zhihu.com/p/368345952"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cn-healthcare.com/articlewm/20210326/content-1203404.html"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Finite-state_machin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GPT</a:t>
            </a:r>
            <a:r>
              <a:rPr lang="zh-CN" altLang="en-US" dirty="0">
                <a:hlinkClick r:id="rId3"/>
              </a:rPr>
              <a:t>模型（学习笔记） </a:t>
            </a:r>
            <a:r>
              <a:rPr lang="en-US" altLang="zh-CN" dirty="0">
                <a:hlinkClick r:id="rId3"/>
              </a:rPr>
              <a:t>- </a:t>
            </a:r>
            <a:r>
              <a:rPr lang="zh-CN" altLang="en-US" dirty="0">
                <a:hlinkClick r:id="rId3"/>
              </a:rPr>
              <a:t>知乎 </a:t>
            </a:r>
            <a:r>
              <a:rPr lang="en-US" altLang="zh-CN" dirty="0">
                <a:hlinkClick r:id="rId3"/>
              </a:rPr>
              <a:t>(zhihu.com)</a:t>
            </a:r>
            <a:endParaRPr lang="en-US" altLang="zh-CN" dirty="0"/>
          </a:p>
          <a:p>
            <a:r>
              <a:rPr lang="zh-CN" altLang="en-US" dirty="0">
                <a:hlinkClick r:id="rId4"/>
              </a:rPr>
              <a:t>听李宏毅点评</a:t>
            </a:r>
            <a:r>
              <a:rPr lang="en-US" altLang="zh-CN" dirty="0">
                <a:hlinkClick r:id="rId4"/>
              </a:rPr>
              <a:t>GPT-3</a:t>
            </a:r>
            <a:r>
              <a:rPr lang="zh-CN" altLang="en-US" dirty="0">
                <a:hlinkClick r:id="rId4"/>
              </a:rPr>
              <a:t>：来自猎人暗黑大陆的模型</a:t>
            </a:r>
            <a:r>
              <a:rPr lang="en-US" altLang="zh-CN" dirty="0">
                <a:hlinkClick r:id="rId4"/>
              </a:rPr>
              <a:t>|</a:t>
            </a:r>
            <a:r>
              <a:rPr lang="zh-CN" altLang="en-US" dirty="0">
                <a:hlinkClick r:id="rId4"/>
              </a:rPr>
              <a:t>李宏毅</a:t>
            </a:r>
            <a:r>
              <a:rPr lang="en-US" altLang="zh-CN" dirty="0">
                <a:hlinkClick r:id="rId4"/>
              </a:rPr>
              <a:t>|GPT|</a:t>
            </a:r>
            <a:r>
              <a:rPr lang="zh-CN" altLang="en-US" dirty="0">
                <a:hlinkClick r:id="rId4"/>
              </a:rPr>
              <a:t>模型</a:t>
            </a:r>
            <a:r>
              <a:rPr lang="en-US" altLang="zh-CN" dirty="0">
                <a:hlinkClick r:id="rId4"/>
              </a:rPr>
              <a:t>|</a:t>
            </a:r>
            <a:r>
              <a:rPr lang="zh-CN" altLang="en-US" dirty="0">
                <a:hlinkClick r:id="rId4"/>
              </a:rPr>
              <a:t>点评</a:t>
            </a:r>
            <a:r>
              <a:rPr lang="en-US" altLang="zh-CN" dirty="0">
                <a:hlinkClick r:id="rId4"/>
              </a:rPr>
              <a:t>|</a:t>
            </a:r>
            <a:r>
              <a:rPr lang="zh-CN" altLang="en-US" dirty="0">
                <a:hlinkClick r:id="rId4"/>
              </a:rPr>
              <a:t>建议</a:t>
            </a:r>
            <a:r>
              <a:rPr lang="en-US" altLang="zh-CN" dirty="0">
                <a:hlinkClick r:id="rId4"/>
              </a:rPr>
              <a:t>|-</a:t>
            </a:r>
            <a:r>
              <a:rPr lang="zh-CN" altLang="en-US" dirty="0">
                <a:hlinkClick r:id="rId4"/>
              </a:rPr>
              <a:t>健康界 </a:t>
            </a:r>
            <a:r>
              <a:rPr lang="en-US" altLang="zh-CN" dirty="0">
                <a:hlinkClick r:id="rId4"/>
              </a:rPr>
              <a:t>(cn-healthcare.com)</a:t>
            </a:r>
            <a:endParaRPr lang="zh-CN" altLang="en-US" dirty="0"/>
          </a:p>
        </p:txBody>
      </p:sp>
      <p:sp>
        <p:nvSpPr>
          <p:cNvPr id="4" name="灯片编号占位符 3"/>
          <p:cNvSpPr>
            <a:spLocks noGrp="1"/>
          </p:cNvSpPr>
          <p:nvPr>
            <p:ph type="sldNum" sz="quarter" idx="5"/>
          </p:nvPr>
        </p:nvSpPr>
        <p:spPr/>
        <p:txBody>
          <a:bodyPr/>
          <a:lstStyle/>
          <a:p>
            <a:fld id="{7BAF5F36-DD41-4FDB-9015-B4D43F5B3B86}" type="slidenum">
              <a:rPr lang="zh-CN" altLang="en-US" smtClean="0"/>
              <a:pPr/>
              <a:t>3</a:t>
            </a:fld>
            <a:endParaRPr lang="zh-CN" altLang="en-US"/>
          </a:p>
        </p:txBody>
      </p:sp>
    </p:spTree>
    <p:extLst>
      <p:ext uri="{BB962C8B-B14F-4D97-AF65-F5344CB8AC3E}">
        <p14:creationId xmlns:p14="http://schemas.microsoft.com/office/powerpoint/2010/main" val="2255855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GPT</a:t>
            </a:r>
            <a:r>
              <a:rPr lang="zh-CN" altLang="en-US" dirty="0">
                <a:hlinkClick r:id="rId3"/>
              </a:rPr>
              <a:t>模型（学习笔记） </a:t>
            </a:r>
            <a:r>
              <a:rPr lang="en-US" altLang="zh-CN" dirty="0">
                <a:hlinkClick r:id="rId3"/>
              </a:rPr>
              <a:t>- </a:t>
            </a:r>
            <a:r>
              <a:rPr lang="zh-CN" altLang="en-US" dirty="0">
                <a:hlinkClick r:id="rId3"/>
              </a:rPr>
              <a:t>知乎 </a:t>
            </a:r>
            <a:r>
              <a:rPr lang="en-US" altLang="zh-CN" dirty="0">
                <a:hlinkClick r:id="rId3"/>
              </a:rPr>
              <a:t>(zhihu.com)</a:t>
            </a:r>
            <a:endParaRPr lang="en-US" altLang="zh-CN" dirty="0"/>
          </a:p>
          <a:p>
            <a:r>
              <a:rPr lang="zh-CN" altLang="en-US" dirty="0">
                <a:hlinkClick r:id="rId4"/>
              </a:rPr>
              <a:t>听李宏毅点评</a:t>
            </a:r>
            <a:r>
              <a:rPr lang="en-US" altLang="zh-CN" dirty="0">
                <a:hlinkClick r:id="rId4"/>
              </a:rPr>
              <a:t>GPT-3</a:t>
            </a:r>
            <a:r>
              <a:rPr lang="zh-CN" altLang="en-US" dirty="0">
                <a:hlinkClick r:id="rId4"/>
              </a:rPr>
              <a:t>：来自猎人暗黑大陆的模型</a:t>
            </a:r>
            <a:r>
              <a:rPr lang="en-US" altLang="zh-CN" dirty="0">
                <a:hlinkClick r:id="rId4"/>
              </a:rPr>
              <a:t>|</a:t>
            </a:r>
            <a:r>
              <a:rPr lang="zh-CN" altLang="en-US" dirty="0">
                <a:hlinkClick r:id="rId4"/>
              </a:rPr>
              <a:t>李宏毅</a:t>
            </a:r>
            <a:r>
              <a:rPr lang="en-US" altLang="zh-CN" dirty="0">
                <a:hlinkClick r:id="rId4"/>
              </a:rPr>
              <a:t>|GPT|</a:t>
            </a:r>
            <a:r>
              <a:rPr lang="zh-CN" altLang="en-US" dirty="0">
                <a:hlinkClick r:id="rId4"/>
              </a:rPr>
              <a:t>模型</a:t>
            </a:r>
            <a:r>
              <a:rPr lang="en-US" altLang="zh-CN" dirty="0">
                <a:hlinkClick r:id="rId4"/>
              </a:rPr>
              <a:t>|</a:t>
            </a:r>
            <a:r>
              <a:rPr lang="zh-CN" altLang="en-US" dirty="0">
                <a:hlinkClick r:id="rId4"/>
              </a:rPr>
              <a:t>点评</a:t>
            </a:r>
            <a:r>
              <a:rPr lang="en-US" altLang="zh-CN" dirty="0">
                <a:hlinkClick r:id="rId4"/>
              </a:rPr>
              <a:t>|</a:t>
            </a:r>
            <a:r>
              <a:rPr lang="zh-CN" altLang="en-US" dirty="0">
                <a:hlinkClick r:id="rId4"/>
              </a:rPr>
              <a:t>建议</a:t>
            </a:r>
            <a:r>
              <a:rPr lang="en-US" altLang="zh-CN" dirty="0">
                <a:hlinkClick r:id="rId4"/>
              </a:rPr>
              <a:t>|-</a:t>
            </a:r>
            <a:r>
              <a:rPr lang="zh-CN" altLang="en-US" dirty="0">
                <a:hlinkClick r:id="rId4"/>
              </a:rPr>
              <a:t>健康界 </a:t>
            </a:r>
            <a:r>
              <a:rPr lang="en-US" altLang="zh-CN" dirty="0">
                <a:hlinkClick r:id="rId4"/>
              </a:rPr>
              <a:t>(cn-healthcare.com)</a:t>
            </a:r>
            <a:endParaRPr lang="zh-CN" altLang="en-US" dirty="0"/>
          </a:p>
        </p:txBody>
      </p:sp>
      <p:sp>
        <p:nvSpPr>
          <p:cNvPr id="4" name="灯片编号占位符 3"/>
          <p:cNvSpPr>
            <a:spLocks noGrp="1"/>
          </p:cNvSpPr>
          <p:nvPr>
            <p:ph type="sldNum" sz="quarter" idx="5"/>
          </p:nvPr>
        </p:nvSpPr>
        <p:spPr/>
        <p:txBody>
          <a:bodyPr/>
          <a:lstStyle/>
          <a:p>
            <a:fld id="{7BAF5F36-DD41-4FDB-9015-B4D43F5B3B86}" type="slidenum">
              <a:rPr lang="zh-CN" altLang="en-US" smtClean="0"/>
              <a:pPr/>
              <a:t>4</a:t>
            </a:fld>
            <a:endParaRPr lang="zh-CN" altLang="en-US"/>
          </a:p>
        </p:txBody>
      </p:sp>
    </p:spTree>
    <p:extLst>
      <p:ext uri="{BB962C8B-B14F-4D97-AF65-F5344CB8AC3E}">
        <p14:creationId xmlns:p14="http://schemas.microsoft.com/office/powerpoint/2010/main" val="1263620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unigram model used in information retrieval can be treated as the combination of several one-state </a:t>
            </a:r>
            <a:r>
              <a:rPr lang="en-US" altLang="zh-CN" dirty="0">
                <a:hlinkClick r:id="rId3" tooltip="Finite-state machine"/>
              </a:rPr>
              <a:t>finite automata</a:t>
            </a:r>
            <a:r>
              <a:rPr lang="en-US" altLang="zh-CN" dirty="0"/>
              <a:t>  </a:t>
            </a:r>
            <a:r>
              <a:rPr lang="zh-CN" altLang="en-US" dirty="0"/>
              <a:t>有限自动机</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BAF5F36-DD41-4FDB-9015-B4D43F5B3B86}" type="slidenum">
              <a:rPr lang="zh-CN" altLang="en-US" smtClean="0"/>
              <a:pPr/>
              <a:t>13</a:t>
            </a:fld>
            <a:endParaRPr lang="zh-CN" altLang="en-US"/>
          </a:p>
        </p:txBody>
      </p:sp>
    </p:spTree>
    <p:extLst>
      <p:ext uri="{BB962C8B-B14F-4D97-AF65-F5344CB8AC3E}">
        <p14:creationId xmlns:p14="http://schemas.microsoft.com/office/powerpoint/2010/main" val="402574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https://blog.csdn.net/lucky_ricky/article/details/77742831?utm_source=blogkpcl4</a:t>
            </a:r>
            <a:endParaRPr lang="zh-CN" altLang="en-US" dirty="0"/>
          </a:p>
        </p:txBody>
      </p:sp>
      <p:sp>
        <p:nvSpPr>
          <p:cNvPr id="4" name="灯片编号占位符 3"/>
          <p:cNvSpPr>
            <a:spLocks noGrp="1"/>
          </p:cNvSpPr>
          <p:nvPr>
            <p:ph type="sldNum" sz="quarter" idx="10"/>
          </p:nvPr>
        </p:nvSpPr>
        <p:spPr/>
        <p:txBody>
          <a:bodyPr/>
          <a:lstStyle/>
          <a:p>
            <a:fld id="{7BAF5F36-DD41-4FDB-9015-B4D43F5B3B86}" type="slidenum">
              <a:rPr lang="zh-CN" altLang="en-US" smtClean="0"/>
              <a:pPr/>
              <a:t>21</a:t>
            </a:fld>
            <a:endParaRPr lang="zh-CN" altLang="en-US"/>
          </a:p>
        </p:txBody>
      </p:sp>
    </p:spTree>
    <p:extLst>
      <p:ext uri="{BB962C8B-B14F-4D97-AF65-F5344CB8AC3E}">
        <p14:creationId xmlns:p14="http://schemas.microsoft.com/office/powerpoint/2010/main" val="1780617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8F0DF-409E-48D1-8595-49770413111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EAA9A3D-06AB-4784-A3B3-23561872BD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B3B9678-C280-42E2-AAD8-2B91A0AE4497}"/>
              </a:ext>
            </a:extLst>
          </p:cNvPr>
          <p:cNvSpPr>
            <a:spLocks noGrp="1"/>
          </p:cNvSpPr>
          <p:nvPr>
            <p:ph type="dt" sz="half" idx="10"/>
          </p:nvPr>
        </p:nvSpPr>
        <p:spPr/>
        <p:txBody>
          <a:bodyPr/>
          <a:lstStyle/>
          <a:p>
            <a:fld id="{F699C985-34BE-44AA-BDCE-829EB78F5FA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1D584B3B-6E5E-488D-95AF-C6751C2B73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80393D-11AA-4592-87D0-99413E179CAC}"/>
              </a:ext>
            </a:extLst>
          </p:cNvPr>
          <p:cNvSpPr>
            <a:spLocks noGrp="1"/>
          </p:cNvSpPr>
          <p:nvPr>
            <p:ph type="sldNum" sz="quarter" idx="12"/>
          </p:nvPr>
        </p:nvSpPr>
        <p:spPr/>
        <p:txBody>
          <a:bodyPr/>
          <a:lstStyle/>
          <a:p>
            <a:fld id="{6B2D1F50-A157-40F1-BF0F-A7FB9ECEA2C8}" type="slidenum">
              <a:rPr lang="zh-CN" altLang="en-US" smtClean="0"/>
              <a:t>‹#›</a:t>
            </a:fld>
            <a:endParaRPr lang="zh-CN" altLang="en-US"/>
          </a:p>
        </p:txBody>
      </p:sp>
    </p:spTree>
    <p:extLst>
      <p:ext uri="{BB962C8B-B14F-4D97-AF65-F5344CB8AC3E}">
        <p14:creationId xmlns:p14="http://schemas.microsoft.com/office/powerpoint/2010/main" val="1417322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058D2-2818-4F80-AEC4-EC315C1D011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028C2B5-5707-46D8-B38B-AAABC388101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7C6B1C-6B80-4AD9-8A15-64F7B40F0FE2}"/>
              </a:ext>
            </a:extLst>
          </p:cNvPr>
          <p:cNvSpPr>
            <a:spLocks noGrp="1"/>
          </p:cNvSpPr>
          <p:nvPr>
            <p:ph type="dt" sz="half" idx="10"/>
          </p:nvPr>
        </p:nvSpPr>
        <p:spPr/>
        <p:txBody>
          <a:bodyPr/>
          <a:lstStyle/>
          <a:p>
            <a:fld id="{F699C985-34BE-44AA-BDCE-829EB78F5FA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49DA5C56-170C-4D6C-BE9A-8434B4FA0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883D62-6FC8-41F0-8141-67047F00F4CF}"/>
              </a:ext>
            </a:extLst>
          </p:cNvPr>
          <p:cNvSpPr>
            <a:spLocks noGrp="1"/>
          </p:cNvSpPr>
          <p:nvPr>
            <p:ph type="sldNum" sz="quarter" idx="12"/>
          </p:nvPr>
        </p:nvSpPr>
        <p:spPr/>
        <p:txBody>
          <a:bodyPr/>
          <a:lstStyle/>
          <a:p>
            <a:fld id="{6B2D1F50-A157-40F1-BF0F-A7FB9ECEA2C8}" type="slidenum">
              <a:rPr lang="zh-CN" altLang="en-US" smtClean="0"/>
              <a:t>‹#›</a:t>
            </a:fld>
            <a:endParaRPr lang="zh-CN" altLang="en-US"/>
          </a:p>
        </p:txBody>
      </p:sp>
    </p:spTree>
    <p:extLst>
      <p:ext uri="{BB962C8B-B14F-4D97-AF65-F5344CB8AC3E}">
        <p14:creationId xmlns:p14="http://schemas.microsoft.com/office/powerpoint/2010/main" val="214563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EA73DF-37D7-40BD-8E04-73B2B56AD63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13A308F-3A99-4B32-894B-5FC71922D88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7ABC63-DE83-4E22-B22C-44E80860B848}"/>
              </a:ext>
            </a:extLst>
          </p:cNvPr>
          <p:cNvSpPr>
            <a:spLocks noGrp="1"/>
          </p:cNvSpPr>
          <p:nvPr>
            <p:ph type="dt" sz="half" idx="10"/>
          </p:nvPr>
        </p:nvSpPr>
        <p:spPr/>
        <p:txBody>
          <a:bodyPr/>
          <a:lstStyle/>
          <a:p>
            <a:fld id="{F699C985-34BE-44AA-BDCE-829EB78F5FA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3BF115B6-DF51-4585-A51A-106431ABD8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E2580A-3CB8-4143-9A72-049CCEC3AE90}"/>
              </a:ext>
            </a:extLst>
          </p:cNvPr>
          <p:cNvSpPr>
            <a:spLocks noGrp="1"/>
          </p:cNvSpPr>
          <p:nvPr>
            <p:ph type="sldNum" sz="quarter" idx="12"/>
          </p:nvPr>
        </p:nvSpPr>
        <p:spPr/>
        <p:txBody>
          <a:bodyPr/>
          <a:lstStyle/>
          <a:p>
            <a:fld id="{6B2D1F50-A157-40F1-BF0F-A7FB9ECEA2C8}" type="slidenum">
              <a:rPr lang="zh-CN" altLang="en-US" smtClean="0"/>
              <a:t>‹#›</a:t>
            </a:fld>
            <a:endParaRPr lang="zh-CN" altLang="en-US"/>
          </a:p>
        </p:txBody>
      </p:sp>
    </p:spTree>
    <p:extLst>
      <p:ext uri="{BB962C8B-B14F-4D97-AF65-F5344CB8AC3E}">
        <p14:creationId xmlns:p14="http://schemas.microsoft.com/office/powerpoint/2010/main" val="405172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E42BB-E70C-4A9E-9A21-8C5315135E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C5B4D2-3C35-4685-9F46-217F5012055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9F210E-3FD9-45BA-A936-F7388B46CC5F}"/>
              </a:ext>
            </a:extLst>
          </p:cNvPr>
          <p:cNvSpPr>
            <a:spLocks noGrp="1"/>
          </p:cNvSpPr>
          <p:nvPr>
            <p:ph type="dt" sz="half" idx="10"/>
          </p:nvPr>
        </p:nvSpPr>
        <p:spPr/>
        <p:txBody>
          <a:bodyPr/>
          <a:lstStyle/>
          <a:p>
            <a:fld id="{F699C985-34BE-44AA-BDCE-829EB78F5FA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D3B7031C-D675-4C51-BF98-AD4F48766E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C3FDB3-177C-4934-AB50-8B0BD192FC68}"/>
              </a:ext>
            </a:extLst>
          </p:cNvPr>
          <p:cNvSpPr>
            <a:spLocks noGrp="1"/>
          </p:cNvSpPr>
          <p:nvPr>
            <p:ph type="sldNum" sz="quarter" idx="12"/>
          </p:nvPr>
        </p:nvSpPr>
        <p:spPr/>
        <p:txBody>
          <a:bodyPr/>
          <a:lstStyle/>
          <a:p>
            <a:fld id="{6B2D1F50-A157-40F1-BF0F-A7FB9ECEA2C8}" type="slidenum">
              <a:rPr lang="zh-CN" altLang="en-US" smtClean="0"/>
              <a:t>‹#›</a:t>
            </a:fld>
            <a:endParaRPr lang="zh-CN" altLang="en-US"/>
          </a:p>
        </p:txBody>
      </p:sp>
    </p:spTree>
    <p:extLst>
      <p:ext uri="{BB962C8B-B14F-4D97-AF65-F5344CB8AC3E}">
        <p14:creationId xmlns:p14="http://schemas.microsoft.com/office/powerpoint/2010/main" val="63427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C42A5-B2A9-4CAB-919B-C5EB3C133A1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741887A-9A91-44B5-AF84-CFF1D0D0D0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3A98963-4CBC-4DB0-B472-F6EFA8B03780}"/>
              </a:ext>
            </a:extLst>
          </p:cNvPr>
          <p:cNvSpPr>
            <a:spLocks noGrp="1"/>
          </p:cNvSpPr>
          <p:nvPr>
            <p:ph type="dt" sz="half" idx="10"/>
          </p:nvPr>
        </p:nvSpPr>
        <p:spPr/>
        <p:txBody>
          <a:bodyPr/>
          <a:lstStyle/>
          <a:p>
            <a:fld id="{F699C985-34BE-44AA-BDCE-829EB78F5FA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2EB6A3DE-A802-4956-A694-C8395CA7C1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EFC543-545D-4572-9313-616215A97024}"/>
              </a:ext>
            </a:extLst>
          </p:cNvPr>
          <p:cNvSpPr>
            <a:spLocks noGrp="1"/>
          </p:cNvSpPr>
          <p:nvPr>
            <p:ph type="sldNum" sz="quarter" idx="12"/>
          </p:nvPr>
        </p:nvSpPr>
        <p:spPr/>
        <p:txBody>
          <a:bodyPr/>
          <a:lstStyle/>
          <a:p>
            <a:fld id="{6B2D1F50-A157-40F1-BF0F-A7FB9ECEA2C8}" type="slidenum">
              <a:rPr lang="zh-CN" altLang="en-US" smtClean="0"/>
              <a:t>‹#›</a:t>
            </a:fld>
            <a:endParaRPr lang="zh-CN" altLang="en-US"/>
          </a:p>
        </p:txBody>
      </p:sp>
    </p:spTree>
    <p:extLst>
      <p:ext uri="{BB962C8B-B14F-4D97-AF65-F5344CB8AC3E}">
        <p14:creationId xmlns:p14="http://schemas.microsoft.com/office/powerpoint/2010/main" val="3019746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6E2D3-315B-48B7-ABCA-A21A34D204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B0E81C-67AB-4188-9DF6-E2DA3E74309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FAEF22E-03DA-4A40-A34D-8B1109BAF29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6328DB9-0570-4915-B579-31E0BECF19C3}"/>
              </a:ext>
            </a:extLst>
          </p:cNvPr>
          <p:cNvSpPr>
            <a:spLocks noGrp="1"/>
          </p:cNvSpPr>
          <p:nvPr>
            <p:ph type="dt" sz="half" idx="10"/>
          </p:nvPr>
        </p:nvSpPr>
        <p:spPr/>
        <p:txBody>
          <a:bodyPr/>
          <a:lstStyle/>
          <a:p>
            <a:fld id="{F699C985-34BE-44AA-BDCE-829EB78F5FA8}"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819D5AFB-6DBB-49CC-A34F-8F89CF5423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9D8647-74C6-448E-85BB-8A995A07CAF6}"/>
              </a:ext>
            </a:extLst>
          </p:cNvPr>
          <p:cNvSpPr>
            <a:spLocks noGrp="1"/>
          </p:cNvSpPr>
          <p:nvPr>
            <p:ph type="sldNum" sz="quarter" idx="12"/>
          </p:nvPr>
        </p:nvSpPr>
        <p:spPr/>
        <p:txBody>
          <a:bodyPr/>
          <a:lstStyle/>
          <a:p>
            <a:fld id="{6B2D1F50-A157-40F1-BF0F-A7FB9ECEA2C8}" type="slidenum">
              <a:rPr lang="zh-CN" altLang="en-US" smtClean="0"/>
              <a:t>‹#›</a:t>
            </a:fld>
            <a:endParaRPr lang="zh-CN" altLang="en-US"/>
          </a:p>
        </p:txBody>
      </p:sp>
    </p:spTree>
    <p:extLst>
      <p:ext uri="{BB962C8B-B14F-4D97-AF65-F5344CB8AC3E}">
        <p14:creationId xmlns:p14="http://schemas.microsoft.com/office/powerpoint/2010/main" val="291235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9E56D-5A84-4DE2-8B49-19827F9ACD5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FB61DFC-A0F4-4203-BF9E-4308C3AE2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BC9C8AD-98DE-472E-AB5E-317D1740646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76567CC-C50C-429A-B740-8486C3436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6BF9D36-59D7-4C53-87FA-4B65DB6A642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94007FF-35E6-444A-8E38-AC66E9AC58F7}"/>
              </a:ext>
            </a:extLst>
          </p:cNvPr>
          <p:cNvSpPr>
            <a:spLocks noGrp="1"/>
          </p:cNvSpPr>
          <p:nvPr>
            <p:ph type="dt" sz="half" idx="10"/>
          </p:nvPr>
        </p:nvSpPr>
        <p:spPr/>
        <p:txBody>
          <a:bodyPr/>
          <a:lstStyle/>
          <a:p>
            <a:fld id="{F699C985-34BE-44AA-BDCE-829EB78F5FA8}" type="datetimeFigureOut">
              <a:rPr lang="zh-CN" altLang="en-US" smtClean="0"/>
              <a:t>2022/12/5</a:t>
            </a:fld>
            <a:endParaRPr lang="zh-CN" altLang="en-US"/>
          </a:p>
        </p:txBody>
      </p:sp>
      <p:sp>
        <p:nvSpPr>
          <p:cNvPr id="8" name="页脚占位符 7">
            <a:extLst>
              <a:ext uri="{FF2B5EF4-FFF2-40B4-BE49-F238E27FC236}">
                <a16:creationId xmlns:a16="http://schemas.microsoft.com/office/drawing/2014/main" id="{96C2BE58-2FDD-42D5-815E-4246F07AF2D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2E6CB9D-AAA8-4D36-B177-51E70FCF470E}"/>
              </a:ext>
            </a:extLst>
          </p:cNvPr>
          <p:cNvSpPr>
            <a:spLocks noGrp="1"/>
          </p:cNvSpPr>
          <p:nvPr>
            <p:ph type="sldNum" sz="quarter" idx="12"/>
          </p:nvPr>
        </p:nvSpPr>
        <p:spPr/>
        <p:txBody>
          <a:bodyPr/>
          <a:lstStyle/>
          <a:p>
            <a:fld id="{6B2D1F50-A157-40F1-BF0F-A7FB9ECEA2C8}" type="slidenum">
              <a:rPr lang="zh-CN" altLang="en-US" smtClean="0"/>
              <a:t>‹#›</a:t>
            </a:fld>
            <a:endParaRPr lang="zh-CN" altLang="en-US"/>
          </a:p>
        </p:txBody>
      </p:sp>
    </p:spTree>
    <p:extLst>
      <p:ext uri="{BB962C8B-B14F-4D97-AF65-F5344CB8AC3E}">
        <p14:creationId xmlns:p14="http://schemas.microsoft.com/office/powerpoint/2010/main" val="4057146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5DFCC-2894-4942-B384-E61A8E6103D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492474-0C38-4B98-A051-BB62DF59AF93}"/>
              </a:ext>
            </a:extLst>
          </p:cNvPr>
          <p:cNvSpPr>
            <a:spLocks noGrp="1"/>
          </p:cNvSpPr>
          <p:nvPr>
            <p:ph type="dt" sz="half" idx="10"/>
          </p:nvPr>
        </p:nvSpPr>
        <p:spPr/>
        <p:txBody>
          <a:bodyPr/>
          <a:lstStyle/>
          <a:p>
            <a:fld id="{F699C985-34BE-44AA-BDCE-829EB78F5FA8}" type="datetimeFigureOut">
              <a:rPr lang="zh-CN" altLang="en-US" smtClean="0"/>
              <a:t>2022/12/5</a:t>
            </a:fld>
            <a:endParaRPr lang="zh-CN" altLang="en-US"/>
          </a:p>
        </p:txBody>
      </p:sp>
      <p:sp>
        <p:nvSpPr>
          <p:cNvPr id="4" name="页脚占位符 3">
            <a:extLst>
              <a:ext uri="{FF2B5EF4-FFF2-40B4-BE49-F238E27FC236}">
                <a16:creationId xmlns:a16="http://schemas.microsoft.com/office/drawing/2014/main" id="{4F2DAC07-63BD-4622-A1A3-1A08691B14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DEB742-B99D-4201-BA4B-553735440C86}"/>
              </a:ext>
            </a:extLst>
          </p:cNvPr>
          <p:cNvSpPr>
            <a:spLocks noGrp="1"/>
          </p:cNvSpPr>
          <p:nvPr>
            <p:ph type="sldNum" sz="quarter" idx="12"/>
          </p:nvPr>
        </p:nvSpPr>
        <p:spPr/>
        <p:txBody>
          <a:bodyPr/>
          <a:lstStyle/>
          <a:p>
            <a:fld id="{6B2D1F50-A157-40F1-BF0F-A7FB9ECEA2C8}" type="slidenum">
              <a:rPr lang="zh-CN" altLang="en-US" smtClean="0"/>
              <a:t>‹#›</a:t>
            </a:fld>
            <a:endParaRPr lang="zh-CN" altLang="en-US"/>
          </a:p>
        </p:txBody>
      </p:sp>
    </p:spTree>
    <p:extLst>
      <p:ext uri="{BB962C8B-B14F-4D97-AF65-F5344CB8AC3E}">
        <p14:creationId xmlns:p14="http://schemas.microsoft.com/office/powerpoint/2010/main" val="323966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440861-AFA8-43A0-8BDD-BC683EB9A121}"/>
              </a:ext>
            </a:extLst>
          </p:cNvPr>
          <p:cNvSpPr>
            <a:spLocks noGrp="1"/>
          </p:cNvSpPr>
          <p:nvPr>
            <p:ph type="dt" sz="half" idx="10"/>
          </p:nvPr>
        </p:nvSpPr>
        <p:spPr/>
        <p:txBody>
          <a:bodyPr/>
          <a:lstStyle/>
          <a:p>
            <a:fld id="{F699C985-34BE-44AA-BDCE-829EB78F5FA8}" type="datetimeFigureOut">
              <a:rPr lang="zh-CN" altLang="en-US" smtClean="0"/>
              <a:t>2022/12/5</a:t>
            </a:fld>
            <a:endParaRPr lang="zh-CN" altLang="en-US"/>
          </a:p>
        </p:txBody>
      </p:sp>
      <p:sp>
        <p:nvSpPr>
          <p:cNvPr id="3" name="页脚占位符 2">
            <a:extLst>
              <a:ext uri="{FF2B5EF4-FFF2-40B4-BE49-F238E27FC236}">
                <a16:creationId xmlns:a16="http://schemas.microsoft.com/office/drawing/2014/main" id="{44065CC2-B6F2-46BB-8797-7088ADE8F5A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18C023-31E5-4E90-99AC-2D28A9EB829D}"/>
              </a:ext>
            </a:extLst>
          </p:cNvPr>
          <p:cNvSpPr>
            <a:spLocks noGrp="1"/>
          </p:cNvSpPr>
          <p:nvPr>
            <p:ph type="sldNum" sz="quarter" idx="12"/>
          </p:nvPr>
        </p:nvSpPr>
        <p:spPr/>
        <p:txBody>
          <a:bodyPr/>
          <a:lstStyle/>
          <a:p>
            <a:fld id="{6B2D1F50-A157-40F1-BF0F-A7FB9ECEA2C8}" type="slidenum">
              <a:rPr lang="zh-CN" altLang="en-US" smtClean="0"/>
              <a:t>‹#›</a:t>
            </a:fld>
            <a:endParaRPr lang="zh-CN" altLang="en-US"/>
          </a:p>
        </p:txBody>
      </p:sp>
    </p:spTree>
    <p:extLst>
      <p:ext uri="{BB962C8B-B14F-4D97-AF65-F5344CB8AC3E}">
        <p14:creationId xmlns:p14="http://schemas.microsoft.com/office/powerpoint/2010/main" val="202721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3EC01-B96D-429E-BDC4-AD6F458E65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FF1B4CD-5150-4F8D-8A8B-744A32A6DA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D78F55A-3DC0-45D1-B59F-A513AF7A9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1C7A3A0-F627-4B5D-AD4E-6A38D300CF49}"/>
              </a:ext>
            </a:extLst>
          </p:cNvPr>
          <p:cNvSpPr>
            <a:spLocks noGrp="1"/>
          </p:cNvSpPr>
          <p:nvPr>
            <p:ph type="dt" sz="half" idx="10"/>
          </p:nvPr>
        </p:nvSpPr>
        <p:spPr/>
        <p:txBody>
          <a:bodyPr/>
          <a:lstStyle/>
          <a:p>
            <a:fld id="{F699C985-34BE-44AA-BDCE-829EB78F5FA8}"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A8841C33-9B19-44EB-8745-5EE36E528E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C2C63F-900D-482F-AE09-FD6235AEA6FF}"/>
              </a:ext>
            </a:extLst>
          </p:cNvPr>
          <p:cNvSpPr>
            <a:spLocks noGrp="1"/>
          </p:cNvSpPr>
          <p:nvPr>
            <p:ph type="sldNum" sz="quarter" idx="12"/>
          </p:nvPr>
        </p:nvSpPr>
        <p:spPr/>
        <p:txBody>
          <a:bodyPr/>
          <a:lstStyle/>
          <a:p>
            <a:fld id="{6B2D1F50-A157-40F1-BF0F-A7FB9ECEA2C8}" type="slidenum">
              <a:rPr lang="zh-CN" altLang="en-US" smtClean="0"/>
              <a:t>‹#›</a:t>
            </a:fld>
            <a:endParaRPr lang="zh-CN" altLang="en-US"/>
          </a:p>
        </p:txBody>
      </p:sp>
    </p:spTree>
    <p:extLst>
      <p:ext uri="{BB962C8B-B14F-4D97-AF65-F5344CB8AC3E}">
        <p14:creationId xmlns:p14="http://schemas.microsoft.com/office/powerpoint/2010/main" val="190730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0184F-81C5-472E-97DD-C0ED110947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1C6B14-C995-46E9-8AA8-6E7F6FC00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48F45D7-C928-4C1A-9687-82AFC1FE3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B1D9BFF-33D3-440E-A4D5-85EE42ADFE22}"/>
              </a:ext>
            </a:extLst>
          </p:cNvPr>
          <p:cNvSpPr>
            <a:spLocks noGrp="1"/>
          </p:cNvSpPr>
          <p:nvPr>
            <p:ph type="dt" sz="half" idx="10"/>
          </p:nvPr>
        </p:nvSpPr>
        <p:spPr/>
        <p:txBody>
          <a:bodyPr/>
          <a:lstStyle/>
          <a:p>
            <a:fld id="{F699C985-34BE-44AA-BDCE-829EB78F5FA8}"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116804D9-36F0-461A-90BE-7E17B782D0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524A32-F52C-418C-9714-B7D6CDED00D9}"/>
              </a:ext>
            </a:extLst>
          </p:cNvPr>
          <p:cNvSpPr>
            <a:spLocks noGrp="1"/>
          </p:cNvSpPr>
          <p:nvPr>
            <p:ph type="sldNum" sz="quarter" idx="12"/>
          </p:nvPr>
        </p:nvSpPr>
        <p:spPr/>
        <p:txBody>
          <a:bodyPr/>
          <a:lstStyle/>
          <a:p>
            <a:fld id="{6B2D1F50-A157-40F1-BF0F-A7FB9ECEA2C8}" type="slidenum">
              <a:rPr lang="zh-CN" altLang="en-US" smtClean="0"/>
              <a:t>‹#›</a:t>
            </a:fld>
            <a:endParaRPr lang="zh-CN" altLang="en-US"/>
          </a:p>
        </p:txBody>
      </p:sp>
    </p:spTree>
    <p:extLst>
      <p:ext uri="{BB962C8B-B14F-4D97-AF65-F5344CB8AC3E}">
        <p14:creationId xmlns:p14="http://schemas.microsoft.com/office/powerpoint/2010/main" val="296466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F24C64-ED20-404A-A97D-56D1E46BD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3E371A1-B0DB-43F2-9295-14F5687CFE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55FF23-5AA0-4BA4-9435-D632974AB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9C985-34BE-44AA-BDCE-829EB78F5FA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18297F3E-CEBF-48D1-AC67-D874F4F569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5949607-9E56-4A48-A485-0DB3EF7BB7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D1F50-A157-40F1-BF0F-A7FB9ECEA2C8}" type="slidenum">
              <a:rPr lang="zh-CN" altLang="en-US" smtClean="0"/>
              <a:t>‹#›</a:t>
            </a:fld>
            <a:endParaRPr lang="zh-CN" altLang="en-US"/>
          </a:p>
        </p:txBody>
      </p:sp>
    </p:spTree>
    <p:extLst>
      <p:ext uri="{BB962C8B-B14F-4D97-AF65-F5344CB8AC3E}">
        <p14:creationId xmlns:p14="http://schemas.microsoft.com/office/powerpoint/2010/main" val="2452273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hlt.fbk.eu/en/irstlm" TargetMode="External"/><Relationship Id="rId2" Type="http://schemas.openxmlformats.org/officeDocument/2006/relationships/hyperlink" Target="http://www.speech.sri.com/projects/srilm/" TargetMode="External"/><Relationship Id="rId1" Type="http://schemas.openxmlformats.org/officeDocument/2006/relationships/slideLayout" Target="../slideLayouts/slideLayout2.xml"/><Relationship Id="rId5" Type="http://schemas.openxmlformats.org/officeDocument/2006/relationships/hyperlink" Target="http://code.google.com/p/berkeleylm/" TargetMode="External"/><Relationship Id="rId4" Type="http://schemas.openxmlformats.org/officeDocument/2006/relationships/hyperlink" Target="http://code.google.com/p/mitl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books.google.com/ngrams/" TargetMode="External"/><Relationship Id="rId2" Type="http://schemas.openxmlformats.org/officeDocument/2006/relationships/hyperlink" Target="http://googleresearch.blogspot.com/2006/08/all-our-n-gram-are-belong-to-you.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ib.csdn.net/base/aiplann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Probability_distribu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FE2A-36F8-4EA6-AF30-BD500F24CA79}"/>
              </a:ext>
            </a:extLst>
          </p:cNvPr>
          <p:cNvSpPr>
            <a:spLocks noGrp="1"/>
          </p:cNvSpPr>
          <p:nvPr>
            <p:ph type="ctrTitle"/>
          </p:nvPr>
        </p:nvSpPr>
        <p:spPr/>
        <p:txBody>
          <a:bodyPr/>
          <a:lstStyle/>
          <a:p>
            <a:r>
              <a:rPr lang="zh-CN" altLang="en-US" dirty="0"/>
              <a:t>统计语言模型</a:t>
            </a:r>
          </a:p>
        </p:txBody>
      </p:sp>
      <p:sp>
        <p:nvSpPr>
          <p:cNvPr id="3" name="副标题 2">
            <a:extLst>
              <a:ext uri="{FF2B5EF4-FFF2-40B4-BE49-F238E27FC236}">
                <a16:creationId xmlns:a16="http://schemas.microsoft.com/office/drawing/2014/main" id="{623F7B14-1F61-420C-A07C-9578CA45C95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66784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10DF8-8746-48F3-B28C-1DB9E2A8D884}"/>
              </a:ext>
            </a:extLst>
          </p:cNvPr>
          <p:cNvSpPr>
            <a:spLocks noGrp="1"/>
          </p:cNvSpPr>
          <p:nvPr>
            <p:ph type="title"/>
          </p:nvPr>
        </p:nvSpPr>
        <p:spPr/>
        <p:txBody>
          <a:bodyPr/>
          <a:lstStyle/>
          <a:p>
            <a:r>
              <a:rPr lang="zh-CN" altLang="en-US" b="1" dirty="0"/>
              <a:t>统计语言模型的工程诀窍</a:t>
            </a:r>
            <a:endParaRPr lang="zh-CN" altLang="en-US" dirty="0"/>
          </a:p>
        </p:txBody>
      </p:sp>
      <p:sp>
        <p:nvSpPr>
          <p:cNvPr id="3" name="内容占位符 2">
            <a:extLst>
              <a:ext uri="{FF2B5EF4-FFF2-40B4-BE49-F238E27FC236}">
                <a16:creationId xmlns:a16="http://schemas.microsoft.com/office/drawing/2014/main" id="{2E759B82-4DD6-4DB4-884F-51E42489FB3D}"/>
              </a:ext>
            </a:extLst>
          </p:cNvPr>
          <p:cNvSpPr>
            <a:spLocks noGrp="1"/>
          </p:cNvSpPr>
          <p:nvPr>
            <p:ph idx="1"/>
          </p:nvPr>
        </p:nvSpPr>
        <p:spPr/>
        <p:txBody>
          <a:bodyPr>
            <a:normAutofit/>
          </a:bodyPr>
          <a:lstStyle/>
          <a:p>
            <a:pPr>
              <a:lnSpc>
                <a:spcPct val="150000"/>
              </a:lnSpc>
            </a:pPr>
            <a:r>
              <a:rPr lang="en-US" altLang="zh-CN" dirty="0"/>
              <a:t>S </a:t>
            </a:r>
            <a:r>
              <a:rPr lang="zh-CN" altLang="en-US" dirty="0"/>
              <a:t>的概率 </a:t>
            </a:r>
            <a:r>
              <a:rPr lang="en-US" altLang="zh-CN" dirty="0"/>
              <a:t>P(S)</a:t>
            </a:r>
            <a:r>
              <a:rPr lang="zh-CN" altLang="en-US" dirty="0"/>
              <a:t>等于每一个词出现的概率相乘</a:t>
            </a:r>
            <a:endParaRPr lang="en-US" altLang="zh-CN" sz="2000" dirty="0"/>
          </a:p>
          <a:p>
            <a:pPr marL="0" indent="0">
              <a:lnSpc>
                <a:spcPct val="150000"/>
              </a:lnSpc>
              <a:buNone/>
            </a:pPr>
            <a:r>
              <a:rPr lang="en-US" altLang="zh-CN" sz="2000" dirty="0"/>
              <a:t>         P(S) =</a:t>
            </a:r>
            <a:r>
              <a:rPr lang="en-US" altLang="zh-CN" sz="2000" b="1" i="1" dirty="0"/>
              <a:t>P</a:t>
            </a:r>
            <a:r>
              <a:rPr lang="en-US" altLang="zh-CN" sz="2000" dirty="0"/>
              <a:t>(</a:t>
            </a:r>
            <a:r>
              <a:rPr lang="el-GR" altLang="zh-CN" sz="2000" dirty="0"/>
              <a:t>ω</a:t>
            </a:r>
            <a:r>
              <a:rPr lang="el-GR" altLang="zh-CN" sz="2000" baseline="-25000" dirty="0"/>
              <a:t>1</a:t>
            </a:r>
            <a:r>
              <a:rPr lang="el-GR" altLang="zh-CN" sz="2000" dirty="0"/>
              <a:t>)•</a:t>
            </a:r>
            <a:r>
              <a:rPr lang="en-US" altLang="zh-CN" sz="2000" b="1" i="1" dirty="0"/>
              <a:t>P</a:t>
            </a:r>
            <a:r>
              <a:rPr lang="en-US" altLang="zh-CN" sz="2000" dirty="0"/>
              <a:t>(</a:t>
            </a:r>
            <a:r>
              <a:rPr lang="el-GR" altLang="zh-CN" sz="2000" dirty="0"/>
              <a:t>ω</a:t>
            </a:r>
            <a:r>
              <a:rPr lang="el-GR" altLang="zh-CN" sz="2000" baseline="-25000" dirty="0"/>
              <a:t>2</a:t>
            </a:r>
            <a:r>
              <a:rPr lang="el-GR" altLang="zh-CN" sz="2000" dirty="0"/>
              <a:t>|ω</a:t>
            </a:r>
            <a:r>
              <a:rPr lang="el-GR" altLang="zh-CN" sz="2000" baseline="-25000" dirty="0"/>
              <a:t>1</a:t>
            </a:r>
            <a:r>
              <a:rPr lang="el-GR" altLang="zh-CN" sz="2000" dirty="0"/>
              <a:t>)•</a:t>
            </a:r>
            <a:r>
              <a:rPr lang="en-US" altLang="zh-CN" sz="2000" b="1" i="1" dirty="0"/>
              <a:t>P</a:t>
            </a:r>
            <a:r>
              <a:rPr lang="en-US" altLang="zh-CN" sz="2000" dirty="0"/>
              <a:t>(</a:t>
            </a:r>
            <a:r>
              <a:rPr lang="el-GR" altLang="zh-CN" sz="2000" dirty="0"/>
              <a:t>ω</a:t>
            </a:r>
            <a:r>
              <a:rPr lang="el-GR" altLang="zh-CN" sz="2000" baseline="-25000" dirty="0"/>
              <a:t>3</a:t>
            </a:r>
            <a:r>
              <a:rPr lang="el-GR" altLang="zh-CN" sz="2000" dirty="0"/>
              <a:t>|ω</a:t>
            </a:r>
            <a:r>
              <a:rPr lang="el-GR" altLang="zh-CN" sz="2000" baseline="-25000" dirty="0"/>
              <a:t>1</a:t>
            </a:r>
            <a:r>
              <a:rPr lang="el-GR" altLang="zh-CN" sz="2000" dirty="0"/>
              <a:t>,ω</a:t>
            </a:r>
            <a:r>
              <a:rPr lang="el-GR" altLang="zh-CN" sz="2000" baseline="-25000" dirty="0"/>
              <a:t>2</a:t>
            </a:r>
            <a:r>
              <a:rPr lang="el-GR" altLang="zh-CN" sz="2000" dirty="0"/>
              <a:t>)•••</a:t>
            </a:r>
            <a:r>
              <a:rPr lang="en-US" altLang="zh-CN" sz="2000" b="1" i="1" dirty="0"/>
              <a:t>P</a:t>
            </a:r>
            <a:r>
              <a:rPr lang="en-US" altLang="zh-CN" sz="2000" dirty="0"/>
              <a:t>(</a:t>
            </a:r>
            <a:r>
              <a:rPr lang="el-GR" altLang="zh-CN" sz="2000" dirty="0"/>
              <a:t>ω</a:t>
            </a:r>
            <a:r>
              <a:rPr lang="en-US" altLang="zh-CN" sz="2000" baseline="-25000" dirty="0"/>
              <a:t>n</a:t>
            </a:r>
            <a:r>
              <a:rPr lang="en-US" altLang="zh-CN" sz="2000" dirty="0"/>
              <a:t>|</a:t>
            </a:r>
            <a:r>
              <a:rPr lang="el-GR" altLang="zh-CN" sz="2000" dirty="0"/>
              <a:t>ω</a:t>
            </a:r>
            <a:r>
              <a:rPr lang="el-GR" altLang="zh-CN" sz="2000" baseline="-25000" dirty="0"/>
              <a:t>1，</a:t>
            </a:r>
            <a:r>
              <a:rPr lang="el-GR" altLang="zh-CN" sz="2000" dirty="0"/>
              <a:t>ω</a:t>
            </a:r>
            <a:r>
              <a:rPr lang="el-GR" altLang="zh-CN" sz="2000" baseline="-25000" dirty="0"/>
              <a:t>2</a:t>
            </a:r>
            <a:r>
              <a:rPr lang="el-GR" altLang="zh-CN" sz="2000" dirty="0"/>
              <a:t>，...，ω</a:t>
            </a:r>
            <a:r>
              <a:rPr lang="en-US" altLang="zh-CN" sz="2000" baseline="-25000" dirty="0"/>
              <a:t>n-1</a:t>
            </a:r>
            <a:r>
              <a:rPr lang="en-US" altLang="zh-CN" sz="2000" dirty="0"/>
              <a:t>)  </a:t>
            </a:r>
            <a:endParaRPr lang="en-US" altLang="zh-CN" dirty="0"/>
          </a:p>
          <a:p>
            <a:pPr lvl="2">
              <a:lnSpc>
                <a:spcPct val="150000"/>
              </a:lnSpc>
            </a:pPr>
            <a:r>
              <a:rPr lang="en-US" altLang="zh-CN" dirty="0"/>
              <a:t>P (w</a:t>
            </a:r>
            <a:r>
              <a:rPr lang="en-US" altLang="zh-CN" baseline="-25000" dirty="0"/>
              <a:t>1</a:t>
            </a:r>
            <a:r>
              <a:rPr lang="en-US" altLang="zh-CN" dirty="0"/>
              <a:t>) </a:t>
            </a:r>
            <a:r>
              <a:rPr lang="zh-CN" altLang="en-US" dirty="0"/>
              <a:t>表示第一个词</a:t>
            </a:r>
            <a:r>
              <a:rPr lang="en-US" altLang="zh-CN" dirty="0"/>
              <a:t>w</a:t>
            </a:r>
            <a:r>
              <a:rPr lang="en-US" altLang="zh-CN" baseline="-25000" dirty="0"/>
              <a:t>1</a:t>
            </a:r>
            <a:r>
              <a:rPr lang="en-US" altLang="zh-CN" dirty="0"/>
              <a:t> </a:t>
            </a:r>
            <a:r>
              <a:rPr lang="zh-CN" altLang="en-US" dirty="0"/>
              <a:t>出现的概率；</a:t>
            </a:r>
            <a:endParaRPr lang="en-US" altLang="zh-CN" dirty="0"/>
          </a:p>
          <a:p>
            <a:pPr lvl="3">
              <a:lnSpc>
                <a:spcPct val="150000"/>
              </a:lnSpc>
            </a:pPr>
            <a:r>
              <a:rPr lang="zh-CN" altLang="en-US" dirty="0"/>
              <a:t>根据大数定理，只要统计量足够，相对频度等于频率</a:t>
            </a:r>
            <a:endParaRPr lang="en-US" altLang="zh-CN" dirty="0"/>
          </a:p>
          <a:p>
            <a:pPr lvl="2">
              <a:lnSpc>
                <a:spcPct val="150000"/>
              </a:lnSpc>
            </a:pPr>
            <a:r>
              <a:rPr lang="en-US" altLang="zh-CN" dirty="0"/>
              <a:t>P (w</a:t>
            </a:r>
            <a:r>
              <a:rPr lang="en-US" altLang="zh-CN" baseline="-25000" dirty="0"/>
              <a:t>2</a:t>
            </a:r>
            <a:r>
              <a:rPr lang="en-US" altLang="zh-CN" dirty="0"/>
              <a:t>|w</a:t>
            </a:r>
            <a:r>
              <a:rPr lang="en-US" altLang="zh-CN" baseline="-25000" dirty="0"/>
              <a:t>1</a:t>
            </a:r>
            <a:r>
              <a:rPr lang="en-US" altLang="zh-CN" dirty="0"/>
              <a:t>) </a:t>
            </a:r>
            <a:r>
              <a:rPr lang="zh-CN" altLang="en-US" dirty="0"/>
              <a:t>是在已知第一个词的前提下，第二个词出现的概率；</a:t>
            </a:r>
            <a:endParaRPr lang="en-US" altLang="zh-CN" dirty="0"/>
          </a:p>
          <a:p>
            <a:pPr marL="0" indent="0">
              <a:lnSpc>
                <a:spcPct val="150000"/>
              </a:lnSpc>
              <a:buNone/>
            </a:pPr>
            <a:endParaRPr lang="en-US" altLang="zh-CN" dirty="0"/>
          </a:p>
          <a:p>
            <a:endParaRPr lang="zh-CN" altLang="en-US" dirty="0"/>
          </a:p>
        </p:txBody>
      </p:sp>
    </p:spTree>
    <p:extLst>
      <p:ext uri="{BB962C8B-B14F-4D97-AF65-F5344CB8AC3E}">
        <p14:creationId xmlns:p14="http://schemas.microsoft.com/office/powerpoint/2010/main" val="260364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981200" y="1417639"/>
            <a:ext cx="8229600" cy="4963689"/>
          </a:xfrm>
        </p:spPr>
        <p:txBody>
          <a:bodyPr>
            <a:normAutofit/>
          </a:bodyPr>
          <a:lstStyle/>
          <a:p>
            <a:pPr lvl="2"/>
            <a:r>
              <a:rPr lang="en-US" altLang="zh-CN" dirty="0"/>
              <a:t>P (w</a:t>
            </a:r>
            <a:r>
              <a:rPr lang="en-US" altLang="zh-CN" baseline="-25000" dirty="0"/>
              <a:t>2</a:t>
            </a:r>
            <a:r>
              <a:rPr lang="en-US" altLang="zh-CN" dirty="0"/>
              <a:t>|w</a:t>
            </a:r>
            <a:r>
              <a:rPr lang="en-US" altLang="zh-CN" baseline="-25000" dirty="0"/>
              <a:t>1</a:t>
            </a:r>
            <a:r>
              <a:rPr lang="en-US" altLang="zh-CN" dirty="0"/>
              <a:t>) </a:t>
            </a:r>
            <a:r>
              <a:rPr lang="zh-CN" altLang="en-US" dirty="0"/>
              <a:t>是在已知第一个词的前提下，第二个词出现的概率；</a:t>
            </a:r>
            <a:endParaRPr lang="en-US" altLang="zh-CN" dirty="0"/>
          </a:p>
          <a:p>
            <a:pPr lvl="3"/>
            <a:r>
              <a:rPr lang="zh-CN" altLang="en-US" dirty="0"/>
              <a:t>条件概率 </a:t>
            </a:r>
            <a:r>
              <a:rPr lang="en-US" altLang="zh-CN" dirty="0"/>
              <a:t>P(w</a:t>
            </a:r>
            <a:r>
              <a:rPr lang="en-US" altLang="zh-CN" baseline="-25000" dirty="0"/>
              <a:t>i</a:t>
            </a:r>
            <a:r>
              <a:rPr lang="en-US" altLang="zh-CN" dirty="0"/>
              <a:t>|w</a:t>
            </a:r>
            <a:r>
              <a:rPr lang="en-US" altLang="zh-CN" baseline="-25000" dirty="0"/>
              <a:t>i-1</a:t>
            </a:r>
            <a:r>
              <a:rPr lang="en-US" altLang="zh-CN" dirty="0"/>
              <a:t>) = P(w</a:t>
            </a:r>
            <a:r>
              <a:rPr lang="en-US" altLang="zh-CN" baseline="-25000" dirty="0"/>
              <a:t>i-1</a:t>
            </a:r>
            <a:r>
              <a:rPr lang="en-US" altLang="zh-CN" dirty="0"/>
              <a:t>,w</a:t>
            </a:r>
            <a:r>
              <a:rPr lang="en-US" altLang="zh-CN" baseline="-25000" dirty="0"/>
              <a:t>i</a:t>
            </a:r>
            <a:r>
              <a:rPr lang="en-US" altLang="zh-CN" dirty="0"/>
              <a:t>)/ P (w</a:t>
            </a:r>
            <a:r>
              <a:rPr lang="en-US" altLang="zh-CN" baseline="-25000" dirty="0"/>
              <a:t>i-1</a:t>
            </a:r>
            <a:r>
              <a:rPr lang="en-US" altLang="zh-CN" dirty="0"/>
              <a:t>)</a:t>
            </a:r>
            <a:r>
              <a:rPr lang="zh-CN" altLang="en-US" dirty="0"/>
              <a:t>。 </a:t>
            </a:r>
            <a:endParaRPr lang="en-US" altLang="zh-CN" dirty="0"/>
          </a:p>
          <a:p>
            <a:pPr lvl="4"/>
            <a:r>
              <a:rPr lang="zh-CN" altLang="en-US" dirty="0"/>
              <a:t>联合概率 </a:t>
            </a:r>
            <a:r>
              <a:rPr lang="en-US" altLang="zh-CN" dirty="0"/>
              <a:t>P(w</a:t>
            </a:r>
            <a:r>
              <a:rPr lang="en-US" altLang="zh-CN" baseline="-25000" dirty="0"/>
              <a:t>i-1</a:t>
            </a:r>
            <a:r>
              <a:rPr lang="en-US" altLang="zh-CN" dirty="0"/>
              <a:t>,w</a:t>
            </a:r>
            <a:r>
              <a:rPr lang="en-US" altLang="zh-CN" baseline="-25000" dirty="0"/>
              <a:t>i</a:t>
            </a:r>
            <a:r>
              <a:rPr lang="zh-CN" altLang="en-US" dirty="0"/>
              <a:t>）</a:t>
            </a:r>
            <a:endParaRPr lang="en-US" altLang="zh-CN" dirty="0"/>
          </a:p>
          <a:p>
            <a:pPr lvl="5"/>
            <a:r>
              <a:rPr lang="zh-CN" altLang="en-US" dirty="0"/>
              <a:t>这对词在统计的文本中出现了多少次</a:t>
            </a:r>
            <a:r>
              <a:rPr lang="en-US" altLang="zh-CN" dirty="0"/>
              <a:t>/</a:t>
            </a:r>
            <a:r>
              <a:rPr lang="zh-CN" altLang="en-US" dirty="0"/>
              <a:t>文档数</a:t>
            </a:r>
            <a:endParaRPr lang="en-US" altLang="zh-CN" dirty="0"/>
          </a:p>
          <a:p>
            <a:pPr lvl="4"/>
            <a:r>
              <a:rPr lang="zh-CN" altLang="en-US" dirty="0"/>
              <a:t>边缘概率</a:t>
            </a:r>
            <a:r>
              <a:rPr lang="en-US" altLang="zh-CN" dirty="0"/>
              <a:t>P (w</a:t>
            </a:r>
            <a:r>
              <a:rPr lang="en-US" altLang="zh-CN" baseline="-25000" dirty="0"/>
              <a:t>i-1</a:t>
            </a:r>
            <a:r>
              <a:rPr lang="en-US" altLang="zh-CN" dirty="0"/>
              <a:t>)        </a:t>
            </a:r>
          </a:p>
          <a:p>
            <a:pPr lvl="5"/>
            <a:r>
              <a:rPr lang="en-US" altLang="zh-CN" dirty="0"/>
              <a:t>w</a:t>
            </a:r>
            <a:r>
              <a:rPr lang="en-US" altLang="zh-CN" baseline="-25000" dirty="0"/>
              <a:t>i-1</a:t>
            </a:r>
            <a:r>
              <a:rPr lang="en-US" altLang="zh-CN" dirty="0"/>
              <a:t> </a:t>
            </a:r>
            <a:r>
              <a:rPr lang="zh-CN" altLang="en-US" dirty="0"/>
              <a:t>本身出现了多少次</a:t>
            </a:r>
            <a:r>
              <a:rPr lang="en-US" altLang="zh-CN" dirty="0"/>
              <a:t>/</a:t>
            </a:r>
            <a:r>
              <a:rPr lang="zh-CN" altLang="en-US" dirty="0"/>
              <a:t>文档数     </a:t>
            </a:r>
            <a:endParaRPr lang="en-US" altLang="zh-CN" dirty="0"/>
          </a:p>
          <a:p>
            <a:pPr lvl="2"/>
            <a:r>
              <a:rPr lang="zh-CN" altLang="en-US" dirty="0"/>
              <a:t>以次类推。</a:t>
            </a:r>
            <a:endParaRPr lang="en-US" altLang="zh-CN" dirty="0"/>
          </a:p>
          <a:p>
            <a:pPr lvl="2"/>
            <a:r>
              <a:rPr lang="zh-CN" altLang="en-US" dirty="0"/>
              <a:t>词</a:t>
            </a:r>
            <a:r>
              <a:rPr lang="en-US" altLang="zh-CN" dirty="0" err="1"/>
              <a:t>w</a:t>
            </a:r>
            <a:r>
              <a:rPr lang="en-US" altLang="zh-CN" baseline="-25000" dirty="0" err="1"/>
              <a:t>n</a:t>
            </a:r>
            <a:r>
              <a:rPr lang="zh-CN" altLang="en-US" dirty="0"/>
              <a:t> 的出现概率取决于它前面所有词。</a:t>
            </a:r>
            <a:endParaRPr lang="en-US" altLang="zh-CN" dirty="0"/>
          </a:p>
          <a:p>
            <a:pPr lvl="3"/>
            <a:r>
              <a:rPr lang="zh-CN" altLang="en-US" dirty="0"/>
              <a:t>在统计语言模型中，该条件概率通过极大似然估计计算：</a:t>
            </a:r>
            <a:endParaRPr lang="en-US" altLang="zh-CN" dirty="0"/>
          </a:p>
          <a:p>
            <a:endParaRPr lang="zh-CN" altLang="en-US" dirty="0"/>
          </a:p>
        </p:txBody>
      </p:sp>
      <p:pic>
        <p:nvPicPr>
          <p:cNvPr id="7169" name="Picture 1"/>
          <p:cNvPicPr>
            <a:picLocks noChangeAspect="1" noChangeArrowheads="1"/>
          </p:cNvPicPr>
          <p:nvPr/>
        </p:nvPicPr>
        <p:blipFill>
          <a:blip r:embed="rId2"/>
          <a:srcRect/>
          <a:stretch>
            <a:fillRect/>
          </a:stretch>
        </p:blipFill>
        <p:spPr bwMode="auto">
          <a:xfrm>
            <a:off x="3935760" y="5373216"/>
            <a:ext cx="5392942" cy="92869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981200" y="1600200"/>
            <a:ext cx="8229600" cy="4829196"/>
          </a:xfrm>
        </p:spPr>
        <p:txBody>
          <a:bodyPr>
            <a:normAutofit/>
          </a:bodyPr>
          <a:lstStyle/>
          <a:p>
            <a:pPr>
              <a:lnSpc>
                <a:spcPct val="150000"/>
              </a:lnSpc>
            </a:pPr>
            <a:r>
              <a:rPr lang="zh-CN" altLang="en-US" dirty="0"/>
              <a:t>存在两个问题：</a:t>
            </a:r>
          </a:p>
          <a:p>
            <a:pPr lvl="1">
              <a:lnSpc>
                <a:spcPct val="150000"/>
              </a:lnSpc>
            </a:pPr>
            <a:r>
              <a:rPr lang="zh-CN" altLang="en-US" dirty="0"/>
              <a:t>要求的概率太多了，因为</a:t>
            </a:r>
            <a:r>
              <a:rPr lang="el-GR" dirty="0"/>
              <a:t>ω</a:t>
            </a:r>
            <a:r>
              <a:rPr lang="el-GR" baseline="-25000" dirty="0"/>
              <a:t>1，</a:t>
            </a:r>
            <a:r>
              <a:rPr lang="el-GR" dirty="0"/>
              <a:t>ω</a:t>
            </a:r>
            <a:r>
              <a:rPr lang="el-GR" baseline="-25000" dirty="0"/>
              <a:t>2</a:t>
            </a:r>
            <a:r>
              <a:rPr lang="el-GR" dirty="0"/>
              <a:t>，...，ω</a:t>
            </a:r>
            <a:r>
              <a:rPr lang="en-US" baseline="-25000" dirty="0"/>
              <a:t>n</a:t>
            </a:r>
            <a:r>
              <a:rPr lang="zh-CN" altLang="en-US" dirty="0"/>
              <a:t>的组合实在太多了（词表数的</a:t>
            </a:r>
            <a:r>
              <a:rPr lang="en-US" altLang="zh-CN" dirty="0"/>
              <a:t>n</a:t>
            </a:r>
            <a:r>
              <a:rPr lang="zh-CN" altLang="en-US" dirty="0"/>
              <a:t>次方）</a:t>
            </a:r>
            <a:endParaRPr lang="en-US" altLang="zh-CN" dirty="0"/>
          </a:p>
          <a:p>
            <a:pPr lvl="2">
              <a:lnSpc>
                <a:spcPct val="150000"/>
              </a:lnSpc>
            </a:pPr>
            <a:r>
              <a:rPr lang="en-US" altLang="zh-CN" b="1" dirty="0"/>
              <a:t>n-gram</a:t>
            </a:r>
            <a:r>
              <a:rPr lang="zh-CN" altLang="en-US" b="1" dirty="0"/>
              <a:t>语言模型</a:t>
            </a:r>
            <a:endParaRPr lang="zh-CN" altLang="en-US" dirty="0"/>
          </a:p>
          <a:p>
            <a:pPr lvl="1">
              <a:lnSpc>
                <a:spcPct val="150000"/>
              </a:lnSpc>
            </a:pPr>
            <a:r>
              <a:rPr lang="zh-CN" altLang="en-US" dirty="0"/>
              <a:t>由于语料的数量有限，数据中可能不存在</a:t>
            </a:r>
            <a:r>
              <a:rPr lang="el-GR" dirty="0"/>
              <a:t>ω</a:t>
            </a:r>
            <a:r>
              <a:rPr lang="el-GR" baseline="-25000" dirty="0"/>
              <a:t>1，</a:t>
            </a:r>
            <a:r>
              <a:rPr lang="el-GR" dirty="0"/>
              <a:t>ω</a:t>
            </a:r>
            <a:r>
              <a:rPr lang="el-GR" baseline="-25000" dirty="0"/>
              <a:t>2</a:t>
            </a:r>
            <a:r>
              <a:rPr lang="el-GR" dirty="0"/>
              <a:t>，...，ω</a:t>
            </a:r>
            <a:r>
              <a:rPr lang="en-US" baseline="-25000" dirty="0"/>
              <a:t>n</a:t>
            </a:r>
            <a:r>
              <a:rPr lang="zh-CN" altLang="en-US" dirty="0"/>
              <a:t>的组合，导致求得的条件概率为</a:t>
            </a:r>
            <a:r>
              <a:rPr lang="en-US" altLang="zh-CN" dirty="0"/>
              <a:t>0</a:t>
            </a:r>
            <a:r>
              <a:rPr lang="zh-CN" altLang="en-US" dirty="0"/>
              <a:t>。</a:t>
            </a:r>
            <a:endParaRPr lang="en-US" altLang="zh-CN" dirty="0"/>
          </a:p>
          <a:p>
            <a:pPr lvl="4"/>
            <a:endParaRPr lang="en-US" altLang="zh-C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n-gram</a:t>
            </a:r>
            <a:r>
              <a:rPr lang="zh-CN" altLang="en-US" b="1" dirty="0"/>
              <a:t>语言模型</a:t>
            </a:r>
            <a:endParaRPr lang="zh-CN" altLang="en-US" dirty="0"/>
          </a:p>
        </p:txBody>
      </p:sp>
      <p:sp>
        <p:nvSpPr>
          <p:cNvPr id="3" name="内容占位符 2"/>
          <p:cNvSpPr>
            <a:spLocks noGrp="1"/>
          </p:cNvSpPr>
          <p:nvPr>
            <p:ph idx="1"/>
          </p:nvPr>
        </p:nvSpPr>
        <p:spPr>
          <a:xfrm>
            <a:off x="1981200" y="1428737"/>
            <a:ext cx="8229600" cy="1071570"/>
          </a:xfrm>
        </p:spPr>
        <p:txBody>
          <a:bodyPr>
            <a:normAutofit fontScale="77500" lnSpcReduction="20000"/>
          </a:bodyPr>
          <a:lstStyle/>
          <a:p>
            <a:r>
              <a:rPr lang="en-US" dirty="0"/>
              <a:t>N-1</a:t>
            </a:r>
            <a:r>
              <a:rPr lang="zh-CN" altLang="en-US" dirty="0"/>
              <a:t>阶马尔可夫假设</a:t>
            </a:r>
            <a:r>
              <a:rPr lang="en-US" altLang="zh-CN" dirty="0"/>
              <a:t>:</a:t>
            </a:r>
          </a:p>
          <a:p>
            <a:pPr lvl="1"/>
            <a:r>
              <a:rPr lang="zh-CN" altLang="en-US" dirty="0"/>
              <a:t>假定文本中的每个词</a:t>
            </a:r>
            <a:r>
              <a:rPr lang="en-US" altLang="zh-CN" dirty="0" err="1"/>
              <a:t>ω</a:t>
            </a:r>
            <a:r>
              <a:rPr lang="en-US" altLang="zh-CN" baseline="-25000" dirty="0" err="1"/>
              <a:t>i</a:t>
            </a:r>
            <a:r>
              <a:rPr lang="zh-CN" altLang="en-US" dirty="0"/>
              <a:t>和前面的</a:t>
            </a:r>
            <a:r>
              <a:rPr lang="en-US" altLang="zh-CN" dirty="0"/>
              <a:t>N-1</a:t>
            </a:r>
            <a:r>
              <a:rPr lang="zh-CN" altLang="en-US" dirty="0"/>
              <a:t>个词有关，而与更前面的词无关</a:t>
            </a:r>
            <a:endParaRPr lang="en-US" altLang="zh-CN" dirty="0"/>
          </a:p>
          <a:p>
            <a:r>
              <a:rPr lang="zh-CN" altLang="en-US" dirty="0"/>
              <a:t>对应的语言模型称为</a:t>
            </a:r>
            <a:r>
              <a:rPr lang="en-US" dirty="0"/>
              <a:t>N</a:t>
            </a:r>
            <a:r>
              <a:rPr lang="zh-CN" altLang="en-US" dirty="0"/>
              <a:t>元模型</a:t>
            </a:r>
            <a:r>
              <a:rPr lang="en-US" altLang="zh-CN" dirty="0"/>
              <a:t>(</a:t>
            </a:r>
            <a:r>
              <a:rPr lang="en-US" dirty="0"/>
              <a:t>N-Gram Model)。</a:t>
            </a:r>
          </a:p>
          <a:p>
            <a:endParaRPr lang="zh-CN" altLang="en-US" dirty="0"/>
          </a:p>
        </p:txBody>
      </p:sp>
      <p:pic>
        <p:nvPicPr>
          <p:cNvPr id="25603" name="Picture 3"/>
          <p:cNvPicPr>
            <a:picLocks noChangeAspect="1" noChangeArrowheads="1"/>
          </p:cNvPicPr>
          <p:nvPr/>
        </p:nvPicPr>
        <p:blipFill>
          <a:blip r:embed="rId3"/>
          <a:srcRect/>
          <a:stretch>
            <a:fillRect/>
          </a:stretch>
        </p:blipFill>
        <p:spPr bwMode="auto">
          <a:xfrm>
            <a:off x="2809852" y="2428868"/>
            <a:ext cx="6629400" cy="40576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如何选择依赖词的个数，即</a:t>
            </a:r>
            <a:r>
              <a:rPr lang="en-US" altLang="zh-CN" dirty="0"/>
              <a:t>n</a:t>
            </a:r>
            <a:r>
              <a:rPr lang="zh-CN" altLang="en-US" dirty="0"/>
              <a:t>。</a:t>
            </a:r>
          </a:p>
          <a:p>
            <a:pPr lvl="1"/>
            <a:r>
              <a:rPr lang="zh-CN" altLang="en-US" dirty="0"/>
              <a:t>更大的</a:t>
            </a:r>
            <a:r>
              <a:rPr lang="en-US" altLang="zh-CN" dirty="0"/>
              <a:t>n</a:t>
            </a:r>
            <a:r>
              <a:rPr lang="zh-CN" altLang="en-US" dirty="0"/>
              <a:t>：</a:t>
            </a:r>
            <a:endParaRPr lang="en-US" altLang="zh-CN" dirty="0"/>
          </a:p>
          <a:p>
            <a:pPr lvl="2"/>
            <a:r>
              <a:rPr lang="zh-CN" altLang="en-US" dirty="0"/>
              <a:t>对下一个词出现的约束信息更多，具有更大的</a:t>
            </a:r>
            <a:r>
              <a:rPr lang="zh-CN" altLang="en-US" b="1" dirty="0"/>
              <a:t>辨别力</a:t>
            </a:r>
            <a:r>
              <a:rPr lang="zh-CN" altLang="en-US" dirty="0"/>
              <a:t>；</a:t>
            </a:r>
            <a:endParaRPr lang="en-US" altLang="zh-CN" dirty="0"/>
          </a:p>
          <a:p>
            <a:pPr lvl="2"/>
            <a:r>
              <a:rPr lang="zh-CN" altLang="en-US" dirty="0"/>
              <a:t>理论上，</a:t>
            </a:r>
            <a:r>
              <a:rPr lang="en-US" altLang="zh-CN" dirty="0"/>
              <a:t>n</a:t>
            </a:r>
            <a:r>
              <a:rPr lang="zh-CN" altLang="en-US" dirty="0"/>
              <a:t>越大越好</a:t>
            </a:r>
          </a:p>
          <a:p>
            <a:pPr lvl="1"/>
            <a:r>
              <a:rPr lang="zh-CN" altLang="en-US" dirty="0"/>
              <a:t>更小的</a:t>
            </a:r>
            <a:r>
              <a:rPr lang="en-US" altLang="zh-CN" dirty="0"/>
              <a:t>n</a:t>
            </a:r>
            <a:r>
              <a:rPr lang="zh-CN" altLang="en-US" dirty="0"/>
              <a:t>：</a:t>
            </a:r>
            <a:endParaRPr lang="en-US" altLang="zh-CN" dirty="0"/>
          </a:p>
          <a:p>
            <a:pPr lvl="2"/>
            <a:r>
              <a:rPr lang="zh-CN" altLang="en-US" dirty="0"/>
              <a:t>在训练语料库中出现的次数更多，具有更可靠的统计信息，具有更高的</a:t>
            </a:r>
            <a:r>
              <a:rPr lang="zh-CN" altLang="en-US" b="1" dirty="0"/>
              <a:t>可靠性。</a:t>
            </a:r>
            <a:endParaRPr lang="zh-CN" altLang="en-US" dirty="0"/>
          </a:p>
          <a:p>
            <a:pPr lvl="2"/>
            <a:r>
              <a:rPr lang="zh-CN" altLang="en-US" dirty="0"/>
              <a:t>经验上，</a:t>
            </a:r>
            <a:r>
              <a:rPr lang="en-US" altLang="zh-CN" dirty="0"/>
              <a:t>trigram</a:t>
            </a:r>
            <a:r>
              <a:rPr lang="zh-CN" altLang="en-US" dirty="0"/>
              <a:t>用的最多，尽管如此，原则上，</a:t>
            </a:r>
            <a:r>
              <a:rPr lang="zh-CN" altLang="en-US" b="1" dirty="0"/>
              <a:t>能用</a:t>
            </a:r>
            <a:r>
              <a:rPr lang="en-US" altLang="zh-CN" b="1" dirty="0"/>
              <a:t>bigram</a:t>
            </a:r>
            <a:r>
              <a:rPr lang="zh-CN" altLang="en-US" b="1" dirty="0"/>
              <a:t>解决，绝不使用</a:t>
            </a:r>
            <a:r>
              <a:rPr lang="en-US" altLang="zh-CN" b="1" dirty="0"/>
              <a:t>trigram</a:t>
            </a:r>
            <a:r>
              <a:rPr lang="zh-CN" altLang="en-US" b="1" dirty="0"/>
              <a:t>。</a:t>
            </a:r>
            <a:endParaRPr lang="zh-CN" altLang="en-US"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四元甚至更高阶的模型是否能覆盖所有的语言现象呢？</a:t>
            </a:r>
            <a:endParaRPr lang="en-US" altLang="zh-CN" dirty="0"/>
          </a:p>
          <a:p>
            <a:pPr lvl="1"/>
            <a:r>
              <a:rPr lang="zh-CN" altLang="en-US" dirty="0"/>
              <a:t>答案显然是否定的</a:t>
            </a:r>
            <a:endParaRPr lang="en-US" altLang="zh-CN" dirty="0"/>
          </a:p>
          <a:p>
            <a:r>
              <a:rPr lang="zh-CN" altLang="en-US" dirty="0"/>
              <a:t>为什么</a:t>
            </a:r>
            <a:r>
              <a:rPr lang="en-US" altLang="zh-CN" dirty="0"/>
              <a:t>N</a:t>
            </a:r>
            <a:r>
              <a:rPr lang="zh-CN" altLang="en-US" dirty="0"/>
              <a:t>取值一般都这么小呢？</a:t>
            </a:r>
            <a:endParaRPr lang="en-US" altLang="zh-CN" dirty="0"/>
          </a:p>
          <a:p>
            <a:pPr lvl="1"/>
            <a:r>
              <a:rPr lang="en-US" altLang="zh-CN" dirty="0"/>
              <a:t>N</a:t>
            </a:r>
            <a:r>
              <a:rPr lang="zh-CN" altLang="en-US" dirty="0"/>
              <a:t>元模型的空间复杂度，时间复杂度几乎是</a:t>
            </a:r>
            <a:r>
              <a:rPr lang="en-US" altLang="zh-CN" dirty="0"/>
              <a:t>N</a:t>
            </a:r>
            <a:r>
              <a:rPr lang="zh-CN" altLang="en-US" dirty="0"/>
              <a:t>的指数函数，即</a:t>
            </a:r>
            <a:r>
              <a:rPr lang="en-US" altLang="zh-CN" i="1" dirty="0"/>
              <a:t>0(|V|</a:t>
            </a:r>
            <a:r>
              <a:rPr lang="en-US" altLang="zh-CN" i="1" baseline="30000" dirty="0"/>
              <a:t>N</a:t>
            </a:r>
            <a:r>
              <a:rPr lang="en-US" altLang="zh-CN" i="1" dirty="0"/>
              <a:t>)</a:t>
            </a:r>
            <a:r>
              <a:rPr lang="zh-CN" altLang="en-US" dirty="0"/>
              <a:t>，</a:t>
            </a:r>
            <a:endParaRPr lang="en-US" altLang="zh-CN" dirty="0"/>
          </a:p>
          <a:p>
            <a:pPr lvl="2"/>
            <a:r>
              <a:rPr lang="en-US" altLang="zh-CN" dirty="0"/>
              <a:t>|</a:t>
            </a:r>
            <a:r>
              <a:rPr lang="en-US" altLang="zh-CN" i="1" dirty="0"/>
              <a:t>V|</a:t>
            </a:r>
            <a:r>
              <a:rPr lang="zh-CN" altLang="en-US" dirty="0"/>
              <a:t>是一种语言词典的词汇量，一般在几万到几十万。</a:t>
            </a:r>
            <a:endParaRPr lang="en-US" altLang="zh-CN" dirty="0"/>
          </a:p>
          <a:p>
            <a:pPr lvl="2"/>
            <a:r>
              <a:rPr lang="en-US" altLang="zh-CN" sz="2100" dirty="0"/>
              <a:t>Google  </a:t>
            </a:r>
            <a:r>
              <a:rPr lang="zh-CN" altLang="en-US" sz="2100" dirty="0"/>
              <a:t>罗塞塔翻译系统  四元模型</a:t>
            </a:r>
            <a:endParaRPr lang="en-US" altLang="zh-CN" sz="2100" dirty="0"/>
          </a:p>
          <a:p>
            <a:pPr lvl="3"/>
            <a:r>
              <a:rPr lang="zh-CN" altLang="en-US" sz="1600" dirty="0"/>
              <a:t>该模型存储于</a:t>
            </a:r>
            <a:r>
              <a:rPr lang="en-US" altLang="zh-CN" sz="1600" dirty="0"/>
              <a:t>500 </a:t>
            </a:r>
            <a:r>
              <a:rPr lang="zh-CN" altLang="en-US" sz="1600" dirty="0"/>
              <a:t>台以上的</a:t>
            </a:r>
            <a:r>
              <a:rPr lang="en-US" altLang="zh-CN" sz="1600" dirty="0"/>
              <a:t>Google </a:t>
            </a:r>
            <a:r>
              <a:rPr lang="zh-CN" altLang="en-US" sz="1600" dirty="0"/>
              <a:t>服务器中</a:t>
            </a:r>
            <a:endParaRPr lang="en-US" altLang="zh-CN" dirty="0"/>
          </a:p>
          <a:p>
            <a:pPr lvl="1"/>
            <a:endParaRPr lang="en-US"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统计语言模型的工程诀窍</a:t>
            </a:r>
            <a:endParaRPr lang="zh-CN" altLang="en-US" dirty="0"/>
          </a:p>
        </p:txBody>
      </p:sp>
      <p:sp>
        <p:nvSpPr>
          <p:cNvPr id="3" name="内容占位符 2"/>
          <p:cNvSpPr>
            <a:spLocks noGrp="1"/>
          </p:cNvSpPr>
          <p:nvPr>
            <p:ph idx="1"/>
          </p:nvPr>
        </p:nvSpPr>
        <p:spPr>
          <a:xfrm>
            <a:off x="1981200" y="1600200"/>
            <a:ext cx="8229600" cy="4829196"/>
          </a:xfrm>
        </p:spPr>
        <p:txBody>
          <a:bodyPr>
            <a:normAutofit fontScale="92500"/>
          </a:bodyPr>
          <a:lstStyle/>
          <a:p>
            <a:r>
              <a:rPr lang="en-US" altLang="zh-CN" dirty="0"/>
              <a:t>LM</a:t>
            </a:r>
            <a:r>
              <a:rPr lang="zh-CN" altLang="zh-CN" dirty="0"/>
              <a:t>模型中所有的条件概率，我们称之为模型的参数。</a:t>
            </a:r>
            <a:endParaRPr lang="en-US" altLang="zh-CN" dirty="0"/>
          </a:p>
          <a:p>
            <a:pPr lvl="1"/>
            <a:r>
              <a:rPr lang="zh-CN" altLang="zh-CN" dirty="0"/>
              <a:t>通过对语料的统计，得到这些参数的过程称作模型的训练。</a:t>
            </a:r>
            <a:endParaRPr lang="en-US" altLang="zh-CN" dirty="0"/>
          </a:p>
          <a:p>
            <a:pPr lvl="1"/>
            <a:r>
              <a:rPr lang="zh-CN" altLang="en-US" dirty="0"/>
              <a:t>通过极大似然估计</a:t>
            </a:r>
            <a:r>
              <a:rPr lang="en-US" altLang="zh-CN" dirty="0"/>
              <a:t>MLE </a:t>
            </a:r>
            <a:r>
              <a:rPr lang="zh-CN" altLang="en-US" dirty="0"/>
              <a:t>计算</a:t>
            </a:r>
            <a:endParaRPr lang="en-US" altLang="zh-CN" dirty="0"/>
          </a:p>
          <a:p>
            <a:r>
              <a:rPr lang="zh-CN" altLang="en-US" b="1" dirty="0"/>
              <a:t>保证</a:t>
            </a:r>
            <a:r>
              <a:rPr lang="zh-CN" altLang="zh-CN" dirty="0"/>
              <a:t>有足够的观测值</a:t>
            </a:r>
            <a:endParaRPr lang="en-US" altLang="zh-CN" dirty="0"/>
          </a:p>
          <a:p>
            <a:pPr lvl="1"/>
            <a:r>
              <a:rPr lang="zh-CN" altLang="zh-CN" b="1" dirty="0"/>
              <a:t>在数理统计中，大数定理( Law of Large Numbers)</a:t>
            </a:r>
            <a:endParaRPr lang="en-US" altLang="zh-CN" dirty="0"/>
          </a:p>
          <a:p>
            <a:r>
              <a:rPr lang="zh-CN" altLang="en-US" b="1" dirty="0"/>
              <a:t>零概率问题</a:t>
            </a:r>
            <a:endParaRPr lang="en-US" altLang="zh-CN" b="1" dirty="0"/>
          </a:p>
          <a:p>
            <a:pPr lvl="1"/>
            <a:r>
              <a:rPr lang="zh-CN" altLang="en-US" dirty="0"/>
              <a:t>大规模数据统计方法与有限的训练语料之间必然产生数据稀疏问题，导致零概率问题</a:t>
            </a:r>
            <a:endParaRPr lang="en-US" altLang="zh-CN" dirty="0"/>
          </a:p>
          <a:p>
            <a:pPr lvl="1"/>
            <a:r>
              <a:rPr lang="zh-CN" altLang="en-US" dirty="0"/>
              <a:t>符合经典的</a:t>
            </a:r>
            <a:r>
              <a:rPr lang="en-US" altLang="zh-CN" dirty="0" err="1"/>
              <a:t>zip'f</a:t>
            </a:r>
            <a:r>
              <a:rPr lang="zh-CN" altLang="en-US" dirty="0"/>
              <a:t>定律</a:t>
            </a:r>
            <a:endParaRPr lang="en-US" altLang="zh-CN" sz="3200" dirty="0"/>
          </a:p>
          <a:p>
            <a:pPr marL="342900" lvl="1" indent="-342900"/>
            <a:r>
              <a:rPr lang="zh-CN" altLang="zh-CN" sz="3200" dirty="0"/>
              <a:t>训练统计语言模型的艺术就在于</a:t>
            </a:r>
            <a:r>
              <a:rPr lang="zh-CN" altLang="en-US" sz="3200" dirty="0"/>
              <a:t>解决</a:t>
            </a:r>
            <a:r>
              <a:rPr lang="zh-CN" altLang="zh-CN" sz="3200" dirty="0"/>
              <a:t>好统计样本不足时的概率估计问题。</a:t>
            </a:r>
            <a:endParaRPr lang="en-US" altLang="zh-C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b="1" dirty="0"/>
              <a:t>解决方法：</a:t>
            </a:r>
            <a:endParaRPr lang="en-US" altLang="zh-CN" b="1" dirty="0"/>
          </a:p>
          <a:p>
            <a:pPr lvl="1"/>
            <a:r>
              <a:rPr lang="zh-CN" altLang="en-US" dirty="0"/>
              <a:t>增加数据量</a:t>
            </a:r>
            <a:endParaRPr lang="en-US" altLang="zh-CN" dirty="0"/>
          </a:p>
          <a:p>
            <a:pPr lvl="1"/>
            <a:r>
              <a:rPr lang="zh-CN" altLang="en-US" dirty="0"/>
              <a:t>平滑技术</a:t>
            </a:r>
            <a:endParaRPr lang="en-US" altLang="zh-CN" dirty="0"/>
          </a:p>
          <a:p>
            <a:pPr lvl="2"/>
            <a:r>
              <a:rPr lang="zh-CN" altLang="en-US" dirty="0"/>
              <a:t>基本思想</a:t>
            </a:r>
            <a:endParaRPr lang="en-US" altLang="zh-CN" dirty="0"/>
          </a:p>
          <a:p>
            <a:pPr lvl="3"/>
            <a:r>
              <a:rPr lang="zh-CN" altLang="en-US" dirty="0"/>
              <a:t>“降低已出现</a:t>
            </a:r>
            <a:r>
              <a:rPr lang="en-US" altLang="zh-CN" dirty="0"/>
              <a:t>n-gram</a:t>
            </a:r>
            <a:r>
              <a:rPr lang="zh-CN" altLang="en-US" dirty="0"/>
              <a:t>条件概率分布，以使未出现的</a:t>
            </a:r>
            <a:r>
              <a:rPr lang="en-US" altLang="zh-CN" dirty="0"/>
              <a:t>n-gram</a:t>
            </a:r>
            <a:r>
              <a:rPr lang="zh-CN" altLang="en-US" dirty="0"/>
              <a:t>条件概率分布非零”，</a:t>
            </a:r>
            <a:endParaRPr lang="en-US" altLang="zh-CN" dirty="0"/>
          </a:p>
          <a:p>
            <a:pPr lvl="3"/>
            <a:r>
              <a:rPr lang="zh-CN" altLang="en-US" dirty="0"/>
              <a:t>且经数据平滑后一定保证概率和为</a:t>
            </a:r>
            <a:r>
              <a:rPr lang="en-US" altLang="zh-CN" dirty="0"/>
              <a:t>1</a:t>
            </a:r>
            <a:r>
              <a:rPr lang="zh-CN" altLang="en-US" dirty="0"/>
              <a:t>，</a:t>
            </a:r>
            <a:endParaRPr lang="en-US" altLang="zh-CN" dirty="0"/>
          </a:p>
          <a:p>
            <a:pPr lvl="2"/>
            <a:r>
              <a:rPr lang="zh-CN" altLang="en-US" b="1" dirty="0"/>
              <a:t>平滑方法：</a:t>
            </a:r>
            <a:endParaRPr lang="en-US" altLang="zh-CN" b="1" dirty="0"/>
          </a:p>
          <a:p>
            <a:pPr lvl="3"/>
            <a:r>
              <a:rPr lang="en-US" b="1" dirty="0"/>
              <a:t>Add-</a:t>
            </a:r>
            <a:r>
              <a:rPr lang="en-US" b="1" dirty="0" err="1"/>
              <a:t>one（Laplace</a:t>
            </a:r>
            <a:r>
              <a:rPr lang="en-US" b="1" dirty="0"/>
              <a:t>） Smoothing</a:t>
            </a:r>
            <a:endParaRPr lang="en-US" dirty="0"/>
          </a:p>
          <a:p>
            <a:pPr lvl="4"/>
            <a:r>
              <a:rPr lang="zh-CN" altLang="en-US" dirty="0"/>
              <a:t>加一平滑法，又称拉普拉斯平滑，</a:t>
            </a:r>
            <a:endParaRPr lang="en-US" altLang="zh-CN" dirty="0"/>
          </a:p>
          <a:p>
            <a:pPr lvl="4"/>
            <a:r>
              <a:rPr lang="zh-CN" altLang="en-US" dirty="0"/>
              <a:t>保证每个</a:t>
            </a:r>
            <a:r>
              <a:rPr lang="en-US" dirty="0"/>
              <a:t>n-gram</a:t>
            </a:r>
            <a:r>
              <a:rPr lang="zh-CN" altLang="en-US" dirty="0"/>
              <a:t>在训练语料中至少出现</a:t>
            </a:r>
            <a:r>
              <a:rPr lang="en-US" altLang="zh-CN" dirty="0"/>
              <a:t>1</a:t>
            </a:r>
            <a:r>
              <a:rPr lang="zh-CN" altLang="en-US" dirty="0"/>
              <a:t>次</a:t>
            </a:r>
            <a:endParaRPr lang="en-US" altLang="zh-CN" dirty="0"/>
          </a:p>
          <a:p>
            <a:pPr lvl="5"/>
            <a:r>
              <a:rPr lang="en-US" altLang="zh-CN" dirty="0"/>
              <a:t>V</a:t>
            </a:r>
            <a:r>
              <a:rPr lang="zh-CN" altLang="en-US" dirty="0"/>
              <a:t>是所有</a:t>
            </a:r>
            <a:r>
              <a:rPr lang="en-US" altLang="zh-CN" dirty="0"/>
              <a:t>bigram</a:t>
            </a:r>
            <a:r>
              <a:rPr lang="zh-CN" altLang="en-US" dirty="0"/>
              <a:t>的个数</a:t>
            </a:r>
            <a:endParaRPr lang="en-US" altLang="zh-CN" b="1" dirty="0"/>
          </a:p>
          <a:p>
            <a:pPr lvl="3"/>
            <a:r>
              <a:rPr lang="zh-CN" altLang="en-US" b="1" dirty="0"/>
              <a:t>古德</a:t>
            </a:r>
            <a:r>
              <a:rPr lang="en-US" altLang="zh-CN" b="1" dirty="0"/>
              <a:t>-</a:t>
            </a:r>
            <a:r>
              <a:rPr lang="zh-CN" altLang="en-US" b="1" dirty="0"/>
              <a:t>图灵估计（</a:t>
            </a:r>
            <a:r>
              <a:rPr lang="en-US" altLang="zh-CN" b="1" dirty="0"/>
              <a:t>Good-Turing Estimate</a:t>
            </a:r>
            <a:r>
              <a:rPr lang="zh-CN" altLang="en-US" b="1" dirty="0"/>
              <a:t>）</a:t>
            </a:r>
            <a:endParaRPr lang="en-US" altLang="zh-CN" b="1" dirty="0"/>
          </a:p>
          <a:p>
            <a:pPr lvl="4"/>
            <a:r>
              <a:rPr lang="zh-CN" altLang="en-US" dirty="0"/>
              <a:t>是把非零的</a:t>
            </a:r>
            <a:r>
              <a:rPr lang="en-US" altLang="zh-CN" dirty="0"/>
              <a:t>n</a:t>
            </a:r>
            <a:r>
              <a:rPr lang="zh-CN" altLang="en-US" dirty="0"/>
              <a:t>元语法的概率降低匀给一些低概率</a:t>
            </a:r>
            <a:r>
              <a:rPr lang="en-US" altLang="zh-CN" dirty="0"/>
              <a:t>n</a:t>
            </a:r>
            <a:r>
              <a:rPr lang="zh-CN" altLang="en-US" dirty="0"/>
              <a:t>元语法，</a:t>
            </a:r>
            <a:endParaRPr lang="en-US" altLang="zh-CN" dirty="0"/>
          </a:p>
          <a:p>
            <a:pPr lvl="4"/>
            <a:r>
              <a:rPr lang="zh-CN" altLang="en-US" dirty="0"/>
              <a:t>以修改最大似然估计与真实概率之间的偏离。</a:t>
            </a:r>
            <a:endParaRPr lang="en-US" altLang="zh-CN" dirty="0"/>
          </a:p>
          <a:p>
            <a:pPr lvl="4"/>
            <a:r>
              <a:rPr lang="zh-CN" altLang="en-US" dirty="0"/>
              <a:t>是实用比较多的平滑算法</a:t>
            </a:r>
            <a:endParaRPr lang="en-US" altLang="zh-CN" dirty="0"/>
          </a:p>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7200642" y="3500439"/>
            <a:ext cx="3467358" cy="75723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使用语言模型</a:t>
            </a:r>
          </a:p>
        </p:txBody>
      </p:sp>
      <p:sp>
        <p:nvSpPr>
          <p:cNvPr id="3" name="内容占位符 2"/>
          <p:cNvSpPr>
            <a:spLocks noGrp="1"/>
          </p:cNvSpPr>
          <p:nvPr>
            <p:ph idx="1"/>
          </p:nvPr>
        </p:nvSpPr>
        <p:spPr/>
        <p:txBody>
          <a:bodyPr/>
          <a:lstStyle/>
          <a:p>
            <a:r>
              <a:rPr lang="zh-CN" altLang="en-US" dirty="0"/>
              <a:t>开源语言模型工具：</a:t>
            </a:r>
          </a:p>
          <a:p>
            <a:pPr lvl="1"/>
            <a:r>
              <a:rPr lang="en-US" altLang="zh-CN" dirty="0"/>
              <a:t>SRILM</a:t>
            </a:r>
          </a:p>
          <a:p>
            <a:pPr lvl="2"/>
            <a:r>
              <a:rPr lang="zh-CN" altLang="en-US" dirty="0"/>
              <a:t>（</a:t>
            </a:r>
            <a:r>
              <a:rPr lang="en-US" altLang="zh-CN" dirty="0">
                <a:hlinkClick r:id="rId2"/>
              </a:rPr>
              <a:t>http://www.speech.sri.com/projects/srilm/</a:t>
            </a:r>
            <a:r>
              <a:rPr lang="zh-CN" altLang="en-US" dirty="0"/>
              <a:t>）</a:t>
            </a:r>
            <a:endParaRPr lang="en-US" altLang="zh-CN" dirty="0"/>
          </a:p>
          <a:p>
            <a:pPr lvl="2"/>
            <a:r>
              <a:rPr lang="en-US" altLang="zh-CN" dirty="0"/>
              <a:t>in speech recognition</a:t>
            </a:r>
            <a:endParaRPr lang="zh-CN" altLang="en-US" dirty="0"/>
          </a:p>
          <a:p>
            <a:pPr lvl="1"/>
            <a:r>
              <a:rPr lang="en-US" altLang="zh-CN" dirty="0"/>
              <a:t>IRSTLM</a:t>
            </a:r>
            <a:r>
              <a:rPr lang="zh-CN" altLang="en-US" dirty="0"/>
              <a:t>（</a:t>
            </a:r>
            <a:r>
              <a:rPr lang="en-US" altLang="zh-CN" dirty="0">
                <a:hlinkClick r:id="rId3"/>
              </a:rPr>
              <a:t>http://hlt.fbk.eu/en/irstlm</a:t>
            </a:r>
            <a:r>
              <a:rPr lang="zh-CN" altLang="en-US" dirty="0"/>
              <a:t>）</a:t>
            </a:r>
          </a:p>
          <a:p>
            <a:pPr lvl="1"/>
            <a:r>
              <a:rPr lang="en-US" altLang="zh-CN" dirty="0"/>
              <a:t>MITLM</a:t>
            </a:r>
            <a:r>
              <a:rPr lang="zh-CN" altLang="en-US" dirty="0"/>
              <a:t>（</a:t>
            </a:r>
            <a:r>
              <a:rPr lang="en-US" altLang="zh-CN" dirty="0">
                <a:hlinkClick r:id="rId4"/>
              </a:rPr>
              <a:t>http://code.google.com/p/mitlm/</a:t>
            </a:r>
            <a:r>
              <a:rPr lang="zh-CN" altLang="en-US" dirty="0"/>
              <a:t>）</a:t>
            </a:r>
          </a:p>
          <a:p>
            <a:pPr lvl="1"/>
            <a:r>
              <a:rPr lang="en-US" altLang="zh-CN" dirty="0" err="1"/>
              <a:t>BerkeleyLM</a:t>
            </a:r>
            <a:r>
              <a:rPr lang="zh-CN" altLang="en-US" dirty="0"/>
              <a:t>（</a:t>
            </a:r>
            <a:r>
              <a:rPr lang="en-US" altLang="zh-CN" dirty="0">
                <a:hlinkClick r:id="rId5"/>
              </a:rPr>
              <a:t>http://code.google.com/p/berkeleylm/</a:t>
            </a:r>
            <a:r>
              <a:rPr lang="zh-CN" altLang="en-US" dirty="0"/>
              <a:t>）</a:t>
            </a:r>
          </a:p>
          <a:p>
            <a:pPr lvl="1"/>
            <a:endParaRPr lang="zh-CN" altLang="en-US" dirty="0"/>
          </a:p>
        </p:txBody>
      </p:sp>
    </p:spTree>
    <p:extLst>
      <p:ext uri="{BB962C8B-B14F-4D97-AF65-F5344CB8AC3E}">
        <p14:creationId xmlns:p14="http://schemas.microsoft.com/office/powerpoint/2010/main" val="1955664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981200" y="548681"/>
            <a:ext cx="8229600" cy="5577483"/>
          </a:xfrm>
        </p:spPr>
        <p:txBody>
          <a:bodyPr>
            <a:normAutofit fontScale="92500" lnSpcReduction="10000"/>
          </a:bodyPr>
          <a:lstStyle/>
          <a:p>
            <a:r>
              <a:rPr lang="zh-CN" altLang="en-US" dirty="0"/>
              <a:t>开源</a:t>
            </a:r>
            <a:r>
              <a:rPr lang="en-US" altLang="zh-CN" dirty="0"/>
              <a:t>n-gram</a:t>
            </a:r>
            <a:r>
              <a:rPr lang="zh-CN" altLang="en-US" dirty="0"/>
              <a:t>数据集：</a:t>
            </a:r>
          </a:p>
          <a:p>
            <a:pPr lvl="1"/>
            <a:r>
              <a:rPr lang="en-US" altLang="zh-CN" dirty="0"/>
              <a:t>Google Web1T5-gram</a:t>
            </a:r>
          </a:p>
          <a:p>
            <a:pPr lvl="2"/>
            <a:r>
              <a:rPr lang="zh-CN" altLang="en-US" dirty="0"/>
              <a:t>（</a:t>
            </a:r>
            <a:r>
              <a:rPr lang="en-US" altLang="zh-CN" dirty="0">
                <a:hlinkClick r:id="rId2"/>
              </a:rPr>
              <a:t>http://googleresearch.blogspot.com/2006/08/all-our-n-gram-are-belong-to-you.html</a:t>
            </a:r>
            <a:r>
              <a:rPr lang="zh-CN" altLang="en-US" dirty="0"/>
              <a:t>）</a:t>
            </a:r>
          </a:p>
          <a:p>
            <a:pPr lvl="2"/>
            <a:r>
              <a:rPr lang="en-US" altLang="zh-CN" dirty="0"/>
              <a:t>Total number of tokens:   1,306,807,412,486</a:t>
            </a:r>
          </a:p>
          <a:p>
            <a:pPr lvl="2"/>
            <a:r>
              <a:rPr lang="en-US" altLang="zh-CN" dirty="0"/>
              <a:t>Total number of sentences: 150,727,365,731</a:t>
            </a:r>
          </a:p>
          <a:p>
            <a:pPr lvl="2"/>
            <a:r>
              <a:rPr lang="en-US" altLang="zh-CN" dirty="0"/>
              <a:t>Total number of unigrams:             95,998,281</a:t>
            </a:r>
          </a:p>
          <a:p>
            <a:pPr lvl="2"/>
            <a:r>
              <a:rPr lang="en-US" altLang="zh-CN" dirty="0"/>
              <a:t>Total number of bigrams:             646,439,858</a:t>
            </a:r>
          </a:p>
          <a:p>
            <a:pPr lvl="2"/>
            <a:r>
              <a:rPr lang="en-US" altLang="zh-CN" dirty="0"/>
              <a:t>Total number of trigrams:          1,312,972,925</a:t>
            </a:r>
          </a:p>
          <a:p>
            <a:pPr lvl="2"/>
            <a:r>
              <a:rPr lang="en-US" altLang="zh-CN" dirty="0"/>
              <a:t>Total number of </a:t>
            </a:r>
            <a:r>
              <a:rPr lang="en-US" altLang="zh-CN" dirty="0" err="1"/>
              <a:t>fourgrams</a:t>
            </a:r>
            <a:r>
              <a:rPr lang="en-US" altLang="zh-CN" dirty="0"/>
              <a:t>:       1,396,154,236</a:t>
            </a:r>
          </a:p>
          <a:p>
            <a:pPr lvl="2"/>
            <a:r>
              <a:rPr lang="en-US" altLang="zh-CN" dirty="0"/>
              <a:t>Total number of </a:t>
            </a:r>
            <a:r>
              <a:rPr lang="en-US" altLang="zh-CN" dirty="0" err="1"/>
              <a:t>fivegrams</a:t>
            </a:r>
            <a:r>
              <a:rPr lang="en-US" altLang="zh-CN" dirty="0"/>
              <a:t>:        1,149,361,413</a:t>
            </a:r>
          </a:p>
          <a:p>
            <a:pPr lvl="2"/>
            <a:r>
              <a:rPr lang="en-US" altLang="zh-CN" dirty="0"/>
              <a:t>Total number of n-grams:           4,600,926,713</a:t>
            </a:r>
          </a:p>
          <a:p>
            <a:pPr lvl="1"/>
            <a:r>
              <a:rPr lang="en-US" altLang="zh-CN" dirty="0"/>
              <a:t>Google Book N-grams</a:t>
            </a:r>
          </a:p>
          <a:p>
            <a:pPr lvl="2"/>
            <a:r>
              <a:rPr lang="zh-CN" altLang="en-US" dirty="0"/>
              <a:t>（</a:t>
            </a:r>
            <a:r>
              <a:rPr lang="en-US" altLang="zh-CN" dirty="0">
                <a:hlinkClick r:id="rId3"/>
              </a:rPr>
              <a:t>http://books.google.com/ngrams/</a:t>
            </a:r>
            <a:r>
              <a:rPr lang="zh-CN" altLang="en-US" dirty="0"/>
              <a:t>）</a:t>
            </a:r>
          </a:p>
          <a:p>
            <a:pPr lvl="1"/>
            <a:r>
              <a:rPr lang="en-US" altLang="zh-CN" dirty="0"/>
              <a:t>Chinese Web 5-gram</a:t>
            </a:r>
          </a:p>
          <a:p>
            <a:pPr lvl="2"/>
            <a:r>
              <a:rPr lang="zh-CN" altLang="en-US" dirty="0"/>
              <a:t>（</a:t>
            </a:r>
            <a:r>
              <a:rPr lang="en-US" altLang="zh-CN" dirty="0"/>
              <a:t>http://www.ldc.upenn.edu/Catalog/catalogEntry.jsp?catalogId=LDC2010T06</a:t>
            </a:r>
            <a:r>
              <a:rPr lang="zh-CN" altLang="en-US" dirty="0"/>
              <a:t>）</a:t>
            </a:r>
          </a:p>
          <a:p>
            <a:endParaRPr lang="zh-CN" altLang="en-US" dirty="0"/>
          </a:p>
        </p:txBody>
      </p:sp>
    </p:spTree>
    <p:extLst>
      <p:ext uri="{BB962C8B-B14F-4D97-AF65-F5344CB8AC3E}">
        <p14:creationId xmlns:p14="http://schemas.microsoft.com/office/powerpoint/2010/main" val="374479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t>语言模型 </a:t>
            </a:r>
            <a:r>
              <a:rPr lang="en-US" dirty="0"/>
              <a:t>language model </a:t>
            </a:r>
            <a:r>
              <a:rPr lang="zh-CN" altLang="en-US" dirty="0"/>
              <a:t>：</a:t>
            </a:r>
            <a:endParaRPr lang="en-US" altLang="zh-CN" dirty="0"/>
          </a:p>
          <a:p>
            <a:pPr lvl="1">
              <a:lnSpc>
                <a:spcPct val="150000"/>
              </a:lnSpc>
            </a:pPr>
            <a:r>
              <a:rPr lang="en-US" altLang="zh-CN" dirty="0"/>
              <a:t>LM</a:t>
            </a:r>
          </a:p>
          <a:p>
            <a:pPr lvl="1">
              <a:lnSpc>
                <a:spcPct val="150000"/>
              </a:lnSpc>
            </a:pPr>
            <a:r>
              <a:rPr lang="zh-CN" altLang="en-US" dirty="0"/>
              <a:t>根据语言客观事实而进行的语言抽象数学建模，</a:t>
            </a:r>
            <a:endParaRPr lang="en-US" altLang="zh-CN" dirty="0"/>
          </a:p>
          <a:p>
            <a:pPr lvl="1">
              <a:lnSpc>
                <a:spcPct val="150000"/>
              </a:lnSpc>
            </a:pPr>
            <a:r>
              <a:rPr lang="zh-CN" altLang="en-US" dirty="0"/>
              <a:t>是一种对应关系</a:t>
            </a:r>
            <a:endParaRPr lang="en-US" altLang="zh-CN" dirty="0"/>
          </a:p>
          <a:p>
            <a:pPr lvl="2">
              <a:lnSpc>
                <a:spcPct val="150000"/>
              </a:lnSpc>
            </a:pPr>
            <a:r>
              <a:rPr lang="zh-CN" altLang="en-US" dirty="0"/>
              <a:t>统计语言模型</a:t>
            </a:r>
            <a:endParaRPr lang="en-US" altLang="zh-CN" dirty="0"/>
          </a:p>
          <a:p>
            <a:pPr lvl="2">
              <a:lnSpc>
                <a:spcPct val="150000"/>
              </a:lnSpc>
            </a:pPr>
            <a:r>
              <a:rPr lang="en-US" altLang="zh-CN" dirty="0"/>
              <a:t>NN</a:t>
            </a:r>
            <a:r>
              <a:rPr lang="zh-CN" altLang="en-US" dirty="0"/>
              <a:t>语言模型</a:t>
            </a:r>
            <a:endParaRPr lang="en-US" altLang="zh-CN" dirty="0"/>
          </a:p>
          <a:p>
            <a:pPr lvl="2">
              <a:lnSpc>
                <a:spcPct val="150000"/>
              </a:lnSpc>
            </a:pPr>
            <a:r>
              <a:rPr lang="zh-CN" altLang="en-US" dirty="0"/>
              <a:t>预训练语言模型（</a:t>
            </a:r>
            <a:r>
              <a:rPr lang="en-US" altLang="zh-CN" dirty="0"/>
              <a:t>Pre-trained Language Model, PLM</a:t>
            </a:r>
            <a:r>
              <a:rPr lang="zh-CN" altLang="en-US" dirty="0"/>
              <a:t>）</a:t>
            </a:r>
            <a:endParaRPr lang="en-US" altLang="zh-CN" dirty="0"/>
          </a:p>
          <a:p>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N-Gram</a:t>
            </a:r>
            <a:r>
              <a:rPr lang="zh-CN" altLang="en-US" dirty="0"/>
              <a:t>语言模型</a:t>
            </a:r>
            <a:endParaRPr lang="en-US" altLang="zh-CN" dirty="0"/>
          </a:p>
          <a:p>
            <a:pPr lvl="1"/>
            <a:r>
              <a:rPr lang="zh-CN" altLang="en-US" dirty="0"/>
              <a:t>简单有效</a:t>
            </a:r>
            <a:endParaRPr lang="en-US" altLang="zh-CN" dirty="0"/>
          </a:p>
          <a:p>
            <a:pPr lvl="1"/>
            <a:r>
              <a:rPr lang="zh-CN" altLang="en-US" dirty="0"/>
              <a:t>只考虑了词的位置关系，</a:t>
            </a:r>
            <a:endParaRPr lang="en-US" altLang="zh-CN" dirty="0"/>
          </a:p>
          <a:p>
            <a:pPr lvl="1"/>
            <a:r>
              <a:rPr lang="zh-CN" altLang="en-US" dirty="0"/>
              <a:t>没有考虑词之间的相似度，词语法和词语义，</a:t>
            </a:r>
            <a:endParaRPr lang="en-US" altLang="zh-CN" dirty="0"/>
          </a:p>
          <a:p>
            <a:pPr lvl="1"/>
            <a:r>
              <a:rPr lang="zh-CN" altLang="en-US" dirty="0"/>
              <a:t>还存在数据稀疏的问题</a:t>
            </a:r>
            <a:endParaRPr lang="en-US" altLang="zh-CN" dirty="0"/>
          </a:p>
          <a:p>
            <a:endParaRPr lang="zh-CN" altLang="en-US" dirty="0"/>
          </a:p>
        </p:txBody>
      </p:sp>
    </p:spTree>
    <p:extLst>
      <p:ext uri="{BB962C8B-B14F-4D97-AF65-F5344CB8AC3E}">
        <p14:creationId xmlns:p14="http://schemas.microsoft.com/office/powerpoint/2010/main" val="139479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981200" y="260648"/>
            <a:ext cx="8229600" cy="6597352"/>
          </a:xfrm>
        </p:spPr>
        <p:txBody>
          <a:bodyPr>
            <a:normAutofit/>
          </a:bodyPr>
          <a:lstStyle/>
          <a:p>
            <a:r>
              <a:rPr lang="zh-CN" altLang="en-US" dirty="0"/>
              <a:t>更多语言模型：考虑语法、语义等语言学作用</a:t>
            </a:r>
            <a:endParaRPr lang="en-US" altLang="zh-CN" dirty="0"/>
          </a:p>
          <a:p>
            <a:pPr lvl="1"/>
            <a:r>
              <a:rPr lang="en-US" altLang="zh-CN" dirty="0"/>
              <a:t>Class-based </a:t>
            </a:r>
            <a:r>
              <a:rPr lang="en-US" altLang="zh-CN" dirty="0" err="1"/>
              <a:t>ngram</a:t>
            </a:r>
            <a:r>
              <a:rPr lang="en-US" altLang="zh-CN" dirty="0"/>
              <a:t> model</a:t>
            </a:r>
            <a:r>
              <a:rPr lang="zh-CN" altLang="en-US" dirty="0"/>
              <a:t>，</a:t>
            </a:r>
            <a:endParaRPr lang="en-US" altLang="zh-CN" dirty="0"/>
          </a:p>
          <a:p>
            <a:pPr lvl="2"/>
            <a:r>
              <a:rPr lang="zh-CN" altLang="en-US" dirty="0"/>
              <a:t>基于词类建立语言模型，以缓解数据稀疏问题，且可以方便融合部分语法信息</a:t>
            </a:r>
            <a:endParaRPr lang="en-US" altLang="zh-CN" dirty="0"/>
          </a:p>
          <a:p>
            <a:pPr lvl="3"/>
            <a:r>
              <a:rPr lang="zh-CN" altLang="en-US" dirty="0"/>
              <a:t>名词，动词</a:t>
            </a:r>
            <a:endParaRPr lang="en-US" altLang="zh-CN" dirty="0"/>
          </a:p>
          <a:p>
            <a:pPr lvl="1"/>
            <a:r>
              <a:rPr lang="en-US" altLang="zh-CN" dirty="0"/>
              <a:t>topic-based </a:t>
            </a:r>
            <a:r>
              <a:rPr lang="en-US" altLang="zh-CN" dirty="0" err="1"/>
              <a:t>ngram</a:t>
            </a:r>
            <a:r>
              <a:rPr lang="en-US" altLang="zh-CN" dirty="0"/>
              <a:t> model</a:t>
            </a:r>
            <a:r>
              <a:rPr lang="zh-CN" altLang="en-US" dirty="0"/>
              <a:t>，</a:t>
            </a:r>
            <a:endParaRPr lang="en-US" altLang="zh-CN" dirty="0"/>
          </a:p>
          <a:p>
            <a:pPr lvl="2"/>
            <a:r>
              <a:rPr lang="zh-CN" altLang="en-US" dirty="0"/>
              <a:t>将训练集按主题划分成多个子集，并对每个子集分别建立</a:t>
            </a:r>
            <a:r>
              <a:rPr lang="en-US" altLang="zh-CN" dirty="0"/>
              <a:t>N-gram</a:t>
            </a:r>
            <a:r>
              <a:rPr lang="zh-CN" altLang="en-US" dirty="0"/>
              <a:t>语言模型，以解决语言模型的主题自适应问题</a:t>
            </a:r>
            <a:endParaRPr lang="en-US" altLang="zh-CN" dirty="0"/>
          </a:p>
          <a:p>
            <a:pPr lvl="1"/>
            <a:r>
              <a:rPr lang="en-US" altLang="zh-CN" dirty="0"/>
              <a:t>cache-based </a:t>
            </a:r>
            <a:r>
              <a:rPr lang="en-US" altLang="zh-CN" dirty="0" err="1"/>
              <a:t>ngram</a:t>
            </a:r>
            <a:r>
              <a:rPr lang="en-US" altLang="zh-CN" dirty="0"/>
              <a:t> model</a:t>
            </a:r>
            <a:r>
              <a:rPr lang="zh-CN" altLang="en-US" dirty="0"/>
              <a:t>，</a:t>
            </a:r>
            <a:endParaRPr lang="en-US" altLang="zh-CN" dirty="0"/>
          </a:p>
          <a:p>
            <a:pPr lvl="2"/>
            <a:r>
              <a:rPr lang="zh-CN" altLang="en-US" dirty="0"/>
              <a:t>利用</a:t>
            </a:r>
            <a:r>
              <a:rPr lang="en-US" altLang="zh-CN" dirty="0"/>
              <a:t>cache</a:t>
            </a:r>
            <a:r>
              <a:rPr lang="zh-CN" altLang="en-US" dirty="0"/>
              <a:t>缓存前一时刻的信息，以用于计算当前时刻概率，以解决语言模型动态自适应问题</a:t>
            </a:r>
            <a:endParaRPr lang="en-US" altLang="zh-CN" dirty="0"/>
          </a:p>
          <a:p>
            <a:pPr lvl="2"/>
            <a:r>
              <a:rPr lang="zh-CN" altLang="en-US" dirty="0"/>
              <a:t>猜测这是目前</a:t>
            </a:r>
            <a:r>
              <a:rPr lang="en-US" altLang="zh-CN" dirty="0"/>
              <a:t>QQ</a:t>
            </a:r>
            <a:r>
              <a:rPr lang="zh-CN" altLang="en-US" dirty="0"/>
              <a:t>、搜狗、谷歌等</a:t>
            </a:r>
            <a:r>
              <a:rPr lang="zh-CN" altLang="en-US" b="1" dirty="0">
                <a:hlinkClick r:id="rId3" tooltip="人工智能规划与决策知识库"/>
              </a:rPr>
              <a:t>智能</a:t>
            </a:r>
            <a:r>
              <a:rPr lang="zh-CN" altLang="en-US" dirty="0"/>
              <a:t>拼音输入法所采用策略，即针对用户个性化输入日志建立基于</a:t>
            </a:r>
            <a:r>
              <a:rPr lang="en-US" altLang="zh-CN" dirty="0"/>
              <a:t>cache</a:t>
            </a:r>
            <a:r>
              <a:rPr lang="zh-CN" altLang="en-US" dirty="0"/>
              <a:t>的语言模型，用于对通用语言模型输出结果的调权，实现输入法的个性化、智能化</a:t>
            </a:r>
            <a:endParaRPr lang="en-US" altLang="zh-CN" dirty="0"/>
          </a:p>
        </p:txBody>
      </p:sp>
    </p:spTree>
    <p:extLst>
      <p:ext uri="{BB962C8B-B14F-4D97-AF65-F5344CB8AC3E}">
        <p14:creationId xmlns:p14="http://schemas.microsoft.com/office/powerpoint/2010/main" val="1310281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1"/>
            <a:r>
              <a:rPr lang="zh-CN" altLang="en-US" dirty="0"/>
              <a:t>指数语言模型</a:t>
            </a:r>
            <a:endParaRPr lang="en-US" altLang="zh-CN" dirty="0"/>
          </a:p>
          <a:p>
            <a:pPr lvl="2"/>
            <a:r>
              <a:rPr lang="zh-CN" altLang="en-US" b="1" dirty="0"/>
              <a:t>最大熵模型   </a:t>
            </a:r>
            <a:r>
              <a:rPr lang="en-US" altLang="zh-CN" b="1" dirty="0" err="1"/>
              <a:t>MaxEnt</a:t>
            </a:r>
            <a:r>
              <a:rPr lang="zh-CN" altLang="en-US" b="1" dirty="0"/>
              <a:t>、</a:t>
            </a:r>
            <a:endParaRPr lang="en-US" altLang="zh-CN" b="1" dirty="0"/>
          </a:p>
          <a:p>
            <a:pPr lvl="2"/>
            <a:r>
              <a:rPr lang="zh-CN" altLang="en-US" b="1" dirty="0"/>
              <a:t>最大熵马尔科夫模型   </a:t>
            </a:r>
            <a:r>
              <a:rPr lang="en-US" altLang="zh-CN" b="1" dirty="0"/>
              <a:t>MEMM</a:t>
            </a:r>
            <a:r>
              <a:rPr lang="zh-CN" altLang="en-US" b="1" dirty="0"/>
              <a:t>、</a:t>
            </a:r>
            <a:endParaRPr lang="en-US" altLang="zh-CN" b="1" dirty="0"/>
          </a:p>
          <a:p>
            <a:pPr lvl="2"/>
            <a:r>
              <a:rPr lang="zh-CN" altLang="en-US" b="1" dirty="0"/>
              <a:t>条件随机域模型  </a:t>
            </a:r>
            <a:r>
              <a:rPr lang="en-US" altLang="zh-CN" b="1" dirty="0"/>
              <a:t>CRF </a:t>
            </a:r>
            <a:r>
              <a:rPr lang="zh-CN" altLang="en-US" b="1" dirty="0"/>
              <a:t>（</a:t>
            </a:r>
            <a:r>
              <a:rPr lang="en-US" altLang="zh-CN" dirty="0">
                <a:latin typeface="Times New Roman" panose="02020603050405020304" pitchFamily="18" charset="0"/>
                <a:cs typeface="Times New Roman" panose="02020603050405020304" pitchFamily="18" charset="0"/>
              </a:rPr>
              <a:t>Conditional Random Fields</a:t>
            </a:r>
            <a:r>
              <a:rPr lang="zh-CN" altLang="en-US" dirty="0">
                <a:latin typeface="Times New Roman" panose="02020603050405020304" pitchFamily="18" charset="0"/>
                <a:cs typeface="Times New Roman" panose="02020603050405020304" pitchFamily="18" charset="0"/>
              </a:rPr>
              <a:t>）</a:t>
            </a:r>
            <a:endParaRPr lang="en-US" altLang="zh-CN" b="1" dirty="0"/>
          </a:p>
          <a:p>
            <a:pPr lvl="2"/>
            <a:r>
              <a:rPr lang="zh-CN" altLang="en-US" dirty="0"/>
              <a:t>融入多种知识源，刻画语言序列特点，较好的用于解决序列标注问题</a:t>
            </a:r>
            <a:endParaRPr lang="en-US" altLang="zh-CN" dirty="0"/>
          </a:p>
          <a:p>
            <a:pPr lvl="1"/>
            <a:r>
              <a:rPr lang="en-US" altLang="zh-CN" dirty="0"/>
              <a:t>skipping </a:t>
            </a:r>
            <a:r>
              <a:rPr lang="en-US" altLang="zh-CN" dirty="0" err="1"/>
              <a:t>ngram</a:t>
            </a:r>
            <a:r>
              <a:rPr lang="en-US" altLang="zh-CN" dirty="0"/>
              <a:t> model</a:t>
            </a:r>
            <a:r>
              <a:rPr lang="zh-CN" altLang="en-US" dirty="0"/>
              <a:t>，</a:t>
            </a:r>
            <a:endParaRPr lang="en-US" altLang="zh-CN" dirty="0"/>
          </a:p>
          <a:p>
            <a:pPr lvl="2"/>
            <a:r>
              <a:rPr lang="zh-CN" altLang="en-US" dirty="0"/>
              <a:t>刻画距离约束关系</a:t>
            </a:r>
            <a:endParaRPr lang="en-US" altLang="zh-CN" dirty="0"/>
          </a:p>
          <a:p>
            <a:pPr lvl="2"/>
            <a:endParaRPr lang="en-US" altLang="zh-CN" dirty="0"/>
          </a:p>
        </p:txBody>
      </p:sp>
    </p:spTree>
    <p:extLst>
      <p:ext uri="{BB962C8B-B14F-4D97-AF65-F5344CB8AC3E}">
        <p14:creationId xmlns:p14="http://schemas.microsoft.com/office/powerpoint/2010/main" val="372647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1D68C-1CA8-4B6A-BE51-867C1C77C7DA}"/>
              </a:ext>
            </a:extLst>
          </p:cNvPr>
          <p:cNvSpPr>
            <a:spLocks noGrp="1"/>
          </p:cNvSpPr>
          <p:nvPr>
            <p:ph type="title"/>
          </p:nvPr>
        </p:nvSpPr>
        <p:spPr/>
        <p:txBody>
          <a:bodyPr>
            <a:normAutofit/>
          </a:bodyPr>
          <a:lstStyle/>
          <a:p>
            <a:r>
              <a:rPr lang="en-US" altLang="zh-CN" dirty="0"/>
              <a:t>《</a:t>
            </a:r>
            <a:r>
              <a:rPr lang="zh-CN" altLang="en-US" dirty="0"/>
              <a:t>预训练语言模型</a:t>
            </a:r>
            <a:r>
              <a:rPr lang="en-US" altLang="zh-CN" dirty="0"/>
              <a:t>》</a:t>
            </a:r>
            <a:endParaRPr lang="zh-CN" altLang="en-US" dirty="0"/>
          </a:p>
        </p:txBody>
      </p:sp>
      <p:sp>
        <p:nvSpPr>
          <p:cNvPr id="3" name="内容占位符 2">
            <a:extLst>
              <a:ext uri="{FF2B5EF4-FFF2-40B4-BE49-F238E27FC236}">
                <a16:creationId xmlns:a16="http://schemas.microsoft.com/office/drawing/2014/main" id="{C0A8E520-97C6-427C-99DB-2C8EA6726F79}"/>
              </a:ext>
            </a:extLst>
          </p:cNvPr>
          <p:cNvSpPr>
            <a:spLocks noGrp="1"/>
          </p:cNvSpPr>
          <p:nvPr>
            <p:ph idx="1"/>
          </p:nvPr>
        </p:nvSpPr>
        <p:spPr/>
        <p:txBody>
          <a:bodyPr>
            <a:normAutofit/>
          </a:bodyPr>
          <a:lstStyle/>
          <a:p>
            <a:r>
              <a:rPr lang="zh-CN" altLang="en-US" dirty="0"/>
              <a:t>电子工业出版社，邵浩，刘一烽，</a:t>
            </a:r>
            <a:r>
              <a:rPr lang="en-US" altLang="zh-CN" dirty="0"/>
              <a:t>2021</a:t>
            </a:r>
          </a:p>
          <a:p>
            <a:pPr lvl="1"/>
            <a:r>
              <a:rPr lang="zh-CN" altLang="en-US" dirty="0"/>
              <a:t>预训练语言模型基础知识 </a:t>
            </a:r>
            <a:endParaRPr lang="en-US" altLang="zh-CN" dirty="0"/>
          </a:p>
          <a:p>
            <a:pPr lvl="2"/>
            <a:r>
              <a:rPr lang="zh-CN" altLang="en-US" dirty="0"/>
              <a:t>统计语言模型 </a:t>
            </a:r>
            <a:endParaRPr lang="en-US" altLang="zh-CN" dirty="0"/>
          </a:p>
          <a:p>
            <a:pPr lvl="2"/>
            <a:r>
              <a:rPr lang="zh-CN" altLang="en-US" dirty="0"/>
              <a:t>神经网络语言模型 </a:t>
            </a:r>
            <a:endParaRPr lang="en-US" altLang="zh-CN" dirty="0"/>
          </a:p>
          <a:p>
            <a:pPr lvl="2"/>
            <a:r>
              <a:rPr lang="zh-CN" altLang="en-US" dirty="0"/>
              <a:t>词向量：解决相似单词的距离问题 </a:t>
            </a:r>
            <a:endParaRPr lang="en-US" altLang="zh-CN" dirty="0"/>
          </a:p>
          <a:p>
            <a:pPr lvl="2"/>
            <a:r>
              <a:rPr lang="en-US" altLang="zh-CN" dirty="0"/>
              <a:t>RNN </a:t>
            </a:r>
            <a:r>
              <a:rPr lang="zh-CN" altLang="en-US" dirty="0"/>
              <a:t>和 </a:t>
            </a:r>
            <a:r>
              <a:rPr lang="en-US" altLang="zh-CN" dirty="0"/>
              <a:t>LSTM </a:t>
            </a:r>
          </a:p>
          <a:p>
            <a:pPr lvl="1"/>
            <a:r>
              <a:rPr lang="en-US" altLang="zh-CN" dirty="0"/>
              <a:t>Transformer </a:t>
            </a:r>
            <a:r>
              <a:rPr lang="zh-CN" altLang="en-US" dirty="0"/>
              <a:t>与 </a:t>
            </a:r>
            <a:r>
              <a:rPr lang="en-US" altLang="zh-CN" dirty="0"/>
              <a:t>Attention</a:t>
            </a:r>
          </a:p>
          <a:p>
            <a:pPr lvl="1"/>
            <a:r>
              <a:rPr lang="en-US" altLang="zh-CN" dirty="0"/>
              <a:t> GPT </a:t>
            </a:r>
            <a:r>
              <a:rPr lang="zh-CN" altLang="en-US" dirty="0"/>
              <a:t>系列模型</a:t>
            </a:r>
            <a:endParaRPr lang="en-US" altLang="zh-CN" dirty="0"/>
          </a:p>
          <a:p>
            <a:pPr lvl="1"/>
            <a:r>
              <a:rPr lang="en-US" altLang="zh-CN" dirty="0"/>
              <a:t>BERT </a:t>
            </a:r>
            <a:r>
              <a:rPr lang="zh-CN" altLang="en-US" dirty="0"/>
              <a:t>模型   里程碑 </a:t>
            </a:r>
            <a:endParaRPr lang="en-US" altLang="zh-CN" dirty="0"/>
          </a:p>
          <a:p>
            <a:pPr lvl="1"/>
            <a:r>
              <a:rPr lang="zh-CN" altLang="en-US" dirty="0"/>
              <a:t>后 </a:t>
            </a:r>
            <a:r>
              <a:rPr lang="en-US" altLang="zh-CN" dirty="0"/>
              <a:t>BERT </a:t>
            </a:r>
            <a:r>
              <a:rPr lang="zh-CN" altLang="en-US" dirty="0"/>
              <a:t>时代的模型 </a:t>
            </a:r>
            <a:endParaRPr lang="en-US" altLang="zh-CN" dirty="0"/>
          </a:p>
          <a:p>
            <a:endParaRPr lang="zh-CN" altLang="en-US" dirty="0"/>
          </a:p>
        </p:txBody>
      </p:sp>
    </p:spTree>
    <p:extLst>
      <p:ext uri="{BB962C8B-B14F-4D97-AF65-F5344CB8AC3E}">
        <p14:creationId xmlns:p14="http://schemas.microsoft.com/office/powerpoint/2010/main" val="216846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1D68C-1CA8-4B6A-BE51-867C1C77C7DA}"/>
              </a:ext>
            </a:extLst>
          </p:cNvPr>
          <p:cNvSpPr>
            <a:spLocks noGrp="1"/>
          </p:cNvSpPr>
          <p:nvPr>
            <p:ph type="title"/>
          </p:nvPr>
        </p:nvSpPr>
        <p:spPr/>
        <p:txBody>
          <a:bodyPr>
            <a:normAutofit/>
          </a:bodyPr>
          <a:lstStyle/>
          <a:p>
            <a:r>
              <a:rPr lang="zh-CN" altLang="en-US" dirty="0"/>
              <a:t>预训练语言模型</a:t>
            </a:r>
            <a:br>
              <a:rPr lang="en-US" altLang="zh-CN" dirty="0"/>
            </a:br>
            <a:r>
              <a:rPr lang="zh-CN" altLang="en-US" dirty="0"/>
              <a:t>（</a:t>
            </a:r>
            <a:r>
              <a:rPr lang="en-US" altLang="zh-CN" dirty="0"/>
              <a:t>Pre-trained Language Model, PLM</a:t>
            </a:r>
            <a:r>
              <a:rPr lang="zh-CN" altLang="en-US" dirty="0"/>
              <a:t>）</a:t>
            </a:r>
          </a:p>
        </p:txBody>
      </p:sp>
      <p:sp>
        <p:nvSpPr>
          <p:cNvPr id="3" name="内容占位符 2">
            <a:extLst>
              <a:ext uri="{FF2B5EF4-FFF2-40B4-BE49-F238E27FC236}">
                <a16:creationId xmlns:a16="http://schemas.microsoft.com/office/drawing/2014/main" id="{C0A8E520-97C6-427C-99DB-2C8EA6726F79}"/>
              </a:ext>
            </a:extLst>
          </p:cNvPr>
          <p:cNvSpPr>
            <a:spLocks noGrp="1"/>
          </p:cNvSpPr>
          <p:nvPr>
            <p:ph idx="1"/>
          </p:nvPr>
        </p:nvSpPr>
        <p:spPr/>
        <p:txBody>
          <a:bodyPr>
            <a:normAutofit/>
          </a:bodyPr>
          <a:lstStyle/>
          <a:p>
            <a:pPr>
              <a:lnSpc>
                <a:spcPct val="150000"/>
              </a:lnSpc>
            </a:pPr>
            <a:r>
              <a:rPr lang="zh-CN" altLang="en-US" dirty="0"/>
              <a:t>预训练语言模型开启自然语言处理新时代</a:t>
            </a:r>
            <a:endParaRPr lang="en-US" altLang="zh-CN" dirty="0"/>
          </a:p>
          <a:p>
            <a:pPr>
              <a:lnSpc>
                <a:spcPct val="150000"/>
              </a:lnSpc>
            </a:pPr>
            <a:r>
              <a:rPr lang="en-US" altLang="zh-CN" dirty="0"/>
              <a:t>Mask Language Modeling</a:t>
            </a:r>
            <a:r>
              <a:rPr lang="zh-CN" altLang="en-US" dirty="0"/>
              <a:t>（</a:t>
            </a:r>
            <a:r>
              <a:rPr lang="en-US" altLang="zh-CN" dirty="0"/>
              <a:t>MLM</a:t>
            </a:r>
            <a:r>
              <a:rPr lang="zh-CN" altLang="en-US" dirty="0"/>
              <a:t>）</a:t>
            </a:r>
            <a:endParaRPr lang="en-US" altLang="zh-CN" dirty="0"/>
          </a:p>
          <a:p>
            <a:pPr lvl="1">
              <a:lnSpc>
                <a:spcPct val="150000"/>
              </a:lnSpc>
            </a:pPr>
            <a:r>
              <a:rPr lang="zh-CN" altLang="en-US" dirty="0"/>
              <a:t>利用上下文，预测缺失词</a:t>
            </a:r>
            <a:endParaRPr lang="en-US" altLang="zh-CN" dirty="0"/>
          </a:p>
          <a:p>
            <a:pPr lvl="1">
              <a:lnSpc>
                <a:spcPct val="150000"/>
              </a:lnSpc>
            </a:pPr>
            <a:r>
              <a:rPr lang="zh-CN" altLang="en-US" dirty="0"/>
              <a:t>上下文中的词划分为三类</a:t>
            </a:r>
            <a:endParaRPr lang="en-US" altLang="zh-CN" dirty="0"/>
          </a:p>
          <a:p>
            <a:pPr lvl="2">
              <a:lnSpc>
                <a:spcPct val="150000"/>
              </a:lnSpc>
            </a:pPr>
            <a:r>
              <a:rPr lang="zh-CN" altLang="en-US" dirty="0"/>
              <a:t>与</a:t>
            </a:r>
            <a:r>
              <a:rPr lang="zh-CN" altLang="en-US" b="1" dirty="0"/>
              <a:t>缺失词知识相关的词</a:t>
            </a:r>
            <a:endParaRPr lang="en-US" altLang="zh-CN" b="1" dirty="0"/>
          </a:p>
          <a:p>
            <a:pPr lvl="2">
              <a:lnSpc>
                <a:spcPct val="150000"/>
              </a:lnSpc>
            </a:pPr>
            <a:r>
              <a:rPr lang="zh-CN" altLang="en-US" b="1" dirty="0"/>
              <a:t>缺失词附近的词</a:t>
            </a:r>
            <a:endParaRPr lang="en-US" altLang="zh-CN" b="1" dirty="0"/>
          </a:p>
          <a:p>
            <a:pPr lvl="2">
              <a:lnSpc>
                <a:spcPct val="150000"/>
              </a:lnSpc>
            </a:pPr>
            <a:r>
              <a:rPr lang="zh-CN" altLang="en-US" b="1" dirty="0"/>
              <a:t>与缺失词共现频率较高的词</a:t>
            </a:r>
            <a:endParaRPr lang="zh-CN" altLang="en-US" dirty="0"/>
          </a:p>
        </p:txBody>
      </p:sp>
    </p:spTree>
    <p:extLst>
      <p:ext uri="{BB962C8B-B14F-4D97-AF65-F5344CB8AC3E}">
        <p14:creationId xmlns:p14="http://schemas.microsoft.com/office/powerpoint/2010/main" val="324124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3FF48-C922-4205-A3AE-C0782EAB5D93}"/>
              </a:ext>
            </a:extLst>
          </p:cNvPr>
          <p:cNvSpPr>
            <a:spLocks noGrp="1"/>
          </p:cNvSpPr>
          <p:nvPr>
            <p:ph type="title"/>
          </p:nvPr>
        </p:nvSpPr>
        <p:spPr/>
        <p:txBody>
          <a:bodyPr/>
          <a:lstStyle/>
          <a:p>
            <a:r>
              <a:rPr lang="zh-CN" altLang="en-US" dirty="0"/>
              <a:t>统计语言模型</a:t>
            </a:r>
          </a:p>
        </p:txBody>
      </p:sp>
      <p:sp>
        <p:nvSpPr>
          <p:cNvPr id="3" name="内容占位符 2">
            <a:extLst>
              <a:ext uri="{FF2B5EF4-FFF2-40B4-BE49-F238E27FC236}">
                <a16:creationId xmlns:a16="http://schemas.microsoft.com/office/drawing/2014/main" id="{D8169C06-1148-429B-A90B-EEFA2079FF4D}"/>
              </a:ext>
            </a:extLst>
          </p:cNvPr>
          <p:cNvSpPr>
            <a:spLocks noGrp="1"/>
          </p:cNvSpPr>
          <p:nvPr>
            <p:ph idx="1"/>
          </p:nvPr>
        </p:nvSpPr>
        <p:spPr/>
        <p:txBody>
          <a:bodyPr/>
          <a:lstStyle/>
          <a:p>
            <a:pPr>
              <a:lnSpc>
                <a:spcPct val="150000"/>
              </a:lnSpc>
            </a:pPr>
            <a:r>
              <a:rPr lang="zh-CN" altLang="en-US" dirty="0"/>
              <a:t>统计语言模型</a:t>
            </a:r>
            <a:endParaRPr lang="en-US" altLang="zh-CN" dirty="0"/>
          </a:p>
          <a:p>
            <a:pPr lvl="1">
              <a:lnSpc>
                <a:spcPct val="150000"/>
              </a:lnSpc>
            </a:pPr>
            <a:r>
              <a:rPr lang="en-US" altLang="zh-CN" dirty="0"/>
              <a:t>Statistical Language Models</a:t>
            </a:r>
            <a:r>
              <a:rPr lang="zh-CN" altLang="en-US" dirty="0"/>
              <a:t>，</a:t>
            </a:r>
            <a:endParaRPr lang="en-US" altLang="zh-CN" dirty="0"/>
          </a:p>
          <a:p>
            <a:pPr lvl="1">
              <a:lnSpc>
                <a:spcPct val="150000"/>
              </a:lnSpc>
            </a:pPr>
            <a:r>
              <a:rPr lang="en-US" altLang="zh-CN" dirty="0"/>
              <a:t> a </a:t>
            </a:r>
            <a:r>
              <a:rPr lang="en-US" altLang="zh-CN" dirty="0">
                <a:hlinkClick r:id="rId2" tooltip="Probability distribution"/>
              </a:rPr>
              <a:t>probability distribution</a:t>
            </a:r>
            <a:r>
              <a:rPr lang="en-US" altLang="zh-CN" dirty="0"/>
              <a:t> over sequences of words</a:t>
            </a:r>
          </a:p>
          <a:p>
            <a:pPr lvl="1">
              <a:lnSpc>
                <a:spcPct val="150000"/>
              </a:lnSpc>
            </a:pPr>
            <a:r>
              <a:rPr lang="zh-CN" altLang="en-US" dirty="0"/>
              <a:t>自然语言处理的基础</a:t>
            </a:r>
            <a:endParaRPr lang="en-US" altLang="zh-CN" dirty="0"/>
          </a:p>
          <a:p>
            <a:pPr lvl="1">
              <a:lnSpc>
                <a:spcPct val="150000"/>
              </a:lnSpc>
            </a:pPr>
            <a:r>
              <a:rPr lang="zh-CN" altLang="en-US" dirty="0"/>
              <a:t>为上下文相关的特性建立数学模型</a:t>
            </a:r>
            <a:endParaRPr lang="en-US" altLang="zh-CN" dirty="0"/>
          </a:p>
          <a:p>
            <a:pPr lvl="1">
              <a:lnSpc>
                <a:spcPct val="150000"/>
              </a:lnSpc>
            </a:pPr>
            <a:r>
              <a:rPr lang="zh-CN" altLang="en-US" b="1" dirty="0"/>
              <a:t>用数学的方法描述语言规律</a:t>
            </a:r>
            <a:endParaRPr lang="zh-CN" altLang="en-US" dirty="0"/>
          </a:p>
        </p:txBody>
      </p:sp>
    </p:spTree>
    <p:extLst>
      <p:ext uri="{BB962C8B-B14F-4D97-AF65-F5344CB8AC3E}">
        <p14:creationId xmlns:p14="http://schemas.microsoft.com/office/powerpoint/2010/main" val="412515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en-US" altLang="zh-CN" dirty="0"/>
              <a:t>S </a:t>
            </a:r>
            <a:r>
              <a:rPr lang="zh-CN" altLang="en-US" dirty="0"/>
              <a:t>可以表示某一个由一连串特定顺序排练的词而组成的一个有意义的句子。</a:t>
            </a:r>
            <a:endParaRPr lang="en-US" altLang="zh-CN" dirty="0"/>
          </a:p>
          <a:p>
            <a:pPr lvl="1">
              <a:lnSpc>
                <a:spcPct val="150000"/>
              </a:lnSpc>
            </a:pPr>
            <a:r>
              <a:rPr lang="en-US" altLang="zh-CN" dirty="0"/>
              <a:t>S </a:t>
            </a:r>
            <a:r>
              <a:rPr lang="zh-CN" altLang="en-US" dirty="0"/>
              <a:t>：一连串特定顺序排列的词</a:t>
            </a:r>
            <a:r>
              <a:rPr lang="el-GR" dirty="0"/>
              <a:t>ω</a:t>
            </a:r>
            <a:r>
              <a:rPr lang="el-GR" baseline="-25000" dirty="0"/>
              <a:t>1，</a:t>
            </a:r>
            <a:r>
              <a:rPr lang="el-GR" dirty="0"/>
              <a:t>ω</a:t>
            </a:r>
            <a:r>
              <a:rPr lang="el-GR" baseline="-25000" dirty="0"/>
              <a:t>2</a:t>
            </a:r>
            <a:r>
              <a:rPr lang="el-GR" dirty="0"/>
              <a:t>，...，ω</a:t>
            </a:r>
            <a:r>
              <a:rPr lang="en-US" baseline="-25000" dirty="0"/>
              <a:t>n</a:t>
            </a:r>
            <a:endParaRPr lang="en-US" altLang="zh-CN" dirty="0"/>
          </a:p>
          <a:p>
            <a:pPr lvl="1">
              <a:lnSpc>
                <a:spcPct val="150000"/>
              </a:lnSpc>
            </a:pPr>
            <a:r>
              <a:rPr lang="en-US" b="1" i="1" dirty="0"/>
              <a:t>S</a:t>
            </a:r>
            <a:r>
              <a:rPr lang="zh-CN" altLang="en-US" dirty="0"/>
              <a:t>在文本中出现的可能性，</a:t>
            </a:r>
            <a:endParaRPr lang="en-US" altLang="zh-CN" dirty="0"/>
          </a:p>
          <a:p>
            <a:pPr lvl="2">
              <a:lnSpc>
                <a:spcPct val="150000"/>
              </a:lnSpc>
            </a:pPr>
            <a:r>
              <a:rPr lang="zh-CN" altLang="en-US" dirty="0"/>
              <a:t>即</a:t>
            </a:r>
            <a:r>
              <a:rPr lang="en-US" b="1" i="1" dirty="0"/>
              <a:t>S</a:t>
            </a:r>
            <a:r>
              <a:rPr lang="zh-CN" altLang="en-US" dirty="0"/>
              <a:t>的概率</a:t>
            </a:r>
            <a:r>
              <a:rPr lang="en-US" b="1" i="1" dirty="0"/>
              <a:t>P(S)</a:t>
            </a:r>
            <a:r>
              <a:rPr lang="en-US" dirty="0"/>
              <a:t>，</a:t>
            </a:r>
            <a:r>
              <a:rPr lang="en-US" b="1" i="1" dirty="0"/>
              <a:t>P(S)</a:t>
            </a:r>
            <a:r>
              <a:rPr lang="en-US" dirty="0"/>
              <a:t>=</a:t>
            </a:r>
            <a:r>
              <a:rPr lang="en-US" b="1" i="1" dirty="0"/>
              <a:t>P</a:t>
            </a:r>
            <a:r>
              <a:rPr lang="en-US" dirty="0"/>
              <a:t>(</a:t>
            </a:r>
            <a:r>
              <a:rPr lang="el-GR" dirty="0"/>
              <a:t>ω</a:t>
            </a:r>
            <a:r>
              <a:rPr lang="el-GR" baseline="-25000" dirty="0"/>
              <a:t>1，</a:t>
            </a:r>
            <a:r>
              <a:rPr lang="el-GR" dirty="0"/>
              <a:t>ω</a:t>
            </a:r>
            <a:r>
              <a:rPr lang="el-GR" baseline="-25000" dirty="0"/>
              <a:t>2</a:t>
            </a:r>
            <a:r>
              <a:rPr lang="el-GR" dirty="0"/>
              <a:t>，...，ω</a:t>
            </a:r>
            <a:r>
              <a:rPr lang="en-US" baseline="-25000" dirty="0"/>
              <a:t>n</a:t>
            </a:r>
            <a:r>
              <a:rPr lang="en-US" dirty="0"/>
              <a:t>)</a:t>
            </a:r>
          </a:p>
          <a:p>
            <a:pPr lvl="1">
              <a:lnSpc>
                <a:spcPct val="150000"/>
              </a:lnSpc>
            </a:pPr>
            <a:r>
              <a:rPr lang="zh-CN" altLang="en-US" dirty="0"/>
              <a:t>利用条件概率的公式：</a:t>
            </a:r>
            <a:endParaRPr lang="en-US" altLang="zh-CN" dirty="0"/>
          </a:p>
          <a:p>
            <a:pPr lvl="2">
              <a:lnSpc>
                <a:spcPct val="150000"/>
              </a:lnSpc>
            </a:pPr>
            <a:r>
              <a:rPr lang="en-US" altLang="zh-CN" dirty="0"/>
              <a:t>S </a:t>
            </a:r>
            <a:r>
              <a:rPr lang="zh-CN" altLang="en-US" dirty="0"/>
              <a:t>的概率 </a:t>
            </a:r>
            <a:r>
              <a:rPr lang="en-US" altLang="zh-CN" dirty="0"/>
              <a:t>P(S)</a:t>
            </a:r>
            <a:r>
              <a:rPr lang="zh-CN" altLang="en-US" dirty="0"/>
              <a:t>等于每一个词出现的概率相乘</a:t>
            </a:r>
            <a:endParaRPr lang="en-US" altLang="zh-CN" dirty="0"/>
          </a:p>
          <a:p>
            <a:pPr lvl="2">
              <a:lnSpc>
                <a:spcPct val="150000"/>
              </a:lnSpc>
            </a:pPr>
            <a:r>
              <a:rPr lang="en-US" altLang="zh-CN" dirty="0"/>
              <a:t>P(S) =</a:t>
            </a:r>
            <a:r>
              <a:rPr lang="en-US" b="1" i="1" dirty="0"/>
              <a:t>P</a:t>
            </a:r>
            <a:r>
              <a:rPr lang="en-US" dirty="0"/>
              <a:t>(</a:t>
            </a:r>
            <a:r>
              <a:rPr lang="el-GR" dirty="0"/>
              <a:t>ω</a:t>
            </a:r>
            <a:r>
              <a:rPr lang="el-GR" baseline="-25000" dirty="0"/>
              <a:t>1</a:t>
            </a:r>
            <a:r>
              <a:rPr lang="el-GR" dirty="0"/>
              <a:t>)•</a:t>
            </a:r>
            <a:r>
              <a:rPr lang="en-US" b="1" i="1" dirty="0"/>
              <a:t>P</a:t>
            </a:r>
            <a:r>
              <a:rPr lang="en-US" dirty="0"/>
              <a:t>(</a:t>
            </a:r>
            <a:r>
              <a:rPr lang="el-GR" dirty="0"/>
              <a:t>ω</a:t>
            </a:r>
            <a:r>
              <a:rPr lang="el-GR" baseline="-25000" dirty="0"/>
              <a:t>2</a:t>
            </a:r>
            <a:r>
              <a:rPr lang="el-GR" dirty="0"/>
              <a:t>|ω</a:t>
            </a:r>
            <a:r>
              <a:rPr lang="el-GR" baseline="-25000" dirty="0"/>
              <a:t>1</a:t>
            </a:r>
            <a:r>
              <a:rPr lang="el-GR" dirty="0"/>
              <a:t>)•</a:t>
            </a:r>
            <a:r>
              <a:rPr lang="en-US" b="1" i="1" dirty="0"/>
              <a:t>P</a:t>
            </a:r>
            <a:r>
              <a:rPr lang="en-US" dirty="0"/>
              <a:t>(</a:t>
            </a:r>
            <a:r>
              <a:rPr lang="el-GR" dirty="0"/>
              <a:t>ω</a:t>
            </a:r>
            <a:r>
              <a:rPr lang="el-GR" baseline="-25000" dirty="0"/>
              <a:t>3</a:t>
            </a:r>
            <a:r>
              <a:rPr lang="el-GR" dirty="0"/>
              <a:t>|ω</a:t>
            </a:r>
            <a:r>
              <a:rPr lang="el-GR" baseline="-25000" dirty="0"/>
              <a:t>1</a:t>
            </a:r>
            <a:r>
              <a:rPr lang="el-GR" dirty="0"/>
              <a:t>,ω</a:t>
            </a:r>
            <a:r>
              <a:rPr lang="el-GR" baseline="-25000" dirty="0"/>
              <a:t>2</a:t>
            </a:r>
            <a:r>
              <a:rPr lang="el-GR" dirty="0"/>
              <a:t>)•••</a:t>
            </a:r>
            <a:r>
              <a:rPr lang="en-US" b="1" i="1" dirty="0"/>
              <a:t>P</a:t>
            </a:r>
            <a:r>
              <a:rPr lang="en-US" dirty="0"/>
              <a:t>(</a:t>
            </a:r>
            <a:r>
              <a:rPr lang="el-GR" dirty="0"/>
              <a:t>ω</a:t>
            </a:r>
            <a:r>
              <a:rPr lang="en-US" baseline="-25000" dirty="0"/>
              <a:t>n</a:t>
            </a:r>
            <a:r>
              <a:rPr lang="en-US" dirty="0"/>
              <a:t>|</a:t>
            </a:r>
            <a:r>
              <a:rPr lang="el-GR" dirty="0"/>
              <a:t>ω</a:t>
            </a:r>
            <a:r>
              <a:rPr lang="el-GR" baseline="-25000" dirty="0"/>
              <a:t>1，</a:t>
            </a:r>
            <a:r>
              <a:rPr lang="el-GR" dirty="0"/>
              <a:t>ω</a:t>
            </a:r>
            <a:r>
              <a:rPr lang="el-GR" baseline="-25000" dirty="0"/>
              <a:t>2</a:t>
            </a:r>
            <a:r>
              <a:rPr lang="el-GR" dirty="0"/>
              <a:t>，...，ω</a:t>
            </a:r>
            <a:r>
              <a:rPr lang="en-US" baseline="-25000" dirty="0"/>
              <a:t>n-1</a:t>
            </a:r>
            <a:r>
              <a:rPr lang="en-US" dirty="0"/>
              <a:t>)         </a:t>
            </a:r>
            <a:endParaRPr lang="en-US" altLang="zh-CN" dirty="0"/>
          </a:p>
          <a:p>
            <a:pPr>
              <a:lnSpc>
                <a:spcPct val="150000"/>
              </a:lnSpc>
            </a:pPr>
            <a:endParaRPr lang="zh-CN" altLang="en-US"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a:t>
            </a:r>
          </a:p>
        </p:txBody>
      </p:sp>
      <p:sp>
        <p:nvSpPr>
          <p:cNvPr id="3" name="内容占位符 2"/>
          <p:cNvSpPr>
            <a:spLocks noGrp="1"/>
          </p:cNvSpPr>
          <p:nvPr>
            <p:ph idx="1"/>
          </p:nvPr>
        </p:nvSpPr>
        <p:spPr>
          <a:xfrm>
            <a:off x="2095472" y="1285861"/>
            <a:ext cx="8229600" cy="757229"/>
          </a:xfrm>
        </p:spPr>
        <p:txBody>
          <a:bodyPr>
            <a:normAutofit fontScale="92500" lnSpcReduction="10000"/>
          </a:bodyPr>
          <a:lstStyle/>
          <a:p>
            <a:r>
              <a:rPr lang="zh-CN" altLang="en-US" dirty="0"/>
              <a:t>文本生成、机器翻译</a:t>
            </a:r>
            <a:endParaRPr lang="en-US" altLang="zh-CN" dirty="0"/>
          </a:p>
          <a:p>
            <a:pPr lvl="1"/>
            <a:r>
              <a:rPr lang="zh-CN" altLang="en-US" dirty="0"/>
              <a:t>语言模型就是用来判断一个句子的合理性的置信度</a:t>
            </a:r>
          </a:p>
          <a:p>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58" y="2071678"/>
            <a:ext cx="8208912" cy="2571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srcRect/>
          <a:stretch>
            <a:fillRect/>
          </a:stretch>
        </p:blipFill>
        <p:spPr bwMode="auto">
          <a:xfrm>
            <a:off x="2881291" y="4643446"/>
            <a:ext cx="6276975" cy="1962142"/>
          </a:xfrm>
          <a:prstGeom prst="rect">
            <a:avLst/>
          </a:prstGeom>
          <a:noFill/>
          <a:ln w="9525">
            <a:noFill/>
            <a:miter lim="800000"/>
            <a:headEnd/>
            <a:tailEnd/>
          </a:ln>
          <a:effectLst/>
        </p:spPr>
      </p:pic>
    </p:spTree>
    <p:extLst>
      <p:ext uri="{BB962C8B-B14F-4D97-AF65-F5344CB8AC3E}">
        <p14:creationId xmlns:p14="http://schemas.microsoft.com/office/powerpoint/2010/main" val="128679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b="1" dirty="0"/>
              <a:t>拼写纠错</a:t>
            </a:r>
            <a:r>
              <a:rPr lang="zh-CN" altLang="en-US" dirty="0"/>
              <a:t>：</a:t>
            </a:r>
            <a:endParaRPr lang="en-US" altLang="zh-CN" dirty="0"/>
          </a:p>
          <a:p>
            <a:pPr lvl="1"/>
            <a:r>
              <a:rPr lang="en-US" altLang="zh-CN" dirty="0"/>
              <a:t>P(about fifteen </a:t>
            </a:r>
            <a:r>
              <a:rPr lang="en-US" altLang="zh-CN" b="1" dirty="0"/>
              <a:t>minutes </a:t>
            </a:r>
            <a:r>
              <a:rPr lang="en-US" altLang="zh-CN" dirty="0"/>
              <a:t>from) </a:t>
            </a:r>
          </a:p>
          <a:p>
            <a:pPr lvl="1"/>
            <a:r>
              <a:rPr lang="en-US" altLang="zh-CN" dirty="0"/>
              <a:t>&gt; P(about fifteen </a:t>
            </a:r>
            <a:r>
              <a:rPr lang="en-US" altLang="zh-CN" b="1" dirty="0"/>
              <a:t>minuets </a:t>
            </a:r>
            <a:r>
              <a:rPr lang="en-US" altLang="zh-CN" dirty="0"/>
              <a:t>from)</a:t>
            </a:r>
          </a:p>
          <a:p>
            <a:r>
              <a:rPr lang="zh-CN" altLang="en-US" b="1" dirty="0"/>
              <a:t>语音识别</a:t>
            </a:r>
            <a:r>
              <a:rPr lang="zh-CN" altLang="en-US" dirty="0"/>
              <a:t>：</a:t>
            </a:r>
            <a:endParaRPr lang="en-US" altLang="zh-CN" dirty="0"/>
          </a:p>
          <a:p>
            <a:pPr lvl="1"/>
            <a:r>
              <a:rPr lang="en-US" altLang="zh-CN" dirty="0"/>
              <a:t>P(I saw a van) &gt; P(eyes awe of an)</a:t>
            </a:r>
          </a:p>
          <a:p>
            <a:pPr lvl="1"/>
            <a:r>
              <a:rPr lang="zh-CN" altLang="en-US" dirty="0"/>
              <a:t>李开复</a:t>
            </a:r>
            <a:endParaRPr lang="en-US" altLang="zh-CN" dirty="0"/>
          </a:p>
          <a:p>
            <a:r>
              <a:rPr lang="zh-CN" altLang="en-US" b="1" dirty="0"/>
              <a:t>音字转换</a:t>
            </a:r>
            <a:r>
              <a:rPr lang="zh-CN" altLang="en-US" dirty="0"/>
              <a:t>：</a:t>
            </a:r>
            <a:endParaRPr lang="en-US" altLang="zh-CN" dirty="0"/>
          </a:p>
          <a:p>
            <a:pPr lvl="1"/>
            <a:r>
              <a:rPr lang="en-US" altLang="zh-CN" dirty="0"/>
              <a:t>P(</a:t>
            </a:r>
            <a:r>
              <a:rPr lang="zh-CN" altLang="en-US" dirty="0"/>
              <a:t>你现在干什么</a:t>
            </a:r>
            <a:r>
              <a:rPr lang="en-US" altLang="zh-CN" dirty="0"/>
              <a:t>|</a:t>
            </a:r>
            <a:r>
              <a:rPr lang="en-US" altLang="zh-CN" dirty="0" err="1"/>
              <a:t>nixianzaiganshenme</a:t>
            </a:r>
            <a:r>
              <a:rPr lang="en-US" altLang="zh-CN" dirty="0"/>
              <a:t>) </a:t>
            </a:r>
          </a:p>
          <a:p>
            <a:pPr lvl="1"/>
            <a:r>
              <a:rPr lang="en-US" altLang="zh-CN" dirty="0"/>
              <a:t>&gt; P(</a:t>
            </a:r>
            <a:r>
              <a:rPr lang="zh-CN" altLang="en-US" dirty="0"/>
              <a:t>你西安在干什么</a:t>
            </a:r>
            <a:r>
              <a:rPr lang="en-US" altLang="zh-CN" dirty="0"/>
              <a:t>|</a:t>
            </a:r>
            <a:r>
              <a:rPr lang="en-US" altLang="zh-CN" i="1" dirty="0" err="1"/>
              <a:t>nixianzaiganshenme</a:t>
            </a:r>
            <a:r>
              <a:rPr lang="en-US" altLang="zh-CN" dirty="0"/>
              <a:t>)</a:t>
            </a:r>
          </a:p>
          <a:p>
            <a:endParaRPr lang="zh-CN" altLang="en-US" dirty="0"/>
          </a:p>
        </p:txBody>
      </p:sp>
    </p:spTree>
    <p:extLst>
      <p:ext uri="{BB962C8B-B14F-4D97-AF65-F5344CB8AC3E}">
        <p14:creationId xmlns:p14="http://schemas.microsoft.com/office/powerpoint/2010/main" val="250995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63552" y="404665"/>
            <a:ext cx="8229600" cy="2808312"/>
          </a:xfrm>
        </p:spPr>
        <p:txBody>
          <a:bodyPr>
            <a:normAutofit fontScale="85000" lnSpcReduction="20000"/>
          </a:bodyPr>
          <a:lstStyle/>
          <a:p>
            <a:r>
              <a:rPr lang="zh-CN" altLang="en-US" sz="3200" dirty="0"/>
              <a:t>分词</a:t>
            </a:r>
            <a:endParaRPr lang="en-US" altLang="zh-CN" sz="3200" dirty="0"/>
          </a:p>
          <a:p>
            <a:pPr lvl="1"/>
            <a:r>
              <a:rPr lang="en-US" altLang="zh-CN" dirty="0"/>
              <a:t>S</a:t>
            </a:r>
            <a:r>
              <a:rPr lang="zh-CN" altLang="en-US" dirty="0"/>
              <a:t>可以有几种分词方法，假定有以下三种：</a:t>
            </a:r>
            <a:endParaRPr lang="en-US" altLang="zh-CN" dirty="0"/>
          </a:p>
          <a:p>
            <a:pPr lvl="2"/>
            <a:r>
              <a:rPr lang="en-US" altLang="zh-CN" dirty="0"/>
              <a:t>A1, A2, A3, ..., </a:t>
            </a:r>
            <a:r>
              <a:rPr lang="en-US" altLang="zh-CN" dirty="0" err="1"/>
              <a:t>Ak</a:t>
            </a:r>
            <a:r>
              <a:rPr lang="en-US" altLang="zh-CN" dirty="0"/>
              <a:t>, </a:t>
            </a:r>
          </a:p>
          <a:p>
            <a:pPr lvl="2"/>
            <a:r>
              <a:rPr lang="en-US" altLang="zh-CN" dirty="0"/>
              <a:t>B1, B2, B3, ..., </a:t>
            </a:r>
            <a:r>
              <a:rPr lang="en-US" altLang="zh-CN" dirty="0" err="1"/>
              <a:t>Bm</a:t>
            </a:r>
            <a:r>
              <a:rPr lang="en-US" altLang="zh-CN" dirty="0"/>
              <a:t> </a:t>
            </a:r>
          </a:p>
          <a:p>
            <a:pPr lvl="2"/>
            <a:r>
              <a:rPr lang="en-US" altLang="zh-CN" dirty="0"/>
              <a:t>C1, C2, C3, ..., Cn </a:t>
            </a:r>
          </a:p>
          <a:p>
            <a:pPr lvl="1"/>
            <a:r>
              <a:rPr lang="zh-CN" altLang="en-US" dirty="0"/>
              <a:t>计算</a:t>
            </a:r>
            <a:r>
              <a:rPr lang="en-US" altLang="zh-CN" dirty="0"/>
              <a:t>P(A1, A2, A3, ..., </a:t>
            </a:r>
            <a:r>
              <a:rPr lang="en-US" altLang="zh-CN" dirty="0" err="1"/>
              <a:t>Ak</a:t>
            </a:r>
            <a:r>
              <a:rPr lang="en-US" altLang="zh-CN" dirty="0"/>
              <a:t>)</a:t>
            </a:r>
            <a:r>
              <a:rPr lang="zh-CN" altLang="en-US" dirty="0"/>
              <a:t>，</a:t>
            </a:r>
            <a:r>
              <a:rPr lang="en-US" altLang="zh-CN" dirty="0"/>
              <a:t>P(B1, B2, B3, ..., </a:t>
            </a:r>
            <a:r>
              <a:rPr lang="en-US" altLang="zh-CN" dirty="0" err="1"/>
              <a:t>Bm</a:t>
            </a:r>
            <a:r>
              <a:rPr lang="en-US" altLang="zh-CN" dirty="0"/>
              <a:t> )</a:t>
            </a:r>
            <a:r>
              <a:rPr lang="zh-CN" altLang="en-US" dirty="0"/>
              <a:t>和</a:t>
            </a:r>
            <a:r>
              <a:rPr lang="en-US" altLang="zh-CN" dirty="0"/>
              <a:t>P(C1, C2, C3, ..., Cn )</a:t>
            </a:r>
          </a:p>
          <a:p>
            <a:pPr lvl="1"/>
            <a:r>
              <a:rPr lang="zh-CN" altLang="en-US" dirty="0"/>
              <a:t>找到概率最大的情况</a:t>
            </a:r>
            <a:endParaRPr lang="en-US" altLang="zh-CN" dirty="0"/>
          </a:p>
          <a:p>
            <a:pPr lvl="1"/>
            <a:r>
              <a:rPr lang="en-US" altLang="zh-CN" b="1" i="0" dirty="0">
                <a:solidFill>
                  <a:srgbClr val="333333"/>
                </a:solidFill>
                <a:effectLst/>
                <a:latin typeface="-apple-system"/>
              </a:rPr>
              <a:t>《</a:t>
            </a:r>
            <a:r>
              <a:rPr lang="zh-CN" altLang="en-US" b="1" i="0" dirty="0">
                <a:solidFill>
                  <a:srgbClr val="333333"/>
                </a:solidFill>
                <a:effectLst/>
                <a:latin typeface="-apple-system"/>
              </a:rPr>
              <a:t>贝叶斯：没有人比我更懂南京市长江大桥</a:t>
            </a:r>
            <a:r>
              <a:rPr lang="en-US" altLang="zh-CN" b="1" i="0" dirty="0">
                <a:solidFill>
                  <a:srgbClr val="333333"/>
                </a:solidFill>
                <a:effectLst/>
                <a:latin typeface="-apple-system"/>
              </a:rPr>
              <a:t>》</a:t>
            </a:r>
            <a:endParaRPr lang="zh-CN" altLang="en-US" b="1" i="0" dirty="0">
              <a:solidFill>
                <a:srgbClr val="333333"/>
              </a:solidFill>
              <a:effectLst/>
              <a:latin typeface="-apple-system"/>
            </a:endParaRPr>
          </a:p>
          <a:p>
            <a:pPr marL="914400" lvl="2" indent="0">
              <a:buNone/>
            </a:pPr>
            <a:r>
              <a:rPr lang="zh-CN" altLang="en-US" dirty="0"/>
              <a:t> </a:t>
            </a:r>
            <a:endParaRPr lang="en-US" altLang="zh-CN" dirty="0"/>
          </a:p>
        </p:txBody>
      </p:sp>
      <p:pic>
        <p:nvPicPr>
          <p:cNvPr id="5" name="图片 4"/>
          <p:cNvPicPr>
            <a:picLocks noChangeAspect="1"/>
          </p:cNvPicPr>
          <p:nvPr/>
        </p:nvPicPr>
        <p:blipFill>
          <a:blip r:embed="rId2"/>
          <a:stretch>
            <a:fillRect/>
          </a:stretch>
        </p:blipFill>
        <p:spPr>
          <a:xfrm>
            <a:off x="2423593" y="2780928"/>
            <a:ext cx="7380897" cy="2836486"/>
          </a:xfrm>
          <a:prstGeom prst="rect">
            <a:avLst/>
          </a:prstGeom>
        </p:spPr>
      </p:pic>
    </p:spTree>
    <p:extLst>
      <p:ext uri="{BB962C8B-B14F-4D97-AF65-F5344CB8AC3E}">
        <p14:creationId xmlns:p14="http://schemas.microsoft.com/office/powerpoint/2010/main" val="404657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1738</Words>
  <Application>Microsoft Office PowerPoint</Application>
  <PresentationFormat>宽屏</PresentationFormat>
  <Paragraphs>178</Paragraphs>
  <Slides>22</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-apple-system</vt:lpstr>
      <vt:lpstr>等线</vt:lpstr>
      <vt:lpstr>等线 Light</vt:lpstr>
      <vt:lpstr>Arial</vt:lpstr>
      <vt:lpstr>Times New Roman</vt:lpstr>
      <vt:lpstr>Office 主题​​</vt:lpstr>
      <vt:lpstr>统计语言模型</vt:lpstr>
      <vt:lpstr>PowerPoint 演示文稿</vt:lpstr>
      <vt:lpstr>《预训练语言模型》</vt:lpstr>
      <vt:lpstr>预训练语言模型 （Pre-trained Language Model, PLM）</vt:lpstr>
      <vt:lpstr>统计语言模型</vt:lpstr>
      <vt:lpstr>PowerPoint 演示文稿</vt:lpstr>
      <vt:lpstr>应用</vt:lpstr>
      <vt:lpstr>PowerPoint 演示文稿</vt:lpstr>
      <vt:lpstr>PowerPoint 演示文稿</vt:lpstr>
      <vt:lpstr>统计语言模型的工程诀窍</vt:lpstr>
      <vt:lpstr>PowerPoint 演示文稿</vt:lpstr>
      <vt:lpstr>PowerPoint 演示文稿</vt:lpstr>
      <vt:lpstr>n-gram语言模型</vt:lpstr>
      <vt:lpstr>PowerPoint 演示文稿</vt:lpstr>
      <vt:lpstr>PowerPoint 演示文稿</vt:lpstr>
      <vt:lpstr>统计语言模型的工程诀窍</vt:lpstr>
      <vt:lpstr>PowerPoint 演示文稿</vt:lpstr>
      <vt:lpstr>使用语言模型</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统计语言模型</dc:title>
  <dc:creator>86186</dc:creator>
  <cp:lastModifiedBy>86186</cp:lastModifiedBy>
  <cp:revision>1</cp:revision>
  <dcterms:created xsi:type="dcterms:W3CDTF">2022-12-04T23:26:14Z</dcterms:created>
  <dcterms:modified xsi:type="dcterms:W3CDTF">2022-12-04T23:34:46Z</dcterms:modified>
</cp:coreProperties>
</file>