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587" r:id="rId3"/>
    <p:sldId id="588" r:id="rId4"/>
    <p:sldId id="512" r:id="rId5"/>
    <p:sldId id="636" r:id="rId6"/>
    <p:sldId id="480" r:id="rId7"/>
    <p:sldId id="476" r:id="rId8"/>
    <p:sldId id="477" r:id="rId9"/>
    <p:sldId id="592" r:id="rId10"/>
    <p:sldId id="537" r:id="rId11"/>
    <p:sldId id="549" r:id="rId12"/>
    <p:sldId id="565" r:id="rId13"/>
    <p:sldId id="539" r:id="rId14"/>
    <p:sldId id="589" r:id="rId15"/>
    <p:sldId id="601" r:id="rId16"/>
    <p:sldId id="595" r:id="rId17"/>
    <p:sldId id="544" r:id="rId18"/>
    <p:sldId id="541" r:id="rId19"/>
    <p:sldId id="637" r:id="rId20"/>
    <p:sldId id="638" r:id="rId21"/>
    <p:sldId id="596" r:id="rId22"/>
    <p:sldId id="639" r:id="rId23"/>
    <p:sldId id="641" r:id="rId24"/>
    <p:sldId id="623" r:id="rId25"/>
    <p:sldId id="609" r:id="rId26"/>
    <p:sldId id="640" r:id="rId27"/>
    <p:sldId id="599" r:id="rId28"/>
    <p:sldId id="602" r:id="rId29"/>
    <p:sldId id="603" r:id="rId30"/>
    <p:sldId id="604" r:id="rId31"/>
    <p:sldId id="605" r:id="rId32"/>
    <p:sldId id="642" r:id="rId33"/>
    <p:sldId id="606" r:id="rId34"/>
    <p:sldId id="590" r:id="rId35"/>
    <p:sldId id="591" r:id="rId36"/>
    <p:sldId id="619" r:id="rId37"/>
    <p:sldId id="643" r:id="rId38"/>
    <p:sldId id="612" r:id="rId39"/>
    <p:sldId id="618" r:id="rId40"/>
    <p:sldId id="645" r:id="rId41"/>
    <p:sldId id="646" r:id="rId42"/>
    <p:sldId id="607" r:id="rId43"/>
    <p:sldId id="620" r:id="rId44"/>
    <p:sldId id="608" r:id="rId45"/>
    <p:sldId id="647" r:id="rId46"/>
    <p:sldId id="597" r:id="rId47"/>
    <p:sldId id="616" r:id="rId48"/>
    <p:sldId id="633" r:id="rId49"/>
    <p:sldId id="648" r:id="rId50"/>
    <p:sldId id="649" r:id="rId51"/>
    <p:sldId id="550" r:id="rId52"/>
    <p:sldId id="386" r:id="rId53"/>
    <p:sldId id="387" r:id="rId54"/>
    <p:sldId id="546" r:id="rId55"/>
    <p:sldId id="547" r:id="rId56"/>
    <p:sldId id="548" r:id="rId57"/>
    <p:sldId id="551" r:id="rId58"/>
    <p:sldId id="635" r:id="rId59"/>
    <p:sldId id="63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8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AC8A-1B83-408A-BD9C-027E64C10256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29E59-55DF-4ACD-93FD-F609C162A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0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yelllowcong/article/details/78698595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zuidaima.com/blog/4859047720750080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FCCF6-5036-4B3A-873B-10248162370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29E59-55DF-4ACD-93FD-F609C162AED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4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(9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Lucene</a:t>
            </a:r>
            <a:r>
              <a:rPr lang="zh-CN" altLang="en-US" dirty="0">
                <a:hlinkClick r:id="rId3"/>
              </a:rPr>
              <a:t>之索引查看工具</a:t>
            </a:r>
            <a:r>
              <a:rPr lang="en-US" altLang="zh-CN" dirty="0">
                <a:hlinkClick r:id="rId3"/>
              </a:rPr>
              <a:t>Luke-</a:t>
            </a:r>
            <a:r>
              <a:rPr lang="en-US" altLang="zh-CN" dirty="0" err="1">
                <a:hlinkClick r:id="rId3"/>
              </a:rPr>
              <a:t>yellowcong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狂飙的</a:t>
            </a:r>
            <a:r>
              <a:rPr lang="en-US" altLang="zh-CN" dirty="0" err="1">
                <a:hlinkClick r:id="rId3"/>
              </a:rPr>
              <a:t>yellowcong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lucene</a:t>
            </a:r>
            <a:r>
              <a:rPr lang="zh-CN" altLang="en-US" dirty="0">
                <a:hlinkClick r:id="rId3"/>
              </a:rPr>
              <a:t>索引查看工具</a:t>
            </a:r>
            <a:endParaRPr lang="en-US" altLang="zh-CN" dirty="0">
              <a:hlinkClick r:id="rId4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29E59-55DF-4ACD-93FD-F609C162AED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0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2F13-55AD-4CAE-B066-E8BD1515C39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8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F2D0-D17D-4F8B-9205-CD66058AB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24CD8-20D2-4298-9A4E-1856C4BD2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FA7E3-C99A-4BF6-B3DA-97317D58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5F781-FE3C-4228-A811-59AAAF1C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DCBDA-79FA-4769-82AD-B03CCDCC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CA2D-209A-4628-B935-4A071F51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4E64C-2045-4911-96B0-E9E906F5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E0611-DE17-4922-89AA-20F28C75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5B7A7-B272-494B-945D-017F3D49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634E6-9D09-45BA-9E4E-ADBA2BFE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34F347-5601-4B1F-9BC5-5FF661482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8AFD8-E00F-4D9C-97BD-159721E1C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9334C-33D4-43FD-A360-EDFBDE9A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98C36-AF97-4D84-9B33-5D9DD4E5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F6178-5E08-4BE1-B687-12BE09E3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D92AA-3B0D-4AEB-9522-0DAFBA73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F1C10-82F1-4070-A66B-1C1B4B9F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4FDE1-EF31-4A39-876F-8ABE8311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48E35-11DA-4412-BCB6-811E7EB9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32883-C157-4820-A51F-4B68E68B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A43E-1332-44D1-B872-617DC85A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B6189-9DBD-4799-96DF-1695D765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61A9F-88C2-4636-8775-C7AA369E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C0771-0FE0-4010-B0D5-CA9C7CA3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36FE3-9997-4DD2-996D-2888B44C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7AA5C-7993-41DA-B0F5-70232350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A32BF-E1DC-4D45-B725-788320E6C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929C65-34BE-4D03-9E83-AF0FA69F4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DB0CE-EE71-40C5-9BBB-DC836CC6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C04F8-C345-4691-AE2D-ECBED474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BBACE-4E90-4136-AE6A-AA35AE2B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91A0-DAA8-4022-9D16-47AF9D8A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83AC1-D755-4978-91CC-523EC3C1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52675-3D23-4A0A-8124-5F550A78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CFD798-A2C1-4A93-828D-15CCFF0A0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DF0E7A-FFF4-47AF-9F8C-C24F14A09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C368C2-D800-4E9A-BBD6-09FCA343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452E1-BD12-4E0B-9F20-9EA452D5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AAA4CC-CEA9-4C09-9D4D-BC61BB20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4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4ED9D-B3C7-44CC-A790-8C5F734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4C1DE9-722E-47CB-A0C8-7F673BA9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116381-FADF-4C0E-AB24-75FE5881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FD98BD-1F52-41DC-989D-A7B0BAB7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F55F42-DCF5-40C7-B800-FD570231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74CA3E-4B9E-4B83-BA88-FA1E25CF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C594B-944B-46DF-87B0-960136B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5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40351-9AAE-4A53-821B-71FBC8A0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F6B6B-0C40-4120-9143-3CC972B7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CFB9B-D549-4DD1-869D-1FA6A9D1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0A6A0-732B-4E13-A56F-95BB36F2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1D67E-4C2F-4244-8FA4-08BBDF26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0C64A-5C93-4128-83F9-0D0020DF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5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9FCF8-2889-4E7F-9303-8A49B406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B9841-6999-4E12-ABA2-589C23CD0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EE16D-79F5-454B-9601-E40FDA11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8B89B-CE22-42D5-B51C-D6C5BF51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5C767-C63F-4040-A063-250B459F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C29D1-5E5F-4BA1-A278-FEDFE124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2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039508-9202-472D-AA3D-55A724AD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2316-D680-4EB1-9C1B-91720141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A9671-3C02-4D51-BC08-761F3489D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8589-7590-4C7F-B822-1187C661E6D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3DFBC-E2B2-4FFD-B004-271BBF781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759EB-58DF-4EED-9D8D-71238C968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8494-444C-4C36-9403-3606DFC91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aike.baidu.com/view/28283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ucene.apache.org/pylucen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labs.com/xpdf/download.html" TargetMode="External"/><Relationship Id="rId2" Type="http://schemas.openxmlformats.org/officeDocument/2006/relationships/hyperlink" Target="http://sourceforge.net/projects/pdfbo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5441466/article/details/120110444" TargetMode="External"/><Relationship Id="rId2" Type="http://schemas.openxmlformats.org/officeDocument/2006/relationships/hyperlink" Target="https://mp.weixin.qq.com/s/1tmiEq6HfDZlZ8g7TxEwi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itryKey/luke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yelllowcong/article/details/78698595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8403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nutch.apache.org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17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HTTP/243074?fromModule=lemma_inlink" TargetMode="External"/><Relationship Id="rId7" Type="http://schemas.openxmlformats.org/officeDocument/2006/relationships/hyperlink" Target="https://baike.baidu.com/item/Web%E6%9C%8D%E5%8A%A1/2837593?fromModule=lemma_inlink" TargetMode="External"/><Relationship Id="rId2" Type="http://schemas.openxmlformats.org/officeDocument/2006/relationships/hyperlink" Target="http://www.oschina.net/p/luce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REST/6330506?fromModule=lemma_inlink" TargetMode="External"/><Relationship Id="rId5" Type="http://schemas.openxmlformats.org/officeDocument/2006/relationships/hyperlink" Target="https://baike.baidu.com/item/JSON/2462549?fromModule=lemma_inlink" TargetMode="External"/><Relationship Id="rId4" Type="http://schemas.openxmlformats.org/officeDocument/2006/relationships/hyperlink" Target="https://baike.baidu.com/item/XML/86251?fromModule=lemma_inlink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95%B0%E6%8D%AE%E5%88%86%E6%9E%90/6577123?fromModule=lemma_in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860648.htm" TargetMode="External"/><Relationship Id="rId13" Type="http://schemas.openxmlformats.org/officeDocument/2006/relationships/hyperlink" Target="http://baike.baidu.com/view/1527.htm" TargetMode="External"/><Relationship Id="rId3" Type="http://schemas.openxmlformats.org/officeDocument/2006/relationships/hyperlink" Target="http://baike.baidu.com/view/262241.htm" TargetMode="External"/><Relationship Id="rId7" Type="http://schemas.openxmlformats.org/officeDocument/2006/relationships/hyperlink" Target="http://baike.baidu.com/view/58654.htm" TargetMode="External"/><Relationship Id="rId12" Type="http://schemas.openxmlformats.org/officeDocument/2006/relationships/hyperlink" Target="http://baike.baidu.com/view/8638.htm" TargetMode="External"/><Relationship Id="rId2" Type="http://schemas.openxmlformats.org/officeDocument/2006/relationships/hyperlink" Target="http://baike.baidu.com/view/7718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676861.htm" TargetMode="External"/><Relationship Id="rId11" Type="http://schemas.openxmlformats.org/officeDocument/2006/relationships/hyperlink" Target="http://baike.baidu.com/view/1047.htm" TargetMode="External"/><Relationship Id="rId5" Type="http://schemas.openxmlformats.org/officeDocument/2006/relationships/hyperlink" Target="http://baike.baidu.com/view/228996.htm" TargetMode="External"/><Relationship Id="rId10" Type="http://schemas.openxmlformats.org/officeDocument/2006/relationships/hyperlink" Target="http://baike.baidu.com/view/7147.htm" TargetMode="External"/><Relationship Id="rId4" Type="http://schemas.openxmlformats.org/officeDocument/2006/relationships/hyperlink" Target="http://baike.baidu.com/view/53607.htm" TargetMode="External"/><Relationship Id="rId9" Type="http://schemas.openxmlformats.org/officeDocument/2006/relationships/hyperlink" Target="http://baike.baidu.com/view/828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FE3B-61C8-4073-9EA9-013AD6A03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第</a:t>
            </a:r>
            <a:r>
              <a:rPr lang="en-US" altLang="zh-CN" b="1" dirty="0"/>
              <a:t>2</a:t>
            </a:r>
            <a:r>
              <a:rPr lang="zh-CN" altLang="zh-CN" b="1" dirty="0"/>
              <a:t>讲 搜索引擎工具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053A68-B384-493C-A524-B4D87E32E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 Lucene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5850" y="1844825"/>
            <a:ext cx="974979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开放源代码的全文检索引擎工具包</a:t>
            </a:r>
            <a:endParaRPr lang="en-US" altLang="zh-CN" dirty="0"/>
          </a:p>
          <a:p>
            <a:r>
              <a:rPr lang="zh-CN" altLang="en-US" dirty="0"/>
              <a:t>但不是一个完整的全文检索引擎，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>
                <a:hlinkClick r:id="rId2"/>
              </a:rPr>
              <a:t>Apache</a:t>
            </a:r>
            <a:r>
              <a:rPr lang="zh-CN" altLang="en-US" dirty="0"/>
              <a:t>软件基金会支持和提供</a:t>
            </a:r>
            <a:endParaRPr lang="en-US" altLang="zh-CN" dirty="0"/>
          </a:p>
          <a:p>
            <a:pPr lvl="1"/>
            <a:r>
              <a:rPr lang="en-US" altLang="zh-CN" dirty="0"/>
              <a:t>https://lucene.apache.org/core/</a:t>
            </a:r>
          </a:p>
          <a:p>
            <a:pPr lvl="1"/>
            <a:r>
              <a:rPr lang="zh-CN" altLang="en-US" dirty="0"/>
              <a:t>开放源代码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1461" y="3931920"/>
            <a:ext cx="5971155" cy="235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479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Lucene</a:t>
            </a:r>
            <a:r>
              <a:rPr lang="zh-CN" altLang="en-US" dirty="0"/>
              <a:t>是当前以及最近几年最受欢迎的免费</a:t>
            </a:r>
            <a:r>
              <a:rPr lang="en-US" altLang="zh-CN" dirty="0"/>
              <a:t>Java</a:t>
            </a:r>
            <a:r>
              <a:rPr lang="zh-CN" altLang="en-US" dirty="0"/>
              <a:t>信息检索程序库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b="1" dirty="0" err="1"/>
              <a:t>PyLucene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hlinkClick r:id="rId2"/>
              </a:rPr>
              <a:t>https://lucene.apache.org/pylucene/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基于</a:t>
            </a:r>
            <a:r>
              <a:rPr lang="en-US" altLang="en-US" dirty="0"/>
              <a:t>Python</a:t>
            </a:r>
            <a:r>
              <a:rPr lang="zh-CN" altLang="en-US" dirty="0"/>
              <a:t>的</a:t>
            </a:r>
            <a:r>
              <a:rPr lang="en-US" altLang="en-US" dirty="0" err="1"/>
              <a:t>Lucene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全文检索引擎工具包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在目标系统中实现全文检索的功能，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以此为基础建立起完整的全文检索引擎。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不是一个完整的全文检索引擎，而是一个全文检索引擎的架构，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提供了完整的查询引擎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和索引引擎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7649" y="1628801"/>
            <a:ext cx="54551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76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3FF57-29AF-4BB8-8AD6-960FC4A9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图片">
            <a:extLst>
              <a:ext uri="{FF2B5EF4-FFF2-40B4-BE49-F238E27FC236}">
                <a16:creationId xmlns:a16="http://schemas.microsoft.com/office/drawing/2014/main" id="{399829E8-FF18-4CC4-8120-06DB1332C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01044"/>
            <a:ext cx="10287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2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48ADD-01AF-4718-B6AA-F9AEBF3D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 </a:t>
            </a:r>
            <a:r>
              <a:rPr lang="zh-CN" altLang="en-US" b="1" dirty="0"/>
              <a:t>创建索引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7EFE7-8FE8-4A19-BF71-50ACE80E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文检索的流程分为两大部分：</a:t>
            </a:r>
            <a:r>
              <a:rPr lang="zh-CN" altLang="en-US" sz="4000" b="1" dirty="0"/>
              <a:t> </a:t>
            </a:r>
            <a:endParaRPr lang="en-US" altLang="zh-CN" sz="4000" b="1" dirty="0"/>
          </a:p>
          <a:p>
            <a:pPr lvl="1"/>
            <a:r>
              <a:rPr lang="zh-CN" altLang="en-US" sz="3600" b="1" dirty="0"/>
              <a:t>索引流程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lvl="2"/>
            <a:r>
              <a:rPr lang="zh-CN" altLang="en-US" sz="3200" dirty="0"/>
              <a:t>确定原始内容即要搜索的内容</a:t>
            </a:r>
            <a:endParaRPr lang="en-US" altLang="zh-CN" sz="3200" dirty="0"/>
          </a:p>
          <a:p>
            <a:pPr lvl="3"/>
            <a:r>
              <a:rPr lang="en-US" altLang="zh-CN" sz="3000" dirty="0"/>
              <a:t>2.2.1 </a:t>
            </a:r>
            <a:r>
              <a:rPr lang="zh-CN" altLang="en-US" sz="3000" dirty="0"/>
              <a:t>采集原始内容数据</a:t>
            </a:r>
            <a:endParaRPr lang="en-US" altLang="zh-CN" sz="3000" dirty="0"/>
          </a:p>
          <a:p>
            <a:pPr lvl="3"/>
            <a:r>
              <a:rPr lang="en-US" altLang="zh-CN" sz="3000" dirty="0"/>
              <a:t>2.2.2 </a:t>
            </a:r>
            <a:r>
              <a:rPr lang="zh-CN" altLang="en-US" sz="3000" dirty="0"/>
              <a:t>创建文档</a:t>
            </a:r>
            <a:endParaRPr lang="en-US" altLang="zh-CN" sz="3000" dirty="0"/>
          </a:p>
          <a:p>
            <a:pPr lvl="3"/>
            <a:r>
              <a:rPr lang="en-US" altLang="zh-CN" sz="3000" dirty="0"/>
              <a:t>2.2.3 </a:t>
            </a:r>
            <a:r>
              <a:rPr lang="zh-CN" altLang="en-US" sz="3000" dirty="0"/>
              <a:t>分析文档</a:t>
            </a:r>
            <a:r>
              <a:rPr lang="en-US" altLang="zh-CN" sz="3000" dirty="0"/>
              <a:t>(</a:t>
            </a:r>
            <a:r>
              <a:rPr lang="zh-CN" altLang="en-US" sz="3000" dirty="0"/>
              <a:t>分词</a:t>
            </a:r>
            <a:r>
              <a:rPr lang="en-US" altLang="zh-CN" sz="3000" dirty="0"/>
              <a:t>)</a:t>
            </a:r>
          </a:p>
          <a:p>
            <a:pPr lvl="3"/>
            <a:r>
              <a:rPr lang="en-US" altLang="zh-CN" sz="3000" dirty="0"/>
              <a:t>2.2.4 </a:t>
            </a:r>
            <a:r>
              <a:rPr lang="zh-CN" altLang="en-US" sz="3000" dirty="0"/>
              <a:t>创建索引</a:t>
            </a:r>
            <a:r>
              <a:rPr lang="zh-CN" altLang="en-US" sz="3000" b="1" dirty="0"/>
              <a:t>   </a:t>
            </a:r>
            <a:endParaRPr lang="en-US" altLang="zh-CN" sz="3000" b="1" dirty="0"/>
          </a:p>
          <a:p>
            <a:pPr lvl="1"/>
            <a:r>
              <a:rPr lang="zh-CN" altLang="en-US" sz="3600" b="1" dirty="0"/>
              <a:t>搜索流程</a:t>
            </a:r>
            <a:r>
              <a:rPr lang="zh-CN" altLang="en-US" sz="36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6211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FF741-C529-4B85-A08D-82BA982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2.2.1 </a:t>
            </a:r>
            <a:r>
              <a:rPr lang="zh-CN" altLang="en-US" b="1" dirty="0"/>
              <a:t>采集数据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B6770-82E2-4EE9-805F-08975C01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039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、网页，通过</a:t>
            </a:r>
            <a:r>
              <a:rPr lang="en-US" altLang="zh-CN" dirty="0"/>
              <a:t>http</a:t>
            </a:r>
            <a:r>
              <a:rPr lang="zh-CN" altLang="en-US" dirty="0"/>
              <a:t>协议抓取</a:t>
            </a:r>
            <a:r>
              <a:rPr lang="en-US" altLang="zh-CN" dirty="0"/>
              <a:t>html</a:t>
            </a:r>
            <a:r>
              <a:rPr lang="zh-CN" altLang="en-US" dirty="0"/>
              <a:t>网页内容到本地。       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、数据在数据库中，需要通过</a:t>
            </a:r>
            <a:r>
              <a:rPr lang="en-US" altLang="zh-CN" dirty="0" err="1"/>
              <a:t>jdbc</a:t>
            </a:r>
            <a:r>
              <a:rPr lang="zh-CN" altLang="en-US" dirty="0"/>
              <a:t>访问数据库表中的内容。       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、文件系统中的某个文件，就通过</a:t>
            </a:r>
            <a:r>
              <a:rPr lang="en-US" altLang="zh-CN" dirty="0"/>
              <a:t>I/O</a:t>
            </a:r>
            <a:r>
              <a:rPr lang="zh-CN" altLang="en-US" dirty="0"/>
              <a:t>读取文件的内容。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59C9013-62AF-4833-8448-B622977190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54574"/>
              </p:ext>
            </p:extLst>
          </p:nvPr>
        </p:nvGraphicFramePr>
        <p:xfrm>
          <a:off x="1987868" y="4333875"/>
          <a:ext cx="789622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Bitmap Image" r:id="rId3" imgW="7896240" imgH="2523960" progId="PBrush">
                  <p:embed/>
                </p:oleObj>
              </mc:Choice>
              <mc:Fallback>
                <p:oleObj name="Bitmap Image" r:id="rId3" imgW="7896240" imgH="2523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7868" y="4333875"/>
                        <a:ext cx="7896225" cy="252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8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Adobe reader  *.pdf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PDFBox</a:t>
            </a:r>
            <a:r>
              <a:rPr lang="en-US" altLang="zh-CN" dirty="0"/>
              <a:t> PDF</a:t>
            </a:r>
            <a:r>
              <a:rPr lang="zh-CN" altLang="en-US" dirty="0"/>
              <a:t>文本抽取工具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hlinkClick r:id="rId2"/>
              </a:rPr>
              <a:t>http://sourceforge.net/projects/pdfbox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不支持中文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Xpdf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3"/>
              </a:rPr>
              <a:t>http://www.foolabs.com/xpdf/download.html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Word  excel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OPI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http://jakarta.apache.org/opi</a:t>
            </a:r>
          </a:p>
        </p:txBody>
      </p:sp>
    </p:spTree>
    <p:extLst>
      <p:ext uri="{BB962C8B-B14F-4D97-AF65-F5344CB8AC3E}">
        <p14:creationId xmlns:p14="http://schemas.microsoft.com/office/powerpoint/2010/main" val="39348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2532" name="Picture 4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89" y="767818"/>
            <a:ext cx="8625541" cy="50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2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C3803-6CF5-4174-A6E9-62C516C9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创建文档对象（</a:t>
            </a:r>
            <a:r>
              <a:rPr lang="en-US" altLang="zh-CN" dirty="0"/>
              <a:t>Document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79BBA-AE6D-4662-97D4-0619594D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把查询的内容构建成</a:t>
            </a:r>
            <a:r>
              <a:rPr lang="en-US" altLang="zh-CN" dirty="0" err="1"/>
              <a:t>lucene</a:t>
            </a:r>
            <a:r>
              <a:rPr lang="zh-CN" altLang="en-US" dirty="0"/>
              <a:t>能识别的</a:t>
            </a:r>
            <a:r>
              <a:rPr lang="en-US" altLang="zh-CN" dirty="0"/>
              <a:t>Document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在索引前需要将原始内容创建成文档</a:t>
            </a:r>
            <a:endParaRPr lang="en-US" altLang="zh-CN" dirty="0"/>
          </a:p>
          <a:p>
            <a:r>
              <a:rPr lang="zh-CN" altLang="en-US" dirty="0"/>
              <a:t>文档中包括一个一个的域（</a:t>
            </a:r>
            <a:r>
              <a:rPr lang="en-US" altLang="zh-CN" dirty="0"/>
              <a:t>Field</a:t>
            </a:r>
            <a:r>
              <a:rPr lang="zh-CN" altLang="en-US" dirty="0"/>
              <a:t>）， 这个域对应就是表中的列</a:t>
            </a:r>
            <a:endParaRPr lang="en-US" altLang="zh-CN" dirty="0"/>
          </a:p>
          <a:p>
            <a:pPr lvl="1"/>
            <a:r>
              <a:rPr lang="zh-CN" altLang="en-US" dirty="0"/>
              <a:t>每个 </a:t>
            </a:r>
            <a:r>
              <a:rPr lang="en-US" altLang="zh-CN" dirty="0"/>
              <a:t>Document </a:t>
            </a:r>
            <a:r>
              <a:rPr lang="zh-CN" altLang="en-US" dirty="0"/>
              <a:t>可以有多个 </a:t>
            </a:r>
            <a:r>
              <a:rPr lang="en-US" altLang="zh-CN" dirty="0"/>
              <a:t>Field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不同的 </a:t>
            </a:r>
            <a:r>
              <a:rPr lang="en-US" altLang="zh-CN" dirty="0"/>
              <a:t>Document </a:t>
            </a:r>
            <a:r>
              <a:rPr lang="zh-CN" altLang="en-US" dirty="0"/>
              <a:t>可以有不同的 </a:t>
            </a:r>
            <a:r>
              <a:rPr lang="en-US" altLang="zh-CN" dirty="0"/>
              <a:t>Field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同一个</a:t>
            </a:r>
            <a:r>
              <a:rPr lang="en-US" altLang="zh-CN" dirty="0"/>
              <a:t>Document </a:t>
            </a:r>
            <a:r>
              <a:rPr lang="zh-CN" altLang="en-US" dirty="0"/>
              <a:t>可以有相同的 </a:t>
            </a:r>
            <a:r>
              <a:rPr lang="en-US" altLang="zh-CN" dirty="0"/>
              <a:t>Field</a:t>
            </a:r>
            <a:r>
              <a:rPr lang="zh-CN" altLang="en-US" dirty="0"/>
              <a:t>（域名和域值都相同）</a:t>
            </a:r>
            <a:endParaRPr lang="en-US" altLang="zh-CN" dirty="0"/>
          </a:p>
          <a:p>
            <a:r>
              <a:rPr lang="zh-CN" altLang="en-US" dirty="0"/>
              <a:t>每个文档都有一个唯一的编号，就是文档 </a:t>
            </a:r>
            <a:r>
              <a:rPr lang="en-US" altLang="zh-CN" dirty="0"/>
              <a:t>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87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91897-A05C-4073-B84A-4FE345A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B841F-6A14-493D-85E2-93CC12D4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dirty="0"/>
              <a:t>一、全文检索的流程</a:t>
            </a:r>
            <a:endParaRPr lang="en-US" altLang="zh-CN" sz="4000" dirty="0"/>
          </a:p>
          <a:p>
            <a:pPr>
              <a:lnSpc>
                <a:spcPct val="100000"/>
              </a:lnSpc>
            </a:pPr>
            <a:r>
              <a:rPr lang="zh-CN" altLang="en-US" sz="4000" dirty="0"/>
              <a:t>二、开源搜索引擎</a:t>
            </a:r>
            <a:r>
              <a:rPr lang="en-US" altLang="zh-CN" sz="4000" dirty="0"/>
              <a:t> Lucene</a:t>
            </a:r>
          </a:p>
          <a:p>
            <a:pPr>
              <a:lnSpc>
                <a:spcPct val="100000"/>
              </a:lnSpc>
            </a:pPr>
            <a:r>
              <a:rPr lang="zh-CN" altLang="zh-CN" sz="4000" dirty="0"/>
              <a:t>三、</a:t>
            </a:r>
            <a:r>
              <a:rPr lang="en-US" altLang="zh-CN" sz="4000" dirty="0"/>
              <a:t>Lucene</a:t>
            </a:r>
            <a:r>
              <a:rPr lang="zh-CN" altLang="zh-CN" sz="4000" dirty="0"/>
              <a:t>相关工具软件</a:t>
            </a:r>
          </a:p>
          <a:p>
            <a:pPr>
              <a:lnSpc>
                <a:spcPct val="100000"/>
              </a:lnSpc>
            </a:pPr>
            <a:endParaRPr lang="en-US" altLang="zh-CN" sz="40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89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9E3E-3C8D-407B-849C-9B195839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C047B-D1DD-4695-B92E-3AEED15F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文档documents.png">
            <a:extLst>
              <a:ext uri="{FF2B5EF4-FFF2-40B4-BE49-F238E27FC236}">
                <a16:creationId xmlns:a16="http://schemas.microsoft.com/office/drawing/2014/main" id="{599FD0D7-1213-47F9-9777-2A5E1D49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92" y="1200150"/>
            <a:ext cx="6314665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00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BA3A5-ABA1-4D2E-B0C5-CAC901C0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351770" cy="5811838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9218" name="Picture 2" descr="图片">
            <a:extLst>
              <a:ext uri="{FF2B5EF4-FFF2-40B4-BE49-F238E27FC236}">
                <a16:creationId xmlns:a16="http://schemas.microsoft.com/office/drawing/2014/main" id="{D7F63A25-3221-4991-AF5F-BB807F58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21" y="2319487"/>
            <a:ext cx="9109709" cy="359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1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99283-8AB2-4482-BD2C-C57E9DCF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826FE-7A89-4A51-AAD1-A4BBEDCA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一个文档可以包含很多不同类型的信息，它们有着不同的索引方式，可以分开索引。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比如文本，时间，数值等类型。不同域的索引方式可以不同。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 Field</a:t>
            </a:r>
            <a:r>
              <a:rPr lang="zh-CN" altLang="en-US" b="1" dirty="0"/>
              <a:t>的常用类型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是否分词</a:t>
            </a:r>
            <a:r>
              <a:rPr lang="en-US" altLang="zh-CN" b="1" dirty="0"/>
              <a:t>(tokenized)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如</a:t>
            </a:r>
            <a:r>
              <a:rPr lang="en-US" altLang="zh-CN" dirty="0"/>
              <a:t>: </a:t>
            </a:r>
            <a:r>
              <a:rPr lang="zh-CN" altLang="en-US" dirty="0"/>
              <a:t>订单编号</a:t>
            </a:r>
            <a:r>
              <a:rPr lang="en-US" altLang="zh-CN" dirty="0"/>
              <a:t>, </a:t>
            </a:r>
            <a:r>
              <a:rPr lang="zh-CN" altLang="en-US" dirty="0"/>
              <a:t>身份证号</a:t>
            </a:r>
            <a:r>
              <a:rPr lang="en-US" altLang="zh-CN" dirty="0"/>
              <a:t>, </a:t>
            </a:r>
            <a:r>
              <a:rPr lang="zh-CN" altLang="en-US" dirty="0"/>
              <a:t>是一个整体</a:t>
            </a:r>
            <a:r>
              <a:rPr lang="en-US" altLang="zh-CN" dirty="0"/>
              <a:t>, </a:t>
            </a:r>
            <a:r>
              <a:rPr lang="zh-CN" altLang="en-US" dirty="0"/>
              <a:t>分词以后就失去了意义</a:t>
            </a:r>
            <a:r>
              <a:rPr lang="en-US" altLang="zh-CN" dirty="0"/>
              <a:t>, </a:t>
            </a:r>
            <a:r>
              <a:rPr lang="zh-CN" altLang="en-US" dirty="0"/>
              <a:t>故不需要分词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是否索引</a:t>
            </a:r>
            <a:r>
              <a:rPr lang="en-US" altLang="zh-CN" b="1" dirty="0"/>
              <a:t>(indexed)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 </a:t>
            </a:r>
            <a:r>
              <a:rPr lang="zh-CN" altLang="en-US" b="1" dirty="0"/>
              <a:t>只要 可能作为用户查询条件的词</a:t>
            </a:r>
            <a:r>
              <a:rPr lang="en-US" altLang="zh-CN" b="1" dirty="0"/>
              <a:t>, </a:t>
            </a:r>
            <a:r>
              <a:rPr lang="zh-CN" altLang="en-US" b="1" dirty="0"/>
              <a:t>都需要索引</a:t>
            </a:r>
            <a:r>
              <a:rPr lang="en-US" altLang="zh-CN" b="1" dirty="0"/>
              <a:t>.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商品图片路径</a:t>
            </a:r>
            <a:r>
              <a:rPr lang="en-US" altLang="zh-CN" dirty="0"/>
              <a:t>, </a:t>
            </a:r>
            <a:r>
              <a:rPr lang="zh-CN" altLang="en-US" dirty="0"/>
              <a:t>不会作为查询条件</a:t>
            </a:r>
            <a:r>
              <a:rPr lang="en-US" altLang="zh-CN" dirty="0"/>
              <a:t>, </a:t>
            </a:r>
            <a:r>
              <a:rPr lang="zh-CN" altLang="en-US" dirty="0"/>
              <a:t>不需要建立索引</a:t>
            </a:r>
            <a:r>
              <a:rPr lang="en-US" altLang="zh-CN" dirty="0"/>
              <a:t>.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b="1" dirty="0"/>
              <a:t>是否存储</a:t>
            </a:r>
            <a:r>
              <a:rPr lang="en-US" altLang="zh-CN" b="1" dirty="0"/>
              <a:t>(stored)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Field</a:t>
            </a:r>
            <a:r>
              <a:rPr lang="zh-CN" altLang="en-US" dirty="0"/>
              <a:t>值保存到</a:t>
            </a:r>
            <a:r>
              <a:rPr lang="en-US" altLang="zh-CN" dirty="0"/>
              <a:t>Document</a:t>
            </a:r>
            <a:r>
              <a:rPr lang="zh-CN" altLang="en-US" dirty="0"/>
              <a:t>中</a:t>
            </a:r>
            <a:r>
              <a:rPr lang="en-US" altLang="zh-CN" dirty="0"/>
              <a:t>.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Field</a:t>
            </a:r>
            <a:r>
              <a:rPr lang="zh-CN" altLang="en-US" dirty="0"/>
              <a:t>值存储在文档中，存储在文档中的</a:t>
            </a:r>
            <a:r>
              <a:rPr lang="en-US" altLang="zh-CN" dirty="0"/>
              <a:t>Field</a:t>
            </a:r>
            <a:r>
              <a:rPr lang="zh-CN" altLang="en-US" dirty="0"/>
              <a:t>才可以从</a:t>
            </a:r>
            <a:r>
              <a:rPr lang="en-US" altLang="zh-CN" dirty="0"/>
              <a:t>Document</a:t>
            </a:r>
            <a:r>
              <a:rPr lang="zh-CN" altLang="en-US" dirty="0"/>
              <a:t>中获取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凡是将来在搜索结果页面展现给用户的 内容</a:t>
            </a:r>
            <a:r>
              <a:rPr lang="en-US" altLang="zh-CN" b="1" dirty="0"/>
              <a:t>, </a:t>
            </a:r>
            <a:r>
              <a:rPr lang="zh-CN" altLang="en-US" b="1" dirty="0"/>
              <a:t>都需要存储</a:t>
            </a:r>
            <a:r>
              <a:rPr lang="en-US" altLang="zh-CN" b="1" dirty="0"/>
              <a:t>.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商品描述</a:t>
            </a:r>
            <a:r>
              <a:rPr lang="en-US" altLang="zh-CN" dirty="0"/>
              <a:t>. </a:t>
            </a:r>
            <a:r>
              <a:rPr lang="zh-CN" altLang="en-US" dirty="0"/>
              <a:t>内容多格式大</a:t>
            </a:r>
            <a:r>
              <a:rPr lang="en-US" altLang="zh-CN" dirty="0"/>
              <a:t>, </a:t>
            </a:r>
            <a:r>
              <a:rPr lang="zh-CN" altLang="en-US" dirty="0"/>
              <a:t>不需要直接在搜索结果页面展现</a:t>
            </a:r>
            <a:r>
              <a:rPr lang="en-US" altLang="zh-CN" dirty="0"/>
              <a:t>, </a:t>
            </a:r>
            <a:r>
              <a:rPr lang="zh-CN" altLang="en-US" dirty="0"/>
              <a:t>不做存储</a:t>
            </a:r>
            <a:r>
              <a:rPr lang="en-US" altLang="zh-CN" dirty="0"/>
              <a:t>. </a:t>
            </a:r>
            <a:r>
              <a:rPr lang="zh-CN" altLang="en-US" dirty="0"/>
              <a:t>需要的时候可 以从关系数据库取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55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DA552-B0FB-4718-BD42-6637EDB8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图片">
            <a:extLst>
              <a:ext uri="{FF2B5EF4-FFF2-40B4-BE49-F238E27FC236}">
                <a16:creationId xmlns:a16="http://schemas.microsoft.com/office/drawing/2014/main" id="{DCB98DC5-4EE5-4AFA-BB30-3A405A399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96" y="1825625"/>
            <a:ext cx="77040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9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7350-3602-4703-AEDF-F8D8567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B917B-ECBF-41DA-8C7A-86DB33B7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Field</a:t>
            </a:r>
            <a:r>
              <a:rPr lang="zh-CN" altLang="en-US" dirty="0"/>
              <a:t>是文档中的域，包括</a:t>
            </a:r>
            <a:r>
              <a:rPr lang="en-US" altLang="zh-CN" dirty="0"/>
              <a:t>Field</a:t>
            </a:r>
            <a:r>
              <a:rPr lang="zh-CN" altLang="en-US" dirty="0"/>
              <a:t>名和</a:t>
            </a:r>
            <a:r>
              <a:rPr lang="en-US" altLang="zh-CN" dirty="0"/>
              <a:t>Field</a:t>
            </a:r>
            <a:r>
              <a:rPr lang="zh-CN" altLang="en-US" dirty="0"/>
              <a:t>值两部分</a:t>
            </a:r>
            <a:endParaRPr lang="en-US" altLang="zh-CN" dirty="0"/>
          </a:p>
          <a:p>
            <a:pPr lvl="1"/>
            <a:r>
              <a:rPr lang="en-US" altLang="zh-CN" dirty="0"/>
              <a:t>Field</a:t>
            </a:r>
            <a:r>
              <a:rPr lang="zh-CN" altLang="en-US" dirty="0"/>
              <a:t>值即为要索引的内容，也是要搜索的内容。</a:t>
            </a:r>
            <a:endParaRPr lang="en-US" altLang="zh-CN" dirty="0"/>
          </a:p>
          <a:p>
            <a:r>
              <a:rPr lang="zh-CN" altLang="en-US" dirty="0"/>
              <a:t>一个文档可以包括多个</a:t>
            </a:r>
            <a:r>
              <a:rPr lang="en-US" altLang="zh-CN" dirty="0"/>
              <a:t>Field</a:t>
            </a:r>
          </a:p>
          <a:p>
            <a:r>
              <a:rPr lang="en-US" altLang="zh-CN" dirty="0"/>
              <a:t>Document</a:t>
            </a:r>
            <a:r>
              <a:rPr lang="zh-CN" altLang="en-US" dirty="0"/>
              <a:t>只是</a:t>
            </a:r>
            <a:r>
              <a:rPr lang="en-US" altLang="zh-CN" dirty="0"/>
              <a:t>Field</a:t>
            </a:r>
            <a:r>
              <a:rPr lang="zh-CN" altLang="en-US" dirty="0"/>
              <a:t>的一个承载体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7109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FE064-D532-4817-B399-43C1CAF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</a:t>
            </a:r>
            <a:r>
              <a:rPr lang="zh-CN" altLang="en-US" dirty="0"/>
              <a:t>分析文档</a:t>
            </a:r>
            <a:r>
              <a:rPr lang="en-US" altLang="zh-CN" dirty="0"/>
              <a:t>(</a:t>
            </a:r>
            <a:r>
              <a:rPr lang="zh-CN" altLang="en-US" dirty="0"/>
              <a:t>分词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5362" name="Picture 2" descr="https://img-blog.csdnimg.cn/20210905094738740.png?x-oss-process=image/watermark,type_ZHJvaWRzYW5zZmFsbGJhY2s,shadow_50,text_Q1NETiBA56iL5bqP54y_5LqM6Y2L6aCt,size_20,color_FFFFFF,t_70,g_se,x_16">
            <a:extLst>
              <a:ext uri="{FF2B5EF4-FFF2-40B4-BE49-F238E27FC236}">
                <a16:creationId xmlns:a16="http://schemas.microsoft.com/office/drawing/2014/main" id="{6EEDD55F-532C-42C3-9381-40FF0FA0C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169636"/>
            <a:ext cx="89344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1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81C80-2836-4854-975B-3B4FAAF3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4F911-78E8-4E0E-BB06-3976DBE0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分析文档 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将原始内容创建为包含域（</a:t>
            </a:r>
            <a:r>
              <a:rPr lang="en-US" altLang="zh-CN" dirty="0"/>
              <a:t>Field</a:t>
            </a:r>
            <a:r>
              <a:rPr lang="zh-CN" altLang="en-US" dirty="0"/>
              <a:t>）的文档（</a:t>
            </a:r>
            <a:r>
              <a:rPr lang="en-US" altLang="zh-CN" dirty="0"/>
              <a:t>document</a:t>
            </a:r>
            <a:r>
              <a:rPr lang="zh-CN" altLang="en-US" dirty="0"/>
              <a:t>），</a:t>
            </a:r>
            <a:endParaRPr lang="en-US" altLang="zh-CN" dirty="0"/>
          </a:p>
          <a:p>
            <a:pPr lvl="1"/>
            <a:r>
              <a:rPr lang="zh-CN" altLang="en-US" dirty="0"/>
              <a:t>需要再对域中的内容进行分析</a:t>
            </a:r>
            <a:endParaRPr lang="en-US" altLang="zh-CN" dirty="0"/>
          </a:p>
          <a:p>
            <a:r>
              <a:rPr lang="zh-CN" altLang="en-US" dirty="0"/>
              <a:t>分析的过程 </a:t>
            </a:r>
            <a:endParaRPr lang="en-US" altLang="zh-CN" dirty="0"/>
          </a:p>
          <a:p>
            <a:pPr lvl="1"/>
            <a:r>
              <a:rPr lang="zh-CN" altLang="en-US" dirty="0"/>
              <a:t>对原始文档提取单词、</a:t>
            </a:r>
            <a:endParaRPr lang="en-US" altLang="zh-CN" dirty="0"/>
          </a:p>
          <a:p>
            <a:pPr lvl="1"/>
            <a:r>
              <a:rPr lang="zh-CN" altLang="en-US" dirty="0"/>
              <a:t>将字母转为小写、</a:t>
            </a:r>
            <a:endParaRPr lang="en-US" altLang="zh-CN" dirty="0"/>
          </a:p>
          <a:p>
            <a:pPr lvl="1"/>
            <a:r>
              <a:rPr lang="zh-CN" altLang="en-US" dirty="0"/>
              <a:t>去除标点符号、</a:t>
            </a:r>
            <a:endParaRPr lang="en-US" altLang="zh-CN" dirty="0"/>
          </a:p>
          <a:p>
            <a:pPr lvl="1"/>
            <a:r>
              <a:rPr lang="zh-CN" altLang="en-US" dirty="0"/>
              <a:t>去除停用词等</a:t>
            </a:r>
            <a:endParaRPr lang="en-US" altLang="zh-CN" dirty="0"/>
          </a:p>
          <a:p>
            <a:pPr lvl="1"/>
            <a:r>
              <a:rPr lang="zh-CN" altLang="en-US" dirty="0"/>
              <a:t>生成最终的语汇单元</a:t>
            </a:r>
            <a:r>
              <a:rPr lang="en-US" altLang="zh-CN" dirty="0"/>
              <a:t>term </a:t>
            </a:r>
            <a:r>
              <a:rPr lang="zh-CN" altLang="en-US" dirty="0"/>
              <a:t>，可以将语汇单元理解为一个一个的单词。</a:t>
            </a:r>
          </a:p>
        </p:txBody>
      </p:sp>
    </p:spTree>
    <p:extLst>
      <p:ext uri="{BB962C8B-B14F-4D97-AF65-F5344CB8AC3E}">
        <p14:creationId xmlns:p14="http://schemas.microsoft.com/office/powerpoint/2010/main" val="67654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3201-4FDE-4F5B-9210-C5981D1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分析文档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3F14C-4B22-4A8E-80F4-F202F983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词条化</a:t>
            </a:r>
            <a:r>
              <a:rPr lang="en-US" altLang="zh-CN" b="1" dirty="0"/>
              <a:t>(Tokenization)</a:t>
            </a:r>
          </a:p>
          <a:p>
            <a:pPr lvl="1"/>
            <a:r>
              <a:rPr lang="zh-CN" altLang="en-US" dirty="0"/>
              <a:t>对原始文档提取单词、将字母转为小写、去除标点符号</a:t>
            </a:r>
            <a:endParaRPr lang="en-US" altLang="zh-CN" dirty="0"/>
          </a:p>
          <a:p>
            <a:pPr lvl="1"/>
            <a:r>
              <a:rPr lang="zh-CN" altLang="en-US" b="1" dirty="0"/>
              <a:t>中文分词    </a:t>
            </a:r>
            <a:r>
              <a:rPr lang="zh-CN" altLang="en-US" dirty="0"/>
              <a:t>“我是中国人”，分词：我、是、中国、中国人、国人</a:t>
            </a:r>
            <a:endParaRPr lang="zh-CN" altLang="zh-CN" b="1" dirty="0"/>
          </a:p>
          <a:p>
            <a:r>
              <a:rPr lang="zh-CN" altLang="zh-CN" b="1" dirty="0"/>
              <a:t>词项归一化</a:t>
            </a:r>
            <a:r>
              <a:rPr lang="en-US" altLang="zh-CN" b="1" dirty="0"/>
              <a:t>  (Normalization)</a:t>
            </a:r>
            <a:endParaRPr lang="zh-CN" altLang="zh-CN" b="1" dirty="0"/>
          </a:p>
          <a:p>
            <a:r>
              <a:rPr lang="zh-CN" altLang="zh-CN" b="1" dirty="0"/>
              <a:t>词干还原</a:t>
            </a:r>
            <a:r>
              <a:rPr lang="en-US" altLang="zh-CN" b="1" dirty="0"/>
              <a:t>  (Stemming)</a:t>
            </a:r>
            <a:endParaRPr lang="zh-CN" altLang="zh-CN" b="1" dirty="0"/>
          </a:p>
          <a:p>
            <a:r>
              <a:rPr lang="zh-CN" altLang="zh-CN" b="1" dirty="0"/>
              <a:t>词形归并 </a:t>
            </a:r>
            <a:r>
              <a:rPr lang="en-US" altLang="zh-CN" b="1" dirty="0"/>
              <a:t>(Lemmatization) </a:t>
            </a:r>
            <a:endParaRPr lang="zh-CN" altLang="zh-CN" b="1" dirty="0"/>
          </a:p>
          <a:p>
            <a:r>
              <a:rPr lang="zh-CN" altLang="zh-CN" b="1" dirty="0"/>
              <a:t>停用词 </a:t>
            </a:r>
            <a:r>
              <a:rPr lang="en-US" altLang="zh-CN" b="1" dirty="0"/>
              <a:t>(Stop Words)</a:t>
            </a:r>
            <a:endParaRPr lang="en-US" altLang="zh-CN" dirty="0"/>
          </a:p>
          <a:p>
            <a:r>
              <a:rPr lang="zh-CN" altLang="zh-CN" dirty="0"/>
              <a:t>词项词典</a:t>
            </a:r>
            <a:r>
              <a:rPr lang="zh-CN" altLang="en-US" dirty="0"/>
              <a:t>建立</a:t>
            </a:r>
            <a:endParaRPr lang="en-US" altLang="zh-CN" dirty="0"/>
          </a:p>
          <a:p>
            <a:pPr lvl="1"/>
            <a:r>
              <a:rPr lang="en-US" altLang="zh-CN" dirty="0"/>
              <a:t>term</a:t>
            </a:r>
          </a:p>
        </p:txBody>
      </p:sp>
    </p:spTree>
    <p:extLst>
      <p:ext uri="{BB962C8B-B14F-4D97-AF65-F5344CB8AC3E}">
        <p14:creationId xmlns:p14="http://schemas.microsoft.com/office/powerpoint/2010/main" val="2807372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0380-4E3E-4D38-AB43-47490718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Lucene</a:t>
            </a:r>
            <a:r>
              <a:rPr lang="zh-CN" altLang="en-US" b="1" dirty="0"/>
              <a:t>自带的中文分词器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8C072-796B-4BEC-A9F9-026D63A2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 err="1"/>
              <a:t>StandardAnalyzer</a:t>
            </a:r>
            <a:r>
              <a:rPr lang="zh-CN" altLang="en-US" dirty="0"/>
              <a:t>：</a:t>
            </a:r>
            <a:r>
              <a:rPr lang="zh-CN" altLang="en-US" b="1" dirty="0"/>
              <a:t>单字分词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就是按照中文一个字一个字地进行分词。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如：“我是中国人”，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效果：“我”、“是”、“中”、“国”、“人”。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b="1" dirty="0" err="1"/>
              <a:t>CJKAnalyzer</a:t>
            </a:r>
            <a:r>
              <a:rPr lang="zh-CN" altLang="en-US" b="1" dirty="0"/>
              <a:t>二分法分词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按两个字进行切分。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如：“我是中国人”，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效果：“我是”、“是中”、“中国”“国人”。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158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EB98-4A27-42EE-A47D-E939C3F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第三方中文分词器  </a:t>
            </a:r>
            <a:r>
              <a:rPr lang="en-US" altLang="zh-CN" b="1" dirty="0" err="1"/>
              <a:t>Ikanalyzer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AFC93-CCC9-4FB9-8DAD-41FFA4D6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下载地址：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 </a:t>
            </a:r>
            <a:r>
              <a:rPr lang="en-US" altLang="zh-CN" dirty="0"/>
              <a:t>https://code.google.com/archive/p/ik-analyzer/downloads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工作过程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sz="2800" b="1" dirty="0"/>
              <a:t>在项目中添加</a:t>
            </a:r>
            <a:r>
              <a:rPr lang="en-US" altLang="zh-CN" sz="2800" b="1" dirty="0" err="1"/>
              <a:t>ikanalyzer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jar</a:t>
            </a:r>
            <a:r>
              <a:rPr lang="zh-CN" altLang="en-US" sz="2800" b="1" dirty="0"/>
              <a:t>包</a:t>
            </a:r>
            <a:endParaRPr lang="en-US" altLang="zh-CN" sz="2800" b="1" dirty="0"/>
          </a:p>
          <a:p>
            <a:pPr lvl="1">
              <a:lnSpc>
                <a:spcPct val="110000"/>
              </a:lnSpc>
            </a:pPr>
            <a:r>
              <a:rPr lang="zh-CN" altLang="en-US" sz="2800" b="1" dirty="0"/>
              <a:t>修改分词器代码</a:t>
            </a:r>
            <a:endParaRPr lang="zh-CN" altLang="en-US" sz="2800" dirty="0"/>
          </a:p>
          <a:p>
            <a:pPr lvl="2">
              <a:lnSpc>
                <a:spcPct val="110000"/>
              </a:lnSpc>
            </a:pPr>
            <a:r>
              <a:rPr lang="en-US" altLang="zh-CN" sz="2800" dirty="0"/>
              <a:t>Analyzer </a:t>
            </a:r>
            <a:r>
              <a:rPr lang="en-US" altLang="zh-CN" sz="2800" dirty="0" err="1"/>
              <a:t>analyzer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IKAnalyzer</a:t>
            </a:r>
            <a:r>
              <a:rPr lang="en-US" altLang="zh-CN" sz="2800" dirty="0"/>
              <a:t>();</a:t>
            </a:r>
            <a:endParaRPr lang="zh-CN" altLang="en-US" sz="2800" dirty="0"/>
          </a:p>
          <a:p>
            <a:pPr lvl="1">
              <a:lnSpc>
                <a:spcPct val="110000"/>
              </a:lnSpc>
            </a:pPr>
            <a:r>
              <a:rPr lang="zh-CN" altLang="en-US" sz="2800" b="1" dirty="0"/>
              <a:t>扩展中文词库和</a:t>
            </a:r>
            <a:r>
              <a:rPr lang="zh-CN" altLang="en-US" sz="2800" dirty="0"/>
              <a:t>停用词表</a:t>
            </a:r>
          </a:p>
          <a:p>
            <a:pPr lvl="2">
              <a:lnSpc>
                <a:spcPct val="110000"/>
              </a:lnSpc>
            </a:pPr>
            <a:r>
              <a:rPr lang="zh-CN" altLang="en-US" sz="2800" dirty="0"/>
              <a:t>文件的编码要是</a:t>
            </a:r>
            <a:r>
              <a:rPr lang="en-US" altLang="zh-CN" sz="2800" dirty="0"/>
              <a:t>utf-8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2">
              <a:lnSpc>
                <a:spcPct val="110000"/>
              </a:lnSpc>
            </a:pPr>
            <a:r>
              <a:rPr lang="zh-CN" altLang="en-US" sz="2800" dirty="0"/>
              <a:t>注意：</a:t>
            </a:r>
            <a:r>
              <a:rPr lang="zh-CN" altLang="en-US" sz="2800" b="1" dirty="0"/>
              <a:t>不要用记事本保存扩展词文件和停用词文件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3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5B2B5-1446-4A33-9AEB-6731A6C7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b="1" dirty="0"/>
              <a:t>全文检索的流程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2D9E-138C-4800-A9BE-37D3F239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charset="0"/>
                <a:ea typeface="ＭＳ Ｐゴシック" charset="0"/>
                <a:cs typeface="ＭＳ Ｐゴシック" charset="0"/>
              </a:rPr>
              <a:t>Unstructured data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全文检索（</a:t>
            </a:r>
            <a:r>
              <a:rPr lang="en-US" altLang="zh-CN" dirty="0"/>
              <a:t>Full-text Search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建立索引，重新组织，使其变得有一定结构，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然后对有一定结构的数据进行搜索，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从而达到快速搜索非结构化数据的目的。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595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B3A90-A0ED-4827-AAF2-0D89A1BC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2.2.4  </a:t>
            </a:r>
            <a:r>
              <a:rPr lang="zh-CN" altLang="en-US" b="1" dirty="0"/>
              <a:t>创建索引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9C244-F79C-43B7-883C-BC914693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倒排索引结构</a:t>
            </a:r>
            <a:endParaRPr lang="zh-CN" altLang="en-US" dirty="0"/>
          </a:p>
        </p:txBody>
      </p:sp>
      <p:pic>
        <p:nvPicPr>
          <p:cNvPr id="12290" name="Picture 2" descr="图片">
            <a:extLst>
              <a:ext uri="{FF2B5EF4-FFF2-40B4-BE49-F238E27FC236}">
                <a16:creationId xmlns:a16="http://schemas.microsoft.com/office/drawing/2014/main" id="{2C0CBAE9-9080-4C57-B584-55806779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" y="2712561"/>
            <a:ext cx="9555118" cy="319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80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666DA-D99E-4F36-BFEE-0B6D14E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倒排索引结构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E5D69-2792-4DF2-A234-31470614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也叫反向索引结构，</a:t>
            </a:r>
            <a:endParaRPr lang="en-US" altLang="zh-CN" b="1" dirty="0"/>
          </a:p>
          <a:p>
            <a:r>
              <a:rPr lang="zh-CN" altLang="en-US" b="1" dirty="0"/>
              <a:t>包括索引和文档两部分</a:t>
            </a:r>
            <a:endParaRPr lang="en-US" altLang="zh-CN" b="1" dirty="0"/>
          </a:p>
          <a:p>
            <a:r>
              <a:rPr lang="zh-CN" altLang="en-US" b="1" dirty="0"/>
              <a:t>索引即词汇表，</a:t>
            </a:r>
            <a:endParaRPr lang="en-US" altLang="zh-CN" b="1" dirty="0"/>
          </a:p>
          <a:p>
            <a:pPr lvl="1"/>
            <a:r>
              <a:rPr lang="zh-CN" altLang="en-US" b="1" dirty="0"/>
              <a:t>它是在索引中匹配搜索关键字，</a:t>
            </a:r>
            <a:endParaRPr lang="en-US" altLang="zh-CN" b="1" dirty="0"/>
          </a:p>
          <a:p>
            <a:pPr lvl="1"/>
            <a:r>
              <a:rPr lang="zh-CN" altLang="en-US" b="1" dirty="0"/>
              <a:t>由于索引内容量有限并且采用固定优化算法搜索速度很快，找到了索引中的词汇，</a:t>
            </a:r>
            <a:endParaRPr lang="en-US" altLang="zh-CN" b="1" dirty="0"/>
          </a:p>
          <a:p>
            <a:r>
              <a:rPr lang="zh-CN" altLang="en-US" b="1" dirty="0"/>
              <a:t>词汇与文档关联，从而最终找到了文档。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93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C6E94-8E15-45F6-B840-98610E31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078AA-2B83-4240-8BAF-523C70CC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搜索的过程：</a:t>
            </a:r>
            <a:endParaRPr lang="en-US" altLang="zh-CN" dirty="0"/>
          </a:p>
          <a:p>
            <a:pPr lvl="1"/>
            <a:r>
              <a:rPr lang="zh-CN" altLang="en-US" dirty="0"/>
              <a:t>用户输入搜索词条</a:t>
            </a:r>
            <a:endParaRPr lang="en-US" altLang="zh-CN" dirty="0"/>
          </a:p>
          <a:p>
            <a:pPr lvl="2"/>
            <a:r>
              <a:rPr lang="en-US" altLang="zh-CN" dirty="0"/>
              <a:t>Java</a:t>
            </a:r>
            <a:r>
              <a:rPr lang="zh-CN" altLang="en-US" dirty="0"/>
              <a:t>开发工程师</a:t>
            </a:r>
            <a:endParaRPr lang="en-US" altLang="zh-CN" dirty="0"/>
          </a:p>
          <a:p>
            <a:pPr lvl="1"/>
            <a:r>
              <a:rPr lang="zh-CN" altLang="en-US" dirty="0"/>
              <a:t>对用户输入的数据进行分词，得到用户要搜索的所有词条</a:t>
            </a:r>
            <a:endParaRPr lang="en-US" altLang="zh-CN" dirty="0"/>
          </a:p>
          <a:p>
            <a:pPr lvl="2"/>
            <a:r>
              <a:rPr lang="en-US" altLang="zh-CN" dirty="0"/>
              <a:t>Java</a:t>
            </a:r>
            <a:r>
              <a:rPr lang="zh-CN" altLang="en-US" dirty="0"/>
              <a:t>、开发、工程师</a:t>
            </a:r>
            <a:endParaRPr lang="en-US" altLang="zh-CN" dirty="0"/>
          </a:p>
          <a:p>
            <a:pPr lvl="1"/>
            <a:r>
              <a:rPr lang="zh-CN" altLang="en-US" dirty="0"/>
              <a:t>拿着这 些词条去倒排索引列表中进行匹配。</a:t>
            </a:r>
            <a:endParaRPr lang="en-US" altLang="zh-CN" dirty="0"/>
          </a:p>
          <a:p>
            <a:pPr lvl="2"/>
            <a:r>
              <a:rPr lang="zh-CN" altLang="en-US" dirty="0"/>
              <a:t>找到这些词条就能找到包含这些词条的所有文档的编号。</a:t>
            </a:r>
            <a:endParaRPr lang="en-US" altLang="zh-CN" dirty="0"/>
          </a:p>
          <a:p>
            <a:pPr lvl="2"/>
            <a:r>
              <a:rPr lang="zh-CN" altLang="en-US" dirty="0"/>
              <a:t>然后根据 这些编号去文档列表中找到文档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4217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EEAEA-CAA1-4486-8B49-E3D447A7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查询索引</a:t>
            </a:r>
          </a:p>
        </p:txBody>
      </p:sp>
      <p:pic>
        <p:nvPicPr>
          <p:cNvPr id="13314" name="Picture 2" descr="图片">
            <a:extLst>
              <a:ext uri="{FF2B5EF4-FFF2-40B4-BE49-F238E27FC236}">
                <a16:creationId xmlns:a16="http://schemas.microsoft.com/office/drawing/2014/main" id="{198879DA-0988-4552-AAC4-596AEB8860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105025"/>
            <a:ext cx="95059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15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48ADD-01AF-4718-B6AA-F9AEBF3D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7EFE7-8FE8-4A19-BF71-50ACE80E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文检索的流程分为两大部分：</a:t>
            </a:r>
            <a:r>
              <a:rPr lang="zh-CN" altLang="en-US" sz="4000" b="1" dirty="0"/>
              <a:t> </a:t>
            </a:r>
            <a:endParaRPr lang="en-US" altLang="zh-CN" sz="4000" b="1" dirty="0"/>
          </a:p>
          <a:p>
            <a:pPr lvl="1"/>
            <a:r>
              <a:rPr lang="zh-CN" altLang="en-US" sz="3600" b="1" dirty="0"/>
              <a:t>索引流程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lvl="2"/>
            <a:r>
              <a:rPr lang="zh-CN" altLang="en-US" sz="3200" dirty="0"/>
              <a:t>确定原始内容即要搜索的内容</a:t>
            </a:r>
            <a:endParaRPr lang="en-US" altLang="zh-CN" sz="3200" dirty="0"/>
          </a:p>
          <a:p>
            <a:pPr lvl="2"/>
            <a:r>
              <a:rPr lang="en-US" altLang="zh-CN" sz="3200" dirty="0"/>
              <a:t>-&gt;</a:t>
            </a:r>
            <a:r>
              <a:rPr lang="zh-CN" altLang="en-US" sz="3200" dirty="0"/>
              <a:t>采集原始内容数据</a:t>
            </a:r>
            <a:endParaRPr lang="en-US" altLang="zh-CN" sz="3200" dirty="0"/>
          </a:p>
          <a:p>
            <a:pPr lvl="2"/>
            <a:r>
              <a:rPr lang="en-US" altLang="zh-CN" sz="3200" dirty="0"/>
              <a:t>-&gt;</a:t>
            </a:r>
            <a:r>
              <a:rPr lang="zh-CN" altLang="en-US" sz="3200" dirty="0"/>
              <a:t>创建文档</a:t>
            </a:r>
            <a:endParaRPr lang="en-US" altLang="zh-CN" sz="3200" dirty="0"/>
          </a:p>
          <a:p>
            <a:pPr lvl="2"/>
            <a:r>
              <a:rPr lang="en-US" altLang="zh-CN" sz="3200" dirty="0"/>
              <a:t>-&gt;</a:t>
            </a:r>
            <a:r>
              <a:rPr lang="zh-CN" altLang="en-US" sz="3200" dirty="0"/>
              <a:t>分析文档</a:t>
            </a:r>
            <a:r>
              <a:rPr lang="en-US" altLang="zh-CN" sz="3200" dirty="0"/>
              <a:t>(</a:t>
            </a:r>
            <a:r>
              <a:rPr lang="zh-CN" altLang="en-US" sz="3200" dirty="0"/>
              <a:t>分词</a:t>
            </a:r>
            <a:r>
              <a:rPr lang="en-US" altLang="zh-CN" sz="3200" dirty="0"/>
              <a:t>)</a:t>
            </a:r>
          </a:p>
          <a:p>
            <a:pPr lvl="2"/>
            <a:r>
              <a:rPr lang="en-US" altLang="zh-CN" sz="3200" dirty="0"/>
              <a:t>-&gt;</a:t>
            </a:r>
            <a:r>
              <a:rPr lang="zh-CN" altLang="en-US" sz="3200" dirty="0"/>
              <a:t>创建索引</a:t>
            </a:r>
            <a:r>
              <a:rPr lang="zh-CN" altLang="en-US" sz="3200" b="1" dirty="0"/>
              <a:t>   </a:t>
            </a:r>
            <a:endParaRPr lang="en-US" altLang="zh-CN" sz="3200" b="1" dirty="0"/>
          </a:p>
          <a:p>
            <a:pPr lvl="1"/>
            <a:r>
              <a:rPr lang="zh-CN" altLang="en-US" sz="3600" b="1" dirty="0"/>
              <a:t>搜索流程</a:t>
            </a:r>
            <a:r>
              <a:rPr lang="zh-CN" altLang="en-US" sz="36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583182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48ADD-01AF-4718-B6AA-F9AEBF3D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2.3  </a:t>
            </a:r>
            <a:r>
              <a:rPr lang="zh-CN" altLang="en-US" b="1" dirty="0"/>
              <a:t>搜索流程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7EFE7-8FE8-4A19-BF71-50ACE80E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文检索的流程分为两大部分：</a:t>
            </a:r>
            <a:r>
              <a:rPr lang="zh-CN" altLang="en-US" sz="4000" b="1" dirty="0"/>
              <a:t> </a:t>
            </a:r>
            <a:endParaRPr lang="en-US" altLang="zh-CN" sz="4000" b="1" dirty="0"/>
          </a:p>
          <a:p>
            <a:pPr lvl="1"/>
            <a:r>
              <a:rPr lang="zh-CN" altLang="en-US" sz="3600" b="1" dirty="0"/>
              <a:t>索引流程</a:t>
            </a:r>
            <a:r>
              <a:rPr lang="zh-CN" altLang="en-US" sz="3600" dirty="0"/>
              <a:t>：</a:t>
            </a:r>
            <a:r>
              <a:rPr lang="zh-CN" altLang="en-US" sz="3200" b="1" dirty="0"/>
              <a:t> </a:t>
            </a:r>
            <a:endParaRPr lang="en-US" altLang="zh-CN" sz="3200" b="1" dirty="0"/>
          </a:p>
          <a:p>
            <a:pPr lvl="1"/>
            <a:r>
              <a:rPr lang="zh-CN" altLang="en-US" sz="3600" b="1" dirty="0"/>
              <a:t>搜索流程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lvl="2"/>
            <a:r>
              <a:rPr lang="zh-CN" altLang="en-US" sz="3200" dirty="0"/>
              <a:t>用户通过搜索界面</a:t>
            </a:r>
            <a:endParaRPr lang="en-US" altLang="zh-CN" sz="3200" dirty="0"/>
          </a:p>
          <a:p>
            <a:pPr lvl="2"/>
            <a:r>
              <a:rPr lang="en-US" altLang="zh-CN" sz="3200" dirty="0"/>
              <a:t>-&gt;</a:t>
            </a:r>
            <a:r>
              <a:rPr lang="zh-CN" altLang="en-US" sz="3200" dirty="0"/>
              <a:t>创建查询</a:t>
            </a:r>
            <a:endParaRPr lang="en-US" altLang="zh-CN" sz="3200" dirty="0"/>
          </a:p>
          <a:p>
            <a:pPr lvl="2"/>
            <a:r>
              <a:rPr lang="en-US" altLang="zh-CN" sz="3200" dirty="0"/>
              <a:t>-&gt;</a:t>
            </a:r>
            <a:r>
              <a:rPr lang="zh-CN" altLang="en-US" sz="3200" dirty="0"/>
              <a:t>执行搜索</a:t>
            </a:r>
            <a:endParaRPr lang="en-US" altLang="zh-CN" sz="3200" dirty="0"/>
          </a:p>
          <a:p>
            <a:pPr lvl="2"/>
            <a:r>
              <a:rPr lang="en-US" altLang="zh-CN" sz="3200" dirty="0"/>
              <a:t>-&gt;</a:t>
            </a:r>
            <a:r>
              <a:rPr lang="zh-CN" altLang="en-US" sz="3200" dirty="0"/>
              <a:t>从索引库搜索</a:t>
            </a:r>
            <a:endParaRPr lang="en-US" altLang="zh-CN" sz="3200" dirty="0"/>
          </a:p>
          <a:p>
            <a:pPr lvl="2"/>
            <a:r>
              <a:rPr lang="en-US" altLang="zh-CN" sz="3200" dirty="0"/>
              <a:t>-&gt;</a:t>
            </a:r>
            <a:r>
              <a:rPr lang="zh-CN" altLang="en-US" sz="3200" dirty="0"/>
              <a:t>渲染搜索结果</a:t>
            </a:r>
          </a:p>
        </p:txBody>
      </p:sp>
    </p:spTree>
    <p:extLst>
      <p:ext uri="{BB962C8B-B14F-4D97-AF65-F5344CB8AC3E}">
        <p14:creationId xmlns:p14="http://schemas.microsoft.com/office/powerpoint/2010/main" val="3331309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2B200-C6AC-46D1-AD17-0DA2C1D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 descr="索引过程">
            <a:extLst>
              <a:ext uri="{FF2B5EF4-FFF2-40B4-BE49-F238E27FC236}">
                <a16:creationId xmlns:a16="http://schemas.microsoft.com/office/drawing/2014/main" id="{A51BAAED-F329-4455-8AC0-5120BAFF37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0386"/>
            <a:ext cx="10515600" cy="396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31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071C-DE6F-48E4-BADE-6EDC2A74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47C2D-4912-4F2A-926E-3A2A1300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查询索引</a:t>
            </a:r>
            <a:endParaRPr lang="en-US" altLang="zh-CN" dirty="0"/>
          </a:p>
          <a:p>
            <a:pPr lvl="1"/>
            <a:r>
              <a:rPr lang="zh-CN" altLang="en-US" dirty="0"/>
              <a:t>第一步：创建用户接口：用户输入关键字的地方</a:t>
            </a:r>
            <a:endParaRPr lang="en-US" altLang="zh-CN" dirty="0"/>
          </a:p>
          <a:p>
            <a:pPr lvl="1"/>
            <a:r>
              <a:rPr lang="zh-CN" altLang="en-US" dirty="0"/>
              <a:t>第二步：创建查询 指定查询的域名和关键字</a:t>
            </a:r>
            <a:endParaRPr lang="en-US" altLang="zh-CN" dirty="0"/>
          </a:p>
          <a:p>
            <a:pPr lvl="1"/>
            <a:r>
              <a:rPr lang="zh-CN" altLang="en-US" dirty="0"/>
              <a:t>第三步：执行查询</a:t>
            </a:r>
            <a:endParaRPr lang="en-US" altLang="zh-CN" dirty="0"/>
          </a:p>
          <a:p>
            <a:pPr lvl="1"/>
            <a:r>
              <a:rPr lang="zh-CN" altLang="en-US" dirty="0"/>
              <a:t>第四步：渲染结果 （结果内容显示到页面上 关键字需要高亮）</a:t>
            </a:r>
          </a:p>
        </p:txBody>
      </p:sp>
    </p:spTree>
    <p:extLst>
      <p:ext uri="{BB962C8B-B14F-4D97-AF65-F5344CB8AC3E}">
        <p14:creationId xmlns:p14="http://schemas.microsoft.com/office/powerpoint/2010/main" val="916554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4A5C-7373-4064-A0BB-E4AB0D83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 descr="图片">
            <a:extLst>
              <a:ext uri="{FF2B5EF4-FFF2-40B4-BE49-F238E27FC236}">
                <a16:creationId xmlns:a16="http://schemas.microsoft.com/office/drawing/2014/main" id="{C4BB8537-F55D-4861-A744-6F0D66A64E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44" y="1027906"/>
            <a:ext cx="5343525" cy="50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1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0281C-6495-48A4-AEBE-F56227F4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搜索索引过程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B62FA-79DB-4303-802D-925BC4FD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754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第一步：创建一个</a:t>
            </a:r>
            <a:r>
              <a:rPr lang="en-US" altLang="zh-CN" dirty="0"/>
              <a:t>Directory</a:t>
            </a:r>
            <a:r>
              <a:rPr lang="zh-CN" altLang="en-US" dirty="0"/>
              <a:t>对象，也就是</a:t>
            </a:r>
            <a:r>
              <a:rPr lang="zh-CN" altLang="en-US" dirty="0">
                <a:solidFill>
                  <a:srgbClr val="FF0000"/>
                </a:solidFill>
              </a:rPr>
              <a:t>索引库存放的位置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第二步：创建一个</a:t>
            </a:r>
            <a:r>
              <a:rPr lang="en-US" altLang="zh-CN" dirty="0" err="1"/>
              <a:t>indexReader</a:t>
            </a:r>
            <a:r>
              <a:rPr lang="zh-CN" altLang="en-US" dirty="0"/>
              <a:t>对象，需要指定</a:t>
            </a:r>
            <a:r>
              <a:rPr lang="en-US" altLang="zh-CN" dirty="0"/>
              <a:t>Directory</a:t>
            </a:r>
            <a:r>
              <a:rPr lang="zh-CN" altLang="en-US" dirty="0"/>
              <a:t>对象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第三步：创建一个</a:t>
            </a:r>
            <a:r>
              <a:rPr lang="en-US" altLang="zh-CN" dirty="0" err="1"/>
              <a:t>indexsearcher</a:t>
            </a:r>
            <a:r>
              <a:rPr lang="zh-CN" altLang="en-US" dirty="0"/>
              <a:t>对象，需要指定</a:t>
            </a:r>
            <a:r>
              <a:rPr lang="en-US" altLang="zh-CN" dirty="0" err="1"/>
              <a:t>IndexReader</a:t>
            </a:r>
            <a:r>
              <a:rPr lang="zh-CN" altLang="en-US" dirty="0"/>
              <a:t>对象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第四步：创建一个</a:t>
            </a:r>
            <a:r>
              <a:rPr lang="en-US" altLang="zh-CN" dirty="0" err="1"/>
              <a:t>TermQuery</a:t>
            </a:r>
            <a:r>
              <a:rPr lang="zh-CN" altLang="en-US" dirty="0"/>
              <a:t>对象，指定</a:t>
            </a:r>
            <a:r>
              <a:rPr lang="zh-CN" altLang="en-US" dirty="0">
                <a:solidFill>
                  <a:srgbClr val="FF0000"/>
                </a:solidFill>
              </a:rPr>
              <a:t>查询的域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查询的关键</a:t>
            </a:r>
            <a:r>
              <a:rPr lang="zh-CN" altLang="en-US" dirty="0"/>
              <a:t>词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第五步：执行查询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第六步：返回查询结果。遍历查询结果并输出。</a:t>
            </a:r>
          </a:p>
        </p:txBody>
      </p:sp>
    </p:spTree>
    <p:extLst>
      <p:ext uri="{BB962C8B-B14F-4D97-AF65-F5344CB8AC3E}">
        <p14:creationId xmlns:p14="http://schemas.microsoft.com/office/powerpoint/2010/main" val="26958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4034" y="571480"/>
            <a:ext cx="774292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9D168-EDD3-499C-9843-9349D94E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149DD-B672-4008-9E7A-FD311684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Arial" panose="020B0604020202020204" pitchFamily="34" charset="0"/>
              </a:rPr>
              <a:t>可通过两种方法创建查询对象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zh-CN" altLang="zh-CN" b="1" dirty="0">
                <a:latin typeface="Arial" panose="020B0604020202020204" pitchFamily="34" charset="0"/>
              </a:rPr>
              <a:t>1）使用Lucene提供Query子类</a:t>
            </a:r>
            <a:endParaRPr lang="en-US" altLang="zh-CN" b="1" dirty="0">
              <a:latin typeface="Arial" panose="020B0604020202020204" pitchFamily="34" charset="0"/>
            </a:endParaRPr>
          </a:p>
          <a:p>
            <a:pPr lvl="2"/>
            <a:r>
              <a:rPr lang="en-US" altLang="zh-CN" b="1" dirty="0" err="1"/>
              <a:t>TermQuery</a:t>
            </a:r>
            <a:r>
              <a:rPr lang="en-US" altLang="zh-CN" b="1" dirty="0"/>
              <a:t>  </a:t>
            </a:r>
            <a:r>
              <a:rPr lang="zh-CN" altLang="en-US" dirty="0"/>
              <a:t>精确的词项查询</a:t>
            </a:r>
            <a:endParaRPr lang="en-US" altLang="zh-CN" dirty="0"/>
          </a:p>
          <a:p>
            <a:pPr lvl="2"/>
            <a:r>
              <a:rPr lang="zh-CN" altLang="en-US" b="1" dirty="0"/>
              <a:t>查询所有</a:t>
            </a:r>
            <a:endParaRPr lang="zh-CN" altLang="en-US" dirty="0"/>
          </a:p>
          <a:p>
            <a:pPr lvl="2"/>
            <a:r>
              <a:rPr lang="zh-CN" altLang="en-US" b="1" dirty="0"/>
              <a:t>根据文件大小范围进行查询</a:t>
            </a:r>
            <a:endParaRPr lang="zh-CN" altLang="en-US" dirty="0"/>
          </a:p>
          <a:p>
            <a:pPr lvl="2"/>
            <a:r>
              <a:rPr lang="zh-CN" altLang="en-US" b="1" dirty="0"/>
              <a:t>组合查询（</a:t>
            </a:r>
            <a:r>
              <a:rPr lang="en-US" altLang="zh-CN" b="1" dirty="0" err="1"/>
              <a:t>BooleanQuery</a:t>
            </a:r>
            <a:r>
              <a:rPr lang="zh-CN" altLang="en-US" b="1" dirty="0"/>
              <a:t>）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2</a:t>
            </a:r>
            <a:r>
              <a:rPr lang="zh-CN" altLang="en-US" b="1" dirty="0"/>
              <a:t>）使用</a:t>
            </a:r>
            <a:r>
              <a:rPr lang="en-US" altLang="zh-CN" b="1" dirty="0" err="1"/>
              <a:t>QueryParse</a:t>
            </a:r>
            <a:r>
              <a:rPr lang="zh-CN" altLang="en-US" b="1" dirty="0"/>
              <a:t>解析查询表达式</a:t>
            </a:r>
            <a:r>
              <a:rPr lang="zh-CN" altLang="zh-CN" dirty="0">
                <a:latin typeface="Arial" panose="020B0604020202020204" pitchFamily="34" charset="0"/>
              </a:rPr>
              <a:t> </a:t>
            </a:r>
            <a:endParaRPr lang="en-US" altLang="zh-CN" dirty="0">
              <a:latin typeface="Arial" panose="020B0604020202020204" pitchFamily="34" charset="0"/>
            </a:endParaRPr>
          </a:p>
          <a:p>
            <a:pPr lvl="2"/>
            <a:r>
              <a:rPr lang="zh-CN" altLang="en-US" dirty="0"/>
              <a:t>可以指定分词器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675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B23C8-1494-430A-96A7-7525CE15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2.4  Lucene</a:t>
            </a:r>
            <a:r>
              <a:rPr lang="zh-CN" altLang="en-US" b="1" dirty="0"/>
              <a:t>搜索案例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76C5E-E876-46CF-B537-09214FF8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全文检索工具</a:t>
            </a:r>
            <a:r>
              <a:rPr lang="en-US" altLang="zh-CN" dirty="0">
                <a:hlinkClick r:id="rId2"/>
              </a:rPr>
              <a:t>Lucene</a:t>
            </a:r>
            <a:r>
              <a:rPr lang="zh-CN" altLang="en-US" dirty="0">
                <a:hlinkClick r:id="rId2"/>
              </a:rPr>
              <a:t>入门教程 </a:t>
            </a:r>
            <a:r>
              <a:rPr lang="en-US" altLang="zh-CN" dirty="0">
                <a:hlinkClick r:id="rId2"/>
              </a:rPr>
              <a:t>(qq.com)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(9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Lucene</a:t>
            </a:r>
            <a:r>
              <a:rPr lang="zh-CN" altLang="en-US" dirty="0">
                <a:hlinkClick r:id="rId3"/>
              </a:rPr>
              <a:t>入门及操作详解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程序猿二鍋頭的博客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lucene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088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A8CD8-4F47-4130-9AD8-56BA201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30377-610E-4399-B200-CBA49465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/>
              <a:t>创建工程并添加</a:t>
            </a:r>
            <a:r>
              <a:rPr lang="en-US" altLang="zh-CN" b="1" dirty="0"/>
              <a:t>jar</a:t>
            </a:r>
            <a:r>
              <a:rPr lang="zh-CN" altLang="en-US" b="1" dirty="0"/>
              <a:t>包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Analysis</a:t>
            </a:r>
            <a:r>
              <a:rPr lang="zh-CN" altLang="en-US" dirty="0"/>
              <a:t>的包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Core</a:t>
            </a:r>
            <a:r>
              <a:rPr lang="zh-CN" altLang="en-US" dirty="0"/>
              <a:t>包</a:t>
            </a:r>
          </a:p>
          <a:p>
            <a:pPr lvl="1">
              <a:lnSpc>
                <a:spcPct val="100000"/>
              </a:lnSpc>
            </a:pPr>
            <a:r>
              <a:rPr lang="en-US" altLang="zh-CN" dirty="0" err="1"/>
              <a:t>QueryParser</a:t>
            </a:r>
            <a:r>
              <a:rPr lang="zh-CN" altLang="en-US" dirty="0"/>
              <a:t>包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创建 </a:t>
            </a:r>
            <a:r>
              <a:rPr lang="en-US" altLang="zh-CN" dirty="0" err="1"/>
              <a:t>IndexWriter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设置分析器   </a:t>
            </a:r>
            <a:r>
              <a:rPr lang="en-US" altLang="zh-CN" dirty="0"/>
              <a:t>Analyzer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创建</a:t>
            </a:r>
            <a:r>
              <a:rPr lang="en-US" altLang="zh-CN" dirty="0"/>
              <a:t>document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文件系统中的文档数据，放入</a:t>
            </a:r>
            <a:r>
              <a:rPr lang="en-US" altLang="zh-CN" dirty="0"/>
              <a:t>Lucene</a:t>
            </a:r>
            <a:r>
              <a:rPr lang="zh-CN" altLang="en-US" dirty="0"/>
              <a:t>的</a:t>
            </a:r>
            <a:r>
              <a:rPr lang="en-US" altLang="zh-CN" dirty="0"/>
              <a:t>Document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indexwriter</a:t>
            </a:r>
            <a:r>
              <a:rPr lang="zh-CN" altLang="en-US" dirty="0"/>
              <a:t>对象将</a:t>
            </a:r>
            <a:r>
              <a:rPr lang="en-US" altLang="zh-CN" dirty="0"/>
              <a:t>document</a:t>
            </a:r>
            <a:r>
              <a:rPr lang="zh-CN" altLang="en-US" dirty="0"/>
              <a:t>对象写入索引库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3D00703-0F50-412D-8077-0AEE015C3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39448"/>
              </p:ext>
            </p:extLst>
          </p:nvPr>
        </p:nvGraphicFramePr>
        <p:xfrm>
          <a:off x="7359213" y="1690688"/>
          <a:ext cx="3865047" cy="268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Bitmap Image" r:id="rId4" imgW="2781360" imgH="1933560" progId="PBrush">
                  <p:embed/>
                </p:oleObj>
              </mc:Choice>
              <mc:Fallback>
                <p:oleObj name="Bitmap Image" r:id="rId4" imgW="2781360" imgH="1933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59213" y="1690688"/>
                        <a:ext cx="3865047" cy="2687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309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8FDDA-5F52-4E01-ACF9-92221E5C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三、</a:t>
            </a:r>
            <a:r>
              <a:rPr lang="en-US" altLang="zh-CN" b="1" dirty="0"/>
              <a:t>Lucene</a:t>
            </a:r>
            <a:r>
              <a:rPr lang="zh-CN" altLang="zh-CN" b="1" dirty="0"/>
              <a:t>相关工具软件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B2646-AC54-403D-B57E-088E6E40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 Luke</a:t>
            </a:r>
          </a:p>
          <a:p>
            <a:r>
              <a:rPr lang="en-US" altLang="zh-CN" dirty="0"/>
              <a:t>3.2  </a:t>
            </a:r>
            <a:r>
              <a:rPr lang="en-US" altLang="zh-CN" dirty="0" err="1"/>
              <a:t>Nutch</a:t>
            </a:r>
            <a:endParaRPr lang="en-US" altLang="zh-CN" dirty="0"/>
          </a:p>
          <a:p>
            <a:r>
              <a:rPr lang="en-US" altLang="zh-CN" dirty="0"/>
              <a:t>3.3  </a:t>
            </a:r>
            <a:r>
              <a:rPr lang="en-US" altLang="zh-CN" dirty="0" err="1"/>
              <a:t>Solr</a:t>
            </a:r>
            <a:endParaRPr lang="en-US" altLang="zh-CN" dirty="0"/>
          </a:p>
          <a:p>
            <a:r>
              <a:rPr lang="en-US" altLang="zh-CN" dirty="0"/>
              <a:t>3.4  </a:t>
            </a:r>
            <a:r>
              <a:rPr lang="en-US" altLang="zh-CN" dirty="0" err="1"/>
              <a:t>ElasticSearch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489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69BFE-F629-43FE-A173-D6E3F989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 Luke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40392-EA66-4899-AC72-0F4DC3A2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Luke</a:t>
            </a:r>
            <a:r>
              <a:rPr lang="zh-CN" altLang="en-US" dirty="0"/>
              <a:t>是用于内省</a:t>
            </a:r>
            <a:r>
              <a:rPr lang="en-US" altLang="zh-CN" dirty="0"/>
              <a:t>Lucene </a:t>
            </a:r>
            <a:r>
              <a:rPr lang="zh-CN" altLang="en-US" dirty="0"/>
              <a:t>索引的</a:t>
            </a:r>
            <a:r>
              <a:rPr lang="en-US" altLang="zh-CN" dirty="0"/>
              <a:t>GUI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zh-CN" b="1" dirty="0"/>
              <a:t>使用工具</a:t>
            </a:r>
            <a:r>
              <a:rPr lang="en-US" altLang="zh-CN" dirty="0"/>
              <a:t>Luke</a:t>
            </a:r>
            <a:r>
              <a:rPr lang="zh-CN" altLang="zh-CN" b="1" dirty="0"/>
              <a:t>查看</a:t>
            </a:r>
            <a:r>
              <a:rPr lang="en-US" altLang="zh-CN" dirty="0"/>
              <a:t>Lucene</a:t>
            </a:r>
            <a:r>
              <a:rPr lang="zh-CN" altLang="zh-CN" b="1" dirty="0"/>
              <a:t>索引</a:t>
            </a:r>
            <a:endParaRPr lang="en-US" altLang="zh-CN" b="1" dirty="0"/>
          </a:p>
          <a:p>
            <a:r>
              <a:rPr lang="zh-CN" altLang="en-US" dirty="0"/>
              <a:t>记住你的</a:t>
            </a:r>
            <a:r>
              <a:rPr lang="en-US" altLang="zh-CN" dirty="0" err="1"/>
              <a:t>lukeall</a:t>
            </a:r>
            <a:r>
              <a:rPr lang="zh-CN" altLang="en-US" dirty="0"/>
              <a:t>的版本和</a:t>
            </a:r>
            <a:r>
              <a:rPr lang="en-US" altLang="zh-CN" dirty="0" err="1"/>
              <a:t>lucene</a:t>
            </a:r>
            <a:r>
              <a:rPr lang="zh-CN" altLang="en-US" dirty="0"/>
              <a:t>的版本要一致不然可能会出问题。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官网地址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http://www.getopt.org/luke/ 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下载地址 </a:t>
            </a:r>
            <a:endParaRPr lang="en-US" altLang="zh-CN" dirty="0"/>
          </a:p>
          <a:p>
            <a:pPr lvl="1"/>
            <a:r>
              <a:rPr lang="en-US" altLang="zh-CN" dirty="0"/>
              <a:t>http://www.getopt.org/luke/luke-0.9.9/lukeall-0.9.9.jar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https://github.com/DmitryKey/luke/releases</a:t>
            </a:r>
            <a:endParaRPr lang="en-US" altLang="zh-CN" dirty="0"/>
          </a:p>
          <a:p>
            <a:endParaRPr lang="en-US" altLang="zh-CN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190633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A5B7-CCB4-4A50-B927-8763FB9E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D1522-DAF1-4585-94A4-EE4262FB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09"/>
            <a:ext cx="10515600" cy="4351338"/>
          </a:xfrm>
        </p:spPr>
        <p:txBody>
          <a:bodyPr/>
          <a:lstStyle/>
          <a:p>
            <a:r>
              <a:rPr lang="zh-CN" altLang="en-US" dirty="0"/>
              <a:t>双击打开，或者输入命令打开</a:t>
            </a:r>
          </a:p>
        </p:txBody>
      </p:sp>
      <p:pic>
        <p:nvPicPr>
          <p:cNvPr id="15362" name="Picture 2" descr="这里写图片描述">
            <a:extLst>
              <a:ext uri="{FF2B5EF4-FFF2-40B4-BE49-F238E27FC236}">
                <a16:creationId xmlns:a16="http://schemas.microsoft.com/office/drawing/2014/main" id="{37D0388E-3101-4F53-8488-2882ECE3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89" y="778042"/>
            <a:ext cx="7772400" cy="56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15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356B7-F4CC-40C4-A8E5-AE142141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05585-A3FE-41BC-917E-F8E4917B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r>
              <a:rPr lang="zh-CN" altLang="en-US" b="1" dirty="0"/>
              <a:t>索引域：</a:t>
            </a:r>
            <a:r>
              <a:rPr lang="zh-CN" altLang="en-US" dirty="0"/>
              <a:t>用于搜索程序从索引域中搜索一个一个词，根据词找到对应的文档。将</a:t>
            </a:r>
            <a:r>
              <a:rPr lang="en-US" altLang="zh-CN" dirty="0"/>
              <a:t>Document</a:t>
            </a:r>
            <a:r>
              <a:rPr lang="zh-CN" altLang="en-US" dirty="0"/>
              <a:t>中的</a:t>
            </a:r>
            <a:r>
              <a:rPr lang="en-US" altLang="zh-CN" dirty="0"/>
              <a:t>Field</a:t>
            </a:r>
            <a:r>
              <a:rPr lang="zh-CN" altLang="en-US" dirty="0"/>
              <a:t>的内容进行分词，将分好的词创建索引，</a:t>
            </a:r>
            <a:r>
              <a:rPr lang="zh-CN" altLang="en-US" b="1" dirty="0"/>
              <a:t>索引</a:t>
            </a:r>
            <a:r>
              <a:rPr lang="en-US" altLang="zh-CN" b="1" dirty="0"/>
              <a:t>=Field</a:t>
            </a:r>
            <a:r>
              <a:rPr lang="zh-CN" altLang="en-US" b="1" dirty="0"/>
              <a:t>域名</a:t>
            </a:r>
            <a:r>
              <a:rPr lang="en-US" altLang="zh-CN" b="1" dirty="0"/>
              <a:t>:</a:t>
            </a:r>
            <a:r>
              <a:rPr lang="zh-CN" altLang="en-US" b="1" dirty="0"/>
              <a:t>词</a:t>
            </a:r>
            <a:endParaRPr lang="en-US" altLang="zh-CN" b="1" dirty="0"/>
          </a:p>
          <a:p>
            <a:endParaRPr lang="en-US" altLang="zh-CN" b="1" dirty="0"/>
          </a:p>
          <a:p>
            <a:pPr marL="0" indent="0" algn="ctr">
              <a:buNone/>
            </a:pPr>
            <a:r>
              <a:rPr lang="zh-CN" altLang="en-US" b="1" dirty="0"/>
              <a:t>索引文件的逻辑结构</a:t>
            </a:r>
            <a:endParaRPr lang="zh-CN" altLang="en-US" dirty="0"/>
          </a:p>
        </p:txBody>
      </p:sp>
      <p:pic>
        <p:nvPicPr>
          <p:cNvPr id="10242" name="Picture 2" descr="图片">
            <a:extLst>
              <a:ext uri="{FF2B5EF4-FFF2-40B4-BE49-F238E27FC236}">
                <a16:creationId xmlns:a16="http://schemas.microsoft.com/office/drawing/2014/main" id="{4F84C439-A830-4EF8-8D88-D90EB876B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08959"/>
            <a:ext cx="8035290" cy="32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02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AD2A-4FEA-4C67-B634-D206AA7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正向索引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61DC5-BC61-4CF8-8781-B55383F43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Lucene</a:t>
            </a:r>
            <a:r>
              <a:rPr lang="zh-CN" altLang="en-US" dirty="0"/>
              <a:t>中一个索引是放在一个文件夹中的。</a:t>
            </a:r>
          </a:p>
          <a:p>
            <a:r>
              <a:rPr lang="zh-CN" altLang="en-US" dirty="0"/>
              <a:t>同一文件夹中的所有的文件构成一个</a:t>
            </a:r>
            <a:r>
              <a:rPr lang="en-US" altLang="zh-CN" dirty="0"/>
              <a:t>Lucene</a:t>
            </a:r>
            <a:r>
              <a:rPr lang="zh-CN" altLang="en-US" dirty="0"/>
              <a:t>索引</a:t>
            </a:r>
          </a:p>
          <a:p>
            <a:r>
              <a:rPr lang="zh-CN" altLang="en-US" dirty="0"/>
              <a:t>按层次保存了从索引，一直到词的包含关系：</a:t>
            </a:r>
            <a:endParaRPr lang="en-US" altLang="zh-CN" dirty="0"/>
          </a:p>
          <a:p>
            <a:pPr lvl="1"/>
            <a:r>
              <a:rPr lang="zh-CN" altLang="en-US" dirty="0"/>
              <a:t>索引</a:t>
            </a:r>
            <a:r>
              <a:rPr lang="en-US" altLang="zh-CN" dirty="0"/>
              <a:t>(Index) –&gt; </a:t>
            </a:r>
            <a:r>
              <a:rPr lang="zh-CN" altLang="en-US" dirty="0"/>
              <a:t>段</a:t>
            </a:r>
            <a:r>
              <a:rPr lang="en-US" altLang="zh-CN" dirty="0"/>
              <a:t>(segment) –&gt; </a:t>
            </a:r>
            <a:r>
              <a:rPr lang="zh-CN" altLang="en-US" dirty="0"/>
              <a:t>文档 </a:t>
            </a:r>
            <a:r>
              <a:rPr lang="en-US" altLang="zh-CN" dirty="0"/>
              <a:t>(Document) –&gt; </a:t>
            </a:r>
            <a:r>
              <a:rPr lang="zh-CN" altLang="en-US" dirty="0"/>
              <a:t>域</a:t>
            </a:r>
            <a:r>
              <a:rPr lang="en-US" altLang="zh-CN" dirty="0"/>
              <a:t>(Field) –&gt; </a:t>
            </a:r>
            <a:r>
              <a:rPr lang="zh-CN" altLang="en-US" dirty="0"/>
              <a:t>词</a:t>
            </a:r>
            <a:r>
              <a:rPr lang="en-US" altLang="zh-CN" dirty="0"/>
              <a:t>(Term)</a:t>
            </a:r>
          </a:p>
          <a:p>
            <a:pPr lvl="1"/>
            <a:endParaRPr lang="zh-CN" altLang="en-US" dirty="0"/>
          </a:p>
        </p:txBody>
      </p:sp>
      <p:pic>
        <p:nvPicPr>
          <p:cNvPr id="15364" name="Picture 4" descr="图片">
            <a:extLst>
              <a:ext uri="{FF2B5EF4-FFF2-40B4-BE49-F238E27FC236}">
                <a16:creationId xmlns:a16="http://schemas.microsoft.com/office/drawing/2014/main" id="{BE571942-A284-42CF-8661-E04E6D2C8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" y="4001294"/>
            <a:ext cx="9464040" cy="24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89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7A5F-0D64-48C4-97BA-377840E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37285-EF6C-46DA-A9BC-BEE89E2A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zh-CN" dirty="0"/>
              <a:t>Segment</a:t>
            </a:r>
            <a:r>
              <a:rPr lang="zh-CN" altLang="en-US" dirty="0"/>
              <a:t>作文数据文件是真实存在的，索引与文档作为其内部的逻辑结构。</a:t>
            </a:r>
          </a:p>
        </p:txBody>
      </p:sp>
      <p:pic>
        <p:nvPicPr>
          <p:cNvPr id="22532" name="Picture 4" descr="存储结构.png">
            <a:extLst>
              <a:ext uri="{FF2B5EF4-FFF2-40B4-BE49-F238E27FC236}">
                <a16:creationId xmlns:a16="http://schemas.microsoft.com/office/drawing/2014/main" id="{53DB8D05-51D7-4EA5-B361-B79721844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463040"/>
            <a:ext cx="10853737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943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6F0F4-4088-4DB2-BB21-287B1322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C9222-02AB-4D15-8DAA-87C427DD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731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一个索引可以包含多个段，</a:t>
            </a:r>
            <a:endParaRPr lang="en-US" altLang="zh-CN" dirty="0"/>
          </a:p>
          <a:p>
            <a:pPr lvl="1"/>
            <a:r>
              <a:rPr lang="zh-CN" altLang="en-US" dirty="0"/>
              <a:t>段与段之间是独立的，</a:t>
            </a:r>
            <a:endParaRPr lang="en-US" altLang="zh-CN" dirty="0"/>
          </a:p>
          <a:p>
            <a:pPr lvl="1"/>
            <a:r>
              <a:rPr lang="zh-CN" altLang="en-US" dirty="0"/>
              <a:t>添加新文档可以生成新的段，</a:t>
            </a:r>
            <a:endParaRPr lang="en-US" altLang="zh-CN" dirty="0"/>
          </a:p>
          <a:p>
            <a:pPr lvl="1"/>
            <a:r>
              <a:rPr lang="zh-CN" altLang="en-US" dirty="0"/>
              <a:t>不同的段可 以合并。</a:t>
            </a:r>
            <a:endParaRPr lang="en-US" altLang="zh-CN" dirty="0"/>
          </a:p>
          <a:p>
            <a:r>
              <a:rPr lang="zh-CN" altLang="en-US" dirty="0"/>
              <a:t>具有相同前缀文件的属同一个段</a:t>
            </a:r>
            <a:endParaRPr lang="en-US" altLang="zh-CN" dirty="0"/>
          </a:p>
          <a:p>
            <a:r>
              <a:rPr lang="en-US" altLang="zh-CN" dirty="0" err="1"/>
              <a:t>segments.gen</a:t>
            </a:r>
            <a:r>
              <a:rPr lang="zh-CN" altLang="en-US" dirty="0"/>
              <a:t>和</a:t>
            </a:r>
            <a:r>
              <a:rPr lang="en-US" altLang="zh-CN" dirty="0"/>
              <a:t>segments_1</a:t>
            </a:r>
            <a:r>
              <a:rPr lang="zh-CN" altLang="en-US" dirty="0"/>
              <a:t>是段的元数据文件，也即它们保存了段的属性信息。</a:t>
            </a:r>
          </a:p>
          <a:p>
            <a:endParaRPr lang="zh-CN" altLang="en-US" dirty="0"/>
          </a:p>
        </p:txBody>
      </p:sp>
      <p:pic>
        <p:nvPicPr>
          <p:cNvPr id="16386" name="Picture 2" descr="这里写图片描述">
            <a:extLst>
              <a:ext uri="{FF2B5EF4-FFF2-40B4-BE49-F238E27FC236}">
                <a16:creationId xmlns:a16="http://schemas.microsoft.com/office/drawing/2014/main" id="{FF90D882-6DFD-492E-B0FC-A967D878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15" y="1026695"/>
            <a:ext cx="4627686" cy="35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8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43575"/>
            <a:ext cx="8229600" cy="383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081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9BABF-62AA-4A46-99FD-42AC59CD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971EFC-214B-4A7A-9F23-CE0B40C0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2" name="Picture 4" descr="https://img-blog.csdnimg.cn/2020071113303412.png?x-oss-process=image/watermark,type_ZmFuZ3poZW5naGVpdGk,shadow_10,text_aHR0cHM6Ly9ibG9nLmNzZG4ubmV0L3FxXzIzODUzNzQz,size_16,color_FFFFFF,t_70">
            <a:extLst>
              <a:ext uri="{FF2B5EF4-FFF2-40B4-BE49-F238E27FC236}">
                <a16:creationId xmlns:a16="http://schemas.microsoft.com/office/drawing/2014/main" id="{088FD9AE-5F59-4D97-AA8D-2C3F1544C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33375"/>
            <a:ext cx="103536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35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 </a:t>
            </a:r>
            <a:r>
              <a:rPr lang="en-US" altLang="zh-CN" dirty="0" err="1"/>
              <a:t>Nutch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Nutch</a:t>
            </a:r>
            <a:r>
              <a:rPr lang="zh-CN" altLang="en-US" dirty="0"/>
              <a:t>是</a:t>
            </a:r>
            <a:r>
              <a:rPr lang="en-US" altLang="zh-CN" dirty="0" err="1"/>
              <a:t>Lucene</a:t>
            </a:r>
            <a:r>
              <a:rPr lang="zh-CN" altLang="en-US" dirty="0"/>
              <a:t>的作者</a:t>
            </a:r>
            <a:r>
              <a:rPr lang="en-US" altLang="zh-CN" dirty="0"/>
              <a:t>Doug Cutting</a:t>
            </a:r>
            <a:r>
              <a:rPr lang="zh-CN" altLang="en-US" dirty="0"/>
              <a:t>发起的另一个开源项目，</a:t>
            </a:r>
            <a:endParaRPr lang="en-US" altLang="zh-CN" dirty="0"/>
          </a:p>
          <a:p>
            <a:r>
              <a:rPr lang="zh-CN" altLang="en-US" dirty="0"/>
              <a:t>它是构建于</a:t>
            </a:r>
            <a:r>
              <a:rPr lang="en-US" altLang="zh-CN" dirty="0" err="1"/>
              <a:t>Lucene</a:t>
            </a:r>
            <a:r>
              <a:rPr lang="zh-CN" altLang="en-US" dirty="0"/>
              <a:t>基础上的完整的</a:t>
            </a:r>
            <a:r>
              <a:rPr lang="en-US" altLang="zh-CN" dirty="0"/>
              <a:t>Web</a:t>
            </a:r>
            <a:r>
              <a:rPr lang="zh-CN" altLang="en-US" dirty="0"/>
              <a:t>搜索引擎系统，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 err="1"/>
              <a:t>Nutch</a:t>
            </a:r>
            <a:r>
              <a:rPr lang="zh-CN" altLang="en-US" dirty="0"/>
              <a:t>搭建类似</a:t>
            </a:r>
            <a:r>
              <a:rPr lang="en-US" altLang="zh-CN" dirty="0"/>
              <a:t>Google</a:t>
            </a:r>
            <a:r>
              <a:rPr lang="zh-CN" altLang="en-US" dirty="0"/>
              <a:t>的完整的搜索引擎系统，进行局域网、互联网的搜索。</a:t>
            </a:r>
            <a:endParaRPr lang="en-US" altLang="zh-CN" dirty="0"/>
          </a:p>
          <a:p>
            <a:r>
              <a:rPr lang="zh-CN" altLang="en-US" dirty="0"/>
              <a:t>爬虫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开源工具：</a:t>
            </a:r>
            <a:r>
              <a:rPr lang="en-US" altLang="zh-CN" dirty="0"/>
              <a:t> </a:t>
            </a:r>
            <a:r>
              <a:rPr lang="en-US" altLang="zh-CN" dirty="0" err="1"/>
              <a:t>Nutch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 err="1"/>
              <a:t>Nutch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是一个开源</a:t>
            </a:r>
            <a:r>
              <a:rPr lang="en-US" altLang="zh-CN" sz="2400" dirty="0"/>
              <a:t>Java </a:t>
            </a:r>
            <a:r>
              <a:rPr lang="zh-CN" altLang="en-US" sz="2400" dirty="0"/>
              <a:t>实现的搜索引擎。它提供了我们运行自己的搜索引擎所需的全部工具。</a:t>
            </a:r>
            <a:endParaRPr lang="en-US" altLang="zh-CN" sz="2400" dirty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包括全文搜索和</a:t>
            </a:r>
            <a:r>
              <a:rPr lang="en-US" altLang="zh-CN" sz="2400" dirty="0"/>
              <a:t>Web</a:t>
            </a:r>
            <a:r>
              <a:rPr lang="zh-CN" altLang="en-US" sz="2400" dirty="0">
                <a:hlinkClick r:id="rId3"/>
              </a:rPr>
              <a:t>爬虫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hlinkClick r:id="rId4"/>
              </a:rPr>
              <a:t>http://nutch.apache.org/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包括爬虫</a:t>
            </a:r>
            <a:r>
              <a:rPr lang="en-US" altLang="zh-CN" dirty="0"/>
              <a:t>crawler</a:t>
            </a:r>
            <a:r>
              <a:rPr lang="zh-CN" altLang="en-US" dirty="0"/>
              <a:t>和查询</a:t>
            </a:r>
            <a:r>
              <a:rPr lang="en-US" altLang="zh-CN" dirty="0"/>
              <a:t>searcher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90000"/>
              </a:lnSpc>
              <a:defRPr/>
            </a:pPr>
            <a:r>
              <a:rPr lang="en-US" altLang="zh-CN" dirty="0"/>
              <a:t>Crawler</a:t>
            </a:r>
            <a:r>
              <a:rPr lang="zh-CN" altLang="en-US" dirty="0"/>
              <a:t>主要用于从网络上抓取网页并为这些网页建立索引。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Doug Cutting</a:t>
            </a:r>
          </a:p>
          <a:p>
            <a:pPr lvl="2"/>
            <a:r>
              <a:rPr lang="zh-CN" altLang="en-US" dirty="0">
                <a:ea typeface="ＭＳ Ｐゴシック" panose="020B0600070205080204" pitchFamily="34" charset="-128"/>
              </a:rPr>
              <a:t>斯坦佛大学语言学学士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zh-CN" altLang="en-US" dirty="0">
                <a:ea typeface="ＭＳ Ｐゴシック" panose="020B0600070205080204" pitchFamily="34" charset="-128"/>
              </a:rPr>
              <a:t>开源社区的巨牛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 err="1">
                <a:ea typeface="ＭＳ Ｐゴシック" panose="020B0600070205080204" pitchFamily="34" charset="-128"/>
              </a:rPr>
              <a:t>Lucene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 err="1">
                <a:ea typeface="ＭＳ Ｐゴシック" panose="020B0600070205080204" pitchFamily="34" charset="-128"/>
              </a:rPr>
              <a:t>Nutch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 err="1">
                <a:ea typeface="ＭＳ Ｐゴシック" panose="020B0600070205080204" pitchFamily="34" charset="-128"/>
              </a:rPr>
              <a:t>Hadoop</a:t>
            </a:r>
            <a:endParaRPr lang="en-US" altLang="zh-CN" dirty="0"/>
          </a:p>
        </p:txBody>
      </p:sp>
      <p:pic>
        <p:nvPicPr>
          <p:cNvPr id="4" name="图片 3" descr="220px-Doug-Cutt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4" y="3714753"/>
            <a:ext cx="2280316" cy="2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9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4" descr="workflow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47975" y="1681163"/>
            <a:ext cx="6496050" cy="4362450"/>
          </a:xfrm>
        </p:spPr>
      </p:pic>
    </p:spTree>
    <p:extLst>
      <p:ext uri="{BB962C8B-B14F-4D97-AF65-F5344CB8AC3E}">
        <p14:creationId xmlns:p14="http://schemas.microsoft.com/office/powerpoint/2010/main" val="2442502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  </a:t>
            </a:r>
            <a:r>
              <a:rPr lang="en-US" altLang="zh-CN" dirty="0" err="1"/>
              <a:t>Solr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开放源码</a:t>
            </a:r>
            <a:endParaRPr lang="en-US" altLang="zh-CN" dirty="0"/>
          </a:p>
          <a:p>
            <a:r>
              <a:rPr lang="zh-CN" altLang="en-US" dirty="0"/>
              <a:t>基于 </a:t>
            </a:r>
            <a:r>
              <a:rPr lang="en-US" altLang="zh-CN" dirty="0"/>
              <a:t>Lucene </a:t>
            </a:r>
            <a:r>
              <a:rPr lang="en-US" altLang="zh-CN" b="1" dirty="0">
                <a:hlinkClick r:id="rId2" tooltip="Java EE知识库"/>
              </a:rPr>
              <a:t>Java</a:t>
            </a:r>
            <a:r>
              <a:rPr lang="zh-CN" altLang="en-US" dirty="0"/>
              <a:t> 的搜索服务器</a:t>
            </a:r>
            <a:endParaRPr lang="en-US" altLang="zh-CN" dirty="0"/>
          </a:p>
          <a:p>
            <a:r>
              <a:rPr lang="zh-CN" altLang="en-US" dirty="0"/>
              <a:t>易于加入到 </a:t>
            </a:r>
            <a:r>
              <a:rPr lang="en-US" altLang="zh-CN" dirty="0"/>
              <a:t>Web </a:t>
            </a:r>
            <a:r>
              <a:rPr lang="zh-CN" altLang="en-US" dirty="0"/>
              <a:t>应用程序中。</a:t>
            </a:r>
            <a:endParaRPr lang="en-US" altLang="zh-CN" dirty="0"/>
          </a:p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en-US" dirty="0"/>
              <a:t>提供了</a:t>
            </a:r>
            <a:endParaRPr lang="en-US" altLang="zh-CN" dirty="0"/>
          </a:p>
          <a:p>
            <a:pPr lvl="1"/>
            <a:r>
              <a:rPr lang="zh-CN" altLang="en-US" dirty="0"/>
              <a:t>层面搜索</a:t>
            </a:r>
            <a:r>
              <a:rPr lang="en-US" altLang="zh-CN" dirty="0"/>
              <a:t>(</a:t>
            </a:r>
            <a:r>
              <a:rPr lang="zh-CN" altLang="en-US" dirty="0"/>
              <a:t>就是统计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命中醒目显示并且支持多种输出格式（包括</a:t>
            </a:r>
            <a:r>
              <a:rPr lang="en-US" altLang="zh-CN" dirty="0"/>
              <a:t>XML/XSLT 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  <a:r>
              <a:rPr lang="zh-CN" altLang="en-US" dirty="0"/>
              <a:t>等格式）。</a:t>
            </a:r>
            <a:endParaRPr lang="en-US" altLang="zh-CN" dirty="0"/>
          </a:p>
          <a:p>
            <a:r>
              <a:rPr lang="zh-CN" altLang="en-US" dirty="0"/>
              <a:t>它易于安装和配置，而且附带了一个基于</a:t>
            </a:r>
            <a:r>
              <a:rPr lang="en-US" altLang="zh-CN" dirty="0"/>
              <a:t>HTTP </a:t>
            </a:r>
            <a:r>
              <a:rPr lang="zh-CN" altLang="en-US" dirty="0"/>
              <a:t>的管理界面。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3196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Solr</a:t>
            </a:r>
            <a:r>
              <a:rPr lang="en-US" altLang="zh-CN" b="1" dirty="0"/>
              <a:t> vs Lucene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Solr</a:t>
            </a:r>
            <a:r>
              <a:rPr lang="zh-CN" altLang="en-US" dirty="0"/>
              <a:t>底层的核心技术是使用</a:t>
            </a:r>
            <a:r>
              <a:rPr lang="en-US" altLang="zh-CN" dirty="0"/>
              <a:t>Lucene </a:t>
            </a:r>
            <a:r>
              <a:rPr lang="zh-CN" altLang="en-US" dirty="0"/>
              <a:t>来实现的</a:t>
            </a:r>
            <a:endParaRPr lang="en-US" altLang="zh-CN" dirty="0"/>
          </a:p>
          <a:p>
            <a:r>
              <a:rPr lang="en-US" altLang="zh-CN" dirty="0" err="1"/>
              <a:t>Solr</a:t>
            </a:r>
            <a:r>
              <a:rPr lang="zh-CN" altLang="en-US" dirty="0"/>
              <a:t>和</a:t>
            </a:r>
            <a:r>
              <a:rPr lang="en-US" altLang="zh-CN" dirty="0"/>
              <a:t>Lucene</a:t>
            </a:r>
            <a:r>
              <a:rPr lang="zh-CN" altLang="en-US" dirty="0"/>
              <a:t>的本质区别有以下三点：搜索服务器，企业级和管理。</a:t>
            </a:r>
            <a:endParaRPr lang="en-US" altLang="zh-CN" dirty="0"/>
          </a:p>
          <a:p>
            <a:pPr lvl="1"/>
            <a:r>
              <a:rPr lang="en-US" altLang="zh-CN" dirty="0"/>
              <a:t>Lucene</a:t>
            </a:r>
            <a:r>
              <a:rPr lang="zh-CN" altLang="en-US" dirty="0"/>
              <a:t>本质上是搜索库，</a:t>
            </a:r>
            <a:r>
              <a:rPr lang="en-US" altLang="zh-CN" dirty="0"/>
              <a:t> </a:t>
            </a:r>
            <a:r>
              <a:rPr lang="en-US" altLang="zh-CN" dirty="0" err="1"/>
              <a:t>Solr</a:t>
            </a:r>
            <a:r>
              <a:rPr lang="zh-CN" altLang="en-US" dirty="0"/>
              <a:t>是独立的应用程序。</a:t>
            </a:r>
            <a:endParaRPr lang="en-US" altLang="zh-CN" dirty="0"/>
          </a:p>
          <a:p>
            <a:pPr lvl="1"/>
            <a:r>
              <a:rPr lang="en-US" altLang="zh-CN" dirty="0"/>
              <a:t>Lucene</a:t>
            </a:r>
            <a:r>
              <a:rPr lang="zh-CN" altLang="en-US" dirty="0"/>
              <a:t>专注于搜索底层的建设，而</a:t>
            </a:r>
            <a:r>
              <a:rPr lang="en-US" altLang="zh-CN" dirty="0" err="1"/>
              <a:t>Solr</a:t>
            </a:r>
            <a:r>
              <a:rPr lang="zh-CN" altLang="en-US" dirty="0"/>
              <a:t>专注于企业应用。</a:t>
            </a:r>
            <a:endParaRPr lang="en-US" altLang="zh-CN" dirty="0"/>
          </a:p>
          <a:p>
            <a:pPr lvl="1"/>
            <a:r>
              <a:rPr lang="en-US" altLang="zh-CN" dirty="0"/>
              <a:t>Lucene</a:t>
            </a:r>
            <a:r>
              <a:rPr lang="zh-CN" altLang="en-US" dirty="0"/>
              <a:t>不负责支撑搜索服务所必须的管理，而</a:t>
            </a:r>
            <a:r>
              <a:rPr lang="en-US" altLang="zh-CN" dirty="0" err="1"/>
              <a:t>Solr</a:t>
            </a:r>
            <a:r>
              <a:rPr lang="zh-CN" altLang="en-US" dirty="0"/>
              <a:t>负责。。</a:t>
            </a:r>
            <a:endParaRPr lang="en-US" altLang="zh-CN" dirty="0"/>
          </a:p>
          <a:p>
            <a:r>
              <a:rPr lang="en-US" altLang="zh-CN" dirty="0" err="1"/>
              <a:t>Solr</a:t>
            </a:r>
            <a:r>
              <a:rPr lang="zh-CN" altLang="en-US" dirty="0"/>
              <a:t>是</a:t>
            </a:r>
            <a:r>
              <a:rPr lang="en-US" altLang="zh-CN" dirty="0"/>
              <a:t>Lucene</a:t>
            </a:r>
            <a:r>
              <a:rPr lang="zh-CN" altLang="en-US" dirty="0"/>
              <a:t>面向企业搜索应用的扩展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116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zh-CN" altLang="en-US" dirty="0"/>
              <a:t>需要</a:t>
            </a:r>
            <a:r>
              <a:rPr lang="en-US" altLang="zh-CN" dirty="0"/>
              <a:t>Java1.6 </a:t>
            </a:r>
            <a:r>
              <a:rPr lang="zh-CN" altLang="en-US" dirty="0"/>
              <a:t>或更高版本的</a:t>
            </a:r>
            <a:r>
              <a:rPr lang="en-US" altLang="zh-CN" dirty="0"/>
              <a:t>Java </a:t>
            </a:r>
            <a:r>
              <a:rPr lang="zh-CN" altLang="en-US" dirty="0"/>
              <a:t>虚拟机</a:t>
            </a:r>
            <a:endParaRPr lang="en-US" altLang="zh-CN" dirty="0"/>
          </a:p>
          <a:p>
            <a:r>
              <a:rPr lang="en-US" altLang="zh-CN" dirty="0" err="1"/>
              <a:t>Solr</a:t>
            </a:r>
            <a:r>
              <a:rPr lang="zh-CN" altLang="en-US" dirty="0"/>
              <a:t>官方网站下载地址：</a:t>
            </a:r>
            <a:r>
              <a:rPr lang="en-US" altLang="zh-CN" dirty="0">
                <a:hlinkClick r:id="rId2"/>
              </a:rPr>
              <a:t>http://lucene.apache.org/solr/</a:t>
            </a:r>
            <a:endParaRPr lang="en-US" altLang="zh-CN" dirty="0"/>
          </a:p>
          <a:p>
            <a:r>
              <a:rPr lang="zh-CN" altLang="en-US" dirty="0"/>
              <a:t>文本聚类， 相似网页，分词，拼写检查</a:t>
            </a:r>
            <a:endParaRPr lang="en-US" altLang="zh-CN" dirty="0"/>
          </a:p>
          <a:p>
            <a:r>
              <a:rPr lang="zh-CN" altLang="en-US" dirty="0"/>
              <a:t>基本介绍</a:t>
            </a:r>
            <a:endParaRPr lang="en-US" altLang="zh-CN" dirty="0"/>
          </a:p>
          <a:p>
            <a:pPr lvl="1"/>
            <a:r>
              <a:rPr lang="en-US" altLang="zh-CN" dirty="0"/>
              <a:t>http://blog.csdn.net/awj3584/article/details/16963525</a:t>
            </a:r>
          </a:p>
          <a:p>
            <a:r>
              <a:rPr lang="en-US" altLang="zh-CN" dirty="0" err="1"/>
              <a:t>SolrCloud</a:t>
            </a:r>
            <a:r>
              <a:rPr lang="zh-CN" altLang="en-US" dirty="0"/>
              <a:t>是基于</a:t>
            </a:r>
            <a:r>
              <a:rPr lang="en-US" altLang="zh-CN" dirty="0" err="1"/>
              <a:t>Solr</a:t>
            </a:r>
            <a:r>
              <a:rPr lang="zh-CN" altLang="en-US" dirty="0"/>
              <a:t>和</a:t>
            </a:r>
            <a:r>
              <a:rPr lang="en-US" altLang="zh-CN" dirty="0"/>
              <a:t>Zookeeper</a:t>
            </a:r>
            <a:r>
              <a:rPr lang="zh-CN" altLang="en-US" dirty="0"/>
              <a:t>的分布式搜索方案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0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 </a:t>
            </a:r>
            <a:r>
              <a:rPr lang="en-US" dirty="0" err="1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 err="1">
                <a:hlinkClick r:id="rId2"/>
              </a:rPr>
              <a:t>Lucene</a:t>
            </a:r>
            <a:r>
              <a:rPr lang="zh-CN" altLang="en-US" dirty="0"/>
              <a:t>构建的开源，分布式，</a:t>
            </a:r>
            <a:r>
              <a:rPr lang="en-US" altLang="zh-CN" dirty="0"/>
              <a:t>RESTful</a:t>
            </a:r>
            <a:r>
              <a:rPr lang="zh-CN" altLang="en-US" dirty="0"/>
              <a:t>搜索与数据分析引擎。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RESTFUL</a:t>
            </a:r>
            <a:r>
              <a:rPr lang="zh-CN" altLang="en-US" dirty="0"/>
              <a:t>是一种网络应用程序的设计风格和开发方式，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</a:t>
            </a:r>
            <a:r>
              <a:rPr lang="en-US" altLang="zh-CN" dirty="0">
                <a:hlinkClick r:id="rId3"/>
              </a:rPr>
              <a:t>HTTP</a:t>
            </a:r>
            <a:r>
              <a:rPr lang="zh-CN" altLang="en-US" dirty="0"/>
              <a:t>，可以使用</a:t>
            </a:r>
            <a:r>
              <a:rPr lang="en-US" altLang="zh-CN" dirty="0">
                <a:hlinkClick r:id="rId4"/>
              </a:rPr>
              <a:t>XML</a:t>
            </a:r>
            <a:r>
              <a:rPr lang="zh-CN" altLang="en-US" dirty="0"/>
              <a:t>格式定义或</a:t>
            </a:r>
            <a:r>
              <a:rPr lang="en-US" altLang="zh-CN" dirty="0">
                <a:hlinkClick r:id="rId5"/>
              </a:rPr>
              <a:t>JSON</a:t>
            </a:r>
            <a:r>
              <a:rPr lang="zh-CN" altLang="en-US" dirty="0"/>
              <a:t>格式定义。</a:t>
            </a:r>
            <a:endParaRPr lang="en-US" altLang="zh-CN" dirty="0">
              <a:hlinkClick r:id="rId6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6"/>
              </a:rPr>
              <a:t>REST</a:t>
            </a:r>
            <a:r>
              <a:rPr lang="zh-CN" altLang="en-US" dirty="0"/>
              <a:t>（英文：</a:t>
            </a:r>
            <a:r>
              <a:rPr lang="en-US" altLang="zh-CN" b="1" dirty="0"/>
              <a:t>Representational State Transfer</a:t>
            </a:r>
            <a:r>
              <a:rPr lang="zh-CN" altLang="en-US" dirty="0"/>
              <a:t>，简称</a:t>
            </a:r>
            <a:r>
              <a:rPr lang="en-US" altLang="zh-CN" dirty="0"/>
              <a:t>REST</a:t>
            </a:r>
            <a:r>
              <a:rPr lang="zh-CN" altLang="en-US" dirty="0"/>
              <a:t>）描述了一个架构样式的网络系统，比如 </a:t>
            </a:r>
            <a:r>
              <a:rPr lang="en-US" altLang="zh-CN" dirty="0"/>
              <a:t>web </a:t>
            </a:r>
            <a:r>
              <a:rPr lang="zh-CN" altLang="en-US" dirty="0"/>
              <a:t>应用程序。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目前主流的三种</a:t>
            </a:r>
            <a:r>
              <a:rPr lang="en-US" altLang="zh-CN" dirty="0">
                <a:hlinkClick r:id="rId7"/>
              </a:rPr>
              <a:t>Web</a:t>
            </a:r>
            <a:r>
              <a:rPr lang="zh-CN" altLang="en-US" dirty="0">
                <a:hlinkClick r:id="rId7"/>
              </a:rPr>
              <a:t>服务</a:t>
            </a:r>
            <a:r>
              <a:rPr lang="zh-CN" altLang="en-US" dirty="0"/>
              <a:t>交互方案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SOAP</a:t>
            </a:r>
            <a:r>
              <a:rPr lang="zh-CN" altLang="en-US" dirty="0"/>
              <a:t>（</a:t>
            </a:r>
            <a:r>
              <a:rPr lang="en-US" altLang="zh-CN" dirty="0"/>
              <a:t>Simple Object Access protocol</a:t>
            </a:r>
            <a:r>
              <a:rPr lang="zh-CN" altLang="en-US" dirty="0"/>
              <a:t>，简单对象访问协议）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XML-RPC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REST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zh-CN" altLang="en-US" dirty="0"/>
              <a:t>更加简单明了，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值得注意的是</a:t>
            </a:r>
            <a:r>
              <a:rPr lang="en-US" altLang="zh-CN" dirty="0"/>
              <a:t>REST</a:t>
            </a:r>
            <a:r>
              <a:rPr lang="zh-CN" altLang="en-US" dirty="0"/>
              <a:t>并没有一个明确的标准，而更像是一种设计的风格。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B01AD-9451-40CC-A94B-3656DB96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EBDA6-96EF-4E11-9285-7B5548AD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Elasticsearch </a:t>
            </a:r>
            <a:r>
              <a:rPr lang="zh-CN" altLang="en-US" dirty="0"/>
              <a:t>的实现步骤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首先用户将数据提交到</a:t>
            </a:r>
            <a:r>
              <a:rPr lang="en-US" altLang="zh-CN" dirty="0"/>
              <a:t>Elasticsearch </a:t>
            </a:r>
            <a:r>
              <a:rPr lang="zh-CN" altLang="en-US" dirty="0"/>
              <a:t>数据库中，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再通过分词控制器去将对应的语句分词，将其权重和分词结果一并存入数据，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当用户搜索数据时候，再根据权重将结果排名，打分，再将返回结果呈现给用户。</a:t>
            </a:r>
          </a:p>
        </p:txBody>
      </p:sp>
    </p:spTree>
    <p:extLst>
      <p:ext uri="{BB962C8B-B14F-4D97-AF65-F5344CB8AC3E}">
        <p14:creationId xmlns:p14="http://schemas.microsoft.com/office/powerpoint/2010/main" val="3459245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AEB95-03C7-4696-92E8-DBFF748B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5C407-9C9E-43A5-BFA2-C2CA1B43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Elasticsearch </a:t>
            </a:r>
            <a:r>
              <a:rPr lang="zh-CN" altLang="en-US" dirty="0"/>
              <a:t>是一个分布式、高扩展、高实时的搜索与</a:t>
            </a:r>
            <a:r>
              <a:rPr lang="zh-CN" altLang="en-US" dirty="0">
                <a:hlinkClick r:id="rId2"/>
              </a:rPr>
              <a:t>数据分析</a:t>
            </a:r>
            <a:r>
              <a:rPr lang="zh-CN" altLang="en-US" dirty="0"/>
              <a:t>引擎</a:t>
            </a:r>
            <a:endParaRPr lang="en-US" altLang="zh-CN" dirty="0"/>
          </a:p>
          <a:p>
            <a:r>
              <a:rPr lang="zh-CN" altLang="en-US" dirty="0"/>
              <a:t>设计用于云计算中，能够达到实时搜索，稳定，可靠，快速，安装使用方便。</a:t>
            </a:r>
            <a:endParaRPr lang="en-US" altLang="zh-CN" dirty="0"/>
          </a:p>
          <a:p>
            <a:pPr lvl="1"/>
            <a:r>
              <a:rPr lang="en-US" altLang="zh-CN" dirty="0"/>
              <a:t>https://www.elastic.co/cn/elasticsearch/</a:t>
            </a:r>
          </a:p>
          <a:p>
            <a:r>
              <a:rPr lang="zh-CN" altLang="en-US" dirty="0"/>
              <a:t>支持通过</a:t>
            </a:r>
            <a:r>
              <a:rPr lang="en-US" altLang="zh-CN" dirty="0"/>
              <a:t>HTTP</a:t>
            </a:r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进行数据索引。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平台  </a:t>
            </a:r>
            <a:r>
              <a:rPr lang="en-US" altLang="zh-CN" dirty="0" err="1"/>
              <a:t>ElasticSearch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DB-Engines</a:t>
            </a:r>
            <a:r>
              <a:rPr lang="zh-CN" altLang="en-US" dirty="0"/>
              <a:t>的排名显示，</a:t>
            </a:r>
            <a:endParaRPr lang="en-US" altLang="zh-CN" dirty="0"/>
          </a:p>
          <a:p>
            <a:pPr lvl="1"/>
            <a:r>
              <a:rPr lang="en-US" altLang="zh-CN" dirty="0"/>
              <a:t>Elasticsearch</a:t>
            </a:r>
            <a:r>
              <a:rPr lang="zh-CN" altLang="en-US" dirty="0"/>
              <a:t>是最受欢迎的企业搜索引擎，</a:t>
            </a:r>
            <a:endParaRPr lang="en-US" altLang="zh-CN" dirty="0"/>
          </a:p>
          <a:p>
            <a:pPr lvl="1"/>
            <a:r>
              <a:rPr lang="zh-CN" altLang="en-US" dirty="0"/>
              <a:t>其次是</a:t>
            </a:r>
            <a:r>
              <a:rPr lang="en-US" altLang="zh-CN" dirty="0"/>
              <a:t>Apache </a:t>
            </a:r>
            <a:r>
              <a:rPr lang="en-US" altLang="zh-CN" dirty="0" err="1"/>
              <a:t>Solr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0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搜索引擎主要技术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爬虫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文本分析</a:t>
            </a:r>
            <a:endParaRPr lang="en-US" altLang="zh-CN" dirty="0"/>
          </a:p>
          <a:p>
            <a:pPr lvl="1"/>
            <a:r>
              <a:rPr lang="en-US" altLang="zh-CN" dirty="0"/>
              <a:t>NLP</a:t>
            </a:r>
          </a:p>
          <a:p>
            <a:r>
              <a:rPr lang="zh-CN" altLang="en-US" dirty="0"/>
              <a:t>建立索引</a:t>
            </a:r>
            <a:endParaRPr lang="en-US" altLang="zh-CN" dirty="0"/>
          </a:p>
          <a:p>
            <a:r>
              <a:rPr lang="zh-CN" altLang="en-US" dirty="0"/>
              <a:t>查询</a:t>
            </a:r>
            <a:endParaRPr lang="en-US" altLang="zh-CN" dirty="0"/>
          </a:p>
          <a:p>
            <a:pPr lvl="1"/>
            <a:r>
              <a:rPr lang="zh-CN" altLang="en-US" dirty="0"/>
              <a:t>查询分析</a:t>
            </a:r>
            <a:r>
              <a:rPr lang="en-US" altLang="zh-CN" dirty="0"/>
              <a:t>   NLP</a:t>
            </a:r>
          </a:p>
          <a:p>
            <a:pPr lvl="1"/>
            <a:r>
              <a:rPr lang="zh-CN" altLang="en-US" dirty="0"/>
              <a:t>相关度计算</a:t>
            </a:r>
            <a:endParaRPr lang="en-US" altLang="zh-CN" dirty="0"/>
          </a:p>
          <a:p>
            <a:r>
              <a:rPr lang="zh-CN" altLang="en-US" dirty="0"/>
              <a:t>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22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404813"/>
            <a:ext cx="8229600" cy="6119812"/>
          </a:xfrm>
        </p:spPr>
        <p:txBody>
          <a:bodyPr rtlCol="0">
            <a:normAutofit fontScale="47500" lnSpcReduction="20000"/>
          </a:bodyPr>
          <a:lstStyle/>
          <a:p>
            <a:pPr>
              <a:defRPr/>
            </a:pPr>
            <a:r>
              <a:rPr lang="zh-CN" altLang="en-US" sz="3800" b="1" dirty="0"/>
              <a:t>爬行和抓取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爬虫程序（</a:t>
            </a:r>
            <a:r>
              <a:rPr lang="en-US" altLang="zh-CN" sz="3800" dirty="0"/>
              <a:t>Spider</a:t>
            </a:r>
            <a:r>
              <a:rPr lang="zh-CN" altLang="en-US" sz="3800" dirty="0"/>
              <a:t>，</a:t>
            </a:r>
            <a:r>
              <a:rPr lang="en-US" altLang="zh-CN" sz="3800" dirty="0"/>
              <a:t>robot  </a:t>
            </a:r>
            <a:r>
              <a:rPr lang="zh-CN" altLang="en-US" sz="3800" dirty="0"/>
              <a:t>）</a:t>
            </a:r>
            <a:endParaRPr lang="en-US" altLang="zh-CN" sz="38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搜索引擎从已知的数据库出发，就像正常用户的</a:t>
            </a:r>
            <a:r>
              <a:rPr lang="zh-CN" altLang="en-US" sz="3800" dirty="0">
                <a:hlinkClick r:id="rId2"/>
              </a:rPr>
              <a:t>浏览器</a:t>
            </a:r>
            <a:r>
              <a:rPr lang="zh-CN" altLang="en-US" sz="3800" dirty="0"/>
              <a:t>一样访问这些网页并抓取文件。</a:t>
            </a:r>
            <a:endParaRPr lang="en-US" altLang="zh-CN" sz="38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搜索引擎通过这些爬虫去爬互联网上的外链，从这个网站爬到另一个网站，去跟踪网页中的链接，访问更多的网页</a:t>
            </a:r>
            <a:endParaRPr lang="en-US" altLang="zh-CN" sz="38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这些新的网址会被存入数据库等待搜索。</a:t>
            </a:r>
            <a:endParaRPr lang="en-US" altLang="zh-CN" sz="3800" dirty="0"/>
          </a:p>
          <a:p>
            <a:pPr>
              <a:defRPr/>
            </a:pPr>
            <a:r>
              <a:rPr lang="zh-CN" altLang="en-US" sz="3800" b="1" dirty="0"/>
              <a:t>建立索引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蜘蛛抓取的页面文件分解、分析，并以巨大表格的形式存入数据库，这个过程即是</a:t>
            </a:r>
            <a:r>
              <a:rPr lang="zh-CN" altLang="en-US" sz="3800" dirty="0">
                <a:hlinkClick r:id="rId3"/>
              </a:rPr>
              <a:t>索引</a:t>
            </a:r>
            <a:r>
              <a:rPr lang="zh-CN" altLang="en-US" sz="3800" dirty="0"/>
              <a:t>（</a:t>
            </a:r>
            <a:r>
              <a:rPr lang="en-US" altLang="zh-CN" sz="3800" dirty="0"/>
              <a:t>index).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搜索</a:t>
            </a:r>
            <a:r>
              <a:rPr lang="zh-CN" altLang="en-US" sz="3800" dirty="0">
                <a:hlinkClick r:id="rId4"/>
              </a:rPr>
              <a:t>引擎</a:t>
            </a:r>
            <a:r>
              <a:rPr lang="zh-CN" altLang="en-US" sz="3800" dirty="0"/>
              <a:t>的核心数据结构为</a:t>
            </a:r>
            <a:r>
              <a:rPr lang="zh-CN" altLang="en-US" sz="3800" dirty="0">
                <a:hlinkClick r:id="rId5"/>
              </a:rPr>
              <a:t>倒排文件</a:t>
            </a:r>
            <a:r>
              <a:rPr lang="zh-CN" altLang="en-US" sz="3800" dirty="0"/>
              <a:t>（也称</a:t>
            </a:r>
            <a:r>
              <a:rPr lang="zh-CN" altLang="en-US" sz="3800" dirty="0">
                <a:hlinkClick r:id="rId6"/>
              </a:rPr>
              <a:t>倒排索引</a:t>
            </a:r>
            <a:r>
              <a:rPr lang="zh-CN" altLang="en-US" sz="3800" dirty="0"/>
              <a:t>），</a:t>
            </a:r>
            <a:endParaRPr lang="en-US" altLang="zh-CN" sz="3800" dirty="0"/>
          </a:p>
          <a:p>
            <a:pPr>
              <a:defRPr/>
            </a:pPr>
            <a:r>
              <a:rPr lang="zh-CN" altLang="en-US" sz="3800" b="1" dirty="0"/>
              <a:t>搜索词处理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用户在搜索</a:t>
            </a:r>
            <a:r>
              <a:rPr lang="zh-CN" altLang="en-US" sz="3800" dirty="0">
                <a:hlinkClick r:id="rId4"/>
              </a:rPr>
              <a:t>引擎</a:t>
            </a:r>
            <a:r>
              <a:rPr lang="zh-CN" altLang="en-US" sz="3800" dirty="0"/>
              <a:t>界面输入关键词，单击“搜索”按钮后，搜索引擎程序即对</a:t>
            </a:r>
            <a:r>
              <a:rPr lang="zh-CN" altLang="en-US" sz="3800" dirty="0">
                <a:hlinkClick r:id="rId7"/>
              </a:rPr>
              <a:t>搜索词</a:t>
            </a:r>
            <a:r>
              <a:rPr lang="zh-CN" altLang="en-US" sz="3800" dirty="0"/>
              <a:t>进行处理，</a:t>
            </a:r>
            <a:endParaRPr lang="en-US" altLang="zh-CN" sz="38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如中文特有的分词处理，去除</a:t>
            </a:r>
            <a:r>
              <a:rPr lang="zh-CN" altLang="en-US" sz="3800" dirty="0">
                <a:hlinkClick r:id="rId8"/>
              </a:rPr>
              <a:t>停止词</a:t>
            </a:r>
            <a:r>
              <a:rPr lang="zh-CN" altLang="en-US" sz="3800" dirty="0"/>
              <a:t>，判断是否需要启动整合搜索，</a:t>
            </a:r>
            <a:endParaRPr lang="en-US" altLang="zh-CN" sz="3800" dirty="0"/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判断是否有拼写错误或错别字等情况。</a:t>
            </a:r>
          </a:p>
          <a:p>
            <a:pPr>
              <a:defRPr/>
            </a:pPr>
            <a:r>
              <a:rPr lang="zh-CN" altLang="en-US" sz="3800" b="1" dirty="0"/>
              <a:t>排序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对</a:t>
            </a:r>
            <a:r>
              <a:rPr lang="zh-CN" altLang="en-US" sz="3800" dirty="0">
                <a:hlinkClick r:id="rId7"/>
              </a:rPr>
              <a:t>搜索词</a:t>
            </a:r>
            <a:r>
              <a:rPr lang="zh-CN" altLang="en-US" sz="3800" dirty="0"/>
              <a:t>处理后，搜索引擎程序便开始工作，从索引数据库中找出所有包含搜索词的</a:t>
            </a:r>
            <a:r>
              <a:rPr lang="zh-CN" altLang="en-US" sz="3800" dirty="0">
                <a:hlinkClick r:id="rId9"/>
              </a:rPr>
              <a:t>网页</a:t>
            </a:r>
            <a:r>
              <a:rPr lang="zh-CN" altLang="en-US" sz="3800" dirty="0"/>
              <a:t>，并且根据排名算法计算出哪些网页应该排在前面，然后按照一定格式返回到“搜索”页面。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zh-CN" altLang="en-US" sz="3800" dirty="0"/>
              <a:t>再好的搜索引擎也无法与人相比，这就是为什么网站要进行</a:t>
            </a:r>
            <a:r>
              <a:rPr lang="zh-CN" altLang="en-US" sz="3800" dirty="0">
                <a:hlinkClick r:id="rId10"/>
              </a:rPr>
              <a:t>搜索引擎优化</a:t>
            </a:r>
            <a:r>
              <a:rPr lang="zh-CN" altLang="en-US" sz="3800" dirty="0"/>
              <a:t>。没有</a:t>
            </a:r>
            <a:r>
              <a:rPr lang="en-US" altLang="zh-CN" sz="3800" dirty="0">
                <a:hlinkClick r:id="rId11"/>
              </a:rPr>
              <a:t>SEO</a:t>
            </a:r>
            <a:r>
              <a:rPr lang="zh-CN" altLang="en-US" sz="3800" dirty="0"/>
              <a:t>的帮助，</a:t>
            </a:r>
            <a:r>
              <a:rPr lang="zh-CN" altLang="en-US" sz="3800" dirty="0">
                <a:hlinkClick r:id="rId12"/>
              </a:rPr>
              <a:t>搜索</a:t>
            </a:r>
            <a:r>
              <a:rPr lang="zh-CN" altLang="en-US" sz="3800" dirty="0"/>
              <a:t>引擎常常并不能正确的返回最相关、最权威、最有用的</a:t>
            </a:r>
            <a:r>
              <a:rPr lang="zh-CN" altLang="en-US" sz="3800" dirty="0">
                <a:hlinkClick r:id="rId13"/>
              </a:rPr>
              <a:t>信息</a:t>
            </a:r>
            <a:r>
              <a:rPr lang="zh-CN" altLang="en-US" sz="3800" dirty="0"/>
              <a:t>。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8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781050"/>
            <a:ext cx="8208912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78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BDFC5-FF5D-4DC3-93CC-F0770E93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二、开源搜索引擎</a:t>
            </a:r>
            <a:r>
              <a:rPr lang="en-US" altLang="zh-CN" dirty="0"/>
              <a:t> Lucene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DC035-8297-4F51-A072-F6E7F1A3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35D8366-E688-4940-9003-32AB0ABB8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84279"/>
              </p:ext>
            </p:extLst>
          </p:nvPr>
        </p:nvGraphicFramePr>
        <p:xfrm>
          <a:off x="1362252" y="2205037"/>
          <a:ext cx="8688573" cy="358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Bitmap Image" r:id="rId3" imgW="5924520" imgH="2448000" progId="PBrush">
                  <p:embed/>
                </p:oleObj>
              </mc:Choice>
              <mc:Fallback>
                <p:oleObj name="Bitmap Image" r:id="rId3" imgW="5924520" imgH="2448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2252" y="2205037"/>
                        <a:ext cx="8688573" cy="3589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53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2629</Words>
  <Application>Microsoft Office PowerPoint</Application>
  <PresentationFormat>宽屏</PresentationFormat>
  <Paragraphs>305</Paragraphs>
  <Slides>59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ＭＳ Ｐゴシック</vt:lpstr>
      <vt:lpstr>等线</vt:lpstr>
      <vt:lpstr>等线 Light</vt:lpstr>
      <vt:lpstr>Arial</vt:lpstr>
      <vt:lpstr>Calibri</vt:lpstr>
      <vt:lpstr>Office 主题​​</vt:lpstr>
      <vt:lpstr>Bitmap Image</vt:lpstr>
      <vt:lpstr>第2讲 搜索引擎工具</vt:lpstr>
      <vt:lpstr>内容</vt:lpstr>
      <vt:lpstr>一、全文检索的流程</vt:lpstr>
      <vt:lpstr>PowerPoint 演示文稿</vt:lpstr>
      <vt:lpstr>PowerPoint 演示文稿</vt:lpstr>
      <vt:lpstr>搜索引擎主要技术</vt:lpstr>
      <vt:lpstr>PowerPoint 演示文稿</vt:lpstr>
      <vt:lpstr>PowerPoint 演示文稿</vt:lpstr>
      <vt:lpstr>二、开源搜索引擎 Lucene</vt:lpstr>
      <vt:lpstr>2.1  Lucene概述</vt:lpstr>
      <vt:lpstr>PowerPoint 演示文稿</vt:lpstr>
      <vt:lpstr>PowerPoint 演示文稿</vt:lpstr>
      <vt:lpstr>PowerPoint 演示文稿</vt:lpstr>
      <vt:lpstr>PowerPoint 演示文稿</vt:lpstr>
      <vt:lpstr>2.2. 创建索引</vt:lpstr>
      <vt:lpstr>2.2.1 采集数据</vt:lpstr>
      <vt:lpstr>PowerPoint 演示文稿</vt:lpstr>
      <vt:lpstr>PowerPoint 演示文稿</vt:lpstr>
      <vt:lpstr>2.2.2  创建文档对象（Document）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2.2.3 分析文档(分词)</vt:lpstr>
      <vt:lpstr>PowerPoint 演示文稿</vt:lpstr>
      <vt:lpstr>分析文档 </vt:lpstr>
      <vt:lpstr>Lucene自带的中文分词器</vt:lpstr>
      <vt:lpstr>第三方中文分词器  Ikanalyzer</vt:lpstr>
      <vt:lpstr>2.2.4  创建索引</vt:lpstr>
      <vt:lpstr>倒排索引结构</vt:lpstr>
      <vt:lpstr>PowerPoint 演示文稿</vt:lpstr>
      <vt:lpstr>查询索引</vt:lpstr>
      <vt:lpstr>PowerPoint 演示文稿</vt:lpstr>
      <vt:lpstr>2.3  搜索流程</vt:lpstr>
      <vt:lpstr>PowerPoint 演示文稿</vt:lpstr>
      <vt:lpstr>PowerPoint 演示文稿</vt:lpstr>
      <vt:lpstr>PowerPoint 演示文稿</vt:lpstr>
      <vt:lpstr>Lucene搜索索引过程</vt:lpstr>
      <vt:lpstr>PowerPoint 演示文稿</vt:lpstr>
      <vt:lpstr>2.4  Lucene搜索案例</vt:lpstr>
      <vt:lpstr>PowerPoint 演示文稿</vt:lpstr>
      <vt:lpstr>三、Lucene相关工具软件</vt:lpstr>
      <vt:lpstr>3.1  Luke</vt:lpstr>
      <vt:lpstr>PowerPoint 演示文稿</vt:lpstr>
      <vt:lpstr>PowerPoint 演示文稿</vt:lpstr>
      <vt:lpstr>正向索引</vt:lpstr>
      <vt:lpstr>PowerPoint 演示文稿</vt:lpstr>
      <vt:lpstr>PowerPoint 演示文稿</vt:lpstr>
      <vt:lpstr>PowerPoint 演示文稿</vt:lpstr>
      <vt:lpstr>3.2  Nutch</vt:lpstr>
      <vt:lpstr>开源工具： Nutch</vt:lpstr>
      <vt:lpstr>PowerPoint 演示文稿</vt:lpstr>
      <vt:lpstr>3.3   Solr</vt:lpstr>
      <vt:lpstr>Solr vs Lucene</vt:lpstr>
      <vt:lpstr>PowerPoint 演示文稿</vt:lpstr>
      <vt:lpstr>3.4  ElasticSearch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86186</dc:creator>
  <cp:lastModifiedBy>86186</cp:lastModifiedBy>
  <cp:revision>41</cp:revision>
  <dcterms:created xsi:type="dcterms:W3CDTF">2022-09-03T12:05:24Z</dcterms:created>
  <dcterms:modified xsi:type="dcterms:W3CDTF">2022-09-22T23:33:45Z</dcterms:modified>
</cp:coreProperties>
</file>