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1" r:id="rId4"/>
    <p:sldId id="271" r:id="rId5"/>
    <p:sldId id="272" r:id="rId6"/>
    <p:sldId id="293" r:id="rId7"/>
    <p:sldId id="273" r:id="rId8"/>
    <p:sldId id="274" r:id="rId9"/>
    <p:sldId id="276" r:id="rId10"/>
    <p:sldId id="277" r:id="rId11"/>
    <p:sldId id="281" r:id="rId12"/>
    <p:sldId id="282" r:id="rId13"/>
    <p:sldId id="283" r:id="rId14"/>
    <p:sldId id="284" r:id="rId15"/>
    <p:sldId id="285" r:id="rId16"/>
    <p:sldId id="286" r:id="rId17"/>
    <p:sldId id="287" r:id="rId18"/>
    <p:sldId id="288" r:id="rId19"/>
    <p:sldId id="289" r:id="rId20"/>
    <p:sldId id="290" r:id="rId21"/>
    <p:sldId id="291" r:id="rId22"/>
    <p:sldId id="295" r:id="rId23"/>
    <p:sldId id="296" r:id="rId24"/>
    <p:sldId id="404" r:id="rId25"/>
    <p:sldId id="394"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04441-A031-465A-94E2-648AE8D08FEB}" type="datetimeFigureOut">
              <a:rPr lang="zh-CN" altLang="en-US" smtClean="0"/>
              <a:pPr/>
              <a:t>2022/9/26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37F1EB-90CE-4C50-9514-0FB6A1A40071}" type="slidenum">
              <a:rPr lang="zh-CN" altLang="en-US" smtClean="0"/>
              <a:pPr/>
              <a:t>‹#›</a:t>
            </a:fld>
            <a:endParaRPr lang="zh-CN" altLang="en-US"/>
          </a:p>
        </p:txBody>
      </p:sp>
    </p:spTree>
    <p:extLst>
      <p:ext uri="{BB962C8B-B14F-4D97-AF65-F5344CB8AC3E}">
        <p14:creationId xmlns:p14="http://schemas.microsoft.com/office/powerpoint/2010/main" val="419833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https://blog.csdn.net/hongsong673150343/article/details/88584753</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3</a:t>
            </a:fld>
            <a:endParaRPr lang="zh-CN" altLang="en-US"/>
          </a:p>
        </p:txBody>
      </p:sp>
    </p:spTree>
    <p:extLst>
      <p:ext uri="{BB962C8B-B14F-4D97-AF65-F5344CB8AC3E}">
        <p14:creationId xmlns:p14="http://schemas.microsoft.com/office/powerpoint/2010/main" val="117882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37F1EB-90CE-4C50-9514-0FB6A1A40071}" type="slidenum">
              <a:rPr lang="zh-CN" altLang="en-US" smtClean="0"/>
              <a:pPr/>
              <a:t>7</a:t>
            </a:fld>
            <a:endParaRPr lang="zh-CN" altLang="en-US"/>
          </a:p>
        </p:txBody>
      </p:sp>
    </p:spTree>
    <p:extLst>
      <p:ext uri="{BB962C8B-B14F-4D97-AF65-F5344CB8AC3E}">
        <p14:creationId xmlns:p14="http://schemas.microsoft.com/office/powerpoint/2010/main" val="421770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https://blog.csdn.net/alexkx/article/details/84998438</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22</a:t>
            </a:fld>
            <a:endParaRPr lang="zh-CN" altLang="en-US"/>
          </a:p>
        </p:txBody>
      </p:sp>
    </p:spTree>
    <p:extLst>
      <p:ext uri="{BB962C8B-B14F-4D97-AF65-F5344CB8AC3E}">
        <p14:creationId xmlns:p14="http://schemas.microsoft.com/office/powerpoint/2010/main" val="323412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6861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68EF387A-3E9B-974F-BE09-FF3123AB2DEB}" type="slidenum">
              <a:rPr lang="en-US" sz="1200">
                <a:solidFill>
                  <a:srgbClr val="000000"/>
                </a:solidFill>
              </a:rPr>
              <a:pPr eaLnBrk="1" hangingPunct="1"/>
              <a:t>25</a:t>
            </a:fld>
            <a:endParaRPr lang="en-US"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baidu.com/s?wd=Apache%E8%BD%AF%E4%BB%B6%E5%9F%BA%E9%87%91%E4%BC%9A&amp;tn=24004469_oem_dg&amp;rsv_dl=gh_pl_sl_cs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oi.apach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a:t>
            </a:r>
            <a:r>
              <a:rPr lang="en-US" altLang="zh-CN" dirty="0"/>
              <a:t>3</a:t>
            </a:r>
            <a:r>
              <a:rPr lang="zh-CN" altLang="en-US" dirty="0"/>
              <a:t>讲 词项词典</a:t>
            </a:r>
            <a:br>
              <a:rPr lang="en-US" altLang="zh-CN" dirty="0"/>
            </a:br>
            <a:r>
              <a:rPr lang="en-US" altLang="zh-CN" dirty="0"/>
              <a:t>The term vocabulary</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2404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12776"/>
            <a:ext cx="8229600" cy="5328592"/>
          </a:xfrm>
        </p:spPr>
        <p:txBody>
          <a:bodyPr>
            <a:normAutofit/>
          </a:bodyPr>
          <a:lstStyle/>
          <a:p>
            <a:r>
              <a:rPr lang="zh-CN" altLang="en-US" dirty="0"/>
              <a:t>词项归一化的</a:t>
            </a:r>
            <a:r>
              <a:rPr lang="zh-CN" altLang="en-US" b="1" dirty="0"/>
              <a:t>策略</a:t>
            </a:r>
            <a:r>
              <a:rPr lang="zh-CN" altLang="en-US" dirty="0"/>
              <a:t>：建立同义词扩展表。</a:t>
            </a:r>
            <a:endParaRPr lang="en-US" altLang="zh-CN" dirty="0"/>
          </a:p>
          <a:p>
            <a:pPr lvl="1"/>
            <a:r>
              <a:rPr lang="en-US" altLang="zh-CN" dirty="0"/>
              <a:t>e.g.</a:t>
            </a:r>
            <a:r>
              <a:rPr lang="zh-CN" altLang="en-US" dirty="0"/>
              <a:t>：手工建立</a:t>
            </a:r>
            <a:r>
              <a:rPr lang="zh-CN" altLang="en-US" dirty="0">
                <a:solidFill>
                  <a:srgbClr val="0000FF"/>
                </a:solidFill>
              </a:rPr>
              <a:t>同义词词表 </a:t>
            </a:r>
          </a:p>
          <a:p>
            <a:pPr lvl="2"/>
            <a:r>
              <a:rPr lang="en-US" altLang="zh-CN" dirty="0"/>
              <a:t>car = automobile, color = </a:t>
            </a:r>
            <a:r>
              <a:rPr lang="en-US" altLang="zh-CN" dirty="0" err="1"/>
              <a:t>colour</a:t>
            </a:r>
            <a:r>
              <a:rPr lang="en-US" altLang="zh-CN" dirty="0"/>
              <a:t> </a:t>
            </a:r>
          </a:p>
          <a:p>
            <a:pPr lvl="1"/>
            <a:r>
              <a:rPr lang="zh-CN" altLang="en-US" dirty="0"/>
              <a:t>①为每个查询维护一张包含多个词的查询扩展词表 </a:t>
            </a:r>
          </a:p>
          <a:p>
            <a:pPr lvl="2"/>
            <a:r>
              <a:rPr lang="zh-CN" altLang="en-US" dirty="0"/>
              <a:t>例如：查询</a:t>
            </a:r>
            <a:r>
              <a:rPr lang="en-US" altLang="zh-CN" dirty="0"/>
              <a:t>automobile</a:t>
            </a:r>
            <a:r>
              <a:rPr lang="zh-CN" altLang="en-US" dirty="0"/>
              <a:t>的同时，也查询</a:t>
            </a:r>
            <a:r>
              <a:rPr lang="en-US" altLang="zh-CN" dirty="0"/>
              <a:t>car </a:t>
            </a:r>
          </a:p>
          <a:p>
            <a:pPr lvl="1"/>
            <a:r>
              <a:rPr lang="zh-CN" altLang="en-US" dirty="0"/>
              <a:t>②在建立索引建构时就对词进行扩展 </a:t>
            </a:r>
          </a:p>
          <a:p>
            <a:pPr lvl="2"/>
            <a:r>
              <a:rPr lang="zh-CN" altLang="en-US" dirty="0"/>
              <a:t>例如：对于包含</a:t>
            </a:r>
            <a:r>
              <a:rPr lang="en-US" altLang="zh-CN" dirty="0"/>
              <a:t>automobile</a:t>
            </a:r>
            <a:r>
              <a:rPr lang="zh-CN" altLang="en-US" dirty="0"/>
              <a:t>的文档，我们同时也使用</a:t>
            </a:r>
            <a:r>
              <a:rPr lang="en-US" altLang="zh-CN" dirty="0"/>
              <a:t>car</a:t>
            </a:r>
            <a:r>
              <a:rPr lang="zh-CN" altLang="en-US" dirty="0"/>
              <a:t>来索引 </a:t>
            </a:r>
          </a:p>
        </p:txBody>
      </p:sp>
    </p:spTree>
    <p:extLst>
      <p:ext uri="{BB962C8B-B14F-4D97-AF65-F5344CB8AC3E}">
        <p14:creationId xmlns:p14="http://schemas.microsoft.com/office/powerpoint/2010/main" val="32500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a:t>
            </a:r>
            <a:r>
              <a:rPr lang="en-US" altLang="zh-CN" b="1" dirty="0"/>
              <a:t> </a:t>
            </a:r>
            <a:r>
              <a:rPr lang="zh-CN" altLang="en-US" dirty="0"/>
              <a:t>词干还原  </a:t>
            </a:r>
            <a:r>
              <a:rPr lang="en-US" altLang="zh-CN" dirty="0"/>
              <a:t>(Stemming)</a:t>
            </a:r>
            <a:endParaRPr lang="zh-CN" altLang="en-US" dirty="0"/>
          </a:p>
        </p:txBody>
      </p:sp>
      <p:sp>
        <p:nvSpPr>
          <p:cNvPr id="3" name="内容占位符 2"/>
          <p:cNvSpPr>
            <a:spLocks noGrp="1"/>
          </p:cNvSpPr>
          <p:nvPr>
            <p:ph idx="1"/>
          </p:nvPr>
        </p:nvSpPr>
        <p:spPr>
          <a:xfrm>
            <a:off x="457200" y="1600200"/>
            <a:ext cx="8229600" cy="4925144"/>
          </a:xfrm>
        </p:spPr>
        <p:txBody>
          <a:bodyPr>
            <a:normAutofit fontScale="77500" lnSpcReduction="20000"/>
          </a:bodyPr>
          <a:lstStyle/>
          <a:p>
            <a:r>
              <a:rPr lang="zh-CN" altLang="en-US" dirty="0"/>
              <a:t>通常指</a:t>
            </a:r>
            <a:r>
              <a:rPr lang="zh-CN" altLang="en-US" dirty="0">
                <a:solidFill>
                  <a:srgbClr val="0000FF"/>
                </a:solidFill>
              </a:rPr>
              <a:t>去除单词两端词缀的启发式过程。</a:t>
            </a:r>
          </a:p>
          <a:p>
            <a:pPr lvl="1"/>
            <a:r>
              <a:rPr lang="en-US" altLang="zh-CN" dirty="0"/>
              <a:t>e.g., automate(s), automatic, automation </a:t>
            </a:r>
            <a:r>
              <a:rPr lang="en-US" altLang="zh-CN" dirty="0">
                <a:sym typeface="Wingdings" panose="05000000000000000000" pitchFamily="2" charset="2"/>
              </a:rPr>
              <a:t></a:t>
            </a:r>
            <a:r>
              <a:rPr lang="en-US" altLang="zh-CN" dirty="0"/>
              <a:t> automat</a:t>
            </a:r>
          </a:p>
          <a:p>
            <a:pPr lvl="1"/>
            <a:endParaRPr lang="en-US" altLang="zh-CN" dirty="0"/>
          </a:p>
          <a:p>
            <a:pPr lvl="1"/>
            <a:endParaRPr lang="en-US" altLang="zh-CN" dirty="0"/>
          </a:p>
          <a:p>
            <a:pPr lvl="1"/>
            <a:endParaRPr lang="en-US" altLang="zh-CN" dirty="0"/>
          </a:p>
          <a:p>
            <a:endParaRPr lang="en-US" altLang="zh-CN" dirty="0"/>
          </a:p>
          <a:p>
            <a:endParaRPr lang="zh-CN" altLang="en-US" dirty="0"/>
          </a:p>
          <a:p>
            <a:r>
              <a:rPr lang="zh-CN" altLang="en-US" dirty="0"/>
              <a:t>词干还原能够提高召回率，但是会降低准确率 </a:t>
            </a:r>
          </a:p>
          <a:p>
            <a:pPr lvl="1"/>
            <a:r>
              <a:rPr lang="en-US" altLang="zh-CN" dirty="0"/>
              <a:t>e.g.: operative ⇒ </a:t>
            </a:r>
            <a:r>
              <a:rPr lang="en-US" altLang="zh-CN" dirty="0" err="1"/>
              <a:t>oper</a:t>
            </a:r>
            <a:r>
              <a:rPr lang="en-US" altLang="zh-CN" dirty="0"/>
              <a:t> </a:t>
            </a:r>
          </a:p>
          <a:p>
            <a:pPr lvl="1"/>
            <a:r>
              <a:rPr lang="zh-CN" altLang="en-US" dirty="0"/>
              <a:t>词干还原对于芬兰语，西班牙语，德语，法语都有明显的作用，其中对芬兰语的提高达到</a:t>
            </a:r>
            <a:r>
              <a:rPr lang="en-US" altLang="zh-CN" dirty="0"/>
              <a:t>30%(</a:t>
            </a:r>
            <a:r>
              <a:rPr lang="zh-CN" altLang="en-US" dirty="0"/>
              <a:t>以</a:t>
            </a:r>
            <a:r>
              <a:rPr lang="en-US" altLang="zh-CN" dirty="0"/>
              <a:t>MAP</a:t>
            </a:r>
            <a:r>
              <a:rPr lang="zh-CN" altLang="en-US" dirty="0"/>
              <a:t>平均准确率来计算</a:t>
            </a:r>
            <a:r>
              <a:rPr lang="en-US" altLang="zh-CN" dirty="0"/>
              <a:t>)</a:t>
            </a:r>
            <a:r>
              <a:rPr lang="zh-CN" altLang="en-US" dirty="0"/>
              <a:t>。</a:t>
            </a:r>
            <a:endParaRPr lang="en-US" altLang="zh-CN" dirty="0"/>
          </a:p>
          <a:p>
            <a:pPr lvl="1"/>
            <a:r>
              <a:rPr lang="zh-CN" altLang="en-US" i="1" dirty="0"/>
              <a:t>芬兰语</a:t>
            </a:r>
            <a:r>
              <a:rPr lang="zh-CN" altLang="en-US" dirty="0"/>
              <a:t>是一门非常困难而且与众不同的语言</a:t>
            </a:r>
            <a:endParaRPr lang="en-US" altLang="zh-CN" dirty="0"/>
          </a:p>
          <a:p>
            <a:pPr lvl="2"/>
            <a:r>
              <a:rPr lang="en-US" altLang="zh-CN" dirty="0" err="1"/>
              <a:t>Finnexia</a:t>
            </a:r>
            <a:r>
              <a:rPr lang="en-US" altLang="zh-CN" dirty="0"/>
              <a:t>,</a:t>
            </a:r>
            <a:r>
              <a:rPr lang="zh-CN" altLang="en-US" dirty="0"/>
              <a:t>这是世界上第一款能够帮助使用者学习</a:t>
            </a:r>
            <a:r>
              <a:rPr lang="zh-CN" altLang="en-US" i="1" dirty="0"/>
              <a:t>芬兰语</a:t>
            </a:r>
            <a:r>
              <a:rPr lang="zh-CN" altLang="en-US" dirty="0"/>
              <a:t>的</a:t>
            </a:r>
            <a:r>
              <a:rPr lang="zh-CN" altLang="en-US" i="1" dirty="0"/>
              <a:t>药物</a:t>
            </a:r>
            <a:r>
              <a:rPr lang="zh-CN" alt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t="5978" b="9270"/>
          <a:stretch>
            <a:fillRect/>
          </a:stretch>
        </p:blipFill>
        <p:spPr bwMode="auto">
          <a:xfrm>
            <a:off x="971600" y="2348880"/>
            <a:ext cx="7581900" cy="158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38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363272" cy="1143000"/>
          </a:xfrm>
        </p:spPr>
        <p:txBody>
          <a:bodyPr>
            <a:normAutofit fontScale="90000"/>
          </a:bodyPr>
          <a:lstStyle/>
          <a:p>
            <a:r>
              <a:rPr lang="zh-CN" altLang="en-US" dirty="0"/>
              <a:t>中文重叠词还原</a:t>
            </a:r>
            <a:r>
              <a:rPr lang="en-US" altLang="zh-CN" dirty="0"/>
              <a:t>—</a:t>
            </a:r>
            <a:r>
              <a:rPr lang="zh-CN" altLang="en-US" dirty="0"/>
              <a:t>可视为“词干还原”</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213" y="1600200"/>
            <a:ext cx="731957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1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Porter</a:t>
            </a:r>
            <a:r>
              <a:rPr lang="zh-CN" altLang="en-US" dirty="0"/>
              <a:t>算法</a:t>
            </a:r>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t>英文处理中最常用的</a:t>
            </a:r>
            <a:r>
              <a:rPr lang="zh-CN" altLang="en-US" b="1" dirty="0">
                <a:solidFill>
                  <a:srgbClr val="0000FF"/>
                </a:solidFill>
              </a:rPr>
              <a:t>词干还原</a:t>
            </a:r>
            <a:r>
              <a:rPr lang="zh-CN" altLang="en-US" dirty="0"/>
              <a:t>算法。  </a:t>
            </a:r>
          </a:p>
          <a:p>
            <a:pPr lvl="1">
              <a:lnSpc>
                <a:spcPct val="120000"/>
              </a:lnSpc>
            </a:pPr>
            <a:r>
              <a:rPr lang="en-US" altLang="zh-CN" dirty="0"/>
              <a:t>The most famous stemmer A rule-based stemmer</a:t>
            </a:r>
          </a:p>
          <a:p>
            <a:pPr lvl="1">
              <a:lnSpc>
                <a:spcPct val="120000"/>
              </a:lnSpc>
            </a:pPr>
            <a:r>
              <a:rPr lang="en-US" altLang="zh-CN" dirty="0" err="1"/>
              <a:t>Dr</a:t>
            </a:r>
            <a:r>
              <a:rPr lang="en-US" altLang="zh-CN" dirty="0"/>
              <a:t> Martin Porter wrote his original stemming algorithm for English in 1980, since when the "</a:t>
            </a:r>
            <a:r>
              <a:rPr lang="en-US" altLang="zh-CN" dirty="0">
                <a:solidFill>
                  <a:srgbClr val="FF0000"/>
                </a:solidFill>
              </a:rPr>
              <a:t>Porter stemming algorithm</a:t>
            </a:r>
            <a:r>
              <a:rPr lang="en-US" altLang="zh-CN" dirty="0"/>
              <a:t>" has been cited in over 800 academic papers and used by IBM, Google Microsoft and many corporations the world over.</a:t>
            </a:r>
            <a:endParaRPr lang="zh-CN" altLang="zh-CN" dirty="0"/>
          </a:p>
          <a:p>
            <a:pPr lvl="1">
              <a:lnSpc>
                <a:spcPct val="120000"/>
              </a:lnSpc>
            </a:pPr>
            <a:r>
              <a:rPr lang="zh-CN" altLang="en-US" dirty="0"/>
              <a:t>经过实践证明是高效性的算法</a:t>
            </a:r>
          </a:p>
          <a:p>
            <a:pPr>
              <a:lnSpc>
                <a:spcPct val="120000"/>
              </a:lnSpc>
            </a:pPr>
            <a:r>
              <a:rPr lang="zh-CN" altLang="en-US" dirty="0"/>
              <a:t>算法包括</a:t>
            </a:r>
            <a:r>
              <a:rPr lang="en-US" altLang="zh-CN" dirty="0"/>
              <a:t>5</a:t>
            </a:r>
            <a:r>
              <a:rPr lang="zh-CN" altLang="en-US" dirty="0"/>
              <a:t>个按照顺序执行的词项约简步骤 </a:t>
            </a:r>
          </a:p>
          <a:p>
            <a:pPr lvl="1">
              <a:lnSpc>
                <a:spcPct val="120000"/>
              </a:lnSpc>
            </a:pPr>
            <a:r>
              <a:rPr lang="zh-CN" altLang="en-US" dirty="0"/>
              <a:t>每个步骤都是按照一定顺序执行的 </a:t>
            </a:r>
          </a:p>
          <a:p>
            <a:pPr lvl="1">
              <a:lnSpc>
                <a:spcPct val="120000"/>
              </a:lnSpc>
            </a:pPr>
            <a:r>
              <a:rPr lang="zh-CN" altLang="en-US" dirty="0"/>
              <a:t>每个步骤中包含了选择不同的规则的约定 </a:t>
            </a:r>
          </a:p>
          <a:p>
            <a:pPr lvl="1">
              <a:lnSpc>
                <a:spcPct val="120000"/>
              </a:lnSpc>
            </a:pPr>
            <a:r>
              <a:rPr lang="zh-CN" altLang="en-US" dirty="0"/>
              <a:t>比如，从规则组中选择作用时词缀最长的那条规则 </a:t>
            </a:r>
          </a:p>
          <a:p>
            <a:pPr>
              <a:lnSpc>
                <a:spcPct val="12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Lucene</a:t>
            </a:r>
            <a:r>
              <a:rPr lang="zh-CN" altLang="en-US" b="0" i="0" dirty="0">
                <a:solidFill>
                  <a:srgbClr val="000000"/>
                </a:solidFill>
                <a:effectLst/>
                <a:latin typeface="Microsoft YaHei" panose="020B0503020204020204" pitchFamily="34" charset="-122"/>
                <a:ea typeface="Microsoft YaHei" panose="020B0503020204020204" pitchFamily="34" charset="-122"/>
              </a:rPr>
              <a:t>里面的分词器里面有一个</a:t>
            </a:r>
            <a:r>
              <a:rPr lang="en-US" altLang="zh-CN" b="0" i="0" dirty="0" err="1">
                <a:solidFill>
                  <a:srgbClr val="000000"/>
                </a:solidFill>
                <a:effectLst/>
                <a:latin typeface="Microsoft YaHei" panose="020B0503020204020204" pitchFamily="34" charset="-122"/>
                <a:ea typeface="Microsoft YaHei" panose="020B0503020204020204" pitchFamily="34" charset="-122"/>
              </a:rPr>
              <a:t>PorterStemFilter</a:t>
            </a:r>
            <a:r>
              <a:rPr lang="zh-CN" altLang="en-US" b="0" i="0" dirty="0">
                <a:solidFill>
                  <a:srgbClr val="000000"/>
                </a:solidFill>
                <a:effectLst/>
                <a:latin typeface="Microsoft YaHei" panose="020B0503020204020204" pitchFamily="34" charset="-122"/>
                <a:ea typeface="Microsoft YaHei" panose="020B0503020204020204" pitchFamily="34" charset="-122"/>
              </a:rPr>
              <a:t>类，用到了</a:t>
            </a:r>
            <a:r>
              <a:rPr lang="en-US" altLang="zh-CN" dirty="0"/>
              <a:t>Porter</a:t>
            </a:r>
            <a:r>
              <a:rPr lang="zh-CN" altLang="en-US" dirty="0"/>
              <a:t>算法</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747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启发式规则</a:t>
            </a:r>
            <a:endParaRPr lang="en-US" altLang="zh-CN" dirty="0"/>
          </a:p>
          <a:p>
            <a:r>
              <a:rPr lang="en-US" altLang="zh-CN" dirty="0" err="1"/>
              <a:t>e.g</a:t>
            </a:r>
            <a:endParaRPr lang="en-US" altLang="zh-CN" dirty="0"/>
          </a:p>
          <a:p>
            <a:pPr lvl="1">
              <a:spcBef>
                <a:spcPct val="50000"/>
              </a:spcBef>
              <a:buFontTx/>
              <a:buChar char="•"/>
            </a:pPr>
            <a:r>
              <a:rPr kumimoji="1" lang="zh-CN" altLang="en-US" sz="2400" dirty="0">
                <a:latin typeface="Tahoma" pitchFamily="34" charset="0"/>
              </a:rPr>
              <a:t>后缀表（</a:t>
            </a:r>
            <a:r>
              <a:rPr kumimoji="1" lang="en-US" altLang="zh-CN" sz="2400" dirty="0" err="1">
                <a:latin typeface="Tahoma" pitchFamily="34" charset="0"/>
              </a:rPr>
              <a:t>SuffixList</a:t>
            </a:r>
            <a:r>
              <a:rPr kumimoji="1" lang="zh-CN" altLang="en-US" sz="2400" dirty="0">
                <a:latin typeface="Tahoma" pitchFamily="34" charset="0"/>
              </a:rPr>
              <a:t>）</a:t>
            </a:r>
            <a:endParaRPr kumimoji="1" lang="en-US" altLang="zh-CN" sz="2400" dirty="0">
              <a:latin typeface="Tahoma" pitchFamily="34" charset="0"/>
            </a:endParaRPr>
          </a:p>
          <a:p>
            <a:pPr lvl="2">
              <a:spcBef>
                <a:spcPct val="50000"/>
              </a:spcBef>
              <a:buFontTx/>
              <a:buChar char="•"/>
            </a:pPr>
            <a:r>
              <a:rPr lang="zh-CN" altLang="en-US" dirty="0"/>
              <a:t>要考虑规则的“权重”</a:t>
            </a:r>
            <a:endParaRPr lang="en-US" altLang="zh-CN" dirty="0"/>
          </a:p>
          <a:p>
            <a:pPr lvl="3">
              <a:spcBef>
                <a:spcPct val="50000"/>
              </a:spcBef>
              <a:buFontTx/>
              <a:buChar char="•"/>
            </a:pPr>
            <a:r>
              <a:rPr lang="en-US" altLang="zh-CN" sz="2400" dirty="0"/>
              <a:t>(</a:t>
            </a:r>
            <a:r>
              <a:rPr lang="zh-CN" altLang="en-US" sz="2400" dirty="0"/>
              <a:t>前面的字母数</a:t>
            </a:r>
            <a:r>
              <a:rPr lang="en-US" altLang="zh-CN" sz="2400" dirty="0"/>
              <a:t>&gt;1) EMENT →</a:t>
            </a:r>
            <a:r>
              <a:rPr lang="zh-CN" altLang="en-US" sz="2400" dirty="0"/>
              <a:t>去除后缀</a:t>
            </a:r>
            <a:endParaRPr lang="en-US" altLang="zh-CN" sz="2400" dirty="0"/>
          </a:p>
          <a:p>
            <a:pPr marL="914400" lvl="2" indent="0">
              <a:buNone/>
            </a:pPr>
            <a:r>
              <a:rPr lang="en-US" altLang="zh-CN" dirty="0"/>
              <a:t>	replac</a:t>
            </a:r>
            <a:r>
              <a:rPr lang="en-US" altLang="zh-CN" dirty="0">
                <a:solidFill>
                  <a:srgbClr val="0000FF"/>
                </a:solidFill>
              </a:rPr>
              <a:t>ement</a:t>
            </a:r>
            <a:r>
              <a:rPr lang="en-US" altLang="zh-CN" dirty="0"/>
              <a:t> → </a:t>
            </a:r>
            <a:r>
              <a:rPr lang="en-US" altLang="zh-CN" dirty="0" err="1"/>
              <a:t>replac</a:t>
            </a:r>
            <a:endParaRPr lang="en-US" altLang="zh-CN" dirty="0"/>
          </a:p>
          <a:p>
            <a:pPr marL="914400" lvl="2" indent="0">
              <a:buNone/>
            </a:pPr>
            <a:r>
              <a:rPr lang="en-US" altLang="zh-CN" dirty="0"/>
              <a:t>	c</a:t>
            </a:r>
            <a:r>
              <a:rPr lang="en-US" altLang="zh-CN" dirty="0">
                <a:solidFill>
                  <a:srgbClr val="0000FF"/>
                </a:solidFill>
              </a:rPr>
              <a:t>ement</a:t>
            </a:r>
            <a:r>
              <a:rPr lang="en-US" altLang="zh-CN" dirty="0"/>
              <a:t> → cement</a:t>
            </a:r>
            <a:endParaRPr lang="zh-CN" altLang="en-US" dirty="0"/>
          </a:p>
          <a:p>
            <a:endParaRPr lang="zh-CN" altLang="en-US" dirty="0"/>
          </a:p>
        </p:txBody>
      </p:sp>
    </p:spTree>
    <p:extLst>
      <p:ext uri="{BB962C8B-B14F-4D97-AF65-F5344CB8AC3E}">
        <p14:creationId xmlns:p14="http://schemas.microsoft.com/office/powerpoint/2010/main" val="167816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五、</a:t>
            </a:r>
            <a:r>
              <a:rPr lang="en-US" altLang="zh-CN" b="1" dirty="0"/>
              <a:t> </a:t>
            </a:r>
            <a:r>
              <a:rPr lang="zh-CN" altLang="en-US" dirty="0"/>
              <a:t>词形归并</a:t>
            </a:r>
            <a:r>
              <a:rPr lang="en-US" altLang="zh-CN" dirty="0"/>
              <a:t>(Lemmatization)</a:t>
            </a:r>
            <a:endParaRPr lang="zh-CN" altLang="en-US" dirty="0"/>
          </a:p>
        </p:txBody>
      </p:sp>
      <p:sp>
        <p:nvSpPr>
          <p:cNvPr id="3" name="内容占位符 2"/>
          <p:cNvSpPr>
            <a:spLocks noGrp="1"/>
          </p:cNvSpPr>
          <p:nvPr>
            <p:ph idx="1"/>
          </p:nvPr>
        </p:nvSpPr>
        <p:spPr/>
        <p:txBody>
          <a:bodyPr/>
          <a:lstStyle/>
          <a:p>
            <a:r>
              <a:rPr lang="zh-CN" altLang="en-US" dirty="0"/>
              <a:t>利用词汇表和词形分析来减少屈折变化的形式，将其转变为基本形式。</a:t>
            </a:r>
          </a:p>
          <a:p>
            <a:pPr lvl="1"/>
            <a:r>
              <a:rPr lang="en-US" altLang="zh-CN" dirty="0"/>
              <a:t>e.g.</a:t>
            </a:r>
          </a:p>
          <a:p>
            <a:pPr lvl="2"/>
            <a:r>
              <a:rPr lang="en-US" altLang="zh-CN" dirty="0"/>
              <a:t>am, are, is </a:t>
            </a:r>
            <a:r>
              <a:rPr lang="en-US" altLang="zh-CN" dirty="0">
                <a:sym typeface="Wingdings" panose="05000000000000000000" pitchFamily="2" charset="2"/>
              </a:rPr>
              <a:t></a:t>
            </a:r>
            <a:r>
              <a:rPr lang="en-US" altLang="zh-CN" dirty="0"/>
              <a:t> be</a:t>
            </a:r>
          </a:p>
          <a:p>
            <a:pPr lvl="2"/>
            <a:r>
              <a:rPr lang="en-US" altLang="zh-CN" dirty="0"/>
              <a:t>car, cars, car's, cars' </a:t>
            </a:r>
            <a:r>
              <a:rPr lang="en-US" altLang="zh-CN" dirty="0">
                <a:sym typeface="Wingdings" panose="05000000000000000000" pitchFamily="2" charset="2"/>
              </a:rPr>
              <a:t></a:t>
            </a:r>
            <a:r>
              <a:rPr lang="en-US" altLang="zh-CN" dirty="0"/>
              <a:t>car</a:t>
            </a:r>
          </a:p>
          <a:p>
            <a:pPr lvl="2"/>
            <a:r>
              <a:rPr lang="en-US" altLang="zh-CN" dirty="0"/>
              <a:t>the boy's cars are different colors </a:t>
            </a:r>
            <a:r>
              <a:rPr lang="en-US" altLang="zh-CN" dirty="0">
                <a:sym typeface="Wingdings" panose="05000000000000000000" pitchFamily="2" charset="2"/>
              </a:rPr>
              <a:t></a:t>
            </a:r>
            <a:r>
              <a:rPr lang="en-US" altLang="zh-CN" dirty="0"/>
              <a:t>the boy car be different color</a:t>
            </a:r>
          </a:p>
          <a:p>
            <a:r>
              <a:rPr lang="zh-CN" altLang="en-US" dirty="0"/>
              <a:t>词形归并可以减少词项词典中的词项数量</a:t>
            </a:r>
          </a:p>
          <a:p>
            <a:pPr marL="0" indent="0">
              <a:buNone/>
            </a:pPr>
            <a:endParaRPr lang="en-US" altLang="zh-CN" dirty="0"/>
          </a:p>
        </p:txBody>
      </p:sp>
    </p:spTree>
    <p:extLst>
      <p:ext uri="{BB962C8B-B14F-4D97-AF65-F5344CB8AC3E}">
        <p14:creationId xmlns:p14="http://schemas.microsoft.com/office/powerpoint/2010/main" val="266097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spcBef>
                <a:spcPct val="50000"/>
              </a:spcBef>
              <a:buFontTx/>
              <a:buChar char="•"/>
            </a:pPr>
            <a:r>
              <a:rPr kumimoji="1" lang="zh-CN" altLang="en-US" sz="2400" dirty="0">
                <a:latin typeface="Tahoma" pitchFamily="34" charset="0"/>
              </a:rPr>
              <a:t>名词复数</a:t>
            </a:r>
            <a:r>
              <a:rPr kumimoji="1" lang="zh-CN" altLang="en-US" sz="2000" dirty="0">
                <a:latin typeface="Tahoma" pitchFamily="34" charset="0"/>
              </a:rPr>
              <a:t>可以构造下面这样的规则：</a:t>
            </a:r>
          </a:p>
          <a:p>
            <a:pPr lvl="1">
              <a:spcBef>
                <a:spcPct val="50000"/>
              </a:spcBef>
            </a:pPr>
            <a:r>
              <a:rPr kumimoji="1" lang="zh-CN" altLang="en-US" sz="2000" dirty="0">
                <a:latin typeface="Tahoma" pitchFamily="34" charset="0"/>
              </a:rPr>
              <a:t>  </a:t>
            </a:r>
            <a:r>
              <a:rPr kumimoji="1" lang="en-US" altLang="zh-CN" sz="2000" dirty="0">
                <a:latin typeface="Tahoma" pitchFamily="34" charset="0"/>
              </a:rPr>
              <a:t>	s -&gt;                // </a:t>
            </a:r>
            <a:r>
              <a:rPr kumimoji="1" lang="zh-CN" altLang="en-US" sz="2000" dirty="0">
                <a:latin typeface="Tahoma" pitchFamily="34" charset="0"/>
              </a:rPr>
              <a:t>词尾字符</a:t>
            </a:r>
            <a:r>
              <a:rPr kumimoji="1" lang="en-US" altLang="zh-CN" sz="2000" dirty="0">
                <a:latin typeface="Tahoma" pitchFamily="34" charset="0"/>
              </a:rPr>
              <a:t>"s"</a:t>
            </a:r>
            <a:r>
              <a:rPr kumimoji="1" lang="zh-CN" altLang="en-US" sz="2000" dirty="0">
                <a:latin typeface="Tahoma" pitchFamily="34" charset="0"/>
              </a:rPr>
              <a:t>替换为空</a:t>
            </a:r>
          </a:p>
          <a:p>
            <a:pPr lvl="1">
              <a:spcBef>
                <a:spcPct val="50000"/>
              </a:spcBef>
            </a:pPr>
            <a:r>
              <a:rPr kumimoji="1" lang="zh-CN" altLang="en-US" sz="2000" dirty="0">
                <a:latin typeface="Tahoma" pitchFamily="34" charset="0"/>
              </a:rPr>
              <a:t>  </a:t>
            </a:r>
            <a:r>
              <a:rPr kumimoji="1" lang="en-US" altLang="zh-CN" sz="2000" dirty="0">
                <a:latin typeface="Tahoma" pitchFamily="34" charset="0"/>
              </a:rPr>
              <a:t>	</a:t>
            </a:r>
            <a:r>
              <a:rPr kumimoji="1" lang="en-US" altLang="zh-CN" sz="2000" dirty="0" err="1">
                <a:latin typeface="Tahoma" pitchFamily="34" charset="0"/>
              </a:rPr>
              <a:t>ies</a:t>
            </a:r>
            <a:r>
              <a:rPr kumimoji="1" lang="en-US" altLang="zh-CN" sz="2000" dirty="0">
                <a:latin typeface="Tahoma" pitchFamily="34" charset="0"/>
              </a:rPr>
              <a:t> -&gt; </a:t>
            </a:r>
            <a:r>
              <a:rPr kumimoji="1" lang="en-US" altLang="zh-CN" sz="2000" dirty="0" err="1">
                <a:latin typeface="Tahoma" pitchFamily="34" charset="0"/>
              </a:rPr>
              <a:t>i</a:t>
            </a:r>
            <a:r>
              <a:rPr kumimoji="1" lang="en-US" altLang="zh-CN" sz="2000" dirty="0">
                <a:latin typeface="Tahoma" pitchFamily="34" charset="0"/>
              </a:rPr>
              <a:t>            // </a:t>
            </a:r>
            <a:r>
              <a:rPr kumimoji="1" lang="zh-CN" altLang="en-US" sz="2000" dirty="0">
                <a:latin typeface="Tahoma" pitchFamily="34" charset="0"/>
              </a:rPr>
              <a:t>词尾字符串</a:t>
            </a:r>
            <a:r>
              <a:rPr kumimoji="1" lang="en-US" altLang="zh-CN" sz="2000" dirty="0">
                <a:latin typeface="Tahoma" pitchFamily="34" charset="0"/>
              </a:rPr>
              <a:t>"</a:t>
            </a:r>
            <a:r>
              <a:rPr kumimoji="1" lang="en-US" altLang="zh-CN" sz="2000" dirty="0" err="1">
                <a:latin typeface="Tahoma" pitchFamily="34" charset="0"/>
              </a:rPr>
              <a:t>ies</a:t>
            </a:r>
            <a:r>
              <a:rPr kumimoji="1" lang="en-US" altLang="zh-CN" sz="2000" dirty="0">
                <a:latin typeface="Tahoma" pitchFamily="34" charset="0"/>
              </a:rPr>
              <a:t>"</a:t>
            </a:r>
            <a:r>
              <a:rPr kumimoji="1" lang="zh-CN" altLang="en-US" sz="2000" dirty="0">
                <a:latin typeface="Tahoma" pitchFamily="34" charset="0"/>
              </a:rPr>
              <a:t>替换为</a:t>
            </a:r>
            <a:r>
              <a:rPr kumimoji="1" lang="en-US" altLang="zh-CN" sz="2000" dirty="0" err="1">
                <a:latin typeface="Tahoma" pitchFamily="34" charset="0"/>
              </a:rPr>
              <a:t>i</a:t>
            </a:r>
            <a:endParaRPr kumimoji="1" lang="en-US" altLang="zh-CN" sz="2000" dirty="0">
              <a:latin typeface="Tahoma" pitchFamily="34" charset="0"/>
            </a:endParaRPr>
          </a:p>
          <a:p>
            <a:pPr lvl="1">
              <a:spcBef>
                <a:spcPct val="50000"/>
              </a:spcBef>
            </a:pPr>
            <a:r>
              <a:rPr kumimoji="1" lang="en-US" altLang="zh-CN" sz="2000" dirty="0">
                <a:latin typeface="Tahoma" pitchFamily="34" charset="0"/>
              </a:rPr>
              <a:t>  	</a:t>
            </a:r>
            <a:r>
              <a:rPr kumimoji="1" lang="en-US" altLang="zh-CN" sz="2000" dirty="0" err="1">
                <a:latin typeface="Tahoma" pitchFamily="34" charset="0"/>
              </a:rPr>
              <a:t>i</a:t>
            </a:r>
            <a:r>
              <a:rPr kumimoji="1" lang="en-US" altLang="zh-CN" sz="2000" dirty="0">
                <a:latin typeface="Tahoma" pitchFamily="34" charset="0"/>
              </a:rPr>
              <a:t> -&gt; y              // </a:t>
            </a:r>
            <a:r>
              <a:rPr kumimoji="1" lang="zh-CN" altLang="en-US" sz="2000" dirty="0">
                <a:latin typeface="Tahoma" pitchFamily="34" charset="0"/>
              </a:rPr>
              <a:t>替换词尾</a:t>
            </a:r>
            <a:r>
              <a:rPr kumimoji="1" lang="en-US" altLang="zh-CN" sz="2000" dirty="0">
                <a:latin typeface="Tahoma" pitchFamily="34" charset="0"/>
              </a:rPr>
              <a:t>"</a:t>
            </a:r>
            <a:r>
              <a:rPr kumimoji="1" lang="en-US" altLang="zh-CN" sz="2000" dirty="0" err="1">
                <a:latin typeface="Tahoma" pitchFamily="34" charset="0"/>
              </a:rPr>
              <a:t>i</a:t>
            </a:r>
            <a:r>
              <a:rPr kumimoji="1" lang="en-US" altLang="zh-CN" sz="2000" dirty="0">
                <a:latin typeface="Tahoma" pitchFamily="34" charset="0"/>
              </a:rPr>
              <a:t>"</a:t>
            </a:r>
            <a:r>
              <a:rPr kumimoji="1" lang="zh-CN" altLang="en-US" sz="2000" dirty="0">
                <a:latin typeface="Tahoma" pitchFamily="34" charset="0"/>
              </a:rPr>
              <a:t>为</a:t>
            </a:r>
            <a:r>
              <a:rPr kumimoji="1" lang="en-US" altLang="zh-CN" sz="2000" dirty="0">
                <a:latin typeface="Tahoma" pitchFamily="34" charset="0"/>
              </a:rPr>
              <a:t>"y"</a:t>
            </a:r>
          </a:p>
          <a:p>
            <a:endParaRPr lang="zh-CN" altLang="en-US" dirty="0"/>
          </a:p>
        </p:txBody>
      </p:sp>
      <p:sp>
        <p:nvSpPr>
          <p:cNvPr id="4" name="Text Box 5"/>
          <p:cNvSpPr txBox="1">
            <a:spLocks noChangeArrowheads="1"/>
          </p:cNvSpPr>
          <p:nvPr/>
        </p:nvSpPr>
        <p:spPr bwMode="auto">
          <a:xfrm>
            <a:off x="6948264" y="2132856"/>
            <a:ext cx="1600200" cy="860425"/>
          </a:xfrm>
          <a:prstGeom prst="rect">
            <a:avLst/>
          </a:prstGeom>
          <a:noFill/>
          <a:ln w="6350">
            <a:solidFill>
              <a:schemeClr val="tx1"/>
            </a:solidFill>
            <a:prstDash val="dash"/>
            <a:miter lim="800000"/>
            <a:headEnd/>
            <a:tailEnd/>
          </a:ln>
        </p:spPr>
        <p:txBody>
          <a:bodyPr>
            <a:spAutoFit/>
          </a:bodyPr>
          <a:lstStyle/>
          <a:p>
            <a:pPr>
              <a:spcBef>
                <a:spcPct val="50000"/>
              </a:spcBef>
            </a:pPr>
            <a:r>
              <a:rPr kumimoji="1" lang="en-US" altLang="zh-CN" sz="2000">
                <a:latin typeface="Tahoma" pitchFamily="34" charset="0"/>
              </a:rPr>
              <a:t>boys </a:t>
            </a:r>
            <a:r>
              <a:rPr kumimoji="1" lang="en-US" altLang="zh-CN" sz="2000">
                <a:latin typeface="Tahoma" pitchFamily="34" charset="0"/>
                <a:sym typeface="Wingdings" pitchFamily="2" charset="2"/>
              </a:rPr>
              <a:t> boy</a:t>
            </a:r>
          </a:p>
          <a:p>
            <a:pPr>
              <a:spcBef>
                <a:spcPct val="50000"/>
              </a:spcBef>
            </a:pPr>
            <a:r>
              <a:rPr kumimoji="1" lang="en-US" altLang="zh-CN" sz="2000">
                <a:latin typeface="Tahoma" pitchFamily="34" charset="0"/>
                <a:sym typeface="Wingdings" pitchFamily="2" charset="2"/>
              </a:rPr>
              <a:t>tries  try</a:t>
            </a:r>
            <a:endParaRPr kumimoji="1" lang="en-US" altLang="zh-CN" sz="2000">
              <a:latin typeface="Tahoma" pitchFamily="34" charset="0"/>
            </a:endParaRPr>
          </a:p>
        </p:txBody>
      </p:sp>
    </p:spTree>
    <p:extLst>
      <p:ext uri="{BB962C8B-B14F-4D97-AF65-F5344CB8AC3E}">
        <p14:creationId xmlns:p14="http://schemas.microsoft.com/office/powerpoint/2010/main" val="110187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词干还原  </a:t>
            </a:r>
            <a:r>
              <a:rPr lang="en-US" altLang="zh-CN" dirty="0"/>
              <a:t>(Stemming)</a:t>
            </a:r>
            <a:r>
              <a:rPr lang="zh-CN" altLang="en-US" dirty="0"/>
              <a:t>和词形归并  </a:t>
            </a:r>
            <a:r>
              <a:rPr lang="en-US" altLang="zh-CN" dirty="0"/>
              <a:t>(Lemmatization)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a:t>代表意义不同。</a:t>
            </a:r>
            <a:endParaRPr lang="en-US" altLang="zh-CN" sz="2800" dirty="0"/>
          </a:p>
          <a:p>
            <a:pPr lvl="1"/>
            <a:r>
              <a:rPr lang="en-US" altLang="zh-CN" sz="2400" dirty="0"/>
              <a:t>Stemming</a:t>
            </a:r>
            <a:r>
              <a:rPr lang="zh-CN" altLang="en-US" sz="2400" dirty="0"/>
              <a:t>通常指很粗略的去除单词两端词缀的启发式过程。</a:t>
            </a:r>
            <a:endParaRPr lang="en-US" altLang="zh-CN" sz="2400" dirty="0"/>
          </a:p>
          <a:p>
            <a:pPr lvl="1"/>
            <a:r>
              <a:rPr lang="en-US" altLang="zh-CN" sz="2400" dirty="0"/>
              <a:t>Lemmatization</a:t>
            </a:r>
            <a:r>
              <a:rPr lang="zh-CN" altLang="en-US" sz="2400" dirty="0"/>
              <a:t>通常指利用词汇表和词形分析来去除屈折词缀，从而返回词的原形或词典中的词的过程。</a:t>
            </a:r>
            <a:endParaRPr lang="en-US" altLang="zh-CN" sz="2400" dirty="0"/>
          </a:p>
          <a:p>
            <a:r>
              <a:rPr lang="zh-CN" altLang="en-US" sz="2800" dirty="0"/>
              <a:t>假如给定词条 </a:t>
            </a:r>
            <a:r>
              <a:rPr lang="en-US" altLang="zh-CN" sz="2800" dirty="0"/>
              <a:t>saw</a:t>
            </a:r>
            <a:r>
              <a:rPr lang="zh-CN" altLang="en-US" sz="2800" dirty="0"/>
              <a:t>，</a:t>
            </a:r>
            <a:endParaRPr lang="en-US" altLang="zh-CN" sz="2800" dirty="0"/>
          </a:p>
          <a:p>
            <a:pPr lvl="1"/>
            <a:r>
              <a:rPr lang="zh-CN" altLang="en-US" sz="2400" dirty="0"/>
              <a:t>词干还原过程可能仅返回 </a:t>
            </a:r>
            <a:r>
              <a:rPr lang="en-US" altLang="zh-CN" sz="2400" dirty="0"/>
              <a:t>s</a:t>
            </a:r>
            <a:r>
              <a:rPr lang="zh-CN" altLang="en-US" sz="2400" dirty="0"/>
              <a:t>，</a:t>
            </a:r>
            <a:endParaRPr lang="en-US" altLang="zh-CN" sz="2400" dirty="0"/>
          </a:p>
          <a:p>
            <a:pPr lvl="1"/>
            <a:r>
              <a:rPr lang="zh-CN" altLang="en-US" sz="2400" dirty="0"/>
              <a:t>而词形归并过程将返回</a:t>
            </a:r>
            <a:r>
              <a:rPr lang="en-US" altLang="zh-CN" sz="2400" dirty="0"/>
              <a:t>see</a:t>
            </a:r>
            <a:r>
              <a:rPr lang="zh-CN" altLang="en-US" sz="2400" dirty="0"/>
              <a:t>或者</a:t>
            </a:r>
            <a:r>
              <a:rPr lang="en-US" altLang="zh-CN" sz="2400" dirty="0"/>
              <a:t>saw</a:t>
            </a:r>
            <a:r>
              <a:rPr lang="zh-CN" altLang="en-US" sz="2400" dirty="0"/>
              <a:t>，</a:t>
            </a:r>
            <a:endParaRPr lang="en-US" altLang="zh-CN" sz="2400" dirty="0"/>
          </a:p>
          <a:p>
            <a:pPr lvl="1"/>
            <a:r>
              <a:rPr lang="zh-CN" altLang="en-US" sz="2400" dirty="0"/>
              <a:t>具体返回哪个词取决于当前上下文中</a:t>
            </a:r>
            <a:r>
              <a:rPr lang="en-US" altLang="zh-CN" sz="2400" dirty="0"/>
              <a:t>saw</a:t>
            </a:r>
            <a:r>
              <a:rPr lang="zh-CN" altLang="en-US" sz="2400" dirty="0"/>
              <a:t>是动词还是名词。</a:t>
            </a:r>
            <a:endParaRPr lang="en-US" altLang="zh-CN" sz="2400" dirty="0"/>
          </a:p>
          <a:p>
            <a:r>
              <a:rPr lang="zh-CN" altLang="en-US" sz="2800" dirty="0"/>
              <a:t>两个过程的区别还在于：</a:t>
            </a:r>
            <a:endParaRPr lang="en-US" altLang="zh-CN" sz="2800" dirty="0"/>
          </a:p>
          <a:p>
            <a:pPr lvl="1"/>
            <a:r>
              <a:rPr lang="zh-CN" altLang="en-US" sz="2400" dirty="0"/>
              <a:t>词干还原在一般情况下会将多个</a:t>
            </a:r>
            <a:r>
              <a:rPr lang="zh-CN" altLang="en-US" sz="2400" dirty="0">
                <a:solidFill>
                  <a:srgbClr val="FF0000"/>
                </a:solidFill>
              </a:rPr>
              <a:t>派生相关词</a:t>
            </a:r>
            <a:r>
              <a:rPr lang="zh-CN" altLang="en-US" sz="2400" dirty="0"/>
              <a:t>合并在一起，</a:t>
            </a:r>
            <a:endParaRPr lang="en-US" altLang="zh-CN" sz="2400" dirty="0"/>
          </a:p>
          <a:p>
            <a:pPr lvl="1"/>
            <a:r>
              <a:rPr lang="zh-CN" altLang="en-US" sz="2400" dirty="0"/>
              <a:t>而词形归并通常只将同一词元的不同屈折形式进行合并。</a:t>
            </a:r>
          </a:p>
          <a:p>
            <a:endParaRPr lang="zh-CN" altLang="en-US" dirty="0"/>
          </a:p>
        </p:txBody>
      </p:sp>
    </p:spTree>
    <p:extLst>
      <p:ext uri="{BB962C8B-B14F-4D97-AF65-F5344CB8AC3E}">
        <p14:creationId xmlns:p14="http://schemas.microsoft.com/office/powerpoint/2010/main" val="381846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语言的特殊性</a:t>
            </a:r>
          </a:p>
        </p:txBody>
      </p:sp>
      <p:sp>
        <p:nvSpPr>
          <p:cNvPr id="3" name="内容占位符 2"/>
          <p:cNvSpPr>
            <a:spLocks noGrp="1"/>
          </p:cNvSpPr>
          <p:nvPr>
            <p:ph idx="1"/>
          </p:nvPr>
        </p:nvSpPr>
        <p:spPr/>
        <p:txBody>
          <a:bodyPr/>
          <a:lstStyle/>
          <a:p>
            <a:r>
              <a:rPr lang="zh-CN" altLang="en-US" sz="2800" dirty="0"/>
              <a:t>词干还原和词形归并，都体现了不同语言之间的差异性，包括：</a:t>
            </a:r>
          </a:p>
          <a:p>
            <a:pPr lvl="1"/>
            <a:r>
              <a:rPr lang="zh-CN" altLang="en-US" sz="2400" dirty="0"/>
              <a:t>不同语言之间的差异</a:t>
            </a:r>
          </a:p>
          <a:p>
            <a:pPr lvl="1"/>
            <a:r>
              <a:rPr lang="zh-CN" altLang="en-US" sz="2400" dirty="0"/>
              <a:t>特殊专业语言与一般语言的差异</a:t>
            </a:r>
            <a:endParaRPr lang="en-US" altLang="zh-CN" sz="2400" dirty="0"/>
          </a:p>
          <a:p>
            <a:pPr marL="0" indent="0" algn="just">
              <a:buNone/>
            </a:pPr>
            <a:endParaRPr lang="en-US" altLang="zh-CN" sz="2800" dirty="0"/>
          </a:p>
          <a:p>
            <a:pPr algn="just"/>
            <a:r>
              <a:rPr lang="zh-CN" altLang="en-US" sz="2800" dirty="0"/>
              <a:t>词干还原或者词形归并往往通过在索引过程中增加插件程序的方式来实现</a:t>
            </a:r>
          </a:p>
          <a:p>
            <a:pPr marL="0" indent="0">
              <a:buNone/>
            </a:pPr>
            <a:endParaRPr lang="en-US" altLang="zh-CN" sz="2800" dirty="0"/>
          </a:p>
          <a:p>
            <a:pPr marL="457200" lvl="1" indent="0">
              <a:buNone/>
            </a:pPr>
            <a:endParaRPr lang="zh-CN" altLang="en-US" sz="2400" dirty="0"/>
          </a:p>
          <a:p>
            <a:endParaRPr lang="zh-CN" altLang="en-US" dirty="0"/>
          </a:p>
        </p:txBody>
      </p:sp>
    </p:spTree>
    <p:extLst>
      <p:ext uri="{BB962C8B-B14F-4D97-AF65-F5344CB8AC3E}">
        <p14:creationId xmlns:p14="http://schemas.microsoft.com/office/powerpoint/2010/main" val="199896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六、</a:t>
            </a:r>
            <a:r>
              <a:rPr lang="en-US" altLang="zh-CN" b="1" dirty="0"/>
              <a:t>  </a:t>
            </a:r>
            <a:r>
              <a:rPr lang="zh-CN" altLang="en-US" dirty="0"/>
              <a:t>停用词 </a:t>
            </a:r>
            <a:r>
              <a:rPr lang="en-US" altLang="zh-CN" dirty="0"/>
              <a:t>(Stop Words)</a:t>
            </a:r>
            <a:endParaRPr lang="zh-CN" altLang="en-US" dirty="0"/>
          </a:p>
        </p:txBody>
      </p:sp>
      <p:sp>
        <p:nvSpPr>
          <p:cNvPr id="3" name="内容占位符 2"/>
          <p:cNvSpPr>
            <a:spLocks noGrp="1"/>
          </p:cNvSpPr>
          <p:nvPr>
            <p:ph idx="1"/>
          </p:nvPr>
        </p:nvSpPr>
        <p:spPr/>
        <p:txBody>
          <a:bodyPr>
            <a:normAutofit/>
          </a:bodyPr>
          <a:lstStyle/>
          <a:p>
            <a:r>
              <a:rPr lang="zh-CN" altLang="en-US" dirty="0"/>
              <a:t>每个词项都作为候选的索引？</a:t>
            </a:r>
          </a:p>
          <a:p>
            <a:pPr lvl="1">
              <a:defRPr/>
            </a:pPr>
            <a:r>
              <a:rPr lang="zh-CN" altLang="en-US" dirty="0"/>
              <a:t>去除停用词</a:t>
            </a:r>
            <a:endParaRPr lang="en-US" altLang="zh-CN" dirty="0"/>
          </a:p>
          <a:p>
            <a:pPr>
              <a:defRPr/>
            </a:pPr>
            <a:r>
              <a:rPr lang="zh-CN" altLang="en-US" dirty="0"/>
              <a:t>停用词   </a:t>
            </a:r>
            <a:r>
              <a:rPr lang="en-US" altLang="zh-CN" dirty="0"/>
              <a:t>Stop Words</a:t>
            </a:r>
          </a:p>
          <a:p>
            <a:pPr lvl="1">
              <a:buFont typeface="Arial" pitchFamily="34" charset="0"/>
              <a:buChar char="•"/>
              <a:defRPr/>
            </a:pPr>
            <a:r>
              <a:rPr lang="zh-CN" altLang="en-US" dirty="0"/>
              <a:t>应用太广泛，</a:t>
            </a:r>
            <a:endParaRPr lang="en-US" altLang="zh-CN" dirty="0"/>
          </a:p>
          <a:p>
            <a:pPr lvl="1">
              <a:buFont typeface="Arial" pitchFamily="34" charset="0"/>
              <a:buChar char="•"/>
              <a:defRPr/>
            </a:pPr>
            <a:r>
              <a:rPr lang="zh-CN" altLang="en-US" dirty="0"/>
              <a:t>对这样的词搜索引擎无法保证能够给出真正相关的搜索结果，难以帮助缩小搜索范围，同时还会降低搜索的效率，</a:t>
            </a:r>
            <a:endParaRPr lang="en-US" altLang="zh-CN" dirty="0"/>
          </a:p>
          <a:p>
            <a:pPr lvl="1">
              <a:buFont typeface="Arial" pitchFamily="34" charset="0"/>
              <a:buChar char="•"/>
              <a:defRPr/>
            </a:pPr>
            <a:r>
              <a:rPr lang="zh-CN" altLang="en-US" dirty="0"/>
              <a:t>所以通常会把这些词从问题中移去，从而提高搜索性能。</a:t>
            </a:r>
            <a:endParaRPr lang="en-US" altLang="zh-CN" dirty="0"/>
          </a:p>
          <a:p>
            <a:endParaRPr lang="zh-CN" altLang="en-US" dirty="0"/>
          </a:p>
        </p:txBody>
      </p:sp>
      <p:sp>
        <p:nvSpPr>
          <p:cNvPr id="4" name="TextBox 3"/>
          <p:cNvSpPr txBox="1"/>
          <p:nvPr/>
        </p:nvSpPr>
        <p:spPr>
          <a:xfrm>
            <a:off x="6300192" y="2204864"/>
            <a:ext cx="2112963" cy="95408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eaLnBrk="1" hangingPunct="1">
              <a:defRPr/>
            </a:pPr>
            <a:r>
              <a:rPr lang="zh-CN" altLang="en-US" sz="2800" dirty="0">
                <a:solidFill>
                  <a:srgbClr val="C00000"/>
                </a:solidFill>
              </a:rPr>
              <a:t>词条</a:t>
            </a:r>
            <a:r>
              <a:rPr lang="en-US" altLang="zh-CN" sz="2800" dirty="0">
                <a:solidFill>
                  <a:srgbClr val="C00000"/>
                </a:solidFill>
              </a:rPr>
              <a:t>(Tokens)</a:t>
            </a:r>
          </a:p>
          <a:p>
            <a:pPr eaLnBrk="1" hangingPunct="1">
              <a:defRPr/>
            </a:pPr>
            <a:r>
              <a:rPr lang="zh-CN" altLang="en-US" sz="2800" dirty="0">
                <a:solidFill>
                  <a:srgbClr val="C00000"/>
                </a:solidFill>
              </a:rPr>
              <a:t> 词项</a:t>
            </a:r>
            <a:r>
              <a:rPr lang="en-US" altLang="zh-CN" sz="2800" dirty="0">
                <a:solidFill>
                  <a:srgbClr val="C00000"/>
                </a:solidFill>
              </a:rPr>
              <a:t>(Terms)</a:t>
            </a:r>
            <a:endParaRPr lang="zh-CN" altLang="en-US" sz="2800" dirty="0">
              <a:solidFill>
                <a:srgbClr val="C00000"/>
              </a:solidFill>
            </a:endParaRPr>
          </a:p>
        </p:txBody>
      </p:sp>
    </p:spTree>
    <p:extLst>
      <p:ext uri="{BB962C8B-B14F-4D97-AF65-F5344CB8AC3E}">
        <p14:creationId xmlns:p14="http://schemas.microsoft.com/office/powerpoint/2010/main" val="274641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如何建立词项词典？</a:t>
            </a:r>
          </a:p>
        </p:txBody>
      </p:sp>
      <p:sp>
        <p:nvSpPr>
          <p:cNvPr id="3" name="内容占位符 2"/>
          <p:cNvSpPr>
            <a:spLocks noGrp="1"/>
          </p:cNvSpPr>
          <p:nvPr>
            <p:ph idx="1"/>
          </p:nvPr>
        </p:nvSpPr>
        <p:spPr/>
        <p:txBody>
          <a:bodyPr>
            <a:normAutofit/>
          </a:bodyPr>
          <a:lstStyle/>
          <a:p>
            <a:r>
              <a:rPr lang="zh-CN" altLang="en-US" dirty="0"/>
              <a:t>一、文档解析</a:t>
            </a:r>
            <a:r>
              <a:rPr lang="en-US" altLang="zh-CN" dirty="0"/>
              <a:t>(Parsing a document)</a:t>
            </a:r>
            <a:r>
              <a:rPr lang="zh-CN" altLang="en-US" dirty="0"/>
              <a:t> </a:t>
            </a:r>
            <a:endParaRPr lang="en-US" altLang="zh-CN" dirty="0"/>
          </a:p>
          <a:p>
            <a:r>
              <a:rPr lang="zh-CN" altLang="en-US" dirty="0"/>
              <a:t>二、词条化 </a:t>
            </a:r>
            <a:r>
              <a:rPr lang="en-US" altLang="zh-CN" dirty="0"/>
              <a:t>(Tokenization)</a:t>
            </a:r>
          </a:p>
          <a:p>
            <a:r>
              <a:rPr lang="zh-CN" altLang="en-US" dirty="0"/>
              <a:t>三、词项归一化  </a:t>
            </a:r>
            <a:r>
              <a:rPr lang="en-US" altLang="zh-CN" dirty="0"/>
              <a:t>(Normalization)</a:t>
            </a:r>
          </a:p>
          <a:p>
            <a:r>
              <a:rPr lang="zh-CN" altLang="en-US" dirty="0"/>
              <a:t>四、词干还原  </a:t>
            </a:r>
            <a:r>
              <a:rPr lang="en-US" altLang="zh-CN" dirty="0"/>
              <a:t>(Stemming)</a:t>
            </a:r>
          </a:p>
          <a:p>
            <a:r>
              <a:rPr lang="zh-CN" altLang="en-US" dirty="0"/>
              <a:t>五、词形归并 </a:t>
            </a:r>
            <a:r>
              <a:rPr lang="en-US" altLang="zh-CN" dirty="0"/>
              <a:t>(Lemmatization)</a:t>
            </a:r>
            <a:r>
              <a:rPr lang="zh-CN" altLang="en-US" dirty="0"/>
              <a:t> </a:t>
            </a:r>
            <a:endParaRPr lang="en-US" altLang="zh-CN" dirty="0"/>
          </a:p>
          <a:p>
            <a:r>
              <a:rPr lang="zh-CN" altLang="en-US" dirty="0"/>
              <a:t>六、停用词 </a:t>
            </a:r>
            <a:r>
              <a:rPr lang="en-US" altLang="zh-CN" dirty="0"/>
              <a:t>(Stop Words)</a:t>
            </a:r>
          </a:p>
          <a:p>
            <a:r>
              <a:rPr lang="zh-CN" altLang="en-US" b="1" dirty="0"/>
              <a:t>七、 开源</a:t>
            </a:r>
            <a:r>
              <a:rPr lang="en-US" altLang="zh-CN" b="1" dirty="0"/>
              <a:t> NLP</a:t>
            </a:r>
            <a:r>
              <a:rPr lang="zh-CN" altLang="en-US" b="1" dirty="0"/>
              <a:t>库</a:t>
            </a:r>
            <a:r>
              <a:rPr lang="en-US" altLang="zh-CN" b="1" dirty="0"/>
              <a:t>/</a:t>
            </a:r>
            <a:r>
              <a:rPr lang="zh-CN" altLang="en-US" b="1" dirty="0"/>
              <a:t>工具</a:t>
            </a:r>
            <a:endParaRPr lang="zh-CN" altLang="en-US" dirty="0"/>
          </a:p>
        </p:txBody>
      </p:sp>
    </p:spTree>
    <p:extLst>
      <p:ext uri="{BB962C8B-B14F-4D97-AF65-F5344CB8AC3E}">
        <p14:creationId xmlns:p14="http://schemas.microsoft.com/office/powerpoint/2010/main" val="163915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消除停用词问题和可能的方法</a:t>
            </a:r>
          </a:p>
        </p:txBody>
      </p:sp>
      <p:sp>
        <p:nvSpPr>
          <p:cNvPr id="3" name="内容占位符 2"/>
          <p:cNvSpPr>
            <a:spLocks noGrp="1"/>
          </p:cNvSpPr>
          <p:nvPr>
            <p:ph idx="1"/>
          </p:nvPr>
        </p:nvSpPr>
        <p:spPr>
          <a:xfrm>
            <a:off x="457200" y="1600200"/>
            <a:ext cx="8229600" cy="4925144"/>
          </a:xfrm>
        </p:spPr>
        <p:txBody>
          <a:bodyPr>
            <a:normAutofit/>
          </a:bodyPr>
          <a:lstStyle/>
          <a:p>
            <a:r>
              <a:rPr lang="zh-CN" altLang="en-US" dirty="0"/>
              <a:t>优点：</a:t>
            </a:r>
            <a:endParaRPr lang="en-US" altLang="zh-CN" dirty="0"/>
          </a:p>
          <a:p>
            <a:pPr lvl="1"/>
            <a:r>
              <a:rPr lang="zh-CN" altLang="en-US" dirty="0"/>
              <a:t>停用词消除可以减少</a:t>
            </a:r>
            <a:r>
              <a:rPr lang="en-US" altLang="zh-CN" dirty="0"/>
              <a:t>term</a:t>
            </a:r>
            <a:r>
              <a:rPr lang="zh-CN" altLang="en-US" dirty="0"/>
              <a:t>的个数</a:t>
            </a:r>
            <a:endParaRPr lang="en-US" altLang="zh-CN" dirty="0"/>
          </a:p>
          <a:p>
            <a:pPr lvl="1"/>
            <a:r>
              <a:rPr lang="zh-CN" altLang="en-US" dirty="0"/>
              <a:t>缩小搜索范围，</a:t>
            </a:r>
            <a:endParaRPr lang="en-US" altLang="zh-CN" dirty="0"/>
          </a:p>
          <a:p>
            <a:pPr lvl="1"/>
            <a:r>
              <a:rPr lang="zh-CN" altLang="en-US" dirty="0"/>
              <a:t>提高搜索的效率</a:t>
            </a:r>
            <a:endParaRPr lang="en-US" altLang="zh-CN" dirty="0"/>
          </a:p>
          <a:p>
            <a:pPr lvl="1"/>
            <a:r>
              <a:rPr lang="zh-CN" altLang="en-US" dirty="0"/>
              <a:t>机器学习文本分类算法的文档的预处理</a:t>
            </a:r>
            <a:endParaRPr lang="en-US" altLang="zh-CN" dirty="0"/>
          </a:p>
          <a:p>
            <a:r>
              <a:rPr lang="zh-CN" altLang="en-US" dirty="0"/>
              <a:t>缺点：有时消除的停用词对检索是有意义的。</a:t>
            </a:r>
          </a:p>
          <a:p>
            <a:pPr lvl="1"/>
            <a:r>
              <a:rPr lang="en-US" altLang="zh-CN" dirty="0"/>
              <a:t>“</a:t>
            </a:r>
            <a:r>
              <a:rPr lang="zh-CN" altLang="en-US" dirty="0"/>
              <a:t>的士”、“</a:t>
            </a:r>
            <a:r>
              <a:rPr lang="en-US" altLang="zh-CN" dirty="0"/>
              <a:t>to be or not to be”</a:t>
            </a:r>
          </a:p>
          <a:p>
            <a:r>
              <a:rPr lang="zh-CN" altLang="en-US" dirty="0"/>
              <a:t>消除方法：查表法</a:t>
            </a:r>
            <a:endParaRPr lang="en-US" altLang="zh-CN" dirty="0"/>
          </a:p>
          <a:p>
            <a:endParaRPr lang="zh-CN" altLang="en-US" dirty="0"/>
          </a:p>
        </p:txBody>
      </p:sp>
    </p:spTree>
    <p:extLst>
      <p:ext uri="{BB962C8B-B14F-4D97-AF65-F5344CB8AC3E}">
        <p14:creationId xmlns:p14="http://schemas.microsoft.com/office/powerpoint/2010/main" val="361034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构造停用词表 </a:t>
            </a:r>
          </a:p>
        </p:txBody>
      </p:sp>
      <p:sp>
        <p:nvSpPr>
          <p:cNvPr id="3" name="内容占位符 2"/>
          <p:cNvSpPr>
            <a:spLocks noGrp="1"/>
          </p:cNvSpPr>
          <p:nvPr>
            <p:ph idx="1"/>
          </p:nvPr>
        </p:nvSpPr>
        <p:spPr/>
        <p:txBody>
          <a:bodyPr>
            <a:normAutofit fontScale="92500" lnSpcReduction="10000"/>
          </a:bodyPr>
          <a:lstStyle/>
          <a:p>
            <a:r>
              <a:rPr lang="zh-CN" altLang="en-US" dirty="0"/>
              <a:t>语法剔除</a:t>
            </a:r>
            <a:endParaRPr lang="en-US" altLang="zh-CN" dirty="0"/>
          </a:p>
          <a:p>
            <a:pPr lvl="1"/>
            <a:r>
              <a:rPr lang="zh-CN" altLang="en-US" dirty="0"/>
              <a:t>冠词，介词，代词</a:t>
            </a:r>
            <a:endParaRPr lang="en-US" altLang="zh-CN" dirty="0"/>
          </a:p>
          <a:p>
            <a:pPr lvl="1"/>
            <a:r>
              <a:rPr lang="en-US" altLang="zh-CN" dirty="0"/>
              <a:t>a, an, the, to, and, be …</a:t>
            </a:r>
          </a:p>
          <a:p>
            <a:r>
              <a:rPr lang="zh-CN" altLang="en-US" dirty="0"/>
              <a:t>利用词频</a:t>
            </a:r>
            <a:endParaRPr lang="en-US" altLang="zh-CN" dirty="0"/>
          </a:p>
          <a:p>
            <a:pPr lvl="1">
              <a:buFont typeface="Arial" charset="0"/>
              <a:buChar char="–"/>
              <a:defRPr/>
            </a:pPr>
            <a:r>
              <a:rPr lang="zh-CN" altLang="en-US" dirty="0"/>
              <a:t>将词项按照</a:t>
            </a:r>
            <a:r>
              <a:rPr lang="zh-CN" altLang="en-US" dirty="0">
                <a:solidFill>
                  <a:srgbClr val="0000FF"/>
                </a:solidFill>
              </a:rPr>
              <a:t>文档集频率</a:t>
            </a:r>
            <a:r>
              <a:rPr lang="en-US" altLang="zh-CN" dirty="0"/>
              <a:t>(collection frequency)</a:t>
            </a:r>
            <a:r>
              <a:rPr lang="zh-CN" altLang="en-US" dirty="0"/>
              <a:t>，从高到底排列 </a:t>
            </a:r>
          </a:p>
          <a:p>
            <a:pPr lvl="1">
              <a:buFont typeface="Arial" charset="0"/>
              <a:buChar char="–"/>
              <a:defRPr/>
            </a:pPr>
            <a:r>
              <a:rPr lang="zh-CN" altLang="en-US" dirty="0"/>
              <a:t>选取与文档意义不大，</a:t>
            </a:r>
            <a:r>
              <a:rPr lang="zh-CN" altLang="en-US" dirty="0">
                <a:solidFill>
                  <a:srgbClr val="0000FF"/>
                </a:solidFill>
              </a:rPr>
              <a:t>高频</a:t>
            </a:r>
            <a:r>
              <a:rPr lang="zh-CN" altLang="en-US" dirty="0"/>
              <a:t>出现的词</a:t>
            </a:r>
            <a:endParaRPr lang="en-US" altLang="zh-CN" dirty="0"/>
          </a:p>
          <a:p>
            <a:r>
              <a:rPr lang="zh-CN" altLang="en-US" b="1" dirty="0"/>
              <a:t>搜集网络上一些公开的停用词表</a:t>
            </a:r>
            <a:endParaRPr lang="en-US" altLang="zh-CN" dirty="0"/>
          </a:p>
          <a:p>
            <a:pPr lvl="1"/>
            <a:r>
              <a:rPr lang="en-US" altLang="zh-CN" dirty="0"/>
              <a:t>https://blog.csdn.net/icurious/article/details/78670504</a:t>
            </a:r>
            <a:endParaRPr lang="zh-CN" altLang="en-US" dirty="0"/>
          </a:p>
        </p:txBody>
      </p:sp>
    </p:spTree>
    <p:extLst>
      <p:ext uri="{BB962C8B-B14F-4D97-AF65-F5344CB8AC3E}">
        <p14:creationId xmlns:p14="http://schemas.microsoft.com/office/powerpoint/2010/main" val="126867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FB1AA-E5B4-4882-BB4B-37B36A28ECC1}"/>
              </a:ext>
            </a:extLst>
          </p:cNvPr>
          <p:cNvSpPr>
            <a:spLocks noGrp="1"/>
          </p:cNvSpPr>
          <p:nvPr>
            <p:ph type="title"/>
          </p:nvPr>
        </p:nvSpPr>
        <p:spPr/>
        <p:txBody>
          <a:bodyPr>
            <a:normAutofit/>
          </a:bodyPr>
          <a:lstStyle/>
          <a:p>
            <a:r>
              <a:rPr lang="zh-CN" altLang="en-US" b="1" dirty="0"/>
              <a:t>七、 开源</a:t>
            </a:r>
            <a:r>
              <a:rPr lang="en-US" altLang="zh-CN" b="1" dirty="0"/>
              <a:t> NLP</a:t>
            </a:r>
            <a:r>
              <a:rPr lang="zh-CN" altLang="en-US" b="1" dirty="0"/>
              <a:t>库</a:t>
            </a:r>
            <a:r>
              <a:rPr lang="en-US" altLang="zh-CN" b="1" dirty="0"/>
              <a:t>/</a:t>
            </a:r>
            <a:r>
              <a:rPr lang="zh-CN" altLang="en-US" b="1" dirty="0"/>
              <a:t>工具</a:t>
            </a:r>
          </a:p>
        </p:txBody>
      </p:sp>
      <p:sp>
        <p:nvSpPr>
          <p:cNvPr id="3" name="内容占位符 2">
            <a:extLst>
              <a:ext uri="{FF2B5EF4-FFF2-40B4-BE49-F238E27FC236}">
                <a16:creationId xmlns:a16="http://schemas.microsoft.com/office/drawing/2014/main" id="{2D1F0599-65A9-416B-AA07-810274588140}"/>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altLang="zh-CN" b="0" i="0" dirty="0">
                <a:effectLst/>
                <a:latin typeface="-apple-system"/>
              </a:rPr>
              <a:t>NLTK </a:t>
            </a:r>
          </a:p>
          <a:p>
            <a:pPr lvl="1" algn="just">
              <a:buFont typeface="Arial" panose="020B0604020202020204" pitchFamily="34" charset="0"/>
              <a:buChar char="•"/>
            </a:pPr>
            <a:r>
              <a:rPr lang="en-US" altLang="zh-CN" dirty="0"/>
              <a:t>Natural Language Toolkit</a:t>
            </a:r>
            <a:endParaRPr lang="en-US" altLang="zh-CN" b="0" i="0" dirty="0">
              <a:effectLst/>
              <a:latin typeface="-apple-system"/>
            </a:endParaRPr>
          </a:p>
          <a:p>
            <a:pPr lvl="1" algn="just">
              <a:buFont typeface="Arial" panose="020B0604020202020204" pitchFamily="34" charset="0"/>
              <a:buChar char="•"/>
            </a:pPr>
            <a:r>
              <a:rPr lang="zh-CN" altLang="en-US" b="0" i="0" dirty="0">
                <a:effectLst/>
                <a:latin typeface="-apple-system"/>
              </a:rPr>
              <a:t>用于诸如</a:t>
            </a:r>
            <a:r>
              <a:rPr lang="zh-CN" altLang="en-US" dirty="0">
                <a:latin typeface="-apple-system"/>
              </a:rPr>
              <a:t>词条</a:t>
            </a:r>
            <a:r>
              <a:rPr lang="zh-CN" altLang="en-US" b="0" i="0" dirty="0">
                <a:effectLst/>
                <a:latin typeface="-apple-system"/>
              </a:rPr>
              <a:t>化、词形还原、词干化、解析、</a:t>
            </a:r>
            <a:r>
              <a:rPr lang="en-US" altLang="zh-CN" b="0" i="0" dirty="0">
                <a:effectLst/>
                <a:latin typeface="-apple-system"/>
              </a:rPr>
              <a:t>POS</a:t>
            </a:r>
            <a:r>
              <a:rPr lang="zh-CN" altLang="en-US" b="0" i="0" dirty="0">
                <a:effectLst/>
                <a:latin typeface="-apple-system"/>
              </a:rPr>
              <a:t>标注等任务。</a:t>
            </a:r>
            <a:endParaRPr lang="en-US" altLang="zh-CN" b="0" i="0" dirty="0">
              <a:effectLst/>
              <a:latin typeface="-apple-system"/>
            </a:endParaRPr>
          </a:p>
          <a:p>
            <a:pPr lvl="1" algn="just">
              <a:buFont typeface="Arial" panose="020B0604020202020204" pitchFamily="34" charset="0"/>
              <a:buChar char="•"/>
            </a:pPr>
            <a:r>
              <a:rPr lang="zh-CN" altLang="en-US" b="0" i="0" dirty="0">
                <a:effectLst/>
                <a:latin typeface="-apple-system"/>
              </a:rPr>
              <a:t>该库具有几乎所有</a:t>
            </a:r>
            <a:r>
              <a:rPr lang="en-US" altLang="zh-CN" b="0" i="0" dirty="0">
                <a:effectLst/>
                <a:latin typeface="-apple-system"/>
              </a:rPr>
              <a:t>NLP</a:t>
            </a:r>
            <a:r>
              <a:rPr lang="zh-CN" altLang="en-US" b="0" i="0" dirty="0">
                <a:effectLst/>
                <a:latin typeface="-apple-system"/>
              </a:rPr>
              <a:t>任务的工具。</a:t>
            </a:r>
            <a:endParaRPr lang="en-US" altLang="zh-CN" b="0" i="0" dirty="0">
              <a:effectLst/>
              <a:latin typeface="-apple-system"/>
            </a:endParaRPr>
          </a:p>
          <a:p>
            <a:pPr marL="800100" lvl="4" indent="-342900">
              <a:buFont typeface="Arial" pitchFamily="34" charset="0"/>
              <a:buChar char="•"/>
            </a:pPr>
            <a:r>
              <a:rPr lang="zh-CN" altLang="en-US" sz="2800" dirty="0"/>
              <a:t>开源的项目</a:t>
            </a:r>
            <a:endParaRPr lang="en-US" altLang="zh-CN" sz="2800" dirty="0"/>
          </a:p>
          <a:p>
            <a:pPr marL="800100" lvl="4" indent="-342900">
              <a:buFont typeface="Arial" pitchFamily="34" charset="0"/>
              <a:buChar char="•"/>
            </a:pPr>
            <a:r>
              <a:rPr lang="zh-CN" altLang="en-US" sz="2800" dirty="0"/>
              <a:t>在</a:t>
            </a:r>
            <a:r>
              <a:rPr lang="en-US" altLang="zh-CN" sz="2800" dirty="0"/>
              <a:t>NLP</a:t>
            </a:r>
            <a:r>
              <a:rPr lang="zh-CN" altLang="en-US" sz="2800" dirty="0"/>
              <a:t>领域中，最常使用的一个</a:t>
            </a:r>
            <a:r>
              <a:rPr lang="en-US" altLang="zh-CN" sz="2800" dirty="0"/>
              <a:t>Python</a:t>
            </a:r>
            <a:r>
              <a:rPr lang="zh-CN" altLang="en-US" sz="2800" dirty="0"/>
              <a:t>库</a:t>
            </a:r>
            <a:endParaRPr lang="en-US" altLang="zh-CN" sz="2800" dirty="0"/>
          </a:p>
          <a:p>
            <a:pPr marL="800100" lvl="4" indent="-342900">
              <a:buFont typeface="Arial" pitchFamily="34" charset="0"/>
              <a:buChar char="•"/>
            </a:pPr>
            <a:r>
              <a:rPr lang="en-US" altLang="zh-CN" sz="2800" dirty="0" err="1"/>
              <a:t>nltk</a:t>
            </a:r>
            <a:r>
              <a:rPr lang="zh-CN" altLang="en-US" sz="2800" dirty="0"/>
              <a:t>不支持中文</a:t>
            </a:r>
            <a:endParaRPr lang="en-US" altLang="zh-CN" b="0" i="0" dirty="0">
              <a:effectLst/>
              <a:latin typeface="-apple-system"/>
            </a:endParaRPr>
          </a:p>
          <a:p>
            <a:pPr algn="just"/>
            <a:r>
              <a:rPr lang="en-US" altLang="zh-CN" b="0" i="0" dirty="0">
                <a:effectLst/>
                <a:latin typeface="-apple-system"/>
              </a:rPr>
              <a:t>Spacy</a:t>
            </a:r>
          </a:p>
          <a:p>
            <a:pPr lvl="1" algn="just"/>
            <a:r>
              <a:rPr lang="en-US" altLang="zh-CN" b="0" i="0" dirty="0">
                <a:effectLst/>
                <a:latin typeface="-apple-system"/>
              </a:rPr>
              <a:t>NLTK</a:t>
            </a:r>
            <a:r>
              <a:rPr lang="zh-CN" altLang="en-US" b="0" i="0" dirty="0">
                <a:effectLst/>
                <a:latin typeface="-apple-system"/>
              </a:rPr>
              <a:t>的主要竞争对手。这两个库可用于相同的任务。</a:t>
            </a:r>
            <a:endParaRPr lang="en-US" altLang="zh-CN" b="0" i="0" dirty="0">
              <a:effectLst/>
              <a:latin typeface="-apple-system"/>
            </a:endParaRPr>
          </a:p>
          <a:p>
            <a:pPr lvl="1" algn="just">
              <a:buFont typeface="Arial" panose="020B0604020202020204" pitchFamily="34" charset="0"/>
              <a:buChar char="•"/>
            </a:pPr>
            <a:endParaRPr lang="zh-CN" altLang="en-US" b="0" i="0" dirty="0">
              <a:effectLst/>
              <a:latin typeface="-apple-system"/>
            </a:endParaRPr>
          </a:p>
          <a:p>
            <a:endParaRPr lang="zh-CN" altLang="en-US" dirty="0"/>
          </a:p>
        </p:txBody>
      </p:sp>
    </p:spTree>
    <p:extLst>
      <p:ext uri="{BB962C8B-B14F-4D97-AF65-F5344CB8AC3E}">
        <p14:creationId xmlns:p14="http://schemas.microsoft.com/office/powerpoint/2010/main" val="1458626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B6158-FEC5-401E-8151-4215B3CA50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1D137CC-BB8A-443D-BAA0-80B59FEE1BF9}"/>
              </a:ext>
            </a:extLst>
          </p:cNvPr>
          <p:cNvSpPr>
            <a:spLocks noGrp="1"/>
          </p:cNvSpPr>
          <p:nvPr>
            <p:ph idx="1"/>
          </p:nvPr>
        </p:nvSpPr>
        <p:spPr/>
        <p:txBody>
          <a:bodyPr>
            <a:normAutofit fontScale="92500" lnSpcReduction="20000"/>
          </a:bodyPr>
          <a:lstStyle/>
          <a:p>
            <a:r>
              <a:rPr lang="en-US" altLang="zh-CN" dirty="0"/>
              <a:t>Stanford NLP</a:t>
            </a:r>
          </a:p>
          <a:p>
            <a:pPr lvl="1"/>
            <a:r>
              <a:rPr lang="zh-CN" altLang="en-US" dirty="0"/>
              <a:t>支持中文、英文、阿拉伯语、法语、德语、西班牙语等多种语言</a:t>
            </a:r>
            <a:endParaRPr lang="en-US" altLang="zh-CN" dirty="0"/>
          </a:p>
          <a:p>
            <a:pPr lvl="1"/>
            <a:r>
              <a:rPr lang="zh-CN" altLang="en-US" dirty="0"/>
              <a:t>提供了一系列自然语言分析工具</a:t>
            </a:r>
            <a:endParaRPr lang="en-US" altLang="zh-CN" dirty="0"/>
          </a:p>
          <a:p>
            <a:pPr lvl="2"/>
            <a:r>
              <a:rPr lang="zh-CN" altLang="en-US" dirty="0"/>
              <a:t>给出基本的词形，词性，不管是公司名还是人名等，格式化的日期，时间，量词，</a:t>
            </a:r>
            <a:endParaRPr lang="en-US" altLang="zh-CN" dirty="0"/>
          </a:p>
          <a:p>
            <a:pPr lvl="2"/>
            <a:r>
              <a:rPr lang="zh-CN" altLang="en-US" dirty="0"/>
              <a:t>标记句子的结构，语法形式和字词依赖，</a:t>
            </a:r>
            <a:endParaRPr lang="en-US" altLang="zh-CN" dirty="0"/>
          </a:p>
          <a:p>
            <a:pPr lvl="2"/>
            <a:r>
              <a:rPr lang="zh-CN" altLang="en-US" dirty="0"/>
              <a:t>指明那些名字指向同样的实体，</a:t>
            </a:r>
            <a:endParaRPr lang="en-US" altLang="zh-CN" dirty="0"/>
          </a:p>
          <a:p>
            <a:pPr lvl="2"/>
            <a:r>
              <a:rPr lang="zh-CN" altLang="en-US" dirty="0"/>
              <a:t>指明情绪，提取发言中的开放关系等。</a:t>
            </a:r>
            <a:endParaRPr lang="en-US" altLang="zh-CN" dirty="0"/>
          </a:p>
          <a:p>
            <a:pPr lvl="1"/>
            <a:r>
              <a:rPr lang="en-US" altLang="zh-CN" dirty="0"/>
              <a:t>Java toolkit</a:t>
            </a:r>
          </a:p>
          <a:p>
            <a:pPr lvl="1"/>
            <a:r>
              <a:rPr lang="en-US" altLang="zh-CN" dirty="0"/>
              <a:t>Stanford </a:t>
            </a:r>
            <a:r>
              <a:rPr lang="en-US" altLang="zh-CN" dirty="0" err="1"/>
              <a:t>CoreNLP</a:t>
            </a:r>
            <a:r>
              <a:rPr lang="zh-CN" altLang="en-US" dirty="0"/>
              <a:t>文件：</a:t>
            </a:r>
            <a:r>
              <a:rPr lang="en-US" altLang="zh-CN" dirty="0"/>
              <a:t>https://stanfordnlp.github.io/CoreNLP/download.html</a:t>
            </a:r>
          </a:p>
        </p:txBody>
      </p:sp>
    </p:spTree>
    <p:extLst>
      <p:ext uri="{BB962C8B-B14F-4D97-AF65-F5344CB8AC3E}">
        <p14:creationId xmlns:p14="http://schemas.microsoft.com/office/powerpoint/2010/main" val="84802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C7B24-B5AF-4E93-8F17-A67AE642B9B6}"/>
              </a:ext>
            </a:extLst>
          </p:cNvPr>
          <p:cNvSpPr>
            <a:spLocks noGrp="1"/>
          </p:cNvSpPr>
          <p:nvPr>
            <p:ph type="title"/>
          </p:nvPr>
        </p:nvSpPr>
        <p:spPr/>
        <p:txBody>
          <a:bodyPr/>
          <a:lstStyle/>
          <a:p>
            <a:r>
              <a:rPr lang="zh-CN" altLang="en-US" dirty="0"/>
              <a:t>斯坦福    </a:t>
            </a:r>
            <a:r>
              <a:rPr lang="en-US" altLang="zh-CN" dirty="0"/>
              <a:t>stanza   20.3</a:t>
            </a:r>
            <a:endParaRPr lang="zh-CN" altLang="en-US" dirty="0"/>
          </a:p>
        </p:txBody>
      </p:sp>
      <p:sp>
        <p:nvSpPr>
          <p:cNvPr id="3" name="内容占位符 2">
            <a:extLst>
              <a:ext uri="{FF2B5EF4-FFF2-40B4-BE49-F238E27FC236}">
                <a16:creationId xmlns:a16="http://schemas.microsoft.com/office/drawing/2014/main" id="{7EF5AF93-DE01-491D-90D8-75DACC92706D}"/>
              </a:ext>
            </a:extLst>
          </p:cNvPr>
          <p:cNvSpPr>
            <a:spLocks noGrp="1"/>
          </p:cNvSpPr>
          <p:nvPr>
            <p:ph idx="1"/>
          </p:nvPr>
        </p:nvSpPr>
        <p:spPr/>
        <p:txBody>
          <a:bodyPr>
            <a:normAutofit/>
          </a:bodyPr>
          <a:lstStyle/>
          <a:p>
            <a:r>
              <a:rPr lang="en-US" altLang="zh-CN" sz="2400" b="0" i="0" dirty="0">
                <a:solidFill>
                  <a:srgbClr val="27262B"/>
                </a:solidFill>
                <a:effectLst/>
                <a:latin typeface="-apple-system"/>
              </a:rPr>
              <a:t>Stanford </a:t>
            </a:r>
            <a:r>
              <a:rPr lang="en-US" altLang="zh-CN" sz="2400" b="0" i="0" dirty="0" err="1">
                <a:solidFill>
                  <a:srgbClr val="27262B"/>
                </a:solidFill>
                <a:effectLst/>
                <a:latin typeface="-apple-system"/>
              </a:rPr>
              <a:t>CoreNLP</a:t>
            </a:r>
            <a:r>
              <a:rPr lang="en-US" altLang="zh-CN" sz="2400" b="0" i="0" dirty="0">
                <a:solidFill>
                  <a:srgbClr val="27262B"/>
                </a:solidFill>
                <a:effectLst/>
                <a:latin typeface="-apple-system"/>
              </a:rPr>
              <a:t> Client</a:t>
            </a:r>
            <a:endParaRPr lang="en-US" altLang="zh-CN" sz="2400" dirty="0"/>
          </a:p>
          <a:p>
            <a:r>
              <a:rPr lang="en-US" altLang="zh-CN" sz="2400" dirty="0"/>
              <a:t>Python </a:t>
            </a:r>
            <a:r>
              <a:rPr lang="zh-CN" altLang="en-US" sz="2400" dirty="0"/>
              <a:t>版  ，</a:t>
            </a:r>
            <a:r>
              <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rPr>
              <a:t>60 </a:t>
            </a:r>
            <a:r>
              <a:rPr lang="zh-CN" altLang="en-US" sz="2400" b="0" i="0" u="none" strike="noStrike" dirty="0">
                <a:solidFill>
                  <a:srgbClr val="000000"/>
                </a:solidFill>
                <a:effectLst/>
                <a:latin typeface="Microsoft Yahei" panose="020B0503020204020204" pitchFamily="34" charset="-122"/>
                <a:ea typeface="Microsoft Yahei" panose="020B0503020204020204" pitchFamily="34" charset="-122"/>
              </a:rPr>
              <a:t>多种语言， </a:t>
            </a:r>
            <a:r>
              <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rPr>
              <a:t>NLP </a:t>
            </a:r>
            <a:r>
              <a:rPr lang="zh-CN" altLang="en-US" sz="2400" dirty="0">
                <a:solidFill>
                  <a:srgbClr val="000000"/>
                </a:solidFill>
                <a:latin typeface="Microsoft Yahei" panose="020B0503020204020204" pitchFamily="34" charset="-122"/>
                <a:ea typeface="Microsoft Yahei" panose="020B0503020204020204" pitchFamily="34" charset="-122"/>
              </a:rPr>
              <a:t>任务</a:t>
            </a:r>
            <a:endPar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endParaRPr>
          </a:p>
          <a:p>
            <a:r>
              <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rPr>
              <a:t>https://github.com/stanfordnlp/stanza</a:t>
            </a:r>
            <a:endParaRPr lang="zh-CN" altLang="en-US" sz="2400" dirty="0"/>
          </a:p>
        </p:txBody>
      </p:sp>
      <p:pic>
        <p:nvPicPr>
          <p:cNvPr id="4" name="图片 3">
            <a:extLst>
              <a:ext uri="{FF2B5EF4-FFF2-40B4-BE49-F238E27FC236}">
                <a16:creationId xmlns:a16="http://schemas.microsoft.com/office/drawing/2014/main" id="{66972706-8148-46A6-8E75-CFDBC92124A3}"/>
              </a:ext>
            </a:extLst>
          </p:cNvPr>
          <p:cNvPicPr>
            <a:picLocks noChangeAspect="1"/>
          </p:cNvPicPr>
          <p:nvPr/>
        </p:nvPicPr>
        <p:blipFill>
          <a:blip r:embed="rId2"/>
          <a:stretch>
            <a:fillRect/>
          </a:stretch>
        </p:blipFill>
        <p:spPr>
          <a:xfrm>
            <a:off x="1752600" y="2941790"/>
            <a:ext cx="5638800" cy="3657600"/>
          </a:xfrm>
          <a:prstGeom prst="rect">
            <a:avLst/>
          </a:prstGeom>
        </p:spPr>
      </p:pic>
    </p:spTree>
    <p:extLst>
      <p:ext uri="{BB962C8B-B14F-4D97-AF65-F5344CB8AC3E}">
        <p14:creationId xmlns:p14="http://schemas.microsoft.com/office/powerpoint/2010/main" val="29744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Autofit/>
          </a:bodyPr>
          <a:lstStyle/>
          <a:p>
            <a:pPr eaLnBrk="1" hangingPunct="1"/>
            <a:endParaRPr lang="en-US" sz="3600" dirty="0">
              <a:latin typeface="Calibri" charset="0"/>
              <a:ea typeface="ＭＳ Ｐゴシック" charset="0"/>
              <a:cs typeface="ＭＳ Ｐゴシック" charset="0"/>
            </a:endParaRPr>
          </a:p>
        </p:txBody>
      </p:sp>
      <p:sp>
        <p:nvSpPr>
          <p:cNvPr id="4" name="内容占位符 3">
            <a:extLst>
              <a:ext uri="{FF2B5EF4-FFF2-40B4-BE49-F238E27FC236}">
                <a16:creationId xmlns:a16="http://schemas.microsoft.com/office/drawing/2014/main" id="{8C742514-885E-4525-82B8-7FC8D111B672}"/>
              </a:ext>
            </a:extLst>
          </p:cNvPr>
          <p:cNvSpPr>
            <a:spLocks noGrp="1"/>
          </p:cNvSpPr>
          <p:nvPr>
            <p:ph idx="1"/>
          </p:nvPr>
        </p:nvSpPr>
        <p:spPr/>
        <p:txBody>
          <a:bodyPr/>
          <a:lstStyle/>
          <a:p>
            <a:endParaRPr lang="zh-CN" altLang="en-US"/>
          </a:p>
        </p:txBody>
      </p:sp>
      <p:sp>
        <p:nvSpPr>
          <p:cNvPr id="5" name="Rectangle 4"/>
          <p:cNvSpPr/>
          <p:nvPr/>
        </p:nvSpPr>
        <p:spPr>
          <a:xfrm>
            <a:off x="266702" y="279373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6" name="Rectangle 5"/>
          <p:cNvSpPr/>
          <p:nvPr/>
        </p:nvSpPr>
        <p:spPr>
          <a:xfrm>
            <a:off x="3048001" y="2006333"/>
            <a:ext cx="3047999" cy="715836"/>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7" name="Rectangle 6"/>
          <p:cNvSpPr/>
          <p:nvPr/>
        </p:nvSpPr>
        <p:spPr>
          <a:xfrm>
            <a:off x="6297438" y="2387602"/>
            <a:ext cx="2781299" cy="714375"/>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9" name="Rectangle 8"/>
          <p:cNvSpPr/>
          <p:nvPr/>
        </p:nvSpPr>
        <p:spPr>
          <a:xfrm>
            <a:off x="3048001" y="2768996"/>
            <a:ext cx="3047999" cy="609600"/>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0" name="Rectangle 9"/>
          <p:cNvSpPr/>
          <p:nvPr/>
        </p:nvSpPr>
        <p:spPr>
          <a:xfrm>
            <a:off x="6301671" y="3184696"/>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1" name="Rectangle 10"/>
          <p:cNvSpPr/>
          <p:nvPr/>
        </p:nvSpPr>
        <p:spPr>
          <a:xfrm>
            <a:off x="266702" y="3657600"/>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2" name="Rectangle 11"/>
          <p:cNvSpPr/>
          <p:nvPr/>
        </p:nvSpPr>
        <p:spPr>
          <a:xfrm>
            <a:off x="3052446" y="3413780"/>
            <a:ext cx="3043360" cy="548621"/>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3" name="Rectangle 12"/>
          <p:cNvSpPr/>
          <p:nvPr/>
        </p:nvSpPr>
        <p:spPr>
          <a:xfrm>
            <a:off x="6301674" y="3958162"/>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4" name="Rectangle 13"/>
          <p:cNvSpPr/>
          <p:nvPr/>
        </p:nvSpPr>
        <p:spPr>
          <a:xfrm>
            <a:off x="266702" y="449580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5" name="Rectangle 14"/>
          <p:cNvSpPr/>
          <p:nvPr/>
        </p:nvSpPr>
        <p:spPr>
          <a:xfrm>
            <a:off x="3048001" y="4021668"/>
            <a:ext cx="3047999" cy="533399"/>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dirty="0">
              <a:solidFill>
                <a:prstClr val="white"/>
              </a:solidFill>
              <a:latin typeface="Calibri"/>
            </a:endParaRPr>
          </a:p>
        </p:txBody>
      </p:sp>
      <p:sp>
        <p:nvSpPr>
          <p:cNvPr id="16" name="Rectangle 15"/>
          <p:cNvSpPr/>
          <p:nvPr/>
        </p:nvSpPr>
        <p:spPr>
          <a:xfrm>
            <a:off x="6301674" y="4848225"/>
            <a:ext cx="2781299" cy="71437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7" name="Rectangle 16"/>
          <p:cNvSpPr/>
          <p:nvPr/>
        </p:nvSpPr>
        <p:spPr>
          <a:xfrm>
            <a:off x="3048000" y="5335058"/>
            <a:ext cx="3048000" cy="638176"/>
          </a:xfrm>
          <a:prstGeom prst="rect">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18" name="Rectangle 17"/>
          <p:cNvSpPr/>
          <p:nvPr/>
        </p:nvSpPr>
        <p:spPr>
          <a:xfrm>
            <a:off x="3048001" y="4608845"/>
            <a:ext cx="3047999" cy="671843"/>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sz="1400">
              <a:solidFill>
                <a:prstClr val="white"/>
              </a:solidFill>
              <a:latin typeface="Calibri"/>
            </a:endParaRPr>
          </a:p>
        </p:txBody>
      </p:sp>
      <p:sp>
        <p:nvSpPr>
          <p:cNvPr id="67602" name="TextBox 24"/>
          <p:cNvSpPr txBox="1">
            <a:spLocks noChangeArrowheads="1"/>
          </p:cNvSpPr>
          <p:nvPr/>
        </p:nvSpPr>
        <p:spPr bwMode="auto">
          <a:xfrm>
            <a:off x="3124202" y="2743200"/>
            <a:ext cx="257435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Coreference resolution</a:t>
            </a:r>
            <a:r>
              <a:rPr lang="zh-CN" altLang="en-US" sz="1400" dirty="0">
                <a:solidFill>
                  <a:srgbClr val="000000"/>
                </a:solidFill>
                <a:latin typeface="Calibri" charset="0"/>
              </a:rPr>
              <a:t>指代消解</a:t>
            </a:r>
            <a:endParaRPr lang="en-US" sz="1400" dirty="0">
              <a:solidFill>
                <a:srgbClr val="000000"/>
              </a:solidFill>
              <a:latin typeface="Calibri" charset="0"/>
            </a:endParaRPr>
          </a:p>
        </p:txBody>
      </p:sp>
      <p:sp>
        <p:nvSpPr>
          <p:cNvPr id="67603" name="TextBox 25"/>
          <p:cNvSpPr txBox="1">
            <a:spLocks noChangeArrowheads="1"/>
          </p:cNvSpPr>
          <p:nvPr/>
        </p:nvSpPr>
        <p:spPr bwMode="auto">
          <a:xfrm>
            <a:off x="6267804" y="2362200"/>
            <a:ext cx="20140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Question answering (QA)</a:t>
            </a:r>
          </a:p>
        </p:txBody>
      </p:sp>
      <p:sp>
        <p:nvSpPr>
          <p:cNvPr id="67604" name="TextBox 26"/>
          <p:cNvSpPr txBox="1">
            <a:spLocks noChangeArrowheads="1"/>
          </p:cNvSpPr>
          <p:nvPr/>
        </p:nvSpPr>
        <p:spPr bwMode="auto">
          <a:xfrm>
            <a:off x="266701" y="3657600"/>
            <a:ext cx="227703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Part-of-speech (POS) tagging</a:t>
            </a:r>
          </a:p>
        </p:txBody>
      </p:sp>
      <p:sp>
        <p:nvSpPr>
          <p:cNvPr id="67605" name="TextBox 27"/>
          <p:cNvSpPr txBox="1">
            <a:spLocks noChangeArrowheads="1"/>
          </p:cNvSpPr>
          <p:nvPr/>
        </p:nvSpPr>
        <p:spPr bwMode="auto">
          <a:xfrm>
            <a:off x="3048000" y="3352800"/>
            <a:ext cx="2514600"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300" dirty="0">
                <a:solidFill>
                  <a:srgbClr val="000000"/>
                </a:solidFill>
                <a:latin typeface="Calibri" charset="0"/>
              </a:rPr>
              <a:t>Word sense disambiguation (WSD)</a:t>
            </a:r>
          </a:p>
        </p:txBody>
      </p:sp>
      <p:sp>
        <p:nvSpPr>
          <p:cNvPr id="67606" name="TextBox 28"/>
          <p:cNvSpPr txBox="1">
            <a:spLocks noChangeArrowheads="1"/>
          </p:cNvSpPr>
          <p:nvPr/>
        </p:nvSpPr>
        <p:spPr bwMode="auto">
          <a:xfrm>
            <a:off x="6267806" y="3124200"/>
            <a:ext cx="135973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Paraphrase</a:t>
            </a:r>
            <a:r>
              <a:rPr lang="zh-CN" altLang="en-US" sz="1400" dirty="0">
                <a:solidFill>
                  <a:srgbClr val="000000"/>
                </a:solidFill>
                <a:latin typeface="Calibri" charset="0"/>
              </a:rPr>
              <a:t>理解</a:t>
            </a:r>
            <a:endParaRPr lang="en-US" sz="1400" dirty="0">
              <a:solidFill>
                <a:srgbClr val="000000"/>
              </a:solidFill>
              <a:latin typeface="Calibri" charset="0"/>
            </a:endParaRPr>
          </a:p>
        </p:txBody>
      </p:sp>
      <p:sp>
        <p:nvSpPr>
          <p:cNvPr id="67607" name="TextBox 29"/>
          <p:cNvSpPr txBox="1">
            <a:spLocks noChangeArrowheads="1"/>
          </p:cNvSpPr>
          <p:nvPr/>
        </p:nvSpPr>
        <p:spPr bwMode="auto">
          <a:xfrm>
            <a:off x="342901" y="4495800"/>
            <a:ext cx="250350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Named entity recognition (NER)</a:t>
            </a:r>
          </a:p>
        </p:txBody>
      </p:sp>
      <p:sp>
        <p:nvSpPr>
          <p:cNvPr id="67608" name="TextBox 30"/>
          <p:cNvSpPr txBox="1">
            <a:spLocks noChangeArrowheads="1"/>
          </p:cNvSpPr>
          <p:nvPr/>
        </p:nvSpPr>
        <p:spPr bwMode="auto">
          <a:xfrm>
            <a:off x="3124201" y="4038600"/>
            <a:ext cx="71154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Parsing</a:t>
            </a:r>
          </a:p>
        </p:txBody>
      </p:sp>
      <p:sp>
        <p:nvSpPr>
          <p:cNvPr id="67609" name="TextBox 31"/>
          <p:cNvSpPr txBox="1">
            <a:spLocks noChangeArrowheads="1"/>
          </p:cNvSpPr>
          <p:nvPr/>
        </p:nvSpPr>
        <p:spPr bwMode="auto">
          <a:xfrm>
            <a:off x="6259338" y="3915826"/>
            <a:ext cx="12813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Summarization</a:t>
            </a:r>
          </a:p>
        </p:txBody>
      </p:sp>
      <p:sp>
        <p:nvSpPr>
          <p:cNvPr id="67610" name="TextBox 32"/>
          <p:cNvSpPr txBox="1">
            <a:spLocks noChangeArrowheads="1"/>
          </p:cNvSpPr>
          <p:nvPr/>
        </p:nvSpPr>
        <p:spPr bwMode="auto">
          <a:xfrm>
            <a:off x="3153962" y="5284457"/>
            <a:ext cx="221357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Information extraction (IE)</a:t>
            </a:r>
          </a:p>
        </p:txBody>
      </p:sp>
      <p:sp>
        <p:nvSpPr>
          <p:cNvPr id="67611" name="TextBox 33"/>
          <p:cNvSpPr txBox="1">
            <a:spLocks noChangeArrowheads="1"/>
          </p:cNvSpPr>
          <p:nvPr/>
        </p:nvSpPr>
        <p:spPr bwMode="auto">
          <a:xfrm>
            <a:off x="3124201" y="4572000"/>
            <a:ext cx="204203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Machine translation (MT)</a:t>
            </a:r>
          </a:p>
        </p:txBody>
      </p:sp>
      <p:sp>
        <p:nvSpPr>
          <p:cNvPr id="67612" name="TextBox 34"/>
          <p:cNvSpPr txBox="1">
            <a:spLocks noChangeArrowheads="1"/>
          </p:cNvSpPr>
          <p:nvPr/>
        </p:nvSpPr>
        <p:spPr bwMode="auto">
          <a:xfrm>
            <a:off x="6259339" y="4777318"/>
            <a:ext cx="64472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Dialog</a:t>
            </a:r>
          </a:p>
        </p:txBody>
      </p:sp>
      <p:sp>
        <p:nvSpPr>
          <p:cNvPr id="67613" name="TextBox 36"/>
          <p:cNvSpPr txBox="1">
            <a:spLocks noChangeArrowheads="1"/>
          </p:cNvSpPr>
          <p:nvPr/>
        </p:nvSpPr>
        <p:spPr bwMode="auto">
          <a:xfrm>
            <a:off x="3124202" y="1981200"/>
            <a:ext cx="155023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Sentiment analysis</a:t>
            </a:r>
          </a:p>
        </p:txBody>
      </p:sp>
      <p:sp>
        <p:nvSpPr>
          <p:cNvPr id="67614" name="TextBox 37"/>
          <p:cNvSpPr txBox="1">
            <a:spLocks noChangeArrowheads="1"/>
          </p:cNvSpPr>
          <p:nvPr/>
        </p:nvSpPr>
        <p:spPr bwMode="auto">
          <a:xfrm>
            <a:off x="6259337" y="4743450"/>
            <a:ext cx="26481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a:solidFill>
                  <a:srgbClr val="000000"/>
                </a:solidFill>
                <a:latin typeface="Calibri" charset="0"/>
              </a:rPr>
              <a:t>  </a:t>
            </a:r>
          </a:p>
        </p:txBody>
      </p:sp>
      <p:sp>
        <p:nvSpPr>
          <p:cNvPr id="67615" name="TextBox 38"/>
          <p:cNvSpPr txBox="1">
            <a:spLocks noChangeArrowheads="1"/>
          </p:cNvSpPr>
          <p:nvPr/>
        </p:nvSpPr>
        <p:spPr bwMode="auto">
          <a:xfrm>
            <a:off x="304801" y="2221469"/>
            <a:ext cx="2468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mostly solved</a:t>
            </a:r>
          </a:p>
        </p:txBody>
      </p:sp>
      <p:sp>
        <p:nvSpPr>
          <p:cNvPr id="67616" name="TextBox 39"/>
          <p:cNvSpPr txBox="1">
            <a:spLocks noChangeArrowheads="1"/>
          </p:cNvSpPr>
          <p:nvPr/>
        </p:nvSpPr>
        <p:spPr bwMode="auto">
          <a:xfrm>
            <a:off x="3276601" y="1600201"/>
            <a:ext cx="2468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making good progress</a:t>
            </a:r>
          </a:p>
        </p:txBody>
      </p:sp>
      <p:sp>
        <p:nvSpPr>
          <p:cNvPr id="67617" name="TextBox 40"/>
          <p:cNvSpPr txBox="1">
            <a:spLocks noChangeArrowheads="1"/>
          </p:cNvSpPr>
          <p:nvPr/>
        </p:nvSpPr>
        <p:spPr bwMode="auto">
          <a:xfrm>
            <a:off x="6324601" y="1981201"/>
            <a:ext cx="2468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still really hard</a:t>
            </a:r>
          </a:p>
        </p:txBody>
      </p:sp>
      <p:sp>
        <p:nvSpPr>
          <p:cNvPr id="67618" name="TextBox 41"/>
          <p:cNvSpPr txBox="1">
            <a:spLocks noChangeArrowheads="1"/>
          </p:cNvSpPr>
          <p:nvPr/>
        </p:nvSpPr>
        <p:spPr bwMode="auto">
          <a:xfrm>
            <a:off x="342901" y="2768599"/>
            <a:ext cx="13335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Spam detection</a:t>
            </a:r>
          </a:p>
        </p:txBody>
      </p:sp>
      <p:sp>
        <p:nvSpPr>
          <p:cNvPr id="44" name="Rectangle 43"/>
          <p:cNvSpPr/>
          <p:nvPr/>
        </p:nvSpPr>
        <p:spPr bwMode="auto">
          <a:xfrm>
            <a:off x="588432" y="3062980"/>
            <a:ext cx="1689102" cy="17905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Let’s go to Agra!</a:t>
            </a:r>
          </a:p>
        </p:txBody>
      </p:sp>
      <p:sp>
        <p:nvSpPr>
          <p:cNvPr id="45" name="Rectangle 44"/>
          <p:cNvSpPr/>
          <p:nvPr/>
        </p:nvSpPr>
        <p:spPr bwMode="auto">
          <a:xfrm>
            <a:off x="602325" y="3275707"/>
            <a:ext cx="1662508" cy="1702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Buy V1AGRA …</a:t>
            </a:r>
          </a:p>
        </p:txBody>
      </p:sp>
      <p:sp>
        <p:nvSpPr>
          <p:cNvPr id="67678" name="Rectangle 45"/>
          <p:cNvSpPr>
            <a:spLocks noChangeArrowheads="1"/>
          </p:cNvSpPr>
          <p:nvPr/>
        </p:nvSpPr>
        <p:spPr bwMode="auto">
          <a:xfrm>
            <a:off x="2374904" y="2905451"/>
            <a:ext cx="30451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457189"/>
            <a:r>
              <a:rPr lang="en-US" dirty="0">
                <a:solidFill>
                  <a:srgbClr val="008000"/>
                </a:solidFill>
                <a:latin typeface="Zapf Dingbats" charset="0"/>
                <a:cs typeface="Zapf Dingbats" charset="0"/>
              </a:rPr>
              <a:t>✓</a:t>
            </a:r>
            <a:endParaRPr lang="en-US" dirty="0">
              <a:solidFill>
                <a:srgbClr val="008000"/>
              </a:solidFill>
              <a:latin typeface="Arial" charset="0"/>
            </a:endParaRPr>
          </a:p>
        </p:txBody>
      </p:sp>
      <p:sp>
        <p:nvSpPr>
          <p:cNvPr id="67679" name="Rectangle 46"/>
          <p:cNvSpPr>
            <a:spLocks noChangeArrowheads="1"/>
          </p:cNvSpPr>
          <p:nvPr/>
        </p:nvSpPr>
        <p:spPr bwMode="auto">
          <a:xfrm>
            <a:off x="2382881" y="3169872"/>
            <a:ext cx="3306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defTabSz="457189"/>
            <a:r>
              <a:rPr lang="en-US" dirty="0">
                <a:solidFill>
                  <a:srgbClr val="FF0000"/>
                </a:solidFill>
                <a:latin typeface="Zapf Dingbats" charset="0"/>
                <a:cs typeface="Zapf Dingbats" charset="0"/>
              </a:rPr>
              <a:t>✗</a:t>
            </a:r>
            <a:endParaRPr lang="en-US" dirty="0">
              <a:solidFill>
                <a:srgbClr val="FF0000"/>
              </a:solidFill>
              <a:latin typeface="Arial" charset="0"/>
            </a:endParaRPr>
          </a:p>
        </p:txBody>
      </p:sp>
      <p:sp>
        <p:nvSpPr>
          <p:cNvPr id="56" name="Rectangle 55"/>
          <p:cNvSpPr/>
          <p:nvPr/>
        </p:nvSpPr>
        <p:spPr>
          <a:xfrm>
            <a:off x="342902" y="4116515"/>
            <a:ext cx="2590800" cy="1523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189">
              <a:defRPr/>
            </a:pPr>
            <a:r>
              <a:rPr lang="en-US" sz="1100" dirty="0">
                <a:solidFill>
                  <a:prstClr val="black"/>
                </a:solidFill>
                <a:latin typeface="Calibri"/>
                <a:cs typeface="Times New Roman"/>
              </a:rPr>
              <a:t>Colorless   green   ideas   sleep   furiously.</a:t>
            </a:r>
          </a:p>
        </p:txBody>
      </p:sp>
      <p:sp>
        <p:nvSpPr>
          <p:cNvPr id="57" name="Rectangle 56"/>
          <p:cNvSpPr/>
          <p:nvPr/>
        </p:nvSpPr>
        <p:spPr>
          <a:xfrm>
            <a:off x="465083" y="3964114"/>
            <a:ext cx="2154873" cy="125016"/>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     ADJ         ADJ    NOUN  VERB      ADV</a:t>
            </a:r>
          </a:p>
        </p:txBody>
      </p:sp>
      <p:sp>
        <p:nvSpPr>
          <p:cNvPr id="58" name="Rectangle 57"/>
          <p:cNvSpPr/>
          <p:nvPr/>
        </p:nvSpPr>
        <p:spPr>
          <a:xfrm>
            <a:off x="304800" y="4938930"/>
            <a:ext cx="2590800" cy="19650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189">
              <a:defRPr/>
            </a:pPr>
            <a:r>
              <a:rPr lang="en-US" sz="1100" dirty="0">
                <a:solidFill>
                  <a:prstClr val="black"/>
                </a:solidFill>
                <a:latin typeface="Calibri"/>
                <a:cs typeface="Times New Roman"/>
              </a:rPr>
              <a:t>Einstein met with UN officials in Princeton</a:t>
            </a:r>
          </a:p>
        </p:txBody>
      </p:sp>
      <p:sp>
        <p:nvSpPr>
          <p:cNvPr id="59" name="Rectangle 58"/>
          <p:cNvSpPr/>
          <p:nvPr/>
        </p:nvSpPr>
        <p:spPr>
          <a:xfrm>
            <a:off x="521623" y="4814365"/>
            <a:ext cx="2156618" cy="125015"/>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PERSON              ORG                      LOC</a:t>
            </a:r>
          </a:p>
        </p:txBody>
      </p:sp>
      <p:sp>
        <p:nvSpPr>
          <p:cNvPr id="63" name="Rectangle 62"/>
          <p:cNvSpPr/>
          <p:nvPr/>
        </p:nvSpPr>
        <p:spPr>
          <a:xfrm>
            <a:off x="3246590" y="5592235"/>
            <a:ext cx="1831293" cy="3047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tIns="0" bIns="0" anchor="ctr"/>
          <a:lstStyle/>
          <a:p>
            <a:pPr defTabSz="457189">
              <a:lnSpc>
                <a:spcPct val="90000"/>
              </a:lnSpc>
              <a:defRPr/>
            </a:pPr>
            <a:r>
              <a:rPr lang="en-US" sz="1050" dirty="0">
                <a:solidFill>
                  <a:prstClr val="black"/>
                </a:solidFill>
                <a:latin typeface="Calibri"/>
                <a:cs typeface="Times New Roman"/>
              </a:rPr>
              <a:t>You’re invited to our dinner party, Friday May 27 at 8:30</a:t>
            </a:r>
          </a:p>
        </p:txBody>
      </p:sp>
      <p:pic>
        <p:nvPicPr>
          <p:cNvPr id="67673"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7556" y="5549369"/>
            <a:ext cx="289026" cy="193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 name="Rectangle 65"/>
          <p:cNvSpPr/>
          <p:nvPr/>
        </p:nvSpPr>
        <p:spPr bwMode="auto">
          <a:xfrm>
            <a:off x="5385965" y="5516034"/>
            <a:ext cx="563985" cy="346472"/>
          </a:xfrm>
          <a:prstGeom prst="rect">
            <a:avLst/>
          </a:prstGeom>
          <a:no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900" dirty="0">
                <a:solidFill>
                  <a:prstClr val="white">
                    <a:lumMod val="50000"/>
                  </a:prstClr>
                </a:solidFill>
                <a:latin typeface="Calibri"/>
                <a:cs typeface="Times New Roman"/>
              </a:rPr>
              <a:t>Party</a:t>
            </a:r>
            <a:br>
              <a:rPr lang="en-US" sz="900" dirty="0">
                <a:solidFill>
                  <a:prstClr val="white">
                    <a:lumMod val="50000"/>
                  </a:prstClr>
                </a:solidFill>
                <a:latin typeface="Calibri"/>
                <a:cs typeface="Times New Roman"/>
              </a:rPr>
            </a:br>
            <a:r>
              <a:rPr lang="en-US" sz="900" dirty="0">
                <a:solidFill>
                  <a:prstClr val="white">
                    <a:lumMod val="50000"/>
                  </a:prstClr>
                </a:solidFill>
                <a:latin typeface="Calibri"/>
                <a:cs typeface="Times New Roman"/>
              </a:rPr>
              <a:t>May 27</a:t>
            </a:r>
            <a:br>
              <a:rPr lang="en-US" sz="900" dirty="0">
                <a:solidFill>
                  <a:prstClr val="white">
                    <a:lumMod val="50000"/>
                  </a:prstClr>
                </a:solidFill>
                <a:latin typeface="Calibri"/>
                <a:cs typeface="Times New Roman"/>
              </a:rPr>
            </a:br>
            <a:r>
              <a:rPr lang="en-US" sz="900" dirty="0">
                <a:solidFill>
                  <a:srgbClr val="0000FF"/>
                </a:solidFill>
                <a:latin typeface="Calibri"/>
                <a:cs typeface="Times New Roman"/>
              </a:rPr>
              <a:t>add</a:t>
            </a:r>
          </a:p>
        </p:txBody>
      </p:sp>
      <p:cxnSp>
        <p:nvCxnSpPr>
          <p:cNvPr id="69" name="Straight Connector 68"/>
          <p:cNvCxnSpPr/>
          <p:nvPr/>
        </p:nvCxnSpPr>
        <p:spPr bwMode="auto">
          <a:xfrm flipV="1">
            <a:off x="5507989" y="5973234"/>
            <a:ext cx="162560" cy="1294"/>
          </a:xfrm>
          <a:prstGeom prst="line">
            <a:avLst/>
          </a:prstGeom>
          <a:ln w="9525" cap="flat" cmpd="sng" algn="ctr">
            <a:solidFill>
              <a:srgbClr val="000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3378409" y="2283171"/>
            <a:ext cx="2137410" cy="15523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Best roast chicken in San Francisco!</a:t>
            </a:r>
          </a:p>
        </p:txBody>
      </p:sp>
      <p:sp>
        <p:nvSpPr>
          <p:cNvPr id="76" name="Rectangle 75"/>
          <p:cNvSpPr/>
          <p:nvPr/>
        </p:nvSpPr>
        <p:spPr>
          <a:xfrm>
            <a:off x="3378409" y="2514600"/>
            <a:ext cx="213741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The waiter ignored us for 20 minutes.</a:t>
            </a:r>
          </a:p>
        </p:txBody>
      </p:sp>
      <p:pic>
        <p:nvPicPr>
          <p:cNvPr id="67630"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21869" y="2209801"/>
            <a:ext cx="275928" cy="1910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631" name="Picture 8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21869" y="2514600"/>
            <a:ext cx="275167"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 name="Rectangle 84"/>
          <p:cNvSpPr/>
          <p:nvPr/>
        </p:nvSpPr>
        <p:spPr>
          <a:xfrm>
            <a:off x="3352800" y="3178894"/>
            <a:ext cx="2640330" cy="1471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Carter told Mubarak he shouldn’t run again.</a:t>
            </a:r>
          </a:p>
        </p:txBody>
      </p:sp>
      <p:sp>
        <p:nvSpPr>
          <p:cNvPr id="100" name="Arc 99"/>
          <p:cNvSpPr/>
          <p:nvPr/>
        </p:nvSpPr>
        <p:spPr>
          <a:xfrm>
            <a:off x="3581400" y="3073795"/>
            <a:ext cx="1066800" cy="228600"/>
          </a:xfrm>
          <a:prstGeom prst="arc">
            <a:avLst>
              <a:gd name="adj1" fmla="val 10822610"/>
              <a:gd name="adj2" fmla="val 0"/>
            </a:avLst>
          </a:prstGeom>
          <a:ln w="12700" cap="flat" cmpd="sng" algn="ctr">
            <a:solidFill>
              <a:srgbClr val="FF0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189">
              <a:defRPr/>
            </a:pPr>
            <a:endParaRPr lang="en-US">
              <a:solidFill>
                <a:prstClr val="black"/>
              </a:solidFill>
              <a:latin typeface="Calibri"/>
            </a:endParaRPr>
          </a:p>
        </p:txBody>
      </p:sp>
      <p:sp>
        <p:nvSpPr>
          <p:cNvPr id="101" name="Arc 100"/>
          <p:cNvSpPr/>
          <p:nvPr/>
        </p:nvSpPr>
        <p:spPr>
          <a:xfrm>
            <a:off x="4267201" y="3090729"/>
            <a:ext cx="376237" cy="287866"/>
          </a:xfrm>
          <a:prstGeom prst="arc">
            <a:avLst>
              <a:gd name="adj1" fmla="val 10830349"/>
              <a:gd name="adj2" fmla="val 10"/>
            </a:avLst>
          </a:prstGeom>
          <a:ln w="12700" cap="flat" cmpd="sng" algn="ctr">
            <a:solidFill>
              <a:srgbClr val="008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189">
              <a:defRPr/>
            </a:pPr>
            <a:endParaRPr lang="en-US">
              <a:solidFill>
                <a:prstClr val="black"/>
              </a:solidFill>
              <a:latin typeface="Calibri"/>
            </a:endParaRPr>
          </a:p>
        </p:txBody>
      </p:sp>
      <p:pic>
        <p:nvPicPr>
          <p:cNvPr id="67635" name="Picture 1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562600" y="3733800"/>
            <a:ext cx="381000" cy="19812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sp>
        <p:nvSpPr>
          <p:cNvPr id="104" name="Rectangle 103"/>
          <p:cNvSpPr/>
          <p:nvPr/>
        </p:nvSpPr>
        <p:spPr>
          <a:xfrm>
            <a:off x="3124200" y="3659313"/>
            <a:ext cx="2286000" cy="2286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189">
              <a:defRPr/>
            </a:pPr>
            <a:r>
              <a:rPr lang="en-US" sz="1200" dirty="0">
                <a:solidFill>
                  <a:prstClr val="black"/>
                </a:solidFill>
                <a:latin typeface="Calibri"/>
                <a:cs typeface="Times New Roman"/>
              </a:rPr>
              <a:t>I need new batteries for my </a:t>
            </a:r>
            <a:r>
              <a:rPr lang="en-US" sz="1200" b="1" i="1" dirty="0">
                <a:solidFill>
                  <a:srgbClr val="FF0000"/>
                </a:solidFill>
                <a:latin typeface="Calibri"/>
                <a:cs typeface="Times New Roman"/>
              </a:rPr>
              <a:t>mouse</a:t>
            </a:r>
            <a:r>
              <a:rPr lang="en-US" sz="1200" dirty="0">
                <a:solidFill>
                  <a:prstClr val="black"/>
                </a:solidFill>
                <a:latin typeface="Calibri"/>
                <a:cs typeface="Times New Roman"/>
              </a:rPr>
              <a:t>.</a:t>
            </a:r>
          </a:p>
        </p:txBody>
      </p:sp>
      <p:sp>
        <p:nvSpPr>
          <p:cNvPr id="108" name="Rectangle 107"/>
          <p:cNvSpPr/>
          <p:nvPr/>
        </p:nvSpPr>
        <p:spPr>
          <a:xfrm>
            <a:off x="3107352" y="5038960"/>
            <a:ext cx="2607649" cy="16552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The 13</a:t>
            </a:r>
            <a:r>
              <a:rPr lang="en-US" sz="1000" baseline="30000" dirty="0">
                <a:solidFill>
                  <a:prstClr val="black"/>
                </a:solidFill>
                <a:latin typeface="Calibri"/>
                <a:cs typeface="Times New Roman"/>
              </a:rPr>
              <a:t>th</a:t>
            </a:r>
            <a:r>
              <a:rPr lang="en-US" sz="1000" dirty="0">
                <a:solidFill>
                  <a:prstClr val="black"/>
                </a:solidFill>
                <a:latin typeface="Calibri"/>
                <a:cs typeface="Times New Roman"/>
              </a:rPr>
              <a:t> Shanghai International Film Festival…</a:t>
            </a:r>
          </a:p>
        </p:txBody>
      </p:sp>
      <p:sp>
        <p:nvSpPr>
          <p:cNvPr id="109" name="Rectangle 108"/>
          <p:cNvSpPr/>
          <p:nvPr/>
        </p:nvSpPr>
        <p:spPr>
          <a:xfrm>
            <a:off x="3124200" y="4839959"/>
            <a:ext cx="2065864" cy="14439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zh-TW" altLang="en-US" sz="1000" dirty="0">
                <a:solidFill>
                  <a:srgbClr val="000000"/>
                </a:solidFill>
                <a:cs typeface="Times New Roman"/>
              </a:rPr>
              <a:t>第</a:t>
            </a:r>
            <a:r>
              <a:rPr lang="en-US" altLang="zh-TW" sz="1000" dirty="0">
                <a:solidFill>
                  <a:srgbClr val="000000"/>
                </a:solidFill>
                <a:cs typeface="Times New Roman"/>
              </a:rPr>
              <a:t>13</a:t>
            </a:r>
            <a:r>
              <a:rPr lang="zh-TW" altLang="en-US" sz="1000" dirty="0">
                <a:solidFill>
                  <a:srgbClr val="000000"/>
                </a:solidFill>
                <a:cs typeface="Times New Roman"/>
              </a:rPr>
              <a:t>届上海国际电影节开幕</a:t>
            </a:r>
            <a:r>
              <a:rPr lang="en-US" altLang="zh-TW" sz="1000" dirty="0">
                <a:solidFill>
                  <a:srgbClr val="000000"/>
                </a:solidFill>
                <a:cs typeface="Times New Roman"/>
              </a:rPr>
              <a:t>…</a:t>
            </a:r>
            <a:endParaRPr lang="zh-TW" altLang="en-US" sz="1000" dirty="0">
              <a:solidFill>
                <a:srgbClr val="000000"/>
              </a:solidFill>
              <a:cs typeface="Times New Roman"/>
            </a:endParaRPr>
          </a:p>
        </p:txBody>
      </p:sp>
      <p:sp>
        <p:nvSpPr>
          <p:cNvPr id="110" name="Right Arrow 109"/>
          <p:cNvSpPr/>
          <p:nvPr/>
        </p:nvSpPr>
        <p:spPr>
          <a:xfrm>
            <a:off x="5384799" y="4840422"/>
            <a:ext cx="217060" cy="137518"/>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a:solidFill>
                <a:prstClr val="white"/>
              </a:solidFill>
              <a:latin typeface="Calibri"/>
            </a:endParaRPr>
          </a:p>
        </p:txBody>
      </p:sp>
      <p:sp>
        <p:nvSpPr>
          <p:cNvPr id="111" name="Rectangle 110"/>
          <p:cNvSpPr/>
          <p:nvPr/>
        </p:nvSpPr>
        <p:spPr>
          <a:xfrm>
            <a:off x="6477000" y="4199532"/>
            <a:ext cx="1319212" cy="11886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The Dow Jones is up</a:t>
            </a:r>
          </a:p>
        </p:txBody>
      </p:sp>
      <p:sp>
        <p:nvSpPr>
          <p:cNvPr id="113" name="Rectangle 112"/>
          <p:cNvSpPr/>
          <p:nvPr/>
        </p:nvSpPr>
        <p:spPr>
          <a:xfrm>
            <a:off x="6705601" y="4495800"/>
            <a:ext cx="1192037" cy="156136"/>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Housing prices rose</a:t>
            </a:r>
          </a:p>
        </p:txBody>
      </p:sp>
      <p:sp>
        <p:nvSpPr>
          <p:cNvPr id="114" name="Right Arrow 113"/>
          <p:cNvSpPr/>
          <p:nvPr/>
        </p:nvSpPr>
        <p:spPr>
          <a:xfrm>
            <a:off x="7946851" y="4318397"/>
            <a:ext cx="179387" cy="125015"/>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endParaRPr lang="en-US">
              <a:solidFill>
                <a:prstClr val="white"/>
              </a:solidFill>
              <a:latin typeface="Calibri"/>
            </a:endParaRPr>
          </a:p>
        </p:txBody>
      </p:sp>
      <p:sp>
        <p:nvSpPr>
          <p:cNvPr id="115" name="Rectangle 114"/>
          <p:cNvSpPr/>
          <p:nvPr/>
        </p:nvSpPr>
        <p:spPr>
          <a:xfrm>
            <a:off x="8248475" y="4236828"/>
            <a:ext cx="766762" cy="31016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r>
              <a:rPr lang="en-US" sz="1000" dirty="0">
                <a:solidFill>
                  <a:prstClr val="black"/>
                </a:solidFill>
                <a:latin typeface="Calibri"/>
                <a:cs typeface="Times New Roman"/>
              </a:rPr>
              <a:t>Economy is good</a:t>
            </a:r>
          </a:p>
        </p:txBody>
      </p:sp>
      <p:sp>
        <p:nvSpPr>
          <p:cNvPr id="116" name="Rectangle 115"/>
          <p:cNvSpPr/>
          <p:nvPr/>
        </p:nvSpPr>
        <p:spPr>
          <a:xfrm>
            <a:off x="6388644" y="2667397"/>
            <a:ext cx="2374356" cy="304403"/>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Q. How effective is ibuprofen in reducing fever in patients with acute febrile illness?</a:t>
            </a:r>
          </a:p>
        </p:txBody>
      </p:sp>
      <p:sp>
        <p:nvSpPr>
          <p:cNvPr id="119" name="Rectangle 118"/>
          <p:cNvSpPr/>
          <p:nvPr/>
        </p:nvSpPr>
        <p:spPr>
          <a:xfrm>
            <a:off x="3810000" y="4387850"/>
            <a:ext cx="22098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50" dirty="0">
                <a:solidFill>
                  <a:prstClr val="black"/>
                </a:solidFill>
                <a:latin typeface="Calibri"/>
                <a:cs typeface="Times New Roman"/>
              </a:rPr>
              <a:t>I can see Alcatraz from the window!</a:t>
            </a:r>
          </a:p>
        </p:txBody>
      </p:sp>
      <p:cxnSp>
        <p:nvCxnSpPr>
          <p:cNvPr id="121" name="Straight Connector 120"/>
          <p:cNvCxnSpPr/>
          <p:nvPr/>
        </p:nvCxnSpPr>
        <p:spPr>
          <a:xfrm rot="10800000">
            <a:off x="5257802" y="4316542"/>
            <a:ext cx="93663"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5165725" y="4316542"/>
            <a:ext cx="95250"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rot="10800000">
            <a:off x="5111752" y="4257010"/>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rot="5400000" flipH="1" flipV="1">
            <a:off x="4987133" y="4251454"/>
            <a:ext cx="119063" cy="130175"/>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10800000">
            <a:off x="4962527" y="4198669"/>
            <a:ext cx="149225" cy="5834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V="1">
            <a:off x="4719639" y="4198669"/>
            <a:ext cx="242887"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V="1">
            <a:off x="4476752" y="4198669"/>
            <a:ext cx="485775"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rot="10800000">
            <a:off x="4810127" y="4139138"/>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rot="10800000">
            <a:off x="4660902" y="4079607"/>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4325940" y="4141519"/>
            <a:ext cx="484187" cy="23455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flipV="1">
            <a:off x="4114801" y="4084368"/>
            <a:ext cx="542925" cy="335232"/>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6405785" y="3477959"/>
            <a:ext cx="2121693" cy="15271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XYZ acquired ABC yesterday</a:t>
            </a:r>
          </a:p>
        </p:txBody>
      </p:sp>
      <p:sp>
        <p:nvSpPr>
          <p:cNvPr id="149" name="Rectangle 148"/>
          <p:cNvSpPr/>
          <p:nvPr/>
        </p:nvSpPr>
        <p:spPr>
          <a:xfrm>
            <a:off x="6405785" y="3647240"/>
            <a:ext cx="2121693" cy="15585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ABC has been taken over by XYZ</a:t>
            </a:r>
          </a:p>
        </p:txBody>
      </p:sp>
      <p:sp>
        <p:nvSpPr>
          <p:cNvPr id="151" name="Rectangular Callout 150"/>
          <p:cNvSpPr/>
          <p:nvPr/>
        </p:nvSpPr>
        <p:spPr>
          <a:xfrm>
            <a:off x="6985982" y="4876801"/>
            <a:ext cx="2054655" cy="208183"/>
          </a:xfrm>
          <a:prstGeom prst="wedgeRectCallout">
            <a:avLst>
              <a:gd name="adj1" fmla="val -67569"/>
              <a:gd name="adj2" fmla="val 9666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r>
              <a:rPr lang="en-US" sz="1000" dirty="0">
                <a:solidFill>
                  <a:srgbClr val="000000"/>
                </a:solidFill>
                <a:latin typeface="Calibri"/>
              </a:rPr>
              <a:t>Where is Citizen Kane playing in SF? </a:t>
            </a:r>
          </a:p>
        </p:txBody>
      </p:sp>
      <p:sp>
        <p:nvSpPr>
          <p:cNvPr id="152" name="Rectangular Callout 151"/>
          <p:cNvSpPr/>
          <p:nvPr/>
        </p:nvSpPr>
        <p:spPr>
          <a:xfrm>
            <a:off x="6936349" y="5181601"/>
            <a:ext cx="1714818" cy="327295"/>
          </a:xfrm>
          <a:prstGeom prst="wedgeRectCallout">
            <a:avLst>
              <a:gd name="adj1" fmla="val 63386"/>
              <a:gd name="adj2" fmla="val -39734"/>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r>
              <a:rPr lang="en-US" sz="1000" dirty="0">
                <a:solidFill>
                  <a:srgbClr val="000000"/>
                </a:solidFill>
                <a:latin typeface="Calibri"/>
              </a:rPr>
              <a:t>Castro Theatre at 7:30. Do you want a ticket?</a:t>
            </a:r>
          </a:p>
        </p:txBody>
      </p:sp>
      <p:pic>
        <p:nvPicPr>
          <p:cNvPr id="67666" name="Picture 1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flipH="1">
            <a:off x="6298774" y="5197856"/>
            <a:ext cx="379664" cy="288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 name="Rectangle 111"/>
          <p:cNvSpPr/>
          <p:nvPr/>
        </p:nvSpPr>
        <p:spPr>
          <a:xfrm>
            <a:off x="6553200" y="4343400"/>
            <a:ext cx="12954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189">
              <a:defRPr/>
            </a:pPr>
            <a:r>
              <a:rPr lang="en-US" sz="1000" dirty="0">
                <a:solidFill>
                  <a:prstClr val="black"/>
                </a:solidFill>
                <a:latin typeface="Calibri"/>
                <a:cs typeface="Times New Roman"/>
              </a:rPr>
              <a:t>The S&amp;P500 jumped</a:t>
            </a:r>
          </a:p>
        </p:txBody>
      </p:sp>
      <p:pic>
        <p:nvPicPr>
          <p:cNvPr id="2" name="Picture 1" descr="BU009519.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55424" y="3429000"/>
            <a:ext cx="440577" cy="438150"/>
          </a:xfrm>
          <a:prstGeom prst="rect">
            <a:avLst/>
          </a:prstGeom>
        </p:spPr>
      </p:pic>
      <p:pic>
        <p:nvPicPr>
          <p:cNvPr id="3" name="Picture 2" descr="skd186802sdc.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12038" y="4927996"/>
            <a:ext cx="408163" cy="438150"/>
          </a:xfrm>
          <a:prstGeom prst="rect">
            <a:avLst/>
          </a:prstGeom>
        </p:spPr>
      </p:pic>
    </p:spTree>
    <p:extLst>
      <p:ext uri="{BB962C8B-B14F-4D97-AF65-F5344CB8AC3E}">
        <p14:creationId xmlns:p14="http://schemas.microsoft.com/office/powerpoint/2010/main" val="396114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一、文档解析</a:t>
            </a:r>
            <a:br>
              <a:rPr lang="en-US" altLang="zh-CN" dirty="0"/>
            </a:br>
            <a:r>
              <a:rPr lang="en-US" altLang="zh-CN" dirty="0"/>
              <a:t>(Parsing a document)</a:t>
            </a:r>
            <a:endParaRPr lang="zh-CN" altLang="en-US" dirty="0"/>
          </a:p>
        </p:txBody>
      </p:sp>
      <p:sp>
        <p:nvSpPr>
          <p:cNvPr id="3" name="内容占位符 2"/>
          <p:cNvSpPr>
            <a:spLocks noGrp="1"/>
          </p:cNvSpPr>
          <p:nvPr>
            <p:ph idx="1"/>
          </p:nvPr>
        </p:nvSpPr>
        <p:spPr>
          <a:xfrm>
            <a:off x="457200" y="1600200"/>
            <a:ext cx="8229600" cy="4925144"/>
          </a:xfrm>
        </p:spPr>
        <p:txBody>
          <a:bodyPr>
            <a:normAutofit fontScale="62500" lnSpcReduction="20000"/>
          </a:bodyPr>
          <a:lstStyle/>
          <a:p>
            <a:pPr>
              <a:lnSpc>
                <a:spcPct val="120000"/>
              </a:lnSpc>
              <a:buFont typeface="Arial" charset="0"/>
              <a:buChar char="•"/>
              <a:defRPr/>
            </a:pPr>
            <a:r>
              <a:rPr lang="zh-CN" altLang="en-US" dirty="0"/>
              <a:t>文档包含哪些格式？</a:t>
            </a:r>
          </a:p>
          <a:p>
            <a:pPr lvl="1">
              <a:lnSpc>
                <a:spcPct val="120000"/>
              </a:lnSpc>
              <a:buFont typeface="Arial" charset="0"/>
              <a:buChar char="–"/>
              <a:defRPr/>
            </a:pPr>
            <a:r>
              <a:rPr lang="en-US" altLang="zh-CN" dirty="0"/>
              <a:t>pdf/word/excel/html</a:t>
            </a:r>
            <a:r>
              <a:rPr lang="zh-CN" altLang="en-US" dirty="0"/>
              <a:t> </a:t>
            </a:r>
            <a:r>
              <a:rPr lang="en-US" altLang="zh-CN" dirty="0"/>
              <a:t>et al.</a:t>
            </a:r>
          </a:p>
          <a:p>
            <a:pPr lvl="1">
              <a:lnSpc>
                <a:spcPct val="120000"/>
              </a:lnSpc>
              <a:buFont typeface="Arial" charset="0"/>
              <a:buChar char="–"/>
              <a:defRPr/>
            </a:pPr>
            <a:r>
              <a:rPr lang="en-US" altLang="zh-CN" b="0" i="0" dirty="0">
                <a:solidFill>
                  <a:srgbClr val="4D4D4D"/>
                </a:solidFill>
                <a:effectLst/>
                <a:latin typeface="-apple-system"/>
              </a:rPr>
              <a:t>Apache POI</a:t>
            </a:r>
            <a:r>
              <a:rPr lang="zh-CN" altLang="en-US" b="0" i="0" dirty="0">
                <a:solidFill>
                  <a:srgbClr val="4D4D4D"/>
                </a:solidFill>
                <a:effectLst/>
                <a:latin typeface="-apple-system"/>
              </a:rPr>
              <a:t>是</a:t>
            </a:r>
            <a:r>
              <a:rPr lang="en-US" altLang="zh-CN" b="0" i="0" u="none" strike="noStrike" dirty="0">
                <a:solidFill>
                  <a:srgbClr val="4EA1DB"/>
                </a:solidFill>
                <a:effectLst/>
                <a:latin typeface="-apple-system"/>
                <a:hlinkClick r:id="rId3"/>
              </a:rPr>
              <a:t>Apache</a:t>
            </a:r>
            <a:r>
              <a:rPr lang="zh-CN" altLang="en-US" b="0" i="0" u="none" strike="noStrike" dirty="0">
                <a:solidFill>
                  <a:srgbClr val="4EA1DB"/>
                </a:solidFill>
                <a:effectLst/>
                <a:latin typeface="-apple-system"/>
                <a:hlinkClick r:id="rId3"/>
              </a:rPr>
              <a:t>软件基金会</a:t>
            </a:r>
            <a:r>
              <a:rPr lang="zh-CN" altLang="en-US" b="0" i="0" dirty="0">
                <a:solidFill>
                  <a:srgbClr val="4D4D4D"/>
                </a:solidFill>
                <a:effectLst/>
                <a:latin typeface="-apple-system"/>
              </a:rPr>
              <a:t>的开放源码函式库</a:t>
            </a:r>
            <a:endParaRPr lang="en-US" altLang="zh-CN" b="0" i="0" dirty="0">
              <a:solidFill>
                <a:srgbClr val="4D4D4D"/>
              </a:solidFill>
              <a:effectLst/>
              <a:latin typeface="-apple-system"/>
            </a:endParaRPr>
          </a:p>
          <a:p>
            <a:pPr lvl="1">
              <a:lnSpc>
                <a:spcPct val="120000"/>
              </a:lnSpc>
              <a:buFont typeface="Arial" charset="0"/>
              <a:buChar char="–"/>
              <a:defRPr/>
            </a:pPr>
            <a:r>
              <a:rPr lang="en-US" altLang="zh-CN" b="0" i="0" dirty="0">
                <a:solidFill>
                  <a:srgbClr val="333333"/>
                </a:solidFill>
                <a:effectLst/>
                <a:latin typeface="PingFang SC"/>
              </a:rPr>
              <a:t> </a:t>
            </a:r>
            <a:r>
              <a:rPr lang="en-US" altLang="zh-CN" b="0" i="0" u="none" strike="noStrike" dirty="0">
                <a:solidFill>
                  <a:srgbClr val="3F88BF"/>
                </a:solidFill>
                <a:effectLst/>
                <a:latin typeface="PingFang SC"/>
                <a:hlinkClick r:id="rId4"/>
              </a:rPr>
              <a:t>http://poi.apache.org/</a:t>
            </a:r>
            <a:endParaRPr lang="en-US" altLang="zh-CN" b="0" i="0" dirty="0">
              <a:solidFill>
                <a:srgbClr val="4D4D4D"/>
              </a:solidFill>
              <a:effectLst/>
              <a:latin typeface="-apple-system"/>
            </a:endParaRPr>
          </a:p>
          <a:p>
            <a:pPr lvl="1">
              <a:lnSpc>
                <a:spcPct val="120000"/>
              </a:lnSpc>
              <a:buFont typeface="Arial" charset="0"/>
              <a:buChar char="–"/>
              <a:defRPr/>
            </a:pPr>
            <a:r>
              <a:rPr lang="en-US" altLang="zh-CN" b="0" i="0" dirty="0">
                <a:solidFill>
                  <a:srgbClr val="4D4D4D"/>
                </a:solidFill>
                <a:effectLst/>
                <a:latin typeface="-apple-system"/>
              </a:rPr>
              <a:t>POI</a:t>
            </a:r>
            <a:r>
              <a:rPr lang="zh-CN" altLang="en-US" b="0" i="0" dirty="0">
                <a:solidFill>
                  <a:srgbClr val="4D4D4D"/>
                </a:solidFill>
                <a:effectLst/>
                <a:latin typeface="-apple-system"/>
              </a:rPr>
              <a:t>提供</a:t>
            </a:r>
            <a:r>
              <a:rPr lang="en-US" altLang="zh-CN" b="0" i="0" dirty="0">
                <a:solidFill>
                  <a:srgbClr val="4D4D4D"/>
                </a:solidFill>
                <a:effectLst/>
                <a:latin typeface="-apple-system"/>
              </a:rPr>
              <a:t>API</a:t>
            </a:r>
            <a:r>
              <a:rPr lang="zh-CN" altLang="en-US" b="0" i="0" dirty="0">
                <a:solidFill>
                  <a:srgbClr val="4D4D4D"/>
                </a:solidFill>
                <a:effectLst/>
                <a:latin typeface="-apple-system"/>
              </a:rPr>
              <a:t>给</a:t>
            </a:r>
            <a:r>
              <a:rPr lang="en-US" altLang="zh-CN" b="0" i="0" dirty="0">
                <a:solidFill>
                  <a:srgbClr val="4D4D4D"/>
                </a:solidFill>
                <a:effectLst/>
                <a:latin typeface="-apple-system"/>
              </a:rPr>
              <a:t>Java</a:t>
            </a:r>
            <a:r>
              <a:rPr lang="zh-CN" altLang="en-US" b="0" i="0" dirty="0">
                <a:solidFill>
                  <a:srgbClr val="4D4D4D"/>
                </a:solidFill>
                <a:effectLst/>
                <a:latin typeface="-apple-system"/>
              </a:rPr>
              <a:t>程序对</a:t>
            </a:r>
            <a:r>
              <a:rPr lang="en-US" altLang="zh-CN" b="0" i="0" dirty="0">
                <a:solidFill>
                  <a:srgbClr val="4D4D4D"/>
                </a:solidFill>
                <a:effectLst/>
                <a:latin typeface="-apple-system"/>
              </a:rPr>
              <a:t>Microsoft Office</a:t>
            </a:r>
            <a:r>
              <a:rPr lang="zh-CN" altLang="en-US" b="0" i="0" dirty="0">
                <a:solidFill>
                  <a:srgbClr val="4D4D4D"/>
                </a:solidFill>
                <a:effectLst/>
                <a:latin typeface="-apple-system"/>
              </a:rPr>
              <a:t>格式档案读和写的功能。</a:t>
            </a:r>
            <a:endParaRPr lang="zh-CN" altLang="en-US" dirty="0"/>
          </a:p>
          <a:p>
            <a:pPr>
              <a:lnSpc>
                <a:spcPct val="120000"/>
              </a:lnSpc>
              <a:buFont typeface="Arial" charset="0"/>
              <a:buChar char="•"/>
              <a:defRPr/>
            </a:pPr>
            <a:r>
              <a:rPr lang="zh-CN" altLang="en-US" dirty="0"/>
              <a:t>文档中包含的语言？</a:t>
            </a:r>
            <a:endParaRPr lang="en-US" altLang="zh-CN" dirty="0"/>
          </a:p>
          <a:p>
            <a:pPr lvl="1">
              <a:lnSpc>
                <a:spcPct val="120000"/>
              </a:lnSpc>
              <a:buFont typeface="Arial" charset="0"/>
              <a:buChar char="•"/>
              <a:defRPr/>
            </a:pPr>
            <a:r>
              <a:rPr lang="zh-CN" altLang="en-US" dirty="0"/>
              <a:t>法语中包含德语的</a:t>
            </a:r>
            <a:r>
              <a:rPr lang="en-US" altLang="zh-CN" dirty="0"/>
              <a:t>pdf</a:t>
            </a:r>
          </a:p>
          <a:p>
            <a:pPr lvl="1">
              <a:lnSpc>
                <a:spcPct val="120000"/>
              </a:lnSpc>
              <a:buFont typeface="Arial" charset="0"/>
              <a:buChar char="•"/>
              <a:defRPr/>
            </a:pPr>
            <a:r>
              <a:rPr lang="zh-CN" altLang="en-US" dirty="0"/>
              <a:t>可以看成是机器学习中的</a:t>
            </a:r>
            <a:r>
              <a:rPr lang="zh-CN" altLang="en-US" b="1" dirty="0">
                <a:solidFill>
                  <a:srgbClr val="0000FF"/>
                </a:solidFill>
              </a:rPr>
              <a:t>分类</a:t>
            </a:r>
            <a:r>
              <a:rPr lang="zh-CN" altLang="en-US" dirty="0"/>
              <a:t>问题，但在实际中往往采用启发式方法来实现。</a:t>
            </a:r>
            <a:endParaRPr lang="en-US" altLang="zh-CN" dirty="0"/>
          </a:p>
          <a:p>
            <a:pPr>
              <a:lnSpc>
                <a:spcPct val="120000"/>
              </a:lnSpc>
              <a:buFont typeface="Arial" charset="0"/>
              <a:buChar char="•"/>
              <a:defRPr/>
            </a:pPr>
            <a:r>
              <a:rPr lang="zh-CN" altLang="en-US" dirty="0"/>
              <a:t>文档使用何种编码方式？</a:t>
            </a:r>
          </a:p>
          <a:p>
            <a:pPr lvl="1">
              <a:lnSpc>
                <a:spcPct val="120000"/>
              </a:lnSpc>
            </a:pPr>
            <a:r>
              <a:rPr lang="en-US" altLang="zh-CN" dirty="0"/>
              <a:t>ANSI</a:t>
            </a:r>
          </a:p>
          <a:p>
            <a:pPr lvl="2">
              <a:lnSpc>
                <a:spcPct val="120000"/>
              </a:lnSpc>
            </a:pPr>
            <a:r>
              <a:rPr lang="en-US" altLang="zh-CN" dirty="0"/>
              <a:t>charset="gb2312"</a:t>
            </a:r>
          </a:p>
          <a:p>
            <a:pPr lvl="1">
              <a:lnSpc>
                <a:spcPct val="120000"/>
              </a:lnSpc>
            </a:pPr>
            <a:r>
              <a:rPr lang="en-US" altLang="zh-CN" dirty="0"/>
              <a:t>UNICODE</a:t>
            </a:r>
          </a:p>
          <a:p>
            <a:pPr lvl="1">
              <a:lnSpc>
                <a:spcPct val="120000"/>
              </a:lnSpc>
            </a:pPr>
            <a:r>
              <a:rPr lang="en-US" altLang="zh-CN" dirty="0"/>
              <a:t>UTF-8</a:t>
            </a:r>
            <a:r>
              <a:rPr lang="zh-CN" altLang="en-US" dirty="0"/>
              <a:t>、</a:t>
            </a:r>
            <a:r>
              <a:rPr lang="en-US" altLang="zh-CN" dirty="0"/>
              <a:t>UTF-16</a:t>
            </a:r>
            <a:r>
              <a:rPr lang="zh-CN" altLang="en-US" dirty="0"/>
              <a:t>、</a:t>
            </a:r>
            <a:r>
              <a:rPr lang="en-US" altLang="zh-CN" dirty="0"/>
              <a:t>UTF-32</a:t>
            </a:r>
          </a:p>
        </p:txBody>
      </p:sp>
    </p:spTree>
    <p:extLst>
      <p:ext uri="{BB962C8B-B14F-4D97-AF65-F5344CB8AC3E}">
        <p14:creationId xmlns:p14="http://schemas.microsoft.com/office/powerpoint/2010/main" val="289110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二、</a:t>
            </a:r>
            <a:r>
              <a:rPr lang="zh-CN" altLang="zh-CN" b="1" dirty="0"/>
              <a:t>词条化 </a:t>
            </a:r>
            <a:r>
              <a:rPr lang="en-US" altLang="zh-CN" b="1" dirty="0"/>
              <a:t>(Tokenization)</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en-US" altLang="zh-CN" sz="3300" b="1" dirty="0"/>
              <a:t>Web </a:t>
            </a:r>
            <a:r>
              <a:rPr lang="zh-CN" altLang="en-US" sz="3300" b="1" dirty="0"/>
              <a:t>数据中的文本</a:t>
            </a:r>
            <a:r>
              <a:rPr lang="en-US" altLang="zh-CN" sz="3300" b="1" dirty="0">
                <a:sym typeface="Wingdings" pitchFamily="2" charset="2"/>
              </a:rPr>
              <a:t></a:t>
            </a:r>
            <a:r>
              <a:rPr lang="zh-CN" altLang="en-US" sz="3300" dirty="0"/>
              <a:t>字符序列    分词</a:t>
            </a:r>
            <a:endParaRPr lang="en-US" altLang="zh-CN" sz="3300" b="1" dirty="0"/>
          </a:p>
          <a:p>
            <a:pPr>
              <a:lnSpc>
                <a:spcPct val="120000"/>
              </a:lnSpc>
            </a:pPr>
            <a:r>
              <a:rPr lang="zh-CN" altLang="en-US" dirty="0"/>
              <a:t>“词条”</a:t>
            </a:r>
            <a:r>
              <a:rPr lang="en-US" altLang="zh-CN" dirty="0"/>
              <a:t>Token</a:t>
            </a:r>
            <a:endParaRPr lang="en-US" altLang="zh-CN" b="1" u="sng" dirty="0">
              <a:solidFill>
                <a:srgbClr val="0000FF"/>
              </a:solidFill>
            </a:endParaRPr>
          </a:p>
          <a:p>
            <a:pPr>
              <a:lnSpc>
                <a:spcPct val="120000"/>
              </a:lnSpc>
            </a:pPr>
            <a:r>
              <a:rPr lang="zh-CN" altLang="en-US" b="1" u="sng" dirty="0">
                <a:solidFill>
                  <a:srgbClr val="0000FF"/>
                </a:solidFill>
              </a:rPr>
              <a:t>词条化</a:t>
            </a:r>
            <a:r>
              <a:rPr lang="zh-CN" altLang="en-US" dirty="0"/>
              <a:t>：将给定的字符序列拆分成一系列子序列的过程，其中每一个子序列称之为一个“词条”</a:t>
            </a:r>
            <a:r>
              <a:rPr lang="en-US" altLang="zh-CN" dirty="0"/>
              <a:t>Token</a:t>
            </a:r>
            <a:r>
              <a:rPr lang="zh-CN" altLang="en-US" dirty="0"/>
              <a:t>。</a:t>
            </a:r>
          </a:p>
          <a:p>
            <a:pPr lvl="1">
              <a:lnSpc>
                <a:spcPct val="120000"/>
              </a:lnSpc>
            </a:pPr>
            <a:r>
              <a:rPr lang="zh-CN" altLang="en-US" dirty="0"/>
              <a:t>利用空格，标点符号进行分割</a:t>
            </a:r>
            <a:endParaRPr lang="en-US" altLang="zh-CN" dirty="0"/>
          </a:p>
          <a:p>
            <a:pPr>
              <a:lnSpc>
                <a:spcPct val="120000"/>
              </a:lnSpc>
            </a:pPr>
            <a:r>
              <a:rPr lang="zh-CN" altLang="en-US" sz="3400" b="1" dirty="0"/>
              <a:t>英文本身就已经通过空白符进行了分词！！！</a:t>
            </a:r>
            <a:endParaRPr lang="en-US" altLang="zh-CN" sz="3400" b="1" dirty="0"/>
          </a:p>
          <a:p>
            <a:pPr lvl="1">
              <a:lnSpc>
                <a:spcPct val="120000"/>
              </a:lnSpc>
            </a:pPr>
            <a:r>
              <a:rPr lang="zh-CN" altLang="en-US" dirty="0"/>
              <a:t>输入：“</a:t>
            </a:r>
            <a:r>
              <a:rPr lang="en-US" altLang="zh-CN" i="1" dirty="0"/>
              <a:t>Friends, Romans and Countrymen</a:t>
            </a:r>
            <a:r>
              <a:rPr lang="en-US" altLang="zh-CN" dirty="0"/>
              <a:t>”</a:t>
            </a:r>
          </a:p>
          <a:p>
            <a:pPr lvl="1">
              <a:lnSpc>
                <a:spcPct val="120000"/>
              </a:lnSpc>
            </a:pPr>
            <a:r>
              <a:rPr lang="zh-CN" altLang="en-US" dirty="0"/>
              <a:t>输出：</a:t>
            </a:r>
          </a:p>
          <a:p>
            <a:pPr lvl="2">
              <a:lnSpc>
                <a:spcPct val="120000"/>
              </a:lnSpc>
            </a:pPr>
            <a:r>
              <a:rPr lang="en-US" altLang="zh-CN" i="1" dirty="0"/>
              <a:t>Friends</a:t>
            </a:r>
          </a:p>
          <a:p>
            <a:pPr lvl="2">
              <a:lnSpc>
                <a:spcPct val="120000"/>
              </a:lnSpc>
            </a:pPr>
            <a:r>
              <a:rPr lang="en-US" altLang="zh-CN" i="1" dirty="0"/>
              <a:t>Romans</a:t>
            </a:r>
          </a:p>
          <a:p>
            <a:pPr lvl="2">
              <a:lnSpc>
                <a:spcPct val="120000"/>
              </a:lnSpc>
            </a:pPr>
            <a:r>
              <a:rPr lang="en-US" altLang="zh-CN" i="1" dirty="0"/>
              <a:t>and</a:t>
            </a:r>
          </a:p>
          <a:p>
            <a:pPr lvl="2">
              <a:lnSpc>
                <a:spcPct val="120000"/>
              </a:lnSpc>
            </a:pPr>
            <a:r>
              <a:rPr lang="en-US" altLang="zh-CN" i="1" dirty="0"/>
              <a:t>Countrymen</a:t>
            </a:r>
          </a:p>
        </p:txBody>
      </p:sp>
    </p:spTree>
    <p:extLst>
      <p:ext uri="{BB962C8B-B14F-4D97-AF65-F5344CB8AC3E}">
        <p14:creationId xmlns:p14="http://schemas.microsoft.com/office/powerpoint/2010/main" val="401269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词条化可能遇到的问题</a:t>
            </a:r>
            <a:r>
              <a:rPr lang="en-US" altLang="zh-CN" dirty="0"/>
              <a:t>(</a:t>
            </a:r>
            <a:r>
              <a:rPr lang="zh-CN" altLang="en-US" dirty="0"/>
              <a:t>英文</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a:buFont typeface="Arial" charset="0"/>
              <a:buChar char="•"/>
              <a:defRPr/>
            </a:pPr>
            <a:r>
              <a:rPr lang="zh-CN" altLang="en-US" sz="2400" dirty="0"/>
              <a:t>连字符问题？ </a:t>
            </a:r>
          </a:p>
          <a:p>
            <a:pPr lvl="1">
              <a:buFont typeface="Arial" charset="0"/>
              <a:buChar char="–"/>
              <a:defRPr/>
            </a:pPr>
            <a:r>
              <a:rPr lang="en-US" altLang="zh-CN" sz="2000" dirty="0"/>
              <a:t>Hewlett-Packard  </a:t>
            </a:r>
            <a:r>
              <a:rPr lang="en-US" altLang="zh-CN" sz="2000" dirty="0">
                <a:sym typeface="Wingdings" panose="05000000000000000000" pitchFamily="2" charset="2"/>
              </a:rPr>
              <a:t>  </a:t>
            </a:r>
            <a:r>
              <a:rPr lang="en-US" altLang="zh-CN" sz="2000" dirty="0"/>
              <a:t>Hewlett</a:t>
            </a:r>
            <a:r>
              <a:rPr lang="zh-CN" altLang="en-US" sz="2000" dirty="0"/>
              <a:t>和</a:t>
            </a:r>
            <a:r>
              <a:rPr lang="en-US" altLang="zh-CN" sz="2000" dirty="0"/>
              <a:t>Packard </a:t>
            </a:r>
            <a:r>
              <a:rPr lang="zh-CN" altLang="en-US" sz="2000" dirty="0"/>
              <a:t>是二个词条吗？ </a:t>
            </a:r>
          </a:p>
          <a:p>
            <a:pPr lvl="1">
              <a:buFont typeface="Arial" charset="0"/>
              <a:buChar char="–"/>
              <a:defRPr/>
            </a:pPr>
            <a:r>
              <a:rPr lang="en-US" altLang="zh-CN" sz="2000" dirty="0"/>
              <a:t>State-of-the-art </a:t>
            </a:r>
          </a:p>
          <a:p>
            <a:pPr lvl="1">
              <a:buFont typeface="Arial" charset="0"/>
              <a:buChar char="–"/>
              <a:defRPr/>
            </a:pPr>
            <a:r>
              <a:rPr lang="en-US" altLang="zh-CN" sz="2000" dirty="0"/>
              <a:t>Co-education </a:t>
            </a:r>
          </a:p>
          <a:p>
            <a:pPr>
              <a:buFont typeface="Arial" charset="0"/>
              <a:buChar char="•"/>
              <a:defRPr/>
            </a:pPr>
            <a:r>
              <a:rPr lang="zh-CN" altLang="en-US" sz="2400" dirty="0"/>
              <a:t>空格问题？ </a:t>
            </a:r>
          </a:p>
          <a:p>
            <a:pPr lvl="1">
              <a:buFont typeface="Arial" charset="0"/>
              <a:buChar char="–"/>
              <a:defRPr/>
            </a:pPr>
            <a:r>
              <a:rPr lang="en-US" altLang="zh-CN" sz="2000" dirty="0"/>
              <a:t>San Francisco</a:t>
            </a:r>
            <a:r>
              <a:rPr lang="zh-CN" altLang="en-US" sz="2000" dirty="0"/>
              <a:t>是一个词条还是二个词条？ </a:t>
            </a:r>
          </a:p>
          <a:p>
            <a:pPr>
              <a:buFont typeface="Arial" charset="0"/>
              <a:buChar char="•"/>
              <a:defRPr/>
            </a:pPr>
            <a:r>
              <a:rPr lang="zh-CN" altLang="en-US" sz="2400" dirty="0"/>
              <a:t>连字符和空格相互影响 </a:t>
            </a:r>
          </a:p>
          <a:p>
            <a:pPr lvl="1">
              <a:buFont typeface="Arial" charset="0"/>
              <a:buChar char="–"/>
              <a:defRPr/>
            </a:pPr>
            <a:r>
              <a:rPr lang="en-US" altLang="zh-CN" sz="2000" dirty="0"/>
              <a:t>Lowercase</a:t>
            </a:r>
            <a:r>
              <a:rPr lang="zh-CN" altLang="en-US" sz="2000" dirty="0"/>
              <a:t>，</a:t>
            </a:r>
            <a:r>
              <a:rPr lang="en-US" altLang="zh-CN" sz="2000" dirty="0"/>
              <a:t>lower-case</a:t>
            </a:r>
            <a:r>
              <a:rPr lang="zh-CN" altLang="en-US" sz="2000" dirty="0"/>
              <a:t>，</a:t>
            </a:r>
            <a:r>
              <a:rPr lang="en-US" altLang="zh-CN" sz="2000" dirty="0"/>
              <a:t>lower case </a:t>
            </a:r>
          </a:p>
          <a:p>
            <a:pPr>
              <a:buFont typeface="Arial" charset="0"/>
              <a:buChar char="•"/>
              <a:defRPr/>
            </a:pPr>
            <a:r>
              <a:rPr lang="zh-CN" altLang="en-US" sz="2400" dirty="0"/>
              <a:t>英文句号的考虑 </a:t>
            </a:r>
          </a:p>
          <a:p>
            <a:pPr lvl="1">
              <a:buFont typeface="Arial" charset="0"/>
              <a:buChar char="–"/>
              <a:defRPr/>
            </a:pPr>
            <a:r>
              <a:rPr lang="en-US" altLang="zh-CN" sz="2000" dirty="0"/>
              <a:t>IEEE 802.3 X.25 X.509 </a:t>
            </a:r>
          </a:p>
          <a:p>
            <a:pPr>
              <a:buFont typeface="Arial" charset="0"/>
              <a:buChar char="•"/>
              <a:defRPr/>
            </a:pPr>
            <a:r>
              <a:rPr lang="zh-CN" altLang="en-US" sz="2400" dirty="0"/>
              <a:t>数字的考虑 </a:t>
            </a:r>
          </a:p>
          <a:p>
            <a:pPr lvl="1">
              <a:buFont typeface="Arial" charset="0"/>
              <a:buChar char="–"/>
              <a:defRPr/>
            </a:pPr>
            <a:r>
              <a:rPr lang="en-US" altLang="zh-CN" sz="2000" dirty="0"/>
              <a:t>Tel:3601000, Mar.2011 </a:t>
            </a:r>
          </a:p>
          <a:p>
            <a:endParaRPr lang="en-US" altLang="zh-CN" b="0" i="0" dirty="0">
              <a:effectLst/>
              <a:latin typeface="-apple-system"/>
            </a:endParaRPr>
          </a:p>
          <a:p>
            <a:r>
              <a:rPr lang="zh-CN" altLang="en-US" b="0" i="0" dirty="0">
                <a:effectLst/>
                <a:latin typeface="-apple-system"/>
              </a:rPr>
              <a:t>可以通过</a:t>
            </a:r>
            <a:r>
              <a:rPr lang="zh-CN" altLang="en-US" b="1" i="0" dirty="0">
                <a:effectLst/>
                <a:latin typeface="-apple-system"/>
              </a:rPr>
              <a:t>正则表达式</a:t>
            </a:r>
            <a:r>
              <a:rPr lang="zh-CN" altLang="en-US" b="0" i="0" dirty="0">
                <a:effectLst/>
                <a:latin typeface="-apple-system"/>
              </a:rPr>
              <a:t>优化</a:t>
            </a:r>
            <a:r>
              <a:rPr lang="zh-CN" altLang="zh-CN" b="1" dirty="0"/>
              <a:t>词条化</a:t>
            </a:r>
            <a:r>
              <a:rPr lang="zh-CN" altLang="en-US" b="0" i="0" dirty="0">
                <a:effectLst/>
                <a:latin typeface="-apple-system"/>
              </a:rPr>
              <a:t>效果</a:t>
            </a:r>
            <a:endParaRPr lang="zh-CN" altLang="en-US" dirty="0"/>
          </a:p>
        </p:txBody>
      </p:sp>
    </p:spTree>
    <p:extLst>
      <p:ext uri="{BB962C8B-B14F-4D97-AF65-F5344CB8AC3E}">
        <p14:creationId xmlns:p14="http://schemas.microsoft.com/office/powerpoint/2010/main" val="38738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1CB99-C663-4721-83DF-C36BD41D20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867168E-42B2-474A-9C44-634B948CABE7}"/>
              </a:ext>
            </a:extLst>
          </p:cNvPr>
          <p:cNvSpPr>
            <a:spLocks noGrp="1"/>
          </p:cNvSpPr>
          <p:nvPr>
            <p:ph idx="1"/>
          </p:nvPr>
        </p:nvSpPr>
        <p:spPr/>
        <p:txBody>
          <a:bodyPr>
            <a:normAutofit fontScale="92500" lnSpcReduction="20000"/>
          </a:bodyPr>
          <a:lstStyle/>
          <a:p>
            <a:r>
              <a:rPr lang="en-US" altLang="zh-CN" dirty="0"/>
              <a:t>NLP</a:t>
            </a:r>
            <a:r>
              <a:rPr lang="zh-CN" altLang="en-US" dirty="0"/>
              <a:t>中，其他的一些语言显然没这么幸运：</a:t>
            </a:r>
            <a:endParaRPr lang="en-US" altLang="zh-CN" dirty="0"/>
          </a:p>
          <a:p>
            <a:pPr lvl="1"/>
            <a:r>
              <a:rPr lang="zh-CN" altLang="en-US" dirty="0"/>
              <a:t>德语：</a:t>
            </a:r>
            <a:endParaRPr lang="en-US" altLang="zh-CN" dirty="0"/>
          </a:p>
          <a:p>
            <a:pPr lvl="2"/>
            <a:r>
              <a:rPr lang="zh-CN" altLang="en-US" dirty="0"/>
              <a:t>德语构词法允许复合词的存在，</a:t>
            </a:r>
            <a:endParaRPr lang="en-US" altLang="zh-CN" dirty="0"/>
          </a:p>
          <a:p>
            <a:pPr lvl="2"/>
            <a:r>
              <a:rPr lang="zh-CN" altLang="en-US" dirty="0"/>
              <a:t>可以理解为将多个简单单词直接拼接成一个复杂单词，并且中间不会添加任何连字符。</a:t>
            </a:r>
            <a:endParaRPr lang="en-US" altLang="zh-CN" dirty="0"/>
          </a:p>
          <a:p>
            <a:pPr lvl="2"/>
            <a:r>
              <a:rPr lang="zh-CN" altLang="en-US" dirty="0"/>
              <a:t>感受一下，这是一个单词：</a:t>
            </a:r>
            <a:r>
              <a:rPr lang="en-US" altLang="zh-CN" dirty="0"/>
              <a:t>Grundstücksverkehrsgenehmigungszuständigkeitsübertragungsverordnung</a:t>
            </a:r>
          </a:p>
          <a:p>
            <a:pPr lvl="3"/>
            <a:r>
              <a:rPr lang="zh-CN" altLang="en-US"/>
              <a:t>土地行驶许可授权管理办法</a:t>
            </a:r>
            <a:endParaRPr lang="en-US" altLang="zh-CN" dirty="0"/>
          </a:p>
          <a:p>
            <a:pPr lvl="1"/>
            <a:r>
              <a:rPr lang="zh-CN" altLang="en-US" dirty="0"/>
              <a:t>日语：</a:t>
            </a:r>
            <a:endParaRPr lang="en-US" altLang="zh-CN" dirty="0"/>
          </a:p>
          <a:p>
            <a:pPr lvl="2"/>
            <a:r>
              <a:rPr lang="zh-CN" altLang="en-US" dirty="0"/>
              <a:t>日语的灾难在于，平假名、片假名、汉字、罗马字符可以近乎等价地进行替换，这种等价是令人头疼的问题</a:t>
            </a:r>
            <a:endParaRPr lang="en-US" altLang="zh-CN" dirty="0"/>
          </a:p>
          <a:p>
            <a:pPr lvl="1"/>
            <a:r>
              <a:rPr lang="zh-CN" altLang="en-US" dirty="0"/>
              <a:t>中文：不必多言</a:t>
            </a:r>
          </a:p>
        </p:txBody>
      </p:sp>
    </p:spTree>
    <p:extLst>
      <p:ext uri="{BB962C8B-B14F-4D97-AF65-F5344CB8AC3E}">
        <p14:creationId xmlns:p14="http://schemas.microsoft.com/office/powerpoint/2010/main" val="8954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a:t>
            </a:r>
            <a:r>
              <a:rPr lang="en-US" altLang="zh-CN" b="1" dirty="0"/>
              <a:t>  </a:t>
            </a:r>
            <a:r>
              <a:rPr lang="zh-CN" altLang="en-US" dirty="0"/>
              <a:t>词项归一化  </a:t>
            </a:r>
            <a:r>
              <a:rPr lang="en-US" altLang="zh-CN" dirty="0"/>
              <a:t>(Normalization)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solidFill>
                  <a:srgbClr val="0000FF"/>
                </a:solidFill>
              </a:rPr>
              <a:t>归一化</a:t>
            </a:r>
            <a:r>
              <a:rPr lang="zh-CN" altLang="en-US" dirty="0"/>
              <a:t>：将文档和查询中的词条“归一化”成一致的形式 </a:t>
            </a:r>
          </a:p>
          <a:p>
            <a:pPr lvl="1"/>
            <a:r>
              <a:rPr lang="zh-CN" altLang="en-US" dirty="0"/>
              <a:t>希望</a:t>
            </a:r>
            <a:r>
              <a:rPr lang="en-US" altLang="zh-CN" dirty="0"/>
              <a:t>USA</a:t>
            </a:r>
            <a:r>
              <a:rPr lang="zh-CN" altLang="en-US" dirty="0"/>
              <a:t>和</a:t>
            </a:r>
            <a:r>
              <a:rPr lang="en-US" altLang="zh-CN" dirty="0"/>
              <a:t>U.S.A.</a:t>
            </a:r>
            <a:r>
              <a:rPr lang="zh-CN" altLang="en-US" dirty="0"/>
              <a:t>之间也能形成匹配 </a:t>
            </a:r>
          </a:p>
          <a:p>
            <a:r>
              <a:rPr lang="zh-CN" altLang="en-US" dirty="0"/>
              <a:t>归一化的结果： </a:t>
            </a:r>
          </a:p>
          <a:p>
            <a:pPr lvl="1"/>
            <a:r>
              <a:rPr lang="zh-CN" altLang="en-US" dirty="0"/>
              <a:t>在</a:t>
            </a:r>
            <a:r>
              <a:rPr lang="en-US" altLang="zh-CN" dirty="0"/>
              <a:t>IR</a:t>
            </a:r>
            <a:r>
              <a:rPr lang="zh-CN" altLang="en-US" dirty="0"/>
              <a:t>系统的词项词典中，形成多个</a:t>
            </a:r>
            <a:r>
              <a:rPr lang="zh-CN" altLang="en-US" dirty="0">
                <a:solidFill>
                  <a:srgbClr val="0000FF"/>
                </a:solidFill>
              </a:rPr>
              <a:t>近似词项</a:t>
            </a:r>
            <a:r>
              <a:rPr lang="zh-CN" altLang="en-US" dirty="0"/>
              <a:t>的一个</a:t>
            </a:r>
            <a:r>
              <a:rPr lang="zh-CN" altLang="en-US" dirty="0">
                <a:solidFill>
                  <a:srgbClr val="0000FF"/>
                </a:solidFill>
              </a:rPr>
              <a:t>等价类 </a:t>
            </a:r>
          </a:p>
          <a:p>
            <a:r>
              <a:rPr lang="zh-CN" altLang="en-US" dirty="0"/>
              <a:t>隐式的建立等价类 </a:t>
            </a:r>
          </a:p>
          <a:p>
            <a:pPr lvl="1"/>
            <a:r>
              <a:rPr lang="zh-CN" altLang="en-US" dirty="0"/>
              <a:t>例如将</a:t>
            </a:r>
            <a:r>
              <a:rPr lang="en-US" altLang="zh-CN" dirty="0"/>
              <a:t>USA</a:t>
            </a:r>
            <a:r>
              <a:rPr lang="zh-CN" altLang="en-US" dirty="0"/>
              <a:t>和</a:t>
            </a:r>
            <a:r>
              <a:rPr lang="en-US" altLang="zh-CN" dirty="0"/>
              <a:t>U.S.A.</a:t>
            </a:r>
            <a:r>
              <a:rPr lang="zh-CN" altLang="en-US" dirty="0"/>
              <a:t>映射为</a:t>
            </a:r>
            <a:r>
              <a:rPr lang="en-US" altLang="zh-CN" dirty="0"/>
              <a:t>USA </a:t>
            </a:r>
          </a:p>
          <a:p>
            <a:pPr lvl="1"/>
            <a:r>
              <a:rPr lang="zh-CN" altLang="en-US" dirty="0"/>
              <a:t>例如将</a:t>
            </a:r>
            <a:r>
              <a:rPr lang="en-US" altLang="zh-CN" dirty="0"/>
              <a:t>anti-discrimination</a:t>
            </a:r>
            <a:r>
              <a:rPr lang="zh-CN" altLang="en-US" dirty="0"/>
              <a:t>和</a:t>
            </a:r>
            <a:r>
              <a:rPr lang="en-US" altLang="zh-CN" dirty="0"/>
              <a:t>antidiscrimination</a:t>
            </a:r>
            <a:r>
              <a:rPr lang="zh-CN" altLang="en-US" dirty="0"/>
              <a:t>映射为</a:t>
            </a:r>
            <a:r>
              <a:rPr lang="en-US" altLang="zh-CN" dirty="0"/>
              <a:t>antidiscrimination  </a:t>
            </a:r>
            <a:r>
              <a:rPr lang="zh-CN" altLang="en-US" dirty="0"/>
              <a:t>反歧视</a:t>
            </a:r>
            <a:endParaRPr lang="en-US" altLang="zh-CN" dirty="0"/>
          </a:p>
          <a:p>
            <a:endParaRPr lang="zh-CN" altLang="en-US" dirty="0"/>
          </a:p>
        </p:txBody>
      </p:sp>
    </p:spTree>
    <p:extLst>
      <p:ext uri="{BB962C8B-B14F-4D97-AF65-F5344CB8AC3E}">
        <p14:creationId xmlns:p14="http://schemas.microsoft.com/office/powerpoint/2010/main" val="307059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不同语言之间的区别</a:t>
            </a:r>
          </a:p>
        </p:txBody>
      </p:sp>
      <p:sp>
        <p:nvSpPr>
          <p:cNvPr id="3" name="内容占位符 2"/>
          <p:cNvSpPr>
            <a:spLocks noGrp="1"/>
          </p:cNvSpPr>
          <p:nvPr>
            <p:ph idx="1"/>
          </p:nvPr>
        </p:nvSpPr>
        <p:spPr/>
        <p:txBody>
          <a:bodyPr>
            <a:normAutofit fontScale="77500" lnSpcReduction="20000"/>
          </a:bodyPr>
          <a:lstStyle/>
          <a:p>
            <a:pPr algn="just"/>
            <a:r>
              <a:rPr lang="zh-CN" altLang="en-US" dirty="0"/>
              <a:t>重音符号</a:t>
            </a:r>
          </a:p>
          <a:p>
            <a:pPr lvl="1" algn="just"/>
            <a:r>
              <a:rPr lang="en-US" altLang="zh-CN" dirty="0"/>
              <a:t>e.g.</a:t>
            </a:r>
            <a:r>
              <a:rPr lang="zh-CN" altLang="en-US" dirty="0"/>
              <a:t>：法语中</a:t>
            </a:r>
            <a:r>
              <a:rPr lang="en-US" altLang="zh-CN" dirty="0"/>
              <a:t>résumé vs. resume</a:t>
            </a:r>
          </a:p>
          <a:p>
            <a:pPr algn="just"/>
            <a:r>
              <a:rPr lang="zh-CN" altLang="en-US" dirty="0"/>
              <a:t>变音符号</a:t>
            </a:r>
          </a:p>
          <a:p>
            <a:pPr lvl="1" algn="just"/>
            <a:r>
              <a:rPr lang="en-US" altLang="zh-CN" dirty="0"/>
              <a:t>e.g.</a:t>
            </a:r>
            <a:r>
              <a:rPr lang="zh-CN" altLang="en-US" dirty="0"/>
              <a:t>：德语中</a:t>
            </a:r>
            <a:r>
              <a:rPr lang="en-US" altLang="zh-CN" dirty="0" err="1"/>
              <a:t>Tuebingen</a:t>
            </a:r>
            <a:r>
              <a:rPr lang="en-US" altLang="zh-CN" dirty="0"/>
              <a:t> vs. </a:t>
            </a:r>
            <a:r>
              <a:rPr lang="en-US" altLang="zh-CN" dirty="0" err="1"/>
              <a:t>Tübingen</a:t>
            </a:r>
            <a:r>
              <a:rPr lang="en-US" altLang="zh-CN" dirty="0"/>
              <a:t>. (</a:t>
            </a:r>
            <a:r>
              <a:rPr lang="zh-CN" altLang="en-US" dirty="0"/>
              <a:t>其实它们应该是等价的</a:t>
            </a:r>
            <a:r>
              <a:rPr lang="en-US" altLang="zh-CN" dirty="0"/>
              <a:t>)</a:t>
            </a:r>
            <a:r>
              <a:rPr lang="zh-CN" altLang="en-US" dirty="0"/>
              <a:t> </a:t>
            </a:r>
          </a:p>
          <a:p>
            <a:r>
              <a:rPr lang="zh-CN" altLang="en-US" dirty="0"/>
              <a:t>其他</a:t>
            </a:r>
          </a:p>
          <a:p>
            <a:pPr lvl="1"/>
            <a:r>
              <a:rPr lang="zh-CN" altLang="en-US" dirty="0"/>
              <a:t>中文中日期的表示</a:t>
            </a:r>
            <a:r>
              <a:rPr lang="en-US" altLang="zh-CN" dirty="0"/>
              <a:t>7</a:t>
            </a:r>
            <a:r>
              <a:rPr lang="zh-CN" altLang="en-US" dirty="0"/>
              <a:t>月</a:t>
            </a:r>
            <a:r>
              <a:rPr lang="en-US" altLang="zh-CN" dirty="0"/>
              <a:t>30</a:t>
            </a:r>
            <a:r>
              <a:rPr lang="zh-CN" altLang="en-US" dirty="0"/>
              <a:t>日 </a:t>
            </a:r>
            <a:r>
              <a:rPr lang="en-US" altLang="zh-CN" dirty="0"/>
              <a:t>vs. </a:t>
            </a:r>
            <a:r>
              <a:rPr lang="zh-CN" altLang="en-US" dirty="0"/>
              <a:t>英文中</a:t>
            </a:r>
            <a:r>
              <a:rPr lang="en-US" altLang="zh-CN" dirty="0"/>
              <a:t>7/30</a:t>
            </a:r>
          </a:p>
          <a:p>
            <a:pPr lvl="1"/>
            <a:r>
              <a:rPr lang="zh-CN" altLang="en-US" dirty="0"/>
              <a:t>日语中使用的假名汉字 </a:t>
            </a:r>
            <a:r>
              <a:rPr lang="en-US" altLang="zh-CN" dirty="0"/>
              <a:t>vs. </a:t>
            </a:r>
            <a:r>
              <a:rPr lang="zh-CN" altLang="en-US" dirty="0"/>
              <a:t>中文中的汉字</a:t>
            </a:r>
            <a:endParaRPr lang="en-US" altLang="zh-CN" dirty="0"/>
          </a:p>
          <a:p>
            <a:pPr algn="just"/>
            <a:r>
              <a:rPr lang="zh-CN" altLang="en-US" b="1" dirty="0"/>
              <a:t>最重要的标准</a:t>
            </a:r>
          </a:p>
          <a:p>
            <a:pPr lvl="1" algn="just"/>
            <a:r>
              <a:rPr lang="zh-CN" altLang="en-US" b="1" dirty="0"/>
              <a:t>最重要的问题不是规范或者语言学的问题，而是用户将会如何根据这些词来构造查询？ </a:t>
            </a:r>
            <a:endParaRPr lang="en-US" altLang="zh-CN" b="1" dirty="0"/>
          </a:p>
          <a:p>
            <a:pPr lvl="1" algn="just"/>
            <a:r>
              <a:rPr lang="zh-CN" altLang="en-US" dirty="0"/>
              <a:t>即使在一些语言中，有的词有了标准的读音，但是用户有自己的读音</a:t>
            </a:r>
            <a:r>
              <a:rPr lang="en-US" altLang="zh-CN" dirty="0"/>
              <a:t>/</a:t>
            </a:r>
            <a:r>
              <a:rPr lang="zh-CN" altLang="en-US" dirty="0"/>
              <a:t>拼写方式 </a:t>
            </a:r>
          </a:p>
          <a:p>
            <a:pPr lvl="2" algn="just"/>
            <a:r>
              <a:rPr lang="en-US" altLang="zh-CN" dirty="0"/>
              <a:t>e.g.</a:t>
            </a:r>
            <a:r>
              <a:rPr lang="zh-CN" altLang="en-US" dirty="0"/>
              <a:t>：</a:t>
            </a:r>
            <a:r>
              <a:rPr lang="en-US" altLang="zh-CN" dirty="0" err="1"/>
              <a:t>Tuebingen</a:t>
            </a:r>
            <a:r>
              <a:rPr lang="en-US" altLang="zh-CN" dirty="0"/>
              <a:t>, </a:t>
            </a:r>
            <a:r>
              <a:rPr lang="en-US" altLang="zh-CN" dirty="0" err="1"/>
              <a:t>Tübingen</a:t>
            </a:r>
            <a:r>
              <a:rPr lang="en-US" altLang="zh-CN" dirty="0"/>
              <a:t>, Tubingen Tubingen </a:t>
            </a:r>
            <a:endParaRPr lang="zh-CN" altLang="en-US" dirty="0"/>
          </a:p>
          <a:p>
            <a:endParaRPr lang="zh-CN" altLang="en-US" dirty="0"/>
          </a:p>
        </p:txBody>
      </p:sp>
    </p:spTree>
    <p:extLst>
      <p:ext uri="{BB962C8B-B14F-4D97-AF65-F5344CB8AC3E}">
        <p14:creationId xmlns:p14="http://schemas.microsoft.com/office/powerpoint/2010/main" val="336291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大小写转换</a:t>
            </a:r>
          </a:p>
        </p:txBody>
      </p:sp>
      <p:sp>
        <p:nvSpPr>
          <p:cNvPr id="3" name="内容占位符 2"/>
          <p:cNvSpPr>
            <a:spLocks noGrp="1"/>
          </p:cNvSpPr>
          <p:nvPr>
            <p:ph idx="1"/>
          </p:nvPr>
        </p:nvSpPr>
        <p:spPr/>
        <p:txBody>
          <a:bodyPr>
            <a:normAutofit/>
          </a:bodyPr>
          <a:lstStyle/>
          <a:p>
            <a:r>
              <a:rPr lang="zh-CN" altLang="en-US" sz="2800" dirty="0"/>
              <a:t>一般策略 </a:t>
            </a:r>
          </a:p>
          <a:p>
            <a:pPr lvl="1"/>
            <a:r>
              <a:rPr lang="zh-CN" altLang="en-US" sz="2400" dirty="0"/>
              <a:t>将所有字母转换为小写 </a:t>
            </a:r>
          </a:p>
          <a:p>
            <a:pPr lvl="1"/>
            <a:r>
              <a:rPr lang="zh-CN" altLang="en-US" sz="2400" dirty="0"/>
              <a:t>绝大多数情况下，用户在构造查询时都忽略首字母的大写 </a:t>
            </a:r>
          </a:p>
          <a:p>
            <a:pPr lvl="1"/>
            <a:r>
              <a:rPr lang="zh-CN" altLang="en-US" sz="2400" dirty="0"/>
              <a:t>一些专有名词除外 </a:t>
            </a:r>
          </a:p>
          <a:p>
            <a:pPr lvl="2"/>
            <a:r>
              <a:rPr lang="en-US" altLang="zh-CN" sz="2000" dirty="0"/>
              <a:t>e.g.</a:t>
            </a:r>
            <a:r>
              <a:rPr lang="zh-CN" altLang="en-US" sz="2000" dirty="0"/>
              <a:t>：</a:t>
            </a:r>
            <a:r>
              <a:rPr lang="en-US" altLang="zh-CN" sz="2000" dirty="0"/>
              <a:t>General Motors </a:t>
            </a:r>
          </a:p>
          <a:p>
            <a:pPr lvl="2"/>
            <a:r>
              <a:rPr lang="en-US" altLang="zh-CN" sz="2000" dirty="0"/>
              <a:t>Fed vs. fed </a:t>
            </a:r>
          </a:p>
          <a:p>
            <a:pPr lvl="2"/>
            <a:r>
              <a:rPr lang="en-US" altLang="zh-CN" sz="2000" dirty="0"/>
              <a:t>SAIL vs. sail </a:t>
            </a:r>
          </a:p>
        </p:txBody>
      </p:sp>
    </p:spTree>
    <p:extLst>
      <p:ext uri="{BB962C8B-B14F-4D97-AF65-F5344CB8AC3E}">
        <p14:creationId xmlns:p14="http://schemas.microsoft.com/office/powerpoint/2010/main" val="31810918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2056</Words>
  <Application>Microsoft Office PowerPoint</Application>
  <PresentationFormat>全屏显示(4:3)</PresentationFormat>
  <Paragraphs>255</Paragraphs>
  <Slides>25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-apple-system</vt:lpstr>
      <vt:lpstr>PingFang SC</vt:lpstr>
      <vt:lpstr>Zapf Dingbats</vt:lpstr>
      <vt:lpstr>Microsoft Yahei</vt:lpstr>
      <vt:lpstr>Microsoft Yahei</vt:lpstr>
      <vt:lpstr>Arial</vt:lpstr>
      <vt:lpstr>Calibri</vt:lpstr>
      <vt:lpstr>Lucida Sans</vt:lpstr>
      <vt:lpstr>Tahoma</vt:lpstr>
      <vt:lpstr>Office 主题</vt:lpstr>
      <vt:lpstr>第3讲 词项词典 The term vocabulary</vt:lpstr>
      <vt:lpstr>如何建立词项词典？</vt:lpstr>
      <vt:lpstr>一、文档解析 (Parsing a document)</vt:lpstr>
      <vt:lpstr>二、词条化 (Tokenization)</vt:lpstr>
      <vt:lpstr>词条化可能遇到的问题(英文)</vt:lpstr>
      <vt:lpstr>PowerPoint 演示文稿</vt:lpstr>
      <vt:lpstr>三、  词项归一化  (Normalization)</vt:lpstr>
      <vt:lpstr>不同语言之间的区别</vt:lpstr>
      <vt:lpstr>大小写转换</vt:lpstr>
      <vt:lpstr>PowerPoint 演示文稿</vt:lpstr>
      <vt:lpstr>四、 词干还原  (Stemming)</vt:lpstr>
      <vt:lpstr>中文重叠词还原—可视为“词干还原”</vt:lpstr>
      <vt:lpstr>Porter算法</vt:lpstr>
      <vt:lpstr>PowerPoint 演示文稿</vt:lpstr>
      <vt:lpstr>五、 词形归并(Lemmatization)</vt:lpstr>
      <vt:lpstr>PowerPoint 演示文稿</vt:lpstr>
      <vt:lpstr>词干还原  (Stemming)和词形归并  (Lemmatization)</vt:lpstr>
      <vt:lpstr>语言的特殊性</vt:lpstr>
      <vt:lpstr>六、  停用词 (Stop Words)</vt:lpstr>
      <vt:lpstr>消除停用词问题和可能的方法</vt:lpstr>
      <vt:lpstr>构造停用词表 </vt:lpstr>
      <vt:lpstr>七、 开源 NLP库/工具</vt:lpstr>
      <vt:lpstr>PowerPoint 演示文稿</vt:lpstr>
      <vt:lpstr>斯坦福    stanza   20.3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第5讲 词项词典</dc:title>
  <dc:creator>lianli</dc:creator>
  <cp:lastModifiedBy>lian li</cp:lastModifiedBy>
  <cp:revision>28</cp:revision>
  <dcterms:created xsi:type="dcterms:W3CDTF">2018-07-17T01:29:13Z</dcterms:created>
  <dcterms:modified xsi:type="dcterms:W3CDTF">2022-09-26T02:32:48Z</dcterms:modified>
</cp:coreProperties>
</file>