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389" r:id="rId3"/>
    <p:sldId id="314" r:id="rId4"/>
    <p:sldId id="384" r:id="rId5"/>
    <p:sldId id="342" r:id="rId6"/>
    <p:sldId id="260" r:id="rId7"/>
    <p:sldId id="385" r:id="rId8"/>
    <p:sldId id="267" r:id="rId9"/>
    <p:sldId id="316" r:id="rId10"/>
    <p:sldId id="386" r:id="rId11"/>
    <p:sldId id="318" r:id="rId12"/>
    <p:sldId id="391" r:id="rId13"/>
    <p:sldId id="388" r:id="rId14"/>
    <p:sldId id="358" r:id="rId15"/>
    <p:sldId id="387" r:id="rId16"/>
    <p:sldId id="328" r:id="rId17"/>
    <p:sldId id="359" r:id="rId18"/>
    <p:sldId id="360" r:id="rId19"/>
    <p:sldId id="361" r:id="rId20"/>
    <p:sldId id="393" r:id="rId21"/>
    <p:sldId id="362" r:id="rId22"/>
    <p:sldId id="363" r:id="rId23"/>
    <p:sldId id="394" r:id="rId24"/>
    <p:sldId id="364" r:id="rId25"/>
    <p:sldId id="365" r:id="rId26"/>
    <p:sldId id="398" r:id="rId27"/>
    <p:sldId id="366" r:id="rId28"/>
    <p:sldId id="397" r:id="rId29"/>
    <p:sldId id="367" r:id="rId30"/>
    <p:sldId id="413" r:id="rId31"/>
    <p:sldId id="402" r:id="rId32"/>
    <p:sldId id="400" r:id="rId33"/>
    <p:sldId id="368" r:id="rId34"/>
    <p:sldId id="369" r:id="rId35"/>
    <p:sldId id="370" r:id="rId36"/>
    <p:sldId id="371" r:id="rId37"/>
    <p:sldId id="372" r:id="rId38"/>
    <p:sldId id="373" r:id="rId39"/>
    <p:sldId id="403" r:id="rId40"/>
    <p:sldId id="376" r:id="rId41"/>
    <p:sldId id="378" r:id="rId42"/>
    <p:sldId id="374" r:id="rId43"/>
    <p:sldId id="377" r:id="rId44"/>
    <p:sldId id="381" r:id="rId45"/>
    <p:sldId id="380" r:id="rId46"/>
    <p:sldId id="264" r:id="rId47"/>
    <p:sldId id="263" r:id="rId48"/>
    <p:sldId id="288" r:id="rId49"/>
    <p:sldId id="415" r:id="rId50"/>
    <p:sldId id="416" r:id="rId51"/>
    <p:sldId id="298" r:id="rId52"/>
    <p:sldId id="417" r:id="rId53"/>
    <p:sldId id="270" r:id="rId5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173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0F5C64-5324-4A79-8365-5E56F634C1A6}" type="datetimeFigureOut">
              <a:rPr lang="zh-CN" altLang="en-US" smtClean="0"/>
              <a:pPr/>
              <a:t>2022/9/26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AF5F36-DD41-4FDB-9015-B4D43F5B3B86}" type="slidenum">
              <a:rPr lang="zh-CN" altLang="en-US" smtClean="0"/>
              <a:pPr/>
              <a:t>‹#›</a:t>
            </a:fld>
            <a:endParaRPr lang="zh-CN" altLang="en-US"/>
          </a:p>
        </p:txBody>
      </p:sp>
    </p:spTree>
    <p:extLst>
      <p:ext uri="{BB962C8B-B14F-4D97-AF65-F5344CB8AC3E}">
        <p14:creationId xmlns:p14="http://schemas.microsoft.com/office/powerpoint/2010/main" val="1692910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8AE3E9B-D4E5-7642-8FFC-9FFB446976F1}" type="slidenum">
              <a:rPr kumimoji="1" lang="zh-CN" altLang="en-US" smtClean="0"/>
              <a:pPr/>
              <a:t>26</a:t>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2022/9/26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2022/9/26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2022/9/26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2022/9/26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2022/9/26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2022/9/26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2022/9/26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cnblogs.com/pinard/p/6519110.html" TargetMode="External"/><Relationship Id="rId2" Type="http://schemas.openxmlformats.org/officeDocument/2006/relationships/hyperlink" Target="http://www.cnblogs.com/pinard/p/6509630.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File:AAMarkov.jpg" TargetMode="External"/><Relationship Id="rId2" Type="http://schemas.openxmlformats.org/officeDocument/2006/relationships/hyperlink" Target="http://baike.baidu.com/view/18964.htm" TargetMode="Externa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baike.baidu.com/view/18964.ht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www.oschina.net/p/ikanalyzer"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ictclas.org/"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www.iteye.com/magazines/102"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web.eecs.umich.edu/~mihalcea/papers/mihalcea.emnlp04.pdf"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github.com/hankcs/HanLPHanlp"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blog.csdn.net/riverflowrand/article/details/50057323" TargetMode="External"/><Relationship Id="rId2" Type="http://schemas.openxmlformats.org/officeDocument/2006/relationships/hyperlink" Target="https://class.coursera.org/nl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a:t>
            </a:r>
            <a:r>
              <a:rPr lang="en-US" altLang="zh-CN" dirty="0"/>
              <a:t>4</a:t>
            </a:r>
            <a:r>
              <a:rPr lang="zh-CN" altLang="en-US" dirty="0"/>
              <a:t>讲  中文分词</a:t>
            </a:r>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33815265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zh-CN" dirty="0"/>
              <a:t>优点：</a:t>
            </a:r>
          </a:p>
          <a:p>
            <a:pPr lvl="1"/>
            <a:r>
              <a:rPr lang="zh-CN" altLang="zh-CN" dirty="0"/>
              <a:t>程序简单易行，开发周期短；</a:t>
            </a:r>
          </a:p>
          <a:p>
            <a:pPr lvl="1"/>
            <a:r>
              <a:rPr lang="zh-CN" altLang="zh-CN" dirty="0"/>
              <a:t>仅需很少的语言资源（词表），</a:t>
            </a:r>
            <a:endParaRPr lang="en-US" altLang="zh-CN" dirty="0"/>
          </a:p>
          <a:p>
            <a:pPr lvl="1"/>
            <a:r>
              <a:rPr lang="zh-CN" altLang="zh-CN" dirty="0"/>
              <a:t>不需要任何词法、句法、语义资源。</a:t>
            </a:r>
            <a:endParaRPr lang="en-US" altLang="zh-CN" dirty="0"/>
          </a:p>
          <a:p>
            <a:pPr lvl="1"/>
            <a:r>
              <a:rPr lang="zh-CN" altLang="en-US" dirty="0"/>
              <a:t>可以自定义词库，增加新词</a:t>
            </a:r>
            <a:endParaRPr lang="zh-CN" altLang="zh-CN" dirty="0"/>
          </a:p>
          <a:p>
            <a:r>
              <a:rPr lang="zh-CN" altLang="zh-CN" dirty="0"/>
              <a:t>缺点：</a:t>
            </a:r>
          </a:p>
          <a:p>
            <a:pPr lvl="1"/>
            <a:r>
              <a:rPr lang="en-US" altLang="zh-CN" dirty="0"/>
              <a:t>Out of Vocabulary</a:t>
            </a:r>
          </a:p>
          <a:p>
            <a:pPr lvl="1"/>
            <a:r>
              <a:rPr lang="zh-CN" altLang="zh-CN" dirty="0"/>
              <a:t>歧义消解能力差；</a:t>
            </a:r>
          </a:p>
          <a:p>
            <a:pPr lvl="1"/>
            <a:r>
              <a:rPr lang="zh-CN" altLang="zh-CN" dirty="0"/>
              <a:t>切分正确率不高，一般在</a:t>
            </a:r>
            <a:r>
              <a:rPr lang="en-US" altLang="zh-CN" dirty="0"/>
              <a:t>95%</a:t>
            </a:r>
            <a:r>
              <a:rPr lang="zh-CN" altLang="zh-CN" dirty="0"/>
              <a:t>左右。</a:t>
            </a:r>
          </a:p>
          <a:p>
            <a:endParaRPr lang="zh-CN" altLang="en-US" dirty="0"/>
          </a:p>
        </p:txBody>
      </p:sp>
    </p:spTree>
    <p:extLst>
      <p:ext uri="{BB962C8B-B14F-4D97-AF65-F5344CB8AC3E}">
        <p14:creationId xmlns:p14="http://schemas.microsoft.com/office/powerpoint/2010/main" val="3879743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en-US" dirty="0"/>
              <a:t>基于统计的分词方法</a:t>
            </a:r>
          </a:p>
        </p:txBody>
      </p:sp>
      <p:sp>
        <p:nvSpPr>
          <p:cNvPr id="3" name="内容占位符 2"/>
          <p:cNvSpPr>
            <a:spLocks noGrp="1"/>
          </p:cNvSpPr>
          <p:nvPr>
            <p:ph idx="1"/>
          </p:nvPr>
        </p:nvSpPr>
        <p:spPr>
          <a:xfrm>
            <a:off x="457200" y="1600200"/>
            <a:ext cx="8229600" cy="4925144"/>
          </a:xfrm>
        </p:spPr>
        <p:txBody>
          <a:bodyPr>
            <a:normAutofit fontScale="92500"/>
          </a:bodyPr>
          <a:lstStyle/>
          <a:p>
            <a:pPr>
              <a:lnSpc>
                <a:spcPct val="150000"/>
              </a:lnSpc>
            </a:pPr>
            <a:r>
              <a:rPr lang="zh-CN" altLang="en-US" dirty="0"/>
              <a:t>假设：如果相连的字在不同的文本中出现的次数越多，就证明这相连的字很可能就是一个词。</a:t>
            </a:r>
            <a:endParaRPr lang="en-US" altLang="zh-CN" dirty="0"/>
          </a:p>
          <a:p>
            <a:pPr>
              <a:lnSpc>
                <a:spcPct val="150000"/>
              </a:lnSpc>
            </a:pPr>
            <a:r>
              <a:rPr lang="zh-CN" altLang="en-US" dirty="0"/>
              <a:t>方法：</a:t>
            </a:r>
            <a:endParaRPr lang="en-US" altLang="zh-CN" dirty="0"/>
          </a:p>
          <a:p>
            <a:pPr lvl="1">
              <a:lnSpc>
                <a:spcPct val="150000"/>
              </a:lnSpc>
            </a:pPr>
            <a:r>
              <a:rPr lang="zh-CN" altLang="en-US" dirty="0"/>
              <a:t>用字与字相邻出现的</a:t>
            </a:r>
            <a:r>
              <a:rPr lang="zh-CN" altLang="en-US" dirty="0">
                <a:solidFill>
                  <a:srgbClr val="FF0000"/>
                </a:solidFill>
              </a:rPr>
              <a:t>频率</a:t>
            </a:r>
            <a:r>
              <a:rPr lang="zh-CN" altLang="en-US" dirty="0"/>
              <a:t>来反应成词的可靠度，</a:t>
            </a:r>
            <a:endParaRPr lang="en-US" altLang="zh-CN" dirty="0"/>
          </a:p>
          <a:p>
            <a:pPr lvl="1">
              <a:lnSpc>
                <a:spcPct val="150000"/>
              </a:lnSpc>
            </a:pPr>
            <a:r>
              <a:rPr lang="zh-CN" altLang="en-US" dirty="0"/>
              <a:t>统计语料中相邻出现的各个字的组合的频度，</a:t>
            </a:r>
            <a:endParaRPr lang="en-US" altLang="zh-CN" dirty="0"/>
          </a:p>
          <a:p>
            <a:pPr lvl="1">
              <a:lnSpc>
                <a:spcPct val="150000"/>
              </a:lnSpc>
            </a:pPr>
            <a:r>
              <a:rPr lang="zh-CN" altLang="en-US" dirty="0"/>
              <a:t>当组合频度高于某一个临界值时，我们便可认为此字组可能构成一个词语。</a:t>
            </a:r>
          </a:p>
          <a:p>
            <a:pPr>
              <a:lnSpc>
                <a:spcPct val="150000"/>
              </a:lnSpc>
              <a:buNone/>
            </a:pPr>
            <a:endParaRPr lang="en-US" altLang="zh-CN" dirty="0"/>
          </a:p>
          <a:p>
            <a:pPr lvl="1">
              <a:lnSpc>
                <a:spcPct val="80000"/>
              </a:lnSpc>
              <a:buFont typeface="Arial" pitchFamily="34" charset="0"/>
              <a:buChar char="•"/>
              <a:defRPr/>
            </a:pPr>
            <a:endParaRPr lang="zh-CN" altLang="en-US" sz="2400" dirty="0"/>
          </a:p>
          <a:p>
            <a:pPr marL="457200" lvl="1" indent="0">
              <a:lnSpc>
                <a:spcPct val="80000"/>
              </a:lnSpc>
              <a:buNone/>
              <a:defRPr/>
            </a:pPr>
            <a:endParaRPr lang="en-US" altLang="zh-CN" sz="2400" dirty="0"/>
          </a:p>
        </p:txBody>
      </p:sp>
    </p:spTree>
    <p:extLst>
      <p:ext uri="{BB962C8B-B14F-4D97-AF65-F5344CB8AC3E}">
        <p14:creationId xmlns:p14="http://schemas.microsoft.com/office/powerpoint/2010/main" val="3639596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defRPr/>
            </a:pPr>
            <a:r>
              <a:rPr lang="zh-CN" altLang="en-US" sz="2800" dirty="0"/>
              <a:t>基于统计</a:t>
            </a:r>
            <a:r>
              <a:rPr lang="en-US" altLang="zh-CN" sz="2800" dirty="0"/>
              <a:t>/</a:t>
            </a:r>
            <a:r>
              <a:rPr lang="zh-CN" altLang="en-US" sz="2800" dirty="0"/>
              <a:t>机器学习的方法</a:t>
            </a:r>
            <a:endParaRPr lang="en-US" altLang="zh-CN" sz="2800" dirty="0"/>
          </a:p>
          <a:p>
            <a:pPr lvl="1">
              <a:lnSpc>
                <a:spcPct val="150000"/>
              </a:lnSpc>
              <a:buFont typeface="Arial" pitchFamily="34" charset="0"/>
              <a:buChar char="•"/>
              <a:defRPr/>
            </a:pPr>
            <a:r>
              <a:rPr lang="zh-CN" altLang="en-US" sz="2400" dirty="0"/>
              <a:t>设定模型</a:t>
            </a:r>
            <a:endParaRPr lang="en-US" altLang="zh-CN" sz="2400" dirty="0"/>
          </a:p>
          <a:p>
            <a:pPr lvl="1">
              <a:lnSpc>
                <a:spcPct val="150000"/>
              </a:lnSpc>
              <a:buFont typeface="Arial" pitchFamily="34" charset="0"/>
              <a:buChar char="•"/>
              <a:defRPr/>
            </a:pPr>
            <a:r>
              <a:rPr lang="zh-CN" altLang="en-US" sz="2400" dirty="0"/>
              <a:t>模型训练：根据观测到的数据</a:t>
            </a:r>
            <a:r>
              <a:rPr lang="en-US" altLang="zh-CN" sz="2400" dirty="0"/>
              <a:t>(</a:t>
            </a:r>
            <a:r>
              <a:rPr lang="zh-CN" altLang="en-US" sz="2400" dirty="0"/>
              <a:t>人工标注好的语料</a:t>
            </a:r>
            <a:r>
              <a:rPr lang="en-US" altLang="zh-CN" sz="2400" dirty="0"/>
              <a:t>)</a:t>
            </a:r>
            <a:r>
              <a:rPr lang="zh-CN" altLang="en-US" sz="2400" dirty="0"/>
              <a:t>的统计特征对</a:t>
            </a:r>
            <a:r>
              <a:rPr lang="zh-CN" altLang="en-US" sz="2400" dirty="0">
                <a:solidFill>
                  <a:srgbClr val="FF0000"/>
                </a:solidFill>
              </a:rPr>
              <a:t>模型参数</a:t>
            </a:r>
            <a:r>
              <a:rPr lang="zh-CN" altLang="en-US" sz="2400" dirty="0"/>
              <a:t>进行估计。</a:t>
            </a:r>
            <a:endParaRPr lang="en-US" altLang="zh-CN" sz="2400" dirty="0"/>
          </a:p>
          <a:p>
            <a:pPr lvl="1">
              <a:lnSpc>
                <a:spcPct val="150000"/>
              </a:lnSpc>
              <a:buFont typeface="Arial" pitchFamily="34" charset="0"/>
              <a:buChar char="•"/>
              <a:defRPr/>
            </a:pPr>
            <a:r>
              <a:rPr lang="zh-CN" altLang="en-US" sz="2400" dirty="0"/>
              <a:t>分词：通过</a:t>
            </a:r>
            <a:r>
              <a:rPr lang="zh-CN" altLang="en-US" sz="2400" dirty="0">
                <a:solidFill>
                  <a:srgbClr val="FF0000"/>
                </a:solidFill>
              </a:rPr>
              <a:t>模型</a:t>
            </a:r>
            <a:r>
              <a:rPr lang="zh-CN" altLang="en-US" sz="2400" dirty="0"/>
              <a:t>计算各种分词出现的概率，将概率最大的分词结果作为最终结果。</a:t>
            </a:r>
            <a:endParaRPr lang="en-US" altLang="zh-CN" sz="2400" dirty="0"/>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endParaRPr lang="zh-CN" altLang="en-US" dirty="0">
              <a:latin typeface="+mn-ea"/>
              <a:ea typeface="+mn-ea"/>
            </a:endParaRPr>
          </a:p>
        </p:txBody>
      </p:sp>
      <p:sp>
        <p:nvSpPr>
          <p:cNvPr id="3" name="内容占位符 2"/>
          <p:cNvSpPr>
            <a:spLocks noGrp="1"/>
          </p:cNvSpPr>
          <p:nvPr>
            <p:ph idx="1"/>
          </p:nvPr>
        </p:nvSpPr>
        <p:spPr/>
        <p:txBody>
          <a:bodyPr>
            <a:normAutofit/>
          </a:bodyPr>
          <a:lstStyle/>
          <a:p>
            <a:pPr>
              <a:lnSpc>
                <a:spcPct val="150000"/>
              </a:lnSpc>
            </a:pPr>
            <a:r>
              <a:rPr lang="zh-CN" altLang="en-US" dirty="0"/>
              <a:t>主要统计模型</a:t>
            </a:r>
            <a:endParaRPr lang="en-US" altLang="zh-CN" dirty="0"/>
          </a:p>
          <a:p>
            <a:pPr lvl="1">
              <a:lnSpc>
                <a:spcPct val="150000"/>
              </a:lnSpc>
            </a:pPr>
            <a:r>
              <a:rPr lang="en-US" altLang="zh-CN" sz="2000" dirty="0"/>
              <a:t>N</a:t>
            </a:r>
            <a:r>
              <a:rPr lang="zh-CN" altLang="en-US" sz="2000" dirty="0"/>
              <a:t>元文法模型（</a:t>
            </a:r>
            <a:r>
              <a:rPr lang="en-US" altLang="zh-CN" sz="2000" dirty="0"/>
              <a:t>N-gram</a:t>
            </a:r>
            <a:r>
              <a:rPr lang="zh-CN" altLang="en-US" sz="2000" dirty="0"/>
              <a:t>）</a:t>
            </a:r>
            <a:endParaRPr lang="en-US" altLang="zh-CN" sz="2000" dirty="0"/>
          </a:p>
          <a:p>
            <a:pPr lvl="2">
              <a:lnSpc>
                <a:spcPct val="150000"/>
              </a:lnSpc>
            </a:pPr>
            <a:r>
              <a:rPr lang="zh-CN" altLang="en-US" sz="1600" dirty="0"/>
              <a:t>语言统计模型</a:t>
            </a:r>
            <a:endParaRPr lang="en-US" altLang="zh-CN" sz="1600" dirty="0"/>
          </a:p>
          <a:p>
            <a:pPr lvl="1">
              <a:lnSpc>
                <a:spcPct val="150000"/>
              </a:lnSpc>
            </a:pPr>
            <a:r>
              <a:rPr lang="zh-CN" altLang="en-US" sz="2000" dirty="0"/>
              <a:t>隐马尔可夫模型（</a:t>
            </a:r>
            <a:r>
              <a:rPr lang="en-US" altLang="zh-CN" sz="2000" dirty="0"/>
              <a:t>Hidden Markov Model </a:t>
            </a:r>
            <a:r>
              <a:rPr lang="zh-CN" altLang="en-US" sz="2000" dirty="0"/>
              <a:t>，</a:t>
            </a:r>
            <a:r>
              <a:rPr lang="en-US" altLang="zh-CN" sz="2000" dirty="0"/>
              <a:t>HMM</a:t>
            </a:r>
            <a:r>
              <a:rPr lang="zh-CN" altLang="en-US" sz="2000" dirty="0"/>
              <a:t>）</a:t>
            </a:r>
            <a:endParaRPr lang="en-US" altLang="zh-CN" sz="2000" dirty="0"/>
          </a:p>
          <a:p>
            <a:pPr lvl="2">
              <a:lnSpc>
                <a:spcPct val="150000"/>
              </a:lnSpc>
            </a:pPr>
            <a:r>
              <a:rPr lang="zh-CN" altLang="zh-CN" sz="1600" dirty="0"/>
              <a:t>最大熵马尔可夫模型（</a:t>
            </a:r>
            <a:r>
              <a:rPr lang="en-US" altLang="zh-CN" sz="1600" dirty="0"/>
              <a:t>MEMM</a:t>
            </a:r>
            <a:r>
              <a:rPr lang="zh-CN" altLang="zh-CN" sz="1600" dirty="0"/>
              <a:t>）</a:t>
            </a:r>
            <a:endParaRPr lang="en-US" altLang="zh-CN" sz="1600" dirty="0"/>
          </a:p>
          <a:p>
            <a:pPr lvl="1">
              <a:lnSpc>
                <a:spcPct val="150000"/>
              </a:lnSpc>
            </a:pPr>
            <a:r>
              <a:rPr lang="zh-CN" altLang="en-US" sz="2000" dirty="0"/>
              <a:t>条件随机场模型（</a:t>
            </a:r>
            <a:r>
              <a:rPr lang="en-US" altLang="zh-CN" sz="2000" dirty="0"/>
              <a:t>Conditional Random Fields</a:t>
            </a:r>
            <a:r>
              <a:rPr lang="zh-CN" altLang="en-US" sz="2000" dirty="0"/>
              <a:t>，</a:t>
            </a:r>
            <a:r>
              <a:rPr lang="en-US" altLang="zh-CN" sz="2000" dirty="0"/>
              <a:t>CRF</a:t>
            </a:r>
            <a:r>
              <a:rPr lang="zh-CN" altLang="en-US" sz="2000" dirty="0"/>
              <a:t>）</a:t>
            </a:r>
            <a:endParaRPr lang="en-US" altLang="zh-CN" sz="2000" dirty="0"/>
          </a:p>
          <a:p>
            <a:pPr lvl="1">
              <a:lnSpc>
                <a:spcPct val="150000"/>
              </a:lnSpc>
            </a:pPr>
            <a:r>
              <a:rPr lang="zh-CN" altLang="en-US" sz="2000" dirty="0"/>
              <a:t>深度学习模型</a:t>
            </a:r>
            <a:endParaRPr lang="en-US" altLang="zh-CN" sz="2000" dirty="0"/>
          </a:p>
          <a:p>
            <a:pPr lvl="2">
              <a:lnSpc>
                <a:spcPct val="150000"/>
              </a:lnSpc>
            </a:pPr>
            <a:r>
              <a:rPr lang="en-US" altLang="zh-CN" sz="1600" dirty="0"/>
              <a:t>RNN</a:t>
            </a:r>
            <a:r>
              <a:rPr lang="zh-CN" altLang="en-US" sz="1600" dirty="0"/>
              <a:t>，</a:t>
            </a:r>
            <a:r>
              <a:rPr lang="en-US" altLang="zh-CN" sz="1600" dirty="0"/>
              <a:t> LSTM</a:t>
            </a:r>
            <a:endParaRPr lang="zh-CN" altLang="en-US" sz="1600" dirty="0"/>
          </a:p>
        </p:txBody>
      </p:sp>
    </p:spTree>
    <p:extLst>
      <p:ext uri="{BB962C8B-B14F-4D97-AF65-F5344CB8AC3E}">
        <p14:creationId xmlns:p14="http://schemas.microsoft.com/office/powerpoint/2010/main" val="893918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332656"/>
            <a:ext cx="8229600" cy="6264696"/>
          </a:xfrm>
        </p:spPr>
        <p:txBody>
          <a:bodyPr>
            <a:normAutofit/>
          </a:bodyPr>
          <a:lstStyle/>
          <a:p>
            <a:r>
              <a:rPr lang="zh-CN" altLang="en-US" dirty="0"/>
              <a:t>深度神经网络</a:t>
            </a:r>
            <a:endParaRPr lang="en-US" altLang="zh-CN" dirty="0"/>
          </a:p>
          <a:p>
            <a:pPr lvl="1"/>
            <a:r>
              <a:rPr lang="en-US" altLang="zh-CN" dirty="0"/>
              <a:t>RNN</a:t>
            </a:r>
            <a:r>
              <a:rPr lang="zh-CN" altLang="en-US" dirty="0"/>
              <a:t>（</a:t>
            </a:r>
            <a:r>
              <a:rPr lang="en-US" altLang="zh-CN" dirty="0"/>
              <a:t>Recurrent Neural Network</a:t>
            </a:r>
            <a:r>
              <a:rPr lang="zh-CN" altLang="en-US" dirty="0"/>
              <a:t>）循环神经网络  </a:t>
            </a:r>
            <a:endParaRPr lang="en-US" altLang="zh-CN" dirty="0"/>
          </a:p>
          <a:p>
            <a:pPr lvl="2"/>
            <a:r>
              <a:rPr lang="zh-CN" altLang="en-US" dirty="0"/>
              <a:t>用于处理序列数据的神经网络</a:t>
            </a:r>
            <a:endParaRPr lang="en-US" altLang="zh-CN" dirty="0"/>
          </a:p>
          <a:p>
            <a:pPr lvl="2"/>
            <a:r>
              <a:rPr lang="zh-CN" altLang="en-US" dirty="0"/>
              <a:t>序列数据有一个特点</a:t>
            </a:r>
            <a:r>
              <a:rPr lang="en-US" altLang="zh-CN" dirty="0"/>
              <a:t>——</a:t>
            </a:r>
            <a:r>
              <a:rPr lang="zh-CN" altLang="en-US" dirty="0"/>
              <a:t>后面的数据跟前面的数据有关系</a:t>
            </a:r>
            <a:endParaRPr lang="en-US" altLang="zh-CN" dirty="0"/>
          </a:p>
          <a:p>
            <a:pPr lvl="2"/>
            <a:r>
              <a:rPr lang="en-US" altLang="zh-CN" dirty="0"/>
              <a:t>RNN </a:t>
            </a:r>
            <a:r>
              <a:rPr lang="zh-CN" altLang="en-US" dirty="0"/>
              <a:t>允许信息的持久化</a:t>
            </a:r>
            <a:endParaRPr lang="en-US" altLang="zh-CN" dirty="0"/>
          </a:p>
          <a:p>
            <a:pPr lvl="1"/>
            <a:r>
              <a:rPr lang="en-US" altLang="zh-CN" dirty="0"/>
              <a:t>LSTM</a:t>
            </a:r>
            <a:r>
              <a:rPr lang="zh-CN" altLang="en-US" dirty="0"/>
              <a:t> （</a:t>
            </a:r>
            <a:r>
              <a:rPr lang="en-US" altLang="zh-CN" dirty="0"/>
              <a:t>long short-term memory</a:t>
            </a:r>
            <a:r>
              <a:rPr lang="zh-CN" altLang="en-US" dirty="0"/>
              <a:t>）。</a:t>
            </a:r>
            <a:endParaRPr lang="en-US" altLang="zh-CN" dirty="0"/>
          </a:p>
          <a:p>
            <a:pPr lvl="2"/>
            <a:r>
              <a:rPr lang="en-US" altLang="zh-CN" dirty="0"/>
              <a:t>RNN</a:t>
            </a:r>
            <a:r>
              <a:rPr lang="zh-CN" altLang="en-US" dirty="0"/>
              <a:t>的一种变体，</a:t>
            </a:r>
            <a:endParaRPr lang="en-US" altLang="zh-CN" dirty="0"/>
          </a:p>
          <a:p>
            <a:pPr lvl="2"/>
            <a:r>
              <a:rPr lang="en-US" altLang="zh-CN" dirty="0"/>
              <a:t>RNN</a:t>
            </a:r>
            <a:r>
              <a:rPr lang="zh-CN" altLang="en-US" dirty="0"/>
              <a:t>由于梯度消失的原因只能有短期记忆，</a:t>
            </a:r>
            <a:endParaRPr lang="en-US" altLang="zh-CN" dirty="0"/>
          </a:p>
          <a:p>
            <a:pPr lvl="2"/>
            <a:r>
              <a:rPr lang="en-US" altLang="zh-CN" dirty="0"/>
              <a:t>LSTM</a:t>
            </a:r>
            <a:r>
              <a:rPr lang="zh-CN" altLang="en-US" dirty="0"/>
              <a:t>网络通过精妙的门控制将短期记忆与长期记忆结合起来，并且一定程度上解决了梯度消失的问题。</a:t>
            </a:r>
            <a:endParaRPr lang="en-US" altLang="zh-CN" dirty="0"/>
          </a:p>
        </p:txBody>
      </p:sp>
    </p:spTree>
    <p:extLst>
      <p:ext uri="{BB962C8B-B14F-4D97-AF65-F5344CB8AC3E}">
        <p14:creationId xmlns:p14="http://schemas.microsoft.com/office/powerpoint/2010/main" val="2458480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692696"/>
            <a:ext cx="8229600" cy="5904656"/>
          </a:xfrm>
        </p:spPr>
        <p:txBody>
          <a:bodyPr>
            <a:normAutofit fontScale="77500" lnSpcReduction="20000"/>
          </a:bodyPr>
          <a:lstStyle/>
          <a:p>
            <a:pPr>
              <a:lnSpc>
                <a:spcPct val="150000"/>
              </a:lnSpc>
            </a:pPr>
            <a:r>
              <a:rPr lang="zh-CN" altLang="en-US" dirty="0"/>
              <a:t>优点：</a:t>
            </a:r>
          </a:p>
          <a:p>
            <a:pPr lvl="1">
              <a:lnSpc>
                <a:spcPct val="150000"/>
              </a:lnSpc>
            </a:pPr>
            <a:r>
              <a:rPr lang="zh-CN" altLang="en-US" dirty="0"/>
              <a:t>分词准确度高；</a:t>
            </a:r>
            <a:endParaRPr lang="en-US" altLang="zh-CN" dirty="0"/>
          </a:p>
          <a:p>
            <a:pPr lvl="1">
              <a:lnSpc>
                <a:spcPct val="150000"/>
              </a:lnSpc>
            </a:pPr>
            <a:r>
              <a:rPr lang="zh-CN" altLang="en-US" dirty="0"/>
              <a:t>不需要切分词典</a:t>
            </a:r>
          </a:p>
          <a:p>
            <a:pPr lvl="1">
              <a:lnSpc>
                <a:spcPct val="150000"/>
              </a:lnSpc>
            </a:pPr>
            <a:r>
              <a:rPr lang="zh-CN" altLang="en-US" dirty="0"/>
              <a:t>能够平衡地看待词表词和未登录词的识别问题。</a:t>
            </a:r>
          </a:p>
          <a:p>
            <a:pPr>
              <a:lnSpc>
                <a:spcPct val="150000"/>
              </a:lnSpc>
            </a:pPr>
            <a:r>
              <a:rPr lang="zh-CN" altLang="en-US" dirty="0"/>
              <a:t>缺点：</a:t>
            </a:r>
          </a:p>
          <a:p>
            <a:pPr lvl="1">
              <a:lnSpc>
                <a:spcPct val="150000"/>
              </a:lnSpc>
            </a:pPr>
            <a:r>
              <a:rPr lang="zh-CN" altLang="en-US" dirty="0"/>
              <a:t>局限性，会经常抽出一些共现频度高、但并不是词的常用字组；</a:t>
            </a:r>
            <a:endParaRPr lang="en-US" altLang="zh-CN" dirty="0"/>
          </a:p>
          <a:p>
            <a:pPr lvl="2">
              <a:lnSpc>
                <a:spcPct val="150000"/>
              </a:lnSpc>
            </a:pPr>
            <a:r>
              <a:rPr lang="zh-CN" altLang="en-US" dirty="0"/>
              <a:t>例如“这一”、“之一”、“有的”、“我的”、“许多的”等，</a:t>
            </a:r>
          </a:p>
          <a:p>
            <a:pPr lvl="1">
              <a:lnSpc>
                <a:spcPct val="150000"/>
              </a:lnSpc>
            </a:pPr>
            <a:r>
              <a:rPr lang="zh-CN" altLang="en-US" dirty="0"/>
              <a:t>对常用词的识别精度差，时空开销大；</a:t>
            </a:r>
          </a:p>
          <a:p>
            <a:pPr lvl="1">
              <a:lnSpc>
                <a:spcPct val="150000"/>
              </a:lnSpc>
            </a:pPr>
            <a:r>
              <a:rPr lang="zh-CN" altLang="en-US" dirty="0"/>
              <a:t>学习算法的复杂度往往较高，计算代价较大，依赖手工定义的特征工程。</a:t>
            </a:r>
          </a:p>
          <a:p>
            <a:endParaRPr lang="zh-CN" altLang="en-US" dirty="0"/>
          </a:p>
        </p:txBody>
      </p:sp>
    </p:spTree>
    <p:extLst>
      <p:ext uri="{BB962C8B-B14F-4D97-AF65-F5344CB8AC3E}">
        <p14:creationId xmlns:p14="http://schemas.microsoft.com/office/powerpoint/2010/main" val="3880188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95536" y="548680"/>
            <a:ext cx="8229600" cy="4281339"/>
          </a:xfrm>
        </p:spPr>
        <p:txBody>
          <a:bodyPr>
            <a:normAutofit/>
          </a:bodyPr>
          <a:lstStyle/>
          <a:p>
            <a:pPr marL="342900" lvl="1" indent="-342900">
              <a:buFont typeface="Arial" pitchFamily="34" charset="0"/>
              <a:buChar char="•"/>
            </a:pPr>
            <a:endParaRPr lang="en-US" altLang="zh-CN" sz="2400" dirty="0"/>
          </a:p>
          <a:p>
            <a:pPr marL="342900" lvl="1" indent="-342900">
              <a:buFont typeface="Arial" pitchFamily="34" charset="0"/>
              <a:buChar char="•"/>
            </a:pPr>
            <a:r>
              <a:rPr lang="zh-CN" altLang="en-US" sz="2400" dirty="0"/>
              <a:t>实际应用的统计分词系统都要使用一部基本的分词词典（常用词词典）进行串匹配分词，</a:t>
            </a:r>
            <a:endParaRPr lang="en-US" altLang="zh-CN" sz="2400" dirty="0"/>
          </a:p>
          <a:p>
            <a:pPr marL="342900" lvl="1" indent="-342900">
              <a:buFont typeface="Arial" pitchFamily="34" charset="0"/>
              <a:buChar char="•"/>
            </a:pPr>
            <a:r>
              <a:rPr lang="zh-CN" altLang="en-US" sz="2400" dirty="0"/>
              <a:t>同时使用统计方法识别一些新的词，</a:t>
            </a:r>
            <a:endParaRPr lang="en-US" altLang="zh-CN" sz="2400" dirty="0"/>
          </a:p>
          <a:p>
            <a:pPr marL="342900" lvl="1" indent="-342900">
              <a:buFont typeface="Arial" pitchFamily="34" charset="0"/>
              <a:buChar char="•"/>
            </a:pPr>
            <a:r>
              <a:rPr lang="zh-CN" altLang="en-US" sz="2400" dirty="0"/>
              <a:t>即将串频统计和串匹配结合起来，</a:t>
            </a:r>
            <a:endParaRPr lang="en-US" altLang="zh-CN" sz="2400" dirty="0"/>
          </a:p>
          <a:p>
            <a:pPr marL="342900" lvl="1" indent="-342900">
              <a:buFont typeface="Arial" pitchFamily="34" charset="0"/>
              <a:buChar char="•"/>
            </a:pPr>
            <a:r>
              <a:rPr lang="zh-CN" altLang="en-US" sz="2400" dirty="0"/>
              <a:t>既发挥匹配分词切分速度快、效率高的特点，</a:t>
            </a:r>
            <a:endParaRPr lang="en-US" altLang="zh-CN" sz="2400" dirty="0"/>
          </a:p>
          <a:p>
            <a:pPr marL="342900" lvl="1" indent="-342900">
              <a:buFont typeface="Arial" pitchFamily="34" charset="0"/>
              <a:buChar char="•"/>
            </a:pPr>
            <a:r>
              <a:rPr lang="zh-CN" altLang="en-US" sz="2400" dirty="0"/>
              <a:t>又利用了无词典分词结合上下文识别生词、自动消除歧义的优点。</a:t>
            </a:r>
          </a:p>
          <a:p>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4005064"/>
            <a:ext cx="3851176" cy="2304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5580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Times New Roman" panose="02020603050405020304" pitchFamily="18" charset="0"/>
              </a:rPr>
              <a:t>三、基于</a:t>
            </a:r>
            <a:r>
              <a:rPr lang="en-US" altLang="zh-CN" dirty="0">
                <a:latin typeface="Times New Roman" panose="02020603050405020304" pitchFamily="18" charset="0"/>
              </a:rPr>
              <a:t>HMM</a:t>
            </a:r>
            <a:r>
              <a:rPr lang="zh-CN" altLang="en-US" dirty="0">
                <a:latin typeface="Times New Roman" panose="02020603050405020304" pitchFamily="18" charset="0"/>
              </a:rPr>
              <a:t>的中文分词方法</a:t>
            </a:r>
            <a:br>
              <a:rPr lang="en-US" altLang="zh-CN" dirty="0">
                <a:latin typeface="Times New Roman" panose="02020603050405020304" pitchFamily="18" charset="0"/>
              </a:rPr>
            </a:br>
            <a:r>
              <a:rPr lang="en-US" altLang="zh-CN" b="1" dirty="0">
                <a:latin typeface="Times New Roman" panose="02020603050405020304" pitchFamily="18" charset="0"/>
              </a:rPr>
              <a:t>3</a:t>
            </a:r>
            <a:r>
              <a:rPr lang="en-US" altLang="zh-CN" b="1" dirty="0"/>
              <a:t>.1 HMM</a:t>
            </a:r>
            <a:endParaRPr lang="zh-CN" altLang="en-US" dirty="0"/>
          </a:p>
        </p:txBody>
      </p:sp>
      <p:sp>
        <p:nvSpPr>
          <p:cNvPr id="3" name="内容占位符 2"/>
          <p:cNvSpPr>
            <a:spLocks noGrp="1"/>
          </p:cNvSpPr>
          <p:nvPr>
            <p:ph idx="1"/>
          </p:nvPr>
        </p:nvSpPr>
        <p:spPr>
          <a:xfrm>
            <a:off x="457200" y="1600200"/>
            <a:ext cx="8229600" cy="4925144"/>
          </a:xfrm>
        </p:spPr>
        <p:txBody>
          <a:bodyPr>
            <a:normAutofit lnSpcReduction="10000"/>
          </a:bodyPr>
          <a:lstStyle/>
          <a:p>
            <a:r>
              <a:rPr lang="zh-CN" altLang="en-US" b="1" dirty="0"/>
              <a:t>隐马尔可夫模型</a:t>
            </a:r>
            <a:endParaRPr lang="en-US" altLang="zh-CN" b="1" dirty="0"/>
          </a:p>
          <a:p>
            <a:pPr lvl="1"/>
            <a:r>
              <a:rPr lang="en-US" altLang="zh-CN" dirty="0"/>
              <a:t>Hidden Markov Model</a:t>
            </a:r>
            <a:r>
              <a:rPr lang="zh-CN" altLang="en-US" dirty="0"/>
              <a:t>，</a:t>
            </a:r>
            <a:r>
              <a:rPr lang="en-US" altLang="zh-CN" dirty="0"/>
              <a:t>HMM</a:t>
            </a:r>
          </a:p>
          <a:p>
            <a:r>
              <a:rPr lang="zh-CN" altLang="en-US" dirty="0"/>
              <a:t>是比较经典的机器学习模型，</a:t>
            </a:r>
            <a:endParaRPr lang="en-US" altLang="zh-CN" dirty="0"/>
          </a:p>
          <a:p>
            <a:pPr lvl="1"/>
            <a:r>
              <a:rPr lang="en-US" altLang="zh-CN" dirty="0"/>
              <a:t>HMM </a:t>
            </a:r>
            <a:r>
              <a:rPr lang="zh-CN" altLang="en-US" dirty="0"/>
              <a:t>和</a:t>
            </a:r>
            <a:r>
              <a:rPr lang="en-US" altLang="zh-CN" dirty="0"/>
              <a:t>CRF</a:t>
            </a:r>
            <a:r>
              <a:rPr lang="zh-CN" altLang="en-US" dirty="0"/>
              <a:t>条件随机场一直都是</a:t>
            </a:r>
            <a:r>
              <a:rPr lang="en-US" altLang="zh-CN" dirty="0"/>
              <a:t>NLP</a:t>
            </a:r>
            <a:r>
              <a:rPr lang="zh-CN" altLang="en-US" dirty="0"/>
              <a:t>比较底层比较基础且较为有效的算法模型</a:t>
            </a:r>
            <a:endParaRPr lang="en-US" altLang="zh-CN" dirty="0"/>
          </a:p>
          <a:p>
            <a:r>
              <a:rPr lang="zh-CN" altLang="en-US" dirty="0"/>
              <a:t>在语言识别，自然语言处理，模式识别等领域得到广泛的应用。</a:t>
            </a:r>
            <a:endParaRPr lang="en-US" altLang="zh-CN" dirty="0"/>
          </a:p>
          <a:p>
            <a:r>
              <a:rPr lang="zh-CN" altLang="en-US" dirty="0"/>
              <a:t>当然，随着目前深度学习的崛起，尤其是</a:t>
            </a:r>
            <a:r>
              <a:rPr lang="en-US" altLang="zh-CN" dirty="0">
                <a:hlinkClick r:id="rId2"/>
              </a:rPr>
              <a:t>RNN</a:t>
            </a:r>
            <a:r>
              <a:rPr lang="zh-CN" altLang="en-US" dirty="0"/>
              <a:t>，</a:t>
            </a:r>
            <a:r>
              <a:rPr lang="en-US" altLang="zh-CN" dirty="0">
                <a:hlinkClick r:id="rId3"/>
              </a:rPr>
              <a:t>LSTM</a:t>
            </a:r>
            <a:r>
              <a:rPr lang="zh-CN" altLang="en-US" dirty="0"/>
              <a:t>等神经网络序列模型的火热，</a:t>
            </a:r>
            <a:r>
              <a:rPr lang="en-US" altLang="zh-CN" dirty="0"/>
              <a:t>HMM</a:t>
            </a:r>
            <a:r>
              <a:rPr lang="zh-CN" altLang="en-US" dirty="0"/>
              <a:t>的地位有所下降。</a:t>
            </a:r>
            <a:endParaRPr lang="en-US" altLang="zh-CN" dirty="0"/>
          </a:p>
          <a:p>
            <a:pPr lvl="1"/>
            <a:endParaRPr lang="en-US" altLang="zh-CN" dirty="0"/>
          </a:p>
          <a:p>
            <a:endParaRPr lang="zh-CN" altLang="en-US" dirty="0"/>
          </a:p>
        </p:txBody>
      </p:sp>
    </p:spTree>
    <p:extLst>
      <p:ext uri="{BB962C8B-B14F-4D97-AF65-F5344CB8AC3E}">
        <p14:creationId xmlns:p14="http://schemas.microsoft.com/office/powerpoint/2010/main" val="3787210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学习过程</a:t>
            </a:r>
            <a:endParaRPr lang="en-US" altLang="zh-CN" dirty="0"/>
          </a:p>
          <a:p>
            <a:pPr lvl="1"/>
            <a:r>
              <a:rPr lang="en-US" altLang="zh-CN" dirty="0"/>
              <a:t>Why - </a:t>
            </a:r>
            <a:r>
              <a:rPr lang="zh-CN" altLang="en-US" dirty="0"/>
              <a:t>什么场景下需要</a:t>
            </a:r>
            <a:r>
              <a:rPr lang="en-US" altLang="zh-CN" dirty="0"/>
              <a:t>HMM</a:t>
            </a:r>
            <a:r>
              <a:rPr lang="zh-CN" altLang="en-US" dirty="0"/>
              <a:t>模型</a:t>
            </a:r>
          </a:p>
          <a:p>
            <a:pPr lvl="1"/>
            <a:r>
              <a:rPr lang="en-US" altLang="zh-CN" dirty="0"/>
              <a:t>What - HMM</a:t>
            </a:r>
            <a:r>
              <a:rPr lang="zh-CN" altLang="en-US" dirty="0"/>
              <a:t>模型的相关概念定义</a:t>
            </a:r>
          </a:p>
          <a:p>
            <a:pPr lvl="1"/>
            <a:r>
              <a:rPr lang="en-US" altLang="zh-CN" dirty="0"/>
              <a:t>How - HMM</a:t>
            </a:r>
            <a:r>
              <a:rPr lang="zh-CN" altLang="en-US" dirty="0"/>
              <a:t>模型中的</a:t>
            </a:r>
            <a:r>
              <a:rPr lang="en-US" altLang="zh-CN" dirty="0"/>
              <a:t>3</a:t>
            </a:r>
            <a:r>
              <a:rPr lang="zh-CN" altLang="en-US" dirty="0"/>
              <a:t>个经典问题</a:t>
            </a:r>
          </a:p>
          <a:p>
            <a:pPr lvl="1"/>
            <a:r>
              <a:rPr lang="en-US" altLang="zh-CN" dirty="0"/>
              <a:t>Code - python</a:t>
            </a:r>
            <a:r>
              <a:rPr lang="zh-CN" altLang="en-US" dirty="0"/>
              <a:t>实现一个</a:t>
            </a:r>
            <a:r>
              <a:rPr lang="en-US" altLang="zh-CN" dirty="0"/>
              <a:t>HMM</a:t>
            </a:r>
            <a:r>
              <a:rPr lang="zh-CN" altLang="en-US" dirty="0"/>
              <a:t>基础框架以及简单应用</a:t>
            </a:r>
          </a:p>
          <a:p>
            <a:pPr marL="0" indent="0">
              <a:buNone/>
            </a:pPr>
            <a:endParaRPr lang="zh-CN" altLang="en-US" dirty="0"/>
          </a:p>
        </p:txBody>
      </p:sp>
    </p:spTree>
    <p:extLst>
      <p:ext uri="{BB962C8B-B14F-4D97-AF65-F5344CB8AC3E}">
        <p14:creationId xmlns:p14="http://schemas.microsoft.com/office/powerpoint/2010/main" val="4192671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2571744"/>
            <a:ext cx="8229600" cy="3554419"/>
          </a:xfrm>
        </p:spPr>
        <p:txBody>
          <a:bodyPr>
            <a:normAutofit/>
          </a:bodyPr>
          <a:lstStyle/>
          <a:p>
            <a:r>
              <a:rPr lang="zh-CN" altLang="en-US" dirty="0"/>
              <a:t>马尔科夫模型</a:t>
            </a:r>
            <a:endParaRPr lang="en-US" altLang="zh-CN" dirty="0"/>
          </a:p>
          <a:p>
            <a:pPr lvl="1"/>
            <a:r>
              <a:rPr lang="zh-CN" altLang="en-US" dirty="0"/>
              <a:t>俄罗斯数学家  马尔科夫</a:t>
            </a:r>
            <a:endParaRPr lang="en-US" altLang="zh-CN" dirty="0"/>
          </a:p>
          <a:p>
            <a:pPr lvl="1"/>
            <a:r>
              <a:rPr lang="en-US" altLang="zh-CN" b="1" dirty="0" err="1"/>
              <a:t>Andrey</a:t>
            </a:r>
            <a:r>
              <a:rPr lang="en-US" altLang="zh-CN" b="1" dirty="0"/>
              <a:t> Markov</a:t>
            </a:r>
          </a:p>
          <a:p>
            <a:pPr lvl="1"/>
            <a:r>
              <a:rPr lang="zh-CN" altLang="en-US" dirty="0"/>
              <a:t>主要成就 开创了</a:t>
            </a:r>
            <a:r>
              <a:rPr lang="zh-CN" altLang="en-US" dirty="0">
                <a:hlinkClick r:id="rId2" action="ppaction://hlinkfile"/>
              </a:rPr>
              <a:t>随机过程</a:t>
            </a:r>
            <a:r>
              <a:rPr lang="zh-CN" altLang="en-US" dirty="0"/>
              <a:t>这个新领域 </a:t>
            </a:r>
          </a:p>
          <a:p>
            <a:pPr lvl="1"/>
            <a:endParaRPr lang="en-US" altLang="zh-CN" dirty="0"/>
          </a:p>
          <a:p>
            <a:pPr marL="457200" lvl="1" indent="0">
              <a:buNone/>
            </a:pPr>
            <a:endParaRPr lang="en-US" altLang="zh-CN" dirty="0"/>
          </a:p>
        </p:txBody>
      </p:sp>
      <p:pic>
        <p:nvPicPr>
          <p:cNvPr id="4" name="Picture 2" descr="AAMarkov.jp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3636" y="1000108"/>
            <a:ext cx="2095500" cy="2733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571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3000" dirty="0"/>
              <a:t>一、分词</a:t>
            </a:r>
            <a:endParaRPr lang="en-US" altLang="zh-CN" sz="3000" dirty="0"/>
          </a:p>
          <a:p>
            <a:pPr>
              <a:lnSpc>
                <a:spcPct val="80000"/>
              </a:lnSpc>
            </a:pPr>
            <a:r>
              <a:rPr lang="zh-CN" altLang="en-US" sz="3000" dirty="0"/>
              <a:t>二、分词算法介绍</a:t>
            </a:r>
            <a:endParaRPr lang="en-US" altLang="zh-CN" sz="3000" dirty="0"/>
          </a:p>
          <a:p>
            <a:pPr>
              <a:lnSpc>
                <a:spcPct val="80000"/>
              </a:lnSpc>
            </a:pPr>
            <a:r>
              <a:rPr lang="zh-CN" altLang="en-US" sz="3000" dirty="0"/>
              <a:t>三、基于</a:t>
            </a:r>
            <a:r>
              <a:rPr lang="en-US" altLang="zh-CN" sz="3000" dirty="0"/>
              <a:t>HMM</a:t>
            </a:r>
            <a:r>
              <a:rPr lang="zh-CN" altLang="en-US" sz="3000" dirty="0"/>
              <a:t>的中文分词方法</a:t>
            </a:r>
            <a:endParaRPr lang="en-US" altLang="zh-CN" sz="3000" dirty="0"/>
          </a:p>
          <a:p>
            <a:pPr lvl="1">
              <a:lnSpc>
                <a:spcPct val="80000"/>
              </a:lnSpc>
            </a:pPr>
            <a:r>
              <a:rPr lang="en-US" altLang="zh-CN" sz="3000" dirty="0"/>
              <a:t>3.1 </a:t>
            </a:r>
            <a:r>
              <a:rPr lang="zh-CN" altLang="en-US" sz="3000" dirty="0"/>
              <a:t>隐马尔可夫模型  </a:t>
            </a:r>
            <a:r>
              <a:rPr lang="en-US" altLang="zh-CN" sz="3000" dirty="0"/>
              <a:t>HMM</a:t>
            </a:r>
          </a:p>
          <a:p>
            <a:pPr lvl="1">
              <a:lnSpc>
                <a:spcPct val="80000"/>
              </a:lnSpc>
            </a:pPr>
            <a:r>
              <a:rPr lang="en-US" altLang="zh-CN" sz="3000" dirty="0"/>
              <a:t>3.2  HMM </a:t>
            </a:r>
            <a:r>
              <a:rPr lang="zh-CN" altLang="zh-CN" sz="3000" dirty="0"/>
              <a:t>分词</a:t>
            </a:r>
            <a:endParaRPr lang="en-US" altLang="zh-CN" sz="3000" dirty="0"/>
          </a:p>
          <a:p>
            <a:pPr>
              <a:lnSpc>
                <a:spcPct val="80000"/>
              </a:lnSpc>
            </a:pPr>
            <a:r>
              <a:rPr lang="zh-CN" altLang="en-US" sz="3000" dirty="0"/>
              <a:t>四、中文分词软件介绍</a:t>
            </a:r>
            <a:endParaRPr lang="en-US" altLang="zh-CN" sz="3000" dirty="0"/>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en-US" dirty="0"/>
              <a:t>马尔科夫过程</a:t>
            </a:r>
            <a:endParaRPr lang="en-US" altLang="zh-CN" dirty="0"/>
          </a:p>
          <a:p>
            <a:pPr lvl="1"/>
            <a:r>
              <a:rPr lang="zh-CN" altLang="en-US" dirty="0"/>
              <a:t>是指数学中具有马尔可夫性质的离散事件</a:t>
            </a:r>
            <a:r>
              <a:rPr lang="zh-CN" altLang="en-US" dirty="0">
                <a:hlinkClick r:id="rId2"/>
              </a:rPr>
              <a:t>随机过程</a:t>
            </a:r>
            <a:r>
              <a:rPr lang="zh-CN" altLang="en-US" dirty="0"/>
              <a:t>。</a:t>
            </a:r>
            <a:endParaRPr lang="en-US" altLang="zh-CN" dirty="0"/>
          </a:p>
          <a:p>
            <a:pPr lvl="1"/>
            <a:r>
              <a:rPr lang="zh-CN" altLang="en-US" dirty="0"/>
              <a:t>在马尔可夫链的每一步，系统根据概率分布，可以从一个状态变到另一个状态，也可以保持当前状态。</a:t>
            </a:r>
            <a:endParaRPr lang="en-US" altLang="zh-CN" dirty="0"/>
          </a:p>
          <a:p>
            <a:pPr lvl="1"/>
            <a:r>
              <a:rPr lang="zh-CN" altLang="en-US" dirty="0"/>
              <a:t>通常说的状态仅与上一个状态有关</a:t>
            </a:r>
            <a:endParaRPr lang="en-US" altLang="zh-CN" dirty="0"/>
          </a:p>
          <a:p>
            <a:pPr lvl="2"/>
            <a:r>
              <a:rPr lang="zh-CN" altLang="en-US" dirty="0"/>
              <a:t>该过程中，在给定当前知识或信息的情况下，过去（即当前以前的历史状态）对于预测将来（即当前以后的未来状态）是无关的</a:t>
            </a:r>
            <a:endParaRPr lang="en-US" altLang="zh-CN" dirty="0"/>
          </a:p>
          <a:p>
            <a:endParaRPr lang="en-US" altLang="zh-CN" dirty="0"/>
          </a:p>
          <a:p>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现在有某地一周的天气预报： </a:t>
            </a:r>
            <a:endParaRPr lang="en-US" altLang="zh-CN" dirty="0"/>
          </a:p>
          <a:p>
            <a:pPr lvl="1"/>
            <a:r>
              <a:rPr lang="en-US" altLang="zh-CN" dirty="0"/>
              <a:t>1 Sun 2 Sun 3 Rain 4 Sun 5 Rain 6 Rain 7 Sun</a:t>
            </a:r>
          </a:p>
          <a:p>
            <a:r>
              <a:rPr lang="en-US" altLang="zh-CN" dirty="0"/>
              <a:t>2</a:t>
            </a:r>
            <a:r>
              <a:rPr lang="zh-CN" altLang="en-US" dirty="0"/>
              <a:t>阶的状态转移矩阵：</a:t>
            </a:r>
          </a:p>
          <a:p>
            <a:pPr marL="457200" lvl="1" indent="0">
              <a:buNone/>
            </a:pPr>
            <a:r>
              <a:rPr lang="en-US" altLang="zh-CN" dirty="0"/>
              <a:t>              Sun	       rain </a:t>
            </a:r>
          </a:p>
          <a:p>
            <a:pPr marL="457200" lvl="1" indent="0">
              <a:buNone/>
            </a:pPr>
            <a:r>
              <a:rPr lang="en-US" altLang="zh-CN" dirty="0"/>
              <a:t>Sun        0.9             0.1 </a:t>
            </a:r>
          </a:p>
          <a:p>
            <a:pPr marL="457200" lvl="1" indent="0">
              <a:buNone/>
            </a:pPr>
            <a:r>
              <a:rPr lang="en-US" altLang="zh-CN" dirty="0"/>
              <a:t>Rain       0.8             0.2</a:t>
            </a:r>
          </a:p>
          <a:p>
            <a:r>
              <a:rPr lang="zh-CN" altLang="en-US" dirty="0"/>
              <a:t>根据当天的天气预测明天的天气</a:t>
            </a:r>
          </a:p>
        </p:txBody>
      </p:sp>
    </p:spTree>
    <p:extLst>
      <p:ext uri="{BB962C8B-B14F-4D97-AF65-F5344CB8AC3E}">
        <p14:creationId xmlns:p14="http://schemas.microsoft.com/office/powerpoint/2010/main" val="37559629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600200"/>
            <a:ext cx="8229600" cy="4853136"/>
          </a:xfrm>
        </p:spPr>
        <p:txBody>
          <a:bodyPr>
            <a:normAutofit fontScale="92500"/>
          </a:bodyPr>
          <a:lstStyle/>
          <a:p>
            <a:r>
              <a:rPr lang="en-US" altLang="zh-CN" dirty="0"/>
              <a:t>HMM  </a:t>
            </a:r>
            <a:r>
              <a:rPr lang="zh-CN" altLang="en-US" dirty="0"/>
              <a:t>统计模型</a:t>
            </a:r>
            <a:endParaRPr lang="en-US" altLang="zh-CN" dirty="0"/>
          </a:p>
          <a:p>
            <a:pPr lvl="1"/>
            <a:r>
              <a:rPr lang="zh-CN" altLang="en-US" dirty="0"/>
              <a:t>美国数学家鲍姆</a:t>
            </a:r>
            <a:r>
              <a:rPr lang="en-US" altLang="zh-CN" dirty="0"/>
              <a:t>.</a:t>
            </a:r>
            <a:r>
              <a:rPr lang="zh-CN" altLang="en-US" dirty="0"/>
              <a:t>韦尔奇等提出</a:t>
            </a:r>
            <a:endParaRPr lang="en-US" altLang="zh-CN" dirty="0"/>
          </a:p>
          <a:p>
            <a:pPr lvl="1"/>
            <a:r>
              <a:rPr lang="zh-CN" altLang="en-US" dirty="0"/>
              <a:t>用来描述一个含有</a:t>
            </a:r>
            <a:r>
              <a:rPr lang="zh-CN" altLang="en-US" dirty="0">
                <a:solidFill>
                  <a:srgbClr val="FF0000"/>
                </a:solidFill>
              </a:rPr>
              <a:t>隐含未知参数</a:t>
            </a:r>
            <a:r>
              <a:rPr lang="zh-CN" altLang="en-US" dirty="0"/>
              <a:t>的</a:t>
            </a:r>
            <a:r>
              <a:rPr lang="zh-CN" altLang="en-US" dirty="0">
                <a:solidFill>
                  <a:srgbClr val="FF0000"/>
                </a:solidFill>
              </a:rPr>
              <a:t>马尔可夫过程</a:t>
            </a:r>
            <a:r>
              <a:rPr lang="zh-CN" altLang="en-US" dirty="0"/>
              <a:t>。</a:t>
            </a:r>
            <a:endParaRPr lang="en-US" altLang="zh-CN" dirty="0"/>
          </a:p>
          <a:p>
            <a:r>
              <a:rPr lang="zh-CN" altLang="en-US" dirty="0"/>
              <a:t>你被关进了一个小黑屋，你不能直接知道外面的天气，你只能看看小屋子里面苔藓的干湿情况，并且你知道天气能影响苔藓的干湿情况。</a:t>
            </a:r>
            <a:endParaRPr lang="en-US" altLang="zh-CN" dirty="0"/>
          </a:p>
          <a:p>
            <a:pPr lvl="1"/>
            <a:r>
              <a:rPr lang="zh-CN" altLang="en-US" dirty="0"/>
              <a:t>天气是我们不能直接观测的（被关小黑屋的情况）称为隐藏状态，</a:t>
            </a:r>
            <a:endParaRPr lang="en-US" altLang="zh-CN" dirty="0"/>
          </a:p>
          <a:p>
            <a:pPr lvl="1"/>
            <a:r>
              <a:rPr lang="zh-CN" altLang="en-US" dirty="0"/>
              <a:t>苔藓的干湿被称为观察状态，</a:t>
            </a:r>
            <a:endParaRPr lang="en-US" altLang="zh-CN" dirty="0"/>
          </a:p>
          <a:p>
            <a:pPr lvl="1"/>
            <a:r>
              <a:rPr lang="zh-CN" altLang="en-US" dirty="0"/>
              <a:t>观察到的状态序列与隐藏过程有一定的概率关系，</a:t>
            </a:r>
          </a:p>
        </p:txBody>
      </p:sp>
    </p:spTree>
    <p:extLst>
      <p:ext uri="{BB962C8B-B14F-4D97-AF65-F5344CB8AC3E}">
        <p14:creationId xmlns:p14="http://schemas.microsoft.com/office/powerpoint/2010/main" val="16673594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dirty="0"/>
              <a:t>隐马尔可夫模型是关于时序的概率模型</a:t>
            </a:r>
            <a:r>
              <a:rPr lang="en-US" altLang="zh-CN" dirty="0"/>
              <a:t>;</a:t>
            </a:r>
          </a:p>
          <a:p>
            <a:pPr lvl="1"/>
            <a:r>
              <a:rPr lang="zh-CN" altLang="en-US" dirty="0"/>
              <a:t>描述由一个</a:t>
            </a:r>
            <a:r>
              <a:rPr lang="zh-CN" altLang="en-US" dirty="0">
                <a:solidFill>
                  <a:srgbClr val="FF0000"/>
                </a:solidFill>
              </a:rPr>
              <a:t>隐藏</a:t>
            </a:r>
            <a:r>
              <a:rPr lang="zh-CN" altLang="en-US" dirty="0"/>
              <a:t>的马尔可夫链随机生成不可</a:t>
            </a:r>
            <a:r>
              <a:rPr lang="zh-CN" altLang="en-US" dirty="0">
                <a:solidFill>
                  <a:srgbClr val="FF0000"/>
                </a:solidFill>
              </a:rPr>
              <a:t>观测的状态随机序列</a:t>
            </a:r>
            <a:r>
              <a:rPr lang="en-US" altLang="zh-CN" dirty="0"/>
              <a:t>(state sequence)</a:t>
            </a:r>
            <a:r>
              <a:rPr lang="zh-CN" altLang="en-US" dirty="0"/>
              <a:t>，</a:t>
            </a:r>
            <a:endParaRPr lang="en-US" altLang="zh-CN" dirty="0"/>
          </a:p>
          <a:p>
            <a:pPr lvl="1"/>
            <a:r>
              <a:rPr lang="zh-CN" altLang="en-US" dirty="0"/>
              <a:t>再由各个状态生成一个观测而产生</a:t>
            </a:r>
            <a:r>
              <a:rPr lang="zh-CN" altLang="en-US" dirty="0">
                <a:solidFill>
                  <a:srgbClr val="FF0000"/>
                </a:solidFill>
              </a:rPr>
              <a:t>观测随机序列</a:t>
            </a:r>
            <a:r>
              <a:rPr lang="en-US" altLang="zh-CN" dirty="0"/>
              <a:t>(observation sequence )</a:t>
            </a:r>
            <a:r>
              <a:rPr lang="zh-CN" altLang="en-US" dirty="0"/>
              <a:t>的过程</a:t>
            </a:r>
            <a:r>
              <a:rPr lang="en-US" altLang="zh-CN" dirty="0"/>
              <a:t>,</a:t>
            </a:r>
          </a:p>
          <a:p>
            <a:pPr lvl="1"/>
            <a:r>
              <a:rPr lang="zh-CN" altLang="en-US" dirty="0"/>
              <a:t>序列的每一个位置又可以看作是一个时刻。</a:t>
            </a:r>
            <a:endParaRPr lang="en-US" altLang="zh-C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23528" y="692696"/>
            <a:ext cx="8640960" cy="5832648"/>
          </a:xfrm>
        </p:spPr>
        <p:txBody>
          <a:bodyPr>
            <a:normAutofit fontScale="92500"/>
          </a:bodyPr>
          <a:lstStyle/>
          <a:p>
            <a:r>
              <a:rPr lang="en-US" altLang="zh-CN" dirty="0"/>
              <a:t>HMM</a:t>
            </a:r>
            <a:r>
              <a:rPr lang="zh-CN" altLang="en-US" dirty="0"/>
              <a:t>模型，用来描述一个含有隐含未知参数的马尔可夫过程。</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lvl="1"/>
            <a:r>
              <a:rPr lang="zh-CN" altLang="en-US" dirty="0"/>
              <a:t>掷骰子，得到一个数字</a:t>
            </a:r>
            <a:r>
              <a:rPr lang="en-US" altLang="zh-CN" dirty="0"/>
              <a:t>1 6 3 5 2 7 3 5 2 4</a:t>
            </a:r>
            <a:r>
              <a:rPr lang="zh-CN" altLang="en-US" dirty="0"/>
              <a:t>。这串数字叫做可见状态链</a:t>
            </a:r>
            <a:endParaRPr lang="en-US" altLang="zh-CN" dirty="0"/>
          </a:p>
          <a:p>
            <a:pPr lvl="1"/>
            <a:r>
              <a:rPr lang="zh-CN" altLang="en-US" dirty="0"/>
              <a:t>隐含状态链有可能是：</a:t>
            </a:r>
            <a:r>
              <a:rPr lang="en-US" altLang="zh-CN" dirty="0"/>
              <a:t>D6 D8 </a:t>
            </a:r>
            <a:r>
              <a:rPr lang="en-US" altLang="zh-CN" dirty="0" err="1"/>
              <a:t>D8</a:t>
            </a:r>
            <a:r>
              <a:rPr lang="en-US" altLang="zh-CN" dirty="0"/>
              <a:t> D6 D4 D8 D6 </a:t>
            </a:r>
            <a:r>
              <a:rPr lang="en-US" altLang="zh-CN" dirty="0" err="1"/>
              <a:t>D6</a:t>
            </a:r>
            <a:r>
              <a:rPr lang="en-US" altLang="zh-CN" dirty="0"/>
              <a:t> D4 D8</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0999" y="2132856"/>
            <a:ext cx="5707782" cy="2196510"/>
          </a:xfrm>
          <a:prstGeom prst="rect">
            <a:avLst/>
          </a:prstGeom>
        </p:spPr>
      </p:pic>
    </p:spTree>
    <p:extLst>
      <p:ext uri="{BB962C8B-B14F-4D97-AF65-F5344CB8AC3E}">
        <p14:creationId xmlns:p14="http://schemas.microsoft.com/office/powerpoint/2010/main" val="5870303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3429000"/>
            <a:ext cx="8229600" cy="2697163"/>
          </a:xfrm>
        </p:spPr>
        <p:txBody>
          <a:bodyPr>
            <a:normAutofit fontScale="85000" lnSpcReduction="20000"/>
          </a:bodyPr>
          <a:lstStyle/>
          <a:p>
            <a:r>
              <a:rPr lang="zh-CN" altLang="en-US" dirty="0"/>
              <a:t>隐含状态之间存在转换概率（</a:t>
            </a:r>
            <a:r>
              <a:rPr lang="en-US" altLang="zh-CN" dirty="0"/>
              <a:t>transition probability</a:t>
            </a:r>
            <a:r>
              <a:rPr lang="zh-CN" altLang="en-US" dirty="0"/>
              <a:t>）</a:t>
            </a:r>
            <a:endParaRPr lang="en-US" altLang="zh-CN" dirty="0"/>
          </a:p>
          <a:p>
            <a:pPr lvl="1"/>
            <a:r>
              <a:rPr lang="en-US" altLang="zh-CN" dirty="0"/>
              <a:t>D6</a:t>
            </a:r>
            <a:r>
              <a:rPr lang="zh-CN" altLang="en-US" dirty="0"/>
              <a:t>的下一个状态是</a:t>
            </a:r>
            <a:r>
              <a:rPr lang="en-US" altLang="zh-CN" dirty="0"/>
              <a:t>D4</a:t>
            </a:r>
            <a:r>
              <a:rPr lang="zh-CN" altLang="en-US" dirty="0"/>
              <a:t>，</a:t>
            </a:r>
            <a:r>
              <a:rPr lang="en-US" altLang="zh-CN" dirty="0"/>
              <a:t>D6</a:t>
            </a:r>
            <a:r>
              <a:rPr lang="zh-CN" altLang="en-US" dirty="0"/>
              <a:t>，</a:t>
            </a:r>
            <a:r>
              <a:rPr lang="en-US" altLang="zh-CN" dirty="0"/>
              <a:t>D8</a:t>
            </a:r>
            <a:r>
              <a:rPr lang="zh-CN" altLang="en-US" dirty="0"/>
              <a:t>的概率都是</a:t>
            </a:r>
            <a:r>
              <a:rPr lang="en-US" altLang="zh-CN" dirty="0"/>
              <a:t>1/3</a:t>
            </a:r>
            <a:r>
              <a:rPr lang="zh-CN" altLang="en-US" dirty="0"/>
              <a:t>。</a:t>
            </a:r>
            <a:endParaRPr lang="en-US" altLang="zh-CN" dirty="0"/>
          </a:p>
          <a:p>
            <a:pPr lvl="1"/>
            <a:r>
              <a:rPr lang="zh-CN" altLang="en-US" dirty="0"/>
              <a:t>可以随意设定转换概率的。</a:t>
            </a:r>
            <a:endParaRPr lang="en-US" altLang="zh-CN" dirty="0"/>
          </a:p>
          <a:p>
            <a:r>
              <a:rPr lang="zh-CN" altLang="en-US" dirty="0"/>
              <a:t>隐含状态和可见状态之间存在发射概率（</a:t>
            </a:r>
            <a:r>
              <a:rPr lang="en-US" altLang="zh-CN" dirty="0"/>
              <a:t>emission probability</a:t>
            </a:r>
            <a:r>
              <a:rPr lang="zh-CN" altLang="en-US" dirty="0"/>
              <a:t>）</a:t>
            </a:r>
            <a:endParaRPr lang="en-US" altLang="zh-CN" dirty="0"/>
          </a:p>
          <a:p>
            <a:pPr lvl="1"/>
            <a:r>
              <a:rPr lang="zh-CN" altLang="en-US" dirty="0"/>
              <a:t>六面骰（</a:t>
            </a:r>
            <a:r>
              <a:rPr lang="en-US" altLang="zh-CN" dirty="0"/>
              <a:t>D6</a:t>
            </a:r>
            <a:r>
              <a:rPr lang="zh-CN" altLang="en-US" dirty="0"/>
              <a:t>）产生</a:t>
            </a:r>
            <a:r>
              <a:rPr lang="en-US" altLang="zh-CN" dirty="0"/>
              <a:t>1</a:t>
            </a:r>
            <a:r>
              <a:rPr lang="zh-CN" altLang="en-US" dirty="0"/>
              <a:t>的输出概率是</a:t>
            </a:r>
            <a:r>
              <a:rPr lang="en-US" altLang="zh-CN" dirty="0"/>
              <a:t>1/6</a:t>
            </a:r>
            <a:r>
              <a:rPr lang="zh-CN" altLang="en-US" dirty="0"/>
              <a:t>。</a:t>
            </a:r>
            <a:endParaRPr lang="en-US" altLang="zh-CN" dirty="0"/>
          </a:p>
          <a:p>
            <a:pPr lvl="1"/>
            <a:r>
              <a:rPr lang="zh-CN" altLang="en-US" dirty="0"/>
              <a:t>可以对输出概率进行其他定义。</a:t>
            </a:r>
            <a:endParaRPr lang="en-US" altLang="zh-CN"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332656"/>
            <a:ext cx="5479090" cy="2963473"/>
          </a:xfrm>
          <a:prstGeom prst="rect">
            <a:avLst/>
          </a:prstGeom>
        </p:spPr>
      </p:pic>
    </p:spTree>
    <p:extLst>
      <p:ext uri="{BB962C8B-B14F-4D97-AF65-F5344CB8AC3E}">
        <p14:creationId xmlns:p14="http://schemas.microsoft.com/office/powerpoint/2010/main" val="33424846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内容占位符 1"/>
          <p:cNvSpPr>
            <a:spLocks noGrp="1"/>
          </p:cNvSpPr>
          <p:nvPr>
            <p:ph idx="1"/>
          </p:nvPr>
        </p:nvSpPr>
        <p:spPr/>
        <p:txBody>
          <a:bodyPr>
            <a:normAutofit fontScale="92500" lnSpcReduction="10000"/>
          </a:bodyPr>
          <a:lstStyle/>
          <a:p>
            <a:r>
              <a:rPr lang="zh-CN" altLang="en-US" dirty="0"/>
              <a:t>组成</a:t>
            </a:r>
            <a:endParaRPr lang="en-US" altLang="zh-CN" dirty="0"/>
          </a:p>
          <a:p>
            <a:pPr lvl="1"/>
            <a:r>
              <a:rPr lang="zh-CN" altLang="en-US" dirty="0"/>
              <a:t>初始概率分布</a:t>
            </a:r>
            <a:endParaRPr lang="en-US" altLang="zh-CN" dirty="0"/>
          </a:p>
          <a:p>
            <a:pPr lvl="1"/>
            <a:r>
              <a:rPr lang="zh-CN" altLang="en-US" dirty="0"/>
              <a:t>状态转移概率分布</a:t>
            </a:r>
            <a:endParaRPr lang="en-US" altLang="zh-CN" dirty="0"/>
          </a:p>
          <a:p>
            <a:pPr lvl="1"/>
            <a:r>
              <a:rPr lang="zh-CN" altLang="en-US" dirty="0"/>
              <a:t>观测概率分布</a:t>
            </a:r>
            <a:endParaRPr lang="en-US" altLang="zh-CN" dirty="0"/>
          </a:p>
          <a:p>
            <a:pPr lvl="1"/>
            <a:r>
              <a:rPr lang="en-US" altLang="zh-CN" dirty="0"/>
              <a:t>Q</a:t>
            </a:r>
            <a:r>
              <a:rPr lang="zh-CN" altLang="en-US" dirty="0"/>
              <a:t>：所有可能状态的集合</a:t>
            </a:r>
            <a:endParaRPr lang="en-US" altLang="zh-CN" dirty="0"/>
          </a:p>
          <a:p>
            <a:pPr lvl="1"/>
            <a:r>
              <a:rPr lang="en-US" altLang="zh-CN" dirty="0"/>
              <a:t>V</a:t>
            </a:r>
            <a:r>
              <a:rPr lang="zh-CN" altLang="en-US" dirty="0"/>
              <a:t>：所有可能观测的集合</a:t>
            </a:r>
            <a:endParaRPr lang="en-US" altLang="zh-CN" dirty="0"/>
          </a:p>
          <a:p>
            <a:pPr lvl="1"/>
            <a:endParaRPr lang="en-US" altLang="zh-CN" dirty="0"/>
          </a:p>
          <a:p>
            <a:pPr lvl="1"/>
            <a:endParaRPr lang="en-US" altLang="zh-CN" dirty="0"/>
          </a:p>
          <a:p>
            <a:pPr lvl="1"/>
            <a:r>
              <a:rPr lang="en-US" altLang="zh-CN" dirty="0"/>
              <a:t>I: </a:t>
            </a:r>
            <a:r>
              <a:rPr lang="zh-CN" altLang="en-US" dirty="0"/>
              <a:t>长度为</a:t>
            </a:r>
            <a:r>
              <a:rPr lang="en-US" altLang="zh-CN" dirty="0"/>
              <a:t>T</a:t>
            </a:r>
            <a:r>
              <a:rPr lang="zh-CN" altLang="en-US" dirty="0"/>
              <a:t>的状态序列</a:t>
            </a:r>
            <a:endParaRPr lang="en-US" altLang="zh-CN" dirty="0"/>
          </a:p>
          <a:p>
            <a:pPr lvl="1"/>
            <a:r>
              <a:rPr lang="en-US" altLang="zh-CN" dirty="0"/>
              <a:t>O</a:t>
            </a:r>
            <a:r>
              <a:rPr lang="zh-CN" altLang="en-US" dirty="0"/>
              <a:t>：对应的观测序列</a:t>
            </a:r>
            <a:endParaRPr lang="en-US" altLang="zh-CN" dirty="0"/>
          </a:p>
        </p:txBody>
      </p:sp>
      <p:sp>
        <p:nvSpPr>
          <p:cNvPr id="67587" name="标题 2"/>
          <p:cNvSpPr>
            <a:spLocks noGrp="1"/>
          </p:cNvSpPr>
          <p:nvPr>
            <p:ph type="title"/>
          </p:nvPr>
        </p:nvSpPr>
        <p:spPr/>
        <p:txBody>
          <a:bodyPr/>
          <a:lstStyle/>
          <a:p>
            <a:r>
              <a:rPr lang="zh-CN" altLang="en-US"/>
              <a:t>隐马尔科夫模型</a:t>
            </a:r>
          </a:p>
        </p:txBody>
      </p:sp>
      <p:pic>
        <p:nvPicPr>
          <p:cNvPr id="6758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0431" y="4509120"/>
            <a:ext cx="3974306" cy="5032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758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2330" y="6298101"/>
            <a:ext cx="3709988" cy="4778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图片 2">
            <a:extLst>
              <a:ext uri="{FF2B5EF4-FFF2-40B4-BE49-F238E27FC236}">
                <a16:creationId xmlns:a16="http://schemas.microsoft.com/office/drawing/2014/main" id="{50273624-BD5D-46A0-86FA-BA7FEF0BF839}"/>
              </a:ext>
            </a:extLst>
          </p:cNvPr>
          <p:cNvPicPr>
            <a:picLocks noChangeAspect="1"/>
          </p:cNvPicPr>
          <p:nvPr/>
        </p:nvPicPr>
        <p:blipFill>
          <a:blip r:embed="rId5"/>
          <a:stretch>
            <a:fillRect/>
          </a:stretch>
        </p:blipFill>
        <p:spPr>
          <a:xfrm>
            <a:off x="3568687" y="1456220"/>
            <a:ext cx="5372100" cy="94297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457200" y="1412776"/>
            <a:ext cx="8229600" cy="4713387"/>
          </a:xfrm>
        </p:spPr>
        <p:txBody>
          <a:bodyPr>
            <a:normAutofit/>
          </a:bodyPr>
          <a:lstStyle/>
          <a:p>
            <a:r>
              <a:rPr lang="en-US" altLang="zh-CN" dirty="0"/>
              <a:t>HMM</a:t>
            </a:r>
            <a:r>
              <a:rPr lang="zh-CN" altLang="en-US" dirty="0"/>
              <a:t>模型是一个五元组</a:t>
            </a:r>
            <a:r>
              <a:rPr lang="en-US" altLang="zh-CN" dirty="0"/>
              <a:t>:</a:t>
            </a:r>
          </a:p>
          <a:p>
            <a:pPr lvl="1"/>
            <a:r>
              <a:rPr lang="en-US" altLang="zh-CN" dirty="0" err="1">
                <a:solidFill>
                  <a:srgbClr val="FF0000"/>
                </a:solidFill>
              </a:rPr>
              <a:t>StatusSet</a:t>
            </a:r>
            <a:r>
              <a:rPr lang="en-US" altLang="zh-CN" dirty="0">
                <a:solidFill>
                  <a:srgbClr val="FF0000"/>
                </a:solidFill>
              </a:rPr>
              <a:t>: </a:t>
            </a:r>
            <a:r>
              <a:rPr lang="zh-CN" altLang="en-US" dirty="0">
                <a:solidFill>
                  <a:srgbClr val="FF0000"/>
                </a:solidFill>
              </a:rPr>
              <a:t>状态值集合   </a:t>
            </a:r>
            <a:r>
              <a:rPr lang="en-US" altLang="zh-CN" dirty="0">
                <a:solidFill>
                  <a:srgbClr val="FF0000"/>
                </a:solidFill>
              </a:rPr>
              <a:t>Q</a:t>
            </a:r>
            <a:endParaRPr lang="zh-CN" altLang="en-US" dirty="0">
              <a:solidFill>
                <a:srgbClr val="FF0000"/>
              </a:solidFill>
            </a:endParaRPr>
          </a:p>
          <a:p>
            <a:pPr lvl="1"/>
            <a:r>
              <a:rPr lang="en-US" altLang="zh-CN" dirty="0" err="1">
                <a:solidFill>
                  <a:srgbClr val="FF0000"/>
                </a:solidFill>
              </a:rPr>
              <a:t>ObservedSet</a:t>
            </a:r>
            <a:r>
              <a:rPr lang="en-US" altLang="zh-CN" dirty="0">
                <a:solidFill>
                  <a:srgbClr val="FF0000"/>
                </a:solidFill>
              </a:rPr>
              <a:t>: </a:t>
            </a:r>
            <a:r>
              <a:rPr lang="zh-CN" altLang="en-US" dirty="0">
                <a:solidFill>
                  <a:srgbClr val="FF0000"/>
                </a:solidFill>
              </a:rPr>
              <a:t>观察值集合  </a:t>
            </a:r>
            <a:r>
              <a:rPr lang="en-US" altLang="zh-CN" dirty="0">
                <a:solidFill>
                  <a:srgbClr val="FF0000"/>
                </a:solidFill>
              </a:rPr>
              <a:t>V</a:t>
            </a:r>
            <a:endParaRPr lang="zh-CN" altLang="en-US" dirty="0">
              <a:solidFill>
                <a:srgbClr val="FF0000"/>
              </a:solidFill>
            </a:endParaRPr>
          </a:p>
          <a:p>
            <a:pPr lvl="1"/>
            <a:r>
              <a:rPr lang="en-US" altLang="zh-CN" dirty="0" err="1"/>
              <a:t>TransProbMatrix</a:t>
            </a:r>
            <a:r>
              <a:rPr lang="en-US" altLang="zh-CN" dirty="0"/>
              <a:t>: </a:t>
            </a:r>
            <a:r>
              <a:rPr lang="zh-CN" altLang="en-US" dirty="0"/>
              <a:t>转移概率矩阵  </a:t>
            </a:r>
            <a:r>
              <a:rPr lang="en-US" altLang="zh-CN" dirty="0"/>
              <a:t>A</a:t>
            </a:r>
            <a:endParaRPr lang="zh-CN" altLang="en-US" dirty="0"/>
          </a:p>
          <a:p>
            <a:pPr lvl="1"/>
            <a:r>
              <a:rPr lang="en-US" altLang="zh-CN" dirty="0" err="1"/>
              <a:t>EmitProbMatrix</a:t>
            </a:r>
            <a:r>
              <a:rPr lang="en-US" altLang="zh-CN" dirty="0"/>
              <a:t>: </a:t>
            </a:r>
            <a:r>
              <a:rPr lang="zh-CN" altLang="en-US" dirty="0"/>
              <a:t>发射概率矩阵   </a:t>
            </a:r>
            <a:r>
              <a:rPr lang="en-US" altLang="zh-CN" dirty="0"/>
              <a:t>B</a:t>
            </a:r>
            <a:endParaRPr lang="zh-CN" altLang="en-US" dirty="0"/>
          </a:p>
          <a:p>
            <a:pPr lvl="1"/>
            <a:r>
              <a:rPr lang="en-US" altLang="zh-CN" dirty="0" err="1"/>
              <a:t>InitStatus</a:t>
            </a:r>
            <a:r>
              <a:rPr lang="en-US" altLang="zh-CN" dirty="0"/>
              <a:t>: </a:t>
            </a:r>
            <a:r>
              <a:rPr lang="zh-CN" altLang="en-US" dirty="0"/>
              <a:t>初始状态分布</a:t>
            </a:r>
            <a:endParaRPr lang="en-US" altLang="zh-CN" dirty="0"/>
          </a:p>
          <a:p>
            <a:r>
              <a:rPr lang="en-US" altLang="zh-CN" dirty="0"/>
              <a:t>HMM</a:t>
            </a:r>
            <a:r>
              <a:rPr lang="zh-CN" altLang="en-US" dirty="0"/>
              <a:t>三要素</a:t>
            </a:r>
            <a:endParaRPr lang="en-US" altLang="zh-CN" dirty="0"/>
          </a:p>
          <a:p>
            <a:pPr lvl="2"/>
            <a:endParaRPr lang="en-US" altLang="zh-CN"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744" y="4572008"/>
            <a:ext cx="1944687" cy="622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srcRect/>
          <a:stretch>
            <a:fillRect/>
          </a:stretch>
        </p:blipFill>
        <p:spPr bwMode="auto">
          <a:xfrm>
            <a:off x="1500166" y="5214950"/>
            <a:ext cx="4857784" cy="1428736"/>
          </a:xfrm>
          <a:prstGeom prst="rect">
            <a:avLst/>
          </a:prstGeom>
          <a:noFill/>
          <a:ln w="9525">
            <a:noFill/>
            <a:miter lim="800000"/>
            <a:headEnd/>
            <a:tailEnd/>
          </a:ln>
          <a:effectLst/>
        </p:spPr>
      </p:pic>
    </p:spTree>
    <p:extLst>
      <p:ext uri="{BB962C8B-B14F-4D97-AF65-F5344CB8AC3E}">
        <p14:creationId xmlns:p14="http://schemas.microsoft.com/office/powerpoint/2010/main" val="33510460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2050" name="Picture 2"/>
          <p:cNvPicPr>
            <a:picLocks noGrp="1" noChangeAspect="1" noChangeArrowheads="1"/>
          </p:cNvPicPr>
          <p:nvPr>
            <p:ph idx="1"/>
          </p:nvPr>
        </p:nvPicPr>
        <p:blipFill>
          <a:blip r:embed="rId2"/>
          <a:srcRect/>
          <a:stretch>
            <a:fillRect/>
          </a:stretch>
        </p:blipFill>
        <p:spPr bwMode="auto">
          <a:xfrm>
            <a:off x="570911" y="1600200"/>
            <a:ext cx="8002178" cy="4525963"/>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428736"/>
            <a:ext cx="8229600" cy="5168616"/>
          </a:xfrm>
        </p:spPr>
        <p:txBody>
          <a:bodyPr>
            <a:normAutofit/>
          </a:bodyPr>
          <a:lstStyle/>
          <a:p>
            <a:r>
              <a:rPr lang="en-US" altLang="zh-CN" dirty="0"/>
              <a:t>1.  HMM</a:t>
            </a:r>
            <a:r>
              <a:rPr lang="zh-CN" altLang="en-US" dirty="0"/>
              <a:t>模型概率计算问题</a:t>
            </a:r>
            <a:endParaRPr lang="en-US" altLang="zh-CN" dirty="0"/>
          </a:p>
          <a:p>
            <a:pPr lvl="1"/>
            <a:r>
              <a:rPr lang="zh-CN" altLang="en-US" dirty="0"/>
              <a:t>评估观察序列概率</a:t>
            </a:r>
            <a:endParaRPr lang="en-US" altLang="zh-CN" dirty="0"/>
          </a:p>
          <a:p>
            <a:pPr lvl="1"/>
            <a:r>
              <a:rPr lang="zh-CN" altLang="en-US" dirty="0"/>
              <a:t>给定模型下观测序列的概率是多少？</a:t>
            </a:r>
            <a:endParaRPr lang="en-US" altLang="zh-CN" dirty="0"/>
          </a:p>
          <a:p>
            <a:pPr lvl="1"/>
            <a:r>
              <a:rPr lang="en-US" altLang="zh-CN" dirty="0" err="1"/>
              <a:t>StatusSet</a:t>
            </a:r>
            <a:r>
              <a:rPr lang="zh-CN" altLang="en-US" dirty="0"/>
              <a:t>，</a:t>
            </a:r>
            <a:r>
              <a:rPr lang="en-US" altLang="zh-CN" dirty="0" err="1"/>
              <a:t>TransProbMatrix</a:t>
            </a:r>
            <a:r>
              <a:rPr lang="zh-CN" altLang="en-US" dirty="0"/>
              <a:t>，</a:t>
            </a:r>
            <a:r>
              <a:rPr lang="en-US" altLang="zh-CN" dirty="0" err="1"/>
              <a:t>EmitRobMatrix</a:t>
            </a:r>
            <a:r>
              <a:rPr lang="zh-CN" altLang="en-US" dirty="0"/>
              <a:t>，</a:t>
            </a:r>
            <a:r>
              <a:rPr lang="en-US" altLang="zh-CN" dirty="0" err="1"/>
              <a:t>InitStatus</a:t>
            </a:r>
            <a:r>
              <a:rPr lang="en-US" altLang="zh-CN" dirty="0"/>
              <a:t> </a:t>
            </a:r>
            <a:r>
              <a:rPr lang="zh-CN" altLang="en-US" dirty="0"/>
              <a:t>已知</a:t>
            </a:r>
            <a:endParaRPr lang="en-US" altLang="zh-CN" dirty="0"/>
          </a:p>
          <a:p>
            <a:pPr lvl="1"/>
            <a:r>
              <a:rPr lang="zh-CN" altLang="en-US" dirty="0"/>
              <a:t>求解</a:t>
            </a:r>
            <a:r>
              <a:rPr lang="zh-CN" altLang="en-US" b="1" dirty="0"/>
              <a:t>观察值序列</a:t>
            </a:r>
            <a:r>
              <a:rPr lang="en-US" altLang="zh-CN" dirty="0" err="1"/>
              <a:t>ObservedSet</a:t>
            </a:r>
            <a:r>
              <a:rPr lang="en-US" altLang="zh-CN" dirty="0"/>
              <a:t> </a:t>
            </a:r>
            <a:r>
              <a:rPr lang="zh-CN" altLang="en-US" dirty="0"/>
              <a:t>。</a:t>
            </a:r>
            <a:endParaRPr lang="en-US" altLang="zh-CN" dirty="0"/>
          </a:p>
          <a:p>
            <a:pPr lvl="1"/>
            <a:r>
              <a:rPr lang="en-US" altLang="zh-CN" dirty="0"/>
              <a:t>Forward-backward</a:t>
            </a:r>
            <a:r>
              <a:rPr lang="zh-CN" altLang="en-US" dirty="0"/>
              <a:t>前后向算法</a:t>
            </a:r>
            <a:endParaRPr lang="en-US" altLang="zh-CN" dirty="0"/>
          </a:p>
          <a:p>
            <a:pPr lvl="1"/>
            <a:r>
              <a:rPr lang="zh-CN" altLang="en-US" dirty="0"/>
              <a:t>最简单的。</a:t>
            </a:r>
          </a:p>
        </p:txBody>
      </p:sp>
      <p:pic>
        <p:nvPicPr>
          <p:cNvPr id="4" name="图片 3">
            <a:extLst>
              <a:ext uri="{FF2B5EF4-FFF2-40B4-BE49-F238E27FC236}">
                <a16:creationId xmlns:a16="http://schemas.microsoft.com/office/drawing/2014/main" id="{3BC9617F-F160-451E-A3DA-9CCD845CD54F}"/>
              </a:ext>
            </a:extLst>
          </p:cNvPr>
          <p:cNvPicPr>
            <a:picLocks noChangeAspect="1"/>
          </p:cNvPicPr>
          <p:nvPr/>
        </p:nvPicPr>
        <p:blipFill>
          <a:blip r:embed="rId2"/>
          <a:stretch>
            <a:fillRect/>
          </a:stretch>
        </p:blipFill>
        <p:spPr>
          <a:xfrm>
            <a:off x="3314700" y="374650"/>
            <a:ext cx="5372100" cy="942975"/>
          </a:xfrm>
          <a:prstGeom prst="rect">
            <a:avLst/>
          </a:prstGeom>
        </p:spPr>
      </p:pic>
    </p:spTree>
    <p:extLst>
      <p:ext uri="{BB962C8B-B14F-4D97-AF65-F5344CB8AC3E}">
        <p14:creationId xmlns:p14="http://schemas.microsoft.com/office/powerpoint/2010/main" val="3507917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一、分词</a:t>
            </a:r>
          </a:p>
        </p:txBody>
      </p:sp>
      <p:sp>
        <p:nvSpPr>
          <p:cNvPr id="3" name="内容占位符 2"/>
          <p:cNvSpPr>
            <a:spLocks noGrp="1"/>
          </p:cNvSpPr>
          <p:nvPr>
            <p:ph idx="1"/>
          </p:nvPr>
        </p:nvSpPr>
        <p:spPr>
          <a:xfrm>
            <a:off x="457200" y="1600200"/>
            <a:ext cx="8229600" cy="4925144"/>
          </a:xfrm>
        </p:spPr>
        <p:txBody>
          <a:bodyPr>
            <a:normAutofit/>
          </a:bodyPr>
          <a:lstStyle/>
          <a:p>
            <a:r>
              <a:rPr lang="zh-CN" altLang="en-US" dirty="0"/>
              <a:t>针对不同的语言，采取不同策略的词条化方法</a:t>
            </a:r>
            <a:endParaRPr lang="en-US" altLang="zh-CN" dirty="0"/>
          </a:p>
          <a:p>
            <a:pPr lvl="1"/>
            <a:r>
              <a:rPr lang="zh-CN" altLang="en-US" dirty="0"/>
              <a:t>英法等欧洲语系语言</a:t>
            </a:r>
            <a:endParaRPr lang="en-US" altLang="zh-CN" dirty="0"/>
          </a:p>
          <a:p>
            <a:pPr lvl="2"/>
            <a:r>
              <a:rPr lang="zh-CN" altLang="en-US" dirty="0"/>
              <a:t>以词为单位，</a:t>
            </a:r>
            <a:endParaRPr lang="en-US" altLang="zh-CN" dirty="0"/>
          </a:p>
          <a:p>
            <a:pPr lvl="2"/>
            <a:r>
              <a:rPr lang="zh-CN" altLang="en-US" dirty="0"/>
              <a:t>词和词之间靠空格隔开，</a:t>
            </a:r>
            <a:endParaRPr lang="en-US" altLang="zh-CN" dirty="0"/>
          </a:p>
          <a:p>
            <a:pPr lvl="1"/>
            <a:r>
              <a:rPr lang="zh-CN" altLang="en-US" dirty="0"/>
              <a:t>中日韩等亚洲语系语言</a:t>
            </a:r>
            <a:endParaRPr lang="en-US" altLang="zh-CN" dirty="0"/>
          </a:p>
          <a:p>
            <a:pPr lvl="2"/>
            <a:r>
              <a:rPr lang="zh-CN" altLang="en-US" dirty="0"/>
              <a:t>以字为单位，</a:t>
            </a:r>
            <a:endParaRPr lang="en-US" altLang="zh-CN" dirty="0"/>
          </a:p>
          <a:p>
            <a:pPr lvl="2"/>
            <a:r>
              <a:rPr lang="zh-CN" altLang="en-US" dirty="0"/>
              <a:t>句子中所有的字连起来才能描述一个意思。</a:t>
            </a:r>
          </a:p>
          <a:p>
            <a:endParaRPr lang="zh-CN" altLang="en-US" dirty="0"/>
          </a:p>
        </p:txBody>
      </p:sp>
    </p:spTree>
    <p:extLst>
      <p:ext uri="{BB962C8B-B14F-4D97-AF65-F5344CB8AC3E}">
        <p14:creationId xmlns:p14="http://schemas.microsoft.com/office/powerpoint/2010/main" val="27660715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428736"/>
            <a:ext cx="8229600" cy="5168616"/>
          </a:xfrm>
        </p:spPr>
        <p:txBody>
          <a:bodyPr>
            <a:normAutofit/>
          </a:bodyPr>
          <a:lstStyle/>
          <a:p>
            <a:r>
              <a:rPr lang="en-US" altLang="zh-CN" dirty="0"/>
              <a:t>2. HMM</a:t>
            </a:r>
            <a:r>
              <a:rPr lang="zh-CN" altLang="en-US" dirty="0"/>
              <a:t>模型学习问题</a:t>
            </a:r>
            <a:endParaRPr lang="en-US" altLang="zh-CN" dirty="0"/>
          </a:p>
          <a:p>
            <a:pPr lvl="1"/>
            <a:r>
              <a:rPr lang="zh-CN" altLang="en-US" dirty="0"/>
              <a:t>估计模型</a:t>
            </a:r>
            <a:r>
              <a:rPr lang="en-US" altLang="zh-CN" i="1" dirty="0"/>
              <a:t>λ</a:t>
            </a:r>
            <a:r>
              <a:rPr lang="zh-CN" altLang="en-US" dirty="0"/>
              <a:t>的参数，使该模型下观测序列的条件概率</a:t>
            </a:r>
            <a:r>
              <a:rPr lang="en-US" altLang="zh-CN" i="1" dirty="0"/>
              <a:t>P</a:t>
            </a:r>
            <a:r>
              <a:rPr lang="en-US" altLang="zh-CN" dirty="0"/>
              <a:t>(</a:t>
            </a:r>
            <a:r>
              <a:rPr lang="en-US" altLang="zh-CN" i="1" dirty="0" err="1"/>
              <a:t>O</a:t>
            </a:r>
            <a:r>
              <a:rPr lang="en-US" altLang="zh-CN" dirty="0" err="1"/>
              <a:t>|</a:t>
            </a:r>
            <a:r>
              <a:rPr lang="en-US" altLang="zh-CN" i="1" dirty="0" err="1"/>
              <a:t>λ</a:t>
            </a:r>
            <a:r>
              <a:rPr lang="en-US" altLang="zh-CN" dirty="0"/>
              <a:t>)</a:t>
            </a:r>
            <a:r>
              <a:rPr lang="zh-CN" altLang="en-US" dirty="0"/>
              <a:t> 最大</a:t>
            </a:r>
            <a:endParaRPr lang="en-US" altLang="zh-CN" dirty="0"/>
          </a:p>
          <a:p>
            <a:pPr lvl="1"/>
            <a:r>
              <a:rPr lang="zh-CN" altLang="en-US" dirty="0"/>
              <a:t>求解</a:t>
            </a:r>
            <a:r>
              <a:rPr lang="en-US" altLang="zh-CN" b="1" dirty="0"/>
              <a:t> </a:t>
            </a:r>
            <a:r>
              <a:rPr lang="en-US" altLang="zh-CN" b="1" dirty="0" err="1"/>
              <a:t>TransProbMatrix</a:t>
            </a:r>
            <a:r>
              <a:rPr lang="zh-CN" altLang="en-US" b="1" dirty="0"/>
              <a:t>，</a:t>
            </a:r>
            <a:r>
              <a:rPr lang="en-US" altLang="zh-CN" b="1" dirty="0" err="1"/>
              <a:t>EmitRobMatrix</a:t>
            </a:r>
            <a:r>
              <a:rPr lang="zh-CN" altLang="en-US" b="1" dirty="0"/>
              <a:t>，</a:t>
            </a:r>
            <a:r>
              <a:rPr lang="en-US" altLang="zh-CN" b="1" dirty="0" err="1"/>
              <a:t>InitStatu</a:t>
            </a:r>
            <a:endParaRPr lang="en-US" altLang="zh-CN" b="1" dirty="0"/>
          </a:p>
          <a:p>
            <a:pPr lvl="1"/>
            <a:r>
              <a:rPr lang="zh-CN" altLang="en-US" b="1" dirty="0"/>
              <a:t>模型的参数估计</a:t>
            </a:r>
            <a:endParaRPr lang="en-US" altLang="zh-CN" b="1" dirty="0"/>
          </a:p>
          <a:p>
            <a:pPr lvl="1"/>
            <a:r>
              <a:rPr lang="zh-CN" altLang="en-US" dirty="0"/>
              <a:t>基于</a:t>
            </a:r>
            <a:r>
              <a:rPr lang="en-US" altLang="zh-CN" dirty="0"/>
              <a:t>EM</a:t>
            </a:r>
            <a:r>
              <a:rPr lang="zh-CN" altLang="en-US" dirty="0"/>
              <a:t>算法的鲍姆</a:t>
            </a:r>
            <a:r>
              <a:rPr lang="en-US" altLang="zh-CN" dirty="0"/>
              <a:t>-</a:t>
            </a:r>
            <a:r>
              <a:rPr lang="zh-CN" altLang="en-US" dirty="0"/>
              <a:t>韦尔奇</a:t>
            </a:r>
            <a:r>
              <a:rPr lang="en-US" altLang="zh-CN" dirty="0"/>
              <a:t>Baum-Welch</a:t>
            </a:r>
            <a:r>
              <a:rPr lang="zh-CN" altLang="en-US" dirty="0"/>
              <a:t>算法</a:t>
            </a:r>
            <a:endParaRPr lang="en-US" altLang="zh-CN" dirty="0"/>
          </a:p>
          <a:p>
            <a:pPr lvl="1"/>
            <a:r>
              <a:rPr lang="zh-CN" altLang="en-US" dirty="0"/>
              <a:t>最复杂</a:t>
            </a:r>
            <a:endParaRPr lang="en-US" altLang="zh-CN" dirty="0"/>
          </a:p>
        </p:txBody>
      </p:sp>
    </p:spTree>
    <p:extLst>
      <p:ext uri="{BB962C8B-B14F-4D97-AF65-F5344CB8AC3E}">
        <p14:creationId xmlns:p14="http://schemas.microsoft.com/office/powerpoint/2010/main" val="32767273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HMM</a:t>
            </a:r>
            <a:r>
              <a:rPr lang="zh-CN" altLang="en-US" dirty="0"/>
              <a:t>模型在入侵检测中的应用 </a:t>
            </a:r>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00137" y="2362994"/>
            <a:ext cx="6943725" cy="30003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327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en-US" altLang="zh-CN" dirty="0"/>
              <a:t>3. </a:t>
            </a:r>
            <a:r>
              <a:rPr lang="zh-CN" altLang="en-US" dirty="0"/>
              <a:t>预测问题，也称为解码问题。</a:t>
            </a:r>
            <a:endParaRPr lang="en-US" altLang="zh-CN" dirty="0"/>
          </a:p>
          <a:p>
            <a:pPr lvl="1"/>
            <a:endParaRPr lang="en-US" altLang="zh-CN" dirty="0"/>
          </a:p>
          <a:p>
            <a:pPr lvl="1"/>
            <a:endParaRPr lang="en-US" altLang="zh-CN" dirty="0"/>
          </a:p>
          <a:p>
            <a:pPr lvl="1"/>
            <a:endParaRPr lang="en-US" altLang="zh-CN" dirty="0"/>
          </a:p>
          <a:p>
            <a:pPr lvl="1"/>
            <a:r>
              <a:rPr lang="en-US" altLang="zh-CN" dirty="0" err="1"/>
              <a:t>ObservedSet</a:t>
            </a:r>
            <a:r>
              <a:rPr lang="zh-CN" altLang="en-US" dirty="0"/>
              <a:t>，</a:t>
            </a:r>
            <a:r>
              <a:rPr lang="en-US" altLang="zh-CN" dirty="0" err="1"/>
              <a:t>TransProbMatrix</a:t>
            </a:r>
            <a:r>
              <a:rPr lang="zh-CN" altLang="en-US" dirty="0"/>
              <a:t>，</a:t>
            </a:r>
            <a:r>
              <a:rPr lang="en-US" altLang="zh-CN" dirty="0" err="1"/>
              <a:t>EmitRobMatrix</a:t>
            </a:r>
            <a:r>
              <a:rPr lang="zh-CN" altLang="en-US" dirty="0"/>
              <a:t>，</a:t>
            </a:r>
            <a:r>
              <a:rPr lang="en-US" altLang="zh-CN" dirty="0" err="1"/>
              <a:t>InitStatus</a:t>
            </a:r>
            <a:r>
              <a:rPr lang="zh-CN" altLang="en-US" dirty="0"/>
              <a:t>已知</a:t>
            </a:r>
            <a:endParaRPr lang="en-US" altLang="zh-CN" dirty="0"/>
          </a:p>
          <a:p>
            <a:pPr lvl="1"/>
            <a:r>
              <a:rPr lang="zh-CN" altLang="en-US" dirty="0"/>
              <a:t>求解</a:t>
            </a:r>
            <a:r>
              <a:rPr lang="zh-CN" altLang="en-US" b="1" dirty="0"/>
              <a:t>状态值序列</a:t>
            </a:r>
            <a:r>
              <a:rPr lang="en-US" altLang="zh-CN" dirty="0" err="1"/>
              <a:t>StatusSet</a:t>
            </a:r>
            <a:r>
              <a:rPr lang="en-US" altLang="zh-CN" dirty="0"/>
              <a:t> </a:t>
            </a:r>
            <a:r>
              <a:rPr lang="zh-CN" altLang="en-US" dirty="0"/>
              <a:t>。</a:t>
            </a:r>
            <a:endParaRPr lang="en-US" altLang="zh-CN" dirty="0"/>
          </a:p>
          <a:p>
            <a:pPr lvl="1"/>
            <a:r>
              <a:rPr lang="zh-CN" altLang="en-US" dirty="0"/>
              <a:t>中文分词，语音识别，新词发现， 词性标注</a:t>
            </a:r>
            <a:endParaRPr lang="en-US" altLang="zh-CN" dirty="0"/>
          </a:p>
          <a:p>
            <a:pPr lvl="1"/>
            <a:r>
              <a:rPr lang="en-US" altLang="zh-CN" dirty="0" err="1"/>
              <a:t>viterbi</a:t>
            </a:r>
            <a:r>
              <a:rPr lang="zh-CN" altLang="en-US" dirty="0"/>
              <a:t>    维特比算法</a:t>
            </a:r>
            <a:endParaRPr lang="en-US" altLang="zh-CN" dirty="0"/>
          </a:p>
          <a:p>
            <a:pPr lvl="1"/>
            <a:r>
              <a:rPr lang="zh-CN" altLang="en-US" dirty="0"/>
              <a:t>复杂度居中的算法。</a:t>
            </a:r>
            <a:endParaRPr lang="en-US" altLang="zh-CN" dirty="0"/>
          </a:p>
          <a:p>
            <a:endParaRPr lang="zh-CN" altLang="en-US" dirty="0"/>
          </a:p>
        </p:txBody>
      </p:sp>
      <p:pic>
        <p:nvPicPr>
          <p:cNvPr id="3074" name="Picture 2"/>
          <p:cNvPicPr>
            <a:picLocks noChangeAspect="1" noChangeArrowheads="1"/>
          </p:cNvPicPr>
          <p:nvPr/>
        </p:nvPicPr>
        <p:blipFill>
          <a:blip r:embed="rId2"/>
          <a:srcRect/>
          <a:stretch>
            <a:fillRect/>
          </a:stretch>
        </p:blipFill>
        <p:spPr bwMode="auto">
          <a:xfrm>
            <a:off x="1071538" y="2285992"/>
            <a:ext cx="7362825" cy="914400"/>
          </a:xfrm>
          <a:prstGeom prst="rect">
            <a:avLst/>
          </a:prstGeom>
          <a:noFill/>
          <a:ln w="9525">
            <a:noFill/>
            <a:miter lim="800000"/>
            <a:headEnd/>
            <a:tailEnd/>
          </a:ln>
          <a:effectLst/>
        </p:spPr>
      </p:pic>
      <p:pic>
        <p:nvPicPr>
          <p:cNvPr id="5" name="图片 4">
            <a:extLst>
              <a:ext uri="{FF2B5EF4-FFF2-40B4-BE49-F238E27FC236}">
                <a16:creationId xmlns:a16="http://schemas.microsoft.com/office/drawing/2014/main" id="{E9B28CBA-0D03-4396-BFF4-8AD89B747A41}"/>
              </a:ext>
            </a:extLst>
          </p:cNvPr>
          <p:cNvPicPr>
            <a:picLocks noChangeAspect="1"/>
          </p:cNvPicPr>
          <p:nvPr/>
        </p:nvPicPr>
        <p:blipFill>
          <a:blip r:embed="rId3"/>
          <a:stretch>
            <a:fillRect/>
          </a:stretch>
        </p:blipFill>
        <p:spPr>
          <a:xfrm>
            <a:off x="3314700" y="374650"/>
            <a:ext cx="5372100" cy="94297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en-US" altLang="zh-CN" dirty="0"/>
              <a:t>HMM</a:t>
            </a:r>
            <a:r>
              <a:rPr lang="zh-CN" altLang="en-US" dirty="0"/>
              <a:t>模型应用</a:t>
            </a:r>
            <a:endParaRPr lang="en-US" altLang="zh-CN" dirty="0"/>
          </a:p>
          <a:p>
            <a:pPr lvl="1"/>
            <a:r>
              <a:rPr lang="zh-CN" altLang="en-US" dirty="0"/>
              <a:t>股票预测</a:t>
            </a:r>
            <a:endParaRPr lang="en-US" altLang="zh-CN" dirty="0"/>
          </a:p>
          <a:p>
            <a:pPr lvl="1"/>
            <a:r>
              <a:rPr lang="zh-CN" altLang="en-US" dirty="0"/>
              <a:t>模式识别</a:t>
            </a:r>
            <a:endParaRPr lang="en-US" altLang="zh-CN" dirty="0"/>
          </a:p>
          <a:p>
            <a:pPr lvl="2"/>
            <a:r>
              <a:rPr lang="zh-CN" altLang="en-US" dirty="0"/>
              <a:t>人脸识别 </a:t>
            </a:r>
            <a:endParaRPr lang="en-US" altLang="zh-CN" dirty="0"/>
          </a:p>
          <a:p>
            <a:pPr lvl="1"/>
            <a:r>
              <a:rPr lang="zh-CN" altLang="en-US" dirty="0"/>
              <a:t>语音识别</a:t>
            </a:r>
            <a:endParaRPr lang="en-US" altLang="zh-CN" dirty="0"/>
          </a:p>
          <a:p>
            <a:pPr lvl="2"/>
            <a:r>
              <a:rPr lang="en-US" altLang="zh-CN" dirty="0"/>
              <a:t>https://wenku.baidu.com/view/06360a01e87101f69e31957f.html</a:t>
            </a:r>
          </a:p>
          <a:p>
            <a:pPr lvl="2"/>
            <a:r>
              <a:rPr lang="zh-CN" altLang="en-US" dirty="0"/>
              <a:t>李开复</a:t>
            </a:r>
            <a:r>
              <a:rPr lang="en-US" altLang="zh-CN" dirty="0"/>
              <a:t>1988</a:t>
            </a:r>
            <a:r>
              <a:rPr lang="zh-CN" altLang="en-US" dirty="0"/>
              <a:t>年的博士论文发表了第一个基于隐马尔科夫模型（</a:t>
            </a:r>
            <a:r>
              <a:rPr lang="en-US" altLang="zh-CN" dirty="0"/>
              <a:t>HMM</a:t>
            </a:r>
            <a:r>
              <a:rPr lang="zh-CN" altLang="en-US" dirty="0"/>
              <a:t>）的语音识别系统</a:t>
            </a:r>
            <a:r>
              <a:rPr lang="en-US" altLang="zh-CN" dirty="0"/>
              <a:t>Sphinx</a:t>
            </a:r>
          </a:p>
          <a:p>
            <a:pPr lvl="1"/>
            <a:r>
              <a:rPr lang="zh-CN" altLang="en-US" dirty="0"/>
              <a:t>分词</a:t>
            </a:r>
            <a:endParaRPr lang="en-US" altLang="zh-CN" dirty="0"/>
          </a:p>
          <a:p>
            <a:endParaRPr lang="zh-CN" altLang="en-US" dirty="0"/>
          </a:p>
        </p:txBody>
      </p:sp>
    </p:spTree>
    <p:extLst>
      <p:ext uri="{BB962C8B-B14F-4D97-AF65-F5344CB8AC3E}">
        <p14:creationId xmlns:p14="http://schemas.microsoft.com/office/powerpoint/2010/main" val="16542556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3.2  HMM </a:t>
            </a:r>
            <a:r>
              <a:rPr lang="zh-CN" altLang="zh-CN" b="1" dirty="0"/>
              <a:t>分词</a:t>
            </a:r>
            <a:endParaRPr lang="zh-CN" altLang="en-US" dirty="0"/>
          </a:p>
        </p:txBody>
      </p:sp>
      <p:sp>
        <p:nvSpPr>
          <p:cNvPr id="3" name="内容占位符 2"/>
          <p:cNvSpPr>
            <a:spLocks noGrp="1"/>
          </p:cNvSpPr>
          <p:nvPr>
            <p:ph idx="1"/>
          </p:nvPr>
        </p:nvSpPr>
        <p:spPr/>
        <p:txBody>
          <a:bodyPr/>
          <a:lstStyle/>
          <a:p>
            <a:r>
              <a:rPr lang="zh-CN" altLang="en-US" dirty="0"/>
              <a:t>预测问题，也称为解码问题</a:t>
            </a:r>
            <a:endParaRPr lang="en-US" altLang="zh-CN" dirty="0"/>
          </a:p>
          <a:p>
            <a:r>
              <a:rPr lang="en-US" altLang="zh-CN" dirty="0" err="1"/>
              <a:t>ObservedSet</a:t>
            </a:r>
            <a:r>
              <a:rPr lang="en-US" altLang="zh-CN" dirty="0"/>
              <a:t>   </a:t>
            </a:r>
            <a:r>
              <a:rPr lang="zh-CN" altLang="en-US" dirty="0"/>
              <a:t>输入的句子 </a:t>
            </a:r>
            <a:endParaRPr lang="en-US" altLang="zh-CN" dirty="0"/>
          </a:p>
          <a:p>
            <a:r>
              <a:rPr lang="en-US" altLang="zh-CN" dirty="0" err="1"/>
              <a:t>StatusSet</a:t>
            </a:r>
            <a:r>
              <a:rPr lang="en-US" altLang="zh-CN" dirty="0"/>
              <a:t>   </a:t>
            </a:r>
            <a:r>
              <a:rPr lang="zh-CN" altLang="en-US" dirty="0"/>
              <a:t>输出的分词结果</a:t>
            </a:r>
            <a:endParaRPr lang="en-US" altLang="zh-CN" dirty="0"/>
          </a:p>
          <a:p>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3717032"/>
            <a:ext cx="6984776" cy="3121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52470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332656"/>
            <a:ext cx="8229600" cy="5976664"/>
          </a:xfrm>
        </p:spPr>
        <p:txBody>
          <a:bodyPr>
            <a:normAutofit/>
          </a:bodyPr>
          <a:lstStyle/>
          <a:p>
            <a:r>
              <a:rPr lang="zh-CN" altLang="en-US" dirty="0"/>
              <a:t>针对中文分词应用，直接给五元组参数赋予具体含义</a:t>
            </a:r>
            <a:endParaRPr lang="en-US" altLang="zh-CN" dirty="0"/>
          </a:p>
          <a:p>
            <a:pPr lvl="1"/>
            <a:r>
              <a:rPr lang="en-US" altLang="zh-CN" dirty="0" err="1"/>
              <a:t>ObservedSet</a:t>
            </a:r>
            <a:r>
              <a:rPr lang="en-US" altLang="zh-CN" dirty="0"/>
              <a:t>   </a:t>
            </a:r>
            <a:r>
              <a:rPr lang="zh-CN" altLang="en-US" dirty="0"/>
              <a:t>输入的句子 </a:t>
            </a:r>
            <a:endParaRPr lang="en-US" altLang="zh-CN" dirty="0"/>
          </a:p>
          <a:p>
            <a:pPr lvl="2"/>
            <a:r>
              <a:rPr lang="zh-CN" altLang="en-US" dirty="0"/>
              <a:t>南京市长江大桥 </a:t>
            </a:r>
            <a:endParaRPr lang="en-US" altLang="zh-CN" dirty="0"/>
          </a:p>
          <a:p>
            <a:pPr lvl="1"/>
            <a:r>
              <a:rPr lang="en-US" altLang="zh-CN" dirty="0" err="1"/>
              <a:t>StatusSet</a:t>
            </a:r>
            <a:r>
              <a:rPr lang="en-US" altLang="zh-CN" dirty="0"/>
              <a:t>   </a:t>
            </a:r>
            <a:r>
              <a:rPr lang="zh-CN" altLang="en-US" dirty="0"/>
              <a:t>输出的分词结果</a:t>
            </a:r>
            <a:endParaRPr lang="en-US" altLang="zh-CN" dirty="0"/>
          </a:p>
          <a:p>
            <a:pPr lvl="2"/>
            <a:r>
              <a:rPr lang="zh-CN" altLang="en-US" dirty="0"/>
              <a:t>输出的状态序列为：</a:t>
            </a:r>
            <a:r>
              <a:rPr lang="en-US" altLang="zh-CN" dirty="0"/>
              <a:t>BMEBEBE</a:t>
            </a:r>
          </a:p>
          <a:p>
            <a:pPr lvl="2"/>
            <a:r>
              <a:rPr lang="en-US" altLang="zh-CN" dirty="0"/>
              <a:t>BME/BE/BE</a:t>
            </a:r>
          </a:p>
          <a:p>
            <a:pPr lvl="2"/>
            <a:r>
              <a:rPr lang="zh-CN" altLang="en-US" dirty="0"/>
              <a:t>南京市</a:t>
            </a:r>
            <a:r>
              <a:rPr lang="en-US" altLang="zh-CN" dirty="0"/>
              <a:t>/</a:t>
            </a:r>
            <a:r>
              <a:rPr lang="zh-CN" altLang="en-US" dirty="0"/>
              <a:t>长江</a:t>
            </a:r>
            <a:r>
              <a:rPr lang="en-US" altLang="zh-CN" dirty="0"/>
              <a:t>/</a:t>
            </a:r>
            <a:r>
              <a:rPr lang="zh-CN" altLang="en-US" dirty="0"/>
              <a:t>大桥 </a:t>
            </a:r>
            <a:endParaRPr lang="en-US" altLang="zh-CN" dirty="0"/>
          </a:p>
          <a:p>
            <a:pPr lvl="2"/>
            <a:r>
              <a:rPr lang="zh-CN" altLang="en-US" dirty="0"/>
              <a:t>小明</a:t>
            </a:r>
            <a:r>
              <a:rPr lang="en-US" altLang="zh-CN" dirty="0"/>
              <a:t>/</a:t>
            </a:r>
            <a:r>
              <a:rPr lang="zh-CN" altLang="en-US" dirty="0"/>
              <a:t>硕士</a:t>
            </a:r>
            <a:r>
              <a:rPr lang="en-US" altLang="zh-CN" dirty="0"/>
              <a:t>/</a:t>
            </a:r>
            <a:r>
              <a:rPr lang="zh-CN" altLang="en-US" dirty="0"/>
              <a:t>毕业于</a:t>
            </a:r>
            <a:r>
              <a:rPr lang="en-US" altLang="zh-CN" dirty="0"/>
              <a:t>/</a:t>
            </a:r>
            <a:r>
              <a:rPr lang="zh-CN" altLang="en-US" dirty="0"/>
              <a:t>中国</a:t>
            </a:r>
            <a:r>
              <a:rPr lang="en-US" altLang="zh-CN" dirty="0"/>
              <a:t>/</a:t>
            </a:r>
            <a:r>
              <a:rPr lang="zh-CN" altLang="en-US" dirty="0"/>
              <a:t>科学院</a:t>
            </a:r>
            <a:r>
              <a:rPr lang="en-US" altLang="zh-CN" dirty="0"/>
              <a:t>/</a:t>
            </a:r>
            <a:r>
              <a:rPr lang="zh-CN" altLang="en-US" dirty="0"/>
              <a:t>计算</a:t>
            </a:r>
            <a:r>
              <a:rPr lang="en-US" altLang="zh-CN" dirty="0"/>
              <a:t>/</a:t>
            </a:r>
            <a:r>
              <a:rPr lang="zh-CN" altLang="en-US" dirty="0"/>
              <a:t>所 </a:t>
            </a:r>
            <a:endParaRPr lang="en-US" altLang="zh-CN" dirty="0"/>
          </a:p>
          <a:p>
            <a:pPr lvl="2"/>
            <a:r>
              <a:rPr lang="zh-CN" altLang="en-US" dirty="0"/>
              <a:t>状态值集合为</a:t>
            </a:r>
            <a:r>
              <a:rPr lang="en-US" altLang="zh-CN" dirty="0"/>
              <a:t>(B, M, E, S): {</a:t>
            </a:r>
            <a:r>
              <a:rPr lang="en-US" altLang="zh-CN" dirty="0" err="1"/>
              <a:t>B:begin</a:t>
            </a:r>
            <a:r>
              <a:rPr lang="en-US" altLang="zh-CN" dirty="0"/>
              <a:t>, M:middle, E:end, S:single}</a:t>
            </a:r>
            <a:r>
              <a:rPr lang="zh-CN" altLang="en-US" dirty="0"/>
              <a:t>。</a:t>
            </a:r>
            <a:endParaRPr lang="en-US" altLang="zh-CN" dirty="0"/>
          </a:p>
          <a:p>
            <a:pPr lvl="1"/>
            <a:r>
              <a:rPr lang="zh-CN" altLang="en-US" b="1" dirty="0"/>
              <a:t>三个已知参数是经过训练获得</a:t>
            </a:r>
            <a:endParaRPr lang="en-US" altLang="zh-CN" b="1" dirty="0"/>
          </a:p>
        </p:txBody>
      </p:sp>
    </p:spTree>
    <p:extLst>
      <p:ext uri="{BB962C8B-B14F-4D97-AF65-F5344CB8AC3E}">
        <p14:creationId xmlns:p14="http://schemas.microsoft.com/office/powerpoint/2010/main" val="39265870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a:bodyPr>
          <a:lstStyle/>
          <a:p>
            <a:r>
              <a:rPr lang="zh-CN" altLang="en-US" b="1" dirty="0"/>
              <a:t>参数  </a:t>
            </a:r>
            <a:r>
              <a:rPr lang="en-US" altLang="zh-CN" b="1" dirty="0" err="1"/>
              <a:t>InitStatus</a:t>
            </a:r>
            <a:endParaRPr lang="en-US" altLang="zh-CN" b="1" dirty="0"/>
          </a:p>
          <a:p>
            <a:pPr lvl="1"/>
            <a:r>
              <a:rPr lang="zh-CN" altLang="en-US" dirty="0"/>
              <a:t>句子的第一个字属于</a:t>
            </a:r>
            <a:r>
              <a:rPr lang="en-US" altLang="zh-CN" dirty="0"/>
              <a:t>{B,E,M,S}</a:t>
            </a:r>
            <a:r>
              <a:rPr lang="zh-CN" altLang="en-US" dirty="0"/>
              <a:t>这四种状态的概率</a:t>
            </a:r>
            <a:endParaRPr lang="en-US" altLang="zh-CN" dirty="0"/>
          </a:p>
          <a:p>
            <a:pPr lvl="1"/>
            <a:endParaRPr lang="en-US" altLang="zh-CN" dirty="0"/>
          </a:p>
          <a:p>
            <a:pPr lvl="1"/>
            <a:endParaRPr lang="en-US" altLang="zh-CN" dirty="0"/>
          </a:p>
          <a:p>
            <a:pPr lvl="1"/>
            <a:r>
              <a:rPr lang="zh-CN" altLang="en-US" dirty="0"/>
              <a:t>对概率值取对数之后的结果</a:t>
            </a:r>
            <a:endParaRPr lang="en-US" altLang="zh-CN" dirty="0"/>
          </a:p>
          <a:p>
            <a:pPr marL="800100" lvl="2" indent="0">
              <a:buNone/>
            </a:pPr>
            <a:r>
              <a:rPr lang="en-US" altLang="zh-CN" sz="1700" dirty="0"/>
              <a:t>#B</a:t>
            </a:r>
            <a:r>
              <a:rPr lang="zh-CN" altLang="en-US" sz="1700" dirty="0"/>
              <a:t> </a:t>
            </a:r>
            <a:r>
              <a:rPr lang="en-US" altLang="zh-CN" sz="1700" dirty="0"/>
              <a:t>-0.26268660809250016 </a:t>
            </a:r>
          </a:p>
          <a:p>
            <a:pPr marL="800100" lvl="2" indent="0">
              <a:buNone/>
            </a:pPr>
            <a:r>
              <a:rPr lang="en-US" altLang="zh-CN" sz="1700" dirty="0"/>
              <a:t>#E</a:t>
            </a:r>
            <a:r>
              <a:rPr lang="zh-CN" altLang="en-US" sz="1700" dirty="0"/>
              <a:t> </a:t>
            </a:r>
            <a:r>
              <a:rPr lang="en-US" altLang="zh-CN" sz="1700" dirty="0"/>
              <a:t>-3.14e+100 </a:t>
            </a:r>
          </a:p>
          <a:p>
            <a:pPr marL="800100" lvl="2" indent="0">
              <a:buNone/>
            </a:pPr>
            <a:r>
              <a:rPr lang="en-US" altLang="zh-CN" sz="1700" dirty="0"/>
              <a:t> #M</a:t>
            </a:r>
            <a:r>
              <a:rPr lang="zh-CN" altLang="en-US" sz="1700" dirty="0"/>
              <a:t> </a:t>
            </a:r>
            <a:r>
              <a:rPr lang="en-US" altLang="zh-CN" sz="1700" dirty="0"/>
              <a:t>-3.14e+100 </a:t>
            </a:r>
          </a:p>
          <a:p>
            <a:pPr marL="800100" lvl="2" indent="0">
              <a:buNone/>
            </a:pPr>
            <a:r>
              <a:rPr lang="en-US" altLang="zh-CN" sz="1700" dirty="0"/>
              <a:t> #S</a:t>
            </a:r>
            <a:r>
              <a:rPr lang="zh-CN" altLang="en-US" sz="1700" dirty="0"/>
              <a:t> </a:t>
            </a:r>
            <a:r>
              <a:rPr lang="en-US" altLang="zh-CN" sz="1700" dirty="0"/>
              <a:t>-1.4652633398537678 </a:t>
            </a:r>
            <a:endParaRPr lang="en-US" altLang="zh-CN" dirty="0"/>
          </a:p>
          <a:p>
            <a:pPr lvl="2"/>
            <a:r>
              <a:rPr lang="zh-CN" altLang="en-US" dirty="0"/>
              <a:t>可以让概率相乘的计算变成对数相加</a:t>
            </a:r>
            <a:endParaRPr lang="en-US" altLang="zh-CN" dirty="0"/>
          </a:p>
          <a:p>
            <a:pPr lvl="2"/>
            <a:r>
              <a:rPr lang="zh-CN" altLang="en-US" dirty="0"/>
              <a:t>其中</a:t>
            </a:r>
            <a:r>
              <a:rPr lang="en-US" altLang="zh-CN" dirty="0"/>
              <a:t>-3.14e+100</a:t>
            </a:r>
            <a:r>
              <a:rPr lang="zh-CN" altLang="en-US" dirty="0"/>
              <a:t>作为负无穷，也就是对应的概率值是</a:t>
            </a:r>
            <a:r>
              <a:rPr lang="en-US" altLang="zh-CN" dirty="0"/>
              <a:t>0</a:t>
            </a:r>
          </a:p>
          <a:p>
            <a:pPr lvl="1"/>
            <a:endParaRPr lang="en-US" altLang="zh-CN" dirty="0"/>
          </a:p>
          <a:p>
            <a:endParaRPr lang="zh-CN" altLang="en-US" dirty="0"/>
          </a:p>
        </p:txBody>
      </p:sp>
      <p:pic>
        <p:nvPicPr>
          <p:cNvPr id="4" name="图片 3"/>
          <p:cNvPicPr>
            <a:picLocks noChangeAspect="1"/>
          </p:cNvPicPr>
          <p:nvPr/>
        </p:nvPicPr>
        <p:blipFill>
          <a:blip r:embed="rId2"/>
          <a:stretch>
            <a:fillRect/>
          </a:stretch>
        </p:blipFill>
        <p:spPr>
          <a:xfrm>
            <a:off x="1475656" y="2677599"/>
            <a:ext cx="6993678" cy="769402"/>
          </a:xfrm>
          <a:prstGeom prst="rect">
            <a:avLst/>
          </a:prstGeom>
        </p:spPr>
      </p:pic>
    </p:spTree>
    <p:extLst>
      <p:ext uri="{BB962C8B-B14F-4D97-AF65-F5344CB8AC3E}">
        <p14:creationId xmlns:p14="http://schemas.microsoft.com/office/powerpoint/2010/main" val="37477617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参数</a:t>
            </a:r>
            <a:r>
              <a:rPr lang="en-US" altLang="zh-CN" dirty="0" err="1"/>
              <a:t>TransProbMatrix</a:t>
            </a:r>
            <a:r>
              <a:rPr lang="zh-CN" altLang="en-US" dirty="0"/>
              <a:t>，</a:t>
            </a:r>
            <a:endParaRPr lang="en-US" altLang="zh-CN" dirty="0"/>
          </a:p>
          <a:p>
            <a:pPr lvl="1"/>
            <a:r>
              <a:rPr lang="zh-CN" altLang="en-US" dirty="0"/>
              <a:t>一个</a:t>
            </a:r>
            <a:r>
              <a:rPr lang="en-US" altLang="zh-CN" dirty="0"/>
              <a:t>4x4(4</a:t>
            </a:r>
            <a:r>
              <a:rPr lang="zh-CN" altLang="en-US" dirty="0"/>
              <a:t>就是状态值集合的大小</a:t>
            </a:r>
            <a:r>
              <a:rPr lang="en-US" altLang="zh-CN" dirty="0"/>
              <a:t>)</a:t>
            </a:r>
            <a:r>
              <a:rPr lang="zh-CN" altLang="en-US" dirty="0"/>
              <a:t>的二维矩阵</a:t>
            </a:r>
            <a:endParaRPr lang="en-US" altLang="zh-CN" dirty="0"/>
          </a:p>
          <a:p>
            <a:pPr lvl="1"/>
            <a:r>
              <a:rPr lang="en-US" altLang="zh-CN" b="1" dirty="0"/>
              <a:t>B</a:t>
            </a:r>
            <a:r>
              <a:rPr lang="zh-CN" altLang="en-US" b="1" dirty="0"/>
              <a:t>后面只可能接</a:t>
            </a:r>
            <a:r>
              <a:rPr lang="en-US" altLang="zh-CN" b="1" dirty="0"/>
              <a:t>(M or E)</a:t>
            </a:r>
            <a:r>
              <a:rPr lang="zh-CN" altLang="en-US" b="1" dirty="0"/>
              <a:t>，不可能接</a:t>
            </a:r>
            <a:r>
              <a:rPr lang="en-US" altLang="zh-CN" b="1" dirty="0"/>
              <a:t>(B or S)</a:t>
            </a:r>
            <a:r>
              <a:rPr lang="zh-CN" altLang="en-US" b="1" dirty="0"/>
              <a:t>。而</a:t>
            </a:r>
            <a:r>
              <a:rPr lang="en-US" altLang="zh-CN" b="1" dirty="0"/>
              <a:t>M</a:t>
            </a:r>
            <a:r>
              <a:rPr lang="zh-CN" altLang="en-US" b="1" dirty="0"/>
              <a:t>后面也只可能接</a:t>
            </a:r>
            <a:r>
              <a:rPr lang="en-US" altLang="zh-CN" b="1" dirty="0"/>
              <a:t>(M or E)</a:t>
            </a:r>
            <a:r>
              <a:rPr lang="zh-CN" altLang="en-US" b="1" dirty="0"/>
              <a:t>，不可能接</a:t>
            </a:r>
            <a:r>
              <a:rPr lang="en-US" altLang="zh-CN" b="1" dirty="0"/>
              <a:t>(B, S)</a:t>
            </a:r>
            <a:r>
              <a:rPr lang="zh-CN" altLang="en-US" dirty="0"/>
              <a:t>。</a:t>
            </a:r>
            <a:endParaRPr lang="en-US" altLang="zh-CN" dirty="0"/>
          </a:p>
          <a:p>
            <a:endParaRPr lang="zh-CN" altLang="en-US" dirty="0"/>
          </a:p>
        </p:txBody>
      </p:sp>
      <p:pic>
        <p:nvPicPr>
          <p:cNvPr id="4" name="图片 3"/>
          <p:cNvPicPr>
            <a:picLocks noChangeAspect="1"/>
          </p:cNvPicPr>
          <p:nvPr/>
        </p:nvPicPr>
        <p:blipFill>
          <a:blip r:embed="rId2"/>
          <a:stretch>
            <a:fillRect/>
          </a:stretch>
        </p:blipFill>
        <p:spPr>
          <a:xfrm>
            <a:off x="1115616" y="4221088"/>
            <a:ext cx="7415828" cy="1596323"/>
          </a:xfrm>
          <a:prstGeom prst="rect">
            <a:avLst/>
          </a:prstGeom>
        </p:spPr>
      </p:pic>
    </p:spTree>
    <p:extLst>
      <p:ext uri="{BB962C8B-B14F-4D97-AF65-F5344CB8AC3E}">
        <p14:creationId xmlns:p14="http://schemas.microsoft.com/office/powerpoint/2010/main" val="5701853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539552" y="1628800"/>
            <a:ext cx="8229600" cy="4680520"/>
          </a:xfrm>
        </p:spPr>
        <p:txBody>
          <a:bodyPr/>
          <a:lstStyle/>
          <a:p>
            <a:r>
              <a:rPr lang="zh-CN" altLang="en-US" dirty="0"/>
              <a:t>参数   发射概率</a:t>
            </a:r>
            <a:r>
              <a:rPr lang="en-US" altLang="zh-CN" dirty="0"/>
              <a:t>(</a:t>
            </a:r>
            <a:r>
              <a:rPr lang="en-US" altLang="zh-CN" dirty="0" err="1"/>
              <a:t>EmitProb</a:t>
            </a:r>
            <a:r>
              <a:rPr lang="en-US" altLang="zh-CN" dirty="0"/>
              <a:t>):</a:t>
            </a:r>
          </a:p>
          <a:p>
            <a:pPr lvl="1"/>
            <a:r>
              <a:rPr lang="zh-CN" altLang="en-US" dirty="0"/>
              <a:t>在某一状态下对应到某字的概率</a:t>
            </a:r>
            <a:endParaRPr lang="en-US" altLang="zh-CN" dirty="0"/>
          </a:p>
          <a:p>
            <a:pPr lvl="1"/>
            <a:r>
              <a:rPr lang="en-US" altLang="zh-CN" dirty="0"/>
              <a:t>P(Observed[</a:t>
            </a:r>
            <a:r>
              <a:rPr lang="en-US" altLang="zh-CN" dirty="0" err="1"/>
              <a:t>i</a:t>
            </a:r>
            <a:r>
              <a:rPr lang="en-US" altLang="zh-CN" dirty="0"/>
              <a:t>]|Status[j])</a:t>
            </a:r>
          </a:p>
          <a:p>
            <a:pPr lvl="2"/>
            <a:r>
              <a:rPr lang="en-US" altLang="zh-CN" dirty="0"/>
              <a:t>Observed[</a:t>
            </a:r>
            <a:r>
              <a:rPr lang="en-US" altLang="zh-CN" dirty="0" err="1"/>
              <a:t>i</a:t>
            </a:r>
            <a:r>
              <a:rPr lang="en-US" altLang="zh-CN" dirty="0"/>
              <a:t>]   </a:t>
            </a:r>
            <a:r>
              <a:rPr lang="en-US" altLang="zh-CN" dirty="0" err="1"/>
              <a:t>i</a:t>
            </a:r>
            <a:r>
              <a:rPr lang="zh-CN" altLang="en-US" dirty="0"/>
              <a:t>是所有字的个数</a:t>
            </a:r>
            <a:endParaRPr lang="en-US" altLang="zh-CN" dirty="0"/>
          </a:p>
          <a:p>
            <a:pPr lvl="2"/>
            <a:r>
              <a:rPr lang="en-US" altLang="zh-CN" dirty="0"/>
              <a:t>Status[j]     4</a:t>
            </a:r>
            <a:r>
              <a:rPr lang="zh-CN" altLang="en-US" dirty="0"/>
              <a:t>种状态</a:t>
            </a:r>
            <a:endParaRPr lang="en-US" altLang="zh-CN" dirty="0"/>
          </a:p>
          <a:p>
            <a:pPr lvl="2"/>
            <a:r>
              <a:rPr lang="en-US" altLang="zh-CN" sz="2000" dirty="0"/>
              <a:t>P(Observed[</a:t>
            </a:r>
            <a:r>
              <a:rPr lang="en-US" altLang="zh-CN" sz="2000" dirty="0" err="1"/>
              <a:t>i</a:t>
            </a:r>
            <a:r>
              <a:rPr lang="en-US" altLang="zh-CN" sz="2000" dirty="0"/>
              <a:t>]|Status[j])=P(Status[j] | Observed[</a:t>
            </a:r>
            <a:r>
              <a:rPr lang="en-US" altLang="zh-CN" sz="2000" dirty="0" err="1"/>
              <a:t>i</a:t>
            </a:r>
            <a:r>
              <a:rPr lang="en-US" altLang="zh-CN" sz="2000" dirty="0"/>
              <a:t>])* P(Observed[</a:t>
            </a:r>
            <a:r>
              <a:rPr lang="en-US" altLang="zh-CN" sz="2000" dirty="0" err="1"/>
              <a:t>i</a:t>
            </a:r>
            <a:r>
              <a:rPr lang="en-US" altLang="zh-CN" sz="2000" dirty="0"/>
              <a:t>]) </a:t>
            </a:r>
            <a:endParaRPr lang="en-US" altLang="zh-CN" dirty="0"/>
          </a:p>
          <a:p>
            <a:endParaRPr lang="en-US" altLang="zh-CN" dirty="0"/>
          </a:p>
          <a:p>
            <a:endParaRPr lang="zh-CN" altLang="en-US" dirty="0"/>
          </a:p>
          <a:p>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662" y="4857760"/>
            <a:ext cx="6702825" cy="1321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29877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865481-1237-4BC6-AF28-10EDFC14077B}"/>
              </a:ext>
            </a:extLst>
          </p:cNvPr>
          <p:cNvSpPr>
            <a:spLocks noGrp="1"/>
          </p:cNvSpPr>
          <p:nvPr>
            <p:ph type="title"/>
          </p:nvPr>
        </p:nvSpPr>
        <p:spPr/>
        <p:txBody>
          <a:bodyPr/>
          <a:lstStyle/>
          <a:p>
            <a:r>
              <a:rPr lang="en-US" altLang="zh-CN" dirty="0"/>
              <a:t>Viterbi</a:t>
            </a:r>
            <a:r>
              <a:rPr lang="zh-CN" altLang="en-US" dirty="0"/>
              <a:t>算法</a:t>
            </a:r>
          </a:p>
        </p:txBody>
      </p:sp>
      <p:sp>
        <p:nvSpPr>
          <p:cNvPr id="3" name="内容占位符 2">
            <a:extLst>
              <a:ext uri="{FF2B5EF4-FFF2-40B4-BE49-F238E27FC236}">
                <a16:creationId xmlns:a16="http://schemas.microsoft.com/office/drawing/2014/main" id="{6086A6C3-75BD-4D49-9BAE-1915E68663C4}"/>
              </a:ext>
            </a:extLst>
          </p:cNvPr>
          <p:cNvSpPr>
            <a:spLocks noGrp="1"/>
          </p:cNvSpPr>
          <p:nvPr>
            <p:ph idx="1"/>
          </p:nvPr>
        </p:nvSpPr>
        <p:spPr/>
        <p:txBody>
          <a:bodyPr>
            <a:normAutofit/>
          </a:bodyPr>
          <a:lstStyle/>
          <a:p>
            <a:r>
              <a:rPr lang="zh-CN" altLang="en-US" sz="3200" dirty="0"/>
              <a:t>动态规划算法</a:t>
            </a:r>
            <a:endParaRPr lang="en-US" altLang="zh-CN" sz="3200" dirty="0"/>
          </a:p>
          <a:p>
            <a:r>
              <a:rPr lang="zh-CN" altLang="en-US" b="1" dirty="0"/>
              <a:t>定义变量   </a:t>
            </a:r>
            <a:r>
              <a:rPr lang="zh-CN" altLang="en-US" dirty="0"/>
              <a:t>二维数组 </a:t>
            </a:r>
            <a:r>
              <a:rPr lang="en-US" altLang="zh-CN" dirty="0"/>
              <a:t>weight[4][15]</a:t>
            </a:r>
          </a:p>
          <a:p>
            <a:pPr lvl="1"/>
            <a:r>
              <a:rPr lang="en-US" altLang="zh-CN" dirty="0"/>
              <a:t>4</a:t>
            </a:r>
            <a:r>
              <a:rPr lang="zh-CN" altLang="en-US" dirty="0"/>
              <a:t>是状态数</a:t>
            </a:r>
            <a:r>
              <a:rPr lang="en-US" altLang="zh-CN" dirty="0"/>
              <a:t>(0:B,1:E,2:M,3:S)</a:t>
            </a:r>
            <a:r>
              <a:rPr lang="zh-CN" altLang="en-US" dirty="0"/>
              <a:t>，</a:t>
            </a:r>
            <a:endParaRPr lang="en-US" altLang="zh-CN" dirty="0"/>
          </a:p>
          <a:p>
            <a:pPr lvl="1"/>
            <a:r>
              <a:rPr lang="en-US" altLang="zh-CN" dirty="0"/>
              <a:t>15</a:t>
            </a:r>
            <a:r>
              <a:rPr lang="zh-CN" altLang="en-US" dirty="0"/>
              <a:t>是输入句子的字数。</a:t>
            </a:r>
            <a:endParaRPr lang="en-US" altLang="zh-CN" dirty="0"/>
          </a:p>
          <a:p>
            <a:pPr lvl="2"/>
            <a:r>
              <a:rPr lang="zh-CN" altLang="en-US" b="0" i="0" u="none" strike="noStrike" dirty="0">
                <a:solidFill>
                  <a:srgbClr val="333333"/>
                </a:solidFill>
                <a:effectLst/>
                <a:latin typeface="Arial" panose="020B0604020202020204" pitchFamily="34" charset="0"/>
              </a:rPr>
              <a:t>小明硕士</a:t>
            </a:r>
            <a:r>
              <a:rPr lang="zh-CN" altLang="en-US" dirty="0">
                <a:solidFill>
                  <a:srgbClr val="333333"/>
                </a:solidFill>
                <a:latin typeface="Arial" panose="020B0604020202020204" pitchFamily="34" charset="0"/>
              </a:rPr>
              <a:t>毕业于中国科学院</a:t>
            </a:r>
            <a:r>
              <a:rPr lang="zh-CN" altLang="en-US" b="0" i="0" u="none" strike="noStrike" dirty="0">
                <a:solidFill>
                  <a:srgbClr val="333333"/>
                </a:solidFill>
                <a:effectLst/>
                <a:latin typeface="Arial" panose="020B0604020202020204" pitchFamily="34" charset="0"/>
              </a:rPr>
              <a:t>计算</a:t>
            </a:r>
            <a:endParaRPr lang="en-US" altLang="zh-CN" dirty="0"/>
          </a:p>
          <a:p>
            <a:pPr lvl="1"/>
            <a:r>
              <a:rPr lang="zh-CN" altLang="zh-CN" dirty="0"/>
              <a:t>初始化 weight[i][</a:t>
            </a:r>
            <a:r>
              <a:rPr lang="zh-CN" altLang="zh-CN" dirty="0">
                <a:solidFill>
                  <a:srgbClr val="FF0000"/>
                </a:solidFill>
              </a:rPr>
              <a:t>0</a:t>
            </a:r>
            <a:r>
              <a:rPr lang="zh-CN" altLang="zh-CN" dirty="0"/>
              <a:t>] 的值</a:t>
            </a:r>
            <a:endParaRPr lang="en-US" altLang="zh-CN" dirty="0"/>
          </a:p>
          <a:p>
            <a:pPr lvl="2"/>
            <a:r>
              <a:rPr lang="zh-CN" altLang="en-US" dirty="0"/>
              <a:t>小</a:t>
            </a:r>
            <a:endParaRPr lang="en-US" altLang="zh-CN" dirty="0"/>
          </a:p>
          <a:p>
            <a:pPr lvl="2"/>
            <a:r>
              <a:rPr lang="zh-CN" altLang="en-US" dirty="0"/>
              <a:t>初始概率* 发射概率</a:t>
            </a:r>
            <a:endParaRPr lang="en-US" altLang="zh-CN" dirty="0"/>
          </a:p>
          <a:p>
            <a:pPr marL="914400" lvl="2" indent="0">
              <a:buNone/>
            </a:pPr>
            <a:endParaRPr lang="en-US" altLang="zh-CN" dirty="0"/>
          </a:p>
          <a:p>
            <a:pPr lvl="1"/>
            <a:endParaRPr lang="en-US" altLang="zh-CN" dirty="0"/>
          </a:p>
          <a:p>
            <a:pPr lvl="1"/>
            <a:endParaRPr lang="en-US" altLang="zh-CN" dirty="0"/>
          </a:p>
          <a:p>
            <a:endParaRPr lang="en-US" altLang="zh-CN" sz="3200" dirty="0"/>
          </a:p>
          <a:p>
            <a:endParaRPr lang="zh-CN" altLang="en-US" dirty="0"/>
          </a:p>
        </p:txBody>
      </p:sp>
    </p:spTree>
    <p:extLst>
      <p:ext uri="{BB962C8B-B14F-4D97-AF65-F5344CB8AC3E}">
        <p14:creationId xmlns:p14="http://schemas.microsoft.com/office/powerpoint/2010/main" val="755148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a:bodyPr>
          <a:lstStyle/>
          <a:p>
            <a:r>
              <a:rPr lang="zh-CN" altLang="en-US" dirty="0"/>
              <a:t>中文分词</a:t>
            </a:r>
            <a:r>
              <a:rPr lang="en-US" altLang="zh-CN" dirty="0"/>
              <a:t>(Chinese Word Segmentation) </a:t>
            </a:r>
          </a:p>
          <a:p>
            <a:pPr lvl="1"/>
            <a:r>
              <a:rPr lang="zh-CN" altLang="en-US" dirty="0"/>
              <a:t>指的是将一个汉字序列切分成一个一个单独的词。</a:t>
            </a:r>
            <a:endParaRPr lang="en-US" altLang="zh-CN" dirty="0"/>
          </a:p>
          <a:p>
            <a:pPr lvl="1"/>
            <a:r>
              <a:rPr lang="zh-CN" altLang="en-US" dirty="0"/>
              <a:t>分词就是将连续的字序列按照一定的规范重新组合成词序列的过程。</a:t>
            </a:r>
            <a:endParaRPr lang="en-US" altLang="zh-CN" dirty="0"/>
          </a:p>
          <a:p>
            <a:r>
              <a:rPr lang="zh-CN" altLang="en-US" dirty="0"/>
              <a:t>中文分词技术属于自然语言处理（</a:t>
            </a:r>
            <a:r>
              <a:rPr lang="en-US" altLang="zh-CN" dirty="0"/>
              <a:t>NLP)</a:t>
            </a:r>
            <a:r>
              <a:rPr lang="zh-CN" altLang="en-US" dirty="0"/>
              <a:t>技术范畴</a:t>
            </a:r>
            <a:endParaRPr lang="en-US" altLang="zh-CN" dirty="0"/>
          </a:p>
          <a:p>
            <a:r>
              <a:rPr lang="zh-CN" altLang="en-US" dirty="0"/>
              <a:t>机器翻译（</a:t>
            </a:r>
            <a:r>
              <a:rPr lang="en-US" altLang="zh-CN" dirty="0"/>
              <a:t>MT</a:t>
            </a:r>
            <a:r>
              <a:rPr lang="zh-CN" altLang="en-US" dirty="0"/>
              <a:t>）、语音合成、自动分类、自动摘要、自动校对等等，都需要用到分词。</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23503995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88640"/>
            <a:ext cx="8229600" cy="5937523"/>
          </a:xfrm>
        </p:spPr>
        <p:txBody>
          <a:bodyPr/>
          <a:lstStyle/>
          <a:p>
            <a:pPr marL="342900" lvl="1" indent="-342900">
              <a:buFont typeface="Arial" pitchFamily="34" charset="0"/>
              <a:buChar char="•"/>
            </a:pPr>
            <a:r>
              <a:rPr lang="zh-CN" altLang="en-US" b="1" dirty="0"/>
              <a:t>使用</a:t>
            </a:r>
            <a:r>
              <a:rPr lang="en-US" altLang="zh-CN" b="1" dirty="0" err="1"/>
              <a:t>InitStatus</a:t>
            </a:r>
            <a:r>
              <a:rPr lang="zh-CN" altLang="en-US" b="1" dirty="0"/>
              <a:t>对</a:t>
            </a:r>
            <a:r>
              <a:rPr lang="en-US" altLang="zh-CN" b="1" dirty="0"/>
              <a:t>weight</a:t>
            </a:r>
            <a:r>
              <a:rPr lang="zh-CN" altLang="en-US" b="1" dirty="0"/>
              <a:t>二维数组进行初始化</a:t>
            </a:r>
            <a:endParaRPr lang="en-US" altLang="zh-CN" b="1" dirty="0"/>
          </a:p>
          <a:p>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908720"/>
            <a:ext cx="7488832" cy="5838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50886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332656"/>
            <a:ext cx="8229600" cy="5793507"/>
          </a:xfrm>
        </p:spPr>
        <p:txBody>
          <a:bodyPr/>
          <a:lstStyle/>
          <a:p>
            <a:pPr marL="342900" lvl="1" indent="-342900">
              <a:buFont typeface="Arial" pitchFamily="34" charset="0"/>
              <a:buChar char="•"/>
            </a:pPr>
            <a:r>
              <a:rPr lang="zh-CN" altLang="en-US" b="1" dirty="0"/>
              <a:t>遍历句子计算整个</a:t>
            </a:r>
            <a:r>
              <a:rPr lang="en-US" altLang="zh-CN" b="1" dirty="0"/>
              <a:t>weight</a:t>
            </a:r>
            <a:r>
              <a:rPr lang="zh-CN" altLang="en-US" b="1" dirty="0"/>
              <a:t>二维数组</a:t>
            </a:r>
            <a:endParaRPr lang="en-US" altLang="zh-CN" b="1" dirty="0"/>
          </a:p>
          <a:p>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908719"/>
            <a:ext cx="7704856" cy="54476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18495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Viterbi</a:t>
            </a:r>
            <a:r>
              <a:rPr lang="zh-CN" altLang="en-US" dirty="0"/>
              <a:t>算法</a:t>
            </a:r>
          </a:p>
        </p:txBody>
      </p:sp>
      <p:sp>
        <p:nvSpPr>
          <p:cNvPr id="3" name="内容占位符 2"/>
          <p:cNvSpPr>
            <a:spLocks noGrp="1"/>
          </p:cNvSpPr>
          <p:nvPr>
            <p:ph idx="1"/>
          </p:nvPr>
        </p:nvSpPr>
        <p:spPr/>
        <p:txBody>
          <a:bodyPr>
            <a:normAutofit/>
          </a:bodyPr>
          <a:lstStyle/>
          <a:p>
            <a:r>
              <a:rPr lang="zh-CN" altLang="en-US" sz="3100" dirty="0"/>
              <a:t>用动态规划解概率最大路径，一个路径对应一个状态序列。</a:t>
            </a:r>
            <a:endParaRPr lang="en-US" altLang="zh-CN" dirty="0"/>
          </a:p>
          <a:p>
            <a:r>
              <a:rPr lang="zh-CN" altLang="en-US" dirty="0"/>
              <a:t>对应于中文分词，它用来寻找最有可能产生某一句子的</a:t>
            </a:r>
            <a:r>
              <a:rPr lang="en-US" altLang="zh-CN" dirty="0"/>
              <a:t>BEMS</a:t>
            </a:r>
            <a:r>
              <a:rPr lang="zh-CN" altLang="en-US" dirty="0"/>
              <a:t>状态值序列</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538" y="3714752"/>
            <a:ext cx="6319034" cy="29219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74418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二维数组 </a:t>
            </a:r>
            <a:r>
              <a:rPr lang="en-US" altLang="zh-CN" dirty="0"/>
              <a:t>path[4][15]</a:t>
            </a:r>
          </a:p>
          <a:p>
            <a:pPr lvl="1"/>
            <a:r>
              <a:rPr lang="zh-CN" altLang="en-US" dirty="0"/>
              <a:t> </a:t>
            </a:r>
            <a:r>
              <a:rPr lang="en-US" altLang="zh-CN" dirty="0"/>
              <a:t>path[0][2] </a:t>
            </a:r>
            <a:r>
              <a:rPr lang="zh-CN" altLang="en-US" dirty="0"/>
              <a:t>代表 </a:t>
            </a:r>
            <a:r>
              <a:rPr lang="en-US" altLang="zh-CN" dirty="0"/>
              <a:t>weight[0][2]</a:t>
            </a:r>
            <a:r>
              <a:rPr lang="zh-CN" altLang="en-US" dirty="0"/>
              <a:t>取到最大时，前一个字的状态，</a:t>
            </a:r>
            <a:endParaRPr lang="en-US" altLang="zh-CN" dirty="0"/>
          </a:p>
          <a:p>
            <a:pPr lvl="2"/>
            <a:r>
              <a:rPr lang="zh-CN" altLang="en-US" dirty="0"/>
              <a:t>比如 </a:t>
            </a:r>
            <a:r>
              <a:rPr lang="en-US" altLang="zh-CN" dirty="0"/>
              <a:t>path[0][2] = 1, </a:t>
            </a:r>
            <a:r>
              <a:rPr lang="zh-CN" altLang="en-US" dirty="0"/>
              <a:t>则代表 </a:t>
            </a:r>
            <a:r>
              <a:rPr lang="en-US" altLang="zh-CN" dirty="0"/>
              <a:t>weight[0][2]</a:t>
            </a:r>
            <a:r>
              <a:rPr lang="zh-CN" altLang="en-US" dirty="0"/>
              <a:t>取到最大时，前一个字</a:t>
            </a:r>
            <a:r>
              <a:rPr lang="en-US" altLang="zh-CN" dirty="0"/>
              <a:t>(</a:t>
            </a:r>
            <a:r>
              <a:rPr lang="zh-CN" altLang="en-US" dirty="0"/>
              <a:t>也就是明</a:t>
            </a:r>
            <a:r>
              <a:rPr lang="en-US" altLang="zh-CN" dirty="0"/>
              <a:t>)</a:t>
            </a:r>
            <a:r>
              <a:rPr lang="zh-CN" altLang="en-US" dirty="0"/>
              <a:t>的状态是</a:t>
            </a:r>
            <a:r>
              <a:rPr lang="en-US" altLang="zh-CN" dirty="0"/>
              <a:t>E</a:t>
            </a:r>
            <a:r>
              <a:rPr lang="zh-CN" altLang="en-US" dirty="0"/>
              <a:t>。</a:t>
            </a:r>
            <a:endParaRPr lang="en-US" altLang="zh-CN" dirty="0"/>
          </a:p>
          <a:p>
            <a:pPr lvl="1"/>
            <a:r>
              <a:rPr lang="zh-CN" altLang="en-US" dirty="0"/>
              <a:t>记录前一个字的状态是为了使用</a:t>
            </a:r>
            <a:r>
              <a:rPr lang="en-US" altLang="zh-CN" dirty="0" err="1"/>
              <a:t>viterbi</a:t>
            </a:r>
            <a:r>
              <a:rPr lang="zh-CN" altLang="en-US" dirty="0"/>
              <a:t>算法计算完整个 </a:t>
            </a:r>
            <a:r>
              <a:rPr lang="en-US" altLang="zh-CN" dirty="0"/>
              <a:t>weight</a:t>
            </a:r>
            <a:r>
              <a:rPr lang="zh-CN" altLang="en-US" dirty="0"/>
              <a:t>之后，能对输入句子从右向左地回溯回来，找出对应的状态序列。</a:t>
            </a:r>
            <a:endParaRPr lang="en-US" altLang="zh-CN" dirty="0"/>
          </a:p>
          <a:p>
            <a:pPr lvl="2"/>
            <a:r>
              <a:rPr lang="zh-CN" altLang="en-US" dirty="0"/>
              <a:t>为了从右向左回溯整个状态序列</a:t>
            </a:r>
            <a:endParaRPr lang="en-US" altLang="zh-CN" dirty="0"/>
          </a:p>
          <a:p>
            <a:endParaRPr lang="zh-CN" altLang="en-US" dirty="0"/>
          </a:p>
        </p:txBody>
      </p:sp>
    </p:spTree>
    <p:extLst>
      <p:ext uri="{BB962C8B-B14F-4D97-AF65-F5344CB8AC3E}">
        <p14:creationId xmlns:p14="http://schemas.microsoft.com/office/powerpoint/2010/main" val="41425541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a:t>确定边界条件和路径回溯</a:t>
            </a:r>
            <a:endParaRPr lang="en-US" altLang="zh-CN" b="1" dirty="0"/>
          </a:p>
          <a:p>
            <a:pPr lvl="1"/>
            <a:r>
              <a:rPr lang="zh-CN" altLang="en-US" dirty="0"/>
              <a:t>对于每个句子，最后一个字的状态只可能是 </a:t>
            </a:r>
            <a:r>
              <a:rPr lang="en-US" altLang="zh-CN" dirty="0"/>
              <a:t>E </a:t>
            </a:r>
            <a:r>
              <a:rPr lang="zh-CN" altLang="en-US" dirty="0"/>
              <a:t>或者 </a:t>
            </a:r>
            <a:r>
              <a:rPr lang="en-US" altLang="zh-CN" dirty="0"/>
              <a:t>S</a:t>
            </a:r>
            <a:r>
              <a:rPr lang="zh-CN" altLang="en-US" dirty="0"/>
              <a:t>，不可能是 </a:t>
            </a:r>
            <a:r>
              <a:rPr lang="en-US" altLang="zh-CN" dirty="0"/>
              <a:t>M </a:t>
            </a:r>
            <a:r>
              <a:rPr lang="zh-CN" altLang="en-US" dirty="0"/>
              <a:t>或者 </a:t>
            </a:r>
            <a:r>
              <a:rPr lang="en-US" altLang="zh-CN" dirty="0"/>
              <a:t>B</a:t>
            </a:r>
            <a:r>
              <a:rPr lang="zh-CN" altLang="en-US" dirty="0"/>
              <a:t>。 </a:t>
            </a:r>
            <a:endParaRPr lang="en-US" altLang="zh-CN" dirty="0"/>
          </a:p>
          <a:p>
            <a:pPr lvl="1"/>
            <a:r>
              <a:rPr lang="zh-CN" altLang="en-US" dirty="0"/>
              <a:t>只需要比较 </a:t>
            </a:r>
            <a:r>
              <a:rPr lang="en-US" altLang="zh-CN" dirty="0"/>
              <a:t>weight[1(E)][14] </a:t>
            </a:r>
            <a:r>
              <a:rPr lang="zh-CN" altLang="en-US" dirty="0"/>
              <a:t>和 </a:t>
            </a:r>
            <a:r>
              <a:rPr lang="en-US" altLang="zh-CN" dirty="0"/>
              <a:t>weight[3(S)][14]</a:t>
            </a:r>
          </a:p>
          <a:p>
            <a:pPr lvl="1"/>
            <a:endParaRPr lang="en-US" altLang="zh-CN" dirty="0"/>
          </a:p>
          <a:p>
            <a:pPr lvl="1"/>
            <a:endParaRPr lang="en-US" altLang="zh-CN" dirty="0"/>
          </a:p>
          <a:p>
            <a:pPr lvl="1"/>
            <a:endParaRPr lang="en-US" altLang="zh-CN" dirty="0"/>
          </a:p>
          <a:p>
            <a:pPr lvl="1"/>
            <a:r>
              <a:rPr lang="zh-CN" altLang="en-US" dirty="0"/>
              <a:t>沿着</a:t>
            </a:r>
            <a:r>
              <a:rPr lang="en-US" altLang="zh-CN" dirty="0"/>
              <a:t>path[][]</a:t>
            </a:r>
            <a:r>
              <a:rPr lang="zh-CN" altLang="en-US" dirty="0"/>
              <a:t>回溯，找出对应的状态序列</a:t>
            </a:r>
            <a:endParaRPr lang="en-US" altLang="zh-CN" dirty="0"/>
          </a:p>
          <a:p>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9359" y="3933056"/>
            <a:ext cx="7067550" cy="1162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60455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772816"/>
            <a:ext cx="7600950" cy="3514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011200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标题 1"/>
          <p:cNvSpPr>
            <a:spLocks noGrp="1"/>
          </p:cNvSpPr>
          <p:nvPr>
            <p:ph type="title"/>
          </p:nvPr>
        </p:nvSpPr>
        <p:spPr/>
        <p:txBody>
          <a:bodyPr/>
          <a:lstStyle/>
          <a:p>
            <a:r>
              <a:rPr lang="zh-CN" altLang="en-US" dirty="0"/>
              <a:t>四、常见开源分词软件</a:t>
            </a:r>
          </a:p>
        </p:txBody>
      </p:sp>
      <p:sp>
        <p:nvSpPr>
          <p:cNvPr id="78850" name="内容占位符 2"/>
          <p:cNvSpPr>
            <a:spLocks noGrp="1"/>
          </p:cNvSpPr>
          <p:nvPr>
            <p:ph idx="1"/>
          </p:nvPr>
        </p:nvSpPr>
        <p:spPr/>
        <p:txBody>
          <a:bodyPr/>
          <a:lstStyle/>
          <a:p>
            <a:r>
              <a:rPr lang="en-US" altLang="zh-CN" dirty="0" err="1"/>
              <a:t>StandardAnalyzer</a:t>
            </a:r>
            <a:endParaRPr lang="en-US" altLang="zh-CN" dirty="0"/>
          </a:p>
          <a:p>
            <a:pPr lvl="1"/>
            <a:r>
              <a:rPr lang="zh-CN" altLang="en-US" b="1" dirty="0"/>
              <a:t>斯坦福大学自然语言处理 公开课</a:t>
            </a:r>
            <a:endParaRPr lang="en-US" altLang="zh-CN" dirty="0"/>
          </a:p>
          <a:p>
            <a:r>
              <a:rPr lang="en-US" altLang="zh-CN" dirty="0" err="1"/>
              <a:t>IKAnalyzer</a:t>
            </a:r>
            <a:r>
              <a:rPr lang="en-US" altLang="zh-CN" dirty="0"/>
              <a:t> </a:t>
            </a:r>
          </a:p>
          <a:p>
            <a:pPr lvl="1"/>
            <a:r>
              <a:rPr lang="zh-CN" altLang="en-US" dirty="0"/>
              <a:t>开源轻量级的中文分词工具包 </a:t>
            </a:r>
          </a:p>
          <a:p>
            <a:pPr lvl="1"/>
            <a:r>
              <a:rPr lang="zh-CN" altLang="en-US" dirty="0"/>
              <a:t>语言和平台： 基于</a:t>
            </a:r>
            <a:r>
              <a:rPr lang="en-US" altLang="zh-CN" dirty="0"/>
              <a:t>java</a:t>
            </a:r>
            <a:r>
              <a:rPr lang="zh-CN" altLang="en-US" dirty="0"/>
              <a:t> 语言开发 ， 最初，它是以开源项目</a:t>
            </a:r>
            <a:r>
              <a:rPr lang="en-US" altLang="zh-CN" dirty="0" err="1"/>
              <a:t>Luence</a:t>
            </a:r>
            <a:r>
              <a:rPr lang="zh-CN" altLang="en-US" dirty="0"/>
              <a:t> 为应用主体的</a:t>
            </a:r>
            <a:endParaRPr lang="en-US" altLang="zh-CN" dirty="0"/>
          </a:p>
          <a:p>
            <a:pPr lvl="1"/>
            <a:r>
              <a:rPr lang="en-US" altLang="zh-CN" dirty="0">
                <a:hlinkClick r:id="rId2"/>
              </a:rPr>
              <a:t>http://www.oschina.net/p/ikanalyzer</a:t>
            </a:r>
            <a:endParaRPr lang="zh-CN" altLang="en-US" dirty="0"/>
          </a:p>
          <a:p>
            <a:endParaRPr lang="zh-CN" altLang="en-US" dirty="0"/>
          </a:p>
        </p:txBody>
      </p:sp>
    </p:spTree>
    <p:extLst>
      <p:ext uri="{BB962C8B-B14F-4D97-AF65-F5344CB8AC3E}">
        <p14:creationId xmlns:p14="http://schemas.microsoft.com/office/powerpoint/2010/main" val="34292553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ChangeArrowheads="1"/>
          </p:cNvSpPr>
          <p:nvPr>
            <p:ph type="title"/>
          </p:nvPr>
        </p:nvSpPr>
        <p:spPr/>
        <p:txBody>
          <a:bodyPr>
            <a:normAutofit/>
          </a:bodyPr>
          <a:lstStyle/>
          <a:p>
            <a:r>
              <a:rPr lang="zh-CN" altLang="en-US" dirty="0"/>
              <a:t>分词软件</a:t>
            </a:r>
            <a:r>
              <a:rPr lang="en-US" altLang="zh-CN" dirty="0">
                <a:hlinkClick r:id="rId2"/>
              </a:rPr>
              <a:t>ICTCLAS </a:t>
            </a:r>
            <a:endParaRPr lang="zh-CN" altLang="en-US" dirty="0"/>
          </a:p>
        </p:txBody>
      </p:sp>
      <p:sp>
        <p:nvSpPr>
          <p:cNvPr id="77826" name="Rectangle 3"/>
          <p:cNvSpPr>
            <a:spLocks noGrp="1" noChangeArrowheads="1"/>
          </p:cNvSpPr>
          <p:nvPr>
            <p:ph type="body" idx="1"/>
          </p:nvPr>
        </p:nvSpPr>
        <p:spPr/>
        <p:txBody>
          <a:bodyPr/>
          <a:lstStyle/>
          <a:p>
            <a:r>
              <a:rPr lang="zh-CN" altLang="en-US"/>
              <a:t>中科院</a:t>
            </a:r>
          </a:p>
          <a:p>
            <a:endParaRPr lang="en-US" altLang="zh-CN"/>
          </a:p>
        </p:txBody>
      </p:sp>
      <p:pic>
        <p:nvPicPr>
          <p:cNvPr id="77827" name="Picture 4"/>
          <p:cNvPicPr>
            <a:picLocks noChangeAspect="1" noChangeArrowheads="1"/>
          </p:cNvPicPr>
          <p:nvPr/>
        </p:nvPicPr>
        <p:blipFill>
          <a:blip r:embed="rId3"/>
          <a:srcRect/>
          <a:stretch>
            <a:fillRect/>
          </a:stretch>
        </p:blipFill>
        <p:spPr bwMode="auto">
          <a:xfrm>
            <a:off x="2339752" y="1412776"/>
            <a:ext cx="6572250" cy="4914900"/>
          </a:xfrm>
          <a:prstGeom prst="rect">
            <a:avLst/>
          </a:prstGeom>
          <a:noFill/>
          <a:ln w="9525">
            <a:noFill/>
            <a:miter lim="800000"/>
            <a:headEnd/>
            <a:tailEnd/>
          </a:ln>
        </p:spPr>
      </p:pic>
    </p:spTree>
    <p:extLst>
      <p:ext uri="{BB962C8B-B14F-4D97-AF65-F5344CB8AC3E}">
        <p14:creationId xmlns:p14="http://schemas.microsoft.com/office/powerpoint/2010/main" val="20269030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en-US" b="1" dirty="0">
                <a:hlinkClick r:id="rId2" tooltip="开源 Java 中文分词器 Ansj 作者孙健专访"/>
              </a:rPr>
              <a:t>开源 </a:t>
            </a:r>
            <a:r>
              <a:rPr lang="en-US" altLang="zh-CN" b="1" dirty="0">
                <a:hlinkClick r:id="rId2" tooltip="开源 Java 中文分词器 Ansj 作者孙健专访"/>
              </a:rPr>
              <a:t>Java </a:t>
            </a:r>
            <a:r>
              <a:rPr lang="zh-CN" altLang="en-US" b="1" dirty="0">
                <a:hlinkClick r:id="rId2" tooltip="开源 Java 中文分词器 Ansj 作者孙健专访"/>
              </a:rPr>
              <a:t>中文分词器 </a:t>
            </a:r>
            <a:r>
              <a:rPr lang="en-US" altLang="zh-CN" b="1" dirty="0" err="1">
                <a:hlinkClick r:id="rId2" tooltip="开源 Java 中文分词器 Ansj 作者孙健专访"/>
              </a:rPr>
              <a:t>Ansj</a:t>
            </a:r>
            <a:r>
              <a:rPr lang="en-US" altLang="zh-CN" b="1" dirty="0">
                <a:hlinkClick r:id="rId2" tooltip="开源 Java 中文分词器 Ansj 作者孙健专访"/>
              </a:rPr>
              <a:t> </a:t>
            </a:r>
            <a:endParaRPr lang="en-US" altLang="zh-CN" b="1" dirty="0"/>
          </a:p>
          <a:p>
            <a:pPr lvl="1"/>
            <a:r>
              <a:rPr lang="en-US" altLang="zh-CN" dirty="0">
                <a:hlinkClick r:id="rId2"/>
              </a:rPr>
              <a:t>http://www.iteye.com/magazines/102</a:t>
            </a:r>
            <a:endParaRPr lang="en-US" altLang="zh-CN" dirty="0"/>
          </a:p>
          <a:p>
            <a:pPr lvl="1"/>
            <a:r>
              <a:rPr lang="zh-CN" altLang="en-US" dirty="0"/>
              <a:t>该算法实现分词有以下几个步骤： </a:t>
            </a:r>
            <a:endParaRPr lang="en-US" altLang="zh-CN" dirty="0"/>
          </a:p>
          <a:p>
            <a:pPr lvl="2"/>
            <a:r>
              <a:rPr lang="zh-CN" altLang="en-US" dirty="0"/>
              <a:t>全切分，原子切分； </a:t>
            </a:r>
          </a:p>
          <a:p>
            <a:pPr lvl="2"/>
            <a:r>
              <a:rPr lang="en-US" altLang="zh-CN" dirty="0"/>
              <a:t>N</a:t>
            </a:r>
            <a:r>
              <a:rPr lang="zh-CN" altLang="en-US" dirty="0"/>
              <a:t>最短路径的粗切分，根据隐马尔科夫模型和</a:t>
            </a:r>
            <a:r>
              <a:rPr lang="en-US" altLang="zh-CN" dirty="0" err="1"/>
              <a:t>viterbi</a:t>
            </a:r>
            <a:r>
              <a:rPr lang="zh-CN" altLang="en-US" dirty="0"/>
              <a:t>算法，达到最优路径的规划； </a:t>
            </a:r>
          </a:p>
          <a:p>
            <a:pPr lvl="2"/>
            <a:r>
              <a:rPr lang="zh-CN" altLang="en-US" dirty="0"/>
              <a:t>人名识别； </a:t>
            </a:r>
          </a:p>
          <a:p>
            <a:pPr lvl="2"/>
            <a:r>
              <a:rPr lang="zh-CN" altLang="en-US" dirty="0"/>
              <a:t>系统词典补充； </a:t>
            </a:r>
          </a:p>
          <a:p>
            <a:pPr lvl="2"/>
            <a:r>
              <a:rPr lang="zh-CN" altLang="en-US" dirty="0"/>
              <a:t>用户自定义词典的补充； </a:t>
            </a:r>
          </a:p>
          <a:p>
            <a:pPr lvl="2"/>
            <a:r>
              <a:rPr lang="zh-CN" altLang="en-US" dirty="0"/>
              <a:t>词性标注（可选） </a:t>
            </a:r>
          </a:p>
          <a:p>
            <a:pPr lvl="1"/>
            <a:endParaRPr lang="en-US" altLang="zh-CN" dirty="0"/>
          </a:p>
        </p:txBody>
      </p:sp>
    </p:spTree>
    <p:extLst>
      <p:ext uri="{BB962C8B-B14F-4D97-AF65-F5344CB8AC3E}">
        <p14:creationId xmlns:p14="http://schemas.microsoft.com/office/powerpoint/2010/main" val="40586262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DD2D1A-8A7E-4B14-8E75-914B0D0D6C22}"/>
              </a:ext>
            </a:extLst>
          </p:cNvPr>
          <p:cNvSpPr>
            <a:spLocks noGrp="1"/>
          </p:cNvSpPr>
          <p:nvPr>
            <p:ph type="title"/>
          </p:nvPr>
        </p:nvSpPr>
        <p:spPr/>
        <p:txBody>
          <a:bodyPr>
            <a:normAutofit/>
          </a:bodyPr>
          <a:lstStyle/>
          <a:p>
            <a:r>
              <a:rPr lang="en-US" altLang="zh-CN" b="1" i="0" u="none" strike="noStrike" dirty="0">
                <a:effectLst/>
                <a:latin typeface="verdana" panose="020B0604030504040204" pitchFamily="34" charset="0"/>
              </a:rPr>
              <a:t>python</a:t>
            </a:r>
            <a:r>
              <a:rPr lang="zh-CN" altLang="en-US" b="1" i="0" u="none" strike="noStrike" dirty="0">
                <a:effectLst/>
                <a:latin typeface="verdana" panose="020B0604030504040204" pitchFamily="34" charset="0"/>
              </a:rPr>
              <a:t>中文分词：结巴分词</a:t>
            </a:r>
            <a:endParaRPr lang="zh-CN" altLang="en-US" dirty="0"/>
          </a:p>
        </p:txBody>
      </p:sp>
      <p:sp>
        <p:nvSpPr>
          <p:cNvPr id="3" name="内容占位符 2">
            <a:extLst>
              <a:ext uri="{FF2B5EF4-FFF2-40B4-BE49-F238E27FC236}">
                <a16:creationId xmlns:a16="http://schemas.microsoft.com/office/drawing/2014/main" id="{4477C935-0618-47BA-B580-A5B8A7A6720D}"/>
              </a:ext>
            </a:extLst>
          </p:cNvPr>
          <p:cNvSpPr>
            <a:spLocks noGrp="1"/>
          </p:cNvSpPr>
          <p:nvPr>
            <p:ph idx="1"/>
          </p:nvPr>
        </p:nvSpPr>
        <p:spPr/>
        <p:txBody>
          <a:bodyPr>
            <a:normAutofit fontScale="62500" lnSpcReduction="20000"/>
          </a:bodyPr>
          <a:lstStyle/>
          <a:p>
            <a:pPr algn="l">
              <a:lnSpc>
                <a:spcPct val="120000"/>
              </a:lnSpc>
            </a:pPr>
            <a:r>
              <a:rPr lang="zh-CN" altLang="en-US" b="0" i="0" dirty="0">
                <a:solidFill>
                  <a:srgbClr val="333333"/>
                </a:solidFill>
                <a:effectLst/>
                <a:latin typeface="verdana" panose="020B0604030504040204" pitchFamily="34" charset="0"/>
              </a:rPr>
              <a:t>原理有三点：</a:t>
            </a:r>
            <a:endParaRPr lang="en-US" altLang="zh-CN" b="0" i="0" dirty="0">
              <a:solidFill>
                <a:srgbClr val="333333"/>
              </a:solidFill>
              <a:effectLst/>
              <a:latin typeface="verdana" panose="020B0604030504040204" pitchFamily="34" charset="0"/>
            </a:endParaRPr>
          </a:p>
          <a:p>
            <a:pPr lvl="1">
              <a:lnSpc>
                <a:spcPct val="120000"/>
              </a:lnSpc>
            </a:pPr>
            <a:r>
              <a:rPr lang="zh-CN" altLang="en-US" b="0" i="0" dirty="0">
                <a:solidFill>
                  <a:srgbClr val="333333"/>
                </a:solidFill>
                <a:effectLst/>
                <a:latin typeface="verdana" panose="020B0604030504040204" pitchFamily="34" charset="0"/>
              </a:rPr>
              <a:t>基于</a:t>
            </a:r>
            <a:r>
              <a:rPr lang="en-US" altLang="zh-CN" b="1" i="0" dirty="0" err="1">
                <a:solidFill>
                  <a:srgbClr val="333333"/>
                </a:solidFill>
                <a:effectLst/>
                <a:latin typeface="verdana" panose="020B0604030504040204" pitchFamily="34" charset="0"/>
              </a:rPr>
              <a:t>Trie</a:t>
            </a:r>
            <a:r>
              <a:rPr lang="zh-CN" altLang="en-US" b="1" i="0" dirty="0">
                <a:solidFill>
                  <a:srgbClr val="333333"/>
                </a:solidFill>
                <a:effectLst/>
                <a:latin typeface="verdana" panose="020B0604030504040204" pitchFamily="34" charset="0"/>
              </a:rPr>
              <a:t>树</a:t>
            </a:r>
            <a:r>
              <a:rPr lang="zh-CN" altLang="en-US" b="0" i="0" dirty="0">
                <a:solidFill>
                  <a:srgbClr val="333333"/>
                </a:solidFill>
                <a:effectLst/>
                <a:latin typeface="verdana" panose="020B0604030504040204" pitchFamily="34" charset="0"/>
              </a:rPr>
              <a:t>结构实现高效的词图扫描，生成句子中汉字所有可能成词情况所构成的有向无环图（</a:t>
            </a:r>
            <a:r>
              <a:rPr lang="en-US" altLang="zh-CN" b="0" i="0" dirty="0">
                <a:solidFill>
                  <a:srgbClr val="333333"/>
                </a:solidFill>
                <a:effectLst/>
                <a:latin typeface="verdana" panose="020B0604030504040204" pitchFamily="34" charset="0"/>
              </a:rPr>
              <a:t>DAG)</a:t>
            </a:r>
          </a:p>
          <a:p>
            <a:pPr lvl="1">
              <a:lnSpc>
                <a:spcPct val="120000"/>
              </a:lnSpc>
            </a:pPr>
            <a:r>
              <a:rPr lang="zh-CN" altLang="en-US" b="0" i="0" dirty="0">
                <a:solidFill>
                  <a:srgbClr val="333333"/>
                </a:solidFill>
                <a:effectLst/>
                <a:latin typeface="verdana" panose="020B0604030504040204" pitchFamily="34" charset="0"/>
              </a:rPr>
              <a:t>采用了</a:t>
            </a:r>
            <a:r>
              <a:rPr lang="zh-CN" altLang="en-US" b="1" i="0" dirty="0">
                <a:solidFill>
                  <a:srgbClr val="333333"/>
                </a:solidFill>
                <a:effectLst/>
                <a:latin typeface="verdana" panose="020B0604030504040204" pitchFamily="34" charset="0"/>
              </a:rPr>
              <a:t>动态规划</a:t>
            </a:r>
            <a:r>
              <a:rPr lang="zh-CN" altLang="en-US" b="0" i="0" dirty="0">
                <a:solidFill>
                  <a:srgbClr val="333333"/>
                </a:solidFill>
                <a:effectLst/>
                <a:latin typeface="verdana" panose="020B0604030504040204" pitchFamily="34" charset="0"/>
              </a:rPr>
              <a:t>查找最大概率路径</a:t>
            </a:r>
            <a:r>
              <a:rPr lang="en-US" altLang="zh-CN" b="0" i="0" dirty="0">
                <a:solidFill>
                  <a:srgbClr val="333333"/>
                </a:solidFill>
                <a:effectLst/>
                <a:latin typeface="verdana" panose="020B0604030504040204" pitchFamily="34" charset="0"/>
              </a:rPr>
              <a:t>, </a:t>
            </a:r>
            <a:r>
              <a:rPr lang="zh-CN" altLang="en-US" b="0" i="0" dirty="0">
                <a:solidFill>
                  <a:srgbClr val="333333"/>
                </a:solidFill>
                <a:effectLst/>
                <a:latin typeface="verdana" panose="020B0604030504040204" pitchFamily="34" charset="0"/>
              </a:rPr>
              <a:t>找出基于词频的最大切分组合</a:t>
            </a:r>
            <a:endParaRPr lang="en-US" altLang="zh-CN" b="0" i="0" dirty="0">
              <a:solidFill>
                <a:srgbClr val="333333"/>
              </a:solidFill>
              <a:effectLst/>
              <a:latin typeface="verdana" panose="020B0604030504040204" pitchFamily="34" charset="0"/>
            </a:endParaRPr>
          </a:p>
          <a:p>
            <a:pPr lvl="1">
              <a:lnSpc>
                <a:spcPct val="120000"/>
              </a:lnSpc>
            </a:pPr>
            <a:r>
              <a:rPr lang="zh-CN" altLang="en-US" b="0" i="0" dirty="0">
                <a:solidFill>
                  <a:srgbClr val="333333"/>
                </a:solidFill>
                <a:effectLst/>
                <a:latin typeface="verdana" panose="020B0604030504040204" pitchFamily="34" charset="0"/>
              </a:rPr>
              <a:t>对于未登录词，采用了基于汉字成词能力的</a:t>
            </a:r>
            <a:r>
              <a:rPr lang="en-US" altLang="zh-CN" b="1" i="0" dirty="0">
                <a:solidFill>
                  <a:srgbClr val="333333"/>
                </a:solidFill>
                <a:effectLst/>
                <a:latin typeface="verdana" panose="020B0604030504040204" pitchFamily="34" charset="0"/>
              </a:rPr>
              <a:t>HMM</a:t>
            </a:r>
            <a:r>
              <a:rPr lang="zh-CN" altLang="en-US" dirty="0">
                <a:solidFill>
                  <a:srgbClr val="333333"/>
                </a:solidFill>
                <a:latin typeface="verdana" panose="020B0604030504040204" pitchFamily="34" charset="0"/>
              </a:rPr>
              <a:t>模型，使用了</a:t>
            </a:r>
            <a:r>
              <a:rPr lang="en-US" altLang="zh-CN" dirty="0">
                <a:solidFill>
                  <a:srgbClr val="333333"/>
                </a:solidFill>
                <a:latin typeface="verdana" panose="020B0604030504040204" pitchFamily="34" charset="0"/>
              </a:rPr>
              <a:t>Viterbi</a:t>
            </a:r>
            <a:r>
              <a:rPr lang="zh-CN" altLang="en-US" dirty="0">
                <a:solidFill>
                  <a:srgbClr val="333333"/>
                </a:solidFill>
                <a:latin typeface="verdana" panose="020B0604030504040204" pitchFamily="34" charset="0"/>
              </a:rPr>
              <a:t>算法</a:t>
            </a:r>
            <a:endParaRPr lang="en-US" altLang="zh-CN" dirty="0">
              <a:solidFill>
                <a:srgbClr val="333333"/>
              </a:solidFill>
              <a:latin typeface="verdana" panose="020B0604030504040204" pitchFamily="34" charset="0"/>
            </a:endParaRPr>
          </a:p>
          <a:p>
            <a:pPr algn="l">
              <a:lnSpc>
                <a:spcPct val="120000"/>
              </a:lnSpc>
            </a:pPr>
            <a:r>
              <a:rPr lang="zh-CN" altLang="en-US" dirty="0">
                <a:solidFill>
                  <a:srgbClr val="333333"/>
                </a:solidFill>
                <a:latin typeface="verdana" panose="020B0604030504040204" pitchFamily="34" charset="0"/>
              </a:rPr>
              <a:t>模式</a:t>
            </a:r>
            <a:endParaRPr lang="en-US" altLang="zh-CN" dirty="0">
              <a:solidFill>
                <a:srgbClr val="333333"/>
              </a:solidFill>
              <a:latin typeface="verdana" panose="020B0604030504040204" pitchFamily="34" charset="0"/>
            </a:endParaRPr>
          </a:p>
          <a:p>
            <a:pPr lvl="1">
              <a:lnSpc>
                <a:spcPct val="120000"/>
              </a:lnSpc>
            </a:pPr>
            <a:r>
              <a:rPr lang="zh-CN" altLang="en-US" dirty="0">
                <a:solidFill>
                  <a:srgbClr val="333333"/>
                </a:solidFill>
                <a:latin typeface="verdana" panose="020B0604030504040204" pitchFamily="34" charset="0"/>
              </a:rPr>
              <a:t>默认模式，试图将句子最精确地切开，适合文本分析</a:t>
            </a:r>
            <a:endParaRPr lang="en-US" altLang="zh-CN" dirty="0">
              <a:solidFill>
                <a:srgbClr val="333333"/>
              </a:solidFill>
              <a:latin typeface="verdana" panose="020B0604030504040204" pitchFamily="34" charset="0"/>
            </a:endParaRPr>
          </a:p>
          <a:p>
            <a:pPr lvl="1">
              <a:lnSpc>
                <a:spcPct val="120000"/>
              </a:lnSpc>
            </a:pPr>
            <a:r>
              <a:rPr lang="zh-CN" altLang="en-US" sz="2700" dirty="0">
                <a:solidFill>
                  <a:srgbClr val="333333"/>
                </a:solidFill>
                <a:latin typeface="verdana" panose="020B0604030504040204" pitchFamily="34" charset="0"/>
              </a:rPr>
              <a:t>全模式，把句子中所有的可以成词的词语都扫描出来，适合搜索引擎</a:t>
            </a:r>
            <a:endParaRPr lang="en-US" altLang="zh-CN" sz="2700" dirty="0">
              <a:solidFill>
                <a:srgbClr val="333333"/>
              </a:solidFill>
              <a:latin typeface="verdana" panose="020B0604030504040204" pitchFamily="34" charset="0"/>
            </a:endParaRPr>
          </a:p>
          <a:p>
            <a:pPr lvl="2">
              <a:lnSpc>
                <a:spcPct val="120000"/>
              </a:lnSpc>
            </a:pPr>
            <a:r>
              <a:rPr lang="zh-CN" altLang="en-US" sz="2700" dirty="0">
                <a:solidFill>
                  <a:srgbClr val="333333"/>
                </a:solidFill>
                <a:latin typeface="verdana" panose="020B0604030504040204" pitchFamily="34" charset="0"/>
              </a:rPr>
              <a:t>我来到北京清华大学</a:t>
            </a:r>
            <a:endParaRPr lang="en-US" altLang="zh-CN" sz="2700" dirty="0">
              <a:solidFill>
                <a:srgbClr val="333333"/>
              </a:solidFill>
              <a:latin typeface="verdana" panose="020B0604030504040204" pitchFamily="34" charset="0"/>
            </a:endParaRPr>
          </a:p>
          <a:p>
            <a:pPr lvl="3">
              <a:lnSpc>
                <a:spcPct val="120000"/>
              </a:lnSpc>
            </a:pPr>
            <a:r>
              <a:rPr lang="en-US" altLang="zh-CN" sz="2700" dirty="0">
                <a:solidFill>
                  <a:srgbClr val="333333"/>
                </a:solidFill>
                <a:latin typeface="verdana" panose="020B0604030504040204" pitchFamily="34" charset="0"/>
              </a:rPr>
              <a:t>[</a:t>
            </a:r>
            <a:r>
              <a:rPr lang="zh-CN" altLang="en-US" sz="2700" dirty="0">
                <a:solidFill>
                  <a:srgbClr val="333333"/>
                </a:solidFill>
                <a:latin typeface="verdana" panose="020B0604030504040204" pitchFamily="34" charset="0"/>
              </a:rPr>
              <a:t>精确模式</a:t>
            </a:r>
            <a:r>
              <a:rPr lang="en-US" altLang="zh-CN" sz="2700" dirty="0">
                <a:solidFill>
                  <a:srgbClr val="333333"/>
                </a:solidFill>
                <a:latin typeface="verdana" panose="020B0604030504040204" pitchFamily="34" charset="0"/>
              </a:rPr>
              <a:t>]: </a:t>
            </a:r>
            <a:r>
              <a:rPr lang="zh-CN" altLang="en-US" sz="2700" dirty="0">
                <a:solidFill>
                  <a:srgbClr val="333333"/>
                </a:solidFill>
                <a:latin typeface="verdana" panose="020B0604030504040204" pitchFamily="34" charset="0"/>
              </a:rPr>
              <a:t>我</a:t>
            </a:r>
            <a:r>
              <a:rPr lang="en-US" altLang="zh-CN" sz="2700" dirty="0">
                <a:solidFill>
                  <a:srgbClr val="333333"/>
                </a:solidFill>
                <a:latin typeface="verdana" panose="020B0604030504040204" pitchFamily="34" charset="0"/>
              </a:rPr>
              <a:t>/ </a:t>
            </a:r>
            <a:r>
              <a:rPr lang="zh-CN" altLang="en-US" sz="2700" dirty="0">
                <a:solidFill>
                  <a:srgbClr val="333333"/>
                </a:solidFill>
                <a:latin typeface="verdana" panose="020B0604030504040204" pitchFamily="34" charset="0"/>
              </a:rPr>
              <a:t>来到</a:t>
            </a:r>
            <a:r>
              <a:rPr lang="en-US" altLang="zh-CN" sz="2700" dirty="0">
                <a:solidFill>
                  <a:srgbClr val="333333"/>
                </a:solidFill>
                <a:latin typeface="verdana" panose="020B0604030504040204" pitchFamily="34" charset="0"/>
              </a:rPr>
              <a:t>/ </a:t>
            </a:r>
            <a:r>
              <a:rPr lang="zh-CN" altLang="en-US" sz="2700" dirty="0">
                <a:solidFill>
                  <a:srgbClr val="333333"/>
                </a:solidFill>
                <a:latin typeface="verdana" panose="020B0604030504040204" pitchFamily="34" charset="0"/>
              </a:rPr>
              <a:t>北京</a:t>
            </a:r>
            <a:r>
              <a:rPr lang="en-US" altLang="zh-CN" sz="2700" dirty="0">
                <a:solidFill>
                  <a:srgbClr val="333333"/>
                </a:solidFill>
                <a:latin typeface="verdana" panose="020B0604030504040204" pitchFamily="34" charset="0"/>
              </a:rPr>
              <a:t>/ </a:t>
            </a:r>
            <a:r>
              <a:rPr lang="zh-CN" altLang="en-US" sz="2700" dirty="0">
                <a:solidFill>
                  <a:srgbClr val="333333"/>
                </a:solidFill>
                <a:latin typeface="verdana" panose="020B0604030504040204" pitchFamily="34" charset="0"/>
              </a:rPr>
              <a:t>清华大学</a:t>
            </a:r>
            <a:endParaRPr lang="en-US" altLang="zh-CN" sz="2700" dirty="0">
              <a:solidFill>
                <a:srgbClr val="333333"/>
              </a:solidFill>
              <a:latin typeface="verdana" panose="020B0604030504040204" pitchFamily="34" charset="0"/>
            </a:endParaRPr>
          </a:p>
          <a:p>
            <a:pPr lvl="3">
              <a:lnSpc>
                <a:spcPct val="120000"/>
              </a:lnSpc>
            </a:pPr>
            <a:r>
              <a:rPr lang="en-US" altLang="zh-CN" sz="2700" dirty="0">
                <a:solidFill>
                  <a:srgbClr val="333333"/>
                </a:solidFill>
                <a:latin typeface="verdana" panose="020B0604030504040204" pitchFamily="34" charset="0"/>
              </a:rPr>
              <a:t>[</a:t>
            </a:r>
            <a:r>
              <a:rPr lang="zh-CN" altLang="en-US" sz="2700" dirty="0">
                <a:solidFill>
                  <a:srgbClr val="333333"/>
                </a:solidFill>
                <a:latin typeface="verdana" panose="020B0604030504040204" pitchFamily="34" charset="0"/>
              </a:rPr>
              <a:t>全模式</a:t>
            </a:r>
            <a:r>
              <a:rPr lang="en-US" altLang="zh-CN" sz="2700" dirty="0">
                <a:solidFill>
                  <a:srgbClr val="333333"/>
                </a:solidFill>
                <a:latin typeface="verdana" panose="020B0604030504040204" pitchFamily="34" charset="0"/>
              </a:rPr>
              <a:t>]: </a:t>
            </a:r>
            <a:r>
              <a:rPr lang="zh-CN" altLang="en-US" sz="2700" dirty="0">
                <a:solidFill>
                  <a:srgbClr val="333333"/>
                </a:solidFill>
                <a:latin typeface="verdana" panose="020B0604030504040204" pitchFamily="34" charset="0"/>
              </a:rPr>
              <a:t>我</a:t>
            </a:r>
            <a:r>
              <a:rPr lang="en-US" altLang="zh-CN" sz="2700" dirty="0">
                <a:solidFill>
                  <a:srgbClr val="333333"/>
                </a:solidFill>
                <a:latin typeface="verdana" panose="020B0604030504040204" pitchFamily="34" charset="0"/>
              </a:rPr>
              <a:t>/ </a:t>
            </a:r>
            <a:r>
              <a:rPr lang="zh-CN" altLang="en-US" sz="2700" dirty="0">
                <a:solidFill>
                  <a:srgbClr val="333333"/>
                </a:solidFill>
                <a:latin typeface="verdana" panose="020B0604030504040204" pitchFamily="34" charset="0"/>
              </a:rPr>
              <a:t>来到</a:t>
            </a:r>
            <a:r>
              <a:rPr lang="en-US" altLang="zh-CN" sz="2700" dirty="0">
                <a:solidFill>
                  <a:srgbClr val="333333"/>
                </a:solidFill>
                <a:latin typeface="verdana" panose="020B0604030504040204" pitchFamily="34" charset="0"/>
              </a:rPr>
              <a:t>/ </a:t>
            </a:r>
            <a:r>
              <a:rPr lang="zh-CN" altLang="en-US" sz="2700" dirty="0">
                <a:solidFill>
                  <a:srgbClr val="333333"/>
                </a:solidFill>
                <a:latin typeface="verdana" panose="020B0604030504040204" pitchFamily="34" charset="0"/>
              </a:rPr>
              <a:t>北京</a:t>
            </a:r>
            <a:r>
              <a:rPr lang="en-US" altLang="zh-CN" sz="2700" dirty="0">
                <a:solidFill>
                  <a:srgbClr val="333333"/>
                </a:solidFill>
                <a:latin typeface="verdana" panose="020B0604030504040204" pitchFamily="34" charset="0"/>
              </a:rPr>
              <a:t>/ </a:t>
            </a:r>
            <a:r>
              <a:rPr lang="zh-CN" altLang="en-US" sz="2700" dirty="0">
                <a:solidFill>
                  <a:srgbClr val="333333"/>
                </a:solidFill>
                <a:latin typeface="verdana" panose="020B0604030504040204" pitchFamily="34" charset="0"/>
              </a:rPr>
              <a:t>清华</a:t>
            </a:r>
            <a:r>
              <a:rPr lang="en-US" altLang="zh-CN" sz="2700" dirty="0">
                <a:solidFill>
                  <a:srgbClr val="333333"/>
                </a:solidFill>
                <a:latin typeface="verdana" panose="020B0604030504040204" pitchFamily="34" charset="0"/>
              </a:rPr>
              <a:t>/ </a:t>
            </a:r>
            <a:r>
              <a:rPr lang="zh-CN" altLang="en-US" sz="2700" dirty="0">
                <a:solidFill>
                  <a:srgbClr val="333333"/>
                </a:solidFill>
                <a:latin typeface="verdana" panose="020B0604030504040204" pitchFamily="34" charset="0"/>
              </a:rPr>
              <a:t>清华大学</a:t>
            </a:r>
            <a:r>
              <a:rPr lang="en-US" altLang="zh-CN" sz="2700" dirty="0">
                <a:solidFill>
                  <a:srgbClr val="333333"/>
                </a:solidFill>
                <a:latin typeface="verdana" panose="020B0604030504040204" pitchFamily="34" charset="0"/>
              </a:rPr>
              <a:t>/ </a:t>
            </a:r>
            <a:r>
              <a:rPr lang="zh-CN" altLang="en-US" sz="2700" dirty="0">
                <a:solidFill>
                  <a:srgbClr val="333333"/>
                </a:solidFill>
                <a:latin typeface="verdana" panose="020B0604030504040204" pitchFamily="34" charset="0"/>
              </a:rPr>
              <a:t>华大</a:t>
            </a:r>
            <a:r>
              <a:rPr lang="en-US" altLang="zh-CN" sz="2700" dirty="0">
                <a:solidFill>
                  <a:srgbClr val="333333"/>
                </a:solidFill>
                <a:latin typeface="verdana" panose="020B0604030504040204" pitchFamily="34" charset="0"/>
              </a:rPr>
              <a:t>/ </a:t>
            </a:r>
            <a:r>
              <a:rPr lang="zh-CN" altLang="en-US" sz="2700" dirty="0">
                <a:solidFill>
                  <a:srgbClr val="333333"/>
                </a:solidFill>
                <a:latin typeface="verdana" panose="020B0604030504040204" pitchFamily="34" charset="0"/>
              </a:rPr>
              <a:t>大学</a:t>
            </a:r>
            <a:endParaRPr lang="en-US" altLang="zh-CN" sz="2700" dirty="0">
              <a:solidFill>
                <a:srgbClr val="333333"/>
              </a:solidFill>
              <a:latin typeface="verdana" panose="020B0604030504040204" pitchFamily="34" charset="0"/>
            </a:endParaRPr>
          </a:p>
          <a:p>
            <a:pPr lvl="3">
              <a:lnSpc>
                <a:spcPct val="120000"/>
              </a:lnSpc>
            </a:pPr>
            <a:r>
              <a:rPr lang="en-US" altLang="zh-CN" sz="2700" dirty="0">
                <a:solidFill>
                  <a:srgbClr val="333333"/>
                </a:solidFill>
                <a:latin typeface="verdana" panose="020B0604030504040204" pitchFamily="34" charset="0"/>
              </a:rPr>
              <a:t>[</a:t>
            </a:r>
            <a:r>
              <a:rPr lang="zh-CN" altLang="en-US" sz="2700" dirty="0">
                <a:solidFill>
                  <a:srgbClr val="333333"/>
                </a:solidFill>
                <a:latin typeface="verdana" panose="020B0604030504040204" pitchFamily="34" charset="0"/>
              </a:rPr>
              <a:t>搜索引擎模式</a:t>
            </a:r>
            <a:r>
              <a:rPr lang="en-US" altLang="zh-CN" sz="2700" dirty="0">
                <a:solidFill>
                  <a:srgbClr val="333333"/>
                </a:solidFill>
                <a:latin typeface="verdana" panose="020B0604030504040204" pitchFamily="34" charset="0"/>
              </a:rPr>
              <a:t>]: </a:t>
            </a:r>
            <a:r>
              <a:rPr lang="zh-CN" altLang="en-US" sz="2700" dirty="0">
                <a:solidFill>
                  <a:srgbClr val="333333"/>
                </a:solidFill>
                <a:latin typeface="verdana" panose="020B0604030504040204" pitchFamily="34" charset="0"/>
              </a:rPr>
              <a:t>我</a:t>
            </a:r>
            <a:r>
              <a:rPr lang="en-US" altLang="zh-CN" sz="2700" dirty="0">
                <a:solidFill>
                  <a:srgbClr val="333333"/>
                </a:solidFill>
                <a:latin typeface="verdana" panose="020B0604030504040204" pitchFamily="34" charset="0"/>
              </a:rPr>
              <a:t>/ </a:t>
            </a:r>
            <a:r>
              <a:rPr lang="zh-CN" altLang="en-US" sz="2700" dirty="0">
                <a:solidFill>
                  <a:srgbClr val="333333"/>
                </a:solidFill>
                <a:latin typeface="verdana" panose="020B0604030504040204" pitchFamily="34" charset="0"/>
              </a:rPr>
              <a:t>来到</a:t>
            </a:r>
            <a:r>
              <a:rPr lang="en-US" altLang="zh-CN" sz="2700" dirty="0">
                <a:solidFill>
                  <a:srgbClr val="333333"/>
                </a:solidFill>
                <a:latin typeface="verdana" panose="020B0604030504040204" pitchFamily="34" charset="0"/>
              </a:rPr>
              <a:t>/ </a:t>
            </a:r>
            <a:r>
              <a:rPr lang="zh-CN" altLang="en-US" sz="2700" dirty="0">
                <a:solidFill>
                  <a:srgbClr val="333333"/>
                </a:solidFill>
                <a:latin typeface="verdana" panose="020B0604030504040204" pitchFamily="34" charset="0"/>
              </a:rPr>
              <a:t>北京</a:t>
            </a:r>
            <a:r>
              <a:rPr lang="en-US" altLang="zh-CN" sz="2700" dirty="0">
                <a:solidFill>
                  <a:srgbClr val="333333"/>
                </a:solidFill>
                <a:latin typeface="verdana" panose="020B0604030504040204" pitchFamily="34" charset="0"/>
              </a:rPr>
              <a:t>/ </a:t>
            </a:r>
            <a:r>
              <a:rPr lang="zh-CN" altLang="en-US" sz="2700" dirty="0">
                <a:solidFill>
                  <a:srgbClr val="333333"/>
                </a:solidFill>
                <a:latin typeface="verdana" panose="020B0604030504040204" pitchFamily="34" charset="0"/>
              </a:rPr>
              <a:t>清华</a:t>
            </a:r>
            <a:r>
              <a:rPr lang="en-US" altLang="zh-CN" sz="2700" dirty="0">
                <a:solidFill>
                  <a:srgbClr val="333333"/>
                </a:solidFill>
                <a:latin typeface="verdana" panose="020B0604030504040204" pitchFamily="34" charset="0"/>
              </a:rPr>
              <a:t>/ </a:t>
            </a:r>
            <a:r>
              <a:rPr lang="zh-CN" altLang="en-US" sz="2700" dirty="0">
                <a:solidFill>
                  <a:srgbClr val="333333"/>
                </a:solidFill>
                <a:latin typeface="verdana" panose="020B0604030504040204" pitchFamily="34" charset="0"/>
              </a:rPr>
              <a:t>华大</a:t>
            </a:r>
            <a:r>
              <a:rPr lang="en-US" altLang="zh-CN" sz="2700" dirty="0">
                <a:solidFill>
                  <a:srgbClr val="333333"/>
                </a:solidFill>
                <a:latin typeface="verdana" panose="020B0604030504040204" pitchFamily="34" charset="0"/>
              </a:rPr>
              <a:t>/ </a:t>
            </a:r>
            <a:r>
              <a:rPr lang="zh-CN" altLang="en-US" sz="2700" dirty="0">
                <a:solidFill>
                  <a:srgbClr val="333333"/>
                </a:solidFill>
                <a:latin typeface="verdana" panose="020B0604030504040204" pitchFamily="34" charset="0"/>
              </a:rPr>
              <a:t>大学</a:t>
            </a:r>
            <a:r>
              <a:rPr lang="en-US" altLang="zh-CN" sz="2700" dirty="0">
                <a:solidFill>
                  <a:srgbClr val="333333"/>
                </a:solidFill>
                <a:latin typeface="verdana" panose="020B0604030504040204" pitchFamily="34" charset="0"/>
              </a:rPr>
              <a:t>/ </a:t>
            </a:r>
            <a:r>
              <a:rPr lang="zh-CN" altLang="en-US" sz="2700" dirty="0">
                <a:solidFill>
                  <a:srgbClr val="333333"/>
                </a:solidFill>
                <a:latin typeface="verdana" panose="020B0604030504040204" pitchFamily="34" charset="0"/>
              </a:rPr>
              <a:t>清华大学</a:t>
            </a:r>
          </a:p>
        </p:txBody>
      </p:sp>
    </p:spTree>
    <p:extLst>
      <p:ext uri="{BB962C8B-B14F-4D97-AF65-F5344CB8AC3E}">
        <p14:creationId xmlns:p14="http://schemas.microsoft.com/office/powerpoint/2010/main" val="1387942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评测标准</a:t>
            </a:r>
          </a:p>
        </p:txBody>
      </p:sp>
      <p:sp>
        <p:nvSpPr>
          <p:cNvPr id="3" name="内容占位符 2"/>
          <p:cNvSpPr>
            <a:spLocks noGrp="1"/>
          </p:cNvSpPr>
          <p:nvPr>
            <p:ph idx="1"/>
          </p:nvPr>
        </p:nvSpPr>
        <p:spPr>
          <a:xfrm>
            <a:off x="457200" y="1600200"/>
            <a:ext cx="8229600" cy="4997152"/>
          </a:xfrm>
        </p:spPr>
        <p:txBody>
          <a:bodyPr>
            <a:normAutofit fontScale="92500" lnSpcReduction="20000"/>
          </a:bodyPr>
          <a:lstStyle/>
          <a:p>
            <a:r>
              <a:rPr lang="zh-CN" altLang="en-US" dirty="0"/>
              <a:t>中文分词的准确与否，常常直接影响到对搜索结果的相关度排序</a:t>
            </a:r>
            <a:endParaRPr lang="en-US" altLang="zh-CN" dirty="0"/>
          </a:p>
          <a:p>
            <a:pPr lvl="1"/>
            <a:r>
              <a:rPr lang="en-US" altLang="zh-CN" dirty="0"/>
              <a:t>Ambiguity</a:t>
            </a:r>
          </a:p>
          <a:p>
            <a:pPr lvl="2"/>
            <a:r>
              <a:rPr lang="zh-CN" altLang="en-US" dirty="0"/>
              <a:t>同一句子有多种可能的分词结果</a:t>
            </a:r>
            <a:endParaRPr lang="en-US" altLang="zh-CN" i="1" dirty="0"/>
          </a:p>
          <a:p>
            <a:pPr lvl="2"/>
            <a:r>
              <a:rPr lang="zh-CN" altLang="en-US" i="1" dirty="0"/>
              <a:t>黑夜</a:t>
            </a:r>
            <a:r>
              <a:rPr lang="zh-CN" altLang="en-US" dirty="0"/>
              <a:t>总会过去</a:t>
            </a:r>
            <a:r>
              <a:rPr lang="en-US" altLang="zh-CN" dirty="0"/>
              <a:t>,</a:t>
            </a:r>
            <a:r>
              <a:rPr lang="zh-CN" altLang="en-US" dirty="0"/>
              <a:t>光明才是永恒</a:t>
            </a:r>
            <a:r>
              <a:rPr lang="en-US" altLang="zh-CN" dirty="0"/>
              <a:t>——</a:t>
            </a:r>
            <a:r>
              <a:rPr lang="zh-CN" altLang="en-US" i="1" dirty="0"/>
              <a:t>顾城</a:t>
            </a:r>
            <a:endParaRPr lang="en-US" altLang="zh-CN" dirty="0"/>
          </a:p>
          <a:p>
            <a:r>
              <a:rPr lang="zh-CN" altLang="zh-CN" dirty="0"/>
              <a:t>对于汉语“词”的认识，普通说话人的语感与语言学家的标准也有较大的差异。</a:t>
            </a:r>
            <a:endParaRPr lang="en-US" altLang="zh-CN" dirty="0"/>
          </a:p>
          <a:p>
            <a:pPr lvl="1"/>
            <a:r>
              <a:rPr lang="zh-CN" altLang="zh-CN" dirty="0"/>
              <a:t>有关专家的调查表明，在母语为汉语的被试者之间，对汉语文本中出现的词语的认同率只有大约</a:t>
            </a:r>
            <a:r>
              <a:rPr lang="en-US" altLang="zh-CN" dirty="0"/>
              <a:t>70%</a:t>
            </a:r>
            <a:r>
              <a:rPr lang="zh-CN" altLang="zh-CN" dirty="0"/>
              <a:t>，</a:t>
            </a:r>
            <a:endParaRPr lang="en-US" altLang="zh-CN" dirty="0"/>
          </a:p>
          <a:p>
            <a:r>
              <a:rPr lang="zh-CN" altLang="zh-CN" dirty="0"/>
              <a:t>从计算的严格意义上说，自动分词是一个没有明确定义的问题。</a:t>
            </a:r>
            <a:endParaRPr lang="en-US" altLang="zh-CN" sz="3300" dirty="0"/>
          </a:p>
          <a:p>
            <a:pPr lvl="1"/>
            <a:r>
              <a:rPr lang="zh-CN" altLang="zh-CN" sz="2900" dirty="0"/>
              <a:t>分词正确率：整体测试、歧义测试和专业词测试</a:t>
            </a:r>
            <a:endParaRPr lang="en-US" altLang="zh-CN" sz="2900" dirty="0"/>
          </a:p>
          <a:p>
            <a:endParaRPr lang="zh-CN" altLang="en-US" dirty="0"/>
          </a:p>
        </p:txBody>
      </p:sp>
    </p:spTree>
    <p:extLst>
      <p:ext uri="{BB962C8B-B14F-4D97-AF65-F5344CB8AC3E}">
        <p14:creationId xmlns:p14="http://schemas.microsoft.com/office/powerpoint/2010/main" val="32719487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D95C41-A27D-4DD4-B534-B00C7B26910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C1F5591-28DE-4B40-8FEA-F5FBA0DFAFFD}"/>
              </a:ext>
            </a:extLst>
          </p:cNvPr>
          <p:cNvSpPr>
            <a:spLocks noGrp="1"/>
          </p:cNvSpPr>
          <p:nvPr>
            <p:ph idx="1"/>
          </p:nvPr>
        </p:nvSpPr>
        <p:spPr/>
        <p:txBody>
          <a:bodyPr>
            <a:normAutofit lnSpcReduction="10000"/>
          </a:bodyPr>
          <a:lstStyle/>
          <a:p>
            <a:r>
              <a:rPr lang="zh-CN" altLang="en-US" dirty="0"/>
              <a:t>分词</a:t>
            </a:r>
            <a:endParaRPr lang="en-US" altLang="zh-CN" dirty="0"/>
          </a:p>
          <a:p>
            <a:r>
              <a:rPr lang="zh-CN" altLang="en-US" dirty="0"/>
              <a:t>词性标注</a:t>
            </a:r>
            <a:endParaRPr lang="en-US" altLang="zh-CN" dirty="0"/>
          </a:p>
          <a:p>
            <a:r>
              <a:rPr lang="zh-CN" altLang="en-US" b="0" i="0" dirty="0">
                <a:solidFill>
                  <a:srgbClr val="404040"/>
                </a:solidFill>
                <a:effectLst/>
                <a:latin typeface="-apple-system"/>
              </a:rPr>
              <a:t>关键词提取</a:t>
            </a:r>
            <a:r>
              <a:rPr lang="zh-CN" altLang="en-US" dirty="0"/>
              <a:t>，</a:t>
            </a:r>
            <a:r>
              <a:rPr lang="en-US" altLang="zh-CN" b="0" i="0" dirty="0" err="1">
                <a:solidFill>
                  <a:srgbClr val="404040"/>
                </a:solidFill>
                <a:effectLst/>
                <a:latin typeface="-apple-system"/>
              </a:rPr>
              <a:t>jieba</a:t>
            </a:r>
            <a:r>
              <a:rPr lang="en-US" altLang="zh-CN" b="0" i="0" dirty="0">
                <a:solidFill>
                  <a:srgbClr val="404040"/>
                </a:solidFill>
                <a:effectLst/>
                <a:latin typeface="-apple-system"/>
              </a:rPr>
              <a:t> </a:t>
            </a:r>
            <a:r>
              <a:rPr lang="zh-CN" altLang="en-US" b="0" i="0" dirty="0">
                <a:solidFill>
                  <a:srgbClr val="404040"/>
                </a:solidFill>
                <a:effectLst/>
                <a:latin typeface="-apple-system"/>
              </a:rPr>
              <a:t>提供了两种关键词提取方法，</a:t>
            </a:r>
            <a:endParaRPr lang="en-US" altLang="zh-CN" b="0" i="0" dirty="0">
              <a:solidFill>
                <a:srgbClr val="404040"/>
              </a:solidFill>
              <a:effectLst/>
              <a:latin typeface="-apple-system"/>
            </a:endParaRPr>
          </a:p>
          <a:p>
            <a:pPr lvl="1"/>
            <a:r>
              <a:rPr lang="zh-CN" altLang="en-US" b="0" i="0" dirty="0">
                <a:solidFill>
                  <a:srgbClr val="404040"/>
                </a:solidFill>
                <a:effectLst/>
                <a:latin typeface="-apple-system"/>
              </a:rPr>
              <a:t>基于 </a:t>
            </a:r>
            <a:r>
              <a:rPr lang="en-US" altLang="zh-CN" b="0" i="0" dirty="0">
                <a:solidFill>
                  <a:srgbClr val="404040"/>
                </a:solidFill>
                <a:effectLst/>
                <a:latin typeface="-apple-system"/>
              </a:rPr>
              <a:t>TF-IDF </a:t>
            </a:r>
            <a:r>
              <a:rPr lang="zh-CN" altLang="en-US" b="0" i="0" dirty="0">
                <a:solidFill>
                  <a:srgbClr val="404040"/>
                </a:solidFill>
                <a:effectLst/>
                <a:latin typeface="-apple-system"/>
              </a:rPr>
              <a:t>算法</a:t>
            </a:r>
            <a:endParaRPr lang="en-US" altLang="zh-CN" b="0" i="0" dirty="0">
              <a:solidFill>
                <a:srgbClr val="404040"/>
              </a:solidFill>
              <a:effectLst/>
              <a:latin typeface="-apple-system"/>
            </a:endParaRPr>
          </a:p>
          <a:p>
            <a:pPr lvl="1"/>
            <a:r>
              <a:rPr lang="zh-CN" altLang="en-US" b="0" i="0" dirty="0">
                <a:solidFill>
                  <a:srgbClr val="404040"/>
                </a:solidFill>
                <a:effectLst/>
                <a:latin typeface="-apple-system"/>
              </a:rPr>
              <a:t>基于</a:t>
            </a:r>
            <a:r>
              <a:rPr lang="en-US" altLang="zh-CN" b="0" i="0" dirty="0" err="1">
                <a:solidFill>
                  <a:srgbClr val="404040"/>
                </a:solidFill>
                <a:effectLst/>
                <a:latin typeface="-apple-system"/>
              </a:rPr>
              <a:t>TextRank</a:t>
            </a:r>
            <a:r>
              <a:rPr lang="en-US" altLang="zh-CN" b="0" i="0" dirty="0">
                <a:solidFill>
                  <a:srgbClr val="404040"/>
                </a:solidFill>
                <a:effectLst/>
                <a:latin typeface="-apple-system"/>
              </a:rPr>
              <a:t> </a:t>
            </a:r>
            <a:r>
              <a:rPr lang="zh-CN" altLang="en-US" b="0" i="0" dirty="0">
                <a:solidFill>
                  <a:srgbClr val="404040"/>
                </a:solidFill>
                <a:effectLst/>
                <a:latin typeface="-apple-system"/>
              </a:rPr>
              <a:t>算法</a:t>
            </a:r>
            <a:endParaRPr lang="en-US" altLang="zh-CN" b="0" i="0" dirty="0">
              <a:solidFill>
                <a:srgbClr val="404040"/>
              </a:solidFill>
              <a:effectLst/>
              <a:latin typeface="-apple-system"/>
            </a:endParaRPr>
          </a:p>
          <a:p>
            <a:pPr lvl="2"/>
            <a:r>
              <a:rPr lang="en-US" altLang="zh-CN" b="0" i="0" u="none" strike="noStrike" dirty="0" err="1">
                <a:solidFill>
                  <a:srgbClr val="0681D0"/>
                </a:solidFill>
                <a:effectLst/>
                <a:latin typeface="-apple-system"/>
                <a:hlinkClick r:id="rId2"/>
              </a:rPr>
              <a:t>TextRank</a:t>
            </a:r>
            <a:r>
              <a:rPr lang="en-US" altLang="zh-CN" b="0" i="0" u="none" strike="noStrike" dirty="0">
                <a:solidFill>
                  <a:srgbClr val="0681D0"/>
                </a:solidFill>
                <a:effectLst/>
                <a:latin typeface="-apple-system"/>
                <a:hlinkClick r:id="rId2"/>
              </a:rPr>
              <a:t>: Bringing Order into Texts</a:t>
            </a:r>
            <a:r>
              <a:rPr lang="en-US" altLang="zh-CN" b="0" i="0" dirty="0">
                <a:solidFill>
                  <a:srgbClr val="404040"/>
                </a:solidFill>
                <a:effectLst/>
                <a:latin typeface="-apple-system"/>
              </a:rPr>
              <a:t> </a:t>
            </a:r>
          </a:p>
          <a:p>
            <a:pPr lvl="2"/>
            <a:r>
              <a:rPr lang="zh-CN" altLang="en-US" dirty="0">
                <a:solidFill>
                  <a:srgbClr val="404040"/>
                </a:solidFill>
                <a:latin typeface="-apple-system"/>
              </a:rPr>
              <a:t>类似</a:t>
            </a:r>
            <a:r>
              <a:rPr lang="en-US" altLang="zh-CN" dirty="0" err="1">
                <a:solidFill>
                  <a:srgbClr val="404040"/>
                </a:solidFill>
                <a:latin typeface="-apple-system"/>
              </a:rPr>
              <a:t>Pagerank</a:t>
            </a:r>
            <a:r>
              <a:rPr lang="zh-CN" altLang="en-US" dirty="0">
                <a:solidFill>
                  <a:srgbClr val="404040"/>
                </a:solidFill>
                <a:latin typeface="-apple-system"/>
              </a:rPr>
              <a:t>算法</a:t>
            </a:r>
            <a:endParaRPr lang="en-US" altLang="zh-CN" dirty="0">
              <a:solidFill>
                <a:srgbClr val="404040"/>
              </a:solidFill>
              <a:latin typeface="-apple-system"/>
            </a:endParaRPr>
          </a:p>
          <a:p>
            <a:pPr lvl="2"/>
            <a:r>
              <a:rPr lang="zh-CN" altLang="en-US" dirty="0">
                <a:solidFill>
                  <a:srgbClr val="404040"/>
                </a:solidFill>
                <a:latin typeface="-apple-system"/>
              </a:rPr>
              <a:t>词共现  形成图中的边</a:t>
            </a:r>
            <a:endParaRPr lang="zh-CN" altLang="en-US" dirty="0"/>
          </a:p>
        </p:txBody>
      </p:sp>
    </p:spTree>
    <p:extLst>
      <p:ext uri="{BB962C8B-B14F-4D97-AF65-F5344CB8AC3E}">
        <p14:creationId xmlns:p14="http://schemas.microsoft.com/office/powerpoint/2010/main" val="27495991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D26064-8B38-4742-94FF-86B6AB33BF75}"/>
              </a:ext>
            </a:extLst>
          </p:cNvPr>
          <p:cNvSpPr>
            <a:spLocks noGrp="1"/>
          </p:cNvSpPr>
          <p:nvPr>
            <p:ph type="title"/>
          </p:nvPr>
        </p:nvSpPr>
        <p:spPr/>
        <p:txBody>
          <a:bodyPr/>
          <a:lstStyle/>
          <a:p>
            <a:r>
              <a:rPr lang="en-US" altLang="zh-CN" dirty="0" err="1"/>
              <a:t>Hanlp</a:t>
            </a:r>
            <a:r>
              <a:rPr lang="en-US" altLang="zh-CN" dirty="0"/>
              <a:t> </a:t>
            </a:r>
            <a:r>
              <a:rPr lang="zh-CN" altLang="en-US" dirty="0"/>
              <a:t>：</a:t>
            </a:r>
            <a:r>
              <a:rPr lang="en-US" altLang="zh-CN" dirty="0"/>
              <a:t>  Han Language Processing</a:t>
            </a:r>
            <a:endParaRPr lang="zh-CN" altLang="en-US" dirty="0"/>
          </a:p>
        </p:txBody>
      </p:sp>
      <p:sp>
        <p:nvSpPr>
          <p:cNvPr id="3" name="内容占位符 2">
            <a:extLst>
              <a:ext uri="{FF2B5EF4-FFF2-40B4-BE49-F238E27FC236}">
                <a16:creationId xmlns:a16="http://schemas.microsoft.com/office/drawing/2014/main" id="{3CB79E28-4839-4ABA-87E0-523F7C2DD97D}"/>
              </a:ext>
            </a:extLst>
          </p:cNvPr>
          <p:cNvSpPr>
            <a:spLocks noGrp="1"/>
          </p:cNvSpPr>
          <p:nvPr>
            <p:ph idx="1"/>
          </p:nvPr>
        </p:nvSpPr>
        <p:spPr/>
        <p:txBody>
          <a:bodyPr>
            <a:normAutofit fontScale="70000" lnSpcReduction="20000"/>
          </a:bodyPr>
          <a:lstStyle/>
          <a:p>
            <a:r>
              <a:rPr lang="zh-CN" altLang="en-US" dirty="0"/>
              <a:t>汉语言处理包</a:t>
            </a:r>
            <a:r>
              <a:rPr lang="en-US" altLang="zh-CN" dirty="0" err="1"/>
              <a:t>HanLP</a:t>
            </a:r>
            <a:r>
              <a:rPr lang="zh-CN" altLang="en-US" dirty="0"/>
              <a:t>是一系列模型与算法组成的</a:t>
            </a:r>
            <a:r>
              <a:rPr lang="en-US" altLang="zh-CN" dirty="0"/>
              <a:t>NLP</a:t>
            </a:r>
            <a:r>
              <a:rPr lang="zh-CN" altLang="en-US" dirty="0"/>
              <a:t>工具包，</a:t>
            </a:r>
            <a:endParaRPr lang="en-US" altLang="zh-CN" dirty="0"/>
          </a:p>
          <a:p>
            <a:r>
              <a:rPr lang="zh-CN" altLang="en-US" dirty="0"/>
              <a:t>功能：</a:t>
            </a:r>
            <a:endParaRPr lang="en-US" altLang="zh-CN" dirty="0"/>
          </a:p>
          <a:p>
            <a:pPr lvl="1"/>
            <a:r>
              <a:rPr lang="zh-CN" altLang="en-US" dirty="0"/>
              <a:t>中文分词 </a:t>
            </a:r>
            <a:endParaRPr lang="en-US" altLang="zh-CN" dirty="0"/>
          </a:p>
          <a:p>
            <a:pPr lvl="1"/>
            <a:r>
              <a:rPr lang="zh-CN" altLang="en-US" dirty="0"/>
              <a:t>词性标注</a:t>
            </a:r>
            <a:endParaRPr lang="en-US" altLang="zh-CN" dirty="0"/>
          </a:p>
          <a:p>
            <a:pPr lvl="1"/>
            <a:r>
              <a:rPr lang="zh-CN" altLang="en-US" dirty="0"/>
              <a:t> 命名实体识别 </a:t>
            </a:r>
            <a:endParaRPr lang="en-US" altLang="zh-CN" dirty="0"/>
          </a:p>
          <a:p>
            <a:pPr lvl="1"/>
            <a:r>
              <a:rPr lang="zh-CN" altLang="en-US" dirty="0"/>
              <a:t>依存句法分析 </a:t>
            </a:r>
            <a:endParaRPr lang="en-US" altLang="zh-CN" dirty="0"/>
          </a:p>
          <a:p>
            <a:pPr lvl="1"/>
            <a:r>
              <a:rPr lang="zh-CN" altLang="en-US" dirty="0"/>
              <a:t>关键词提取 新</a:t>
            </a:r>
            <a:endParaRPr lang="en-US" altLang="zh-CN" dirty="0"/>
          </a:p>
          <a:p>
            <a:pPr lvl="1"/>
            <a:r>
              <a:rPr lang="zh-CN" altLang="en-US" dirty="0"/>
              <a:t>词发现 短语提取 </a:t>
            </a:r>
            <a:endParaRPr lang="en-US" altLang="zh-CN" dirty="0"/>
          </a:p>
          <a:p>
            <a:pPr lvl="1"/>
            <a:r>
              <a:rPr lang="zh-CN" altLang="en-US" dirty="0"/>
              <a:t>自动摘要 </a:t>
            </a:r>
            <a:endParaRPr lang="en-US" altLang="zh-CN" dirty="0"/>
          </a:p>
          <a:p>
            <a:pPr lvl="1"/>
            <a:r>
              <a:rPr lang="zh-CN" altLang="en-US" dirty="0"/>
              <a:t>文本分类 </a:t>
            </a:r>
            <a:endParaRPr lang="en-US" altLang="zh-CN" dirty="0"/>
          </a:p>
          <a:p>
            <a:pPr lvl="1"/>
            <a:r>
              <a:rPr lang="zh-CN" altLang="en-US" dirty="0"/>
              <a:t>拼音简繁项</a:t>
            </a:r>
            <a:endParaRPr lang="en-US" altLang="zh-CN" dirty="0"/>
          </a:p>
          <a:p>
            <a:r>
              <a:rPr lang="en-US" altLang="zh-CN" dirty="0">
                <a:hlinkClick r:id="rId2"/>
              </a:rPr>
              <a:t>https://github.com/hankcs/HanLPHanlp</a:t>
            </a:r>
            <a:endParaRPr lang="en-US" altLang="zh-CN" dirty="0"/>
          </a:p>
          <a:p>
            <a:r>
              <a:rPr lang="zh-CN" altLang="en-US" dirty="0"/>
              <a:t>环境安装：安装</a:t>
            </a:r>
            <a:r>
              <a:rPr lang="en-US" altLang="zh-CN" dirty="0"/>
              <a:t>Java</a:t>
            </a:r>
            <a:r>
              <a:rPr lang="zh-CN" altLang="en-US" dirty="0"/>
              <a:t>和</a:t>
            </a:r>
            <a:r>
              <a:rPr lang="en-US" altLang="zh-CN" dirty="0"/>
              <a:t>Visual C++</a:t>
            </a:r>
            <a:r>
              <a:rPr lang="zh-CN" altLang="en-US" dirty="0"/>
              <a:t>：</a:t>
            </a:r>
          </a:p>
        </p:txBody>
      </p:sp>
    </p:spTree>
    <p:extLst>
      <p:ext uri="{BB962C8B-B14F-4D97-AF65-F5344CB8AC3E}">
        <p14:creationId xmlns:p14="http://schemas.microsoft.com/office/powerpoint/2010/main" val="16287114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br>
              <a:rPr lang="zh-CN" altLang="en-US" dirty="0"/>
            </a:br>
            <a:r>
              <a:rPr lang="en-US" altLang="zh-CN" dirty="0"/>
              <a:t>Python  </a:t>
            </a:r>
            <a:r>
              <a:rPr lang="zh-CN" altLang="en-US" dirty="0"/>
              <a:t>处理中文的类库</a:t>
            </a:r>
            <a:br>
              <a:rPr lang="en-US" altLang="zh-CN" dirty="0"/>
            </a:br>
            <a:r>
              <a:rPr lang="en-US" altLang="zh-CN" b="1" dirty="0" err="1"/>
              <a:t>SnowNLP</a:t>
            </a:r>
            <a:br>
              <a:rPr lang="zh-CN" altLang="en-US" b="1" dirty="0"/>
            </a:br>
            <a:endParaRPr lang="zh-CN" altLang="en-US" dirty="0"/>
          </a:p>
        </p:txBody>
      </p:sp>
      <p:pic>
        <p:nvPicPr>
          <p:cNvPr id="1026" name="Picture 2"/>
          <p:cNvPicPr>
            <a:picLocks noGrp="1" noChangeAspect="1" noChangeArrowheads="1"/>
          </p:cNvPicPr>
          <p:nvPr>
            <p:ph idx="1"/>
          </p:nvPr>
        </p:nvPicPr>
        <p:blipFill>
          <a:blip r:embed="rId2"/>
          <a:srcRect/>
          <a:stretch>
            <a:fillRect/>
          </a:stretch>
        </p:blipFill>
        <p:spPr bwMode="auto">
          <a:xfrm>
            <a:off x="863893" y="1600200"/>
            <a:ext cx="7170841" cy="4686320"/>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785794"/>
            <a:ext cx="8229600" cy="5340369"/>
          </a:xfrm>
        </p:spPr>
        <p:txBody>
          <a:bodyPr>
            <a:normAutofit fontScale="92500"/>
          </a:bodyPr>
          <a:lstStyle/>
          <a:p>
            <a:r>
              <a:rPr lang="zh-CN" altLang="en-US" dirty="0"/>
              <a:t>参考文献</a:t>
            </a:r>
            <a:endParaRPr lang="en-US" altLang="zh-CN" dirty="0"/>
          </a:p>
          <a:p>
            <a:pPr lvl="1"/>
            <a:r>
              <a:rPr lang="en-US" altLang="zh-CN" dirty="0"/>
              <a:t>《</a:t>
            </a:r>
            <a:r>
              <a:rPr lang="zh-CN" altLang="en-US" dirty="0"/>
              <a:t>数学之美</a:t>
            </a:r>
            <a:r>
              <a:rPr lang="en-US" altLang="zh-CN" dirty="0"/>
              <a:t>》 </a:t>
            </a:r>
            <a:r>
              <a:rPr lang="zh-CN" altLang="en-US" dirty="0"/>
              <a:t>吴军</a:t>
            </a:r>
            <a:endParaRPr lang="en-US" altLang="zh-CN" dirty="0"/>
          </a:p>
          <a:p>
            <a:pPr lvl="1"/>
            <a:r>
              <a:rPr lang="zh-CN" altLang="en-US" dirty="0">
                <a:hlinkClick r:id="rId2"/>
              </a:rPr>
              <a:t>斯坦福语言模型课程</a:t>
            </a:r>
            <a:endParaRPr lang="en-US" altLang="zh-CN" dirty="0">
              <a:hlinkClick r:id="rId2"/>
            </a:endParaRPr>
          </a:p>
          <a:p>
            <a:pPr lvl="2"/>
            <a:r>
              <a:rPr lang="en-US" altLang="zh-CN" dirty="0">
                <a:hlinkClick r:id="rId2"/>
              </a:rPr>
              <a:t>https://class.coursera.org/nlp/</a:t>
            </a:r>
            <a:endParaRPr lang="en-US" altLang="zh-CN" dirty="0"/>
          </a:p>
          <a:p>
            <a:pPr lvl="2"/>
            <a:r>
              <a:rPr lang="en-US" altLang="zh-CN" dirty="0"/>
              <a:t>https://blog.csdn.net/lucky_ricky/article/details/77742831?utm_source=blogkpcl4</a:t>
            </a:r>
            <a:endParaRPr lang="en-US" altLang="zh-CN" b="1" dirty="0">
              <a:hlinkClick r:id="rId3"/>
            </a:endParaRPr>
          </a:p>
          <a:p>
            <a:pPr lvl="1"/>
            <a:r>
              <a:rPr lang="zh-CN" altLang="en-US" b="1" dirty="0"/>
              <a:t>机器学习之</a:t>
            </a:r>
            <a:r>
              <a:rPr lang="en-US" b="1" dirty="0"/>
              <a:t>HMM</a:t>
            </a:r>
          </a:p>
          <a:p>
            <a:pPr lvl="2"/>
            <a:r>
              <a:rPr lang="en-US" altLang="zh-CN" b="1" dirty="0">
                <a:hlinkClick r:id="rId3"/>
              </a:rPr>
              <a:t>https://blog.csdn.net/liuy9803/article/details/80927975</a:t>
            </a:r>
          </a:p>
          <a:p>
            <a:pPr lvl="1"/>
            <a:r>
              <a:rPr lang="zh-CN" altLang="en-US" b="1" dirty="0"/>
              <a:t>李航</a:t>
            </a:r>
            <a:r>
              <a:rPr lang="en-US" altLang="zh-CN" b="1" dirty="0"/>
              <a:t>《</a:t>
            </a:r>
            <a:r>
              <a:rPr lang="zh-CN" altLang="en-US" b="1" dirty="0"/>
              <a:t>统计机器学习</a:t>
            </a:r>
            <a:r>
              <a:rPr lang="en-US" altLang="zh-CN" b="1" dirty="0"/>
              <a:t>》</a:t>
            </a:r>
            <a:endParaRPr lang="en-US" altLang="zh-CN" b="1" dirty="0">
              <a:hlinkClick r:id="rId3"/>
            </a:endParaRPr>
          </a:p>
          <a:p>
            <a:pPr lvl="1"/>
            <a:r>
              <a:rPr lang="zh-CN" altLang="en-US" b="1" dirty="0">
                <a:hlinkClick r:id="rId3"/>
              </a:rPr>
              <a:t>中文分词之</a:t>
            </a:r>
            <a:r>
              <a:rPr lang="en-US" altLang="zh-CN" b="1" dirty="0">
                <a:hlinkClick r:id="rId3"/>
              </a:rPr>
              <a:t>HMM</a:t>
            </a:r>
            <a:r>
              <a:rPr lang="zh-CN" altLang="en-US" b="1" dirty="0">
                <a:hlinkClick r:id="rId3"/>
              </a:rPr>
              <a:t>模型详解</a:t>
            </a:r>
            <a:endParaRPr lang="en-US" altLang="zh-CN" b="1" dirty="0"/>
          </a:p>
          <a:p>
            <a:pPr lvl="2"/>
            <a:r>
              <a:rPr lang="en-US" altLang="zh-CN" dirty="0"/>
              <a:t>http://blog.csdn.net/riverflowrand/article/details/50057323</a:t>
            </a:r>
          </a:p>
        </p:txBody>
      </p:sp>
    </p:spTree>
    <p:extLst>
      <p:ext uri="{BB962C8B-B14F-4D97-AF65-F5344CB8AC3E}">
        <p14:creationId xmlns:p14="http://schemas.microsoft.com/office/powerpoint/2010/main" val="1744569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p:txBody>
          <a:bodyPr>
            <a:normAutofit/>
          </a:bodyPr>
          <a:lstStyle/>
          <a:p>
            <a:r>
              <a:rPr lang="zh-CN" altLang="en-US" dirty="0"/>
              <a:t>二、分词算法介绍</a:t>
            </a:r>
          </a:p>
        </p:txBody>
      </p:sp>
      <p:sp>
        <p:nvSpPr>
          <p:cNvPr id="74754" name="Rectangle 3"/>
          <p:cNvSpPr>
            <a:spLocks noGrp="1" noChangeArrowheads="1"/>
          </p:cNvSpPr>
          <p:nvPr>
            <p:ph type="body" idx="1"/>
          </p:nvPr>
        </p:nvSpPr>
        <p:spPr>
          <a:xfrm>
            <a:off x="457200" y="1340768"/>
            <a:ext cx="8229600" cy="5184576"/>
          </a:xfrm>
        </p:spPr>
        <p:txBody>
          <a:bodyPr>
            <a:normAutofit/>
          </a:bodyPr>
          <a:lstStyle/>
          <a:p>
            <a:r>
              <a:rPr lang="zh-CN" altLang="en-US" dirty="0"/>
              <a:t>方法</a:t>
            </a:r>
            <a:r>
              <a:rPr lang="en-US" altLang="zh-CN" dirty="0"/>
              <a:t>1</a:t>
            </a:r>
            <a:r>
              <a:rPr lang="zh-CN" altLang="en-US" dirty="0"/>
              <a:t>：基于理解的分词方法</a:t>
            </a:r>
          </a:p>
          <a:p>
            <a:pPr lvl="1"/>
            <a:r>
              <a:rPr lang="en-US" altLang="zh-CN" dirty="0"/>
              <a:t>NLP</a:t>
            </a:r>
            <a:r>
              <a:rPr lang="zh-CN" altLang="en-US" dirty="0"/>
              <a:t>，语义分析，句法分析。</a:t>
            </a:r>
            <a:endParaRPr lang="en-US" altLang="zh-CN" dirty="0"/>
          </a:p>
          <a:p>
            <a:pPr lvl="1"/>
            <a:r>
              <a:rPr lang="zh-CN" altLang="en-US" dirty="0"/>
              <a:t>通过让计算机模拟人对句子的理解，达到识别词的效果</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3573016"/>
            <a:ext cx="5181600" cy="259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2202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方法</a:t>
            </a:r>
            <a:r>
              <a:rPr lang="en-US" altLang="zh-CN" dirty="0"/>
              <a:t>2</a:t>
            </a:r>
            <a:r>
              <a:rPr lang="zh-CN" altLang="en-US" dirty="0"/>
              <a:t>：基于字符串匹配的分词方法</a:t>
            </a:r>
            <a:endParaRPr lang="en-US" altLang="zh-CN" dirty="0"/>
          </a:p>
          <a:p>
            <a:r>
              <a:rPr lang="zh-CN" altLang="en-US" dirty="0"/>
              <a:t>方法</a:t>
            </a:r>
            <a:r>
              <a:rPr lang="en-US" altLang="zh-CN" dirty="0"/>
              <a:t>3</a:t>
            </a:r>
            <a:r>
              <a:rPr lang="zh-CN" altLang="en-US" dirty="0"/>
              <a:t>：基于统计的分词方法。</a:t>
            </a:r>
            <a:endParaRPr lang="en-US" altLang="zh-CN" dirty="0"/>
          </a:p>
          <a:p>
            <a:endParaRPr lang="en-US" altLang="zh-CN" dirty="0"/>
          </a:p>
          <a:p>
            <a:r>
              <a:rPr lang="zh-CN" altLang="en-US" dirty="0"/>
              <a:t>从规则到统计</a:t>
            </a:r>
          </a:p>
          <a:p>
            <a:endParaRPr lang="zh-CN" altLang="en-US" dirty="0"/>
          </a:p>
        </p:txBody>
      </p:sp>
    </p:spTree>
    <p:extLst>
      <p:ext uri="{BB962C8B-B14F-4D97-AF65-F5344CB8AC3E}">
        <p14:creationId xmlns:p14="http://schemas.microsoft.com/office/powerpoint/2010/main" val="2428057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2.1 </a:t>
            </a:r>
            <a:r>
              <a:rPr lang="zh-CN" altLang="en-US" dirty="0"/>
              <a:t>基于字符串匹配的分词方法</a:t>
            </a:r>
          </a:p>
        </p:txBody>
      </p:sp>
      <p:sp>
        <p:nvSpPr>
          <p:cNvPr id="3" name="内容占位符 2"/>
          <p:cNvSpPr>
            <a:spLocks noGrp="1"/>
          </p:cNvSpPr>
          <p:nvPr>
            <p:ph idx="1"/>
          </p:nvPr>
        </p:nvSpPr>
        <p:spPr/>
        <p:txBody>
          <a:bodyPr>
            <a:normAutofit fontScale="92500" lnSpcReduction="10000"/>
          </a:bodyPr>
          <a:lstStyle/>
          <a:p>
            <a:r>
              <a:rPr lang="zh-CN" altLang="en-US" dirty="0"/>
              <a:t>基于词典</a:t>
            </a:r>
            <a:r>
              <a:rPr lang="en-US" altLang="zh-CN" dirty="0"/>
              <a:t>(</a:t>
            </a:r>
            <a:r>
              <a:rPr lang="zh-CN" altLang="en-US" dirty="0"/>
              <a:t>规则</a:t>
            </a:r>
            <a:r>
              <a:rPr lang="en-US" altLang="zh-CN" dirty="0"/>
              <a:t>)</a:t>
            </a:r>
            <a:r>
              <a:rPr lang="zh-CN" altLang="en-US" dirty="0"/>
              <a:t>的方法</a:t>
            </a:r>
            <a:endParaRPr lang="en-US" altLang="zh-CN" dirty="0"/>
          </a:p>
          <a:p>
            <a:pPr lvl="1"/>
            <a:r>
              <a:rPr lang="zh-CN" altLang="en-US" dirty="0"/>
              <a:t>“查字典” 法</a:t>
            </a:r>
            <a:endParaRPr lang="en-US" altLang="zh-CN" dirty="0"/>
          </a:p>
          <a:p>
            <a:pPr lvl="1" algn="just"/>
            <a:r>
              <a:rPr lang="zh-CN" altLang="en-US" dirty="0"/>
              <a:t>按照一定策略将待分析的汉字串与一个“词典”中的词条进行匹配，</a:t>
            </a:r>
            <a:endParaRPr lang="en-US" altLang="zh-CN" dirty="0"/>
          </a:p>
          <a:p>
            <a:pPr lvl="1" algn="just"/>
            <a:r>
              <a:rPr lang="zh-CN" altLang="en-US" dirty="0"/>
              <a:t>如果匹配成功，那么该汉字串就是一个词。</a:t>
            </a:r>
            <a:endParaRPr lang="en-US" altLang="zh-CN" dirty="0"/>
          </a:p>
          <a:p>
            <a:pPr lvl="1"/>
            <a:r>
              <a:rPr lang="zh-CN" altLang="en-US" dirty="0"/>
              <a:t>遇到不认识的字串就分割成单字词</a:t>
            </a:r>
            <a:endParaRPr lang="en-US" altLang="zh-CN" dirty="0"/>
          </a:p>
          <a:p>
            <a:pPr algn="just"/>
            <a:r>
              <a:rPr lang="zh-CN" altLang="en-US" dirty="0"/>
              <a:t>策略</a:t>
            </a:r>
            <a:endParaRPr lang="en-US" altLang="zh-CN" dirty="0">
              <a:latin typeface="Times New Roman" panose="02020603050405020304" pitchFamily="18" charset="0"/>
            </a:endParaRPr>
          </a:p>
          <a:p>
            <a:pPr lvl="1" algn="just"/>
            <a:r>
              <a:rPr lang="zh-CN" altLang="en-US" dirty="0">
                <a:latin typeface="Times New Roman" panose="02020603050405020304" pitchFamily="18" charset="0"/>
              </a:rPr>
              <a:t>按照</a:t>
            </a:r>
            <a:r>
              <a:rPr lang="zh-CN" altLang="en-US" dirty="0">
                <a:solidFill>
                  <a:srgbClr val="3333FF"/>
                </a:solidFill>
                <a:latin typeface="Times New Roman" panose="02020603050405020304" pitchFamily="18" charset="0"/>
              </a:rPr>
              <a:t>扫描方向</a:t>
            </a:r>
            <a:r>
              <a:rPr lang="zh-CN" altLang="en-US" dirty="0">
                <a:latin typeface="Times New Roman" panose="02020603050405020304" pitchFamily="18" charset="0"/>
              </a:rPr>
              <a:t>：正向匹配和逆向匹配</a:t>
            </a:r>
          </a:p>
          <a:p>
            <a:pPr lvl="1" algn="just"/>
            <a:r>
              <a:rPr lang="zh-CN" altLang="en-US" dirty="0">
                <a:latin typeface="Times New Roman" panose="02020603050405020304" pitchFamily="18" charset="0"/>
              </a:rPr>
              <a:t>按照</a:t>
            </a:r>
            <a:r>
              <a:rPr lang="zh-CN" altLang="en-US" dirty="0">
                <a:solidFill>
                  <a:srgbClr val="3333FF"/>
                </a:solidFill>
                <a:latin typeface="Times New Roman" panose="02020603050405020304" pitchFamily="18" charset="0"/>
              </a:rPr>
              <a:t>扫描长度</a:t>
            </a:r>
            <a:r>
              <a:rPr lang="zh-CN" altLang="en-US" dirty="0">
                <a:latin typeface="Times New Roman" panose="02020603050405020304" pitchFamily="18" charset="0"/>
              </a:rPr>
              <a:t>：最大匹配和最小匹配</a:t>
            </a:r>
            <a:endParaRPr lang="en-US" altLang="zh-CN" dirty="0">
              <a:latin typeface="Times New Roman" panose="02020603050405020304" pitchFamily="18" charset="0"/>
            </a:endParaRPr>
          </a:p>
          <a:p>
            <a:pPr lvl="1"/>
            <a:r>
              <a:rPr lang="zh-CN" altLang="en-US" dirty="0"/>
              <a:t>最少切分（使每一句中切出的词数最小）</a:t>
            </a:r>
            <a:endParaRPr lang="en-US" altLang="zh-CN" dirty="0"/>
          </a:p>
          <a:p>
            <a:pPr lvl="1" algn="just"/>
            <a:endParaRPr lang="en-US" altLang="zh-CN" dirty="0">
              <a:latin typeface="Times New Roman" panose="02020603050405020304" pitchFamily="18" charset="0"/>
            </a:endParaRPr>
          </a:p>
          <a:p>
            <a:endParaRPr lang="en-US" altLang="zh-CN" dirty="0"/>
          </a:p>
          <a:p>
            <a:pPr lvl="1"/>
            <a:endParaRPr lang="zh-CN" altLang="en-US" dirty="0"/>
          </a:p>
        </p:txBody>
      </p:sp>
    </p:spTree>
    <p:extLst>
      <p:ext uri="{BB962C8B-B14F-4D97-AF65-F5344CB8AC3E}">
        <p14:creationId xmlns:p14="http://schemas.microsoft.com/office/powerpoint/2010/main" val="2113649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620688"/>
            <a:ext cx="5842992" cy="5505475"/>
          </a:xfrm>
        </p:spPr>
        <p:txBody>
          <a:bodyPr>
            <a:normAutofit lnSpcReduction="10000"/>
          </a:bodyPr>
          <a:lstStyle/>
          <a:p>
            <a:pPr algn="just"/>
            <a:r>
              <a:rPr lang="zh-CN" altLang="en-US" sz="2400" dirty="0">
                <a:latin typeface="Times New Roman" panose="02020603050405020304" pitchFamily="18" charset="0"/>
              </a:rPr>
              <a:t>正向最大匹配</a:t>
            </a:r>
            <a:endParaRPr lang="en-US" altLang="zh-CN" sz="2400" dirty="0">
              <a:latin typeface="Times New Roman" panose="02020603050405020304" pitchFamily="18" charset="0"/>
            </a:endParaRPr>
          </a:p>
          <a:p>
            <a:pPr lvl="1" algn="just"/>
            <a:r>
              <a:rPr lang="zh-CN" altLang="en-US" sz="2200" dirty="0">
                <a:latin typeface="Times New Roman" panose="02020603050405020304" pitchFamily="18" charset="0"/>
              </a:rPr>
              <a:t>从</a:t>
            </a:r>
            <a:r>
              <a:rPr lang="zh-CN" altLang="en-US" sz="2200" dirty="0">
                <a:solidFill>
                  <a:srgbClr val="3333FF"/>
                </a:solidFill>
                <a:latin typeface="Times New Roman" panose="02020603050405020304" pitchFamily="18" charset="0"/>
              </a:rPr>
              <a:t>左向右</a:t>
            </a:r>
            <a:r>
              <a:rPr lang="zh-CN" altLang="en-US" sz="2200" dirty="0">
                <a:latin typeface="Times New Roman" panose="02020603050405020304" pitchFamily="18" charset="0"/>
              </a:rPr>
              <a:t>取待切分汉语句的</a:t>
            </a:r>
            <a:r>
              <a:rPr lang="en-US" altLang="zh-CN" sz="2200" i="1" dirty="0">
                <a:latin typeface="Times New Roman" panose="02020603050405020304" pitchFamily="18" charset="0"/>
              </a:rPr>
              <a:t>m</a:t>
            </a:r>
            <a:r>
              <a:rPr lang="zh-CN" altLang="en-US" sz="2200" dirty="0">
                <a:latin typeface="Times New Roman" panose="02020603050405020304" pitchFamily="18" charset="0"/>
              </a:rPr>
              <a:t>个字符作为匹配字段</a:t>
            </a:r>
            <a:r>
              <a:rPr lang="en-US" altLang="zh-CN" sz="2200" dirty="0">
                <a:latin typeface="Times New Roman" panose="02020603050405020304" pitchFamily="18" charset="0"/>
              </a:rPr>
              <a:t>(</a:t>
            </a:r>
            <a:r>
              <a:rPr lang="en-US" altLang="zh-CN" sz="2200" i="1" dirty="0">
                <a:latin typeface="Times New Roman" panose="02020603050405020304" pitchFamily="18" charset="0"/>
              </a:rPr>
              <a:t>m</a:t>
            </a:r>
            <a:r>
              <a:rPr lang="zh-CN" altLang="en-US" sz="2200" dirty="0">
                <a:latin typeface="Times New Roman" panose="02020603050405020304" pitchFamily="18" charset="0"/>
              </a:rPr>
              <a:t>为词典中最长词条个数</a:t>
            </a:r>
            <a:r>
              <a:rPr lang="en-US" altLang="zh-CN" sz="2200" dirty="0">
                <a:latin typeface="Times New Roman" panose="02020603050405020304" pitchFamily="18" charset="0"/>
              </a:rPr>
              <a:t>)</a:t>
            </a:r>
            <a:r>
              <a:rPr lang="zh-CN" altLang="en-US" sz="2200" dirty="0">
                <a:latin typeface="Times New Roman" panose="02020603050405020304" pitchFamily="18" charset="0"/>
              </a:rPr>
              <a:t>；</a:t>
            </a:r>
          </a:p>
          <a:p>
            <a:pPr lvl="1" algn="just"/>
            <a:r>
              <a:rPr lang="zh-CN" altLang="en-US" sz="2200" dirty="0">
                <a:latin typeface="Times New Roman" panose="02020603050405020304" pitchFamily="18" charset="0"/>
              </a:rPr>
              <a:t>查找词典并进行匹配；</a:t>
            </a:r>
          </a:p>
          <a:p>
            <a:pPr lvl="2" algn="just"/>
            <a:r>
              <a:rPr lang="zh-CN" altLang="en-US" sz="1800" dirty="0">
                <a:latin typeface="Times New Roman" panose="02020603050405020304" pitchFamily="18" charset="0"/>
              </a:rPr>
              <a:t>若匹配成功，则将这个匹配字段作为一个词切分出来；</a:t>
            </a:r>
          </a:p>
          <a:p>
            <a:pPr lvl="2" algn="just"/>
            <a:r>
              <a:rPr lang="zh-CN" altLang="en-US" sz="1800" dirty="0">
                <a:latin typeface="Times New Roman" panose="02020603050405020304" pitchFamily="18" charset="0"/>
              </a:rPr>
              <a:t>若匹配不成功，则将这个匹配字段的</a:t>
            </a:r>
            <a:r>
              <a:rPr lang="zh-CN" altLang="en-US" sz="1800" dirty="0">
                <a:solidFill>
                  <a:srgbClr val="3333FF"/>
                </a:solidFill>
                <a:latin typeface="Times New Roman" panose="02020603050405020304" pitchFamily="18" charset="0"/>
              </a:rPr>
              <a:t>最后一个字去掉</a:t>
            </a:r>
            <a:r>
              <a:rPr lang="zh-CN" altLang="en-US" sz="1800" dirty="0">
                <a:latin typeface="Times New Roman" panose="02020603050405020304" pitchFamily="18" charset="0"/>
              </a:rPr>
              <a:t>，剩下的字符串作为新的匹配字段，进行再次匹配，重复以上过程，直到切分出所有词为止。</a:t>
            </a:r>
            <a:endParaRPr lang="en-US" altLang="zh-CN" sz="1800" dirty="0">
              <a:latin typeface="Times New Roman" panose="02020603050405020304" pitchFamily="18" charset="0"/>
            </a:endParaRPr>
          </a:p>
          <a:p>
            <a:pPr lvl="1" algn="just"/>
            <a:r>
              <a:rPr lang="zh-CN" altLang="en-US" sz="2200" dirty="0">
                <a:latin typeface="Times New Roman" panose="02020603050405020304" pitchFamily="18" charset="0"/>
              </a:rPr>
              <a:t>例：南京市长江大桥 </a:t>
            </a:r>
            <a:r>
              <a:rPr lang="en-US" altLang="zh-CN" sz="2200" dirty="0">
                <a:latin typeface="Times New Roman" panose="02020603050405020304" pitchFamily="18" charset="0"/>
              </a:rPr>
              <a:t>(</a:t>
            </a:r>
            <a:r>
              <a:rPr lang="en-US" altLang="zh-CN" sz="2200" i="1" dirty="0">
                <a:latin typeface="Times New Roman" panose="02020603050405020304" pitchFamily="18" charset="0"/>
              </a:rPr>
              <a:t>m</a:t>
            </a:r>
            <a:r>
              <a:rPr lang="en-US" altLang="zh-CN" sz="2200" dirty="0">
                <a:latin typeface="Times New Roman" panose="02020603050405020304" pitchFamily="18" charset="0"/>
              </a:rPr>
              <a:t>=5)</a:t>
            </a:r>
            <a:endParaRPr lang="en-US" altLang="zh-CN" sz="2400" dirty="0">
              <a:latin typeface="Times New Roman" panose="02020603050405020304" pitchFamily="18" charset="0"/>
            </a:endParaRPr>
          </a:p>
          <a:p>
            <a:pPr algn="just"/>
            <a:r>
              <a:rPr lang="zh-CN" altLang="en-US" sz="2400" dirty="0">
                <a:latin typeface="Times New Roman" panose="02020603050405020304" pitchFamily="18" charset="0"/>
              </a:rPr>
              <a:t>逆向最大匹配</a:t>
            </a:r>
            <a:endParaRPr lang="en-US" altLang="zh-CN" sz="2400" dirty="0">
              <a:latin typeface="Times New Roman" panose="02020603050405020304" pitchFamily="18" charset="0"/>
            </a:endParaRPr>
          </a:p>
          <a:p>
            <a:pPr algn="just"/>
            <a:r>
              <a:rPr lang="zh-CN" altLang="en-US" sz="2400" dirty="0">
                <a:latin typeface="Times New Roman" panose="02020603050405020304" pitchFamily="18" charset="0"/>
              </a:rPr>
              <a:t>双向最大匹配</a:t>
            </a:r>
            <a:endParaRPr lang="en-US" altLang="zh-CN" sz="2400" dirty="0">
              <a:latin typeface="Times New Roman" panose="02020603050405020304" pitchFamily="18" charset="0"/>
            </a:endParaRPr>
          </a:p>
          <a:p>
            <a:pPr lvl="1" algn="just"/>
            <a:r>
              <a:rPr lang="zh-CN" altLang="en-US" sz="2000" dirty="0">
                <a:latin typeface="Times New Roman" panose="02020603050405020304" pitchFamily="18" charset="0"/>
              </a:rPr>
              <a:t>双向最大匹配法是将正向最大匹配法得到的分词结果和逆向最大匹配法的到的结果进行比较，把所有可能的最大词都分出来。</a:t>
            </a:r>
          </a:p>
          <a:p>
            <a:pPr algn="just"/>
            <a:endParaRPr lang="en-US" altLang="zh-CN" sz="2400" dirty="0">
              <a:latin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6459363" y="116631"/>
            <a:ext cx="2165699" cy="3415928"/>
          </a:xfrm>
          <a:prstGeom prst="rect">
            <a:avLst/>
          </a:prstGeom>
        </p:spPr>
      </p:pic>
      <p:pic>
        <p:nvPicPr>
          <p:cNvPr id="5" name="图片 4"/>
          <p:cNvPicPr>
            <a:picLocks noChangeAspect="1"/>
          </p:cNvPicPr>
          <p:nvPr/>
        </p:nvPicPr>
        <p:blipFill>
          <a:blip r:embed="rId3"/>
          <a:stretch>
            <a:fillRect/>
          </a:stretch>
        </p:blipFill>
        <p:spPr>
          <a:xfrm>
            <a:off x="6588224" y="3645024"/>
            <a:ext cx="2165699" cy="2748009"/>
          </a:xfrm>
          <a:prstGeom prst="rect">
            <a:avLst/>
          </a:prstGeom>
        </p:spPr>
      </p:pic>
    </p:spTree>
    <p:extLst>
      <p:ext uri="{BB962C8B-B14F-4D97-AF65-F5344CB8AC3E}">
        <p14:creationId xmlns:p14="http://schemas.microsoft.com/office/powerpoint/2010/main" val="233371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2742</TotalTime>
  <Words>2987</Words>
  <Application>Microsoft Office PowerPoint</Application>
  <PresentationFormat>全屏显示(4:3)</PresentationFormat>
  <Paragraphs>347</Paragraphs>
  <Slides>53</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53</vt:i4>
      </vt:variant>
    </vt:vector>
  </HeadingPairs>
  <TitlesOfParts>
    <vt:vector size="60" baseType="lpstr">
      <vt:lpstr>-apple-system</vt:lpstr>
      <vt:lpstr>宋体</vt:lpstr>
      <vt:lpstr>Arial</vt:lpstr>
      <vt:lpstr>Calibri</vt:lpstr>
      <vt:lpstr>Times New Roman</vt:lpstr>
      <vt:lpstr>verdana</vt:lpstr>
      <vt:lpstr>Office 主题</vt:lpstr>
      <vt:lpstr>第4讲  中文分词</vt:lpstr>
      <vt:lpstr>PowerPoint 演示文稿</vt:lpstr>
      <vt:lpstr>一、分词</vt:lpstr>
      <vt:lpstr>PowerPoint 演示文稿</vt:lpstr>
      <vt:lpstr>评测标准</vt:lpstr>
      <vt:lpstr>二、分词算法介绍</vt:lpstr>
      <vt:lpstr>PowerPoint 演示文稿</vt:lpstr>
      <vt:lpstr>2.1 基于字符串匹配的分词方法</vt:lpstr>
      <vt:lpstr>PowerPoint 演示文稿</vt:lpstr>
      <vt:lpstr>PowerPoint 演示文稿</vt:lpstr>
      <vt:lpstr>2.2 基于统计的分词方法</vt:lpstr>
      <vt:lpstr>PowerPoint 演示文稿</vt:lpstr>
      <vt:lpstr>PowerPoint 演示文稿</vt:lpstr>
      <vt:lpstr>PowerPoint 演示文稿</vt:lpstr>
      <vt:lpstr>PowerPoint 演示文稿</vt:lpstr>
      <vt:lpstr>PowerPoint 演示文稿</vt:lpstr>
      <vt:lpstr>三、基于HMM的中文分词方法 3.1 HMM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隐马尔科夫模型</vt:lpstr>
      <vt:lpstr>PowerPoint 演示文稿</vt:lpstr>
      <vt:lpstr>PowerPoint 演示文稿</vt:lpstr>
      <vt:lpstr>PowerPoint 演示文稿</vt:lpstr>
      <vt:lpstr>PowerPoint 演示文稿</vt:lpstr>
      <vt:lpstr>HMM模型在入侵检测中的应用 </vt:lpstr>
      <vt:lpstr>PowerPoint 演示文稿</vt:lpstr>
      <vt:lpstr>PowerPoint 演示文稿</vt:lpstr>
      <vt:lpstr>3.2  HMM 分词</vt:lpstr>
      <vt:lpstr>PowerPoint 演示文稿</vt:lpstr>
      <vt:lpstr>PowerPoint 演示文稿</vt:lpstr>
      <vt:lpstr>PowerPoint 演示文稿</vt:lpstr>
      <vt:lpstr>PowerPoint 演示文稿</vt:lpstr>
      <vt:lpstr>Viterbi算法</vt:lpstr>
      <vt:lpstr>PowerPoint 演示文稿</vt:lpstr>
      <vt:lpstr>PowerPoint 演示文稿</vt:lpstr>
      <vt:lpstr>Viterbi算法</vt:lpstr>
      <vt:lpstr>PowerPoint 演示文稿</vt:lpstr>
      <vt:lpstr>PowerPoint 演示文稿</vt:lpstr>
      <vt:lpstr>PowerPoint 演示文稿</vt:lpstr>
      <vt:lpstr>四、常见开源分词软件</vt:lpstr>
      <vt:lpstr>分词软件ICTCLAS </vt:lpstr>
      <vt:lpstr>PowerPoint 演示文稿</vt:lpstr>
      <vt:lpstr>python中文分词：结巴分词</vt:lpstr>
      <vt:lpstr>PowerPoint 演示文稿</vt:lpstr>
      <vt:lpstr>Hanlp ：  Han Language Processing</vt:lpstr>
      <vt:lpstr> Python  处理中文的类库 SnowNLP </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lianli</dc:creator>
  <cp:lastModifiedBy>lian li</cp:lastModifiedBy>
  <cp:revision>122</cp:revision>
  <dcterms:created xsi:type="dcterms:W3CDTF">2017-02-06T02:09:25Z</dcterms:created>
  <dcterms:modified xsi:type="dcterms:W3CDTF">2022-09-26T02:35:54Z</dcterms:modified>
</cp:coreProperties>
</file>