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sldIdLst>
    <p:sldId id="256" r:id="rId2"/>
    <p:sldId id="444" r:id="rId3"/>
    <p:sldId id="442" r:id="rId4"/>
    <p:sldId id="443" r:id="rId5"/>
    <p:sldId id="299" r:id="rId6"/>
    <p:sldId id="300" r:id="rId7"/>
    <p:sldId id="301" r:id="rId8"/>
    <p:sldId id="380" r:id="rId9"/>
    <p:sldId id="304" r:id="rId10"/>
    <p:sldId id="313" r:id="rId11"/>
    <p:sldId id="315" r:id="rId12"/>
    <p:sldId id="316" r:id="rId13"/>
    <p:sldId id="369" r:id="rId14"/>
    <p:sldId id="305" r:id="rId15"/>
    <p:sldId id="326" r:id="rId16"/>
    <p:sldId id="327" r:id="rId17"/>
    <p:sldId id="370" r:id="rId18"/>
    <p:sldId id="329" r:id="rId19"/>
    <p:sldId id="375" r:id="rId20"/>
    <p:sldId id="306" r:id="rId21"/>
    <p:sldId id="353" r:id="rId22"/>
    <p:sldId id="354" r:id="rId23"/>
    <p:sldId id="355" r:id="rId24"/>
    <p:sldId id="356" r:id="rId25"/>
    <p:sldId id="357" r:id="rId26"/>
    <p:sldId id="373" r:id="rId27"/>
    <p:sldId id="446" r:id="rId28"/>
    <p:sldId id="447" r:id="rId29"/>
    <p:sldId id="374" r:id="rId30"/>
    <p:sldId id="358" r:id="rId31"/>
    <p:sldId id="448" r:id="rId32"/>
    <p:sldId id="360" r:id="rId33"/>
    <p:sldId id="359" r:id="rId34"/>
    <p:sldId id="450" r:id="rId35"/>
    <p:sldId id="451" r:id="rId36"/>
    <p:sldId id="449" r:id="rId37"/>
    <p:sldId id="376" r:id="rId38"/>
    <p:sldId id="362" r:id="rId39"/>
    <p:sldId id="445" r:id="rId40"/>
    <p:sldId id="440" r:id="rId41"/>
    <p:sldId id="257" r:id="rId42"/>
    <p:sldId id="377" r:id="rId43"/>
    <p:sldId id="274" r:id="rId44"/>
    <p:sldId id="294" r:id="rId45"/>
    <p:sldId id="297" r:id="rId46"/>
    <p:sldId id="378" r:id="rId47"/>
    <p:sldId id="44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FA802-B926-4045-A9FE-D059070EC300}" type="datetimeFigureOut">
              <a:rPr lang="zh-CN" altLang="en-US" smtClean="0"/>
              <a:pPr/>
              <a:t>2023/2/13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6B428-D91F-41BE-8188-0AA48E047309}" type="slidenum">
              <a:rPr lang="zh-CN" altLang="en-US" smtClean="0"/>
              <a:pPr/>
              <a:t>‹#›</a:t>
            </a:fld>
            <a:endParaRPr lang="zh-CN" altLang="en-US"/>
          </a:p>
        </p:txBody>
      </p:sp>
    </p:spTree>
    <p:extLst>
      <p:ext uri="{BB962C8B-B14F-4D97-AF65-F5344CB8AC3E}">
        <p14:creationId xmlns:p14="http://schemas.microsoft.com/office/powerpoint/2010/main" val="222100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479F6A9-5E97-456A-A9D6-B0B38C7E89F3}" type="slidenum">
              <a:rPr lang="en-US" altLang="zh-CN"/>
              <a:pPr/>
              <a:t>4</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438FCE2-87D6-4153-9449-673E41605FC4}" type="slidenum">
              <a:rPr lang="en-US" altLang="zh-CN" smtClean="0"/>
              <a:pPr eaLnBrk="1" hangingPunct="1">
                <a:spcBef>
                  <a:spcPct val="0"/>
                </a:spcBef>
              </a:pPr>
              <a:t>5</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BB2369C-3753-4A3F-A4B8-139F05A4A2FD}" type="slidenum">
              <a:rPr lang="en-US" altLang="zh-CN" smtClean="0"/>
              <a:pPr eaLnBrk="1" hangingPunct="1">
                <a:spcBef>
                  <a:spcPct val="0"/>
                </a:spcBef>
              </a:pPr>
              <a:t>30</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Dice </a:t>
            </a:r>
            <a:r>
              <a:rPr lang="zh-CN" altLang="en-US" dirty="0"/>
              <a:t>系数可以计算两个字符串的相似度：</a:t>
            </a:r>
            <a:r>
              <a:rPr lang="en-US" dirty="0"/>
              <a:t>Dice（s1,s2）=2*</a:t>
            </a:r>
            <a:r>
              <a:rPr lang="en-US" dirty="0" err="1"/>
              <a:t>comm</a:t>
            </a:r>
            <a:r>
              <a:rPr lang="en-US" dirty="0"/>
              <a:t>(s1,s2)/(</a:t>
            </a:r>
            <a:r>
              <a:rPr lang="en-US" dirty="0" err="1"/>
              <a:t>leng</a:t>
            </a:r>
            <a:r>
              <a:rPr lang="en-US" dirty="0"/>
              <a:t>(s1)+</a:t>
            </a:r>
            <a:r>
              <a:rPr lang="en-US" dirty="0" err="1"/>
              <a:t>leng</a:t>
            </a:r>
            <a:r>
              <a:rPr lang="en-US" dirty="0"/>
              <a:t>(s2))。</a:t>
            </a:r>
            <a:endParaRPr lang="zh-CN" altLang="zh-CN" dirty="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7E67ED1-70F4-4BC1-8AC5-6ADE5A5593D1}" type="slidenum">
              <a:rPr lang="en-US" altLang="zh-CN" smtClean="0"/>
              <a:pPr eaLnBrk="1" hangingPunct="1">
                <a:spcBef>
                  <a:spcPct val="0"/>
                </a:spcBef>
              </a:pPr>
              <a:t>41</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https://www.jianshu.com/p/9ac0075cc4c0</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45</a:t>
            </a:fld>
            <a:endParaRPr lang="zh-CN" altLang="en-US"/>
          </a:p>
        </p:txBody>
      </p:sp>
    </p:spTree>
    <p:extLst>
      <p:ext uri="{BB962C8B-B14F-4D97-AF65-F5344CB8AC3E}">
        <p14:creationId xmlns:p14="http://schemas.microsoft.com/office/powerpoint/2010/main" val="389542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326578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223790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395116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56480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352507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39708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172161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205048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252508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230846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433860-2357-4F56-87EC-F1CD90FC32EA}" type="datetimeFigureOut">
              <a:rPr lang="zh-CN" altLang="en-US" smtClean="0"/>
              <a:pPr/>
              <a:t>2023/2/13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19419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33860-2357-4F56-87EC-F1CD90FC32EA}" type="datetimeFigureOut">
              <a:rPr lang="zh-CN" altLang="en-US" smtClean="0"/>
              <a:pPr/>
              <a:t>2023/2/13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D975C-4161-46FA-8C99-EFD8E7E7FAF4}" type="slidenum">
              <a:rPr lang="zh-CN" altLang="en-US" smtClean="0"/>
              <a:pPr/>
              <a:t>‹#›</a:t>
            </a:fld>
            <a:endParaRPr lang="zh-CN" altLang="en-US"/>
          </a:p>
        </p:txBody>
      </p:sp>
    </p:spTree>
    <p:extLst>
      <p:ext uri="{BB962C8B-B14F-4D97-AF65-F5344CB8AC3E}">
        <p14:creationId xmlns:p14="http://schemas.microsoft.com/office/powerpoint/2010/main" val="2372034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E8%AF%AD%E6%96%99%E5%BA%93" TargetMode="External"/><Relationship Id="rId2" Type="http://schemas.openxmlformats.org/officeDocument/2006/relationships/hyperlink" Target="http://baike.baidu.com/item/%E7%BB%9F%E8%AE%A1%E6%96%B9%E6%B3%9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aike.baidu.com/view/327493.ht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6</a:t>
            </a:r>
            <a:r>
              <a:rPr lang="zh-CN" altLang="en-US" dirty="0"/>
              <a:t>讲 向量空间模型</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8933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a:t>
            </a:r>
            <a:r>
              <a:rPr lang="en-US" altLang="zh-CN" dirty="0"/>
              <a:t>-</a:t>
            </a:r>
            <a:r>
              <a:rPr lang="zh-CN" altLang="en-US" dirty="0"/>
              <a:t>文档词频关联矩阵</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848872" cy="4688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122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词项频率</a:t>
            </a:r>
            <a:r>
              <a:rPr lang="en-US" altLang="zh-CN" dirty="0" err="1"/>
              <a:t>tf</a:t>
            </a:r>
            <a:r>
              <a:rPr lang="en-US" altLang="zh-CN" dirty="0"/>
              <a:t> (Term frequency )</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词项频率</a:t>
            </a:r>
            <a:r>
              <a:rPr lang="zh-CN" altLang="en-US" dirty="0"/>
              <a:t>：词项</a:t>
            </a:r>
            <a:r>
              <a:rPr lang="en-US" altLang="zh-CN" i="1" dirty="0"/>
              <a:t>t</a:t>
            </a:r>
            <a:r>
              <a:rPr lang="zh-CN" altLang="en-US" dirty="0"/>
              <a:t>在文档</a:t>
            </a:r>
            <a:r>
              <a:rPr lang="en-US" altLang="zh-CN" i="1" dirty="0"/>
              <a:t>d</a:t>
            </a:r>
            <a:r>
              <a:rPr lang="zh-CN" altLang="en-US" dirty="0"/>
              <a:t>中出现的次数，记为</a:t>
            </a:r>
            <a:r>
              <a:rPr lang="en-US" altLang="zh-CN" i="1" dirty="0" err="1"/>
              <a:t>tf</a:t>
            </a:r>
            <a:r>
              <a:rPr lang="en-US" altLang="zh-CN" i="1" baseline="-25000" dirty="0" err="1"/>
              <a:t>t,d</a:t>
            </a:r>
            <a:endParaRPr lang="en-US" altLang="zh-CN" i="1" baseline="-25000" dirty="0"/>
          </a:p>
          <a:p>
            <a:r>
              <a:rPr lang="zh-CN" altLang="en-US" dirty="0"/>
              <a:t>如何利用</a:t>
            </a:r>
            <a:r>
              <a:rPr lang="en-US" altLang="zh-CN" i="1" dirty="0" err="1"/>
              <a:t>tf</a:t>
            </a:r>
            <a:r>
              <a:rPr lang="zh-CN" altLang="en-US" dirty="0"/>
              <a:t>计算</a:t>
            </a:r>
            <a:r>
              <a:rPr lang="en-US" altLang="zh-CN" dirty="0"/>
              <a:t>query-document</a:t>
            </a:r>
            <a:r>
              <a:rPr lang="zh-CN" altLang="en-US" dirty="0"/>
              <a:t>评分？</a:t>
            </a:r>
          </a:p>
          <a:p>
            <a:pPr lvl="1"/>
            <a:r>
              <a:rPr lang="zh-CN" altLang="en-US" dirty="0"/>
              <a:t>采用</a:t>
            </a:r>
            <a:r>
              <a:rPr lang="zh-CN" altLang="en-US" dirty="0">
                <a:solidFill>
                  <a:srgbClr val="0000FF"/>
                </a:solidFill>
              </a:rPr>
              <a:t>原始</a:t>
            </a:r>
            <a:r>
              <a:rPr lang="en-US" altLang="zh-CN" i="1" dirty="0" err="1">
                <a:solidFill>
                  <a:srgbClr val="0000FF"/>
                </a:solidFill>
              </a:rPr>
              <a:t>tf</a:t>
            </a:r>
            <a:r>
              <a:rPr lang="zh-CN" altLang="en-US" dirty="0">
                <a:solidFill>
                  <a:srgbClr val="0000FF"/>
                </a:solidFill>
              </a:rPr>
              <a:t>值</a:t>
            </a:r>
            <a:r>
              <a:rPr lang="en-US" altLang="zh-CN" dirty="0"/>
              <a:t>(raw </a:t>
            </a:r>
            <a:r>
              <a:rPr lang="en-US" altLang="zh-CN" dirty="0" err="1"/>
              <a:t>tf</a:t>
            </a:r>
            <a:r>
              <a:rPr lang="en-US" altLang="zh-CN" dirty="0"/>
              <a:t>)</a:t>
            </a:r>
            <a:r>
              <a:rPr lang="zh-CN" altLang="en-US" dirty="0"/>
              <a:t>，不太合适：</a:t>
            </a:r>
          </a:p>
          <a:p>
            <a:pPr lvl="2"/>
            <a:r>
              <a:rPr lang="zh-CN" altLang="en-US" dirty="0"/>
              <a:t>某个词项在</a:t>
            </a:r>
            <a:r>
              <a:rPr lang="en-US" altLang="zh-CN" i="1" dirty="0"/>
              <a:t>A</a:t>
            </a:r>
            <a:r>
              <a:rPr lang="zh-CN" altLang="en-US" dirty="0"/>
              <a:t>文档中出现十次，即</a:t>
            </a:r>
            <a:r>
              <a:rPr lang="en-US" altLang="zh-CN" i="1" dirty="0" err="1"/>
              <a:t>tf</a:t>
            </a:r>
            <a:r>
              <a:rPr lang="en-US" altLang="zh-CN" dirty="0"/>
              <a:t> = 10</a:t>
            </a:r>
            <a:r>
              <a:rPr lang="zh-CN" altLang="en-US" dirty="0"/>
              <a:t>，在</a:t>
            </a:r>
            <a:r>
              <a:rPr lang="en-US" altLang="zh-CN" i="1" dirty="0"/>
              <a:t>B</a:t>
            </a:r>
            <a:r>
              <a:rPr lang="zh-CN" altLang="en-US" dirty="0"/>
              <a:t>文档中</a:t>
            </a:r>
            <a:r>
              <a:rPr lang="en-US" altLang="zh-CN" i="1" dirty="0" err="1"/>
              <a:t>tf</a:t>
            </a:r>
            <a:r>
              <a:rPr lang="en-US" altLang="zh-CN" dirty="0"/>
              <a:t> = 1</a:t>
            </a:r>
            <a:r>
              <a:rPr lang="zh-CN" altLang="en-US" dirty="0"/>
              <a:t>，那么</a:t>
            </a:r>
            <a:r>
              <a:rPr lang="en-US" altLang="zh-CN" dirty="0"/>
              <a:t>A</a:t>
            </a:r>
            <a:r>
              <a:rPr lang="zh-CN" altLang="en-US" dirty="0"/>
              <a:t>比</a:t>
            </a:r>
            <a:r>
              <a:rPr lang="en-US" altLang="zh-CN" dirty="0"/>
              <a:t>B</a:t>
            </a:r>
            <a:r>
              <a:rPr lang="zh-CN" altLang="en-US" dirty="0"/>
              <a:t>更相关</a:t>
            </a:r>
          </a:p>
          <a:p>
            <a:pPr lvl="2"/>
            <a:r>
              <a:rPr lang="zh-CN" altLang="en-US" dirty="0"/>
              <a:t>但是相关度不会相差</a:t>
            </a:r>
            <a:r>
              <a:rPr lang="en-US" altLang="zh-CN" dirty="0"/>
              <a:t>10</a:t>
            </a:r>
            <a:r>
              <a:rPr lang="zh-CN" altLang="en-US" dirty="0"/>
              <a:t>倍</a:t>
            </a:r>
          </a:p>
          <a:p>
            <a:pPr lvl="2"/>
            <a:r>
              <a:rPr lang="zh-CN" altLang="en-US" dirty="0">
                <a:solidFill>
                  <a:srgbClr val="0000FF"/>
                </a:solidFill>
              </a:rPr>
              <a:t>相关性不会正比于词项频率</a:t>
            </a:r>
            <a:endParaRPr lang="en-US" altLang="zh-CN" dirty="0">
              <a:solidFill>
                <a:srgbClr val="0000FF"/>
              </a:solidFill>
            </a:endParaRPr>
          </a:p>
          <a:p>
            <a:pPr lvl="1"/>
            <a:r>
              <a:rPr lang="zh-CN" altLang="en-US" dirty="0"/>
              <a:t>对数词频</a:t>
            </a:r>
          </a:p>
        </p:txBody>
      </p:sp>
    </p:spTree>
    <p:extLst>
      <p:ext uri="{BB962C8B-B14F-4D97-AF65-F5344CB8AC3E}">
        <p14:creationId xmlns:p14="http://schemas.microsoft.com/office/powerpoint/2010/main" val="93804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一种替代原始</a:t>
            </a:r>
            <a:r>
              <a:rPr lang="en-US" altLang="zh-CN" dirty="0" err="1"/>
              <a:t>tf</a:t>
            </a:r>
            <a:r>
              <a:rPr lang="zh-CN" altLang="en-US" dirty="0"/>
              <a:t>的方法</a:t>
            </a:r>
            <a:r>
              <a:rPr lang="en-US" altLang="zh-CN" dirty="0"/>
              <a:t>: </a:t>
            </a:r>
            <a:r>
              <a:rPr lang="zh-CN" altLang="en-US" dirty="0"/>
              <a:t>对数词频</a:t>
            </a:r>
          </a:p>
        </p:txBody>
      </p:sp>
      <p:pic>
        <p:nvPicPr>
          <p:cNvPr id="14339" name="Picture 3"/>
          <p:cNvPicPr>
            <a:picLocks noGrp="1" noChangeAspect="1" noChangeArrowheads="1"/>
          </p:cNvPicPr>
          <p:nvPr>
            <p:ph idx="1"/>
          </p:nvPr>
        </p:nvPicPr>
        <p:blipFill>
          <a:blip r:embed="rId2"/>
          <a:srcRect/>
          <a:stretch>
            <a:fillRect/>
          </a:stretch>
        </p:blipFill>
        <p:spPr bwMode="auto">
          <a:xfrm>
            <a:off x="642910" y="2071678"/>
            <a:ext cx="8229600" cy="2597891"/>
          </a:xfrm>
          <a:prstGeom prst="rect">
            <a:avLst/>
          </a:prstGeom>
          <a:noFill/>
          <a:ln w="9525">
            <a:noFill/>
            <a:miter lim="800000"/>
            <a:headEnd/>
            <a:tailEnd/>
          </a:ln>
          <a:effectLst/>
        </p:spPr>
      </p:pic>
    </p:spTree>
    <p:extLst>
      <p:ext uri="{BB962C8B-B14F-4D97-AF65-F5344CB8AC3E}">
        <p14:creationId xmlns:p14="http://schemas.microsoft.com/office/powerpoint/2010/main" val="364556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pic>
        <p:nvPicPr>
          <p:cNvPr id="4" name="Picture 4"/>
          <p:cNvPicPr>
            <a:picLocks noGrp="1" noChangeAspect="1" noChangeArrowheads="1"/>
          </p:cNvPicPr>
          <p:nvPr>
            <p:ph idx="1"/>
          </p:nvPr>
        </p:nvPicPr>
        <p:blipFill>
          <a:blip r:embed="rId2"/>
          <a:srcRect/>
          <a:stretch>
            <a:fillRect/>
          </a:stretch>
        </p:blipFill>
        <p:spPr bwMode="auto">
          <a:xfrm>
            <a:off x="457200" y="2585331"/>
            <a:ext cx="8229600" cy="25557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en-US" altLang="zh-CN" dirty="0" err="1"/>
              <a:t>tf-idf</a:t>
            </a:r>
            <a:r>
              <a:rPr lang="zh-CN" altLang="en-US" dirty="0"/>
              <a:t>权重计算</a:t>
            </a:r>
          </a:p>
        </p:txBody>
      </p:sp>
      <p:sp>
        <p:nvSpPr>
          <p:cNvPr id="3" name="内容占位符 2"/>
          <p:cNvSpPr>
            <a:spLocks noGrp="1"/>
          </p:cNvSpPr>
          <p:nvPr>
            <p:ph idx="1"/>
          </p:nvPr>
        </p:nvSpPr>
        <p:spPr>
          <a:xfrm>
            <a:off x="457200" y="1600200"/>
            <a:ext cx="8229600" cy="5069160"/>
          </a:xfrm>
        </p:spPr>
        <p:txBody>
          <a:bodyPr>
            <a:normAutofit fontScale="85000" lnSpcReduction="20000"/>
          </a:bodyPr>
          <a:lstStyle/>
          <a:p>
            <a:pPr>
              <a:lnSpc>
                <a:spcPct val="120000"/>
              </a:lnSpc>
            </a:pPr>
            <a:r>
              <a:rPr lang="zh-CN" altLang="en-US" dirty="0"/>
              <a:t>除词项频率</a:t>
            </a:r>
            <a:r>
              <a:rPr lang="en-US" altLang="zh-CN" dirty="0" err="1"/>
              <a:t>tf</a:t>
            </a:r>
            <a:r>
              <a:rPr lang="zh-CN" altLang="en-US" dirty="0"/>
              <a:t>之外，我们还想利用词项在整个</a:t>
            </a:r>
            <a:r>
              <a:rPr lang="zh-CN" altLang="en-US" dirty="0">
                <a:solidFill>
                  <a:srgbClr val="0000FF"/>
                </a:solidFill>
              </a:rPr>
              <a:t>文档集</a:t>
            </a:r>
            <a:r>
              <a:rPr lang="zh-CN" altLang="en-US" dirty="0"/>
              <a:t>中的频率进行权重和评分计算</a:t>
            </a:r>
          </a:p>
          <a:p>
            <a:pPr>
              <a:lnSpc>
                <a:spcPct val="120000"/>
              </a:lnSpc>
            </a:pPr>
            <a:r>
              <a:rPr lang="zh-CN" altLang="en-US" sz="2800" dirty="0">
                <a:solidFill>
                  <a:srgbClr val="0000FF"/>
                </a:solidFill>
              </a:rPr>
              <a:t>罕见词项比常见词所蕴含的信息更多</a:t>
            </a:r>
            <a:endParaRPr lang="en-US" altLang="zh-CN" sz="2800" dirty="0">
              <a:solidFill>
                <a:srgbClr val="0000FF"/>
              </a:solidFill>
            </a:endParaRPr>
          </a:p>
          <a:p>
            <a:pPr lvl="1">
              <a:lnSpc>
                <a:spcPct val="120000"/>
              </a:lnSpc>
            </a:pPr>
            <a:r>
              <a:rPr lang="zh-CN" altLang="en-US" sz="2000" dirty="0"/>
              <a:t>对</a:t>
            </a:r>
            <a:r>
              <a:rPr lang="zh-CN" altLang="en-US" sz="2000" dirty="0">
                <a:solidFill>
                  <a:srgbClr val="0000FF"/>
                </a:solidFill>
              </a:rPr>
              <a:t>罕见词项</a:t>
            </a:r>
            <a:r>
              <a:rPr lang="zh-CN" altLang="en-US" sz="2000" dirty="0"/>
              <a:t>赋予</a:t>
            </a:r>
            <a:r>
              <a:rPr lang="zh-CN" altLang="en-US" sz="2000" dirty="0">
                <a:solidFill>
                  <a:srgbClr val="0000FF"/>
                </a:solidFill>
              </a:rPr>
              <a:t>高权重</a:t>
            </a:r>
          </a:p>
          <a:p>
            <a:pPr lvl="1">
              <a:lnSpc>
                <a:spcPct val="120000"/>
              </a:lnSpc>
            </a:pPr>
            <a:r>
              <a:rPr lang="zh-CN" altLang="en-US" sz="2000" dirty="0"/>
              <a:t>对</a:t>
            </a:r>
            <a:r>
              <a:rPr lang="zh-CN" altLang="en-US" sz="2000" dirty="0">
                <a:solidFill>
                  <a:srgbClr val="0000FF"/>
                </a:solidFill>
              </a:rPr>
              <a:t>常见词项</a:t>
            </a:r>
            <a:r>
              <a:rPr lang="zh-CN" altLang="en-US" sz="2000" dirty="0"/>
              <a:t>赋予</a:t>
            </a:r>
            <a:r>
              <a:rPr lang="zh-CN" altLang="en-US" sz="2000" dirty="0">
                <a:solidFill>
                  <a:srgbClr val="0000FF"/>
                </a:solidFill>
              </a:rPr>
              <a:t>低权重</a:t>
            </a:r>
            <a:endParaRPr lang="en-US" altLang="zh-CN" sz="2000" dirty="0">
              <a:solidFill>
                <a:srgbClr val="0000FF"/>
              </a:solidFill>
            </a:endParaRPr>
          </a:p>
          <a:p>
            <a:pPr lvl="1">
              <a:lnSpc>
                <a:spcPct val="120000"/>
              </a:lnSpc>
            </a:pPr>
            <a:r>
              <a:rPr lang="zh-CN" altLang="en-US" sz="2000" dirty="0">
                <a:solidFill>
                  <a:srgbClr val="0000FF"/>
                </a:solidFill>
              </a:rPr>
              <a:t> 停用词                零权重</a:t>
            </a:r>
            <a:endParaRPr lang="en-US" altLang="zh-CN" sz="2000" dirty="0">
              <a:solidFill>
                <a:srgbClr val="0000FF"/>
              </a:solidFill>
            </a:endParaRPr>
          </a:p>
          <a:p>
            <a:pPr>
              <a:lnSpc>
                <a:spcPct val="120000"/>
              </a:lnSpc>
            </a:pPr>
            <a:r>
              <a:rPr lang="zh-CN" altLang="en-US" dirty="0"/>
              <a:t>对只有一个查询词的</a:t>
            </a:r>
            <a:r>
              <a:rPr lang="en-US" altLang="zh-CN" dirty="0"/>
              <a:t>query</a:t>
            </a:r>
            <a:r>
              <a:rPr lang="zh-CN" altLang="en-US" dirty="0"/>
              <a:t>，</a:t>
            </a:r>
            <a:r>
              <a:rPr lang="en-US" altLang="zh-CN" dirty="0" err="1"/>
              <a:t>idf</a:t>
            </a:r>
            <a:r>
              <a:rPr lang="zh-CN" altLang="en-US" dirty="0"/>
              <a:t>对排序结果没有影响 </a:t>
            </a:r>
            <a:endParaRPr lang="en-US" altLang="zh-CN" dirty="0"/>
          </a:p>
          <a:p>
            <a:pPr algn="just">
              <a:lnSpc>
                <a:spcPct val="120000"/>
              </a:lnSpc>
            </a:pPr>
            <a:r>
              <a:rPr lang="zh-CN" altLang="en-US" dirty="0"/>
              <a:t>对于含有</a:t>
            </a:r>
            <a:r>
              <a:rPr lang="zh-CN" altLang="en-US" dirty="0">
                <a:solidFill>
                  <a:srgbClr val="0000FF"/>
                </a:solidFill>
              </a:rPr>
              <a:t>两个以上查询词的</a:t>
            </a:r>
            <a:r>
              <a:rPr lang="en-US" altLang="zh-CN" dirty="0">
                <a:solidFill>
                  <a:srgbClr val="0000FF"/>
                </a:solidFill>
              </a:rPr>
              <a:t>query</a:t>
            </a:r>
            <a:r>
              <a:rPr lang="zh-CN" altLang="en-US" dirty="0"/>
              <a:t>，</a:t>
            </a:r>
            <a:r>
              <a:rPr lang="en-US" altLang="zh-CN" dirty="0" err="1"/>
              <a:t>idf</a:t>
            </a:r>
            <a:r>
              <a:rPr lang="zh-CN" altLang="en-US" dirty="0"/>
              <a:t>才会影响排序结果</a:t>
            </a:r>
          </a:p>
          <a:p>
            <a:pPr lvl="1" algn="just">
              <a:lnSpc>
                <a:spcPct val="120000"/>
              </a:lnSpc>
            </a:pPr>
            <a:r>
              <a:rPr lang="en-US" altLang="zh-CN" dirty="0"/>
              <a:t>Query</a:t>
            </a:r>
            <a:r>
              <a:rPr lang="zh-CN" altLang="en-US" dirty="0"/>
              <a:t>为</a:t>
            </a:r>
            <a:r>
              <a:rPr lang="en-US" altLang="zh-CN" dirty="0"/>
              <a:t>“</a:t>
            </a:r>
            <a:r>
              <a:rPr lang="en-US" altLang="zh-CN" dirty="0" err="1"/>
              <a:t>arachnocentric</a:t>
            </a:r>
            <a:r>
              <a:rPr lang="en-US" altLang="zh-CN" dirty="0"/>
              <a:t> line”</a:t>
            </a:r>
            <a:r>
              <a:rPr lang="zh-CN" altLang="en-US" dirty="0"/>
              <a:t>，</a:t>
            </a:r>
            <a:endParaRPr lang="en-US" altLang="zh-CN" dirty="0"/>
          </a:p>
          <a:p>
            <a:pPr lvl="2" algn="just">
              <a:lnSpc>
                <a:spcPct val="120000"/>
              </a:lnSpc>
            </a:pPr>
            <a:r>
              <a:rPr lang="en-US" altLang="zh-CN" dirty="0" err="1"/>
              <a:t>idf</a:t>
            </a:r>
            <a:r>
              <a:rPr lang="zh-CN" altLang="en-US" dirty="0"/>
              <a:t>会提高“</a:t>
            </a:r>
            <a:r>
              <a:rPr lang="en-US" altLang="zh-CN" dirty="0" err="1"/>
              <a:t>arachnocentric</a:t>
            </a:r>
            <a:r>
              <a:rPr lang="en-US" altLang="zh-CN" dirty="0"/>
              <a:t>”</a:t>
            </a:r>
            <a:r>
              <a:rPr lang="zh-CN" altLang="en-US" dirty="0"/>
              <a:t>（蜘蛛学）的相对权重，</a:t>
            </a:r>
            <a:endParaRPr lang="en-US" altLang="zh-CN" dirty="0"/>
          </a:p>
          <a:p>
            <a:pPr lvl="2" algn="just">
              <a:lnSpc>
                <a:spcPct val="120000"/>
              </a:lnSpc>
            </a:pPr>
            <a:r>
              <a:rPr lang="zh-CN" altLang="en-US" dirty="0"/>
              <a:t>同时降低“</a:t>
            </a:r>
            <a:r>
              <a:rPr lang="en-US" altLang="zh-CN" dirty="0"/>
              <a:t>line”</a:t>
            </a:r>
            <a:r>
              <a:rPr lang="zh-CN" altLang="en-US" dirty="0"/>
              <a:t>的相对权重</a:t>
            </a:r>
          </a:p>
          <a:p>
            <a:endParaRPr lang="zh-CN" altLang="en-US" dirty="0"/>
          </a:p>
        </p:txBody>
      </p:sp>
    </p:spTree>
    <p:extLst>
      <p:ext uri="{BB962C8B-B14F-4D97-AF65-F5344CB8AC3E}">
        <p14:creationId xmlns:p14="http://schemas.microsoft.com/office/powerpoint/2010/main" val="322545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文档频率 </a:t>
            </a:r>
            <a:r>
              <a:rPr lang="en-US" altLang="zh-CN" dirty="0"/>
              <a:t>(Document frequency</a:t>
            </a:r>
            <a:r>
              <a:rPr lang="zh-CN" altLang="en-US" dirty="0"/>
              <a:t>，</a:t>
            </a:r>
            <a:r>
              <a:rPr lang="en-US" altLang="zh-CN" dirty="0" err="1"/>
              <a:t>df</a:t>
            </a:r>
            <a:r>
              <a:rPr lang="en-US" altLang="zh-CN" dirty="0"/>
              <a:t>)</a:t>
            </a:r>
          </a:p>
          <a:p>
            <a:pPr lvl="1"/>
            <a:r>
              <a:rPr lang="zh-CN" altLang="en-US" b="1" u="sng" dirty="0">
                <a:solidFill>
                  <a:srgbClr val="0000FF"/>
                </a:solidFill>
              </a:rPr>
              <a:t>文档频率</a:t>
            </a:r>
            <a:r>
              <a:rPr lang="en-US" altLang="zh-CN" dirty="0"/>
              <a:t>:</a:t>
            </a:r>
            <a:r>
              <a:rPr lang="zh-CN" altLang="en-US" dirty="0"/>
              <a:t>出现词项的</a:t>
            </a:r>
            <a:r>
              <a:rPr lang="zh-CN" altLang="en-US" dirty="0">
                <a:solidFill>
                  <a:srgbClr val="FF0000"/>
                </a:solidFill>
              </a:rPr>
              <a:t>文档数目</a:t>
            </a:r>
            <a:endParaRPr lang="en-US" altLang="zh-CN" dirty="0">
              <a:solidFill>
                <a:srgbClr val="FF0000"/>
              </a:solidFill>
            </a:endParaRPr>
          </a:p>
          <a:p>
            <a:pPr lvl="1">
              <a:buFont typeface="Arial" charset="0"/>
              <a:buChar char="–"/>
              <a:defRPr/>
            </a:pPr>
            <a:r>
              <a:rPr lang="en-US" altLang="zh-CN" i="1" dirty="0" err="1"/>
              <a:t>df</a:t>
            </a:r>
            <a:r>
              <a:rPr lang="en-US" altLang="zh-CN" i="1" baseline="-25000" dirty="0" err="1"/>
              <a:t>t</a:t>
            </a:r>
            <a:r>
              <a:rPr lang="en-US" altLang="zh-CN" i="1" baseline="-25000" dirty="0"/>
              <a:t> </a:t>
            </a:r>
            <a:r>
              <a:rPr lang="zh-CN" altLang="en-US" dirty="0"/>
              <a:t>文档集合中包含</a:t>
            </a:r>
            <a:r>
              <a:rPr lang="en-US" altLang="zh-CN" dirty="0"/>
              <a:t>t</a:t>
            </a:r>
            <a:r>
              <a:rPr lang="zh-CN" altLang="en-US" dirty="0"/>
              <a:t>的文档数目</a:t>
            </a:r>
            <a:endParaRPr lang="en-US" altLang="zh-CN" i="1" dirty="0"/>
          </a:p>
          <a:p>
            <a:pPr lvl="2">
              <a:buFont typeface="Arial" charset="0"/>
              <a:buChar char="–"/>
              <a:defRPr/>
            </a:pPr>
            <a:r>
              <a:rPr lang="zh-CN" altLang="en-US" dirty="0"/>
              <a:t>与词项</a:t>
            </a:r>
            <a:r>
              <a:rPr lang="en-US" altLang="zh-CN" i="1" dirty="0"/>
              <a:t>t</a:t>
            </a:r>
            <a:r>
              <a:rPr lang="zh-CN" altLang="en-US" dirty="0"/>
              <a:t>包含的</a:t>
            </a:r>
            <a:r>
              <a:rPr lang="zh-CN" altLang="en-US" dirty="0">
                <a:solidFill>
                  <a:srgbClr val="0000FF"/>
                </a:solidFill>
              </a:rPr>
              <a:t>信息量</a:t>
            </a:r>
            <a:r>
              <a:rPr lang="zh-CN" altLang="en-US" dirty="0"/>
              <a:t>成</a:t>
            </a:r>
            <a:r>
              <a:rPr lang="zh-CN" altLang="en-US" dirty="0">
                <a:solidFill>
                  <a:srgbClr val="0000FF"/>
                </a:solidFill>
              </a:rPr>
              <a:t>反比</a:t>
            </a:r>
          </a:p>
          <a:p>
            <a:pPr lvl="2">
              <a:buFont typeface="Arial" charset="0"/>
              <a:buChar char="–"/>
              <a:defRPr/>
            </a:pPr>
            <a:r>
              <a:rPr lang="en-US" altLang="zh-CN" i="1" dirty="0" err="1"/>
              <a:t>df</a:t>
            </a:r>
            <a:r>
              <a:rPr lang="en-US" altLang="zh-CN" i="1" baseline="-25000" dirty="0" err="1"/>
              <a:t>t</a:t>
            </a:r>
            <a:r>
              <a:rPr lang="en-US" altLang="zh-CN" dirty="0"/>
              <a:t>  &lt;= </a:t>
            </a:r>
            <a:r>
              <a:rPr lang="en-US" altLang="zh-CN" i="1" dirty="0"/>
              <a:t>N</a:t>
            </a:r>
            <a:r>
              <a:rPr lang="en-US" altLang="zh-CN" dirty="0"/>
              <a:t>  (</a:t>
            </a:r>
            <a:r>
              <a:rPr lang="en-US" altLang="zh-CN" i="1" dirty="0"/>
              <a:t>N</a:t>
            </a:r>
            <a:r>
              <a:rPr lang="zh-CN" altLang="en-US" dirty="0"/>
              <a:t>是文档的总数</a:t>
            </a:r>
            <a:r>
              <a:rPr lang="en-US" altLang="zh-CN" dirty="0"/>
              <a:t>)</a:t>
            </a:r>
          </a:p>
          <a:p>
            <a:r>
              <a:rPr lang="en-US" altLang="zh-CN" dirty="0" err="1"/>
              <a:t>idf</a:t>
            </a:r>
            <a:r>
              <a:rPr lang="en-US" altLang="zh-CN" dirty="0"/>
              <a:t> (inverse document frequency)</a:t>
            </a:r>
            <a:r>
              <a:rPr lang="zh-CN" altLang="en-US" dirty="0"/>
              <a:t>逆文档频</a:t>
            </a:r>
            <a:endParaRPr lang="en-US" altLang="zh-CN" dirty="0"/>
          </a:p>
          <a:p>
            <a:pPr lvl="1"/>
            <a:r>
              <a:rPr lang="en-US" altLang="zh-CN" i="1" dirty="0" err="1"/>
              <a:t>idf</a:t>
            </a:r>
            <a:r>
              <a:rPr lang="en-US" altLang="zh-CN" i="1" baseline="-25000" dirty="0" err="1"/>
              <a:t>t</a:t>
            </a:r>
            <a:r>
              <a:rPr lang="en-US" altLang="zh-CN" dirty="0"/>
              <a:t> = log</a:t>
            </a:r>
            <a:r>
              <a:rPr lang="en-US" altLang="zh-CN" baseline="-25000" dirty="0"/>
              <a:t>10</a:t>
            </a:r>
            <a:r>
              <a:rPr lang="en-US" altLang="zh-CN" dirty="0"/>
              <a:t>(</a:t>
            </a:r>
            <a:r>
              <a:rPr lang="en-US" altLang="zh-CN" i="1" dirty="0"/>
              <a:t>N</a:t>
            </a:r>
            <a:r>
              <a:rPr lang="en-US" altLang="zh-CN" dirty="0"/>
              <a:t>/</a:t>
            </a:r>
            <a:r>
              <a:rPr lang="en-US" altLang="zh-CN" i="1" dirty="0" err="1"/>
              <a:t>df</a:t>
            </a:r>
            <a:r>
              <a:rPr lang="en-US" altLang="zh-CN" i="1" baseline="-25000" dirty="0" err="1"/>
              <a:t>t</a:t>
            </a:r>
            <a:r>
              <a:rPr lang="en-US" altLang="zh-CN" dirty="0"/>
              <a:t>)</a:t>
            </a:r>
          </a:p>
          <a:p>
            <a:pPr lvl="2">
              <a:buFont typeface="Arial" charset="0"/>
              <a:buChar char="–"/>
              <a:defRPr/>
            </a:pPr>
            <a:r>
              <a:rPr lang="en-US" altLang="zh-CN" i="1" dirty="0" err="1"/>
              <a:t>idf</a:t>
            </a:r>
            <a:r>
              <a:rPr lang="en-US" altLang="zh-CN" i="1" baseline="-25000" dirty="0" err="1"/>
              <a:t>t</a:t>
            </a:r>
            <a:r>
              <a:rPr lang="en-US" altLang="zh-CN" dirty="0"/>
              <a:t> </a:t>
            </a:r>
            <a:r>
              <a:rPr lang="zh-CN" altLang="en-US" dirty="0"/>
              <a:t>是反映</a:t>
            </a:r>
            <a:r>
              <a:rPr lang="zh-CN" altLang="en-US" dirty="0">
                <a:solidFill>
                  <a:srgbClr val="0000FF"/>
                </a:solidFill>
              </a:rPr>
              <a:t>词项</a:t>
            </a:r>
            <a:r>
              <a:rPr lang="en-US" altLang="zh-CN" i="1" dirty="0">
                <a:solidFill>
                  <a:srgbClr val="0000FF"/>
                </a:solidFill>
              </a:rPr>
              <a:t>t</a:t>
            </a:r>
            <a:r>
              <a:rPr lang="zh-CN" altLang="en-US" dirty="0">
                <a:solidFill>
                  <a:srgbClr val="0000FF"/>
                </a:solidFill>
              </a:rPr>
              <a:t>的信息量</a:t>
            </a:r>
            <a:r>
              <a:rPr lang="zh-CN" altLang="en-US" dirty="0"/>
              <a:t>的一个指标</a:t>
            </a:r>
          </a:p>
          <a:p>
            <a:pPr lvl="2">
              <a:buFont typeface="Arial" charset="0"/>
              <a:buChar char="–"/>
              <a:defRPr/>
            </a:pPr>
            <a:r>
              <a:rPr lang="zh-CN" altLang="en-US" dirty="0"/>
              <a:t>用</a:t>
            </a:r>
            <a:r>
              <a:rPr lang="en-US" altLang="zh-CN" dirty="0"/>
              <a:t>log (</a:t>
            </a:r>
            <a:r>
              <a:rPr lang="en-US" altLang="zh-CN" i="1" dirty="0"/>
              <a:t>N</a:t>
            </a:r>
            <a:r>
              <a:rPr lang="en-US" altLang="zh-CN" dirty="0"/>
              <a:t>/</a:t>
            </a:r>
            <a:r>
              <a:rPr lang="en-US" altLang="zh-CN" i="1" dirty="0" err="1"/>
              <a:t>df</a:t>
            </a:r>
            <a:r>
              <a:rPr lang="en-US" altLang="zh-CN" i="1" baseline="-25000" dirty="0" err="1"/>
              <a:t>t</a:t>
            </a:r>
            <a:r>
              <a:rPr lang="en-US" altLang="zh-CN" dirty="0"/>
              <a:t>) </a:t>
            </a:r>
            <a:r>
              <a:rPr lang="zh-CN" altLang="en-US" dirty="0"/>
              <a:t>代替</a:t>
            </a:r>
            <a:r>
              <a:rPr lang="en-US" altLang="zh-CN" i="1" dirty="0"/>
              <a:t>N</a:t>
            </a:r>
            <a:r>
              <a:rPr lang="en-US" altLang="zh-CN" dirty="0"/>
              <a:t>/</a:t>
            </a:r>
            <a:r>
              <a:rPr lang="en-US" altLang="zh-CN" i="1" dirty="0" err="1"/>
              <a:t>df</a:t>
            </a:r>
            <a:r>
              <a:rPr lang="en-US" altLang="zh-CN" i="1" baseline="-25000" dirty="0" err="1"/>
              <a:t>t</a:t>
            </a:r>
            <a:r>
              <a:rPr lang="en-US" altLang="zh-CN" i="1" dirty="0"/>
              <a:t> </a:t>
            </a:r>
            <a:r>
              <a:rPr lang="zh-CN" altLang="en-US" dirty="0"/>
              <a:t>来抑制</a:t>
            </a:r>
            <a:r>
              <a:rPr lang="en-US" altLang="zh-CN" dirty="0" err="1"/>
              <a:t>idf</a:t>
            </a:r>
            <a:r>
              <a:rPr lang="zh-CN" altLang="en-US" dirty="0"/>
              <a:t>的作用</a:t>
            </a:r>
          </a:p>
          <a:p>
            <a:endParaRPr lang="zh-CN" altLang="en-US" dirty="0"/>
          </a:p>
        </p:txBody>
      </p:sp>
    </p:spTree>
    <p:extLst>
      <p:ext uri="{BB962C8B-B14F-4D97-AF65-F5344CB8AC3E}">
        <p14:creationId xmlns:p14="http://schemas.microsoft.com/office/powerpoint/2010/main" val="333773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idf</a:t>
            </a:r>
            <a:r>
              <a:rPr lang="zh-CN" altLang="en-US" dirty="0"/>
              <a:t>的计算举例 </a:t>
            </a:r>
            <a:r>
              <a:rPr lang="en-US" altLang="zh-CN" dirty="0"/>
              <a:t>N=1,000,000</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821055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38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52513"/>
            <a:ext cx="842962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3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435280" cy="5145435"/>
          </a:xfrm>
        </p:spPr>
        <p:txBody>
          <a:bodyPr>
            <a:normAutofit lnSpcReduction="10000"/>
          </a:bodyPr>
          <a:lstStyle/>
          <a:p>
            <a:pPr algn="just">
              <a:buFont typeface="Arial" charset="0"/>
              <a:buChar char="•"/>
              <a:defRPr/>
            </a:pPr>
            <a:r>
              <a:rPr lang="en-US" altLang="zh-CN" dirty="0" err="1"/>
              <a:t>tf-idf</a:t>
            </a:r>
            <a:r>
              <a:rPr lang="en-US" altLang="zh-CN" dirty="0"/>
              <a:t> </a:t>
            </a:r>
            <a:r>
              <a:rPr lang="zh-CN" altLang="en-US" dirty="0"/>
              <a:t>是信息检索中最著名的权重计算方法</a:t>
            </a:r>
          </a:p>
          <a:p>
            <a:pPr lvl="1" algn="just">
              <a:buFont typeface="Arial" charset="0"/>
              <a:buChar char="–"/>
              <a:defRPr/>
            </a:pPr>
            <a:r>
              <a:rPr lang="zh-CN" altLang="en-US" dirty="0"/>
              <a:t>注意：</a:t>
            </a:r>
            <a:r>
              <a:rPr lang="en-US" altLang="zh-CN" dirty="0" err="1"/>
              <a:t>tf-idf</a:t>
            </a:r>
            <a:r>
              <a:rPr lang="zh-CN" altLang="en-US" dirty="0"/>
              <a:t>中“</a:t>
            </a:r>
            <a:r>
              <a:rPr lang="en-US" altLang="zh-CN" dirty="0"/>
              <a:t>-”</a:t>
            </a:r>
            <a:r>
              <a:rPr lang="zh-CN" altLang="en-US" dirty="0"/>
              <a:t>是连接号而不是减号</a:t>
            </a:r>
          </a:p>
          <a:p>
            <a:pPr lvl="1" algn="just">
              <a:buFont typeface="Arial" charset="0"/>
              <a:buChar char="–"/>
              <a:defRPr/>
            </a:pPr>
            <a:r>
              <a:rPr lang="zh-CN" altLang="en-US" dirty="0"/>
              <a:t>还可以写成：</a:t>
            </a:r>
            <a:r>
              <a:rPr lang="en-US" altLang="zh-CN" dirty="0" err="1"/>
              <a:t>tf•idf</a:t>
            </a:r>
            <a:r>
              <a:rPr lang="zh-CN" altLang="en-US" dirty="0"/>
              <a:t>，</a:t>
            </a:r>
            <a:r>
              <a:rPr lang="en-US" altLang="zh-CN" dirty="0" err="1"/>
              <a:t>tf</a:t>
            </a:r>
            <a:r>
              <a:rPr lang="en-US" altLang="zh-CN" dirty="0"/>
              <a:t> ×</a:t>
            </a:r>
            <a:r>
              <a:rPr lang="en-US" altLang="zh-CN" dirty="0" err="1"/>
              <a:t>idf</a:t>
            </a:r>
            <a:endParaRPr lang="en-US" altLang="zh-CN" dirty="0"/>
          </a:p>
          <a:p>
            <a:pPr algn="just">
              <a:buFont typeface="Arial" charset="0"/>
              <a:buChar char="•"/>
              <a:defRPr/>
            </a:pPr>
            <a:r>
              <a:rPr lang="zh-CN" altLang="en-US" dirty="0"/>
              <a:t>词项</a:t>
            </a:r>
            <a:r>
              <a:rPr lang="en-US" altLang="zh-CN" i="1" dirty="0"/>
              <a:t>t</a:t>
            </a:r>
            <a:r>
              <a:rPr lang="zh-CN" altLang="en-US" dirty="0"/>
              <a:t>的</a:t>
            </a:r>
            <a:r>
              <a:rPr lang="en-US" altLang="zh-CN" dirty="0" err="1"/>
              <a:t>tf-idf</a:t>
            </a:r>
            <a:r>
              <a:rPr lang="en-US" altLang="zh-CN" dirty="0"/>
              <a:t> </a:t>
            </a:r>
            <a:r>
              <a:rPr lang="zh-CN" altLang="en-US" dirty="0"/>
              <a:t>由它的</a:t>
            </a:r>
            <a:r>
              <a:rPr lang="en-US" altLang="zh-CN" dirty="0" err="1"/>
              <a:t>tf</a:t>
            </a:r>
            <a:r>
              <a:rPr lang="zh-CN" altLang="en-US" dirty="0"/>
              <a:t>和</a:t>
            </a:r>
            <a:r>
              <a:rPr lang="en-US" altLang="zh-CN" dirty="0" err="1"/>
              <a:t>idf</a:t>
            </a:r>
            <a:r>
              <a:rPr lang="zh-CN" altLang="en-US" dirty="0"/>
              <a:t>组合而成</a:t>
            </a:r>
            <a:endParaRPr lang="en-US" altLang="zh-CN" dirty="0"/>
          </a:p>
          <a:p>
            <a:pPr marL="0" indent="0" algn="just">
              <a:buFont typeface="Arial" charset="0"/>
              <a:buNone/>
              <a:defRPr/>
            </a:pPr>
            <a:r>
              <a:rPr lang="en-US" altLang="zh-CN" dirty="0">
                <a:solidFill>
                  <a:srgbClr val="0000FF"/>
                </a:solidFill>
              </a:rPr>
              <a:t>	</a:t>
            </a:r>
            <a:r>
              <a:rPr lang="en-US" altLang="zh-CN" i="1" dirty="0" err="1">
                <a:solidFill>
                  <a:srgbClr val="0000FF"/>
                </a:solidFill>
              </a:rPr>
              <a:t>w</a:t>
            </a:r>
            <a:r>
              <a:rPr lang="en-US" altLang="zh-CN" i="1" baseline="-25000" dirty="0" err="1">
                <a:solidFill>
                  <a:srgbClr val="0000FF"/>
                </a:solidFill>
              </a:rPr>
              <a:t>t,d</a:t>
            </a:r>
            <a:r>
              <a:rPr lang="en-US" altLang="zh-CN" dirty="0">
                <a:solidFill>
                  <a:srgbClr val="0000FF"/>
                </a:solidFill>
              </a:rPr>
              <a:t>=(1+log </a:t>
            </a:r>
            <a:r>
              <a:rPr lang="en-US" altLang="zh-CN" i="1" dirty="0" err="1">
                <a:solidFill>
                  <a:srgbClr val="0000FF"/>
                </a:solidFill>
              </a:rPr>
              <a:t>tf</a:t>
            </a:r>
            <a:r>
              <a:rPr lang="en-US" altLang="zh-CN" i="1" baseline="-25000" dirty="0" err="1">
                <a:solidFill>
                  <a:srgbClr val="0000FF"/>
                </a:solidFill>
              </a:rPr>
              <a:t>t,d</a:t>
            </a:r>
            <a:r>
              <a:rPr lang="en-US" altLang="zh-CN" dirty="0">
                <a:solidFill>
                  <a:srgbClr val="0000FF"/>
                </a:solidFill>
              </a:rPr>
              <a:t>) × log</a:t>
            </a:r>
            <a:r>
              <a:rPr lang="en-US" altLang="zh-CN" baseline="-25000" dirty="0">
                <a:solidFill>
                  <a:srgbClr val="0000FF"/>
                </a:solidFill>
              </a:rPr>
              <a:t>10</a:t>
            </a:r>
            <a:r>
              <a:rPr lang="en-US" altLang="zh-CN" dirty="0">
                <a:solidFill>
                  <a:srgbClr val="0000FF"/>
                </a:solidFill>
              </a:rPr>
              <a:t>(</a:t>
            </a:r>
            <a:r>
              <a:rPr lang="en-US" altLang="zh-CN" i="1" dirty="0">
                <a:solidFill>
                  <a:srgbClr val="0000FF"/>
                </a:solidFill>
              </a:rPr>
              <a:t>N</a:t>
            </a:r>
            <a:r>
              <a:rPr lang="en-US" altLang="zh-CN" dirty="0">
                <a:solidFill>
                  <a:srgbClr val="0000FF"/>
                </a:solidFill>
              </a:rPr>
              <a:t>/</a:t>
            </a:r>
            <a:r>
              <a:rPr lang="en-US" altLang="zh-CN" i="1" dirty="0" err="1">
                <a:solidFill>
                  <a:srgbClr val="0000FF"/>
                </a:solidFill>
              </a:rPr>
              <a:t>df</a:t>
            </a:r>
            <a:r>
              <a:rPr lang="en-US" altLang="zh-CN" i="1" baseline="-25000" dirty="0" err="1">
                <a:solidFill>
                  <a:srgbClr val="0000FF"/>
                </a:solidFill>
              </a:rPr>
              <a:t>t</a:t>
            </a:r>
            <a:r>
              <a:rPr lang="en-US" altLang="zh-CN" dirty="0">
                <a:solidFill>
                  <a:srgbClr val="0000FF"/>
                </a:solidFill>
              </a:rPr>
              <a:t>)</a:t>
            </a:r>
          </a:p>
          <a:p>
            <a:pPr algn="just">
              <a:buFont typeface="Arial" charset="0"/>
              <a:buChar char="•"/>
              <a:defRPr/>
            </a:pPr>
            <a:endParaRPr lang="zh-CN" altLang="en-US" dirty="0"/>
          </a:p>
          <a:p>
            <a:pPr algn="just">
              <a:buFont typeface="Arial" charset="0"/>
              <a:buChar char="•"/>
              <a:defRPr/>
            </a:pPr>
            <a:r>
              <a:rPr lang="en-US" altLang="zh-CN" dirty="0" err="1"/>
              <a:t>tf-idf</a:t>
            </a:r>
            <a:r>
              <a:rPr lang="zh-CN" altLang="en-US" dirty="0"/>
              <a:t>值随着词项在单个文档中出现次数</a:t>
            </a:r>
            <a:r>
              <a:rPr lang="en-US" altLang="zh-CN" dirty="0"/>
              <a:t>(</a:t>
            </a:r>
            <a:r>
              <a:rPr lang="en-US" altLang="zh-CN" dirty="0" err="1"/>
              <a:t>tf</a:t>
            </a:r>
            <a:r>
              <a:rPr lang="en-US" altLang="zh-CN" dirty="0"/>
              <a:t>)</a:t>
            </a:r>
            <a:r>
              <a:rPr lang="zh-CN" altLang="en-US" dirty="0">
                <a:solidFill>
                  <a:srgbClr val="FF0000"/>
                </a:solidFill>
              </a:rPr>
              <a:t>增加而增大</a:t>
            </a:r>
          </a:p>
          <a:p>
            <a:pPr algn="just">
              <a:buFont typeface="Arial" charset="0"/>
              <a:buChar char="•"/>
              <a:defRPr/>
            </a:pPr>
            <a:r>
              <a:rPr lang="en-US" altLang="zh-CN" dirty="0" err="1"/>
              <a:t>tf-idf</a:t>
            </a:r>
            <a:r>
              <a:rPr lang="zh-CN" altLang="en-US" dirty="0"/>
              <a:t>值随着词项在文档集中数目</a:t>
            </a:r>
            <a:r>
              <a:rPr lang="en-US" altLang="zh-CN" dirty="0"/>
              <a:t>(</a:t>
            </a:r>
            <a:r>
              <a:rPr lang="en-US" altLang="zh-CN" dirty="0" err="1"/>
              <a:t>df</a:t>
            </a:r>
            <a:r>
              <a:rPr lang="en-US" altLang="zh-CN" dirty="0"/>
              <a:t>)</a:t>
            </a:r>
            <a:r>
              <a:rPr lang="zh-CN" altLang="en-US" dirty="0">
                <a:solidFill>
                  <a:srgbClr val="FF0000"/>
                </a:solidFill>
              </a:rPr>
              <a:t>增加而减小</a:t>
            </a:r>
          </a:p>
          <a:p>
            <a:endParaRPr lang="zh-CN" altLang="en-US" dirty="0"/>
          </a:p>
        </p:txBody>
      </p:sp>
    </p:spTree>
    <p:extLst>
      <p:ext uri="{BB962C8B-B14F-4D97-AF65-F5344CB8AC3E}">
        <p14:creationId xmlns:p14="http://schemas.microsoft.com/office/powerpoint/2010/main" val="343477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a:p>
        </p:txBody>
      </p:sp>
      <p:sp>
        <p:nvSpPr>
          <p:cNvPr id="29699" name="内容占位符 2"/>
          <p:cNvSpPr>
            <a:spLocks noGrp="1"/>
          </p:cNvSpPr>
          <p:nvPr>
            <p:ph idx="1"/>
          </p:nvPr>
        </p:nvSpPr>
        <p:spPr/>
        <p:txBody>
          <a:bodyPr/>
          <a:lstStyle/>
          <a:p>
            <a:r>
              <a:rPr lang="en-US" altLang="zh-CN"/>
              <a:t>TF-IDF</a:t>
            </a:r>
            <a:r>
              <a:rPr lang="zh-CN" altLang="en-US"/>
              <a:t>是一种</a:t>
            </a:r>
            <a:r>
              <a:rPr lang="zh-CN" altLang="en-US">
                <a:hlinkClick r:id="rId2"/>
              </a:rPr>
              <a:t>统计方法</a:t>
            </a:r>
            <a:r>
              <a:rPr lang="zh-CN" altLang="en-US"/>
              <a:t>，</a:t>
            </a:r>
            <a:endParaRPr lang="en-US" altLang="zh-CN"/>
          </a:p>
          <a:p>
            <a:r>
              <a:rPr lang="zh-CN" altLang="en-US"/>
              <a:t>用以评估一字词对于一个文件集或一个语料库中的其中一份文件的重要程度。</a:t>
            </a:r>
            <a:endParaRPr lang="en-US" altLang="zh-CN"/>
          </a:p>
          <a:p>
            <a:r>
              <a:rPr lang="zh-CN" altLang="en-US"/>
              <a:t>字词的重要性随着它在文件中出现的次数成正比增加，</a:t>
            </a:r>
            <a:endParaRPr lang="en-US" altLang="zh-CN"/>
          </a:p>
          <a:p>
            <a:r>
              <a:rPr lang="zh-CN" altLang="en-US"/>
              <a:t>但同时会随着它在</a:t>
            </a:r>
            <a:r>
              <a:rPr lang="zh-CN" altLang="en-US">
                <a:hlinkClick r:id="rId3"/>
              </a:rPr>
              <a:t>语料库</a:t>
            </a:r>
            <a:r>
              <a:rPr lang="zh-CN" altLang="en-US"/>
              <a:t>中出现的频率成反比下降</a:t>
            </a:r>
          </a:p>
        </p:txBody>
      </p:sp>
    </p:spTree>
    <p:extLst>
      <p:ext uri="{BB962C8B-B14F-4D97-AF65-F5344CB8AC3E}">
        <p14:creationId xmlns:p14="http://schemas.microsoft.com/office/powerpoint/2010/main" val="270162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a:t>
            </a:r>
            <a:r>
              <a:rPr lang="zh-CN" altLang="en-US" dirty="0">
                <a:latin typeface="宋体" charset="-122"/>
              </a:rPr>
              <a:t>布尔检索模型的特点</a:t>
            </a:r>
            <a:endParaRPr lang="en-US" altLang="zh-CN" dirty="0"/>
          </a:p>
          <a:p>
            <a:r>
              <a:rPr lang="zh-CN" altLang="en-US" dirty="0"/>
              <a:t>二、词项频率</a:t>
            </a:r>
          </a:p>
          <a:p>
            <a:pPr>
              <a:buFont typeface="Arial" charset="0"/>
              <a:buChar char="•"/>
              <a:defRPr/>
            </a:pPr>
            <a:r>
              <a:rPr lang="zh-CN" altLang="en-US" dirty="0"/>
              <a:t>三、</a:t>
            </a:r>
            <a:r>
              <a:rPr lang="en-US" altLang="zh-CN" dirty="0" err="1"/>
              <a:t>tf-idf</a:t>
            </a:r>
            <a:r>
              <a:rPr lang="zh-CN" altLang="en-US" dirty="0"/>
              <a:t>权重计算</a:t>
            </a:r>
          </a:p>
          <a:p>
            <a:pPr>
              <a:buFont typeface="Arial" charset="0"/>
              <a:buChar char="•"/>
              <a:defRPr/>
            </a:pPr>
            <a:r>
              <a:rPr lang="zh-CN" altLang="en-US" dirty="0"/>
              <a:t>四、向量空间模型</a:t>
            </a:r>
            <a:endParaRPr lang="en-US" altLang="zh-CN" dirty="0"/>
          </a:p>
          <a:p>
            <a:pPr>
              <a:buFont typeface="Arial" charset="0"/>
              <a:buChar char="•"/>
              <a:defRPr/>
            </a:pPr>
            <a:r>
              <a:rPr lang="zh-CN" altLang="en-US" dirty="0"/>
              <a:t>五、向量空间模型的价值</a:t>
            </a:r>
            <a:endParaRPr lang="en-US" altLang="zh-CN" dirty="0"/>
          </a:p>
          <a:p>
            <a:endParaRPr lang="zh-CN" altLang="en-US" dirty="0"/>
          </a:p>
        </p:txBody>
      </p:sp>
    </p:spTree>
    <p:extLst>
      <p:ext uri="{BB962C8B-B14F-4D97-AF65-F5344CB8AC3E}">
        <p14:creationId xmlns:p14="http://schemas.microsoft.com/office/powerpoint/2010/main" val="52439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四、向量空间模型</a:t>
            </a:r>
          </a:p>
        </p:txBody>
      </p:sp>
      <p:sp>
        <p:nvSpPr>
          <p:cNvPr id="3" name="内容占位符 2"/>
          <p:cNvSpPr>
            <a:spLocks noGrp="1"/>
          </p:cNvSpPr>
          <p:nvPr>
            <p:ph idx="1"/>
          </p:nvPr>
        </p:nvSpPr>
        <p:spPr/>
        <p:txBody>
          <a:bodyPr/>
          <a:lstStyle/>
          <a:p>
            <a:r>
              <a:rPr lang="zh-CN" altLang="en-US" dirty="0"/>
              <a:t>词项</a:t>
            </a:r>
            <a:r>
              <a:rPr lang="en-US" altLang="zh-CN" dirty="0"/>
              <a:t>-</a:t>
            </a:r>
            <a:r>
              <a:rPr lang="zh-CN" altLang="en-US" dirty="0"/>
              <a:t>文档二值关联矩阵</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8839200" cy="409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319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a:t>
            </a:r>
            <a:r>
              <a:rPr lang="en-US" altLang="zh-CN" dirty="0"/>
              <a:t>-</a:t>
            </a:r>
            <a:r>
              <a:rPr lang="zh-CN" altLang="en-US" dirty="0"/>
              <a:t>文档词频关联矩阵</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848872" cy="4688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42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二值 → 词频 → </a:t>
            </a:r>
            <a:r>
              <a:rPr lang="en-US" altLang="zh-CN" dirty="0" err="1"/>
              <a:t>tf-idf</a:t>
            </a:r>
            <a:r>
              <a:rPr lang="zh-CN" altLang="en-US" dirty="0"/>
              <a:t>矩阵</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9494"/>
            <a:ext cx="8229600" cy="434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25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向量空间模型</a:t>
            </a:r>
          </a:p>
        </p:txBody>
      </p:sp>
      <p:sp>
        <p:nvSpPr>
          <p:cNvPr id="3" name="内容占位符 2"/>
          <p:cNvSpPr>
            <a:spLocks noGrp="1"/>
          </p:cNvSpPr>
          <p:nvPr>
            <p:ph idx="1"/>
          </p:nvPr>
        </p:nvSpPr>
        <p:spPr/>
        <p:txBody>
          <a:bodyPr>
            <a:normAutofit/>
          </a:bodyPr>
          <a:lstStyle/>
          <a:p>
            <a:pPr algn="just"/>
            <a:r>
              <a:rPr lang="en-US" altLang="zh-CN" dirty="0">
                <a:solidFill>
                  <a:srgbClr val="0000FF"/>
                </a:solidFill>
              </a:rPr>
              <a:t>|</a:t>
            </a:r>
            <a:r>
              <a:rPr lang="en-US" altLang="zh-CN" i="1" dirty="0">
                <a:solidFill>
                  <a:srgbClr val="0000FF"/>
                </a:solidFill>
              </a:rPr>
              <a:t>V</a:t>
            </a:r>
            <a:r>
              <a:rPr lang="en-US" altLang="zh-CN" dirty="0">
                <a:solidFill>
                  <a:srgbClr val="0000FF"/>
                </a:solidFill>
              </a:rPr>
              <a:t>|</a:t>
            </a:r>
            <a:r>
              <a:rPr lang="zh-CN" altLang="en-US" dirty="0">
                <a:solidFill>
                  <a:srgbClr val="0000FF"/>
                </a:solidFill>
              </a:rPr>
              <a:t>维实向量空间</a:t>
            </a:r>
            <a:endParaRPr lang="en-US" altLang="zh-CN" dirty="0">
              <a:solidFill>
                <a:srgbClr val="0000FF"/>
              </a:solidFill>
            </a:endParaRPr>
          </a:p>
          <a:p>
            <a:pPr lvl="1" algn="just"/>
            <a:r>
              <a:rPr lang="en-US" altLang="zh-CN" i="1" dirty="0">
                <a:solidFill>
                  <a:srgbClr val="0000FF"/>
                </a:solidFill>
              </a:rPr>
              <a:t>V</a:t>
            </a:r>
            <a:r>
              <a:rPr lang="zh-CN" altLang="en-US" dirty="0">
                <a:solidFill>
                  <a:srgbClr val="0000FF"/>
                </a:solidFill>
              </a:rPr>
              <a:t>是词项集合</a:t>
            </a:r>
            <a:r>
              <a:rPr lang="zh-CN" altLang="en-US" dirty="0"/>
              <a:t>，</a:t>
            </a:r>
            <a:r>
              <a:rPr lang="en-US" altLang="zh-CN" dirty="0"/>
              <a:t>|</a:t>
            </a:r>
            <a:r>
              <a:rPr lang="en-US" altLang="zh-CN" i="1" dirty="0"/>
              <a:t>V</a:t>
            </a:r>
            <a:r>
              <a:rPr lang="en-US" altLang="zh-CN" dirty="0"/>
              <a:t>|</a:t>
            </a:r>
            <a:r>
              <a:rPr lang="zh-CN" altLang="en-US" dirty="0"/>
              <a:t>表示词项个数</a:t>
            </a:r>
            <a:endParaRPr lang="en-US" altLang="zh-CN" dirty="0"/>
          </a:p>
          <a:p>
            <a:pPr lvl="1" algn="just"/>
            <a:r>
              <a:rPr lang="zh-CN" altLang="en-US" dirty="0"/>
              <a:t>空间的每一</a:t>
            </a:r>
            <a:r>
              <a:rPr lang="zh-CN" altLang="en-US" dirty="0">
                <a:solidFill>
                  <a:srgbClr val="0000FF"/>
                </a:solidFill>
              </a:rPr>
              <a:t>维</a:t>
            </a:r>
            <a:r>
              <a:rPr lang="zh-CN" altLang="en-US" dirty="0"/>
              <a:t>都对应一个</a:t>
            </a:r>
            <a:r>
              <a:rPr lang="zh-CN" altLang="en-US" dirty="0">
                <a:solidFill>
                  <a:srgbClr val="0000FF"/>
                </a:solidFill>
              </a:rPr>
              <a:t>词项</a:t>
            </a:r>
          </a:p>
          <a:p>
            <a:pPr algn="just"/>
            <a:r>
              <a:rPr lang="zh-CN" altLang="en-US" dirty="0"/>
              <a:t>每篇文档表示成一个</a:t>
            </a:r>
            <a:r>
              <a:rPr lang="zh-CN" altLang="en-US" dirty="0">
                <a:solidFill>
                  <a:srgbClr val="0000FF"/>
                </a:solidFill>
              </a:rPr>
              <a:t>基于</a:t>
            </a:r>
            <a:r>
              <a:rPr lang="en-US" altLang="zh-CN" dirty="0" err="1">
                <a:solidFill>
                  <a:srgbClr val="0000FF"/>
                </a:solidFill>
              </a:rPr>
              <a:t>tf-idf</a:t>
            </a:r>
            <a:r>
              <a:rPr lang="zh-CN" altLang="en-US" dirty="0">
                <a:solidFill>
                  <a:srgbClr val="0000FF"/>
                </a:solidFill>
              </a:rPr>
              <a:t>权重的实值向量</a:t>
            </a:r>
            <a:r>
              <a:rPr lang="zh-CN" altLang="en-US" dirty="0"/>
              <a:t>∈ </a:t>
            </a:r>
            <a:r>
              <a:rPr lang="en-US" altLang="zh-CN" i="1" dirty="0"/>
              <a:t>R</a:t>
            </a:r>
            <a:r>
              <a:rPr lang="en-US" altLang="zh-CN" baseline="30000" dirty="0"/>
              <a:t>|</a:t>
            </a:r>
            <a:r>
              <a:rPr lang="en-US" altLang="zh-CN" i="1" baseline="30000" dirty="0"/>
              <a:t>V</a:t>
            </a:r>
            <a:r>
              <a:rPr lang="en-US" altLang="zh-CN" baseline="30000" dirty="0"/>
              <a:t>| </a:t>
            </a:r>
            <a:endParaRPr lang="en-US" altLang="zh-CN" dirty="0"/>
          </a:p>
          <a:p>
            <a:pPr marL="742950" lvl="2" indent="-342900" algn="just"/>
            <a:r>
              <a:rPr lang="zh-CN" altLang="en-US" sz="2800" dirty="0"/>
              <a:t>文档是空间中的点或者向量</a:t>
            </a:r>
            <a:endParaRPr lang="en-US" altLang="zh-CN" sz="2800" dirty="0"/>
          </a:p>
        </p:txBody>
      </p:sp>
    </p:spTree>
    <p:extLst>
      <p:ext uri="{BB962C8B-B14F-4D97-AF65-F5344CB8AC3E}">
        <p14:creationId xmlns:p14="http://schemas.microsoft.com/office/powerpoint/2010/main" val="209173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209675"/>
            <a:ext cx="83153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946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609600"/>
            <a:ext cx="87249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046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2"/>
                </a:solidFill>
                <a:latin typeface="宋体" charset="-122"/>
              </a:rPr>
              <a:t>相似度计算</a:t>
            </a:r>
            <a:r>
              <a:rPr lang="zh-CN" altLang="en-US" dirty="0">
                <a:solidFill>
                  <a:schemeClr val="tx2"/>
                </a:solidFill>
              </a:rPr>
              <a:t> </a:t>
            </a:r>
            <a:endParaRPr lang="zh-CN" altLang="en-US" dirty="0"/>
          </a:p>
        </p:txBody>
      </p:sp>
      <p:sp>
        <p:nvSpPr>
          <p:cNvPr id="3" name="内容占位符 2"/>
          <p:cNvSpPr>
            <a:spLocks noGrp="1"/>
          </p:cNvSpPr>
          <p:nvPr>
            <p:ph idx="1"/>
          </p:nvPr>
        </p:nvSpPr>
        <p:spPr/>
        <p:txBody>
          <a:bodyPr/>
          <a:lstStyle/>
          <a:p>
            <a:r>
              <a:rPr lang="en-US" altLang="zh-CN" dirty="0" err="1"/>
              <a:t>Jaccard</a:t>
            </a:r>
            <a:r>
              <a:rPr lang="zh-CN" altLang="en-US" dirty="0"/>
              <a:t>相似度</a:t>
            </a:r>
            <a:r>
              <a:rPr lang="en-US" altLang="zh-CN" dirty="0"/>
              <a:t>:</a:t>
            </a:r>
            <a:r>
              <a:rPr lang="zh-CN" altLang="en-US" dirty="0"/>
              <a:t>比较文本相似度，用于文本查重与去重；</a:t>
            </a:r>
            <a:endParaRPr lang="en-US" altLang="zh-CN" dirty="0"/>
          </a:p>
          <a:p>
            <a:pPr lvl="1"/>
            <a:r>
              <a:rPr lang="zh-CN" altLang="en-US" dirty="0"/>
              <a:t>集合</a:t>
            </a:r>
            <a:endParaRPr lang="en-US" altLang="zh-CN" dirty="0"/>
          </a:p>
          <a:p>
            <a:r>
              <a:rPr lang="zh-CN" altLang="en-US" dirty="0"/>
              <a:t>欧式距离</a:t>
            </a:r>
            <a:endParaRPr lang="en-US" altLang="zh-CN" dirty="0"/>
          </a:p>
          <a:p>
            <a:pPr lvl="1"/>
            <a:r>
              <a:rPr lang="zh-CN" altLang="en-US" dirty="0"/>
              <a:t>点</a:t>
            </a:r>
            <a:endParaRPr lang="en-US" altLang="zh-CN" dirty="0"/>
          </a:p>
          <a:p>
            <a:r>
              <a:rPr lang="zh-CN" altLang="en-US" dirty="0">
                <a:solidFill>
                  <a:srgbClr val="000000"/>
                </a:solidFill>
                <a:latin typeface="宋体" charset="-122"/>
              </a:rPr>
              <a:t>余弦相似度</a:t>
            </a:r>
            <a:endParaRPr lang="en-US" altLang="zh-CN" dirty="0">
              <a:solidFill>
                <a:srgbClr val="000000"/>
              </a:solidFill>
              <a:latin typeface="宋体" charset="-122"/>
            </a:endParaRPr>
          </a:p>
          <a:p>
            <a:pPr lvl="1"/>
            <a:r>
              <a:rPr lang="zh-CN" altLang="en-US" dirty="0">
                <a:solidFill>
                  <a:srgbClr val="000000"/>
                </a:solidFill>
                <a:latin typeface="宋体" charset="-122"/>
              </a:rPr>
              <a:t>向量</a:t>
            </a:r>
            <a:endParaRPr lang="en-US" altLang="zh-CN" dirty="0">
              <a:solidFill>
                <a:srgbClr val="000000"/>
              </a:solidFill>
              <a:latin typeface="宋体" charset="-122"/>
            </a:endParaRPr>
          </a:p>
          <a:p>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欧几里得距离</a:t>
            </a:r>
            <a:br>
              <a:rPr lang="en-US" altLang="zh-CN" b="1" dirty="0"/>
            </a:br>
            <a:r>
              <a:rPr lang="en-US" altLang="zh-CN" b="1" dirty="0" err="1"/>
              <a:t>Eucledian</a:t>
            </a:r>
            <a:r>
              <a:rPr lang="en-US" altLang="zh-CN" b="1" dirty="0"/>
              <a:t> Distance</a:t>
            </a:r>
            <a:endParaRPr lang="zh-CN" altLang="en-US" dirty="0"/>
          </a:p>
        </p:txBody>
      </p:sp>
      <p:sp>
        <p:nvSpPr>
          <p:cNvPr id="3" name="内容占位符 2"/>
          <p:cNvSpPr>
            <a:spLocks noGrp="1"/>
          </p:cNvSpPr>
          <p:nvPr>
            <p:ph idx="1"/>
          </p:nvPr>
        </p:nvSpPr>
        <p:spPr/>
        <p:txBody>
          <a:bodyPr>
            <a:normAutofit/>
          </a:bodyPr>
          <a:lstStyle/>
          <a:p>
            <a:r>
              <a:rPr lang="en-US" altLang="zh-CN" dirty="0"/>
              <a:t>L2</a:t>
            </a:r>
            <a:r>
              <a:rPr lang="zh-CN" altLang="en-US" dirty="0"/>
              <a:t>范数：向量各个元素的平方求和然后求平方根，也叫欧式范数、欧氏距离。</a:t>
            </a:r>
            <a:endParaRPr lang="en-US" altLang="zh-CN" dirty="0"/>
          </a:p>
          <a:p>
            <a:r>
              <a:rPr lang="zh-CN" altLang="en-US" dirty="0"/>
              <a:t>以空间为基准的两点之间最短距离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84" y="3429000"/>
            <a:ext cx="4732784" cy="278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欧氏距离能够体现个体数值特征的差异，</a:t>
            </a:r>
            <a:endParaRPr lang="en-US" altLang="zh-CN" dirty="0"/>
          </a:p>
          <a:p>
            <a:r>
              <a:rPr lang="zh-CN" altLang="en-US" dirty="0"/>
              <a:t>所以更多的用于需要从维度的数值大小中体现差异的分析，</a:t>
            </a:r>
            <a:endParaRPr lang="en-US" altLang="zh-CN"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不用欧式距离</a:t>
            </a:r>
          </a:p>
        </p:txBody>
      </p:sp>
      <p:sp>
        <p:nvSpPr>
          <p:cNvPr id="3" name="内容占位符 2"/>
          <p:cNvSpPr>
            <a:spLocks noGrp="1"/>
          </p:cNvSpPr>
          <p:nvPr>
            <p:ph idx="1"/>
          </p:nvPr>
        </p:nvSpPr>
        <p:spPr/>
        <p:txBody>
          <a:bodyPr/>
          <a:lstStyle/>
          <a:p>
            <a:r>
              <a:rPr lang="zh-CN" altLang="en-US" dirty="0"/>
              <a:t>在欧氏空间，</a:t>
            </a:r>
            <a:r>
              <a:rPr lang="en-US" altLang="zh-CN" i="1" dirty="0"/>
              <a:t>q</a:t>
            </a:r>
            <a:r>
              <a:rPr lang="zh-CN" altLang="en-US" dirty="0"/>
              <a:t>与文档</a:t>
            </a:r>
            <a:r>
              <a:rPr lang="en-US" altLang="zh-CN" i="1" dirty="0"/>
              <a:t>d</a:t>
            </a:r>
            <a:r>
              <a:rPr lang="en-US" altLang="zh-CN" baseline="-25000" dirty="0"/>
              <a:t>2</a:t>
            </a:r>
            <a:r>
              <a:rPr lang="zh-CN" altLang="en-US" dirty="0"/>
              <a:t>的欧氏距离很大，但</a:t>
            </a:r>
            <a:r>
              <a:rPr lang="en-US" altLang="zh-CN" i="1" dirty="0"/>
              <a:t>q</a:t>
            </a:r>
            <a:r>
              <a:rPr lang="zh-CN" altLang="en-US" dirty="0"/>
              <a:t>与</a:t>
            </a:r>
            <a:r>
              <a:rPr lang="en-US" altLang="zh-CN" i="1" dirty="0"/>
              <a:t>d</a:t>
            </a:r>
            <a:r>
              <a:rPr lang="en-US" altLang="zh-CN" baseline="-25000" dirty="0"/>
              <a:t>2</a:t>
            </a:r>
            <a:r>
              <a:rPr lang="zh-CN" altLang="en-US" dirty="0"/>
              <a:t>的分布很相近</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2780928"/>
            <a:ext cx="75533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90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zh-CN" altLang="en-US" dirty="0">
                <a:latin typeface="宋体" charset="-122"/>
              </a:rPr>
              <a:t>一、布尔检索模型的特点</a:t>
            </a:r>
            <a:endParaRPr lang="zh-CN" altLang="en-US" dirty="0"/>
          </a:p>
        </p:txBody>
      </p:sp>
      <p:sp>
        <p:nvSpPr>
          <p:cNvPr id="57347" name="内容占位符 2"/>
          <p:cNvSpPr>
            <a:spLocks noGrp="1" noChangeArrowheads="1"/>
          </p:cNvSpPr>
          <p:nvPr>
            <p:ph idx="1"/>
          </p:nvPr>
        </p:nvSpPr>
        <p:spPr/>
        <p:txBody>
          <a:bodyPr>
            <a:normAutofit lnSpcReduction="10000"/>
          </a:bodyPr>
          <a:lstStyle/>
          <a:p>
            <a:r>
              <a:rPr lang="zh-CN" altLang="en-US"/>
              <a:t>优点</a:t>
            </a:r>
            <a:r>
              <a:rPr lang="en-US" altLang="zh-CN"/>
              <a:t> </a:t>
            </a:r>
          </a:p>
          <a:p>
            <a:pPr lvl="1"/>
            <a:r>
              <a:rPr lang="zh-CN" altLang="en-US"/>
              <a:t>查询简单，因此容易理解</a:t>
            </a:r>
            <a:endParaRPr lang="en-US" altLang="zh-CN"/>
          </a:p>
          <a:p>
            <a:pPr lvl="2"/>
            <a:r>
              <a:rPr lang="zh-CN" altLang="en-US"/>
              <a:t>布尔模型也许是</a:t>
            </a:r>
            <a:r>
              <a:rPr lang="en-US" altLang="zh-CN"/>
              <a:t>IR</a:t>
            </a:r>
            <a:r>
              <a:rPr lang="zh-CN" altLang="en-US"/>
              <a:t>系统中的最简单的模型</a:t>
            </a:r>
          </a:p>
          <a:p>
            <a:pPr lvl="2"/>
            <a:r>
              <a:rPr lang="zh-CN" altLang="en-US"/>
              <a:t>是近</a:t>
            </a:r>
            <a:r>
              <a:rPr lang="en-US" altLang="zh-CN"/>
              <a:t>30</a:t>
            </a:r>
            <a:r>
              <a:rPr lang="zh-CN" altLang="en-US"/>
              <a:t>年来最主要的商业搜索工具</a:t>
            </a:r>
          </a:p>
          <a:p>
            <a:pPr lvl="2"/>
            <a:r>
              <a:rPr lang="zh-CN" altLang="en-US"/>
              <a:t>当前使用的很多系统依然是使用的</a:t>
            </a:r>
            <a:r>
              <a:rPr lang="zh-CN" altLang="en-US">
                <a:solidFill>
                  <a:srgbClr val="0000FF"/>
                </a:solidFill>
              </a:rPr>
              <a:t>布尔模型</a:t>
            </a:r>
          </a:p>
          <a:p>
            <a:pPr lvl="3"/>
            <a:r>
              <a:rPr lang="zh-CN" altLang="en-US"/>
              <a:t>电子邮件，图书馆分类系统，</a:t>
            </a:r>
            <a:r>
              <a:rPr lang="en-US" altLang="zh-CN"/>
              <a:t>mac osx</a:t>
            </a:r>
            <a:r>
              <a:rPr lang="zh-CN" altLang="en-US"/>
              <a:t>的</a:t>
            </a:r>
            <a:r>
              <a:rPr lang="en-US" altLang="zh-CN"/>
              <a:t>spotlight</a:t>
            </a:r>
          </a:p>
          <a:p>
            <a:pPr lvl="1"/>
            <a:r>
              <a:rPr lang="zh-CN" altLang="en-US"/>
              <a:t>通过使用复杂的布尔表达式，可方便地控制查询结果</a:t>
            </a:r>
            <a:endParaRPr lang="en-US" altLang="zh-CN"/>
          </a:p>
          <a:p>
            <a:pPr lvl="2"/>
            <a:r>
              <a:rPr lang="zh-CN" altLang="en-US"/>
              <a:t>同义关系</a:t>
            </a:r>
            <a:r>
              <a:rPr lang="en-US" altLang="zh-CN"/>
              <a:t>     </a:t>
            </a:r>
            <a:r>
              <a:rPr lang="zh-CN" altLang="en-US"/>
              <a:t>电脑 </a:t>
            </a:r>
            <a:r>
              <a:rPr lang="en-US" altLang="zh-CN"/>
              <a:t>OR </a:t>
            </a:r>
            <a:r>
              <a:rPr lang="zh-CN" altLang="en-US"/>
              <a:t>计算机</a:t>
            </a:r>
            <a:endParaRPr lang="en-US" altLang="zh-CN"/>
          </a:p>
          <a:p>
            <a:pPr lvl="2" algn="just"/>
            <a:r>
              <a:rPr lang="zh-CN" altLang="en-US"/>
              <a:t>词组</a:t>
            </a:r>
            <a:r>
              <a:rPr lang="en-US" altLang="zh-CN"/>
              <a:t>      </a:t>
            </a:r>
            <a:r>
              <a:rPr lang="zh-CN" altLang="en-US"/>
              <a:t>数据 </a:t>
            </a:r>
            <a:r>
              <a:rPr lang="en-US" altLang="zh-CN"/>
              <a:t>AND </a:t>
            </a:r>
            <a:r>
              <a:rPr lang="zh-CN" altLang="en-US"/>
              <a:t>挖掘</a:t>
            </a:r>
            <a:endParaRPr lang="en-US" altLang="zh-CN"/>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4400" dirty="0">
                <a:solidFill>
                  <a:schemeClr val="tx2"/>
                </a:solidFill>
                <a:latin typeface="宋体" charset="-122"/>
              </a:rPr>
              <a:t>向量相似度计算</a:t>
            </a:r>
            <a:r>
              <a:rPr lang="zh-CN" altLang="en-US" sz="4400" dirty="0">
                <a:solidFill>
                  <a:schemeClr val="tx2"/>
                </a:solidFill>
              </a:rPr>
              <a:t> </a:t>
            </a:r>
          </a:p>
        </p:txBody>
      </p:sp>
      <p:sp>
        <p:nvSpPr>
          <p:cNvPr id="21507" name="Rectangle 5"/>
          <p:cNvSpPr>
            <a:spLocks noChangeArrowheads="1"/>
          </p:cNvSpPr>
          <p:nvPr/>
        </p:nvSpPr>
        <p:spPr bwMode="auto">
          <a:xfrm>
            <a:off x="1042988" y="1628775"/>
            <a:ext cx="74168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en-US" sz="2800" dirty="0">
                <a:solidFill>
                  <a:srgbClr val="000000"/>
                </a:solidFill>
                <a:latin typeface="宋体" charset="-122"/>
              </a:rPr>
              <a:t>我们有了两个</a:t>
            </a:r>
            <a:r>
              <a:rPr lang="en-US" altLang="zh-CN" sz="2800" dirty="0">
                <a:solidFill>
                  <a:srgbClr val="000000"/>
                </a:solidFill>
                <a:cs typeface="Arial" charset="0"/>
              </a:rPr>
              <a:t>n</a:t>
            </a:r>
            <a:r>
              <a:rPr lang="zh-CN" altLang="en-US" sz="2800" dirty="0">
                <a:solidFill>
                  <a:srgbClr val="000000"/>
                </a:solidFill>
                <a:latin typeface="宋体" charset="-122"/>
              </a:rPr>
              <a:t>维向量</a:t>
            </a:r>
            <a:r>
              <a:rPr lang="en-US" altLang="zh-CN" sz="2800" dirty="0">
                <a:solidFill>
                  <a:srgbClr val="000000"/>
                </a:solidFill>
                <a:cs typeface="Arial" charset="0"/>
              </a:rPr>
              <a:t>d</a:t>
            </a:r>
            <a:r>
              <a:rPr lang="zh-CN" altLang="en-US" sz="2800" dirty="0">
                <a:solidFill>
                  <a:srgbClr val="000000"/>
                </a:solidFill>
                <a:latin typeface="宋体" charset="-122"/>
              </a:rPr>
              <a:t>和</a:t>
            </a:r>
            <a:r>
              <a:rPr lang="en-US" altLang="zh-CN" sz="2800" dirty="0">
                <a:solidFill>
                  <a:srgbClr val="000000"/>
                </a:solidFill>
                <a:cs typeface="Arial" charset="0"/>
              </a:rPr>
              <a:t>q </a:t>
            </a:r>
            <a:endParaRPr lang="en-US" altLang="zh-CN" sz="2800" dirty="0">
              <a:solidFill>
                <a:srgbClr val="000000"/>
              </a:solidFill>
              <a:latin typeface="宋体" charset="-122"/>
            </a:endParaRPr>
          </a:p>
        </p:txBody>
      </p:sp>
      <p:sp>
        <p:nvSpPr>
          <p:cNvPr id="21508" name="Text Box 9"/>
          <p:cNvSpPr txBox="1">
            <a:spLocks noChangeArrowheads="1"/>
          </p:cNvSpPr>
          <p:nvPr/>
        </p:nvSpPr>
        <p:spPr bwMode="auto">
          <a:xfrm>
            <a:off x="8027988" y="63817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pt-BR" altLang="zh-CN" sz="1600" b="1">
                <a:solidFill>
                  <a:schemeClr val="bg2"/>
                </a:solidFill>
                <a:latin typeface="Times New Roman" pitchFamily="18" charset="0"/>
              </a:rPr>
              <a:t>i</a:t>
            </a:r>
          </a:p>
        </p:txBody>
      </p:sp>
      <p:pic>
        <p:nvPicPr>
          <p:cNvPr id="2150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276475"/>
            <a:ext cx="8277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420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it-IT" b="1" dirty="0"/>
              <a:t>余弦相似度</a:t>
            </a:r>
            <a:endParaRPr lang="zh-CN" altLang="en-US" dirty="0"/>
          </a:p>
        </p:txBody>
      </p:sp>
      <p:sp>
        <p:nvSpPr>
          <p:cNvPr id="3" name="内容占位符 2"/>
          <p:cNvSpPr>
            <a:spLocks noGrp="1"/>
          </p:cNvSpPr>
          <p:nvPr>
            <p:ph idx="1"/>
          </p:nvPr>
        </p:nvSpPr>
        <p:spPr>
          <a:xfrm>
            <a:off x="457200" y="1600201"/>
            <a:ext cx="8229600" cy="3043246"/>
          </a:xfrm>
        </p:spPr>
        <p:txBody>
          <a:bodyPr>
            <a:normAutofit fontScale="92500" lnSpcReduction="20000"/>
          </a:bodyPr>
          <a:lstStyle/>
          <a:p>
            <a:r>
              <a:rPr lang="it-IT" altLang="zh-CN" b="1" dirty="0"/>
              <a:t>Cosine Similarity</a:t>
            </a:r>
          </a:p>
          <a:p>
            <a:r>
              <a:rPr lang="zh-CN" altLang="en-US" dirty="0"/>
              <a:t>用向量空间中两个向量夹角的余弦值作为衡量两个个体间差异的大小。</a:t>
            </a:r>
            <a:endParaRPr lang="en-US" altLang="zh-CN" dirty="0"/>
          </a:p>
          <a:p>
            <a:r>
              <a:rPr lang="zh-CN" altLang="en-US" dirty="0"/>
              <a:t>相比距离度量，余弦相似度更加注重两个向量在方向上的差异，而非距离或长度上。</a:t>
            </a:r>
            <a:endParaRPr lang="en-US" altLang="zh-CN" dirty="0"/>
          </a:p>
          <a:p>
            <a:pPr marL="342900" lvl="1" indent="-342900">
              <a:buFont typeface="Arial" panose="020B0604020202020204" pitchFamily="34" charset="0"/>
              <a:buChar char="•"/>
            </a:pPr>
            <a:r>
              <a:rPr lang="zh-CN" altLang="en-US" dirty="0"/>
              <a:t>余弦相似度更多的是从方向上区分差异，而对的数值不敏感</a:t>
            </a: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4429125" cy="249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t> </a:t>
            </a:r>
            <a:endParaRPr lang="zh-CN" altLang="en-US" dirty="0"/>
          </a:p>
        </p:txBody>
      </p:sp>
      <p:pic>
        <p:nvPicPr>
          <p:cNvPr id="235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981075"/>
            <a:ext cx="7305675" cy="44640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矩形 3"/>
          <p:cNvSpPr>
            <a:spLocks noChangeArrowheads="1"/>
          </p:cNvSpPr>
          <p:nvPr/>
        </p:nvSpPr>
        <p:spPr bwMode="auto">
          <a:xfrm>
            <a:off x="1331913" y="5661025"/>
            <a:ext cx="5184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lang="en-US" altLang="zh-CN" sz="2800">
                <a:solidFill>
                  <a:srgbClr val="000000"/>
                </a:solidFill>
                <a:cs typeface="Arial" charset="0"/>
              </a:rPr>
              <a:t>R(d,q) = cos(d,q) = d·q/|d|</a:t>
            </a:r>
            <a:r>
              <a:rPr lang="en-US" altLang="zh-CN" sz="2800">
                <a:solidFill>
                  <a:srgbClr val="000000"/>
                </a:solidFill>
                <a:latin typeface="宋体" charset="-122"/>
              </a:rPr>
              <a:t>×</a:t>
            </a:r>
            <a:r>
              <a:rPr lang="en-US" altLang="zh-CN" sz="2800">
                <a:solidFill>
                  <a:srgbClr val="000000"/>
                </a:solidFill>
                <a:cs typeface="Arial" charset="0"/>
              </a:rPr>
              <a:t>|q|</a:t>
            </a:r>
            <a:endParaRPr lang="en-US" altLang="zh-CN" sz="2800">
              <a:latin typeface="Times New Roman" pitchFamily="18" charset="0"/>
              <a:cs typeface="Times New Roman" pitchFamily="18" charset="0"/>
            </a:endParaRPr>
          </a:p>
        </p:txBody>
      </p:sp>
    </p:spTree>
    <p:extLst>
      <p:ext uri="{BB962C8B-B14F-4D97-AF65-F5344CB8AC3E}">
        <p14:creationId xmlns:p14="http://schemas.microsoft.com/office/powerpoint/2010/main" val="827278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22531" name="内容占位符 2"/>
          <p:cNvSpPr>
            <a:spLocks noGrp="1"/>
          </p:cNvSpPr>
          <p:nvPr>
            <p:ph idx="1"/>
          </p:nvPr>
        </p:nvSpPr>
        <p:spPr>
          <a:xfrm>
            <a:off x="457200" y="908050"/>
            <a:ext cx="8229600" cy="5218113"/>
          </a:xfrm>
        </p:spPr>
        <p:txBody>
          <a:bodyPr/>
          <a:lstStyle/>
          <a:p>
            <a:pPr eaLnBrk="1" hangingPunct="1"/>
            <a:r>
              <a:rPr lang="zh-CN" altLang="en-US" dirty="0">
                <a:solidFill>
                  <a:srgbClr val="000000"/>
                </a:solidFill>
                <a:latin typeface="宋体" charset="-122"/>
              </a:rPr>
              <a:t>余弦相似度</a:t>
            </a:r>
            <a:endParaRPr lang="en-US" altLang="zh-CN" dirty="0">
              <a:solidFill>
                <a:srgbClr val="000000"/>
              </a:solidFill>
              <a:latin typeface="宋体" charset="-122"/>
            </a:endParaRPr>
          </a:p>
          <a:p>
            <a:pPr lvl="1" eaLnBrk="1" hangingPunct="1"/>
            <a:r>
              <a:rPr lang="zh-CN" altLang="en-US" dirty="0">
                <a:solidFill>
                  <a:srgbClr val="000000"/>
                </a:solidFill>
                <a:latin typeface="宋体" charset="-122"/>
              </a:rPr>
              <a:t>用向量夹角的</a:t>
            </a:r>
            <a:r>
              <a:rPr lang="en-US" altLang="zh-CN" dirty="0" err="1">
                <a:solidFill>
                  <a:srgbClr val="000000"/>
                </a:solidFill>
                <a:cs typeface="Arial" charset="0"/>
              </a:rPr>
              <a:t>cos</a:t>
            </a:r>
            <a:r>
              <a:rPr lang="zh-CN" altLang="en-US" dirty="0">
                <a:solidFill>
                  <a:srgbClr val="000000"/>
                </a:solidFill>
                <a:latin typeface="宋体" charset="-122"/>
              </a:rPr>
              <a:t>表示</a:t>
            </a:r>
            <a:r>
              <a:rPr lang="zh-CN" altLang="en-US" dirty="0">
                <a:solidFill>
                  <a:srgbClr val="000000"/>
                </a:solidFill>
                <a:cs typeface="Times New Roman" pitchFamily="18" charset="0"/>
              </a:rPr>
              <a:t>“</a:t>
            </a:r>
            <a:r>
              <a:rPr lang="zh-CN" altLang="en-US" dirty="0">
                <a:solidFill>
                  <a:srgbClr val="000000"/>
                </a:solidFill>
                <a:latin typeface="宋体" charset="-122"/>
              </a:rPr>
              <a:t>接近度</a:t>
            </a:r>
            <a:r>
              <a:rPr lang="zh-CN" altLang="en-US" dirty="0">
                <a:solidFill>
                  <a:srgbClr val="000000"/>
                </a:solidFill>
                <a:cs typeface="Times New Roman" pitchFamily="18" charset="0"/>
              </a:rPr>
              <a:t>”</a:t>
            </a:r>
            <a:endParaRPr lang="en-US" altLang="zh-CN" dirty="0">
              <a:solidFill>
                <a:srgbClr val="000000"/>
              </a:solidFill>
              <a:latin typeface="宋体" charset="-122"/>
            </a:endParaRPr>
          </a:p>
          <a:p>
            <a:pPr algn="just" eaLnBrk="1" hangingPunct="1"/>
            <a:r>
              <a:rPr lang="zh-CN" altLang="en-US" b="1" dirty="0">
                <a:solidFill>
                  <a:srgbClr val="CC3300"/>
                </a:solidFill>
                <a:ea typeface="楷体_GB2312" pitchFamily="49" charset="-122"/>
              </a:rPr>
              <a:t>认为</a:t>
            </a:r>
            <a:r>
              <a:rPr lang="zh-CN" altLang="en-US" dirty="0">
                <a:solidFill>
                  <a:srgbClr val="000000"/>
                </a:solidFill>
                <a:latin typeface="宋体" charset="-122"/>
              </a:rPr>
              <a:t>：</a:t>
            </a:r>
            <a:r>
              <a:rPr lang="en-US" altLang="zh-CN" b="1" dirty="0" err="1">
                <a:solidFill>
                  <a:srgbClr val="CC3300"/>
                </a:solidFill>
                <a:cs typeface="Arial" charset="0"/>
              </a:rPr>
              <a:t>cos</a:t>
            </a:r>
            <a:r>
              <a:rPr lang="en-US" altLang="zh-CN" b="1" dirty="0">
                <a:solidFill>
                  <a:srgbClr val="CC3300"/>
                </a:solidFill>
                <a:cs typeface="Arial" charset="0"/>
              </a:rPr>
              <a:t>(</a:t>
            </a:r>
            <a:r>
              <a:rPr lang="en-US" altLang="zh-CN" b="1" dirty="0" err="1">
                <a:solidFill>
                  <a:srgbClr val="CC3300"/>
                </a:solidFill>
                <a:cs typeface="Arial" charset="0"/>
              </a:rPr>
              <a:t>di,q</a:t>
            </a:r>
            <a:r>
              <a:rPr lang="en-US" altLang="zh-CN" b="1" dirty="0">
                <a:solidFill>
                  <a:srgbClr val="CC3300"/>
                </a:solidFill>
                <a:cs typeface="Arial" charset="0"/>
              </a:rPr>
              <a:t>) &gt; </a:t>
            </a:r>
            <a:r>
              <a:rPr lang="en-US" altLang="zh-CN" b="1" dirty="0" err="1">
                <a:solidFill>
                  <a:srgbClr val="CC3300"/>
                </a:solidFill>
                <a:cs typeface="Arial" charset="0"/>
              </a:rPr>
              <a:t>cos</a:t>
            </a:r>
            <a:r>
              <a:rPr lang="en-US" altLang="zh-CN" b="1" dirty="0">
                <a:solidFill>
                  <a:srgbClr val="CC3300"/>
                </a:solidFill>
                <a:cs typeface="Arial" charset="0"/>
              </a:rPr>
              <a:t>(</a:t>
            </a:r>
            <a:r>
              <a:rPr lang="en-US" altLang="zh-CN" b="1" dirty="0" err="1">
                <a:solidFill>
                  <a:srgbClr val="CC3300"/>
                </a:solidFill>
                <a:cs typeface="Arial" charset="0"/>
              </a:rPr>
              <a:t>dj,q</a:t>
            </a:r>
            <a:r>
              <a:rPr lang="en-US" altLang="zh-CN" b="1" dirty="0">
                <a:solidFill>
                  <a:srgbClr val="CC3300"/>
                </a:solidFill>
                <a:cs typeface="Arial" charset="0"/>
              </a:rPr>
              <a:t>)</a:t>
            </a:r>
            <a:r>
              <a:rPr lang="zh-CN" altLang="en-US" b="1" dirty="0">
                <a:solidFill>
                  <a:srgbClr val="CC3300"/>
                </a:solidFill>
                <a:latin typeface="宋体" charset="-122"/>
              </a:rPr>
              <a:t>，则</a:t>
            </a:r>
            <a:r>
              <a:rPr lang="en-US" altLang="zh-CN" b="1" dirty="0" err="1">
                <a:solidFill>
                  <a:srgbClr val="CC3300"/>
                </a:solidFill>
                <a:cs typeface="Arial" charset="0"/>
              </a:rPr>
              <a:t>di</a:t>
            </a:r>
            <a:r>
              <a:rPr lang="zh-CN" altLang="en-US" b="1" dirty="0">
                <a:solidFill>
                  <a:srgbClr val="CC3300"/>
                </a:solidFill>
                <a:latin typeface="宋体" charset="-122"/>
              </a:rPr>
              <a:t>比</a:t>
            </a:r>
            <a:r>
              <a:rPr lang="en-US" altLang="zh-CN" b="1" dirty="0" err="1">
                <a:solidFill>
                  <a:srgbClr val="CC3300"/>
                </a:solidFill>
                <a:cs typeface="Arial" charset="0"/>
              </a:rPr>
              <a:t>dj</a:t>
            </a:r>
            <a:r>
              <a:rPr lang="zh-CN" altLang="en-US" b="1" dirty="0">
                <a:solidFill>
                  <a:srgbClr val="CC3300"/>
                </a:solidFill>
                <a:latin typeface="宋体" charset="-122"/>
              </a:rPr>
              <a:t>与</a:t>
            </a:r>
            <a:r>
              <a:rPr lang="en-US" altLang="zh-CN" b="1" dirty="0">
                <a:solidFill>
                  <a:srgbClr val="CC3300"/>
                </a:solidFill>
                <a:cs typeface="Arial" charset="0"/>
              </a:rPr>
              <a:t>q</a:t>
            </a:r>
            <a:r>
              <a:rPr lang="zh-CN" altLang="en-US" b="1" dirty="0">
                <a:solidFill>
                  <a:srgbClr val="CC3300"/>
                </a:solidFill>
                <a:latin typeface="宋体" charset="-122"/>
              </a:rPr>
              <a:t>更相关</a:t>
            </a:r>
            <a:r>
              <a:rPr lang="zh-CN" altLang="en-US" dirty="0">
                <a:solidFill>
                  <a:srgbClr val="000000"/>
                </a:solidFill>
                <a:latin typeface="宋体" charset="-122"/>
              </a:rPr>
              <a:t>。</a:t>
            </a:r>
            <a:endParaRPr lang="en-US" altLang="zh-CN" dirty="0">
              <a:solidFill>
                <a:srgbClr val="000000"/>
              </a:solidFill>
              <a:latin typeface="宋体" charset="-122"/>
            </a:endParaRPr>
          </a:p>
          <a:p>
            <a:pPr algn="just" eaLnBrk="1" hangingPunct="1"/>
            <a:r>
              <a:rPr lang="zh-CN" altLang="en-US" dirty="0">
                <a:solidFill>
                  <a:srgbClr val="000000"/>
                </a:solidFill>
                <a:cs typeface="Arial" charset="0"/>
              </a:rPr>
              <a:t>数值是介于</a:t>
            </a:r>
            <a:r>
              <a:rPr lang="en-US" altLang="zh-CN" dirty="0">
                <a:solidFill>
                  <a:srgbClr val="000000"/>
                </a:solidFill>
                <a:cs typeface="Arial" charset="0"/>
              </a:rPr>
              <a:t>0</a:t>
            </a:r>
            <a:r>
              <a:rPr lang="zh-CN" altLang="en-US" dirty="0">
                <a:solidFill>
                  <a:srgbClr val="000000"/>
                </a:solidFill>
                <a:cs typeface="Arial" charset="0"/>
              </a:rPr>
              <a:t>，</a:t>
            </a:r>
            <a:r>
              <a:rPr lang="en-US" altLang="zh-CN" dirty="0">
                <a:solidFill>
                  <a:srgbClr val="000000"/>
                </a:solidFill>
                <a:cs typeface="Arial" charset="0"/>
              </a:rPr>
              <a:t>1</a:t>
            </a:r>
            <a:r>
              <a:rPr lang="zh-CN" altLang="en-US" dirty="0">
                <a:solidFill>
                  <a:srgbClr val="000000"/>
                </a:solidFill>
                <a:cs typeface="Arial" charset="0"/>
              </a:rPr>
              <a:t>之间的实数</a:t>
            </a:r>
            <a:endParaRPr lang="en-US" altLang="zh-CN" dirty="0">
              <a:solidFill>
                <a:srgbClr val="000000"/>
              </a:solidFill>
              <a:cs typeface="Arial" charset="0"/>
            </a:endParaRPr>
          </a:p>
          <a:p>
            <a:pPr lvl="1" algn="just" eaLnBrk="1" hangingPunct="1"/>
            <a:r>
              <a:rPr lang="zh-CN" altLang="en-US" dirty="0">
                <a:solidFill>
                  <a:srgbClr val="000000"/>
                </a:solidFill>
                <a:latin typeface="宋体" charset="-122"/>
              </a:rPr>
              <a:t>两个向量的分量都相同，相当与夹角为</a:t>
            </a:r>
            <a:r>
              <a:rPr lang="en-US" altLang="zh-CN" dirty="0">
                <a:solidFill>
                  <a:srgbClr val="000000"/>
                </a:solidFill>
                <a:latin typeface="宋体" charset="-122"/>
              </a:rPr>
              <a:t>0</a:t>
            </a:r>
            <a:r>
              <a:rPr lang="zh-CN" altLang="en-US" dirty="0">
                <a:solidFill>
                  <a:srgbClr val="000000"/>
                </a:solidFill>
                <a:latin typeface="宋体" charset="-122"/>
              </a:rPr>
              <a:t>，</a:t>
            </a:r>
            <a:r>
              <a:rPr lang="en-US" altLang="zh-CN" dirty="0" err="1">
                <a:solidFill>
                  <a:srgbClr val="000000"/>
                </a:solidFill>
                <a:latin typeface="宋体" charset="-122"/>
              </a:rPr>
              <a:t>cos</a:t>
            </a:r>
            <a:r>
              <a:rPr lang="zh-CN" altLang="en-US" dirty="0">
                <a:solidFill>
                  <a:srgbClr val="000000"/>
                </a:solidFill>
                <a:latin typeface="宋体" charset="-122"/>
              </a:rPr>
              <a:t>的值为</a:t>
            </a:r>
            <a:r>
              <a:rPr lang="en-US" altLang="zh-CN" dirty="0">
                <a:solidFill>
                  <a:srgbClr val="000000"/>
                </a:solidFill>
                <a:latin typeface="宋体" charset="-122"/>
              </a:rPr>
              <a:t>1.</a:t>
            </a:r>
          </a:p>
          <a:p>
            <a:pPr lvl="1" algn="just" eaLnBrk="1" hangingPunct="1"/>
            <a:r>
              <a:rPr lang="zh-CN" altLang="en-US" dirty="0">
                <a:solidFill>
                  <a:srgbClr val="000000"/>
                </a:solidFill>
                <a:latin typeface="宋体" charset="-122"/>
              </a:rPr>
              <a:t>两个向量的分量垂直情况，</a:t>
            </a:r>
            <a:r>
              <a:rPr lang="en-US" altLang="zh-CN" dirty="0" err="1">
                <a:solidFill>
                  <a:srgbClr val="000000"/>
                </a:solidFill>
                <a:latin typeface="宋体" charset="-122"/>
              </a:rPr>
              <a:t>cos</a:t>
            </a:r>
            <a:r>
              <a:rPr lang="zh-CN" altLang="en-US" dirty="0">
                <a:solidFill>
                  <a:srgbClr val="000000"/>
                </a:solidFill>
                <a:latin typeface="宋体" charset="-122"/>
              </a:rPr>
              <a:t>为</a:t>
            </a:r>
            <a:r>
              <a:rPr lang="en-US" altLang="zh-CN" dirty="0">
                <a:solidFill>
                  <a:srgbClr val="000000"/>
                </a:solidFill>
                <a:latin typeface="宋体" charset="-122"/>
              </a:rPr>
              <a:t>0.</a:t>
            </a:r>
            <a:endParaRPr lang="en-US" altLang="zh-CN" dirty="0">
              <a:latin typeface="Times New Roman" pitchFamily="18" charset="0"/>
              <a:cs typeface="Times New Roman" pitchFamily="18" charset="0"/>
            </a:endParaRPr>
          </a:p>
          <a:p>
            <a:pPr algn="just" eaLnBrk="1" hangingPunct="1"/>
            <a:endParaRPr lang="en-US" altLang="zh-CN" dirty="0">
              <a:solidFill>
                <a:srgbClr val="000000"/>
              </a:solidFill>
              <a:cs typeface="Arial" charset="0"/>
            </a:endParaRPr>
          </a:p>
          <a:p>
            <a:endParaRPr lang="zh-CN" altLang="en-US" dirty="0"/>
          </a:p>
        </p:txBody>
      </p:sp>
      <p:grpSp>
        <p:nvGrpSpPr>
          <p:cNvPr id="22532" name="组合 3"/>
          <p:cNvGrpSpPr>
            <a:grpSpLocks/>
          </p:cNvGrpSpPr>
          <p:nvPr/>
        </p:nvGrpSpPr>
        <p:grpSpPr bwMode="auto">
          <a:xfrm>
            <a:off x="6573838" y="4281488"/>
            <a:ext cx="2590800" cy="1981200"/>
            <a:chOff x="1905000" y="685800"/>
            <a:chExt cx="2590800" cy="1981200"/>
          </a:xfrm>
        </p:grpSpPr>
        <p:cxnSp>
          <p:nvCxnSpPr>
            <p:cNvPr id="22533" name="AutoShape 5"/>
            <p:cNvCxnSpPr>
              <a:cxnSpLocks noChangeShapeType="1"/>
            </p:cNvCxnSpPr>
            <p:nvPr/>
          </p:nvCxnSpPr>
          <p:spPr bwMode="auto">
            <a:xfrm>
              <a:off x="2209800" y="2667000"/>
              <a:ext cx="22860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534" name="AutoShape 6"/>
            <p:cNvCxnSpPr>
              <a:cxnSpLocks noChangeShapeType="1"/>
            </p:cNvCxnSpPr>
            <p:nvPr/>
          </p:nvCxnSpPr>
          <p:spPr bwMode="auto">
            <a:xfrm flipV="1">
              <a:off x="2209800" y="914400"/>
              <a:ext cx="0" cy="1752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535" name="AutoShape 7"/>
            <p:cNvCxnSpPr>
              <a:cxnSpLocks noChangeShapeType="1"/>
            </p:cNvCxnSpPr>
            <p:nvPr/>
          </p:nvCxnSpPr>
          <p:spPr bwMode="auto">
            <a:xfrm flipV="1">
              <a:off x="2209800" y="2209800"/>
              <a:ext cx="1676400" cy="4572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6" name="AutoShape 8"/>
            <p:cNvCxnSpPr>
              <a:cxnSpLocks noChangeShapeType="1"/>
            </p:cNvCxnSpPr>
            <p:nvPr/>
          </p:nvCxnSpPr>
          <p:spPr bwMode="auto">
            <a:xfrm flipV="1">
              <a:off x="2209800" y="1371600"/>
              <a:ext cx="990600" cy="129540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2537" name="Text Box 10"/>
            <p:cNvSpPr txBox="1">
              <a:spLocks noChangeArrowheads="1"/>
            </p:cNvSpPr>
            <p:nvPr/>
          </p:nvSpPr>
          <p:spPr bwMode="auto">
            <a:xfrm>
              <a:off x="1905000" y="685800"/>
              <a:ext cx="252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pt-BR" altLang="zh-CN" sz="1600" b="1">
                  <a:solidFill>
                    <a:schemeClr val="bg2"/>
                  </a:solidFill>
                  <a:latin typeface="Times New Roman" pitchFamily="18" charset="0"/>
                </a:rPr>
                <a:t>j</a:t>
              </a:r>
            </a:p>
          </p:txBody>
        </p:sp>
        <p:sp>
          <p:nvSpPr>
            <p:cNvPr id="22538" name="Text Box 11"/>
            <p:cNvSpPr txBox="1">
              <a:spLocks noChangeArrowheads="1"/>
            </p:cNvSpPr>
            <p:nvPr/>
          </p:nvSpPr>
          <p:spPr bwMode="auto">
            <a:xfrm>
              <a:off x="2819400" y="1066800"/>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pt-BR" altLang="zh-CN" sz="1600" b="1">
                  <a:solidFill>
                    <a:srgbClr val="FF0000"/>
                  </a:solidFill>
                  <a:latin typeface="Times New Roman" pitchFamily="18" charset="0"/>
                </a:rPr>
                <a:t>dj</a:t>
              </a:r>
            </a:p>
          </p:txBody>
        </p:sp>
        <p:sp>
          <p:nvSpPr>
            <p:cNvPr id="22539" name="Text Box 12"/>
            <p:cNvSpPr txBox="1">
              <a:spLocks noChangeArrowheads="1"/>
            </p:cNvSpPr>
            <p:nvPr/>
          </p:nvSpPr>
          <p:spPr bwMode="auto">
            <a:xfrm>
              <a:off x="3733800" y="2209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pt-BR" altLang="zh-CN" sz="1600" b="1">
                  <a:latin typeface="Times New Roman" pitchFamily="18" charset="0"/>
                </a:rPr>
                <a:t>q</a:t>
              </a:r>
            </a:p>
          </p:txBody>
        </p:sp>
        <p:sp>
          <p:nvSpPr>
            <p:cNvPr id="22540" name="AutoShape 13"/>
            <p:cNvSpPr>
              <a:spLocks noChangeArrowheads="1"/>
            </p:cNvSpPr>
            <p:nvPr/>
          </p:nvSpPr>
          <p:spPr bwMode="auto">
            <a:xfrm>
              <a:off x="2667000" y="2057400"/>
              <a:ext cx="152400" cy="457200"/>
            </a:xfrm>
            <a:prstGeom prst="curvedLeftArrow">
              <a:avLst>
                <a:gd name="adj1" fmla="val 60000"/>
                <a:gd name="adj2" fmla="val 120000"/>
                <a:gd name="adj3" fmla="val 33333"/>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1800"/>
            </a:p>
          </p:txBody>
        </p:sp>
        <p:sp>
          <p:nvSpPr>
            <p:cNvPr id="22541" name="Text Box 14"/>
            <p:cNvSpPr txBox="1">
              <a:spLocks noChangeArrowheads="1"/>
            </p:cNvSpPr>
            <p:nvPr/>
          </p:nvSpPr>
          <p:spPr bwMode="auto">
            <a:xfrm>
              <a:off x="2819400" y="1905000"/>
              <a:ext cx="40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zh-CN" altLang="pt-BR" sz="2400">
                  <a:solidFill>
                    <a:schemeClr val="tx2"/>
                  </a:solidFill>
                  <a:latin typeface="Times New Roman" pitchFamily="18" charset="0"/>
                  <a:sym typeface="Symbol" pitchFamily="18" charset="2"/>
                </a:rPr>
                <a:t></a:t>
              </a:r>
            </a:p>
          </p:txBody>
        </p:sp>
      </p:grpSp>
    </p:spTree>
    <p:extLst>
      <p:ext uri="{BB962C8B-B14F-4D97-AF65-F5344CB8AC3E}">
        <p14:creationId xmlns:p14="http://schemas.microsoft.com/office/powerpoint/2010/main" val="11610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文档长度归一化</a:t>
            </a:r>
          </a:p>
        </p:txBody>
      </p:sp>
      <p:sp>
        <p:nvSpPr>
          <p:cNvPr id="3" name="内容占位符 2"/>
          <p:cNvSpPr>
            <a:spLocks noGrp="1"/>
          </p:cNvSpPr>
          <p:nvPr>
            <p:ph idx="1"/>
          </p:nvPr>
        </p:nvSpPr>
        <p:spPr/>
        <p:txBody>
          <a:bodyPr>
            <a:normAutofit lnSpcReduction="10000"/>
          </a:bodyPr>
          <a:lstStyle/>
          <a:p>
            <a:r>
              <a:rPr lang="zh-CN" altLang="en-US" dirty="0"/>
              <a:t>长文档和短文档之间的长度差异就不会影响相关性</a:t>
            </a:r>
            <a:endParaRPr lang="en-US" altLang="zh-CN" dirty="0"/>
          </a:p>
          <a:p>
            <a:pPr algn="just"/>
            <a:r>
              <a:rPr lang="zh-CN" altLang="en-US" dirty="0"/>
              <a:t>可以用</a:t>
            </a:r>
            <a:r>
              <a:rPr lang="en-US" altLang="zh-CN" dirty="0"/>
              <a:t>L</a:t>
            </a:r>
            <a:r>
              <a:rPr lang="en-US" altLang="zh-CN" baseline="-25000" dirty="0"/>
              <a:t>2</a:t>
            </a:r>
            <a:r>
              <a:rPr lang="zh-CN" altLang="en-US" dirty="0"/>
              <a:t>范数对文档长度进行归一化，文档</a:t>
            </a:r>
            <a:r>
              <a:rPr lang="en-US" altLang="zh-CN" dirty="0"/>
              <a:t>x</a:t>
            </a:r>
            <a:r>
              <a:rPr lang="zh-CN" altLang="en-US" dirty="0"/>
              <a:t>的</a:t>
            </a:r>
            <a:r>
              <a:rPr lang="en-US" altLang="zh-CN" dirty="0"/>
              <a:t>L</a:t>
            </a:r>
            <a:r>
              <a:rPr lang="en-US" altLang="zh-CN" baseline="-25000" dirty="0"/>
              <a:t>2</a:t>
            </a:r>
            <a:r>
              <a:rPr lang="zh-CN" altLang="en-US" dirty="0"/>
              <a:t>范数为：</a:t>
            </a:r>
            <a:endParaRPr lang="en-US" altLang="zh-CN" dirty="0"/>
          </a:p>
          <a:p>
            <a:pPr algn="just"/>
            <a:endParaRPr lang="zh-CN" altLang="en-US" dirty="0"/>
          </a:p>
          <a:p>
            <a:pPr algn="just"/>
            <a:r>
              <a:rPr lang="zh-CN" altLang="en-US" dirty="0"/>
              <a:t>一个文档向量</a:t>
            </a:r>
            <a:r>
              <a:rPr lang="zh-CN" altLang="en-US" dirty="0">
                <a:solidFill>
                  <a:srgbClr val="0000FF"/>
                </a:solidFill>
              </a:rPr>
              <a:t>除以它的</a:t>
            </a:r>
            <a:r>
              <a:rPr lang="en-US" altLang="zh-CN" dirty="0">
                <a:solidFill>
                  <a:srgbClr val="0000FF"/>
                </a:solidFill>
              </a:rPr>
              <a:t>L</a:t>
            </a:r>
            <a:r>
              <a:rPr lang="en-US" altLang="zh-CN" baseline="-25000" dirty="0">
                <a:solidFill>
                  <a:srgbClr val="0000FF"/>
                </a:solidFill>
              </a:rPr>
              <a:t>2 </a:t>
            </a:r>
            <a:r>
              <a:rPr lang="zh-CN" altLang="en-US" dirty="0">
                <a:solidFill>
                  <a:srgbClr val="0000FF"/>
                </a:solidFill>
              </a:rPr>
              <a:t>范数</a:t>
            </a:r>
            <a:r>
              <a:rPr lang="zh-CN" altLang="en-US" dirty="0"/>
              <a:t>就是给这个文档进行了长度归一化</a:t>
            </a:r>
          </a:p>
          <a:p>
            <a:pPr algn="just"/>
            <a:r>
              <a:rPr lang="zh-CN" altLang="en-US" dirty="0"/>
              <a:t>归一化后，前一页中的文档</a:t>
            </a:r>
            <a:r>
              <a:rPr lang="en-US" altLang="zh-CN" i="1" dirty="0"/>
              <a:t>d</a:t>
            </a:r>
            <a:r>
              <a:rPr lang="zh-CN" altLang="en-US" dirty="0"/>
              <a:t>和</a:t>
            </a:r>
            <a:r>
              <a:rPr lang="en-US" altLang="zh-CN" i="1" dirty="0"/>
              <a:t>d</a:t>
            </a:r>
            <a:r>
              <a:rPr lang="en-US" altLang="zh-CN" dirty="0"/>
              <a:t>′</a:t>
            </a:r>
            <a:r>
              <a:rPr lang="zh-CN" altLang="en-US" dirty="0"/>
              <a:t>就可以用同一个向量表示了</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140968"/>
            <a:ext cx="29083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3471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837" y="1781969"/>
            <a:ext cx="564832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17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向量空间模型</a:t>
            </a:r>
          </a:p>
        </p:txBody>
      </p:sp>
      <p:sp>
        <p:nvSpPr>
          <p:cNvPr id="3" name="内容占位符 2"/>
          <p:cNvSpPr>
            <a:spLocks noGrp="1"/>
          </p:cNvSpPr>
          <p:nvPr>
            <p:ph idx="1"/>
          </p:nvPr>
        </p:nvSpPr>
        <p:spPr/>
        <p:txBody>
          <a:bodyPr>
            <a:normAutofit/>
          </a:bodyPr>
          <a:lstStyle/>
          <a:p>
            <a:pPr algn="just"/>
            <a:r>
              <a:rPr lang="en-US" altLang="zh-CN" dirty="0">
                <a:solidFill>
                  <a:srgbClr val="0000FF"/>
                </a:solidFill>
              </a:rPr>
              <a:t>|</a:t>
            </a:r>
            <a:r>
              <a:rPr lang="en-US" altLang="zh-CN" i="1" dirty="0">
                <a:solidFill>
                  <a:srgbClr val="0000FF"/>
                </a:solidFill>
              </a:rPr>
              <a:t>V</a:t>
            </a:r>
            <a:r>
              <a:rPr lang="en-US" altLang="zh-CN" dirty="0">
                <a:solidFill>
                  <a:srgbClr val="0000FF"/>
                </a:solidFill>
              </a:rPr>
              <a:t>|</a:t>
            </a:r>
            <a:r>
              <a:rPr lang="zh-CN" altLang="en-US" dirty="0">
                <a:solidFill>
                  <a:srgbClr val="0000FF"/>
                </a:solidFill>
              </a:rPr>
              <a:t>维实向量空间</a:t>
            </a:r>
            <a:endParaRPr lang="en-US" altLang="zh-CN" dirty="0">
              <a:solidFill>
                <a:srgbClr val="0000FF"/>
              </a:solidFill>
            </a:endParaRPr>
          </a:p>
          <a:p>
            <a:pPr lvl="1" algn="just"/>
            <a:r>
              <a:rPr lang="en-US" altLang="zh-CN" i="1" dirty="0">
                <a:solidFill>
                  <a:srgbClr val="0000FF"/>
                </a:solidFill>
              </a:rPr>
              <a:t>V</a:t>
            </a:r>
            <a:r>
              <a:rPr lang="zh-CN" altLang="en-US" dirty="0">
                <a:solidFill>
                  <a:srgbClr val="0000FF"/>
                </a:solidFill>
              </a:rPr>
              <a:t>是词项集合</a:t>
            </a:r>
            <a:r>
              <a:rPr lang="zh-CN" altLang="en-US" dirty="0"/>
              <a:t>，</a:t>
            </a:r>
            <a:r>
              <a:rPr lang="en-US" altLang="zh-CN" dirty="0"/>
              <a:t>|</a:t>
            </a:r>
            <a:r>
              <a:rPr lang="en-US" altLang="zh-CN" i="1" dirty="0"/>
              <a:t>V</a:t>
            </a:r>
            <a:r>
              <a:rPr lang="en-US" altLang="zh-CN" dirty="0"/>
              <a:t>|</a:t>
            </a:r>
            <a:r>
              <a:rPr lang="zh-CN" altLang="en-US" dirty="0"/>
              <a:t>表示词项个数</a:t>
            </a:r>
            <a:endParaRPr lang="en-US" altLang="zh-CN" dirty="0"/>
          </a:p>
          <a:p>
            <a:pPr lvl="1" algn="just"/>
            <a:r>
              <a:rPr lang="zh-CN" altLang="en-US" dirty="0"/>
              <a:t>空间的每一</a:t>
            </a:r>
            <a:r>
              <a:rPr lang="zh-CN" altLang="en-US" dirty="0">
                <a:solidFill>
                  <a:srgbClr val="0000FF"/>
                </a:solidFill>
              </a:rPr>
              <a:t>维</a:t>
            </a:r>
            <a:r>
              <a:rPr lang="zh-CN" altLang="en-US" dirty="0"/>
              <a:t>都对应一个</a:t>
            </a:r>
            <a:r>
              <a:rPr lang="zh-CN" altLang="en-US" dirty="0">
                <a:solidFill>
                  <a:srgbClr val="0000FF"/>
                </a:solidFill>
              </a:rPr>
              <a:t>词项</a:t>
            </a:r>
          </a:p>
          <a:p>
            <a:pPr algn="just"/>
            <a:r>
              <a:rPr lang="zh-CN" altLang="en-US" dirty="0"/>
              <a:t>每篇文档表示成一个</a:t>
            </a:r>
            <a:r>
              <a:rPr lang="zh-CN" altLang="en-US" dirty="0">
                <a:solidFill>
                  <a:srgbClr val="0000FF"/>
                </a:solidFill>
              </a:rPr>
              <a:t>基于</a:t>
            </a:r>
            <a:r>
              <a:rPr lang="en-US" altLang="zh-CN" dirty="0" err="1">
                <a:solidFill>
                  <a:srgbClr val="0000FF"/>
                </a:solidFill>
              </a:rPr>
              <a:t>tf-idf</a:t>
            </a:r>
            <a:r>
              <a:rPr lang="zh-CN" altLang="en-US" dirty="0">
                <a:solidFill>
                  <a:srgbClr val="0000FF"/>
                </a:solidFill>
              </a:rPr>
              <a:t>权重的实值向量</a:t>
            </a:r>
            <a:r>
              <a:rPr lang="zh-CN" altLang="en-US" dirty="0"/>
              <a:t>∈ </a:t>
            </a:r>
            <a:r>
              <a:rPr lang="en-US" altLang="zh-CN" i="1" dirty="0"/>
              <a:t>R</a:t>
            </a:r>
            <a:r>
              <a:rPr lang="en-US" altLang="zh-CN" baseline="30000" dirty="0"/>
              <a:t>|</a:t>
            </a:r>
            <a:r>
              <a:rPr lang="en-US" altLang="zh-CN" i="1" baseline="30000" dirty="0"/>
              <a:t>V</a:t>
            </a:r>
            <a:r>
              <a:rPr lang="en-US" altLang="zh-CN" baseline="30000" dirty="0"/>
              <a:t>| </a:t>
            </a:r>
            <a:endParaRPr lang="en-US" altLang="zh-CN" dirty="0"/>
          </a:p>
          <a:p>
            <a:pPr marL="742950" lvl="2" indent="-342900" algn="just"/>
            <a:r>
              <a:rPr lang="zh-CN" altLang="en-US" sz="2800" dirty="0"/>
              <a:t>文档是空间中的点或者向量</a:t>
            </a:r>
            <a:endParaRPr lang="en-US" altLang="zh-CN" sz="2800" dirty="0"/>
          </a:p>
        </p:txBody>
      </p:sp>
    </p:spTree>
    <p:extLst>
      <p:ext uri="{BB962C8B-B14F-4D97-AF65-F5344CB8AC3E}">
        <p14:creationId xmlns:p14="http://schemas.microsoft.com/office/powerpoint/2010/main" val="2091736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r>
              <a:rPr lang="pt-BR" altLang="zh-CN" i="1" dirty="0">
                <a:sym typeface="Symbol" pitchFamily="18" charset="2"/>
              </a:rPr>
              <a:t> tf-idf  </a:t>
            </a:r>
            <a:r>
              <a:rPr lang="zh-CN" altLang="pt-BR" dirty="0">
                <a:sym typeface="Symbol" pitchFamily="18" charset="2"/>
              </a:rPr>
              <a:t>加权模式</a:t>
            </a:r>
            <a:r>
              <a:rPr lang="zh-CN" altLang="pt-BR" i="1" dirty="0">
                <a:sym typeface="Symbol" pitchFamily="18" charset="2"/>
              </a:rPr>
              <a:t> </a:t>
            </a:r>
            <a:endParaRPr lang="en-US" altLang="zh-CN" i="1" dirty="0">
              <a:sym typeface="Symbol" pitchFamily="18" charset="2"/>
            </a:endParaRPr>
          </a:p>
          <a:p>
            <a:pPr lvl="1"/>
            <a:r>
              <a:rPr lang="pt-BR" altLang="zh-CN" i="1" dirty="0">
                <a:sym typeface="Symbol" pitchFamily="18" charset="2"/>
              </a:rPr>
              <a:t>tf-idf </a:t>
            </a:r>
            <a:r>
              <a:rPr lang="pt-BR" altLang="zh-CN" dirty="0">
                <a:sym typeface="Symbol" pitchFamily="18" charset="2"/>
              </a:rPr>
              <a:t>weighting scheme</a:t>
            </a:r>
          </a:p>
          <a:p>
            <a:pPr eaLnBrk="1" hangingPunct="1"/>
            <a:r>
              <a:rPr lang="zh-CN" altLang="pt-BR" dirty="0">
                <a:sym typeface="Symbol" pitchFamily="18" charset="2"/>
              </a:rPr>
              <a:t>实践证明当向量空间模型的向量值采用</a:t>
            </a:r>
            <a:r>
              <a:rPr lang="pt-BR" altLang="zh-CN" dirty="0">
                <a:sym typeface="Symbol" pitchFamily="18" charset="2"/>
              </a:rPr>
              <a:t>  </a:t>
            </a:r>
            <a:r>
              <a:rPr lang="pt-BR" altLang="zh-CN" i="1" dirty="0">
                <a:sym typeface="Symbol" pitchFamily="18" charset="2"/>
              </a:rPr>
              <a:t>tf-idf  </a:t>
            </a:r>
            <a:r>
              <a:rPr lang="zh-CN" altLang="pt-BR" i="1" dirty="0">
                <a:sym typeface="Symbol" pitchFamily="18" charset="2"/>
              </a:rPr>
              <a:t>，</a:t>
            </a:r>
            <a:r>
              <a:rPr lang="zh-CN" altLang="pt-BR" dirty="0">
                <a:sym typeface="Symbol" pitchFamily="18" charset="2"/>
              </a:rPr>
              <a:t>对一般的文档集合，效果比较好。</a:t>
            </a:r>
            <a:endParaRPr lang="en-US" altLang="zh-CN" dirty="0">
              <a:sym typeface="Symbol" pitchFamily="18" charset="2"/>
            </a:endParaRPr>
          </a:p>
          <a:p>
            <a:pPr lvl="1"/>
            <a:r>
              <a:rPr lang="zh-CN" altLang="pt-BR" dirty="0">
                <a:sym typeface="Symbol" pitchFamily="18" charset="2"/>
              </a:rPr>
              <a:t>即相关度计算好，排序效果好。</a:t>
            </a:r>
            <a:endParaRPr lang="en-US" altLang="zh-CN" dirty="0">
              <a:sym typeface="Symbol" pitchFamily="18" charset="2"/>
            </a:endParaRPr>
          </a:p>
          <a:p>
            <a:pPr eaLnBrk="1" hangingPunct="1"/>
            <a:endParaRPr lang="en-US" altLang="zh-CN" dirty="0">
              <a:sym typeface="Symbol" pitchFamily="18" charset="2"/>
            </a:endParaRPr>
          </a:p>
          <a:p>
            <a:endParaRPr lang="pt-BR" altLang="zh-CN" dirty="0">
              <a:sym typeface="Symbol" pitchFamily="18" charset="2"/>
            </a:endParaRPr>
          </a:p>
          <a:p>
            <a:endParaRPr lang="zh-CN" altLang="en-US" dirty="0"/>
          </a:p>
        </p:txBody>
      </p:sp>
    </p:spTree>
    <p:extLst>
      <p:ext uri="{BB962C8B-B14F-4D97-AF65-F5344CB8AC3E}">
        <p14:creationId xmlns:p14="http://schemas.microsoft.com/office/powerpoint/2010/main" val="580618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338263"/>
            <a:ext cx="869632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6713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142900"/>
            <a:ext cx="842962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0" y="3643314"/>
            <a:ext cx="8620125" cy="2938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3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431800" y="549275"/>
            <a:ext cx="7524750" cy="719138"/>
          </a:xfrm>
          <a:prstGeom prst="rect">
            <a:avLst/>
          </a:prstGeom>
          <a:noFill/>
          <a:ln w="9525">
            <a:noFill/>
            <a:miter lim="800000"/>
            <a:headEnd/>
            <a:tailEnd/>
          </a:ln>
        </p:spPr>
        <p:txBody>
          <a:bodyPr anchor="ctr"/>
          <a:lstStyle/>
          <a:p>
            <a:pPr algn="ctr" eaLnBrk="1" hangingPunct="1"/>
            <a:r>
              <a:rPr lang="zh-CN" altLang="en-US" sz="4400">
                <a:solidFill>
                  <a:schemeClr val="tx2"/>
                </a:solidFill>
                <a:latin typeface="宋体" charset="-122"/>
              </a:rPr>
              <a:t>布尔检索模型的缺点</a:t>
            </a:r>
          </a:p>
        </p:txBody>
      </p:sp>
      <p:sp>
        <p:nvSpPr>
          <p:cNvPr id="58371" name="Rectangle 5"/>
          <p:cNvSpPr>
            <a:spLocks noChangeArrowheads="1"/>
          </p:cNvSpPr>
          <p:nvPr/>
        </p:nvSpPr>
        <p:spPr bwMode="auto">
          <a:xfrm>
            <a:off x="755650" y="1628775"/>
            <a:ext cx="7416800" cy="4392613"/>
          </a:xfrm>
          <a:prstGeom prst="rect">
            <a:avLst/>
          </a:prstGeom>
          <a:noFill/>
          <a:ln w="9525">
            <a:noFill/>
            <a:miter lim="800000"/>
            <a:headEnd/>
            <a:tailEnd/>
          </a:ln>
        </p:spPr>
        <p:txBody>
          <a:bodyPr/>
          <a:lstStyle/>
          <a:p>
            <a:pPr marL="342900" indent="-342900" algn="just" eaLnBrk="1" hangingPunct="1">
              <a:spcBef>
                <a:spcPct val="20000"/>
              </a:spcBef>
              <a:buFontTx/>
              <a:buChar char="•"/>
            </a:pPr>
            <a:r>
              <a:rPr lang="zh-CN" altLang="en-US" sz="3200">
                <a:latin typeface="宋体" charset="-122"/>
              </a:rPr>
              <a:t>准确匹配，信息需求的能力表达不足。不能输出部分匹配的情况</a:t>
            </a:r>
            <a:endParaRPr lang="en-US" altLang="zh-CN" sz="3200">
              <a:latin typeface="宋体" charset="-122"/>
            </a:endParaRPr>
          </a:p>
          <a:p>
            <a:pPr marL="342900" indent="-342900" algn="just" eaLnBrk="1" hangingPunct="1">
              <a:spcBef>
                <a:spcPct val="20000"/>
              </a:spcBef>
              <a:buFontTx/>
              <a:buChar char="•"/>
            </a:pPr>
            <a:r>
              <a:rPr lang="zh-CN" altLang="en-US" sz="3200">
                <a:latin typeface="宋体" charset="-122"/>
              </a:rPr>
              <a:t>无权重设计</a:t>
            </a:r>
            <a:r>
              <a:rPr lang="en-US" altLang="zh-CN" sz="3200">
                <a:latin typeface="宋体" charset="-122"/>
              </a:rPr>
              <a:t>  </a:t>
            </a:r>
            <a:r>
              <a:rPr lang="zh-CN" altLang="en-US" sz="3600" b="1">
                <a:latin typeface="宋体" charset="-122"/>
              </a:rPr>
              <a:t>无法排序</a:t>
            </a:r>
            <a:r>
              <a:rPr lang="zh-CN" altLang="en-US" sz="3200">
                <a:latin typeface="宋体" charset="-122"/>
              </a:rPr>
              <a:t>，</a:t>
            </a:r>
            <a:endParaRPr lang="en-US" altLang="zh-CN" sz="3200">
              <a:latin typeface="宋体" charset="-122"/>
            </a:endParaRPr>
          </a:p>
          <a:p>
            <a:pPr marL="342900" indent="-342900" algn="just" eaLnBrk="1" hangingPunct="1">
              <a:spcBef>
                <a:spcPct val="20000"/>
              </a:spcBef>
              <a:buFontTx/>
              <a:buChar char="•"/>
            </a:pPr>
            <a:r>
              <a:rPr lang="zh-CN" altLang="en-US" sz="3200">
                <a:latin typeface="宋体" charset="-122"/>
              </a:rPr>
              <a:t>用户必须会用布尔表达式提问，一般而言，</a:t>
            </a:r>
            <a:r>
              <a:rPr lang="zh-CN" altLang="en-US" sz="3200" b="1">
                <a:latin typeface="宋体" charset="-122"/>
              </a:rPr>
              <a:t>检出的文档或者太多或者太少。</a:t>
            </a:r>
            <a:endParaRPr lang="zh-CN" altLang="en-US" sz="3200" b="1">
              <a:latin typeface="Times New Roman" pitchFamily="18" charset="0"/>
              <a:cs typeface="Times New Roman" pitchFamily="18" charset="0"/>
            </a:endParaRPr>
          </a:p>
          <a:p>
            <a:pPr marL="342900" indent="-342900" eaLnBrk="1" hangingPunct="1"/>
            <a:r>
              <a:rPr lang="en-US" altLang="zh-CN" sz="3200"/>
              <a:t>• </a:t>
            </a:r>
            <a:r>
              <a:rPr lang="zh-CN" altLang="en-US" sz="3200"/>
              <a:t>很难进行自动的相关反馈</a:t>
            </a:r>
          </a:p>
          <a:p>
            <a:pPr marL="342900" indent="-342900" eaLnBrk="1" hangingPunct="1">
              <a:spcBef>
                <a:spcPct val="20000"/>
              </a:spcBef>
              <a:buFontTx/>
              <a:buChar char="•"/>
            </a:pPr>
            <a:endParaRPr lang="en-US" altLang="zh-CN" sz="3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919" y="1600200"/>
            <a:ext cx="805216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782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07950"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4400" dirty="0">
                <a:solidFill>
                  <a:schemeClr val="tx2"/>
                </a:solidFill>
                <a:latin typeface="宋体" charset="-122"/>
              </a:rPr>
              <a:t>向量空间模型</a:t>
            </a:r>
            <a:r>
              <a:rPr lang="zh-CN" altLang="en-US" sz="4400" dirty="0">
                <a:solidFill>
                  <a:schemeClr val="tx2"/>
                </a:solidFill>
              </a:rPr>
              <a:t> </a:t>
            </a:r>
          </a:p>
        </p:txBody>
      </p:sp>
      <p:sp>
        <p:nvSpPr>
          <p:cNvPr id="17411" name="Rectangle 5"/>
          <p:cNvSpPr>
            <a:spLocks noChangeArrowheads="1"/>
          </p:cNvSpPr>
          <p:nvPr/>
        </p:nvSpPr>
        <p:spPr bwMode="auto">
          <a:xfrm>
            <a:off x="755650" y="1628775"/>
            <a:ext cx="74168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r>
              <a:rPr lang="en-US" altLang="zh-CN" dirty="0">
                <a:latin typeface="宋体" charset="-122"/>
              </a:rPr>
              <a:t>Vector Space Model, VSM</a:t>
            </a:r>
          </a:p>
          <a:p>
            <a:pPr lvl="1" algn="just" eaLnBrk="1" hangingPunct="1"/>
            <a:r>
              <a:rPr lang="zh-CN" altLang="en-US" dirty="0">
                <a:solidFill>
                  <a:srgbClr val="FF0000"/>
                </a:solidFill>
              </a:rPr>
              <a:t>文本内容的处理简化为</a:t>
            </a:r>
            <a:r>
              <a:rPr lang="zh-CN" altLang="en-US" dirty="0">
                <a:solidFill>
                  <a:srgbClr val="FF0000"/>
                </a:solidFill>
                <a:hlinkClick r:id="rId3"/>
              </a:rPr>
              <a:t>向量空间</a:t>
            </a:r>
            <a:r>
              <a:rPr lang="zh-CN" altLang="en-US" dirty="0">
                <a:solidFill>
                  <a:srgbClr val="FF0000"/>
                </a:solidFill>
              </a:rPr>
              <a:t>中的向量</a:t>
            </a:r>
            <a:endParaRPr lang="en-US" altLang="zh-CN" dirty="0">
              <a:solidFill>
                <a:srgbClr val="FF0000"/>
              </a:solidFill>
            </a:endParaRPr>
          </a:p>
          <a:p>
            <a:pPr lvl="1" algn="just" eaLnBrk="1" hangingPunct="1"/>
            <a:r>
              <a:rPr lang="zh-CN" altLang="en-US" dirty="0">
                <a:solidFill>
                  <a:srgbClr val="FF0000"/>
                </a:solidFill>
              </a:rPr>
              <a:t>以空间上的相似度表达语义的相似度</a:t>
            </a:r>
            <a:endParaRPr lang="en-US" altLang="zh-CN" dirty="0">
              <a:solidFill>
                <a:srgbClr val="FF0000"/>
              </a:solidFill>
              <a:latin typeface="宋体" charset="-122"/>
            </a:endParaRPr>
          </a:p>
          <a:p>
            <a:pPr algn="just" eaLnBrk="1" hangingPunct="1"/>
            <a:r>
              <a:rPr lang="zh-CN" altLang="en-US" dirty="0">
                <a:latin typeface="宋体" charset="-122"/>
              </a:rPr>
              <a:t>相比于布尔模型要求的准确匹配</a:t>
            </a:r>
            <a:r>
              <a:rPr lang="en-US" altLang="zh-CN" dirty="0">
                <a:latin typeface="Times New Roman" pitchFamily="18" charset="0"/>
                <a:cs typeface="Times New Roman" pitchFamily="18" charset="0"/>
              </a:rPr>
              <a:t>, </a:t>
            </a:r>
          </a:p>
          <a:p>
            <a:pPr algn="just" eaLnBrk="1" hangingPunct="1"/>
            <a:r>
              <a:rPr lang="en-US" altLang="zh-CN" dirty="0">
                <a:latin typeface="Times New Roman" pitchFamily="18" charset="0"/>
                <a:cs typeface="Times New Roman" pitchFamily="18" charset="0"/>
              </a:rPr>
              <a:t>VSM</a:t>
            </a:r>
            <a:r>
              <a:rPr lang="zh-CN" altLang="en-US" dirty="0">
                <a:latin typeface="宋体" charset="-122"/>
              </a:rPr>
              <a:t>模型采用了</a:t>
            </a:r>
            <a:r>
              <a:rPr lang="zh-CN" altLang="en-US" dirty="0">
                <a:latin typeface="Times New Roman" pitchFamily="18" charset="0"/>
              </a:rPr>
              <a:t>“</a:t>
            </a:r>
            <a:r>
              <a:rPr lang="zh-CN" altLang="en-US" dirty="0">
                <a:latin typeface="宋体" charset="-122"/>
              </a:rPr>
              <a:t>部分匹配</a:t>
            </a:r>
            <a:r>
              <a:rPr lang="zh-CN" altLang="en-US" dirty="0">
                <a:latin typeface="Times New Roman" pitchFamily="18" charset="0"/>
              </a:rPr>
              <a:t>”</a:t>
            </a:r>
            <a:r>
              <a:rPr lang="zh-CN" altLang="en-US" dirty="0">
                <a:latin typeface="宋体" charset="-122"/>
              </a:rPr>
              <a:t>的检索策略（即：出现部分索引词也可以出现在检索结果中）。</a:t>
            </a:r>
            <a:endParaRPr lang="zh-CN" altLang="en-US" dirty="0">
              <a:latin typeface="Times New Roman" pitchFamily="18" charset="0"/>
              <a:cs typeface="Times New Roman" pitchFamily="18" charset="0"/>
            </a:endParaRPr>
          </a:p>
          <a:p>
            <a:pPr algn="just" eaLnBrk="1" hangingPunct="1"/>
            <a:r>
              <a:rPr lang="zh-CN" altLang="en-US" dirty="0">
                <a:cs typeface="Times New Roman" pitchFamily="18" charset="0"/>
              </a:rPr>
              <a:t> </a:t>
            </a:r>
            <a:r>
              <a:rPr lang="zh-CN" altLang="en-US" dirty="0">
                <a:latin typeface="宋体" charset="-122"/>
              </a:rPr>
              <a:t>通过给查询或文档中的索引词分配非二值权值来实现。 </a:t>
            </a:r>
            <a:r>
              <a:rPr lang="zh-CN" altLang="en-US" b="1" dirty="0">
                <a:latin typeface="宋体" charset="-122"/>
              </a:rPr>
              <a:t>有序</a:t>
            </a:r>
            <a:endParaRPr lang="zh-CN" altLang="en-US" b="1" dirty="0">
              <a:latin typeface="Times New Roman" pitchFamily="18" charset="0"/>
              <a:cs typeface="Times New Roman" pitchFamily="18" charset="0"/>
            </a:endParaRPr>
          </a:p>
          <a:p>
            <a:pPr eaLnBrk="1" hangingPunct="1"/>
            <a:endParaRPr lang="en-US" altLang="zh-CN" dirty="0"/>
          </a:p>
        </p:txBody>
      </p:sp>
    </p:spTree>
    <p:extLst>
      <p:ext uri="{BB962C8B-B14F-4D97-AF65-F5344CB8AC3E}">
        <p14:creationId xmlns:p14="http://schemas.microsoft.com/office/powerpoint/2010/main" val="1157833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pt-BR" dirty="0"/>
              <a:t>向量空间模型</a:t>
            </a:r>
            <a:r>
              <a:rPr lang="zh-CN" altLang="en-US" dirty="0"/>
              <a:t>特点</a:t>
            </a:r>
          </a:p>
        </p:txBody>
      </p:sp>
      <p:sp>
        <p:nvSpPr>
          <p:cNvPr id="3" name="内容占位符 2"/>
          <p:cNvSpPr>
            <a:spLocks noGrp="1"/>
          </p:cNvSpPr>
          <p:nvPr>
            <p:ph idx="1"/>
          </p:nvPr>
        </p:nvSpPr>
        <p:spPr/>
        <p:txBody>
          <a:bodyPr>
            <a:normAutofit fontScale="92500" lnSpcReduction="20000"/>
          </a:bodyPr>
          <a:lstStyle/>
          <a:p>
            <a:r>
              <a:rPr lang="zh-CN" altLang="pt-BR" dirty="0">
                <a:sym typeface="Symbol" pitchFamily="18" charset="2"/>
              </a:rPr>
              <a:t>优点</a:t>
            </a:r>
            <a:r>
              <a:rPr lang="pt-BR" altLang="zh-CN" dirty="0">
                <a:sym typeface="Symbol" pitchFamily="18" charset="2"/>
              </a:rPr>
              <a:t>:</a:t>
            </a:r>
          </a:p>
          <a:p>
            <a:pPr lvl="1"/>
            <a:r>
              <a:rPr lang="zh-CN" altLang="pt-BR" dirty="0">
                <a:sym typeface="Symbol" pitchFamily="18" charset="2"/>
              </a:rPr>
              <a:t>帮助改善了检索结果。</a:t>
            </a:r>
            <a:endParaRPr lang="pt-BR" altLang="zh-CN" dirty="0">
              <a:sym typeface="Symbol" pitchFamily="18" charset="2"/>
            </a:endParaRPr>
          </a:p>
          <a:p>
            <a:pPr lvl="1"/>
            <a:r>
              <a:rPr lang="zh-CN" altLang="pt-BR" dirty="0">
                <a:sym typeface="Symbol" pitchFamily="18" charset="2"/>
              </a:rPr>
              <a:t>部分匹配的文档也可以被检索到。</a:t>
            </a:r>
          </a:p>
          <a:p>
            <a:pPr lvl="1"/>
            <a:r>
              <a:rPr lang="zh-CN" altLang="pt-BR" dirty="0">
                <a:sym typeface="Symbol" pitchFamily="18" charset="2"/>
              </a:rPr>
              <a:t>可以基于向量</a:t>
            </a:r>
            <a:r>
              <a:rPr lang="pt-BR" altLang="zh-CN" dirty="0">
                <a:sym typeface="Symbol" pitchFamily="18" charset="2"/>
              </a:rPr>
              <a:t>cosine </a:t>
            </a:r>
            <a:r>
              <a:rPr lang="zh-CN" altLang="pt-BR" dirty="0">
                <a:sym typeface="Symbol" pitchFamily="18" charset="2"/>
              </a:rPr>
              <a:t>的值进行排序，提供给用户。</a:t>
            </a:r>
          </a:p>
          <a:p>
            <a:r>
              <a:rPr lang="zh-CN" altLang="pt-BR" dirty="0">
                <a:sym typeface="Symbol" pitchFamily="18" charset="2"/>
              </a:rPr>
              <a:t>缺点</a:t>
            </a:r>
            <a:r>
              <a:rPr lang="pt-BR" altLang="zh-CN" dirty="0">
                <a:sym typeface="Symbol" pitchFamily="18" charset="2"/>
              </a:rPr>
              <a:t>:</a:t>
            </a:r>
          </a:p>
          <a:p>
            <a:pPr lvl="1"/>
            <a:r>
              <a:rPr lang="zh-CN" altLang="pt-BR" dirty="0">
                <a:sym typeface="Symbol" pitchFamily="18" charset="2"/>
              </a:rPr>
              <a:t>这种方法假设标记词是相互独立的，但实际可能不是这样，如同义词、近义词等往往被认为是不相关的词</a:t>
            </a:r>
            <a:endParaRPr lang="en-US" altLang="zh-CN" dirty="0">
              <a:sym typeface="Symbol" pitchFamily="18" charset="2"/>
            </a:endParaRPr>
          </a:p>
          <a:p>
            <a:pPr lvl="1" algn="just"/>
            <a:r>
              <a:rPr lang="zh-CN" altLang="en-US" dirty="0"/>
              <a:t>维度非常</a:t>
            </a:r>
            <a:r>
              <a:rPr lang="zh-CN" altLang="en-US" dirty="0">
                <a:solidFill>
                  <a:srgbClr val="0000FF"/>
                </a:solidFill>
              </a:rPr>
              <a:t>高</a:t>
            </a:r>
            <a:r>
              <a:rPr lang="zh-CN" altLang="en-US" dirty="0"/>
              <a:t>：特别是互联网搜索引擎，空间可能达到千万维或更高</a:t>
            </a:r>
          </a:p>
          <a:p>
            <a:pPr lvl="1" algn="just"/>
            <a:r>
              <a:rPr lang="zh-CN" altLang="en-US" dirty="0"/>
              <a:t>向量空间非常</a:t>
            </a:r>
            <a:r>
              <a:rPr lang="zh-CN" altLang="en-US" dirty="0">
                <a:solidFill>
                  <a:srgbClr val="0000FF"/>
                </a:solidFill>
              </a:rPr>
              <a:t>稀疏</a:t>
            </a:r>
            <a:r>
              <a:rPr lang="zh-CN" altLang="en-US" dirty="0"/>
              <a:t>：对每个向量来说大部分都是</a:t>
            </a:r>
            <a:r>
              <a:rPr lang="en-US" altLang="zh-CN" dirty="0"/>
              <a:t>0</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normAutofit/>
          </a:bodyPr>
          <a:lstStyle/>
          <a:p>
            <a:r>
              <a:rPr lang="zh-CN" altLang="en-US" dirty="0"/>
              <a:t>五、向量空间模型的价值</a:t>
            </a:r>
          </a:p>
        </p:txBody>
      </p:sp>
      <p:sp>
        <p:nvSpPr>
          <p:cNvPr id="34819" name="内容占位符 2"/>
          <p:cNvSpPr>
            <a:spLocks noGrp="1"/>
          </p:cNvSpPr>
          <p:nvPr>
            <p:ph idx="1"/>
          </p:nvPr>
        </p:nvSpPr>
        <p:spPr/>
        <p:txBody>
          <a:bodyPr/>
          <a:lstStyle/>
          <a:p>
            <a:r>
              <a:rPr lang="en-US" altLang="zh-CN"/>
              <a:t>VSM</a:t>
            </a:r>
            <a:r>
              <a:rPr lang="zh-CN" altLang="en-US"/>
              <a:t>模型的价值：将无结构化文本表示为向量，各种数学处理成为可能</a:t>
            </a:r>
            <a:endParaRPr lang="en-US" altLang="zh-CN"/>
          </a:p>
          <a:p>
            <a:r>
              <a:rPr lang="zh-CN" altLang="en-US"/>
              <a:t>文本信息处理领域：</a:t>
            </a:r>
            <a:endParaRPr lang="en-US" altLang="zh-CN"/>
          </a:p>
          <a:p>
            <a:pPr lvl="1"/>
            <a:endParaRPr lang="en-US" altLang="zh-CN"/>
          </a:p>
          <a:p>
            <a:endParaRPr lang="zh-CN" altLang="en-US"/>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429000"/>
            <a:ext cx="72580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4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52520-58FB-4C96-8911-1AD061E41CD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B7E49E0-91B6-496D-9A58-6AA35AA7F6AF}"/>
              </a:ext>
            </a:extLst>
          </p:cNvPr>
          <p:cNvSpPr>
            <a:spLocks noGrp="1"/>
          </p:cNvSpPr>
          <p:nvPr>
            <p:ph idx="1"/>
          </p:nvPr>
        </p:nvSpPr>
        <p:spPr/>
        <p:txBody>
          <a:bodyPr/>
          <a:lstStyle/>
          <a:p>
            <a:r>
              <a:rPr lang="en-US" altLang="zh-CN" sz="2800" dirty="0" err="1">
                <a:solidFill>
                  <a:srgbClr val="000000"/>
                </a:solidFill>
                <a:latin typeface="+mn-ea"/>
                <a:cs typeface="Courier New" panose="02070309020205020404" pitchFamily="49" charset="0"/>
              </a:rPr>
              <a:t>jieba</a:t>
            </a:r>
            <a:r>
              <a:rPr lang="zh-CN" altLang="en-US" sz="2800" dirty="0">
                <a:solidFill>
                  <a:srgbClr val="000000"/>
                </a:solidFill>
                <a:latin typeface="+mn-ea"/>
                <a:cs typeface="Courier New" panose="02070309020205020404" pitchFamily="49" charset="0"/>
              </a:rPr>
              <a:t>分词系统中的</a:t>
            </a:r>
            <a:r>
              <a:rPr lang="en-US" altLang="zh-CN" sz="2800" dirty="0">
                <a:solidFill>
                  <a:srgbClr val="000000"/>
                </a:solidFill>
                <a:latin typeface="+mn-ea"/>
                <a:cs typeface="Courier New" panose="02070309020205020404" pitchFamily="49" charset="0"/>
              </a:rPr>
              <a:t>TF-IDF</a:t>
            </a:r>
            <a:r>
              <a:rPr lang="zh-CN" altLang="en-US" sz="2800" dirty="0">
                <a:solidFill>
                  <a:srgbClr val="000000"/>
                </a:solidFill>
                <a:latin typeface="+mn-ea"/>
                <a:cs typeface="Courier New" panose="02070309020205020404" pitchFamily="49" charset="0"/>
              </a:rPr>
              <a:t>抽取关键词</a:t>
            </a:r>
            <a:endParaRPr lang="en-US" altLang="zh-CN" sz="2800" dirty="0">
              <a:solidFill>
                <a:srgbClr val="000000"/>
              </a:solidFill>
              <a:latin typeface="+mn-ea"/>
              <a:cs typeface="Courier New" panose="02070309020205020404" pitchFamily="49" charset="0"/>
            </a:endParaRPr>
          </a:p>
          <a:p>
            <a:pPr lvl="1"/>
            <a:r>
              <a:rPr kumimoji="0" lang="zh-CN" altLang="zh-CN" sz="2800" b="0" i="0" u="none" strike="noStrike" cap="none" normalizeH="0" baseline="0" dirty="0">
                <a:ln>
                  <a:noFill/>
                </a:ln>
                <a:solidFill>
                  <a:srgbClr val="000000"/>
                </a:solidFill>
                <a:effectLst/>
                <a:latin typeface="+mn-ea"/>
                <a:cs typeface="Courier New" panose="02070309020205020404" pitchFamily="49" charset="0"/>
              </a:rPr>
              <a:t>预处理，进行分词和词性标注，将满足指定词性的词作为候选词；</a:t>
            </a:r>
            <a:endParaRPr lang="en-US" altLang="zh-CN" sz="4000" dirty="0">
              <a:solidFill>
                <a:srgbClr val="000000"/>
              </a:solidFill>
              <a:latin typeface="+mn-ea"/>
              <a:cs typeface="Courier New" panose="02070309020205020404" pitchFamily="49" charset="0"/>
            </a:endParaRPr>
          </a:p>
          <a:p>
            <a:pPr lvl="1"/>
            <a:r>
              <a:rPr kumimoji="0" lang="zh-CN" altLang="zh-CN" sz="2800" b="0" i="0" u="none" strike="noStrike" cap="none" normalizeH="0" baseline="0" dirty="0">
                <a:ln>
                  <a:noFill/>
                </a:ln>
                <a:solidFill>
                  <a:srgbClr val="000000"/>
                </a:solidFill>
                <a:effectLst/>
                <a:latin typeface="+mn-ea"/>
                <a:cs typeface="Courier New" panose="02070309020205020404" pitchFamily="49" charset="0"/>
              </a:rPr>
              <a:t>分别计算每个词的TF-IDF值；</a:t>
            </a:r>
            <a:endParaRPr lang="en-US" altLang="zh-CN" sz="4000" dirty="0">
              <a:solidFill>
                <a:srgbClr val="000000"/>
              </a:solidFill>
              <a:latin typeface="+mn-ea"/>
              <a:cs typeface="Courier New" panose="02070309020205020404" pitchFamily="49" charset="0"/>
            </a:endParaRPr>
          </a:p>
          <a:p>
            <a:pPr lvl="1"/>
            <a:r>
              <a:rPr kumimoji="0" lang="zh-CN" altLang="zh-CN" sz="2800" b="0" i="0" u="none" strike="noStrike" cap="none" normalizeH="0" baseline="0" dirty="0">
                <a:ln>
                  <a:noFill/>
                </a:ln>
                <a:solidFill>
                  <a:srgbClr val="000000"/>
                </a:solidFill>
                <a:effectLst/>
                <a:latin typeface="+mn-ea"/>
                <a:cs typeface="Courier New" panose="02070309020205020404" pitchFamily="49" charset="0"/>
              </a:rPr>
              <a:t>根据每个词的TF-IDF值降序排列，并输出指定个数的词汇作为可能的关键词；</a:t>
            </a:r>
            <a:endParaRPr kumimoji="0" lang="zh-CN" altLang="zh-CN" sz="4000" b="0" i="0" u="none" strike="noStrike" cap="none" normalizeH="0" baseline="0" dirty="0">
              <a:ln>
                <a:noFill/>
              </a:ln>
              <a:solidFill>
                <a:srgbClr val="000000"/>
              </a:solidFill>
              <a:effectLst/>
              <a:latin typeface="+mn-ea"/>
              <a:cs typeface="Courier New" panose="02070309020205020404" pitchFamily="49" charset="0"/>
            </a:endParaRPr>
          </a:p>
          <a:p>
            <a:pPr lvl="1"/>
            <a:endParaRPr lang="en-US" altLang="zh-CN" dirty="0"/>
          </a:p>
          <a:p>
            <a:pPr lvl="1"/>
            <a:endParaRPr lang="zh-CN" altLang="en-US" dirty="0"/>
          </a:p>
        </p:txBody>
      </p:sp>
    </p:spTree>
    <p:extLst>
      <p:ext uri="{BB962C8B-B14F-4D97-AF65-F5344CB8AC3E}">
        <p14:creationId xmlns:p14="http://schemas.microsoft.com/office/powerpoint/2010/main" val="1105734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4AC43-ABC9-4AE0-B536-C07EAD0104C2}"/>
              </a:ext>
            </a:extLst>
          </p:cNvPr>
          <p:cNvSpPr>
            <a:spLocks noGrp="1"/>
          </p:cNvSpPr>
          <p:nvPr>
            <p:ph type="title"/>
          </p:nvPr>
        </p:nvSpPr>
        <p:spPr/>
        <p:txBody>
          <a:bodyPr>
            <a:normAutofit/>
          </a:bodyPr>
          <a:lstStyle/>
          <a:p>
            <a:r>
              <a:rPr lang="en-US" altLang="zh-CN" b="0" i="0" dirty="0" err="1">
                <a:effectLst/>
                <a:latin typeface="-apple-system"/>
              </a:rPr>
              <a:t>Gensim</a:t>
            </a:r>
            <a:endParaRPr lang="zh-CN" altLang="en-US" dirty="0"/>
          </a:p>
        </p:txBody>
      </p:sp>
      <p:sp>
        <p:nvSpPr>
          <p:cNvPr id="3" name="内容占位符 2">
            <a:extLst>
              <a:ext uri="{FF2B5EF4-FFF2-40B4-BE49-F238E27FC236}">
                <a16:creationId xmlns:a16="http://schemas.microsoft.com/office/drawing/2014/main" id="{86C94374-0CDC-4250-96F6-5A5AD9800A6F}"/>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zh-CN" altLang="en-US" dirty="0"/>
              <a:t>开源的第三方</a:t>
            </a:r>
            <a:r>
              <a:rPr lang="en-US" altLang="zh-CN" dirty="0"/>
              <a:t>Python</a:t>
            </a:r>
            <a:r>
              <a:rPr lang="zh-CN" altLang="en-US" dirty="0"/>
              <a:t>工具包</a:t>
            </a:r>
            <a:endParaRPr lang="en-US" altLang="zh-CN" dirty="0"/>
          </a:p>
          <a:p>
            <a:pPr algn="just">
              <a:buFont typeface="Arial" panose="020B0604020202020204" pitchFamily="34" charset="0"/>
              <a:buChar char="•"/>
            </a:pPr>
            <a:r>
              <a:rPr lang="zh-CN" altLang="en-US" dirty="0"/>
              <a:t>用于从原始的非结构化的文本中，无监督地学习到文本隐层的主题向量表达</a:t>
            </a:r>
            <a:endParaRPr lang="en-US" altLang="zh-CN" dirty="0"/>
          </a:p>
          <a:p>
            <a:pPr algn="just">
              <a:buFont typeface="Arial" panose="020B0604020202020204" pitchFamily="34" charset="0"/>
              <a:buChar char="•"/>
            </a:pPr>
            <a:r>
              <a:rPr lang="zh-CN" altLang="en-US" dirty="0"/>
              <a:t>提供了诸如相似度计算，信息检索等一些常用任务的</a:t>
            </a:r>
            <a:r>
              <a:rPr lang="en-US" altLang="zh-CN" dirty="0"/>
              <a:t>API</a:t>
            </a:r>
            <a:r>
              <a:rPr lang="zh-CN" altLang="en-US" dirty="0"/>
              <a:t>接口</a:t>
            </a:r>
            <a:endParaRPr lang="en-US" altLang="zh-CN"/>
          </a:p>
          <a:p>
            <a:pPr algn="just">
              <a:buFont typeface="Arial" panose="020B0604020202020204" pitchFamily="34" charset="0"/>
              <a:buChar char="•"/>
            </a:pPr>
            <a:r>
              <a:rPr lang="zh-CN" altLang="en-US" b="0" i="0">
                <a:effectLst/>
                <a:latin typeface="-apple-system"/>
              </a:rPr>
              <a:t>它</a:t>
            </a:r>
            <a:r>
              <a:rPr lang="zh-CN" altLang="en-US" b="0" i="0" dirty="0">
                <a:effectLst/>
                <a:latin typeface="-apple-system"/>
              </a:rPr>
              <a:t>包含了很多非监督学习算法</a:t>
            </a:r>
            <a:endParaRPr lang="en-US" altLang="zh-CN" b="0" i="0" dirty="0">
              <a:effectLst/>
              <a:latin typeface="-apple-system"/>
            </a:endParaRPr>
          </a:p>
          <a:p>
            <a:pPr lvl="2" algn="just"/>
            <a:r>
              <a:rPr lang="en-US" altLang="zh-CN" b="0" i="0" dirty="0">
                <a:effectLst/>
                <a:latin typeface="-apple-system"/>
              </a:rPr>
              <a:t>TF/IDF</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潜在语义分析（</a:t>
            </a:r>
            <a:r>
              <a:rPr lang="en-US" altLang="zh-CN" b="0" i="0" dirty="0">
                <a:effectLst/>
                <a:latin typeface="-apple-system"/>
              </a:rPr>
              <a:t>Latent Semantic Analysis</a:t>
            </a:r>
            <a:r>
              <a:rPr lang="zh-CN" altLang="en-US" b="0" i="0" dirty="0">
                <a:effectLst/>
                <a:latin typeface="-apple-system"/>
              </a:rPr>
              <a:t>，</a:t>
            </a:r>
            <a:r>
              <a:rPr lang="en-US" altLang="zh-CN" b="0" i="0" dirty="0">
                <a:effectLst/>
                <a:latin typeface="-apple-system"/>
              </a:rPr>
              <a:t>LSA</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隐含狄利克雷分配（</a:t>
            </a:r>
            <a:r>
              <a:rPr lang="en-US" altLang="zh-CN" b="0" i="0" dirty="0">
                <a:effectLst/>
                <a:latin typeface="-apple-system"/>
              </a:rPr>
              <a:t>Latent Dirichlet Allocation</a:t>
            </a:r>
            <a:r>
              <a:rPr lang="zh-CN" altLang="en-US" b="0" i="0" dirty="0">
                <a:effectLst/>
                <a:latin typeface="-apple-system"/>
              </a:rPr>
              <a:t>，</a:t>
            </a:r>
            <a:r>
              <a:rPr lang="en-US" altLang="zh-CN" b="0" i="0" dirty="0">
                <a:effectLst/>
                <a:latin typeface="-apple-system"/>
              </a:rPr>
              <a:t>LDA</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层次狄利克雷过程（ </a:t>
            </a:r>
            <a:r>
              <a:rPr lang="en-US" altLang="zh-CN" b="0" i="0" dirty="0">
                <a:effectLst/>
                <a:latin typeface="-apple-system"/>
              </a:rPr>
              <a:t>Hierarchical Dirichlet Processes </a:t>
            </a:r>
            <a:r>
              <a:rPr lang="zh-CN" altLang="en-US" b="0" i="0" dirty="0">
                <a:effectLst/>
                <a:latin typeface="-apple-system"/>
              </a:rPr>
              <a:t>，</a:t>
            </a:r>
            <a:r>
              <a:rPr lang="en-US" altLang="zh-CN" b="0" i="0" dirty="0">
                <a:effectLst/>
                <a:latin typeface="-apple-system"/>
              </a:rPr>
              <a:t>HDP </a:t>
            </a:r>
            <a:r>
              <a:rPr lang="zh-CN" altLang="en-US" b="0" i="0" dirty="0">
                <a:effectLst/>
                <a:latin typeface="-apple-system"/>
              </a:rPr>
              <a:t>）</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它还支持</a:t>
            </a:r>
            <a:r>
              <a:rPr lang="en-US" altLang="zh-CN" b="0" i="0" dirty="0">
                <a:effectLst/>
                <a:latin typeface="-apple-system"/>
              </a:rPr>
              <a:t>Word2Vec,Doc2Vec</a:t>
            </a:r>
            <a:r>
              <a:rPr lang="zh-CN" altLang="en-US" b="0" i="0" dirty="0">
                <a:effectLst/>
                <a:latin typeface="-apple-system"/>
              </a:rPr>
              <a:t>等模型。</a:t>
            </a:r>
          </a:p>
          <a:p>
            <a:endParaRPr lang="zh-CN" altLang="en-US" dirty="0"/>
          </a:p>
        </p:txBody>
      </p:sp>
    </p:spTree>
    <p:extLst>
      <p:ext uri="{BB962C8B-B14F-4D97-AF65-F5344CB8AC3E}">
        <p14:creationId xmlns:p14="http://schemas.microsoft.com/office/powerpoint/2010/main" val="2776850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63DCE-8A80-45C7-950A-9A86B87FE625}"/>
              </a:ext>
            </a:extLst>
          </p:cNvPr>
          <p:cNvSpPr>
            <a:spLocks noGrp="1"/>
          </p:cNvSpPr>
          <p:nvPr>
            <p:ph type="title"/>
          </p:nvPr>
        </p:nvSpPr>
        <p:spPr/>
        <p:txBody>
          <a:bodyPr>
            <a:normAutofit fontScale="90000"/>
          </a:bodyPr>
          <a:lstStyle/>
          <a:p>
            <a:r>
              <a:rPr lang="zh-CN" altLang="en-US" b="1" i="0" dirty="0">
                <a:solidFill>
                  <a:srgbClr val="222226"/>
                </a:solidFill>
                <a:effectLst/>
                <a:latin typeface="PingFang SC"/>
              </a:rPr>
              <a:t>使用</a:t>
            </a:r>
            <a:r>
              <a:rPr lang="en-US" altLang="zh-CN" b="1" i="0" dirty="0" err="1">
                <a:solidFill>
                  <a:srgbClr val="222226"/>
                </a:solidFill>
                <a:effectLst/>
                <a:latin typeface="PingFang SC"/>
              </a:rPr>
              <a:t>gensim</a:t>
            </a:r>
            <a:r>
              <a:rPr lang="en-US" altLang="zh-CN" b="1" i="0" dirty="0">
                <a:solidFill>
                  <a:srgbClr val="222226"/>
                </a:solidFill>
                <a:effectLst/>
                <a:latin typeface="PingFang SC"/>
              </a:rPr>
              <a:t> </a:t>
            </a:r>
            <a:r>
              <a:rPr lang="en-US" altLang="zh-CN" b="1" i="0" dirty="0" err="1">
                <a:solidFill>
                  <a:srgbClr val="222226"/>
                </a:solidFill>
                <a:effectLst/>
                <a:latin typeface="PingFang SC"/>
              </a:rPr>
              <a:t>tf-idf</a:t>
            </a:r>
            <a:r>
              <a:rPr lang="zh-CN" altLang="en-US" b="1" i="0" dirty="0">
                <a:solidFill>
                  <a:srgbClr val="222226"/>
                </a:solidFill>
                <a:effectLst/>
                <a:latin typeface="PingFang SC"/>
              </a:rPr>
              <a:t>模型求文本相似度</a:t>
            </a:r>
            <a:endParaRPr lang="zh-CN" altLang="en-US" dirty="0"/>
          </a:p>
        </p:txBody>
      </p:sp>
      <p:sp>
        <p:nvSpPr>
          <p:cNvPr id="3" name="内容占位符 2">
            <a:extLst>
              <a:ext uri="{FF2B5EF4-FFF2-40B4-BE49-F238E27FC236}">
                <a16:creationId xmlns:a16="http://schemas.microsoft.com/office/drawing/2014/main" id="{0CA0330F-D384-4781-B1F6-C719E63DBE0C}"/>
              </a:ext>
            </a:extLst>
          </p:cNvPr>
          <p:cNvSpPr>
            <a:spLocks noGrp="1"/>
          </p:cNvSpPr>
          <p:nvPr>
            <p:ph idx="1"/>
          </p:nvPr>
        </p:nvSpPr>
        <p:spPr>
          <a:xfrm>
            <a:off x="457200" y="1600200"/>
            <a:ext cx="8229600" cy="4925144"/>
          </a:xfrm>
        </p:spPr>
        <p:txBody>
          <a:bodyPr>
            <a:normAutofit fontScale="55000" lnSpcReduction="20000"/>
          </a:bodyPr>
          <a:lstStyle/>
          <a:p>
            <a:pPr marL="0" indent="0">
              <a:buNone/>
            </a:pPr>
            <a:r>
              <a:rPr lang="en-US" altLang="zh-CN" dirty="0"/>
              <a:t>from </a:t>
            </a:r>
            <a:r>
              <a:rPr lang="en-US" altLang="zh-CN" dirty="0" err="1"/>
              <a:t>gensim.models.tfidfmodel</a:t>
            </a:r>
            <a:r>
              <a:rPr lang="en-US" altLang="zh-CN" dirty="0"/>
              <a:t> import </a:t>
            </a:r>
            <a:r>
              <a:rPr lang="en-US" altLang="zh-CN" dirty="0" err="1"/>
              <a:t>TfidfModel</a:t>
            </a:r>
            <a:endParaRPr lang="en-US" altLang="zh-CN" dirty="0"/>
          </a:p>
          <a:p>
            <a:pPr marL="0" indent="0">
              <a:buNone/>
            </a:pPr>
            <a:r>
              <a:rPr lang="en-US" altLang="zh-CN" dirty="0"/>
              <a:t>from </a:t>
            </a:r>
            <a:r>
              <a:rPr lang="en-US" altLang="zh-CN" dirty="0" err="1"/>
              <a:t>gensim</a:t>
            </a:r>
            <a:r>
              <a:rPr lang="en-US" altLang="zh-CN" dirty="0"/>
              <a:t> import corpora  </a:t>
            </a:r>
          </a:p>
          <a:p>
            <a:pPr marL="0" indent="0">
              <a:buNone/>
            </a:pPr>
            <a:r>
              <a:rPr lang="en-US" altLang="zh-CN" dirty="0"/>
              <a:t>texts = [['</a:t>
            </a:r>
            <a:r>
              <a:rPr lang="zh-CN" altLang="en-US" dirty="0"/>
              <a:t>这是</a:t>
            </a:r>
            <a:r>
              <a:rPr lang="en-US" altLang="zh-CN" dirty="0"/>
              <a:t>', '</a:t>
            </a:r>
            <a:r>
              <a:rPr lang="zh-CN" altLang="en-US" dirty="0"/>
              <a:t>一个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第二个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又一个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最后</a:t>
            </a:r>
            <a:r>
              <a:rPr lang="en-US" altLang="zh-CN" dirty="0"/>
              <a:t>', '</a:t>
            </a:r>
            <a:r>
              <a:rPr lang="zh-CN" altLang="en-US" dirty="0"/>
              <a:t>一个</a:t>
            </a:r>
            <a:r>
              <a:rPr lang="en-US" altLang="zh-CN" dirty="0"/>
              <a:t>', '</a:t>
            </a:r>
            <a:r>
              <a:rPr lang="zh-CN" altLang="en-US" dirty="0"/>
              <a:t>文本</a:t>
            </a:r>
            <a:r>
              <a:rPr lang="en-US" altLang="zh-CN" dirty="0"/>
              <a:t>’]]</a:t>
            </a:r>
          </a:p>
          <a:p>
            <a:pPr marL="0" indent="0">
              <a:buNone/>
            </a:pPr>
            <a:r>
              <a:rPr lang="en-US" altLang="zh-CN" dirty="0"/>
              <a:t>dictionary = </a:t>
            </a:r>
            <a:r>
              <a:rPr lang="en-US" altLang="zh-CN" dirty="0" err="1"/>
              <a:t>corpora.Dictionary</a:t>
            </a:r>
            <a:r>
              <a:rPr lang="en-US" altLang="zh-CN" dirty="0"/>
              <a:t>(texts)</a:t>
            </a:r>
          </a:p>
          <a:p>
            <a:pPr marL="0" indent="0">
              <a:buNone/>
            </a:pPr>
            <a:r>
              <a:rPr lang="en-US" altLang="zh-CN" dirty="0"/>
              <a:t>corpus = [dictionary.doc2bow(text) for text in texts]</a:t>
            </a:r>
          </a:p>
          <a:p>
            <a:pPr marL="0" indent="0">
              <a:buNone/>
            </a:pPr>
            <a:r>
              <a:rPr lang="en-US" altLang="zh-CN" dirty="0" err="1"/>
              <a:t>tf_idf_model</a:t>
            </a:r>
            <a:r>
              <a:rPr lang="en-US" altLang="zh-CN" dirty="0"/>
              <a:t> = </a:t>
            </a:r>
            <a:r>
              <a:rPr lang="en-US" altLang="zh-CN" dirty="0" err="1"/>
              <a:t>TfidfModel</a:t>
            </a:r>
            <a:r>
              <a:rPr lang="en-US" altLang="zh-CN" dirty="0"/>
              <a:t>(corpus, normalize=False)</a:t>
            </a:r>
          </a:p>
          <a:p>
            <a:pPr marL="0" indent="0">
              <a:buNone/>
            </a:pPr>
            <a:r>
              <a:rPr lang="en-US" altLang="zh-CN" dirty="0" err="1"/>
              <a:t>word_tf_tdf</a:t>
            </a:r>
            <a:r>
              <a:rPr lang="en-US" altLang="zh-CN" dirty="0"/>
              <a:t> = list(</a:t>
            </a:r>
            <a:r>
              <a:rPr lang="en-US" altLang="zh-CN" dirty="0" err="1"/>
              <a:t>tf_idf_model</a:t>
            </a:r>
            <a:r>
              <a:rPr lang="en-US" altLang="zh-CN" dirty="0"/>
              <a:t>[corpus])</a:t>
            </a:r>
          </a:p>
          <a:p>
            <a:pPr marL="0" indent="0">
              <a:buNone/>
            </a:pPr>
            <a:r>
              <a:rPr lang="en-US" altLang="zh-CN" dirty="0"/>
              <a:t>print('</a:t>
            </a:r>
            <a:r>
              <a:rPr lang="zh-CN" altLang="en-US" dirty="0"/>
              <a:t>词典</a:t>
            </a:r>
            <a:r>
              <a:rPr lang="en-US" altLang="zh-CN" dirty="0"/>
              <a:t>:', dictionary.token2id)</a:t>
            </a:r>
          </a:p>
          <a:p>
            <a:pPr marL="0" indent="0">
              <a:buNone/>
            </a:pPr>
            <a:r>
              <a:rPr lang="en-US" altLang="zh-CN" dirty="0"/>
              <a:t>print('</a:t>
            </a:r>
            <a:r>
              <a:rPr lang="zh-CN" altLang="en-US" dirty="0"/>
              <a:t>词频</a:t>
            </a:r>
            <a:r>
              <a:rPr lang="en-US" altLang="zh-CN" dirty="0"/>
              <a:t>:', corpus)</a:t>
            </a:r>
          </a:p>
          <a:p>
            <a:pPr marL="0" indent="0">
              <a:buNone/>
            </a:pPr>
            <a:r>
              <a:rPr lang="en-US" altLang="zh-CN" dirty="0"/>
              <a:t>print('</a:t>
            </a:r>
            <a:r>
              <a:rPr lang="zh-CN" altLang="en-US" dirty="0"/>
              <a:t>词的</a:t>
            </a:r>
            <a:r>
              <a:rPr lang="en-US" altLang="zh-CN" dirty="0" err="1"/>
              <a:t>tf-idf</a:t>
            </a:r>
            <a:r>
              <a:rPr lang="zh-CN" altLang="en-US" dirty="0"/>
              <a:t>值</a:t>
            </a:r>
            <a:r>
              <a:rPr lang="en-US" altLang="zh-CN" dirty="0"/>
              <a:t>:', </a:t>
            </a:r>
            <a:r>
              <a:rPr lang="en-US" altLang="zh-CN" dirty="0" err="1"/>
              <a:t>word_tf_tdf</a:t>
            </a:r>
            <a:r>
              <a:rPr lang="en-US" altLang="zh-CN" dirty="0"/>
              <a:t>)    </a:t>
            </a:r>
          </a:p>
          <a:p>
            <a:pPr marL="0" indent="0">
              <a:buNone/>
            </a:pPr>
            <a:endParaRPr lang="en-US" altLang="zh-CN" dirty="0"/>
          </a:p>
          <a:p>
            <a:pPr marL="0" indent="0">
              <a:buNone/>
            </a:pPr>
            <a:r>
              <a:rPr lang="en-US" altLang="zh-CN" dirty="0"/>
              <a:t># result</a:t>
            </a:r>
          </a:p>
          <a:p>
            <a:pPr marL="0" indent="0">
              <a:buNone/>
            </a:pPr>
            <a:r>
              <a:rPr lang="zh-CN" altLang="en-US" dirty="0"/>
              <a:t>词典</a:t>
            </a:r>
            <a:r>
              <a:rPr lang="en-US" altLang="zh-CN" dirty="0"/>
              <a:t>: {'</a:t>
            </a:r>
            <a:r>
              <a:rPr lang="zh-CN" altLang="en-US" dirty="0"/>
              <a:t>一个</a:t>
            </a:r>
            <a:r>
              <a:rPr lang="en-US" altLang="zh-CN" dirty="0"/>
              <a:t>': 0, '</a:t>
            </a:r>
            <a:r>
              <a:rPr lang="zh-CN" altLang="en-US" dirty="0"/>
              <a:t>文本</a:t>
            </a:r>
            <a:r>
              <a:rPr lang="en-US" altLang="zh-CN" dirty="0"/>
              <a:t>': 1, '</a:t>
            </a:r>
            <a:r>
              <a:rPr lang="zh-CN" altLang="en-US" dirty="0"/>
              <a:t>这是</a:t>
            </a:r>
            <a:r>
              <a:rPr lang="en-US" altLang="zh-CN" dirty="0"/>
              <a:t>': 2, '</a:t>
            </a:r>
            <a:r>
              <a:rPr lang="zh-CN" altLang="en-US" dirty="0"/>
              <a:t>第二个</a:t>
            </a:r>
            <a:r>
              <a:rPr lang="en-US" altLang="zh-CN" dirty="0"/>
              <a:t>': 3, '</a:t>
            </a:r>
            <a:r>
              <a:rPr lang="zh-CN" altLang="en-US" dirty="0"/>
              <a:t>又一个</a:t>
            </a:r>
            <a:r>
              <a:rPr lang="en-US" altLang="zh-CN" dirty="0"/>
              <a:t>': 4, '</a:t>
            </a:r>
            <a:r>
              <a:rPr lang="zh-CN" altLang="en-US" dirty="0"/>
              <a:t>最后</a:t>
            </a:r>
            <a:r>
              <a:rPr lang="en-US" altLang="zh-CN" dirty="0"/>
              <a:t>': 5}</a:t>
            </a:r>
          </a:p>
          <a:p>
            <a:pPr marL="0" indent="0">
              <a:buNone/>
            </a:pPr>
            <a:r>
              <a:rPr lang="zh-CN" altLang="en-US" dirty="0"/>
              <a:t>词频</a:t>
            </a:r>
            <a:r>
              <a:rPr lang="en-US" altLang="zh-CN" dirty="0"/>
              <a:t>: [[(0, 1), (1, 1), (2, 1)], [(1, 1), (2, 1), (3, 1)], [(1, 1), (2, 1), (4, 1)], [(0, 1), (1, 1), (2, 1), (5, 1)]]</a:t>
            </a:r>
          </a:p>
          <a:p>
            <a:pPr marL="0" indent="0">
              <a:buNone/>
            </a:pPr>
            <a:r>
              <a:rPr lang="zh-CN" altLang="en-US" dirty="0"/>
              <a:t>词的</a:t>
            </a:r>
            <a:r>
              <a:rPr lang="en-US" altLang="zh-CN" dirty="0" err="1"/>
              <a:t>tf-idf</a:t>
            </a:r>
            <a:r>
              <a:rPr lang="zh-CN" altLang="en-US" dirty="0"/>
              <a:t>值</a:t>
            </a:r>
            <a:r>
              <a:rPr lang="en-US" altLang="zh-CN" dirty="0"/>
              <a:t>: [[(0, 1.0)], [(3, 2.0)], [(4, 2.0)], [(0, 1.0), (5, 2.0)]]</a:t>
            </a:r>
          </a:p>
        </p:txBody>
      </p:sp>
    </p:spTree>
    <p:extLst>
      <p:ext uri="{BB962C8B-B14F-4D97-AF65-F5344CB8AC3E}">
        <p14:creationId xmlns:p14="http://schemas.microsoft.com/office/powerpoint/2010/main" val="1813807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88487-A047-4EBE-84C4-87C2A26239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FC6EDC-B56B-4DB8-8EC1-3BB062CA9BBC}"/>
              </a:ext>
            </a:extLst>
          </p:cNvPr>
          <p:cNvSpPr>
            <a:spLocks noGrp="1"/>
          </p:cNvSpPr>
          <p:nvPr>
            <p:ph idx="1"/>
          </p:nvPr>
        </p:nvSpPr>
        <p:spPr/>
        <p:txBody>
          <a:bodyPr>
            <a:normAutofit fontScale="47500" lnSpcReduction="20000"/>
          </a:bodyPr>
          <a:lstStyle/>
          <a:p>
            <a:r>
              <a:rPr lang="en-US" altLang="zh-CN" dirty="0"/>
              <a:t>import </a:t>
            </a:r>
            <a:r>
              <a:rPr lang="en-US" altLang="zh-CN" dirty="0" err="1"/>
              <a:t>jieba</a:t>
            </a:r>
            <a:endParaRPr lang="en-US" altLang="zh-CN" dirty="0"/>
          </a:p>
          <a:p>
            <a:r>
              <a:rPr lang="en-US" altLang="zh-CN" dirty="0"/>
              <a:t>from </a:t>
            </a:r>
            <a:r>
              <a:rPr lang="en-US" altLang="zh-CN" dirty="0" err="1"/>
              <a:t>gensim</a:t>
            </a:r>
            <a:r>
              <a:rPr lang="en-US" altLang="zh-CN" dirty="0"/>
              <a:t> import corpora, models, similarities</a:t>
            </a:r>
          </a:p>
          <a:p>
            <a:endParaRPr lang="en-US" altLang="zh-CN" dirty="0"/>
          </a:p>
          <a:p>
            <a:r>
              <a:rPr lang="en-US" altLang="zh-CN" dirty="0" err="1"/>
              <a:t>wordstest_model</a:t>
            </a:r>
            <a:r>
              <a:rPr lang="en-US" altLang="zh-CN" dirty="0"/>
              <a:t> = ["</a:t>
            </a:r>
            <a:r>
              <a:rPr lang="zh-CN" altLang="en-US" dirty="0"/>
              <a:t>我去玉龙雪山并且喜欢玉龙雪山玉龙雪山</a:t>
            </a:r>
            <a:r>
              <a:rPr lang="en-US" altLang="zh-CN" dirty="0"/>
              <a:t>","</a:t>
            </a:r>
            <a:r>
              <a:rPr lang="zh-CN" altLang="en-US" dirty="0"/>
              <a:t>我在玉龙雪山并且喜欢玉龙雪山</a:t>
            </a:r>
            <a:r>
              <a:rPr lang="en-US" altLang="zh-CN" dirty="0"/>
              <a:t>","</a:t>
            </a:r>
            <a:r>
              <a:rPr lang="zh-CN" altLang="en-US" dirty="0"/>
              <a:t>我在九寨沟</a:t>
            </a:r>
            <a:r>
              <a:rPr lang="en-US" altLang="zh-CN" dirty="0"/>
              <a:t>"]</a:t>
            </a:r>
          </a:p>
          <a:p>
            <a:r>
              <a:rPr lang="en-US" altLang="zh-CN" dirty="0" err="1"/>
              <a:t>test_model</a:t>
            </a:r>
            <a:r>
              <a:rPr lang="en-US" altLang="zh-CN" dirty="0"/>
              <a:t> = [[word for word in </a:t>
            </a:r>
            <a:r>
              <a:rPr lang="en-US" altLang="zh-CN" dirty="0" err="1"/>
              <a:t>jieba.cut</a:t>
            </a:r>
            <a:r>
              <a:rPr lang="en-US" altLang="zh-CN" dirty="0"/>
              <a:t>(words)] for words in </a:t>
            </a:r>
            <a:r>
              <a:rPr lang="en-US" altLang="zh-CN" dirty="0" err="1"/>
              <a:t>wordstest_model</a:t>
            </a:r>
            <a:r>
              <a:rPr lang="en-US" altLang="zh-CN" dirty="0"/>
              <a:t>]</a:t>
            </a:r>
          </a:p>
          <a:p>
            <a:r>
              <a:rPr lang="en-US" altLang="zh-CN" dirty="0"/>
              <a:t>dictionary = </a:t>
            </a:r>
            <a:r>
              <a:rPr lang="en-US" altLang="zh-CN" dirty="0" err="1"/>
              <a:t>corpora.Dictionary</a:t>
            </a:r>
            <a:r>
              <a:rPr lang="en-US" altLang="zh-CN" dirty="0"/>
              <a:t>(</a:t>
            </a:r>
            <a:r>
              <a:rPr lang="en-US" altLang="zh-CN" dirty="0" err="1"/>
              <a:t>test_model,prune_at</a:t>
            </a:r>
            <a:r>
              <a:rPr lang="en-US" altLang="zh-CN" dirty="0"/>
              <a:t>=2000000)</a:t>
            </a:r>
          </a:p>
          <a:p>
            <a:r>
              <a:rPr lang="en-US" altLang="zh-CN" dirty="0" err="1"/>
              <a:t>corpus_model</a:t>
            </a:r>
            <a:r>
              <a:rPr lang="en-US" altLang="zh-CN" dirty="0"/>
              <a:t>= [dictionary.doc2bow(test) for test in </a:t>
            </a:r>
            <a:r>
              <a:rPr lang="en-US" altLang="zh-CN" dirty="0" err="1"/>
              <a:t>test_model</a:t>
            </a:r>
            <a:r>
              <a:rPr lang="en-US" altLang="zh-CN" dirty="0"/>
              <a:t>]</a:t>
            </a:r>
          </a:p>
          <a:p>
            <a:r>
              <a:rPr lang="en-US" altLang="zh-CN" dirty="0" err="1"/>
              <a:t>tfidf_model</a:t>
            </a:r>
            <a:r>
              <a:rPr lang="en-US" altLang="zh-CN" dirty="0"/>
              <a:t> = </a:t>
            </a:r>
            <a:r>
              <a:rPr lang="en-US" altLang="zh-CN" dirty="0" err="1"/>
              <a:t>models.</a:t>
            </a:r>
            <a:r>
              <a:rPr lang="en-US" altLang="zh-CN" dirty="0" err="1">
                <a:solidFill>
                  <a:srgbClr val="FF0000"/>
                </a:solidFill>
              </a:rPr>
              <a:t>TfidfModel</a:t>
            </a:r>
            <a:r>
              <a:rPr lang="en-US" altLang="zh-CN" dirty="0"/>
              <a:t>(</a:t>
            </a:r>
            <a:r>
              <a:rPr lang="en-US" altLang="zh-CN" dirty="0" err="1"/>
              <a:t>corpus_model</a:t>
            </a:r>
            <a:r>
              <a:rPr lang="en-US" altLang="zh-CN" dirty="0"/>
              <a:t>)</a:t>
            </a:r>
          </a:p>
          <a:p>
            <a:r>
              <a:rPr lang="en-US" altLang="zh-CN" dirty="0" err="1"/>
              <a:t>corpus_tfidf</a:t>
            </a:r>
            <a:r>
              <a:rPr lang="en-US" altLang="zh-CN" dirty="0"/>
              <a:t> = </a:t>
            </a:r>
            <a:r>
              <a:rPr lang="en-US" altLang="zh-CN" dirty="0" err="1"/>
              <a:t>tfidf_model</a:t>
            </a:r>
            <a:r>
              <a:rPr lang="en-US" altLang="zh-CN" dirty="0"/>
              <a:t>[</a:t>
            </a:r>
            <a:r>
              <a:rPr lang="en-US" altLang="zh-CN" dirty="0" err="1"/>
              <a:t>corpus_model</a:t>
            </a:r>
            <a:r>
              <a:rPr lang="en-US" altLang="zh-CN" dirty="0"/>
              <a:t>]</a:t>
            </a:r>
          </a:p>
          <a:p>
            <a:pPr marL="0" indent="0">
              <a:buNone/>
            </a:pPr>
            <a:endParaRPr lang="en-US" altLang="zh-CN" dirty="0"/>
          </a:p>
          <a:p>
            <a:r>
              <a:rPr lang="en-US" altLang="zh-CN" dirty="0"/>
              <a:t># </a:t>
            </a:r>
            <a:r>
              <a:rPr lang="zh-CN" altLang="en-US" dirty="0"/>
              <a:t>计算相似度</a:t>
            </a:r>
            <a:endParaRPr lang="en-US" altLang="zh-CN" dirty="0"/>
          </a:p>
          <a:p>
            <a:r>
              <a:rPr lang="en-US" altLang="zh-CN" dirty="0"/>
              <a:t>index = </a:t>
            </a:r>
            <a:r>
              <a:rPr lang="en-US" altLang="zh-CN" dirty="0" err="1"/>
              <a:t>similarities.MatrixSimilarity</a:t>
            </a:r>
            <a:r>
              <a:rPr lang="en-US" altLang="zh-CN" dirty="0"/>
              <a:t>(</a:t>
            </a:r>
            <a:r>
              <a:rPr lang="en-US" altLang="zh-CN" dirty="0" err="1"/>
              <a:t>corpus_tfidf</a:t>
            </a:r>
            <a:r>
              <a:rPr lang="en-US" altLang="zh-CN" dirty="0"/>
              <a:t>)</a:t>
            </a:r>
          </a:p>
          <a:p>
            <a:r>
              <a:rPr lang="en-US" altLang="zh-CN" dirty="0"/>
              <a:t> #</a:t>
            </a:r>
            <a:r>
              <a:rPr lang="zh-CN" altLang="en-US" dirty="0"/>
              <a:t>把所有评论做成索引</a:t>
            </a:r>
            <a:endParaRPr lang="en-US" altLang="zh-CN" dirty="0"/>
          </a:p>
          <a:p>
            <a:r>
              <a:rPr lang="en-US" altLang="zh-CN" dirty="0"/>
              <a:t>sims = index[</a:t>
            </a:r>
            <a:r>
              <a:rPr lang="en-US" altLang="zh-CN" dirty="0" err="1"/>
              <a:t>test_tfidf</a:t>
            </a:r>
            <a:r>
              <a:rPr lang="en-US" altLang="zh-CN" dirty="0"/>
              <a:t>] </a:t>
            </a:r>
          </a:p>
          <a:p>
            <a:r>
              <a:rPr lang="en-US" altLang="zh-CN" dirty="0"/>
              <a:t> #</a:t>
            </a:r>
            <a:r>
              <a:rPr lang="zh-CN" altLang="en-US" dirty="0"/>
              <a:t>利用索引计算每一条评论和商品描述之间的相似度</a:t>
            </a:r>
            <a:endParaRPr lang="en-US" altLang="zh-CN" dirty="0"/>
          </a:p>
          <a:p>
            <a:r>
              <a:rPr lang="en-US" altLang="zh-CN" dirty="0"/>
              <a:t>print sims# [ 0.07639694  0.2473283   0.94496047]</a:t>
            </a:r>
          </a:p>
        </p:txBody>
      </p:sp>
    </p:spTree>
    <p:extLst>
      <p:ext uri="{BB962C8B-B14F-4D97-AF65-F5344CB8AC3E}">
        <p14:creationId xmlns:p14="http://schemas.microsoft.com/office/powerpoint/2010/main" val="14014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431800"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4400">
                <a:solidFill>
                  <a:schemeClr val="tx2"/>
                </a:solidFill>
                <a:latin typeface="宋体" charset="-122"/>
              </a:rPr>
              <a:t>布尔检索模型的缺点</a:t>
            </a:r>
          </a:p>
        </p:txBody>
      </p:sp>
      <p:sp>
        <p:nvSpPr>
          <p:cNvPr id="19459" name="Rectangle 5"/>
          <p:cNvSpPr>
            <a:spLocks noChangeArrowheads="1"/>
          </p:cNvSpPr>
          <p:nvPr/>
        </p:nvSpPr>
        <p:spPr bwMode="auto">
          <a:xfrm>
            <a:off x="755650" y="1628775"/>
            <a:ext cx="74168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r>
              <a:rPr lang="zh-CN" altLang="en-US">
                <a:latin typeface="宋体" charset="-122"/>
              </a:rPr>
              <a:t>准确匹配，信息需求的能力表达不足。不能输出部分匹配的情况</a:t>
            </a:r>
            <a:endParaRPr lang="en-US" altLang="zh-CN">
              <a:latin typeface="宋体" charset="-122"/>
            </a:endParaRPr>
          </a:p>
          <a:p>
            <a:pPr algn="just" eaLnBrk="1" hangingPunct="1"/>
            <a:r>
              <a:rPr lang="zh-CN" altLang="en-US">
                <a:latin typeface="宋体" charset="-122"/>
              </a:rPr>
              <a:t>无权重设计</a:t>
            </a:r>
            <a:r>
              <a:rPr lang="en-US" altLang="zh-CN">
                <a:latin typeface="宋体" charset="-122"/>
              </a:rPr>
              <a:t>  </a:t>
            </a:r>
            <a:r>
              <a:rPr lang="zh-CN" altLang="en-US" sz="3600" b="1">
                <a:latin typeface="宋体" charset="-122"/>
              </a:rPr>
              <a:t>无法排序</a:t>
            </a:r>
            <a:r>
              <a:rPr lang="zh-CN" altLang="en-US">
                <a:latin typeface="宋体" charset="-122"/>
              </a:rPr>
              <a:t>，</a:t>
            </a:r>
            <a:endParaRPr lang="en-US" altLang="zh-CN">
              <a:latin typeface="宋体" charset="-122"/>
            </a:endParaRPr>
          </a:p>
          <a:p>
            <a:pPr algn="just" eaLnBrk="1" hangingPunct="1"/>
            <a:r>
              <a:rPr lang="zh-CN" altLang="en-US">
                <a:latin typeface="宋体" charset="-122"/>
              </a:rPr>
              <a:t>用户必须会用布尔表达式提问，一般而言，</a:t>
            </a:r>
            <a:r>
              <a:rPr lang="zh-CN" altLang="en-US" b="1">
                <a:latin typeface="宋体" charset="-122"/>
              </a:rPr>
              <a:t>检出的文档或者太多或者太少。</a:t>
            </a:r>
            <a:endParaRPr lang="zh-CN" altLang="en-US" b="1">
              <a:latin typeface="Times New Roman" pitchFamily="18" charset="0"/>
              <a:cs typeface="Times New Roman" pitchFamily="18" charset="0"/>
            </a:endParaRPr>
          </a:p>
          <a:p>
            <a:pPr eaLnBrk="1" hangingPunct="1">
              <a:spcBef>
                <a:spcPct val="0"/>
              </a:spcBef>
              <a:buFontTx/>
              <a:buNone/>
            </a:pPr>
            <a:r>
              <a:rPr lang="en-US" altLang="zh-CN"/>
              <a:t>• </a:t>
            </a:r>
            <a:r>
              <a:rPr lang="zh-CN" altLang="en-US"/>
              <a:t>很难进行自动的相关反馈</a:t>
            </a:r>
          </a:p>
          <a:p>
            <a:pPr eaLnBrk="1" hangingPunct="1"/>
            <a:endParaRPr lang="en-US" altLang="zh-CN"/>
          </a:p>
        </p:txBody>
      </p:sp>
    </p:spTree>
    <p:extLst>
      <p:ext uri="{BB962C8B-B14F-4D97-AF65-F5344CB8AC3E}">
        <p14:creationId xmlns:p14="http://schemas.microsoft.com/office/powerpoint/2010/main" val="423341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排序检索</a:t>
            </a:r>
          </a:p>
        </p:txBody>
      </p:sp>
      <p:sp>
        <p:nvSpPr>
          <p:cNvPr id="3" name="内容占位符 2"/>
          <p:cNvSpPr>
            <a:spLocks noGrp="1"/>
          </p:cNvSpPr>
          <p:nvPr>
            <p:ph idx="1"/>
          </p:nvPr>
        </p:nvSpPr>
        <p:spPr/>
        <p:txBody>
          <a:bodyPr>
            <a:normAutofit lnSpcReduction="10000"/>
          </a:bodyPr>
          <a:lstStyle/>
          <a:p>
            <a:r>
              <a:rPr lang="zh-CN" altLang="en-US" dirty="0"/>
              <a:t>在排序检索模型中，系统根据</a:t>
            </a:r>
            <a:r>
              <a:rPr lang="zh-CN" altLang="en-US" dirty="0">
                <a:solidFill>
                  <a:srgbClr val="0000FF"/>
                </a:solidFill>
              </a:rPr>
              <a:t>文档与</a:t>
            </a:r>
            <a:r>
              <a:rPr lang="en-US" altLang="zh-CN" dirty="0">
                <a:solidFill>
                  <a:srgbClr val="0000FF"/>
                </a:solidFill>
              </a:rPr>
              <a:t>query</a:t>
            </a:r>
            <a:r>
              <a:rPr lang="zh-CN" altLang="en-US" dirty="0">
                <a:solidFill>
                  <a:srgbClr val="0000FF"/>
                </a:solidFill>
              </a:rPr>
              <a:t>的相关性排序</a:t>
            </a:r>
            <a:r>
              <a:rPr lang="zh-CN" altLang="en-US" dirty="0"/>
              <a:t>返回文档集合中的文档，而不是简单地返回所有满足</a:t>
            </a:r>
            <a:r>
              <a:rPr lang="en-US" altLang="zh-CN" dirty="0"/>
              <a:t>query</a:t>
            </a:r>
            <a:r>
              <a:rPr lang="zh-CN" altLang="en-US" dirty="0"/>
              <a:t>描述的文档集合</a:t>
            </a:r>
            <a:endParaRPr lang="en-US" altLang="zh-CN" dirty="0"/>
          </a:p>
          <a:p>
            <a:r>
              <a:rPr lang="zh-CN" altLang="en-US" dirty="0"/>
              <a:t>希望根据文档对查询者的有用性大小顺序排序</a:t>
            </a:r>
          </a:p>
          <a:p>
            <a:r>
              <a:rPr lang="zh-CN" altLang="en-US" b="1" dirty="0">
                <a:solidFill>
                  <a:srgbClr val="0000FF"/>
                </a:solidFill>
              </a:rPr>
              <a:t>如何根据一个</a:t>
            </a:r>
            <a:r>
              <a:rPr lang="en-US" altLang="zh-CN" b="1" dirty="0">
                <a:solidFill>
                  <a:srgbClr val="0000FF"/>
                </a:solidFill>
              </a:rPr>
              <a:t>query</a:t>
            </a:r>
            <a:r>
              <a:rPr lang="zh-CN" altLang="en-US" b="1" dirty="0">
                <a:solidFill>
                  <a:srgbClr val="0000FF"/>
                </a:solidFill>
              </a:rPr>
              <a:t>对文档进行排序？</a:t>
            </a:r>
          </a:p>
          <a:p>
            <a:pPr lvl="1"/>
            <a:r>
              <a:rPr lang="zh-CN" altLang="en-US" dirty="0"/>
              <a:t>给每个“查询</a:t>
            </a:r>
            <a:r>
              <a:rPr lang="en-US" altLang="zh-CN" dirty="0"/>
              <a:t>-</a:t>
            </a:r>
            <a:r>
              <a:rPr lang="zh-CN" altLang="en-US" dirty="0"/>
              <a:t>文档对”进行评分，在</a:t>
            </a:r>
            <a:r>
              <a:rPr lang="en-US" altLang="zh-CN" dirty="0"/>
              <a:t>[0,1]</a:t>
            </a:r>
            <a:r>
              <a:rPr lang="zh-CN" altLang="en-US" dirty="0"/>
              <a:t>之间</a:t>
            </a:r>
          </a:p>
          <a:p>
            <a:pPr lvl="1"/>
            <a:r>
              <a:rPr lang="zh-CN" altLang="en-US" dirty="0"/>
              <a:t>这个评分值衡量</a:t>
            </a:r>
            <a:r>
              <a:rPr lang="zh-CN" altLang="en-US" b="1" dirty="0">
                <a:solidFill>
                  <a:srgbClr val="0000FF"/>
                </a:solidFill>
              </a:rPr>
              <a:t>文档与</a:t>
            </a:r>
            <a:r>
              <a:rPr lang="en-US" altLang="zh-CN" b="1" dirty="0">
                <a:solidFill>
                  <a:srgbClr val="0000FF"/>
                </a:solidFill>
              </a:rPr>
              <a:t>query</a:t>
            </a:r>
            <a:r>
              <a:rPr lang="zh-CN" altLang="en-US" b="1" dirty="0">
                <a:solidFill>
                  <a:srgbClr val="0000FF"/>
                </a:solidFill>
              </a:rPr>
              <a:t>的匹配程度</a:t>
            </a:r>
            <a:endParaRPr lang="en-US" altLang="zh-CN" b="1" dirty="0">
              <a:solidFill>
                <a:srgbClr val="0000FF"/>
              </a:solidFill>
            </a:endParaRPr>
          </a:p>
          <a:p>
            <a:endParaRPr lang="zh-CN" altLang="en-US" dirty="0"/>
          </a:p>
          <a:p>
            <a:endParaRPr lang="zh-CN" altLang="en-US" dirty="0"/>
          </a:p>
        </p:txBody>
      </p:sp>
    </p:spTree>
    <p:extLst>
      <p:ext uri="{BB962C8B-B14F-4D97-AF65-F5344CB8AC3E}">
        <p14:creationId xmlns:p14="http://schemas.microsoft.com/office/powerpoint/2010/main" val="383702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排序检索的基本</a:t>
            </a:r>
            <a:r>
              <a:rPr lang="en-US" altLang="zh-CN" dirty="0"/>
              <a:t>——</a:t>
            </a:r>
            <a:r>
              <a:rPr lang="zh-CN" altLang="en-US" dirty="0"/>
              <a:t>评分</a:t>
            </a:r>
          </a:p>
        </p:txBody>
      </p:sp>
      <p:sp>
        <p:nvSpPr>
          <p:cNvPr id="3" name="内容占位符 2"/>
          <p:cNvSpPr>
            <a:spLocks noGrp="1"/>
          </p:cNvSpPr>
          <p:nvPr>
            <p:ph idx="1"/>
          </p:nvPr>
        </p:nvSpPr>
        <p:spPr/>
        <p:txBody>
          <a:bodyPr>
            <a:normAutofit/>
          </a:bodyPr>
          <a:lstStyle/>
          <a:p>
            <a:r>
              <a:rPr lang="zh-CN" altLang="en-US" dirty="0"/>
              <a:t>布尔检索模型</a:t>
            </a:r>
            <a:endParaRPr lang="en-US" altLang="zh-CN" dirty="0"/>
          </a:p>
          <a:p>
            <a:pPr lvl="1"/>
            <a:r>
              <a:rPr lang="zh-CN" altLang="en-US" dirty="0"/>
              <a:t>单个词组成的</a:t>
            </a:r>
            <a:r>
              <a:rPr lang="en-US" altLang="zh-CN" dirty="0"/>
              <a:t>query</a:t>
            </a:r>
            <a:endParaRPr lang="zh-CN" altLang="en-US" dirty="0"/>
          </a:p>
          <a:p>
            <a:pPr lvl="2"/>
            <a:r>
              <a:rPr lang="zh-CN" altLang="en-US" dirty="0"/>
              <a:t>如果该词项不出现在文档中，该文档评分为</a:t>
            </a:r>
            <a:r>
              <a:rPr lang="en-US" altLang="zh-CN" dirty="0"/>
              <a:t>0</a:t>
            </a:r>
          </a:p>
          <a:p>
            <a:pPr lvl="2"/>
            <a:r>
              <a:rPr lang="zh-CN" altLang="en-US" dirty="0"/>
              <a:t>该词项在文档中出现，则评分为</a:t>
            </a:r>
            <a:r>
              <a:rPr lang="en-US" altLang="zh-CN" dirty="0"/>
              <a:t>1</a:t>
            </a:r>
          </a:p>
          <a:p>
            <a:pPr lvl="3"/>
            <a:r>
              <a:rPr lang="zh-CN" altLang="en-US" dirty="0"/>
              <a:t>存在问题</a:t>
            </a:r>
          </a:p>
          <a:p>
            <a:pPr lvl="1"/>
            <a:r>
              <a:rPr lang="zh-CN" altLang="en-US" b="1" dirty="0">
                <a:solidFill>
                  <a:srgbClr val="0000FF"/>
                </a:solidFill>
              </a:rPr>
              <a:t>多个</a:t>
            </a:r>
            <a:r>
              <a:rPr lang="zh-CN" altLang="en-US" dirty="0"/>
              <a:t>词组成的</a:t>
            </a:r>
            <a:r>
              <a:rPr lang="en-US" altLang="zh-CN" dirty="0"/>
              <a:t>query</a:t>
            </a:r>
            <a:r>
              <a:rPr lang="zh-CN" altLang="en-US" dirty="0"/>
              <a:t>？</a:t>
            </a:r>
            <a:endParaRPr lang="zh-CN" altLang="en-US" b="1" dirty="0">
              <a:solidFill>
                <a:srgbClr val="0000FF"/>
              </a:solidFill>
            </a:endParaRPr>
          </a:p>
          <a:p>
            <a:endParaRPr lang="zh-CN" altLang="en-US" dirty="0"/>
          </a:p>
        </p:txBody>
      </p:sp>
    </p:spTree>
    <p:extLst>
      <p:ext uri="{BB962C8B-B14F-4D97-AF65-F5344CB8AC3E}">
        <p14:creationId xmlns:p14="http://schemas.microsoft.com/office/powerpoint/2010/main" val="341932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1F092-4608-489C-93B5-FAEA2AB01F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0CAE2B-2042-4CAD-850A-270A104040CF}"/>
              </a:ext>
            </a:extLst>
          </p:cNvPr>
          <p:cNvSpPr>
            <a:spLocks noGrp="1"/>
          </p:cNvSpPr>
          <p:nvPr>
            <p:ph idx="1"/>
          </p:nvPr>
        </p:nvSpPr>
        <p:spPr/>
        <p:txBody>
          <a:bodyPr>
            <a:normAutofit/>
          </a:bodyPr>
          <a:lstStyle/>
          <a:p>
            <a:r>
              <a:rPr lang="zh-CN" altLang="en-US" dirty="0"/>
              <a:t>排序检索模型中有布尔查询和自由文本查询两种方式</a:t>
            </a:r>
            <a:endParaRPr lang="en-US" altLang="zh-CN" dirty="0"/>
          </a:p>
          <a:p>
            <a:pPr lvl="1"/>
            <a:r>
              <a:rPr lang="zh-CN" altLang="en-US" dirty="0"/>
              <a:t>布尔查询</a:t>
            </a:r>
            <a:endParaRPr lang="en-US" altLang="zh-CN" dirty="0"/>
          </a:p>
          <a:p>
            <a:pPr lvl="1"/>
            <a:r>
              <a:rPr lang="zh-CN" altLang="en-US" dirty="0"/>
              <a:t>自由文本查询：用户</a:t>
            </a:r>
            <a:r>
              <a:rPr lang="en-US" altLang="zh-CN" dirty="0"/>
              <a:t>query</a:t>
            </a:r>
            <a:r>
              <a:rPr lang="zh-CN" altLang="en-US" dirty="0"/>
              <a:t>是自然语言的一个或多个词语而不是由查询语言构造的表达式</a:t>
            </a:r>
            <a:endParaRPr lang="en-US" altLang="zh-CN" dirty="0"/>
          </a:p>
          <a:p>
            <a:pPr lvl="2"/>
            <a:r>
              <a:rPr lang="zh-CN" altLang="en-US" dirty="0"/>
              <a:t>短文档</a:t>
            </a:r>
            <a:endParaRPr lang="en-US" altLang="zh-CN" sz="2800" dirty="0"/>
          </a:p>
          <a:p>
            <a:pPr lvl="3"/>
            <a:r>
              <a:rPr lang="en-US" altLang="zh-CN" sz="1600" dirty="0"/>
              <a:t>Query: ides of march    </a:t>
            </a:r>
            <a:r>
              <a:rPr lang="zh-CN" altLang="en-US" sz="1600" dirty="0"/>
              <a:t>三月十五日</a:t>
            </a:r>
            <a:r>
              <a:rPr lang="en-US" altLang="zh-CN" sz="1600" dirty="0"/>
              <a:t>; </a:t>
            </a:r>
            <a:r>
              <a:rPr lang="zh-CN" altLang="en-US" sz="1600" dirty="0"/>
              <a:t>弑父日</a:t>
            </a:r>
            <a:endParaRPr lang="en-US" altLang="zh-CN" sz="1600" dirty="0"/>
          </a:p>
          <a:p>
            <a:pPr lvl="4"/>
            <a:r>
              <a:rPr lang="en-US" altLang="zh-CN" sz="1600" dirty="0"/>
              <a:t>Ides  </a:t>
            </a:r>
            <a:r>
              <a:rPr lang="zh-CN" altLang="en-US" sz="1600" dirty="0"/>
              <a:t>月中日</a:t>
            </a:r>
            <a:endParaRPr lang="en-US" altLang="zh-CN" sz="1600" dirty="0">
              <a:solidFill>
                <a:srgbClr val="0000FF"/>
              </a:solidFill>
            </a:endParaRPr>
          </a:p>
          <a:p>
            <a:pPr lvl="3"/>
            <a:r>
              <a:rPr lang="en-US" altLang="zh-CN" sz="1600" dirty="0"/>
              <a:t>Document 1: </a:t>
            </a:r>
            <a:r>
              <a:rPr lang="en-US" altLang="zh-CN" sz="1600" dirty="0" err="1"/>
              <a:t>caesar</a:t>
            </a:r>
            <a:r>
              <a:rPr lang="en-US" altLang="zh-CN" sz="1600" dirty="0"/>
              <a:t> died in </a:t>
            </a:r>
            <a:r>
              <a:rPr lang="en-US" altLang="zh-CN" sz="1600" dirty="0">
                <a:solidFill>
                  <a:srgbClr val="0000FF"/>
                </a:solidFill>
              </a:rPr>
              <a:t>march</a:t>
            </a:r>
          </a:p>
          <a:p>
            <a:pPr lvl="3"/>
            <a:r>
              <a:rPr lang="en-US" altLang="zh-CN" sz="1600" dirty="0"/>
              <a:t>Document 2: the long </a:t>
            </a:r>
            <a:r>
              <a:rPr lang="en-US" altLang="zh-CN" sz="1600" dirty="0">
                <a:solidFill>
                  <a:srgbClr val="0000FF"/>
                </a:solidFill>
              </a:rPr>
              <a:t>march</a:t>
            </a:r>
          </a:p>
        </p:txBody>
      </p:sp>
    </p:spTree>
    <p:extLst>
      <p:ext uri="{BB962C8B-B14F-4D97-AF65-F5344CB8AC3E}">
        <p14:creationId xmlns:p14="http://schemas.microsoft.com/office/powerpoint/2010/main" val="214401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三、词项频率</a:t>
            </a:r>
          </a:p>
        </p:txBody>
      </p:sp>
      <p:sp>
        <p:nvSpPr>
          <p:cNvPr id="3" name="内容占位符 2"/>
          <p:cNvSpPr>
            <a:spLocks noGrp="1"/>
          </p:cNvSpPr>
          <p:nvPr>
            <p:ph idx="1"/>
          </p:nvPr>
        </p:nvSpPr>
        <p:spPr/>
        <p:txBody>
          <a:bodyPr/>
          <a:lstStyle/>
          <a:p>
            <a:r>
              <a:rPr lang="zh-CN" altLang="en-US" dirty="0"/>
              <a:t>词项</a:t>
            </a:r>
            <a:r>
              <a:rPr lang="en-US" altLang="zh-CN" dirty="0"/>
              <a:t>-</a:t>
            </a:r>
            <a:r>
              <a:rPr lang="zh-CN" altLang="en-US" dirty="0"/>
              <a:t>文档二值关联矩阵</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8839200" cy="409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9502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2307</Words>
  <Application>Microsoft Office PowerPoint</Application>
  <PresentationFormat>全屏显示(4:3)</PresentationFormat>
  <Paragraphs>226</Paragraphs>
  <Slides>47</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-apple-system</vt:lpstr>
      <vt:lpstr>PingFang SC</vt:lpstr>
      <vt:lpstr>宋体</vt:lpstr>
      <vt:lpstr>Arial</vt:lpstr>
      <vt:lpstr>Calibri</vt:lpstr>
      <vt:lpstr>Times New Roman</vt:lpstr>
      <vt:lpstr>Office 主题​​</vt:lpstr>
      <vt:lpstr>第6讲 向量空间模型</vt:lpstr>
      <vt:lpstr>PowerPoint 演示文稿</vt:lpstr>
      <vt:lpstr>一、布尔检索模型的特点</vt:lpstr>
      <vt:lpstr>PowerPoint 演示文稿</vt:lpstr>
      <vt:lpstr>PowerPoint 演示文稿</vt:lpstr>
      <vt:lpstr>排序检索</vt:lpstr>
      <vt:lpstr>排序检索的基本——评分</vt:lpstr>
      <vt:lpstr>PowerPoint 演示文稿</vt:lpstr>
      <vt:lpstr>三、词项频率</vt:lpstr>
      <vt:lpstr>词项-文档词频关联矩阵</vt:lpstr>
      <vt:lpstr>词项频率tf (Term frequency )</vt:lpstr>
      <vt:lpstr>一种替代原始tf的方法: 对数词频</vt:lpstr>
      <vt:lpstr> </vt:lpstr>
      <vt:lpstr>三、tf-idf权重计算</vt:lpstr>
      <vt:lpstr>PowerPoint 演示文稿</vt:lpstr>
      <vt:lpstr>PowerPoint 演示文稿</vt:lpstr>
      <vt:lpstr>PowerPoint 演示文稿</vt:lpstr>
      <vt:lpstr>PowerPoint 演示文稿</vt:lpstr>
      <vt:lpstr>PowerPoint 演示文稿</vt:lpstr>
      <vt:lpstr>四、向量空间模型</vt:lpstr>
      <vt:lpstr>词项-文档词频关联矩阵</vt:lpstr>
      <vt:lpstr>二值 → 词频 → tf-idf矩阵</vt:lpstr>
      <vt:lpstr>向量空间模型</vt:lpstr>
      <vt:lpstr>PowerPoint 演示文稿</vt:lpstr>
      <vt:lpstr>PowerPoint 演示文稿</vt:lpstr>
      <vt:lpstr>相似度计算 </vt:lpstr>
      <vt:lpstr>欧几里得距离 Eucledian Distance</vt:lpstr>
      <vt:lpstr>PowerPoint 演示文稿</vt:lpstr>
      <vt:lpstr>不用欧式距离</vt:lpstr>
      <vt:lpstr>PowerPoint 演示文稿</vt:lpstr>
      <vt:lpstr>余弦相似度</vt:lpstr>
      <vt:lpstr> </vt:lpstr>
      <vt:lpstr>PowerPoint 演示文稿</vt:lpstr>
      <vt:lpstr>文档长度归一化</vt:lpstr>
      <vt:lpstr>PowerPoint 演示文稿</vt:lpstr>
      <vt:lpstr>向量空间模型</vt:lpstr>
      <vt:lpstr>PowerPoint 演示文稿</vt:lpstr>
      <vt:lpstr>PowerPoint 演示文稿</vt:lpstr>
      <vt:lpstr>PowerPoint 演示文稿</vt:lpstr>
      <vt:lpstr>PowerPoint 演示文稿</vt:lpstr>
      <vt:lpstr>PowerPoint 演示文稿</vt:lpstr>
      <vt:lpstr>向量空间模型特点</vt:lpstr>
      <vt:lpstr>五、向量空间模型的价值</vt:lpstr>
      <vt:lpstr>PowerPoint 演示文稿</vt:lpstr>
      <vt:lpstr>Gensim</vt:lpstr>
      <vt:lpstr>使用gensim tf-idf模型求文本相似度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lianli</dc:creator>
  <cp:lastModifiedBy>贾 星宇</cp:lastModifiedBy>
  <cp:revision>45</cp:revision>
  <dcterms:created xsi:type="dcterms:W3CDTF">2018-07-18T01:52:52Z</dcterms:created>
  <dcterms:modified xsi:type="dcterms:W3CDTF">2023-02-13T06:01:37Z</dcterms:modified>
</cp:coreProperties>
</file>