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258" r:id="rId4"/>
    <p:sldId id="259" r:id="rId5"/>
    <p:sldId id="272" r:id="rId6"/>
    <p:sldId id="264" r:id="rId7"/>
    <p:sldId id="332" r:id="rId8"/>
    <p:sldId id="333" r:id="rId9"/>
    <p:sldId id="262" r:id="rId10"/>
    <p:sldId id="273" r:id="rId11"/>
    <p:sldId id="265" r:id="rId12"/>
    <p:sldId id="282" r:id="rId13"/>
    <p:sldId id="325" r:id="rId14"/>
    <p:sldId id="288" r:id="rId15"/>
    <p:sldId id="312" r:id="rId16"/>
    <p:sldId id="260" r:id="rId17"/>
    <p:sldId id="284" r:id="rId18"/>
    <p:sldId id="266" r:id="rId19"/>
    <p:sldId id="267" r:id="rId20"/>
    <p:sldId id="279" r:id="rId21"/>
    <p:sldId id="280" r:id="rId22"/>
    <p:sldId id="281" r:id="rId23"/>
    <p:sldId id="271" r:id="rId24"/>
    <p:sldId id="327" r:id="rId25"/>
    <p:sldId id="268" r:id="rId26"/>
    <p:sldId id="297" r:id="rId27"/>
    <p:sldId id="270" r:id="rId28"/>
    <p:sldId id="269" r:id="rId29"/>
    <p:sldId id="294" r:id="rId30"/>
    <p:sldId id="295" r:id="rId31"/>
    <p:sldId id="292" r:id="rId32"/>
    <p:sldId id="293" r:id="rId33"/>
    <p:sldId id="307" r:id="rId34"/>
    <p:sldId id="296" r:id="rId35"/>
    <p:sldId id="613" r:id="rId36"/>
    <p:sldId id="964" r:id="rId37"/>
    <p:sldId id="974" r:id="rId38"/>
    <p:sldId id="963" r:id="rId39"/>
    <p:sldId id="975" r:id="rId40"/>
    <p:sldId id="334" r:id="rId41"/>
    <p:sldId id="306" r:id="rId42"/>
    <p:sldId id="299" r:id="rId43"/>
    <p:sldId id="300" r:id="rId44"/>
    <p:sldId id="352" r:id="rId45"/>
    <p:sldId id="353" r:id="rId46"/>
    <p:sldId id="715" r:id="rId47"/>
    <p:sldId id="977" r:id="rId48"/>
    <p:sldId id="976" r:id="rId49"/>
    <p:sldId id="978" r:id="rId50"/>
    <p:sldId id="289" r:id="rId51"/>
    <p:sldId id="337" r:id="rId52"/>
    <p:sldId id="315" r:id="rId53"/>
    <p:sldId id="341" r:id="rId54"/>
    <p:sldId id="330" r:id="rId55"/>
    <p:sldId id="342" r:id="rId56"/>
    <p:sldId id="343" r:id="rId57"/>
    <p:sldId id="302" r:id="rId58"/>
    <p:sldId id="344" r:id="rId59"/>
    <p:sldId id="345" r:id="rId60"/>
    <p:sldId id="354" r:id="rId61"/>
    <p:sldId id="346" r:id="rId62"/>
    <p:sldId id="313" r:id="rId63"/>
    <p:sldId id="290" r:id="rId64"/>
    <p:sldId id="348" r:id="rId65"/>
    <p:sldId id="349" r:id="rId66"/>
    <p:sldId id="350" r:id="rId67"/>
    <p:sldId id="311" r:id="rId68"/>
    <p:sldId id="331" r:id="rId69"/>
    <p:sldId id="351" r:id="rId70"/>
    <p:sldId id="263" r:id="rId71"/>
    <p:sldId id="283" r:id="rId72"/>
    <p:sldId id="285" r:id="rId73"/>
    <p:sldId id="286" r:id="rId74"/>
    <p:sldId id="322" r:id="rId75"/>
    <p:sldId id="319" r:id="rId76"/>
    <p:sldId id="317" r:id="rId77"/>
    <p:sldId id="328"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884"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626B95-E6E8-413D-8798-16C62B4AEEEB}" type="datetimeFigureOut">
              <a:rPr lang="zh-CN" altLang="en-US" smtClean="0"/>
              <a:pPr/>
              <a:t>2023/2/3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96982E-AE9E-46A0-ADA1-40F2615CFD48}" type="slidenum">
              <a:rPr lang="zh-CN" altLang="en-US" smtClean="0"/>
              <a:pPr/>
              <a:t>‹#›</a:t>
            </a:fld>
            <a:endParaRPr lang="zh-CN" altLang="en-US"/>
          </a:p>
        </p:txBody>
      </p:sp>
    </p:spTree>
    <p:extLst>
      <p:ext uri="{BB962C8B-B14F-4D97-AF65-F5344CB8AC3E}">
        <p14:creationId xmlns:p14="http://schemas.microsoft.com/office/powerpoint/2010/main" val="3957136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log.csdn.net/zhuxiaodong030/article/details/54408786"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zhuanlan.zhihu.com/p/32685118"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nblogs.com/ywl925/p/3552815.html"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blog.csdn.net/zhao_crystal/article/details/12130326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西格玛</a:t>
            </a:r>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4</a:t>
            </a:fld>
            <a:endParaRPr lang="zh-CN" altLang="en-US"/>
          </a:p>
        </p:txBody>
      </p:sp>
    </p:spTree>
    <p:extLst>
      <p:ext uri="{BB962C8B-B14F-4D97-AF65-F5344CB8AC3E}">
        <p14:creationId xmlns:p14="http://schemas.microsoft.com/office/powerpoint/2010/main" val="2014258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PLSA</a:t>
            </a:r>
            <a:r>
              <a:rPr lang="zh-CN" altLang="en-US" dirty="0"/>
              <a:t>有时会出现过拟合的现象。</a:t>
            </a:r>
            <a:endParaRPr lang="en-US" altLang="zh-CN" dirty="0"/>
          </a:p>
          <a:p>
            <a:r>
              <a:rPr lang="zh-CN" altLang="en-US" dirty="0"/>
              <a:t>要避免过拟合的问题，</a:t>
            </a:r>
            <a:r>
              <a:rPr lang="en-US" altLang="zh-CN" dirty="0"/>
              <a:t>PLSA</a:t>
            </a:r>
            <a:r>
              <a:rPr lang="zh-CN" altLang="en-US" dirty="0"/>
              <a:t>使用了一种广泛应用的最大似然估计的方法，期望最大化。</a:t>
            </a:r>
            <a:r>
              <a:rPr lang="en-US" altLang="zh-CN" dirty="0"/>
              <a:t>PLSA</a:t>
            </a:r>
            <a:r>
              <a:rPr lang="zh-CN" altLang="en-US" dirty="0"/>
              <a:t>中训练参数的值会随着文档的数目线性递增。</a:t>
            </a:r>
          </a:p>
          <a:p>
            <a:endParaRPr lang="zh-CN" altLang="en-US" dirty="0"/>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44</a:t>
            </a:fld>
            <a:endParaRPr lang="zh-CN" altLang="en-US"/>
          </a:p>
        </p:txBody>
      </p:sp>
    </p:spTree>
    <p:extLst>
      <p:ext uri="{BB962C8B-B14F-4D97-AF65-F5344CB8AC3E}">
        <p14:creationId xmlns:p14="http://schemas.microsoft.com/office/powerpoint/2010/main" val="1494236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从贝叶斯角度深入理解正则化</a:t>
            </a:r>
            <a:r>
              <a:rPr lang="en-US" altLang="zh-CN" dirty="0">
                <a:hlinkClick r:id="rId3"/>
              </a:rPr>
              <a:t>_</a:t>
            </a:r>
            <a:r>
              <a:rPr lang="en-US" altLang="zh-CN" dirty="0" err="1">
                <a:hlinkClick r:id="rId3"/>
              </a:rPr>
              <a:t>Zxdon</a:t>
            </a:r>
            <a:r>
              <a:rPr lang="zh-CN" altLang="en-US" dirty="0">
                <a:hlinkClick r:id="rId3"/>
              </a:rPr>
              <a:t>的博客</a:t>
            </a:r>
            <a:r>
              <a:rPr lang="en-US" altLang="zh-CN" dirty="0">
                <a:hlinkClick r:id="rId3"/>
              </a:rPr>
              <a:t>-CSDN</a:t>
            </a:r>
            <a:r>
              <a:rPr lang="zh-CN" altLang="en-US" dirty="0">
                <a:hlinkClick r:id="rId3"/>
              </a:rPr>
              <a:t>博客</a:t>
            </a:r>
            <a:r>
              <a:rPr lang="en-US" altLang="zh-CN" dirty="0">
                <a:hlinkClick r:id="rId3"/>
              </a:rPr>
              <a:t>_</a:t>
            </a:r>
            <a:r>
              <a:rPr lang="zh-CN" altLang="en-US" dirty="0">
                <a:hlinkClick r:id="rId3"/>
              </a:rPr>
              <a:t>贝叶斯正则化算法</a:t>
            </a:r>
            <a:endParaRPr lang="en-US" altLang="zh-CN" dirty="0"/>
          </a:p>
          <a:p>
            <a:r>
              <a:rPr lang="zh-CN" altLang="en-US" dirty="0">
                <a:hlinkClick r:id="rId4"/>
              </a:rPr>
              <a:t>贝叶斯眼里的正则化 </a:t>
            </a:r>
            <a:r>
              <a:rPr lang="en-US" altLang="zh-CN" dirty="0">
                <a:hlinkClick r:id="rId4"/>
              </a:rPr>
              <a:t>- </a:t>
            </a:r>
            <a:r>
              <a:rPr lang="zh-CN" altLang="en-US" dirty="0">
                <a:hlinkClick r:id="rId4"/>
              </a:rPr>
              <a:t>知乎 </a:t>
            </a:r>
            <a:r>
              <a:rPr lang="en-US" altLang="zh-CN" dirty="0">
                <a:hlinkClick r:id="rId4"/>
              </a:rPr>
              <a:t>(zhihu.com)</a:t>
            </a:r>
            <a:endParaRPr lang="zh-CN" altLang="en-US" dirty="0"/>
          </a:p>
        </p:txBody>
      </p:sp>
      <p:sp>
        <p:nvSpPr>
          <p:cNvPr id="4" name="灯片编号占位符 3"/>
          <p:cNvSpPr>
            <a:spLocks noGrp="1"/>
          </p:cNvSpPr>
          <p:nvPr>
            <p:ph type="sldNum" sz="quarter" idx="5"/>
          </p:nvPr>
        </p:nvSpPr>
        <p:spPr/>
        <p:txBody>
          <a:bodyPr/>
          <a:lstStyle/>
          <a:p>
            <a:fld id="{A996982E-AE9E-46A0-ADA1-40F2615CFD48}" type="slidenum">
              <a:rPr lang="zh-CN" altLang="en-US" smtClean="0"/>
              <a:pPr/>
              <a:t>48</a:t>
            </a:fld>
            <a:endParaRPr lang="zh-CN" altLang="en-US"/>
          </a:p>
        </p:txBody>
      </p:sp>
    </p:spTree>
    <p:extLst>
      <p:ext uri="{BB962C8B-B14F-4D97-AF65-F5344CB8AC3E}">
        <p14:creationId xmlns:p14="http://schemas.microsoft.com/office/powerpoint/2010/main" val="2359065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t>http://blog.csdn.net/a123456ei/article/details/22767429</a:t>
            </a:r>
            <a:endParaRPr lang="zh-CN" altLang="en-US" b="1" dirty="0"/>
          </a:p>
          <a:p>
            <a:endParaRPr lang="zh-CN" altLang="en-US" dirty="0"/>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50</a:t>
            </a:fld>
            <a:endParaRPr lang="zh-CN" altLang="en-US"/>
          </a:p>
        </p:txBody>
      </p:sp>
    </p:spTree>
    <p:extLst>
      <p:ext uri="{BB962C8B-B14F-4D97-AF65-F5344CB8AC3E}">
        <p14:creationId xmlns:p14="http://schemas.microsoft.com/office/powerpoint/2010/main" val="311466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l-GR" altLang="zh-CN" dirty="0"/>
              <a:t>Θ</a:t>
            </a:r>
            <a:r>
              <a:rPr lang="zh-CN" altLang="en-US" dirty="0"/>
              <a:t>西塔    </a:t>
            </a:r>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φ</a:t>
            </a:r>
            <a:r>
              <a:rPr lang="zh-CN" altLang="en-US" sz="1200" b="0" i="0" kern="1200" dirty="0">
                <a:solidFill>
                  <a:schemeClr val="tx1"/>
                </a:solidFill>
                <a:latin typeface="+mn-lt"/>
                <a:ea typeface="+mn-ea"/>
                <a:cs typeface="+mn-cs"/>
              </a:rPr>
              <a:t> 的中文读音为“斐”</a:t>
            </a:r>
            <a:endParaRPr lang="zh-CN" altLang="en-US" dirty="0"/>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58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求解过程中遇到后 验概率</a:t>
            </a:r>
            <a:r>
              <a:rPr lang="en-US" altLang="zh-CN" dirty="0"/>
              <a:t>p(</a:t>
            </a:r>
            <a:r>
              <a:rPr lang="en-US" altLang="zh-CN" dirty="0" err="1"/>
              <a:t>θ,z|w</a:t>
            </a:r>
            <a:r>
              <a:rPr lang="en-US" altLang="zh-CN" dirty="0"/>
              <a:t>)</a:t>
            </a:r>
            <a:r>
              <a:rPr lang="zh-CN" altLang="en-US" dirty="0"/>
              <a:t>无法直接求解，需要找一个似然函数下界来近似求解，原文使用基于分解（</a:t>
            </a:r>
            <a:r>
              <a:rPr lang="en-US" altLang="zh-CN" dirty="0"/>
              <a:t>factorization</a:t>
            </a:r>
            <a:r>
              <a:rPr lang="zh-CN" altLang="en-US" dirty="0"/>
              <a:t>）假设的变分法（</a:t>
            </a:r>
            <a:r>
              <a:rPr lang="en-US" altLang="zh-CN" dirty="0" err="1"/>
              <a:t>varialtional</a:t>
            </a:r>
            <a:r>
              <a:rPr lang="en-US" altLang="zh-CN" dirty="0"/>
              <a:t> inference</a:t>
            </a:r>
            <a:r>
              <a:rPr lang="zh-CN" altLang="en-US" dirty="0"/>
              <a:t>）进行计算，用到了</a:t>
            </a:r>
            <a:r>
              <a:rPr lang="en-US" altLang="zh-CN" dirty="0"/>
              <a:t>EM</a:t>
            </a:r>
            <a:r>
              <a:rPr lang="zh-CN" altLang="en-US" dirty="0"/>
              <a:t>算法。每次</a:t>
            </a:r>
            <a:r>
              <a:rPr lang="en-US" altLang="zh-CN" dirty="0"/>
              <a:t>E-step</a:t>
            </a:r>
            <a:r>
              <a:rPr lang="zh-CN" altLang="en-US" dirty="0"/>
              <a:t>输入</a:t>
            </a:r>
            <a:r>
              <a:rPr lang="en-US" altLang="zh-CN" dirty="0"/>
              <a:t>α</a:t>
            </a:r>
            <a:r>
              <a:rPr lang="zh-CN" altLang="en-US" dirty="0"/>
              <a:t>和</a:t>
            </a:r>
            <a:r>
              <a:rPr lang="en-US" altLang="zh-CN" dirty="0"/>
              <a:t>β</a:t>
            </a:r>
            <a:r>
              <a:rPr lang="zh-CN" altLang="en-US" dirty="0"/>
              <a:t>，计算似然函数，</a:t>
            </a:r>
            <a:r>
              <a:rPr lang="en-US" altLang="zh-CN" dirty="0"/>
              <a:t>M-step</a:t>
            </a:r>
            <a:r>
              <a:rPr lang="zh-CN" altLang="en-US" dirty="0"/>
              <a:t>最大化这个似然函数，算出</a:t>
            </a:r>
            <a:r>
              <a:rPr lang="en-US" altLang="zh-CN" dirty="0"/>
              <a:t>α</a:t>
            </a:r>
            <a:r>
              <a:rPr lang="zh-CN" altLang="en-US" dirty="0"/>
              <a:t>和</a:t>
            </a:r>
            <a:r>
              <a:rPr lang="en-US" altLang="zh-CN" dirty="0"/>
              <a:t>β</a:t>
            </a:r>
            <a:r>
              <a:rPr lang="zh-CN" altLang="en-US" dirty="0"/>
              <a:t>，不断迭代直到收敛。</a:t>
            </a:r>
          </a:p>
          <a:p>
            <a:endParaRPr lang="zh-CN" altLang="en-US" dirty="0"/>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59</a:t>
            </a:fld>
            <a:endParaRPr lang="zh-CN" altLang="en-US"/>
          </a:p>
        </p:txBody>
      </p:sp>
    </p:spTree>
    <p:extLst>
      <p:ext uri="{BB962C8B-B14F-4D97-AF65-F5344CB8AC3E}">
        <p14:creationId xmlns:p14="http://schemas.microsoft.com/office/powerpoint/2010/main" val="1552876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60</a:t>
            </a:fld>
            <a:endParaRPr lang="zh-CN" altLang="en-US"/>
          </a:p>
        </p:txBody>
      </p:sp>
    </p:spTree>
    <p:extLst>
      <p:ext uri="{BB962C8B-B14F-4D97-AF65-F5344CB8AC3E}">
        <p14:creationId xmlns:p14="http://schemas.microsoft.com/office/powerpoint/2010/main" val="3522850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https://www.jianshu.com/p/9ac0075cc4c0</a:t>
            </a:r>
            <a:endParaRPr lang="zh-CN" altLang="en-US" dirty="0"/>
          </a:p>
        </p:txBody>
      </p:sp>
      <p:sp>
        <p:nvSpPr>
          <p:cNvPr id="4" name="灯片编号占位符 3"/>
          <p:cNvSpPr>
            <a:spLocks noGrp="1"/>
          </p:cNvSpPr>
          <p:nvPr>
            <p:ph type="sldNum" sz="quarter" idx="5"/>
          </p:nvPr>
        </p:nvSpPr>
        <p:spPr/>
        <p:txBody>
          <a:bodyPr/>
          <a:lstStyle/>
          <a:p>
            <a:fld id="{3137F1EB-90CE-4C50-9514-0FB6A1A40071}" type="slidenum">
              <a:rPr lang="zh-CN" altLang="en-US" smtClean="0"/>
              <a:pPr/>
              <a:t>62</a:t>
            </a:fld>
            <a:endParaRPr lang="zh-CN" altLang="en-US"/>
          </a:p>
        </p:txBody>
      </p:sp>
    </p:spTree>
    <p:extLst>
      <p:ext uri="{BB962C8B-B14F-4D97-AF65-F5344CB8AC3E}">
        <p14:creationId xmlns:p14="http://schemas.microsoft.com/office/powerpoint/2010/main" val="591177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65</a:t>
            </a:fld>
            <a:endParaRPr lang="zh-CN" altLang="en-US"/>
          </a:p>
        </p:txBody>
      </p:sp>
    </p:spTree>
    <p:extLst>
      <p:ext uri="{BB962C8B-B14F-4D97-AF65-F5344CB8AC3E}">
        <p14:creationId xmlns:p14="http://schemas.microsoft.com/office/powerpoint/2010/main" val="39807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σ</a:t>
            </a:r>
            <a:r>
              <a:rPr lang="zh-CN" altLang="en-US" dirty="0"/>
              <a:t>西格玛</a:t>
            </a:r>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对于</a:t>
            </a:r>
            <a:r>
              <a:rPr lang="en-US" altLang="zh-CN" dirty="0"/>
              <a:t>count vectors </a:t>
            </a:r>
            <a:r>
              <a:rPr lang="zh-CN" altLang="en-US" dirty="0"/>
              <a:t>而言，欧式距离表达是不合适的（重建时会产生负数）；没有刻画</a:t>
            </a:r>
            <a:r>
              <a:rPr lang="en-US" altLang="zh-CN" dirty="0"/>
              <a:t>term</a:t>
            </a:r>
            <a:r>
              <a:rPr lang="zh-CN" altLang="en-US" dirty="0"/>
              <a:t>出现次数的概率模型； </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26</a:t>
            </a:fld>
            <a:endParaRPr lang="zh-CN" altLang="en-US"/>
          </a:p>
        </p:txBody>
      </p:sp>
    </p:spTree>
    <p:extLst>
      <p:ext uri="{BB962C8B-B14F-4D97-AF65-F5344CB8AC3E}">
        <p14:creationId xmlns:p14="http://schemas.microsoft.com/office/powerpoint/2010/main" val="2818543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SVD</a:t>
            </a:r>
            <a:r>
              <a:rPr lang="zh-CN" altLang="en-US" dirty="0"/>
              <a:t>的优化目标基于</a:t>
            </a:r>
            <a:r>
              <a:rPr lang="en-US" altLang="zh-CN" dirty="0"/>
              <a:t>L-2 norm </a:t>
            </a:r>
            <a:r>
              <a:rPr lang="zh-CN" altLang="en-US" dirty="0"/>
              <a:t>或者是 </a:t>
            </a:r>
            <a:r>
              <a:rPr lang="en-US" altLang="zh-CN" dirty="0" err="1"/>
              <a:t>Frobenius</a:t>
            </a:r>
            <a:r>
              <a:rPr lang="en-US" altLang="zh-CN" dirty="0"/>
              <a:t> Norm</a:t>
            </a:r>
            <a:r>
              <a:rPr lang="zh-CN" altLang="en-US" dirty="0"/>
              <a:t>的，这相当于隐含了对数据的高斯噪声假设。而</a:t>
            </a:r>
            <a:r>
              <a:rPr lang="en-US" altLang="zh-CN" dirty="0"/>
              <a:t>term</a:t>
            </a:r>
            <a:r>
              <a:rPr lang="zh-CN" altLang="en-US" dirty="0"/>
              <a:t>出现的次数是非负的，这明显不符合</a:t>
            </a:r>
            <a:r>
              <a:rPr lang="en-US" altLang="zh-CN" dirty="0"/>
              <a:t>Gaussian</a:t>
            </a:r>
            <a:r>
              <a:rPr lang="zh-CN" altLang="en-US" dirty="0"/>
              <a:t>假设，而更接近</a:t>
            </a:r>
            <a:r>
              <a:rPr lang="en-US" altLang="zh-CN" dirty="0"/>
              <a:t>Multi-</a:t>
            </a:r>
            <a:r>
              <a:rPr lang="en-US" altLang="zh-CN" dirty="0" err="1"/>
              <a:t>nomial</a:t>
            </a:r>
            <a:r>
              <a:rPr lang="zh-CN" altLang="en-US" dirty="0"/>
              <a:t>分布</a:t>
            </a:r>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27</a:t>
            </a:fld>
            <a:endParaRPr lang="zh-CN" altLang="en-US"/>
          </a:p>
        </p:txBody>
      </p:sp>
    </p:spTree>
    <p:extLst>
      <p:ext uri="{BB962C8B-B14F-4D97-AF65-F5344CB8AC3E}">
        <p14:creationId xmlns:p14="http://schemas.microsoft.com/office/powerpoint/2010/main" val="3211240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28</a:t>
            </a:fld>
            <a:endParaRPr lang="zh-CN" altLang="en-US"/>
          </a:p>
        </p:txBody>
      </p:sp>
    </p:spTree>
    <p:extLst>
      <p:ext uri="{BB962C8B-B14F-4D97-AF65-F5344CB8AC3E}">
        <p14:creationId xmlns:p14="http://schemas.microsoft.com/office/powerpoint/2010/main" val="170433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最大似然估计， 最大后验估计</a:t>
            </a:r>
          </a:p>
        </p:txBody>
      </p:sp>
      <p:sp>
        <p:nvSpPr>
          <p:cNvPr id="4" name="灯片编号占位符 3"/>
          <p:cNvSpPr>
            <a:spLocks noGrp="1"/>
          </p:cNvSpPr>
          <p:nvPr>
            <p:ph type="sldNum" sz="quarter" idx="5"/>
          </p:nvPr>
        </p:nvSpPr>
        <p:spPr/>
        <p:txBody>
          <a:bodyPr/>
          <a:lstStyle/>
          <a:p>
            <a:fld id="{A47BA745-17C7-4115-B57B-A4166B3EE43E}" type="slidenum">
              <a:rPr lang="zh-CN" altLang="en-US" smtClean="0"/>
              <a:pPr/>
              <a:t>36</a:t>
            </a:fld>
            <a:endParaRPr lang="zh-CN" altLang="en-US"/>
          </a:p>
        </p:txBody>
      </p:sp>
    </p:spTree>
    <p:extLst>
      <p:ext uri="{BB962C8B-B14F-4D97-AF65-F5344CB8AC3E}">
        <p14:creationId xmlns:p14="http://schemas.microsoft.com/office/powerpoint/2010/main" val="3756169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https://www.cnblogs.com/ywl925/p/3552815.html</a:t>
            </a:r>
            <a:endParaRPr lang="en-US" altLang="zh-CN" dirty="0"/>
          </a:p>
          <a:p>
            <a:r>
              <a:rPr lang="en-US" altLang="zh-CN" dirty="0"/>
              <a:t>http://www.cnblogs.com/bentuwuying/p/6219970.html</a:t>
            </a:r>
          </a:p>
          <a:p>
            <a:r>
              <a:rPr lang="en-US" altLang="zh-CN" dirty="0">
                <a:hlinkClick r:id="rId4"/>
              </a:rPr>
              <a:t>PLSA/</a:t>
            </a:r>
            <a:r>
              <a:rPr lang="en-US" altLang="zh-CN" dirty="0" err="1">
                <a:hlinkClick r:id="rId4"/>
              </a:rPr>
              <a:t>PLSI_zhao_crystal</a:t>
            </a:r>
            <a:r>
              <a:rPr lang="zh-CN" altLang="en-US" dirty="0">
                <a:hlinkClick r:id="rId4"/>
              </a:rPr>
              <a:t>的博客</a:t>
            </a:r>
            <a:r>
              <a:rPr lang="en-US" altLang="zh-CN" dirty="0">
                <a:hlinkClick r:id="rId4"/>
              </a:rPr>
              <a:t>-CSDN</a:t>
            </a:r>
            <a:r>
              <a:rPr lang="zh-CN" altLang="en-US" dirty="0">
                <a:hlinkClick r:id="rId4"/>
              </a:rPr>
              <a:t>博客</a:t>
            </a:r>
            <a:r>
              <a:rPr lang="en-US" altLang="zh-CN" dirty="0">
                <a:hlinkClick r:id="rId4"/>
              </a:rPr>
              <a:t>_</a:t>
            </a:r>
            <a:r>
              <a:rPr lang="en-US" altLang="zh-CN" dirty="0" err="1">
                <a:hlinkClick r:id="rId4"/>
              </a:rPr>
              <a:t>plsa</a:t>
            </a:r>
            <a:r>
              <a:rPr lang="en-US" altLang="zh-CN" dirty="0"/>
              <a:t>    EM</a:t>
            </a:r>
            <a:r>
              <a:rPr lang="zh-CN" altLang="en-US" dirty="0"/>
              <a:t>推导</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996982E-AE9E-46A0-ADA1-40F2615CFD48}" type="slidenum">
              <a:rPr lang="zh-CN" altLang="en-US" smtClean="0"/>
              <a:pPr/>
              <a:t>40</a:t>
            </a:fld>
            <a:endParaRPr lang="zh-CN" altLang="en-US"/>
          </a:p>
        </p:txBody>
      </p:sp>
    </p:spTree>
    <p:extLst>
      <p:ext uri="{BB962C8B-B14F-4D97-AF65-F5344CB8AC3E}">
        <p14:creationId xmlns:p14="http://schemas.microsoft.com/office/powerpoint/2010/main" val="345699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a:solidFill>
                  <a:schemeClr val="tx1"/>
                </a:solidFill>
                <a:effectLst/>
                <a:latin typeface="+mn-lt"/>
                <a:ea typeface="+mn-ea"/>
                <a:cs typeface="+mn-cs"/>
              </a:rPr>
              <a:t>KL</a:t>
            </a:r>
            <a:r>
              <a:rPr lang="zh-CN" altLang="en-US" dirty="0">
                <a:effectLst/>
              </a:rPr>
              <a:t>散度</a:t>
            </a:r>
            <a:r>
              <a:rPr lang="en-US" altLang="zh-CN" dirty="0">
                <a:effectLst/>
              </a:rPr>
              <a:t>( </a:t>
            </a:r>
            <a:r>
              <a:rPr lang="en-US" altLang="zh-CN" dirty="0" err="1">
                <a:effectLst/>
              </a:rPr>
              <a:t>Kullback</a:t>
            </a:r>
            <a:r>
              <a:rPr lang="en-US" altLang="zh-CN" dirty="0">
                <a:effectLst/>
              </a:rPr>
              <a:t>–</a:t>
            </a:r>
            <a:r>
              <a:rPr lang="en-US" altLang="zh-CN" dirty="0" err="1">
                <a:effectLst/>
              </a:rPr>
              <a:t>Leibler</a:t>
            </a:r>
            <a:r>
              <a:rPr lang="en-US" altLang="zh-CN" dirty="0">
                <a:effectLst/>
              </a:rPr>
              <a:t> </a:t>
            </a:r>
            <a:r>
              <a:rPr lang="en-US" altLang="zh-CN" sz="1200" i="1" kern="1200" dirty="0">
                <a:solidFill>
                  <a:schemeClr val="tx1"/>
                </a:solidFill>
                <a:effectLst/>
                <a:latin typeface="+mn-lt"/>
                <a:ea typeface="+mn-ea"/>
                <a:cs typeface="+mn-cs"/>
              </a:rPr>
              <a:t>divergence</a:t>
            </a:r>
            <a:r>
              <a:rPr lang="en-US" altLang="zh-CN" dirty="0">
                <a:effectLst/>
              </a:rPr>
              <a:t>)</a:t>
            </a:r>
            <a:r>
              <a:rPr lang="zh-CN" altLang="en-US" dirty="0">
                <a:effectLst/>
              </a:rPr>
              <a:t>，是描述两个概率分布</a:t>
            </a:r>
            <a:r>
              <a:rPr lang="en-US" altLang="zh-CN" dirty="0">
                <a:effectLst/>
              </a:rPr>
              <a:t>P</a:t>
            </a:r>
            <a:r>
              <a:rPr lang="zh-CN" altLang="en-US" dirty="0">
                <a:effectLst/>
              </a:rPr>
              <a:t>和</a:t>
            </a:r>
            <a:r>
              <a:rPr lang="en-US" altLang="zh-CN" dirty="0">
                <a:effectLst/>
              </a:rPr>
              <a:t>Q</a:t>
            </a:r>
            <a:r>
              <a:rPr lang="zh-CN" altLang="en-US" dirty="0">
                <a:effectLst/>
              </a:rPr>
              <a:t>差异的一种方法</a:t>
            </a:r>
            <a:endParaRPr lang="zh-CN" altLang="en-US" dirty="0"/>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42</a:t>
            </a:fld>
            <a:endParaRPr lang="zh-CN" altLang="en-US"/>
          </a:p>
        </p:txBody>
      </p:sp>
    </p:spTree>
    <p:extLst>
      <p:ext uri="{BB962C8B-B14F-4D97-AF65-F5344CB8AC3E}">
        <p14:creationId xmlns:p14="http://schemas.microsoft.com/office/powerpoint/2010/main" val="204525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PLSA</a:t>
            </a:r>
            <a:r>
              <a:rPr lang="zh-CN" altLang="en-US" dirty="0"/>
              <a:t>有时会出现过拟合的现象。</a:t>
            </a:r>
            <a:endParaRPr lang="en-US" altLang="zh-CN" dirty="0"/>
          </a:p>
          <a:p>
            <a:r>
              <a:rPr lang="zh-CN" altLang="en-US" dirty="0"/>
              <a:t>要避免过拟合的问题，</a:t>
            </a:r>
            <a:r>
              <a:rPr lang="en-US" altLang="zh-CN" dirty="0"/>
              <a:t>PLSA</a:t>
            </a:r>
            <a:r>
              <a:rPr lang="zh-CN" altLang="en-US" dirty="0"/>
              <a:t>使用了一种广泛应用的最大似然估计的方法，期望最大化。</a:t>
            </a:r>
            <a:r>
              <a:rPr lang="en-US" altLang="zh-CN" dirty="0"/>
              <a:t>PLSA</a:t>
            </a:r>
            <a:r>
              <a:rPr lang="zh-CN" altLang="en-US" dirty="0"/>
              <a:t>中训练参数的值会随着文档的数目线性递增。</a:t>
            </a:r>
          </a:p>
          <a:p>
            <a:endParaRPr lang="zh-CN" altLang="en-US" dirty="0"/>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43</a:t>
            </a:fld>
            <a:endParaRPr lang="zh-CN" altLang="en-US"/>
          </a:p>
        </p:txBody>
      </p:sp>
    </p:spTree>
    <p:extLst>
      <p:ext uri="{BB962C8B-B14F-4D97-AF65-F5344CB8AC3E}">
        <p14:creationId xmlns:p14="http://schemas.microsoft.com/office/powerpoint/2010/main" val="15784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csdn.net/xuelabizp/article/details/52318708" TargetMode="External"/><Relationship Id="rId2" Type="http://schemas.openxmlformats.org/officeDocument/2006/relationships/hyperlink" Target="http://blog.csdn.net/geekmanong/article/details/5049847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hyperlink" Target="http://en.wikipedia.org/wiki/Lanczos_algorith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52opencourse.com/98/%E7%BA%BF%E6%80%A7%E4%BB%A3%E6%95%B0%E7%9A%84%E5%AD%A6%E4%B9%A0%E5%8F%8A%E7%9B%B8%E5%85%B3%E8%B5%84%E6%BA%90" TargetMode="External"/><Relationship Id="rId2" Type="http://schemas.openxmlformats.org/officeDocument/2006/relationships/hyperlink" Target="http://www.ling.ohio-state.edu/~kbaker/pubs/Singular_Value_Decomposition_Tutorial.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aike.baidu.com/item/LS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ezcodesample.com/plsaidiots/PLSAjava.tx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38.xml.rels><?xml version="1.0" encoding="UTF-8" standalone="yes"?>
<Relationships xmlns="http://schemas.openxmlformats.org/package/2006/relationships"><Relationship Id="rId2" Type="http://schemas.openxmlformats.org/officeDocument/2006/relationships/hyperlink" Target="https://baike.baidu.com/item/%E6%9E%81%E5%A4%A7%E4%BC%BC%E7%84%B6%E4%BC%B0%E8%AE%A1/3350286"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baike.baidu.com/view/1055533.htm" TargetMode="External"/><Relationship Id="rId2" Type="http://schemas.openxmlformats.org/officeDocument/2006/relationships/hyperlink" Target="http://baike.baidu.com/view/280138.htm" TargetMode="External"/><Relationship Id="rId1" Type="http://schemas.openxmlformats.org/officeDocument/2006/relationships/slideLayout" Target="../slideLayouts/slideLayout2.xml"/><Relationship Id="rId4" Type="http://schemas.openxmlformats.org/officeDocument/2006/relationships/hyperlink" Target="http://baike.baidu.com/view/862797.htm"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hyperlink" Target="http://baike.baidu.com/view/2362946.htm"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4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baike.baidu.com/item/%E7%BA%A6%E7%BF%B0%C2%B7%E5%BD%BC%E5%BE%97%C2%B7%E5%8F%A4%E6%96%AF%E5%A1%94%E5%A4%AB%C2%B7%E5%8B%92%E7%83%AD%E7%BA%B3%C2%B7%E7%8B%84%E5%88%A9%E5%85%8B%E9%9B%B7/8200419"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baike.baidu.com/item/%E5%AF%86%E5%BA%A6%E5%87%BD%E6%95%B0/12721265" TargetMode="External"/><Relationship Id="rId2" Type="http://schemas.openxmlformats.org/officeDocument/2006/relationships/hyperlink" Target="https://baike.baidu.com/item/%E4%BC%AF%E5%8A%AA%E5%88%A9%E5%88%86%E5%B8%83/7167021"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github.com/yangliuy/LDAGibbsSampl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github.com/hankcs/LDA4j"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cnblogs.com/LeftNotEasy/archive/2011/01/19/svd-and-applications.html" TargetMode="External"/><Relationship Id="rId2" Type="http://schemas.openxmlformats.org/officeDocument/2006/relationships/hyperlink" Target="https://www.cnblogs.com/LeftNotEasy/archive/2011/01/19/svd-and-applications.html" TargetMode="External"/><Relationship Id="rId1" Type="http://schemas.openxmlformats.org/officeDocument/2006/relationships/slideLayout" Target="../slideLayouts/slideLayout2.xml"/><Relationship Id="rId4" Type="http://schemas.openxmlformats.org/officeDocument/2006/relationships/hyperlink" Target="http://blog.csdn.net/xiaocong1990/article/details/53584579"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baidu.com/s?wd=%E7%89%B9%E5%BE%81%E5%90%91%E9%87%8F&amp;tn=SE_PcZhidaonwhc_ngpagmjz&amp;rsv_dl=gh_pc_zhida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8</a:t>
            </a:r>
            <a:r>
              <a:rPr lang="zh-CN" altLang="en-US" dirty="0"/>
              <a:t>讲 </a:t>
            </a:r>
            <a:r>
              <a:rPr lang="en-US" altLang="zh-CN" dirty="0"/>
              <a:t>  </a:t>
            </a:r>
            <a:r>
              <a:rPr lang="zh-CN" altLang="en-US" dirty="0"/>
              <a:t>主题模型</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1198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r</a:t>
            </a:r>
            <a:r>
              <a:rPr lang="zh-CN" altLang="en-US" dirty="0"/>
              <a:t>越接近于</a:t>
            </a:r>
            <a:r>
              <a:rPr lang="en-US" altLang="zh-CN" dirty="0"/>
              <a:t>n</a:t>
            </a:r>
            <a:r>
              <a:rPr lang="zh-CN" altLang="en-US" dirty="0"/>
              <a:t>，则相乘的结果越接近于</a:t>
            </a:r>
            <a:r>
              <a:rPr lang="en-US" altLang="zh-CN" dirty="0"/>
              <a:t>A</a:t>
            </a:r>
            <a:r>
              <a:rPr lang="zh-CN" altLang="en-US" dirty="0"/>
              <a:t>。</a:t>
            </a:r>
            <a:endParaRPr lang="en-US" altLang="zh-CN" dirty="0"/>
          </a:p>
          <a:p>
            <a:r>
              <a:rPr lang="zh-CN" altLang="en-US" dirty="0"/>
              <a:t>三个矩阵的面积之和（在存储观点来说，矩阵面积越小，存储量就越小）要远远小于原始的矩阵</a:t>
            </a:r>
            <a:r>
              <a:rPr lang="en-US" altLang="zh-CN" dirty="0"/>
              <a:t>A</a:t>
            </a:r>
          </a:p>
          <a:p>
            <a:r>
              <a:rPr lang="zh-CN" altLang="en-US" dirty="0"/>
              <a:t>如果想要压缩空间来表示原矩阵</a:t>
            </a:r>
            <a:r>
              <a:rPr lang="en-US" altLang="zh-CN" dirty="0"/>
              <a:t>A</a:t>
            </a:r>
            <a:r>
              <a:rPr lang="zh-CN" altLang="en-US" dirty="0"/>
              <a:t>，我们存下这里的三个矩阵：</a:t>
            </a:r>
            <a:r>
              <a:rPr lang="en-US" altLang="zh-CN" dirty="0"/>
              <a:t>U</a:t>
            </a:r>
            <a:r>
              <a:rPr lang="zh-CN" altLang="en-US" dirty="0"/>
              <a:t>、</a:t>
            </a:r>
            <a:r>
              <a:rPr lang="en-US" altLang="zh-CN" dirty="0"/>
              <a:t>Σ</a:t>
            </a:r>
            <a:r>
              <a:rPr lang="zh-CN" altLang="en-US" dirty="0"/>
              <a:t>、</a:t>
            </a:r>
            <a:r>
              <a:rPr lang="en-US" altLang="zh-CN" dirty="0"/>
              <a:t>V</a:t>
            </a:r>
            <a:r>
              <a:rPr lang="zh-CN" altLang="en-US" dirty="0"/>
              <a:t>就好了。</a:t>
            </a:r>
          </a:p>
        </p:txBody>
      </p:sp>
    </p:spTree>
    <p:extLst>
      <p:ext uri="{BB962C8B-B14F-4D97-AF65-F5344CB8AC3E}">
        <p14:creationId xmlns:p14="http://schemas.microsoft.com/office/powerpoint/2010/main" val="312696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556792"/>
            <a:ext cx="8229600" cy="4525963"/>
          </a:xfrm>
        </p:spPr>
        <p:txBody>
          <a:bodyPr>
            <a:normAutofit fontScale="92500" lnSpcReduction="10000"/>
          </a:bodyPr>
          <a:lstStyle/>
          <a:p>
            <a:r>
              <a:rPr lang="en-US" altLang="zh-CN" dirty="0"/>
              <a:t>SVD</a:t>
            </a:r>
            <a:r>
              <a:rPr lang="zh-CN" altLang="en-US" dirty="0"/>
              <a:t>可以用于降维</a:t>
            </a:r>
            <a:endParaRPr lang="en-US" altLang="zh-CN" dirty="0"/>
          </a:p>
          <a:p>
            <a:pPr lvl="1"/>
            <a:r>
              <a:rPr lang="zh-CN" altLang="en-US" dirty="0"/>
              <a:t>来做数据压缩和去噪。</a:t>
            </a:r>
            <a:endParaRPr lang="en-US" altLang="zh-CN" dirty="0"/>
          </a:p>
          <a:p>
            <a:pPr lvl="1"/>
            <a:r>
              <a:rPr lang="zh-CN" altLang="en-US" dirty="0"/>
              <a:t>取最大的</a:t>
            </a:r>
            <a:r>
              <a:rPr lang="en-US" altLang="zh-CN" dirty="0"/>
              <a:t>r</a:t>
            </a:r>
            <a:r>
              <a:rPr lang="zh-CN" altLang="en-US" dirty="0"/>
              <a:t>个特征向量张成的矩阵来做低维投影降维</a:t>
            </a:r>
            <a:endParaRPr lang="en-US" altLang="zh-CN" dirty="0"/>
          </a:p>
          <a:p>
            <a:pPr lvl="1"/>
            <a:r>
              <a:rPr lang="zh-CN" altLang="en-US" b="1" dirty="0">
                <a:hlinkClick r:id="rId2"/>
              </a:rPr>
              <a:t>基于</a:t>
            </a:r>
            <a:r>
              <a:rPr lang="en-US" altLang="zh-CN" b="1" dirty="0">
                <a:hlinkClick r:id="rId2"/>
              </a:rPr>
              <a:t>SVD</a:t>
            </a:r>
            <a:r>
              <a:rPr lang="zh-CN" altLang="en-US" b="1" dirty="0">
                <a:hlinkClick r:id="rId2"/>
              </a:rPr>
              <a:t>的图像压缩 </a:t>
            </a:r>
            <a:r>
              <a:rPr lang="zh-CN" altLang="en-US" b="1" dirty="0"/>
              <a:t>   </a:t>
            </a:r>
            <a:r>
              <a:rPr lang="en-US" altLang="zh-CN" b="1" dirty="0"/>
              <a:t>python</a:t>
            </a:r>
          </a:p>
          <a:p>
            <a:pPr lvl="2"/>
            <a:r>
              <a:rPr lang="en-US" altLang="zh-CN" b="1" dirty="0">
                <a:hlinkClick r:id="rId3"/>
              </a:rPr>
              <a:t>https://blog.csdn.net/xuelabizp/article/details/52318708</a:t>
            </a:r>
            <a:endParaRPr lang="en-US" altLang="zh-CN" b="1" dirty="0"/>
          </a:p>
          <a:p>
            <a:pPr lvl="2"/>
            <a:r>
              <a:rPr lang="zh-CN" altLang="en-US" dirty="0"/>
              <a:t>奇异值分解能够有效的降低数据的维数，以本文的图片为例，从</a:t>
            </a:r>
            <a:r>
              <a:rPr lang="en-US" altLang="zh-CN" dirty="0"/>
              <a:t>450</a:t>
            </a:r>
            <a:r>
              <a:rPr lang="zh-CN" altLang="en-US" dirty="0"/>
              <a:t>维降到</a:t>
            </a:r>
            <a:r>
              <a:rPr lang="en-US" altLang="zh-CN" dirty="0"/>
              <a:t>149</a:t>
            </a:r>
            <a:r>
              <a:rPr lang="zh-CN" altLang="en-US" dirty="0"/>
              <a:t>维后，还保留了</a:t>
            </a:r>
            <a:r>
              <a:rPr lang="en-US" altLang="zh-CN" dirty="0"/>
              <a:t>90%</a:t>
            </a:r>
            <a:r>
              <a:rPr lang="zh-CN" altLang="en-US" dirty="0"/>
              <a:t>的信息</a:t>
            </a:r>
          </a:p>
          <a:p>
            <a:pPr lvl="1"/>
            <a:r>
              <a:rPr lang="zh-CN" altLang="en-US" dirty="0"/>
              <a:t>虽然奇异值分解很有效，但是不能滥用，一般情况下要求降维后信息的损失度不能超过</a:t>
            </a:r>
            <a:r>
              <a:rPr lang="en-US" altLang="zh-CN" dirty="0"/>
              <a:t>5%</a:t>
            </a:r>
            <a:r>
              <a:rPr lang="zh-CN" altLang="en-US" dirty="0"/>
              <a:t>，甚至是</a:t>
            </a:r>
            <a:r>
              <a:rPr lang="en-US" altLang="zh-CN" dirty="0"/>
              <a:t>1%</a:t>
            </a:r>
          </a:p>
          <a:p>
            <a:pPr lvl="2"/>
            <a:endParaRPr lang="en-US" altLang="zh-CN" b="1" dirty="0"/>
          </a:p>
        </p:txBody>
      </p:sp>
    </p:spTree>
    <p:extLst>
      <p:ext uri="{BB962C8B-B14F-4D97-AF65-F5344CB8AC3E}">
        <p14:creationId xmlns:p14="http://schemas.microsoft.com/office/powerpoint/2010/main" val="731952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主成分分析</a:t>
            </a:r>
            <a:r>
              <a:rPr lang="en-US" altLang="zh-CN" b="1" dirty="0"/>
              <a:t>PCA</a:t>
            </a:r>
            <a:endParaRPr lang="zh-CN" altLang="en-US" dirty="0"/>
          </a:p>
        </p:txBody>
      </p:sp>
      <p:sp>
        <p:nvSpPr>
          <p:cNvPr id="3" name="内容占位符 2"/>
          <p:cNvSpPr>
            <a:spLocks noGrp="1"/>
          </p:cNvSpPr>
          <p:nvPr>
            <p:ph idx="1"/>
          </p:nvPr>
        </p:nvSpPr>
        <p:spPr/>
        <p:txBody>
          <a:bodyPr>
            <a:normAutofit/>
          </a:bodyPr>
          <a:lstStyle/>
          <a:p>
            <a:r>
              <a:rPr lang="en-US" altLang="zh-CN" dirty="0"/>
              <a:t>Principal Component Analysis</a:t>
            </a:r>
            <a:r>
              <a:rPr lang="zh-CN" altLang="en-US" dirty="0"/>
              <a:t>，</a:t>
            </a:r>
            <a:r>
              <a:rPr lang="en-US" altLang="zh-CN" dirty="0"/>
              <a:t>PCA</a:t>
            </a:r>
          </a:p>
          <a:p>
            <a:r>
              <a:rPr lang="zh-CN" altLang="en-US" dirty="0"/>
              <a:t> 是一种统计方法。</a:t>
            </a:r>
            <a:endParaRPr lang="en-US" altLang="zh-CN" dirty="0"/>
          </a:p>
          <a:p>
            <a:r>
              <a:rPr lang="zh-CN" altLang="en-US" dirty="0"/>
              <a:t>通过正交变换将一组可能存在相关性的变量转换为一组线性不相关的变量，</a:t>
            </a:r>
            <a:endParaRPr lang="en-US" altLang="zh-CN" dirty="0"/>
          </a:p>
          <a:p>
            <a:r>
              <a:rPr lang="zh-CN" altLang="en-US" dirty="0"/>
              <a:t>转换后的这组变量叫主成分</a:t>
            </a:r>
            <a:endParaRPr lang="en-US" altLang="zh-CN" dirty="0"/>
          </a:p>
          <a:p>
            <a:r>
              <a:rPr lang="en-US" altLang="zh-CN" dirty="0"/>
              <a:t>PCA</a:t>
            </a:r>
            <a:r>
              <a:rPr lang="zh-CN" altLang="en-US" dirty="0"/>
              <a:t>的问题其实是一个基的变换，使得变换后的数据有着最大的方差。</a:t>
            </a:r>
            <a:endParaRPr lang="en-US" altLang="zh-CN" dirty="0"/>
          </a:p>
        </p:txBody>
      </p:sp>
    </p:spTree>
    <p:extLst>
      <p:ext uri="{BB962C8B-B14F-4D97-AF65-F5344CB8AC3E}">
        <p14:creationId xmlns:p14="http://schemas.microsoft.com/office/powerpoint/2010/main" val="310528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PCA</a:t>
            </a:r>
            <a:r>
              <a:rPr lang="zh-CN" altLang="en-US" dirty="0"/>
              <a:t>目标</a:t>
            </a:r>
            <a:endParaRPr lang="en-US" altLang="zh-CN" dirty="0"/>
          </a:p>
          <a:p>
            <a:pPr lvl="1"/>
            <a:r>
              <a:rPr lang="zh-CN" altLang="en-US" dirty="0"/>
              <a:t>空间转换</a:t>
            </a:r>
            <a:endParaRPr lang="en-US" altLang="zh-CN" dirty="0"/>
          </a:p>
          <a:p>
            <a:pPr lvl="1"/>
            <a:r>
              <a:rPr lang="zh-CN" altLang="en-US" dirty="0"/>
              <a:t>降维</a:t>
            </a:r>
            <a:endParaRPr lang="en-US" altLang="zh-CN" dirty="0"/>
          </a:p>
          <a:p>
            <a:pPr lvl="2"/>
            <a:r>
              <a:rPr lang="zh-CN" altLang="en-US" dirty="0"/>
              <a:t>取最大的</a:t>
            </a:r>
            <a:r>
              <a:rPr lang="en-US" altLang="zh-CN" dirty="0"/>
              <a:t>r</a:t>
            </a:r>
            <a:r>
              <a:rPr lang="zh-CN" altLang="en-US" dirty="0"/>
              <a:t>个特征向量张成的矩阵来做低维投影降维</a:t>
            </a:r>
            <a:endParaRPr lang="en-US" altLang="zh-CN" dirty="0"/>
          </a:p>
          <a:p>
            <a:pPr lvl="2"/>
            <a:r>
              <a:rPr lang="zh-CN" altLang="en-US" dirty="0"/>
              <a:t>将多元数据的特征在低维空间里直观地表示出来</a:t>
            </a:r>
            <a:endParaRPr lang="en-US" altLang="zh-CN" dirty="0"/>
          </a:p>
          <a:p>
            <a:pPr lvl="1"/>
            <a:r>
              <a:rPr lang="zh-CN" altLang="en-US" dirty="0"/>
              <a:t>寻找主成分</a:t>
            </a:r>
            <a:endParaRPr lang="en-US" altLang="zh-CN" dirty="0"/>
          </a:p>
          <a:p>
            <a:pPr lvl="2"/>
            <a:r>
              <a:rPr lang="zh-CN" altLang="en-US" dirty="0"/>
              <a:t>特征</a:t>
            </a:r>
            <a:r>
              <a:rPr lang="en-US" altLang="zh-CN" dirty="0"/>
              <a:t>-</a:t>
            </a:r>
            <a:r>
              <a:rPr lang="zh-CN" altLang="en-US" dirty="0"/>
              <a:t>区分度</a:t>
            </a:r>
            <a:endParaRPr lang="en-US" altLang="zh-CN" dirty="0"/>
          </a:p>
          <a:p>
            <a:pPr lvl="2"/>
            <a:r>
              <a:rPr lang="zh-CN" altLang="en-US" dirty="0"/>
              <a:t>去噪</a:t>
            </a:r>
            <a:endParaRPr lang="en-US" altLang="zh-CN" dirty="0"/>
          </a:p>
          <a:p>
            <a:pPr lvl="2"/>
            <a:r>
              <a:rPr lang="zh-CN" altLang="en-US" dirty="0"/>
              <a:t>来做数据压缩</a:t>
            </a:r>
            <a:endParaRPr lang="en-US" altLang="zh-CN" dirty="0"/>
          </a:p>
          <a:p>
            <a:pPr lvl="2"/>
            <a:endParaRPr lang="en-US" altLang="zh-CN" b="1" dirty="0"/>
          </a:p>
          <a:p>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2933700" y="490537"/>
            <a:ext cx="6210300" cy="22193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PCA</a:t>
            </a:r>
            <a:endParaRPr lang="zh-CN" altLang="en-US" dirty="0"/>
          </a:p>
        </p:txBody>
      </p:sp>
      <p:sp>
        <p:nvSpPr>
          <p:cNvPr id="3" name="内容占位符 2"/>
          <p:cNvSpPr>
            <a:spLocks noGrp="1"/>
          </p:cNvSpPr>
          <p:nvPr>
            <p:ph idx="1"/>
          </p:nvPr>
        </p:nvSpPr>
        <p:spPr/>
        <p:txBody>
          <a:bodyPr>
            <a:normAutofit fontScale="92500"/>
          </a:bodyPr>
          <a:lstStyle/>
          <a:p>
            <a:r>
              <a:rPr lang="zh-CN" altLang="en-US" b="1" dirty="0"/>
              <a:t>第一步</a:t>
            </a:r>
            <a:r>
              <a:rPr lang="zh-CN" altLang="en-US" dirty="0"/>
              <a:t>，分别求</a:t>
            </a:r>
            <a:r>
              <a:rPr lang="en-US" altLang="zh-CN" dirty="0"/>
              <a:t>x</a:t>
            </a:r>
            <a:r>
              <a:rPr lang="zh-CN" altLang="en-US" dirty="0"/>
              <a:t>和</a:t>
            </a:r>
            <a:r>
              <a:rPr lang="en-US" altLang="zh-CN" dirty="0"/>
              <a:t>y</a:t>
            </a:r>
            <a:r>
              <a:rPr lang="zh-CN" altLang="en-US" dirty="0"/>
              <a:t>的平均值，然后对于所有的样例，都减去对应的均值</a:t>
            </a:r>
            <a:endParaRPr lang="en-US" altLang="zh-CN" dirty="0"/>
          </a:p>
          <a:p>
            <a:r>
              <a:rPr lang="zh-CN" altLang="en-US" b="1" dirty="0"/>
              <a:t>第二步</a:t>
            </a:r>
            <a:r>
              <a:rPr lang="zh-CN" altLang="en-US" dirty="0"/>
              <a:t>，求特征协方差矩阵</a:t>
            </a:r>
            <a:endParaRPr lang="en-US" altLang="zh-CN" dirty="0"/>
          </a:p>
          <a:p>
            <a:r>
              <a:rPr lang="zh-CN" altLang="en-US" b="1" dirty="0"/>
              <a:t>第三步</a:t>
            </a:r>
            <a:r>
              <a:rPr lang="zh-CN" altLang="en-US" dirty="0"/>
              <a:t>，求协方差的特征值和特征向量</a:t>
            </a:r>
            <a:endParaRPr lang="en-US" altLang="zh-CN" dirty="0"/>
          </a:p>
          <a:p>
            <a:r>
              <a:rPr lang="zh-CN" altLang="en-US" dirty="0"/>
              <a:t> </a:t>
            </a:r>
            <a:r>
              <a:rPr lang="zh-CN" altLang="en-US" b="1" dirty="0"/>
              <a:t>第四步</a:t>
            </a:r>
            <a:r>
              <a:rPr lang="zh-CN" altLang="en-US" dirty="0"/>
              <a:t>，将特征值按照从大到小的顺序排序，选择其中最大的</a:t>
            </a:r>
            <a:r>
              <a:rPr lang="en-US" altLang="zh-CN" dirty="0"/>
              <a:t>k</a:t>
            </a:r>
            <a:r>
              <a:rPr lang="zh-CN" altLang="en-US" dirty="0"/>
              <a:t>个，然后将其对应的</a:t>
            </a:r>
            <a:r>
              <a:rPr lang="en-US" altLang="zh-CN" dirty="0"/>
              <a:t>k</a:t>
            </a:r>
            <a:r>
              <a:rPr lang="zh-CN" altLang="en-US" dirty="0"/>
              <a:t>个特征向量分别作为列向量组成特征向量矩阵</a:t>
            </a:r>
            <a:endParaRPr lang="en-US" altLang="zh-CN" dirty="0"/>
          </a:p>
          <a:p>
            <a:r>
              <a:rPr lang="zh-CN" altLang="en-US" b="1" dirty="0"/>
              <a:t>第五步</a:t>
            </a:r>
            <a:r>
              <a:rPr lang="zh-CN" altLang="en-US" dirty="0"/>
              <a:t>，将样本点投影到选取的特征向量上</a:t>
            </a:r>
          </a:p>
        </p:txBody>
      </p:sp>
      <p:pic>
        <p:nvPicPr>
          <p:cNvPr id="5" name="图片 4">
            <a:extLst>
              <a:ext uri="{FF2B5EF4-FFF2-40B4-BE49-F238E27FC236}">
                <a16:creationId xmlns:a16="http://schemas.microsoft.com/office/drawing/2014/main" id="{72947495-DBD5-48E8-88AC-B9DBC8A5A94F}"/>
              </a:ext>
            </a:extLst>
          </p:cNvPr>
          <p:cNvPicPr>
            <a:picLocks noChangeAspect="1"/>
          </p:cNvPicPr>
          <p:nvPr/>
        </p:nvPicPr>
        <p:blipFill>
          <a:blip r:embed="rId2"/>
          <a:stretch>
            <a:fillRect/>
          </a:stretch>
        </p:blipFill>
        <p:spPr>
          <a:xfrm>
            <a:off x="6156176" y="2557626"/>
            <a:ext cx="1080120" cy="484669"/>
          </a:xfrm>
          <a:prstGeom prst="rect">
            <a:avLst/>
          </a:prstGeom>
        </p:spPr>
      </p:pic>
      <p:pic>
        <p:nvPicPr>
          <p:cNvPr id="7" name="图片 6">
            <a:extLst>
              <a:ext uri="{FF2B5EF4-FFF2-40B4-BE49-F238E27FC236}">
                <a16:creationId xmlns:a16="http://schemas.microsoft.com/office/drawing/2014/main" id="{BB060D86-75AE-4E6E-805F-677899528866}"/>
              </a:ext>
            </a:extLst>
          </p:cNvPr>
          <p:cNvPicPr>
            <a:picLocks noChangeAspect="1"/>
          </p:cNvPicPr>
          <p:nvPr/>
        </p:nvPicPr>
        <p:blipFill>
          <a:blip r:embed="rId3"/>
          <a:stretch>
            <a:fillRect/>
          </a:stretch>
        </p:blipFill>
        <p:spPr>
          <a:xfrm>
            <a:off x="7524328" y="3276600"/>
            <a:ext cx="1562100" cy="304800"/>
          </a:xfrm>
          <a:prstGeom prst="rect">
            <a:avLst/>
          </a:prstGeom>
        </p:spPr>
      </p:pic>
      <p:pic>
        <p:nvPicPr>
          <p:cNvPr id="9" name="图片 8">
            <a:extLst>
              <a:ext uri="{FF2B5EF4-FFF2-40B4-BE49-F238E27FC236}">
                <a16:creationId xmlns:a16="http://schemas.microsoft.com/office/drawing/2014/main" id="{C6484C02-6C8E-4406-A1A8-1DB04A268FE8}"/>
              </a:ext>
            </a:extLst>
          </p:cNvPr>
          <p:cNvPicPr>
            <a:picLocks noChangeAspect="1"/>
          </p:cNvPicPr>
          <p:nvPr/>
        </p:nvPicPr>
        <p:blipFill>
          <a:blip r:embed="rId4"/>
          <a:stretch>
            <a:fillRect/>
          </a:stretch>
        </p:blipFill>
        <p:spPr>
          <a:xfrm>
            <a:off x="1619672" y="5968044"/>
            <a:ext cx="1617640" cy="485292"/>
          </a:xfrm>
          <a:prstGeom prst="rect">
            <a:avLst/>
          </a:prstGeom>
        </p:spPr>
      </p:pic>
      <p:pic>
        <p:nvPicPr>
          <p:cNvPr id="11" name="图片 10">
            <a:extLst>
              <a:ext uri="{FF2B5EF4-FFF2-40B4-BE49-F238E27FC236}">
                <a16:creationId xmlns:a16="http://schemas.microsoft.com/office/drawing/2014/main" id="{745B5EA2-B190-4D7A-B9FA-B203B345FE6C}"/>
              </a:ext>
            </a:extLst>
          </p:cNvPr>
          <p:cNvPicPr>
            <a:picLocks noChangeAspect="1"/>
          </p:cNvPicPr>
          <p:nvPr/>
        </p:nvPicPr>
        <p:blipFill>
          <a:blip r:embed="rId5"/>
          <a:stretch>
            <a:fillRect/>
          </a:stretch>
        </p:blipFill>
        <p:spPr>
          <a:xfrm>
            <a:off x="3995936" y="5962374"/>
            <a:ext cx="4392488" cy="493151"/>
          </a:xfrm>
          <a:prstGeom prst="rect">
            <a:avLst/>
          </a:prstGeom>
        </p:spPr>
      </p:pic>
    </p:spTree>
    <p:extLst>
      <p:ext uri="{BB962C8B-B14F-4D97-AF65-F5344CB8AC3E}">
        <p14:creationId xmlns:p14="http://schemas.microsoft.com/office/powerpoint/2010/main" val="345564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奇异值计算</a:t>
            </a:r>
          </a:p>
        </p:txBody>
      </p:sp>
      <p:sp>
        <p:nvSpPr>
          <p:cNvPr id="3" name="内容占位符 2"/>
          <p:cNvSpPr>
            <a:spLocks noGrp="1"/>
          </p:cNvSpPr>
          <p:nvPr>
            <p:ph idx="1"/>
          </p:nvPr>
        </p:nvSpPr>
        <p:spPr/>
        <p:txBody>
          <a:bodyPr>
            <a:normAutofit fontScale="92500"/>
          </a:bodyPr>
          <a:lstStyle/>
          <a:p>
            <a:r>
              <a:rPr lang="zh-CN" altLang="en-US" dirty="0"/>
              <a:t>奇异值的计算是一个</a:t>
            </a:r>
            <a:r>
              <a:rPr lang="en-US" altLang="zh-CN" dirty="0"/>
              <a:t>O(N</a:t>
            </a:r>
            <a:r>
              <a:rPr lang="en-US" altLang="zh-CN" baseline="30000" dirty="0"/>
              <a:t>3</a:t>
            </a:r>
            <a:r>
              <a:rPr lang="en-US" altLang="zh-CN" dirty="0"/>
              <a:t>)</a:t>
            </a:r>
            <a:r>
              <a:rPr lang="zh-CN" altLang="en-US" dirty="0"/>
              <a:t>的算法。</a:t>
            </a:r>
            <a:endParaRPr lang="en-US" altLang="zh-CN" dirty="0"/>
          </a:p>
          <a:p>
            <a:r>
              <a:rPr lang="zh-CN" altLang="en-US" dirty="0"/>
              <a:t>单机    </a:t>
            </a:r>
            <a:r>
              <a:rPr lang="en-US" altLang="zh-CN" dirty="0" err="1"/>
              <a:t>matlab</a:t>
            </a:r>
            <a:r>
              <a:rPr lang="zh-CN" altLang="en-US" dirty="0"/>
              <a:t>在一秒钟内就可以算出</a:t>
            </a:r>
            <a:r>
              <a:rPr lang="en-US" altLang="zh-CN" dirty="0"/>
              <a:t>1000 * 1000</a:t>
            </a:r>
            <a:r>
              <a:rPr lang="zh-CN" altLang="en-US" dirty="0"/>
              <a:t>的矩阵的所有奇异值</a:t>
            </a:r>
            <a:endParaRPr lang="en-US" altLang="zh-CN" dirty="0"/>
          </a:p>
          <a:p>
            <a:pPr lvl="1"/>
            <a:r>
              <a:rPr lang="en-US" altLang="zh-CN" dirty="0" err="1"/>
              <a:t>matlab</a:t>
            </a:r>
            <a:r>
              <a:rPr lang="zh-CN" altLang="en-US" dirty="0"/>
              <a:t>中有</a:t>
            </a:r>
            <a:r>
              <a:rPr lang="en-US" altLang="zh-CN" dirty="0" err="1"/>
              <a:t>svd</a:t>
            </a:r>
            <a:r>
              <a:rPr lang="zh-CN" altLang="en-US" dirty="0"/>
              <a:t>函数</a:t>
            </a:r>
            <a:endParaRPr lang="en-US" altLang="zh-CN" dirty="0"/>
          </a:p>
          <a:p>
            <a:pPr lvl="1"/>
            <a:r>
              <a:rPr lang="en-US" altLang="zh-CN" b="1" dirty="0"/>
              <a:t>python</a:t>
            </a:r>
            <a:endParaRPr lang="en-US" altLang="zh-CN" dirty="0"/>
          </a:p>
          <a:p>
            <a:r>
              <a:rPr lang="en-US" altLang="zh-CN" dirty="0"/>
              <a:t>SVD</a:t>
            </a:r>
            <a:r>
              <a:rPr lang="zh-CN" altLang="en-US" dirty="0"/>
              <a:t>还是可以用并行的方式去实现的</a:t>
            </a:r>
            <a:endParaRPr lang="en-US" altLang="zh-CN" dirty="0"/>
          </a:p>
          <a:p>
            <a:pPr lvl="1"/>
            <a:r>
              <a:rPr lang="zh-CN" altLang="en-US" dirty="0"/>
              <a:t>在解大规模的矩阵的时候，一般使用迭代的方法</a:t>
            </a:r>
            <a:endParaRPr lang="en-US" altLang="zh-CN" dirty="0"/>
          </a:p>
          <a:p>
            <a:pPr lvl="1"/>
            <a:r>
              <a:rPr lang="en-US" altLang="zh-CN" dirty="0" err="1">
                <a:hlinkClick r:id="rId2"/>
              </a:rPr>
              <a:t>Lanczos</a:t>
            </a:r>
            <a:r>
              <a:rPr lang="zh-CN" altLang="en-US" dirty="0">
                <a:hlinkClick r:id="rId2"/>
              </a:rPr>
              <a:t>迭代</a:t>
            </a:r>
            <a:r>
              <a:rPr lang="zh-CN" altLang="en-US" dirty="0"/>
              <a:t>就是一种解</a:t>
            </a:r>
            <a:r>
              <a:rPr lang="zh-CN" altLang="en-US" b="1" dirty="0"/>
              <a:t>对称方阵部分特征值</a:t>
            </a:r>
            <a:r>
              <a:rPr lang="zh-CN" altLang="en-US" dirty="0"/>
              <a:t>的方法</a:t>
            </a:r>
            <a:endParaRPr lang="en-US" altLang="zh-CN" dirty="0"/>
          </a:p>
          <a:p>
            <a:endParaRPr lang="zh-CN" altLang="en-US" dirty="0"/>
          </a:p>
        </p:txBody>
      </p:sp>
    </p:spTree>
    <p:extLst>
      <p:ext uri="{BB962C8B-B14F-4D97-AF65-F5344CB8AC3E}">
        <p14:creationId xmlns:p14="http://schemas.microsoft.com/office/powerpoint/2010/main" val="1566894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b="1" dirty="0"/>
              <a:t>应用领域不断被发掘，</a:t>
            </a:r>
            <a:endParaRPr lang="en-US" altLang="zh-CN" b="1" dirty="0"/>
          </a:p>
          <a:p>
            <a:r>
              <a:rPr lang="zh-CN" altLang="zh-CN" b="1" dirty="0"/>
              <a:t>可以不夸张的说如果学了线性代数而不明白</a:t>
            </a:r>
            <a:r>
              <a:rPr lang="en-US" altLang="zh-CN" b="1" dirty="0"/>
              <a:t>SVD</a:t>
            </a:r>
            <a:r>
              <a:rPr lang="zh-CN" altLang="zh-CN" b="1" dirty="0"/>
              <a:t>，基本上等于没学。</a:t>
            </a:r>
            <a:endParaRPr lang="en-US" altLang="zh-CN" b="1" dirty="0"/>
          </a:p>
          <a:p>
            <a:pPr lvl="1"/>
            <a:r>
              <a:rPr lang="en-US" altLang="zh-CN" b="1" dirty="0"/>
              <a:t>tutorial: </a:t>
            </a:r>
            <a:r>
              <a:rPr lang="en-US" altLang="zh-CN" b="1" u="sng" dirty="0">
                <a:hlinkClick r:id="rId2"/>
              </a:rPr>
              <a:t>Singular Value Decomposition Tutorial</a:t>
            </a:r>
            <a:r>
              <a:rPr lang="en-US" altLang="zh-CN" b="1" dirty="0"/>
              <a:t> ,</a:t>
            </a:r>
          </a:p>
          <a:p>
            <a:pPr lvl="1"/>
            <a:r>
              <a:rPr lang="en-US" altLang="zh-CN" b="1" dirty="0"/>
              <a:t>MIT</a:t>
            </a:r>
            <a:r>
              <a:rPr lang="zh-CN" altLang="zh-CN" b="1" dirty="0"/>
              <a:t>教授</a:t>
            </a:r>
            <a:r>
              <a:rPr lang="en-US" altLang="zh-CN" b="1" u="sng" dirty="0">
                <a:hlinkClick r:id="rId3"/>
              </a:rPr>
              <a:t>Gilbert </a:t>
            </a:r>
            <a:r>
              <a:rPr lang="en-US" altLang="zh-CN" b="1" u="sng" dirty="0" err="1">
                <a:hlinkClick r:id="rId3"/>
              </a:rPr>
              <a:t>Strang的线性代数公开课</a:t>
            </a:r>
            <a:endParaRPr lang="en-US" altLang="zh-CN" b="1" u="sng" dirty="0"/>
          </a:p>
          <a:p>
            <a:endParaRPr lang="zh-CN" altLang="en-US" dirty="0"/>
          </a:p>
        </p:txBody>
      </p:sp>
    </p:spTree>
    <p:extLst>
      <p:ext uri="{BB962C8B-B14F-4D97-AF65-F5344CB8AC3E}">
        <p14:creationId xmlns:p14="http://schemas.microsoft.com/office/powerpoint/2010/main" val="268423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可以用于推荐算法</a:t>
            </a:r>
            <a:endParaRPr lang="en-US" altLang="zh-CN" dirty="0"/>
          </a:p>
          <a:p>
            <a:pPr lvl="1"/>
            <a:r>
              <a:rPr lang="zh-CN" altLang="en-US" dirty="0"/>
              <a:t>将用户和喜好对应的矩阵做特征分解，进而得到隐含的用户需求来做推荐。</a:t>
            </a:r>
            <a:endParaRPr lang="en-US" altLang="zh-CN" dirty="0"/>
          </a:p>
          <a:p>
            <a:pPr lvl="1"/>
            <a:r>
              <a:rPr lang="zh-CN" altLang="en-US" dirty="0"/>
              <a:t>矩阵分解算法  </a:t>
            </a:r>
            <a:r>
              <a:rPr lang="en-US" altLang="zh-CN" dirty="0"/>
              <a:t>MF</a:t>
            </a:r>
          </a:p>
          <a:p>
            <a:endParaRPr lang="en-US" altLang="zh-CN" dirty="0"/>
          </a:p>
          <a:p>
            <a:r>
              <a:rPr lang="zh-CN" altLang="en-US" dirty="0"/>
              <a:t>可以用于</a:t>
            </a:r>
            <a:r>
              <a:rPr lang="en-US" altLang="zh-CN" dirty="0"/>
              <a:t>NLP</a:t>
            </a:r>
            <a:r>
              <a:rPr lang="zh-CN" altLang="en-US" dirty="0"/>
              <a:t>中的算法</a:t>
            </a:r>
            <a:endParaRPr lang="en-US" altLang="zh-CN" dirty="0"/>
          </a:p>
          <a:p>
            <a:pPr lvl="1"/>
            <a:r>
              <a:rPr lang="zh-CN" altLang="en-US" dirty="0"/>
              <a:t>比如潜在语义索引（</a:t>
            </a:r>
            <a:r>
              <a:rPr lang="en-US" altLang="zh-CN" dirty="0"/>
              <a:t>LSI</a:t>
            </a:r>
            <a:r>
              <a:rPr lang="zh-CN" altLang="en-US" dirty="0"/>
              <a:t>）。</a:t>
            </a:r>
          </a:p>
          <a:p>
            <a:endParaRPr lang="zh-CN" altLang="en-US" dirty="0"/>
          </a:p>
        </p:txBody>
      </p:sp>
    </p:spTree>
    <p:extLst>
      <p:ext uri="{BB962C8B-B14F-4D97-AF65-F5344CB8AC3E}">
        <p14:creationId xmlns:p14="http://schemas.microsoft.com/office/powerpoint/2010/main" val="1510036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a:t>
            </a:r>
            <a:r>
              <a:rPr lang="en-US" altLang="zh-CN" dirty="0"/>
              <a:t>  </a:t>
            </a:r>
            <a:r>
              <a:rPr lang="zh-CN" altLang="en-US" b="1" dirty="0"/>
              <a:t>隐语义分析</a:t>
            </a:r>
            <a:r>
              <a:rPr lang="en-US" altLang="zh-CN" b="1" dirty="0"/>
              <a:t>LSA</a:t>
            </a:r>
            <a:endParaRPr lang="zh-CN" altLang="en-US" dirty="0"/>
          </a:p>
        </p:txBody>
      </p:sp>
      <p:sp>
        <p:nvSpPr>
          <p:cNvPr id="3" name="内容占位符 2"/>
          <p:cNvSpPr>
            <a:spLocks noGrp="1"/>
          </p:cNvSpPr>
          <p:nvPr>
            <p:ph idx="1"/>
          </p:nvPr>
        </p:nvSpPr>
        <p:spPr>
          <a:xfrm>
            <a:off x="457200" y="1600200"/>
            <a:ext cx="8229600" cy="4997152"/>
          </a:xfrm>
        </p:spPr>
        <p:txBody>
          <a:bodyPr>
            <a:normAutofit/>
          </a:bodyPr>
          <a:lstStyle/>
          <a:p>
            <a:r>
              <a:rPr lang="en-US" altLang="zh-CN" dirty="0"/>
              <a:t>Latent Semantic Analysis</a:t>
            </a:r>
          </a:p>
          <a:p>
            <a:r>
              <a:rPr lang="zh-CN" altLang="en-US" dirty="0"/>
              <a:t>潜在语义索引 </a:t>
            </a:r>
            <a:r>
              <a:rPr lang="en-US" altLang="zh-CN" dirty="0"/>
              <a:t>Latent Semantic Index</a:t>
            </a:r>
          </a:p>
          <a:p>
            <a:r>
              <a:rPr lang="en-US" altLang="zh-CN" dirty="0"/>
              <a:t>1988</a:t>
            </a:r>
            <a:r>
              <a:rPr lang="zh-CN" altLang="en-US" dirty="0"/>
              <a:t>年</a:t>
            </a:r>
            <a:r>
              <a:rPr lang="en-US" altLang="zh-CN" dirty="0"/>
              <a:t>S.T. </a:t>
            </a:r>
            <a:r>
              <a:rPr lang="en-US" altLang="zh-CN" dirty="0" err="1"/>
              <a:t>Dumais</a:t>
            </a:r>
            <a:r>
              <a:rPr lang="zh-CN" altLang="en-US" dirty="0"/>
              <a:t>等人提出了一种新的</a:t>
            </a:r>
            <a:r>
              <a:rPr lang="zh-CN" altLang="en-US" dirty="0">
                <a:solidFill>
                  <a:srgbClr val="FF0000"/>
                </a:solidFill>
              </a:rPr>
              <a:t>信息检索代数模型</a:t>
            </a:r>
            <a:r>
              <a:rPr lang="zh-CN" altLang="en-US" dirty="0"/>
              <a:t>，</a:t>
            </a:r>
            <a:endParaRPr lang="en-US" altLang="zh-CN" dirty="0"/>
          </a:p>
          <a:p>
            <a:pPr lvl="1"/>
            <a:r>
              <a:rPr lang="zh-CN" altLang="en-US" dirty="0"/>
              <a:t>使用统计计算的方法对大量的文本集进行分析，</a:t>
            </a:r>
            <a:endParaRPr lang="en-US" altLang="zh-CN" dirty="0"/>
          </a:p>
          <a:p>
            <a:pPr lvl="1"/>
            <a:r>
              <a:rPr lang="zh-CN" altLang="en-US" dirty="0"/>
              <a:t>从而提取出</a:t>
            </a:r>
            <a:r>
              <a:rPr lang="zh-CN" altLang="en-US" dirty="0">
                <a:solidFill>
                  <a:srgbClr val="FF0000"/>
                </a:solidFill>
              </a:rPr>
              <a:t>词与词</a:t>
            </a:r>
            <a:r>
              <a:rPr lang="zh-CN" altLang="en-US" dirty="0"/>
              <a:t>之间潜在的语义结构，并用这种潜在的语义结构，来表示</a:t>
            </a:r>
            <a:r>
              <a:rPr lang="zh-CN" altLang="en-US" dirty="0">
                <a:solidFill>
                  <a:srgbClr val="FF0000"/>
                </a:solidFill>
              </a:rPr>
              <a:t>词和文本</a:t>
            </a:r>
            <a:r>
              <a:rPr lang="zh-CN" altLang="en-US" dirty="0"/>
              <a:t>，</a:t>
            </a:r>
            <a:endParaRPr lang="en-US" altLang="zh-CN" dirty="0"/>
          </a:p>
          <a:p>
            <a:pPr lvl="1"/>
            <a:r>
              <a:rPr lang="zh-CN" altLang="en-US" dirty="0"/>
              <a:t>达到消除词之间的相关性和简化文本向量实现降维的目的。</a:t>
            </a:r>
            <a:endParaRPr lang="en-US" altLang="zh-CN" dirty="0"/>
          </a:p>
        </p:txBody>
      </p:sp>
    </p:spTree>
    <p:extLst>
      <p:ext uri="{BB962C8B-B14F-4D97-AF65-F5344CB8AC3E}">
        <p14:creationId xmlns:p14="http://schemas.microsoft.com/office/powerpoint/2010/main" val="240199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a:t>基本观点是：把高维的向量空间模型（</a:t>
            </a:r>
            <a:r>
              <a:rPr lang="en-US" altLang="zh-CN" dirty="0"/>
              <a:t>VSM</a:t>
            </a:r>
            <a:r>
              <a:rPr lang="zh-CN" altLang="en-US" dirty="0"/>
              <a:t>）表示中的文档映射到低维的潜在语义空间中。</a:t>
            </a:r>
            <a:endParaRPr lang="en-US" altLang="zh-CN" dirty="0"/>
          </a:p>
          <a:p>
            <a:pPr lvl="1"/>
            <a:r>
              <a:rPr lang="zh-CN" altLang="en-US" dirty="0"/>
              <a:t>映射是通过对项</a:t>
            </a:r>
            <a:r>
              <a:rPr lang="en-US" altLang="zh-CN" dirty="0"/>
              <a:t>/</a:t>
            </a:r>
            <a:r>
              <a:rPr lang="zh-CN" altLang="en-US" dirty="0"/>
              <a:t>文档矩阵的奇异值分解</a:t>
            </a:r>
            <a:r>
              <a:rPr lang="en-US" altLang="zh-CN" dirty="0"/>
              <a:t>SVD</a:t>
            </a:r>
            <a:r>
              <a:rPr lang="zh-CN" altLang="en-US" dirty="0"/>
              <a:t>来实现的</a:t>
            </a:r>
            <a:endParaRPr lang="en-US" altLang="zh-CN" dirty="0"/>
          </a:p>
          <a:p>
            <a:pPr lvl="1"/>
            <a:r>
              <a:rPr lang="en-US" altLang="zh-CN" dirty="0"/>
              <a:t>SVD </a:t>
            </a:r>
            <a:r>
              <a:rPr lang="zh-CN" altLang="en-US" dirty="0"/>
              <a:t>得到的</a:t>
            </a:r>
            <a:r>
              <a:rPr lang="zh-CN" altLang="en-US" dirty="0">
                <a:sym typeface="Symbol" pitchFamily="18" charset="2"/>
              </a:rPr>
              <a:t></a:t>
            </a:r>
            <a:r>
              <a:rPr lang="en-US" altLang="zh-CN" dirty="0"/>
              <a:t>,</a:t>
            </a:r>
            <a:r>
              <a:rPr lang="zh-CN" altLang="en-US" dirty="0"/>
              <a:t>只保留最大的</a:t>
            </a:r>
            <a:r>
              <a:rPr lang="en-US" altLang="zh-CN" dirty="0"/>
              <a:t>k </a:t>
            </a:r>
            <a:r>
              <a:rPr lang="zh-CN" altLang="en-US" dirty="0"/>
              <a:t>个奇异值得到</a:t>
            </a:r>
            <a:r>
              <a:rPr lang="zh-CN" altLang="en-US" dirty="0">
                <a:sym typeface="Symbol" pitchFamily="18" charset="2"/>
              </a:rPr>
              <a:t>’</a:t>
            </a:r>
            <a:r>
              <a:rPr lang="en-US" altLang="zh-CN" dirty="0">
                <a:sym typeface="Symbol" pitchFamily="18" charset="2"/>
              </a:rPr>
              <a:t>, </a:t>
            </a:r>
            <a:r>
              <a:rPr lang="zh-CN" altLang="en-US" dirty="0">
                <a:sym typeface="Symbol" pitchFamily="18" charset="2"/>
              </a:rPr>
              <a:t>进行奇异分解的反运算</a:t>
            </a:r>
            <a:r>
              <a:rPr lang="en-US" altLang="zh-CN" dirty="0">
                <a:sym typeface="Symbol" pitchFamily="18" charset="2"/>
              </a:rPr>
              <a:t>, </a:t>
            </a:r>
            <a:r>
              <a:rPr lang="zh-CN" altLang="en-US" dirty="0">
                <a:sym typeface="Symbol" pitchFamily="18" charset="2"/>
              </a:rPr>
              <a:t>得到 </a:t>
            </a:r>
            <a:r>
              <a:rPr lang="en-US" altLang="zh-CN" dirty="0">
                <a:sym typeface="Symbol" pitchFamily="18" charset="2"/>
              </a:rPr>
              <a:t>A </a:t>
            </a:r>
            <a:r>
              <a:rPr lang="zh-CN" altLang="en-US" dirty="0">
                <a:sym typeface="Symbol" pitchFamily="18" charset="2"/>
              </a:rPr>
              <a:t>的近似矩阵 </a:t>
            </a:r>
            <a:endParaRPr lang="en-US" altLang="zh-CN" dirty="0"/>
          </a:p>
          <a:p>
            <a:r>
              <a:rPr lang="zh-CN" altLang="en-US" dirty="0"/>
              <a:t>基本步骤</a:t>
            </a:r>
            <a:endParaRPr lang="en-US" altLang="zh-CN" dirty="0"/>
          </a:p>
          <a:p>
            <a:pPr lvl="1"/>
            <a:r>
              <a:rPr lang="en-US" altLang="zh-CN" dirty="0"/>
              <a:t>1.</a:t>
            </a:r>
            <a:r>
              <a:rPr lang="zh-CN" altLang="en-US" dirty="0"/>
              <a:t>建立词频矩阵</a:t>
            </a:r>
            <a:r>
              <a:rPr lang="en-US" altLang="zh-CN" dirty="0"/>
              <a:t>frequency matrix</a:t>
            </a:r>
          </a:p>
          <a:p>
            <a:pPr lvl="1"/>
            <a:r>
              <a:rPr lang="en-US" altLang="zh-CN" dirty="0"/>
              <a:t>2.</a:t>
            </a:r>
            <a:r>
              <a:rPr lang="zh-CN" altLang="en-US" dirty="0"/>
              <a:t>计算</a:t>
            </a:r>
            <a:r>
              <a:rPr lang="en-US" altLang="zh-CN" dirty="0"/>
              <a:t>frequency matrix</a:t>
            </a:r>
            <a:r>
              <a:rPr lang="zh-CN" altLang="en-US" dirty="0"/>
              <a:t>的奇异值分解</a:t>
            </a:r>
            <a:endParaRPr lang="en-US" altLang="zh-CN" dirty="0"/>
          </a:p>
          <a:p>
            <a:pPr lvl="1"/>
            <a:r>
              <a:rPr lang="en-US" altLang="zh-CN" dirty="0"/>
              <a:t>3.</a:t>
            </a:r>
            <a:r>
              <a:rPr lang="zh-CN" altLang="en-US" dirty="0"/>
              <a:t>对于每一个文档</a:t>
            </a:r>
            <a:r>
              <a:rPr lang="en-US" altLang="zh-CN" dirty="0"/>
              <a:t>d</a:t>
            </a:r>
            <a:r>
              <a:rPr lang="zh-CN" altLang="en-US" dirty="0"/>
              <a:t>，用排除了</a:t>
            </a:r>
            <a:r>
              <a:rPr lang="en-US" altLang="zh-CN" dirty="0"/>
              <a:t>SVD</a:t>
            </a:r>
            <a:r>
              <a:rPr lang="zh-CN" altLang="en-US" dirty="0"/>
              <a:t>中消除后的词的新的向量替换原有的向量</a:t>
            </a:r>
            <a:endParaRPr lang="en-US" altLang="zh-CN" dirty="0"/>
          </a:p>
          <a:p>
            <a:pPr lvl="1"/>
            <a:r>
              <a:rPr lang="en-US" altLang="zh-CN" dirty="0"/>
              <a:t>4.</a:t>
            </a:r>
            <a:r>
              <a:rPr lang="zh-CN" altLang="en-US" dirty="0"/>
              <a:t>用转换后的文档索引和相似度计算 </a:t>
            </a:r>
            <a:endParaRPr lang="en-US" altLang="zh-CN" dirty="0"/>
          </a:p>
        </p:txBody>
      </p:sp>
    </p:spTree>
    <p:extLst>
      <p:ext uri="{BB962C8B-B14F-4D97-AF65-F5344CB8AC3E}">
        <p14:creationId xmlns:p14="http://schemas.microsoft.com/office/powerpoint/2010/main" val="114005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620688"/>
            <a:ext cx="8229600" cy="5505475"/>
          </a:xfrm>
        </p:spPr>
        <p:txBody>
          <a:bodyPr>
            <a:normAutofit lnSpcReduction="10000"/>
          </a:bodyPr>
          <a:lstStyle/>
          <a:p>
            <a:r>
              <a:rPr lang="zh-CN" altLang="en-US" dirty="0"/>
              <a:t>特征空间</a:t>
            </a:r>
            <a:endParaRPr lang="en-US" altLang="zh-CN" dirty="0"/>
          </a:p>
          <a:p>
            <a:pPr lvl="1"/>
            <a:r>
              <a:rPr lang="zh-CN" altLang="en-US" dirty="0"/>
              <a:t>高维度</a:t>
            </a:r>
            <a:r>
              <a:rPr lang="en-US" altLang="zh-CN" dirty="0"/>
              <a:t>  </a:t>
            </a:r>
          </a:p>
          <a:p>
            <a:pPr lvl="2"/>
            <a:r>
              <a:rPr lang="zh-CN" altLang="en-US" dirty="0"/>
              <a:t>一般文档的特征表示维数都很高，对文本常是上万维，对图像也常是</a:t>
            </a:r>
            <a:r>
              <a:rPr lang="en-US" altLang="zh-CN" dirty="0"/>
              <a:t>50-60</a:t>
            </a:r>
            <a:r>
              <a:rPr lang="zh-CN" altLang="en-US" dirty="0"/>
              <a:t>多维</a:t>
            </a:r>
            <a:endParaRPr lang="en-US" altLang="zh-CN" dirty="0"/>
          </a:p>
          <a:p>
            <a:pPr lvl="2"/>
            <a:r>
              <a:rPr lang="zh-CN" altLang="en-US" dirty="0"/>
              <a:t>向量中</a:t>
            </a:r>
            <a:r>
              <a:rPr lang="en-US" altLang="zh-CN" dirty="0"/>
              <a:t>0</a:t>
            </a:r>
            <a:r>
              <a:rPr lang="zh-CN" altLang="en-US" dirty="0"/>
              <a:t>很多，即稀疏性</a:t>
            </a:r>
            <a:endParaRPr lang="en-US" altLang="zh-CN" dirty="0"/>
          </a:p>
          <a:p>
            <a:pPr lvl="2"/>
            <a:r>
              <a:rPr lang="zh-CN" altLang="en-US" dirty="0"/>
              <a:t>存储空间要求很大</a:t>
            </a:r>
            <a:endParaRPr lang="en-US" altLang="zh-CN" dirty="0"/>
          </a:p>
          <a:p>
            <a:pPr lvl="2"/>
            <a:r>
              <a:rPr lang="zh-CN" altLang="en-US" sz="2400" dirty="0"/>
              <a:t>虽然说维数也多，似乎对文档的特征描述越全面，但由于数据的稀疏性，有时维数大，计算的效果不一定比维数小的好</a:t>
            </a:r>
            <a:endParaRPr lang="en-US" altLang="zh-CN" dirty="0"/>
          </a:p>
          <a:p>
            <a:pPr lvl="1"/>
            <a:r>
              <a:rPr lang="zh-CN" altLang="en-US" dirty="0"/>
              <a:t>词与词是独立的</a:t>
            </a:r>
            <a:endParaRPr lang="en-US" altLang="zh-CN" dirty="0"/>
          </a:p>
          <a:p>
            <a:pPr lvl="2"/>
            <a:r>
              <a:rPr lang="zh-CN" altLang="en-US" dirty="0"/>
              <a:t>语义关联</a:t>
            </a:r>
            <a:endParaRPr lang="en-US" altLang="zh-CN" dirty="0"/>
          </a:p>
          <a:p>
            <a:pPr lvl="3"/>
            <a:r>
              <a:rPr lang="zh-CN" altLang="en-US" dirty="0"/>
              <a:t>同义词，近义词</a:t>
            </a:r>
            <a:endParaRPr lang="en-US" altLang="zh-CN" dirty="0"/>
          </a:p>
          <a:p>
            <a:pPr lvl="3"/>
            <a:r>
              <a:rPr lang="zh-CN" altLang="en-US" dirty="0"/>
              <a:t>多义词</a:t>
            </a:r>
            <a:endParaRPr lang="en-US" altLang="zh-CN" dirty="0"/>
          </a:p>
          <a:p>
            <a:pPr lvl="1"/>
            <a:endParaRPr lang="zh-CN" altLang="en-US" dirty="0"/>
          </a:p>
        </p:txBody>
      </p:sp>
    </p:spTree>
    <p:extLst>
      <p:ext uri="{BB962C8B-B14F-4D97-AF65-F5344CB8AC3E}">
        <p14:creationId xmlns:p14="http://schemas.microsoft.com/office/powerpoint/2010/main" val="3425321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980728"/>
            <a:ext cx="5112568" cy="4820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3609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40768"/>
            <a:ext cx="7128792"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Box 5"/>
          <p:cNvSpPr txBox="1">
            <a:spLocks noChangeArrowheads="1"/>
          </p:cNvSpPr>
          <p:nvPr/>
        </p:nvSpPr>
        <p:spPr bwMode="auto">
          <a:xfrm>
            <a:off x="1835696" y="4725144"/>
            <a:ext cx="5005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dirty="0"/>
              <a:t>每个文档由</a:t>
            </a:r>
            <a:r>
              <a:rPr lang="en-US" altLang="zh-CN" sz="2800" dirty="0"/>
              <a:t>3</a:t>
            </a:r>
            <a:r>
              <a:rPr lang="zh-CN" altLang="en-US" sz="2800" dirty="0"/>
              <a:t>维向量表示出来。</a:t>
            </a:r>
          </a:p>
        </p:txBody>
      </p:sp>
    </p:spTree>
    <p:extLst>
      <p:ext uri="{BB962C8B-B14F-4D97-AF65-F5344CB8AC3E}">
        <p14:creationId xmlns:p14="http://schemas.microsoft.com/office/powerpoint/2010/main" val="1405765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sz="3100" dirty="0"/>
              <a:t>隐语义空间</a:t>
            </a:r>
            <a:r>
              <a:rPr lang="en-US" altLang="zh-CN" sz="3100" dirty="0"/>
              <a:t>  Latent Semantic Space</a:t>
            </a:r>
          </a:p>
          <a:p>
            <a:r>
              <a:rPr lang="en-US" altLang="zh-CN" dirty="0"/>
              <a:t>LSI</a:t>
            </a:r>
            <a:r>
              <a:rPr lang="zh-CN" altLang="en-US" dirty="0"/>
              <a:t>本质上识别了以文档为单位的</a:t>
            </a:r>
            <a:r>
              <a:rPr lang="en-US" altLang="zh-CN" dirty="0"/>
              <a:t>second-order co-</a:t>
            </a:r>
            <a:r>
              <a:rPr lang="en-US" altLang="zh-CN" dirty="0" err="1"/>
              <a:t>ocurrence</a:t>
            </a:r>
            <a:r>
              <a:rPr lang="zh-CN" altLang="en-US" dirty="0"/>
              <a:t>的单词并归入同一个子空间。</a:t>
            </a:r>
            <a:endParaRPr lang="en-US" altLang="zh-CN" dirty="0"/>
          </a:p>
          <a:p>
            <a:pPr lvl="1"/>
            <a:r>
              <a:rPr lang="en-US" altLang="zh-CN" b="1" dirty="0"/>
              <a:t>A</a:t>
            </a:r>
            <a:r>
              <a:rPr lang="zh-CN" altLang="en-US" b="1" dirty="0"/>
              <a:t>和</a:t>
            </a:r>
            <a:r>
              <a:rPr lang="en-US" altLang="zh-CN" b="1" dirty="0"/>
              <a:t>C</a:t>
            </a:r>
            <a:r>
              <a:rPr lang="zh-CN" altLang="en-US" b="1" dirty="0"/>
              <a:t>共现，</a:t>
            </a:r>
            <a:r>
              <a:rPr lang="en-US" altLang="zh-CN" b="1" dirty="0"/>
              <a:t>B</a:t>
            </a:r>
            <a:r>
              <a:rPr lang="zh-CN" altLang="en-US" b="1" dirty="0"/>
              <a:t>和</a:t>
            </a:r>
            <a:r>
              <a:rPr lang="en-US" altLang="zh-CN" b="1" dirty="0"/>
              <a:t>C</a:t>
            </a:r>
            <a:r>
              <a:rPr lang="zh-CN" altLang="en-US" b="1" dirty="0"/>
              <a:t>共现，目标是找到</a:t>
            </a:r>
            <a:r>
              <a:rPr lang="en-US" altLang="zh-CN" b="1" dirty="0"/>
              <a:t>A</a:t>
            </a:r>
            <a:r>
              <a:rPr lang="zh-CN" altLang="en-US" b="1" dirty="0"/>
              <a:t>和</a:t>
            </a:r>
            <a:r>
              <a:rPr lang="en-US" altLang="zh-CN" b="1" dirty="0"/>
              <a:t>B</a:t>
            </a:r>
            <a:r>
              <a:rPr lang="zh-CN" altLang="en-US" b="1" dirty="0"/>
              <a:t>的隐含关系，学术一点的叫法是</a:t>
            </a:r>
            <a:r>
              <a:rPr lang="en-US" altLang="zh-CN" b="1" dirty="0"/>
              <a:t>second-order co-</a:t>
            </a:r>
            <a:r>
              <a:rPr lang="en-US" altLang="zh-CN" b="1" dirty="0" err="1"/>
              <a:t>ocurrence</a:t>
            </a:r>
            <a:r>
              <a:rPr lang="zh-CN" altLang="en-US" dirty="0"/>
              <a:t>。</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8640"/>
            <a:ext cx="5256584" cy="4209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4700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a:t>LSA</a:t>
            </a:r>
            <a:r>
              <a:rPr lang="zh-CN" altLang="en-US" dirty="0"/>
              <a:t>优势</a:t>
            </a:r>
          </a:p>
          <a:p>
            <a:pPr lvl="1"/>
            <a:r>
              <a:rPr lang="zh-CN" altLang="en-US" dirty="0"/>
              <a:t>文章和单词都映射到同一个语义空间。</a:t>
            </a:r>
            <a:endParaRPr lang="en-US" altLang="zh-CN" dirty="0"/>
          </a:p>
          <a:p>
            <a:pPr lvl="2"/>
            <a:r>
              <a:rPr lang="zh-CN" altLang="en-US" dirty="0"/>
              <a:t>在该空间内即能对文章进行聚类也能对单词进行聚类。</a:t>
            </a:r>
            <a:endParaRPr lang="en-US" altLang="zh-CN" dirty="0"/>
          </a:p>
          <a:p>
            <a:pPr lvl="3"/>
            <a:r>
              <a:rPr lang="zh-CN" altLang="en-US" dirty="0"/>
              <a:t>能通过这些聚类结果实现基于单词的文献检索</a:t>
            </a:r>
            <a:endParaRPr lang="en-US" altLang="zh-CN" dirty="0"/>
          </a:p>
          <a:p>
            <a:pPr lvl="2"/>
            <a:r>
              <a:rPr lang="zh-CN" altLang="en-US" dirty="0"/>
              <a:t>潜在语义空间  </a:t>
            </a:r>
            <a:endParaRPr lang="en-US" altLang="zh-CN" dirty="0"/>
          </a:p>
          <a:p>
            <a:pPr lvl="3"/>
            <a:r>
              <a:rPr lang="zh-CN" altLang="en-US" dirty="0"/>
              <a:t>解释性较差  </a:t>
            </a:r>
            <a:endParaRPr lang="en-US" altLang="zh-CN" dirty="0"/>
          </a:p>
          <a:p>
            <a:pPr lvl="3"/>
            <a:r>
              <a:rPr lang="zh-CN" altLang="en-US" dirty="0"/>
              <a:t>落在同一子空间的单词不一定是同义词，甚至不一定是在同情景下出现的单词，对于长篇文档尤其如是。</a:t>
            </a:r>
          </a:p>
          <a:p>
            <a:pPr lvl="1"/>
            <a:r>
              <a:rPr lang="zh-CN" altLang="en-US" dirty="0"/>
              <a:t>语义空间的维度明显明显少于源单词</a:t>
            </a:r>
            <a:r>
              <a:rPr lang="en-US" altLang="zh-CN" dirty="0"/>
              <a:t>-</a:t>
            </a:r>
            <a:r>
              <a:rPr lang="zh-CN" altLang="en-US" dirty="0"/>
              <a:t>文章矩阵。</a:t>
            </a:r>
            <a:endParaRPr lang="en-US" altLang="zh-CN" dirty="0"/>
          </a:p>
          <a:p>
            <a:pPr lvl="2"/>
            <a:r>
              <a:rPr lang="zh-CN" altLang="en-US" dirty="0"/>
              <a:t>降维</a:t>
            </a:r>
            <a:endParaRPr lang="en-US" altLang="zh-CN" dirty="0"/>
          </a:p>
          <a:p>
            <a:pPr lvl="2"/>
            <a:r>
              <a:rPr lang="zh-CN" altLang="en-US" dirty="0"/>
              <a:t>同时降低了噪声的影响。</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7378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417638"/>
            <a:ext cx="8229600" cy="5035698"/>
          </a:xfrm>
        </p:spPr>
        <p:txBody>
          <a:bodyPr>
            <a:normAutofit/>
          </a:bodyPr>
          <a:lstStyle/>
          <a:p>
            <a:pPr algn="just"/>
            <a:r>
              <a:rPr lang="zh-CN" altLang="en-US" sz="2800" dirty="0"/>
              <a:t>最关键的性质：</a:t>
            </a:r>
            <a:r>
              <a:rPr lang="zh-CN" altLang="en-US" sz="2800" dirty="0">
                <a:solidFill>
                  <a:srgbClr val="0000FF"/>
                </a:solidFill>
              </a:rPr>
              <a:t>每个奇异值对应的是每个“语义”维度的权重</a:t>
            </a:r>
            <a:endParaRPr lang="en-US" altLang="zh-CN" sz="2800" dirty="0">
              <a:solidFill>
                <a:srgbClr val="0000FF"/>
              </a:solidFill>
            </a:endParaRPr>
          </a:p>
          <a:p>
            <a:pPr algn="just"/>
            <a:r>
              <a:rPr lang="zh-CN" altLang="en-US" sz="2800" dirty="0"/>
              <a:t>将不太重要的权重置为</a:t>
            </a:r>
            <a:r>
              <a:rPr lang="en-US" altLang="zh-CN" sz="2800" dirty="0"/>
              <a:t>0</a:t>
            </a:r>
            <a:r>
              <a:rPr lang="zh-CN" altLang="en-US" sz="2800" dirty="0"/>
              <a:t>，可以保留重要的信息，去掉一些信息“枝节”</a:t>
            </a:r>
            <a:endParaRPr lang="en-US" altLang="zh-CN" sz="2800" dirty="0"/>
          </a:p>
          <a:p>
            <a:pPr algn="just"/>
            <a:r>
              <a:rPr lang="zh-CN" altLang="en-US" sz="2800" dirty="0"/>
              <a:t>这些“枝节”可能噪音</a:t>
            </a:r>
            <a:r>
              <a:rPr lang="en-US" altLang="zh-CN" sz="2800" dirty="0"/>
              <a:t>.</a:t>
            </a:r>
          </a:p>
          <a:p>
            <a:pPr lvl="1" algn="just"/>
            <a:r>
              <a:rPr lang="zh-CN" altLang="en-US" sz="2400" dirty="0"/>
              <a:t>这种情况下，简化的</a:t>
            </a:r>
            <a:r>
              <a:rPr lang="en-US" altLang="zh-CN" sz="2400" dirty="0"/>
              <a:t>LSI</a:t>
            </a:r>
            <a:r>
              <a:rPr lang="zh-CN" altLang="en-US" sz="2400" dirty="0"/>
              <a:t>噪音更少，是一种更好的表示方法</a:t>
            </a:r>
            <a:endParaRPr lang="en-US" altLang="zh-CN" sz="2400" dirty="0"/>
          </a:p>
          <a:p>
            <a:pPr lvl="1" algn="just"/>
            <a:r>
              <a:rPr lang="zh-CN" altLang="en-US" sz="2400" dirty="0">
                <a:solidFill>
                  <a:srgbClr val="0000FF"/>
                </a:solidFill>
              </a:rPr>
              <a:t>枝节信息可能会使本来应该相似的对象不相似</a:t>
            </a:r>
            <a:r>
              <a:rPr lang="zh-CN" altLang="en-US" sz="2400" dirty="0"/>
              <a:t>，</a:t>
            </a:r>
            <a:endParaRPr lang="en-US" altLang="zh-CN" sz="2400" dirty="0"/>
          </a:p>
          <a:p>
            <a:pPr lvl="2" algn="just"/>
            <a:r>
              <a:rPr lang="zh-CN" altLang="en-US" sz="2000" dirty="0"/>
              <a:t>“细节越少越好”</a:t>
            </a:r>
            <a:endParaRPr lang="en-US" altLang="zh-CN" sz="2000" dirty="0"/>
          </a:p>
          <a:p>
            <a:pPr lvl="1" algn="just"/>
            <a:r>
              <a:rPr lang="zh-CN" altLang="en-US" sz="2400" dirty="0"/>
              <a:t>同样简化的</a:t>
            </a:r>
            <a:r>
              <a:rPr lang="en-US" altLang="zh-CN" sz="2400" dirty="0"/>
              <a:t>LSI</a:t>
            </a:r>
            <a:r>
              <a:rPr lang="zh-CN" altLang="en-US" sz="2400" dirty="0"/>
              <a:t>由于其能更好的表达相似度，因而是一种更优的表示方式</a:t>
            </a:r>
            <a:endParaRPr lang="en-US" altLang="zh-CN" sz="2400"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应用</a:t>
            </a:r>
            <a:endParaRPr lang="zh-CN" altLang="en-US" dirty="0"/>
          </a:p>
        </p:txBody>
      </p:sp>
      <p:sp>
        <p:nvSpPr>
          <p:cNvPr id="3" name="内容占位符 2"/>
          <p:cNvSpPr>
            <a:spLocks noGrp="1"/>
          </p:cNvSpPr>
          <p:nvPr>
            <p:ph idx="1"/>
          </p:nvPr>
        </p:nvSpPr>
        <p:spPr>
          <a:xfrm>
            <a:off x="467544" y="1628800"/>
            <a:ext cx="8229600" cy="4525963"/>
          </a:xfrm>
        </p:spPr>
        <p:txBody>
          <a:bodyPr>
            <a:normAutofit fontScale="92500" lnSpcReduction="10000"/>
          </a:bodyPr>
          <a:lstStyle/>
          <a:p>
            <a:r>
              <a:rPr lang="zh-CN" altLang="en-US" dirty="0"/>
              <a:t>低维的语义空间可以用于以下几个方面</a:t>
            </a:r>
            <a:r>
              <a:rPr lang="en-US" altLang="zh-CN" dirty="0"/>
              <a:t>:</a:t>
            </a:r>
          </a:p>
          <a:p>
            <a:pPr lvl="1"/>
            <a:r>
              <a:rPr lang="zh-CN" altLang="en-US" dirty="0"/>
              <a:t>在低维语义空间可对文档进行比较，进而可用于文档聚类和文档分类。</a:t>
            </a:r>
          </a:p>
          <a:p>
            <a:pPr lvl="1"/>
            <a:r>
              <a:rPr lang="zh-CN" altLang="en-US" dirty="0"/>
              <a:t>在翻译好的文档上进行训练，可以发现不同语言的相似文档，可用于跨语言检索。</a:t>
            </a:r>
          </a:p>
          <a:p>
            <a:pPr lvl="1"/>
            <a:r>
              <a:rPr lang="zh-CN" altLang="en-US" dirty="0"/>
              <a:t>发现词与词之间的关系，可用于同义词、歧义词检测。</a:t>
            </a:r>
            <a:r>
              <a:rPr lang="en-US" altLang="zh-CN" dirty="0"/>
              <a:t>.</a:t>
            </a:r>
          </a:p>
          <a:p>
            <a:pPr lvl="1"/>
            <a:r>
              <a:rPr lang="zh-CN" altLang="en-US" dirty="0"/>
              <a:t>通过查询映射到语义空间，可进行信息检索。</a:t>
            </a:r>
          </a:p>
          <a:p>
            <a:pPr lvl="1"/>
            <a:r>
              <a:rPr lang="zh-CN" altLang="en-US" dirty="0"/>
              <a:t>各种关联矩阵的语义挖掘</a:t>
            </a:r>
            <a:endParaRPr lang="en-US" altLang="zh-CN" dirty="0"/>
          </a:p>
          <a:p>
            <a:pPr lvl="2"/>
            <a:r>
              <a:rPr lang="zh-CN" altLang="en-US" dirty="0"/>
              <a:t>用户</a:t>
            </a:r>
            <a:r>
              <a:rPr lang="en-US" altLang="zh-CN" dirty="0"/>
              <a:t>-</a:t>
            </a:r>
            <a:r>
              <a:rPr lang="zh-CN" altLang="en-US" dirty="0"/>
              <a:t>物品</a:t>
            </a:r>
            <a:endParaRPr lang="en-US" altLang="zh-CN" dirty="0"/>
          </a:p>
          <a:p>
            <a:pPr lvl="2"/>
            <a:r>
              <a:rPr lang="zh-CN" altLang="en-US" dirty="0"/>
              <a:t>文本</a:t>
            </a:r>
            <a:r>
              <a:rPr lang="en-US" altLang="zh-CN" dirty="0"/>
              <a:t>-</a:t>
            </a:r>
            <a:r>
              <a:rPr lang="zh-CN" altLang="en-US" dirty="0"/>
              <a:t>图片</a:t>
            </a:r>
          </a:p>
          <a:p>
            <a:endParaRPr lang="zh-CN" altLang="en-US" dirty="0"/>
          </a:p>
        </p:txBody>
      </p:sp>
    </p:spTree>
    <p:extLst>
      <p:ext uri="{BB962C8B-B14F-4D97-AF65-F5344CB8AC3E}">
        <p14:creationId xmlns:p14="http://schemas.microsoft.com/office/powerpoint/2010/main" val="1006690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LSA</a:t>
            </a:r>
            <a:r>
              <a:rPr lang="zh-CN" altLang="en-US" dirty="0"/>
              <a:t>的一些缺点</a:t>
            </a:r>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a:t>无法解决多义词的问题；</a:t>
            </a:r>
            <a:endParaRPr lang="en-US" altLang="zh-CN" dirty="0"/>
          </a:p>
          <a:p>
            <a:pPr lvl="1">
              <a:lnSpc>
                <a:spcPct val="120000"/>
              </a:lnSpc>
            </a:pPr>
            <a:r>
              <a:rPr lang="zh-CN" altLang="en-US" dirty="0"/>
              <a:t>在语义空间中，含有一词多意现象的词其向量会呈现多个语义的平均。</a:t>
            </a:r>
            <a:endParaRPr lang="en-US" altLang="zh-CN" dirty="0"/>
          </a:p>
          <a:p>
            <a:pPr lvl="1">
              <a:lnSpc>
                <a:spcPct val="120000"/>
              </a:lnSpc>
            </a:pPr>
            <a:r>
              <a:rPr lang="zh-CN" altLang="en-US" dirty="0"/>
              <a:t>相应的，如果有其中一个含义出现的特别频繁，则语义向量会向其倾斜</a:t>
            </a:r>
          </a:p>
          <a:p>
            <a:pPr>
              <a:lnSpc>
                <a:spcPct val="120000"/>
              </a:lnSpc>
            </a:pPr>
            <a:r>
              <a:rPr lang="zh-CN" altLang="en-US" dirty="0"/>
              <a:t>特征向量的方向没有对应的物理解释；</a:t>
            </a:r>
            <a:endParaRPr lang="en-US" altLang="zh-CN" dirty="0"/>
          </a:p>
          <a:p>
            <a:pPr lvl="1">
              <a:lnSpc>
                <a:spcPct val="120000"/>
              </a:lnSpc>
            </a:pPr>
            <a:r>
              <a:rPr lang="zh-CN" altLang="en-US" dirty="0"/>
              <a:t> </a:t>
            </a:r>
            <a:r>
              <a:rPr lang="en-US" altLang="zh-CN" dirty="0"/>
              <a:t>SVD</a:t>
            </a:r>
            <a:r>
              <a:rPr lang="zh-CN" altLang="en-US" dirty="0"/>
              <a:t>只是一种数学变换，无法对应成现实中的概念</a:t>
            </a:r>
          </a:p>
          <a:p>
            <a:pPr>
              <a:lnSpc>
                <a:spcPct val="120000"/>
              </a:lnSpc>
            </a:pPr>
            <a:r>
              <a:rPr lang="en-US" altLang="zh-CN" dirty="0"/>
              <a:t>SVD</a:t>
            </a:r>
            <a:r>
              <a:rPr lang="zh-CN" altLang="en-US" dirty="0"/>
              <a:t>的计算复杂度很高，而且当有新的文档来到时，若要更新模型需重新训练； </a:t>
            </a:r>
          </a:p>
          <a:p>
            <a:pPr>
              <a:lnSpc>
                <a:spcPct val="120000"/>
              </a:lnSpc>
            </a:pPr>
            <a:r>
              <a:rPr lang="zh-CN" altLang="en-US" dirty="0"/>
              <a:t>维数的选择是</a:t>
            </a:r>
            <a:r>
              <a:rPr lang="en-US" altLang="zh-CN" dirty="0"/>
              <a:t>ad-hoc</a:t>
            </a:r>
            <a:r>
              <a:rPr lang="zh-CN" altLang="en-US" dirty="0"/>
              <a:t>的；</a:t>
            </a:r>
            <a:endParaRPr lang="en-US" altLang="zh-CN" dirty="0"/>
          </a:p>
          <a:p>
            <a:pPr>
              <a:lnSpc>
                <a:spcPct val="120000"/>
              </a:lnSpc>
            </a:pPr>
            <a:r>
              <a:rPr lang="en-US" altLang="zh-CN" dirty="0"/>
              <a:t>LSA</a:t>
            </a:r>
            <a:r>
              <a:rPr lang="zh-CN" altLang="en-US" dirty="0"/>
              <a:t>具有词袋模型的缺点，即在一篇文章，或者一个句子中忽略词语的先后顺序。</a:t>
            </a:r>
          </a:p>
          <a:p>
            <a:endParaRPr lang="zh-CN" altLang="en-US" dirty="0"/>
          </a:p>
          <a:p>
            <a:endParaRPr lang="zh-CN" altLang="en-US" dirty="0"/>
          </a:p>
        </p:txBody>
      </p:sp>
    </p:spTree>
    <p:extLst>
      <p:ext uri="{BB962C8B-B14F-4D97-AF65-F5344CB8AC3E}">
        <p14:creationId xmlns:p14="http://schemas.microsoft.com/office/powerpoint/2010/main" val="3823634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LSA</a:t>
            </a:r>
            <a:r>
              <a:rPr lang="zh-CN" altLang="en-US" dirty="0"/>
              <a:t>的一些缺点</a:t>
            </a:r>
          </a:p>
        </p:txBody>
      </p:sp>
      <p:sp>
        <p:nvSpPr>
          <p:cNvPr id="3" name="内容占位符 2"/>
          <p:cNvSpPr>
            <a:spLocks noGrp="1"/>
          </p:cNvSpPr>
          <p:nvPr>
            <p:ph idx="1"/>
          </p:nvPr>
        </p:nvSpPr>
        <p:spPr>
          <a:xfrm>
            <a:off x="459171" y="1166018"/>
            <a:ext cx="8229600" cy="4525963"/>
          </a:xfrm>
        </p:spPr>
        <p:txBody>
          <a:bodyPr>
            <a:normAutofit/>
          </a:bodyPr>
          <a:lstStyle/>
          <a:p>
            <a:pPr marL="0" indent="0">
              <a:buNone/>
            </a:pPr>
            <a:endParaRPr lang="en-US" altLang="zh-CN" dirty="0"/>
          </a:p>
          <a:p>
            <a:r>
              <a:rPr lang="en-US" altLang="zh-CN" dirty="0"/>
              <a:t>LSA</a:t>
            </a:r>
            <a:r>
              <a:rPr lang="zh-CN" altLang="en-US" dirty="0"/>
              <a:t>的概率模型假设文档和词的分布是服从联合正态分布的，</a:t>
            </a:r>
            <a:endParaRPr lang="en-US" altLang="zh-CN" dirty="0"/>
          </a:p>
          <a:p>
            <a:r>
              <a:rPr lang="zh-CN" altLang="en-US" dirty="0"/>
              <a:t>但从观测数据来看是服从泊松分布的。</a:t>
            </a:r>
            <a:endParaRPr lang="en-US" altLang="zh-CN" dirty="0"/>
          </a:p>
          <a:p>
            <a:r>
              <a:rPr lang="zh-CN" altLang="en-US" dirty="0"/>
              <a:t>因此</a:t>
            </a:r>
            <a:r>
              <a:rPr lang="en-US" altLang="zh-CN" dirty="0"/>
              <a:t>LSA</a:t>
            </a:r>
            <a:r>
              <a:rPr lang="zh-CN" altLang="en-US" dirty="0"/>
              <a:t>算法的一个改进</a:t>
            </a:r>
            <a:r>
              <a:rPr lang="en-US" altLang="zh-CN" dirty="0"/>
              <a:t>PLSA</a:t>
            </a:r>
            <a:r>
              <a:rPr lang="zh-CN" altLang="en-US" dirty="0"/>
              <a:t>使用了多项分布，其效果要好于</a:t>
            </a:r>
            <a:r>
              <a:rPr lang="en-US" altLang="zh-CN" dirty="0"/>
              <a:t>LSA</a:t>
            </a:r>
            <a:r>
              <a:rPr lang="zh-CN" altLang="en-US" dirty="0"/>
              <a:t>。</a:t>
            </a:r>
          </a:p>
          <a:p>
            <a:endParaRPr lang="zh-CN" altLang="en-US" dirty="0"/>
          </a:p>
        </p:txBody>
      </p:sp>
    </p:spTree>
    <p:extLst>
      <p:ext uri="{BB962C8B-B14F-4D97-AF65-F5344CB8AC3E}">
        <p14:creationId xmlns:p14="http://schemas.microsoft.com/office/powerpoint/2010/main" val="2091521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三、</a:t>
            </a:r>
            <a:r>
              <a:rPr lang="en-US" altLang="zh-CN" b="1" dirty="0"/>
              <a:t>   </a:t>
            </a:r>
            <a:r>
              <a:rPr lang="en-US" altLang="zh-CN" b="1" dirty="0" err="1"/>
              <a:t>pLSA</a:t>
            </a:r>
            <a:r>
              <a:rPr lang="zh-CN" altLang="en-US" b="1" dirty="0"/>
              <a:t>主题模型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Probabilistic Latent Semantic   Analysis     </a:t>
            </a:r>
          </a:p>
          <a:p>
            <a:r>
              <a:rPr lang="zh-CN" altLang="en-US" dirty="0"/>
              <a:t>概率潜在语义分析    </a:t>
            </a:r>
            <a:r>
              <a:rPr lang="en-US" altLang="zh-CN" dirty="0"/>
              <a:t>PLSA</a:t>
            </a:r>
          </a:p>
          <a:p>
            <a:r>
              <a:rPr lang="zh-CN" altLang="en-US" dirty="0"/>
              <a:t>基于双模式和共现的数据分析方法延伸的经典的统计学方法</a:t>
            </a:r>
            <a:endParaRPr lang="en-US" altLang="zh-CN" dirty="0"/>
          </a:p>
          <a:p>
            <a:pPr lvl="1"/>
            <a:r>
              <a:rPr lang="zh-CN" altLang="en-US" dirty="0"/>
              <a:t>所谓共现其实就是</a:t>
            </a:r>
            <a:r>
              <a:rPr lang="en-US" altLang="zh-CN" dirty="0"/>
              <a:t>W</a:t>
            </a:r>
            <a:r>
              <a:rPr lang="zh-CN" altLang="en-US" dirty="0"/>
              <a:t>和</a:t>
            </a:r>
            <a:r>
              <a:rPr lang="en-US" altLang="zh-CN" dirty="0"/>
              <a:t>D</a:t>
            </a:r>
            <a:r>
              <a:rPr lang="zh-CN" altLang="en-US" dirty="0"/>
              <a:t>的一个矩阵，</a:t>
            </a:r>
            <a:endParaRPr lang="en-US" altLang="zh-CN" dirty="0"/>
          </a:p>
          <a:p>
            <a:pPr lvl="1"/>
            <a:r>
              <a:rPr lang="zh-CN" altLang="en-US" dirty="0"/>
              <a:t>所谓双模式就是在</a:t>
            </a:r>
            <a:r>
              <a:rPr lang="en-US" altLang="zh-CN" dirty="0"/>
              <a:t>W</a:t>
            </a:r>
            <a:r>
              <a:rPr lang="zh-CN" altLang="en-US" dirty="0"/>
              <a:t>和</a:t>
            </a:r>
            <a:r>
              <a:rPr lang="en-US" altLang="zh-CN" dirty="0"/>
              <a:t>D</a:t>
            </a:r>
            <a:r>
              <a:rPr lang="zh-CN" altLang="en-US" dirty="0"/>
              <a:t>上同时进行考虑。</a:t>
            </a:r>
            <a:endParaRPr lang="en-US" altLang="zh-CN" dirty="0"/>
          </a:p>
          <a:p>
            <a:r>
              <a:rPr lang="en-US" altLang="zh-CN" dirty="0"/>
              <a:t>PLSA</a:t>
            </a:r>
            <a:r>
              <a:rPr lang="zh-CN" altLang="en-US" dirty="0"/>
              <a:t>是以统计学的角度来看待</a:t>
            </a:r>
            <a:r>
              <a:rPr lang="en-US" altLang="zh-CN" dirty="0">
                <a:hlinkClick r:id="rId3"/>
              </a:rPr>
              <a:t>LSA</a:t>
            </a:r>
            <a:endParaRPr lang="en-US" altLang="zh-CN" dirty="0"/>
          </a:p>
          <a:p>
            <a:pPr lvl="1"/>
            <a:r>
              <a:rPr lang="en-US" altLang="zh-CN" dirty="0"/>
              <a:t>LSA</a:t>
            </a:r>
            <a:r>
              <a:rPr lang="zh-CN" altLang="en-US" dirty="0"/>
              <a:t>以共现表（就是共现的矩阵）的奇异值分解的形式表现的，</a:t>
            </a:r>
            <a:endParaRPr lang="en-US" altLang="zh-CN" dirty="0"/>
          </a:p>
          <a:p>
            <a:pPr lvl="1"/>
            <a:r>
              <a:rPr lang="zh-CN" altLang="en-US" dirty="0"/>
              <a:t>考虑到</a:t>
            </a:r>
            <a:r>
              <a:rPr lang="en-US" altLang="zh-CN" dirty="0"/>
              <a:t>word</a:t>
            </a:r>
            <a:r>
              <a:rPr lang="zh-CN" altLang="en-US" dirty="0"/>
              <a:t>和</a:t>
            </a:r>
            <a:r>
              <a:rPr lang="en-US" altLang="zh-CN" dirty="0"/>
              <a:t>doc</a:t>
            </a:r>
            <a:r>
              <a:rPr lang="zh-CN" altLang="en-US" dirty="0"/>
              <a:t>共现形式，</a:t>
            </a:r>
            <a:r>
              <a:rPr lang="en-US" altLang="zh-CN" dirty="0">
                <a:solidFill>
                  <a:srgbClr val="FF0000"/>
                </a:solidFill>
              </a:rPr>
              <a:t>PLSA</a:t>
            </a:r>
            <a:r>
              <a:rPr lang="zh-CN" altLang="en-US" dirty="0">
                <a:solidFill>
                  <a:srgbClr val="FF0000"/>
                </a:solidFill>
              </a:rPr>
              <a:t>基于多项式分布和条件分布的混合来建模共现的概率</a:t>
            </a:r>
            <a:r>
              <a:rPr lang="zh-CN" altLang="en-US" dirty="0"/>
              <a:t>。</a:t>
            </a:r>
            <a:endParaRPr lang="en-US" altLang="zh-CN" dirty="0"/>
          </a:p>
        </p:txBody>
      </p:sp>
    </p:spTree>
    <p:extLst>
      <p:ext uri="{BB962C8B-B14F-4D97-AF65-F5344CB8AC3E}">
        <p14:creationId xmlns:p14="http://schemas.microsoft.com/office/powerpoint/2010/main" val="1959644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主题模型 </a:t>
            </a:r>
            <a:r>
              <a:rPr lang="en-US" altLang="zh-CN" dirty="0"/>
              <a:t>topic modeling</a:t>
            </a:r>
            <a:endParaRPr lang="zh-CN" altLang="en-US" dirty="0"/>
          </a:p>
        </p:txBody>
      </p:sp>
      <p:sp>
        <p:nvSpPr>
          <p:cNvPr id="3" name="内容占位符 2"/>
          <p:cNvSpPr>
            <a:spLocks noGrp="1"/>
          </p:cNvSpPr>
          <p:nvPr>
            <p:ph idx="1"/>
          </p:nvPr>
        </p:nvSpPr>
        <p:spPr/>
        <p:txBody>
          <a:bodyPr>
            <a:normAutofit/>
          </a:bodyPr>
          <a:lstStyle/>
          <a:p>
            <a:r>
              <a:rPr lang="zh-CN" altLang="en-US" dirty="0"/>
              <a:t>一篇文档</a:t>
            </a:r>
            <a:r>
              <a:rPr lang="en-US" altLang="zh-CN" dirty="0"/>
              <a:t>(Document) </a:t>
            </a:r>
            <a:r>
              <a:rPr lang="zh-CN" altLang="en-US" dirty="0"/>
              <a:t>可以由多个主题</a:t>
            </a:r>
            <a:r>
              <a:rPr lang="en-US" altLang="zh-CN" dirty="0"/>
              <a:t>(Topic) </a:t>
            </a:r>
            <a:r>
              <a:rPr lang="zh-CN" altLang="en-US" dirty="0"/>
              <a:t>混合而成</a:t>
            </a:r>
            <a:endParaRPr lang="en-US" altLang="zh-CN" dirty="0"/>
          </a:p>
          <a:p>
            <a:pPr marL="742950" lvl="2" indent="-342900"/>
            <a:r>
              <a:rPr lang="zh-CN" altLang="en-US" dirty="0"/>
              <a:t>比如介绍一个国家的文档中，往往会分别从教育、经济、交通等多个主题进行介绍。</a:t>
            </a:r>
            <a:endParaRPr lang="en-US" altLang="zh-CN" dirty="0"/>
          </a:p>
          <a:p>
            <a:r>
              <a:rPr lang="zh-CN" altLang="en-US" dirty="0"/>
              <a:t> 每个</a:t>
            </a:r>
            <a:r>
              <a:rPr lang="en-US" altLang="zh-CN" dirty="0"/>
              <a:t>Topic </a:t>
            </a:r>
            <a:r>
              <a:rPr lang="zh-CN" altLang="en-US" dirty="0"/>
              <a:t>都是词汇上的概率分布</a:t>
            </a:r>
            <a:endParaRPr lang="en-US" altLang="zh-CN" dirty="0"/>
          </a:p>
          <a:p>
            <a:r>
              <a:rPr lang="zh-CN" altLang="en-US" dirty="0"/>
              <a:t>每个词都是由一个固定的 </a:t>
            </a:r>
            <a:r>
              <a:rPr lang="en-US" altLang="zh-CN" dirty="0"/>
              <a:t>Topic </a:t>
            </a:r>
            <a:r>
              <a:rPr lang="zh-CN" altLang="en-US" dirty="0"/>
              <a:t>生成的。</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581128"/>
            <a:ext cx="5972175"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824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一、</a:t>
            </a:r>
            <a:r>
              <a:rPr lang="en-US" altLang="zh-CN" dirty="0"/>
              <a:t> </a:t>
            </a:r>
            <a:r>
              <a:rPr lang="zh-CN" altLang="en-US" b="1" dirty="0"/>
              <a:t>奇异值分解</a:t>
            </a:r>
            <a:r>
              <a:rPr lang="en-US" altLang="zh-CN" dirty="0"/>
              <a:t>SVD</a:t>
            </a:r>
          </a:p>
          <a:p>
            <a:r>
              <a:rPr lang="zh-CN" altLang="en-US" dirty="0"/>
              <a:t>二、</a:t>
            </a:r>
            <a:r>
              <a:rPr lang="en-US" altLang="zh-CN" dirty="0"/>
              <a:t>  </a:t>
            </a:r>
            <a:r>
              <a:rPr lang="zh-CN" altLang="en-US" b="1" dirty="0"/>
              <a:t>隐语义分析</a:t>
            </a:r>
            <a:r>
              <a:rPr lang="en-US" altLang="zh-CN" b="1" dirty="0"/>
              <a:t>LSA</a:t>
            </a:r>
          </a:p>
          <a:p>
            <a:r>
              <a:rPr lang="zh-CN" altLang="en-US" b="1" dirty="0"/>
              <a:t>三、</a:t>
            </a:r>
            <a:r>
              <a:rPr lang="en-US" altLang="zh-CN" b="1" dirty="0"/>
              <a:t> PLSA</a:t>
            </a:r>
            <a:r>
              <a:rPr lang="zh-CN" altLang="en-US" b="1" dirty="0"/>
              <a:t>主题模型</a:t>
            </a:r>
            <a:endParaRPr lang="en-US" altLang="zh-CN" b="1" dirty="0"/>
          </a:p>
          <a:p>
            <a:r>
              <a:rPr lang="zh-CN" altLang="en-US" b="1" dirty="0"/>
              <a:t>四、</a:t>
            </a:r>
            <a:r>
              <a:rPr lang="en-US" altLang="zh-CN" b="1" dirty="0"/>
              <a:t> LDA</a:t>
            </a:r>
            <a:r>
              <a:rPr lang="zh-CN" altLang="en-US" b="1" dirty="0"/>
              <a:t>主题模型</a:t>
            </a:r>
            <a:endParaRPr lang="en-US" altLang="zh-CN" b="1" dirty="0"/>
          </a:p>
        </p:txBody>
      </p:sp>
    </p:spTree>
    <p:extLst>
      <p:ext uri="{BB962C8B-B14F-4D97-AF65-F5344CB8AC3E}">
        <p14:creationId xmlns:p14="http://schemas.microsoft.com/office/powerpoint/2010/main" val="1849845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1" y="1268760"/>
            <a:ext cx="7788509"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5774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endParaRPr lang="en-US" altLang="zh-CN" dirty="0"/>
          </a:p>
          <a:p>
            <a:endParaRPr lang="en-US" altLang="zh-CN" dirty="0"/>
          </a:p>
          <a:p>
            <a:endParaRPr lang="en-US" altLang="zh-CN" dirty="0"/>
          </a:p>
          <a:p>
            <a:r>
              <a:rPr lang="en-US" altLang="zh-CN" dirty="0"/>
              <a:t>M</a:t>
            </a:r>
            <a:r>
              <a:rPr lang="zh-CN" altLang="en-US" dirty="0"/>
              <a:t>表示</a:t>
            </a:r>
            <a:r>
              <a:rPr lang="en-US" altLang="zh-CN" dirty="0"/>
              <a:t>M</a:t>
            </a:r>
            <a:r>
              <a:rPr lang="zh-CN" altLang="en-US" dirty="0"/>
              <a:t>篇文档，</a:t>
            </a:r>
            <a:r>
              <a:rPr lang="en-US" altLang="zh-CN" dirty="0"/>
              <a:t> d</a:t>
            </a:r>
            <a:r>
              <a:rPr lang="zh-CN" altLang="en-US" dirty="0"/>
              <a:t>表示文档，</a:t>
            </a:r>
            <a:endParaRPr lang="en-US" altLang="zh-CN" dirty="0"/>
          </a:p>
          <a:p>
            <a:r>
              <a:rPr lang="en-US" altLang="zh-CN" dirty="0"/>
              <a:t>N</a:t>
            </a:r>
            <a:r>
              <a:rPr lang="zh-CN" altLang="en-US" dirty="0"/>
              <a:t>表示一篇文档中总共</a:t>
            </a:r>
            <a:r>
              <a:rPr lang="en-US" altLang="zh-CN" dirty="0"/>
              <a:t>N</a:t>
            </a:r>
            <a:r>
              <a:rPr lang="zh-CN" altLang="en-US" dirty="0"/>
              <a:t>个单词</a:t>
            </a:r>
            <a:endParaRPr lang="en-US" altLang="zh-CN" dirty="0"/>
          </a:p>
          <a:p>
            <a:r>
              <a:rPr lang="en-US" altLang="zh-CN" dirty="0"/>
              <a:t>w</a:t>
            </a:r>
            <a:r>
              <a:rPr lang="zh-CN" altLang="en-US" dirty="0"/>
              <a:t>表示词语，</a:t>
            </a:r>
            <a:r>
              <a:rPr lang="en-US" altLang="zh-CN" dirty="0"/>
              <a:t>z</a:t>
            </a:r>
            <a:r>
              <a:rPr lang="zh-CN" altLang="en-US" dirty="0"/>
              <a:t>表示隐含的主题。</a:t>
            </a:r>
            <a:endParaRPr lang="en-US" altLang="zh-CN" dirty="0"/>
          </a:p>
          <a:p>
            <a:r>
              <a:rPr lang="zh-CN" altLang="en-US" dirty="0"/>
              <a:t>被涂色的</a:t>
            </a:r>
            <a:r>
              <a:rPr lang="en-US" altLang="zh-CN" dirty="0"/>
              <a:t>d</a:t>
            </a:r>
            <a:r>
              <a:rPr lang="zh-CN" altLang="en-US" dirty="0"/>
              <a:t>、</a:t>
            </a:r>
            <a:r>
              <a:rPr lang="en-US" altLang="zh-CN" dirty="0"/>
              <a:t>w</a:t>
            </a:r>
            <a:r>
              <a:rPr lang="zh-CN" altLang="en-US" dirty="0"/>
              <a:t>表示可观测变量</a:t>
            </a:r>
            <a:endParaRPr lang="en-US" altLang="zh-CN" dirty="0"/>
          </a:p>
          <a:p>
            <a:r>
              <a:rPr lang="zh-CN" altLang="en-US" dirty="0"/>
              <a:t>未被涂色的</a:t>
            </a:r>
            <a:r>
              <a:rPr lang="en-US" altLang="zh-CN" dirty="0"/>
              <a:t>z</a:t>
            </a:r>
            <a:r>
              <a:rPr lang="zh-CN" altLang="en-US" dirty="0"/>
              <a:t>表示未知的隐变量</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8219990"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411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r>
              <a:rPr lang="en-US" altLang="zh-CN" dirty="0"/>
              <a:t> </a:t>
            </a:r>
            <a:r>
              <a:rPr lang="zh-CN" altLang="en-US" b="1" dirty="0"/>
              <a:t>“文档</a:t>
            </a:r>
            <a:r>
              <a:rPr lang="en-US" altLang="zh-CN" b="1" dirty="0"/>
              <a:t>-</a:t>
            </a:r>
            <a:r>
              <a:rPr lang="zh-CN" altLang="en-US" b="1" dirty="0"/>
              <a:t>词项”的生成模型</a:t>
            </a:r>
            <a:r>
              <a:rPr lang="zh-CN" altLang="en-US" dirty="0"/>
              <a:t>：</a:t>
            </a:r>
            <a:endParaRPr lang="en-US" altLang="zh-CN" dirty="0"/>
          </a:p>
          <a:p>
            <a:pPr lvl="1"/>
            <a:r>
              <a:rPr lang="zh-CN" altLang="en-US" dirty="0"/>
              <a:t>按照概率选择一篇文档</a:t>
            </a:r>
            <a:r>
              <a:rPr lang="en-US" altLang="zh-CN" dirty="0"/>
              <a:t>d</a:t>
            </a:r>
            <a:endParaRPr lang="zh-CN" altLang="en-US" dirty="0"/>
          </a:p>
          <a:p>
            <a:pPr lvl="1"/>
            <a:r>
              <a:rPr lang="zh-CN" altLang="en-US" dirty="0"/>
              <a:t>选定文档后，从主题分布中按照概率选择一个隐含的主题类别</a:t>
            </a:r>
            <a:r>
              <a:rPr lang="en-US" altLang="zh-CN" dirty="0"/>
              <a:t>p(</a:t>
            </a:r>
            <a:r>
              <a:rPr lang="en-US" altLang="zh-CN" dirty="0" err="1"/>
              <a:t>z|d</a:t>
            </a:r>
            <a:r>
              <a:rPr lang="en-US" altLang="zh-CN" dirty="0"/>
              <a:t>)</a:t>
            </a:r>
            <a:endParaRPr lang="zh-CN" altLang="en-US" dirty="0"/>
          </a:p>
          <a:p>
            <a:pPr lvl="1"/>
            <a:r>
              <a:rPr lang="zh-CN" altLang="en-US" dirty="0"/>
              <a:t>选定后，从词分布中按照概率</a:t>
            </a:r>
            <a:r>
              <a:rPr lang="en-US" altLang="zh-CN" dirty="0"/>
              <a:t>p(</a:t>
            </a:r>
            <a:r>
              <a:rPr lang="en-US" altLang="zh-CN" dirty="0" err="1"/>
              <a:t>w|z</a:t>
            </a:r>
            <a:r>
              <a:rPr lang="en-US" altLang="zh-CN" dirty="0"/>
              <a:t>)</a:t>
            </a:r>
            <a:r>
              <a:rPr lang="zh-CN" altLang="en-US" dirty="0"/>
              <a:t>选择一个词</a:t>
            </a:r>
          </a:p>
          <a:p>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14530"/>
            <a:ext cx="495300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6695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2780928"/>
            <a:ext cx="682190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a:extLst>
              <a:ext uri="{FF2B5EF4-FFF2-40B4-BE49-F238E27FC236}">
                <a16:creationId xmlns:a16="http://schemas.microsoft.com/office/drawing/2014/main" id="{F667B0C5-5F4C-4AB5-8A3E-FA98E2A4036D}"/>
              </a:ext>
            </a:extLst>
          </p:cNvPr>
          <p:cNvSpPr txBox="1"/>
          <p:nvPr/>
        </p:nvSpPr>
        <p:spPr>
          <a:xfrm>
            <a:off x="683568" y="1729950"/>
            <a:ext cx="7848872" cy="461665"/>
          </a:xfrm>
          <a:prstGeom prst="rect">
            <a:avLst/>
          </a:prstGeom>
          <a:noFill/>
        </p:spPr>
        <p:txBody>
          <a:bodyPr wrap="square" rtlCol="0">
            <a:spAutoFit/>
          </a:bodyPr>
          <a:lstStyle/>
          <a:p>
            <a:r>
              <a:rPr lang="en-US" altLang="zh-CN" sz="2400" dirty="0"/>
              <a:t>PLSA</a:t>
            </a:r>
            <a:r>
              <a:rPr lang="zh-CN" altLang="en-US" sz="2400" dirty="0"/>
              <a:t>基于多项式分布和条件分布的混合来建模共现的概率</a:t>
            </a:r>
          </a:p>
        </p:txBody>
      </p:sp>
      <p:pic>
        <p:nvPicPr>
          <p:cNvPr id="5" name="Picture 3">
            <a:extLst>
              <a:ext uri="{FF2B5EF4-FFF2-40B4-BE49-F238E27FC236}">
                <a16:creationId xmlns:a16="http://schemas.microsoft.com/office/drawing/2014/main" id="{3B3D5890-6A0C-4A04-88EE-EF813D6ED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022" y="499164"/>
            <a:ext cx="3943350" cy="93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093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err="1"/>
              <a:t>pLSA</a:t>
            </a:r>
            <a:r>
              <a:rPr lang="zh-CN" altLang="en-US" dirty="0"/>
              <a:t>中生成文档的整个过程便是选定文档生成主题，确定主题生成词。</a:t>
            </a:r>
            <a:endParaRPr lang="en-US" altLang="zh-CN" dirty="0"/>
          </a:p>
          <a:p>
            <a:r>
              <a:rPr lang="zh-CN" altLang="en-US" dirty="0"/>
              <a:t>模型训练：自动地发现文档集中的主题（分布）</a:t>
            </a:r>
            <a:endParaRPr lang="en-US" altLang="zh-CN" dirty="0"/>
          </a:p>
          <a:p>
            <a:pPr lvl="1"/>
            <a:r>
              <a:rPr lang="zh-CN" altLang="en-US" dirty="0"/>
              <a:t>根据大量已知的文档</a:t>
            </a:r>
            <a:r>
              <a:rPr lang="en-US" altLang="zh-CN" dirty="0"/>
              <a:t>-</a:t>
            </a:r>
            <a:r>
              <a:rPr lang="zh-CN" altLang="en-US" dirty="0"/>
              <a:t>词项信息</a:t>
            </a:r>
            <a:r>
              <a:rPr lang="en-US" altLang="zh-CN" dirty="0"/>
              <a:t>p(</a:t>
            </a:r>
            <a:r>
              <a:rPr lang="en-US" altLang="zh-CN" dirty="0" err="1"/>
              <a:t>w|d</a:t>
            </a:r>
            <a:r>
              <a:rPr lang="en-US" altLang="zh-CN" dirty="0"/>
              <a:t>) </a:t>
            </a:r>
            <a:r>
              <a:rPr lang="zh-CN" altLang="en-US" dirty="0"/>
              <a:t>，</a:t>
            </a:r>
            <a:endParaRPr lang="en-US" altLang="zh-CN" dirty="0"/>
          </a:p>
          <a:p>
            <a:pPr lvl="1"/>
            <a:r>
              <a:rPr lang="zh-CN" altLang="en-US" dirty="0"/>
              <a:t>训练出文档</a:t>
            </a:r>
            <a:r>
              <a:rPr lang="en-US" altLang="zh-CN" dirty="0"/>
              <a:t>-</a:t>
            </a:r>
            <a:r>
              <a:rPr lang="zh-CN" altLang="en-US" dirty="0"/>
              <a:t>主题</a:t>
            </a:r>
            <a:r>
              <a:rPr lang="en-US" altLang="zh-CN" dirty="0"/>
              <a:t>p(</a:t>
            </a:r>
            <a:r>
              <a:rPr lang="en-US" altLang="zh-CN" dirty="0" err="1"/>
              <a:t>z|d</a:t>
            </a:r>
            <a:r>
              <a:rPr lang="en-US" altLang="zh-CN" dirty="0"/>
              <a:t>)</a:t>
            </a:r>
            <a:r>
              <a:rPr lang="zh-CN" altLang="en-US" dirty="0"/>
              <a:t>和主题</a:t>
            </a:r>
            <a:r>
              <a:rPr lang="en-US" altLang="zh-CN" dirty="0"/>
              <a:t>-</a:t>
            </a:r>
            <a:r>
              <a:rPr lang="zh-CN" altLang="en-US" dirty="0"/>
              <a:t>词项</a:t>
            </a:r>
            <a:r>
              <a:rPr lang="en-US" altLang="zh-CN" dirty="0"/>
              <a:t>p(</a:t>
            </a:r>
            <a:r>
              <a:rPr lang="en-US" altLang="zh-CN" dirty="0" err="1"/>
              <a:t>w|z</a:t>
            </a:r>
            <a:r>
              <a:rPr lang="en-US" altLang="zh-CN" dirty="0"/>
              <a:t>)</a:t>
            </a:r>
          </a:p>
          <a:p>
            <a:pPr lvl="2"/>
            <a:r>
              <a:rPr lang="zh-CN" altLang="en-US" dirty="0"/>
              <a:t>分布对应了两组</a:t>
            </a:r>
            <a:r>
              <a:rPr lang="en-US" altLang="zh-CN" dirty="0"/>
              <a:t>Multinomial </a:t>
            </a:r>
            <a:r>
              <a:rPr lang="zh-CN" altLang="en-US" dirty="0"/>
              <a:t>分布</a:t>
            </a:r>
            <a:endParaRPr lang="en-US" altLang="zh-CN" dirty="0"/>
          </a:p>
          <a:p>
            <a:pPr lvl="2"/>
            <a:r>
              <a:rPr lang="zh-CN" altLang="en-US" dirty="0"/>
              <a:t>需要估计这两组分布的参数</a:t>
            </a:r>
            <a:endParaRPr lang="en-US" altLang="zh-CN" dirty="0"/>
          </a:p>
          <a:p>
            <a:pPr lvl="3"/>
            <a:r>
              <a:rPr lang="zh-CN" altLang="en-US" dirty="0"/>
              <a:t>采用</a:t>
            </a:r>
            <a:r>
              <a:rPr lang="en-US" altLang="zh-CN" dirty="0"/>
              <a:t>EM</a:t>
            </a:r>
            <a:r>
              <a:rPr lang="zh-CN" altLang="en-US" dirty="0"/>
              <a:t>算法</a:t>
            </a:r>
            <a:endParaRPr lang="en-US" altLang="zh-CN" dirty="0"/>
          </a:p>
          <a:p>
            <a:pPr lvl="4"/>
            <a:r>
              <a:rPr lang="en-US" altLang="zh-CN" dirty="0"/>
              <a:t>PLSA</a:t>
            </a:r>
            <a:r>
              <a:rPr lang="zh-CN" altLang="en-US" dirty="0"/>
              <a:t>的</a:t>
            </a:r>
            <a:r>
              <a:rPr lang="en-US" altLang="zh-CN" dirty="0"/>
              <a:t>EM</a:t>
            </a:r>
            <a:r>
              <a:rPr lang="zh-CN" altLang="en-US" dirty="0"/>
              <a:t>算法实现 </a:t>
            </a:r>
            <a:r>
              <a:rPr lang="en-US" altLang="zh-CN" dirty="0">
                <a:hlinkClick r:id="rId2"/>
              </a:rPr>
              <a:t>http://ezcodesample.com/plsaidiots/PLSAjava.txt</a:t>
            </a:r>
            <a:endParaRPr lang="en-US" altLang="zh-CN" dirty="0"/>
          </a:p>
          <a:p>
            <a:pPr marL="914400" lvl="2" indent="0">
              <a:buNone/>
            </a:pPr>
            <a:endParaRPr lang="zh-CN" altLang="en-US" dirty="0"/>
          </a:p>
          <a:p>
            <a:endParaRPr lang="zh-CN" altLang="en-US" dirty="0"/>
          </a:p>
        </p:txBody>
      </p:sp>
    </p:spTree>
    <p:extLst>
      <p:ext uri="{BB962C8B-B14F-4D97-AF65-F5344CB8AC3E}">
        <p14:creationId xmlns:p14="http://schemas.microsoft.com/office/powerpoint/2010/main" val="2840206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a:p>
        </p:txBody>
      </p:sp>
      <p:sp>
        <p:nvSpPr>
          <p:cNvPr id="3" name="内容占位符 2"/>
          <p:cNvSpPr>
            <a:spLocks noGrp="1"/>
          </p:cNvSpPr>
          <p:nvPr>
            <p:ph idx="1"/>
          </p:nvPr>
        </p:nvSpPr>
        <p:spPr/>
        <p:txBody>
          <a:bodyPr>
            <a:normAutofit fontScale="85000" lnSpcReduction="10000"/>
          </a:bodyPr>
          <a:lstStyle/>
          <a:p>
            <a:pPr>
              <a:lnSpc>
                <a:spcPct val="150000"/>
              </a:lnSpc>
            </a:pPr>
            <a:r>
              <a:rPr lang="en-US" altLang="zh-CN" dirty="0"/>
              <a:t>The method of estimating the overall probability distribution from the sample set can be summarized as follows:</a:t>
            </a:r>
          </a:p>
          <a:p>
            <a:pPr lvl="1">
              <a:lnSpc>
                <a:spcPct val="150000"/>
              </a:lnSpc>
            </a:pPr>
            <a:r>
              <a:rPr lang="zh-CN" altLang="en-US" dirty="0"/>
              <a:t>监督学习中：</a:t>
            </a:r>
            <a:endParaRPr lang="en-US" altLang="zh-CN" dirty="0"/>
          </a:p>
          <a:p>
            <a:pPr lvl="2">
              <a:lnSpc>
                <a:spcPct val="150000"/>
              </a:lnSpc>
            </a:pPr>
            <a:r>
              <a:rPr lang="zh-CN" altLang="en-US" dirty="0"/>
              <a:t>在已知类别样本指导下的学习和训练，</a:t>
            </a:r>
            <a:endParaRPr lang="en-US" altLang="zh-CN" dirty="0"/>
          </a:p>
          <a:p>
            <a:pPr lvl="1">
              <a:lnSpc>
                <a:spcPct val="150000"/>
              </a:lnSpc>
            </a:pPr>
            <a:r>
              <a:rPr lang="zh-CN" altLang="en-US" dirty="0"/>
              <a:t>无监督学习中：</a:t>
            </a:r>
            <a:endParaRPr lang="en-US" altLang="zh-CN" dirty="0"/>
          </a:p>
          <a:p>
            <a:pPr lvl="2">
              <a:lnSpc>
                <a:spcPct val="150000"/>
              </a:lnSpc>
            </a:pPr>
            <a:r>
              <a:rPr lang="zh-CN" altLang="en-US" dirty="0"/>
              <a:t>不知道样本类别，只知道样本的某些信息去估计，</a:t>
            </a:r>
            <a:endParaRPr lang="en-US" altLang="zh-CN" dirty="0"/>
          </a:p>
          <a:p>
            <a:pPr lvl="2">
              <a:lnSpc>
                <a:spcPct val="150000"/>
              </a:lnSpc>
            </a:pPr>
            <a:r>
              <a:rPr lang="zh-CN" altLang="en-US" dirty="0"/>
              <a:t>如：聚类  </a:t>
            </a:r>
            <a:r>
              <a:rPr lang="en-US" altLang="zh-CN" dirty="0"/>
              <a:t>GMM</a:t>
            </a:r>
          </a:p>
          <a:p>
            <a:pPr lvl="1">
              <a:lnSpc>
                <a:spcPct val="150000"/>
              </a:lnSpc>
            </a:pP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4F6B1-81F4-4421-91DD-577D95FBF8D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947AFBA-8DF6-46B4-AB13-B077D3D2C1DC}"/>
              </a:ext>
            </a:extLst>
          </p:cNvPr>
          <p:cNvSpPr>
            <a:spLocks noGrp="1"/>
          </p:cNvSpPr>
          <p:nvPr>
            <p:ph idx="1"/>
          </p:nvPr>
        </p:nvSpPr>
        <p:spPr/>
        <p:txBody>
          <a:bodyPr>
            <a:normAutofit fontScale="85000" lnSpcReduction="20000"/>
          </a:bodyPr>
          <a:lstStyle/>
          <a:p>
            <a:pPr>
              <a:lnSpc>
                <a:spcPct val="120000"/>
              </a:lnSpc>
            </a:pPr>
            <a:r>
              <a:rPr lang="zh-CN" altLang="en-US" dirty="0"/>
              <a:t>有监督</a:t>
            </a:r>
            <a:endParaRPr lang="en-US" altLang="zh-CN" dirty="0"/>
          </a:p>
          <a:p>
            <a:pPr lvl="1" indent="-257175">
              <a:lnSpc>
                <a:spcPct val="150000"/>
              </a:lnSpc>
            </a:pPr>
            <a:r>
              <a:rPr lang="en-US" altLang="zh-CN" sz="2100" dirty="0"/>
              <a:t>Supervised Parameter Estimation  </a:t>
            </a:r>
          </a:p>
          <a:p>
            <a:pPr lvl="2" indent="-257175">
              <a:lnSpc>
                <a:spcPct val="150000"/>
              </a:lnSpc>
            </a:pPr>
            <a:r>
              <a:rPr lang="en-US" altLang="zh-CN" sz="2100" dirty="0">
                <a:sym typeface="+mn-ea"/>
              </a:rPr>
              <a:t>MLE</a:t>
            </a:r>
            <a:r>
              <a:rPr lang="zh-CN" altLang="en-US" sz="2100" dirty="0">
                <a:sym typeface="+mn-ea"/>
              </a:rPr>
              <a:t>、</a:t>
            </a:r>
            <a:r>
              <a:rPr lang="en-US" altLang="zh-CN" sz="2100" dirty="0">
                <a:sym typeface="+mn-ea"/>
              </a:rPr>
              <a:t>MAP</a:t>
            </a:r>
            <a:r>
              <a:rPr lang="zh-CN" altLang="en-US" sz="2100" dirty="0">
                <a:sym typeface="+mn-ea"/>
              </a:rPr>
              <a:t>、贝叶斯估计</a:t>
            </a:r>
            <a:endParaRPr lang="en-US" altLang="zh-CN" sz="2100" dirty="0">
              <a:sym typeface="+mn-ea"/>
            </a:endParaRPr>
          </a:p>
          <a:p>
            <a:pPr lvl="1" indent="-257175">
              <a:lnSpc>
                <a:spcPct val="150000"/>
              </a:lnSpc>
            </a:pPr>
            <a:r>
              <a:rPr lang="en-US" altLang="zh-CN" sz="2100" dirty="0">
                <a:sym typeface="+mn-ea"/>
              </a:rPr>
              <a:t>Non-parametric Estimation</a:t>
            </a:r>
          </a:p>
          <a:p>
            <a:pPr lvl="2">
              <a:lnSpc>
                <a:spcPct val="150000"/>
              </a:lnSpc>
            </a:pPr>
            <a:r>
              <a:rPr lang="en-US" altLang="zh-CN" sz="2100" dirty="0" err="1">
                <a:sym typeface="+mn-ea"/>
              </a:rPr>
              <a:t>Parzen</a:t>
            </a:r>
            <a:r>
              <a:rPr lang="en-US" altLang="zh-CN" sz="2100" dirty="0">
                <a:sym typeface="+mn-ea"/>
              </a:rPr>
              <a:t> </a:t>
            </a:r>
            <a:r>
              <a:rPr lang="zh-CN" altLang="en-US" sz="2100" dirty="0">
                <a:sym typeface="+mn-ea"/>
              </a:rPr>
              <a:t>窗法</a:t>
            </a:r>
            <a:endParaRPr lang="en-US" altLang="zh-CN" sz="2100" dirty="0">
              <a:sym typeface="+mn-ea"/>
            </a:endParaRPr>
          </a:p>
          <a:p>
            <a:pPr lvl="2">
              <a:lnSpc>
                <a:spcPct val="150000"/>
              </a:lnSpc>
            </a:pPr>
            <a:r>
              <a:rPr lang="en-US" altLang="zh-CN" sz="2100" dirty="0" err="1">
                <a:sym typeface="+mn-ea"/>
              </a:rPr>
              <a:t>kN</a:t>
            </a:r>
            <a:r>
              <a:rPr lang="en-US" altLang="zh-CN" sz="2100" dirty="0">
                <a:sym typeface="+mn-ea"/>
              </a:rPr>
              <a:t> </a:t>
            </a:r>
            <a:r>
              <a:rPr lang="zh-CN" altLang="en-US" sz="2100" dirty="0">
                <a:sym typeface="+mn-ea"/>
              </a:rPr>
              <a:t>近邻法</a:t>
            </a:r>
            <a:endParaRPr lang="en-US" altLang="zh-CN" dirty="0"/>
          </a:p>
          <a:p>
            <a:pPr>
              <a:lnSpc>
                <a:spcPct val="120000"/>
              </a:lnSpc>
            </a:pPr>
            <a:r>
              <a:rPr lang="en-US" altLang="zh-CN" dirty="0">
                <a:sym typeface="+mn-ea"/>
              </a:rPr>
              <a:t>Unsupervised Parameter Estimation</a:t>
            </a:r>
          </a:p>
          <a:p>
            <a:pPr lvl="1">
              <a:lnSpc>
                <a:spcPct val="120000"/>
              </a:lnSpc>
            </a:pPr>
            <a:r>
              <a:rPr lang="zh-CN" altLang="en-US" dirty="0">
                <a:sym typeface="+mn-ea"/>
              </a:rPr>
              <a:t>非监督参数估计：</a:t>
            </a:r>
            <a:r>
              <a:rPr lang="zh-CN" altLang="zh-CN" dirty="0">
                <a:sym typeface="+mn-ea"/>
              </a:rPr>
              <a:t>已知总体概率密度函数形式，但未知样本所属类别，要求判断出概率密度函数的某些参数。</a:t>
            </a:r>
            <a:endParaRPr lang="en-US" altLang="zh-CN" dirty="0"/>
          </a:p>
          <a:p>
            <a:pPr lvl="1">
              <a:lnSpc>
                <a:spcPct val="120000"/>
              </a:lnSpc>
            </a:pPr>
            <a:endParaRPr lang="en-US" altLang="zh-CN" dirty="0">
              <a:sym typeface="+mn-ea"/>
            </a:endParaRPr>
          </a:p>
          <a:p>
            <a:pPr>
              <a:lnSpc>
                <a:spcPct val="120000"/>
              </a:lnSpc>
            </a:pPr>
            <a:endParaRPr lang="en-US" altLang="zh-CN" dirty="0"/>
          </a:p>
          <a:p>
            <a:endParaRPr lang="zh-CN" altLang="en-US" dirty="0"/>
          </a:p>
        </p:txBody>
      </p:sp>
    </p:spTree>
    <p:extLst>
      <p:ext uri="{BB962C8B-B14F-4D97-AF65-F5344CB8AC3E}">
        <p14:creationId xmlns:p14="http://schemas.microsoft.com/office/powerpoint/2010/main" val="2746064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AAA0-B094-40E5-A4E5-93FA2DE10FA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408B9CF-5723-4DDD-B23C-FA61F4D828DC}"/>
              </a:ext>
            </a:extLst>
          </p:cNvPr>
          <p:cNvSpPr>
            <a:spLocks noGrp="1"/>
          </p:cNvSpPr>
          <p:nvPr>
            <p:ph idx="1"/>
          </p:nvPr>
        </p:nvSpPr>
        <p:spPr>
          <a:xfrm>
            <a:off x="628650" y="1082193"/>
            <a:ext cx="7886700" cy="3263504"/>
          </a:xfrm>
        </p:spPr>
        <p:txBody>
          <a:bodyPr/>
          <a:lstStyle/>
          <a:p>
            <a:pPr>
              <a:lnSpc>
                <a:spcPct val="160000"/>
              </a:lnSpc>
            </a:pPr>
            <a:r>
              <a:rPr lang="en-US" altLang="zh-CN" dirty="0"/>
              <a:t>EM</a:t>
            </a:r>
            <a:r>
              <a:rPr lang="zh-CN" altLang="en-US" dirty="0"/>
              <a:t>算法受到缺失思想影响，最初是为了解决数据缺失情况下的参数估计问题</a:t>
            </a:r>
            <a:endParaRPr lang="en-US" altLang="zh-CN" dirty="0"/>
          </a:p>
          <a:p>
            <a:pPr lvl="1">
              <a:lnSpc>
                <a:spcPct val="160000"/>
              </a:lnSpc>
            </a:pPr>
            <a:r>
              <a:rPr lang="zh-CN" altLang="en-US" dirty="0"/>
              <a:t>估计参数隐变量</a:t>
            </a:r>
            <a:endParaRPr lang="en-US" altLang="zh-CN" dirty="0"/>
          </a:p>
          <a:p>
            <a:endParaRPr lang="zh-CN" altLang="en-US" dirty="0"/>
          </a:p>
        </p:txBody>
      </p:sp>
      <p:pic>
        <p:nvPicPr>
          <p:cNvPr id="4" name="图片 3">
            <a:extLst>
              <a:ext uri="{FF2B5EF4-FFF2-40B4-BE49-F238E27FC236}">
                <a16:creationId xmlns:a16="http://schemas.microsoft.com/office/drawing/2014/main" id="{238411AF-3E9D-400D-8917-B645A09F4238}"/>
              </a:ext>
            </a:extLst>
          </p:cNvPr>
          <p:cNvPicPr>
            <a:picLocks noChangeAspect="1"/>
          </p:cNvPicPr>
          <p:nvPr/>
        </p:nvPicPr>
        <p:blipFill>
          <a:blip r:embed="rId2"/>
          <a:stretch>
            <a:fillRect/>
          </a:stretch>
        </p:blipFill>
        <p:spPr>
          <a:xfrm>
            <a:off x="5448493" y="2886160"/>
            <a:ext cx="3695507" cy="1833393"/>
          </a:xfrm>
          <a:prstGeom prst="rect">
            <a:avLst/>
          </a:prstGeom>
        </p:spPr>
      </p:pic>
      <p:graphicFrame>
        <p:nvGraphicFramePr>
          <p:cNvPr id="5" name="对象 4">
            <a:extLst>
              <a:ext uri="{FF2B5EF4-FFF2-40B4-BE49-F238E27FC236}">
                <a16:creationId xmlns:a16="http://schemas.microsoft.com/office/drawing/2014/main" id="{35BAD965-02A9-4335-BF64-D76092650E2E}"/>
              </a:ext>
            </a:extLst>
          </p:cNvPr>
          <p:cNvGraphicFramePr>
            <a:graphicFrameLocks noChangeAspect="1"/>
          </p:cNvGraphicFramePr>
          <p:nvPr/>
        </p:nvGraphicFramePr>
        <p:xfrm>
          <a:off x="169069" y="3009900"/>
          <a:ext cx="3637414" cy="1585913"/>
        </p:xfrm>
        <a:graphic>
          <a:graphicData uri="http://schemas.openxmlformats.org/presentationml/2006/ole">
            <mc:AlternateContent xmlns:mc="http://schemas.openxmlformats.org/markup-compatibility/2006">
              <mc:Choice xmlns:v="urn:schemas-microsoft-com:vml" Requires="v">
                <p:oleObj name="BMP 图像" r:id="rId3" imgW="7143840" imgH="3114720" progId="Paint.Picture">
                  <p:embed/>
                </p:oleObj>
              </mc:Choice>
              <mc:Fallback>
                <p:oleObj name="BMP 图像" r:id="rId3" imgW="7143840" imgH="3114720" progId="Paint.Picture">
                  <p:embed/>
                  <p:pic>
                    <p:nvPicPr>
                      <p:cNvPr id="5" name="对象 4">
                        <a:extLst>
                          <a:ext uri="{FF2B5EF4-FFF2-40B4-BE49-F238E27FC236}">
                            <a16:creationId xmlns:a16="http://schemas.microsoft.com/office/drawing/2014/main" id="{35BAD965-02A9-4335-BF64-D76092650E2E}"/>
                          </a:ext>
                        </a:extLst>
                      </p:cNvPr>
                      <p:cNvPicPr/>
                      <p:nvPr/>
                    </p:nvPicPr>
                    <p:blipFill>
                      <a:blip r:embed="rId4"/>
                      <a:stretch>
                        <a:fillRect/>
                      </a:stretch>
                    </p:blipFill>
                    <p:spPr>
                      <a:xfrm>
                        <a:off x="169069" y="3009900"/>
                        <a:ext cx="3637414" cy="1585913"/>
                      </a:xfrm>
                      <a:prstGeom prst="rect">
                        <a:avLst/>
                      </a:prstGeom>
                    </p:spPr>
                  </p:pic>
                </p:oleObj>
              </mc:Fallback>
            </mc:AlternateContent>
          </a:graphicData>
        </a:graphic>
      </p:graphicFrame>
    </p:spTree>
    <p:extLst>
      <p:ext uri="{BB962C8B-B14F-4D97-AF65-F5344CB8AC3E}">
        <p14:creationId xmlns:p14="http://schemas.microsoft.com/office/powerpoint/2010/main" val="4055941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2753D-FAD6-426F-BC57-671541AE125E}"/>
              </a:ext>
            </a:extLst>
          </p:cNvPr>
          <p:cNvSpPr>
            <a:spLocks noGrp="1"/>
          </p:cNvSpPr>
          <p:nvPr>
            <p:ph type="title"/>
          </p:nvPr>
        </p:nvSpPr>
        <p:spPr/>
        <p:txBody>
          <a:bodyPr>
            <a:normAutofit/>
          </a:bodyPr>
          <a:lstStyle/>
          <a:p>
            <a:r>
              <a:rPr lang="en-US" altLang="zh-CN" sz="3000" b="1" dirty="0">
                <a:latin typeface="Cambria" panose="02040503050406030204" charset="0"/>
                <a:ea typeface="宋体" panose="02010600030101010101" pitchFamily="2" charset="-122"/>
              </a:rPr>
              <a:t>Expectation Maximization </a:t>
            </a:r>
            <a:r>
              <a:rPr lang="en-US" altLang="zh-CN" sz="3000" b="1" dirty="0" err="1">
                <a:latin typeface="Cambria" panose="02040503050406030204" charset="0"/>
                <a:ea typeface="宋体" panose="02010600030101010101" pitchFamily="2" charset="-122"/>
              </a:rPr>
              <a:t>algorith</a:t>
            </a:r>
            <a:r>
              <a:rPr lang="zh-CN" altLang="en-US" sz="3000" b="1" dirty="0">
                <a:latin typeface="Cambria" panose="02040503050406030204" charset="0"/>
                <a:ea typeface="宋体" panose="02010600030101010101" pitchFamily="2" charset="-122"/>
              </a:rPr>
              <a:t>，</a:t>
            </a:r>
            <a:r>
              <a:rPr lang="en-US" altLang="zh-CN" sz="3000" b="1" dirty="0">
                <a:latin typeface="Cambria" panose="02040503050406030204" charset="0"/>
                <a:ea typeface="宋体" panose="02010600030101010101" pitchFamily="2" charset="-122"/>
              </a:rPr>
              <a:t>EM</a:t>
            </a:r>
            <a:r>
              <a:rPr lang="zh-CN" altLang="en-US" sz="3000" b="1" dirty="0">
                <a:latin typeface="Cambria" panose="02040503050406030204" charset="0"/>
                <a:ea typeface="宋体" panose="02010600030101010101" pitchFamily="2" charset="-122"/>
              </a:rPr>
              <a:t>算法</a:t>
            </a:r>
            <a:endParaRPr lang="zh-CN" altLang="en-US" sz="3000" dirty="0"/>
          </a:p>
        </p:txBody>
      </p:sp>
      <p:sp>
        <p:nvSpPr>
          <p:cNvPr id="3" name="内容占位符 2">
            <a:extLst>
              <a:ext uri="{FF2B5EF4-FFF2-40B4-BE49-F238E27FC236}">
                <a16:creationId xmlns:a16="http://schemas.microsoft.com/office/drawing/2014/main" id="{56474520-CF96-44AC-9BC1-D55E49277F7C}"/>
              </a:ext>
            </a:extLst>
          </p:cNvPr>
          <p:cNvSpPr>
            <a:spLocks noGrp="1"/>
          </p:cNvSpPr>
          <p:nvPr>
            <p:ph idx="1"/>
          </p:nvPr>
        </p:nvSpPr>
        <p:spPr/>
        <p:txBody>
          <a:bodyPr>
            <a:normAutofit/>
          </a:bodyPr>
          <a:lstStyle/>
          <a:p>
            <a:pPr>
              <a:lnSpc>
                <a:spcPct val="160000"/>
              </a:lnSpc>
            </a:pPr>
            <a:r>
              <a:rPr lang="zh-CN" altLang="en-US" dirty="0"/>
              <a:t>期望最大化算法</a:t>
            </a:r>
            <a:endParaRPr lang="en-US" altLang="zh-CN" dirty="0"/>
          </a:p>
          <a:p>
            <a:pPr>
              <a:lnSpc>
                <a:spcPct val="160000"/>
              </a:lnSpc>
            </a:pPr>
            <a:r>
              <a:rPr lang="zh-CN" altLang="en-US" dirty="0"/>
              <a:t>通过迭代进行</a:t>
            </a:r>
            <a:r>
              <a:rPr lang="zh-CN" altLang="en-US" dirty="0">
                <a:hlinkClick r:id="rId2"/>
              </a:rPr>
              <a:t>极大似然估计</a:t>
            </a:r>
            <a:r>
              <a:rPr lang="zh-CN" altLang="en-US" dirty="0"/>
              <a:t>的优化算法</a:t>
            </a:r>
            <a:endParaRPr lang="en-US" altLang="zh-CN" dirty="0"/>
          </a:p>
          <a:p>
            <a:pPr>
              <a:lnSpc>
                <a:spcPct val="160000"/>
              </a:lnSpc>
            </a:pPr>
            <a:r>
              <a:rPr lang="en-US" altLang="zh-CN" dirty="0"/>
              <a:t>EM</a:t>
            </a:r>
            <a:r>
              <a:rPr lang="zh-CN" altLang="en-US" dirty="0"/>
              <a:t>算法</a:t>
            </a:r>
            <a:r>
              <a:rPr lang="en-US" altLang="zh-CN" dirty="0"/>
              <a:t>:  </a:t>
            </a:r>
            <a:r>
              <a:rPr lang="zh-CN" altLang="en-US" dirty="0"/>
              <a:t>用于含有隐变量（</a:t>
            </a:r>
            <a:r>
              <a:rPr lang="en-US" altLang="zh-CN" dirty="0"/>
              <a:t>hidden variable</a:t>
            </a:r>
            <a:r>
              <a:rPr lang="zh-CN" altLang="en-US" dirty="0"/>
              <a:t>）的概率参数模型的最大似然估计或极大后验概率估计</a:t>
            </a:r>
            <a:endParaRPr lang="en-US" altLang="zh-CN" dirty="0"/>
          </a:p>
          <a:p>
            <a:pPr>
              <a:lnSpc>
                <a:spcPct val="160000"/>
              </a:lnSpc>
            </a:pPr>
            <a:endParaRPr lang="zh-CN" altLang="en-US" dirty="0"/>
          </a:p>
        </p:txBody>
      </p:sp>
    </p:spTree>
    <p:extLst>
      <p:ext uri="{BB962C8B-B14F-4D97-AF65-F5344CB8AC3E}">
        <p14:creationId xmlns:p14="http://schemas.microsoft.com/office/powerpoint/2010/main" val="2784880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dirty="0"/>
              <a:t>Expectation Maximization Algorithm</a:t>
            </a:r>
          </a:p>
          <a:p>
            <a:pPr>
              <a:lnSpc>
                <a:spcPct val="150000"/>
              </a:lnSpc>
            </a:pPr>
            <a:r>
              <a:rPr lang="en-US" altLang="zh-CN" dirty="0"/>
              <a:t>EM</a:t>
            </a:r>
            <a:r>
              <a:rPr lang="zh-CN" altLang="en-US" dirty="0"/>
              <a:t>算法每一次迭代都分两步，两个步骤交替进行</a:t>
            </a:r>
            <a:r>
              <a:rPr lang="zh-CN" altLang="en-US" dirty="0">
                <a:hlinkClick r:id="rId2"/>
              </a:rPr>
              <a:t>计算</a:t>
            </a:r>
            <a:r>
              <a:rPr lang="zh-CN" altLang="en-US" dirty="0"/>
              <a:t>：</a:t>
            </a:r>
          </a:p>
          <a:p>
            <a:pPr lvl="1">
              <a:lnSpc>
                <a:spcPct val="150000"/>
              </a:lnSpc>
            </a:pPr>
            <a:r>
              <a:rPr lang="zh-CN" altLang="en-US" dirty="0"/>
              <a:t>第一步是</a:t>
            </a:r>
            <a:r>
              <a:rPr lang="zh-CN" altLang="en-US" dirty="0">
                <a:hlinkClick r:id="rId2"/>
              </a:rPr>
              <a:t>计算</a:t>
            </a:r>
            <a:r>
              <a:rPr lang="zh-CN" altLang="en-US" dirty="0"/>
              <a:t>期望（</a:t>
            </a:r>
            <a:r>
              <a:rPr lang="en-US" altLang="zh-CN" dirty="0"/>
              <a:t>E</a:t>
            </a:r>
            <a:r>
              <a:rPr lang="zh-CN" altLang="en-US" dirty="0"/>
              <a:t>），</a:t>
            </a:r>
            <a:endParaRPr lang="en-US" altLang="zh-CN" dirty="0"/>
          </a:p>
          <a:p>
            <a:pPr lvl="2">
              <a:lnSpc>
                <a:spcPct val="150000"/>
              </a:lnSpc>
            </a:pPr>
            <a:r>
              <a:rPr lang="zh-CN" altLang="en-US" dirty="0"/>
              <a:t>利用对隐藏变量的现有估计值，计算其最大</a:t>
            </a:r>
            <a:r>
              <a:rPr lang="zh-CN" altLang="en-US" dirty="0">
                <a:hlinkClick r:id="rId3"/>
              </a:rPr>
              <a:t>似然</a:t>
            </a:r>
            <a:r>
              <a:rPr lang="zh-CN" altLang="en-US" dirty="0"/>
              <a:t>估计值；</a:t>
            </a:r>
          </a:p>
          <a:p>
            <a:pPr lvl="1">
              <a:lnSpc>
                <a:spcPct val="150000"/>
              </a:lnSpc>
            </a:pPr>
            <a:r>
              <a:rPr lang="zh-CN" altLang="en-US" dirty="0"/>
              <a:t>第二步是最大化（</a:t>
            </a:r>
            <a:r>
              <a:rPr lang="en-US" altLang="zh-CN" dirty="0"/>
              <a:t>M</a:t>
            </a:r>
            <a:r>
              <a:rPr lang="zh-CN" altLang="en-US" dirty="0"/>
              <a:t>），</a:t>
            </a:r>
            <a:endParaRPr lang="en-US" altLang="zh-CN" dirty="0"/>
          </a:p>
          <a:p>
            <a:pPr lvl="2">
              <a:lnSpc>
                <a:spcPct val="150000"/>
              </a:lnSpc>
            </a:pPr>
            <a:r>
              <a:rPr lang="zh-CN" altLang="en-US" dirty="0"/>
              <a:t>最大化在 </a:t>
            </a:r>
            <a:r>
              <a:rPr lang="en-US" altLang="zh-CN" dirty="0"/>
              <a:t>E </a:t>
            </a:r>
            <a:r>
              <a:rPr lang="zh-CN" altLang="en-US" dirty="0"/>
              <a:t>步上求得的最大</a:t>
            </a:r>
            <a:r>
              <a:rPr lang="zh-CN" altLang="en-US" dirty="0">
                <a:hlinkClick r:id="rId3"/>
              </a:rPr>
              <a:t>似然</a:t>
            </a:r>
            <a:r>
              <a:rPr lang="zh-CN" altLang="en-US" dirty="0"/>
              <a:t>值来</a:t>
            </a:r>
            <a:r>
              <a:rPr lang="zh-CN" altLang="en-US" dirty="0">
                <a:hlinkClick r:id="rId4"/>
              </a:rPr>
              <a:t>计算参数</a:t>
            </a:r>
            <a:r>
              <a:rPr lang="zh-CN" altLang="en-US" dirty="0"/>
              <a:t>的值。</a:t>
            </a:r>
          </a:p>
          <a:p>
            <a:endParaRPr lang="zh-CN" altLang="en-US" dirty="0"/>
          </a:p>
        </p:txBody>
      </p:sp>
    </p:spTree>
    <p:extLst>
      <p:ext uri="{BB962C8B-B14F-4D97-AF65-F5344CB8AC3E}">
        <p14:creationId xmlns:p14="http://schemas.microsoft.com/office/powerpoint/2010/main" val="202948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a:t>
            </a:r>
            <a:r>
              <a:rPr lang="en-US" altLang="zh-CN" dirty="0"/>
              <a:t>  </a:t>
            </a:r>
            <a:r>
              <a:rPr lang="zh-CN" altLang="en-US" b="1" dirty="0"/>
              <a:t>奇异值分解</a:t>
            </a:r>
            <a:r>
              <a:rPr lang="en-US" altLang="zh-CN" dirty="0"/>
              <a:t>SVD</a:t>
            </a:r>
            <a:endParaRPr lang="zh-CN" altLang="en-US" dirty="0"/>
          </a:p>
        </p:txBody>
      </p:sp>
      <p:sp>
        <p:nvSpPr>
          <p:cNvPr id="3" name="内容占位符 2"/>
          <p:cNvSpPr>
            <a:spLocks noGrp="1"/>
          </p:cNvSpPr>
          <p:nvPr>
            <p:ph idx="1"/>
          </p:nvPr>
        </p:nvSpPr>
        <p:spPr>
          <a:xfrm>
            <a:off x="457200" y="1600200"/>
            <a:ext cx="8229600" cy="4781128"/>
          </a:xfrm>
        </p:spPr>
        <p:txBody>
          <a:bodyPr>
            <a:normAutofit fontScale="92500" lnSpcReduction="20000"/>
          </a:bodyPr>
          <a:lstStyle/>
          <a:p>
            <a:r>
              <a:rPr lang="en-US" altLang="zh-CN" dirty="0"/>
              <a:t>Singular Value Decomposition</a:t>
            </a:r>
          </a:p>
          <a:p>
            <a:r>
              <a:rPr lang="zh-CN" altLang="en-US" dirty="0"/>
              <a:t>是线性代数中一种重要的</a:t>
            </a:r>
            <a:r>
              <a:rPr lang="zh-CN" altLang="en-US" dirty="0">
                <a:hlinkClick r:id="rId4"/>
              </a:rPr>
              <a:t>矩阵分解</a:t>
            </a:r>
            <a:endParaRPr lang="en-US" altLang="zh-CN" dirty="0"/>
          </a:p>
          <a:p>
            <a:r>
              <a:rPr lang="zh-CN" altLang="en-US" b="1" dirty="0"/>
              <a:t>矩阵的特征值和特征向量</a:t>
            </a:r>
            <a:endParaRPr lang="en-US" altLang="zh-CN" b="1" dirty="0"/>
          </a:p>
          <a:p>
            <a:pPr lvl="1"/>
            <a:r>
              <a:rPr lang="en-US" altLang="zh-CN" dirty="0"/>
              <a:t>A</a:t>
            </a:r>
            <a:r>
              <a:rPr lang="zh-CN" altLang="en-US" dirty="0"/>
              <a:t>是一个</a:t>
            </a:r>
            <a:r>
              <a:rPr lang="en-US" altLang="zh-CN" i="1" dirty="0" err="1"/>
              <a:t>n</a:t>
            </a:r>
            <a:r>
              <a:rPr lang="en-US" altLang="zh-CN" dirty="0" err="1"/>
              <a:t>×</a:t>
            </a:r>
            <a:r>
              <a:rPr lang="en-US" altLang="zh-CN" i="1" dirty="0" err="1"/>
              <a:t>n</a:t>
            </a:r>
            <a:r>
              <a:rPr lang="en-US" altLang="zh-CN" dirty="0"/>
              <a:t> </a:t>
            </a:r>
            <a:r>
              <a:rPr lang="zh-CN" altLang="en-US" dirty="0"/>
              <a:t>的矩阵</a:t>
            </a:r>
            <a:endParaRPr lang="en-US" altLang="zh-CN" dirty="0"/>
          </a:p>
          <a:p>
            <a:pPr lvl="1"/>
            <a:r>
              <a:rPr lang="en-US" altLang="zh-CN" i="1" dirty="0"/>
              <a:t>Ax</a:t>
            </a:r>
            <a:r>
              <a:rPr lang="en-US" altLang="zh-CN" dirty="0"/>
              <a:t>=</a:t>
            </a:r>
            <a:r>
              <a:rPr lang="el-GR" altLang="zh-CN" i="1" dirty="0"/>
              <a:t>λ</a:t>
            </a:r>
            <a:r>
              <a:rPr lang="en-US" altLang="zh-CN" i="1" dirty="0"/>
              <a:t>x</a:t>
            </a:r>
            <a:r>
              <a:rPr lang="en-US" altLang="zh-CN" dirty="0"/>
              <a:t> </a:t>
            </a:r>
          </a:p>
          <a:p>
            <a:pPr lvl="1"/>
            <a:r>
              <a:rPr lang="zh-CN" altLang="en-US" dirty="0"/>
              <a:t>则我们说</a:t>
            </a:r>
            <a:r>
              <a:rPr lang="el-GR" altLang="zh-CN" dirty="0"/>
              <a:t> λ </a:t>
            </a:r>
            <a:r>
              <a:rPr lang="zh-CN" altLang="en-US" dirty="0"/>
              <a:t>是矩阵</a:t>
            </a:r>
            <a:r>
              <a:rPr lang="en-US" altLang="zh-CN" dirty="0"/>
              <a:t>A</a:t>
            </a:r>
            <a:r>
              <a:rPr lang="zh-CN" altLang="en-US" dirty="0"/>
              <a:t>的一个特征值，</a:t>
            </a:r>
            <a:endParaRPr lang="en-US" altLang="zh-CN" dirty="0"/>
          </a:p>
          <a:p>
            <a:pPr lvl="1"/>
            <a:r>
              <a:rPr lang="zh-CN" altLang="en-US" dirty="0"/>
              <a:t>而</a:t>
            </a:r>
            <a:r>
              <a:rPr lang="en-US" altLang="zh-CN" i="1" dirty="0"/>
              <a:t>x</a:t>
            </a:r>
            <a:r>
              <a:rPr lang="en-US" altLang="zh-CN" dirty="0"/>
              <a:t> </a:t>
            </a:r>
            <a:r>
              <a:rPr lang="zh-CN" altLang="en-US" dirty="0"/>
              <a:t>是矩阵</a:t>
            </a:r>
            <a:r>
              <a:rPr lang="en-US" altLang="zh-CN" dirty="0"/>
              <a:t>A</a:t>
            </a:r>
            <a:r>
              <a:rPr lang="zh-CN" altLang="en-US" dirty="0"/>
              <a:t>的特征值</a:t>
            </a:r>
            <a:r>
              <a:rPr lang="el-GR" altLang="zh-CN" dirty="0"/>
              <a:t>λ </a:t>
            </a:r>
            <a:r>
              <a:rPr lang="zh-CN" altLang="en-US" dirty="0"/>
              <a:t>所对应的特征向量</a:t>
            </a:r>
            <a:endParaRPr lang="en-US" altLang="zh-CN" dirty="0"/>
          </a:p>
          <a:p>
            <a:pPr lvl="2"/>
            <a:r>
              <a:rPr lang="en-US" altLang="zh-CN" dirty="0"/>
              <a:t>x </a:t>
            </a:r>
            <a:r>
              <a:rPr lang="zh-CN" altLang="en-US" dirty="0"/>
              <a:t>是一个</a:t>
            </a:r>
            <a:r>
              <a:rPr lang="en-US" altLang="zh-CN" i="1" dirty="0"/>
              <a:t>n</a:t>
            </a:r>
            <a:r>
              <a:rPr lang="en-US" altLang="zh-CN" dirty="0"/>
              <a:t> </a:t>
            </a:r>
            <a:r>
              <a:rPr lang="zh-CN" altLang="en-US" dirty="0"/>
              <a:t>维向量</a:t>
            </a:r>
            <a:endParaRPr lang="en-US" altLang="zh-CN" b="1" dirty="0"/>
          </a:p>
          <a:p>
            <a:r>
              <a:rPr lang="zh-CN" altLang="en-US" dirty="0"/>
              <a:t>将矩阵</a:t>
            </a:r>
            <a:r>
              <a:rPr lang="en-US" altLang="zh-CN" dirty="0"/>
              <a:t>A</a:t>
            </a:r>
            <a:r>
              <a:rPr lang="zh-CN" altLang="en-US" dirty="0"/>
              <a:t>特征分解  </a:t>
            </a:r>
            <a:r>
              <a:rPr lang="en-US" altLang="zh-CN" i="1" dirty="0"/>
              <a:t>A</a:t>
            </a:r>
            <a:r>
              <a:rPr lang="en-US" altLang="zh-CN" dirty="0"/>
              <a:t>=</a:t>
            </a:r>
            <a:r>
              <a:rPr lang="en-US" altLang="zh-CN" i="1" dirty="0"/>
              <a:t>W</a:t>
            </a:r>
            <a:r>
              <a:rPr lang="el-GR" altLang="zh-CN" dirty="0"/>
              <a:t>Σ</a:t>
            </a:r>
            <a:r>
              <a:rPr lang="en-US" altLang="zh-CN" i="1" dirty="0"/>
              <a:t>W</a:t>
            </a:r>
            <a:r>
              <a:rPr lang="en-US" altLang="zh-CN" dirty="0"/>
              <a:t> </a:t>
            </a:r>
            <a:r>
              <a:rPr lang="en-US" altLang="zh-CN" baseline="30000" dirty="0"/>
              <a:t>−1</a:t>
            </a:r>
            <a:r>
              <a:rPr lang="en-US" altLang="zh-CN" dirty="0"/>
              <a:t> </a:t>
            </a:r>
          </a:p>
          <a:p>
            <a:pPr lvl="1"/>
            <a:r>
              <a:rPr lang="zh-CN" altLang="en-US" dirty="0"/>
              <a:t>其中</a:t>
            </a:r>
            <a:r>
              <a:rPr lang="en-US" altLang="zh-CN" dirty="0"/>
              <a:t>W</a:t>
            </a:r>
            <a:r>
              <a:rPr lang="zh-CN" altLang="en-US" dirty="0"/>
              <a:t>是这</a:t>
            </a:r>
            <a:r>
              <a:rPr lang="en-US" altLang="zh-CN" dirty="0"/>
              <a:t>n </a:t>
            </a:r>
            <a:r>
              <a:rPr lang="zh-CN" altLang="en-US" dirty="0"/>
              <a:t>个特征向量所张成的</a:t>
            </a:r>
            <a:r>
              <a:rPr lang="en-US" altLang="zh-CN" dirty="0"/>
              <a:t> </a:t>
            </a:r>
            <a:r>
              <a:rPr lang="en-US" altLang="zh-CN" dirty="0" err="1"/>
              <a:t>n×n</a:t>
            </a:r>
            <a:r>
              <a:rPr lang="en-US" altLang="zh-CN" dirty="0"/>
              <a:t> </a:t>
            </a:r>
            <a:r>
              <a:rPr lang="zh-CN" altLang="en-US" dirty="0"/>
              <a:t>维矩阵，</a:t>
            </a:r>
            <a:endParaRPr lang="en-US" altLang="zh-CN" dirty="0"/>
          </a:p>
          <a:p>
            <a:pPr lvl="1"/>
            <a:r>
              <a:rPr lang="el-GR" altLang="zh-CN" dirty="0"/>
              <a:t>Σ </a:t>
            </a:r>
            <a:r>
              <a:rPr lang="zh-CN" altLang="en-US" dirty="0"/>
              <a:t>为这</a:t>
            </a:r>
            <a:r>
              <a:rPr lang="en-US" altLang="zh-CN" dirty="0"/>
              <a:t>n</a:t>
            </a:r>
            <a:r>
              <a:rPr lang="zh-CN" altLang="en-US" dirty="0"/>
              <a:t>个特征值为主对角线的</a:t>
            </a:r>
            <a:r>
              <a:rPr lang="en-US" altLang="zh-CN" dirty="0"/>
              <a:t> </a:t>
            </a:r>
            <a:r>
              <a:rPr lang="en-US" altLang="zh-CN" dirty="0" err="1"/>
              <a:t>n×n</a:t>
            </a:r>
            <a:r>
              <a:rPr lang="en-US" altLang="zh-CN" dirty="0"/>
              <a:t> </a:t>
            </a:r>
            <a:r>
              <a:rPr lang="zh-CN" altLang="en-US" dirty="0"/>
              <a:t>维矩阵。</a:t>
            </a:r>
          </a:p>
          <a:p>
            <a:pPr lvl="1"/>
            <a:endParaRPr lang="en-US" altLang="zh-CN" dirty="0"/>
          </a:p>
          <a:p>
            <a:pPr lvl="1"/>
            <a:endParaRPr lang="en-US" altLang="zh-CN" dirty="0"/>
          </a:p>
          <a:p>
            <a:endParaRPr lang="zh-CN" altLang="en-US" dirty="0"/>
          </a:p>
          <a:p>
            <a:endParaRPr lang="zh-CN" altLang="en-US" dirty="0"/>
          </a:p>
        </p:txBody>
      </p:sp>
      <p:grpSp>
        <p:nvGrpSpPr>
          <p:cNvPr id="4" name="Group 19"/>
          <p:cNvGrpSpPr>
            <a:grpSpLocks/>
          </p:cNvGrpSpPr>
          <p:nvPr/>
        </p:nvGrpSpPr>
        <p:grpSpPr bwMode="auto">
          <a:xfrm>
            <a:off x="6172200" y="2595563"/>
            <a:ext cx="2589213" cy="985837"/>
            <a:chOff x="4080" y="1296"/>
            <a:chExt cx="1631" cy="621"/>
          </a:xfrm>
        </p:grpSpPr>
        <p:pic>
          <p:nvPicPr>
            <p:cNvPr id="5" name="Picture 20"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28" y="1584"/>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Rectangle 21"/>
            <p:cNvSpPr>
              <a:spLocks noChangeArrowheads="1"/>
            </p:cNvSpPr>
            <p:nvPr/>
          </p:nvSpPr>
          <p:spPr bwMode="auto">
            <a:xfrm>
              <a:off x="4128" y="1296"/>
              <a:ext cx="6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i="1">
                  <a:latin typeface="Trebuchet MS" pitchFamily="34" charset="0"/>
                </a:rPr>
                <a:t>Example</a:t>
              </a:r>
            </a:p>
          </p:txBody>
        </p:sp>
        <p:sp>
          <p:nvSpPr>
            <p:cNvPr id="7" name="Rectangle 22"/>
            <p:cNvSpPr>
              <a:spLocks noChangeArrowheads="1"/>
            </p:cNvSpPr>
            <p:nvPr/>
          </p:nvSpPr>
          <p:spPr bwMode="auto">
            <a:xfrm>
              <a:off x="4080" y="1296"/>
              <a:ext cx="1631" cy="621"/>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pSp>
    </p:spTree>
    <p:extLst>
      <p:ext uri="{BB962C8B-B14F-4D97-AF65-F5344CB8AC3E}">
        <p14:creationId xmlns:p14="http://schemas.microsoft.com/office/powerpoint/2010/main" val="416363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39014"/>
            <a:ext cx="8229600" cy="5577483"/>
          </a:xfrm>
        </p:spPr>
        <p:txBody>
          <a:bodyPr>
            <a:normAutofit/>
          </a:bodyPr>
          <a:lstStyle/>
          <a:p>
            <a:r>
              <a:rPr lang="en-US" altLang="zh-CN" dirty="0"/>
              <a:t>PLSA</a:t>
            </a:r>
            <a:r>
              <a:rPr lang="zh-CN" altLang="en-US" dirty="0"/>
              <a:t>模型</a:t>
            </a:r>
            <a:r>
              <a:rPr lang="en-US" altLang="zh-CN" dirty="0"/>
              <a:t>EM</a:t>
            </a:r>
            <a:r>
              <a:rPr lang="zh-CN" altLang="en-US" dirty="0"/>
              <a:t>参数估计算法具体步骤：</a:t>
            </a:r>
            <a:endParaRPr lang="en-US" altLang="zh-CN" dirty="0"/>
          </a:p>
          <a:p>
            <a:pPr lvl="1"/>
            <a:r>
              <a:rPr lang="zh-CN" altLang="en-US" dirty="0"/>
              <a:t>首先我们给</a:t>
            </a:r>
            <a:r>
              <a:rPr lang="en-US" altLang="zh-CN" dirty="0"/>
              <a:t>P(</a:t>
            </a:r>
            <a:r>
              <a:rPr lang="en-US" altLang="zh-CN" dirty="0" err="1"/>
              <a:t>w|z</a:t>
            </a:r>
            <a:r>
              <a:rPr lang="en-US" altLang="zh-CN" dirty="0"/>
              <a:t>)</a:t>
            </a:r>
            <a:r>
              <a:rPr lang="zh-CN" altLang="en-US" dirty="0"/>
              <a:t>、</a:t>
            </a:r>
            <a:r>
              <a:rPr lang="en-US" altLang="zh-CN" dirty="0"/>
              <a:t>P(</a:t>
            </a:r>
            <a:r>
              <a:rPr lang="en-US" altLang="zh-CN" dirty="0" err="1"/>
              <a:t>z|d</a:t>
            </a:r>
            <a:r>
              <a:rPr lang="en-US" altLang="zh-CN" dirty="0"/>
              <a:t>)</a:t>
            </a:r>
            <a:r>
              <a:rPr lang="zh-CN" altLang="en-US" dirty="0"/>
              <a:t>一个随机值，</a:t>
            </a:r>
            <a:endParaRPr lang="en-US" altLang="zh-CN" dirty="0"/>
          </a:p>
          <a:p>
            <a:pPr lvl="1"/>
            <a:r>
              <a:rPr lang="zh-CN" altLang="en-US" dirty="0"/>
              <a:t>根据</a:t>
            </a:r>
            <a:r>
              <a:rPr lang="en-US" altLang="zh-CN" dirty="0"/>
              <a:t>E-Step</a:t>
            </a:r>
            <a:r>
              <a:rPr lang="zh-CN" altLang="en-US" dirty="0"/>
              <a:t>求出</a:t>
            </a:r>
            <a:r>
              <a:rPr lang="en-US" altLang="zh-CN" dirty="0"/>
              <a:t>P(</a:t>
            </a:r>
            <a:r>
              <a:rPr lang="en-US" altLang="zh-CN" dirty="0" err="1"/>
              <a:t>z|d,w</a:t>
            </a:r>
            <a:r>
              <a:rPr lang="en-US" altLang="zh-CN" dirty="0"/>
              <a:t>)</a:t>
            </a:r>
          </a:p>
          <a:p>
            <a:pPr lvl="1"/>
            <a:r>
              <a:rPr lang="zh-CN" altLang="en-US" dirty="0"/>
              <a:t>然后根据</a:t>
            </a:r>
            <a:r>
              <a:rPr lang="en-US" altLang="zh-CN" dirty="0"/>
              <a:t>M-Step</a:t>
            </a:r>
            <a:r>
              <a:rPr lang="zh-CN" altLang="en-US" dirty="0"/>
              <a:t>依次更新</a:t>
            </a:r>
            <a:r>
              <a:rPr lang="en-US" altLang="zh-CN" dirty="0"/>
              <a:t>P(</a:t>
            </a:r>
            <a:r>
              <a:rPr lang="en-US" altLang="zh-CN" dirty="0" err="1"/>
              <a:t>z|d</a:t>
            </a:r>
            <a:r>
              <a:rPr lang="en-US" altLang="zh-CN" dirty="0"/>
              <a:t>)</a:t>
            </a:r>
            <a:r>
              <a:rPr lang="zh-CN" altLang="en-US" dirty="0"/>
              <a:t>、</a:t>
            </a:r>
            <a:r>
              <a:rPr lang="en-US" altLang="zh-CN" dirty="0"/>
              <a:t>P(</a:t>
            </a:r>
            <a:r>
              <a:rPr lang="en-US" altLang="zh-CN" dirty="0" err="1"/>
              <a:t>w|z</a:t>
            </a:r>
            <a:r>
              <a:rPr lang="en-US" altLang="zh-CN" dirty="0"/>
              <a:t>)</a:t>
            </a:r>
            <a:r>
              <a:rPr lang="zh-CN" altLang="en-US" dirty="0"/>
              <a:t>等</a:t>
            </a:r>
            <a:r>
              <a:rPr lang="en-US" altLang="zh-CN" dirty="0"/>
              <a:t>|</a:t>
            </a:r>
            <a:r>
              <a:rPr lang="en-US" altLang="zh-CN" i="1" dirty="0"/>
              <a:t>Z</a:t>
            </a:r>
            <a:r>
              <a:rPr lang="en-US" altLang="zh-CN" dirty="0"/>
              <a:t>|⋅|</a:t>
            </a:r>
            <a:r>
              <a:rPr lang="en-US" altLang="zh-CN" i="1" dirty="0"/>
              <a:t>D</a:t>
            </a:r>
            <a:r>
              <a:rPr lang="en-US" altLang="zh-CN" dirty="0"/>
              <a:t>|+|</a:t>
            </a:r>
            <a:r>
              <a:rPr lang="en-US" altLang="zh-CN" i="1" dirty="0"/>
              <a:t>W</a:t>
            </a:r>
            <a:r>
              <a:rPr lang="en-US" altLang="zh-CN" dirty="0"/>
              <a:t>|⋅|</a:t>
            </a:r>
            <a:r>
              <a:rPr lang="en-US" altLang="zh-CN" i="1" dirty="0"/>
              <a:t>Z</a:t>
            </a:r>
            <a:r>
              <a:rPr lang="en-US" altLang="zh-CN" dirty="0"/>
              <a:t>|</a:t>
            </a:r>
            <a:r>
              <a:rPr lang="zh-CN" altLang="en-US" dirty="0"/>
              <a:t> 个参数，</a:t>
            </a:r>
            <a:endParaRPr lang="en-US" altLang="zh-CN" dirty="0"/>
          </a:p>
          <a:p>
            <a:pPr lvl="1"/>
            <a:r>
              <a:rPr lang="zh-CN" altLang="en-US" dirty="0"/>
              <a:t>每更新一个参数就进行一次</a:t>
            </a:r>
            <a:r>
              <a:rPr lang="en-US" altLang="zh-CN" dirty="0"/>
              <a:t>E-Step</a:t>
            </a:r>
            <a:r>
              <a:rPr lang="zh-CN" altLang="en-US" dirty="0"/>
              <a:t>，</a:t>
            </a:r>
            <a:endParaRPr lang="en-US" altLang="zh-CN" dirty="0"/>
          </a:p>
          <a:p>
            <a:pPr lvl="1"/>
            <a:r>
              <a:rPr lang="zh-CN" altLang="en-US" dirty="0"/>
              <a:t>不断迭代</a:t>
            </a:r>
            <a:r>
              <a:rPr lang="en-US" altLang="zh-CN" dirty="0"/>
              <a:t>M-Step</a:t>
            </a:r>
            <a:r>
              <a:rPr lang="zh-CN" altLang="en-US" dirty="0"/>
              <a:t>直至算法收敛达到极大似然化，</a:t>
            </a:r>
            <a:endParaRPr lang="en-US" altLang="zh-CN" dirty="0"/>
          </a:p>
          <a:p>
            <a:pPr lvl="1"/>
            <a:r>
              <a:rPr lang="zh-CN" altLang="en-US" dirty="0"/>
              <a:t>调参迭代次数可以自己设定。</a:t>
            </a:r>
          </a:p>
        </p:txBody>
      </p:sp>
      <p:sp>
        <p:nvSpPr>
          <p:cNvPr id="2" name="标题 1"/>
          <p:cNvSpPr>
            <a:spLocks noGrp="1"/>
          </p:cNvSpPr>
          <p:nvPr>
            <p:ph type="title"/>
          </p:nvPr>
        </p:nvSpPr>
        <p:spPr/>
        <p:txBody>
          <a:bodyPr/>
          <a:lstStyle/>
          <a:p>
            <a:r>
              <a:rPr lang="en-US" altLang="zh-CN" dirty="0"/>
              <a:t> </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884843"/>
            <a:ext cx="3393246" cy="931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3876" y="4705143"/>
            <a:ext cx="3739602" cy="1291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对象 3">
            <a:extLst>
              <a:ext uri="{FF2B5EF4-FFF2-40B4-BE49-F238E27FC236}">
                <a16:creationId xmlns:a16="http://schemas.microsoft.com/office/drawing/2014/main" id="{4822EE9D-BC72-4A63-95EF-6ACDD972C803}"/>
              </a:ext>
            </a:extLst>
          </p:cNvPr>
          <p:cNvGraphicFramePr>
            <a:graphicFrameLocks noChangeAspect="1"/>
          </p:cNvGraphicFramePr>
          <p:nvPr>
            <p:extLst>
              <p:ext uri="{D42A27DB-BD31-4B8C-83A1-F6EECF244321}">
                <p14:modId xmlns:p14="http://schemas.microsoft.com/office/powerpoint/2010/main" val="3747801173"/>
              </p:ext>
            </p:extLst>
          </p:nvPr>
        </p:nvGraphicFramePr>
        <p:xfrm>
          <a:off x="3490412" y="6209894"/>
          <a:ext cx="5136654" cy="373468"/>
        </p:xfrm>
        <a:graphic>
          <a:graphicData uri="http://schemas.openxmlformats.org/presentationml/2006/ole">
            <mc:AlternateContent xmlns:mc="http://schemas.openxmlformats.org/markup-compatibility/2006">
              <mc:Choice xmlns:v="urn:schemas-microsoft-com:vml" Requires="v">
                <p:oleObj name="BMP 图像" r:id="rId5" imgW="6000840" imgH="590400" progId="Paint.Picture">
                  <p:embed/>
                </p:oleObj>
              </mc:Choice>
              <mc:Fallback>
                <p:oleObj name="BMP 图像" r:id="rId5" imgW="6000840" imgH="590400" progId="Paint.Picture">
                  <p:embed/>
                  <p:pic>
                    <p:nvPicPr>
                      <p:cNvPr id="0" name=""/>
                      <p:cNvPicPr/>
                      <p:nvPr/>
                    </p:nvPicPr>
                    <p:blipFill>
                      <a:blip r:embed="rId6"/>
                      <a:stretch>
                        <a:fillRect/>
                      </a:stretch>
                    </p:blipFill>
                    <p:spPr>
                      <a:xfrm>
                        <a:off x="3490412" y="6209894"/>
                        <a:ext cx="5136654" cy="373468"/>
                      </a:xfrm>
                      <a:prstGeom prst="rect">
                        <a:avLst/>
                      </a:prstGeom>
                    </p:spPr>
                  </p:pic>
                </p:oleObj>
              </mc:Fallback>
            </mc:AlternateContent>
          </a:graphicData>
        </a:graphic>
      </p:graphicFrame>
    </p:spTree>
    <p:extLst>
      <p:ext uri="{BB962C8B-B14F-4D97-AF65-F5344CB8AC3E}">
        <p14:creationId xmlns:p14="http://schemas.microsoft.com/office/powerpoint/2010/main" val="438250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PLSA</a:t>
            </a:r>
            <a:r>
              <a:rPr lang="zh-CN" altLang="en-US" dirty="0"/>
              <a:t>应用</a:t>
            </a:r>
          </a:p>
        </p:txBody>
      </p:sp>
      <p:sp>
        <p:nvSpPr>
          <p:cNvPr id="3" name="内容占位符 2"/>
          <p:cNvSpPr>
            <a:spLocks noGrp="1"/>
          </p:cNvSpPr>
          <p:nvPr>
            <p:ph idx="1"/>
          </p:nvPr>
        </p:nvSpPr>
        <p:spPr/>
        <p:txBody>
          <a:bodyPr>
            <a:normAutofit fontScale="92500" lnSpcReduction="10000"/>
          </a:bodyPr>
          <a:lstStyle/>
          <a:p>
            <a:r>
              <a:rPr lang="zh-CN" altLang="en-US" dirty="0"/>
              <a:t>文本聚类</a:t>
            </a:r>
            <a:endParaRPr lang="en-US" altLang="zh-CN" dirty="0"/>
          </a:p>
          <a:p>
            <a:pPr lvl="1"/>
            <a:r>
              <a:rPr lang="en-US" altLang="zh-CN" dirty="0"/>
              <a:t>z</a:t>
            </a:r>
            <a:r>
              <a:rPr lang="zh-CN" altLang="en-US" dirty="0"/>
              <a:t>的个数</a:t>
            </a:r>
            <a:r>
              <a:rPr lang="en-US" altLang="zh-CN" dirty="0"/>
              <a:t>K </a:t>
            </a:r>
            <a:r>
              <a:rPr lang="zh-CN" altLang="en-US" dirty="0"/>
              <a:t>人工确定 </a:t>
            </a:r>
            <a:endParaRPr lang="en-US" altLang="zh-CN" dirty="0"/>
          </a:p>
          <a:p>
            <a:r>
              <a:rPr lang="zh-CN" altLang="en-US" dirty="0"/>
              <a:t>文本分类</a:t>
            </a:r>
            <a:endParaRPr lang="en-US" altLang="zh-CN" dirty="0"/>
          </a:p>
          <a:p>
            <a:pPr lvl="1"/>
            <a:r>
              <a:rPr lang="zh-CN" altLang="en-US" dirty="0"/>
              <a:t>训练集，</a:t>
            </a:r>
            <a:r>
              <a:rPr lang="en-US" altLang="zh-CN" dirty="0"/>
              <a:t>z</a:t>
            </a:r>
            <a:r>
              <a:rPr lang="zh-CN" altLang="en-US" dirty="0"/>
              <a:t>固定</a:t>
            </a:r>
            <a:endParaRPr lang="en-US" altLang="zh-CN" dirty="0"/>
          </a:p>
          <a:p>
            <a:pPr lvl="2"/>
            <a:r>
              <a:rPr lang="zh-CN" altLang="en-US" dirty="0"/>
              <a:t>利用文档</a:t>
            </a:r>
            <a:r>
              <a:rPr lang="en-US" altLang="zh-CN" dirty="0"/>
              <a:t>-</a:t>
            </a:r>
            <a:r>
              <a:rPr lang="zh-CN" altLang="en-US" dirty="0"/>
              <a:t>词项信息</a:t>
            </a:r>
            <a:r>
              <a:rPr lang="en-US" altLang="zh-CN" dirty="0"/>
              <a:t>p(</a:t>
            </a:r>
            <a:r>
              <a:rPr lang="en-US" altLang="zh-CN" dirty="0" err="1"/>
              <a:t>w|d</a:t>
            </a:r>
            <a:r>
              <a:rPr lang="en-US" altLang="zh-CN" dirty="0"/>
              <a:t>) </a:t>
            </a:r>
            <a:r>
              <a:rPr lang="zh-CN" altLang="en-US" dirty="0"/>
              <a:t>，文档</a:t>
            </a:r>
            <a:r>
              <a:rPr lang="en-US" altLang="zh-CN" dirty="0"/>
              <a:t>-</a:t>
            </a:r>
            <a:r>
              <a:rPr lang="zh-CN" altLang="en-US" dirty="0"/>
              <a:t>主题</a:t>
            </a:r>
            <a:r>
              <a:rPr lang="en-US" altLang="zh-CN" dirty="0"/>
              <a:t>p(</a:t>
            </a:r>
            <a:r>
              <a:rPr lang="en-US" altLang="zh-CN" dirty="0" err="1"/>
              <a:t>z|d</a:t>
            </a:r>
            <a:r>
              <a:rPr lang="en-US" altLang="zh-CN" dirty="0"/>
              <a:t>)</a:t>
            </a:r>
          </a:p>
          <a:p>
            <a:pPr lvl="2"/>
            <a:r>
              <a:rPr lang="zh-CN" altLang="en-US" dirty="0"/>
              <a:t>训练主题</a:t>
            </a:r>
            <a:r>
              <a:rPr lang="en-US" altLang="zh-CN" dirty="0"/>
              <a:t>-</a:t>
            </a:r>
            <a:r>
              <a:rPr lang="zh-CN" altLang="en-US" dirty="0"/>
              <a:t>词项</a:t>
            </a:r>
            <a:r>
              <a:rPr lang="en-US" altLang="zh-CN" dirty="0"/>
              <a:t>p(</a:t>
            </a:r>
            <a:r>
              <a:rPr lang="en-US" altLang="zh-CN" dirty="0" err="1"/>
              <a:t>w|z</a:t>
            </a:r>
            <a:r>
              <a:rPr lang="en-US" altLang="zh-CN" dirty="0"/>
              <a:t>)</a:t>
            </a:r>
          </a:p>
          <a:p>
            <a:pPr lvl="1"/>
            <a:r>
              <a:rPr lang="zh-CN" altLang="en-US" dirty="0"/>
              <a:t>测试集</a:t>
            </a:r>
            <a:endParaRPr lang="en-US" altLang="zh-CN" dirty="0"/>
          </a:p>
          <a:p>
            <a:pPr lvl="2"/>
            <a:r>
              <a:rPr lang="zh-CN" altLang="en-US" dirty="0"/>
              <a:t>跑一次只包含一个文章的</a:t>
            </a:r>
            <a:r>
              <a:rPr lang="en-US" altLang="zh-CN" dirty="0" err="1"/>
              <a:t>pLSA</a:t>
            </a:r>
            <a:endParaRPr lang="en-US" altLang="zh-CN" dirty="0"/>
          </a:p>
          <a:p>
            <a:pPr lvl="2"/>
            <a:r>
              <a:rPr lang="zh-CN" altLang="en-US" dirty="0"/>
              <a:t>算出</a:t>
            </a:r>
            <a:r>
              <a:rPr lang="en-US" altLang="zh-CN" i="1" dirty="0"/>
              <a:t>p</a:t>
            </a:r>
            <a:r>
              <a:rPr lang="en-US" altLang="zh-CN" dirty="0"/>
              <a:t>(</a:t>
            </a:r>
            <a:r>
              <a:rPr lang="en-US" altLang="zh-CN" i="1" dirty="0"/>
              <a:t>z</a:t>
            </a:r>
            <a:r>
              <a:rPr lang="en-US" altLang="zh-CN" baseline="-25000" dirty="0"/>
              <a:t> </a:t>
            </a:r>
            <a:r>
              <a:rPr lang="en-US" altLang="zh-CN" i="1" baseline="-25000" dirty="0"/>
              <a:t>k</a:t>
            </a:r>
            <a:r>
              <a:rPr lang="en-US" altLang="zh-CN" dirty="0"/>
              <a:t> |</a:t>
            </a:r>
            <a:r>
              <a:rPr lang="en-US" altLang="zh-CN" i="1" dirty="0"/>
              <a:t>d</a:t>
            </a:r>
            <a:r>
              <a:rPr lang="en-US" altLang="zh-CN" dirty="0"/>
              <a:t>) </a:t>
            </a:r>
          </a:p>
          <a:p>
            <a:pPr lvl="2"/>
            <a:r>
              <a:rPr lang="zh-CN" altLang="en-US" dirty="0"/>
              <a:t>选取最高的一个概率做分类即可。</a:t>
            </a:r>
            <a:endParaRPr lang="en-US" altLang="zh-CN" dirty="0"/>
          </a:p>
          <a:p>
            <a:pPr lvl="1"/>
            <a:endParaRPr lang="zh-CN" altLang="en-US" dirty="0"/>
          </a:p>
        </p:txBody>
      </p:sp>
    </p:spTree>
    <p:extLst>
      <p:ext uri="{BB962C8B-B14F-4D97-AF65-F5344CB8AC3E}">
        <p14:creationId xmlns:p14="http://schemas.microsoft.com/office/powerpoint/2010/main" val="1717092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pLSA</a:t>
            </a:r>
            <a:r>
              <a:rPr lang="zh-CN" altLang="en-US" b="1" dirty="0"/>
              <a:t>的优势 </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定义了概率模型，而且每个变量以及相应的概率分布和条件概率分布都有明确的物理解释； </a:t>
            </a:r>
          </a:p>
          <a:p>
            <a:r>
              <a:rPr lang="zh-CN" altLang="en-US" dirty="0"/>
              <a:t>相比于</a:t>
            </a:r>
            <a:r>
              <a:rPr lang="en-US" altLang="zh-CN" dirty="0"/>
              <a:t>LSA</a:t>
            </a:r>
            <a:r>
              <a:rPr lang="zh-CN" altLang="en-US" dirty="0"/>
              <a:t>隐含了高斯分布假设，</a:t>
            </a:r>
            <a:r>
              <a:rPr lang="en-US" altLang="zh-CN" dirty="0" err="1"/>
              <a:t>pLSA</a:t>
            </a:r>
            <a:r>
              <a:rPr lang="zh-CN" altLang="en-US" dirty="0"/>
              <a:t>隐含的</a:t>
            </a:r>
            <a:r>
              <a:rPr lang="en-US" altLang="zh-CN" dirty="0"/>
              <a:t>Multi-</a:t>
            </a:r>
            <a:r>
              <a:rPr lang="en-US" altLang="zh-CN" dirty="0" err="1"/>
              <a:t>nomial</a:t>
            </a:r>
            <a:r>
              <a:rPr lang="zh-CN" altLang="en-US" dirty="0"/>
              <a:t>分布假设更符合文本特性； </a:t>
            </a:r>
          </a:p>
          <a:p>
            <a:r>
              <a:rPr lang="en-US" altLang="zh-CN" dirty="0" err="1"/>
              <a:t>pLSA</a:t>
            </a:r>
            <a:r>
              <a:rPr lang="zh-CN" altLang="en-US" dirty="0"/>
              <a:t>的优化目标是是</a:t>
            </a:r>
            <a:r>
              <a:rPr lang="en-US" altLang="zh-CN" dirty="0"/>
              <a:t>KL-divergence</a:t>
            </a:r>
            <a:r>
              <a:rPr lang="zh-CN" altLang="en-US" dirty="0"/>
              <a:t>最小，而不是依赖于最小均方误差等准则； </a:t>
            </a:r>
          </a:p>
          <a:p>
            <a:r>
              <a:rPr lang="zh-CN" altLang="en-US" dirty="0"/>
              <a:t>可以利用各种</a:t>
            </a:r>
            <a:r>
              <a:rPr lang="en-US" altLang="zh-CN" dirty="0"/>
              <a:t>model selection</a:t>
            </a:r>
            <a:r>
              <a:rPr lang="zh-CN" altLang="en-US" dirty="0"/>
              <a:t>和</a:t>
            </a:r>
            <a:r>
              <a:rPr lang="en-US" altLang="zh-CN" dirty="0"/>
              <a:t>complexity control</a:t>
            </a:r>
            <a:r>
              <a:rPr lang="zh-CN" altLang="en-US" dirty="0"/>
              <a:t>准则来确定</a:t>
            </a:r>
            <a:r>
              <a:rPr lang="en-US" altLang="zh-CN" dirty="0"/>
              <a:t>topic</a:t>
            </a:r>
          </a:p>
        </p:txBody>
      </p:sp>
    </p:spTree>
    <p:extLst>
      <p:ext uri="{BB962C8B-B14F-4D97-AF65-F5344CB8AC3E}">
        <p14:creationId xmlns:p14="http://schemas.microsoft.com/office/powerpoint/2010/main" val="1480394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pLSA</a:t>
            </a:r>
            <a:r>
              <a:rPr lang="zh-CN" altLang="en-US" b="1" dirty="0"/>
              <a:t>的不足</a:t>
            </a:r>
            <a:endParaRPr lang="zh-CN" altLang="en-US" dirty="0"/>
          </a:p>
        </p:txBody>
      </p:sp>
      <p:sp>
        <p:nvSpPr>
          <p:cNvPr id="3" name="内容占位符 2"/>
          <p:cNvSpPr>
            <a:spLocks noGrp="1"/>
          </p:cNvSpPr>
          <p:nvPr>
            <p:ph idx="1"/>
          </p:nvPr>
        </p:nvSpPr>
        <p:spPr/>
        <p:txBody>
          <a:bodyPr>
            <a:normAutofit/>
          </a:bodyPr>
          <a:lstStyle/>
          <a:p>
            <a:r>
              <a:rPr lang="zh-CN" altLang="en-US" dirty="0"/>
              <a:t>随着</a:t>
            </a:r>
            <a:r>
              <a:rPr lang="en-US" altLang="zh-CN" dirty="0"/>
              <a:t>document</a:t>
            </a:r>
            <a:r>
              <a:rPr lang="zh-CN" altLang="en-US" dirty="0"/>
              <a:t>和</a:t>
            </a:r>
            <a:r>
              <a:rPr lang="en-US" altLang="zh-CN" dirty="0"/>
              <a:t>term </a:t>
            </a:r>
            <a:r>
              <a:rPr lang="zh-CN" altLang="en-US" dirty="0"/>
              <a:t>个数的增加，</a:t>
            </a:r>
            <a:r>
              <a:rPr lang="en-US" altLang="zh-CN" dirty="0" err="1"/>
              <a:t>pLSA</a:t>
            </a:r>
            <a:r>
              <a:rPr lang="zh-CN" altLang="en-US" dirty="0"/>
              <a:t>模型也线性增加，变得越来越庞大； </a:t>
            </a:r>
          </a:p>
          <a:p>
            <a:r>
              <a:rPr lang="en-US" altLang="zh-CN" dirty="0"/>
              <a:t>PLSA</a:t>
            </a:r>
            <a:r>
              <a:rPr lang="zh-CN" altLang="en-US" dirty="0"/>
              <a:t>可以生成其所在数据集的的文档的模型，但却不能生成新文档的模型。</a:t>
            </a:r>
            <a:endParaRPr lang="en-US" altLang="zh-CN" dirty="0"/>
          </a:p>
          <a:p>
            <a:r>
              <a:rPr lang="en-US" altLang="zh-CN" dirty="0"/>
              <a:t>EM</a:t>
            </a:r>
            <a:r>
              <a:rPr lang="zh-CN" altLang="en-US" dirty="0"/>
              <a:t>算法需要反复的迭代，需要很大计算量；</a:t>
            </a:r>
          </a:p>
          <a:p>
            <a:endParaRPr lang="zh-CN" altLang="en-US" dirty="0"/>
          </a:p>
        </p:txBody>
      </p:sp>
    </p:spTree>
    <p:extLst>
      <p:ext uri="{BB962C8B-B14F-4D97-AF65-F5344CB8AC3E}">
        <p14:creationId xmlns:p14="http://schemas.microsoft.com/office/powerpoint/2010/main" val="2337974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pLSA</a:t>
            </a:r>
            <a:r>
              <a:rPr lang="zh-CN" altLang="en-US" b="1" dirty="0"/>
              <a:t>的不足</a:t>
            </a:r>
            <a:endParaRPr lang="zh-CN" altLang="en-US" dirty="0"/>
          </a:p>
        </p:txBody>
      </p:sp>
      <p:sp>
        <p:nvSpPr>
          <p:cNvPr id="3" name="内容占位符 2"/>
          <p:cNvSpPr>
            <a:spLocks noGrp="1"/>
          </p:cNvSpPr>
          <p:nvPr>
            <p:ph idx="1"/>
          </p:nvPr>
        </p:nvSpPr>
        <p:spPr/>
        <p:txBody>
          <a:bodyPr>
            <a:normAutofit/>
          </a:bodyPr>
          <a:lstStyle/>
          <a:p>
            <a:r>
              <a:rPr lang="zh-CN" altLang="en-US" dirty="0"/>
              <a:t>概率模型不够完备</a:t>
            </a:r>
            <a:endParaRPr lang="en-US" altLang="zh-CN" dirty="0"/>
          </a:p>
          <a:p>
            <a:pPr lvl="1"/>
            <a:r>
              <a:rPr lang="zh-CN" altLang="en-US" dirty="0"/>
              <a:t>不是完整的贝叶斯模型</a:t>
            </a:r>
            <a:endParaRPr lang="en-US" altLang="zh-CN" dirty="0"/>
          </a:p>
          <a:p>
            <a:pPr lvl="1"/>
            <a:r>
              <a:rPr lang="zh-CN" altLang="en-US" dirty="0"/>
              <a:t>文档</a:t>
            </a:r>
            <a:r>
              <a:rPr lang="en-US" altLang="zh-CN" dirty="0"/>
              <a:t>-</a:t>
            </a:r>
            <a:r>
              <a:rPr lang="zh-CN" altLang="en-US" dirty="0"/>
              <a:t>主题</a:t>
            </a:r>
            <a:r>
              <a:rPr lang="en-US" altLang="zh-CN" dirty="0"/>
              <a:t>p(</a:t>
            </a:r>
            <a:r>
              <a:rPr lang="en-US" altLang="zh-CN" dirty="0" err="1"/>
              <a:t>z|d</a:t>
            </a:r>
            <a:r>
              <a:rPr lang="en-US" altLang="zh-CN" dirty="0"/>
              <a:t>)</a:t>
            </a:r>
            <a:r>
              <a:rPr lang="zh-CN" altLang="en-US" dirty="0"/>
              <a:t>和主题</a:t>
            </a:r>
            <a:r>
              <a:rPr lang="en-US" altLang="zh-CN" dirty="0"/>
              <a:t>-</a:t>
            </a:r>
            <a:r>
              <a:rPr lang="zh-CN" altLang="en-US" dirty="0"/>
              <a:t>词项</a:t>
            </a:r>
            <a:r>
              <a:rPr lang="en-US" altLang="zh-CN" dirty="0"/>
              <a:t>p(</a:t>
            </a:r>
            <a:r>
              <a:rPr lang="en-US" altLang="zh-CN" dirty="0" err="1"/>
              <a:t>w|z</a:t>
            </a:r>
            <a:r>
              <a:rPr lang="en-US" altLang="zh-CN" dirty="0"/>
              <a:t>)</a:t>
            </a:r>
            <a:r>
              <a:rPr lang="zh-CN" altLang="en-US" dirty="0"/>
              <a:t>是直接根据数据估计出来的，没有进一步引入先验</a:t>
            </a:r>
          </a:p>
          <a:p>
            <a:r>
              <a:rPr lang="en-US" altLang="zh-CN" dirty="0"/>
              <a:t>PLSA:</a:t>
            </a:r>
            <a:r>
              <a:rPr lang="zh-CN" altLang="en-US" dirty="0"/>
              <a:t>文档</a:t>
            </a:r>
            <a:r>
              <a:rPr lang="en-US" altLang="zh-CN" dirty="0"/>
              <a:t>d</a:t>
            </a:r>
            <a:r>
              <a:rPr lang="zh-CN" altLang="en-US" dirty="0"/>
              <a:t>产生主题</a:t>
            </a:r>
            <a:r>
              <a:rPr lang="en-US" altLang="zh-CN" dirty="0"/>
              <a:t>z</a:t>
            </a:r>
            <a:r>
              <a:rPr lang="zh-CN" altLang="en-US" dirty="0"/>
              <a:t>的概率，主题</a:t>
            </a:r>
            <a:r>
              <a:rPr lang="en-US" altLang="zh-CN" dirty="0"/>
              <a:t>z</a:t>
            </a:r>
            <a:r>
              <a:rPr lang="zh-CN" altLang="en-US" dirty="0"/>
              <a:t>产生单词</a:t>
            </a:r>
            <a:r>
              <a:rPr lang="en-US" altLang="zh-CN" dirty="0"/>
              <a:t>w</a:t>
            </a:r>
            <a:r>
              <a:rPr lang="zh-CN" altLang="en-US" dirty="0"/>
              <a:t>的概率都是两个固定的值</a:t>
            </a:r>
          </a:p>
          <a:p>
            <a:endParaRPr lang="zh-CN" altLang="en-US" dirty="0"/>
          </a:p>
        </p:txBody>
      </p:sp>
      <p:pic>
        <p:nvPicPr>
          <p:cNvPr id="4" name="Picture 3">
            <a:extLst>
              <a:ext uri="{FF2B5EF4-FFF2-40B4-BE49-F238E27FC236}">
                <a16:creationId xmlns:a16="http://schemas.microsoft.com/office/drawing/2014/main" id="{92D8C585-0B90-4173-B45F-C4293FDF1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653136"/>
            <a:ext cx="3048939" cy="2069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5471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829196"/>
          </a:xfrm>
        </p:spPr>
        <p:txBody>
          <a:bodyPr>
            <a:normAutofit/>
          </a:bodyPr>
          <a:lstStyle/>
          <a:p>
            <a:r>
              <a:rPr lang="zh-CN" altLang="en-US" dirty="0"/>
              <a:t>概率</a:t>
            </a:r>
            <a:endParaRPr lang="en-US" altLang="zh-CN" dirty="0"/>
          </a:p>
          <a:p>
            <a:pPr lvl="1"/>
            <a:r>
              <a:rPr lang="zh-CN" altLang="en-US" dirty="0"/>
              <a:t>频率学派认为概率</a:t>
            </a:r>
            <a:r>
              <a:rPr lang="en-US" altLang="zh-CN" dirty="0"/>
              <a:t>p</a:t>
            </a:r>
            <a:r>
              <a:rPr lang="zh-CN" altLang="en-US" dirty="0"/>
              <a:t>有一个固定数值</a:t>
            </a:r>
            <a:endParaRPr lang="en-US" altLang="zh-CN" dirty="0"/>
          </a:p>
          <a:p>
            <a:pPr lvl="2"/>
            <a:r>
              <a:rPr lang="zh-CN" altLang="en-US" dirty="0"/>
              <a:t>自然而然地认为决定这个数值的比较好的方法就是多次试验</a:t>
            </a:r>
            <a:endParaRPr lang="en-US" altLang="zh-CN" dirty="0"/>
          </a:p>
          <a:p>
            <a:pPr lvl="1"/>
            <a:r>
              <a:rPr lang="zh-CN" altLang="en-US" dirty="0"/>
              <a:t>贝叶斯学派并不假定</a:t>
            </a:r>
            <a:r>
              <a:rPr lang="en-US" altLang="zh-CN" dirty="0"/>
              <a:t>p</a:t>
            </a:r>
            <a:r>
              <a:rPr lang="zh-CN" altLang="en-US" dirty="0"/>
              <a:t>有一个“客观”数值，</a:t>
            </a:r>
            <a:endParaRPr lang="en-US" altLang="zh-CN" dirty="0"/>
          </a:p>
          <a:p>
            <a:pPr lvl="2"/>
            <a:r>
              <a:rPr lang="zh-CN" altLang="en-US" dirty="0"/>
              <a:t>认为</a:t>
            </a:r>
            <a:r>
              <a:rPr lang="en-US" altLang="zh-CN" dirty="0"/>
              <a:t>p</a:t>
            </a:r>
            <a:r>
              <a:rPr lang="zh-CN" altLang="en-US" dirty="0"/>
              <a:t>也对应一个随机变量</a:t>
            </a:r>
            <a:r>
              <a:rPr lang="en-US" altLang="zh-CN" dirty="0"/>
              <a:t>Y</a:t>
            </a:r>
            <a:r>
              <a:rPr lang="zh-CN" altLang="en-US" dirty="0"/>
              <a:t>，</a:t>
            </a:r>
            <a:endParaRPr lang="en-US" altLang="zh-CN" dirty="0"/>
          </a:p>
          <a:p>
            <a:pPr lvl="3"/>
            <a:r>
              <a:rPr lang="zh-CN" altLang="en-US" dirty="0"/>
              <a:t>可以取</a:t>
            </a:r>
            <a:r>
              <a:rPr lang="en-US" altLang="zh-CN" dirty="0"/>
              <a:t>0</a:t>
            </a:r>
            <a:r>
              <a:rPr lang="zh-CN" altLang="en-US" dirty="0"/>
              <a:t>到</a:t>
            </a:r>
            <a:r>
              <a:rPr lang="en-US" altLang="zh-CN" dirty="0"/>
              <a:t>1</a:t>
            </a:r>
            <a:r>
              <a:rPr lang="zh-CN" altLang="en-US" dirty="0"/>
              <a:t>之间的任何值，</a:t>
            </a:r>
            <a:endParaRPr lang="en-US" altLang="zh-CN" dirty="0"/>
          </a:p>
          <a:p>
            <a:pPr lvl="3"/>
            <a:r>
              <a:rPr lang="zh-CN" altLang="en-US" dirty="0"/>
              <a:t>可能服从某种分布（均匀、正态、或其它），</a:t>
            </a:r>
            <a:endParaRPr lang="en-US" altLang="zh-CN" dirty="0"/>
          </a:p>
          <a:p>
            <a:pPr lvl="2"/>
            <a:r>
              <a:rPr lang="zh-CN" altLang="en-US" dirty="0"/>
              <a:t>实验次数的增多可以对此分布的情况了解更多。</a:t>
            </a:r>
            <a:endParaRPr lang="en-US" altLang="zh-CN" dirty="0"/>
          </a:p>
          <a:p>
            <a:pPr lvl="2"/>
            <a:r>
              <a:rPr lang="zh-CN" altLang="en-US" dirty="0"/>
              <a:t>使用贝叶斯公式，便可以逐次修正</a:t>
            </a:r>
            <a:r>
              <a:rPr lang="en-US" altLang="zh-CN" dirty="0"/>
              <a:t>Y</a:t>
            </a:r>
            <a:r>
              <a:rPr lang="zh-CN" altLang="en-US" dirty="0"/>
              <a:t>对应的分布：</a:t>
            </a:r>
            <a:endParaRPr lang="en-US" altLang="zh-CN" dirty="0"/>
          </a:p>
          <a:p>
            <a:pPr lvl="3"/>
            <a:r>
              <a:rPr lang="zh-CN" altLang="en-US" dirty="0"/>
              <a:t>后验概率分布 </a:t>
            </a:r>
            <a:r>
              <a:rPr lang="en-US" altLang="zh-CN" dirty="0"/>
              <a:t>= </a:t>
            </a:r>
            <a:r>
              <a:rPr lang="zh-CN" altLang="en-US" dirty="0"/>
              <a:t>观测数据决定的调整因子</a:t>
            </a:r>
            <a:r>
              <a:rPr lang="en-US" altLang="zh-CN" dirty="0"/>
              <a:t>×</a:t>
            </a:r>
            <a:r>
              <a:rPr lang="zh-CN" altLang="en-US" dirty="0"/>
              <a:t>先验概率分布</a:t>
            </a:r>
          </a:p>
        </p:txBody>
      </p:sp>
    </p:spTree>
    <p:extLst>
      <p:ext uri="{BB962C8B-B14F-4D97-AF65-F5344CB8AC3E}">
        <p14:creationId xmlns:p14="http://schemas.microsoft.com/office/powerpoint/2010/main" val="3361719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从贝叶斯角度深入理解正则化</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MLE</a:t>
            </a:r>
          </a:p>
          <a:p>
            <a:pPr lvl="1">
              <a:lnSpc>
                <a:spcPct val="100000"/>
              </a:lnSpc>
            </a:pPr>
            <a:r>
              <a:rPr lang="zh-CN" altLang="en-US" dirty="0"/>
              <a:t>参数</a:t>
            </a:r>
            <a:r>
              <a:rPr lang="en-US" altLang="zh-CN" dirty="0"/>
              <a:t>θ</a:t>
            </a:r>
            <a:r>
              <a:rPr lang="zh-CN" altLang="en-US" dirty="0"/>
              <a:t> 看做固定值，只是其值未知。</a:t>
            </a:r>
            <a:endParaRPr lang="en-US" altLang="zh-CN" dirty="0"/>
          </a:p>
          <a:p>
            <a:pPr lvl="1">
              <a:lnSpc>
                <a:spcPct val="100000"/>
              </a:lnSpc>
            </a:pPr>
            <a:r>
              <a:rPr lang="zh-CN" altLang="en-US" dirty="0"/>
              <a:t>使得观测数据（样本）发生概率</a:t>
            </a:r>
            <a:r>
              <a:rPr lang="en-US" altLang="zh-CN" dirty="0"/>
              <a:t>P(</a:t>
            </a:r>
            <a:r>
              <a:rPr lang="en-US" altLang="zh-CN" dirty="0" err="1"/>
              <a:t>X|θ</a:t>
            </a:r>
            <a:r>
              <a:rPr lang="en-US" altLang="zh-CN" dirty="0"/>
              <a:t>)</a:t>
            </a:r>
            <a:r>
              <a:rPr lang="zh-CN" altLang="en-US" dirty="0"/>
              <a:t> 最大的 </a:t>
            </a:r>
            <a:r>
              <a:rPr lang="en-US" altLang="zh-CN" dirty="0"/>
              <a:t>θ</a:t>
            </a:r>
            <a:r>
              <a:rPr lang="zh-CN" altLang="en-US" dirty="0"/>
              <a:t> 就是最好的</a:t>
            </a:r>
            <a:r>
              <a:rPr lang="en-US" altLang="zh-CN" dirty="0"/>
              <a:t>θ</a:t>
            </a:r>
            <a:r>
              <a:rPr lang="zh-CN" altLang="en-US" dirty="0"/>
              <a:t> 。</a:t>
            </a:r>
            <a:endParaRPr lang="en-US" altLang="zh-CN" dirty="0"/>
          </a:p>
          <a:p>
            <a:r>
              <a:rPr lang="en-US" altLang="zh-CN" dirty="0"/>
              <a:t>MAP</a:t>
            </a:r>
          </a:p>
          <a:p>
            <a:pPr lvl="1">
              <a:lnSpc>
                <a:spcPct val="150000"/>
              </a:lnSpc>
            </a:pPr>
            <a:r>
              <a:rPr lang="en-US" altLang="zh-CN" dirty="0"/>
              <a:t>θ</a:t>
            </a:r>
            <a:r>
              <a:rPr lang="zh-CN" altLang="en-US" dirty="0"/>
              <a:t> 具有某种概率分布，称为先验分布，</a:t>
            </a:r>
            <a:r>
              <a:rPr lang="en-US" altLang="zh-CN" dirty="0"/>
              <a:t> P(θ)</a:t>
            </a:r>
          </a:p>
          <a:p>
            <a:pPr lvl="1">
              <a:lnSpc>
                <a:spcPct val="150000"/>
              </a:lnSpc>
            </a:pPr>
            <a:r>
              <a:rPr lang="zh-CN" altLang="en-US" dirty="0"/>
              <a:t>计算后验</a:t>
            </a:r>
            <a:r>
              <a:rPr lang="en-US" altLang="zh-CN" dirty="0"/>
              <a:t>P(</a:t>
            </a:r>
            <a:r>
              <a:rPr lang="en-US" altLang="zh-CN" dirty="0" err="1"/>
              <a:t>θ|X</a:t>
            </a:r>
            <a:r>
              <a:rPr lang="en-US" altLang="zh-CN" dirty="0"/>
              <a:t>)</a:t>
            </a:r>
          </a:p>
          <a:p>
            <a:pPr lvl="1">
              <a:lnSpc>
                <a:spcPct val="150000"/>
              </a:lnSpc>
            </a:pPr>
            <a:r>
              <a:rPr lang="en-US" altLang="zh-CN" dirty="0"/>
              <a:t>MAP</a:t>
            </a:r>
            <a:r>
              <a:rPr lang="zh-CN" altLang="en-US" dirty="0"/>
              <a:t>会选择</a:t>
            </a:r>
            <a:r>
              <a:rPr lang="en-US" altLang="zh-CN" dirty="0"/>
              <a:t>P(</a:t>
            </a:r>
            <a:r>
              <a:rPr lang="en-US" altLang="zh-CN" dirty="0" err="1"/>
              <a:t>θ|X</a:t>
            </a:r>
            <a:r>
              <a:rPr lang="en-US" altLang="zh-CN" dirty="0"/>
              <a:t>) </a:t>
            </a:r>
            <a:r>
              <a:rPr lang="zh-CN" altLang="en-US" dirty="0"/>
              <a:t>尖峰</a:t>
            </a:r>
            <a:endParaRPr lang="en-US" altLang="zh-CN" dirty="0"/>
          </a:p>
          <a:p>
            <a:pPr lvl="1">
              <a:lnSpc>
                <a:spcPct val="150000"/>
              </a:lnSpc>
            </a:pPr>
            <a:r>
              <a:rPr lang="zh-CN" altLang="en-US" dirty="0"/>
              <a:t>不能良好地反映变量的分布情况，也就是说某些情况下只关注单个取值可能是具有误导性的</a:t>
            </a:r>
            <a:endParaRPr lang="en-US" altLang="zh-CN" dirty="0"/>
          </a:p>
          <a:p>
            <a:pPr lvl="1"/>
            <a:endParaRPr lang="zh-CN" altLang="en-US" dirty="0"/>
          </a:p>
        </p:txBody>
      </p:sp>
      <p:pic>
        <p:nvPicPr>
          <p:cNvPr id="4" name="Picture 3"/>
          <p:cNvPicPr>
            <a:picLocks noChangeAspect="1" noChangeArrowheads="1"/>
          </p:cNvPicPr>
          <p:nvPr/>
        </p:nvPicPr>
        <p:blipFill>
          <a:blip r:embed="rId2"/>
          <a:srcRect/>
          <a:stretch>
            <a:fillRect/>
          </a:stretch>
        </p:blipFill>
        <p:spPr bwMode="auto">
          <a:xfrm>
            <a:off x="1475656" y="5844155"/>
            <a:ext cx="6703695" cy="929139"/>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5903014" y="3305170"/>
            <a:ext cx="3014663" cy="1157288"/>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63A08-914F-48F2-BD78-5CF9256F956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A9CB48C-7F35-44E3-B284-9F542E36396E}"/>
              </a:ext>
            </a:extLst>
          </p:cNvPr>
          <p:cNvSpPr>
            <a:spLocks noGrp="1"/>
          </p:cNvSpPr>
          <p:nvPr>
            <p:ph idx="1"/>
          </p:nvPr>
        </p:nvSpPr>
        <p:spPr/>
        <p:txBody>
          <a:bodyPr/>
          <a:lstStyle/>
          <a:p>
            <a:endParaRPr lang="zh-CN" altLang="en-US" dirty="0"/>
          </a:p>
        </p:txBody>
      </p:sp>
      <p:graphicFrame>
        <p:nvGraphicFramePr>
          <p:cNvPr id="4" name="对象 3">
            <a:extLst>
              <a:ext uri="{FF2B5EF4-FFF2-40B4-BE49-F238E27FC236}">
                <a16:creationId xmlns:a16="http://schemas.microsoft.com/office/drawing/2014/main" id="{16FC44B4-1B5E-4F1C-8AB8-9F44E3396013}"/>
              </a:ext>
            </a:extLst>
          </p:cNvPr>
          <p:cNvGraphicFramePr>
            <a:graphicFrameLocks noChangeAspect="1"/>
          </p:cNvGraphicFramePr>
          <p:nvPr>
            <p:extLst>
              <p:ext uri="{D42A27DB-BD31-4B8C-83A1-F6EECF244321}">
                <p14:modId xmlns:p14="http://schemas.microsoft.com/office/powerpoint/2010/main" val="3974373248"/>
              </p:ext>
            </p:extLst>
          </p:nvPr>
        </p:nvGraphicFramePr>
        <p:xfrm>
          <a:off x="611560" y="1734455"/>
          <a:ext cx="7652633" cy="4257451"/>
        </p:xfrm>
        <a:graphic>
          <a:graphicData uri="http://schemas.openxmlformats.org/presentationml/2006/ole">
            <mc:AlternateContent xmlns:mc="http://schemas.openxmlformats.org/markup-compatibility/2006">
              <mc:Choice xmlns:v="urn:schemas-microsoft-com:vml" Requires="v">
                <p:oleObj name="BMP 图像" r:id="rId2" imgW="6762600" imgH="3762360" progId="Paint.Picture">
                  <p:embed/>
                </p:oleObj>
              </mc:Choice>
              <mc:Fallback>
                <p:oleObj name="BMP 图像" r:id="rId2" imgW="6762600" imgH="3762360" progId="Paint.Picture">
                  <p:embed/>
                  <p:pic>
                    <p:nvPicPr>
                      <p:cNvPr id="0" name=""/>
                      <p:cNvPicPr/>
                      <p:nvPr/>
                    </p:nvPicPr>
                    <p:blipFill>
                      <a:blip r:embed="rId3"/>
                      <a:stretch>
                        <a:fillRect/>
                      </a:stretch>
                    </p:blipFill>
                    <p:spPr>
                      <a:xfrm>
                        <a:off x="611560" y="1734455"/>
                        <a:ext cx="7652633" cy="4257451"/>
                      </a:xfrm>
                      <a:prstGeom prst="rect">
                        <a:avLst/>
                      </a:prstGeom>
                    </p:spPr>
                  </p:pic>
                </p:oleObj>
              </mc:Fallback>
            </mc:AlternateContent>
          </a:graphicData>
        </a:graphic>
      </p:graphicFrame>
    </p:spTree>
    <p:extLst>
      <p:ext uri="{BB962C8B-B14F-4D97-AF65-F5344CB8AC3E}">
        <p14:creationId xmlns:p14="http://schemas.microsoft.com/office/powerpoint/2010/main" val="3212696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80733-6BE0-4927-BE31-CF07CCA98B2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7BB5BB8-6211-42D7-BB32-01601658827D}"/>
              </a:ext>
            </a:extLst>
          </p:cNvPr>
          <p:cNvSpPr>
            <a:spLocks noGrp="1"/>
          </p:cNvSpPr>
          <p:nvPr>
            <p:ph idx="1"/>
          </p:nvPr>
        </p:nvSpPr>
        <p:spPr/>
        <p:txBody>
          <a:bodyPr/>
          <a:lstStyle/>
          <a:p>
            <a:r>
              <a:rPr lang="zh-CN" altLang="en-US" b="1" dirty="0"/>
              <a:t>从贝叶斯角度深入理解正则化</a:t>
            </a:r>
            <a:endParaRPr lang="en-US" altLang="zh-CN" b="1" dirty="0"/>
          </a:p>
          <a:p>
            <a:endParaRPr lang="zh-CN" altLang="en-US" b="1" dirty="0"/>
          </a:p>
          <a:p>
            <a:endParaRPr lang="zh-CN" altLang="en-US" dirty="0"/>
          </a:p>
        </p:txBody>
      </p:sp>
      <p:graphicFrame>
        <p:nvGraphicFramePr>
          <p:cNvPr id="5" name="对象 4">
            <a:extLst>
              <a:ext uri="{FF2B5EF4-FFF2-40B4-BE49-F238E27FC236}">
                <a16:creationId xmlns:a16="http://schemas.microsoft.com/office/drawing/2014/main" id="{A8E8A5B6-6811-4423-B906-7321A5BB5B94}"/>
              </a:ext>
            </a:extLst>
          </p:cNvPr>
          <p:cNvGraphicFramePr>
            <a:graphicFrameLocks noChangeAspect="1"/>
          </p:cNvGraphicFramePr>
          <p:nvPr>
            <p:extLst>
              <p:ext uri="{D42A27DB-BD31-4B8C-83A1-F6EECF244321}">
                <p14:modId xmlns:p14="http://schemas.microsoft.com/office/powerpoint/2010/main" val="842892561"/>
              </p:ext>
            </p:extLst>
          </p:nvPr>
        </p:nvGraphicFramePr>
        <p:xfrm>
          <a:off x="457200" y="2473556"/>
          <a:ext cx="8573691" cy="3815829"/>
        </p:xfrm>
        <a:graphic>
          <a:graphicData uri="http://schemas.openxmlformats.org/presentationml/2006/ole">
            <mc:AlternateContent xmlns:mc="http://schemas.openxmlformats.org/markup-compatibility/2006">
              <mc:Choice xmlns:v="urn:schemas-microsoft-com:vml" Requires="v">
                <p:oleObj name="BMP 图像" r:id="rId3" imgW="6848640" imgH="3048120" progId="Paint.Picture">
                  <p:embed/>
                </p:oleObj>
              </mc:Choice>
              <mc:Fallback>
                <p:oleObj name="BMP 图像" r:id="rId3" imgW="6848640" imgH="3048120" progId="Paint.Picture">
                  <p:embed/>
                  <p:pic>
                    <p:nvPicPr>
                      <p:cNvPr id="0" name=""/>
                      <p:cNvPicPr/>
                      <p:nvPr/>
                    </p:nvPicPr>
                    <p:blipFill>
                      <a:blip r:embed="rId4"/>
                      <a:stretch>
                        <a:fillRect/>
                      </a:stretch>
                    </p:blipFill>
                    <p:spPr>
                      <a:xfrm>
                        <a:off x="457200" y="2473556"/>
                        <a:ext cx="8573691" cy="3815829"/>
                      </a:xfrm>
                      <a:prstGeom prst="rect">
                        <a:avLst/>
                      </a:prstGeom>
                    </p:spPr>
                  </p:pic>
                </p:oleObj>
              </mc:Fallback>
            </mc:AlternateContent>
          </a:graphicData>
        </a:graphic>
      </p:graphicFrame>
    </p:spTree>
    <p:extLst>
      <p:ext uri="{BB962C8B-B14F-4D97-AF65-F5344CB8AC3E}">
        <p14:creationId xmlns:p14="http://schemas.microsoft.com/office/powerpoint/2010/main" val="2241786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C0FB0-C6DC-422E-9E0D-DB2AFBCB479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9CD08F7-A2BB-480D-A013-BD3198ADCFD4}"/>
              </a:ext>
            </a:extLst>
          </p:cNvPr>
          <p:cNvSpPr>
            <a:spLocks noGrp="1"/>
          </p:cNvSpPr>
          <p:nvPr>
            <p:ph idx="1"/>
          </p:nvPr>
        </p:nvSpPr>
        <p:spPr/>
        <p:txBody>
          <a:bodyPr>
            <a:normAutofit fontScale="92500" lnSpcReduction="10000"/>
          </a:bodyPr>
          <a:lstStyle/>
          <a:p>
            <a:r>
              <a:rPr lang="zh-CN" altLang="en-US" dirty="0"/>
              <a:t>假设参数符合高斯分布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b="1" dirty="0"/>
              <a:t>高斯分布作先验的</a:t>
            </a:r>
            <a:r>
              <a:rPr lang="en-US" altLang="zh-CN" b="1" dirty="0"/>
              <a:t>MAP</a:t>
            </a:r>
            <a:r>
              <a:rPr lang="zh-CN" altLang="en-US" b="1" dirty="0"/>
              <a:t>等价于在</a:t>
            </a:r>
            <a:r>
              <a:rPr lang="en-US" altLang="zh-CN" b="1" dirty="0"/>
              <a:t>MLE</a:t>
            </a:r>
            <a:r>
              <a:rPr lang="zh-CN" altLang="en-US" b="1" dirty="0"/>
              <a:t>中加上</a:t>
            </a:r>
            <a:r>
              <a:rPr lang="en-US" altLang="zh-CN" b="1" dirty="0"/>
              <a:t>L2</a:t>
            </a:r>
            <a:r>
              <a:rPr lang="zh-CN" altLang="en-US" b="1" dirty="0"/>
              <a:t>的正则项！</a:t>
            </a:r>
            <a:endParaRPr lang="en-US" altLang="zh-CN" b="1" dirty="0"/>
          </a:p>
          <a:p>
            <a:r>
              <a:rPr lang="zh-CN" altLang="en-US" b="1" dirty="0"/>
              <a:t>拉普拉斯先验</a:t>
            </a:r>
            <a:r>
              <a:rPr lang="zh-CN" altLang="en-US" dirty="0"/>
              <a:t>等价于</a:t>
            </a:r>
            <a:r>
              <a:rPr lang="en-US" altLang="zh-CN" dirty="0"/>
              <a:t>L1</a:t>
            </a:r>
            <a:r>
              <a:rPr lang="zh-CN" altLang="en-US" dirty="0"/>
              <a:t>正则化。</a:t>
            </a:r>
          </a:p>
        </p:txBody>
      </p:sp>
      <p:graphicFrame>
        <p:nvGraphicFramePr>
          <p:cNvPr id="4" name="对象 3">
            <a:extLst>
              <a:ext uri="{FF2B5EF4-FFF2-40B4-BE49-F238E27FC236}">
                <a16:creationId xmlns:a16="http://schemas.microsoft.com/office/drawing/2014/main" id="{D99EB536-8D47-4BA6-9857-49DD8A5B07E1}"/>
              </a:ext>
            </a:extLst>
          </p:cNvPr>
          <p:cNvGraphicFramePr>
            <a:graphicFrameLocks noChangeAspect="1"/>
          </p:cNvGraphicFramePr>
          <p:nvPr>
            <p:extLst>
              <p:ext uri="{D42A27DB-BD31-4B8C-83A1-F6EECF244321}">
                <p14:modId xmlns:p14="http://schemas.microsoft.com/office/powerpoint/2010/main" val="3834705724"/>
              </p:ext>
            </p:extLst>
          </p:nvPr>
        </p:nvGraphicFramePr>
        <p:xfrm>
          <a:off x="1157288" y="2348881"/>
          <a:ext cx="7386232" cy="2008808"/>
        </p:xfrm>
        <a:graphic>
          <a:graphicData uri="http://schemas.openxmlformats.org/presentationml/2006/ole">
            <mc:AlternateContent xmlns:mc="http://schemas.openxmlformats.org/markup-compatibility/2006">
              <mc:Choice xmlns:v="urn:schemas-microsoft-com:vml" Requires="v">
                <p:oleObj name="BMP 图像" r:id="rId2" imgW="6829560" imgH="1857240" progId="Paint.Picture">
                  <p:embed/>
                </p:oleObj>
              </mc:Choice>
              <mc:Fallback>
                <p:oleObj name="BMP 图像" r:id="rId2" imgW="6829560" imgH="1857240" progId="Paint.Picture">
                  <p:embed/>
                  <p:pic>
                    <p:nvPicPr>
                      <p:cNvPr id="0" name=""/>
                      <p:cNvPicPr/>
                      <p:nvPr/>
                    </p:nvPicPr>
                    <p:blipFill>
                      <a:blip r:embed="rId3"/>
                      <a:stretch>
                        <a:fillRect/>
                      </a:stretch>
                    </p:blipFill>
                    <p:spPr>
                      <a:xfrm>
                        <a:off x="1157288" y="2348881"/>
                        <a:ext cx="7386232" cy="2008808"/>
                      </a:xfrm>
                      <a:prstGeom prst="rect">
                        <a:avLst/>
                      </a:prstGeom>
                    </p:spPr>
                  </p:pic>
                </p:oleObj>
              </mc:Fallback>
            </mc:AlternateContent>
          </a:graphicData>
        </a:graphic>
      </p:graphicFrame>
    </p:spTree>
    <p:extLst>
      <p:ext uri="{BB962C8B-B14F-4D97-AF65-F5344CB8AC3E}">
        <p14:creationId xmlns:p14="http://schemas.microsoft.com/office/powerpoint/2010/main" val="14166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特征值分解可以得到特征值与特征向量</a:t>
            </a:r>
            <a:endParaRPr lang="en-US" altLang="zh-CN" dirty="0"/>
          </a:p>
          <a:p>
            <a:pPr lvl="1"/>
            <a:r>
              <a:rPr lang="zh-CN" altLang="en-US" dirty="0"/>
              <a:t>特征向量表示这个特征是什么，</a:t>
            </a:r>
            <a:endParaRPr lang="en-US" altLang="zh-CN" dirty="0"/>
          </a:p>
          <a:p>
            <a:pPr lvl="2"/>
            <a:r>
              <a:rPr lang="zh-CN" altLang="en-US" dirty="0"/>
              <a:t>每一个特征向量理解为一个线性的子空间</a:t>
            </a:r>
            <a:endParaRPr lang="en-US" altLang="zh-CN" dirty="0"/>
          </a:p>
          <a:p>
            <a:pPr lvl="2"/>
            <a:r>
              <a:rPr lang="zh-CN" altLang="en-US" dirty="0"/>
              <a:t>可以利用这些线性的</a:t>
            </a:r>
            <a:r>
              <a:rPr lang="zh-CN" altLang="en-US" dirty="0">
                <a:solidFill>
                  <a:srgbClr val="FF0000"/>
                </a:solidFill>
              </a:rPr>
              <a:t>子空间</a:t>
            </a:r>
            <a:r>
              <a:rPr lang="zh-CN" altLang="en-US" dirty="0"/>
              <a:t>干很多的事情。</a:t>
            </a:r>
            <a:endParaRPr lang="en-US" altLang="zh-CN" dirty="0"/>
          </a:p>
          <a:p>
            <a:pPr lvl="1"/>
            <a:r>
              <a:rPr lang="zh-CN" altLang="en-US" dirty="0"/>
              <a:t>征值表示的是这个特征到底有多重要</a:t>
            </a:r>
          </a:p>
        </p:txBody>
      </p:sp>
    </p:spTree>
    <p:extLst>
      <p:ext uri="{BB962C8B-B14F-4D97-AF65-F5344CB8AC3E}">
        <p14:creationId xmlns:p14="http://schemas.microsoft.com/office/powerpoint/2010/main" val="706132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四、</a:t>
            </a:r>
            <a:r>
              <a:rPr lang="en-US" altLang="zh-CN" b="1" dirty="0"/>
              <a:t>  LDA</a:t>
            </a:r>
            <a:r>
              <a:rPr lang="zh-CN" altLang="en-US" b="1" dirty="0"/>
              <a:t>主题模型</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Latent Dirichlet Allocation</a:t>
            </a:r>
          </a:p>
          <a:p>
            <a:r>
              <a:rPr lang="zh-CN" altLang="zh-CN" dirty="0"/>
              <a:t>隐含狄利克雷</a:t>
            </a:r>
            <a:r>
              <a:rPr lang="zh-CN" altLang="en-US" dirty="0"/>
              <a:t>分布</a:t>
            </a:r>
            <a:endParaRPr lang="en-US" altLang="zh-CN" dirty="0"/>
          </a:p>
          <a:p>
            <a:r>
              <a:rPr lang="en-US" altLang="zh-CN" dirty="0"/>
              <a:t>LDA</a:t>
            </a:r>
            <a:r>
              <a:rPr lang="zh-CN" altLang="en-US" dirty="0"/>
              <a:t>和</a:t>
            </a:r>
            <a:r>
              <a:rPr lang="en-US" altLang="zh-CN" dirty="0"/>
              <a:t>PLSA</a:t>
            </a:r>
            <a:r>
              <a:rPr lang="zh-CN" altLang="en-US" dirty="0"/>
              <a:t>思想上一致</a:t>
            </a:r>
            <a:endParaRPr lang="en-US" altLang="zh-CN" dirty="0"/>
          </a:p>
          <a:p>
            <a:pPr lvl="1"/>
            <a:r>
              <a:rPr lang="zh-CN" altLang="en-US" dirty="0"/>
              <a:t>增加了</a:t>
            </a:r>
            <a:r>
              <a:rPr lang="en-US" altLang="zh-CN" dirty="0"/>
              <a:t>Dirichlet</a:t>
            </a:r>
            <a:r>
              <a:rPr lang="zh-CN" altLang="en-US" dirty="0"/>
              <a:t>先验</a:t>
            </a:r>
            <a:endParaRPr lang="en-US" altLang="zh-CN" dirty="0"/>
          </a:p>
          <a:p>
            <a:pPr lvl="2"/>
            <a:r>
              <a:rPr lang="zh-CN" altLang="zh-CN" dirty="0"/>
              <a:t>狄利克雷</a:t>
            </a:r>
            <a:r>
              <a:rPr lang="zh-CN" altLang="en-US" dirty="0"/>
              <a:t>分布</a:t>
            </a:r>
            <a:endParaRPr lang="en-US" altLang="zh-CN" dirty="0"/>
          </a:p>
          <a:p>
            <a:pPr lvl="3"/>
            <a:r>
              <a:rPr lang="zh-CN" altLang="en-US" b="0" i="0" dirty="0">
                <a:solidFill>
                  <a:srgbClr val="333333"/>
                </a:solidFill>
                <a:effectLst/>
                <a:latin typeface="arial" panose="020B0604020202020204" pitchFamily="34" charset="0"/>
              </a:rPr>
              <a:t>多元</a:t>
            </a:r>
            <a:r>
              <a:rPr lang="zh-CN" altLang="en-US" dirty="0"/>
              <a:t>贝塔</a:t>
            </a:r>
            <a:r>
              <a:rPr lang="en-US" altLang="zh-CN" b="0" i="0" dirty="0">
                <a:solidFill>
                  <a:srgbClr val="333333"/>
                </a:solidFill>
                <a:effectLst/>
                <a:latin typeface="arial" panose="020B0604020202020204" pitchFamily="34" charset="0"/>
              </a:rPr>
              <a:t>Beta</a:t>
            </a:r>
            <a:r>
              <a:rPr lang="zh-CN" altLang="en-US" b="0" i="0" dirty="0">
                <a:solidFill>
                  <a:srgbClr val="333333"/>
                </a:solidFill>
                <a:effectLst/>
                <a:latin typeface="arial" panose="020B0604020202020204" pitchFamily="34" charset="0"/>
              </a:rPr>
              <a:t>分布</a:t>
            </a:r>
            <a:endParaRPr lang="en-US" altLang="zh-CN" b="0" i="0" dirty="0">
              <a:solidFill>
                <a:srgbClr val="333333"/>
              </a:solidFill>
              <a:effectLst/>
              <a:latin typeface="arial" panose="020B0604020202020204" pitchFamily="34" charset="0"/>
            </a:endParaRPr>
          </a:p>
          <a:p>
            <a:pPr lvl="3"/>
            <a:r>
              <a:rPr lang="en-US" altLang="zh-CN" b="0" i="0" dirty="0">
                <a:solidFill>
                  <a:srgbClr val="333333"/>
                </a:solidFill>
                <a:effectLst/>
                <a:latin typeface="arial" panose="020B0604020202020204" pitchFamily="34" charset="0"/>
              </a:rPr>
              <a:t>multivariate Beta distribution</a:t>
            </a:r>
          </a:p>
          <a:p>
            <a:pPr lvl="3"/>
            <a:r>
              <a:rPr lang="zh-CN" altLang="en-US" b="0" i="0" dirty="0">
                <a:solidFill>
                  <a:srgbClr val="333333"/>
                </a:solidFill>
                <a:effectLst/>
                <a:latin typeface="arial" panose="020B0604020202020204" pitchFamily="34" charset="0"/>
              </a:rPr>
              <a:t>是</a:t>
            </a:r>
            <a:r>
              <a:rPr lang="en-US" altLang="zh-CN" b="0" i="0" dirty="0">
                <a:solidFill>
                  <a:srgbClr val="333333"/>
                </a:solidFill>
                <a:effectLst/>
                <a:latin typeface="arial" panose="020B0604020202020204" pitchFamily="34" charset="0"/>
              </a:rPr>
              <a:t>Beta</a:t>
            </a:r>
            <a:r>
              <a:rPr lang="zh-CN" altLang="en-US" b="0" i="0" dirty="0">
                <a:solidFill>
                  <a:srgbClr val="333333"/>
                </a:solidFill>
                <a:effectLst/>
                <a:latin typeface="arial" panose="020B0604020202020204" pitchFamily="34" charset="0"/>
              </a:rPr>
              <a:t>分布在高维情形的推广</a:t>
            </a:r>
            <a:endParaRPr lang="en-US" altLang="zh-CN" b="0" i="0" dirty="0">
              <a:solidFill>
                <a:srgbClr val="333333"/>
              </a:solidFill>
              <a:effectLst/>
              <a:latin typeface="arial" panose="020B0604020202020204" pitchFamily="34" charset="0"/>
            </a:endParaRPr>
          </a:p>
          <a:p>
            <a:pPr lvl="3"/>
            <a:r>
              <a:rPr lang="zh-CN" altLang="en-US" b="0" i="0" dirty="0">
                <a:solidFill>
                  <a:srgbClr val="333333"/>
                </a:solidFill>
                <a:effectLst/>
                <a:latin typeface="arial" panose="020B0604020202020204" pitchFamily="34" charset="0"/>
              </a:rPr>
              <a:t>命名来自德国数学家</a:t>
            </a:r>
            <a:r>
              <a:rPr lang="zh-CN" altLang="en-US" b="0" i="0" u="none" strike="noStrike" dirty="0">
                <a:solidFill>
                  <a:srgbClr val="136EC2"/>
                </a:solidFill>
                <a:effectLst/>
                <a:latin typeface="arial" panose="020B0604020202020204" pitchFamily="34" charset="0"/>
                <a:hlinkClick r:id="rId3"/>
              </a:rPr>
              <a:t>狄利克雷</a:t>
            </a:r>
            <a:endParaRPr lang="en-US" altLang="zh-CN" dirty="0"/>
          </a:p>
          <a:p>
            <a:pPr lvl="1"/>
            <a:r>
              <a:rPr lang="zh-CN" altLang="en-US" dirty="0"/>
              <a:t>全贝叶斯化</a:t>
            </a:r>
          </a:p>
        </p:txBody>
      </p:sp>
    </p:spTree>
    <p:extLst>
      <p:ext uri="{BB962C8B-B14F-4D97-AF65-F5344CB8AC3E}">
        <p14:creationId xmlns:p14="http://schemas.microsoft.com/office/powerpoint/2010/main" val="3833903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A67E1-7957-4700-AB6D-257FBA8E732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9E2C4AC-C0CA-41D5-AC93-5718F93DBCE9}"/>
              </a:ext>
            </a:extLst>
          </p:cNvPr>
          <p:cNvSpPr>
            <a:spLocks noGrp="1"/>
          </p:cNvSpPr>
          <p:nvPr>
            <p:ph idx="1"/>
          </p:nvPr>
        </p:nvSpPr>
        <p:spPr/>
        <p:txBody>
          <a:bodyPr>
            <a:normAutofit lnSpcReduction="10000"/>
          </a:bodyPr>
          <a:lstStyle/>
          <a:p>
            <a:r>
              <a:rPr lang="zh-CN" altLang="en-US" dirty="0"/>
              <a:t>伯努利分布</a:t>
            </a:r>
            <a:r>
              <a:rPr lang="en-US" altLang="zh-CN" dirty="0"/>
              <a:t>(Bernoulli distribution)</a:t>
            </a:r>
          </a:p>
          <a:p>
            <a:pPr lvl="1"/>
            <a:r>
              <a:rPr lang="zh-CN" altLang="en-US" dirty="0"/>
              <a:t>又名</a:t>
            </a:r>
            <a:r>
              <a:rPr lang="zh-CN" altLang="en-US" b="1" dirty="0"/>
              <a:t>两点分布</a:t>
            </a:r>
            <a:r>
              <a:rPr lang="zh-CN" altLang="en-US" dirty="0"/>
              <a:t>或</a:t>
            </a:r>
            <a:r>
              <a:rPr lang="en-US" altLang="zh-CN" b="1" dirty="0"/>
              <a:t>0-1</a:t>
            </a:r>
            <a:r>
              <a:rPr lang="zh-CN" altLang="en-US" b="1" dirty="0"/>
              <a:t>分布</a:t>
            </a:r>
            <a:endParaRPr lang="en-US" altLang="zh-CN" b="1" dirty="0"/>
          </a:p>
          <a:p>
            <a:pPr lvl="1"/>
            <a:r>
              <a:rPr lang="zh-CN" altLang="en-US" dirty="0"/>
              <a:t>单次抛硬币是伯努利分布</a:t>
            </a:r>
            <a:endParaRPr lang="en-US" altLang="zh-CN" dirty="0"/>
          </a:p>
          <a:p>
            <a:r>
              <a:rPr lang="zh-CN" altLang="en-US" dirty="0"/>
              <a:t>二项分布</a:t>
            </a:r>
            <a:r>
              <a:rPr lang="en-US" altLang="zh-CN" dirty="0"/>
              <a:t>(Binomial distribution)</a:t>
            </a:r>
          </a:p>
          <a:p>
            <a:pPr lvl="1"/>
            <a:r>
              <a:rPr lang="en-US" altLang="zh-CN" b="1" dirty="0"/>
              <a:t>n</a:t>
            </a:r>
            <a:r>
              <a:rPr lang="zh-CN" altLang="en-US" b="1" dirty="0"/>
              <a:t>重伯努利试验</a:t>
            </a:r>
            <a:r>
              <a:rPr lang="zh-CN" altLang="en-US" dirty="0"/>
              <a:t>成功次数的离散概率分布</a:t>
            </a:r>
            <a:endParaRPr lang="en-US" altLang="zh-CN" dirty="0"/>
          </a:p>
          <a:p>
            <a:pPr lvl="1"/>
            <a:r>
              <a:rPr lang="zh-CN" altLang="en-US" dirty="0"/>
              <a:t>多次抛硬币是二项分布</a:t>
            </a:r>
            <a:endParaRPr lang="en-US" altLang="zh-CN" dirty="0"/>
          </a:p>
          <a:p>
            <a:r>
              <a:rPr lang="zh-CN" altLang="en-US" dirty="0"/>
              <a:t>泊松分布</a:t>
            </a:r>
            <a:endParaRPr lang="en-US" altLang="zh-CN" dirty="0"/>
          </a:p>
          <a:p>
            <a:r>
              <a:rPr lang="zh-CN" altLang="en-US" b="1" dirty="0"/>
              <a:t>多项式分布，是二项分布在高维度上的推广</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747988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贝塔分布（</a:t>
            </a:r>
            <a:r>
              <a:rPr lang="en-US" dirty="0"/>
              <a:t>Beta Distribution) </a:t>
            </a:r>
            <a:r>
              <a:rPr lang="zh-CN" altLang="en-US" dirty="0"/>
              <a:t>是一个作为</a:t>
            </a:r>
            <a:r>
              <a:rPr lang="zh-CN" altLang="en-US" dirty="0">
                <a:hlinkClick r:id="rId2"/>
              </a:rPr>
              <a:t>伯努利分布</a:t>
            </a:r>
            <a:r>
              <a:rPr lang="zh-CN" altLang="en-US" dirty="0"/>
              <a:t>和二项式分布的共轭先验分布的</a:t>
            </a:r>
            <a:r>
              <a:rPr lang="zh-CN" altLang="en-US" dirty="0">
                <a:hlinkClick r:id="rId3"/>
              </a:rPr>
              <a:t>密度函数</a:t>
            </a:r>
            <a:endParaRPr lang="en-US" altLang="zh-CN" dirty="0"/>
          </a:p>
          <a:p>
            <a:pPr lvl="1"/>
            <a:r>
              <a:rPr lang="en-US" altLang="zh-CN" dirty="0"/>
              <a:t>Beta</a:t>
            </a:r>
            <a:r>
              <a:rPr lang="zh-CN" altLang="en-US" dirty="0"/>
              <a:t>分布也可以看做是多次进行二项分布的试验所得到的分布，</a:t>
            </a:r>
            <a:endParaRPr lang="en-US" altLang="zh-CN" dirty="0"/>
          </a:p>
          <a:p>
            <a:pPr lvl="1"/>
            <a:r>
              <a:rPr lang="zh-CN" altLang="en-US" dirty="0"/>
              <a:t>是分布之上的分布。</a:t>
            </a:r>
            <a:endParaRPr lang="en-US" altLang="zh-CN" dirty="0"/>
          </a:p>
          <a:p>
            <a:pPr lvl="1"/>
            <a:r>
              <a:rPr lang="zh-CN" altLang="en-US" dirty="0"/>
              <a:t>例子</a:t>
            </a:r>
            <a:endParaRPr lang="en-US" altLang="zh-CN" dirty="0"/>
          </a:p>
          <a:p>
            <a:pPr lvl="2"/>
            <a:r>
              <a:rPr lang="zh-CN" altLang="en-US" dirty="0"/>
              <a:t>抛硬币的正面朝上的概率</a:t>
            </a:r>
            <a:r>
              <a:rPr lang="en-US" altLang="zh-CN" dirty="0"/>
              <a:t>p</a:t>
            </a:r>
            <a:r>
              <a:rPr lang="zh-CN" altLang="en-US" dirty="0"/>
              <a:t>是未知的</a:t>
            </a:r>
            <a:endParaRPr lang="en-US" altLang="zh-CN" dirty="0"/>
          </a:p>
          <a:p>
            <a:pPr lvl="2"/>
            <a:r>
              <a:rPr lang="zh-CN" altLang="en-US" dirty="0"/>
              <a:t>如果进行一次二项分布试验，在这次二项分布试验中，抛硬币</a:t>
            </a:r>
            <a:r>
              <a:rPr lang="en-US" altLang="zh-CN" dirty="0"/>
              <a:t>10000</a:t>
            </a:r>
            <a:r>
              <a:rPr lang="zh-CN" altLang="en-US" dirty="0"/>
              <a:t>次，其中正面朝上</a:t>
            </a:r>
            <a:r>
              <a:rPr lang="en-US" altLang="zh-CN" dirty="0"/>
              <a:t>7000</a:t>
            </a:r>
            <a:r>
              <a:rPr lang="zh-CN" altLang="en-US" dirty="0"/>
              <a:t>次，反面朝上</a:t>
            </a:r>
            <a:r>
              <a:rPr lang="en-US" altLang="zh-CN" dirty="0"/>
              <a:t>3000</a:t>
            </a:r>
            <a:r>
              <a:rPr lang="zh-CN" altLang="en-US" dirty="0"/>
              <a:t>次，我们可以得到，正负面朝上的概率分别为</a:t>
            </a:r>
            <a:r>
              <a:rPr lang="en-US" altLang="zh-CN" dirty="0"/>
              <a:t>{p,1-p}={0.7,0.3}</a:t>
            </a:r>
            <a:r>
              <a:rPr lang="zh-CN" altLang="en-US" dirty="0"/>
              <a:t>。</a:t>
            </a:r>
            <a:endParaRPr lang="en-US" altLang="zh-CN" dirty="0"/>
          </a:p>
          <a:p>
            <a:pPr lvl="2"/>
            <a:r>
              <a:rPr lang="zh-CN" altLang="en-US" dirty="0"/>
              <a:t>在多次重复二项分布实验中，抛硬币最后得到正负面朝上概率为</a:t>
            </a:r>
            <a:r>
              <a:rPr lang="en-US" altLang="zh-CN" dirty="0"/>
              <a:t>{0.7,0.3}</a:t>
            </a:r>
            <a:r>
              <a:rPr lang="zh-CN" altLang="en-US" dirty="0"/>
              <a:t>这样概率为多少？</a:t>
            </a:r>
            <a:endParaRPr lang="en-US" altLang="zh-CN" dirty="0"/>
          </a:p>
          <a:p>
            <a:pPr lvl="2"/>
            <a:r>
              <a:rPr lang="zh-CN" altLang="en-US" dirty="0"/>
              <a:t>这就是在求抛硬币的概率分布之上的分布。这样的分布就叫做</a:t>
            </a:r>
            <a:r>
              <a:rPr lang="en-US" altLang="zh-CN" dirty="0"/>
              <a:t>Beta</a:t>
            </a:r>
            <a:r>
              <a:rPr lang="zh-CN" altLang="en-US" dirty="0"/>
              <a:t>分布。</a:t>
            </a:r>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a:t>贝叶斯公式：  </a:t>
            </a:r>
            <a:r>
              <a:rPr lang="en-US" altLang="zh-CN" dirty="0"/>
              <a:t>P(Y|</a:t>
            </a:r>
            <a:r>
              <a:rPr lang="zh-CN" altLang="en-US" dirty="0"/>
              <a:t>数据</a:t>
            </a:r>
            <a:r>
              <a:rPr lang="en-US" altLang="zh-CN" dirty="0"/>
              <a:t>) = P(</a:t>
            </a:r>
            <a:r>
              <a:rPr lang="zh-CN" altLang="en-US" dirty="0"/>
              <a:t>数据</a:t>
            </a:r>
            <a:r>
              <a:rPr lang="en-US" altLang="zh-CN" dirty="0"/>
              <a:t>| Y) * P(Y)  </a:t>
            </a:r>
          </a:p>
          <a:p>
            <a:pPr lvl="1"/>
            <a:r>
              <a:rPr lang="en-US" altLang="zh-CN" dirty="0"/>
              <a:t>P(Y)</a:t>
            </a:r>
            <a:r>
              <a:rPr lang="zh-CN" altLang="en-US" dirty="0"/>
              <a:t>是先验分布，</a:t>
            </a:r>
            <a:endParaRPr lang="en-US" altLang="zh-CN" dirty="0"/>
          </a:p>
          <a:p>
            <a:pPr lvl="1"/>
            <a:r>
              <a:rPr lang="en-US" altLang="zh-CN" dirty="0"/>
              <a:t>P(Y|</a:t>
            </a:r>
            <a:r>
              <a:rPr lang="zh-CN" altLang="en-US" dirty="0"/>
              <a:t>数据</a:t>
            </a:r>
            <a:r>
              <a:rPr lang="en-US" altLang="zh-CN" dirty="0"/>
              <a:t>) </a:t>
            </a:r>
            <a:r>
              <a:rPr lang="zh-CN" altLang="en-US" dirty="0"/>
              <a:t>是考虑得到了更多数据条件下的后验分布，</a:t>
            </a:r>
            <a:endParaRPr lang="en-US" altLang="zh-CN" dirty="0"/>
          </a:p>
          <a:p>
            <a:pPr lvl="1"/>
            <a:r>
              <a:rPr lang="en-US" altLang="zh-CN" dirty="0"/>
              <a:t>P(</a:t>
            </a:r>
            <a:r>
              <a:rPr lang="zh-CN" altLang="en-US" dirty="0"/>
              <a:t>数据</a:t>
            </a:r>
            <a:r>
              <a:rPr lang="en-US" altLang="zh-CN" dirty="0"/>
              <a:t>| Y)</a:t>
            </a:r>
            <a:r>
              <a:rPr lang="zh-CN" altLang="en-US" dirty="0"/>
              <a:t>是（正比于）似然函数。</a:t>
            </a:r>
            <a:endParaRPr lang="en-US" altLang="zh-CN" dirty="0"/>
          </a:p>
          <a:p>
            <a:r>
              <a:rPr lang="en-US" altLang="zh-CN" dirty="0"/>
              <a:t>Beta</a:t>
            </a:r>
            <a:r>
              <a:rPr lang="zh-CN" altLang="en-US" dirty="0"/>
              <a:t>分布是二项分布的共轭先验分布，</a:t>
            </a:r>
            <a:endParaRPr lang="en-US" altLang="zh-CN" dirty="0"/>
          </a:p>
          <a:p>
            <a:pPr lvl="1"/>
            <a:r>
              <a:rPr lang="zh-CN" altLang="en-US" dirty="0"/>
              <a:t>数据符合二项分布的时候，</a:t>
            </a:r>
            <a:endParaRPr lang="en-US" altLang="zh-CN" dirty="0"/>
          </a:p>
          <a:p>
            <a:pPr lvl="1"/>
            <a:r>
              <a:rPr lang="zh-CN" altLang="en-US" dirty="0"/>
              <a:t>参数的先验分布和后验分布都能保持</a:t>
            </a:r>
            <a:r>
              <a:rPr lang="en-US" altLang="zh-CN" dirty="0"/>
              <a:t>Beta</a:t>
            </a:r>
            <a:r>
              <a:rPr lang="zh-CN" altLang="en-US" dirty="0"/>
              <a:t>分布的形式</a:t>
            </a:r>
            <a:endParaRPr lang="en-US" altLang="zh-CN" dirty="0"/>
          </a:p>
          <a:p>
            <a:r>
              <a:rPr lang="en-US" altLang="zh-CN" dirty="0"/>
              <a:t>Beta</a:t>
            </a:r>
            <a:r>
              <a:rPr lang="zh-CN" altLang="en-US" dirty="0"/>
              <a:t>分布是表示概率的概率分布的最佳方式</a:t>
            </a:r>
            <a:endParaRPr lang="en-US" altLang="zh-CN" dirty="0"/>
          </a:p>
          <a:p>
            <a:pPr lvl="1"/>
            <a:r>
              <a:rPr lang="zh-CN" altLang="en-US" dirty="0"/>
              <a:t>我们可能无法提前知道一件事的概率，</a:t>
            </a:r>
            <a:endParaRPr lang="en-US" altLang="zh-CN" dirty="0"/>
          </a:p>
          <a:p>
            <a:pPr lvl="1"/>
            <a:r>
              <a:rPr lang="zh-CN" altLang="en-US" dirty="0"/>
              <a:t>但是我们可以做一些合理的猜测</a:t>
            </a:r>
            <a:endParaRPr lang="en-US" altLang="zh-CN" dirty="0"/>
          </a:p>
          <a:p>
            <a:endParaRPr lang="en-US" altLang="zh-CN" dirty="0"/>
          </a:p>
        </p:txBody>
      </p:sp>
    </p:spTree>
    <p:extLst>
      <p:ext uri="{BB962C8B-B14F-4D97-AF65-F5344CB8AC3E}">
        <p14:creationId xmlns:p14="http://schemas.microsoft.com/office/powerpoint/2010/main" val="2149331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6AB41-FD1B-4903-A63F-ADC58360533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E9AA61-887F-40FB-A321-6760A68E627A}"/>
              </a:ext>
            </a:extLst>
          </p:cNvPr>
          <p:cNvSpPr>
            <a:spLocks noGrp="1"/>
          </p:cNvSpPr>
          <p:nvPr>
            <p:ph idx="1"/>
          </p:nvPr>
        </p:nvSpPr>
        <p:spPr/>
        <p:txBody>
          <a:bodyPr/>
          <a:lstStyle/>
          <a:p>
            <a:r>
              <a:rPr lang="zh-CN" altLang="zh-CN" dirty="0"/>
              <a:t>狄利克雷</a:t>
            </a:r>
            <a:r>
              <a:rPr lang="zh-CN" altLang="en-US" dirty="0"/>
              <a:t>分布</a:t>
            </a:r>
            <a:endParaRPr lang="en-US" altLang="zh-CN" dirty="0"/>
          </a:p>
          <a:p>
            <a:pPr lvl="1"/>
            <a:r>
              <a:rPr lang="en-US" altLang="zh-CN" b="1" dirty="0"/>
              <a:t>Dirichlet</a:t>
            </a:r>
            <a:r>
              <a:rPr lang="zh-CN" altLang="en-US" b="1" dirty="0"/>
              <a:t>分布，是</a:t>
            </a:r>
            <a:r>
              <a:rPr lang="en-US" altLang="zh-CN" b="1" dirty="0"/>
              <a:t>beta</a:t>
            </a:r>
            <a:r>
              <a:rPr lang="zh-CN" altLang="en-US" b="1" dirty="0"/>
              <a:t>分布在高维度上的推广</a:t>
            </a:r>
            <a:endParaRPr lang="en-US" altLang="zh-CN" dirty="0"/>
          </a:p>
          <a:p>
            <a:endParaRPr lang="en-US" altLang="zh-CN" dirty="0"/>
          </a:p>
          <a:p>
            <a:r>
              <a:rPr lang="en-US" altLang="zh-CN" dirty="0"/>
              <a:t>LDA</a:t>
            </a:r>
            <a:r>
              <a:rPr lang="zh-CN" altLang="en-US" dirty="0"/>
              <a:t>和</a:t>
            </a:r>
            <a:r>
              <a:rPr lang="en-US" altLang="zh-CN" dirty="0"/>
              <a:t>PLSA</a:t>
            </a:r>
            <a:r>
              <a:rPr lang="zh-CN" altLang="en-US" dirty="0"/>
              <a:t>思想上一致</a:t>
            </a:r>
            <a:endParaRPr lang="en-US" altLang="zh-CN" dirty="0"/>
          </a:p>
          <a:p>
            <a:pPr lvl="1"/>
            <a:r>
              <a:rPr lang="zh-CN" altLang="en-US" dirty="0"/>
              <a:t>增加了</a:t>
            </a:r>
            <a:r>
              <a:rPr lang="en-US" altLang="zh-CN" dirty="0"/>
              <a:t>Dirichlet</a:t>
            </a:r>
            <a:r>
              <a:rPr lang="zh-CN" altLang="en-US" dirty="0"/>
              <a:t>先验</a:t>
            </a:r>
            <a:endParaRPr lang="en-US" altLang="zh-CN" dirty="0"/>
          </a:p>
          <a:p>
            <a:pPr lvl="1"/>
            <a:r>
              <a:rPr lang="zh-CN" altLang="en-US" dirty="0"/>
              <a:t>全贝叶斯化</a:t>
            </a:r>
          </a:p>
          <a:p>
            <a:endParaRPr lang="zh-CN" altLang="en-US" dirty="0"/>
          </a:p>
        </p:txBody>
      </p:sp>
    </p:spTree>
    <p:extLst>
      <p:ext uri="{BB962C8B-B14F-4D97-AF65-F5344CB8AC3E}">
        <p14:creationId xmlns:p14="http://schemas.microsoft.com/office/powerpoint/2010/main" val="8936071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757758"/>
          </a:xfrm>
        </p:spPr>
        <p:txBody>
          <a:bodyPr>
            <a:normAutofit lnSpcReduction="10000"/>
          </a:bodyPr>
          <a:lstStyle/>
          <a:p>
            <a:r>
              <a:rPr lang="zh-CN" altLang="en-US" dirty="0"/>
              <a:t>贝叶斯框架下的</a:t>
            </a:r>
            <a:r>
              <a:rPr lang="en-US" altLang="zh-CN" b="1" dirty="0"/>
              <a:t>LDA</a:t>
            </a:r>
            <a:r>
              <a:rPr lang="zh-CN" altLang="en-US" b="1" dirty="0"/>
              <a:t>中</a:t>
            </a:r>
            <a:r>
              <a:rPr lang="zh-CN" altLang="en-US" dirty="0"/>
              <a:t>，</a:t>
            </a:r>
            <a:endParaRPr lang="en-US" altLang="zh-CN" dirty="0"/>
          </a:p>
          <a:p>
            <a:pPr lvl="1"/>
            <a:r>
              <a:rPr lang="zh-CN" altLang="en-US" b="1" dirty="0"/>
              <a:t>不再</a:t>
            </a:r>
            <a:r>
              <a:rPr lang="zh-CN" altLang="en-US" dirty="0"/>
              <a:t>认为主题分布（各个主题在文档中出现的概率分布）和词分布（各个词语在某个主题下出现的概率分布）是唯一确定的</a:t>
            </a:r>
            <a:endParaRPr lang="en-US" altLang="zh-CN" dirty="0"/>
          </a:p>
          <a:p>
            <a:pPr lvl="1"/>
            <a:r>
              <a:rPr lang="zh-CN" altLang="en-US" dirty="0"/>
              <a:t>而是有很多种可能</a:t>
            </a:r>
            <a:endParaRPr lang="en-US" altLang="zh-CN" dirty="0"/>
          </a:p>
          <a:p>
            <a:pPr lvl="1"/>
            <a:r>
              <a:rPr lang="en-US" altLang="zh-CN" dirty="0" err="1"/>
              <a:t>Dirichlet</a:t>
            </a:r>
            <a:r>
              <a:rPr lang="zh-CN" altLang="en-US" dirty="0"/>
              <a:t>先验为某篇文档随机抽取出某个主题分布和词分布</a:t>
            </a:r>
            <a:endParaRPr lang="en-US" altLang="zh-CN" dirty="0"/>
          </a:p>
          <a:p>
            <a:pPr lvl="2"/>
            <a:r>
              <a:rPr lang="zh-CN" altLang="en-US" dirty="0"/>
              <a:t>文档</a:t>
            </a:r>
            <a:r>
              <a:rPr lang="en-US" altLang="zh-CN" dirty="0"/>
              <a:t>d</a:t>
            </a:r>
            <a:r>
              <a:rPr lang="zh-CN" altLang="en-US" dirty="0"/>
              <a:t>产生主题</a:t>
            </a:r>
            <a:r>
              <a:rPr lang="en-US" altLang="zh-CN" dirty="0"/>
              <a:t>z</a:t>
            </a:r>
          </a:p>
          <a:p>
            <a:pPr lvl="3"/>
            <a:r>
              <a:rPr lang="en-US" altLang="zh-CN" dirty="0"/>
              <a:t>Dirichlet</a:t>
            </a:r>
            <a:r>
              <a:rPr lang="zh-CN" altLang="en-US" dirty="0"/>
              <a:t>先验为文档</a:t>
            </a:r>
            <a:r>
              <a:rPr lang="en-US" altLang="zh-CN" dirty="0"/>
              <a:t>d</a:t>
            </a:r>
            <a:r>
              <a:rPr lang="zh-CN" altLang="en-US" dirty="0"/>
              <a:t>生成</a:t>
            </a:r>
            <a:r>
              <a:rPr lang="zh-CN" altLang="en-US" dirty="0">
                <a:solidFill>
                  <a:srgbClr val="FF0000"/>
                </a:solidFill>
              </a:rPr>
              <a:t>主题分布</a:t>
            </a:r>
            <a:r>
              <a:rPr lang="en-US" altLang="zh-CN" dirty="0">
                <a:solidFill>
                  <a:srgbClr val="FF0000"/>
                </a:solidFill>
              </a:rPr>
              <a:t>Θ</a:t>
            </a:r>
            <a:r>
              <a:rPr lang="zh-CN" altLang="en-US" dirty="0"/>
              <a:t>，</a:t>
            </a:r>
            <a:endParaRPr lang="en-US" altLang="zh-CN" dirty="0"/>
          </a:p>
          <a:p>
            <a:pPr lvl="3"/>
            <a:r>
              <a:rPr lang="zh-CN" altLang="en-US" dirty="0"/>
              <a:t>然后根据主题分布</a:t>
            </a:r>
            <a:r>
              <a:rPr lang="en-US" altLang="zh-CN" dirty="0"/>
              <a:t>Θ</a:t>
            </a:r>
            <a:r>
              <a:rPr lang="zh-CN" altLang="en-US" dirty="0"/>
              <a:t>产生主题</a:t>
            </a:r>
            <a:r>
              <a:rPr lang="en-US" altLang="zh-CN" dirty="0"/>
              <a:t>z</a:t>
            </a:r>
            <a:r>
              <a:rPr lang="zh-CN" altLang="en-US" dirty="0"/>
              <a:t> 的概率，</a:t>
            </a:r>
            <a:endParaRPr lang="en-US" altLang="zh-CN" dirty="0"/>
          </a:p>
          <a:p>
            <a:pPr lvl="2"/>
            <a:r>
              <a:rPr lang="zh-CN" altLang="en-US" dirty="0"/>
              <a:t>主题</a:t>
            </a:r>
            <a:r>
              <a:rPr lang="en-US" altLang="zh-CN" dirty="0"/>
              <a:t>z</a:t>
            </a:r>
            <a:r>
              <a:rPr lang="zh-CN" altLang="en-US" dirty="0"/>
              <a:t>产生单词</a:t>
            </a:r>
            <a:r>
              <a:rPr lang="en-US" altLang="zh-CN" dirty="0"/>
              <a:t>w</a:t>
            </a:r>
            <a:r>
              <a:rPr lang="zh-CN" altLang="en-US" dirty="0"/>
              <a:t>的概率</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a:srcRect/>
          <a:stretch>
            <a:fillRect/>
          </a:stretch>
        </p:blipFill>
        <p:spPr bwMode="auto">
          <a:xfrm>
            <a:off x="1357290" y="1571612"/>
            <a:ext cx="6267280" cy="4357718"/>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908720"/>
            <a:ext cx="7488832"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3356992"/>
            <a:ext cx="5391150" cy="2686050"/>
          </a:xfrm>
          <a:prstGeom prst="rect">
            <a:avLst/>
          </a:prstGeom>
        </p:spPr>
      </p:pic>
    </p:spTree>
    <p:extLst>
      <p:ext uri="{BB962C8B-B14F-4D97-AF65-F5344CB8AC3E}">
        <p14:creationId xmlns:p14="http://schemas.microsoft.com/office/powerpoint/2010/main" val="23091090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708920"/>
            <a:ext cx="8229600" cy="4525963"/>
          </a:xfrm>
        </p:spPr>
        <p:txBody>
          <a:bodyPr/>
          <a:lstStyle/>
          <a:p>
            <a:r>
              <a:rPr lang="zh-CN" altLang="en-US" dirty="0"/>
              <a:t>在</a:t>
            </a:r>
            <a:r>
              <a:rPr lang="en-US" altLang="zh-CN" dirty="0"/>
              <a:t>LDA</a:t>
            </a:r>
            <a:r>
              <a:rPr lang="zh-CN" altLang="en-US" dirty="0"/>
              <a:t>模型中，一篇文档生成的方式如下：</a:t>
            </a:r>
          </a:p>
          <a:p>
            <a:pPr lvl="1"/>
            <a:r>
              <a:rPr lang="zh-CN" altLang="en-US" dirty="0"/>
              <a:t>从狄利克雷分布</a:t>
            </a:r>
            <a:r>
              <a:rPr lang="en-US" altLang="zh-CN" dirty="0"/>
              <a:t>α</a:t>
            </a:r>
            <a:r>
              <a:rPr lang="zh-CN" altLang="en-US" dirty="0"/>
              <a:t>中取样生成文档 </a:t>
            </a:r>
            <a:r>
              <a:rPr lang="en-US" altLang="zh-CN" dirty="0" err="1"/>
              <a:t>i</a:t>
            </a:r>
            <a:r>
              <a:rPr lang="en-US" altLang="zh-CN" dirty="0"/>
              <a:t> </a:t>
            </a:r>
            <a:r>
              <a:rPr lang="zh-CN" altLang="en-US" dirty="0"/>
              <a:t>的主题分布</a:t>
            </a:r>
            <a:r>
              <a:rPr lang="en-US" altLang="zh-CN" dirty="0" err="1"/>
              <a:t>θ</a:t>
            </a:r>
            <a:r>
              <a:rPr lang="en-US" altLang="zh-CN" baseline="-25000" dirty="0" err="1"/>
              <a:t>i</a:t>
            </a:r>
            <a:endParaRPr lang="zh-CN" altLang="en-US" baseline="-25000" dirty="0"/>
          </a:p>
          <a:p>
            <a:pPr lvl="1"/>
            <a:r>
              <a:rPr lang="zh-CN" altLang="en-US" dirty="0"/>
              <a:t>从主题的多项式分布</a:t>
            </a:r>
            <a:r>
              <a:rPr lang="en-US" altLang="zh-CN" dirty="0" err="1"/>
              <a:t>θ</a:t>
            </a:r>
            <a:r>
              <a:rPr lang="en-US" altLang="zh-CN" baseline="-25000" dirty="0" err="1"/>
              <a:t>i</a:t>
            </a:r>
            <a:r>
              <a:rPr lang="zh-CN" altLang="en-US" dirty="0"/>
              <a:t>中取样生成文档</a:t>
            </a:r>
            <a:r>
              <a:rPr lang="en-US" altLang="zh-CN" dirty="0" err="1"/>
              <a:t>i</a:t>
            </a:r>
            <a:r>
              <a:rPr lang="zh-CN" altLang="en-US" dirty="0"/>
              <a:t>第 </a:t>
            </a:r>
            <a:r>
              <a:rPr lang="en-US" altLang="zh-CN" dirty="0"/>
              <a:t>j </a:t>
            </a:r>
            <a:r>
              <a:rPr lang="zh-CN" altLang="en-US" dirty="0"/>
              <a:t>个词的主题</a:t>
            </a:r>
            <a:r>
              <a:rPr lang="en-US" altLang="zh-CN" dirty="0" err="1"/>
              <a:t>z</a:t>
            </a:r>
            <a:r>
              <a:rPr lang="en-US" altLang="zh-CN" baseline="-25000" dirty="0" err="1"/>
              <a:t>i,j</a:t>
            </a:r>
            <a:endParaRPr lang="zh-CN" altLang="en-US" baseline="-25000" dirty="0"/>
          </a:p>
          <a:p>
            <a:pPr lvl="1"/>
            <a:r>
              <a:rPr lang="zh-CN" altLang="en-US" dirty="0"/>
              <a:t>从狄利克雷分布</a:t>
            </a:r>
            <a:r>
              <a:rPr lang="en-US" altLang="zh-CN" dirty="0"/>
              <a:t>β</a:t>
            </a:r>
            <a:r>
              <a:rPr lang="zh-CN" altLang="en-US" dirty="0"/>
              <a:t>中取样生成主题对应</a:t>
            </a:r>
            <a:r>
              <a:rPr lang="en-US" altLang="zh-CN" dirty="0" err="1"/>
              <a:t>z</a:t>
            </a:r>
            <a:r>
              <a:rPr lang="en-US" altLang="zh-CN" baseline="-25000" dirty="0" err="1"/>
              <a:t>i,j</a:t>
            </a:r>
            <a:r>
              <a:rPr lang="zh-CN" altLang="en-US" dirty="0"/>
              <a:t>的词语分布</a:t>
            </a:r>
            <a:r>
              <a:rPr lang="el-GR" dirty="0"/>
              <a:t>φ</a:t>
            </a:r>
            <a:endParaRPr lang="zh-CN" altLang="en-US" dirty="0"/>
          </a:p>
          <a:p>
            <a:pPr lvl="1"/>
            <a:r>
              <a:rPr lang="zh-CN" altLang="en-US" dirty="0"/>
              <a:t>从词语的多项式分布</a:t>
            </a:r>
            <a:r>
              <a:rPr lang="el-GR" altLang="zh-CN" dirty="0"/>
              <a:t>φ</a:t>
            </a:r>
            <a:r>
              <a:rPr lang="zh-CN" altLang="en-US" dirty="0"/>
              <a:t>中采样最终生成词语</a:t>
            </a:r>
            <a:r>
              <a:rPr lang="en-US" altLang="zh-CN" dirty="0" err="1"/>
              <a:t>w</a:t>
            </a:r>
            <a:r>
              <a:rPr lang="en-US" altLang="zh-CN" baseline="-25000" dirty="0" err="1"/>
              <a:t>i,j</a:t>
            </a:r>
            <a:endParaRPr lang="zh-CN" altLang="en-US" dirty="0"/>
          </a:p>
          <a:p>
            <a:endParaRPr lang="zh-CN" altLang="en-US" dirty="0"/>
          </a:p>
        </p:txBody>
      </p:sp>
      <p:pic>
        <p:nvPicPr>
          <p:cNvPr id="4" name="图片 3">
            <a:extLst>
              <a:ext uri="{FF2B5EF4-FFF2-40B4-BE49-F238E27FC236}">
                <a16:creationId xmlns:a16="http://schemas.microsoft.com/office/drawing/2014/main" id="{F910533F-4C1A-4CF8-84EB-8B958B661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67234"/>
            <a:ext cx="5391150" cy="190080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04864"/>
            <a:ext cx="8229600" cy="4378498"/>
          </a:xfrm>
        </p:spPr>
        <p:txBody>
          <a:bodyPr>
            <a:normAutofit/>
          </a:bodyPr>
          <a:lstStyle/>
          <a:p>
            <a:r>
              <a:rPr lang="zh-CN" altLang="en-US" b="1" dirty="0"/>
              <a:t>计算参数：</a:t>
            </a:r>
            <a:endParaRPr lang="en-US" altLang="zh-CN" b="1" dirty="0"/>
          </a:p>
          <a:p>
            <a:pPr lvl="1"/>
            <a:r>
              <a:rPr lang="zh-CN" altLang="en-US" dirty="0"/>
              <a:t>把</a:t>
            </a:r>
            <a:r>
              <a:rPr lang="en-US" altLang="zh-CN" dirty="0"/>
              <a:t>w</a:t>
            </a:r>
            <a:r>
              <a:rPr lang="zh-CN" altLang="en-US" dirty="0"/>
              <a:t>当做观察变量，</a:t>
            </a:r>
            <a:r>
              <a:rPr lang="en-US" altLang="zh-CN" dirty="0"/>
              <a:t>θ</a:t>
            </a:r>
            <a:r>
              <a:rPr lang="zh-CN" altLang="en-US" dirty="0"/>
              <a:t>和</a:t>
            </a:r>
            <a:r>
              <a:rPr lang="en-US" altLang="zh-CN" dirty="0"/>
              <a:t>z</a:t>
            </a:r>
            <a:r>
              <a:rPr lang="zh-CN" altLang="en-US" dirty="0"/>
              <a:t>当做隐藏变量，</a:t>
            </a:r>
            <a:endParaRPr lang="en-US" altLang="zh-CN" dirty="0"/>
          </a:p>
          <a:p>
            <a:pPr lvl="1"/>
            <a:r>
              <a:rPr lang="zh-CN" altLang="en-US" dirty="0"/>
              <a:t>学习出</a:t>
            </a:r>
            <a:r>
              <a:rPr lang="en-US" altLang="zh-CN" dirty="0"/>
              <a:t>α</a:t>
            </a:r>
            <a:r>
              <a:rPr lang="zh-CN" altLang="en-US" dirty="0"/>
              <a:t>和</a:t>
            </a:r>
            <a:r>
              <a:rPr lang="en-US" altLang="zh-CN" dirty="0"/>
              <a:t>β</a:t>
            </a:r>
            <a:r>
              <a:rPr lang="zh-CN" altLang="en-US" dirty="0"/>
              <a:t>，</a:t>
            </a:r>
            <a:r>
              <a:rPr lang="zh-CN" altLang="en-US" b="1" dirty="0"/>
              <a:t>估计</a:t>
            </a:r>
            <a:r>
              <a:rPr lang="el-GR" b="1" dirty="0"/>
              <a:t>Θ</a:t>
            </a:r>
            <a:r>
              <a:rPr lang="zh-CN" altLang="en-US" b="1" dirty="0"/>
              <a:t>和</a:t>
            </a:r>
            <a:r>
              <a:rPr lang="el-GR" altLang="zh-CN" b="1" dirty="0"/>
              <a:t>Φ</a:t>
            </a:r>
            <a:endParaRPr lang="en-US" altLang="zh-CN" b="1" dirty="0"/>
          </a:p>
          <a:p>
            <a:r>
              <a:rPr lang="zh-CN" altLang="en-US" b="1" dirty="0"/>
              <a:t>方法：</a:t>
            </a:r>
            <a:endParaRPr lang="en-US" altLang="zh-CN" b="1" dirty="0"/>
          </a:p>
          <a:p>
            <a:pPr lvl="1"/>
            <a:r>
              <a:rPr lang="zh-CN" altLang="en-US" b="1" dirty="0"/>
              <a:t>变分</a:t>
            </a:r>
            <a:r>
              <a:rPr lang="en-US" altLang="zh-CN" b="1" dirty="0"/>
              <a:t>(</a:t>
            </a:r>
            <a:r>
              <a:rPr lang="en-US" b="1" dirty="0" err="1"/>
              <a:t>Variational</a:t>
            </a:r>
            <a:r>
              <a:rPr lang="en-US" b="1" dirty="0"/>
              <a:t> inference)-EM</a:t>
            </a:r>
            <a:r>
              <a:rPr lang="zh-CN" altLang="en-US" b="1" dirty="0"/>
              <a:t>算法</a:t>
            </a:r>
            <a:endParaRPr lang="en-US" altLang="zh-CN" b="1" dirty="0"/>
          </a:p>
          <a:p>
            <a:pPr lvl="2"/>
            <a:r>
              <a:rPr lang="zh-CN" altLang="en-US" b="1" dirty="0"/>
              <a:t>思想是最大后验估计</a:t>
            </a:r>
            <a:r>
              <a:rPr lang="en-US" b="1" dirty="0"/>
              <a:t>MAP</a:t>
            </a:r>
            <a:endParaRPr lang="en-US" altLang="zh-CN" b="1" dirty="0"/>
          </a:p>
          <a:p>
            <a:pPr lvl="1"/>
            <a:r>
              <a:rPr lang="en-US" b="1" dirty="0" err="1"/>
              <a:t>gibbs</a:t>
            </a:r>
            <a:r>
              <a:rPr lang="zh-CN" altLang="en-US" b="1" dirty="0"/>
              <a:t>采样</a:t>
            </a:r>
            <a:endParaRPr lang="en-US" altLang="zh-CN" b="1" dirty="0"/>
          </a:p>
          <a:p>
            <a:pPr lvl="2"/>
            <a:r>
              <a:rPr lang="zh-CN" altLang="en-US" b="1" dirty="0"/>
              <a:t>思想是贝叶斯估计</a:t>
            </a:r>
            <a:endParaRPr lang="en-US" altLang="zh-CN" b="1" dirty="0"/>
          </a:p>
          <a:p>
            <a:pPr marL="457200" lvl="1" indent="0">
              <a:buNone/>
            </a:pPr>
            <a:endParaRPr lang="zh-CN" altLang="en-US" b="1" dirty="0"/>
          </a:p>
        </p:txBody>
      </p:sp>
    </p:spTree>
    <p:extLst>
      <p:ext uri="{BB962C8B-B14F-4D97-AF65-F5344CB8AC3E}">
        <p14:creationId xmlns:p14="http://schemas.microsoft.com/office/powerpoint/2010/main" val="257170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奇异值分解</a:t>
            </a:r>
          </a:p>
        </p:txBody>
      </p:sp>
      <p:sp>
        <p:nvSpPr>
          <p:cNvPr id="3" name="内容占位符 2"/>
          <p:cNvSpPr>
            <a:spLocks noGrp="1"/>
          </p:cNvSpPr>
          <p:nvPr>
            <p:ph idx="1"/>
          </p:nvPr>
        </p:nvSpPr>
        <p:spPr>
          <a:xfrm>
            <a:off x="457200" y="1600200"/>
            <a:ext cx="8229600" cy="4781128"/>
          </a:xfrm>
        </p:spPr>
        <p:txBody>
          <a:bodyPr>
            <a:normAutofit fontScale="70000" lnSpcReduction="20000"/>
          </a:bodyPr>
          <a:lstStyle/>
          <a:p>
            <a:r>
              <a:rPr lang="zh-CN" altLang="en-US" dirty="0"/>
              <a:t> </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A</a:t>
            </a:r>
            <a:r>
              <a:rPr lang="zh-CN" altLang="en-US" dirty="0"/>
              <a:t>是一个</a:t>
            </a:r>
            <a:r>
              <a:rPr lang="en-US" altLang="zh-CN" dirty="0"/>
              <a:t> M * N </a:t>
            </a:r>
            <a:r>
              <a:rPr lang="zh-CN" altLang="en-US" dirty="0"/>
              <a:t>的矩阵</a:t>
            </a:r>
            <a:endParaRPr lang="en-US" altLang="zh-CN" dirty="0"/>
          </a:p>
          <a:p>
            <a:r>
              <a:rPr lang="en-US" altLang="zh-CN" dirty="0"/>
              <a:t>U</a:t>
            </a:r>
            <a:r>
              <a:rPr lang="zh-CN" altLang="en-US" dirty="0"/>
              <a:t>是一个</a:t>
            </a:r>
            <a:r>
              <a:rPr lang="en-US" altLang="zh-CN" dirty="0"/>
              <a:t>M * M</a:t>
            </a:r>
            <a:r>
              <a:rPr lang="zh-CN" altLang="en-US" dirty="0"/>
              <a:t>的方阵</a:t>
            </a:r>
            <a:endParaRPr lang="en-US" altLang="zh-CN" dirty="0"/>
          </a:p>
          <a:p>
            <a:pPr lvl="1"/>
            <a:r>
              <a:rPr lang="zh-CN" altLang="en-US" dirty="0"/>
              <a:t>里面的向量是正交的，</a:t>
            </a:r>
            <a:endParaRPr lang="en-US" altLang="zh-CN" dirty="0"/>
          </a:p>
          <a:p>
            <a:pPr lvl="1"/>
            <a:r>
              <a:rPr lang="en-US" altLang="zh-CN" dirty="0"/>
              <a:t>U</a:t>
            </a:r>
            <a:r>
              <a:rPr lang="zh-CN" altLang="en-US" dirty="0"/>
              <a:t>里面的向量称为左奇异向量</a:t>
            </a:r>
            <a:endParaRPr lang="en-US" altLang="zh-CN" dirty="0"/>
          </a:p>
          <a:p>
            <a:r>
              <a:rPr lang="en-US" altLang="zh-CN" dirty="0"/>
              <a:t>Σ</a:t>
            </a:r>
            <a:r>
              <a:rPr lang="zh-CN" altLang="en-US" dirty="0"/>
              <a:t>是一个</a:t>
            </a:r>
            <a:r>
              <a:rPr lang="en-US" altLang="zh-CN" dirty="0"/>
              <a:t>N * M</a:t>
            </a:r>
            <a:r>
              <a:rPr lang="zh-CN" altLang="en-US" dirty="0"/>
              <a:t>的矩阵（除了对角线的元素都是</a:t>
            </a:r>
            <a:r>
              <a:rPr lang="en-US" altLang="zh-CN" dirty="0"/>
              <a:t>0</a:t>
            </a:r>
            <a:r>
              <a:rPr lang="zh-CN" altLang="en-US" dirty="0"/>
              <a:t>，对角线上的元素称为奇异值）</a:t>
            </a:r>
            <a:endParaRPr lang="en-US" altLang="zh-CN" dirty="0"/>
          </a:p>
          <a:p>
            <a:r>
              <a:rPr lang="en-US" altLang="zh-CN" dirty="0"/>
              <a:t>V’(V</a:t>
            </a:r>
            <a:r>
              <a:rPr lang="zh-CN" altLang="en-US" dirty="0"/>
              <a:t>的转置</a:t>
            </a:r>
            <a:r>
              <a:rPr lang="en-US" altLang="zh-CN" dirty="0"/>
              <a:t>)</a:t>
            </a:r>
            <a:r>
              <a:rPr lang="zh-CN" altLang="en-US" dirty="0"/>
              <a:t>是一个</a:t>
            </a:r>
            <a:r>
              <a:rPr lang="en-US" altLang="zh-CN" dirty="0"/>
              <a:t>N * N</a:t>
            </a:r>
            <a:r>
              <a:rPr lang="zh-CN" altLang="en-US" dirty="0"/>
              <a:t>的矩阵</a:t>
            </a:r>
            <a:endParaRPr lang="en-US" altLang="zh-CN" dirty="0"/>
          </a:p>
          <a:p>
            <a:pPr lvl="1"/>
            <a:r>
              <a:rPr lang="zh-CN" altLang="en-US" dirty="0"/>
              <a:t>里面的向量也是正交的，</a:t>
            </a:r>
            <a:endParaRPr lang="en-US" altLang="zh-CN" dirty="0"/>
          </a:p>
          <a:p>
            <a:pPr lvl="1"/>
            <a:r>
              <a:rPr lang="en-US" altLang="zh-CN" dirty="0"/>
              <a:t>V</a:t>
            </a:r>
            <a:r>
              <a:rPr lang="zh-CN" altLang="en-US" dirty="0"/>
              <a:t>里面的向量称为右奇异向量</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322" y="1484784"/>
            <a:ext cx="484822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46866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404664"/>
            <a:ext cx="8229600" cy="6178698"/>
          </a:xfrm>
        </p:spPr>
        <p:txBody>
          <a:bodyPr>
            <a:normAutofit lnSpcReduction="10000"/>
          </a:bodyPr>
          <a:lstStyle/>
          <a:p>
            <a:r>
              <a:rPr lang="zh-CN" altLang="en-US" b="1" dirty="0"/>
              <a:t>方法：</a:t>
            </a:r>
            <a:endParaRPr lang="en-US" altLang="zh-CN" b="1" dirty="0"/>
          </a:p>
          <a:p>
            <a:pPr lvl="1"/>
            <a:r>
              <a:rPr lang="zh-CN" altLang="en-US" b="1" dirty="0"/>
              <a:t>变分</a:t>
            </a:r>
            <a:r>
              <a:rPr lang="en-US" altLang="zh-CN" b="1" dirty="0"/>
              <a:t>(</a:t>
            </a:r>
            <a:r>
              <a:rPr lang="en-US" b="1" dirty="0" err="1"/>
              <a:t>Variational</a:t>
            </a:r>
            <a:r>
              <a:rPr lang="en-US" b="1" dirty="0"/>
              <a:t> inference)-EM</a:t>
            </a:r>
            <a:r>
              <a:rPr lang="zh-CN" altLang="en-US" b="1" dirty="0"/>
              <a:t>算法</a:t>
            </a:r>
            <a:endParaRPr lang="en-US" altLang="zh-CN" b="1" dirty="0"/>
          </a:p>
          <a:p>
            <a:pPr lvl="2"/>
            <a:r>
              <a:rPr lang="zh-CN" altLang="en-US" dirty="0"/>
              <a:t>求解过程中遇到后 验概率</a:t>
            </a:r>
            <a:r>
              <a:rPr lang="en-US" altLang="zh-CN" dirty="0"/>
              <a:t>p(</a:t>
            </a:r>
            <a:r>
              <a:rPr lang="en-US" altLang="zh-CN" dirty="0" err="1"/>
              <a:t>θ,z|w</a:t>
            </a:r>
            <a:r>
              <a:rPr lang="en-US" altLang="zh-CN" dirty="0"/>
              <a:t>)</a:t>
            </a:r>
            <a:r>
              <a:rPr lang="zh-CN" altLang="en-US" dirty="0"/>
              <a:t>无法直接求解，需要找一个似然函数下界来近似求解，</a:t>
            </a:r>
            <a:endParaRPr lang="en-US" altLang="zh-CN" dirty="0"/>
          </a:p>
          <a:p>
            <a:pPr lvl="2"/>
            <a:r>
              <a:rPr lang="zh-CN" altLang="en-US" dirty="0"/>
              <a:t>使用基于分解（</a:t>
            </a:r>
            <a:r>
              <a:rPr lang="en-US" altLang="zh-CN" dirty="0"/>
              <a:t>factorization</a:t>
            </a:r>
            <a:r>
              <a:rPr lang="zh-CN" altLang="en-US" dirty="0"/>
              <a:t>）假设的变分法（</a:t>
            </a:r>
            <a:r>
              <a:rPr lang="en-US" altLang="zh-CN" dirty="0" err="1"/>
              <a:t>varialtional</a:t>
            </a:r>
            <a:r>
              <a:rPr lang="en-US" altLang="zh-CN" dirty="0"/>
              <a:t> inference</a:t>
            </a:r>
            <a:r>
              <a:rPr lang="zh-CN" altLang="en-US" dirty="0"/>
              <a:t>）进行计算，用到了</a:t>
            </a:r>
            <a:r>
              <a:rPr lang="en-US" altLang="zh-CN" dirty="0"/>
              <a:t>EM</a:t>
            </a:r>
            <a:r>
              <a:rPr lang="zh-CN" altLang="en-US" dirty="0"/>
              <a:t>算法。</a:t>
            </a:r>
            <a:endParaRPr lang="en-US" altLang="zh-CN" dirty="0"/>
          </a:p>
          <a:p>
            <a:pPr lvl="2"/>
            <a:r>
              <a:rPr lang="zh-CN" altLang="en-US" dirty="0"/>
              <a:t>每次</a:t>
            </a:r>
            <a:r>
              <a:rPr lang="en-US" altLang="zh-CN" dirty="0"/>
              <a:t>E-step</a:t>
            </a:r>
            <a:r>
              <a:rPr lang="zh-CN" altLang="en-US" dirty="0"/>
              <a:t>输入</a:t>
            </a:r>
            <a:r>
              <a:rPr lang="en-US" altLang="zh-CN" dirty="0"/>
              <a:t>α</a:t>
            </a:r>
            <a:r>
              <a:rPr lang="zh-CN" altLang="en-US" dirty="0"/>
              <a:t>和</a:t>
            </a:r>
            <a:r>
              <a:rPr lang="en-US" altLang="zh-CN" dirty="0"/>
              <a:t>β</a:t>
            </a:r>
            <a:r>
              <a:rPr lang="zh-CN" altLang="en-US" dirty="0"/>
              <a:t>，计算似然函数，</a:t>
            </a:r>
            <a:r>
              <a:rPr lang="en-US" altLang="zh-CN" dirty="0"/>
              <a:t>M-step</a:t>
            </a:r>
            <a:r>
              <a:rPr lang="zh-CN" altLang="en-US" dirty="0"/>
              <a:t>最大化这个似然函数，算出</a:t>
            </a:r>
            <a:r>
              <a:rPr lang="en-US" altLang="zh-CN" dirty="0"/>
              <a:t>α</a:t>
            </a:r>
            <a:r>
              <a:rPr lang="zh-CN" altLang="en-US" dirty="0"/>
              <a:t>和</a:t>
            </a:r>
            <a:r>
              <a:rPr lang="en-US" altLang="zh-CN" dirty="0"/>
              <a:t>β</a:t>
            </a:r>
            <a:r>
              <a:rPr lang="zh-CN" altLang="en-US" dirty="0"/>
              <a:t>，不断迭代直到收敛。</a:t>
            </a:r>
            <a:endParaRPr lang="en-US" altLang="zh-CN" b="1" dirty="0"/>
          </a:p>
          <a:p>
            <a:pPr lvl="1"/>
            <a:r>
              <a:rPr lang="en-US" b="1" dirty="0" err="1"/>
              <a:t>gibbs</a:t>
            </a:r>
            <a:r>
              <a:rPr lang="zh-CN" altLang="en-US" b="1" dirty="0"/>
              <a:t>采样</a:t>
            </a:r>
            <a:endParaRPr lang="en-US" altLang="zh-CN" b="1" dirty="0"/>
          </a:p>
          <a:p>
            <a:pPr lvl="2"/>
            <a:r>
              <a:rPr lang="zh-CN" altLang="en-US" dirty="0"/>
              <a:t>吉布斯</a:t>
            </a:r>
            <a:r>
              <a:rPr lang="en-US" altLang="zh-CN" dirty="0"/>
              <a:t>(</a:t>
            </a:r>
            <a:r>
              <a:rPr lang="en-US" dirty="0"/>
              <a:t>Gibbs)</a:t>
            </a:r>
            <a:r>
              <a:rPr lang="zh-CN" altLang="en-US" dirty="0"/>
              <a:t>抽样方法是 </a:t>
            </a:r>
            <a:r>
              <a:rPr lang="en-US" dirty="0"/>
              <a:t>Markov Chain Monte </a:t>
            </a:r>
            <a:r>
              <a:rPr lang="en-US" dirty="0" err="1"/>
              <a:t>Carlo（MCMC</a:t>
            </a:r>
            <a:r>
              <a:rPr lang="en-US" dirty="0"/>
              <a:t>）</a:t>
            </a:r>
            <a:r>
              <a:rPr lang="zh-CN" altLang="en-US" dirty="0"/>
              <a:t>方法的一种</a:t>
            </a:r>
            <a:endParaRPr lang="en-US" altLang="zh-CN" b="1" dirty="0"/>
          </a:p>
          <a:p>
            <a:r>
              <a:rPr lang="zh-CN" altLang="en-US" b="1" dirty="0"/>
              <a:t>开源代码实现</a:t>
            </a:r>
            <a:endParaRPr lang="en-US" altLang="zh-CN" b="1" dirty="0"/>
          </a:p>
          <a:p>
            <a:pPr lvl="1"/>
            <a:r>
              <a:rPr lang="en-US" altLang="zh-CN" b="1" dirty="0" err="1">
                <a:hlinkClick r:id="rId3"/>
              </a:rPr>
              <a:t>LDAGibbsSampling</a:t>
            </a:r>
            <a:endParaRPr lang="en-US" altLang="zh-CN" b="1" dirty="0"/>
          </a:p>
          <a:p>
            <a:pPr lvl="1"/>
            <a:r>
              <a:rPr lang="en-US" altLang="zh-CN" dirty="0">
                <a:hlinkClick r:id="rId4"/>
              </a:rPr>
              <a:t>https://github.com/hankcs/LDA4j</a:t>
            </a:r>
            <a:r>
              <a:rPr lang="en-US" altLang="zh-CN" dirty="0"/>
              <a:t> </a:t>
            </a:r>
          </a:p>
          <a:p>
            <a:pPr marL="457200" lvl="1" indent="0">
              <a:buNone/>
            </a:pPr>
            <a:endParaRPr lang="zh-CN" altLang="en-US" b="1" dirty="0"/>
          </a:p>
        </p:txBody>
      </p:sp>
    </p:spTree>
    <p:extLst>
      <p:ext uri="{BB962C8B-B14F-4D97-AF65-F5344CB8AC3E}">
        <p14:creationId xmlns:p14="http://schemas.microsoft.com/office/powerpoint/2010/main" val="24162418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ctr" rtl="0">
              <a:spcBef>
                <a:spcPct val="0"/>
              </a:spcBef>
            </a:pPr>
            <a:r>
              <a:rPr lang="en-US" altLang="zh-CN" sz="4400" dirty="0"/>
              <a:t>Python</a:t>
            </a:r>
            <a:r>
              <a:rPr lang="zh-CN" altLang="zh-CN" sz="4400" dirty="0"/>
              <a:t>工具包</a:t>
            </a:r>
            <a:r>
              <a:rPr lang="en-US" altLang="zh-CN" sz="4400" dirty="0"/>
              <a:t>   </a:t>
            </a:r>
            <a:r>
              <a:rPr lang="en-US" altLang="zh-CN" sz="4400" dirty="0" err="1"/>
              <a:t>Gensim</a:t>
            </a:r>
            <a:endParaRPr lang="zh-CN" altLang="en-US" sz="4400" dirty="0"/>
          </a:p>
        </p:txBody>
      </p:sp>
      <p:sp>
        <p:nvSpPr>
          <p:cNvPr id="3" name="内容占位符 2"/>
          <p:cNvSpPr>
            <a:spLocks noGrp="1"/>
          </p:cNvSpPr>
          <p:nvPr>
            <p:ph idx="1"/>
          </p:nvPr>
        </p:nvSpPr>
        <p:spPr>
          <a:xfrm>
            <a:off x="457200" y="1600200"/>
            <a:ext cx="8229600" cy="4853136"/>
          </a:xfrm>
        </p:spPr>
        <p:txBody>
          <a:bodyPr>
            <a:normAutofit/>
          </a:bodyPr>
          <a:lstStyle/>
          <a:p>
            <a:r>
              <a:rPr lang="zh-CN" altLang="en-US" dirty="0"/>
              <a:t>用于从文档中自动提取语义主题</a:t>
            </a:r>
            <a:endParaRPr lang="en-US" altLang="zh-CN" dirty="0"/>
          </a:p>
          <a:p>
            <a:r>
              <a:rPr lang="en-US" altLang="zh-CN" dirty="0"/>
              <a:t>Python</a:t>
            </a:r>
            <a:r>
              <a:rPr lang="zh-CN" altLang="en-US" dirty="0"/>
              <a:t>库</a:t>
            </a:r>
            <a:endParaRPr lang="en-US" altLang="zh-CN" dirty="0"/>
          </a:p>
          <a:p>
            <a:r>
              <a:rPr lang="zh-CN" altLang="en-US" dirty="0"/>
              <a:t>处理原生，非结构化的数值化文本</a:t>
            </a:r>
            <a:r>
              <a:rPr lang="en-US" altLang="zh-CN" dirty="0"/>
              <a:t>(</a:t>
            </a:r>
            <a:r>
              <a:rPr lang="zh-CN" altLang="en-US" dirty="0"/>
              <a:t>纯文本</a:t>
            </a:r>
            <a:r>
              <a:rPr lang="en-US" altLang="zh-CN" dirty="0"/>
              <a:t>)</a:t>
            </a:r>
            <a:r>
              <a:rPr lang="zh-CN" altLang="en-US" dirty="0"/>
              <a:t>。</a:t>
            </a:r>
            <a:endParaRPr lang="en-US" altLang="zh-CN" dirty="0"/>
          </a:p>
          <a:p>
            <a:pPr marL="342900" lvl="1" indent="-342900">
              <a:buFont typeface="Arial" pitchFamily="34" charset="0"/>
              <a:buChar char="•"/>
            </a:pPr>
            <a:r>
              <a:rPr lang="zh-CN" altLang="en-US" sz="3200" dirty="0"/>
              <a:t>算法是非监督的，也就是说你只需要一个语料库的文档集。</a:t>
            </a:r>
            <a:endParaRPr lang="en-US" altLang="zh-CN" sz="3200" dirty="0"/>
          </a:p>
          <a:p>
            <a:pPr marL="342900" lvl="1" indent="-342900">
              <a:buFont typeface="Arial" pitchFamily="34" charset="0"/>
              <a:buChar char="•"/>
            </a:pPr>
            <a:r>
              <a:rPr lang="zh-CN" altLang="en-US" sz="3200" dirty="0"/>
              <a:t>学习到文本隐层的主题向量表达</a:t>
            </a:r>
            <a:endParaRPr lang="en-US" altLang="zh-CN" sz="3200" dirty="0"/>
          </a:p>
          <a:p>
            <a:pPr marL="342900" lvl="1" indent="-342900">
              <a:buFont typeface="Arial" pitchFamily="34" charset="0"/>
              <a:buChar char="•"/>
            </a:pPr>
            <a:r>
              <a:rPr lang="zh-CN" altLang="en-US" sz="3200" dirty="0"/>
              <a:t>提供了诸如相似度计算，信息检索等一些常用任务的</a:t>
            </a:r>
            <a:r>
              <a:rPr lang="en-US" altLang="zh-CN" sz="3200" dirty="0"/>
              <a:t>API</a:t>
            </a:r>
            <a:r>
              <a:rPr lang="zh-CN" altLang="en-US" sz="3200" dirty="0"/>
              <a:t>接口</a:t>
            </a:r>
          </a:p>
        </p:txBody>
      </p:sp>
    </p:spTree>
    <p:extLst>
      <p:ext uri="{BB962C8B-B14F-4D97-AF65-F5344CB8AC3E}">
        <p14:creationId xmlns:p14="http://schemas.microsoft.com/office/powerpoint/2010/main" val="10898680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4AC43-ABC9-4AE0-B536-C07EAD0104C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6C94374-0CDC-4250-96F6-5A5AD9800A6F}"/>
              </a:ext>
            </a:extLst>
          </p:cNvPr>
          <p:cNvSpPr>
            <a:spLocks noGrp="1"/>
          </p:cNvSpPr>
          <p:nvPr>
            <p:ph idx="1"/>
          </p:nvPr>
        </p:nvSpPr>
        <p:spPr>
          <a:xfrm>
            <a:off x="457200" y="980728"/>
            <a:ext cx="8229600" cy="5602634"/>
          </a:xfrm>
        </p:spPr>
        <p:txBody>
          <a:bodyPr>
            <a:normAutofit fontScale="77500" lnSpcReduction="20000"/>
          </a:bodyPr>
          <a:lstStyle/>
          <a:p>
            <a:pPr marL="0" lvl="1" indent="0">
              <a:lnSpc>
                <a:spcPct val="120000"/>
              </a:lnSpc>
              <a:buNone/>
            </a:pPr>
            <a:endParaRPr lang="en-US" altLang="zh-CN" sz="3200" dirty="0"/>
          </a:p>
          <a:p>
            <a:pPr marL="342900" lvl="1" indent="-342900">
              <a:lnSpc>
                <a:spcPct val="120000"/>
              </a:lnSpc>
              <a:buFont typeface="Arial" pitchFamily="34" charset="0"/>
              <a:buChar char="•"/>
            </a:pPr>
            <a:r>
              <a:rPr lang="zh-CN" altLang="en-US" sz="3300" dirty="0"/>
              <a:t>通过在语料库的训练下检验词的统计共生模式</a:t>
            </a:r>
            <a:r>
              <a:rPr lang="en-US" altLang="zh-CN" sz="3300" dirty="0"/>
              <a:t>(statistical co-occurrence patterns)</a:t>
            </a:r>
            <a:r>
              <a:rPr lang="zh-CN" altLang="en-US" sz="3300" dirty="0"/>
              <a:t>来发现文档的语义结构。</a:t>
            </a:r>
            <a:endParaRPr lang="en-US" altLang="zh-CN" sz="3300" dirty="0"/>
          </a:p>
          <a:p>
            <a:pPr marL="342900" lvl="1" indent="-342900">
              <a:lnSpc>
                <a:spcPct val="120000"/>
              </a:lnSpc>
              <a:buFont typeface="Arial" pitchFamily="34" charset="0"/>
              <a:buChar char="•"/>
            </a:pPr>
            <a:r>
              <a:rPr lang="zh-CN" altLang="en-US" sz="3300" dirty="0"/>
              <a:t>当得到这些统计模式后，任何文本都能够用语义表示</a:t>
            </a:r>
            <a:r>
              <a:rPr lang="en-US" altLang="zh-CN" sz="3300" dirty="0"/>
              <a:t>(semantic representation)</a:t>
            </a:r>
            <a:r>
              <a:rPr lang="zh-CN" altLang="en-US" sz="3300" dirty="0"/>
              <a:t>来简洁的表达，并得到一个局部的相似度与其他文本区分开来。</a:t>
            </a:r>
            <a:endParaRPr lang="en-US" altLang="zh-CN" sz="3300" dirty="0"/>
          </a:p>
          <a:p>
            <a:pPr marL="342900" lvl="1" indent="-342900">
              <a:lnSpc>
                <a:spcPct val="120000"/>
              </a:lnSpc>
              <a:buFont typeface="Arial" pitchFamily="34" charset="0"/>
              <a:buChar char="•"/>
            </a:pPr>
            <a:r>
              <a:rPr lang="zh-CN" altLang="en-US" sz="3300" b="0" i="0" dirty="0">
                <a:effectLst/>
                <a:latin typeface="-apple-system"/>
              </a:rPr>
              <a:t>非监督学习算法</a:t>
            </a:r>
            <a:endParaRPr lang="en-US" altLang="zh-CN" sz="3300" dirty="0">
              <a:latin typeface="-apple-system"/>
            </a:endParaRPr>
          </a:p>
          <a:p>
            <a:pPr marL="742950" lvl="2" indent="-342900">
              <a:lnSpc>
                <a:spcPct val="120000"/>
              </a:lnSpc>
            </a:pPr>
            <a:r>
              <a:rPr lang="en-US" altLang="zh-CN" sz="2800" dirty="0">
                <a:latin typeface="-apple-system"/>
              </a:rPr>
              <a:t>TF/IDF</a:t>
            </a:r>
            <a:r>
              <a:rPr lang="zh-CN" altLang="en-US" sz="2800" dirty="0">
                <a:latin typeface="-apple-system"/>
              </a:rPr>
              <a:t>，</a:t>
            </a:r>
            <a:endParaRPr lang="en-US" altLang="zh-CN" sz="2800" dirty="0">
              <a:latin typeface="-apple-system"/>
            </a:endParaRPr>
          </a:p>
          <a:p>
            <a:pPr marL="742950" lvl="2" indent="-342900">
              <a:lnSpc>
                <a:spcPct val="120000"/>
              </a:lnSpc>
            </a:pPr>
            <a:r>
              <a:rPr lang="zh-CN" altLang="en-US" sz="2800" dirty="0">
                <a:latin typeface="-apple-system"/>
              </a:rPr>
              <a:t>潜在语义分析（</a:t>
            </a:r>
            <a:r>
              <a:rPr lang="en-US" altLang="zh-CN" sz="2800" dirty="0">
                <a:latin typeface="-apple-system"/>
              </a:rPr>
              <a:t>Latent Semantic Analysis</a:t>
            </a:r>
            <a:r>
              <a:rPr lang="zh-CN" altLang="en-US" sz="2800" dirty="0">
                <a:latin typeface="-apple-system"/>
              </a:rPr>
              <a:t>，</a:t>
            </a:r>
            <a:r>
              <a:rPr lang="en-US" altLang="zh-CN" sz="2800" dirty="0">
                <a:latin typeface="-apple-system"/>
              </a:rPr>
              <a:t>LSA</a:t>
            </a:r>
            <a:r>
              <a:rPr lang="zh-CN" altLang="en-US" sz="2800" dirty="0">
                <a:latin typeface="-apple-system"/>
              </a:rPr>
              <a:t>）、</a:t>
            </a:r>
            <a:endParaRPr lang="en-US" altLang="zh-CN" sz="2800" dirty="0">
              <a:latin typeface="-apple-system"/>
            </a:endParaRPr>
          </a:p>
          <a:p>
            <a:pPr marL="742950" lvl="2" indent="-342900">
              <a:lnSpc>
                <a:spcPct val="120000"/>
              </a:lnSpc>
            </a:pPr>
            <a:r>
              <a:rPr lang="zh-CN" altLang="en-US" sz="2800" dirty="0">
                <a:latin typeface="-apple-system"/>
              </a:rPr>
              <a:t>隐含狄利克雷分配（</a:t>
            </a:r>
            <a:r>
              <a:rPr lang="en-US" altLang="zh-CN" sz="2800" dirty="0">
                <a:latin typeface="-apple-system"/>
              </a:rPr>
              <a:t>Latent Dirichlet Allocation</a:t>
            </a:r>
            <a:r>
              <a:rPr lang="zh-CN" altLang="en-US" sz="2800" dirty="0">
                <a:latin typeface="-apple-system"/>
              </a:rPr>
              <a:t>，</a:t>
            </a:r>
            <a:r>
              <a:rPr lang="en-US" altLang="zh-CN" sz="2800" dirty="0">
                <a:latin typeface="-apple-system"/>
              </a:rPr>
              <a:t>LDA</a:t>
            </a:r>
            <a:r>
              <a:rPr lang="zh-CN" altLang="en-US" sz="2800" dirty="0">
                <a:latin typeface="-apple-system"/>
              </a:rPr>
              <a:t>），层次狄利克雷过程（ </a:t>
            </a:r>
            <a:r>
              <a:rPr lang="en-US" altLang="zh-CN" sz="2800" dirty="0">
                <a:latin typeface="-apple-system"/>
              </a:rPr>
              <a:t>Hierarchical Dirichlet Processes </a:t>
            </a:r>
            <a:r>
              <a:rPr lang="zh-CN" altLang="en-US" sz="2800" dirty="0">
                <a:latin typeface="-apple-system"/>
              </a:rPr>
              <a:t>，</a:t>
            </a:r>
            <a:r>
              <a:rPr lang="en-US" altLang="zh-CN" sz="2800" dirty="0">
                <a:latin typeface="-apple-system"/>
              </a:rPr>
              <a:t>HDP </a:t>
            </a:r>
            <a:r>
              <a:rPr lang="zh-CN" altLang="en-US" sz="2800" dirty="0">
                <a:latin typeface="-apple-system"/>
              </a:rPr>
              <a:t>）</a:t>
            </a:r>
            <a:endParaRPr lang="en-US" altLang="zh-CN" sz="2800" dirty="0">
              <a:latin typeface="-apple-system"/>
            </a:endParaRPr>
          </a:p>
          <a:p>
            <a:pPr lvl="1" algn="just">
              <a:lnSpc>
                <a:spcPct val="120000"/>
              </a:lnSpc>
              <a:buFont typeface="Arial" panose="020B0604020202020204" pitchFamily="34" charset="0"/>
              <a:buChar char="•"/>
            </a:pPr>
            <a:r>
              <a:rPr lang="zh-CN" altLang="en-US" b="0" i="0" dirty="0">
                <a:effectLst/>
                <a:latin typeface="-apple-system"/>
              </a:rPr>
              <a:t>它还支持</a:t>
            </a:r>
            <a:r>
              <a:rPr lang="en-US" altLang="zh-CN" b="0" i="0" dirty="0">
                <a:effectLst/>
                <a:latin typeface="-apple-system"/>
              </a:rPr>
              <a:t>Word2Vec,Doc2Vec</a:t>
            </a:r>
            <a:r>
              <a:rPr lang="zh-CN" altLang="en-US" b="0" i="0" dirty="0">
                <a:effectLst/>
                <a:latin typeface="-apple-system"/>
              </a:rPr>
              <a:t>等模型。</a:t>
            </a:r>
          </a:p>
          <a:p>
            <a:endParaRPr lang="zh-CN" altLang="en-US" dirty="0"/>
          </a:p>
        </p:txBody>
      </p:sp>
    </p:spTree>
    <p:extLst>
      <p:ext uri="{BB962C8B-B14F-4D97-AF65-F5344CB8AC3E}">
        <p14:creationId xmlns:p14="http://schemas.microsoft.com/office/powerpoint/2010/main" val="2501247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340768"/>
            <a:ext cx="6696744" cy="4877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1962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b="1" dirty="0"/>
              <a:t>第一步、准备训练语料</a:t>
            </a:r>
            <a:endParaRPr lang="en-US" altLang="zh-CN" b="1" dirty="0"/>
          </a:p>
          <a:p>
            <a:r>
              <a:rPr lang="zh-CN" altLang="en-US" b="1" dirty="0"/>
              <a:t>第二步、预处理</a:t>
            </a:r>
          </a:p>
          <a:p>
            <a:pPr lvl="1"/>
            <a:r>
              <a:rPr lang="zh-CN" altLang="en-US" dirty="0"/>
              <a:t>分词（</a:t>
            </a:r>
            <a:r>
              <a:rPr lang="en-US" altLang="zh-CN" dirty="0"/>
              <a:t>tokenize the documents</a:t>
            </a:r>
            <a:r>
              <a:rPr lang="zh-CN" altLang="en-US" dirty="0"/>
              <a:t>）、去除停用词和在语料中只出现一次的词</a:t>
            </a:r>
          </a:p>
          <a:p>
            <a:r>
              <a:rPr lang="zh-CN" altLang="en-US" b="1" dirty="0"/>
              <a:t>第三步、文本向量化</a:t>
            </a:r>
          </a:p>
          <a:p>
            <a:pPr lvl="1"/>
            <a:r>
              <a:rPr lang="zh-CN" altLang="en-US" dirty="0"/>
              <a:t>如何从文档中提取特征有很多方法。</a:t>
            </a:r>
            <a:endParaRPr lang="en-US" altLang="zh-CN" dirty="0"/>
          </a:p>
          <a:p>
            <a:pPr lvl="2"/>
            <a:r>
              <a:rPr lang="zh-CN" altLang="en-US" dirty="0"/>
              <a:t>词袋模型（</a:t>
            </a:r>
            <a:r>
              <a:rPr lang="en-US" altLang="zh-CN" dirty="0"/>
              <a:t>bag-of- words</a:t>
            </a:r>
            <a:r>
              <a:rPr lang="zh-CN" altLang="en-US" dirty="0"/>
              <a:t>）来提取文档特征，该模型通过计算每个词在文档中出现的频率，然后将这些频率组成一个向量</a:t>
            </a:r>
            <a:endParaRPr lang="en-US" altLang="zh-CN" dirty="0"/>
          </a:p>
          <a:p>
            <a:endParaRPr lang="zh-CN" altLang="en-US" dirty="0"/>
          </a:p>
        </p:txBody>
      </p:sp>
    </p:spTree>
    <p:extLst>
      <p:ext uri="{BB962C8B-B14F-4D97-AF65-F5344CB8AC3E}">
        <p14:creationId xmlns:p14="http://schemas.microsoft.com/office/powerpoint/2010/main" val="41443786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gensim</a:t>
            </a:r>
            <a:r>
              <a:rPr lang="zh-CN" altLang="en-US" b="1" dirty="0"/>
              <a:t>中可用的转换模型</a:t>
            </a:r>
            <a:endParaRPr lang="zh-CN" altLang="en-US" dirty="0"/>
          </a:p>
        </p:txBody>
      </p:sp>
      <p:sp>
        <p:nvSpPr>
          <p:cNvPr id="3" name="内容占位符 2"/>
          <p:cNvSpPr>
            <a:spLocks noGrp="1"/>
          </p:cNvSpPr>
          <p:nvPr>
            <p:ph idx="1"/>
          </p:nvPr>
        </p:nvSpPr>
        <p:spPr>
          <a:xfrm>
            <a:off x="179512" y="1313384"/>
            <a:ext cx="8496944" cy="4563888"/>
          </a:xfrm>
        </p:spPr>
        <p:txBody>
          <a:bodyPr>
            <a:normAutofit fontScale="85000" lnSpcReduction="20000"/>
          </a:bodyPr>
          <a:lstStyle/>
          <a:p>
            <a:r>
              <a:rPr lang="en-US" altLang="zh-CN" dirty="0"/>
              <a:t>1.Tf-Idf</a:t>
            </a:r>
          </a:p>
          <a:p>
            <a:pPr marL="0" indent="0">
              <a:buNone/>
            </a:pPr>
            <a:r>
              <a:rPr lang="en-US" altLang="zh-CN" dirty="0"/>
              <a:t>       model = </a:t>
            </a:r>
            <a:r>
              <a:rPr lang="en-US" altLang="zh-CN" dirty="0" err="1"/>
              <a:t>models.TfidfModel</a:t>
            </a:r>
            <a:r>
              <a:rPr lang="en-US" altLang="zh-CN" dirty="0"/>
              <a:t>(corpus, normalize=True)</a:t>
            </a:r>
          </a:p>
          <a:p>
            <a:r>
              <a:rPr lang="en-US" altLang="zh-CN" dirty="0"/>
              <a:t>2.Latent Semantic Indexing, LSI (or sometimes LSA)</a:t>
            </a:r>
          </a:p>
          <a:p>
            <a:pPr marL="0" indent="0">
              <a:buNone/>
            </a:pPr>
            <a:r>
              <a:rPr lang="en-US" altLang="zh-CN" dirty="0"/>
              <a:t>       model = </a:t>
            </a:r>
            <a:r>
              <a:rPr lang="en-US" altLang="zh-CN" dirty="0" err="1"/>
              <a:t>models.LsiModel</a:t>
            </a:r>
            <a:r>
              <a:rPr lang="en-US" altLang="zh-CN" dirty="0"/>
              <a:t>(</a:t>
            </a:r>
            <a:r>
              <a:rPr lang="en-US" altLang="zh-CN" dirty="0" err="1"/>
              <a:t>tfidf_corpus</a:t>
            </a:r>
            <a:r>
              <a:rPr lang="en-US" altLang="zh-CN" dirty="0"/>
              <a:t>,                     </a:t>
            </a:r>
          </a:p>
          <a:p>
            <a:pPr marL="0" indent="0">
              <a:buNone/>
            </a:pPr>
            <a:r>
              <a:rPr lang="en-US" altLang="zh-CN" dirty="0"/>
              <a:t>                          id2word=dictionary,   </a:t>
            </a:r>
            <a:r>
              <a:rPr lang="en-US" altLang="zh-CN" dirty="0" err="1"/>
              <a:t>num_topics</a:t>
            </a:r>
            <a:r>
              <a:rPr lang="en-US" altLang="zh-CN" dirty="0"/>
              <a:t>=300) </a:t>
            </a:r>
          </a:p>
          <a:p>
            <a:pPr marL="0" indent="0">
              <a:buNone/>
            </a:pPr>
            <a:r>
              <a:rPr lang="en-US" altLang="zh-CN" dirty="0"/>
              <a:t>       </a:t>
            </a:r>
            <a:r>
              <a:rPr lang="en-US" altLang="zh-CN" dirty="0" err="1"/>
              <a:t>model.add_documents</a:t>
            </a:r>
            <a:r>
              <a:rPr lang="en-US" altLang="zh-CN" dirty="0"/>
              <a:t>(</a:t>
            </a:r>
            <a:r>
              <a:rPr lang="en-US" altLang="zh-CN" dirty="0" err="1"/>
              <a:t>another_tfidf_corpus</a:t>
            </a:r>
            <a:r>
              <a:rPr lang="en-US" altLang="zh-CN" dirty="0"/>
              <a:t>) </a:t>
            </a:r>
          </a:p>
          <a:p>
            <a:pPr marL="0" indent="0">
              <a:buNone/>
            </a:pPr>
            <a:r>
              <a:rPr lang="en-US" altLang="zh-CN" dirty="0"/>
              <a:t>       </a:t>
            </a:r>
            <a:r>
              <a:rPr lang="en-US" altLang="zh-CN" dirty="0" err="1"/>
              <a:t>lsi_vec</a:t>
            </a:r>
            <a:r>
              <a:rPr lang="en-US" altLang="zh-CN" dirty="0"/>
              <a:t> = model[</a:t>
            </a:r>
            <a:r>
              <a:rPr lang="en-US" altLang="zh-CN" dirty="0" err="1"/>
              <a:t>tfidf_vec</a:t>
            </a:r>
            <a:r>
              <a:rPr lang="en-US" altLang="zh-CN" dirty="0"/>
              <a:t>] </a:t>
            </a:r>
          </a:p>
          <a:p>
            <a:pPr marL="0" indent="0">
              <a:buNone/>
            </a:pPr>
            <a:r>
              <a:rPr lang="en-US" altLang="zh-CN" dirty="0"/>
              <a:t>       </a:t>
            </a:r>
            <a:r>
              <a:rPr lang="en-US" altLang="zh-CN" dirty="0" err="1"/>
              <a:t>similarities.MatrixSimilarity</a:t>
            </a:r>
            <a:r>
              <a:rPr lang="en-US" altLang="zh-CN" dirty="0"/>
              <a:t>(</a:t>
            </a:r>
            <a:r>
              <a:rPr lang="en-US" altLang="zh-CN" dirty="0" err="1"/>
              <a:t>lsi</a:t>
            </a:r>
            <a:r>
              <a:rPr lang="en-US" altLang="zh-CN" dirty="0"/>
              <a:t>[corpus])</a:t>
            </a:r>
          </a:p>
          <a:p>
            <a:r>
              <a:rPr lang="en-US" altLang="zh-CN" dirty="0"/>
              <a:t>3.Random Projections, RP </a:t>
            </a:r>
            <a:r>
              <a:rPr lang="zh-CN" altLang="en-US" b="1" dirty="0"/>
              <a:t>随机投影</a:t>
            </a:r>
            <a:endParaRPr lang="en-US" altLang="zh-CN" dirty="0"/>
          </a:p>
          <a:p>
            <a:pPr marL="0" indent="0">
              <a:buNone/>
            </a:pPr>
            <a:r>
              <a:rPr lang="en-US" altLang="zh-CN" dirty="0"/>
              <a:t>       model = </a:t>
            </a:r>
            <a:r>
              <a:rPr lang="en-US" altLang="zh-CN" dirty="0" err="1"/>
              <a:t>models.RpModel</a:t>
            </a:r>
            <a:r>
              <a:rPr lang="en-US" altLang="zh-CN" dirty="0"/>
              <a:t>(</a:t>
            </a:r>
            <a:r>
              <a:rPr lang="en-US" altLang="zh-CN" dirty="0" err="1"/>
              <a:t>tfidf_corpus</a:t>
            </a:r>
            <a:r>
              <a:rPr lang="en-US" altLang="zh-CN" dirty="0"/>
              <a:t>,  </a:t>
            </a:r>
          </a:p>
          <a:p>
            <a:pPr marL="0" indent="0">
              <a:buNone/>
            </a:pPr>
            <a:r>
              <a:rPr lang="en-US" altLang="zh-CN" dirty="0"/>
              <a:t>                          </a:t>
            </a:r>
            <a:r>
              <a:rPr lang="en-US" altLang="zh-CN" dirty="0" err="1"/>
              <a:t>num_topics</a:t>
            </a:r>
            <a:r>
              <a:rPr lang="en-US" altLang="zh-CN" dirty="0"/>
              <a:t>=500)</a:t>
            </a:r>
          </a:p>
        </p:txBody>
      </p:sp>
    </p:spTree>
    <p:extLst>
      <p:ext uri="{BB962C8B-B14F-4D97-AF65-F5344CB8AC3E}">
        <p14:creationId xmlns:p14="http://schemas.microsoft.com/office/powerpoint/2010/main" val="39993167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4.Latent </a:t>
            </a:r>
            <a:r>
              <a:rPr lang="en-US" altLang="zh-CN" dirty="0" err="1"/>
              <a:t>Dirichlet</a:t>
            </a:r>
            <a:r>
              <a:rPr lang="en-US" altLang="zh-CN" dirty="0"/>
              <a:t> Allocation, LDA</a:t>
            </a:r>
          </a:p>
          <a:p>
            <a:pPr marL="0" indent="0">
              <a:buNone/>
            </a:pPr>
            <a:r>
              <a:rPr lang="en-US" altLang="zh-CN" dirty="0"/>
              <a:t>       model = </a:t>
            </a:r>
            <a:r>
              <a:rPr lang="en-US" altLang="zh-CN" dirty="0" err="1"/>
              <a:t>models.LdaModel</a:t>
            </a:r>
            <a:r>
              <a:rPr lang="en-US" altLang="zh-CN" dirty="0"/>
              <a:t>(corpus,                     </a:t>
            </a:r>
          </a:p>
          <a:p>
            <a:pPr marL="0" indent="0">
              <a:buNone/>
            </a:pPr>
            <a:r>
              <a:rPr lang="en-US" altLang="zh-CN" dirty="0"/>
              <a:t>                                    id2word=dictionary,   </a:t>
            </a:r>
          </a:p>
          <a:p>
            <a:pPr marL="0" indent="0">
              <a:buNone/>
            </a:pPr>
            <a:r>
              <a:rPr lang="en-US" altLang="zh-CN" dirty="0"/>
              <a:t>                                    </a:t>
            </a:r>
            <a:r>
              <a:rPr lang="en-US" altLang="zh-CN" dirty="0" err="1"/>
              <a:t>num_topics</a:t>
            </a:r>
            <a:r>
              <a:rPr lang="en-US" altLang="zh-CN" dirty="0"/>
              <a:t>=100)</a:t>
            </a:r>
          </a:p>
          <a:p>
            <a:pPr marL="0" indent="0">
              <a:buNone/>
            </a:pPr>
            <a:r>
              <a:rPr lang="en-US" altLang="zh-CN" dirty="0"/>
              <a:t>       </a:t>
            </a:r>
            <a:r>
              <a:rPr lang="zh-CN" altLang="en-US" dirty="0"/>
              <a:t>主题推断</a:t>
            </a:r>
            <a:endParaRPr lang="en-US" altLang="zh-CN" dirty="0"/>
          </a:p>
          <a:p>
            <a:pPr marL="0" indent="0">
              <a:buNone/>
            </a:pPr>
            <a:r>
              <a:rPr lang="en-US" altLang="zh-CN" dirty="0"/>
              <a:t>        </a:t>
            </a:r>
            <a:r>
              <a:rPr lang="en-US" altLang="zh-CN" dirty="0" err="1"/>
              <a:t>lda.get_term_topics</a:t>
            </a:r>
            <a:r>
              <a:rPr lang="en-US" altLang="zh-CN" dirty="0"/>
              <a:t>(</a:t>
            </a:r>
            <a:r>
              <a:rPr lang="en-US" altLang="zh-CN" dirty="0" err="1"/>
              <a:t>word_id</a:t>
            </a:r>
            <a:r>
              <a:rPr lang="en-US" altLang="zh-CN" dirty="0"/>
              <a:t>)   </a:t>
            </a:r>
            <a:r>
              <a:rPr lang="zh-CN" altLang="en-US" dirty="0"/>
              <a:t>词</a:t>
            </a:r>
            <a:r>
              <a:rPr lang="en-US" altLang="zh-CN" dirty="0"/>
              <a:t>/</a:t>
            </a:r>
            <a:r>
              <a:rPr lang="zh-CN" altLang="en-US" dirty="0"/>
              <a:t>主题</a:t>
            </a:r>
            <a:endParaRPr lang="en-US" altLang="zh-CN" dirty="0"/>
          </a:p>
          <a:p>
            <a:r>
              <a:rPr lang="en-US" altLang="zh-CN" dirty="0"/>
              <a:t>5.Hierarchical </a:t>
            </a:r>
            <a:r>
              <a:rPr lang="en-US" altLang="zh-CN" dirty="0" err="1"/>
              <a:t>Dirichlet</a:t>
            </a:r>
            <a:r>
              <a:rPr lang="en-US" altLang="zh-CN" dirty="0"/>
              <a:t> Process, HDP</a:t>
            </a:r>
          </a:p>
          <a:p>
            <a:pPr marL="0" indent="0">
              <a:buNone/>
            </a:pPr>
            <a:r>
              <a:rPr lang="en-US" altLang="zh-CN" dirty="0"/>
              <a:t>      model = </a:t>
            </a:r>
            <a:r>
              <a:rPr lang="en-US" altLang="zh-CN" dirty="0" err="1"/>
              <a:t>models.HdpModel</a:t>
            </a:r>
            <a:r>
              <a:rPr lang="en-US" altLang="zh-CN" dirty="0"/>
              <a:t>(corpus, </a:t>
            </a:r>
          </a:p>
          <a:p>
            <a:pPr marL="0" indent="0">
              <a:buNone/>
            </a:pPr>
            <a:r>
              <a:rPr lang="en-US" altLang="zh-CN" dirty="0"/>
              <a:t>                                   id2word=dictionary)</a:t>
            </a:r>
            <a:endParaRPr lang="zh-CN" altLang="en-US" dirty="0"/>
          </a:p>
          <a:p>
            <a:endParaRPr lang="zh-CN" altLang="en-US" dirty="0"/>
          </a:p>
        </p:txBody>
      </p:sp>
    </p:spTree>
    <p:extLst>
      <p:ext uri="{BB962C8B-B14F-4D97-AF65-F5344CB8AC3E}">
        <p14:creationId xmlns:p14="http://schemas.microsoft.com/office/powerpoint/2010/main" val="727981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332656"/>
            <a:ext cx="726757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05100"/>
            <a:ext cx="59817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95089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47D7A-05B0-4E33-8D31-442FF494E340}"/>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DD1995A5-1617-4E62-941E-9D1B0696E3CE}"/>
              </a:ext>
            </a:extLst>
          </p:cNvPr>
          <p:cNvSpPr>
            <a:spLocks noGrp="1"/>
          </p:cNvSpPr>
          <p:nvPr>
            <p:ph idx="1"/>
          </p:nvPr>
        </p:nvSpPr>
        <p:spPr/>
        <p:txBody>
          <a:bodyPr>
            <a:normAutofit fontScale="70000" lnSpcReduction="20000"/>
          </a:bodyPr>
          <a:lstStyle/>
          <a:p>
            <a:r>
              <a:rPr lang="zh-CN" altLang="en-US" b="1" i="0" u="none" strike="noStrike" dirty="0">
                <a:solidFill>
                  <a:srgbClr val="21759B"/>
                </a:solidFill>
                <a:effectLst/>
                <a:latin typeface="Helvetica Neue"/>
                <a:hlinkClick r:id="rId2"/>
              </a:rPr>
              <a:t>机器学习中的数学</a:t>
            </a:r>
            <a:r>
              <a:rPr lang="en-US" altLang="zh-CN" b="1" i="0" u="none" strike="noStrike" dirty="0">
                <a:solidFill>
                  <a:srgbClr val="21759B"/>
                </a:solidFill>
                <a:effectLst/>
                <a:latin typeface="Helvetica Neue"/>
                <a:hlinkClick r:id="rId2"/>
              </a:rPr>
              <a:t>(5)-</a:t>
            </a:r>
            <a:r>
              <a:rPr lang="zh-CN" altLang="en-US" b="1" i="0" u="none" strike="noStrike" dirty="0">
                <a:solidFill>
                  <a:srgbClr val="21759B"/>
                </a:solidFill>
                <a:effectLst/>
                <a:latin typeface="Helvetica Neue"/>
                <a:hlinkClick r:id="rId2"/>
              </a:rPr>
              <a:t>强大的矩阵奇异值分解</a:t>
            </a:r>
            <a:r>
              <a:rPr lang="en-US" altLang="zh-CN" b="1" i="0" u="none" strike="noStrike" dirty="0">
                <a:solidFill>
                  <a:srgbClr val="21759B"/>
                </a:solidFill>
                <a:effectLst/>
                <a:latin typeface="Helvetica Neue"/>
                <a:hlinkClick r:id="rId2"/>
              </a:rPr>
              <a:t>(SVD)</a:t>
            </a:r>
            <a:r>
              <a:rPr lang="zh-CN" altLang="en-US" b="1" i="0" u="none" strike="noStrike" dirty="0">
                <a:solidFill>
                  <a:srgbClr val="21759B"/>
                </a:solidFill>
                <a:effectLst/>
                <a:latin typeface="Helvetica Neue"/>
                <a:hlinkClick r:id="rId2"/>
              </a:rPr>
              <a:t>及其应用</a:t>
            </a:r>
            <a:endParaRPr lang="en-US" altLang="zh-CN" dirty="0">
              <a:hlinkClick r:id="rId3"/>
            </a:endParaRPr>
          </a:p>
          <a:p>
            <a:pPr lvl="1"/>
            <a:r>
              <a:rPr lang="en-US" altLang="zh-CN" dirty="0">
                <a:hlinkClick r:id="rId3"/>
              </a:rPr>
              <a:t>http://www.cnblogs.com/LeftNotEasy/archive/2011/01/19/svd-and-applications.html</a:t>
            </a:r>
            <a:endParaRPr lang="en-US" altLang="zh-CN" dirty="0"/>
          </a:p>
          <a:p>
            <a:r>
              <a:rPr lang="zh-CN" altLang="en-US" b="1" dirty="0">
                <a:hlinkClick r:id="rId2"/>
              </a:rPr>
              <a:t>机器学习中的数学</a:t>
            </a:r>
            <a:r>
              <a:rPr lang="en-US" altLang="zh-CN" b="1" dirty="0">
                <a:hlinkClick r:id="rId2"/>
              </a:rPr>
              <a:t>(5)-</a:t>
            </a:r>
            <a:r>
              <a:rPr lang="zh-CN" altLang="en-US" b="1" dirty="0">
                <a:hlinkClick r:id="rId2"/>
              </a:rPr>
              <a:t>强大的矩阵奇异值分解</a:t>
            </a:r>
            <a:r>
              <a:rPr lang="en-US" altLang="zh-CN" b="1" dirty="0">
                <a:hlinkClick r:id="rId2"/>
              </a:rPr>
              <a:t>(SVD)</a:t>
            </a:r>
            <a:r>
              <a:rPr lang="zh-CN" altLang="en-US" b="1" dirty="0">
                <a:hlinkClick r:id="rId2"/>
              </a:rPr>
              <a:t>及其应用</a:t>
            </a:r>
            <a:r>
              <a:rPr lang="zh-CN" altLang="en-US" b="1" dirty="0"/>
              <a:t> </a:t>
            </a:r>
            <a:endParaRPr lang="en-US" altLang="zh-CN" dirty="0">
              <a:hlinkClick r:id="rId3"/>
            </a:endParaRPr>
          </a:p>
          <a:p>
            <a:pPr lvl="1"/>
            <a:r>
              <a:rPr lang="en-US" altLang="zh-CN" dirty="0">
                <a:hlinkClick r:id="rId3"/>
              </a:rPr>
              <a:t>http://www.cnblogs.com/LeftNotEasy/archive/2011/01/19/svd-and-applications.html</a:t>
            </a:r>
            <a:endParaRPr lang="en-US" altLang="zh-CN" dirty="0"/>
          </a:p>
          <a:p>
            <a:r>
              <a:rPr lang="zh-CN" altLang="en-US" b="1" dirty="0"/>
              <a:t>主成分分析（</a:t>
            </a:r>
            <a:r>
              <a:rPr lang="en-US" altLang="zh-CN" b="1" dirty="0"/>
              <a:t>PCA</a:t>
            </a:r>
            <a:r>
              <a:rPr lang="zh-CN" altLang="en-US" b="1" dirty="0"/>
              <a:t>）原理详解</a:t>
            </a:r>
            <a:endParaRPr lang="en-US" altLang="zh-CN" b="1" dirty="0"/>
          </a:p>
          <a:p>
            <a:pPr lvl="1"/>
            <a:r>
              <a:rPr lang="en-US" altLang="zh-CN" dirty="0">
                <a:hlinkClick r:id="rId4"/>
              </a:rPr>
              <a:t>http://blog.csdn.net/xiaocong1990/article/details/53584579</a:t>
            </a:r>
            <a:endParaRPr lang="en-US" altLang="zh-CN" dirty="0"/>
          </a:p>
          <a:p>
            <a:r>
              <a:rPr lang="zh-CN" altLang="en-US" b="1" dirty="0"/>
              <a:t>通俗理解</a:t>
            </a:r>
            <a:r>
              <a:rPr lang="en-US" altLang="zh-CN" b="1" dirty="0"/>
              <a:t>LDA</a:t>
            </a:r>
            <a:r>
              <a:rPr lang="zh-CN" altLang="en-US" b="1" dirty="0"/>
              <a:t>主题模型</a:t>
            </a:r>
          </a:p>
          <a:p>
            <a:pPr lvl="1"/>
            <a:r>
              <a:rPr lang="en-US" altLang="zh-CN" dirty="0"/>
              <a:t>https://blog.csdn.net/yhao2014/article/details/51098037</a:t>
            </a:r>
            <a:endParaRPr lang="zh-CN" altLang="en-US" dirty="0"/>
          </a:p>
          <a:p>
            <a:r>
              <a:rPr lang="en-US" altLang="zh-CN" b="1" dirty="0"/>
              <a:t>【NLP</a:t>
            </a:r>
            <a:r>
              <a:rPr lang="zh-CN" altLang="en-US" b="1" dirty="0"/>
              <a:t>学习笔记</a:t>
            </a:r>
            <a:r>
              <a:rPr lang="en-US" altLang="zh-CN" b="1" dirty="0"/>
              <a:t>】</a:t>
            </a:r>
            <a:r>
              <a:rPr lang="zh-CN" altLang="en-US" b="1" dirty="0"/>
              <a:t>（一）</a:t>
            </a:r>
            <a:r>
              <a:rPr lang="en-US" altLang="zh-CN" b="1" dirty="0" err="1"/>
              <a:t>Gensim</a:t>
            </a:r>
            <a:r>
              <a:rPr lang="zh-CN" altLang="en-US" b="1" dirty="0"/>
              <a:t>基本使用方法</a:t>
            </a:r>
            <a:endParaRPr lang="en-US" altLang="zh-CN" b="1" dirty="0"/>
          </a:p>
          <a:p>
            <a:pPr lvl="1"/>
            <a:r>
              <a:rPr lang="en-US" altLang="zh-CN" b="1" dirty="0"/>
              <a:t>https://yq.aliyun.com/articles/676032</a:t>
            </a:r>
          </a:p>
          <a:p>
            <a:r>
              <a:rPr lang="zh-CN" altLang="en-US" b="1" dirty="0"/>
              <a:t>使用</a:t>
            </a:r>
            <a:r>
              <a:rPr lang="en-US" altLang="zh-CN" b="1" dirty="0" err="1"/>
              <a:t>gensim</a:t>
            </a:r>
            <a:r>
              <a:rPr lang="en-US" altLang="zh-CN" b="1" dirty="0"/>
              <a:t> </a:t>
            </a:r>
            <a:r>
              <a:rPr lang="zh-CN" altLang="en-US" b="1" dirty="0"/>
              <a:t>框架 实现 </a:t>
            </a:r>
            <a:r>
              <a:rPr lang="en-US" altLang="zh-CN" b="1" dirty="0"/>
              <a:t>LDA</a:t>
            </a:r>
            <a:r>
              <a:rPr lang="zh-CN" altLang="en-US" b="1" dirty="0"/>
              <a:t>主题模型</a:t>
            </a:r>
          </a:p>
          <a:p>
            <a:pPr lvl="1"/>
            <a:r>
              <a:rPr lang="en-US" altLang="zh-CN"/>
              <a:t>https://www.jianshu.com/p/5d9107a57d5f</a:t>
            </a:r>
          </a:p>
          <a:p>
            <a:endParaRPr lang="zh-CN" altLang="en-US" dirty="0"/>
          </a:p>
        </p:txBody>
      </p:sp>
    </p:spTree>
    <p:extLst>
      <p:ext uri="{BB962C8B-B14F-4D97-AF65-F5344CB8AC3E}">
        <p14:creationId xmlns:p14="http://schemas.microsoft.com/office/powerpoint/2010/main" val="2963252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5BA59-7980-475B-9733-FB5E994A858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3E321CC-4520-4C7D-8881-20F8C30E35B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17480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457200" y="1854259"/>
            <a:ext cx="8229600" cy="4017844"/>
          </a:xfrm>
          <a:prstGeom prst="rect">
            <a:avLst/>
          </a:prstGeom>
        </p:spPr>
      </p:pic>
    </p:spTree>
    <p:extLst>
      <p:ext uri="{BB962C8B-B14F-4D97-AF65-F5344CB8AC3E}">
        <p14:creationId xmlns:p14="http://schemas.microsoft.com/office/powerpoint/2010/main" val="15147327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求矩阵特征值</a:t>
            </a:r>
          </a:p>
        </p:txBody>
      </p:sp>
      <p:sp>
        <p:nvSpPr>
          <p:cNvPr id="3" name="内容占位符 2"/>
          <p:cNvSpPr>
            <a:spLocks noGrp="1"/>
          </p:cNvSpPr>
          <p:nvPr>
            <p:ph idx="1"/>
          </p:nvPr>
        </p:nvSpPr>
        <p:spPr/>
        <p:txBody>
          <a:bodyPr/>
          <a:lstStyle/>
          <a:p>
            <a:r>
              <a:rPr lang="zh-CN" altLang="en-US" dirty="0"/>
              <a:t>对于任意方阵</a:t>
            </a:r>
            <a:r>
              <a:rPr lang="en-US" altLang="zh-CN" dirty="0"/>
              <a:t>A,</a:t>
            </a:r>
          </a:p>
          <a:p>
            <a:r>
              <a:rPr lang="zh-CN" altLang="en-US" dirty="0"/>
              <a:t>首先求出方程</a:t>
            </a:r>
            <a:r>
              <a:rPr lang="en-US" altLang="zh-CN" dirty="0"/>
              <a:t>|</a:t>
            </a:r>
            <a:r>
              <a:rPr lang="en-US" altLang="zh-CN" dirty="0" err="1"/>
              <a:t>λE</a:t>
            </a:r>
            <a:r>
              <a:rPr lang="en-US" altLang="zh-CN" dirty="0"/>
              <a:t>-A|=0</a:t>
            </a:r>
            <a:r>
              <a:rPr lang="zh-CN" altLang="en-US" dirty="0"/>
              <a:t>的解</a:t>
            </a:r>
            <a:r>
              <a:rPr lang="en-US" altLang="zh-CN" dirty="0"/>
              <a:t>,</a:t>
            </a:r>
          </a:p>
          <a:p>
            <a:r>
              <a:rPr lang="zh-CN" altLang="en-US" dirty="0"/>
              <a:t>这些解就是</a:t>
            </a:r>
            <a:r>
              <a:rPr lang="en-US" altLang="zh-CN" dirty="0"/>
              <a:t>A</a:t>
            </a:r>
            <a:r>
              <a:rPr lang="zh-CN" altLang="en-US" dirty="0"/>
              <a:t>的特征值</a:t>
            </a:r>
            <a:r>
              <a:rPr lang="en-US" altLang="zh-CN" dirty="0"/>
              <a:t>,</a:t>
            </a:r>
          </a:p>
          <a:p>
            <a:r>
              <a:rPr lang="zh-CN" altLang="en-US" dirty="0"/>
              <a:t>再将其分别代入方程（</a:t>
            </a:r>
            <a:r>
              <a:rPr lang="en-US" altLang="zh-CN" dirty="0" err="1"/>
              <a:t>λE</a:t>
            </a:r>
            <a:r>
              <a:rPr lang="en-US" altLang="zh-CN" dirty="0"/>
              <a:t>-A</a:t>
            </a:r>
            <a:r>
              <a:rPr lang="zh-CN" altLang="en-US" dirty="0"/>
              <a:t>）</a:t>
            </a:r>
            <a:r>
              <a:rPr lang="en-US" altLang="zh-CN" dirty="0"/>
              <a:t>X=0</a:t>
            </a:r>
            <a:r>
              <a:rPr lang="zh-CN" altLang="en-US" dirty="0"/>
              <a:t>中</a:t>
            </a:r>
            <a:r>
              <a:rPr lang="en-US" altLang="zh-CN" dirty="0"/>
              <a:t>,</a:t>
            </a:r>
            <a:r>
              <a:rPr lang="zh-CN" altLang="en-US" dirty="0"/>
              <a:t>求得它们所对应的基础解系</a:t>
            </a:r>
            <a:r>
              <a:rPr lang="en-US" altLang="zh-CN" dirty="0"/>
              <a:t>,</a:t>
            </a:r>
          </a:p>
          <a:p>
            <a:r>
              <a:rPr lang="zh-CN" altLang="en-US" dirty="0"/>
              <a:t>则对于某一个</a:t>
            </a:r>
            <a:r>
              <a:rPr lang="en-US" altLang="zh-CN" dirty="0"/>
              <a:t>λ,</a:t>
            </a:r>
            <a:r>
              <a:rPr lang="zh-CN" altLang="en-US" dirty="0"/>
              <a:t>以它所对应的基础解系为基形成的线性空间中的任意一个向量</a:t>
            </a:r>
            <a:r>
              <a:rPr lang="en-US" altLang="zh-CN" dirty="0"/>
              <a:t>,</a:t>
            </a:r>
            <a:r>
              <a:rPr lang="zh-CN" altLang="en-US" dirty="0"/>
              <a:t>均为</a:t>
            </a:r>
            <a:r>
              <a:rPr lang="en-US" altLang="zh-CN" dirty="0"/>
              <a:t>λ</a:t>
            </a:r>
            <a:r>
              <a:rPr lang="zh-CN" altLang="en-US" dirty="0"/>
              <a:t>所对应的特征向量</a:t>
            </a:r>
          </a:p>
        </p:txBody>
      </p:sp>
    </p:spTree>
    <p:extLst>
      <p:ext uri="{BB962C8B-B14F-4D97-AF65-F5344CB8AC3E}">
        <p14:creationId xmlns:p14="http://schemas.microsoft.com/office/powerpoint/2010/main" val="24168222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5085184"/>
            <a:ext cx="8229600" cy="1040979"/>
          </a:xfrm>
        </p:spPr>
        <p:txBody>
          <a:bodyPr>
            <a:normAutofit fontScale="70000" lnSpcReduction="20000"/>
          </a:bodyPr>
          <a:lstStyle/>
          <a:p>
            <a:r>
              <a:rPr lang="zh-CN" altLang="en-US" b="1" i="0" dirty="0">
                <a:solidFill>
                  <a:srgbClr val="222226"/>
                </a:solidFill>
                <a:effectLst/>
                <a:latin typeface="PingFang SC"/>
              </a:rPr>
              <a:t>主成分分析（</a:t>
            </a:r>
            <a:r>
              <a:rPr lang="en-US" altLang="zh-CN" b="1" i="0" dirty="0">
                <a:solidFill>
                  <a:srgbClr val="222226"/>
                </a:solidFill>
                <a:effectLst/>
                <a:latin typeface="PingFang SC"/>
              </a:rPr>
              <a:t>PCA</a:t>
            </a:r>
            <a:r>
              <a:rPr lang="zh-CN" altLang="en-US" b="1" i="0" dirty="0">
                <a:solidFill>
                  <a:srgbClr val="222226"/>
                </a:solidFill>
                <a:effectLst/>
                <a:latin typeface="PingFang SC"/>
              </a:rPr>
              <a:t>）原理详解</a:t>
            </a:r>
            <a:endParaRPr lang="en-US" altLang="zh-CN" dirty="0"/>
          </a:p>
          <a:p>
            <a:r>
              <a:rPr lang="en-US" altLang="zh-CN" dirty="0"/>
              <a:t>http://blog.csdn.net/xiaocong1990/article/details/53584579</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3261"/>
            <a:ext cx="403244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18098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404664"/>
            <a:ext cx="8229600" cy="5721499"/>
          </a:xfrm>
        </p:spPr>
        <p:txBody>
          <a:bodyPr/>
          <a:lstStyle/>
          <a:p>
            <a:r>
              <a:rPr lang="zh-CN" altLang="en-US" dirty="0"/>
              <a:t>例子</a:t>
            </a:r>
            <a:endParaRPr lang="en-US" altLang="zh-CN" dirty="0"/>
          </a:p>
          <a:p>
            <a:pPr lvl="1"/>
            <a:r>
              <a:rPr lang="zh-CN" altLang="en-US" dirty="0"/>
              <a:t>一个摄像机采集一个物体运动得到的图片，</a:t>
            </a:r>
            <a:endParaRPr lang="en-US" altLang="zh-CN" dirty="0"/>
          </a:p>
          <a:p>
            <a:pPr lvl="1"/>
            <a:r>
              <a:rPr lang="zh-CN" altLang="en-US" dirty="0"/>
              <a:t>上面的点表示物体运动的位置，</a:t>
            </a:r>
            <a:endParaRPr lang="en-US" altLang="zh-CN" dirty="0"/>
          </a:p>
          <a:p>
            <a:pPr lvl="1"/>
            <a:r>
              <a:rPr lang="zh-CN" altLang="en-US" dirty="0"/>
              <a:t>假如我们想要用一条直线去拟合这些点，那我们会选择什么方向的线呢？</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212975"/>
            <a:ext cx="3654152" cy="2801517"/>
          </a:xfrm>
          <a:prstGeom prst="rect">
            <a:avLst/>
          </a:prstGeom>
        </p:spPr>
      </p:pic>
    </p:spTree>
    <p:extLst>
      <p:ext uri="{BB962C8B-B14F-4D97-AF65-F5344CB8AC3E}">
        <p14:creationId xmlns:p14="http://schemas.microsoft.com/office/powerpoint/2010/main" val="622977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方差大的方向是信号的方向，方差小的方向是噪声的方向</a:t>
            </a:r>
            <a:endParaRPr lang="en-US" altLang="zh-CN" dirty="0"/>
          </a:p>
          <a:p>
            <a:r>
              <a:rPr lang="en-US" altLang="zh-CN" dirty="0"/>
              <a:t>PCA</a:t>
            </a:r>
            <a:r>
              <a:rPr lang="zh-CN" altLang="en-US" dirty="0"/>
              <a:t>就是对原始的空间中顺序地找一组相互正交的坐标轴，</a:t>
            </a:r>
            <a:endParaRPr lang="en-US" altLang="zh-CN" dirty="0"/>
          </a:p>
          <a:p>
            <a:pPr lvl="1"/>
            <a:r>
              <a:rPr lang="zh-CN" altLang="en-US" dirty="0"/>
              <a:t>第一个轴是使得方差最大的，</a:t>
            </a:r>
            <a:endParaRPr lang="en-US" altLang="zh-CN" dirty="0"/>
          </a:p>
          <a:p>
            <a:pPr lvl="1"/>
            <a:r>
              <a:rPr lang="zh-CN" altLang="en-US" dirty="0"/>
              <a:t>第二个轴是在与第一个轴正交的平面中使得方差最大的，</a:t>
            </a:r>
            <a:endParaRPr lang="en-US" altLang="zh-CN" dirty="0"/>
          </a:p>
          <a:p>
            <a:pPr lvl="1"/>
            <a:r>
              <a:rPr lang="zh-CN" altLang="en-US" dirty="0"/>
              <a:t>第三个轴是在与第</a:t>
            </a:r>
            <a:r>
              <a:rPr lang="en-US" altLang="zh-CN" dirty="0"/>
              <a:t>1</a:t>
            </a:r>
            <a:r>
              <a:rPr lang="zh-CN" altLang="en-US" dirty="0"/>
              <a:t>、</a:t>
            </a:r>
            <a:r>
              <a:rPr lang="en-US" altLang="zh-CN" dirty="0"/>
              <a:t>2</a:t>
            </a:r>
            <a:r>
              <a:rPr lang="zh-CN" altLang="en-US" dirty="0"/>
              <a:t>个轴正交的平面中方差最大的，</a:t>
            </a:r>
            <a:endParaRPr lang="en-US" altLang="zh-CN" dirty="0"/>
          </a:p>
          <a:p>
            <a:pPr lvl="1"/>
            <a:r>
              <a:rPr lang="zh-CN" altLang="en-US" dirty="0"/>
              <a:t>这样假设在</a:t>
            </a:r>
            <a:r>
              <a:rPr lang="en-US" altLang="zh-CN" dirty="0"/>
              <a:t>N</a:t>
            </a:r>
            <a:r>
              <a:rPr lang="zh-CN" altLang="en-US" dirty="0"/>
              <a:t>维空间中，我们可以找到</a:t>
            </a:r>
            <a:r>
              <a:rPr lang="en-US" altLang="zh-CN" dirty="0"/>
              <a:t>N</a:t>
            </a:r>
            <a:r>
              <a:rPr lang="zh-CN" altLang="en-US" dirty="0"/>
              <a:t>个这样的坐标轴，</a:t>
            </a:r>
            <a:endParaRPr lang="en-US" altLang="zh-CN" dirty="0"/>
          </a:p>
          <a:p>
            <a:pPr lvl="2"/>
            <a:endParaRPr lang="en-US" altLang="zh-CN" dirty="0"/>
          </a:p>
          <a:p>
            <a:pPr marL="914400" lvl="2" indent="0">
              <a:buNone/>
            </a:pPr>
            <a:endParaRPr lang="en-US" altLang="zh-CN" dirty="0"/>
          </a:p>
          <a:p>
            <a:pPr lvl="2"/>
            <a:r>
              <a:rPr lang="en-US" altLang="zh-CN" dirty="0"/>
              <a:t>P</a:t>
            </a:r>
            <a:r>
              <a:rPr lang="zh-CN" altLang="en-US" dirty="0"/>
              <a:t>就是一个变换的矩阵从一个</a:t>
            </a:r>
            <a:r>
              <a:rPr lang="en-US" altLang="zh-CN" dirty="0"/>
              <a:t>N</a:t>
            </a:r>
            <a:r>
              <a:rPr lang="zh-CN" altLang="en-US" dirty="0"/>
              <a:t>维的空间变换到另一个</a:t>
            </a:r>
            <a:r>
              <a:rPr lang="en-US" altLang="zh-CN" dirty="0"/>
              <a:t>N</a:t>
            </a:r>
            <a:r>
              <a:rPr lang="zh-CN" altLang="en-US" dirty="0"/>
              <a:t>维的空间，在空间中就会进行一些类似于旋转、拉伸的变化</a:t>
            </a:r>
            <a:endParaRPr lang="en-US" altLang="zh-CN" dirty="0"/>
          </a:p>
          <a:p>
            <a:pPr lvl="1"/>
            <a:r>
              <a:rPr lang="zh-CN" altLang="en-US" dirty="0"/>
              <a:t>我们取前</a:t>
            </a:r>
            <a:r>
              <a:rPr lang="en-US" altLang="zh-CN" dirty="0"/>
              <a:t>r</a:t>
            </a:r>
            <a:r>
              <a:rPr lang="zh-CN" altLang="en-US" dirty="0"/>
              <a:t>个去近似这个空间</a:t>
            </a:r>
            <a:endParaRPr lang="en-US" altLang="zh-CN" dirty="0"/>
          </a:p>
          <a:p>
            <a:pPr lvl="1"/>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4365104"/>
            <a:ext cx="1866900" cy="51435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880" y="5733256"/>
            <a:ext cx="1590675" cy="409575"/>
          </a:xfrm>
          <a:prstGeom prst="rect">
            <a:avLst/>
          </a:prstGeom>
        </p:spPr>
      </p:pic>
    </p:spTree>
    <p:extLst>
      <p:ext uri="{BB962C8B-B14F-4D97-AF65-F5344CB8AC3E}">
        <p14:creationId xmlns:p14="http://schemas.microsoft.com/office/powerpoint/2010/main" val="6544765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852" y="1714488"/>
            <a:ext cx="3000892" cy="576064"/>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414" y="2428868"/>
            <a:ext cx="3783533" cy="1008112"/>
          </a:xfrm>
          <a:prstGeom prst="rect">
            <a:avLst/>
          </a:prstGeom>
        </p:spPr>
      </p:pic>
      <p:sp>
        <p:nvSpPr>
          <p:cNvPr id="7" name="TextBox 6"/>
          <p:cNvSpPr txBox="1"/>
          <p:nvPr/>
        </p:nvSpPr>
        <p:spPr>
          <a:xfrm>
            <a:off x="1187624" y="3789040"/>
            <a:ext cx="7128792" cy="1384995"/>
          </a:xfrm>
          <a:prstGeom prst="rect">
            <a:avLst/>
          </a:prstGeom>
          <a:noFill/>
        </p:spPr>
        <p:txBody>
          <a:bodyPr wrap="square" rtlCol="0">
            <a:spAutoFit/>
          </a:bodyPr>
          <a:lstStyle/>
          <a:p>
            <a:r>
              <a:rPr lang="en-US" altLang="zh-CN" sz="2800" dirty="0"/>
              <a:t>V</a:t>
            </a:r>
            <a:r>
              <a:rPr lang="zh-CN" altLang="en-US" sz="2800" dirty="0"/>
              <a:t>就是</a:t>
            </a:r>
            <a:r>
              <a:rPr lang="en-US" altLang="zh-CN" sz="2800" dirty="0"/>
              <a:t>P</a:t>
            </a:r>
            <a:r>
              <a:rPr lang="zh-CN" altLang="en-US" sz="2800" dirty="0"/>
              <a:t>，也就是一个变化的向量。</a:t>
            </a:r>
            <a:endParaRPr lang="en-US" altLang="zh-CN" sz="2800" dirty="0"/>
          </a:p>
          <a:p>
            <a:r>
              <a:rPr lang="zh-CN" altLang="en-US" sz="2800" dirty="0"/>
              <a:t>其实</a:t>
            </a:r>
            <a:r>
              <a:rPr lang="en-US" altLang="zh-CN" sz="2800" dirty="0"/>
              <a:t>PCA</a:t>
            </a:r>
            <a:r>
              <a:rPr lang="zh-CN" altLang="en-US" sz="2800" dirty="0"/>
              <a:t>几乎可以说是对</a:t>
            </a:r>
            <a:r>
              <a:rPr lang="en-US" altLang="zh-CN" sz="2800" dirty="0"/>
              <a:t>SVD</a:t>
            </a:r>
            <a:r>
              <a:rPr lang="zh-CN" altLang="en-US" sz="2800" dirty="0"/>
              <a:t>的一个包装，如果我们实现了</a:t>
            </a:r>
            <a:r>
              <a:rPr lang="en-US" altLang="zh-CN" sz="2800" dirty="0"/>
              <a:t>SVD</a:t>
            </a:r>
            <a:r>
              <a:rPr lang="zh-CN" altLang="en-US" sz="2800" dirty="0"/>
              <a:t>，那也就实现了</a:t>
            </a:r>
            <a:r>
              <a:rPr lang="en-US" altLang="zh-CN" sz="2800" dirty="0"/>
              <a:t>PCA</a:t>
            </a:r>
            <a:r>
              <a:rPr lang="zh-CN" altLang="en-US" sz="2800" dirty="0"/>
              <a:t>了</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5852" y="1142984"/>
            <a:ext cx="1868120" cy="481013"/>
          </a:xfrm>
          <a:prstGeom prst="rect">
            <a:avLst/>
          </a:prstGeom>
        </p:spPr>
      </p:pic>
    </p:spTree>
    <p:extLst>
      <p:ext uri="{BB962C8B-B14F-4D97-AF65-F5344CB8AC3E}">
        <p14:creationId xmlns:p14="http://schemas.microsoft.com/office/powerpoint/2010/main" val="40567115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dirty="0"/>
          </a:p>
        </p:txBody>
      </p:sp>
      <p:sp>
        <p:nvSpPr>
          <p:cNvPr id="3" name="内容占位符 2"/>
          <p:cNvSpPr>
            <a:spLocks noGrp="1"/>
          </p:cNvSpPr>
          <p:nvPr>
            <p:ph idx="1"/>
          </p:nvPr>
        </p:nvSpPr>
        <p:spPr/>
        <p:txBody>
          <a:bodyPr>
            <a:normAutofit/>
          </a:bodyPr>
          <a:lstStyle/>
          <a:p>
            <a:r>
              <a:rPr lang="zh-CN" altLang="en-US" dirty="0"/>
              <a:t>方差：数据时离散程度的度量</a:t>
            </a:r>
            <a:endParaRPr lang="en-US" altLang="zh-CN" dirty="0"/>
          </a:p>
          <a:p>
            <a:pPr lvl="1"/>
            <a:r>
              <a:rPr lang="zh-CN" altLang="en-US" dirty="0"/>
              <a:t>一个模型的方差很大，那就说明模型不稳定了</a:t>
            </a:r>
            <a:endParaRPr lang="en-US" altLang="zh-CN" dirty="0"/>
          </a:p>
          <a:p>
            <a:pPr lvl="1"/>
            <a:r>
              <a:rPr lang="zh-CN" altLang="en-US" dirty="0"/>
              <a:t>对于用于机器学习的数据（主要是训练数据），方差大才有意义，不然输入的数据都是同一个点，那方差就为</a:t>
            </a:r>
            <a:r>
              <a:rPr lang="en-US" altLang="zh-CN" dirty="0"/>
              <a:t>0</a:t>
            </a:r>
            <a:r>
              <a:rPr lang="zh-CN" altLang="en-US" dirty="0"/>
              <a:t>了，这样输入的多个数据就等同于一个数据</a:t>
            </a:r>
          </a:p>
        </p:txBody>
      </p:sp>
    </p:spTree>
    <p:extLst>
      <p:ext uri="{BB962C8B-B14F-4D97-AF65-F5344CB8AC3E}">
        <p14:creationId xmlns:p14="http://schemas.microsoft.com/office/powerpoint/2010/main" val="28254836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357166"/>
            <a:ext cx="8229600" cy="1900238"/>
          </a:xfrm>
        </p:spPr>
        <p:txBody>
          <a:bodyPr>
            <a:normAutofit fontScale="85000" lnSpcReduction="20000"/>
          </a:bodyPr>
          <a:lstStyle/>
          <a:p>
            <a:r>
              <a:rPr lang="en-US" altLang="zh-CN" dirty="0"/>
              <a:t>Beta</a:t>
            </a:r>
            <a:r>
              <a:rPr lang="zh-CN" altLang="en-US" dirty="0"/>
              <a:t>分布密度图</a:t>
            </a:r>
            <a:endParaRPr lang="en-US" altLang="zh-CN" dirty="0"/>
          </a:p>
          <a:p>
            <a:pPr lvl="1"/>
            <a:r>
              <a:rPr lang="en-US" altLang="zh-CN" dirty="0"/>
              <a:t>x</a:t>
            </a:r>
            <a:r>
              <a:rPr lang="zh-CN" altLang="en-US" dirty="0"/>
              <a:t>轴代表的是一次动作的收益概率。</a:t>
            </a:r>
            <a:endParaRPr lang="en-US" altLang="zh-CN" dirty="0"/>
          </a:p>
          <a:p>
            <a:pPr lvl="1"/>
            <a:r>
              <a:rPr lang="en-US" altLang="zh-CN" dirty="0"/>
              <a:t>y</a:t>
            </a:r>
            <a:r>
              <a:rPr lang="zh-CN" altLang="en-US" dirty="0"/>
              <a:t>轴是概率密度</a:t>
            </a:r>
            <a:endParaRPr lang="en-US" altLang="zh-CN" dirty="0"/>
          </a:p>
          <a:p>
            <a:pPr lvl="1"/>
            <a:r>
              <a:rPr lang="zh-CN" altLang="en-US" dirty="0"/>
              <a:t>个</a:t>
            </a:r>
            <a:r>
              <a:rPr lang="en-US" altLang="zh-CN" dirty="0"/>
              <a:t>Beta</a:t>
            </a:r>
            <a:r>
              <a:rPr lang="zh-CN" altLang="en-US" dirty="0"/>
              <a:t>分布表示了一个概率的概率分布。</a:t>
            </a:r>
            <a:endParaRPr lang="en-US" altLang="zh-CN" dirty="0"/>
          </a:p>
          <a:p>
            <a:pPr lvl="1"/>
            <a:r>
              <a:rPr lang="zh-CN" altLang="en-US" dirty="0"/>
              <a:t> 平均数（期望）是</a:t>
            </a:r>
            <a:r>
              <a:rPr lang="el-GR" dirty="0"/>
              <a:t>α/(α+β)=81/(81+219)=0.270</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00034" y="2416472"/>
            <a:ext cx="4429156" cy="4441528"/>
          </a:xfrm>
          <a:prstGeom prst="rect">
            <a:avLst/>
          </a:prstGeom>
          <a:noFill/>
          <a:ln w="9525">
            <a:noFill/>
            <a:miter lim="800000"/>
            <a:headEnd/>
            <a:tailEnd/>
          </a:ln>
          <a:effectLst/>
        </p:spPr>
      </p:pic>
    </p:spTree>
    <p:extLst>
      <p:ext uri="{BB962C8B-B14F-4D97-AF65-F5344CB8AC3E}">
        <p14:creationId xmlns:p14="http://schemas.microsoft.com/office/powerpoint/2010/main" val="38514486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3"/>
          <p:cNvPicPr>
            <a:picLocks noGrp="1" noChangeAspect="1" noChangeArrowheads="1"/>
          </p:cNvPicPr>
          <p:nvPr>
            <p:ph idx="1"/>
          </p:nvPr>
        </p:nvPicPr>
        <p:blipFill>
          <a:blip r:embed="rId2"/>
          <a:srcRect/>
          <a:stretch>
            <a:fillRect/>
          </a:stretch>
        </p:blipFill>
        <p:spPr bwMode="auto">
          <a:xfrm>
            <a:off x="2280453" y="1600200"/>
            <a:ext cx="4583093" cy="4525963"/>
          </a:xfrm>
          <a:prstGeom prst="rect">
            <a:avLst/>
          </a:prstGeom>
          <a:noFill/>
          <a:ln w="9525">
            <a:noFill/>
            <a:miter lim="800000"/>
            <a:headEnd/>
            <a:tailEnd/>
          </a:ln>
          <a:effectLst/>
        </p:spPr>
      </p:pic>
    </p:spTree>
    <p:extLst>
      <p:ext uri="{BB962C8B-B14F-4D97-AF65-F5344CB8AC3E}">
        <p14:creationId xmlns:p14="http://schemas.microsoft.com/office/powerpoint/2010/main" val="389694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t>奇异值</a:t>
            </a:r>
            <a:r>
              <a:rPr lang="en-US" altLang="zh-CN" dirty="0">
                <a:latin typeface="Times New Roman" panose="02020603050405020304" pitchFamily="18" charset="0"/>
                <a:cs typeface="Times New Roman" panose="02020603050405020304" pitchFamily="18" charset="0"/>
              </a:rPr>
              <a:t>singular</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value </a:t>
            </a:r>
            <a:r>
              <a:rPr lang="zh-CN" altLang="en-US" dirty="0"/>
              <a:t>和特征值是怎么对应起来的呢？</a:t>
            </a:r>
            <a:endParaRPr lang="en-US" altLang="zh-CN" dirty="0"/>
          </a:p>
          <a:p>
            <a:pPr lvl="1"/>
            <a:r>
              <a:rPr lang="zh-CN" altLang="en-US" dirty="0"/>
              <a:t>矩阵</a:t>
            </a:r>
            <a:r>
              <a:rPr lang="en-US" altLang="zh-CN" dirty="0"/>
              <a:t>A</a:t>
            </a:r>
            <a:r>
              <a:rPr lang="zh-CN" altLang="en-US" dirty="0"/>
              <a:t>的转置乘以</a:t>
            </a:r>
            <a:r>
              <a:rPr lang="en-US" altLang="zh-CN" dirty="0"/>
              <a:t>A</a:t>
            </a:r>
          </a:p>
          <a:p>
            <a:pPr lvl="2"/>
            <a:r>
              <a:rPr lang="zh-CN" altLang="en-US" dirty="0"/>
              <a:t>到一个方阵，我们用这个方阵求特征值</a:t>
            </a:r>
            <a:endParaRPr lang="en-US" altLang="zh-CN" dirty="0"/>
          </a:p>
          <a:p>
            <a:pPr lvl="2"/>
            <a:r>
              <a:rPr lang="en-US" altLang="zh-CN" dirty="0"/>
              <a:t>σ</a:t>
            </a:r>
            <a:r>
              <a:rPr lang="zh-CN" altLang="en-US" dirty="0"/>
              <a:t>就是上面说的奇异值</a:t>
            </a:r>
            <a:endParaRPr lang="en-US" altLang="zh-CN" dirty="0"/>
          </a:p>
          <a:p>
            <a:pPr lvl="2"/>
            <a:r>
              <a:rPr lang="en-US" altLang="zh-CN" dirty="0"/>
              <a:t>AA'</a:t>
            </a:r>
            <a:r>
              <a:rPr lang="zh-CN" altLang="en-US" dirty="0"/>
              <a:t>的正交单位</a:t>
            </a:r>
            <a:r>
              <a:rPr lang="zh-CN" altLang="en-US" dirty="0">
                <a:hlinkClick r:id="rId3"/>
              </a:rPr>
              <a:t>特征向量</a:t>
            </a:r>
            <a:r>
              <a:rPr lang="zh-CN" altLang="en-US" dirty="0"/>
              <a:t>组成</a:t>
            </a:r>
            <a:r>
              <a:rPr lang="en-US" altLang="zh-CN" dirty="0"/>
              <a:t>U,</a:t>
            </a:r>
          </a:p>
          <a:p>
            <a:pPr lvl="2"/>
            <a:r>
              <a:rPr lang="en-US" altLang="zh-CN" dirty="0"/>
              <a:t>A'A</a:t>
            </a:r>
            <a:r>
              <a:rPr lang="zh-CN" altLang="en-US" dirty="0"/>
              <a:t>的正交单位</a:t>
            </a:r>
            <a:r>
              <a:rPr lang="zh-CN" altLang="en-US" dirty="0">
                <a:hlinkClick r:id="rId3"/>
              </a:rPr>
              <a:t>特征向量</a:t>
            </a:r>
            <a:r>
              <a:rPr lang="zh-CN" altLang="en-US" dirty="0"/>
              <a:t>组成</a:t>
            </a:r>
            <a:r>
              <a:rPr lang="en-US" altLang="zh-CN" dirty="0"/>
              <a:t>V,</a:t>
            </a:r>
          </a:p>
          <a:p>
            <a:pPr lvl="1"/>
            <a:r>
              <a:rPr lang="zh-CN" altLang="en-US" dirty="0"/>
              <a:t>奇异值</a:t>
            </a:r>
            <a:r>
              <a:rPr lang="en-US" altLang="zh-CN" dirty="0"/>
              <a:t>σ</a:t>
            </a:r>
            <a:r>
              <a:rPr lang="zh-CN" altLang="en-US" dirty="0"/>
              <a:t>跟特征值类似，</a:t>
            </a:r>
            <a:endParaRPr lang="en-US" altLang="zh-CN" dirty="0"/>
          </a:p>
          <a:p>
            <a:pPr lvl="1"/>
            <a:r>
              <a:rPr lang="zh-CN" altLang="en-US" dirty="0"/>
              <a:t>在矩阵</a:t>
            </a:r>
            <a:r>
              <a:rPr lang="en-US" altLang="zh-CN" dirty="0"/>
              <a:t>Σ</a:t>
            </a:r>
            <a:r>
              <a:rPr lang="zh-CN" altLang="en-US" dirty="0"/>
              <a:t>中也是从大到小排列，而且</a:t>
            </a:r>
            <a:r>
              <a:rPr lang="en-US" altLang="zh-CN" dirty="0"/>
              <a:t>σ</a:t>
            </a:r>
            <a:r>
              <a:rPr lang="zh-CN" altLang="en-US" dirty="0"/>
              <a:t>的减少特别的快，在很多情况下，前</a:t>
            </a:r>
            <a:r>
              <a:rPr lang="en-US" altLang="zh-CN" dirty="0"/>
              <a:t>10%</a:t>
            </a:r>
            <a:r>
              <a:rPr lang="zh-CN" altLang="en-US" dirty="0"/>
              <a:t>甚至</a:t>
            </a:r>
            <a:r>
              <a:rPr lang="en-US" altLang="zh-CN" dirty="0"/>
              <a:t>1%</a:t>
            </a:r>
            <a:r>
              <a:rPr lang="zh-CN" altLang="en-US" dirty="0"/>
              <a:t>的奇异值的和就占了全部的奇异值之和的</a:t>
            </a:r>
            <a:r>
              <a:rPr lang="en-US" altLang="zh-CN" dirty="0"/>
              <a:t>99%</a:t>
            </a:r>
            <a:r>
              <a:rPr lang="zh-CN" altLang="en-US" dirty="0"/>
              <a:t>以上了。</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40" y="2500306"/>
            <a:ext cx="160972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3702" y="3143248"/>
            <a:ext cx="1692806" cy="1338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21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060848"/>
            <a:ext cx="8229600" cy="4065315"/>
          </a:xfrm>
        </p:spPr>
        <p:txBody>
          <a:bodyPr/>
          <a:lstStyle/>
          <a:p>
            <a:r>
              <a:rPr lang="zh-CN" altLang="en-US" dirty="0"/>
              <a:t>用前</a:t>
            </a:r>
            <a:r>
              <a:rPr lang="en-US" altLang="zh-CN" dirty="0"/>
              <a:t>r</a:t>
            </a:r>
            <a:r>
              <a:rPr lang="zh-CN" altLang="en-US" dirty="0"/>
              <a:t>大的奇异值来近似描述矩阵</a:t>
            </a:r>
            <a:endParaRPr lang="en-US" altLang="zh-CN" dirty="0"/>
          </a:p>
          <a:p>
            <a:pPr lvl="1"/>
            <a:r>
              <a:rPr lang="en-US" altLang="zh-CN" dirty="0"/>
              <a:t>r</a:t>
            </a:r>
            <a:r>
              <a:rPr lang="zh-CN" altLang="en-US" dirty="0"/>
              <a:t>是一个远小于</a:t>
            </a:r>
            <a:r>
              <a:rPr lang="en-US" altLang="zh-CN" dirty="0"/>
              <a:t>m</a:t>
            </a:r>
            <a:r>
              <a:rPr lang="zh-CN" altLang="en-US" dirty="0"/>
              <a:t>、</a:t>
            </a:r>
            <a:r>
              <a:rPr lang="en-US" altLang="zh-CN" dirty="0"/>
              <a:t>n</a:t>
            </a:r>
            <a:r>
              <a:rPr lang="zh-CN" altLang="en-US" dirty="0"/>
              <a:t>的数</a:t>
            </a:r>
            <a:endParaRPr lang="en-US" altLang="zh-CN" dirty="0"/>
          </a:p>
          <a:p>
            <a:pPr lvl="1"/>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195637"/>
            <a:ext cx="24003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933056"/>
            <a:ext cx="394335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172A7CFD-5F70-492D-913A-F3A14A597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01501"/>
            <a:ext cx="484822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2364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article}&#10;\usepackage{color}&#10;\usepackage{amsmath}&#10;\usepackage{amsfonts}&#10;\newcommand{\RR}{\mathbb R}&#10;\pagestyle{empty}&#10;\begin{document}&#10;\begin{align*}&#10;\begin{pmatrix}&#10;6 &amp; -2\\&#10;4 &amp; 0  &#10;\end{pmatrix}&#10;\begin{pmatrix} 1 \\ 2 \end{pmatrix}&#10;=&#10;\begin{pmatrix} 2 \\ 4 \end{pmatrix}&#10;=&#10;2 \begin{pmatrix} 1 \\ 2 \end{pmatrix}&#10;\end{align*}&#10;\end{document}"/>
  <p:tag name="EXTERNALNAME" val="txp_fig"/>
  <p:tag name="BLEND" val="False"/>
  <p:tag name="TRANSPARENT" val="True"/>
  <p:tag name="KEEPFILES" val="False"/>
  <p:tag name="DEBUGPAUSE" val="False"/>
  <p:tag name="RESOLUTION" val="1200"/>
  <p:tag name="TIMEOUT" val="(none)"/>
  <p:tag name="BOXWIDTH" val="354"/>
  <p:tag name="BOXHEIGHT" val="421"/>
  <p:tag name="BOXFONT" val="10"/>
  <p:tag name="BOXWRAP" val="True"/>
  <p:tag name="WORKAROUNDTRANSPARENCYBUG" val="False"/>
  <p:tag name="ALLOWFONTSUBSTITUTION" val="False"/>
  <p:tag name="BITMAPFORMAT" val="png256"/>
  <p:tag name="ORIGWIDTH" val="133"/>
  <p:tag name="PICTUREFILESIZE" val="139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2838</TotalTime>
  <Words>5151</Words>
  <Application>Microsoft Office PowerPoint</Application>
  <PresentationFormat>全屏显示(4:3)</PresentationFormat>
  <Paragraphs>496</Paragraphs>
  <Slides>77</Slides>
  <Notes>17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8" baseType="lpstr">
      <vt:lpstr>-apple-system</vt:lpstr>
      <vt:lpstr>Helvetica Neue</vt:lpstr>
      <vt:lpstr>PingFang SC</vt:lpstr>
      <vt:lpstr>Arial</vt:lpstr>
      <vt:lpstr>Arial</vt:lpstr>
      <vt:lpstr>Calibri</vt:lpstr>
      <vt:lpstr>Cambria</vt:lpstr>
      <vt:lpstr>Times New Roman</vt:lpstr>
      <vt:lpstr>Trebuchet MS</vt:lpstr>
      <vt:lpstr>Office 主题</vt:lpstr>
      <vt:lpstr>BMP 图像</vt:lpstr>
      <vt:lpstr>第8讲   主题模型</vt:lpstr>
      <vt:lpstr>PowerPoint 演示文稿</vt:lpstr>
      <vt:lpstr>PowerPoint 演示文稿</vt:lpstr>
      <vt:lpstr>一、  奇异值分解SVD</vt:lpstr>
      <vt:lpstr>PowerPoint 演示文稿</vt:lpstr>
      <vt:lpstr>奇异值分解</vt:lpstr>
      <vt:lpstr>PowerPoint 演示文稿</vt:lpstr>
      <vt:lpstr>PowerPoint 演示文稿</vt:lpstr>
      <vt:lpstr>PowerPoint 演示文稿</vt:lpstr>
      <vt:lpstr>PowerPoint 演示文稿</vt:lpstr>
      <vt:lpstr>PowerPoint 演示文稿</vt:lpstr>
      <vt:lpstr>主成分分析PCA</vt:lpstr>
      <vt:lpstr>PowerPoint 演示文稿</vt:lpstr>
      <vt:lpstr>PCA</vt:lpstr>
      <vt:lpstr>奇异值计算</vt:lpstr>
      <vt:lpstr>PowerPoint 演示文稿</vt:lpstr>
      <vt:lpstr>PowerPoint 演示文稿</vt:lpstr>
      <vt:lpstr>二、  隐语义分析LSA</vt:lpstr>
      <vt:lpstr>PowerPoint 演示文稿</vt:lpstr>
      <vt:lpstr>PowerPoint 演示文稿</vt:lpstr>
      <vt:lpstr>PowerPoint 演示文稿</vt:lpstr>
      <vt:lpstr>PowerPoint 演示文稿</vt:lpstr>
      <vt:lpstr>PowerPoint 演示文稿</vt:lpstr>
      <vt:lpstr>PowerPoint 演示文稿</vt:lpstr>
      <vt:lpstr>应用</vt:lpstr>
      <vt:lpstr>LSA的一些缺点</vt:lpstr>
      <vt:lpstr>LSA的一些缺点</vt:lpstr>
      <vt:lpstr>三、   pLSA主题模型</vt:lpstr>
      <vt:lpstr>主题模型 topic modeling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Expectation Maximization algorith，EM算法</vt:lpstr>
      <vt:lpstr>PowerPoint 演示文稿</vt:lpstr>
      <vt:lpstr> </vt:lpstr>
      <vt:lpstr>PLSA应用</vt:lpstr>
      <vt:lpstr>pLSA的优势 </vt:lpstr>
      <vt:lpstr>pLSA的不足</vt:lpstr>
      <vt:lpstr>pLSA的不足</vt:lpstr>
      <vt:lpstr>PowerPoint 演示文稿</vt:lpstr>
      <vt:lpstr>从贝叶斯角度深入理解正则化</vt:lpstr>
      <vt:lpstr>PowerPoint 演示文稿</vt:lpstr>
      <vt:lpstr>PowerPoint 演示文稿</vt:lpstr>
      <vt:lpstr>PowerPoint 演示文稿</vt:lpstr>
      <vt:lpstr>四、  LDA主题模型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Python工具包   Gensim</vt:lpstr>
      <vt:lpstr>PowerPoint 演示文稿</vt:lpstr>
      <vt:lpstr>PowerPoint 演示文稿</vt:lpstr>
      <vt:lpstr>PowerPoint 演示文稿</vt:lpstr>
      <vt:lpstr>gensim中可用的转换模型</vt:lpstr>
      <vt:lpstr>PowerPoint 演示文稿</vt:lpstr>
      <vt:lpstr>PowerPoint 演示文稿</vt:lpstr>
      <vt:lpstr>参考文献</vt:lpstr>
      <vt:lpstr>PowerPoint 演示文稿</vt:lpstr>
      <vt:lpstr>求矩阵特征值</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第7讲  特征空间变化</dc:title>
  <dc:creator>lianli</dc:creator>
  <cp:lastModifiedBy>贾 星宇</cp:lastModifiedBy>
  <cp:revision>90</cp:revision>
  <dcterms:created xsi:type="dcterms:W3CDTF">2017-03-10T01:17:55Z</dcterms:created>
  <dcterms:modified xsi:type="dcterms:W3CDTF">2023-02-03T14:02:57Z</dcterms:modified>
</cp:coreProperties>
</file>