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7" r:id="rId3"/>
    <p:sldId id="561" r:id="rId4"/>
    <p:sldId id="266" r:id="rId5"/>
    <p:sldId id="267" r:id="rId6"/>
    <p:sldId id="271" r:id="rId7"/>
    <p:sldId id="399" r:id="rId8"/>
    <p:sldId id="279" r:id="rId9"/>
    <p:sldId id="272" r:id="rId10"/>
    <p:sldId id="282" r:id="rId11"/>
    <p:sldId id="564" r:id="rId12"/>
    <p:sldId id="566" r:id="rId13"/>
    <p:sldId id="570" r:id="rId14"/>
    <p:sldId id="567"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342"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4FCCBC-4FB3-4785-A98F-03DF4C2323E1}" type="datetimeFigureOut">
              <a:rPr lang="zh-CN" altLang="en-US" smtClean="0"/>
              <a:pPr/>
              <a:t>2022/9/18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280FAE-27C8-4598-9CBF-7BEA4EC9A2C7}" type="slidenum">
              <a:rPr lang="zh-CN" altLang="en-US" smtClean="0"/>
              <a:pPr/>
              <a:t>‹#›</a:t>
            </a:fld>
            <a:endParaRPr lang="zh-CN" altLang="en-US"/>
          </a:p>
        </p:txBody>
      </p:sp>
    </p:spTree>
    <p:extLst>
      <p:ext uri="{BB962C8B-B14F-4D97-AF65-F5344CB8AC3E}">
        <p14:creationId xmlns:p14="http://schemas.microsoft.com/office/powerpoint/2010/main" val="2570310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ffectLst/>
              </a:rPr>
              <a:t>语言学中的定量与概率解释 </a:t>
            </a:r>
            <a:endParaRPr lang="zh-CN" altLang="en-US"/>
          </a:p>
        </p:txBody>
      </p:sp>
      <p:sp>
        <p:nvSpPr>
          <p:cNvPr id="4" name="灯片编号占位符 3"/>
          <p:cNvSpPr>
            <a:spLocks noGrp="1"/>
          </p:cNvSpPr>
          <p:nvPr>
            <p:ph type="sldNum" sz="quarter" idx="10"/>
          </p:nvPr>
        </p:nvSpPr>
        <p:spPr/>
        <p:txBody>
          <a:bodyPr/>
          <a:lstStyle/>
          <a:p>
            <a:fld id="{17280FAE-27C8-4598-9CBF-7BEA4EC9A2C7}" type="slidenum">
              <a:rPr lang="zh-CN" altLang="en-US" smtClean="0"/>
              <a:pPr/>
              <a:t>6</a:t>
            </a:fld>
            <a:endParaRPr lang="zh-CN" altLang="en-US"/>
          </a:p>
        </p:txBody>
      </p:sp>
    </p:spTree>
    <p:extLst>
      <p:ext uri="{BB962C8B-B14F-4D97-AF65-F5344CB8AC3E}">
        <p14:creationId xmlns:p14="http://schemas.microsoft.com/office/powerpoint/2010/main" val="355929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8CAAE9FB-F0B2-3140-8D60-BCDD2A9DBABE}" type="slidenum">
              <a:rPr lang="en-US" sz="1200"/>
              <a:pPr eaLnBrk="1" hangingPunct="1"/>
              <a:t>7</a:t>
            </a:fld>
            <a:endParaRPr lang="en-US" sz="120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278893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2022/9/18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2022/9/18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lianli@sdu.edu.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nlp.stanford.edu/IR-book/" TargetMode="External"/><Relationship Id="rId2" Type="http://schemas.openxmlformats.org/officeDocument/2006/relationships/hyperlink" Target="http://www-nlp.stanford.edu/IR-boo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www.stanford.edu/class/cs224s" TargetMode="External"/><Relationship Id="rId3" Type="http://schemas.openxmlformats.org/officeDocument/2006/relationships/hyperlink" Target="http://web.stanford.edu/class/cs276/index.html" TargetMode="External"/><Relationship Id="rId7" Type="http://schemas.openxmlformats.org/officeDocument/2006/relationships/hyperlink" Target="http://www.stanford.edu/class/cs224u/" TargetMode="External"/><Relationship Id="rId12" Type="http://schemas.openxmlformats.org/officeDocument/2006/relationships/hyperlink" Target="http://nlp.stanford.edu/~manning/courses/ling289/ling289-2007-syllabu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nlp.stanford.edu/courses/cs224n/" TargetMode="External"/><Relationship Id="rId11" Type="http://schemas.openxmlformats.org/officeDocument/2006/relationships/hyperlink" Target="http://web.stanford.edu/class/linguist289/" TargetMode="External"/><Relationship Id="rId5" Type="http://schemas.openxmlformats.org/officeDocument/2006/relationships/hyperlink" Target="http://www.stanford.edu/class/cs224n" TargetMode="External"/><Relationship Id="rId10" Type="http://schemas.openxmlformats.org/officeDocument/2006/relationships/hyperlink" Target="http://web.stanford.edu/class/cs424p/" TargetMode="External"/><Relationship Id="rId4" Type="http://schemas.openxmlformats.org/officeDocument/2006/relationships/hyperlink" Target="http://www.stanford.edu/class/linguist180/" TargetMode="External"/><Relationship Id="rId9" Type="http://schemas.openxmlformats.org/officeDocument/2006/relationships/hyperlink" Target="http://www.stanford.edu/class/cs27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5400" dirty="0"/>
              <a:t>《</a:t>
            </a:r>
            <a:r>
              <a:rPr lang="zh-CN" altLang="en-US" sz="5400" dirty="0"/>
              <a:t>信息检索</a:t>
            </a:r>
            <a:r>
              <a:rPr lang="en-US" altLang="zh-CN" sz="5400" dirty="0"/>
              <a:t>》</a:t>
            </a:r>
            <a:endParaRPr lang="zh-CN" altLang="en-US" sz="5400" dirty="0"/>
          </a:p>
        </p:txBody>
      </p:sp>
      <p:sp>
        <p:nvSpPr>
          <p:cNvPr id="3" name="副标题 2"/>
          <p:cNvSpPr>
            <a:spLocks noGrp="1"/>
          </p:cNvSpPr>
          <p:nvPr>
            <p:ph type="subTitle" idx="1"/>
          </p:nvPr>
        </p:nvSpPr>
        <p:spPr>
          <a:xfrm>
            <a:off x="1428728" y="3500438"/>
            <a:ext cx="6400800" cy="864096"/>
          </a:xfrm>
        </p:spPr>
        <p:txBody>
          <a:bodyPr>
            <a:noAutofit/>
          </a:bodyPr>
          <a:lstStyle/>
          <a:p>
            <a:r>
              <a:rPr lang="zh-CN" altLang="en-US" sz="3600" dirty="0">
                <a:solidFill>
                  <a:schemeClr val="tx1"/>
                </a:solidFill>
                <a:latin typeface="+mj-lt"/>
                <a:ea typeface="+mj-ea"/>
                <a:cs typeface="+mj-cs"/>
              </a:rPr>
              <a:t>课程介绍</a:t>
            </a:r>
          </a:p>
        </p:txBody>
      </p:sp>
      <p:sp>
        <p:nvSpPr>
          <p:cNvPr id="4" name="TextBox 3"/>
          <p:cNvSpPr txBox="1"/>
          <p:nvPr/>
        </p:nvSpPr>
        <p:spPr>
          <a:xfrm>
            <a:off x="7020272" y="6093296"/>
            <a:ext cx="1512168" cy="646331"/>
          </a:xfrm>
          <a:prstGeom prst="rect">
            <a:avLst/>
          </a:prstGeom>
          <a:noFill/>
        </p:spPr>
        <p:txBody>
          <a:bodyPr wrap="square" rtlCol="0">
            <a:spAutoFit/>
          </a:bodyPr>
          <a:lstStyle/>
          <a:p>
            <a:pPr algn="r"/>
            <a:r>
              <a:rPr lang="en-US" altLang="zh-CN"/>
              <a:t>22-9   </a:t>
            </a:r>
            <a:r>
              <a:rPr lang="zh-CN" altLang="en-US" dirty="0"/>
              <a:t>连莉</a:t>
            </a:r>
          </a:p>
          <a:p>
            <a:endParaRPr lang="zh-CN" altLang="en-US" dirty="0"/>
          </a:p>
        </p:txBody>
      </p:sp>
    </p:spTree>
    <p:extLst>
      <p:ext uri="{BB962C8B-B14F-4D97-AF65-F5344CB8AC3E}">
        <p14:creationId xmlns:p14="http://schemas.microsoft.com/office/powerpoint/2010/main" val="164946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pic>
        <p:nvPicPr>
          <p:cNvPr id="1026" name="Picture 2"/>
          <p:cNvPicPr>
            <a:picLocks noGrp="1" noChangeAspect="1" noChangeArrowheads="1"/>
          </p:cNvPicPr>
          <p:nvPr>
            <p:ph idx="1"/>
          </p:nvPr>
        </p:nvPicPr>
        <p:blipFill>
          <a:blip r:embed="rId2"/>
          <a:srcRect/>
          <a:stretch>
            <a:fillRect/>
          </a:stretch>
        </p:blipFill>
        <p:spPr bwMode="auto">
          <a:xfrm>
            <a:off x="1000100" y="785794"/>
            <a:ext cx="5143536" cy="562437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9929C1-65DE-9C21-EC4B-11FB0B49457B}"/>
              </a:ext>
            </a:extLst>
          </p:cNvPr>
          <p:cNvSpPr>
            <a:spLocks noGrp="1"/>
          </p:cNvSpPr>
          <p:nvPr>
            <p:ph type="title"/>
          </p:nvPr>
        </p:nvSpPr>
        <p:spPr/>
        <p:txBody>
          <a:bodyPr/>
          <a:lstStyle/>
          <a:p>
            <a:r>
              <a:rPr lang="zh-CN" altLang="en-US" dirty="0"/>
              <a:t>课程目录</a:t>
            </a:r>
          </a:p>
        </p:txBody>
      </p:sp>
      <p:sp>
        <p:nvSpPr>
          <p:cNvPr id="3" name="内容占位符 2">
            <a:extLst>
              <a:ext uri="{FF2B5EF4-FFF2-40B4-BE49-F238E27FC236}">
                <a16:creationId xmlns:a16="http://schemas.microsoft.com/office/drawing/2014/main" id="{0BD93B86-B67F-1A69-2343-DF3C72559FB4}"/>
              </a:ext>
            </a:extLst>
          </p:cNvPr>
          <p:cNvSpPr>
            <a:spLocks noGrp="1"/>
          </p:cNvSpPr>
          <p:nvPr>
            <p:ph idx="1"/>
          </p:nvPr>
        </p:nvSpPr>
        <p:spPr/>
        <p:txBody>
          <a:bodyPr>
            <a:normAutofit lnSpcReduction="10000"/>
          </a:bodyPr>
          <a:lstStyle/>
          <a:p>
            <a:r>
              <a:rPr lang="zh-CN" altLang="en-US" dirty="0"/>
              <a:t>第</a:t>
            </a:r>
            <a:r>
              <a:rPr lang="en-US" altLang="zh-CN" dirty="0"/>
              <a:t>1</a:t>
            </a:r>
            <a:r>
              <a:rPr lang="zh-CN" altLang="en-US" dirty="0"/>
              <a:t>讲  信息检索</a:t>
            </a:r>
            <a:endParaRPr lang="en-US" altLang="zh-CN" dirty="0"/>
          </a:p>
          <a:p>
            <a:r>
              <a:rPr lang="zh-CN" altLang="en-US" dirty="0"/>
              <a:t>第</a:t>
            </a:r>
            <a:r>
              <a:rPr lang="en-US" altLang="zh-CN" dirty="0"/>
              <a:t>2</a:t>
            </a:r>
            <a:r>
              <a:rPr lang="zh-CN" altLang="en-US" dirty="0"/>
              <a:t>讲  </a:t>
            </a:r>
            <a:r>
              <a:rPr lang="zh-CN" altLang="zh-CN" dirty="0"/>
              <a:t>词项词典</a:t>
            </a:r>
            <a:r>
              <a:rPr lang="zh-CN" altLang="en-US" dirty="0"/>
              <a:t>和</a:t>
            </a:r>
            <a:r>
              <a:rPr lang="zh-CN" altLang="zh-CN" b="1" dirty="0"/>
              <a:t>中文分词</a:t>
            </a:r>
          </a:p>
          <a:p>
            <a:r>
              <a:rPr lang="zh-CN" altLang="zh-CN" b="1" dirty="0"/>
              <a:t>第</a:t>
            </a:r>
            <a:r>
              <a:rPr lang="en-US" altLang="zh-CN" b="1" dirty="0"/>
              <a:t>3</a:t>
            </a:r>
            <a:r>
              <a:rPr lang="zh-CN" altLang="zh-CN" b="1" dirty="0"/>
              <a:t>讲 布尔检索与倒排索引</a:t>
            </a:r>
            <a:endParaRPr lang="en-US" altLang="zh-CN" b="1" dirty="0"/>
          </a:p>
          <a:p>
            <a:r>
              <a:rPr lang="zh-CN" altLang="en-US" dirty="0"/>
              <a:t>第</a:t>
            </a:r>
            <a:r>
              <a:rPr lang="en-US" altLang="zh-CN" dirty="0"/>
              <a:t>4</a:t>
            </a:r>
            <a:r>
              <a:rPr lang="zh-CN" altLang="en-US" dirty="0"/>
              <a:t>讲  搜索引擎工具</a:t>
            </a:r>
            <a:endParaRPr lang="en-US" altLang="zh-CN" dirty="0"/>
          </a:p>
          <a:p>
            <a:r>
              <a:rPr lang="zh-CN" altLang="en-US" dirty="0"/>
              <a:t>第</a:t>
            </a:r>
            <a:r>
              <a:rPr lang="en-US" altLang="zh-CN" dirty="0"/>
              <a:t>5</a:t>
            </a:r>
            <a:r>
              <a:rPr lang="zh-CN" altLang="en-US" dirty="0"/>
              <a:t>讲  向量空间模型</a:t>
            </a:r>
            <a:endParaRPr lang="en-US" altLang="zh-CN" dirty="0"/>
          </a:p>
          <a:p>
            <a:r>
              <a:rPr lang="zh-CN" altLang="en-US" dirty="0"/>
              <a:t>第</a:t>
            </a:r>
            <a:r>
              <a:rPr lang="en-US" altLang="zh-CN" dirty="0"/>
              <a:t>6</a:t>
            </a:r>
            <a:r>
              <a:rPr lang="zh-CN" altLang="en-US" dirty="0"/>
              <a:t>讲  概率模型</a:t>
            </a:r>
            <a:endParaRPr lang="en-US" altLang="zh-CN" dirty="0"/>
          </a:p>
          <a:p>
            <a:r>
              <a:rPr lang="zh-CN" altLang="zh-CN" b="1" dirty="0"/>
              <a:t>第</a:t>
            </a:r>
            <a:r>
              <a:rPr lang="en-US" altLang="zh-CN" b="1" dirty="0"/>
              <a:t>7</a:t>
            </a:r>
            <a:r>
              <a:rPr lang="zh-CN" altLang="zh-CN" b="1" dirty="0"/>
              <a:t>讲 检索排序</a:t>
            </a:r>
            <a:r>
              <a:rPr lang="zh-CN" altLang="en-US" b="1" dirty="0"/>
              <a:t>，</a:t>
            </a:r>
            <a:r>
              <a:rPr lang="zh-CN" altLang="zh-CN" b="1" dirty="0"/>
              <a:t>链接分析</a:t>
            </a:r>
          </a:p>
          <a:p>
            <a:r>
              <a:rPr lang="zh-CN" altLang="en-US" dirty="0"/>
              <a:t>第</a:t>
            </a:r>
            <a:r>
              <a:rPr lang="en-US" altLang="zh-CN" dirty="0"/>
              <a:t>8</a:t>
            </a:r>
            <a:r>
              <a:rPr lang="zh-CN" altLang="en-US" dirty="0"/>
              <a:t>讲  信息检索的评价</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4338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C6388-BADC-438B-822C-EF7E1FA16A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1C351D-5329-4AB3-95B8-D1ACCCDB4507}"/>
              </a:ext>
            </a:extLst>
          </p:cNvPr>
          <p:cNvSpPr>
            <a:spLocks noGrp="1"/>
          </p:cNvSpPr>
          <p:nvPr>
            <p:ph idx="1"/>
          </p:nvPr>
        </p:nvSpPr>
        <p:spPr/>
        <p:txBody>
          <a:bodyPr/>
          <a:lstStyle/>
          <a:p>
            <a:r>
              <a:rPr lang="zh-CN" altLang="en-US" dirty="0"/>
              <a:t>第</a:t>
            </a:r>
            <a:r>
              <a:rPr lang="en-US" altLang="zh-CN" dirty="0"/>
              <a:t>9</a:t>
            </a:r>
            <a:r>
              <a:rPr lang="zh-CN" altLang="en-US" dirty="0"/>
              <a:t>讲   主题模型</a:t>
            </a:r>
            <a:endParaRPr lang="en-US" altLang="zh-CN" dirty="0"/>
          </a:p>
          <a:p>
            <a:r>
              <a:rPr lang="zh-CN" altLang="zh-CN" dirty="0"/>
              <a:t>第</a:t>
            </a:r>
            <a:r>
              <a:rPr lang="en-US" altLang="zh-CN" dirty="0"/>
              <a:t>10</a:t>
            </a:r>
            <a:r>
              <a:rPr lang="zh-CN" altLang="zh-CN" dirty="0"/>
              <a:t>讲 </a:t>
            </a:r>
            <a:r>
              <a:rPr lang="en-US" altLang="zh-CN" dirty="0"/>
              <a:t>  </a:t>
            </a:r>
            <a:r>
              <a:rPr lang="zh-CN" altLang="zh-CN" dirty="0"/>
              <a:t>文本嵌入表示</a:t>
            </a:r>
            <a:endParaRPr lang="en-US" altLang="zh-CN" dirty="0"/>
          </a:p>
          <a:p>
            <a:r>
              <a:rPr lang="zh-CN" altLang="zh-CN" dirty="0"/>
              <a:t>第</a:t>
            </a:r>
            <a:r>
              <a:rPr lang="en-US" altLang="zh-CN" dirty="0"/>
              <a:t>11</a:t>
            </a:r>
            <a:r>
              <a:rPr lang="zh-CN" altLang="zh-CN" dirty="0"/>
              <a:t>讲</a:t>
            </a:r>
            <a:r>
              <a:rPr lang="en-US" altLang="zh-CN" dirty="0"/>
              <a:t>   </a:t>
            </a:r>
            <a:r>
              <a:rPr lang="zh-CN" altLang="en-US" dirty="0"/>
              <a:t>图像特征</a:t>
            </a:r>
            <a:endParaRPr lang="en-US" altLang="zh-CN" dirty="0"/>
          </a:p>
          <a:p>
            <a:r>
              <a:rPr lang="zh-CN" altLang="zh-CN" dirty="0"/>
              <a:t>第</a:t>
            </a:r>
            <a:r>
              <a:rPr lang="en-US" altLang="zh-CN" dirty="0"/>
              <a:t>12</a:t>
            </a:r>
            <a:r>
              <a:rPr lang="zh-CN" altLang="zh-CN" dirty="0"/>
              <a:t>讲</a:t>
            </a:r>
            <a:r>
              <a:rPr lang="en-US" altLang="zh-CN" dirty="0"/>
              <a:t>   </a:t>
            </a:r>
            <a:r>
              <a:rPr lang="zh-CN" altLang="en-US" dirty="0"/>
              <a:t>图像检索</a:t>
            </a:r>
          </a:p>
        </p:txBody>
      </p:sp>
    </p:spTree>
    <p:extLst>
      <p:ext uri="{BB962C8B-B14F-4D97-AF65-F5344CB8AC3E}">
        <p14:creationId xmlns:p14="http://schemas.microsoft.com/office/powerpoint/2010/main" val="81065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A239D-D3C7-4EDA-81A3-3C5F6103CD78}"/>
              </a:ext>
            </a:extLst>
          </p:cNvPr>
          <p:cNvSpPr>
            <a:spLocks noGrp="1"/>
          </p:cNvSpPr>
          <p:nvPr>
            <p:ph type="title"/>
          </p:nvPr>
        </p:nvSpPr>
        <p:spPr/>
        <p:txBody>
          <a:bodyPr/>
          <a:lstStyle/>
          <a:p>
            <a:r>
              <a:rPr lang="zh-CN" altLang="en-US" dirty="0"/>
              <a:t>课程考核</a:t>
            </a:r>
          </a:p>
        </p:txBody>
      </p:sp>
      <p:sp>
        <p:nvSpPr>
          <p:cNvPr id="3" name="内容占位符 2">
            <a:extLst>
              <a:ext uri="{FF2B5EF4-FFF2-40B4-BE49-F238E27FC236}">
                <a16:creationId xmlns:a16="http://schemas.microsoft.com/office/drawing/2014/main" id="{0727032A-5793-4CD5-A899-6976964868EC}"/>
              </a:ext>
            </a:extLst>
          </p:cNvPr>
          <p:cNvSpPr>
            <a:spLocks noGrp="1"/>
          </p:cNvSpPr>
          <p:nvPr>
            <p:ph idx="1"/>
          </p:nvPr>
        </p:nvSpPr>
        <p:spPr/>
        <p:txBody>
          <a:bodyPr/>
          <a:lstStyle/>
          <a:p>
            <a:r>
              <a:rPr lang="zh-CN" altLang="en-US" dirty="0"/>
              <a:t>期末考试  </a:t>
            </a:r>
            <a:r>
              <a:rPr lang="en-US" altLang="zh-CN" dirty="0"/>
              <a:t>80%</a:t>
            </a:r>
          </a:p>
          <a:p>
            <a:r>
              <a:rPr lang="zh-CN" altLang="en-US" dirty="0"/>
              <a:t>实验 </a:t>
            </a:r>
            <a:r>
              <a:rPr lang="en-US" altLang="zh-CN" dirty="0"/>
              <a:t>20%</a:t>
            </a:r>
          </a:p>
          <a:p>
            <a:pPr lvl="1"/>
            <a:r>
              <a:rPr lang="zh-CN" altLang="zh-CN" dirty="0"/>
              <a:t>实验</a:t>
            </a:r>
            <a:r>
              <a:rPr lang="en-US" altLang="zh-CN" dirty="0"/>
              <a:t>11-14</a:t>
            </a:r>
            <a:r>
              <a:rPr lang="zh-CN" altLang="zh-CN" dirty="0"/>
              <a:t>周  周二</a:t>
            </a:r>
            <a:r>
              <a:rPr lang="zh-CN" altLang="en-US" dirty="0"/>
              <a:t>晚</a:t>
            </a:r>
            <a:r>
              <a:rPr lang="en-US" altLang="zh-CN" dirty="0"/>
              <a:t> 6-10</a:t>
            </a:r>
            <a:r>
              <a:rPr lang="zh-CN" altLang="zh-CN" dirty="0"/>
              <a:t>点</a:t>
            </a:r>
            <a:r>
              <a:rPr lang="en-US" altLang="zh-CN" dirty="0"/>
              <a:t>  </a:t>
            </a:r>
          </a:p>
          <a:p>
            <a:pPr lvl="2"/>
            <a:r>
              <a:rPr lang="en-US" altLang="zh-CN" dirty="0"/>
              <a:t>305</a:t>
            </a:r>
            <a:r>
              <a:rPr lang="zh-CN" altLang="en-US" dirty="0"/>
              <a:t>机房</a:t>
            </a:r>
            <a:endParaRPr lang="en-US" altLang="zh-CN" dirty="0"/>
          </a:p>
          <a:p>
            <a:pPr lvl="2"/>
            <a:r>
              <a:rPr lang="zh-CN" altLang="zh-CN" dirty="0"/>
              <a:t> </a:t>
            </a:r>
            <a:r>
              <a:rPr lang="en-US" altLang="zh-CN" dirty="0"/>
              <a:t>504</a:t>
            </a:r>
            <a:r>
              <a:rPr lang="zh-CN" altLang="en-US" dirty="0"/>
              <a:t>机房</a:t>
            </a:r>
            <a:endParaRPr lang="en-US" altLang="zh-CN" dirty="0"/>
          </a:p>
          <a:p>
            <a:pPr lvl="1"/>
            <a:r>
              <a:rPr lang="en-US" altLang="zh-CN" dirty="0"/>
              <a:t> 16</a:t>
            </a:r>
            <a:r>
              <a:rPr lang="zh-CN" altLang="en-US" dirty="0"/>
              <a:t>学时</a:t>
            </a:r>
            <a:endParaRPr lang="en-US" altLang="zh-CN" dirty="0"/>
          </a:p>
        </p:txBody>
      </p:sp>
    </p:spTree>
    <p:extLst>
      <p:ext uri="{BB962C8B-B14F-4D97-AF65-F5344CB8AC3E}">
        <p14:creationId xmlns:p14="http://schemas.microsoft.com/office/powerpoint/2010/main" val="828297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30D5B-1CFE-4787-81E4-4DFD7C548D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C61C3C0-81E3-4386-BDA1-07431F15836C}"/>
              </a:ext>
            </a:extLst>
          </p:cNvPr>
          <p:cNvSpPr>
            <a:spLocks noGrp="1"/>
          </p:cNvSpPr>
          <p:nvPr>
            <p:ph idx="1"/>
          </p:nvPr>
        </p:nvSpPr>
        <p:spPr/>
        <p:txBody>
          <a:bodyPr/>
          <a:lstStyle/>
          <a:p>
            <a:r>
              <a:rPr lang="zh-CN" altLang="en-US" b="1" dirty="0"/>
              <a:t>个人</a:t>
            </a:r>
            <a:r>
              <a:rPr lang="zh-CN" altLang="zh-CN" b="1" dirty="0"/>
              <a:t>大实验</a:t>
            </a:r>
          </a:p>
          <a:p>
            <a:r>
              <a:rPr lang="zh-CN" altLang="zh-CN" b="1" dirty="0"/>
              <a:t>使用开源软件构建垂直搜索引擎</a:t>
            </a:r>
            <a:endParaRPr lang="en-US" altLang="zh-CN" b="1" dirty="0"/>
          </a:p>
          <a:p>
            <a:pPr lvl="1"/>
            <a:r>
              <a:rPr lang="en-US" altLang="zh-CN" b="1" dirty="0"/>
              <a:t>Lucene</a:t>
            </a:r>
          </a:p>
          <a:p>
            <a:pPr lvl="1"/>
            <a:r>
              <a:rPr lang="en-US" altLang="zh-CN" b="1"/>
              <a:t>ElasticSearch</a:t>
            </a:r>
            <a:endParaRPr lang="zh-CN" altLang="zh-CN" b="1" dirty="0"/>
          </a:p>
          <a:p>
            <a:endParaRPr lang="zh-CN" altLang="en-US" dirty="0"/>
          </a:p>
        </p:txBody>
      </p:sp>
    </p:spTree>
    <p:extLst>
      <p:ext uri="{BB962C8B-B14F-4D97-AF65-F5344CB8AC3E}">
        <p14:creationId xmlns:p14="http://schemas.microsoft.com/office/powerpoint/2010/main" val="341566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a:t>联系方式</a:t>
            </a:r>
            <a:endParaRPr lang="en-US" altLang="zh-CN" dirty="0"/>
          </a:p>
          <a:p>
            <a:pPr lvl="1"/>
            <a:r>
              <a:rPr lang="en-US" altLang="zh-CN" dirty="0">
                <a:hlinkClick r:id="rId2"/>
              </a:rPr>
              <a:t>lianli@sdu.edu.cn</a:t>
            </a:r>
            <a:endParaRPr lang="en-US" altLang="zh-CN" dirty="0"/>
          </a:p>
          <a:p>
            <a:pPr lvl="1"/>
            <a:r>
              <a:rPr lang="en-US" altLang="zh-CN" dirty="0"/>
              <a:t>QQ</a:t>
            </a:r>
            <a:r>
              <a:rPr lang="zh-CN" altLang="en-US" dirty="0"/>
              <a:t>群：</a:t>
            </a:r>
            <a:endParaRPr lang="en-US" altLang="zh-CN" dirty="0"/>
          </a:p>
          <a:p>
            <a:pPr lvl="2"/>
            <a:r>
              <a:rPr lang="zh-CN" altLang="en-US" dirty="0">
                <a:latin typeface="黑体" pitchFamily="49" charset="-122"/>
                <a:ea typeface="黑体" pitchFamily="49" charset="-122"/>
              </a:rPr>
              <a:t>课件</a:t>
            </a:r>
            <a:endParaRPr lang="en-US" altLang="zh-CN" dirty="0">
              <a:latin typeface="黑体" pitchFamily="49" charset="-122"/>
              <a:ea typeface="黑体" pitchFamily="49" charset="-122"/>
            </a:endParaRPr>
          </a:p>
          <a:p>
            <a:pPr lvl="2"/>
            <a:r>
              <a:rPr lang="zh-CN" altLang="en-US" dirty="0">
                <a:latin typeface="黑体" pitchFamily="49" charset="-122"/>
                <a:ea typeface="黑体" pitchFamily="49" charset="-122"/>
              </a:rPr>
              <a:t>课程答疑</a:t>
            </a:r>
            <a:endParaRPr lang="en-US" altLang="zh-CN" dirty="0">
              <a:latin typeface="黑体" pitchFamily="49" charset="-122"/>
              <a:ea typeface="黑体" pitchFamily="49" charset="-122"/>
            </a:endParaRPr>
          </a:p>
          <a:p>
            <a:pPr lvl="1"/>
            <a:endParaRPr lang="zh-CN" altLang="en-US" dirty="0"/>
          </a:p>
        </p:txBody>
      </p:sp>
      <p:pic>
        <p:nvPicPr>
          <p:cNvPr id="5" name="内容占位符 4">
            <a:extLst>
              <a:ext uri="{FF2B5EF4-FFF2-40B4-BE49-F238E27FC236}">
                <a16:creationId xmlns:a16="http://schemas.microsoft.com/office/drawing/2014/main" id="{3DD3BD02-2A44-4C83-812E-980B7DDC5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172" y="1066635"/>
            <a:ext cx="3566228" cy="4576133"/>
          </a:xfrm>
          <a:prstGeom prst="rect">
            <a:avLst/>
          </a:prstGeom>
        </p:spPr>
      </p:pic>
    </p:spTree>
    <p:extLst>
      <p:ext uri="{BB962C8B-B14F-4D97-AF65-F5344CB8AC3E}">
        <p14:creationId xmlns:p14="http://schemas.microsoft.com/office/powerpoint/2010/main" val="28641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28596" y="1500174"/>
            <a:ext cx="8229600" cy="4840303"/>
          </a:xfrm>
        </p:spPr>
        <p:txBody>
          <a:bodyPr>
            <a:normAutofit fontScale="92500"/>
          </a:bodyPr>
          <a:lstStyle/>
          <a:p>
            <a:r>
              <a:rPr lang="en-US" altLang="zh-CN" dirty="0"/>
              <a:t>《</a:t>
            </a:r>
            <a:r>
              <a:rPr lang="zh-CN" altLang="en-US" dirty="0"/>
              <a:t>文献获取和利用</a:t>
            </a:r>
            <a:r>
              <a:rPr lang="en-US" altLang="zh-CN" dirty="0"/>
              <a:t>》</a:t>
            </a:r>
          </a:p>
          <a:p>
            <a:r>
              <a:rPr lang="en-US" altLang="zh-CN" dirty="0"/>
              <a:t>《</a:t>
            </a:r>
            <a:r>
              <a:rPr lang="zh-CN" altLang="en-US" dirty="0"/>
              <a:t>信息检索（</a:t>
            </a:r>
            <a:r>
              <a:rPr lang="en-US" altLang="zh-CN" dirty="0"/>
              <a:t>Information Retrieval</a:t>
            </a:r>
            <a:r>
              <a:rPr lang="zh-CN" altLang="en-US" dirty="0"/>
              <a:t>）</a:t>
            </a:r>
            <a:r>
              <a:rPr lang="en-US" altLang="zh-CN" dirty="0"/>
              <a:t>》</a:t>
            </a:r>
          </a:p>
          <a:p>
            <a:pPr lvl="1"/>
            <a:r>
              <a:rPr lang="zh-CN" altLang="en-US" dirty="0"/>
              <a:t>新息按一定的方式进行加工、整理、组织并存储起来，再根据信息用户特定的需要将相关信息准确的查找出来的过程</a:t>
            </a:r>
            <a:endParaRPr lang="en-US" altLang="zh-CN" dirty="0"/>
          </a:p>
          <a:p>
            <a:pPr lvl="1"/>
            <a:r>
              <a:rPr lang="zh-CN" altLang="zh-CN" dirty="0"/>
              <a:t>信息检索实质上是融合了文本及多媒体检索、数据挖掘、机器学习和</a:t>
            </a:r>
            <a:r>
              <a:rPr lang="zh-CN" altLang="zh-CN" dirty="0">
                <a:solidFill>
                  <a:srgbClr val="FF0000"/>
                </a:solidFill>
              </a:rPr>
              <a:t>自然语言处理</a:t>
            </a:r>
            <a:r>
              <a:rPr lang="zh-CN" altLang="zh-CN" dirty="0"/>
              <a:t>的综合学科。</a:t>
            </a:r>
            <a:endParaRPr lang="en-US" altLang="zh-CN" dirty="0"/>
          </a:p>
          <a:p>
            <a:pPr lvl="1"/>
            <a:r>
              <a:rPr lang="zh-CN" altLang="zh-CN" dirty="0"/>
              <a:t>有关信息检索的理论和技术支撑是软件工程专业人工智能方向的教学中必不可少的</a:t>
            </a:r>
            <a:r>
              <a:rPr lang="zh-CN" altLang="zh-CN"/>
              <a:t>部分。</a:t>
            </a:r>
            <a:endParaRPr lang="en-US" altLang="zh-CN" dirty="0"/>
          </a:p>
          <a:p>
            <a:r>
              <a:rPr lang="en-US" altLang="zh-CN" dirty="0"/>
              <a:t>《</a:t>
            </a:r>
            <a:r>
              <a:rPr lang="zh-CN" altLang="en-US" dirty="0"/>
              <a:t>大数据智能推荐系统</a:t>
            </a:r>
            <a:r>
              <a:rPr lang="en-US" altLang="zh-CN" dirty="0"/>
              <a:t>》</a:t>
            </a:r>
          </a:p>
        </p:txBody>
      </p:sp>
    </p:spTree>
    <p:extLst>
      <p:ext uri="{BB962C8B-B14F-4D97-AF65-F5344CB8AC3E}">
        <p14:creationId xmlns:p14="http://schemas.microsoft.com/office/powerpoint/2010/main" val="46628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00" y="836712"/>
            <a:ext cx="8229600" cy="1143000"/>
          </a:xfrm>
        </p:spPr>
        <p:txBody>
          <a:bodyPr/>
          <a:lstStyle/>
          <a:p>
            <a:r>
              <a:rPr lang="zh-CN" altLang="en-US" dirty="0"/>
              <a:t>参考教材</a:t>
            </a:r>
          </a:p>
        </p:txBody>
      </p:sp>
      <p:sp>
        <p:nvSpPr>
          <p:cNvPr id="3" name="内容占位符 2"/>
          <p:cNvSpPr>
            <a:spLocks noGrp="1"/>
          </p:cNvSpPr>
          <p:nvPr>
            <p:ph idx="1"/>
          </p:nvPr>
        </p:nvSpPr>
        <p:spPr>
          <a:xfrm>
            <a:off x="457200" y="2924944"/>
            <a:ext cx="8229600" cy="3201219"/>
          </a:xfrm>
        </p:spPr>
        <p:txBody>
          <a:bodyPr>
            <a:normAutofit fontScale="77500" lnSpcReduction="20000"/>
          </a:bodyPr>
          <a:lstStyle/>
          <a:p>
            <a:r>
              <a:rPr lang="en-US" altLang="zh-CN" dirty="0"/>
              <a:t>《</a:t>
            </a:r>
            <a:r>
              <a:rPr lang="zh-CN" altLang="en-US" dirty="0"/>
              <a:t>信息检索导论</a:t>
            </a:r>
            <a:r>
              <a:rPr lang="en-US" altLang="zh-CN" dirty="0"/>
              <a:t>》</a:t>
            </a:r>
            <a:endParaRPr lang="zh-CN" altLang="en-US" dirty="0"/>
          </a:p>
          <a:p>
            <a:pPr lvl="1"/>
            <a:r>
              <a:rPr lang="zh-CN" altLang="en-US" dirty="0"/>
              <a:t>作者</a:t>
            </a:r>
            <a:r>
              <a:rPr lang="en-US" altLang="zh-CN" dirty="0"/>
              <a:t>:</a:t>
            </a:r>
            <a:r>
              <a:rPr lang="zh-CN" altLang="en-US" dirty="0"/>
              <a:t>（美）曼宁，（美）拉哈万，（德）舒策著，王斌译</a:t>
            </a:r>
          </a:p>
          <a:p>
            <a:pPr lvl="1"/>
            <a:r>
              <a:rPr lang="zh-CN" altLang="en-US" dirty="0"/>
              <a:t>出版社：人民邮电出版社</a:t>
            </a:r>
          </a:p>
          <a:p>
            <a:pPr lvl="1"/>
            <a:r>
              <a:rPr lang="zh-CN" altLang="en-US" dirty="0"/>
              <a:t>出版日期：</a:t>
            </a:r>
            <a:r>
              <a:rPr lang="en-US" altLang="zh-CN" dirty="0"/>
              <a:t>2010</a:t>
            </a:r>
            <a:r>
              <a:rPr lang="zh-CN" altLang="en-US" dirty="0"/>
              <a:t>年</a:t>
            </a:r>
            <a:r>
              <a:rPr lang="en-US" altLang="zh-CN" dirty="0"/>
              <a:t>9</a:t>
            </a:r>
            <a:r>
              <a:rPr lang="zh-CN" altLang="en-US" dirty="0"/>
              <a:t>月</a:t>
            </a:r>
          </a:p>
          <a:p>
            <a:pPr lvl="1"/>
            <a:r>
              <a:rPr lang="en-US" altLang="zh-CN" dirty="0"/>
              <a:t>ISBN</a:t>
            </a:r>
            <a:r>
              <a:rPr lang="zh-CN" altLang="en-US" dirty="0"/>
              <a:t>：</a:t>
            </a:r>
            <a:r>
              <a:rPr lang="en-US" altLang="zh-CN" dirty="0"/>
              <a:t>9787115234247</a:t>
            </a:r>
          </a:p>
          <a:p>
            <a:pPr lvl="1"/>
            <a:r>
              <a:rPr lang="en-US" altLang="zh-CN" dirty="0"/>
              <a:t>Christopher D. Manning, </a:t>
            </a:r>
            <a:r>
              <a:rPr lang="en-US" altLang="zh-CN" dirty="0" err="1"/>
              <a:t>Prabhakar</a:t>
            </a:r>
            <a:r>
              <a:rPr lang="en-US" altLang="zh-CN" dirty="0"/>
              <a:t> </a:t>
            </a:r>
            <a:r>
              <a:rPr lang="en-US" altLang="zh-CN" dirty="0" err="1"/>
              <a:t>Raghavan</a:t>
            </a:r>
            <a:r>
              <a:rPr lang="en-US" altLang="zh-CN" dirty="0"/>
              <a:t> and </a:t>
            </a:r>
            <a:r>
              <a:rPr lang="en-US" altLang="zh-CN" dirty="0" err="1"/>
              <a:t>Hinrich</a:t>
            </a:r>
            <a:r>
              <a:rPr lang="en-US" altLang="zh-CN" dirty="0"/>
              <a:t> </a:t>
            </a:r>
            <a:r>
              <a:rPr lang="en-US" altLang="zh-CN" dirty="0" err="1"/>
              <a:t>Schütze</a:t>
            </a:r>
            <a:r>
              <a:rPr lang="zh-CN" altLang="en-US" dirty="0"/>
              <a:t>， </a:t>
            </a:r>
            <a:r>
              <a:rPr lang="en-US" altLang="zh-CN" dirty="0">
                <a:hlinkClick r:id="rId2"/>
              </a:rPr>
              <a:t>An Introduction to Information Retrieval</a:t>
            </a:r>
            <a:r>
              <a:rPr lang="en-US" altLang="zh-CN" dirty="0"/>
              <a:t>, Cambridge University Press, 2008. </a:t>
            </a:r>
          </a:p>
          <a:p>
            <a:pPr lvl="2"/>
            <a:r>
              <a:rPr lang="en-US" altLang="zh-CN" dirty="0"/>
              <a:t>(</a:t>
            </a:r>
            <a:r>
              <a:rPr lang="en-US" altLang="zh-CN" dirty="0">
                <a:hlinkClick r:id="rId3"/>
              </a:rPr>
              <a:t>http://nlp.stanford.edu/IR-book/</a:t>
            </a:r>
            <a:r>
              <a:rPr lang="en-US" altLang="zh-CN" dirty="0"/>
              <a:t>)</a:t>
            </a:r>
            <a:r>
              <a:rPr lang="zh-CN" altLang="en-US" dirty="0"/>
              <a:t>下载。</a:t>
            </a:r>
            <a:endParaRPr lang="en-US" altLang="zh-CN" dirty="0"/>
          </a:p>
          <a:p>
            <a:pPr lvl="1"/>
            <a:endParaRPr lang="en-US" altLang="zh-CN" dirty="0"/>
          </a:p>
          <a:p>
            <a:endParaRPr lang="zh-CN" altLang="en-US" dirty="0"/>
          </a:p>
        </p:txBody>
      </p:sp>
      <p:pic>
        <p:nvPicPr>
          <p:cNvPr id="4" name="Picture 4" descr="iir-co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88640"/>
            <a:ext cx="2014462" cy="284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07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sz="half" idx="1"/>
          </p:nvPr>
        </p:nvSpPr>
        <p:spPr/>
        <p:txBody>
          <a:bodyPr>
            <a:normAutofit fontScale="92500" lnSpcReduction="10000"/>
          </a:bodyPr>
          <a:lstStyle/>
          <a:p>
            <a:r>
              <a:rPr lang="zh-CN" altLang="en-US" sz="2100" dirty="0">
                <a:solidFill>
                  <a:srgbClr val="FF0000"/>
                </a:solidFill>
              </a:rPr>
              <a:t>第</a:t>
            </a:r>
            <a:r>
              <a:rPr lang="en-US" altLang="zh-CN" sz="2100" dirty="0">
                <a:solidFill>
                  <a:srgbClr val="FF0000"/>
                </a:solidFill>
              </a:rPr>
              <a:t>1</a:t>
            </a:r>
            <a:r>
              <a:rPr lang="zh-CN" altLang="en-US" sz="2100" dirty="0">
                <a:solidFill>
                  <a:srgbClr val="FF0000"/>
                </a:solidFill>
              </a:rPr>
              <a:t>章布尔检索</a:t>
            </a:r>
            <a:endParaRPr lang="en-US" altLang="zh-CN" sz="2100" dirty="0">
              <a:solidFill>
                <a:srgbClr val="FF0000"/>
              </a:solidFill>
            </a:endParaRPr>
          </a:p>
          <a:p>
            <a:r>
              <a:rPr lang="zh-CN" altLang="en-US" sz="2100" dirty="0">
                <a:solidFill>
                  <a:srgbClr val="FF0000"/>
                </a:solidFill>
              </a:rPr>
              <a:t>第</a:t>
            </a:r>
            <a:r>
              <a:rPr lang="en-US" altLang="zh-CN" sz="2100" dirty="0">
                <a:solidFill>
                  <a:srgbClr val="FF0000"/>
                </a:solidFill>
              </a:rPr>
              <a:t>2</a:t>
            </a:r>
            <a:r>
              <a:rPr lang="zh-CN" altLang="en-US" sz="2100" dirty="0">
                <a:solidFill>
                  <a:srgbClr val="FF0000"/>
                </a:solidFill>
              </a:rPr>
              <a:t>章词项词典及倒排记录表</a:t>
            </a:r>
            <a:endParaRPr lang="en-US" altLang="zh-CN" sz="2100" dirty="0">
              <a:solidFill>
                <a:srgbClr val="FF0000"/>
              </a:solidFill>
            </a:endParaRPr>
          </a:p>
          <a:p>
            <a:r>
              <a:rPr lang="zh-CN" altLang="en-US" sz="2000" dirty="0"/>
              <a:t>第</a:t>
            </a:r>
            <a:r>
              <a:rPr lang="en-US" altLang="zh-CN" sz="2000" dirty="0"/>
              <a:t>3</a:t>
            </a:r>
            <a:r>
              <a:rPr lang="zh-CN" altLang="en-US" sz="2000" dirty="0"/>
              <a:t>章词典及容错式检索</a:t>
            </a:r>
            <a:endParaRPr lang="en-US" altLang="zh-CN" sz="2000" dirty="0"/>
          </a:p>
          <a:p>
            <a:r>
              <a:rPr lang="zh-CN" altLang="en-US" sz="2000" dirty="0"/>
              <a:t>第</a:t>
            </a:r>
            <a:r>
              <a:rPr lang="en-US" altLang="zh-CN" sz="2000" dirty="0"/>
              <a:t>4</a:t>
            </a:r>
            <a:r>
              <a:rPr lang="zh-CN" altLang="en-US" sz="2000" dirty="0"/>
              <a:t>章索引构建</a:t>
            </a:r>
            <a:endParaRPr lang="en-US" altLang="zh-CN" sz="2000" dirty="0"/>
          </a:p>
          <a:p>
            <a:r>
              <a:rPr lang="zh-CN" altLang="en-US" sz="2000" dirty="0"/>
              <a:t>第</a:t>
            </a:r>
            <a:r>
              <a:rPr lang="en-US" altLang="zh-CN" sz="2000" dirty="0"/>
              <a:t>5</a:t>
            </a:r>
            <a:r>
              <a:rPr lang="zh-CN" altLang="en-US" sz="2000" dirty="0"/>
              <a:t>章索引压缩</a:t>
            </a:r>
            <a:endParaRPr lang="en-US" altLang="zh-CN" sz="2000" dirty="0"/>
          </a:p>
          <a:p>
            <a:r>
              <a:rPr lang="zh-CN" altLang="en-US" sz="2100" dirty="0">
                <a:solidFill>
                  <a:srgbClr val="FF0000"/>
                </a:solidFill>
              </a:rPr>
              <a:t>第</a:t>
            </a:r>
            <a:r>
              <a:rPr lang="en-US" altLang="zh-CN" sz="2100" dirty="0">
                <a:solidFill>
                  <a:srgbClr val="FF0000"/>
                </a:solidFill>
              </a:rPr>
              <a:t>6</a:t>
            </a:r>
            <a:r>
              <a:rPr lang="zh-CN" altLang="en-US" sz="2100" dirty="0">
                <a:solidFill>
                  <a:srgbClr val="FF0000"/>
                </a:solidFill>
              </a:rPr>
              <a:t>章文档评分、词项权重计算及向量空间模型</a:t>
            </a:r>
            <a:endParaRPr lang="en-US" altLang="zh-CN" sz="2100" dirty="0">
              <a:solidFill>
                <a:srgbClr val="FF0000"/>
              </a:solidFill>
            </a:endParaRPr>
          </a:p>
          <a:p>
            <a:r>
              <a:rPr lang="zh-CN" altLang="en-US" sz="2000" dirty="0"/>
              <a:t>第</a:t>
            </a:r>
            <a:r>
              <a:rPr lang="en-US" altLang="zh-CN" sz="2000" dirty="0"/>
              <a:t>7</a:t>
            </a:r>
            <a:r>
              <a:rPr lang="zh-CN" altLang="en-US" sz="2000" dirty="0"/>
              <a:t>章一个完整搜索系统中的评分计算</a:t>
            </a:r>
            <a:endParaRPr lang="en-US" altLang="zh-CN" sz="2000" dirty="0"/>
          </a:p>
          <a:p>
            <a:r>
              <a:rPr lang="zh-CN" altLang="en-US" sz="2000" dirty="0"/>
              <a:t>第</a:t>
            </a:r>
            <a:r>
              <a:rPr lang="en-US" altLang="zh-CN" sz="2000" dirty="0"/>
              <a:t>8</a:t>
            </a:r>
            <a:r>
              <a:rPr lang="zh-CN" altLang="en-US" sz="2000" dirty="0"/>
              <a:t>章信息检索的评价</a:t>
            </a:r>
            <a:endParaRPr lang="en-US" altLang="zh-CN" sz="2000" dirty="0"/>
          </a:p>
          <a:p>
            <a:r>
              <a:rPr lang="zh-CN" altLang="en-US" sz="2000" dirty="0"/>
              <a:t>第</a:t>
            </a:r>
            <a:r>
              <a:rPr lang="en-US" altLang="zh-CN" sz="2000" dirty="0"/>
              <a:t>9</a:t>
            </a:r>
            <a:r>
              <a:rPr lang="zh-CN" altLang="en-US" sz="2000" dirty="0"/>
              <a:t>章相关反馈及查询扩展</a:t>
            </a:r>
            <a:endParaRPr lang="en-US" altLang="zh-CN" sz="2000" dirty="0"/>
          </a:p>
          <a:p>
            <a:r>
              <a:rPr lang="zh-CN" altLang="en-US" sz="2100" dirty="0"/>
              <a:t>第</a:t>
            </a:r>
            <a:r>
              <a:rPr lang="en-US" altLang="zh-CN" sz="2100" dirty="0"/>
              <a:t>10</a:t>
            </a:r>
            <a:r>
              <a:rPr lang="zh-CN" altLang="en-US" sz="2100" dirty="0"/>
              <a:t>章</a:t>
            </a:r>
            <a:r>
              <a:rPr lang="en-US" altLang="zh-CN" sz="2100" dirty="0"/>
              <a:t>XML</a:t>
            </a:r>
            <a:r>
              <a:rPr lang="zh-CN" altLang="en-US" sz="2100" dirty="0"/>
              <a:t>检索</a:t>
            </a:r>
            <a:endParaRPr lang="en-US" altLang="zh-CN" sz="2100" dirty="0"/>
          </a:p>
          <a:p>
            <a:r>
              <a:rPr lang="zh-CN" altLang="en-US" sz="2000" dirty="0"/>
              <a:t>第</a:t>
            </a:r>
            <a:r>
              <a:rPr lang="en-US" altLang="zh-CN" sz="2000" dirty="0"/>
              <a:t>11</a:t>
            </a:r>
            <a:r>
              <a:rPr lang="zh-CN" altLang="en-US" sz="2000" dirty="0"/>
              <a:t>章概率检索模型</a:t>
            </a:r>
            <a:br>
              <a:rPr lang="zh-CN" altLang="en-US" sz="2000" dirty="0"/>
            </a:br>
            <a:endParaRPr lang="zh-CN" altLang="en-US" sz="2000" dirty="0"/>
          </a:p>
        </p:txBody>
      </p:sp>
      <p:sp>
        <p:nvSpPr>
          <p:cNvPr id="6" name="内容占位符 5"/>
          <p:cNvSpPr>
            <a:spLocks noGrp="1"/>
          </p:cNvSpPr>
          <p:nvPr>
            <p:ph sz="half" idx="2"/>
          </p:nvPr>
        </p:nvSpPr>
        <p:spPr>
          <a:xfrm>
            <a:off x="4648200" y="1600200"/>
            <a:ext cx="4316288" cy="4525963"/>
          </a:xfrm>
        </p:spPr>
        <p:txBody>
          <a:bodyPr>
            <a:normAutofit fontScale="92500" lnSpcReduction="10000"/>
          </a:bodyPr>
          <a:lstStyle/>
          <a:p>
            <a:r>
              <a:rPr lang="zh-CN" altLang="en-US" sz="2000" dirty="0"/>
              <a:t>第</a:t>
            </a:r>
            <a:r>
              <a:rPr lang="en-US" altLang="zh-CN" sz="2000" dirty="0"/>
              <a:t>12</a:t>
            </a:r>
            <a:r>
              <a:rPr lang="zh-CN" altLang="en-US" sz="2000" dirty="0"/>
              <a:t>章基于语言建模的信息检索模型</a:t>
            </a:r>
            <a:endParaRPr lang="en-US" altLang="zh-CN" sz="2000" dirty="0"/>
          </a:p>
          <a:p>
            <a:r>
              <a:rPr lang="zh-CN" altLang="en-US" sz="2000" dirty="0"/>
              <a:t>第</a:t>
            </a:r>
            <a:r>
              <a:rPr lang="en-US" altLang="zh-CN" sz="2000" dirty="0"/>
              <a:t>13</a:t>
            </a:r>
            <a:r>
              <a:rPr lang="zh-CN" altLang="en-US" sz="2000" dirty="0"/>
              <a:t>章文本分类及朴素贝叶斯方法</a:t>
            </a:r>
            <a:endParaRPr lang="en-US" altLang="zh-CN" sz="2000" dirty="0"/>
          </a:p>
          <a:p>
            <a:r>
              <a:rPr lang="zh-CN" altLang="en-US" sz="2000" dirty="0"/>
              <a:t>第</a:t>
            </a:r>
            <a:r>
              <a:rPr lang="en-US" altLang="zh-CN" sz="2000" dirty="0"/>
              <a:t>14</a:t>
            </a:r>
            <a:r>
              <a:rPr lang="zh-CN" altLang="en-US" sz="2000" dirty="0"/>
              <a:t>章基于向量空间模型的文本分类</a:t>
            </a:r>
            <a:endParaRPr lang="en-US" altLang="zh-CN" sz="2000" dirty="0"/>
          </a:p>
          <a:p>
            <a:r>
              <a:rPr lang="zh-CN" altLang="en-US" sz="2000" dirty="0"/>
              <a:t>第</a:t>
            </a:r>
            <a:r>
              <a:rPr lang="en-US" altLang="zh-CN" sz="2000" dirty="0"/>
              <a:t>15</a:t>
            </a:r>
            <a:r>
              <a:rPr lang="zh-CN" altLang="en-US" sz="2000" dirty="0"/>
              <a:t>章支持向量机及文档机器学习方法</a:t>
            </a:r>
            <a:endParaRPr lang="en-US" altLang="zh-CN" sz="2000" dirty="0"/>
          </a:p>
          <a:p>
            <a:r>
              <a:rPr lang="zh-CN" altLang="en-US" sz="2000" dirty="0"/>
              <a:t>第</a:t>
            </a:r>
            <a:r>
              <a:rPr lang="en-US" altLang="zh-CN" sz="2000" dirty="0"/>
              <a:t>16</a:t>
            </a:r>
            <a:r>
              <a:rPr lang="zh-CN" altLang="en-US" sz="2000" dirty="0"/>
              <a:t>章扁平聚类</a:t>
            </a:r>
            <a:endParaRPr lang="en-US" altLang="zh-CN" sz="2000" dirty="0"/>
          </a:p>
          <a:p>
            <a:r>
              <a:rPr lang="zh-CN" altLang="en-US" sz="2000" dirty="0"/>
              <a:t>第</a:t>
            </a:r>
            <a:r>
              <a:rPr lang="en-US" altLang="zh-CN" sz="2000" dirty="0"/>
              <a:t>17</a:t>
            </a:r>
            <a:r>
              <a:rPr lang="zh-CN" altLang="en-US" sz="2000" dirty="0"/>
              <a:t>章层次聚类</a:t>
            </a:r>
            <a:endParaRPr lang="en-US" altLang="zh-CN" sz="2000" dirty="0"/>
          </a:p>
          <a:p>
            <a:r>
              <a:rPr lang="zh-CN" altLang="en-US" sz="2000" dirty="0"/>
              <a:t>第</a:t>
            </a:r>
            <a:r>
              <a:rPr lang="en-US" altLang="zh-CN" sz="2000" dirty="0"/>
              <a:t>18</a:t>
            </a:r>
            <a:r>
              <a:rPr lang="zh-CN" altLang="en-US" sz="2000" dirty="0"/>
              <a:t>章矩阵分解及隐性语义索引</a:t>
            </a:r>
            <a:endParaRPr lang="en-US" altLang="zh-CN" sz="2000" dirty="0"/>
          </a:p>
          <a:p>
            <a:r>
              <a:rPr lang="zh-CN" altLang="en-US" sz="2000" dirty="0"/>
              <a:t>第</a:t>
            </a:r>
            <a:r>
              <a:rPr lang="en-US" altLang="zh-CN" sz="2000" dirty="0"/>
              <a:t>19</a:t>
            </a:r>
            <a:r>
              <a:rPr lang="zh-CN" altLang="en-US" sz="2000" dirty="0"/>
              <a:t>章</a:t>
            </a:r>
            <a:r>
              <a:rPr lang="en-US" altLang="zh-CN" sz="2000" dirty="0"/>
              <a:t>Web</a:t>
            </a:r>
            <a:r>
              <a:rPr lang="zh-CN" altLang="en-US" sz="2000" dirty="0"/>
              <a:t>搜索基础</a:t>
            </a:r>
            <a:endParaRPr lang="en-US" altLang="zh-CN" sz="2000" dirty="0"/>
          </a:p>
          <a:p>
            <a:r>
              <a:rPr lang="zh-CN" altLang="en-US" sz="2000" dirty="0">
                <a:solidFill>
                  <a:srgbClr val="FF0000"/>
                </a:solidFill>
              </a:rPr>
              <a:t>第</a:t>
            </a:r>
            <a:r>
              <a:rPr lang="en-US" altLang="zh-CN" sz="2000" dirty="0">
                <a:solidFill>
                  <a:srgbClr val="FF0000"/>
                </a:solidFill>
              </a:rPr>
              <a:t>20</a:t>
            </a:r>
            <a:r>
              <a:rPr lang="zh-CN" altLang="en-US" sz="2000" dirty="0">
                <a:solidFill>
                  <a:srgbClr val="FF0000"/>
                </a:solidFill>
              </a:rPr>
              <a:t>章</a:t>
            </a:r>
            <a:r>
              <a:rPr lang="en-US" altLang="zh-CN" sz="2000" dirty="0">
                <a:solidFill>
                  <a:srgbClr val="FF0000"/>
                </a:solidFill>
              </a:rPr>
              <a:t>Web</a:t>
            </a:r>
            <a:r>
              <a:rPr lang="zh-CN" altLang="en-US" sz="2000" dirty="0">
                <a:solidFill>
                  <a:srgbClr val="FF0000"/>
                </a:solidFill>
              </a:rPr>
              <a:t>采集及索引</a:t>
            </a:r>
            <a:endParaRPr lang="en-US" altLang="zh-CN" sz="2000" dirty="0">
              <a:solidFill>
                <a:srgbClr val="FF0000"/>
              </a:solidFill>
            </a:endParaRPr>
          </a:p>
          <a:p>
            <a:r>
              <a:rPr lang="zh-CN" altLang="en-US" sz="2100" dirty="0">
                <a:solidFill>
                  <a:srgbClr val="FF0000"/>
                </a:solidFill>
              </a:rPr>
              <a:t>第</a:t>
            </a:r>
            <a:r>
              <a:rPr lang="en-US" altLang="zh-CN" sz="2100" dirty="0">
                <a:solidFill>
                  <a:srgbClr val="FF0000"/>
                </a:solidFill>
              </a:rPr>
              <a:t>21</a:t>
            </a:r>
            <a:r>
              <a:rPr lang="zh-CN" altLang="en-US" sz="2100" dirty="0">
                <a:solidFill>
                  <a:srgbClr val="FF0000"/>
                </a:solidFill>
              </a:rPr>
              <a:t>章链接分析</a:t>
            </a:r>
          </a:p>
          <a:p>
            <a:endParaRPr lang="zh-CN" altLang="en-US" dirty="0"/>
          </a:p>
        </p:txBody>
      </p:sp>
    </p:spTree>
    <p:extLst>
      <p:ext uri="{BB962C8B-B14F-4D97-AF65-F5344CB8AC3E}">
        <p14:creationId xmlns:p14="http://schemas.microsoft.com/office/powerpoint/2010/main" val="244748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斯坦福课程</a:t>
            </a:r>
          </a:p>
        </p:txBody>
      </p:sp>
      <p:sp>
        <p:nvSpPr>
          <p:cNvPr id="6" name="内容占位符 5"/>
          <p:cNvSpPr>
            <a:spLocks noGrp="1"/>
          </p:cNvSpPr>
          <p:nvPr>
            <p:ph idx="1"/>
          </p:nvPr>
        </p:nvSpPr>
        <p:spPr/>
        <p:txBody>
          <a:bodyPr>
            <a:normAutofit fontScale="70000" lnSpcReduction="20000"/>
          </a:bodyPr>
          <a:lstStyle/>
          <a:p>
            <a:r>
              <a:rPr lang="en-US" altLang="zh-CN" b="1" dirty="0"/>
              <a:t>CS 276 / LING 286: Information Retrieval and Web Search</a:t>
            </a:r>
          </a:p>
          <a:p>
            <a:pPr lvl="1"/>
            <a:r>
              <a:rPr lang="en-US" altLang="zh-CN" b="1" dirty="0">
                <a:hlinkClick r:id="rId3"/>
              </a:rPr>
              <a:t>http://web.stanford.edu/class/cs276/index.html</a:t>
            </a:r>
            <a:endParaRPr lang="en-US" altLang="zh-CN" b="1" dirty="0"/>
          </a:p>
          <a:p>
            <a:r>
              <a:rPr lang="en-US" altLang="zh-CN" dirty="0">
                <a:hlinkClick r:id="rId4"/>
              </a:rPr>
              <a:t>NLP </a:t>
            </a:r>
            <a:r>
              <a:rPr lang="zh-CN" altLang="en-US" dirty="0">
                <a:hlinkClick r:id="rId4"/>
              </a:rPr>
              <a:t>课程</a:t>
            </a:r>
            <a:endParaRPr lang="en-US" altLang="zh-CN" dirty="0">
              <a:hlinkClick r:id="rId4"/>
            </a:endParaRPr>
          </a:p>
          <a:p>
            <a:pPr lvl="1"/>
            <a:r>
              <a:rPr lang="en-US" altLang="zh-CN" dirty="0">
                <a:hlinkClick r:id="rId4"/>
              </a:rPr>
              <a:t>CS 124 / Ling 180</a:t>
            </a:r>
            <a:r>
              <a:rPr lang="en-US" altLang="zh-CN" dirty="0"/>
              <a:t>       From Languages to Information </a:t>
            </a:r>
          </a:p>
          <a:p>
            <a:pPr lvl="1"/>
            <a:r>
              <a:rPr lang="en-US" altLang="zh-CN" dirty="0">
                <a:hlinkClick r:id="rId5"/>
              </a:rPr>
              <a:t>CS 224N / Ling 284</a:t>
            </a:r>
            <a:r>
              <a:rPr lang="en-US" altLang="zh-CN" dirty="0"/>
              <a:t>     Natural Language Processing   (</a:t>
            </a:r>
            <a:r>
              <a:rPr lang="en-US" altLang="zh-CN" dirty="0">
                <a:hlinkClick r:id="rId6"/>
              </a:rPr>
              <a:t>final projects</a:t>
            </a:r>
            <a:r>
              <a:rPr lang="en-US" altLang="zh-CN" dirty="0"/>
              <a:t> from past years) </a:t>
            </a:r>
          </a:p>
          <a:p>
            <a:pPr lvl="2"/>
            <a:r>
              <a:rPr lang="en-US" b="1" dirty="0"/>
              <a:t>CS224n: Natural Language Processing with Deep Learning</a:t>
            </a:r>
          </a:p>
          <a:p>
            <a:pPr lvl="3"/>
            <a:r>
              <a:rPr lang="en-US" b="1" dirty="0"/>
              <a:t>Stanford / Winter 2020</a:t>
            </a:r>
          </a:p>
          <a:p>
            <a:pPr lvl="1"/>
            <a:r>
              <a:rPr lang="en-US" altLang="zh-CN" dirty="0">
                <a:hlinkClick r:id="rId7"/>
              </a:rPr>
              <a:t>CS 224U / Ling 288</a:t>
            </a:r>
            <a:r>
              <a:rPr lang="en-US" altLang="zh-CN" dirty="0"/>
              <a:t>     Natural Language Understanding </a:t>
            </a:r>
          </a:p>
          <a:p>
            <a:pPr lvl="1"/>
            <a:r>
              <a:rPr lang="en-US" altLang="zh-CN" dirty="0">
                <a:hlinkClick r:id="rId8"/>
              </a:rPr>
              <a:t>CS 224S / Ling 281</a:t>
            </a:r>
            <a:r>
              <a:rPr lang="en-US" altLang="zh-CN" dirty="0"/>
              <a:t>      Speech Recognition and Synthesis </a:t>
            </a:r>
          </a:p>
          <a:p>
            <a:pPr lvl="1"/>
            <a:r>
              <a:rPr lang="en-US" altLang="zh-CN" dirty="0">
                <a:hlinkClick r:id="rId9"/>
              </a:rPr>
              <a:t>CS 276 / Ling 286</a:t>
            </a:r>
            <a:r>
              <a:rPr lang="en-US" altLang="zh-CN" dirty="0"/>
              <a:t>       Information Retrieval and Web Search </a:t>
            </a:r>
          </a:p>
          <a:p>
            <a:pPr lvl="1"/>
            <a:r>
              <a:rPr lang="en-US" altLang="zh-CN" dirty="0">
                <a:hlinkClick r:id="rId10"/>
              </a:rPr>
              <a:t>CS 424P / Ling 287</a:t>
            </a:r>
            <a:r>
              <a:rPr lang="en-US" altLang="zh-CN" dirty="0"/>
              <a:t>     Extracting Social Meaning and Sentiment </a:t>
            </a:r>
          </a:p>
          <a:p>
            <a:pPr lvl="1"/>
            <a:r>
              <a:rPr lang="en-US" altLang="zh-CN" dirty="0">
                <a:hlinkClick r:id="rId11"/>
              </a:rPr>
              <a:t>Ling 289</a:t>
            </a:r>
            <a:r>
              <a:rPr lang="en-US" altLang="zh-CN" dirty="0"/>
              <a:t>     History of Computational Linguistics </a:t>
            </a:r>
          </a:p>
          <a:p>
            <a:pPr lvl="1"/>
            <a:r>
              <a:rPr lang="en-US" altLang="zh-CN" dirty="0">
                <a:hlinkClick r:id="rId12"/>
              </a:rPr>
              <a:t>Ling 289 (older)</a:t>
            </a:r>
            <a:r>
              <a:rPr lang="en-US" altLang="zh-CN" dirty="0"/>
              <a:t>   Quantitative and Probabilistic Explanation in Linguistics </a:t>
            </a:r>
          </a:p>
          <a:p>
            <a:pPr lvl="1"/>
            <a:endParaRPr lang="en-US" altLang="zh-CN" b="1" dirty="0">
              <a:effectLst/>
            </a:endParaRPr>
          </a:p>
        </p:txBody>
      </p:sp>
    </p:spTree>
    <p:extLst>
      <p:ext uri="{BB962C8B-B14F-4D97-AF65-F5344CB8AC3E}">
        <p14:creationId xmlns:p14="http://schemas.microsoft.com/office/powerpoint/2010/main" val="4530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dirty="0"/>
              <a:t>What do we hope to teach?</a:t>
            </a:r>
          </a:p>
        </p:txBody>
      </p:sp>
      <p:sp>
        <p:nvSpPr>
          <p:cNvPr id="58370" name="Rectangle 3"/>
          <p:cNvSpPr>
            <a:spLocks noGrp="1" noChangeArrowheads="1"/>
          </p:cNvSpPr>
          <p:nvPr>
            <p:ph idx="1"/>
          </p:nvPr>
        </p:nvSpPr>
        <p:spPr>
          <a:xfrm>
            <a:off x="304800" y="1803400"/>
            <a:ext cx="8686800" cy="4673600"/>
          </a:xfrm>
        </p:spPr>
        <p:txBody>
          <a:bodyPr>
            <a:normAutofit/>
          </a:bodyPr>
          <a:lstStyle/>
          <a:p>
            <a:r>
              <a:rPr lang="en-US" dirty="0"/>
              <a:t>How to do efficient (fast, compact) text indexing</a:t>
            </a:r>
          </a:p>
          <a:p>
            <a:r>
              <a:rPr lang="en-US" dirty="0"/>
              <a:t>Retrieval models: Boolean, vector-space, probabilistic, and machine learning models</a:t>
            </a:r>
          </a:p>
          <a:p>
            <a:r>
              <a:rPr lang="en-US" dirty="0"/>
              <a:t>Evaluation and IR interface issues</a:t>
            </a:r>
          </a:p>
          <a:p>
            <a:r>
              <a:rPr lang="en-US" dirty="0"/>
              <a:t>Document clustering and classification</a:t>
            </a:r>
          </a:p>
          <a:p>
            <a:r>
              <a:rPr lang="en-US" dirty="0"/>
              <a:t>Search on the web, including crawling, link-based algorithms, indirect feedback, metadata, </a:t>
            </a:r>
            <a:r>
              <a:rPr lang="en-US"/>
              <a:t>and personalization</a:t>
            </a:r>
            <a:endParaRPr lang="en-US" dirty="0"/>
          </a:p>
        </p:txBody>
      </p:sp>
      <p:sp>
        <p:nvSpPr>
          <p:cNvPr id="2" name="Slide Number Placeholder 1"/>
          <p:cNvSpPr>
            <a:spLocks noGrp="1"/>
          </p:cNvSpPr>
          <p:nvPr>
            <p:ph type="sldNum" sz="quarter" idx="12"/>
          </p:nvPr>
        </p:nvSpPr>
        <p:spPr/>
        <p:txBody>
          <a:bodyPr/>
          <a:lstStyle/>
          <a:p>
            <a:fld id="{10F35DC5-7E65-8247-99AB-4E984F8A921E}" type="slidenum">
              <a:rPr lang="en-US" smtClean="0"/>
              <a:pPr/>
              <a:t>7</a:t>
            </a:fld>
            <a:endParaRPr lang="en-US"/>
          </a:p>
        </p:txBody>
      </p:sp>
    </p:spTree>
    <p:extLst>
      <p:ext uri="{BB962C8B-B14F-4D97-AF65-F5344CB8AC3E}">
        <p14:creationId xmlns:p14="http://schemas.microsoft.com/office/powerpoint/2010/main" val="20854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en-US" b="1" dirty="0"/>
              <a:t>Course Description</a:t>
            </a:r>
          </a:p>
          <a:p>
            <a:pPr lvl="1"/>
            <a:r>
              <a:rPr lang="en-US" dirty="0"/>
              <a:t>Information retrieval is the process through which a computer system can respond to a user's </a:t>
            </a:r>
            <a:r>
              <a:rPr lang="en-US" dirty="0">
                <a:solidFill>
                  <a:srgbClr val="FF0000"/>
                </a:solidFill>
              </a:rPr>
              <a:t>quer</a:t>
            </a:r>
            <a:r>
              <a:rPr lang="en-US" dirty="0"/>
              <a:t>y for </a:t>
            </a:r>
            <a:r>
              <a:rPr lang="en-US" dirty="0">
                <a:solidFill>
                  <a:srgbClr val="FF0000"/>
                </a:solidFill>
              </a:rPr>
              <a:t>text-based</a:t>
            </a:r>
            <a:r>
              <a:rPr lang="en-US" dirty="0"/>
              <a:t> information on a specific topic. </a:t>
            </a:r>
          </a:p>
          <a:p>
            <a:pPr lvl="1"/>
            <a:r>
              <a:rPr lang="en-US" dirty="0"/>
              <a:t>IR was one of the first and remains one of the most important problems in the domain of natural language processing (</a:t>
            </a:r>
            <a:r>
              <a:rPr lang="en-US" dirty="0">
                <a:solidFill>
                  <a:srgbClr val="FF0000"/>
                </a:solidFill>
              </a:rPr>
              <a:t>NLP</a:t>
            </a:r>
            <a:r>
              <a:rPr lang="en-US" dirty="0"/>
              <a:t>).</a:t>
            </a:r>
          </a:p>
          <a:p>
            <a:pPr lvl="1"/>
            <a:r>
              <a:rPr lang="en-US" dirty="0"/>
              <a:t> </a:t>
            </a:r>
            <a:r>
              <a:rPr lang="en-US" dirty="0">
                <a:solidFill>
                  <a:srgbClr val="FF0000"/>
                </a:solidFill>
              </a:rPr>
              <a:t>Web search </a:t>
            </a:r>
            <a:r>
              <a:rPr lang="en-US" dirty="0"/>
              <a:t>is the application of information retrieval techniques to the largest corpus of text anywhere -- the web -- and it is the area in which most people interact with IR systems most frequently. </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500174"/>
            <a:ext cx="8229600" cy="4625989"/>
          </a:xfrm>
        </p:spPr>
        <p:txBody>
          <a:bodyPr>
            <a:normAutofit fontScale="92500" lnSpcReduction="20000"/>
          </a:bodyPr>
          <a:lstStyle/>
          <a:p>
            <a:r>
              <a:rPr lang="en-US" dirty="0"/>
              <a:t>In this course, we will cover basic and advanced techniques for building </a:t>
            </a:r>
            <a:r>
              <a:rPr lang="en-US" dirty="0">
                <a:solidFill>
                  <a:srgbClr val="FF0000"/>
                </a:solidFill>
              </a:rPr>
              <a:t>text-based information systems</a:t>
            </a:r>
            <a:r>
              <a:rPr lang="en-US" dirty="0"/>
              <a:t>, including the following topics: </a:t>
            </a:r>
          </a:p>
          <a:p>
            <a:pPr lvl="1"/>
            <a:r>
              <a:rPr lang="en-US" dirty="0"/>
              <a:t>Efficient text </a:t>
            </a:r>
            <a:r>
              <a:rPr lang="en-US" dirty="0">
                <a:solidFill>
                  <a:srgbClr val="FF0000"/>
                </a:solidFill>
              </a:rPr>
              <a:t>indexing</a:t>
            </a:r>
            <a:endParaRPr lang="en-US" sz="2900" b="1" dirty="0">
              <a:solidFill>
                <a:srgbClr val="FF0000"/>
              </a:solidFill>
            </a:endParaRPr>
          </a:p>
          <a:p>
            <a:pPr lvl="1"/>
            <a:r>
              <a:rPr lang="en-US" dirty="0"/>
              <a:t>Boolean and vector-space retrieval </a:t>
            </a:r>
            <a:r>
              <a:rPr lang="en-US" dirty="0">
                <a:solidFill>
                  <a:srgbClr val="FF0000"/>
                </a:solidFill>
              </a:rPr>
              <a:t>models</a:t>
            </a:r>
          </a:p>
          <a:p>
            <a:pPr lvl="1"/>
            <a:r>
              <a:rPr lang="en-US" dirty="0">
                <a:solidFill>
                  <a:srgbClr val="FF0000"/>
                </a:solidFill>
              </a:rPr>
              <a:t>Evaluation</a:t>
            </a:r>
            <a:r>
              <a:rPr lang="en-US" dirty="0"/>
              <a:t> and interface issues</a:t>
            </a:r>
          </a:p>
          <a:p>
            <a:pPr lvl="1"/>
            <a:r>
              <a:rPr lang="en-US" dirty="0"/>
              <a:t>IR techniques for the </a:t>
            </a:r>
            <a:r>
              <a:rPr lang="en-US" dirty="0">
                <a:solidFill>
                  <a:srgbClr val="FF0000"/>
                </a:solidFill>
              </a:rPr>
              <a:t>web</a:t>
            </a:r>
            <a:r>
              <a:rPr lang="en-US" dirty="0"/>
              <a:t>, including crawling, link-based algorithms, and metadata usage</a:t>
            </a:r>
          </a:p>
          <a:p>
            <a:pPr lvl="1"/>
            <a:r>
              <a:rPr lang="en-US" dirty="0"/>
              <a:t>Document clustering and classification</a:t>
            </a:r>
          </a:p>
          <a:p>
            <a:pPr lvl="1"/>
            <a:r>
              <a:rPr lang="en-US" dirty="0"/>
              <a:t>Traditional and machine learning-based </a:t>
            </a:r>
            <a:r>
              <a:rPr lang="en-US" dirty="0">
                <a:solidFill>
                  <a:srgbClr val="FF0000"/>
                </a:solidFill>
              </a:rPr>
              <a:t>ranking</a:t>
            </a:r>
            <a:r>
              <a:rPr lang="en-US" dirty="0"/>
              <a:t> approaches</a:t>
            </a: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2519</TotalTime>
  <Words>769</Words>
  <Application>Microsoft Office PowerPoint</Application>
  <PresentationFormat>全屏显示(4:3)</PresentationFormat>
  <Paragraphs>102</Paragraphs>
  <Slides>14</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ＭＳ Ｐゴシック</vt:lpstr>
      <vt:lpstr>黑体</vt:lpstr>
      <vt:lpstr>宋体</vt:lpstr>
      <vt:lpstr>Arial</vt:lpstr>
      <vt:lpstr>Calibri</vt:lpstr>
      <vt:lpstr>Lucida Sans</vt:lpstr>
      <vt:lpstr>Times New Roman</vt:lpstr>
      <vt:lpstr>Office 主题</vt:lpstr>
      <vt:lpstr>《信息检索》</vt:lpstr>
      <vt:lpstr>PowerPoint 演示文稿</vt:lpstr>
      <vt:lpstr>PowerPoint 演示文稿</vt:lpstr>
      <vt:lpstr>参考教材</vt:lpstr>
      <vt:lpstr>PowerPoint 演示文稿</vt:lpstr>
      <vt:lpstr>斯坦福课程</vt:lpstr>
      <vt:lpstr>What do we hope to teach?</vt:lpstr>
      <vt:lpstr>PowerPoint 演示文稿</vt:lpstr>
      <vt:lpstr>PowerPoint 演示文稿</vt:lpstr>
      <vt:lpstr>PowerPoint 演示文稿</vt:lpstr>
      <vt:lpstr>课程目录</vt:lpstr>
      <vt:lpstr>PowerPoint 演示文稿</vt:lpstr>
      <vt:lpstr>课程考核</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dc:title>
  <dc:creator>lianli</dc:creator>
  <cp:lastModifiedBy>86186</cp:lastModifiedBy>
  <cp:revision>77</cp:revision>
  <dcterms:created xsi:type="dcterms:W3CDTF">2018-07-03T23:44:48Z</dcterms:created>
  <dcterms:modified xsi:type="dcterms:W3CDTF">2022-09-18T01:28:02Z</dcterms:modified>
</cp:coreProperties>
</file>