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30"/>
  </p:handoutMasterIdLst>
  <p:sldIdLst>
    <p:sldId id="412" r:id="rId4"/>
    <p:sldId id="421" r:id="rId6"/>
    <p:sldId id="418" r:id="rId7"/>
    <p:sldId id="302" r:id="rId8"/>
    <p:sldId id="374" r:id="rId9"/>
    <p:sldId id="422" r:id="rId10"/>
    <p:sldId id="423" r:id="rId11"/>
    <p:sldId id="455" r:id="rId12"/>
    <p:sldId id="461" r:id="rId13"/>
    <p:sldId id="462" r:id="rId14"/>
    <p:sldId id="463" r:id="rId15"/>
    <p:sldId id="460" r:id="rId16"/>
    <p:sldId id="456" r:id="rId17"/>
    <p:sldId id="459" r:id="rId18"/>
    <p:sldId id="452" r:id="rId19"/>
    <p:sldId id="464" r:id="rId20"/>
    <p:sldId id="453" r:id="rId21"/>
    <p:sldId id="465" r:id="rId22"/>
    <p:sldId id="454" r:id="rId23"/>
    <p:sldId id="457" r:id="rId24"/>
    <p:sldId id="458" r:id="rId25"/>
    <p:sldId id="466" r:id="rId26"/>
    <p:sldId id="467" r:id="rId27"/>
    <p:sldId id="468" r:id="rId28"/>
    <p:sldId id="415" r:id="rId29"/>
  </p:sldIdLst>
  <p:sldSz cx="9144000" cy="6858000" type="screen4x3"/>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9901" autoAdjust="0"/>
  </p:normalViewPr>
  <p:slideViewPr>
    <p:cSldViewPr snapToGrid="0">
      <p:cViewPr varScale="1">
        <p:scale>
          <a:sx n="89" d="100"/>
          <a:sy n="89" d="100"/>
        </p:scale>
        <p:origin x="1104" y="68"/>
      </p:cViewPr>
      <p:guideLst>
        <p:guide orient="horz" pos="2160"/>
        <p:guide pos="2884"/>
      </p:guideLst>
    </p:cSldViewPr>
  </p:slideViewPr>
  <p:notesTextViewPr>
    <p:cViewPr>
      <p:scale>
        <a:sx n="3" d="2"/>
        <a:sy n="3" d="2"/>
      </p:scale>
      <p:origin x="0" y="0"/>
    </p:cViewPr>
  </p:notesTextViewPr>
  <p:notesViewPr>
    <p:cSldViewPr snapToGrid="0">
      <p:cViewPr varScale="1">
        <p:scale>
          <a:sx n="82" d="100"/>
          <a:sy n="82" d="100"/>
        </p:scale>
        <p:origin x="268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7C6BF7-1C2E-4D41-867E-3D46D4444D5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B14AE3-024D-40F5-9D5A-99D5B84546C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52FEBC-2582-4787-B13C-7CA9691B98B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HSCODE</a:t>
            </a:r>
            <a:r>
              <a:rPr lang="zh-CN" altLang="en-US"/>
              <a:t>就是海关编码，是商品在进出海关时对商品进行分类的编码，每个编码代表一类商品。</a:t>
            </a:r>
            <a:endParaRPr lang="zh-CN" altLang="en-US"/>
          </a:p>
          <a:p>
            <a:r>
              <a:rPr lang="zh-CN" altLang="en-US"/>
              <a:t>比如我要出口这样一套运动服，那么我就要把这一串编码报给海关。海关会根据这个编码进行征税等工作。</a:t>
            </a:r>
            <a:endParaRPr lang="zh-CN" altLang="en-US"/>
          </a:p>
          <a:p>
            <a:r>
              <a:rPr lang="zh-CN" altLang="en-US"/>
              <a:t>海关编码的前六位是世界通用的，后边的位是各个国家自己制定的。在中国，海关编码一共有</a:t>
            </a:r>
            <a:r>
              <a:rPr lang="en-US" altLang="zh-CN"/>
              <a:t>10</a:t>
            </a:r>
            <a:r>
              <a:rPr lang="zh-CN" altLang="en-US"/>
              <a:t>位，前八位称为主码，后两位称为附加码，一般我们使用前八位就可以确定一个商品的类别了。</a:t>
            </a:r>
            <a:endParaRPr lang="zh-CN" altLang="en-US"/>
          </a:p>
          <a:p>
            <a:r>
              <a:rPr lang="zh-CN" altLang="en-US"/>
              <a:t>在海关编码中，每两位确定一个类别，比如在这个海关编码中，前两位表示</a:t>
            </a:r>
            <a:r>
              <a:rPr lang="en-US" altLang="zh-CN"/>
              <a:t>“</a:t>
            </a:r>
            <a:r>
              <a:rPr lang="zh-CN" altLang="en-US"/>
              <a:t>针织或钩编的服装及衣着附件</a:t>
            </a:r>
            <a:r>
              <a:rPr lang="en-US" altLang="zh-CN"/>
              <a:t>”</a:t>
            </a:r>
            <a:r>
              <a:rPr lang="zh-CN" altLang="en-US"/>
              <a:t>，第三四位表示其中的运动服、滑雪服及游泳服，第五六位表示材料是合成纤维，后边都是</a:t>
            </a:r>
            <a:r>
              <a:rPr lang="en-US" altLang="zh-CN"/>
              <a:t>0</a:t>
            </a:r>
            <a:r>
              <a:rPr lang="zh-CN" altLang="en-US"/>
              <a:t>，说明我国没有对这一组编码进行扩展。</a:t>
            </a:r>
            <a:endParaRPr lang="zh-CN" altLang="en-US"/>
          </a:p>
          <a:p>
            <a:r>
              <a:rPr lang="zh-CN" altLang="en-US"/>
              <a:t>一般，要获得海关编码都要查询右下这本书，很厚，查找过程比较繁琐，我们可以简单体验一下。</a:t>
            </a:r>
            <a:endParaRPr lang="zh-CN" altLang="en-US"/>
          </a:p>
        </p:txBody>
      </p:sp>
      <p:sp>
        <p:nvSpPr>
          <p:cNvPr id="4" name="灯片编号占位符 3"/>
          <p:cNvSpPr>
            <a:spLocks noGrp="1"/>
          </p:cNvSpPr>
          <p:nvPr>
            <p:ph type="sldNum" sz="quarter" idx="5"/>
          </p:nvPr>
        </p:nvSpPr>
        <p:spPr/>
        <p:txBody>
          <a:bodyPr/>
          <a:lstStyle/>
          <a:p>
            <a:fld id="{6E52FEBC-2582-4787-B13C-7CA9691B98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体验，我们总结了人工检索的三个挑战：第一个是类目多，在中国，大概一共有一万多个类目，查找繁琐，耗费大量人力；第二个是容易出错，如果出错，就会给进出口商带来不必要的损失。在现实情况下，有很多报关公司来帮助企业报关，报关公司要帮助企业进行预归类，报关公司的员工要取得</a:t>
            </a:r>
            <a:r>
              <a:rPr lang="en-US" altLang="zh-CN"/>
              <a:t>“</a:t>
            </a:r>
            <a:r>
              <a:rPr lang="zh-CN" altLang="en-US">
                <a:sym typeface="+mn-ea"/>
              </a:rPr>
              <a:t>预归类资格证书</a:t>
            </a:r>
            <a:r>
              <a:rPr lang="en-US" altLang="zh-CN"/>
              <a:t>”</a:t>
            </a:r>
            <a:r>
              <a:rPr lang="zh-CN" altLang="en-US"/>
              <a:t>，这类人才比较紧缺。</a:t>
            </a:r>
            <a:endParaRPr lang="zh-CN" altLang="en-US"/>
          </a:p>
        </p:txBody>
      </p:sp>
      <p:sp>
        <p:nvSpPr>
          <p:cNvPr id="4" name="灯片编号占位符 3"/>
          <p:cNvSpPr>
            <a:spLocks noGrp="1"/>
          </p:cNvSpPr>
          <p:nvPr>
            <p:ph type="sldNum" sz="quarter" idx="5"/>
          </p:nvPr>
        </p:nvSpPr>
        <p:spPr/>
        <p:txBody>
          <a:bodyPr/>
          <a:lstStyle/>
          <a:p>
            <a:fld id="{6E52FEBC-2582-4787-B13C-7CA9691B98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A4454-3096-4C6B-8AF0-9B51CA18B3B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solidFill>
                  <a:prstClr val="black">
                    <a:tint val="75000"/>
                  </a:prstClr>
                </a:solidFill>
              </a:rPr>
            </a:fld>
            <a:r>
              <a:rPr lang="en-US" altLang="zh-CN" dirty="0">
                <a:solidFill>
                  <a:prstClr val="black">
                    <a:tint val="75000"/>
                  </a:prstClr>
                </a:solidFill>
              </a:rPr>
              <a:t>/n</a:t>
            </a:r>
            <a:endParaRPr lang="zh-CN" alt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solidFill>
                  <a:prstClr val="black">
                    <a:tint val="75000"/>
                  </a:prstClr>
                </a:solidFill>
              </a:rPr>
            </a:fld>
            <a:r>
              <a:rPr lang="en-US" altLang="zh-CN" dirty="0">
                <a:solidFill>
                  <a:prstClr val="black">
                    <a:tint val="75000"/>
                  </a:prstClr>
                </a:solidFill>
              </a:rPr>
              <a:t>/n</a:t>
            </a:r>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solidFill>
                  <a:prstClr val="black">
                    <a:tint val="75000"/>
                  </a:prstClr>
                </a:solidFill>
              </a:rPr>
            </a:fld>
            <a:r>
              <a:rPr lang="en-US" altLang="zh-CN" dirty="0">
                <a:solidFill>
                  <a:prstClr val="black">
                    <a:tint val="75000"/>
                  </a:prstClr>
                </a:solidFill>
              </a:rPr>
              <a:t>/n</a:t>
            </a:r>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solidFill>
                  <a:prstClr val="black">
                    <a:tint val="75000"/>
                  </a:prstClr>
                </a:solidFill>
              </a:rPr>
            </a:fld>
            <a:r>
              <a:rPr lang="en-US" altLang="zh-CN" dirty="0">
                <a:solidFill>
                  <a:prstClr val="black">
                    <a:tint val="75000"/>
                  </a:prstClr>
                </a:solidFill>
              </a:rPr>
              <a:t>/n</a:t>
            </a:r>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userDrawn="1"/>
        </p:nvSpPr>
        <p:spPr>
          <a:xfrm>
            <a:off x="0" y="935009"/>
            <a:ext cx="9144000" cy="45719"/>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solidFill>
                  <a:prstClr val="black">
                    <a:tint val="75000"/>
                  </a:prstClr>
                </a:solidFill>
              </a:rPr>
            </a:fld>
            <a:r>
              <a:rPr lang="en-US" altLang="zh-CN" dirty="0">
                <a:solidFill>
                  <a:prstClr val="black">
                    <a:tint val="75000"/>
                  </a:prstClr>
                </a:solidFill>
              </a:rPr>
              <a:t>/n</a:t>
            </a:r>
            <a:endParaRPr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6" name="灯片编号占位符 3"/>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5A2061-C7EC-4BC6-9921-C6CD8D3A6F2B}" type="slidenum">
              <a:rPr lang="zh-CN" altLang="en-US" smtClean="0">
                <a:solidFill>
                  <a:prstClr val="black">
                    <a:tint val="75000"/>
                  </a:prstClr>
                </a:solidFill>
              </a:rPr>
            </a:fld>
            <a:r>
              <a:rPr lang="en-US" altLang="zh-CN" dirty="0">
                <a:solidFill>
                  <a:prstClr val="black">
                    <a:tint val="75000"/>
                  </a:prstClr>
                </a:solidFill>
              </a:rPr>
              <a:t>/n</a:t>
            </a:r>
            <a:endParaRPr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780" y="0"/>
            <a:ext cx="9180512" cy="6858000"/>
          </a:xfrm>
          <a:prstGeom prst="rect">
            <a:avLst/>
          </a:prstGeom>
          <a:solidFill>
            <a:schemeClr val="accent2"/>
          </a:solidFill>
        </p:spPr>
      </p:pic>
      <p:sp>
        <p:nvSpPr>
          <p:cNvPr id="6" name="矩形 5"/>
          <p:cNvSpPr/>
          <p:nvPr/>
        </p:nvSpPr>
        <p:spPr>
          <a:xfrm>
            <a:off x="-18256" y="1991394"/>
            <a:ext cx="9162256" cy="169218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5078057" y="3761316"/>
            <a:ext cx="4067944"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24544" y="1847378"/>
            <a:ext cx="6180720"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TextBox 7"/>
          <p:cNvSpPr txBox="1"/>
          <p:nvPr/>
        </p:nvSpPr>
        <p:spPr>
          <a:xfrm>
            <a:off x="17780" y="2238353"/>
            <a:ext cx="9162256" cy="646331"/>
          </a:xfrm>
          <a:prstGeom prst="rect">
            <a:avLst/>
          </a:prstGeom>
          <a:noFill/>
        </p:spPr>
        <p:txBody>
          <a:bodyPr wrap="square" rtlCol="0">
            <a:spAutoFit/>
          </a:bodyPr>
          <a:lstStyle/>
          <a:p>
            <a:pPr algn="ctr"/>
            <a:r>
              <a:rPr lang="zh-CN" altLang="en-US" sz="3600" b="1"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跨境商品海关编码知识图谱构建</a:t>
            </a:r>
            <a:endParaRPr sz="3600" b="1"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8" name="矩形 17"/>
          <p:cNvSpPr/>
          <p:nvPr/>
        </p:nvSpPr>
        <p:spPr>
          <a:xfrm>
            <a:off x="3410347" y="4502436"/>
            <a:ext cx="2305050" cy="475615"/>
          </a:xfrm>
          <a:prstGeom prst="rect">
            <a:avLst/>
          </a:prstGeom>
        </p:spPr>
        <p:txBody>
          <a:bodyPr wrap="square">
            <a:spAutoFit/>
          </a:bodyPr>
          <a:lstStyle/>
          <a:p>
            <a:pPr algn="ctr">
              <a:lnSpc>
                <a:spcPct val="125000"/>
              </a:lnSpc>
              <a:spcAft>
                <a:spcPts val="600"/>
              </a:spcAft>
            </a:pPr>
            <a:r>
              <a:rPr lang="zh-CN" altLang="en-US" sz="2000" dirty="0">
                <a:solidFill>
                  <a:srgbClr val="01538E"/>
                </a:solidFill>
                <a:cs typeface="Times New Roman" panose="02020603050405020304" pitchFamily="18" charset="0"/>
              </a:rPr>
              <a:t>崔立真、</a:t>
            </a:r>
            <a:r>
              <a:rPr lang="zh-CN" altLang="en-US" sz="2000" dirty="0">
                <a:solidFill>
                  <a:srgbClr val="01538E"/>
                </a:solidFill>
                <a:cs typeface="Times New Roman" panose="02020603050405020304" pitchFamily="18" charset="0"/>
              </a:rPr>
              <a:t>刘宁</a:t>
            </a:r>
            <a:endParaRPr lang="zh-CN" altLang="en-US" sz="2000" dirty="0">
              <a:solidFill>
                <a:srgbClr val="01538E"/>
              </a:solidFill>
              <a:cs typeface="Times New Roman" panose="02020603050405020304" pitchFamily="18" charset="0"/>
            </a:endParaRPr>
          </a:p>
        </p:txBody>
      </p:sp>
      <p:sp>
        <p:nvSpPr>
          <p:cNvPr id="23" name="TextBox 4"/>
          <p:cNvSpPr txBox="1"/>
          <p:nvPr/>
        </p:nvSpPr>
        <p:spPr>
          <a:xfrm>
            <a:off x="2449513" y="6195620"/>
            <a:ext cx="4298790" cy="523220"/>
          </a:xfrm>
          <a:prstGeom prst="rect">
            <a:avLst/>
          </a:prstGeom>
          <a:noFill/>
        </p:spPr>
        <p:txBody>
          <a:bodyPr wrap="square" rtlCol="0">
            <a:spAutoFit/>
          </a:bodyPr>
          <a:lstStyle/>
          <a:p>
            <a:pPr algn="ctr"/>
            <a:r>
              <a:rPr lang="zh-CN" altLang="en-US" sz="1400">
                <a:solidFill>
                  <a:srgbClr val="01538E"/>
                </a:solidFill>
                <a:latin typeface="微软雅黑" panose="020B0503020204020204" pitchFamily="34" charset="-122"/>
                <a:ea typeface="微软雅黑" panose="020B0503020204020204" pitchFamily="34" charset="-122"/>
              </a:rPr>
              <a:t>山东大学软件学院</a:t>
            </a:r>
            <a:endParaRPr lang="en-US" altLang="zh-CN" sz="1400">
              <a:solidFill>
                <a:srgbClr val="01538E"/>
              </a:solidFill>
              <a:latin typeface="微软雅黑" panose="020B0503020204020204" pitchFamily="34" charset="-122"/>
              <a:ea typeface="微软雅黑" panose="020B0503020204020204" pitchFamily="34" charset="-122"/>
            </a:endParaRPr>
          </a:p>
          <a:p>
            <a:pPr algn="ctr"/>
            <a:r>
              <a:rPr lang="zh-CN" altLang="en-US" sz="1400">
                <a:solidFill>
                  <a:srgbClr val="01538E"/>
                </a:solidFill>
                <a:latin typeface="微软雅黑" panose="020B0503020204020204" pitchFamily="34" charset="-122"/>
                <a:ea typeface="微软雅黑" panose="020B0503020204020204" pitchFamily="34" charset="-122"/>
              </a:rPr>
              <a:t>山东大学</a:t>
            </a:r>
            <a:r>
              <a:rPr lang="en-US" altLang="zh-CN" sz="1400">
                <a:solidFill>
                  <a:srgbClr val="01538E"/>
                </a:solidFill>
                <a:latin typeface="微软雅黑" panose="020B0503020204020204" pitchFamily="34" charset="-122"/>
                <a:ea typeface="微软雅黑" panose="020B0503020204020204" pitchFamily="34" charset="-122"/>
              </a:rPr>
              <a:t>-</a:t>
            </a:r>
            <a:r>
              <a:rPr lang="zh-CN" altLang="en-US" sz="1400">
                <a:solidFill>
                  <a:srgbClr val="01538E"/>
                </a:solidFill>
                <a:latin typeface="微软雅黑" panose="020B0503020204020204" pitchFamily="34" charset="-122"/>
                <a:ea typeface="微软雅黑" panose="020B0503020204020204" pitchFamily="34" charset="-122"/>
              </a:rPr>
              <a:t>南洋理工大学人工智能国际联合研究院</a:t>
            </a:r>
            <a:endParaRPr lang="en-US" altLang="zh-CN" sz="1400" dirty="0">
              <a:solidFill>
                <a:srgbClr val="01538E"/>
              </a:solidFill>
              <a:latin typeface="微软雅黑" panose="020B0503020204020204" pitchFamily="34" charset="-122"/>
              <a:ea typeface="微软雅黑" panose="020B0503020204020204" pitchFamily="34" charset="-122"/>
            </a:endParaRPr>
          </a:p>
        </p:txBody>
      </p:sp>
      <p:pic>
        <p:nvPicPr>
          <p:cNvPr id="24" name="Picture 2" descr="F:\HQ\1素材\设计资料\设计资料\图标\S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375" y="291587"/>
            <a:ext cx="837453" cy="83671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146" y="271273"/>
            <a:ext cx="918981" cy="87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449" y="319733"/>
            <a:ext cx="1636935" cy="5238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26868"/>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数据采集</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775212" cy="910249"/>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一、海关编码数据采集</a:t>
            </a:r>
            <a:endParaRPr lang="en-US" altLang="zh-CN" sz="2000" b="1" dirty="0">
              <a:solidFill>
                <a:srgbClr val="01538E"/>
              </a:solidFill>
              <a:cs typeface="Times New Roman" panose="02020603050405020304" pitchFamily="18" charset="0"/>
            </a:endParaRPr>
          </a:p>
          <a:p>
            <a:pPr>
              <a:lnSpc>
                <a:spcPct val="125000"/>
              </a:lnSpc>
              <a:spcAft>
                <a:spcPts val="600"/>
              </a:spcAft>
            </a:pPr>
            <a:r>
              <a:rPr lang="en-US" altLang="zh-CN" sz="2000" b="1" dirty="0">
                <a:solidFill>
                  <a:srgbClr val="01538E"/>
                </a:solidFill>
                <a:cs typeface="Times New Roman" panose="02020603050405020304" pitchFamily="18" charset="0"/>
              </a:rPr>
              <a:t>     </a:t>
            </a:r>
            <a:r>
              <a:rPr lang="zh-CN" altLang="en-US" b="1" dirty="0">
                <a:solidFill>
                  <a:srgbClr val="01538E"/>
                </a:solidFill>
                <a:cs typeface="Times New Roman" panose="02020603050405020304" pitchFamily="18" charset="0"/>
              </a:rPr>
              <a:t>商务部网站</a:t>
            </a:r>
            <a:r>
              <a:rPr lang="zh-CN" altLang="en-US" sz="1600" dirty="0">
                <a:solidFill>
                  <a:srgbClr val="01538E"/>
                </a:solidFill>
                <a:cs typeface="Times New Roman" panose="02020603050405020304" pitchFamily="18" charset="0"/>
              </a:rPr>
              <a:t>： </a:t>
            </a:r>
            <a:endParaRPr lang="en-US" altLang="zh-CN" sz="2000" dirty="0">
              <a:solidFill>
                <a:srgbClr val="01538E"/>
              </a:solidFill>
              <a:cs typeface="Times New Roman" panose="02020603050405020304"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205302"/>
            <a:ext cx="9144000" cy="41190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数据采集</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775212" cy="910249"/>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一、海关编码数据采集</a:t>
            </a:r>
            <a:endParaRPr lang="en-US" altLang="zh-CN" sz="2000" b="1" dirty="0">
              <a:solidFill>
                <a:srgbClr val="01538E"/>
              </a:solidFill>
              <a:cs typeface="Times New Roman" panose="02020603050405020304" pitchFamily="18" charset="0"/>
            </a:endParaRPr>
          </a:p>
          <a:p>
            <a:pPr>
              <a:lnSpc>
                <a:spcPct val="125000"/>
              </a:lnSpc>
              <a:spcAft>
                <a:spcPts val="600"/>
              </a:spcAft>
            </a:pPr>
            <a:r>
              <a:rPr lang="en-US" altLang="zh-CN" sz="2000" b="1" dirty="0">
                <a:solidFill>
                  <a:srgbClr val="01538E"/>
                </a:solidFill>
                <a:cs typeface="Times New Roman" panose="02020603050405020304" pitchFamily="18" charset="0"/>
              </a:rPr>
              <a:t>     </a:t>
            </a:r>
            <a:r>
              <a:rPr lang="zh-CN" altLang="en-US" sz="2000" b="1" dirty="0">
                <a:solidFill>
                  <a:srgbClr val="01538E"/>
                </a:solidFill>
                <a:cs typeface="Times New Roman" panose="02020603050405020304" pitchFamily="18" charset="0"/>
              </a:rPr>
              <a:t>新通关网</a:t>
            </a:r>
            <a:r>
              <a:rPr lang="zh-CN" altLang="en-US" dirty="0">
                <a:solidFill>
                  <a:srgbClr val="01538E"/>
                </a:solidFill>
                <a:cs typeface="Times New Roman" panose="02020603050405020304" pitchFamily="18" charset="0"/>
              </a:rPr>
              <a:t>： </a:t>
            </a:r>
            <a:endParaRPr lang="en-US" altLang="zh-CN" sz="2000" dirty="0">
              <a:solidFill>
                <a:srgbClr val="01538E"/>
              </a:solidFill>
              <a:cs typeface="Times New Roman" panose="02020603050405020304"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365973"/>
            <a:ext cx="9144000" cy="41669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287069"/>
            <a:ext cx="6577118" cy="2744467"/>
          </a:xfrm>
          <a:prstGeom prst="rect">
            <a:avLst/>
          </a:prstGeom>
        </p:spPr>
      </p:pic>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数据采集</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775212" cy="3218573"/>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一、海关编码数据采集</a:t>
            </a:r>
            <a:endParaRPr lang="en-US" altLang="zh-CN" sz="2000" b="1" dirty="0">
              <a:solidFill>
                <a:srgbClr val="01538E"/>
              </a:solidFill>
              <a:cs typeface="Times New Roman" panose="02020603050405020304" pitchFamily="18" charset="0"/>
            </a:endParaRPr>
          </a:p>
          <a:p>
            <a:pPr lvl="1">
              <a:lnSpc>
                <a:spcPct val="125000"/>
              </a:lnSpc>
              <a:spcAft>
                <a:spcPts val="600"/>
              </a:spcAft>
            </a:pPr>
            <a:r>
              <a:rPr lang="zh-CN" altLang="en-US" sz="2000" b="1" dirty="0">
                <a:solidFill>
                  <a:srgbClr val="01538E"/>
                </a:solidFill>
                <a:cs typeface="Times New Roman" panose="02020603050405020304" pitchFamily="18" charset="0"/>
              </a:rPr>
              <a:t>	</a:t>
            </a:r>
            <a:r>
              <a:rPr lang="zh-CN" altLang="en-US" sz="1600" dirty="0">
                <a:solidFill>
                  <a:srgbClr val="01538E"/>
                </a:solidFill>
                <a:cs typeface="Times New Roman" panose="02020603050405020304" pitchFamily="18" charset="0"/>
              </a:rPr>
              <a:t>“海关编码目录”和“海关编码申报要素规范”来自海关总署发布的</a:t>
            </a:r>
            <a:r>
              <a:rPr lang="en-US" altLang="zh-CN" sz="1600" dirty="0">
                <a:solidFill>
                  <a:srgbClr val="01538E"/>
                </a:solidFill>
                <a:cs typeface="Times New Roman" panose="02020603050405020304" pitchFamily="18" charset="0"/>
              </a:rPr>
              <a:t>《</a:t>
            </a:r>
            <a:r>
              <a:rPr lang="zh-CN" altLang="en-US" sz="1600" dirty="0">
                <a:solidFill>
                  <a:srgbClr val="01538E"/>
                </a:solidFill>
                <a:cs typeface="Times New Roman" panose="02020603050405020304" pitchFamily="18" charset="0"/>
              </a:rPr>
              <a:t>中华人民共和国海关进出口商品规范申报目录</a:t>
            </a:r>
            <a:r>
              <a:rPr lang="en-US" altLang="zh-CN" sz="1600" dirty="0">
                <a:solidFill>
                  <a:srgbClr val="01538E"/>
                </a:solidFill>
                <a:cs typeface="Times New Roman" panose="02020603050405020304" pitchFamily="18" charset="0"/>
              </a:rPr>
              <a:t>》</a:t>
            </a:r>
            <a:r>
              <a:rPr lang="zh-CN" altLang="en-US" sz="1600" dirty="0">
                <a:solidFill>
                  <a:srgbClr val="01538E"/>
                </a:solidFill>
                <a:cs typeface="Times New Roman" panose="02020603050405020304" pitchFamily="18" charset="0"/>
              </a:rPr>
              <a:t>文件，原文件是</a:t>
            </a:r>
            <a:r>
              <a:rPr lang="en-US" altLang="zh-CN" sz="1600" dirty="0">
                <a:solidFill>
                  <a:srgbClr val="01538E"/>
                </a:solidFill>
                <a:cs typeface="Times New Roman" panose="02020603050405020304" pitchFamily="18" charset="0"/>
              </a:rPr>
              <a:t>PDF</a:t>
            </a:r>
            <a:r>
              <a:rPr lang="zh-CN" altLang="en-US" sz="1600" dirty="0">
                <a:solidFill>
                  <a:srgbClr val="01538E"/>
                </a:solidFill>
                <a:cs typeface="Times New Roman" panose="02020603050405020304" pitchFamily="18" charset="0"/>
              </a:rPr>
              <a:t>文件，将</a:t>
            </a:r>
            <a:r>
              <a:rPr lang="en-US" altLang="zh-CN" sz="1600" dirty="0">
                <a:solidFill>
                  <a:srgbClr val="01538E"/>
                </a:solidFill>
                <a:cs typeface="Times New Roman" panose="02020603050405020304" pitchFamily="18" charset="0"/>
              </a:rPr>
              <a:t>PDF</a:t>
            </a:r>
            <a:r>
              <a:rPr lang="zh-CN" altLang="en-US" sz="1600" dirty="0">
                <a:solidFill>
                  <a:srgbClr val="01538E"/>
                </a:solidFill>
                <a:cs typeface="Times New Roman" panose="02020603050405020304" pitchFamily="18" charset="0"/>
              </a:rPr>
              <a:t>文件先转换为</a:t>
            </a:r>
            <a:r>
              <a:rPr lang="en-US" altLang="zh-CN" sz="1600" dirty="0">
                <a:solidFill>
                  <a:srgbClr val="01538E"/>
                </a:solidFill>
                <a:cs typeface="Times New Roman" panose="02020603050405020304" pitchFamily="18" charset="0"/>
              </a:rPr>
              <a:t>Excel</a:t>
            </a:r>
            <a:r>
              <a:rPr lang="zh-CN" altLang="en-US" sz="1600" dirty="0">
                <a:solidFill>
                  <a:srgbClr val="01538E"/>
                </a:solidFill>
                <a:cs typeface="Times New Roman" panose="02020603050405020304" pitchFamily="18" charset="0"/>
              </a:rPr>
              <a:t>文件，然后使用</a:t>
            </a:r>
            <a:r>
              <a:rPr lang="en-US" altLang="zh-CN" sz="1600" dirty="0">
                <a:solidFill>
                  <a:srgbClr val="01538E"/>
                </a:solidFill>
                <a:cs typeface="Times New Roman" panose="02020603050405020304" pitchFamily="18" charset="0"/>
              </a:rPr>
              <a:t>pandas</a:t>
            </a:r>
            <a:r>
              <a:rPr lang="zh-CN" altLang="en-US" sz="1600" dirty="0">
                <a:solidFill>
                  <a:srgbClr val="01538E"/>
                </a:solidFill>
                <a:cs typeface="Times New Roman" panose="02020603050405020304" pitchFamily="18" charset="0"/>
              </a:rPr>
              <a:t>的</a:t>
            </a:r>
            <a:r>
              <a:rPr lang="en-US" altLang="zh-CN" sz="1600" dirty="0">
                <a:solidFill>
                  <a:srgbClr val="01538E"/>
                </a:solidFill>
                <a:cs typeface="Times New Roman" panose="02020603050405020304" pitchFamily="18" charset="0"/>
              </a:rPr>
              <a:t>Excel</a:t>
            </a:r>
            <a:r>
              <a:rPr lang="zh-CN" altLang="en-US" sz="1600" dirty="0">
                <a:solidFill>
                  <a:srgbClr val="01538E"/>
                </a:solidFill>
                <a:cs typeface="Times New Roman" panose="02020603050405020304" pitchFamily="18" charset="0"/>
              </a:rPr>
              <a:t>读取功能读取数据，并将“海关编码目录”存储为</a:t>
            </a:r>
            <a:r>
              <a:rPr lang="en-US" altLang="zh-CN" sz="1600" dirty="0" err="1">
                <a:solidFill>
                  <a:srgbClr val="01538E"/>
                </a:solidFill>
                <a:cs typeface="Times New Roman" panose="02020603050405020304" pitchFamily="18" charset="0"/>
              </a:rPr>
              <a:t>json</a:t>
            </a:r>
            <a:r>
              <a:rPr lang="zh-CN" altLang="en-US" sz="1600" dirty="0">
                <a:solidFill>
                  <a:srgbClr val="01538E"/>
                </a:solidFill>
                <a:cs typeface="Times New Roman" panose="02020603050405020304" pitchFamily="18" charset="0"/>
              </a:rPr>
              <a:t>格式，将“海关编码申报要素规范”存储为</a:t>
            </a:r>
            <a:r>
              <a:rPr lang="en-US" altLang="zh-CN" sz="1600" dirty="0">
                <a:solidFill>
                  <a:srgbClr val="01538E"/>
                </a:solidFill>
                <a:cs typeface="Times New Roman" panose="02020603050405020304" pitchFamily="18" charset="0"/>
              </a:rPr>
              <a:t>csv</a:t>
            </a:r>
            <a:r>
              <a:rPr lang="zh-CN" altLang="en-US" sz="1600" dirty="0">
                <a:solidFill>
                  <a:srgbClr val="01538E"/>
                </a:solidFill>
                <a:cs typeface="Times New Roman" panose="02020603050405020304" pitchFamily="18" charset="0"/>
              </a:rPr>
              <a:t>格式。</a:t>
            </a:r>
            <a:endParaRPr lang="en-US" altLang="zh-CN" sz="1600" dirty="0">
              <a:solidFill>
                <a:srgbClr val="01538E"/>
              </a:solidFill>
              <a:cs typeface="Times New Roman" panose="02020603050405020304" pitchFamily="18" charset="0"/>
            </a:endParaRPr>
          </a:p>
          <a:p>
            <a:pPr lvl="1">
              <a:lnSpc>
                <a:spcPct val="125000"/>
              </a:lnSpc>
              <a:spcAft>
                <a:spcPts val="600"/>
              </a:spcAft>
            </a:pP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5764" y="2927980"/>
            <a:ext cx="4055821" cy="37085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295789"/>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数据处理</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01822"/>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2995397" y="288293"/>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9" y="1179329"/>
            <a:ext cx="5539217" cy="6834948"/>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数据采集后的数据清洗</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sz="1600" b="1" dirty="0">
                <a:solidFill>
                  <a:srgbClr val="01538E"/>
                </a:solidFill>
                <a:cs typeface="Times New Roman" panose="02020603050405020304" pitchFamily="18" charset="0"/>
              </a:rPr>
              <a:t>常规清洗</a:t>
            </a:r>
            <a:r>
              <a:rPr lang="zh-CN" altLang="en-US" sz="1600" dirty="0">
                <a:solidFill>
                  <a:srgbClr val="01538E"/>
                </a:solidFill>
                <a:cs typeface="Times New Roman" panose="02020603050405020304" pitchFamily="18" charset="0"/>
              </a:rPr>
              <a:t>。原始数据中存在一些质量较低的数据。如“</a:t>
            </a:r>
            <a:r>
              <a:rPr lang="en-US" altLang="zh-CN" sz="1600" dirty="0">
                <a:solidFill>
                  <a:srgbClr val="01538E"/>
                </a:solidFill>
                <a:cs typeface="Times New Roman" panose="02020603050405020304" pitchFamily="18" charset="0"/>
              </a:rPr>
              <a:t>01019010,</a:t>
            </a:r>
            <a:r>
              <a:rPr lang="zh-CN" altLang="en-US" sz="1600" dirty="0">
                <a:solidFill>
                  <a:srgbClr val="01538E"/>
                </a:solidFill>
                <a:cs typeface="Times New Roman" panose="02020603050405020304" pitchFamily="18" charset="0"/>
              </a:rPr>
              <a:t>马</a:t>
            </a:r>
            <a:r>
              <a:rPr lang="en-US" altLang="zh-CN" sz="1600" dirty="0">
                <a:solidFill>
                  <a:srgbClr val="01538E"/>
                </a:solidFill>
                <a:cs typeface="Times New Roman" panose="02020603050405020304" pitchFamily="18" charset="0"/>
              </a:rPr>
              <a:t>,,,”</a:t>
            </a:r>
            <a:r>
              <a:rPr lang="zh-CN" altLang="en-US" sz="1600" dirty="0">
                <a:solidFill>
                  <a:srgbClr val="01538E"/>
                </a:solidFill>
                <a:cs typeface="Times New Roman" panose="02020603050405020304" pitchFamily="18" charset="0"/>
              </a:rPr>
              <a:t>，需要对于这类商品描述过于简单的低质量数据进行过滤。</a:t>
            </a:r>
            <a:endParaRPr lang="en-US" altLang="zh-CN" sz="1600" dirty="0">
              <a:solidFill>
                <a:srgbClr val="01538E"/>
              </a:solidFill>
              <a:cs typeface="Times New Roman" panose="02020603050405020304" pitchFamily="18" charset="0"/>
            </a:endParaRPr>
          </a:p>
          <a:p>
            <a:pPr>
              <a:lnSpc>
                <a:spcPct val="125000"/>
              </a:lnSpc>
              <a:spcAft>
                <a:spcPts val="600"/>
              </a:spcAft>
            </a:pPr>
            <a:endParaRPr lang="en-US" altLang="zh-CN" sz="1600" dirty="0">
              <a:solidFill>
                <a:srgbClr val="01538E"/>
              </a:solidFill>
              <a:cs typeface="Times New Roman" panose="02020603050405020304" pitchFamily="18" charset="0"/>
            </a:endParaRPr>
          </a:p>
          <a:p>
            <a:pPr>
              <a:lnSpc>
                <a:spcPct val="125000"/>
              </a:lnSpc>
              <a:spcAft>
                <a:spcPts val="600"/>
              </a:spcAft>
            </a:pPr>
            <a:endParaRPr lang="en-US" altLang="zh-CN" sz="1600" dirty="0">
              <a:solidFill>
                <a:srgbClr val="01538E"/>
              </a:solidFill>
              <a:cs typeface="Times New Roman" panose="02020603050405020304" pitchFamily="18" charset="0"/>
            </a:endParaRPr>
          </a:p>
          <a:p>
            <a:pPr>
              <a:lnSpc>
                <a:spcPct val="125000"/>
              </a:lnSpc>
              <a:spcAft>
                <a:spcPts val="600"/>
              </a:spcAft>
            </a:pPr>
            <a:endParaRPr lang="zh-CN" altLang="en-US" sz="1600" dirty="0">
              <a:solidFill>
                <a:srgbClr val="01538E"/>
              </a:solidFill>
              <a:cs typeface="Times New Roman" panose="02020603050405020304" pitchFamily="18" charset="0"/>
            </a:endParaRPr>
          </a:p>
          <a:p>
            <a:pPr>
              <a:lnSpc>
                <a:spcPct val="125000"/>
              </a:lnSpc>
              <a:spcAft>
                <a:spcPts val="600"/>
              </a:spcAft>
            </a:pPr>
            <a:endParaRPr lang="en-US" altLang="zh-CN" sz="1600" b="1" dirty="0">
              <a:solidFill>
                <a:srgbClr val="01538E"/>
              </a:solidFill>
              <a:cs typeface="Times New Roman" panose="02020603050405020304" pitchFamily="18" charset="0"/>
            </a:endParaRPr>
          </a:p>
          <a:p>
            <a:pPr>
              <a:lnSpc>
                <a:spcPct val="125000"/>
              </a:lnSpc>
              <a:spcAft>
                <a:spcPts val="600"/>
              </a:spcAft>
            </a:pPr>
            <a:endParaRPr lang="en-US" altLang="zh-CN" sz="1600" b="1" dirty="0">
              <a:solidFill>
                <a:srgbClr val="01538E"/>
              </a:solidFill>
              <a:cs typeface="Times New Roman" panose="02020603050405020304" pitchFamily="18" charset="0"/>
            </a:endParaRPr>
          </a:p>
          <a:p>
            <a:pPr>
              <a:lnSpc>
                <a:spcPct val="125000"/>
              </a:lnSpc>
              <a:spcAft>
                <a:spcPts val="600"/>
              </a:spcAft>
            </a:pPr>
            <a:r>
              <a:rPr lang="zh-CN" altLang="en-US" sz="1600" b="1" dirty="0">
                <a:solidFill>
                  <a:srgbClr val="01538E"/>
                </a:solidFill>
                <a:cs typeface="Times New Roman" panose="02020603050405020304" pitchFamily="18" charset="0"/>
              </a:rPr>
              <a:t>数据增强。</a:t>
            </a:r>
            <a:r>
              <a:rPr lang="zh-CN" altLang="en-US" sz="1600" dirty="0">
                <a:solidFill>
                  <a:srgbClr val="01538E"/>
                </a:solidFill>
                <a:cs typeface="Times New Roman" panose="02020603050405020304" pitchFamily="18" charset="0"/>
              </a:rPr>
              <a:t>收集的数据中，存在数据缺失和数据量极少的商品编码。数据增强主要是通过“商品编码目录”数据实现。“商品编码目录”中存在对每个编码的简要解释，如“第八类 生皮、皮革、毛皮及其制品”，可以构建基于编码目录的数据有效填补缺失的数据。</a:t>
            </a:r>
            <a:endParaRPr lang="zh-CN" altLang="en-US" sz="1600"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a:p>
            <a:pPr lvl="1">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b="26210"/>
          <a:stretch>
            <a:fillRect/>
          </a:stretch>
        </p:blipFill>
        <p:spPr bwMode="auto">
          <a:xfrm>
            <a:off x="5638800" y="1324768"/>
            <a:ext cx="3505200" cy="4518819"/>
          </a:xfrm>
          <a:prstGeom prst="rect">
            <a:avLst/>
          </a:prstGeom>
          <a:noFill/>
          <a:ln>
            <a:noFill/>
          </a:ln>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22" y="2905390"/>
            <a:ext cx="5455311" cy="11758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数据处理</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468031" cy="1833579"/>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数据清洗后的海关编码数据</a:t>
            </a:r>
            <a:endParaRPr lang="en-US" altLang="zh-CN" sz="2000" b="1" dirty="0">
              <a:solidFill>
                <a:srgbClr val="01538E"/>
              </a:solidFill>
              <a:cs typeface="Times New Roman" panose="02020603050405020304" pitchFamily="18" charset="0"/>
            </a:endParaRPr>
          </a:p>
          <a:p>
            <a:pPr lvl="1">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006" y="1714319"/>
            <a:ext cx="5350669" cy="2299327"/>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7873"/>
            <a:ext cx="4889295" cy="337797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923" y="1721463"/>
            <a:ext cx="5032071" cy="3522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构建过程</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8010956" cy="5373009"/>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二、海关编码知识图谱实体抽取</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dirty="0">
                <a:solidFill>
                  <a:srgbClr val="01538E"/>
                </a:solidFill>
                <a:cs typeface="Times New Roman" panose="02020603050405020304" pitchFamily="18" charset="0"/>
              </a:rPr>
              <a:t>知识图谱中的实体通常通过文本中的词汇或短语进行描述。本次知识图谱构建的知识图谱是一个异构图，包含三类实体：</a:t>
            </a:r>
            <a:r>
              <a:rPr lang="zh-CN" altLang="en-US" b="1" dirty="0">
                <a:solidFill>
                  <a:srgbClr val="01538E"/>
                </a:solidFill>
                <a:cs typeface="Times New Roman" panose="02020603050405020304" pitchFamily="18" charset="0"/>
              </a:rPr>
              <a:t>商品、申报要素、关键词</a:t>
            </a:r>
            <a:r>
              <a:rPr lang="zh-CN" altLang="en-US" dirty="0">
                <a:solidFill>
                  <a:srgbClr val="01538E"/>
                </a:solidFill>
                <a:cs typeface="Times New Roman" panose="02020603050405020304" pitchFamily="18" charset="0"/>
              </a:rPr>
              <a:t>	</a:t>
            </a:r>
            <a:endParaRPr lang="en-US" altLang="zh-CN" dirty="0">
              <a:solidFill>
                <a:srgbClr val="01538E"/>
              </a:solidFill>
              <a:cs typeface="Times New Roman" panose="02020603050405020304" pitchFamily="18" charset="0"/>
            </a:endParaRPr>
          </a:p>
          <a:p>
            <a:pPr>
              <a:lnSpc>
                <a:spcPct val="125000"/>
              </a:lnSpc>
              <a:spcAft>
                <a:spcPts val="600"/>
              </a:spcAft>
            </a:pPr>
            <a:endParaRPr lang="en-US" altLang="zh-CN" dirty="0">
              <a:solidFill>
                <a:srgbClr val="01538E"/>
              </a:solidFill>
              <a:cs typeface="Times New Roman" panose="02020603050405020304" pitchFamily="18" charset="0"/>
            </a:endParaRPr>
          </a:p>
          <a:p>
            <a:pPr>
              <a:lnSpc>
                <a:spcPct val="125000"/>
              </a:lnSpc>
              <a:spcAft>
                <a:spcPts val="600"/>
              </a:spcAft>
            </a:pPr>
            <a:r>
              <a:rPr lang="en-US" altLang="zh-CN" dirty="0">
                <a:solidFill>
                  <a:srgbClr val="01538E"/>
                </a:solidFill>
                <a:cs typeface="Times New Roman" panose="02020603050405020304" pitchFamily="18" charset="0"/>
              </a:rPr>
              <a:t>    · </a:t>
            </a:r>
            <a:r>
              <a:rPr lang="zh-CN" altLang="en-US" b="1" dirty="0">
                <a:solidFill>
                  <a:srgbClr val="01538E"/>
                </a:solidFill>
                <a:cs typeface="Times New Roman" panose="02020603050405020304" pitchFamily="18" charset="0"/>
              </a:rPr>
              <a:t>商品</a:t>
            </a:r>
            <a:r>
              <a:rPr lang="zh-CN" altLang="en-US" dirty="0">
                <a:solidFill>
                  <a:srgbClr val="01538E"/>
                </a:solidFill>
                <a:cs typeface="Times New Roman" panose="02020603050405020304" pitchFamily="18" charset="0"/>
              </a:rPr>
              <a:t>实体作为商品的总体描述，可以对文本进行简单处理后直接作为节点。</a:t>
            </a:r>
            <a:endParaRPr lang="en-US" altLang="zh-CN" dirty="0">
              <a:solidFill>
                <a:srgbClr val="01538E"/>
              </a:solidFill>
              <a:cs typeface="Times New Roman" panose="02020603050405020304" pitchFamily="18" charset="0"/>
            </a:endParaRPr>
          </a:p>
          <a:p>
            <a:pPr>
              <a:lnSpc>
                <a:spcPct val="125000"/>
              </a:lnSpc>
              <a:spcAft>
                <a:spcPts val="600"/>
              </a:spcAft>
            </a:pPr>
            <a:endParaRPr lang="en-US" altLang="zh-CN" dirty="0">
              <a:solidFill>
                <a:srgbClr val="01538E"/>
              </a:solidFill>
              <a:cs typeface="Times New Roman" panose="02020603050405020304" pitchFamily="18" charset="0"/>
            </a:endParaRPr>
          </a:p>
          <a:p>
            <a:pPr>
              <a:lnSpc>
                <a:spcPct val="125000"/>
              </a:lnSpc>
              <a:spcAft>
                <a:spcPts val="600"/>
              </a:spcAft>
            </a:pPr>
            <a:r>
              <a:rPr lang="en-US" altLang="zh-CN" dirty="0">
                <a:solidFill>
                  <a:srgbClr val="01538E"/>
                </a:solidFill>
                <a:cs typeface="Times New Roman" panose="02020603050405020304" pitchFamily="18" charset="0"/>
              </a:rPr>
              <a:t>    ·</a:t>
            </a:r>
            <a:r>
              <a:rPr lang="zh-CN" altLang="en-US" b="1" dirty="0">
                <a:solidFill>
                  <a:srgbClr val="01538E"/>
                </a:solidFill>
                <a:cs typeface="Times New Roman" panose="02020603050405020304" pitchFamily="18" charset="0"/>
              </a:rPr>
              <a:t>申报要素</a:t>
            </a:r>
            <a:r>
              <a:rPr lang="zh-CN" altLang="en-US" dirty="0">
                <a:solidFill>
                  <a:srgbClr val="01538E"/>
                </a:solidFill>
                <a:cs typeface="Times New Roman" panose="02020603050405020304" pitchFamily="18" charset="0"/>
              </a:rPr>
              <a:t>实体描述商品的某一方面的特征，在原始的文本描述中，大部分文本使用了分隔符对申报要素进行了分隔。</a:t>
            </a:r>
            <a:endParaRPr lang="en-US" altLang="zh-CN" dirty="0">
              <a:solidFill>
                <a:srgbClr val="01538E"/>
              </a:solidFill>
              <a:cs typeface="Times New Roman" panose="02020603050405020304" pitchFamily="18" charset="0"/>
            </a:endParaRPr>
          </a:p>
          <a:p>
            <a:pPr>
              <a:lnSpc>
                <a:spcPct val="125000"/>
              </a:lnSpc>
              <a:spcAft>
                <a:spcPts val="600"/>
              </a:spcAft>
            </a:pPr>
            <a:endParaRPr lang="en-US" altLang="zh-CN" dirty="0">
              <a:solidFill>
                <a:srgbClr val="01538E"/>
              </a:solidFill>
              <a:cs typeface="Times New Roman" panose="02020603050405020304" pitchFamily="18" charset="0"/>
            </a:endParaRPr>
          </a:p>
          <a:p>
            <a:pPr>
              <a:lnSpc>
                <a:spcPct val="125000"/>
              </a:lnSpc>
              <a:spcAft>
                <a:spcPts val="600"/>
              </a:spcAft>
            </a:pPr>
            <a:r>
              <a:rPr lang="en-US" altLang="zh-CN" dirty="0">
                <a:solidFill>
                  <a:srgbClr val="01538E"/>
                </a:solidFill>
                <a:cs typeface="Times New Roman" panose="02020603050405020304" pitchFamily="18" charset="0"/>
              </a:rPr>
              <a:t>    ·</a:t>
            </a:r>
            <a:r>
              <a:rPr lang="zh-CN" altLang="en-US" b="1" dirty="0">
                <a:solidFill>
                  <a:srgbClr val="01538E"/>
                </a:solidFill>
                <a:cs typeface="Times New Roman" panose="02020603050405020304" pitchFamily="18" charset="0"/>
              </a:rPr>
              <a:t>关键词</a:t>
            </a:r>
            <a:r>
              <a:rPr lang="zh-CN" altLang="en-US" dirty="0">
                <a:solidFill>
                  <a:srgbClr val="01538E"/>
                </a:solidFill>
                <a:cs typeface="Times New Roman" panose="02020603050405020304" pitchFamily="18" charset="0"/>
              </a:rPr>
              <a:t>实体，来自于申报要素的关键词。为了将申报要素中的关键词提取出来，首先进行</a:t>
            </a:r>
            <a:r>
              <a:rPr lang="zh-CN" altLang="en-US" b="1" dirty="0">
                <a:solidFill>
                  <a:srgbClr val="01538E"/>
                </a:solidFill>
                <a:cs typeface="Times New Roman" panose="02020603050405020304" pitchFamily="18" charset="0"/>
              </a:rPr>
              <a:t>分词</a:t>
            </a:r>
            <a:r>
              <a:rPr lang="zh-CN" altLang="en-US" dirty="0">
                <a:solidFill>
                  <a:srgbClr val="01538E"/>
                </a:solidFill>
                <a:cs typeface="Times New Roman" panose="02020603050405020304" pitchFamily="18" charset="0"/>
              </a:rPr>
              <a:t>。</a:t>
            </a:r>
            <a:endParaRPr lang="en-US" altLang="zh-CN" dirty="0">
              <a:solidFill>
                <a:srgbClr val="01538E"/>
              </a:solidFill>
              <a:cs typeface="Times New Roman" panose="02020603050405020304" pitchFamily="18" charset="0"/>
            </a:endParaRPr>
          </a:p>
          <a:p>
            <a:pPr>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实体抽取</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8010956" cy="1371914"/>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二、海关编码知识图谱实体抽取</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b="1" dirty="0">
                <a:solidFill>
                  <a:srgbClr val="01538E"/>
                </a:solidFill>
                <a:cs typeface="Times New Roman" panose="02020603050405020304" pitchFamily="18" charset="0"/>
              </a:rPr>
              <a:t>分词和去停用词的部分代码</a:t>
            </a:r>
            <a:r>
              <a:rPr lang="zh-CN" altLang="en-US" sz="2000" b="1" dirty="0">
                <a:solidFill>
                  <a:srgbClr val="01538E"/>
                </a:solidFill>
                <a:cs typeface="Times New Roman" panose="02020603050405020304" pitchFamily="18" charset="0"/>
              </a:rPr>
              <a:t>： </a:t>
            </a:r>
            <a:r>
              <a:rPr lang="zh-CN" altLang="en-US" dirty="0">
                <a:solidFill>
                  <a:srgbClr val="01538E"/>
                </a:solidFill>
                <a:cs typeface="Times New Roman" panose="02020603050405020304" pitchFamily="18" charset="0"/>
              </a:rPr>
              <a:t>主要使用</a:t>
            </a:r>
            <a:r>
              <a:rPr lang="en-US" altLang="zh-CN" dirty="0" err="1">
                <a:solidFill>
                  <a:srgbClr val="01538E"/>
                </a:solidFill>
                <a:cs typeface="Times New Roman" panose="02020603050405020304" pitchFamily="18" charset="0"/>
              </a:rPr>
              <a:t>jieba</a:t>
            </a:r>
            <a:r>
              <a:rPr lang="zh-CN" altLang="en-US" dirty="0">
                <a:solidFill>
                  <a:srgbClr val="01538E"/>
                </a:solidFill>
                <a:cs typeface="Times New Roman" panose="02020603050405020304" pitchFamily="18" charset="0"/>
              </a:rPr>
              <a:t>模块实现</a:t>
            </a:r>
            <a:endParaRPr lang="en-US" altLang="zh-CN" dirty="0">
              <a:solidFill>
                <a:srgbClr val="01538E"/>
              </a:solidFill>
              <a:cs typeface="Times New Roman" panose="02020603050405020304" pitchFamily="18" charset="0"/>
            </a:endParaRPr>
          </a:p>
          <a:p>
            <a:pPr>
              <a:lnSpc>
                <a:spcPct val="125000"/>
              </a:lnSpc>
              <a:spcAft>
                <a:spcPts val="600"/>
              </a:spcAft>
            </a:pPr>
            <a:endParaRPr lang="en-US" altLang="zh-CN" b="1" dirty="0">
              <a:solidFill>
                <a:srgbClr val="01538E"/>
              </a:solidFill>
              <a:cs typeface="Times New Roman" panose="02020603050405020304" pitchFamily="18"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331061"/>
            <a:ext cx="9144000" cy="33476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关系抽取</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468031" cy="3372462"/>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三、海关编码知识图谱关系抽取</a:t>
            </a:r>
            <a:endParaRPr lang="en-US" altLang="zh-CN" sz="2000" b="1" dirty="0">
              <a:solidFill>
                <a:srgbClr val="01538E"/>
              </a:solidFill>
              <a:cs typeface="Times New Roman" panose="02020603050405020304" pitchFamily="18" charset="0"/>
            </a:endParaRPr>
          </a:p>
          <a:p>
            <a:pPr lvl="1">
              <a:lnSpc>
                <a:spcPct val="125000"/>
              </a:lnSpc>
              <a:spcAft>
                <a:spcPts val="600"/>
              </a:spcAft>
            </a:pPr>
            <a:r>
              <a:rPr lang="zh-CN" altLang="en-US" sz="1600" dirty="0">
                <a:solidFill>
                  <a:srgbClr val="01538E"/>
                </a:solidFill>
                <a:cs typeface="Times New Roman" panose="02020603050405020304" pitchFamily="18" charset="0"/>
              </a:rPr>
              <a:t>关系抽取的</a:t>
            </a:r>
            <a:r>
              <a:rPr lang="zh-CN" altLang="en-US" sz="1600" b="1" dirty="0">
                <a:solidFill>
                  <a:srgbClr val="01538E"/>
                </a:solidFill>
                <a:cs typeface="Times New Roman" panose="02020603050405020304" pitchFamily="18" charset="0"/>
              </a:rPr>
              <a:t>定义</a:t>
            </a:r>
            <a:r>
              <a:rPr lang="zh-CN" altLang="en-US" sz="1600" dirty="0">
                <a:solidFill>
                  <a:srgbClr val="01538E"/>
                </a:solidFill>
                <a:cs typeface="Times New Roman" panose="02020603050405020304" pitchFamily="18" charset="0"/>
              </a:rPr>
              <a:t>：给定句子</a:t>
            </a:r>
            <a:r>
              <a:rPr lang="en-US" altLang="zh-CN" sz="1600" dirty="0">
                <a:solidFill>
                  <a:srgbClr val="01538E"/>
                </a:solidFill>
                <a:cs typeface="Times New Roman" panose="02020603050405020304" pitchFamily="18" charset="0"/>
              </a:rPr>
              <a:t>S</a:t>
            </a:r>
            <a:r>
              <a:rPr lang="zh-CN" altLang="en-US" sz="1600" dirty="0">
                <a:solidFill>
                  <a:srgbClr val="01538E"/>
                </a:solidFill>
                <a:cs typeface="Times New Roman" panose="02020603050405020304" pitchFamily="18" charset="0"/>
              </a:rPr>
              <a:t>，从</a:t>
            </a:r>
            <a:r>
              <a:rPr lang="en-US" altLang="zh-CN" sz="1600" dirty="0">
                <a:solidFill>
                  <a:srgbClr val="01538E"/>
                </a:solidFill>
                <a:cs typeface="Times New Roman" panose="02020603050405020304" pitchFamily="18" charset="0"/>
              </a:rPr>
              <a:t>S</a:t>
            </a:r>
            <a:r>
              <a:rPr lang="zh-CN" altLang="en-US" sz="1600" dirty="0">
                <a:solidFill>
                  <a:srgbClr val="01538E"/>
                </a:solidFill>
                <a:cs typeface="Times New Roman" panose="02020603050405020304" pitchFamily="18" charset="0"/>
              </a:rPr>
              <a:t>中抽取其包含的所有三元组</a:t>
            </a:r>
            <a:r>
              <a:rPr lang="en-US" altLang="zh-CN" sz="1600" dirty="0">
                <a:solidFill>
                  <a:srgbClr val="01538E"/>
                </a:solidFill>
                <a:cs typeface="Times New Roman" panose="02020603050405020304" pitchFamily="18" charset="0"/>
              </a:rPr>
              <a:t>〈</a:t>
            </a:r>
            <a:r>
              <a:rPr lang="zh-CN" altLang="en-US" sz="1600" dirty="0">
                <a:solidFill>
                  <a:srgbClr val="01538E"/>
                </a:solidFill>
                <a:cs typeface="Times New Roman" panose="02020603050405020304" pitchFamily="18" charset="0"/>
              </a:rPr>
              <a:t>主体，谓词，客体</a:t>
            </a:r>
            <a:r>
              <a:rPr lang="en-US" altLang="zh-CN" sz="1600" dirty="0">
                <a:solidFill>
                  <a:srgbClr val="01538E"/>
                </a:solidFill>
                <a:cs typeface="Times New Roman" panose="02020603050405020304" pitchFamily="18" charset="0"/>
              </a:rPr>
              <a:t>〉</a:t>
            </a:r>
            <a:r>
              <a:rPr lang="zh-CN" altLang="en-US" sz="1600" dirty="0">
                <a:solidFill>
                  <a:srgbClr val="01538E"/>
                </a:solidFill>
                <a:cs typeface="Times New Roman" panose="02020603050405020304" pitchFamily="18" charset="0"/>
              </a:rPr>
              <a:t>。本次构建的海关编码知识图谱包含三类实体：</a:t>
            </a:r>
            <a:r>
              <a:rPr lang="zh-CN" altLang="en-US" sz="1600" b="1" dirty="0">
                <a:solidFill>
                  <a:srgbClr val="01538E"/>
                </a:solidFill>
                <a:cs typeface="Times New Roman" panose="02020603050405020304" pitchFamily="18" charset="0"/>
              </a:rPr>
              <a:t>商品、申报要素、关键词。</a:t>
            </a:r>
            <a:endParaRPr lang="en-US" altLang="zh-CN" sz="1600" b="1" dirty="0">
              <a:solidFill>
                <a:srgbClr val="01538E"/>
              </a:solidFill>
              <a:cs typeface="Times New Roman" panose="02020603050405020304" pitchFamily="18" charset="0"/>
            </a:endParaRPr>
          </a:p>
          <a:p>
            <a:pPr lvl="1">
              <a:lnSpc>
                <a:spcPct val="125000"/>
              </a:lnSpc>
              <a:spcAft>
                <a:spcPts val="600"/>
              </a:spcAft>
            </a:pPr>
            <a:r>
              <a:rPr lang="zh-CN" altLang="en-US" sz="1600" dirty="0">
                <a:solidFill>
                  <a:srgbClr val="01538E"/>
                </a:solidFill>
                <a:cs typeface="Times New Roman" panose="02020603050405020304" pitchFamily="18" charset="0"/>
              </a:rPr>
              <a:t>其中商品和申报要素之间的关系是</a:t>
            </a:r>
            <a:r>
              <a:rPr lang="zh-CN" altLang="en-US" sz="1600" b="1" dirty="0">
                <a:solidFill>
                  <a:srgbClr val="01538E"/>
                </a:solidFill>
                <a:cs typeface="Times New Roman" panose="02020603050405020304" pitchFamily="18" charset="0"/>
              </a:rPr>
              <a:t>申报要素规范</a:t>
            </a:r>
            <a:r>
              <a:rPr lang="zh-CN" altLang="en-US" sz="1600" dirty="0">
                <a:solidFill>
                  <a:srgbClr val="01538E"/>
                </a:solidFill>
                <a:cs typeface="Times New Roman" panose="02020603050405020304" pitchFamily="18" charset="0"/>
              </a:rPr>
              <a:t>。</a:t>
            </a:r>
            <a:endParaRPr lang="en-US" altLang="zh-CN" sz="1600" dirty="0">
              <a:solidFill>
                <a:srgbClr val="01538E"/>
              </a:solidFill>
              <a:cs typeface="Times New Roman" panose="02020603050405020304" pitchFamily="18" charset="0"/>
            </a:endParaRPr>
          </a:p>
          <a:p>
            <a:pPr lvl="1">
              <a:lnSpc>
                <a:spcPct val="125000"/>
              </a:lnSpc>
              <a:spcAft>
                <a:spcPts val="600"/>
              </a:spcAft>
            </a:pPr>
            <a:r>
              <a:rPr lang="zh-CN" altLang="en-US" sz="1600" dirty="0">
                <a:solidFill>
                  <a:srgbClr val="01538E"/>
                </a:solidFill>
                <a:cs typeface="Times New Roman" panose="02020603050405020304" pitchFamily="18" charset="0"/>
              </a:rPr>
              <a:t>申报要素和关键词之间的关系是一种单一关系，本文定义为“</a:t>
            </a:r>
            <a:r>
              <a:rPr lang="zh-CN" altLang="en-US" sz="1600" b="1" dirty="0">
                <a:solidFill>
                  <a:srgbClr val="01538E"/>
                </a:solidFill>
                <a:cs typeface="Times New Roman" panose="02020603050405020304" pitchFamily="18" charset="0"/>
              </a:rPr>
              <a:t>包含关系</a:t>
            </a:r>
            <a:r>
              <a:rPr lang="zh-CN" altLang="en-US" sz="1600" dirty="0">
                <a:solidFill>
                  <a:srgbClr val="01538E"/>
                </a:solidFill>
                <a:cs typeface="Times New Roman" panose="02020603050405020304" pitchFamily="18" charset="0"/>
              </a:rPr>
              <a:t>”，</a:t>
            </a:r>
            <a:endParaRPr lang="en-US" altLang="zh-CN" sz="1600" dirty="0">
              <a:solidFill>
                <a:srgbClr val="01538E"/>
              </a:solidFill>
              <a:cs typeface="Times New Roman" panose="02020603050405020304" pitchFamily="18" charset="0"/>
            </a:endParaRPr>
          </a:p>
          <a:p>
            <a:pPr lvl="1">
              <a:lnSpc>
                <a:spcPct val="125000"/>
              </a:lnSpc>
              <a:spcAft>
                <a:spcPts val="600"/>
              </a:spcAft>
            </a:pPr>
            <a:r>
              <a:rPr lang="zh-CN" altLang="en-US" sz="1600" dirty="0">
                <a:solidFill>
                  <a:srgbClr val="01538E"/>
                </a:solidFill>
                <a:cs typeface="Times New Roman" panose="02020603050405020304" pitchFamily="18" charset="0"/>
              </a:rPr>
              <a:t>申报要素和关键词之间的包含关系三元组可以在关键词抽取后</a:t>
            </a:r>
            <a:r>
              <a:rPr lang="zh-CN" altLang="en-US" sz="1600" b="1" dirty="0">
                <a:solidFill>
                  <a:srgbClr val="01538E"/>
                </a:solidFill>
                <a:cs typeface="Times New Roman" panose="02020603050405020304" pitchFamily="18" charset="0"/>
              </a:rPr>
              <a:t>直接生成</a:t>
            </a:r>
            <a:r>
              <a:rPr lang="zh-CN" altLang="en-US" sz="1600" dirty="0">
                <a:solidFill>
                  <a:srgbClr val="01538E"/>
                </a:solidFill>
                <a:cs typeface="Times New Roman" panose="02020603050405020304" pitchFamily="18" charset="0"/>
              </a:rPr>
              <a:t>。商品和申报要素之间的三元组抽取则要进行</a:t>
            </a:r>
            <a:r>
              <a:rPr lang="zh-CN" altLang="en-US" sz="1600" b="1" dirty="0">
                <a:solidFill>
                  <a:srgbClr val="01538E"/>
                </a:solidFill>
                <a:cs typeface="Times New Roman" panose="02020603050405020304" pitchFamily="18" charset="0"/>
              </a:rPr>
              <a:t>申报要素分割和申报要素对齐</a:t>
            </a:r>
            <a:r>
              <a:rPr lang="zh-CN" altLang="en-US" sz="1600" dirty="0">
                <a:solidFill>
                  <a:srgbClr val="01538E"/>
                </a:solidFill>
                <a:cs typeface="Times New Roman" panose="02020603050405020304" pitchFamily="18" charset="0"/>
              </a:rPr>
              <a:t>。</a:t>
            </a:r>
            <a:endParaRPr lang="en-US" altLang="zh-CN" sz="1600"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8613" y="4451370"/>
            <a:ext cx="6093619" cy="23140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92919" y="1626324"/>
            <a:ext cx="5756910" cy="2378710"/>
          </a:xfrm>
          <a:prstGeom prst="rect">
            <a:avLst/>
          </a:prstGeom>
          <a:noFill/>
          <a:ln>
            <a:noFill/>
          </a:ln>
        </p:spPr>
      </p:pic>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关系抽取</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8575312" cy="1718163"/>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三、海关编码知识图谱关系抽取</a:t>
            </a:r>
            <a:endParaRPr lang="en-US" altLang="zh-CN" sz="2000" b="1" dirty="0">
              <a:solidFill>
                <a:srgbClr val="01538E"/>
              </a:solidFill>
              <a:cs typeface="Times New Roman" panose="02020603050405020304" pitchFamily="18" charset="0"/>
            </a:endParaRPr>
          </a:p>
          <a:p>
            <a:pPr>
              <a:lnSpc>
                <a:spcPct val="125000"/>
              </a:lnSpc>
              <a:spcAft>
                <a:spcPts val="600"/>
              </a:spcAft>
            </a:pPr>
            <a:r>
              <a:rPr lang="en-US" altLang="zh-CN" sz="2000" b="1" dirty="0">
                <a:solidFill>
                  <a:srgbClr val="01538E"/>
                </a:solidFill>
                <a:cs typeface="Times New Roman" panose="02020603050405020304" pitchFamily="18" charset="0"/>
              </a:rPr>
              <a:t>				    </a:t>
            </a:r>
            <a:r>
              <a:rPr lang="zh-CN" altLang="en-US" dirty="0">
                <a:solidFill>
                  <a:srgbClr val="01538E"/>
                </a:solidFill>
                <a:cs typeface="Times New Roman" panose="02020603050405020304" pitchFamily="18" charset="0"/>
              </a:rPr>
              <a:t>对齐后的数据按照格式规律可通过</a:t>
            </a:r>
            <a:r>
              <a:rPr lang="en-US" altLang="zh-CN" dirty="0">
                <a:solidFill>
                  <a:srgbClr val="01538E"/>
                </a:solidFill>
                <a:cs typeface="Times New Roman" panose="02020603050405020304" pitchFamily="18" charset="0"/>
              </a:rPr>
              <a:t>pandas					    </a:t>
            </a:r>
            <a:r>
              <a:rPr lang="zh-CN" altLang="en-US" dirty="0">
                <a:solidFill>
                  <a:srgbClr val="01538E"/>
                </a:solidFill>
                <a:cs typeface="Times New Roman" panose="02020603050405020304" pitchFamily="18" charset="0"/>
              </a:rPr>
              <a:t>模块抽取出商品和申报要素之间的三元组</a:t>
            </a:r>
            <a:endParaRPr lang="en-US" altLang="zh-CN"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19" y="4005034"/>
            <a:ext cx="6407944" cy="25203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建模存储</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468031" cy="4103431"/>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四、海关编码知识图谱建模与存储</a:t>
            </a:r>
            <a:endParaRPr lang="en-US" altLang="zh-CN" sz="2000" b="1" dirty="0">
              <a:solidFill>
                <a:srgbClr val="01538E"/>
              </a:solidFill>
              <a:cs typeface="Times New Roman" panose="02020603050405020304" pitchFamily="18" charset="0"/>
            </a:endParaRPr>
          </a:p>
          <a:p>
            <a:pPr lvl="1">
              <a:lnSpc>
                <a:spcPct val="125000"/>
              </a:lnSpc>
              <a:spcAft>
                <a:spcPts val="600"/>
              </a:spcAft>
            </a:pPr>
            <a:r>
              <a:rPr lang="zh-CN" altLang="en-US" dirty="0">
                <a:solidFill>
                  <a:srgbClr val="01538E"/>
                </a:solidFill>
                <a:cs typeface="Times New Roman" panose="02020603050405020304" pitchFamily="18" charset="0"/>
              </a:rPr>
              <a:t>使用</a:t>
            </a:r>
            <a:r>
              <a:rPr lang="en-US" altLang="zh-CN" dirty="0">
                <a:solidFill>
                  <a:srgbClr val="01538E"/>
                </a:solidFill>
                <a:cs typeface="Times New Roman" panose="02020603050405020304" pitchFamily="18" charset="0"/>
              </a:rPr>
              <a:t>RDF</a:t>
            </a:r>
            <a:r>
              <a:rPr lang="zh-CN" altLang="en-US" dirty="0">
                <a:solidFill>
                  <a:srgbClr val="01538E"/>
                </a:solidFill>
                <a:cs typeface="Times New Roman" panose="02020603050405020304" pitchFamily="18" charset="0"/>
              </a:rPr>
              <a:t>（资源描述框架）作为海关编码知识图谱的数据模型。</a:t>
            </a:r>
            <a:endParaRPr lang="en-US" altLang="zh-CN" dirty="0">
              <a:solidFill>
                <a:srgbClr val="01538E"/>
              </a:solidFill>
              <a:cs typeface="Times New Roman" panose="02020603050405020304" pitchFamily="18" charset="0"/>
            </a:endParaRPr>
          </a:p>
          <a:p>
            <a:pPr lvl="1">
              <a:lnSpc>
                <a:spcPct val="125000"/>
              </a:lnSpc>
              <a:spcAft>
                <a:spcPts val="600"/>
              </a:spcAft>
            </a:pPr>
            <a:r>
              <a:rPr lang="en-US" altLang="zh-CN" dirty="0">
                <a:solidFill>
                  <a:srgbClr val="01538E"/>
                </a:solidFill>
                <a:cs typeface="Times New Roman" panose="02020603050405020304" pitchFamily="18" charset="0"/>
              </a:rPr>
              <a:t>RDF</a:t>
            </a:r>
            <a:r>
              <a:rPr lang="zh-CN" altLang="en-US" dirty="0">
                <a:solidFill>
                  <a:srgbClr val="01538E"/>
                </a:solidFill>
                <a:cs typeface="Times New Roman" panose="02020603050405020304" pitchFamily="18" charset="0"/>
              </a:rPr>
              <a:t>的基本数据单元是三元组，可以表示为</a:t>
            </a:r>
            <a:r>
              <a:rPr lang="en-US" altLang="zh-CN" dirty="0">
                <a:solidFill>
                  <a:srgbClr val="01538E"/>
                </a:solidFill>
                <a:cs typeface="Times New Roman" panose="02020603050405020304" pitchFamily="18" charset="0"/>
              </a:rPr>
              <a:t>&lt;</a:t>
            </a:r>
            <a:r>
              <a:rPr lang="zh-CN" altLang="en-US" dirty="0">
                <a:solidFill>
                  <a:srgbClr val="01538E"/>
                </a:solidFill>
                <a:cs typeface="Times New Roman" panose="02020603050405020304" pitchFamily="18" charset="0"/>
              </a:rPr>
              <a:t>主体，谓词，客体</a:t>
            </a:r>
            <a:r>
              <a:rPr lang="en-US" altLang="zh-CN" dirty="0">
                <a:solidFill>
                  <a:srgbClr val="01538E"/>
                </a:solidFill>
                <a:cs typeface="Times New Roman" panose="02020603050405020304" pitchFamily="18" charset="0"/>
              </a:rPr>
              <a:t>&gt;</a:t>
            </a:r>
            <a:r>
              <a:rPr lang="zh-CN" altLang="en-US" dirty="0">
                <a:solidFill>
                  <a:srgbClr val="01538E"/>
                </a:solidFill>
                <a:cs typeface="Times New Roman" panose="02020603050405020304" pitchFamily="18" charset="0"/>
              </a:rPr>
              <a:t>，每一个三元组表示一个事实或一条知识。</a:t>
            </a:r>
            <a:endParaRPr lang="en-US" altLang="zh-CN" dirty="0">
              <a:solidFill>
                <a:srgbClr val="01538E"/>
              </a:solidFill>
              <a:cs typeface="Times New Roman" panose="02020603050405020304" pitchFamily="18" charset="0"/>
            </a:endParaRPr>
          </a:p>
          <a:p>
            <a:pPr lvl="1">
              <a:lnSpc>
                <a:spcPct val="125000"/>
              </a:lnSpc>
              <a:spcAft>
                <a:spcPts val="600"/>
              </a:spcAft>
            </a:pPr>
            <a:r>
              <a:rPr lang="zh-CN" altLang="en-US" dirty="0">
                <a:solidFill>
                  <a:srgbClr val="01538E"/>
                </a:solidFill>
                <a:cs typeface="Times New Roman" panose="02020603050405020304" pitchFamily="18" charset="0"/>
              </a:rPr>
              <a:t>根据海关编码的数据特点，设计两种三元组模式：</a:t>
            </a:r>
            <a:endParaRPr lang="en-US" altLang="zh-CN" dirty="0">
              <a:solidFill>
                <a:srgbClr val="01538E"/>
              </a:solidFill>
              <a:cs typeface="Times New Roman" panose="02020603050405020304" pitchFamily="18" charset="0"/>
            </a:endParaRPr>
          </a:p>
          <a:p>
            <a:pPr lvl="1">
              <a:lnSpc>
                <a:spcPct val="125000"/>
              </a:lnSpc>
              <a:spcAft>
                <a:spcPts val="600"/>
              </a:spcAft>
            </a:pPr>
            <a:r>
              <a:rPr lang="zh-CN" altLang="en-US" dirty="0">
                <a:solidFill>
                  <a:srgbClr val="01538E"/>
                </a:solidFill>
                <a:cs typeface="Times New Roman" panose="02020603050405020304" pitchFamily="18" charset="0"/>
              </a:rPr>
              <a:t>商品实体和申报要素实体之间是“申报要素规范”关系，表示为</a:t>
            </a:r>
            <a:r>
              <a:rPr lang="en-US" altLang="zh-CN" dirty="0">
                <a:solidFill>
                  <a:srgbClr val="01538E"/>
                </a:solidFill>
                <a:cs typeface="Times New Roman" panose="02020603050405020304" pitchFamily="18" charset="0"/>
              </a:rPr>
              <a:t>&lt;</a:t>
            </a:r>
            <a:r>
              <a:rPr lang="zh-CN" altLang="en-US" dirty="0">
                <a:solidFill>
                  <a:srgbClr val="01538E"/>
                </a:solidFill>
                <a:cs typeface="Times New Roman" panose="02020603050405020304" pitchFamily="18" charset="0"/>
              </a:rPr>
              <a:t>商品，申报要素规范，申报要素</a:t>
            </a:r>
            <a:r>
              <a:rPr lang="en-US" altLang="zh-CN" dirty="0">
                <a:solidFill>
                  <a:srgbClr val="01538E"/>
                </a:solidFill>
                <a:cs typeface="Times New Roman" panose="02020603050405020304" pitchFamily="18" charset="0"/>
              </a:rPr>
              <a:t>&gt;</a:t>
            </a:r>
            <a:r>
              <a:rPr lang="zh-CN" altLang="en-US" dirty="0">
                <a:solidFill>
                  <a:srgbClr val="01538E"/>
                </a:solidFill>
                <a:cs typeface="Times New Roman" panose="02020603050405020304" pitchFamily="18" charset="0"/>
              </a:rPr>
              <a:t>；</a:t>
            </a:r>
            <a:endParaRPr lang="en-US" altLang="zh-CN" dirty="0">
              <a:solidFill>
                <a:srgbClr val="01538E"/>
              </a:solidFill>
              <a:cs typeface="Times New Roman" panose="02020603050405020304" pitchFamily="18" charset="0"/>
            </a:endParaRPr>
          </a:p>
          <a:p>
            <a:pPr lvl="1">
              <a:lnSpc>
                <a:spcPct val="125000"/>
              </a:lnSpc>
              <a:spcAft>
                <a:spcPts val="600"/>
              </a:spcAft>
            </a:pPr>
            <a:r>
              <a:rPr lang="zh-CN" altLang="en-US" dirty="0">
                <a:solidFill>
                  <a:srgbClr val="01538E"/>
                </a:solidFill>
                <a:cs typeface="Times New Roman" panose="02020603050405020304" pitchFamily="18" charset="0"/>
              </a:rPr>
              <a:t>申报要素实体和关键词实体之间是“包含”关系，表示为</a:t>
            </a:r>
            <a:r>
              <a:rPr lang="en-US" altLang="zh-CN" dirty="0">
                <a:solidFill>
                  <a:srgbClr val="01538E"/>
                </a:solidFill>
                <a:cs typeface="Times New Roman" panose="02020603050405020304" pitchFamily="18" charset="0"/>
              </a:rPr>
              <a:t>&lt;</a:t>
            </a:r>
            <a:r>
              <a:rPr lang="zh-CN" altLang="en-US" dirty="0">
                <a:solidFill>
                  <a:srgbClr val="01538E"/>
                </a:solidFill>
                <a:cs typeface="Times New Roman" panose="02020603050405020304" pitchFamily="18" charset="0"/>
              </a:rPr>
              <a:t>申报要素，包含，关键词</a:t>
            </a:r>
            <a:r>
              <a:rPr lang="en-US" altLang="zh-CN" dirty="0">
                <a:solidFill>
                  <a:srgbClr val="01538E"/>
                </a:solidFill>
                <a:cs typeface="Times New Roman" panose="02020603050405020304" pitchFamily="18" charset="0"/>
              </a:rPr>
              <a:t>&gt;</a:t>
            </a:r>
            <a:r>
              <a:rPr lang="zh-CN" altLang="en-US" dirty="0">
                <a:solidFill>
                  <a:srgbClr val="01538E"/>
                </a:solidFill>
                <a:cs typeface="Times New Roman" panose="02020603050405020304" pitchFamily="18" charset="0"/>
              </a:rPr>
              <a:t>。</a:t>
            </a: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7933" y="4754511"/>
            <a:ext cx="5400675" cy="20034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prstClr val="white"/>
                </a:solidFill>
                <a:latin typeface="微软雅黑" panose="020B0503020204020204" pitchFamily="34" charset="-122"/>
                <a:ea typeface="微软雅黑" panose="020B0503020204020204" pitchFamily="34" charset="-122"/>
              </a:rPr>
              <a:t>Outline</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850900" y="1822736"/>
            <a:ext cx="7721600" cy="3976345"/>
          </a:xfrm>
          <a:prstGeom prst="rect">
            <a:avLst/>
          </a:prstGeom>
        </p:spPr>
        <p:txBody>
          <a:bodyPr wrap="square">
            <a:spAutoFit/>
          </a:bodyPr>
          <a:lstStyle/>
          <a:p>
            <a:pPr marL="457200" indent="-457200">
              <a:lnSpc>
                <a:spcPct val="125000"/>
              </a:lnSpc>
              <a:spcAft>
                <a:spcPts val="600"/>
              </a:spcAft>
              <a:buFont typeface="+mj-lt"/>
              <a:buAutoNum type="arabicPeriod"/>
            </a:pPr>
            <a:r>
              <a:rPr lang="zh-CN" altLang="en-US" sz="2800" b="1" dirty="0">
                <a:solidFill>
                  <a:srgbClr val="01538E"/>
                </a:solidFill>
                <a:cs typeface="Times New Roman" panose="02020603050405020304" pitchFamily="18" charset="0"/>
              </a:rPr>
              <a:t>海关编码定义</a:t>
            </a:r>
            <a:endParaRPr lang="en-US" altLang="zh-CN" sz="2800" b="1" dirty="0">
              <a:solidFill>
                <a:srgbClr val="01538E"/>
              </a:solidFill>
              <a:cs typeface="Times New Roman" panose="02020603050405020304" pitchFamily="18" charset="0"/>
            </a:endParaRPr>
          </a:p>
          <a:p>
            <a:pPr marL="457200" indent="-457200">
              <a:lnSpc>
                <a:spcPct val="125000"/>
              </a:lnSpc>
              <a:spcAft>
                <a:spcPts val="600"/>
              </a:spcAft>
              <a:buFont typeface="+mj-lt"/>
              <a:buAutoNum type="arabicPeriod"/>
            </a:pPr>
            <a:r>
              <a:rPr lang="zh-CN" altLang="en-US" sz="2800" b="1" dirty="0">
                <a:solidFill>
                  <a:srgbClr val="01538E"/>
                </a:solidFill>
                <a:cs typeface="Times New Roman" panose="02020603050405020304" pitchFamily="18" charset="0"/>
              </a:rPr>
              <a:t>海关编码知识图谱主要功能</a:t>
            </a:r>
            <a:endParaRPr lang="en-US" altLang="zh-CN" sz="2800" b="1" dirty="0">
              <a:solidFill>
                <a:srgbClr val="01538E"/>
              </a:solidFill>
              <a:cs typeface="Times New Roman" panose="02020603050405020304" pitchFamily="18" charset="0"/>
            </a:endParaRPr>
          </a:p>
          <a:p>
            <a:pPr marL="457200" indent="-457200">
              <a:lnSpc>
                <a:spcPct val="125000"/>
              </a:lnSpc>
              <a:spcAft>
                <a:spcPts val="600"/>
              </a:spcAft>
              <a:buFont typeface="+mj-lt"/>
              <a:buAutoNum type="arabicPeriod"/>
            </a:pPr>
            <a:r>
              <a:rPr lang="zh-CN" altLang="en-US" sz="2800" b="1" dirty="0">
                <a:solidFill>
                  <a:srgbClr val="01538E"/>
                </a:solidFill>
                <a:cs typeface="Times New Roman" panose="02020603050405020304" pitchFamily="18" charset="0"/>
              </a:rPr>
              <a:t>知识图谱构建过程</a:t>
            </a:r>
            <a:endParaRPr lang="en-US" altLang="zh-CN" sz="2800" b="1" dirty="0">
              <a:solidFill>
                <a:srgbClr val="01538E"/>
              </a:solidFill>
              <a:cs typeface="Times New Roman" panose="02020603050405020304" pitchFamily="18" charset="0"/>
            </a:endParaRPr>
          </a:p>
          <a:p>
            <a:pPr lvl="1">
              <a:lnSpc>
                <a:spcPct val="125000"/>
              </a:lnSpc>
              <a:spcAft>
                <a:spcPts val="600"/>
              </a:spcAft>
            </a:pPr>
            <a:r>
              <a:rPr lang="en-US" altLang="zh-CN" sz="2400" b="1" dirty="0">
                <a:solidFill>
                  <a:srgbClr val="01538E"/>
                </a:solidFill>
                <a:cs typeface="Times New Roman" panose="02020603050405020304" pitchFamily="18" charset="0"/>
              </a:rPr>
              <a:t>3.1 </a:t>
            </a:r>
            <a:r>
              <a:rPr lang="zh-CN" altLang="en-US" sz="2400" b="1" dirty="0">
                <a:solidFill>
                  <a:srgbClr val="01538E"/>
                </a:solidFill>
                <a:cs typeface="Times New Roman" panose="02020603050405020304" pitchFamily="18" charset="0"/>
              </a:rPr>
              <a:t>数据采集</a:t>
            </a:r>
            <a:endParaRPr lang="en-US" altLang="zh-CN" sz="2400" b="1" dirty="0">
              <a:solidFill>
                <a:srgbClr val="01538E"/>
              </a:solidFill>
              <a:cs typeface="Times New Roman" panose="02020603050405020304" pitchFamily="18" charset="0"/>
            </a:endParaRPr>
          </a:p>
          <a:p>
            <a:pPr lvl="1">
              <a:lnSpc>
                <a:spcPct val="125000"/>
              </a:lnSpc>
              <a:spcAft>
                <a:spcPts val="600"/>
              </a:spcAft>
            </a:pPr>
            <a:r>
              <a:rPr lang="en-US" altLang="zh-CN" sz="2400" b="1" dirty="0">
                <a:solidFill>
                  <a:srgbClr val="01538E"/>
                </a:solidFill>
                <a:cs typeface="Times New Roman" panose="02020603050405020304" pitchFamily="18" charset="0"/>
              </a:rPr>
              <a:t>3.2</a:t>
            </a:r>
            <a:r>
              <a:rPr lang="zh-CN" altLang="en-US" sz="2400" b="1" dirty="0">
                <a:solidFill>
                  <a:srgbClr val="01538E"/>
                </a:solidFill>
                <a:cs typeface="Times New Roman" panose="02020603050405020304" pitchFamily="18" charset="0"/>
              </a:rPr>
              <a:t>实体抽取</a:t>
            </a:r>
            <a:endParaRPr lang="en-US" altLang="zh-CN" sz="2400" b="1" dirty="0">
              <a:solidFill>
                <a:srgbClr val="01538E"/>
              </a:solidFill>
              <a:cs typeface="Times New Roman" panose="02020603050405020304" pitchFamily="18" charset="0"/>
            </a:endParaRPr>
          </a:p>
          <a:p>
            <a:pPr lvl="1">
              <a:lnSpc>
                <a:spcPct val="125000"/>
              </a:lnSpc>
              <a:spcAft>
                <a:spcPts val="600"/>
              </a:spcAft>
            </a:pPr>
            <a:r>
              <a:rPr lang="en-US" altLang="zh-CN" sz="2400" b="1" dirty="0">
                <a:solidFill>
                  <a:srgbClr val="01538E"/>
                </a:solidFill>
                <a:cs typeface="Times New Roman" panose="02020603050405020304" pitchFamily="18" charset="0"/>
              </a:rPr>
              <a:t>3.3</a:t>
            </a:r>
            <a:r>
              <a:rPr lang="zh-CN" altLang="en-US" sz="2400" b="1" dirty="0">
                <a:solidFill>
                  <a:srgbClr val="01538E"/>
                </a:solidFill>
                <a:cs typeface="Times New Roman" panose="02020603050405020304" pitchFamily="18" charset="0"/>
              </a:rPr>
              <a:t>关系抽取</a:t>
            </a:r>
            <a:endParaRPr lang="en-US" altLang="zh-CN" sz="2400" b="1" dirty="0">
              <a:solidFill>
                <a:srgbClr val="01538E"/>
              </a:solidFill>
              <a:cs typeface="Times New Roman" panose="02020603050405020304" pitchFamily="18" charset="0"/>
            </a:endParaRPr>
          </a:p>
          <a:p>
            <a:pPr lvl="1">
              <a:lnSpc>
                <a:spcPct val="125000"/>
              </a:lnSpc>
              <a:spcAft>
                <a:spcPts val="600"/>
              </a:spcAft>
            </a:pPr>
            <a:r>
              <a:rPr lang="en-US" altLang="zh-CN" sz="2400" b="1" dirty="0">
                <a:solidFill>
                  <a:srgbClr val="01538E"/>
                </a:solidFill>
                <a:cs typeface="Times New Roman" panose="02020603050405020304" pitchFamily="18" charset="0"/>
              </a:rPr>
              <a:t>3.4</a:t>
            </a:r>
            <a:r>
              <a:rPr lang="zh-CN" altLang="en-US" sz="2400" b="1" dirty="0">
                <a:solidFill>
                  <a:srgbClr val="01538E"/>
                </a:solidFill>
                <a:cs typeface="Times New Roman" panose="02020603050405020304" pitchFamily="18" charset="0"/>
              </a:rPr>
              <a:t>建模过程</a:t>
            </a:r>
            <a:endParaRPr lang="zh-CN" altLang="en-US" sz="2400" b="1" dirty="0">
              <a:solidFill>
                <a:srgbClr val="01538E"/>
              </a:solidFill>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建模存储</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468031" cy="1371914"/>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四、海关编码知识图谱建模与存储</a:t>
            </a:r>
            <a:endParaRPr lang="en-US" altLang="zh-CN" sz="2000" b="1" dirty="0">
              <a:solidFill>
                <a:srgbClr val="01538E"/>
              </a:solidFill>
              <a:cs typeface="Times New Roman" panose="02020603050405020304" pitchFamily="18" charset="0"/>
            </a:endParaRPr>
          </a:p>
          <a:p>
            <a:pPr lvl="1">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1033" y="1612506"/>
            <a:ext cx="5355430" cy="52454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建模存储</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8146688" cy="1795107"/>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四、海关编码知识图谱建模与存储</a:t>
            </a:r>
            <a:endParaRPr lang="en-US" altLang="zh-CN" sz="2000" b="1" dirty="0">
              <a:solidFill>
                <a:srgbClr val="01538E"/>
              </a:solidFill>
              <a:cs typeface="Times New Roman" panose="02020603050405020304" pitchFamily="18" charset="0"/>
            </a:endParaRPr>
          </a:p>
          <a:p>
            <a:pPr>
              <a:lnSpc>
                <a:spcPct val="125000"/>
              </a:lnSpc>
              <a:spcAft>
                <a:spcPts val="600"/>
              </a:spcAft>
            </a:pPr>
            <a:r>
              <a:rPr lang="en-US" altLang="zh-CN" sz="2000" b="1" dirty="0">
                <a:solidFill>
                  <a:srgbClr val="01538E"/>
                </a:solidFill>
                <a:cs typeface="Times New Roman" panose="02020603050405020304" pitchFamily="18" charset="0"/>
              </a:rPr>
              <a:t>         </a:t>
            </a:r>
            <a:r>
              <a:rPr lang="zh-CN" altLang="en-US" dirty="0">
                <a:solidFill>
                  <a:srgbClr val="01538E"/>
                </a:solidFill>
                <a:cs typeface="Times New Roman" panose="02020603050405020304" pitchFamily="18" charset="0"/>
              </a:rPr>
              <a:t>将三元组存入</a:t>
            </a:r>
            <a:r>
              <a:rPr lang="en-US" altLang="zh-CN" dirty="0">
                <a:solidFill>
                  <a:srgbClr val="01538E"/>
                </a:solidFill>
                <a:cs typeface="Times New Roman" panose="02020603050405020304" pitchFamily="18" charset="0"/>
              </a:rPr>
              <a:t>neo4j</a:t>
            </a:r>
            <a:r>
              <a:rPr lang="zh-CN" altLang="en-US" dirty="0">
                <a:solidFill>
                  <a:srgbClr val="01538E"/>
                </a:solidFill>
                <a:cs typeface="Times New Roman" panose="02020603050405020304" pitchFamily="18" charset="0"/>
              </a:rPr>
              <a:t>图数据库保存</a:t>
            </a:r>
            <a:endParaRPr lang="en-US" altLang="zh-CN" dirty="0">
              <a:solidFill>
                <a:srgbClr val="01538E"/>
              </a:solidFill>
              <a:cs typeface="Times New Roman" panose="02020603050405020304" pitchFamily="18" charset="0"/>
            </a:endParaRPr>
          </a:p>
          <a:p>
            <a:pPr>
              <a:lnSpc>
                <a:spcPct val="125000"/>
              </a:lnSpc>
              <a:spcAft>
                <a:spcPts val="600"/>
              </a:spcAft>
            </a:pPr>
            <a:r>
              <a:rPr lang="en-US" altLang="zh-CN" dirty="0">
                <a:solidFill>
                  <a:srgbClr val="01538E"/>
                </a:solidFill>
                <a:cs typeface="Times New Roman" panose="02020603050405020304" pitchFamily="18" charset="0"/>
              </a:rPr>
              <a:t>          from py2neo import </a:t>
            </a:r>
            <a:r>
              <a:rPr lang="en-US" altLang="zh-CN" dirty="0" err="1">
                <a:solidFill>
                  <a:srgbClr val="01538E"/>
                </a:solidFill>
                <a:cs typeface="Times New Roman" panose="02020603050405020304" pitchFamily="18" charset="0"/>
              </a:rPr>
              <a:t>Graph,Node,Relationship</a:t>
            </a:r>
            <a:r>
              <a:rPr lang="en-US" altLang="zh-CN" dirty="0">
                <a:solidFill>
                  <a:srgbClr val="01538E"/>
                </a:solidFill>
                <a:cs typeface="Times New Roman" panose="02020603050405020304" pitchFamily="18" charset="0"/>
              </a:rPr>
              <a:t>  </a:t>
            </a:r>
            <a:r>
              <a:rPr lang="zh-CN" altLang="en-US" dirty="0">
                <a:solidFill>
                  <a:srgbClr val="01538E"/>
                </a:solidFill>
                <a:cs typeface="Times New Roman" panose="02020603050405020304" pitchFamily="18" charset="0"/>
              </a:rPr>
              <a:t>使用</a:t>
            </a:r>
            <a:r>
              <a:rPr lang="en-US" altLang="zh-CN" dirty="0">
                <a:solidFill>
                  <a:srgbClr val="01538E"/>
                </a:solidFill>
                <a:cs typeface="Times New Roman" panose="02020603050405020304" pitchFamily="18" charset="0"/>
              </a:rPr>
              <a:t>py2neo</a:t>
            </a:r>
            <a:r>
              <a:rPr lang="zh-CN" altLang="en-US" dirty="0">
                <a:solidFill>
                  <a:srgbClr val="01538E"/>
                </a:solidFill>
                <a:cs typeface="Times New Roman" panose="02020603050405020304" pitchFamily="18" charset="0"/>
              </a:rPr>
              <a:t>模块进行操作</a:t>
            </a:r>
            <a:endParaRPr lang="en-US" altLang="zh-CN"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1524" y="2611243"/>
            <a:ext cx="5601353" cy="40888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83185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prstClr val="white"/>
                </a:solidFill>
                <a:latin typeface="微软雅黑" panose="020B0503020204020204" pitchFamily="34" charset="-122"/>
                <a:ea typeface="微软雅黑" panose="020B0503020204020204" pitchFamily="34" charset="-122"/>
              </a:rPr>
              <a:t>知识图谱构建过程</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8612752"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225787" y="1185814"/>
            <a:ext cx="9144000"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总结</a:t>
            </a:r>
            <a:endParaRPr lang="en-US" altLang="zh-CN" sz="2800" b="1" dirty="0">
              <a:solidFill>
                <a:srgbClr val="01538E"/>
              </a:solidFill>
              <a:cs typeface="Times New Roman" panose="02020603050405020304" pitchFamily="18" charset="0"/>
            </a:endParaRPr>
          </a:p>
        </p:txBody>
      </p:sp>
      <p:sp>
        <p:nvSpPr>
          <p:cNvPr id="7" name="矩形 6"/>
          <p:cNvSpPr/>
          <p:nvPr/>
        </p:nvSpPr>
        <p:spPr>
          <a:xfrm>
            <a:off x="332352" y="2065540"/>
            <a:ext cx="8280400" cy="3059684"/>
          </a:xfrm>
          <a:prstGeom prst="rect">
            <a:avLst/>
          </a:prstGeom>
        </p:spPr>
        <p:txBody>
          <a:bodyPr wrap="square">
            <a:spAutoFit/>
          </a:bodyPr>
          <a:lstStyle/>
          <a:p>
            <a:pPr marL="457200" indent="-457200">
              <a:lnSpc>
                <a:spcPct val="125000"/>
              </a:lnSpc>
              <a:spcAft>
                <a:spcPts val="600"/>
              </a:spcAft>
              <a:buFont typeface="Wingdings" panose="05000000000000000000" pitchFamily="2" charset="2"/>
              <a:buChar char="p"/>
            </a:pPr>
            <a:r>
              <a:rPr lang="zh-CN" altLang="en-US" sz="2000" dirty="0">
                <a:solidFill>
                  <a:srgbClr val="01538E"/>
                </a:solidFill>
                <a:cs typeface="Times New Roman" panose="02020603050405020304" pitchFamily="18" charset="0"/>
              </a:rPr>
              <a:t>构建了跨境商品海关编码知识图谱并将知识图谱存储为三元组</a:t>
            </a:r>
            <a:endParaRPr lang="en-US" altLang="zh-CN" sz="2000" dirty="0">
              <a:solidFill>
                <a:srgbClr val="01538E"/>
              </a:solidFill>
              <a:cs typeface="Times New Roman" panose="02020603050405020304" pitchFamily="18" charset="0"/>
            </a:endParaRPr>
          </a:p>
          <a:p>
            <a:pPr marL="457200" indent="-457200">
              <a:lnSpc>
                <a:spcPct val="125000"/>
              </a:lnSpc>
              <a:spcAft>
                <a:spcPts val="600"/>
              </a:spcAft>
              <a:buFont typeface="Wingdings" panose="05000000000000000000" pitchFamily="2" charset="2"/>
              <a:buChar char="p"/>
            </a:pPr>
            <a:endParaRPr lang="en-US" altLang="zh-CN" sz="2000" dirty="0">
              <a:solidFill>
                <a:srgbClr val="01538E"/>
              </a:solidFill>
              <a:cs typeface="Times New Roman" panose="02020603050405020304" pitchFamily="18" charset="0"/>
            </a:endParaRPr>
          </a:p>
          <a:p>
            <a:pPr marL="457200" indent="-457200">
              <a:lnSpc>
                <a:spcPct val="125000"/>
              </a:lnSpc>
              <a:spcAft>
                <a:spcPts val="600"/>
              </a:spcAft>
              <a:buFont typeface="Wingdings" panose="05000000000000000000" pitchFamily="2" charset="2"/>
              <a:buChar char="p"/>
            </a:pPr>
            <a:r>
              <a:rPr lang="zh-CN" altLang="en-US" sz="2000" dirty="0">
                <a:solidFill>
                  <a:srgbClr val="01538E"/>
                </a:solidFill>
                <a:cs typeface="Times New Roman" panose="02020603050405020304" pitchFamily="18" charset="0"/>
              </a:rPr>
              <a:t>通过对多个公开网站的爬取，对公开资料的解析，对数据进行清洗之后，构建了和跨境商品海关编码密切相关的</a:t>
            </a:r>
            <a:r>
              <a:rPr lang="en-US" altLang="zh-CN" sz="2000" dirty="0">
                <a:solidFill>
                  <a:srgbClr val="01538E"/>
                </a:solidFill>
                <a:cs typeface="Times New Roman" panose="02020603050405020304" pitchFamily="18" charset="0"/>
              </a:rPr>
              <a:t>4</a:t>
            </a:r>
            <a:r>
              <a:rPr lang="zh-CN" altLang="en-US" sz="2000" dirty="0">
                <a:solidFill>
                  <a:srgbClr val="01538E"/>
                </a:solidFill>
                <a:cs typeface="Times New Roman" panose="02020603050405020304" pitchFamily="18" charset="0"/>
              </a:rPr>
              <a:t>个数据集</a:t>
            </a:r>
            <a:r>
              <a:rPr lang="en-US" altLang="zh-CN" sz="2000" dirty="0">
                <a:solidFill>
                  <a:srgbClr val="01538E"/>
                </a:solidFill>
                <a:cs typeface="Times New Roman" panose="02020603050405020304" pitchFamily="18" charset="0"/>
              </a:rPr>
              <a:t>. </a:t>
            </a:r>
            <a:endParaRPr lang="en-US" altLang="zh-CN" sz="2000" dirty="0">
              <a:solidFill>
                <a:srgbClr val="01538E"/>
              </a:solidFill>
              <a:cs typeface="Times New Roman" panose="02020603050405020304" pitchFamily="18" charset="0"/>
            </a:endParaRPr>
          </a:p>
          <a:p>
            <a:pPr marL="457200" indent="-457200">
              <a:lnSpc>
                <a:spcPct val="125000"/>
              </a:lnSpc>
              <a:spcAft>
                <a:spcPts val="600"/>
              </a:spcAft>
              <a:buFont typeface="Wingdings" panose="05000000000000000000" pitchFamily="2" charset="2"/>
              <a:buChar char="p"/>
            </a:pPr>
            <a:endParaRPr lang="en-US" altLang="zh-CN" sz="2000" dirty="0">
              <a:solidFill>
                <a:srgbClr val="01538E"/>
              </a:solidFill>
              <a:cs typeface="Times New Roman" panose="02020603050405020304" pitchFamily="18" charset="0"/>
            </a:endParaRPr>
          </a:p>
          <a:p>
            <a:pPr marL="457200" indent="-457200">
              <a:lnSpc>
                <a:spcPct val="125000"/>
              </a:lnSpc>
              <a:spcAft>
                <a:spcPts val="600"/>
              </a:spcAft>
              <a:buFont typeface="Wingdings" panose="05000000000000000000" pitchFamily="2" charset="2"/>
              <a:buChar char="p"/>
            </a:pPr>
            <a:r>
              <a:rPr lang="zh-CN" altLang="en-US" sz="2000" dirty="0">
                <a:solidFill>
                  <a:srgbClr val="01538E"/>
                </a:solidFill>
                <a:cs typeface="Times New Roman" panose="02020603050405020304" pitchFamily="18" charset="0"/>
              </a:rPr>
              <a:t>进行实体抽取、关系抽取，最终建立知识图谱的数据模型并将知识图谱以三元组的形式存储起来</a:t>
            </a:r>
            <a:r>
              <a:rPr lang="en-US" altLang="zh-CN" sz="2000" dirty="0">
                <a:solidFill>
                  <a:srgbClr val="01538E"/>
                </a:solidFill>
                <a:cs typeface="Times New Roman" panose="02020603050405020304" pitchFamily="18" charset="0"/>
              </a:rPr>
              <a:t>.</a:t>
            </a:r>
            <a:endParaRPr lang="en-US" altLang="zh-CN" sz="2000" dirty="0">
              <a:solidFill>
                <a:srgbClr val="01538E"/>
              </a:solidFill>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26869"/>
            <a:ext cx="83185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prstClr val="white"/>
                </a:solidFill>
                <a:latin typeface="微软雅黑" panose="020B0503020204020204" pitchFamily="34" charset="-122"/>
                <a:ea typeface="微软雅黑" panose="020B0503020204020204" pitchFamily="34" charset="-122"/>
              </a:rPr>
              <a:t>知识图谱实验</a:t>
            </a:r>
            <a:r>
              <a:rPr lang="en-US" altLang="zh-CN" sz="2000" b="1" dirty="0">
                <a:solidFill>
                  <a:prstClr val="white"/>
                </a:solidFill>
                <a:latin typeface="微软雅黑" panose="020B0503020204020204" pitchFamily="34" charset="-122"/>
                <a:ea typeface="微软雅黑" panose="020B0503020204020204" pitchFamily="34" charset="-122"/>
              </a:rPr>
              <a:t>---</a:t>
            </a:r>
            <a:r>
              <a:rPr lang="zh-CN" altLang="en-US" sz="2000" b="1" dirty="0">
                <a:solidFill>
                  <a:prstClr val="white"/>
                </a:solidFill>
                <a:latin typeface="微软雅黑" panose="020B0503020204020204" pitchFamily="34" charset="-122"/>
                <a:ea typeface="微软雅黑" panose="020B0503020204020204" pitchFamily="34" charset="-122"/>
              </a:rPr>
              <a:t>构建自己的知识图谱</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8612752"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25787" y="1401170"/>
            <a:ext cx="8280400" cy="3367460"/>
          </a:xfrm>
          <a:prstGeom prst="rect">
            <a:avLst/>
          </a:prstGeom>
        </p:spPr>
        <p:txBody>
          <a:bodyPr wrap="square">
            <a:spAutoFit/>
          </a:bodyPr>
          <a:lstStyle/>
          <a:p>
            <a:pPr marL="457200" indent="-457200">
              <a:lnSpc>
                <a:spcPct val="125000"/>
              </a:lnSpc>
              <a:spcAft>
                <a:spcPts val="600"/>
              </a:spcAft>
              <a:buFont typeface="Wingdings" panose="05000000000000000000" pitchFamily="2" charset="2"/>
              <a:buChar char="p"/>
            </a:pPr>
            <a:r>
              <a:rPr lang="zh-CN" altLang="en-US" sz="2000" b="1" dirty="0">
                <a:solidFill>
                  <a:srgbClr val="01538E"/>
                </a:solidFill>
                <a:cs typeface="Times New Roman" panose="02020603050405020304" pitchFamily="18" charset="0"/>
              </a:rPr>
              <a:t>知识抽取</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sz="2000" dirty="0">
                <a:solidFill>
                  <a:srgbClr val="01538E"/>
                </a:solidFill>
                <a:cs typeface="Times New Roman" panose="02020603050405020304" pitchFamily="18" charset="0"/>
              </a:rPr>
              <a:t>        一种是数据包含在数据库表并以结构化的方式存储；另一种是网络上公开、抓取的数据，这些数据通常是以网页的形式存在所以是非结构化的数据。信息抽取的难点在于处理非结构化数据。</a:t>
            </a:r>
            <a:endParaRPr lang="en-US" altLang="zh-CN" sz="2000" dirty="0">
              <a:solidFill>
                <a:srgbClr val="01538E"/>
              </a:solidFill>
              <a:cs typeface="Times New Roman" panose="02020603050405020304" pitchFamily="18" charset="0"/>
            </a:endParaRPr>
          </a:p>
          <a:p>
            <a:pPr marL="457200" indent="-457200">
              <a:lnSpc>
                <a:spcPct val="125000"/>
              </a:lnSpc>
              <a:spcAft>
                <a:spcPts val="600"/>
              </a:spcAft>
              <a:buFont typeface="Wingdings" panose="05000000000000000000" pitchFamily="2" charset="2"/>
              <a:buChar char="p"/>
            </a:pPr>
            <a:r>
              <a:rPr lang="zh-CN" altLang="en-US" sz="2000" b="1" dirty="0">
                <a:solidFill>
                  <a:srgbClr val="01538E"/>
                </a:solidFill>
                <a:cs typeface="Times New Roman" panose="02020603050405020304" pitchFamily="18" charset="0"/>
              </a:rPr>
              <a:t>知识图谱存储</a:t>
            </a:r>
            <a:endParaRPr lang="zh-CN" altLang="en-US" sz="2000" b="1" dirty="0">
              <a:solidFill>
                <a:srgbClr val="01538E"/>
              </a:solidFill>
              <a:cs typeface="Times New Roman" panose="02020603050405020304" pitchFamily="18" charset="0"/>
            </a:endParaRPr>
          </a:p>
          <a:p>
            <a:pPr>
              <a:lnSpc>
                <a:spcPct val="125000"/>
              </a:lnSpc>
              <a:spcAft>
                <a:spcPts val="600"/>
              </a:spcAft>
            </a:pPr>
            <a:r>
              <a:rPr lang="en-US" altLang="zh-CN" sz="2000" dirty="0">
                <a:solidFill>
                  <a:srgbClr val="01538E"/>
                </a:solidFill>
                <a:cs typeface="Times New Roman" panose="02020603050405020304" pitchFamily="18" charset="0"/>
              </a:rPr>
              <a:t>        </a:t>
            </a:r>
            <a:r>
              <a:rPr lang="zh-CN" altLang="en-US" sz="2000" dirty="0">
                <a:solidFill>
                  <a:srgbClr val="01538E"/>
                </a:solidFill>
                <a:cs typeface="Times New Roman" panose="02020603050405020304" pitchFamily="18" charset="0"/>
              </a:rPr>
              <a:t>知识图谱主要有两种存储方式：一种是基于 </a:t>
            </a:r>
            <a:r>
              <a:rPr lang="en-US" altLang="zh-CN" sz="2000" dirty="0">
                <a:solidFill>
                  <a:srgbClr val="01538E"/>
                </a:solidFill>
                <a:cs typeface="Times New Roman" panose="02020603050405020304" pitchFamily="18" charset="0"/>
              </a:rPr>
              <a:t>RDF </a:t>
            </a:r>
            <a:r>
              <a:rPr lang="zh-CN" altLang="en-US" sz="2000" dirty="0">
                <a:solidFill>
                  <a:srgbClr val="01538E"/>
                </a:solidFill>
                <a:cs typeface="Times New Roman" panose="02020603050405020304" pitchFamily="18" charset="0"/>
              </a:rPr>
              <a:t>的存储；另一种是基于图数据库如</a:t>
            </a:r>
            <a:r>
              <a:rPr lang="en-US" altLang="zh-CN" sz="2000" dirty="0">
                <a:solidFill>
                  <a:srgbClr val="01538E"/>
                </a:solidFill>
                <a:cs typeface="Times New Roman" panose="02020603050405020304" pitchFamily="18" charset="0"/>
              </a:rPr>
              <a:t>neo4j</a:t>
            </a:r>
            <a:r>
              <a:rPr lang="zh-CN" altLang="en-US" sz="2000" dirty="0">
                <a:solidFill>
                  <a:srgbClr val="01538E"/>
                </a:solidFill>
                <a:cs typeface="Times New Roman" panose="02020603050405020304" pitchFamily="18" charset="0"/>
              </a:rPr>
              <a:t>的存储。进行实体抽取、关系抽取，最终建立知识图谱的数据模型并将知识图谱以三元组的形式存储起来</a:t>
            </a:r>
            <a:r>
              <a:rPr lang="en-US" altLang="zh-CN" sz="2000" dirty="0">
                <a:solidFill>
                  <a:srgbClr val="01538E"/>
                </a:solidFill>
                <a:cs typeface="Times New Roman" panose="02020603050405020304" pitchFamily="18" charset="0"/>
              </a:rPr>
              <a:t>.</a:t>
            </a:r>
            <a:endParaRPr lang="en-US" altLang="zh-CN" sz="2000" dirty="0">
              <a:solidFill>
                <a:srgbClr val="01538E"/>
              </a:solidFill>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26869"/>
            <a:ext cx="83185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prstClr val="white"/>
                </a:solidFill>
                <a:latin typeface="微软雅黑" panose="020B0503020204020204" pitchFamily="34" charset="-122"/>
                <a:ea typeface="微软雅黑" panose="020B0503020204020204" pitchFamily="34" charset="-122"/>
              </a:rPr>
              <a:t>知识图谱实验</a:t>
            </a:r>
            <a:r>
              <a:rPr lang="en-US" altLang="zh-CN" sz="2000" b="1" dirty="0">
                <a:solidFill>
                  <a:prstClr val="white"/>
                </a:solidFill>
                <a:latin typeface="微软雅黑" panose="020B0503020204020204" pitchFamily="34" charset="-122"/>
                <a:ea typeface="微软雅黑" panose="020B0503020204020204" pitchFamily="34" charset="-122"/>
              </a:rPr>
              <a:t>---</a:t>
            </a:r>
            <a:r>
              <a:rPr lang="zh-CN" altLang="en-US" sz="2000" b="1" dirty="0">
                <a:solidFill>
                  <a:prstClr val="white"/>
                </a:solidFill>
                <a:latin typeface="微软雅黑" panose="020B0503020204020204" pitchFamily="34" charset="-122"/>
                <a:ea typeface="微软雅黑" panose="020B0503020204020204" pitchFamily="34" charset="-122"/>
              </a:rPr>
              <a:t>实验提交</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8612752"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25787" y="1486896"/>
            <a:ext cx="8280400" cy="448584"/>
          </a:xfrm>
          <a:prstGeom prst="rect">
            <a:avLst/>
          </a:prstGeom>
        </p:spPr>
        <p:txBody>
          <a:bodyPr wrap="square">
            <a:spAutoFit/>
          </a:bodyPr>
          <a:lstStyle/>
          <a:p>
            <a:pPr>
              <a:lnSpc>
                <a:spcPct val="125000"/>
              </a:lnSpc>
              <a:spcAft>
                <a:spcPts val="600"/>
              </a:spcAft>
            </a:pPr>
            <a:r>
              <a:rPr lang="en-US" altLang="zh-CN" sz="2000" dirty="0">
                <a:solidFill>
                  <a:srgbClr val="01538E"/>
                </a:solidFill>
                <a:cs typeface="Times New Roman" panose="02020603050405020304" pitchFamily="18" charset="0"/>
              </a:rPr>
              <a:t>          </a:t>
            </a:r>
            <a:r>
              <a:rPr lang="zh-CN" altLang="en-US" sz="2000" dirty="0">
                <a:solidFill>
                  <a:srgbClr val="01538E"/>
                </a:solidFill>
                <a:cs typeface="Times New Roman" panose="02020603050405020304" pitchFamily="18" charset="0"/>
              </a:rPr>
              <a:t>具体见实验大纲文档以及示例文件</a:t>
            </a:r>
            <a:endParaRPr lang="en-US" altLang="zh-CN" sz="2000" dirty="0">
              <a:solidFill>
                <a:srgbClr val="01538E"/>
              </a:solidFill>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787"/>
            <a:ext cx="9180512" cy="6858000"/>
          </a:xfrm>
          <a:prstGeom prst="rect">
            <a:avLst/>
          </a:prstGeom>
          <a:solidFill>
            <a:schemeClr val="accent2"/>
          </a:solidFill>
        </p:spPr>
      </p:pic>
      <p:sp>
        <p:nvSpPr>
          <p:cNvPr id="24" name="矩形 23"/>
          <p:cNvSpPr/>
          <p:nvPr/>
        </p:nvSpPr>
        <p:spPr>
          <a:xfrm>
            <a:off x="0" y="2224326"/>
            <a:ext cx="9162256" cy="1836576"/>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5096313" y="4138636"/>
            <a:ext cx="4067944"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6288" y="2050513"/>
            <a:ext cx="6180720" cy="72008"/>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TextBox 7"/>
          <p:cNvSpPr txBox="1"/>
          <p:nvPr/>
        </p:nvSpPr>
        <p:spPr>
          <a:xfrm>
            <a:off x="9128" y="2655028"/>
            <a:ext cx="9162256" cy="922020"/>
          </a:xfrm>
          <a:prstGeom prst="rect">
            <a:avLst/>
          </a:prstGeom>
          <a:noFill/>
        </p:spPr>
        <p:txBody>
          <a:bodyPr wrap="square" rtlCol="0">
            <a:spAutoFit/>
          </a:bodyPr>
          <a:lstStyle/>
          <a:p>
            <a:pPr algn="ctr"/>
            <a:r>
              <a:rPr lang="zh-CN" altLang="en-US" sz="5400" b="1"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谢谢观看！</a:t>
            </a:r>
            <a:endParaRPr lang="zh-CN" altLang="en-US" sz="5400" b="1"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296937"/>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定义</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119856" y="1302617"/>
            <a:ext cx="8305800" cy="1597745"/>
          </a:xfrm>
          <a:prstGeom prst="rect">
            <a:avLst/>
          </a:prstGeom>
        </p:spPr>
        <p:txBody>
          <a:bodyPr wrap="square">
            <a:spAutoFit/>
          </a:bodyPr>
          <a:lstStyle/>
          <a:p>
            <a:pPr marL="457200" indent="-457200">
              <a:lnSpc>
                <a:spcPct val="125000"/>
              </a:lnSpc>
              <a:spcAft>
                <a:spcPts val="600"/>
              </a:spcAft>
              <a:buFont typeface="Wingdings" panose="05000000000000000000" pitchFamily="2" charset="2"/>
              <a:buChar char="p"/>
            </a:pPr>
            <a:r>
              <a:rPr lang="zh-CN" altLang="en-US" sz="2000" dirty="0">
                <a:solidFill>
                  <a:srgbClr val="01538E"/>
                </a:solidFill>
                <a:cs typeface="Times New Roman" panose="02020603050405020304" pitchFamily="18" charset="0"/>
              </a:rPr>
              <a:t>商家在商品在进出海关时，必须向海关提供商品的海关编码。海关编码也是商品编码，它是依据</a:t>
            </a:r>
            <a:r>
              <a:rPr lang="en-US" altLang="zh-CN" sz="2000" dirty="0">
                <a:solidFill>
                  <a:srgbClr val="01538E"/>
                </a:solidFill>
                <a:cs typeface="Times New Roman" panose="02020603050405020304" pitchFamily="18" charset="0"/>
              </a:rPr>
              <a:t>《 </a:t>
            </a:r>
            <a:r>
              <a:rPr lang="zh-CN" altLang="en-US" sz="2000" dirty="0">
                <a:solidFill>
                  <a:srgbClr val="01538E"/>
                </a:solidFill>
                <a:cs typeface="Times New Roman" panose="02020603050405020304" pitchFamily="18" charset="0"/>
              </a:rPr>
              <a:t>商品名称及编码协调制度的国际公约 </a:t>
            </a:r>
            <a:r>
              <a:rPr lang="en-US" altLang="zh-CN" sz="2000" dirty="0">
                <a:solidFill>
                  <a:srgbClr val="01538E"/>
                </a:solidFill>
                <a:cs typeface="Times New Roman" panose="02020603050405020304" pitchFamily="18" charset="0"/>
              </a:rPr>
              <a:t>》</a:t>
            </a:r>
            <a:r>
              <a:rPr lang="zh-CN" altLang="en-US" sz="2000" dirty="0">
                <a:solidFill>
                  <a:srgbClr val="01538E"/>
                </a:solidFill>
                <a:cs typeface="Times New Roman" panose="02020603050405020304" pitchFamily="18" charset="0"/>
              </a:rPr>
              <a:t>（简称</a:t>
            </a:r>
            <a:r>
              <a:rPr lang="en-US" altLang="zh-CN" sz="2000" dirty="0">
                <a:solidFill>
                  <a:srgbClr val="01538E"/>
                </a:solidFill>
                <a:cs typeface="Times New Roman" panose="02020603050405020304" pitchFamily="18" charset="0"/>
              </a:rPr>
              <a:t>HS</a:t>
            </a:r>
            <a:r>
              <a:rPr lang="zh-CN" altLang="en-US" sz="2000" dirty="0">
                <a:solidFill>
                  <a:srgbClr val="01538E"/>
                </a:solidFill>
                <a:cs typeface="Times New Roman" panose="02020603050405020304" pitchFamily="18" charset="0"/>
              </a:rPr>
              <a:t>），用科学系统的方法将 商品分类，相当于</a:t>
            </a:r>
            <a:r>
              <a:rPr lang="zh-CN" altLang="en-US" sz="2000" b="1" dirty="0">
                <a:solidFill>
                  <a:srgbClr val="01538E"/>
                </a:solidFill>
                <a:cs typeface="Times New Roman" panose="02020603050405020304" pitchFamily="18" charset="0"/>
              </a:rPr>
              <a:t>进出口货物的身份证。</a:t>
            </a:r>
            <a:endParaRPr lang="en-US" altLang="zh-CN" sz="2000" b="1" dirty="0">
              <a:solidFill>
                <a:srgbClr val="01538E"/>
              </a:solidFill>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85799" y="2970237"/>
            <a:ext cx="6008252" cy="33379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605" y="1052830"/>
            <a:ext cx="3399155" cy="629920"/>
          </a:xfrm>
          <a:prstGeom prst="rect">
            <a:avLst/>
          </a:prstGeom>
          <a:noFill/>
        </p:spPr>
        <p:txBody>
          <a:bodyPr wrap="square" rtlCol="0">
            <a:spAutoFit/>
          </a:bodyPr>
          <a:lstStyle/>
          <a:p>
            <a:pPr>
              <a:lnSpc>
                <a:spcPct val="125000"/>
              </a:lnSpc>
              <a:spcBef>
                <a:spcPts val="600"/>
              </a:spcBef>
              <a:spcAft>
                <a:spcPts val="600"/>
              </a:spcAft>
            </a:pPr>
            <a:r>
              <a:rPr lang="en-US" altLang="zh-CN" sz="2800" b="1" dirty="0">
                <a:latin typeface="Calibri" panose="020F0502020204030204" pitchFamily="34" charset="0"/>
              </a:rPr>
              <a:t>HSCODE(</a:t>
            </a:r>
            <a:r>
              <a:rPr lang="zh-CN" altLang="en-US" sz="2800" b="1" dirty="0">
                <a:latin typeface="Calibri" panose="020F0502020204030204" pitchFamily="34" charset="0"/>
              </a:rPr>
              <a:t>海关编码</a:t>
            </a:r>
            <a:r>
              <a:rPr lang="en-US" altLang="zh-CN" sz="2800" b="1" dirty="0">
                <a:latin typeface="Calibri" panose="020F0502020204030204" pitchFamily="34" charset="0"/>
              </a:rPr>
              <a:t>)</a:t>
            </a:r>
            <a:endParaRPr lang="en-US" altLang="zh-CN" sz="2800" b="1" dirty="0">
              <a:latin typeface="Calibri" panose="020F0502020204030204" pitchFamily="34" charset="0"/>
              <a:ea typeface="宋体" panose="02010600030101010101" pitchFamily="2" charset="-122"/>
            </a:endParaRPr>
          </a:p>
        </p:txBody>
      </p:sp>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dirty="0"/>
              <a:t>/n</a:t>
            </a:r>
            <a:endParaRPr lang="zh-CN" altLang="en-US" dirty="0"/>
          </a:p>
        </p:txBody>
      </p:sp>
      <p:sp>
        <p:nvSpPr>
          <p:cNvPr id="11" name="文本框 10"/>
          <p:cNvSpPr txBox="1"/>
          <p:nvPr/>
        </p:nvSpPr>
        <p:spPr>
          <a:xfrm>
            <a:off x="395536" y="3284984"/>
            <a:ext cx="5670550" cy="1198880"/>
          </a:xfrm>
          <a:prstGeom prst="rect">
            <a:avLst/>
          </a:prstGeom>
          <a:noFill/>
        </p:spPr>
        <p:txBody>
          <a:bodyPr wrap="none" rtlCol="0">
            <a:spAutoFit/>
          </a:bodyPr>
          <a:lstStyle/>
          <a:p>
            <a:pPr algn="l"/>
            <a:r>
              <a:rPr lang="en-US" altLang="zh-CN" sz="7200" dirty="0"/>
              <a:t>61 12 12 00.00</a:t>
            </a:r>
            <a:endParaRPr lang="zh-CN" altLang="en-US" sz="7200" dirty="0"/>
          </a:p>
        </p:txBody>
      </p:sp>
      <p:sp>
        <p:nvSpPr>
          <p:cNvPr id="12" name="对话气泡: 圆角矩形 11"/>
          <p:cNvSpPr/>
          <p:nvPr/>
        </p:nvSpPr>
        <p:spPr>
          <a:xfrm>
            <a:off x="410210" y="2465705"/>
            <a:ext cx="1709420" cy="89154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a:sym typeface="+mn-ea"/>
              </a:rPr>
              <a:t>针织或钩编的服装及衣着附件</a:t>
            </a:r>
            <a:endParaRPr lang="zh-CN" altLang="en-US" sz="1600" dirty="0">
              <a:solidFill>
                <a:schemeClr val="tx1"/>
              </a:solidFill>
            </a:endParaRPr>
          </a:p>
        </p:txBody>
      </p:sp>
      <p:sp>
        <p:nvSpPr>
          <p:cNvPr id="13" name="对话气泡: 圆角矩形 12"/>
          <p:cNvSpPr/>
          <p:nvPr/>
        </p:nvSpPr>
        <p:spPr>
          <a:xfrm rot="10800000">
            <a:off x="898525" y="4485005"/>
            <a:ext cx="1728470" cy="840105"/>
          </a:xfrm>
          <a:prstGeom prst="wedgeRoundRectCallout">
            <a:avLst/>
          </a:prstGeom>
        </p:spPr>
        <p:style>
          <a:lnRef idx="2">
            <a:schemeClr val="dk1"/>
          </a:lnRef>
          <a:fillRef idx="1">
            <a:schemeClr val="lt1"/>
          </a:fillRef>
          <a:effectRef idx="0">
            <a:schemeClr val="dk1"/>
          </a:effectRef>
          <a:fontRef idx="minor">
            <a:schemeClr val="dk1"/>
          </a:fontRef>
        </p:style>
        <p:txBody>
          <a:bodyPr vert="vert" rtlCol="0" anchor="ctr"/>
          <a:lstStyle/>
          <a:p>
            <a:pPr algn="ctr"/>
            <a:endParaRPr lang="zh-CN" altLang="en-US" dirty="0"/>
          </a:p>
        </p:txBody>
      </p:sp>
      <p:sp>
        <p:nvSpPr>
          <p:cNvPr id="14" name="文本框 13"/>
          <p:cNvSpPr txBox="1"/>
          <p:nvPr/>
        </p:nvSpPr>
        <p:spPr>
          <a:xfrm>
            <a:off x="1042035" y="4580890"/>
            <a:ext cx="1431925" cy="521970"/>
          </a:xfrm>
          <a:prstGeom prst="rect">
            <a:avLst/>
          </a:prstGeom>
          <a:noFill/>
        </p:spPr>
        <p:txBody>
          <a:bodyPr wrap="square" rtlCol="0">
            <a:spAutoFit/>
          </a:bodyPr>
          <a:lstStyle/>
          <a:p>
            <a:r>
              <a:rPr lang="zh-CN" altLang="en-US" sz="1400">
                <a:sym typeface="+mn-ea"/>
              </a:rPr>
              <a:t>运动服、滑雪服及游泳服</a:t>
            </a:r>
            <a:endParaRPr lang="zh-CN" altLang="en-US" sz="1400">
              <a:sym typeface="+mn-ea"/>
            </a:endParaRPr>
          </a:p>
        </p:txBody>
      </p:sp>
      <p:sp>
        <p:nvSpPr>
          <p:cNvPr id="15" name="对话气泡: 圆角矩形 14"/>
          <p:cNvSpPr/>
          <p:nvPr/>
        </p:nvSpPr>
        <p:spPr>
          <a:xfrm>
            <a:off x="2739390" y="2515235"/>
            <a:ext cx="1560195" cy="76962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合成纤维制</a:t>
            </a:r>
            <a:endParaRPr lang="zh-CN" altLang="en-US" sz="1400" dirty="0"/>
          </a:p>
        </p:txBody>
      </p:sp>
      <p:sp>
        <p:nvSpPr>
          <p:cNvPr id="2" name="文本框 1"/>
          <p:cNvSpPr txBox="1"/>
          <p:nvPr/>
        </p:nvSpPr>
        <p:spPr>
          <a:xfrm>
            <a:off x="6612255" y="3993515"/>
            <a:ext cx="2280285" cy="368300"/>
          </a:xfrm>
          <a:prstGeom prst="rect">
            <a:avLst/>
          </a:prstGeom>
          <a:noFill/>
        </p:spPr>
        <p:txBody>
          <a:bodyPr wrap="square" rtlCol="0">
            <a:spAutoFit/>
          </a:bodyPr>
          <a:lstStyle/>
          <a:p>
            <a:endParaRPr lang="zh-CN" altLang="en-US"/>
          </a:p>
        </p:txBody>
      </p:sp>
      <p:pic>
        <p:nvPicPr>
          <p:cNvPr id="9" name="图片 8"/>
          <p:cNvPicPr>
            <a:picLocks noChangeAspect="1"/>
          </p:cNvPicPr>
          <p:nvPr/>
        </p:nvPicPr>
        <p:blipFill>
          <a:blip r:embed="rId1"/>
          <a:stretch>
            <a:fillRect/>
          </a:stretch>
        </p:blipFill>
        <p:spPr>
          <a:xfrm>
            <a:off x="6948170" y="1096010"/>
            <a:ext cx="1853565" cy="2489200"/>
          </a:xfrm>
          <a:prstGeom prst="rect">
            <a:avLst/>
          </a:prstGeom>
        </p:spPr>
      </p:pic>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170" y="4220845"/>
            <a:ext cx="1982470" cy="2546985"/>
          </a:xfrm>
          <a:prstGeom prst="rect">
            <a:avLst/>
          </a:prstGeom>
        </p:spPr>
      </p:pic>
      <p:sp>
        <p:nvSpPr>
          <p:cNvPr id="6"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0" y="325728"/>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研究背景</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1D5A2061-C7EC-4BC6-9921-C6CD8D3A6F2B}" type="slidenum">
              <a:rPr lang="zh-CN" altLang="en-US" smtClean="0"/>
            </a:fld>
            <a:r>
              <a:rPr lang="en-US" altLang="zh-CN" dirty="0"/>
              <a:t>/n</a:t>
            </a:r>
            <a:endParaRPr lang="zh-CN" altLang="en-US" dirty="0"/>
          </a:p>
        </p:txBody>
      </p:sp>
      <p:sp>
        <p:nvSpPr>
          <p:cNvPr id="11" name="文本框 10"/>
          <p:cNvSpPr txBox="1"/>
          <p:nvPr/>
        </p:nvSpPr>
        <p:spPr>
          <a:xfrm>
            <a:off x="539046" y="4242112"/>
            <a:ext cx="6084570" cy="1198880"/>
          </a:xfrm>
          <a:prstGeom prst="rect">
            <a:avLst/>
          </a:prstGeom>
          <a:noFill/>
        </p:spPr>
        <p:txBody>
          <a:bodyPr wrap="none" rtlCol="0">
            <a:spAutoFit/>
          </a:bodyPr>
          <a:lstStyle/>
          <a:p>
            <a:r>
              <a:rPr lang="en-US" altLang="zh-CN" sz="7200" dirty="0"/>
              <a:t>01</a:t>
            </a:r>
            <a:r>
              <a:rPr lang="en-US" altLang="zh-CN" sz="7200" dirty="0">
                <a:solidFill>
                  <a:schemeClr val="accent2"/>
                </a:solidFill>
              </a:rPr>
              <a:t>  </a:t>
            </a:r>
            <a:r>
              <a:rPr lang="en-US" altLang="zh-CN" sz="7200" dirty="0"/>
              <a:t>01 </a:t>
            </a:r>
            <a:r>
              <a:rPr lang="en-US" altLang="zh-CN" sz="7200" dirty="0">
                <a:solidFill>
                  <a:schemeClr val="tx2"/>
                </a:solidFill>
              </a:rPr>
              <a:t> </a:t>
            </a:r>
            <a:r>
              <a:rPr lang="en-US" altLang="zh-CN" sz="7200" dirty="0"/>
              <a:t>21 00.00</a:t>
            </a:r>
            <a:endParaRPr lang="zh-CN" altLang="en-US" sz="7200" dirty="0"/>
          </a:p>
        </p:txBody>
      </p:sp>
      <p:sp>
        <p:nvSpPr>
          <p:cNvPr id="12" name="对话气泡: 圆角矩形 11"/>
          <p:cNvSpPr/>
          <p:nvPr/>
        </p:nvSpPr>
        <p:spPr>
          <a:xfrm>
            <a:off x="591368" y="3378016"/>
            <a:ext cx="1620180" cy="922281"/>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solidFill>
                  <a:schemeClr val="tx1"/>
                </a:solidFill>
                <a:latin typeface="Arial" panose="020B0604020202020204" pitchFamily="34" charset="0"/>
              </a:rPr>
              <a:t>97</a:t>
            </a:r>
            <a:r>
              <a:rPr lang="zh-CN" altLang="en-US" sz="3200" dirty="0">
                <a:solidFill>
                  <a:schemeClr val="tx1"/>
                </a:solidFill>
                <a:latin typeface="Arial" panose="020B0604020202020204" pitchFamily="34" charset="0"/>
              </a:rPr>
              <a:t>章</a:t>
            </a:r>
            <a:endParaRPr lang="zh-CN" altLang="en-US" sz="3200" dirty="0">
              <a:solidFill>
                <a:schemeClr val="tx1"/>
              </a:solidFill>
            </a:endParaRPr>
          </a:p>
        </p:txBody>
      </p:sp>
      <p:sp>
        <p:nvSpPr>
          <p:cNvPr id="13" name="对话气泡: 圆角矩形 12"/>
          <p:cNvSpPr/>
          <p:nvPr/>
        </p:nvSpPr>
        <p:spPr>
          <a:xfrm rot="10800000">
            <a:off x="1136416" y="5442441"/>
            <a:ext cx="1620180" cy="864096"/>
          </a:xfrm>
          <a:prstGeom prst="wedgeRoundRectCallout">
            <a:avLst/>
          </a:prstGeom>
        </p:spPr>
        <p:style>
          <a:lnRef idx="2">
            <a:schemeClr val="dk1"/>
          </a:lnRef>
          <a:fillRef idx="1">
            <a:schemeClr val="lt1"/>
          </a:fillRef>
          <a:effectRef idx="0">
            <a:schemeClr val="dk1"/>
          </a:effectRef>
          <a:fontRef idx="minor">
            <a:schemeClr val="dk1"/>
          </a:fontRef>
        </p:style>
        <p:txBody>
          <a:bodyPr vert="vert" rtlCol="0" anchor="ctr"/>
          <a:lstStyle/>
          <a:p>
            <a:pPr algn="ctr"/>
            <a:endParaRPr lang="zh-CN" altLang="en-US" dirty="0"/>
          </a:p>
        </p:txBody>
      </p:sp>
      <p:sp>
        <p:nvSpPr>
          <p:cNvPr id="14" name="文本框 13"/>
          <p:cNvSpPr txBox="1"/>
          <p:nvPr/>
        </p:nvSpPr>
        <p:spPr>
          <a:xfrm>
            <a:off x="1331134" y="5538256"/>
            <a:ext cx="1533474" cy="584775"/>
          </a:xfrm>
          <a:prstGeom prst="rect">
            <a:avLst/>
          </a:prstGeom>
          <a:noFill/>
        </p:spPr>
        <p:txBody>
          <a:bodyPr wrap="square" rtlCol="0">
            <a:spAutoFit/>
          </a:bodyPr>
          <a:lstStyle/>
          <a:p>
            <a:r>
              <a:rPr lang="en-US" altLang="zh-CN" sz="3200" dirty="0"/>
              <a:t>1241</a:t>
            </a:r>
            <a:r>
              <a:rPr lang="zh-CN" altLang="en-US" sz="3200" dirty="0"/>
              <a:t>目</a:t>
            </a:r>
            <a:endParaRPr lang="zh-CN" altLang="en-US" sz="3200" dirty="0"/>
          </a:p>
        </p:txBody>
      </p:sp>
      <p:sp>
        <p:nvSpPr>
          <p:cNvPr id="15" name="对话气泡: 圆角矩形 14"/>
          <p:cNvSpPr/>
          <p:nvPr/>
        </p:nvSpPr>
        <p:spPr>
          <a:xfrm>
            <a:off x="2987318" y="3378016"/>
            <a:ext cx="2721605" cy="864096"/>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3200" dirty="0"/>
              <a:t>5113</a:t>
            </a:r>
            <a:r>
              <a:rPr lang="zh-CN" altLang="en-US" sz="3200" dirty="0"/>
              <a:t>个子目</a:t>
            </a:r>
            <a:endParaRPr lang="zh-CN" altLang="en-US" sz="3200" dirty="0"/>
          </a:p>
        </p:txBody>
      </p:sp>
      <p:sp>
        <p:nvSpPr>
          <p:cNvPr id="17" name="TextBox 4"/>
          <p:cNvSpPr txBox="1"/>
          <p:nvPr/>
        </p:nvSpPr>
        <p:spPr>
          <a:xfrm>
            <a:off x="311785" y="1078865"/>
            <a:ext cx="8166735" cy="2603020"/>
          </a:xfrm>
          <a:prstGeom prst="rect">
            <a:avLst/>
          </a:prstGeom>
          <a:noFill/>
        </p:spPr>
        <p:txBody>
          <a:bodyPr wrap="square" rtlCol="0">
            <a:spAutoFit/>
          </a:bodyPr>
          <a:lstStyle/>
          <a:p>
            <a:pPr>
              <a:lnSpc>
                <a:spcPct val="125000"/>
              </a:lnSpc>
              <a:spcBef>
                <a:spcPts val="600"/>
              </a:spcBef>
              <a:spcAft>
                <a:spcPts val="600"/>
              </a:spcAft>
            </a:pPr>
            <a:r>
              <a:rPr lang="zh-CN" altLang="en-US" sz="2000" dirty="0">
                <a:solidFill>
                  <a:srgbClr val="01538E"/>
                </a:solidFill>
                <a:cs typeface="Times New Roman" panose="02020603050405020304" pitchFamily="18" charset="0"/>
              </a:rPr>
              <a:t>人工检索的挑战：</a:t>
            </a:r>
            <a:endParaRPr lang="zh-CN" altLang="en-US" sz="2000" dirty="0">
              <a:solidFill>
                <a:srgbClr val="01538E"/>
              </a:solidFill>
              <a:cs typeface="Times New Roman" panose="02020603050405020304" pitchFamily="18" charset="0"/>
            </a:endParaRPr>
          </a:p>
          <a:p>
            <a:pPr>
              <a:lnSpc>
                <a:spcPct val="125000"/>
              </a:lnSpc>
              <a:spcBef>
                <a:spcPts val="600"/>
              </a:spcBef>
              <a:spcAft>
                <a:spcPts val="600"/>
              </a:spcAft>
            </a:pPr>
            <a:r>
              <a:rPr lang="en-US" altLang="zh-CN" sz="2000" dirty="0">
                <a:solidFill>
                  <a:srgbClr val="01538E"/>
                </a:solidFill>
                <a:cs typeface="Times New Roman" panose="02020603050405020304" pitchFamily="18" charset="0"/>
              </a:rPr>
              <a:t>1. </a:t>
            </a:r>
            <a:r>
              <a:rPr lang="zh-CN" altLang="en-US" sz="2000" dirty="0">
                <a:solidFill>
                  <a:srgbClr val="01538E"/>
                </a:solidFill>
                <a:cs typeface="Times New Roman" panose="02020603050405020304" pitchFamily="18" charset="0"/>
              </a:rPr>
              <a:t>类目多，查找繁琐，耗费大量人力</a:t>
            </a:r>
            <a:endParaRPr lang="zh-CN" altLang="en-US" sz="2000" dirty="0">
              <a:solidFill>
                <a:srgbClr val="01538E"/>
              </a:solidFill>
              <a:cs typeface="Times New Roman" panose="02020603050405020304" pitchFamily="18" charset="0"/>
            </a:endParaRPr>
          </a:p>
          <a:p>
            <a:pPr>
              <a:lnSpc>
                <a:spcPct val="125000"/>
              </a:lnSpc>
              <a:spcBef>
                <a:spcPts val="600"/>
              </a:spcBef>
              <a:spcAft>
                <a:spcPts val="600"/>
              </a:spcAft>
            </a:pPr>
            <a:r>
              <a:rPr lang="en-US" altLang="zh-CN" sz="2000" dirty="0">
                <a:solidFill>
                  <a:srgbClr val="01538E"/>
                </a:solidFill>
                <a:cs typeface="Times New Roman" panose="02020603050405020304" pitchFamily="18" charset="0"/>
              </a:rPr>
              <a:t>2. </a:t>
            </a:r>
            <a:r>
              <a:rPr lang="zh-CN" altLang="en-US" sz="2000" dirty="0">
                <a:solidFill>
                  <a:srgbClr val="01538E"/>
                </a:solidFill>
                <a:cs typeface="Times New Roman" panose="02020603050405020304" pitchFamily="18" charset="0"/>
              </a:rPr>
              <a:t>容易出错，给进出口商带来不必要的时间和资金损失</a:t>
            </a:r>
            <a:endParaRPr lang="zh-CN" altLang="en-US" sz="2000" dirty="0">
              <a:solidFill>
                <a:srgbClr val="01538E"/>
              </a:solidFill>
              <a:cs typeface="Times New Roman" panose="02020603050405020304" pitchFamily="18" charset="0"/>
            </a:endParaRPr>
          </a:p>
          <a:p>
            <a:pPr>
              <a:lnSpc>
                <a:spcPct val="125000"/>
              </a:lnSpc>
              <a:spcBef>
                <a:spcPts val="600"/>
              </a:spcBef>
              <a:spcAft>
                <a:spcPts val="600"/>
              </a:spcAft>
            </a:pPr>
            <a:r>
              <a:rPr lang="en-US" altLang="zh-CN" sz="2000" dirty="0">
                <a:solidFill>
                  <a:srgbClr val="01538E"/>
                </a:solidFill>
                <a:cs typeface="Times New Roman" panose="02020603050405020304" pitchFamily="18" charset="0"/>
              </a:rPr>
              <a:t>3. </a:t>
            </a:r>
            <a:r>
              <a:rPr lang="zh-CN" altLang="en-US" sz="2000" dirty="0">
                <a:solidFill>
                  <a:srgbClr val="01538E"/>
                </a:solidFill>
                <a:cs typeface="Times New Roman" panose="02020603050405020304" pitchFamily="18" charset="0"/>
              </a:rPr>
              <a:t>预归类人才紧缺</a:t>
            </a:r>
            <a:endParaRPr lang="zh-CN" altLang="en-US" sz="2000" dirty="0">
              <a:solidFill>
                <a:srgbClr val="01538E"/>
              </a:solidFill>
              <a:cs typeface="Times New Roman" panose="02020603050405020304" pitchFamily="18" charset="0"/>
            </a:endParaRPr>
          </a:p>
          <a:p>
            <a:pPr>
              <a:lnSpc>
                <a:spcPct val="125000"/>
              </a:lnSpc>
              <a:spcBef>
                <a:spcPts val="600"/>
              </a:spcBef>
              <a:spcAft>
                <a:spcPts val="600"/>
              </a:spcAft>
            </a:pPr>
            <a:endParaRPr lang="en-US" altLang="zh-CN" sz="2000" b="1" dirty="0">
              <a:latin typeface="Calibri" panose="020F0502020204030204" pitchFamily="34" charset="0"/>
              <a:ea typeface="宋体" panose="02010600030101010101" pitchFamily="2" charset="-122"/>
            </a:endParaRPr>
          </a:p>
        </p:txBody>
      </p:sp>
      <p:sp>
        <p:nvSpPr>
          <p:cNvPr id="2" name="矩形 1"/>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0" y="325728"/>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研究背景</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知识图谱</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a:t>
            </a:r>
            <a:endParaRPr lang="en-US" altLang="zh-CN" sz="2800" b="1" dirty="0">
              <a:solidFill>
                <a:srgbClr val="01538E"/>
              </a:solidFill>
              <a:cs typeface="Times New Roman" panose="02020603050405020304"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943" y="1179339"/>
            <a:ext cx="3665175" cy="4557091"/>
          </a:xfrm>
          <a:prstGeom prst="rect">
            <a:avLst/>
          </a:prstGeom>
        </p:spPr>
      </p:pic>
      <p:sp>
        <p:nvSpPr>
          <p:cNvPr id="10" name="文本框 9"/>
          <p:cNvSpPr txBox="1"/>
          <p:nvPr/>
        </p:nvSpPr>
        <p:spPr>
          <a:xfrm>
            <a:off x="4159449" y="1244797"/>
            <a:ext cx="4589858" cy="4644861"/>
          </a:xfrm>
          <a:prstGeom prst="rect">
            <a:avLst/>
          </a:prstGeom>
          <a:noFill/>
        </p:spPr>
        <p:txBody>
          <a:bodyPr wrap="square">
            <a:spAutoFit/>
          </a:bodyPr>
          <a:lstStyle/>
          <a:p>
            <a:pPr lvl="0" indent="0" fontAlgn="auto">
              <a:lnSpc>
                <a:spcPct val="125000"/>
              </a:lnSpc>
              <a:spcBef>
                <a:spcPts val="0"/>
              </a:spcBef>
              <a:spcAft>
                <a:spcPts val="0"/>
              </a:spcAft>
              <a:buFont typeface="Arial" panose="020B0604020202020204" pitchFamily="34" charset="0"/>
              <a:buNone/>
            </a:pPr>
            <a:r>
              <a:rPr lang="zh-CN" altLang="en-US" dirty="0">
                <a:solidFill>
                  <a:srgbClr val="01538E"/>
                </a:solidFill>
                <a:cs typeface="Times New Roman" panose="02020603050405020304" pitchFamily="18" charset="0"/>
              </a:rPr>
              <a:t>一、数据收集与清洗</a:t>
            </a:r>
            <a:endParaRPr lang="zh-CN" altLang="en-US"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r>
              <a:rPr lang="zh-CN" altLang="en-US" dirty="0">
                <a:solidFill>
                  <a:srgbClr val="01538E"/>
                </a:solidFill>
                <a:cs typeface="Times New Roman" panose="02020603050405020304" pitchFamily="18" charset="0"/>
              </a:rPr>
              <a:t>数据收集：从公开网站爬取数据</a:t>
            </a:r>
            <a:endParaRPr lang="zh-CN" altLang="en-US"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r>
              <a:rPr lang="zh-CN" altLang="en-US" dirty="0">
                <a:solidFill>
                  <a:srgbClr val="01538E"/>
                </a:solidFill>
                <a:cs typeface="Times New Roman" panose="02020603050405020304" pitchFamily="18" charset="0"/>
              </a:rPr>
              <a:t>数据清洗：删除多余的数字、标点、括号内的内容；去除每个类别的数据重复；删除带有缺失属性的记录。</a:t>
            </a:r>
            <a:endParaRPr lang="en-US" altLang="zh-CN"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endParaRPr lang="en-US" altLang="zh-CN"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r>
              <a:rPr lang="zh-CN" altLang="en-US" dirty="0">
                <a:solidFill>
                  <a:srgbClr val="01538E"/>
                </a:solidFill>
                <a:cs typeface="Times New Roman" panose="02020603050405020304" pitchFamily="18" charset="0"/>
              </a:rPr>
              <a:t>二、完成商品信息知识图谱构建</a:t>
            </a:r>
            <a:endParaRPr lang="zh-CN" altLang="en-US"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r>
              <a:rPr lang="zh-CN" altLang="en-US" dirty="0">
                <a:solidFill>
                  <a:srgbClr val="01538E"/>
                </a:solidFill>
                <a:cs typeface="Times New Roman" panose="02020603050405020304" pitchFamily="18" charset="0"/>
              </a:rPr>
              <a:t>对商品描述文本进行实体抽取、属性抽取、知识融合、本体构建，完成知识图谱的构建</a:t>
            </a:r>
            <a:endParaRPr lang="zh-CN" altLang="en-US"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endParaRPr lang="en-US" altLang="zh-CN"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endParaRPr lang="en-US" altLang="zh-CN" sz="2000" b="1"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endParaRPr lang="zh-CN" altLang="en-US" sz="2000" b="1" dirty="0">
              <a:solidFill>
                <a:srgbClr val="01538E"/>
              </a:solidFill>
              <a:cs typeface="Times New Roman" panose="02020603050405020304" pitchFamily="18" charset="0"/>
            </a:endParaRPr>
          </a:p>
          <a:p>
            <a:pPr lvl="0" indent="0" fontAlgn="auto">
              <a:lnSpc>
                <a:spcPct val="125000"/>
              </a:lnSpc>
              <a:spcBef>
                <a:spcPts val="0"/>
              </a:spcBef>
              <a:spcAft>
                <a:spcPts val="0"/>
              </a:spcAft>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构建过程</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468031" cy="2603020"/>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一、海关编码数据采集</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dirty="0">
                <a:solidFill>
                  <a:srgbClr val="01538E"/>
                </a:solidFill>
                <a:cs typeface="Times New Roman" panose="02020603050405020304" pitchFamily="18" charset="0"/>
              </a:rPr>
              <a:t>从四个</a:t>
            </a:r>
            <a:r>
              <a:rPr lang="zh-CN" altLang="en-US" b="1" dirty="0">
                <a:solidFill>
                  <a:srgbClr val="01538E"/>
                </a:solidFill>
                <a:cs typeface="Times New Roman" panose="02020603050405020304" pitchFamily="18" charset="0"/>
              </a:rPr>
              <a:t>公开网站</a:t>
            </a:r>
            <a:r>
              <a:rPr lang="zh-CN" altLang="en-US" dirty="0">
                <a:solidFill>
                  <a:srgbClr val="01538E"/>
                </a:solidFill>
                <a:cs typeface="Times New Roman" panose="02020603050405020304" pitchFamily="18" charset="0"/>
              </a:rPr>
              <a:t>和一个</a:t>
            </a:r>
            <a:r>
              <a:rPr lang="zh-CN" altLang="en-US" b="1" dirty="0">
                <a:solidFill>
                  <a:srgbClr val="01538E"/>
                </a:solidFill>
                <a:cs typeface="Times New Roman" panose="02020603050405020304" pitchFamily="18" charset="0"/>
              </a:rPr>
              <a:t>官方文档</a:t>
            </a:r>
            <a:r>
              <a:rPr lang="zh-CN" altLang="en-US" dirty="0">
                <a:solidFill>
                  <a:srgbClr val="01538E"/>
                </a:solidFill>
                <a:cs typeface="Times New Roman" panose="02020603050405020304" pitchFamily="18" charset="0"/>
              </a:rPr>
              <a:t>中提取数据并构建了跨境商品海关编码数据集，包含三个部分：海关编码数据、海关编码目录、海关编码申报要素规范。</a:t>
            </a: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353" y="2866439"/>
            <a:ext cx="7011397" cy="34139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构建过程</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775212" cy="3026213"/>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一、海关编码数据采集</a:t>
            </a:r>
            <a:endParaRPr lang="en-US" altLang="zh-CN" sz="2000" b="1" dirty="0">
              <a:solidFill>
                <a:srgbClr val="01538E"/>
              </a:solidFill>
              <a:cs typeface="Times New Roman" panose="02020603050405020304" pitchFamily="18" charset="0"/>
            </a:endParaRPr>
          </a:p>
          <a:p>
            <a:pPr lvl="1">
              <a:lnSpc>
                <a:spcPct val="125000"/>
              </a:lnSpc>
              <a:spcAft>
                <a:spcPts val="600"/>
              </a:spcAft>
            </a:pPr>
            <a:r>
              <a:rPr lang="zh-CN" altLang="en-US" dirty="0">
                <a:solidFill>
                  <a:srgbClr val="01538E"/>
                </a:solidFill>
                <a:cs typeface="Times New Roman" panose="02020603050405020304" pitchFamily="18" charset="0"/>
              </a:rPr>
              <a:t>在</a:t>
            </a:r>
            <a:r>
              <a:rPr lang="en-US" altLang="zh-CN" dirty="0">
                <a:solidFill>
                  <a:srgbClr val="01538E"/>
                </a:solidFill>
                <a:cs typeface="Times New Roman" panose="02020603050405020304" pitchFamily="18" charset="0"/>
              </a:rPr>
              <a:t>Python3.8</a:t>
            </a:r>
            <a:r>
              <a:rPr lang="zh-CN" altLang="en-US" dirty="0">
                <a:solidFill>
                  <a:srgbClr val="01538E"/>
                </a:solidFill>
                <a:cs typeface="Times New Roman" panose="02020603050405020304" pitchFamily="18" charset="0"/>
              </a:rPr>
              <a:t>的环境下，使用</a:t>
            </a:r>
            <a:r>
              <a:rPr lang="en-US" altLang="zh-CN" dirty="0">
                <a:solidFill>
                  <a:srgbClr val="01538E"/>
                </a:solidFill>
                <a:cs typeface="Times New Roman" panose="02020603050405020304" pitchFamily="18" charset="0"/>
              </a:rPr>
              <a:t>requests </a:t>
            </a:r>
            <a:r>
              <a:rPr lang="zh-CN" altLang="en-US" dirty="0">
                <a:solidFill>
                  <a:srgbClr val="01538E"/>
                </a:solidFill>
                <a:cs typeface="Times New Roman" panose="02020603050405020304" pitchFamily="18" charset="0"/>
              </a:rPr>
              <a:t>框架</a:t>
            </a:r>
            <a:r>
              <a:rPr lang="zh-CN" altLang="en-US" b="1" dirty="0">
                <a:solidFill>
                  <a:srgbClr val="01538E"/>
                </a:solidFill>
                <a:cs typeface="Times New Roman" panose="02020603050405020304" pitchFamily="18" charset="0"/>
              </a:rPr>
              <a:t>获取网页</a:t>
            </a:r>
            <a:endParaRPr lang="en-US" altLang="zh-CN" b="1" dirty="0">
              <a:solidFill>
                <a:srgbClr val="01538E"/>
              </a:solidFill>
              <a:cs typeface="Times New Roman" panose="02020603050405020304" pitchFamily="18" charset="0"/>
            </a:endParaRPr>
          </a:p>
          <a:p>
            <a:pPr lvl="1">
              <a:lnSpc>
                <a:spcPct val="125000"/>
              </a:lnSpc>
              <a:spcAft>
                <a:spcPts val="600"/>
              </a:spcAft>
            </a:pPr>
            <a:r>
              <a:rPr lang="zh-CN" altLang="en-US" dirty="0">
                <a:solidFill>
                  <a:srgbClr val="01538E"/>
                </a:solidFill>
                <a:cs typeface="Times New Roman" panose="02020603050405020304" pitchFamily="18" charset="0"/>
              </a:rPr>
              <a:t>对于获取到的</a:t>
            </a:r>
            <a:r>
              <a:rPr lang="en-US" altLang="zh-CN" dirty="0">
                <a:solidFill>
                  <a:srgbClr val="01538E"/>
                </a:solidFill>
                <a:cs typeface="Times New Roman" panose="02020603050405020304" pitchFamily="18" charset="0"/>
              </a:rPr>
              <a:t>HTML</a:t>
            </a:r>
            <a:r>
              <a:rPr lang="zh-CN" altLang="en-US" dirty="0">
                <a:solidFill>
                  <a:srgbClr val="01538E"/>
                </a:solidFill>
                <a:cs typeface="Times New Roman" panose="02020603050405020304" pitchFamily="18" charset="0"/>
              </a:rPr>
              <a:t>网页，使用</a:t>
            </a:r>
            <a:r>
              <a:rPr lang="en-US" altLang="zh-CN" dirty="0" err="1">
                <a:solidFill>
                  <a:srgbClr val="01538E"/>
                </a:solidFill>
                <a:cs typeface="Times New Roman" panose="02020603050405020304" pitchFamily="18" charset="0"/>
              </a:rPr>
              <a:t>BeautifulSoup</a:t>
            </a:r>
            <a:r>
              <a:rPr lang="zh-CN" altLang="en-US" b="1" dirty="0">
                <a:solidFill>
                  <a:srgbClr val="01538E"/>
                </a:solidFill>
                <a:cs typeface="Times New Roman" panose="02020603050405020304" pitchFamily="18" charset="0"/>
              </a:rPr>
              <a:t>获取指定标签</a:t>
            </a:r>
            <a:endParaRPr lang="en-US" altLang="zh-CN" b="1" dirty="0">
              <a:solidFill>
                <a:srgbClr val="01538E"/>
              </a:solidFill>
              <a:cs typeface="Times New Roman" panose="02020603050405020304" pitchFamily="18" charset="0"/>
            </a:endParaRPr>
          </a:p>
          <a:p>
            <a:pPr lvl="1">
              <a:lnSpc>
                <a:spcPct val="125000"/>
              </a:lnSpc>
              <a:spcAft>
                <a:spcPts val="600"/>
              </a:spcAft>
            </a:pPr>
            <a:r>
              <a:rPr lang="zh-CN" altLang="en-US" dirty="0">
                <a:solidFill>
                  <a:srgbClr val="01538E"/>
                </a:solidFill>
                <a:cs typeface="Times New Roman" panose="02020603050405020304" pitchFamily="18" charset="0"/>
              </a:rPr>
              <a:t>将标签中的内容提取出来即获得所需的文本数据。</a:t>
            </a:r>
            <a:endParaRPr lang="zh-CN" altLang="en-US" dirty="0">
              <a:solidFill>
                <a:srgbClr val="01538E"/>
              </a:solidFill>
              <a:cs typeface="Times New Roman" panose="02020603050405020304" pitchFamily="18" charset="0"/>
            </a:endParaRPr>
          </a:p>
          <a:p>
            <a:pPr>
              <a:lnSpc>
                <a:spcPct val="125000"/>
              </a:lnSpc>
              <a:spcAft>
                <a:spcPts val="600"/>
              </a:spcAft>
            </a:pPr>
            <a:r>
              <a:rPr lang="zh-CN" altLang="en-US" sz="2000" b="1" dirty="0">
                <a:solidFill>
                  <a:srgbClr val="01538E"/>
                </a:solidFill>
                <a:cs typeface="Times New Roman" panose="02020603050405020304" pitchFamily="18" charset="0"/>
              </a:rPr>
              <a:t>	</a:t>
            </a:r>
            <a:endParaRPr lang="en-US" altLang="zh-CN" sz="2000" b="1" dirty="0">
              <a:solidFill>
                <a:srgbClr val="01538E"/>
              </a:solidFill>
              <a:cs typeface="Times New Roman" panose="02020603050405020304" pitchFamily="18" charset="0"/>
            </a:endParaRPr>
          </a:p>
          <a:p>
            <a:pPr>
              <a:lnSpc>
                <a:spcPct val="125000"/>
              </a:lnSpc>
              <a:spcAft>
                <a:spcPts val="600"/>
              </a:spcAft>
            </a:pPr>
            <a:r>
              <a:rPr lang="zh-CN" altLang="en-US" sz="1600" dirty="0">
                <a:solidFill>
                  <a:srgbClr val="01538E"/>
                </a:solidFill>
                <a:cs typeface="Times New Roman" panose="02020603050405020304" pitchFamily="18" charset="0"/>
              </a:rPr>
              <a:t>举例：</a:t>
            </a:r>
            <a:r>
              <a:rPr lang="en-US" altLang="zh-CN" sz="1600" dirty="0">
                <a:solidFill>
                  <a:srgbClr val="01538E"/>
                </a:solidFill>
                <a:cs typeface="Times New Roman" panose="02020603050405020304" pitchFamily="18" charset="0"/>
              </a:rPr>
              <a:t>365area</a:t>
            </a:r>
            <a:r>
              <a:rPr lang="zh-CN" altLang="en-US" sz="1600" dirty="0">
                <a:solidFill>
                  <a:srgbClr val="01538E"/>
                </a:solidFill>
                <a:cs typeface="Times New Roman" panose="02020603050405020304" pitchFamily="18" charset="0"/>
              </a:rPr>
              <a:t>网站数据爬取的部分代码</a:t>
            </a:r>
            <a:endParaRPr lang="en-US" altLang="zh-CN" sz="1600" dirty="0">
              <a:solidFill>
                <a:srgbClr val="01538E"/>
              </a:solidFill>
              <a:cs typeface="Times New Roman" panose="02020603050405020304" pitchFamily="18" charset="0"/>
            </a:endParaRPr>
          </a:p>
          <a:p>
            <a:pPr>
              <a:lnSpc>
                <a:spcPct val="125000"/>
              </a:lnSpc>
              <a:spcAft>
                <a:spcPts val="600"/>
              </a:spcAft>
            </a:pPr>
            <a:endParaRPr lang="en-US" altLang="zh-CN" sz="2000" b="1" dirty="0">
              <a:solidFill>
                <a:srgbClr val="01538E"/>
              </a:solidFill>
              <a:cs typeface="Times New Roman" panose="02020603050405020304" pitchFamily="18"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14" y="3900488"/>
            <a:ext cx="6843137" cy="26248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endParaRPr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25787" y="326869"/>
            <a:ext cx="1872208" cy="58356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目录</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0" y="332656"/>
            <a:ext cx="2324100"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latin typeface="微软雅黑" panose="020B0503020204020204" pitchFamily="34" charset="-122"/>
                <a:ea typeface="微软雅黑" panose="020B0503020204020204" pitchFamily="34" charset="-122"/>
              </a:rPr>
              <a:t>数据采集</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6" name="矩形 25"/>
          <p:cNvSpPr/>
          <p:nvPr/>
        </p:nvSpPr>
        <p:spPr>
          <a:xfrm flipH="1">
            <a:off x="2431389" y="326869"/>
            <a:ext cx="236995" cy="576065"/>
          </a:xfrm>
          <a:prstGeom prst="rect">
            <a:avLst/>
          </a:prstGeom>
          <a:solidFill>
            <a:srgbClr val="015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3001778" y="326869"/>
            <a:ext cx="6142222" cy="591059"/>
          </a:xfrm>
          <a:prstGeom prst="rect">
            <a:avLst/>
          </a:prstGeom>
        </p:spPr>
        <p:txBody>
          <a:bodyPr wrap="square">
            <a:spAutoFit/>
          </a:bodyPr>
          <a:lstStyle/>
          <a:p>
            <a:pPr>
              <a:lnSpc>
                <a:spcPct val="125000"/>
              </a:lnSpc>
              <a:spcAft>
                <a:spcPts val="600"/>
              </a:spcAft>
            </a:pPr>
            <a:r>
              <a:rPr lang="zh-CN" altLang="en-US" sz="2800" b="1" dirty="0">
                <a:solidFill>
                  <a:srgbClr val="01538E"/>
                </a:solidFill>
                <a:cs typeface="Times New Roman" panose="02020603050405020304" pitchFamily="18" charset="0"/>
              </a:rPr>
              <a:t>海关编码知识图谱构建过程</a:t>
            </a:r>
            <a:endParaRPr lang="en-US" altLang="zh-CN" sz="2800" b="1" dirty="0">
              <a:solidFill>
                <a:srgbClr val="01538E"/>
              </a:solidFill>
              <a:cs typeface="Times New Roman" panose="02020603050405020304" pitchFamily="18" charset="0"/>
            </a:endParaRPr>
          </a:p>
        </p:txBody>
      </p:sp>
      <p:sp>
        <p:nvSpPr>
          <p:cNvPr id="2" name="矩形 1"/>
          <p:cNvSpPr/>
          <p:nvPr/>
        </p:nvSpPr>
        <p:spPr>
          <a:xfrm>
            <a:off x="225788" y="1179329"/>
            <a:ext cx="7775212" cy="910249"/>
          </a:xfrm>
          <a:prstGeom prst="rect">
            <a:avLst/>
          </a:prstGeom>
        </p:spPr>
        <p:txBody>
          <a:bodyPr wrap="square">
            <a:spAutoFit/>
          </a:bodyPr>
          <a:lstStyle/>
          <a:p>
            <a:pPr>
              <a:lnSpc>
                <a:spcPct val="125000"/>
              </a:lnSpc>
              <a:spcAft>
                <a:spcPts val="600"/>
              </a:spcAft>
            </a:pPr>
            <a:r>
              <a:rPr lang="zh-CN" altLang="en-US" sz="2000" b="1" dirty="0">
                <a:solidFill>
                  <a:srgbClr val="01538E"/>
                </a:solidFill>
                <a:cs typeface="Times New Roman" panose="02020603050405020304" pitchFamily="18" charset="0"/>
              </a:rPr>
              <a:t>一、海关编码数据采集</a:t>
            </a:r>
            <a:endParaRPr lang="en-US" altLang="zh-CN" sz="2000" b="1" dirty="0">
              <a:solidFill>
                <a:srgbClr val="01538E"/>
              </a:solidFill>
              <a:cs typeface="Times New Roman" panose="02020603050405020304" pitchFamily="18" charset="0"/>
            </a:endParaRPr>
          </a:p>
          <a:p>
            <a:pPr>
              <a:lnSpc>
                <a:spcPct val="125000"/>
              </a:lnSpc>
              <a:spcAft>
                <a:spcPts val="600"/>
              </a:spcAft>
            </a:pPr>
            <a:r>
              <a:rPr lang="en-US" altLang="zh-CN" sz="2000" b="1" dirty="0">
                <a:solidFill>
                  <a:srgbClr val="01538E"/>
                </a:solidFill>
                <a:cs typeface="Times New Roman" panose="02020603050405020304" pitchFamily="18" charset="0"/>
              </a:rPr>
              <a:t>     </a:t>
            </a:r>
            <a:r>
              <a:rPr lang="en-US" altLang="zh-CN" dirty="0">
                <a:solidFill>
                  <a:srgbClr val="01538E"/>
                </a:solidFill>
                <a:cs typeface="Times New Roman" panose="02020603050405020304" pitchFamily="18" charset="0"/>
              </a:rPr>
              <a:t>365area</a:t>
            </a:r>
            <a:r>
              <a:rPr lang="zh-CN" altLang="en-US" dirty="0">
                <a:solidFill>
                  <a:srgbClr val="01538E"/>
                </a:solidFill>
                <a:cs typeface="Times New Roman" panose="02020603050405020304" pitchFamily="18" charset="0"/>
              </a:rPr>
              <a:t>网站：   在开发者模式下分析网页元素以及网站的请求与响应</a:t>
            </a:r>
            <a:endParaRPr lang="en-US" altLang="zh-CN" sz="2000" dirty="0">
              <a:solidFill>
                <a:srgbClr val="01538E"/>
              </a:solidFill>
              <a:cs typeface="Times New Roman" panose="02020603050405020304" pitchFamily="18"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089578"/>
            <a:ext cx="9144000" cy="4415367"/>
          </a:xfrm>
          <a:prstGeom prst="rect">
            <a:avLst/>
          </a:prstGeom>
        </p:spPr>
      </p:pic>
    </p:spTree>
  </p:cSld>
  <p:clrMapOvr>
    <a:masterClrMapping/>
  </p:clrMapOvr>
</p:sld>
</file>

<file path=ppt/tags/tag1.xml><?xml version="1.0" encoding="utf-8"?>
<p:tagLst xmlns:p="http://schemas.openxmlformats.org/presentationml/2006/main">
  <p:tag name="COMMONDATA" val="eyJoZGlkIjoiMzFiOGQyMGRjOGI0N2QwOGNlMTg2NDZhNWEwN2Y1MzQifQ=="/>
  <p:tag name="KSO_WPP_MARK_KEY" val="9c3f7ad0-4c72-49e8-951e-fe4338b08534"/>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2713</Words>
  <Application>WPS 演示</Application>
  <PresentationFormat>全屏显示(4:3)</PresentationFormat>
  <Paragraphs>284</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25</vt:i4>
      </vt:variant>
    </vt:vector>
  </HeadingPairs>
  <TitlesOfParts>
    <vt:vector size="35" baseType="lpstr">
      <vt:lpstr>Arial</vt:lpstr>
      <vt:lpstr>宋体</vt:lpstr>
      <vt:lpstr>Wingdings</vt:lpstr>
      <vt:lpstr>Times New Roman</vt:lpstr>
      <vt:lpstr>华文中宋</vt:lpstr>
      <vt:lpstr>微软雅黑</vt:lpstr>
      <vt:lpstr>Calibri</vt:lpstr>
      <vt:lpstr>Arial Unicode MS</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15182</dc:creator>
  <cp:lastModifiedBy>刘宁</cp:lastModifiedBy>
  <cp:revision>466</cp:revision>
  <dcterms:created xsi:type="dcterms:W3CDTF">2019-06-19T02:08:00Z</dcterms:created>
  <dcterms:modified xsi:type="dcterms:W3CDTF">2022-11-03T14:19:00Z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D484267182674DD59BF8E3279C04D7E2</vt:lpwstr>
  </property>
</Properties>
</file>