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1292" r:id="rId4"/>
    <p:sldId id="1282" r:id="rId5"/>
    <p:sldId id="1272" r:id="rId6"/>
    <p:sldId id="1289" r:id="rId7"/>
    <p:sldId id="1267" r:id="rId8"/>
    <p:sldId id="1268" r:id="rId9"/>
    <p:sldId id="1273" r:id="rId10"/>
    <p:sldId id="262" r:id="rId11"/>
    <p:sldId id="1293" r:id="rId12"/>
    <p:sldId id="1294" r:id="rId13"/>
    <p:sldId id="1295" r:id="rId14"/>
    <p:sldId id="1284" r:id="rId15"/>
    <p:sldId id="1285" r:id="rId16"/>
    <p:sldId id="1286" r:id="rId17"/>
    <p:sldId id="1260" r:id="rId18"/>
    <p:sldId id="1287" r:id="rId19"/>
    <p:sldId id="1291" r:id="rId20"/>
    <p:sldId id="1288" r:id="rId21"/>
    <p:sldId id="1290" r:id="rId22"/>
    <p:sldId id="1261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2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7" y="627"/>
      </p:cViewPr>
      <p:guideLst>
        <p:guide orient="horz" pos="17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0A54-2A10-4560-A6CA-13F68F8C41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1ED9-6ACA-4C82-8FB4-90E84FB6D4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DC38-435E-40C4-AFA8-839178EE469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86A0-23A1-44FC-B85B-080101ACC0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5547" cy="52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5547" cy="5222631"/>
          </a:xfrm>
          <a:prstGeom prst="rect">
            <a:avLst/>
          </a:prstGeom>
        </p:spPr>
      </p:pic>
      <p:grpSp>
        <p:nvGrpSpPr>
          <p:cNvPr id="3" name="PA_组合 4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207307" y="182009"/>
            <a:ext cx="800316" cy="801839"/>
            <a:chOff x="1914" y="816"/>
            <a:chExt cx="1051" cy="1053"/>
          </a:xfrm>
          <a:solidFill>
            <a:srgbClr val="94020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5547" cy="5222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7520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634924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792328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949733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矩形: 圆角 12"/>
          <p:cNvSpPr/>
          <p:nvPr userDrawn="1"/>
        </p:nvSpPr>
        <p:spPr>
          <a:xfrm>
            <a:off x="353931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 userDrawn="1"/>
        </p:nvSpPr>
        <p:spPr>
          <a:xfrm>
            <a:off x="2511335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4668739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 userDrawn="1"/>
        </p:nvSpPr>
        <p:spPr>
          <a:xfrm>
            <a:off x="6826144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PA_组合 4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207307" y="182009"/>
            <a:ext cx="800316" cy="801839"/>
            <a:chOff x="1914" y="816"/>
            <a:chExt cx="1051" cy="1053"/>
          </a:xfrm>
          <a:solidFill>
            <a:srgbClr val="940201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DC38-435E-40C4-AFA8-839178EE469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86A0-23A1-44FC-B85B-080101ACC0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www.sdzydfy.com/_img/2020/12/07/20201207134727634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070249" y="745725"/>
            <a:ext cx="4698723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450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44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三甲医院住院系统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62D49D-C5D3-4436-A305-1819085D86A9}"/>
              </a:ext>
            </a:extLst>
          </p:cNvPr>
          <p:cNvSpPr txBox="1"/>
          <p:nvPr/>
        </p:nvSpPr>
        <p:spPr>
          <a:xfrm>
            <a:off x="4888273" y="3777916"/>
            <a:ext cx="398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展示人：杨钰润，贾星宇，易格名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rgbClr val="EEECE8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48564" y="24622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+mn-ea"/>
              </a:rPr>
              <a:t>成本估算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84D68-D052-41A3-9298-3C2D155E9142}"/>
              </a:ext>
            </a:extLst>
          </p:cNvPr>
          <p:cNvSpPr txBox="1">
            <a:spLocks/>
          </p:cNvSpPr>
          <p:nvPr/>
        </p:nvSpPr>
        <p:spPr>
          <a:xfrm>
            <a:off x="6076246" y="1295550"/>
            <a:ext cx="2228570" cy="7453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WBS</a:t>
            </a:r>
            <a:r>
              <a:rPr lang="zh-CN" altLang="en-US" dirty="0"/>
              <a:t>分析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E33A366A-1562-49D3-BF6C-3B0FBCE3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7" y="45157"/>
            <a:ext cx="4963068" cy="53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4F963B-767D-42D0-A10D-0A0E0EEF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4" y="372533"/>
            <a:ext cx="6365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C6D48F-9569-44FE-98A9-9A903D87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89"/>
            <a:ext cx="4698369" cy="47032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A112D2-0170-4E45-8380-92FBCF6A6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79" y="2055460"/>
            <a:ext cx="4478921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9227ED-4390-4362-9906-04CF654F45FC}"/>
              </a:ext>
            </a:extLst>
          </p:cNvPr>
          <p:cNvSpPr txBox="1"/>
          <p:nvPr/>
        </p:nvSpPr>
        <p:spPr>
          <a:xfrm>
            <a:off x="239232" y="1106099"/>
            <a:ext cx="8562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开发成本：</a:t>
            </a:r>
            <a:endParaRPr lang="en-US" altLang="zh-CN" dirty="0"/>
          </a:p>
          <a:p>
            <a:r>
              <a:rPr lang="zh-CN" altLang="en-US" dirty="0"/>
              <a:t>依据</a:t>
            </a:r>
            <a:r>
              <a:rPr lang="en-US" altLang="zh-CN" dirty="0"/>
              <a:t>WBS</a:t>
            </a:r>
            <a:r>
              <a:rPr lang="zh-CN" altLang="en-US" dirty="0"/>
              <a:t>分解表得知开发规模为</a:t>
            </a:r>
            <a:r>
              <a:rPr lang="en-US" altLang="zh-CN" dirty="0"/>
              <a:t>128</a:t>
            </a:r>
            <a:r>
              <a:rPr lang="zh-CN" altLang="en-US" dirty="0"/>
              <a:t>天，开发人员成本参数为</a:t>
            </a:r>
            <a:r>
              <a:rPr lang="en-US" altLang="zh-CN" dirty="0"/>
              <a:t>400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天则开发成本为</a:t>
            </a:r>
            <a:r>
              <a:rPr lang="en-US" altLang="zh-CN" dirty="0"/>
              <a:t>128</a:t>
            </a:r>
            <a:r>
              <a:rPr lang="zh-CN" altLang="en-US" dirty="0"/>
              <a:t>天</a:t>
            </a:r>
            <a:r>
              <a:rPr lang="en-US" altLang="zh-CN" dirty="0"/>
              <a:t>*400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天</a:t>
            </a:r>
            <a:r>
              <a:rPr lang="en-US" altLang="zh-CN" dirty="0"/>
              <a:t>=5.12</a:t>
            </a:r>
            <a:r>
              <a:rPr lang="zh-CN" altLang="en-US" dirty="0"/>
              <a:t>万元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管理成本：</a:t>
            </a:r>
            <a:endParaRPr lang="en-US" altLang="zh-CN" dirty="0"/>
          </a:p>
          <a:p>
            <a:r>
              <a:rPr lang="zh-CN" altLang="en-US" dirty="0"/>
              <a:t>针对本项目，设管理成本</a:t>
            </a:r>
            <a:r>
              <a:rPr lang="en-US" altLang="zh-CN" dirty="0"/>
              <a:t>=</a:t>
            </a:r>
            <a:r>
              <a:rPr lang="zh-CN" altLang="en-US" dirty="0"/>
              <a:t>开发成本</a:t>
            </a:r>
            <a:r>
              <a:rPr lang="en-US" altLang="zh-CN" dirty="0"/>
              <a:t>*30%</a:t>
            </a:r>
            <a:r>
              <a:rPr lang="zh-CN" altLang="en-US" dirty="0"/>
              <a:t>，则管理成本</a:t>
            </a:r>
            <a:r>
              <a:rPr lang="en-US" altLang="zh-CN" dirty="0"/>
              <a:t>5.12</a:t>
            </a:r>
            <a:r>
              <a:rPr lang="zh-CN" altLang="en-US" dirty="0"/>
              <a:t>万元</a:t>
            </a:r>
            <a:r>
              <a:rPr lang="en-US" altLang="zh-CN" dirty="0"/>
              <a:t>*0.3 = 1.536</a:t>
            </a:r>
            <a:r>
              <a:rPr lang="zh-CN" altLang="en-US" dirty="0"/>
              <a:t>万元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直接成本 </a:t>
            </a:r>
            <a:r>
              <a:rPr lang="en-US" altLang="zh-CN" dirty="0"/>
              <a:t>= </a:t>
            </a:r>
            <a:r>
              <a:rPr lang="zh-CN" altLang="en-US" dirty="0"/>
              <a:t>开发成本 </a:t>
            </a:r>
            <a:r>
              <a:rPr lang="en-US" altLang="zh-CN" dirty="0"/>
              <a:t>+ </a:t>
            </a:r>
            <a:r>
              <a:rPr lang="zh-CN" altLang="en-US" dirty="0"/>
              <a:t>管理成本：</a:t>
            </a:r>
            <a:endParaRPr lang="en-US" altLang="zh-CN" dirty="0"/>
          </a:p>
          <a:p>
            <a:r>
              <a:rPr lang="zh-CN" altLang="en-US" dirty="0"/>
              <a:t>直接成本  </a:t>
            </a:r>
            <a:r>
              <a:rPr lang="en-US" altLang="zh-CN" dirty="0"/>
              <a:t>=  5.12 + 1.536 = 6.656</a:t>
            </a:r>
            <a:r>
              <a:rPr lang="zh-CN" altLang="en-US" dirty="0"/>
              <a:t>万元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间接成本 </a:t>
            </a:r>
            <a:r>
              <a:rPr lang="en-US" altLang="zh-CN" dirty="0"/>
              <a:t>= </a:t>
            </a:r>
            <a:r>
              <a:rPr lang="zh-CN" altLang="en-US" dirty="0"/>
              <a:t>直接成本 </a:t>
            </a:r>
            <a:r>
              <a:rPr lang="en-US" altLang="zh-CN" dirty="0"/>
              <a:t>* 20%</a:t>
            </a:r>
          </a:p>
          <a:p>
            <a:r>
              <a:rPr lang="zh-CN" altLang="en-US" dirty="0"/>
              <a:t>间接成本 </a:t>
            </a:r>
            <a:r>
              <a:rPr lang="en-US" altLang="zh-CN" dirty="0"/>
              <a:t>= 6.656 * 0.2 = 1.3312</a:t>
            </a:r>
            <a:r>
              <a:rPr lang="zh-CN" altLang="en-US" dirty="0"/>
              <a:t>万元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总成本 </a:t>
            </a:r>
            <a:r>
              <a:rPr lang="en-US" altLang="zh-CN" dirty="0"/>
              <a:t>= </a:t>
            </a:r>
            <a:r>
              <a:rPr lang="zh-CN" altLang="en-US" dirty="0"/>
              <a:t>直接成本 </a:t>
            </a:r>
            <a:r>
              <a:rPr lang="en-US" altLang="zh-CN" dirty="0"/>
              <a:t>+ </a:t>
            </a:r>
            <a:r>
              <a:rPr lang="zh-CN" altLang="en-US" dirty="0"/>
              <a:t>简介成本 </a:t>
            </a:r>
            <a:r>
              <a:rPr lang="en-US" altLang="zh-CN" dirty="0"/>
              <a:t>= 6.656 + 1.3312 = 7.9812</a:t>
            </a:r>
            <a:r>
              <a:rPr lang="zh-CN" altLang="en-US" dirty="0"/>
              <a:t>万元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99887-D1D8-4EF3-856A-529C384EA14C}"/>
              </a:ext>
            </a:extLst>
          </p:cNvPr>
          <p:cNvSpPr txBox="1"/>
          <p:nvPr/>
        </p:nvSpPr>
        <p:spPr>
          <a:xfrm>
            <a:off x="239232" y="364526"/>
            <a:ext cx="381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成本管理</a:t>
            </a:r>
          </a:p>
        </p:txBody>
      </p:sp>
    </p:spTree>
    <p:extLst>
      <p:ext uri="{BB962C8B-B14F-4D97-AF65-F5344CB8AC3E}">
        <p14:creationId xmlns:p14="http://schemas.microsoft.com/office/powerpoint/2010/main" val="22841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059D54-4A49-46A0-8542-D6DCB424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" y="630386"/>
            <a:ext cx="7501270" cy="436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C5E45-655F-4B13-84F1-70964D0F516F}"/>
              </a:ext>
            </a:extLst>
          </p:cNvPr>
          <p:cNvSpPr txBox="1">
            <a:spLocks/>
          </p:cNvSpPr>
          <p:nvPr/>
        </p:nvSpPr>
        <p:spPr>
          <a:xfrm>
            <a:off x="355666" y="208750"/>
            <a:ext cx="3089856" cy="147174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功能点估计</a:t>
            </a:r>
          </a:p>
        </p:txBody>
      </p:sp>
      <p:graphicFrame>
        <p:nvGraphicFramePr>
          <p:cNvPr id="3" name="Group 1158">
            <a:extLst>
              <a:ext uri="{FF2B5EF4-FFF2-40B4-BE49-F238E27FC236}">
                <a16:creationId xmlns:a16="http://schemas.microsoft.com/office/drawing/2014/main" id="{8C135BB1-8A4E-4A68-945A-F65B708FF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748143"/>
              </p:ext>
            </p:extLst>
          </p:nvPr>
        </p:nvGraphicFramePr>
        <p:xfrm>
          <a:off x="355666" y="944624"/>
          <a:ext cx="5107304" cy="4213534"/>
        </p:xfrm>
        <a:graphic>
          <a:graphicData uri="http://schemas.openxmlformats.org/drawingml/2006/table">
            <a:tbl>
              <a:tblPr/>
              <a:tblGrid>
                <a:gridCol w="22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34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程序功能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功能点复杂因子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权重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43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简单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输入数量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输出数量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EO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EQ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内部逻辑文件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ILF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1×10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外部接口文件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ELF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1×10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功能点总数</a:t>
                      </a:r>
                    </a:p>
                  </a:txBody>
                  <a:tcPr marT="45708" marB="4570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B55979B-F151-4B11-9C73-F7A737C86F0E}"/>
              </a:ext>
            </a:extLst>
          </p:cNvPr>
          <p:cNvSpPr txBox="1"/>
          <p:nvPr/>
        </p:nvSpPr>
        <p:spPr>
          <a:xfrm>
            <a:off x="5945504" y="1690689"/>
            <a:ext cx="4560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UFC=65+78+63=206</a:t>
            </a:r>
          </a:p>
          <a:p>
            <a:r>
              <a:rPr lang="en-US" altLang="zh-CN" dirty="0"/>
              <a:t>TCF = 0.65+0.01*(14*3)=1.07</a:t>
            </a:r>
          </a:p>
          <a:p>
            <a:r>
              <a:rPr lang="en-US" altLang="zh-CN" dirty="0"/>
              <a:t>FP=206*1.07=220.42</a:t>
            </a:r>
          </a:p>
          <a:p>
            <a:r>
              <a:rPr lang="zh-CN" altLang="en-US" dirty="0"/>
              <a:t>工时：</a:t>
            </a:r>
            <a:r>
              <a:rPr lang="en-US" altLang="zh-CN" dirty="0"/>
              <a:t>PF = 10 </a:t>
            </a:r>
            <a:r>
              <a:rPr lang="zh-CN" altLang="en-US" dirty="0"/>
              <a:t>功能点</a:t>
            </a:r>
            <a:r>
              <a:rPr lang="en-US" altLang="zh-CN" dirty="0"/>
              <a:t>/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en-US" altLang="zh-CN" dirty="0"/>
              <a:t>Effort= PF*FP = 2204.2h</a:t>
            </a:r>
          </a:p>
        </p:txBody>
      </p:sp>
    </p:spTree>
    <p:extLst>
      <p:ext uri="{BB962C8B-B14F-4D97-AF65-F5344CB8AC3E}">
        <p14:creationId xmlns:p14="http://schemas.microsoft.com/office/powerpoint/2010/main" val="42853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dirty="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叁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EECE8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57024" y="24117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+mn-ea"/>
              </a:rPr>
              <a:t>风险估计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46034-9672-45A9-8DC1-E3A86ED03029}"/>
              </a:ext>
            </a:extLst>
          </p:cNvPr>
          <p:cNvSpPr txBox="1">
            <a:spLocks/>
          </p:cNvSpPr>
          <p:nvPr/>
        </p:nvSpPr>
        <p:spPr>
          <a:xfrm>
            <a:off x="361681" y="262094"/>
            <a:ext cx="1969394" cy="65874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风险预估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1CD4-29BB-4509-B55B-08100683704D}"/>
              </a:ext>
            </a:extLst>
          </p:cNvPr>
          <p:cNvSpPr txBox="1">
            <a:spLocks/>
          </p:cNvSpPr>
          <p:nvPr/>
        </p:nvSpPr>
        <p:spPr>
          <a:xfrm>
            <a:off x="361681" y="1451944"/>
            <a:ext cx="8540321" cy="364797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需求分析阶段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资源分配：需求分析员、产品经理、项目经理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风险评估：需求变更、需求不清晰、需求和业务冲突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设计阶段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资源分配：技术架构师、系统设计师、项目经理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风险评估：技术实现风险、系统设计调整的影响等</a:t>
            </a:r>
          </a:p>
        </p:txBody>
      </p:sp>
    </p:spTree>
    <p:extLst>
      <p:ext uri="{BB962C8B-B14F-4D97-AF65-F5344CB8AC3E}">
        <p14:creationId xmlns:p14="http://schemas.microsoft.com/office/powerpoint/2010/main" val="38032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B902DE-655E-46D6-BEA2-4855C04EB019}"/>
              </a:ext>
            </a:extLst>
          </p:cNvPr>
          <p:cNvSpPr txBox="1"/>
          <p:nvPr/>
        </p:nvSpPr>
        <p:spPr>
          <a:xfrm>
            <a:off x="532485" y="690811"/>
            <a:ext cx="83292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开发阶段</a:t>
            </a:r>
          </a:p>
          <a:p>
            <a:pPr marL="0" indent="0">
              <a:buNone/>
            </a:pPr>
            <a:r>
              <a:rPr lang="zh-CN" altLang="en-US" dirty="0"/>
              <a:t>资源分配：开发工程师、测试工程师、项目经理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风险评估：代码质量、漏洞风险、需求变更等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测试阶段</a:t>
            </a:r>
          </a:p>
          <a:p>
            <a:pPr marL="0" indent="0">
              <a:buNone/>
            </a:pPr>
            <a:r>
              <a:rPr lang="zh-CN" altLang="en-US" dirty="0"/>
              <a:t>责任分配：根据测试用例和测试计划划分相应的责任人员，进行测试协作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风险评估：测试范围不清晰、测试数据不完整、测试用例不充分等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上线阶段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风险评估：上线风险、数据迁移风险、版本升级风险等</a:t>
            </a:r>
          </a:p>
        </p:txBody>
      </p:sp>
    </p:spTree>
    <p:extLst>
      <p:ext uri="{BB962C8B-B14F-4D97-AF65-F5344CB8AC3E}">
        <p14:creationId xmlns:p14="http://schemas.microsoft.com/office/powerpoint/2010/main" val="27711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339" y="0"/>
            <a:ext cx="15231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录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1661150" y="1869241"/>
            <a:ext cx="12618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进度管理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378" y="717528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Contents</a:t>
            </a:r>
            <a:endParaRPr lang="zh-CN" altLang="en-US" sz="240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1376877" y="4255335"/>
            <a:ext cx="16081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    风险估计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46185" y="1143246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6690" y="1816410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33" name="文本框 32"/>
          <p:cNvSpPr txBox="1"/>
          <p:nvPr/>
        </p:nvSpPr>
        <p:spPr>
          <a:xfrm>
            <a:off x="535853" y="1830764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壹</a:t>
            </a:r>
          </a:p>
        </p:txBody>
      </p:sp>
      <p:sp>
        <p:nvSpPr>
          <p:cNvPr id="36" name="椭圆 35"/>
          <p:cNvSpPr/>
          <p:nvPr/>
        </p:nvSpPr>
        <p:spPr>
          <a:xfrm>
            <a:off x="474785" y="4160349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37" name="文本框 36"/>
          <p:cNvSpPr txBox="1"/>
          <p:nvPr/>
        </p:nvSpPr>
        <p:spPr>
          <a:xfrm>
            <a:off x="515728" y="417470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叁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7830BA63-800F-4E8F-8515-5FF873FB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072" y="3085705"/>
            <a:ext cx="18819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   项目成本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0853FD6-FBD4-4017-869F-6714C9DE861B}"/>
              </a:ext>
            </a:extLst>
          </p:cNvPr>
          <p:cNvSpPr/>
          <p:nvPr/>
        </p:nvSpPr>
        <p:spPr>
          <a:xfrm>
            <a:off x="474785" y="3002101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A7F5D-5078-468C-AC74-4C061807C148}"/>
              </a:ext>
            </a:extLst>
          </p:cNvPr>
          <p:cNvSpPr txBox="1"/>
          <p:nvPr/>
        </p:nvSpPr>
        <p:spPr>
          <a:xfrm>
            <a:off x="515728" y="301645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70678-0A6E-4E11-995B-EE90BA6896D8}"/>
              </a:ext>
            </a:extLst>
          </p:cNvPr>
          <p:cNvSpPr txBox="1"/>
          <p:nvPr/>
        </p:nvSpPr>
        <p:spPr>
          <a:xfrm>
            <a:off x="418563" y="470079"/>
            <a:ext cx="311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风险量化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517365-D22B-40BE-88DA-5062152B26E6}"/>
              </a:ext>
            </a:extLst>
          </p:cNvPr>
          <p:cNvSpPr txBox="1"/>
          <p:nvPr/>
        </p:nvSpPr>
        <p:spPr>
          <a:xfrm>
            <a:off x="418563" y="1690006"/>
            <a:ext cx="83890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和其他的软件项目一样，在住院管理项目中也存在着许多风险。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我们将风险影响划分为四级，从高到低为：一级、二级、三级、四级，级别越高，表示风险发生后带来的影响越大；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同时我们也将风险发生率分为四级，一级最高，级别越高，表示风险发生的几率越大。</a:t>
            </a:r>
          </a:p>
          <a:p>
            <a:r>
              <a:rPr lang="zh-CN" altLang="en-US" dirty="0"/>
              <a:t>以下是我们经分析，得出的风险条目检查表以及规避方案。</a:t>
            </a:r>
          </a:p>
        </p:txBody>
      </p:sp>
    </p:spTree>
    <p:extLst>
      <p:ext uri="{BB962C8B-B14F-4D97-AF65-F5344CB8AC3E}">
        <p14:creationId xmlns:p14="http://schemas.microsoft.com/office/powerpoint/2010/main" val="28769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00A73F-072F-42BB-A4B3-6132672ADAD5}"/>
              </a:ext>
            </a:extLst>
          </p:cNvPr>
          <p:cNvSpPr txBox="1"/>
          <p:nvPr/>
        </p:nvSpPr>
        <p:spPr>
          <a:xfrm>
            <a:off x="524933" y="519289"/>
            <a:ext cx="200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风险规避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361DD7-CC84-4CFE-9B6C-C24A7E43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443041"/>
            <a:ext cx="8658578" cy="32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_组合 4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09667" y="920155"/>
            <a:ext cx="1524667" cy="1527569"/>
            <a:chOff x="1914" y="816"/>
            <a:chExt cx="1051" cy="1053"/>
          </a:xfrm>
          <a:solidFill>
            <a:srgbClr val="94020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81502" y="2982840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谢谢大家！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noProof="0" dirty="0">
                <a:ln>
                  <a:noFill/>
                </a:ln>
                <a:solidFill>
                  <a:srgbClr val="EEECE8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壹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EECE8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8560" y="24565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+mn-ea"/>
              </a:rPr>
              <a:t>进度管理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D0D97-37BF-4A22-9D56-6CEE64CEBA99}"/>
              </a:ext>
            </a:extLst>
          </p:cNvPr>
          <p:cNvSpPr txBox="1"/>
          <p:nvPr/>
        </p:nvSpPr>
        <p:spPr>
          <a:xfrm>
            <a:off x="0" y="206603"/>
            <a:ext cx="39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200" dirty="0"/>
              <a:t>进度管理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45B26-3D07-4CE0-9055-3ACA9325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0" y="791378"/>
            <a:ext cx="9144000" cy="46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ki.mbalib.com/w/images/d/d0/%E5%A2%9E%E9%87%8F%E6%A8%A1%E5%9E%8B%E7%9A%84%E8%BD%AF%E4%BB%B6%E8%BF%87%E7%A8%8B.jpg">
            <a:extLst>
              <a:ext uri="{FF2B5EF4-FFF2-40B4-BE49-F238E27FC236}">
                <a16:creationId xmlns:a16="http://schemas.microsoft.com/office/drawing/2014/main" id="{980481DA-3BA7-4B17-A951-6B0F61E1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6" y="1721970"/>
            <a:ext cx="4118090" cy="199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C323EC-D954-48E1-A631-5BD241A6E619}"/>
              </a:ext>
            </a:extLst>
          </p:cNvPr>
          <p:cNvSpPr txBox="1"/>
          <p:nvPr/>
        </p:nvSpPr>
        <p:spPr>
          <a:xfrm>
            <a:off x="4983480" y="2115589"/>
            <a:ext cx="301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增量模型强调每一个增量均发布一个可操作的产品</a:t>
            </a:r>
          </a:p>
        </p:txBody>
      </p:sp>
    </p:spTree>
    <p:extLst>
      <p:ext uri="{BB962C8B-B14F-4D97-AF65-F5344CB8AC3E}">
        <p14:creationId xmlns:p14="http://schemas.microsoft.com/office/powerpoint/2010/main" val="5038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043241-268E-4A76-99EC-DEF7C832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9144000" cy="49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1">
            <a:extLst>
              <a:ext uri="{FF2B5EF4-FFF2-40B4-BE49-F238E27FC236}">
                <a16:creationId xmlns:a16="http://schemas.microsoft.com/office/drawing/2014/main" id="{B46D981B-B2ED-4588-91AC-8B871D11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9" y="1933310"/>
            <a:ext cx="6847647" cy="292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049E76-83B7-4496-A96A-CE4D9C448937}"/>
              </a:ext>
            </a:extLst>
          </p:cNvPr>
          <p:cNvSpPr txBox="1"/>
          <p:nvPr/>
        </p:nvSpPr>
        <p:spPr>
          <a:xfrm>
            <a:off x="516106" y="331774"/>
            <a:ext cx="7179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对于这样对过程细节要求高，各个环节准确的项目，首先去目标医院各个科室，进行了为期一个月的流程观察，需求采集。在专业医师和人事管理员的建议下，对住院系统的需求进行了具体分析。</a:t>
            </a:r>
          </a:p>
        </p:txBody>
      </p:sp>
    </p:spTree>
    <p:extLst>
      <p:ext uri="{BB962C8B-B14F-4D97-AF65-F5344CB8AC3E}">
        <p14:creationId xmlns:p14="http://schemas.microsoft.com/office/powerpoint/2010/main" val="790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84ADB-0D69-4824-A905-E6F5DD07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86" y="1091290"/>
            <a:ext cx="4873104" cy="2773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D4126C-F18F-4797-80AB-5326EEF1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1" y="1165381"/>
            <a:ext cx="2599553" cy="2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dzydfy.com/_img/2020/12/07/20201207134727634.png">
            <a:extLst>
              <a:ext uri="{FF2B5EF4-FFF2-40B4-BE49-F238E27FC236}">
                <a16:creationId xmlns:a16="http://schemas.microsoft.com/office/drawing/2014/main" id="{B12133A6-1E1F-4CE3-AB49-4F257891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66" y="1226128"/>
            <a:ext cx="4074434" cy="360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0092BF-A713-4F55-9059-6618DBBB7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8" y="555857"/>
            <a:ext cx="3139061" cy="42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KSO_WPP_MARK_KEY" val="e6d39e5c-0378-475a-9a86-f9f043d32039"/>
  <p:tag name="COMMONDATA" val="eyJoZGlkIjoiNWVjZWJkYjM2MmI2NjUxZjE2NzUyYTM2NmNiNzU1ZD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红色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20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华文中宋">
      <a:majorFont>
        <a:latin typeface="华文中宋"/>
        <a:ea typeface="华文中宋"/>
        <a:cs typeface="Arial"/>
      </a:majorFont>
      <a:minorFont>
        <a:latin typeface="Calibri Light"/>
        <a:ea typeface="华文中宋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550</Words>
  <Application>Microsoft Office PowerPoint</Application>
  <PresentationFormat>全屏显示(16:9)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华文仿宋</vt:lpstr>
      <vt:lpstr>华文中宋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willow</cp:lastModifiedBy>
  <cp:revision>113</cp:revision>
  <dcterms:created xsi:type="dcterms:W3CDTF">2018-03-14T15:00:00Z</dcterms:created>
  <dcterms:modified xsi:type="dcterms:W3CDTF">2023-05-15T13:15:05Z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45B936C4B4C946049F3E0271BFBBD033</vt:lpwstr>
  </property>
  <property fmtid="{D5CDD505-2E9C-101B-9397-08002B2CF9AE}" pid="3" name="KSOProductBuildVer">
    <vt:lpwstr>2052-11.1.0.11830</vt:lpwstr>
  </property>
</Properties>
</file>