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4"/>
  </p:notesMasterIdLst>
  <p:sldIdLst>
    <p:sldId id="334" r:id="rId2"/>
    <p:sldId id="335" r:id="rId3"/>
    <p:sldId id="336" r:id="rId4"/>
    <p:sldId id="337" r:id="rId5"/>
    <p:sldId id="338" r:id="rId6"/>
    <p:sldId id="339" r:id="rId7"/>
    <p:sldId id="341" r:id="rId8"/>
    <p:sldId id="340" r:id="rId9"/>
    <p:sldId id="342" r:id="rId10"/>
    <p:sldId id="343" r:id="rId11"/>
    <p:sldId id="344" r:id="rId12"/>
    <p:sldId id="345" r:id="rId13"/>
    <p:sldId id="347" r:id="rId14"/>
    <p:sldId id="346" r:id="rId15"/>
    <p:sldId id="349" r:id="rId16"/>
    <p:sldId id="348" r:id="rId17"/>
    <p:sldId id="350" r:id="rId18"/>
    <p:sldId id="351" r:id="rId19"/>
    <p:sldId id="352" r:id="rId20"/>
    <p:sldId id="353" r:id="rId21"/>
    <p:sldId id="354" r:id="rId22"/>
    <p:sldId id="35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varScale="1">
        <p:scale>
          <a:sx n="113" d="100"/>
          <a:sy n="113" d="100"/>
        </p:scale>
        <p:origin x="56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F9F06-2842-4C8C-A35A-724267EF2389}" type="datetimeFigureOut">
              <a:rPr lang="zh-CN" altLang="en-US" smtClean="0"/>
              <a:t>2023/6/1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AED95-E055-4F3D-8DA0-AD9A77A54AAF}" type="slidenum">
              <a:rPr lang="zh-CN" altLang="en-US" smtClean="0"/>
              <a:t>‹#›</a:t>
            </a:fld>
            <a:endParaRPr lang="zh-CN" altLang="en-US"/>
          </a:p>
        </p:txBody>
      </p:sp>
    </p:spTree>
    <p:extLst>
      <p:ext uri="{BB962C8B-B14F-4D97-AF65-F5344CB8AC3E}">
        <p14:creationId xmlns:p14="http://schemas.microsoft.com/office/powerpoint/2010/main" val="147413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KLOC </a:t>
            </a:r>
            <a:r>
              <a:rPr lang="zh-CN" altLang="en-US" dirty="0"/>
              <a:t>千行迪阿敏</a:t>
            </a:r>
          </a:p>
        </p:txBody>
      </p:sp>
      <p:sp>
        <p:nvSpPr>
          <p:cNvPr id="4" name="灯片编号占位符 3"/>
          <p:cNvSpPr>
            <a:spLocks noGrp="1"/>
          </p:cNvSpPr>
          <p:nvPr>
            <p:ph type="sldNum" sz="quarter" idx="10"/>
          </p:nvPr>
        </p:nvSpPr>
        <p:spPr/>
        <p:txBody>
          <a:bodyPr/>
          <a:lstStyle/>
          <a:p>
            <a:pPr>
              <a:defRPr/>
            </a:pPr>
            <a:fld id="{0F55C151-E226-41EB-A989-447730C09F33}" type="slidenum">
              <a:rPr lang="en-US" altLang="zh-CN" smtClean="0"/>
              <a:pPr>
                <a:defRPr/>
              </a:pPr>
              <a:t>17</a:t>
            </a:fld>
            <a:endParaRPr lang="en-US" altLang="zh-CN"/>
          </a:p>
        </p:txBody>
      </p:sp>
    </p:spTree>
    <p:extLst>
      <p:ext uri="{BB962C8B-B14F-4D97-AF65-F5344CB8AC3E}">
        <p14:creationId xmlns:p14="http://schemas.microsoft.com/office/powerpoint/2010/main" val="196826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14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6/1/2023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23655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6/1/2023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7000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6/1/2023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16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6/1/2023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144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6/1/2023</a:t>
            </a:fld>
            <a:endParaRPr lang="en-US" dirty="0"/>
          </a:p>
        </p:txBody>
      </p:sp>
    </p:spTree>
    <p:extLst>
      <p:ext uri="{BB962C8B-B14F-4D97-AF65-F5344CB8AC3E}">
        <p14:creationId xmlns:p14="http://schemas.microsoft.com/office/powerpoint/2010/main" val="121357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6/1/2023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9841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6/1/2023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817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6/1/2023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43863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6/1/2023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98876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6/1/2023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7840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6/1/2023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56592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lIns="109728" tIns="109728" rIns="109728" bIns="9144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6/1/2023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lIns="109728" tIns="109728" rIns="109728" bIns="9144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lIns="109728" tIns="109728" rIns="109728" bIns="9144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8379617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05000"/>
        </a:lnSpc>
        <a:spcBef>
          <a:spcPct val="0"/>
        </a:spcBef>
        <a:buNone/>
        <a:defRPr sz="3600" b="1" kern="1200" spc="13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10000"/>
        </a:lnSpc>
        <a:spcBef>
          <a:spcPts val="930"/>
        </a:spcBef>
        <a:buFont typeface="Corbel" panose="020B0503020204020204" pitchFamily="34" charset="0"/>
        <a:buNone/>
        <a:defRPr sz="1850" b="0" kern="1200" spc="100" baseline="0">
          <a:solidFill>
            <a:schemeClr val="tx1">
              <a:lumMod val="75000"/>
              <a:lumOff val="25000"/>
            </a:schemeClr>
          </a:solidFill>
          <a:latin typeface="+mn-lt"/>
          <a:ea typeface="+mn-ea"/>
          <a:cs typeface="+mn-cs"/>
        </a:defRPr>
      </a:lvl1pPr>
      <a:lvl2pPr marL="0" indent="0" algn="l" defTabSz="914400" rtl="0" eaLnBrk="1" latinLnBrk="0" hangingPunct="1">
        <a:lnSpc>
          <a:spcPct val="110000"/>
        </a:lnSpc>
        <a:spcBef>
          <a:spcPts val="930"/>
        </a:spcBef>
        <a:buFont typeface="Corbel" panose="020B0503020204020204" pitchFamily="34" charset="0"/>
        <a:buNone/>
        <a:defRPr sz="1600" kern="1200" spc="100" baseline="0">
          <a:solidFill>
            <a:schemeClr val="tx1">
              <a:lumMod val="75000"/>
              <a:lumOff val="25000"/>
            </a:schemeClr>
          </a:solidFill>
          <a:latin typeface="+mn-lt"/>
          <a:ea typeface="+mn-ea"/>
          <a:cs typeface="+mn-cs"/>
        </a:defRPr>
      </a:lvl2pPr>
      <a:lvl3pPr marL="0" indent="-320040" algn="l" defTabSz="914400" rtl="0" eaLnBrk="1" latinLnBrk="0" hangingPunct="1">
        <a:lnSpc>
          <a:spcPct val="110000"/>
        </a:lnSpc>
        <a:spcBef>
          <a:spcPts val="930"/>
        </a:spcBef>
        <a:buFont typeface="Corbel" panose="020B0503020204020204" pitchFamily="34" charset="0"/>
        <a:buChar char="–"/>
        <a:defRPr sz="1400" i="1" kern="1200" spc="100" baseline="0">
          <a:solidFill>
            <a:schemeClr val="tx1">
              <a:lumMod val="75000"/>
              <a:lumOff val="25000"/>
            </a:schemeClr>
          </a:solidFill>
          <a:latin typeface="+mn-lt"/>
          <a:ea typeface="+mn-ea"/>
          <a:cs typeface="+mn-cs"/>
        </a:defRPr>
      </a:lvl3pPr>
      <a:lvl4pPr marL="0" indent="-320040" algn="l" defTabSz="914400" rtl="0" eaLnBrk="1" latinLnBrk="0" hangingPunct="1">
        <a:lnSpc>
          <a:spcPct val="110000"/>
        </a:lnSpc>
        <a:spcBef>
          <a:spcPts val="930"/>
        </a:spcBef>
        <a:buFont typeface="Corbel" panose="020B0503020204020204" pitchFamily="34" charset="0"/>
        <a:buChar char="–"/>
        <a:defRPr sz="1400" kern="1200" spc="100" baseline="0">
          <a:solidFill>
            <a:schemeClr val="tx1">
              <a:lumMod val="75000"/>
              <a:lumOff val="25000"/>
            </a:schemeClr>
          </a:solidFill>
          <a:latin typeface="+mn-lt"/>
          <a:ea typeface="+mn-ea"/>
          <a:cs typeface="+mn-cs"/>
        </a:defRPr>
      </a:lvl4pPr>
      <a:lvl5pPr marL="0" indent="-320040" algn="l" defTabSz="914400" rtl="0" eaLnBrk="1" latinLnBrk="0" hangingPunct="1">
        <a:lnSpc>
          <a:spcPct val="110000"/>
        </a:lnSpc>
        <a:spcBef>
          <a:spcPts val="930"/>
        </a:spcBef>
        <a:buFont typeface="Corbel" panose="020B0503020204020204" pitchFamily="34" charset="0"/>
        <a:buChar char="–"/>
        <a:defRPr sz="1400" i="1" kern="1200" spc="10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1640840" y="146051"/>
            <a:ext cx="8770571" cy="894220"/>
          </a:xfrm>
        </p:spPr>
        <p:txBody>
          <a:bodyPr/>
          <a:lstStyle/>
          <a:p>
            <a:pPr>
              <a:defRPr/>
            </a:pPr>
            <a:r>
              <a:rPr lang="en-US" altLang="zh-CN" dirty="0"/>
              <a:t>IT</a:t>
            </a:r>
            <a:r>
              <a:rPr lang="zh-CN" altLang="en-US" dirty="0"/>
              <a:t>项目管理－</a:t>
            </a:r>
            <a:r>
              <a:rPr lang="zh-CN" altLang="en-US" sz="2800" dirty="0"/>
              <a:t>项目时间管理</a:t>
            </a:r>
            <a:endParaRPr lang="en-US" altLang="zh-CN" sz="1800" dirty="0"/>
          </a:p>
        </p:txBody>
      </p:sp>
      <p:sp>
        <p:nvSpPr>
          <p:cNvPr id="27654" name="Rectangle 3"/>
          <p:cNvSpPr>
            <a:spLocks noGrp="1" noChangeArrowheads="1"/>
          </p:cNvSpPr>
          <p:nvPr>
            <p:ph type="body" idx="1"/>
          </p:nvPr>
        </p:nvSpPr>
        <p:spPr>
          <a:xfrm>
            <a:off x="1818640" y="1493126"/>
            <a:ext cx="8770571" cy="3651504"/>
          </a:xfrm>
        </p:spPr>
        <p:txBody>
          <a:bodyPr/>
          <a:lstStyle/>
          <a:p>
            <a:r>
              <a:rPr lang="zh-CN" altLang="en-US" dirty="0"/>
              <a:t>计划评审技术（</a:t>
            </a:r>
            <a:r>
              <a:rPr lang="en-US" altLang="zh-CN" dirty="0"/>
              <a:t>Program Evaluation and Review Technique PERT)</a:t>
            </a:r>
          </a:p>
          <a:p>
            <a:pPr lvl="1"/>
            <a:r>
              <a:rPr lang="zh-CN" altLang="en-US" u="sng" dirty="0"/>
              <a:t>当具体活动的历时估计存在很大的不确定性时，用来估计项目历时的网络分析技术</a:t>
            </a:r>
          </a:p>
          <a:p>
            <a:pPr lvl="1"/>
            <a:r>
              <a:rPr lang="zh-CN" altLang="en-US" dirty="0"/>
              <a:t>概率时间估计</a:t>
            </a:r>
          </a:p>
          <a:p>
            <a:pPr lvl="2">
              <a:buFontTx/>
              <a:buNone/>
            </a:pPr>
            <a:endParaRPr lang="en-US" altLang="zh-CN" dirty="0"/>
          </a:p>
        </p:txBody>
      </p:sp>
      <p:graphicFrame>
        <p:nvGraphicFramePr>
          <p:cNvPr id="27655" name="Object 4"/>
          <p:cNvGraphicFramePr>
            <a:graphicFrameLocks noChangeAspect="1"/>
          </p:cNvGraphicFramePr>
          <p:nvPr>
            <p:extLst>
              <p:ext uri="{D42A27DB-BD31-4B8C-83A1-F6EECF244321}">
                <p14:modId xmlns:p14="http://schemas.microsoft.com/office/powerpoint/2010/main" val="1248410130"/>
              </p:ext>
            </p:extLst>
          </p:nvPr>
        </p:nvGraphicFramePr>
        <p:xfrm>
          <a:off x="3175000" y="3600451"/>
          <a:ext cx="7010400" cy="779463"/>
        </p:xfrm>
        <a:graphic>
          <a:graphicData uri="http://schemas.openxmlformats.org/presentationml/2006/ole">
            <mc:AlternateContent xmlns:mc="http://schemas.openxmlformats.org/markup-compatibility/2006">
              <mc:Choice xmlns:v="urn:schemas-microsoft-com:vml" Requires="v">
                <p:oleObj name="Equation" r:id="rId2" imgW="3657600" imgH="406400" progId="Equation.3">
                  <p:embed/>
                </p:oleObj>
              </mc:Choice>
              <mc:Fallback>
                <p:oleObj name="Equation" r:id="rId2" imgW="3657600" imgH="406400" progId="Equation.3">
                  <p:embed/>
                  <p:pic>
                    <p:nvPicPr>
                      <p:cNvPr id="2765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0" y="3600451"/>
                        <a:ext cx="70104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advTm="6312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289902" y="194571"/>
            <a:ext cx="8770571" cy="859530"/>
          </a:xfrm>
        </p:spPr>
        <p:txBody>
          <a:bodyPr/>
          <a:lstStyle/>
          <a:p>
            <a:pPr>
              <a:defRPr/>
            </a:pPr>
            <a:r>
              <a:rPr lang="en-US" altLang="zh-CN" dirty="0"/>
              <a:t>IT</a:t>
            </a:r>
            <a:r>
              <a:rPr lang="zh-CN" altLang="en-US" dirty="0"/>
              <a:t>项目成本管理</a:t>
            </a:r>
            <a:endParaRPr lang="en-US" altLang="zh-CN" sz="1800" dirty="0"/>
          </a:p>
        </p:txBody>
      </p:sp>
      <p:sp>
        <p:nvSpPr>
          <p:cNvPr id="9" name="Rectangle 3">
            <a:extLst>
              <a:ext uri="{FF2B5EF4-FFF2-40B4-BE49-F238E27FC236}">
                <a16:creationId xmlns:a16="http://schemas.microsoft.com/office/drawing/2014/main" id="{0DD1E512-D6AD-E594-C1EA-A137D3F0AD3D}"/>
              </a:ext>
            </a:extLst>
          </p:cNvPr>
          <p:cNvSpPr txBox="1">
            <a:spLocks noChangeArrowheads="1"/>
          </p:cNvSpPr>
          <p:nvPr/>
        </p:nvSpPr>
        <p:spPr bwMode="auto">
          <a:xfrm>
            <a:off x="534988" y="1308792"/>
            <a:ext cx="8280400" cy="527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kumimoji="1" sz="24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0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kumimoji="1"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1" lang="zh-CN" altLang="en-US" sz="2800" b="0" i="0" u="none" strike="noStrike" kern="1200" cap="none" spc="0" normalizeH="0" baseline="0" noProof="0" dirty="0">
                <a:ln>
                  <a:noFill/>
                </a:ln>
                <a:solidFill>
                  <a:srgbClr val="000000"/>
                </a:solidFill>
                <a:effectLst/>
                <a:uLnTx/>
                <a:uFillTx/>
                <a:latin typeface="Arial"/>
                <a:ea typeface="微软雅黑"/>
                <a:cs typeface="+mn-cs"/>
              </a:rPr>
              <a:t>成本估算工具和技术</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1" lang="zh-CN" altLang="en-US" sz="2400" b="0" i="0" u="none" strike="noStrike" kern="1200" cap="none" spc="0" normalizeH="0" baseline="0" noProof="0" dirty="0">
                <a:ln>
                  <a:noFill/>
                </a:ln>
                <a:solidFill>
                  <a:srgbClr val="000000"/>
                </a:solidFill>
                <a:effectLst/>
                <a:uLnTx/>
                <a:uFillTx/>
                <a:latin typeface="Arial"/>
                <a:ea typeface="微软雅黑"/>
                <a:cs typeface="+mn-cs"/>
              </a:rPr>
              <a:t>参数模型估算法 </a:t>
            </a:r>
            <a:r>
              <a:rPr kumimoji="1" lang="en-US" altLang="zh-CN" sz="2400" b="0" i="0" u="none" strike="noStrike" kern="1200" cap="none" spc="0" normalizeH="0" baseline="0" noProof="0" dirty="0">
                <a:ln>
                  <a:noFill/>
                </a:ln>
                <a:solidFill>
                  <a:srgbClr val="000000"/>
                </a:solidFill>
                <a:effectLst/>
                <a:uLnTx/>
                <a:uFillTx/>
                <a:latin typeface="Arial"/>
                <a:ea typeface="微软雅黑"/>
                <a:cs typeface="+mn-cs"/>
              </a:rPr>
              <a:t>COCOMO</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Effort = C1 EAF(Size)</a:t>
            </a:r>
            <a:r>
              <a:rPr kumimoji="0" lang="en-US" altLang="zh-CN" sz="2000" b="0" i="0" u="none" strike="noStrike" kern="1200" cap="none" spc="0" normalizeH="0" baseline="30000" noProof="0" dirty="0">
                <a:ln>
                  <a:noFill/>
                </a:ln>
                <a:solidFill>
                  <a:srgbClr val="000000"/>
                </a:solidFill>
                <a:effectLst/>
                <a:uLnTx/>
                <a:uFillTx/>
                <a:latin typeface="Arial"/>
                <a:ea typeface="微软雅黑"/>
                <a:cs typeface="+mn-cs"/>
              </a:rPr>
              <a:t>P1</a:t>
            </a:r>
            <a:endParaRPr kumimoji="0" lang="en-US" altLang="zh-CN" sz="2000" b="0" i="0" u="none" strike="noStrike" kern="1200" cap="none" spc="0" normalizeH="0" baseline="-25000" noProof="0" dirty="0">
              <a:ln>
                <a:noFill/>
              </a:ln>
              <a:solidFill>
                <a:srgbClr val="000000"/>
              </a:solidFill>
              <a:effectLst/>
              <a:uLnTx/>
              <a:uFillTx/>
              <a:latin typeface="Arial"/>
              <a:ea typeface="微软雅黑"/>
              <a:cs typeface="+mn-cs"/>
            </a:endParaRP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Time = C2 (Effort)</a:t>
            </a:r>
            <a:r>
              <a:rPr kumimoji="0" lang="en-US" altLang="zh-CN" sz="2000" b="0" i="0" u="none" strike="noStrike" kern="1200" cap="none" spc="0" normalizeH="0" baseline="30000" noProof="0" dirty="0">
                <a:ln>
                  <a:noFill/>
                </a:ln>
                <a:solidFill>
                  <a:srgbClr val="000000"/>
                </a:solidFill>
                <a:effectLst/>
                <a:uLnTx/>
                <a:uFillTx/>
                <a:latin typeface="Arial"/>
                <a:ea typeface="微软雅黑"/>
                <a:cs typeface="+mn-cs"/>
              </a:rPr>
              <a:t>P2</a:t>
            </a: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Effort:</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人月的数量</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C1:</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工作量的长整数系数</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EAF:</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刻画领域、人员、环境以及生长过程的制品所用的工作量调整引子</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Size:</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最终产品的大小</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P1:</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刻画用于生产最终产品的过程的内在的规模经济的指数，特别是避免无附加值活动的过程的能力</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Time</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：总月数</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C2:</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进度的长整数系数</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P2:</a:t>
            </a:r>
            <a:r>
              <a:rPr kumimoji="0" lang="zh-CN" altLang="en-US" sz="2000" b="0" i="0" u="none" strike="noStrike" kern="1200" cap="none" spc="0" normalizeH="0" baseline="0" noProof="0" dirty="0">
                <a:ln>
                  <a:noFill/>
                </a:ln>
                <a:solidFill>
                  <a:srgbClr val="000000"/>
                </a:solidFill>
                <a:effectLst/>
                <a:uLnTx/>
                <a:uFillTx/>
                <a:latin typeface="Arial"/>
                <a:ea typeface="微软雅黑"/>
                <a:cs typeface="+mn-cs"/>
              </a:rPr>
              <a:t>刻画在管理一个软件开发工作中内在的惯性和并行性的指数</a:t>
            </a:r>
          </a:p>
        </p:txBody>
      </p:sp>
    </p:spTree>
    <p:extLst>
      <p:ext uri="{BB962C8B-B14F-4D97-AF65-F5344CB8AC3E}">
        <p14:creationId xmlns:p14="http://schemas.microsoft.com/office/powerpoint/2010/main" val="3217842935"/>
      </p:ext>
    </p:extLst>
  </p:cSld>
  <p:clrMapOvr>
    <a:masterClrMapping/>
  </p:clrMapOvr>
  <p:transition spd="slow" advTm="63124"/>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289902" y="194571"/>
            <a:ext cx="8770571" cy="859530"/>
          </a:xfrm>
        </p:spPr>
        <p:txBody>
          <a:bodyPr/>
          <a:lstStyle/>
          <a:p>
            <a:pPr>
              <a:defRPr/>
            </a:pPr>
            <a:r>
              <a:rPr lang="en-US" altLang="zh-CN" dirty="0"/>
              <a:t>IT</a:t>
            </a:r>
            <a:r>
              <a:rPr lang="zh-CN" altLang="en-US" dirty="0"/>
              <a:t>项目成本管理</a:t>
            </a:r>
            <a:endParaRPr lang="en-US" altLang="zh-CN" sz="1800" dirty="0"/>
          </a:p>
        </p:txBody>
      </p:sp>
      <p:sp>
        <p:nvSpPr>
          <p:cNvPr id="4" name="Rectangle 1027">
            <a:extLst>
              <a:ext uri="{FF2B5EF4-FFF2-40B4-BE49-F238E27FC236}">
                <a16:creationId xmlns:a16="http://schemas.microsoft.com/office/drawing/2014/main" id="{A294C0C7-11DC-43FE-4400-9F3D017FD136}"/>
              </a:ext>
            </a:extLst>
          </p:cNvPr>
          <p:cNvSpPr txBox="1">
            <a:spLocks noChangeArrowheads="1"/>
          </p:cNvSpPr>
          <p:nvPr/>
        </p:nvSpPr>
        <p:spPr bwMode="auto">
          <a:xfrm>
            <a:off x="376238" y="1128713"/>
            <a:ext cx="8280400" cy="363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kumimoji="1" sz="24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2000" kern="1200">
                <a:solidFill>
                  <a:srgbClr val="000000"/>
                </a:solidFill>
                <a:latin typeface="+mn-lt"/>
                <a:ea typeface="+mn-ea"/>
                <a:cs typeface="+mn-cs"/>
              </a:defRPr>
            </a:lvl3pPr>
            <a:lvl4pPr marL="1600200" indent="-228600" algn="l" rtl="0" eaLnBrk="0" fontAlgn="base" hangingPunct="0">
              <a:spcBef>
                <a:spcPct val="20000"/>
              </a:spcBef>
              <a:spcAft>
                <a:spcPct val="0"/>
              </a:spcAft>
              <a:buChar char="•"/>
              <a:defRPr kumimoji="1" kern="1200">
                <a:solidFill>
                  <a:srgbClr val="000000"/>
                </a:solidFill>
                <a:latin typeface="+mn-lt"/>
                <a:ea typeface="+mn-ea"/>
                <a:cs typeface="+mn-cs"/>
              </a:defRPr>
            </a:lvl4pPr>
            <a:lvl5pPr marL="2057400" indent="-228600" algn="l" rtl="0" eaLnBrk="0" fontAlgn="base" hangingPunct="0">
              <a:spcBef>
                <a:spcPct val="20000"/>
              </a:spcBef>
              <a:spcAft>
                <a:spcPct val="0"/>
              </a:spcAft>
              <a:buChar char="•"/>
              <a:defRPr kumimoji="1"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1" lang="zh-CN" altLang="en-US" sz="2800" b="0" i="0" u="none" strike="noStrike" kern="1200" cap="none" spc="0" normalizeH="0" baseline="0" noProof="0" dirty="0">
                <a:ln>
                  <a:noFill/>
                </a:ln>
                <a:solidFill>
                  <a:srgbClr val="000000"/>
                </a:solidFill>
                <a:effectLst/>
                <a:uLnTx/>
                <a:uFillTx/>
                <a:latin typeface="Arial"/>
                <a:ea typeface="微软雅黑"/>
                <a:cs typeface="+mn-cs"/>
              </a:rPr>
              <a:t>有组织模式</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1" lang="zh-CN" altLang="en-US" sz="2400" b="0" i="0" u="none" strike="noStrike" kern="1200" cap="none" spc="0" normalizeH="0" baseline="0" noProof="0" dirty="0">
                <a:ln>
                  <a:noFill/>
                </a:ln>
                <a:solidFill>
                  <a:srgbClr val="000000"/>
                </a:solidFill>
                <a:effectLst/>
                <a:uLnTx/>
                <a:uFillTx/>
                <a:latin typeface="Arial"/>
                <a:ea typeface="微软雅黑"/>
                <a:cs typeface="+mn-cs"/>
              </a:rPr>
              <a:t>内部的、低复杂度的、具有灵活过程的开发，特性、质量、 成本和进度都可用很小的代价自由的变更</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Effort = 3.2 EAF(Size)</a:t>
            </a:r>
            <a:r>
              <a:rPr kumimoji="0" lang="en-US" altLang="zh-CN" sz="2000" b="0" i="0" u="none" strike="noStrike" kern="1200" cap="none" spc="0" normalizeH="0" baseline="30000" noProof="0" dirty="0">
                <a:ln>
                  <a:noFill/>
                </a:ln>
                <a:solidFill>
                  <a:srgbClr val="000000"/>
                </a:solidFill>
                <a:effectLst/>
                <a:uLnTx/>
                <a:uFillTx/>
                <a:latin typeface="Arial"/>
                <a:ea typeface="微软雅黑"/>
                <a:cs typeface="+mn-cs"/>
              </a:rPr>
              <a:t>1.05</a:t>
            </a:r>
            <a:endParaRPr kumimoji="0" lang="en-US" altLang="zh-CN" sz="2000" b="0" i="0" u="none" strike="noStrike" kern="1200" cap="none" spc="0" normalizeH="0" baseline="-25000" noProof="0" dirty="0">
              <a:ln>
                <a:noFill/>
              </a:ln>
              <a:solidFill>
                <a:srgbClr val="000000"/>
              </a:solidFill>
              <a:effectLst/>
              <a:uLnTx/>
              <a:uFillTx/>
              <a:latin typeface="Arial"/>
              <a:ea typeface="微软雅黑"/>
              <a:cs typeface="+mn-cs"/>
            </a:endParaRP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Time = 3.0 (Effort)</a:t>
            </a:r>
            <a:r>
              <a:rPr kumimoji="0" lang="en-US" altLang="zh-CN" sz="2000" b="0" i="0" u="none" strike="noStrike" kern="1200" cap="none" spc="0" normalizeH="0" baseline="30000" noProof="0" dirty="0">
                <a:ln>
                  <a:noFill/>
                </a:ln>
                <a:solidFill>
                  <a:srgbClr val="000000"/>
                </a:solidFill>
                <a:effectLst/>
                <a:uLnTx/>
                <a:uFillTx/>
                <a:latin typeface="Arial"/>
                <a:ea typeface="微软雅黑"/>
                <a:cs typeface="+mn-cs"/>
              </a:rPr>
              <a:t>0.38</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1" lang="zh-CN" altLang="en-US" sz="2800" b="0" i="0" u="none" strike="noStrike" kern="1200" cap="none" spc="0" normalizeH="0" baseline="0" noProof="0" dirty="0">
                <a:ln>
                  <a:noFill/>
                </a:ln>
                <a:solidFill>
                  <a:srgbClr val="000000"/>
                </a:solidFill>
                <a:effectLst/>
                <a:uLnTx/>
                <a:uFillTx/>
                <a:latin typeface="Arial"/>
                <a:ea typeface="微软雅黑"/>
                <a:cs typeface="+mn-cs"/>
              </a:rPr>
              <a:t>嵌入式模式</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1" lang="zh-CN" altLang="en-US" sz="2400" b="0" i="0" u="none" strike="noStrike" kern="1200" cap="none" spc="0" normalizeH="0" baseline="0" noProof="0" dirty="0">
                <a:ln>
                  <a:noFill/>
                </a:ln>
                <a:solidFill>
                  <a:srgbClr val="000000"/>
                </a:solidFill>
                <a:effectLst/>
                <a:uLnTx/>
                <a:uFillTx/>
                <a:latin typeface="Arial"/>
                <a:ea typeface="微软雅黑"/>
                <a:cs typeface="+mn-cs"/>
              </a:rPr>
              <a:t>复杂性、可靠性、实时性是主要问题</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Effort = 3.2 EAF(Size)</a:t>
            </a:r>
            <a:r>
              <a:rPr kumimoji="0" lang="en-US" altLang="zh-CN" sz="2000" b="0" i="0" u="none" strike="noStrike" kern="1200" cap="none" spc="0" normalizeH="0" baseline="30000" noProof="0" dirty="0">
                <a:ln>
                  <a:noFill/>
                </a:ln>
                <a:solidFill>
                  <a:srgbClr val="000000"/>
                </a:solidFill>
                <a:effectLst/>
                <a:uLnTx/>
                <a:uFillTx/>
                <a:latin typeface="Arial"/>
                <a:ea typeface="微软雅黑"/>
                <a:cs typeface="+mn-cs"/>
              </a:rPr>
              <a:t>1.2</a:t>
            </a:r>
            <a:endParaRPr kumimoji="0" lang="en-US" altLang="zh-CN" sz="2000" b="0" i="0" u="none" strike="noStrike" kern="1200" cap="none" spc="0" normalizeH="0" baseline="-25000" noProof="0" dirty="0">
              <a:ln>
                <a:noFill/>
              </a:ln>
              <a:solidFill>
                <a:srgbClr val="000000"/>
              </a:solidFill>
              <a:effectLst/>
              <a:uLnTx/>
              <a:uFillTx/>
              <a:latin typeface="Arial"/>
              <a:ea typeface="微软雅黑"/>
              <a:cs typeface="+mn-cs"/>
            </a:endParaRP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altLang="zh-CN" sz="2000" b="0" i="0" u="none" strike="noStrike" kern="1200" cap="none" spc="0" normalizeH="0" baseline="0" noProof="0" dirty="0">
                <a:ln>
                  <a:noFill/>
                </a:ln>
                <a:solidFill>
                  <a:srgbClr val="000000"/>
                </a:solidFill>
                <a:effectLst/>
                <a:uLnTx/>
                <a:uFillTx/>
                <a:latin typeface="Arial"/>
                <a:ea typeface="微软雅黑"/>
                <a:cs typeface="+mn-cs"/>
              </a:rPr>
              <a:t>Time = 2.8 (Effort)</a:t>
            </a:r>
            <a:r>
              <a:rPr kumimoji="0" lang="en-US" altLang="zh-CN" sz="2000" b="0" i="0" u="none" strike="noStrike" kern="1200" cap="none" spc="0" normalizeH="0" baseline="30000" noProof="0" dirty="0">
                <a:ln>
                  <a:noFill/>
                </a:ln>
                <a:solidFill>
                  <a:srgbClr val="000000"/>
                </a:solidFill>
                <a:effectLst/>
                <a:uLnTx/>
                <a:uFillTx/>
                <a:latin typeface="Arial"/>
                <a:ea typeface="微软雅黑"/>
                <a:cs typeface="+mn-cs"/>
              </a:rPr>
              <a:t>0.35</a:t>
            </a: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406314612"/>
      </p:ext>
    </p:extLst>
  </p:cSld>
  <p:clrMapOvr>
    <a:masterClrMapping/>
  </p:clrMapOvr>
  <p:transition spd="slow" advTm="63124"/>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289902" y="194571"/>
            <a:ext cx="8770571" cy="859530"/>
          </a:xfrm>
        </p:spPr>
        <p:txBody>
          <a:bodyPr/>
          <a:lstStyle/>
          <a:p>
            <a:pPr>
              <a:defRPr/>
            </a:pPr>
            <a:r>
              <a:rPr lang="en-US" altLang="zh-CN" dirty="0"/>
              <a:t>IT</a:t>
            </a:r>
            <a:r>
              <a:rPr lang="zh-CN" altLang="en-US" dirty="0"/>
              <a:t>项目成本管理</a:t>
            </a:r>
            <a:endParaRPr lang="en-US" altLang="zh-CN" sz="1800" dirty="0"/>
          </a:p>
        </p:txBody>
      </p:sp>
      <p:pic>
        <p:nvPicPr>
          <p:cNvPr id="4" name="图片 8">
            <a:extLst>
              <a:ext uri="{FF2B5EF4-FFF2-40B4-BE49-F238E27FC236}">
                <a16:creationId xmlns:a16="http://schemas.microsoft.com/office/drawing/2014/main" id="{FCB41762-509B-AF2C-2968-74A2B67318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6413" y="1262063"/>
            <a:ext cx="794385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0091565"/>
      </p:ext>
    </p:extLst>
  </p:cSld>
  <p:clrMapOvr>
    <a:masterClrMapping/>
  </p:clrMapOvr>
  <p:transition spd="slow" advTm="63124"/>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289902" y="194571"/>
            <a:ext cx="8770571" cy="859530"/>
          </a:xfrm>
        </p:spPr>
        <p:txBody>
          <a:bodyPr/>
          <a:lstStyle/>
          <a:p>
            <a:pPr>
              <a:defRPr/>
            </a:pPr>
            <a:r>
              <a:rPr lang="en-US" altLang="zh-CN" dirty="0"/>
              <a:t>IT</a:t>
            </a:r>
            <a:r>
              <a:rPr lang="zh-CN" altLang="en-US" dirty="0"/>
              <a:t>项目成本管理</a:t>
            </a:r>
            <a:endParaRPr lang="en-US" altLang="zh-CN" sz="1800" dirty="0"/>
          </a:p>
        </p:txBody>
      </p:sp>
      <p:pic>
        <p:nvPicPr>
          <p:cNvPr id="2" name="图片 1">
            <a:extLst>
              <a:ext uri="{FF2B5EF4-FFF2-40B4-BE49-F238E27FC236}">
                <a16:creationId xmlns:a16="http://schemas.microsoft.com/office/drawing/2014/main" id="{99386BEA-1A2D-E29D-721C-871CCD071B7F}"/>
              </a:ext>
            </a:extLst>
          </p:cNvPr>
          <p:cNvPicPr>
            <a:picLocks noChangeAspect="1"/>
          </p:cNvPicPr>
          <p:nvPr/>
        </p:nvPicPr>
        <p:blipFill>
          <a:blip r:embed="rId2"/>
          <a:stretch>
            <a:fillRect/>
          </a:stretch>
        </p:blipFill>
        <p:spPr>
          <a:xfrm>
            <a:off x="1432962" y="1170210"/>
            <a:ext cx="8297375" cy="5127180"/>
          </a:xfrm>
          <a:prstGeom prst="rect">
            <a:avLst/>
          </a:prstGeom>
        </p:spPr>
      </p:pic>
    </p:spTree>
    <p:extLst>
      <p:ext uri="{BB962C8B-B14F-4D97-AF65-F5344CB8AC3E}">
        <p14:creationId xmlns:p14="http://schemas.microsoft.com/office/powerpoint/2010/main" val="3934948284"/>
      </p:ext>
    </p:extLst>
  </p:cSld>
  <p:clrMapOvr>
    <a:masterClrMapping/>
  </p:clrMapOvr>
  <p:transition spd="slow" advTm="63124"/>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289902" y="194571"/>
            <a:ext cx="8770571" cy="859530"/>
          </a:xfrm>
        </p:spPr>
        <p:txBody>
          <a:bodyPr/>
          <a:lstStyle/>
          <a:p>
            <a:pPr>
              <a:defRPr/>
            </a:pPr>
            <a:r>
              <a:rPr lang="en-US" altLang="zh-CN" dirty="0"/>
              <a:t>IT</a:t>
            </a:r>
            <a:r>
              <a:rPr lang="zh-CN" altLang="en-US" dirty="0"/>
              <a:t>项目成本管理</a:t>
            </a:r>
            <a:endParaRPr lang="en-US" altLang="zh-CN" sz="1800" dirty="0"/>
          </a:p>
        </p:txBody>
      </p:sp>
      <p:sp>
        <p:nvSpPr>
          <p:cNvPr id="3" name="Rectangle 3">
            <a:extLst>
              <a:ext uri="{FF2B5EF4-FFF2-40B4-BE49-F238E27FC236}">
                <a16:creationId xmlns:a16="http://schemas.microsoft.com/office/drawing/2014/main" id="{627CA46C-1E11-35B9-0101-8A1D6BBAD8BF}"/>
              </a:ext>
            </a:extLst>
          </p:cNvPr>
          <p:cNvSpPr txBox="1">
            <a:spLocks noChangeArrowheads="1"/>
          </p:cNvSpPr>
          <p:nvPr/>
        </p:nvSpPr>
        <p:spPr>
          <a:xfrm>
            <a:off x="215900" y="958852"/>
            <a:ext cx="8353425" cy="1382713"/>
          </a:xfrm>
          <a:prstGeom prst="rect">
            <a:avLst/>
          </a:prstGeom>
        </p:spPr>
        <p:txBody>
          <a:bodyPr lIns="109728" tIns="109728" rIns="109728" bIns="91440"/>
          <a:lstStyle>
            <a:lvl1pPr marL="0" indent="0" algn="l" defTabSz="914400" rtl="0" eaLnBrk="1" latinLnBrk="0" hangingPunct="1">
              <a:lnSpc>
                <a:spcPct val="110000"/>
              </a:lnSpc>
              <a:spcBef>
                <a:spcPts val="930"/>
              </a:spcBef>
              <a:buFont typeface="Corbel" panose="020B0503020204020204" pitchFamily="34" charset="0"/>
              <a:buNone/>
              <a:defRPr sz="1850" b="0" kern="1200" spc="100" baseline="0">
                <a:solidFill>
                  <a:schemeClr val="tx1">
                    <a:lumMod val="75000"/>
                    <a:lumOff val="25000"/>
                  </a:schemeClr>
                </a:solidFill>
                <a:latin typeface="+mn-lt"/>
                <a:ea typeface="+mn-ea"/>
                <a:cs typeface="+mn-cs"/>
              </a:defRPr>
            </a:lvl1pPr>
            <a:lvl2pPr marL="0" indent="0" algn="l" defTabSz="914400" rtl="0" eaLnBrk="1" latinLnBrk="0" hangingPunct="1">
              <a:lnSpc>
                <a:spcPct val="110000"/>
              </a:lnSpc>
              <a:spcBef>
                <a:spcPts val="930"/>
              </a:spcBef>
              <a:buFont typeface="Corbel" panose="020B0503020204020204" pitchFamily="34" charset="0"/>
              <a:buNone/>
              <a:defRPr sz="1600" kern="1200" spc="100" baseline="0">
                <a:solidFill>
                  <a:schemeClr val="tx1">
                    <a:lumMod val="75000"/>
                    <a:lumOff val="25000"/>
                  </a:schemeClr>
                </a:solidFill>
                <a:latin typeface="+mn-lt"/>
                <a:ea typeface="+mn-ea"/>
                <a:cs typeface="+mn-cs"/>
              </a:defRPr>
            </a:lvl2pPr>
            <a:lvl3pPr marL="0" indent="-320040" algn="l" defTabSz="914400" rtl="0" eaLnBrk="1" latinLnBrk="0" hangingPunct="1">
              <a:lnSpc>
                <a:spcPct val="110000"/>
              </a:lnSpc>
              <a:spcBef>
                <a:spcPts val="930"/>
              </a:spcBef>
              <a:buFont typeface="Corbel" panose="020B0503020204020204" pitchFamily="34" charset="0"/>
              <a:buChar char="–"/>
              <a:defRPr sz="1400" i="1" kern="1200" spc="100" baseline="0">
                <a:solidFill>
                  <a:schemeClr val="tx1">
                    <a:lumMod val="75000"/>
                    <a:lumOff val="25000"/>
                  </a:schemeClr>
                </a:solidFill>
                <a:latin typeface="+mn-lt"/>
                <a:ea typeface="+mn-ea"/>
                <a:cs typeface="+mn-cs"/>
              </a:defRPr>
            </a:lvl3pPr>
            <a:lvl4pPr marL="0" indent="-320040" algn="l" defTabSz="914400" rtl="0" eaLnBrk="1" latinLnBrk="0" hangingPunct="1">
              <a:lnSpc>
                <a:spcPct val="110000"/>
              </a:lnSpc>
              <a:spcBef>
                <a:spcPts val="930"/>
              </a:spcBef>
              <a:buFont typeface="Corbel" panose="020B0503020204020204" pitchFamily="34" charset="0"/>
              <a:buChar char="–"/>
              <a:defRPr sz="1400" kern="1200" spc="100" baseline="0">
                <a:solidFill>
                  <a:schemeClr val="tx1">
                    <a:lumMod val="75000"/>
                    <a:lumOff val="25000"/>
                  </a:schemeClr>
                </a:solidFill>
                <a:latin typeface="+mn-lt"/>
                <a:ea typeface="+mn-ea"/>
                <a:cs typeface="+mn-cs"/>
              </a:defRPr>
            </a:lvl4pPr>
            <a:lvl5pPr marL="0" indent="-320040" algn="l" defTabSz="914400" rtl="0" eaLnBrk="1" latinLnBrk="0" hangingPunct="1">
              <a:lnSpc>
                <a:spcPct val="110000"/>
              </a:lnSpc>
              <a:spcBef>
                <a:spcPts val="930"/>
              </a:spcBef>
              <a:buFont typeface="Corbel" panose="020B0503020204020204" pitchFamily="34" charset="0"/>
              <a:buChar char="–"/>
              <a:defRPr sz="1400" i="1" kern="1200" spc="10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ts val="2875"/>
              </a:lnSpc>
            </a:pPr>
            <a:r>
              <a:rPr lang="zh-CN" altLang="en-US" sz="2000" b="1" dirty="0"/>
              <a:t>代码行</a:t>
            </a:r>
            <a:r>
              <a:rPr lang="en-US" altLang="zh-CN" sz="2000" b="1" dirty="0"/>
              <a:t>Lines of Code</a:t>
            </a:r>
            <a:r>
              <a:rPr lang="zh-CN" altLang="en-US" sz="2000" b="1" dirty="0"/>
              <a:t>：</a:t>
            </a:r>
            <a:r>
              <a:rPr lang="zh-CN" altLang="en-US" sz="1800" b="1" u="sng" dirty="0"/>
              <a:t>从软件程序量的角度定义项目规模</a:t>
            </a:r>
            <a:endParaRPr lang="en-US" altLang="zh-CN" sz="1800" b="1" u="sng" dirty="0"/>
          </a:p>
          <a:p>
            <a:pPr>
              <a:lnSpc>
                <a:spcPts val="2875"/>
              </a:lnSpc>
            </a:pPr>
            <a:r>
              <a:rPr lang="zh-CN" altLang="en-US" sz="2000" b="1" dirty="0"/>
              <a:t>功能点：</a:t>
            </a:r>
            <a:r>
              <a:rPr lang="zh-CN" altLang="en-US" sz="1800" b="1" dirty="0"/>
              <a:t>用系统的功能数量来测量规模</a:t>
            </a:r>
          </a:p>
          <a:p>
            <a:pPr lvl="1">
              <a:lnSpc>
                <a:spcPts val="2875"/>
              </a:lnSpc>
            </a:pPr>
            <a:r>
              <a:rPr lang="en-US" altLang="zh-CN" sz="1800" b="1" u="sng" dirty="0">
                <a:solidFill>
                  <a:srgbClr val="FF0000"/>
                </a:solidFill>
              </a:rPr>
              <a:t>FP=UFC×TCF</a:t>
            </a:r>
            <a:r>
              <a:rPr lang="zh-CN" altLang="en-US" sz="1800" b="1" u="sng" dirty="0">
                <a:solidFill>
                  <a:srgbClr val="FF0000"/>
                </a:solidFill>
              </a:rPr>
              <a:t>。其中：</a:t>
            </a:r>
            <a:r>
              <a:rPr lang="en-US" altLang="zh-CN" sz="1800" b="1" u="sng" dirty="0">
                <a:solidFill>
                  <a:srgbClr val="FF0000"/>
                </a:solidFill>
              </a:rPr>
              <a:t>UFC</a:t>
            </a:r>
            <a:r>
              <a:rPr lang="zh-CN" altLang="en-US" sz="1800" b="1" u="sng" dirty="0">
                <a:solidFill>
                  <a:srgbClr val="FF0000"/>
                </a:solidFill>
              </a:rPr>
              <a:t>为调整功能点计数，</a:t>
            </a:r>
            <a:r>
              <a:rPr lang="en-US" altLang="zh-CN" sz="1800" b="1" u="sng" dirty="0">
                <a:solidFill>
                  <a:srgbClr val="FF0000"/>
                </a:solidFill>
              </a:rPr>
              <a:t>TCF</a:t>
            </a:r>
            <a:r>
              <a:rPr lang="zh-CN" altLang="en-US" sz="1800" b="1" u="sng" dirty="0">
                <a:solidFill>
                  <a:srgbClr val="FF0000"/>
                </a:solidFill>
              </a:rPr>
              <a:t>技术复杂度因子</a:t>
            </a:r>
          </a:p>
        </p:txBody>
      </p:sp>
      <p:pic>
        <p:nvPicPr>
          <p:cNvPr id="4" name="图片 2">
            <a:extLst>
              <a:ext uri="{FF2B5EF4-FFF2-40B4-BE49-F238E27FC236}">
                <a16:creationId xmlns:a16="http://schemas.microsoft.com/office/drawing/2014/main" id="{B4DA5E62-1358-019B-684A-06423CFAAD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900" y="3783016"/>
            <a:ext cx="755332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3">
            <a:extLst>
              <a:ext uri="{FF2B5EF4-FFF2-40B4-BE49-F238E27FC236}">
                <a16:creationId xmlns:a16="http://schemas.microsoft.com/office/drawing/2014/main" id="{F25C8D96-A670-DD94-9D1B-D87256D436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900" y="2577211"/>
            <a:ext cx="818197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3754840"/>
      </p:ext>
    </p:extLst>
  </p:cSld>
  <p:clrMapOvr>
    <a:masterClrMapping/>
  </p:clrMapOvr>
  <p:transition spd="slow" advTm="63124"/>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289902" y="194571"/>
            <a:ext cx="8770571" cy="859530"/>
          </a:xfrm>
        </p:spPr>
        <p:txBody>
          <a:bodyPr/>
          <a:lstStyle/>
          <a:p>
            <a:pPr>
              <a:defRPr/>
            </a:pPr>
            <a:r>
              <a:rPr lang="en-US" altLang="zh-CN" dirty="0"/>
              <a:t>IT</a:t>
            </a:r>
            <a:r>
              <a:rPr lang="zh-CN" altLang="en-US" dirty="0"/>
              <a:t>项目成本管理</a:t>
            </a:r>
            <a:endParaRPr lang="en-US" altLang="zh-CN" sz="1800" dirty="0"/>
          </a:p>
        </p:txBody>
      </p:sp>
      <p:pic>
        <p:nvPicPr>
          <p:cNvPr id="2" name="图片 1">
            <a:extLst>
              <a:ext uri="{FF2B5EF4-FFF2-40B4-BE49-F238E27FC236}">
                <a16:creationId xmlns:a16="http://schemas.microsoft.com/office/drawing/2014/main" id="{0D1B2D2A-7D81-F3FB-9142-5BD5AFF161EE}"/>
              </a:ext>
            </a:extLst>
          </p:cNvPr>
          <p:cNvPicPr>
            <a:picLocks noChangeAspect="1"/>
          </p:cNvPicPr>
          <p:nvPr/>
        </p:nvPicPr>
        <p:blipFill>
          <a:blip r:embed="rId2"/>
          <a:stretch>
            <a:fillRect/>
          </a:stretch>
        </p:blipFill>
        <p:spPr>
          <a:xfrm>
            <a:off x="469900" y="1985065"/>
            <a:ext cx="4512321" cy="3152085"/>
          </a:xfrm>
          <a:prstGeom prst="rect">
            <a:avLst/>
          </a:prstGeom>
        </p:spPr>
      </p:pic>
      <p:pic>
        <p:nvPicPr>
          <p:cNvPr id="6" name="图片 5">
            <a:extLst>
              <a:ext uri="{FF2B5EF4-FFF2-40B4-BE49-F238E27FC236}">
                <a16:creationId xmlns:a16="http://schemas.microsoft.com/office/drawing/2014/main" id="{8DFA36C6-3805-2E31-9D83-4B1A7819953C}"/>
              </a:ext>
            </a:extLst>
          </p:cNvPr>
          <p:cNvPicPr>
            <a:picLocks noChangeAspect="1"/>
          </p:cNvPicPr>
          <p:nvPr/>
        </p:nvPicPr>
        <p:blipFill>
          <a:blip r:embed="rId3"/>
          <a:stretch>
            <a:fillRect/>
          </a:stretch>
        </p:blipFill>
        <p:spPr>
          <a:xfrm>
            <a:off x="5609988" y="1985065"/>
            <a:ext cx="4512321" cy="3161248"/>
          </a:xfrm>
          <a:prstGeom prst="rect">
            <a:avLst/>
          </a:prstGeom>
        </p:spPr>
      </p:pic>
    </p:spTree>
    <p:extLst>
      <p:ext uri="{BB962C8B-B14F-4D97-AF65-F5344CB8AC3E}">
        <p14:creationId xmlns:p14="http://schemas.microsoft.com/office/powerpoint/2010/main" val="2925213977"/>
      </p:ext>
    </p:extLst>
  </p:cSld>
  <p:clrMapOvr>
    <a:masterClrMapping/>
  </p:clrMapOvr>
  <p:transition spd="slow" advTm="63124"/>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289902" y="194571"/>
            <a:ext cx="8770571" cy="859530"/>
          </a:xfrm>
        </p:spPr>
        <p:txBody>
          <a:bodyPr/>
          <a:lstStyle/>
          <a:p>
            <a:pPr>
              <a:defRPr/>
            </a:pPr>
            <a:r>
              <a:rPr lang="en-US" altLang="zh-CN" dirty="0"/>
              <a:t>IT</a:t>
            </a:r>
            <a:r>
              <a:rPr lang="zh-CN" altLang="en-US" dirty="0"/>
              <a:t>项目成本管理</a:t>
            </a:r>
            <a:endParaRPr lang="en-US" altLang="zh-CN" sz="1800" dirty="0"/>
          </a:p>
        </p:txBody>
      </p:sp>
      <p:pic>
        <p:nvPicPr>
          <p:cNvPr id="2" name="图片 1">
            <a:extLst>
              <a:ext uri="{FF2B5EF4-FFF2-40B4-BE49-F238E27FC236}">
                <a16:creationId xmlns:a16="http://schemas.microsoft.com/office/drawing/2014/main" id="{95CFC36C-8728-32F3-60E4-7F335EECBC5D}"/>
              </a:ext>
            </a:extLst>
          </p:cNvPr>
          <p:cNvPicPr>
            <a:picLocks noChangeAspect="1"/>
          </p:cNvPicPr>
          <p:nvPr/>
        </p:nvPicPr>
        <p:blipFill>
          <a:blip r:embed="rId2"/>
          <a:stretch>
            <a:fillRect/>
          </a:stretch>
        </p:blipFill>
        <p:spPr>
          <a:xfrm>
            <a:off x="1622189" y="1245485"/>
            <a:ext cx="7039212" cy="4931541"/>
          </a:xfrm>
          <a:prstGeom prst="rect">
            <a:avLst/>
          </a:prstGeom>
        </p:spPr>
      </p:pic>
    </p:spTree>
    <p:extLst>
      <p:ext uri="{BB962C8B-B14F-4D97-AF65-F5344CB8AC3E}">
        <p14:creationId xmlns:p14="http://schemas.microsoft.com/office/powerpoint/2010/main" val="3036302244"/>
      </p:ext>
    </p:extLst>
  </p:cSld>
  <p:clrMapOvr>
    <a:masterClrMapping/>
  </p:clrMapOvr>
  <p:transition spd="slow" advTm="63124"/>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u="sng" dirty="0"/>
              <a:t>IBM</a:t>
            </a:r>
            <a:r>
              <a:rPr lang="zh-CN" altLang="en-US" u="sng" dirty="0"/>
              <a:t>估算模型</a:t>
            </a:r>
            <a:endParaRPr lang="en-US" u="sng" dirty="0"/>
          </a:p>
        </p:txBody>
      </p:sp>
      <p:sp>
        <p:nvSpPr>
          <p:cNvPr id="71683"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090FCDCF-FF3D-4C79-B722-2FA640A99E7B}" type="slidenum">
              <a:rPr lang="ko-KR" altLang="en-US" sz="1400">
                <a:solidFill>
                  <a:schemeClr val="tx1"/>
                </a:solidFill>
                <a:latin typeface="-쉬리B" pitchFamily="18" charset="-127"/>
                <a:ea typeface="-쉬리B" pitchFamily="18" charset="-127"/>
              </a:rPr>
              <a:pPr>
                <a:spcBef>
                  <a:spcPct val="0"/>
                </a:spcBef>
                <a:buFontTx/>
                <a:buNone/>
              </a:pPr>
              <a:t>17</a:t>
            </a:fld>
            <a:endParaRPr lang="en-US" altLang="ko-KR" sz="1400">
              <a:solidFill>
                <a:schemeClr val="tx1"/>
              </a:solidFill>
              <a:latin typeface="-쉬리B" pitchFamily="18" charset="-127"/>
              <a:ea typeface="-쉬리B" pitchFamily="18" charset="-127"/>
            </a:endParaRPr>
          </a:p>
        </p:txBody>
      </p:sp>
      <p:pic>
        <p:nvPicPr>
          <p:cNvPr id="71684"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1725614"/>
            <a:ext cx="794385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6972"/>
    </mc:Choice>
    <mc:Fallback xmlns="">
      <p:transition spd="slow" advTm="3697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en-US"/>
          </a:p>
        </p:txBody>
      </p:sp>
      <p:sp>
        <p:nvSpPr>
          <p:cNvPr id="72707"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54EBDD69-73A0-452F-926D-4AF1D162AA03}" type="slidenum">
              <a:rPr lang="ko-KR" altLang="en-US" sz="1400">
                <a:solidFill>
                  <a:schemeClr val="tx1"/>
                </a:solidFill>
                <a:latin typeface="-쉬리B" pitchFamily="18" charset="-127"/>
                <a:ea typeface="-쉬리B" pitchFamily="18" charset="-127"/>
              </a:rPr>
              <a:pPr>
                <a:spcBef>
                  <a:spcPct val="0"/>
                </a:spcBef>
                <a:buFontTx/>
                <a:buNone/>
              </a:pPr>
              <a:t>18</a:t>
            </a:fld>
            <a:endParaRPr lang="en-US" altLang="ko-KR" sz="1400">
              <a:solidFill>
                <a:schemeClr val="tx1"/>
              </a:solidFill>
              <a:latin typeface="-쉬리B" pitchFamily="18" charset="-127"/>
              <a:ea typeface="-쉬리B" pitchFamily="18" charset="-127"/>
            </a:endParaRPr>
          </a:p>
        </p:txBody>
      </p:sp>
      <p:pic>
        <p:nvPicPr>
          <p:cNvPr id="7270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138239"/>
            <a:ext cx="857250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6042"/>
    </mc:Choice>
    <mc:Fallback xmlns="">
      <p:transition spd="slow" advTm="2604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en-US"/>
          </a:p>
        </p:txBody>
      </p:sp>
      <p:sp>
        <p:nvSpPr>
          <p:cNvPr id="73731"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149D3BC4-1233-4C64-B579-7731DF6FEC48}" type="slidenum">
              <a:rPr lang="ko-KR" altLang="en-US" sz="1400">
                <a:solidFill>
                  <a:schemeClr val="tx1"/>
                </a:solidFill>
                <a:latin typeface="-쉬리B" pitchFamily="18" charset="-127"/>
                <a:ea typeface="-쉬리B" pitchFamily="18" charset="-127"/>
              </a:rPr>
              <a:pPr>
                <a:spcBef>
                  <a:spcPct val="0"/>
                </a:spcBef>
                <a:buFontTx/>
                <a:buNone/>
              </a:pPr>
              <a:t>19</a:t>
            </a:fld>
            <a:endParaRPr lang="en-US" altLang="ko-KR" sz="1400">
              <a:solidFill>
                <a:schemeClr val="tx1"/>
              </a:solidFill>
              <a:latin typeface="-쉬리B" pitchFamily="18" charset="-127"/>
              <a:ea typeface="-쉬리B" pitchFamily="18" charset="-127"/>
            </a:endParaRPr>
          </a:p>
        </p:txBody>
      </p:sp>
      <p:pic>
        <p:nvPicPr>
          <p:cNvPr id="7373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082675"/>
            <a:ext cx="8648700"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7888"/>
    </mc:Choice>
    <mc:Fallback xmlns="">
      <p:transition spd="slow" advTm="788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pPr>
              <a:defRPr/>
            </a:pPr>
            <a:r>
              <a:rPr lang="en-US" altLang="zh-CN" dirty="0"/>
              <a:t>IT</a:t>
            </a:r>
            <a:r>
              <a:rPr lang="zh-CN" altLang="en-US" dirty="0"/>
              <a:t>项目管理－</a:t>
            </a:r>
            <a:r>
              <a:rPr lang="zh-CN" altLang="en-US" sz="2800" dirty="0"/>
              <a:t>项目时间管理</a:t>
            </a:r>
            <a:endParaRPr lang="en-US" altLang="zh-CN" sz="1800" dirty="0"/>
          </a:p>
        </p:txBody>
      </p:sp>
      <p:graphicFrame>
        <p:nvGraphicFramePr>
          <p:cNvPr id="5" name="表格 5">
            <a:extLst>
              <a:ext uri="{FF2B5EF4-FFF2-40B4-BE49-F238E27FC236}">
                <a16:creationId xmlns:a16="http://schemas.microsoft.com/office/drawing/2014/main" id="{C3ECBA18-0A97-BA46-BE62-6DECFF6BEE7B}"/>
              </a:ext>
            </a:extLst>
          </p:cNvPr>
          <p:cNvGraphicFramePr>
            <a:graphicFrameLocks noGrp="1"/>
          </p:cNvGraphicFramePr>
          <p:nvPr>
            <p:extLst>
              <p:ext uri="{D42A27DB-BD31-4B8C-83A1-F6EECF244321}">
                <p14:modId xmlns:p14="http://schemas.microsoft.com/office/powerpoint/2010/main" val="2568185396"/>
              </p:ext>
            </p:extLst>
          </p:nvPr>
        </p:nvGraphicFramePr>
        <p:xfrm>
          <a:off x="1920240" y="2523066"/>
          <a:ext cx="8347710" cy="2753784"/>
        </p:xfrm>
        <a:graphic>
          <a:graphicData uri="http://schemas.openxmlformats.org/drawingml/2006/table">
            <a:tbl>
              <a:tblPr firstRow="1" bandRow="1">
                <a:tableStyleId>{5940675A-B579-460E-94D1-54222C63F5DA}</a:tableStyleId>
              </a:tblPr>
              <a:tblGrid>
                <a:gridCol w="1391285">
                  <a:extLst>
                    <a:ext uri="{9D8B030D-6E8A-4147-A177-3AD203B41FA5}">
                      <a16:colId xmlns:a16="http://schemas.microsoft.com/office/drawing/2014/main" val="2949648577"/>
                    </a:ext>
                  </a:extLst>
                </a:gridCol>
                <a:gridCol w="1391285">
                  <a:extLst>
                    <a:ext uri="{9D8B030D-6E8A-4147-A177-3AD203B41FA5}">
                      <a16:colId xmlns:a16="http://schemas.microsoft.com/office/drawing/2014/main" val="559178428"/>
                    </a:ext>
                  </a:extLst>
                </a:gridCol>
                <a:gridCol w="1391285">
                  <a:extLst>
                    <a:ext uri="{9D8B030D-6E8A-4147-A177-3AD203B41FA5}">
                      <a16:colId xmlns:a16="http://schemas.microsoft.com/office/drawing/2014/main" val="1521561176"/>
                    </a:ext>
                  </a:extLst>
                </a:gridCol>
                <a:gridCol w="1391285">
                  <a:extLst>
                    <a:ext uri="{9D8B030D-6E8A-4147-A177-3AD203B41FA5}">
                      <a16:colId xmlns:a16="http://schemas.microsoft.com/office/drawing/2014/main" val="1419824084"/>
                    </a:ext>
                  </a:extLst>
                </a:gridCol>
                <a:gridCol w="1391285">
                  <a:extLst>
                    <a:ext uri="{9D8B030D-6E8A-4147-A177-3AD203B41FA5}">
                      <a16:colId xmlns:a16="http://schemas.microsoft.com/office/drawing/2014/main" val="1724273940"/>
                    </a:ext>
                  </a:extLst>
                </a:gridCol>
                <a:gridCol w="1391285">
                  <a:extLst>
                    <a:ext uri="{9D8B030D-6E8A-4147-A177-3AD203B41FA5}">
                      <a16:colId xmlns:a16="http://schemas.microsoft.com/office/drawing/2014/main" val="4212929465"/>
                    </a:ext>
                  </a:extLst>
                </a:gridCol>
              </a:tblGrid>
              <a:tr h="917928">
                <a:tc>
                  <a:txBody>
                    <a:bodyPr/>
                    <a:lstStyle/>
                    <a:p>
                      <a:r>
                        <a:rPr lang="zh-CN" altLang="en-US" dirty="0"/>
                        <a:t>工作代号</a:t>
                      </a:r>
                    </a:p>
                  </a:txBody>
                  <a:tcPr/>
                </a:tc>
                <a:tc>
                  <a:txBody>
                    <a:bodyPr/>
                    <a:lstStyle/>
                    <a:p>
                      <a:r>
                        <a:rPr lang="zh-CN" altLang="en-US" dirty="0"/>
                        <a:t>紧前工作</a:t>
                      </a:r>
                    </a:p>
                  </a:txBody>
                  <a:tcPr/>
                </a:tc>
                <a:tc>
                  <a:txBody>
                    <a:bodyPr/>
                    <a:lstStyle/>
                    <a:p>
                      <a:r>
                        <a:rPr lang="zh-CN" altLang="en-US" dirty="0"/>
                        <a:t>最乐观</a:t>
                      </a:r>
                    </a:p>
                  </a:txBody>
                  <a:tcPr/>
                </a:tc>
                <a:tc>
                  <a:txBody>
                    <a:bodyPr/>
                    <a:lstStyle/>
                    <a:p>
                      <a:r>
                        <a:rPr lang="zh-CN" altLang="en-US" dirty="0"/>
                        <a:t>最可能</a:t>
                      </a:r>
                    </a:p>
                  </a:txBody>
                  <a:tcPr/>
                </a:tc>
                <a:tc>
                  <a:txBody>
                    <a:bodyPr/>
                    <a:lstStyle/>
                    <a:p>
                      <a:r>
                        <a:rPr lang="zh-CN" altLang="en-US" dirty="0"/>
                        <a:t>最悲观</a:t>
                      </a:r>
                    </a:p>
                  </a:txBody>
                  <a:tcPr/>
                </a:tc>
                <a:tc>
                  <a:txBody>
                    <a:bodyPr/>
                    <a:lstStyle/>
                    <a:p>
                      <a:r>
                        <a:rPr lang="zh-CN" altLang="en-US" dirty="0"/>
                        <a:t>工作历时</a:t>
                      </a:r>
                    </a:p>
                  </a:txBody>
                  <a:tcPr/>
                </a:tc>
                <a:extLst>
                  <a:ext uri="{0D108BD9-81ED-4DB2-BD59-A6C34878D82A}">
                    <a16:rowId xmlns:a16="http://schemas.microsoft.com/office/drawing/2014/main" val="3629219346"/>
                  </a:ext>
                </a:extLst>
              </a:tr>
              <a:tr h="917928">
                <a:tc>
                  <a:txBody>
                    <a:bodyPr/>
                    <a:lstStyle/>
                    <a:p>
                      <a:r>
                        <a:rPr lang="en-US" altLang="zh-CN" dirty="0"/>
                        <a:t>A</a:t>
                      </a:r>
                      <a:endParaRPr lang="zh-CN" altLang="en-US" dirty="0"/>
                    </a:p>
                  </a:txBody>
                  <a:tcPr/>
                </a:tc>
                <a:tc>
                  <a:txBody>
                    <a:bodyPr/>
                    <a:lstStyle/>
                    <a:p>
                      <a:r>
                        <a:rPr lang="en-US" altLang="zh-CN" dirty="0"/>
                        <a:t>-</a:t>
                      </a:r>
                      <a:endParaRPr lang="zh-CN" altLang="en-US" dirty="0"/>
                    </a:p>
                  </a:txBody>
                  <a:tcPr/>
                </a:tc>
                <a:tc>
                  <a:txBody>
                    <a:bodyPr/>
                    <a:lstStyle/>
                    <a:p>
                      <a:r>
                        <a:rPr lang="en-US" altLang="zh-CN" dirty="0"/>
                        <a:t>3</a:t>
                      </a:r>
                      <a:endParaRPr lang="zh-CN" altLang="en-US" dirty="0"/>
                    </a:p>
                  </a:txBody>
                  <a:tcPr/>
                </a:tc>
                <a:tc>
                  <a:txBody>
                    <a:bodyPr/>
                    <a:lstStyle/>
                    <a:p>
                      <a:r>
                        <a:rPr lang="en-US" altLang="zh-CN" dirty="0"/>
                        <a:t>5</a:t>
                      </a:r>
                      <a:endParaRPr lang="zh-CN" altLang="en-US" dirty="0"/>
                    </a:p>
                  </a:txBody>
                  <a:tcPr/>
                </a:tc>
                <a:tc>
                  <a:txBody>
                    <a:bodyPr/>
                    <a:lstStyle/>
                    <a:p>
                      <a:r>
                        <a:rPr lang="en-US" altLang="zh-CN" dirty="0"/>
                        <a:t>7</a:t>
                      </a:r>
                      <a:endParaRPr lang="zh-CN" altLang="en-US" dirty="0"/>
                    </a:p>
                  </a:txBody>
                  <a:tcPr/>
                </a:tc>
                <a:tc>
                  <a:txBody>
                    <a:bodyPr/>
                    <a:lstStyle/>
                    <a:p>
                      <a:endParaRPr lang="zh-CN" altLang="en-US" dirty="0"/>
                    </a:p>
                  </a:txBody>
                  <a:tcPr/>
                </a:tc>
                <a:extLst>
                  <a:ext uri="{0D108BD9-81ED-4DB2-BD59-A6C34878D82A}">
                    <a16:rowId xmlns:a16="http://schemas.microsoft.com/office/drawing/2014/main" val="2060612681"/>
                  </a:ext>
                </a:extLst>
              </a:tr>
              <a:tr h="917928">
                <a:tc>
                  <a:txBody>
                    <a:bodyPr/>
                    <a:lstStyle/>
                    <a:p>
                      <a:r>
                        <a:rPr lang="en-US" altLang="zh-CN" dirty="0"/>
                        <a:t>B</a:t>
                      </a:r>
                      <a:endParaRPr lang="zh-CN" altLang="en-US" dirty="0"/>
                    </a:p>
                  </a:txBody>
                  <a:tcPr/>
                </a:tc>
                <a:tc>
                  <a:txBody>
                    <a:bodyPr/>
                    <a:lstStyle/>
                    <a:p>
                      <a:r>
                        <a:rPr lang="en-US" altLang="zh-CN" dirty="0"/>
                        <a:t>A</a:t>
                      </a:r>
                      <a:endParaRPr lang="zh-CN" altLang="en-US" dirty="0"/>
                    </a:p>
                  </a:txBody>
                  <a:tcPr/>
                </a:tc>
                <a:tc>
                  <a:txBody>
                    <a:bodyPr/>
                    <a:lstStyle/>
                    <a:p>
                      <a:r>
                        <a:rPr lang="en-US" altLang="zh-CN" dirty="0"/>
                        <a:t>2</a:t>
                      </a:r>
                      <a:endParaRPr lang="zh-CN" altLang="en-US" dirty="0"/>
                    </a:p>
                  </a:txBody>
                  <a:tcPr/>
                </a:tc>
                <a:tc>
                  <a:txBody>
                    <a:bodyPr/>
                    <a:lstStyle/>
                    <a:p>
                      <a:r>
                        <a:rPr lang="en-US" altLang="zh-CN" dirty="0"/>
                        <a:t>8</a:t>
                      </a:r>
                      <a:endParaRPr lang="zh-CN" altLang="en-US" dirty="0"/>
                    </a:p>
                  </a:txBody>
                  <a:tcPr/>
                </a:tc>
                <a:tc>
                  <a:txBody>
                    <a:bodyPr/>
                    <a:lstStyle/>
                    <a:p>
                      <a:r>
                        <a:rPr lang="en-US" altLang="zh-CN" dirty="0"/>
                        <a:t>12</a:t>
                      </a:r>
                      <a:endParaRPr lang="zh-CN" altLang="en-US" dirty="0"/>
                    </a:p>
                  </a:txBody>
                  <a:tcPr/>
                </a:tc>
                <a:tc>
                  <a:txBody>
                    <a:bodyPr/>
                    <a:lstStyle/>
                    <a:p>
                      <a:endParaRPr lang="zh-CN" altLang="en-US" dirty="0"/>
                    </a:p>
                  </a:txBody>
                  <a:tcPr/>
                </a:tc>
                <a:extLst>
                  <a:ext uri="{0D108BD9-81ED-4DB2-BD59-A6C34878D82A}">
                    <a16:rowId xmlns:a16="http://schemas.microsoft.com/office/drawing/2014/main" val="3338962884"/>
                  </a:ext>
                </a:extLst>
              </a:tr>
            </a:tbl>
          </a:graphicData>
        </a:graphic>
      </p:graphicFrame>
    </p:spTree>
    <p:extLst>
      <p:ext uri="{BB962C8B-B14F-4D97-AF65-F5344CB8AC3E}">
        <p14:creationId xmlns:p14="http://schemas.microsoft.com/office/powerpoint/2010/main" val="4108981886"/>
      </p:ext>
    </p:extLst>
  </p:cSld>
  <p:clrMapOvr>
    <a:masterClrMapping/>
  </p:clrMapOvr>
  <p:transition spd="slow" advTm="63124"/>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3.3 </a:t>
            </a:r>
            <a:r>
              <a:rPr lang="zh-CN" altLang="en-US" dirty="0"/>
              <a:t>人月成本估算</a:t>
            </a:r>
            <a:endParaRPr lang="en-US" dirty="0"/>
          </a:p>
        </p:txBody>
      </p:sp>
      <p:sp>
        <p:nvSpPr>
          <p:cNvPr id="74755"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C011906D-BAA6-4CBB-8893-156868F00AC1}" type="slidenum">
              <a:rPr lang="ko-KR" altLang="en-US" sz="1400">
                <a:solidFill>
                  <a:schemeClr val="tx1"/>
                </a:solidFill>
                <a:latin typeface="-쉬리B" pitchFamily="18" charset="-127"/>
                <a:ea typeface="-쉬리B" pitchFamily="18" charset="-127"/>
              </a:rPr>
              <a:pPr>
                <a:spcBef>
                  <a:spcPct val="0"/>
                </a:spcBef>
                <a:buFontTx/>
                <a:buNone/>
              </a:pPr>
              <a:t>20</a:t>
            </a:fld>
            <a:endParaRPr lang="en-US" altLang="ko-KR" sz="1400">
              <a:solidFill>
                <a:schemeClr val="tx1"/>
              </a:solidFill>
              <a:latin typeface="-쉬리B" pitchFamily="18" charset="-127"/>
              <a:ea typeface="-쉬리B" pitchFamily="18" charset="-127"/>
            </a:endParaRPr>
          </a:p>
        </p:txBody>
      </p:sp>
      <p:pic>
        <p:nvPicPr>
          <p:cNvPr id="7475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0889" y="1147764"/>
            <a:ext cx="785812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7158"/>
    </mc:Choice>
    <mc:Fallback xmlns="">
      <p:transition spd="slow" advTm="715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4. </a:t>
            </a:r>
            <a:r>
              <a:rPr lang="zh-CN" altLang="en-US" dirty="0"/>
              <a:t>案例</a:t>
            </a:r>
            <a:endParaRPr lang="en-US" dirty="0"/>
          </a:p>
        </p:txBody>
      </p:sp>
      <p:sp>
        <p:nvSpPr>
          <p:cNvPr id="75779"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B0437B90-9422-4D85-A444-7088CC765A74}" type="slidenum">
              <a:rPr lang="ko-KR" altLang="en-US" sz="1400">
                <a:solidFill>
                  <a:schemeClr val="tx1"/>
                </a:solidFill>
                <a:latin typeface="-쉬리B" pitchFamily="18" charset="-127"/>
                <a:ea typeface="-쉬리B" pitchFamily="18" charset="-127"/>
              </a:rPr>
              <a:pPr>
                <a:spcBef>
                  <a:spcPct val="0"/>
                </a:spcBef>
                <a:buFontTx/>
                <a:buNone/>
              </a:pPr>
              <a:t>21</a:t>
            </a:fld>
            <a:endParaRPr lang="en-US" altLang="ko-KR" sz="1400">
              <a:solidFill>
                <a:schemeClr val="tx1"/>
              </a:solidFill>
              <a:latin typeface="-쉬리B" pitchFamily="18" charset="-127"/>
              <a:ea typeface="-쉬리B" pitchFamily="18" charset="-127"/>
            </a:endParaRPr>
          </a:p>
        </p:txBody>
      </p:sp>
      <p:pic>
        <p:nvPicPr>
          <p:cNvPr id="75780"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1177926"/>
            <a:ext cx="821055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8207"/>
    </mc:Choice>
    <mc:Fallback xmlns="">
      <p:transition spd="slow" advTm="820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灯片编号占位符 4"/>
          <p:cNvSpPr>
            <a:spLocks noGrp="1"/>
          </p:cNvSpPr>
          <p:nvPr>
            <p:ph type="sldNum" sz="quarter" idx="12"/>
          </p:nvPr>
        </p:nvSpPr>
        <p:spPr>
          <a:noFill/>
        </p:spPr>
        <p:txBody>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a:spcBef>
                <a:spcPct val="0"/>
              </a:spcBef>
              <a:buFontTx/>
              <a:buNone/>
            </a:pPr>
            <a:fld id="{3AB8FCB0-20EE-40EB-B107-826A350C5DF4}" type="slidenum">
              <a:rPr lang="ko-KR" altLang="en-US" sz="1400">
                <a:solidFill>
                  <a:schemeClr val="tx1"/>
                </a:solidFill>
                <a:latin typeface="-쉬리B" pitchFamily="18" charset="-127"/>
                <a:ea typeface="-쉬리B" pitchFamily="18" charset="-127"/>
              </a:rPr>
              <a:pPr>
                <a:spcBef>
                  <a:spcPct val="0"/>
                </a:spcBef>
                <a:buFontTx/>
                <a:buNone/>
              </a:pPr>
              <a:t>22</a:t>
            </a:fld>
            <a:endParaRPr lang="en-US" altLang="ko-KR" sz="1400">
              <a:solidFill>
                <a:schemeClr val="tx1"/>
              </a:solidFill>
              <a:latin typeface="-쉬리B" pitchFamily="18" charset="-127"/>
              <a:ea typeface="-쉬리B" pitchFamily="18" charset="-127"/>
            </a:endParaRPr>
          </a:p>
        </p:txBody>
      </p:sp>
      <p:pic>
        <p:nvPicPr>
          <p:cNvPr id="7680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5026" y="1257300"/>
            <a:ext cx="762952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075"/>
    </mc:Choice>
    <mc:Fallback xmlns="">
      <p:transition spd="slow" advTm="307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1583569" y="277121"/>
            <a:ext cx="8770571" cy="859530"/>
          </a:xfrm>
        </p:spPr>
        <p:txBody>
          <a:bodyPr/>
          <a:lstStyle/>
          <a:p>
            <a:pPr>
              <a:defRPr/>
            </a:pPr>
            <a:r>
              <a:rPr lang="en-US" altLang="zh-CN" dirty="0"/>
              <a:t>IT</a:t>
            </a:r>
            <a:r>
              <a:rPr lang="zh-CN" altLang="en-US" dirty="0"/>
              <a:t>项目管理－</a:t>
            </a:r>
            <a:r>
              <a:rPr lang="zh-CN" altLang="en-US" sz="2800" dirty="0"/>
              <a:t>项目时间管理</a:t>
            </a:r>
            <a:endParaRPr lang="en-US" altLang="zh-CN" sz="1800" dirty="0"/>
          </a:p>
        </p:txBody>
      </p:sp>
      <p:pic>
        <p:nvPicPr>
          <p:cNvPr id="4" name="图片 3">
            <a:extLst>
              <a:ext uri="{FF2B5EF4-FFF2-40B4-BE49-F238E27FC236}">
                <a16:creationId xmlns:a16="http://schemas.microsoft.com/office/drawing/2014/main" id="{59E37C5E-846E-7E47-47B9-22062A568136}"/>
              </a:ext>
            </a:extLst>
          </p:cNvPr>
          <p:cNvPicPr>
            <a:picLocks noChangeAspect="1"/>
          </p:cNvPicPr>
          <p:nvPr/>
        </p:nvPicPr>
        <p:blipFill>
          <a:blip r:embed="rId2"/>
          <a:stretch>
            <a:fillRect/>
          </a:stretch>
        </p:blipFill>
        <p:spPr>
          <a:xfrm>
            <a:off x="1765300" y="1451124"/>
            <a:ext cx="8600056" cy="3590776"/>
          </a:xfrm>
          <a:prstGeom prst="rect">
            <a:avLst/>
          </a:prstGeom>
        </p:spPr>
      </p:pic>
    </p:spTree>
    <p:extLst>
      <p:ext uri="{BB962C8B-B14F-4D97-AF65-F5344CB8AC3E}">
        <p14:creationId xmlns:p14="http://schemas.microsoft.com/office/powerpoint/2010/main" val="1387763640"/>
      </p:ext>
    </p:extLst>
  </p:cSld>
  <p:clrMapOvr>
    <a:masterClrMapping/>
  </p:clrMapOvr>
  <p:transition spd="slow" advTm="63124"/>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1583569" y="277121"/>
            <a:ext cx="8770571" cy="859530"/>
          </a:xfrm>
        </p:spPr>
        <p:txBody>
          <a:bodyPr/>
          <a:lstStyle/>
          <a:p>
            <a:pPr>
              <a:defRPr/>
            </a:pPr>
            <a:r>
              <a:rPr lang="en-US" altLang="zh-CN" dirty="0"/>
              <a:t>IT</a:t>
            </a:r>
            <a:r>
              <a:rPr lang="zh-CN" altLang="en-US" dirty="0"/>
              <a:t>项目管理－</a:t>
            </a:r>
            <a:r>
              <a:rPr lang="zh-CN" altLang="en-US" sz="2800" dirty="0"/>
              <a:t>项目时间管理</a:t>
            </a:r>
            <a:endParaRPr lang="en-US" altLang="zh-CN" sz="1800" dirty="0"/>
          </a:p>
        </p:txBody>
      </p:sp>
      <p:pic>
        <p:nvPicPr>
          <p:cNvPr id="2" name="图片 1">
            <a:extLst>
              <a:ext uri="{FF2B5EF4-FFF2-40B4-BE49-F238E27FC236}">
                <a16:creationId xmlns:a16="http://schemas.microsoft.com/office/drawing/2014/main" id="{A03B1380-AA42-F8F6-58FE-C3D258765D4E}"/>
              </a:ext>
            </a:extLst>
          </p:cNvPr>
          <p:cNvPicPr>
            <a:picLocks noChangeAspect="1"/>
          </p:cNvPicPr>
          <p:nvPr/>
        </p:nvPicPr>
        <p:blipFill>
          <a:blip r:embed="rId2"/>
          <a:stretch>
            <a:fillRect/>
          </a:stretch>
        </p:blipFill>
        <p:spPr>
          <a:xfrm>
            <a:off x="1670050" y="1226484"/>
            <a:ext cx="8092876" cy="919816"/>
          </a:xfrm>
          <a:prstGeom prst="rect">
            <a:avLst/>
          </a:prstGeom>
        </p:spPr>
      </p:pic>
      <p:pic>
        <p:nvPicPr>
          <p:cNvPr id="5" name="图片 4">
            <a:extLst>
              <a:ext uri="{FF2B5EF4-FFF2-40B4-BE49-F238E27FC236}">
                <a16:creationId xmlns:a16="http://schemas.microsoft.com/office/drawing/2014/main" id="{9AE37E48-EBA1-EF41-5444-81D1C46E4939}"/>
              </a:ext>
            </a:extLst>
          </p:cNvPr>
          <p:cNvPicPr>
            <a:picLocks noChangeAspect="1"/>
          </p:cNvPicPr>
          <p:nvPr/>
        </p:nvPicPr>
        <p:blipFill>
          <a:blip r:embed="rId3"/>
          <a:stretch>
            <a:fillRect/>
          </a:stretch>
        </p:blipFill>
        <p:spPr>
          <a:xfrm>
            <a:off x="1727200" y="2479675"/>
            <a:ext cx="3810000" cy="1657350"/>
          </a:xfrm>
          <a:prstGeom prst="rect">
            <a:avLst/>
          </a:prstGeom>
        </p:spPr>
      </p:pic>
      <p:pic>
        <p:nvPicPr>
          <p:cNvPr id="6" name="图片 5">
            <a:extLst>
              <a:ext uri="{FF2B5EF4-FFF2-40B4-BE49-F238E27FC236}">
                <a16:creationId xmlns:a16="http://schemas.microsoft.com/office/drawing/2014/main" id="{5A988857-133D-DA0F-C894-1296D7158926}"/>
              </a:ext>
            </a:extLst>
          </p:cNvPr>
          <p:cNvPicPr>
            <a:picLocks noChangeAspect="1"/>
          </p:cNvPicPr>
          <p:nvPr/>
        </p:nvPicPr>
        <p:blipFill>
          <a:blip r:embed="rId4"/>
          <a:stretch>
            <a:fillRect/>
          </a:stretch>
        </p:blipFill>
        <p:spPr>
          <a:xfrm>
            <a:off x="1772602" y="4470400"/>
            <a:ext cx="6092426" cy="1161116"/>
          </a:xfrm>
          <a:prstGeom prst="rect">
            <a:avLst/>
          </a:prstGeom>
        </p:spPr>
      </p:pic>
      <p:sp>
        <p:nvSpPr>
          <p:cNvPr id="7" name="文本框 6">
            <a:extLst>
              <a:ext uri="{FF2B5EF4-FFF2-40B4-BE49-F238E27FC236}">
                <a16:creationId xmlns:a16="http://schemas.microsoft.com/office/drawing/2014/main" id="{32C51EFD-0A93-652C-A992-59E4D933528D}"/>
              </a:ext>
            </a:extLst>
          </p:cNvPr>
          <p:cNvSpPr txBox="1"/>
          <p:nvPr/>
        </p:nvSpPr>
        <p:spPr>
          <a:xfrm>
            <a:off x="1670050" y="5964891"/>
            <a:ext cx="6445250" cy="400110"/>
          </a:xfrm>
          <a:prstGeom prst="rect">
            <a:avLst/>
          </a:prstGeom>
          <a:noFill/>
        </p:spPr>
        <p:txBody>
          <a:bodyPr wrap="square" rtlCol="0">
            <a:spAutoFit/>
          </a:bodyPr>
          <a:lstStyle/>
          <a:p>
            <a:r>
              <a:rPr lang="zh-CN" altLang="en-US" sz="2000" dirty="0"/>
              <a:t>项目在</a:t>
            </a:r>
            <a:r>
              <a:rPr lang="en-US" altLang="zh-CN" sz="2000" dirty="0"/>
              <a:t>xxx</a:t>
            </a:r>
            <a:r>
              <a:rPr lang="zh-CN" altLang="en-US" sz="2000" dirty="0"/>
              <a:t>到</a:t>
            </a:r>
            <a:r>
              <a:rPr lang="en-US" altLang="zh-CN" sz="2000" dirty="0"/>
              <a:t>xxx</a:t>
            </a:r>
            <a:r>
              <a:rPr lang="zh-CN" altLang="en-US" sz="2000" dirty="0"/>
              <a:t>天内完成的概率是</a:t>
            </a:r>
            <a:r>
              <a:rPr lang="en-US" altLang="zh-CN" sz="2000" dirty="0"/>
              <a:t>99.7%</a:t>
            </a:r>
            <a:r>
              <a:rPr lang="zh-CN" altLang="en-US" sz="2000" dirty="0"/>
              <a:t>？</a:t>
            </a:r>
          </a:p>
        </p:txBody>
      </p:sp>
      <p:pic>
        <p:nvPicPr>
          <p:cNvPr id="9" name="图片 8">
            <a:extLst>
              <a:ext uri="{FF2B5EF4-FFF2-40B4-BE49-F238E27FC236}">
                <a16:creationId xmlns:a16="http://schemas.microsoft.com/office/drawing/2014/main" id="{E1DF88A1-C6F1-EC31-3C96-3AD49B891B9A}"/>
              </a:ext>
            </a:extLst>
          </p:cNvPr>
          <p:cNvPicPr>
            <a:picLocks noChangeAspect="1"/>
          </p:cNvPicPr>
          <p:nvPr/>
        </p:nvPicPr>
        <p:blipFill>
          <a:blip r:embed="rId5"/>
          <a:stretch>
            <a:fillRect/>
          </a:stretch>
        </p:blipFill>
        <p:spPr>
          <a:xfrm>
            <a:off x="7256093" y="2244582"/>
            <a:ext cx="2506833" cy="1970090"/>
          </a:xfrm>
          <a:prstGeom prst="rect">
            <a:avLst/>
          </a:prstGeom>
        </p:spPr>
      </p:pic>
    </p:spTree>
    <p:extLst>
      <p:ext uri="{BB962C8B-B14F-4D97-AF65-F5344CB8AC3E}">
        <p14:creationId xmlns:p14="http://schemas.microsoft.com/office/powerpoint/2010/main" val="789525801"/>
      </p:ext>
    </p:extLst>
  </p:cSld>
  <p:clrMapOvr>
    <a:masterClrMapping/>
  </p:clrMapOvr>
  <p:transition spd="slow" advTm="63124"/>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1583569" y="277121"/>
            <a:ext cx="8770571" cy="859530"/>
          </a:xfrm>
        </p:spPr>
        <p:txBody>
          <a:bodyPr/>
          <a:lstStyle/>
          <a:p>
            <a:pPr>
              <a:defRPr/>
            </a:pPr>
            <a:r>
              <a:rPr lang="en-US" altLang="zh-CN" dirty="0"/>
              <a:t>IT</a:t>
            </a:r>
            <a:r>
              <a:rPr lang="zh-CN" altLang="en-US" dirty="0"/>
              <a:t>项目管理－</a:t>
            </a:r>
            <a:r>
              <a:rPr lang="zh-CN" altLang="en-US" sz="2800" dirty="0"/>
              <a:t>关键路径计算</a:t>
            </a:r>
            <a:endParaRPr lang="en-US" altLang="zh-CN" sz="1800" dirty="0"/>
          </a:p>
        </p:txBody>
      </p:sp>
      <p:pic>
        <p:nvPicPr>
          <p:cNvPr id="8" name="Picture 3">
            <a:extLst>
              <a:ext uri="{FF2B5EF4-FFF2-40B4-BE49-F238E27FC236}">
                <a16:creationId xmlns:a16="http://schemas.microsoft.com/office/drawing/2014/main" id="{0FDB1ACE-D12D-313D-FCE3-6B79550C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236" y="1265929"/>
            <a:ext cx="8736904"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840868"/>
      </p:ext>
    </p:extLst>
  </p:cSld>
  <p:clrMapOvr>
    <a:masterClrMapping/>
  </p:clrMapOvr>
  <p:transition spd="slow" advTm="63124"/>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1583569" y="277121"/>
            <a:ext cx="8770571" cy="859530"/>
          </a:xfrm>
        </p:spPr>
        <p:txBody>
          <a:bodyPr/>
          <a:lstStyle/>
          <a:p>
            <a:pPr>
              <a:defRPr/>
            </a:pPr>
            <a:r>
              <a:rPr lang="en-US" altLang="zh-CN" dirty="0"/>
              <a:t>IT</a:t>
            </a:r>
            <a:r>
              <a:rPr lang="zh-CN" altLang="en-US" dirty="0"/>
              <a:t>项目管理－</a:t>
            </a:r>
            <a:r>
              <a:rPr lang="zh-CN" altLang="en-US" sz="2800" dirty="0"/>
              <a:t>基于任务（活动）的四个时间</a:t>
            </a:r>
            <a:endParaRPr lang="en-US" altLang="zh-CN" sz="1800" dirty="0"/>
          </a:p>
        </p:txBody>
      </p:sp>
      <p:sp>
        <p:nvSpPr>
          <p:cNvPr id="4" name="Rectangle 3">
            <a:extLst>
              <a:ext uri="{FF2B5EF4-FFF2-40B4-BE49-F238E27FC236}">
                <a16:creationId xmlns:a16="http://schemas.microsoft.com/office/drawing/2014/main" id="{0FE62285-0925-80A5-234F-B79E6D2AEE6A}"/>
              </a:ext>
            </a:extLst>
          </p:cNvPr>
          <p:cNvSpPr txBox="1">
            <a:spLocks noChangeArrowheads="1"/>
          </p:cNvSpPr>
          <p:nvPr/>
        </p:nvSpPr>
        <p:spPr>
          <a:xfrm>
            <a:off x="1709738" y="1701800"/>
            <a:ext cx="8280400" cy="4006850"/>
          </a:xfrm>
          <a:prstGeom prst="rect">
            <a:avLst/>
          </a:prstGeom>
        </p:spPr>
        <p:txBody>
          <a:bodyPr lIns="109728" tIns="109728" rIns="109728" bIns="91440"/>
          <a:lstStyle>
            <a:lvl1pPr marL="0" indent="0" algn="l" defTabSz="914400" rtl="0" eaLnBrk="1" latinLnBrk="0" hangingPunct="1">
              <a:lnSpc>
                <a:spcPct val="110000"/>
              </a:lnSpc>
              <a:spcBef>
                <a:spcPts val="930"/>
              </a:spcBef>
              <a:buFont typeface="Corbel" panose="020B0503020204020204" pitchFamily="34" charset="0"/>
              <a:buNone/>
              <a:defRPr sz="1850" b="0" kern="1200" spc="100" baseline="0">
                <a:solidFill>
                  <a:schemeClr val="tx1">
                    <a:lumMod val="75000"/>
                    <a:lumOff val="25000"/>
                  </a:schemeClr>
                </a:solidFill>
                <a:latin typeface="+mn-lt"/>
                <a:ea typeface="+mn-ea"/>
                <a:cs typeface="+mn-cs"/>
              </a:defRPr>
            </a:lvl1pPr>
            <a:lvl2pPr marL="0" indent="0" algn="l" defTabSz="914400" rtl="0" eaLnBrk="1" latinLnBrk="0" hangingPunct="1">
              <a:lnSpc>
                <a:spcPct val="110000"/>
              </a:lnSpc>
              <a:spcBef>
                <a:spcPts val="930"/>
              </a:spcBef>
              <a:buFont typeface="Corbel" panose="020B0503020204020204" pitchFamily="34" charset="0"/>
              <a:buNone/>
              <a:defRPr sz="1600" kern="1200" spc="100" baseline="0">
                <a:solidFill>
                  <a:schemeClr val="tx1">
                    <a:lumMod val="75000"/>
                    <a:lumOff val="25000"/>
                  </a:schemeClr>
                </a:solidFill>
                <a:latin typeface="+mn-lt"/>
                <a:ea typeface="+mn-ea"/>
                <a:cs typeface="+mn-cs"/>
              </a:defRPr>
            </a:lvl2pPr>
            <a:lvl3pPr marL="0" indent="-320040" algn="l" defTabSz="914400" rtl="0" eaLnBrk="1" latinLnBrk="0" hangingPunct="1">
              <a:lnSpc>
                <a:spcPct val="110000"/>
              </a:lnSpc>
              <a:spcBef>
                <a:spcPts val="930"/>
              </a:spcBef>
              <a:buFont typeface="Corbel" panose="020B0503020204020204" pitchFamily="34" charset="0"/>
              <a:buChar char="–"/>
              <a:defRPr sz="1400" i="1" kern="1200" spc="100" baseline="0">
                <a:solidFill>
                  <a:schemeClr val="tx1">
                    <a:lumMod val="75000"/>
                    <a:lumOff val="25000"/>
                  </a:schemeClr>
                </a:solidFill>
                <a:latin typeface="+mn-lt"/>
                <a:ea typeface="+mn-ea"/>
                <a:cs typeface="+mn-cs"/>
              </a:defRPr>
            </a:lvl3pPr>
            <a:lvl4pPr marL="0" indent="-320040" algn="l" defTabSz="914400" rtl="0" eaLnBrk="1" latinLnBrk="0" hangingPunct="1">
              <a:lnSpc>
                <a:spcPct val="110000"/>
              </a:lnSpc>
              <a:spcBef>
                <a:spcPts val="930"/>
              </a:spcBef>
              <a:buFont typeface="Corbel" panose="020B0503020204020204" pitchFamily="34" charset="0"/>
              <a:buChar char="–"/>
              <a:defRPr sz="1400" kern="1200" spc="100" baseline="0">
                <a:solidFill>
                  <a:schemeClr val="tx1">
                    <a:lumMod val="75000"/>
                    <a:lumOff val="25000"/>
                  </a:schemeClr>
                </a:solidFill>
                <a:latin typeface="+mn-lt"/>
                <a:ea typeface="+mn-ea"/>
                <a:cs typeface="+mn-cs"/>
              </a:defRPr>
            </a:lvl4pPr>
            <a:lvl5pPr marL="0" indent="-320040" algn="l" defTabSz="914400" rtl="0" eaLnBrk="1" latinLnBrk="0" hangingPunct="1">
              <a:lnSpc>
                <a:spcPct val="110000"/>
              </a:lnSpc>
              <a:spcBef>
                <a:spcPts val="930"/>
              </a:spcBef>
              <a:buFont typeface="Corbel" panose="020B0503020204020204" pitchFamily="34" charset="0"/>
              <a:buChar char="–"/>
              <a:defRPr sz="1400" i="1" kern="1200" spc="10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20000"/>
              </a:lnSpc>
            </a:pPr>
            <a:r>
              <a:rPr lang="zh-CN" altLang="en-US" sz="2400" b="1" dirty="0"/>
              <a:t>正推法计算最早开始时间（</a:t>
            </a:r>
            <a:r>
              <a:rPr lang="en-US" altLang="zh-CN" sz="2400" b="1" dirty="0"/>
              <a:t>ES</a:t>
            </a:r>
            <a:r>
              <a:rPr lang="zh-CN" altLang="en-US" sz="2400" b="1" dirty="0"/>
              <a:t>）和最早完成时间（</a:t>
            </a:r>
            <a:r>
              <a:rPr lang="en-US" altLang="zh-CN" sz="2400" b="1" dirty="0"/>
              <a:t>EF</a:t>
            </a:r>
            <a:r>
              <a:rPr lang="zh-CN" altLang="en-US" sz="2400" b="1" dirty="0"/>
              <a:t>）</a:t>
            </a:r>
          </a:p>
          <a:p>
            <a:pPr lvl="1">
              <a:lnSpc>
                <a:spcPct val="120000"/>
              </a:lnSpc>
            </a:pPr>
            <a:r>
              <a:rPr lang="zh-CN" altLang="en-US" sz="2000" b="1" dirty="0"/>
              <a:t>首先确定项目的开始时间</a:t>
            </a:r>
          </a:p>
          <a:p>
            <a:pPr lvl="1">
              <a:lnSpc>
                <a:spcPct val="120000"/>
              </a:lnSpc>
            </a:pPr>
            <a:r>
              <a:rPr lang="zh-CN" altLang="en-US" sz="2000" b="1" dirty="0"/>
              <a:t>项目的开始时间是网络图中第一个任务的最早开始时间</a:t>
            </a:r>
          </a:p>
          <a:p>
            <a:pPr lvl="1">
              <a:lnSpc>
                <a:spcPct val="120000"/>
              </a:lnSpc>
            </a:pPr>
            <a:r>
              <a:rPr lang="zh-CN" altLang="en-US" sz="2000" b="1" dirty="0"/>
              <a:t>从左到右，从上到下进行任务编排</a:t>
            </a:r>
          </a:p>
          <a:p>
            <a:pPr lvl="1">
              <a:lnSpc>
                <a:spcPct val="120000"/>
              </a:lnSpc>
            </a:pPr>
            <a:r>
              <a:rPr lang="zh-CN" altLang="en-US" sz="2000" b="1" dirty="0"/>
              <a:t>当一个任务有多个前置任务时，选择其中最大的最早完成日期作为其后置任务的最早开始日期</a:t>
            </a:r>
          </a:p>
          <a:p>
            <a:pPr lvl="1">
              <a:lnSpc>
                <a:spcPct val="120000"/>
              </a:lnSpc>
            </a:pPr>
            <a:r>
              <a:rPr lang="zh-CN" altLang="en-US" sz="2000" b="1" dirty="0"/>
              <a:t>公式：</a:t>
            </a:r>
          </a:p>
          <a:p>
            <a:pPr lvl="2">
              <a:lnSpc>
                <a:spcPct val="120000"/>
              </a:lnSpc>
            </a:pPr>
            <a:r>
              <a:rPr lang="en-US" altLang="zh-CN" sz="1800" b="1" dirty="0" err="1"/>
              <a:t>ES+Duration</a:t>
            </a:r>
            <a:r>
              <a:rPr lang="en-US" altLang="zh-CN" sz="1800" b="1" dirty="0"/>
              <a:t>=EF</a:t>
            </a:r>
          </a:p>
          <a:p>
            <a:pPr lvl="2">
              <a:lnSpc>
                <a:spcPct val="120000"/>
              </a:lnSpc>
            </a:pPr>
            <a:r>
              <a:rPr lang="en-US" altLang="zh-CN" sz="1800" b="1" dirty="0" err="1"/>
              <a:t>EF+Lag</a:t>
            </a:r>
            <a:r>
              <a:rPr lang="en-US" altLang="zh-CN" sz="1800" b="1" dirty="0"/>
              <a:t>=ESs(</a:t>
            </a:r>
            <a:r>
              <a:rPr lang="zh-CN" altLang="en-US" sz="1800" b="1" dirty="0"/>
              <a:t>其中： </a:t>
            </a:r>
            <a:r>
              <a:rPr lang="en-US" altLang="zh-CN" sz="1800" b="1" dirty="0"/>
              <a:t>ESs</a:t>
            </a:r>
            <a:r>
              <a:rPr lang="zh-CN" altLang="en-US" sz="1800" b="1" dirty="0"/>
              <a:t>是后置任务的最早开始时间）</a:t>
            </a:r>
          </a:p>
        </p:txBody>
      </p:sp>
    </p:spTree>
    <p:extLst>
      <p:ext uri="{BB962C8B-B14F-4D97-AF65-F5344CB8AC3E}">
        <p14:creationId xmlns:p14="http://schemas.microsoft.com/office/powerpoint/2010/main" val="1611040579"/>
      </p:ext>
    </p:extLst>
  </p:cSld>
  <p:clrMapOvr>
    <a:masterClrMapping/>
  </p:clrMapOvr>
  <p:transition spd="slow" advTm="63124"/>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1583569" y="277121"/>
            <a:ext cx="8770571" cy="859530"/>
          </a:xfrm>
        </p:spPr>
        <p:txBody>
          <a:bodyPr/>
          <a:lstStyle/>
          <a:p>
            <a:pPr>
              <a:defRPr/>
            </a:pPr>
            <a:r>
              <a:rPr lang="en-US" altLang="zh-CN" dirty="0"/>
              <a:t>IT</a:t>
            </a:r>
            <a:r>
              <a:rPr lang="zh-CN" altLang="en-US" dirty="0"/>
              <a:t>项目管理－</a:t>
            </a:r>
            <a:r>
              <a:rPr lang="zh-CN" altLang="en-US" sz="2800" dirty="0"/>
              <a:t>基于任务（活动）的四个时间</a:t>
            </a:r>
            <a:endParaRPr lang="en-US" altLang="zh-CN" sz="1800" dirty="0"/>
          </a:p>
        </p:txBody>
      </p:sp>
      <p:pic>
        <p:nvPicPr>
          <p:cNvPr id="2" name="图片 1">
            <a:extLst>
              <a:ext uri="{FF2B5EF4-FFF2-40B4-BE49-F238E27FC236}">
                <a16:creationId xmlns:a16="http://schemas.microsoft.com/office/drawing/2014/main" id="{2B9A4547-8DD9-6355-95D3-DEE0ACEA8195}"/>
              </a:ext>
            </a:extLst>
          </p:cNvPr>
          <p:cNvPicPr>
            <a:picLocks noChangeAspect="1"/>
          </p:cNvPicPr>
          <p:nvPr/>
        </p:nvPicPr>
        <p:blipFill>
          <a:blip r:embed="rId2"/>
          <a:stretch>
            <a:fillRect/>
          </a:stretch>
        </p:blipFill>
        <p:spPr>
          <a:xfrm>
            <a:off x="1520555" y="1191274"/>
            <a:ext cx="8048895" cy="5185397"/>
          </a:xfrm>
          <a:prstGeom prst="rect">
            <a:avLst/>
          </a:prstGeom>
        </p:spPr>
      </p:pic>
      <p:sp>
        <p:nvSpPr>
          <p:cNvPr id="71" name="文本框 70">
            <a:extLst>
              <a:ext uri="{FF2B5EF4-FFF2-40B4-BE49-F238E27FC236}">
                <a16:creationId xmlns:a16="http://schemas.microsoft.com/office/drawing/2014/main" id="{74CBE55A-B86D-F887-7898-70F688661FCB}"/>
              </a:ext>
            </a:extLst>
          </p:cNvPr>
          <p:cNvSpPr txBox="1"/>
          <p:nvPr/>
        </p:nvSpPr>
        <p:spPr>
          <a:xfrm>
            <a:off x="8832850" y="2691884"/>
            <a:ext cx="736600" cy="369332"/>
          </a:xfrm>
          <a:prstGeom prst="rect">
            <a:avLst/>
          </a:prstGeom>
          <a:noFill/>
        </p:spPr>
        <p:txBody>
          <a:bodyPr wrap="square">
            <a:spAutoFit/>
          </a:bodyPr>
          <a:lstStyle/>
          <a:p>
            <a:r>
              <a:rPr lang="zh-CN" altLang="en-US" dirty="0"/>
              <a:t>完成</a:t>
            </a:r>
          </a:p>
        </p:txBody>
      </p:sp>
      <p:sp>
        <p:nvSpPr>
          <p:cNvPr id="72" name="Text Box 90">
            <a:extLst>
              <a:ext uri="{FF2B5EF4-FFF2-40B4-BE49-F238E27FC236}">
                <a16:creationId xmlns:a16="http://schemas.microsoft.com/office/drawing/2014/main" id="{705CE3E8-4058-6A21-02AA-C07FB5548098}"/>
              </a:ext>
            </a:extLst>
          </p:cNvPr>
          <p:cNvSpPr txBox="1">
            <a:spLocks noChangeArrowheads="1"/>
          </p:cNvSpPr>
          <p:nvPr/>
        </p:nvSpPr>
        <p:spPr bwMode="auto">
          <a:xfrm>
            <a:off x="6953250" y="5107319"/>
            <a:ext cx="3328988"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fontAlgn="base">
              <a:spcBef>
                <a:spcPct val="50000"/>
              </a:spcBef>
              <a:spcAft>
                <a:spcPct val="0"/>
              </a:spcAft>
              <a:buFontTx/>
              <a:buNone/>
            </a:pPr>
            <a:r>
              <a:rPr kumimoji="0" lang="zh-CN" altLang="en-US" sz="2000" b="1" dirty="0">
                <a:solidFill>
                  <a:schemeClr val="tx1"/>
                </a:solidFill>
                <a:latin typeface="黑体" panose="02010609060101010101" pitchFamily="49" charset="-122"/>
                <a:ea typeface="黑体" panose="02010609060101010101" pitchFamily="49" charset="-122"/>
              </a:rPr>
              <a:t>当一个任务有多个前置时，选择其中最大的最早完成日期作为其后置任务的最早开始日期</a:t>
            </a:r>
          </a:p>
        </p:txBody>
      </p:sp>
      <p:sp>
        <p:nvSpPr>
          <p:cNvPr id="73" name="文本框 72">
            <a:extLst>
              <a:ext uri="{FF2B5EF4-FFF2-40B4-BE49-F238E27FC236}">
                <a16:creationId xmlns:a16="http://schemas.microsoft.com/office/drawing/2014/main" id="{26D4EF7B-D6A1-3BBB-3DA8-9D0EC425256A}"/>
              </a:ext>
            </a:extLst>
          </p:cNvPr>
          <p:cNvSpPr txBox="1"/>
          <p:nvPr/>
        </p:nvSpPr>
        <p:spPr>
          <a:xfrm>
            <a:off x="1416050" y="2937319"/>
            <a:ext cx="736600" cy="369332"/>
          </a:xfrm>
          <a:prstGeom prst="rect">
            <a:avLst/>
          </a:prstGeom>
          <a:noFill/>
        </p:spPr>
        <p:txBody>
          <a:bodyPr wrap="square">
            <a:spAutoFit/>
          </a:bodyPr>
          <a:lstStyle/>
          <a:p>
            <a:r>
              <a:rPr lang="zh-CN" altLang="en-US" dirty="0"/>
              <a:t>开始</a:t>
            </a:r>
          </a:p>
        </p:txBody>
      </p:sp>
    </p:spTree>
    <p:extLst>
      <p:ext uri="{BB962C8B-B14F-4D97-AF65-F5344CB8AC3E}">
        <p14:creationId xmlns:p14="http://schemas.microsoft.com/office/powerpoint/2010/main" val="1343390967"/>
      </p:ext>
    </p:extLst>
  </p:cSld>
  <p:clrMapOvr>
    <a:masterClrMapping/>
  </p:clrMapOvr>
  <p:transition spd="slow" advTm="6312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1583569" y="277121"/>
            <a:ext cx="8770571" cy="859530"/>
          </a:xfrm>
        </p:spPr>
        <p:txBody>
          <a:bodyPr/>
          <a:lstStyle/>
          <a:p>
            <a:pPr>
              <a:defRPr/>
            </a:pPr>
            <a:r>
              <a:rPr lang="en-US" altLang="zh-CN" dirty="0"/>
              <a:t>IT</a:t>
            </a:r>
            <a:r>
              <a:rPr lang="zh-CN" altLang="en-US" dirty="0"/>
              <a:t>项目管理－</a:t>
            </a:r>
            <a:r>
              <a:rPr lang="zh-CN" altLang="en-US" sz="2800" dirty="0"/>
              <a:t>基于任务（活动）的四个时间</a:t>
            </a:r>
            <a:endParaRPr lang="en-US" altLang="zh-CN" sz="1800" dirty="0"/>
          </a:p>
        </p:txBody>
      </p:sp>
      <p:sp>
        <p:nvSpPr>
          <p:cNvPr id="5" name="Rectangle 3">
            <a:extLst>
              <a:ext uri="{FF2B5EF4-FFF2-40B4-BE49-F238E27FC236}">
                <a16:creationId xmlns:a16="http://schemas.microsoft.com/office/drawing/2014/main" id="{FA544058-0CE0-9EDB-288F-38B0536F5350}"/>
              </a:ext>
            </a:extLst>
          </p:cNvPr>
          <p:cNvSpPr txBox="1">
            <a:spLocks noChangeArrowheads="1"/>
          </p:cNvSpPr>
          <p:nvPr/>
        </p:nvSpPr>
        <p:spPr>
          <a:xfrm>
            <a:off x="1747838" y="1449388"/>
            <a:ext cx="8280400" cy="4278312"/>
          </a:xfrm>
          <a:prstGeom prst="rect">
            <a:avLst/>
          </a:prstGeom>
        </p:spPr>
        <p:txBody>
          <a:bodyPr lIns="109728" tIns="109728" rIns="109728" bIns="91440"/>
          <a:lstStyle>
            <a:lvl1pPr marL="0" indent="0" algn="l" defTabSz="914400" rtl="0" eaLnBrk="1" latinLnBrk="0" hangingPunct="1">
              <a:lnSpc>
                <a:spcPct val="110000"/>
              </a:lnSpc>
              <a:spcBef>
                <a:spcPts val="930"/>
              </a:spcBef>
              <a:buFont typeface="Corbel" panose="020B0503020204020204" pitchFamily="34" charset="0"/>
              <a:buNone/>
              <a:defRPr sz="1850" b="0" kern="1200" spc="100" baseline="0">
                <a:solidFill>
                  <a:schemeClr val="tx1">
                    <a:lumMod val="75000"/>
                    <a:lumOff val="25000"/>
                  </a:schemeClr>
                </a:solidFill>
                <a:latin typeface="+mn-lt"/>
                <a:ea typeface="+mn-ea"/>
                <a:cs typeface="+mn-cs"/>
              </a:defRPr>
            </a:lvl1pPr>
            <a:lvl2pPr marL="0" indent="0" algn="l" defTabSz="914400" rtl="0" eaLnBrk="1" latinLnBrk="0" hangingPunct="1">
              <a:lnSpc>
                <a:spcPct val="110000"/>
              </a:lnSpc>
              <a:spcBef>
                <a:spcPts val="930"/>
              </a:spcBef>
              <a:buFont typeface="Corbel" panose="020B0503020204020204" pitchFamily="34" charset="0"/>
              <a:buNone/>
              <a:defRPr sz="1600" kern="1200" spc="100" baseline="0">
                <a:solidFill>
                  <a:schemeClr val="tx1">
                    <a:lumMod val="75000"/>
                    <a:lumOff val="25000"/>
                  </a:schemeClr>
                </a:solidFill>
                <a:latin typeface="+mn-lt"/>
                <a:ea typeface="+mn-ea"/>
                <a:cs typeface="+mn-cs"/>
              </a:defRPr>
            </a:lvl2pPr>
            <a:lvl3pPr marL="0" indent="-320040" algn="l" defTabSz="914400" rtl="0" eaLnBrk="1" latinLnBrk="0" hangingPunct="1">
              <a:lnSpc>
                <a:spcPct val="110000"/>
              </a:lnSpc>
              <a:spcBef>
                <a:spcPts val="930"/>
              </a:spcBef>
              <a:buFont typeface="Corbel" panose="020B0503020204020204" pitchFamily="34" charset="0"/>
              <a:buChar char="–"/>
              <a:defRPr sz="1400" i="1" kern="1200" spc="100" baseline="0">
                <a:solidFill>
                  <a:schemeClr val="tx1">
                    <a:lumMod val="75000"/>
                    <a:lumOff val="25000"/>
                  </a:schemeClr>
                </a:solidFill>
                <a:latin typeface="+mn-lt"/>
                <a:ea typeface="+mn-ea"/>
                <a:cs typeface="+mn-cs"/>
              </a:defRPr>
            </a:lvl3pPr>
            <a:lvl4pPr marL="0" indent="-320040" algn="l" defTabSz="914400" rtl="0" eaLnBrk="1" latinLnBrk="0" hangingPunct="1">
              <a:lnSpc>
                <a:spcPct val="110000"/>
              </a:lnSpc>
              <a:spcBef>
                <a:spcPts val="930"/>
              </a:spcBef>
              <a:buFont typeface="Corbel" panose="020B0503020204020204" pitchFamily="34" charset="0"/>
              <a:buChar char="–"/>
              <a:defRPr sz="1400" kern="1200" spc="100" baseline="0">
                <a:solidFill>
                  <a:schemeClr val="tx1">
                    <a:lumMod val="75000"/>
                    <a:lumOff val="25000"/>
                  </a:schemeClr>
                </a:solidFill>
                <a:latin typeface="+mn-lt"/>
                <a:ea typeface="+mn-ea"/>
                <a:cs typeface="+mn-cs"/>
              </a:defRPr>
            </a:lvl4pPr>
            <a:lvl5pPr marL="0" indent="-320040" algn="l" defTabSz="914400" rtl="0" eaLnBrk="1" latinLnBrk="0" hangingPunct="1">
              <a:lnSpc>
                <a:spcPct val="110000"/>
              </a:lnSpc>
              <a:spcBef>
                <a:spcPts val="930"/>
              </a:spcBef>
              <a:buFont typeface="Corbel" panose="020B0503020204020204" pitchFamily="34" charset="0"/>
              <a:buChar char="–"/>
              <a:defRPr sz="1400" i="1" kern="1200" spc="10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120000"/>
              </a:lnSpc>
            </a:pPr>
            <a:r>
              <a:rPr lang="zh-CN" altLang="en-US" sz="2400" b="1"/>
              <a:t>逆推法按照逆时间顺序计算各个任务的最晚开始时间和最晚完成时间</a:t>
            </a:r>
          </a:p>
          <a:p>
            <a:pPr lvl="1">
              <a:lnSpc>
                <a:spcPct val="120000"/>
              </a:lnSpc>
            </a:pPr>
            <a:r>
              <a:rPr lang="zh-CN" altLang="en-US" sz="2000" b="1"/>
              <a:t>首先确定项目的完成时间</a:t>
            </a:r>
          </a:p>
          <a:p>
            <a:pPr lvl="1">
              <a:lnSpc>
                <a:spcPct val="120000"/>
              </a:lnSpc>
            </a:pPr>
            <a:r>
              <a:rPr lang="zh-CN" altLang="en-US" sz="2000" b="1"/>
              <a:t>项目的完成时间是网络图中最后一个任务的最晚完成时间</a:t>
            </a:r>
          </a:p>
          <a:p>
            <a:pPr lvl="1">
              <a:lnSpc>
                <a:spcPct val="120000"/>
              </a:lnSpc>
            </a:pPr>
            <a:r>
              <a:rPr lang="zh-CN" altLang="en-US" sz="2000" b="1"/>
              <a:t>从右到左、从上到下进行计算</a:t>
            </a:r>
          </a:p>
          <a:p>
            <a:pPr lvl="1">
              <a:lnSpc>
                <a:spcPct val="120000"/>
              </a:lnSpc>
            </a:pPr>
            <a:r>
              <a:rPr lang="zh-CN" altLang="en-US" sz="2000" b="1"/>
              <a:t>当一个前置任务有多个后置任务时，选择其中最小的最晚开始日期作为其前置任务的最晚完成日期</a:t>
            </a:r>
          </a:p>
          <a:p>
            <a:pPr lvl="1">
              <a:lnSpc>
                <a:spcPct val="120000"/>
              </a:lnSpc>
            </a:pPr>
            <a:r>
              <a:rPr lang="zh-CN" altLang="en-US" sz="2000" b="1"/>
              <a:t>公式：</a:t>
            </a:r>
          </a:p>
          <a:p>
            <a:pPr lvl="2">
              <a:lnSpc>
                <a:spcPct val="120000"/>
              </a:lnSpc>
            </a:pPr>
            <a:r>
              <a:rPr lang="en-US" altLang="zh-CN" sz="1800" b="1"/>
              <a:t>LF-Duration=LS</a:t>
            </a:r>
          </a:p>
          <a:p>
            <a:pPr lvl="2">
              <a:lnSpc>
                <a:spcPct val="120000"/>
              </a:lnSpc>
            </a:pPr>
            <a:r>
              <a:rPr lang="en-US" altLang="zh-CN" sz="1800" b="1"/>
              <a:t>LS-Lag=LFp(</a:t>
            </a:r>
            <a:r>
              <a:rPr lang="zh-CN" altLang="en-US" sz="1800" b="1"/>
              <a:t>其中：是前置任务的最晚完成时间</a:t>
            </a:r>
            <a:r>
              <a:rPr lang="en-US" altLang="zh-CN" sz="1800" b="1"/>
              <a:t>)</a:t>
            </a:r>
            <a:endParaRPr lang="en-US" altLang="zh-CN" sz="1800" b="1" dirty="0"/>
          </a:p>
        </p:txBody>
      </p:sp>
    </p:spTree>
    <p:extLst>
      <p:ext uri="{BB962C8B-B14F-4D97-AF65-F5344CB8AC3E}">
        <p14:creationId xmlns:p14="http://schemas.microsoft.com/office/powerpoint/2010/main" val="1756639161"/>
      </p:ext>
    </p:extLst>
  </p:cSld>
  <p:clrMapOvr>
    <a:masterClrMapping/>
  </p:clrMapOvr>
  <p:transition spd="slow" advTm="63124"/>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B3493B8-2F00-57A4-DF6D-B6A7A5C78FC0}"/>
              </a:ext>
            </a:extLst>
          </p:cNvPr>
          <p:cNvPicPr>
            <a:picLocks noChangeAspect="1"/>
          </p:cNvPicPr>
          <p:nvPr/>
        </p:nvPicPr>
        <p:blipFill>
          <a:blip r:embed="rId2"/>
          <a:stretch>
            <a:fillRect/>
          </a:stretch>
        </p:blipFill>
        <p:spPr>
          <a:xfrm>
            <a:off x="1684655" y="1257299"/>
            <a:ext cx="7929245" cy="5096773"/>
          </a:xfrm>
          <a:prstGeom prst="rect">
            <a:avLst/>
          </a:prstGeom>
        </p:spPr>
      </p:pic>
      <p:sp>
        <p:nvSpPr>
          <p:cNvPr id="49157" name="Rectangle 2"/>
          <p:cNvSpPr>
            <a:spLocks noGrp="1" noChangeArrowheads="1"/>
          </p:cNvSpPr>
          <p:nvPr>
            <p:ph type="title"/>
          </p:nvPr>
        </p:nvSpPr>
        <p:spPr>
          <a:xfrm>
            <a:off x="1583569" y="277121"/>
            <a:ext cx="8770571" cy="859530"/>
          </a:xfrm>
        </p:spPr>
        <p:txBody>
          <a:bodyPr/>
          <a:lstStyle/>
          <a:p>
            <a:pPr>
              <a:defRPr/>
            </a:pPr>
            <a:r>
              <a:rPr lang="en-US" altLang="zh-CN" dirty="0"/>
              <a:t>IT</a:t>
            </a:r>
            <a:r>
              <a:rPr lang="zh-CN" altLang="en-US" dirty="0"/>
              <a:t>项目管理－</a:t>
            </a:r>
            <a:r>
              <a:rPr lang="zh-CN" altLang="en-US" sz="2800" dirty="0"/>
              <a:t>基于任务（活动）的四个时间</a:t>
            </a:r>
            <a:endParaRPr lang="en-US" altLang="zh-CN" sz="1800" dirty="0"/>
          </a:p>
        </p:txBody>
      </p:sp>
      <p:sp>
        <p:nvSpPr>
          <p:cNvPr id="71" name="文本框 70">
            <a:extLst>
              <a:ext uri="{FF2B5EF4-FFF2-40B4-BE49-F238E27FC236}">
                <a16:creationId xmlns:a16="http://schemas.microsoft.com/office/drawing/2014/main" id="{74CBE55A-B86D-F887-7898-70F688661FCB}"/>
              </a:ext>
            </a:extLst>
          </p:cNvPr>
          <p:cNvSpPr txBox="1"/>
          <p:nvPr/>
        </p:nvSpPr>
        <p:spPr>
          <a:xfrm>
            <a:off x="8832850" y="2691884"/>
            <a:ext cx="736600" cy="369332"/>
          </a:xfrm>
          <a:prstGeom prst="rect">
            <a:avLst/>
          </a:prstGeom>
          <a:noFill/>
        </p:spPr>
        <p:txBody>
          <a:bodyPr wrap="square">
            <a:spAutoFit/>
          </a:bodyPr>
          <a:lstStyle/>
          <a:p>
            <a:r>
              <a:rPr lang="zh-CN" altLang="en-US" dirty="0"/>
              <a:t>完成</a:t>
            </a:r>
          </a:p>
        </p:txBody>
      </p:sp>
      <p:sp>
        <p:nvSpPr>
          <p:cNvPr id="7" name="文本框 6">
            <a:extLst>
              <a:ext uri="{FF2B5EF4-FFF2-40B4-BE49-F238E27FC236}">
                <a16:creationId xmlns:a16="http://schemas.microsoft.com/office/drawing/2014/main" id="{5D48FDD3-33C8-4388-CF2B-7CA375284992}"/>
              </a:ext>
            </a:extLst>
          </p:cNvPr>
          <p:cNvSpPr txBox="1"/>
          <p:nvPr/>
        </p:nvSpPr>
        <p:spPr>
          <a:xfrm>
            <a:off x="1498600" y="2937319"/>
            <a:ext cx="736600" cy="369332"/>
          </a:xfrm>
          <a:prstGeom prst="rect">
            <a:avLst/>
          </a:prstGeom>
          <a:noFill/>
        </p:spPr>
        <p:txBody>
          <a:bodyPr wrap="square">
            <a:spAutoFit/>
          </a:bodyPr>
          <a:lstStyle/>
          <a:p>
            <a:r>
              <a:rPr lang="zh-CN" altLang="en-US" dirty="0"/>
              <a:t>开始</a:t>
            </a:r>
          </a:p>
        </p:txBody>
      </p:sp>
      <p:sp>
        <p:nvSpPr>
          <p:cNvPr id="8" name="Text Box 90">
            <a:extLst>
              <a:ext uri="{FF2B5EF4-FFF2-40B4-BE49-F238E27FC236}">
                <a16:creationId xmlns:a16="http://schemas.microsoft.com/office/drawing/2014/main" id="{800CA273-F45E-2371-286D-DFB6DD1A8E06}"/>
              </a:ext>
            </a:extLst>
          </p:cNvPr>
          <p:cNvSpPr txBox="1">
            <a:spLocks noChangeArrowheads="1"/>
          </p:cNvSpPr>
          <p:nvPr/>
        </p:nvSpPr>
        <p:spPr bwMode="auto">
          <a:xfrm>
            <a:off x="6664325" y="5202238"/>
            <a:ext cx="3557588" cy="132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800">
                <a:solidFill>
                  <a:srgbClr val="000000"/>
                </a:solidFill>
                <a:latin typeface="Arial" panose="020B0604020202020204" pitchFamily="34" charset="0"/>
                <a:ea typeface="微软雅黑" panose="020B0503020204020204" pitchFamily="34" charset="-122"/>
              </a:defRPr>
            </a:lvl1pPr>
            <a:lvl2pPr marL="742950" indent="-285750">
              <a:spcBef>
                <a:spcPct val="20000"/>
              </a:spcBef>
              <a:buChar char="•"/>
              <a:defRPr kumimoji="1" sz="2400">
                <a:solidFill>
                  <a:srgbClr val="000000"/>
                </a:solidFill>
                <a:latin typeface="Arial" panose="020B0604020202020204" pitchFamily="34" charset="0"/>
                <a:ea typeface="微软雅黑" panose="020B0503020204020204" pitchFamily="34" charset="-122"/>
              </a:defRPr>
            </a:lvl2pPr>
            <a:lvl3pPr marL="1143000" indent="-228600">
              <a:spcBef>
                <a:spcPct val="20000"/>
              </a:spcBef>
              <a:buChar char="•"/>
              <a:defRPr sz="2000">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kumimoji="1">
                <a:solidFill>
                  <a:srgbClr val="000000"/>
                </a:solidFill>
                <a:latin typeface="Arial" panose="020B0604020202020204" pitchFamily="34" charset="0"/>
                <a:ea typeface="微软雅黑" panose="020B0503020204020204" pitchFamily="34" charset="-122"/>
              </a:defRPr>
            </a:lvl4pPr>
            <a:lvl5pPr marL="2057400" indent="-228600">
              <a:spcBef>
                <a:spcPct val="20000"/>
              </a:spcBef>
              <a:buChar char="•"/>
              <a:defRPr kumimoji="1" sz="1600">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kumimoji="1" sz="1600">
                <a:solidFill>
                  <a:srgbClr val="000000"/>
                </a:solidFill>
                <a:latin typeface="Arial" panose="020B0604020202020204" pitchFamily="34" charset="0"/>
                <a:ea typeface="微软雅黑" panose="020B0503020204020204" pitchFamily="34" charset="-122"/>
              </a:defRPr>
            </a:lvl9pPr>
          </a:lstStyle>
          <a:p>
            <a:pPr eaLnBrk="1" hangingPunct="1">
              <a:spcBef>
                <a:spcPct val="50000"/>
              </a:spcBef>
              <a:buFontTx/>
              <a:buNone/>
            </a:pPr>
            <a:r>
              <a:rPr kumimoji="0" lang="zh-CN" altLang="en-US" sz="2000" dirty="0">
                <a:solidFill>
                  <a:schemeClr val="tx1"/>
                </a:solidFill>
                <a:latin typeface="黑体" panose="02010609060101010101" pitchFamily="49" charset="-122"/>
                <a:ea typeface="黑体" panose="02010609060101010101" pitchFamily="49" charset="-122"/>
              </a:rPr>
              <a:t>当一个前置任务有多个后置任务时，选择其中最小最晚开始日期作为其前置任务的最晚完成日期</a:t>
            </a:r>
          </a:p>
        </p:txBody>
      </p:sp>
    </p:spTree>
    <p:extLst>
      <p:ext uri="{BB962C8B-B14F-4D97-AF65-F5344CB8AC3E}">
        <p14:creationId xmlns:p14="http://schemas.microsoft.com/office/powerpoint/2010/main" val="1751582732"/>
      </p:ext>
    </p:extLst>
  </p:cSld>
  <p:clrMapOvr>
    <a:masterClrMapping/>
  </p:clrMapOvr>
  <p:transition spd="slow" advTm="63124"/>
</p:sld>
</file>

<file path=ppt/theme/theme1.xml><?xml version="1.0" encoding="utf-8"?>
<a:theme xmlns:a="http://schemas.openxmlformats.org/drawingml/2006/main" name="SketchLinesVTI">
  <a:themeElements>
    <a:clrScheme name="AnalogousFromRegularSeedLeftStep">
      <a:dk1>
        <a:srgbClr val="000000"/>
      </a:dk1>
      <a:lt1>
        <a:srgbClr val="FFFFFF"/>
      </a:lt1>
      <a:dk2>
        <a:srgbClr val="1C2432"/>
      </a:dk2>
      <a:lt2>
        <a:srgbClr val="F2F3F0"/>
      </a:lt2>
      <a:accent1>
        <a:srgbClr val="713AD6"/>
      </a:accent1>
      <a:accent2>
        <a:srgbClr val="363FC8"/>
      </a:accent2>
      <a:accent3>
        <a:srgbClr val="3A85D6"/>
      </a:accent3>
      <a:accent4>
        <a:srgbClr val="28B4C4"/>
      </a:accent4>
      <a:accent5>
        <a:srgbClr val="34C195"/>
      </a:accent5>
      <a:accent6>
        <a:srgbClr val="28C452"/>
      </a:accent6>
      <a:hlink>
        <a:srgbClr val="729531"/>
      </a:hlink>
      <a:folHlink>
        <a:srgbClr val="7F7F7F"/>
      </a:folHlink>
    </a:clrScheme>
    <a:fontScheme name="Custom 7">
      <a:majorFont>
        <a:latin typeface="Microsoft YaHei"/>
        <a:ea typeface=""/>
        <a:cs typeface=""/>
      </a:majorFont>
      <a:minorFont>
        <a:latin typeface="Microsoft YaHei"/>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685</Words>
  <Application>Microsoft Office PowerPoint</Application>
  <PresentationFormat>宽屏</PresentationFormat>
  <Paragraphs>92</Paragraphs>
  <Slides>22</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1" baseType="lpstr">
      <vt:lpstr>Meiryo</vt:lpstr>
      <vt:lpstr>等线</vt:lpstr>
      <vt:lpstr>黑体</vt:lpstr>
      <vt:lpstr>Microsoft YaHei</vt:lpstr>
      <vt:lpstr>-쉬리B</vt:lpstr>
      <vt:lpstr>Arial</vt:lpstr>
      <vt:lpstr>Corbel</vt:lpstr>
      <vt:lpstr>SketchLinesVTI</vt:lpstr>
      <vt:lpstr>Equation</vt:lpstr>
      <vt:lpstr>IT项目管理－项目时间管理</vt:lpstr>
      <vt:lpstr>IT项目管理－项目时间管理</vt:lpstr>
      <vt:lpstr>IT项目管理－项目时间管理</vt:lpstr>
      <vt:lpstr>IT项目管理－项目时间管理</vt:lpstr>
      <vt:lpstr>IT项目管理－关键路径计算</vt:lpstr>
      <vt:lpstr>IT项目管理－基于任务（活动）的四个时间</vt:lpstr>
      <vt:lpstr>IT项目管理－基于任务（活动）的四个时间</vt:lpstr>
      <vt:lpstr>IT项目管理－基于任务（活动）的四个时间</vt:lpstr>
      <vt:lpstr>IT项目管理－基于任务（活动）的四个时间</vt:lpstr>
      <vt:lpstr>IT项目成本管理</vt:lpstr>
      <vt:lpstr>IT项目成本管理</vt:lpstr>
      <vt:lpstr>IT项目成本管理</vt:lpstr>
      <vt:lpstr>IT项目成本管理</vt:lpstr>
      <vt:lpstr>IT项目成本管理</vt:lpstr>
      <vt:lpstr>IT项目成本管理</vt:lpstr>
      <vt:lpstr>IT项目成本管理</vt:lpstr>
      <vt:lpstr>IBM估算模型</vt:lpstr>
      <vt:lpstr>PowerPoint 演示文稿</vt:lpstr>
      <vt:lpstr>PowerPoint 演示文稿</vt:lpstr>
      <vt:lpstr>3.3 人月成本估算</vt:lpstr>
      <vt:lpstr>4. 案例</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软件项目管理</dc:title>
  <dc:creator>HU Yupeng</dc:creator>
  <cp:lastModifiedBy>Hu Yupeng</cp:lastModifiedBy>
  <cp:revision>7</cp:revision>
  <dcterms:created xsi:type="dcterms:W3CDTF">2022-05-29T14:24:32Z</dcterms:created>
  <dcterms:modified xsi:type="dcterms:W3CDTF">2023-06-01T07:55:58Z</dcterms:modified>
</cp:coreProperties>
</file>