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674EA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674EA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892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96358" y="4649934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 h="0">
                <a:moveTo>
                  <a:pt x="0" y="0"/>
                </a:moveTo>
                <a:lnTo>
                  <a:pt x="85206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9320" y="4734336"/>
            <a:ext cx="958718" cy="33778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218" y="4719727"/>
            <a:ext cx="980377" cy="3463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74543"/>
            <a:ext cx="5645785" cy="512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900166"/>
            <a:ext cx="4548505" cy="314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674EA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1525" y="4778067"/>
            <a:ext cx="2051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colaboratory/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gentinaprograma.unsam.edu.ar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3" Type="http://schemas.openxmlformats.org/officeDocument/2006/relationships/hyperlink" Target="https://www.jetbrains.com/es-es/pycharm/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0"/>
            <a:ext cx="9153525" cy="5148580"/>
            <a:chOff x="-4762" y="0"/>
            <a:chExt cx="9153525" cy="51485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11708" y="1196775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 h="0">
                  <a:moveTo>
                    <a:pt x="0" y="0"/>
                  </a:moveTo>
                  <a:lnTo>
                    <a:pt x="8520600" y="0"/>
                  </a:lnTo>
                </a:path>
              </a:pathLst>
            </a:custGeom>
            <a:ln w="19049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00" y="207274"/>
              <a:ext cx="2495549" cy="9689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4481200"/>
              <a:ext cx="9144000" cy="662940"/>
            </a:xfrm>
            <a:custGeom>
              <a:avLst/>
              <a:gdLst/>
              <a:ahLst/>
              <a:cxnLst/>
              <a:rect l="l" t="t" r="r" b="b"/>
              <a:pathLst>
                <a:path w="9144000" h="662939">
                  <a:moveTo>
                    <a:pt x="9143999" y="662399"/>
                  </a:moveTo>
                  <a:lnTo>
                    <a:pt x="0" y="6623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62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4481200"/>
              <a:ext cx="9144000" cy="662940"/>
            </a:xfrm>
            <a:custGeom>
              <a:avLst/>
              <a:gdLst/>
              <a:ahLst/>
              <a:cxnLst/>
              <a:rect l="l" t="t" r="r" b="b"/>
              <a:pathLst>
                <a:path w="9144000" h="662939">
                  <a:moveTo>
                    <a:pt x="0" y="0"/>
                  </a:moveTo>
                  <a:lnTo>
                    <a:pt x="9143999" y="0"/>
                  </a:lnTo>
                  <a:lnTo>
                    <a:pt x="9143999" y="662399"/>
                  </a:lnTo>
                  <a:lnTo>
                    <a:pt x="0" y="662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9900" y="4255500"/>
              <a:ext cx="1789999" cy="88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575" y="4224670"/>
              <a:ext cx="1789999" cy="91882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800" y="4270049"/>
              <a:ext cx="1651399" cy="8734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5558" y="1974392"/>
            <a:ext cx="673036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100"/>
              <a:t>Argentina</a:t>
            </a:r>
            <a:r>
              <a:rPr dirty="0" sz="4600" spc="-180"/>
              <a:t> </a:t>
            </a:r>
            <a:r>
              <a:rPr dirty="0" sz="4600" spc="-175"/>
              <a:t>programa </a:t>
            </a:r>
            <a:r>
              <a:rPr dirty="0" sz="4600" spc="-25"/>
              <a:t>4.0</a:t>
            </a:r>
            <a:endParaRPr sz="4600"/>
          </a:p>
        </p:txBody>
      </p:sp>
      <p:sp>
        <p:nvSpPr>
          <p:cNvPr id="12" name="object 12" descr=""/>
          <p:cNvSpPr txBox="1"/>
          <p:nvPr/>
        </p:nvSpPr>
        <p:spPr>
          <a:xfrm>
            <a:off x="1528205" y="2902451"/>
            <a:ext cx="6168390" cy="113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-35">
                <a:solidFill>
                  <a:srgbClr val="F3F3F3"/>
                </a:solidFill>
                <a:latin typeface="Tahoma"/>
                <a:cs typeface="Tahoma"/>
              </a:rPr>
              <a:t>Introducción</a:t>
            </a:r>
            <a:r>
              <a:rPr dirty="0" sz="2800" spc="-165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dirty="0" sz="2800" spc="-275">
                <a:solidFill>
                  <a:srgbClr val="F3F3F3"/>
                </a:solidFill>
                <a:latin typeface="Tahoma"/>
                <a:cs typeface="Tahoma"/>
              </a:rPr>
              <a:t>–</a:t>
            </a:r>
            <a:r>
              <a:rPr dirty="0" sz="2800" spc="-165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3F3F3"/>
                </a:solidFill>
                <a:latin typeface="Tahoma"/>
                <a:cs typeface="Tahoma"/>
              </a:rPr>
              <a:t>Programación</a:t>
            </a:r>
            <a:r>
              <a:rPr dirty="0" sz="2800" spc="-165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dirty="0" sz="2800" spc="-20">
                <a:solidFill>
                  <a:srgbClr val="F3F3F3"/>
                </a:solidFill>
                <a:latin typeface="Tahoma"/>
                <a:cs typeface="Tahoma"/>
              </a:rPr>
              <a:t>en</a:t>
            </a:r>
            <a:r>
              <a:rPr dirty="0" sz="2800" spc="-16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3F3F3"/>
                </a:solidFill>
                <a:latin typeface="Tahoma"/>
                <a:cs typeface="Tahoma"/>
              </a:rPr>
              <a:t>Python</a:t>
            </a:r>
            <a:endParaRPr sz="2800">
              <a:latin typeface="Tahoma"/>
              <a:cs typeface="Tahoma"/>
            </a:endParaRPr>
          </a:p>
          <a:p>
            <a:pPr algn="ctr" marL="1792605" marR="1743710" indent="-73025">
              <a:lnSpc>
                <a:spcPct val="100000"/>
              </a:lnSpc>
              <a:spcBef>
                <a:spcPts val="2020"/>
              </a:spcBef>
            </a:pPr>
            <a:r>
              <a:rPr dirty="0" sz="1400" spc="-75" b="1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0" b="1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5" b="1">
                <a:solidFill>
                  <a:srgbClr val="FFFFFF"/>
                </a:solidFill>
                <a:latin typeface="Tahoma"/>
                <a:cs typeface="Tahoma"/>
              </a:rPr>
              <a:t>Febrero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Tahoma"/>
                <a:cs typeface="Tahoma"/>
              </a:rPr>
              <a:t>1t</a:t>
            </a:r>
            <a:r>
              <a:rPr dirty="0" sz="14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ahoma"/>
                <a:cs typeface="Tahoma"/>
              </a:rPr>
              <a:t>Abril. </a:t>
            </a:r>
            <a:r>
              <a:rPr dirty="0" sz="1400" spc="-70" b="1">
                <a:solidFill>
                  <a:srgbClr val="FFFFFF"/>
                </a:solidFill>
                <a:latin typeface="Tahoma"/>
                <a:cs typeface="Tahoma"/>
              </a:rPr>
              <a:t>Lunes</a:t>
            </a:r>
            <a:r>
              <a:rPr dirty="0" sz="14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70" b="1">
                <a:solidFill>
                  <a:srgbClr val="FFFFFF"/>
                </a:solidFill>
                <a:latin typeface="Tahoma"/>
                <a:cs typeface="Tahoma"/>
              </a:rPr>
              <a:t>Miércoles</a:t>
            </a:r>
            <a:r>
              <a:rPr dirty="0" sz="14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70" b="1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r>
              <a:rPr dirty="0" sz="14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9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dirty="0" sz="14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Tahoma"/>
                <a:cs typeface="Tahoma"/>
              </a:rPr>
              <a:t>hs.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Entornos</a:t>
            </a:r>
            <a:r>
              <a:rPr dirty="0" spc="-85"/>
              <a:t> </a:t>
            </a:r>
            <a:r>
              <a:rPr dirty="0" spc="-90"/>
              <a:t>de</a:t>
            </a:r>
            <a:r>
              <a:rPr dirty="0" spc="-85"/>
              <a:t> </a:t>
            </a:r>
            <a:r>
              <a:rPr dirty="0" spc="-100"/>
              <a:t>programación</a:t>
            </a:r>
            <a:r>
              <a:rPr dirty="0" spc="-80"/>
              <a:t> </a:t>
            </a:r>
            <a:r>
              <a:rPr dirty="0" spc="-10"/>
              <a:t>Python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852765"/>
            <a:ext cx="3897629" cy="9899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Notebooks</a:t>
            </a:r>
            <a:endParaRPr sz="1250">
              <a:latin typeface="Tahoma"/>
              <a:cs typeface="Tahoma"/>
            </a:endParaRPr>
          </a:p>
          <a:p>
            <a:pPr algn="r" marL="326390" marR="27940" indent="-326390">
              <a:lnSpc>
                <a:spcPct val="100000"/>
              </a:lnSpc>
              <a:spcBef>
                <a:spcPts val="1320"/>
              </a:spcBef>
              <a:buFont typeface="Arial MT"/>
              <a:buChar char="●"/>
              <a:tabLst>
                <a:tab pos="326390" algn="l"/>
              </a:tabLst>
            </a:pP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Varios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disponibles: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Jupyter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Lab,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Google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Colab</a:t>
            </a:r>
            <a:endParaRPr sz="1250">
              <a:latin typeface="Tahoma"/>
              <a:cs typeface="Tahoma"/>
            </a:endParaRPr>
          </a:p>
          <a:p>
            <a:pPr algn="r" lvl="1" marL="326390" marR="36195" indent="-326390">
              <a:lnSpc>
                <a:spcPct val="100000"/>
              </a:lnSpc>
              <a:spcBef>
                <a:spcPts val="114"/>
              </a:spcBef>
              <a:buFont typeface="Arial MT"/>
              <a:buChar char="○"/>
              <a:tabLst>
                <a:tab pos="326390" algn="l"/>
              </a:tabLst>
            </a:pPr>
            <a:r>
              <a:rPr dirty="0" sz="1250" b="1">
                <a:solidFill>
                  <a:srgbClr val="595959"/>
                </a:solidFill>
                <a:latin typeface="Tahoma"/>
                <a:cs typeface="Tahoma"/>
              </a:rPr>
              <a:t>En</a:t>
            </a:r>
            <a:r>
              <a:rPr dirty="0" sz="1250" spc="-40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595959"/>
                </a:solidFill>
                <a:latin typeface="Tahoma"/>
                <a:cs typeface="Tahoma"/>
              </a:rPr>
              <a:t>el</a:t>
            </a:r>
            <a:r>
              <a:rPr dirty="0" sz="1250" spc="-3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595959"/>
                </a:solidFill>
                <a:latin typeface="Tahoma"/>
                <a:cs typeface="Tahoma"/>
              </a:rPr>
              <a:t>curso</a:t>
            </a:r>
            <a:r>
              <a:rPr dirty="0" sz="1250" spc="-3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595959"/>
                </a:solidFill>
                <a:latin typeface="Tahoma"/>
                <a:cs typeface="Tahoma"/>
              </a:rPr>
              <a:t>vamos</a:t>
            </a:r>
            <a:r>
              <a:rPr dirty="0" sz="1250" spc="-3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dirty="0" sz="1250" spc="-3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595959"/>
                </a:solidFill>
                <a:latin typeface="Tahoma"/>
                <a:cs typeface="Tahoma"/>
              </a:rPr>
              <a:t>usar</a:t>
            </a:r>
            <a:r>
              <a:rPr dirty="0" sz="1250" spc="-3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595959"/>
                </a:solidFill>
                <a:latin typeface="Tahoma"/>
                <a:cs typeface="Tahoma"/>
              </a:rPr>
              <a:t>Google</a:t>
            </a:r>
            <a:r>
              <a:rPr dirty="0" sz="1250" spc="-3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595959"/>
                </a:solidFill>
                <a:latin typeface="Tahoma"/>
                <a:cs typeface="Tahoma"/>
              </a:rPr>
              <a:t>Colab!</a:t>
            </a:r>
            <a:endParaRPr sz="1250">
              <a:latin typeface="Tahoma"/>
              <a:cs typeface="Tahoma"/>
            </a:endParaRPr>
          </a:p>
          <a:p>
            <a:pPr algn="r" lvl="1" marL="326390" marR="5080" indent="-326390">
              <a:lnSpc>
                <a:spcPct val="100000"/>
              </a:lnSpc>
              <a:spcBef>
                <a:spcPts val="120"/>
              </a:spcBef>
              <a:buClr>
                <a:srgbClr val="595959"/>
              </a:buClr>
              <a:buFont typeface="Arial MT"/>
              <a:buChar char="○"/>
              <a:tabLst>
                <a:tab pos="326390" algn="l"/>
              </a:tabLst>
            </a:pPr>
            <a:r>
              <a:rPr dirty="0" u="heavy" sz="125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2"/>
              </a:rPr>
              <a:t>https://research.google.com/colaboratory/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2638449"/>
            <a:ext cx="2237740" cy="504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90"/>
              </a:spcBef>
            </a:pP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Escribimos código en una</a:t>
            </a:r>
            <a:r>
              <a:rPr dirty="0" sz="1250" spc="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674EA7"/>
                </a:solidFill>
                <a:latin typeface="Tahoma"/>
                <a:cs typeface="Tahoma"/>
              </a:rPr>
              <a:t>celda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dentro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250" spc="-1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674EA7"/>
                </a:solidFill>
                <a:latin typeface="Tahoma"/>
                <a:cs typeface="Tahoma"/>
              </a:rPr>
              <a:t>notebook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4725" y="3640718"/>
            <a:ext cx="2312670" cy="221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Ejecutamos</a:t>
            </a:r>
            <a:r>
              <a:rPr dirty="0" sz="1250" spc="-2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70449" y="3310471"/>
            <a:ext cx="481965" cy="82550"/>
            <a:chOff x="2070449" y="3310471"/>
            <a:chExt cx="481965" cy="82550"/>
          </a:xfrm>
        </p:grpSpPr>
        <p:sp>
          <p:nvSpPr>
            <p:cNvPr id="7" name="object 7" descr=""/>
            <p:cNvSpPr/>
            <p:nvPr/>
          </p:nvSpPr>
          <p:spPr>
            <a:xfrm>
              <a:off x="2070449" y="3351462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 h="0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6424" y="3310471"/>
              <a:ext cx="105500" cy="8198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0099" y="2102299"/>
            <a:ext cx="6327949" cy="249832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4543"/>
            <a:ext cx="308673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Sintaxis</a:t>
            </a:r>
            <a:r>
              <a:rPr dirty="0" spc="-75"/>
              <a:t> </a:t>
            </a:r>
            <a:r>
              <a:rPr dirty="0" spc="-105"/>
              <a:t>en</a:t>
            </a:r>
            <a:r>
              <a:rPr dirty="0" spc="-75"/>
              <a:t> </a:t>
            </a:r>
            <a:r>
              <a:rPr dirty="0" spc="-10"/>
              <a:t>Python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463" y="1416040"/>
            <a:ext cx="88900" cy="12065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70"/>
              <a:t>Breve</a:t>
            </a:r>
            <a:r>
              <a:rPr dirty="0" spc="-30"/>
              <a:t> </a:t>
            </a:r>
            <a:r>
              <a:rPr dirty="0"/>
              <a:t>y</a:t>
            </a:r>
            <a:r>
              <a:rPr dirty="0" spc="-25"/>
              <a:t> </a:t>
            </a:r>
            <a:r>
              <a:rPr dirty="0" spc="-70"/>
              <a:t>rápido</a:t>
            </a:r>
            <a:r>
              <a:rPr dirty="0" spc="-25"/>
              <a:t> </a:t>
            </a:r>
            <a:r>
              <a:rPr dirty="0" spc="-65"/>
              <a:t>listado</a:t>
            </a:r>
            <a:r>
              <a:rPr dirty="0" spc="-25"/>
              <a:t> </a:t>
            </a:r>
            <a:r>
              <a:rPr dirty="0" spc="-70"/>
              <a:t>de</a:t>
            </a:r>
            <a:r>
              <a:rPr dirty="0" spc="-25"/>
              <a:t> </a:t>
            </a:r>
            <a:r>
              <a:rPr dirty="0" spc="-10"/>
              <a:t>conceptos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</a:p>
          <a:p>
            <a:pPr marL="469265" indent="-325120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dirty="0" sz="1250" b="0">
                <a:latin typeface="Tahoma"/>
                <a:cs typeface="Tahoma"/>
              </a:rPr>
              <a:t>Los</a:t>
            </a:r>
            <a:r>
              <a:rPr dirty="0" sz="1250" spc="-6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comentarios</a:t>
            </a:r>
            <a:r>
              <a:rPr dirty="0" sz="1250" spc="-55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se</a:t>
            </a:r>
            <a:r>
              <a:rPr dirty="0" sz="1250" spc="-6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marcan</a:t>
            </a:r>
            <a:r>
              <a:rPr dirty="0" sz="1250" spc="-55" b="0">
                <a:latin typeface="Tahoma"/>
                <a:cs typeface="Tahoma"/>
              </a:rPr>
              <a:t> </a:t>
            </a:r>
            <a:r>
              <a:rPr dirty="0" sz="1250" spc="-25" b="0">
                <a:latin typeface="Tahoma"/>
                <a:cs typeface="Tahoma"/>
              </a:rPr>
              <a:t>con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77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b="0">
                <a:latin typeface="Tahoma"/>
                <a:cs typeface="Tahoma"/>
              </a:rPr>
              <a:t>El</a:t>
            </a:r>
            <a:r>
              <a:rPr dirty="0" sz="1250" spc="-6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final</a:t>
            </a:r>
            <a:r>
              <a:rPr dirty="0" sz="1250" spc="-5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de</a:t>
            </a:r>
            <a:r>
              <a:rPr dirty="0" sz="1250" spc="-5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línea</a:t>
            </a:r>
            <a:r>
              <a:rPr dirty="0" sz="1250" spc="-5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termina</a:t>
            </a:r>
            <a:r>
              <a:rPr dirty="0" sz="1250" spc="-6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una</a:t>
            </a:r>
            <a:r>
              <a:rPr dirty="0" sz="1250" spc="-55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instrucción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76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b="0">
                <a:latin typeface="Tahoma"/>
                <a:cs typeface="Tahoma"/>
              </a:rPr>
              <a:t>Opcionalmente</a:t>
            </a:r>
            <a:r>
              <a:rPr dirty="0" sz="1250" spc="-7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una</a:t>
            </a:r>
            <a:r>
              <a:rPr dirty="0" sz="1250" spc="-7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instrucción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puede</a:t>
            </a:r>
            <a:r>
              <a:rPr dirty="0" sz="1250" spc="-7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terminarse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con</a:t>
            </a:r>
            <a:r>
              <a:rPr dirty="0" sz="1250" spc="-65" b="0">
                <a:latin typeface="Tahoma"/>
                <a:cs typeface="Tahoma"/>
              </a:rPr>
              <a:t> </a:t>
            </a:r>
            <a:r>
              <a:rPr dirty="0" sz="1250" spc="-50"/>
              <a:t>;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77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25" b="0">
                <a:latin typeface="Tahoma"/>
                <a:cs typeface="Tahoma"/>
              </a:rPr>
              <a:t>Indentación:</a:t>
            </a:r>
            <a:r>
              <a:rPr dirty="0" sz="1250" spc="-6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el</a:t>
            </a:r>
            <a:r>
              <a:rPr dirty="0" sz="1250" spc="-6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espacio</a:t>
            </a:r>
            <a:r>
              <a:rPr dirty="0" sz="1250" spc="-55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importa!</a:t>
            </a:r>
            <a:endParaRPr sz="1250">
              <a:latin typeface="Tahoma"/>
              <a:cs typeface="Tahoma"/>
            </a:endParaRPr>
          </a:p>
          <a:p>
            <a:pPr lvl="1" marL="926465" indent="-303530">
              <a:lnSpc>
                <a:spcPct val="100000"/>
              </a:lnSpc>
              <a:spcBef>
                <a:spcPts val="80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950">
                <a:solidFill>
                  <a:srgbClr val="595959"/>
                </a:solidFill>
                <a:latin typeface="Tahoma"/>
                <a:cs typeface="Tahoma"/>
              </a:rPr>
              <a:t>Delimita</a:t>
            </a:r>
            <a:r>
              <a:rPr dirty="0" sz="950" spc="1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950" spc="-10" b="1">
                <a:solidFill>
                  <a:srgbClr val="595959"/>
                </a:solidFill>
                <a:latin typeface="Tahoma"/>
                <a:cs typeface="Tahoma"/>
              </a:rPr>
              <a:t>bloques</a:t>
            </a:r>
            <a:r>
              <a:rPr dirty="0" sz="950" spc="25" b="1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950">
                <a:solidFill>
                  <a:srgbClr val="595959"/>
                </a:solidFill>
                <a:latin typeface="Tahoma"/>
                <a:cs typeface="Tahoma"/>
              </a:rPr>
              <a:t>de</a:t>
            </a:r>
            <a:r>
              <a:rPr dirty="0" sz="950" spc="1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950" spc="-10">
                <a:solidFill>
                  <a:srgbClr val="595959"/>
                </a:solidFill>
                <a:latin typeface="Tahoma"/>
                <a:cs typeface="Tahoma"/>
              </a:rPr>
              <a:t>código</a:t>
            </a:r>
            <a:endParaRPr sz="950">
              <a:latin typeface="Tahoma"/>
              <a:cs typeface="Tahoma"/>
            </a:endParaRPr>
          </a:p>
          <a:p>
            <a:pPr lvl="1" marL="926465" indent="-303530">
              <a:lnSpc>
                <a:spcPct val="100000"/>
              </a:lnSpc>
              <a:spcBef>
                <a:spcPts val="62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950">
                <a:solidFill>
                  <a:srgbClr val="595959"/>
                </a:solidFill>
                <a:latin typeface="Tahoma"/>
                <a:cs typeface="Tahoma"/>
              </a:rPr>
              <a:t>Está</a:t>
            </a:r>
            <a:r>
              <a:rPr dirty="0" sz="950" spc="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950">
                <a:solidFill>
                  <a:srgbClr val="595959"/>
                </a:solidFill>
                <a:latin typeface="Tahoma"/>
                <a:cs typeface="Tahoma"/>
              </a:rPr>
              <a:t>precedido</a:t>
            </a:r>
            <a:r>
              <a:rPr dirty="0" sz="950" spc="1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950">
                <a:solidFill>
                  <a:srgbClr val="595959"/>
                </a:solidFill>
                <a:latin typeface="Tahoma"/>
                <a:cs typeface="Tahoma"/>
              </a:rPr>
              <a:t>de</a:t>
            </a:r>
            <a:r>
              <a:rPr dirty="0" sz="950" spc="1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950" spc="-50" b="1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9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59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25" b="0">
                <a:latin typeface="Tahoma"/>
                <a:cs typeface="Tahoma"/>
              </a:rPr>
              <a:t>Pero: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dentro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de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una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línea</a:t>
            </a:r>
            <a:r>
              <a:rPr dirty="0" sz="1250" spc="-6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de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código,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el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espacio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no</a:t>
            </a:r>
            <a:r>
              <a:rPr dirty="0" sz="1250" spc="-65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cuenta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77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10" b="0">
                <a:latin typeface="Tahoma"/>
                <a:cs typeface="Tahoma"/>
              </a:rPr>
              <a:t>x=1+2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765"/>
              </a:spcBef>
              <a:buFont typeface="Arial MT"/>
              <a:buChar char="●"/>
              <a:tabLst>
                <a:tab pos="469265" algn="l"/>
                <a:tab pos="1288415" algn="l"/>
              </a:tabLst>
            </a:pPr>
            <a:r>
              <a:rPr dirty="0" sz="1250" b="0">
                <a:latin typeface="Tahoma"/>
                <a:cs typeface="Tahoma"/>
              </a:rPr>
              <a:t>x</a:t>
            </a:r>
            <a:r>
              <a:rPr dirty="0" sz="1250" spc="3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=</a:t>
            </a:r>
            <a:r>
              <a:rPr dirty="0" sz="1250" spc="3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1</a:t>
            </a:r>
            <a:r>
              <a:rPr dirty="0" sz="1250" spc="370" b="0">
                <a:latin typeface="Tahoma"/>
                <a:cs typeface="Tahoma"/>
              </a:rPr>
              <a:t> </a:t>
            </a:r>
            <a:r>
              <a:rPr dirty="0" sz="1250" spc="-50" b="0">
                <a:latin typeface="Tahoma"/>
                <a:cs typeface="Tahoma"/>
              </a:rPr>
              <a:t>+</a:t>
            </a:r>
            <a:r>
              <a:rPr dirty="0" sz="1250" b="0">
                <a:latin typeface="Tahoma"/>
                <a:cs typeface="Tahoma"/>
              </a:rPr>
              <a:t>	</a:t>
            </a:r>
            <a:r>
              <a:rPr dirty="0" sz="1250" spc="-50" b="0">
                <a:latin typeface="Tahoma"/>
                <a:cs typeface="Tahoma"/>
              </a:rPr>
              <a:t>2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77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b="0">
                <a:latin typeface="Tahoma"/>
                <a:cs typeface="Tahoma"/>
              </a:rPr>
              <a:t>Los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paréntesis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se</a:t>
            </a:r>
            <a:r>
              <a:rPr dirty="0" sz="1250" spc="-6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usan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para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agrupar</a:t>
            </a:r>
            <a:r>
              <a:rPr dirty="0" sz="1250" spc="-65" b="0">
                <a:latin typeface="Tahoma"/>
                <a:cs typeface="Tahoma"/>
              </a:rPr>
              <a:t> </a:t>
            </a:r>
            <a:r>
              <a:rPr dirty="0" sz="1250" b="0">
                <a:latin typeface="Tahoma"/>
                <a:cs typeface="Tahoma"/>
              </a:rPr>
              <a:t>y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para</a:t>
            </a:r>
            <a:r>
              <a:rPr dirty="0" sz="1250" spc="-70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hacer</a:t>
            </a:r>
            <a:r>
              <a:rPr dirty="0" sz="1250" spc="-65" b="0">
                <a:latin typeface="Tahoma"/>
                <a:cs typeface="Tahoma"/>
              </a:rPr>
              <a:t> </a:t>
            </a:r>
            <a:r>
              <a:rPr dirty="0" sz="1250" spc="-10" b="0">
                <a:latin typeface="Tahoma"/>
                <a:cs typeface="Tahoma"/>
              </a:rPr>
              <a:t>llamadas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700" y="1229387"/>
            <a:ext cx="3705599" cy="274123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Plan</a:t>
            </a:r>
            <a:r>
              <a:rPr dirty="0" spc="-114"/>
              <a:t> </a:t>
            </a:r>
            <a:r>
              <a:rPr dirty="0" spc="-90"/>
              <a:t>de</a:t>
            </a:r>
            <a:r>
              <a:rPr dirty="0" spc="-114"/>
              <a:t> </a:t>
            </a:r>
            <a:r>
              <a:rPr dirty="0" spc="-55"/>
              <a:t>Estudios</a:t>
            </a:r>
            <a:r>
              <a:rPr dirty="0" spc="-114"/>
              <a:t> </a:t>
            </a:r>
            <a:r>
              <a:rPr dirty="0" spc="-520"/>
              <a:t>–</a:t>
            </a:r>
            <a:r>
              <a:rPr dirty="0" spc="-114"/>
              <a:t> </a:t>
            </a:r>
            <a:r>
              <a:rPr dirty="0" spc="-55"/>
              <a:t>Programa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892980"/>
            <a:ext cx="8347709" cy="357124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469900" marR="5080" indent="-325755">
              <a:lnSpc>
                <a:spcPts val="1440"/>
              </a:lnSpc>
              <a:spcBef>
                <a:spcPts val="204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El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entorno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variables: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Diferentes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entornos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programación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(consola,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0" b="1">
                <a:solidFill>
                  <a:srgbClr val="674EA7"/>
                </a:solidFill>
                <a:latin typeface="Tahoma"/>
                <a:cs typeface="Tahoma"/>
              </a:rPr>
              <a:t>IDE,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notebooks).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Sintaxis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lenguaje.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Tipos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datos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básicos.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Funciones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su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documentación.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894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Estructuras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control: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Condicionales.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80" b="1">
                <a:solidFill>
                  <a:srgbClr val="674EA7"/>
                </a:solidFill>
                <a:latin typeface="Tahoma"/>
                <a:cs typeface="Tahoma"/>
              </a:rPr>
              <a:t>Iteraciones.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Comprensión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listas.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Recursión.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94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Estructuras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datos: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Diccionarios,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listas,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tuplas,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vectores,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matrices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árboles.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93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Programación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orientada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objetos: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Concepto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objeto.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Métodos.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Herencia.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93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análisis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datos: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Archivos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80" b="1">
                <a:solidFill>
                  <a:srgbClr val="674EA7"/>
                </a:solidFill>
                <a:latin typeface="Tahoma"/>
                <a:cs typeface="Tahoma"/>
              </a:rPr>
              <a:t>entrada/salida.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Cómputo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estadísticos.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Regresión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lineal.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93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Visualización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datos.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Aplicaciones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Numpy,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SciPy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Matplotlib.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94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Testeo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Debuggeo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programas: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Diseño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experimentos.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Manejos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excepciones.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Control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flujos.</a:t>
            </a:r>
            <a:endParaRPr sz="1250">
              <a:latin typeface="Tahoma"/>
              <a:cs typeface="Tahoma"/>
            </a:endParaRPr>
          </a:p>
          <a:p>
            <a:pPr marL="469900" marR="785495" indent="-325755">
              <a:lnSpc>
                <a:spcPts val="1440"/>
              </a:lnSpc>
              <a:spcBef>
                <a:spcPts val="103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Introducción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complejidad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algoritmos: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Concepto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complejidad.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Algoritmos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búsqueda.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Algoritmos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ordenamiento.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89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Aplicaciones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programación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diversos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ámbitos: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Negocios,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finanzas,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seguros,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ciencia.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Más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informaciones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u="heavy" sz="1350" spc="-6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2"/>
              </a:rPr>
              <a:t>https://argentinaprograma.unsam.edu.ar/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Etapas</a:t>
            </a:r>
            <a:r>
              <a:rPr dirty="0" spc="-100"/>
              <a:t> </a:t>
            </a:r>
            <a:r>
              <a:rPr dirty="0" spc="-90"/>
              <a:t>de</a:t>
            </a:r>
            <a:r>
              <a:rPr dirty="0" spc="-100"/>
              <a:t> </a:t>
            </a:r>
            <a:r>
              <a:rPr dirty="0" spc="-95"/>
              <a:t>la </a:t>
            </a:r>
            <a:r>
              <a:rPr dirty="0" spc="-70"/>
              <a:t>programación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09768" y="1021754"/>
            <a:ext cx="8099425" cy="302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805" marR="566420" indent="-33274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4805" algn="l"/>
              </a:tabLst>
            </a:pP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objetivo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final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programación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producir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programa.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programa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ejecute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correctamente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lo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desea,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necesario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seguir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algunos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pasos:</a:t>
            </a:r>
            <a:endParaRPr sz="1350">
              <a:latin typeface="Tahoma"/>
              <a:cs typeface="Tahoma"/>
            </a:endParaRPr>
          </a:p>
          <a:p>
            <a:pPr marL="344805" marR="476884" indent="-332740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44805" algn="l"/>
              </a:tabLst>
            </a:pP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Comprender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bien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problema,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cuáles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son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datos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entrada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qué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quiere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obtener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674EA7"/>
                </a:solidFill>
                <a:latin typeface="Tahoma"/>
                <a:cs typeface="Tahoma"/>
              </a:rPr>
              <a:t>como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resultado</a:t>
            </a:r>
            <a:r>
              <a:rPr dirty="0" sz="1350" spc="-1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(salida).</a:t>
            </a:r>
            <a:endParaRPr sz="1350">
              <a:latin typeface="Tahoma"/>
              <a:cs typeface="Tahoma"/>
            </a:endParaRPr>
          </a:p>
          <a:p>
            <a:pPr marL="344805" marR="375920" indent="-332740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44805" algn="l"/>
              </a:tabLst>
            </a:pP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Desarrollar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resolver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problema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260" b="1">
                <a:solidFill>
                  <a:srgbClr val="674EA7"/>
                </a:solidFill>
                <a:latin typeface="Tahoma"/>
                <a:cs typeface="Tahoma"/>
              </a:rPr>
              <a:t>–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Algoritmo.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55" b="1">
                <a:solidFill>
                  <a:srgbClr val="674EA7"/>
                </a:solidFill>
                <a:latin typeface="Tahoma"/>
                <a:cs typeface="Tahoma"/>
              </a:rPr>
              <a:t>Esta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debe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ser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lógica,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clara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y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enlazada.</a:t>
            </a:r>
            <a:endParaRPr sz="1350">
              <a:latin typeface="Tahoma"/>
              <a:cs typeface="Tahoma"/>
            </a:endParaRPr>
          </a:p>
          <a:p>
            <a:pPr marL="344805" marR="5080" indent="-332740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344805" algn="l"/>
              </a:tabLst>
            </a:pP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Probar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algoritmo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"en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papel",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pensando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diversas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posibilidades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datos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entrada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y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flujo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programa.</a:t>
            </a:r>
            <a:endParaRPr sz="1350">
              <a:latin typeface="Tahoma"/>
              <a:cs typeface="Tahoma"/>
            </a:endParaRPr>
          </a:p>
          <a:p>
            <a:pPr marL="344170" indent="-331470">
              <a:lnSpc>
                <a:spcPct val="100000"/>
              </a:lnSpc>
              <a:spcBef>
                <a:spcPts val="1240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Transcribir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algoritmo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programación,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obedeciendo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reglas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sintaxis.</a:t>
            </a:r>
            <a:endParaRPr sz="1350">
              <a:latin typeface="Tahoma"/>
              <a:cs typeface="Tahoma"/>
            </a:endParaRPr>
          </a:p>
          <a:p>
            <a:pPr marL="344170" indent="-331470">
              <a:lnSpc>
                <a:spcPct val="100000"/>
              </a:lnSpc>
              <a:spcBef>
                <a:spcPts val="1245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Probar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programa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hasta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agotamiento,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diferentes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valores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entrada.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Debuggear.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Algoritmos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09768" y="1128815"/>
            <a:ext cx="8174355" cy="306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170" indent="-3314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estrategia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o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secuencia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procedimientos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55" b="1">
                <a:solidFill>
                  <a:srgbClr val="674EA7"/>
                </a:solidFill>
                <a:latin typeface="Tahoma"/>
                <a:cs typeface="Tahoma"/>
              </a:rPr>
              <a:t>sirve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resolver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problema</a:t>
            </a:r>
            <a:endParaRPr sz="1350">
              <a:latin typeface="Tahoma"/>
              <a:cs typeface="Tahoma"/>
            </a:endParaRPr>
          </a:p>
          <a:p>
            <a:pPr marL="344805" marR="5080" indent="-332740">
              <a:lnSpc>
                <a:spcPct val="105000"/>
              </a:lnSpc>
              <a:spcBef>
                <a:spcPts val="1000"/>
              </a:spcBef>
              <a:buFont typeface="Arial MT"/>
              <a:buChar char="●"/>
              <a:tabLst>
                <a:tab pos="344805" algn="l"/>
              </a:tabLst>
            </a:pP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resolución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problemas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complicados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hizo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estudio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algoritmos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transforme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en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campo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importante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matemáticas.</a:t>
            </a:r>
            <a:endParaRPr sz="1350">
              <a:latin typeface="Tahoma"/>
              <a:cs typeface="Tahoma"/>
            </a:endParaRPr>
          </a:p>
          <a:p>
            <a:pPr marL="344805" marR="352425" indent="-332740">
              <a:lnSpc>
                <a:spcPct val="105000"/>
              </a:lnSpc>
              <a:spcBef>
                <a:spcPts val="1000"/>
              </a:spcBef>
              <a:buFont typeface="Arial MT"/>
              <a:buChar char="●"/>
              <a:tabLst>
                <a:tab pos="344805" algn="l"/>
              </a:tabLst>
            </a:pP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fondo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siempre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creamos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seguimos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algoritmo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resolver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problemas: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presentarlo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de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explícita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hace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sea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mucho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5" b="1">
                <a:solidFill>
                  <a:srgbClr val="674EA7"/>
                </a:solidFill>
                <a:latin typeface="Tahoma"/>
                <a:cs typeface="Tahoma"/>
              </a:rPr>
              <a:t>más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fácil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verificar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si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solución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correcta.</a:t>
            </a:r>
            <a:endParaRPr sz="1350">
              <a:latin typeface="Tahoma"/>
              <a:cs typeface="Tahoma"/>
            </a:endParaRPr>
          </a:p>
          <a:p>
            <a:pPr marL="344170" indent="-331470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concepto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algoritmo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fundamental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computación.</a:t>
            </a:r>
            <a:endParaRPr sz="1350">
              <a:latin typeface="Tahoma"/>
              <a:cs typeface="Tahoma"/>
            </a:endParaRPr>
          </a:p>
          <a:p>
            <a:pPr marL="344170" indent="-331470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computadoras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siguen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órdenes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procesan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operaciones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lógicas.</a:t>
            </a:r>
            <a:endParaRPr sz="1350">
              <a:latin typeface="Tahoma"/>
              <a:cs typeface="Tahoma"/>
            </a:endParaRPr>
          </a:p>
          <a:p>
            <a:pPr marL="344170" indent="-331470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computadoras</a:t>
            </a:r>
            <a:r>
              <a:rPr dirty="0" sz="13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necesitan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instrucciones</a:t>
            </a:r>
            <a:r>
              <a:rPr dirty="0" sz="13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claras</a:t>
            </a:r>
            <a:r>
              <a:rPr dirty="0" sz="13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precisas.</a:t>
            </a:r>
            <a:endParaRPr sz="1350">
              <a:latin typeface="Tahoma"/>
              <a:cs typeface="Tahoma"/>
            </a:endParaRPr>
          </a:p>
          <a:p>
            <a:pPr marL="344170" indent="-331470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Puede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existir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5" b="1">
                <a:solidFill>
                  <a:srgbClr val="674EA7"/>
                </a:solidFill>
                <a:latin typeface="Tahoma"/>
                <a:cs typeface="Tahoma"/>
              </a:rPr>
              <a:t>más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algoritmo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posible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resolver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mismo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problema</a:t>
            </a:r>
            <a:endParaRPr sz="1350">
              <a:latin typeface="Tahoma"/>
              <a:cs typeface="Tahoma"/>
            </a:endParaRPr>
          </a:p>
          <a:p>
            <a:pPr marL="344170" indent="-331470">
              <a:lnSpc>
                <a:spcPct val="100000"/>
              </a:lnSpc>
              <a:spcBef>
                <a:spcPts val="1085"/>
              </a:spcBef>
              <a:buFont typeface="Arial MT"/>
              <a:buChar char="●"/>
              <a:tabLst>
                <a:tab pos="344170" algn="l"/>
              </a:tabLst>
            </a:pP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algoritmos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0" b="1">
                <a:solidFill>
                  <a:srgbClr val="674EA7"/>
                </a:solidFill>
                <a:latin typeface="Tahoma"/>
                <a:cs typeface="Tahoma"/>
              </a:rPr>
              <a:t>pueden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expresar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55" b="1">
                <a:solidFill>
                  <a:srgbClr val="674EA7"/>
                </a:solidFill>
                <a:latin typeface="Tahoma"/>
                <a:cs typeface="Tahoma"/>
              </a:rPr>
              <a:t>distintos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lenguajes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7583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96358" y="4649934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 h="0">
                <a:moveTo>
                  <a:pt x="0" y="0"/>
                </a:moveTo>
                <a:lnTo>
                  <a:pt x="85206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320" y="4734336"/>
            <a:ext cx="958718" cy="33778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218" y="4719727"/>
            <a:ext cx="980377" cy="3463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¿Qué</a:t>
            </a:r>
            <a:r>
              <a:rPr dirty="0" spc="-105"/>
              <a:t> </a:t>
            </a:r>
            <a:r>
              <a:rPr dirty="0" spc="-90"/>
              <a:t>es</a:t>
            </a:r>
            <a:r>
              <a:rPr dirty="0" spc="-100"/>
              <a:t> </a:t>
            </a:r>
            <a:r>
              <a:rPr dirty="0" spc="-95"/>
              <a:t>un</a:t>
            </a:r>
            <a:r>
              <a:rPr dirty="0" spc="-100"/>
              <a:t> </a:t>
            </a:r>
            <a:r>
              <a:rPr dirty="0" spc="-90"/>
              <a:t>programa?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9041" y="1125171"/>
            <a:ext cx="4236347" cy="235012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4725" y="1058571"/>
            <a:ext cx="7964170" cy="346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programa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archivo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texto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plano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674EA7"/>
                </a:solidFill>
                <a:latin typeface="Tahoma"/>
                <a:cs typeface="Tahoma"/>
              </a:rPr>
              <a:t>(.txt)</a:t>
            </a:r>
            <a:endParaRPr sz="1300">
              <a:latin typeface="Tahoma"/>
              <a:cs typeface="Tahoma"/>
            </a:endParaRPr>
          </a:p>
          <a:p>
            <a:pPr marL="12700" marR="4520565">
              <a:lnSpc>
                <a:spcPts val="1480"/>
              </a:lnSpc>
              <a:spcBef>
                <a:spcPts val="1235"/>
              </a:spcBef>
            </a:pP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contiene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instrucciones</a:t>
            </a:r>
            <a:r>
              <a:rPr dirty="0" sz="130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(código)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algún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(</a:t>
            </a:r>
            <a:r>
              <a:rPr dirty="0" sz="1300" spc="-75" b="1">
                <a:solidFill>
                  <a:srgbClr val="E30675"/>
                </a:solidFill>
                <a:latin typeface="Tahoma"/>
                <a:cs typeface="Tahoma"/>
              </a:rPr>
              <a:t>“source</a:t>
            </a:r>
            <a:r>
              <a:rPr dirty="0" sz="1300" spc="-40" b="1">
                <a:solidFill>
                  <a:srgbClr val="E30675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E30675"/>
                </a:solidFill>
                <a:latin typeface="Tahoma"/>
                <a:cs typeface="Tahoma"/>
              </a:rPr>
              <a:t>code”</a:t>
            </a:r>
            <a:r>
              <a:rPr dirty="0" sz="1300" spc="-10" b="1">
                <a:solidFill>
                  <a:srgbClr val="674EA7"/>
                </a:solidFill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  <a:p>
            <a:pPr marL="12700" marR="4208780">
              <a:lnSpc>
                <a:spcPts val="1480"/>
              </a:lnSpc>
              <a:spcBef>
                <a:spcPts val="1205"/>
              </a:spcBef>
            </a:pP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E30675"/>
                </a:solidFill>
                <a:latin typeface="Tahoma"/>
                <a:cs typeface="Tahoma"/>
              </a:rPr>
              <a:t>interpretado</a:t>
            </a:r>
            <a:r>
              <a:rPr dirty="0" sz="1300" spc="-50" b="1">
                <a:solidFill>
                  <a:srgbClr val="E30675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E30675"/>
                </a:solidFill>
                <a:latin typeface="Tahoma"/>
                <a:cs typeface="Tahoma"/>
              </a:rPr>
              <a:t>ejecutado</a:t>
            </a:r>
            <a:r>
              <a:rPr dirty="0" sz="1300" spc="-45" b="1">
                <a:solidFill>
                  <a:srgbClr val="E30675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por </a:t>
            </a:r>
            <a:r>
              <a:rPr dirty="0" sz="1300" spc="-30" b="1">
                <a:solidFill>
                  <a:srgbClr val="674EA7"/>
                </a:solidFill>
                <a:latin typeface="Tahoma"/>
                <a:cs typeface="Tahoma"/>
              </a:rPr>
              <a:t>alguien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entiende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674EA7"/>
                </a:solidFill>
                <a:latin typeface="Tahoma"/>
                <a:cs typeface="Tahoma"/>
              </a:rPr>
              <a:t>lenguaje.</a:t>
            </a:r>
            <a:endParaRPr sz="1300">
              <a:latin typeface="Tahoma"/>
              <a:cs typeface="Tahoma"/>
            </a:endParaRPr>
          </a:p>
          <a:p>
            <a:pPr algn="just" marL="12700" marR="4267200">
              <a:lnSpc>
                <a:spcPts val="1480"/>
              </a:lnSpc>
              <a:spcBef>
                <a:spcPts val="1205"/>
              </a:spcBef>
            </a:pPr>
            <a:r>
              <a:rPr dirty="0" sz="1300" spc="-114" b="1">
                <a:solidFill>
                  <a:srgbClr val="674EA7"/>
                </a:solidFill>
                <a:latin typeface="Tahoma"/>
                <a:cs typeface="Tahoma"/>
              </a:rPr>
              <a:t>Si</a:t>
            </a:r>
            <a:r>
              <a:rPr dirty="0" sz="1300" spc="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0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90" b="1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300" spc="-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00" spc="1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Python,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0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1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300" spc="1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9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00" spc="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674EA7"/>
                </a:solidFill>
                <a:latin typeface="Tahoma"/>
                <a:cs typeface="Tahoma"/>
              </a:rPr>
              <a:t>Python </a:t>
            </a:r>
            <a:r>
              <a:rPr dirty="0" sz="1300" spc="-90" b="1">
                <a:solidFill>
                  <a:srgbClr val="674EA7"/>
                </a:solidFill>
                <a:latin typeface="Tahoma"/>
                <a:cs typeface="Tahoma"/>
              </a:rPr>
              <a:t>(python.exe,</a:t>
            </a:r>
            <a:r>
              <a:rPr dirty="0" sz="1300" spc="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python3,</a:t>
            </a:r>
            <a:r>
              <a:rPr dirty="0" sz="1300" spc="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674EA7"/>
                </a:solidFill>
                <a:latin typeface="Tahoma"/>
                <a:cs typeface="Tahoma"/>
              </a:rPr>
              <a:t>etc.)</a:t>
            </a:r>
            <a:r>
              <a:rPr dirty="0" sz="1300" spc="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00" spc="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0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00" spc="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5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300" spc="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674EA7"/>
                </a:solidFill>
                <a:latin typeface="Tahoma"/>
                <a:cs typeface="Tahoma"/>
              </a:rPr>
              <a:t>encarga </a:t>
            </a:r>
            <a:r>
              <a:rPr dirty="0" sz="1300" spc="-9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00" spc="-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90" b="1">
                <a:solidFill>
                  <a:srgbClr val="674EA7"/>
                </a:solidFill>
                <a:latin typeface="Tahoma"/>
                <a:cs typeface="Tahoma"/>
              </a:rPr>
              <a:t>leer,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interpretar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674EA7"/>
                </a:solidFill>
                <a:latin typeface="Tahoma"/>
                <a:cs typeface="Tahoma"/>
              </a:rPr>
              <a:t>(entender)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y</a:t>
            </a:r>
            <a:r>
              <a:rPr dirty="0" sz="1300" spc="-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674EA7"/>
                </a:solidFill>
                <a:latin typeface="Tahoma"/>
                <a:cs typeface="Tahoma"/>
              </a:rPr>
              <a:t>ejecutar</a:t>
            </a:r>
            <a:r>
              <a:rPr dirty="0" sz="1300" spc="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674EA7"/>
                </a:solidFill>
                <a:latin typeface="Tahoma"/>
                <a:cs typeface="Tahoma"/>
              </a:rPr>
              <a:t>(correr)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674EA7"/>
                </a:solidFill>
                <a:latin typeface="Tahoma"/>
                <a:cs typeface="Tahoma"/>
              </a:rPr>
              <a:t>código.</a:t>
            </a:r>
            <a:endParaRPr sz="1300">
              <a:latin typeface="Tahoma"/>
              <a:cs typeface="Tahoma"/>
            </a:endParaRPr>
          </a:p>
          <a:p>
            <a:pPr algn="just" marL="12700" marR="4368800">
              <a:lnSpc>
                <a:spcPts val="1480"/>
              </a:lnSpc>
              <a:spcBef>
                <a:spcPts val="1210"/>
              </a:spcBef>
            </a:pP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00" spc="1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5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00" spc="1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programa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95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debe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estar</a:t>
            </a:r>
            <a:r>
              <a:rPr dirty="0" sz="130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ya </a:t>
            </a:r>
            <a:r>
              <a:rPr dirty="0" sz="1300" spc="-60" b="1">
                <a:solidFill>
                  <a:srgbClr val="674EA7"/>
                </a:solidFill>
                <a:latin typeface="Tahoma"/>
                <a:cs typeface="Tahoma"/>
              </a:rPr>
              <a:t>instalado</a:t>
            </a: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máquina</a:t>
            </a: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25" b="1">
                <a:solidFill>
                  <a:srgbClr val="674EA7"/>
                </a:solidFill>
                <a:latin typeface="Tahoma"/>
                <a:cs typeface="Tahoma"/>
              </a:rPr>
              <a:t>(ej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674EA7"/>
                </a:solidFill>
                <a:latin typeface="Tahoma"/>
                <a:cs typeface="Tahoma"/>
              </a:rPr>
              <a:t>python3)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15900"/>
              </a:lnSpc>
              <a:spcBef>
                <a:spcPts val="5"/>
              </a:spcBef>
            </a:pP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escribir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programa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necesario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aprender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reglas,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sintaxis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cada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lenguaje,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25" b="1">
                <a:solidFill>
                  <a:srgbClr val="674EA7"/>
                </a:solidFill>
                <a:latin typeface="Tahoma"/>
                <a:cs typeface="Tahoma"/>
              </a:rPr>
              <a:t>las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instrucciones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pasan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computadora</a:t>
            </a: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sean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precisas.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¿Qué</a:t>
            </a:r>
            <a:r>
              <a:rPr dirty="0" spc="-105"/>
              <a:t> </a:t>
            </a:r>
            <a:r>
              <a:rPr dirty="0" spc="-90"/>
              <a:t>es</a:t>
            </a:r>
            <a:r>
              <a:rPr dirty="0" spc="-100"/>
              <a:t> </a:t>
            </a:r>
            <a:r>
              <a:rPr dirty="0" spc="-45"/>
              <a:t>Python?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891826"/>
            <a:ext cx="8360409" cy="3241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03530">
              <a:lnSpc>
                <a:spcPct val="115900"/>
              </a:lnSpc>
              <a:spcBef>
                <a:spcPts val="95"/>
              </a:spcBef>
            </a:pPr>
            <a:r>
              <a:rPr dirty="0" sz="1350" spc="-35" b="1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80" b="1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programación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moderno,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propósito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general,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55" b="1">
                <a:solidFill>
                  <a:srgbClr val="674EA7"/>
                </a:solidFill>
                <a:latin typeface="Tahoma"/>
                <a:cs typeface="Tahoma"/>
              </a:rPr>
              <a:t>orientado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9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65" b="1">
                <a:solidFill>
                  <a:srgbClr val="674EA7"/>
                </a:solidFill>
                <a:latin typeface="Tahoma"/>
                <a:cs typeface="Tahoma"/>
              </a:rPr>
              <a:t>objetos</a:t>
            </a:r>
            <a:r>
              <a:rPr dirty="0" sz="135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7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5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20" b="1">
                <a:solidFill>
                  <a:srgbClr val="674EA7"/>
                </a:solidFill>
                <a:latin typeface="Tahoma"/>
                <a:cs typeface="Tahoma"/>
              </a:rPr>
              <a:t>alto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nivel.</a:t>
            </a:r>
            <a:endParaRPr sz="1350">
              <a:latin typeface="Tahoma"/>
              <a:cs typeface="Tahoma"/>
            </a:endParaRPr>
          </a:p>
          <a:p>
            <a:pPr marL="469900" marR="107950" indent="-325755">
              <a:lnSpc>
                <a:spcPct val="115900"/>
              </a:lnSpc>
              <a:spcBef>
                <a:spcPts val="102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limpio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simple: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intuitivo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fácil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leer,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sintaxis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minimalista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fácil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aprender,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facilidad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mantenimiento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adapta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bien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al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tamaño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proyectos.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123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expresivo: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Menos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líneas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código,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menos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errores,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más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fácil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mantener.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25"/>
              </a:spcBef>
              <a:buClr>
                <a:srgbClr val="674EA7"/>
              </a:buClr>
              <a:buFont typeface="Arial MT"/>
              <a:buChar char="●"/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350" spc="-75" b="1">
                <a:solidFill>
                  <a:srgbClr val="674EA7"/>
                </a:solidFill>
                <a:latin typeface="Tahoma"/>
                <a:cs typeface="Tahoma"/>
              </a:rPr>
              <a:t>Ventajas</a:t>
            </a:r>
            <a:r>
              <a:rPr dirty="0" sz="13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50" spc="-10" b="1">
                <a:solidFill>
                  <a:srgbClr val="674EA7"/>
                </a:solidFill>
                <a:latin typeface="Tahoma"/>
                <a:cs typeface="Tahoma"/>
              </a:rPr>
              <a:t>técnicas:</a:t>
            </a:r>
            <a:endParaRPr sz="13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126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No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necesario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definir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tipo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variables,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argumentos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función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o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tipos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devolución.</a:t>
            </a:r>
            <a:endParaRPr sz="1250">
              <a:latin typeface="Tahoma"/>
              <a:cs typeface="Tahoma"/>
            </a:endParaRPr>
          </a:p>
          <a:p>
            <a:pPr marL="469900" marR="174625" indent="-325755">
              <a:lnSpc>
                <a:spcPct val="115900"/>
              </a:lnSpc>
              <a:spcBef>
                <a:spcPts val="1000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No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necesario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asignar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desasignar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memoria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explícitamente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variables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matrices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datos.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No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hay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errores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pérdida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memoria.</a:t>
            </a:r>
            <a:endParaRPr sz="1250">
              <a:latin typeface="Tahoma"/>
              <a:cs typeface="Tahoma"/>
            </a:endParaRPr>
          </a:p>
          <a:p>
            <a:pPr marL="469265" indent="-325120">
              <a:lnSpc>
                <a:spcPct val="100000"/>
              </a:lnSpc>
              <a:spcBef>
                <a:spcPts val="124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No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necesario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compilar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código.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Python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lee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ejecuta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Python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directamente.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¿Qué</a:t>
            </a:r>
            <a:r>
              <a:rPr dirty="0" spc="-105"/>
              <a:t> </a:t>
            </a:r>
            <a:r>
              <a:rPr dirty="0" spc="-90"/>
              <a:t>es</a:t>
            </a:r>
            <a:r>
              <a:rPr dirty="0" spc="-100"/>
              <a:t> </a:t>
            </a:r>
            <a:r>
              <a:rPr dirty="0" spc="-45"/>
              <a:t>Python?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694950"/>
            <a:ext cx="8345170" cy="385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8770">
              <a:lnSpc>
                <a:spcPct val="114999"/>
              </a:lnSpc>
              <a:spcBef>
                <a:spcPts val="100"/>
              </a:spcBef>
            </a:pP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no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solo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programación,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sino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también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refiere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8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implementación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estándar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25" b="1">
                <a:solidFill>
                  <a:srgbClr val="674EA7"/>
                </a:solidFill>
                <a:latin typeface="Tahoma"/>
                <a:cs typeface="Tahoma"/>
              </a:rPr>
              <a:t>del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realmente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ejecuta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0" b="1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computadora.</a:t>
            </a:r>
            <a:endParaRPr sz="1250">
              <a:latin typeface="Tahoma"/>
              <a:cs typeface="Tahoma"/>
            </a:endParaRPr>
          </a:p>
          <a:p>
            <a:pPr marL="12700" marR="469265">
              <a:lnSpc>
                <a:spcPct val="114999"/>
              </a:lnSpc>
              <a:spcBef>
                <a:spcPts val="1000"/>
              </a:spcBef>
            </a:pP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También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hay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muchos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entornos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diferentes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80" b="1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través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cuales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puede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5" b="1">
                <a:solidFill>
                  <a:srgbClr val="674EA7"/>
                </a:solidFill>
                <a:latin typeface="Tahoma"/>
                <a:cs typeface="Tahoma"/>
              </a:rPr>
              <a:t>usar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python.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Cada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entorno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tiene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diferentes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ventajas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adecuado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diferentes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55" b="1">
                <a:solidFill>
                  <a:srgbClr val="674EA7"/>
                </a:solidFill>
                <a:latin typeface="Tahoma"/>
                <a:cs typeface="Tahoma"/>
              </a:rPr>
              <a:t>flujos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trabajo.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Entornos:</a:t>
            </a:r>
            <a:endParaRPr sz="1250">
              <a:latin typeface="Tahoma"/>
              <a:cs typeface="Tahoma"/>
            </a:endParaRPr>
          </a:p>
          <a:p>
            <a:pPr marL="469265" indent="-320040">
              <a:lnSpc>
                <a:spcPct val="100000"/>
              </a:lnSpc>
              <a:spcBef>
                <a:spcPts val="122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spc="-80" b="1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20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20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674EA7"/>
                </a:solidFill>
                <a:latin typeface="Tahoma"/>
                <a:cs typeface="Tahoma"/>
              </a:rPr>
              <a:t>Python: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estándar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4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usar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lenguaje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4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programación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usar</a:t>
            </a:r>
            <a:r>
              <a:rPr dirty="0" sz="1100" spc="-4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100" spc="-4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ejecutar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100" spc="-4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4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Python.</a:t>
            </a:r>
            <a:endParaRPr sz="1100">
              <a:latin typeface="Tahoma"/>
              <a:cs typeface="Tahoma"/>
            </a:endParaRPr>
          </a:p>
          <a:p>
            <a:pPr marL="469900" marR="92710">
              <a:lnSpc>
                <a:spcPct val="114999"/>
              </a:lnSpc>
            </a:pP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programa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lee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ejecuta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archivos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le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pasan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como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argumentos.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símbolo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sistema,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comando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usa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invocar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al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Python.</a:t>
            </a:r>
            <a:endParaRPr sz="1100">
              <a:latin typeface="Tahoma"/>
              <a:cs typeface="Tahoma"/>
            </a:endParaRPr>
          </a:p>
          <a:p>
            <a:pPr marL="469265" indent="-320040">
              <a:lnSpc>
                <a:spcPct val="100000"/>
              </a:lnSpc>
              <a:spcBef>
                <a:spcPts val="119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spc="-10" b="1">
                <a:solidFill>
                  <a:srgbClr val="674EA7"/>
                </a:solidFill>
                <a:latin typeface="Tahoma"/>
                <a:cs typeface="Tahoma"/>
              </a:rPr>
              <a:t>IPython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shell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interactivo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aborda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limitación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estándar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caballo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batalla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uso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científico</a:t>
            </a:r>
            <a:endParaRPr sz="11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python.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Proporciona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indicador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interactivo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intérprete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facilidad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uso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muy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mejorada.</a:t>
            </a:r>
            <a:endParaRPr sz="1100">
              <a:latin typeface="Tahoma"/>
              <a:cs typeface="Tahoma"/>
            </a:endParaRPr>
          </a:p>
          <a:p>
            <a:pPr marL="469265" indent="-320040">
              <a:lnSpc>
                <a:spcPct val="100000"/>
              </a:lnSpc>
              <a:spcBef>
                <a:spcPts val="119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spc="-10" b="1">
                <a:solidFill>
                  <a:srgbClr val="674EA7"/>
                </a:solidFill>
                <a:latin typeface="Tahoma"/>
                <a:cs typeface="Tahoma"/>
              </a:rPr>
              <a:t>Notebook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entorno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cuaderno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basado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674EA7"/>
                </a:solidFill>
                <a:latin typeface="Tahoma"/>
                <a:cs typeface="Tahoma"/>
              </a:rPr>
              <a:t>HTML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Python.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Proporciona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entorno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basado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celdas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dirty="0" sz="1100" spc="-6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gran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interactividad,</a:t>
            </a:r>
            <a:endParaRPr sz="1100">
              <a:latin typeface="Tahoma"/>
              <a:cs typeface="Tahoma"/>
            </a:endParaRPr>
          </a:p>
          <a:p>
            <a:pPr marL="469900" marR="372110">
              <a:lnSpc>
                <a:spcPct val="114999"/>
              </a:lnSpc>
            </a:pP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donde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cálculos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pueden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organizar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documentar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estructurada.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nuestro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curso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vamos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dirty="0" sz="1100" spc="-6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utilizar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este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tipo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674EA7"/>
                </a:solidFill>
                <a:latin typeface="Tahoma"/>
                <a:cs typeface="Tahoma"/>
              </a:rPr>
              <a:t>de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entorno,</a:t>
            </a:r>
            <a:r>
              <a:rPr dirty="0" sz="1100" spc="-5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100" spc="-5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particular</a:t>
            </a:r>
            <a:r>
              <a:rPr dirty="0" sz="1100" spc="-5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674EA7"/>
                </a:solidFill>
                <a:latin typeface="Tahoma"/>
                <a:cs typeface="Tahoma"/>
              </a:rPr>
              <a:t>Google</a:t>
            </a:r>
            <a:r>
              <a:rPr dirty="0" sz="1100" spc="-5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674EA7"/>
                </a:solidFill>
                <a:latin typeface="Tahoma"/>
                <a:cs typeface="Tahoma"/>
              </a:rPr>
              <a:t>Colab</a:t>
            </a:r>
            <a:r>
              <a:rPr dirty="0" sz="1100" spc="-5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(</a:t>
            </a: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2"/>
              </a:rPr>
              <a:t>https://colab.research.google.com</a:t>
            </a:r>
            <a:r>
              <a:rPr dirty="0" sz="1100" spc="-10">
                <a:solidFill>
                  <a:srgbClr val="674EA7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Entornos</a:t>
            </a:r>
            <a:r>
              <a:rPr dirty="0" spc="-85"/>
              <a:t> </a:t>
            </a:r>
            <a:r>
              <a:rPr dirty="0" spc="-90"/>
              <a:t>de</a:t>
            </a:r>
            <a:r>
              <a:rPr dirty="0" spc="-85"/>
              <a:t> </a:t>
            </a:r>
            <a:r>
              <a:rPr dirty="0" spc="-100"/>
              <a:t>programación</a:t>
            </a:r>
            <a:r>
              <a:rPr dirty="0" spc="-80"/>
              <a:t> </a:t>
            </a:r>
            <a:r>
              <a:rPr dirty="0" spc="-10"/>
              <a:t>Python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900479"/>
            <a:ext cx="19621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Editor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Texto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365" b="1">
                <a:solidFill>
                  <a:srgbClr val="674EA7"/>
                </a:solidFill>
                <a:latin typeface="Tahoma"/>
                <a:cs typeface="Tahoma"/>
              </a:rPr>
              <a:t>+</a:t>
            </a:r>
            <a:r>
              <a:rPr dirty="0" sz="1300" spc="-45" b="1">
                <a:solidFill>
                  <a:srgbClr val="674EA7"/>
                </a:solidFill>
                <a:latin typeface="Tahoma"/>
                <a:cs typeface="Tahoma"/>
              </a:rPr>
              <a:t> Consola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9164" y="1280717"/>
            <a:ext cx="48152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Escribimos</a:t>
            </a:r>
            <a:r>
              <a:rPr dirty="0" sz="130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55" b="1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30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30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674EA7"/>
                </a:solidFill>
                <a:latin typeface="Tahoma"/>
                <a:cs typeface="Tahoma"/>
              </a:rPr>
              <a:t>editor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125" b="1">
                <a:solidFill>
                  <a:srgbClr val="674EA7"/>
                </a:solidFill>
                <a:latin typeface="Tahoma"/>
                <a:cs typeface="Tahoma"/>
              </a:rPr>
              <a:t>(Notepad++,</a:t>
            </a:r>
            <a:r>
              <a:rPr dirty="0" sz="130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Sublime,</a:t>
            </a:r>
            <a:r>
              <a:rPr dirty="0" sz="1300" spc="-2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674EA7"/>
                </a:solidFill>
                <a:latin typeface="Tahoma"/>
                <a:cs typeface="Tahoma"/>
              </a:rPr>
              <a:t>Atom,</a:t>
            </a:r>
            <a:r>
              <a:rPr dirty="0" sz="1300" spc="-3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20" b="1">
                <a:solidFill>
                  <a:srgbClr val="674EA7"/>
                </a:solidFill>
                <a:latin typeface="Tahoma"/>
                <a:cs typeface="Tahoma"/>
              </a:rPr>
              <a:t>etc)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4725" y="3181907"/>
            <a:ext cx="516890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ejecutamos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programa.py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674EA7"/>
                </a:solidFill>
                <a:latin typeface="Tahoma"/>
                <a:cs typeface="Tahoma"/>
              </a:rPr>
              <a:t>consola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(PowerShell,</a:t>
            </a:r>
            <a:r>
              <a:rPr dirty="0" sz="1300" spc="-4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75" b="1">
                <a:solidFill>
                  <a:srgbClr val="674EA7"/>
                </a:solidFill>
                <a:latin typeface="Tahoma"/>
                <a:cs typeface="Tahoma"/>
              </a:rPr>
              <a:t>Terminal,</a:t>
            </a:r>
            <a:r>
              <a:rPr dirty="0" sz="1300" spc="-3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300" spc="-20" b="1">
                <a:solidFill>
                  <a:srgbClr val="674EA7"/>
                </a:solidFill>
                <a:latin typeface="Tahoma"/>
                <a:cs typeface="Tahoma"/>
              </a:rPr>
              <a:t>etc)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537" y="1649162"/>
            <a:ext cx="7496174" cy="13430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550" y="3601699"/>
            <a:ext cx="4753125" cy="6668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596830" y="1385311"/>
            <a:ext cx="85216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b="1">
                <a:latin typeface="Tahoma"/>
                <a:cs typeface="Tahoma"/>
              </a:rPr>
              <a:t>programa.py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Entornos</a:t>
            </a:r>
            <a:r>
              <a:rPr dirty="0" spc="-85"/>
              <a:t> </a:t>
            </a:r>
            <a:r>
              <a:rPr dirty="0" spc="-90"/>
              <a:t>de</a:t>
            </a:r>
            <a:r>
              <a:rPr dirty="0" spc="-85"/>
              <a:t> </a:t>
            </a:r>
            <a:r>
              <a:rPr dirty="0" spc="-100"/>
              <a:t>programación</a:t>
            </a:r>
            <a:r>
              <a:rPr dirty="0" spc="-80"/>
              <a:t> </a:t>
            </a:r>
            <a:r>
              <a:rPr dirty="0" spc="-10"/>
              <a:t>Python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748141"/>
            <a:ext cx="6692900" cy="1944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95" b="1">
                <a:solidFill>
                  <a:srgbClr val="674EA7"/>
                </a:solidFill>
                <a:latin typeface="Tahoma"/>
                <a:cs typeface="Tahoma"/>
              </a:rPr>
              <a:t>IDE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(Integraded</a:t>
            </a:r>
            <a:r>
              <a:rPr dirty="0" sz="1250" spc="-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Development</a:t>
            </a:r>
            <a:r>
              <a:rPr dirty="0" sz="1250" spc="-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674EA7"/>
                </a:solidFill>
                <a:latin typeface="Tahoma"/>
                <a:cs typeface="Tahoma"/>
              </a:rPr>
              <a:t>Environment)</a:t>
            </a:r>
            <a:endParaRPr sz="1250">
              <a:latin typeface="Tahoma"/>
              <a:cs typeface="Tahoma"/>
            </a:endParaRPr>
          </a:p>
          <a:p>
            <a:pPr marL="469265" indent="-327025">
              <a:lnSpc>
                <a:spcPct val="100000"/>
              </a:lnSpc>
              <a:spcBef>
                <a:spcPts val="147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Varios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5" b="1">
                <a:solidFill>
                  <a:srgbClr val="674EA7"/>
                </a:solidFill>
                <a:latin typeface="Tahoma"/>
                <a:cs typeface="Tahoma"/>
              </a:rPr>
              <a:t>disponibles: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35" b="1">
                <a:solidFill>
                  <a:srgbClr val="674EA7"/>
                </a:solidFill>
                <a:latin typeface="Tahoma"/>
                <a:cs typeface="Tahoma"/>
              </a:rPr>
              <a:t>Microsoft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30" b="1">
                <a:solidFill>
                  <a:srgbClr val="674EA7"/>
                </a:solidFill>
                <a:latin typeface="Tahoma"/>
                <a:cs typeface="Tahoma"/>
              </a:rPr>
              <a:t>Visual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40" b="1">
                <a:solidFill>
                  <a:srgbClr val="674EA7"/>
                </a:solidFill>
                <a:latin typeface="Tahoma"/>
                <a:cs typeface="Tahoma"/>
              </a:rPr>
              <a:t>Studio</a:t>
            </a:r>
            <a:r>
              <a:rPr dirty="0" sz="1250" spc="-15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0" b="1">
                <a:solidFill>
                  <a:srgbClr val="674EA7"/>
                </a:solidFill>
                <a:latin typeface="Tahoma"/>
                <a:cs typeface="Tahoma"/>
              </a:rPr>
              <a:t>Code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65" b="1">
                <a:solidFill>
                  <a:srgbClr val="674EA7"/>
                </a:solidFill>
                <a:latin typeface="Tahoma"/>
                <a:cs typeface="Tahoma"/>
              </a:rPr>
              <a:t>(VSCode),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70" b="1">
                <a:solidFill>
                  <a:srgbClr val="674EA7"/>
                </a:solidFill>
                <a:latin typeface="Tahoma"/>
                <a:cs typeface="Tahoma"/>
              </a:rPr>
              <a:t>PyCharm/JetBrains,</a:t>
            </a:r>
            <a:r>
              <a:rPr dirty="0" sz="1250" spc="-20" b="1">
                <a:solidFill>
                  <a:srgbClr val="674EA7"/>
                </a:solidFill>
                <a:latin typeface="Tahoma"/>
                <a:cs typeface="Tahoma"/>
              </a:rPr>
              <a:t> etc.</a:t>
            </a:r>
            <a:endParaRPr sz="1250">
              <a:latin typeface="Tahoma"/>
              <a:cs typeface="Tahoma"/>
            </a:endParaRPr>
          </a:p>
          <a:p>
            <a:pPr lvl="1" marL="926465" indent="-327025">
              <a:lnSpc>
                <a:spcPct val="100000"/>
              </a:lnSpc>
              <a:spcBef>
                <a:spcPts val="270"/>
              </a:spcBef>
              <a:buClr>
                <a:srgbClr val="595959"/>
              </a:buClr>
              <a:buFont typeface="Arial MT"/>
              <a:buChar char="○"/>
              <a:tabLst>
                <a:tab pos="926465" algn="l"/>
              </a:tabLst>
            </a:pPr>
            <a:r>
              <a:rPr dirty="0" u="heavy" sz="125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2"/>
              </a:rPr>
              <a:t>https://code.visualstudio.com/</a:t>
            </a:r>
            <a:endParaRPr sz="1250">
              <a:latin typeface="Tahoma"/>
              <a:cs typeface="Tahoma"/>
            </a:endParaRPr>
          </a:p>
          <a:p>
            <a:pPr lvl="1" marL="926465" indent="-327025">
              <a:lnSpc>
                <a:spcPct val="100000"/>
              </a:lnSpc>
              <a:spcBef>
                <a:spcPts val="270"/>
              </a:spcBef>
              <a:buClr>
                <a:srgbClr val="595959"/>
              </a:buClr>
              <a:buFont typeface="Arial MT"/>
              <a:buChar char="○"/>
              <a:tabLst>
                <a:tab pos="926465" algn="l"/>
              </a:tabLst>
            </a:pPr>
            <a:r>
              <a:rPr dirty="0" u="heavy" sz="125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3"/>
              </a:rPr>
              <a:t>https://www.jetbrains.com/es-</a:t>
            </a:r>
            <a:r>
              <a:rPr dirty="0" u="heavy" sz="125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3"/>
              </a:rPr>
              <a:t>es/pycharm/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250">
              <a:latin typeface="Tahoma"/>
              <a:cs typeface="Tahoma"/>
            </a:endParaRPr>
          </a:p>
          <a:p>
            <a:pPr marL="12700" marR="4552315">
              <a:lnSpc>
                <a:spcPct val="136000"/>
              </a:lnSpc>
            </a:pP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Escribimos</a:t>
            </a:r>
            <a:r>
              <a:rPr dirty="0" sz="1250" spc="-1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250" spc="-1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250" spc="-1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1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674EA7"/>
                </a:solidFill>
                <a:latin typeface="Tahoma"/>
                <a:cs typeface="Tahoma"/>
              </a:rPr>
              <a:t>editor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integrado</a:t>
            </a:r>
            <a:r>
              <a:rPr dirty="0" sz="1250" spc="3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dentro</a:t>
            </a:r>
            <a:r>
              <a:rPr dirty="0" sz="1250" spc="3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dirty="0" sz="1250" spc="3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25">
                <a:solidFill>
                  <a:srgbClr val="674EA7"/>
                </a:solidFill>
                <a:latin typeface="Tahoma"/>
                <a:cs typeface="Tahoma"/>
              </a:rPr>
              <a:t>IDE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3703458"/>
            <a:ext cx="2484755" cy="544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Ejecutamos</a:t>
            </a:r>
            <a:r>
              <a:rPr dirty="0" sz="1250" spc="-2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dirty="0" sz="1250" spc="-2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dirty="0" sz="1250" spc="-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674EA7"/>
                </a:solidFill>
                <a:latin typeface="Tahoma"/>
                <a:cs typeface="Tahoma"/>
              </a:rPr>
              <a:t>consola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integrada</a:t>
            </a:r>
            <a:r>
              <a:rPr dirty="0" sz="1250" spc="1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dentro</a:t>
            </a:r>
            <a:r>
              <a:rPr dirty="0" sz="1250" spc="15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dirty="0" sz="1250" spc="2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dirty="0" sz="1250" spc="-25">
                <a:solidFill>
                  <a:srgbClr val="674EA7"/>
                </a:solidFill>
                <a:latin typeface="Tahoma"/>
                <a:cs typeface="Tahoma"/>
              </a:rPr>
              <a:t>IDE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8125" y="1880849"/>
            <a:ext cx="5379123" cy="271737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2403375" y="2590984"/>
            <a:ext cx="481965" cy="82550"/>
            <a:chOff x="2403375" y="2590984"/>
            <a:chExt cx="481965" cy="82550"/>
          </a:xfrm>
        </p:grpSpPr>
        <p:sp>
          <p:nvSpPr>
            <p:cNvPr id="7" name="object 7" descr=""/>
            <p:cNvSpPr/>
            <p:nvPr/>
          </p:nvSpPr>
          <p:spPr>
            <a:xfrm>
              <a:off x="2403375" y="2631974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 h="0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349" y="2590984"/>
              <a:ext cx="105500" cy="8198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2403375" y="4177034"/>
            <a:ext cx="481965" cy="82550"/>
            <a:chOff x="2403375" y="4177034"/>
            <a:chExt cx="481965" cy="82550"/>
          </a:xfrm>
        </p:grpSpPr>
        <p:sp>
          <p:nvSpPr>
            <p:cNvPr id="10" name="object 10" descr=""/>
            <p:cNvSpPr/>
            <p:nvPr/>
          </p:nvSpPr>
          <p:spPr>
            <a:xfrm>
              <a:off x="2403375" y="4218025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 h="0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349" y="4177034"/>
              <a:ext cx="105500" cy="8198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Semana1_Introducción</dc:title>
  <dcterms:created xsi:type="dcterms:W3CDTF">2025-09-16T00:00:37Z</dcterms:created>
  <dcterms:modified xsi:type="dcterms:W3CDTF">2025-09-16T00:00:37Z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2025-09-16T00:00:00Z</vt:filetime>
  </property>
</Properties>
</file>