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5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EB Garamond" panose="00000500000000000000" pitchFamily="2" charset="0"/>
      <p:regular r:id="rId16"/>
      <p:bold r:id="rId17"/>
      <p:italic r:id="rId18"/>
      <p:boldItalic r:id="rId19"/>
    </p:embeddedFont>
    <p:embeddedFont>
      <p:font typeface="Kantumruy Pro" panose="020B0604020202020204" charset="0"/>
      <p:regular r:id="rId20"/>
      <p:bold r:id="rId21"/>
      <p:italic r:id="rId22"/>
      <p:boldItalic r:id="rId23"/>
    </p:embeddedFont>
    <p:embeddedFont>
      <p:font typeface="Kantumruy Pro Medium" panose="020B0604020202020204" charset="0"/>
      <p:regular r:id="rId24"/>
      <p:bold r:id="rId25"/>
      <p:italic r:id="rId26"/>
      <p:boldItalic r:id="rId27"/>
    </p:embeddedFont>
    <p:embeddedFont>
      <p:font typeface="Kantumruy Pro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SVOdFovUJ0JlZi30yN+jqAb7p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ED8442-C2E6-4D66-90AC-CA64AEB4884F}">
  <a:tblStyle styleId="{A6ED8442-C2E6-4D66-90AC-CA64AEB488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DCA3B6-B514-4DFC-9228-71143A2571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8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82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6.xml"/><Relationship Id="rId8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94B172EB-77D1-0F48-97B7-B0C75CAC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3CC3E53A-9A61-72D6-08F8-D4BD19B737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C2A00A90-8960-BB2A-335A-2F05B995C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2BB85DE1-DCC3-1C76-F8EA-FAF9AF6531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92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EB50A69F-F894-BD27-B8F3-3391BFD96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221293C9-FC59-A1DB-FF42-9FC90B983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BAA305E8-B4AA-E05C-7AB3-DB606C0C3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B531226B-B389-A85E-42CE-FFA357BC61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578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84BF1314-CF2B-63AE-391A-A9072DC3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EEFBF624-F516-8DE7-7963-858CC98A6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0336E0C8-2C30-A76E-AC11-010FA4E5F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E9937440-2D55-B192-EEDD-616E6DF742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62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E547A210-0482-D317-A7A6-BA2A1F9EE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BF3A9256-8DE0-3FE8-2F67-ED4696F856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CE4C9140-4F00-51A9-7CC5-85B3DD0EE3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319A2215-0803-3FDF-FA71-F4C0B8F581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988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E4AE6291-DBD9-2B1B-518D-8FCF390A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39DF5946-1797-E0EE-1EF8-16B529B0E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DD08B77B-6039-41DE-6124-52C278D5F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60B388EF-52D4-C21B-48E9-CF07683C86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924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4EC2E05F-DABF-4E9A-D878-66725E9C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ACB3024C-9CC6-1CC1-7C67-078F690F1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D00AFDF5-BA8E-5828-7290-27EC37639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E35345BD-4969-B87D-B7E6-5EA5A3EA2A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13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A26485BE-6D3F-3138-0C13-2C31F5619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EE6DE969-1C27-AE4A-BE85-59AF2337D4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01DA5188-90D2-AB20-F072-F599B4286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DA677FA6-A390-32BB-4A6E-D37A6D9A22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7497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A2E1AEB5-6255-D18F-3328-B1D80ECD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AEE22BE0-F7A9-A551-61F3-FD23D891B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F7B52367-A45D-BD6D-E0FE-261A8714DE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B07C3974-32F9-549C-8EF4-B0E7E0D2C4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60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37CA72F3-7B9C-1D82-5E2C-432AC06A7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F142F1DA-D435-23D3-9C0C-AAE5A58804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0BED1B3F-6D71-4D97-6E21-CE0469AFF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1E401207-10C9-ED51-B576-A688BEA3A0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05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>
          <a:extLst>
            <a:ext uri="{FF2B5EF4-FFF2-40B4-BE49-F238E27FC236}">
              <a16:creationId xmlns:a16="http://schemas.microsoft.com/office/drawing/2014/main" id="{D84B13AD-574F-E2C9-015A-D56AD580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:notes">
            <a:extLst>
              <a:ext uri="{FF2B5EF4-FFF2-40B4-BE49-F238E27FC236}">
                <a16:creationId xmlns:a16="http://schemas.microsoft.com/office/drawing/2014/main" id="{F611D833-2517-CC26-1FFB-6BE7824C1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8" name="Google Shape;428;p3:notes">
            <a:extLst>
              <a:ext uri="{FF2B5EF4-FFF2-40B4-BE49-F238E27FC236}">
                <a16:creationId xmlns:a16="http://schemas.microsoft.com/office/drawing/2014/main" id="{2488ED28-AA97-9E14-BC20-21DB857BE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:notes">
            <a:extLst>
              <a:ext uri="{FF2B5EF4-FFF2-40B4-BE49-F238E27FC236}">
                <a16:creationId xmlns:a16="http://schemas.microsoft.com/office/drawing/2014/main" id="{7E59D189-6421-910E-641D-F818A38E1A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50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1"/>
          <p:cNvSpPr txBox="1">
            <a:spLocks noGrp="1"/>
          </p:cNvSpPr>
          <p:nvPr>
            <p:ph type="ctrTitle"/>
          </p:nvPr>
        </p:nvSpPr>
        <p:spPr>
          <a:xfrm>
            <a:off x="953467" y="1119733"/>
            <a:ext cx="10285200" cy="2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ubTitle" idx="1"/>
          </p:nvPr>
        </p:nvSpPr>
        <p:spPr>
          <a:xfrm>
            <a:off x="953467" y="3201333"/>
            <a:ext cx="1028520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rgbClr val="2631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953467" y="861367"/>
            <a:ext cx="87680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subTitle" idx="1"/>
          </p:nvPr>
        </p:nvSpPr>
        <p:spPr>
          <a:xfrm>
            <a:off x="953467" y="2931533"/>
            <a:ext cx="8768000" cy="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5"/>
          <p:cNvSpPr txBox="1">
            <a:spLocks noGrp="1"/>
          </p:cNvSpPr>
          <p:nvPr>
            <p:ph type="title"/>
          </p:nvPr>
        </p:nvSpPr>
        <p:spPr>
          <a:xfrm>
            <a:off x="1906767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5"/>
          <p:cNvSpPr txBox="1">
            <a:spLocks noGrp="1"/>
          </p:cNvSpPr>
          <p:nvPr>
            <p:ph type="subTitle" idx="1"/>
          </p:nvPr>
        </p:nvSpPr>
        <p:spPr>
          <a:xfrm>
            <a:off x="2777600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5"/>
          <p:cNvSpPr txBox="1">
            <a:spLocks noGrp="1"/>
          </p:cNvSpPr>
          <p:nvPr>
            <p:ph type="subTitle" idx="2"/>
          </p:nvPr>
        </p:nvSpPr>
        <p:spPr>
          <a:xfrm>
            <a:off x="2777600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5"/>
          <p:cNvSpPr txBox="1">
            <a:spLocks noGrp="1"/>
          </p:cNvSpPr>
          <p:nvPr>
            <p:ph type="title" idx="3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50" name="Google Shape;50;p65"/>
          <p:cNvSpPr txBox="1">
            <a:spLocks noGrp="1"/>
          </p:cNvSpPr>
          <p:nvPr>
            <p:ph type="title" idx="4"/>
          </p:nvPr>
        </p:nvSpPr>
        <p:spPr>
          <a:xfrm>
            <a:off x="1906767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5"/>
          <p:cNvSpPr txBox="1">
            <a:spLocks noGrp="1"/>
          </p:cNvSpPr>
          <p:nvPr>
            <p:ph type="subTitle" idx="5"/>
          </p:nvPr>
        </p:nvSpPr>
        <p:spPr>
          <a:xfrm>
            <a:off x="2777600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5"/>
          <p:cNvSpPr txBox="1">
            <a:spLocks noGrp="1"/>
          </p:cNvSpPr>
          <p:nvPr>
            <p:ph type="subTitle" idx="6"/>
          </p:nvPr>
        </p:nvSpPr>
        <p:spPr>
          <a:xfrm>
            <a:off x="2777600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65"/>
          <p:cNvSpPr txBox="1">
            <a:spLocks noGrp="1"/>
          </p:cNvSpPr>
          <p:nvPr>
            <p:ph type="title" idx="7"/>
          </p:nvPr>
        </p:nvSpPr>
        <p:spPr>
          <a:xfrm>
            <a:off x="1906767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subTitle" idx="8"/>
          </p:nvPr>
        </p:nvSpPr>
        <p:spPr>
          <a:xfrm>
            <a:off x="2777600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65"/>
          <p:cNvSpPr txBox="1">
            <a:spLocks noGrp="1"/>
          </p:cNvSpPr>
          <p:nvPr>
            <p:ph type="subTitle" idx="9"/>
          </p:nvPr>
        </p:nvSpPr>
        <p:spPr>
          <a:xfrm>
            <a:off x="2777600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65"/>
          <p:cNvSpPr txBox="1">
            <a:spLocks noGrp="1"/>
          </p:cNvSpPr>
          <p:nvPr>
            <p:ph type="title" idx="13"/>
          </p:nvPr>
        </p:nvSpPr>
        <p:spPr>
          <a:xfrm>
            <a:off x="6299200" y="16640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5"/>
          <p:cNvSpPr txBox="1">
            <a:spLocks noGrp="1"/>
          </p:cNvSpPr>
          <p:nvPr>
            <p:ph type="subTitle" idx="14"/>
          </p:nvPr>
        </p:nvSpPr>
        <p:spPr>
          <a:xfrm>
            <a:off x="7170033" y="22308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65"/>
          <p:cNvSpPr txBox="1">
            <a:spLocks noGrp="1"/>
          </p:cNvSpPr>
          <p:nvPr>
            <p:ph type="subTitle" idx="15"/>
          </p:nvPr>
        </p:nvSpPr>
        <p:spPr>
          <a:xfrm>
            <a:off x="7170033" y="1664100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title" idx="16"/>
          </p:nvPr>
        </p:nvSpPr>
        <p:spPr>
          <a:xfrm>
            <a:off x="6299200" y="31444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subTitle" idx="17"/>
          </p:nvPr>
        </p:nvSpPr>
        <p:spPr>
          <a:xfrm>
            <a:off x="7170033" y="37112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ubTitle" idx="18"/>
          </p:nvPr>
        </p:nvSpPr>
        <p:spPr>
          <a:xfrm>
            <a:off x="7170033" y="31444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65"/>
          <p:cNvSpPr txBox="1">
            <a:spLocks noGrp="1"/>
          </p:cNvSpPr>
          <p:nvPr>
            <p:ph type="title" idx="19"/>
          </p:nvPr>
        </p:nvSpPr>
        <p:spPr>
          <a:xfrm>
            <a:off x="6299200" y="4624867"/>
            <a:ext cx="8708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65"/>
          <p:cNvSpPr txBox="1">
            <a:spLocks noGrp="1"/>
          </p:cNvSpPr>
          <p:nvPr>
            <p:ph type="subTitle" idx="20"/>
          </p:nvPr>
        </p:nvSpPr>
        <p:spPr>
          <a:xfrm>
            <a:off x="7170033" y="5191667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65"/>
          <p:cNvSpPr txBox="1">
            <a:spLocks noGrp="1"/>
          </p:cNvSpPr>
          <p:nvPr>
            <p:ph type="subTitle" idx="21"/>
          </p:nvPr>
        </p:nvSpPr>
        <p:spPr>
          <a:xfrm>
            <a:off x="7170033" y="4624867"/>
            <a:ext cx="3115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6"/>
          <p:cNvSpPr txBox="1">
            <a:spLocks noGrp="1"/>
          </p:cNvSpPr>
          <p:nvPr>
            <p:ph type="subTitle" idx="1"/>
          </p:nvPr>
        </p:nvSpPr>
        <p:spPr>
          <a:xfrm>
            <a:off x="953467" y="1174467"/>
            <a:ext cx="7691600" cy="2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None/>
              <a:defRPr sz="33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subTitle" idx="2"/>
          </p:nvPr>
        </p:nvSpPr>
        <p:spPr>
          <a:xfrm>
            <a:off x="953467" y="4036467"/>
            <a:ext cx="7691600" cy="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dk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7"/>
          <p:cNvSpPr txBox="1">
            <a:spLocks noGrp="1"/>
          </p:cNvSpPr>
          <p:nvPr>
            <p:ph type="title"/>
          </p:nvPr>
        </p:nvSpPr>
        <p:spPr>
          <a:xfrm>
            <a:off x="953467" y="1134167"/>
            <a:ext cx="5142400" cy="2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0" name="Google Shape;70;p67"/>
          <p:cNvSpPr txBox="1">
            <a:spLocks noGrp="1"/>
          </p:cNvSpPr>
          <p:nvPr>
            <p:ph type="body" idx="1"/>
          </p:nvPr>
        </p:nvSpPr>
        <p:spPr>
          <a:xfrm>
            <a:off x="953467" y="3500167"/>
            <a:ext cx="51424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  <p:sp>
        <p:nvSpPr>
          <p:cNvPr id="71" name="Google Shape;71;p67"/>
          <p:cNvSpPr>
            <a:spLocks noGrp="1"/>
          </p:cNvSpPr>
          <p:nvPr>
            <p:ph type="pic" idx="2"/>
          </p:nvPr>
        </p:nvSpPr>
        <p:spPr>
          <a:xfrm>
            <a:off x="7620033" y="133"/>
            <a:ext cx="457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>
            <a:spLocks noGrp="1"/>
          </p:cNvSpPr>
          <p:nvPr>
            <p:ph type="title"/>
          </p:nvPr>
        </p:nvSpPr>
        <p:spPr>
          <a:xfrm>
            <a:off x="953467" y="1137967"/>
            <a:ext cx="40160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4" name="Google Shape;74;p68"/>
          <p:cNvSpPr txBox="1">
            <a:spLocks noGrp="1"/>
          </p:cNvSpPr>
          <p:nvPr>
            <p:ph type="body" idx="1"/>
          </p:nvPr>
        </p:nvSpPr>
        <p:spPr>
          <a:xfrm>
            <a:off x="953467" y="2003567"/>
            <a:ext cx="4016000" cy="15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7" name="Google Shape;77;p69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9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9" name="Google Shape;79;p69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9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1" name="Google Shape;81;p69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9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4667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85" name="Google Shape;85;p70"/>
          <p:cNvSpPr txBox="1">
            <a:spLocks noGrp="1"/>
          </p:cNvSpPr>
          <p:nvPr>
            <p:ph type="subTitle" idx="1"/>
          </p:nvPr>
        </p:nvSpPr>
        <p:spPr>
          <a:xfrm>
            <a:off x="953467" y="2243867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70"/>
          <p:cNvSpPr txBox="1">
            <a:spLocks noGrp="1"/>
          </p:cNvSpPr>
          <p:nvPr>
            <p:ph type="subTitle" idx="2"/>
          </p:nvPr>
        </p:nvSpPr>
        <p:spPr>
          <a:xfrm>
            <a:off x="953467" y="1664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70"/>
          <p:cNvSpPr txBox="1">
            <a:spLocks noGrp="1"/>
          </p:cNvSpPr>
          <p:nvPr>
            <p:ph type="subTitle" idx="3"/>
          </p:nvPr>
        </p:nvSpPr>
        <p:spPr>
          <a:xfrm>
            <a:off x="953467" y="37255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70"/>
          <p:cNvSpPr txBox="1">
            <a:spLocks noGrp="1"/>
          </p:cNvSpPr>
          <p:nvPr>
            <p:ph type="subTitle" idx="4"/>
          </p:nvPr>
        </p:nvSpPr>
        <p:spPr>
          <a:xfrm>
            <a:off x="953467" y="31574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0"/>
          <p:cNvSpPr txBox="1">
            <a:spLocks noGrp="1"/>
          </p:cNvSpPr>
          <p:nvPr>
            <p:ph type="subTitle" idx="5"/>
          </p:nvPr>
        </p:nvSpPr>
        <p:spPr>
          <a:xfrm>
            <a:off x="953467" y="5219140"/>
            <a:ext cx="1028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0"/>
          <p:cNvSpPr txBox="1">
            <a:spLocks noGrp="1"/>
          </p:cNvSpPr>
          <p:nvPr>
            <p:ph type="subTitle" idx="6"/>
          </p:nvPr>
        </p:nvSpPr>
        <p:spPr>
          <a:xfrm>
            <a:off x="953467" y="4651067"/>
            <a:ext cx="10285200" cy="6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933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dk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>
            <a:spLocks noGrp="1"/>
          </p:cNvSpPr>
          <p:nvPr>
            <p:ph type="subTitle" idx="1"/>
          </p:nvPr>
        </p:nvSpPr>
        <p:spPr>
          <a:xfrm>
            <a:off x="95346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1"/>
          <p:cNvSpPr txBox="1">
            <a:spLocks noGrp="1"/>
          </p:cNvSpPr>
          <p:nvPr>
            <p:ph type="subTitle" idx="2"/>
          </p:nvPr>
        </p:nvSpPr>
        <p:spPr>
          <a:xfrm>
            <a:off x="95346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71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95" name="Google Shape;95;p71"/>
          <p:cNvSpPr txBox="1">
            <a:spLocks noGrp="1"/>
          </p:cNvSpPr>
          <p:nvPr>
            <p:ph type="subTitle" idx="3"/>
          </p:nvPr>
        </p:nvSpPr>
        <p:spPr>
          <a:xfrm>
            <a:off x="4535397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1"/>
          <p:cNvSpPr txBox="1">
            <a:spLocks noGrp="1"/>
          </p:cNvSpPr>
          <p:nvPr>
            <p:ph type="subTitle" idx="4"/>
          </p:nvPr>
        </p:nvSpPr>
        <p:spPr>
          <a:xfrm>
            <a:off x="4535397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7" name="Google Shape;97;p71"/>
          <p:cNvSpPr txBox="1">
            <a:spLocks noGrp="1"/>
          </p:cNvSpPr>
          <p:nvPr>
            <p:ph type="subTitle" idx="5"/>
          </p:nvPr>
        </p:nvSpPr>
        <p:spPr>
          <a:xfrm>
            <a:off x="8117335" y="3940167"/>
            <a:ext cx="312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1"/>
          <p:cNvSpPr txBox="1">
            <a:spLocks noGrp="1"/>
          </p:cNvSpPr>
          <p:nvPr>
            <p:ph type="subTitle" idx="6"/>
          </p:nvPr>
        </p:nvSpPr>
        <p:spPr>
          <a:xfrm>
            <a:off x="8117335" y="2462167"/>
            <a:ext cx="3121200" cy="1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dk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2"/>
          <p:cNvSpPr txBox="1">
            <a:spLocks noGrp="1"/>
          </p:cNvSpPr>
          <p:nvPr>
            <p:ph type="subTitle" idx="1"/>
          </p:nvPr>
        </p:nvSpPr>
        <p:spPr>
          <a:xfrm>
            <a:off x="18360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2"/>
          <p:cNvSpPr txBox="1">
            <a:spLocks noGrp="1"/>
          </p:cNvSpPr>
          <p:nvPr>
            <p:ph type="subTitle" idx="2"/>
          </p:nvPr>
        </p:nvSpPr>
        <p:spPr>
          <a:xfrm>
            <a:off x="1836067" y="1877235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2" name="Google Shape;102;p72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03" name="Google Shape;103;p72"/>
          <p:cNvSpPr txBox="1">
            <a:spLocks noGrp="1"/>
          </p:cNvSpPr>
          <p:nvPr>
            <p:ph type="subTitle" idx="3"/>
          </p:nvPr>
        </p:nvSpPr>
        <p:spPr>
          <a:xfrm>
            <a:off x="6978467" y="28860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2"/>
          <p:cNvSpPr txBox="1">
            <a:spLocks noGrp="1"/>
          </p:cNvSpPr>
          <p:nvPr>
            <p:ph type="subTitle" idx="4"/>
          </p:nvPr>
        </p:nvSpPr>
        <p:spPr>
          <a:xfrm>
            <a:off x="6978467" y="1877233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72"/>
          <p:cNvSpPr txBox="1">
            <a:spLocks noGrp="1"/>
          </p:cNvSpPr>
          <p:nvPr>
            <p:ph type="subTitle" idx="5"/>
          </p:nvPr>
        </p:nvSpPr>
        <p:spPr>
          <a:xfrm>
            <a:off x="18360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2"/>
          <p:cNvSpPr txBox="1">
            <a:spLocks noGrp="1"/>
          </p:cNvSpPr>
          <p:nvPr>
            <p:ph type="subTitle" idx="6"/>
          </p:nvPr>
        </p:nvSpPr>
        <p:spPr>
          <a:xfrm>
            <a:off x="18360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" name="Google Shape;107;p72"/>
          <p:cNvSpPr txBox="1">
            <a:spLocks noGrp="1"/>
          </p:cNvSpPr>
          <p:nvPr>
            <p:ph type="subTitle" idx="7"/>
          </p:nvPr>
        </p:nvSpPr>
        <p:spPr>
          <a:xfrm>
            <a:off x="6978467" y="5011700"/>
            <a:ext cx="3377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2"/>
          <p:cNvSpPr txBox="1">
            <a:spLocks noGrp="1"/>
          </p:cNvSpPr>
          <p:nvPr>
            <p:ph type="subTitle" idx="8"/>
          </p:nvPr>
        </p:nvSpPr>
        <p:spPr>
          <a:xfrm>
            <a:off x="6978467" y="4002800"/>
            <a:ext cx="3377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title"/>
          </p:nvPr>
        </p:nvSpPr>
        <p:spPr>
          <a:xfrm>
            <a:off x="953467" y="2401100"/>
            <a:ext cx="6527200" cy="12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title" idx="2"/>
          </p:nvPr>
        </p:nvSpPr>
        <p:spPr>
          <a:xfrm>
            <a:off x="953467" y="1034300"/>
            <a:ext cx="65272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subTitle" idx="1"/>
          </p:nvPr>
        </p:nvSpPr>
        <p:spPr>
          <a:xfrm>
            <a:off x="953467" y="3656300"/>
            <a:ext cx="6527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3"/>
          <p:cNvSpPr txBox="1">
            <a:spLocks noGrp="1"/>
          </p:cNvSpPr>
          <p:nvPr>
            <p:ph type="subTitle" idx="1"/>
          </p:nvPr>
        </p:nvSpPr>
        <p:spPr>
          <a:xfrm>
            <a:off x="95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3"/>
          <p:cNvSpPr txBox="1">
            <a:spLocks noGrp="1"/>
          </p:cNvSpPr>
          <p:nvPr>
            <p:ph type="subTitle" idx="2"/>
          </p:nvPr>
        </p:nvSpPr>
        <p:spPr>
          <a:xfrm>
            <a:off x="953467" y="1877235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2" name="Google Shape;112;p73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3" name="Google Shape;113;p73"/>
          <p:cNvSpPr txBox="1">
            <a:spLocks noGrp="1"/>
          </p:cNvSpPr>
          <p:nvPr>
            <p:ph type="subTitle" idx="3"/>
          </p:nvPr>
        </p:nvSpPr>
        <p:spPr>
          <a:xfrm>
            <a:off x="4538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3"/>
          <p:cNvSpPr txBox="1">
            <a:spLocks noGrp="1"/>
          </p:cNvSpPr>
          <p:nvPr>
            <p:ph type="subTitle" idx="4"/>
          </p:nvPr>
        </p:nvSpPr>
        <p:spPr>
          <a:xfrm>
            <a:off x="4538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73"/>
          <p:cNvSpPr txBox="1">
            <a:spLocks noGrp="1"/>
          </p:cNvSpPr>
          <p:nvPr>
            <p:ph type="subTitle" idx="5"/>
          </p:nvPr>
        </p:nvSpPr>
        <p:spPr>
          <a:xfrm>
            <a:off x="8123467" y="28860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3"/>
          <p:cNvSpPr txBox="1">
            <a:spLocks noGrp="1"/>
          </p:cNvSpPr>
          <p:nvPr>
            <p:ph type="subTitle" idx="6"/>
          </p:nvPr>
        </p:nvSpPr>
        <p:spPr>
          <a:xfrm>
            <a:off x="8123467" y="1877233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7" name="Google Shape;117;p73"/>
          <p:cNvSpPr txBox="1">
            <a:spLocks noGrp="1"/>
          </p:cNvSpPr>
          <p:nvPr>
            <p:ph type="subTitle" idx="7"/>
          </p:nvPr>
        </p:nvSpPr>
        <p:spPr>
          <a:xfrm>
            <a:off x="95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3"/>
          <p:cNvSpPr txBox="1">
            <a:spLocks noGrp="1"/>
          </p:cNvSpPr>
          <p:nvPr>
            <p:ph type="subTitle" idx="8"/>
          </p:nvPr>
        </p:nvSpPr>
        <p:spPr>
          <a:xfrm>
            <a:off x="95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73"/>
          <p:cNvSpPr txBox="1">
            <a:spLocks noGrp="1"/>
          </p:cNvSpPr>
          <p:nvPr>
            <p:ph type="subTitle" idx="9"/>
          </p:nvPr>
        </p:nvSpPr>
        <p:spPr>
          <a:xfrm>
            <a:off x="4538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3"/>
          <p:cNvSpPr txBox="1">
            <a:spLocks noGrp="1"/>
          </p:cNvSpPr>
          <p:nvPr>
            <p:ph type="subTitle" idx="13"/>
          </p:nvPr>
        </p:nvSpPr>
        <p:spPr>
          <a:xfrm>
            <a:off x="4538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73"/>
          <p:cNvSpPr txBox="1">
            <a:spLocks noGrp="1"/>
          </p:cNvSpPr>
          <p:nvPr>
            <p:ph type="subTitle" idx="14"/>
          </p:nvPr>
        </p:nvSpPr>
        <p:spPr>
          <a:xfrm>
            <a:off x="8123467" y="5011700"/>
            <a:ext cx="3115200" cy="9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3"/>
          <p:cNvSpPr txBox="1">
            <a:spLocks noGrp="1"/>
          </p:cNvSpPr>
          <p:nvPr>
            <p:ph type="subTitle" idx="15"/>
          </p:nvPr>
        </p:nvSpPr>
        <p:spPr>
          <a:xfrm>
            <a:off x="8123467" y="4002800"/>
            <a:ext cx="3115200" cy="1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4"/>
          <p:cNvSpPr txBox="1">
            <a:spLocks noGrp="1"/>
          </p:cNvSpPr>
          <p:nvPr>
            <p:ph type="title"/>
          </p:nvPr>
        </p:nvSpPr>
        <p:spPr>
          <a:xfrm>
            <a:off x="953467" y="1055533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5" name="Google Shape;125;p74"/>
          <p:cNvSpPr txBox="1">
            <a:spLocks noGrp="1"/>
          </p:cNvSpPr>
          <p:nvPr>
            <p:ph type="subTitle" idx="1"/>
          </p:nvPr>
        </p:nvSpPr>
        <p:spPr>
          <a:xfrm>
            <a:off x="953467" y="2202200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4"/>
          <p:cNvSpPr txBox="1">
            <a:spLocks noGrp="1"/>
          </p:cNvSpPr>
          <p:nvPr>
            <p:ph type="title" idx="2"/>
          </p:nvPr>
        </p:nvSpPr>
        <p:spPr>
          <a:xfrm>
            <a:off x="953467" y="3154200"/>
            <a:ext cx="5345600" cy="1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endParaRPr/>
          </a:p>
        </p:txBody>
      </p:sp>
      <p:sp>
        <p:nvSpPr>
          <p:cNvPr id="127" name="Google Shape;127;p74"/>
          <p:cNvSpPr txBox="1">
            <a:spLocks noGrp="1"/>
          </p:cNvSpPr>
          <p:nvPr>
            <p:ph type="subTitle" idx="3"/>
          </p:nvPr>
        </p:nvSpPr>
        <p:spPr>
          <a:xfrm>
            <a:off x="953467" y="4301033"/>
            <a:ext cx="5345600" cy="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5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antumruy Pro"/>
              <a:buNone/>
              <a:defRPr sz="4000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7"/>
          <p:cNvSpPr txBox="1">
            <a:spLocks noGrp="1"/>
          </p:cNvSpPr>
          <p:nvPr>
            <p:ph type="ctrTitle"/>
          </p:nvPr>
        </p:nvSpPr>
        <p:spPr>
          <a:xfrm>
            <a:off x="953467" y="945417"/>
            <a:ext cx="4048400" cy="1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4" name="Google Shape;134;p77"/>
          <p:cNvSpPr txBox="1">
            <a:spLocks noGrp="1"/>
          </p:cNvSpPr>
          <p:nvPr>
            <p:ph type="subTitle" idx="1"/>
          </p:nvPr>
        </p:nvSpPr>
        <p:spPr>
          <a:xfrm>
            <a:off x="953467" y="2115417"/>
            <a:ext cx="4048400" cy="1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77"/>
          <p:cNvSpPr txBox="1"/>
          <p:nvPr/>
        </p:nvSpPr>
        <p:spPr>
          <a:xfrm>
            <a:off x="953467" y="4612584"/>
            <a:ext cx="40484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Kantumruy Pro Medium"/>
              <a:buNone/>
            </a:pP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CREDITS: This presentation template was created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, and includes icons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333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infographics &amp; images by </a:t>
            </a:r>
            <a:r>
              <a:rPr lang="es-ES" sz="1333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dk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78"/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138" name="Google Shape;138;p78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139" name="Google Shape;139;p78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78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8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8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8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8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78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8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8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78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78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8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8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78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78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78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78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78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78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78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8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8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78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78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8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8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8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8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78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78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78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8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8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8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8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8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8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8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8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8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8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8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8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8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8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8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8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6" name="Google Shape;186;p78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78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188" name="Google Shape;188;p78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8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8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8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8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8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8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8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78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Google Shape;197;p78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78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199" name="Google Shape;199;p78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78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78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78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78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78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78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78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78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78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78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78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78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78"/>
            <p:cNvCxnSpPr>
              <a:stCxn id="186" idx="5"/>
              <a:endCxn id="211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3" name="Google Shape;213;p78"/>
            <p:cNvCxnSpPr>
              <a:stCxn id="186" idx="6"/>
              <a:endCxn id="197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4" name="Google Shape;214;p78"/>
            <p:cNvCxnSpPr>
              <a:stCxn id="197" idx="4"/>
              <a:endCxn id="211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5" name="Google Shape;215;p78"/>
            <p:cNvCxnSpPr>
              <a:stCxn id="186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78"/>
            <p:cNvCxnSpPr>
              <a:stCxn id="211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79"/>
          <p:cNvGrpSpPr/>
          <p:nvPr/>
        </p:nvGrpSpPr>
        <p:grpSpPr>
          <a:xfrm>
            <a:off x="-283227" y="3680965"/>
            <a:ext cx="3791229" cy="3262799"/>
            <a:chOff x="-822020" y="3675123"/>
            <a:chExt cx="2843422" cy="2447099"/>
          </a:xfrm>
        </p:grpSpPr>
        <p:grpSp>
          <p:nvGrpSpPr>
            <p:cNvPr id="219" name="Google Shape;219;p79"/>
            <p:cNvGrpSpPr/>
            <p:nvPr/>
          </p:nvGrpSpPr>
          <p:grpSpPr>
            <a:xfrm flipH="1">
              <a:off x="460835" y="4337895"/>
              <a:ext cx="1560567" cy="1561202"/>
              <a:chOff x="6644550" y="3312875"/>
              <a:chExt cx="737125" cy="737425"/>
            </a:xfrm>
          </p:grpSpPr>
          <p:sp>
            <p:nvSpPr>
              <p:cNvPr id="220" name="Google Shape;220;p79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79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79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79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79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79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79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79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79"/>
            <p:cNvGrpSpPr/>
            <p:nvPr/>
          </p:nvGrpSpPr>
          <p:grpSpPr>
            <a:xfrm flipH="1">
              <a:off x="-399931" y="3675123"/>
              <a:ext cx="802800" cy="802800"/>
              <a:chOff x="5949025" y="3502375"/>
              <a:chExt cx="358425" cy="358425"/>
            </a:xfrm>
          </p:grpSpPr>
          <p:sp>
            <p:nvSpPr>
              <p:cNvPr id="229" name="Google Shape;229;p79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9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9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9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9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9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9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9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9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9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9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79"/>
            <p:cNvSpPr/>
            <p:nvPr/>
          </p:nvSpPr>
          <p:spPr>
            <a:xfrm flipH="1">
              <a:off x="-66620" y="400842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9"/>
            <p:cNvSpPr/>
            <p:nvPr/>
          </p:nvSpPr>
          <p:spPr>
            <a:xfrm flipH="1">
              <a:off x="1192968" y="5070496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79"/>
            <p:cNvCxnSpPr>
              <a:stCxn id="241" idx="7"/>
              <a:endCxn id="240" idx="3"/>
            </p:cNvCxnSpPr>
            <p:nvPr/>
          </p:nvCxnSpPr>
          <p:spPr>
            <a:xfrm rot="10800000">
              <a:off x="49671" y="4124555"/>
              <a:ext cx="11574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79"/>
            <p:cNvCxnSpPr>
              <a:stCxn id="240" idx="4"/>
            </p:cNvCxnSpPr>
            <p:nvPr/>
          </p:nvCxnSpPr>
          <p:spPr>
            <a:xfrm flipH="1">
              <a:off x="-478220" y="4144622"/>
              <a:ext cx="479700" cy="197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79"/>
            <p:cNvCxnSpPr>
              <a:stCxn id="241" idx="4"/>
            </p:cNvCxnSpPr>
            <p:nvPr/>
          </p:nvCxnSpPr>
          <p:spPr>
            <a:xfrm flipH="1">
              <a:off x="999318" y="5166496"/>
              <a:ext cx="241800" cy="91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79"/>
            <p:cNvCxnSpPr>
              <a:stCxn id="240" idx="6"/>
            </p:cNvCxnSpPr>
            <p:nvPr/>
          </p:nvCxnSpPr>
          <p:spPr>
            <a:xfrm rot="10800000">
              <a:off x="-822020" y="4076522"/>
              <a:ext cx="75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subtítulo, imagen y contenido">
  <p:cSld name="Título, subtítulo, imagen y contenido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43"/>
          <p:cNvSpPr txBox="1">
            <a:spLocks noGrp="1"/>
          </p:cNvSpPr>
          <p:nvPr>
            <p:ph type="body" idx="1"/>
          </p:nvPr>
        </p:nvSpPr>
        <p:spPr>
          <a:xfrm>
            <a:off x="833176" y="1018950"/>
            <a:ext cx="10542706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 b="1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43"/>
          <p:cNvSpPr>
            <a:spLocks noGrp="1"/>
          </p:cNvSpPr>
          <p:nvPr>
            <p:ph type="pic" idx="2"/>
          </p:nvPr>
        </p:nvSpPr>
        <p:spPr>
          <a:xfrm>
            <a:off x="833175" y="1963738"/>
            <a:ext cx="7320225" cy="4217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254" name="Google Shape;254;p43"/>
          <p:cNvSpPr txBox="1">
            <a:spLocks noGrp="1"/>
          </p:cNvSpPr>
          <p:nvPr>
            <p:ph type="body" idx="3"/>
          </p:nvPr>
        </p:nvSpPr>
        <p:spPr>
          <a:xfrm>
            <a:off x="8960220" y="3888618"/>
            <a:ext cx="2389094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 b="1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body" idx="4"/>
          </p:nvPr>
        </p:nvSpPr>
        <p:spPr>
          <a:xfrm>
            <a:off x="8960220" y="5322378"/>
            <a:ext cx="2389094" cy="8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None/>
              <a:defRPr sz="1600">
                <a:solidFill>
                  <a:schemeClr val="accent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>
            <a:spLocks noGrp="1"/>
          </p:cNvSpPr>
          <p:nvPr>
            <p:ph type="pic" idx="2"/>
          </p:nvPr>
        </p:nvSpPr>
        <p:spPr>
          <a:xfrm>
            <a:off x="0" y="0"/>
            <a:ext cx="1219622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07" name="Google Shape;307;p54"/>
          <p:cNvSpPr txBox="1">
            <a:spLocks noGrp="1"/>
          </p:cNvSpPr>
          <p:nvPr>
            <p:ph type="title"/>
          </p:nvPr>
        </p:nvSpPr>
        <p:spPr>
          <a:xfrm>
            <a:off x="-11018" y="1526016"/>
            <a:ext cx="12188952" cy="2031324"/>
          </a:xfrm>
          <a:prstGeom prst="rect">
            <a:avLst/>
          </a:prstGeom>
          <a:solidFill>
            <a:srgbClr val="262626">
              <a:alpha val="60000"/>
            </a:srgbClr>
          </a:solidFill>
          <a:ln>
            <a:noFill/>
          </a:ln>
        </p:spPr>
        <p:txBody>
          <a:bodyPr spcFirstLastPara="1" wrap="square" lIns="868675" tIns="91425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1" name="Google Shape;21;p56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>
            <a:spLocks noGrp="1"/>
          </p:cNvSpPr>
          <p:nvPr>
            <p:ph type="subTitle" idx="1"/>
          </p:nvPr>
        </p:nvSpPr>
        <p:spPr>
          <a:xfrm>
            <a:off x="953600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7"/>
          <p:cNvSpPr txBox="1">
            <a:spLocks noGrp="1"/>
          </p:cNvSpPr>
          <p:nvPr>
            <p:ph type="subTitle" idx="2"/>
          </p:nvPr>
        </p:nvSpPr>
        <p:spPr>
          <a:xfrm>
            <a:off x="953600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5" name="Google Shape;25;p57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Kantumruy Pro"/>
              <a:buNone/>
              <a:defRPr sz="4667"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26" name="Google Shape;26;p57"/>
          <p:cNvSpPr txBox="1">
            <a:spLocks noGrp="1"/>
          </p:cNvSpPr>
          <p:nvPr>
            <p:ph type="subTitle" idx="3"/>
          </p:nvPr>
        </p:nvSpPr>
        <p:spPr>
          <a:xfrm>
            <a:off x="6299467" y="2230833"/>
            <a:ext cx="4939200" cy="35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l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7"/>
          <p:cNvSpPr txBox="1">
            <a:spLocks noGrp="1"/>
          </p:cNvSpPr>
          <p:nvPr>
            <p:ph type="subTitle" idx="4"/>
          </p:nvPr>
        </p:nvSpPr>
        <p:spPr>
          <a:xfrm>
            <a:off x="6299467" y="1664067"/>
            <a:ext cx="4939200" cy="6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4667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9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Kantumruy Pro"/>
              <a:buNone/>
              <a:defRPr sz="40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body" idx="1"/>
          </p:nvPr>
        </p:nvSpPr>
        <p:spPr>
          <a:xfrm>
            <a:off x="953467" y="1664067"/>
            <a:ext cx="10285200" cy="44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●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○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ntumruy Pro Medium"/>
              <a:buChar char="■"/>
              <a:defRPr>
                <a:solidFill>
                  <a:schemeClr val="dk2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>
            <a:spLocks noGrp="1"/>
          </p:cNvSpPr>
          <p:nvPr>
            <p:ph type="title"/>
          </p:nvPr>
        </p:nvSpPr>
        <p:spPr>
          <a:xfrm>
            <a:off x="953467" y="996133"/>
            <a:ext cx="95168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>
            <a:spLocks noGrp="1"/>
          </p:cNvSpPr>
          <p:nvPr>
            <p:ph type="title"/>
          </p:nvPr>
        </p:nvSpPr>
        <p:spPr>
          <a:xfrm>
            <a:off x="960000" y="489897"/>
            <a:ext cx="10272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subTitle" idx="1"/>
          </p:nvPr>
        </p:nvSpPr>
        <p:spPr>
          <a:xfrm>
            <a:off x="2988733" y="1798333"/>
            <a:ext cx="6214800" cy="2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2"/>
          <p:cNvSpPr txBox="1">
            <a:spLocks noGrp="1"/>
          </p:cNvSpPr>
          <p:nvPr>
            <p:ph type="title"/>
          </p:nvPr>
        </p:nvSpPr>
        <p:spPr>
          <a:xfrm>
            <a:off x="956800" y="5358767"/>
            <a:ext cx="10278400" cy="7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8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 b="0" i="0" u="none" strike="noStrike" cap="none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11" name="Google Shape;11;p40"/>
          <p:cNvSpPr txBox="1">
            <a:spLocks noGrp="1"/>
          </p:cNvSpPr>
          <p:nvPr>
            <p:ph type="body" idx="1"/>
          </p:nvPr>
        </p:nvSpPr>
        <p:spPr>
          <a:xfrm>
            <a:off x="953467" y="1578933"/>
            <a:ext cx="10285200" cy="4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 sz="1867" b="0" i="0" u="none" strike="noStrike" cap="none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"/>
          <p:cNvGrpSpPr/>
          <p:nvPr/>
        </p:nvGrpSpPr>
        <p:grpSpPr>
          <a:xfrm>
            <a:off x="8807421" y="2777294"/>
            <a:ext cx="4210289" cy="4510820"/>
            <a:chOff x="6605565" y="2082970"/>
            <a:chExt cx="3157716" cy="3383115"/>
          </a:xfrm>
        </p:grpSpPr>
        <p:grpSp>
          <p:nvGrpSpPr>
            <p:cNvPr id="313" name="Google Shape;313;p1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314" name="Google Shape;314;p1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1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363" name="Google Shape;363;p1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1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1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374" name="Google Shape;374;p1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6" name="Google Shape;386;p1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"/>
            <p:cNvCxnSpPr>
              <a:stCxn id="361" idx="5"/>
              <a:endCxn id="386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8" name="Google Shape;388;p1"/>
            <p:cNvCxnSpPr>
              <a:stCxn id="361" idx="6"/>
              <a:endCxn id="372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9" name="Google Shape;389;p1"/>
            <p:cNvCxnSpPr>
              <a:stCxn id="372" idx="4"/>
              <a:endCxn id="386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1"/>
            <p:cNvCxnSpPr>
              <a:stCxn id="361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1" name="Google Shape;391;p1"/>
            <p:cNvCxnSpPr>
              <a:stCxn id="386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92" name="Google Shape;392;p1" descr="Sistemas de Inscripciones | Iniciar sesión"/>
          <p:cNvPicPr preferRelativeResize="0"/>
          <p:nvPr/>
        </p:nvPicPr>
        <p:blipFill rotWithShape="1">
          <a:blip r:embed="rId3">
            <a:alphaModFix/>
          </a:blip>
          <a:srcRect l="6270" t="25957" r="5939" b="28105"/>
          <a:stretch/>
        </p:blipFill>
        <p:spPr>
          <a:xfrm>
            <a:off x="688156" y="552787"/>
            <a:ext cx="6974450" cy="72846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"/>
          <p:cNvSpPr txBox="1"/>
          <p:nvPr/>
        </p:nvSpPr>
        <p:spPr>
          <a:xfrm>
            <a:off x="688156" y="1658284"/>
            <a:ext cx="1033177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FUNDAMENTOS DE INFORMÁTICA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rgbClr val="1C244B"/>
                </a:solidFill>
                <a:latin typeface="EB Garamond"/>
                <a:ea typeface="EB Garamond"/>
                <a:cs typeface="EB Garamond"/>
                <a:sym typeface="EB Garamond"/>
              </a:rPr>
              <a:t>Ingeniería Civil - Plan 2023 - UTN FRVM</a:t>
            </a:r>
            <a:endParaRPr dirty="0"/>
          </a:p>
        </p:txBody>
      </p:sp>
      <p:sp>
        <p:nvSpPr>
          <p:cNvPr id="394" name="Google Shape;394;p1"/>
          <p:cNvSpPr txBox="1"/>
          <p:nvPr/>
        </p:nvSpPr>
        <p:spPr>
          <a:xfrm>
            <a:off x="688156" y="3474090"/>
            <a:ext cx="657218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C244B"/>
              </a:buClr>
              <a:buSzPts val="1800"/>
              <a:buFont typeface="Avenir"/>
              <a:buNone/>
            </a:pPr>
            <a:r>
              <a:rPr lang="es-AR" sz="3600" b="1" dirty="0">
                <a:solidFill>
                  <a:srgbClr val="1C244B"/>
                </a:solidFill>
                <a:latin typeface="Avenir"/>
                <a:ea typeface="Avenir"/>
                <a:cs typeface="Avenir"/>
                <a:sym typeface="Avenir"/>
              </a:rPr>
              <a:t>INTRODUCCIÓN A LA PROGRAMACIÓN CON PYTHON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rgbClr val="1C244B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95" name="Google Shape;395;p1"/>
          <p:cNvCxnSpPr/>
          <p:nvPr/>
        </p:nvCxnSpPr>
        <p:spPr>
          <a:xfrm>
            <a:off x="787651" y="1629624"/>
            <a:ext cx="11009014" cy="0"/>
          </a:xfrm>
          <a:prstGeom prst="straightConnector1">
            <a:avLst/>
          </a:prstGeom>
          <a:noFill/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E8718916-1FC1-C860-AEB7-E0FFC8715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B31DE960-5229-C88B-26EF-8BAB0EE8E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Entornos de programación Python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0095F61A-92E7-F8E5-472A-1E403A9D60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B73CB944-3F50-F8E0-793D-956DB76E092D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F6B9EA-7045-8B59-AC19-BF61125E3EB3}"/>
              </a:ext>
            </a:extLst>
          </p:cNvPr>
          <p:cNvSpPr txBox="1"/>
          <p:nvPr/>
        </p:nvSpPr>
        <p:spPr>
          <a:xfrm>
            <a:off x="833175" y="1296637"/>
            <a:ext cx="60944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IDE (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Integraded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Development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Environment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)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Varios disponibles: Microsoft Visual Studio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Code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(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VSCode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),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PyCharm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/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JetBrains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, etc.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○ https://code.visualstudio.com/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○ https://www.jetbrains.com/es-es/pycharm/ </a:t>
            </a:r>
            <a:b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</a:b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D06674-DF19-3ED3-7219-F329DAC956C6}"/>
              </a:ext>
            </a:extLst>
          </p:cNvPr>
          <p:cNvSpPr txBox="1"/>
          <p:nvPr/>
        </p:nvSpPr>
        <p:spPr>
          <a:xfrm>
            <a:off x="678942" y="3526643"/>
            <a:ext cx="281406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1600" b="0" i="0" dirty="0">
                <a:solidFill>
                  <a:srgbClr val="674EA7"/>
                </a:solidFill>
                <a:effectLst/>
                <a:latin typeface="EncodeSans-Regular"/>
              </a:rPr>
              <a:t>Escribimos código en el editor</a:t>
            </a:r>
          </a:p>
          <a:p>
            <a:pPr>
              <a:buNone/>
            </a:pPr>
            <a:r>
              <a:rPr lang="es-AR" sz="1600" b="0" i="0" dirty="0">
                <a:solidFill>
                  <a:srgbClr val="674EA7"/>
                </a:solidFill>
                <a:effectLst/>
                <a:latin typeface="EncodeSans-Regular"/>
              </a:rPr>
              <a:t>integrado dentro del IDE</a:t>
            </a:r>
            <a:r>
              <a:rPr lang="es-AR" sz="1600" dirty="0"/>
              <a:t> </a:t>
            </a:r>
            <a:br>
              <a:rPr lang="es-AR" dirty="0"/>
            </a:b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9623DE-33C0-3B63-15D6-B1C062EFBF38}"/>
              </a:ext>
            </a:extLst>
          </p:cNvPr>
          <p:cNvSpPr txBox="1"/>
          <p:nvPr/>
        </p:nvSpPr>
        <p:spPr>
          <a:xfrm>
            <a:off x="678942" y="4437919"/>
            <a:ext cx="242087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1600" b="0" i="0" dirty="0">
                <a:solidFill>
                  <a:srgbClr val="674EA7"/>
                </a:solidFill>
                <a:effectLst/>
                <a:latin typeface="EncodeSans-Regular"/>
              </a:rPr>
              <a:t>Ejecutamos el código en</a:t>
            </a:r>
          </a:p>
          <a:p>
            <a:pPr>
              <a:buNone/>
            </a:pPr>
            <a:r>
              <a:rPr lang="es-AR" sz="1600" b="0" i="0" dirty="0">
                <a:solidFill>
                  <a:srgbClr val="674EA7"/>
                </a:solidFill>
                <a:effectLst/>
                <a:latin typeface="EncodeSans-Regular"/>
              </a:rPr>
              <a:t>integrada dentro del IDE</a:t>
            </a:r>
            <a:r>
              <a:rPr lang="es-AR" dirty="0"/>
              <a:t> </a:t>
            </a:r>
            <a:br>
              <a:rPr lang="es-AR" dirty="0"/>
            </a:b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1E05008-8A10-04E8-6589-3335D8A79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027" y="3523737"/>
            <a:ext cx="6925642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4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F198E51D-FE0B-9B70-49EE-2B9A973E1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0227E4AB-C562-6936-689F-B0444500A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Entornos de programación Python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A08C38EA-4406-2DF5-AC25-C4819B7138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3A134D6C-A0D4-E05A-5239-8F3E5D032BF7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1C27B0-A6F8-BC22-B7C4-E318C190C7F2}"/>
              </a:ext>
            </a:extLst>
          </p:cNvPr>
          <p:cNvSpPr txBox="1"/>
          <p:nvPr/>
        </p:nvSpPr>
        <p:spPr>
          <a:xfrm>
            <a:off x="925830" y="1353753"/>
            <a:ext cx="609447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Notebooks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Varios disponibles: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Jupyter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Lab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, Google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Colab</a:t>
            </a: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○ En las clases vamos a usar Google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Colab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!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https://research.google.com/colaboratory/ </a:t>
            </a:r>
            <a:br>
              <a:rPr lang="es-AR" dirty="0"/>
            </a:br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2621ED-0E4A-86E2-35D5-35D78006CBA9}"/>
              </a:ext>
            </a:extLst>
          </p:cNvPr>
          <p:cNvSpPr txBox="1"/>
          <p:nvPr/>
        </p:nvSpPr>
        <p:spPr>
          <a:xfrm>
            <a:off x="669798" y="3123676"/>
            <a:ext cx="60944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1600" dirty="0">
                <a:solidFill>
                  <a:srgbClr val="674EA7"/>
                </a:solidFill>
                <a:latin typeface="EncodeSans-Regular"/>
              </a:rPr>
              <a:t>Escribimos código en una celda</a:t>
            </a:r>
          </a:p>
          <a:p>
            <a:pPr>
              <a:buNone/>
            </a:pPr>
            <a:r>
              <a:rPr lang="es-AR" sz="1600" dirty="0">
                <a:solidFill>
                  <a:srgbClr val="674EA7"/>
                </a:solidFill>
                <a:latin typeface="EncodeSans-Regular"/>
              </a:rPr>
              <a:t>dentro de la notebook </a:t>
            </a:r>
            <a:br>
              <a:rPr lang="es-AR" dirty="0"/>
            </a:br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56A96C-8617-DFD9-2415-20601491FBCA}"/>
              </a:ext>
            </a:extLst>
          </p:cNvPr>
          <p:cNvSpPr txBox="1"/>
          <p:nvPr/>
        </p:nvSpPr>
        <p:spPr>
          <a:xfrm>
            <a:off x="669798" y="4453785"/>
            <a:ext cx="2960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674EA7"/>
                </a:solidFill>
                <a:latin typeface="EncodeSans-Regular"/>
              </a:rPr>
              <a:t>Ejecutamos el código de la celda </a:t>
            </a:r>
            <a:br>
              <a:rPr lang="es-AR" dirty="0"/>
            </a:b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6406FB-C2F2-42FB-7B64-2F0E93B2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585" y="2617860"/>
            <a:ext cx="6094477" cy="39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A231A4EC-8E0B-9A6F-6D3C-4FFF2C78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7CBFC93C-6929-3E53-0310-27D7B0E0D8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Sintaxis en Python 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C21CAE0E-181C-4102-4C1D-A509ADD421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601123F7-1206-DB46-A378-642077A5D355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13FDCDA-ECA4-01F5-69C1-6F68B14C1340}"/>
              </a:ext>
            </a:extLst>
          </p:cNvPr>
          <p:cNvSpPr txBox="1"/>
          <p:nvPr/>
        </p:nvSpPr>
        <p:spPr>
          <a:xfrm>
            <a:off x="833174" y="1620390"/>
            <a:ext cx="692093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Breve y rápido listado de conceptos</a:t>
            </a:r>
          </a:p>
          <a:p>
            <a:pPr>
              <a:buNone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Los comentarios se marcan con #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El final de línea termina una instrucción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Opcionalmente una instrucción puede terminarse con ;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Indentación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: el espacio importa!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○ Delimita bloques de código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○ Está precedido de :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Pero: dentro de una línea de código, el espacio no cuenta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x=1+2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x = 1 + 2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Los paréntesis se usan para agrupar y para hacer llamadas </a:t>
            </a:r>
            <a:b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</a:b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4B176A-DB37-47FC-653F-A40CA140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111" y="2051128"/>
            <a:ext cx="39528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7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/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Plan de Estudios – Programa</a:t>
            </a:r>
            <a:endParaRPr dirty="0"/>
          </a:p>
        </p:txBody>
      </p:sp>
      <p:pic>
        <p:nvPicPr>
          <p:cNvPr id="432" name="Google Shape;432;p3" descr="frvm – Ramón Arroyo y Asociados"/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/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4F3FA8-30B8-5393-45F6-F528ED99362D}"/>
              </a:ext>
            </a:extLst>
          </p:cNvPr>
          <p:cNvSpPr txBox="1"/>
          <p:nvPr/>
        </p:nvSpPr>
        <p:spPr>
          <a:xfrm>
            <a:off x="404622" y="1273394"/>
            <a:ext cx="11632172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A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●</a:t>
            </a:r>
            <a:r>
              <a:rPr lang="es-AR" sz="2000" b="0" i="0" dirty="0">
                <a:solidFill>
                  <a:srgbClr val="674EA7"/>
                </a:solidFill>
                <a:effectLst/>
                <a:latin typeface="Avenir"/>
              </a:rPr>
              <a:t>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El entorno y las variables: Diferentes entornos de programación Python (consola, IDE, notebooks). Sintaxis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del lenguaje. Tipos de datos básicos. Funciones y su documentación.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●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Estructuras de control: Condicionales. Iteraciones. Comprensión de listas. Recursión.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●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Estructuras de datos: Diccionarios, listas, tuplas, vectores, matrices y árboles.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●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Python para el análisis de datos: Archivos de entrada/salida. Cómputo de estadísticos. Regresión lineal.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●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Visualización de datos. Aplicaciones con </a:t>
            </a:r>
            <a:r>
              <a:rPr lang="es-AR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Numpy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, </a:t>
            </a:r>
            <a:r>
              <a:rPr lang="es-AR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SciPy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 y </a:t>
            </a:r>
            <a:r>
              <a:rPr lang="es-AR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Matplotlib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●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Testeo y </a:t>
            </a:r>
            <a:r>
              <a:rPr lang="es-AR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Debuggeo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 de programas: Diseño de experimentos. Manejos de excepciones. Control de flujos.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0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●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Aplicaciones de la programación a diversos ámbitos: 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Ingeniería, </a:t>
            </a:r>
            <a:r>
              <a:rPr lang="es-AR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Avenir"/>
              </a:rPr>
              <a:t>ciencia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, datos, etc.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</a:t>
            </a:r>
            <a:br>
              <a:rPr lang="es-AR" sz="2000" dirty="0">
                <a:latin typeface="Avenir"/>
              </a:rPr>
            </a:br>
            <a:endParaRPr lang="es-AR" sz="2000" dirty="0">
              <a:latin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6C656A4A-3C2E-1F50-5F1D-CD99C6E71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ABD4D0EC-3D66-03FC-B1A3-636018FE4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Etapas de la programación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383AD96D-A89C-E8C3-92D6-E6D0B7C627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173DF77F-96B0-F15F-6700-9A84457FD42C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1DD3EDA-9871-0546-A0AB-B013CF57E9F7}"/>
              </a:ext>
            </a:extLst>
          </p:cNvPr>
          <p:cNvSpPr txBox="1"/>
          <p:nvPr/>
        </p:nvSpPr>
        <p:spPr>
          <a:xfrm>
            <a:off x="302822" y="1066742"/>
            <a:ext cx="11822122" cy="4992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El objetivo final de la programación es producir un programa. Para que el programa ejecute</a:t>
            </a:r>
          </a:p>
          <a:p>
            <a:pPr>
              <a:lnSpc>
                <a:spcPct val="150000"/>
              </a:lnSpc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correctamente lo que desea, es necesario seguir algunos pasos:</a:t>
            </a:r>
          </a:p>
          <a:p>
            <a:pPr>
              <a:lnSpc>
                <a:spcPct val="150000"/>
              </a:lnSpc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Comprender bien el problema, cuáles son los datos de entrada y qué se quiere obtener como resultado </a:t>
            </a:r>
          </a:p>
          <a:p>
            <a:pPr>
              <a:lnSpc>
                <a:spcPct val="150000"/>
              </a:lnSpc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     (salida).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Desarrollar una forma de resolver el problema – Algoritmo. Esta forma debe ser lógica, clara y enlazada.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Probar el algoritmo "en el papel", pensando en las diversas posibilidades de los datos de entrada y</a:t>
            </a:r>
          </a:p>
          <a:p>
            <a:pPr>
              <a:lnSpc>
                <a:spcPct val="150000"/>
              </a:lnSpc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      el flujo del programa.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Transcribir el algoritmo a un lenguaje de programación, obedeciendo las reglas de sintaxis.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Probar el programa hasta el agotamiento, con diferentes valores de entrada.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Debuggear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. 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107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40E47176-9284-A3AA-DFE5-07CCB260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B675D3C0-E81F-BD6B-5885-454B304D9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Algoritmos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D9464C7F-9A66-FA48-89DC-8EFB6FD94F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1450F916-7EFF-7F91-4454-7436BD12A037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BC66CC9-5A39-2FAC-8A68-382F05870289}"/>
              </a:ext>
            </a:extLst>
          </p:cNvPr>
          <p:cNvSpPr txBox="1"/>
          <p:nvPr/>
        </p:nvSpPr>
        <p:spPr>
          <a:xfrm>
            <a:off x="742950" y="1198073"/>
            <a:ext cx="1144905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Es una estrategia o secuencia de procedimientos que sirve para resolver un problema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La resolución de problemas complicados hizo con que el estudio de los algoritmos se transforme en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un campo importante de las matemáticas.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En el fondo siempre creamos y seguimos un algoritmo para resolver problemas: presentarlo de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forma explícita hace que sea mucho más fácil verificar si la solución es correcta.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El concepto de algoritmo es fundamental para la computación.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Las computadoras siguen órdenes y procesan operaciones lógicas.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Las computadoras necesitan instrucciones claras y precisas.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Puede existir más de un algoritmo posible para resolver un mismo problema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Los algoritmos se pueden expresar en distintos lenguajes </a:t>
            </a:r>
            <a:b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</a:b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49000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4DD29E04-DD35-7DC4-0C10-F4E182A24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AF492FD2-4879-2C29-1029-0C0A83769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¿Qué es un programa?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1BB19F7F-DD5D-EEDB-C14F-8C6BB030A7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523C157A-04A2-12FB-9A15-26CA33B707B7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41B41E2-2862-C180-4B4F-273146D8D03D}"/>
              </a:ext>
            </a:extLst>
          </p:cNvPr>
          <p:cNvSpPr txBox="1"/>
          <p:nvPr/>
        </p:nvSpPr>
        <p:spPr>
          <a:xfrm>
            <a:off x="833175" y="1093157"/>
            <a:ext cx="113588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Un programa es un archivo de texto plano (.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txt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Contiene instrucciones (código) en algún lenguaje </a:t>
            </a:r>
          </a:p>
          <a:p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(“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source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code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”)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El código es interpretado y ejecutado por alguien que </a:t>
            </a:r>
          </a:p>
          <a:p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entiende el lenguaje.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Si el lenguaje es Python, el intérprete de Python (python.exe,</a:t>
            </a:r>
          </a:p>
          <a:p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python3, etc.) es el que se encarga de leer, interpretar (entender) y ejecutar (correr)</a:t>
            </a:r>
          </a:p>
          <a:p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el código.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El intérprete es un programa que debe estar ya instalado en la máquina (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ej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python3)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¿Qué es un programa?</a:t>
            </a:r>
          </a:p>
          <a:p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Para escribir un programa es necesario aprender las reglas, la sintaxis de cada lenguaje, para que las</a:t>
            </a:r>
          </a:p>
          <a:p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instrucciones que se pasan a la computadora sean precisas. </a:t>
            </a:r>
            <a:b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</a:b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B6F0EC-54C9-F88C-C733-CE945D78F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635" y="1008529"/>
            <a:ext cx="4649216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89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A9BB79D9-B94C-3B05-5185-7ACCFDD31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85A66D4C-66BC-CF93-33B4-4184CAE32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AR" dirty="0"/>
              <a:t>¿Qué es Python? </a:t>
            </a:r>
            <a:br>
              <a:rPr lang="es-AR" dirty="0"/>
            </a:b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0B1FD66B-EE24-A0A8-94B8-FFB1CB160E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FBA683A7-A1F7-E346-B6F1-5CE14CAC85B1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8A501A-DBB1-BA07-D26A-DE60847B911C}"/>
              </a:ext>
            </a:extLst>
          </p:cNvPr>
          <p:cNvSpPr txBox="1"/>
          <p:nvPr/>
        </p:nvSpPr>
        <p:spPr>
          <a:xfrm>
            <a:off x="438912" y="1203097"/>
            <a:ext cx="11753088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 es un lenguaje de programación moderno, de propósito general, orientado a objetos y de alto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nivel.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Lenguaje limpio y simple: código intuitivo y fácil de leer, sintaxis minimalista fácil de aprender, la facilidad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de mantenimiento se adapta bien al tamaño de los proyectos.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Lenguaje expresivo: Menos líneas de código, menos errores, más fácil de mantener.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Ventajas técnicas: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No es necesario definir el tipo de variables, argumentos de función o tipos de devolución.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No es necesario asignar y desasignar memoria explícitamente para variables y matrices de datos. No hay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errores de pérdida de memoria.</a:t>
            </a:r>
          </a:p>
          <a:p>
            <a:pPr>
              <a:lnSpc>
                <a:spcPct val="150000"/>
              </a:lnSpc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No es necesario compilar el código. El intérprete de Python lee y ejecuta el código de Python directamente. </a:t>
            </a:r>
            <a:b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</a:b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44882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5183F1B6-7F99-E833-6182-2117EDBBD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5D958AD1-9736-3905-03F6-8E4E13D6B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Plan de Estudios – Programa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4B9723C2-FB7D-B0DE-3419-13DCF3AA2C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D396168D-4172-069F-AC84-7D6015218EBA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894205-AF57-CFF4-4C5E-6C1302A20B60}"/>
              </a:ext>
            </a:extLst>
          </p:cNvPr>
          <p:cNvSpPr txBox="1"/>
          <p:nvPr/>
        </p:nvSpPr>
        <p:spPr>
          <a:xfrm>
            <a:off x="539496" y="1495840"/>
            <a:ext cx="1165250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 no es solo un lenguaje de programación, sino que también se refiere a la implementación estándar del intérprete que realmente ejecuta el código de Python en una computadora.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También hay muchos entornos diferentes a través de los cuales se puede usar el intérprete de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. 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Cada entorno tiene diferentes ventajas y es adecuado para diferentes flujos de trabajo.</a:t>
            </a:r>
          </a:p>
          <a:p>
            <a:pPr>
              <a:buNone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Entornos:</a:t>
            </a:r>
          </a:p>
          <a:p>
            <a:pPr>
              <a:buNone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Intérprete de Python: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La forma estándar de usar el lenguaje de programación Python es usar el intérprete de Python para ejecutar el código de Python.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El intérprete de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es un programa que lee y ejecuta el código de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en los archivos que se le pasan como argumentos.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En el símbolo del sistema, el comando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se usa para invocar al intérprete de Python.</a:t>
            </a:r>
          </a:p>
        </p:txBody>
      </p:sp>
    </p:spTree>
    <p:extLst>
      <p:ext uri="{BB962C8B-B14F-4D97-AF65-F5344CB8AC3E}">
        <p14:creationId xmlns:p14="http://schemas.microsoft.com/office/powerpoint/2010/main" val="18077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4121B382-4828-0EF8-ACD2-431B435C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C29369C5-F60D-2884-E6BE-76FACD2A9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Plan de Estudios – Programa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6B9CEBCE-BEB5-43FC-4CCA-1AE3A5D183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B85D183E-D219-9A3F-2D80-257DC895C31E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B9BEAB-D38E-2F73-6A49-EE64CEA3A6E0}"/>
              </a:ext>
            </a:extLst>
          </p:cNvPr>
          <p:cNvSpPr txBox="1"/>
          <p:nvPr/>
        </p:nvSpPr>
        <p:spPr>
          <a:xfrm>
            <a:off x="539496" y="1495840"/>
            <a:ext cx="116525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</a:t>
            </a:r>
            <a:r>
              <a:rPr lang="es-AR" sz="1600" b="0" i="0" dirty="0">
                <a:solidFill>
                  <a:srgbClr val="674EA7"/>
                </a:solidFill>
                <a:effectLst/>
                <a:latin typeface="ArialMT"/>
              </a:rPr>
              <a:t>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IPython</a:t>
            </a: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Es un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shell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interactivo que aborda la limitación del intérprete estándar de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y es un caballo de batalla para el uso científico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de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. Proporciona un indicador interactivo para el intérprete de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python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con una facilidad de uso muy mejorada.</a:t>
            </a:r>
          </a:p>
          <a:p>
            <a:pPr>
              <a:buNone/>
            </a:pP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● Notebook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Es un entorno de cuaderno basado en HTML para Python. Proporciona un entorno basado en celdas con gran interactividad,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donde los cálculos se pueden organizar y documentar de forma estructurada. En nuestro curso vamos a utilizar este tipo de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entorno, en particular Google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Colab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 (https://colab.research.google.com) </a:t>
            </a:r>
            <a:b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</a:b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069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D0999854-63A7-7030-FD05-DA820CFC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">
            <a:extLst>
              <a:ext uri="{FF2B5EF4-FFF2-40B4-BE49-F238E27FC236}">
                <a16:creationId xmlns:a16="http://schemas.microsoft.com/office/drawing/2014/main" id="{F067C0D0-A717-8E32-3149-A448FDE42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3175" y="528629"/>
            <a:ext cx="10542707" cy="4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</a:pPr>
            <a:r>
              <a:rPr lang="es-ES" dirty="0"/>
              <a:t>Entornos de programación Python</a:t>
            </a:r>
            <a:endParaRPr dirty="0"/>
          </a:p>
        </p:txBody>
      </p:sp>
      <p:pic>
        <p:nvPicPr>
          <p:cNvPr id="432" name="Google Shape;432;p3" descr="frvm – Ramón Arroyo y Asociados">
            <a:extLst>
              <a:ext uri="{FF2B5EF4-FFF2-40B4-BE49-F238E27FC236}">
                <a16:creationId xmlns:a16="http://schemas.microsoft.com/office/drawing/2014/main" id="{920B1D2E-7F46-8E00-2E01-9BB43AE9AD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889" t="36042" r="11622" b="35838"/>
          <a:stretch/>
        </p:blipFill>
        <p:spPr>
          <a:xfrm>
            <a:off x="155206" y="6329371"/>
            <a:ext cx="1963554" cy="46823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">
            <a:extLst>
              <a:ext uri="{FF2B5EF4-FFF2-40B4-BE49-F238E27FC236}">
                <a16:creationId xmlns:a16="http://schemas.microsoft.com/office/drawing/2014/main" id="{BCFAE3D5-33E0-4E28-1AEE-6451D22925BA}"/>
              </a:ext>
            </a:extLst>
          </p:cNvPr>
          <p:cNvSpPr txBox="1"/>
          <p:nvPr/>
        </p:nvSpPr>
        <p:spPr>
          <a:xfrm>
            <a:off x="7845208" y="6520607"/>
            <a:ext cx="4346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Fundamentos de informática – UTN FRVM – Ingeniera Civil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64AA44-8750-985C-83D2-55EEFED88FEC}"/>
              </a:ext>
            </a:extLst>
          </p:cNvPr>
          <p:cNvSpPr txBox="1"/>
          <p:nvPr/>
        </p:nvSpPr>
        <p:spPr>
          <a:xfrm>
            <a:off x="833175" y="1441180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Editor de Texto + Consola</a:t>
            </a:r>
          </a:p>
          <a:p>
            <a:pPr>
              <a:buNone/>
            </a:pP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Escribimos código en el editor (Notepad++, Sublime,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Atom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, </a:t>
            </a:r>
            <a:r>
              <a:rPr lang="es-AR" sz="2000" b="1" dirty="0" err="1">
                <a:solidFill>
                  <a:schemeClr val="accent6">
                    <a:lumMod val="75000"/>
                  </a:schemeClr>
                </a:solidFill>
                <a:latin typeface="Avenir"/>
              </a:rPr>
              <a:t>etc</a:t>
            </a:r>
            <a: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  <a:t>) </a:t>
            </a:r>
            <a:br>
              <a:rPr lang="es-AR" sz="2000" b="1" dirty="0">
                <a:solidFill>
                  <a:schemeClr val="accent6">
                    <a:lumMod val="75000"/>
                  </a:schemeClr>
                </a:solidFill>
                <a:latin typeface="Avenir"/>
              </a:rPr>
            </a:br>
            <a:endParaRPr lang="es-AR" sz="2000" b="1" dirty="0">
              <a:solidFill>
                <a:schemeClr val="accent6">
                  <a:lumMod val="75000"/>
                </a:schemeClr>
              </a:solidFill>
              <a:latin typeface="Avenir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35FA6D-20EF-A590-E731-98D0F96EFD7E}"/>
              </a:ext>
            </a:extLst>
          </p:cNvPr>
          <p:cNvSpPr txBox="1"/>
          <p:nvPr/>
        </p:nvSpPr>
        <p:spPr>
          <a:xfrm>
            <a:off x="6784504" y="2568136"/>
            <a:ext cx="1371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b="1" i="0" dirty="0">
                <a:solidFill>
                  <a:srgbClr val="000000"/>
                </a:solidFill>
                <a:effectLst/>
                <a:latin typeface="EncodeSans-SemiBold"/>
              </a:rPr>
              <a:t>programa.py</a:t>
            </a:r>
            <a:r>
              <a:rPr lang="es-AR" dirty="0"/>
              <a:t> </a:t>
            </a:r>
            <a:br>
              <a:rPr lang="es-AR" dirty="0"/>
            </a:br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FD8145-5B0D-1721-3ED5-3BABF47A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674" y="2894872"/>
            <a:ext cx="5258534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1147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Engineering Thesis Defense by Slidesgo">
  <a:themeElements>
    <a:clrScheme name="Simple Light">
      <a:dk1>
        <a:srgbClr val="263165"/>
      </a:dk1>
      <a:lt1>
        <a:srgbClr val="F4EEF4"/>
      </a:lt1>
      <a:dk2>
        <a:srgbClr val="F3F4E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1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1290</Words>
  <Application>Microsoft Office PowerPoint</Application>
  <PresentationFormat>Panorámica</PresentationFormat>
  <Paragraphs>140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5" baseType="lpstr">
      <vt:lpstr>Calibri</vt:lpstr>
      <vt:lpstr>EncodeSans-SemiBold</vt:lpstr>
      <vt:lpstr>EncodeSans-Regular</vt:lpstr>
      <vt:lpstr>Kantumruy Pro</vt:lpstr>
      <vt:lpstr>Kantumruy Pro SemiBold</vt:lpstr>
      <vt:lpstr>EB Garamond</vt:lpstr>
      <vt:lpstr>Wingdings</vt:lpstr>
      <vt:lpstr>Arial</vt:lpstr>
      <vt:lpstr>Kantumruy Pro Medium</vt:lpstr>
      <vt:lpstr>ArialMT</vt:lpstr>
      <vt:lpstr>Avenir</vt:lpstr>
      <vt:lpstr>Industrial Engineering Thesis Defense by Slidesgo</vt:lpstr>
      <vt:lpstr>Tema de Office</vt:lpstr>
      <vt:lpstr>Presentación de PowerPoint</vt:lpstr>
      <vt:lpstr>Plan de Estudios – Programa</vt:lpstr>
      <vt:lpstr>Etapas de la programación</vt:lpstr>
      <vt:lpstr>Algoritmos</vt:lpstr>
      <vt:lpstr>¿Qué es un programa?</vt:lpstr>
      <vt:lpstr>¿Qué es Python?  </vt:lpstr>
      <vt:lpstr>Plan de Estudios – Programa</vt:lpstr>
      <vt:lpstr>Plan de Estudios – Programa</vt:lpstr>
      <vt:lpstr>Entornos de programación Python</vt:lpstr>
      <vt:lpstr>Entornos de programación Python</vt:lpstr>
      <vt:lpstr>Entornos de programación Python</vt:lpstr>
      <vt:lpstr>Sintaxis en Python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Augusto Doffo</cp:lastModifiedBy>
  <cp:revision>6</cp:revision>
  <dcterms:created xsi:type="dcterms:W3CDTF">2022-04-07T15:40:22Z</dcterms:created>
  <dcterms:modified xsi:type="dcterms:W3CDTF">2025-10-09T13:01:47Z</dcterms:modified>
</cp:coreProperties>
</file>