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9" r:id="rId4"/>
    <p:sldId id="268" r:id="rId5"/>
    <p:sldId id="258" r:id="rId6"/>
    <p:sldId id="267" r:id="rId7"/>
    <p:sldId id="259" r:id="rId8"/>
    <p:sldId id="260" r:id="rId9"/>
    <p:sldId id="261" r:id="rId10"/>
    <p:sldId id="262" r:id="rId11"/>
    <p:sldId id="271" r:id="rId12"/>
    <p:sldId id="264" r:id="rId13"/>
    <p:sldId id="266"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2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7A4D14-C0C7-4076-8C0D-16D5C8CA2C99}" type="datetimeFigureOut">
              <a:rPr lang="en-US" smtClean="0"/>
              <a:t>8/10/2019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2FCBA4-2D9E-4AB2-8C2A-978AD6E26318}" type="slidenum">
              <a:rPr lang="en-US" smtClean="0"/>
              <a:t>‹#›</a:t>
            </a:fld>
            <a:endParaRPr lang="en-US"/>
          </a:p>
        </p:txBody>
      </p:sp>
    </p:spTree>
    <p:extLst>
      <p:ext uri="{BB962C8B-B14F-4D97-AF65-F5344CB8AC3E}">
        <p14:creationId xmlns:p14="http://schemas.microsoft.com/office/powerpoint/2010/main" val="1535029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2FCBA4-2D9E-4AB2-8C2A-978AD6E26318}" type="slidenum">
              <a:rPr lang="en-US" smtClean="0"/>
              <a:t>1</a:t>
            </a:fld>
            <a:endParaRPr lang="en-US"/>
          </a:p>
        </p:txBody>
      </p:sp>
    </p:spTree>
    <p:extLst>
      <p:ext uri="{BB962C8B-B14F-4D97-AF65-F5344CB8AC3E}">
        <p14:creationId xmlns:p14="http://schemas.microsoft.com/office/powerpoint/2010/main" val="601718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FRAMEWOR DESIGN PATTERN </a:t>
            </a:r>
          </a:p>
        </p:txBody>
      </p:sp>
      <p:sp>
        <p:nvSpPr>
          <p:cNvPr id="4" name="Slide Number Placeholder 3"/>
          <p:cNvSpPr>
            <a:spLocks noGrp="1"/>
          </p:cNvSpPr>
          <p:nvPr>
            <p:ph type="sldNum" sz="quarter" idx="5"/>
          </p:nvPr>
        </p:nvSpPr>
        <p:spPr/>
        <p:txBody>
          <a:bodyPr/>
          <a:lstStyle/>
          <a:p>
            <a:fld id="{B22FCBA4-2D9E-4AB2-8C2A-978AD6E26318}" type="slidenum">
              <a:rPr lang="en-US" smtClean="0"/>
              <a:t>13</a:t>
            </a:fld>
            <a:endParaRPr lang="en-US"/>
          </a:p>
        </p:txBody>
      </p:sp>
    </p:spTree>
    <p:extLst>
      <p:ext uri="{BB962C8B-B14F-4D97-AF65-F5344CB8AC3E}">
        <p14:creationId xmlns:p14="http://schemas.microsoft.com/office/powerpoint/2010/main" val="3395249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7EFBE-5224-4FED-B802-547E8FAEFA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A2613A-04B5-42FB-B5B9-1EB54EECC0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3075EB-0147-4BF6-8D71-82C420E462A1}"/>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5" name="Footer Placeholder 4">
            <a:extLst>
              <a:ext uri="{FF2B5EF4-FFF2-40B4-BE49-F238E27FC236}">
                <a16:creationId xmlns:a16="http://schemas.microsoft.com/office/drawing/2014/main" id="{094282BF-9DB5-41BF-A3B3-3FC6B23360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F0F3AE-3462-4A10-983B-95D5B03A5990}"/>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3968106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FAAD1-B69E-4E16-9A91-17D83576CE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C30B88-8422-45B1-9E31-290879A8E0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D11490-4CE2-4276-A7F6-D054DA8AB992}"/>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5" name="Footer Placeholder 4">
            <a:extLst>
              <a:ext uri="{FF2B5EF4-FFF2-40B4-BE49-F238E27FC236}">
                <a16:creationId xmlns:a16="http://schemas.microsoft.com/office/drawing/2014/main" id="{D9992401-20D4-43F7-A463-50D5474E8A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C9BAD4-1EC7-4AE5-9EC3-F815BB019979}"/>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1192213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77763E-DD26-43D2-950F-3FB3BE2A44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CEA4B7-4EAB-47EC-958B-CFF93DD115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BEBDF3-B7DB-46DB-A126-CCE441CC44BA}"/>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5" name="Footer Placeholder 4">
            <a:extLst>
              <a:ext uri="{FF2B5EF4-FFF2-40B4-BE49-F238E27FC236}">
                <a16:creationId xmlns:a16="http://schemas.microsoft.com/office/drawing/2014/main" id="{B6814479-6F1A-4F6C-B278-2FAF4A4A76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76A104-4FF5-4735-8BC0-24763CD9215B}"/>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1823194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8CEC3-FB55-4BAE-A3AB-F6A6950303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F7B16D-8667-4F7D-9CE6-6AD52F7BD6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FFEAF-C64B-4453-AA86-0C8DCFBE8A5E}"/>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5" name="Footer Placeholder 4">
            <a:extLst>
              <a:ext uri="{FF2B5EF4-FFF2-40B4-BE49-F238E27FC236}">
                <a16:creationId xmlns:a16="http://schemas.microsoft.com/office/drawing/2014/main" id="{5E578E14-2CB4-4ED4-A176-4F0C4791E7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348E79-EC5E-410B-BFFF-DB2BFF2E3589}"/>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3633504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A910B-D6D7-438B-8CF0-0A21706581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83D7E6-CE6B-4578-8815-F68656CA57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68102F-937B-4F6B-AA3E-9D8B3D0D1AF3}"/>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5" name="Footer Placeholder 4">
            <a:extLst>
              <a:ext uri="{FF2B5EF4-FFF2-40B4-BE49-F238E27FC236}">
                <a16:creationId xmlns:a16="http://schemas.microsoft.com/office/drawing/2014/main" id="{F13F11E4-0174-44B1-A76F-BDE7052AA2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EBA6F0-0DCD-477A-8646-8FC10A38E07D}"/>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1062356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C8E0D-C1DC-41CE-8E79-8E8AC73947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2A872B-18D2-4086-87C3-BD128E4734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209E3D-BB8D-4036-929B-0679979575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421823-234E-44FD-9FA6-D52EEEB3AC8B}"/>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6" name="Footer Placeholder 5">
            <a:extLst>
              <a:ext uri="{FF2B5EF4-FFF2-40B4-BE49-F238E27FC236}">
                <a16:creationId xmlns:a16="http://schemas.microsoft.com/office/drawing/2014/main" id="{8622D7CB-85C1-4CC5-A439-832A86042E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C81408-20A2-49DE-8D9C-0C6A8B968B4D}"/>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2162138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7D105-0EE2-46EA-B2AE-E98410C0F4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E0409C-3980-4C8C-9027-660580CEBD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69D1B3-677A-42CB-A679-529C8E4809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EEB890-387F-4542-8DF7-C30025EBB9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1E7639-5674-4AAB-932B-8F60D045BC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727AF4-FD58-45A2-AB76-68D944DD9E1E}"/>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8" name="Footer Placeholder 7">
            <a:extLst>
              <a:ext uri="{FF2B5EF4-FFF2-40B4-BE49-F238E27FC236}">
                <a16:creationId xmlns:a16="http://schemas.microsoft.com/office/drawing/2014/main" id="{25F2760A-59D0-4CFD-AB42-4A7D6EBF7A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18B9FB-FF74-4A91-9731-7AFA557ABC85}"/>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1357368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410D8-03FB-4A8F-A09E-6B8A7C2304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9544BE-6FF7-485E-A8CF-264825B34703}"/>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4" name="Footer Placeholder 3">
            <a:extLst>
              <a:ext uri="{FF2B5EF4-FFF2-40B4-BE49-F238E27FC236}">
                <a16:creationId xmlns:a16="http://schemas.microsoft.com/office/drawing/2014/main" id="{F30D98F2-DEBE-47C3-81ED-805C478FA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BC9B3D-6532-42F5-AF01-DD3CAE847B1B}"/>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1354038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EAA909-F0D5-4713-B712-F1B7EED8AF19}"/>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3" name="Footer Placeholder 2">
            <a:extLst>
              <a:ext uri="{FF2B5EF4-FFF2-40B4-BE49-F238E27FC236}">
                <a16:creationId xmlns:a16="http://schemas.microsoft.com/office/drawing/2014/main" id="{26A985D1-02D7-423F-BA91-AE3F47C241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971760-0064-486D-9573-EF3A985CBDDD}"/>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2195674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02BCD-CC10-4CB8-A45E-0FB2087771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AE84BC-C0D9-4827-BAAD-FA257D2B33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393B06-F1B3-4009-A8F9-3AB1879E60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6A3EAA-F750-4060-B624-98DE17F654EC}"/>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6" name="Footer Placeholder 5">
            <a:extLst>
              <a:ext uri="{FF2B5EF4-FFF2-40B4-BE49-F238E27FC236}">
                <a16:creationId xmlns:a16="http://schemas.microsoft.com/office/drawing/2014/main" id="{CF4D35C9-C848-4BAF-BD3A-44C854CCA6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FB456A-4BF2-48C7-BFAF-C6907D0A5945}"/>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941777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A1D97-67BE-4788-9C47-945A890C5B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B06567-2C3D-4599-B5EF-833EC6F8F6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DE5AC9-8057-49E6-91C9-7CD1679C6A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147332-8320-4E05-A019-5A34F315C181}"/>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6" name="Footer Placeholder 5">
            <a:extLst>
              <a:ext uri="{FF2B5EF4-FFF2-40B4-BE49-F238E27FC236}">
                <a16:creationId xmlns:a16="http://schemas.microsoft.com/office/drawing/2014/main" id="{9C736C09-112A-4263-800E-E7D4A450F6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896C0B-2615-4ECF-98AE-E3D08DB28A21}"/>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862177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B05B0F-E078-4E77-91EE-504A009C02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7D8C2B-CD5A-4951-9511-03DC836B58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78D349-1F44-460C-A02C-65031DDC13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B06E3B-156D-40F8-94F7-F2E625950314}" type="datetimeFigureOut">
              <a:rPr lang="en-US" smtClean="0"/>
              <a:t>8/10/2019</a:t>
            </a:fld>
            <a:endParaRPr lang="en-US"/>
          </a:p>
        </p:txBody>
      </p:sp>
      <p:sp>
        <p:nvSpPr>
          <p:cNvPr id="5" name="Footer Placeholder 4">
            <a:extLst>
              <a:ext uri="{FF2B5EF4-FFF2-40B4-BE49-F238E27FC236}">
                <a16:creationId xmlns:a16="http://schemas.microsoft.com/office/drawing/2014/main" id="{5F2FBCBE-4EAE-4FE8-BEC3-3A6E4A392C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6EE4D5-C8E5-4D87-8E01-E9AA3DCC1D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C35350-04EF-4D9A-BB6E-C7BF3FCE9722}" type="slidenum">
              <a:rPr lang="en-US" smtClean="0"/>
              <a:t>‹#›</a:t>
            </a:fld>
            <a:endParaRPr lang="en-US"/>
          </a:p>
        </p:txBody>
      </p:sp>
    </p:spTree>
    <p:extLst>
      <p:ext uri="{BB962C8B-B14F-4D97-AF65-F5344CB8AC3E}">
        <p14:creationId xmlns:p14="http://schemas.microsoft.com/office/powerpoint/2010/main" val="2983605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mailto:ecades@mum.edu" TargetMode="External"/><Relationship Id="rId2" Type="http://schemas.openxmlformats.org/officeDocument/2006/relationships/image" Target="../media/image13.gif"/><Relationship Id="rId1" Type="http://schemas.openxmlformats.org/officeDocument/2006/relationships/slideLayout" Target="../slideLayouts/slideLayout4.xml"/><Relationship Id="rId5" Type="http://schemas.openxmlformats.org/officeDocument/2006/relationships/hyperlink" Target="mailto:agezai@mum.edu" TargetMode="External"/><Relationship Id="rId4" Type="http://schemas.openxmlformats.org/officeDocument/2006/relationships/hyperlink" Target="mailto:mabolaji@mum.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67B64F2-1009-4957-9F90-0709BB30E108}"/>
              </a:ext>
            </a:extLst>
          </p:cNvPr>
          <p:cNvSpPr>
            <a:spLocks noGrp="1"/>
          </p:cNvSpPr>
          <p:nvPr>
            <p:ph type="title"/>
          </p:nvPr>
        </p:nvSpPr>
        <p:spPr>
          <a:xfrm>
            <a:off x="643467" y="640080"/>
            <a:ext cx="3096427" cy="5613236"/>
          </a:xfrm>
        </p:spPr>
        <p:txBody>
          <a:bodyPr vert="horz" lIns="91440" tIns="45720" rIns="91440" bIns="45720" rtlCol="0" anchor="ctr">
            <a:normAutofit/>
          </a:bodyPr>
          <a:lstStyle/>
          <a:p>
            <a:r>
              <a:rPr lang="en-US" sz="4100" kern="1200" dirty="0">
                <a:solidFill>
                  <a:srgbClr val="FFFF00"/>
                </a:solidFill>
                <a:latin typeface="Algerian" panose="04020705040A02060702" pitchFamily="82" charset="0"/>
              </a:rPr>
              <a:t>Group One </a:t>
            </a:r>
            <a:r>
              <a:rPr lang="en-US" sz="4100" kern="1200" dirty="0">
                <a:solidFill>
                  <a:srgbClr val="FFFFFF"/>
                </a:solidFill>
                <a:latin typeface="+mj-lt"/>
                <a:ea typeface="+mj-ea"/>
                <a:cs typeface="+mj-cs"/>
              </a:rPr>
              <a:t>Library Management System  </a:t>
            </a:r>
          </a:p>
        </p:txBody>
      </p:sp>
      <p:sp>
        <p:nvSpPr>
          <p:cNvPr id="3" name="Content Placeholder 2">
            <a:extLst>
              <a:ext uri="{FF2B5EF4-FFF2-40B4-BE49-F238E27FC236}">
                <a16:creationId xmlns:a16="http://schemas.microsoft.com/office/drawing/2014/main" id="{2C546652-D560-4A2F-9813-A8C7FA6BF272}"/>
              </a:ext>
            </a:extLst>
          </p:cNvPr>
          <p:cNvSpPr>
            <a:spLocks noGrp="1"/>
          </p:cNvSpPr>
          <p:nvPr>
            <p:ph sz="half" idx="1"/>
          </p:nvPr>
        </p:nvSpPr>
        <p:spPr>
          <a:xfrm>
            <a:off x="4699818" y="640082"/>
            <a:ext cx="6848715" cy="2484884"/>
          </a:xfrm>
        </p:spPr>
        <p:txBody>
          <a:bodyPr vert="horz" lIns="91440" tIns="45720" rIns="91440" bIns="45720" rtlCol="0" anchor="ctr">
            <a:normAutofit/>
          </a:bodyPr>
          <a:lstStyle/>
          <a:p>
            <a:r>
              <a:rPr lang="en-US" sz="2000" dirty="0"/>
              <a:t>Introduction </a:t>
            </a:r>
          </a:p>
          <a:p>
            <a:r>
              <a:rPr lang="en-US" sz="2000" dirty="0"/>
              <a:t>Demand of software has been increasing day by day. Therefore, there is more demand for software development paradigm that improves quality and productivity of software development.</a:t>
            </a:r>
          </a:p>
          <a:p>
            <a:r>
              <a:rPr lang="en-US" sz="2000" dirty="0"/>
              <a:t>Design pattern is a general repeatable solution to a commonly occurring problem in software design. </a:t>
            </a:r>
          </a:p>
          <a:p>
            <a:endParaRPr lang="en-US" sz="2000" dirty="0"/>
          </a:p>
        </p:txBody>
      </p:sp>
      <p:pic>
        <p:nvPicPr>
          <p:cNvPr id="16" name="Content Placeholder 15" descr="A screenshot of a cell phone&#10;&#10;Description automatically generated">
            <a:extLst>
              <a:ext uri="{FF2B5EF4-FFF2-40B4-BE49-F238E27FC236}">
                <a16:creationId xmlns:a16="http://schemas.microsoft.com/office/drawing/2014/main" id="{38081EED-13FD-4155-A3A4-0AA0058689F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922196" y="2878712"/>
            <a:ext cx="5361969" cy="3056322"/>
          </a:xfrm>
          <a:prstGeom prst="rect">
            <a:avLst/>
          </a:prstGeom>
        </p:spPr>
      </p:pic>
    </p:spTree>
    <p:extLst>
      <p:ext uri="{BB962C8B-B14F-4D97-AF65-F5344CB8AC3E}">
        <p14:creationId xmlns:p14="http://schemas.microsoft.com/office/powerpoint/2010/main" val="3643388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CEDA0-BEEF-4B9C-99CC-74FDAE207823}"/>
              </a:ext>
            </a:extLst>
          </p:cNvPr>
          <p:cNvSpPr>
            <a:spLocks noGrp="1"/>
          </p:cNvSpPr>
          <p:nvPr>
            <p:ph type="title"/>
          </p:nvPr>
        </p:nvSpPr>
        <p:spPr>
          <a:xfrm>
            <a:off x="838200" y="365125"/>
            <a:ext cx="10515600" cy="1325563"/>
          </a:xfrm>
        </p:spPr>
        <p:txBody>
          <a:bodyPr/>
          <a:lstStyle/>
          <a:p>
            <a:r>
              <a:rPr lang="en-US">
                <a:solidFill>
                  <a:srgbClr val="FF0000"/>
                </a:solidFill>
                <a:latin typeface="Algerian" panose="04020705040A02060702" pitchFamily="82" charset="0"/>
              </a:rPr>
              <a:t>The Iterator Design Pattern </a:t>
            </a:r>
            <a:endParaRPr lang="en-US" dirty="0">
              <a:solidFill>
                <a:srgbClr val="FF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32398A68-338B-4F07-9170-822532A62EF3}"/>
              </a:ext>
            </a:extLst>
          </p:cNvPr>
          <p:cNvSpPr>
            <a:spLocks noGrp="1"/>
          </p:cNvSpPr>
          <p:nvPr>
            <p:ph sz="half" idx="1"/>
          </p:nvPr>
        </p:nvSpPr>
        <p:spPr>
          <a:xfrm>
            <a:off x="838200" y="1825625"/>
            <a:ext cx="5181600" cy="4351338"/>
          </a:xfrm>
        </p:spPr>
        <p:txBody>
          <a:bodyPr>
            <a:normAutofit/>
          </a:bodyPr>
          <a:lstStyle/>
          <a:p>
            <a:r>
              <a:rPr lang="en-US" sz="2000" dirty="0">
                <a:latin typeface="Times New Roman" panose="02020603050405020304" pitchFamily="18" charset="0"/>
                <a:cs typeface="Times New Roman" panose="02020603050405020304" pitchFamily="18" charset="0"/>
              </a:rPr>
              <a:t>Iterator pattern is very commonly used design pattern in Java environment. This pattern is used to get a way to access the elements of a collection object in sequential manner without any need to know its underlying representation. </a:t>
            </a:r>
          </a:p>
          <a:p>
            <a:r>
              <a:rPr lang="en-US" sz="2000" dirty="0">
                <a:latin typeface="Times New Roman" panose="02020603050405020304" pitchFamily="18" charset="0"/>
                <a:cs typeface="Times New Roman" panose="02020603050405020304" pitchFamily="18" charset="0"/>
              </a:rPr>
              <a:t>Iterator pattern falls under behavioral pattern category.</a:t>
            </a:r>
          </a:p>
          <a:p>
            <a:r>
              <a:rPr lang="en-US" sz="2000" dirty="0">
                <a:latin typeface="Times New Roman" panose="02020603050405020304" pitchFamily="18" charset="0"/>
                <a:cs typeface="Times New Roman" panose="02020603050405020304" pitchFamily="18" charset="0"/>
              </a:rPr>
              <a:t>We applied the Iterator design pattern to traverse the element of array of BookCopy in order to access them every elements in the array. </a:t>
            </a:r>
          </a:p>
          <a:p>
            <a:endParaRPr lang="en-US" sz="2000" dirty="0">
              <a:latin typeface="Times New Roman" panose="02020603050405020304" pitchFamily="18" charset="0"/>
              <a:cs typeface="Times New Roman" panose="02020603050405020304" pitchFamily="18" charset="0"/>
            </a:endParaRPr>
          </a:p>
        </p:txBody>
      </p:sp>
      <p:pic>
        <p:nvPicPr>
          <p:cNvPr id="6" name="Content Placeholder 5" descr="A screenshot of a cell phone&#10;&#10;Description automatically generated">
            <a:extLst>
              <a:ext uri="{FF2B5EF4-FFF2-40B4-BE49-F238E27FC236}">
                <a16:creationId xmlns:a16="http://schemas.microsoft.com/office/drawing/2014/main" id="{893273AE-DF69-47A6-BF75-3B00B6E23E7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24650" y="1947704"/>
            <a:ext cx="4076700" cy="4107180"/>
          </a:xfrm>
        </p:spPr>
      </p:pic>
    </p:spTree>
    <p:extLst>
      <p:ext uri="{BB962C8B-B14F-4D97-AF65-F5344CB8AC3E}">
        <p14:creationId xmlns:p14="http://schemas.microsoft.com/office/powerpoint/2010/main" val="3351949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70DE5-3119-435F-8FD0-FE02614C95AA}"/>
              </a:ext>
            </a:extLst>
          </p:cNvPr>
          <p:cNvSpPr>
            <a:spLocks noGrp="1"/>
          </p:cNvSpPr>
          <p:nvPr>
            <p:ph type="title"/>
          </p:nvPr>
        </p:nvSpPr>
        <p:spPr/>
        <p:txBody>
          <a:bodyPr/>
          <a:lstStyle/>
          <a:p>
            <a:r>
              <a:rPr lang="en-US" dirty="0">
                <a:solidFill>
                  <a:srgbClr val="FF0000"/>
                </a:solidFill>
                <a:latin typeface="Algerian" panose="04020705040A02060702" pitchFamily="82" charset="0"/>
              </a:rPr>
              <a:t>The Strategy Design Pattern </a:t>
            </a:r>
          </a:p>
        </p:txBody>
      </p:sp>
      <p:sp>
        <p:nvSpPr>
          <p:cNvPr id="3" name="Content Placeholder 2">
            <a:extLst>
              <a:ext uri="{FF2B5EF4-FFF2-40B4-BE49-F238E27FC236}">
                <a16:creationId xmlns:a16="http://schemas.microsoft.com/office/drawing/2014/main" id="{02568E4E-F1A3-47BB-BD09-89BE0D0FBC2F}"/>
              </a:ext>
            </a:extLst>
          </p:cNvPr>
          <p:cNvSpPr>
            <a:spLocks noGrp="1"/>
          </p:cNvSpPr>
          <p:nvPr>
            <p:ph sz="half" idx="1"/>
          </p:nvPr>
        </p:nvSpPr>
        <p:spPr>
          <a:xfrm>
            <a:off x="838200" y="1825625"/>
            <a:ext cx="5181600" cy="3858483"/>
          </a:xfrm>
        </p:spPr>
        <p:txBody>
          <a:bodyPr>
            <a:normAutofit/>
          </a:bodyPr>
          <a:lstStyle/>
          <a:p>
            <a:r>
              <a:rPr lang="en-US" sz="2400" dirty="0">
                <a:latin typeface="Times New Roman" panose="02020603050405020304" pitchFamily="18" charset="0"/>
                <a:cs typeface="Times New Roman" panose="02020603050405020304" pitchFamily="18" charset="0"/>
              </a:rPr>
              <a:t>We applied Strategy pattern, In our FileCompressor class.</a:t>
            </a:r>
          </a:p>
          <a:p>
            <a:r>
              <a:rPr lang="en-US" sz="2400" dirty="0">
                <a:latin typeface="Times New Roman" panose="02020603050405020304" pitchFamily="18" charset="0"/>
                <a:cs typeface="Times New Roman" panose="02020603050405020304" pitchFamily="18" charset="0"/>
              </a:rPr>
              <a:t> The FileCompressor class is our context and the CompressionStrategy is our Strategy.</a:t>
            </a:r>
          </a:p>
          <a:p>
            <a:r>
              <a:rPr lang="en-US" sz="2400" dirty="0">
                <a:latin typeface="Times New Roman" panose="02020603050405020304" pitchFamily="18" charset="0"/>
                <a:cs typeface="Times New Roman" panose="02020603050405020304" pitchFamily="18" charset="0"/>
              </a:rPr>
              <a:t>The ZipCompressionStrategy and RarCompressionStrategy Class are ConcreteStrategy which overrides the compressFile() abstract method. </a:t>
            </a:r>
          </a:p>
        </p:txBody>
      </p:sp>
      <p:pic>
        <p:nvPicPr>
          <p:cNvPr id="8" name="Content Placeholder 7" descr="A close up of a map&#10;&#10;Description automatically generated">
            <a:extLst>
              <a:ext uri="{FF2B5EF4-FFF2-40B4-BE49-F238E27FC236}">
                <a16:creationId xmlns:a16="http://schemas.microsoft.com/office/drawing/2014/main" id="{73019A9C-FEC0-4024-8F1E-E08AC3EBD4B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594022"/>
            <a:ext cx="5912708" cy="5041555"/>
          </a:xfrm>
        </p:spPr>
      </p:pic>
    </p:spTree>
    <p:extLst>
      <p:ext uri="{BB962C8B-B14F-4D97-AF65-F5344CB8AC3E}">
        <p14:creationId xmlns:p14="http://schemas.microsoft.com/office/powerpoint/2010/main" val="3248686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F4FE5-D565-4ECE-84C8-A4ACAA86B4FB}"/>
              </a:ext>
            </a:extLst>
          </p:cNvPr>
          <p:cNvSpPr>
            <a:spLocks noGrp="1"/>
          </p:cNvSpPr>
          <p:nvPr>
            <p:ph type="title"/>
          </p:nvPr>
        </p:nvSpPr>
        <p:spPr>
          <a:xfrm>
            <a:off x="648930" y="629266"/>
            <a:ext cx="3651466" cy="1053619"/>
          </a:xfrm>
        </p:spPr>
        <p:txBody>
          <a:bodyPr>
            <a:normAutofit fontScale="90000"/>
          </a:bodyPr>
          <a:lstStyle/>
          <a:p>
            <a:r>
              <a:rPr lang="en-US" sz="2400" dirty="0">
                <a:solidFill>
                  <a:srgbClr val="FF0000"/>
                </a:solidFill>
                <a:latin typeface="Algerian" panose="04020705040A02060702" pitchFamily="82" charset="0"/>
              </a:rPr>
              <a:t>General Structure of Library Management  Framework</a:t>
            </a:r>
          </a:p>
        </p:txBody>
      </p:sp>
      <p:sp>
        <p:nvSpPr>
          <p:cNvPr id="10" name="Content Placeholder 9">
            <a:extLst>
              <a:ext uri="{FF2B5EF4-FFF2-40B4-BE49-F238E27FC236}">
                <a16:creationId xmlns:a16="http://schemas.microsoft.com/office/drawing/2014/main" id="{3F0DE87A-AAEF-4802-84E8-85DF6D4B8216}"/>
              </a:ext>
            </a:extLst>
          </p:cNvPr>
          <p:cNvSpPr>
            <a:spLocks noGrp="1"/>
          </p:cNvSpPr>
          <p:nvPr>
            <p:ph idx="1"/>
          </p:nvPr>
        </p:nvSpPr>
        <p:spPr>
          <a:xfrm>
            <a:off x="648930" y="1750979"/>
            <a:ext cx="3651467" cy="4669275"/>
          </a:xfrm>
        </p:spPr>
        <p:txBody>
          <a:bodyPr>
            <a:noAutofit/>
          </a:bodyPr>
          <a:lstStyle/>
          <a:p>
            <a:pPr marL="514350" indent="-514350">
              <a:buFont typeface="+mj-lt"/>
              <a:buAutoNum type="arabicPeriod"/>
            </a:pPr>
            <a:r>
              <a:rPr lang="en-US" sz="1600" dirty="0">
                <a:latin typeface="Times New Roman" panose="02020603050405020304" pitchFamily="18" charset="0"/>
                <a:cs typeface="Times New Roman" panose="02020603050405020304" pitchFamily="18" charset="0"/>
              </a:rPr>
              <a:t>In our project, We have got few problems in design proposed without using design patterns. This design is then improved using seven design patterns: factory, strategy, singleton, façade, adaptor,  command, Iterator design patterns.</a:t>
            </a:r>
          </a:p>
          <a:p>
            <a:pPr marL="514350" indent="-514350">
              <a:buFont typeface="+mj-lt"/>
              <a:buAutoNum type="arabicPeriod"/>
            </a:pPr>
            <a:r>
              <a:rPr lang="en-US" sz="1600" dirty="0">
                <a:latin typeface="Times New Roman" panose="02020603050405020304" pitchFamily="18" charset="0"/>
                <a:cs typeface="Times New Roman" panose="02020603050405020304" pitchFamily="18" charset="0"/>
              </a:rPr>
              <a:t>To improve the design firstly we added factory pattern to delegate responsibility of issuing book to JDBCManager. Then, facade pattern is implemented to hide the complexities of entire system and provide interface to user, using which the user can access the system. Finally, adapter and strategy with iterator pattern applied.</a:t>
            </a:r>
          </a:p>
        </p:txBody>
      </p:sp>
      <p:pic>
        <p:nvPicPr>
          <p:cNvPr id="8" name="Content Placeholder 4">
            <a:extLst>
              <a:ext uri="{FF2B5EF4-FFF2-40B4-BE49-F238E27FC236}">
                <a16:creationId xmlns:a16="http://schemas.microsoft.com/office/drawing/2014/main" id="{39FC9466-ADD7-412A-822B-CC260138ABA2}"/>
              </a:ext>
            </a:extLst>
          </p:cNvPr>
          <p:cNvPicPr>
            <a:picLocks noChangeAspect="1"/>
          </p:cNvPicPr>
          <p:nvPr/>
        </p:nvPicPr>
        <p:blipFill rotWithShape="1">
          <a:blip r:embed="rId2">
            <a:extLst>
              <a:ext uri="{28A0092B-C50C-407E-A947-70E740481C1C}">
                <a14:useLocalDpi xmlns:a14="http://schemas.microsoft.com/office/drawing/2010/main" val="0"/>
              </a:ext>
            </a:extLst>
          </a:blip>
          <a:srcRect l="1327" r="33969"/>
          <a:stretch/>
        </p:blipFill>
        <p:spPr>
          <a:xfrm>
            <a:off x="4532052" y="10"/>
            <a:ext cx="7552944" cy="6857990"/>
          </a:xfrm>
          <a:prstGeom prst="rect">
            <a:avLst/>
          </a:prstGeom>
          <a:effectLst/>
        </p:spPr>
      </p:pic>
    </p:spTree>
    <p:extLst>
      <p:ext uri="{BB962C8B-B14F-4D97-AF65-F5344CB8AC3E}">
        <p14:creationId xmlns:p14="http://schemas.microsoft.com/office/powerpoint/2010/main" val="3695344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8C972F-FFBF-436B-A77B-5AA09D2F9C1E}"/>
              </a:ext>
            </a:extLst>
          </p:cNvPr>
          <p:cNvPicPr>
            <a:picLocks noChangeAspect="1"/>
          </p:cNvPicPr>
          <p:nvPr/>
        </p:nvPicPr>
        <p:blipFill>
          <a:blip r:embed="rId3"/>
          <a:stretch>
            <a:fillRect/>
          </a:stretch>
        </p:blipFill>
        <p:spPr>
          <a:xfrm>
            <a:off x="714376" y="0"/>
            <a:ext cx="10768012" cy="6858000"/>
          </a:xfrm>
          <a:prstGeom prst="rect">
            <a:avLst/>
          </a:prstGeom>
        </p:spPr>
      </p:pic>
    </p:spTree>
    <p:extLst>
      <p:ext uri="{BB962C8B-B14F-4D97-AF65-F5344CB8AC3E}">
        <p14:creationId xmlns:p14="http://schemas.microsoft.com/office/powerpoint/2010/main" val="1123902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0">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BDE32E38-E43F-4F8D-AF25-F4C8C5FA1A8C}"/>
              </a:ext>
            </a:extLst>
          </p:cNvPr>
          <p:cNvSpPr>
            <a:spLocks noGrp="1"/>
          </p:cNvSpPr>
          <p:nvPr>
            <p:ph type="title"/>
          </p:nvPr>
        </p:nvSpPr>
        <p:spPr>
          <a:xfrm>
            <a:off x="950121" y="5529884"/>
            <a:ext cx="5693783" cy="1096331"/>
          </a:xfrm>
        </p:spPr>
        <p:txBody>
          <a:bodyPr vert="horz" lIns="91440" tIns="45720" rIns="91440" bIns="45720" rtlCol="0" anchor="ctr">
            <a:normAutofit/>
          </a:bodyPr>
          <a:lstStyle/>
          <a:p>
            <a:r>
              <a:rPr lang="en-US" sz="4000" kern="1200">
                <a:solidFill>
                  <a:srgbClr val="303030"/>
                </a:solidFill>
                <a:latin typeface="+mj-lt"/>
                <a:ea typeface="+mj-ea"/>
                <a:cs typeface="+mj-cs"/>
              </a:rPr>
              <a:t>GROUP MEMBERS</a:t>
            </a:r>
          </a:p>
        </p:txBody>
      </p:sp>
      <p:pic>
        <p:nvPicPr>
          <p:cNvPr id="6" name="Content Placeholder 5" descr="A picture containing indoor, wall, table&#10;&#10;Description automatically generated">
            <a:extLst>
              <a:ext uri="{FF2B5EF4-FFF2-40B4-BE49-F238E27FC236}">
                <a16:creationId xmlns:a16="http://schemas.microsoft.com/office/drawing/2014/main" id="{35632B08-F9C2-4768-9C15-56E83376A78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50121" y="1046710"/>
            <a:ext cx="5941068" cy="3826047"/>
          </a:xfrm>
          <a:prstGeom prst="rect">
            <a:avLst/>
          </a:prstGeom>
        </p:spPr>
      </p:pic>
      <p:sp>
        <p:nvSpPr>
          <p:cNvPr id="4" name="Content Placeholder 3">
            <a:extLst>
              <a:ext uri="{FF2B5EF4-FFF2-40B4-BE49-F238E27FC236}">
                <a16:creationId xmlns:a16="http://schemas.microsoft.com/office/drawing/2014/main" id="{F5687C6A-3E0F-4C81-ABC6-A55E7CFD7026}"/>
              </a:ext>
            </a:extLst>
          </p:cNvPr>
          <p:cNvSpPr>
            <a:spLocks noGrp="1"/>
          </p:cNvSpPr>
          <p:nvPr>
            <p:ph sz="half" idx="2"/>
          </p:nvPr>
        </p:nvSpPr>
        <p:spPr>
          <a:xfrm>
            <a:off x="7534655" y="965199"/>
            <a:ext cx="4008101" cy="4020458"/>
          </a:xfrm>
        </p:spPr>
        <p:txBody>
          <a:bodyPr vert="horz" lIns="91440" tIns="45720" rIns="91440" bIns="45720" rtlCol="0" anchor="ctr">
            <a:normAutofit/>
          </a:bodyPr>
          <a:lstStyle/>
          <a:p>
            <a:r>
              <a:rPr lang="en-US" sz="2000"/>
              <a:t>Emmanuel Cadet (</a:t>
            </a:r>
            <a:r>
              <a:rPr lang="en-US" sz="2000">
                <a:hlinkClick r:id="rId3"/>
              </a:rPr>
              <a:t>ecades@mum.edu</a:t>
            </a:r>
            <a:r>
              <a:rPr lang="en-US" sz="2000"/>
              <a:t>)</a:t>
            </a:r>
          </a:p>
          <a:p>
            <a:r>
              <a:rPr lang="en-US" sz="2000"/>
              <a:t>Musiliu Adeniyi Bolaji (</a:t>
            </a:r>
            <a:r>
              <a:rPr lang="en-US" sz="2000">
                <a:hlinkClick r:id="rId4"/>
              </a:rPr>
              <a:t>mabolaji@mum.edu</a:t>
            </a:r>
            <a:r>
              <a:rPr lang="en-US" sz="2000"/>
              <a:t>)</a:t>
            </a:r>
          </a:p>
          <a:p>
            <a:r>
              <a:rPr lang="en-US" sz="2000"/>
              <a:t>Aaron Gezai (</a:t>
            </a:r>
            <a:r>
              <a:rPr lang="en-US" sz="2000">
                <a:hlinkClick r:id="rId5"/>
              </a:rPr>
              <a:t>agezai@mum.edu</a:t>
            </a:r>
            <a:r>
              <a:rPr lang="en-US" sz="2000"/>
              <a:t>)</a:t>
            </a:r>
          </a:p>
          <a:p>
            <a:pPr marL="0"/>
            <a:endParaRPr lang="en-US" sz="2000"/>
          </a:p>
        </p:txBody>
      </p:sp>
    </p:spTree>
    <p:extLst>
      <p:ext uri="{BB962C8B-B14F-4D97-AF65-F5344CB8AC3E}">
        <p14:creationId xmlns:p14="http://schemas.microsoft.com/office/powerpoint/2010/main" val="3559036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9990C1-DA09-4C62-8AE9-1B50BC67D83B}"/>
              </a:ext>
            </a:extLst>
          </p:cNvPr>
          <p:cNvSpPr>
            <a:spLocks noGrp="1"/>
          </p:cNvSpPr>
          <p:nvPr>
            <p:ph type="title"/>
          </p:nvPr>
        </p:nvSpPr>
        <p:spPr>
          <a:xfrm>
            <a:off x="838200" y="963507"/>
            <a:ext cx="3494362" cy="4930986"/>
          </a:xfrm>
        </p:spPr>
        <p:txBody>
          <a:bodyPr>
            <a:normAutofit/>
          </a:bodyPr>
          <a:lstStyle/>
          <a:p>
            <a:pPr algn="r"/>
            <a:r>
              <a:rPr lang="en-US" dirty="0">
                <a:solidFill>
                  <a:schemeClr val="accent1"/>
                </a:solidFill>
                <a:latin typeface="Algerian" panose="04020705040A02060702" pitchFamily="82" charset="0"/>
              </a:rPr>
              <a:t>Problem System and Analysis.</a:t>
            </a:r>
          </a:p>
        </p:txBody>
      </p:sp>
      <p:cxnSp>
        <p:nvCxnSpPr>
          <p:cNvPr id="16" name="Straight Connector 10">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98A6AE9-B99B-4C45-A70F-2A9A0E5CCB63}"/>
              </a:ext>
            </a:extLst>
          </p:cNvPr>
          <p:cNvSpPr>
            <a:spLocks noGrp="1"/>
          </p:cNvSpPr>
          <p:nvPr>
            <p:ph sz="half" idx="1"/>
          </p:nvPr>
        </p:nvSpPr>
        <p:spPr>
          <a:xfrm>
            <a:off x="4976030" y="963507"/>
            <a:ext cx="6250940" cy="2304627"/>
          </a:xfrm>
        </p:spPr>
        <p:txBody>
          <a:bodyPr anchor="b">
            <a:normAutofit fontScale="92500" lnSpcReduction="10000"/>
          </a:bodyPr>
          <a:lstStyle/>
          <a:p>
            <a:r>
              <a:rPr lang="en-US" sz="2000" dirty="0">
                <a:latin typeface="Times New Roman" panose="02020603050405020304" pitchFamily="18" charset="0"/>
                <a:cs typeface="Times New Roman" panose="02020603050405020304" pitchFamily="18" charset="0"/>
              </a:rPr>
              <a:t>We have taken very simplified version of library Management System that Managed the catalog of a library.</a:t>
            </a:r>
          </a:p>
          <a:p>
            <a:r>
              <a:rPr lang="en-US" sz="2000" dirty="0">
                <a:latin typeface="Times New Roman" panose="02020603050405020304" pitchFamily="18" charset="0"/>
                <a:cs typeface="Times New Roman" panose="02020603050405020304" pitchFamily="18" charset="0"/>
              </a:rPr>
              <a:t>We create an application first then we could build a framework. </a:t>
            </a:r>
          </a:p>
          <a:p>
            <a:r>
              <a:rPr lang="en-US" sz="2000" dirty="0">
                <a:latin typeface="Times New Roman" panose="02020603050405020304" pitchFamily="18" charset="0"/>
                <a:cs typeface="Times New Roman" panose="02020603050405020304" pitchFamily="18" charset="0"/>
              </a:rPr>
              <a:t>We used seven design pattern to build our Framework </a:t>
            </a:r>
          </a:p>
          <a:p>
            <a:endParaRPr lang="en-US" sz="2000" dirty="0"/>
          </a:p>
        </p:txBody>
      </p:sp>
      <p:sp>
        <p:nvSpPr>
          <p:cNvPr id="4" name="Content Placeholder 3">
            <a:extLst>
              <a:ext uri="{FF2B5EF4-FFF2-40B4-BE49-F238E27FC236}">
                <a16:creationId xmlns:a16="http://schemas.microsoft.com/office/drawing/2014/main" id="{742257B8-6E07-4088-9B72-0CA9F8A49409}"/>
              </a:ext>
            </a:extLst>
          </p:cNvPr>
          <p:cNvSpPr>
            <a:spLocks noGrp="1"/>
          </p:cNvSpPr>
          <p:nvPr>
            <p:ph sz="half" idx="2"/>
          </p:nvPr>
        </p:nvSpPr>
        <p:spPr>
          <a:xfrm>
            <a:off x="4976030" y="3589866"/>
            <a:ext cx="6250940" cy="2304628"/>
          </a:xfrm>
        </p:spPr>
        <p:txBody>
          <a:bodyPr>
            <a:normAutofit fontScale="92500" lnSpcReduction="10000"/>
          </a:bodyPr>
          <a:lstStyle/>
          <a:p>
            <a:pPr marL="514350" indent="-514350">
              <a:buFont typeface="+mj-lt"/>
              <a:buAutoNum type="arabicPeriod"/>
            </a:pPr>
            <a:r>
              <a:rPr lang="en-US" sz="1400" dirty="0">
                <a:latin typeface="Times New Roman" panose="02020603050405020304" pitchFamily="18" charset="0"/>
                <a:cs typeface="Times New Roman" panose="02020603050405020304" pitchFamily="18" charset="0"/>
              </a:rPr>
              <a:t>Factory Method pattern</a:t>
            </a:r>
          </a:p>
          <a:p>
            <a:pPr marL="514350" indent="-514350">
              <a:buFont typeface="+mj-lt"/>
              <a:buAutoNum type="arabicPeriod"/>
            </a:pPr>
            <a:r>
              <a:rPr lang="en-US" sz="1400" dirty="0">
                <a:latin typeface="Times New Roman" panose="02020603050405020304" pitchFamily="18" charset="0"/>
                <a:cs typeface="Times New Roman" panose="02020603050405020304" pitchFamily="18" charset="0"/>
              </a:rPr>
              <a:t>Strategy pattern </a:t>
            </a:r>
          </a:p>
          <a:p>
            <a:pPr marL="514350" indent="-514350">
              <a:buFont typeface="+mj-lt"/>
              <a:buAutoNum type="arabicPeriod"/>
            </a:pPr>
            <a:r>
              <a:rPr lang="en-US" sz="1400" dirty="0">
                <a:latin typeface="Times New Roman" panose="02020603050405020304" pitchFamily="18" charset="0"/>
                <a:cs typeface="Times New Roman" panose="02020603050405020304" pitchFamily="18" charset="0"/>
              </a:rPr>
              <a:t>Singleton pattern</a:t>
            </a:r>
          </a:p>
          <a:p>
            <a:pPr marL="514350" indent="-514350">
              <a:buFont typeface="+mj-lt"/>
              <a:buAutoNum type="arabicPeriod"/>
            </a:pPr>
            <a:r>
              <a:rPr lang="en-US" sz="1400" dirty="0">
                <a:latin typeface="Times New Roman" panose="02020603050405020304" pitchFamily="18" charset="0"/>
                <a:cs typeface="Times New Roman" panose="02020603050405020304" pitchFamily="18" charset="0"/>
              </a:rPr>
              <a:t>Façade pattern </a:t>
            </a:r>
          </a:p>
          <a:p>
            <a:pPr marL="514350" indent="-514350">
              <a:buFont typeface="+mj-lt"/>
              <a:buAutoNum type="arabicPeriod"/>
            </a:pPr>
            <a:r>
              <a:rPr lang="en-US" sz="1400" dirty="0">
                <a:latin typeface="Times New Roman" panose="02020603050405020304" pitchFamily="18" charset="0"/>
                <a:cs typeface="Times New Roman" panose="02020603050405020304" pitchFamily="18" charset="0"/>
              </a:rPr>
              <a:t>Adapter pattern </a:t>
            </a:r>
          </a:p>
          <a:p>
            <a:pPr marL="514350" indent="-514350">
              <a:buFont typeface="+mj-lt"/>
              <a:buAutoNum type="arabicPeriod"/>
            </a:pPr>
            <a:r>
              <a:rPr lang="en-US" sz="1400" dirty="0">
                <a:latin typeface="Times New Roman" panose="02020603050405020304" pitchFamily="18" charset="0"/>
                <a:cs typeface="Times New Roman" panose="02020603050405020304" pitchFamily="18" charset="0"/>
              </a:rPr>
              <a:t>Command pattern</a:t>
            </a:r>
          </a:p>
          <a:p>
            <a:pPr marL="514350" indent="-514350">
              <a:buFont typeface="+mj-lt"/>
              <a:buAutoNum type="arabicPeriod"/>
            </a:pPr>
            <a:r>
              <a:rPr lang="en-US" sz="1400" dirty="0">
                <a:latin typeface="Times New Roman" panose="02020603050405020304" pitchFamily="18" charset="0"/>
                <a:cs typeface="Times New Roman" panose="02020603050405020304" pitchFamily="18" charset="0"/>
              </a:rPr>
              <a:t>Template Method Pattern </a:t>
            </a:r>
          </a:p>
          <a:p>
            <a:pPr marL="514350" indent="-514350">
              <a:buFont typeface="+mj-lt"/>
              <a:buAutoNum type="arabicPeriod"/>
            </a:pPr>
            <a:r>
              <a:rPr lang="en-US" sz="1400" dirty="0">
                <a:latin typeface="Times New Roman" panose="02020603050405020304" pitchFamily="18" charset="0"/>
                <a:cs typeface="Times New Roman" panose="02020603050405020304" pitchFamily="18" charset="0"/>
              </a:rPr>
              <a:t>Iterator pattern </a:t>
            </a:r>
          </a:p>
        </p:txBody>
      </p:sp>
    </p:spTree>
    <p:extLst>
      <p:ext uri="{BB962C8B-B14F-4D97-AF65-F5344CB8AC3E}">
        <p14:creationId xmlns:p14="http://schemas.microsoft.com/office/powerpoint/2010/main" val="3572538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61B607-E6CC-448F-A41E-0D70DE4FF6B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Library System Use Case Diagram</a:t>
            </a:r>
          </a:p>
        </p:txBody>
      </p:sp>
      <p:pic>
        <p:nvPicPr>
          <p:cNvPr id="5" name="Content Placeholder 4">
            <a:extLst>
              <a:ext uri="{FF2B5EF4-FFF2-40B4-BE49-F238E27FC236}">
                <a16:creationId xmlns:a16="http://schemas.microsoft.com/office/drawing/2014/main" id="{E2E7F2EB-C81D-4554-BA42-E77C3539A693}"/>
              </a:ext>
            </a:extLst>
          </p:cNvPr>
          <p:cNvPicPr>
            <a:picLocks noGrp="1" noChangeAspect="1"/>
          </p:cNvPicPr>
          <p:nvPr>
            <p:ph sz="half" idx="2"/>
          </p:nvPr>
        </p:nvPicPr>
        <p:blipFill>
          <a:blip r:embed="rId2"/>
          <a:stretch>
            <a:fillRect/>
          </a:stretch>
        </p:blipFill>
        <p:spPr>
          <a:xfrm>
            <a:off x="4243705" y="961812"/>
            <a:ext cx="6777989" cy="4930987"/>
          </a:xfrm>
          <a:prstGeom prst="rect">
            <a:avLst/>
          </a:prstGeom>
        </p:spPr>
      </p:pic>
    </p:spTree>
    <p:extLst>
      <p:ext uri="{BB962C8B-B14F-4D97-AF65-F5344CB8AC3E}">
        <p14:creationId xmlns:p14="http://schemas.microsoft.com/office/powerpoint/2010/main" val="993755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F28874B-19A1-40F3-97F7-7DA68D20E613}"/>
              </a:ext>
            </a:extLst>
          </p:cNvPr>
          <p:cNvSpPr txBox="1">
            <a:spLocks/>
          </p:cNvSpPr>
          <p:nvPr/>
        </p:nvSpPr>
        <p:spPr>
          <a:xfrm>
            <a:off x="888631" y="2349925"/>
            <a:ext cx="3498979" cy="24564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FF0000"/>
                </a:solidFill>
                <a:latin typeface="Algerian" panose="04020705040A02060702" pitchFamily="82" charset="0"/>
              </a:rPr>
              <a:t>Library System</a:t>
            </a:r>
          </a:p>
        </p:txBody>
      </p:sp>
      <p:sp>
        <p:nvSpPr>
          <p:cNvPr id="5" name="Title 1">
            <a:extLst>
              <a:ext uri="{FF2B5EF4-FFF2-40B4-BE49-F238E27FC236}">
                <a16:creationId xmlns:a16="http://schemas.microsoft.com/office/drawing/2014/main" id="{928B5DA8-67A0-4391-BB7F-81A911D7CA03}"/>
              </a:ext>
            </a:extLst>
          </p:cNvPr>
          <p:cNvSpPr txBox="1">
            <a:spLocks/>
          </p:cNvSpPr>
          <p:nvPr/>
        </p:nvSpPr>
        <p:spPr>
          <a:xfrm>
            <a:off x="823303" y="1652592"/>
            <a:ext cx="3601060" cy="609600"/>
          </a:xfrm>
          <a:prstGeom prst="rect">
            <a:avLst/>
          </a:prstGeom>
        </p:spPr>
        <p:txBody>
          <a:bodyPr vert="horz" lIns="228600" tIns="228600" rIns="228600" bIns="228600" rtlCol="0" anchor="ctr">
            <a:noAutofit/>
          </a:bodyPr>
          <a:lstStyle>
            <a:lvl1pPr algn="ctr" defTabSz="914400" rtl="0" eaLnBrk="1" latinLnBrk="0" hangingPunct="1">
              <a:lnSpc>
                <a:spcPct val="85000"/>
              </a:lnSpc>
              <a:spcBef>
                <a:spcPct val="0"/>
              </a:spcBef>
              <a:buNone/>
              <a:defRPr sz="4000" b="0" i="0" kern="1200" cap="none" spc="-150">
                <a:solidFill>
                  <a:srgbClr val="FFFEFF"/>
                </a:solidFill>
                <a:effectLst/>
                <a:latin typeface="+mj-lt"/>
                <a:ea typeface="+mj-ea"/>
                <a:cs typeface="+mj-cs"/>
              </a:defRPr>
            </a:lvl1pPr>
          </a:lstStyle>
          <a:p>
            <a:r>
              <a:rPr lang="en-US" sz="2400" dirty="0"/>
              <a:t>Class  Diagram</a:t>
            </a:r>
          </a:p>
        </p:txBody>
      </p:sp>
      <p:pic>
        <p:nvPicPr>
          <p:cNvPr id="6" name="Content Placeholder 11">
            <a:extLst>
              <a:ext uri="{FF2B5EF4-FFF2-40B4-BE49-F238E27FC236}">
                <a16:creationId xmlns:a16="http://schemas.microsoft.com/office/drawing/2014/main" id="{B6003188-4B25-4924-BA43-F4FFE2A346C2}"/>
              </a:ext>
            </a:extLst>
          </p:cNvPr>
          <p:cNvPicPr>
            <a:picLocks noChangeAspect="1"/>
          </p:cNvPicPr>
          <p:nvPr/>
        </p:nvPicPr>
        <p:blipFill>
          <a:blip r:embed="rId2"/>
          <a:stretch>
            <a:fillRect/>
          </a:stretch>
        </p:blipFill>
        <p:spPr>
          <a:xfrm>
            <a:off x="4548400" y="202587"/>
            <a:ext cx="7533476" cy="6444823"/>
          </a:xfrm>
          <a:prstGeom prst="rect">
            <a:avLst/>
          </a:prstGeom>
        </p:spPr>
      </p:pic>
    </p:spTree>
    <p:extLst>
      <p:ext uri="{BB962C8B-B14F-4D97-AF65-F5344CB8AC3E}">
        <p14:creationId xmlns:p14="http://schemas.microsoft.com/office/powerpoint/2010/main" val="2671140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2479E-ACAA-42B2-A294-092E201A3318}"/>
              </a:ext>
            </a:extLst>
          </p:cNvPr>
          <p:cNvSpPr>
            <a:spLocks noGrp="1"/>
          </p:cNvSpPr>
          <p:nvPr>
            <p:ph type="title"/>
          </p:nvPr>
        </p:nvSpPr>
        <p:spPr>
          <a:xfrm>
            <a:off x="838200" y="365125"/>
            <a:ext cx="10515600" cy="1325563"/>
          </a:xfrm>
        </p:spPr>
        <p:txBody>
          <a:bodyPr/>
          <a:lstStyle/>
          <a:p>
            <a:r>
              <a:rPr lang="en-US" dirty="0">
                <a:solidFill>
                  <a:srgbClr val="FF0000"/>
                </a:solidFill>
                <a:latin typeface="Algerian" panose="04020705040A02060702" pitchFamily="82" charset="0"/>
              </a:rPr>
              <a:t>The Business Part of Framework </a:t>
            </a:r>
          </a:p>
        </p:txBody>
      </p:sp>
      <p:sp>
        <p:nvSpPr>
          <p:cNvPr id="3" name="Content Placeholder 2">
            <a:extLst>
              <a:ext uri="{FF2B5EF4-FFF2-40B4-BE49-F238E27FC236}">
                <a16:creationId xmlns:a16="http://schemas.microsoft.com/office/drawing/2014/main" id="{A90FDFD2-502C-4F48-9A82-0746A287A19C}"/>
              </a:ext>
            </a:extLst>
          </p:cNvPr>
          <p:cNvSpPr>
            <a:spLocks noGrp="1"/>
          </p:cNvSpPr>
          <p:nvPr>
            <p:ph sz="half" idx="1"/>
          </p:nvPr>
        </p:nvSpPr>
        <p:spPr>
          <a:xfrm>
            <a:off x="838200" y="1825625"/>
            <a:ext cx="5181600" cy="4351338"/>
          </a:xfrm>
        </p:spPr>
        <p:txBody>
          <a:bodyPr>
            <a:normAutofit lnSpcReduction="10000"/>
          </a:bodyPr>
          <a:lstStyle/>
          <a:p>
            <a:r>
              <a:rPr lang="en-US" dirty="0">
                <a:latin typeface="Times New Roman" panose="02020603050405020304" pitchFamily="18" charset="0"/>
                <a:cs typeface="Times New Roman" panose="02020603050405020304" pitchFamily="18" charset="0"/>
              </a:rPr>
              <a:t>The business part of the framework contains only the application part which will use or Framework.</a:t>
            </a:r>
          </a:p>
          <a:p>
            <a:r>
              <a:rPr lang="en-US" dirty="0">
                <a:latin typeface="Times New Roman" panose="02020603050405020304" pitchFamily="18" charset="0"/>
                <a:cs typeface="Times New Roman" panose="02020603050405020304" pitchFamily="18" charset="0"/>
              </a:rPr>
              <a:t>The business is the Application part of our project which contains, </a:t>
            </a:r>
          </a:p>
          <a:p>
            <a:r>
              <a:rPr lang="en-US" dirty="0">
                <a:solidFill>
                  <a:srgbClr val="00B0F0"/>
                </a:solidFill>
                <a:latin typeface="Times New Roman" panose="02020603050405020304" pitchFamily="18" charset="0"/>
                <a:cs typeface="Times New Roman" panose="02020603050405020304" pitchFamily="18" charset="0"/>
              </a:rPr>
              <a:t>Address, Person, Autor, Library Member, Checkout Entry, Checkout Record, Book, Bookcopy.</a:t>
            </a:r>
          </a:p>
          <a:p>
            <a:endParaRPr lang="en-US" dirty="0">
              <a:latin typeface="Times New Roman" panose="02020603050405020304" pitchFamily="18" charset="0"/>
              <a:cs typeface="Times New Roman" panose="02020603050405020304" pitchFamily="18" charset="0"/>
            </a:endParaRPr>
          </a:p>
        </p:txBody>
      </p:sp>
      <p:pic>
        <p:nvPicPr>
          <p:cNvPr id="6" name="Content Placeholder 5" descr="A close up of a map&#10;&#10;Description automatically generated">
            <a:extLst>
              <a:ext uri="{FF2B5EF4-FFF2-40B4-BE49-F238E27FC236}">
                <a16:creationId xmlns:a16="http://schemas.microsoft.com/office/drawing/2014/main" id="{DDCE5871-9C38-45AF-A397-4169D73F542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995941"/>
            <a:ext cx="5181600" cy="4010706"/>
          </a:xfrm>
        </p:spPr>
      </p:pic>
    </p:spTree>
    <p:extLst>
      <p:ext uri="{BB962C8B-B14F-4D97-AF65-F5344CB8AC3E}">
        <p14:creationId xmlns:p14="http://schemas.microsoft.com/office/powerpoint/2010/main" val="3362754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FCC4A-BA7E-4189-A478-9ABB9DA424E1}"/>
              </a:ext>
            </a:extLst>
          </p:cNvPr>
          <p:cNvSpPr>
            <a:spLocks noGrp="1"/>
          </p:cNvSpPr>
          <p:nvPr>
            <p:ph type="title"/>
          </p:nvPr>
        </p:nvSpPr>
        <p:spPr>
          <a:xfrm>
            <a:off x="838200" y="365125"/>
            <a:ext cx="10515600" cy="1325563"/>
          </a:xfrm>
        </p:spPr>
        <p:txBody>
          <a:bodyPr>
            <a:normAutofit/>
          </a:bodyPr>
          <a:lstStyle/>
          <a:p>
            <a:r>
              <a:rPr lang="en-US" sz="3600">
                <a:solidFill>
                  <a:srgbClr val="FF0000"/>
                </a:solidFill>
                <a:latin typeface="Algerian" panose="04020705040A02060702" pitchFamily="82" charset="0"/>
              </a:rPr>
              <a:t>MAIN KEY POINT OF OUR LIBRARY FRAMEWORK</a:t>
            </a:r>
            <a:endParaRPr lang="en-US" sz="3600" dirty="0">
              <a:solidFill>
                <a:srgbClr val="FF0000"/>
              </a:solidFill>
              <a:latin typeface="Algerian" panose="04020705040A02060702" pitchFamily="82" charset="0"/>
            </a:endParaRPr>
          </a:p>
        </p:txBody>
      </p:sp>
      <p:sp>
        <p:nvSpPr>
          <p:cNvPr id="4" name="Content Placeholder 3">
            <a:extLst>
              <a:ext uri="{FF2B5EF4-FFF2-40B4-BE49-F238E27FC236}">
                <a16:creationId xmlns:a16="http://schemas.microsoft.com/office/drawing/2014/main" id="{9F3DC4E2-84BB-4420-86F4-AA2AA7EEAAEE}"/>
              </a:ext>
            </a:extLst>
          </p:cNvPr>
          <p:cNvSpPr>
            <a:spLocks noGrp="1"/>
          </p:cNvSpPr>
          <p:nvPr>
            <p:ph sz="half" idx="2"/>
          </p:nvPr>
        </p:nvSpPr>
        <p:spPr>
          <a:xfrm>
            <a:off x="6172200" y="1825625"/>
            <a:ext cx="5181600" cy="4351338"/>
          </a:xfrm>
        </p:spPr>
        <p:txBody>
          <a:bodyPr>
            <a:normAutofit fontScale="70000" lnSpcReduction="20000"/>
          </a:bodyPr>
          <a:lstStyle/>
          <a:p>
            <a:r>
              <a:rPr lang="en-US" dirty="0">
                <a:solidFill>
                  <a:srgbClr val="00B0F0"/>
                </a:solidFill>
                <a:latin typeface="Times New Roman" panose="02020603050405020304" pitchFamily="18" charset="0"/>
                <a:cs typeface="Times New Roman" panose="02020603050405020304" pitchFamily="18" charset="0"/>
              </a:rPr>
              <a:t>The framework is developed to make Library Application development easy for application developers across different platforms.</a:t>
            </a:r>
          </a:p>
          <a:p>
            <a:r>
              <a:rPr lang="en-US" dirty="0">
                <a:solidFill>
                  <a:srgbClr val="00B0F0"/>
                </a:solidFill>
                <a:latin typeface="Times New Roman" panose="02020603050405020304" pitchFamily="18" charset="0"/>
                <a:cs typeface="Times New Roman" panose="02020603050405020304" pitchFamily="18" charset="0"/>
              </a:rPr>
              <a:t>The framework exposes four major APIs/services:</a:t>
            </a:r>
          </a:p>
          <a:p>
            <a:pPr lvl="1"/>
            <a:r>
              <a:rPr lang="en-US" dirty="0">
                <a:solidFill>
                  <a:srgbClr val="00B0F0"/>
                </a:solidFill>
                <a:latin typeface="Times New Roman" panose="02020603050405020304" pitchFamily="18" charset="0"/>
                <a:cs typeface="Times New Roman" panose="02020603050405020304" pitchFamily="18" charset="0"/>
              </a:rPr>
              <a:t>UserService – to manager users</a:t>
            </a:r>
          </a:p>
          <a:p>
            <a:pPr lvl="1"/>
            <a:r>
              <a:rPr lang="en-US" dirty="0">
                <a:solidFill>
                  <a:srgbClr val="00B0F0"/>
                </a:solidFill>
                <a:latin typeface="Times New Roman" panose="02020603050405020304" pitchFamily="18" charset="0"/>
                <a:cs typeface="Times New Roman" panose="02020603050405020304" pitchFamily="18" charset="0"/>
              </a:rPr>
              <a:t>BookService – to manage books</a:t>
            </a:r>
          </a:p>
          <a:p>
            <a:pPr lvl="1"/>
            <a:r>
              <a:rPr lang="en-US" dirty="0">
                <a:solidFill>
                  <a:srgbClr val="00B0F0"/>
                </a:solidFill>
                <a:latin typeface="Times New Roman" panose="02020603050405020304" pitchFamily="18" charset="0"/>
                <a:cs typeface="Times New Roman" panose="02020603050405020304" pitchFamily="18" charset="0"/>
              </a:rPr>
              <a:t>AuthorService – to manage authors</a:t>
            </a:r>
          </a:p>
          <a:p>
            <a:pPr lvl="1"/>
            <a:r>
              <a:rPr lang="en-US" dirty="0">
                <a:solidFill>
                  <a:srgbClr val="00B0F0"/>
                </a:solidFill>
                <a:latin typeface="Times New Roman" panose="02020603050405020304" pitchFamily="18" charset="0"/>
                <a:cs typeface="Times New Roman" panose="02020603050405020304" pitchFamily="18" charset="0"/>
              </a:rPr>
              <a:t>CheckOutService – to manage book checkouts</a:t>
            </a:r>
          </a:p>
          <a:p>
            <a:r>
              <a:rPr lang="en-US" dirty="0">
                <a:solidFill>
                  <a:srgbClr val="00B0F0"/>
                </a:solidFill>
                <a:latin typeface="Times New Roman" panose="02020603050405020304" pitchFamily="18" charset="0"/>
                <a:cs typeface="Times New Roman" panose="02020603050405020304" pitchFamily="18" charset="0"/>
              </a:rPr>
              <a:t>The developer can specify which and where to save records : Flat File or Relational Database</a:t>
            </a:r>
          </a:p>
          <a:p>
            <a:r>
              <a:rPr lang="en-US" dirty="0">
                <a:solidFill>
                  <a:srgbClr val="00B0F0"/>
                </a:solidFill>
                <a:latin typeface="Times New Roman" panose="02020603050405020304" pitchFamily="18" charset="0"/>
                <a:cs typeface="Times New Roman" panose="02020603050405020304" pitchFamily="18" charset="0"/>
              </a:rPr>
              <a:t>The framework makes use of design patterns : Command, Factory Method, Singleton, Façade, Adapter, Strategy and Template patterns</a:t>
            </a:r>
          </a:p>
          <a:p>
            <a:pPr marL="0" indent="0">
              <a:buNone/>
            </a:pPr>
            <a:endParaRPr lang="en-US" dirty="0">
              <a:solidFill>
                <a:srgbClr val="00B0F0"/>
              </a:solidFill>
              <a:latin typeface="Times New Roman" panose="02020603050405020304" pitchFamily="18" charset="0"/>
              <a:cs typeface="Times New Roman" panose="02020603050405020304" pitchFamily="18" charset="0"/>
            </a:endParaRPr>
          </a:p>
          <a:p>
            <a:endParaRPr lang="en-US" dirty="0">
              <a:solidFill>
                <a:srgbClr val="00B0F0"/>
              </a:solidFill>
              <a:latin typeface="Times New Roman" panose="02020603050405020304" pitchFamily="18" charset="0"/>
              <a:cs typeface="Times New Roman" panose="02020603050405020304" pitchFamily="18" charset="0"/>
            </a:endParaRPr>
          </a:p>
        </p:txBody>
      </p:sp>
      <p:pic>
        <p:nvPicPr>
          <p:cNvPr id="10" name="Content Placeholder 9" descr="A close up of a sign&#10;&#10;Description automatically generated">
            <a:extLst>
              <a:ext uri="{FF2B5EF4-FFF2-40B4-BE49-F238E27FC236}">
                <a16:creationId xmlns:a16="http://schemas.microsoft.com/office/drawing/2014/main" id="{E1E3F323-5919-4C2E-832A-38CC491C81D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53331" y="1825625"/>
            <a:ext cx="4109244" cy="3860800"/>
          </a:xfrm>
        </p:spPr>
      </p:pic>
    </p:spTree>
    <p:extLst>
      <p:ext uri="{BB962C8B-B14F-4D97-AF65-F5344CB8AC3E}">
        <p14:creationId xmlns:p14="http://schemas.microsoft.com/office/powerpoint/2010/main" val="501340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18">
            <a:extLst>
              <a:ext uri="{FF2B5EF4-FFF2-40B4-BE49-F238E27FC236}">
                <a16:creationId xmlns:a16="http://schemas.microsoft.com/office/drawing/2014/main" id="{41F5D10F-E683-48AF-9F3D-8B027C441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20">
            <a:extLst>
              <a:ext uri="{FF2B5EF4-FFF2-40B4-BE49-F238E27FC236}">
                <a16:creationId xmlns:a16="http://schemas.microsoft.com/office/drawing/2014/main" id="{2F9BC050-CF20-4F0B-BB6F-A4A4774862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22" name="Freeform 5">
              <a:extLst>
                <a:ext uri="{FF2B5EF4-FFF2-40B4-BE49-F238E27FC236}">
                  <a16:creationId xmlns:a16="http://schemas.microsoft.com/office/drawing/2014/main" id="{B2380829-74FF-4F4E-A02B-2A0216F77D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6">
              <a:extLst>
                <a:ext uri="{FF2B5EF4-FFF2-40B4-BE49-F238E27FC236}">
                  <a16:creationId xmlns:a16="http://schemas.microsoft.com/office/drawing/2014/main" id="{3730642F-4585-48C7-9493-40BD544E9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7">
              <a:extLst>
                <a:ext uri="{FF2B5EF4-FFF2-40B4-BE49-F238E27FC236}">
                  <a16:creationId xmlns:a16="http://schemas.microsoft.com/office/drawing/2014/main" id="{13DC1C73-7342-49DB-9A8C-B3CE5E2AD4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8">
              <a:extLst>
                <a:ext uri="{FF2B5EF4-FFF2-40B4-BE49-F238E27FC236}">
                  <a16:creationId xmlns:a16="http://schemas.microsoft.com/office/drawing/2014/main" id="{38E8072E-5F3C-4B39-9B24-2A039F7C73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9">
              <a:extLst>
                <a:ext uri="{FF2B5EF4-FFF2-40B4-BE49-F238E27FC236}">
                  <a16:creationId xmlns:a16="http://schemas.microsoft.com/office/drawing/2014/main" id="{4062AC30-9CDB-43AC-98FF-310A3444F3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0">
              <a:extLst>
                <a:ext uri="{FF2B5EF4-FFF2-40B4-BE49-F238E27FC236}">
                  <a16:creationId xmlns:a16="http://schemas.microsoft.com/office/drawing/2014/main" id="{6850AC42-5EE3-4B8D-9F1F-0835CB067C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1">
              <a:extLst>
                <a:ext uri="{FF2B5EF4-FFF2-40B4-BE49-F238E27FC236}">
                  <a16:creationId xmlns:a16="http://schemas.microsoft.com/office/drawing/2014/main" id="{2129323C-5E69-41BA-BEF5-EADBC7A989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12">
              <a:extLst>
                <a:ext uri="{FF2B5EF4-FFF2-40B4-BE49-F238E27FC236}">
                  <a16:creationId xmlns:a16="http://schemas.microsoft.com/office/drawing/2014/main" id="{885656C4-397F-4669-92B9-6741E543D8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13">
              <a:extLst>
                <a:ext uri="{FF2B5EF4-FFF2-40B4-BE49-F238E27FC236}">
                  <a16:creationId xmlns:a16="http://schemas.microsoft.com/office/drawing/2014/main" id="{34862245-C3D4-42D2-A690-E3769D6E17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14">
              <a:extLst>
                <a:ext uri="{FF2B5EF4-FFF2-40B4-BE49-F238E27FC236}">
                  <a16:creationId xmlns:a16="http://schemas.microsoft.com/office/drawing/2014/main" id="{74B4866E-8B45-4CC8-80AC-EA10DB8D3F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15">
              <a:extLst>
                <a:ext uri="{FF2B5EF4-FFF2-40B4-BE49-F238E27FC236}">
                  <a16:creationId xmlns:a16="http://schemas.microsoft.com/office/drawing/2014/main" id="{BA2DE150-D734-401A-AD12-A2AD93740C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16">
              <a:extLst>
                <a:ext uri="{FF2B5EF4-FFF2-40B4-BE49-F238E27FC236}">
                  <a16:creationId xmlns:a16="http://schemas.microsoft.com/office/drawing/2014/main" id="{69C387D8-101F-4B43-8F35-50BCB0E784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17">
              <a:extLst>
                <a:ext uri="{FF2B5EF4-FFF2-40B4-BE49-F238E27FC236}">
                  <a16:creationId xmlns:a16="http://schemas.microsoft.com/office/drawing/2014/main" id="{DDE05331-3390-4508-9F8F-E2FA2C7A7B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18">
              <a:extLst>
                <a:ext uri="{FF2B5EF4-FFF2-40B4-BE49-F238E27FC236}">
                  <a16:creationId xmlns:a16="http://schemas.microsoft.com/office/drawing/2014/main" id="{61531BDF-B6D6-48B6-BA74-69FE6BDEB0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19">
              <a:extLst>
                <a:ext uri="{FF2B5EF4-FFF2-40B4-BE49-F238E27FC236}">
                  <a16:creationId xmlns:a16="http://schemas.microsoft.com/office/drawing/2014/main" id="{7EFCF0FF-FE7D-4B62-A05F-14BC7AEF74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20">
              <a:extLst>
                <a:ext uri="{FF2B5EF4-FFF2-40B4-BE49-F238E27FC236}">
                  <a16:creationId xmlns:a16="http://schemas.microsoft.com/office/drawing/2014/main" id="{FB209825-1EE6-4B6C-98B1-F4457AE4D4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21">
              <a:extLst>
                <a:ext uri="{FF2B5EF4-FFF2-40B4-BE49-F238E27FC236}">
                  <a16:creationId xmlns:a16="http://schemas.microsoft.com/office/drawing/2014/main" id="{18A3926F-FD48-4255-8ADC-64D4DC8041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22">
              <a:extLst>
                <a:ext uri="{FF2B5EF4-FFF2-40B4-BE49-F238E27FC236}">
                  <a16:creationId xmlns:a16="http://schemas.microsoft.com/office/drawing/2014/main" id="{2707943F-6B86-4554-9E61-5378380A7C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23">
              <a:extLst>
                <a:ext uri="{FF2B5EF4-FFF2-40B4-BE49-F238E27FC236}">
                  <a16:creationId xmlns:a16="http://schemas.microsoft.com/office/drawing/2014/main" id="{D1BCE722-EFEE-4871-9133-2AD70CFA88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24">
              <a:extLst>
                <a:ext uri="{FF2B5EF4-FFF2-40B4-BE49-F238E27FC236}">
                  <a16:creationId xmlns:a16="http://schemas.microsoft.com/office/drawing/2014/main" id="{77CAED55-FB8F-47D2-AE4A-5F10595088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25">
              <a:extLst>
                <a:ext uri="{FF2B5EF4-FFF2-40B4-BE49-F238E27FC236}">
                  <a16:creationId xmlns:a16="http://schemas.microsoft.com/office/drawing/2014/main" id="{C1CE725E-91C0-4D58-9F97-2BF5575759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44" name="Rectangle 43">
            <a:extLst>
              <a:ext uri="{FF2B5EF4-FFF2-40B4-BE49-F238E27FC236}">
                <a16:creationId xmlns:a16="http://schemas.microsoft.com/office/drawing/2014/main" id="{2F1B43D9-C551-4B12-B955-90EA9A4E3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2" y="1047102"/>
            <a:ext cx="5936885"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Isosceles Triangle 22">
            <a:extLst>
              <a:ext uri="{FF2B5EF4-FFF2-40B4-BE49-F238E27FC236}">
                <a16:creationId xmlns:a16="http://schemas.microsoft.com/office/drawing/2014/main" id="{70980CB4-1A49-4BFE-A81F-503F5B5EE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02131" y="55465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475EF11F-E897-488C-B684-92EE83A77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2" y="1634393"/>
            <a:ext cx="5935796" cy="39173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84CA9D-5CB2-4601-81A3-BE42838070D9}"/>
              </a:ext>
            </a:extLst>
          </p:cNvPr>
          <p:cNvSpPr>
            <a:spLocks noGrp="1"/>
          </p:cNvSpPr>
          <p:nvPr>
            <p:ph type="title"/>
          </p:nvPr>
        </p:nvSpPr>
        <p:spPr>
          <a:xfrm>
            <a:off x="873978" y="1718735"/>
            <a:ext cx="5767566" cy="1072378"/>
          </a:xfrm>
        </p:spPr>
        <p:txBody>
          <a:bodyPr vert="horz" lIns="91440" tIns="45720" rIns="91440" bIns="45720" rtlCol="0" anchor="ctr">
            <a:normAutofit/>
          </a:bodyPr>
          <a:lstStyle/>
          <a:p>
            <a:r>
              <a:rPr lang="en-US" sz="3600" kern="1200">
                <a:solidFill>
                  <a:srgbClr val="FFFFFF"/>
                </a:solidFill>
                <a:latin typeface="+mj-lt"/>
                <a:ea typeface="+mj-ea"/>
                <a:cs typeface="+mj-cs"/>
              </a:rPr>
              <a:t>The Adapter Design Pattern </a:t>
            </a:r>
          </a:p>
        </p:txBody>
      </p:sp>
      <p:sp>
        <p:nvSpPr>
          <p:cNvPr id="3" name="Content Placeholder 2">
            <a:extLst>
              <a:ext uri="{FF2B5EF4-FFF2-40B4-BE49-F238E27FC236}">
                <a16:creationId xmlns:a16="http://schemas.microsoft.com/office/drawing/2014/main" id="{54BC112D-94E8-4AE5-A232-80880E578DB7}"/>
              </a:ext>
            </a:extLst>
          </p:cNvPr>
          <p:cNvSpPr>
            <a:spLocks noGrp="1"/>
          </p:cNvSpPr>
          <p:nvPr>
            <p:ph sz="half" idx="1"/>
          </p:nvPr>
        </p:nvSpPr>
        <p:spPr>
          <a:xfrm>
            <a:off x="873102" y="2789239"/>
            <a:ext cx="5768442" cy="2683606"/>
          </a:xfrm>
        </p:spPr>
        <p:txBody>
          <a:bodyPr vert="horz" lIns="91440" tIns="45720" rIns="91440" bIns="45720" rtlCol="0" anchor="ctr">
            <a:normAutofit/>
          </a:bodyPr>
          <a:lstStyle/>
          <a:p>
            <a:r>
              <a:rPr lang="en-US" sz="1600" dirty="0">
                <a:solidFill>
                  <a:srgbClr val="FFFFFE"/>
                </a:solidFill>
              </a:rPr>
              <a:t>The adapter pattern convert the interface of a class into another interface clients expect. Adapter lets classes work together that couldn’t otherwise because of incompatible interfaces.</a:t>
            </a:r>
          </a:p>
          <a:p>
            <a:r>
              <a:rPr lang="en-US" sz="1600" dirty="0">
                <a:solidFill>
                  <a:srgbClr val="FFFFFE"/>
                </a:solidFill>
              </a:rPr>
              <a:t>In our framework we could apply Adapter patter by adapting the methods in the </a:t>
            </a:r>
            <a:r>
              <a:rPr lang="en-US" sz="1600" dirty="0" err="1">
                <a:solidFill>
                  <a:srgbClr val="FFFFFE"/>
                </a:solidFill>
              </a:rPr>
              <a:t>Adaptee</a:t>
            </a:r>
            <a:r>
              <a:rPr lang="en-US" sz="1600" dirty="0">
                <a:solidFill>
                  <a:srgbClr val="FFFFFE"/>
                </a:solidFill>
              </a:rPr>
              <a:t> </a:t>
            </a:r>
            <a:r>
              <a:rPr lang="en-US" sz="1600" dirty="0" err="1">
                <a:solidFill>
                  <a:srgbClr val="FFFFFE"/>
                </a:solidFill>
              </a:rPr>
              <a:t>JDBCManager</a:t>
            </a:r>
            <a:r>
              <a:rPr lang="en-US" sz="1600" dirty="0">
                <a:solidFill>
                  <a:srgbClr val="FFFFFE"/>
                </a:solidFill>
              </a:rPr>
              <a:t> we could adapt multiple methods of </a:t>
            </a:r>
            <a:r>
              <a:rPr lang="en-US" sz="1600" dirty="0" err="1">
                <a:solidFill>
                  <a:srgbClr val="FFFFFE"/>
                </a:solidFill>
              </a:rPr>
              <a:t>JDBCManager</a:t>
            </a:r>
            <a:r>
              <a:rPr lang="en-US" sz="1600" dirty="0">
                <a:solidFill>
                  <a:srgbClr val="FFFFFE"/>
                </a:solidFill>
              </a:rPr>
              <a:t>.</a:t>
            </a:r>
          </a:p>
        </p:txBody>
      </p:sp>
      <p:sp>
        <p:nvSpPr>
          <p:cNvPr id="50" name="Rectangle 49">
            <a:extLst>
              <a:ext uri="{FF2B5EF4-FFF2-40B4-BE49-F238E27FC236}">
                <a16:creationId xmlns:a16="http://schemas.microsoft.com/office/drawing/2014/main" id="{19959CDE-EE43-4BAD-B6E8-209CD5F19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9862" y="-6706"/>
            <a:ext cx="4642138" cy="687112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Content Placeholder 13" descr="A screenshot of a cell phone&#10;&#10;Description automatically generated">
            <a:extLst>
              <a:ext uri="{FF2B5EF4-FFF2-40B4-BE49-F238E27FC236}">
                <a16:creationId xmlns:a16="http://schemas.microsoft.com/office/drawing/2014/main" id="{EEE64615-7C97-462B-A347-2A9F7B3BDCF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77429" y="320039"/>
            <a:ext cx="2988991" cy="6227065"/>
          </a:xfrm>
          <a:prstGeom prst="rect">
            <a:avLst/>
          </a:prstGeom>
        </p:spPr>
      </p:pic>
    </p:spTree>
    <p:extLst>
      <p:ext uri="{BB962C8B-B14F-4D97-AF65-F5344CB8AC3E}">
        <p14:creationId xmlns:p14="http://schemas.microsoft.com/office/powerpoint/2010/main" val="1116465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20CA8-30D6-4B70-A427-F59405C9B0FD}"/>
              </a:ext>
            </a:extLst>
          </p:cNvPr>
          <p:cNvSpPr>
            <a:spLocks noGrp="1"/>
          </p:cNvSpPr>
          <p:nvPr>
            <p:ph type="title"/>
          </p:nvPr>
        </p:nvSpPr>
        <p:spPr>
          <a:xfrm>
            <a:off x="648929" y="629266"/>
            <a:ext cx="3651467" cy="1676603"/>
          </a:xfrm>
        </p:spPr>
        <p:txBody>
          <a:bodyPr vert="horz" lIns="91440" tIns="45720" rIns="91440" bIns="45720" rtlCol="0" anchor="ctr">
            <a:normAutofit/>
          </a:bodyPr>
          <a:lstStyle/>
          <a:p>
            <a:r>
              <a:rPr lang="en-US" sz="2400" dirty="0">
                <a:solidFill>
                  <a:srgbClr val="FF0000"/>
                </a:solidFill>
                <a:latin typeface="Algerian" panose="04020705040A02060702" pitchFamily="82" charset="0"/>
              </a:rPr>
              <a:t>The Command Design pattern.</a:t>
            </a:r>
          </a:p>
        </p:txBody>
      </p:sp>
      <p:sp>
        <p:nvSpPr>
          <p:cNvPr id="3" name="Content Placeholder 2">
            <a:extLst>
              <a:ext uri="{FF2B5EF4-FFF2-40B4-BE49-F238E27FC236}">
                <a16:creationId xmlns:a16="http://schemas.microsoft.com/office/drawing/2014/main" id="{0370E019-BA1B-446D-977F-045B6962649B}"/>
              </a:ext>
            </a:extLst>
          </p:cNvPr>
          <p:cNvSpPr>
            <a:spLocks noGrp="1"/>
          </p:cNvSpPr>
          <p:nvPr>
            <p:ph sz="half" idx="1"/>
          </p:nvPr>
        </p:nvSpPr>
        <p:spPr>
          <a:xfrm>
            <a:off x="648931" y="2438400"/>
            <a:ext cx="3651466" cy="3785419"/>
          </a:xfrm>
        </p:spPr>
        <p:txBody>
          <a:bodyPr vert="horz" lIns="91440" tIns="45720" rIns="91440" bIns="45720" rtlCol="0">
            <a:normAutofit lnSpcReduction="10000"/>
          </a:bodyPr>
          <a:lstStyle/>
          <a:p>
            <a:r>
              <a:rPr lang="en-US" sz="2000" dirty="0">
                <a:latin typeface="Times New Roman" panose="02020603050405020304" pitchFamily="18" charset="0"/>
                <a:cs typeface="Times New Roman" panose="02020603050405020304" pitchFamily="18" charset="0"/>
              </a:rPr>
              <a:t>The command pattern encapsulates a request as an object, thereby letting us parameterize other objects with different requests, queue or log requests, and support undoable operations.</a:t>
            </a:r>
          </a:p>
          <a:p>
            <a:r>
              <a:rPr lang="en-US" sz="2000" dirty="0">
                <a:latin typeface="Times New Roman" panose="02020603050405020304" pitchFamily="18" charset="0"/>
                <a:cs typeface="Times New Roman" panose="02020603050405020304" pitchFamily="18" charset="0"/>
              </a:rPr>
              <a:t>We used the command design pattern, to execute an operation both on BookSaveCommand to save book and MemberSaveCommand to save libraryMember appropriately at run time. </a:t>
            </a:r>
          </a:p>
        </p:txBody>
      </p:sp>
      <p:pic>
        <p:nvPicPr>
          <p:cNvPr id="11" name="Content Placeholder 5">
            <a:extLst>
              <a:ext uri="{FF2B5EF4-FFF2-40B4-BE49-F238E27FC236}">
                <a16:creationId xmlns:a16="http://schemas.microsoft.com/office/drawing/2014/main" id="{8FF15355-308B-42A3-AAAD-B0AB985671C7}"/>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9579" r="2588" b="-2"/>
          <a:stretch/>
        </p:blipFill>
        <p:spPr>
          <a:xfrm>
            <a:off x="4639056" y="10"/>
            <a:ext cx="7552944" cy="6857990"/>
          </a:xfrm>
          <a:prstGeom prst="rect">
            <a:avLst/>
          </a:prstGeom>
          <a:effectLst/>
        </p:spPr>
      </p:pic>
    </p:spTree>
    <p:extLst>
      <p:ext uri="{BB962C8B-B14F-4D97-AF65-F5344CB8AC3E}">
        <p14:creationId xmlns:p14="http://schemas.microsoft.com/office/powerpoint/2010/main" val="1502810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C8B70-65E5-42E8-A5F3-96EB1D42B80E}"/>
              </a:ext>
            </a:extLst>
          </p:cNvPr>
          <p:cNvSpPr>
            <a:spLocks noGrp="1"/>
          </p:cNvSpPr>
          <p:nvPr>
            <p:ph type="title"/>
          </p:nvPr>
        </p:nvSpPr>
        <p:spPr/>
        <p:txBody>
          <a:bodyPr>
            <a:normAutofit/>
          </a:bodyPr>
          <a:lstStyle/>
          <a:p>
            <a:r>
              <a:rPr lang="en-US" sz="3200" dirty="0">
                <a:solidFill>
                  <a:srgbClr val="FF0000"/>
                </a:solidFill>
                <a:latin typeface="Algerian" panose="04020705040A02060702" pitchFamily="82" charset="0"/>
              </a:rPr>
              <a:t>The Façade Design </a:t>
            </a:r>
            <a:br>
              <a:rPr lang="en-US" sz="3200" dirty="0">
                <a:solidFill>
                  <a:srgbClr val="FF0000"/>
                </a:solidFill>
                <a:latin typeface="Algerian" panose="04020705040A02060702" pitchFamily="82" charset="0"/>
              </a:rPr>
            </a:br>
            <a:r>
              <a:rPr lang="en-US" sz="3200" dirty="0">
                <a:solidFill>
                  <a:srgbClr val="FF0000"/>
                </a:solidFill>
                <a:latin typeface="Algerian" panose="04020705040A02060702" pitchFamily="82" charset="0"/>
              </a:rPr>
              <a:t>Pattern </a:t>
            </a:r>
          </a:p>
        </p:txBody>
      </p:sp>
      <p:sp>
        <p:nvSpPr>
          <p:cNvPr id="3" name="Content Placeholder 2">
            <a:extLst>
              <a:ext uri="{FF2B5EF4-FFF2-40B4-BE49-F238E27FC236}">
                <a16:creationId xmlns:a16="http://schemas.microsoft.com/office/drawing/2014/main" id="{BB8B2174-5F9D-46D8-9389-ED0280AFB54F}"/>
              </a:ext>
            </a:extLst>
          </p:cNvPr>
          <p:cNvSpPr>
            <a:spLocks noGrp="1"/>
          </p:cNvSpPr>
          <p:nvPr>
            <p:ph sz="half" idx="1"/>
          </p:nvPr>
        </p:nvSpPr>
        <p:spPr/>
        <p:txBody>
          <a:bodyPr>
            <a:normAutofit/>
          </a:bodyPr>
          <a:lstStyle/>
          <a:p>
            <a:r>
              <a:rPr lang="en-US" sz="1800" dirty="0">
                <a:latin typeface="Times New Roman" panose="02020603050405020304" pitchFamily="18" charset="0"/>
                <a:cs typeface="Times New Roman" panose="02020603050405020304" pitchFamily="18" charset="0"/>
              </a:rPr>
              <a:t>Facade pattern hides the complexities of the system and provides an interface to the client using which the client can access the system. This type of design pattern comes under structural pattern as this pattern adds an interface to existing system to hide its complexities.</a:t>
            </a:r>
          </a:p>
          <a:p>
            <a:r>
              <a:rPr lang="en-US" sz="1800" dirty="0">
                <a:latin typeface="Times New Roman" panose="02020603050405020304" pitchFamily="18" charset="0"/>
                <a:cs typeface="Times New Roman" panose="02020603050405020304" pitchFamily="18" charset="0"/>
              </a:rPr>
              <a:t>This pattern involves a single class which provides simplified methods required by client and delegates calls to methods of existing system classes.</a:t>
            </a:r>
          </a:p>
          <a:p>
            <a:r>
              <a:rPr lang="en-US" sz="1800" dirty="0">
                <a:latin typeface="Times New Roman" panose="02020603050405020304" pitchFamily="18" charset="0"/>
                <a:cs typeface="Times New Roman" panose="02020603050405020304" pitchFamily="18" charset="0"/>
              </a:rPr>
              <a:t>We apply façade design pattern by JDBCManager Context class which has bunch of methods, which creates an instance of several Class, this will help Client to invoke this Class instead of invoking several classes to create an object. </a:t>
            </a:r>
          </a:p>
        </p:txBody>
      </p:sp>
      <p:pic>
        <p:nvPicPr>
          <p:cNvPr id="6" name="Content Placeholder 5" descr="A screenshot of a social media post&#10;&#10;Description automatically generated">
            <a:extLst>
              <a:ext uri="{FF2B5EF4-FFF2-40B4-BE49-F238E27FC236}">
                <a16:creationId xmlns:a16="http://schemas.microsoft.com/office/drawing/2014/main" id="{DF934753-936F-4162-BFAC-E846C4453AB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365125"/>
            <a:ext cx="5181600" cy="5627271"/>
          </a:xfrm>
        </p:spPr>
      </p:pic>
    </p:spTree>
    <p:extLst>
      <p:ext uri="{BB962C8B-B14F-4D97-AF65-F5344CB8AC3E}">
        <p14:creationId xmlns:p14="http://schemas.microsoft.com/office/powerpoint/2010/main" val="7977895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761</Words>
  <Application>Microsoft Office PowerPoint</Application>
  <PresentationFormat>Widescreen</PresentationFormat>
  <Paragraphs>60</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Algerian</vt:lpstr>
      <vt:lpstr>Arial</vt:lpstr>
      <vt:lpstr>Calibri</vt:lpstr>
      <vt:lpstr>Calibri Light</vt:lpstr>
      <vt:lpstr>Times New Roman</vt:lpstr>
      <vt:lpstr>Office Theme</vt:lpstr>
      <vt:lpstr>Group One Library Management System  </vt:lpstr>
      <vt:lpstr>Problem System and Analysis.</vt:lpstr>
      <vt:lpstr>Library System Use Case Diagram</vt:lpstr>
      <vt:lpstr>PowerPoint Presentation</vt:lpstr>
      <vt:lpstr>The Business Part of Framework </vt:lpstr>
      <vt:lpstr>MAIN KEY POINT OF OUR LIBRARY FRAMEWORK</vt:lpstr>
      <vt:lpstr>The Adapter Design Pattern </vt:lpstr>
      <vt:lpstr>The Command Design pattern.</vt:lpstr>
      <vt:lpstr>The Façade Design  Pattern </vt:lpstr>
      <vt:lpstr>The Iterator Design Pattern </vt:lpstr>
      <vt:lpstr>The Strategy Design Pattern </vt:lpstr>
      <vt:lpstr>General Structure of Library Management  Framework</vt:lpstr>
      <vt:lpstr>PowerPoint Presentation</vt:lpstr>
      <vt:lpstr>GROUP MEMBERS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One Library Management System</dc:title>
  <dc:creator>Aaron Gezai</dc:creator>
  <cp:lastModifiedBy>Aaron Gezai</cp:lastModifiedBy>
  <cp:revision>5</cp:revision>
  <dcterms:created xsi:type="dcterms:W3CDTF">2019-08-10T16:51:32Z</dcterms:created>
  <dcterms:modified xsi:type="dcterms:W3CDTF">2019-08-10T22:11:01Z</dcterms:modified>
</cp:coreProperties>
</file>