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76" r:id="rId3"/>
    <p:sldId id="256" r:id="rId4"/>
    <p:sldId id="267" r:id="rId5"/>
    <p:sldId id="269" r:id="rId6"/>
    <p:sldId id="268" r:id="rId7"/>
    <p:sldId id="266" r:id="rId8"/>
    <p:sldId id="257" r:id="rId9"/>
    <p:sldId id="271" r:id="rId10"/>
    <p:sldId id="272" r:id="rId11"/>
    <p:sldId id="274" r:id="rId12"/>
    <p:sldId id="260" r:id="rId13"/>
    <p:sldId id="259" r:id="rId14"/>
    <p:sldId id="261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 snapToGrid="0">
      <p:cViewPr varScale="1">
        <p:scale>
          <a:sx n="63" d="100"/>
          <a:sy n="63" d="100"/>
        </p:scale>
        <p:origin x="7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A4D14-C0C7-4076-8C0D-16D5C8CA2C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CBA4-2D9E-4AB2-8C2A-978AD6E2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FRAMEWOR DESIGN PATTERN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EFBE-5224-4FED-B802-547E8FAEF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2613A-04B5-42FB-B5B9-1EB54EEC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75EB-0147-4BF6-8D71-82C420E4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82BF-9DB5-41BF-A3B3-3FC6B233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3AE-3462-4A10-983B-95D5B03A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AD1-B69E-4E16-9A91-17D8357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30B88-8422-45B1-9E31-290879A8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1490-4CE2-4276-A7F6-D054DA8A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2401-20D4-43F7-A463-50D5474E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BAD4-1EC7-4AE5-9EC3-F815BB0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7763E-DD26-43D2-950F-3FB3BE2A4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EA4B7-4EAB-47EC-958B-CFF93DD1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BDF3-B7DB-46DB-A126-CCE441C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4479-6F1A-4F6C-B278-2FAF4A4A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A104-4FF5-4735-8BC0-24763CD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CEC3-FB55-4BAE-A3AB-F6A6950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16D-8667-4F7D-9CE6-6AD52F7B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FEAF-C64B-4453-AA86-0C8DCFBE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8E14-2CB4-4ED4-A176-4F0C4791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8E79-EC5E-410B-BFFF-DB2BFF2E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910B-D6D7-438B-8CF0-0A217065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D7E6-CE6B-4578-8815-F68656CA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102F-937B-4F6B-AA3E-9D8B3D0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11E4-0174-44B1-A76F-BDE7052A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A6F0-0DCD-477A-8646-8FC10A38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8E0D-C1DC-41CE-8E79-8E8AC739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872B-18D2-4086-87C3-BD128E47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9E3D-BB8D-4036-929B-06799795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21823-234E-44FD-9FA6-D52EEEB3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D7CB-85C1-4CC5-A439-832A8604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408-20A2-49DE-8D9C-0C6A8B96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105-0EE2-46EA-B2AE-E98410C0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409C-3980-4C8C-9027-660580CE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D1B3-677A-42CB-A679-529C8E48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EB890-387F-4542-8DF7-C30025EB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E7639-5674-4AAB-932B-8F60D045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27AF4-FD58-45A2-AB76-68D944DD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2760A-59D0-4CFD-AB42-4A7D6EBF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8B9FB-FF74-4A91-9731-7AFA557A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10D8-03FB-4A8F-A09E-6B8A7C23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544BE-6FF7-485E-A8CF-264825B3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98F2-DEBE-47C3-81ED-805C478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9B3D-6532-42F5-AF01-DD3CAE8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AA909-F0D5-4713-B712-F1B7EED8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85D1-02D7-423F-BA91-AE3F47C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1760-0064-486D-9573-EF3A985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BCD-CC10-4CB8-A45E-0FB20877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84BC-C0D9-4827-BAAD-FA257D2B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93B06-F1B3-4009-A8F9-3AB1879E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A3EAA-F750-4060-B624-98DE17F6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35C9-C848-4BAF-BD3A-44C854CC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456A-4BF2-48C7-BFAF-C6907D0A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D97-67BE-4788-9C47-945A890C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06567-2C3D-4599-B5EF-833EC6F8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5AC9-8057-49E6-91C9-7CD1679C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7332-8320-4E05-A019-5A34F315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6C09-112A-4263-800E-E7D4A450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6C0B-2615-4ECF-98AE-E3D08DB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5B0F-E078-4E77-91EE-504A009C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8C2B-CD5A-4951-9511-03DC836B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D349-1F44-460C-A02C-65031DDC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BCBE-4EAE-4FE8-BEC3-3A6E4A392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E4D5-C8E5-4D87-8E01-E9AA3DCC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cades@mum.edu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agezai@mum.edu" TargetMode="External"/><Relationship Id="rId4" Type="http://schemas.openxmlformats.org/officeDocument/2006/relationships/hyperlink" Target="mailto:mabolaji@mum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2E38-E43F-4F8D-AF25-F4C8C5FA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GROUP ONE</a:t>
            </a:r>
          </a:p>
        </p:txBody>
      </p:sp>
      <p:pic>
        <p:nvPicPr>
          <p:cNvPr id="6" name="Content Placeholder 5" descr="A picture containing indoor, wall, table&#10;&#10;Description automatically generated">
            <a:extLst>
              <a:ext uri="{FF2B5EF4-FFF2-40B4-BE49-F238E27FC236}">
                <a16:creationId xmlns:a16="http://schemas.microsoft.com/office/drawing/2014/main" id="{35632B08-F9C2-4768-9C15-56E83376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046710"/>
            <a:ext cx="5941068" cy="38260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7C6A-3E0F-4C81-ABC6-A55E7CFD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Emmanuel Cadet</a:t>
            </a:r>
            <a:br>
              <a:rPr lang="en-US" sz="2000" dirty="0"/>
            </a:br>
            <a:r>
              <a:rPr lang="en-US" sz="2000" dirty="0"/>
              <a:t>610163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ecades@mum.edu</a:t>
            </a:r>
            <a:endParaRPr lang="en-US" sz="2000" dirty="0"/>
          </a:p>
          <a:p>
            <a:r>
              <a:rPr lang="en-US" sz="2000" dirty="0"/>
              <a:t>Musiliu Adeniyi Bolaji</a:t>
            </a:r>
            <a:br>
              <a:rPr lang="en-US" sz="2000" dirty="0"/>
            </a:br>
            <a:r>
              <a:rPr lang="en-US" sz="2000" dirty="0"/>
              <a:t>610130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mabolaji@mum.edu</a:t>
            </a:r>
            <a:endParaRPr lang="en-US" sz="2000" dirty="0"/>
          </a:p>
          <a:p>
            <a:r>
              <a:rPr lang="en-US" sz="2000" dirty="0"/>
              <a:t>Aaron Gezai </a:t>
            </a:r>
            <a:br>
              <a:rPr lang="en-US" sz="2000" dirty="0"/>
            </a:br>
            <a:r>
              <a:rPr lang="en-US" sz="2000" dirty="0"/>
              <a:t>109660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agezai@mum.edu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98FA-24B0-4BFF-AA31-159EA14B0C4D}"/>
              </a:ext>
            </a:extLst>
          </p:cNvPr>
          <p:cNvSpPr txBox="1"/>
          <p:nvPr/>
        </p:nvSpPr>
        <p:spPr>
          <a:xfrm>
            <a:off x="783771" y="352542"/>
            <a:ext cx="61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03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016B-4044-4FF3-AA5C-6952699C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C37A-0E4E-4245-9B4B-CEAB80B6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36258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We use the load template method to offer the client the possibility to load his personal data by implementing the abstract methods in </a:t>
            </a:r>
            <a:r>
              <a:rPr lang="en-US" b="1" dirty="0" err="1"/>
              <a:t>DataLoader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C9AA7-1708-4267-8970-06DA7551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09" y="559791"/>
            <a:ext cx="6267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59AA7-1D0E-456F-85C1-F3CF1A3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183900"/>
            <a:ext cx="2669406" cy="1781175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1F02-4835-4E58-A7AB-8397C8D6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0" y="3236892"/>
            <a:ext cx="4024359" cy="266860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Factory pattern to create a data access object which may vary dependently on the type of service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BaseRepository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need to store or get. The subclass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RDBDataAccessFactory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decide which Data Access to create base on the type of the object that need to be stored. This solution is both reusable and easy to maintain.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245B0-B850-48E5-99F1-912CF0CC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6" y="380962"/>
            <a:ext cx="7028924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7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20CA8-30D6-4B70-A427-F59405C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Command Design pattern.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79FAD28-3B36-4983-A45C-8D496545B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308461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E019-BA1B-446D-977F-045B69626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561490"/>
            <a:ext cx="7188199" cy="16154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framework, we use this design pattern to handle save request for Members and Books. In fact, when we save a member, we have to save first his address in a separate table and after his information as a person and finally his information as a library member, if one fails at some point, we rollback and eventually log them. Similar process for book.</a:t>
            </a:r>
          </a:p>
        </p:txBody>
      </p:sp>
    </p:spTree>
    <p:extLst>
      <p:ext uri="{BB962C8B-B14F-4D97-AF65-F5344CB8AC3E}">
        <p14:creationId xmlns:p14="http://schemas.microsoft.com/office/powerpoint/2010/main" val="15028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A9D-5CB2-4601-81A3-BE428380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Adapter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112D-94E8-4AE5-A232-80880E57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In this area, we use adapter to provide a compatible interface to the </a:t>
            </a:r>
            <a:r>
              <a:rPr lang="en-US" sz="1800" b="1" dirty="0"/>
              <a:t>RDBDataAccess</a:t>
            </a:r>
            <a:r>
              <a:rPr lang="en-US" sz="1800" dirty="0"/>
              <a:t> concreate objects so that it can save the objects in the database properly.</a:t>
            </a:r>
          </a:p>
          <a:p>
            <a:r>
              <a:rPr lang="en-US" sz="1800" dirty="0"/>
              <a:t>Th adapter is needed here because the </a:t>
            </a:r>
            <a:r>
              <a:rPr lang="en-US" sz="1800" b="1" dirty="0" err="1"/>
              <a:t>JDBCFacade</a:t>
            </a:r>
            <a:r>
              <a:rPr lang="en-US" sz="1800" dirty="0"/>
              <a:t> interface only provide interface to send queries to the JDBC system. The Adapter takes the objects and convert the requested operation into a query and use the Façade interface to send it to the database.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27161-6BAF-4A53-BCD6-746B5CC4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72" y="-21892"/>
            <a:ext cx="5236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8B70-65E5-42E8-A5F3-96EB1D42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Façade Design 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2174-5F9D-46D8-9389-ED0280AF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23205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Façade pattern is used to hide all implementation needed to use the JDBC interface. It provides all necessary method to send a query to the database.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047C6-1427-4966-BB76-5A797A26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0" y="-93088"/>
            <a:ext cx="6598592" cy="45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0543-AD93-4BDD-B25C-16B815FC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4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1D13-CDBD-4074-AB32-800162EA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307" y="2069609"/>
            <a:ext cx="6586489" cy="37854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We use the singleton patter in the </a:t>
            </a:r>
            <a:r>
              <a:rPr lang="en-US" b="1" dirty="0" err="1"/>
              <a:t>JDBCFace</a:t>
            </a:r>
            <a:r>
              <a:rPr lang="en-US" dirty="0"/>
              <a:t> to provide a lazy instantiation and thread safe instance of it. </a:t>
            </a:r>
          </a:p>
          <a:p>
            <a:r>
              <a:rPr lang="en-US" dirty="0"/>
              <a:t>In this solution, the singleton instance is created inside an inner class and the inner class will be loaded only when the first call of the </a:t>
            </a:r>
            <a:r>
              <a:rPr lang="en-US" b="1" dirty="0" err="1"/>
              <a:t>getInstance</a:t>
            </a:r>
            <a:r>
              <a:rPr lang="en-US" dirty="0"/>
              <a:t> is made. This guaranty that the instance will be created when needed and as it is a private static instance which is initialized when it was declared it also guaranty thread safety. Also used in two other places.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91365-EDE7-41A0-B501-C381DC8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93" y="460410"/>
            <a:ext cx="28765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2FCB5E2-904C-4D13-80F5-00BED3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28219" r="20475" b="20967"/>
          <a:stretch/>
        </p:blipFill>
        <p:spPr>
          <a:xfrm>
            <a:off x="3000847" y="1828800"/>
            <a:ext cx="6097685" cy="3117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2E38-E43F-4F8D-AF25-F4C8C5FA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GROUP 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632B08-F9C2-4768-9C15-56E83376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546" y="1046710"/>
            <a:ext cx="5668217" cy="38260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7C6A-3E0F-4C81-ABC6-A55E7CFD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8864" y="111143"/>
            <a:ext cx="4843893" cy="51479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Application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Adeniyi Bolaji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Aaron </a:t>
            </a:r>
            <a:r>
              <a:rPr lang="en-US" sz="1600" dirty="0" err="1"/>
              <a:t>Gezai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Framework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Adeniyi Bolaji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Aaron </a:t>
            </a:r>
            <a:r>
              <a:rPr lang="en-US" sz="1600" dirty="0" err="1"/>
              <a:t>Gezai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Coding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</a:t>
            </a:r>
            <a:r>
              <a:rPr lang="en-US" sz="1600" dirty="0" err="1"/>
              <a:t>Adenyi</a:t>
            </a:r>
            <a:r>
              <a:rPr lang="en-US" sz="1600" dirty="0"/>
              <a:t> Bolaji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Presentation document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Adeni Bolaji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Aaron </a:t>
            </a:r>
            <a:r>
              <a:rPr lang="en-US" sz="1600" dirty="0" err="1"/>
              <a:t>Gezai</a:t>
            </a:r>
            <a:br>
              <a:rPr lang="en-US" sz="1600" dirty="0"/>
            </a:br>
            <a:r>
              <a:rPr lang="en-US" sz="1600" dirty="0"/>
              <a:t>	</a:t>
            </a:r>
            <a:br>
              <a:rPr lang="en-US" sz="16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98FA-24B0-4BFF-AA31-159EA14B0C4D}"/>
              </a:ext>
            </a:extLst>
          </p:cNvPr>
          <p:cNvSpPr txBox="1"/>
          <p:nvPr/>
        </p:nvSpPr>
        <p:spPr>
          <a:xfrm>
            <a:off x="783771" y="352542"/>
            <a:ext cx="61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assignment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652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6652-D560-4A2F-9813-A8C7FA6BF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1068779"/>
            <a:ext cx="3651466" cy="559977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previous MPP course we have developed a Library Management System and have chosen two client applications to study in order to find duplication areas so that we can put them into a common area which will be core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several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abstract all areas that can have general reusable solution and which can have an occurring problem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3FA20-7FE1-4FC8-8C33-FEAA9C735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 r="-2" b="659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33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C4A-BA7E-4189-A478-9ABB9DA4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C4E2-84BB-4420-86F4-AA2AA7EE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is developed to make Library Application development easy for application developers across different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exposes four major APIs/services: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 – to manager users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BookService – to manage books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AuthorService – to manage authors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CheckOutService – to manage book checkouts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can specify which and where to save records : Flat File or Relational Database using </a:t>
            </a:r>
            <a:r>
              <a:rPr lang="en-US" b="1" dirty="0" err="1"/>
              <a:t>LibraryManager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1E3F323-5919-4C2E-832A-38CC491C8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109244" cy="3860800"/>
          </a:xfrm>
        </p:spPr>
      </p:pic>
    </p:spTree>
    <p:extLst>
      <p:ext uri="{BB962C8B-B14F-4D97-AF65-F5344CB8AC3E}">
        <p14:creationId xmlns:p14="http://schemas.microsoft.com/office/powerpoint/2010/main" val="50134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B607-E6CC-448F-A41E-0D70DE4F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7F2EB-C81D-4554-BA42-E77C3539A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3705" y="961812"/>
            <a:ext cx="677798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8B5DA8-67A0-4391-BB7F-81A911D7CA03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B6003188-4B25-4924-BA43-F4FFE2A3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7BEB88-5452-4187-8776-6F39948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Management System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711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179FC-10E2-4EC2-ABD2-38AF7A30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0"/>
            <a:ext cx="10672683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DA5875-6A2A-4662-AD1C-4046C3E1625D}"/>
              </a:ext>
            </a:extLst>
          </p:cNvPr>
          <p:cNvSpPr txBox="1">
            <a:spLocks/>
          </p:cNvSpPr>
          <p:nvPr/>
        </p:nvSpPr>
        <p:spPr>
          <a:xfrm>
            <a:off x="8677337" y="2296648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2390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990C1-DA09-4C62-8AE9-1B50BC6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5" y="963507"/>
            <a:ext cx="3903147" cy="49309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USED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57B8-6E07-4088-9B72-0CA9F8A4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5306" y="2276685"/>
            <a:ext cx="6250940" cy="266915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70DE5-3119-435F-8FD0-FE02614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8E4E-F1A3-47BB-BD09-89BE0D0F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Client applications can use </a:t>
            </a:r>
            <a:r>
              <a:rPr lang="en-US" sz="2000" b="1" dirty="0" err="1"/>
              <a:t>LibraryManager</a:t>
            </a:r>
            <a:r>
              <a:rPr lang="en-US" sz="2000" dirty="0"/>
              <a:t> interface to choose either to use Flat file or a MySQL database to store data</a:t>
            </a:r>
          </a:p>
          <a:p>
            <a:r>
              <a:rPr lang="en-US" sz="2000" dirty="0"/>
              <a:t>We implemented  Strategy Pattern to handle the variation of the storage type the client want to use so that it can vary independently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004E5-BD10-41CB-AEE3-D8388566A1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37" y="3124966"/>
            <a:ext cx="6817356" cy="28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621</Words>
  <Application>Microsoft Office PowerPoint</Application>
  <PresentationFormat>Widescreen</PresentationFormat>
  <Paragraphs>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GROUP ONE</vt:lpstr>
      <vt:lpstr>GROUP ONE</vt:lpstr>
      <vt:lpstr>PowerPoint Presentation</vt:lpstr>
      <vt:lpstr>LIBRARY FRAMEWORK</vt:lpstr>
      <vt:lpstr>Library Management System Use Case Diagram</vt:lpstr>
      <vt:lpstr>Library Management System Class Diagram</vt:lpstr>
      <vt:lpstr>PowerPoint Presentation</vt:lpstr>
      <vt:lpstr>PATTERNS USED</vt:lpstr>
      <vt:lpstr>The Strategy Design Pattern </vt:lpstr>
      <vt:lpstr>Template Method Design Pattern</vt:lpstr>
      <vt:lpstr>The Factory Design Pattern</vt:lpstr>
      <vt:lpstr>The Command Design pattern.</vt:lpstr>
      <vt:lpstr>The Adapter Design Pattern </vt:lpstr>
      <vt:lpstr>The Façade Design  Pattern </vt:lpstr>
      <vt:lpstr>Singleton Design pattern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Aaron Gezai</dc:creator>
  <cp:lastModifiedBy>Emmanuel Cadet</cp:lastModifiedBy>
  <cp:revision>64</cp:revision>
  <dcterms:created xsi:type="dcterms:W3CDTF">2019-08-11T03:11:16Z</dcterms:created>
  <dcterms:modified xsi:type="dcterms:W3CDTF">2019-08-12T21:49:37Z</dcterms:modified>
</cp:coreProperties>
</file>