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56" r:id="rId3"/>
    <p:sldId id="257" r:id="rId4"/>
    <p:sldId id="269" r:id="rId5"/>
    <p:sldId id="268" r:id="rId6"/>
    <p:sldId id="267" r:id="rId7"/>
    <p:sldId id="266" r:id="rId8"/>
    <p:sldId id="259" r:id="rId9"/>
    <p:sldId id="260" r:id="rId10"/>
    <p:sldId id="261" r:id="rId11"/>
    <p:sldId id="274" r:id="rId12"/>
    <p:sldId id="271" r:id="rId13"/>
    <p:sldId id="272"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2</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7</a:t>
            </a:fld>
            <a:endParaRPr lang="en-US"/>
          </a:p>
        </p:txBody>
      </p:sp>
    </p:spTree>
    <p:extLst>
      <p:ext uri="{BB962C8B-B14F-4D97-AF65-F5344CB8AC3E}">
        <p14:creationId xmlns:p14="http://schemas.microsoft.com/office/powerpoint/2010/main" val="339524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8</a:t>
            </a:fld>
            <a:endParaRPr lang="en-US"/>
          </a:p>
        </p:txBody>
      </p:sp>
    </p:spTree>
    <p:extLst>
      <p:ext uri="{BB962C8B-B14F-4D97-AF65-F5344CB8AC3E}">
        <p14:creationId xmlns:p14="http://schemas.microsoft.com/office/powerpoint/2010/main" val="52226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The Façade Design </a:t>
            </a:r>
            <a:br>
              <a:rPr lang="en-US">
                <a:solidFill>
                  <a:srgbClr val="FFFFFF"/>
                </a:solidFill>
              </a:rPr>
            </a:br>
            <a:r>
              <a:rPr lang="en-US">
                <a:solidFill>
                  <a:srgbClr val="FFFFFF"/>
                </a:solidFill>
              </a:rPr>
              <a:t>Pattern </a:t>
            </a:r>
          </a:p>
        </p:txBody>
      </p:sp>
      <p:pic>
        <p:nvPicPr>
          <p:cNvPr id="8" name="Content Placeholder 7" descr="A screenshot of a cell phone&#10;&#10;Description automatically generated">
            <a:extLst>
              <a:ext uri="{FF2B5EF4-FFF2-40B4-BE49-F238E27FC236}">
                <a16:creationId xmlns:a16="http://schemas.microsoft.com/office/drawing/2014/main" id="{040EE13F-F7D2-4CD2-8D57-7453BEA05B2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44" b="-1"/>
          <a:stretch/>
        </p:blipFill>
        <p:spPr>
          <a:xfrm>
            <a:off x="327547" y="321733"/>
            <a:ext cx="7058306" cy="4107392"/>
          </a:xfrm>
          <a:prstGeom prst="rect">
            <a:avLst/>
          </a:prstGeom>
        </p:spPr>
      </p:pic>
      <p:sp>
        <p:nvSpPr>
          <p:cNvPr id="31" name="Rectangle 3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a:xfrm>
            <a:off x="8029319" y="917725"/>
            <a:ext cx="3424739" cy="4852362"/>
          </a:xfrm>
        </p:spPr>
        <p:txBody>
          <a:bodyPr vert="horz" lIns="91440" tIns="45720" rIns="91440" bIns="45720" rtlCol="0" anchor="ctr">
            <a:noAutofit/>
          </a:bodyPr>
          <a:lstStyle/>
          <a:p>
            <a:r>
              <a:rPr lang="en-US" sz="1800" dirty="0">
                <a:solidFill>
                  <a:srgbClr val="FFFFFF"/>
                </a:solidFill>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sz="1800" dirty="0">
                <a:solidFill>
                  <a:srgbClr val="FFFFFF"/>
                </a:solidFill>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p>
          <a:p>
            <a:r>
              <a:rPr lang="en-US" sz="1800" dirty="0">
                <a:solidFill>
                  <a:srgbClr val="FFFFFF"/>
                </a:solidFill>
                <a:latin typeface="Times New Roman" panose="02020603050405020304" pitchFamily="18" charset="0"/>
                <a:cs typeface="Times New Roman" panose="02020603050405020304" pitchFamily="18" charset="0"/>
              </a:rPr>
              <a:t>We apply façade design pattern by </a:t>
            </a:r>
            <a:r>
              <a:rPr lang="en-US" sz="1800" dirty="0" err="1">
                <a:solidFill>
                  <a:srgbClr val="FFFFFF"/>
                </a:solidFill>
                <a:latin typeface="Times New Roman" panose="02020603050405020304" pitchFamily="18" charset="0"/>
                <a:cs typeface="Times New Roman" panose="02020603050405020304" pitchFamily="18" charset="0"/>
              </a:rPr>
              <a:t>JDBCManager</a:t>
            </a:r>
            <a:r>
              <a:rPr lang="en-US" sz="1800" dirty="0">
                <a:solidFill>
                  <a:srgbClr val="FFFFFF"/>
                </a:solidFill>
                <a:latin typeface="Times New Roman" panose="02020603050405020304" pitchFamily="18" charset="0"/>
                <a:cs typeface="Times New Roman" panose="02020603050405020304" pitchFamily="18" charset="0"/>
              </a:rPr>
              <a:t> Context class which has bunch of methods, which creates an instance of several Class, this will help Client to invoke this Class instead of invoking several classes to create an object. </a:t>
            </a:r>
          </a:p>
        </p:txBody>
      </p:sp>
    </p:spTree>
    <p:extLst>
      <p:ext uri="{BB962C8B-B14F-4D97-AF65-F5344CB8AC3E}">
        <p14:creationId xmlns:p14="http://schemas.microsoft.com/office/powerpoint/2010/main" val="79778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359AA7-1D0E-456F-85C1-F3CF1A3621DD}"/>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The Factory Design Pattern</a:t>
            </a:r>
          </a:p>
        </p:txBody>
      </p:sp>
      <p:sp>
        <p:nvSpPr>
          <p:cNvPr id="3" name="Content Placeholder 2">
            <a:extLst>
              <a:ext uri="{FF2B5EF4-FFF2-40B4-BE49-F238E27FC236}">
                <a16:creationId xmlns:a16="http://schemas.microsoft.com/office/drawing/2014/main" id="{75461F02-4835-4E58-A7AB-8397C8D68D81}"/>
              </a:ext>
            </a:extLst>
          </p:cNvPr>
          <p:cNvSpPr>
            <a:spLocks noGrp="1"/>
          </p:cNvSpPr>
          <p:nvPr>
            <p:ph sz="half" idx="1"/>
          </p:nvPr>
        </p:nvSpPr>
        <p:spPr>
          <a:xfrm>
            <a:off x="966951" y="3236892"/>
            <a:ext cx="2669407" cy="2668608"/>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The Factory Pattern will decouple client and concrete class. </a:t>
            </a:r>
          </a:p>
          <a:p>
            <a:r>
              <a:rPr lang="en-US" sz="1800" dirty="0">
                <a:latin typeface="Times New Roman" panose="02020603050405020304" pitchFamily="18" charset="0"/>
                <a:cs typeface="Times New Roman" panose="02020603050405020304" pitchFamily="18" charset="0"/>
              </a:rPr>
              <a:t>In our framework we applied factory method, In DataAccessFactory where the client interacts in order to crate an instance of the concrete class.  </a:t>
            </a:r>
          </a:p>
        </p:txBody>
      </p:sp>
      <p:pic>
        <p:nvPicPr>
          <p:cNvPr id="6" name="Content Placeholder 5" descr="A close up of text on a white background&#10;&#10;Description automatically generated">
            <a:extLst>
              <a:ext uri="{FF2B5EF4-FFF2-40B4-BE49-F238E27FC236}">
                <a16:creationId xmlns:a16="http://schemas.microsoft.com/office/drawing/2014/main" id="{220371E3-FB17-4D8A-B651-D5A13E513F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71429" y="952500"/>
            <a:ext cx="6685069" cy="4829963"/>
          </a:xfrm>
          <a:prstGeom prst="rect">
            <a:avLst/>
          </a:prstGeom>
        </p:spPr>
      </p:pic>
    </p:spTree>
    <p:extLst>
      <p:ext uri="{BB962C8B-B14F-4D97-AF65-F5344CB8AC3E}">
        <p14:creationId xmlns:p14="http://schemas.microsoft.com/office/powerpoint/2010/main" val="182447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a:t>We applied Strategy pattern, In our FileCompressor class.</a:t>
            </a:r>
          </a:p>
          <a:p>
            <a:r>
              <a:rPr lang="en-US" sz="2000"/>
              <a:t> The FileCompressor class is our context and the CompressionStrategy is our Strategy.</a:t>
            </a:r>
          </a:p>
          <a:p>
            <a:r>
              <a:rPr lang="en-US" sz="2000"/>
              <a:t>The ZipCompressionStrategy and RarCompressionStrategy Class are ConcreteStrategy which overrides the compressFile() abstract method. </a:t>
            </a:r>
          </a:p>
        </p:txBody>
      </p:sp>
      <p:pic>
        <p:nvPicPr>
          <p:cNvPr id="7" name="Content Placeholder 6" descr="A screenshot of a cell phone&#10;&#10;Description automatically generated">
            <a:extLst>
              <a:ext uri="{FF2B5EF4-FFF2-40B4-BE49-F238E27FC236}">
                <a16:creationId xmlns:a16="http://schemas.microsoft.com/office/drawing/2014/main" id="{020004E5-BD10-41CB-AEE3-D8388566A1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2737" y="3124966"/>
            <a:ext cx="6817356" cy="2810067"/>
          </a:xfrm>
          <a:prstGeom prst="rect">
            <a:avLst/>
          </a:prstGeom>
        </p:spPr>
      </p:pic>
    </p:spTree>
    <p:extLst>
      <p:ext uri="{BB962C8B-B14F-4D97-AF65-F5344CB8AC3E}">
        <p14:creationId xmlns:p14="http://schemas.microsoft.com/office/powerpoint/2010/main" val="324868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016B-4044-4FF3-AA5C-6952699CDDF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800" dirty="0">
                <a:solidFill>
                  <a:srgbClr val="FF0000"/>
                </a:solidFill>
                <a:latin typeface="Algerian" panose="04020705040A02060702" pitchFamily="82" charset="0"/>
              </a:rPr>
              <a:t>Template Method Design Pattern</a:t>
            </a:r>
          </a:p>
        </p:txBody>
      </p:sp>
      <p:sp>
        <p:nvSpPr>
          <p:cNvPr id="3" name="Content Placeholder 2">
            <a:extLst>
              <a:ext uri="{FF2B5EF4-FFF2-40B4-BE49-F238E27FC236}">
                <a16:creationId xmlns:a16="http://schemas.microsoft.com/office/drawing/2014/main" id="{20ADC37A-0E4E-4245-9B4B-CEAB80B6EB64}"/>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dirty="0"/>
              <a:t>We applied template method design pattern in our DataLoader Interface, we were targeted to several methods to be  implemented by the subclass.</a:t>
            </a:r>
          </a:p>
        </p:txBody>
      </p:sp>
      <p:pic>
        <p:nvPicPr>
          <p:cNvPr id="6" name="Content Placeholder 5" descr="A close up of text on a white background&#10;&#10;Description automatically generated">
            <a:extLst>
              <a:ext uri="{FF2B5EF4-FFF2-40B4-BE49-F238E27FC236}">
                <a16:creationId xmlns:a16="http://schemas.microsoft.com/office/drawing/2014/main" id="{01D8E8C1-4277-42A1-9F86-8B36FA6F032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32" r="11612"/>
          <a:stretch/>
        </p:blipFill>
        <p:spPr>
          <a:xfrm>
            <a:off x="4639056" y="10"/>
            <a:ext cx="7552944" cy="6857990"/>
          </a:xfrm>
          <a:prstGeom prst="rect">
            <a:avLst/>
          </a:prstGeom>
          <a:effectLst/>
        </p:spPr>
      </p:pic>
    </p:spTree>
    <p:extLst>
      <p:ext uri="{BB962C8B-B14F-4D97-AF65-F5344CB8AC3E}">
        <p14:creationId xmlns:p14="http://schemas.microsoft.com/office/powerpoint/2010/main" val="99416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543-AD93-4BDD-B25C-16B815FC8DAA}"/>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sz="3200" dirty="0">
                <a:solidFill>
                  <a:srgbClr val="FF0000"/>
                </a:solidFill>
                <a:latin typeface="Algerian" panose="04020705040A02060702" pitchFamily="82" charset="0"/>
                <a:cs typeface="Aldhabi" panose="020B0604020202020204" pitchFamily="2" charset="-78"/>
              </a:rPr>
              <a:t>Singleton Design pattern </a:t>
            </a:r>
          </a:p>
        </p:txBody>
      </p:sp>
      <p:sp>
        <p:nvSpPr>
          <p:cNvPr id="3" name="Content Placeholder 2">
            <a:extLst>
              <a:ext uri="{FF2B5EF4-FFF2-40B4-BE49-F238E27FC236}">
                <a16:creationId xmlns:a16="http://schemas.microsoft.com/office/drawing/2014/main" id="{A3EE1D13-CDBD-4074-AB32-800162EA8CB2}"/>
              </a:ext>
            </a:extLst>
          </p:cNvPr>
          <p:cNvSpPr>
            <a:spLocks noGrp="1"/>
          </p:cNvSpPr>
          <p:nvPr>
            <p:ph sz="half" idx="1"/>
          </p:nvPr>
        </p:nvSpPr>
        <p:spPr>
          <a:xfrm>
            <a:off x="648930" y="2438400"/>
            <a:ext cx="6586489" cy="3785419"/>
          </a:xfrm>
        </p:spPr>
        <p:txBody>
          <a:bodyPr vert="horz" lIns="91440" tIns="45720" rIns="91440" bIns="45720" rtlCol="0">
            <a:normAutofit/>
          </a:bodyPr>
          <a:lstStyle/>
          <a:p>
            <a:r>
              <a:rPr lang="en-US" sz="2400" dirty="0"/>
              <a:t>We applied the singleton design pattern in our </a:t>
            </a:r>
            <a:r>
              <a:rPr lang="en-US" sz="2400" dirty="0" err="1"/>
              <a:t>JDBCManager</a:t>
            </a:r>
            <a:r>
              <a:rPr lang="en-US" sz="2400" dirty="0"/>
              <a:t> Class, Which helped us for connecting to Database. The basic target of singleton is to create single instance and we were looking single instance of database connection that is why we used singleton pattern.</a:t>
            </a:r>
          </a:p>
        </p:txBody>
      </p:sp>
      <p:pic>
        <p:nvPicPr>
          <p:cNvPr id="7" name="Content Placeholder 6" descr="A screenshot of a cell phone screen with text&#10;&#10;Description automatically generated">
            <a:extLst>
              <a:ext uri="{FF2B5EF4-FFF2-40B4-BE49-F238E27FC236}">
                <a16:creationId xmlns:a16="http://schemas.microsoft.com/office/drawing/2014/main" id="{2F433AC0-F9C4-490F-A0F5-7F155AF0D6F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 b="4946"/>
          <a:stretch/>
        </p:blipFill>
        <p:spPr>
          <a:xfrm>
            <a:off x="7556408" y="10"/>
            <a:ext cx="4635591" cy="6857990"/>
          </a:xfrm>
          <a:prstGeom prst="rect">
            <a:avLst/>
          </a:prstGeom>
          <a:effectLst/>
        </p:spPr>
      </p:pic>
    </p:spTree>
    <p:extLst>
      <p:ext uri="{BB962C8B-B14F-4D97-AF65-F5344CB8AC3E}">
        <p14:creationId xmlns:p14="http://schemas.microsoft.com/office/powerpoint/2010/main" val="420768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B2FCB5E2-904C-4D13-80F5-00BED31D2C31}"/>
              </a:ext>
            </a:extLst>
          </p:cNvPr>
          <p:cNvPicPr>
            <a:picLocks noChangeAspect="1"/>
          </p:cNvPicPr>
          <p:nvPr/>
        </p:nvPicPr>
        <p:blipFill rotWithShape="1">
          <a:blip r:embed="rId2">
            <a:extLst>
              <a:ext uri="{28A0092B-C50C-407E-A947-70E740481C1C}">
                <a14:useLocalDpi xmlns:a14="http://schemas.microsoft.com/office/drawing/2010/main" val="0"/>
              </a:ext>
            </a:extLst>
          </a:blip>
          <a:srcRect r="1" b="9180"/>
          <a:stretch/>
        </p:blipFill>
        <p:spPr>
          <a:xfrm>
            <a:off x="643467" y="643467"/>
            <a:ext cx="10905066" cy="5571066"/>
          </a:xfrm>
          <a:prstGeom prst="rect">
            <a:avLst/>
          </a:prstGeom>
        </p:spPr>
      </p:pic>
      <p:sp>
        <p:nvSpPr>
          <p:cNvPr id="14" name="Rectangle 13">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3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8929" y="629266"/>
            <a:ext cx="4995126" cy="1676603"/>
          </a:xfrm>
        </p:spPr>
        <p:txBody>
          <a:bodyPr vert="horz" lIns="91440" tIns="45720" rIns="91440" bIns="45720" rtlCol="0" anchor="ctr">
            <a:noAutofit/>
          </a:bodyPr>
          <a:lstStyle/>
          <a:p>
            <a:r>
              <a:rPr lang="en-US" sz="2400" dirty="0">
                <a:solidFill>
                  <a:srgbClr val="FFC000"/>
                </a:solidFill>
                <a:latin typeface="Algerian" panose="04020705040A02060702" pitchFamily="82" charset="0"/>
              </a:rPr>
              <a:t>Group One</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Library Management</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System  </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648931" y="2438400"/>
            <a:ext cx="3651466" cy="3785419"/>
          </a:xfrm>
        </p:spPr>
        <p:txBody>
          <a:bodyPr vert="horz" lIns="91440" tIns="45720" rIns="91440" bIns="45720" rtlCol="0">
            <a:noAutofit/>
          </a:bodyPr>
          <a:lstStyle/>
          <a:p>
            <a:r>
              <a:rPr lang="en-US" sz="2000"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Demand of software has been increasing day by day. Therefore, there is more demand for software development paradigm that improves quality and productivity of software development.</a:t>
            </a:r>
          </a:p>
          <a:p>
            <a:r>
              <a:rPr lang="en-US" sz="2000" dirty="0">
                <a:latin typeface="Times New Roman" panose="02020603050405020304" pitchFamily="18" charset="0"/>
                <a:cs typeface="Times New Roman" panose="02020603050405020304" pitchFamily="18" charset="0"/>
              </a:rPr>
              <a:t>Design pattern is a general repeatable solution to a commonly occurring problem in software design. </a:t>
            </a:r>
          </a:p>
          <a:p>
            <a:endParaRPr lang="en-US" sz="2000" dirty="0">
              <a:latin typeface="Times New Roman" panose="02020603050405020304" pitchFamily="18" charset="0"/>
              <a:cs typeface="Times New Roman" panose="02020603050405020304" pitchFamily="18" charset="0"/>
            </a:endParaRPr>
          </a:p>
        </p:txBody>
      </p:sp>
      <p:pic>
        <p:nvPicPr>
          <p:cNvPr id="7" name="Content Placeholder 6" descr="A screenshot of a cell phone&#10;&#10;Description automatically generated">
            <a:extLst>
              <a:ext uri="{FF2B5EF4-FFF2-40B4-BE49-F238E27FC236}">
                <a16:creationId xmlns:a16="http://schemas.microsoft.com/office/drawing/2014/main" id="{56F3FA20-7FE1-4FC8-8C33-FEAA9C735F0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602" r="-2" b="6597"/>
          <a:stretch/>
        </p:blipFill>
        <p:spPr>
          <a:xfrm>
            <a:off x="4639056" y="10"/>
            <a:ext cx="7552944" cy="6857990"/>
          </a:xfrm>
          <a:prstGeom prst="rect">
            <a:avLst/>
          </a:prstGeom>
          <a:effectLst/>
        </p:spPr>
      </p:pic>
    </p:spTree>
    <p:extLst>
      <p:ext uri="{BB962C8B-B14F-4D97-AF65-F5344CB8AC3E}">
        <p14:creationId xmlns:p14="http://schemas.microsoft.com/office/powerpoint/2010/main" val="364338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latin typeface="Algerian" panose="04020705040A02060702" pitchFamily="82" charset="0"/>
              </a:rPr>
              <a:t>Problem System and Analysis.</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2304627"/>
          </a:xfrm>
        </p:spPr>
        <p:txBody>
          <a:bodyPr anchor="b">
            <a:normAutofit/>
          </a:bodyPr>
          <a:lstStyle/>
          <a:p>
            <a:r>
              <a:rPr lang="en-US" sz="2000" dirty="0">
                <a:latin typeface="Times New Roman" panose="02020603050405020304" pitchFamily="18" charset="0"/>
                <a:cs typeface="Times New Roman" panose="02020603050405020304" pitchFamily="18" charset="0"/>
              </a:rPr>
              <a:t>We have taken very simplified version of library Management System that Managed the catalog of a library.</a:t>
            </a:r>
          </a:p>
          <a:p>
            <a:r>
              <a:rPr lang="en-US" sz="2000" dirty="0">
                <a:latin typeface="Times New Roman" panose="02020603050405020304" pitchFamily="18" charset="0"/>
                <a:cs typeface="Times New Roman" panose="02020603050405020304" pitchFamily="18" charset="0"/>
              </a:rPr>
              <a:t>We create an application first then we could build a framework. </a:t>
            </a:r>
          </a:p>
          <a:p>
            <a:r>
              <a:rPr lang="en-US" sz="2000" dirty="0">
                <a:latin typeface="Times New Roman" panose="02020603050405020304" pitchFamily="18" charset="0"/>
                <a:cs typeface="Times New Roman" panose="02020603050405020304" pitchFamily="18" charset="0"/>
              </a:rPr>
              <a:t>We used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4984268" y="3589866"/>
            <a:ext cx="6250940" cy="2304628"/>
          </a:xfrm>
        </p:spPr>
        <p:txBody>
          <a:bodyPr>
            <a:no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Command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Template Method Pattern</a:t>
            </a:r>
          </a:p>
        </p:txBody>
      </p:sp>
    </p:spTree>
    <p:extLst>
      <p:ext uri="{BB962C8B-B14F-4D97-AF65-F5344CB8AC3E}">
        <p14:creationId xmlns:p14="http://schemas.microsoft.com/office/powerpoint/2010/main" val="35725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8874B-19A1-40F3-97F7-7DA68D20E613}"/>
              </a:ext>
            </a:extLst>
          </p:cNvPr>
          <p:cNvSpPr txBox="1">
            <a:spLocks/>
          </p:cNvSpPr>
          <p:nvPr/>
        </p:nvSpPr>
        <p:spPr>
          <a:xfrm>
            <a:off x="888631" y="2349925"/>
            <a:ext cx="3498979" cy="2456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gerian" panose="04020705040A02060702" pitchFamily="82" charset="0"/>
              </a:rPr>
              <a:t>Library System</a:t>
            </a:r>
          </a:p>
        </p:txBody>
      </p:sp>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Tree>
    <p:extLst>
      <p:ext uri="{BB962C8B-B14F-4D97-AF65-F5344CB8AC3E}">
        <p14:creationId xmlns:p14="http://schemas.microsoft.com/office/powerpoint/2010/main" val="26711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70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r>
              <a:rPr lang="en-US" dirty="0">
                <a:solidFill>
                  <a:srgbClr val="00B0F0"/>
                </a:solidFill>
                <a:latin typeface="Times New Roman" panose="02020603050405020304" pitchFamily="18" charset="0"/>
                <a:cs typeface="Times New Roman" panose="02020603050405020304" pitchFamily="18" charset="0"/>
              </a:rPr>
              <a:t>The framework makes use of design patterns : Command, Factory Method, Singleton, Façade, Adapter, Strategy and Template patterns</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C972F-FFBF-436B-A77B-5AA09D2F9C1E}"/>
              </a:ext>
            </a:extLst>
          </p:cNvPr>
          <p:cNvPicPr>
            <a:picLocks noChangeAspect="1"/>
          </p:cNvPicPr>
          <p:nvPr/>
        </p:nvPicPr>
        <p:blipFill>
          <a:blip r:embed="rId3"/>
          <a:stretch>
            <a:fillRect/>
          </a:stretch>
        </p:blipFill>
        <p:spPr>
          <a:xfrm>
            <a:off x="714376" y="0"/>
            <a:ext cx="10768012" cy="6858000"/>
          </a:xfrm>
          <a:prstGeom prst="rect">
            <a:avLst/>
          </a:prstGeom>
        </p:spPr>
      </p:pic>
    </p:spTree>
    <p:extLst>
      <p:ext uri="{BB962C8B-B14F-4D97-AF65-F5344CB8AC3E}">
        <p14:creationId xmlns:p14="http://schemas.microsoft.com/office/powerpoint/2010/main" val="112390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t>The Adapter Design Pattern </a:t>
            </a: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sz="1800"/>
              <a:t>The adapter pattern convert the interface of a class into another interface clients expect. Adapter lets classes work together that couldn’t otherwise because of incompatible interfaces.</a:t>
            </a:r>
          </a:p>
          <a:p>
            <a:r>
              <a:rPr lang="en-US" sz="1800"/>
              <a:t>In our framework we could apply Adapter patter by adapting the methods in the Adaptee JDBCManager we could adapt multiple methods of JDBCManager.</a:t>
            </a:r>
          </a:p>
        </p:txBody>
      </p:sp>
      <p:pic>
        <p:nvPicPr>
          <p:cNvPr id="8" name="Content Placeholder 7" descr="A close up of text on a white background&#10;&#10;Description automatically generated">
            <a:extLst>
              <a:ext uri="{FF2B5EF4-FFF2-40B4-BE49-F238E27FC236}">
                <a16:creationId xmlns:a16="http://schemas.microsoft.com/office/drawing/2014/main" id="{D20F6DAB-D3EF-43FF-8FA3-5C52A384F9C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2" b="1035"/>
          <a:stretch/>
        </p:blipFill>
        <p:spPr>
          <a:xfrm>
            <a:off x="4639056" y="10"/>
            <a:ext cx="7552944" cy="6857990"/>
          </a:xfrm>
          <a:prstGeom prst="rect">
            <a:avLst/>
          </a:prstGeom>
          <a:effectLst/>
        </p:spPr>
      </p:pic>
    </p:spTree>
    <p:extLst>
      <p:ext uri="{BB962C8B-B14F-4D97-AF65-F5344CB8AC3E}">
        <p14:creationId xmlns:p14="http://schemas.microsoft.com/office/powerpoint/2010/main" val="111646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Command Design pattern.</a:t>
            </a:r>
          </a:p>
        </p:txBody>
      </p:sp>
      <p:pic>
        <p:nvPicPr>
          <p:cNvPr id="9" name="Content Placeholder 8" descr="A close up of a logo&#10;&#10;Description automatically generated">
            <a:extLst>
              <a:ext uri="{FF2B5EF4-FFF2-40B4-BE49-F238E27FC236}">
                <a16:creationId xmlns:a16="http://schemas.microsoft.com/office/drawing/2014/main" id="{279FAD28-3B36-4983-A45C-8D496545BB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8600" y="1313299"/>
            <a:ext cx="6308461" cy="3091146"/>
          </a:xfrm>
          <a:prstGeom prst="rect">
            <a:avLst/>
          </a:prstGeom>
        </p:spPr>
      </p:pic>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4038600" y="4561490"/>
            <a:ext cx="7188199" cy="1615473"/>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The command pattern encapsulates a request as an object, thereby letting us parameterize other objects with different requests, queue or log requests, and support undoable operations.</a:t>
            </a:r>
          </a:p>
          <a:p>
            <a:r>
              <a:rPr lang="en-US" sz="1800" dirty="0">
                <a:latin typeface="Times New Roman" panose="02020603050405020304" pitchFamily="18" charset="0"/>
                <a:cs typeface="Times New Roman" panose="02020603050405020304" pitchFamily="18" charset="0"/>
              </a:rPr>
              <a:t>We used the command design pattern, to execute an operation both on </a:t>
            </a:r>
            <a:r>
              <a:rPr lang="en-US" sz="1800" dirty="0" err="1">
                <a:latin typeface="Times New Roman" panose="02020603050405020304" pitchFamily="18" charset="0"/>
                <a:cs typeface="Times New Roman" panose="02020603050405020304" pitchFamily="18" charset="0"/>
              </a:rPr>
              <a:t>BookSaveCommand</a:t>
            </a:r>
            <a:r>
              <a:rPr lang="en-US" sz="1800" dirty="0">
                <a:latin typeface="Times New Roman" panose="02020603050405020304" pitchFamily="18" charset="0"/>
                <a:cs typeface="Times New Roman" panose="02020603050405020304" pitchFamily="18" charset="0"/>
              </a:rPr>
              <a:t> to save book and </a:t>
            </a:r>
            <a:r>
              <a:rPr lang="en-US" sz="1800" dirty="0" err="1">
                <a:latin typeface="Times New Roman" panose="02020603050405020304" pitchFamily="18" charset="0"/>
                <a:cs typeface="Times New Roman" panose="02020603050405020304" pitchFamily="18" charset="0"/>
              </a:rPr>
              <a:t>MemberSaveCommand</a:t>
            </a:r>
            <a:r>
              <a:rPr lang="en-US" sz="1800" dirty="0">
                <a:latin typeface="Times New Roman" panose="02020603050405020304" pitchFamily="18" charset="0"/>
                <a:cs typeface="Times New Roman" panose="02020603050405020304" pitchFamily="18" charset="0"/>
              </a:rPr>
              <a:t> to save </a:t>
            </a:r>
            <a:r>
              <a:rPr lang="en-US" sz="1800" dirty="0" err="1">
                <a:latin typeface="Times New Roman" panose="02020603050405020304" pitchFamily="18" charset="0"/>
                <a:cs typeface="Times New Roman" panose="02020603050405020304" pitchFamily="18" charset="0"/>
              </a:rPr>
              <a:t>libraryMember</a:t>
            </a:r>
            <a:r>
              <a:rPr lang="en-US" sz="1800" dirty="0">
                <a:latin typeface="Times New Roman" panose="02020603050405020304" pitchFamily="18" charset="0"/>
                <a:cs typeface="Times New Roman" panose="02020603050405020304" pitchFamily="18" charset="0"/>
              </a:rPr>
              <a:t> appropriately at run time. </a:t>
            </a:r>
          </a:p>
        </p:txBody>
      </p:sp>
    </p:spTree>
    <p:extLst>
      <p:ext uri="{BB962C8B-B14F-4D97-AF65-F5344CB8AC3E}">
        <p14:creationId xmlns:p14="http://schemas.microsoft.com/office/powerpoint/2010/main" val="150281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638</Words>
  <Application>Microsoft Office PowerPoint</Application>
  <PresentationFormat>Widescreen</PresentationFormat>
  <Paragraphs>56</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GROUP MEMBERS</vt:lpstr>
      <vt:lpstr>Group One  Library Management  System  </vt:lpstr>
      <vt:lpstr>Problem System and Analysis.</vt:lpstr>
      <vt:lpstr>Library System Use Case Diagram</vt:lpstr>
      <vt:lpstr>PowerPoint Presentation</vt:lpstr>
      <vt:lpstr>MAIN KEY POINT OF OUR LIBRARY FRAMEWORK</vt:lpstr>
      <vt:lpstr>PowerPoint Presentation</vt:lpstr>
      <vt:lpstr>The Adapter Design Pattern </vt:lpstr>
      <vt:lpstr>The Command Design pattern.</vt:lpstr>
      <vt:lpstr>The Façade Design  Pattern </vt:lpstr>
      <vt:lpstr>The Factory Design Pattern</vt:lpstr>
      <vt:lpstr>The Strategy Design Pattern </vt:lpstr>
      <vt:lpstr>Template Method Design Pattern</vt:lpstr>
      <vt:lpstr>Singleton Design pattern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Aaron Gezai</dc:creator>
  <cp:lastModifiedBy>Aaron Gezai</cp:lastModifiedBy>
  <cp:revision>2</cp:revision>
  <dcterms:created xsi:type="dcterms:W3CDTF">2019-08-11T03:11:16Z</dcterms:created>
  <dcterms:modified xsi:type="dcterms:W3CDTF">2019-08-11T04:46:32Z</dcterms:modified>
</cp:coreProperties>
</file>