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56" r:id="rId3"/>
    <p:sldId id="257" r:id="rId4"/>
    <p:sldId id="269" r:id="rId5"/>
    <p:sldId id="268" r:id="rId6"/>
    <p:sldId id="267" r:id="rId7"/>
    <p:sldId id="266" r:id="rId8"/>
    <p:sldId id="271" r:id="rId9"/>
    <p:sldId id="272" r:id="rId10"/>
    <p:sldId id="274" r:id="rId11"/>
    <p:sldId id="260" r:id="rId12"/>
    <p:sldId id="259" r:id="rId13"/>
    <p:sldId id="261"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2"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2</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7</a:t>
            </a:fld>
            <a:endParaRPr lang="en-US"/>
          </a:p>
        </p:txBody>
      </p:sp>
    </p:spTree>
    <p:extLst>
      <p:ext uri="{BB962C8B-B14F-4D97-AF65-F5344CB8AC3E}">
        <p14:creationId xmlns:p14="http://schemas.microsoft.com/office/powerpoint/2010/main" val="339524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12</a:t>
            </a:fld>
            <a:endParaRPr lang="en-US"/>
          </a:p>
        </p:txBody>
      </p:sp>
    </p:spTree>
    <p:extLst>
      <p:ext uri="{BB962C8B-B14F-4D97-AF65-F5344CB8AC3E}">
        <p14:creationId xmlns:p14="http://schemas.microsoft.com/office/powerpoint/2010/main" val="5222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8/11/2019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8/11/2019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359AA7-1D0E-456F-85C1-F3CF1A3621DD}"/>
              </a:ext>
            </a:extLst>
          </p:cNvPr>
          <p:cNvSpPr>
            <a:spLocks noGrp="1"/>
          </p:cNvSpPr>
          <p:nvPr>
            <p:ph type="title"/>
          </p:nvPr>
        </p:nvSpPr>
        <p:spPr>
          <a:xfrm>
            <a:off x="966952" y="1183900"/>
            <a:ext cx="2669406" cy="1781175"/>
          </a:xfrm>
          <a:solidFill>
            <a:srgbClr val="C00000"/>
          </a:solidFill>
        </p:spPr>
        <p:txBody>
          <a:bodyPr vert="horz" lIns="91440" tIns="45720" rIns="91440" bIns="45720" rtlCol="0" anchor="ctr">
            <a:normAutofit/>
          </a:bodyPr>
          <a:lstStyle/>
          <a:p>
            <a:r>
              <a:rPr lang="en-US" sz="3200" kern="1200">
                <a:solidFill>
                  <a:srgbClr val="FFFFFF"/>
                </a:solidFill>
                <a:latin typeface="+mj-lt"/>
                <a:ea typeface="+mj-ea"/>
                <a:cs typeface="+mj-cs"/>
              </a:rPr>
              <a:t>The Factory Design Pattern</a:t>
            </a:r>
          </a:p>
        </p:txBody>
      </p:sp>
      <p:sp>
        <p:nvSpPr>
          <p:cNvPr id="3" name="Content Placeholder 2">
            <a:extLst>
              <a:ext uri="{FF2B5EF4-FFF2-40B4-BE49-F238E27FC236}">
                <a16:creationId xmlns:a16="http://schemas.microsoft.com/office/drawing/2014/main" id="{75461F02-4835-4E58-A7AB-8397C8D68D81}"/>
              </a:ext>
            </a:extLst>
          </p:cNvPr>
          <p:cNvSpPr>
            <a:spLocks noGrp="1"/>
          </p:cNvSpPr>
          <p:nvPr>
            <p:ph sz="half" idx="1"/>
          </p:nvPr>
        </p:nvSpPr>
        <p:spPr>
          <a:xfrm>
            <a:off x="966950" y="3236892"/>
            <a:ext cx="4024359" cy="2668608"/>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In this area we use a Factory patter to create a data access object which may vary dependently on the type of service the BaseRepository interface need to store or get. The subclass RDBDataAccessFactory will decide which Data Access to create base on the type of the object that need to be stored. This solution is both reusable and easy to maintain. </a:t>
            </a:r>
          </a:p>
        </p:txBody>
      </p:sp>
      <p:pic>
        <p:nvPicPr>
          <p:cNvPr id="7" name="Picture 6">
            <a:extLst>
              <a:ext uri="{FF2B5EF4-FFF2-40B4-BE49-F238E27FC236}">
                <a16:creationId xmlns:a16="http://schemas.microsoft.com/office/drawing/2014/main" id="{7F8245B0-B850-48E5-99F1-912CF0CCE5B9}"/>
              </a:ext>
            </a:extLst>
          </p:cNvPr>
          <p:cNvPicPr>
            <a:picLocks noChangeAspect="1"/>
          </p:cNvPicPr>
          <p:nvPr/>
        </p:nvPicPr>
        <p:blipFill>
          <a:blip r:embed="rId2"/>
          <a:stretch>
            <a:fillRect/>
          </a:stretch>
        </p:blipFill>
        <p:spPr>
          <a:xfrm>
            <a:off x="5163076" y="380962"/>
            <a:ext cx="7028924" cy="6648450"/>
          </a:xfrm>
          <a:prstGeom prst="rect">
            <a:avLst/>
          </a:prstGeom>
        </p:spPr>
      </p:pic>
    </p:spTree>
    <p:extLst>
      <p:ext uri="{BB962C8B-B14F-4D97-AF65-F5344CB8AC3E}">
        <p14:creationId xmlns:p14="http://schemas.microsoft.com/office/powerpoint/2010/main" val="182447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94510" y="1487272"/>
            <a:ext cx="2743200" cy="2743200"/>
          </a:xfrm>
          <a:prstGeom prst="ellipse">
            <a:avLst/>
          </a:prstGeom>
          <a:solidFill>
            <a:srgbClr val="C00000"/>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Command Design pattern.</a:t>
            </a:r>
          </a:p>
        </p:txBody>
      </p:sp>
      <p:pic>
        <p:nvPicPr>
          <p:cNvPr id="9" name="Content Placeholder 8" descr="A close up of a logo&#10;&#10;Description automatically generated">
            <a:extLst>
              <a:ext uri="{FF2B5EF4-FFF2-40B4-BE49-F238E27FC236}">
                <a16:creationId xmlns:a16="http://schemas.microsoft.com/office/drawing/2014/main" id="{279FAD28-3B36-4983-A45C-8D496545BB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0" y="1313299"/>
            <a:ext cx="6308461" cy="3091146"/>
          </a:xfrm>
          <a:prstGeom prst="rect">
            <a:avLst/>
          </a:prstGeom>
        </p:spPr>
      </p:pic>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4038600" y="4561490"/>
            <a:ext cx="7188199" cy="1615473"/>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In our framework, we use this design pattern to handle save request for Members and Books. In fact, when we save a member, we have to save first his address in a separate table and after his information as a person and finally his information as a library member, if one fails at some point we do a rollback and eventually log them. Similar process for book.</a:t>
            </a:r>
          </a:p>
        </p:txBody>
      </p:sp>
    </p:spTree>
    <p:extLst>
      <p:ext uri="{BB962C8B-B14F-4D97-AF65-F5344CB8AC3E}">
        <p14:creationId xmlns:p14="http://schemas.microsoft.com/office/powerpoint/2010/main" val="150281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sz="1800" dirty="0"/>
              <a:t>In this area, we use an adapter to provide a compatible interface to the RDBDataAccess concreate objects so that it can save the objects in the database properly.</a:t>
            </a:r>
          </a:p>
          <a:p>
            <a:r>
              <a:rPr lang="en-US" sz="1800" dirty="0"/>
              <a:t>Th adapter is needed here because the </a:t>
            </a:r>
            <a:r>
              <a:rPr lang="en-US" sz="1800" dirty="0" err="1"/>
              <a:t>JDBCFacade</a:t>
            </a:r>
            <a:r>
              <a:rPr lang="en-US" sz="1800" dirty="0"/>
              <a:t> interface only provide interface to send queries to the JDBC system. The Adapter take the objects convert the requested operation into the a query and use the Façade interface to send it to the database. </a:t>
            </a:r>
          </a:p>
        </p:txBody>
      </p:sp>
      <p:pic>
        <p:nvPicPr>
          <p:cNvPr id="7" name="Picture 6">
            <a:extLst>
              <a:ext uri="{FF2B5EF4-FFF2-40B4-BE49-F238E27FC236}">
                <a16:creationId xmlns:a16="http://schemas.microsoft.com/office/drawing/2014/main" id="{B6927161-6BAF-4A53-BCD6-746B5CC4D73E}"/>
              </a:ext>
            </a:extLst>
          </p:cNvPr>
          <p:cNvPicPr>
            <a:picLocks noChangeAspect="1"/>
          </p:cNvPicPr>
          <p:nvPr/>
        </p:nvPicPr>
        <p:blipFill>
          <a:blip r:embed="rId3"/>
          <a:stretch>
            <a:fillRect/>
          </a:stretch>
        </p:blipFill>
        <p:spPr>
          <a:xfrm>
            <a:off x="5923072" y="-21892"/>
            <a:ext cx="5236128" cy="6858000"/>
          </a:xfrm>
          <a:prstGeom prst="rect">
            <a:avLst/>
          </a:prstGeom>
        </p:spPr>
      </p:pic>
    </p:spTree>
    <p:extLst>
      <p:ext uri="{BB962C8B-B14F-4D97-AF65-F5344CB8AC3E}">
        <p14:creationId xmlns:p14="http://schemas.microsoft.com/office/powerpoint/2010/main" val="111646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Façade Design </a:t>
            </a:r>
            <a:br>
              <a:rPr lang="en-US">
                <a:solidFill>
                  <a:srgbClr val="FFFFFF"/>
                </a:solidFill>
              </a:rPr>
            </a:br>
            <a:r>
              <a:rPr lang="en-US">
                <a:solidFill>
                  <a:srgbClr val="FFFFFF"/>
                </a:solidFill>
              </a:rPr>
              <a:t>Pattern </a:t>
            </a:r>
          </a:p>
        </p:txBody>
      </p:sp>
      <p:sp>
        <p:nvSpPr>
          <p:cNvPr id="31" name="Rectangle 3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a:xfrm>
            <a:off x="8029319" y="917725"/>
            <a:ext cx="3424739" cy="2320565"/>
          </a:xfrm>
        </p:spPr>
        <p:txBody>
          <a:bodyPr vert="horz" lIns="91440" tIns="45720" rIns="91440" bIns="45720" rtlCol="0" anchor="ctr">
            <a:noAutofit/>
          </a:bodyPr>
          <a:lstStyle/>
          <a:p>
            <a:r>
              <a:rPr lang="en-US" sz="1800" dirty="0">
                <a:solidFill>
                  <a:srgbClr val="FFFFFF"/>
                </a:solidFill>
                <a:latin typeface="Times New Roman" panose="02020603050405020304" pitchFamily="18" charset="0"/>
                <a:cs typeface="Times New Roman" panose="02020603050405020304" pitchFamily="18" charset="0"/>
              </a:rPr>
              <a:t>The Façade pattern is used to hide all implementation needed to use the JDBC interface. It provides all necessary method to send a query to the database.</a:t>
            </a:r>
          </a:p>
        </p:txBody>
      </p:sp>
      <p:pic>
        <p:nvPicPr>
          <p:cNvPr id="7" name="Picture 6">
            <a:extLst>
              <a:ext uri="{FF2B5EF4-FFF2-40B4-BE49-F238E27FC236}">
                <a16:creationId xmlns:a16="http://schemas.microsoft.com/office/drawing/2014/main" id="{A2E047C6-1427-4966-BB76-5A797A2675A2}"/>
              </a:ext>
            </a:extLst>
          </p:cNvPr>
          <p:cNvPicPr>
            <a:picLocks noChangeAspect="1"/>
          </p:cNvPicPr>
          <p:nvPr/>
        </p:nvPicPr>
        <p:blipFill>
          <a:blip r:embed="rId2"/>
          <a:stretch>
            <a:fillRect/>
          </a:stretch>
        </p:blipFill>
        <p:spPr>
          <a:xfrm>
            <a:off x="408440" y="-93088"/>
            <a:ext cx="6598592" cy="4599779"/>
          </a:xfrm>
          <a:prstGeom prst="rect">
            <a:avLst/>
          </a:prstGeom>
        </p:spPr>
      </p:pic>
    </p:spTree>
    <p:extLst>
      <p:ext uri="{BB962C8B-B14F-4D97-AF65-F5344CB8AC3E}">
        <p14:creationId xmlns:p14="http://schemas.microsoft.com/office/powerpoint/2010/main" val="79778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543-AD93-4BDD-B25C-16B815FC8DAA}"/>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sz="3200" dirty="0">
                <a:solidFill>
                  <a:srgbClr val="FF0000"/>
                </a:solidFill>
                <a:latin typeface="Algerian" panose="04020705040A02060702" pitchFamily="82" charset="0"/>
                <a:cs typeface="Aldhabi" panose="020B0604020202020204" pitchFamily="2" charset="-78"/>
              </a:rPr>
              <a:t>Singleton Design pattern </a:t>
            </a:r>
          </a:p>
        </p:txBody>
      </p:sp>
      <p:sp>
        <p:nvSpPr>
          <p:cNvPr id="3" name="Content Placeholder 2">
            <a:extLst>
              <a:ext uri="{FF2B5EF4-FFF2-40B4-BE49-F238E27FC236}">
                <a16:creationId xmlns:a16="http://schemas.microsoft.com/office/drawing/2014/main" id="{A3EE1D13-CDBD-4074-AB32-800162EA8CB2}"/>
              </a:ext>
            </a:extLst>
          </p:cNvPr>
          <p:cNvSpPr>
            <a:spLocks noGrp="1"/>
          </p:cNvSpPr>
          <p:nvPr>
            <p:ph sz="half" idx="1"/>
          </p:nvPr>
        </p:nvSpPr>
        <p:spPr>
          <a:xfrm>
            <a:off x="588307" y="2069609"/>
            <a:ext cx="6586489" cy="3785419"/>
          </a:xfrm>
        </p:spPr>
        <p:txBody>
          <a:bodyPr vert="horz" lIns="91440" tIns="45720" rIns="91440" bIns="45720" rtlCol="0">
            <a:normAutofit fontScale="85000" lnSpcReduction="20000"/>
          </a:bodyPr>
          <a:lstStyle/>
          <a:p>
            <a:r>
              <a:rPr lang="en-US" dirty="0"/>
              <a:t>We use the singleton patter in the </a:t>
            </a:r>
            <a:r>
              <a:rPr lang="en-US" dirty="0" err="1"/>
              <a:t>JDBCFace</a:t>
            </a:r>
            <a:r>
              <a:rPr lang="en-US" dirty="0"/>
              <a:t> to provide a lazy instantiation and thread safe instance of it. </a:t>
            </a:r>
          </a:p>
          <a:p>
            <a:r>
              <a:rPr lang="en-US" dirty="0"/>
              <a:t>In this solution, the singleton instance is created inside an inner class and the inner class will be loaded only when the first call of the </a:t>
            </a:r>
            <a:r>
              <a:rPr lang="en-US" dirty="0" err="1"/>
              <a:t>getInstance</a:t>
            </a:r>
            <a:r>
              <a:rPr lang="en-US" dirty="0"/>
              <a:t> is made. This guaranty that the instance will be created when needed and as it is a private static instance which is initialized when it was declared it also guaranty thread safety. This solution is not only thread safe but it does not require any synchronization, then it is better then the first one.</a:t>
            </a:r>
          </a:p>
          <a:p>
            <a:endParaRPr lang="en-US" sz="2400" dirty="0"/>
          </a:p>
        </p:txBody>
      </p:sp>
      <p:pic>
        <p:nvPicPr>
          <p:cNvPr id="6" name="Picture 5">
            <a:extLst>
              <a:ext uri="{FF2B5EF4-FFF2-40B4-BE49-F238E27FC236}">
                <a16:creationId xmlns:a16="http://schemas.microsoft.com/office/drawing/2014/main" id="{CBB91365-EDE7-41A0-B501-C381DC84383F}"/>
              </a:ext>
            </a:extLst>
          </p:cNvPr>
          <p:cNvPicPr>
            <a:picLocks noChangeAspect="1"/>
          </p:cNvPicPr>
          <p:nvPr/>
        </p:nvPicPr>
        <p:blipFill>
          <a:blip r:embed="rId2"/>
          <a:stretch>
            <a:fillRect/>
          </a:stretch>
        </p:blipFill>
        <p:spPr>
          <a:xfrm>
            <a:off x="7971793" y="460410"/>
            <a:ext cx="2876550" cy="4552950"/>
          </a:xfrm>
          <a:prstGeom prst="rect">
            <a:avLst/>
          </a:prstGeom>
        </p:spPr>
      </p:pic>
    </p:spTree>
    <p:extLst>
      <p:ext uri="{BB962C8B-B14F-4D97-AF65-F5344CB8AC3E}">
        <p14:creationId xmlns:p14="http://schemas.microsoft.com/office/powerpoint/2010/main" val="420768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B2FCB5E2-904C-4D13-80F5-00BED31D2C31}"/>
              </a:ext>
            </a:extLst>
          </p:cNvPr>
          <p:cNvPicPr>
            <a:picLocks noChangeAspect="1"/>
          </p:cNvPicPr>
          <p:nvPr/>
        </p:nvPicPr>
        <p:blipFill rotWithShape="1">
          <a:blip r:embed="rId2">
            <a:extLst>
              <a:ext uri="{28A0092B-C50C-407E-A947-70E740481C1C}">
                <a14:useLocalDpi xmlns:a14="http://schemas.microsoft.com/office/drawing/2010/main" val="0"/>
              </a:ext>
            </a:extLst>
          </a:blip>
          <a:srcRect r="1" b="9180"/>
          <a:stretch/>
        </p:blipFill>
        <p:spPr>
          <a:xfrm>
            <a:off x="643467" y="643467"/>
            <a:ext cx="10905066" cy="5571066"/>
          </a:xfrm>
          <a:prstGeom prst="rect">
            <a:avLst/>
          </a:prstGeom>
        </p:spPr>
      </p:pic>
      <p:sp>
        <p:nvSpPr>
          <p:cNvPr id="14" name="Rectangle 13">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3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8929" y="629266"/>
            <a:ext cx="4995126" cy="1676603"/>
          </a:xfrm>
        </p:spPr>
        <p:txBody>
          <a:bodyPr vert="horz" lIns="91440" tIns="45720" rIns="91440" bIns="45720" rtlCol="0" anchor="ctr">
            <a:noAutofit/>
          </a:bodyPr>
          <a:lstStyle/>
          <a:p>
            <a:r>
              <a:rPr lang="en-US" sz="2400" dirty="0">
                <a:solidFill>
                  <a:srgbClr val="FFC000"/>
                </a:solidFill>
                <a:latin typeface="Algerian" panose="04020705040A02060702" pitchFamily="82" charset="0"/>
              </a:rPr>
              <a:t>Group One</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Library Framework</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648931" y="2286843"/>
            <a:ext cx="3651466" cy="4381710"/>
          </a:xfrm>
        </p:spPr>
        <p:txBody>
          <a:bodyPr vert="horz" lIns="91440" tIns="45720" rIns="91440" bIns="45720" rtlCol="0">
            <a:noAutofit/>
          </a:bodyPr>
          <a:lstStyle/>
          <a:p>
            <a:pPr marL="0" indent="0">
              <a:buNone/>
            </a:pPr>
            <a:r>
              <a:rPr lang="en-US" sz="2000" b="1"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In our previous MPP course we have developed a Library Management System and we have chosen two client applications to study in order to find duplication area so that we can put them into a common area which will be our </a:t>
            </a:r>
            <a:r>
              <a:rPr lang="en-US" sz="2000" b="1" dirty="0">
                <a:latin typeface="Times New Roman" panose="02020603050405020304" pitchFamily="18" charset="0"/>
                <a:cs typeface="Times New Roman" panose="02020603050405020304" pitchFamily="18" charset="0"/>
              </a:rPr>
              <a:t>Library Framework</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We have used several </a:t>
            </a:r>
            <a:r>
              <a:rPr lang="en-US" sz="2000" b="1" dirty="0">
                <a:latin typeface="Times New Roman" panose="02020603050405020304" pitchFamily="18" charset="0"/>
                <a:cs typeface="Times New Roman" panose="02020603050405020304" pitchFamily="18" charset="0"/>
              </a:rPr>
              <a:t>design patterns </a:t>
            </a:r>
            <a:r>
              <a:rPr lang="en-US" sz="2000" dirty="0">
                <a:latin typeface="Times New Roman" panose="02020603050405020304" pitchFamily="18" charset="0"/>
                <a:cs typeface="Times New Roman" panose="02020603050405020304" pitchFamily="18" charset="0"/>
              </a:rPr>
              <a:t>to abstract all area that can have general reusable solution and that can have an occurring problem</a:t>
            </a:r>
          </a:p>
        </p:txBody>
      </p:sp>
      <p:pic>
        <p:nvPicPr>
          <p:cNvPr id="7" name="Content Placeholder 6" descr="A screenshot of a cell phone&#10;&#10;Description automatically generated">
            <a:extLst>
              <a:ext uri="{FF2B5EF4-FFF2-40B4-BE49-F238E27FC236}">
                <a16:creationId xmlns:a16="http://schemas.microsoft.com/office/drawing/2014/main" id="{56F3FA20-7FE1-4FC8-8C33-FEAA9C735F0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602" r="-2" b="6597"/>
          <a:stretch/>
        </p:blipFill>
        <p:spPr>
          <a:xfrm>
            <a:off x="4639056" y="10"/>
            <a:ext cx="7552944" cy="6857990"/>
          </a:xfrm>
          <a:prstGeom prst="rect">
            <a:avLst/>
          </a:prstGeom>
          <a:effectLst/>
        </p:spPr>
      </p:pic>
    </p:spTree>
    <p:extLst>
      <p:ext uri="{BB962C8B-B14F-4D97-AF65-F5344CB8AC3E}">
        <p14:creationId xmlns:p14="http://schemas.microsoft.com/office/powerpoint/2010/main" val="36433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429415" y="963507"/>
            <a:ext cx="3903147" cy="4930986"/>
          </a:xfrm>
        </p:spPr>
        <p:txBody>
          <a:bodyPr>
            <a:normAutofit/>
          </a:bodyPr>
          <a:lstStyle/>
          <a:p>
            <a:pPr algn="r"/>
            <a:r>
              <a:rPr lang="en-US" dirty="0">
                <a:solidFill>
                  <a:schemeClr val="accent1"/>
                </a:solidFill>
                <a:latin typeface="Algerian" panose="04020705040A02060702" pitchFamily="82" charset="0"/>
              </a:rPr>
              <a:t>Patterns implemented.</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1153253"/>
          </a:xfrm>
        </p:spPr>
        <p:txBody>
          <a:bodyPr anchor="b">
            <a:normAutofit/>
          </a:bodyPr>
          <a:lstStyle/>
          <a:p>
            <a:r>
              <a:rPr lang="en-US" sz="2000" dirty="0">
                <a:latin typeface="Times New Roman" panose="02020603050405020304" pitchFamily="18" charset="0"/>
                <a:cs typeface="Times New Roman" panose="02020603050405020304" pitchFamily="18" charset="0"/>
              </a:rPr>
              <a:t>When abstracting the common area we have been able to implement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5085306" y="2276686"/>
            <a:ext cx="6250940" cy="2304628"/>
          </a:xfrm>
        </p:spPr>
        <p:txBody>
          <a:bodyPr>
            <a:no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Template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79" y="2074363"/>
            <a:ext cx="2800287" cy="2709275"/>
          </a:xfrm>
          <a:prstGeom prst="ellipse">
            <a:avLst/>
          </a:prstGeom>
          <a:solidFill>
            <a:srgbClr val="C00000"/>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Management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
        <p:nvSpPr>
          <p:cNvPr id="7" name="Title 1">
            <a:extLst>
              <a:ext uri="{FF2B5EF4-FFF2-40B4-BE49-F238E27FC236}">
                <a16:creationId xmlns:a16="http://schemas.microsoft.com/office/drawing/2014/main" id="{2A7BEB88-5452-4187-8776-6F399486C413}"/>
              </a:ext>
            </a:extLst>
          </p:cNvPr>
          <p:cNvSpPr>
            <a:spLocks noGrp="1"/>
          </p:cNvSpPr>
          <p:nvPr>
            <p:ph type="title"/>
          </p:nvPr>
        </p:nvSpPr>
        <p:spPr>
          <a:xfrm>
            <a:off x="640079" y="2074363"/>
            <a:ext cx="2800287" cy="2709275"/>
          </a:xfrm>
          <a:prstGeom prst="ellipse">
            <a:avLst/>
          </a:prstGeom>
          <a:solidFill>
            <a:srgbClr val="C00000"/>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Management System Class Diagram</a:t>
            </a:r>
          </a:p>
        </p:txBody>
      </p:sp>
    </p:spTree>
    <p:extLst>
      <p:ext uri="{BB962C8B-B14F-4D97-AF65-F5344CB8AC3E}">
        <p14:creationId xmlns:p14="http://schemas.microsoft.com/office/powerpoint/2010/main" val="26711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85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C972F-FFBF-436B-A77B-5AA09D2F9C1E}"/>
              </a:ext>
            </a:extLst>
          </p:cNvPr>
          <p:cNvPicPr>
            <a:picLocks noChangeAspect="1"/>
          </p:cNvPicPr>
          <p:nvPr/>
        </p:nvPicPr>
        <p:blipFill>
          <a:blip r:embed="rId3"/>
          <a:stretch>
            <a:fillRect/>
          </a:stretch>
        </p:blipFill>
        <p:spPr>
          <a:xfrm>
            <a:off x="714376" y="0"/>
            <a:ext cx="10768012" cy="6858000"/>
          </a:xfrm>
          <a:prstGeom prst="rect">
            <a:avLst/>
          </a:prstGeom>
        </p:spPr>
      </p:pic>
      <p:sp>
        <p:nvSpPr>
          <p:cNvPr id="4" name="Title 1">
            <a:extLst>
              <a:ext uri="{FF2B5EF4-FFF2-40B4-BE49-F238E27FC236}">
                <a16:creationId xmlns:a16="http://schemas.microsoft.com/office/drawing/2014/main" id="{9286ECC4-B947-4E3B-BC57-7256B91A6153}"/>
              </a:ext>
            </a:extLst>
          </p:cNvPr>
          <p:cNvSpPr txBox="1">
            <a:spLocks/>
          </p:cNvSpPr>
          <p:nvPr/>
        </p:nvSpPr>
        <p:spPr>
          <a:xfrm>
            <a:off x="8677337" y="2296648"/>
            <a:ext cx="2800287" cy="2709275"/>
          </a:xfrm>
          <a:prstGeom prst="ellipse">
            <a:avLst/>
          </a:prstGeom>
          <a:solidFill>
            <a:srgbClr val="C00000"/>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Library Framework Class Diagram</a:t>
            </a:r>
          </a:p>
        </p:txBody>
      </p:sp>
    </p:spTree>
    <p:extLst>
      <p:ext uri="{BB962C8B-B14F-4D97-AF65-F5344CB8AC3E}">
        <p14:creationId xmlns:p14="http://schemas.microsoft.com/office/powerpoint/2010/main" val="112390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4699818" y="640082"/>
            <a:ext cx="6848715" cy="2484884"/>
          </a:xfrm>
        </p:spPr>
        <p:txBody>
          <a:bodyPr vert="horz" lIns="91440" tIns="45720" rIns="91440" bIns="45720" rtlCol="0" anchor="ctr">
            <a:normAutofit lnSpcReduction="10000"/>
          </a:bodyPr>
          <a:lstStyle/>
          <a:p>
            <a:r>
              <a:rPr lang="en-US" sz="2000" dirty="0"/>
              <a:t>Client applications can use one of the entry point of the Library Framework which is the interface </a:t>
            </a:r>
            <a:r>
              <a:rPr lang="en-US" sz="2000" dirty="0" err="1"/>
              <a:t>LibraryManager</a:t>
            </a:r>
            <a:r>
              <a:rPr lang="en-US" sz="2000" dirty="0"/>
              <a:t> to choose either he wants to use Flat file or a MySQL database to store it’s data.</a:t>
            </a:r>
          </a:p>
          <a:p>
            <a:r>
              <a:rPr lang="en-US" sz="2000" dirty="0"/>
              <a:t>We have then implement a Strategy pattern to handle  the variation of the type of storage the client want to use so that it can vary independently from him. The client can use a configuration file and base on his choice within the file the system will choose which storage type to use at runtime.</a:t>
            </a:r>
          </a:p>
        </p:txBody>
      </p:sp>
      <p:pic>
        <p:nvPicPr>
          <p:cNvPr id="7" name="Content Placeholder 6" descr="A screenshot of a cell phone&#10;&#10;Description automatically generated">
            <a:extLst>
              <a:ext uri="{FF2B5EF4-FFF2-40B4-BE49-F238E27FC236}">
                <a16:creationId xmlns:a16="http://schemas.microsoft.com/office/drawing/2014/main" id="{020004E5-BD10-41CB-AEE3-D8388566A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37" y="3124966"/>
            <a:ext cx="6817356" cy="2810067"/>
          </a:xfrm>
          <a:prstGeom prst="rect">
            <a:avLst/>
          </a:prstGeom>
        </p:spPr>
      </p:pic>
    </p:spTree>
    <p:extLst>
      <p:ext uri="{BB962C8B-B14F-4D97-AF65-F5344CB8AC3E}">
        <p14:creationId xmlns:p14="http://schemas.microsoft.com/office/powerpoint/2010/main" val="324868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016B-4044-4FF3-AA5C-6952699CDDF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800" dirty="0">
                <a:solidFill>
                  <a:srgbClr val="FF0000"/>
                </a:solidFill>
                <a:latin typeface="Algerian" panose="04020705040A02060702" pitchFamily="82" charset="0"/>
              </a:rPr>
              <a:t>Template Method Design Pattern</a:t>
            </a:r>
          </a:p>
        </p:txBody>
      </p:sp>
      <p:sp>
        <p:nvSpPr>
          <p:cNvPr id="3" name="Content Placeholder 2">
            <a:extLst>
              <a:ext uri="{FF2B5EF4-FFF2-40B4-BE49-F238E27FC236}">
                <a16:creationId xmlns:a16="http://schemas.microsoft.com/office/drawing/2014/main" id="{20ADC37A-0E4E-4245-9B4B-CEAB80B6EB64}"/>
              </a:ext>
            </a:extLst>
          </p:cNvPr>
          <p:cNvSpPr>
            <a:spLocks noGrp="1"/>
          </p:cNvSpPr>
          <p:nvPr>
            <p:ph sz="half" idx="1"/>
          </p:nvPr>
        </p:nvSpPr>
        <p:spPr>
          <a:xfrm>
            <a:off x="648930" y="2438400"/>
            <a:ext cx="4362587" cy="3785419"/>
          </a:xfrm>
        </p:spPr>
        <p:txBody>
          <a:bodyPr vert="horz" lIns="91440" tIns="45720" rIns="91440" bIns="45720" rtlCol="0">
            <a:normAutofit/>
          </a:bodyPr>
          <a:lstStyle/>
          <a:p>
            <a:r>
              <a:rPr lang="en-US" dirty="0"/>
              <a:t>We use the load template method to offer the client the possibility to load his personal data by implementing the abstract methods in </a:t>
            </a:r>
            <a:r>
              <a:rPr lang="en-US" dirty="0" err="1"/>
              <a:t>DataLoader</a:t>
            </a:r>
            <a:r>
              <a:rPr lang="en-US" dirty="0"/>
              <a:t>. Base on his need he may choose to implement some and leave the others.</a:t>
            </a:r>
          </a:p>
        </p:txBody>
      </p:sp>
      <p:pic>
        <p:nvPicPr>
          <p:cNvPr id="7" name="Picture 6">
            <a:extLst>
              <a:ext uri="{FF2B5EF4-FFF2-40B4-BE49-F238E27FC236}">
                <a16:creationId xmlns:a16="http://schemas.microsoft.com/office/drawing/2014/main" id="{A72C9AA7-1708-4267-8970-06DA75510A42}"/>
              </a:ext>
            </a:extLst>
          </p:cNvPr>
          <p:cNvPicPr>
            <a:picLocks noChangeAspect="1"/>
          </p:cNvPicPr>
          <p:nvPr/>
        </p:nvPicPr>
        <p:blipFill>
          <a:blip r:embed="rId2"/>
          <a:stretch>
            <a:fillRect/>
          </a:stretch>
        </p:blipFill>
        <p:spPr>
          <a:xfrm>
            <a:off x="5533709" y="559791"/>
            <a:ext cx="6267450" cy="4667250"/>
          </a:xfrm>
          <a:prstGeom prst="rect">
            <a:avLst/>
          </a:prstGeom>
        </p:spPr>
      </p:pic>
    </p:spTree>
    <p:extLst>
      <p:ext uri="{BB962C8B-B14F-4D97-AF65-F5344CB8AC3E}">
        <p14:creationId xmlns:p14="http://schemas.microsoft.com/office/powerpoint/2010/main" val="99416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740</Words>
  <Application>Microsoft Office PowerPoint</Application>
  <PresentationFormat>Widescreen</PresentationFormat>
  <Paragraphs>50</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GROUP MEMBERS</vt:lpstr>
      <vt:lpstr>Group One  Library Framework</vt:lpstr>
      <vt:lpstr>Patterns implemented.</vt:lpstr>
      <vt:lpstr>Library Management System Use Case Diagram</vt:lpstr>
      <vt:lpstr>Library Management System Class Diagram</vt:lpstr>
      <vt:lpstr>MAIN KEY POINT OF OUR LIBRARY FRAMEWORK</vt:lpstr>
      <vt:lpstr>PowerPoint Presentation</vt:lpstr>
      <vt:lpstr>The Strategy Design Pattern </vt:lpstr>
      <vt:lpstr>Template Method Design Pattern</vt:lpstr>
      <vt:lpstr>The Factory Design Pattern</vt:lpstr>
      <vt:lpstr>The Command Design pattern.</vt:lpstr>
      <vt:lpstr>The Adapter Design Pattern </vt:lpstr>
      <vt:lpstr>The Façade Design  Pattern </vt:lpstr>
      <vt:lpstr>Singleton Design pattern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Aaron Gezai</dc:creator>
  <cp:lastModifiedBy>Emmanuel Cadet</cp:lastModifiedBy>
  <cp:revision>23</cp:revision>
  <dcterms:created xsi:type="dcterms:W3CDTF">2019-08-11T03:11:16Z</dcterms:created>
  <dcterms:modified xsi:type="dcterms:W3CDTF">2019-08-11T09:34:17Z</dcterms:modified>
</cp:coreProperties>
</file>