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56" r:id="rId3"/>
    <p:sldId id="267" r:id="rId4"/>
    <p:sldId id="269" r:id="rId5"/>
    <p:sldId id="268" r:id="rId6"/>
    <p:sldId id="266" r:id="rId7"/>
    <p:sldId id="257" r:id="rId8"/>
    <p:sldId id="271" r:id="rId9"/>
    <p:sldId id="272" r:id="rId10"/>
    <p:sldId id="274" r:id="rId11"/>
    <p:sldId id="260" r:id="rId12"/>
    <p:sldId id="259" r:id="rId13"/>
    <p:sldId id="261"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72"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A4D14-C0C7-4076-8C0D-16D5C8CA2C99}"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FCBA4-2D9E-4AB2-8C2A-978AD6E26318}" type="slidenum">
              <a:rPr lang="en-US" smtClean="0"/>
              <a:t>‹#›</a:t>
            </a:fld>
            <a:endParaRPr lang="en-US"/>
          </a:p>
        </p:txBody>
      </p:sp>
    </p:spTree>
    <p:extLst>
      <p:ext uri="{BB962C8B-B14F-4D97-AF65-F5344CB8AC3E}">
        <p14:creationId xmlns:p14="http://schemas.microsoft.com/office/powerpoint/2010/main" val="15350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2</a:t>
            </a:fld>
            <a:endParaRPr lang="en-US"/>
          </a:p>
        </p:txBody>
      </p:sp>
    </p:spTree>
    <p:extLst>
      <p:ext uri="{BB962C8B-B14F-4D97-AF65-F5344CB8AC3E}">
        <p14:creationId xmlns:p14="http://schemas.microsoft.com/office/powerpoint/2010/main" val="6017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 DESIGN PATTERN </a:t>
            </a:r>
          </a:p>
        </p:txBody>
      </p:sp>
      <p:sp>
        <p:nvSpPr>
          <p:cNvPr id="4" name="Slide Number Placeholder 3"/>
          <p:cNvSpPr>
            <a:spLocks noGrp="1"/>
          </p:cNvSpPr>
          <p:nvPr>
            <p:ph type="sldNum" sz="quarter" idx="5"/>
          </p:nvPr>
        </p:nvSpPr>
        <p:spPr/>
        <p:txBody>
          <a:bodyPr/>
          <a:lstStyle/>
          <a:p>
            <a:fld id="{B22FCBA4-2D9E-4AB2-8C2A-978AD6E26318}" type="slidenum">
              <a:rPr lang="en-US" smtClean="0"/>
              <a:t>6</a:t>
            </a:fld>
            <a:endParaRPr lang="en-US"/>
          </a:p>
        </p:txBody>
      </p:sp>
    </p:spTree>
    <p:extLst>
      <p:ext uri="{BB962C8B-B14F-4D97-AF65-F5344CB8AC3E}">
        <p14:creationId xmlns:p14="http://schemas.microsoft.com/office/powerpoint/2010/main" val="339524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12</a:t>
            </a:fld>
            <a:endParaRPr lang="en-US"/>
          </a:p>
        </p:txBody>
      </p:sp>
    </p:spTree>
    <p:extLst>
      <p:ext uri="{BB962C8B-B14F-4D97-AF65-F5344CB8AC3E}">
        <p14:creationId xmlns:p14="http://schemas.microsoft.com/office/powerpoint/2010/main" val="52226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EFBE-5224-4FED-B802-547E8FAEF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613A-04B5-42FB-B5B9-1EB54EECC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75EB-0147-4BF6-8D71-82C420E462A1}"/>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094282BF-9DB5-41BF-A3B3-3FC6B233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F3AE-3462-4A10-983B-95D5B03A5990}"/>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9681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AD1-B69E-4E16-9A91-17D83576C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30B88-8422-45B1-9E31-290879A8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1490-4CE2-4276-A7F6-D054DA8AB992}"/>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D9992401-20D4-43F7-A463-50D5474E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BAD4-1EC7-4AE5-9EC3-F815BB01997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19221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7763E-DD26-43D2-950F-3FB3BE2A4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EA4B7-4EAB-47EC-958B-CFF93DD11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EBDF3-B7DB-46DB-A126-CCE441CC44BA}"/>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B6814479-6F1A-4F6C-B278-2FAF4A4A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A104-4FF5-4735-8BC0-24763CD9215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8231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EC3-FB55-4BAE-A3AB-F6A69503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B16D-8667-4F7D-9CE6-6AD52F7BD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FEAF-C64B-4453-AA86-0C8DCFBE8A5E}"/>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5E578E14-2CB4-4ED4-A176-4F0C4791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48E79-EC5E-410B-BFFF-DB2BFF2E358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63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910B-D6D7-438B-8CF0-0A217065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3D7E6-CE6B-4578-8815-F68656CA5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8102F-937B-4F6B-AA3E-9D8B3D0D1AF3}"/>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F13F11E4-0174-44B1-A76F-BDE7052A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A6F0-0DCD-477A-8646-8FC10A38E07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06235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E0D-C1DC-41CE-8E79-8E8AC7394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A872B-18D2-4086-87C3-BD128E473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09E3D-BB8D-4036-929B-067997957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21823-234E-44FD-9FA6-D52EEEB3AC8B}"/>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6" name="Footer Placeholder 5">
            <a:extLst>
              <a:ext uri="{FF2B5EF4-FFF2-40B4-BE49-F238E27FC236}">
                <a16:creationId xmlns:a16="http://schemas.microsoft.com/office/drawing/2014/main" id="{8622D7CB-85C1-4CC5-A439-832A86042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81408-20A2-49DE-8D9C-0C6A8B968B4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621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D105-0EE2-46EA-B2AE-E98410C0F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0409C-3980-4C8C-9027-660580CEB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9D1B3-677A-42CB-A679-529C8E48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EB890-387F-4542-8DF7-C30025EBB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E7639-5674-4AAB-932B-8F60D045B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27AF4-FD58-45A2-AB76-68D944DD9E1E}"/>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8" name="Footer Placeholder 7">
            <a:extLst>
              <a:ext uri="{FF2B5EF4-FFF2-40B4-BE49-F238E27FC236}">
                <a16:creationId xmlns:a16="http://schemas.microsoft.com/office/drawing/2014/main" id="{25F2760A-59D0-4CFD-AB42-4A7D6EBF7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8B9FB-FF74-4A91-9731-7AFA557ABC8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7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0D8-03FB-4A8F-A09E-6B8A7C230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544BE-6FF7-485E-A8CF-264825B34703}"/>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4" name="Footer Placeholder 3">
            <a:extLst>
              <a:ext uri="{FF2B5EF4-FFF2-40B4-BE49-F238E27FC236}">
                <a16:creationId xmlns:a16="http://schemas.microsoft.com/office/drawing/2014/main" id="{F30D98F2-DEBE-47C3-81ED-805C478FA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C9B3D-6532-42F5-AF01-DD3CAE847B1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40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AA909-F0D5-4713-B712-F1B7EED8AF19}"/>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3" name="Footer Placeholder 2">
            <a:extLst>
              <a:ext uri="{FF2B5EF4-FFF2-40B4-BE49-F238E27FC236}">
                <a16:creationId xmlns:a16="http://schemas.microsoft.com/office/drawing/2014/main" id="{26A985D1-02D7-423F-BA91-AE3F47C24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71760-0064-486D-9573-EF3A985CBDD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956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BCD-CC10-4CB8-A45E-0FB20877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84BC-C0D9-4827-BAAD-FA257D2B3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93B06-F1B3-4009-A8F9-3AB1879E6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3EAA-F750-4060-B624-98DE17F654EC}"/>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6" name="Footer Placeholder 5">
            <a:extLst>
              <a:ext uri="{FF2B5EF4-FFF2-40B4-BE49-F238E27FC236}">
                <a16:creationId xmlns:a16="http://schemas.microsoft.com/office/drawing/2014/main" id="{CF4D35C9-C848-4BAF-BD3A-44C854CC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456A-4BF2-48C7-BFAF-C6907D0A594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9417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1D97-67BE-4788-9C47-945A890C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06567-2C3D-4599-B5EF-833EC6F8F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E5AC9-8057-49E6-91C9-7CD1679C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7332-8320-4E05-A019-5A34F315C181}"/>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6" name="Footer Placeholder 5">
            <a:extLst>
              <a:ext uri="{FF2B5EF4-FFF2-40B4-BE49-F238E27FC236}">
                <a16:creationId xmlns:a16="http://schemas.microsoft.com/office/drawing/2014/main" id="{9C736C09-112A-4263-800E-E7D4A450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6C0B-2615-4ECF-98AE-E3D08DB28A21}"/>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8621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05B0F-E078-4E77-91EE-504A009C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8C2B-CD5A-4951-9511-03DC836B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8D349-1F44-460C-A02C-65031DDC1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5F2FBCBE-4EAE-4FE8-BEC3-3A6E4A39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EE4D5-C8E5-4D87-8E01-E9AA3DCC1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5350-04EF-4D9A-BB6E-C7BF3FCE9722}" type="slidenum">
              <a:rPr lang="en-US" smtClean="0"/>
              <a:t>‹#›</a:t>
            </a:fld>
            <a:endParaRPr lang="en-US"/>
          </a:p>
        </p:txBody>
      </p:sp>
    </p:spTree>
    <p:extLst>
      <p:ext uri="{BB962C8B-B14F-4D97-AF65-F5344CB8AC3E}">
        <p14:creationId xmlns:p14="http://schemas.microsoft.com/office/powerpoint/2010/main" val="298360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cades@mum.edu" TargetMode="External"/><Relationship Id="rId2" Type="http://schemas.openxmlformats.org/officeDocument/2006/relationships/image" Target="../media/image1.gif"/><Relationship Id="rId1" Type="http://schemas.openxmlformats.org/officeDocument/2006/relationships/slideLayout" Target="../slideLayouts/slideLayout4.xml"/><Relationship Id="rId5" Type="http://schemas.openxmlformats.org/officeDocument/2006/relationships/hyperlink" Target="mailto:agezai@mum.edu" TargetMode="External"/><Relationship Id="rId4" Type="http://schemas.openxmlformats.org/officeDocument/2006/relationships/hyperlink" Target="mailto:mabolaji@mum.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DE32E38-E43F-4F8D-AF25-F4C8C5FA1A8C}"/>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dirty="0">
                <a:solidFill>
                  <a:srgbClr val="303030"/>
                </a:solidFill>
                <a:latin typeface="+mj-lt"/>
                <a:ea typeface="+mj-ea"/>
                <a:cs typeface="+mj-cs"/>
              </a:rPr>
              <a:t>GROUP ONE</a:t>
            </a:r>
          </a:p>
        </p:txBody>
      </p:sp>
      <p:pic>
        <p:nvPicPr>
          <p:cNvPr id="6" name="Content Placeholder 5" descr="A picture containing indoor, wall, table&#10;&#10;Description automatically generated">
            <a:extLst>
              <a:ext uri="{FF2B5EF4-FFF2-40B4-BE49-F238E27FC236}">
                <a16:creationId xmlns:a16="http://schemas.microsoft.com/office/drawing/2014/main" id="{35632B08-F9C2-4768-9C15-56E83376A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121" y="1046710"/>
            <a:ext cx="5941068" cy="3826047"/>
          </a:xfrm>
          <a:prstGeom prst="rect">
            <a:avLst/>
          </a:prstGeom>
        </p:spPr>
      </p:pic>
      <p:sp>
        <p:nvSpPr>
          <p:cNvPr id="4" name="Content Placeholder 3">
            <a:extLst>
              <a:ext uri="{FF2B5EF4-FFF2-40B4-BE49-F238E27FC236}">
                <a16:creationId xmlns:a16="http://schemas.microsoft.com/office/drawing/2014/main" id="{F5687C6A-3E0F-4C81-ABC6-A55E7CFD7026}"/>
              </a:ext>
            </a:extLst>
          </p:cNvPr>
          <p:cNvSpPr>
            <a:spLocks noGrp="1"/>
          </p:cNvSpPr>
          <p:nvPr>
            <p:ph sz="half" idx="2"/>
          </p:nvPr>
        </p:nvSpPr>
        <p:spPr>
          <a:xfrm>
            <a:off x="7534655" y="965199"/>
            <a:ext cx="4008101" cy="4020458"/>
          </a:xfrm>
        </p:spPr>
        <p:txBody>
          <a:bodyPr vert="horz" lIns="91440" tIns="45720" rIns="91440" bIns="45720" rtlCol="0" anchor="ctr">
            <a:normAutofit/>
          </a:bodyPr>
          <a:lstStyle/>
          <a:p>
            <a:r>
              <a:rPr lang="en-US" sz="2000"/>
              <a:t>Emmanuel Cadet (</a:t>
            </a:r>
            <a:r>
              <a:rPr lang="en-US" sz="2000">
                <a:hlinkClick r:id="rId3"/>
              </a:rPr>
              <a:t>ecades@mum.edu</a:t>
            </a:r>
            <a:r>
              <a:rPr lang="en-US" sz="2000"/>
              <a:t>)</a:t>
            </a:r>
          </a:p>
          <a:p>
            <a:r>
              <a:rPr lang="en-US" sz="2000"/>
              <a:t>Musiliu Adeniyi Bolaji (</a:t>
            </a:r>
            <a:r>
              <a:rPr lang="en-US" sz="2000">
                <a:hlinkClick r:id="rId4"/>
              </a:rPr>
              <a:t>mabolaji@mum.edu</a:t>
            </a:r>
            <a:r>
              <a:rPr lang="en-US" sz="2000"/>
              <a:t>)</a:t>
            </a:r>
          </a:p>
          <a:p>
            <a:r>
              <a:rPr lang="en-US" sz="2000"/>
              <a:t>Aaron Gezai (</a:t>
            </a:r>
            <a:r>
              <a:rPr lang="en-US" sz="2000">
                <a:hlinkClick r:id="rId5"/>
              </a:rPr>
              <a:t>agezai@mum.edu</a:t>
            </a:r>
            <a:r>
              <a:rPr lang="en-US" sz="2000"/>
              <a:t>)</a:t>
            </a:r>
          </a:p>
          <a:p>
            <a:pPr marL="0"/>
            <a:endParaRPr lang="en-US" sz="2000"/>
          </a:p>
        </p:txBody>
      </p:sp>
    </p:spTree>
    <p:extLst>
      <p:ext uri="{BB962C8B-B14F-4D97-AF65-F5344CB8AC3E}">
        <p14:creationId xmlns:p14="http://schemas.microsoft.com/office/powerpoint/2010/main" val="355903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359AA7-1D0E-456F-85C1-F3CF1A3621DD}"/>
              </a:ext>
            </a:extLst>
          </p:cNvPr>
          <p:cNvSpPr>
            <a:spLocks noGrp="1"/>
          </p:cNvSpPr>
          <p:nvPr>
            <p:ph type="title"/>
          </p:nvPr>
        </p:nvSpPr>
        <p:spPr>
          <a:xfrm>
            <a:off x="966952" y="1183900"/>
            <a:ext cx="2669406" cy="1781175"/>
          </a:xfrm>
          <a:solidFill>
            <a:srgbClr val="C00000"/>
          </a:solidFill>
        </p:spPr>
        <p:txBody>
          <a:bodyPr vert="horz" lIns="91440" tIns="45720" rIns="91440" bIns="45720" rtlCol="0" anchor="ctr">
            <a:normAutofit/>
          </a:bodyPr>
          <a:lstStyle/>
          <a:p>
            <a:r>
              <a:rPr lang="en-US" sz="3200" kern="1200">
                <a:solidFill>
                  <a:srgbClr val="FFFFFF"/>
                </a:solidFill>
                <a:latin typeface="+mj-lt"/>
                <a:ea typeface="+mj-ea"/>
                <a:cs typeface="+mj-cs"/>
              </a:rPr>
              <a:t>The Factory Design Pattern</a:t>
            </a:r>
          </a:p>
        </p:txBody>
      </p:sp>
      <p:sp>
        <p:nvSpPr>
          <p:cNvPr id="3" name="Content Placeholder 2">
            <a:extLst>
              <a:ext uri="{FF2B5EF4-FFF2-40B4-BE49-F238E27FC236}">
                <a16:creationId xmlns:a16="http://schemas.microsoft.com/office/drawing/2014/main" id="{75461F02-4835-4E58-A7AB-8397C8D68D81}"/>
              </a:ext>
            </a:extLst>
          </p:cNvPr>
          <p:cNvSpPr>
            <a:spLocks noGrp="1"/>
          </p:cNvSpPr>
          <p:nvPr>
            <p:ph sz="half" idx="1"/>
          </p:nvPr>
        </p:nvSpPr>
        <p:spPr>
          <a:xfrm>
            <a:off x="966950" y="3236892"/>
            <a:ext cx="4024359" cy="2668608"/>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We use Factory pattern to create a data access object which may vary dependently on the type of service the BaseRepository interface need to store or get. The subclass RDBDataAccessFactory will decide which Data Access to create base on the type of the object that need to be stored. This solution is both reusable and easy to maintain. </a:t>
            </a:r>
          </a:p>
        </p:txBody>
      </p:sp>
      <p:pic>
        <p:nvPicPr>
          <p:cNvPr id="7" name="Picture 6">
            <a:extLst>
              <a:ext uri="{FF2B5EF4-FFF2-40B4-BE49-F238E27FC236}">
                <a16:creationId xmlns:a16="http://schemas.microsoft.com/office/drawing/2014/main" id="{7F8245B0-B850-48E5-99F1-912CF0CCE5B9}"/>
              </a:ext>
            </a:extLst>
          </p:cNvPr>
          <p:cNvPicPr>
            <a:picLocks noChangeAspect="1"/>
          </p:cNvPicPr>
          <p:nvPr/>
        </p:nvPicPr>
        <p:blipFill>
          <a:blip r:embed="rId2"/>
          <a:stretch>
            <a:fillRect/>
          </a:stretch>
        </p:blipFill>
        <p:spPr>
          <a:xfrm>
            <a:off x="5163076" y="380962"/>
            <a:ext cx="7028924" cy="6648450"/>
          </a:xfrm>
          <a:prstGeom prst="rect">
            <a:avLst/>
          </a:prstGeom>
        </p:spPr>
      </p:pic>
    </p:spTree>
    <p:extLst>
      <p:ext uri="{BB962C8B-B14F-4D97-AF65-F5344CB8AC3E}">
        <p14:creationId xmlns:p14="http://schemas.microsoft.com/office/powerpoint/2010/main" val="182447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220CA8-30D6-4B70-A427-F59405C9B0FD}"/>
              </a:ext>
            </a:extLst>
          </p:cNvPr>
          <p:cNvSpPr>
            <a:spLocks noGrp="1"/>
          </p:cNvSpPr>
          <p:nvPr>
            <p:ph type="title"/>
          </p:nvPr>
        </p:nvSpPr>
        <p:spPr>
          <a:xfrm>
            <a:off x="694510" y="1487272"/>
            <a:ext cx="2743200" cy="2743200"/>
          </a:xfrm>
          <a:prstGeom prst="ellipse">
            <a:avLst/>
          </a:prstGeom>
          <a:solidFill>
            <a:srgbClr val="C00000"/>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Command Design pattern.</a:t>
            </a:r>
          </a:p>
        </p:txBody>
      </p:sp>
      <p:pic>
        <p:nvPicPr>
          <p:cNvPr id="9" name="Content Placeholder 8" descr="A close up of a logo&#10;&#10;Description automatically generated">
            <a:extLst>
              <a:ext uri="{FF2B5EF4-FFF2-40B4-BE49-F238E27FC236}">
                <a16:creationId xmlns:a16="http://schemas.microsoft.com/office/drawing/2014/main" id="{279FAD28-3B36-4983-A45C-8D496545BB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38600" y="1313299"/>
            <a:ext cx="6308461" cy="3091146"/>
          </a:xfrm>
          <a:prstGeom prst="rect">
            <a:avLst/>
          </a:prstGeom>
        </p:spPr>
      </p:pic>
      <p:sp>
        <p:nvSpPr>
          <p:cNvPr id="3" name="Content Placeholder 2">
            <a:extLst>
              <a:ext uri="{FF2B5EF4-FFF2-40B4-BE49-F238E27FC236}">
                <a16:creationId xmlns:a16="http://schemas.microsoft.com/office/drawing/2014/main" id="{0370E019-BA1B-446D-977F-045B6962649B}"/>
              </a:ext>
            </a:extLst>
          </p:cNvPr>
          <p:cNvSpPr>
            <a:spLocks noGrp="1"/>
          </p:cNvSpPr>
          <p:nvPr>
            <p:ph sz="half" idx="1"/>
          </p:nvPr>
        </p:nvSpPr>
        <p:spPr>
          <a:xfrm>
            <a:off x="4038600" y="4561490"/>
            <a:ext cx="7188199" cy="1615473"/>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In our framework, we use this design pattern to handle save request for Members and Books. In fact, when we save a member, we have to save first his address in a separate table and after his information as a person and finally his information as a library member, if one fails at some point, we rollback and eventually log them. Similar process for book.</a:t>
            </a:r>
          </a:p>
        </p:txBody>
      </p:sp>
    </p:spTree>
    <p:extLst>
      <p:ext uri="{BB962C8B-B14F-4D97-AF65-F5344CB8AC3E}">
        <p14:creationId xmlns:p14="http://schemas.microsoft.com/office/powerpoint/2010/main" val="150281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CA9D-5CB2-4601-81A3-BE42838070D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a:t>The Adapter Design Pattern </a:t>
            </a:r>
          </a:p>
        </p:txBody>
      </p:sp>
      <p:sp>
        <p:nvSpPr>
          <p:cNvPr id="3" name="Content Placeholder 2">
            <a:extLst>
              <a:ext uri="{FF2B5EF4-FFF2-40B4-BE49-F238E27FC236}">
                <a16:creationId xmlns:a16="http://schemas.microsoft.com/office/drawing/2014/main" id="{54BC112D-94E8-4AE5-A232-80880E578DB7}"/>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sz="1800" dirty="0"/>
              <a:t>In this area, we use adapter to provide a compatible interface to the </a:t>
            </a:r>
            <a:r>
              <a:rPr lang="en-US" sz="1800" b="1" dirty="0"/>
              <a:t>RDBDataAccess</a:t>
            </a:r>
            <a:r>
              <a:rPr lang="en-US" sz="1800" dirty="0"/>
              <a:t> concreate objects so that it can save the objects in the database properly.</a:t>
            </a:r>
          </a:p>
          <a:p>
            <a:r>
              <a:rPr lang="en-US" sz="1800" dirty="0"/>
              <a:t>Th adapter is needed here because the </a:t>
            </a:r>
            <a:r>
              <a:rPr lang="en-US" sz="1800" b="1" dirty="0" err="1"/>
              <a:t>JDBCFacade</a:t>
            </a:r>
            <a:r>
              <a:rPr lang="en-US" sz="1800" dirty="0"/>
              <a:t> interface only provide interface to send queries to the JDBC system. The Adapter takes the objects and convert the requested operation into a query and use the Façade interface to send it to the database. </a:t>
            </a:r>
          </a:p>
        </p:txBody>
      </p:sp>
      <p:pic>
        <p:nvPicPr>
          <p:cNvPr id="7" name="Picture 6">
            <a:extLst>
              <a:ext uri="{FF2B5EF4-FFF2-40B4-BE49-F238E27FC236}">
                <a16:creationId xmlns:a16="http://schemas.microsoft.com/office/drawing/2014/main" id="{B6927161-6BAF-4A53-BCD6-746B5CC4D73E}"/>
              </a:ext>
            </a:extLst>
          </p:cNvPr>
          <p:cNvPicPr>
            <a:picLocks noChangeAspect="1"/>
          </p:cNvPicPr>
          <p:nvPr/>
        </p:nvPicPr>
        <p:blipFill>
          <a:blip r:embed="rId3"/>
          <a:stretch>
            <a:fillRect/>
          </a:stretch>
        </p:blipFill>
        <p:spPr>
          <a:xfrm>
            <a:off x="5923072" y="-21892"/>
            <a:ext cx="5236128" cy="6858000"/>
          </a:xfrm>
          <a:prstGeom prst="rect">
            <a:avLst/>
          </a:prstGeom>
        </p:spPr>
      </p:pic>
    </p:spTree>
    <p:extLst>
      <p:ext uri="{BB962C8B-B14F-4D97-AF65-F5344CB8AC3E}">
        <p14:creationId xmlns:p14="http://schemas.microsoft.com/office/powerpoint/2010/main" val="111646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1C8B70-65E5-42E8-A5F3-96EB1D42B80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dirty="0">
                <a:solidFill>
                  <a:srgbClr val="FFFFFF"/>
                </a:solidFill>
              </a:rPr>
              <a:t>The Façade Design </a:t>
            </a:r>
            <a:br>
              <a:rPr lang="en-US" dirty="0">
                <a:solidFill>
                  <a:srgbClr val="FFFFFF"/>
                </a:solidFill>
              </a:rPr>
            </a:br>
            <a:r>
              <a:rPr lang="en-US" dirty="0">
                <a:solidFill>
                  <a:srgbClr val="FFFFFF"/>
                </a:solidFill>
              </a:rPr>
              <a:t>Pattern </a:t>
            </a:r>
          </a:p>
        </p:txBody>
      </p:sp>
      <p:sp>
        <p:nvSpPr>
          <p:cNvPr id="31" name="Rectangle 3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8B2174-5F9D-46D8-9389-ED0280AFB54F}"/>
              </a:ext>
            </a:extLst>
          </p:cNvPr>
          <p:cNvSpPr>
            <a:spLocks noGrp="1"/>
          </p:cNvSpPr>
          <p:nvPr>
            <p:ph sz="half" idx="1"/>
          </p:nvPr>
        </p:nvSpPr>
        <p:spPr>
          <a:xfrm>
            <a:off x="8029319" y="917725"/>
            <a:ext cx="3424739" cy="2320565"/>
          </a:xfrm>
        </p:spPr>
        <p:txBody>
          <a:bodyPr vert="horz" lIns="91440" tIns="45720" rIns="91440" bIns="45720" rtlCol="0" anchor="ctr">
            <a:noAutofit/>
          </a:bodyPr>
          <a:lstStyle/>
          <a:p>
            <a:r>
              <a:rPr lang="en-US" sz="1800" dirty="0">
                <a:solidFill>
                  <a:srgbClr val="FFFFFF"/>
                </a:solidFill>
                <a:latin typeface="Times New Roman" panose="02020603050405020304" pitchFamily="18" charset="0"/>
                <a:cs typeface="Times New Roman" panose="02020603050405020304" pitchFamily="18" charset="0"/>
              </a:rPr>
              <a:t>The Façade pattern is used to hide all implementation needed to use the JDBC interface. It provides all necessary method to send a query to the database.</a:t>
            </a:r>
          </a:p>
        </p:txBody>
      </p:sp>
      <p:pic>
        <p:nvPicPr>
          <p:cNvPr id="7" name="Picture 6">
            <a:extLst>
              <a:ext uri="{FF2B5EF4-FFF2-40B4-BE49-F238E27FC236}">
                <a16:creationId xmlns:a16="http://schemas.microsoft.com/office/drawing/2014/main" id="{A2E047C6-1427-4966-BB76-5A797A2675A2}"/>
              </a:ext>
            </a:extLst>
          </p:cNvPr>
          <p:cNvPicPr>
            <a:picLocks noChangeAspect="1"/>
          </p:cNvPicPr>
          <p:nvPr/>
        </p:nvPicPr>
        <p:blipFill>
          <a:blip r:embed="rId2"/>
          <a:stretch>
            <a:fillRect/>
          </a:stretch>
        </p:blipFill>
        <p:spPr>
          <a:xfrm>
            <a:off x="408440" y="-93088"/>
            <a:ext cx="6598592" cy="4599779"/>
          </a:xfrm>
          <a:prstGeom prst="rect">
            <a:avLst/>
          </a:prstGeom>
        </p:spPr>
      </p:pic>
    </p:spTree>
    <p:extLst>
      <p:ext uri="{BB962C8B-B14F-4D97-AF65-F5344CB8AC3E}">
        <p14:creationId xmlns:p14="http://schemas.microsoft.com/office/powerpoint/2010/main" val="79778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0543-AD93-4BDD-B25C-16B815FC8DAA}"/>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sz="3200" dirty="0">
                <a:solidFill>
                  <a:srgbClr val="FF0000"/>
                </a:solidFill>
                <a:latin typeface="Algerian" panose="04020705040A02060702" pitchFamily="82" charset="0"/>
                <a:cs typeface="Aldhabi" panose="020B0604020202020204" pitchFamily="2" charset="-78"/>
              </a:rPr>
              <a:t>Singleton Design pattern </a:t>
            </a:r>
          </a:p>
        </p:txBody>
      </p:sp>
      <p:sp>
        <p:nvSpPr>
          <p:cNvPr id="3" name="Content Placeholder 2">
            <a:extLst>
              <a:ext uri="{FF2B5EF4-FFF2-40B4-BE49-F238E27FC236}">
                <a16:creationId xmlns:a16="http://schemas.microsoft.com/office/drawing/2014/main" id="{A3EE1D13-CDBD-4074-AB32-800162EA8CB2}"/>
              </a:ext>
            </a:extLst>
          </p:cNvPr>
          <p:cNvSpPr>
            <a:spLocks noGrp="1"/>
          </p:cNvSpPr>
          <p:nvPr>
            <p:ph sz="half" idx="1"/>
          </p:nvPr>
        </p:nvSpPr>
        <p:spPr>
          <a:xfrm>
            <a:off x="588307" y="2069609"/>
            <a:ext cx="6586489" cy="3785419"/>
          </a:xfrm>
        </p:spPr>
        <p:txBody>
          <a:bodyPr vert="horz" lIns="91440" tIns="45720" rIns="91440" bIns="45720" rtlCol="0">
            <a:normAutofit fontScale="92500" lnSpcReduction="10000"/>
          </a:bodyPr>
          <a:lstStyle/>
          <a:p>
            <a:r>
              <a:rPr lang="en-US" dirty="0"/>
              <a:t>We use the singleton patter in the </a:t>
            </a:r>
            <a:r>
              <a:rPr lang="en-US" dirty="0" err="1"/>
              <a:t>JDBCFace</a:t>
            </a:r>
            <a:r>
              <a:rPr lang="en-US" dirty="0"/>
              <a:t> to provide a lazy instantiation and thread safe instance of it. </a:t>
            </a:r>
          </a:p>
          <a:p>
            <a:r>
              <a:rPr lang="en-US" dirty="0"/>
              <a:t>In this solution, the singleton instance is created inside an inner class and the inner class will be loaded only when the first call of the </a:t>
            </a:r>
            <a:r>
              <a:rPr lang="en-US" dirty="0" err="1"/>
              <a:t>getInstance</a:t>
            </a:r>
            <a:r>
              <a:rPr lang="en-US" dirty="0"/>
              <a:t> is made. This guaranty that the instance will be created when needed and as it is a private static instance which is initialized when it was declared it also guaranty thread safety. </a:t>
            </a:r>
            <a:endParaRPr lang="en-US" sz="2400" dirty="0"/>
          </a:p>
        </p:txBody>
      </p:sp>
      <p:pic>
        <p:nvPicPr>
          <p:cNvPr id="6" name="Picture 5">
            <a:extLst>
              <a:ext uri="{FF2B5EF4-FFF2-40B4-BE49-F238E27FC236}">
                <a16:creationId xmlns:a16="http://schemas.microsoft.com/office/drawing/2014/main" id="{CBB91365-EDE7-41A0-B501-C381DC84383F}"/>
              </a:ext>
            </a:extLst>
          </p:cNvPr>
          <p:cNvPicPr>
            <a:picLocks noChangeAspect="1"/>
          </p:cNvPicPr>
          <p:nvPr/>
        </p:nvPicPr>
        <p:blipFill>
          <a:blip r:embed="rId2"/>
          <a:stretch>
            <a:fillRect/>
          </a:stretch>
        </p:blipFill>
        <p:spPr>
          <a:xfrm>
            <a:off x="7971793" y="460410"/>
            <a:ext cx="2876550" cy="4552950"/>
          </a:xfrm>
          <a:prstGeom prst="rect">
            <a:avLst/>
          </a:prstGeom>
        </p:spPr>
      </p:pic>
    </p:spTree>
    <p:extLst>
      <p:ext uri="{BB962C8B-B14F-4D97-AF65-F5344CB8AC3E}">
        <p14:creationId xmlns:p14="http://schemas.microsoft.com/office/powerpoint/2010/main" val="420768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1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sign&#10;&#10;Description automatically generated">
            <a:extLst>
              <a:ext uri="{FF2B5EF4-FFF2-40B4-BE49-F238E27FC236}">
                <a16:creationId xmlns:a16="http://schemas.microsoft.com/office/drawing/2014/main" id="{B2FCB5E2-904C-4D13-80F5-00BED31D2C31}"/>
              </a:ext>
            </a:extLst>
          </p:cNvPr>
          <p:cNvPicPr>
            <a:picLocks noChangeAspect="1"/>
          </p:cNvPicPr>
          <p:nvPr/>
        </p:nvPicPr>
        <p:blipFill rotWithShape="1">
          <a:blip r:embed="rId2">
            <a:extLst>
              <a:ext uri="{28A0092B-C50C-407E-A947-70E740481C1C}">
                <a14:useLocalDpi xmlns:a14="http://schemas.microsoft.com/office/drawing/2010/main" val="0"/>
              </a:ext>
            </a:extLst>
          </a:blip>
          <a:srcRect l="23609" t="28219" r="20475" b="20967"/>
          <a:stretch/>
        </p:blipFill>
        <p:spPr>
          <a:xfrm>
            <a:off x="3000847" y="1828800"/>
            <a:ext cx="6097685" cy="3117043"/>
          </a:xfrm>
          <a:prstGeom prst="rect">
            <a:avLst/>
          </a:prstGeom>
        </p:spPr>
      </p:pic>
      <p:sp>
        <p:nvSpPr>
          <p:cNvPr id="14" name="Rectangle 13">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3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64F2-1009-4957-9F90-0709BB30E108}"/>
              </a:ext>
            </a:extLst>
          </p:cNvPr>
          <p:cNvSpPr>
            <a:spLocks noGrp="1"/>
          </p:cNvSpPr>
          <p:nvPr>
            <p:ph type="title"/>
          </p:nvPr>
        </p:nvSpPr>
        <p:spPr>
          <a:xfrm>
            <a:off x="648929" y="629266"/>
            <a:ext cx="4995126" cy="1676603"/>
          </a:xfrm>
        </p:spPr>
        <p:txBody>
          <a:bodyPr vert="horz" lIns="91440" tIns="45720" rIns="91440" bIns="45720" rtlCol="0" anchor="ctr">
            <a:noAutofit/>
          </a:bodyPr>
          <a:lstStyle/>
          <a:p>
            <a:r>
              <a:rPr lang="en-US" sz="2400" dirty="0">
                <a:solidFill>
                  <a:schemeClr val="accent5">
                    <a:lumMod val="75000"/>
                  </a:schemeClr>
                </a:solidFill>
                <a:latin typeface="Algerian" panose="04020705040A02060702" pitchFamily="82" charset="0"/>
              </a:rPr>
              <a:t> Library Framework</a:t>
            </a:r>
          </a:p>
        </p:txBody>
      </p:sp>
      <p:sp>
        <p:nvSpPr>
          <p:cNvPr id="3" name="Content Placeholder 2">
            <a:extLst>
              <a:ext uri="{FF2B5EF4-FFF2-40B4-BE49-F238E27FC236}">
                <a16:creationId xmlns:a16="http://schemas.microsoft.com/office/drawing/2014/main" id="{2C546652-D560-4A2F-9813-A8C7FA6BF272}"/>
              </a:ext>
            </a:extLst>
          </p:cNvPr>
          <p:cNvSpPr>
            <a:spLocks noGrp="1"/>
          </p:cNvSpPr>
          <p:nvPr>
            <p:ph sz="half" idx="1"/>
          </p:nvPr>
        </p:nvSpPr>
        <p:spPr>
          <a:xfrm>
            <a:off x="648931" y="2286843"/>
            <a:ext cx="3651466" cy="4381710"/>
          </a:xfrm>
        </p:spPr>
        <p:txBody>
          <a:bodyPr vert="horz" lIns="91440" tIns="45720" rIns="91440" bIns="45720" rtlCol="0">
            <a:noAutofit/>
          </a:bodyPr>
          <a:lstStyle/>
          <a:p>
            <a:pPr marL="0" indent="0">
              <a:buNone/>
            </a:pPr>
            <a:r>
              <a:rPr lang="en-US" sz="2000" b="1" dirty="0">
                <a:latin typeface="Times New Roman" panose="02020603050405020304" pitchFamily="18" charset="0"/>
                <a:cs typeface="Times New Roman" panose="02020603050405020304" pitchFamily="18" charset="0"/>
              </a:rPr>
              <a:t>Introduction </a:t>
            </a:r>
          </a:p>
          <a:p>
            <a:r>
              <a:rPr lang="en-US" sz="2000" dirty="0">
                <a:latin typeface="Times New Roman" panose="02020603050405020304" pitchFamily="18" charset="0"/>
                <a:cs typeface="Times New Roman" panose="02020603050405020304" pitchFamily="18" charset="0"/>
              </a:rPr>
              <a:t>In our previous MPP course we have developed a Library Management System and have chosen two client applications to study in order to find duplication areas so that we can put them into a common area which will be core </a:t>
            </a:r>
            <a:r>
              <a:rPr lang="en-US" sz="2000" b="1" dirty="0">
                <a:latin typeface="Times New Roman" panose="02020603050405020304" pitchFamily="18" charset="0"/>
                <a:cs typeface="Times New Roman" panose="02020603050405020304" pitchFamily="18" charset="0"/>
              </a:rPr>
              <a:t>Library Framework </a:t>
            </a:r>
            <a:r>
              <a:rPr lang="en-US" sz="2000" dirty="0">
                <a:latin typeface="Times New Roman" panose="02020603050405020304" pitchFamily="18" charset="0"/>
                <a:cs typeface="Times New Roman" panose="02020603050405020304" pitchFamily="18" charset="0"/>
              </a:rPr>
              <a:t>services.</a:t>
            </a:r>
          </a:p>
          <a:p>
            <a:r>
              <a:rPr lang="en-US" sz="2000" dirty="0">
                <a:latin typeface="Times New Roman" panose="02020603050405020304" pitchFamily="18" charset="0"/>
                <a:cs typeface="Times New Roman" panose="02020603050405020304" pitchFamily="18" charset="0"/>
              </a:rPr>
              <a:t>We have used several </a:t>
            </a:r>
            <a:r>
              <a:rPr lang="en-US" sz="2000" b="1" dirty="0">
                <a:latin typeface="Times New Roman" panose="02020603050405020304" pitchFamily="18" charset="0"/>
                <a:cs typeface="Times New Roman" panose="02020603050405020304" pitchFamily="18" charset="0"/>
              </a:rPr>
              <a:t>design patterns </a:t>
            </a:r>
            <a:r>
              <a:rPr lang="en-US" sz="2000" dirty="0">
                <a:latin typeface="Times New Roman" panose="02020603050405020304" pitchFamily="18" charset="0"/>
                <a:cs typeface="Times New Roman" panose="02020603050405020304" pitchFamily="18" charset="0"/>
              </a:rPr>
              <a:t>to abstract all areas that can have general reusable solution and which can have an occurring problem</a:t>
            </a:r>
          </a:p>
        </p:txBody>
      </p:sp>
      <p:pic>
        <p:nvPicPr>
          <p:cNvPr id="7" name="Content Placeholder 6" descr="A screenshot of a cell phone&#10;&#10;Description automatically generated">
            <a:extLst>
              <a:ext uri="{FF2B5EF4-FFF2-40B4-BE49-F238E27FC236}">
                <a16:creationId xmlns:a16="http://schemas.microsoft.com/office/drawing/2014/main" id="{56F3FA20-7FE1-4FC8-8C33-FEAA9C735F0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602" r="-2" b="6597"/>
          <a:stretch/>
        </p:blipFill>
        <p:spPr>
          <a:xfrm>
            <a:off x="4639056" y="10"/>
            <a:ext cx="7552944" cy="6857990"/>
          </a:xfrm>
          <a:prstGeom prst="rect">
            <a:avLst/>
          </a:prstGeom>
          <a:effectLst/>
        </p:spPr>
      </p:pic>
    </p:spTree>
    <p:extLst>
      <p:ext uri="{BB962C8B-B14F-4D97-AF65-F5344CB8AC3E}">
        <p14:creationId xmlns:p14="http://schemas.microsoft.com/office/powerpoint/2010/main" val="364338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CC4A-BA7E-4189-A478-9ABB9DA424E1}"/>
              </a:ext>
            </a:extLst>
          </p:cNvPr>
          <p:cNvSpPr>
            <a:spLocks noGrp="1"/>
          </p:cNvSpPr>
          <p:nvPr>
            <p:ph type="title"/>
          </p:nvPr>
        </p:nvSpPr>
        <p:spPr>
          <a:xfrm>
            <a:off x="838200" y="365125"/>
            <a:ext cx="10515600" cy="1325563"/>
          </a:xfrm>
        </p:spPr>
        <p:txBody>
          <a:bodyPr>
            <a:normAutofit/>
          </a:bodyPr>
          <a:lstStyle/>
          <a:p>
            <a:r>
              <a:rPr lang="en-US" sz="3600" dirty="0">
                <a:solidFill>
                  <a:srgbClr val="FF0000"/>
                </a:solidFill>
                <a:latin typeface="Algerian" panose="04020705040A02060702" pitchFamily="82" charset="0"/>
              </a:rPr>
              <a:t>LIBRARY FRAMEWORK</a:t>
            </a:r>
          </a:p>
        </p:txBody>
      </p:sp>
      <p:sp>
        <p:nvSpPr>
          <p:cNvPr id="4" name="Content Placeholder 3">
            <a:extLst>
              <a:ext uri="{FF2B5EF4-FFF2-40B4-BE49-F238E27FC236}">
                <a16:creationId xmlns:a16="http://schemas.microsoft.com/office/drawing/2014/main" id="{9F3DC4E2-84BB-4420-86F4-AA2AA7EEAAEE}"/>
              </a:ext>
            </a:extLst>
          </p:cNvPr>
          <p:cNvSpPr>
            <a:spLocks noGrp="1"/>
          </p:cNvSpPr>
          <p:nvPr>
            <p:ph sz="half" idx="2"/>
          </p:nvPr>
        </p:nvSpPr>
        <p:spPr>
          <a:xfrm>
            <a:off x="6172200" y="1825625"/>
            <a:ext cx="5181600" cy="4351338"/>
          </a:xfrm>
        </p:spPr>
        <p:txBody>
          <a:bodyPr>
            <a:normAutofit fontScale="85000" lnSpcReduction="20000"/>
          </a:bodyPr>
          <a:lstStyle/>
          <a:p>
            <a:r>
              <a:rPr lang="en-US" dirty="0">
                <a:solidFill>
                  <a:srgbClr val="00B0F0"/>
                </a:solidFill>
                <a:latin typeface="Times New Roman" panose="02020603050405020304" pitchFamily="18" charset="0"/>
                <a:cs typeface="Times New Roman" panose="02020603050405020304" pitchFamily="18" charset="0"/>
              </a:rPr>
              <a:t>The framework is developed to make Library Application development easy for application developers across different platforms.</a:t>
            </a:r>
          </a:p>
          <a:p>
            <a:r>
              <a:rPr lang="en-US" dirty="0">
                <a:solidFill>
                  <a:srgbClr val="00B0F0"/>
                </a:solidFill>
                <a:latin typeface="Times New Roman" panose="02020603050405020304" pitchFamily="18" charset="0"/>
                <a:cs typeface="Times New Roman" panose="02020603050405020304" pitchFamily="18" charset="0"/>
              </a:rPr>
              <a:t>The framework exposes four major APIs/services:</a:t>
            </a:r>
          </a:p>
          <a:p>
            <a:pPr lvl="1"/>
            <a:r>
              <a:rPr lang="en-US" dirty="0">
                <a:solidFill>
                  <a:srgbClr val="00B0F0"/>
                </a:solidFill>
                <a:latin typeface="Times New Roman" panose="02020603050405020304" pitchFamily="18" charset="0"/>
                <a:cs typeface="Times New Roman" panose="02020603050405020304" pitchFamily="18" charset="0"/>
              </a:rPr>
              <a:t>UserService – to manager users</a:t>
            </a:r>
          </a:p>
          <a:p>
            <a:pPr lvl="1"/>
            <a:r>
              <a:rPr lang="en-US" dirty="0">
                <a:solidFill>
                  <a:srgbClr val="00B0F0"/>
                </a:solidFill>
                <a:latin typeface="Times New Roman" panose="02020603050405020304" pitchFamily="18" charset="0"/>
                <a:cs typeface="Times New Roman" panose="02020603050405020304" pitchFamily="18" charset="0"/>
              </a:rPr>
              <a:t>BookService – to manage books</a:t>
            </a:r>
          </a:p>
          <a:p>
            <a:pPr lvl="1"/>
            <a:r>
              <a:rPr lang="en-US" dirty="0">
                <a:solidFill>
                  <a:srgbClr val="00B0F0"/>
                </a:solidFill>
                <a:latin typeface="Times New Roman" panose="02020603050405020304" pitchFamily="18" charset="0"/>
                <a:cs typeface="Times New Roman" panose="02020603050405020304" pitchFamily="18" charset="0"/>
              </a:rPr>
              <a:t>AuthorService – to manage authors</a:t>
            </a:r>
          </a:p>
          <a:p>
            <a:pPr lvl="1"/>
            <a:r>
              <a:rPr lang="en-US" dirty="0">
                <a:solidFill>
                  <a:srgbClr val="00B0F0"/>
                </a:solidFill>
                <a:latin typeface="Times New Roman" panose="02020603050405020304" pitchFamily="18" charset="0"/>
                <a:cs typeface="Times New Roman" panose="02020603050405020304" pitchFamily="18" charset="0"/>
              </a:rPr>
              <a:t>CheckOutService – to manage book checkouts</a:t>
            </a:r>
          </a:p>
          <a:p>
            <a:r>
              <a:rPr lang="en-US" dirty="0">
                <a:solidFill>
                  <a:srgbClr val="00B0F0"/>
                </a:solidFill>
                <a:latin typeface="Times New Roman" panose="02020603050405020304" pitchFamily="18" charset="0"/>
                <a:cs typeface="Times New Roman" panose="02020603050405020304" pitchFamily="18" charset="0"/>
              </a:rPr>
              <a:t>The developer can specify which and where to save records : Flat File or Relational Database</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Content Placeholder 9" descr="A close up of a sign&#10;&#10;Description automatically generated">
            <a:extLst>
              <a:ext uri="{FF2B5EF4-FFF2-40B4-BE49-F238E27FC236}">
                <a16:creationId xmlns:a16="http://schemas.microsoft.com/office/drawing/2014/main" id="{E1E3F323-5919-4C2E-832A-38CC491C8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109244" cy="3860800"/>
          </a:xfrm>
        </p:spPr>
      </p:pic>
    </p:spTree>
    <p:extLst>
      <p:ext uri="{BB962C8B-B14F-4D97-AF65-F5344CB8AC3E}">
        <p14:creationId xmlns:p14="http://schemas.microsoft.com/office/powerpoint/2010/main" val="50134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B607-E6CC-448F-A41E-0D70DE4FF6BD}"/>
              </a:ext>
            </a:extLst>
          </p:cNvPr>
          <p:cNvSpPr>
            <a:spLocks noGrp="1"/>
          </p:cNvSpPr>
          <p:nvPr>
            <p:ph type="title"/>
          </p:nvPr>
        </p:nvSpPr>
        <p:spPr>
          <a:xfrm>
            <a:off x="640079" y="2074363"/>
            <a:ext cx="2800287" cy="2709275"/>
          </a:xfrm>
          <a:prstGeom prst="ellipse">
            <a:avLst/>
          </a:prstGeom>
          <a:solidFill>
            <a:srgbClr val="C00000"/>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Management System Use Case Diagram</a:t>
            </a:r>
          </a:p>
        </p:txBody>
      </p:sp>
      <p:pic>
        <p:nvPicPr>
          <p:cNvPr id="5" name="Content Placeholder 4">
            <a:extLst>
              <a:ext uri="{FF2B5EF4-FFF2-40B4-BE49-F238E27FC236}">
                <a16:creationId xmlns:a16="http://schemas.microsoft.com/office/drawing/2014/main" id="{E2E7F2EB-C81D-4554-BA42-E77C3539A693}"/>
              </a:ext>
            </a:extLst>
          </p:cNvPr>
          <p:cNvPicPr>
            <a:picLocks noGrp="1" noChangeAspect="1"/>
          </p:cNvPicPr>
          <p:nvPr>
            <p:ph sz="half" idx="2"/>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9937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28B5DA8-67A0-4391-BB7F-81A911D7CA03}"/>
              </a:ext>
            </a:extLst>
          </p:cNvPr>
          <p:cNvSpPr txBox="1">
            <a:spLocks/>
          </p:cNvSpPr>
          <p:nvPr/>
        </p:nvSpPr>
        <p:spPr>
          <a:xfrm>
            <a:off x="823303" y="1652592"/>
            <a:ext cx="3601060" cy="609600"/>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t>Class  Diagram</a:t>
            </a:r>
          </a:p>
        </p:txBody>
      </p:sp>
      <p:pic>
        <p:nvPicPr>
          <p:cNvPr id="6" name="Content Placeholder 11">
            <a:extLst>
              <a:ext uri="{FF2B5EF4-FFF2-40B4-BE49-F238E27FC236}">
                <a16:creationId xmlns:a16="http://schemas.microsoft.com/office/drawing/2014/main" id="{B6003188-4B25-4924-BA43-F4FFE2A346C2}"/>
              </a:ext>
            </a:extLst>
          </p:cNvPr>
          <p:cNvPicPr>
            <a:picLocks noChangeAspect="1"/>
          </p:cNvPicPr>
          <p:nvPr/>
        </p:nvPicPr>
        <p:blipFill>
          <a:blip r:embed="rId2"/>
          <a:stretch>
            <a:fillRect/>
          </a:stretch>
        </p:blipFill>
        <p:spPr>
          <a:xfrm>
            <a:off x="4548400" y="202587"/>
            <a:ext cx="7533476" cy="6444823"/>
          </a:xfrm>
          <a:prstGeom prst="rect">
            <a:avLst/>
          </a:prstGeom>
        </p:spPr>
      </p:pic>
      <p:sp>
        <p:nvSpPr>
          <p:cNvPr id="7" name="Title 1">
            <a:extLst>
              <a:ext uri="{FF2B5EF4-FFF2-40B4-BE49-F238E27FC236}">
                <a16:creationId xmlns:a16="http://schemas.microsoft.com/office/drawing/2014/main" id="{2A7BEB88-5452-4187-8776-6F399486C413}"/>
              </a:ext>
            </a:extLst>
          </p:cNvPr>
          <p:cNvSpPr>
            <a:spLocks noGrp="1"/>
          </p:cNvSpPr>
          <p:nvPr>
            <p:ph type="title"/>
          </p:nvPr>
        </p:nvSpPr>
        <p:spPr>
          <a:xfrm>
            <a:off x="640079" y="2074363"/>
            <a:ext cx="2800287" cy="2709275"/>
          </a:xfrm>
          <a:prstGeom prst="ellipse">
            <a:avLst/>
          </a:prstGeom>
          <a:solidFill>
            <a:srgbClr val="C00000"/>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Management System Class Diagram</a:t>
            </a:r>
          </a:p>
        </p:txBody>
      </p:sp>
    </p:spTree>
    <p:extLst>
      <p:ext uri="{BB962C8B-B14F-4D97-AF65-F5344CB8AC3E}">
        <p14:creationId xmlns:p14="http://schemas.microsoft.com/office/powerpoint/2010/main" val="267114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2179FC-10E2-4EC2-ABD2-38AF7A30B62B}"/>
              </a:ext>
            </a:extLst>
          </p:cNvPr>
          <p:cNvPicPr>
            <a:picLocks noChangeAspect="1"/>
          </p:cNvPicPr>
          <p:nvPr/>
        </p:nvPicPr>
        <p:blipFill>
          <a:blip r:embed="rId3"/>
          <a:stretch>
            <a:fillRect/>
          </a:stretch>
        </p:blipFill>
        <p:spPr>
          <a:xfrm>
            <a:off x="714376" y="0"/>
            <a:ext cx="10672683" cy="6858000"/>
          </a:xfrm>
          <a:prstGeom prst="rect">
            <a:avLst/>
          </a:prstGeom>
        </p:spPr>
      </p:pic>
      <p:sp>
        <p:nvSpPr>
          <p:cNvPr id="5" name="Title 1">
            <a:extLst>
              <a:ext uri="{FF2B5EF4-FFF2-40B4-BE49-F238E27FC236}">
                <a16:creationId xmlns:a16="http://schemas.microsoft.com/office/drawing/2014/main" id="{8DDA5875-6A2A-4662-AD1C-4046C3E1625D}"/>
              </a:ext>
            </a:extLst>
          </p:cNvPr>
          <p:cNvSpPr txBox="1">
            <a:spLocks/>
          </p:cNvSpPr>
          <p:nvPr/>
        </p:nvSpPr>
        <p:spPr>
          <a:xfrm>
            <a:off x="8677337" y="2296648"/>
            <a:ext cx="2800287" cy="2709275"/>
          </a:xfrm>
          <a:prstGeom prst="ellipse">
            <a:avLst/>
          </a:prstGeom>
          <a:solidFill>
            <a:srgbClr val="C00000"/>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Library Framework Class Diagram</a:t>
            </a:r>
          </a:p>
        </p:txBody>
      </p:sp>
    </p:spTree>
    <p:extLst>
      <p:ext uri="{BB962C8B-B14F-4D97-AF65-F5344CB8AC3E}">
        <p14:creationId xmlns:p14="http://schemas.microsoft.com/office/powerpoint/2010/main" val="112390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90C1-DA09-4C62-8AE9-1B50BC67D83B}"/>
              </a:ext>
            </a:extLst>
          </p:cNvPr>
          <p:cNvSpPr>
            <a:spLocks noGrp="1"/>
          </p:cNvSpPr>
          <p:nvPr>
            <p:ph type="title"/>
          </p:nvPr>
        </p:nvSpPr>
        <p:spPr>
          <a:xfrm>
            <a:off x="429415" y="963507"/>
            <a:ext cx="3903147" cy="4930986"/>
          </a:xfrm>
        </p:spPr>
        <p:txBody>
          <a:bodyPr>
            <a:normAutofit/>
          </a:bodyPr>
          <a:lstStyle/>
          <a:p>
            <a:pPr algn="r"/>
            <a:r>
              <a:rPr lang="en-US" dirty="0">
                <a:solidFill>
                  <a:schemeClr val="accent1"/>
                </a:solidFill>
                <a:latin typeface="Algerian" panose="04020705040A02060702" pitchFamily="82" charset="0"/>
              </a:rPr>
              <a:t>Patterns USED</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42257B8-6E07-4088-9B72-0CA9F8A49409}"/>
              </a:ext>
            </a:extLst>
          </p:cNvPr>
          <p:cNvSpPr>
            <a:spLocks noGrp="1"/>
          </p:cNvSpPr>
          <p:nvPr>
            <p:ph sz="half" idx="2"/>
          </p:nvPr>
        </p:nvSpPr>
        <p:spPr>
          <a:xfrm>
            <a:off x="5085306" y="2276685"/>
            <a:ext cx="6250940" cy="2669157"/>
          </a:xfrm>
        </p:spPr>
        <p:txBody>
          <a:bodyPr>
            <a:no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Factory Method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Strategy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Façade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Adapter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Command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Template Method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Singleton pattern</a:t>
            </a: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53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470DE5-3119-435F-8FD0-FE02614C95AA}"/>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The Strategy Design Pattern </a:t>
            </a:r>
          </a:p>
        </p:txBody>
      </p:sp>
      <p:sp>
        <p:nvSpPr>
          <p:cNvPr id="3" name="Content Placeholder 2">
            <a:extLst>
              <a:ext uri="{FF2B5EF4-FFF2-40B4-BE49-F238E27FC236}">
                <a16:creationId xmlns:a16="http://schemas.microsoft.com/office/drawing/2014/main" id="{02568E4E-F1A3-47BB-BD09-89BE0D0FBC2F}"/>
              </a:ext>
            </a:extLst>
          </p:cNvPr>
          <p:cNvSpPr>
            <a:spLocks noGrp="1"/>
          </p:cNvSpPr>
          <p:nvPr>
            <p:ph sz="half" idx="1"/>
          </p:nvPr>
        </p:nvSpPr>
        <p:spPr>
          <a:xfrm>
            <a:off x="4699818" y="640082"/>
            <a:ext cx="6848715" cy="2484884"/>
          </a:xfrm>
        </p:spPr>
        <p:txBody>
          <a:bodyPr vert="horz" lIns="91440" tIns="45720" rIns="91440" bIns="45720" rtlCol="0" anchor="ctr">
            <a:normAutofit/>
          </a:bodyPr>
          <a:lstStyle/>
          <a:p>
            <a:r>
              <a:rPr lang="en-US" sz="2000" dirty="0"/>
              <a:t>Client applications can use </a:t>
            </a:r>
            <a:r>
              <a:rPr lang="en-US" sz="2000" b="1" dirty="0" err="1"/>
              <a:t>LibraryManager</a:t>
            </a:r>
            <a:r>
              <a:rPr lang="en-US" sz="2000" dirty="0"/>
              <a:t> interface to choose either to use Flat file or a MySQL database to store data</a:t>
            </a:r>
          </a:p>
          <a:p>
            <a:r>
              <a:rPr lang="en-US" sz="2000" dirty="0"/>
              <a:t>We implemented  Strategy Pattern to handle the variation of the storage type the client want to use so that it can vary independently</a:t>
            </a:r>
          </a:p>
        </p:txBody>
      </p:sp>
      <p:pic>
        <p:nvPicPr>
          <p:cNvPr id="7" name="Content Placeholder 6" descr="A screenshot of a cell phone&#10;&#10;Description automatically generated">
            <a:extLst>
              <a:ext uri="{FF2B5EF4-FFF2-40B4-BE49-F238E27FC236}">
                <a16:creationId xmlns:a16="http://schemas.microsoft.com/office/drawing/2014/main" id="{020004E5-BD10-41CB-AEE3-D8388566A1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2737" y="3124966"/>
            <a:ext cx="6817356" cy="2810067"/>
          </a:xfrm>
          <a:prstGeom prst="rect">
            <a:avLst/>
          </a:prstGeom>
        </p:spPr>
      </p:pic>
    </p:spTree>
    <p:extLst>
      <p:ext uri="{BB962C8B-B14F-4D97-AF65-F5344CB8AC3E}">
        <p14:creationId xmlns:p14="http://schemas.microsoft.com/office/powerpoint/2010/main" val="324868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016B-4044-4FF3-AA5C-6952699CDDF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2800" dirty="0">
                <a:solidFill>
                  <a:srgbClr val="FF0000"/>
                </a:solidFill>
                <a:latin typeface="Algerian" panose="04020705040A02060702" pitchFamily="82" charset="0"/>
              </a:rPr>
              <a:t>Template Method Design Pattern</a:t>
            </a:r>
          </a:p>
        </p:txBody>
      </p:sp>
      <p:sp>
        <p:nvSpPr>
          <p:cNvPr id="3" name="Content Placeholder 2">
            <a:extLst>
              <a:ext uri="{FF2B5EF4-FFF2-40B4-BE49-F238E27FC236}">
                <a16:creationId xmlns:a16="http://schemas.microsoft.com/office/drawing/2014/main" id="{20ADC37A-0E4E-4245-9B4B-CEAB80B6EB64}"/>
              </a:ext>
            </a:extLst>
          </p:cNvPr>
          <p:cNvSpPr>
            <a:spLocks noGrp="1"/>
          </p:cNvSpPr>
          <p:nvPr>
            <p:ph sz="half" idx="1"/>
          </p:nvPr>
        </p:nvSpPr>
        <p:spPr>
          <a:xfrm>
            <a:off x="648930" y="2438400"/>
            <a:ext cx="4362587" cy="3785419"/>
          </a:xfrm>
        </p:spPr>
        <p:txBody>
          <a:bodyPr vert="horz" lIns="91440" tIns="45720" rIns="91440" bIns="45720" rtlCol="0">
            <a:normAutofit/>
          </a:bodyPr>
          <a:lstStyle/>
          <a:p>
            <a:r>
              <a:rPr lang="en-US" dirty="0"/>
              <a:t>We use the load template method to offer the client the possibility to load his personal data by implementing the abstract methods in </a:t>
            </a:r>
            <a:r>
              <a:rPr lang="en-US" b="1" dirty="0" err="1"/>
              <a:t>DataLoader</a:t>
            </a:r>
            <a:r>
              <a:rPr lang="en-US" dirty="0"/>
              <a:t>.</a:t>
            </a:r>
          </a:p>
        </p:txBody>
      </p:sp>
      <p:pic>
        <p:nvPicPr>
          <p:cNvPr id="7" name="Picture 6">
            <a:extLst>
              <a:ext uri="{FF2B5EF4-FFF2-40B4-BE49-F238E27FC236}">
                <a16:creationId xmlns:a16="http://schemas.microsoft.com/office/drawing/2014/main" id="{A72C9AA7-1708-4267-8970-06DA75510A42}"/>
              </a:ext>
            </a:extLst>
          </p:cNvPr>
          <p:cNvPicPr>
            <a:picLocks noChangeAspect="1"/>
          </p:cNvPicPr>
          <p:nvPr/>
        </p:nvPicPr>
        <p:blipFill>
          <a:blip r:embed="rId2"/>
          <a:stretch>
            <a:fillRect/>
          </a:stretch>
        </p:blipFill>
        <p:spPr>
          <a:xfrm>
            <a:off x="5533709" y="559791"/>
            <a:ext cx="6267450" cy="4667250"/>
          </a:xfrm>
          <a:prstGeom prst="rect">
            <a:avLst/>
          </a:prstGeom>
        </p:spPr>
      </p:pic>
    </p:spTree>
    <p:extLst>
      <p:ext uri="{BB962C8B-B14F-4D97-AF65-F5344CB8AC3E}">
        <p14:creationId xmlns:p14="http://schemas.microsoft.com/office/powerpoint/2010/main" val="99416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622</Words>
  <Application>Microsoft Office PowerPoint</Application>
  <PresentationFormat>Widescreen</PresentationFormat>
  <Paragraphs>49</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Times New Roman</vt:lpstr>
      <vt:lpstr>Office Theme</vt:lpstr>
      <vt:lpstr>GROUP ONE</vt:lpstr>
      <vt:lpstr> Library Framework</vt:lpstr>
      <vt:lpstr>LIBRARY FRAMEWORK</vt:lpstr>
      <vt:lpstr>Library Management System Use Case Diagram</vt:lpstr>
      <vt:lpstr>Library Management System Class Diagram</vt:lpstr>
      <vt:lpstr>PowerPoint Presentation</vt:lpstr>
      <vt:lpstr>Patterns USED</vt:lpstr>
      <vt:lpstr>The Strategy Design Pattern </vt:lpstr>
      <vt:lpstr>Template Method Design Pattern</vt:lpstr>
      <vt:lpstr>The Factory Design Pattern</vt:lpstr>
      <vt:lpstr>The Command Design pattern.</vt:lpstr>
      <vt:lpstr>The Adapter Design Pattern </vt:lpstr>
      <vt:lpstr>The Façade Design  Pattern </vt:lpstr>
      <vt:lpstr>Singleton Design pattern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Aaron Gezai</dc:creator>
  <cp:lastModifiedBy>Emmanuel Cadet</cp:lastModifiedBy>
  <cp:revision>41</cp:revision>
  <dcterms:created xsi:type="dcterms:W3CDTF">2019-08-11T03:11:16Z</dcterms:created>
  <dcterms:modified xsi:type="dcterms:W3CDTF">2019-08-11T19:00:14Z</dcterms:modified>
</cp:coreProperties>
</file>