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7" r:id="rId6"/>
    <p:sldId id="273" r:id="rId7"/>
    <p:sldId id="274" r:id="rId8"/>
    <p:sldId id="275" r:id="rId9"/>
    <p:sldId id="268" r:id="rId10"/>
    <p:sldId id="270" r:id="rId11"/>
    <p:sldId id="271" r:id="rId12"/>
    <p:sldId id="272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2021. 05. 26.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3739" y="6248400"/>
            <a:ext cx="753545" cy="365125"/>
          </a:xfrm>
        </p:spPr>
        <p:txBody>
          <a:bodyPr/>
          <a:lstStyle>
            <a:lvl1pPr>
              <a:defRPr sz="1200"/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2021. 05. 26.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2021. 05. 26.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2021. 05. 26.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2021. 05. 26.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2021. 05. 26.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2021. 05. 26.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366" y="6248400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lnSpcReduction="10000"/>
          </a:bodyPr>
          <a:lstStyle/>
          <a:p>
            <a:pPr algn="l"/>
            <a:r>
              <a:rPr lang="hu-HU" sz="1800" dirty="0"/>
              <a:t>Projekt alapú szoftverfejlesztés 2. bemutató</a:t>
            </a:r>
          </a:p>
          <a:p>
            <a:pPr algn="l"/>
            <a:endParaRPr lang="hu-HU" sz="1800" dirty="0"/>
          </a:p>
          <a:p>
            <a:pPr algn="l">
              <a:tabLst>
                <a:tab pos="3587750" algn="l"/>
              </a:tabLst>
            </a:pPr>
            <a:r>
              <a:rPr lang="hu-HU" sz="1600" dirty="0"/>
              <a:t>Készítette:	Konzulensek: </a:t>
            </a:r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Egyed Vince	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  <a:endParaRPr lang="hu-HU" sz="1600" dirty="0"/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Puskás András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u-HU" sz="1600" dirty="0"/>
              <a:t>Dr. Süle Zoltán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Kertész Krisztián Levente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44C82-0C64-446A-A43A-FDD089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modell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9CF4B-B058-4529-88EC-691D550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10</a:t>
            </a:fld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E24525F-F840-421B-ABA8-D7900C71F066}"/>
                  </a:ext>
                </a:extLst>
              </p:cNvPr>
              <p:cNvSpPr txBox="1"/>
              <p:nvPr/>
            </p:nvSpPr>
            <p:spPr>
              <a:xfrm>
                <a:off x="-305684" y="1931513"/>
                <a:ext cx="6094520" cy="908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9E24525F-F840-421B-ABA8-D7900C71F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684" y="1931513"/>
                <a:ext cx="6094520" cy="9081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C45E8A3-F12F-4EBD-88F3-28219CB55018}"/>
                  </a:ext>
                </a:extLst>
              </p:cNvPr>
              <p:cNvSpPr txBox="1"/>
              <p:nvPr/>
            </p:nvSpPr>
            <p:spPr>
              <a:xfrm>
                <a:off x="6093636" y="1856329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C45E8A3-F12F-4EBD-88F3-28219CB55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6" y="1856329"/>
                <a:ext cx="6094520" cy="877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4FBE3735-1064-4866-8266-0DAF22678AD9}"/>
                  </a:ext>
                </a:extLst>
              </p:cNvPr>
              <p:cNvSpPr txBox="1"/>
              <p:nvPr/>
            </p:nvSpPr>
            <p:spPr>
              <a:xfrm>
                <a:off x="6093636" y="2815118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4FBE3735-1064-4866-8266-0DAF22678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636" y="2815118"/>
                <a:ext cx="6094520" cy="877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A9FDEC-FB25-4225-B057-DE2F75AFF375}"/>
                  </a:ext>
                </a:extLst>
              </p:cNvPr>
              <p:cNvSpPr txBox="1"/>
              <p:nvPr/>
            </p:nvSpPr>
            <p:spPr>
              <a:xfrm>
                <a:off x="6576134" y="3773907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𝑝𝑙𝑎𝑐𝑒𝑠𝑁𝑢𝑚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𝑝𝑒𝑜𝑝𝑙𝑒𝑁𝑢𝑚</m:t>
                                  </m:r>
                                </m:e>
                              </m:d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AA9FDEC-FB25-4225-B057-DE2F75AF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134" y="3773907"/>
                <a:ext cx="6094520" cy="877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2F7C09F-DF37-471E-B25B-219F47266182}"/>
                  </a:ext>
                </a:extLst>
              </p:cNvPr>
              <p:cNvSpPr txBox="1"/>
              <p:nvPr/>
            </p:nvSpPr>
            <p:spPr>
              <a:xfrm>
                <a:off x="108750" y="4363242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𝑝𝑒𝑜𝑝𝑙𝑒𝑁𝑢𝑚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 − 1  ≤ 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𝑝𝑙𝑎𝑐𝑒𝑠</m:t>
                              </m:r>
                            </m:e>
                            <m: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12F7C09F-DF37-471E-B25B-219F4726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0" y="4363242"/>
                <a:ext cx="6094520" cy="8771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0FCBD5C-A34E-4218-8198-8F9018A3F6CE}"/>
                  </a:ext>
                </a:extLst>
              </p:cNvPr>
              <p:cNvSpPr txBox="1"/>
              <p:nvPr/>
            </p:nvSpPr>
            <p:spPr>
              <a:xfrm>
                <a:off x="419470" y="5371300"/>
                <a:ext cx="6094520" cy="877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𝑝𝑒𝑜𝑝𝑙𝑒𝑁𝑢𝑚</m:t>
                          </m:r>
                        </m:sup>
                        <m:e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e>
                              </m:d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𝑝𝑒𝑜𝑝𝑙𝑒𝑁𝑢𝑚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hu-H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𝑝𝑙𝑎𝑐𝑒𝑠𝑁𝑢𝑚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nary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 − 1  ≤ 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𝑝𝑙𝑎𝑐𝑒𝑠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𝑝𝑙𝑎𝑐𝑒𝑠𝑁𝑢𝑚</m:t>
                                  </m:r>
                                </m:e>
                              </m:d>
                            </m:sub>
                          </m:sSub>
                          <m:r>
                            <a:rPr lang="hu-HU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A0FCBD5C-A34E-4218-8198-8F9018A3F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0" y="5371300"/>
                <a:ext cx="6094520" cy="877100"/>
              </a:xfrm>
              <a:prstGeom prst="rect">
                <a:avLst/>
              </a:prstGeom>
              <a:blipFill>
                <a:blip r:embed="rId7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zövegdoboz 16">
            <a:extLst>
              <a:ext uri="{FF2B5EF4-FFF2-40B4-BE49-F238E27FC236}">
                <a16:creationId xmlns:a16="http://schemas.microsoft.com/office/drawing/2014/main" id="{B8205592-4CEA-4836-BDF3-B12129392071}"/>
              </a:ext>
            </a:extLst>
          </p:cNvPr>
          <p:cNvSpPr txBox="1"/>
          <p:nvPr/>
        </p:nvSpPr>
        <p:spPr>
          <a:xfrm>
            <a:off x="257453" y="3942249"/>
            <a:ext cx="262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Szék csoport megkötések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7CC5063D-CD42-477B-837F-5C84026F9B58}"/>
              </a:ext>
            </a:extLst>
          </p:cNvPr>
          <p:cNvCxnSpPr/>
          <p:nvPr/>
        </p:nvCxnSpPr>
        <p:spPr>
          <a:xfrm>
            <a:off x="345623" y="4222700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56C98A4-BCE1-4F44-93FC-893781B06114}"/>
              </a:ext>
            </a:extLst>
          </p:cNvPr>
          <p:cNvSpPr txBox="1"/>
          <p:nvPr/>
        </p:nvSpPr>
        <p:spPr>
          <a:xfrm>
            <a:off x="8080159" y="151895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Néző megkötések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9A2FDA70-1C40-4511-A1CB-46D215BAA499}"/>
              </a:ext>
            </a:extLst>
          </p:cNvPr>
          <p:cNvCxnSpPr/>
          <p:nvPr/>
        </p:nvCxnSpPr>
        <p:spPr>
          <a:xfrm>
            <a:off x="8168329" y="1799401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33FB5291-8EEF-4D63-8188-E8445E9AB6CD}"/>
              </a:ext>
            </a:extLst>
          </p:cNvPr>
          <p:cNvSpPr txBox="1"/>
          <p:nvPr/>
        </p:nvSpPr>
        <p:spPr>
          <a:xfrm>
            <a:off x="257453" y="156218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Célfüggvény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27432BE1-A681-46A0-9165-7A5BF75E1661}"/>
              </a:ext>
            </a:extLst>
          </p:cNvPr>
          <p:cNvCxnSpPr/>
          <p:nvPr/>
        </p:nvCxnSpPr>
        <p:spPr>
          <a:xfrm>
            <a:off x="345623" y="1842632"/>
            <a:ext cx="32048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4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448583-FC5E-4CA4-893B-0B863384A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algoritmus megoldása optimális.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8255FF-061C-465A-A277-7A07B269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13DEAD57-1C98-4276-B9C6-222A47D3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3FBA2F-E10A-4EE8-8962-F3F9710D20B9}"/>
              </a:ext>
            </a:extLst>
          </p:cNvPr>
          <p:cNvSpPr txBox="1"/>
          <p:nvPr/>
        </p:nvSpPr>
        <p:spPr>
          <a:xfrm>
            <a:off x="1273858" y="2335222"/>
            <a:ext cx="1627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Status: Optimal</a:t>
            </a:r>
          </a:p>
          <a:p>
            <a:r>
              <a:rPr lang="en-US" dirty="0"/>
              <a:t>Obj Value: 5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55F695F1-B264-4100-8F53-BF08D20CF4BC}"/>
              </a:ext>
            </a:extLst>
          </p:cNvPr>
          <p:cNvGrpSpPr>
            <a:grpSpLocks noChangeAspect="1"/>
          </p:cNvGrpSpPr>
          <p:nvPr/>
        </p:nvGrpSpPr>
        <p:grpSpPr>
          <a:xfrm>
            <a:off x="2004440" y="2724157"/>
            <a:ext cx="5112492" cy="3519558"/>
            <a:chOff x="1570072" y="1876262"/>
            <a:chExt cx="5931559" cy="4083423"/>
          </a:xfrm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ED5C40DE-DFCB-4B2A-9A85-F4C2AD05A37E}"/>
                </a:ext>
              </a:extLst>
            </p:cNvPr>
            <p:cNvSpPr/>
            <p:nvPr/>
          </p:nvSpPr>
          <p:spPr>
            <a:xfrm>
              <a:off x="2015231" y="3213159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4E5D4C35-35A5-4961-B3B0-C5345D38849A}"/>
                </a:ext>
              </a:extLst>
            </p:cNvPr>
            <p:cNvSpPr/>
            <p:nvPr/>
          </p:nvSpPr>
          <p:spPr>
            <a:xfrm>
              <a:off x="29296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9E5B2C6-9B16-4DB9-82D9-6D60BE0D84B2}"/>
                </a:ext>
              </a:extLst>
            </p:cNvPr>
            <p:cNvSpPr/>
            <p:nvPr/>
          </p:nvSpPr>
          <p:spPr>
            <a:xfrm>
              <a:off x="3844031" y="3215936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C3174DBA-3EB2-40D8-810D-84834FBB1F8A}"/>
                </a:ext>
              </a:extLst>
            </p:cNvPr>
            <p:cNvSpPr/>
            <p:nvPr/>
          </p:nvSpPr>
          <p:spPr>
            <a:xfrm>
              <a:off x="4758431" y="3215936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02DB7BC0-E552-4257-9B2B-6A01B616962A}"/>
                </a:ext>
              </a:extLst>
            </p:cNvPr>
            <p:cNvSpPr/>
            <p:nvPr/>
          </p:nvSpPr>
          <p:spPr>
            <a:xfrm>
              <a:off x="56728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CC5210FB-2CF7-45D3-AF75-F5CAD5CC9BFC}"/>
                </a:ext>
              </a:extLst>
            </p:cNvPr>
            <p:cNvSpPr/>
            <p:nvPr/>
          </p:nvSpPr>
          <p:spPr>
            <a:xfrm>
              <a:off x="6587231" y="3213159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7F3CC8B9-2409-4EB6-BF3B-36896AB3F21A}"/>
                </a:ext>
              </a:extLst>
            </p:cNvPr>
            <p:cNvSpPr/>
            <p:nvPr/>
          </p:nvSpPr>
          <p:spPr>
            <a:xfrm>
              <a:off x="2015231" y="412644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3</a:t>
              </a:r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A60B63B9-16EC-4D7A-9E2C-03BF9767ABC8}"/>
                </a:ext>
              </a:extLst>
            </p:cNvPr>
            <p:cNvSpPr/>
            <p:nvPr/>
          </p:nvSpPr>
          <p:spPr>
            <a:xfrm>
              <a:off x="29296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286AAF54-3942-4E8B-A679-6B5C10FC8706}"/>
                </a:ext>
              </a:extLst>
            </p:cNvPr>
            <p:cNvSpPr/>
            <p:nvPr/>
          </p:nvSpPr>
          <p:spPr>
            <a:xfrm>
              <a:off x="3844031" y="4129222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00F2A90E-46EA-4FE3-BE76-85F21FA2C3FA}"/>
                </a:ext>
              </a:extLst>
            </p:cNvPr>
            <p:cNvSpPr/>
            <p:nvPr/>
          </p:nvSpPr>
          <p:spPr>
            <a:xfrm>
              <a:off x="4758431" y="4129222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5333C7D4-CB8F-45EF-BAB3-47D00FE1E853}"/>
                </a:ext>
              </a:extLst>
            </p:cNvPr>
            <p:cNvSpPr/>
            <p:nvPr/>
          </p:nvSpPr>
          <p:spPr>
            <a:xfrm>
              <a:off x="56728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EE275679-E48F-4FA1-90B0-40BDB87BD1BB}"/>
                </a:ext>
              </a:extLst>
            </p:cNvPr>
            <p:cNvSpPr/>
            <p:nvPr/>
          </p:nvSpPr>
          <p:spPr>
            <a:xfrm>
              <a:off x="6587231" y="412644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CBDDE97B-1B5E-4713-93FA-924A457AE4B9}"/>
                </a:ext>
              </a:extLst>
            </p:cNvPr>
            <p:cNvSpPr/>
            <p:nvPr/>
          </p:nvSpPr>
          <p:spPr>
            <a:xfrm>
              <a:off x="2015231" y="504528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6</a:t>
              </a:r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8471FDAB-F463-46BE-9C56-1CB49716C300}"/>
                </a:ext>
              </a:extLst>
            </p:cNvPr>
            <p:cNvSpPr/>
            <p:nvPr/>
          </p:nvSpPr>
          <p:spPr>
            <a:xfrm>
              <a:off x="29296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0B533C3A-D3FA-46A6-8C06-88992F7FC7E9}"/>
                </a:ext>
              </a:extLst>
            </p:cNvPr>
            <p:cNvSpPr/>
            <p:nvPr/>
          </p:nvSpPr>
          <p:spPr>
            <a:xfrm>
              <a:off x="56728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062867AC-25F5-479A-B004-E9CA86FCD3A4}"/>
                </a:ext>
              </a:extLst>
            </p:cNvPr>
            <p:cNvSpPr/>
            <p:nvPr/>
          </p:nvSpPr>
          <p:spPr>
            <a:xfrm>
              <a:off x="38440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6A090509-C461-4706-9DEE-10C1D3268786}"/>
                </a:ext>
              </a:extLst>
            </p:cNvPr>
            <p:cNvSpPr/>
            <p:nvPr/>
          </p:nvSpPr>
          <p:spPr>
            <a:xfrm>
              <a:off x="47584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40652783-190F-44F6-9994-FF02F5B54317}"/>
                </a:ext>
              </a:extLst>
            </p:cNvPr>
            <p:cNvSpPr/>
            <p:nvPr/>
          </p:nvSpPr>
          <p:spPr>
            <a:xfrm>
              <a:off x="6587231" y="5045285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6126A646-9AEC-43CA-BD29-2280784913AE}"/>
                </a:ext>
              </a:extLst>
            </p:cNvPr>
            <p:cNvSpPr/>
            <p:nvPr/>
          </p:nvSpPr>
          <p:spPr>
            <a:xfrm>
              <a:off x="29296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4</a:t>
              </a:r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A48C5A52-CF93-4440-8426-9BB6E041C86A}"/>
                </a:ext>
              </a:extLst>
            </p:cNvPr>
            <p:cNvSpPr/>
            <p:nvPr/>
          </p:nvSpPr>
          <p:spPr>
            <a:xfrm>
              <a:off x="3844031" y="230070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2</a:t>
              </a:r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A6B6F9BF-963D-4B19-B976-4DB38ED2FD2A}"/>
                </a:ext>
              </a:extLst>
            </p:cNvPr>
            <p:cNvSpPr/>
            <p:nvPr/>
          </p:nvSpPr>
          <p:spPr>
            <a:xfrm>
              <a:off x="4758431" y="2300705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A8A54239-F3D6-4771-BADC-BAC8382152EC}"/>
                </a:ext>
              </a:extLst>
            </p:cNvPr>
            <p:cNvSpPr/>
            <p:nvPr/>
          </p:nvSpPr>
          <p:spPr>
            <a:xfrm>
              <a:off x="56728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F08C404B-10BB-4AA6-A4F3-8F2C1C940426}"/>
                </a:ext>
              </a:extLst>
            </p:cNvPr>
            <p:cNvSpPr/>
            <p:nvPr/>
          </p:nvSpPr>
          <p:spPr>
            <a:xfrm>
              <a:off x="6587231" y="2297928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1</a:t>
              </a:r>
            </a:p>
          </p:txBody>
        </p:sp>
        <p:sp>
          <p:nvSpPr>
            <p:cNvPr id="31" name="Szövegdoboz 30">
              <a:extLst>
                <a:ext uri="{FF2B5EF4-FFF2-40B4-BE49-F238E27FC236}">
                  <a16:creationId xmlns:a16="http://schemas.microsoft.com/office/drawing/2014/main" id="{A595234B-3226-4F4C-9094-BC96391DFF65}"/>
                </a:ext>
              </a:extLst>
            </p:cNvPr>
            <p:cNvSpPr txBox="1"/>
            <p:nvPr/>
          </p:nvSpPr>
          <p:spPr>
            <a:xfrm rot="16200000">
              <a:off x="878889" y="4398979"/>
              <a:ext cx="1751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Ülőhelyek száma</a:t>
              </a:r>
            </a:p>
          </p:txBody>
        </p: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10AC0AB1-FA4C-45BB-90BC-72949EE1F00A}"/>
                </a:ext>
              </a:extLst>
            </p:cNvPr>
            <p:cNvSpPr txBox="1"/>
            <p:nvPr/>
          </p:nvSpPr>
          <p:spPr>
            <a:xfrm>
              <a:off x="4368251" y="1876262"/>
              <a:ext cx="1694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 csoportok</a:t>
              </a:r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0D766393-4D7B-4B1A-983F-302598BC6DA4}"/>
              </a:ext>
            </a:extLst>
          </p:cNvPr>
          <p:cNvGrpSpPr>
            <a:grpSpLocks noChangeAspect="1"/>
          </p:cNvGrpSpPr>
          <p:nvPr/>
        </p:nvGrpSpPr>
        <p:grpSpPr>
          <a:xfrm>
            <a:off x="8153874" y="1509149"/>
            <a:ext cx="2265102" cy="4732627"/>
            <a:chOff x="7670560" y="528223"/>
            <a:chExt cx="2627992" cy="5490837"/>
          </a:xfrm>
        </p:grpSpPr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F2EC411D-1380-49B7-A30C-A1955CB5D377}"/>
                </a:ext>
              </a:extLst>
            </p:cNvPr>
            <p:cNvSpPr/>
            <p:nvPr/>
          </p:nvSpPr>
          <p:spPr>
            <a:xfrm>
              <a:off x="8074679" y="528223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Kulcs</a:t>
              </a:r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16C43E79-38F0-43A5-BB19-7637E3B98EF1}"/>
                </a:ext>
              </a:extLst>
            </p:cNvPr>
            <p:cNvSpPr/>
            <p:nvPr/>
          </p:nvSpPr>
          <p:spPr>
            <a:xfrm>
              <a:off x="8989079" y="528223"/>
              <a:ext cx="914400" cy="914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Érték</a:t>
              </a:r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DB5478C1-CD55-4546-B195-462B1B0A781C}"/>
                </a:ext>
              </a:extLst>
            </p:cNvPr>
            <p:cNvSpPr/>
            <p:nvPr/>
          </p:nvSpPr>
          <p:spPr>
            <a:xfrm>
              <a:off x="8074679" y="14426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9B2A2A31-92ED-46CE-B0A3-B9F4AF51EB9E}"/>
                </a:ext>
              </a:extLst>
            </p:cNvPr>
            <p:cNvSpPr/>
            <p:nvPr/>
          </p:nvSpPr>
          <p:spPr>
            <a:xfrm>
              <a:off x="8989079" y="14426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57537E85-F43E-4DA9-BDE4-B8EDFD475137}"/>
                </a:ext>
              </a:extLst>
            </p:cNvPr>
            <p:cNvSpPr/>
            <p:nvPr/>
          </p:nvSpPr>
          <p:spPr>
            <a:xfrm>
              <a:off x="8074679" y="32758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0D032CC1-4C1D-4E36-B5F4-1129D9F28A08}"/>
                </a:ext>
              </a:extLst>
            </p:cNvPr>
            <p:cNvSpPr/>
            <p:nvPr/>
          </p:nvSpPr>
          <p:spPr>
            <a:xfrm>
              <a:off x="8989079" y="32758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868AF79A-EBA0-4EEE-9249-B3A39BA762B4}"/>
                </a:ext>
              </a:extLst>
            </p:cNvPr>
            <p:cNvSpPr/>
            <p:nvPr/>
          </p:nvSpPr>
          <p:spPr>
            <a:xfrm>
              <a:off x="8074679" y="41902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37659EBC-68A9-47C7-9E1B-DD4D697E0044}"/>
                </a:ext>
              </a:extLst>
            </p:cNvPr>
            <p:cNvSpPr/>
            <p:nvPr/>
          </p:nvSpPr>
          <p:spPr>
            <a:xfrm>
              <a:off x="8989079" y="41902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CA01B164-92E5-4D76-8314-BABFDEFF1031}"/>
                </a:ext>
              </a:extLst>
            </p:cNvPr>
            <p:cNvSpPr/>
            <p:nvPr/>
          </p:nvSpPr>
          <p:spPr>
            <a:xfrm>
              <a:off x="8074679" y="51046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99E86633-13F2-4F8E-8F85-43498A1A129C}"/>
                </a:ext>
              </a:extLst>
            </p:cNvPr>
            <p:cNvSpPr/>
            <p:nvPr/>
          </p:nvSpPr>
          <p:spPr>
            <a:xfrm>
              <a:off x="8989079" y="5104660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9783839C-F00F-4C49-B2B9-34E46595B319}"/>
                </a:ext>
              </a:extLst>
            </p:cNvPr>
            <p:cNvSpPr/>
            <p:nvPr/>
          </p:nvSpPr>
          <p:spPr>
            <a:xfrm>
              <a:off x="8074679" y="23570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7250547A-9C29-4979-AA22-B6C9C4508291}"/>
                </a:ext>
              </a:extLst>
            </p:cNvPr>
            <p:cNvSpPr/>
            <p:nvPr/>
          </p:nvSpPr>
          <p:spPr>
            <a:xfrm>
              <a:off x="8989079" y="2357023"/>
              <a:ext cx="9144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46" name="Szövegdoboz 45">
              <a:extLst>
                <a:ext uri="{FF2B5EF4-FFF2-40B4-BE49-F238E27FC236}">
                  <a16:creationId xmlns:a16="http://schemas.microsoft.com/office/drawing/2014/main" id="{1310724F-5583-4B1E-9C34-448CCAB092B2}"/>
                </a:ext>
              </a:extLst>
            </p:cNvPr>
            <p:cNvSpPr txBox="1"/>
            <p:nvPr/>
          </p:nvSpPr>
          <p:spPr>
            <a:xfrm rot="16200000">
              <a:off x="6865788" y="3677887"/>
              <a:ext cx="1978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 csoport index</a:t>
              </a:r>
            </a:p>
          </p:txBody>
        </p:sp>
        <p:sp>
          <p:nvSpPr>
            <p:cNvPr id="47" name="Szövegdoboz 46">
              <a:extLst>
                <a:ext uri="{FF2B5EF4-FFF2-40B4-BE49-F238E27FC236}">
                  <a16:creationId xmlns:a16="http://schemas.microsoft.com/office/drawing/2014/main" id="{6AA5C897-2843-4D55-9E22-AF1225FA6EEA}"/>
                </a:ext>
              </a:extLst>
            </p:cNvPr>
            <p:cNvSpPr txBox="1"/>
            <p:nvPr/>
          </p:nvSpPr>
          <p:spPr>
            <a:xfrm rot="5400000">
              <a:off x="9001369" y="3348087"/>
              <a:ext cx="2225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Ülőhely csoport index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6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50897-B5D0-4497-A277-43656BFF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 összehasonlítása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74AB64-2878-4C4F-9D19-CFE6BAF4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43" y="2577308"/>
            <a:ext cx="3285343" cy="4058751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Nagy színházterem.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Nincs szükség feltétlenül optimális megoldásra.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nem lesz teljesen feltöltve a színházterem.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 gyors megoldás szükséges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2E12B9-F687-4E5C-9BAA-DE72B6B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56CDC35E-A792-4DA6-B889-13A8965AE36C}"/>
              </a:ext>
            </a:extLst>
          </p:cNvPr>
          <p:cNvSpPr txBox="1">
            <a:spLocks/>
          </p:cNvSpPr>
          <p:nvPr/>
        </p:nvSpPr>
        <p:spPr>
          <a:xfrm>
            <a:off x="4297667" y="2577307"/>
            <a:ext cx="328534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Optimális megoldás szükséges.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terem előreláthatóan nem lesz tele.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nézőcsoportok kicsik.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9E8FE317-B04B-4CD8-BDB7-E9F0D659CDAF}"/>
              </a:ext>
            </a:extLst>
          </p:cNvPr>
          <p:cNvSpPr txBox="1">
            <a:spLocks/>
          </p:cNvSpPr>
          <p:nvPr/>
        </p:nvSpPr>
        <p:spPr>
          <a:xfrm>
            <a:off x="7858396" y="2577306"/>
            <a:ext cx="3285343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Nagy termek esetén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Optimális megoldás szükséges.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Bármilyen kihasználású terem esetén.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Bármilyen nagy csoportok esetén.</a:t>
            </a:r>
          </a:p>
          <a:p>
            <a:endParaRPr lang="hu-HU" dirty="0"/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A9B796AA-1FD7-4C2D-99C3-7A9E100E2307}"/>
              </a:ext>
            </a:extLst>
          </p:cNvPr>
          <p:cNvSpPr txBox="1">
            <a:spLocks/>
          </p:cNvSpPr>
          <p:nvPr/>
        </p:nvSpPr>
        <p:spPr>
          <a:xfrm>
            <a:off x="-97655" y="1676049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Mohó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00CF1B0C-0200-4253-B522-E34EA097310A}"/>
              </a:ext>
            </a:extLst>
          </p:cNvPr>
          <p:cNvSpPr txBox="1">
            <a:spLocks/>
          </p:cNvSpPr>
          <p:nvPr/>
        </p:nvSpPr>
        <p:spPr>
          <a:xfrm>
            <a:off x="3463075" y="1676964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Genetikus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A49B7E36-D4A2-4761-8C66-B17048DD5B62}"/>
              </a:ext>
            </a:extLst>
          </p:cNvPr>
          <p:cNvSpPr txBox="1">
            <a:spLocks/>
          </p:cNvSpPr>
          <p:nvPr/>
        </p:nvSpPr>
        <p:spPr>
          <a:xfrm>
            <a:off x="6953479" y="1689942"/>
            <a:ext cx="4395321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3000" dirty="0"/>
              <a:t>LP</a:t>
            </a:r>
          </a:p>
        </p:txBody>
      </p:sp>
    </p:spTree>
    <p:extLst>
      <p:ext uri="{BB962C8B-B14F-4D97-AF65-F5344CB8AC3E}">
        <p14:creationId xmlns:p14="http://schemas.microsoft.com/office/powerpoint/2010/main" val="51013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megoldók elkészítése</a:t>
            </a:r>
          </a:p>
          <a:p>
            <a:r>
              <a:rPr lang="hu-HU" dirty="0"/>
              <a:t>Dokumentáció elkészítése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Gépi megoldók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/>
          </a:bodyPr>
          <a:lstStyle/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3F13D-7FA9-494E-B762-6ED30491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 összehasonlítása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F822E4-192E-49E3-87CA-E1B5F0C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14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77A26A68-8F80-4F4B-B79B-9C2EE9F7E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92657"/>
              </p:ext>
            </p:extLst>
          </p:nvPr>
        </p:nvGraphicFramePr>
        <p:xfrm>
          <a:off x="1979417" y="2936621"/>
          <a:ext cx="8222517" cy="19552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1448">
                  <a:extLst>
                    <a:ext uri="{9D8B030D-6E8A-4147-A177-3AD203B41FA5}">
                      <a16:colId xmlns:a16="http://schemas.microsoft.com/office/drawing/2014/main" val="39394678"/>
                    </a:ext>
                  </a:extLst>
                </a:gridCol>
                <a:gridCol w="1961965">
                  <a:extLst>
                    <a:ext uri="{9D8B030D-6E8A-4147-A177-3AD203B41FA5}">
                      <a16:colId xmlns:a16="http://schemas.microsoft.com/office/drawing/2014/main" val="2033629239"/>
                    </a:ext>
                  </a:extLst>
                </a:gridCol>
                <a:gridCol w="1291495">
                  <a:extLst>
                    <a:ext uri="{9D8B030D-6E8A-4147-A177-3AD203B41FA5}">
                      <a16:colId xmlns:a16="http://schemas.microsoft.com/office/drawing/2014/main" val="1344744619"/>
                    </a:ext>
                  </a:extLst>
                </a:gridCol>
                <a:gridCol w="1611503">
                  <a:extLst>
                    <a:ext uri="{9D8B030D-6E8A-4147-A177-3AD203B41FA5}">
                      <a16:colId xmlns:a16="http://schemas.microsoft.com/office/drawing/2014/main" val="1703110158"/>
                    </a:ext>
                  </a:extLst>
                </a:gridCol>
                <a:gridCol w="1866106">
                  <a:extLst>
                    <a:ext uri="{9D8B030D-6E8A-4147-A177-3AD203B41FA5}">
                      <a16:colId xmlns:a16="http://schemas.microsoft.com/office/drawing/2014/main" val="2313455055"/>
                    </a:ext>
                  </a:extLst>
                </a:gridCol>
              </a:tblGrid>
              <a:tr h="7853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 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Optimális eredmény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Sebesség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Ajánlott teremméret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Terem kihasználtsága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88830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Mohó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Nem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Gyors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Nagy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Közepes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7051523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Genetikus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Igen*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Változó*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Közepes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9218413"/>
                  </a:ext>
                </a:extLst>
              </a:tr>
              <a:tr h="3899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LP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Igen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Gyors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>
                          <a:effectLst/>
                        </a:rPr>
                        <a:t>Nagy</a:t>
                      </a:r>
                      <a:endParaRPr lang="hu-H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hu-HU" sz="1200" dirty="0">
                          <a:effectLst/>
                        </a:rPr>
                        <a:t>Nagy</a:t>
                      </a:r>
                      <a:endParaRPr lang="hu-H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032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70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Előző beszámoló összefoglalása</a:t>
            </a:r>
          </a:p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  <a:p>
            <a:r>
              <a:rPr lang="hu-HU" dirty="0"/>
              <a:t>Algoritmusok összehasonlítása</a:t>
            </a:r>
          </a:p>
          <a:p>
            <a:r>
              <a:rPr lang="hu-HU" dirty="0"/>
              <a:t>Összefoglalás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B3361A10-04DB-467D-9A09-A5033ABA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74" y="1924487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Előző beszámoló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r>
              <a:rPr lang="hu-HU"/>
              <a:t>/10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9C2BFF7-F95E-409A-8321-ECD8B3961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" r="1"/>
          <a:stretch/>
        </p:blipFill>
        <p:spPr>
          <a:xfrm>
            <a:off x="6525873" y="2029698"/>
            <a:ext cx="4826395" cy="3968430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C1E6421E-4C08-4AFB-B49F-08A420364035}"/>
              </a:ext>
            </a:extLst>
          </p:cNvPr>
          <p:cNvSpPr txBox="1">
            <a:spLocks/>
          </p:cNvSpPr>
          <p:nvPr/>
        </p:nvSpPr>
        <p:spPr>
          <a:xfrm>
            <a:off x="921902" y="2895725"/>
            <a:ext cx="5546272" cy="2647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 felület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adatok kezelése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Felhasználói interakciók</a:t>
            </a:r>
          </a:p>
          <a:p>
            <a:pPr>
              <a:lnSpc>
                <a:spcPct val="150000"/>
              </a:lnSpc>
            </a:pPr>
            <a:r>
              <a:rPr lang="hu-HU" dirty="0"/>
              <a:t>Egészségügyi szabályoknak megfelelő kritériumok implementálása</a:t>
            </a:r>
          </a:p>
          <a:p>
            <a:pPr marL="3690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hu-H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CE7C1-7A96-4C75-A411-8A4E6FD6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Mohó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0801C4-3768-4706-8E38-1B4F4CC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r>
              <a:rPr lang="hu-HU" dirty="0"/>
              <a:t>Inputként megkapott csoportokon halad végig</a:t>
            </a:r>
          </a:p>
          <a:p>
            <a:r>
              <a:rPr lang="hu-HU" dirty="0"/>
              <a:t>Megkeresi az első olyan helyet, ahova befér a csoport</a:t>
            </a:r>
          </a:p>
          <a:p>
            <a:r>
              <a:rPr lang="hu-HU" dirty="0"/>
              <a:t>Behelyezi és a következő elemre lép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6DB575-7F54-4C2F-AFDF-C7096C8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4</a:t>
            </a:fld>
            <a:endParaRPr lang="hu-HU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66AF7329-0FB8-4DC2-AFB7-130686C3BCEB}"/>
              </a:ext>
            </a:extLst>
          </p:cNvPr>
          <p:cNvGrpSpPr>
            <a:grpSpLocks noChangeAspect="1"/>
          </p:cNvGrpSpPr>
          <p:nvPr/>
        </p:nvGrpSpPr>
        <p:grpSpPr>
          <a:xfrm>
            <a:off x="2160000" y="3204000"/>
            <a:ext cx="3172561" cy="3420000"/>
            <a:chOff x="2246999" y="3083019"/>
            <a:chExt cx="3419476" cy="3686176"/>
          </a:xfrm>
        </p:grpSpPr>
        <p:pic>
          <p:nvPicPr>
            <p:cNvPr id="12" name="Picture 19" descr="Slate-V2-HD-compPhotoInset.png">
              <a:extLst>
                <a:ext uri="{FF2B5EF4-FFF2-40B4-BE49-F238E27FC236}">
                  <a16:creationId xmlns:a16="http://schemas.microsoft.com/office/drawing/2014/main" id="{CF2B7A0B-FF7F-496A-AEE9-267EE906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999" y="3083019"/>
              <a:ext cx="3419476" cy="3686176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D423C58C-2C93-4644-A049-3D50AA99F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6" t="1108" r="1435"/>
            <a:stretch/>
          </p:blipFill>
          <p:spPr>
            <a:xfrm>
              <a:off x="2363681" y="3210115"/>
              <a:ext cx="3186112" cy="3431985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B5D114B-7B1A-4B1C-A99E-5D44EB1D359E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3204000"/>
            <a:ext cx="3172561" cy="3420000"/>
            <a:chOff x="6544413" y="3083019"/>
            <a:chExt cx="3419476" cy="3686176"/>
          </a:xfrm>
        </p:grpSpPr>
        <p:pic>
          <p:nvPicPr>
            <p:cNvPr id="9" name="Picture 19" descr="Slate-V2-HD-compPhotoInset.png">
              <a:extLst>
                <a:ext uri="{FF2B5EF4-FFF2-40B4-BE49-F238E27FC236}">
                  <a16:creationId xmlns:a16="http://schemas.microsoft.com/office/drawing/2014/main" id="{67900BDC-AE76-4314-AB37-BFB3BDE6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413" y="3083019"/>
              <a:ext cx="3419476" cy="3686176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D3E5094-23A7-4554-B2EE-F3A0CCC8A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3" t="551" r="1075" b="1101"/>
            <a:stretch/>
          </p:blipFill>
          <p:spPr>
            <a:xfrm>
              <a:off x="6679984" y="3210115"/>
              <a:ext cx="3148335" cy="3431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3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CB6AB-A555-465A-85C2-27AD6C4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75D68-6FAB-45C6-97F9-CF76CDE1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megoldó optimális megoldást adhat.</a:t>
            </a:r>
          </a:p>
          <a:p>
            <a:r>
              <a:rPr lang="hu-HU" dirty="0"/>
              <a:t>Ha nem talál megoldást az nem azt jelenti hogy nincs.</a:t>
            </a:r>
          </a:p>
          <a:p>
            <a:endParaRPr lang="hu-HU" dirty="0"/>
          </a:p>
          <a:p>
            <a:r>
              <a:rPr lang="hu-HU" dirty="0"/>
              <a:t>Nem működik jól ha a termet teljesen ki kell tölteni</a:t>
            </a:r>
          </a:p>
          <a:p>
            <a:r>
              <a:rPr lang="hu-HU" dirty="0"/>
              <a:t>Szerencsétlen esetben sokáig tart.</a:t>
            </a:r>
          </a:p>
          <a:p>
            <a:endParaRPr lang="hu-HU" dirty="0"/>
          </a:p>
          <a:p>
            <a:r>
              <a:rPr lang="hu-HU" dirty="0"/>
              <a:t>Kiválasztást, keresztezést és mutációt használ </a:t>
            </a:r>
            <a:r>
              <a:rPr lang="hu-HU"/>
              <a:t>az algoritmus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8E517D-419B-4BFC-9CAD-658AC5ED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60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D9EBB5D-EA06-4565-8AEB-4109A8A7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6</a:t>
            </a:fld>
            <a:endParaRPr lang="hu-HU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7454D7D2-7B9E-4E6D-851A-BEFD7236E29E}"/>
              </a:ext>
            </a:extLst>
          </p:cNvPr>
          <p:cNvGrpSpPr/>
          <p:nvPr/>
        </p:nvGrpSpPr>
        <p:grpSpPr>
          <a:xfrm>
            <a:off x="5937072" y="1926454"/>
            <a:ext cx="5059279" cy="3657600"/>
            <a:chOff x="5909991" y="1251751"/>
            <a:chExt cx="5059279" cy="3657600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0FEB6803-69D4-49E5-B517-D6CEA1D6FF89}"/>
                </a:ext>
              </a:extLst>
            </p:cNvPr>
            <p:cNvSpPr txBox="1"/>
            <p:nvPr/>
          </p:nvSpPr>
          <p:spPr>
            <a:xfrm>
              <a:off x="5909991" y="3775829"/>
              <a:ext cx="1898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Nézők: „2;1;1;4;1”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094E40F2-2303-4A17-9B6D-D34403B7472A}"/>
                </a:ext>
              </a:extLst>
            </p:cNvPr>
            <p:cNvSpPr txBox="1"/>
            <p:nvPr/>
          </p:nvSpPr>
          <p:spPr>
            <a:xfrm>
              <a:off x="5909991" y="1877772"/>
              <a:ext cx="2149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Nézők: [ 2, 1, 1, 4, 1 ]</a:t>
              </a:r>
            </a:p>
          </p:txBody>
        </p:sp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073DB7D1-95A0-4B44-B77D-9682D3D2BAB8}"/>
                </a:ext>
              </a:extLst>
            </p:cNvPr>
            <p:cNvGrpSpPr/>
            <p:nvPr/>
          </p:nvGrpSpPr>
          <p:grpSpPr>
            <a:xfrm>
              <a:off x="8401807" y="1251751"/>
              <a:ext cx="2567463" cy="3657600"/>
              <a:chOff x="8401807" y="1251751"/>
              <a:chExt cx="2567463" cy="3657600"/>
            </a:xfrm>
          </p:grpSpPr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5A3A52EA-08AC-47A5-BB43-1EEAA13139AA}"/>
                  </a:ext>
                </a:extLst>
              </p:cNvPr>
              <p:cNvSpPr txBox="1"/>
              <p:nvPr/>
            </p:nvSpPr>
            <p:spPr>
              <a:xfrm rot="16200000">
                <a:off x="7763715" y="3353085"/>
                <a:ext cx="1645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Csoport hossza </a:t>
                </a:r>
              </a:p>
            </p:txBody>
          </p:sp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3EC36C02-809E-4D66-8BA9-8BDF2B703E62}"/>
                  </a:ext>
                </a:extLst>
              </p:cNvPr>
              <p:cNvSpPr/>
              <p:nvPr/>
            </p:nvSpPr>
            <p:spPr>
              <a:xfrm>
                <a:off x="8771138" y="1251751"/>
                <a:ext cx="914400" cy="914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Kulcs</a:t>
                </a:r>
              </a:p>
            </p:txBody>
          </p:sp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86239933-0571-4D58-8D05-A40179ED0C9D}"/>
                  </a:ext>
                </a:extLst>
              </p:cNvPr>
              <p:cNvSpPr/>
              <p:nvPr/>
            </p:nvSpPr>
            <p:spPr>
              <a:xfrm>
                <a:off x="9685538" y="1251751"/>
                <a:ext cx="914400" cy="9144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Érték</a:t>
                </a:r>
              </a:p>
            </p:txBody>
          </p:sp>
          <p:sp>
            <p:nvSpPr>
              <p:cNvPr id="14" name="Téglalap 13">
                <a:extLst>
                  <a:ext uri="{FF2B5EF4-FFF2-40B4-BE49-F238E27FC236}">
                    <a16:creationId xmlns:a16="http://schemas.microsoft.com/office/drawing/2014/main" id="{2568B9F1-82B2-4169-8AA5-15B90FFF1C0B}"/>
                  </a:ext>
                </a:extLst>
              </p:cNvPr>
              <p:cNvSpPr/>
              <p:nvPr/>
            </p:nvSpPr>
            <p:spPr>
              <a:xfrm>
                <a:off x="8771138" y="21661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CCB61D76-1CCF-429E-B2CC-0CC3EDD378A2}"/>
                  </a:ext>
                </a:extLst>
              </p:cNvPr>
              <p:cNvSpPr/>
              <p:nvPr/>
            </p:nvSpPr>
            <p:spPr>
              <a:xfrm>
                <a:off x="9685538" y="21661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3</a:t>
                </a:r>
              </a:p>
            </p:txBody>
          </p:sp>
          <p:sp>
            <p:nvSpPr>
              <p:cNvPr id="16" name="Téglalap 15">
                <a:extLst>
                  <a:ext uri="{FF2B5EF4-FFF2-40B4-BE49-F238E27FC236}">
                    <a16:creationId xmlns:a16="http://schemas.microsoft.com/office/drawing/2014/main" id="{E5C83D37-9825-421A-8CE0-B26C87531C62}"/>
                  </a:ext>
                </a:extLst>
              </p:cNvPr>
              <p:cNvSpPr/>
              <p:nvPr/>
            </p:nvSpPr>
            <p:spPr>
              <a:xfrm>
                <a:off x="8771138" y="30805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2</a:t>
                </a:r>
              </a:p>
            </p:txBody>
          </p:sp>
          <p:sp>
            <p:nvSpPr>
              <p:cNvPr id="17" name="Téglalap 16">
                <a:extLst>
                  <a:ext uri="{FF2B5EF4-FFF2-40B4-BE49-F238E27FC236}">
                    <a16:creationId xmlns:a16="http://schemas.microsoft.com/office/drawing/2014/main" id="{E2538C58-85AC-4883-86AD-14B498206C10}"/>
                  </a:ext>
                </a:extLst>
              </p:cNvPr>
              <p:cNvSpPr/>
              <p:nvPr/>
            </p:nvSpPr>
            <p:spPr>
              <a:xfrm>
                <a:off x="9685538" y="30805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5626D424-D9DF-49A7-AD38-8E49553B96A1}"/>
                  </a:ext>
                </a:extLst>
              </p:cNvPr>
              <p:cNvSpPr/>
              <p:nvPr/>
            </p:nvSpPr>
            <p:spPr>
              <a:xfrm>
                <a:off x="8771138" y="39949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  <p:sp>
            <p:nvSpPr>
              <p:cNvPr id="19" name="Téglalap 18">
                <a:extLst>
                  <a:ext uri="{FF2B5EF4-FFF2-40B4-BE49-F238E27FC236}">
                    <a16:creationId xmlns:a16="http://schemas.microsoft.com/office/drawing/2014/main" id="{D71C8000-3A82-4146-8B3E-D33EA3D21242}"/>
                  </a:ext>
                </a:extLst>
              </p:cNvPr>
              <p:cNvSpPr/>
              <p:nvPr/>
            </p:nvSpPr>
            <p:spPr>
              <a:xfrm>
                <a:off x="9685538" y="399495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dirty="0">
                    <a:solidFill>
                      <a:sysClr val="windowText" lastClr="000000"/>
                    </a:solidFill>
                  </a:rPr>
                  <a:t>1</a:t>
                </a:r>
              </a:p>
            </p:txBody>
          </p:sp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A32015BC-0033-42C5-9830-DD2A1B22E92D}"/>
                  </a:ext>
                </a:extLst>
              </p:cNvPr>
              <p:cNvSpPr txBox="1"/>
              <p:nvPr/>
            </p:nvSpPr>
            <p:spPr>
              <a:xfrm rot="5400000">
                <a:off x="10177194" y="3353085"/>
                <a:ext cx="121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Darabszám</a:t>
                </a:r>
              </a:p>
            </p:txBody>
          </p:sp>
        </p:grpSp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2FA41CBD-D6C5-44EF-A21D-0DF9D99DC04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59482" y="2247104"/>
              <a:ext cx="0" cy="15287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>
              <a:extLst>
                <a:ext uri="{FF2B5EF4-FFF2-40B4-BE49-F238E27FC236}">
                  <a16:creationId xmlns:a16="http://schemas.microsoft.com/office/drawing/2014/main" id="{3627914C-D84A-48CC-AF0D-3DD4C06E5325}"/>
                </a:ext>
              </a:extLst>
            </p:cNvPr>
            <p:cNvCxnSpPr>
              <a:cxnSpLocks/>
            </p:cNvCxnSpPr>
            <p:nvPr/>
          </p:nvCxnSpPr>
          <p:spPr>
            <a:xfrm>
              <a:off x="8123070" y="2079138"/>
              <a:ext cx="550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0F1B5A1-1462-4FD3-A0FD-1537153877F4}"/>
              </a:ext>
            </a:extLst>
          </p:cNvPr>
          <p:cNvGrpSpPr/>
          <p:nvPr/>
        </p:nvGrpSpPr>
        <p:grpSpPr>
          <a:xfrm>
            <a:off x="429209" y="3425207"/>
            <a:ext cx="6850480" cy="2785229"/>
            <a:chOff x="798990" y="648071"/>
            <a:chExt cx="6850480" cy="2785229"/>
          </a:xfrm>
        </p:grpSpPr>
        <p:cxnSp>
          <p:nvCxnSpPr>
            <p:cNvPr id="33" name="Egyenes összekötő nyíllal 32">
              <a:extLst>
                <a:ext uri="{FF2B5EF4-FFF2-40B4-BE49-F238E27FC236}">
                  <a16:creationId xmlns:a16="http://schemas.microsoft.com/office/drawing/2014/main" id="{F0F0FD74-CDF0-4EE2-907F-EA28159AE32E}"/>
                </a:ext>
              </a:extLst>
            </p:cNvPr>
            <p:cNvCxnSpPr>
              <a:cxnSpLocks/>
            </p:cNvCxnSpPr>
            <p:nvPr/>
          </p:nvCxnSpPr>
          <p:spPr>
            <a:xfrm>
              <a:off x="3248582" y="2942946"/>
              <a:ext cx="4297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996F0F7F-C608-44D4-A7D0-E5373D633429}"/>
                </a:ext>
              </a:extLst>
            </p:cNvPr>
            <p:cNvSpPr/>
            <p:nvPr/>
          </p:nvSpPr>
          <p:spPr>
            <a:xfrm>
              <a:off x="3678315" y="2642131"/>
              <a:ext cx="3971155" cy="59464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EEB538DE-4CF3-4CB0-8685-571E2E052166}"/>
                </a:ext>
              </a:extLst>
            </p:cNvPr>
            <p:cNvSpPr/>
            <p:nvPr/>
          </p:nvSpPr>
          <p:spPr>
            <a:xfrm>
              <a:off x="1189608" y="2403492"/>
              <a:ext cx="2119372" cy="102980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E7D0C0CE-1C0B-4AB4-9080-4390E5F8FDFC}"/>
                </a:ext>
              </a:extLst>
            </p:cNvPr>
            <p:cNvSpPr/>
            <p:nvPr/>
          </p:nvSpPr>
          <p:spPr>
            <a:xfrm>
              <a:off x="798990" y="648071"/>
              <a:ext cx="4358063" cy="15322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6" name="Csoportba foglalás 25">
              <a:extLst>
                <a:ext uri="{FF2B5EF4-FFF2-40B4-BE49-F238E27FC236}">
                  <a16:creationId xmlns:a16="http://schemas.microsoft.com/office/drawing/2014/main" id="{A04E4433-F6D6-4C96-B6BF-BAFDFB45AB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1135" y="710213"/>
              <a:ext cx="4225771" cy="1408590"/>
              <a:chOff x="719091" y="710213"/>
              <a:chExt cx="5486400" cy="1828800"/>
            </a:xfrm>
          </p:grpSpPr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BB93E03D-66CF-40A6-8049-9B77D619D33B}"/>
                  </a:ext>
                </a:extLst>
              </p:cNvPr>
              <p:cNvSpPr/>
              <p:nvPr/>
            </p:nvSpPr>
            <p:spPr>
              <a:xfrm>
                <a:off x="719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91F9032E-ACA6-4DEB-BF3A-A8F19ADDDF9C}"/>
                  </a:ext>
                </a:extLst>
              </p:cNvPr>
              <p:cNvSpPr/>
              <p:nvPr/>
            </p:nvSpPr>
            <p:spPr>
              <a:xfrm>
                <a:off x="16334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9FCB656D-2C49-4D6C-A5E1-0A74E590A93A}"/>
                  </a:ext>
                </a:extLst>
              </p:cNvPr>
              <p:cNvSpPr/>
              <p:nvPr/>
            </p:nvSpPr>
            <p:spPr>
              <a:xfrm>
                <a:off x="2547891" y="71021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3B7368C8-45E2-4437-B4DE-555AAF168F83}"/>
                  </a:ext>
                </a:extLst>
              </p:cNvPr>
              <p:cNvSpPr/>
              <p:nvPr/>
            </p:nvSpPr>
            <p:spPr>
              <a:xfrm>
                <a:off x="34622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0F3737FA-B98D-4EEB-92E1-D156BF9707BC}"/>
                  </a:ext>
                </a:extLst>
              </p:cNvPr>
              <p:cNvSpPr/>
              <p:nvPr/>
            </p:nvSpPr>
            <p:spPr>
              <a:xfrm>
                <a:off x="43766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B4083C72-447B-4154-941F-E694C13E0EDB}"/>
                  </a:ext>
                </a:extLst>
              </p:cNvPr>
              <p:cNvSpPr/>
              <p:nvPr/>
            </p:nvSpPr>
            <p:spPr>
              <a:xfrm>
                <a:off x="5291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1DBBACE2-0B52-4B6D-8F34-5C5157F60FB0}"/>
                  </a:ext>
                </a:extLst>
              </p:cNvPr>
              <p:cNvSpPr/>
              <p:nvPr/>
            </p:nvSpPr>
            <p:spPr>
              <a:xfrm>
                <a:off x="719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A5C21449-9C7A-4F3A-BA46-F20C70867CD8}"/>
                  </a:ext>
                </a:extLst>
              </p:cNvPr>
              <p:cNvSpPr/>
              <p:nvPr/>
            </p:nvSpPr>
            <p:spPr>
              <a:xfrm>
                <a:off x="16334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E27481C9-BB7A-4A73-8F59-231E25AA4C2D}"/>
                  </a:ext>
                </a:extLst>
              </p:cNvPr>
              <p:cNvSpPr/>
              <p:nvPr/>
            </p:nvSpPr>
            <p:spPr>
              <a:xfrm>
                <a:off x="25478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10DE983D-9687-4C5D-940D-49BF7E96BD9E}"/>
                  </a:ext>
                </a:extLst>
              </p:cNvPr>
              <p:cNvSpPr/>
              <p:nvPr/>
            </p:nvSpPr>
            <p:spPr>
              <a:xfrm>
                <a:off x="34622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Téglalap 45">
                <a:extLst>
                  <a:ext uri="{FF2B5EF4-FFF2-40B4-BE49-F238E27FC236}">
                    <a16:creationId xmlns:a16="http://schemas.microsoft.com/office/drawing/2014/main" id="{D0736A2E-7567-4708-B843-096019EA59F3}"/>
                  </a:ext>
                </a:extLst>
              </p:cNvPr>
              <p:cNvSpPr/>
              <p:nvPr/>
            </p:nvSpPr>
            <p:spPr>
              <a:xfrm>
                <a:off x="43766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F21BA700-EEDB-4835-B450-A87D618C7F3D}"/>
                  </a:ext>
                </a:extLst>
              </p:cNvPr>
              <p:cNvSpPr/>
              <p:nvPr/>
            </p:nvSpPr>
            <p:spPr>
              <a:xfrm>
                <a:off x="5291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27" name="Szövegdoboz 26">
              <a:extLst>
                <a:ext uri="{FF2B5EF4-FFF2-40B4-BE49-F238E27FC236}">
                  <a16:creationId xmlns:a16="http://schemas.microsoft.com/office/drawing/2014/main" id="{D2612853-C74A-42F0-86B0-91C48C83F17D}"/>
                </a:ext>
              </a:extLst>
            </p:cNvPr>
            <p:cNvSpPr txBox="1"/>
            <p:nvPr/>
          </p:nvSpPr>
          <p:spPr>
            <a:xfrm>
              <a:off x="1279075" y="2505856"/>
              <a:ext cx="18469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0, 0, 1, 0, 0, 0</a:t>
              </a:r>
            </a:p>
            <a:p>
              <a:r>
                <a:rPr lang="hu-HU" sz="2400" dirty="0"/>
                <a:t>0, 0, 0, 0, 0, 0</a:t>
              </a:r>
            </a:p>
          </p:txBody>
        </p:sp>
        <p:sp>
          <p:nvSpPr>
            <p:cNvPr id="28" name="Jobb oldali szögletes zárójel 27">
              <a:extLst>
                <a:ext uri="{FF2B5EF4-FFF2-40B4-BE49-F238E27FC236}">
                  <a16:creationId xmlns:a16="http://schemas.microsoft.com/office/drawing/2014/main" id="{55A8C2E1-A68A-413C-8E00-6A276FE6DD8B}"/>
                </a:ext>
              </a:extLst>
            </p:cNvPr>
            <p:cNvSpPr/>
            <p:nvPr/>
          </p:nvSpPr>
          <p:spPr>
            <a:xfrm>
              <a:off x="3042450" y="2479905"/>
              <a:ext cx="154523" cy="88289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Jobb oldali szögletes zárójel 28">
              <a:extLst>
                <a:ext uri="{FF2B5EF4-FFF2-40B4-BE49-F238E27FC236}">
                  <a16:creationId xmlns:a16="http://schemas.microsoft.com/office/drawing/2014/main" id="{3A72FE1F-59DD-4984-B5A1-1E5619647B15}"/>
                </a:ext>
              </a:extLst>
            </p:cNvPr>
            <p:cNvSpPr/>
            <p:nvPr/>
          </p:nvSpPr>
          <p:spPr>
            <a:xfrm rot="10800000">
              <a:off x="1279075" y="2479905"/>
              <a:ext cx="154523" cy="882898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>
              <a:extLst>
                <a:ext uri="{FF2B5EF4-FFF2-40B4-BE49-F238E27FC236}">
                  <a16:creationId xmlns:a16="http://schemas.microsoft.com/office/drawing/2014/main" id="{7DEAFC29-0E57-497F-9549-D71435EF396D}"/>
                </a:ext>
              </a:extLst>
            </p:cNvPr>
            <p:cNvSpPr txBox="1"/>
            <p:nvPr/>
          </p:nvSpPr>
          <p:spPr>
            <a:xfrm>
              <a:off x="3752883" y="2724828"/>
              <a:ext cx="3655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0, 0, 1, 0, 0, 0, 0, 0, 0, 0, 0, 0</a:t>
              </a:r>
            </a:p>
          </p:txBody>
        </p:sp>
        <p:sp>
          <p:nvSpPr>
            <p:cNvPr id="31" name="Jobb oldali szögletes zárójel 30">
              <a:extLst>
                <a:ext uri="{FF2B5EF4-FFF2-40B4-BE49-F238E27FC236}">
                  <a16:creationId xmlns:a16="http://schemas.microsoft.com/office/drawing/2014/main" id="{FF93EFB2-C960-46BC-83CC-4A48088C9B3A}"/>
                </a:ext>
              </a:extLst>
            </p:cNvPr>
            <p:cNvSpPr/>
            <p:nvPr/>
          </p:nvSpPr>
          <p:spPr>
            <a:xfrm rot="10800000">
              <a:off x="3746568" y="2707071"/>
              <a:ext cx="154523" cy="46166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Jobb oldali szögletes zárójel 31">
              <a:extLst>
                <a:ext uri="{FF2B5EF4-FFF2-40B4-BE49-F238E27FC236}">
                  <a16:creationId xmlns:a16="http://schemas.microsoft.com/office/drawing/2014/main" id="{607FADE7-80A4-4B94-AE99-01B6AF1E9B83}"/>
                </a:ext>
              </a:extLst>
            </p:cNvPr>
            <p:cNvSpPr/>
            <p:nvPr/>
          </p:nvSpPr>
          <p:spPr>
            <a:xfrm>
              <a:off x="7424819" y="2707071"/>
              <a:ext cx="154523" cy="461665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4" name="Egyenes összekötő nyíllal 33">
              <a:extLst>
                <a:ext uri="{FF2B5EF4-FFF2-40B4-BE49-F238E27FC236}">
                  <a16:creationId xmlns:a16="http://schemas.microsoft.com/office/drawing/2014/main" id="{6D0DC84B-80AF-43F8-9443-08B090FAE190}"/>
                </a:ext>
              </a:extLst>
            </p:cNvPr>
            <p:cNvCxnSpPr>
              <a:cxnSpLocks/>
            </p:cNvCxnSpPr>
            <p:nvPr/>
          </p:nvCxnSpPr>
          <p:spPr>
            <a:xfrm>
              <a:off x="861135" y="2942946"/>
              <a:ext cx="3284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FEC2C35C-4D63-4F10-B225-4760096FC5EC}"/>
                </a:ext>
              </a:extLst>
            </p:cNvPr>
            <p:cNvCxnSpPr/>
            <p:nvPr/>
          </p:nvCxnSpPr>
          <p:spPr>
            <a:xfrm flipV="1">
              <a:off x="861135" y="2180343"/>
              <a:ext cx="0" cy="7626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ím 1">
            <a:extLst>
              <a:ext uri="{FF2B5EF4-FFF2-40B4-BE49-F238E27FC236}">
                <a16:creationId xmlns:a16="http://schemas.microsoft.com/office/drawing/2014/main" id="{C97138CB-FAE2-4F96-9579-BA9769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969963"/>
          </a:xfrm>
        </p:spPr>
        <p:txBody>
          <a:bodyPr/>
          <a:lstStyle/>
          <a:p>
            <a:r>
              <a:rPr lang="hu-HU" dirty="0"/>
              <a:t>Genetikus algoritmus bemenet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53A58901-8CAC-4704-AF38-9C992DBD02A2}"/>
              </a:ext>
            </a:extLst>
          </p:cNvPr>
          <p:cNvSpPr txBox="1"/>
          <p:nvPr/>
        </p:nvSpPr>
        <p:spPr>
          <a:xfrm>
            <a:off x="429209" y="18566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Bemenete a színházterem és leültetendő emberek</a:t>
            </a:r>
          </a:p>
        </p:txBody>
      </p:sp>
    </p:spTree>
    <p:extLst>
      <p:ext uri="{BB962C8B-B14F-4D97-AF65-F5344CB8AC3E}">
        <p14:creationId xmlns:p14="http://schemas.microsoft.com/office/powerpoint/2010/main" val="347609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8C6C80-EE61-4793-97A6-4B57AC62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Fitness érték számítás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C37F3D-C1A6-47C6-B95F-90A8DEE9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7</a:t>
            </a:fld>
            <a:endParaRPr lang="hu-HU"/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61E07D1-6A62-400E-98E1-0A739228AA35}"/>
              </a:ext>
            </a:extLst>
          </p:cNvPr>
          <p:cNvGrpSpPr/>
          <p:nvPr/>
        </p:nvGrpSpPr>
        <p:grpSpPr>
          <a:xfrm>
            <a:off x="1635653" y="1894802"/>
            <a:ext cx="8609342" cy="4472648"/>
            <a:chOff x="1600143" y="669683"/>
            <a:chExt cx="8609342" cy="4472648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B8DD4348-E4F4-44CD-B167-29332DDEDC9B}"/>
                </a:ext>
              </a:extLst>
            </p:cNvPr>
            <p:cNvSpPr txBox="1"/>
            <p:nvPr/>
          </p:nvSpPr>
          <p:spPr>
            <a:xfrm>
              <a:off x="1779077" y="793722"/>
              <a:ext cx="1551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Cél Csoportok: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6DC3FA4-08CF-4C23-96E4-5C5419C95155}"/>
                </a:ext>
              </a:extLst>
            </p:cNvPr>
            <p:cNvSpPr txBox="1"/>
            <p:nvPr/>
          </p:nvSpPr>
          <p:spPr>
            <a:xfrm>
              <a:off x="4737294" y="791810"/>
              <a:ext cx="154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Példa egyed 1: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9134941A-218D-4871-B2A6-ABB4CABB8C48}"/>
                </a:ext>
              </a:extLst>
            </p:cNvPr>
            <p:cNvSpPr txBox="1"/>
            <p:nvPr/>
          </p:nvSpPr>
          <p:spPr>
            <a:xfrm>
              <a:off x="7757178" y="791810"/>
              <a:ext cx="154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Példa egyed 2:</a:t>
              </a:r>
            </a:p>
          </p:txBody>
        </p: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D65DB4C1-ECD5-44A5-88C1-0FD8F4EA57E4}"/>
                </a:ext>
              </a:extLst>
            </p:cNvPr>
            <p:cNvGrpSpPr/>
            <p:nvPr/>
          </p:nvGrpSpPr>
          <p:grpSpPr>
            <a:xfrm>
              <a:off x="1600143" y="1331651"/>
              <a:ext cx="2312433" cy="3156360"/>
              <a:chOff x="774517" y="1331651"/>
              <a:chExt cx="2312433" cy="3156360"/>
            </a:xfrm>
          </p:grpSpPr>
          <p:grpSp>
            <p:nvGrpSpPr>
              <p:cNvPr id="37" name="Csoportba foglalás 36">
                <a:extLst>
                  <a:ext uri="{FF2B5EF4-FFF2-40B4-BE49-F238E27FC236}">
                    <a16:creationId xmlns:a16="http://schemas.microsoft.com/office/drawing/2014/main" id="{5EC4749D-FA78-4A34-A3FD-A6C80BBD3C7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42599" y="1331651"/>
                <a:ext cx="1576267" cy="3156360"/>
                <a:chOff x="8074679" y="528223"/>
                <a:chExt cx="1828800" cy="3662037"/>
              </a:xfrm>
            </p:grpSpPr>
            <p:sp>
              <p:nvSpPr>
                <p:cNvPr id="40" name="Téglalap 39">
                  <a:extLst>
                    <a:ext uri="{FF2B5EF4-FFF2-40B4-BE49-F238E27FC236}">
                      <a16:creationId xmlns:a16="http://schemas.microsoft.com/office/drawing/2014/main" id="{88408211-F86C-45D2-B627-6BCB30B1FE20}"/>
                    </a:ext>
                  </a:extLst>
                </p:cNvPr>
                <p:cNvSpPr/>
                <p:nvPr/>
              </p:nvSpPr>
              <p:spPr>
                <a:xfrm>
                  <a:off x="80746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Kulcs</a:t>
                  </a:r>
                </a:p>
              </p:txBody>
            </p:sp>
            <p:sp>
              <p:nvSpPr>
                <p:cNvPr id="41" name="Téglalap 40">
                  <a:extLst>
                    <a:ext uri="{FF2B5EF4-FFF2-40B4-BE49-F238E27FC236}">
                      <a16:creationId xmlns:a16="http://schemas.microsoft.com/office/drawing/2014/main" id="{D75EBD13-6504-4387-9FEC-466C4DFE77C2}"/>
                    </a:ext>
                  </a:extLst>
                </p:cNvPr>
                <p:cNvSpPr/>
                <p:nvPr/>
              </p:nvSpPr>
              <p:spPr>
                <a:xfrm>
                  <a:off x="89890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Érték</a:t>
                  </a:r>
                </a:p>
              </p:txBody>
            </p:sp>
            <p:sp>
              <p:nvSpPr>
                <p:cNvPr id="42" name="Téglalap 41">
                  <a:extLst>
                    <a:ext uri="{FF2B5EF4-FFF2-40B4-BE49-F238E27FC236}">
                      <a16:creationId xmlns:a16="http://schemas.microsoft.com/office/drawing/2014/main" id="{79931789-95CA-4AE5-9B9C-88F4FAE590C9}"/>
                    </a:ext>
                  </a:extLst>
                </p:cNvPr>
                <p:cNvSpPr/>
                <p:nvPr/>
              </p:nvSpPr>
              <p:spPr>
                <a:xfrm>
                  <a:off x="80746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3" name="Téglalap 42">
                  <a:extLst>
                    <a:ext uri="{FF2B5EF4-FFF2-40B4-BE49-F238E27FC236}">
                      <a16:creationId xmlns:a16="http://schemas.microsoft.com/office/drawing/2014/main" id="{C97EEE05-A4AC-4D5F-8D49-D7C0CE6B07C4}"/>
                    </a:ext>
                  </a:extLst>
                </p:cNvPr>
                <p:cNvSpPr/>
                <p:nvPr/>
              </p:nvSpPr>
              <p:spPr>
                <a:xfrm>
                  <a:off x="89890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3</a:t>
                  </a:r>
                </a:p>
              </p:txBody>
            </p:sp>
            <p:sp>
              <p:nvSpPr>
                <p:cNvPr id="44" name="Téglalap 43">
                  <a:extLst>
                    <a:ext uri="{FF2B5EF4-FFF2-40B4-BE49-F238E27FC236}">
                      <a16:creationId xmlns:a16="http://schemas.microsoft.com/office/drawing/2014/main" id="{4DB1845E-C7F0-45D6-9BED-584BC0C67328}"/>
                    </a:ext>
                  </a:extLst>
                </p:cNvPr>
                <p:cNvSpPr/>
                <p:nvPr/>
              </p:nvSpPr>
              <p:spPr>
                <a:xfrm>
                  <a:off x="80746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4</a:t>
                  </a:r>
                </a:p>
              </p:txBody>
            </p:sp>
            <p:sp>
              <p:nvSpPr>
                <p:cNvPr id="45" name="Téglalap 44">
                  <a:extLst>
                    <a:ext uri="{FF2B5EF4-FFF2-40B4-BE49-F238E27FC236}">
                      <a16:creationId xmlns:a16="http://schemas.microsoft.com/office/drawing/2014/main" id="{E0C09FDB-AAED-43CF-BDE8-0C015A644B16}"/>
                    </a:ext>
                  </a:extLst>
                </p:cNvPr>
                <p:cNvSpPr/>
                <p:nvPr/>
              </p:nvSpPr>
              <p:spPr>
                <a:xfrm>
                  <a:off x="89890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46" name="Téglalap 45">
                  <a:extLst>
                    <a:ext uri="{FF2B5EF4-FFF2-40B4-BE49-F238E27FC236}">
                      <a16:creationId xmlns:a16="http://schemas.microsoft.com/office/drawing/2014/main" id="{112A8600-3F55-464E-A3F2-D9F82BE4C956}"/>
                    </a:ext>
                  </a:extLst>
                </p:cNvPr>
                <p:cNvSpPr/>
                <p:nvPr/>
              </p:nvSpPr>
              <p:spPr>
                <a:xfrm>
                  <a:off x="80746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47" name="Téglalap 46">
                  <a:extLst>
                    <a:ext uri="{FF2B5EF4-FFF2-40B4-BE49-F238E27FC236}">
                      <a16:creationId xmlns:a16="http://schemas.microsoft.com/office/drawing/2014/main" id="{9DBCBD46-2AD6-4FA3-B12F-D6B670008A99}"/>
                    </a:ext>
                  </a:extLst>
                </p:cNvPr>
                <p:cNvSpPr/>
                <p:nvPr/>
              </p:nvSpPr>
              <p:spPr>
                <a:xfrm>
                  <a:off x="89890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8" name="Szövegdoboz 37">
                <a:extLst>
                  <a:ext uri="{FF2B5EF4-FFF2-40B4-BE49-F238E27FC236}">
                    <a16:creationId xmlns:a16="http://schemas.microsoft.com/office/drawing/2014/main" id="{557BFE9A-DA06-4059-924D-937DF112D630}"/>
                  </a:ext>
                </a:extLst>
              </p:cNvPr>
              <p:cNvSpPr txBox="1"/>
              <p:nvPr/>
            </p:nvSpPr>
            <p:spPr>
              <a:xfrm rot="16200000">
                <a:off x="136425" y="3117320"/>
                <a:ext cx="1645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Csoport hossza </a:t>
                </a:r>
              </a:p>
            </p:txBody>
          </p:sp>
          <p:sp>
            <p:nvSpPr>
              <p:cNvPr id="39" name="Szövegdoboz 38">
                <a:extLst>
                  <a:ext uri="{FF2B5EF4-FFF2-40B4-BE49-F238E27FC236}">
                    <a16:creationId xmlns:a16="http://schemas.microsoft.com/office/drawing/2014/main" id="{5648E0C5-C0D8-4C32-B0D8-69FC0A8F855B}"/>
                  </a:ext>
                </a:extLst>
              </p:cNvPr>
              <p:cNvSpPr txBox="1"/>
              <p:nvPr/>
            </p:nvSpPr>
            <p:spPr>
              <a:xfrm rot="5400000">
                <a:off x="2294874" y="3166167"/>
                <a:ext cx="121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Darabszám</a:t>
                </a:r>
              </a:p>
            </p:txBody>
          </p:sp>
        </p:grpSp>
        <p:grpSp>
          <p:nvGrpSpPr>
            <p:cNvPr id="10" name="Csoportba foglalás 9">
              <a:extLst>
                <a:ext uri="{FF2B5EF4-FFF2-40B4-BE49-F238E27FC236}">
                  <a16:creationId xmlns:a16="http://schemas.microsoft.com/office/drawing/2014/main" id="{62E6ACBD-C96C-40CC-8A04-B014CEFD79AD}"/>
                </a:ext>
              </a:extLst>
            </p:cNvPr>
            <p:cNvGrpSpPr/>
            <p:nvPr/>
          </p:nvGrpSpPr>
          <p:grpSpPr>
            <a:xfrm>
              <a:off x="4737294" y="1331651"/>
              <a:ext cx="2312433" cy="3156360"/>
              <a:chOff x="774517" y="1331651"/>
              <a:chExt cx="2312433" cy="3156360"/>
            </a:xfrm>
          </p:grpSpPr>
          <p:grpSp>
            <p:nvGrpSpPr>
              <p:cNvPr id="26" name="Csoportba foglalás 25">
                <a:extLst>
                  <a:ext uri="{FF2B5EF4-FFF2-40B4-BE49-F238E27FC236}">
                    <a16:creationId xmlns:a16="http://schemas.microsoft.com/office/drawing/2014/main" id="{3BCCABC4-435E-462D-B422-8C72C38E76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42599" y="1331651"/>
                <a:ext cx="1576267" cy="3156360"/>
                <a:chOff x="8074679" y="528223"/>
                <a:chExt cx="1828800" cy="3662037"/>
              </a:xfrm>
            </p:grpSpPr>
            <p:sp>
              <p:nvSpPr>
                <p:cNvPr id="29" name="Téglalap 28">
                  <a:extLst>
                    <a:ext uri="{FF2B5EF4-FFF2-40B4-BE49-F238E27FC236}">
                      <a16:creationId xmlns:a16="http://schemas.microsoft.com/office/drawing/2014/main" id="{E039CFF0-F332-49E1-A300-8C4103787A88}"/>
                    </a:ext>
                  </a:extLst>
                </p:cNvPr>
                <p:cNvSpPr/>
                <p:nvPr/>
              </p:nvSpPr>
              <p:spPr>
                <a:xfrm>
                  <a:off x="80746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Kulcs</a:t>
                  </a:r>
                </a:p>
              </p:txBody>
            </p:sp>
            <p:sp>
              <p:nvSpPr>
                <p:cNvPr id="30" name="Téglalap 29">
                  <a:extLst>
                    <a:ext uri="{FF2B5EF4-FFF2-40B4-BE49-F238E27FC236}">
                      <a16:creationId xmlns:a16="http://schemas.microsoft.com/office/drawing/2014/main" id="{8598EDC9-3827-4AD5-ADDB-D90B22D09948}"/>
                    </a:ext>
                  </a:extLst>
                </p:cNvPr>
                <p:cNvSpPr/>
                <p:nvPr/>
              </p:nvSpPr>
              <p:spPr>
                <a:xfrm>
                  <a:off x="89890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Érték</a:t>
                  </a:r>
                </a:p>
              </p:txBody>
            </p:sp>
            <p:sp>
              <p:nvSpPr>
                <p:cNvPr id="31" name="Téglalap 30">
                  <a:extLst>
                    <a:ext uri="{FF2B5EF4-FFF2-40B4-BE49-F238E27FC236}">
                      <a16:creationId xmlns:a16="http://schemas.microsoft.com/office/drawing/2014/main" id="{42E6B804-36D6-4EC4-B90C-83ABE4792CBD}"/>
                    </a:ext>
                  </a:extLst>
                </p:cNvPr>
                <p:cNvSpPr/>
                <p:nvPr/>
              </p:nvSpPr>
              <p:spPr>
                <a:xfrm>
                  <a:off x="80746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2" name="Téglalap 31">
                  <a:extLst>
                    <a:ext uri="{FF2B5EF4-FFF2-40B4-BE49-F238E27FC236}">
                      <a16:creationId xmlns:a16="http://schemas.microsoft.com/office/drawing/2014/main" id="{0208723E-1E25-45A9-82BC-C0924C52FEB1}"/>
                    </a:ext>
                  </a:extLst>
                </p:cNvPr>
                <p:cNvSpPr/>
                <p:nvPr/>
              </p:nvSpPr>
              <p:spPr>
                <a:xfrm>
                  <a:off x="89890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3" name="Téglalap 32">
                  <a:extLst>
                    <a:ext uri="{FF2B5EF4-FFF2-40B4-BE49-F238E27FC236}">
                      <a16:creationId xmlns:a16="http://schemas.microsoft.com/office/drawing/2014/main" id="{DC2A4012-386E-4219-8603-4F79331BDC3E}"/>
                    </a:ext>
                  </a:extLst>
                </p:cNvPr>
                <p:cNvSpPr/>
                <p:nvPr/>
              </p:nvSpPr>
              <p:spPr>
                <a:xfrm>
                  <a:off x="80746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3</a:t>
                  </a:r>
                </a:p>
              </p:txBody>
            </p:sp>
            <p:sp>
              <p:nvSpPr>
                <p:cNvPr id="34" name="Téglalap 33">
                  <a:extLst>
                    <a:ext uri="{FF2B5EF4-FFF2-40B4-BE49-F238E27FC236}">
                      <a16:creationId xmlns:a16="http://schemas.microsoft.com/office/drawing/2014/main" id="{086C8B29-B7FD-4C6C-9A9D-D12C972EF186}"/>
                    </a:ext>
                  </a:extLst>
                </p:cNvPr>
                <p:cNvSpPr/>
                <p:nvPr/>
              </p:nvSpPr>
              <p:spPr>
                <a:xfrm>
                  <a:off x="89890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35" name="Téglalap 34">
                  <a:extLst>
                    <a:ext uri="{FF2B5EF4-FFF2-40B4-BE49-F238E27FC236}">
                      <a16:creationId xmlns:a16="http://schemas.microsoft.com/office/drawing/2014/main" id="{9D216098-B800-412E-BC41-4ECDE5790487}"/>
                    </a:ext>
                  </a:extLst>
                </p:cNvPr>
                <p:cNvSpPr/>
                <p:nvPr/>
              </p:nvSpPr>
              <p:spPr>
                <a:xfrm>
                  <a:off x="80746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36" name="Téglalap 35">
                  <a:extLst>
                    <a:ext uri="{FF2B5EF4-FFF2-40B4-BE49-F238E27FC236}">
                      <a16:creationId xmlns:a16="http://schemas.microsoft.com/office/drawing/2014/main" id="{48250219-CD47-4B68-A986-42BC9B267136}"/>
                    </a:ext>
                  </a:extLst>
                </p:cNvPr>
                <p:cNvSpPr/>
                <p:nvPr/>
              </p:nvSpPr>
              <p:spPr>
                <a:xfrm>
                  <a:off x="89890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3416F4AC-08A4-4A99-AD2A-A29C5EFCABC9}"/>
                  </a:ext>
                </a:extLst>
              </p:cNvPr>
              <p:cNvSpPr txBox="1"/>
              <p:nvPr/>
            </p:nvSpPr>
            <p:spPr>
              <a:xfrm rot="16200000">
                <a:off x="136425" y="3117320"/>
                <a:ext cx="1645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Csoport hossza </a:t>
                </a:r>
              </a:p>
            </p:txBody>
          </p:sp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BBC101B4-D860-4D99-BBFB-EBB5430E0512}"/>
                  </a:ext>
                </a:extLst>
              </p:cNvPr>
              <p:cNvSpPr txBox="1"/>
              <p:nvPr/>
            </p:nvSpPr>
            <p:spPr>
              <a:xfrm rot="5400000">
                <a:off x="2294874" y="3166167"/>
                <a:ext cx="121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Darabszám</a:t>
                </a:r>
              </a:p>
            </p:txBody>
          </p:sp>
        </p:grpSp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05259AA9-7EF2-4F9E-AC18-061556A6B2F6}"/>
                </a:ext>
              </a:extLst>
            </p:cNvPr>
            <p:cNvGrpSpPr/>
            <p:nvPr/>
          </p:nvGrpSpPr>
          <p:grpSpPr>
            <a:xfrm>
              <a:off x="7757178" y="1329739"/>
              <a:ext cx="2312433" cy="3156360"/>
              <a:chOff x="774517" y="1331651"/>
              <a:chExt cx="2312433" cy="3156360"/>
            </a:xfrm>
          </p:grpSpPr>
          <p:grpSp>
            <p:nvGrpSpPr>
              <p:cNvPr id="15" name="Csoportba foglalás 14">
                <a:extLst>
                  <a:ext uri="{FF2B5EF4-FFF2-40B4-BE49-F238E27FC236}">
                    <a16:creationId xmlns:a16="http://schemas.microsoft.com/office/drawing/2014/main" id="{D67A2BAB-F15C-44EC-AA37-70CA0490D4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42599" y="1331651"/>
                <a:ext cx="1576267" cy="3156360"/>
                <a:chOff x="8074679" y="528223"/>
                <a:chExt cx="1828800" cy="3662037"/>
              </a:xfrm>
            </p:grpSpPr>
            <p:sp>
              <p:nvSpPr>
                <p:cNvPr id="18" name="Téglalap 17">
                  <a:extLst>
                    <a:ext uri="{FF2B5EF4-FFF2-40B4-BE49-F238E27FC236}">
                      <a16:creationId xmlns:a16="http://schemas.microsoft.com/office/drawing/2014/main" id="{ABA685A3-DBE7-4D18-A3F6-86F8E90008F9}"/>
                    </a:ext>
                  </a:extLst>
                </p:cNvPr>
                <p:cNvSpPr/>
                <p:nvPr/>
              </p:nvSpPr>
              <p:spPr>
                <a:xfrm>
                  <a:off x="80746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Kulcs</a:t>
                  </a:r>
                </a:p>
              </p:txBody>
            </p:sp>
            <p:sp>
              <p:nvSpPr>
                <p:cNvPr id="19" name="Téglalap 18">
                  <a:extLst>
                    <a:ext uri="{FF2B5EF4-FFF2-40B4-BE49-F238E27FC236}">
                      <a16:creationId xmlns:a16="http://schemas.microsoft.com/office/drawing/2014/main" id="{D633200A-78AA-4F1E-88CD-A4D372563B13}"/>
                    </a:ext>
                  </a:extLst>
                </p:cNvPr>
                <p:cNvSpPr/>
                <p:nvPr/>
              </p:nvSpPr>
              <p:spPr>
                <a:xfrm>
                  <a:off x="8989079" y="528223"/>
                  <a:ext cx="914400" cy="9144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/>
                    <a:t>Érték</a:t>
                  </a:r>
                </a:p>
              </p:txBody>
            </p:sp>
            <p:sp>
              <p:nvSpPr>
                <p:cNvPr id="20" name="Téglalap 19">
                  <a:extLst>
                    <a:ext uri="{FF2B5EF4-FFF2-40B4-BE49-F238E27FC236}">
                      <a16:creationId xmlns:a16="http://schemas.microsoft.com/office/drawing/2014/main" id="{6AF3CC65-726C-4953-AC18-CC84DD92AF8C}"/>
                    </a:ext>
                  </a:extLst>
                </p:cNvPr>
                <p:cNvSpPr/>
                <p:nvPr/>
              </p:nvSpPr>
              <p:spPr>
                <a:xfrm>
                  <a:off x="80746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21" name="Téglalap 20">
                  <a:extLst>
                    <a:ext uri="{FF2B5EF4-FFF2-40B4-BE49-F238E27FC236}">
                      <a16:creationId xmlns:a16="http://schemas.microsoft.com/office/drawing/2014/main" id="{CE36D564-F911-453C-AFA3-89B203324DF1}"/>
                    </a:ext>
                  </a:extLst>
                </p:cNvPr>
                <p:cNvSpPr/>
                <p:nvPr/>
              </p:nvSpPr>
              <p:spPr>
                <a:xfrm>
                  <a:off x="8989079" y="14426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Téglalap 21">
                  <a:extLst>
                    <a:ext uri="{FF2B5EF4-FFF2-40B4-BE49-F238E27FC236}">
                      <a16:creationId xmlns:a16="http://schemas.microsoft.com/office/drawing/2014/main" id="{2FF408A4-C238-4D2C-B2B2-105745455FF0}"/>
                    </a:ext>
                  </a:extLst>
                </p:cNvPr>
                <p:cNvSpPr/>
                <p:nvPr/>
              </p:nvSpPr>
              <p:spPr>
                <a:xfrm>
                  <a:off x="80746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4</a:t>
                  </a:r>
                </a:p>
              </p:txBody>
            </p:sp>
            <p:sp>
              <p:nvSpPr>
                <p:cNvPr id="23" name="Téglalap 22">
                  <a:extLst>
                    <a:ext uri="{FF2B5EF4-FFF2-40B4-BE49-F238E27FC236}">
                      <a16:creationId xmlns:a16="http://schemas.microsoft.com/office/drawing/2014/main" id="{E10F0F04-F6C9-4A12-8D86-0ADC8CA8F563}"/>
                    </a:ext>
                  </a:extLst>
                </p:cNvPr>
                <p:cNvSpPr/>
                <p:nvPr/>
              </p:nvSpPr>
              <p:spPr>
                <a:xfrm>
                  <a:off x="8989079" y="3275860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  <p:sp>
              <p:nvSpPr>
                <p:cNvPr id="24" name="Téglalap 23">
                  <a:extLst>
                    <a:ext uri="{FF2B5EF4-FFF2-40B4-BE49-F238E27FC236}">
                      <a16:creationId xmlns:a16="http://schemas.microsoft.com/office/drawing/2014/main" id="{6678F8C3-ACB7-4F07-887D-95F359F9A11E}"/>
                    </a:ext>
                  </a:extLst>
                </p:cNvPr>
                <p:cNvSpPr/>
                <p:nvPr/>
              </p:nvSpPr>
              <p:spPr>
                <a:xfrm>
                  <a:off x="80746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2</a:t>
                  </a:r>
                </a:p>
              </p:txBody>
            </p:sp>
            <p:sp>
              <p:nvSpPr>
                <p:cNvPr id="25" name="Téglalap 24">
                  <a:extLst>
                    <a:ext uri="{FF2B5EF4-FFF2-40B4-BE49-F238E27FC236}">
                      <a16:creationId xmlns:a16="http://schemas.microsoft.com/office/drawing/2014/main" id="{1606B87B-8EC6-4D51-B49B-057E18E1BA2A}"/>
                    </a:ext>
                  </a:extLst>
                </p:cNvPr>
                <p:cNvSpPr/>
                <p:nvPr/>
              </p:nvSpPr>
              <p:spPr>
                <a:xfrm>
                  <a:off x="8989079" y="2357023"/>
                  <a:ext cx="914400" cy="9144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u-HU" dirty="0">
                      <a:solidFill>
                        <a:sysClr val="windowText" lastClr="0000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833FD793-BBA3-4718-8E1E-F3D8D90E24A5}"/>
                  </a:ext>
                </a:extLst>
              </p:cNvPr>
              <p:cNvSpPr txBox="1"/>
              <p:nvPr/>
            </p:nvSpPr>
            <p:spPr>
              <a:xfrm rot="16200000">
                <a:off x="136425" y="3117320"/>
                <a:ext cx="1645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Csoport hossza </a:t>
                </a:r>
              </a:p>
            </p:txBody>
          </p:sp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11CC14F6-F868-4272-9A7F-02158691E38C}"/>
                  </a:ext>
                </a:extLst>
              </p:cNvPr>
              <p:cNvSpPr txBox="1"/>
              <p:nvPr/>
            </p:nvSpPr>
            <p:spPr>
              <a:xfrm rot="5400000">
                <a:off x="2294874" y="3166167"/>
                <a:ext cx="1214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Darabszám</a:t>
                </a:r>
              </a:p>
            </p:txBody>
          </p:sp>
        </p:grp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F32212DC-6282-4BF4-A1C8-BBCB9C983807}"/>
                </a:ext>
              </a:extLst>
            </p:cNvPr>
            <p:cNvSpPr txBox="1"/>
            <p:nvPr/>
          </p:nvSpPr>
          <p:spPr>
            <a:xfrm>
              <a:off x="5119070" y="4660776"/>
              <a:ext cx="174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Fitness: 2 + 1 = 3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32BB9253-973F-4B2F-931E-64A88D5F67E9}"/>
                </a:ext>
              </a:extLst>
            </p:cNvPr>
            <p:cNvSpPr txBox="1"/>
            <p:nvPr/>
          </p:nvSpPr>
          <p:spPr>
            <a:xfrm>
              <a:off x="8125260" y="4660776"/>
              <a:ext cx="2084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/>
                <a:t>Fitness: 1 + 1 + 1 = 3</a:t>
              </a:r>
            </a:p>
          </p:txBody>
        </p:sp>
        <p:cxnSp>
          <p:nvCxnSpPr>
            <p:cNvPr id="14" name="Egyenes összekötő 13">
              <a:extLst>
                <a:ext uri="{FF2B5EF4-FFF2-40B4-BE49-F238E27FC236}">
                  <a16:creationId xmlns:a16="http://schemas.microsoft.com/office/drawing/2014/main" id="{668001D3-5CE1-41CF-913D-7C95FFB0FE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6691" y="669683"/>
              <a:ext cx="0" cy="44726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91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CB6AB-A555-465A-85C2-27AD6C4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75D68-6FAB-45C6-97F9-CF76CDE1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megoldó mindig optimális megoldást ad.</a:t>
            </a:r>
          </a:p>
          <a:p>
            <a:r>
              <a:rPr lang="hu-HU" dirty="0"/>
              <a:t>Ha nem talál megoldást az azt jelenti hogy nincs.</a:t>
            </a:r>
          </a:p>
          <a:p>
            <a:endParaRPr lang="hu-HU" dirty="0"/>
          </a:p>
          <a:p>
            <a:r>
              <a:rPr lang="hu-HU" dirty="0"/>
              <a:t>Jól működik nagy termek esetén is.</a:t>
            </a:r>
          </a:p>
          <a:p>
            <a:r>
              <a:rPr lang="hu-HU" dirty="0"/>
              <a:t>Normál esetekben gyorsan lefut.</a:t>
            </a:r>
          </a:p>
          <a:p>
            <a:pPr marL="3690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8E517D-419B-4BFC-9CAD-658AC5ED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470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44C82-0C64-446A-A43A-FDD089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9CF4B-B058-4529-88EC-691D550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26" name="Tartalom helye 2">
            <a:extLst>
              <a:ext uri="{FF2B5EF4-FFF2-40B4-BE49-F238E27FC236}">
                <a16:creationId xmlns:a16="http://schemas.microsoft.com/office/drawing/2014/main" id="{05EE4C1F-E074-40E3-B2E3-A21BCB010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r>
              <a:rPr lang="hu-HU" dirty="0"/>
              <a:t>Inputként megkapja a nézőket és a székcsoportokat</a:t>
            </a:r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773BF9BD-B7A8-49A9-8930-64E6223A11DB}"/>
              </a:ext>
            </a:extLst>
          </p:cNvPr>
          <p:cNvGrpSpPr>
            <a:grpSpLocks noChangeAspect="1"/>
          </p:cNvGrpSpPr>
          <p:nvPr/>
        </p:nvGrpSpPr>
        <p:grpSpPr>
          <a:xfrm>
            <a:off x="1321607" y="2553815"/>
            <a:ext cx="9945950" cy="2361457"/>
            <a:chOff x="787153" y="648070"/>
            <a:chExt cx="9945950" cy="2361457"/>
          </a:xfrm>
        </p:grpSpPr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1F83520D-D630-4B56-8AA4-E27656EDDF2D}"/>
                </a:ext>
              </a:extLst>
            </p:cNvPr>
            <p:cNvSpPr/>
            <p:nvPr/>
          </p:nvSpPr>
          <p:spPr>
            <a:xfrm>
              <a:off x="787153" y="2317033"/>
              <a:ext cx="4369900" cy="690686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43CDEDF8-D884-4CFA-9661-FC37A8A123FA}"/>
                </a:ext>
              </a:extLst>
            </p:cNvPr>
            <p:cNvSpPr/>
            <p:nvPr/>
          </p:nvSpPr>
          <p:spPr>
            <a:xfrm>
              <a:off x="6309937" y="648070"/>
              <a:ext cx="4423166" cy="236145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F06A3659-47D1-40A7-A93D-CA2A60935ED5}"/>
                </a:ext>
              </a:extLst>
            </p:cNvPr>
            <p:cNvSpPr/>
            <p:nvPr/>
          </p:nvSpPr>
          <p:spPr>
            <a:xfrm>
              <a:off x="798990" y="648071"/>
              <a:ext cx="4358063" cy="153227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32" name="Csoportba foglalás 31">
              <a:extLst>
                <a:ext uri="{FF2B5EF4-FFF2-40B4-BE49-F238E27FC236}">
                  <a16:creationId xmlns:a16="http://schemas.microsoft.com/office/drawing/2014/main" id="{00103C42-909D-4F68-9F8B-6361741EBB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1135" y="710213"/>
              <a:ext cx="4225771" cy="1408590"/>
              <a:chOff x="719091" y="710213"/>
              <a:chExt cx="5486400" cy="1828800"/>
            </a:xfrm>
          </p:grpSpPr>
          <p:sp>
            <p:nvSpPr>
              <p:cNvPr id="48" name="Téglalap 47">
                <a:extLst>
                  <a:ext uri="{FF2B5EF4-FFF2-40B4-BE49-F238E27FC236}">
                    <a16:creationId xmlns:a16="http://schemas.microsoft.com/office/drawing/2014/main" id="{C852C72D-1131-4014-954B-7F06D5445E77}"/>
                  </a:ext>
                </a:extLst>
              </p:cNvPr>
              <p:cNvSpPr/>
              <p:nvPr/>
            </p:nvSpPr>
            <p:spPr>
              <a:xfrm>
                <a:off x="719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8F4AE477-AAC7-47F8-83EE-49E3F345DA8E}"/>
                  </a:ext>
                </a:extLst>
              </p:cNvPr>
              <p:cNvSpPr/>
              <p:nvPr/>
            </p:nvSpPr>
            <p:spPr>
              <a:xfrm>
                <a:off x="16334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0" name="Téglalap 49">
                <a:extLst>
                  <a:ext uri="{FF2B5EF4-FFF2-40B4-BE49-F238E27FC236}">
                    <a16:creationId xmlns:a16="http://schemas.microsoft.com/office/drawing/2014/main" id="{651D9F28-C4DD-4BE7-9811-42D0DD069BA5}"/>
                  </a:ext>
                </a:extLst>
              </p:cNvPr>
              <p:cNvSpPr/>
              <p:nvPr/>
            </p:nvSpPr>
            <p:spPr>
              <a:xfrm>
                <a:off x="2547891" y="710213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1" name="Téglalap 50">
                <a:extLst>
                  <a:ext uri="{FF2B5EF4-FFF2-40B4-BE49-F238E27FC236}">
                    <a16:creationId xmlns:a16="http://schemas.microsoft.com/office/drawing/2014/main" id="{2E9296FA-86E4-4B28-B79B-5334A4BAB4C3}"/>
                  </a:ext>
                </a:extLst>
              </p:cNvPr>
              <p:cNvSpPr/>
              <p:nvPr/>
            </p:nvSpPr>
            <p:spPr>
              <a:xfrm>
                <a:off x="34622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2" name="Téglalap 51">
                <a:extLst>
                  <a:ext uri="{FF2B5EF4-FFF2-40B4-BE49-F238E27FC236}">
                    <a16:creationId xmlns:a16="http://schemas.microsoft.com/office/drawing/2014/main" id="{3595680D-200F-405C-A6D4-C37D253601D0}"/>
                  </a:ext>
                </a:extLst>
              </p:cNvPr>
              <p:cNvSpPr/>
              <p:nvPr/>
            </p:nvSpPr>
            <p:spPr>
              <a:xfrm>
                <a:off x="43766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Téglalap 52">
                <a:extLst>
                  <a:ext uri="{FF2B5EF4-FFF2-40B4-BE49-F238E27FC236}">
                    <a16:creationId xmlns:a16="http://schemas.microsoft.com/office/drawing/2014/main" id="{6CFC3701-B8AE-4654-A299-BF157940558C}"/>
                  </a:ext>
                </a:extLst>
              </p:cNvPr>
              <p:cNvSpPr/>
              <p:nvPr/>
            </p:nvSpPr>
            <p:spPr>
              <a:xfrm>
                <a:off x="5291091" y="7102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4" name="Téglalap 53">
                <a:extLst>
                  <a:ext uri="{FF2B5EF4-FFF2-40B4-BE49-F238E27FC236}">
                    <a16:creationId xmlns:a16="http://schemas.microsoft.com/office/drawing/2014/main" id="{168CA57E-80F2-4BB6-A8E1-F0A25822C3EE}"/>
                  </a:ext>
                </a:extLst>
              </p:cNvPr>
              <p:cNvSpPr/>
              <p:nvPr/>
            </p:nvSpPr>
            <p:spPr>
              <a:xfrm>
                <a:off x="719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5" name="Téglalap 54">
                <a:extLst>
                  <a:ext uri="{FF2B5EF4-FFF2-40B4-BE49-F238E27FC236}">
                    <a16:creationId xmlns:a16="http://schemas.microsoft.com/office/drawing/2014/main" id="{6A4D7476-12A4-422C-8B92-D0FDFB1D7609}"/>
                  </a:ext>
                </a:extLst>
              </p:cNvPr>
              <p:cNvSpPr/>
              <p:nvPr/>
            </p:nvSpPr>
            <p:spPr>
              <a:xfrm>
                <a:off x="16334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6" name="Téglalap 55">
                <a:extLst>
                  <a:ext uri="{FF2B5EF4-FFF2-40B4-BE49-F238E27FC236}">
                    <a16:creationId xmlns:a16="http://schemas.microsoft.com/office/drawing/2014/main" id="{A5757119-FAF3-4292-A9D1-D4101F74ECEF}"/>
                  </a:ext>
                </a:extLst>
              </p:cNvPr>
              <p:cNvSpPr/>
              <p:nvPr/>
            </p:nvSpPr>
            <p:spPr>
              <a:xfrm>
                <a:off x="25478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7" name="Téglalap 56">
                <a:extLst>
                  <a:ext uri="{FF2B5EF4-FFF2-40B4-BE49-F238E27FC236}">
                    <a16:creationId xmlns:a16="http://schemas.microsoft.com/office/drawing/2014/main" id="{86DE618C-4C26-42C1-B4AC-35B807014890}"/>
                  </a:ext>
                </a:extLst>
              </p:cNvPr>
              <p:cNvSpPr/>
              <p:nvPr/>
            </p:nvSpPr>
            <p:spPr>
              <a:xfrm>
                <a:off x="34622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8" name="Téglalap 57">
                <a:extLst>
                  <a:ext uri="{FF2B5EF4-FFF2-40B4-BE49-F238E27FC236}">
                    <a16:creationId xmlns:a16="http://schemas.microsoft.com/office/drawing/2014/main" id="{D4BE83D9-F118-4002-B51E-9BEDCE4663F0}"/>
                  </a:ext>
                </a:extLst>
              </p:cNvPr>
              <p:cNvSpPr/>
              <p:nvPr/>
            </p:nvSpPr>
            <p:spPr>
              <a:xfrm>
                <a:off x="43766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9" name="Téglalap 58">
                <a:extLst>
                  <a:ext uri="{FF2B5EF4-FFF2-40B4-BE49-F238E27FC236}">
                    <a16:creationId xmlns:a16="http://schemas.microsoft.com/office/drawing/2014/main" id="{AD02D879-B123-46AD-B0D4-49F604DFEB6A}"/>
                  </a:ext>
                </a:extLst>
              </p:cNvPr>
              <p:cNvSpPr/>
              <p:nvPr/>
            </p:nvSpPr>
            <p:spPr>
              <a:xfrm>
                <a:off x="5291091" y="162461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38E01445-4608-42B3-8097-0211A176AB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00800" y="710213"/>
              <a:ext cx="4225771" cy="2235966"/>
              <a:chOff x="719091" y="3188563"/>
              <a:chExt cx="5486400" cy="2902998"/>
            </a:xfrm>
          </p:grpSpPr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BFBDF8BF-C1DF-4E5A-9597-078DA032D3A1}"/>
                  </a:ext>
                </a:extLst>
              </p:cNvPr>
              <p:cNvSpPr/>
              <p:nvPr/>
            </p:nvSpPr>
            <p:spPr>
              <a:xfrm>
                <a:off x="719091" y="318856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025B8C6A-5EEA-464C-932A-518D8A86AF61}"/>
                  </a:ext>
                </a:extLst>
              </p:cNvPr>
              <p:cNvSpPr/>
              <p:nvPr/>
            </p:nvSpPr>
            <p:spPr>
              <a:xfrm>
                <a:off x="1633491" y="3188563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9" name="Téglalap 38">
                <a:extLst>
                  <a:ext uri="{FF2B5EF4-FFF2-40B4-BE49-F238E27FC236}">
                    <a16:creationId xmlns:a16="http://schemas.microsoft.com/office/drawing/2014/main" id="{74065751-B477-4196-AF5E-AE2A4F4F8FCD}"/>
                  </a:ext>
                </a:extLst>
              </p:cNvPr>
              <p:cNvSpPr/>
              <p:nvPr/>
            </p:nvSpPr>
            <p:spPr>
              <a:xfrm>
                <a:off x="7190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0" name="Téglalap 39">
                <a:extLst>
                  <a:ext uri="{FF2B5EF4-FFF2-40B4-BE49-F238E27FC236}">
                    <a16:creationId xmlns:a16="http://schemas.microsoft.com/office/drawing/2014/main" id="{12FE8B7E-F6F6-4A11-B545-63DF232FB577}"/>
                  </a:ext>
                </a:extLst>
              </p:cNvPr>
              <p:cNvSpPr/>
              <p:nvPr/>
            </p:nvSpPr>
            <p:spPr>
              <a:xfrm>
                <a:off x="16334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Téglalap 40">
                <a:extLst>
                  <a:ext uri="{FF2B5EF4-FFF2-40B4-BE49-F238E27FC236}">
                    <a16:creationId xmlns:a16="http://schemas.microsoft.com/office/drawing/2014/main" id="{C4096934-7E14-4A60-87EA-70F127BEC250}"/>
                  </a:ext>
                </a:extLst>
              </p:cNvPr>
              <p:cNvSpPr/>
              <p:nvPr/>
            </p:nvSpPr>
            <p:spPr>
              <a:xfrm>
                <a:off x="2547891" y="4182862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Téglalap 41">
                <a:extLst>
                  <a:ext uri="{FF2B5EF4-FFF2-40B4-BE49-F238E27FC236}">
                    <a16:creationId xmlns:a16="http://schemas.microsoft.com/office/drawing/2014/main" id="{0D5AA2BD-A684-461A-B012-81894A737A17}"/>
                  </a:ext>
                </a:extLst>
              </p:cNvPr>
              <p:cNvSpPr/>
              <p:nvPr/>
            </p:nvSpPr>
            <p:spPr>
              <a:xfrm>
                <a:off x="7190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3" name="Téglalap 42">
                <a:extLst>
                  <a:ext uri="{FF2B5EF4-FFF2-40B4-BE49-F238E27FC236}">
                    <a16:creationId xmlns:a16="http://schemas.microsoft.com/office/drawing/2014/main" id="{B629C0CE-640E-450B-AEA2-0D4C9C27D851}"/>
                  </a:ext>
                </a:extLst>
              </p:cNvPr>
              <p:cNvSpPr/>
              <p:nvPr/>
            </p:nvSpPr>
            <p:spPr>
              <a:xfrm>
                <a:off x="16334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4" name="Téglalap 43">
                <a:extLst>
                  <a:ext uri="{FF2B5EF4-FFF2-40B4-BE49-F238E27FC236}">
                    <a16:creationId xmlns:a16="http://schemas.microsoft.com/office/drawing/2014/main" id="{1D22E7DD-0845-4536-82E0-9E7683FA87F8}"/>
                  </a:ext>
                </a:extLst>
              </p:cNvPr>
              <p:cNvSpPr/>
              <p:nvPr/>
            </p:nvSpPr>
            <p:spPr>
              <a:xfrm>
                <a:off x="25478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80652A94-F32F-43A4-81EB-DA55963703D2}"/>
                  </a:ext>
                </a:extLst>
              </p:cNvPr>
              <p:cNvSpPr/>
              <p:nvPr/>
            </p:nvSpPr>
            <p:spPr>
              <a:xfrm>
                <a:off x="34622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Téglalap 45">
                <a:extLst>
                  <a:ext uri="{FF2B5EF4-FFF2-40B4-BE49-F238E27FC236}">
                    <a16:creationId xmlns:a16="http://schemas.microsoft.com/office/drawing/2014/main" id="{842F71E5-45E1-49C1-8144-2EE4977EEACC}"/>
                  </a:ext>
                </a:extLst>
              </p:cNvPr>
              <p:cNvSpPr/>
              <p:nvPr/>
            </p:nvSpPr>
            <p:spPr>
              <a:xfrm>
                <a:off x="43766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Téglalap 46">
                <a:extLst>
                  <a:ext uri="{FF2B5EF4-FFF2-40B4-BE49-F238E27FC236}">
                    <a16:creationId xmlns:a16="http://schemas.microsoft.com/office/drawing/2014/main" id="{7A8D2EB8-18F8-42D6-B627-0BA0E51FA17B}"/>
                  </a:ext>
                </a:extLst>
              </p:cNvPr>
              <p:cNvSpPr/>
              <p:nvPr/>
            </p:nvSpPr>
            <p:spPr>
              <a:xfrm>
                <a:off x="5291091" y="517716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4" name="Szövegdoboz 33">
              <a:extLst>
                <a:ext uri="{FF2B5EF4-FFF2-40B4-BE49-F238E27FC236}">
                  <a16:creationId xmlns:a16="http://schemas.microsoft.com/office/drawing/2014/main" id="{FEB4CC77-BC4E-4ACC-9308-ED0B183B6433}"/>
                </a:ext>
              </a:extLst>
            </p:cNvPr>
            <p:cNvSpPr txBox="1"/>
            <p:nvPr/>
          </p:nvSpPr>
          <p:spPr>
            <a:xfrm>
              <a:off x="798990" y="2385377"/>
              <a:ext cx="43699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3000" dirty="0"/>
                <a:t>Places = [ 2, 3, 6 ]</a:t>
              </a:r>
            </a:p>
          </p:txBody>
        </p:sp>
        <p:cxnSp>
          <p:nvCxnSpPr>
            <p:cNvPr id="35" name="Egyenes összekötő nyíllal 34">
              <a:extLst>
                <a:ext uri="{FF2B5EF4-FFF2-40B4-BE49-F238E27FC236}">
                  <a16:creationId xmlns:a16="http://schemas.microsoft.com/office/drawing/2014/main" id="{7A22BB02-D072-49AF-BD37-0AC297CD75F6}"/>
                </a:ext>
              </a:extLst>
            </p:cNvPr>
            <p:cNvCxnSpPr/>
            <p:nvPr/>
          </p:nvCxnSpPr>
          <p:spPr>
            <a:xfrm>
              <a:off x="5273336" y="1414508"/>
              <a:ext cx="8877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nyíllal 35">
              <a:extLst>
                <a:ext uri="{FF2B5EF4-FFF2-40B4-BE49-F238E27FC236}">
                  <a16:creationId xmlns:a16="http://schemas.microsoft.com/office/drawing/2014/main" id="{C18F20BE-67A3-46E9-868B-0B210C50FF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273336" y="2594031"/>
              <a:ext cx="8877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églalap 59">
            <a:extLst>
              <a:ext uri="{FF2B5EF4-FFF2-40B4-BE49-F238E27FC236}">
                <a16:creationId xmlns:a16="http://schemas.microsoft.com/office/drawing/2014/main" id="{36E14DB0-57AE-4978-8BCF-1140AC5F979D}"/>
              </a:ext>
            </a:extLst>
          </p:cNvPr>
          <p:cNvSpPr/>
          <p:nvPr/>
        </p:nvSpPr>
        <p:spPr>
          <a:xfrm>
            <a:off x="1321607" y="5049584"/>
            <a:ext cx="4369900" cy="6906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A24CD685-F06B-4057-B161-1889B1459F9D}"/>
              </a:ext>
            </a:extLst>
          </p:cNvPr>
          <p:cNvSpPr txBox="1"/>
          <p:nvPr/>
        </p:nvSpPr>
        <p:spPr>
          <a:xfrm>
            <a:off x="1333444" y="5117928"/>
            <a:ext cx="4369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People = [ 4, 2, 1, 1, 1 ]</a:t>
            </a:r>
          </a:p>
        </p:txBody>
      </p:sp>
    </p:spTree>
    <p:extLst>
      <p:ext uri="{BB962C8B-B14F-4D97-AF65-F5344CB8AC3E}">
        <p14:creationId xmlns:p14="http://schemas.microsoft.com/office/powerpoint/2010/main" val="431447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305</TotalTime>
  <Words>553</Words>
  <Application>Microsoft Office PowerPoint</Application>
  <PresentationFormat>Szélesvásznú</PresentationFormat>
  <Paragraphs>210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1" baseType="lpstr">
      <vt:lpstr>Calibri</vt:lpstr>
      <vt:lpstr>Calisto MT</vt:lpstr>
      <vt:lpstr>Cambria Math</vt:lpstr>
      <vt:lpstr>Symbol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Előző beszámoló</vt:lpstr>
      <vt:lpstr>Mohó algoritmus</vt:lpstr>
      <vt:lpstr>Genetikus algoritmus</vt:lpstr>
      <vt:lpstr>Genetikus algoritmus bemenet</vt:lpstr>
      <vt:lpstr>Fitness érték számítás</vt:lpstr>
      <vt:lpstr>LP megoldó</vt:lpstr>
      <vt:lpstr>LP megoldó</vt:lpstr>
      <vt:lpstr>LP modell</vt:lpstr>
      <vt:lpstr>LP megoldó</vt:lpstr>
      <vt:lpstr>Algoritmusok összehasonlítása</vt:lpstr>
      <vt:lpstr>Összefoglalás</vt:lpstr>
      <vt:lpstr>Algoritmusok összehasonlítása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András Puskás</cp:lastModifiedBy>
  <cp:revision>26</cp:revision>
  <dcterms:created xsi:type="dcterms:W3CDTF">2021-04-06T14:05:14Z</dcterms:created>
  <dcterms:modified xsi:type="dcterms:W3CDTF">2021-05-26T16:32:00Z</dcterms:modified>
</cp:coreProperties>
</file>