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66" r:id="rId5"/>
    <p:sldId id="267" r:id="rId6"/>
    <p:sldId id="268" r:id="rId7"/>
    <p:sldId id="270" r:id="rId8"/>
    <p:sldId id="271" r:id="rId9"/>
    <p:sldId id="272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3F40F-DC2C-4611-8B51-7B0F9AB8734D}" v="2" dt="2021-04-06T14:48:36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E91BC-A809-4C02-8C48-1F559EE2DD10}" type="datetimeFigureOut">
              <a:rPr lang="hu-HU" smtClean="0"/>
              <a:t>2021. 05. 26.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FE7E6-E8A7-441F-81C2-A79F287A07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015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05E3-7936-48CD-9D14-82FAF19E5900}" type="datetime1">
              <a:rPr lang="hu-HU" smtClean="0"/>
              <a:t>2021. 05. 26.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41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364-DF2B-498A-BC64-88B74D0B00A8}" type="datetime1">
              <a:rPr lang="hu-HU" smtClean="0"/>
              <a:t>2021. 05. 26.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571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81BE-CB2B-4614-BAF4-2D02DDD72540}" type="datetime1">
              <a:rPr lang="hu-HU" smtClean="0"/>
              <a:t>2021. 05. 26.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2019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1BA-F7AD-497F-BDD6-42B43FB95A68}" type="datetime1">
              <a:rPr lang="hu-HU" smtClean="0"/>
              <a:t>2021. 05. 26.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902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AE78-FAFD-46C5-A90F-09008951E2E2}" type="datetime1">
              <a:rPr lang="hu-HU" smtClean="0"/>
              <a:t>2021. 05. 26.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1231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A2A3-7906-4E07-A6B2-BB3EFE61CB7E}" type="datetime1">
              <a:rPr lang="hu-HU" smtClean="0"/>
              <a:t>2021. 05. 26.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33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E4DE-46BE-40F4-B09A-C55E377F8BDC}" type="datetime1">
              <a:rPr lang="hu-HU" smtClean="0"/>
              <a:t>2021. 05. 26.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948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53AE-BEF6-4965-B28D-E637B7BB280F}" type="datetime1">
              <a:rPr lang="hu-HU" smtClean="0"/>
              <a:t>2021. 05. 26.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164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CC2D-2F1F-4C71-A339-D4E6ABCACD15}" type="datetime1">
              <a:rPr lang="hu-HU" smtClean="0"/>
              <a:t>2021. 05. 26.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80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2D6A-13B1-4AB6-B986-FDF18BEBC70D}" type="datetime1">
              <a:rPr lang="hu-HU" smtClean="0"/>
              <a:t>2021. 05. 26.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43739" y="6248400"/>
            <a:ext cx="753545" cy="365125"/>
          </a:xfrm>
        </p:spPr>
        <p:txBody>
          <a:bodyPr/>
          <a:lstStyle>
            <a:lvl1pPr>
              <a:defRPr sz="1200"/>
            </a:lvl1pPr>
          </a:lstStyle>
          <a:p>
            <a:fld id="{1BEE3749-361D-47A0-8538-EBB5B911DD9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25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6F2B-5409-4D67-93A9-5EC0A920BBE2}" type="datetime1">
              <a:rPr lang="hu-HU" smtClean="0"/>
              <a:t>2021. 05. 26.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2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8326-4E5B-4DD7-91EB-0D7E16B1C6F4}" type="datetime1">
              <a:rPr lang="hu-HU" smtClean="0"/>
              <a:t>2021. 05. 26.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78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4009-FFA0-499D-A8A8-B64675899592}" type="datetime1">
              <a:rPr lang="hu-HU" smtClean="0"/>
              <a:t>2021. 05. 26.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513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75F5-7E7D-4F91-9892-CABBA07F1B63}" type="datetime1">
              <a:rPr lang="hu-HU" smtClean="0"/>
              <a:t>2021. 05. 26.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2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5755-4355-4194-86BB-49C98C2FB9F8}" type="datetime1">
              <a:rPr lang="hu-HU" smtClean="0"/>
              <a:t>2021. 05. 26.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68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3276-6A81-4D58-B8DA-293EE81C5E8F}" type="datetime1">
              <a:rPr lang="hu-HU" smtClean="0"/>
              <a:t>2021. 05. 26.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22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288-89B4-4A93-9690-070568C5E9D1}" type="datetime1">
              <a:rPr lang="hu-HU" smtClean="0"/>
              <a:t>2021. 05. 26.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88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FA91A2-B4DE-4D7B-9E7D-D2EA77C95F90}" type="datetime1">
              <a:rPr lang="hu-HU" smtClean="0"/>
              <a:t>2021. 05. 26.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2366" y="6248400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EE3749-361D-47A0-8538-EBB5B911DD9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268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C377CB-15A4-4905-BD9C-E7AB97EF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0388"/>
            <a:ext cx="9144000" cy="1958612"/>
          </a:xfrm>
        </p:spPr>
        <p:txBody>
          <a:bodyPr>
            <a:normAutofit/>
          </a:bodyPr>
          <a:lstStyle/>
          <a:p>
            <a:r>
              <a:rPr lang="hu-HU" sz="4000" dirty="0">
                <a:effectLst/>
                <a:ea typeface="Calibri" panose="020F0502020204030204" pitchFamily="34" charset="0"/>
              </a:rPr>
              <a:t>Ülőhelykiosztási probléma vizsgálata optimalizálási és mesterséges intelligencia módszerek segítségével</a:t>
            </a:r>
            <a:endParaRPr lang="hu-HU" sz="115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3C55384-6EEC-4E39-820A-0DC43A0D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9451"/>
            <a:ext cx="9144000" cy="2063931"/>
          </a:xfrm>
        </p:spPr>
        <p:txBody>
          <a:bodyPr>
            <a:normAutofit lnSpcReduction="10000"/>
          </a:bodyPr>
          <a:lstStyle/>
          <a:p>
            <a:pPr algn="l"/>
            <a:r>
              <a:rPr lang="hu-HU" sz="1800" dirty="0"/>
              <a:t>Projekt alapú szoftverfejlesztés 2. bemutató</a:t>
            </a:r>
          </a:p>
          <a:p>
            <a:pPr algn="l"/>
            <a:endParaRPr lang="hu-HU" sz="1800" dirty="0"/>
          </a:p>
          <a:p>
            <a:pPr algn="l">
              <a:tabLst>
                <a:tab pos="3587750" algn="l"/>
              </a:tabLst>
            </a:pPr>
            <a:r>
              <a:rPr lang="hu-HU" sz="1600" dirty="0"/>
              <a:t>Készítette:	Konzulensek: </a:t>
            </a:r>
          </a:p>
          <a:p>
            <a:pPr algn="l">
              <a:spcBef>
                <a:spcPts val="0"/>
              </a:spcBef>
              <a:tabLst>
                <a:tab pos="714375" algn="l"/>
                <a:tab pos="4302125" algn="l"/>
              </a:tabLst>
            </a:pPr>
            <a:r>
              <a:rPr lang="hu-HU" sz="1600" dirty="0"/>
              <a:t>	Egyed Vince	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Dr.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Fogarassyné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Dr.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Vathy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Ágnes</a:t>
            </a:r>
            <a:endParaRPr lang="hu-HU" sz="1600" dirty="0"/>
          </a:p>
          <a:p>
            <a:pPr algn="l">
              <a:spcBef>
                <a:spcPts val="0"/>
              </a:spcBef>
              <a:tabLst>
                <a:tab pos="714375" algn="l"/>
                <a:tab pos="4302125" algn="l"/>
              </a:tabLst>
            </a:pPr>
            <a:r>
              <a:rPr lang="hu-HU" sz="1600" dirty="0"/>
              <a:t>	Puskás András 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hu-HU" sz="1600" dirty="0"/>
              <a:t>Dr. Süle Zoltán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714375" algn="l"/>
                <a:tab pos="4302125" algn="l"/>
              </a:tabLst>
            </a:pPr>
            <a:r>
              <a:rPr lang="hu-HU" sz="1600" dirty="0"/>
              <a:t>	Kertész Krisztián Levente</a:t>
            </a:r>
            <a:endParaRPr lang="hu-H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4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B2DC86-3F3D-4CA3-82ED-2CDF18F5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Összefoglalás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1C8CD52-6A56-4732-BEBA-7111FFE8F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Megvalósított 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0A39B-1514-424C-B373-69AE34C75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2534194"/>
            <a:ext cx="4876344" cy="3257006"/>
          </a:xfrm>
        </p:spPr>
        <p:txBody>
          <a:bodyPr>
            <a:normAutofit/>
          </a:bodyPr>
          <a:lstStyle/>
          <a:p>
            <a:r>
              <a:rPr lang="hu-HU" dirty="0"/>
              <a:t>Felhasználói felület elkészítése</a:t>
            </a:r>
          </a:p>
          <a:p>
            <a:r>
              <a:rPr lang="hu-HU" dirty="0"/>
              <a:t>Adatok kezelése és tárolása</a:t>
            </a:r>
          </a:p>
          <a:p>
            <a:r>
              <a:rPr lang="hu-HU" dirty="0"/>
              <a:t>Dinamikus terem készítés</a:t>
            </a:r>
          </a:p>
          <a:p>
            <a:r>
              <a:rPr lang="hu-HU" dirty="0"/>
              <a:t>Egészségügyi szabályoknak megfelelő kritériumok implementálása</a:t>
            </a:r>
          </a:p>
          <a:p>
            <a:r>
              <a:rPr lang="hu-HU" dirty="0"/>
              <a:t>Felhasználói interakciók elkészítése</a:t>
            </a:r>
          </a:p>
          <a:p>
            <a:r>
              <a:rPr lang="hu-HU" dirty="0"/>
              <a:t>Gépi megoldók elkészítése</a:t>
            </a:r>
          </a:p>
          <a:p>
            <a:r>
              <a:rPr lang="hu-HU" dirty="0"/>
              <a:t>Dokumentáció elkészítése</a:t>
            </a:r>
          </a:p>
          <a:p>
            <a:pPr lvl="1"/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EC0F4A2-5A62-4012-86AE-B438ECBE6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Gépi megoldók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5BC0CE9-1602-4A20-987D-C72BD80E8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4967" y="2534194"/>
            <a:ext cx="4895330" cy="3257006"/>
          </a:xfrm>
        </p:spPr>
        <p:txBody>
          <a:bodyPr>
            <a:normAutofit/>
          </a:bodyPr>
          <a:lstStyle/>
          <a:p>
            <a:r>
              <a:rPr lang="hu-HU" dirty="0"/>
              <a:t>Mohó algoritmus</a:t>
            </a:r>
          </a:p>
          <a:p>
            <a:r>
              <a:rPr lang="hu-HU" dirty="0"/>
              <a:t>Genetikus algoritmus</a:t>
            </a:r>
          </a:p>
          <a:p>
            <a:r>
              <a:rPr lang="hu-HU" dirty="0"/>
              <a:t>LP megoldó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710AFE4-5CCF-4751-B17C-98B3228BCF7B}"/>
              </a:ext>
            </a:extLst>
          </p:cNvPr>
          <p:cNvSpPr txBox="1"/>
          <p:nvPr/>
        </p:nvSpPr>
        <p:spPr>
          <a:xfrm>
            <a:off x="2425337" y="5893005"/>
            <a:ext cx="734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Köszönjük a figyelmet!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73A67A14-0323-4C8C-83E4-E42557D1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822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B3F13D-7FA9-494E-B762-6ED30491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Algoritmusok összehasonlítása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6F822E4-192E-49E3-87CA-E1B5F0C7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11</a:t>
            </a:fld>
            <a:endParaRPr lang="hu-HU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77A26A68-8F80-4F4B-B79B-9C2EE9F7E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792657"/>
              </p:ext>
            </p:extLst>
          </p:nvPr>
        </p:nvGraphicFramePr>
        <p:xfrm>
          <a:off x="1979417" y="2936621"/>
          <a:ext cx="8222517" cy="1955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448">
                  <a:extLst>
                    <a:ext uri="{9D8B030D-6E8A-4147-A177-3AD203B41FA5}">
                      <a16:colId xmlns:a16="http://schemas.microsoft.com/office/drawing/2014/main" val="39394678"/>
                    </a:ext>
                  </a:extLst>
                </a:gridCol>
                <a:gridCol w="1961965">
                  <a:extLst>
                    <a:ext uri="{9D8B030D-6E8A-4147-A177-3AD203B41FA5}">
                      <a16:colId xmlns:a16="http://schemas.microsoft.com/office/drawing/2014/main" val="2033629239"/>
                    </a:ext>
                  </a:extLst>
                </a:gridCol>
                <a:gridCol w="1291495">
                  <a:extLst>
                    <a:ext uri="{9D8B030D-6E8A-4147-A177-3AD203B41FA5}">
                      <a16:colId xmlns:a16="http://schemas.microsoft.com/office/drawing/2014/main" val="1344744619"/>
                    </a:ext>
                  </a:extLst>
                </a:gridCol>
                <a:gridCol w="1611503">
                  <a:extLst>
                    <a:ext uri="{9D8B030D-6E8A-4147-A177-3AD203B41FA5}">
                      <a16:colId xmlns:a16="http://schemas.microsoft.com/office/drawing/2014/main" val="1703110158"/>
                    </a:ext>
                  </a:extLst>
                </a:gridCol>
                <a:gridCol w="1866106">
                  <a:extLst>
                    <a:ext uri="{9D8B030D-6E8A-4147-A177-3AD203B41FA5}">
                      <a16:colId xmlns:a16="http://schemas.microsoft.com/office/drawing/2014/main" val="2313455055"/>
                    </a:ext>
                  </a:extLst>
                </a:gridCol>
              </a:tblGrid>
              <a:tr h="78539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 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Optimális eredmény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Sebesség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Ajánlott teremméret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Terem kihasználtsága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88830"/>
                  </a:ext>
                </a:extLst>
              </a:tr>
              <a:tr h="3899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Mohó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Nem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Gyors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Nagy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>
                          <a:effectLst/>
                        </a:rPr>
                        <a:t>Közepes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7051523"/>
                  </a:ext>
                </a:extLst>
              </a:tr>
              <a:tr h="3899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Genetikus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Igen*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>
                          <a:effectLst/>
                        </a:rPr>
                        <a:t>Változó*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Közepes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Közepes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9218413"/>
                  </a:ext>
                </a:extLst>
              </a:tr>
              <a:tr h="3899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LP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>
                          <a:effectLst/>
                        </a:rPr>
                        <a:t>Igen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>
                          <a:effectLst/>
                        </a:rPr>
                        <a:t>Gyors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>
                          <a:effectLst/>
                        </a:rPr>
                        <a:t>Nagy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Nagy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0320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70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6EA02B-8717-49D2-A6CC-B9FF3646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300A7D-F21F-401D-A5F3-F3F6D25A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r>
              <a:rPr lang="hu-HU" dirty="0"/>
              <a:t>Előző beszámoló összefoglalása</a:t>
            </a:r>
          </a:p>
          <a:p>
            <a:r>
              <a:rPr lang="hu-HU" dirty="0"/>
              <a:t>Mohó algoritmus</a:t>
            </a:r>
          </a:p>
          <a:p>
            <a:r>
              <a:rPr lang="hu-HU" dirty="0"/>
              <a:t>Genetikus algoritmus</a:t>
            </a:r>
          </a:p>
          <a:p>
            <a:r>
              <a:rPr lang="hu-HU" dirty="0"/>
              <a:t>LP megoldó</a:t>
            </a:r>
          </a:p>
          <a:p>
            <a:r>
              <a:rPr lang="hu-HU" dirty="0"/>
              <a:t>Algoritmusok összehasonlítása</a:t>
            </a:r>
          </a:p>
          <a:p>
            <a:r>
              <a:rPr lang="hu-HU" dirty="0"/>
              <a:t>Összefoglalás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73E3531-0E0F-4899-92C6-99754884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2</a:t>
            </a:fld>
            <a:r>
              <a:rPr lang="hu-HU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56786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9" descr="Slate-V2-HD-compPhotoInset.png">
            <a:extLst>
              <a:ext uri="{FF2B5EF4-FFF2-40B4-BE49-F238E27FC236}">
                <a16:creationId xmlns:a16="http://schemas.microsoft.com/office/drawing/2014/main" id="{B3361A10-04DB-467D-9A09-A5033ABAC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74" y="1924487"/>
            <a:ext cx="5057192" cy="419877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45AABD7-2E2B-4FA3-B2BE-D7BF8245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Előző beszámoló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CA813CC-4972-40C9-BE3F-428F6A94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3</a:t>
            </a:fld>
            <a:r>
              <a:rPr lang="hu-HU"/>
              <a:t>/10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9C2BFF7-F95E-409A-8321-ECD8B3961B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" r="1"/>
          <a:stretch/>
        </p:blipFill>
        <p:spPr>
          <a:xfrm>
            <a:off x="6525873" y="2029698"/>
            <a:ext cx="4826395" cy="3968430"/>
          </a:xfrm>
          <a:prstGeom prst="rect">
            <a:avLst/>
          </a:prstGeom>
        </p:spPr>
      </p:pic>
      <p:sp>
        <p:nvSpPr>
          <p:cNvPr id="9" name="Tartalom helye 2">
            <a:extLst>
              <a:ext uri="{FF2B5EF4-FFF2-40B4-BE49-F238E27FC236}">
                <a16:creationId xmlns:a16="http://schemas.microsoft.com/office/drawing/2014/main" id="{C1E6421E-4C08-4AFB-B49F-08A420364035}"/>
              </a:ext>
            </a:extLst>
          </p:cNvPr>
          <p:cNvSpPr txBox="1">
            <a:spLocks/>
          </p:cNvSpPr>
          <p:nvPr/>
        </p:nvSpPr>
        <p:spPr>
          <a:xfrm>
            <a:off x="921902" y="2895725"/>
            <a:ext cx="5546272" cy="26478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Felhasználó felület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hu-H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</a:t>
            </a: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adatok kezelése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Felhasználói interakciók</a:t>
            </a:r>
          </a:p>
          <a:p>
            <a:pPr>
              <a:lnSpc>
                <a:spcPct val="150000"/>
              </a:lnSpc>
            </a:pPr>
            <a:r>
              <a:rPr lang="hu-HU" dirty="0"/>
              <a:t>Egészségügyi szabályoknak megfelelő kritériumok implementálása</a:t>
            </a:r>
          </a:p>
          <a:p>
            <a:pPr marL="36900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hu-H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0CE7C1-7A96-4C75-A411-8A4E6FD6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Mohó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0801C4-3768-4706-8E38-1B4F4CCB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84849"/>
            <a:ext cx="10353762" cy="4058751"/>
          </a:xfrm>
        </p:spPr>
        <p:txBody>
          <a:bodyPr/>
          <a:lstStyle/>
          <a:p>
            <a:r>
              <a:rPr lang="hu-HU" dirty="0"/>
              <a:t>Inputként megkapott csoportokon halad végig</a:t>
            </a:r>
          </a:p>
          <a:p>
            <a:r>
              <a:rPr lang="hu-HU" dirty="0"/>
              <a:t>Megkeresi az első olyan helyet, ahova befér a csoport</a:t>
            </a:r>
          </a:p>
          <a:p>
            <a:r>
              <a:rPr lang="hu-HU" dirty="0"/>
              <a:t>Behelyezi és a következő elemre lép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86DB575-7F54-4C2F-AFDF-C7096C88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4</a:t>
            </a:fld>
            <a:endParaRPr lang="hu-HU"/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66AF7329-0FB8-4DC2-AFB7-130686C3BCEB}"/>
              </a:ext>
            </a:extLst>
          </p:cNvPr>
          <p:cNvGrpSpPr>
            <a:grpSpLocks noChangeAspect="1"/>
          </p:cNvGrpSpPr>
          <p:nvPr/>
        </p:nvGrpSpPr>
        <p:grpSpPr>
          <a:xfrm>
            <a:off x="2160000" y="3204000"/>
            <a:ext cx="3172561" cy="3420000"/>
            <a:chOff x="2246999" y="3083019"/>
            <a:chExt cx="3419476" cy="3686176"/>
          </a:xfrm>
        </p:grpSpPr>
        <p:pic>
          <p:nvPicPr>
            <p:cNvPr id="12" name="Picture 19" descr="Slate-V2-HD-compPhotoInset.png">
              <a:extLst>
                <a:ext uri="{FF2B5EF4-FFF2-40B4-BE49-F238E27FC236}">
                  <a16:creationId xmlns:a16="http://schemas.microsoft.com/office/drawing/2014/main" id="{CF2B7A0B-FF7F-496A-AEE9-267EE9064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999" y="3083019"/>
              <a:ext cx="3419476" cy="3686176"/>
            </a:xfrm>
            <a:prstGeom prst="rect">
              <a:avLst/>
            </a:prstGeom>
          </p:spPr>
        </p:pic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D423C58C-2C93-4644-A049-3D50AA99F1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6" t="1108" r="1435"/>
            <a:stretch/>
          </p:blipFill>
          <p:spPr>
            <a:xfrm>
              <a:off x="2363681" y="3210115"/>
              <a:ext cx="3186112" cy="3431985"/>
            </a:xfrm>
            <a:prstGeom prst="rect">
              <a:avLst/>
            </a:prstGeom>
          </p:spPr>
        </p:pic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B5D114B-7B1A-4B1C-A99E-5D44EB1D359E}"/>
              </a:ext>
            </a:extLst>
          </p:cNvPr>
          <p:cNvGrpSpPr>
            <a:grpSpLocks noChangeAspect="1"/>
          </p:cNvGrpSpPr>
          <p:nvPr/>
        </p:nvGrpSpPr>
        <p:grpSpPr>
          <a:xfrm>
            <a:off x="6480000" y="3204000"/>
            <a:ext cx="3172561" cy="3420000"/>
            <a:chOff x="6544413" y="3083019"/>
            <a:chExt cx="3419476" cy="3686176"/>
          </a:xfrm>
        </p:grpSpPr>
        <p:pic>
          <p:nvPicPr>
            <p:cNvPr id="9" name="Picture 19" descr="Slate-V2-HD-compPhotoInset.png">
              <a:extLst>
                <a:ext uri="{FF2B5EF4-FFF2-40B4-BE49-F238E27FC236}">
                  <a16:creationId xmlns:a16="http://schemas.microsoft.com/office/drawing/2014/main" id="{67900BDC-AE76-4314-AB37-BFB3BDE6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4413" y="3083019"/>
              <a:ext cx="3419476" cy="3686176"/>
            </a:xfrm>
            <a:prstGeom prst="rect">
              <a:avLst/>
            </a:prstGeom>
          </p:spPr>
        </p:pic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2D3E5094-23A7-4554-B2EE-F3A0CCC8A9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73" t="551" r="1075" b="1101"/>
            <a:stretch/>
          </p:blipFill>
          <p:spPr>
            <a:xfrm>
              <a:off x="6679984" y="3210115"/>
              <a:ext cx="3148335" cy="3431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34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DCB6AB-A555-465A-85C2-27AD6C48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Genetikus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75D68-6FAB-45C6-97F9-CF76CDE1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68E517D-419B-4BFC-9CAD-658AC5ED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760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E44C82-0C64-446A-A43A-FDD0895E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LP megoldó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E9CF4B-B058-4529-88EC-691D5504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26" name="Tartalom helye 2">
            <a:extLst>
              <a:ext uri="{FF2B5EF4-FFF2-40B4-BE49-F238E27FC236}">
                <a16:creationId xmlns:a16="http://schemas.microsoft.com/office/drawing/2014/main" id="{05EE4C1F-E074-40E3-B2E3-A21BCB01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84849"/>
            <a:ext cx="10353762" cy="4058751"/>
          </a:xfrm>
        </p:spPr>
        <p:txBody>
          <a:bodyPr/>
          <a:lstStyle/>
          <a:p>
            <a:r>
              <a:rPr lang="hu-HU" dirty="0"/>
              <a:t>Inputként megkapja a nézőket és a székcsoportokat</a:t>
            </a:r>
          </a:p>
        </p:txBody>
      </p: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773BF9BD-B7A8-49A9-8930-64E6223A11DB}"/>
              </a:ext>
            </a:extLst>
          </p:cNvPr>
          <p:cNvGrpSpPr>
            <a:grpSpLocks noChangeAspect="1"/>
          </p:cNvGrpSpPr>
          <p:nvPr/>
        </p:nvGrpSpPr>
        <p:grpSpPr>
          <a:xfrm>
            <a:off x="1321607" y="2553815"/>
            <a:ext cx="9945950" cy="2361457"/>
            <a:chOff x="787153" y="648070"/>
            <a:chExt cx="9945950" cy="2361457"/>
          </a:xfrm>
        </p:grpSpPr>
        <p:sp>
          <p:nvSpPr>
            <p:cNvPr id="29" name="Téglalap 28">
              <a:extLst>
                <a:ext uri="{FF2B5EF4-FFF2-40B4-BE49-F238E27FC236}">
                  <a16:creationId xmlns:a16="http://schemas.microsoft.com/office/drawing/2014/main" id="{1F83520D-D630-4B56-8AA4-E27656EDDF2D}"/>
                </a:ext>
              </a:extLst>
            </p:cNvPr>
            <p:cNvSpPr/>
            <p:nvPr/>
          </p:nvSpPr>
          <p:spPr>
            <a:xfrm>
              <a:off x="787153" y="2317033"/>
              <a:ext cx="4369900" cy="69068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43CDEDF8-D884-4CFA-9661-FC37A8A123FA}"/>
                </a:ext>
              </a:extLst>
            </p:cNvPr>
            <p:cNvSpPr/>
            <p:nvPr/>
          </p:nvSpPr>
          <p:spPr>
            <a:xfrm>
              <a:off x="6309937" y="648070"/>
              <a:ext cx="4423166" cy="236145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F06A3659-47D1-40A7-A93D-CA2A60935ED5}"/>
                </a:ext>
              </a:extLst>
            </p:cNvPr>
            <p:cNvSpPr/>
            <p:nvPr/>
          </p:nvSpPr>
          <p:spPr>
            <a:xfrm>
              <a:off x="798990" y="648071"/>
              <a:ext cx="4358063" cy="153227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00103C42-909D-4F68-9F8B-6361741EBB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1135" y="710213"/>
              <a:ext cx="4225771" cy="1408590"/>
              <a:chOff x="719091" y="710213"/>
              <a:chExt cx="5486400" cy="1828800"/>
            </a:xfrm>
          </p:grpSpPr>
          <p:sp>
            <p:nvSpPr>
              <p:cNvPr id="48" name="Téglalap 47">
                <a:extLst>
                  <a:ext uri="{FF2B5EF4-FFF2-40B4-BE49-F238E27FC236}">
                    <a16:creationId xmlns:a16="http://schemas.microsoft.com/office/drawing/2014/main" id="{C852C72D-1131-4014-954B-7F06D5445E77}"/>
                  </a:ext>
                </a:extLst>
              </p:cNvPr>
              <p:cNvSpPr/>
              <p:nvPr/>
            </p:nvSpPr>
            <p:spPr>
              <a:xfrm>
                <a:off x="719091" y="7102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9" name="Téglalap 48">
                <a:extLst>
                  <a:ext uri="{FF2B5EF4-FFF2-40B4-BE49-F238E27FC236}">
                    <a16:creationId xmlns:a16="http://schemas.microsoft.com/office/drawing/2014/main" id="{8F4AE477-AAC7-47F8-83EE-49E3F345DA8E}"/>
                  </a:ext>
                </a:extLst>
              </p:cNvPr>
              <p:cNvSpPr/>
              <p:nvPr/>
            </p:nvSpPr>
            <p:spPr>
              <a:xfrm>
                <a:off x="1633491" y="7102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0" name="Téglalap 49">
                <a:extLst>
                  <a:ext uri="{FF2B5EF4-FFF2-40B4-BE49-F238E27FC236}">
                    <a16:creationId xmlns:a16="http://schemas.microsoft.com/office/drawing/2014/main" id="{651D9F28-C4DD-4BE7-9811-42D0DD069BA5}"/>
                  </a:ext>
                </a:extLst>
              </p:cNvPr>
              <p:cNvSpPr/>
              <p:nvPr/>
            </p:nvSpPr>
            <p:spPr>
              <a:xfrm>
                <a:off x="2547891" y="710213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1" name="Téglalap 50">
                <a:extLst>
                  <a:ext uri="{FF2B5EF4-FFF2-40B4-BE49-F238E27FC236}">
                    <a16:creationId xmlns:a16="http://schemas.microsoft.com/office/drawing/2014/main" id="{2E9296FA-86E4-4B28-B79B-5334A4BAB4C3}"/>
                  </a:ext>
                </a:extLst>
              </p:cNvPr>
              <p:cNvSpPr/>
              <p:nvPr/>
            </p:nvSpPr>
            <p:spPr>
              <a:xfrm>
                <a:off x="3462291" y="7102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2" name="Téglalap 51">
                <a:extLst>
                  <a:ext uri="{FF2B5EF4-FFF2-40B4-BE49-F238E27FC236}">
                    <a16:creationId xmlns:a16="http://schemas.microsoft.com/office/drawing/2014/main" id="{3595680D-200F-405C-A6D4-C37D253601D0}"/>
                  </a:ext>
                </a:extLst>
              </p:cNvPr>
              <p:cNvSpPr/>
              <p:nvPr/>
            </p:nvSpPr>
            <p:spPr>
              <a:xfrm>
                <a:off x="4376691" y="7102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Téglalap 52">
                <a:extLst>
                  <a:ext uri="{FF2B5EF4-FFF2-40B4-BE49-F238E27FC236}">
                    <a16:creationId xmlns:a16="http://schemas.microsoft.com/office/drawing/2014/main" id="{6CFC3701-B8AE-4654-A299-BF157940558C}"/>
                  </a:ext>
                </a:extLst>
              </p:cNvPr>
              <p:cNvSpPr/>
              <p:nvPr/>
            </p:nvSpPr>
            <p:spPr>
              <a:xfrm>
                <a:off x="5291091" y="7102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4" name="Téglalap 53">
                <a:extLst>
                  <a:ext uri="{FF2B5EF4-FFF2-40B4-BE49-F238E27FC236}">
                    <a16:creationId xmlns:a16="http://schemas.microsoft.com/office/drawing/2014/main" id="{168CA57E-80F2-4BB6-A8E1-F0A25822C3EE}"/>
                  </a:ext>
                </a:extLst>
              </p:cNvPr>
              <p:cNvSpPr/>
              <p:nvPr/>
            </p:nvSpPr>
            <p:spPr>
              <a:xfrm>
                <a:off x="719091" y="16246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5" name="Téglalap 54">
                <a:extLst>
                  <a:ext uri="{FF2B5EF4-FFF2-40B4-BE49-F238E27FC236}">
                    <a16:creationId xmlns:a16="http://schemas.microsoft.com/office/drawing/2014/main" id="{6A4D7476-12A4-422C-8B92-D0FDFB1D7609}"/>
                  </a:ext>
                </a:extLst>
              </p:cNvPr>
              <p:cNvSpPr/>
              <p:nvPr/>
            </p:nvSpPr>
            <p:spPr>
              <a:xfrm>
                <a:off x="1633491" y="16246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6" name="Téglalap 55">
                <a:extLst>
                  <a:ext uri="{FF2B5EF4-FFF2-40B4-BE49-F238E27FC236}">
                    <a16:creationId xmlns:a16="http://schemas.microsoft.com/office/drawing/2014/main" id="{A5757119-FAF3-4292-A9D1-D4101F74ECEF}"/>
                  </a:ext>
                </a:extLst>
              </p:cNvPr>
              <p:cNvSpPr/>
              <p:nvPr/>
            </p:nvSpPr>
            <p:spPr>
              <a:xfrm>
                <a:off x="2547891" y="16246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7" name="Téglalap 56">
                <a:extLst>
                  <a:ext uri="{FF2B5EF4-FFF2-40B4-BE49-F238E27FC236}">
                    <a16:creationId xmlns:a16="http://schemas.microsoft.com/office/drawing/2014/main" id="{86DE618C-4C26-42C1-B4AC-35B807014890}"/>
                  </a:ext>
                </a:extLst>
              </p:cNvPr>
              <p:cNvSpPr/>
              <p:nvPr/>
            </p:nvSpPr>
            <p:spPr>
              <a:xfrm>
                <a:off x="3462291" y="16246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8" name="Téglalap 57">
                <a:extLst>
                  <a:ext uri="{FF2B5EF4-FFF2-40B4-BE49-F238E27FC236}">
                    <a16:creationId xmlns:a16="http://schemas.microsoft.com/office/drawing/2014/main" id="{D4BE83D9-F118-4002-B51E-9BEDCE4663F0}"/>
                  </a:ext>
                </a:extLst>
              </p:cNvPr>
              <p:cNvSpPr/>
              <p:nvPr/>
            </p:nvSpPr>
            <p:spPr>
              <a:xfrm>
                <a:off x="4376691" y="16246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Téglalap 58">
                <a:extLst>
                  <a:ext uri="{FF2B5EF4-FFF2-40B4-BE49-F238E27FC236}">
                    <a16:creationId xmlns:a16="http://schemas.microsoft.com/office/drawing/2014/main" id="{AD02D879-B123-46AD-B0D4-49F604DFEB6A}"/>
                  </a:ext>
                </a:extLst>
              </p:cNvPr>
              <p:cNvSpPr/>
              <p:nvPr/>
            </p:nvSpPr>
            <p:spPr>
              <a:xfrm>
                <a:off x="5291091" y="16246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grpSp>
          <p:nvGrpSpPr>
            <p:cNvPr id="33" name="Csoportba foglalás 32">
              <a:extLst>
                <a:ext uri="{FF2B5EF4-FFF2-40B4-BE49-F238E27FC236}">
                  <a16:creationId xmlns:a16="http://schemas.microsoft.com/office/drawing/2014/main" id="{38E01445-4608-42B3-8097-0211A176AB6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0800" y="710213"/>
              <a:ext cx="4225771" cy="2235966"/>
              <a:chOff x="719091" y="3188563"/>
              <a:chExt cx="5486400" cy="2902998"/>
            </a:xfrm>
          </p:grpSpPr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BFBDF8BF-C1DF-4E5A-9597-078DA032D3A1}"/>
                  </a:ext>
                </a:extLst>
              </p:cNvPr>
              <p:cNvSpPr/>
              <p:nvPr/>
            </p:nvSpPr>
            <p:spPr>
              <a:xfrm>
                <a:off x="719091" y="318856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025B8C6A-5EEA-464C-932A-518D8A86AF61}"/>
                  </a:ext>
                </a:extLst>
              </p:cNvPr>
              <p:cNvSpPr/>
              <p:nvPr/>
            </p:nvSpPr>
            <p:spPr>
              <a:xfrm>
                <a:off x="1633491" y="318856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9" name="Téglalap 38">
                <a:extLst>
                  <a:ext uri="{FF2B5EF4-FFF2-40B4-BE49-F238E27FC236}">
                    <a16:creationId xmlns:a16="http://schemas.microsoft.com/office/drawing/2014/main" id="{74065751-B477-4196-AF5E-AE2A4F4F8FCD}"/>
                  </a:ext>
                </a:extLst>
              </p:cNvPr>
              <p:cNvSpPr/>
              <p:nvPr/>
            </p:nvSpPr>
            <p:spPr>
              <a:xfrm>
                <a:off x="719091" y="4182862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0" name="Téglalap 39">
                <a:extLst>
                  <a:ext uri="{FF2B5EF4-FFF2-40B4-BE49-F238E27FC236}">
                    <a16:creationId xmlns:a16="http://schemas.microsoft.com/office/drawing/2014/main" id="{12FE8B7E-F6F6-4A11-B545-63DF232FB577}"/>
                  </a:ext>
                </a:extLst>
              </p:cNvPr>
              <p:cNvSpPr/>
              <p:nvPr/>
            </p:nvSpPr>
            <p:spPr>
              <a:xfrm>
                <a:off x="1633491" y="4182862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1" name="Téglalap 40">
                <a:extLst>
                  <a:ext uri="{FF2B5EF4-FFF2-40B4-BE49-F238E27FC236}">
                    <a16:creationId xmlns:a16="http://schemas.microsoft.com/office/drawing/2014/main" id="{C4096934-7E14-4A60-87EA-70F127BEC250}"/>
                  </a:ext>
                </a:extLst>
              </p:cNvPr>
              <p:cNvSpPr/>
              <p:nvPr/>
            </p:nvSpPr>
            <p:spPr>
              <a:xfrm>
                <a:off x="2547891" y="4182862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0D5AA2BD-A684-461A-B012-81894A737A17}"/>
                  </a:ext>
                </a:extLst>
              </p:cNvPr>
              <p:cNvSpPr/>
              <p:nvPr/>
            </p:nvSpPr>
            <p:spPr>
              <a:xfrm>
                <a:off x="719091" y="517716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3" name="Téglalap 42">
                <a:extLst>
                  <a:ext uri="{FF2B5EF4-FFF2-40B4-BE49-F238E27FC236}">
                    <a16:creationId xmlns:a16="http://schemas.microsoft.com/office/drawing/2014/main" id="{B629C0CE-640E-450B-AEA2-0D4C9C27D851}"/>
                  </a:ext>
                </a:extLst>
              </p:cNvPr>
              <p:cNvSpPr/>
              <p:nvPr/>
            </p:nvSpPr>
            <p:spPr>
              <a:xfrm>
                <a:off x="1633491" y="517716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4" name="Téglalap 43">
                <a:extLst>
                  <a:ext uri="{FF2B5EF4-FFF2-40B4-BE49-F238E27FC236}">
                    <a16:creationId xmlns:a16="http://schemas.microsoft.com/office/drawing/2014/main" id="{1D22E7DD-0845-4536-82E0-9E7683FA87F8}"/>
                  </a:ext>
                </a:extLst>
              </p:cNvPr>
              <p:cNvSpPr/>
              <p:nvPr/>
            </p:nvSpPr>
            <p:spPr>
              <a:xfrm>
                <a:off x="2547891" y="517716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5" name="Téglalap 44">
                <a:extLst>
                  <a:ext uri="{FF2B5EF4-FFF2-40B4-BE49-F238E27FC236}">
                    <a16:creationId xmlns:a16="http://schemas.microsoft.com/office/drawing/2014/main" id="{80652A94-F32F-43A4-81EB-DA55963703D2}"/>
                  </a:ext>
                </a:extLst>
              </p:cNvPr>
              <p:cNvSpPr/>
              <p:nvPr/>
            </p:nvSpPr>
            <p:spPr>
              <a:xfrm>
                <a:off x="3462291" y="517716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6" name="Téglalap 45">
                <a:extLst>
                  <a:ext uri="{FF2B5EF4-FFF2-40B4-BE49-F238E27FC236}">
                    <a16:creationId xmlns:a16="http://schemas.microsoft.com/office/drawing/2014/main" id="{842F71E5-45E1-49C1-8144-2EE4977EEACC}"/>
                  </a:ext>
                </a:extLst>
              </p:cNvPr>
              <p:cNvSpPr/>
              <p:nvPr/>
            </p:nvSpPr>
            <p:spPr>
              <a:xfrm>
                <a:off x="4376691" y="517716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7" name="Téglalap 46">
                <a:extLst>
                  <a:ext uri="{FF2B5EF4-FFF2-40B4-BE49-F238E27FC236}">
                    <a16:creationId xmlns:a16="http://schemas.microsoft.com/office/drawing/2014/main" id="{7A8D2EB8-18F8-42D6-B627-0BA0E51FA17B}"/>
                  </a:ext>
                </a:extLst>
              </p:cNvPr>
              <p:cNvSpPr/>
              <p:nvPr/>
            </p:nvSpPr>
            <p:spPr>
              <a:xfrm>
                <a:off x="5291091" y="517716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sp>
          <p:nvSpPr>
            <p:cNvPr id="34" name="Szövegdoboz 33">
              <a:extLst>
                <a:ext uri="{FF2B5EF4-FFF2-40B4-BE49-F238E27FC236}">
                  <a16:creationId xmlns:a16="http://schemas.microsoft.com/office/drawing/2014/main" id="{FEB4CC77-BC4E-4ACC-9308-ED0B183B6433}"/>
                </a:ext>
              </a:extLst>
            </p:cNvPr>
            <p:cNvSpPr txBox="1"/>
            <p:nvPr/>
          </p:nvSpPr>
          <p:spPr>
            <a:xfrm>
              <a:off x="798990" y="2385377"/>
              <a:ext cx="43699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000" dirty="0"/>
                <a:t>Places = [ 2, 3, 6 ]</a:t>
              </a:r>
            </a:p>
          </p:txBody>
        </p:sp>
        <p:cxnSp>
          <p:nvCxnSpPr>
            <p:cNvPr id="35" name="Egyenes összekötő nyíllal 34">
              <a:extLst>
                <a:ext uri="{FF2B5EF4-FFF2-40B4-BE49-F238E27FC236}">
                  <a16:creationId xmlns:a16="http://schemas.microsoft.com/office/drawing/2014/main" id="{7A22BB02-D072-49AF-BD37-0AC297CD75F6}"/>
                </a:ext>
              </a:extLst>
            </p:cNvPr>
            <p:cNvCxnSpPr/>
            <p:nvPr/>
          </p:nvCxnSpPr>
          <p:spPr>
            <a:xfrm>
              <a:off x="5273336" y="1414508"/>
              <a:ext cx="8877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nyíllal 35">
              <a:extLst>
                <a:ext uri="{FF2B5EF4-FFF2-40B4-BE49-F238E27FC236}">
                  <a16:creationId xmlns:a16="http://schemas.microsoft.com/office/drawing/2014/main" id="{C18F20BE-67A3-46E9-868B-0B210C50FF8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73336" y="2594031"/>
              <a:ext cx="8877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églalap 59">
            <a:extLst>
              <a:ext uri="{FF2B5EF4-FFF2-40B4-BE49-F238E27FC236}">
                <a16:creationId xmlns:a16="http://schemas.microsoft.com/office/drawing/2014/main" id="{36E14DB0-57AE-4978-8BCF-1140AC5F979D}"/>
              </a:ext>
            </a:extLst>
          </p:cNvPr>
          <p:cNvSpPr/>
          <p:nvPr/>
        </p:nvSpPr>
        <p:spPr>
          <a:xfrm>
            <a:off x="1321607" y="5049584"/>
            <a:ext cx="4369900" cy="6906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A24CD685-F06B-4057-B161-1889B1459F9D}"/>
              </a:ext>
            </a:extLst>
          </p:cNvPr>
          <p:cNvSpPr txBox="1"/>
          <p:nvPr/>
        </p:nvSpPr>
        <p:spPr>
          <a:xfrm>
            <a:off x="1333444" y="5117928"/>
            <a:ext cx="4369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/>
              <a:t>People = [ 4, 2, 1, 1, 1 ]</a:t>
            </a:r>
          </a:p>
        </p:txBody>
      </p:sp>
    </p:spTree>
    <p:extLst>
      <p:ext uri="{BB962C8B-B14F-4D97-AF65-F5344CB8AC3E}">
        <p14:creationId xmlns:p14="http://schemas.microsoft.com/office/powerpoint/2010/main" val="43144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E44C82-0C64-446A-A43A-FDD0895E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LP modell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E9CF4B-B058-4529-88EC-691D5504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7</a:t>
            </a:fld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9E24525F-F840-421B-ABA8-D7900C71F066}"/>
                  </a:ext>
                </a:extLst>
              </p:cNvPr>
              <p:cNvSpPr txBox="1"/>
              <p:nvPr/>
            </p:nvSpPr>
            <p:spPr>
              <a:xfrm>
                <a:off x="-305684" y="1931513"/>
                <a:ext cx="6094520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𝑝𝑒𝑜𝑝𝑙𝑒𝑁𝑢𝑚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𝑝𝑙𝑎𝑐𝑒𝑠𝑁𝑢𝑚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hu-H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sSub>
                                <m:sSubPr>
                                  <m:ctrlPr>
                                    <a:rPr lang="hu-H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sepChr m:val=",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hu-H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u-HU" i="0">
                                      <a:latin typeface="Cambria Math" panose="02040503050406030204" pitchFamily="18" charset="0"/>
                                    </a:rPr>
                                    <m:t> 1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9E24525F-F840-421B-ABA8-D7900C71F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684" y="1931513"/>
                <a:ext cx="6094520" cy="908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DC45E8A3-F12F-4EBD-88F3-28219CB55018}"/>
                  </a:ext>
                </a:extLst>
              </p:cNvPr>
              <p:cNvSpPr txBox="1"/>
              <p:nvPr/>
            </p:nvSpPr>
            <p:spPr>
              <a:xfrm>
                <a:off x="6093636" y="1856329"/>
                <a:ext cx="6094520" cy="87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𝑝𝑙𝑎𝑐𝑒𝑠𝑁𝑢𝑚</m:t>
                          </m:r>
                        </m:sup>
                        <m:e>
                          <m:sSub>
                            <m:sSubPr>
                              <m:ctrlPr>
                                <a:rPr lang="hu-H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b>
                          </m:sSub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=1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DC45E8A3-F12F-4EBD-88F3-28219CB55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36" y="1856329"/>
                <a:ext cx="6094520" cy="877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4FBE3735-1064-4866-8266-0DAF22678AD9}"/>
                  </a:ext>
                </a:extLst>
              </p:cNvPr>
              <p:cNvSpPr txBox="1"/>
              <p:nvPr/>
            </p:nvSpPr>
            <p:spPr>
              <a:xfrm>
                <a:off x="6093636" y="2815118"/>
                <a:ext cx="6094520" cy="87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𝑝𝑙𝑎𝑐𝑒𝑠𝑁𝑢𝑚</m:t>
                          </m:r>
                        </m:sup>
                        <m:e>
                          <m:sSub>
                            <m:sSubPr>
                              <m:ctrlPr>
                                <a:rPr lang="hu-H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=1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4FBE3735-1064-4866-8266-0DAF22678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36" y="2815118"/>
                <a:ext cx="6094520" cy="877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3AA9FDEC-FB25-4225-B057-DE2F75AFF375}"/>
                  </a:ext>
                </a:extLst>
              </p:cNvPr>
              <p:cNvSpPr txBox="1"/>
              <p:nvPr/>
            </p:nvSpPr>
            <p:spPr>
              <a:xfrm>
                <a:off x="6576134" y="3773907"/>
                <a:ext cx="6094520" cy="87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𝑝𝑙𝑎𝑐𝑒𝑠𝑁𝑢𝑚</m:t>
                          </m:r>
                        </m:sup>
                        <m:e>
                          <m:sSub>
                            <m:sSubPr>
                              <m:ctrlPr>
                                <a:rPr lang="hu-H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𝑝𝑒𝑜𝑝𝑙𝑒𝑁𝑢𝑚</m:t>
                                  </m:r>
                                </m:e>
                              </m:d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=1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3AA9FDEC-FB25-4225-B057-DE2F75AFF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134" y="3773907"/>
                <a:ext cx="6094520" cy="877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12F7C09F-DF37-471E-B25B-219F47266182}"/>
                  </a:ext>
                </a:extLst>
              </p:cNvPr>
              <p:cNvSpPr txBox="1"/>
              <p:nvPr/>
            </p:nvSpPr>
            <p:spPr>
              <a:xfrm>
                <a:off x="108750" y="4363242"/>
                <a:ext cx="6094520" cy="87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𝑝𝑒𝑜𝑝𝑙𝑒𝑁𝑢𝑚</m:t>
                          </m:r>
                        </m:sup>
                        <m:e>
                          <m:sSub>
                            <m:sSubPr>
                              <m:ctrlPr>
                                <a:rPr lang="hu-H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hu-H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+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𝑝𝑒𝑜𝑝𝑙𝑒𝑁𝑢𝑚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hu-H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 − 1  ≤ </m:t>
                          </m:r>
                          <m:sSub>
                            <m:sSubPr>
                              <m:ctrlPr>
                                <a:rPr lang="hu-H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𝑝𝑙𝑎𝑐𝑒𝑠</m:t>
                              </m:r>
                            </m:e>
                            <m:sub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12F7C09F-DF37-471E-B25B-219F47266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0" y="4363242"/>
                <a:ext cx="6094520" cy="877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A0FCBD5C-A34E-4218-8198-8F9018A3F6CE}"/>
                  </a:ext>
                </a:extLst>
              </p:cNvPr>
              <p:cNvSpPr txBox="1"/>
              <p:nvPr/>
            </p:nvSpPr>
            <p:spPr>
              <a:xfrm>
                <a:off x="419470" y="5371300"/>
                <a:ext cx="6094520" cy="87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𝑝𝑒𝑜𝑝𝑙𝑒𝑁𝑢𝑚</m:t>
                          </m:r>
                        </m:sup>
                        <m:e>
                          <m:sSub>
                            <m:sSubPr>
                              <m:ctrlPr>
                                <a:rPr lang="hu-H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hu-H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𝑝𝑙𝑎𝑐𝑒𝑠𝑁𝑢𝑚</m:t>
                                  </m:r>
                                </m:e>
                              </m:d>
                            </m:sub>
                          </m:sSub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+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𝑝𝑒𝑜𝑝𝑙𝑒𝑁𝑢𝑚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hu-H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𝑝𝑙𝑎𝑐𝑒𝑠𝑁𝑢𝑚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 − 1  ≤ </m:t>
                          </m:r>
                          <m:sSub>
                            <m:sSubPr>
                              <m:ctrlPr>
                                <a:rPr lang="hu-H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𝑝𝑙𝑎𝑐𝑒𝑠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𝑝𝑙𝑎𝑐𝑒𝑠𝑁𝑢𝑚</m:t>
                                  </m:r>
                                </m:e>
                              </m:d>
                            </m:sub>
                          </m:sSub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A0FCBD5C-A34E-4218-8198-8F9018A3F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70" y="5371300"/>
                <a:ext cx="6094520" cy="877100"/>
              </a:xfrm>
              <a:prstGeom prst="rect">
                <a:avLst/>
              </a:prstGeom>
              <a:blipFill>
                <a:blip r:embed="rId7"/>
                <a:stretch>
                  <a:fillRect r="-3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zövegdoboz 16">
            <a:extLst>
              <a:ext uri="{FF2B5EF4-FFF2-40B4-BE49-F238E27FC236}">
                <a16:creationId xmlns:a16="http://schemas.microsoft.com/office/drawing/2014/main" id="{B8205592-4CEA-4836-BDF3-B12129392071}"/>
              </a:ext>
            </a:extLst>
          </p:cNvPr>
          <p:cNvSpPr txBox="1"/>
          <p:nvPr/>
        </p:nvSpPr>
        <p:spPr>
          <a:xfrm>
            <a:off x="257453" y="3942249"/>
            <a:ext cx="262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Szék csoport megkötések</a:t>
            </a:r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7CC5063D-CD42-477B-837F-5C84026F9B58}"/>
              </a:ext>
            </a:extLst>
          </p:cNvPr>
          <p:cNvCxnSpPr/>
          <p:nvPr/>
        </p:nvCxnSpPr>
        <p:spPr>
          <a:xfrm>
            <a:off x="345623" y="4222700"/>
            <a:ext cx="32048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456C98A4-BCE1-4F44-93FC-893781B06114}"/>
              </a:ext>
            </a:extLst>
          </p:cNvPr>
          <p:cNvSpPr txBox="1"/>
          <p:nvPr/>
        </p:nvSpPr>
        <p:spPr>
          <a:xfrm>
            <a:off x="8080159" y="1518950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Néző megkötések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9A2FDA70-1C40-4511-A1CB-46D215BAA499}"/>
              </a:ext>
            </a:extLst>
          </p:cNvPr>
          <p:cNvCxnSpPr/>
          <p:nvPr/>
        </p:nvCxnSpPr>
        <p:spPr>
          <a:xfrm>
            <a:off x="8168329" y="1799401"/>
            <a:ext cx="32048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33FB5291-8EEF-4D63-8188-E8445E9AB6CD}"/>
              </a:ext>
            </a:extLst>
          </p:cNvPr>
          <p:cNvSpPr txBox="1"/>
          <p:nvPr/>
        </p:nvSpPr>
        <p:spPr>
          <a:xfrm>
            <a:off x="257453" y="156218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Célfüggvény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27432BE1-A681-46A0-9165-7A5BF75E1661}"/>
              </a:ext>
            </a:extLst>
          </p:cNvPr>
          <p:cNvCxnSpPr/>
          <p:nvPr/>
        </p:nvCxnSpPr>
        <p:spPr>
          <a:xfrm>
            <a:off x="345623" y="1842632"/>
            <a:ext cx="32048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74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448583-FC5E-4CA4-893B-0B863384A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algoritmus megoldása optimális.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88255FF-061C-465A-A277-7A07B269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13DEAD57-1C98-4276-B9C6-222A47D3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dirty="0"/>
              <a:t>LP megoldó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23FBA2F-E10A-4EE8-8962-F3F9710D20B9}"/>
              </a:ext>
            </a:extLst>
          </p:cNvPr>
          <p:cNvSpPr txBox="1"/>
          <p:nvPr/>
        </p:nvSpPr>
        <p:spPr>
          <a:xfrm>
            <a:off x="1273858" y="2335222"/>
            <a:ext cx="162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Status: Optimal</a:t>
            </a:r>
          </a:p>
          <a:p>
            <a:r>
              <a:rPr lang="en-US" dirty="0"/>
              <a:t>Obj Value: 5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55F695F1-B264-4100-8F53-BF08D20CF4BC}"/>
              </a:ext>
            </a:extLst>
          </p:cNvPr>
          <p:cNvGrpSpPr>
            <a:grpSpLocks noChangeAspect="1"/>
          </p:cNvGrpSpPr>
          <p:nvPr/>
        </p:nvGrpSpPr>
        <p:grpSpPr>
          <a:xfrm>
            <a:off x="2004440" y="2724157"/>
            <a:ext cx="5112492" cy="3519558"/>
            <a:chOff x="1570072" y="1876262"/>
            <a:chExt cx="5931559" cy="4083423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ED5C40DE-DFCB-4B2A-9A85-F4C2AD05A37E}"/>
                </a:ext>
              </a:extLst>
            </p:cNvPr>
            <p:cNvSpPr/>
            <p:nvPr/>
          </p:nvSpPr>
          <p:spPr>
            <a:xfrm>
              <a:off x="2015231" y="3213159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2</a:t>
              </a:r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4E5D4C35-35A5-4961-B3B0-C5345D38849A}"/>
                </a:ext>
              </a:extLst>
            </p:cNvPr>
            <p:cNvSpPr/>
            <p:nvPr/>
          </p:nvSpPr>
          <p:spPr>
            <a:xfrm>
              <a:off x="2929631" y="3213159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59E5B2C6-9B16-4DB9-82D9-6D60BE0D84B2}"/>
                </a:ext>
              </a:extLst>
            </p:cNvPr>
            <p:cNvSpPr/>
            <p:nvPr/>
          </p:nvSpPr>
          <p:spPr>
            <a:xfrm>
              <a:off x="3844031" y="3215936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C3174DBA-3EB2-40D8-810D-84834FBB1F8A}"/>
                </a:ext>
              </a:extLst>
            </p:cNvPr>
            <p:cNvSpPr/>
            <p:nvPr/>
          </p:nvSpPr>
          <p:spPr>
            <a:xfrm>
              <a:off x="4758431" y="3215936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02DB7BC0-E552-4257-9B2B-6A01B616962A}"/>
                </a:ext>
              </a:extLst>
            </p:cNvPr>
            <p:cNvSpPr/>
            <p:nvPr/>
          </p:nvSpPr>
          <p:spPr>
            <a:xfrm>
              <a:off x="5672831" y="3213159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CC5210FB-2CF7-45D3-AF75-F5CAD5CC9BFC}"/>
                </a:ext>
              </a:extLst>
            </p:cNvPr>
            <p:cNvSpPr/>
            <p:nvPr/>
          </p:nvSpPr>
          <p:spPr>
            <a:xfrm>
              <a:off x="6587231" y="3213159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7F3CC8B9-2409-4EB6-BF3B-36896AB3F21A}"/>
                </a:ext>
              </a:extLst>
            </p:cNvPr>
            <p:cNvSpPr/>
            <p:nvPr/>
          </p:nvSpPr>
          <p:spPr>
            <a:xfrm>
              <a:off x="2015231" y="4126445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</a:t>
              </a:r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A60B63B9-16EC-4D7A-9E2C-03BF9767ABC8}"/>
                </a:ext>
              </a:extLst>
            </p:cNvPr>
            <p:cNvSpPr/>
            <p:nvPr/>
          </p:nvSpPr>
          <p:spPr>
            <a:xfrm>
              <a:off x="2929631" y="4126445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286AAF54-3942-4E8B-A679-6B5C10FC8706}"/>
                </a:ext>
              </a:extLst>
            </p:cNvPr>
            <p:cNvSpPr/>
            <p:nvPr/>
          </p:nvSpPr>
          <p:spPr>
            <a:xfrm>
              <a:off x="3844031" y="4129222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00F2A90E-46EA-4FE3-BE76-85F21FA2C3FA}"/>
                </a:ext>
              </a:extLst>
            </p:cNvPr>
            <p:cNvSpPr/>
            <p:nvPr/>
          </p:nvSpPr>
          <p:spPr>
            <a:xfrm>
              <a:off x="4758431" y="4129222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5333C7D4-CB8F-45EF-BAB3-47D00FE1E853}"/>
                </a:ext>
              </a:extLst>
            </p:cNvPr>
            <p:cNvSpPr/>
            <p:nvPr/>
          </p:nvSpPr>
          <p:spPr>
            <a:xfrm>
              <a:off x="5672831" y="4126445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EE275679-E48F-4FA1-90B0-40BDB87BD1BB}"/>
                </a:ext>
              </a:extLst>
            </p:cNvPr>
            <p:cNvSpPr/>
            <p:nvPr/>
          </p:nvSpPr>
          <p:spPr>
            <a:xfrm>
              <a:off x="6587231" y="4126445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CBDDE97B-1B5E-4713-93FA-924A457AE4B9}"/>
                </a:ext>
              </a:extLst>
            </p:cNvPr>
            <p:cNvSpPr/>
            <p:nvPr/>
          </p:nvSpPr>
          <p:spPr>
            <a:xfrm>
              <a:off x="2015231" y="5045285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6</a:t>
              </a:r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8471FDAB-F463-46BE-9C56-1CB49716C300}"/>
                </a:ext>
              </a:extLst>
            </p:cNvPr>
            <p:cNvSpPr/>
            <p:nvPr/>
          </p:nvSpPr>
          <p:spPr>
            <a:xfrm>
              <a:off x="2929631" y="5045285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0B533C3A-D3FA-46A6-8C06-88992F7FC7E9}"/>
                </a:ext>
              </a:extLst>
            </p:cNvPr>
            <p:cNvSpPr/>
            <p:nvPr/>
          </p:nvSpPr>
          <p:spPr>
            <a:xfrm>
              <a:off x="5672831" y="5045285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062867AC-25F5-479A-B004-E9CA86FCD3A4}"/>
                </a:ext>
              </a:extLst>
            </p:cNvPr>
            <p:cNvSpPr/>
            <p:nvPr/>
          </p:nvSpPr>
          <p:spPr>
            <a:xfrm>
              <a:off x="3844031" y="5045285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6A090509-C461-4706-9DEE-10C1D3268786}"/>
                </a:ext>
              </a:extLst>
            </p:cNvPr>
            <p:cNvSpPr/>
            <p:nvPr/>
          </p:nvSpPr>
          <p:spPr>
            <a:xfrm>
              <a:off x="4758431" y="5045285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40652783-190F-44F6-9994-FF02F5B54317}"/>
                </a:ext>
              </a:extLst>
            </p:cNvPr>
            <p:cNvSpPr/>
            <p:nvPr/>
          </p:nvSpPr>
          <p:spPr>
            <a:xfrm>
              <a:off x="6587231" y="5045285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6126A646-9AEC-43CA-BD29-2280784913AE}"/>
                </a:ext>
              </a:extLst>
            </p:cNvPr>
            <p:cNvSpPr/>
            <p:nvPr/>
          </p:nvSpPr>
          <p:spPr>
            <a:xfrm>
              <a:off x="2929631" y="2297928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4</a:t>
              </a:r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A48C5A52-CF93-4440-8426-9BB6E041C86A}"/>
                </a:ext>
              </a:extLst>
            </p:cNvPr>
            <p:cNvSpPr/>
            <p:nvPr/>
          </p:nvSpPr>
          <p:spPr>
            <a:xfrm>
              <a:off x="3844031" y="2300705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2</a:t>
              </a:r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A6B6F9BF-963D-4B19-B976-4DB38ED2FD2A}"/>
                </a:ext>
              </a:extLst>
            </p:cNvPr>
            <p:cNvSpPr/>
            <p:nvPr/>
          </p:nvSpPr>
          <p:spPr>
            <a:xfrm>
              <a:off x="4758431" y="2300705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</a:t>
              </a:r>
            </a:p>
          </p:txBody>
        </p:sp>
        <p:sp>
          <p:nvSpPr>
            <p:cNvPr id="29" name="Téglalap 28">
              <a:extLst>
                <a:ext uri="{FF2B5EF4-FFF2-40B4-BE49-F238E27FC236}">
                  <a16:creationId xmlns:a16="http://schemas.microsoft.com/office/drawing/2014/main" id="{A8A54239-F3D6-4771-BADC-BAC8382152EC}"/>
                </a:ext>
              </a:extLst>
            </p:cNvPr>
            <p:cNvSpPr/>
            <p:nvPr/>
          </p:nvSpPr>
          <p:spPr>
            <a:xfrm>
              <a:off x="5672831" y="2297928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</a:t>
              </a:r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F08C404B-10BB-4AA6-A4F3-8F2C1C940426}"/>
                </a:ext>
              </a:extLst>
            </p:cNvPr>
            <p:cNvSpPr/>
            <p:nvPr/>
          </p:nvSpPr>
          <p:spPr>
            <a:xfrm>
              <a:off x="6587231" y="2297928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</a:t>
              </a:r>
            </a:p>
          </p:txBody>
        </p:sp>
        <p:sp>
          <p:nvSpPr>
            <p:cNvPr id="31" name="Szövegdoboz 30">
              <a:extLst>
                <a:ext uri="{FF2B5EF4-FFF2-40B4-BE49-F238E27FC236}">
                  <a16:creationId xmlns:a16="http://schemas.microsoft.com/office/drawing/2014/main" id="{A595234B-3226-4F4C-9094-BC96391DFF65}"/>
                </a:ext>
              </a:extLst>
            </p:cNvPr>
            <p:cNvSpPr txBox="1"/>
            <p:nvPr/>
          </p:nvSpPr>
          <p:spPr>
            <a:xfrm rot="16200000">
              <a:off x="878889" y="4398979"/>
              <a:ext cx="1751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Ülőhelyek száma</a:t>
              </a:r>
            </a:p>
          </p:txBody>
        </p:sp>
        <p:sp>
          <p:nvSpPr>
            <p:cNvPr id="32" name="Szövegdoboz 31">
              <a:extLst>
                <a:ext uri="{FF2B5EF4-FFF2-40B4-BE49-F238E27FC236}">
                  <a16:creationId xmlns:a16="http://schemas.microsoft.com/office/drawing/2014/main" id="{10AC0AB1-FA4C-45BB-90BC-72949EE1F00A}"/>
                </a:ext>
              </a:extLst>
            </p:cNvPr>
            <p:cNvSpPr txBox="1"/>
            <p:nvPr/>
          </p:nvSpPr>
          <p:spPr>
            <a:xfrm>
              <a:off x="4368251" y="1876262"/>
              <a:ext cx="1694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Néző csoportok</a:t>
              </a:r>
            </a:p>
          </p:txBody>
        </p:sp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0D766393-4D7B-4B1A-983F-302598BC6DA4}"/>
              </a:ext>
            </a:extLst>
          </p:cNvPr>
          <p:cNvGrpSpPr>
            <a:grpSpLocks noChangeAspect="1"/>
          </p:cNvGrpSpPr>
          <p:nvPr/>
        </p:nvGrpSpPr>
        <p:grpSpPr>
          <a:xfrm>
            <a:off x="8153874" y="1509149"/>
            <a:ext cx="2265102" cy="4732627"/>
            <a:chOff x="7670560" y="528223"/>
            <a:chExt cx="2627992" cy="5490837"/>
          </a:xfrm>
        </p:grpSpPr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F2EC411D-1380-49B7-A30C-A1955CB5D377}"/>
                </a:ext>
              </a:extLst>
            </p:cNvPr>
            <p:cNvSpPr/>
            <p:nvPr/>
          </p:nvSpPr>
          <p:spPr>
            <a:xfrm>
              <a:off x="8074679" y="528223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Kulcs</a:t>
              </a:r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16C43E79-38F0-43A5-BB19-7637E3B98EF1}"/>
                </a:ext>
              </a:extLst>
            </p:cNvPr>
            <p:cNvSpPr/>
            <p:nvPr/>
          </p:nvSpPr>
          <p:spPr>
            <a:xfrm>
              <a:off x="8989079" y="528223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Érték</a:t>
              </a: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DB5478C1-CD55-4546-B195-462B1B0A781C}"/>
                </a:ext>
              </a:extLst>
            </p:cNvPr>
            <p:cNvSpPr/>
            <p:nvPr/>
          </p:nvSpPr>
          <p:spPr>
            <a:xfrm>
              <a:off x="8074679" y="1442623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9B2A2A31-92ED-46CE-B0A3-B9F4AF51EB9E}"/>
                </a:ext>
              </a:extLst>
            </p:cNvPr>
            <p:cNvSpPr/>
            <p:nvPr/>
          </p:nvSpPr>
          <p:spPr>
            <a:xfrm>
              <a:off x="8989079" y="1442623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57537E85-F43E-4DA9-BDE4-B8EDFD475137}"/>
                </a:ext>
              </a:extLst>
            </p:cNvPr>
            <p:cNvSpPr/>
            <p:nvPr/>
          </p:nvSpPr>
          <p:spPr>
            <a:xfrm>
              <a:off x="8074679" y="3275860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0D032CC1-4C1D-4E36-B5F4-1129D9F28A08}"/>
                </a:ext>
              </a:extLst>
            </p:cNvPr>
            <p:cNvSpPr/>
            <p:nvPr/>
          </p:nvSpPr>
          <p:spPr>
            <a:xfrm>
              <a:off x="8989079" y="3275860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868AF79A-EBA0-4EEE-9249-B3A39BA762B4}"/>
                </a:ext>
              </a:extLst>
            </p:cNvPr>
            <p:cNvSpPr/>
            <p:nvPr/>
          </p:nvSpPr>
          <p:spPr>
            <a:xfrm>
              <a:off x="8074679" y="4190260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37659EBC-68A9-47C7-9E1B-DD4D697E0044}"/>
                </a:ext>
              </a:extLst>
            </p:cNvPr>
            <p:cNvSpPr/>
            <p:nvPr/>
          </p:nvSpPr>
          <p:spPr>
            <a:xfrm>
              <a:off x="8989079" y="4190260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CA01B164-92E5-4D76-8314-BABFDEFF1031}"/>
                </a:ext>
              </a:extLst>
            </p:cNvPr>
            <p:cNvSpPr/>
            <p:nvPr/>
          </p:nvSpPr>
          <p:spPr>
            <a:xfrm>
              <a:off x="8074679" y="5104660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99E86633-13F2-4F8E-8F85-43498A1A129C}"/>
                </a:ext>
              </a:extLst>
            </p:cNvPr>
            <p:cNvSpPr/>
            <p:nvPr/>
          </p:nvSpPr>
          <p:spPr>
            <a:xfrm>
              <a:off x="8989079" y="5104660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9783839C-F00F-4C49-B2B9-34E46595B319}"/>
                </a:ext>
              </a:extLst>
            </p:cNvPr>
            <p:cNvSpPr/>
            <p:nvPr/>
          </p:nvSpPr>
          <p:spPr>
            <a:xfrm>
              <a:off x="8074679" y="2357023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7250547A-9C29-4979-AA22-B6C9C4508291}"/>
                </a:ext>
              </a:extLst>
            </p:cNvPr>
            <p:cNvSpPr/>
            <p:nvPr/>
          </p:nvSpPr>
          <p:spPr>
            <a:xfrm>
              <a:off x="8989079" y="2357023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6" name="Szövegdoboz 45">
              <a:extLst>
                <a:ext uri="{FF2B5EF4-FFF2-40B4-BE49-F238E27FC236}">
                  <a16:creationId xmlns:a16="http://schemas.microsoft.com/office/drawing/2014/main" id="{1310724F-5583-4B1E-9C34-448CCAB092B2}"/>
                </a:ext>
              </a:extLst>
            </p:cNvPr>
            <p:cNvSpPr txBox="1"/>
            <p:nvPr/>
          </p:nvSpPr>
          <p:spPr>
            <a:xfrm rot="16200000">
              <a:off x="6865788" y="3677887"/>
              <a:ext cx="1978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Néző csoport index</a:t>
              </a:r>
            </a:p>
          </p:txBody>
        </p:sp>
        <p:sp>
          <p:nvSpPr>
            <p:cNvPr id="47" name="Szövegdoboz 46">
              <a:extLst>
                <a:ext uri="{FF2B5EF4-FFF2-40B4-BE49-F238E27FC236}">
                  <a16:creationId xmlns:a16="http://schemas.microsoft.com/office/drawing/2014/main" id="{6AA5C897-2843-4D55-9E22-AF1225FA6EEA}"/>
                </a:ext>
              </a:extLst>
            </p:cNvPr>
            <p:cNvSpPr txBox="1"/>
            <p:nvPr/>
          </p:nvSpPr>
          <p:spPr>
            <a:xfrm rot="5400000">
              <a:off x="9001369" y="3348087"/>
              <a:ext cx="2225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Ülőhely csoport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63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350897-B5D0-4497-A277-43656BFF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Algoritmusok összehasonlítása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74AB64-2878-4C4F-9D19-CFE6BAF46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43" y="2577308"/>
            <a:ext cx="3285343" cy="4058751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Nagy színházterem.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Nincs szükség feltétlenül optimális megoldásra.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 nem lesz teljesen feltöltve a színházterem.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 gyors megoldás szükséges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2E12B9-F687-4E5C-9BAA-DE72B6BF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56CDC35E-A792-4DA6-B889-13A8965AE36C}"/>
              </a:ext>
            </a:extLst>
          </p:cNvPr>
          <p:cNvSpPr txBox="1">
            <a:spLocks/>
          </p:cNvSpPr>
          <p:nvPr/>
        </p:nvSpPr>
        <p:spPr>
          <a:xfrm>
            <a:off x="4297667" y="2577307"/>
            <a:ext cx="3285343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Optimális megoldás szükséges.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terem előreláthatóan nem lesz tele.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nézőcsoportok kicsik.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9E8FE317-B04B-4CD8-BDB7-E9F0D659CDAF}"/>
              </a:ext>
            </a:extLst>
          </p:cNvPr>
          <p:cNvSpPr txBox="1">
            <a:spLocks/>
          </p:cNvSpPr>
          <p:nvPr/>
        </p:nvSpPr>
        <p:spPr>
          <a:xfrm>
            <a:off x="7858396" y="2577306"/>
            <a:ext cx="3285343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Nagy termek esetén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Optimális megoldás szükséges.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Bármilyen kihasználású terem esetén.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Bármilyen nagy csoportok esetén.</a:t>
            </a:r>
          </a:p>
          <a:p>
            <a:endParaRPr lang="hu-HU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9B796AA-1FD7-4C2D-99C3-7A9E100E2307}"/>
              </a:ext>
            </a:extLst>
          </p:cNvPr>
          <p:cNvSpPr txBox="1">
            <a:spLocks/>
          </p:cNvSpPr>
          <p:nvPr/>
        </p:nvSpPr>
        <p:spPr>
          <a:xfrm>
            <a:off x="-97655" y="1676049"/>
            <a:ext cx="4395321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3000" dirty="0"/>
              <a:t>Mohó</a:t>
            </a: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00CF1B0C-0200-4253-B522-E34EA097310A}"/>
              </a:ext>
            </a:extLst>
          </p:cNvPr>
          <p:cNvSpPr txBox="1">
            <a:spLocks/>
          </p:cNvSpPr>
          <p:nvPr/>
        </p:nvSpPr>
        <p:spPr>
          <a:xfrm>
            <a:off x="3463075" y="1676964"/>
            <a:ext cx="4395321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3000" dirty="0"/>
              <a:t>Genetikus</a:t>
            </a:r>
          </a:p>
        </p:txBody>
      </p:sp>
      <p:sp>
        <p:nvSpPr>
          <p:cNvPr id="10" name="Cím 1">
            <a:extLst>
              <a:ext uri="{FF2B5EF4-FFF2-40B4-BE49-F238E27FC236}">
                <a16:creationId xmlns:a16="http://schemas.microsoft.com/office/drawing/2014/main" id="{A49B7E36-D4A2-4761-8C66-B17048DD5B62}"/>
              </a:ext>
            </a:extLst>
          </p:cNvPr>
          <p:cNvSpPr txBox="1">
            <a:spLocks/>
          </p:cNvSpPr>
          <p:nvPr/>
        </p:nvSpPr>
        <p:spPr>
          <a:xfrm>
            <a:off x="6953479" y="1689942"/>
            <a:ext cx="4395321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3000" dirty="0"/>
              <a:t>LP</a:t>
            </a:r>
          </a:p>
        </p:txBody>
      </p:sp>
    </p:spTree>
    <p:extLst>
      <p:ext uri="{BB962C8B-B14F-4D97-AF65-F5344CB8AC3E}">
        <p14:creationId xmlns:p14="http://schemas.microsoft.com/office/powerpoint/2010/main" val="510134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249</TotalTime>
  <Words>333</Words>
  <Application>Microsoft Office PowerPoint</Application>
  <PresentationFormat>Szélesvásznú</PresentationFormat>
  <Paragraphs>141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Calibri</vt:lpstr>
      <vt:lpstr>Calisto MT</vt:lpstr>
      <vt:lpstr>Cambria Math</vt:lpstr>
      <vt:lpstr>Symbol</vt:lpstr>
      <vt:lpstr>Times New Roman</vt:lpstr>
      <vt:lpstr>Wingdings 2</vt:lpstr>
      <vt:lpstr>Pala</vt:lpstr>
      <vt:lpstr>Ülőhelykiosztási probléma vizsgálata optimalizálási és mesterséges intelligencia módszerek segítségével</vt:lpstr>
      <vt:lpstr>Tartalom</vt:lpstr>
      <vt:lpstr>Előző beszámoló</vt:lpstr>
      <vt:lpstr>Mohó algoritmus</vt:lpstr>
      <vt:lpstr>Genetikus algoritmus</vt:lpstr>
      <vt:lpstr>LP megoldó</vt:lpstr>
      <vt:lpstr>LP modell</vt:lpstr>
      <vt:lpstr>LP megoldó</vt:lpstr>
      <vt:lpstr>Algoritmusok összehasonlítása</vt:lpstr>
      <vt:lpstr>Összefoglalás</vt:lpstr>
      <vt:lpstr>Algoritmusok összehasonlítása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Ülőhelykiosztási probléma vizsgálata optimalizálási és mesterséges intelligencia módszerek segítségével</dc:title>
  <dc:creator>Vince Egyed</dc:creator>
  <cp:lastModifiedBy>András Puskás</cp:lastModifiedBy>
  <cp:revision>21</cp:revision>
  <dcterms:created xsi:type="dcterms:W3CDTF">2021-04-06T14:05:14Z</dcterms:created>
  <dcterms:modified xsi:type="dcterms:W3CDTF">2021-05-26T14:28:27Z</dcterms:modified>
</cp:coreProperties>
</file>