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699" r:id="rId2"/>
    <p:sldMasterId id="2147483712" r:id="rId3"/>
  </p:sldMasterIdLst>
  <p:notesMasterIdLst>
    <p:notesMasterId r:id="rId17"/>
  </p:notesMasterIdLst>
  <p:handoutMasterIdLst>
    <p:handoutMasterId r:id="rId18"/>
  </p:handoutMasterIdLst>
  <p:sldIdLst>
    <p:sldId id="327" r:id="rId4"/>
    <p:sldId id="374" r:id="rId5"/>
    <p:sldId id="376" r:id="rId6"/>
    <p:sldId id="377" r:id="rId7"/>
    <p:sldId id="378" r:id="rId8"/>
    <p:sldId id="379" r:id="rId9"/>
    <p:sldId id="380" r:id="rId10"/>
    <p:sldId id="381" r:id="rId11"/>
    <p:sldId id="362" r:id="rId12"/>
    <p:sldId id="363" r:id="rId13"/>
    <p:sldId id="366" r:id="rId14"/>
    <p:sldId id="371" r:id="rId15"/>
    <p:sldId id="331" r:id="rId16"/>
  </p:sldIdLst>
  <p:sldSz cx="12192000" cy="6858000"/>
  <p:notesSz cx="6761163" cy="99425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3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30574" cy="499192"/>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29010" y="2"/>
            <a:ext cx="2930574" cy="499192"/>
          </a:xfrm>
          <a:prstGeom prst="rect">
            <a:avLst/>
          </a:prstGeom>
        </p:spPr>
        <p:txBody>
          <a:bodyPr vert="horz" lIns="91440" tIns="45720" rIns="91440" bIns="45720" rtlCol="0"/>
          <a:lstStyle>
            <a:lvl1pPr algn="r">
              <a:defRPr sz="1200"/>
            </a:lvl1pPr>
          </a:lstStyle>
          <a:p>
            <a:fld id="{281261E4-B468-47AC-A245-6F4E432D7E09}" type="datetimeFigureOut">
              <a:rPr lang="id-ID" smtClean="0"/>
              <a:t>16/04/2018</a:t>
            </a:fld>
            <a:endParaRPr lang="id-ID"/>
          </a:p>
        </p:txBody>
      </p:sp>
      <p:sp>
        <p:nvSpPr>
          <p:cNvPr id="4" name="Footer Placeholder 3"/>
          <p:cNvSpPr>
            <a:spLocks noGrp="1"/>
          </p:cNvSpPr>
          <p:nvPr>
            <p:ph type="ftr" sz="quarter" idx="2"/>
          </p:nvPr>
        </p:nvSpPr>
        <p:spPr>
          <a:xfrm>
            <a:off x="0" y="9443321"/>
            <a:ext cx="2930574" cy="499192"/>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29010" y="9443321"/>
            <a:ext cx="2930574" cy="499192"/>
          </a:xfrm>
          <a:prstGeom prst="rect">
            <a:avLst/>
          </a:prstGeom>
        </p:spPr>
        <p:txBody>
          <a:bodyPr vert="horz" lIns="91440" tIns="45720" rIns="91440" bIns="45720" rtlCol="0" anchor="b"/>
          <a:lstStyle>
            <a:lvl1pPr algn="r">
              <a:defRPr sz="1200"/>
            </a:lvl1pPr>
          </a:lstStyle>
          <a:p>
            <a:fld id="{083A6044-555E-4C48-879E-9F2B4AAF9219}" type="slidenum">
              <a:rPr lang="id-ID" smtClean="0"/>
              <a:t>‹#›</a:t>
            </a:fld>
            <a:endParaRPr lang="id-ID"/>
          </a:p>
        </p:txBody>
      </p:sp>
    </p:spTree>
    <p:extLst>
      <p:ext uri="{BB962C8B-B14F-4D97-AF65-F5344CB8AC3E}">
        <p14:creationId xmlns:p14="http://schemas.microsoft.com/office/powerpoint/2010/main" val="3391347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29837" cy="498852"/>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29763" y="0"/>
            <a:ext cx="2929837" cy="498852"/>
          </a:xfrm>
          <a:prstGeom prst="rect">
            <a:avLst/>
          </a:prstGeom>
        </p:spPr>
        <p:txBody>
          <a:bodyPr vert="horz" lIns="91440" tIns="45720" rIns="91440" bIns="45720" rtlCol="0"/>
          <a:lstStyle>
            <a:lvl1pPr algn="r">
              <a:defRPr sz="1200"/>
            </a:lvl1pPr>
          </a:lstStyle>
          <a:p>
            <a:fld id="{10053630-ACE4-4EAF-8808-E0A766C8576E}" type="datetimeFigureOut">
              <a:rPr lang="id-ID" smtClean="0"/>
              <a:t>16/04/2018</a:t>
            </a:fld>
            <a:endParaRPr lang="id-ID"/>
          </a:p>
        </p:txBody>
      </p:sp>
      <p:sp>
        <p:nvSpPr>
          <p:cNvPr id="4" name="Slide Image Placeholder 3"/>
          <p:cNvSpPr>
            <a:spLocks noGrp="1" noRot="1" noChangeAspect="1"/>
          </p:cNvSpPr>
          <p:nvPr>
            <p:ph type="sldImg" idx="2"/>
          </p:nvPr>
        </p:nvSpPr>
        <p:spPr>
          <a:xfrm>
            <a:off x="400050" y="1243013"/>
            <a:ext cx="5961063" cy="3354387"/>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76117" y="4784836"/>
            <a:ext cx="5408930" cy="391486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2" y="9443662"/>
            <a:ext cx="2929837" cy="498851"/>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29763" y="9443662"/>
            <a:ext cx="2929837" cy="498851"/>
          </a:xfrm>
          <a:prstGeom prst="rect">
            <a:avLst/>
          </a:prstGeom>
        </p:spPr>
        <p:txBody>
          <a:bodyPr vert="horz" lIns="91440" tIns="45720" rIns="91440" bIns="45720" rtlCol="0" anchor="b"/>
          <a:lstStyle>
            <a:lvl1pPr algn="r">
              <a:defRPr sz="1200"/>
            </a:lvl1pPr>
          </a:lstStyle>
          <a:p>
            <a:fld id="{F4F7DD12-2795-498B-A37A-39112E682181}" type="slidenum">
              <a:rPr lang="id-ID" smtClean="0"/>
              <a:t>‹#›</a:t>
            </a:fld>
            <a:endParaRPr lang="id-ID"/>
          </a:p>
        </p:txBody>
      </p:sp>
    </p:spTree>
    <p:extLst>
      <p:ext uri="{BB962C8B-B14F-4D97-AF65-F5344CB8AC3E}">
        <p14:creationId xmlns:p14="http://schemas.microsoft.com/office/powerpoint/2010/main" val="3233113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5887" y="913791"/>
            <a:ext cx="10363200" cy="859205"/>
          </a:xfrm>
        </p:spPr>
        <p:txBody>
          <a:bodyPr>
            <a:normAutofit/>
          </a:bodyPr>
          <a:lstStyle>
            <a:lvl1pPr algn="l">
              <a:defRPr sz="3600">
                <a:solidFill>
                  <a:schemeClr val="tx2">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02227" y="1677316"/>
            <a:ext cx="8534400" cy="835455"/>
          </a:xfrm>
        </p:spPr>
        <p:txBody>
          <a:bodyPr>
            <a:normAutofit/>
          </a:bodyPr>
          <a:lstStyle>
            <a:lvl1pPr marL="0" indent="0" algn="l">
              <a:buNone/>
              <a:defRPr sz="28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294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905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0174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2670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5887" y="913791"/>
            <a:ext cx="10363200" cy="859205"/>
          </a:xfrm>
        </p:spPr>
        <p:txBody>
          <a:bodyPr>
            <a:normAutofit/>
          </a:bodyPr>
          <a:lstStyle>
            <a:lvl1pPr algn="l">
              <a:defRPr sz="3600">
                <a:solidFill>
                  <a:schemeClr val="tx2">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02227" y="1677316"/>
            <a:ext cx="8534400" cy="835455"/>
          </a:xfrm>
        </p:spPr>
        <p:txBody>
          <a:bodyPr>
            <a:normAutofit/>
          </a:bodyPr>
          <a:lstStyle>
            <a:lvl1pPr marL="0" indent="0" algn="l">
              <a:buNone/>
              <a:defRPr sz="28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1436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solidFill>
                  <a:schemeClr val="tx2">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9829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7473" y="274638"/>
            <a:ext cx="9354927" cy="1143000"/>
          </a:xfrm>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27473" y="1443836"/>
            <a:ext cx="9354927" cy="4275740"/>
          </a:xfrm>
        </p:spPr>
        <p:txBody>
          <a:bodyPr/>
          <a:lstStyle>
            <a:lvl1pPr>
              <a:defRPr sz="2800">
                <a:solidFill>
                  <a:schemeClr val="tx2">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991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8066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7050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23867" y="274638"/>
            <a:ext cx="9976727" cy="1143000"/>
          </a:xfrm>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023867" y="1596540"/>
            <a:ext cx="4886560" cy="639762"/>
          </a:xfrm>
        </p:spPr>
        <p:txBody>
          <a:bodyPr anchor="b"/>
          <a:lstStyle>
            <a:lvl1pPr marL="0" indent="0">
              <a:buNone/>
              <a:defRPr sz="2400" b="1">
                <a:solidFill>
                  <a:schemeClr val="tx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023867" y="2226402"/>
            <a:ext cx="4886560" cy="3798583"/>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7114033" y="1596540"/>
            <a:ext cx="4886560" cy="639762"/>
          </a:xfrm>
        </p:spPr>
        <p:txBody>
          <a:bodyPr anchor="b"/>
          <a:lstStyle>
            <a:lvl1pPr marL="0" indent="0">
              <a:buNone/>
              <a:defRPr sz="2400" b="1">
                <a:solidFill>
                  <a:schemeClr val="tx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7114033" y="2226402"/>
            <a:ext cx="4886560" cy="3798583"/>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4819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786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solidFill>
                  <a:schemeClr val="tx2">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6489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1915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5333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367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20347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84528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1814403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1252424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3716871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3265259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415623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7473" y="274638"/>
            <a:ext cx="9354927" cy="1143000"/>
          </a:xfrm>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27473" y="1443836"/>
            <a:ext cx="9354927" cy="4275740"/>
          </a:xfrm>
        </p:spPr>
        <p:txBody>
          <a:bodyPr/>
          <a:lstStyle>
            <a:lvl1pPr>
              <a:defRPr sz="2800">
                <a:solidFill>
                  <a:schemeClr val="tx2">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2548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20411079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3" name="Footer Placeholder 2"/>
          <p:cNvSpPr>
            <a:spLocks noGrp="1"/>
          </p:cNvSpPr>
          <p:nvPr>
            <p:ph type="ftr" sz="quarter" idx="11"/>
          </p:nvPr>
        </p:nvSpPr>
        <p:spPr/>
        <p:txBody>
          <a:bodyPr/>
          <a:lstStyle/>
          <a:p>
            <a:endParaRPr lang="id-ID">
              <a:solidFill>
                <a:prstClr val="black">
                  <a:tint val="75000"/>
                </a:prstClr>
              </a:solidFill>
            </a:endParaRPr>
          </a:p>
        </p:txBody>
      </p:sp>
      <p:sp>
        <p:nvSpPr>
          <p:cNvPr id="4" name="Slide Number Placeholder 3"/>
          <p:cNvSpPr>
            <a:spLocks noGrp="1"/>
          </p:cNvSpPr>
          <p:nvPr>
            <p:ph type="sldNum" sz="quarter" idx="12"/>
          </p:nvPr>
        </p:nvSpPr>
        <p:spPr/>
        <p:txBody>
          <a:body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3488319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866733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32040884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1962575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25086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409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966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23867" y="274638"/>
            <a:ext cx="9976727" cy="1143000"/>
          </a:xfrm>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023867" y="1596540"/>
            <a:ext cx="4886560" cy="639762"/>
          </a:xfrm>
        </p:spPr>
        <p:txBody>
          <a:bodyPr anchor="b"/>
          <a:lstStyle>
            <a:lvl1pPr marL="0" indent="0">
              <a:buNone/>
              <a:defRPr sz="2400" b="1">
                <a:solidFill>
                  <a:schemeClr val="tx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023867" y="2226402"/>
            <a:ext cx="4886560" cy="3798583"/>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7114033" y="1596540"/>
            <a:ext cx="4886560" cy="639762"/>
          </a:xfrm>
        </p:spPr>
        <p:txBody>
          <a:bodyPr anchor="b"/>
          <a:lstStyle>
            <a:lvl1pPr marL="0" indent="0">
              <a:buNone/>
              <a:defRPr sz="2400" b="1">
                <a:solidFill>
                  <a:schemeClr val="tx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7114033" y="2226402"/>
            <a:ext cx="4886560" cy="3798583"/>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204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72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356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942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974615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4/16/2018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512577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DB3B2-8A2A-421E-9A98-42631C8F2A4C}" type="datetimeFigureOut">
              <a:rPr lang="id-ID" smtClean="0">
                <a:solidFill>
                  <a:prstClr val="black">
                    <a:tint val="75000"/>
                  </a:prstClr>
                </a:solidFill>
              </a:rPr>
              <a:pPr/>
              <a:t>16/04/2018</a:t>
            </a:fld>
            <a:endParaRPr lang="id-ID">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CAD90-C954-44CA-B573-65CA250E6D4F}"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295731499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2.jpeg"/><Relationship Id="rId7" Type="http://schemas.openxmlformats.org/officeDocument/2006/relationships/image" Target="../media/image30.jpeg"/><Relationship Id="rId2" Type="http://schemas.openxmlformats.org/officeDocument/2006/relationships/image" Target="../media/image28.jpeg"/><Relationship Id="rId1" Type="http://schemas.openxmlformats.org/officeDocument/2006/relationships/slideLayout" Target="../slideLayouts/slideLayout26.xml"/><Relationship Id="rId6" Type="http://schemas.openxmlformats.org/officeDocument/2006/relationships/image" Target="../media/image29.png"/><Relationship Id="rId11" Type="http://schemas.openxmlformats.org/officeDocument/2006/relationships/image" Target="../media/image36.jpeg"/><Relationship Id="rId5" Type="http://schemas.openxmlformats.org/officeDocument/2006/relationships/image" Target="../media/image34.png"/><Relationship Id="rId10"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jpeg"/><Relationship Id="rId1" Type="http://schemas.openxmlformats.org/officeDocument/2006/relationships/slideLayout" Target="../slideLayouts/slideLayout26.xml"/><Relationship Id="rId6" Type="http://schemas.openxmlformats.org/officeDocument/2006/relationships/image" Target="../media/image29.png"/><Relationship Id="rId5" Type="http://schemas.openxmlformats.org/officeDocument/2006/relationships/image" Target="../media/image31.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jpeg"/><Relationship Id="rId1" Type="http://schemas.openxmlformats.org/officeDocument/2006/relationships/slideLayout" Target="../slideLayouts/slideLayout26.xml"/><Relationship Id="rId6" Type="http://schemas.openxmlformats.org/officeDocument/2006/relationships/image" Target="../media/image29.png"/><Relationship Id="rId5" Type="http://schemas.openxmlformats.org/officeDocument/2006/relationships/image" Target="../media/image31.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jpe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jpe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jpeg"/><Relationship Id="rId1" Type="http://schemas.openxmlformats.org/officeDocument/2006/relationships/slideLayout" Target="../slideLayouts/slideLayout26.xml"/><Relationship Id="rId6" Type="http://schemas.openxmlformats.org/officeDocument/2006/relationships/image" Target="../media/image32.jpe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jpeg"/><Relationship Id="rId4" Type="http://schemas.openxmlformats.org/officeDocument/2006/relationships/image" Target="../media/image30.jpe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0" y="6693030"/>
            <a:ext cx="735291" cy="164969"/>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 Placeholder 33"/>
          <p:cNvSpPr txBox="1">
            <a:spLocks/>
          </p:cNvSpPr>
          <p:nvPr/>
        </p:nvSpPr>
        <p:spPr>
          <a:xfrm>
            <a:off x="3214620" y="1423640"/>
            <a:ext cx="8713807" cy="226341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914012">
              <a:spcBef>
                <a:spcPts val="0"/>
              </a:spcBef>
              <a:buNone/>
            </a:pPr>
            <a:r>
              <a:rPr lang="id-ID" sz="2800" b="1" dirty="0" smtClean="0">
                <a:solidFill>
                  <a:schemeClr val="accent6">
                    <a:lumMod val="75000"/>
                  </a:schemeClr>
                </a:solidFill>
                <a:latin typeface="Cambria" panose="02040503050406030204" pitchFamily="18" charset="0"/>
                <a:cs typeface="Arial"/>
              </a:rPr>
              <a:t>MEKANISME PENCAIRAN, PENYALURAN, </a:t>
            </a:r>
          </a:p>
          <a:p>
            <a:pPr marL="0" indent="0" algn="ctr" defTabSz="914012">
              <a:spcBef>
                <a:spcPts val="0"/>
              </a:spcBef>
              <a:buNone/>
            </a:pPr>
            <a:r>
              <a:rPr lang="id-ID" sz="2800" b="1" dirty="0" smtClean="0">
                <a:solidFill>
                  <a:schemeClr val="accent6">
                    <a:lumMod val="75000"/>
                  </a:schemeClr>
                </a:solidFill>
                <a:latin typeface="Cambria" panose="02040503050406030204" pitchFamily="18" charset="0"/>
                <a:cs typeface="Arial"/>
              </a:rPr>
              <a:t>DAN PERTANGGUNGJAWABAN DANA PEMILU PADA </a:t>
            </a:r>
          </a:p>
          <a:p>
            <a:pPr marL="0" indent="0" algn="ctr" defTabSz="914012">
              <a:spcBef>
                <a:spcPts val="0"/>
              </a:spcBef>
              <a:buNone/>
            </a:pPr>
            <a:r>
              <a:rPr lang="id-ID" sz="2800" b="1" dirty="0" smtClean="0">
                <a:solidFill>
                  <a:schemeClr val="accent6">
                    <a:lumMod val="75000"/>
                  </a:schemeClr>
                </a:solidFill>
                <a:latin typeface="Cambria" panose="02040503050406030204" pitchFamily="18" charset="0"/>
                <a:cs typeface="Arial"/>
              </a:rPr>
              <a:t>DRAFT PERDIRJEN PERBENDAHARAAN  </a:t>
            </a:r>
          </a:p>
          <a:p>
            <a:pPr marL="0" indent="0" algn="ctr" defTabSz="914012">
              <a:spcBef>
                <a:spcPts val="0"/>
              </a:spcBef>
              <a:buNone/>
            </a:pPr>
            <a:r>
              <a:rPr lang="id-ID" sz="2800" b="1" dirty="0" smtClean="0">
                <a:solidFill>
                  <a:srgbClr val="00B050"/>
                </a:solidFill>
                <a:latin typeface="Cambria" panose="02040503050406030204" pitchFamily="18" charset="0"/>
                <a:cs typeface="Arial"/>
              </a:rPr>
              <a:t>tentang</a:t>
            </a:r>
            <a:r>
              <a:rPr lang="id-ID" sz="2800" b="1" dirty="0" smtClean="0">
                <a:solidFill>
                  <a:schemeClr val="accent6">
                    <a:lumMod val="75000"/>
                  </a:schemeClr>
                </a:solidFill>
                <a:latin typeface="Cambria" panose="02040503050406030204" pitchFamily="18" charset="0"/>
                <a:cs typeface="Arial"/>
              </a:rPr>
              <a:t> </a:t>
            </a:r>
            <a:r>
              <a:rPr lang="es-ES" sz="2800" b="1" dirty="0" smtClean="0">
                <a:solidFill>
                  <a:schemeClr val="accent6">
                    <a:lumMod val="75000"/>
                  </a:schemeClr>
                </a:solidFill>
                <a:latin typeface="Cambria" panose="02040503050406030204" pitchFamily="18" charset="0"/>
                <a:cs typeface="Arial"/>
              </a:rPr>
              <a:t> </a:t>
            </a:r>
            <a:endParaRPr lang="id-ID" sz="2800" b="1" dirty="0" smtClean="0">
              <a:solidFill>
                <a:schemeClr val="accent6">
                  <a:lumMod val="75000"/>
                </a:schemeClr>
              </a:solidFill>
              <a:latin typeface="Cambria" panose="02040503050406030204" pitchFamily="18" charset="0"/>
              <a:cs typeface="Arial"/>
            </a:endParaRPr>
          </a:p>
          <a:p>
            <a:pPr marL="0" indent="0" algn="ctr" defTabSz="914012">
              <a:spcBef>
                <a:spcPts val="0"/>
              </a:spcBef>
              <a:buNone/>
            </a:pPr>
            <a:r>
              <a:rPr lang="fi-FI" sz="2800" b="1" dirty="0" smtClean="0">
                <a:solidFill>
                  <a:srgbClr val="0070C0"/>
                </a:solidFill>
                <a:latin typeface="Cambria" panose="02040503050406030204" pitchFamily="18" charset="0"/>
                <a:cs typeface="Arial"/>
              </a:rPr>
              <a:t>Petunjuk Pelaksanaan Anggaran </a:t>
            </a:r>
            <a:r>
              <a:rPr lang="id-ID" sz="2800" b="1" dirty="0" smtClean="0">
                <a:solidFill>
                  <a:srgbClr val="0070C0"/>
                </a:solidFill>
                <a:latin typeface="Cambria" panose="02040503050406030204" pitchFamily="18" charset="0"/>
                <a:cs typeface="Arial"/>
              </a:rPr>
              <a:t>d</a:t>
            </a:r>
            <a:r>
              <a:rPr lang="fi-FI" sz="2800" b="1" dirty="0" smtClean="0">
                <a:solidFill>
                  <a:srgbClr val="0070C0"/>
                </a:solidFill>
                <a:latin typeface="Cambria" panose="02040503050406030204" pitchFamily="18" charset="0"/>
                <a:cs typeface="Arial"/>
              </a:rPr>
              <a:t>alam Rangka Pelaksanaan Tahapan Pemilu Tahun 2019</a:t>
            </a:r>
            <a:endParaRPr lang="en-AU" sz="2800" b="1" dirty="0">
              <a:solidFill>
                <a:srgbClr val="0070C0"/>
              </a:solidFill>
              <a:latin typeface="Cambria" panose="02040503050406030204" pitchFamily="18" charset="0"/>
              <a:cs typeface="Aria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3" y="78509"/>
            <a:ext cx="881805" cy="826520"/>
          </a:xfrm>
          <a:prstGeom prst="rect">
            <a:avLst/>
          </a:prstGeom>
        </p:spPr>
      </p:pic>
      <p:sp>
        <p:nvSpPr>
          <p:cNvPr id="8" name="TextBox 7"/>
          <p:cNvSpPr txBox="1"/>
          <p:nvPr/>
        </p:nvSpPr>
        <p:spPr>
          <a:xfrm>
            <a:off x="735291" y="253242"/>
            <a:ext cx="2766932" cy="477054"/>
          </a:xfrm>
          <a:prstGeom prst="rect">
            <a:avLst/>
          </a:prstGeom>
          <a:noFill/>
        </p:spPr>
        <p:txBody>
          <a:bodyPr wrap="square" rtlCol="0">
            <a:spAutoFit/>
          </a:bodyPr>
          <a:lstStyle/>
          <a:p>
            <a:pPr algn="ctr"/>
            <a:r>
              <a:rPr lang="id-ID" sz="1400" b="1" dirty="0" smtClean="0">
                <a:ln w="0"/>
              </a:rPr>
              <a:t>KEMENTERIAN KEUANGAN RI</a:t>
            </a:r>
          </a:p>
          <a:p>
            <a:pPr algn="ctr"/>
            <a:r>
              <a:rPr lang="id-ID" sz="1100" b="1" dirty="0" smtClean="0">
                <a:ln w="0"/>
              </a:rPr>
              <a:t>DIREKTORAT JENDERAL PERBENDAHARAAN</a:t>
            </a:r>
            <a:endParaRPr lang="id-ID" sz="1100" b="1" dirty="0">
              <a:ln w="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91" y="1571908"/>
            <a:ext cx="2446568" cy="3159573"/>
          </a:xfrm>
          <a:prstGeom prst="rect">
            <a:avLst/>
          </a:prstGeom>
        </p:spPr>
      </p:pic>
      <p:sp>
        <p:nvSpPr>
          <p:cNvPr id="9" name="TextBox 8"/>
          <p:cNvSpPr txBox="1"/>
          <p:nvPr/>
        </p:nvSpPr>
        <p:spPr>
          <a:xfrm>
            <a:off x="9170504" y="5361955"/>
            <a:ext cx="2355911" cy="338554"/>
          </a:xfrm>
          <a:prstGeom prst="rect">
            <a:avLst/>
          </a:prstGeom>
          <a:noFill/>
        </p:spPr>
        <p:txBody>
          <a:bodyPr wrap="square" rtlCol="0">
            <a:spAutoFit/>
          </a:bodyPr>
          <a:lstStyle/>
          <a:p>
            <a:pPr algn="ctr"/>
            <a:r>
              <a:rPr lang="id-ID" sz="1600" b="1" dirty="0" smtClean="0">
                <a:ln w="0"/>
              </a:rPr>
              <a:t>Senggigi, 18 April 2018</a:t>
            </a:r>
            <a:endParaRPr lang="id-ID" sz="1600" b="1" dirty="0">
              <a:ln w="0"/>
            </a:endParaRPr>
          </a:p>
        </p:txBody>
      </p:sp>
    </p:spTree>
    <p:extLst>
      <p:ext uri="{BB962C8B-B14F-4D97-AF65-F5344CB8AC3E}">
        <p14:creationId xmlns:p14="http://schemas.microsoft.com/office/powerpoint/2010/main" val="112039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9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89" y="3550918"/>
            <a:ext cx="1932432" cy="1450848"/>
          </a:xfrm>
          <a:prstGeom prst="rect">
            <a:avLst/>
          </a:prstGeom>
        </p:spPr>
      </p:pic>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362" y="4305840"/>
            <a:ext cx="711329" cy="711329"/>
          </a:xfrm>
          <a:prstGeom prst="rect">
            <a:avLst/>
          </a:prstGeom>
        </p:spPr>
      </p:pic>
      <p:sp>
        <p:nvSpPr>
          <p:cNvPr id="5" name="Rectangle 4"/>
          <p:cNvSpPr/>
          <p:nvPr/>
        </p:nvSpPr>
        <p:spPr>
          <a:xfrm>
            <a:off x="0" y="1303867"/>
            <a:ext cx="2287439" cy="555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4" name="Rectangle 13"/>
          <p:cNvSpPr/>
          <p:nvPr/>
        </p:nvSpPr>
        <p:spPr>
          <a:xfrm>
            <a:off x="2288597" y="1303866"/>
            <a:ext cx="3722737" cy="555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 name="Rectangle 14"/>
          <p:cNvSpPr/>
          <p:nvPr/>
        </p:nvSpPr>
        <p:spPr>
          <a:xfrm>
            <a:off x="7714167" y="1303865"/>
            <a:ext cx="4308500" cy="555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7" name="Rectangle 16"/>
          <p:cNvSpPr/>
          <p:nvPr/>
        </p:nvSpPr>
        <p:spPr>
          <a:xfrm>
            <a:off x="0" y="923641"/>
            <a:ext cx="2278257" cy="30479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id-ID">
              <a:solidFill>
                <a:prstClr val="white"/>
              </a:solidFill>
            </a:endParaRPr>
          </a:p>
        </p:txBody>
      </p:sp>
      <p:sp>
        <p:nvSpPr>
          <p:cNvPr id="23" name="Rectangle 22"/>
          <p:cNvSpPr/>
          <p:nvPr/>
        </p:nvSpPr>
        <p:spPr>
          <a:xfrm>
            <a:off x="2277911" y="923640"/>
            <a:ext cx="3733423" cy="30479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id-ID">
              <a:solidFill>
                <a:prstClr val="white"/>
              </a:solidFill>
            </a:endParaRPr>
          </a:p>
        </p:txBody>
      </p:sp>
      <p:sp>
        <p:nvSpPr>
          <p:cNvPr id="25" name="Rectangle 24"/>
          <p:cNvSpPr/>
          <p:nvPr/>
        </p:nvSpPr>
        <p:spPr>
          <a:xfrm>
            <a:off x="7701353" y="923640"/>
            <a:ext cx="4321314" cy="30479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id-ID">
              <a:solidFill>
                <a:prstClr val="white"/>
              </a:solidFill>
            </a:endParaRPr>
          </a:p>
        </p:txBody>
      </p:sp>
      <p:sp>
        <p:nvSpPr>
          <p:cNvPr id="6" name="Rectangle 5"/>
          <p:cNvSpPr/>
          <p:nvPr/>
        </p:nvSpPr>
        <p:spPr>
          <a:xfrm>
            <a:off x="3799628" y="872014"/>
            <a:ext cx="607859" cy="369332"/>
          </a:xfrm>
          <a:prstGeom prst="rect">
            <a:avLst/>
          </a:prstGeom>
        </p:spPr>
        <p:txBody>
          <a:bodyPr wrap="none">
            <a:spAutoFit/>
          </a:bodyPr>
          <a:lstStyle/>
          <a:p>
            <a:r>
              <a:rPr lang="id-ID" dirty="0" smtClean="0">
                <a:solidFill>
                  <a:prstClr val="black"/>
                </a:solidFill>
                <a:latin typeface="Century Gothic" panose="020B0502020202020204" pitchFamily="34" charset="0"/>
              </a:rPr>
              <a:t>KPU</a:t>
            </a:r>
            <a:endParaRPr lang="id-ID" dirty="0">
              <a:solidFill>
                <a:prstClr val="black"/>
              </a:solidFill>
            </a:endParaRPr>
          </a:p>
        </p:txBody>
      </p:sp>
      <p:sp>
        <p:nvSpPr>
          <p:cNvPr id="26" name="Rectangle 25"/>
          <p:cNvSpPr/>
          <p:nvPr/>
        </p:nvSpPr>
        <p:spPr>
          <a:xfrm>
            <a:off x="607877" y="881389"/>
            <a:ext cx="764953" cy="369332"/>
          </a:xfrm>
          <a:prstGeom prst="rect">
            <a:avLst/>
          </a:prstGeom>
        </p:spPr>
        <p:txBody>
          <a:bodyPr wrap="none">
            <a:spAutoFit/>
          </a:bodyPr>
          <a:lstStyle/>
          <a:p>
            <a:r>
              <a:rPr lang="id-ID" dirty="0" smtClean="0">
                <a:solidFill>
                  <a:prstClr val="white"/>
                </a:solidFill>
                <a:latin typeface="Century Gothic" panose="020B0502020202020204" pitchFamily="34" charset="0"/>
              </a:rPr>
              <a:t>KPPN</a:t>
            </a:r>
            <a:endParaRPr lang="id-ID" dirty="0">
              <a:solidFill>
                <a:prstClr val="white"/>
              </a:solidFill>
            </a:endParaRPr>
          </a:p>
        </p:txBody>
      </p:sp>
      <p:sp>
        <p:nvSpPr>
          <p:cNvPr id="28" name="Rectangle 27"/>
          <p:cNvSpPr/>
          <p:nvPr/>
        </p:nvSpPr>
        <p:spPr>
          <a:xfrm>
            <a:off x="8509823" y="894863"/>
            <a:ext cx="3415701" cy="338554"/>
          </a:xfrm>
          <a:prstGeom prst="rect">
            <a:avLst/>
          </a:prstGeom>
        </p:spPr>
        <p:txBody>
          <a:bodyPr wrap="square">
            <a:spAutoFit/>
          </a:bodyPr>
          <a:lstStyle/>
          <a:p>
            <a:r>
              <a:rPr lang="id-ID" sz="1600" dirty="0" smtClean="0">
                <a:solidFill>
                  <a:prstClr val="black"/>
                </a:solidFill>
                <a:latin typeface="Century Gothic" panose="020B0502020202020204" pitchFamily="34" charset="0"/>
              </a:rPr>
              <a:t>BPP </a:t>
            </a:r>
            <a:r>
              <a:rPr lang="id-ID" sz="1600" i="1" dirty="0" smtClean="0">
                <a:solidFill>
                  <a:prstClr val="black"/>
                </a:solidFill>
                <a:latin typeface="Century Gothic" panose="020B0502020202020204" pitchFamily="34" charset="0"/>
              </a:rPr>
              <a:t>AD HOC</a:t>
            </a:r>
            <a:r>
              <a:rPr lang="id-ID" sz="1600" dirty="0" smtClean="0">
                <a:solidFill>
                  <a:prstClr val="black"/>
                </a:solidFill>
                <a:latin typeface="Century Gothic" panose="020B0502020202020204" pitchFamily="34" charset="0"/>
              </a:rPr>
              <a:t> </a:t>
            </a:r>
            <a:r>
              <a:rPr lang="id-ID" sz="1600" dirty="0" smtClean="0">
                <a:solidFill>
                  <a:prstClr val="black"/>
                </a:solidFill>
                <a:latin typeface="Century Gothic" panose="020B0502020202020204" pitchFamily="34" charset="0"/>
              </a:rPr>
              <a:t>LN</a:t>
            </a:r>
            <a:endParaRPr lang="id-ID" sz="1600" dirty="0">
              <a:solidFill>
                <a:prstClr val="black"/>
              </a:solidFill>
            </a:endParaRPr>
          </a:p>
        </p:txBody>
      </p:sp>
      <p:grpSp>
        <p:nvGrpSpPr>
          <p:cNvPr id="29" name="Group 43"/>
          <p:cNvGrpSpPr/>
          <p:nvPr/>
        </p:nvGrpSpPr>
        <p:grpSpPr>
          <a:xfrm>
            <a:off x="3399358" y="1435778"/>
            <a:ext cx="771599" cy="912978"/>
            <a:chOff x="6829010" y="4120969"/>
            <a:chExt cx="888323" cy="1182777"/>
          </a:xfrm>
        </p:grpSpPr>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8436" y="4120969"/>
              <a:ext cx="628817" cy="628816"/>
            </a:xfrm>
            <a:prstGeom prst="rect">
              <a:avLst/>
            </a:prstGeom>
          </p:spPr>
        </p:pic>
        <p:sp>
          <p:nvSpPr>
            <p:cNvPr id="31" name="TextBox 30"/>
            <p:cNvSpPr txBox="1"/>
            <p:nvPr/>
          </p:nvSpPr>
          <p:spPr>
            <a:xfrm>
              <a:off x="6829010" y="4765462"/>
              <a:ext cx="888323" cy="538284"/>
            </a:xfrm>
            <a:prstGeom prst="rect">
              <a:avLst/>
            </a:prstGeom>
            <a:noFill/>
          </p:spPr>
          <p:txBody>
            <a:bodyPr wrap="square" rtlCol="0">
              <a:spAutoFit/>
            </a:bodyPr>
            <a:lstStyle/>
            <a:p>
              <a:pPr algn="ctr"/>
              <a:r>
                <a:rPr lang="en-US" sz="1050" b="1" dirty="0" smtClean="0">
                  <a:solidFill>
                    <a:prstClr val="black"/>
                  </a:solidFill>
                </a:rPr>
                <a:t>S</a:t>
              </a:r>
              <a:r>
                <a:rPr lang="id-ID" sz="1050" b="1" dirty="0" smtClean="0">
                  <a:solidFill>
                    <a:prstClr val="black"/>
                  </a:solidFill>
                </a:rPr>
                <a:t>PM-UP/ TUP</a:t>
              </a:r>
              <a:endParaRPr lang="en-US" sz="1050" b="1" dirty="0">
                <a:solidFill>
                  <a:prstClr val="black"/>
                </a:solidFill>
              </a:endParaRPr>
            </a:p>
          </p:txBody>
        </p:sp>
      </p:grpSp>
      <p:grpSp>
        <p:nvGrpSpPr>
          <p:cNvPr id="32" name="Group 27"/>
          <p:cNvGrpSpPr/>
          <p:nvPr/>
        </p:nvGrpSpPr>
        <p:grpSpPr>
          <a:xfrm>
            <a:off x="3993075" y="1450221"/>
            <a:ext cx="834198" cy="815215"/>
            <a:chOff x="7326914" y="2615739"/>
            <a:chExt cx="1178767" cy="957159"/>
          </a:xfrm>
        </p:grpSpPr>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9327" y="2615739"/>
              <a:ext cx="830709" cy="671069"/>
            </a:xfrm>
            <a:prstGeom prst="rect">
              <a:avLst/>
            </a:prstGeom>
          </p:spPr>
        </p:pic>
        <p:sp>
          <p:nvSpPr>
            <p:cNvPr id="34" name="TextBox 33"/>
            <p:cNvSpPr txBox="1"/>
            <p:nvPr/>
          </p:nvSpPr>
          <p:spPr>
            <a:xfrm>
              <a:off x="7326914" y="3265737"/>
              <a:ext cx="1178767" cy="307161"/>
            </a:xfrm>
            <a:prstGeom prst="rect">
              <a:avLst/>
            </a:prstGeom>
            <a:noFill/>
          </p:spPr>
          <p:txBody>
            <a:bodyPr wrap="square" rtlCol="0">
              <a:spAutoFit/>
            </a:bodyPr>
            <a:lstStyle/>
            <a:p>
              <a:pPr algn="ctr"/>
              <a:r>
                <a:rPr lang="id-ID" sz="1100" b="1" dirty="0" smtClean="0">
                  <a:solidFill>
                    <a:prstClr val="black"/>
                  </a:solidFill>
                </a:rPr>
                <a:t>PPSPM</a:t>
              </a:r>
              <a:endParaRPr lang="en-US" sz="1100" b="1" dirty="0">
                <a:solidFill>
                  <a:prstClr val="black"/>
                </a:solidFill>
              </a:endParaRPr>
            </a:p>
          </p:txBody>
        </p:sp>
      </p:grpSp>
      <p:cxnSp>
        <p:nvCxnSpPr>
          <p:cNvPr id="36" name="Straight Arrow Connector 35"/>
          <p:cNvCxnSpPr>
            <a:stCxn id="30" idx="1"/>
          </p:cNvCxnSpPr>
          <p:nvPr/>
        </p:nvCxnSpPr>
        <p:spPr>
          <a:xfrm flipH="1" flipV="1">
            <a:off x="2093981" y="1674984"/>
            <a:ext cx="1391739" cy="34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7292" y="1394277"/>
            <a:ext cx="1543949" cy="780263"/>
          </a:xfrm>
          <a:prstGeom prst="rect">
            <a:avLst/>
          </a:prstGeom>
        </p:spPr>
      </p:pic>
      <p:cxnSp>
        <p:nvCxnSpPr>
          <p:cNvPr id="41" name="Straight Arrow Connector 40"/>
          <p:cNvCxnSpPr/>
          <p:nvPr/>
        </p:nvCxnSpPr>
        <p:spPr>
          <a:xfrm>
            <a:off x="1025218" y="2168922"/>
            <a:ext cx="429" cy="2365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913467" y="4148667"/>
            <a:ext cx="1092200" cy="185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11759" y="3484643"/>
            <a:ext cx="653131" cy="653131"/>
          </a:xfrm>
          <a:prstGeom prst="rect">
            <a:avLst/>
          </a:prstGeom>
        </p:spPr>
      </p:pic>
      <p:cxnSp>
        <p:nvCxnSpPr>
          <p:cNvPr id="47" name="Straight Arrow Connector 46"/>
          <p:cNvCxnSpPr/>
          <p:nvPr/>
        </p:nvCxnSpPr>
        <p:spPr>
          <a:xfrm flipH="1">
            <a:off x="1025647" y="3166673"/>
            <a:ext cx="14135" cy="4227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11350" y="4164626"/>
            <a:ext cx="771599" cy="253916"/>
          </a:xfrm>
          <a:prstGeom prst="rect">
            <a:avLst/>
          </a:prstGeom>
          <a:noFill/>
        </p:spPr>
        <p:txBody>
          <a:bodyPr wrap="square" rtlCol="0">
            <a:spAutoFit/>
          </a:bodyPr>
          <a:lstStyle/>
          <a:p>
            <a:pPr algn="ctr"/>
            <a:r>
              <a:rPr lang="id-ID" sz="1050" b="1" dirty="0" smtClean="0">
                <a:solidFill>
                  <a:prstClr val="black"/>
                </a:solidFill>
              </a:rPr>
              <a:t>TRANSFER</a:t>
            </a:r>
            <a:endParaRPr lang="en-US" sz="1050" b="1" dirty="0">
              <a:solidFill>
                <a:prstClr val="black"/>
              </a:solidFill>
            </a:endParaRPr>
          </a:p>
        </p:txBody>
      </p:sp>
      <p:grpSp>
        <p:nvGrpSpPr>
          <p:cNvPr id="52" name="Group 25"/>
          <p:cNvGrpSpPr/>
          <p:nvPr/>
        </p:nvGrpSpPr>
        <p:grpSpPr>
          <a:xfrm>
            <a:off x="3528139" y="3544930"/>
            <a:ext cx="1068816" cy="937705"/>
            <a:chOff x="7383414" y="3324542"/>
            <a:chExt cx="2094740" cy="2098368"/>
          </a:xfrm>
        </p:grpSpPr>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96158" y="3324542"/>
              <a:ext cx="1217714" cy="1217714"/>
            </a:xfrm>
            <a:prstGeom prst="rect">
              <a:avLst/>
            </a:prstGeom>
          </p:spPr>
        </p:pic>
        <p:sp>
          <p:nvSpPr>
            <p:cNvPr id="54" name="TextBox 53"/>
            <p:cNvSpPr txBox="1"/>
            <p:nvPr/>
          </p:nvSpPr>
          <p:spPr>
            <a:xfrm>
              <a:off x="7383414" y="4458684"/>
              <a:ext cx="2094740" cy="964226"/>
            </a:xfrm>
            <a:prstGeom prst="rect">
              <a:avLst/>
            </a:prstGeom>
            <a:noFill/>
          </p:spPr>
          <p:txBody>
            <a:bodyPr wrap="square" rtlCol="0">
              <a:spAutoFit/>
            </a:bodyPr>
            <a:lstStyle/>
            <a:p>
              <a:pPr algn="ctr"/>
              <a:r>
                <a:rPr lang="id-ID" sz="1100" b="1" dirty="0" smtClean="0">
                  <a:solidFill>
                    <a:prstClr val="black"/>
                  </a:solidFill>
                </a:rPr>
                <a:t>BENDAHARA PENGELUARAN</a:t>
              </a:r>
              <a:endParaRPr lang="en-US" sz="1100" b="1" dirty="0">
                <a:solidFill>
                  <a:prstClr val="black"/>
                </a:solidFill>
              </a:endParaRPr>
            </a:p>
          </p:txBody>
        </p:sp>
      </p:grpSp>
      <p:sp>
        <p:nvSpPr>
          <p:cNvPr id="56" name="TextBox 55"/>
          <p:cNvSpPr txBox="1"/>
          <p:nvPr/>
        </p:nvSpPr>
        <p:spPr>
          <a:xfrm>
            <a:off x="2835895" y="4338975"/>
            <a:ext cx="771599" cy="253916"/>
          </a:xfrm>
          <a:prstGeom prst="rect">
            <a:avLst/>
          </a:prstGeom>
          <a:noFill/>
        </p:spPr>
        <p:txBody>
          <a:bodyPr wrap="square" rtlCol="0">
            <a:spAutoFit/>
          </a:bodyPr>
          <a:lstStyle/>
          <a:p>
            <a:pPr algn="ctr"/>
            <a:r>
              <a:rPr lang="id-ID" sz="1050" b="1" dirty="0" smtClean="0">
                <a:solidFill>
                  <a:prstClr val="black"/>
                </a:solidFill>
              </a:rPr>
              <a:t>REKENING</a:t>
            </a:r>
            <a:endParaRPr lang="en-US" sz="1050" b="1" dirty="0">
              <a:solidFill>
                <a:prstClr val="black"/>
              </a:solidFill>
            </a:endParaRPr>
          </a:p>
        </p:txBody>
      </p:sp>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804" y="4412090"/>
            <a:ext cx="671341" cy="671341"/>
          </a:xfrm>
          <a:prstGeom prst="rect">
            <a:avLst/>
          </a:prstGeom>
        </p:spPr>
      </p:pic>
      <p:sp>
        <p:nvSpPr>
          <p:cNvPr id="62" name="TextBox 61"/>
          <p:cNvSpPr txBox="1"/>
          <p:nvPr/>
        </p:nvSpPr>
        <p:spPr>
          <a:xfrm>
            <a:off x="5257126" y="4930310"/>
            <a:ext cx="771599" cy="253916"/>
          </a:xfrm>
          <a:prstGeom prst="rect">
            <a:avLst/>
          </a:prstGeom>
          <a:noFill/>
        </p:spPr>
        <p:txBody>
          <a:bodyPr wrap="square" rtlCol="0">
            <a:spAutoFit/>
          </a:bodyPr>
          <a:lstStyle/>
          <a:p>
            <a:pPr algn="ctr"/>
            <a:r>
              <a:rPr lang="id-ID" sz="1050" b="1" dirty="0" smtClean="0">
                <a:solidFill>
                  <a:prstClr val="black"/>
                </a:solidFill>
              </a:rPr>
              <a:t>TRANSFER</a:t>
            </a:r>
            <a:endParaRPr lang="en-US" sz="1050" b="1" dirty="0">
              <a:solidFill>
                <a:prstClr val="black"/>
              </a:solidFill>
            </a:endParaRPr>
          </a:p>
        </p:txBody>
      </p:sp>
      <p:pic>
        <p:nvPicPr>
          <p:cNvPr id="63" name="Pictur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77747" y="3627939"/>
            <a:ext cx="663101" cy="762566"/>
          </a:xfrm>
          <a:prstGeom prst="rect">
            <a:avLst/>
          </a:prstGeom>
        </p:spPr>
      </p:pic>
      <p:pic>
        <p:nvPicPr>
          <p:cNvPr id="66" name="Picture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91151" y="4137774"/>
            <a:ext cx="663101" cy="762566"/>
          </a:xfrm>
          <a:prstGeom prst="rect">
            <a:avLst/>
          </a:prstGeom>
        </p:spPr>
      </p:pic>
      <p:grpSp>
        <p:nvGrpSpPr>
          <p:cNvPr id="74" name="Group 49"/>
          <p:cNvGrpSpPr/>
          <p:nvPr/>
        </p:nvGrpSpPr>
        <p:grpSpPr>
          <a:xfrm>
            <a:off x="590943" y="2466172"/>
            <a:ext cx="987261" cy="759769"/>
            <a:chOff x="8864333" y="1723695"/>
            <a:chExt cx="1269015" cy="1112682"/>
          </a:xfrm>
        </p:grpSpPr>
        <p:pic>
          <p:nvPicPr>
            <p:cNvPr id="75" name="Picture 74"/>
            <p:cNvPicPr>
              <a:picLocks noChangeAspect="1"/>
            </p:cNvPicPr>
            <p:nvPr/>
          </p:nvPicPr>
          <p:blipFill>
            <a:blip r:embed="rId10"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094355" y="1723695"/>
              <a:ext cx="742627" cy="742630"/>
            </a:xfrm>
            <a:prstGeom prst="rect">
              <a:avLst/>
            </a:prstGeom>
          </p:spPr>
        </p:pic>
        <p:sp>
          <p:nvSpPr>
            <p:cNvPr id="76" name="TextBox 75"/>
            <p:cNvSpPr txBox="1"/>
            <p:nvPr/>
          </p:nvSpPr>
          <p:spPr>
            <a:xfrm>
              <a:off x="8864333" y="2453249"/>
              <a:ext cx="1269015" cy="383128"/>
            </a:xfrm>
            <a:prstGeom prst="rect">
              <a:avLst/>
            </a:prstGeom>
            <a:noFill/>
          </p:spPr>
          <p:txBody>
            <a:bodyPr wrap="square" rtlCol="0">
              <a:spAutoFit/>
            </a:bodyPr>
            <a:lstStyle/>
            <a:p>
              <a:r>
                <a:rPr lang="en-US" sz="1100" b="1" dirty="0" smtClean="0">
                  <a:solidFill>
                    <a:prstClr val="black"/>
                  </a:solidFill>
                </a:rPr>
                <a:t>SP2D</a:t>
              </a:r>
              <a:r>
                <a:rPr lang="id-ID" sz="1100" b="1" dirty="0" smtClean="0">
                  <a:solidFill>
                    <a:prstClr val="black"/>
                  </a:solidFill>
                </a:rPr>
                <a:t> UP/TUP</a:t>
              </a:r>
              <a:endParaRPr lang="en-US" sz="1100" b="1" dirty="0">
                <a:solidFill>
                  <a:prstClr val="black"/>
                </a:solidFill>
              </a:endParaRPr>
            </a:p>
          </p:txBody>
        </p:sp>
      </p:grpSp>
      <p:sp>
        <p:nvSpPr>
          <p:cNvPr id="81" name="TextBox 80"/>
          <p:cNvSpPr txBox="1"/>
          <p:nvPr/>
        </p:nvSpPr>
        <p:spPr>
          <a:xfrm>
            <a:off x="10701360" y="4080930"/>
            <a:ext cx="1285164" cy="340519"/>
          </a:xfrm>
          <a:prstGeom prst="round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id-ID" sz="1400" b="1" dirty="0" smtClean="0">
                <a:solidFill>
                  <a:prstClr val="white"/>
                </a:solidFill>
              </a:rPr>
              <a:t>PANTARLIH LN </a:t>
            </a:r>
            <a:endParaRPr lang="en-US" sz="1400" b="1" dirty="0">
              <a:solidFill>
                <a:prstClr val="white"/>
              </a:solidFill>
            </a:endParaRPr>
          </a:p>
        </p:txBody>
      </p:sp>
      <p:sp>
        <p:nvSpPr>
          <p:cNvPr id="82" name="TextBox 81"/>
          <p:cNvSpPr txBox="1"/>
          <p:nvPr/>
        </p:nvSpPr>
        <p:spPr>
          <a:xfrm>
            <a:off x="10701361" y="4829883"/>
            <a:ext cx="1285163" cy="340519"/>
          </a:xfrm>
          <a:prstGeom prst="round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id-ID" sz="1400" b="1" dirty="0" smtClean="0">
                <a:solidFill>
                  <a:prstClr val="white"/>
                </a:solidFill>
              </a:rPr>
              <a:t>KPPS LN</a:t>
            </a:r>
            <a:endParaRPr lang="en-US" sz="1400" b="1" dirty="0">
              <a:solidFill>
                <a:prstClr val="white"/>
              </a:solidFill>
            </a:endParaRPr>
          </a:p>
        </p:txBody>
      </p:sp>
      <p:sp>
        <p:nvSpPr>
          <p:cNvPr id="83" name="TextBox 82"/>
          <p:cNvSpPr txBox="1"/>
          <p:nvPr/>
        </p:nvSpPr>
        <p:spPr>
          <a:xfrm>
            <a:off x="8785759" y="4506774"/>
            <a:ext cx="736597" cy="374571"/>
          </a:xfrm>
          <a:prstGeom prst="roundRect">
            <a:avLst/>
          </a:prstGeom>
          <a:solidFill>
            <a:srgbClr val="7030A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600" b="1" dirty="0" smtClean="0">
                <a:solidFill>
                  <a:prstClr val="white"/>
                </a:solidFill>
              </a:rPr>
              <a:t>PPLN</a:t>
            </a:r>
            <a:endParaRPr lang="en-US" sz="1600" b="1" dirty="0">
              <a:solidFill>
                <a:prstClr val="white"/>
              </a:solidFill>
            </a:endParaRPr>
          </a:p>
        </p:txBody>
      </p:sp>
      <p:cxnSp>
        <p:nvCxnSpPr>
          <p:cNvPr id="88" name="Straight Arrow Connector 87"/>
          <p:cNvCxnSpPr/>
          <p:nvPr/>
        </p:nvCxnSpPr>
        <p:spPr>
          <a:xfrm flipV="1">
            <a:off x="10278870" y="4223516"/>
            <a:ext cx="386193" cy="3524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0278870" y="4761819"/>
            <a:ext cx="406728" cy="3173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43"/>
          <p:cNvGrpSpPr/>
          <p:nvPr/>
        </p:nvGrpSpPr>
        <p:grpSpPr>
          <a:xfrm>
            <a:off x="2889062" y="5629842"/>
            <a:ext cx="771599" cy="744533"/>
            <a:chOff x="6671019" y="4073443"/>
            <a:chExt cx="888323" cy="964555"/>
          </a:xfrm>
        </p:grpSpPr>
        <p:pic>
          <p:nvPicPr>
            <p:cNvPr id="64" name="Picture 63"/>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770889" y="4073443"/>
              <a:ext cx="655575" cy="655574"/>
            </a:xfrm>
            <a:prstGeom prst="rect">
              <a:avLst/>
            </a:prstGeom>
          </p:spPr>
        </p:pic>
        <p:sp>
          <p:nvSpPr>
            <p:cNvPr id="65" name="TextBox 64"/>
            <p:cNvSpPr txBox="1"/>
            <p:nvPr/>
          </p:nvSpPr>
          <p:spPr>
            <a:xfrm>
              <a:off x="6671019" y="4699078"/>
              <a:ext cx="888323" cy="338920"/>
            </a:xfrm>
            <a:prstGeom prst="rect">
              <a:avLst/>
            </a:prstGeom>
            <a:noFill/>
          </p:spPr>
          <p:txBody>
            <a:bodyPr wrap="square" rtlCol="0">
              <a:spAutoFit/>
            </a:bodyPr>
            <a:lstStyle/>
            <a:p>
              <a:pPr algn="ctr"/>
              <a:r>
                <a:rPr lang="en-US" sz="1100" b="1" dirty="0" smtClean="0">
                  <a:solidFill>
                    <a:prstClr val="black"/>
                  </a:solidFill>
                </a:rPr>
                <a:t>S</a:t>
              </a:r>
              <a:r>
                <a:rPr lang="id-ID" sz="1100" b="1" dirty="0" smtClean="0">
                  <a:solidFill>
                    <a:prstClr val="black"/>
                  </a:solidFill>
                </a:rPr>
                <a:t>PBy</a:t>
              </a:r>
              <a:endParaRPr lang="en-US" sz="1100" b="1" dirty="0">
                <a:solidFill>
                  <a:prstClr val="black"/>
                </a:solidFill>
              </a:endParaRPr>
            </a:p>
          </p:txBody>
        </p:sp>
      </p:grpSp>
      <p:cxnSp>
        <p:nvCxnSpPr>
          <p:cNvPr id="67" name="Straight Arrow Connector 66"/>
          <p:cNvCxnSpPr/>
          <p:nvPr/>
        </p:nvCxnSpPr>
        <p:spPr>
          <a:xfrm>
            <a:off x="3555404" y="6013663"/>
            <a:ext cx="23396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044712" y="4906972"/>
            <a:ext cx="955978" cy="261610"/>
          </a:xfrm>
          <a:prstGeom prst="rect">
            <a:avLst/>
          </a:prstGeom>
          <a:noFill/>
        </p:spPr>
        <p:txBody>
          <a:bodyPr wrap="square" rtlCol="0">
            <a:spAutoFit/>
          </a:bodyPr>
          <a:lstStyle/>
          <a:p>
            <a:pPr algn="ctr"/>
            <a:r>
              <a:rPr lang="id-ID" sz="1100" b="1" dirty="0" smtClean="0">
                <a:solidFill>
                  <a:prstClr val="black"/>
                </a:solidFill>
              </a:rPr>
              <a:t>REKENING</a:t>
            </a:r>
            <a:endParaRPr lang="en-US" sz="1100" b="1" dirty="0">
              <a:solidFill>
                <a:prstClr val="black"/>
              </a:solidFill>
            </a:endParaRPr>
          </a:p>
        </p:txBody>
      </p:sp>
      <p:grpSp>
        <p:nvGrpSpPr>
          <p:cNvPr id="11" name="Group 10"/>
          <p:cNvGrpSpPr/>
          <p:nvPr/>
        </p:nvGrpSpPr>
        <p:grpSpPr>
          <a:xfrm>
            <a:off x="2277911" y="5657257"/>
            <a:ext cx="855728" cy="808712"/>
            <a:chOff x="4878227" y="2618768"/>
            <a:chExt cx="561138" cy="600061"/>
          </a:xfrm>
        </p:grpSpPr>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61644" y="2618768"/>
              <a:ext cx="409447" cy="445307"/>
            </a:xfrm>
            <a:prstGeom prst="rect">
              <a:avLst/>
            </a:prstGeom>
          </p:spPr>
        </p:pic>
        <p:sp>
          <p:nvSpPr>
            <p:cNvPr id="71" name="TextBox 70"/>
            <p:cNvSpPr txBox="1"/>
            <p:nvPr/>
          </p:nvSpPr>
          <p:spPr>
            <a:xfrm>
              <a:off x="4878227" y="3030424"/>
              <a:ext cx="561138" cy="188405"/>
            </a:xfrm>
            <a:prstGeom prst="rect">
              <a:avLst/>
            </a:prstGeom>
            <a:noFill/>
          </p:spPr>
          <p:txBody>
            <a:bodyPr wrap="square" rtlCol="0">
              <a:spAutoFit/>
            </a:bodyPr>
            <a:lstStyle/>
            <a:p>
              <a:pPr algn="ctr"/>
              <a:r>
                <a:rPr lang="id-ID" sz="1050" b="1" dirty="0" smtClean="0">
                  <a:solidFill>
                    <a:prstClr val="black"/>
                  </a:solidFill>
                </a:rPr>
                <a:t>PPK</a:t>
              </a:r>
              <a:endParaRPr lang="en-US" sz="1050" b="1" dirty="0">
                <a:solidFill>
                  <a:prstClr val="black"/>
                </a:solidFill>
              </a:endParaRPr>
            </a:p>
          </p:txBody>
        </p:sp>
      </p:grpSp>
      <p:grpSp>
        <p:nvGrpSpPr>
          <p:cNvPr id="8" name="Group 7"/>
          <p:cNvGrpSpPr/>
          <p:nvPr/>
        </p:nvGrpSpPr>
        <p:grpSpPr>
          <a:xfrm>
            <a:off x="3784331" y="5603487"/>
            <a:ext cx="1039878" cy="825361"/>
            <a:chOff x="4003524" y="5690240"/>
            <a:chExt cx="1039878" cy="825361"/>
          </a:xfrm>
        </p:grpSpPr>
        <p:pic>
          <p:nvPicPr>
            <p:cNvPr id="68" name="Picture 6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29165" y="5690240"/>
              <a:ext cx="637500" cy="623529"/>
            </a:xfrm>
            <a:prstGeom prst="rect">
              <a:avLst/>
            </a:prstGeom>
          </p:spPr>
        </p:pic>
        <p:sp>
          <p:nvSpPr>
            <p:cNvPr id="72" name="TextBox 71"/>
            <p:cNvSpPr txBox="1"/>
            <p:nvPr/>
          </p:nvSpPr>
          <p:spPr>
            <a:xfrm>
              <a:off x="4003524" y="6253991"/>
              <a:ext cx="1039878" cy="261610"/>
            </a:xfrm>
            <a:prstGeom prst="rect">
              <a:avLst/>
            </a:prstGeom>
            <a:noFill/>
          </p:spPr>
          <p:txBody>
            <a:bodyPr wrap="square" rtlCol="0">
              <a:spAutoFit/>
            </a:bodyPr>
            <a:lstStyle/>
            <a:p>
              <a:pPr algn="ctr"/>
              <a:r>
                <a:rPr lang="id-ID" sz="1100" b="1" dirty="0" smtClean="0">
                  <a:solidFill>
                    <a:prstClr val="black"/>
                  </a:solidFill>
                </a:rPr>
                <a:t>BPP</a:t>
              </a:r>
              <a:endParaRPr lang="en-US" sz="1100" b="1" dirty="0">
                <a:solidFill>
                  <a:prstClr val="black"/>
                </a:solidFill>
              </a:endParaRPr>
            </a:p>
          </p:txBody>
        </p:sp>
      </p:grpSp>
      <p:pic>
        <p:nvPicPr>
          <p:cNvPr id="79" name="Picture 7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57615" y="4206119"/>
            <a:ext cx="645030" cy="601309"/>
          </a:xfrm>
          <a:prstGeom prst="rect">
            <a:avLst/>
          </a:prstGeom>
        </p:spPr>
      </p:pic>
      <p:sp>
        <p:nvSpPr>
          <p:cNvPr id="80" name="TextBox 79"/>
          <p:cNvSpPr txBox="1"/>
          <p:nvPr/>
        </p:nvSpPr>
        <p:spPr>
          <a:xfrm>
            <a:off x="6121129" y="4785968"/>
            <a:ext cx="1500634" cy="261610"/>
          </a:xfrm>
          <a:prstGeom prst="rect">
            <a:avLst/>
          </a:prstGeom>
          <a:noFill/>
        </p:spPr>
        <p:txBody>
          <a:bodyPr wrap="square" rtlCol="0">
            <a:spAutoFit/>
          </a:bodyPr>
          <a:lstStyle/>
          <a:p>
            <a:pPr algn="ctr"/>
            <a:r>
              <a:rPr lang="id-ID" sz="1100" b="1" dirty="0" smtClean="0">
                <a:solidFill>
                  <a:prstClr val="black"/>
                </a:solidFill>
              </a:rPr>
              <a:t>POKJA PLN</a:t>
            </a:r>
            <a:endParaRPr lang="en-US" sz="1100" b="1" dirty="0">
              <a:solidFill>
                <a:prstClr val="black"/>
              </a:solidFill>
            </a:endParaRPr>
          </a:p>
        </p:txBody>
      </p:sp>
      <p:cxnSp>
        <p:nvCxnSpPr>
          <p:cNvPr id="87" name="Straight Arrow Connector 86"/>
          <p:cNvCxnSpPr/>
          <p:nvPr/>
        </p:nvCxnSpPr>
        <p:spPr>
          <a:xfrm flipV="1">
            <a:off x="7097930" y="4631200"/>
            <a:ext cx="1019527" cy="303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6012491" y="1303864"/>
            <a:ext cx="1688862" cy="555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91" name="Rectangle 90"/>
          <p:cNvSpPr/>
          <p:nvPr/>
        </p:nvSpPr>
        <p:spPr>
          <a:xfrm>
            <a:off x="6011335" y="924410"/>
            <a:ext cx="1702832" cy="304797"/>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id-ID" dirty="0">
              <a:solidFill>
                <a:prstClr val="white"/>
              </a:solidFill>
            </a:endParaRPr>
          </a:p>
        </p:txBody>
      </p:sp>
      <p:sp>
        <p:nvSpPr>
          <p:cNvPr id="92" name="Rectangle 91"/>
          <p:cNvSpPr/>
          <p:nvPr/>
        </p:nvSpPr>
        <p:spPr>
          <a:xfrm>
            <a:off x="6274621" y="912058"/>
            <a:ext cx="1515132" cy="338554"/>
          </a:xfrm>
          <a:prstGeom prst="rect">
            <a:avLst/>
          </a:prstGeom>
        </p:spPr>
        <p:txBody>
          <a:bodyPr wrap="square">
            <a:spAutoFit/>
          </a:bodyPr>
          <a:lstStyle/>
          <a:p>
            <a:r>
              <a:rPr lang="id-ID" sz="1600" dirty="0" smtClean="0">
                <a:solidFill>
                  <a:prstClr val="black"/>
                </a:solidFill>
                <a:latin typeface="Century Gothic" panose="020B0502020202020204" pitchFamily="34" charset="0"/>
              </a:rPr>
              <a:t>KEMENLU</a:t>
            </a:r>
            <a:endParaRPr lang="id-ID" sz="1600" dirty="0">
              <a:solidFill>
                <a:prstClr val="black"/>
              </a:solidFill>
            </a:endParaRPr>
          </a:p>
        </p:txBody>
      </p:sp>
      <p:grpSp>
        <p:nvGrpSpPr>
          <p:cNvPr id="73" name="Group 72"/>
          <p:cNvGrpSpPr/>
          <p:nvPr/>
        </p:nvGrpSpPr>
        <p:grpSpPr>
          <a:xfrm>
            <a:off x="0" y="-40929"/>
            <a:ext cx="12192000" cy="830997"/>
            <a:chOff x="0" y="-40929"/>
            <a:chExt cx="12192000" cy="830997"/>
          </a:xfrm>
        </p:grpSpPr>
        <p:sp>
          <p:nvSpPr>
            <p:cNvPr id="77" name="Rectangle 76"/>
            <p:cNvSpPr/>
            <p:nvPr/>
          </p:nvSpPr>
          <p:spPr>
            <a:xfrm>
              <a:off x="0" y="-3229"/>
              <a:ext cx="12192000" cy="719666"/>
            </a:xfrm>
            <a:prstGeom prst="rect">
              <a:avLst/>
            </a:prstGeom>
            <a:gradFill flip="none" rotWithShape="1">
              <a:gsLst>
                <a:gs pos="0">
                  <a:srgbClr val="0070C0"/>
                </a:gs>
                <a:gs pos="32775">
                  <a:srgbClr val="00B050"/>
                </a:gs>
                <a:gs pos="69000">
                  <a:srgbClr val="FF0000"/>
                </a:gs>
                <a:gs pos="100000">
                  <a:srgbClr val="FFC000"/>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TextBox 77"/>
            <p:cNvSpPr txBox="1"/>
            <p:nvPr/>
          </p:nvSpPr>
          <p:spPr>
            <a:xfrm>
              <a:off x="861267" y="-40929"/>
              <a:ext cx="10151873" cy="830997"/>
            </a:xfrm>
            <a:prstGeom prst="rect">
              <a:avLst/>
            </a:prstGeom>
            <a:noFill/>
          </p:spPr>
          <p:txBody>
            <a:bodyPr wrap="square" rtlCol="0">
              <a:spAutoFit/>
            </a:bodyPr>
            <a:lstStyle/>
            <a:p>
              <a:pPr algn="ctr"/>
              <a:r>
                <a:rPr lang="id-ID" sz="2400" b="1" dirty="0">
                  <a:solidFill>
                    <a:schemeClr val="bg1"/>
                  </a:solidFill>
                  <a:latin typeface="Maiandra GD" panose="020E0502030308020204" pitchFamily="34" charset="0"/>
                </a:rPr>
                <a:t>MEKANISME PENCAIRAN &amp; PENYALURAN DANA PEMILU OLEH KPU</a:t>
              </a:r>
              <a:br>
                <a:rPr lang="id-ID" sz="2400" b="1" dirty="0">
                  <a:solidFill>
                    <a:schemeClr val="bg1"/>
                  </a:solidFill>
                  <a:latin typeface="Maiandra GD" panose="020E0502030308020204" pitchFamily="34" charset="0"/>
                </a:rPr>
              </a:br>
              <a:r>
                <a:rPr lang="id-ID" sz="2400" b="1" dirty="0">
                  <a:solidFill>
                    <a:schemeClr val="bg1"/>
                  </a:solidFill>
                  <a:latin typeface="Maiandra GD" panose="020E0502030308020204" pitchFamily="34" charset="0"/>
                </a:rPr>
                <a:t>DI </a:t>
              </a:r>
              <a:r>
                <a:rPr lang="id-ID" sz="2400" b="1" dirty="0" smtClean="0">
                  <a:solidFill>
                    <a:schemeClr val="bg1"/>
                  </a:solidFill>
                  <a:latin typeface="Maiandra GD" panose="020E0502030308020204" pitchFamily="34" charset="0"/>
                </a:rPr>
                <a:t>LUAR </a:t>
              </a:r>
              <a:r>
                <a:rPr lang="id-ID" sz="2400" b="1" dirty="0">
                  <a:solidFill>
                    <a:schemeClr val="bg1"/>
                  </a:solidFill>
                  <a:latin typeface="Maiandra GD" panose="020E0502030308020204" pitchFamily="34" charset="0"/>
                </a:rPr>
                <a:t>NEGERI</a:t>
              </a:r>
            </a:p>
          </p:txBody>
        </p:sp>
      </p:grpSp>
      <p:sp>
        <p:nvSpPr>
          <p:cNvPr id="85" name="TextBox 84"/>
          <p:cNvSpPr txBox="1"/>
          <p:nvPr/>
        </p:nvSpPr>
        <p:spPr>
          <a:xfrm>
            <a:off x="3432204" y="5752053"/>
            <a:ext cx="801534" cy="261610"/>
          </a:xfrm>
          <a:prstGeom prst="rect">
            <a:avLst/>
          </a:prstGeom>
          <a:noFill/>
        </p:spPr>
        <p:txBody>
          <a:bodyPr wrap="square" rtlCol="0">
            <a:spAutoFit/>
          </a:bodyPr>
          <a:lstStyle/>
          <a:p>
            <a:pPr algn="ctr"/>
            <a:r>
              <a:rPr lang="id-ID" sz="1100" b="1" dirty="0" smtClean="0">
                <a:solidFill>
                  <a:prstClr val="black"/>
                </a:solidFill>
              </a:rPr>
              <a:t>ATAU</a:t>
            </a:r>
            <a:endParaRPr lang="en-US" sz="1100" b="1" dirty="0">
              <a:solidFill>
                <a:prstClr val="black"/>
              </a:solidFill>
            </a:endParaRPr>
          </a:p>
        </p:txBody>
      </p:sp>
      <p:cxnSp>
        <p:nvCxnSpPr>
          <p:cNvPr id="96" name="Elbow Connector 95"/>
          <p:cNvCxnSpPr/>
          <p:nvPr/>
        </p:nvCxnSpPr>
        <p:spPr>
          <a:xfrm rot="5400000" flipH="1" flipV="1">
            <a:off x="3149097" y="4990466"/>
            <a:ext cx="1131567" cy="356233"/>
          </a:xfrm>
          <a:prstGeom prst="bentConnector3">
            <a:avLst>
              <a:gd name="adj1" fmla="val 61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Right Brace 96"/>
          <p:cNvSpPr/>
          <p:nvPr/>
        </p:nvSpPr>
        <p:spPr>
          <a:xfrm>
            <a:off x="4512273" y="4004514"/>
            <a:ext cx="395702" cy="1429561"/>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98" name="TextBox 97"/>
          <p:cNvSpPr txBox="1"/>
          <p:nvPr/>
        </p:nvSpPr>
        <p:spPr>
          <a:xfrm>
            <a:off x="4026271" y="4556798"/>
            <a:ext cx="801534" cy="261610"/>
          </a:xfrm>
          <a:prstGeom prst="rect">
            <a:avLst/>
          </a:prstGeom>
          <a:noFill/>
        </p:spPr>
        <p:txBody>
          <a:bodyPr wrap="square" rtlCol="0">
            <a:spAutoFit/>
          </a:bodyPr>
          <a:lstStyle/>
          <a:p>
            <a:pPr algn="ctr"/>
            <a:r>
              <a:rPr lang="id-ID" sz="1100" b="1" dirty="0" smtClean="0">
                <a:solidFill>
                  <a:prstClr val="black"/>
                </a:solidFill>
              </a:rPr>
              <a:t>ATAU</a:t>
            </a:r>
            <a:endParaRPr lang="en-US" sz="1100" b="1" dirty="0">
              <a:solidFill>
                <a:prstClr val="black"/>
              </a:solidFill>
            </a:endParaRPr>
          </a:p>
        </p:txBody>
      </p:sp>
      <p:cxnSp>
        <p:nvCxnSpPr>
          <p:cNvPr id="99" name="Elbow Connector 98"/>
          <p:cNvCxnSpPr>
            <a:endCxn id="68" idx="0"/>
          </p:cNvCxnSpPr>
          <p:nvPr/>
        </p:nvCxnSpPr>
        <p:spPr>
          <a:xfrm rot="16200000" flipH="1">
            <a:off x="3697079" y="4971844"/>
            <a:ext cx="972286" cy="291000"/>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5731640" y="4694060"/>
            <a:ext cx="431906" cy="4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294439" y="3152657"/>
            <a:ext cx="1881921"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id-ID" sz="1000" dirty="0" smtClean="0">
                <a:solidFill>
                  <a:prstClr val="black"/>
                </a:solidFill>
              </a:rPr>
              <a:t>Bendahara Pengeluaran/ BPP mentransfer ke Staf Pengelola Urusan Pertanggungjawaban anggaran</a:t>
            </a:r>
            <a:endParaRPr lang="en-US" sz="1000" dirty="0">
              <a:solidFill>
                <a:prstClr val="black"/>
              </a:solidFill>
            </a:endParaRPr>
          </a:p>
        </p:txBody>
      </p:sp>
      <p:sp>
        <p:nvSpPr>
          <p:cNvPr id="102" name="TextBox 101"/>
          <p:cNvSpPr txBox="1"/>
          <p:nvPr/>
        </p:nvSpPr>
        <p:spPr>
          <a:xfrm>
            <a:off x="3632133" y="6374069"/>
            <a:ext cx="2278887" cy="43088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id-ID" sz="1050" dirty="0" smtClean="0">
                <a:solidFill>
                  <a:prstClr val="black"/>
                </a:solidFill>
              </a:rPr>
              <a:t>Apabila melalui BPP, Bendahara Pengeluaran mentransfer uang ke BPP</a:t>
            </a:r>
            <a:endParaRPr lang="en-US" sz="1050" dirty="0">
              <a:solidFill>
                <a:prstClr val="black"/>
              </a:solidFill>
            </a:endParaRPr>
          </a:p>
        </p:txBody>
      </p:sp>
      <p:pic>
        <p:nvPicPr>
          <p:cNvPr id="103" name="Picture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9501" y="3893592"/>
            <a:ext cx="659847" cy="659847"/>
          </a:xfrm>
          <a:prstGeom prst="rect">
            <a:avLst/>
          </a:prstGeom>
        </p:spPr>
      </p:pic>
      <p:sp>
        <p:nvSpPr>
          <p:cNvPr id="104" name="TextBox 103"/>
          <p:cNvSpPr txBox="1"/>
          <p:nvPr/>
        </p:nvSpPr>
        <p:spPr>
          <a:xfrm>
            <a:off x="7636262" y="4671949"/>
            <a:ext cx="771599" cy="253916"/>
          </a:xfrm>
          <a:prstGeom prst="rect">
            <a:avLst/>
          </a:prstGeom>
          <a:noFill/>
        </p:spPr>
        <p:txBody>
          <a:bodyPr wrap="square" rtlCol="0">
            <a:spAutoFit/>
          </a:bodyPr>
          <a:lstStyle/>
          <a:p>
            <a:pPr algn="ctr"/>
            <a:r>
              <a:rPr lang="id-ID" sz="1050" b="1" dirty="0" smtClean="0">
                <a:solidFill>
                  <a:prstClr val="black"/>
                </a:solidFill>
              </a:rPr>
              <a:t>TRANSFER</a:t>
            </a:r>
            <a:endParaRPr lang="en-US" sz="1050" b="1" dirty="0">
              <a:solidFill>
                <a:prstClr val="black"/>
              </a:solidFill>
            </a:endParaRPr>
          </a:p>
        </p:txBody>
      </p:sp>
      <p:sp>
        <p:nvSpPr>
          <p:cNvPr id="84" name="TextBox 83"/>
          <p:cNvSpPr txBox="1"/>
          <p:nvPr/>
        </p:nvSpPr>
        <p:spPr>
          <a:xfrm>
            <a:off x="8805662" y="5941070"/>
            <a:ext cx="3141346" cy="830997"/>
          </a:xfrm>
          <a:prstGeom prst="rect">
            <a:avLst/>
          </a:prstGeom>
          <a:noFill/>
        </p:spPr>
        <p:txBody>
          <a:bodyPr wrap="square" rtlCol="0">
            <a:spAutoFit/>
          </a:bodyPr>
          <a:lstStyle/>
          <a:p>
            <a:pPr algn="just"/>
            <a:r>
              <a:rPr lang="id-ID" sz="1200" dirty="0"/>
              <a:t>Mekanisme penyaluran dan penggunaan Dana Pemilu pada PPLN, Pantarlih LN, dan KPPS LN mengikuti petunjuk teknis yang ditetapkan Ketua KPU</a:t>
            </a:r>
          </a:p>
        </p:txBody>
      </p:sp>
      <p:sp>
        <p:nvSpPr>
          <p:cNvPr id="90" name="TextBox 89"/>
          <p:cNvSpPr txBox="1"/>
          <p:nvPr/>
        </p:nvSpPr>
        <p:spPr>
          <a:xfrm>
            <a:off x="3340583" y="2284946"/>
            <a:ext cx="2036135" cy="261610"/>
          </a:xfrm>
          <a:prstGeom prst="rect">
            <a:avLst/>
          </a:prstGeom>
          <a:noFill/>
        </p:spPr>
        <p:txBody>
          <a:bodyPr wrap="none" rtlCol="0">
            <a:spAutoFit/>
          </a:bodyPr>
          <a:lstStyle/>
          <a:p>
            <a:r>
              <a:rPr lang="id-ID" sz="1100" dirty="0" smtClean="0"/>
              <a:t>(Termasuk pengajuan SPM GUP)</a:t>
            </a:r>
            <a:endParaRPr lang="id-ID" sz="1100" dirty="0"/>
          </a:p>
        </p:txBody>
      </p:sp>
    </p:spTree>
    <p:extLst>
      <p:ext uri="{BB962C8B-B14F-4D97-AF65-F5344CB8AC3E}">
        <p14:creationId xmlns:p14="http://schemas.microsoft.com/office/powerpoint/2010/main" val="236503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92973"/>
            <a:ext cx="3996267" cy="5565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5" name="Rectangle 14"/>
          <p:cNvSpPr/>
          <p:nvPr/>
        </p:nvSpPr>
        <p:spPr>
          <a:xfrm>
            <a:off x="3996267" y="1295398"/>
            <a:ext cx="6290733" cy="555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7" name="Rectangle 16"/>
          <p:cNvSpPr/>
          <p:nvPr/>
        </p:nvSpPr>
        <p:spPr>
          <a:xfrm>
            <a:off x="0" y="923641"/>
            <a:ext cx="3996267" cy="30479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id-ID">
              <a:solidFill>
                <a:prstClr val="white"/>
              </a:solidFill>
            </a:endParaRPr>
          </a:p>
        </p:txBody>
      </p:sp>
      <p:sp>
        <p:nvSpPr>
          <p:cNvPr id="24" name="Rectangle 23"/>
          <p:cNvSpPr/>
          <p:nvPr/>
        </p:nvSpPr>
        <p:spPr>
          <a:xfrm>
            <a:off x="3996267" y="923640"/>
            <a:ext cx="6290732" cy="30479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id-ID">
              <a:solidFill>
                <a:prstClr val="white"/>
              </a:solidFill>
            </a:endParaRPr>
          </a:p>
        </p:txBody>
      </p:sp>
      <p:sp>
        <p:nvSpPr>
          <p:cNvPr id="26" name="Rectangle 25"/>
          <p:cNvSpPr/>
          <p:nvPr/>
        </p:nvSpPr>
        <p:spPr>
          <a:xfrm>
            <a:off x="811362" y="891373"/>
            <a:ext cx="2543262" cy="369332"/>
          </a:xfrm>
          <a:prstGeom prst="rect">
            <a:avLst/>
          </a:prstGeom>
        </p:spPr>
        <p:txBody>
          <a:bodyPr wrap="square">
            <a:spAutoFit/>
          </a:bodyPr>
          <a:lstStyle/>
          <a:p>
            <a:r>
              <a:rPr lang="en-US" dirty="0" smtClean="0">
                <a:solidFill>
                  <a:prstClr val="white"/>
                </a:solidFill>
                <a:latin typeface="Century Gothic" panose="020B0502020202020204" pitchFamily="34" charset="0"/>
              </a:rPr>
              <a:t>B</a:t>
            </a:r>
            <a:r>
              <a:rPr lang="id-ID" dirty="0" smtClean="0">
                <a:solidFill>
                  <a:prstClr val="white"/>
                </a:solidFill>
                <a:latin typeface="Century Gothic" panose="020B0502020202020204" pitchFamily="34" charset="0"/>
              </a:rPr>
              <a:t>PP </a:t>
            </a:r>
            <a:r>
              <a:rPr lang="id-ID" i="1" dirty="0" smtClean="0">
                <a:solidFill>
                  <a:prstClr val="white"/>
                </a:solidFill>
                <a:latin typeface="Century Gothic" panose="020B0502020202020204" pitchFamily="34" charset="0"/>
              </a:rPr>
              <a:t>AD HOC</a:t>
            </a:r>
            <a:r>
              <a:rPr lang="id-ID" dirty="0" smtClean="0">
                <a:solidFill>
                  <a:prstClr val="white"/>
                </a:solidFill>
                <a:latin typeface="Century Gothic" panose="020B0502020202020204" pitchFamily="34" charset="0"/>
              </a:rPr>
              <a:t> </a:t>
            </a:r>
            <a:r>
              <a:rPr lang="id-ID" dirty="0" smtClean="0">
                <a:solidFill>
                  <a:prstClr val="white"/>
                </a:solidFill>
                <a:latin typeface="Century Gothic" panose="020B0502020202020204" pitchFamily="34" charset="0"/>
              </a:rPr>
              <a:t>DN</a:t>
            </a:r>
            <a:endParaRPr lang="id-ID" dirty="0">
              <a:solidFill>
                <a:prstClr val="white"/>
              </a:solidFill>
            </a:endParaRPr>
          </a:p>
        </p:txBody>
      </p:sp>
      <p:sp>
        <p:nvSpPr>
          <p:cNvPr id="27" name="Rectangle 26"/>
          <p:cNvSpPr/>
          <p:nvPr/>
        </p:nvSpPr>
        <p:spPr>
          <a:xfrm>
            <a:off x="6785362" y="871283"/>
            <a:ext cx="1816771" cy="369332"/>
          </a:xfrm>
          <a:prstGeom prst="rect">
            <a:avLst/>
          </a:prstGeom>
        </p:spPr>
        <p:txBody>
          <a:bodyPr wrap="square">
            <a:spAutoFit/>
          </a:bodyPr>
          <a:lstStyle/>
          <a:p>
            <a:r>
              <a:rPr lang="id-ID" dirty="0" smtClean="0">
                <a:solidFill>
                  <a:prstClr val="black"/>
                </a:solidFill>
                <a:latin typeface="Century Gothic" panose="020B0502020202020204" pitchFamily="34" charset="0"/>
              </a:rPr>
              <a:t>KPU KAB/KOTA</a:t>
            </a:r>
            <a:endParaRPr lang="id-ID" dirty="0">
              <a:solidFill>
                <a:prstClr val="black"/>
              </a:solidFill>
            </a:endParaRPr>
          </a:p>
        </p:txBody>
      </p:sp>
      <p:grpSp>
        <p:nvGrpSpPr>
          <p:cNvPr id="4" name="Group 3"/>
          <p:cNvGrpSpPr/>
          <p:nvPr/>
        </p:nvGrpSpPr>
        <p:grpSpPr>
          <a:xfrm>
            <a:off x="1545061" y="2077738"/>
            <a:ext cx="757172" cy="1128262"/>
            <a:chOff x="1247928" y="1739293"/>
            <a:chExt cx="708898" cy="1042088"/>
          </a:xfrm>
        </p:grpSpPr>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146" y="1739293"/>
              <a:ext cx="604391" cy="657326"/>
            </a:xfrm>
            <a:prstGeom prst="rect">
              <a:avLst/>
            </a:prstGeom>
          </p:spPr>
        </p:pic>
        <p:sp>
          <p:nvSpPr>
            <p:cNvPr id="55" name="TextBox 54"/>
            <p:cNvSpPr txBox="1"/>
            <p:nvPr/>
          </p:nvSpPr>
          <p:spPr>
            <a:xfrm>
              <a:off x="1247928" y="2350494"/>
              <a:ext cx="708898" cy="430887"/>
            </a:xfrm>
            <a:prstGeom prst="rect">
              <a:avLst/>
            </a:prstGeom>
            <a:noFill/>
          </p:spPr>
          <p:txBody>
            <a:bodyPr wrap="square" rtlCol="0">
              <a:spAutoFit/>
            </a:bodyPr>
            <a:lstStyle/>
            <a:p>
              <a:pPr algn="ctr"/>
              <a:r>
                <a:rPr lang="id-ID" sz="1200" b="1" dirty="0" smtClean="0">
                  <a:solidFill>
                    <a:prstClr val="black"/>
                  </a:solidFill>
                </a:rPr>
                <a:t>KETUA KPPS</a:t>
              </a:r>
              <a:endParaRPr lang="en-US" sz="1200" b="1" dirty="0">
                <a:solidFill>
                  <a:prstClr val="black"/>
                </a:solidFill>
              </a:endParaRPr>
            </a:p>
          </p:txBody>
        </p:sp>
      </p:grpSp>
      <p:pic>
        <p:nvPicPr>
          <p:cNvPr id="91" name="Picture 90"/>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797084" y="2202825"/>
            <a:ext cx="567376" cy="532597"/>
          </a:xfrm>
          <a:prstGeom prst="rect">
            <a:avLst/>
          </a:prstGeom>
        </p:spPr>
      </p:pic>
      <p:sp>
        <p:nvSpPr>
          <p:cNvPr id="92" name="TextBox 91"/>
          <p:cNvSpPr txBox="1"/>
          <p:nvPr/>
        </p:nvSpPr>
        <p:spPr>
          <a:xfrm>
            <a:off x="2347712" y="2705730"/>
            <a:ext cx="1500394" cy="553998"/>
          </a:xfrm>
          <a:prstGeom prst="rect">
            <a:avLst/>
          </a:prstGeom>
          <a:noFill/>
        </p:spPr>
        <p:txBody>
          <a:bodyPr wrap="square" rtlCol="0">
            <a:spAutoFit/>
          </a:bodyPr>
          <a:lstStyle/>
          <a:p>
            <a:pPr algn="ctr"/>
            <a:r>
              <a:rPr lang="en-US" sz="1000" b="1" dirty="0" smtClean="0">
                <a:solidFill>
                  <a:prstClr val="black"/>
                </a:solidFill>
              </a:rPr>
              <a:t>S</a:t>
            </a:r>
            <a:r>
              <a:rPr lang="id-ID" sz="1000" b="1" dirty="0" smtClean="0">
                <a:solidFill>
                  <a:prstClr val="black"/>
                </a:solidFill>
              </a:rPr>
              <a:t>PTJ </a:t>
            </a:r>
          </a:p>
          <a:p>
            <a:pPr algn="ctr"/>
            <a:r>
              <a:rPr lang="id-ID" sz="1000" b="1" dirty="0" smtClean="0">
                <a:solidFill>
                  <a:prstClr val="black"/>
                </a:solidFill>
              </a:rPr>
              <a:t>DILAMPIRI BUKTI-BUKTI PENGELUARAN</a:t>
            </a:r>
            <a:endParaRPr lang="en-US" sz="1000" b="1" dirty="0">
              <a:solidFill>
                <a:prstClr val="black"/>
              </a:solidFill>
            </a:endParaRPr>
          </a:p>
        </p:txBody>
      </p:sp>
      <p:cxnSp>
        <p:nvCxnSpPr>
          <p:cNvPr id="94" name="Straight Arrow Connector 93"/>
          <p:cNvCxnSpPr/>
          <p:nvPr/>
        </p:nvCxnSpPr>
        <p:spPr>
          <a:xfrm>
            <a:off x="2299053" y="2594685"/>
            <a:ext cx="437667" cy="33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27"/>
          <p:cNvGrpSpPr/>
          <p:nvPr/>
        </p:nvGrpSpPr>
        <p:grpSpPr>
          <a:xfrm>
            <a:off x="6817352" y="2230342"/>
            <a:ext cx="866123" cy="971363"/>
            <a:chOff x="6956496" y="2541742"/>
            <a:chExt cx="1819441" cy="1663725"/>
          </a:xfrm>
        </p:grpSpPr>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9953" y="2541742"/>
              <a:ext cx="1224089" cy="988851"/>
            </a:xfrm>
            <a:prstGeom prst="rect">
              <a:avLst/>
            </a:prstGeom>
          </p:spPr>
        </p:pic>
        <p:sp>
          <p:nvSpPr>
            <p:cNvPr id="108" name="TextBox 107"/>
            <p:cNvSpPr txBox="1"/>
            <p:nvPr/>
          </p:nvSpPr>
          <p:spPr>
            <a:xfrm>
              <a:off x="6956496" y="3467455"/>
              <a:ext cx="1819441" cy="738012"/>
            </a:xfrm>
            <a:prstGeom prst="rect">
              <a:avLst/>
            </a:prstGeom>
            <a:noFill/>
          </p:spPr>
          <p:txBody>
            <a:bodyPr wrap="square" rtlCol="0">
              <a:spAutoFit/>
            </a:bodyPr>
            <a:lstStyle/>
            <a:p>
              <a:pPr algn="ctr"/>
              <a:r>
                <a:rPr lang="id-ID" sz="1100" b="1" dirty="0" smtClean="0">
                  <a:solidFill>
                    <a:prstClr val="black"/>
                  </a:solidFill>
                </a:rPr>
                <a:t>PPK KPU KAB/KOTA</a:t>
              </a:r>
              <a:endParaRPr lang="en-US" sz="1100" b="1" dirty="0">
                <a:solidFill>
                  <a:prstClr val="black"/>
                </a:solidFill>
              </a:endParaRPr>
            </a:p>
          </p:txBody>
        </p:sp>
      </p:grpSp>
      <p:cxnSp>
        <p:nvCxnSpPr>
          <p:cNvPr id="109" name="Straight Arrow Connector 108"/>
          <p:cNvCxnSpPr/>
          <p:nvPr/>
        </p:nvCxnSpPr>
        <p:spPr>
          <a:xfrm>
            <a:off x="6485037" y="2594533"/>
            <a:ext cx="511776" cy="75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8" name="Group 43"/>
          <p:cNvGrpSpPr/>
          <p:nvPr/>
        </p:nvGrpSpPr>
        <p:grpSpPr>
          <a:xfrm>
            <a:off x="8219999" y="2217327"/>
            <a:ext cx="857420" cy="1111001"/>
            <a:chOff x="6744005" y="4162579"/>
            <a:chExt cx="987127" cy="1439318"/>
          </a:xfrm>
        </p:grpSpPr>
        <p:pic>
          <p:nvPicPr>
            <p:cNvPr id="149" name="Picture 1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246" y="4162579"/>
              <a:ext cx="749788" cy="749786"/>
            </a:xfrm>
            <a:prstGeom prst="rect">
              <a:avLst/>
            </a:prstGeom>
          </p:spPr>
        </p:pic>
        <p:sp>
          <p:nvSpPr>
            <p:cNvPr id="150" name="TextBox 149"/>
            <p:cNvSpPr txBox="1"/>
            <p:nvPr/>
          </p:nvSpPr>
          <p:spPr>
            <a:xfrm>
              <a:off x="6744005" y="4854280"/>
              <a:ext cx="987127" cy="747617"/>
            </a:xfrm>
            <a:prstGeom prst="rect">
              <a:avLst/>
            </a:prstGeom>
            <a:noFill/>
          </p:spPr>
          <p:txBody>
            <a:bodyPr wrap="square" rtlCol="0">
              <a:spAutoFit/>
            </a:bodyPr>
            <a:lstStyle/>
            <a:p>
              <a:pPr algn="ctr"/>
              <a:r>
                <a:rPr lang="id-ID" sz="1050" b="1" dirty="0" smtClean="0">
                  <a:solidFill>
                    <a:prstClr val="black"/>
                  </a:solidFill>
                </a:rPr>
                <a:t>SPP </a:t>
              </a:r>
              <a:r>
                <a:rPr lang="id-ID" sz="1050" b="1" dirty="0" smtClean="0">
                  <a:solidFill>
                    <a:prstClr val="black"/>
                  </a:solidFill>
                </a:rPr>
                <a:t>GUP/GUP-Nihil/PTUP</a:t>
              </a:r>
              <a:endParaRPr lang="en-US" sz="1050" b="1" dirty="0">
                <a:solidFill>
                  <a:prstClr val="black"/>
                </a:solidFill>
              </a:endParaRPr>
            </a:p>
          </p:txBody>
        </p:sp>
      </p:grpSp>
      <p:grpSp>
        <p:nvGrpSpPr>
          <p:cNvPr id="153" name="Group 25"/>
          <p:cNvGrpSpPr/>
          <p:nvPr/>
        </p:nvGrpSpPr>
        <p:grpSpPr>
          <a:xfrm>
            <a:off x="8621025" y="3363544"/>
            <a:ext cx="1039878" cy="986998"/>
            <a:chOff x="7159146" y="3239682"/>
            <a:chExt cx="2038025" cy="2208674"/>
          </a:xfrm>
        </p:grpSpPr>
        <p:pic>
          <p:nvPicPr>
            <p:cNvPr id="154" name="Picture 1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93108" y="3239682"/>
              <a:ext cx="1370102" cy="1370101"/>
            </a:xfrm>
            <a:prstGeom prst="rect">
              <a:avLst/>
            </a:prstGeom>
          </p:spPr>
        </p:pic>
        <p:sp>
          <p:nvSpPr>
            <p:cNvPr id="155" name="TextBox 154"/>
            <p:cNvSpPr txBox="1"/>
            <p:nvPr/>
          </p:nvSpPr>
          <p:spPr>
            <a:xfrm>
              <a:off x="7159146" y="4484130"/>
              <a:ext cx="2038025" cy="964226"/>
            </a:xfrm>
            <a:prstGeom prst="rect">
              <a:avLst/>
            </a:prstGeom>
            <a:noFill/>
          </p:spPr>
          <p:txBody>
            <a:bodyPr wrap="square" rtlCol="0">
              <a:spAutoFit/>
            </a:bodyPr>
            <a:lstStyle/>
            <a:p>
              <a:pPr algn="ctr"/>
              <a:r>
                <a:rPr lang="id-ID" sz="1100" b="1" dirty="0" smtClean="0">
                  <a:solidFill>
                    <a:prstClr val="black"/>
                  </a:solidFill>
                </a:rPr>
                <a:t>PPSPM KPU KAB/KOTA</a:t>
              </a:r>
              <a:endParaRPr lang="en-US" sz="1100" b="1" dirty="0">
                <a:solidFill>
                  <a:prstClr val="black"/>
                </a:solidFill>
              </a:endParaRPr>
            </a:p>
          </p:txBody>
        </p:sp>
      </p:grpSp>
      <p:cxnSp>
        <p:nvCxnSpPr>
          <p:cNvPr id="156" name="Elbow Connector 155"/>
          <p:cNvCxnSpPr>
            <a:stCxn id="149" idx="3"/>
            <a:endCxn id="154" idx="0"/>
          </p:cNvCxnSpPr>
          <p:nvPr/>
        </p:nvCxnSpPr>
        <p:spPr>
          <a:xfrm>
            <a:off x="8924460" y="2506705"/>
            <a:ext cx="216504" cy="85683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750888" y="3082891"/>
            <a:ext cx="1885718" cy="1634490"/>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Tx/>
              <a:buChar char="-"/>
            </a:pPr>
            <a:r>
              <a:rPr lang="id-ID" sz="1000" dirty="0" smtClean="0">
                <a:solidFill>
                  <a:prstClr val="black"/>
                </a:solidFill>
              </a:rPr>
              <a:t>PPK MELAKUKAN REKAPITULASI VERIFIKASI PENGGUNAAN DANA DAN BUKTI-BUKTI PENGELUARAN DAN SPTJ </a:t>
            </a:r>
          </a:p>
          <a:p>
            <a:pPr marL="171450" indent="-171450">
              <a:buFontTx/>
              <a:buChar char="-"/>
            </a:pPr>
            <a:r>
              <a:rPr lang="id-ID" sz="1000" dirty="0">
                <a:solidFill>
                  <a:prstClr val="black"/>
                </a:solidFill>
              </a:rPr>
              <a:t>MENERBITKAN SPP </a:t>
            </a:r>
            <a:r>
              <a:rPr lang="id-ID" sz="1000" dirty="0" smtClean="0">
                <a:solidFill>
                  <a:prstClr val="black"/>
                </a:solidFill>
              </a:rPr>
              <a:t>GUP/GUP-Nihil/PTUP </a:t>
            </a:r>
            <a:r>
              <a:rPr lang="id-ID" sz="1000" dirty="0">
                <a:solidFill>
                  <a:prstClr val="black"/>
                </a:solidFill>
              </a:rPr>
              <a:t>DAN MENYAMPAIKAN KEPADA PPSPM</a:t>
            </a:r>
          </a:p>
        </p:txBody>
      </p:sp>
      <p:cxnSp>
        <p:nvCxnSpPr>
          <p:cNvPr id="82" name="Straight Arrow Connector 81"/>
          <p:cNvCxnSpPr/>
          <p:nvPr/>
        </p:nvCxnSpPr>
        <p:spPr>
          <a:xfrm flipV="1">
            <a:off x="7568324" y="2559713"/>
            <a:ext cx="704869" cy="123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0" y="-40929"/>
            <a:ext cx="12192000" cy="830997"/>
            <a:chOff x="0" y="-40929"/>
            <a:chExt cx="12192000" cy="830997"/>
          </a:xfrm>
        </p:grpSpPr>
        <p:sp>
          <p:nvSpPr>
            <p:cNvPr id="75" name="Rectangle 74"/>
            <p:cNvSpPr/>
            <p:nvPr/>
          </p:nvSpPr>
          <p:spPr>
            <a:xfrm>
              <a:off x="0" y="-3229"/>
              <a:ext cx="12192000" cy="719666"/>
            </a:xfrm>
            <a:prstGeom prst="rect">
              <a:avLst/>
            </a:prstGeom>
            <a:gradFill flip="none" rotWithShape="1">
              <a:gsLst>
                <a:gs pos="0">
                  <a:srgbClr val="0070C0"/>
                </a:gs>
                <a:gs pos="32775">
                  <a:srgbClr val="00B050"/>
                </a:gs>
                <a:gs pos="69000">
                  <a:srgbClr val="FF0000"/>
                </a:gs>
                <a:gs pos="100000">
                  <a:srgbClr val="FFC000"/>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TextBox 77"/>
            <p:cNvSpPr txBox="1"/>
            <p:nvPr/>
          </p:nvSpPr>
          <p:spPr>
            <a:xfrm>
              <a:off x="861267" y="-40929"/>
              <a:ext cx="10151873" cy="830997"/>
            </a:xfrm>
            <a:prstGeom prst="rect">
              <a:avLst/>
            </a:prstGeom>
            <a:noFill/>
          </p:spPr>
          <p:txBody>
            <a:bodyPr wrap="square" rtlCol="0">
              <a:spAutoFit/>
            </a:bodyPr>
            <a:lstStyle/>
            <a:p>
              <a:pPr algn="ctr"/>
              <a:r>
                <a:rPr lang="id-ID" sz="2400" b="1" dirty="0">
                  <a:solidFill>
                    <a:schemeClr val="bg1"/>
                  </a:solidFill>
                  <a:latin typeface="Maiandra GD" panose="020E0502030308020204" pitchFamily="34" charset="0"/>
                </a:rPr>
                <a:t>MEKANISME PERTANGGUNGJAWABAN DANA PEMILU PADA BADAN PENYELENGGARA </a:t>
              </a:r>
              <a:r>
                <a:rPr lang="id-ID" sz="2400" b="1" i="1" dirty="0">
                  <a:solidFill>
                    <a:schemeClr val="bg1"/>
                  </a:solidFill>
                  <a:latin typeface="Maiandra GD" panose="020E0502030308020204" pitchFamily="34" charset="0"/>
                </a:rPr>
                <a:t>AD HOC</a:t>
              </a:r>
              <a:r>
                <a:rPr lang="id-ID" sz="2400" b="1" dirty="0">
                  <a:solidFill>
                    <a:schemeClr val="bg1"/>
                  </a:solidFill>
                  <a:latin typeface="Maiandra GD" panose="020E0502030308020204" pitchFamily="34" charset="0"/>
                </a:rPr>
                <a:t> </a:t>
              </a:r>
              <a:r>
                <a:rPr lang="id-ID" sz="2400" b="1" dirty="0" smtClean="0">
                  <a:solidFill>
                    <a:schemeClr val="bg1"/>
                  </a:solidFill>
                  <a:latin typeface="Maiandra GD" panose="020E0502030308020204" pitchFamily="34" charset="0"/>
                </a:rPr>
                <a:t> </a:t>
              </a:r>
              <a:r>
                <a:rPr lang="id-ID" sz="2400" b="1" dirty="0">
                  <a:solidFill>
                    <a:schemeClr val="bg1"/>
                  </a:solidFill>
                  <a:latin typeface="Maiandra GD" panose="020E0502030308020204" pitchFamily="34" charset="0"/>
                </a:rPr>
                <a:t>DALAM NEGERI</a:t>
              </a:r>
            </a:p>
          </p:txBody>
        </p:sp>
      </p:grpSp>
      <p:grpSp>
        <p:nvGrpSpPr>
          <p:cNvPr id="79" name="Group 78"/>
          <p:cNvGrpSpPr/>
          <p:nvPr/>
        </p:nvGrpSpPr>
        <p:grpSpPr>
          <a:xfrm>
            <a:off x="4575783" y="2274722"/>
            <a:ext cx="1091312" cy="1104054"/>
            <a:chOff x="1249487" y="1671195"/>
            <a:chExt cx="1091312" cy="1104054"/>
          </a:xfrm>
        </p:grpSpPr>
        <p:sp>
          <p:nvSpPr>
            <p:cNvPr id="80" name="TextBox 79"/>
            <p:cNvSpPr txBox="1"/>
            <p:nvPr/>
          </p:nvSpPr>
          <p:spPr>
            <a:xfrm>
              <a:off x="1249487" y="2344362"/>
              <a:ext cx="1091312" cy="430887"/>
            </a:xfrm>
            <a:prstGeom prst="rect">
              <a:avLst/>
            </a:prstGeom>
            <a:noFill/>
          </p:spPr>
          <p:txBody>
            <a:bodyPr wrap="square" rtlCol="0">
              <a:spAutoFit/>
            </a:bodyPr>
            <a:lstStyle/>
            <a:p>
              <a:pPr algn="ctr"/>
              <a:r>
                <a:rPr lang="id-ID" sz="1100" b="1" dirty="0" smtClean="0">
                  <a:solidFill>
                    <a:prstClr val="black"/>
                  </a:solidFill>
                </a:rPr>
                <a:t>BENDAHARA PENGELUARAN</a:t>
              </a:r>
              <a:endParaRPr lang="en-US" sz="1100" b="1" dirty="0">
                <a:solidFill>
                  <a:prstClr val="black"/>
                </a:solidFill>
              </a:endParaRPr>
            </a:p>
          </p:txBody>
        </p:sp>
        <p:pic>
          <p:nvPicPr>
            <p:cNvPr id="81" name="Picture 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836" y="1671195"/>
              <a:ext cx="638518" cy="694443"/>
            </a:xfrm>
            <a:prstGeom prst="rect">
              <a:avLst/>
            </a:prstGeom>
          </p:spPr>
        </p:pic>
      </p:grpSp>
      <p:grpSp>
        <p:nvGrpSpPr>
          <p:cNvPr id="120" name="Group 119"/>
          <p:cNvGrpSpPr/>
          <p:nvPr/>
        </p:nvGrpSpPr>
        <p:grpSpPr>
          <a:xfrm>
            <a:off x="5629731" y="2338115"/>
            <a:ext cx="1275582" cy="1301200"/>
            <a:chOff x="10958148" y="3876410"/>
            <a:chExt cx="1275582" cy="1301200"/>
          </a:xfrm>
        </p:grpSpPr>
        <p:pic>
          <p:nvPicPr>
            <p:cNvPr id="121" name="Picture 120"/>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1268957" y="3876410"/>
              <a:ext cx="577192" cy="512928"/>
            </a:xfrm>
            <a:prstGeom prst="rect">
              <a:avLst/>
            </a:prstGeom>
          </p:spPr>
        </p:pic>
        <p:sp>
          <p:nvSpPr>
            <p:cNvPr id="124" name="TextBox 123"/>
            <p:cNvSpPr txBox="1"/>
            <p:nvPr/>
          </p:nvSpPr>
          <p:spPr>
            <a:xfrm>
              <a:off x="10958148" y="4392780"/>
              <a:ext cx="1275582" cy="784830"/>
            </a:xfrm>
            <a:prstGeom prst="rect">
              <a:avLst/>
            </a:prstGeom>
            <a:noFill/>
          </p:spPr>
          <p:txBody>
            <a:bodyPr wrap="square" rtlCol="0">
              <a:spAutoFit/>
            </a:bodyPr>
            <a:lstStyle/>
            <a:p>
              <a:pPr algn="ctr"/>
              <a:r>
                <a:rPr lang="id-ID" sz="900" b="1" dirty="0" smtClean="0">
                  <a:solidFill>
                    <a:prstClr val="black"/>
                  </a:solidFill>
                </a:rPr>
                <a:t>REKAPITULASI </a:t>
              </a:r>
              <a:r>
                <a:rPr lang="en-US" sz="900" b="1" dirty="0" smtClean="0">
                  <a:solidFill>
                    <a:prstClr val="black"/>
                  </a:solidFill>
                </a:rPr>
                <a:t>P</a:t>
              </a:r>
              <a:r>
                <a:rPr lang="id-ID" sz="900" b="1" dirty="0" smtClean="0">
                  <a:solidFill>
                    <a:prstClr val="black"/>
                  </a:solidFill>
                </a:rPr>
                <a:t>ENGGUNAAN DANA</a:t>
              </a:r>
            </a:p>
            <a:p>
              <a:pPr algn="ctr"/>
              <a:r>
                <a:rPr lang="id-ID" sz="900" b="1" dirty="0">
                  <a:solidFill>
                    <a:prstClr val="black"/>
                  </a:solidFill>
                </a:rPr>
                <a:t>DILAMPIRI BUKTI-BUKTI PENGELUARAN DAN </a:t>
              </a:r>
              <a:r>
                <a:rPr lang="id-ID" sz="900" b="1" dirty="0" smtClean="0">
                  <a:solidFill>
                    <a:prstClr val="black"/>
                  </a:solidFill>
                </a:rPr>
                <a:t>SPTJ</a:t>
              </a:r>
              <a:endParaRPr lang="en-US" sz="900" b="1" dirty="0">
                <a:solidFill>
                  <a:prstClr val="black"/>
                </a:solidFill>
              </a:endParaRPr>
            </a:p>
          </p:txBody>
        </p:sp>
      </p:grpSp>
      <p:cxnSp>
        <p:nvCxnSpPr>
          <p:cNvPr id="126" name="Straight Arrow Connector 125"/>
          <p:cNvCxnSpPr/>
          <p:nvPr/>
        </p:nvCxnSpPr>
        <p:spPr>
          <a:xfrm>
            <a:off x="5518998" y="2574183"/>
            <a:ext cx="437667" cy="33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Group 43"/>
          <p:cNvGrpSpPr/>
          <p:nvPr/>
        </p:nvGrpSpPr>
        <p:grpSpPr>
          <a:xfrm>
            <a:off x="9518233" y="3401124"/>
            <a:ext cx="857420" cy="1111001"/>
            <a:chOff x="6744005" y="4162579"/>
            <a:chExt cx="987127" cy="1439318"/>
          </a:xfrm>
        </p:grpSpPr>
        <p:pic>
          <p:nvPicPr>
            <p:cNvPr id="131" name="Picture 130"/>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6805246" y="4162579"/>
              <a:ext cx="749788" cy="749786"/>
            </a:xfrm>
            <a:prstGeom prst="rect">
              <a:avLst/>
            </a:prstGeom>
          </p:spPr>
        </p:pic>
        <p:sp>
          <p:nvSpPr>
            <p:cNvPr id="135" name="TextBox 134"/>
            <p:cNvSpPr txBox="1"/>
            <p:nvPr/>
          </p:nvSpPr>
          <p:spPr>
            <a:xfrm>
              <a:off x="6744005" y="4854280"/>
              <a:ext cx="987127" cy="747617"/>
            </a:xfrm>
            <a:prstGeom prst="rect">
              <a:avLst/>
            </a:prstGeom>
            <a:noFill/>
          </p:spPr>
          <p:txBody>
            <a:bodyPr wrap="square" rtlCol="0">
              <a:spAutoFit/>
            </a:bodyPr>
            <a:lstStyle/>
            <a:p>
              <a:pPr algn="ctr"/>
              <a:r>
                <a:rPr lang="id-ID" sz="1050" b="1" dirty="0" smtClean="0">
                  <a:solidFill>
                    <a:prstClr val="black"/>
                  </a:solidFill>
                </a:rPr>
                <a:t>SPM </a:t>
              </a:r>
              <a:r>
                <a:rPr lang="id-ID" sz="1050" b="1" dirty="0">
                  <a:solidFill>
                    <a:prstClr val="black"/>
                  </a:solidFill>
                </a:rPr>
                <a:t>GUP/GUP-Nihil/PTUP</a:t>
              </a:r>
              <a:endParaRPr lang="en-US" sz="1050" b="1" dirty="0">
                <a:solidFill>
                  <a:prstClr val="black"/>
                </a:solidFill>
              </a:endParaRPr>
            </a:p>
          </p:txBody>
        </p:sp>
      </p:grpSp>
      <p:cxnSp>
        <p:nvCxnSpPr>
          <p:cNvPr id="136" name="Straight Arrow Connector 135"/>
          <p:cNvCxnSpPr/>
          <p:nvPr/>
        </p:nvCxnSpPr>
        <p:spPr>
          <a:xfrm>
            <a:off x="9374899" y="3689091"/>
            <a:ext cx="243456" cy="17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1076081" y="3393984"/>
            <a:ext cx="2620015" cy="612934"/>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Tx/>
              <a:buChar char="-"/>
            </a:pPr>
            <a:r>
              <a:rPr lang="id-ID" sz="1000" dirty="0" smtClean="0">
                <a:solidFill>
                  <a:prstClr val="black"/>
                </a:solidFill>
              </a:rPr>
              <a:t>KETUA KPPS MENYAMPAIKAN BUKTI-BUKTI PENGELUARAN DAN SPTJ KEPADA BENDAHARA PENGELUARAN / BPP</a:t>
            </a:r>
          </a:p>
        </p:txBody>
      </p:sp>
      <p:sp>
        <p:nvSpPr>
          <p:cNvPr id="139" name="Rectangle 138"/>
          <p:cNvSpPr/>
          <p:nvPr/>
        </p:nvSpPr>
        <p:spPr>
          <a:xfrm>
            <a:off x="10287156" y="1292973"/>
            <a:ext cx="1904844" cy="555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40" name="Rectangle 139"/>
          <p:cNvSpPr/>
          <p:nvPr/>
        </p:nvSpPr>
        <p:spPr>
          <a:xfrm>
            <a:off x="10298978" y="923640"/>
            <a:ext cx="1893022" cy="30479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id-ID">
              <a:solidFill>
                <a:prstClr val="white"/>
              </a:solidFill>
            </a:endParaRPr>
          </a:p>
        </p:txBody>
      </p:sp>
      <p:sp>
        <p:nvSpPr>
          <p:cNvPr id="141" name="Rectangle 140"/>
          <p:cNvSpPr/>
          <p:nvPr/>
        </p:nvSpPr>
        <p:spPr>
          <a:xfrm>
            <a:off x="10859086" y="891373"/>
            <a:ext cx="760984" cy="369332"/>
          </a:xfrm>
          <a:prstGeom prst="rect">
            <a:avLst/>
          </a:prstGeom>
        </p:spPr>
        <p:txBody>
          <a:bodyPr wrap="square">
            <a:spAutoFit/>
          </a:bodyPr>
          <a:lstStyle/>
          <a:p>
            <a:r>
              <a:rPr lang="id-ID" dirty="0" smtClean="0">
                <a:solidFill>
                  <a:prstClr val="black"/>
                </a:solidFill>
                <a:latin typeface="Century Gothic" panose="020B0502020202020204" pitchFamily="34" charset="0"/>
              </a:rPr>
              <a:t>KPPN</a:t>
            </a:r>
            <a:endParaRPr lang="id-ID" dirty="0">
              <a:solidFill>
                <a:prstClr val="black"/>
              </a:solidFill>
            </a:endParaRPr>
          </a:p>
        </p:txBody>
      </p:sp>
      <p:pic>
        <p:nvPicPr>
          <p:cNvPr id="142" name="Picture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11220" y="3339020"/>
            <a:ext cx="1345212" cy="679827"/>
          </a:xfrm>
          <a:prstGeom prst="rect">
            <a:avLst/>
          </a:prstGeom>
        </p:spPr>
      </p:pic>
      <p:cxnSp>
        <p:nvCxnSpPr>
          <p:cNvPr id="143" name="Straight Arrow Connector 142"/>
          <p:cNvCxnSpPr/>
          <p:nvPr/>
        </p:nvCxnSpPr>
        <p:spPr>
          <a:xfrm flipV="1">
            <a:off x="10187471" y="3691467"/>
            <a:ext cx="387396" cy="17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8621025" y="4535097"/>
            <a:ext cx="1754627" cy="1140738"/>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Tx/>
              <a:buChar char="-"/>
            </a:pPr>
            <a:r>
              <a:rPr lang="id-ID" sz="1000" dirty="0" smtClean="0">
                <a:solidFill>
                  <a:prstClr val="black"/>
                </a:solidFill>
              </a:rPr>
              <a:t>PPSPM MENERBITKAN SPM </a:t>
            </a:r>
            <a:r>
              <a:rPr lang="id-ID" sz="1000" dirty="0" smtClean="0">
                <a:solidFill>
                  <a:prstClr val="black"/>
                </a:solidFill>
              </a:rPr>
              <a:t>GUP</a:t>
            </a:r>
            <a:r>
              <a:rPr lang="id-ID" sz="1000" b="1" dirty="0">
                <a:solidFill>
                  <a:prstClr val="black"/>
                </a:solidFill>
              </a:rPr>
              <a:t>/GUP-Nihil</a:t>
            </a:r>
            <a:r>
              <a:rPr lang="id-ID" sz="1000" dirty="0" smtClean="0">
                <a:solidFill>
                  <a:prstClr val="black"/>
                </a:solidFill>
              </a:rPr>
              <a:t>/PTUP</a:t>
            </a:r>
            <a:endParaRPr lang="id-ID" sz="1000" dirty="0" smtClean="0">
              <a:solidFill>
                <a:prstClr val="black"/>
              </a:solidFill>
            </a:endParaRPr>
          </a:p>
          <a:p>
            <a:pPr marL="171450" indent="-171450">
              <a:buFontTx/>
              <a:buChar char="-"/>
            </a:pPr>
            <a:r>
              <a:rPr lang="id-ID" sz="1000" dirty="0" smtClean="0">
                <a:solidFill>
                  <a:prstClr val="black"/>
                </a:solidFill>
              </a:rPr>
              <a:t>MENGAJUKAN SPM </a:t>
            </a:r>
            <a:r>
              <a:rPr lang="id-ID" sz="1000" dirty="0" smtClean="0">
                <a:solidFill>
                  <a:prstClr val="black"/>
                </a:solidFill>
              </a:rPr>
              <a:t>GUP</a:t>
            </a:r>
            <a:r>
              <a:rPr lang="id-ID" sz="1000" b="1" dirty="0">
                <a:solidFill>
                  <a:prstClr val="black"/>
                </a:solidFill>
              </a:rPr>
              <a:t>/GUP-Nihil</a:t>
            </a:r>
            <a:r>
              <a:rPr lang="id-ID" sz="1000" dirty="0" smtClean="0">
                <a:solidFill>
                  <a:prstClr val="black"/>
                </a:solidFill>
              </a:rPr>
              <a:t>/PTUP </a:t>
            </a:r>
            <a:r>
              <a:rPr lang="id-ID" sz="1000" dirty="0" smtClean="0">
                <a:solidFill>
                  <a:prstClr val="black"/>
                </a:solidFill>
              </a:rPr>
              <a:t>KEPADA KPPN</a:t>
            </a:r>
          </a:p>
        </p:txBody>
      </p:sp>
      <p:sp>
        <p:nvSpPr>
          <p:cNvPr id="2" name="Rectangle 1"/>
          <p:cNvSpPr/>
          <p:nvPr/>
        </p:nvSpPr>
        <p:spPr>
          <a:xfrm>
            <a:off x="119169" y="4350542"/>
            <a:ext cx="2961603" cy="825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200" dirty="0">
                <a:solidFill>
                  <a:schemeClr val="tx1"/>
                </a:solidFill>
              </a:rPr>
              <a:t>Format bukti-bukti pengeluaran dan SPTJ </a:t>
            </a:r>
            <a:r>
              <a:rPr lang="id-ID" sz="1200" dirty="0" smtClean="0">
                <a:solidFill>
                  <a:schemeClr val="tx1"/>
                </a:solidFill>
              </a:rPr>
              <a:t>disusun </a:t>
            </a:r>
            <a:r>
              <a:rPr lang="id-ID" sz="1200" dirty="0">
                <a:solidFill>
                  <a:schemeClr val="tx1"/>
                </a:solidFill>
              </a:rPr>
              <a:t>sesuai dengan Petunjuk Teknis yang ditetapkan Ketua KPU</a:t>
            </a:r>
          </a:p>
        </p:txBody>
      </p:sp>
      <p:cxnSp>
        <p:nvCxnSpPr>
          <p:cNvPr id="61" name="Straight Arrow Connector 60"/>
          <p:cNvCxnSpPr/>
          <p:nvPr/>
        </p:nvCxnSpPr>
        <p:spPr>
          <a:xfrm flipV="1">
            <a:off x="3527488" y="2608691"/>
            <a:ext cx="1212996" cy="123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998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92973"/>
            <a:ext cx="3996267" cy="5565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 name="Rectangle 14"/>
          <p:cNvSpPr/>
          <p:nvPr/>
        </p:nvSpPr>
        <p:spPr>
          <a:xfrm>
            <a:off x="3996267" y="1295398"/>
            <a:ext cx="6290733" cy="555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7" name="Rectangle 16"/>
          <p:cNvSpPr/>
          <p:nvPr/>
        </p:nvSpPr>
        <p:spPr>
          <a:xfrm>
            <a:off x="36200" y="915167"/>
            <a:ext cx="3996267" cy="30479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id-ID">
              <a:solidFill>
                <a:prstClr val="white"/>
              </a:solidFill>
            </a:endParaRPr>
          </a:p>
        </p:txBody>
      </p:sp>
      <p:sp>
        <p:nvSpPr>
          <p:cNvPr id="24" name="Rectangle 23"/>
          <p:cNvSpPr/>
          <p:nvPr/>
        </p:nvSpPr>
        <p:spPr>
          <a:xfrm>
            <a:off x="3996268" y="915167"/>
            <a:ext cx="6290732" cy="30479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id-ID">
              <a:solidFill>
                <a:prstClr val="white"/>
              </a:solidFill>
            </a:endParaRPr>
          </a:p>
        </p:txBody>
      </p:sp>
      <p:sp>
        <p:nvSpPr>
          <p:cNvPr id="26" name="Rectangle 25"/>
          <p:cNvSpPr/>
          <p:nvPr/>
        </p:nvSpPr>
        <p:spPr>
          <a:xfrm>
            <a:off x="982735" y="867555"/>
            <a:ext cx="2277268" cy="369332"/>
          </a:xfrm>
          <a:prstGeom prst="rect">
            <a:avLst/>
          </a:prstGeom>
        </p:spPr>
        <p:txBody>
          <a:bodyPr wrap="square">
            <a:spAutoFit/>
          </a:bodyPr>
          <a:lstStyle/>
          <a:p>
            <a:r>
              <a:rPr lang="id-ID" dirty="0" smtClean="0">
                <a:solidFill>
                  <a:prstClr val="white"/>
                </a:solidFill>
                <a:latin typeface="Century Gothic" panose="020B0502020202020204" pitchFamily="34" charset="0"/>
              </a:rPr>
              <a:t>BPP </a:t>
            </a:r>
            <a:r>
              <a:rPr lang="id-ID" i="1" dirty="0" smtClean="0">
                <a:solidFill>
                  <a:prstClr val="white"/>
                </a:solidFill>
                <a:latin typeface="Century Gothic" panose="020B0502020202020204" pitchFamily="34" charset="0"/>
              </a:rPr>
              <a:t>AD HOC</a:t>
            </a:r>
            <a:r>
              <a:rPr lang="id-ID" dirty="0" smtClean="0">
                <a:solidFill>
                  <a:prstClr val="white"/>
                </a:solidFill>
                <a:latin typeface="Century Gothic" panose="020B0502020202020204" pitchFamily="34" charset="0"/>
              </a:rPr>
              <a:t> </a:t>
            </a:r>
            <a:r>
              <a:rPr lang="id-ID" dirty="0" smtClean="0">
                <a:solidFill>
                  <a:prstClr val="white"/>
                </a:solidFill>
                <a:latin typeface="Century Gothic" panose="020B0502020202020204" pitchFamily="34" charset="0"/>
              </a:rPr>
              <a:t>LN</a:t>
            </a:r>
            <a:endParaRPr lang="id-ID" dirty="0">
              <a:solidFill>
                <a:prstClr val="white"/>
              </a:solidFill>
            </a:endParaRPr>
          </a:p>
        </p:txBody>
      </p:sp>
      <p:sp>
        <p:nvSpPr>
          <p:cNvPr id="27" name="Rectangle 26"/>
          <p:cNvSpPr/>
          <p:nvPr/>
        </p:nvSpPr>
        <p:spPr>
          <a:xfrm>
            <a:off x="6785362" y="871283"/>
            <a:ext cx="1816771" cy="369332"/>
          </a:xfrm>
          <a:prstGeom prst="rect">
            <a:avLst/>
          </a:prstGeom>
        </p:spPr>
        <p:txBody>
          <a:bodyPr wrap="square">
            <a:spAutoFit/>
          </a:bodyPr>
          <a:lstStyle/>
          <a:p>
            <a:r>
              <a:rPr lang="id-ID" dirty="0" smtClean="0">
                <a:solidFill>
                  <a:prstClr val="black"/>
                </a:solidFill>
                <a:latin typeface="Century Gothic" panose="020B0502020202020204" pitchFamily="34" charset="0"/>
              </a:rPr>
              <a:t>KPU</a:t>
            </a:r>
            <a:endParaRPr lang="id-ID" dirty="0">
              <a:solidFill>
                <a:prstClr val="black"/>
              </a:solidFill>
            </a:endParaRPr>
          </a:p>
        </p:txBody>
      </p:sp>
      <p:grpSp>
        <p:nvGrpSpPr>
          <p:cNvPr id="4" name="Group 3"/>
          <p:cNvGrpSpPr/>
          <p:nvPr/>
        </p:nvGrpSpPr>
        <p:grpSpPr>
          <a:xfrm>
            <a:off x="1280342" y="4345885"/>
            <a:ext cx="757172" cy="1128262"/>
            <a:chOff x="1247928" y="1739293"/>
            <a:chExt cx="708898" cy="1042088"/>
          </a:xfrm>
        </p:grpSpPr>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146" y="1739293"/>
              <a:ext cx="604391" cy="657326"/>
            </a:xfrm>
            <a:prstGeom prst="rect">
              <a:avLst/>
            </a:prstGeom>
          </p:spPr>
        </p:pic>
        <p:sp>
          <p:nvSpPr>
            <p:cNvPr id="55" name="TextBox 54"/>
            <p:cNvSpPr txBox="1"/>
            <p:nvPr/>
          </p:nvSpPr>
          <p:spPr>
            <a:xfrm>
              <a:off x="1247928" y="2350494"/>
              <a:ext cx="708898" cy="430887"/>
            </a:xfrm>
            <a:prstGeom prst="rect">
              <a:avLst/>
            </a:prstGeom>
            <a:noFill/>
          </p:spPr>
          <p:txBody>
            <a:bodyPr wrap="square" rtlCol="0">
              <a:spAutoFit/>
            </a:bodyPr>
            <a:lstStyle/>
            <a:p>
              <a:pPr algn="ctr"/>
              <a:r>
                <a:rPr lang="id-ID" sz="1200" b="1" dirty="0" smtClean="0">
                  <a:solidFill>
                    <a:prstClr val="black"/>
                  </a:solidFill>
                </a:rPr>
                <a:t>KETUA KPPS LN</a:t>
              </a:r>
              <a:endParaRPr lang="en-US" sz="1200" b="1" dirty="0">
                <a:solidFill>
                  <a:prstClr val="black"/>
                </a:solidFill>
              </a:endParaRPr>
            </a:p>
          </p:txBody>
        </p:sp>
      </p:grpSp>
      <p:pic>
        <p:nvPicPr>
          <p:cNvPr id="91" name="Picture 90"/>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532365" y="4470972"/>
            <a:ext cx="567376" cy="532597"/>
          </a:xfrm>
          <a:prstGeom prst="rect">
            <a:avLst/>
          </a:prstGeom>
        </p:spPr>
      </p:pic>
      <p:sp>
        <p:nvSpPr>
          <p:cNvPr id="92" name="TextBox 91"/>
          <p:cNvSpPr txBox="1"/>
          <p:nvPr/>
        </p:nvSpPr>
        <p:spPr>
          <a:xfrm>
            <a:off x="2082993" y="4973877"/>
            <a:ext cx="1500394" cy="553998"/>
          </a:xfrm>
          <a:prstGeom prst="rect">
            <a:avLst/>
          </a:prstGeom>
          <a:noFill/>
        </p:spPr>
        <p:txBody>
          <a:bodyPr wrap="square" rtlCol="0">
            <a:spAutoFit/>
          </a:bodyPr>
          <a:lstStyle/>
          <a:p>
            <a:pPr algn="ctr"/>
            <a:r>
              <a:rPr lang="en-US" sz="1000" b="1" dirty="0" smtClean="0">
                <a:solidFill>
                  <a:prstClr val="black"/>
                </a:solidFill>
              </a:rPr>
              <a:t>S</a:t>
            </a:r>
            <a:r>
              <a:rPr lang="id-ID" sz="1000" b="1" dirty="0" smtClean="0">
                <a:solidFill>
                  <a:prstClr val="black"/>
                </a:solidFill>
              </a:rPr>
              <a:t>PTJ </a:t>
            </a:r>
          </a:p>
          <a:p>
            <a:pPr algn="ctr"/>
            <a:r>
              <a:rPr lang="id-ID" sz="1000" b="1" dirty="0" smtClean="0">
                <a:solidFill>
                  <a:prstClr val="black"/>
                </a:solidFill>
              </a:rPr>
              <a:t>DILAMPIRI BUKTI-BUKTI PENGELUARAN</a:t>
            </a:r>
            <a:endParaRPr lang="en-US" sz="1000" b="1" dirty="0">
              <a:solidFill>
                <a:prstClr val="black"/>
              </a:solidFill>
            </a:endParaRPr>
          </a:p>
        </p:txBody>
      </p:sp>
      <p:cxnSp>
        <p:nvCxnSpPr>
          <p:cNvPr id="94" name="Straight Arrow Connector 93"/>
          <p:cNvCxnSpPr/>
          <p:nvPr/>
        </p:nvCxnSpPr>
        <p:spPr>
          <a:xfrm>
            <a:off x="2034334" y="4796572"/>
            <a:ext cx="437667" cy="33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27"/>
          <p:cNvGrpSpPr/>
          <p:nvPr/>
        </p:nvGrpSpPr>
        <p:grpSpPr>
          <a:xfrm>
            <a:off x="6973689" y="2253682"/>
            <a:ext cx="866123" cy="802086"/>
            <a:chOff x="6956496" y="2541742"/>
            <a:chExt cx="1819441" cy="1373792"/>
          </a:xfrm>
        </p:grpSpPr>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9953" y="2541742"/>
              <a:ext cx="1224089" cy="988851"/>
            </a:xfrm>
            <a:prstGeom prst="rect">
              <a:avLst/>
            </a:prstGeom>
          </p:spPr>
        </p:pic>
        <p:sp>
          <p:nvSpPr>
            <p:cNvPr id="108" name="TextBox 107"/>
            <p:cNvSpPr txBox="1"/>
            <p:nvPr/>
          </p:nvSpPr>
          <p:spPr>
            <a:xfrm>
              <a:off x="6956496" y="3467455"/>
              <a:ext cx="1819441" cy="448079"/>
            </a:xfrm>
            <a:prstGeom prst="rect">
              <a:avLst/>
            </a:prstGeom>
            <a:noFill/>
          </p:spPr>
          <p:txBody>
            <a:bodyPr wrap="square" rtlCol="0">
              <a:spAutoFit/>
            </a:bodyPr>
            <a:lstStyle/>
            <a:p>
              <a:pPr algn="ctr"/>
              <a:r>
                <a:rPr lang="id-ID" sz="1100" b="1" dirty="0" smtClean="0">
                  <a:solidFill>
                    <a:prstClr val="black"/>
                  </a:solidFill>
                </a:rPr>
                <a:t>PPK KPU</a:t>
              </a:r>
              <a:endParaRPr lang="en-US" sz="1100" b="1" dirty="0">
                <a:solidFill>
                  <a:prstClr val="black"/>
                </a:solidFill>
              </a:endParaRPr>
            </a:p>
          </p:txBody>
        </p:sp>
      </p:grpSp>
      <p:cxnSp>
        <p:nvCxnSpPr>
          <p:cNvPr id="109" name="Straight Arrow Connector 108"/>
          <p:cNvCxnSpPr/>
          <p:nvPr/>
        </p:nvCxnSpPr>
        <p:spPr>
          <a:xfrm>
            <a:off x="6554346" y="2617927"/>
            <a:ext cx="511776" cy="75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8" name="Group 43"/>
          <p:cNvGrpSpPr/>
          <p:nvPr/>
        </p:nvGrpSpPr>
        <p:grpSpPr>
          <a:xfrm>
            <a:off x="8284168" y="2319448"/>
            <a:ext cx="857420" cy="1109545"/>
            <a:chOff x="6734520" y="4162579"/>
            <a:chExt cx="987127" cy="1437432"/>
          </a:xfrm>
        </p:grpSpPr>
        <p:pic>
          <p:nvPicPr>
            <p:cNvPr id="149" name="Picture 1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246" y="4162579"/>
              <a:ext cx="749788" cy="749786"/>
            </a:xfrm>
            <a:prstGeom prst="rect">
              <a:avLst/>
            </a:prstGeom>
          </p:spPr>
        </p:pic>
        <p:sp>
          <p:nvSpPr>
            <p:cNvPr id="150" name="TextBox 149"/>
            <p:cNvSpPr txBox="1"/>
            <p:nvPr/>
          </p:nvSpPr>
          <p:spPr>
            <a:xfrm>
              <a:off x="6734520" y="4852394"/>
              <a:ext cx="987127" cy="747617"/>
            </a:xfrm>
            <a:prstGeom prst="rect">
              <a:avLst/>
            </a:prstGeom>
            <a:noFill/>
          </p:spPr>
          <p:txBody>
            <a:bodyPr wrap="square" rtlCol="0">
              <a:spAutoFit/>
            </a:bodyPr>
            <a:lstStyle/>
            <a:p>
              <a:pPr algn="ctr"/>
              <a:r>
                <a:rPr lang="id-ID" sz="1050" b="1" dirty="0" smtClean="0">
                  <a:solidFill>
                    <a:prstClr val="black"/>
                  </a:solidFill>
                </a:rPr>
                <a:t>SPP </a:t>
              </a:r>
              <a:r>
                <a:rPr lang="id-ID" sz="1050" b="1" dirty="0" smtClean="0">
                  <a:solidFill>
                    <a:prstClr val="black"/>
                  </a:solidFill>
                </a:rPr>
                <a:t>GUP/GUP-Nihil/PTUP</a:t>
              </a:r>
              <a:endParaRPr lang="en-US" sz="1050" b="1" dirty="0">
                <a:solidFill>
                  <a:prstClr val="black"/>
                </a:solidFill>
              </a:endParaRPr>
            </a:p>
          </p:txBody>
        </p:sp>
      </p:grpSp>
      <p:grpSp>
        <p:nvGrpSpPr>
          <p:cNvPr id="153" name="Group 25"/>
          <p:cNvGrpSpPr/>
          <p:nvPr/>
        </p:nvGrpSpPr>
        <p:grpSpPr>
          <a:xfrm>
            <a:off x="8712878" y="3597558"/>
            <a:ext cx="1039878" cy="817721"/>
            <a:chOff x="7159146" y="3239682"/>
            <a:chExt cx="2038025" cy="1829871"/>
          </a:xfrm>
        </p:grpSpPr>
        <p:pic>
          <p:nvPicPr>
            <p:cNvPr id="154" name="Picture 1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93108" y="3239682"/>
              <a:ext cx="1370102" cy="1370101"/>
            </a:xfrm>
            <a:prstGeom prst="rect">
              <a:avLst/>
            </a:prstGeom>
          </p:spPr>
        </p:pic>
        <p:sp>
          <p:nvSpPr>
            <p:cNvPr id="155" name="TextBox 154"/>
            <p:cNvSpPr txBox="1"/>
            <p:nvPr/>
          </p:nvSpPr>
          <p:spPr>
            <a:xfrm>
              <a:off x="7159146" y="4484130"/>
              <a:ext cx="2038025" cy="585423"/>
            </a:xfrm>
            <a:prstGeom prst="rect">
              <a:avLst/>
            </a:prstGeom>
            <a:noFill/>
          </p:spPr>
          <p:txBody>
            <a:bodyPr wrap="square" rtlCol="0">
              <a:spAutoFit/>
            </a:bodyPr>
            <a:lstStyle/>
            <a:p>
              <a:pPr algn="ctr"/>
              <a:r>
                <a:rPr lang="id-ID" sz="1100" b="1" dirty="0" smtClean="0">
                  <a:solidFill>
                    <a:prstClr val="black"/>
                  </a:solidFill>
                </a:rPr>
                <a:t>PPSPM KPU</a:t>
              </a:r>
              <a:endParaRPr lang="en-US" sz="1100" b="1" dirty="0">
                <a:solidFill>
                  <a:prstClr val="black"/>
                </a:solidFill>
              </a:endParaRPr>
            </a:p>
          </p:txBody>
        </p:sp>
      </p:grpSp>
      <p:cxnSp>
        <p:nvCxnSpPr>
          <p:cNvPr id="156" name="Elbow Connector 155"/>
          <p:cNvCxnSpPr>
            <a:stCxn id="149" idx="3"/>
            <a:endCxn id="154" idx="0"/>
          </p:cNvCxnSpPr>
          <p:nvPr/>
        </p:nvCxnSpPr>
        <p:spPr>
          <a:xfrm>
            <a:off x="8996868" y="2608827"/>
            <a:ext cx="235949" cy="988731"/>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665691" y="3019909"/>
            <a:ext cx="1885718" cy="1464231"/>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Tx/>
              <a:buChar char="-"/>
            </a:pPr>
            <a:r>
              <a:rPr lang="id-ID" sz="1000" dirty="0" smtClean="0">
                <a:solidFill>
                  <a:prstClr val="black"/>
                </a:solidFill>
              </a:rPr>
              <a:t>PPK MELAKUKAN </a:t>
            </a:r>
            <a:r>
              <a:rPr lang="id-ID" sz="1000" dirty="0" smtClean="0">
                <a:solidFill>
                  <a:prstClr val="black"/>
                </a:solidFill>
              </a:rPr>
              <a:t>VERIFIKASI </a:t>
            </a:r>
            <a:r>
              <a:rPr lang="id-ID" sz="1000" dirty="0" smtClean="0">
                <a:solidFill>
                  <a:prstClr val="black"/>
                </a:solidFill>
              </a:rPr>
              <a:t>PENGGUNAAN DANA DAN BUKTI-BUKTI PENGELUARAN DAN SPTJ </a:t>
            </a:r>
          </a:p>
          <a:p>
            <a:pPr marL="171450" indent="-171450">
              <a:buFontTx/>
              <a:buChar char="-"/>
            </a:pPr>
            <a:r>
              <a:rPr lang="id-ID" sz="1000" dirty="0" smtClean="0">
                <a:solidFill>
                  <a:prstClr val="black"/>
                </a:solidFill>
              </a:rPr>
              <a:t>MENERBITKAN SPP </a:t>
            </a:r>
            <a:r>
              <a:rPr lang="id-ID" sz="1000" dirty="0" smtClean="0">
                <a:solidFill>
                  <a:prstClr val="black"/>
                </a:solidFill>
              </a:rPr>
              <a:t>GUP/GUP-Nihil/PTUP </a:t>
            </a:r>
            <a:r>
              <a:rPr lang="id-ID" sz="1000" dirty="0" smtClean="0">
                <a:solidFill>
                  <a:prstClr val="black"/>
                </a:solidFill>
              </a:rPr>
              <a:t>DAN MENYAMPAIKAN KEPADA PPSPM</a:t>
            </a:r>
          </a:p>
        </p:txBody>
      </p:sp>
      <p:cxnSp>
        <p:nvCxnSpPr>
          <p:cNvPr id="82" name="Straight Arrow Connector 81"/>
          <p:cNvCxnSpPr>
            <a:endCxn id="149" idx="1"/>
          </p:cNvCxnSpPr>
          <p:nvPr/>
        </p:nvCxnSpPr>
        <p:spPr>
          <a:xfrm flipV="1">
            <a:off x="7691753" y="2608827"/>
            <a:ext cx="653850" cy="105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0" y="-40929"/>
            <a:ext cx="12192000" cy="830997"/>
            <a:chOff x="0" y="-40929"/>
            <a:chExt cx="12192000" cy="830997"/>
          </a:xfrm>
        </p:grpSpPr>
        <p:sp>
          <p:nvSpPr>
            <p:cNvPr id="75" name="Rectangle 74"/>
            <p:cNvSpPr/>
            <p:nvPr/>
          </p:nvSpPr>
          <p:spPr>
            <a:xfrm>
              <a:off x="0" y="-3229"/>
              <a:ext cx="12192000" cy="719666"/>
            </a:xfrm>
            <a:prstGeom prst="rect">
              <a:avLst/>
            </a:prstGeom>
            <a:gradFill flip="none" rotWithShape="1">
              <a:gsLst>
                <a:gs pos="0">
                  <a:srgbClr val="0070C0"/>
                </a:gs>
                <a:gs pos="32775">
                  <a:srgbClr val="00B050"/>
                </a:gs>
                <a:gs pos="69000">
                  <a:srgbClr val="FF0000"/>
                </a:gs>
                <a:gs pos="100000">
                  <a:srgbClr val="FFC000"/>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TextBox 77"/>
            <p:cNvSpPr txBox="1"/>
            <p:nvPr/>
          </p:nvSpPr>
          <p:spPr>
            <a:xfrm>
              <a:off x="861267" y="-40929"/>
              <a:ext cx="10151873" cy="830997"/>
            </a:xfrm>
            <a:prstGeom prst="rect">
              <a:avLst/>
            </a:prstGeom>
            <a:noFill/>
          </p:spPr>
          <p:txBody>
            <a:bodyPr wrap="square" rtlCol="0">
              <a:spAutoFit/>
            </a:bodyPr>
            <a:lstStyle/>
            <a:p>
              <a:pPr algn="ctr"/>
              <a:r>
                <a:rPr lang="id-ID" sz="2400" b="1" dirty="0">
                  <a:solidFill>
                    <a:schemeClr val="bg1"/>
                  </a:solidFill>
                  <a:latin typeface="Maiandra GD" panose="020E0502030308020204" pitchFamily="34" charset="0"/>
                </a:rPr>
                <a:t>MEKANISME PERTANGGUNGJAWABAN DANA PEMILU PADA BADAN PENYELENGGARA </a:t>
              </a:r>
              <a:r>
                <a:rPr lang="id-ID" sz="2400" b="1" i="1" dirty="0">
                  <a:solidFill>
                    <a:schemeClr val="bg1"/>
                  </a:solidFill>
                  <a:latin typeface="Maiandra GD" panose="020E0502030308020204" pitchFamily="34" charset="0"/>
                </a:rPr>
                <a:t>AD HOC</a:t>
              </a:r>
              <a:r>
                <a:rPr lang="id-ID" sz="2400" b="1" dirty="0">
                  <a:solidFill>
                    <a:schemeClr val="bg1"/>
                  </a:solidFill>
                  <a:latin typeface="Maiandra GD" panose="020E0502030308020204" pitchFamily="34" charset="0"/>
                </a:rPr>
                <a:t> </a:t>
              </a:r>
              <a:r>
                <a:rPr lang="id-ID" sz="2400" b="1" dirty="0" smtClean="0">
                  <a:solidFill>
                    <a:schemeClr val="bg1"/>
                  </a:solidFill>
                  <a:latin typeface="Maiandra GD" panose="020E0502030308020204" pitchFamily="34" charset="0"/>
                </a:rPr>
                <a:t>LUAR </a:t>
              </a:r>
              <a:r>
                <a:rPr lang="id-ID" sz="2400" b="1" dirty="0">
                  <a:solidFill>
                    <a:schemeClr val="bg1"/>
                  </a:solidFill>
                  <a:latin typeface="Maiandra GD" panose="020E0502030308020204" pitchFamily="34" charset="0"/>
                </a:rPr>
                <a:t>NEGERI</a:t>
              </a:r>
            </a:p>
          </p:txBody>
        </p:sp>
      </p:grpSp>
      <p:grpSp>
        <p:nvGrpSpPr>
          <p:cNvPr id="79" name="Group 78"/>
          <p:cNvGrpSpPr/>
          <p:nvPr/>
        </p:nvGrpSpPr>
        <p:grpSpPr>
          <a:xfrm>
            <a:off x="4748059" y="2234966"/>
            <a:ext cx="1091312" cy="1104054"/>
            <a:chOff x="1249487" y="1671195"/>
            <a:chExt cx="1091312" cy="1104054"/>
          </a:xfrm>
        </p:grpSpPr>
        <p:sp>
          <p:nvSpPr>
            <p:cNvPr id="80" name="TextBox 79"/>
            <p:cNvSpPr txBox="1"/>
            <p:nvPr/>
          </p:nvSpPr>
          <p:spPr>
            <a:xfrm>
              <a:off x="1249487" y="2344362"/>
              <a:ext cx="1091312" cy="430887"/>
            </a:xfrm>
            <a:prstGeom prst="rect">
              <a:avLst/>
            </a:prstGeom>
            <a:noFill/>
          </p:spPr>
          <p:txBody>
            <a:bodyPr wrap="square" rtlCol="0">
              <a:spAutoFit/>
            </a:bodyPr>
            <a:lstStyle/>
            <a:p>
              <a:pPr algn="ctr"/>
              <a:r>
                <a:rPr lang="id-ID" sz="1100" b="1" dirty="0" smtClean="0">
                  <a:solidFill>
                    <a:prstClr val="black"/>
                  </a:solidFill>
                </a:rPr>
                <a:t>BENDAHARA PENGELUARAN</a:t>
              </a:r>
              <a:endParaRPr lang="en-US" sz="1100" b="1" dirty="0">
                <a:solidFill>
                  <a:prstClr val="black"/>
                </a:solidFill>
              </a:endParaRPr>
            </a:p>
          </p:txBody>
        </p:sp>
        <p:pic>
          <p:nvPicPr>
            <p:cNvPr id="81" name="Picture 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836" y="1671195"/>
              <a:ext cx="638518" cy="694443"/>
            </a:xfrm>
            <a:prstGeom prst="rect">
              <a:avLst/>
            </a:prstGeom>
          </p:spPr>
        </p:pic>
      </p:grpSp>
      <p:grpSp>
        <p:nvGrpSpPr>
          <p:cNvPr id="85" name="Group 84"/>
          <p:cNvGrpSpPr/>
          <p:nvPr/>
        </p:nvGrpSpPr>
        <p:grpSpPr>
          <a:xfrm>
            <a:off x="3918711" y="4468995"/>
            <a:ext cx="1091312" cy="934777"/>
            <a:chOff x="1249487" y="1671195"/>
            <a:chExt cx="1091312" cy="934777"/>
          </a:xfrm>
        </p:grpSpPr>
        <p:sp>
          <p:nvSpPr>
            <p:cNvPr id="87" name="TextBox 86"/>
            <p:cNvSpPr txBox="1"/>
            <p:nvPr/>
          </p:nvSpPr>
          <p:spPr>
            <a:xfrm>
              <a:off x="1249487" y="2344362"/>
              <a:ext cx="1091312" cy="261610"/>
            </a:xfrm>
            <a:prstGeom prst="rect">
              <a:avLst/>
            </a:prstGeom>
            <a:noFill/>
          </p:spPr>
          <p:txBody>
            <a:bodyPr wrap="square" rtlCol="0">
              <a:spAutoFit/>
            </a:bodyPr>
            <a:lstStyle/>
            <a:p>
              <a:pPr algn="ctr"/>
              <a:r>
                <a:rPr lang="id-ID" sz="1100" b="1" dirty="0" smtClean="0">
                  <a:solidFill>
                    <a:prstClr val="black"/>
                  </a:solidFill>
                </a:rPr>
                <a:t>BPP</a:t>
              </a:r>
              <a:endParaRPr lang="en-US" sz="1100" b="1" dirty="0">
                <a:solidFill>
                  <a:prstClr val="black"/>
                </a:solidFill>
              </a:endParaRPr>
            </a:p>
          </p:txBody>
        </p:sp>
        <p:pic>
          <p:nvPicPr>
            <p:cNvPr id="88" name="Picture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836" y="1671195"/>
              <a:ext cx="638518" cy="694443"/>
            </a:xfrm>
            <a:prstGeom prst="rect">
              <a:avLst/>
            </a:prstGeom>
          </p:spPr>
        </p:pic>
      </p:grpSp>
      <p:grpSp>
        <p:nvGrpSpPr>
          <p:cNvPr id="104" name="Group 103"/>
          <p:cNvGrpSpPr/>
          <p:nvPr/>
        </p:nvGrpSpPr>
        <p:grpSpPr>
          <a:xfrm>
            <a:off x="4724032" y="4548891"/>
            <a:ext cx="1275582" cy="1301200"/>
            <a:chOff x="10958148" y="3876410"/>
            <a:chExt cx="1275582" cy="1301200"/>
          </a:xfrm>
        </p:grpSpPr>
        <p:pic>
          <p:nvPicPr>
            <p:cNvPr id="105" name="Picture 104"/>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1268957" y="3876410"/>
              <a:ext cx="577192" cy="512928"/>
            </a:xfrm>
            <a:prstGeom prst="rect">
              <a:avLst/>
            </a:prstGeom>
          </p:spPr>
        </p:pic>
        <p:sp>
          <p:nvSpPr>
            <p:cNvPr id="117" name="TextBox 116"/>
            <p:cNvSpPr txBox="1"/>
            <p:nvPr/>
          </p:nvSpPr>
          <p:spPr>
            <a:xfrm>
              <a:off x="10958148" y="4392780"/>
              <a:ext cx="1275582" cy="784830"/>
            </a:xfrm>
            <a:prstGeom prst="rect">
              <a:avLst/>
            </a:prstGeom>
            <a:noFill/>
          </p:spPr>
          <p:txBody>
            <a:bodyPr wrap="square" rtlCol="0">
              <a:spAutoFit/>
            </a:bodyPr>
            <a:lstStyle/>
            <a:p>
              <a:pPr algn="ctr"/>
              <a:r>
                <a:rPr lang="id-ID" sz="900" b="1" dirty="0" smtClean="0">
                  <a:solidFill>
                    <a:prstClr val="black"/>
                  </a:solidFill>
                </a:rPr>
                <a:t>REKAPITULASI </a:t>
              </a:r>
              <a:r>
                <a:rPr lang="en-US" sz="900" b="1" dirty="0" smtClean="0">
                  <a:solidFill>
                    <a:prstClr val="black"/>
                  </a:solidFill>
                </a:rPr>
                <a:t>P</a:t>
              </a:r>
              <a:r>
                <a:rPr lang="id-ID" sz="900" b="1" dirty="0" smtClean="0">
                  <a:solidFill>
                    <a:prstClr val="black"/>
                  </a:solidFill>
                </a:rPr>
                <a:t>ENGGUNAAN DANA</a:t>
              </a:r>
            </a:p>
            <a:p>
              <a:pPr algn="ctr"/>
              <a:r>
                <a:rPr lang="id-ID" sz="900" b="1" dirty="0" smtClean="0">
                  <a:solidFill>
                    <a:prstClr val="black"/>
                  </a:solidFill>
                </a:rPr>
                <a:t>DILAMPIRI BUKTI-BUKTI PENGELUARAN DAN SPTJ</a:t>
              </a:r>
              <a:endParaRPr lang="en-US" sz="900" b="1" dirty="0">
                <a:solidFill>
                  <a:prstClr val="black"/>
                </a:solidFill>
              </a:endParaRPr>
            </a:p>
          </p:txBody>
        </p:sp>
      </p:grpSp>
      <p:grpSp>
        <p:nvGrpSpPr>
          <p:cNvPr id="120" name="Group 119"/>
          <p:cNvGrpSpPr/>
          <p:nvPr/>
        </p:nvGrpSpPr>
        <p:grpSpPr>
          <a:xfrm>
            <a:off x="5704368" y="2320780"/>
            <a:ext cx="1275582" cy="1301200"/>
            <a:chOff x="10958148" y="3876410"/>
            <a:chExt cx="1275582" cy="1301200"/>
          </a:xfrm>
        </p:grpSpPr>
        <p:pic>
          <p:nvPicPr>
            <p:cNvPr id="121" name="Picture 120"/>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1268957" y="3876410"/>
              <a:ext cx="577192" cy="512928"/>
            </a:xfrm>
            <a:prstGeom prst="rect">
              <a:avLst/>
            </a:prstGeom>
          </p:spPr>
        </p:pic>
        <p:sp>
          <p:nvSpPr>
            <p:cNvPr id="124" name="TextBox 123"/>
            <p:cNvSpPr txBox="1"/>
            <p:nvPr/>
          </p:nvSpPr>
          <p:spPr>
            <a:xfrm>
              <a:off x="10958148" y="4392780"/>
              <a:ext cx="1275582" cy="784830"/>
            </a:xfrm>
            <a:prstGeom prst="rect">
              <a:avLst/>
            </a:prstGeom>
            <a:noFill/>
          </p:spPr>
          <p:txBody>
            <a:bodyPr wrap="square" rtlCol="0">
              <a:spAutoFit/>
            </a:bodyPr>
            <a:lstStyle/>
            <a:p>
              <a:pPr algn="ctr"/>
              <a:r>
                <a:rPr lang="id-ID" sz="900" b="1" dirty="0" smtClean="0">
                  <a:solidFill>
                    <a:prstClr val="black"/>
                  </a:solidFill>
                </a:rPr>
                <a:t>REKAPITULASI </a:t>
              </a:r>
              <a:r>
                <a:rPr lang="en-US" sz="900" b="1" dirty="0" smtClean="0">
                  <a:solidFill>
                    <a:prstClr val="black"/>
                  </a:solidFill>
                </a:rPr>
                <a:t>P</a:t>
              </a:r>
              <a:r>
                <a:rPr lang="id-ID" sz="900" b="1" dirty="0" smtClean="0">
                  <a:solidFill>
                    <a:prstClr val="black"/>
                  </a:solidFill>
                </a:rPr>
                <a:t>ENGGUNAAN DANA</a:t>
              </a:r>
            </a:p>
            <a:p>
              <a:pPr algn="ctr"/>
              <a:r>
                <a:rPr lang="id-ID" sz="900" b="1" dirty="0">
                  <a:solidFill>
                    <a:prstClr val="black"/>
                  </a:solidFill>
                </a:rPr>
                <a:t>DILAMPIRI BUKTI-BUKTI PENGELUARAN DAN </a:t>
              </a:r>
              <a:r>
                <a:rPr lang="id-ID" sz="900" b="1" dirty="0" smtClean="0">
                  <a:solidFill>
                    <a:prstClr val="black"/>
                  </a:solidFill>
                </a:rPr>
                <a:t>SPTJ</a:t>
              </a:r>
              <a:endParaRPr lang="en-US" sz="900" b="1" dirty="0">
                <a:solidFill>
                  <a:prstClr val="black"/>
                </a:solidFill>
              </a:endParaRPr>
            </a:p>
          </p:txBody>
        </p:sp>
      </p:grpSp>
      <p:cxnSp>
        <p:nvCxnSpPr>
          <p:cNvPr id="126" name="Straight Arrow Connector 125"/>
          <p:cNvCxnSpPr/>
          <p:nvPr/>
        </p:nvCxnSpPr>
        <p:spPr>
          <a:xfrm>
            <a:off x="5575987" y="2598676"/>
            <a:ext cx="437667" cy="33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629107" y="4816216"/>
            <a:ext cx="437667" cy="33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flipV="1">
            <a:off x="5265373" y="3497725"/>
            <a:ext cx="15425" cy="9801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Group 43"/>
          <p:cNvGrpSpPr/>
          <p:nvPr/>
        </p:nvGrpSpPr>
        <p:grpSpPr>
          <a:xfrm>
            <a:off x="9494346" y="3509588"/>
            <a:ext cx="857420" cy="1111001"/>
            <a:chOff x="6744005" y="4162579"/>
            <a:chExt cx="987127" cy="1439318"/>
          </a:xfrm>
        </p:grpSpPr>
        <p:pic>
          <p:nvPicPr>
            <p:cNvPr id="131" name="Picture 130"/>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6805246" y="4162579"/>
              <a:ext cx="749788" cy="749786"/>
            </a:xfrm>
            <a:prstGeom prst="rect">
              <a:avLst/>
            </a:prstGeom>
          </p:spPr>
        </p:pic>
        <p:sp>
          <p:nvSpPr>
            <p:cNvPr id="135" name="TextBox 134"/>
            <p:cNvSpPr txBox="1"/>
            <p:nvPr/>
          </p:nvSpPr>
          <p:spPr>
            <a:xfrm>
              <a:off x="6744005" y="4854280"/>
              <a:ext cx="987127" cy="747617"/>
            </a:xfrm>
            <a:prstGeom prst="rect">
              <a:avLst/>
            </a:prstGeom>
            <a:noFill/>
          </p:spPr>
          <p:txBody>
            <a:bodyPr wrap="square" rtlCol="0">
              <a:spAutoFit/>
            </a:bodyPr>
            <a:lstStyle/>
            <a:p>
              <a:pPr algn="ctr"/>
              <a:r>
                <a:rPr lang="id-ID" sz="1050" b="1" dirty="0" smtClean="0">
                  <a:solidFill>
                    <a:prstClr val="black"/>
                  </a:solidFill>
                </a:rPr>
                <a:t>SPM </a:t>
              </a:r>
              <a:r>
                <a:rPr lang="id-ID" sz="1050" b="1" dirty="0" smtClean="0">
                  <a:solidFill>
                    <a:prstClr val="black"/>
                  </a:solidFill>
                </a:rPr>
                <a:t>GUP</a:t>
              </a:r>
              <a:r>
                <a:rPr lang="id-ID" sz="1050" dirty="0">
                  <a:solidFill>
                    <a:prstClr val="black"/>
                  </a:solidFill>
                </a:rPr>
                <a:t>/GUP-Nihil</a:t>
              </a:r>
              <a:r>
                <a:rPr lang="id-ID" sz="1050" b="1" dirty="0" smtClean="0">
                  <a:solidFill>
                    <a:prstClr val="black"/>
                  </a:solidFill>
                </a:rPr>
                <a:t>/PTUP</a:t>
              </a:r>
              <a:endParaRPr lang="en-US" sz="1050" b="1" dirty="0">
                <a:solidFill>
                  <a:prstClr val="black"/>
                </a:solidFill>
              </a:endParaRPr>
            </a:p>
          </p:txBody>
        </p:sp>
      </p:grpSp>
      <p:cxnSp>
        <p:nvCxnSpPr>
          <p:cNvPr id="136" name="Straight Arrow Connector 135"/>
          <p:cNvCxnSpPr/>
          <p:nvPr/>
        </p:nvCxnSpPr>
        <p:spPr>
          <a:xfrm flipV="1">
            <a:off x="9411668" y="3903133"/>
            <a:ext cx="147199" cy="5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4034496" y="5919946"/>
            <a:ext cx="2510342" cy="612934"/>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Tx/>
              <a:buChar char="-"/>
            </a:pPr>
            <a:r>
              <a:rPr lang="id-ID" sz="1000" dirty="0" smtClean="0">
                <a:solidFill>
                  <a:prstClr val="black"/>
                </a:solidFill>
              </a:rPr>
              <a:t>BPP MENYUSUN DAN MENYAMPAIKAN REKAPITULASI PENGGUNAAN DANA KE BENDAHARA PENGELUARAN</a:t>
            </a:r>
          </a:p>
        </p:txBody>
      </p:sp>
      <p:sp>
        <p:nvSpPr>
          <p:cNvPr id="138" name="TextBox 137"/>
          <p:cNvSpPr txBox="1"/>
          <p:nvPr/>
        </p:nvSpPr>
        <p:spPr>
          <a:xfrm>
            <a:off x="1588037" y="3702835"/>
            <a:ext cx="2620015" cy="612934"/>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Tx/>
              <a:buChar char="-"/>
            </a:pPr>
            <a:r>
              <a:rPr lang="id-ID" sz="1000" dirty="0" smtClean="0">
                <a:solidFill>
                  <a:prstClr val="black"/>
                </a:solidFill>
              </a:rPr>
              <a:t>KETUA KPPS MENYAMPAIKAN BUKTI-BUKTI PENGELUARAN DAN SPTJ KEPADA BENDAHARA PENGELUARAN / BPP</a:t>
            </a:r>
          </a:p>
        </p:txBody>
      </p:sp>
      <p:sp>
        <p:nvSpPr>
          <p:cNvPr id="56" name="Rectangle 55"/>
          <p:cNvSpPr/>
          <p:nvPr/>
        </p:nvSpPr>
        <p:spPr>
          <a:xfrm>
            <a:off x="10287156" y="1292973"/>
            <a:ext cx="1904844" cy="555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7" name="Rectangle 56"/>
          <p:cNvSpPr/>
          <p:nvPr/>
        </p:nvSpPr>
        <p:spPr>
          <a:xfrm>
            <a:off x="10298978" y="906706"/>
            <a:ext cx="1893022" cy="30479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id-ID">
              <a:solidFill>
                <a:prstClr val="white"/>
              </a:solidFill>
            </a:endParaRPr>
          </a:p>
        </p:txBody>
      </p:sp>
      <p:pic>
        <p:nvPicPr>
          <p:cNvPr id="58" name="Picture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11220" y="3516824"/>
            <a:ext cx="1345212" cy="679827"/>
          </a:xfrm>
          <a:prstGeom prst="rect">
            <a:avLst/>
          </a:prstGeom>
        </p:spPr>
      </p:pic>
      <p:cxnSp>
        <p:nvCxnSpPr>
          <p:cNvPr id="60" name="Straight Arrow Connector 59"/>
          <p:cNvCxnSpPr/>
          <p:nvPr/>
        </p:nvCxnSpPr>
        <p:spPr>
          <a:xfrm flipV="1">
            <a:off x="10187471" y="3869271"/>
            <a:ext cx="387396" cy="17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0859086" y="891373"/>
            <a:ext cx="760984" cy="369332"/>
          </a:xfrm>
          <a:prstGeom prst="rect">
            <a:avLst/>
          </a:prstGeom>
        </p:spPr>
        <p:txBody>
          <a:bodyPr wrap="square">
            <a:spAutoFit/>
          </a:bodyPr>
          <a:lstStyle/>
          <a:p>
            <a:r>
              <a:rPr lang="id-ID" dirty="0" smtClean="0">
                <a:solidFill>
                  <a:prstClr val="black"/>
                </a:solidFill>
                <a:latin typeface="Century Gothic" panose="020B0502020202020204" pitchFamily="34" charset="0"/>
              </a:rPr>
              <a:t>KPPN</a:t>
            </a:r>
            <a:endParaRPr lang="id-ID" dirty="0">
              <a:solidFill>
                <a:prstClr val="black"/>
              </a:solidFill>
            </a:endParaRPr>
          </a:p>
        </p:txBody>
      </p:sp>
      <p:sp>
        <p:nvSpPr>
          <p:cNvPr id="62" name="TextBox 61"/>
          <p:cNvSpPr txBox="1"/>
          <p:nvPr/>
        </p:nvSpPr>
        <p:spPr>
          <a:xfrm>
            <a:off x="8695952" y="4535097"/>
            <a:ext cx="1626089" cy="1123712"/>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Tx/>
              <a:buChar char="-"/>
            </a:pPr>
            <a:r>
              <a:rPr lang="id-ID" sz="1000" dirty="0" smtClean="0">
                <a:solidFill>
                  <a:prstClr val="black"/>
                </a:solidFill>
              </a:rPr>
              <a:t>PPSPM MENERBITKAN SPM </a:t>
            </a:r>
            <a:r>
              <a:rPr lang="id-ID" sz="1000" dirty="0" smtClean="0">
                <a:solidFill>
                  <a:prstClr val="black"/>
                </a:solidFill>
              </a:rPr>
              <a:t>GUP/GUP-Nihil/PTUP</a:t>
            </a:r>
            <a:endParaRPr lang="id-ID" sz="1000" dirty="0" smtClean="0">
              <a:solidFill>
                <a:prstClr val="black"/>
              </a:solidFill>
            </a:endParaRPr>
          </a:p>
          <a:p>
            <a:pPr marL="171450" indent="-171450">
              <a:buFontTx/>
              <a:buChar char="-"/>
            </a:pPr>
            <a:r>
              <a:rPr lang="id-ID" sz="1000" dirty="0" smtClean="0">
                <a:solidFill>
                  <a:prstClr val="black"/>
                </a:solidFill>
              </a:rPr>
              <a:t>MENGAJUKAN SPM </a:t>
            </a:r>
            <a:r>
              <a:rPr lang="id-ID" sz="1000" dirty="0">
                <a:solidFill>
                  <a:prstClr val="black"/>
                </a:solidFill>
              </a:rPr>
              <a:t>GUP//GUP-Nihil/PTUP </a:t>
            </a:r>
            <a:r>
              <a:rPr lang="id-ID" sz="1000" dirty="0" smtClean="0">
                <a:solidFill>
                  <a:prstClr val="black"/>
                </a:solidFill>
              </a:rPr>
              <a:t>KEPADA KPPN</a:t>
            </a:r>
          </a:p>
        </p:txBody>
      </p:sp>
      <p:cxnSp>
        <p:nvCxnSpPr>
          <p:cNvPr id="63" name="Straight Arrow Connector 62"/>
          <p:cNvCxnSpPr>
            <a:endCxn id="88" idx="1"/>
          </p:cNvCxnSpPr>
          <p:nvPr/>
        </p:nvCxnSpPr>
        <p:spPr>
          <a:xfrm>
            <a:off x="3355004" y="4816216"/>
            <a:ext cx="786056"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0933" y="6021695"/>
            <a:ext cx="2961603" cy="825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200" dirty="0">
                <a:solidFill>
                  <a:schemeClr val="tx1"/>
                </a:solidFill>
              </a:rPr>
              <a:t>Format bukti-bukti pengeluaran dan SPTJ </a:t>
            </a:r>
            <a:r>
              <a:rPr lang="id-ID" sz="1200" dirty="0" smtClean="0">
                <a:solidFill>
                  <a:schemeClr val="tx1"/>
                </a:solidFill>
              </a:rPr>
              <a:t>disusun </a:t>
            </a:r>
            <a:r>
              <a:rPr lang="id-ID" sz="1200" dirty="0">
                <a:solidFill>
                  <a:schemeClr val="tx1"/>
                </a:solidFill>
              </a:rPr>
              <a:t>sesuai dengan Petunjuk Teknis yang ditetapkan Ketua KPU</a:t>
            </a:r>
          </a:p>
        </p:txBody>
      </p:sp>
      <p:sp>
        <p:nvSpPr>
          <p:cNvPr id="8" name="TextBox 7"/>
          <p:cNvSpPr txBox="1"/>
          <p:nvPr/>
        </p:nvSpPr>
        <p:spPr>
          <a:xfrm>
            <a:off x="5032907" y="1870389"/>
            <a:ext cx="1794177" cy="430887"/>
          </a:xfrm>
          <a:prstGeom prst="rect">
            <a:avLst/>
          </a:prstGeom>
          <a:noFill/>
        </p:spPr>
        <p:txBody>
          <a:bodyPr wrap="square" rtlCol="0">
            <a:spAutoFit/>
          </a:bodyPr>
          <a:lstStyle/>
          <a:p>
            <a:r>
              <a:rPr lang="id-ID" sz="1100" dirty="0" smtClean="0"/>
              <a:t>Melakukan penelitian atas kesesuian bukti-bukti</a:t>
            </a:r>
            <a:endParaRPr lang="id-ID" sz="1100" dirty="0"/>
          </a:p>
        </p:txBody>
      </p:sp>
    </p:spTree>
    <p:extLst>
      <p:ext uri="{BB962C8B-B14F-4D97-AF65-F5344CB8AC3E}">
        <p14:creationId xmlns:p14="http://schemas.microsoft.com/office/powerpoint/2010/main" val="3462546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33"/>
          <p:cNvSpPr txBox="1">
            <a:spLocks/>
          </p:cNvSpPr>
          <p:nvPr/>
        </p:nvSpPr>
        <p:spPr>
          <a:xfrm>
            <a:off x="3629322" y="3939126"/>
            <a:ext cx="7503734" cy="31060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012">
              <a:spcBef>
                <a:spcPct val="20000"/>
              </a:spcBef>
              <a:buFont typeface="Arial" panose="020B0604020202020204" pitchFamily="34" charset="0"/>
              <a:buNone/>
            </a:pPr>
            <a:r>
              <a:rPr lang="id-ID" sz="8000" b="1" dirty="0" smtClean="0">
                <a:solidFill>
                  <a:srgbClr val="0070C0"/>
                </a:solidFill>
                <a:latin typeface="Calibri"/>
                <a:cs typeface="Arial"/>
              </a:rPr>
              <a:t>TERIMA </a:t>
            </a:r>
            <a:r>
              <a:rPr lang="id-ID" sz="8000" b="1" dirty="0" smtClean="0">
                <a:solidFill>
                  <a:schemeClr val="accent6">
                    <a:lumMod val="75000"/>
                  </a:schemeClr>
                </a:solidFill>
                <a:latin typeface="Calibri"/>
                <a:cs typeface="Arial"/>
              </a:rPr>
              <a:t>KASIH</a:t>
            </a:r>
            <a:endParaRPr lang="en-AU" sz="8000" b="1" dirty="0">
              <a:solidFill>
                <a:schemeClr val="accent6">
                  <a:lumMod val="75000"/>
                </a:schemeClr>
              </a:solidFill>
              <a:latin typeface="Calibri"/>
              <a:cs typeface="Arial"/>
            </a:endParaRPr>
          </a:p>
        </p:txBody>
      </p:sp>
      <p:pic>
        <p:nvPicPr>
          <p:cNvPr id="3" name="Picture 2"/>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67926" y="1645967"/>
            <a:ext cx="3628532" cy="2099210"/>
          </a:xfrm>
          <a:prstGeom prst="rect">
            <a:avLst/>
          </a:prstGeom>
        </p:spPr>
      </p:pic>
      <p:sp>
        <p:nvSpPr>
          <p:cNvPr id="6" name="Rounded Rectangle 5"/>
          <p:cNvSpPr/>
          <p:nvPr/>
        </p:nvSpPr>
        <p:spPr>
          <a:xfrm>
            <a:off x="0" y="6693030"/>
            <a:ext cx="735291" cy="1649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30536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ounded Rectangle 72"/>
          <p:cNvSpPr/>
          <p:nvPr/>
        </p:nvSpPr>
        <p:spPr>
          <a:xfrm>
            <a:off x="5699640" y="781855"/>
            <a:ext cx="6339960" cy="5984201"/>
          </a:xfrm>
          <a:prstGeom prst="round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ounded Rectangle 27"/>
          <p:cNvSpPr/>
          <p:nvPr/>
        </p:nvSpPr>
        <p:spPr>
          <a:xfrm>
            <a:off x="150252" y="915487"/>
            <a:ext cx="5249256" cy="5892256"/>
          </a:xfrm>
          <a:prstGeom prst="round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6651" y="2852532"/>
            <a:ext cx="458024" cy="458024"/>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5249130"/>
            <a:ext cx="694470" cy="694470"/>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7251" y="4947116"/>
            <a:ext cx="431878" cy="323909"/>
          </a:xfrm>
          <a:prstGeom prst="rect">
            <a:avLst/>
          </a:prstGeom>
        </p:spPr>
      </p:pic>
      <p:sp>
        <p:nvSpPr>
          <p:cNvPr id="59" name="Rectangle 58"/>
          <p:cNvSpPr/>
          <p:nvPr/>
        </p:nvSpPr>
        <p:spPr>
          <a:xfrm>
            <a:off x="373095" y="92484"/>
            <a:ext cx="11434216" cy="644792"/>
          </a:xfrm>
          <a:prstGeom prst="rect">
            <a:avLst/>
          </a:prstGeom>
          <a:solidFill>
            <a:srgbClr val="0070C0"/>
          </a:solidFill>
          <a:ln>
            <a:noFill/>
          </a:ln>
          <a:effectLst/>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id-ID" sz="1795" b="1" dirty="0">
                <a:solidFill>
                  <a:schemeClr val="bg1"/>
                </a:solidFill>
                <a:cs typeface="Arial"/>
              </a:rPr>
              <a:t>Kerangka Draft Perdirjen</a:t>
            </a:r>
            <a:br>
              <a:rPr lang="id-ID" sz="1795" b="1" dirty="0">
                <a:solidFill>
                  <a:schemeClr val="bg1"/>
                </a:solidFill>
                <a:cs typeface="Arial"/>
              </a:rPr>
            </a:br>
            <a:r>
              <a:rPr lang="id-ID" sz="1795" b="1" dirty="0">
                <a:solidFill>
                  <a:schemeClr val="bg1"/>
                </a:solidFill>
                <a:cs typeface="Arial"/>
              </a:rPr>
              <a:t>Petunjuk Pelaksanaan Anggaran Dalam Rangka Pelaksanaan Tahapan Pemilihan Umum Tahun 2019</a:t>
            </a:r>
          </a:p>
        </p:txBody>
      </p:sp>
      <p:sp>
        <p:nvSpPr>
          <p:cNvPr id="2" name="Rectangle 1"/>
          <p:cNvSpPr/>
          <p:nvPr/>
        </p:nvSpPr>
        <p:spPr>
          <a:xfrm>
            <a:off x="841019" y="1303432"/>
            <a:ext cx="2174185" cy="307777"/>
          </a:xfrm>
          <a:prstGeom prst="rect">
            <a:avLst/>
          </a:prstGeom>
        </p:spPr>
        <p:txBody>
          <a:bodyPr wrap="none">
            <a:spAutoFit/>
          </a:bodyPr>
          <a:lstStyle/>
          <a:p>
            <a:r>
              <a:rPr lang="id-ID" sz="1400" b="1" dirty="0">
                <a:latin typeface="Cambria" panose="02040503050406030204" pitchFamily="18" charset="0"/>
                <a:ea typeface="Times New Roman" panose="02020603050405020304" pitchFamily="18" charset="0"/>
              </a:rPr>
              <a:t>BAB I Ketentuan Umum</a:t>
            </a:r>
            <a:endParaRPr lang="id-ID" sz="1400" dirty="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978" y="1382746"/>
            <a:ext cx="502238" cy="502238"/>
          </a:xfrm>
          <a:prstGeom prst="rect">
            <a:avLst/>
          </a:prstGeom>
        </p:spPr>
      </p:pic>
      <p:sp>
        <p:nvSpPr>
          <p:cNvPr id="4" name="Rectangle 3"/>
          <p:cNvSpPr/>
          <p:nvPr/>
        </p:nvSpPr>
        <p:spPr>
          <a:xfrm>
            <a:off x="1459526" y="1708298"/>
            <a:ext cx="2319866" cy="276551"/>
          </a:xfrm>
          <a:prstGeom prst="rect">
            <a:avLst/>
          </a:prstGeom>
        </p:spPr>
        <p:txBody>
          <a:bodyPr wrap="none">
            <a:spAutoFit/>
          </a:bodyPr>
          <a:lstStyle/>
          <a:p>
            <a:r>
              <a:rPr lang="id-ID" sz="1197" dirty="0">
                <a:latin typeface="Cambria" panose="02040503050406030204" pitchFamily="18" charset="0"/>
                <a:ea typeface="Times New Roman" panose="02020603050405020304" pitchFamily="18" charset="0"/>
                <a:sym typeface="Wingdings" panose="05000000000000000000" pitchFamily="2" charset="2"/>
              </a:rPr>
              <a:t>Berisikan beberapa pengertian </a:t>
            </a:r>
            <a:endParaRPr lang="id-ID" sz="1197"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7956" y="1673683"/>
            <a:ext cx="599646" cy="599646"/>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21337" y="3636107"/>
            <a:ext cx="920284" cy="495236"/>
          </a:xfrm>
          <a:prstGeom prst="rect">
            <a:avLst/>
          </a:prstGeom>
        </p:spPr>
      </p:pic>
      <p:cxnSp>
        <p:nvCxnSpPr>
          <p:cNvPr id="10" name="Straight Connector 9"/>
          <p:cNvCxnSpPr/>
          <p:nvPr/>
        </p:nvCxnSpPr>
        <p:spPr>
          <a:xfrm>
            <a:off x="920822" y="1581770"/>
            <a:ext cx="1879264" cy="29443"/>
          </a:xfrm>
          <a:prstGeom prst="line">
            <a:avLst/>
          </a:prstGeom>
        </p:spPr>
        <p:style>
          <a:lnRef idx="3">
            <a:schemeClr val="dk1"/>
          </a:lnRef>
          <a:fillRef idx="0">
            <a:schemeClr val="dk1"/>
          </a:fillRef>
          <a:effectRef idx="2">
            <a:schemeClr val="dk1"/>
          </a:effectRef>
          <a:fontRef idx="minor">
            <a:schemeClr val="tx1"/>
          </a:fontRef>
        </p:style>
      </p:cxn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2530" y="2985056"/>
            <a:ext cx="529227" cy="529227"/>
          </a:xfrm>
          <a:prstGeom prst="rect">
            <a:avLst/>
          </a:prstGeom>
        </p:spPr>
      </p:pic>
      <p:sp>
        <p:nvSpPr>
          <p:cNvPr id="13" name="Rectangle 12"/>
          <p:cNvSpPr/>
          <p:nvPr/>
        </p:nvSpPr>
        <p:spPr>
          <a:xfrm>
            <a:off x="784731" y="2273670"/>
            <a:ext cx="1969129" cy="307328"/>
          </a:xfrm>
          <a:prstGeom prst="rect">
            <a:avLst/>
          </a:prstGeom>
        </p:spPr>
        <p:txBody>
          <a:bodyPr wrap="none">
            <a:spAutoFit/>
          </a:bodyPr>
          <a:lstStyle/>
          <a:p>
            <a:r>
              <a:rPr lang="id-ID" sz="1397" b="1" dirty="0">
                <a:latin typeface="Cambria" panose="02040503050406030204" pitchFamily="18" charset="0"/>
                <a:ea typeface="Times New Roman" panose="02020603050405020304" pitchFamily="18" charset="0"/>
              </a:rPr>
              <a:t>BAB II Ruang Lingkup</a:t>
            </a:r>
            <a:endParaRPr lang="id-ID" sz="1397" dirty="0"/>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5733" y="2194819"/>
            <a:ext cx="487089" cy="493245"/>
          </a:xfrm>
          <a:prstGeom prst="rect">
            <a:avLst/>
          </a:prstGeom>
        </p:spPr>
      </p:pic>
      <p:cxnSp>
        <p:nvCxnSpPr>
          <p:cNvPr id="22" name="Straight Connector 21"/>
          <p:cNvCxnSpPr/>
          <p:nvPr/>
        </p:nvCxnSpPr>
        <p:spPr>
          <a:xfrm>
            <a:off x="870793" y="2556737"/>
            <a:ext cx="1748667" cy="11275"/>
          </a:xfrm>
          <a:prstGeom prst="line">
            <a:avLst/>
          </a:prstGeom>
        </p:spPr>
        <p:style>
          <a:lnRef idx="3">
            <a:schemeClr val="dk1"/>
          </a:lnRef>
          <a:fillRef idx="0">
            <a:schemeClr val="dk1"/>
          </a:fillRef>
          <a:effectRef idx="2">
            <a:schemeClr val="dk1"/>
          </a:effectRef>
          <a:fontRef idx="minor">
            <a:schemeClr val="tx1"/>
          </a:fontRef>
        </p:style>
      </p:cxnSp>
      <p:sp>
        <p:nvSpPr>
          <p:cNvPr id="16" name="Rectangle 15"/>
          <p:cNvSpPr/>
          <p:nvPr/>
        </p:nvSpPr>
        <p:spPr>
          <a:xfrm>
            <a:off x="1207791" y="2604056"/>
            <a:ext cx="4074607" cy="460767"/>
          </a:xfrm>
          <a:prstGeom prst="rect">
            <a:avLst/>
          </a:prstGeom>
        </p:spPr>
        <p:txBody>
          <a:bodyPr wrap="square">
            <a:spAutoFit/>
          </a:bodyPr>
          <a:lstStyle/>
          <a:p>
            <a:r>
              <a:rPr lang="id-ID" sz="1197" dirty="0">
                <a:latin typeface="Cambria" panose="02040503050406030204" pitchFamily="18" charset="0"/>
              </a:rPr>
              <a:t>Menjelaskan batasan pengaturan dalam </a:t>
            </a:r>
            <a:r>
              <a:rPr lang="id-ID" sz="1197" dirty="0" smtClean="0">
                <a:latin typeface="Cambria" panose="02040503050406030204" pitchFamily="18" charset="0"/>
              </a:rPr>
              <a:t>Perdirjen, meliputi mekanisme pencairan dan pertangungjawaban </a:t>
            </a:r>
            <a:endParaRPr lang="id-ID" sz="1197" dirty="0">
              <a:latin typeface="Cambria" panose="02040503050406030204" pitchFamily="18" charset="0"/>
            </a:endParaRPr>
          </a:p>
        </p:txBody>
      </p:sp>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6634" y="2645337"/>
            <a:ext cx="432322" cy="432322"/>
          </a:xfrm>
          <a:prstGeom prst="rect">
            <a:avLst/>
          </a:prstGeom>
        </p:spPr>
      </p:pic>
      <p:sp>
        <p:nvSpPr>
          <p:cNvPr id="18" name="Rectangle 17"/>
          <p:cNvSpPr/>
          <p:nvPr/>
        </p:nvSpPr>
        <p:spPr>
          <a:xfrm>
            <a:off x="1208612" y="3337259"/>
            <a:ext cx="4190896" cy="460767"/>
          </a:xfrm>
          <a:prstGeom prst="rect">
            <a:avLst/>
          </a:prstGeom>
        </p:spPr>
        <p:txBody>
          <a:bodyPr wrap="square">
            <a:spAutoFit/>
          </a:bodyPr>
          <a:lstStyle/>
          <a:p>
            <a:r>
              <a:rPr lang="id-ID" sz="1197" dirty="0">
                <a:latin typeface="Cambria" panose="02040503050406030204" pitchFamily="18" charset="0"/>
              </a:rPr>
              <a:t>Ketua KPU menyusun dan menetapkan Pedoman Teknis rangka pengelolaan dana Pemilu </a:t>
            </a:r>
            <a:endParaRPr lang="fi-FI" sz="1197" dirty="0">
              <a:latin typeface="Cambria" panose="02040503050406030204" pitchFamily="18" charset="0"/>
            </a:endParaRPr>
          </a:p>
        </p:txBody>
      </p:sp>
      <p:sp>
        <p:nvSpPr>
          <p:cNvPr id="23" name="Rectangle 22"/>
          <p:cNvSpPr/>
          <p:nvPr/>
        </p:nvSpPr>
        <p:spPr>
          <a:xfrm>
            <a:off x="765446" y="4551107"/>
            <a:ext cx="4285388" cy="307777"/>
          </a:xfrm>
          <a:prstGeom prst="rect">
            <a:avLst/>
          </a:prstGeom>
        </p:spPr>
        <p:txBody>
          <a:bodyPr wrap="square">
            <a:spAutoFit/>
          </a:bodyPr>
          <a:lstStyle/>
          <a:p>
            <a:r>
              <a:rPr lang="id-ID" sz="1400" b="1" dirty="0"/>
              <a:t>BAB V Organisasi Pelaksana Tahapan Pemilu</a:t>
            </a:r>
          </a:p>
        </p:txBody>
      </p:sp>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1757" y="3349201"/>
            <a:ext cx="436529" cy="474054"/>
          </a:xfrm>
          <a:prstGeom prst="rect">
            <a:avLst/>
          </a:prstGeom>
        </p:spPr>
      </p:pic>
      <p:pic>
        <p:nvPicPr>
          <p:cNvPr id="36" name="Picture 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23993" y="3216678"/>
            <a:ext cx="436529" cy="474054"/>
          </a:xfrm>
          <a:prstGeom prst="rect">
            <a:avLst/>
          </a:prstGeom>
        </p:spPr>
      </p:pic>
      <p:sp>
        <p:nvSpPr>
          <p:cNvPr id="31" name="Rectangle 30"/>
          <p:cNvSpPr/>
          <p:nvPr/>
        </p:nvSpPr>
        <p:spPr>
          <a:xfrm>
            <a:off x="6375157" y="1218292"/>
            <a:ext cx="2787879" cy="307328"/>
          </a:xfrm>
          <a:prstGeom prst="rect">
            <a:avLst/>
          </a:prstGeom>
        </p:spPr>
        <p:txBody>
          <a:bodyPr wrap="none">
            <a:spAutoFit/>
          </a:bodyPr>
          <a:lstStyle/>
          <a:p>
            <a:pPr lvl="0" algn="just"/>
            <a:r>
              <a:rPr lang="id-ID" sz="1397" b="1" dirty="0" smtClean="0">
                <a:latin typeface="Cambria" panose="02040503050406030204" pitchFamily="18" charset="0"/>
                <a:ea typeface="Times New Roman" panose="02020603050405020304" pitchFamily="18" charset="0"/>
              </a:rPr>
              <a:t>BAB </a:t>
            </a:r>
            <a:r>
              <a:rPr lang="id-ID" sz="1397" b="1" dirty="0">
                <a:latin typeface="Cambria" panose="02040503050406030204" pitchFamily="18" charset="0"/>
                <a:ea typeface="Times New Roman" panose="02020603050405020304" pitchFamily="18" charset="0"/>
              </a:rPr>
              <a:t>V Alokasi Anggaran Pemilu</a:t>
            </a:r>
          </a:p>
        </p:txBody>
      </p: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28616" y="1211675"/>
            <a:ext cx="661596" cy="661596"/>
          </a:xfrm>
          <a:prstGeom prst="rect">
            <a:avLst/>
          </a:prstGeom>
        </p:spPr>
      </p:pic>
      <p:cxnSp>
        <p:nvCxnSpPr>
          <p:cNvPr id="42" name="Straight Connector 41"/>
          <p:cNvCxnSpPr/>
          <p:nvPr/>
        </p:nvCxnSpPr>
        <p:spPr>
          <a:xfrm flipV="1">
            <a:off x="6507927" y="1482000"/>
            <a:ext cx="2626659" cy="9277"/>
          </a:xfrm>
          <a:prstGeom prst="line">
            <a:avLst/>
          </a:prstGeom>
        </p:spPr>
        <p:style>
          <a:lnRef idx="3">
            <a:schemeClr val="dk1"/>
          </a:lnRef>
          <a:fillRef idx="0">
            <a:schemeClr val="dk1"/>
          </a:fillRef>
          <a:effectRef idx="2">
            <a:schemeClr val="dk1"/>
          </a:effectRef>
          <a:fontRef idx="minor">
            <a:schemeClr val="tx1"/>
          </a:fontRef>
        </p:style>
      </p:cxnSp>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8217" y="4623930"/>
            <a:ext cx="372564" cy="362929"/>
          </a:xfrm>
          <a:prstGeom prst="rect">
            <a:avLst/>
          </a:prstGeom>
        </p:spPr>
      </p:pic>
      <p:sp>
        <p:nvSpPr>
          <p:cNvPr id="37" name="Rectangle 36"/>
          <p:cNvSpPr/>
          <p:nvPr/>
        </p:nvSpPr>
        <p:spPr>
          <a:xfrm>
            <a:off x="7994255" y="1538811"/>
            <a:ext cx="3813055" cy="1015663"/>
          </a:xfrm>
          <a:prstGeom prst="rect">
            <a:avLst/>
          </a:prstGeom>
        </p:spPr>
        <p:txBody>
          <a:bodyPr wrap="square">
            <a:spAutoFit/>
          </a:bodyPr>
          <a:lstStyle/>
          <a:p>
            <a:r>
              <a:rPr lang="id-ID" sz="1200" dirty="0"/>
              <a:t>Menjelaskan Alokasi Anggaran KPU </a:t>
            </a:r>
            <a:r>
              <a:rPr lang="id-ID" sz="1200" dirty="0" smtClean="0"/>
              <a:t>: </a:t>
            </a:r>
          </a:p>
          <a:p>
            <a:pPr marL="171450" indent="-171450">
              <a:buFont typeface="Wingdings" panose="05000000000000000000" pitchFamily="2" charset="2"/>
              <a:buChar char="Ø"/>
            </a:pPr>
            <a:r>
              <a:rPr lang="id-ID" sz="1200" dirty="0" smtClean="0"/>
              <a:t>Anggaran untuk PPK, PPS, Pantarlih dan KPPS isediakan pada DIPA KPU Kabupaten/Kota</a:t>
            </a:r>
          </a:p>
          <a:p>
            <a:pPr marL="171450" indent="-171450">
              <a:buFont typeface="Wingdings" panose="05000000000000000000" pitchFamily="2" charset="2"/>
              <a:buChar char="Ø"/>
            </a:pPr>
            <a:r>
              <a:rPr lang="id-ID" sz="1100" dirty="0"/>
              <a:t>Anggaran untuk </a:t>
            </a:r>
            <a:r>
              <a:rPr lang="sv-SE" sz="1100" dirty="0"/>
              <a:t>Pokja PLN, PPLN, KPPS LN, dan Pantarlih LN disediakan pada DIPA KPU</a:t>
            </a:r>
            <a:endParaRPr lang="sv-SE" sz="1197" dirty="0">
              <a:latin typeface="Cambria" panose="02040503050406030204" pitchFamily="18" charset="0"/>
            </a:endParaRPr>
          </a:p>
        </p:txBody>
      </p:sp>
      <p:sp>
        <p:nvSpPr>
          <p:cNvPr id="38" name="Rectangle 37"/>
          <p:cNvSpPr/>
          <p:nvPr/>
        </p:nvSpPr>
        <p:spPr>
          <a:xfrm>
            <a:off x="6781801" y="1589944"/>
            <a:ext cx="716863" cy="276551"/>
          </a:xfrm>
          <a:prstGeom prst="rect">
            <a:avLst/>
          </a:prstGeom>
        </p:spPr>
        <p:txBody>
          <a:bodyPr wrap="none">
            <a:spAutoFit/>
          </a:bodyPr>
          <a:lstStyle/>
          <a:p>
            <a:r>
              <a:rPr lang="id-ID" sz="1197" dirty="0">
                <a:latin typeface="Cambria" panose="02040503050406030204" pitchFamily="18" charset="0"/>
              </a:rPr>
              <a:t>Bagian I</a:t>
            </a:r>
          </a:p>
        </p:txBody>
      </p:sp>
      <p:pic>
        <p:nvPicPr>
          <p:cNvPr id="47" name="Picture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13984" y="1550936"/>
            <a:ext cx="433052" cy="433052"/>
          </a:xfrm>
          <a:prstGeom prst="rect">
            <a:avLst/>
          </a:prstGeom>
        </p:spPr>
      </p:pic>
      <p:pic>
        <p:nvPicPr>
          <p:cNvPr id="44" name="Picture 4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428275" y="1616381"/>
            <a:ext cx="431971" cy="431971"/>
          </a:xfrm>
          <a:prstGeom prst="rect">
            <a:avLst/>
          </a:prstGeom>
        </p:spPr>
      </p:pic>
      <p:sp>
        <p:nvSpPr>
          <p:cNvPr id="51" name="Rectangle 50"/>
          <p:cNvSpPr/>
          <p:nvPr/>
        </p:nvSpPr>
        <p:spPr>
          <a:xfrm>
            <a:off x="6383395" y="3701902"/>
            <a:ext cx="5305021" cy="307328"/>
          </a:xfrm>
          <a:prstGeom prst="rect">
            <a:avLst/>
          </a:prstGeom>
        </p:spPr>
        <p:txBody>
          <a:bodyPr wrap="square">
            <a:spAutoFit/>
          </a:bodyPr>
          <a:lstStyle/>
          <a:p>
            <a:r>
              <a:rPr lang="id-ID" sz="1397" b="1" dirty="0">
                <a:latin typeface="Cambria" panose="02040503050406030204" pitchFamily="18" charset="0"/>
              </a:rPr>
              <a:t>BAB VII </a:t>
            </a:r>
            <a:r>
              <a:rPr lang="fi-FI" sz="1397" b="1" dirty="0">
                <a:latin typeface="Cambria" panose="02040503050406030204" pitchFamily="18" charset="0"/>
              </a:rPr>
              <a:t>Mekanisme </a:t>
            </a:r>
            <a:r>
              <a:rPr lang="id-ID" sz="1397" b="1" dirty="0">
                <a:latin typeface="Cambria" panose="02040503050406030204" pitchFamily="18" charset="0"/>
              </a:rPr>
              <a:t>Penyaluran </a:t>
            </a:r>
            <a:r>
              <a:rPr lang="id-ID" sz="1397" b="1" dirty="0" smtClean="0">
                <a:latin typeface="Cambria" panose="02040503050406030204" pitchFamily="18" charset="0"/>
              </a:rPr>
              <a:t>dan Penggunaan Dana </a:t>
            </a:r>
            <a:r>
              <a:rPr lang="id-ID" sz="1397" b="1" dirty="0">
                <a:latin typeface="Cambria" panose="02040503050406030204" pitchFamily="18" charset="0"/>
              </a:rPr>
              <a:t>Pemilu</a:t>
            </a:r>
            <a:endParaRPr lang="fi-FI" sz="1397" b="1" dirty="0">
              <a:latin typeface="Cambria" panose="02040503050406030204" pitchFamily="18" charset="0"/>
            </a:endParaRPr>
          </a:p>
        </p:txBody>
      </p:sp>
      <p:pic>
        <p:nvPicPr>
          <p:cNvPr id="56" name="Picture 5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457477" y="4116249"/>
            <a:ext cx="407108" cy="360822"/>
          </a:xfrm>
          <a:prstGeom prst="rect">
            <a:avLst/>
          </a:prstGeom>
        </p:spPr>
      </p:pic>
      <p:sp>
        <p:nvSpPr>
          <p:cNvPr id="63" name="Rectangle 62"/>
          <p:cNvSpPr/>
          <p:nvPr/>
        </p:nvSpPr>
        <p:spPr>
          <a:xfrm>
            <a:off x="6426203" y="4510106"/>
            <a:ext cx="4725076" cy="307328"/>
          </a:xfrm>
          <a:prstGeom prst="rect">
            <a:avLst/>
          </a:prstGeom>
        </p:spPr>
        <p:txBody>
          <a:bodyPr wrap="none">
            <a:spAutoFit/>
          </a:bodyPr>
          <a:lstStyle/>
          <a:p>
            <a:r>
              <a:rPr lang="id-ID" sz="1397" b="1" dirty="0">
                <a:latin typeface="Cambria" panose="02040503050406030204" pitchFamily="18" charset="0"/>
              </a:rPr>
              <a:t>BAB VIII Mekanisme Pertanggungjawaban Dana Pemilu</a:t>
            </a:r>
          </a:p>
        </p:txBody>
      </p:sp>
      <p:cxnSp>
        <p:nvCxnSpPr>
          <p:cNvPr id="67" name="Straight Connector 66"/>
          <p:cNvCxnSpPr/>
          <p:nvPr/>
        </p:nvCxnSpPr>
        <p:spPr>
          <a:xfrm flipV="1">
            <a:off x="6460605" y="3974913"/>
            <a:ext cx="5157307" cy="28773"/>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flipV="1">
            <a:off x="6569322" y="4765038"/>
            <a:ext cx="4403478" cy="21778"/>
          </a:xfrm>
          <a:prstGeom prst="line">
            <a:avLst/>
          </a:prstGeom>
        </p:spPr>
        <p:style>
          <a:lnRef idx="3">
            <a:schemeClr val="dk1"/>
          </a:lnRef>
          <a:fillRef idx="0">
            <a:schemeClr val="dk1"/>
          </a:fillRef>
          <a:effectRef idx="2">
            <a:schemeClr val="dk1"/>
          </a:effectRef>
          <a:fontRef idx="minor">
            <a:schemeClr val="tx1"/>
          </a:fontRef>
        </p:style>
      </p:cxnSp>
      <p:pic>
        <p:nvPicPr>
          <p:cNvPr id="65" name="Picture 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913964" y="4543554"/>
            <a:ext cx="486836" cy="442578"/>
          </a:xfrm>
          <a:prstGeom prst="rect">
            <a:avLst/>
          </a:prstGeom>
        </p:spPr>
      </p:pic>
      <p:pic>
        <p:nvPicPr>
          <p:cNvPr id="68" name="Picture 6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943601" y="5867401"/>
            <a:ext cx="563637" cy="598589"/>
          </a:xfrm>
          <a:prstGeom prst="rect">
            <a:avLst/>
          </a:prstGeom>
        </p:spPr>
      </p:pic>
      <p:sp>
        <p:nvSpPr>
          <p:cNvPr id="5" name="Slide Number Placeholder 4"/>
          <p:cNvSpPr>
            <a:spLocks noGrp="1"/>
          </p:cNvSpPr>
          <p:nvPr>
            <p:ph type="sldNum" sz="quarter" idx="12"/>
          </p:nvPr>
        </p:nvSpPr>
        <p:spPr/>
        <p:txBody>
          <a:bodyPr/>
          <a:lstStyle/>
          <a:p>
            <a:fld id="{3196D030-D197-42D9-A6BD-A7661218EEE5}" type="slidenum">
              <a:rPr lang="id-ID" smtClean="0"/>
              <a:t>2</a:t>
            </a:fld>
            <a:endParaRPr lang="id-ID"/>
          </a:p>
        </p:txBody>
      </p:sp>
      <p:sp>
        <p:nvSpPr>
          <p:cNvPr id="60" name="Rectangle 59"/>
          <p:cNvSpPr/>
          <p:nvPr/>
        </p:nvSpPr>
        <p:spPr>
          <a:xfrm>
            <a:off x="813828" y="3045419"/>
            <a:ext cx="3202480" cy="307328"/>
          </a:xfrm>
          <a:prstGeom prst="rect">
            <a:avLst/>
          </a:prstGeom>
        </p:spPr>
        <p:txBody>
          <a:bodyPr wrap="none">
            <a:spAutoFit/>
          </a:bodyPr>
          <a:lstStyle/>
          <a:p>
            <a:r>
              <a:rPr lang="id-ID" sz="1397" b="1" dirty="0" smtClean="0">
                <a:latin typeface="Cambria" panose="02040503050406030204" pitchFamily="18" charset="0"/>
                <a:ea typeface="Times New Roman" panose="02020603050405020304" pitchFamily="18" charset="0"/>
              </a:rPr>
              <a:t>BAB </a:t>
            </a:r>
            <a:r>
              <a:rPr lang="id-ID" sz="1397" b="1" dirty="0">
                <a:latin typeface="Cambria" panose="02040503050406030204" pitchFamily="18" charset="0"/>
                <a:ea typeface="Times New Roman" panose="02020603050405020304" pitchFamily="18" charset="0"/>
              </a:rPr>
              <a:t>III Penyusunan Pedoman Teknis</a:t>
            </a:r>
            <a:endParaRPr lang="id-ID" sz="1397" dirty="0"/>
          </a:p>
        </p:txBody>
      </p:sp>
      <p:cxnSp>
        <p:nvCxnSpPr>
          <p:cNvPr id="61" name="Straight Connector 60"/>
          <p:cNvCxnSpPr/>
          <p:nvPr/>
        </p:nvCxnSpPr>
        <p:spPr>
          <a:xfrm flipV="1">
            <a:off x="909835" y="3318928"/>
            <a:ext cx="3031960" cy="11393"/>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a:off x="3191592" y="6778490"/>
            <a:ext cx="3696227" cy="0"/>
          </a:xfrm>
          <a:prstGeom prst="line">
            <a:avLst/>
          </a:prstGeom>
        </p:spPr>
        <p:style>
          <a:lnRef idx="3">
            <a:schemeClr val="dk1"/>
          </a:lnRef>
          <a:fillRef idx="0">
            <a:schemeClr val="dk1"/>
          </a:fillRef>
          <a:effectRef idx="2">
            <a:schemeClr val="dk1"/>
          </a:effectRef>
          <a:fontRef idx="minor">
            <a:schemeClr val="tx1"/>
          </a:fontRef>
        </p:style>
      </p:cxnSp>
      <p:sp>
        <p:nvSpPr>
          <p:cNvPr id="78" name="Rectangle 77"/>
          <p:cNvSpPr/>
          <p:nvPr/>
        </p:nvSpPr>
        <p:spPr>
          <a:xfrm>
            <a:off x="6324600" y="2879036"/>
            <a:ext cx="3339312" cy="307328"/>
          </a:xfrm>
          <a:prstGeom prst="rect">
            <a:avLst/>
          </a:prstGeom>
        </p:spPr>
        <p:txBody>
          <a:bodyPr wrap="square">
            <a:spAutoFit/>
          </a:bodyPr>
          <a:lstStyle/>
          <a:p>
            <a:r>
              <a:rPr lang="id-ID" sz="1397" b="1" dirty="0">
                <a:latin typeface="Cambria" panose="02040503050406030204" pitchFamily="18" charset="0"/>
              </a:rPr>
              <a:t>BAB VI </a:t>
            </a:r>
            <a:r>
              <a:rPr lang="fi-FI" sz="1397" b="1" dirty="0">
                <a:latin typeface="Cambria" panose="02040503050406030204" pitchFamily="18" charset="0"/>
              </a:rPr>
              <a:t>Mekanisme </a:t>
            </a:r>
            <a:r>
              <a:rPr lang="id-ID" sz="1397" b="1" dirty="0">
                <a:latin typeface="Cambria" panose="02040503050406030204" pitchFamily="18" charset="0"/>
              </a:rPr>
              <a:t>Pencairan Dana</a:t>
            </a:r>
            <a:endParaRPr lang="fi-FI" sz="1397" b="1" dirty="0">
              <a:latin typeface="Cambria" panose="02040503050406030204" pitchFamily="18" charset="0"/>
            </a:endParaRPr>
          </a:p>
        </p:txBody>
      </p:sp>
      <p:cxnSp>
        <p:nvCxnSpPr>
          <p:cNvPr id="79" name="Straight Connector 78"/>
          <p:cNvCxnSpPr/>
          <p:nvPr/>
        </p:nvCxnSpPr>
        <p:spPr>
          <a:xfrm>
            <a:off x="6419023" y="3154450"/>
            <a:ext cx="2863552" cy="8760"/>
          </a:xfrm>
          <a:prstGeom prst="line">
            <a:avLst/>
          </a:prstGeom>
        </p:spPr>
        <p:style>
          <a:lnRef idx="3">
            <a:schemeClr val="dk1"/>
          </a:lnRef>
          <a:fillRef idx="0">
            <a:schemeClr val="dk1"/>
          </a:fillRef>
          <a:effectRef idx="2">
            <a:schemeClr val="dk1"/>
          </a:effectRef>
          <a:fontRef idx="minor">
            <a:schemeClr val="tx1"/>
          </a:fontRef>
        </p:style>
      </p:cxnSp>
      <p:sp>
        <p:nvSpPr>
          <p:cNvPr id="82" name="Rectangle 81"/>
          <p:cNvSpPr/>
          <p:nvPr/>
        </p:nvSpPr>
        <p:spPr>
          <a:xfrm>
            <a:off x="736088" y="4871317"/>
            <a:ext cx="4608604" cy="1015663"/>
          </a:xfrm>
          <a:prstGeom prst="rect">
            <a:avLst/>
          </a:prstGeom>
        </p:spPr>
        <p:txBody>
          <a:bodyPr wrap="square">
            <a:spAutoFit/>
          </a:bodyPr>
          <a:lstStyle/>
          <a:p>
            <a:r>
              <a:rPr lang="fi-FI" sz="1200" dirty="0"/>
              <a:t>Organisasi Pelaksana Pemilu pada KPU </a:t>
            </a:r>
            <a:r>
              <a:rPr lang="fi-FI" sz="1200" dirty="0" smtClean="0"/>
              <a:t>,</a:t>
            </a:r>
            <a:r>
              <a:rPr lang="id-ID" sz="1200" dirty="0" smtClean="0"/>
              <a:t>meliputi</a:t>
            </a:r>
            <a:r>
              <a:rPr lang="fi-FI" sz="1200" dirty="0" smtClean="0"/>
              <a:t>:</a:t>
            </a:r>
            <a:r>
              <a:rPr lang="id-ID" sz="1200" dirty="0" smtClean="0"/>
              <a:t> </a:t>
            </a:r>
          </a:p>
          <a:p>
            <a:pPr marL="228600" indent="-139700">
              <a:buFont typeface="Wingdings" panose="05000000000000000000" pitchFamily="2" charset="2"/>
              <a:buChar char="§"/>
            </a:pPr>
            <a:r>
              <a:rPr lang="id-ID" sz="1200" dirty="0"/>
              <a:t>KPU, </a:t>
            </a:r>
            <a:r>
              <a:rPr lang="id-ID" sz="1200" dirty="0" smtClean="0"/>
              <a:t>KPU Provinsi, KPU Kabupaten/Kota</a:t>
            </a:r>
          </a:p>
          <a:p>
            <a:pPr marL="228600" indent="-139700">
              <a:buFont typeface="Wingdings" panose="05000000000000000000" pitchFamily="2" charset="2"/>
              <a:buChar char="§"/>
            </a:pPr>
            <a:r>
              <a:rPr lang="id-ID" sz="1200" dirty="0"/>
              <a:t>Pokja </a:t>
            </a:r>
            <a:r>
              <a:rPr lang="id-ID" sz="1200" dirty="0" smtClean="0"/>
              <a:t>PLN</a:t>
            </a:r>
            <a:endParaRPr lang="fi-FI" sz="1200" dirty="0"/>
          </a:p>
          <a:p>
            <a:pPr marL="228600" indent="-139700">
              <a:buFont typeface="Wingdings" panose="05000000000000000000" pitchFamily="2" charset="2"/>
              <a:buChar char="§"/>
            </a:pPr>
            <a:r>
              <a:rPr lang="id-ID" sz="1200" dirty="0" smtClean="0"/>
              <a:t>Badan </a:t>
            </a:r>
            <a:r>
              <a:rPr lang="id-ID" sz="1200" i="1" dirty="0" smtClean="0"/>
              <a:t>Ad hoc </a:t>
            </a:r>
            <a:r>
              <a:rPr lang="id-ID" sz="1200" dirty="0" smtClean="0"/>
              <a:t>DN </a:t>
            </a:r>
            <a:r>
              <a:rPr lang="id-ID" sz="1200" dirty="0"/>
              <a:t>: PPK, PPS, Pantarlih, dan KPPS;</a:t>
            </a:r>
          </a:p>
          <a:p>
            <a:pPr marL="228600" indent="-139700">
              <a:buFont typeface="Wingdings" panose="05000000000000000000" pitchFamily="2" charset="2"/>
              <a:buChar char="§"/>
            </a:pPr>
            <a:r>
              <a:rPr lang="id-ID" sz="1200" dirty="0"/>
              <a:t>Badan </a:t>
            </a:r>
            <a:r>
              <a:rPr lang="id-ID" sz="1200" i="1" dirty="0" smtClean="0"/>
              <a:t>Ad hoc </a:t>
            </a:r>
            <a:r>
              <a:rPr lang="id-ID" sz="1200" dirty="0" smtClean="0"/>
              <a:t>LN</a:t>
            </a:r>
            <a:r>
              <a:rPr lang="id-ID" sz="1200" dirty="0"/>
              <a:t>: </a:t>
            </a:r>
            <a:r>
              <a:rPr lang="id-ID" sz="1200" dirty="0" smtClean="0"/>
              <a:t>PPLN</a:t>
            </a:r>
            <a:r>
              <a:rPr lang="id-ID" sz="1200" dirty="0"/>
              <a:t>, Pantarlih LN, dan KPPS LN</a:t>
            </a:r>
            <a:r>
              <a:rPr lang="id-ID" sz="1200" dirty="0" smtClean="0"/>
              <a:t>;</a:t>
            </a:r>
            <a:endParaRPr lang="id-ID" sz="1200" dirty="0"/>
          </a:p>
        </p:txBody>
      </p:sp>
      <p:sp>
        <p:nvSpPr>
          <p:cNvPr id="85" name="Rectangle 84"/>
          <p:cNvSpPr/>
          <p:nvPr/>
        </p:nvSpPr>
        <p:spPr>
          <a:xfrm>
            <a:off x="6823882" y="3227512"/>
            <a:ext cx="5086510" cy="276999"/>
          </a:xfrm>
          <a:prstGeom prst="rect">
            <a:avLst/>
          </a:prstGeom>
        </p:spPr>
        <p:txBody>
          <a:bodyPr wrap="square">
            <a:spAutoFit/>
          </a:bodyPr>
          <a:lstStyle/>
          <a:p>
            <a:r>
              <a:rPr lang="id-ID" sz="1200" dirty="0"/>
              <a:t>Berisikan mekanisme pencairan melalui UP dan TUP dari KPPN ke satker </a:t>
            </a:r>
            <a:r>
              <a:rPr lang="id-ID" sz="1200" dirty="0" smtClean="0"/>
              <a:t>KPU</a:t>
            </a:r>
            <a:endParaRPr lang="id-ID" sz="1200" dirty="0"/>
          </a:p>
        </p:txBody>
      </p:sp>
      <p:sp>
        <p:nvSpPr>
          <p:cNvPr id="87" name="Rectangle 86"/>
          <p:cNvSpPr/>
          <p:nvPr/>
        </p:nvSpPr>
        <p:spPr>
          <a:xfrm>
            <a:off x="6893658" y="4071864"/>
            <a:ext cx="5086510" cy="461665"/>
          </a:xfrm>
          <a:prstGeom prst="rect">
            <a:avLst/>
          </a:prstGeom>
        </p:spPr>
        <p:txBody>
          <a:bodyPr wrap="square">
            <a:spAutoFit/>
          </a:bodyPr>
          <a:lstStyle/>
          <a:p>
            <a:r>
              <a:rPr lang="id-ID" sz="1200" dirty="0"/>
              <a:t>Menjelaskan mekanisme penyaluran </a:t>
            </a:r>
            <a:r>
              <a:rPr lang="id-ID" sz="1200" dirty="0" smtClean="0"/>
              <a:t>penggunaan Dana </a:t>
            </a:r>
            <a:r>
              <a:rPr lang="id-ID" sz="1200" dirty="0"/>
              <a:t>Pemilu pada Badan  </a:t>
            </a:r>
            <a:r>
              <a:rPr lang="id-ID" sz="1200" dirty="0" smtClean="0"/>
              <a:t>Ad hoc Dalam Negeri maupun Luar Negeri</a:t>
            </a:r>
            <a:endParaRPr lang="id-ID" sz="1200" dirty="0"/>
          </a:p>
        </p:txBody>
      </p:sp>
      <p:sp>
        <p:nvSpPr>
          <p:cNvPr id="91" name="Rectangle 90"/>
          <p:cNvSpPr/>
          <p:nvPr/>
        </p:nvSpPr>
        <p:spPr>
          <a:xfrm>
            <a:off x="7090409" y="4857252"/>
            <a:ext cx="5086510" cy="461665"/>
          </a:xfrm>
          <a:prstGeom prst="rect">
            <a:avLst/>
          </a:prstGeom>
        </p:spPr>
        <p:txBody>
          <a:bodyPr wrap="square">
            <a:spAutoFit/>
          </a:bodyPr>
          <a:lstStyle/>
          <a:p>
            <a:r>
              <a:rPr lang="id-ID" sz="1200" dirty="0"/>
              <a:t>Menjelaskan mekanisme Pertangungjawaban Dana Pemilu pada Badan  Adhoc KPU dan Bawaslu</a:t>
            </a:r>
          </a:p>
        </p:txBody>
      </p:sp>
      <p:sp>
        <p:nvSpPr>
          <p:cNvPr id="92" name="Rectangle 91"/>
          <p:cNvSpPr/>
          <p:nvPr/>
        </p:nvSpPr>
        <p:spPr>
          <a:xfrm>
            <a:off x="6430392" y="5348924"/>
            <a:ext cx="2041200" cy="307328"/>
          </a:xfrm>
          <a:prstGeom prst="rect">
            <a:avLst/>
          </a:prstGeom>
        </p:spPr>
        <p:txBody>
          <a:bodyPr wrap="none">
            <a:spAutoFit/>
          </a:bodyPr>
          <a:lstStyle/>
          <a:p>
            <a:r>
              <a:rPr lang="id-ID" sz="1397" b="1" dirty="0">
                <a:latin typeface="Cambria" panose="02040503050406030204" pitchFamily="18" charset="0"/>
              </a:rPr>
              <a:t>BAB IX Ketentuan Lain</a:t>
            </a:r>
          </a:p>
        </p:txBody>
      </p:sp>
      <p:cxnSp>
        <p:nvCxnSpPr>
          <p:cNvPr id="93" name="Straight Connector 92"/>
          <p:cNvCxnSpPr/>
          <p:nvPr/>
        </p:nvCxnSpPr>
        <p:spPr>
          <a:xfrm>
            <a:off x="6561870" y="5615519"/>
            <a:ext cx="1773522" cy="1"/>
          </a:xfrm>
          <a:prstGeom prst="line">
            <a:avLst/>
          </a:prstGeom>
        </p:spPr>
        <p:style>
          <a:lnRef idx="3">
            <a:schemeClr val="dk1"/>
          </a:lnRef>
          <a:fillRef idx="0">
            <a:schemeClr val="dk1"/>
          </a:fillRef>
          <a:effectRef idx="2">
            <a:schemeClr val="dk1"/>
          </a:effectRef>
          <a:fontRef idx="minor">
            <a:schemeClr val="tx1"/>
          </a:fontRef>
        </p:style>
      </p:cxnSp>
      <p:sp>
        <p:nvSpPr>
          <p:cNvPr id="99" name="Rectangle 98"/>
          <p:cNvSpPr/>
          <p:nvPr/>
        </p:nvSpPr>
        <p:spPr>
          <a:xfrm>
            <a:off x="6477001" y="5867400"/>
            <a:ext cx="1420261" cy="307328"/>
          </a:xfrm>
          <a:prstGeom prst="rect">
            <a:avLst/>
          </a:prstGeom>
        </p:spPr>
        <p:txBody>
          <a:bodyPr wrap="none">
            <a:spAutoFit/>
          </a:bodyPr>
          <a:lstStyle/>
          <a:p>
            <a:r>
              <a:rPr lang="id-ID" sz="1397" b="1" dirty="0">
                <a:latin typeface="Cambria" panose="02040503050406030204" pitchFamily="18" charset="0"/>
              </a:rPr>
              <a:t>BAB X Penutup</a:t>
            </a:r>
          </a:p>
        </p:txBody>
      </p:sp>
      <p:cxnSp>
        <p:nvCxnSpPr>
          <p:cNvPr id="100" name="Straight Connector 99"/>
          <p:cNvCxnSpPr/>
          <p:nvPr/>
        </p:nvCxnSpPr>
        <p:spPr>
          <a:xfrm>
            <a:off x="6608478" y="6133994"/>
            <a:ext cx="1166518" cy="0"/>
          </a:xfrm>
          <a:prstGeom prst="line">
            <a:avLst/>
          </a:prstGeom>
        </p:spPr>
        <p:style>
          <a:lnRef idx="3">
            <a:schemeClr val="dk1"/>
          </a:lnRef>
          <a:fillRef idx="0">
            <a:schemeClr val="dk1"/>
          </a:fillRef>
          <a:effectRef idx="2">
            <a:schemeClr val="dk1"/>
          </a:effectRef>
          <a:fontRef idx="minor">
            <a:schemeClr val="tx1"/>
          </a:fontRef>
        </p:style>
      </p:cxnSp>
      <p:sp>
        <p:nvSpPr>
          <p:cNvPr id="102" name="Rectangle 101"/>
          <p:cNvSpPr/>
          <p:nvPr/>
        </p:nvSpPr>
        <p:spPr>
          <a:xfrm>
            <a:off x="6450089" y="5623973"/>
            <a:ext cx="5086510" cy="276999"/>
          </a:xfrm>
          <a:prstGeom prst="rect">
            <a:avLst/>
          </a:prstGeom>
        </p:spPr>
        <p:txBody>
          <a:bodyPr wrap="square">
            <a:spAutoFit/>
          </a:bodyPr>
          <a:lstStyle/>
          <a:p>
            <a:r>
              <a:rPr lang="id-ID" sz="1200" dirty="0"/>
              <a:t>Menjelaskan ketentuan lain-lain yang perlu di atur</a:t>
            </a:r>
          </a:p>
        </p:txBody>
      </p:sp>
      <p:sp>
        <p:nvSpPr>
          <p:cNvPr id="103" name="Rectangle 102"/>
          <p:cNvSpPr/>
          <p:nvPr/>
        </p:nvSpPr>
        <p:spPr>
          <a:xfrm>
            <a:off x="6482317" y="6188991"/>
            <a:ext cx="5086510" cy="276999"/>
          </a:xfrm>
          <a:prstGeom prst="rect">
            <a:avLst/>
          </a:prstGeom>
        </p:spPr>
        <p:txBody>
          <a:bodyPr wrap="square">
            <a:spAutoFit/>
          </a:bodyPr>
          <a:lstStyle/>
          <a:p>
            <a:r>
              <a:rPr lang="id-ID" sz="1200" dirty="0"/>
              <a:t>Berisikan ketentuan mengenai tanggal mulai berlakunya Perdirjen</a:t>
            </a:r>
          </a:p>
        </p:txBody>
      </p:sp>
      <p:cxnSp>
        <p:nvCxnSpPr>
          <p:cNvPr id="70" name="Straight Connector 69"/>
          <p:cNvCxnSpPr/>
          <p:nvPr/>
        </p:nvCxnSpPr>
        <p:spPr>
          <a:xfrm>
            <a:off x="854941" y="4848840"/>
            <a:ext cx="3435086" cy="11307"/>
          </a:xfrm>
          <a:prstGeom prst="line">
            <a:avLst/>
          </a:prstGeom>
        </p:spPr>
        <p:style>
          <a:lnRef idx="3">
            <a:schemeClr val="dk1"/>
          </a:lnRef>
          <a:fillRef idx="0">
            <a:schemeClr val="dk1"/>
          </a:fillRef>
          <a:effectRef idx="2">
            <a:schemeClr val="dk1"/>
          </a:effectRef>
          <a:fontRef idx="minor">
            <a:schemeClr val="tx1"/>
          </a:fontRef>
        </p:style>
      </p:cxnSp>
      <p:sp>
        <p:nvSpPr>
          <p:cNvPr id="81" name="Rectangle 80"/>
          <p:cNvSpPr/>
          <p:nvPr/>
        </p:nvSpPr>
        <p:spPr>
          <a:xfrm>
            <a:off x="1201751" y="4191446"/>
            <a:ext cx="4360570" cy="276551"/>
          </a:xfrm>
          <a:prstGeom prst="rect">
            <a:avLst/>
          </a:prstGeom>
        </p:spPr>
        <p:txBody>
          <a:bodyPr wrap="square">
            <a:spAutoFit/>
          </a:bodyPr>
          <a:lstStyle/>
          <a:p>
            <a:r>
              <a:rPr lang="fi-FI" sz="1197" dirty="0">
                <a:latin typeface="Cambria" panose="02040503050406030204" pitchFamily="18" charset="0"/>
              </a:rPr>
              <a:t>Berisikan tahapan-tahapan Pemilu Tahun 2019</a:t>
            </a:r>
          </a:p>
        </p:txBody>
      </p:sp>
      <p:sp>
        <p:nvSpPr>
          <p:cNvPr id="84" name="Rectangle 83"/>
          <p:cNvSpPr/>
          <p:nvPr/>
        </p:nvSpPr>
        <p:spPr>
          <a:xfrm>
            <a:off x="793951" y="3820665"/>
            <a:ext cx="3139577" cy="307328"/>
          </a:xfrm>
          <a:prstGeom prst="rect">
            <a:avLst/>
          </a:prstGeom>
        </p:spPr>
        <p:txBody>
          <a:bodyPr wrap="none">
            <a:spAutoFit/>
          </a:bodyPr>
          <a:lstStyle/>
          <a:p>
            <a:r>
              <a:rPr lang="id-ID" sz="1397" b="1" dirty="0" smtClean="0">
                <a:latin typeface="Cambria" panose="02040503050406030204" pitchFamily="18" charset="0"/>
                <a:ea typeface="Times New Roman" panose="02020603050405020304" pitchFamily="18" charset="0"/>
              </a:rPr>
              <a:t>BAB IV Tahapan Pemilu Tahun 2019</a:t>
            </a:r>
            <a:endParaRPr lang="id-ID" sz="1397" dirty="0"/>
          </a:p>
        </p:txBody>
      </p:sp>
      <p:cxnSp>
        <p:nvCxnSpPr>
          <p:cNvPr id="86" name="Straight Connector 85"/>
          <p:cNvCxnSpPr/>
          <p:nvPr/>
        </p:nvCxnSpPr>
        <p:spPr>
          <a:xfrm flipV="1">
            <a:off x="920228" y="4108149"/>
            <a:ext cx="3031960" cy="11393"/>
          </a:xfrm>
          <a:prstGeom prst="line">
            <a:avLst/>
          </a:prstGeom>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19"/>
          <a:stretch>
            <a:fillRect/>
          </a:stretch>
        </p:blipFill>
        <p:spPr>
          <a:xfrm>
            <a:off x="290507" y="3842067"/>
            <a:ext cx="495468" cy="282229"/>
          </a:xfrm>
          <a:prstGeom prst="rect">
            <a:avLst/>
          </a:prstGeom>
        </p:spPr>
      </p:pic>
      <p:pic>
        <p:nvPicPr>
          <p:cNvPr id="25" name="Picture 24"/>
          <p:cNvPicPr>
            <a:picLocks noChangeAspect="1"/>
          </p:cNvPicPr>
          <p:nvPr/>
        </p:nvPicPr>
        <p:blipFill>
          <a:blip r:embed="rId20"/>
          <a:stretch>
            <a:fillRect/>
          </a:stretch>
        </p:blipFill>
        <p:spPr>
          <a:xfrm>
            <a:off x="817472" y="4170202"/>
            <a:ext cx="405098" cy="372252"/>
          </a:xfrm>
          <a:prstGeom prst="rect">
            <a:avLst/>
          </a:prstGeom>
        </p:spPr>
      </p:pic>
      <p:sp>
        <p:nvSpPr>
          <p:cNvPr id="89" name="Rectangle 88"/>
          <p:cNvSpPr/>
          <p:nvPr/>
        </p:nvSpPr>
        <p:spPr>
          <a:xfrm>
            <a:off x="6706957" y="2471592"/>
            <a:ext cx="816249" cy="276551"/>
          </a:xfrm>
          <a:prstGeom prst="rect">
            <a:avLst/>
          </a:prstGeom>
        </p:spPr>
        <p:txBody>
          <a:bodyPr wrap="none">
            <a:spAutoFit/>
          </a:bodyPr>
          <a:lstStyle/>
          <a:p>
            <a:r>
              <a:rPr lang="id-ID" sz="1197" dirty="0">
                <a:latin typeface="Cambria" panose="02040503050406030204" pitchFamily="18" charset="0"/>
              </a:rPr>
              <a:t>Bagian </a:t>
            </a:r>
            <a:r>
              <a:rPr lang="id-ID" sz="1197" dirty="0" smtClean="0">
                <a:latin typeface="Cambria" panose="02040503050406030204" pitchFamily="18" charset="0"/>
              </a:rPr>
              <a:t>III</a:t>
            </a:r>
            <a:endParaRPr lang="id-ID" sz="1197" dirty="0">
              <a:latin typeface="Cambria" panose="02040503050406030204" pitchFamily="18" charset="0"/>
            </a:endParaRPr>
          </a:p>
        </p:txBody>
      </p:sp>
      <p:pic>
        <p:nvPicPr>
          <p:cNvPr id="90" name="Picture 8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14891" y="2435570"/>
            <a:ext cx="433052" cy="433052"/>
          </a:xfrm>
          <a:prstGeom prst="rect">
            <a:avLst/>
          </a:prstGeom>
        </p:spPr>
      </p:pic>
      <p:sp>
        <p:nvSpPr>
          <p:cNvPr id="94" name="Rectangle 93"/>
          <p:cNvSpPr/>
          <p:nvPr/>
        </p:nvSpPr>
        <p:spPr>
          <a:xfrm>
            <a:off x="8034011" y="2453236"/>
            <a:ext cx="3813055" cy="461665"/>
          </a:xfrm>
          <a:prstGeom prst="rect">
            <a:avLst/>
          </a:prstGeom>
        </p:spPr>
        <p:txBody>
          <a:bodyPr wrap="square">
            <a:spAutoFit/>
          </a:bodyPr>
          <a:lstStyle/>
          <a:p>
            <a:r>
              <a:rPr lang="id-ID" sz="1200" dirty="0" smtClean="0"/>
              <a:t>Revisi dapat dilakukan pada tingkat Kanwil DJPb, Dit. PA, serta DJA sesuai kewenangan masing-masing</a:t>
            </a:r>
            <a:endParaRPr lang="id-ID" sz="1200" dirty="0"/>
          </a:p>
        </p:txBody>
      </p:sp>
    </p:spTree>
    <p:extLst>
      <p:ext uri="{BB962C8B-B14F-4D97-AF65-F5344CB8AC3E}">
        <p14:creationId xmlns:p14="http://schemas.microsoft.com/office/powerpoint/2010/main" val="278759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69172" y="669260"/>
            <a:ext cx="6061587" cy="60827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619431" y="138350"/>
            <a:ext cx="11324580" cy="445199"/>
          </a:xfrm>
          <a:solidFill>
            <a:schemeClr val="accent5">
              <a:lumMod val="75000"/>
            </a:schemeClr>
          </a:solidFill>
        </p:spPr>
        <p:txBody>
          <a:bodyPr>
            <a:normAutofit/>
          </a:bodyPr>
          <a:lstStyle/>
          <a:p>
            <a:pPr algn="ctr"/>
            <a:r>
              <a:rPr lang="id-ID" sz="2000" dirty="0" smtClean="0">
                <a:solidFill>
                  <a:schemeClr val="bg1"/>
                </a:solidFill>
              </a:rPr>
              <a:t>PEDOMAN TEKNIS, TAHAPAN PEMILU, DAN ORGANISASI PELAKSANA TAHAPAN PEMILU</a:t>
            </a:r>
            <a:endParaRPr lang="id-ID" sz="2000"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7489" y="744739"/>
            <a:ext cx="1540933" cy="1155700"/>
          </a:xfrm>
          <a:prstGeom prst="rect">
            <a:avLst/>
          </a:prstGeom>
        </p:spPr>
      </p:pic>
      <p:sp>
        <p:nvSpPr>
          <p:cNvPr id="12" name="Rectangle 11"/>
          <p:cNvSpPr/>
          <p:nvPr/>
        </p:nvSpPr>
        <p:spPr>
          <a:xfrm>
            <a:off x="6841489" y="1896585"/>
            <a:ext cx="3759201" cy="523220"/>
          </a:xfrm>
          <a:prstGeom prst="rect">
            <a:avLst/>
          </a:prstGeom>
        </p:spPr>
        <p:txBody>
          <a:bodyPr wrap="square">
            <a:spAutoFit/>
          </a:bodyPr>
          <a:lstStyle/>
          <a:p>
            <a:pPr algn="ctr"/>
            <a:r>
              <a:rPr lang="id-ID" sz="1400" b="1" dirty="0" smtClean="0">
                <a:solidFill>
                  <a:srgbClr val="002060"/>
                </a:solidFill>
                <a:latin typeface="Century Gothic" panose="020B0502020202020204" pitchFamily="34" charset="0"/>
              </a:rPr>
              <a:t>Organisasi Pelaksana Tahapan Pemilu pada KPU meliputi:</a:t>
            </a:r>
            <a:endParaRPr lang="en-US" sz="1400" b="1" dirty="0">
              <a:solidFill>
                <a:srgbClr val="002060"/>
              </a:solidFill>
              <a:latin typeface="Century Gothic" panose="020B0502020202020204" pitchFamily="34" charset="0"/>
            </a:endParaRPr>
          </a:p>
        </p:txBody>
      </p:sp>
      <p:sp>
        <p:nvSpPr>
          <p:cNvPr id="14" name="Rectangle 13"/>
          <p:cNvSpPr/>
          <p:nvPr/>
        </p:nvSpPr>
        <p:spPr>
          <a:xfrm>
            <a:off x="6384264" y="2434856"/>
            <a:ext cx="4512734" cy="1015663"/>
          </a:xfrm>
          <a:prstGeom prst="rect">
            <a:avLst/>
          </a:prstGeom>
        </p:spPr>
        <p:txBody>
          <a:bodyPr wrap="square">
            <a:spAutoFit/>
          </a:bodyPr>
          <a:lstStyle/>
          <a:p>
            <a:pPr marL="342900" lvl="0" indent="-342900" algn="just">
              <a:spcAft>
                <a:spcPts val="0"/>
              </a:spcAft>
              <a:buFont typeface="+mj-lt"/>
              <a:buAutoNum type="alphaLcPeriod"/>
            </a:pPr>
            <a:r>
              <a:rPr lang="id-ID" sz="1200" dirty="0" smtClean="0">
                <a:solidFill>
                  <a:srgbClr val="002060"/>
                </a:solidFill>
                <a:effectLst/>
                <a:latin typeface="Century Gothic" panose="020B0502020202020204" pitchFamily="34" charset="0"/>
                <a:ea typeface="Times New Roman" panose="02020603050405020304" pitchFamily="18" charset="0"/>
              </a:rPr>
              <a:t>KPU tingkat Pusat, Provinsi, maupun Kabupaten/Kota</a:t>
            </a:r>
          </a:p>
          <a:p>
            <a:pPr marL="342900" lvl="0" indent="-342900" algn="just">
              <a:spcAft>
                <a:spcPts val="0"/>
              </a:spcAft>
              <a:buFont typeface="+mj-lt"/>
              <a:buAutoNum type="alphaLcPeriod"/>
            </a:pPr>
            <a:r>
              <a:rPr lang="nn-NO" sz="1200" dirty="0" smtClean="0">
                <a:solidFill>
                  <a:srgbClr val="002060"/>
                </a:solidFill>
                <a:latin typeface="Century Gothic" panose="020B0502020202020204" pitchFamily="34" charset="0"/>
                <a:ea typeface="Times New Roman" panose="02020603050405020304" pitchFamily="18" charset="0"/>
              </a:rPr>
              <a:t>Pokja </a:t>
            </a:r>
            <a:r>
              <a:rPr lang="nn-NO" sz="1200" dirty="0">
                <a:solidFill>
                  <a:srgbClr val="002060"/>
                </a:solidFill>
                <a:latin typeface="Century Gothic" panose="020B0502020202020204" pitchFamily="34" charset="0"/>
                <a:ea typeface="Times New Roman" panose="02020603050405020304" pitchFamily="18" charset="0"/>
              </a:rPr>
              <a:t>PLN yang berkedudukan di KPU dan Kementerian Luar </a:t>
            </a:r>
            <a:r>
              <a:rPr lang="nn-NO" sz="1200" dirty="0" smtClean="0">
                <a:solidFill>
                  <a:srgbClr val="002060"/>
                </a:solidFill>
                <a:latin typeface="Century Gothic" panose="020B0502020202020204" pitchFamily="34" charset="0"/>
                <a:ea typeface="Times New Roman" panose="02020603050405020304" pitchFamily="18" charset="0"/>
              </a:rPr>
              <a:t>Negeri</a:t>
            </a:r>
            <a:endParaRPr lang="id-ID" sz="1200" dirty="0" smtClean="0">
              <a:solidFill>
                <a:srgbClr val="002060"/>
              </a:solidFill>
              <a:effectLst/>
              <a:latin typeface="Century Gothic" panose="020B0502020202020204" pitchFamily="34" charset="0"/>
              <a:ea typeface="Times New Roman" panose="02020603050405020304" pitchFamily="18" charset="0"/>
            </a:endParaRPr>
          </a:p>
          <a:p>
            <a:pPr marL="342900" lvl="0" indent="-342900" algn="just">
              <a:spcAft>
                <a:spcPts val="0"/>
              </a:spcAft>
              <a:buFont typeface="+mj-lt"/>
              <a:buAutoNum type="alphaLcPeriod"/>
            </a:pPr>
            <a:r>
              <a:rPr lang="id-ID" sz="1200" dirty="0" smtClean="0">
                <a:solidFill>
                  <a:srgbClr val="002060"/>
                </a:solidFill>
                <a:effectLst/>
                <a:latin typeface="Century Gothic" panose="020B0502020202020204" pitchFamily="34" charset="0"/>
                <a:ea typeface="Times New Roman" panose="02020603050405020304" pitchFamily="18" charset="0"/>
              </a:rPr>
              <a:t>Badan Penyelenggara Pemilu </a:t>
            </a:r>
            <a:r>
              <a:rPr lang="id-ID" sz="1200" i="1" dirty="0" smtClean="0">
                <a:solidFill>
                  <a:srgbClr val="002060"/>
                </a:solidFill>
                <a:effectLst/>
                <a:latin typeface="Century Gothic" panose="020B0502020202020204" pitchFamily="34" charset="0"/>
                <a:ea typeface="Times New Roman" panose="02020603050405020304" pitchFamily="18" charset="0"/>
              </a:rPr>
              <a:t>Ad Hoc </a:t>
            </a:r>
            <a:r>
              <a:rPr lang="id-ID" sz="1200" dirty="0" smtClean="0">
                <a:solidFill>
                  <a:srgbClr val="002060"/>
                </a:solidFill>
                <a:effectLst/>
                <a:latin typeface="Century Gothic" panose="020B0502020202020204" pitchFamily="34" charset="0"/>
                <a:ea typeface="Times New Roman" panose="02020603050405020304" pitchFamily="18" charset="0"/>
              </a:rPr>
              <a:t>Dalam Negeri</a:t>
            </a:r>
          </a:p>
          <a:p>
            <a:pPr marL="342900" lvl="0" indent="-342900" algn="just">
              <a:spcAft>
                <a:spcPts val="0"/>
              </a:spcAft>
              <a:buFont typeface="+mj-lt"/>
              <a:buAutoNum type="alphaLcPeriod"/>
            </a:pPr>
            <a:r>
              <a:rPr lang="id-ID" sz="1200" dirty="0" smtClean="0">
                <a:solidFill>
                  <a:srgbClr val="002060"/>
                </a:solidFill>
                <a:effectLst/>
                <a:latin typeface="Century Gothic" panose="020B0502020202020204" pitchFamily="34" charset="0"/>
                <a:ea typeface="Times New Roman" panose="02020603050405020304" pitchFamily="18" charset="0"/>
              </a:rPr>
              <a:t>Badan Penyelenggara Pemilu </a:t>
            </a:r>
            <a:r>
              <a:rPr lang="id-ID" sz="1200" i="1" dirty="0" smtClean="0">
                <a:solidFill>
                  <a:srgbClr val="002060"/>
                </a:solidFill>
                <a:effectLst/>
                <a:latin typeface="Century Gothic" panose="020B0502020202020204" pitchFamily="34" charset="0"/>
                <a:ea typeface="Times New Roman" panose="02020603050405020304" pitchFamily="18" charset="0"/>
              </a:rPr>
              <a:t>Ad Hoc </a:t>
            </a:r>
            <a:r>
              <a:rPr lang="id-ID" sz="1200" dirty="0" smtClean="0">
                <a:solidFill>
                  <a:srgbClr val="002060"/>
                </a:solidFill>
                <a:effectLst/>
                <a:latin typeface="Century Gothic" panose="020B0502020202020204" pitchFamily="34" charset="0"/>
                <a:ea typeface="Times New Roman" panose="02020603050405020304" pitchFamily="18" charset="0"/>
              </a:rPr>
              <a:t>Luar Negeri</a:t>
            </a:r>
          </a:p>
        </p:txBody>
      </p:sp>
      <p:sp>
        <p:nvSpPr>
          <p:cNvPr id="15" name="Rounded Rectangle 14"/>
          <p:cNvSpPr/>
          <p:nvPr/>
        </p:nvSpPr>
        <p:spPr>
          <a:xfrm>
            <a:off x="6046026" y="3506867"/>
            <a:ext cx="2860504" cy="578882"/>
          </a:xfrm>
          <a:prstGeom prst="round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lgn="ctr">
              <a:spcAft>
                <a:spcPts val="0"/>
              </a:spcAft>
            </a:pPr>
            <a:r>
              <a:rPr lang="id-ID" sz="1400" dirty="0" smtClean="0">
                <a:solidFill>
                  <a:srgbClr val="002060"/>
                </a:solidFill>
                <a:effectLst/>
                <a:latin typeface="Century Gothic" panose="020B0502020202020204" pitchFamily="34" charset="0"/>
                <a:ea typeface="Times New Roman" panose="02020603050405020304" pitchFamily="18" charset="0"/>
              </a:rPr>
              <a:t>Badan Penyelenggara Pemilu </a:t>
            </a:r>
            <a:r>
              <a:rPr lang="id-ID" sz="1400" i="1" dirty="0" smtClean="0">
                <a:solidFill>
                  <a:srgbClr val="002060"/>
                </a:solidFill>
                <a:effectLst/>
                <a:latin typeface="Century Gothic" panose="020B0502020202020204" pitchFamily="34" charset="0"/>
                <a:ea typeface="Times New Roman" panose="02020603050405020304" pitchFamily="18" charset="0"/>
              </a:rPr>
              <a:t>Ad Hoc </a:t>
            </a:r>
            <a:r>
              <a:rPr lang="id-ID" sz="1400" dirty="0" smtClean="0">
                <a:solidFill>
                  <a:srgbClr val="002060"/>
                </a:solidFill>
                <a:effectLst/>
                <a:latin typeface="Century Gothic" panose="020B0502020202020204" pitchFamily="34" charset="0"/>
                <a:ea typeface="Times New Roman" panose="02020603050405020304" pitchFamily="18" charset="0"/>
              </a:rPr>
              <a:t>Dalam Negeri</a:t>
            </a:r>
          </a:p>
        </p:txBody>
      </p:sp>
      <p:sp>
        <p:nvSpPr>
          <p:cNvPr id="16" name="Rounded Rectangle 15"/>
          <p:cNvSpPr/>
          <p:nvPr/>
        </p:nvSpPr>
        <p:spPr>
          <a:xfrm>
            <a:off x="9161344" y="3525216"/>
            <a:ext cx="2650075" cy="578882"/>
          </a:xfrm>
          <a:prstGeom prst="round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lvl="0" algn="ctr">
              <a:spcAft>
                <a:spcPts val="0"/>
              </a:spcAft>
            </a:pPr>
            <a:r>
              <a:rPr lang="id-ID" sz="1400" dirty="0" smtClean="0">
                <a:effectLst/>
                <a:latin typeface="Century Gothic" panose="020B0502020202020204" pitchFamily="34" charset="0"/>
                <a:ea typeface="Times New Roman" panose="02020603050405020304" pitchFamily="18" charset="0"/>
              </a:rPr>
              <a:t>Badan Penyelenggara Pemilu </a:t>
            </a:r>
            <a:r>
              <a:rPr lang="id-ID" sz="1400" i="1" dirty="0" smtClean="0">
                <a:effectLst/>
                <a:latin typeface="Century Gothic" panose="020B0502020202020204" pitchFamily="34" charset="0"/>
                <a:ea typeface="Times New Roman" panose="02020603050405020304" pitchFamily="18" charset="0"/>
              </a:rPr>
              <a:t>Ad Hoc </a:t>
            </a:r>
            <a:r>
              <a:rPr lang="id-ID" sz="1400" dirty="0" smtClean="0">
                <a:effectLst/>
                <a:latin typeface="Century Gothic" panose="020B0502020202020204" pitchFamily="34" charset="0"/>
                <a:ea typeface="Times New Roman" panose="02020603050405020304" pitchFamily="18" charset="0"/>
              </a:rPr>
              <a:t>Luar Negeri</a:t>
            </a:r>
          </a:p>
        </p:txBody>
      </p:sp>
      <p:sp>
        <p:nvSpPr>
          <p:cNvPr id="17" name="Rectangle 16"/>
          <p:cNvSpPr/>
          <p:nvPr/>
        </p:nvSpPr>
        <p:spPr>
          <a:xfrm>
            <a:off x="6062553" y="4604542"/>
            <a:ext cx="2616201" cy="1908215"/>
          </a:xfrm>
          <a:prstGeom prst="rect">
            <a:avLst/>
          </a:prstGeom>
          <a:ln>
            <a:solidFill>
              <a:srgbClr val="0070C0"/>
            </a:solidFill>
          </a:ln>
        </p:spPr>
        <p:txBody>
          <a:bodyPr wrap="square">
            <a:spAutoFit/>
          </a:bodyPr>
          <a:lstStyle/>
          <a:p>
            <a:pPr marL="177800" lvl="0" indent="-177800" algn="just">
              <a:spcAft>
                <a:spcPts val="0"/>
              </a:spcAft>
              <a:buFont typeface="+mj-lt"/>
              <a:buAutoNum type="alphaLcPeriod"/>
            </a:pPr>
            <a:r>
              <a:rPr lang="id-ID" sz="1200" dirty="0">
                <a:latin typeface="Bookman Old Style" panose="02050604050505020204" pitchFamily="18" charset="0"/>
                <a:ea typeface="Times New Roman" panose="02020603050405020304" pitchFamily="18" charset="0"/>
              </a:rPr>
              <a:t>Panitia Pemilihan </a:t>
            </a:r>
            <a:r>
              <a:rPr lang="id-ID" sz="1200" dirty="0" smtClean="0">
                <a:latin typeface="Bookman Old Style" panose="02050604050505020204" pitchFamily="18" charset="0"/>
                <a:ea typeface="Times New Roman" panose="02020603050405020304" pitchFamily="18" charset="0"/>
              </a:rPr>
              <a:t>Kecamatan (PPK) </a:t>
            </a:r>
            <a:r>
              <a:rPr lang="id-ID" sz="1200" dirty="0" smtClean="0">
                <a:effectLst/>
                <a:latin typeface="Bookman Old Style" panose="02050604050505020204" pitchFamily="18" charset="0"/>
                <a:ea typeface="Times New Roman" panose="02020603050405020304" pitchFamily="18" charset="0"/>
              </a:rPr>
              <a:t>yang berkedudukan di Kecamatan atau nama lain;</a:t>
            </a:r>
            <a:endParaRPr lang="id-ID" sz="1200" dirty="0" smtClean="0">
              <a:effectLst/>
              <a:latin typeface="Times New Roman" panose="02020603050405020304" pitchFamily="18" charset="0"/>
              <a:ea typeface="Times New Roman" panose="02020603050405020304" pitchFamily="18" charset="0"/>
            </a:endParaRPr>
          </a:p>
          <a:p>
            <a:pPr marL="177800" lvl="0" indent="-177800" algn="just">
              <a:spcAft>
                <a:spcPts val="0"/>
              </a:spcAft>
              <a:buFont typeface="+mj-lt"/>
              <a:buAutoNum type="alphaLcPeriod"/>
            </a:pPr>
            <a:r>
              <a:rPr lang="id-ID" sz="1200" dirty="0">
                <a:latin typeface="Bookman Old Style" panose="02050604050505020204" pitchFamily="18" charset="0"/>
                <a:ea typeface="Times New Roman" panose="02020603050405020304" pitchFamily="18" charset="0"/>
              </a:rPr>
              <a:t>Panitia Pemungutan </a:t>
            </a:r>
            <a:r>
              <a:rPr lang="id-ID" sz="1200" dirty="0" smtClean="0">
                <a:latin typeface="Bookman Old Style" panose="02050604050505020204" pitchFamily="18" charset="0"/>
                <a:ea typeface="Times New Roman" panose="02020603050405020304" pitchFamily="18" charset="0"/>
              </a:rPr>
              <a:t>Suara (PPS) </a:t>
            </a:r>
            <a:r>
              <a:rPr lang="id-ID" sz="1200" dirty="0" smtClean="0">
                <a:effectLst/>
                <a:latin typeface="Bookman Old Style" panose="02050604050505020204" pitchFamily="18" charset="0"/>
                <a:ea typeface="Times New Roman" panose="02020603050405020304" pitchFamily="18" charset="0"/>
              </a:rPr>
              <a:t>yang berkedudukan di Desa/Kelurahan;</a:t>
            </a:r>
            <a:endParaRPr lang="id-ID" sz="1200" dirty="0" smtClean="0">
              <a:effectLst/>
              <a:latin typeface="Times New Roman" panose="02020603050405020304" pitchFamily="18" charset="0"/>
              <a:ea typeface="Times New Roman" panose="02020603050405020304" pitchFamily="18" charset="0"/>
            </a:endParaRPr>
          </a:p>
          <a:p>
            <a:pPr marL="177800" lvl="0" indent="-177800" algn="just">
              <a:spcAft>
                <a:spcPts val="0"/>
              </a:spcAft>
              <a:buFont typeface="+mj-lt"/>
              <a:buAutoNum type="alphaLcPeriod"/>
            </a:pPr>
            <a:r>
              <a:rPr lang="id-ID" sz="1200" dirty="0" smtClean="0">
                <a:effectLst/>
                <a:latin typeface="Bookman Old Style" panose="02050604050505020204" pitchFamily="18" charset="0"/>
                <a:ea typeface="Times New Roman" panose="02020603050405020304" pitchFamily="18" charset="0"/>
              </a:rPr>
              <a:t>Pantarlih yang berkedudukan di Desa/ Kelurahan; dan</a:t>
            </a:r>
            <a:endParaRPr lang="id-ID" sz="1200" dirty="0">
              <a:latin typeface="Times New Roman" panose="02020603050405020304" pitchFamily="18" charset="0"/>
              <a:ea typeface="Times New Roman" panose="02020603050405020304" pitchFamily="18" charset="0"/>
            </a:endParaRPr>
          </a:p>
          <a:p>
            <a:pPr marL="177800" lvl="0" indent="-177800" algn="just">
              <a:spcAft>
                <a:spcPts val="0"/>
              </a:spcAft>
              <a:buFont typeface="+mj-lt"/>
              <a:buAutoNum type="alphaLcPeriod"/>
            </a:pPr>
            <a:r>
              <a:rPr lang="id-ID" sz="1100" dirty="0" smtClean="0">
                <a:effectLst/>
                <a:latin typeface="Bookman Old Style" panose="02050604050505020204" pitchFamily="18" charset="0"/>
                <a:ea typeface="MS Mincho" panose="02020609040205080304" pitchFamily="49" charset="-128"/>
                <a:cs typeface="Arial" panose="020B0604020202020204" pitchFamily="34" charset="0"/>
              </a:rPr>
              <a:t>KPPS yang berkedudukan di TPS.</a:t>
            </a:r>
            <a:endParaRPr lang="id-ID" dirty="0"/>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285161" y="4202806"/>
            <a:ext cx="306456" cy="320972"/>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294234" y="4197647"/>
            <a:ext cx="306456" cy="320972"/>
          </a:xfrm>
          <a:prstGeom prst="rect">
            <a:avLst/>
          </a:prstGeom>
        </p:spPr>
      </p:pic>
      <p:sp>
        <p:nvSpPr>
          <p:cNvPr id="20" name="Rectangle 19"/>
          <p:cNvSpPr/>
          <p:nvPr/>
        </p:nvSpPr>
        <p:spPr>
          <a:xfrm>
            <a:off x="8958153" y="4569881"/>
            <a:ext cx="2853266" cy="1354217"/>
          </a:xfrm>
          <a:prstGeom prst="rect">
            <a:avLst/>
          </a:prstGeom>
          <a:ln>
            <a:solidFill>
              <a:srgbClr val="0070C0"/>
            </a:solidFill>
          </a:ln>
        </p:spPr>
        <p:txBody>
          <a:bodyPr wrap="square">
            <a:spAutoFit/>
          </a:bodyPr>
          <a:lstStyle/>
          <a:p>
            <a:pPr marL="177800" lvl="0" indent="-177800" algn="just">
              <a:spcAft>
                <a:spcPts val="0"/>
              </a:spcAft>
              <a:buFont typeface="+mj-lt"/>
              <a:buAutoNum type="alphaLcPeriod"/>
              <a:tabLst>
                <a:tab pos="685800" algn="l"/>
              </a:tabLst>
            </a:pPr>
            <a:r>
              <a:rPr lang="id-ID" sz="1200" dirty="0" smtClean="0">
                <a:effectLst/>
                <a:latin typeface="Bookman Old Style" panose="02050604050505020204" pitchFamily="18" charset="0"/>
                <a:ea typeface="Times New Roman" panose="02020603050405020304" pitchFamily="18" charset="0"/>
              </a:rPr>
              <a:t>PPLN yang berkedudukan di Perwakilan RI di Luar Negeri;</a:t>
            </a:r>
            <a:endParaRPr lang="id-ID" sz="1200" dirty="0" smtClean="0">
              <a:effectLst/>
              <a:latin typeface="Times New Roman" panose="02020603050405020304" pitchFamily="18" charset="0"/>
              <a:ea typeface="Times New Roman" panose="02020603050405020304" pitchFamily="18" charset="0"/>
            </a:endParaRPr>
          </a:p>
          <a:p>
            <a:pPr marL="177800" lvl="0" indent="-177800" algn="just">
              <a:spcAft>
                <a:spcPts val="0"/>
              </a:spcAft>
              <a:buFont typeface="+mj-lt"/>
              <a:buAutoNum type="alphaLcPeriod"/>
              <a:tabLst>
                <a:tab pos="685800" algn="l"/>
              </a:tabLst>
            </a:pPr>
            <a:r>
              <a:rPr lang="id-ID" sz="1200" dirty="0" smtClean="0">
                <a:effectLst/>
                <a:latin typeface="Bookman Old Style" panose="02050604050505020204" pitchFamily="18" charset="0"/>
                <a:ea typeface="Times New Roman" panose="02020603050405020304" pitchFamily="18" charset="0"/>
              </a:rPr>
              <a:t>Pantarlih LN yang berkedudukan di Perwakilan RI di Luar Negeri; dan</a:t>
            </a:r>
            <a:endParaRPr lang="id-ID" sz="1200" dirty="0">
              <a:latin typeface="Times New Roman" panose="02020603050405020304" pitchFamily="18" charset="0"/>
              <a:ea typeface="Times New Roman" panose="02020603050405020304" pitchFamily="18" charset="0"/>
            </a:endParaRPr>
          </a:p>
          <a:p>
            <a:pPr marL="177800" lvl="0" indent="-177800" algn="just">
              <a:spcAft>
                <a:spcPts val="0"/>
              </a:spcAft>
              <a:buFont typeface="+mj-lt"/>
              <a:buAutoNum type="alphaLcPeriod"/>
              <a:tabLst>
                <a:tab pos="685800" algn="l"/>
              </a:tabLst>
            </a:pPr>
            <a:r>
              <a:rPr lang="id-ID" sz="1100" dirty="0" smtClean="0">
                <a:effectLst/>
                <a:latin typeface="Bookman Old Style" panose="02050604050505020204" pitchFamily="18" charset="0"/>
                <a:ea typeface="MS Mincho" panose="02020609040205080304" pitchFamily="49" charset="-128"/>
                <a:cs typeface="Arial" panose="020B0604020202020204" pitchFamily="34" charset="0"/>
              </a:rPr>
              <a:t>KPPSLN yang berkedudukan di Perwakilan RI di Luar Negeri;</a:t>
            </a:r>
            <a:endParaRPr lang="id-ID" dirty="0"/>
          </a:p>
        </p:txBody>
      </p:sp>
      <p:sp>
        <p:nvSpPr>
          <p:cNvPr id="26" name="Rectangle 25"/>
          <p:cNvSpPr/>
          <p:nvPr/>
        </p:nvSpPr>
        <p:spPr>
          <a:xfrm>
            <a:off x="677488" y="684008"/>
            <a:ext cx="5127519" cy="60827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02060"/>
              </a:solidFill>
            </a:endParaRPr>
          </a:p>
        </p:txBody>
      </p:sp>
      <p:sp>
        <p:nvSpPr>
          <p:cNvPr id="27" name="Rounded Rectangle 26"/>
          <p:cNvSpPr/>
          <p:nvPr/>
        </p:nvSpPr>
        <p:spPr>
          <a:xfrm>
            <a:off x="831296" y="817447"/>
            <a:ext cx="2860504" cy="340519"/>
          </a:xfrm>
          <a:prstGeom prst="roundRect">
            <a:avLst/>
          </a:prstGeom>
          <a:solidFill>
            <a:schemeClr val="accent5">
              <a:lumMod val="50000"/>
            </a:schemeClr>
          </a:solidFill>
        </p:spPr>
        <p:style>
          <a:lnRef idx="0">
            <a:schemeClr val="accent5"/>
          </a:lnRef>
          <a:fillRef idx="3">
            <a:schemeClr val="accent5"/>
          </a:fillRef>
          <a:effectRef idx="3">
            <a:schemeClr val="accent5"/>
          </a:effectRef>
          <a:fontRef idx="minor">
            <a:schemeClr val="lt1"/>
          </a:fontRef>
        </p:style>
        <p:txBody>
          <a:bodyPr wrap="square">
            <a:spAutoFit/>
          </a:bodyPr>
          <a:lstStyle/>
          <a:p>
            <a:pPr lvl="0" algn="ctr">
              <a:spcAft>
                <a:spcPts val="0"/>
              </a:spcAft>
            </a:pPr>
            <a:r>
              <a:rPr lang="id-ID" sz="1400" dirty="0" smtClean="0">
                <a:solidFill>
                  <a:srgbClr val="FFFF00"/>
                </a:solidFill>
                <a:effectLst/>
                <a:latin typeface="Century Gothic" panose="020B0502020202020204" pitchFamily="34" charset="0"/>
                <a:ea typeface="Times New Roman" panose="02020603050405020304" pitchFamily="18" charset="0"/>
              </a:rPr>
              <a:t>Penyusunan Pedoman Teknis</a:t>
            </a:r>
          </a:p>
        </p:txBody>
      </p:sp>
      <p:sp>
        <p:nvSpPr>
          <p:cNvPr id="28" name="Rectangle 27"/>
          <p:cNvSpPr/>
          <p:nvPr/>
        </p:nvSpPr>
        <p:spPr>
          <a:xfrm>
            <a:off x="847327" y="2392987"/>
            <a:ext cx="4787839" cy="646331"/>
          </a:xfrm>
          <a:prstGeom prst="rect">
            <a:avLst/>
          </a:prstGeom>
          <a:ln>
            <a:solidFill>
              <a:srgbClr val="0070C0"/>
            </a:solidFill>
          </a:ln>
        </p:spPr>
        <p:txBody>
          <a:bodyPr wrap="square">
            <a:spAutoFit/>
          </a:bodyPr>
          <a:lstStyle/>
          <a:p>
            <a:pPr lvl="0" algn="just">
              <a:spcAft>
                <a:spcPts val="0"/>
              </a:spcAft>
            </a:pPr>
            <a:r>
              <a:rPr lang="id-ID" dirty="0"/>
              <a:t>Dalam rangka pengelolaan dana </a:t>
            </a:r>
            <a:r>
              <a:rPr lang="id-ID" dirty="0" smtClean="0"/>
              <a:t>Pemilu, </a:t>
            </a:r>
            <a:r>
              <a:rPr lang="id-ID" dirty="0"/>
              <a:t>Ketua KPU </a:t>
            </a:r>
            <a:r>
              <a:rPr lang="id-ID" dirty="0" smtClean="0"/>
              <a:t>menyusun </a:t>
            </a:r>
            <a:r>
              <a:rPr lang="id-ID" dirty="0"/>
              <a:t>pedoman teknis.</a:t>
            </a:r>
          </a:p>
        </p:txBody>
      </p:sp>
      <p:sp>
        <p:nvSpPr>
          <p:cNvPr id="29" name="Rectangle 28"/>
          <p:cNvSpPr/>
          <p:nvPr/>
        </p:nvSpPr>
        <p:spPr>
          <a:xfrm>
            <a:off x="831296" y="1333380"/>
            <a:ext cx="4787839" cy="923330"/>
          </a:xfrm>
          <a:prstGeom prst="rect">
            <a:avLst/>
          </a:prstGeom>
          <a:ln>
            <a:solidFill>
              <a:srgbClr val="0070C0"/>
            </a:solidFill>
          </a:ln>
        </p:spPr>
        <p:txBody>
          <a:bodyPr wrap="square">
            <a:spAutoFit/>
          </a:bodyPr>
          <a:lstStyle/>
          <a:p>
            <a:pPr lvl="0" algn="just">
              <a:spcAft>
                <a:spcPts val="0"/>
              </a:spcAft>
            </a:pPr>
            <a:r>
              <a:rPr lang="id-ID" dirty="0"/>
              <a:t>Ketua KPU selaku PA berwenang dan bertanggung jawab mengelola dana Pemilu yang bersumber dari APBN</a:t>
            </a:r>
          </a:p>
        </p:txBody>
      </p:sp>
      <p:sp>
        <p:nvSpPr>
          <p:cNvPr id="30" name="Rounded Rectangle 29"/>
          <p:cNvSpPr/>
          <p:nvPr/>
        </p:nvSpPr>
        <p:spPr>
          <a:xfrm>
            <a:off x="880460" y="3314850"/>
            <a:ext cx="2860504" cy="340519"/>
          </a:xfrm>
          <a:prstGeom prst="roundRect">
            <a:avLst/>
          </a:prstGeom>
          <a:solidFill>
            <a:schemeClr val="accent5">
              <a:lumMod val="75000"/>
            </a:schemeClr>
          </a:solidFill>
        </p:spPr>
        <p:style>
          <a:lnRef idx="0">
            <a:schemeClr val="accent5"/>
          </a:lnRef>
          <a:fillRef idx="3">
            <a:schemeClr val="accent5"/>
          </a:fillRef>
          <a:effectRef idx="3">
            <a:schemeClr val="accent5"/>
          </a:effectRef>
          <a:fontRef idx="minor">
            <a:schemeClr val="lt1"/>
          </a:fontRef>
        </p:style>
        <p:txBody>
          <a:bodyPr wrap="square">
            <a:spAutoFit/>
          </a:bodyPr>
          <a:lstStyle/>
          <a:p>
            <a:pPr lvl="0">
              <a:spcAft>
                <a:spcPts val="0"/>
              </a:spcAft>
            </a:pPr>
            <a:r>
              <a:rPr lang="id-ID" sz="1400" dirty="0" smtClean="0">
                <a:solidFill>
                  <a:schemeClr val="bg1"/>
                </a:solidFill>
                <a:effectLst/>
                <a:latin typeface="Century Gothic" panose="020B0502020202020204" pitchFamily="34" charset="0"/>
                <a:ea typeface="Times New Roman" panose="02020603050405020304" pitchFamily="18" charset="0"/>
              </a:rPr>
              <a:t>Tahapan Pemilu</a:t>
            </a:r>
          </a:p>
        </p:txBody>
      </p:sp>
      <p:sp>
        <p:nvSpPr>
          <p:cNvPr id="31" name="Rectangle 30"/>
          <p:cNvSpPr/>
          <p:nvPr/>
        </p:nvSpPr>
        <p:spPr>
          <a:xfrm>
            <a:off x="880460" y="3830783"/>
            <a:ext cx="4787839" cy="1754326"/>
          </a:xfrm>
          <a:prstGeom prst="rect">
            <a:avLst/>
          </a:prstGeom>
          <a:ln>
            <a:solidFill>
              <a:srgbClr val="0070C0"/>
            </a:solidFill>
          </a:ln>
        </p:spPr>
        <p:txBody>
          <a:bodyPr wrap="square">
            <a:spAutoFit/>
          </a:bodyPr>
          <a:lstStyle/>
          <a:p>
            <a:pPr lvl="0" algn="just">
              <a:spcAft>
                <a:spcPts val="0"/>
              </a:spcAft>
            </a:pPr>
            <a:r>
              <a:rPr lang="id-ID" dirty="0"/>
              <a:t>Tahapan Pemilu Tahun 2019 dimaksud sebagaimana diatur dalam Undang-Undang Nomor 7 Tahun 2017 tentang Pemilihan Umum serta Peraturan KPU Nomor 7 Tahun 2017 tentang Tahapan, Program, dan Jadwal Penyelenggaraan Pemilu Tahun 2019</a:t>
            </a:r>
          </a:p>
        </p:txBody>
      </p:sp>
    </p:spTree>
    <p:extLst>
      <p:ext uri="{BB962C8B-B14F-4D97-AF65-F5344CB8AC3E}">
        <p14:creationId xmlns:p14="http://schemas.microsoft.com/office/powerpoint/2010/main" val="126753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067" y="197342"/>
            <a:ext cx="11252200" cy="422437"/>
          </a:xfrm>
          <a:solidFill>
            <a:schemeClr val="accent5">
              <a:lumMod val="75000"/>
            </a:schemeClr>
          </a:solidFill>
        </p:spPr>
        <p:txBody>
          <a:bodyPr>
            <a:normAutofit fontScale="90000"/>
          </a:bodyPr>
          <a:lstStyle/>
          <a:p>
            <a:pPr algn="ctr"/>
            <a:r>
              <a:rPr lang="id-ID" sz="3600" dirty="0" smtClean="0">
                <a:solidFill>
                  <a:schemeClr val="bg1"/>
                </a:solidFill>
              </a:rPr>
              <a:t>ALOKASI ANGGARAN</a:t>
            </a:r>
            <a:endParaRPr lang="id-ID" sz="3600" dirty="0">
              <a:solidFill>
                <a:schemeClr val="bg1"/>
              </a:solidFill>
            </a:endParaRPr>
          </a:p>
        </p:txBody>
      </p:sp>
      <p:sp>
        <p:nvSpPr>
          <p:cNvPr id="6" name="Rectangle 5"/>
          <p:cNvSpPr/>
          <p:nvPr/>
        </p:nvSpPr>
        <p:spPr>
          <a:xfrm>
            <a:off x="1523137" y="1421630"/>
            <a:ext cx="3586619" cy="18928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lgn="just">
              <a:spcAft>
                <a:spcPts val="600"/>
              </a:spcAft>
              <a:buFont typeface="Wingdings" panose="05000000000000000000" pitchFamily="2" charset="2"/>
              <a:buChar char="v"/>
            </a:pPr>
            <a:r>
              <a:rPr lang="id-ID" sz="1400" dirty="0" smtClean="0">
                <a:effectLst/>
                <a:latin typeface="Century Gothic" panose="020B0502020202020204" pitchFamily="34" charset="0"/>
                <a:ea typeface="MS Mincho" panose="02020609040205080304" pitchFamily="49" charset="-128"/>
                <a:cs typeface="Arial" panose="020B0604020202020204" pitchFamily="34" charset="0"/>
              </a:rPr>
              <a:t>Anggaran Pelaksanaan Tahapan Pemilu KPU untuk PPK, PPS, Pantarlih dan KPPS disediakan pada masing-masing </a:t>
            </a:r>
            <a:r>
              <a:rPr lang="id-ID" sz="1400" b="1" dirty="0" smtClean="0">
                <a:effectLst/>
                <a:latin typeface="Century Gothic" panose="020B0502020202020204" pitchFamily="34" charset="0"/>
                <a:ea typeface="MS Mincho" panose="02020609040205080304" pitchFamily="49" charset="-128"/>
                <a:cs typeface="Arial" panose="020B0604020202020204" pitchFamily="34" charset="0"/>
              </a:rPr>
              <a:t>DIPA KPU Kabupaten/Kota</a:t>
            </a:r>
            <a:r>
              <a:rPr lang="id-ID" sz="1400" dirty="0" smtClean="0">
                <a:effectLst/>
                <a:latin typeface="Century Gothic" panose="020B0502020202020204" pitchFamily="34" charset="0"/>
                <a:ea typeface="MS Mincho" panose="02020609040205080304" pitchFamily="49" charset="-128"/>
                <a:cs typeface="Arial" panose="020B0604020202020204" pitchFamily="34" charset="0"/>
              </a:rPr>
              <a:t>;</a:t>
            </a:r>
          </a:p>
          <a:p>
            <a:pPr marL="171450" indent="-171450" algn="just">
              <a:spcAft>
                <a:spcPts val="600"/>
              </a:spcAft>
              <a:buFont typeface="Wingdings" panose="05000000000000000000" pitchFamily="2" charset="2"/>
              <a:buChar char="v"/>
            </a:pPr>
            <a:r>
              <a:rPr lang="id-ID" sz="1400" dirty="0" smtClean="0">
                <a:latin typeface="Century Gothic" panose="020B0502020202020204" pitchFamily="34" charset="0"/>
              </a:rPr>
              <a:t>Anggaran Pelaksanaan Tahapan Pemilu KPU untuk Pokja PLN, PPLN, KPPS LN, dan Pantarlih LN disediakan pada </a:t>
            </a:r>
            <a:r>
              <a:rPr lang="id-ID" sz="1400" b="1" dirty="0" smtClean="0">
                <a:latin typeface="Century Gothic" panose="020B0502020202020204" pitchFamily="34" charset="0"/>
              </a:rPr>
              <a:t>DIPA KPU</a:t>
            </a:r>
            <a:endParaRPr lang="id-ID" sz="1400" b="1" dirty="0">
              <a:latin typeface="Century Gothic" panose="020B0502020202020204" pitchFamily="34" charset="0"/>
            </a:endParaRPr>
          </a:p>
        </p:txBody>
      </p:sp>
      <p:sp>
        <p:nvSpPr>
          <p:cNvPr id="25" name="TextBox 24"/>
          <p:cNvSpPr txBox="1"/>
          <p:nvPr/>
        </p:nvSpPr>
        <p:spPr>
          <a:xfrm>
            <a:off x="1678919" y="804143"/>
            <a:ext cx="2844800" cy="404039"/>
          </a:xfrm>
          <a:prstGeom prst="snip2Diag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600" b="1" dirty="0" smtClean="0"/>
              <a:t>ALOKASI ANGGARAN KPU</a:t>
            </a:r>
            <a:endParaRPr lang="en-US" sz="1600" b="1" dirty="0"/>
          </a:p>
        </p:txBody>
      </p:sp>
      <p:grpSp>
        <p:nvGrpSpPr>
          <p:cNvPr id="7" name="Group 6"/>
          <p:cNvGrpSpPr/>
          <p:nvPr/>
        </p:nvGrpSpPr>
        <p:grpSpPr>
          <a:xfrm>
            <a:off x="491067" y="863778"/>
            <a:ext cx="911729" cy="990864"/>
            <a:chOff x="474133" y="1346864"/>
            <a:chExt cx="911729" cy="990864"/>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133" y="1425999"/>
              <a:ext cx="911729" cy="911729"/>
            </a:xfrm>
            <a:prstGeom prst="rect">
              <a:avLst/>
            </a:prstGeom>
          </p:spPr>
        </p:pic>
        <p:sp>
          <p:nvSpPr>
            <p:cNvPr id="29" name="TextBox 28"/>
            <p:cNvSpPr txBox="1"/>
            <p:nvPr/>
          </p:nvSpPr>
          <p:spPr>
            <a:xfrm rot="18841647">
              <a:off x="347132" y="1546259"/>
              <a:ext cx="660400" cy="261610"/>
            </a:xfrm>
            <a:prstGeom prst="rect">
              <a:avLst/>
            </a:prstGeom>
            <a:no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id-ID" sz="1100" b="1" dirty="0" smtClean="0">
                  <a:solidFill>
                    <a:schemeClr val="tx1"/>
                  </a:solidFill>
                </a:rPr>
                <a:t>DIPA</a:t>
              </a:r>
              <a:endParaRPr lang="en-US" sz="1100" b="1" dirty="0">
                <a:solidFill>
                  <a:schemeClr val="tx1"/>
                </a:solidFill>
              </a:endParaRPr>
            </a:p>
          </p:txBody>
        </p:sp>
      </p:grpSp>
      <p:sp>
        <p:nvSpPr>
          <p:cNvPr id="14" name="Rectangle 13"/>
          <p:cNvSpPr/>
          <p:nvPr/>
        </p:nvSpPr>
        <p:spPr>
          <a:xfrm>
            <a:off x="5781477" y="891955"/>
            <a:ext cx="5688628" cy="24225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solidFill>
                <a:srgbClr val="002060"/>
              </a:solidFill>
            </a:endParaRPr>
          </a:p>
        </p:txBody>
      </p:sp>
      <p:sp>
        <p:nvSpPr>
          <p:cNvPr id="15" name="TextBox 14"/>
          <p:cNvSpPr txBox="1"/>
          <p:nvPr/>
        </p:nvSpPr>
        <p:spPr>
          <a:xfrm>
            <a:off x="5989518" y="1015577"/>
            <a:ext cx="5219256" cy="2062103"/>
          </a:xfrm>
          <a:prstGeom prst="rect">
            <a:avLst/>
          </a:prstGeom>
          <a:noFill/>
        </p:spPr>
        <p:txBody>
          <a:bodyPr wrap="square" rtlCol="0">
            <a:spAutoFit/>
          </a:bodyPr>
          <a:lstStyle/>
          <a:p>
            <a:pPr marL="285750" indent="-285750" algn="just">
              <a:buFont typeface="Wingdings" panose="05000000000000000000" pitchFamily="2" charset="2"/>
              <a:buChar char="Ø"/>
            </a:pPr>
            <a:r>
              <a:rPr lang="id-ID" sz="1600" dirty="0" smtClean="0"/>
              <a:t>Satker lingkup KPU dapat melakukan pengesahan </a:t>
            </a:r>
            <a:r>
              <a:rPr lang="id-ID" sz="1600" dirty="0"/>
              <a:t>revisi DIPA </a:t>
            </a:r>
            <a:r>
              <a:rPr lang="id-ID" sz="1600" dirty="0" smtClean="0"/>
              <a:t>Petikan pada Kanwil Ditjen Perbendaharaan.</a:t>
            </a:r>
          </a:p>
          <a:p>
            <a:pPr marL="285750" indent="-285750" algn="just">
              <a:buFont typeface="Wingdings" panose="05000000000000000000" pitchFamily="2" charset="2"/>
              <a:buChar char="Ø"/>
            </a:pPr>
            <a:endParaRPr lang="id-ID" sz="1600" dirty="0"/>
          </a:p>
          <a:p>
            <a:pPr marL="285750" indent="-285750" algn="just">
              <a:buFont typeface="Wingdings" panose="05000000000000000000" pitchFamily="2" charset="2"/>
              <a:buChar char="Ø"/>
            </a:pPr>
            <a:r>
              <a:rPr lang="id-ID" sz="1600" dirty="0" smtClean="0"/>
              <a:t>Dalam hal terdapat pengesahan antar </a:t>
            </a:r>
            <a:r>
              <a:rPr lang="id-ID" sz="1600" dirty="0"/>
              <a:t>Kanwil DJPB, KPU </a:t>
            </a:r>
            <a:r>
              <a:rPr lang="id-ID" sz="1600" dirty="0" smtClean="0"/>
              <a:t>dapat segera </a:t>
            </a:r>
            <a:r>
              <a:rPr lang="id-ID" sz="1600" dirty="0"/>
              <a:t>mengajukan ke Direktorat Jenderal Anggaran atau Kantor Pusat Direktorat Jenderal Perbendaharaan c.q. Direktorat Pelaksanaan Anggaran sesuai kewenangan masing-masing.</a:t>
            </a:r>
          </a:p>
        </p:txBody>
      </p:sp>
      <p:sp>
        <p:nvSpPr>
          <p:cNvPr id="16" name="Rectangle 15"/>
          <p:cNvSpPr/>
          <p:nvPr/>
        </p:nvSpPr>
        <p:spPr>
          <a:xfrm>
            <a:off x="694266" y="5109255"/>
            <a:ext cx="6856300" cy="12464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Aft>
                <a:spcPts val="600"/>
              </a:spcAft>
            </a:pPr>
            <a:r>
              <a:rPr lang="id-ID" b="1" dirty="0" smtClean="0">
                <a:effectLst/>
                <a:latin typeface="Century Gothic" panose="020B0502020202020204" pitchFamily="34" charset="0"/>
                <a:ea typeface="MS Mincho" panose="02020609040205080304" pitchFamily="49" charset="-128"/>
                <a:cs typeface="Arial" panose="020B0604020202020204" pitchFamily="34" charset="0"/>
              </a:rPr>
              <a:t>Catatan: </a:t>
            </a:r>
          </a:p>
          <a:p>
            <a:pPr algn="just">
              <a:spcAft>
                <a:spcPts val="600"/>
              </a:spcAft>
            </a:pPr>
            <a:r>
              <a:rPr lang="id-ID" sz="1400" dirty="0" smtClean="0">
                <a:effectLst/>
                <a:latin typeface="Century Gothic" panose="020B0502020202020204" pitchFamily="34" charset="0"/>
                <a:ea typeface="MS Mincho" panose="02020609040205080304" pitchFamily="49" charset="-128"/>
                <a:cs typeface="Arial" panose="020B0604020202020204" pitchFamily="34" charset="0"/>
              </a:rPr>
              <a:t>Dalam melakukan revisi, satker lingkup KPU dapat berpedoman pada : </a:t>
            </a:r>
          </a:p>
          <a:p>
            <a:pPr marL="285750" indent="-285750" algn="just">
              <a:spcAft>
                <a:spcPts val="600"/>
              </a:spcAft>
              <a:buFont typeface="Wingdings" panose="05000000000000000000" pitchFamily="2" charset="2"/>
              <a:buChar char="v"/>
            </a:pPr>
            <a:r>
              <a:rPr lang="id-ID" sz="1400" dirty="0" smtClean="0">
                <a:latin typeface="Century Gothic" panose="020B0502020202020204" pitchFamily="34" charset="0"/>
              </a:rPr>
              <a:t>PMK-11/PMK.02/2018</a:t>
            </a:r>
            <a:r>
              <a:rPr lang="id-ID" sz="1400" dirty="0" smtClean="0">
                <a:effectLst/>
                <a:latin typeface="Century Gothic" panose="020B0502020202020204" pitchFamily="34" charset="0"/>
                <a:ea typeface="MS Mincho" panose="02020609040205080304" pitchFamily="49" charset="-128"/>
                <a:cs typeface="Arial" panose="020B0604020202020204" pitchFamily="34" charset="0"/>
              </a:rPr>
              <a:t> tentang Tata Cara Revisi Anggaran TA 2018</a:t>
            </a:r>
          </a:p>
          <a:p>
            <a:pPr marL="285750" indent="-285750" algn="just">
              <a:spcAft>
                <a:spcPts val="600"/>
              </a:spcAft>
              <a:buFont typeface="Wingdings" panose="05000000000000000000" pitchFamily="2" charset="2"/>
              <a:buChar char="v"/>
            </a:pPr>
            <a:r>
              <a:rPr lang="id-ID" sz="1400" dirty="0" smtClean="0">
                <a:latin typeface="Century Gothic" panose="020B0502020202020204" pitchFamily="34" charset="0"/>
                <a:ea typeface="MS Mincho" panose="02020609040205080304" pitchFamily="49" charset="-128"/>
                <a:cs typeface="Arial" panose="020B0604020202020204" pitchFamily="34" charset="0"/>
              </a:rPr>
              <a:t>Perdirjen 14/PB/2018 tentang</a:t>
            </a:r>
            <a:endParaRPr lang="id-ID" sz="1400" dirty="0" smtClean="0">
              <a:effectLst/>
              <a:latin typeface="Century Gothic" panose="020B0502020202020204" pitchFamily="34" charset="0"/>
              <a:ea typeface="MS Mincho" panose="02020609040205080304" pitchFamily="49" charset="-128"/>
              <a:cs typeface="Arial" panose="020B0604020202020204" pitchFamily="34" charset="0"/>
            </a:endParaRPr>
          </a:p>
        </p:txBody>
      </p:sp>
      <p:sp>
        <p:nvSpPr>
          <p:cNvPr id="17" name="Rectangle 16"/>
          <p:cNvSpPr/>
          <p:nvPr/>
        </p:nvSpPr>
        <p:spPr>
          <a:xfrm>
            <a:off x="709013" y="3572148"/>
            <a:ext cx="10775839" cy="9348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dirty="0">
                <a:solidFill>
                  <a:srgbClr val="002060"/>
                </a:solidFill>
              </a:rPr>
              <a:t>Dalam rangka mengantisipasi terjadinya selisih kurs atas pelaksanaan pembayaran di Luar Negeri maupun biaya transfer, maka disediakan biaya selisih kurs maupun biaya transfer </a:t>
            </a:r>
            <a:r>
              <a:rPr lang="id-ID" dirty="0" smtClean="0">
                <a:solidFill>
                  <a:srgbClr val="002060"/>
                </a:solidFill>
              </a:rPr>
              <a:t>yang dialokasikan </a:t>
            </a:r>
            <a:r>
              <a:rPr lang="id-ID" dirty="0">
                <a:solidFill>
                  <a:srgbClr val="002060"/>
                </a:solidFill>
              </a:rPr>
              <a:t>pada DIPA </a:t>
            </a:r>
            <a:r>
              <a:rPr lang="id-ID" dirty="0" smtClean="0">
                <a:solidFill>
                  <a:srgbClr val="002060"/>
                </a:solidFill>
              </a:rPr>
              <a:t>KPU</a:t>
            </a:r>
            <a:endParaRPr lang="id-ID" dirty="0">
              <a:solidFill>
                <a:srgbClr val="002060"/>
              </a:solidFill>
            </a:endParaRPr>
          </a:p>
        </p:txBody>
      </p:sp>
    </p:spTree>
    <p:extLst>
      <p:ext uri="{BB962C8B-B14F-4D97-AF65-F5344CB8AC3E}">
        <p14:creationId xmlns:p14="http://schemas.microsoft.com/office/powerpoint/2010/main" val="3991082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84837" y="656662"/>
            <a:ext cx="5735744" cy="5950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d-ID" dirty="0">
              <a:solidFill>
                <a:schemeClr val="accent3">
                  <a:lumMod val="75000"/>
                </a:schemeClr>
              </a:solidFill>
            </a:endParaRPr>
          </a:p>
        </p:txBody>
      </p:sp>
      <p:sp>
        <p:nvSpPr>
          <p:cNvPr id="2" name="Title 1"/>
          <p:cNvSpPr>
            <a:spLocks noGrp="1"/>
          </p:cNvSpPr>
          <p:nvPr>
            <p:ph type="title"/>
          </p:nvPr>
        </p:nvSpPr>
        <p:spPr>
          <a:xfrm>
            <a:off x="491067" y="197342"/>
            <a:ext cx="11252200" cy="422437"/>
          </a:xfrm>
          <a:solidFill>
            <a:schemeClr val="accent5">
              <a:lumMod val="75000"/>
            </a:schemeClr>
          </a:solidFill>
        </p:spPr>
        <p:txBody>
          <a:bodyPr>
            <a:normAutofit fontScale="90000"/>
          </a:bodyPr>
          <a:lstStyle/>
          <a:p>
            <a:pPr algn="ctr"/>
            <a:r>
              <a:rPr lang="id-ID" dirty="0">
                <a:solidFill>
                  <a:schemeClr val="bg1"/>
                </a:solidFill>
              </a:rPr>
              <a:t>MEKANISME PENCAIRAN DANA</a:t>
            </a:r>
            <a:endParaRPr lang="id-ID" sz="3600" dirty="0">
              <a:solidFill>
                <a:schemeClr val="bg1"/>
              </a:solidFill>
            </a:endParaRPr>
          </a:p>
        </p:txBody>
      </p:sp>
      <p:sp>
        <p:nvSpPr>
          <p:cNvPr id="25" name="TextBox 24"/>
          <p:cNvSpPr txBox="1"/>
          <p:nvPr/>
        </p:nvSpPr>
        <p:spPr>
          <a:xfrm>
            <a:off x="1796903" y="863135"/>
            <a:ext cx="2844800" cy="404039"/>
          </a:xfrm>
          <a:prstGeom prst="snip2Diag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600" b="1" dirty="0" smtClean="0">
                <a:solidFill>
                  <a:srgbClr val="FFFF00"/>
                </a:solidFill>
              </a:rPr>
              <a:t>Uang Persediaan (UP)</a:t>
            </a:r>
            <a:endParaRPr lang="en-US" sz="1600" b="1" dirty="0">
              <a:solidFill>
                <a:srgbClr val="FFFF00"/>
              </a:solidFill>
            </a:endParaRPr>
          </a:p>
        </p:txBody>
      </p:sp>
      <p:sp>
        <p:nvSpPr>
          <p:cNvPr id="14" name="Rectangle 13"/>
          <p:cNvSpPr/>
          <p:nvPr/>
        </p:nvSpPr>
        <p:spPr>
          <a:xfrm>
            <a:off x="6268699" y="706198"/>
            <a:ext cx="5688628" cy="590107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solidFill>
                <a:srgbClr val="002060"/>
              </a:solidFill>
            </a:endParaRPr>
          </a:p>
        </p:txBody>
      </p:sp>
      <p:sp>
        <p:nvSpPr>
          <p:cNvPr id="3" name="AutoShape 2" descr="Image result for SPM png"/>
          <p:cNvSpPr>
            <a:spLocks noChangeAspect="1" noChangeArrowheads="1"/>
          </p:cNvSpPr>
          <p:nvPr/>
        </p:nvSpPr>
        <p:spPr bwMode="auto">
          <a:xfrm>
            <a:off x="155575" y="-890588"/>
            <a:ext cx="1866900"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lowchart: Multidocument 7"/>
          <p:cNvSpPr/>
          <p:nvPr/>
        </p:nvSpPr>
        <p:spPr>
          <a:xfrm>
            <a:off x="532955" y="862478"/>
            <a:ext cx="1074235" cy="112942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 name="Picture 3"/>
          <p:cNvPicPr>
            <a:picLocks noChangeAspect="1"/>
          </p:cNvPicPr>
          <p:nvPr/>
        </p:nvPicPr>
        <p:blipFill>
          <a:blip r:embed="rId2"/>
          <a:stretch>
            <a:fillRect/>
          </a:stretch>
        </p:blipFill>
        <p:spPr>
          <a:xfrm>
            <a:off x="733463" y="1154677"/>
            <a:ext cx="567666" cy="553032"/>
          </a:xfrm>
          <a:prstGeom prst="rect">
            <a:avLst/>
          </a:prstGeom>
        </p:spPr>
      </p:pic>
      <p:sp>
        <p:nvSpPr>
          <p:cNvPr id="9" name="Rectangle 8"/>
          <p:cNvSpPr/>
          <p:nvPr/>
        </p:nvSpPr>
        <p:spPr>
          <a:xfrm>
            <a:off x="1740242" y="1420335"/>
            <a:ext cx="4247286" cy="1211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id-ID" dirty="0">
                <a:solidFill>
                  <a:srgbClr val="002060"/>
                </a:solidFill>
              </a:rPr>
              <a:t>UP merupakan uang muka kerja dari Kuasa BUN kepada Bendahara Pengeluaran yang dapat dimintakan penggantiannya (revolving).</a:t>
            </a:r>
          </a:p>
        </p:txBody>
      </p:sp>
      <p:sp>
        <p:nvSpPr>
          <p:cNvPr id="18" name="Rectangle 17"/>
          <p:cNvSpPr/>
          <p:nvPr/>
        </p:nvSpPr>
        <p:spPr>
          <a:xfrm>
            <a:off x="397684" y="2737550"/>
            <a:ext cx="5602691" cy="1603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2"/>
            </a:pPr>
            <a:r>
              <a:rPr lang="id-ID" dirty="0" smtClean="0">
                <a:solidFill>
                  <a:schemeClr val="tx1"/>
                </a:solidFill>
              </a:rPr>
              <a:t>Pembayaran </a:t>
            </a:r>
            <a:r>
              <a:rPr lang="id-ID" dirty="0">
                <a:solidFill>
                  <a:schemeClr val="tx1"/>
                </a:solidFill>
              </a:rPr>
              <a:t>dengan UP yang dapat dilakukan oleh Bendahara Pengeluaran/BPP kepada 1 (satu) penerima/ penyedia barang/jasa paling banyak sebesar Rp.50.000.000 (lima puluh juta rupiah) kecuali untuk pembayaran honorarium dan perjalanan dinas</a:t>
            </a:r>
          </a:p>
        </p:txBody>
      </p:sp>
      <p:sp>
        <p:nvSpPr>
          <p:cNvPr id="19" name="Rectangle 18"/>
          <p:cNvSpPr/>
          <p:nvPr/>
        </p:nvSpPr>
        <p:spPr>
          <a:xfrm>
            <a:off x="441928" y="4532797"/>
            <a:ext cx="5589843" cy="1720519"/>
          </a:xfrm>
          <a:prstGeom prst="rect">
            <a:avLst/>
          </a:prstGeom>
          <a:solidFill>
            <a:schemeClr val="accent3">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3"/>
            </a:pPr>
            <a:r>
              <a:rPr lang="id-ID" dirty="0">
                <a:solidFill>
                  <a:srgbClr val="002060"/>
                </a:solidFill>
              </a:rPr>
              <a:t>Pembayaran dengan UP oleh Bendahara Pengeluaran/BPP kepada 1 (satu) penerima/penyedia barang/jasa dapat melebihi Rp.50.000.000,- (lima puluh juta rupiah) setelah mendapat persetujuan Menteri Keuangan c.q. Direktur Jenderal Perbendaharaan</a:t>
            </a:r>
          </a:p>
        </p:txBody>
      </p:sp>
      <p:sp>
        <p:nvSpPr>
          <p:cNvPr id="20" name="Rectangle 19"/>
          <p:cNvSpPr/>
          <p:nvPr/>
        </p:nvSpPr>
        <p:spPr>
          <a:xfrm>
            <a:off x="6408519" y="930453"/>
            <a:ext cx="5334748" cy="121125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4"/>
            </a:pPr>
            <a:r>
              <a:rPr lang="id-ID" dirty="0">
                <a:solidFill>
                  <a:srgbClr val="002060"/>
                </a:solidFill>
              </a:rPr>
              <a:t>Penggantian UP (revolving) atas kegiatan tahapan pemilu </a:t>
            </a:r>
            <a:r>
              <a:rPr lang="id-ID" dirty="0" smtClean="0">
                <a:solidFill>
                  <a:srgbClr val="002060"/>
                </a:solidFill>
              </a:rPr>
              <a:t>dapat </a:t>
            </a:r>
            <a:r>
              <a:rPr lang="id-ID" dirty="0">
                <a:solidFill>
                  <a:srgbClr val="002060"/>
                </a:solidFill>
              </a:rPr>
              <a:t>dilakukan apabila UP telah dipergunakan paling sedikit 50% (lima puluh persen).</a:t>
            </a:r>
          </a:p>
        </p:txBody>
      </p:sp>
      <p:sp>
        <p:nvSpPr>
          <p:cNvPr id="22" name="Rectangle 21"/>
          <p:cNvSpPr/>
          <p:nvPr/>
        </p:nvSpPr>
        <p:spPr>
          <a:xfrm>
            <a:off x="6408519" y="2369161"/>
            <a:ext cx="5334748" cy="216363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5"/>
            </a:pPr>
            <a:r>
              <a:rPr lang="id-ID" dirty="0">
                <a:solidFill>
                  <a:srgbClr val="FF0000"/>
                </a:solidFill>
              </a:rPr>
              <a:t>Satker KPU dan Bawaslu dapat mengajukan penggantian UP(revolving) tanpa harus menunggu proses rekonsiliasi dan LPJ selesai dengan melampirkan surat pernyataan KPA bahwa satker KPU atau Bawaslu akan segera menyelesaian rekonsiliasi dan pelaporan LPJ Bendahara</a:t>
            </a:r>
            <a:r>
              <a:rPr lang="id-ID" dirty="0" smtClean="0">
                <a:solidFill>
                  <a:srgbClr val="FF0000"/>
                </a:solidFill>
              </a:rPr>
              <a:t>.</a:t>
            </a:r>
          </a:p>
          <a:p>
            <a:pPr algn="just"/>
            <a:r>
              <a:rPr lang="id-ID" dirty="0" smtClean="0">
                <a:solidFill>
                  <a:srgbClr val="FF0000"/>
                </a:solidFill>
              </a:rPr>
              <a:t>      </a:t>
            </a:r>
            <a:r>
              <a:rPr lang="id-ID" dirty="0" smtClean="0">
                <a:solidFill>
                  <a:schemeClr val="tx1"/>
                </a:solidFill>
              </a:rPr>
              <a:t> (menunggu pembahasan lebih lanjut)</a:t>
            </a:r>
            <a:endParaRPr lang="id-ID" dirty="0">
              <a:solidFill>
                <a:schemeClr val="tx1"/>
              </a:solidFill>
            </a:endParaRPr>
          </a:p>
        </p:txBody>
      </p:sp>
      <p:sp>
        <p:nvSpPr>
          <p:cNvPr id="23" name="Rectangle 22"/>
          <p:cNvSpPr/>
          <p:nvPr/>
        </p:nvSpPr>
        <p:spPr>
          <a:xfrm>
            <a:off x="6430927" y="4669247"/>
            <a:ext cx="5312340" cy="14218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6"/>
            </a:pPr>
            <a:r>
              <a:rPr lang="id-ID" dirty="0">
                <a:solidFill>
                  <a:srgbClr val="002060"/>
                </a:solidFill>
              </a:rPr>
              <a:t>KPPN dapat memberikan UP melampaui besaran UP di atas ketentuan setelah mendapatkan persetujuan Kepala Kantor Wilayah Direktorat Jenderal Perbendaharaan</a:t>
            </a:r>
          </a:p>
        </p:txBody>
      </p:sp>
    </p:spTree>
    <p:extLst>
      <p:ext uri="{BB962C8B-B14F-4D97-AF65-F5344CB8AC3E}">
        <p14:creationId xmlns:p14="http://schemas.microsoft.com/office/powerpoint/2010/main" val="967745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84837" y="656662"/>
            <a:ext cx="5735744" cy="60391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d-ID" dirty="0">
              <a:solidFill>
                <a:schemeClr val="accent3">
                  <a:lumMod val="75000"/>
                </a:schemeClr>
              </a:solidFill>
            </a:endParaRPr>
          </a:p>
        </p:txBody>
      </p:sp>
      <p:sp>
        <p:nvSpPr>
          <p:cNvPr id="2" name="Title 1"/>
          <p:cNvSpPr>
            <a:spLocks noGrp="1"/>
          </p:cNvSpPr>
          <p:nvPr>
            <p:ph type="title"/>
          </p:nvPr>
        </p:nvSpPr>
        <p:spPr>
          <a:xfrm>
            <a:off x="491067" y="197342"/>
            <a:ext cx="11252200" cy="422437"/>
          </a:xfrm>
          <a:solidFill>
            <a:schemeClr val="accent5">
              <a:lumMod val="75000"/>
            </a:schemeClr>
          </a:solidFill>
        </p:spPr>
        <p:txBody>
          <a:bodyPr>
            <a:normAutofit fontScale="90000"/>
          </a:bodyPr>
          <a:lstStyle/>
          <a:p>
            <a:pPr algn="ctr"/>
            <a:r>
              <a:rPr lang="id-ID" dirty="0">
                <a:solidFill>
                  <a:schemeClr val="bg1"/>
                </a:solidFill>
              </a:rPr>
              <a:t>MEKANISME PENCAIRAN DANA</a:t>
            </a:r>
            <a:endParaRPr lang="id-ID" sz="3600" dirty="0">
              <a:solidFill>
                <a:schemeClr val="bg1"/>
              </a:solidFill>
            </a:endParaRPr>
          </a:p>
        </p:txBody>
      </p:sp>
      <p:sp>
        <p:nvSpPr>
          <p:cNvPr id="25" name="TextBox 24"/>
          <p:cNvSpPr txBox="1"/>
          <p:nvPr/>
        </p:nvSpPr>
        <p:spPr>
          <a:xfrm>
            <a:off x="1796903" y="863135"/>
            <a:ext cx="2844800" cy="404039"/>
          </a:xfrm>
          <a:prstGeom prst="snip2Diag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600" b="1" dirty="0" smtClean="0">
                <a:solidFill>
                  <a:srgbClr val="FFFF00"/>
                </a:solidFill>
              </a:rPr>
              <a:t>Uang Persediaan (UP)</a:t>
            </a:r>
            <a:endParaRPr lang="en-US" sz="1600" b="1" dirty="0">
              <a:solidFill>
                <a:srgbClr val="FFFF00"/>
              </a:solidFill>
            </a:endParaRPr>
          </a:p>
        </p:txBody>
      </p:sp>
      <p:sp>
        <p:nvSpPr>
          <p:cNvPr id="14" name="Rectangle 13"/>
          <p:cNvSpPr/>
          <p:nvPr/>
        </p:nvSpPr>
        <p:spPr>
          <a:xfrm>
            <a:off x="6224454" y="676702"/>
            <a:ext cx="5810229" cy="61075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solidFill>
                <a:srgbClr val="002060"/>
              </a:solidFill>
            </a:endParaRPr>
          </a:p>
        </p:txBody>
      </p:sp>
      <p:sp>
        <p:nvSpPr>
          <p:cNvPr id="3" name="AutoShape 2" descr="Image result for SPM png"/>
          <p:cNvSpPr>
            <a:spLocks noChangeAspect="1" noChangeArrowheads="1"/>
          </p:cNvSpPr>
          <p:nvPr/>
        </p:nvSpPr>
        <p:spPr bwMode="auto">
          <a:xfrm>
            <a:off x="155575" y="-890588"/>
            <a:ext cx="1866900"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lowchart: Multidocument 7"/>
          <p:cNvSpPr/>
          <p:nvPr/>
        </p:nvSpPr>
        <p:spPr>
          <a:xfrm>
            <a:off x="532955" y="862478"/>
            <a:ext cx="1074235" cy="112942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 name="Picture 3"/>
          <p:cNvPicPr>
            <a:picLocks noChangeAspect="1"/>
          </p:cNvPicPr>
          <p:nvPr/>
        </p:nvPicPr>
        <p:blipFill>
          <a:blip r:embed="rId2"/>
          <a:stretch>
            <a:fillRect/>
          </a:stretch>
        </p:blipFill>
        <p:spPr>
          <a:xfrm>
            <a:off x="733463" y="1154677"/>
            <a:ext cx="567666" cy="553032"/>
          </a:xfrm>
          <a:prstGeom prst="rect">
            <a:avLst/>
          </a:prstGeom>
        </p:spPr>
      </p:pic>
      <p:sp>
        <p:nvSpPr>
          <p:cNvPr id="19" name="Rectangle 18"/>
          <p:cNvSpPr/>
          <p:nvPr/>
        </p:nvSpPr>
        <p:spPr>
          <a:xfrm>
            <a:off x="1660369" y="1463213"/>
            <a:ext cx="4407033" cy="1530713"/>
          </a:xfrm>
          <a:prstGeom prst="rect">
            <a:avLst/>
          </a:prstGeom>
          <a:solidFill>
            <a:schemeClr val="accent3">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7"/>
            </a:pPr>
            <a:r>
              <a:rPr lang="id-ID" dirty="0">
                <a:solidFill>
                  <a:srgbClr val="002060"/>
                </a:solidFill>
              </a:rPr>
              <a:t>Satuan Kerja KPU </a:t>
            </a:r>
            <a:r>
              <a:rPr lang="id-ID" dirty="0" smtClean="0">
                <a:solidFill>
                  <a:srgbClr val="002060"/>
                </a:solidFill>
              </a:rPr>
              <a:t>yang </a:t>
            </a:r>
            <a:r>
              <a:rPr lang="id-ID" dirty="0">
                <a:solidFill>
                  <a:srgbClr val="002060"/>
                </a:solidFill>
              </a:rPr>
              <a:t>diberikan UP melampaui besaran </a:t>
            </a:r>
            <a:r>
              <a:rPr lang="id-ID" dirty="0" smtClean="0">
                <a:solidFill>
                  <a:srgbClr val="002060"/>
                </a:solidFill>
              </a:rPr>
              <a:t>UP harus melampirkan </a:t>
            </a:r>
            <a:r>
              <a:rPr lang="id-ID" dirty="0">
                <a:solidFill>
                  <a:srgbClr val="002060"/>
                </a:solidFill>
              </a:rPr>
              <a:t>pernyataan akan mengikuti program uji coba pembayaran dengan kartu kredit. </a:t>
            </a:r>
          </a:p>
        </p:txBody>
      </p:sp>
      <p:sp>
        <p:nvSpPr>
          <p:cNvPr id="20" name="Rectangle 19"/>
          <p:cNvSpPr/>
          <p:nvPr/>
        </p:nvSpPr>
        <p:spPr>
          <a:xfrm>
            <a:off x="6268698" y="1344717"/>
            <a:ext cx="5608891" cy="22236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id-ID" dirty="0" smtClean="0">
                <a:solidFill>
                  <a:srgbClr val="002060"/>
                </a:solidFill>
              </a:rPr>
              <a:t>Satker KPU dapat mengajuan surat permintaan TUP, </a:t>
            </a:r>
            <a:r>
              <a:rPr lang="id-ID" dirty="0">
                <a:solidFill>
                  <a:srgbClr val="002060"/>
                </a:solidFill>
              </a:rPr>
              <a:t>dengan dilampiri:</a:t>
            </a:r>
          </a:p>
          <a:p>
            <a:pPr marL="696913" indent="-342900" algn="just">
              <a:buAutoNum type="alphaLcPeriod"/>
            </a:pPr>
            <a:r>
              <a:rPr lang="id-ID" dirty="0" smtClean="0">
                <a:solidFill>
                  <a:srgbClr val="002060"/>
                </a:solidFill>
              </a:rPr>
              <a:t>Rincian </a:t>
            </a:r>
            <a:r>
              <a:rPr lang="id-ID" dirty="0">
                <a:solidFill>
                  <a:srgbClr val="002060"/>
                </a:solidFill>
              </a:rPr>
              <a:t>rencana penggunaan </a:t>
            </a:r>
            <a:r>
              <a:rPr lang="id-ID" dirty="0" smtClean="0">
                <a:solidFill>
                  <a:srgbClr val="002060"/>
                </a:solidFill>
              </a:rPr>
              <a:t>TUP</a:t>
            </a:r>
          </a:p>
          <a:p>
            <a:pPr marL="696913" indent="-342900" algn="just">
              <a:buAutoNum type="alphaLcPeriod"/>
            </a:pPr>
            <a:r>
              <a:rPr lang="id-ID" dirty="0" smtClean="0">
                <a:solidFill>
                  <a:srgbClr val="002060"/>
                </a:solidFill>
              </a:rPr>
              <a:t>Surat </a:t>
            </a:r>
            <a:r>
              <a:rPr lang="id-ID" dirty="0">
                <a:solidFill>
                  <a:srgbClr val="002060"/>
                </a:solidFill>
              </a:rPr>
              <a:t>pernyataan yang memuat syarat penggunaan dan pertanggungjawaban TUP paling lama 1 (satu) bulan sejak tanggal SP2D diterbitkan serta tidak digunakan untuk kegiatan yang harus dilaksanakan dengan pembayaran </a:t>
            </a:r>
            <a:r>
              <a:rPr lang="id-ID" dirty="0" smtClean="0">
                <a:solidFill>
                  <a:srgbClr val="002060"/>
                </a:solidFill>
              </a:rPr>
              <a:t>LS</a:t>
            </a:r>
            <a:endParaRPr lang="id-ID" dirty="0">
              <a:solidFill>
                <a:srgbClr val="002060"/>
              </a:solidFill>
            </a:endParaRPr>
          </a:p>
        </p:txBody>
      </p:sp>
      <p:sp>
        <p:nvSpPr>
          <p:cNvPr id="22" name="Rectangle 21"/>
          <p:cNvSpPr/>
          <p:nvPr/>
        </p:nvSpPr>
        <p:spPr>
          <a:xfrm>
            <a:off x="6290851" y="3568356"/>
            <a:ext cx="5586739" cy="95939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2"/>
            </a:pPr>
            <a:r>
              <a:rPr lang="id-ID" dirty="0">
                <a:solidFill>
                  <a:schemeClr val="tx1"/>
                </a:solidFill>
              </a:rPr>
              <a:t>Atas kegiatan Tahapan Pemilu, Rincian Rencana penggunaan TUP dapat disusun berdasarkan BKPK, sesuai format yang tercantum dalam Lampiran </a:t>
            </a:r>
            <a:r>
              <a:rPr lang="id-ID" dirty="0" smtClean="0">
                <a:solidFill>
                  <a:schemeClr val="tx1"/>
                </a:solidFill>
              </a:rPr>
              <a:t>I</a:t>
            </a:r>
            <a:endParaRPr lang="id-ID" dirty="0">
              <a:solidFill>
                <a:schemeClr val="tx1"/>
              </a:solidFill>
            </a:endParaRPr>
          </a:p>
        </p:txBody>
      </p:sp>
      <p:sp>
        <p:nvSpPr>
          <p:cNvPr id="15" name="Rectangle 14"/>
          <p:cNvSpPr/>
          <p:nvPr/>
        </p:nvSpPr>
        <p:spPr>
          <a:xfrm>
            <a:off x="424381" y="3030809"/>
            <a:ext cx="5589843" cy="2724138"/>
          </a:xfrm>
          <a:prstGeom prst="rect">
            <a:avLst/>
          </a:prstGeom>
          <a:solidFill>
            <a:schemeClr val="bg2">
              <a:lumMod val="9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8"/>
            </a:pPr>
            <a:r>
              <a:rPr lang="id-ID" dirty="0">
                <a:solidFill>
                  <a:srgbClr val="002060"/>
                </a:solidFill>
              </a:rPr>
              <a:t>Dalam hal masih terdapat sisa UP Tahun Anggaran sebelumnya yang belum dipertanggungjawabkan, KPPN dapat memberikan UP awal Tahun Anggaran berikutnya dengan memperhitungan sisa UP Tahun Anggaran sebelumnya yang belum dipertanggungjawabkan serta memperhatikan surat pernyataan KPA Satker KPU </a:t>
            </a:r>
            <a:r>
              <a:rPr lang="id-ID" dirty="0" smtClean="0">
                <a:solidFill>
                  <a:srgbClr val="002060"/>
                </a:solidFill>
              </a:rPr>
              <a:t>bahwa </a:t>
            </a:r>
            <a:r>
              <a:rPr lang="id-ID" dirty="0">
                <a:solidFill>
                  <a:srgbClr val="002060"/>
                </a:solidFill>
              </a:rPr>
              <a:t>akan segera menyelesaian rekonsiliasi dan pelaporan LPJ Bendahara.</a:t>
            </a:r>
          </a:p>
        </p:txBody>
      </p:sp>
      <p:sp>
        <p:nvSpPr>
          <p:cNvPr id="21" name="Rectangle 20"/>
          <p:cNvSpPr/>
          <p:nvPr/>
        </p:nvSpPr>
        <p:spPr>
          <a:xfrm>
            <a:off x="491066" y="5806578"/>
            <a:ext cx="5523157" cy="768723"/>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dirty="0" smtClean="0">
                <a:solidFill>
                  <a:srgbClr val="002060"/>
                </a:solidFill>
              </a:rPr>
              <a:t>Catatan: </a:t>
            </a:r>
          </a:p>
          <a:p>
            <a:pPr algn="just"/>
            <a:r>
              <a:rPr lang="id-ID" dirty="0" smtClean="0">
                <a:solidFill>
                  <a:srgbClr val="002060"/>
                </a:solidFill>
              </a:rPr>
              <a:t>Program Uji Coba Pembayaran dengan Karti Kredit mengikuti Perdirjen nomor Per-17/PB/2017</a:t>
            </a:r>
            <a:endParaRPr lang="id-ID" dirty="0">
              <a:solidFill>
                <a:srgbClr val="002060"/>
              </a:solidFill>
            </a:endParaRPr>
          </a:p>
        </p:txBody>
      </p:sp>
      <p:sp>
        <p:nvSpPr>
          <p:cNvPr id="23" name="TextBox 22"/>
          <p:cNvSpPr txBox="1"/>
          <p:nvPr/>
        </p:nvSpPr>
        <p:spPr>
          <a:xfrm>
            <a:off x="6445639" y="823438"/>
            <a:ext cx="3258800" cy="404039"/>
          </a:xfrm>
          <a:prstGeom prst="snip2Diag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600" b="1" dirty="0" smtClean="0">
                <a:solidFill>
                  <a:srgbClr val="FFFF00"/>
                </a:solidFill>
              </a:rPr>
              <a:t>Tambahan Uang Persediaan (TUP)</a:t>
            </a:r>
            <a:endParaRPr lang="en-US" sz="1600" b="1" dirty="0">
              <a:solidFill>
                <a:srgbClr val="FFFF00"/>
              </a:solidFill>
            </a:endParaRPr>
          </a:p>
        </p:txBody>
      </p:sp>
      <p:sp>
        <p:nvSpPr>
          <p:cNvPr id="24" name="Rectangle 23"/>
          <p:cNvSpPr/>
          <p:nvPr/>
        </p:nvSpPr>
        <p:spPr>
          <a:xfrm>
            <a:off x="6290851" y="4498259"/>
            <a:ext cx="5625846" cy="225650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3"/>
            </a:pPr>
            <a:r>
              <a:rPr lang="id-ID" dirty="0">
                <a:solidFill>
                  <a:srgbClr val="FF0000"/>
                </a:solidFill>
              </a:rPr>
              <a:t>Dalam hal kegiatan yang dilaksanakan memerlukan waktu melebihi 1 (satu) bulan termasuk menunggu terkumpulnya bukti-bukti pembayaran dari BPP Ad </a:t>
            </a:r>
            <a:r>
              <a:rPr lang="id-ID" dirty="0" smtClean="0">
                <a:solidFill>
                  <a:srgbClr val="FF0000"/>
                </a:solidFill>
              </a:rPr>
              <a:t>hoc, </a:t>
            </a:r>
            <a:r>
              <a:rPr lang="id-ID" dirty="0">
                <a:solidFill>
                  <a:srgbClr val="FF0000"/>
                </a:solidFill>
              </a:rPr>
              <a:t>maka KPA KPU </a:t>
            </a:r>
            <a:r>
              <a:rPr lang="id-ID" dirty="0" smtClean="0">
                <a:solidFill>
                  <a:srgbClr val="FF0000"/>
                </a:solidFill>
              </a:rPr>
              <a:t>dapat mempertanggungj-awabkan </a:t>
            </a:r>
            <a:r>
              <a:rPr lang="id-ID" dirty="0">
                <a:solidFill>
                  <a:srgbClr val="FF0000"/>
                </a:solidFill>
              </a:rPr>
              <a:t>TUP hingga 1 (satu) bulan ke depan setelah masa pertanggungjawaban 1 (satu) bulan pertama berakhir</a:t>
            </a:r>
            <a:r>
              <a:rPr lang="id-ID" dirty="0" smtClean="0">
                <a:solidFill>
                  <a:srgbClr val="FF0000"/>
                </a:solidFill>
              </a:rPr>
              <a:t>.</a:t>
            </a:r>
          </a:p>
          <a:p>
            <a:pPr algn="just"/>
            <a:r>
              <a:rPr lang="id-ID" dirty="0" smtClean="0">
                <a:solidFill>
                  <a:srgbClr val="FF0000"/>
                </a:solidFill>
              </a:rPr>
              <a:t>       </a:t>
            </a:r>
            <a:r>
              <a:rPr lang="id-ID" dirty="0" smtClean="0">
                <a:solidFill>
                  <a:schemeClr val="tx1"/>
                </a:solidFill>
              </a:rPr>
              <a:t>(menunggu pembahasan lebih lanjut)</a:t>
            </a:r>
            <a:endParaRPr lang="id-ID" dirty="0">
              <a:solidFill>
                <a:srgbClr val="FF0000"/>
              </a:solidFill>
            </a:endParaRPr>
          </a:p>
        </p:txBody>
      </p:sp>
    </p:spTree>
    <p:extLst>
      <p:ext uri="{BB962C8B-B14F-4D97-AF65-F5344CB8AC3E}">
        <p14:creationId xmlns:p14="http://schemas.microsoft.com/office/powerpoint/2010/main" val="2730287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55575" y="686063"/>
            <a:ext cx="5735744" cy="583272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d-ID" dirty="0">
              <a:solidFill>
                <a:schemeClr val="accent3">
                  <a:lumMod val="75000"/>
                </a:schemeClr>
              </a:solidFill>
            </a:endParaRPr>
          </a:p>
        </p:txBody>
      </p:sp>
      <p:sp>
        <p:nvSpPr>
          <p:cNvPr id="2" name="Title 1"/>
          <p:cNvSpPr>
            <a:spLocks noGrp="1"/>
          </p:cNvSpPr>
          <p:nvPr>
            <p:ph type="title"/>
          </p:nvPr>
        </p:nvSpPr>
        <p:spPr>
          <a:xfrm>
            <a:off x="491067" y="197342"/>
            <a:ext cx="11252200" cy="422437"/>
          </a:xfrm>
          <a:solidFill>
            <a:schemeClr val="accent5">
              <a:lumMod val="75000"/>
            </a:schemeClr>
          </a:solidFill>
        </p:spPr>
        <p:txBody>
          <a:bodyPr>
            <a:normAutofit fontScale="90000"/>
          </a:bodyPr>
          <a:lstStyle/>
          <a:p>
            <a:pPr algn="ctr"/>
            <a:r>
              <a:rPr lang="id-ID" dirty="0">
                <a:solidFill>
                  <a:schemeClr val="bg1"/>
                </a:solidFill>
              </a:rPr>
              <a:t>MEKANISME PENCAIRAN DANA</a:t>
            </a:r>
            <a:endParaRPr lang="id-ID" sz="3600" dirty="0">
              <a:solidFill>
                <a:schemeClr val="bg1"/>
              </a:solidFill>
            </a:endParaRPr>
          </a:p>
        </p:txBody>
      </p:sp>
      <p:sp>
        <p:nvSpPr>
          <p:cNvPr id="3" name="AutoShape 2" descr="Image result for SPM png"/>
          <p:cNvSpPr>
            <a:spLocks noChangeAspect="1" noChangeArrowheads="1"/>
          </p:cNvSpPr>
          <p:nvPr/>
        </p:nvSpPr>
        <p:spPr bwMode="auto">
          <a:xfrm>
            <a:off x="155575" y="-890588"/>
            <a:ext cx="1866900"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lowchart: Multidocument 7"/>
          <p:cNvSpPr/>
          <p:nvPr/>
        </p:nvSpPr>
        <p:spPr>
          <a:xfrm>
            <a:off x="326483" y="862478"/>
            <a:ext cx="1074235" cy="112942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 name="Picture 3"/>
          <p:cNvPicPr>
            <a:picLocks noChangeAspect="1"/>
          </p:cNvPicPr>
          <p:nvPr/>
        </p:nvPicPr>
        <p:blipFill>
          <a:blip r:embed="rId2"/>
          <a:stretch>
            <a:fillRect/>
          </a:stretch>
        </p:blipFill>
        <p:spPr>
          <a:xfrm>
            <a:off x="526991" y="1154677"/>
            <a:ext cx="567666" cy="553032"/>
          </a:xfrm>
          <a:prstGeom prst="rect">
            <a:avLst/>
          </a:prstGeom>
        </p:spPr>
      </p:pic>
      <p:sp>
        <p:nvSpPr>
          <p:cNvPr id="19" name="Rectangle 18"/>
          <p:cNvSpPr/>
          <p:nvPr/>
        </p:nvSpPr>
        <p:spPr>
          <a:xfrm>
            <a:off x="1483138" y="1353452"/>
            <a:ext cx="4303667" cy="1955475"/>
          </a:xfrm>
          <a:prstGeom prst="rect">
            <a:avLst/>
          </a:prstGeom>
          <a:solidFill>
            <a:schemeClr val="accent3">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4"/>
            </a:pPr>
            <a:r>
              <a:rPr lang="id-ID" dirty="0">
                <a:solidFill>
                  <a:srgbClr val="002060"/>
                </a:solidFill>
              </a:rPr>
              <a:t>KPPN dapat memberikan TUP dalam hal TUP sebelumnya belum </a:t>
            </a:r>
            <a:r>
              <a:rPr lang="id-ID" dirty="0" smtClean="0">
                <a:solidFill>
                  <a:srgbClr val="002060"/>
                </a:solidFill>
              </a:rPr>
              <a:t>dipertanggung-jawabkan </a:t>
            </a:r>
            <a:r>
              <a:rPr lang="id-ID" dirty="0">
                <a:solidFill>
                  <a:srgbClr val="002060"/>
                </a:solidFill>
              </a:rPr>
              <a:t>seluruhnya dan/atau belum disetor ke Kas Negara setelah </a:t>
            </a:r>
            <a:r>
              <a:rPr lang="id-ID" dirty="0" smtClean="0">
                <a:solidFill>
                  <a:srgbClr val="002060"/>
                </a:solidFill>
              </a:rPr>
              <a:t>mendapatkan </a:t>
            </a:r>
            <a:r>
              <a:rPr lang="id-ID" dirty="0">
                <a:solidFill>
                  <a:srgbClr val="002060"/>
                </a:solidFill>
              </a:rPr>
              <a:t>persetujuan Kepala Kantor Wilayah Direktorat Jenderal Perbendaharaan.</a:t>
            </a:r>
          </a:p>
        </p:txBody>
      </p:sp>
      <p:sp>
        <p:nvSpPr>
          <p:cNvPr id="20" name="Rectangle 19"/>
          <p:cNvSpPr/>
          <p:nvPr/>
        </p:nvSpPr>
        <p:spPr>
          <a:xfrm>
            <a:off x="6062227" y="686063"/>
            <a:ext cx="5608891" cy="17219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6"/>
            </a:pPr>
            <a:r>
              <a:rPr lang="id-ID" dirty="0">
                <a:solidFill>
                  <a:srgbClr val="002060"/>
                </a:solidFill>
              </a:rPr>
              <a:t>Dalam hal masih terdapat sisa TUP Tahun Anggaran sebelumnya yang belum dipertanggungjawabkan, KPPN dapat memberikan persetujuan TUP setelah sisa TUP Tahun Anggaran sebelumnya telah </a:t>
            </a:r>
            <a:r>
              <a:rPr lang="id-ID" dirty="0" smtClean="0">
                <a:solidFill>
                  <a:srgbClr val="002060"/>
                </a:solidFill>
              </a:rPr>
              <a:t>dipertanggung jawabkan </a:t>
            </a:r>
            <a:r>
              <a:rPr lang="id-ID" dirty="0">
                <a:solidFill>
                  <a:srgbClr val="002060"/>
                </a:solidFill>
              </a:rPr>
              <a:t>dan/atau disetorkan ke Kas Negara</a:t>
            </a:r>
          </a:p>
        </p:txBody>
      </p:sp>
      <p:sp>
        <p:nvSpPr>
          <p:cNvPr id="15" name="Rectangle 14"/>
          <p:cNvSpPr/>
          <p:nvPr/>
        </p:nvSpPr>
        <p:spPr>
          <a:xfrm>
            <a:off x="326483" y="3426911"/>
            <a:ext cx="5460322" cy="2870650"/>
          </a:xfrm>
          <a:prstGeom prst="rect">
            <a:avLst/>
          </a:prstGeom>
          <a:solidFill>
            <a:schemeClr val="bg2">
              <a:lumMod val="9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5"/>
            </a:pPr>
            <a:r>
              <a:rPr lang="id-ID" dirty="0">
                <a:solidFill>
                  <a:srgbClr val="FF0000"/>
                </a:solidFill>
              </a:rPr>
              <a:t>KPPN dapat memberikan TUP atau melakukan pengesahan PTUP dalam hal pengajuan TUP maupun pertangungjawaban PTUP dilakukan pada saat rekonsiliasi dan penyampaian LPJ Bendahara belum selesai, dengan memperhatikan surat pernyataan KPA satker KPU maupun Bawaslu bahwa akan segera menyelesaian rekonsiliasi dan pelaporan LPJ Bendahara</a:t>
            </a:r>
            <a:r>
              <a:rPr lang="id-ID" dirty="0" smtClean="0">
                <a:solidFill>
                  <a:srgbClr val="FF0000"/>
                </a:solidFill>
              </a:rPr>
              <a:t>.</a:t>
            </a:r>
          </a:p>
          <a:p>
            <a:pPr algn="just"/>
            <a:r>
              <a:rPr lang="id-ID" dirty="0" smtClean="0">
                <a:solidFill>
                  <a:schemeClr val="tx1"/>
                </a:solidFill>
              </a:rPr>
              <a:t>       (</a:t>
            </a:r>
            <a:r>
              <a:rPr lang="id-ID" dirty="0">
                <a:solidFill>
                  <a:schemeClr val="tx1"/>
                </a:solidFill>
              </a:rPr>
              <a:t>menunggu pembahasan lebih lanjut)</a:t>
            </a:r>
            <a:endParaRPr lang="id-ID" dirty="0">
              <a:solidFill>
                <a:srgbClr val="FF0000"/>
              </a:solidFill>
            </a:endParaRPr>
          </a:p>
        </p:txBody>
      </p:sp>
      <p:sp>
        <p:nvSpPr>
          <p:cNvPr id="23" name="TextBox 22"/>
          <p:cNvSpPr txBox="1"/>
          <p:nvPr/>
        </p:nvSpPr>
        <p:spPr>
          <a:xfrm>
            <a:off x="1601226" y="875579"/>
            <a:ext cx="3258800" cy="404039"/>
          </a:xfrm>
          <a:prstGeom prst="snip2Diag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600" b="1" dirty="0" smtClean="0">
                <a:solidFill>
                  <a:srgbClr val="FFFF00"/>
                </a:solidFill>
              </a:rPr>
              <a:t>Tambahan Uang Persediaan (TUP)</a:t>
            </a:r>
            <a:endParaRPr lang="en-US" sz="1600" b="1" dirty="0">
              <a:solidFill>
                <a:srgbClr val="FFFF00"/>
              </a:solidFill>
            </a:endParaRPr>
          </a:p>
        </p:txBody>
      </p:sp>
      <p:sp>
        <p:nvSpPr>
          <p:cNvPr id="13" name="TextBox 12"/>
          <p:cNvSpPr txBox="1"/>
          <p:nvPr/>
        </p:nvSpPr>
        <p:spPr>
          <a:xfrm>
            <a:off x="6062227" y="2567092"/>
            <a:ext cx="3258800" cy="404039"/>
          </a:xfrm>
          <a:prstGeom prst="snip2Diag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600" b="1" dirty="0" smtClean="0">
                <a:solidFill>
                  <a:srgbClr val="FFFF00"/>
                </a:solidFill>
              </a:rPr>
              <a:t>Rencana Penarikan Dana (RPD)</a:t>
            </a:r>
            <a:endParaRPr lang="en-US" sz="1600" b="1" dirty="0">
              <a:solidFill>
                <a:srgbClr val="FFFF00"/>
              </a:solidFill>
            </a:endParaRPr>
          </a:p>
        </p:txBody>
      </p:sp>
      <p:sp>
        <p:nvSpPr>
          <p:cNvPr id="14" name="Rectangle 13"/>
          <p:cNvSpPr/>
          <p:nvPr/>
        </p:nvSpPr>
        <p:spPr>
          <a:xfrm>
            <a:off x="6045018" y="3103675"/>
            <a:ext cx="5626100" cy="1468323"/>
          </a:xfrm>
          <a:prstGeom prst="rect">
            <a:avLst/>
          </a:prstGeom>
          <a:solidFill>
            <a:schemeClr val="accent3">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id-ID" dirty="0">
                <a:solidFill>
                  <a:srgbClr val="002060"/>
                </a:solidFill>
              </a:rPr>
              <a:t>Satuan Kerja Lingkup KPU </a:t>
            </a:r>
            <a:r>
              <a:rPr lang="id-ID" dirty="0" smtClean="0">
                <a:solidFill>
                  <a:srgbClr val="002060"/>
                </a:solidFill>
              </a:rPr>
              <a:t>menyampaikan </a:t>
            </a:r>
            <a:r>
              <a:rPr lang="id-ID" dirty="0">
                <a:solidFill>
                  <a:srgbClr val="002060"/>
                </a:solidFill>
              </a:rPr>
              <a:t>RPD Harian tingkat Satker kepada KPPN untuk rencana pengajuan semua jenis SPM yang nilainya masuk dalam klasifikasi transaksi </a:t>
            </a:r>
            <a:r>
              <a:rPr lang="id-ID" dirty="0" smtClean="0">
                <a:solidFill>
                  <a:srgbClr val="002060"/>
                </a:solidFill>
              </a:rPr>
              <a:t>besar.</a:t>
            </a:r>
            <a:endParaRPr lang="id-ID" dirty="0">
              <a:solidFill>
                <a:srgbClr val="002060"/>
              </a:solidFill>
            </a:endParaRPr>
          </a:p>
        </p:txBody>
      </p:sp>
      <p:sp>
        <p:nvSpPr>
          <p:cNvPr id="16" name="Rectangle 15"/>
          <p:cNvSpPr/>
          <p:nvPr/>
        </p:nvSpPr>
        <p:spPr>
          <a:xfrm>
            <a:off x="6042991" y="4730058"/>
            <a:ext cx="5700276" cy="1567503"/>
          </a:xfrm>
          <a:prstGeom prst="rect">
            <a:avLst/>
          </a:prstGeom>
          <a:solidFill>
            <a:schemeClr val="bg2">
              <a:lumMod val="9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2"/>
            </a:pPr>
            <a:r>
              <a:rPr lang="id-ID" dirty="0">
                <a:solidFill>
                  <a:srgbClr val="FF0000"/>
                </a:solidFill>
              </a:rPr>
              <a:t>KPPN dapat memberikan pengecualian batas waktu penyampaian perencanaan kas atas kegiatan yang mendesak berdasarkan surat penjelasan dari Kuasa Pengguna Anggaran Satuan Kerja lingkup </a:t>
            </a:r>
            <a:r>
              <a:rPr lang="id-ID" dirty="0" smtClean="0">
                <a:solidFill>
                  <a:srgbClr val="FF0000"/>
                </a:solidFill>
              </a:rPr>
              <a:t>KPU</a:t>
            </a:r>
          </a:p>
          <a:p>
            <a:pPr algn="just"/>
            <a:r>
              <a:rPr lang="id-ID" dirty="0" smtClean="0">
                <a:solidFill>
                  <a:schemeClr val="tx1"/>
                </a:solidFill>
              </a:rPr>
              <a:t>       (</a:t>
            </a:r>
            <a:r>
              <a:rPr lang="id-ID" dirty="0">
                <a:solidFill>
                  <a:schemeClr val="tx1"/>
                </a:solidFill>
              </a:rPr>
              <a:t>menunggu pembahasan lebih lanjut)</a:t>
            </a:r>
            <a:endParaRPr lang="id-ID" dirty="0">
              <a:solidFill>
                <a:srgbClr val="FF0000"/>
              </a:solidFill>
            </a:endParaRPr>
          </a:p>
        </p:txBody>
      </p:sp>
    </p:spTree>
    <p:extLst>
      <p:ext uri="{BB962C8B-B14F-4D97-AF65-F5344CB8AC3E}">
        <p14:creationId xmlns:p14="http://schemas.microsoft.com/office/powerpoint/2010/main" val="2609826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55575" y="686063"/>
            <a:ext cx="4774234" cy="449553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d-ID" dirty="0">
              <a:solidFill>
                <a:schemeClr val="accent3">
                  <a:lumMod val="75000"/>
                </a:schemeClr>
              </a:solidFill>
            </a:endParaRPr>
          </a:p>
        </p:txBody>
      </p:sp>
      <p:sp>
        <p:nvSpPr>
          <p:cNvPr id="2" name="Title 1"/>
          <p:cNvSpPr>
            <a:spLocks noGrp="1"/>
          </p:cNvSpPr>
          <p:nvPr>
            <p:ph type="title"/>
          </p:nvPr>
        </p:nvSpPr>
        <p:spPr>
          <a:xfrm>
            <a:off x="491067" y="197342"/>
            <a:ext cx="11252200" cy="422437"/>
          </a:xfrm>
          <a:solidFill>
            <a:schemeClr val="accent5">
              <a:lumMod val="75000"/>
            </a:schemeClr>
          </a:solidFill>
        </p:spPr>
        <p:txBody>
          <a:bodyPr>
            <a:normAutofit fontScale="90000"/>
          </a:bodyPr>
          <a:lstStyle/>
          <a:p>
            <a:pPr algn="ctr"/>
            <a:r>
              <a:rPr lang="id-ID" dirty="0">
                <a:solidFill>
                  <a:schemeClr val="bg1"/>
                </a:solidFill>
              </a:rPr>
              <a:t>MEKANISME PENCAIRAN DANA</a:t>
            </a:r>
            <a:endParaRPr lang="id-ID" sz="3600" dirty="0">
              <a:solidFill>
                <a:schemeClr val="bg1"/>
              </a:solidFill>
            </a:endParaRPr>
          </a:p>
        </p:txBody>
      </p:sp>
      <p:sp>
        <p:nvSpPr>
          <p:cNvPr id="3" name="AutoShape 2" descr="Image result for SPM png"/>
          <p:cNvSpPr>
            <a:spLocks noChangeAspect="1" noChangeArrowheads="1"/>
          </p:cNvSpPr>
          <p:nvPr/>
        </p:nvSpPr>
        <p:spPr bwMode="auto">
          <a:xfrm>
            <a:off x="155575" y="-890588"/>
            <a:ext cx="1866900"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Flowchart: Multidocument 7"/>
          <p:cNvSpPr/>
          <p:nvPr/>
        </p:nvSpPr>
        <p:spPr>
          <a:xfrm>
            <a:off x="273706" y="358857"/>
            <a:ext cx="1074235" cy="112942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 name="Picture 3"/>
          <p:cNvPicPr>
            <a:picLocks noChangeAspect="1"/>
          </p:cNvPicPr>
          <p:nvPr/>
        </p:nvPicPr>
        <p:blipFill>
          <a:blip r:embed="rId2"/>
          <a:stretch>
            <a:fillRect/>
          </a:stretch>
        </p:blipFill>
        <p:spPr>
          <a:xfrm>
            <a:off x="355660" y="718310"/>
            <a:ext cx="567666" cy="553032"/>
          </a:xfrm>
          <a:prstGeom prst="rect">
            <a:avLst/>
          </a:prstGeom>
        </p:spPr>
      </p:pic>
      <p:sp>
        <p:nvSpPr>
          <p:cNvPr id="23" name="TextBox 22"/>
          <p:cNvSpPr txBox="1"/>
          <p:nvPr/>
        </p:nvSpPr>
        <p:spPr>
          <a:xfrm>
            <a:off x="1549140" y="840577"/>
            <a:ext cx="3258800" cy="404039"/>
          </a:xfrm>
          <a:prstGeom prst="snip2Diag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600" b="1" dirty="0" smtClean="0">
                <a:solidFill>
                  <a:srgbClr val="FFFF00"/>
                </a:solidFill>
              </a:rPr>
              <a:t>Rencana Penarikan Dana (RPD)</a:t>
            </a:r>
            <a:endParaRPr lang="en-US" sz="1600" b="1" dirty="0">
              <a:solidFill>
                <a:srgbClr val="FFFF00"/>
              </a:solidFill>
            </a:endParaRPr>
          </a:p>
        </p:txBody>
      </p:sp>
      <p:sp>
        <p:nvSpPr>
          <p:cNvPr id="13" name="Rectangle 12"/>
          <p:cNvSpPr/>
          <p:nvPr/>
        </p:nvSpPr>
        <p:spPr>
          <a:xfrm>
            <a:off x="273706" y="1654718"/>
            <a:ext cx="4534234" cy="1751092"/>
          </a:xfrm>
          <a:prstGeom prst="rect">
            <a:avLst/>
          </a:prstGeom>
          <a:solidFill>
            <a:schemeClr val="accent3">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startAt="3"/>
            </a:pPr>
            <a:r>
              <a:rPr lang="id-ID" dirty="0">
                <a:solidFill>
                  <a:srgbClr val="002060"/>
                </a:solidFill>
              </a:rPr>
              <a:t>KPPN dapat memberikan prioritas antrian Satuan Kerja lingkup KPU dan BAWASLU dalam pengajuan Surat Perintah Membayar (SPM) dan penerbitan Surat Perintah Pencairan Dana (SP2D).</a:t>
            </a:r>
          </a:p>
        </p:txBody>
      </p:sp>
      <p:pic>
        <p:nvPicPr>
          <p:cNvPr id="11" name="Picture 10"/>
          <p:cNvPicPr>
            <a:picLocks noChangeAspect="1"/>
          </p:cNvPicPr>
          <p:nvPr/>
        </p:nvPicPr>
        <p:blipFill>
          <a:blip r:embed="rId3"/>
          <a:stretch>
            <a:fillRect/>
          </a:stretch>
        </p:blipFill>
        <p:spPr>
          <a:xfrm>
            <a:off x="5131008" y="718310"/>
            <a:ext cx="6612259" cy="4258897"/>
          </a:xfrm>
          <a:prstGeom prst="rect">
            <a:avLst/>
          </a:prstGeom>
        </p:spPr>
      </p:pic>
      <p:sp>
        <p:nvSpPr>
          <p:cNvPr id="12" name="TextBox 11"/>
          <p:cNvSpPr txBox="1"/>
          <p:nvPr/>
        </p:nvSpPr>
        <p:spPr>
          <a:xfrm>
            <a:off x="5044309" y="718310"/>
            <a:ext cx="2145716" cy="338554"/>
          </a:xfrm>
          <a:prstGeom prst="rect">
            <a:avLst/>
          </a:prstGeom>
          <a:solidFill>
            <a:schemeClr val="tx2">
              <a:lumMod val="20000"/>
              <a:lumOff val="80000"/>
            </a:schemeClr>
          </a:solidFill>
        </p:spPr>
        <p:txBody>
          <a:bodyPr wrap="none" rtlCol="0">
            <a:spAutoFit/>
          </a:bodyPr>
          <a:lstStyle/>
          <a:p>
            <a:r>
              <a:rPr lang="id-ID" sz="1600" dirty="0" smtClean="0"/>
              <a:t>Lampiran I: Rincian TUP</a:t>
            </a:r>
            <a:endParaRPr lang="id-ID" sz="1600" dirty="0"/>
          </a:p>
        </p:txBody>
      </p:sp>
    </p:spTree>
    <p:extLst>
      <p:ext uri="{BB962C8B-B14F-4D97-AF65-F5344CB8AC3E}">
        <p14:creationId xmlns:p14="http://schemas.microsoft.com/office/powerpoint/2010/main" val="474595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6" y="3819546"/>
            <a:ext cx="1932432" cy="1450848"/>
          </a:xfrm>
          <a:prstGeom prst="rect">
            <a:avLst/>
          </a:prstGeom>
        </p:spPr>
      </p:pic>
      <p:sp>
        <p:nvSpPr>
          <p:cNvPr id="5" name="Rectangle 4"/>
          <p:cNvSpPr/>
          <p:nvPr/>
        </p:nvSpPr>
        <p:spPr>
          <a:xfrm>
            <a:off x="1" y="1303867"/>
            <a:ext cx="2495328" cy="555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4" name="Rectangle 13"/>
          <p:cNvSpPr/>
          <p:nvPr/>
        </p:nvSpPr>
        <p:spPr>
          <a:xfrm>
            <a:off x="2492713" y="1303866"/>
            <a:ext cx="4247306" cy="555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 name="Rectangle 14"/>
          <p:cNvSpPr/>
          <p:nvPr/>
        </p:nvSpPr>
        <p:spPr>
          <a:xfrm>
            <a:off x="6740019" y="1303865"/>
            <a:ext cx="5282648" cy="555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7" name="Rectangle 16"/>
          <p:cNvSpPr/>
          <p:nvPr/>
        </p:nvSpPr>
        <p:spPr>
          <a:xfrm>
            <a:off x="1" y="923641"/>
            <a:ext cx="2525668" cy="30479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id-ID">
              <a:solidFill>
                <a:prstClr val="white"/>
              </a:solidFill>
            </a:endParaRPr>
          </a:p>
        </p:txBody>
      </p:sp>
      <p:sp>
        <p:nvSpPr>
          <p:cNvPr id="23" name="Rectangle 22"/>
          <p:cNvSpPr/>
          <p:nvPr/>
        </p:nvSpPr>
        <p:spPr>
          <a:xfrm>
            <a:off x="2492713" y="923640"/>
            <a:ext cx="4247306" cy="30479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id-ID">
              <a:solidFill>
                <a:prstClr val="white"/>
              </a:solidFill>
            </a:endParaRPr>
          </a:p>
        </p:txBody>
      </p:sp>
      <p:sp>
        <p:nvSpPr>
          <p:cNvPr id="24" name="Rectangle 23"/>
          <p:cNvSpPr/>
          <p:nvPr/>
        </p:nvSpPr>
        <p:spPr>
          <a:xfrm>
            <a:off x="6740019" y="923640"/>
            <a:ext cx="5282648" cy="30479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id-ID">
              <a:solidFill>
                <a:prstClr val="white"/>
              </a:solidFill>
            </a:endParaRPr>
          </a:p>
        </p:txBody>
      </p:sp>
      <p:sp>
        <p:nvSpPr>
          <p:cNvPr id="6" name="Rectangle 5"/>
          <p:cNvSpPr/>
          <p:nvPr/>
        </p:nvSpPr>
        <p:spPr>
          <a:xfrm>
            <a:off x="3675310" y="890936"/>
            <a:ext cx="1819729" cy="369332"/>
          </a:xfrm>
          <a:prstGeom prst="rect">
            <a:avLst/>
          </a:prstGeom>
        </p:spPr>
        <p:txBody>
          <a:bodyPr wrap="none">
            <a:spAutoFit/>
          </a:bodyPr>
          <a:lstStyle/>
          <a:p>
            <a:r>
              <a:rPr lang="id-ID" dirty="0" smtClean="0">
                <a:solidFill>
                  <a:prstClr val="black"/>
                </a:solidFill>
                <a:latin typeface="Century Gothic" panose="020B0502020202020204" pitchFamily="34" charset="0"/>
              </a:rPr>
              <a:t>KPU KAB/KOTA</a:t>
            </a:r>
            <a:endParaRPr lang="id-ID" dirty="0">
              <a:solidFill>
                <a:prstClr val="black"/>
              </a:solidFill>
            </a:endParaRPr>
          </a:p>
        </p:txBody>
      </p:sp>
      <p:sp>
        <p:nvSpPr>
          <p:cNvPr id="26" name="Rectangle 25"/>
          <p:cNvSpPr/>
          <p:nvPr/>
        </p:nvSpPr>
        <p:spPr>
          <a:xfrm>
            <a:off x="742523" y="875488"/>
            <a:ext cx="764953" cy="369332"/>
          </a:xfrm>
          <a:prstGeom prst="rect">
            <a:avLst/>
          </a:prstGeom>
        </p:spPr>
        <p:txBody>
          <a:bodyPr wrap="none">
            <a:spAutoFit/>
          </a:bodyPr>
          <a:lstStyle/>
          <a:p>
            <a:r>
              <a:rPr lang="id-ID" dirty="0" smtClean="0">
                <a:solidFill>
                  <a:prstClr val="white"/>
                </a:solidFill>
                <a:latin typeface="Century Gothic" panose="020B0502020202020204" pitchFamily="34" charset="0"/>
              </a:rPr>
              <a:t>KPPN</a:t>
            </a:r>
            <a:endParaRPr lang="id-ID" dirty="0">
              <a:solidFill>
                <a:prstClr val="white"/>
              </a:solidFill>
            </a:endParaRPr>
          </a:p>
        </p:txBody>
      </p:sp>
      <p:sp>
        <p:nvSpPr>
          <p:cNvPr id="27" name="Rectangle 26"/>
          <p:cNvSpPr/>
          <p:nvPr/>
        </p:nvSpPr>
        <p:spPr>
          <a:xfrm>
            <a:off x="8337526" y="915946"/>
            <a:ext cx="2013693" cy="369332"/>
          </a:xfrm>
          <a:prstGeom prst="rect">
            <a:avLst/>
          </a:prstGeom>
        </p:spPr>
        <p:txBody>
          <a:bodyPr wrap="none">
            <a:spAutoFit/>
          </a:bodyPr>
          <a:lstStyle/>
          <a:p>
            <a:r>
              <a:rPr lang="id-ID" dirty="0" smtClean="0">
                <a:solidFill>
                  <a:prstClr val="black"/>
                </a:solidFill>
                <a:latin typeface="Century Gothic" panose="020B0502020202020204" pitchFamily="34" charset="0"/>
              </a:rPr>
              <a:t>BPP </a:t>
            </a:r>
            <a:r>
              <a:rPr lang="id-ID" i="1" dirty="0" smtClean="0">
                <a:solidFill>
                  <a:prstClr val="black"/>
                </a:solidFill>
                <a:latin typeface="Century Gothic" panose="020B0502020202020204" pitchFamily="34" charset="0"/>
              </a:rPr>
              <a:t>AD HOC</a:t>
            </a:r>
            <a:r>
              <a:rPr lang="id-ID" dirty="0" smtClean="0">
                <a:solidFill>
                  <a:prstClr val="black"/>
                </a:solidFill>
                <a:latin typeface="Century Gothic" panose="020B0502020202020204" pitchFamily="34" charset="0"/>
              </a:rPr>
              <a:t> </a:t>
            </a:r>
            <a:r>
              <a:rPr lang="id-ID" dirty="0" smtClean="0">
                <a:solidFill>
                  <a:prstClr val="black"/>
                </a:solidFill>
                <a:latin typeface="Century Gothic" panose="020B0502020202020204" pitchFamily="34" charset="0"/>
              </a:rPr>
              <a:t>DN</a:t>
            </a:r>
            <a:endParaRPr lang="id-ID" dirty="0">
              <a:solidFill>
                <a:prstClr val="black"/>
              </a:solidFill>
            </a:endParaRPr>
          </a:p>
        </p:txBody>
      </p:sp>
      <p:cxnSp>
        <p:nvCxnSpPr>
          <p:cNvPr id="36" name="Straight Arrow Connector 35"/>
          <p:cNvCxnSpPr/>
          <p:nvPr/>
        </p:nvCxnSpPr>
        <p:spPr>
          <a:xfrm flipH="1" flipV="1">
            <a:off x="1864586" y="2015684"/>
            <a:ext cx="1657745" cy="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668" y="1607943"/>
            <a:ext cx="1520908" cy="768618"/>
          </a:xfrm>
          <a:prstGeom prst="rect">
            <a:avLst/>
          </a:prstGeom>
        </p:spPr>
      </p:pic>
      <p:cxnSp>
        <p:nvCxnSpPr>
          <p:cNvPr id="41" name="Straight Arrow Connector 40"/>
          <p:cNvCxnSpPr/>
          <p:nvPr/>
        </p:nvCxnSpPr>
        <p:spPr>
          <a:xfrm flipH="1">
            <a:off x="965885" y="2356101"/>
            <a:ext cx="2" cy="3971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621571" y="4440585"/>
            <a:ext cx="1253644" cy="76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1981" y="3760467"/>
            <a:ext cx="630820" cy="630820"/>
          </a:xfrm>
          <a:prstGeom prst="rect">
            <a:avLst/>
          </a:prstGeom>
        </p:spPr>
      </p:pic>
      <p:cxnSp>
        <p:nvCxnSpPr>
          <p:cNvPr id="47" name="Straight Arrow Connector 46"/>
          <p:cNvCxnSpPr/>
          <p:nvPr/>
        </p:nvCxnSpPr>
        <p:spPr>
          <a:xfrm>
            <a:off x="980318" y="3515848"/>
            <a:ext cx="1275" cy="3811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715737" y="4465991"/>
            <a:ext cx="809931" cy="261610"/>
          </a:xfrm>
          <a:prstGeom prst="rect">
            <a:avLst/>
          </a:prstGeom>
          <a:noFill/>
        </p:spPr>
        <p:txBody>
          <a:bodyPr wrap="square" rtlCol="0">
            <a:spAutoFit/>
          </a:bodyPr>
          <a:lstStyle/>
          <a:p>
            <a:pPr algn="ctr"/>
            <a:r>
              <a:rPr lang="id-ID" sz="1100" b="1" dirty="0" smtClean="0">
                <a:solidFill>
                  <a:prstClr val="black"/>
                </a:solidFill>
              </a:rPr>
              <a:t>TRANSFER</a:t>
            </a:r>
            <a:endParaRPr lang="en-US" sz="1100" b="1" dirty="0">
              <a:solidFill>
                <a:prstClr val="black"/>
              </a:solidFill>
            </a:endParaRPr>
          </a:p>
        </p:txBody>
      </p:sp>
      <p:grpSp>
        <p:nvGrpSpPr>
          <p:cNvPr id="52" name="Group 25"/>
          <p:cNvGrpSpPr/>
          <p:nvPr/>
        </p:nvGrpSpPr>
        <p:grpSpPr>
          <a:xfrm>
            <a:off x="3480387" y="4067049"/>
            <a:ext cx="1039878" cy="955842"/>
            <a:chOff x="7084671" y="3284289"/>
            <a:chExt cx="2038025" cy="2138955"/>
          </a:xfrm>
        </p:grpSpPr>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93108" y="3284289"/>
              <a:ext cx="1325493" cy="1325493"/>
            </a:xfrm>
            <a:prstGeom prst="rect">
              <a:avLst/>
            </a:prstGeom>
          </p:spPr>
        </p:pic>
        <p:sp>
          <p:nvSpPr>
            <p:cNvPr id="54" name="TextBox 53"/>
            <p:cNvSpPr txBox="1"/>
            <p:nvPr/>
          </p:nvSpPr>
          <p:spPr>
            <a:xfrm>
              <a:off x="7084671" y="4493455"/>
              <a:ext cx="2038025" cy="929789"/>
            </a:xfrm>
            <a:prstGeom prst="rect">
              <a:avLst/>
            </a:prstGeom>
            <a:noFill/>
          </p:spPr>
          <p:txBody>
            <a:bodyPr wrap="square" rtlCol="0">
              <a:spAutoFit/>
            </a:bodyPr>
            <a:lstStyle/>
            <a:p>
              <a:pPr algn="ctr"/>
              <a:r>
                <a:rPr lang="id-ID" sz="1050" b="1" dirty="0" smtClean="0">
                  <a:solidFill>
                    <a:prstClr val="black"/>
                  </a:solidFill>
                </a:rPr>
                <a:t>BENDAHARA PENGELUARAN</a:t>
              </a:r>
              <a:endParaRPr lang="en-US" sz="1050" b="1" dirty="0">
                <a:solidFill>
                  <a:prstClr val="black"/>
                </a:solidFill>
              </a:endParaRPr>
            </a:p>
          </p:txBody>
        </p:sp>
      </p:grpSp>
      <p:cxnSp>
        <p:nvCxnSpPr>
          <p:cNvPr id="57" name="Straight Arrow Connector 56"/>
          <p:cNvCxnSpPr/>
          <p:nvPr/>
        </p:nvCxnSpPr>
        <p:spPr>
          <a:xfrm>
            <a:off x="6002933" y="5001739"/>
            <a:ext cx="1122574" cy="1763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94419" y="4790993"/>
            <a:ext cx="557687" cy="557687"/>
          </a:xfrm>
          <a:prstGeom prst="rect">
            <a:avLst/>
          </a:prstGeom>
        </p:spPr>
      </p:pic>
      <p:cxnSp>
        <p:nvCxnSpPr>
          <p:cNvPr id="78" name="Straight Arrow Connector 77"/>
          <p:cNvCxnSpPr/>
          <p:nvPr/>
        </p:nvCxnSpPr>
        <p:spPr>
          <a:xfrm>
            <a:off x="8845025" y="5019377"/>
            <a:ext cx="385795"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60999" y="4689454"/>
            <a:ext cx="659847" cy="659847"/>
          </a:xfrm>
          <a:prstGeom prst="rect">
            <a:avLst/>
          </a:prstGeom>
        </p:spPr>
      </p:pic>
      <p:sp>
        <p:nvSpPr>
          <p:cNvPr id="80" name="TextBox 79"/>
          <p:cNvSpPr txBox="1"/>
          <p:nvPr/>
        </p:nvSpPr>
        <p:spPr>
          <a:xfrm>
            <a:off x="10762368" y="4107404"/>
            <a:ext cx="1032500" cy="340519"/>
          </a:xfrm>
          <a:prstGeom prst="round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400" b="1" dirty="0" smtClean="0">
                <a:solidFill>
                  <a:prstClr val="white"/>
                </a:solidFill>
              </a:rPr>
              <a:t>PPS</a:t>
            </a:r>
            <a:endParaRPr lang="en-US" sz="1400" b="1" dirty="0">
              <a:solidFill>
                <a:prstClr val="white"/>
              </a:solidFill>
            </a:endParaRPr>
          </a:p>
        </p:txBody>
      </p:sp>
      <p:sp>
        <p:nvSpPr>
          <p:cNvPr id="81" name="TextBox 80"/>
          <p:cNvSpPr txBox="1"/>
          <p:nvPr/>
        </p:nvSpPr>
        <p:spPr>
          <a:xfrm>
            <a:off x="10736820" y="4795172"/>
            <a:ext cx="1090039" cy="340519"/>
          </a:xfrm>
          <a:prstGeom prst="round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id-ID" sz="1400" b="1" dirty="0" smtClean="0">
                <a:solidFill>
                  <a:prstClr val="white"/>
                </a:solidFill>
              </a:rPr>
              <a:t>PANTARLIH</a:t>
            </a:r>
            <a:endParaRPr lang="en-US" sz="1400" b="1" dirty="0">
              <a:solidFill>
                <a:prstClr val="white"/>
              </a:solidFill>
            </a:endParaRPr>
          </a:p>
        </p:txBody>
      </p:sp>
      <p:sp>
        <p:nvSpPr>
          <p:cNvPr id="82" name="TextBox 81"/>
          <p:cNvSpPr txBox="1"/>
          <p:nvPr/>
        </p:nvSpPr>
        <p:spPr>
          <a:xfrm>
            <a:off x="10773053" y="5431968"/>
            <a:ext cx="1090039" cy="340519"/>
          </a:xfrm>
          <a:prstGeom prst="round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id-ID" sz="1400" b="1" dirty="0" smtClean="0">
                <a:solidFill>
                  <a:prstClr val="white"/>
                </a:solidFill>
              </a:rPr>
              <a:t>KPPS</a:t>
            </a:r>
            <a:endParaRPr lang="en-US" sz="1400" b="1" dirty="0">
              <a:solidFill>
                <a:prstClr val="white"/>
              </a:solidFill>
            </a:endParaRPr>
          </a:p>
        </p:txBody>
      </p:sp>
      <p:cxnSp>
        <p:nvCxnSpPr>
          <p:cNvPr id="88" name="Straight Arrow Connector 87"/>
          <p:cNvCxnSpPr/>
          <p:nvPr/>
        </p:nvCxnSpPr>
        <p:spPr>
          <a:xfrm flipV="1">
            <a:off x="10210685" y="4335580"/>
            <a:ext cx="492682" cy="5368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10271514" y="4991705"/>
            <a:ext cx="461589" cy="28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0179592" y="5109956"/>
            <a:ext cx="444503" cy="5073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43"/>
          <p:cNvGrpSpPr/>
          <p:nvPr/>
        </p:nvGrpSpPr>
        <p:grpSpPr>
          <a:xfrm>
            <a:off x="3586829" y="1672644"/>
            <a:ext cx="771599" cy="928367"/>
            <a:chOff x="6829010" y="4120969"/>
            <a:chExt cx="888323" cy="1202714"/>
          </a:xfrm>
        </p:grpSpPr>
        <p:pic>
          <p:nvPicPr>
            <p:cNvPr id="59" name="Pictur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28436" y="4120969"/>
              <a:ext cx="628817" cy="628816"/>
            </a:xfrm>
            <a:prstGeom prst="rect">
              <a:avLst/>
            </a:prstGeom>
          </p:spPr>
        </p:pic>
        <p:sp>
          <p:nvSpPr>
            <p:cNvPr id="64" name="TextBox 63"/>
            <p:cNvSpPr txBox="1"/>
            <p:nvPr/>
          </p:nvSpPr>
          <p:spPr>
            <a:xfrm>
              <a:off x="6829010" y="4765462"/>
              <a:ext cx="888323" cy="558221"/>
            </a:xfrm>
            <a:prstGeom prst="rect">
              <a:avLst/>
            </a:prstGeom>
            <a:noFill/>
          </p:spPr>
          <p:txBody>
            <a:bodyPr wrap="square" rtlCol="0">
              <a:spAutoFit/>
            </a:bodyPr>
            <a:lstStyle/>
            <a:p>
              <a:pPr algn="ctr"/>
              <a:r>
                <a:rPr lang="en-US" sz="1100" b="1" dirty="0" smtClean="0">
                  <a:solidFill>
                    <a:prstClr val="black"/>
                  </a:solidFill>
                </a:rPr>
                <a:t>S</a:t>
              </a:r>
              <a:r>
                <a:rPr lang="id-ID" sz="1100" b="1" dirty="0" smtClean="0">
                  <a:solidFill>
                    <a:prstClr val="black"/>
                  </a:solidFill>
                </a:rPr>
                <a:t>PM-UP/ TUP</a:t>
              </a:r>
              <a:endParaRPr lang="en-US" sz="1100" b="1" dirty="0">
                <a:solidFill>
                  <a:prstClr val="black"/>
                </a:solidFill>
              </a:endParaRPr>
            </a:p>
          </p:txBody>
        </p:sp>
      </p:grpSp>
      <p:grpSp>
        <p:nvGrpSpPr>
          <p:cNvPr id="65" name="Group 27"/>
          <p:cNvGrpSpPr/>
          <p:nvPr/>
        </p:nvGrpSpPr>
        <p:grpSpPr>
          <a:xfrm>
            <a:off x="4181486" y="1668596"/>
            <a:ext cx="834198" cy="815215"/>
            <a:chOff x="7326914" y="2615739"/>
            <a:chExt cx="1178767" cy="957159"/>
          </a:xfrm>
        </p:grpSpPr>
        <p:pic>
          <p:nvPicPr>
            <p:cNvPr id="67" name="Picture 6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19327" y="2615739"/>
              <a:ext cx="830709" cy="671069"/>
            </a:xfrm>
            <a:prstGeom prst="rect">
              <a:avLst/>
            </a:prstGeom>
          </p:spPr>
        </p:pic>
        <p:sp>
          <p:nvSpPr>
            <p:cNvPr id="69" name="TextBox 68"/>
            <p:cNvSpPr txBox="1"/>
            <p:nvPr/>
          </p:nvSpPr>
          <p:spPr>
            <a:xfrm>
              <a:off x="7326914" y="3265737"/>
              <a:ext cx="1178767" cy="307161"/>
            </a:xfrm>
            <a:prstGeom prst="rect">
              <a:avLst/>
            </a:prstGeom>
            <a:noFill/>
          </p:spPr>
          <p:txBody>
            <a:bodyPr wrap="square" rtlCol="0">
              <a:spAutoFit/>
            </a:bodyPr>
            <a:lstStyle/>
            <a:p>
              <a:pPr algn="ctr"/>
              <a:r>
                <a:rPr lang="id-ID" sz="1100" b="1" dirty="0" smtClean="0">
                  <a:solidFill>
                    <a:prstClr val="black"/>
                  </a:solidFill>
                </a:rPr>
                <a:t>PPSPM</a:t>
              </a:r>
              <a:endParaRPr lang="en-US" sz="1100" b="1" dirty="0">
                <a:solidFill>
                  <a:prstClr val="black"/>
                </a:solidFill>
              </a:endParaRPr>
            </a:p>
          </p:txBody>
        </p:sp>
      </p:grpSp>
      <p:grpSp>
        <p:nvGrpSpPr>
          <p:cNvPr id="71" name="Group 49"/>
          <p:cNvGrpSpPr/>
          <p:nvPr/>
        </p:nvGrpSpPr>
        <p:grpSpPr>
          <a:xfrm>
            <a:off x="518232" y="2774812"/>
            <a:ext cx="987261" cy="759769"/>
            <a:chOff x="8864333" y="1723695"/>
            <a:chExt cx="1269015" cy="1112682"/>
          </a:xfrm>
        </p:grpSpPr>
        <p:pic>
          <p:nvPicPr>
            <p:cNvPr id="72" name="Picture 71"/>
            <p:cNvPicPr>
              <a:picLocks noChangeAspect="1"/>
            </p:cNvPicPr>
            <p:nvPr/>
          </p:nvPicPr>
          <p:blipFill>
            <a:blip r:embed="rId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094355" y="1723695"/>
              <a:ext cx="742627" cy="742630"/>
            </a:xfrm>
            <a:prstGeom prst="rect">
              <a:avLst/>
            </a:prstGeom>
          </p:spPr>
        </p:pic>
        <p:sp>
          <p:nvSpPr>
            <p:cNvPr id="77" name="TextBox 76"/>
            <p:cNvSpPr txBox="1"/>
            <p:nvPr/>
          </p:nvSpPr>
          <p:spPr>
            <a:xfrm>
              <a:off x="8864333" y="2453249"/>
              <a:ext cx="1269015" cy="383128"/>
            </a:xfrm>
            <a:prstGeom prst="rect">
              <a:avLst/>
            </a:prstGeom>
            <a:noFill/>
          </p:spPr>
          <p:txBody>
            <a:bodyPr wrap="square" rtlCol="0">
              <a:spAutoFit/>
            </a:bodyPr>
            <a:lstStyle/>
            <a:p>
              <a:r>
                <a:rPr lang="en-US" sz="1100" b="1" dirty="0" smtClean="0">
                  <a:solidFill>
                    <a:prstClr val="black"/>
                  </a:solidFill>
                </a:rPr>
                <a:t>SP2D</a:t>
              </a:r>
              <a:r>
                <a:rPr lang="id-ID" sz="1100" b="1" dirty="0" smtClean="0">
                  <a:solidFill>
                    <a:prstClr val="black"/>
                  </a:solidFill>
                </a:rPr>
                <a:t> UP/TUP</a:t>
              </a:r>
              <a:endParaRPr lang="en-US" sz="1100" b="1" dirty="0">
                <a:solidFill>
                  <a:prstClr val="black"/>
                </a:solidFill>
              </a:endParaRPr>
            </a:p>
          </p:txBody>
        </p:sp>
      </p:grpSp>
      <p:grpSp>
        <p:nvGrpSpPr>
          <p:cNvPr id="84" name="Group 83"/>
          <p:cNvGrpSpPr/>
          <p:nvPr/>
        </p:nvGrpSpPr>
        <p:grpSpPr>
          <a:xfrm>
            <a:off x="2589674" y="5708285"/>
            <a:ext cx="636567" cy="841126"/>
            <a:chOff x="4913930" y="2469229"/>
            <a:chExt cx="603255" cy="874335"/>
          </a:xfrm>
        </p:grpSpPr>
        <p:pic>
          <p:nvPicPr>
            <p:cNvPr id="85" name="Picture 8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13930" y="2469229"/>
              <a:ext cx="601054" cy="653697"/>
            </a:xfrm>
            <a:prstGeom prst="rect">
              <a:avLst/>
            </a:prstGeom>
          </p:spPr>
        </p:pic>
        <p:sp>
          <p:nvSpPr>
            <p:cNvPr id="87" name="TextBox 86"/>
            <p:cNvSpPr txBox="1"/>
            <p:nvPr/>
          </p:nvSpPr>
          <p:spPr>
            <a:xfrm>
              <a:off x="4956047" y="3081954"/>
              <a:ext cx="561138" cy="261610"/>
            </a:xfrm>
            <a:prstGeom prst="rect">
              <a:avLst/>
            </a:prstGeom>
            <a:noFill/>
          </p:spPr>
          <p:txBody>
            <a:bodyPr wrap="square" rtlCol="0">
              <a:spAutoFit/>
            </a:bodyPr>
            <a:lstStyle/>
            <a:p>
              <a:pPr algn="ctr"/>
              <a:r>
                <a:rPr lang="id-ID" sz="1100" b="1" dirty="0" smtClean="0">
                  <a:solidFill>
                    <a:prstClr val="black"/>
                  </a:solidFill>
                </a:rPr>
                <a:t>PPK</a:t>
              </a:r>
              <a:endParaRPr lang="en-US" sz="1100" b="1" dirty="0">
                <a:solidFill>
                  <a:prstClr val="black"/>
                </a:solidFill>
              </a:endParaRPr>
            </a:p>
          </p:txBody>
        </p:sp>
      </p:grpSp>
      <p:grpSp>
        <p:nvGrpSpPr>
          <p:cNvPr id="89" name="Group 43"/>
          <p:cNvGrpSpPr/>
          <p:nvPr/>
        </p:nvGrpSpPr>
        <p:grpSpPr>
          <a:xfrm>
            <a:off x="3053321" y="5772487"/>
            <a:ext cx="771599" cy="744533"/>
            <a:chOff x="6671019" y="4073443"/>
            <a:chExt cx="888323" cy="964555"/>
          </a:xfrm>
        </p:grpSpPr>
        <p:pic>
          <p:nvPicPr>
            <p:cNvPr id="91" name="Picture 90"/>
            <p:cNvPicPr>
              <a:picLocks noChangeAspect="1"/>
            </p:cNvPicPr>
            <p:nvPr/>
          </p:nvPicPr>
          <p:blipFill>
            <a:blip r:embed="rId7"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770889" y="4073443"/>
              <a:ext cx="655575" cy="655574"/>
            </a:xfrm>
            <a:prstGeom prst="rect">
              <a:avLst/>
            </a:prstGeom>
          </p:spPr>
        </p:pic>
        <p:sp>
          <p:nvSpPr>
            <p:cNvPr id="92" name="TextBox 91"/>
            <p:cNvSpPr txBox="1"/>
            <p:nvPr/>
          </p:nvSpPr>
          <p:spPr>
            <a:xfrm>
              <a:off x="6671019" y="4699078"/>
              <a:ext cx="888323" cy="338920"/>
            </a:xfrm>
            <a:prstGeom prst="rect">
              <a:avLst/>
            </a:prstGeom>
            <a:noFill/>
          </p:spPr>
          <p:txBody>
            <a:bodyPr wrap="square" rtlCol="0">
              <a:spAutoFit/>
            </a:bodyPr>
            <a:lstStyle/>
            <a:p>
              <a:pPr algn="ctr"/>
              <a:r>
                <a:rPr lang="en-US" sz="1100" b="1" dirty="0" smtClean="0">
                  <a:solidFill>
                    <a:prstClr val="black"/>
                  </a:solidFill>
                </a:rPr>
                <a:t>S</a:t>
              </a:r>
              <a:r>
                <a:rPr lang="id-ID" sz="1100" b="1" dirty="0" smtClean="0">
                  <a:solidFill>
                    <a:prstClr val="black"/>
                  </a:solidFill>
                </a:rPr>
                <a:t>PBy</a:t>
              </a:r>
              <a:endParaRPr lang="en-US" sz="1100" b="1" dirty="0">
                <a:solidFill>
                  <a:prstClr val="black"/>
                </a:solidFill>
              </a:endParaRPr>
            </a:p>
          </p:txBody>
        </p:sp>
      </p:grpSp>
      <p:grpSp>
        <p:nvGrpSpPr>
          <p:cNvPr id="70" name="Group 69"/>
          <p:cNvGrpSpPr/>
          <p:nvPr/>
        </p:nvGrpSpPr>
        <p:grpSpPr>
          <a:xfrm>
            <a:off x="0" y="-40929"/>
            <a:ext cx="12192000" cy="830997"/>
            <a:chOff x="0" y="-40929"/>
            <a:chExt cx="12192000" cy="830997"/>
          </a:xfrm>
        </p:grpSpPr>
        <p:sp>
          <p:nvSpPr>
            <p:cNvPr id="73" name="Rectangle 72"/>
            <p:cNvSpPr/>
            <p:nvPr/>
          </p:nvSpPr>
          <p:spPr>
            <a:xfrm>
              <a:off x="0" y="-3229"/>
              <a:ext cx="12192000" cy="719666"/>
            </a:xfrm>
            <a:prstGeom prst="rect">
              <a:avLst/>
            </a:prstGeom>
            <a:gradFill flip="none" rotWithShape="1">
              <a:gsLst>
                <a:gs pos="0">
                  <a:srgbClr val="0070C0"/>
                </a:gs>
                <a:gs pos="32775">
                  <a:srgbClr val="00B050"/>
                </a:gs>
                <a:gs pos="69000">
                  <a:srgbClr val="FF0000"/>
                </a:gs>
                <a:gs pos="100000">
                  <a:srgbClr val="FFC000"/>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TextBox 73"/>
            <p:cNvSpPr txBox="1"/>
            <p:nvPr/>
          </p:nvSpPr>
          <p:spPr>
            <a:xfrm>
              <a:off x="861267" y="-40929"/>
              <a:ext cx="10151873" cy="830997"/>
            </a:xfrm>
            <a:prstGeom prst="rect">
              <a:avLst/>
            </a:prstGeom>
            <a:noFill/>
          </p:spPr>
          <p:txBody>
            <a:bodyPr wrap="square" rtlCol="0">
              <a:spAutoFit/>
            </a:bodyPr>
            <a:lstStyle/>
            <a:p>
              <a:pPr algn="ctr"/>
              <a:r>
                <a:rPr lang="id-ID" sz="2400" b="1" dirty="0">
                  <a:solidFill>
                    <a:schemeClr val="bg1"/>
                  </a:solidFill>
                  <a:latin typeface="Maiandra GD" panose="020E0502030308020204" pitchFamily="34" charset="0"/>
                </a:rPr>
                <a:t>MEKANISME PENCAIRAN &amp; PENYALURAN DANA PEMILU OLEH KPU</a:t>
              </a:r>
              <a:br>
                <a:rPr lang="id-ID" sz="2400" b="1" dirty="0">
                  <a:solidFill>
                    <a:schemeClr val="bg1"/>
                  </a:solidFill>
                  <a:latin typeface="Maiandra GD" panose="020E0502030308020204" pitchFamily="34" charset="0"/>
                </a:rPr>
              </a:br>
              <a:r>
                <a:rPr lang="id-ID" sz="2400" b="1" dirty="0">
                  <a:solidFill>
                    <a:schemeClr val="bg1"/>
                  </a:solidFill>
                  <a:latin typeface="Maiandra GD" panose="020E0502030308020204" pitchFamily="34" charset="0"/>
                </a:rPr>
                <a:t>DI DALAM NEGERI</a:t>
              </a:r>
            </a:p>
          </p:txBody>
        </p:sp>
      </p:grpSp>
      <p:grpSp>
        <p:nvGrpSpPr>
          <p:cNvPr id="75" name="Group 25"/>
          <p:cNvGrpSpPr/>
          <p:nvPr/>
        </p:nvGrpSpPr>
        <p:grpSpPr>
          <a:xfrm>
            <a:off x="4047308" y="5525975"/>
            <a:ext cx="1039878" cy="794260"/>
            <a:chOff x="7084671" y="3284289"/>
            <a:chExt cx="2038025" cy="1777372"/>
          </a:xfrm>
        </p:grpSpPr>
        <p:pic>
          <p:nvPicPr>
            <p:cNvPr id="76" name="Picture 7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93108" y="3284289"/>
              <a:ext cx="1325493" cy="1325493"/>
            </a:xfrm>
            <a:prstGeom prst="rect">
              <a:avLst/>
            </a:prstGeom>
          </p:spPr>
        </p:pic>
        <p:sp>
          <p:nvSpPr>
            <p:cNvPr id="95" name="TextBox 94"/>
            <p:cNvSpPr txBox="1"/>
            <p:nvPr/>
          </p:nvSpPr>
          <p:spPr>
            <a:xfrm>
              <a:off x="7084671" y="4493455"/>
              <a:ext cx="2038025" cy="568206"/>
            </a:xfrm>
            <a:prstGeom prst="rect">
              <a:avLst/>
            </a:prstGeom>
            <a:noFill/>
          </p:spPr>
          <p:txBody>
            <a:bodyPr wrap="square" rtlCol="0">
              <a:spAutoFit/>
            </a:bodyPr>
            <a:lstStyle/>
            <a:p>
              <a:pPr algn="ctr"/>
              <a:r>
                <a:rPr lang="id-ID" sz="1050" b="1" dirty="0" smtClean="0">
                  <a:solidFill>
                    <a:prstClr val="black"/>
                  </a:solidFill>
                </a:rPr>
                <a:t>BPP</a:t>
              </a:r>
              <a:endParaRPr lang="en-US" sz="1050" b="1" dirty="0">
                <a:solidFill>
                  <a:prstClr val="black"/>
                </a:solidFill>
              </a:endParaRPr>
            </a:p>
          </p:txBody>
        </p:sp>
      </p:grpSp>
      <p:cxnSp>
        <p:nvCxnSpPr>
          <p:cNvPr id="96" name="Straight Arrow Connector 95"/>
          <p:cNvCxnSpPr/>
          <p:nvPr/>
        </p:nvCxnSpPr>
        <p:spPr>
          <a:xfrm>
            <a:off x="3659864" y="6055624"/>
            <a:ext cx="431906" cy="4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95638" y="4845587"/>
            <a:ext cx="801534" cy="261610"/>
          </a:xfrm>
          <a:prstGeom prst="rect">
            <a:avLst/>
          </a:prstGeom>
          <a:noFill/>
        </p:spPr>
        <p:txBody>
          <a:bodyPr wrap="square" rtlCol="0">
            <a:spAutoFit/>
          </a:bodyPr>
          <a:lstStyle/>
          <a:p>
            <a:pPr algn="ctr"/>
            <a:r>
              <a:rPr lang="id-ID" sz="1100" b="1" dirty="0" smtClean="0">
                <a:solidFill>
                  <a:prstClr val="black"/>
                </a:solidFill>
              </a:rPr>
              <a:t>REKENING</a:t>
            </a:r>
            <a:endParaRPr lang="en-US" sz="1100" b="1" dirty="0">
              <a:solidFill>
                <a:prstClr val="black"/>
              </a:solidFill>
            </a:endParaRPr>
          </a:p>
        </p:txBody>
      </p:sp>
      <p:pic>
        <p:nvPicPr>
          <p:cNvPr id="98" name="Picture 9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16277" y="4060317"/>
            <a:ext cx="663101" cy="762566"/>
          </a:xfrm>
          <a:prstGeom prst="rect">
            <a:avLst/>
          </a:prstGeom>
        </p:spPr>
      </p:pic>
      <p:sp>
        <p:nvSpPr>
          <p:cNvPr id="99" name="TextBox 98"/>
          <p:cNvSpPr txBox="1"/>
          <p:nvPr/>
        </p:nvSpPr>
        <p:spPr>
          <a:xfrm>
            <a:off x="3561883" y="5810544"/>
            <a:ext cx="801534" cy="261610"/>
          </a:xfrm>
          <a:prstGeom prst="rect">
            <a:avLst/>
          </a:prstGeom>
          <a:noFill/>
        </p:spPr>
        <p:txBody>
          <a:bodyPr wrap="square" rtlCol="0">
            <a:spAutoFit/>
          </a:bodyPr>
          <a:lstStyle/>
          <a:p>
            <a:pPr algn="ctr"/>
            <a:r>
              <a:rPr lang="id-ID" sz="1100" b="1" dirty="0" smtClean="0">
                <a:solidFill>
                  <a:prstClr val="black"/>
                </a:solidFill>
              </a:rPr>
              <a:t>ATAU</a:t>
            </a:r>
            <a:endParaRPr lang="en-US" sz="1100" b="1" dirty="0">
              <a:solidFill>
                <a:prstClr val="black"/>
              </a:solidFill>
            </a:endParaRPr>
          </a:p>
        </p:txBody>
      </p:sp>
      <p:cxnSp>
        <p:nvCxnSpPr>
          <p:cNvPr id="9" name="Elbow Connector 8"/>
          <p:cNvCxnSpPr/>
          <p:nvPr/>
        </p:nvCxnSpPr>
        <p:spPr>
          <a:xfrm flipV="1">
            <a:off x="3669033" y="5085031"/>
            <a:ext cx="235965" cy="755110"/>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ight Brace 9"/>
          <p:cNvSpPr/>
          <p:nvPr/>
        </p:nvSpPr>
        <p:spPr>
          <a:xfrm>
            <a:off x="4895322" y="4436219"/>
            <a:ext cx="395702" cy="1429561"/>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100" name="TextBox 99"/>
          <p:cNvSpPr txBox="1"/>
          <p:nvPr/>
        </p:nvSpPr>
        <p:spPr>
          <a:xfrm>
            <a:off x="4318610" y="4859654"/>
            <a:ext cx="801534" cy="261610"/>
          </a:xfrm>
          <a:prstGeom prst="rect">
            <a:avLst/>
          </a:prstGeom>
          <a:noFill/>
        </p:spPr>
        <p:txBody>
          <a:bodyPr wrap="square" rtlCol="0">
            <a:spAutoFit/>
          </a:bodyPr>
          <a:lstStyle/>
          <a:p>
            <a:pPr algn="ctr"/>
            <a:r>
              <a:rPr lang="id-ID" sz="1100" b="1" dirty="0" smtClean="0">
                <a:solidFill>
                  <a:prstClr val="black"/>
                </a:solidFill>
              </a:rPr>
              <a:t>ATAU</a:t>
            </a:r>
            <a:endParaRPr lang="en-US" sz="1100" b="1" dirty="0">
              <a:solidFill>
                <a:prstClr val="black"/>
              </a:solidFill>
            </a:endParaRPr>
          </a:p>
        </p:txBody>
      </p:sp>
      <p:grpSp>
        <p:nvGrpSpPr>
          <p:cNvPr id="101" name="Group 43"/>
          <p:cNvGrpSpPr/>
          <p:nvPr/>
        </p:nvGrpSpPr>
        <p:grpSpPr>
          <a:xfrm>
            <a:off x="7403224" y="5612445"/>
            <a:ext cx="1318522" cy="914186"/>
            <a:chOff x="6469602" y="4120969"/>
            <a:chExt cx="1517982" cy="1184343"/>
          </a:xfrm>
        </p:grpSpPr>
        <p:pic>
          <p:nvPicPr>
            <p:cNvPr id="102" name="Picture 10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28436" y="4120969"/>
              <a:ext cx="628817" cy="628816"/>
            </a:xfrm>
            <a:prstGeom prst="rect">
              <a:avLst/>
            </a:prstGeom>
          </p:spPr>
        </p:pic>
        <p:sp>
          <p:nvSpPr>
            <p:cNvPr id="103" name="TextBox 102"/>
            <p:cNvSpPr txBox="1"/>
            <p:nvPr/>
          </p:nvSpPr>
          <p:spPr>
            <a:xfrm>
              <a:off x="6469602" y="4747091"/>
              <a:ext cx="1517982" cy="558221"/>
            </a:xfrm>
            <a:prstGeom prst="rect">
              <a:avLst/>
            </a:prstGeom>
            <a:noFill/>
          </p:spPr>
          <p:txBody>
            <a:bodyPr wrap="square" rtlCol="0">
              <a:spAutoFit/>
            </a:bodyPr>
            <a:lstStyle/>
            <a:p>
              <a:pPr algn="ctr"/>
              <a:r>
                <a:rPr lang="en-US" sz="1050" b="1" dirty="0" smtClean="0">
                  <a:solidFill>
                    <a:prstClr val="black"/>
                  </a:solidFill>
                </a:rPr>
                <a:t>T</a:t>
              </a:r>
              <a:r>
                <a:rPr lang="id-ID" sz="1050" b="1" dirty="0" smtClean="0">
                  <a:solidFill>
                    <a:prstClr val="black"/>
                  </a:solidFill>
                </a:rPr>
                <a:t>anda Terima Penyaluran Dana</a:t>
              </a:r>
              <a:endParaRPr lang="en-US" sz="1050" b="1" dirty="0">
                <a:solidFill>
                  <a:prstClr val="black"/>
                </a:solidFill>
              </a:endParaRPr>
            </a:p>
          </p:txBody>
        </p:sp>
      </p:grpSp>
      <p:cxnSp>
        <p:nvCxnSpPr>
          <p:cNvPr id="104" name="Elbow Connector 103"/>
          <p:cNvCxnSpPr/>
          <p:nvPr/>
        </p:nvCxnSpPr>
        <p:spPr>
          <a:xfrm rot="16200000" flipH="1">
            <a:off x="4068155" y="5026989"/>
            <a:ext cx="487475" cy="479279"/>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279407" y="3721146"/>
            <a:ext cx="1738529" cy="57708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id-ID" sz="1050" dirty="0" smtClean="0">
                <a:solidFill>
                  <a:prstClr val="black"/>
                </a:solidFill>
              </a:rPr>
              <a:t>Bendahara Pengeluaran/ BPP mentransfer ke Panitia Pemilihan Kecamatan</a:t>
            </a:r>
            <a:endParaRPr lang="en-US" sz="1050" dirty="0">
              <a:solidFill>
                <a:prstClr val="black"/>
              </a:solidFill>
            </a:endParaRPr>
          </a:p>
        </p:txBody>
      </p:sp>
      <p:sp>
        <p:nvSpPr>
          <p:cNvPr id="106" name="TextBox 105"/>
          <p:cNvSpPr txBox="1"/>
          <p:nvPr/>
        </p:nvSpPr>
        <p:spPr>
          <a:xfrm>
            <a:off x="3655719" y="6307511"/>
            <a:ext cx="2278887" cy="43088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id-ID" sz="1050" dirty="0" smtClean="0">
                <a:solidFill>
                  <a:prstClr val="black"/>
                </a:solidFill>
              </a:rPr>
              <a:t>Apabila melalui BPP, Bendahara Pengeluaran mentransfer uang ke BPP</a:t>
            </a:r>
            <a:endParaRPr lang="en-US" sz="1050" dirty="0">
              <a:solidFill>
                <a:prstClr val="black"/>
              </a:solidFill>
            </a:endParaRPr>
          </a:p>
        </p:txBody>
      </p:sp>
      <p:cxnSp>
        <p:nvCxnSpPr>
          <p:cNvPr id="107" name="Straight Arrow Connector 106"/>
          <p:cNvCxnSpPr/>
          <p:nvPr/>
        </p:nvCxnSpPr>
        <p:spPr>
          <a:xfrm flipH="1">
            <a:off x="5291025" y="6118302"/>
            <a:ext cx="2112199"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7148513" y="4759616"/>
            <a:ext cx="1631146" cy="510778"/>
          </a:xfrm>
          <a:prstGeom prst="roundRect">
            <a:avLst/>
          </a:prstGeom>
          <a:solidFill>
            <a:srgbClr val="7030A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200" b="1" dirty="0" smtClean="0">
                <a:solidFill>
                  <a:prstClr val="white"/>
                </a:solidFill>
              </a:rPr>
              <a:t>PANITIA PEMILIHAN KECAMATAN (PPK)</a:t>
            </a:r>
            <a:endParaRPr lang="en-US" sz="1200" b="1" dirty="0">
              <a:solidFill>
                <a:prstClr val="white"/>
              </a:solidFill>
            </a:endParaRPr>
          </a:p>
        </p:txBody>
      </p:sp>
      <p:cxnSp>
        <p:nvCxnSpPr>
          <p:cNvPr id="109" name="Straight Arrow Connector 108"/>
          <p:cNvCxnSpPr/>
          <p:nvPr/>
        </p:nvCxnSpPr>
        <p:spPr>
          <a:xfrm>
            <a:off x="8012470" y="5306579"/>
            <a:ext cx="12596" cy="2218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854756" y="6118302"/>
            <a:ext cx="3141346" cy="646331"/>
          </a:xfrm>
          <a:prstGeom prst="rect">
            <a:avLst/>
          </a:prstGeom>
          <a:noFill/>
        </p:spPr>
        <p:txBody>
          <a:bodyPr wrap="square" rtlCol="0">
            <a:spAutoFit/>
          </a:bodyPr>
          <a:lstStyle/>
          <a:p>
            <a:pPr algn="just"/>
            <a:r>
              <a:rPr lang="id-ID" sz="1200" dirty="0"/>
              <a:t>Mekanisme penyaluran dan penggunaan Dana Pemilu pada PPS, Pantarlih, dan KPPS mengikuti petunjuk teknis yang ditetapkan Ketua KPU</a:t>
            </a:r>
          </a:p>
        </p:txBody>
      </p:sp>
      <p:sp>
        <p:nvSpPr>
          <p:cNvPr id="8" name="TextBox 7"/>
          <p:cNvSpPr txBox="1"/>
          <p:nvPr/>
        </p:nvSpPr>
        <p:spPr>
          <a:xfrm>
            <a:off x="3599650" y="2536262"/>
            <a:ext cx="2036135" cy="261610"/>
          </a:xfrm>
          <a:prstGeom prst="rect">
            <a:avLst/>
          </a:prstGeom>
          <a:noFill/>
        </p:spPr>
        <p:txBody>
          <a:bodyPr wrap="none" rtlCol="0">
            <a:spAutoFit/>
          </a:bodyPr>
          <a:lstStyle/>
          <a:p>
            <a:r>
              <a:rPr lang="id-ID" sz="1100" dirty="0" smtClean="0"/>
              <a:t>(Termasuk pengajuan SPM GUP)</a:t>
            </a:r>
            <a:endParaRPr lang="id-ID" sz="1100" dirty="0"/>
          </a:p>
        </p:txBody>
      </p:sp>
    </p:spTree>
    <p:extLst>
      <p:ext uri="{BB962C8B-B14F-4D97-AF65-F5344CB8AC3E}">
        <p14:creationId xmlns:p14="http://schemas.microsoft.com/office/powerpoint/2010/main" val="2026862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5374</TotalTime>
  <Words>1658</Words>
  <Application>Microsoft Office PowerPoint</Application>
  <PresentationFormat>Widescreen</PresentationFormat>
  <Paragraphs>207</Paragraphs>
  <Slides>13</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Arial</vt:lpstr>
      <vt:lpstr>Bookman Old Style</vt:lpstr>
      <vt:lpstr>Calibri</vt:lpstr>
      <vt:lpstr>Calibri Light</vt:lpstr>
      <vt:lpstr>Cambria</vt:lpstr>
      <vt:lpstr>Century Gothic</vt:lpstr>
      <vt:lpstr>Maiandra GD</vt:lpstr>
      <vt:lpstr>MS Mincho</vt:lpstr>
      <vt:lpstr>Times New Roman</vt:lpstr>
      <vt:lpstr>Wingdings</vt:lpstr>
      <vt:lpstr>3_Office Theme</vt:lpstr>
      <vt:lpstr>1_Office Theme</vt:lpstr>
      <vt:lpstr>Office Theme</vt:lpstr>
      <vt:lpstr>PowerPoint Presentation</vt:lpstr>
      <vt:lpstr>PowerPoint Presentation</vt:lpstr>
      <vt:lpstr>PEDOMAN TEKNIS, TAHAPAN PEMILU, DAN ORGANISASI PELAKSANA TAHAPAN PEMILU</vt:lpstr>
      <vt:lpstr>ALOKASI ANGGARAN</vt:lpstr>
      <vt:lpstr>MEKANISME PENCAIRAN DANA</vt:lpstr>
      <vt:lpstr>MEKANISME PENCAIRAN DANA</vt:lpstr>
      <vt:lpstr>MEKANISME PENCAIRAN DANA</vt:lpstr>
      <vt:lpstr>MEKANISME PENCAIRAN DANA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RAPAT PERSIAPAN PENYALURAN DAK FISIK  TAHUN ANGGARAN 2018</dc:title>
  <dc:creator>DJPBN</dc:creator>
  <cp:lastModifiedBy>B.ISWANTO</cp:lastModifiedBy>
  <cp:revision>324</cp:revision>
  <cp:lastPrinted>2018-04-03T07:46:31Z</cp:lastPrinted>
  <dcterms:created xsi:type="dcterms:W3CDTF">2017-12-18T07:21:31Z</dcterms:created>
  <dcterms:modified xsi:type="dcterms:W3CDTF">2018-04-15T23:24:32Z</dcterms:modified>
</cp:coreProperties>
</file>