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51"/>
  </p:notesMasterIdLst>
  <p:sldIdLst>
    <p:sldId id="256" r:id="rId2"/>
    <p:sldId id="283" r:id="rId3"/>
    <p:sldId id="298" r:id="rId4"/>
    <p:sldId id="282" r:id="rId5"/>
    <p:sldId id="284" r:id="rId6"/>
    <p:sldId id="299" r:id="rId7"/>
    <p:sldId id="302" r:id="rId8"/>
    <p:sldId id="300" r:id="rId9"/>
    <p:sldId id="289" r:id="rId10"/>
    <p:sldId id="306" r:id="rId11"/>
    <p:sldId id="307" r:id="rId12"/>
    <p:sldId id="308" r:id="rId13"/>
    <p:sldId id="304" r:id="rId14"/>
    <p:sldId id="286" r:id="rId15"/>
    <p:sldId id="287" r:id="rId16"/>
    <p:sldId id="288" r:id="rId17"/>
    <p:sldId id="303" r:id="rId18"/>
    <p:sldId id="278" r:id="rId19"/>
    <p:sldId id="277" r:id="rId20"/>
    <p:sldId id="285" r:id="rId21"/>
    <p:sldId id="258" r:id="rId22"/>
    <p:sldId id="276" r:id="rId23"/>
    <p:sldId id="260" r:id="rId24"/>
    <p:sldId id="261" r:id="rId25"/>
    <p:sldId id="279" r:id="rId26"/>
    <p:sldId id="280" r:id="rId27"/>
    <p:sldId id="281" r:id="rId28"/>
    <p:sldId id="267" r:id="rId29"/>
    <p:sldId id="293" r:id="rId30"/>
    <p:sldId id="262" r:id="rId31"/>
    <p:sldId id="263" r:id="rId32"/>
    <p:sldId id="264" r:id="rId33"/>
    <p:sldId id="305" r:id="rId34"/>
    <p:sldId id="265" r:id="rId35"/>
    <p:sldId id="266" r:id="rId36"/>
    <p:sldId id="257" r:id="rId37"/>
    <p:sldId id="295" r:id="rId38"/>
    <p:sldId id="296" r:id="rId39"/>
    <p:sldId id="294" r:id="rId40"/>
    <p:sldId id="290" r:id="rId41"/>
    <p:sldId id="291" r:id="rId42"/>
    <p:sldId id="275" r:id="rId43"/>
    <p:sldId id="268" r:id="rId44"/>
    <p:sldId id="270" r:id="rId45"/>
    <p:sldId id="271" r:id="rId46"/>
    <p:sldId id="272" r:id="rId47"/>
    <p:sldId id="273" r:id="rId48"/>
    <p:sldId id="274" r:id="rId49"/>
    <p:sldId id="259" r:id="rId5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2" autoAdjust="0"/>
    <p:restoredTop sz="81323" autoAdjust="0"/>
  </p:normalViewPr>
  <p:slideViewPr>
    <p:cSldViewPr snapToGrid="0">
      <p:cViewPr varScale="1">
        <p:scale>
          <a:sx n="79" d="100"/>
          <a:sy n="79" d="100"/>
        </p:scale>
        <p:origin x="774" y="84"/>
      </p:cViewPr>
      <p:guideLst/>
    </p:cSldViewPr>
  </p:slideViewPr>
  <p:outlineViewPr>
    <p:cViewPr>
      <p:scale>
        <a:sx n="33" d="100"/>
        <a:sy n="33" d="100"/>
      </p:scale>
      <p:origin x="0" y="-324"/>
    </p:cViewPr>
  </p:outlineViewPr>
  <p:notesTextViewPr>
    <p:cViewPr>
      <p:scale>
        <a:sx n="1" d="1"/>
        <a:sy n="1" d="1"/>
      </p:scale>
      <p:origin x="0" y="0"/>
    </p:cViewPr>
  </p:notesTextViewPr>
  <p:notesViewPr>
    <p:cSldViewPr snapToGrid="0">
      <p:cViewPr varScale="1">
        <p:scale>
          <a:sx n="76" d="100"/>
          <a:sy n="76" d="100"/>
        </p:scale>
        <p:origin x="198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E1DDC-07C8-464D-8509-3D1B4C1B5C7C}" type="datetimeFigureOut">
              <a:rPr lang="zh-TW" altLang="en-US" smtClean="0"/>
              <a:t>2021/3/8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2568F-B765-4A10-8D13-E233DDED137F}" type="slidenum">
              <a:rPr lang="zh-TW" altLang="en-US" smtClean="0"/>
              <a:t>‹#›</a:t>
            </a:fld>
            <a:endParaRPr lang="zh-TW" altLang="en-US"/>
          </a:p>
        </p:txBody>
      </p:sp>
    </p:spTree>
    <p:extLst>
      <p:ext uri="{BB962C8B-B14F-4D97-AF65-F5344CB8AC3E}">
        <p14:creationId xmlns:p14="http://schemas.microsoft.com/office/powerpoint/2010/main" val="181999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一個成功的議題擴散，必須在這三塊要平均。我們的算法是</a:t>
            </a:r>
            <a:r>
              <a:rPr lang="zh-TW" altLang="en-US" sz="1200" b="1" i="0" kern="1200" dirty="0" smtClean="0">
                <a:solidFill>
                  <a:schemeClr val="tx1"/>
                </a:solidFill>
                <a:effectLst/>
                <a:latin typeface="+mn-lt"/>
                <a:ea typeface="+mn-ea"/>
                <a:cs typeface="+mn-cs"/>
              </a:rPr>
              <a:t>議題在這個領域平均擴散並熱燒五天以上，就算成功。以上這些，全部都可以透過數據驗證比率與總數。所以說，當一個議題只有新聞媒體注意，而沒有意見領袖投入延伸，就不會成為話題；一旦沒有人去談，議題的生命大概一天就結束了</a:t>
            </a:r>
            <a:r>
              <a:rPr lang="zh-TW" altLang="en-US" sz="1200" b="0" i="0" kern="1200" dirty="0" smtClean="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10"/>
          </p:nvPr>
        </p:nvSpPr>
        <p:spPr/>
        <p:txBody>
          <a:bodyPr/>
          <a:lstStyle/>
          <a:p>
            <a:fld id="{CD82568F-B765-4A10-8D13-E233DDED137F}" type="slidenum">
              <a:rPr lang="zh-TW" altLang="en-US" smtClean="0"/>
              <a:t>30</a:t>
            </a:fld>
            <a:endParaRPr lang="zh-TW" altLang="en-US"/>
          </a:p>
        </p:txBody>
      </p:sp>
    </p:spTree>
    <p:extLst>
      <p:ext uri="{BB962C8B-B14F-4D97-AF65-F5344CB8AC3E}">
        <p14:creationId xmlns:p14="http://schemas.microsoft.com/office/powerpoint/2010/main" val="2315621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D82568F-B765-4A10-8D13-E233DDED137F}" type="slidenum">
              <a:rPr lang="zh-TW" altLang="en-US" smtClean="0"/>
              <a:t>43</a:t>
            </a:fld>
            <a:endParaRPr lang="zh-TW" altLang="en-US"/>
          </a:p>
        </p:txBody>
      </p:sp>
    </p:spTree>
    <p:extLst>
      <p:ext uri="{BB962C8B-B14F-4D97-AF65-F5344CB8AC3E}">
        <p14:creationId xmlns:p14="http://schemas.microsoft.com/office/powerpoint/2010/main" val="2873261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73A6F72B-45EC-4562-893C-713539145DD0}" type="datetimeFigureOut">
              <a:rPr lang="zh-TW" altLang="en-US" smtClean="0"/>
              <a:t>2021/3/8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4F80217-865A-4DFD-B902-06C45F1054C6}" type="slidenum">
              <a:rPr lang="zh-TW" altLang="en-US" smtClean="0"/>
              <a:t>‹#›</a:t>
            </a:fld>
            <a:endParaRPr lang="zh-TW" altLang="en-US"/>
          </a:p>
        </p:txBody>
      </p:sp>
    </p:spTree>
    <p:extLst>
      <p:ext uri="{BB962C8B-B14F-4D97-AF65-F5344CB8AC3E}">
        <p14:creationId xmlns:p14="http://schemas.microsoft.com/office/powerpoint/2010/main" val="421733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3A6F72B-45EC-4562-893C-713539145DD0}" type="datetimeFigureOut">
              <a:rPr lang="zh-TW" altLang="en-US" smtClean="0"/>
              <a:t>2021/3/8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4F80217-865A-4DFD-B902-06C45F1054C6}" type="slidenum">
              <a:rPr lang="zh-TW" altLang="en-US" smtClean="0"/>
              <a:t>‹#›</a:t>
            </a:fld>
            <a:endParaRPr lang="zh-TW" altLang="en-US"/>
          </a:p>
        </p:txBody>
      </p:sp>
    </p:spTree>
    <p:extLst>
      <p:ext uri="{BB962C8B-B14F-4D97-AF65-F5344CB8AC3E}">
        <p14:creationId xmlns:p14="http://schemas.microsoft.com/office/powerpoint/2010/main" val="148429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3A6F72B-45EC-4562-893C-713539145DD0}" type="datetimeFigureOut">
              <a:rPr lang="zh-TW" altLang="en-US" smtClean="0"/>
              <a:t>2021/3/8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4F80217-865A-4DFD-B902-06C45F1054C6}" type="slidenum">
              <a:rPr lang="zh-TW" altLang="en-US" smtClean="0"/>
              <a:t>‹#›</a:t>
            </a:fld>
            <a:endParaRPr lang="zh-TW" altLang="en-US"/>
          </a:p>
        </p:txBody>
      </p:sp>
    </p:spTree>
    <p:extLst>
      <p:ext uri="{BB962C8B-B14F-4D97-AF65-F5344CB8AC3E}">
        <p14:creationId xmlns:p14="http://schemas.microsoft.com/office/powerpoint/2010/main" val="324891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73A6F72B-45EC-4562-893C-713539145DD0}" type="datetimeFigureOut">
              <a:rPr lang="zh-TW" altLang="en-US" smtClean="0"/>
              <a:t>2021/3/8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4F80217-865A-4DFD-B902-06C45F1054C6}" type="slidenum">
              <a:rPr lang="zh-TW" altLang="en-US" smtClean="0"/>
              <a:t>‹#›</a:t>
            </a:fld>
            <a:endParaRPr lang="zh-TW" altLang="en-US"/>
          </a:p>
        </p:txBody>
      </p:sp>
    </p:spTree>
    <p:extLst>
      <p:ext uri="{BB962C8B-B14F-4D97-AF65-F5344CB8AC3E}">
        <p14:creationId xmlns:p14="http://schemas.microsoft.com/office/powerpoint/2010/main" val="98450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73A6F72B-45EC-4562-893C-713539145DD0}" type="datetimeFigureOut">
              <a:rPr lang="zh-TW" altLang="en-US" smtClean="0"/>
              <a:t>2021/3/8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4F80217-865A-4DFD-B902-06C45F1054C6}" type="slidenum">
              <a:rPr lang="zh-TW" altLang="en-US" smtClean="0"/>
              <a:t>‹#›</a:t>
            </a:fld>
            <a:endParaRPr lang="zh-TW" altLang="en-US"/>
          </a:p>
        </p:txBody>
      </p:sp>
    </p:spTree>
    <p:extLst>
      <p:ext uri="{BB962C8B-B14F-4D97-AF65-F5344CB8AC3E}">
        <p14:creationId xmlns:p14="http://schemas.microsoft.com/office/powerpoint/2010/main" val="236991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3A6F72B-45EC-4562-893C-713539145DD0}" type="datetimeFigureOut">
              <a:rPr lang="zh-TW" altLang="en-US" smtClean="0"/>
              <a:t>2021/3/8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4F80217-865A-4DFD-B902-06C45F1054C6}" type="slidenum">
              <a:rPr lang="zh-TW" altLang="en-US" smtClean="0"/>
              <a:t>‹#›</a:t>
            </a:fld>
            <a:endParaRPr lang="zh-TW" altLang="en-US"/>
          </a:p>
        </p:txBody>
      </p:sp>
    </p:spTree>
    <p:extLst>
      <p:ext uri="{BB962C8B-B14F-4D97-AF65-F5344CB8AC3E}">
        <p14:creationId xmlns:p14="http://schemas.microsoft.com/office/powerpoint/2010/main" val="92849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73A6F72B-45EC-4562-893C-713539145DD0}" type="datetimeFigureOut">
              <a:rPr lang="zh-TW" altLang="en-US" smtClean="0"/>
              <a:t>2021/3/8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4F80217-865A-4DFD-B902-06C45F1054C6}" type="slidenum">
              <a:rPr lang="zh-TW" altLang="en-US" smtClean="0"/>
              <a:t>‹#›</a:t>
            </a:fld>
            <a:endParaRPr lang="zh-TW" altLang="en-US"/>
          </a:p>
        </p:txBody>
      </p:sp>
    </p:spTree>
    <p:extLst>
      <p:ext uri="{BB962C8B-B14F-4D97-AF65-F5344CB8AC3E}">
        <p14:creationId xmlns:p14="http://schemas.microsoft.com/office/powerpoint/2010/main" val="325872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3A6F72B-45EC-4562-893C-713539145DD0}" type="datetimeFigureOut">
              <a:rPr lang="zh-TW" altLang="en-US" smtClean="0"/>
              <a:t>2021/3/8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4F80217-865A-4DFD-B902-06C45F1054C6}" type="slidenum">
              <a:rPr lang="zh-TW" altLang="en-US" smtClean="0"/>
              <a:t>‹#›</a:t>
            </a:fld>
            <a:endParaRPr lang="zh-TW" altLang="en-US"/>
          </a:p>
        </p:txBody>
      </p:sp>
    </p:spTree>
    <p:extLst>
      <p:ext uri="{BB962C8B-B14F-4D97-AF65-F5344CB8AC3E}">
        <p14:creationId xmlns:p14="http://schemas.microsoft.com/office/powerpoint/2010/main" val="167804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3A6F72B-45EC-4562-893C-713539145DD0}" type="datetimeFigureOut">
              <a:rPr lang="zh-TW" altLang="en-US" smtClean="0"/>
              <a:t>2021/3/8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4F80217-865A-4DFD-B902-06C45F1054C6}" type="slidenum">
              <a:rPr lang="zh-TW" altLang="en-US" smtClean="0"/>
              <a:t>‹#›</a:t>
            </a:fld>
            <a:endParaRPr lang="zh-TW" altLang="en-US"/>
          </a:p>
        </p:txBody>
      </p:sp>
    </p:spTree>
    <p:extLst>
      <p:ext uri="{BB962C8B-B14F-4D97-AF65-F5344CB8AC3E}">
        <p14:creationId xmlns:p14="http://schemas.microsoft.com/office/powerpoint/2010/main" val="207781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3A6F72B-45EC-4562-893C-713539145DD0}" type="datetimeFigureOut">
              <a:rPr lang="zh-TW" altLang="en-US" smtClean="0"/>
              <a:t>2021/3/8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4F80217-865A-4DFD-B902-06C45F1054C6}" type="slidenum">
              <a:rPr lang="zh-TW" altLang="en-US" smtClean="0"/>
              <a:t>‹#›</a:t>
            </a:fld>
            <a:endParaRPr lang="zh-TW" altLang="en-US"/>
          </a:p>
        </p:txBody>
      </p:sp>
    </p:spTree>
    <p:extLst>
      <p:ext uri="{BB962C8B-B14F-4D97-AF65-F5344CB8AC3E}">
        <p14:creationId xmlns:p14="http://schemas.microsoft.com/office/powerpoint/2010/main" val="177684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3A6F72B-45EC-4562-893C-713539145DD0}" type="datetimeFigureOut">
              <a:rPr lang="zh-TW" altLang="en-US" smtClean="0"/>
              <a:t>2021/3/8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4F80217-865A-4DFD-B902-06C45F1054C6}" type="slidenum">
              <a:rPr lang="zh-TW" altLang="en-US" smtClean="0"/>
              <a:t>‹#›</a:t>
            </a:fld>
            <a:endParaRPr lang="zh-TW" altLang="en-US"/>
          </a:p>
        </p:txBody>
      </p:sp>
    </p:spTree>
    <p:extLst>
      <p:ext uri="{BB962C8B-B14F-4D97-AF65-F5344CB8AC3E}">
        <p14:creationId xmlns:p14="http://schemas.microsoft.com/office/powerpoint/2010/main" val="58160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6F72B-45EC-4562-893C-713539145DD0}" type="datetimeFigureOut">
              <a:rPr lang="zh-TW" altLang="en-US" smtClean="0"/>
              <a:t>2021/3/8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80217-865A-4DFD-B902-06C45F1054C6}" type="slidenum">
              <a:rPr lang="zh-TW" altLang="en-US" smtClean="0"/>
              <a:t>‹#›</a:t>
            </a:fld>
            <a:endParaRPr lang="zh-TW" altLang="en-US"/>
          </a:p>
        </p:txBody>
      </p:sp>
    </p:spTree>
    <p:extLst>
      <p:ext uri="{BB962C8B-B14F-4D97-AF65-F5344CB8AC3E}">
        <p14:creationId xmlns:p14="http://schemas.microsoft.com/office/powerpoint/2010/main" val="2624631730"/>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XD5l2f6ZdZ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npf.org.tw/2/1478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trends" TargetMode="External"/><Relationship Id="rId2" Type="http://schemas.openxmlformats.org/officeDocument/2006/relationships/hyperlink" Target="https://www.qsearch.cc/chinese-index.html" TargetMode="External"/><Relationship Id="rId1" Type="http://schemas.openxmlformats.org/officeDocument/2006/relationships/slideLayout" Target="../slideLayouts/slideLayout2.xml"/><Relationship Id="rId4" Type="http://schemas.openxmlformats.org/officeDocument/2006/relationships/hyperlink" Target="https://timdream.org/wordclou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zh.wikipedia.org/wiki/%E7%BE%85%E6%B7%91%E8%95%BE" TargetMode="External"/><Relationship Id="rId3" Type="http://schemas.openxmlformats.org/officeDocument/2006/relationships/hyperlink" Target="https://zh.wikipedia.org/wiki/%E7%84%A1%E9%BB%A8%E7%B1%8D" TargetMode="External"/><Relationship Id="rId7" Type="http://schemas.openxmlformats.org/officeDocument/2006/relationships/hyperlink" Target="https://zh.wikipedia.org/wiki/%E7%AB%8B%E5%A7%94" TargetMode="External"/><Relationship Id="rId2" Type="http://schemas.openxmlformats.org/officeDocument/2006/relationships/hyperlink" Target="https://zh.wikipedia.org/wiki/%E8%87%BA%E5%8C%97%E5%B8%82%E9%95%B7" TargetMode="External"/><Relationship Id="rId1" Type="http://schemas.openxmlformats.org/officeDocument/2006/relationships/slideLayout" Target="../slideLayouts/slideLayout2.xml"/><Relationship Id="rId6" Type="http://schemas.openxmlformats.org/officeDocument/2006/relationships/hyperlink" Target="https://zh.wikipedia.org/wiki/%E4%B8%AD%E5%9C%8B%E5%9C%8B%E6%B0%91%E9%BB%A8" TargetMode="External"/><Relationship Id="rId5" Type="http://schemas.openxmlformats.org/officeDocument/2006/relationships/hyperlink" Target="https://zh.wikipedia.org/wiki/%E5%9C%8B%E7%AB%8B%E8%87%BA%E7%81%A3%E5%A4%A7%E5%AD%B8%E9%86%AB%E5%AD%B8%E9%99%A2%E9%99%84%E8%A8%AD%E9%86%AB%E9%99%A2" TargetMode="External"/><Relationship Id="rId4" Type="http://schemas.openxmlformats.org/officeDocument/2006/relationships/hyperlink" Target="https://zh.wikipedia.org/wiki/%E6%9F%AF%E6%96%87%E5%93%B2"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XD5l2f6ZdZE" TargetMode="External"/><Relationship Id="rId2" Type="http://schemas.openxmlformats.org/officeDocument/2006/relationships/hyperlink" Target="https://www.youtube.com/watch?v=ZqY50kex1Mw"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google.com/trend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youtube.com/watch?v=GLijr6CcFkc"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pps.facebook.com/fbqsearch/"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inside.com.tw/2014/12/03/asia-beat-qsearch" TargetMode="External"/><Relationship Id="rId7" Type="http://schemas.openxmlformats.org/officeDocument/2006/relationships/hyperlink" Target="https://kknews.cc/tech/ae9j5xj.html" TargetMode="External"/><Relationship Id="rId2" Type="http://schemas.openxmlformats.org/officeDocument/2006/relationships/hyperlink" Target="http://www.npf.org.tw/2/14788" TargetMode="External"/><Relationship Id="rId1" Type="http://schemas.openxmlformats.org/officeDocument/2006/relationships/slideLayout" Target="../slideLayouts/slideLayout2.xml"/><Relationship Id="rId6" Type="http://schemas.openxmlformats.org/officeDocument/2006/relationships/hyperlink" Target="http://www.uter-hk.com/index.php?page=big_data&amp;lang=zh_hk" TargetMode="External"/><Relationship Id="rId5" Type="http://schemas.openxmlformats.org/officeDocument/2006/relationships/hyperlink" Target="https://www.youtube.com/watch?v=GLijr6CcFkc" TargetMode="External"/><Relationship Id="rId4" Type="http://schemas.openxmlformats.org/officeDocument/2006/relationships/hyperlink" Target="https://sofree.cc/qse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ovulin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workday.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webank.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柯</a:t>
            </a:r>
            <a:r>
              <a:rPr lang="en-US" altLang="zh-TW" dirty="0" smtClean="0"/>
              <a:t>P</a:t>
            </a:r>
            <a:r>
              <a:rPr lang="zh-TW" altLang="en-US" dirty="0" smtClean="0"/>
              <a:t>的大數據</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964463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20791" y="2554533"/>
            <a:ext cx="10515600" cy="1325563"/>
          </a:xfrm>
        </p:spPr>
        <p:txBody>
          <a:bodyPr/>
          <a:lstStyle/>
          <a:p>
            <a:r>
              <a:rPr lang="zh-TW" altLang="en-US" dirty="0"/>
              <a:t>大數據一定要很大嗎</a:t>
            </a:r>
            <a:r>
              <a:rPr lang="zh-TW" altLang="en-US" dirty="0" smtClean="0"/>
              <a:t>？</a:t>
            </a:r>
            <a:endParaRPr lang="zh-TW" altLang="en-US" dirty="0"/>
          </a:p>
        </p:txBody>
      </p:sp>
    </p:spTree>
    <p:extLst>
      <p:ext uri="{BB962C8B-B14F-4D97-AF65-F5344CB8AC3E}">
        <p14:creationId xmlns:p14="http://schemas.microsoft.com/office/powerpoint/2010/main" val="3370651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51079" y="1439259"/>
            <a:ext cx="10515600" cy="4351338"/>
          </a:xfrm>
        </p:spPr>
        <p:txBody>
          <a:bodyPr/>
          <a:lstStyle/>
          <a:p>
            <a:r>
              <a:rPr lang="zh-TW" altLang="en-US" dirty="0"/>
              <a:t>數據的多寡是大數據中最無趣的部份</a:t>
            </a:r>
            <a:r>
              <a:rPr lang="zh-TW" altLang="en-US" dirty="0" smtClean="0"/>
              <a:t>。</a:t>
            </a:r>
            <a:endParaRPr lang="en-US" altLang="zh-TW" dirty="0" smtClean="0"/>
          </a:p>
          <a:p>
            <a:endParaRPr lang="en-US" altLang="zh-TW" dirty="0" smtClean="0"/>
          </a:p>
          <a:p>
            <a:r>
              <a:rPr lang="zh-TW" altLang="en-US" dirty="0" smtClean="0"/>
              <a:t>主要是要</a:t>
            </a:r>
            <a:r>
              <a:rPr lang="zh-TW" altLang="en-US" dirty="0"/>
              <a:t>找出</a:t>
            </a:r>
            <a:r>
              <a:rPr lang="zh-TW" altLang="en-US" dirty="0">
                <a:solidFill>
                  <a:srgbClr val="FF0000"/>
                </a:solidFill>
              </a:rPr>
              <a:t>從未被挖掘過的資料</a:t>
            </a:r>
            <a:r>
              <a:rPr lang="zh-TW" altLang="en-US" dirty="0"/>
              <a:t>，並且從這些資料中去提煉出</a:t>
            </a:r>
            <a:r>
              <a:rPr lang="zh-TW" altLang="en-US" dirty="0">
                <a:solidFill>
                  <a:srgbClr val="FF0000"/>
                </a:solidFill>
              </a:rPr>
              <a:t>有價值的資訊</a:t>
            </a:r>
            <a:r>
              <a:rPr lang="zh-TW" altLang="en-US" dirty="0"/>
              <a:t>而非只是執着于資料大小</a:t>
            </a:r>
            <a:r>
              <a:rPr lang="zh-TW" altLang="en-US" dirty="0" smtClean="0"/>
              <a:t>。</a:t>
            </a:r>
            <a:endParaRPr lang="en-US" altLang="zh-TW" dirty="0" smtClean="0"/>
          </a:p>
          <a:p>
            <a:endParaRPr lang="en-US" altLang="zh-TW" dirty="0" smtClean="0"/>
          </a:p>
          <a:p>
            <a:r>
              <a:rPr lang="zh-TW" altLang="en-US" dirty="0" smtClean="0"/>
              <a:t>我們</a:t>
            </a:r>
            <a:r>
              <a:rPr lang="zh-TW" altLang="en-US" dirty="0"/>
              <a:t>只要能從看似毫無意義的數據中掘出</a:t>
            </a:r>
            <a:r>
              <a:rPr lang="zh-TW" altLang="en-US" dirty="0">
                <a:solidFill>
                  <a:srgbClr val="FF0000"/>
                </a:solidFill>
              </a:rPr>
              <a:t>金礦</a:t>
            </a:r>
            <a:r>
              <a:rPr lang="zh-TW" altLang="en-US" dirty="0"/>
              <a:t>，有誰會在意那座礦坑大得像座山還是少得像小狗屋呢？</a:t>
            </a:r>
          </a:p>
          <a:p>
            <a:endParaRPr lang="zh-TW" altLang="en-US" dirty="0"/>
          </a:p>
        </p:txBody>
      </p:sp>
    </p:spTree>
    <p:extLst>
      <p:ext uri="{BB962C8B-B14F-4D97-AF65-F5344CB8AC3E}">
        <p14:creationId xmlns:p14="http://schemas.microsoft.com/office/powerpoint/2010/main" val="374583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1262130"/>
            <a:ext cx="10515600" cy="4914833"/>
          </a:xfrm>
        </p:spPr>
        <p:txBody>
          <a:bodyPr/>
          <a:lstStyle/>
          <a:p>
            <a:r>
              <a:rPr lang="zh-TW" altLang="en-US" dirty="0"/>
              <a:t>大數據其概念及實用是過去</a:t>
            </a:r>
            <a:r>
              <a:rPr lang="en-US" altLang="zh-TW" dirty="0"/>
              <a:t>10</a:t>
            </a:r>
            <a:r>
              <a:rPr lang="zh-TW" altLang="en-US" dirty="0"/>
              <a:t>年用於企業內部的資料分析以及商業統計應用之用</a:t>
            </a:r>
            <a:r>
              <a:rPr lang="zh-TW" altLang="en-US" dirty="0" smtClean="0"/>
              <a:t>。</a:t>
            </a:r>
            <a:endParaRPr lang="en-US" altLang="zh-TW" dirty="0" smtClean="0"/>
          </a:p>
          <a:p>
            <a:pPr marL="0" indent="0">
              <a:buNone/>
            </a:pPr>
            <a:endParaRPr lang="en-US" altLang="zh-TW" dirty="0" smtClean="0"/>
          </a:p>
          <a:p>
            <a:r>
              <a:rPr lang="zh-TW" altLang="en-US" dirty="0" smtClean="0"/>
              <a:t>現在</a:t>
            </a:r>
            <a:r>
              <a:rPr lang="zh-TW" altLang="en-US" dirty="0"/>
              <a:t>的大數據不只是資料處理工具，它更是一種</a:t>
            </a:r>
            <a:r>
              <a:rPr lang="zh-TW" altLang="en-US" dirty="0">
                <a:solidFill>
                  <a:srgbClr val="FF0000"/>
                </a:solidFill>
              </a:rPr>
              <a:t>能預測或洞悉未來</a:t>
            </a:r>
            <a:r>
              <a:rPr lang="zh-TW" altLang="en-US" dirty="0"/>
              <a:t>，甚至</a:t>
            </a:r>
            <a:r>
              <a:rPr lang="zh-TW" altLang="en-US" dirty="0">
                <a:solidFill>
                  <a:srgbClr val="FF0000"/>
                </a:solidFill>
              </a:rPr>
              <a:t>破舊立新</a:t>
            </a:r>
            <a:r>
              <a:rPr lang="zh-TW" altLang="en-US" dirty="0"/>
              <a:t>的一種有效系統方法。</a:t>
            </a:r>
          </a:p>
          <a:p>
            <a:endParaRPr lang="zh-TW" altLang="en-US" dirty="0"/>
          </a:p>
        </p:txBody>
      </p:sp>
    </p:spTree>
    <p:extLst>
      <p:ext uri="{BB962C8B-B14F-4D97-AF65-F5344CB8AC3E}">
        <p14:creationId xmlns:p14="http://schemas.microsoft.com/office/powerpoint/2010/main" val="420420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42009" y="2348472"/>
            <a:ext cx="10515600" cy="1325563"/>
          </a:xfrm>
        </p:spPr>
        <p:txBody>
          <a:bodyPr/>
          <a:lstStyle/>
          <a:p>
            <a:r>
              <a:rPr lang="zh-TW" altLang="en-US" dirty="0" smtClean="0"/>
              <a:t>柯</a:t>
            </a:r>
            <a:r>
              <a:rPr lang="en-US" altLang="zh-TW" dirty="0" smtClean="0"/>
              <a:t>P</a:t>
            </a:r>
            <a:r>
              <a:rPr lang="zh-TW" altLang="en-US" dirty="0" smtClean="0"/>
              <a:t>大數據</a:t>
            </a:r>
            <a:endParaRPr lang="zh-TW" altLang="en-US" dirty="0"/>
          </a:p>
        </p:txBody>
      </p:sp>
    </p:spTree>
    <p:extLst>
      <p:ext uri="{BB962C8B-B14F-4D97-AF65-F5344CB8AC3E}">
        <p14:creationId xmlns:p14="http://schemas.microsoft.com/office/powerpoint/2010/main" val="2439327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背景說明</a:t>
            </a:r>
            <a:r>
              <a:rPr lang="en-US" altLang="zh-TW" dirty="0" smtClean="0"/>
              <a:t>-</a:t>
            </a:r>
            <a:r>
              <a:rPr lang="zh-TW" altLang="en-US" dirty="0" smtClean="0"/>
              <a:t>柯文哲</a:t>
            </a:r>
            <a:endParaRPr lang="zh-TW" altLang="en-US" dirty="0"/>
          </a:p>
        </p:txBody>
      </p:sp>
      <p:sp>
        <p:nvSpPr>
          <p:cNvPr id="3" name="內容版面配置區 2"/>
          <p:cNvSpPr>
            <a:spLocks noGrp="1"/>
          </p:cNvSpPr>
          <p:nvPr>
            <p:ph idx="1"/>
          </p:nvPr>
        </p:nvSpPr>
        <p:spPr/>
        <p:txBody>
          <a:bodyPr/>
          <a:lstStyle/>
          <a:p>
            <a:r>
              <a:rPr lang="zh-TW" altLang="en-US" dirty="0"/>
              <a:t>柯文哲先生在未選上台北市長之前，他是台大醫院外科急診室醫生，也是台大醫院急診室主任，亦即柯文哲是一位具有台灣大學醫學博士學位暨台大醫生，也在大學任教的</a:t>
            </a:r>
            <a:r>
              <a:rPr lang="zh-TW" altLang="en-US" dirty="0" smtClean="0"/>
              <a:t>職位。</a:t>
            </a:r>
            <a:endParaRPr lang="zh-TW" altLang="en-US" dirty="0"/>
          </a:p>
        </p:txBody>
      </p:sp>
    </p:spTree>
    <p:extLst>
      <p:ext uri="{BB962C8B-B14F-4D97-AF65-F5344CB8AC3E}">
        <p14:creationId xmlns:p14="http://schemas.microsoft.com/office/powerpoint/2010/main" val="3817137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背景說明</a:t>
            </a:r>
          </a:p>
        </p:txBody>
      </p:sp>
      <p:sp>
        <p:nvSpPr>
          <p:cNvPr id="3" name="內容版面配置區 2"/>
          <p:cNvSpPr>
            <a:spLocks noGrp="1"/>
          </p:cNvSpPr>
          <p:nvPr>
            <p:ph idx="1"/>
          </p:nvPr>
        </p:nvSpPr>
        <p:spPr/>
        <p:txBody>
          <a:bodyPr/>
          <a:lstStyle/>
          <a:p>
            <a:r>
              <a:rPr lang="zh-TW" altLang="en-US" dirty="0"/>
              <a:t>柯</a:t>
            </a:r>
            <a:r>
              <a:rPr lang="en-US" altLang="zh-TW" dirty="0"/>
              <a:t>P</a:t>
            </a:r>
            <a:r>
              <a:rPr lang="zh-TW" altLang="en-US" dirty="0"/>
              <a:t>凡事性急而求好心切，讓他經常是快人快語，甚至偶而情緒失控，其與政治人物應有的謙虛、忍耐、冷靜等特質大異其趣，但其不同於一般政治人物的行為，同時也引發人民不明就裡的遵從與追隨熱潮。</a:t>
            </a:r>
          </a:p>
        </p:txBody>
      </p:sp>
    </p:spTree>
    <p:extLst>
      <p:ext uri="{BB962C8B-B14F-4D97-AF65-F5344CB8AC3E}">
        <p14:creationId xmlns:p14="http://schemas.microsoft.com/office/powerpoint/2010/main" val="1900844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背景說明</a:t>
            </a:r>
            <a:endParaRPr lang="zh-TW" altLang="en-US" dirty="0"/>
          </a:p>
        </p:txBody>
      </p:sp>
      <p:sp>
        <p:nvSpPr>
          <p:cNvPr id="3" name="內容版面配置區 2"/>
          <p:cNvSpPr>
            <a:spLocks noGrp="1"/>
          </p:cNvSpPr>
          <p:nvPr>
            <p:ph idx="1"/>
          </p:nvPr>
        </p:nvSpPr>
        <p:spPr/>
        <p:txBody>
          <a:bodyPr/>
          <a:lstStyle/>
          <a:p>
            <a:r>
              <a:rPr lang="zh-TW" altLang="en-US" dirty="0"/>
              <a:t>長久以來，人民對於政府的「推、拖、拉」之行政效率難以苟同，因此，柯Ｐ特別重視行政議事效率與管理的</a:t>
            </a:r>
            <a:r>
              <a:rPr lang="zh-TW" altLang="en-US" dirty="0" smtClean="0"/>
              <a:t>問題。</a:t>
            </a:r>
            <a:endParaRPr lang="en-US" altLang="zh-TW" dirty="0" smtClean="0"/>
          </a:p>
          <a:p>
            <a:endParaRPr lang="zh-TW" altLang="en-US" dirty="0"/>
          </a:p>
        </p:txBody>
      </p:sp>
    </p:spTree>
    <p:extLst>
      <p:ext uri="{BB962C8B-B14F-4D97-AF65-F5344CB8AC3E}">
        <p14:creationId xmlns:p14="http://schemas.microsoft.com/office/powerpoint/2010/main" val="2591935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柯文哲</a:t>
            </a:r>
            <a:endParaRPr lang="zh-TW" altLang="en-US" dirty="0"/>
          </a:p>
        </p:txBody>
      </p:sp>
      <p:pic>
        <p:nvPicPr>
          <p:cNvPr id="6146" name="Picture 2" descr="台北市長柯文哲昨率團南下與台南市政府交流，台南市長賴清德（左）贈送客製化公事包和崑濱伯冠軍米。（記者洪瑞琴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878" y="1526146"/>
            <a:ext cx="6070243" cy="455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883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rotWithShape="1">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rcRect/>
          <a:stretch/>
        </p:blipFill>
        <p:spPr>
          <a:xfrm>
            <a:off x="1596982" y="283336"/>
            <a:ext cx="10477577" cy="6078827"/>
          </a:xfrm>
          <a:prstGeom prst="rect">
            <a:avLst/>
          </a:prstGeom>
        </p:spPr>
      </p:pic>
      <p:sp>
        <p:nvSpPr>
          <p:cNvPr id="5" name="矩形 4"/>
          <p:cNvSpPr/>
          <p:nvPr/>
        </p:nvSpPr>
        <p:spPr>
          <a:xfrm>
            <a:off x="8130656" y="6361021"/>
            <a:ext cx="2492990" cy="369332"/>
          </a:xfrm>
          <a:prstGeom prst="rect">
            <a:avLst/>
          </a:prstGeom>
        </p:spPr>
        <p:txBody>
          <a:bodyPr wrap="none">
            <a:spAutoFit/>
          </a:bodyPr>
          <a:lstStyle/>
          <a:p>
            <a:r>
              <a:rPr lang="zh-TW" altLang="en-US" dirty="0" smtClean="0"/>
              <a:t>資料來源：聯合新聞網</a:t>
            </a:r>
            <a:endParaRPr lang="zh-TW" altLang="en-US" dirty="0"/>
          </a:p>
        </p:txBody>
      </p:sp>
      <p:sp>
        <p:nvSpPr>
          <p:cNvPr id="6" name="標題 1"/>
          <p:cNvSpPr>
            <a:spLocks noGrp="1"/>
          </p:cNvSpPr>
          <p:nvPr>
            <p:ph type="title"/>
          </p:nvPr>
        </p:nvSpPr>
        <p:spPr>
          <a:xfrm>
            <a:off x="193184" y="218941"/>
            <a:ext cx="1609859" cy="1325563"/>
          </a:xfrm>
        </p:spPr>
        <p:txBody>
          <a:bodyPr/>
          <a:lstStyle/>
          <a:p>
            <a:r>
              <a:rPr lang="zh-TW" altLang="en-US" dirty="0" smtClean="0"/>
              <a:t>回顧</a:t>
            </a:r>
            <a:endParaRPr lang="zh-TW" altLang="en-US" dirty="0"/>
          </a:p>
        </p:txBody>
      </p:sp>
    </p:spTree>
    <p:extLst>
      <p:ext uri="{BB962C8B-B14F-4D97-AF65-F5344CB8AC3E}">
        <p14:creationId xmlns:p14="http://schemas.microsoft.com/office/powerpoint/2010/main" val="728506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3184" y="218941"/>
            <a:ext cx="1609859" cy="1325563"/>
          </a:xfrm>
        </p:spPr>
        <p:txBody>
          <a:bodyPr/>
          <a:lstStyle/>
          <a:p>
            <a:r>
              <a:rPr lang="zh-TW" altLang="en-US" dirty="0" smtClean="0"/>
              <a:t>回顧</a:t>
            </a:r>
            <a:endParaRPr lang="zh-TW" altLang="en-US" dirty="0"/>
          </a:p>
        </p:txBody>
      </p:sp>
      <p:pic>
        <p:nvPicPr>
          <p:cNvPr id="4" name="圖片 3"/>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98184" y="218941"/>
            <a:ext cx="9595834" cy="6001555"/>
          </a:xfrm>
          <a:prstGeom prst="rect">
            <a:avLst/>
          </a:prstGeom>
        </p:spPr>
      </p:pic>
      <p:sp>
        <p:nvSpPr>
          <p:cNvPr id="5" name="矩形 4"/>
          <p:cNvSpPr/>
          <p:nvPr/>
        </p:nvSpPr>
        <p:spPr>
          <a:xfrm>
            <a:off x="8130656" y="6361021"/>
            <a:ext cx="2262158" cy="369332"/>
          </a:xfrm>
          <a:prstGeom prst="rect">
            <a:avLst/>
          </a:prstGeom>
        </p:spPr>
        <p:txBody>
          <a:bodyPr wrap="none">
            <a:spAutoFit/>
          </a:bodyPr>
          <a:lstStyle/>
          <a:p>
            <a:r>
              <a:rPr lang="zh-TW" altLang="en-US" dirty="0" smtClean="0"/>
              <a:t>資料來源：維</a:t>
            </a:r>
            <a:r>
              <a:rPr lang="zh-TW" altLang="en-US" dirty="0"/>
              <a:t>基百科</a:t>
            </a:r>
          </a:p>
        </p:txBody>
      </p:sp>
    </p:spTree>
    <p:extLst>
      <p:ext uri="{BB962C8B-B14F-4D97-AF65-F5344CB8AC3E}">
        <p14:creationId xmlns:p14="http://schemas.microsoft.com/office/powerpoint/2010/main" val="3866014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大數據的特性</a:t>
            </a:r>
            <a:endParaRPr lang="zh-TW" altLang="en-US" dirty="0"/>
          </a:p>
        </p:txBody>
      </p:sp>
      <p:sp>
        <p:nvSpPr>
          <p:cNvPr id="3" name="內容版面配置區 2"/>
          <p:cNvSpPr>
            <a:spLocks noGrp="1"/>
          </p:cNvSpPr>
          <p:nvPr>
            <p:ph idx="1"/>
          </p:nvPr>
        </p:nvSpPr>
        <p:spPr/>
        <p:txBody>
          <a:bodyPr>
            <a:normAutofit/>
          </a:bodyPr>
          <a:lstStyle/>
          <a:p>
            <a:r>
              <a:rPr lang="en-US" altLang="zh-TW" dirty="0"/>
              <a:t>2001</a:t>
            </a:r>
            <a:r>
              <a:rPr lang="zh-TW" altLang="en-US" dirty="0"/>
              <a:t>年，麥塔集團</a:t>
            </a:r>
            <a:r>
              <a:rPr lang="en-US" altLang="zh-TW" dirty="0"/>
              <a:t>(META Group)</a:t>
            </a:r>
            <a:r>
              <a:rPr lang="zh-TW" altLang="en-US" dirty="0"/>
              <a:t>的道格</a:t>
            </a:r>
            <a:r>
              <a:rPr lang="en-US" altLang="zh-TW" dirty="0"/>
              <a:t>‧</a:t>
            </a:r>
            <a:r>
              <a:rPr lang="zh-TW" altLang="en-US" dirty="0"/>
              <a:t>萊尼</a:t>
            </a:r>
            <a:r>
              <a:rPr lang="en-US" altLang="zh-TW" dirty="0"/>
              <a:t>(Doug Laney)</a:t>
            </a:r>
            <a:r>
              <a:rPr lang="zh-TW" altLang="en-US" dirty="0"/>
              <a:t>指出資料增長的挑戰和機遇有三個方向，分別是量</a:t>
            </a:r>
            <a:r>
              <a:rPr lang="en-US" altLang="zh-TW" dirty="0"/>
              <a:t>(Volume</a:t>
            </a:r>
            <a:r>
              <a:rPr lang="zh-TW" altLang="en-US" dirty="0"/>
              <a:t>，指資料大小</a:t>
            </a:r>
            <a:r>
              <a:rPr lang="en-US" altLang="zh-TW" dirty="0"/>
              <a:t>)</a:t>
            </a:r>
            <a:r>
              <a:rPr lang="zh-TW" altLang="en-US" dirty="0"/>
              <a:t>、速</a:t>
            </a:r>
            <a:r>
              <a:rPr lang="en-US" altLang="zh-TW" dirty="0"/>
              <a:t>(Velocity</a:t>
            </a:r>
            <a:r>
              <a:rPr lang="zh-TW" altLang="en-US" dirty="0"/>
              <a:t>，指資料輸入輸出的速度</a:t>
            </a:r>
            <a:r>
              <a:rPr lang="en-US" altLang="zh-TW" dirty="0"/>
              <a:t>)</a:t>
            </a:r>
            <a:r>
              <a:rPr lang="zh-TW" altLang="en-US" dirty="0"/>
              <a:t>與多變</a:t>
            </a:r>
            <a:r>
              <a:rPr lang="en-US" altLang="zh-TW" dirty="0"/>
              <a:t>(Variety</a:t>
            </a:r>
            <a:r>
              <a:rPr lang="zh-TW" altLang="en-US" dirty="0"/>
              <a:t>，指資料的多樣性</a:t>
            </a:r>
            <a:r>
              <a:rPr lang="en-US" altLang="zh-TW" dirty="0"/>
              <a:t>)</a:t>
            </a:r>
            <a:r>
              <a:rPr lang="zh-TW" altLang="en-US" dirty="0"/>
              <a:t>，合稱「</a:t>
            </a:r>
            <a:r>
              <a:rPr lang="en-US" altLang="zh-TW" dirty="0"/>
              <a:t>3V</a:t>
            </a:r>
            <a:r>
              <a:rPr lang="zh-TW" altLang="en-US" dirty="0"/>
              <a:t>」或「</a:t>
            </a:r>
            <a:r>
              <a:rPr lang="en-US" altLang="zh-TW" dirty="0"/>
              <a:t>3Vs</a:t>
            </a:r>
            <a:r>
              <a:rPr lang="zh-TW" altLang="en-US" dirty="0"/>
              <a:t>」。</a:t>
            </a:r>
            <a:br>
              <a:rPr lang="zh-TW" altLang="en-US" dirty="0"/>
            </a:br>
            <a:r>
              <a:rPr lang="zh-TW" altLang="en-US" dirty="0"/>
              <a:t/>
            </a:r>
            <a:br>
              <a:rPr lang="zh-TW" altLang="en-US" dirty="0"/>
            </a:br>
            <a:endParaRPr lang="zh-TW" altLang="en-US" dirty="0"/>
          </a:p>
        </p:txBody>
      </p:sp>
      <p:pic>
        <p:nvPicPr>
          <p:cNvPr id="1026" name="Picture 2" descr="Volume、Velocity、Variety + Veracity = Valu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594234" y="3604675"/>
            <a:ext cx="3334599" cy="3032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182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hlinkClick r:id="rId2"/>
              </a:rPr>
              <a:t>柯</a:t>
            </a:r>
            <a:r>
              <a:rPr lang="en-US" altLang="zh-TW" dirty="0">
                <a:hlinkClick r:id="rId2"/>
              </a:rPr>
              <a:t>P</a:t>
            </a:r>
            <a:r>
              <a:rPr lang="zh-TW" altLang="en-US" dirty="0" smtClean="0"/>
              <a:t>現象</a:t>
            </a:r>
            <a:endParaRPr lang="zh-TW" altLang="en-US" dirty="0"/>
          </a:p>
        </p:txBody>
      </p:sp>
      <p:sp>
        <p:nvSpPr>
          <p:cNvPr id="3" name="內容版面配置區 2"/>
          <p:cNvSpPr>
            <a:spLocks noGrp="1"/>
          </p:cNvSpPr>
          <p:nvPr>
            <p:ph idx="1"/>
          </p:nvPr>
        </p:nvSpPr>
        <p:spPr/>
        <p:txBody>
          <a:bodyPr/>
          <a:lstStyle/>
          <a:p>
            <a:r>
              <a:rPr lang="zh-TW" altLang="en-US" dirty="0"/>
              <a:t>柯文哲在九合一選舉期間，以標榜非藍非綠的「白色」自居，但其行事間有「墨綠」的身影，雖是飽受爭議，但其以無黨籍身分參選首都市長，迫使民進黨放棄該黨參選人，進而在選戰中打敗國民黨參選人連勝文，這樣的成績即使是國、民兩黨的天王參選，其結果可能也難望其項背，亦可視為是九合一選舉中的一大奇蹟。</a:t>
            </a:r>
          </a:p>
          <a:p>
            <a:endParaRPr lang="zh-TW" altLang="en-US" dirty="0"/>
          </a:p>
        </p:txBody>
      </p:sp>
    </p:spTree>
    <p:extLst>
      <p:ext uri="{BB962C8B-B14F-4D97-AF65-F5344CB8AC3E}">
        <p14:creationId xmlns:p14="http://schemas.microsoft.com/office/powerpoint/2010/main" val="3541997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柯</a:t>
            </a:r>
            <a:r>
              <a:rPr lang="en-US" altLang="zh-TW" dirty="0" smtClean="0"/>
              <a:t>P</a:t>
            </a:r>
            <a:r>
              <a:rPr lang="zh-TW" altLang="en-US" dirty="0" smtClean="0"/>
              <a:t>說</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a:t>我是個相信</a:t>
            </a:r>
            <a:r>
              <a:rPr lang="zh-TW" altLang="en-US" dirty="0">
                <a:solidFill>
                  <a:srgbClr val="FF0000"/>
                </a:solidFill>
              </a:rPr>
              <a:t>科學</a:t>
            </a:r>
            <a:r>
              <a:rPr lang="zh-TW" altLang="en-US" dirty="0"/>
              <a:t>、相信</a:t>
            </a:r>
            <a:r>
              <a:rPr lang="zh-TW" altLang="en-US" dirty="0">
                <a:solidFill>
                  <a:srgbClr val="FF0000"/>
                </a:solidFill>
              </a:rPr>
              <a:t>數據</a:t>
            </a:r>
            <a:r>
              <a:rPr lang="zh-TW" altLang="en-US" dirty="0"/>
              <a:t>的人，因此這次選戰也是</a:t>
            </a:r>
            <a:r>
              <a:rPr lang="zh-TW" altLang="en-US" dirty="0">
                <a:solidFill>
                  <a:srgbClr val="FF0000"/>
                </a:solidFill>
              </a:rPr>
              <a:t>大數據</a:t>
            </a:r>
            <a:r>
              <a:rPr lang="zh-TW" altLang="en-US" dirty="0"/>
              <a:t>打法，務求得到最好的行銷效益！很多人說我的優點是講真話，但講真話的背後，是因為我非常相信數字、相信科學，我是一個很理性的人。</a:t>
            </a:r>
          </a:p>
        </p:txBody>
      </p:sp>
    </p:spTree>
    <p:extLst>
      <p:ext uri="{BB962C8B-B14F-4D97-AF65-F5344CB8AC3E}">
        <p14:creationId xmlns:p14="http://schemas.microsoft.com/office/powerpoint/2010/main" val="33716745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柯</a:t>
            </a:r>
            <a:r>
              <a:rPr lang="en-US" altLang="zh-TW" dirty="0" smtClean="0"/>
              <a:t>P</a:t>
            </a:r>
            <a:r>
              <a:rPr lang="zh-TW" altLang="en-US" dirty="0" smtClean="0"/>
              <a:t>選舉成功公式</a:t>
            </a:r>
            <a:endParaRPr lang="zh-TW" altLang="en-US" dirty="0"/>
          </a:p>
        </p:txBody>
      </p:sp>
      <p:sp>
        <p:nvSpPr>
          <p:cNvPr id="3" name="內容版面配置區 2"/>
          <p:cNvSpPr>
            <a:spLocks noGrp="1"/>
          </p:cNvSpPr>
          <p:nvPr>
            <p:ph idx="1"/>
          </p:nvPr>
        </p:nvSpPr>
        <p:spPr/>
        <p:txBody>
          <a:bodyPr/>
          <a:lstStyle/>
          <a:p>
            <a:r>
              <a:rPr lang="zh-TW" altLang="en-US" dirty="0"/>
              <a:t>選舉成功公式，即：「</a:t>
            </a:r>
            <a:r>
              <a:rPr lang="en-US" altLang="zh-TW" dirty="0"/>
              <a:t>6</a:t>
            </a:r>
            <a:r>
              <a:rPr lang="zh-TW" altLang="en-US" dirty="0"/>
              <a:t>億個讚</a:t>
            </a:r>
            <a:r>
              <a:rPr lang="en-US" altLang="zh-TW" dirty="0"/>
              <a:t>+5</a:t>
            </a:r>
            <a:r>
              <a:rPr lang="zh-TW" altLang="en-US" dirty="0"/>
              <a:t>人小組</a:t>
            </a:r>
            <a:r>
              <a:rPr lang="en-US" altLang="zh-TW" dirty="0"/>
              <a:t>+1400</a:t>
            </a:r>
            <a:r>
              <a:rPr lang="zh-TW" altLang="en-US" dirty="0"/>
              <a:t>萬人次</a:t>
            </a:r>
            <a:r>
              <a:rPr lang="en-US" altLang="zh-TW" dirty="0"/>
              <a:t>FB</a:t>
            </a:r>
            <a:r>
              <a:rPr lang="zh-TW" altLang="en-US" dirty="0"/>
              <a:t>用戶</a:t>
            </a:r>
            <a:r>
              <a:rPr lang="en-US" altLang="zh-TW" dirty="0"/>
              <a:t>=85</a:t>
            </a:r>
            <a:r>
              <a:rPr lang="zh-TW" altLang="en-US" dirty="0"/>
              <a:t>萬張白色力量」。</a:t>
            </a:r>
            <a:br>
              <a:rPr lang="zh-TW" altLang="en-US" dirty="0"/>
            </a:br>
            <a:r>
              <a:rPr lang="zh-TW" altLang="en-US" dirty="0"/>
              <a:t/>
            </a:r>
            <a:br>
              <a:rPr lang="zh-TW" altLang="en-US" dirty="0"/>
            </a:br>
            <a:r>
              <a:rPr lang="zh-TW" altLang="en-US" dirty="0"/>
              <a:t/>
            </a:r>
            <a:br>
              <a:rPr lang="zh-TW" altLang="en-US" dirty="0"/>
            </a:br>
            <a:endParaRPr lang="zh-TW" altLang="en-US" sz="800" dirty="0"/>
          </a:p>
        </p:txBody>
      </p:sp>
      <p:sp>
        <p:nvSpPr>
          <p:cNvPr id="4" name="矩形 3"/>
          <p:cNvSpPr/>
          <p:nvPr/>
        </p:nvSpPr>
        <p:spPr>
          <a:xfrm>
            <a:off x="9006625" y="6176963"/>
            <a:ext cx="3185375" cy="584775"/>
          </a:xfrm>
          <a:prstGeom prst="rect">
            <a:avLst/>
          </a:prstGeom>
        </p:spPr>
        <p:txBody>
          <a:bodyPr wrap="square">
            <a:spAutoFit/>
          </a:bodyPr>
          <a:lstStyle/>
          <a:p>
            <a:r>
              <a:rPr lang="en-US" altLang="zh-TW" sz="800" dirty="0"/>
              <a:t>#</a:t>
            </a:r>
            <a:r>
              <a:rPr lang="zh-TW" altLang="en-US" sz="800" dirty="0"/>
              <a:t>大數據 </a:t>
            </a:r>
            <a:r>
              <a:rPr lang="en-US" altLang="zh-TW" sz="800" dirty="0"/>
              <a:t>#3V</a:t>
            </a:r>
            <a:r>
              <a:rPr lang="zh-TW" altLang="en-US" sz="800" dirty="0"/>
              <a:t>與</a:t>
            </a:r>
            <a:r>
              <a:rPr lang="en-US" altLang="zh-TW" sz="800" dirty="0"/>
              <a:t>4V #</a:t>
            </a:r>
            <a:r>
              <a:rPr lang="zh-TW" altLang="en-US" sz="800" dirty="0"/>
              <a:t>數據挖掘</a:t>
            </a:r>
            <a:br>
              <a:rPr lang="zh-TW" altLang="en-US" sz="800" dirty="0"/>
            </a:br>
            <a:r>
              <a:rPr lang="zh-TW" altLang="en-US" sz="800" dirty="0"/>
              <a:t>大數據分析</a:t>
            </a:r>
            <a:r>
              <a:rPr lang="en-US" altLang="zh-TW" sz="800" dirty="0"/>
              <a:t>-</a:t>
            </a:r>
            <a:r>
              <a:rPr lang="zh-TW" altLang="en-US" sz="800" dirty="0"/>
              <a:t>以柯</a:t>
            </a:r>
            <a:r>
              <a:rPr lang="en-US" altLang="zh-TW" sz="800" dirty="0"/>
              <a:t>P</a:t>
            </a:r>
            <a:r>
              <a:rPr lang="zh-TW" altLang="en-US" sz="800" dirty="0"/>
              <a:t>現象為例 </a:t>
            </a:r>
            <a:r>
              <a:rPr lang="en-US" altLang="zh-TW" sz="800" dirty="0"/>
              <a:t>- </a:t>
            </a:r>
            <a:r>
              <a:rPr lang="zh-TW" altLang="en-US" sz="800" dirty="0"/>
              <a:t>國家政策研究基金會</a:t>
            </a:r>
            <a:br>
              <a:rPr lang="zh-TW" altLang="en-US" sz="800" dirty="0"/>
            </a:br>
            <a:r>
              <a:rPr lang="en-US" altLang="zh-TW" sz="800" dirty="0"/>
              <a:t>Read more: </a:t>
            </a:r>
            <a:r>
              <a:rPr lang="en-US" altLang="zh-TW" sz="800" dirty="0">
                <a:hlinkClick r:id="rId2"/>
              </a:rPr>
              <a:t>http://www.npf.org.tw/2/14788</a:t>
            </a:r>
            <a:r>
              <a:rPr lang="zh-TW" altLang="en-US" sz="800" dirty="0"/>
              <a:t/>
            </a:r>
            <a:br>
              <a:rPr lang="zh-TW" altLang="en-US" sz="800" dirty="0"/>
            </a:br>
            <a:endParaRPr lang="zh-TW" altLang="en-US" sz="800" dirty="0"/>
          </a:p>
        </p:txBody>
      </p:sp>
    </p:spTree>
    <p:extLst>
      <p:ext uri="{BB962C8B-B14F-4D97-AF65-F5344CB8AC3E}">
        <p14:creationId xmlns:p14="http://schemas.microsoft.com/office/powerpoint/2010/main" val="1554808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柯</a:t>
            </a:r>
            <a:r>
              <a:rPr lang="en-US" altLang="zh-TW" dirty="0" smtClean="0"/>
              <a:t>P</a:t>
            </a:r>
            <a:r>
              <a:rPr lang="zh-TW" altLang="en-US" dirty="0" smtClean="0"/>
              <a:t>的大數據團隊</a:t>
            </a:r>
            <a:r>
              <a:rPr lang="en-US" altLang="zh-TW" dirty="0" smtClean="0"/>
              <a:t>	</a:t>
            </a:r>
            <a:endParaRPr lang="zh-TW" altLang="en-US" dirty="0"/>
          </a:p>
        </p:txBody>
      </p:sp>
      <p:sp>
        <p:nvSpPr>
          <p:cNvPr id="3" name="內容版面配置區 2"/>
          <p:cNvSpPr>
            <a:spLocks noGrp="1"/>
          </p:cNvSpPr>
          <p:nvPr>
            <p:ph idx="1"/>
          </p:nvPr>
        </p:nvSpPr>
        <p:spPr>
          <a:xfrm>
            <a:off x="838200" y="1690688"/>
            <a:ext cx="10515600" cy="4351338"/>
          </a:xfrm>
        </p:spPr>
        <p:txBody>
          <a:bodyPr/>
          <a:lstStyle/>
          <a:p>
            <a:r>
              <a:rPr lang="zh-TW" altLang="en-US" dirty="0" smtClean="0"/>
              <a:t>幕後</a:t>
            </a:r>
            <a:r>
              <a:rPr lang="zh-TW" altLang="en-US" dirty="0"/>
              <a:t>計算臉書留言有多少人點閱</a:t>
            </a:r>
            <a:r>
              <a:rPr lang="zh-TW" altLang="en-US" dirty="0" smtClean="0"/>
              <a:t>？</a:t>
            </a:r>
            <a:endParaRPr lang="en-US" altLang="zh-TW" dirty="0" smtClean="0"/>
          </a:p>
          <a:p>
            <a:r>
              <a:rPr lang="zh-TW" altLang="en-US" dirty="0" smtClean="0"/>
              <a:t>多少</a:t>
            </a:r>
            <a:r>
              <a:rPr lang="zh-TW" altLang="en-US" dirty="0"/>
              <a:t>按讚數</a:t>
            </a:r>
            <a:r>
              <a:rPr lang="zh-TW" altLang="en-US" dirty="0" smtClean="0"/>
              <a:t>？</a:t>
            </a:r>
            <a:endParaRPr lang="en-US" altLang="zh-TW" dirty="0" smtClean="0"/>
          </a:p>
          <a:p>
            <a:r>
              <a:rPr lang="zh-TW" altLang="en-US" dirty="0" smtClean="0"/>
              <a:t>多少</a:t>
            </a:r>
            <a:r>
              <a:rPr lang="zh-TW" altLang="en-US" dirty="0"/>
              <a:t>人分享</a:t>
            </a:r>
            <a:r>
              <a:rPr lang="zh-TW" altLang="en-US" dirty="0" smtClean="0"/>
              <a:t>？</a:t>
            </a:r>
            <a:endParaRPr lang="en-US" altLang="zh-TW" dirty="0" smtClean="0"/>
          </a:p>
          <a:p>
            <a:r>
              <a:rPr lang="zh-TW" altLang="en-US" dirty="0" smtClean="0"/>
              <a:t>多少</a:t>
            </a:r>
            <a:r>
              <a:rPr lang="zh-TW" altLang="en-US" dirty="0"/>
              <a:t>人討論</a:t>
            </a:r>
            <a:r>
              <a:rPr lang="zh-TW" altLang="en-US" dirty="0" smtClean="0"/>
              <a:t>？</a:t>
            </a:r>
            <a:endParaRPr lang="en-US" altLang="zh-TW" dirty="0" smtClean="0"/>
          </a:p>
          <a:p>
            <a:endParaRPr lang="en-US" altLang="zh-TW" dirty="0"/>
          </a:p>
          <a:p>
            <a:pPr marL="0" indent="0">
              <a:buNone/>
            </a:pPr>
            <a:endParaRPr lang="zh-TW" altLang="en-US" dirty="0"/>
          </a:p>
        </p:txBody>
      </p:sp>
      <p:pic>
        <p:nvPicPr>
          <p:cNvPr id="1026" name="Picture 2" descr="圖說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084" y="3016251"/>
            <a:ext cx="6647245" cy="2869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623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運用的工具</a:t>
            </a:r>
            <a:endParaRPr lang="zh-TW" altLang="en-US" dirty="0"/>
          </a:p>
        </p:txBody>
      </p:sp>
      <p:sp>
        <p:nvSpPr>
          <p:cNvPr id="3" name="內容版面配置區 2"/>
          <p:cNvSpPr>
            <a:spLocks noGrp="1"/>
          </p:cNvSpPr>
          <p:nvPr>
            <p:ph idx="1"/>
          </p:nvPr>
        </p:nvSpPr>
        <p:spPr/>
        <p:txBody>
          <a:bodyPr/>
          <a:lstStyle/>
          <a:p>
            <a:r>
              <a:rPr lang="zh-TW" altLang="en-US" dirty="0"/>
              <a:t>所有的計算基礎全部來自</a:t>
            </a:r>
            <a:r>
              <a:rPr lang="zh-TW" altLang="en-US" dirty="0" smtClean="0"/>
              <a:t>網路</a:t>
            </a:r>
            <a:endParaRPr lang="en-US" altLang="zh-TW" dirty="0" smtClean="0"/>
          </a:p>
          <a:p>
            <a:r>
              <a:rPr lang="zh-TW" altLang="en-US" dirty="0" smtClean="0"/>
              <a:t>運用</a:t>
            </a:r>
            <a:r>
              <a:rPr lang="zh-TW" altLang="en-US" dirty="0"/>
              <a:t>臉書搜尋與大數據分析的</a:t>
            </a:r>
            <a:r>
              <a:rPr lang="en-US" altLang="zh-TW" dirty="0">
                <a:hlinkClick r:id="rId2" tooltip="QSearch"/>
              </a:rPr>
              <a:t>QSearch</a:t>
            </a:r>
            <a:r>
              <a:rPr lang="zh-TW" altLang="en-US" dirty="0"/>
              <a:t>與</a:t>
            </a:r>
            <a:r>
              <a:rPr lang="en-US" altLang="zh-TW" dirty="0">
                <a:hlinkClick r:id="rId3"/>
              </a:rPr>
              <a:t>Google </a:t>
            </a:r>
            <a:r>
              <a:rPr lang="en-US" altLang="zh-TW" dirty="0" smtClean="0">
                <a:hlinkClick r:id="rId3"/>
              </a:rPr>
              <a:t>trends</a:t>
            </a:r>
            <a:endParaRPr lang="en-US" altLang="zh-TW" dirty="0" smtClean="0"/>
          </a:p>
          <a:p>
            <a:r>
              <a:rPr lang="zh-TW" altLang="en-US" dirty="0" smtClean="0"/>
              <a:t>文字雲</a:t>
            </a:r>
            <a:r>
              <a:rPr lang="en-US" altLang="zh-TW" dirty="0">
                <a:hlinkClick r:id="rId4"/>
              </a:rPr>
              <a:t>https://timdream.org/wordcloud</a:t>
            </a:r>
            <a:r>
              <a:rPr lang="en-US" altLang="zh-TW" dirty="0" smtClean="0">
                <a:hlinkClick r:id="rId4"/>
              </a:rPr>
              <a:t>/</a:t>
            </a:r>
            <a:endParaRPr lang="en-US" altLang="zh-TW" dirty="0" smtClean="0"/>
          </a:p>
          <a:p>
            <a:endParaRPr lang="zh-TW" altLang="en-US" dirty="0" smtClean="0"/>
          </a:p>
          <a:p>
            <a:pPr marL="0" indent="0">
              <a:buNone/>
            </a:pPr>
            <a:endParaRPr lang="zh-TW" altLang="en-US" dirty="0"/>
          </a:p>
        </p:txBody>
      </p:sp>
    </p:spTree>
    <p:extLst>
      <p:ext uri="{BB962C8B-B14F-4D97-AF65-F5344CB8AC3E}">
        <p14:creationId xmlns:p14="http://schemas.microsoft.com/office/powerpoint/2010/main" val="101527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Qsearch</a:t>
            </a:r>
            <a:r>
              <a:rPr lang="zh-TW" altLang="en-US" dirty="0" smtClean="0"/>
              <a:t>應用</a:t>
            </a:r>
            <a:endParaRPr lang="zh-TW" altLang="en-US" dirty="0"/>
          </a:p>
        </p:txBody>
      </p:sp>
      <p:sp>
        <p:nvSpPr>
          <p:cNvPr id="3" name="內容版面配置區 2"/>
          <p:cNvSpPr>
            <a:spLocks noGrp="1"/>
          </p:cNvSpPr>
          <p:nvPr>
            <p:ph idx="1"/>
          </p:nvPr>
        </p:nvSpPr>
        <p:spPr/>
        <p:txBody>
          <a:bodyPr/>
          <a:lstStyle/>
          <a:p>
            <a:r>
              <a:rPr lang="en-US" altLang="zh-TW" dirty="0"/>
              <a:t>QSearch </a:t>
            </a:r>
            <a:r>
              <a:rPr lang="zh-TW" altLang="en-US" dirty="0"/>
              <a:t>與柯文哲團隊並肩合作，辨識 </a:t>
            </a:r>
            <a:r>
              <a:rPr lang="en-US" altLang="zh-TW" dirty="0"/>
              <a:t>Facebook </a:t>
            </a:r>
            <a:r>
              <a:rPr lang="zh-TW" altLang="en-US" dirty="0"/>
              <a:t>中的潛在支持者，從中研究當前選民最關心的議題</a:t>
            </a:r>
            <a:r>
              <a:rPr lang="zh-TW" altLang="en-US" dirty="0" smtClean="0"/>
              <a:t>。</a:t>
            </a:r>
            <a:endParaRPr lang="en-US" altLang="zh-TW" dirty="0" smtClean="0"/>
          </a:p>
          <a:p>
            <a:r>
              <a:rPr lang="en-US" altLang="zh-TW" dirty="0" smtClean="0"/>
              <a:t>QSearch </a:t>
            </a:r>
            <a:r>
              <a:rPr lang="zh-TW" altLang="en-US" dirty="0"/>
              <a:t>並不關注傳統按照年齡、性別等人口統計學劃分的目標族群（</a:t>
            </a:r>
            <a:r>
              <a:rPr lang="en-US" altLang="zh-TW" dirty="0"/>
              <a:t>target group</a:t>
            </a:r>
            <a:r>
              <a:rPr lang="zh-TW" altLang="en-US" dirty="0"/>
              <a:t>），而是鎖定社群媒體正被熱炒的特定議題</a:t>
            </a:r>
            <a:r>
              <a:rPr lang="zh-TW" altLang="en-US" dirty="0" smtClean="0"/>
              <a:t>。</a:t>
            </a:r>
            <a:endParaRPr lang="en-US" altLang="zh-TW" dirty="0" smtClean="0"/>
          </a:p>
          <a:p>
            <a:r>
              <a:rPr lang="en-US" altLang="zh-TW" dirty="0" err="1"/>
              <a:t>Qsearch</a:t>
            </a:r>
            <a:r>
              <a:rPr lang="zh-TW" altLang="en-US" dirty="0"/>
              <a:t>是鎖定社群媒體正在關注的特定議題，而不是以人口統計學進行分析，因此他們的廣告分析比</a:t>
            </a:r>
            <a:r>
              <a:rPr lang="en-US" altLang="zh-TW" dirty="0"/>
              <a:t>Facebook </a:t>
            </a:r>
            <a:r>
              <a:rPr lang="zh-TW" altLang="en-US" dirty="0"/>
              <a:t>廣告要精準 </a:t>
            </a:r>
            <a:r>
              <a:rPr lang="en-US" altLang="zh-TW" dirty="0"/>
              <a:t>16 </a:t>
            </a:r>
            <a:r>
              <a:rPr lang="zh-TW" altLang="en-US" dirty="0"/>
              <a:t>倍。</a:t>
            </a:r>
            <a:endParaRPr lang="en-US" altLang="zh-TW" dirty="0" smtClean="0"/>
          </a:p>
        </p:txBody>
      </p:sp>
    </p:spTree>
    <p:extLst>
      <p:ext uri="{BB962C8B-B14F-4D97-AF65-F5344CB8AC3E}">
        <p14:creationId xmlns:p14="http://schemas.microsoft.com/office/powerpoint/2010/main" val="196780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err="1" smtClean="0"/>
              <a:t>QSearch</a:t>
            </a:r>
            <a:r>
              <a:rPr lang="zh-TW" altLang="en-US" dirty="0"/>
              <a:t>應用</a:t>
            </a:r>
          </a:p>
        </p:txBody>
      </p:sp>
      <p:sp>
        <p:nvSpPr>
          <p:cNvPr id="3" name="內容版面配置區 2"/>
          <p:cNvSpPr>
            <a:spLocks noGrp="1"/>
          </p:cNvSpPr>
          <p:nvPr>
            <p:ph idx="1"/>
          </p:nvPr>
        </p:nvSpPr>
        <p:spPr/>
        <p:txBody>
          <a:bodyPr/>
          <a:lstStyle/>
          <a:p>
            <a:pPr algn="just"/>
            <a:r>
              <a:rPr lang="en-US" altLang="zh-TW" dirty="0" smtClean="0"/>
              <a:t>QSearch </a:t>
            </a:r>
            <a:r>
              <a:rPr lang="zh-TW" altLang="en-US" dirty="0"/>
              <a:t>共同創辦人與 </a:t>
            </a:r>
            <a:r>
              <a:rPr lang="en-US" altLang="zh-TW" dirty="0"/>
              <a:t>CEO Roger Do </a:t>
            </a:r>
            <a:r>
              <a:rPr lang="zh-TW" altLang="en-US" dirty="0"/>
              <a:t>接受採訪時表示，柯營的 </a:t>
            </a:r>
            <a:r>
              <a:rPr lang="en-US" altLang="zh-TW" dirty="0"/>
              <a:t>Facebook </a:t>
            </a:r>
            <a:r>
              <a:rPr lang="zh-TW" altLang="en-US" dirty="0"/>
              <a:t>訊息發佈略是：「在 </a:t>
            </a:r>
            <a:r>
              <a:rPr lang="en-US" altLang="zh-TW" dirty="0"/>
              <a:t>Facebook </a:t>
            </a:r>
            <a:r>
              <a:rPr lang="zh-TW" altLang="en-US" dirty="0"/>
              <a:t>上張貼深度內容（</a:t>
            </a:r>
            <a:r>
              <a:rPr lang="en-US" altLang="zh-TW" dirty="0"/>
              <a:t>thoughtful stuff</a:t>
            </a:r>
            <a:r>
              <a:rPr lang="zh-TW" altLang="en-US" dirty="0"/>
              <a:t>），並在主流媒體中回應負面傳聞」</a:t>
            </a:r>
            <a:r>
              <a:rPr lang="zh-TW" altLang="en-US" dirty="0" smtClean="0"/>
              <a:t>。</a:t>
            </a:r>
            <a:endParaRPr lang="en-US" altLang="zh-TW" dirty="0" smtClean="0"/>
          </a:p>
          <a:p>
            <a:pPr algn="just"/>
            <a:endParaRPr lang="zh-TW" altLang="en-US" dirty="0"/>
          </a:p>
        </p:txBody>
      </p:sp>
    </p:spTree>
    <p:extLst>
      <p:ext uri="{BB962C8B-B14F-4D97-AF65-F5344CB8AC3E}">
        <p14:creationId xmlns:p14="http://schemas.microsoft.com/office/powerpoint/2010/main" val="16569912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just"/>
            <a:r>
              <a:rPr lang="en-US" altLang="zh-TW" dirty="0" err="1" smtClean="0"/>
              <a:t>QSearch</a:t>
            </a:r>
            <a:r>
              <a:rPr lang="zh-TW" altLang="en-US" dirty="0"/>
              <a:t>應用</a:t>
            </a:r>
          </a:p>
        </p:txBody>
      </p:sp>
      <p:sp>
        <p:nvSpPr>
          <p:cNvPr id="3" name="內容版面配置區 2"/>
          <p:cNvSpPr>
            <a:spLocks noGrp="1"/>
          </p:cNvSpPr>
          <p:nvPr>
            <p:ph idx="1"/>
          </p:nvPr>
        </p:nvSpPr>
        <p:spPr/>
        <p:txBody>
          <a:bodyPr/>
          <a:lstStyle/>
          <a:p>
            <a:pPr algn="just"/>
            <a:r>
              <a:rPr lang="zh-TW" altLang="en-US" dirty="0"/>
              <a:t>選戰期間，藍營輪番以活摘器官等醫療爭議，企圖打擊曾為台大醫院外科醫師的柯文哲。</a:t>
            </a:r>
            <a:r>
              <a:rPr lang="en-US" altLang="zh-TW" dirty="0" err="1" smtClean="0"/>
              <a:t>QSearch</a:t>
            </a:r>
            <a:r>
              <a:rPr lang="en-US" altLang="zh-TW" dirty="0" smtClean="0"/>
              <a:t> </a:t>
            </a:r>
            <a:r>
              <a:rPr lang="zh-TW" altLang="en-US" dirty="0"/>
              <a:t>監測發現，這些負面指控大約每 </a:t>
            </a:r>
            <a:r>
              <a:rPr lang="en-US" altLang="zh-TW" dirty="0"/>
              <a:t>14 </a:t>
            </a:r>
            <a:r>
              <a:rPr lang="zh-TW" altLang="en-US" dirty="0"/>
              <a:t>天就出現一次，他們提供的數據讓柯文哲與其幕僚能夠選擇最恰當的時機澄清或回擊，並釋出有利自身陣營的正面訊息，迅速回防，反倒屢屢殺得對方措手不及。</a:t>
            </a:r>
          </a:p>
        </p:txBody>
      </p:sp>
    </p:spTree>
    <p:extLst>
      <p:ext uri="{BB962C8B-B14F-4D97-AF65-F5344CB8AC3E}">
        <p14:creationId xmlns:p14="http://schemas.microsoft.com/office/powerpoint/2010/main" val="16809487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QSearch</a:t>
            </a:r>
            <a:br>
              <a:rPr lang="en-US" altLang="zh-TW" dirty="0" smtClean="0"/>
            </a:br>
            <a:endParaRPr lang="zh-TW" altLang="en-US" dirty="0"/>
          </a:p>
        </p:txBody>
      </p:sp>
      <p:pic>
        <p:nvPicPr>
          <p:cNvPr id="4" name="內容版面配置區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010251" y="1181681"/>
            <a:ext cx="7314053" cy="5485541"/>
          </a:xfrm>
        </p:spPr>
      </p:pic>
    </p:spTree>
    <p:extLst>
      <p:ext uri="{BB962C8B-B14F-4D97-AF65-F5344CB8AC3E}">
        <p14:creationId xmlns:p14="http://schemas.microsoft.com/office/powerpoint/2010/main" val="992028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QSearch</a:t>
            </a:r>
            <a:endParaRPr lang="zh-TW" altLang="en-US" dirty="0"/>
          </a:p>
        </p:txBody>
      </p:sp>
      <p:sp>
        <p:nvSpPr>
          <p:cNvPr id="3" name="內容版面配置區 2"/>
          <p:cNvSpPr>
            <a:spLocks noGrp="1"/>
          </p:cNvSpPr>
          <p:nvPr>
            <p:ph idx="1"/>
          </p:nvPr>
        </p:nvSpPr>
        <p:spPr/>
        <p:txBody>
          <a:bodyPr>
            <a:normAutofit/>
          </a:bodyPr>
          <a:lstStyle/>
          <a:p>
            <a:r>
              <a:rPr lang="zh-TW" altLang="en-US" dirty="0"/>
              <a:t>柯</a:t>
            </a:r>
            <a:r>
              <a:rPr lang="en-US" altLang="zh-TW" dirty="0"/>
              <a:t>P</a:t>
            </a:r>
            <a:r>
              <a:rPr lang="zh-TW" altLang="en-US" dirty="0"/>
              <a:t>的</a:t>
            </a:r>
            <a:r>
              <a:rPr lang="en-US" altLang="zh-TW" dirty="0"/>
              <a:t>MG149</a:t>
            </a:r>
            <a:r>
              <a:rPr lang="zh-TW" altLang="en-US" dirty="0"/>
              <a:t>事件，柯</a:t>
            </a:r>
            <a:r>
              <a:rPr lang="en-US" altLang="zh-TW" dirty="0"/>
              <a:t>P</a:t>
            </a:r>
            <a:r>
              <a:rPr lang="zh-TW" altLang="en-US" dirty="0"/>
              <a:t>團隊的</a:t>
            </a:r>
            <a:r>
              <a:rPr lang="en-US" altLang="zh-TW" dirty="0" err="1" smtClean="0"/>
              <a:t>QSearch</a:t>
            </a:r>
            <a:r>
              <a:rPr lang="zh-TW" altLang="en-US" dirty="0"/>
              <a:t>團隊在最新的這一塊的操作，即時提供了柯</a:t>
            </a:r>
            <a:r>
              <a:rPr lang="en-US" altLang="zh-TW" dirty="0"/>
              <a:t>P</a:t>
            </a:r>
            <a:r>
              <a:rPr lang="zh-TW" altLang="en-US" dirty="0"/>
              <a:t>最佳決策建議，讓柯</a:t>
            </a:r>
            <a:r>
              <a:rPr lang="en-US" altLang="zh-TW" dirty="0"/>
              <a:t>P</a:t>
            </a:r>
            <a:r>
              <a:rPr lang="zh-TW" altLang="en-US" dirty="0"/>
              <a:t>團隊採取了要求對手連勝文也同時公布財產，結果呢？讓原本可能引爆柯</a:t>
            </a:r>
            <a:r>
              <a:rPr lang="en-US" altLang="zh-TW" dirty="0"/>
              <a:t>P</a:t>
            </a:r>
            <a:r>
              <a:rPr lang="zh-TW" altLang="en-US" dirty="0"/>
              <a:t>灰頭土臉的風暴，轉移了焦點；把燙手山芋轉到連陣營，無形中為柯</a:t>
            </a:r>
            <a:r>
              <a:rPr lang="en-US" altLang="zh-TW" dirty="0"/>
              <a:t>P</a:t>
            </a:r>
            <a:r>
              <a:rPr lang="zh-TW" altLang="en-US" dirty="0"/>
              <a:t>解套</a:t>
            </a:r>
            <a:r>
              <a:rPr lang="zh-TW" altLang="en-US" dirty="0" smtClean="0"/>
              <a:t>。</a:t>
            </a:r>
            <a:endParaRPr lang="en-US" altLang="zh-TW" dirty="0" smtClean="0"/>
          </a:p>
          <a:p>
            <a:endParaRPr lang="en-US" altLang="zh-TW" dirty="0"/>
          </a:p>
          <a:p>
            <a:r>
              <a:rPr lang="en-US" altLang="zh-TW" b="1" dirty="0"/>
              <a:t>MG149</a:t>
            </a:r>
            <a:r>
              <a:rPr lang="zh-TW" altLang="en-US" b="1" dirty="0"/>
              <a:t>案</a:t>
            </a:r>
            <a:r>
              <a:rPr lang="zh-TW" altLang="en-US" dirty="0"/>
              <a:t>，是</a:t>
            </a:r>
            <a:r>
              <a:rPr lang="en-US" altLang="zh-TW" dirty="0"/>
              <a:t>2014</a:t>
            </a:r>
            <a:r>
              <a:rPr lang="zh-TW" altLang="en-US" dirty="0"/>
              <a:t>年</a:t>
            </a:r>
            <a:r>
              <a:rPr lang="zh-TW" altLang="en-US" dirty="0">
                <a:hlinkClick r:id="rId2" tooltip="臺北市長"/>
              </a:rPr>
              <a:t>臺北市長</a:t>
            </a:r>
            <a:r>
              <a:rPr lang="zh-TW" altLang="en-US" dirty="0"/>
              <a:t>選舉期間的爭議事件。</a:t>
            </a:r>
            <a:r>
              <a:rPr lang="zh-TW" altLang="en-US" dirty="0">
                <a:hlinkClick r:id="rId3" tooltip="無黨籍"/>
              </a:rPr>
              <a:t>無黨籍</a:t>
            </a:r>
            <a:r>
              <a:rPr lang="zh-TW" altLang="en-US" dirty="0"/>
              <a:t>市長候選人</a:t>
            </a:r>
            <a:r>
              <a:rPr lang="zh-TW" altLang="en-US" dirty="0">
                <a:hlinkClick r:id="rId4" tooltip="柯文哲"/>
              </a:rPr>
              <a:t>柯文哲</a:t>
            </a:r>
            <a:r>
              <a:rPr lang="zh-TW" altLang="en-US" dirty="0"/>
              <a:t>為</a:t>
            </a:r>
            <a:r>
              <a:rPr lang="zh-TW" altLang="en-US" dirty="0">
                <a:hlinkClick r:id="rId5" tooltip="國立臺灣大學醫學院附設醫院"/>
              </a:rPr>
              <a:t>國立臺灣大學醫學院附設醫院</a:t>
            </a:r>
            <a:r>
              <a:rPr lang="zh-TW" altLang="en-US" dirty="0"/>
              <a:t>加護病房外科主任、並擔任臺大醫院</a:t>
            </a:r>
            <a:r>
              <a:rPr lang="en-US" altLang="zh-TW" dirty="0"/>
              <a:t>MG149</a:t>
            </a:r>
            <a:r>
              <a:rPr lang="zh-TW" altLang="en-US" dirty="0"/>
              <a:t>專戶的計劃主持人。</a:t>
            </a:r>
            <a:r>
              <a:rPr lang="zh-TW" altLang="en-US" dirty="0">
                <a:hlinkClick r:id="rId6" tooltip="中國國民黨"/>
              </a:rPr>
              <a:t>中國國民黨</a:t>
            </a:r>
            <a:r>
              <a:rPr lang="zh-TW" altLang="en-US" dirty="0">
                <a:hlinkClick r:id="rId7" tooltip="立委"/>
              </a:rPr>
              <a:t>立委</a:t>
            </a:r>
            <a:r>
              <a:rPr lang="zh-TW" altLang="en-US" dirty="0">
                <a:hlinkClick r:id="rId8" tooltip="羅淑蕾"/>
              </a:rPr>
              <a:t>羅淑蕾</a:t>
            </a:r>
            <a:r>
              <a:rPr lang="zh-TW" altLang="en-US" dirty="0"/>
              <a:t>質疑柯文哲在</a:t>
            </a:r>
            <a:r>
              <a:rPr lang="en-US" altLang="zh-TW" dirty="0"/>
              <a:t>MG149</a:t>
            </a:r>
            <a:r>
              <a:rPr lang="zh-TW" altLang="en-US" dirty="0"/>
              <a:t>之外私設帳戶，涉嫌貪污、洗錢、逃漏稅</a:t>
            </a:r>
            <a:r>
              <a:rPr lang="zh-TW" altLang="en-US" dirty="0" smtClean="0"/>
              <a:t>等，</a:t>
            </a:r>
            <a:r>
              <a:rPr lang="zh-TW" altLang="en-US" dirty="0"/>
              <a:t>均因罪嫌不足，予以不起訴處分。</a:t>
            </a:r>
          </a:p>
        </p:txBody>
      </p:sp>
    </p:spTree>
    <p:extLst>
      <p:ext uri="{BB962C8B-B14F-4D97-AF65-F5344CB8AC3E}">
        <p14:creationId xmlns:p14="http://schemas.microsoft.com/office/powerpoint/2010/main" val="482519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大數據的特性</a:t>
            </a:r>
            <a:endParaRPr lang="zh-TW" altLang="en-US" dirty="0"/>
          </a:p>
        </p:txBody>
      </p:sp>
      <p:sp>
        <p:nvSpPr>
          <p:cNvPr id="3" name="內容版面配置區 2"/>
          <p:cNvSpPr>
            <a:spLocks noGrp="1"/>
          </p:cNvSpPr>
          <p:nvPr>
            <p:ph idx="1"/>
          </p:nvPr>
        </p:nvSpPr>
        <p:spPr/>
        <p:txBody>
          <a:bodyPr>
            <a:normAutofit/>
          </a:bodyPr>
          <a:lstStyle/>
          <a:p>
            <a:r>
              <a:rPr lang="zh-TW" altLang="en-US" dirty="0"/>
              <a:t/>
            </a:r>
            <a:br>
              <a:rPr lang="zh-TW" altLang="en-US" dirty="0"/>
            </a:br>
            <a:r>
              <a:rPr lang="en-US" altLang="zh-TW" dirty="0"/>
              <a:t>2012</a:t>
            </a:r>
            <a:r>
              <a:rPr lang="zh-TW" altLang="en-US" dirty="0"/>
              <a:t>年，由麥塔集團改為高德納</a:t>
            </a:r>
            <a:r>
              <a:rPr lang="en-US" altLang="zh-TW" dirty="0"/>
              <a:t>(</a:t>
            </a:r>
            <a:r>
              <a:rPr lang="zh-TW" altLang="en-US" dirty="0"/>
              <a:t>即唐納德</a:t>
            </a:r>
            <a:r>
              <a:rPr lang="en-US" altLang="zh-TW" dirty="0"/>
              <a:t>·</a:t>
            </a:r>
            <a:r>
              <a:rPr lang="zh-TW" altLang="en-US" dirty="0"/>
              <a:t>爾文</a:t>
            </a:r>
            <a:r>
              <a:rPr lang="en-US" altLang="zh-TW" dirty="0"/>
              <a:t>·</a:t>
            </a:r>
            <a:r>
              <a:rPr lang="zh-TW" altLang="en-US" dirty="0"/>
              <a:t>克努斯，</a:t>
            </a:r>
            <a:r>
              <a:rPr lang="en-US" altLang="zh-TW" dirty="0"/>
              <a:t>Donald Ervin Knuth)</a:t>
            </a:r>
            <a:r>
              <a:rPr lang="zh-TW" altLang="en-US" dirty="0"/>
              <a:t>將大數據的定義修正為「大數據是大量、高速、及</a:t>
            </a:r>
            <a:r>
              <a:rPr lang="en-US" altLang="zh-TW" dirty="0"/>
              <a:t>/</a:t>
            </a:r>
            <a:r>
              <a:rPr lang="zh-TW" altLang="en-US" dirty="0"/>
              <a:t>或多變的資訊資產，它需要新型的處理模式去促成更強的決策能力、洞察力與最佳化處理。」，並在</a:t>
            </a:r>
            <a:r>
              <a:rPr lang="en-US" altLang="zh-TW" dirty="0"/>
              <a:t>3V</a:t>
            </a:r>
            <a:r>
              <a:rPr lang="zh-TW" altLang="en-US" dirty="0"/>
              <a:t>之外定義了第</a:t>
            </a:r>
            <a:r>
              <a:rPr lang="en-US" altLang="zh-TW" dirty="0"/>
              <a:t>4</a:t>
            </a:r>
            <a:r>
              <a:rPr lang="zh-TW" altLang="en-US" dirty="0"/>
              <a:t>個</a:t>
            </a:r>
            <a:r>
              <a:rPr lang="en-US" altLang="zh-TW" dirty="0"/>
              <a:t>V</a:t>
            </a:r>
            <a:r>
              <a:rPr lang="zh-TW" altLang="en-US" dirty="0"/>
              <a:t>，即加入真實性</a:t>
            </a:r>
            <a:r>
              <a:rPr lang="en-US" altLang="zh-TW" dirty="0"/>
              <a:t>(Veracity)</a:t>
            </a:r>
            <a:r>
              <a:rPr lang="zh-TW" altLang="en-US" dirty="0"/>
              <a:t>為第四特點，成為</a:t>
            </a:r>
            <a:r>
              <a:rPr lang="en-US" altLang="zh-TW" dirty="0"/>
              <a:t>4V</a:t>
            </a:r>
            <a:r>
              <a:rPr lang="zh-TW" altLang="en-US" dirty="0"/>
              <a:t>或</a:t>
            </a:r>
            <a:r>
              <a:rPr lang="en-US" altLang="zh-TW" dirty="0"/>
              <a:t>4VS</a:t>
            </a:r>
            <a:r>
              <a:rPr lang="zh-TW" altLang="en-US" dirty="0"/>
              <a:t>。</a:t>
            </a:r>
            <a:br>
              <a:rPr lang="zh-TW" altLang="en-US" dirty="0"/>
            </a:br>
            <a:endParaRPr lang="zh-TW" altLang="en-US" dirty="0"/>
          </a:p>
        </p:txBody>
      </p:sp>
      <p:pic>
        <p:nvPicPr>
          <p:cNvPr id="2050" name="Picture 2" descr="Volume、Velocity、Variety + Veracity = Va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4368799"/>
            <a:ext cx="5715000" cy="1943101"/>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6400800" y="6412647"/>
            <a:ext cx="3052293" cy="369332"/>
          </a:xfrm>
          <a:prstGeom prst="rect">
            <a:avLst/>
          </a:prstGeom>
          <a:noFill/>
        </p:spPr>
        <p:txBody>
          <a:bodyPr wrap="square" rtlCol="0">
            <a:spAutoFit/>
          </a:bodyPr>
          <a:lstStyle/>
          <a:p>
            <a:r>
              <a:rPr lang="zh-TW" altLang="en-US" dirty="0" smtClean="0"/>
              <a:t>資料來源：數位時代</a:t>
            </a:r>
            <a:endParaRPr lang="zh-TW" altLang="en-US" dirty="0"/>
          </a:p>
        </p:txBody>
      </p:sp>
    </p:spTree>
    <p:extLst>
      <p:ext uri="{BB962C8B-B14F-4D97-AF65-F5344CB8AC3E}">
        <p14:creationId xmlns:p14="http://schemas.microsoft.com/office/powerpoint/2010/main" val="1825989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社群軟體分類</a:t>
            </a:r>
            <a:endParaRPr lang="zh-TW" altLang="en-US" dirty="0"/>
          </a:p>
        </p:txBody>
      </p:sp>
      <p:sp>
        <p:nvSpPr>
          <p:cNvPr id="3" name="內容版面配置區 2"/>
          <p:cNvSpPr>
            <a:spLocks noGrp="1"/>
          </p:cNvSpPr>
          <p:nvPr>
            <p:ph idx="1"/>
          </p:nvPr>
        </p:nvSpPr>
        <p:spPr/>
        <p:txBody>
          <a:bodyPr/>
          <a:lstStyle/>
          <a:p>
            <a:r>
              <a:rPr lang="zh-TW" altLang="en-US" dirty="0"/>
              <a:t>臉書可以分成三塊來討論</a:t>
            </a:r>
            <a:r>
              <a:rPr lang="zh-TW" altLang="en-US" dirty="0" smtClean="0"/>
              <a:t>：</a:t>
            </a:r>
            <a:endParaRPr lang="en-US" altLang="zh-TW" dirty="0" smtClean="0"/>
          </a:p>
          <a:p>
            <a:pPr lvl="1"/>
            <a:r>
              <a:rPr lang="zh-TW" altLang="en-US" dirty="0" smtClean="0"/>
              <a:t>第</a:t>
            </a:r>
            <a:r>
              <a:rPr lang="zh-TW" altLang="en-US" dirty="0"/>
              <a:t>一塊是</a:t>
            </a:r>
            <a:r>
              <a:rPr lang="zh-TW" altLang="en-US" b="1" dirty="0"/>
              <a:t>一般個人用戶</a:t>
            </a:r>
            <a:r>
              <a:rPr lang="zh-TW" altLang="en-US" dirty="0" smtClean="0"/>
              <a:t>；</a:t>
            </a:r>
            <a:endParaRPr lang="en-US" altLang="zh-TW" dirty="0" smtClean="0"/>
          </a:p>
          <a:p>
            <a:pPr lvl="1"/>
            <a:r>
              <a:rPr lang="zh-TW" altLang="en-US" dirty="0" smtClean="0"/>
              <a:t>第二</a:t>
            </a:r>
            <a:r>
              <a:rPr lang="zh-TW" altLang="en-US" dirty="0"/>
              <a:t>塊是所謂的</a:t>
            </a:r>
            <a:r>
              <a:rPr lang="en-US" altLang="zh-TW" dirty="0"/>
              <a:t>Speaker</a:t>
            </a:r>
            <a:r>
              <a:rPr lang="zh-TW" altLang="en-US" dirty="0"/>
              <a:t>、就是</a:t>
            </a:r>
            <a:r>
              <a:rPr lang="zh-TW" altLang="en-US" b="1" dirty="0"/>
              <a:t>意見領袖</a:t>
            </a:r>
            <a:r>
              <a:rPr lang="zh-TW" altLang="en-US" dirty="0"/>
              <a:t>，如宅神朱學恆等</a:t>
            </a:r>
            <a:r>
              <a:rPr lang="zh-TW" altLang="en-US" dirty="0" smtClean="0"/>
              <a:t>；</a:t>
            </a:r>
            <a:endParaRPr lang="en-US" altLang="zh-TW" dirty="0" smtClean="0"/>
          </a:p>
          <a:p>
            <a:pPr lvl="1"/>
            <a:r>
              <a:rPr lang="zh-TW" altLang="en-US" dirty="0" smtClean="0"/>
              <a:t>最後</a:t>
            </a:r>
            <a:r>
              <a:rPr lang="zh-TW" altLang="en-US" dirty="0"/>
              <a:t>一塊是</a:t>
            </a:r>
            <a:r>
              <a:rPr lang="zh-TW" altLang="en-US" b="1" dirty="0"/>
              <a:t>新聞媒體</a:t>
            </a:r>
            <a:r>
              <a:rPr lang="zh-TW" altLang="en-US" dirty="0"/>
              <a:t>，新聞媒體在網路上有蘋果即時新聞、自由時報、</a:t>
            </a:r>
            <a:r>
              <a:rPr lang="en-US" altLang="zh-TW" dirty="0"/>
              <a:t>NOWnews</a:t>
            </a:r>
            <a:r>
              <a:rPr lang="zh-TW" altLang="en-US" dirty="0"/>
              <a:t>等。</a:t>
            </a:r>
          </a:p>
        </p:txBody>
      </p:sp>
    </p:spTree>
    <p:extLst>
      <p:ext uri="{BB962C8B-B14F-4D97-AF65-F5344CB8AC3E}">
        <p14:creationId xmlns:p14="http://schemas.microsoft.com/office/powerpoint/2010/main" val="24437162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策略應用</a:t>
            </a:r>
            <a:endParaRPr lang="zh-TW" altLang="en-US" dirty="0"/>
          </a:p>
        </p:txBody>
      </p:sp>
      <p:sp>
        <p:nvSpPr>
          <p:cNvPr id="3" name="內容版面配置區 2"/>
          <p:cNvSpPr>
            <a:spLocks noGrp="1"/>
          </p:cNvSpPr>
          <p:nvPr>
            <p:ph idx="1"/>
          </p:nvPr>
        </p:nvSpPr>
        <p:spPr/>
        <p:txBody>
          <a:bodyPr/>
          <a:lstStyle/>
          <a:p>
            <a:r>
              <a:rPr lang="zh-TW" altLang="en-US" dirty="0"/>
              <a:t>一般只</a:t>
            </a:r>
            <a:r>
              <a:rPr lang="zh-TW" altLang="en-US" dirty="0">
                <a:solidFill>
                  <a:srgbClr val="FF0000"/>
                </a:solidFill>
              </a:rPr>
              <a:t>關注總數有沒有往下掉</a:t>
            </a:r>
            <a:r>
              <a:rPr lang="zh-TW" altLang="en-US" dirty="0"/>
              <a:t>，如果熱度一直持續往上走，基本上就只會去跟昨天比較、取一個相對值。很多議題如果</a:t>
            </a:r>
            <a:r>
              <a:rPr lang="zh-TW" altLang="en-US" dirty="0">
                <a:solidFill>
                  <a:srgbClr val="FF0000"/>
                </a:solidFill>
              </a:rPr>
              <a:t>沒有意見領袖，就必須要想辦法找意見領袖</a:t>
            </a:r>
            <a:r>
              <a:rPr lang="zh-TW" altLang="en-US" dirty="0"/>
              <a:t>，或是從網路再度投放，讓議題被這些意見領袖看見。如果缺使用者，就把議題投放到使用者前面。</a:t>
            </a:r>
          </a:p>
        </p:txBody>
      </p:sp>
    </p:spTree>
    <p:extLst>
      <p:ext uri="{BB962C8B-B14F-4D97-AF65-F5344CB8AC3E}">
        <p14:creationId xmlns:p14="http://schemas.microsoft.com/office/powerpoint/2010/main" val="92468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策略應用</a:t>
            </a:r>
            <a:endParaRPr lang="zh-TW" altLang="en-US" dirty="0"/>
          </a:p>
        </p:txBody>
      </p:sp>
      <p:sp>
        <p:nvSpPr>
          <p:cNvPr id="3" name="內容版面配置區 2"/>
          <p:cNvSpPr>
            <a:spLocks noGrp="1"/>
          </p:cNvSpPr>
          <p:nvPr>
            <p:ph idx="1"/>
          </p:nvPr>
        </p:nvSpPr>
        <p:spPr/>
        <p:txBody>
          <a:bodyPr>
            <a:normAutofit/>
          </a:bodyPr>
          <a:lstStyle/>
          <a:p>
            <a:r>
              <a:rPr lang="zh-TW" altLang="en-US" dirty="0"/>
              <a:t>有一個</a:t>
            </a:r>
            <a:r>
              <a:rPr lang="zh-TW" altLang="en-US" dirty="0">
                <a:solidFill>
                  <a:srgbClr val="FF0000"/>
                </a:solidFill>
              </a:rPr>
              <a:t>大數據團隊的好處</a:t>
            </a:r>
            <a:r>
              <a:rPr lang="zh-TW" altLang="en-US" dirty="0"/>
              <a:t>是，隨時搜集並</a:t>
            </a:r>
            <a:r>
              <a:rPr lang="zh-TW" altLang="en-US" dirty="0">
                <a:solidFill>
                  <a:srgbClr val="FF0000"/>
                </a:solidFill>
              </a:rPr>
              <a:t>緊盯</a:t>
            </a:r>
            <a:r>
              <a:rPr lang="en-US" altLang="zh-TW" dirty="0">
                <a:solidFill>
                  <a:srgbClr val="FF0000"/>
                </a:solidFill>
              </a:rPr>
              <a:t>Data</a:t>
            </a:r>
            <a:r>
              <a:rPr lang="zh-TW" altLang="en-US" dirty="0"/>
              <a:t>，不過，一般只關注總數有沒有往下掉，如果熱度一直持續往上走，基本上就只會去跟昨天比較、取一個相對值。</a:t>
            </a:r>
            <a:r>
              <a:rPr lang="zh-TW" altLang="en-US" dirty="0">
                <a:solidFill>
                  <a:srgbClr val="FF0000"/>
                </a:solidFill>
              </a:rPr>
              <a:t>很多議題如果沒有意見領袖</a:t>
            </a:r>
            <a:r>
              <a:rPr lang="zh-TW" altLang="en-US" dirty="0"/>
              <a:t>，就必須要</a:t>
            </a:r>
            <a:r>
              <a:rPr lang="zh-TW" altLang="en-US" dirty="0">
                <a:solidFill>
                  <a:srgbClr val="FF0000"/>
                </a:solidFill>
              </a:rPr>
              <a:t>想辦法找意見領袖</a:t>
            </a:r>
            <a:r>
              <a:rPr lang="zh-TW" altLang="en-US" dirty="0"/>
              <a:t>，或是從網路再度投放，讓議題被這些意見領袖看見。</a:t>
            </a:r>
            <a:r>
              <a:rPr lang="zh-TW" altLang="en-US" dirty="0">
                <a:solidFill>
                  <a:srgbClr val="FF0000"/>
                </a:solidFill>
              </a:rPr>
              <a:t>如果缺使用者，就把議題投放到使用者前面</a:t>
            </a:r>
            <a:r>
              <a:rPr lang="zh-TW" altLang="en-US" dirty="0" smtClean="0"/>
              <a:t>。</a:t>
            </a:r>
            <a:endParaRPr lang="en-US" altLang="zh-TW" dirty="0" smtClean="0"/>
          </a:p>
        </p:txBody>
      </p:sp>
    </p:spTree>
    <p:extLst>
      <p:ext uri="{BB962C8B-B14F-4D97-AF65-F5344CB8AC3E}">
        <p14:creationId xmlns:p14="http://schemas.microsoft.com/office/powerpoint/2010/main" val="2611701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策略應用</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這個</a:t>
            </a:r>
            <a:r>
              <a:rPr lang="zh-TW" altLang="en-US" dirty="0"/>
              <a:t>部分，很難明確說出有一個標準值，反正，</a:t>
            </a:r>
            <a:r>
              <a:rPr lang="zh-TW" altLang="en-US" dirty="0">
                <a:solidFill>
                  <a:srgbClr val="FF0000"/>
                </a:solidFill>
              </a:rPr>
              <a:t>只要趨勢曲線沒有掉下來、這三方的比率又非常好，大家就可以確認這個議題「中」了。</a:t>
            </a:r>
            <a:r>
              <a:rPr lang="zh-TW" altLang="en-US" dirty="0"/>
              <a:t>團隊在操作這個部分其實蠻準的，一個議題在明天還會不會被群眾討論，他們的預測大半很準確。</a:t>
            </a:r>
          </a:p>
        </p:txBody>
      </p:sp>
    </p:spTree>
    <p:extLst>
      <p:ext uri="{BB962C8B-B14F-4D97-AF65-F5344CB8AC3E}">
        <p14:creationId xmlns:p14="http://schemas.microsoft.com/office/powerpoint/2010/main" val="3855790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議題該如何有效投放？</a:t>
            </a:r>
          </a:p>
        </p:txBody>
      </p:sp>
      <p:sp>
        <p:nvSpPr>
          <p:cNvPr id="3" name="內容版面配置區 2"/>
          <p:cNvSpPr>
            <a:spLocks noGrp="1"/>
          </p:cNvSpPr>
          <p:nvPr>
            <p:ph idx="1"/>
          </p:nvPr>
        </p:nvSpPr>
        <p:spPr/>
        <p:txBody>
          <a:bodyPr/>
          <a:lstStyle/>
          <a:p>
            <a:r>
              <a:rPr lang="zh-TW" altLang="en-US" b="1" dirty="0"/>
              <a:t>臉書是可以下廣告</a:t>
            </a:r>
            <a:r>
              <a:rPr lang="zh-TW" altLang="en-US" b="1" dirty="0" smtClean="0"/>
              <a:t>的</a:t>
            </a:r>
            <a:endParaRPr lang="en-US" altLang="zh-TW" b="1" dirty="0" smtClean="0"/>
          </a:p>
          <a:p>
            <a:r>
              <a:rPr lang="zh-TW" altLang="en-US" dirty="0"/>
              <a:t>臉書廣告有個好處，就是使用者可以選擇條件，所以，</a:t>
            </a:r>
            <a:r>
              <a:rPr lang="zh-TW" altLang="en-US" dirty="0">
                <a:solidFill>
                  <a:srgbClr val="FF0000"/>
                </a:solidFill>
              </a:rPr>
              <a:t>團隊會運用他們的網路技術跑數據，去找出哪一群人在哪些關鍵字底下？</a:t>
            </a:r>
            <a:r>
              <a:rPr lang="zh-TW" altLang="en-US" dirty="0"/>
              <a:t>無論是</a:t>
            </a:r>
            <a:r>
              <a:rPr lang="zh-TW" altLang="en-US" dirty="0">
                <a:solidFill>
                  <a:srgbClr val="FF0000"/>
                </a:solidFill>
              </a:rPr>
              <a:t>聚焦腳踏車、桌遊、跳舞，還是環保議題</a:t>
            </a:r>
            <a:r>
              <a:rPr lang="zh-TW" altLang="en-US" dirty="0"/>
              <a:t>，技術人員都有辦法把這群人找出來，並將廣告送到他們面前。這是滲透於無形的最高境界，讓人很容易在捲軸上面拉一拉，就可看到選戰團隊所訴求的柯文哲政見。</a:t>
            </a:r>
          </a:p>
        </p:txBody>
      </p:sp>
    </p:spTree>
    <p:extLst>
      <p:ext uri="{BB962C8B-B14F-4D97-AF65-F5344CB8AC3E}">
        <p14:creationId xmlns:p14="http://schemas.microsoft.com/office/powerpoint/2010/main" val="1078636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鎖定對政治冷感族群，強力</a:t>
            </a:r>
            <a:r>
              <a:rPr lang="zh-TW" altLang="en-US" b="1" dirty="0" smtClean="0"/>
              <a:t>擴散</a:t>
            </a:r>
            <a:endParaRPr lang="zh-TW" altLang="en-US" dirty="0"/>
          </a:p>
        </p:txBody>
      </p:sp>
      <p:sp>
        <p:nvSpPr>
          <p:cNvPr id="3" name="內容版面配置區 2"/>
          <p:cNvSpPr>
            <a:spLocks noGrp="1"/>
          </p:cNvSpPr>
          <p:nvPr>
            <p:ph idx="1"/>
          </p:nvPr>
        </p:nvSpPr>
        <p:spPr/>
        <p:txBody>
          <a:bodyPr/>
          <a:lstStyle/>
          <a:p>
            <a:r>
              <a:rPr lang="zh-TW" altLang="en-US" dirty="0"/>
              <a:t>我們比較特別的是</a:t>
            </a:r>
            <a:r>
              <a:rPr lang="zh-TW" altLang="en-US" dirty="0">
                <a:solidFill>
                  <a:srgbClr val="FF0000"/>
                </a:solidFill>
              </a:rPr>
              <a:t>利用大數據分析時下年輕人在乎的議題，</a:t>
            </a:r>
            <a:r>
              <a:rPr lang="zh-TW" altLang="en-US" dirty="0"/>
              <a:t>從</a:t>
            </a:r>
            <a:r>
              <a:rPr lang="zh-TW" altLang="en-US" dirty="0">
                <a:solidFill>
                  <a:srgbClr val="FF0000"/>
                </a:solidFill>
              </a:rPr>
              <a:t>虛擬網路世界做到實體</a:t>
            </a:r>
            <a:r>
              <a:rPr lang="zh-TW" altLang="en-US" dirty="0" smtClean="0">
                <a:solidFill>
                  <a:srgbClr val="FF0000"/>
                </a:solidFill>
              </a:rPr>
              <a:t>動員。</a:t>
            </a:r>
            <a:endParaRPr lang="en-US" altLang="zh-TW" dirty="0" smtClean="0">
              <a:solidFill>
                <a:srgbClr val="FF0000"/>
              </a:solidFill>
            </a:endParaRPr>
          </a:p>
          <a:p>
            <a:endParaRPr lang="zh-TW" altLang="en-US" dirty="0"/>
          </a:p>
        </p:txBody>
      </p:sp>
    </p:spTree>
    <p:extLst>
      <p:ext uri="{BB962C8B-B14F-4D97-AF65-F5344CB8AC3E}">
        <p14:creationId xmlns:p14="http://schemas.microsoft.com/office/powerpoint/2010/main" val="3712099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hlinkClick r:id="rId2"/>
              </a:rPr>
              <a:t>透過大數據戰法獲勝選</a:t>
            </a:r>
            <a:endParaRPr lang="zh-TW" altLang="en-US" dirty="0"/>
          </a:p>
        </p:txBody>
      </p:sp>
      <p:sp>
        <p:nvSpPr>
          <p:cNvPr id="3" name="內容版面配置區 2"/>
          <p:cNvSpPr>
            <a:spLocks noGrp="1"/>
          </p:cNvSpPr>
          <p:nvPr>
            <p:ph idx="1"/>
          </p:nvPr>
        </p:nvSpPr>
        <p:spPr/>
        <p:txBody>
          <a:bodyPr>
            <a:normAutofit/>
          </a:bodyPr>
          <a:lstStyle/>
          <a:p>
            <a:r>
              <a:rPr lang="en-US" altLang="zh-TW" dirty="0"/>
              <a:t>2014</a:t>
            </a:r>
            <a:r>
              <a:rPr lang="zh-TW" altLang="en-US" dirty="0"/>
              <a:t>年的九合一選舉中，柯</a:t>
            </a:r>
            <a:r>
              <a:rPr lang="en-US" altLang="zh-TW" dirty="0"/>
              <a:t>p</a:t>
            </a:r>
            <a:r>
              <a:rPr lang="zh-TW" altLang="en-US" dirty="0"/>
              <a:t>即採用大數據戰法而獲得勝選；在民主國家的政黨政治中，各國對於大數據分析的選舉模式將愈來愈重視。</a:t>
            </a:r>
            <a:r>
              <a:rPr lang="zh-TW" altLang="en-US" dirty="0" smtClean="0"/>
              <a:t/>
            </a:r>
            <a:br>
              <a:rPr lang="zh-TW" altLang="en-US" dirty="0" smtClean="0"/>
            </a:br>
            <a:r>
              <a:rPr lang="zh-TW" altLang="en-US" dirty="0" smtClean="0"/>
              <a:t/>
            </a:r>
            <a:br>
              <a:rPr lang="zh-TW" altLang="en-US" dirty="0" smtClean="0"/>
            </a:br>
            <a:r>
              <a:rPr lang="zh-TW" altLang="en-US" dirty="0" smtClean="0">
                <a:hlinkClick r:id="rId3"/>
              </a:rPr>
              <a:t>連</a:t>
            </a:r>
            <a:r>
              <a:rPr lang="zh-TW" altLang="en-US" dirty="0">
                <a:hlinkClick r:id="rId3"/>
              </a:rPr>
              <a:t>結</a:t>
            </a:r>
            <a:endParaRPr lang="en-US" altLang="zh-TW" dirty="0" smtClean="0"/>
          </a:p>
          <a:p>
            <a:endParaRPr lang="en-US" altLang="zh-TW" dirty="0"/>
          </a:p>
          <a:p>
            <a:endParaRPr lang="en-US" altLang="zh-TW" dirty="0" smtClean="0"/>
          </a:p>
        </p:txBody>
      </p:sp>
    </p:spTree>
    <p:extLst>
      <p:ext uri="{BB962C8B-B14F-4D97-AF65-F5344CB8AC3E}">
        <p14:creationId xmlns:p14="http://schemas.microsoft.com/office/powerpoint/2010/main" val="36206915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大數據非萬能</a:t>
            </a:r>
            <a:endParaRPr lang="zh-TW" altLang="en-US" dirty="0"/>
          </a:p>
        </p:txBody>
      </p:sp>
      <p:sp>
        <p:nvSpPr>
          <p:cNvPr id="3" name="內容版面配置區 2"/>
          <p:cNvSpPr>
            <a:spLocks noGrp="1"/>
          </p:cNvSpPr>
          <p:nvPr>
            <p:ph idx="1"/>
          </p:nvPr>
        </p:nvSpPr>
        <p:spPr/>
        <p:txBody>
          <a:bodyPr/>
          <a:lstStyle/>
          <a:p>
            <a:pPr algn="just"/>
            <a:r>
              <a:rPr lang="zh-TW" altLang="en-US" dirty="0">
                <a:solidFill>
                  <a:srgbClr val="FF0000"/>
                </a:solidFill>
              </a:rPr>
              <a:t>故意或錯誤的解讀、分析同樣會造成更大的災難</a:t>
            </a:r>
            <a:r>
              <a:rPr lang="zh-TW" altLang="en-US" dirty="0"/>
              <a:t>，顯示大數據的運用，要想精確無誤的話，還是需要對證或異質的資料來對比，柯</a:t>
            </a:r>
            <a:r>
              <a:rPr lang="en-US" altLang="zh-TW" dirty="0"/>
              <a:t>P</a:t>
            </a:r>
            <a:r>
              <a:rPr lang="zh-TW" altLang="en-US" dirty="0"/>
              <a:t>不懂波多野的聲量原本就高，沒有這條數據供對比，自然會被戴季全誤導而做出了錯誤的判斷。</a:t>
            </a:r>
            <a:r>
              <a:rPr lang="en-US" altLang="zh-TW" dirty="0">
                <a:solidFill>
                  <a:srgbClr val="FF0000"/>
                </a:solidFill>
              </a:rPr>
              <a:t>AV</a:t>
            </a:r>
            <a:r>
              <a:rPr lang="zh-TW" altLang="en-US" dirty="0">
                <a:solidFill>
                  <a:srgbClr val="FF0000"/>
                </a:solidFill>
              </a:rPr>
              <a:t>波卡的案例成了大數據錯誤使用的案例。</a:t>
            </a:r>
          </a:p>
        </p:txBody>
      </p:sp>
    </p:spTree>
    <p:extLst>
      <p:ext uri="{BB962C8B-B14F-4D97-AF65-F5344CB8AC3E}">
        <p14:creationId xmlns:p14="http://schemas.microsoft.com/office/powerpoint/2010/main" val="2287731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大數據非萬能</a:t>
            </a:r>
          </a:p>
        </p:txBody>
      </p:sp>
      <p:sp>
        <p:nvSpPr>
          <p:cNvPr id="3" name="內容版面配置區 2"/>
          <p:cNvSpPr>
            <a:spLocks noGrp="1"/>
          </p:cNvSpPr>
          <p:nvPr>
            <p:ph idx="1"/>
          </p:nvPr>
        </p:nvSpPr>
        <p:spPr/>
        <p:txBody>
          <a:bodyPr/>
          <a:lstStyle/>
          <a:p>
            <a:r>
              <a:rPr lang="zh-TW" altLang="en-US" dirty="0"/>
              <a:t>運用大數據來做消費者洞悉，幫助客戶找到最佳的社群脈動並支援行銷決策，每做一個案例就是檢證一次，這也是新媒體最大的特色之一：不斷實驗中。既是實驗中，就得更加小心，</a:t>
            </a:r>
            <a:r>
              <a:rPr lang="zh-TW" altLang="en-US" dirty="0">
                <a:solidFill>
                  <a:srgbClr val="FF0000"/>
                </a:solidFill>
              </a:rPr>
              <a:t>目前為止，大數據是值得參考，但非絕對神準，要做更精確的判斷還是需要多方考量，不能只為了追求聲量高熱度高（數據好看）而忽略全體人民的觀感啊！</a:t>
            </a:r>
          </a:p>
        </p:txBody>
      </p:sp>
    </p:spTree>
    <p:extLst>
      <p:ext uri="{BB962C8B-B14F-4D97-AF65-F5344CB8AC3E}">
        <p14:creationId xmlns:p14="http://schemas.microsoft.com/office/powerpoint/2010/main" val="616709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大數據非萬能</a:t>
            </a:r>
          </a:p>
        </p:txBody>
      </p:sp>
      <p:sp>
        <p:nvSpPr>
          <p:cNvPr id="3" name="內容版面配置區 2"/>
          <p:cNvSpPr>
            <a:spLocks noGrp="1"/>
          </p:cNvSpPr>
          <p:nvPr>
            <p:ph idx="1"/>
          </p:nvPr>
        </p:nvSpPr>
        <p:spPr/>
        <p:txBody>
          <a:bodyPr/>
          <a:lstStyle/>
          <a:p>
            <a:r>
              <a:rPr lang="zh-TW" altLang="en-US" dirty="0"/>
              <a:t>然而，</a:t>
            </a:r>
            <a:r>
              <a:rPr lang="zh-TW" altLang="en-US" dirty="0">
                <a:solidFill>
                  <a:srgbClr val="FF0000"/>
                </a:solidFill>
              </a:rPr>
              <a:t>大數據並非絕對神準</a:t>
            </a:r>
            <a:r>
              <a:rPr lang="zh-TW" altLang="en-US" dirty="0"/>
              <a:t>，在海量資料探勘中，假設的提出是重大的關鍵，因為</a:t>
            </a:r>
            <a:r>
              <a:rPr lang="zh-TW" altLang="en-US" dirty="0">
                <a:solidFill>
                  <a:srgbClr val="FF0000"/>
                </a:solidFill>
              </a:rPr>
              <a:t>針對問題或議題提出需求與假定若是過於浮泛</a:t>
            </a:r>
            <a:r>
              <a:rPr lang="zh-TW" altLang="en-US" dirty="0"/>
              <a:t>，</a:t>
            </a:r>
            <a:r>
              <a:rPr lang="zh-TW" altLang="en-US" dirty="0">
                <a:solidFill>
                  <a:srgbClr val="FF0000"/>
                </a:solidFill>
              </a:rPr>
              <a:t>跑出來的數據明顯地就是無法反映事實的數據</a:t>
            </a:r>
            <a:r>
              <a:rPr lang="zh-TW" altLang="en-US" dirty="0"/>
              <a:t>，對於決策很可能就會提供偏差的決定</a:t>
            </a:r>
            <a:r>
              <a:rPr lang="zh-TW" altLang="en-US" dirty="0" smtClean="0"/>
              <a:t>。</a:t>
            </a:r>
            <a:endParaRPr lang="en-US" altLang="zh-TW" dirty="0" smtClean="0"/>
          </a:p>
          <a:p>
            <a:r>
              <a:rPr lang="zh-TW" altLang="en-US" dirty="0" smtClean="0"/>
              <a:t>還有</a:t>
            </a:r>
            <a:r>
              <a:rPr lang="zh-TW" altLang="en-US" dirty="0"/>
              <a:t>另一個</a:t>
            </a:r>
            <a:r>
              <a:rPr lang="zh-TW" altLang="en-US" dirty="0">
                <a:solidFill>
                  <a:srgbClr val="FF0000"/>
                </a:solidFill>
              </a:rPr>
              <a:t>重大關鍵就是在數據出爐後的分析與解讀</a:t>
            </a:r>
            <a:r>
              <a:rPr lang="zh-TW" altLang="en-US" dirty="0"/>
              <a:t>，</a:t>
            </a:r>
            <a:r>
              <a:rPr lang="zh-TW" altLang="en-US" dirty="0">
                <a:solidFill>
                  <a:srgbClr val="FF0000"/>
                </a:solidFill>
              </a:rPr>
              <a:t>漂亮的數據並不代表結果一定更好</a:t>
            </a:r>
            <a:r>
              <a:rPr lang="zh-TW" altLang="en-US" dirty="0"/>
              <a:t>。戴季全的</a:t>
            </a:r>
            <a:r>
              <a:rPr lang="en-US" altLang="zh-TW" dirty="0"/>
              <a:t>AV</a:t>
            </a:r>
            <a:r>
              <a:rPr lang="zh-TW" altLang="en-US" dirty="0"/>
              <a:t>波卡跑出的聲量熱度高，可是</a:t>
            </a:r>
            <a:r>
              <a:rPr lang="zh-TW" altLang="en-US" dirty="0">
                <a:solidFill>
                  <a:srgbClr val="FF0000"/>
                </a:solidFill>
              </a:rPr>
              <a:t>波多野結衣</a:t>
            </a:r>
            <a:r>
              <a:rPr lang="zh-TW" altLang="en-US" dirty="0"/>
              <a:t>在年輕世代特別是網路社群是頗具知名度的，像捷連才推出「天使／魔鬼」的波卡眼尖的讀者 馬上看出是抄波多野的</a:t>
            </a:r>
            <a:r>
              <a:rPr lang="en-US" altLang="zh-TW" dirty="0"/>
              <a:t>AV</a:t>
            </a:r>
            <a:r>
              <a:rPr lang="zh-TW" altLang="en-US" dirty="0"/>
              <a:t>影片，而戴季全不就是看準了這個賣點才會去找這位「黑色林志玲」，不找本土的林志玲不就是想要讓波卡賣得更多嗎？</a:t>
            </a:r>
          </a:p>
        </p:txBody>
      </p:sp>
    </p:spTree>
    <p:extLst>
      <p:ext uri="{BB962C8B-B14F-4D97-AF65-F5344CB8AC3E}">
        <p14:creationId xmlns:p14="http://schemas.microsoft.com/office/powerpoint/2010/main" val="241905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大數據</a:t>
            </a:r>
            <a:r>
              <a:rPr lang="en-US" altLang="zh-TW" dirty="0"/>
              <a:t>(Big data</a:t>
            </a:r>
            <a:r>
              <a:rPr lang="zh-TW" altLang="en-US" dirty="0"/>
              <a:t>或</a:t>
            </a:r>
            <a:r>
              <a:rPr lang="en-US" altLang="zh-TW" dirty="0" err="1"/>
              <a:t>Megadata</a:t>
            </a:r>
            <a:r>
              <a:rPr lang="en-US" altLang="zh-TW" dirty="0"/>
              <a:t>)</a:t>
            </a:r>
            <a:endParaRPr lang="zh-TW" altLang="en-US" dirty="0"/>
          </a:p>
        </p:txBody>
      </p:sp>
      <p:sp>
        <p:nvSpPr>
          <p:cNvPr id="3" name="內容版面配置區 2"/>
          <p:cNvSpPr>
            <a:spLocks noGrp="1"/>
          </p:cNvSpPr>
          <p:nvPr>
            <p:ph idx="1"/>
          </p:nvPr>
        </p:nvSpPr>
        <p:spPr/>
        <p:txBody>
          <a:bodyPr/>
          <a:lstStyle/>
          <a:p>
            <a:r>
              <a:rPr lang="zh-TW" altLang="en-US" dirty="0"/>
              <a:t>大數據</a:t>
            </a:r>
            <a:r>
              <a:rPr lang="en-US" altLang="zh-TW" dirty="0"/>
              <a:t>(Big data</a:t>
            </a:r>
            <a:r>
              <a:rPr lang="zh-TW" altLang="en-US" dirty="0"/>
              <a:t>或</a:t>
            </a:r>
            <a:r>
              <a:rPr lang="en-US" altLang="zh-TW" dirty="0" err="1"/>
              <a:t>Megadata</a:t>
            </a:r>
            <a:r>
              <a:rPr lang="en-US" altLang="zh-TW" dirty="0"/>
              <a:t>)</a:t>
            </a:r>
            <a:r>
              <a:rPr lang="zh-TW" altLang="en-US" dirty="0"/>
              <a:t>又稱為巨量資料、海量資料、大資料，指的是所涉及的資料量規模巨大到無法透過人工，在合理時間內達到擷取、管理、處理、並整理成為人類所能解讀的資訊</a:t>
            </a:r>
            <a:r>
              <a:rPr lang="zh-TW" altLang="en-US" dirty="0" smtClean="0"/>
              <a:t>。</a:t>
            </a:r>
            <a:endParaRPr lang="en-US" altLang="zh-TW" dirty="0" smtClean="0"/>
          </a:p>
          <a:p>
            <a:r>
              <a:rPr lang="zh-TW" altLang="en-US" dirty="0"/>
              <a:t>數據不僅是數據量大，數據結構復雜，而且應該是動態變化、蘊含著豐富使用價值的數據。</a:t>
            </a:r>
            <a:br>
              <a:rPr lang="zh-TW" altLang="en-US" dirty="0"/>
            </a:br>
            <a:r>
              <a:rPr lang="zh-TW" altLang="en-US" dirty="0"/>
              <a:t/>
            </a:r>
            <a:br>
              <a:rPr lang="zh-TW" altLang="en-US" dirty="0"/>
            </a:br>
            <a:endParaRPr lang="zh-TW" altLang="en-US" dirty="0"/>
          </a:p>
        </p:txBody>
      </p:sp>
    </p:spTree>
    <p:extLst>
      <p:ext uri="{BB962C8B-B14F-4D97-AF65-F5344CB8AC3E}">
        <p14:creationId xmlns:p14="http://schemas.microsoft.com/office/powerpoint/2010/main" val="69485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Google Trends</a:t>
            </a:r>
            <a:endParaRPr lang="zh-TW" altLang="en-US" dirty="0"/>
          </a:p>
        </p:txBody>
      </p:sp>
      <p:sp>
        <p:nvSpPr>
          <p:cNvPr id="3" name="內容版面配置區 2"/>
          <p:cNvSpPr>
            <a:spLocks noGrp="1"/>
          </p:cNvSpPr>
          <p:nvPr>
            <p:ph idx="1"/>
          </p:nvPr>
        </p:nvSpPr>
        <p:spPr/>
        <p:txBody>
          <a:bodyPr/>
          <a:lstStyle/>
          <a:p>
            <a:r>
              <a:rPr lang="en-US" altLang="zh-TW" dirty="0" smtClean="0">
                <a:hlinkClick r:id="rId2"/>
              </a:rPr>
              <a:t>http://www.google.com/trends</a:t>
            </a:r>
            <a:endParaRPr lang="en-US" altLang="zh-TW" dirty="0" smtClean="0"/>
          </a:p>
          <a:p>
            <a:r>
              <a:rPr lang="zh-TW" altLang="en-US" dirty="0"/>
              <a:t>關鍵字的</a:t>
            </a:r>
            <a:r>
              <a:rPr lang="zh-TW" altLang="en-US" dirty="0" smtClean="0"/>
              <a:t>比較</a:t>
            </a:r>
            <a:endParaRPr lang="en-US" altLang="zh-TW" dirty="0" smtClean="0"/>
          </a:p>
          <a:p>
            <a:r>
              <a:rPr lang="zh-TW" altLang="en-US" dirty="0"/>
              <a:t>網站流量的比較</a:t>
            </a:r>
          </a:p>
          <a:p>
            <a:endParaRPr lang="zh-TW" altLang="en-US" dirty="0"/>
          </a:p>
          <a:p>
            <a:endParaRPr lang="zh-TW" altLang="en-US" dirty="0"/>
          </a:p>
        </p:txBody>
      </p:sp>
    </p:spTree>
    <p:extLst>
      <p:ext uri="{BB962C8B-B14F-4D97-AF65-F5344CB8AC3E}">
        <p14:creationId xmlns:p14="http://schemas.microsoft.com/office/powerpoint/2010/main" val="20013994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p:spPr>
        <p:txBody>
          <a:bodyPr/>
          <a:lstStyle/>
          <a:p>
            <a:r>
              <a:rPr lang="en-US" altLang="zh-TW" dirty="0" smtClean="0"/>
              <a:t>Google Trends</a:t>
            </a:r>
            <a:endParaRPr lang="zh-TW" altLang="en-US" dirty="0"/>
          </a:p>
        </p:txBody>
      </p:sp>
      <p:sp>
        <p:nvSpPr>
          <p:cNvPr id="3" name="內容版面配置區 2"/>
          <p:cNvSpPr>
            <a:spLocks noGrp="1"/>
          </p:cNvSpPr>
          <p:nvPr>
            <p:ph idx="1"/>
          </p:nvPr>
        </p:nvSpPr>
        <p:spPr/>
        <p:txBody>
          <a:bodyPr/>
          <a:lstStyle/>
          <a:p>
            <a:r>
              <a:rPr lang="zh-TW" altLang="en-US" dirty="0"/>
              <a:t>「</a:t>
            </a:r>
            <a:r>
              <a:rPr lang="zh-TW" altLang="en-US" b="1" dirty="0"/>
              <a:t>關鍵字</a:t>
            </a:r>
            <a:r>
              <a:rPr lang="zh-TW" altLang="en-US" dirty="0"/>
              <a:t>」的地位可是非常崇高的，任何網站都非常注重關鍵字，因此很多「關鍵字」的一些相關服務。「</a:t>
            </a:r>
            <a:r>
              <a:rPr lang="zh-TW" altLang="en-US" dirty="0">
                <a:solidFill>
                  <a:srgbClr val="FF0000"/>
                </a:solidFill>
              </a:rPr>
              <a:t>關鍵字</a:t>
            </a:r>
            <a:r>
              <a:rPr lang="zh-TW" altLang="en-US" dirty="0"/>
              <a:t>」能幹嘛呢？從現實面來說的，</a:t>
            </a:r>
            <a:r>
              <a:rPr lang="zh-TW" altLang="en-US" b="1" dirty="0">
                <a:solidFill>
                  <a:srgbClr val="FF0000"/>
                </a:solidFill>
              </a:rPr>
              <a:t>它就是一種可以拿來賣錢的東西</a:t>
            </a:r>
            <a:r>
              <a:rPr lang="zh-TW" altLang="en-US" dirty="0"/>
              <a:t>。不過在網站經營者角度上，「關鍵字」的運用就是</a:t>
            </a:r>
            <a:r>
              <a:rPr lang="zh-TW" altLang="en-US" b="1" dirty="0">
                <a:solidFill>
                  <a:srgbClr val="FF0000"/>
                </a:solidFill>
              </a:rPr>
              <a:t>一種網站的行銷</a:t>
            </a:r>
            <a:r>
              <a:rPr lang="zh-TW" altLang="en-US" dirty="0"/>
              <a:t>，我們要會觀察網友喜歡用哪些「關鍵字」找東西，為了增加網站被瀏覽的機率變高，則要是當的在標題中，運用大家常用的「關鍵字」。</a:t>
            </a:r>
          </a:p>
        </p:txBody>
      </p:sp>
    </p:spTree>
    <p:extLst>
      <p:ext uri="{BB962C8B-B14F-4D97-AF65-F5344CB8AC3E}">
        <p14:creationId xmlns:p14="http://schemas.microsoft.com/office/powerpoint/2010/main" val="11921734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QSeach</a:t>
            </a:r>
            <a:r>
              <a:rPr lang="zh-TW" altLang="en-US" dirty="0" smtClean="0"/>
              <a:t>操作說明</a:t>
            </a:r>
            <a:endParaRPr lang="zh-TW" altLang="en-US" dirty="0"/>
          </a:p>
        </p:txBody>
      </p:sp>
      <p:sp>
        <p:nvSpPr>
          <p:cNvPr id="3" name="內容版面配置區 2"/>
          <p:cNvSpPr>
            <a:spLocks noGrp="1"/>
          </p:cNvSpPr>
          <p:nvPr>
            <p:ph idx="1"/>
          </p:nvPr>
        </p:nvSpPr>
        <p:spPr/>
        <p:txBody>
          <a:bodyPr/>
          <a:lstStyle/>
          <a:p>
            <a:r>
              <a:rPr lang="en-US" altLang="zh-TW" dirty="0">
                <a:hlinkClick r:id="rId2"/>
              </a:rPr>
              <a:t>https://</a:t>
            </a:r>
            <a:r>
              <a:rPr lang="en-US" altLang="zh-TW" dirty="0" smtClean="0">
                <a:hlinkClick r:id="rId2"/>
              </a:rPr>
              <a:t>www.youtube.com/watch?v=GLijr6CcFkc</a:t>
            </a:r>
            <a:endParaRPr lang="en-US" altLang="zh-TW" dirty="0" smtClean="0"/>
          </a:p>
          <a:p>
            <a:endParaRPr lang="en-US" altLang="zh-TW" dirty="0"/>
          </a:p>
          <a:p>
            <a:endParaRPr lang="zh-TW" altLang="en-US" dirty="0"/>
          </a:p>
        </p:txBody>
      </p:sp>
    </p:spTree>
    <p:extLst>
      <p:ext uri="{BB962C8B-B14F-4D97-AF65-F5344CB8AC3E}">
        <p14:creationId xmlns:p14="http://schemas.microsoft.com/office/powerpoint/2010/main" val="28966533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41987" y="330601"/>
            <a:ext cx="10515600" cy="931529"/>
          </a:xfrm>
        </p:spPr>
        <p:txBody>
          <a:bodyPr/>
          <a:lstStyle/>
          <a:p>
            <a:r>
              <a:rPr lang="zh-TW" altLang="en-US" b="1" dirty="0"/>
              <a:t>第</a:t>
            </a:r>
            <a:r>
              <a:rPr lang="en-US" altLang="zh-TW" b="1" dirty="0"/>
              <a:t>1</a:t>
            </a:r>
            <a:r>
              <a:rPr lang="zh-TW" altLang="en-US" b="1" dirty="0"/>
              <a:t>步</a:t>
            </a:r>
            <a:r>
              <a:rPr lang="zh-TW" altLang="en-US" dirty="0"/>
              <a:t>  以</a:t>
            </a:r>
            <a:r>
              <a:rPr lang="en-US" altLang="zh-TW" dirty="0"/>
              <a:t>Google Chrome</a:t>
            </a:r>
            <a:r>
              <a:rPr lang="zh-TW" altLang="en-US" dirty="0"/>
              <a:t>為例，安裝好</a:t>
            </a:r>
            <a:r>
              <a:rPr lang="en-US" altLang="zh-TW" dirty="0" err="1"/>
              <a:t>QSearch</a:t>
            </a:r>
            <a:r>
              <a:rPr lang="zh-TW" altLang="en-US" dirty="0"/>
              <a:t>的應用程式後，點選一下，然後使用</a:t>
            </a:r>
            <a:r>
              <a:rPr lang="en-US" altLang="zh-TW" dirty="0" err="1"/>
              <a:t>facebook</a:t>
            </a:r>
            <a:r>
              <a:rPr lang="zh-TW" altLang="en-US" dirty="0"/>
              <a:t>登入</a:t>
            </a:r>
            <a:r>
              <a:rPr lang="zh-TW" altLang="en-US" dirty="0" smtClean="0"/>
              <a:t>。</a:t>
            </a:r>
            <a:endParaRPr lang="en-US" altLang="zh-TW" dirty="0" smtClean="0"/>
          </a:p>
          <a:p>
            <a:endParaRPr lang="zh-TW" altLang="en-US" dirty="0"/>
          </a:p>
        </p:txBody>
      </p:sp>
      <p:pic>
        <p:nvPicPr>
          <p:cNvPr id="1026" name="Picture 2" descr="QSearch 超精準的Facebook塗鴉牆搜尋引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410" y="1262130"/>
            <a:ext cx="6258103" cy="538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1324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41987" y="330601"/>
            <a:ext cx="10515600" cy="931529"/>
          </a:xfrm>
        </p:spPr>
        <p:txBody>
          <a:bodyPr/>
          <a:lstStyle/>
          <a:p>
            <a:r>
              <a:rPr lang="zh-TW" altLang="en-US" b="1" dirty="0"/>
              <a:t>第</a:t>
            </a:r>
            <a:r>
              <a:rPr lang="en-US" altLang="zh-TW" b="1" dirty="0"/>
              <a:t>2</a:t>
            </a:r>
            <a:r>
              <a:rPr lang="zh-TW" altLang="en-US" b="1" dirty="0"/>
              <a:t>步</a:t>
            </a:r>
            <a:r>
              <a:rPr lang="zh-TW" altLang="en-US" dirty="0"/>
              <a:t>  請授權給 </a:t>
            </a:r>
            <a:r>
              <a:rPr lang="en-US" altLang="zh-TW" dirty="0"/>
              <a:t>QSearch </a:t>
            </a:r>
            <a:r>
              <a:rPr lang="zh-TW" altLang="en-US" dirty="0"/>
              <a:t>，這樣才能搜尋你的訊息。</a:t>
            </a:r>
          </a:p>
        </p:txBody>
      </p:sp>
      <p:pic>
        <p:nvPicPr>
          <p:cNvPr id="4098" name="Picture 2" descr="QSearch 超精準的Facebook塗鴉牆搜尋引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618" y="1855519"/>
            <a:ext cx="7375168" cy="364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039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41987" y="330601"/>
            <a:ext cx="10515600" cy="931529"/>
          </a:xfrm>
        </p:spPr>
        <p:txBody>
          <a:bodyPr/>
          <a:lstStyle/>
          <a:p>
            <a:r>
              <a:rPr lang="zh-TW" altLang="en-US" b="1" dirty="0"/>
              <a:t>第</a:t>
            </a:r>
            <a:r>
              <a:rPr lang="en-US" altLang="zh-TW" b="1" dirty="0"/>
              <a:t>3</a:t>
            </a:r>
            <a:r>
              <a:rPr lang="zh-TW" altLang="en-US" b="1" dirty="0"/>
              <a:t>步</a:t>
            </a:r>
            <a:r>
              <a:rPr lang="zh-TW" altLang="en-US" dirty="0"/>
              <a:t>  授權完後可能會出現此視窗，體可以直接在此搜尋，或者是直接進入</a:t>
            </a:r>
            <a:r>
              <a:rPr lang="zh-TW" altLang="en-US" dirty="0">
                <a:hlinkClick r:id="rId2"/>
              </a:rPr>
              <a:t>這頁</a:t>
            </a:r>
            <a:r>
              <a:rPr lang="zh-TW" altLang="en-US" dirty="0"/>
              <a:t>搜尋。</a:t>
            </a:r>
          </a:p>
        </p:txBody>
      </p:sp>
      <p:pic>
        <p:nvPicPr>
          <p:cNvPr id="3074" name="Picture 2" descr="QSearch 超精準的Facebook塗鴉牆搜尋引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437" y="1262130"/>
            <a:ext cx="6966442" cy="5131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065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41987" y="330601"/>
            <a:ext cx="10515600" cy="931529"/>
          </a:xfrm>
        </p:spPr>
        <p:txBody>
          <a:bodyPr/>
          <a:lstStyle/>
          <a:p>
            <a:r>
              <a:rPr lang="zh-TW" altLang="en-US" b="1" dirty="0"/>
              <a:t>第</a:t>
            </a:r>
            <a:r>
              <a:rPr lang="en-US" altLang="zh-TW" b="1" dirty="0"/>
              <a:t>4</a:t>
            </a:r>
            <a:r>
              <a:rPr lang="zh-TW" altLang="en-US" b="1" dirty="0"/>
              <a:t>步</a:t>
            </a:r>
            <a:r>
              <a:rPr lang="zh-TW" altLang="en-US" dirty="0"/>
              <a:t>  平時要搜尋，可以點一下小圖案叫出搜尋介面，這邊可以搜尋狀態、照片、影音、打卡，設定搜尋時間與設定搜尋人。</a:t>
            </a:r>
          </a:p>
        </p:txBody>
      </p:sp>
      <p:pic>
        <p:nvPicPr>
          <p:cNvPr id="2050" name="Picture 2" descr="QSearch 超精準的Facebook塗鴉牆搜尋引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558" y="1262129"/>
            <a:ext cx="5845980" cy="5538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3761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41987" y="330601"/>
            <a:ext cx="10515600" cy="931529"/>
          </a:xfrm>
        </p:spPr>
        <p:txBody>
          <a:bodyPr/>
          <a:lstStyle/>
          <a:p>
            <a:r>
              <a:rPr lang="zh-TW" altLang="en-US" dirty="0"/>
              <a:t> </a:t>
            </a:r>
            <a:r>
              <a:rPr lang="zh-TW" altLang="en-US" b="1" dirty="0" smtClean="0"/>
              <a:t>第</a:t>
            </a:r>
            <a:r>
              <a:rPr lang="en-US" altLang="zh-TW" b="1" dirty="0" smtClean="0"/>
              <a:t>5</a:t>
            </a:r>
            <a:r>
              <a:rPr lang="zh-TW" altLang="en-US" b="1" dirty="0" smtClean="0"/>
              <a:t>步 </a:t>
            </a:r>
            <a:r>
              <a:rPr lang="zh-TW" altLang="en-US" dirty="0" smtClean="0"/>
              <a:t>搜尋</a:t>
            </a:r>
            <a:r>
              <a:rPr lang="zh-TW" altLang="en-US" dirty="0"/>
              <a:t>時，也可以限定某幾位朋友。</a:t>
            </a:r>
          </a:p>
        </p:txBody>
      </p:sp>
      <p:pic>
        <p:nvPicPr>
          <p:cNvPr id="3074" name="Picture 2" descr="QSearch 超精準的Facebook塗鴉牆搜尋引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437" y="1262130"/>
            <a:ext cx="6966442" cy="5131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041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41987" y="330601"/>
            <a:ext cx="10515600" cy="931529"/>
          </a:xfrm>
        </p:spPr>
        <p:txBody>
          <a:bodyPr/>
          <a:lstStyle/>
          <a:p>
            <a:r>
              <a:rPr lang="zh-TW" altLang="en-US" b="1" dirty="0" smtClean="0"/>
              <a:t>第</a:t>
            </a:r>
            <a:r>
              <a:rPr lang="en-US" altLang="zh-TW" b="1" dirty="0" smtClean="0"/>
              <a:t>6</a:t>
            </a:r>
            <a:r>
              <a:rPr lang="zh-TW" altLang="en-US" b="1" dirty="0" smtClean="0"/>
              <a:t>步</a:t>
            </a:r>
            <a:r>
              <a:rPr lang="zh-TW" altLang="en-US" dirty="0"/>
              <a:t> </a:t>
            </a:r>
            <a:r>
              <a:rPr lang="zh-TW" altLang="en-US" dirty="0" smtClean="0"/>
              <a:t> 第一次</a:t>
            </a:r>
            <a:r>
              <a:rPr lang="zh-TW" altLang="en-US" dirty="0"/>
              <a:t>搜尋可能會比較卡，之後速度就會順暢，例如搜尋個「菜瓜布」</a:t>
            </a:r>
            <a:r>
              <a:rPr lang="en-US" altLang="zh-TW" dirty="0"/>
              <a:t>…</a:t>
            </a:r>
            <a:r>
              <a:rPr lang="zh-TW" altLang="en-US" dirty="0"/>
              <a:t>真的精準搜出。</a:t>
            </a:r>
          </a:p>
        </p:txBody>
      </p:sp>
      <p:pic>
        <p:nvPicPr>
          <p:cNvPr id="5122" name="Picture 2" descr="QSearch 超精準的Facebook塗鴉牆搜尋引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682" y="1262130"/>
            <a:ext cx="5472493" cy="5472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1238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資料來源</a:t>
            </a:r>
            <a:r>
              <a:rPr lang="en-US" altLang="zh-TW" dirty="0"/>
              <a:t/>
            </a:r>
            <a:br>
              <a:rPr lang="en-US" altLang="zh-TW" dirty="0"/>
            </a:br>
            <a:endParaRPr lang="zh-TW" altLang="en-US" dirty="0"/>
          </a:p>
        </p:txBody>
      </p:sp>
      <p:sp>
        <p:nvSpPr>
          <p:cNvPr id="3" name="內容版面配置區 2"/>
          <p:cNvSpPr>
            <a:spLocks noGrp="1"/>
          </p:cNvSpPr>
          <p:nvPr>
            <p:ph idx="1"/>
          </p:nvPr>
        </p:nvSpPr>
        <p:spPr>
          <a:xfrm>
            <a:off x="838200" y="965914"/>
            <a:ext cx="10515600" cy="5795493"/>
          </a:xfrm>
        </p:spPr>
        <p:txBody>
          <a:bodyPr>
            <a:normAutofit/>
          </a:bodyPr>
          <a:lstStyle/>
          <a:p>
            <a:endParaRPr lang="en-US" altLang="zh-TW" dirty="0" smtClean="0"/>
          </a:p>
          <a:p>
            <a:r>
              <a:rPr lang="en-US" altLang="zh-TW" dirty="0" smtClean="0"/>
              <a:t>#</a:t>
            </a:r>
            <a:r>
              <a:rPr lang="zh-TW" altLang="en-US" dirty="0"/>
              <a:t>大數據 </a:t>
            </a:r>
            <a:r>
              <a:rPr lang="en-US" altLang="zh-TW" dirty="0"/>
              <a:t>#3V</a:t>
            </a:r>
            <a:r>
              <a:rPr lang="zh-TW" altLang="en-US" dirty="0"/>
              <a:t>與</a:t>
            </a:r>
            <a:r>
              <a:rPr lang="en-US" altLang="zh-TW" dirty="0"/>
              <a:t>4V #</a:t>
            </a:r>
            <a:r>
              <a:rPr lang="zh-TW" altLang="en-US" dirty="0"/>
              <a:t>數據挖掘</a:t>
            </a:r>
            <a:br>
              <a:rPr lang="zh-TW" altLang="en-US" dirty="0"/>
            </a:br>
            <a:r>
              <a:rPr lang="zh-TW" altLang="en-US" dirty="0"/>
              <a:t>大數據分析</a:t>
            </a:r>
            <a:r>
              <a:rPr lang="en-US" altLang="zh-TW" dirty="0"/>
              <a:t>-</a:t>
            </a:r>
            <a:r>
              <a:rPr lang="zh-TW" altLang="en-US" dirty="0"/>
              <a:t>以柯</a:t>
            </a:r>
            <a:r>
              <a:rPr lang="en-US" altLang="zh-TW" dirty="0"/>
              <a:t>P</a:t>
            </a:r>
            <a:r>
              <a:rPr lang="zh-TW" altLang="en-US" dirty="0"/>
              <a:t>現象為例 </a:t>
            </a:r>
            <a:r>
              <a:rPr lang="en-US" altLang="zh-TW" dirty="0"/>
              <a:t>- </a:t>
            </a:r>
            <a:r>
              <a:rPr lang="zh-TW" altLang="en-US" dirty="0"/>
              <a:t>國家政策研究基金會</a:t>
            </a:r>
            <a:br>
              <a:rPr lang="zh-TW" altLang="en-US" dirty="0"/>
            </a:br>
            <a:r>
              <a:rPr lang="en-US" altLang="zh-TW" dirty="0"/>
              <a:t>Read more: </a:t>
            </a:r>
            <a:r>
              <a:rPr lang="en-US" altLang="zh-TW" dirty="0">
                <a:hlinkClick r:id="rId2"/>
              </a:rPr>
              <a:t>http://www.npf.org.tw/2/14788</a:t>
            </a:r>
            <a:endParaRPr lang="en-US" altLang="zh-TW" dirty="0"/>
          </a:p>
          <a:p>
            <a:r>
              <a:rPr lang="zh-TW" altLang="en-US" b="1" dirty="0"/>
              <a:t>白色的力量</a:t>
            </a:r>
            <a:r>
              <a:rPr lang="en-US" altLang="zh-TW" b="1" dirty="0"/>
              <a:t>3—</a:t>
            </a:r>
            <a:r>
              <a:rPr lang="zh-TW" altLang="en-US" b="1" dirty="0"/>
              <a:t>柯</a:t>
            </a:r>
            <a:r>
              <a:rPr lang="en-US" altLang="zh-TW" b="1" dirty="0"/>
              <a:t>P</a:t>
            </a:r>
            <a:r>
              <a:rPr lang="zh-TW" altLang="en-US" b="1" dirty="0"/>
              <a:t>模式：柯文哲的</a:t>
            </a:r>
            <a:r>
              <a:rPr lang="en-US" altLang="zh-TW" b="1" dirty="0"/>
              <a:t>SOP</a:t>
            </a:r>
            <a:r>
              <a:rPr lang="zh-TW" altLang="en-US" b="1" dirty="0"/>
              <a:t>跟你想的不一樣</a:t>
            </a:r>
          </a:p>
          <a:p>
            <a:r>
              <a:rPr lang="en-US" altLang="zh-TW" dirty="0">
                <a:hlinkClick r:id="rId3"/>
              </a:rPr>
              <a:t>https://</a:t>
            </a:r>
            <a:r>
              <a:rPr lang="en-US" altLang="zh-TW" dirty="0" smtClean="0">
                <a:hlinkClick r:id="rId3"/>
              </a:rPr>
              <a:t>www.inside.com.tw/2014/12/03/asia-beat-qsearch</a:t>
            </a:r>
            <a:endParaRPr lang="en-US" altLang="zh-TW" dirty="0" smtClean="0"/>
          </a:p>
          <a:p>
            <a:r>
              <a:rPr lang="en-US" altLang="zh-TW" dirty="0">
                <a:hlinkClick r:id="rId4"/>
              </a:rPr>
              <a:t>https://sofree.cc/qsearch</a:t>
            </a:r>
            <a:r>
              <a:rPr lang="en-US" altLang="zh-TW" dirty="0" smtClean="0">
                <a:hlinkClick r:id="rId4"/>
              </a:rPr>
              <a:t>/</a:t>
            </a:r>
            <a:endParaRPr lang="en-US" altLang="zh-TW" dirty="0" smtClean="0"/>
          </a:p>
          <a:p>
            <a:r>
              <a:rPr lang="en-US" altLang="zh-TW" dirty="0">
                <a:hlinkClick r:id="rId5"/>
              </a:rPr>
              <a:t>https://</a:t>
            </a:r>
            <a:r>
              <a:rPr lang="en-US" altLang="zh-TW" dirty="0" err="1" smtClean="0">
                <a:hlinkClick r:id="rId5"/>
              </a:rPr>
              <a:t>www.youtube.com</a:t>
            </a:r>
            <a:r>
              <a:rPr lang="en-US" altLang="zh-TW" dirty="0" smtClean="0">
                <a:hlinkClick r:id="rId5"/>
              </a:rPr>
              <a:t>/</a:t>
            </a:r>
            <a:r>
              <a:rPr lang="en-US" altLang="zh-TW" dirty="0" err="1" smtClean="0">
                <a:hlinkClick r:id="rId5"/>
              </a:rPr>
              <a:t>watch?v</a:t>
            </a:r>
            <a:r>
              <a:rPr lang="en-US" altLang="zh-TW" dirty="0" smtClean="0">
                <a:hlinkClick r:id="rId5"/>
              </a:rPr>
              <a:t>=</a:t>
            </a:r>
            <a:r>
              <a:rPr lang="en-US" altLang="zh-TW" dirty="0" err="1" smtClean="0">
                <a:hlinkClick r:id="rId5"/>
              </a:rPr>
              <a:t>GLijr6CcFkc</a:t>
            </a:r>
            <a:endParaRPr lang="en-US" altLang="zh-TW" dirty="0" smtClean="0"/>
          </a:p>
          <a:p>
            <a:r>
              <a:rPr lang="en-US" altLang="zh-TW" dirty="0">
                <a:hlinkClick r:id="rId6"/>
              </a:rPr>
              <a:t>http://</a:t>
            </a:r>
            <a:r>
              <a:rPr lang="en-US" altLang="zh-TW" dirty="0" smtClean="0">
                <a:hlinkClick r:id="rId6"/>
              </a:rPr>
              <a:t>www.uter-hk.com/index.php?page=big_data&amp;lang=zh_hk</a:t>
            </a:r>
            <a:endParaRPr lang="en-US" altLang="zh-TW" dirty="0" smtClean="0"/>
          </a:p>
          <a:p>
            <a:r>
              <a:rPr lang="zh-TW" altLang="en-US" dirty="0"/>
              <a:t>原文網址：</a:t>
            </a:r>
            <a:r>
              <a:rPr lang="en-US" altLang="zh-TW" dirty="0">
                <a:hlinkClick r:id="rId7"/>
              </a:rPr>
              <a:t>https://</a:t>
            </a:r>
            <a:r>
              <a:rPr lang="en-US" altLang="zh-TW" dirty="0" smtClean="0">
                <a:hlinkClick r:id="rId7"/>
              </a:rPr>
              <a:t>kknews.cc/tech/ae9j5xj.html</a:t>
            </a:r>
            <a:endParaRPr lang="en-US" altLang="zh-TW" dirty="0" smtClean="0"/>
          </a:p>
          <a:p>
            <a:endParaRPr lang="en-US" altLang="zh-TW" dirty="0" smtClean="0"/>
          </a:p>
        </p:txBody>
      </p:sp>
    </p:spTree>
    <p:extLst>
      <p:ext uri="{BB962C8B-B14F-4D97-AF65-F5344CB8AC3E}">
        <p14:creationId xmlns:p14="http://schemas.microsoft.com/office/powerpoint/2010/main" val="3835524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a:t>
            </a:r>
            <a:r>
              <a:rPr lang="zh-TW" altLang="en-US" dirty="0" smtClean="0"/>
              <a:t>數據</a:t>
            </a:r>
            <a:r>
              <a:rPr lang="en-US" altLang="zh-TW" dirty="0" smtClean="0"/>
              <a:t>4</a:t>
            </a:r>
            <a:r>
              <a:rPr lang="zh-TW" altLang="en-US" dirty="0"/>
              <a:t>個基本特徵</a:t>
            </a:r>
          </a:p>
        </p:txBody>
      </p:sp>
      <p:sp>
        <p:nvSpPr>
          <p:cNvPr id="3" name="內容版面配置區 2"/>
          <p:cNvSpPr>
            <a:spLocks noGrp="1"/>
          </p:cNvSpPr>
          <p:nvPr>
            <p:ph idx="1"/>
          </p:nvPr>
        </p:nvSpPr>
        <p:spPr/>
        <p:txBody>
          <a:bodyPr/>
          <a:lstStyle/>
          <a:p>
            <a:r>
              <a:rPr lang="zh-TW" altLang="en-US" dirty="0"/>
              <a:t>數據數量</a:t>
            </a:r>
            <a:r>
              <a:rPr lang="zh-TW" altLang="en-US" dirty="0" smtClean="0"/>
              <a:t>巨大</a:t>
            </a:r>
            <a:endParaRPr lang="en-US" altLang="zh-TW" dirty="0" smtClean="0"/>
          </a:p>
          <a:p>
            <a:r>
              <a:rPr lang="zh-TW" altLang="en-US" dirty="0"/>
              <a:t>數據類型</a:t>
            </a:r>
            <a:r>
              <a:rPr lang="zh-TW" altLang="en-US" dirty="0" smtClean="0"/>
              <a:t>多樣</a:t>
            </a:r>
            <a:endParaRPr lang="en-US" altLang="zh-TW" dirty="0" smtClean="0"/>
          </a:p>
          <a:p>
            <a:r>
              <a:rPr lang="zh-TW" altLang="en-US" dirty="0"/>
              <a:t>處理速度</a:t>
            </a:r>
            <a:r>
              <a:rPr lang="zh-TW" altLang="en-US" dirty="0" smtClean="0"/>
              <a:t>快</a:t>
            </a:r>
            <a:endParaRPr lang="en-US" altLang="zh-TW" dirty="0" smtClean="0"/>
          </a:p>
          <a:p>
            <a:r>
              <a:rPr lang="zh-TW" altLang="en-US" dirty="0"/>
              <a:t>可利用資料密度偏低</a:t>
            </a:r>
          </a:p>
        </p:txBody>
      </p:sp>
    </p:spTree>
    <p:extLst>
      <p:ext uri="{BB962C8B-B14F-4D97-AF65-F5344CB8AC3E}">
        <p14:creationId xmlns:p14="http://schemas.microsoft.com/office/powerpoint/2010/main" val="1685500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31383" y="225861"/>
            <a:ext cx="10515600" cy="1325563"/>
          </a:xfrm>
        </p:spPr>
        <p:txBody>
          <a:bodyPr/>
          <a:lstStyle/>
          <a:p>
            <a:r>
              <a:rPr lang="zh-TW" altLang="en-US" dirty="0" smtClean="0"/>
              <a:t>大數據應用</a:t>
            </a:r>
            <a:endParaRPr lang="zh-TW" altLang="en-US" dirty="0"/>
          </a:p>
        </p:txBody>
      </p:sp>
      <p:sp>
        <p:nvSpPr>
          <p:cNvPr id="3" name="內容版面配置區 2"/>
          <p:cNvSpPr>
            <a:spLocks noGrp="1"/>
          </p:cNvSpPr>
          <p:nvPr>
            <p:ph idx="1"/>
          </p:nvPr>
        </p:nvSpPr>
        <p:spPr>
          <a:xfrm>
            <a:off x="645016" y="1358900"/>
            <a:ext cx="7494431" cy="5270500"/>
          </a:xfrm>
        </p:spPr>
        <p:txBody>
          <a:bodyPr>
            <a:normAutofit fontScale="77500" lnSpcReduction="20000"/>
          </a:bodyPr>
          <a:lstStyle/>
          <a:p>
            <a:pPr algn="just">
              <a:lnSpc>
                <a:spcPct val="120000"/>
              </a:lnSpc>
            </a:pPr>
            <a:r>
              <a:rPr lang="zh-TW" altLang="en-US" sz="3200" dirty="0" smtClean="0"/>
              <a:t>有</a:t>
            </a:r>
            <a:r>
              <a:rPr lang="zh-TW" altLang="en-US" sz="3200" dirty="0"/>
              <a:t>一款叫做</a:t>
            </a:r>
            <a:r>
              <a:rPr lang="en-US" altLang="zh-TW" sz="3200" dirty="0">
                <a:hlinkClick r:id="rId2" tooltip="Ovia Fertility"/>
              </a:rPr>
              <a:t>Ovia Fertility</a:t>
            </a:r>
            <a:r>
              <a:rPr lang="zh-TW" altLang="en-US" sz="3200" dirty="0"/>
              <a:t>的</a:t>
            </a:r>
            <a:r>
              <a:rPr lang="en-US" altLang="zh-TW" sz="3200" dirty="0"/>
              <a:t>App</a:t>
            </a:r>
            <a:r>
              <a:rPr lang="zh-TW" altLang="en-US" sz="3200" dirty="0"/>
              <a:t>，藉由分析</a:t>
            </a:r>
            <a:r>
              <a:rPr lang="en-US" altLang="zh-TW" sz="3200" dirty="0"/>
              <a:t>30</a:t>
            </a:r>
            <a:r>
              <a:rPr lang="zh-TW" altLang="en-US" sz="3200" dirty="0"/>
              <a:t>萬名會員的數據，開發演算法，精準計算排卵期，提高懷孕的機率</a:t>
            </a:r>
            <a:r>
              <a:rPr lang="zh-TW" altLang="en-US" sz="3200" dirty="0" smtClean="0"/>
              <a:t>，</a:t>
            </a:r>
            <a:r>
              <a:rPr lang="zh-TW" altLang="en-US" sz="3200" dirty="0"/>
              <a:t>這個程式以幫助會員成功懷孕作為他們業務的核心</a:t>
            </a:r>
            <a:r>
              <a:rPr lang="zh-TW" altLang="en-US" sz="3200" b="1" dirty="0"/>
              <a:t>。</a:t>
            </a:r>
            <a:r>
              <a:rPr lang="zh-TW" altLang="en-US" sz="3200" dirty="0" smtClean="0"/>
              <a:t>這個</a:t>
            </a:r>
            <a:r>
              <a:rPr lang="en-US" altLang="zh-TW" sz="3200" dirty="0"/>
              <a:t>App</a:t>
            </a:r>
            <a:r>
              <a:rPr lang="zh-TW" altLang="en-US" sz="3200" dirty="0"/>
              <a:t>已幫助</a:t>
            </a:r>
            <a:r>
              <a:rPr lang="en-US" altLang="zh-TW" sz="3200" dirty="0"/>
              <a:t>5</a:t>
            </a:r>
            <a:r>
              <a:rPr lang="zh-TW" altLang="en-US" sz="3200" dirty="0"/>
              <a:t>萬名會員成功懷孕</a:t>
            </a:r>
            <a:r>
              <a:rPr lang="zh-TW" altLang="en-US" sz="3200" dirty="0" smtClean="0"/>
              <a:t>。</a:t>
            </a:r>
            <a:endParaRPr lang="en-US" altLang="zh-TW" sz="3200" dirty="0" smtClean="0"/>
          </a:p>
          <a:p>
            <a:pPr algn="just">
              <a:lnSpc>
                <a:spcPct val="120000"/>
              </a:lnSpc>
            </a:pPr>
            <a:endParaRPr lang="en-US" altLang="zh-TW" sz="3200" dirty="0"/>
          </a:p>
          <a:p>
            <a:pPr algn="just">
              <a:lnSpc>
                <a:spcPct val="120000"/>
              </a:lnSpc>
            </a:pPr>
            <a:r>
              <a:rPr lang="en-US" altLang="zh-TW" sz="3200" dirty="0" err="1"/>
              <a:t>Ovia</a:t>
            </a:r>
            <a:r>
              <a:rPr lang="en-US" altLang="zh-TW" sz="3200" dirty="0"/>
              <a:t> </a:t>
            </a:r>
            <a:r>
              <a:rPr lang="en-US" altLang="zh-TW" sz="3200" dirty="0" smtClean="0"/>
              <a:t>Fertility</a:t>
            </a:r>
            <a:r>
              <a:rPr lang="zh-TW" altLang="en-US" sz="3200" dirty="0" smtClean="0"/>
              <a:t>通過</a:t>
            </a:r>
            <a:r>
              <a:rPr lang="zh-TW" altLang="en-US" sz="3200" dirty="0"/>
              <a:t>健康跟蹤設備，收集女性受孕相關數據，如基礎體溫、子宮頸液分析、排卵測試結果、生理症狀、情緒狀況、睡眠、營養攝入等因素，基於智能算法數據分析，來精準預測女性的排卵期，從而提高女性受孕率。據調查使用</a:t>
            </a:r>
            <a:r>
              <a:rPr lang="en-US" altLang="zh-TW" sz="3200" dirty="0" err="1"/>
              <a:t>Ovia</a:t>
            </a:r>
            <a:r>
              <a:rPr lang="zh-TW" altLang="en-US" sz="3200" dirty="0"/>
              <a:t>產品，使用戶的受孕率比美國的平均水平高出兩倍</a:t>
            </a:r>
            <a:r>
              <a:rPr lang="zh-TW" altLang="en-US" sz="3200" dirty="0" smtClean="0"/>
              <a:t>。</a:t>
            </a:r>
            <a:endParaRPr lang="zh-TW" altLang="en-US" sz="3200" dirty="0"/>
          </a:p>
        </p:txBody>
      </p:sp>
      <p:pic>
        <p:nvPicPr>
          <p:cNvPr id="3074" name="Picture 2" descr="iPhone Screensho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1115" y="225861"/>
            <a:ext cx="3528812" cy="6265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49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大數據應用</a:t>
            </a:r>
            <a:endParaRPr lang="zh-TW" altLang="en-US" dirty="0"/>
          </a:p>
        </p:txBody>
      </p:sp>
      <p:sp>
        <p:nvSpPr>
          <p:cNvPr id="3" name="內容版面配置區 2"/>
          <p:cNvSpPr>
            <a:spLocks noGrp="1"/>
          </p:cNvSpPr>
          <p:nvPr>
            <p:ph idx="1"/>
          </p:nvPr>
        </p:nvSpPr>
        <p:spPr/>
        <p:txBody>
          <a:bodyPr/>
          <a:lstStyle/>
          <a:p>
            <a:r>
              <a:rPr lang="zh-TW" altLang="en-US" dirty="0" smtClean="0"/>
              <a:t>如</a:t>
            </a:r>
            <a:r>
              <a:rPr lang="en-US" altLang="zh-TW" dirty="0">
                <a:hlinkClick r:id="rId2" tooltip="WorkDay"/>
              </a:rPr>
              <a:t>Workday</a:t>
            </a:r>
            <a:r>
              <a:rPr lang="zh-TW" altLang="en-US" dirty="0"/>
              <a:t>推出一套軟體，預測員工的薪水漲幅和可能跳槽時間，幫助企業決定每名員工的加薪幅度、時間點和轉職時機</a:t>
            </a:r>
            <a:r>
              <a:rPr lang="zh-TW" altLang="en-US" dirty="0" smtClean="0"/>
              <a:t>。</a:t>
            </a:r>
            <a:endParaRPr lang="zh-TW" altLang="en-US" dirty="0"/>
          </a:p>
        </p:txBody>
      </p:sp>
      <p:pic>
        <p:nvPicPr>
          <p:cNvPr id="4098" name="Picture 2" descr="《軟體公司 Workday 的新產品》能夠預測員工什麼時候會離職（囧） - 圖片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924" y="2835274"/>
            <a:ext cx="4762500" cy="34766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6877319" y="6420756"/>
            <a:ext cx="1403797" cy="288498"/>
          </a:xfrm>
          <a:prstGeom prst="rect">
            <a:avLst/>
          </a:prstGeom>
          <a:noFill/>
          <a:ln>
            <a:noFill/>
          </a:ln>
          <a:effectLst/>
        </p:spPr>
        <p:txBody>
          <a:bodyPr vert="horz" wrap="square" lIns="91440" tIns="0"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sz="1000" b="0" i="0" u="none" strike="noStrike" cap="none" normalizeH="0" baseline="0" dirty="0" smtClean="0">
                <a:ln>
                  <a:noFill/>
                </a:ln>
                <a:effectLst/>
                <a:latin typeface="Arial" panose="020B0604020202020204" pitchFamily="34" charset="0"/>
                <a:cs typeface="Arial" panose="020B0604020202020204" pitchFamily="34" charset="0"/>
              </a:rPr>
              <a:t>圖片來自：</a:t>
            </a:r>
            <a:r>
              <a:rPr kumimoji="0" lang="zh-TW" altLang="zh-TW" sz="1000" b="0" i="0" u="none" strike="noStrike" cap="none" normalizeH="0" baseline="0" dirty="0" smtClean="0">
                <a:ln>
                  <a:noFill/>
                </a:ln>
                <a:effectLst/>
                <a:latin typeface="Arial" panose="020B0604020202020204" pitchFamily="34" charset="0"/>
                <a:cs typeface="Arial" panose="020B0604020202020204" pitchFamily="34" charset="0"/>
              </a:rPr>
              <a:t>fortune</a:t>
            </a:r>
            <a:r>
              <a:rPr kumimoji="0" lang="zh-TW" altLang="zh-TW" sz="1000" b="0" i="0" u="none" strike="noStrike" cap="none" normalizeH="0" baseline="0" dirty="0" smtClean="0">
                <a:ln>
                  <a:noFill/>
                </a:ln>
                <a:effectLst/>
              </a:rPr>
              <a:t> </a:t>
            </a:r>
            <a:endParaRPr kumimoji="0" lang="zh-TW" altLang="zh-TW" sz="10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52043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大數據應用</a:t>
            </a:r>
            <a:endParaRPr lang="zh-TW" altLang="en-US" dirty="0"/>
          </a:p>
        </p:txBody>
      </p:sp>
      <p:sp>
        <p:nvSpPr>
          <p:cNvPr id="3" name="內容版面配置區 2"/>
          <p:cNvSpPr>
            <a:spLocks noGrp="1"/>
          </p:cNvSpPr>
          <p:nvPr>
            <p:ph idx="1"/>
          </p:nvPr>
        </p:nvSpPr>
        <p:spPr>
          <a:xfrm>
            <a:off x="606380" y="1690688"/>
            <a:ext cx="10515600" cy="4351338"/>
          </a:xfrm>
        </p:spPr>
        <p:txBody>
          <a:bodyPr/>
          <a:lstStyle/>
          <a:p>
            <a:r>
              <a:rPr lang="zh-TW" altLang="en-US" dirty="0" smtClean="0"/>
              <a:t>理財</a:t>
            </a:r>
            <a:r>
              <a:rPr lang="zh-TW" altLang="en-US" dirty="0"/>
              <a:t>也逃不過大數據的掌控，騰訊就於年初推出第一家用大數據決定借貸與否的銀行，</a:t>
            </a:r>
            <a:r>
              <a:rPr lang="zh-TW" altLang="en-US" dirty="0">
                <a:hlinkClick r:id="rId2" tooltip="微眾銀行"/>
              </a:rPr>
              <a:t>微眾銀行</a:t>
            </a:r>
            <a:r>
              <a:rPr lang="zh-TW" altLang="en-US" dirty="0"/>
              <a:t>結合辨識人臉和公安部門資料，決定借貸者的信用等級。</a:t>
            </a:r>
          </a:p>
        </p:txBody>
      </p:sp>
      <p:pic>
        <p:nvPicPr>
          <p:cNvPr id="5122" name="Picture 2" descr="201508171449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273" y="3102310"/>
            <a:ext cx="5257800" cy="288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87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大數據應用</a:t>
            </a:r>
          </a:p>
        </p:txBody>
      </p:sp>
      <p:sp>
        <p:nvSpPr>
          <p:cNvPr id="3" name="內容版面配置區 2"/>
          <p:cNvSpPr>
            <a:spLocks noGrp="1"/>
          </p:cNvSpPr>
          <p:nvPr>
            <p:ph idx="1"/>
          </p:nvPr>
        </p:nvSpPr>
        <p:spPr/>
        <p:txBody>
          <a:bodyPr/>
          <a:lstStyle/>
          <a:p>
            <a:r>
              <a:rPr lang="zh-TW" altLang="en-US" dirty="0" smtClean="0"/>
              <a:t>阿</a:t>
            </a:r>
            <a:r>
              <a:rPr lang="zh-TW" altLang="en-US" dirty="0"/>
              <a:t>里巴巴集團數據技術及產品部副總裁、數據委員會會長的車品覺在大數據未流行前，車品覺就開始關注這趨勢</a:t>
            </a:r>
            <a:r>
              <a:rPr lang="zh-TW" altLang="en-US" dirty="0" smtClean="0"/>
              <a:t>。</a:t>
            </a:r>
            <a:endParaRPr lang="en-US" altLang="zh-TW" dirty="0" smtClean="0"/>
          </a:p>
          <a:p>
            <a:r>
              <a:rPr lang="zh-TW" altLang="en-US" dirty="0" smtClean="0"/>
              <a:t>他</a:t>
            </a:r>
            <a:r>
              <a:rPr lang="zh-TW" altLang="en-US" dirty="0"/>
              <a:t>在</a:t>
            </a:r>
            <a:r>
              <a:rPr lang="en-US" altLang="zh-TW" dirty="0"/>
              <a:t>1995</a:t>
            </a:r>
            <a:r>
              <a:rPr lang="zh-TW" altLang="en-US" dirty="0"/>
              <a:t>年認識一個以博彩維生的團隊，透過錄下每場賽馬比賽過程，分析騎師、馬匹有哪些失誤動作，並帶來怎樣後果，再將這些數據「清洗」出一個更準確的數據</a:t>
            </a:r>
            <a:r>
              <a:rPr lang="en-US" altLang="zh-TW" dirty="0"/>
              <a:t>(smart data)</a:t>
            </a:r>
            <a:r>
              <a:rPr lang="zh-TW" altLang="en-US" dirty="0"/>
              <a:t>，提高獲勝機會，因此每年賺進數億港幣。</a:t>
            </a:r>
          </a:p>
          <a:p>
            <a:endParaRPr lang="zh-TW" altLang="en-US" dirty="0"/>
          </a:p>
        </p:txBody>
      </p:sp>
    </p:spTree>
    <p:extLst>
      <p:ext uri="{BB962C8B-B14F-4D97-AF65-F5344CB8AC3E}">
        <p14:creationId xmlns:p14="http://schemas.microsoft.com/office/powerpoint/2010/main" val="11476902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2404</TotalTime>
  <Words>2563</Words>
  <Application>Microsoft Office PowerPoint</Application>
  <PresentationFormat>寬螢幕</PresentationFormat>
  <Paragraphs>127</Paragraphs>
  <Slides>49</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49</vt:i4>
      </vt:variant>
    </vt:vector>
  </HeadingPairs>
  <TitlesOfParts>
    <vt:vector size="54" baseType="lpstr">
      <vt:lpstr>新細明體</vt:lpstr>
      <vt:lpstr>Arial</vt:lpstr>
      <vt:lpstr>Calibri</vt:lpstr>
      <vt:lpstr>Calibri Light</vt:lpstr>
      <vt:lpstr>Office 佈景主題</vt:lpstr>
      <vt:lpstr>柯P的大數據</vt:lpstr>
      <vt:lpstr>大數據的特性</vt:lpstr>
      <vt:lpstr>大數據的特性</vt:lpstr>
      <vt:lpstr>大數據(Big data或Megadata)</vt:lpstr>
      <vt:lpstr>大數據4個基本特徵</vt:lpstr>
      <vt:lpstr>大數據應用</vt:lpstr>
      <vt:lpstr>大數據應用</vt:lpstr>
      <vt:lpstr>大數據應用</vt:lpstr>
      <vt:lpstr>大數據應用</vt:lpstr>
      <vt:lpstr>大數據一定要很大嗎？</vt:lpstr>
      <vt:lpstr>PowerPoint 簡報</vt:lpstr>
      <vt:lpstr>PowerPoint 簡報</vt:lpstr>
      <vt:lpstr>柯P大數據</vt:lpstr>
      <vt:lpstr>背景說明-柯文哲</vt:lpstr>
      <vt:lpstr>背景說明</vt:lpstr>
      <vt:lpstr>背景說明</vt:lpstr>
      <vt:lpstr>柯文哲</vt:lpstr>
      <vt:lpstr>回顧</vt:lpstr>
      <vt:lpstr>回顧</vt:lpstr>
      <vt:lpstr>柯P現象</vt:lpstr>
      <vt:lpstr>柯P說:</vt:lpstr>
      <vt:lpstr>柯P選舉成功公式</vt:lpstr>
      <vt:lpstr>柯P的大數據團隊 </vt:lpstr>
      <vt:lpstr>運用的工具</vt:lpstr>
      <vt:lpstr>Qsearch應用</vt:lpstr>
      <vt:lpstr>QSearch應用</vt:lpstr>
      <vt:lpstr>QSearch應用</vt:lpstr>
      <vt:lpstr>QSearch </vt:lpstr>
      <vt:lpstr>QSearch</vt:lpstr>
      <vt:lpstr>社群軟體分類</vt:lpstr>
      <vt:lpstr>策略應用</vt:lpstr>
      <vt:lpstr>策略應用</vt:lpstr>
      <vt:lpstr>策略應用</vt:lpstr>
      <vt:lpstr>議題該如何有效投放？</vt:lpstr>
      <vt:lpstr>鎖定對政治冷感族群，強力擴散</vt:lpstr>
      <vt:lpstr>透過大數據戰法獲勝選</vt:lpstr>
      <vt:lpstr>大數據非萬能</vt:lpstr>
      <vt:lpstr>大數據非萬能</vt:lpstr>
      <vt:lpstr>大數據非萬能</vt:lpstr>
      <vt:lpstr>Google Trends</vt:lpstr>
      <vt:lpstr>Google Trends</vt:lpstr>
      <vt:lpstr>QSeach操作說明</vt:lpstr>
      <vt:lpstr>PowerPoint 簡報</vt:lpstr>
      <vt:lpstr>PowerPoint 簡報</vt:lpstr>
      <vt:lpstr>PowerPoint 簡報</vt:lpstr>
      <vt:lpstr>PowerPoint 簡報</vt:lpstr>
      <vt:lpstr>PowerPoint 簡報</vt:lpstr>
      <vt:lpstr>PowerPoint 簡報</vt:lpstr>
      <vt:lpstr>資料來源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柯P的大數據</dc:title>
  <dc:creator>mirco chen</dc:creator>
  <cp:lastModifiedBy>12452(張漢呈)</cp:lastModifiedBy>
  <cp:revision>63</cp:revision>
  <dcterms:created xsi:type="dcterms:W3CDTF">2017-02-08T11:49:57Z</dcterms:created>
  <dcterms:modified xsi:type="dcterms:W3CDTF">2021-03-09T01:43:46Z</dcterms:modified>
</cp:coreProperties>
</file>