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76" r:id="rId7"/>
    <p:sldId id="275" r:id="rId8"/>
    <p:sldId id="281" r:id="rId9"/>
    <p:sldId id="277" r:id="rId10"/>
    <p:sldId id="278" r:id="rId11"/>
    <p:sldId id="279" r:id="rId12"/>
    <p:sldId id="280" r:id="rId13"/>
    <p:sldId id="293" r:id="rId14"/>
    <p:sldId id="294" r:id="rId15"/>
    <p:sldId id="313" r:id="rId16"/>
    <p:sldId id="314" r:id="rId17"/>
    <p:sldId id="315" r:id="rId18"/>
    <p:sldId id="316" r:id="rId19"/>
    <p:sldId id="317" r:id="rId20"/>
    <p:sldId id="318" r:id="rId21"/>
    <p:sldId id="261" r:id="rId22"/>
    <p:sldId id="296" r:id="rId23"/>
    <p:sldId id="282" r:id="rId24"/>
    <p:sldId id="297" r:id="rId25"/>
    <p:sldId id="287" r:id="rId26"/>
    <p:sldId id="298" r:id="rId27"/>
    <p:sldId id="319" r:id="rId28"/>
    <p:sldId id="320" r:id="rId29"/>
    <p:sldId id="321" r:id="rId30"/>
    <p:sldId id="300" r:id="rId31"/>
    <p:sldId id="301" r:id="rId32"/>
    <p:sldId id="302" r:id="rId33"/>
    <p:sldId id="303" r:id="rId34"/>
    <p:sldId id="304" r:id="rId35"/>
    <p:sldId id="306" r:id="rId36"/>
    <p:sldId id="269" r:id="rId37"/>
    <p:sldId id="270" r:id="rId38"/>
    <p:sldId id="271" r:id="rId39"/>
    <p:sldId id="299" r:id="rId40"/>
    <p:sldId id="273" r:id="rId41"/>
    <p:sldId id="312" r:id="rId42"/>
    <p:sldId id="310" r:id="rId43"/>
    <p:sldId id="274" r:id="rId44"/>
    <p:sldId id="263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24" autoAdjust="0"/>
  </p:normalViewPr>
  <p:slideViewPr>
    <p:cSldViewPr snapToGrid="0">
      <p:cViewPr>
        <p:scale>
          <a:sx n="85" d="100"/>
          <a:sy n="85" d="100"/>
        </p:scale>
        <p:origin x="-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B4B66-B842-4D77-BAA2-262964454094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0C8DA-56F2-4D7D-B5ED-50D45B0BE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4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230filesystem.php#inod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8105-4A26-4A76-A573-41E254B34C6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中的資料至少都會有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份副本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(Replication)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，存放於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理想上位於不同機架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&lt;rack&gt;)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的機器上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把一個檔案存入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更精確的說是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會把檔案切割成固定大小的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，而後將各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分散儲存到不同的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上，由於每個檔案的儲存都是跨實體機器的，因此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可視為一個虛擬的分散式檔案系統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傳統的檔案系統一樣會將檔案切割為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，但都儲存到同一台實體機器的硬碟上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，或者說是一個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 File System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就負責扮演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file system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inode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的角色，要知道組成某個檔案的所有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被儲存在哪些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就對了。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為了盡可能的提昇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的存取效能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特別是讀取速度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在儲存資料時必須將資料根據機率平均的分佈在組成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的成員硬碟上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(balancer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。由於資料是平均分佈的，因此存取時就可以多管齊下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70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17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19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27328-4CE4-42CA-8F08-90E19B8BD01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05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8307-2CDC-43B1-831A-EBE2B5D2DA89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4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8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9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3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2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0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1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5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4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FFF3-5D1E-40EB-8522-39F92FB775DC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2595-F92E-474A-BAA5-91756E198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_CWfXiOau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documentdb/documentdb-nosql-vs-sql" TargetMode="External"/><Relationship Id="rId7" Type="http://schemas.openxmlformats.org/officeDocument/2006/relationships/hyperlink" Target="https://sls.weco.net/CollectiveNote20/MR" TargetMode="External"/><Relationship Id="rId2" Type="http://schemas.openxmlformats.org/officeDocument/2006/relationships/hyperlink" Target="http://www.ithome.com.tw/article/930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d01.com/Rm3J6E.html" TargetMode="External"/><Relationship Id="rId5" Type="http://schemas.openxmlformats.org/officeDocument/2006/relationships/hyperlink" Target="http://dotnetmis91.blogspot.tw/2010/04/hdfs-hadoop-mapreduce.html" TargetMode="External"/><Relationship Id="rId4" Type="http://schemas.openxmlformats.org/officeDocument/2006/relationships/hyperlink" Target="https://read01.com/jz2k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總統大選計票功能</a:t>
            </a:r>
            <a:r>
              <a:rPr lang="zh-TW" altLang="en-US" dirty="0" smtClean="0"/>
              <a:t>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巨</a:t>
            </a:r>
            <a:r>
              <a:rPr lang="zh-TW" altLang="en-US" dirty="0"/>
              <a:t>量資料基本架構介紹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41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關聯圖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5272" y="6311900"/>
            <a:ext cx="445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範例來源：</a:t>
            </a:r>
            <a:r>
              <a:rPr lang="en-US" altLang="zh-TW" dirty="0" smtClean="0"/>
              <a:t>http</a:t>
            </a:r>
            <a:r>
              <a:rPr lang="en-US" altLang="zh-TW" dirty="0"/>
              <a:t>://cyber.ncue.edu.tw/p2.htm</a:t>
            </a:r>
            <a:endParaRPr lang="zh-TW" altLang="en-US" dirty="0"/>
          </a:p>
        </p:txBody>
      </p:sp>
      <p:pic>
        <p:nvPicPr>
          <p:cNvPr id="3076" name="Picture 4" descr="「關聯式資料庫 關聯圖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04" y="1027906"/>
            <a:ext cx="8404135" cy="50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關聯式資料庫 關聯圖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494" y="1400623"/>
            <a:ext cx="8690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421229" y="6080855"/>
            <a:ext cx="11973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圖片來源：</a:t>
            </a:r>
            <a:r>
              <a:rPr lang="en-US" altLang="zh-TW" sz="1400" dirty="0" smtClean="0"/>
              <a:t>http</a:t>
            </a:r>
            <a:r>
              <a:rPr lang="en-US" altLang="zh-TW" sz="1400" dirty="0"/>
              <a:t>://disco26.logdown.com/posts/162737-30-coder55-day-209-tea-leaf-reading-assignment-relational-database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69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pic>
        <p:nvPicPr>
          <p:cNvPr id="5122" name="Picture 2" descr="「sql 語法範例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99" y="532549"/>
            <a:ext cx="5468670" cy="60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NoSQL</a:t>
            </a:r>
            <a:endParaRPr lang="zh-TW" altLang="en-US" dirty="0"/>
          </a:p>
        </p:txBody>
      </p:sp>
      <p:pic>
        <p:nvPicPr>
          <p:cNvPr id="8194" name="Picture 2" descr="NoSQL 與 SQL 概觀圖表示範常見案例和資料模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3110"/>
            <a:ext cx="10515600" cy="3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5234238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NoSQL </a:t>
            </a:r>
            <a:r>
              <a:rPr lang="zh-TW" altLang="en-US" sz="2800" dirty="0"/>
              <a:t>是與 </a:t>
            </a:r>
            <a:r>
              <a:rPr lang="en-US" altLang="zh-TW" sz="2800" dirty="0"/>
              <a:t>SQL Database </a:t>
            </a:r>
            <a:r>
              <a:rPr lang="zh-TW" altLang="en-US" sz="2800" dirty="0"/>
              <a:t>完全不同的資料庫類別。 </a:t>
            </a:r>
            <a:r>
              <a:rPr lang="en-US" altLang="zh-TW" sz="2800" dirty="0"/>
              <a:t>NoSQL </a:t>
            </a:r>
            <a:r>
              <a:rPr lang="zh-TW" altLang="en-US" sz="2800" dirty="0"/>
              <a:t>通常用來表示「不是 </a:t>
            </a:r>
            <a:r>
              <a:rPr lang="en-US" altLang="zh-TW" sz="2800" dirty="0"/>
              <a:t>SQL</a:t>
            </a:r>
            <a:r>
              <a:rPr lang="zh-TW" altLang="en-US" sz="2800" dirty="0"/>
              <a:t>」的資料管理系統，或包含「不僅 </a:t>
            </a:r>
            <a:r>
              <a:rPr lang="en-US" altLang="zh-TW" sz="2800" dirty="0"/>
              <a:t>SQL</a:t>
            </a:r>
            <a:r>
              <a:rPr lang="zh-TW" altLang="en-US" sz="2800" dirty="0"/>
              <a:t>」的資料管理的方法。</a:t>
            </a:r>
          </a:p>
        </p:txBody>
      </p:sp>
    </p:spTree>
    <p:extLst>
      <p:ext uri="{BB962C8B-B14F-4D97-AF65-F5344CB8AC3E}">
        <p14:creationId xmlns:p14="http://schemas.microsoft.com/office/powerpoint/2010/main" val="7176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0927" y="241524"/>
            <a:ext cx="10515600" cy="4351338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使用者</a:t>
            </a:r>
            <a:r>
              <a:rPr lang="zh-TW" altLang="en-US" dirty="0"/>
              <a:t>可以建立文章，並且在其中新增</a:t>
            </a:r>
            <a:r>
              <a:rPr lang="zh-TW" altLang="en-US" dirty="0">
                <a:solidFill>
                  <a:srgbClr val="FF0000"/>
                </a:solidFill>
              </a:rPr>
              <a:t>圖片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影片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音樂</a:t>
            </a:r>
            <a:r>
              <a:rPr lang="zh-TW" altLang="en-US" dirty="0"/>
              <a:t>。 </a:t>
            </a:r>
            <a:r>
              <a:rPr lang="zh-TW" altLang="en-US" dirty="0">
                <a:solidFill>
                  <a:srgbClr val="FF0000"/>
                </a:solidFill>
              </a:rPr>
              <a:t>其他使用者</a:t>
            </a:r>
            <a:r>
              <a:rPr lang="zh-TW" altLang="en-US" dirty="0"/>
              <a:t>可以評論文章，並且給予</a:t>
            </a:r>
            <a:r>
              <a:rPr lang="zh-TW" altLang="en-US" dirty="0">
                <a:solidFill>
                  <a:srgbClr val="FF0000"/>
                </a:solidFill>
              </a:rPr>
              <a:t>點數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喜歡</a:t>
            </a:r>
            <a:r>
              <a:rPr lang="en-US" altLang="zh-TW" dirty="0"/>
              <a:t>) </a:t>
            </a:r>
            <a:r>
              <a:rPr lang="zh-TW" altLang="en-US" dirty="0"/>
              <a:t>以對文章評分。 登陸頁面上會有使用者可以共用和互動的文章的意見反應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那麼您要如何儲存此資料？ 如果您熟悉 </a:t>
            </a:r>
            <a:r>
              <a:rPr lang="en-US" altLang="zh-TW" dirty="0"/>
              <a:t>SQL</a:t>
            </a:r>
            <a:r>
              <a:rPr lang="zh-TW" altLang="en-US" dirty="0"/>
              <a:t>，您可以如下所示開始繪製</a:t>
            </a:r>
            <a:r>
              <a:rPr lang="en-US" altLang="zh-TW" dirty="0"/>
              <a:t>︰</a:t>
            </a:r>
            <a:endParaRPr lang="zh-TW" altLang="en-US" dirty="0"/>
          </a:p>
        </p:txBody>
      </p:sp>
      <p:pic>
        <p:nvPicPr>
          <p:cNvPr id="4" name="Picture 2" descr="NoSQL 與 SQL 圖表顯示社交網站的關聯式資料模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40" y="2096166"/>
            <a:ext cx="7358014" cy="47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103" y="207685"/>
            <a:ext cx="7984901" cy="66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010008"/>
              </p:ext>
            </p:extLst>
          </p:nvPr>
        </p:nvGraphicFramePr>
        <p:xfrm>
          <a:off x="1207911" y="2103107"/>
          <a:ext cx="9700494" cy="1850706"/>
        </p:xfrm>
        <a:graphic>
          <a:graphicData uri="http://schemas.openxmlformats.org/drawingml/2006/table">
            <a:tbl>
              <a:tblPr/>
              <a:tblGrid>
                <a:gridCol w="1598539"/>
                <a:gridCol w="1620391"/>
                <a:gridCol w="1620391"/>
                <a:gridCol w="1620391"/>
                <a:gridCol w="1620391"/>
                <a:gridCol w="1620391"/>
              </a:tblGrid>
              <a:tr h="616902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800" dirty="0">
                          <a:effectLst/>
                        </a:rPr>
                        <a:t>編號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Last name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First name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age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height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color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0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800">
                          <a:effectLst/>
                        </a:rPr>
                        <a:t>1923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Smith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Jim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800">
                          <a:effectLst/>
                        </a:rPr>
                        <a:t>18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800">
                          <a:effectLst/>
                        </a:rPr>
                        <a:t>6' 0"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Red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0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800">
                          <a:effectLst/>
                        </a:rPr>
                        <a:t>3371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Dole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Jun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800">
                          <a:effectLst/>
                        </a:rPr>
                        <a:t>34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800">
                          <a:effectLst/>
                        </a:rPr>
                        <a:t>5'8"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Brackish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2443" y="813744"/>
            <a:ext cx="6309574" cy="58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697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Narrow" panose="020B0606020202030204" pitchFamily="34" charset="0"/>
              </a:rPr>
              <a:t>關聯式資料庫之資料表</a:t>
            </a:r>
            <a:endParaRPr kumimoji="0" 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9467" y="4686768"/>
            <a:ext cx="675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err="1"/>
              <a:t>tx.liberal.ntu.edu.tw</a:t>
            </a:r>
            <a:r>
              <a:rPr lang="en-US" altLang="zh-TW" dirty="0"/>
              <a:t>/</a:t>
            </a:r>
            <a:r>
              <a:rPr lang="en-US" altLang="zh-TW" dirty="0" err="1"/>
              <a:t>InfoMgt</a:t>
            </a:r>
            <a:r>
              <a:rPr lang="en-US" altLang="zh-TW" dirty="0"/>
              <a:t>/</a:t>
            </a:r>
            <a:r>
              <a:rPr lang="en-US" altLang="zh-TW" dirty="0" err="1"/>
              <a:t>Jx</a:t>
            </a:r>
            <a:r>
              <a:rPr lang="en-US" altLang="zh-TW" dirty="0"/>
              <a:t>/</a:t>
            </a:r>
            <a:r>
              <a:rPr lang="en-US" altLang="zh-TW" dirty="0" err="1"/>
              <a:t>IS_IM</a:t>
            </a:r>
            <a:r>
              <a:rPr lang="en-US" altLang="zh-TW" dirty="0"/>
              <a:t>/</a:t>
            </a:r>
            <a:r>
              <a:rPr lang="en-US" altLang="zh-TW" dirty="0" err="1"/>
              <a:t>NoSQL.htm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4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729579"/>
          </a:xfrm>
        </p:spPr>
        <p:txBody>
          <a:bodyPr/>
          <a:lstStyle/>
          <a:p>
            <a:r>
              <a:rPr lang="en-US" altLang="zh-TW" dirty="0" err="1" smtClean="0"/>
              <a:t>NoSQL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/>
              <a:t>Key-Value </a:t>
            </a:r>
            <a:r>
              <a:rPr lang="zh-TW" altLang="en-US" dirty="0"/>
              <a:t>資料庫的表格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73710"/>
              </p:ext>
            </p:extLst>
          </p:nvPr>
        </p:nvGraphicFramePr>
        <p:xfrm>
          <a:off x="1006096" y="850006"/>
          <a:ext cx="8240935" cy="5468400"/>
        </p:xfrm>
        <a:graphic>
          <a:graphicData uri="http://schemas.openxmlformats.org/drawingml/2006/table">
            <a:tbl>
              <a:tblPr/>
              <a:tblGrid>
                <a:gridCol w="2501366"/>
                <a:gridCol w="5739569"/>
              </a:tblGrid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1" dirty="0">
                          <a:solidFill>
                            <a:srgbClr val="000080"/>
                          </a:solidFill>
                          <a:effectLst/>
                          <a:latin typeface="Arial Narrow" panose="020B0606020202030204" pitchFamily="34" charset="0"/>
                        </a:rPr>
                        <a:t>鍵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1">
                          <a:solidFill>
                            <a:srgbClr val="000080"/>
                          </a:solidFill>
                          <a:effectLst/>
                          <a:latin typeface="Arial Narrow" panose="020B0606020202030204" pitchFamily="34" charset="0"/>
                        </a:rPr>
                        <a:t>值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user1923_color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Red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user1923_age 1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18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user3371_color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Blue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user3371_color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Brackish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user1923_height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 </a:t>
                      </a:r>
                      <a:r>
                        <a:rPr lang="en-US" altLang="zh-TW" sz="1800">
                          <a:effectLst/>
                        </a:rPr>
                        <a:t>6' 0"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user3371_age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 </a:t>
                      </a:r>
                      <a:r>
                        <a:rPr lang="en-US" altLang="zh-TW" sz="1800">
                          <a:effectLst/>
                        </a:rPr>
                        <a:t>34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app_setting_width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 </a:t>
                      </a:r>
                      <a:r>
                        <a:rPr lang="en-US" altLang="zh-TW" sz="1800">
                          <a:effectLst/>
                        </a:rPr>
                        <a:t>450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error_msg_457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There is no file %1 here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error_message_1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There is no user with %1 name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1923_name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Jim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user1923_name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Jim Smith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user1923_lname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Smith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Application_Installed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true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log_errors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 </a:t>
                      </a:r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install_path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C:\Windows\System32\Restricted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ServerName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localhost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test  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test</a:t>
                      </a:r>
                    </a:p>
                  </a:txBody>
                  <a:tcPr marL="14740" marR="14740" marT="14740" marB="14740">
                    <a:lnL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19659" y="6488668"/>
            <a:ext cx="675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err="1"/>
              <a:t>tx.liberal.ntu.edu.tw</a:t>
            </a:r>
            <a:r>
              <a:rPr lang="en-US" altLang="zh-TW" dirty="0"/>
              <a:t>/</a:t>
            </a:r>
            <a:r>
              <a:rPr lang="en-US" altLang="zh-TW" dirty="0" err="1"/>
              <a:t>InfoMgt</a:t>
            </a:r>
            <a:r>
              <a:rPr lang="en-US" altLang="zh-TW" dirty="0"/>
              <a:t>/</a:t>
            </a:r>
            <a:r>
              <a:rPr lang="en-US" altLang="zh-TW" dirty="0" err="1"/>
              <a:t>Jx</a:t>
            </a:r>
            <a:r>
              <a:rPr lang="en-US" altLang="zh-TW" dirty="0"/>
              <a:t>/</a:t>
            </a:r>
            <a:r>
              <a:rPr lang="en-US" altLang="zh-TW" dirty="0" err="1"/>
              <a:t>IS_IM</a:t>
            </a:r>
            <a:r>
              <a:rPr lang="en-US" altLang="zh-TW" dirty="0"/>
              <a:t>/</a:t>
            </a:r>
            <a:r>
              <a:rPr lang="en-US" altLang="zh-TW" dirty="0" err="1"/>
              <a:t>NoSQL.htm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52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altLang="zh-TW" b="1" dirty="0" err="1"/>
              <a:t>NoSQL</a:t>
            </a:r>
            <a:r>
              <a:rPr lang="en-US" altLang="zh-TW" b="1" dirty="0"/>
              <a:t>/Key-Value </a:t>
            </a:r>
            <a:r>
              <a:rPr lang="zh-TW" altLang="en-US" b="1" dirty="0"/>
              <a:t>資料庫相關</a:t>
            </a:r>
            <a:r>
              <a:rPr lang="zh-TW" altLang="en-US" b="1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API </a:t>
            </a:r>
            <a:r>
              <a:rPr lang="zh-TW" altLang="en-US" b="1" dirty="0"/>
              <a:t>查詢</a:t>
            </a:r>
          </a:p>
          <a:p>
            <a:r>
              <a:rPr lang="zh-TW" altLang="en-US" dirty="0"/>
              <a:t>由於不使用</a:t>
            </a:r>
            <a:r>
              <a:rPr lang="en-US" altLang="zh-TW" dirty="0"/>
              <a:t>SQL</a:t>
            </a:r>
            <a:r>
              <a:rPr lang="zh-TW" altLang="en-US" dirty="0"/>
              <a:t>語言，各種查詢必須由各種應用的開發者，自訂</a:t>
            </a:r>
            <a:r>
              <a:rPr lang="en-US" altLang="zh-TW" dirty="0"/>
              <a:t>API</a:t>
            </a:r>
            <a:r>
              <a:rPr lang="zh-TW" altLang="en-US" dirty="0"/>
              <a:t>查詢。</a:t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b="1" dirty="0"/>
              <a:t>雲端應用</a:t>
            </a:r>
          </a:p>
          <a:p>
            <a:r>
              <a:rPr lang="zh-TW" altLang="en-US" dirty="0"/>
              <a:t>雲存儲存就是構建一個大型的存儲平台給別人用，這也就意味著在這上面運行的應用其實是不可控制的，也就是可擴展性（</a:t>
            </a:r>
            <a:r>
              <a:rPr lang="en-US" altLang="zh-TW" dirty="0"/>
              <a:t>scalability</a:t>
            </a:r>
            <a:r>
              <a:rPr lang="zh-TW" altLang="en-US" dirty="0"/>
              <a:t>）需求高，在這種情況 下，</a:t>
            </a:r>
            <a:r>
              <a:rPr lang="en-US" altLang="zh-TW" dirty="0" err="1"/>
              <a:t>NoSQL</a:t>
            </a:r>
            <a:r>
              <a:rPr lang="en-US" altLang="zh-TW" dirty="0"/>
              <a:t>/Key-Value </a:t>
            </a:r>
            <a:r>
              <a:rPr lang="zh-TW" altLang="en-US" dirty="0"/>
              <a:t>就是唯一的選擇了。</a:t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b="1" dirty="0"/>
              <a:t>快取儲存</a:t>
            </a:r>
          </a:p>
          <a:p>
            <a:r>
              <a:rPr lang="en-US" altLang="zh-TW" dirty="0" err="1"/>
              <a:t>NoSQL</a:t>
            </a:r>
            <a:r>
              <a:rPr lang="en-US" altLang="zh-TW" dirty="0"/>
              <a:t>/Key-Value </a:t>
            </a:r>
            <a:r>
              <a:rPr lang="zh-TW" altLang="en-US" dirty="0"/>
              <a:t>就是要求快，所以熱門資料，會經分析後儲存到快取記憶體，更增加查詢效率。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35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thome.com.tw/img/126/63360_2_1_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7" y="365125"/>
            <a:ext cx="7851043" cy="58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川普</a:t>
            </a:r>
            <a:endParaRPr lang="en-US" altLang="zh-TW" dirty="0" smtClean="0"/>
          </a:p>
          <a:p>
            <a:r>
              <a:rPr lang="zh-TW" altLang="en-US" dirty="0" smtClean="0"/>
              <a:t>希拉</a:t>
            </a:r>
            <a:r>
              <a:rPr lang="zh-TW" altLang="en-US" dirty="0"/>
              <a:t>蕊</a:t>
            </a:r>
          </a:p>
        </p:txBody>
      </p:sp>
    </p:spTree>
    <p:extLst>
      <p:ext uri="{BB962C8B-B14F-4D97-AF65-F5344CB8AC3E}">
        <p14:creationId xmlns:p14="http://schemas.microsoft.com/office/powerpoint/2010/main" val="179752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儲存裝置的容量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8 bits </a:t>
            </a:r>
            <a:r>
              <a:rPr lang="zh-TW" altLang="en-US" dirty="0"/>
              <a:t>等於 </a:t>
            </a:r>
            <a:r>
              <a:rPr lang="en-US" altLang="zh-TW" dirty="0" err="1"/>
              <a:t>1byte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1024 bytes </a:t>
            </a:r>
            <a:r>
              <a:rPr lang="zh-TW" altLang="en-US" dirty="0"/>
              <a:t>等於 </a:t>
            </a:r>
            <a:r>
              <a:rPr lang="en-US" altLang="zh-TW" dirty="0"/>
              <a:t>1 Kb</a:t>
            </a:r>
            <a:br>
              <a:rPr lang="en-US" altLang="zh-TW" dirty="0"/>
            </a:br>
            <a:r>
              <a:rPr lang="en-US" altLang="zh-TW" dirty="0"/>
              <a:t>1024 Kb</a:t>
            </a:r>
            <a:r>
              <a:rPr lang="zh-TW" altLang="en-US" dirty="0"/>
              <a:t>等於 </a:t>
            </a:r>
            <a:r>
              <a:rPr lang="en-US" altLang="zh-TW" dirty="0"/>
              <a:t>1 Mb</a:t>
            </a:r>
            <a:br>
              <a:rPr lang="en-US" altLang="zh-TW" dirty="0"/>
            </a:br>
            <a:r>
              <a:rPr lang="en-US" altLang="zh-TW" dirty="0"/>
              <a:t>1024 Mb </a:t>
            </a:r>
            <a:r>
              <a:rPr lang="zh-TW" altLang="en-US" dirty="0"/>
              <a:t>等於 </a:t>
            </a:r>
            <a:r>
              <a:rPr lang="en-US" altLang="zh-TW" dirty="0"/>
              <a:t>1 Gb</a:t>
            </a:r>
            <a:br>
              <a:rPr lang="en-US" altLang="zh-TW" dirty="0"/>
            </a:br>
            <a:r>
              <a:rPr lang="en-US" altLang="zh-TW" dirty="0"/>
              <a:t>1024 Gb </a:t>
            </a:r>
            <a:r>
              <a:rPr lang="zh-TW" altLang="en-US" dirty="0"/>
              <a:t>等於 </a:t>
            </a:r>
            <a:r>
              <a:rPr lang="en-US" altLang="zh-TW" dirty="0" err="1"/>
              <a:t>1Tb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1024 Tb </a:t>
            </a:r>
            <a:r>
              <a:rPr lang="zh-TW" altLang="en-US" dirty="0"/>
              <a:t>等於 </a:t>
            </a:r>
            <a:r>
              <a:rPr lang="en-US" altLang="zh-TW" dirty="0"/>
              <a:t>1 </a:t>
            </a:r>
            <a:r>
              <a:rPr lang="en-US" altLang="zh-TW" dirty="0" err="1"/>
              <a:t>Pb</a:t>
            </a:r>
            <a:r>
              <a:rPr lang="zh-TW" altLang="en-US" dirty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49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169" y="738612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雲端硬體架構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8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1833" y="15820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16101" y="1789631"/>
            <a:ext cx="6026744" cy="4525963"/>
          </a:xfrm>
        </p:spPr>
        <p:txBody>
          <a:bodyPr/>
          <a:lstStyle/>
          <a:p>
            <a:r>
              <a:rPr lang="en-US" altLang="zh-TW" dirty="0" err="1" smtClean="0">
                <a:latin typeface="+mj-lt"/>
              </a:rPr>
              <a:t>Hadoop</a:t>
            </a:r>
            <a:r>
              <a:rPr lang="en-US" altLang="zh-TW" dirty="0" smtClean="0">
                <a:latin typeface="+mj-lt"/>
              </a:rPr>
              <a:t> is</a:t>
            </a:r>
          </a:p>
          <a:p>
            <a:pPr lvl="1"/>
            <a:r>
              <a:rPr lang="zh-TW" altLang="en-US" dirty="0" smtClean="0">
                <a:latin typeface="+mj-lt"/>
              </a:rPr>
              <a:t>一個</a:t>
            </a:r>
            <a:r>
              <a:rPr lang="en-US" altLang="zh-TW" dirty="0" smtClean="0">
                <a:latin typeface="+mj-lt"/>
              </a:rPr>
              <a:t>Apache</a:t>
            </a:r>
            <a:r>
              <a:rPr lang="zh-TW" altLang="en-US" dirty="0" smtClean="0">
                <a:latin typeface="+mj-lt"/>
              </a:rPr>
              <a:t>專案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zh-TW" altLang="en-US" dirty="0" smtClean="0">
                <a:latin typeface="+mj-lt"/>
              </a:rPr>
              <a:t>分散式計算的平台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zh-TW" altLang="en-US" dirty="0"/>
              <a:t>提供使用者簡易撰寫並執行</a:t>
            </a:r>
            <a:r>
              <a:rPr lang="zh-TW" altLang="en-US" dirty="0" smtClean="0"/>
              <a:t>處理海量</a:t>
            </a:r>
            <a:r>
              <a:rPr lang="zh-TW" altLang="en-US" dirty="0"/>
              <a:t>資料應用程式的軟體平台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</a:t>
            </a:r>
            <a:r>
              <a:rPr lang="zh-TW" altLang="en-US" dirty="0"/>
              <a:t>根據</a:t>
            </a:r>
            <a:r>
              <a:rPr lang="en-US" altLang="zh-TW" dirty="0"/>
              <a:t>Google</a:t>
            </a:r>
            <a:r>
              <a:rPr lang="zh-TW" altLang="en-US" dirty="0"/>
              <a:t>公司發表的</a:t>
            </a:r>
            <a:r>
              <a:rPr lang="en-US" altLang="zh-TW" dirty="0" err="1"/>
              <a:t>MapReduce</a:t>
            </a:r>
            <a:r>
              <a:rPr lang="zh-TW" altLang="en-US" dirty="0"/>
              <a:t>和</a:t>
            </a:r>
            <a:r>
              <a:rPr lang="en-US" altLang="zh-TW" dirty="0"/>
              <a:t>Google</a:t>
            </a:r>
            <a:r>
              <a:rPr lang="zh-TW" altLang="en-US" dirty="0"/>
              <a:t>檔案系統的論文自行實作而成。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47529" y="5373216"/>
            <a:ext cx="4563889" cy="108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群組 12"/>
          <p:cNvGrpSpPr/>
          <p:nvPr/>
        </p:nvGrpSpPr>
        <p:grpSpPr>
          <a:xfrm>
            <a:off x="7250806" y="577429"/>
            <a:ext cx="4636393" cy="5398367"/>
            <a:chOff x="5076056" y="2852936"/>
            <a:chExt cx="3739283" cy="3744796"/>
          </a:xfrm>
        </p:grpSpPr>
        <p:sp>
          <p:nvSpPr>
            <p:cNvPr id="7" name="圓角矩形 6"/>
            <p:cNvSpPr/>
            <p:nvPr/>
          </p:nvSpPr>
          <p:spPr>
            <a:xfrm>
              <a:off x="5076056" y="4658463"/>
              <a:ext cx="3734344" cy="93619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Calibri" pitchFamily="34" charset="0"/>
                </a:rPr>
                <a:t>Hadoop</a:t>
              </a:r>
              <a:r>
                <a:rPr lang="en-US" altLang="zh-TW" sz="2400" dirty="0">
                  <a:latin typeface="Calibri" pitchFamily="34" charset="0"/>
                </a:rPr>
                <a:t> Distributed File System (</a:t>
              </a:r>
              <a:r>
                <a:rPr lang="en-US" altLang="zh-TW" sz="2400" dirty="0" err="1">
                  <a:latin typeface="Calibri" pitchFamily="34" charset="0"/>
                </a:rPr>
                <a:t>HDFS</a:t>
              </a:r>
              <a:r>
                <a:rPr lang="en-US" altLang="zh-TW" sz="2400" dirty="0" smtClean="0">
                  <a:latin typeface="Calibri" pitchFamily="34" charset="0"/>
                </a:rPr>
                <a:t>)</a:t>
              </a:r>
              <a:r>
                <a:rPr lang="zh-TW" altLang="en-US" sz="2400" dirty="0" smtClean="0">
                  <a:latin typeface="Calibri" pitchFamily="34" charset="0"/>
                </a:rPr>
                <a:t>分散式檔案系統</a:t>
              </a:r>
              <a:endParaRPr lang="zh-TW" altLang="en-US" sz="2400" dirty="0">
                <a:latin typeface="Calibri" pitchFamily="34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076056" y="3856006"/>
              <a:ext cx="1800488" cy="73558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Calibri" pitchFamily="34" charset="0"/>
                </a:rPr>
                <a:t>MapReduce</a:t>
              </a:r>
              <a:endParaRPr lang="en-US" altLang="zh-TW" sz="2400" dirty="0" smtClean="0">
                <a:latin typeface="Calibri" pitchFamily="34" charset="0"/>
              </a:endParaRPr>
            </a:p>
            <a:p>
              <a:pPr algn="ctr"/>
              <a:r>
                <a:rPr lang="zh-TW" altLang="en-US" sz="2400" dirty="0" smtClean="0">
                  <a:latin typeface="Calibri" pitchFamily="34" charset="0"/>
                </a:rPr>
                <a:t>框架</a:t>
              </a:r>
              <a:endParaRPr lang="zh-TW" altLang="en-US" sz="2400" dirty="0">
                <a:latin typeface="Calibri" pitchFamily="34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009913" y="3856006"/>
              <a:ext cx="1800488" cy="73558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Calibri" pitchFamily="34" charset="0"/>
                </a:rPr>
                <a:t>Hbase</a:t>
              </a:r>
              <a:r>
                <a:rPr lang="zh-TW" altLang="en-US" sz="2400" dirty="0" smtClean="0">
                  <a:latin typeface="Calibri" pitchFamily="34" charset="0"/>
                </a:rPr>
                <a:t>儲存系統</a:t>
              </a:r>
              <a:endParaRPr lang="zh-TW" altLang="en-US" sz="2400" dirty="0">
                <a:latin typeface="Calibri" pitchFamily="34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076056" y="5661533"/>
              <a:ext cx="3734344" cy="93619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Calibri" pitchFamily="34" charset="0"/>
                </a:rPr>
                <a:t>A Cluster of </a:t>
              </a:r>
              <a:r>
                <a:rPr lang="en-US" altLang="zh-TW" sz="2400" dirty="0" smtClean="0">
                  <a:latin typeface="Calibri" pitchFamily="34" charset="0"/>
                </a:rPr>
                <a:t>Machines</a:t>
              </a:r>
            </a:p>
            <a:p>
              <a:pPr algn="ctr"/>
              <a:r>
                <a:rPr lang="zh-TW" altLang="en-US" sz="2400" dirty="0" smtClean="0">
                  <a:latin typeface="Calibri" pitchFamily="34" charset="0"/>
                </a:rPr>
                <a:t>叢集伺服器</a:t>
              </a:r>
              <a:endParaRPr lang="zh-TW" altLang="en-US" sz="2400" dirty="0">
                <a:latin typeface="Calibri" pitchFamily="34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080995" y="2852936"/>
              <a:ext cx="3734344" cy="93619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Calibri" pitchFamily="34" charset="0"/>
                </a:rPr>
                <a:t>Cloud </a:t>
              </a:r>
              <a:r>
                <a:rPr lang="en-US" altLang="zh-TW" sz="2400" dirty="0" smtClean="0">
                  <a:latin typeface="Calibri" pitchFamily="34" charset="0"/>
                </a:rPr>
                <a:t>Applications</a:t>
              </a:r>
            </a:p>
            <a:p>
              <a:pPr algn="ctr"/>
              <a:r>
                <a:rPr lang="zh-TW" altLang="en-US" sz="2400" dirty="0" smtClean="0">
                  <a:latin typeface="Calibri" pitchFamily="34" charset="0"/>
                </a:rPr>
                <a:t>雲端應用</a:t>
              </a:r>
              <a:endParaRPr lang="zh-TW" altLang="en-US" sz="2400" dirty="0">
                <a:latin typeface="Calibri" pitchFamily="34" charset="0"/>
              </a:endParaRPr>
            </a:p>
          </p:txBody>
        </p:sp>
      </p:grp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2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etusolution.com/images/newsletter/2014Sep/images/esd2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38" y="365125"/>
            <a:ext cx="9969062" cy="556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89431" y="6154959"/>
            <a:ext cx="696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圖片來源：</a:t>
            </a:r>
            <a:r>
              <a:rPr lang="en-US" altLang="zh-TW" dirty="0" smtClean="0"/>
              <a:t>https</a:t>
            </a:r>
            <a:r>
              <a:rPr lang="en-US" altLang="zh-TW" dirty="0"/>
              <a:t>://www.etusolution.com/images/newsletter/2014Sep/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Hadoop</a:t>
            </a:r>
            <a:r>
              <a:rPr lang="zh-TW" altLang="en-US" sz="4000" dirty="0"/>
              <a:t>的框架最核心的設計就是</a:t>
            </a:r>
            <a:r>
              <a:rPr lang="zh-TW" altLang="en-US" sz="4000" dirty="0" smtClean="0"/>
              <a:t>：</a:t>
            </a:r>
            <a:endParaRPr lang="en-US" altLang="zh-TW" sz="4000" dirty="0" smtClean="0"/>
          </a:p>
          <a:p>
            <a:r>
              <a:rPr lang="en-US" altLang="zh-TW" sz="4000" dirty="0" err="1" smtClean="0"/>
              <a:t>HDFS</a:t>
            </a:r>
            <a:r>
              <a:rPr lang="zh-TW" altLang="en-US" sz="4000" dirty="0"/>
              <a:t>和</a:t>
            </a:r>
            <a:r>
              <a:rPr lang="en-US" altLang="zh-TW" sz="4000" dirty="0"/>
              <a:t>MapReduce</a:t>
            </a:r>
            <a:r>
              <a:rPr lang="zh-TW" altLang="en-US" sz="4000" dirty="0"/>
              <a:t>。</a:t>
            </a:r>
            <a:r>
              <a:rPr lang="en-US" altLang="zh-TW" sz="4000" dirty="0"/>
              <a:t>HDFS</a:t>
            </a:r>
            <a:r>
              <a:rPr lang="zh-TW" altLang="en-US" sz="4000" dirty="0"/>
              <a:t>為海量的數據提供了儲存，則</a:t>
            </a:r>
            <a:r>
              <a:rPr lang="en-US" altLang="zh-TW" sz="4000" dirty="0"/>
              <a:t>MapReduce</a:t>
            </a:r>
            <a:r>
              <a:rPr lang="zh-TW" altLang="en-US" sz="4000" dirty="0"/>
              <a:t>為海量的數據提供了計算。</a:t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</a:t>
            </a:r>
            <a:r>
              <a:rPr lang="zh-TW" altLang="en-US" dirty="0" smtClean="0"/>
              <a:t>是</a:t>
            </a:r>
            <a:r>
              <a:rPr lang="en-US" altLang="zh-TW" dirty="0" smtClean="0">
                <a:hlinkClick r:id="rId3"/>
              </a:rPr>
              <a:t>HDFS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80"/>
            <a:ext cx="4618856" cy="438912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H</a:t>
            </a:r>
            <a:r>
              <a:rPr lang="en-US" altLang="zh-TW" dirty="0" err="1" smtClean="0"/>
              <a:t>adoop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istributed 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r>
              <a:rPr lang="en-US" altLang="zh-TW" dirty="0" smtClean="0"/>
              <a:t>ile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ystem</a:t>
            </a:r>
          </a:p>
          <a:p>
            <a:pPr lvl="1"/>
            <a:r>
              <a:rPr lang="zh-TW" altLang="en-US" dirty="0"/>
              <a:t>實現類似</a:t>
            </a:r>
            <a:r>
              <a:rPr lang="en-US" altLang="zh-TW" dirty="0"/>
              <a:t>Google File System </a:t>
            </a:r>
            <a:r>
              <a:rPr lang="zh-TW" altLang="en-US" dirty="0"/>
              <a:t>分散式檔案系統</a:t>
            </a:r>
          </a:p>
          <a:p>
            <a:pPr lvl="1"/>
            <a:r>
              <a:rPr lang="zh-TW" altLang="en-US" dirty="0"/>
              <a:t>一個易於擴充的分散式檔案系統，目的為對大量資料進行分析</a:t>
            </a:r>
          </a:p>
          <a:p>
            <a:pPr lvl="1"/>
            <a:r>
              <a:rPr lang="zh-TW" altLang="en-US" dirty="0"/>
              <a:t>運作於廉價的普通硬體上，又可以提供容錯功能</a:t>
            </a:r>
          </a:p>
          <a:p>
            <a:pPr lvl="1"/>
            <a:r>
              <a:rPr lang="zh-TW" altLang="en-US" dirty="0"/>
              <a:t>給大量的用戶提供總體性能較高的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lvl="1"/>
            <a:r>
              <a:rPr lang="en-US" altLang="zh-TW" dirty="0" err="1"/>
              <a:t>HDFS</a:t>
            </a:r>
            <a:r>
              <a:rPr lang="en-US" altLang="zh-TW" dirty="0"/>
              <a:t> </a:t>
            </a:r>
            <a:r>
              <a:rPr lang="zh-TW" altLang="en-US" dirty="0"/>
              <a:t>中的資料至少都會有</a:t>
            </a:r>
            <a:r>
              <a:rPr lang="en-US" altLang="zh-TW" dirty="0"/>
              <a:t>3 </a:t>
            </a:r>
            <a:r>
              <a:rPr lang="zh-TW" altLang="en-US" dirty="0"/>
              <a:t>份副本 </a:t>
            </a:r>
            <a:r>
              <a:rPr lang="en-US" altLang="zh-TW" dirty="0"/>
              <a:t>(Replication)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grpSp>
        <p:nvGrpSpPr>
          <p:cNvPr id="4" name="群組 10"/>
          <p:cNvGrpSpPr/>
          <p:nvPr/>
        </p:nvGrpSpPr>
        <p:grpSpPr>
          <a:xfrm>
            <a:off x="6528048" y="2132476"/>
            <a:ext cx="4016916" cy="3744796"/>
            <a:chOff x="4998915" y="1916832"/>
            <a:chExt cx="4016916" cy="3744796"/>
          </a:xfrm>
        </p:grpSpPr>
        <p:sp>
          <p:nvSpPr>
            <p:cNvPr id="5" name="圓角矩形 4"/>
            <p:cNvSpPr/>
            <p:nvPr/>
          </p:nvSpPr>
          <p:spPr>
            <a:xfrm>
              <a:off x="5148064" y="3722359"/>
              <a:ext cx="3734344" cy="93619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Calibri" pitchFamily="34" charset="0"/>
                </a:rPr>
                <a:t>Hadoop</a:t>
              </a:r>
              <a:r>
                <a:rPr lang="en-US" altLang="zh-TW" dirty="0">
                  <a:latin typeface="Calibri" pitchFamily="34" charset="0"/>
                </a:rPr>
                <a:t> Distributed File System (HDFS)</a:t>
              </a:r>
              <a:endParaRPr lang="zh-TW" altLang="en-US" dirty="0">
                <a:latin typeface="Calibri" pitchFamily="34" charset="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148064" y="2919902"/>
              <a:ext cx="1800488" cy="73558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alibri" pitchFamily="34" charset="0"/>
                </a:rPr>
                <a:t>MapReduce</a:t>
              </a:r>
              <a:endParaRPr lang="zh-TW" altLang="en-US" dirty="0">
                <a:latin typeface="Calibri" pitchFamily="34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081921" y="2919902"/>
              <a:ext cx="1800488" cy="735585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Calibri" pitchFamily="34" charset="0"/>
                </a:rPr>
                <a:t>Hbase</a:t>
              </a:r>
              <a:endParaRPr lang="zh-TW" altLang="en-US" dirty="0">
                <a:latin typeface="Calibri" pitchFamily="34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148064" y="4725429"/>
              <a:ext cx="3734344" cy="93619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alibri" pitchFamily="34" charset="0"/>
                </a:rPr>
                <a:t>A Cluster of Machines</a:t>
              </a:r>
              <a:endParaRPr lang="zh-TW" altLang="en-US" dirty="0">
                <a:latin typeface="Calibri" pitchFamily="34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5153003" y="1916832"/>
              <a:ext cx="3734344" cy="93619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alibri" pitchFamily="34" charset="0"/>
                </a:rPr>
                <a:t>Cloud Applications</a:t>
              </a:r>
              <a:endParaRPr lang="zh-TW" altLang="en-US" dirty="0">
                <a:latin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98915" y="3640277"/>
              <a:ext cx="4016916" cy="108486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Calibri" pitchFamily="34" charset="0"/>
              </a:endParaRPr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4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3796" y="365125"/>
            <a:ext cx="8925061" cy="59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95111"/>
            <a:ext cx="10515600" cy="5781852"/>
          </a:xfrm>
        </p:spPr>
        <p:txBody>
          <a:bodyPr>
            <a:normAutofit/>
          </a:bodyPr>
          <a:lstStyle/>
          <a:p>
            <a:r>
              <a:rPr lang="en-US" altLang="zh-TW" dirty="0"/>
              <a:t>HDFS </a:t>
            </a:r>
            <a:r>
              <a:rPr lang="zh-TW" altLang="en-US" dirty="0"/>
              <a:t>採用</a:t>
            </a:r>
            <a:r>
              <a:rPr lang="en-US" altLang="zh-TW" dirty="0"/>
              <a:t>Master/Slave</a:t>
            </a:r>
            <a:r>
              <a:rPr lang="zh-TW" altLang="en-US" dirty="0"/>
              <a:t>的架構來儲存資料，這種架構主要由四個部分組成，分別為</a:t>
            </a:r>
            <a:r>
              <a:rPr lang="en-US" altLang="zh-TW" dirty="0"/>
              <a:t>HDFS Client</a:t>
            </a:r>
            <a:r>
              <a:rPr lang="zh-TW" altLang="en-US" dirty="0"/>
              <a:t>、</a:t>
            </a:r>
            <a:r>
              <a:rPr lang="en-US" altLang="zh-TW" dirty="0" err="1"/>
              <a:t>NameNode</a:t>
            </a:r>
            <a:r>
              <a:rPr lang="zh-TW" altLang="en-US" dirty="0"/>
              <a:t>、</a:t>
            </a:r>
            <a:r>
              <a:rPr lang="en-US" altLang="zh-TW" dirty="0" err="1"/>
              <a:t>DataNode</a:t>
            </a:r>
            <a:r>
              <a:rPr lang="zh-TW" altLang="en-US" dirty="0"/>
              <a:t>和</a:t>
            </a:r>
            <a:r>
              <a:rPr lang="en-US" altLang="zh-TW" dirty="0"/>
              <a:t>Secondary </a:t>
            </a:r>
            <a:r>
              <a:rPr lang="en-US" altLang="zh-TW" dirty="0" err="1"/>
              <a:t>NameNode</a:t>
            </a:r>
            <a:r>
              <a:rPr lang="zh-TW" altLang="en-US" dirty="0"/>
              <a:t>。下面我們分別介紹這四個組成部分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Client</a:t>
            </a:r>
            <a:r>
              <a:rPr lang="zh-TW" altLang="en-US" dirty="0"/>
              <a:t>：就是客戶端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檔案切分。檔案上傳 </a:t>
            </a:r>
            <a:r>
              <a:rPr lang="en-US" altLang="zh-TW" dirty="0"/>
              <a:t>HDFS </a:t>
            </a:r>
            <a:r>
              <a:rPr lang="zh-TW" altLang="en-US" dirty="0"/>
              <a:t>的時候，</a:t>
            </a:r>
            <a:r>
              <a:rPr lang="en-US" altLang="zh-TW" dirty="0"/>
              <a:t>Client </a:t>
            </a:r>
            <a:r>
              <a:rPr lang="zh-TW" altLang="en-US" dirty="0"/>
              <a:t>將檔案切分成 一個一個的</a:t>
            </a:r>
            <a:r>
              <a:rPr lang="en-US" altLang="zh-TW" dirty="0"/>
              <a:t>Block</a:t>
            </a:r>
            <a:r>
              <a:rPr lang="zh-TW" altLang="en-US" dirty="0"/>
              <a:t>，然後進行儲存。</a:t>
            </a:r>
          </a:p>
          <a:p>
            <a:r>
              <a:rPr lang="zh-TW" altLang="en-US" dirty="0"/>
              <a:t>與 </a:t>
            </a:r>
            <a:r>
              <a:rPr lang="en-US" altLang="zh-TW" dirty="0" err="1"/>
              <a:t>NameNode</a:t>
            </a:r>
            <a:r>
              <a:rPr lang="en-US" altLang="zh-TW" dirty="0"/>
              <a:t> </a:t>
            </a:r>
            <a:r>
              <a:rPr lang="zh-TW" altLang="en-US" dirty="0"/>
              <a:t>互動，獲取檔案的位置資訊。</a:t>
            </a:r>
          </a:p>
          <a:p>
            <a:r>
              <a:rPr lang="zh-TW" altLang="en-US" dirty="0"/>
              <a:t>與 </a:t>
            </a:r>
            <a:r>
              <a:rPr lang="en-US" altLang="zh-TW" dirty="0" err="1"/>
              <a:t>DataNode</a:t>
            </a:r>
            <a:r>
              <a:rPr lang="en-US" altLang="zh-TW" dirty="0"/>
              <a:t> </a:t>
            </a:r>
            <a:r>
              <a:rPr lang="zh-TW" altLang="en-US" dirty="0"/>
              <a:t>互動，讀取或者寫入資料。</a:t>
            </a:r>
          </a:p>
          <a:p>
            <a:r>
              <a:rPr lang="en-US" altLang="zh-TW" dirty="0"/>
              <a:t>Client </a:t>
            </a:r>
            <a:r>
              <a:rPr lang="zh-TW" altLang="en-US" dirty="0"/>
              <a:t>提供一些命令來管理 </a:t>
            </a:r>
            <a:r>
              <a:rPr lang="en-US" altLang="zh-TW" dirty="0"/>
              <a:t>HDFS</a:t>
            </a:r>
            <a:r>
              <a:rPr lang="zh-TW" altLang="en-US" dirty="0"/>
              <a:t>，比如啟動或者關閉</a:t>
            </a:r>
            <a:r>
              <a:rPr lang="en-US" altLang="zh-TW" dirty="0"/>
              <a:t>HDFS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Client </a:t>
            </a:r>
            <a:r>
              <a:rPr lang="zh-TW" altLang="en-US" dirty="0"/>
              <a:t>可以通過一些命令來訪問 </a:t>
            </a:r>
            <a:r>
              <a:rPr lang="en-US" altLang="zh-TW" dirty="0"/>
              <a:t>HDFS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544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2733" y="866069"/>
            <a:ext cx="10515600" cy="5038019"/>
          </a:xfrm>
        </p:spPr>
        <p:txBody>
          <a:bodyPr/>
          <a:lstStyle/>
          <a:p>
            <a:r>
              <a:rPr lang="en-US" altLang="zh-TW" dirty="0" err="1"/>
              <a:t>NameNode</a:t>
            </a:r>
            <a:r>
              <a:rPr lang="zh-TW" altLang="en-US" dirty="0"/>
              <a:t>：就是 </a:t>
            </a:r>
            <a:r>
              <a:rPr lang="en-US" altLang="zh-TW" dirty="0"/>
              <a:t>master</a:t>
            </a:r>
            <a:r>
              <a:rPr lang="zh-TW" altLang="en-US" dirty="0"/>
              <a:t>，它是一個主管、管理者。</a:t>
            </a:r>
          </a:p>
          <a:p>
            <a:endParaRPr lang="zh-TW" altLang="en-US" dirty="0"/>
          </a:p>
          <a:p>
            <a:r>
              <a:rPr lang="zh-TW" altLang="en-US" dirty="0"/>
              <a:t>管理 </a:t>
            </a:r>
            <a:r>
              <a:rPr lang="en-US" altLang="zh-TW" dirty="0"/>
              <a:t>HDFS </a:t>
            </a:r>
            <a:r>
              <a:rPr lang="zh-TW" altLang="en-US" dirty="0"/>
              <a:t>的名稱空間</a:t>
            </a:r>
          </a:p>
          <a:p>
            <a:r>
              <a:rPr lang="zh-TW" altLang="en-US" dirty="0"/>
              <a:t>管理資料塊（</a:t>
            </a:r>
            <a:r>
              <a:rPr lang="en-US" altLang="zh-TW" dirty="0"/>
              <a:t>Block</a:t>
            </a:r>
            <a:r>
              <a:rPr lang="zh-TW" altLang="en-US" dirty="0"/>
              <a:t>）對映資訊</a:t>
            </a:r>
          </a:p>
          <a:p>
            <a:r>
              <a:rPr lang="zh-TW" altLang="en-US" dirty="0"/>
              <a:t>配置副本策略</a:t>
            </a:r>
          </a:p>
          <a:p>
            <a:r>
              <a:rPr lang="zh-TW" altLang="en-US" dirty="0"/>
              <a:t>處理客戶端讀寫請求。</a:t>
            </a:r>
          </a:p>
        </p:txBody>
      </p:sp>
    </p:spTree>
    <p:extLst>
      <p:ext uri="{BB962C8B-B14F-4D97-AF65-F5344CB8AC3E}">
        <p14:creationId xmlns:p14="http://schemas.microsoft.com/office/powerpoint/2010/main" val="74773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7889" y="538692"/>
            <a:ext cx="10515600" cy="581695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DataNode</a:t>
            </a:r>
            <a:r>
              <a:rPr lang="zh-TW" altLang="en-US" dirty="0"/>
              <a:t>：就是</a:t>
            </a:r>
            <a:r>
              <a:rPr lang="en-US" altLang="zh-TW" dirty="0"/>
              <a:t>Slave</a:t>
            </a:r>
            <a:r>
              <a:rPr lang="zh-TW" altLang="en-US" dirty="0"/>
              <a:t>。</a:t>
            </a:r>
            <a:r>
              <a:rPr lang="en-US" altLang="zh-TW" dirty="0" err="1"/>
              <a:t>NameNode</a:t>
            </a:r>
            <a:r>
              <a:rPr lang="en-US" altLang="zh-TW" dirty="0"/>
              <a:t> </a:t>
            </a:r>
            <a:r>
              <a:rPr lang="zh-TW" altLang="en-US" dirty="0"/>
              <a:t>下達命令，</a:t>
            </a:r>
            <a:r>
              <a:rPr lang="en-US" altLang="zh-TW" dirty="0" err="1"/>
              <a:t>DataNode</a:t>
            </a:r>
            <a:r>
              <a:rPr lang="en-US" altLang="zh-TW" dirty="0"/>
              <a:t> </a:t>
            </a:r>
            <a:r>
              <a:rPr lang="zh-TW" altLang="en-US" dirty="0"/>
              <a:t>執行實際的操作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儲存實際的資料塊。</a:t>
            </a:r>
          </a:p>
          <a:p>
            <a:r>
              <a:rPr lang="zh-TW" altLang="en-US" dirty="0"/>
              <a:t>執行資料塊的讀</a:t>
            </a:r>
            <a:r>
              <a:rPr lang="en-US" altLang="zh-TW" dirty="0"/>
              <a:t>/</a:t>
            </a:r>
            <a:r>
              <a:rPr lang="zh-TW" altLang="en-US" dirty="0"/>
              <a:t>寫操作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Secondary </a:t>
            </a:r>
            <a:r>
              <a:rPr lang="en-US" altLang="zh-TW" dirty="0" err="1"/>
              <a:t>NameNode</a:t>
            </a:r>
            <a:r>
              <a:rPr lang="zh-TW" altLang="en-US" dirty="0"/>
              <a:t>：並非 </a:t>
            </a:r>
            <a:r>
              <a:rPr lang="en-US" altLang="zh-TW" dirty="0" err="1"/>
              <a:t>NameNode</a:t>
            </a:r>
            <a:r>
              <a:rPr lang="en-US" altLang="zh-TW" dirty="0"/>
              <a:t> </a:t>
            </a:r>
            <a:r>
              <a:rPr lang="zh-TW" altLang="en-US" dirty="0"/>
              <a:t>的熱備。當</a:t>
            </a:r>
            <a:r>
              <a:rPr lang="en-US" altLang="zh-TW" dirty="0" err="1"/>
              <a:t>NameNode</a:t>
            </a:r>
            <a:r>
              <a:rPr lang="en-US" altLang="zh-TW" dirty="0"/>
              <a:t> </a:t>
            </a:r>
            <a:r>
              <a:rPr lang="zh-TW" altLang="en-US" dirty="0"/>
              <a:t>掛掉的時候，它並不能馬上替換 </a:t>
            </a:r>
            <a:r>
              <a:rPr lang="en-US" altLang="zh-TW" dirty="0" err="1"/>
              <a:t>NameNode</a:t>
            </a:r>
            <a:r>
              <a:rPr lang="en-US" altLang="zh-TW" dirty="0"/>
              <a:t> </a:t>
            </a:r>
            <a:r>
              <a:rPr lang="zh-TW" altLang="en-US" dirty="0"/>
              <a:t>並提供服務。</a:t>
            </a:r>
          </a:p>
          <a:p>
            <a:endParaRPr lang="zh-TW" altLang="en-US" dirty="0"/>
          </a:p>
          <a:p>
            <a:r>
              <a:rPr lang="zh-TW" altLang="en-US" dirty="0"/>
              <a:t>輔助 </a:t>
            </a:r>
            <a:r>
              <a:rPr lang="en-US" altLang="zh-TW" dirty="0" err="1"/>
              <a:t>NameNode</a:t>
            </a:r>
            <a:r>
              <a:rPr lang="zh-TW" altLang="en-US" dirty="0"/>
              <a:t>，分擔其工作量。</a:t>
            </a:r>
          </a:p>
          <a:p>
            <a:r>
              <a:rPr lang="zh-TW" altLang="en-US" dirty="0"/>
              <a:t>定期合併 </a:t>
            </a:r>
            <a:r>
              <a:rPr lang="en-US" altLang="zh-TW" dirty="0"/>
              <a:t>fsimage</a:t>
            </a:r>
            <a:r>
              <a:rPr lang="zh-TW" altLang="en-US" dirty="0"/>
              <a:t>和</a:t>
            </a:r>
            <a:r>
              <a:rPr lang="en-US" altLang="zh-TW" dirty="0"/>
              <a:t>fsedits</a:t>
            </a:r>
            <a:r>
              <a:rPr lang="zh-TW" altLang="en-US" dirty="0"/>
              <a:t>，並推送給</a:t>
            </a:r>
            <a:r>
              <a:rPr lang="en-US" altLang="zh-TW" dirty="0" err="1"/>
              <a:t>NameNode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在緊急情況下，可輔助恢復 </a:t>
            </a:r>
            <a:r>
              <a:rPr lang="en-US" altLang="zh-TW" dirty="0" err="1"/>
              <a:t>NameNode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7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美利堅</a:t>
            </a:r>
            <a:r>
              <a:rPr lang="zh-TW" altLang="en-US" dirty="0"/>
              <a:t>大學歷史系教授李奇曼（</a:t>
            </a:r>
            <a:r>
              <a:rPr lang="en-US" altLang="zh-TW" dirty="0"/>
              <a:t>Allan </a:t>
            </a:r>
            <a:r>
              <a:rPr lang="en-US" altLang="zh-TW" dirty="0" err="1"/>
              <a:t>Lichtman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1984</a:t>
            </a:r>
            <a:r>
              <a:rPr lang="zh-TW" altLang="en-US" dirty="0" smtClean="0"/>
              <a:t>年以來預測美國大選結果從未失敗。</a:t>
            </a:r>
            <a:endParaRPr lang="en-US" altLang="zh-TW" dirty="0" smtClean="0"/>
          </a:p>
          <a:p>
            <a:r>
              <a:rPr lang="zh-TW" altLang="en-US" dirty="0" smtClean="0"/>
              <a:t>根據他「</a:t>
            </a:r>
            <a:r>
              <a:rPr lang="en-US" altLang="zh-TW" dirty="0" smtClean="0"/>
              <a:t>13</a:t>
            </a:r>
            <a:r>
              <a:rPr lang="zh-TW" altLang="en-US" dirty="0" smtClean="0"/>
              <a:t>項真假陳述」的方法，預測川普會獲勝，並接受電視採訪公布了自己的預測。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150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</a:t>
            </a:r>
            <a:r>
              <a:rPr lang="zh-TW" altLang="en-US" dirty="0" smtClean="0"/>
              <a:t>的特色</a:t>
            </a:r>
            <a:r>
              <a:rPr lang="en-US" altLang="zh-TW" sz="2000" dirty="0"/>
              <a:t>(1/2)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73388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硬體</a:t>
            </a:r>
            <a:r>
              <a:rPr lang="zh-TW" altLang="en-US" dirty="0">
                <a:solidFill>
                  <a:srgbClr val="C00000"/>
                </a:solidFill>
              </a:rPr>
              <a:t>容</a:t>
            </a:r>
            <a:r>
              <a:rPr lang="zh-TW" altLang="en-US" dirty="0" smtClean="0">
                <a:solidFill>
                  <a:srgbClr val="C00000"/>
                </a:solidFill>
              </a:rPr>
              <a:t>錯能力 </a:t>
            </a:r>
            <a:r>
              <a:rPr lang="en-US" altLang="zh-TW" dirty="0">
                <a:solidFill>
                  <a:srgbClr val="C00000"/>
                </a:solidFill>
              </a:rPr>
              <a:t>Fault Tolerance</a:t>
            </a:r>
          </a:p>
          <a:p>
            <a:pPr lvl="1"/>
            <a:r>
              <a:rPr lang="zh-TW" altLang="en-US" dirty="0"/>
              <a:t>硬體錯誤是正常而非異常</a:t>
            </a:r>
          </a:p>
          <a:p>
            <a:pPr lvl="1"/>
            <a:r>
              <a:rPr lang="zh-TW" altLang="en-US" dirty="0"/>
              <a:t>自動恢復或故障排除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串流式的資料存取 </a:t>
            </a:r>
            <a:r>
              <a:rPr lang="en-US" altLang="zh-TW" dirty="0">
                <a:solidFill>
                  <a:srgbClr val="C00000"/>
                </a:solidFill>
              </a:rPr>
              <a:t>Streaming data access</a:t>
            </a:r>
          </a:p>
          <a:p>
            <a:pPr lvl="1"/>
            <a:r>
              <a:rPr lang="zh-TW" altLang="en-US" dirty="0"/>
              <a:t>批次處理多於用戶交互處理</a:t>
            </a:r>
          </a:p>
          <a:p>
            <a:pPr lvl="1"/>
            <a:r>
              <a:rPr lang="zh-TW" altLang="en-US" dirty="0"/>
              <a:t>高</a:t>
            </a:r>
            <a:r>
              <a:rPr lang="en-US" altLang="zh-TW" dirty="0"/>
              <a:t>Throughput</a:t>
            </a:r>
            <a:r>
              <a:rPr lang="zh-TW" altLang="en-US" dirty="0"/>
              <a:t>而非低</a:t>
            </a:r>
            <a:r>
              <a:rPr lang="en-US" altLang="zh-TW" dirty="0"/>
              <a:t>Latency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大規模資料集 </a:t>
            </a:r>
            <a:r>
              <a:rPr lang="en-US" altLang="zh-TW" dirty="0">
                <a:solidFill>
                  <a:srgbClr val="C00000"/>
                </a:solidFill>
              </a:rPr>
              <a:t>Large data sets and files</a:t>
            </a:r>
          </a:p>
          <a:p>
            <a:pPr lvl="1"/>
            <a:r>
              <a:rPr lang="zh-TW" altLang="en-US" dirty="0"/>
              <a:t>支援</a:t>
            </a:r>
            <a:r>
              <a:rPr lang="en-US" altLang="zh-TW" dirty="0"/>
              <a:t>Petabytes</a:t>
            </a:r>
            <a:r>
              <a:rPr lang="zh-TW" altLang="en-US" dirty="0"/>
              <a:t>等級的磁碟空間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一致性模型 </a:t>
            </a:r>
            <a:r>
              <a:rPr lang="en-US" altLang="zh-TW" dirty="0">
                <a:solidFill>
                  <a:srgbClr val="C00000"/>
                </a:solidFill>
              </a:rPr>
              <a:t>Coherency Model</a:t>
            </a:r>
          </a:p>
          <a:p>
            <a:pPr lvl="1"/>
            <a:r>
              <a:rPr lang="zh-TW" altLang="en-US" dirty="0"/>
              <a:t>一次寫入，多次</a:t>
            </a:r>
            <a:r>
              <a:rPr lang="zh-TW" altLang="en-US" dirty="0" smtClean="0"/>
              <a:t>存取</a:t>
            </a:r>
            <a:endParaRPr lang="en-US" altLang="zh-TW" dirty="0"/>
          </a:p>
          <a:p>
            <a:pPr lvl="1"/>
            <a:r>
              <a:rPr lang="zh-TW" altLang="en-US" dirty="0"/>
              <a:t>簡化一致性處理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2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HDFS</a:t>
            </a:r>
            <a:r>
              <a:rPr lang="zh-TW" altLang="en-US" dirty="0"/>
              <a:t>的特色</a:t>
            </a:r>
            <a:r>
              <a:rPr lang="en-US" altLang="zh-TW" sz="2000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在地運算 </a:t>
            </a:r>
            <a:r>
              <a:rPr lang="en-US" altLang="zh-TW" dirty="0">
                <a:solidFill>
                  <a:srgbClr val="C00000"/>
                </a:solidFill>
              </a:rPr>
              <a:t>Data Locality</a:t>
            </a:r>
          </a:p>
          <a:p>
            <a:pPr lvl="1"/>
            <a:r>
              <a:rPr lang="zh-TW" altLang="en-US" dirty="0"/>
              <a:t>到資料的節點上計算 </a:t>
            </a:r>
            <a:r>
              <a:rPr lang="en-US" altLang="zh-TW" dirty="0"/>
              <a:t>&gt; </a:t>
            </a:r>
            <a:r>
              <a:rPr lang="zh-TW" altLang="en-US" dirty="0"/>
              <a:t>將資料從遠端複製過來計算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異質平台移植性 </a:t>
            </a:r>
            <a:r>
              <a:rPr lang="en-US" altLang="zh-TW" dirty="0">
                <a:solidFill>
                  <a:srgbClr val="C00000"/>
                </a:solidFill>
              </a:rPr>
              <a:t>Heterogeneous</a:t>
            </a:r>
          </a:p>
          <a:p>
            <a:pPr lvl="1"/>
            <a:r>
              <a:rPr lang="zh-TW" altLang="en-US" dirty="0"/>
              <a:t>即使硬體不同也可移植、擴充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1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</a:t>
            </a:r>
            <a:r>
              <a:rPr lang="zh-TW" altLang="en-US" dirty="0" smtClean="0"/>
              <a:t>架構的兩種關鍵角色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73388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名稱節點 </a:t>
            </a:r>
            <a:r>
              <a:rPr lang="en-US" altLang="zh-TW" dirty="0" err="1" smtClean="0">
                <a:solidFill>
                  <a:srgbClr val="C00000"/>
                </a:solidFill>
              </a:rPr>
              <a:t>NameNode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整個</a:t>
            </a:r>
            <a:r>
              <a:rPr lang="en-US" altLang="zh-TW" dirty="0" smtClean="0"/>
              <a:t>HDFS</a:t>
            </a:r>
            <a:r>
              <a:rPr lang="zh-TW" altLang="en-US" dirty="0" smtClean="0"/>
              <a:t>只有</a:t>
            </a:r>
            <a:r>
              <a:rPr lang="zh-TW" altLang="en-US" dirty="0"/>
              <a:t>一個名稱節點</a:t>
            </a:r>
            <a:endParaRPr lang="en-US" altLang="zh-TW" dirty="0" smtClean="0"/>
          </a:p>
          <a:p>
            <a:pPr lvl="1"/>
            <a:r>
              <a:rPr lang="zh-TW" altLang="zh-TW" dirty="0"/>
              <a:t>負責管理</a:t>
            </a:r>
            <a:r>
              <a:rPr lang="zh-TW" altLang="zh-TW" dirty="0" smtClean="0"/>
              <a:t>檔案</a:t>
            </a:r>
            <a:r>
              <a:rPr lang="zh-TW" altLang="zh-TW" dirty="0"/>
              <a:t>系統的命名空間 </a:t>
            </a:r>
            <a:r>
              <a:rPr lang="en-US" altLang="zh-TW" dirty="0"/>
              <a:t>(namespace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zh-TW" dirty="0"/>
              <a:t>記錄所有檔案及目錄的</a:t>
            </a:r>
            <a:r>
              <a:rPr lang="en-US" altLang="zh-TW" dirty="0" smtClean="0"/>
              <a:t>metadata</a:t>
            </a:r>
          </a:p>
          <a:p>
            <a:pPr lvl="1"/>
            <a:r>
              <a:rPr lang="zh-TW" altLang="zh-TW" dirty="0"/>
              <a:t>各項檔案</a:t>
            </a:r>
            <a:r>
              <a:rPr lang="zh-TW" altLang="zh-TW" dirty="0" smtClean="0"/>
              <a:t>屬性</a:t>
            </a:r>
            <a:r>
              <a:rPr lang="zh-TW" altLang="zh-TW" dirty="0"/>
              <a:t>權限等資訊的管理及</a:t>
            </a:r>
            <a:r>
              <a:rPr lang="zh-TW" altLang="zh-TW" dirty="0" smtClean="0"/>
              <a:t>儲存</a:t>
            </a:r>
            <a:endParaRPr lang="en-US" altLang="zh-TW" dirty="0" smtClean="0"/>
          </a:p>
          <a:p>
            <a:pPr lvl="1"/>
            <a:r>
              <a:rPr lang="zh-TW" altLang="zh-TW" dirty="0"/>
              <a:t>記錄檔案的各個</a:t>
            </a:r>
            <a:r>
              <a:rPr lang="en-US" altLang="zh-TW" dirty="0"/>
              <a:t>Blocks</a:t>
            </a:r>
            <a:r>
              <a:rPr lang="zh-TW" altLang="zh-TW" dirty="0"/>
              <a:t>置放於哪些資料</a:t>
            </a:r>
            <a:r>
              <a:rPr lang="zh-TW" altLang="zh-TW" dirty="0" smtClean="0"/>
              <a:t>節點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資料節點 </a:t>
            </a:r>
            <a:r>
              <a:rPr lang="en-US" altLang="zh-TW" dirty="0" err="1" smtClean="0">
                <a:solidFill>
                  <a:srgbClr val="C00000"/>
                </a:solidFill>
              </a:rPr>
              <a:t>DataNode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可以多個資料節點</a:t>
            </a:r>
            <a:endParaRPr lang="en-US" altLang="zh-TW" dirty="0" smtClean="0"/>
          </a:p>
          <a:p>
            <a:pPr lvl="1"/>
            <a:r>
              <a:rPr lang="zh-TW" altLang="zh-TW" dirty="0"/>
              <a:t>處理使用者存取</a:t>
            </a:r>
            <a:r>
              <a:rPr lang="en-US" altLang="zh-TW" dirty="0"/>
              <a:t>Block</a:t>
            </a:r>
            <a:r>
              <a:rPr lang="zh-TW" altLang="zh-TW" dirty="0"/>
              <a:t>的請求，並定時地回報</a:t>
            </a:r>
            <a:r>
              <a:rPr lang="en-US" altLang="zh-TW" dirty="0"/>
              <a:t>Block</a:t>
            </a:r>
            <a:r>
              <a:rPr lang="zh-TW" altLang="zh-TW" dirty="0"/>
              <a:t>狀態給名稱節點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4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dirty="0">
              <a:latin typeface="Calibri" pitchFamily="34" charset="0"/>
            </a:endParaRPr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5001514" y="2348880"/>
            <a:ext cx="1814567" cy="66760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名稱節點</a:t>
            </a:r>
            <a:endParaRPr kumimoji="1" lang="zh-TW" altLang="en-US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7325122" y="2358080"/>
            <a:ext cx="1795215" cy="65840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第二組</a:t>
            </a:r>
            <a:endParaRPr kumimoji="1" lang="zh-TW" altLang="en-US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名稱節點</a:t>
            </a:r>
            <a:endParaRPr kumimoji="1" lang="zh-TW" altLang="en-US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015948" y="4015737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015948" y="4634233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058154" y="4022752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058154" y="4619033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AutoShape 24"/>
          <p:cNvSpPr>
            <a:spLocks/>
          </p:cNvSpPr>
          <p:nvPr/>
        </p:nvSpPr>
        <p:spPr bwMode="auto">
          <a:xfrm rot="5400000">
            <a:off x="5692199" y="2484622"/>
            <a:ext cx="473518" cy="5691566"/>
          </a:xfrm>
          <a:prstGeom prst="rightBrace">
            <a:avLst>
              <a:gd name="adj1" fmla="val 108400"/>
              <a:gd name="adj2" fmla="val 50000"/>
            </a:avLst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5034" y="5495158"/>
            <a:ext cx="1569039" cy="52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資料節點</a:t>
            </a:r>
            <a:endParaRPr kumimoji="1" lang="zh-TW" altLang="en-US" sz="20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578324" y="4012229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578324" y="4630725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620529" y="4019244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620529" y="4615526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189805" y="4012229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189805" y="4630725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232010" y="4019244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7232010" y="4615526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815316" y="4015737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815316" y="4634233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57521" y="4022752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7857521" y="4619033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419782" y="4015737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419782" y="4634233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461987" y="4022752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461987" y="4619033"/>
            <a:ext cx="403367" cy="403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303567" y="3007283"/>
            <a:ext cx="2104523" cy="841809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 flipH="1">
            <a:off x="4355827" y="3007283"/>
            <a:ext cx="1262714" cy="841809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 flipH="1">
            <a:off x="5618541" y="3007283"/>
            <a:ext cx="210452" cy="841809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6040615" y="3007283"/>
            <a:ext cx="630188" cy="841809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Line 2"/>
          <p:cNvSpPr>
            <a:spLocks noChangeShapeType="1"/>
          </p:cNvSpPr>
          <p:nvPr/>
        </p:nvSpPr>
        <p:spPr bwMode="auto">
          <a:xfrm>
            <a:off x="6249898" y="3007283"/>
            <a:ext cx="2103354" cy="841809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8" name="直線接點 37"/>
          <p:cNvCxnSpPr>
            <a:stCxn id="7" idx="3"/>
            <a:endCxn id="8" idx="1"/>
          </p:cNvCxnSpPr>
          <p:nvPr/>
        </p:nvCxnSpPr>
        <p:spPr>
          <a:xfrm>
            <a:off x="6816081" y="2682681"/>
            <a:ext cx="509041" cy="4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3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HDFS</a:t>
            </a:r>
            <a:r>
              <a:rPr lang="zh-TW" altLang="en-US" dirty="0"/>
              <a:t>存取流程</a:t>
            </a:r>
          </a:p>
        </p:txBody>
      </p:sp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dirty="0">
              <a:latin typeface="Calibri" pitchFamily="34" charset="0"/>
            </a:endParaRPr>
          </a:p>
        </p:txBody>
      </p:sp>
      <p:sp>
        <p:nvSpPr>
          <p:cNvPr id="7" name="Oval 38"/>
          <p:cNvSpPr>
            <a:spLocks noChangeArrowheads="1"/>
          </p:cNvSpPr>
          <p:nvPr/>
        </p:nvSpPr>
        <p:spPr bwMode="auto">
          <a:xfrm>
            <a:off x="2029505" y="2752604"/>
            <a:ext cx="1390151" cy="77496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Client</a:t>
            </a:r>
            <a:endParaRPr kumimoji="1" lang="en-US" altLang="zh-TW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6168000" y="2772007"/>
            <a:ext cx="1771358" cy="6517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名稱節點</a:t>
            </a:r>
            <a:endParaRPr kumimoji="1" lang="zh-TW" altLang="en-US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auto">
          <a:xfrm>
            <a:off x="8350240" y="2589392"/>
            <a:ext cx="1771358" cy="10157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第二組</a:t>
            </a:r>
            <a:endParaRPr kumimoji="1" lang="zh-TW" altLang="en-US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名稱節點</a:t>
            </a:r>
            <a:endParaRPr kumimoji="1" lang="zh-TW" altLang="en-US" sz="2000" dirty="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AutoShape 35"/>
          <p:cNvSpPr>
            <a:spLocks noChangeShapeType="1"/>
          </p:cNvSpPr>
          <p:nvPr/>
        </p:nvSpPr>
        <p:spPr bwMode="auto">
          <a:xfrm flipV="1">
            <a:off x="7939358" y="3097289"/>
            <a:ext cx="410882" cy="1141"/>
          </a:xfrm>
          <a:prstGeom prst="straightConnector1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4371532" y="4499993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371532" y="5103762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7341297" y="4490863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7341297" y="5072946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AutoShape 30"/>
          <p:cNvSpPr>
            <a:spLocks/>
          </p:cNvSpPr>
          <p:nvPr/>
        </p:nvSpPr>
        <p:spPr bwMode="auto">
          <a:xfrm rot="5400000">
            <a:off x="6984057" y="3137236"/>
            <a:ext cx="462242" cy="5556039"/>
          </a:xfrm>
          <a:prstGeom prst="rightBrace">
            <a:avLst>
              <a:gd name="adj1" fmla="val 108400"/>
              <a:gd name="adj2" fmla="val 50000"/>
            </a:avLst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latin typeface="Calibri" pitchFamily="34" charset="0"/>
            </a:endParaRP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459602" y="2547163"/>
            <a:ext cx="2014464" cy="522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(1)</a:t>
            </a:r>
            <a:r>
              <a:rPr kumimoji="1" lang="zh-TW" altLang="en-US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檔案名稱</a:t>
            </a:r>
            <a:endParaRPr kumimoji="1" lang="zh-TW" altLang="en-US" sz="20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476110" y="3039284"/>
            <a:ext cx="2259851" cy="82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(2)</a:t>
            </a:r>
            <a:r>
              <a:rPr kumimoji="1" lang="zh-TW" altLang="en-US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檔案</a:t>
            </a:r>
            <a:r>
              <a:rPr kumimoji="1" lang="en-US" altLang="zh-TW" sz="20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metadata</a:t>
            </a:r>
            <a:endParaRPr kumimoji="1" lang="en-US" altLang="zh-TW" sz="20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2006679" y="5079794"/>
            <a:ext cx="2029301" cy="54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(3)</a:t>
            </a:r>
            <a:r>
              <a:rPr kumimoji="1" lang="zh-TW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存取資料</a:t>
            </a:r>
            <a:endParaRPr kumimoji="1" lang="zh-TW" altLang="en-US" sz="20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407682" y="6094445"/>
            <a:ext cx="1531677" cy="5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資料節點</a:t>
            </a:r>
            <a:endParaRPr kumimoji="1" lang="zh-TW" altLang="en-US" sz="20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920516" y="4496569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920516" y="5100338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890281" y="4487439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890281" y="5069522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517437" y="4496569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517437" y="5100338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8487201" y="4487439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8487201" y="5069522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128053" y="4499993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6128053" y="5103762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9097817" y="4490863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9097817" y="5072946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6718125" y="4499993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6718125" y="5103762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9687890" y="4490863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9687890" y="5072946"/>
            <a:ext cx="393762" cy="393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 flipH="1">
            <a:off x="4652302" y="3423711"/>
            <a:ext cx="2054410" cy="821764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 flipH="1">
            <a:off x="5679507" y="3423711"/>
            <a:ext cx="1232646" cy="821764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6912154" y="3423711"/>
            <a:ext cx="205441" cy="821764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7324176" y="3423711"/>
            <a:ext cx="615182" cy="821764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7528477" y="3423711"/>
            <a:ext cx="2053269" cy="821764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3471017" y="3019678"/>
            <a:ext cx="2653613" cy="1141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3471017" y="3225119"/>
            <a:ext cx="2653613" cy="1141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3" name="AutoShape 2"/>
          <p:cNvSpPr>
            <a:spLocks noChangeShapeType="1"/>
          </p:cNvSpPr>
          <p:nvPr/>
        </p:nvSpPr>
        <p:spPr bwMode="auto">
          <a:xfrm rot="16200000" flipH="1">
            <a:off x="2661807" y="3637141"/>
            <a:ext cx="1773641" cy="1646952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6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2625" y="1529411"/>
            <a:ext cx="10515600" cy="4351338"/>
          </a:xfrm>
        </p:spPr>
        <p:txBody>
          <a:bodyPr/>
          <a:lstStyle/>
          <a:p>
            <a:r>
              <a:rPr lang="zh-TW" altLang="en-US" dirty="0"/>
              <a:t>例如</a:t>
            </a:r>
            <a:r>
              <a:rPr lang="en-US" altLang="zh-TW" dirty="0"/>
              <a:t>Facebook</a:t>
            </a:r>
            <a:r>
              <a:rPr lang="zh-TW" altLang="en-US" dirty="0"/>
              <a:t>的讚按鈕，每天有數億人點擊，其實只是靠幾隻程式在運作。</a:t>
            </a:r>
          </a:p>
        </p:txBody>
      </p:sp>
      <p:pic>
        <p:nvPicPr>
          <p:cNvPr id="1026" name="Picture 2" descr="「facebook 讚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62" y="4109098"/>
            <a:ext cx="28575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88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有位企業主為了刁難銀行，用</a:t>
            </a:r>
            <a:r>
              <a:rPr lang="en-US" altLang="zh-TW" dirty="0"/>
              <a:t>50</a:t>
            </a:r>
            <a:r>
              <a:rPr lang="zh-TW" altLang="en-US" dirty="0"/>
              <a:t>元硬幣和</a:t>
            </a:r>
            <a:r>
              <a:rPr lang="en-US" altLang="zh-TW" dirty="0"/>
              <a:t>10</a:t>
            </a:r>
            <a:r>
              <a:rPr lang="zh-TW" altLang="en-US" dirty="0"/>
              <a:t>元硬幣償還</a:t>
            </a:r>
            <a:r>
              <a:rPr lang="en-US" altLang="zh-TW" dirty="0"/>
              <a:t>316</a:t>
            </a:r>
            <a:r>
              <a:rPr lang="zh-TW" altLang="en-US" dirty="0"/>
              <a:t>萬元的貸款，數萬枚硬幣重達</a:t>
            </a:r>
            <a:r>
              <a:rPr lang="en-US" altLang="zh-TW" dirty="0"/>
              <a:t>1</a:t>
            </a:r>
            <a:r>
              <a:rPr lang="zh-TW" altLang="en-US" dirty="0"/>
              <a:t>公噸，還得找來吊車才能送到銀行，幾位行員七手八腳花了好幾個小時才清點完畢。銀行只要不斷加派人手，就能縮短清點時間，例如能立即找到</a:t>
            </a:r>
            <a:r>
              <a:rPr lang="en-US" altLang="zh-TW" dirty="0"/>
              <a:t>100</a:t>
            </a:r>
            <a:r>
              <a:rPr lang="zh-TW" altLang="en-US" dirty="0"/>
              <a:t>個人手，</a:t>
            </a:r>
            <a:r>
              <a:rPr lang="en-US" altLang="zh-TW" dirty="0"/>
              <a:t>10</a:t>
            </a:r>
            <a:r>
              <a:rPr lang="zh-TW" altLang="en-US" dirty="0"/>
              <a:t>分鐘內就能完成，不會影響到正常銀行運作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「很多50元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2" y="4018208"/>
            <a:ext cx="4351630" cy="244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MapReduce</a:t>
            </a:r>
            <a:r>
              <a:rPr lang="zh-TW" altLang="en-US" dirty="0"/>
              <a:t>可以不斷增加更多伺服器來提高運算能力，增加可承載的運算量。透過</a:t>
            </a:r>
            <a:r>
              <a:rPr lang="en-US" altLang="zh-TW" dirty="0"/>
              <a:t>Map</a:t>
            </a:r>
            <a:r>
              <a:rPr lang="zh-TW" altLang="en-US" dirty="0"/>
              <a:t>程式將資料切割成不相關的區塊，分配給大量電腦處理，再透過</a:t>
            </a:r>
            <a:r>
              <a:rPr lang="en-US" altLang="zh-TW" dirty="0"/>
              <a:t>Reduce</a:t>
            </a:r>
            <a:r>
              <a:rPr lang="zh-TW" altLang="en-US" dirty="0"/>
              <a:t>程式將結果彙整，輸出開發者需要的結果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pPr fontAlgn="base"/>
            <a:r>
              <a:rPr lang="en-US" altLang="zh-TW" dirty="0"/>
              <a:t>MapReduce </a:t>
            </a:r>
            <a:r>
              <a:rPr lang="zh-TW" altLang="en-US" dirty="0"/>
              <a:t>的運作方式很像選舉開票，只要大家都遵守固定的開票程序，那由誰來開票其實都沒有影響。各投票所的開票任務就像是 </a:t>
            </a:r>
            <a:r>
              <a:rPr lang="en-US" altLang="zh-TW" dirty="0"/>
              <a:t>Map </a:t>
            </a:r>
            <a:r>
              <a:rPr lang="zh-TW" altLang="en-US" dirty="0"/>
              <a:t>程式，負責處理少量資料，而 </a:t>
            </a:r>
            <a:r>
              <a:rPr lang="en-US" altLang="zh-TW" dirty="0"/>
              <a:t>Reduce </a:t>
            </a:r>
            <a:r>
              <a:rPr lang="zh-TW" altLang="en-US" dirty="0"/>
              <a:t>程式就是中選會彙整投票結果的動作。</a:t>
            </a:r>
          </a:p>
          <a:p>
            <a:pPr fontAlgn="base"/>
            <a:r>
              <a:rPr lang="zh-TW" altLang="en-US" dirty="0"/>
              <a:t>開發者將問題拆解成 </a:t>
            </a:r>
            <a:r>
              <a:rPr lang="en-US" altLang="zh-TW" dirty="0"/>
              <a:t>MapReduce </a:t>
            </a:r>
            <a:r>
              <a:rPr lang="zh-TW" altLang="en-US" dirty="0"/>
              <a:t>的程式後，就可以交由雲端運算的平臺來執行</a:t>
            </a:r>
            <a:r>
              <a:rPr lang="en-US" altLang="zh-TW" dirty="0"/>
              <a:t>Reduce</a:t>
            </a:r>
            <a:r>
              <a:rPr lang="zh-TW" altLang="en-US" dirty="0"/>
              <a:t>程式，之後再合併。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703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t"/>
            <a:r>
              <a:rPr lang="en-US" altLang="zh-TW" dirty="0"/>
              <a:t>Google</a:t>
            </a:r>
            <a:r>
              <a:rPr lang="zh-TW" altLang="en-US" dirty="0"/>
              <a:t>也設計了一個叢集式架構來進行</a:t>
            </a:r>
            <a:r>
              <a:rPr lang="en-US" altLang="zh-TW" dirty="0"/>
              <a:t>MapReduce</a:t>
            </a:r>
            <a:r>
              <a:rPr lang="zh-TW" altLang="en-US" dirty="0"/>
              <a:t>運算，在</a:t>
            </a:r>
            <a:r>
              <a:rPr lang="en-US" altLang="zh-TW" dirty="0"/>
              <a:t>MapReduce</a:t>
            </a:r>
            <a:r>
              <a:rPr lang="zh-TW" altLang="en-US" dirty="0"/>
              <a:t>系統中包括了</a:t>
            </a:r>
            <a:r>
              <a:rPr lang="en-US" altLang="zh-TW" dirty="0"/>
              <a:t>Master</a:t>
            </a:r>
            <a:r>
              <a:rPr lang="zh-TW" altLang="en-US" dirty="0"/>
              <a:t>主機和</a:t>
            </a:r>
            <a:r>
              <a:rPr lang="en-US" altLang="zh-TW" dirty="0"/>
              <a:t>Worker</a:t>
            </a:r>
            <a:r>
              <a:rPr lang="zh-TW" altLang="en-US" dirty="0"/>
              <a:t>主機，開發人員將要解決的問題拆解成</a:t>
            </a:r>
            <a:r>
              <a:rPr lang="en-US" altLang="zh-TW" dirty="0"/>
              <a:t>Map</a:t>
            </a:r>
            <a:r>
              <a:rPr lang="zh-TW" altLang="en-US" dirty="0"/>
              <a:t>程式和</a:t>
            </a:r>
            <a:r>
              <a:rPr lang="en-US" altLang="zh-TW" dirty="0"/>
              <a:t>Reduce</a:t>
            </a:r>
            <a:r>
              <a:rPr lang="zh-TW" altLang="en-US" dirty="0"/>
              <a:t>程式，透過</a:t>
            </a:r>
            <a:r>
              <a:rPr lang="en-US" altLang="zh-TW" dirty="0"/>
              <a:t>Key-Value</a:t>
            </a:r>
            <a:r>
              <a:rPr lang="zh-TW" altLang="en-US" dirty="0"/>
              <a:t>方式傳值。</a:t>
            </a:r>
            <a:r>
              <a:rPr lang="en-US" altLang="zh-TW" dirty="0"/>
              <a:t>Master</a:t>
            </a:r>
            <a:r>
              <a:rPr lang="zh-TW" altLang="en-US" dirty="0"/>
              <a:t>主機會將這些程式指派給大量的</a:t>
            </a:r>
            <a:r>
              <a:rPr lang="en-US" altLang="zh-TW" dirty="0"/>
              <a:t>Worker</a:t>
            </a:r>
            <a:r>
              <a:rPr lang="zh-TW" altLang="en-US" dirty="0"/>
              <a:t>主機來執行，有些負責執行</a:t>
            </a:r>
            <a:r>
              <a:rPr lang="en-US" altLang="zh-TW" dirty="0"/>
              <a:t>Map</a:t>
            </a:r>
            <a:r>
              <a:rPr lang="zh-TW" altLang="en-US" dirty="0"/>
              <a:t>，再將執行後的結果交給執行</a:t>
            </a:r>
            <a:r>
              <a:rPr lang="en-US" altLang="zh-TW" dirty="0"/>
              <a:t>Reduce</a:t>
            </a:r>
            <a:r>
              <a:rPr lang="zh-TW" altLang="en-US" dirty="0"/>
              <a:t>程式的</a:t>
            </a:r>
            <a:r>
              <a:rPr lang="en-US" altLang="zh-TW" dirty="0"/>
              <a:t>Worker</a:t>
            </a:r>
            <a:r>
              <a:rPr lang="zh-TW" altLang="en-US" dirty="0"/>
              <a:t>主機，再彙總出問題需要的答案。</a:t>
            </a:r>
          </a:p>
          <a:p>
            <a:pPr algn="just" fontAlgn="t"/>
            <a:r>
              <a:rPr lang="zh-TW" altLang="en-US" dirty="0"/>
              <a:t>整套系統只要不斷增加新的伺服器，就可以擴充新的</a:t>
            </a:r>
            <a:r>
              <a:rPr lang="en-US" altLang="zh-TW" dirty="0"/>
              <a:t>Worker</a:t>
            </a:r>
            <a:r>
              <a:rPr lang="zh-TW" altLang="en-US" dirty="0"/>
              <a:t>主機，由</a:t>
            </a:r>
            <a:r>
              <a:rPr lang="en-US" altLang="zh-TW" dirty="0"/>
              <a:t>Master</a:t>
            </a:r>
            <a:r>
              <a:rPr lang="zh-TW" altLang="en-US" dirty="0"/>
              <a:t>主機分配任務，即使系統不關機也可以擴充硬體設備。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08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MapReduce </a:t>
            </a:r>
            <a:r>
              <a:rPr lang="zh-TW" altLang="en-US" dirty="0"/>
              <a:t>特點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5061397"/>
          </a:xfrm>
        </p:spPr>
        <p:txBody>
          <a:bodyPr>
            <a:noAutofit/>
          </a:bodyPr>
          <a:lstStyle/>
          <a:p>
            <a:r>
              <a:rPr lang="en-US" altLang="zh-TW" sz="2400" b="1" dirty="0" smtClean="0">
                <a:latin typeface="+mj-ea"/>
                <a:ea typeface="+mj-ea"/>
              </a:rPr>
              <a:t>MapReduce </a:t>
            </a:r>
            <a:r>
              <a:rPr lang="zh-TW" altLang="en-US" sz="2400" b="1" dirty="0">
                <a:latin typeface="+mj-ea"/>
                <a:ea typeface="+mj-ea"/>
              </a:rPr>
              <a:t>易於編</a:t>
            </a:r>
            <a:r>
              <a:rPr lang="zh-TW" altLang="en-US" sz="2400" b="1" dirty="0" smtClean="0">
                <a:latin typeface="+mj-ea"/>
                <a:ea typeface="+mj-ea"/>
              </a:rPr>
              <a:t>程</a:t>
            </a:r>
            <a:r>
              <a:rPr lang="zh-TW" altLang="en-US" sz="2400" dirty="0" smtClean="0">
                <a:latin typeface="+mj-ea"/>
                <a:ea typeface="+mj-ea"/>
              </a:rPr>
              <a:t>：它</a:t>
            </a:r>
            <a:r>
              <a:rPr lang="zh-TW" altLang="en-US" sz="2400" dirty="0">
                <a:latin typeface="+mj-ea"/>
                <a:ea typeface="+mj-ea"/>
              </a:rPr>
              <a:t>簡單的實現一些接口，就可以完成一個分布式程序，這個分布式程序可以分布到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大量廉價的 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PC 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機器</a:t>
            </a:r>
            <a:r>
              <a:rPr lang="zh-TW" altLang="en-US" sz="2400" dirty="0">
                <a:latin typeface="+mj-ea"/>
                <a:ea typeface="+mj-ea"/>
              </a:rPr>
              <a:t>運行。也就是說你寫一個分布式程序，跟寫一個簡單的串行程序是一模一樣的。 就是因為這個特點使得 </a:t>
            </a:r>
            <a:r>
              <a:rPr lang="en-US" altLang="zh-TW" sz="2400" dirty="0">
                <a:latin typeface="+mj-ea"/>
                <a:ea typeface="+mj-ea"/>
              </a:rPr>
              <a:t>MapReduce </a:t>
            </a:r>
            <a:r>
              <a:rPr lang="zh-TW" altLang="en-US" sz="2400" dirty="0">
                <a:latin typeface="+mj-ea"/>
                <a:ea typeface="+mj-ea"/>
              </a:rPr>
              <a:t>編程變得非常流行。</a:t>
            </a:r>
          </a:p>
          <a:p>
            <a:r>
              <a:rPr lang="zh-TW" altLang="en-US" sz="2400" b="1" dirty="0">
                <a:latin typeface="+mj-ea"/>
                <a:ea typeface="+mj-ea"/>
              </a:rPr>
              <a:t>良好的</a:t>
            </a:r>
            <a:r>
              <a:rPr lang="zh-TW" altLang="en-US" sz="2400" b="1" dirty="0" smtClean="0">
                <a:latin typeface="+mj-ea"/>
                <a:ea typeface="+mj-ea"/>
              </a:rPr>
              <a:t>擴展性：</a:t>
            </a:r>
            <a:r>
              <a:rPr lang="zh-TW" altLang="en-US" sz="2400" dirty="0" smtClean="0">
                <a:latin typeface="+mj-ea"/>
                <a:ea typeface="+mj-ea"/>
              </a:rPr>
              <a:t>當</a:t>
            </a:r>
            <a:r>
              <a:rPr lang="zh-TW" altLang="en-US" sz="2400" dirty="0">
                <a:latin typeface="+mj-ea"/>
                <a:ea typeface="+mj-ea"/>
              </a:rPr>
              <a:t>你的計算資源不能得到滿足的時候，你可以通過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簡單的增加機器</a:t>
            </a:r>
            <a:r>
              <a:rPr lang="zh-TW" altLang="en-US" sz="2400" dirty="0">
                <a:latin typeface="+mj-ea"/>
                <a:ea typeface="+mj-ea"/>
              </a:rPr>
              <a:t>來擴展它的計算能力。</a:t>
            </a:r>
          </a:p>
          <a:p>
            <a:r>
              <a:rPr lang="zh-TW" altLang="en-US" sz="2400" b="1" dirty="0">
                <a:latin typeface="+mj-ea"/>
                <a:ea typeface="+mj-ea"/>
              </a:rPr>
              <a:t>高容錯</a:t>
            </a:r>
            <a:r>
              <a:rPr lang="zh-TW" altLang="en-US" sz="2400" b="1" dirty="0" smtClean="0">
                <a:latin typeface="+mj-ea"/>
                <a:ea typeface="+mj-ea"/>
              </a:rPr>
              <a:t>性</a:t>
            </a:r>
            <a:r>
              <a:rPr lang="zh-TW" altLang="en-US" sz="2400" dirty="0" smtClean="0">
                <a:latin typeface="+mj-ea"/>
                <a:ea typeface="+mj-ea"/>
              </a:rPr>
              <a:t>：</a:t>
            </a:r>
            <a:r>
              <a:rPr lang="en-US" altLang="zh-TW" sz="2400" dirty="0" err="1" smtClean="0">
                <a:latin typeface="+mj-ea"/>
                <a:ea typeface="+mj-ea"/>
              </a:rPr>
              <a:t>MapReduce</a:t>
            </a:r>
            <a:r>
              <a:rPr lang="en-US" altLang="zh-TW" sz="2400" dirty="0" smtClean="0">
                <a:latin typeface="+mj-ea"/>
                <a:ea typeface="+mj-ea"/>
              </a:rPr>
              <a:t> </a:t>
            </a:r>
            <a:r>
              <a:rPr lang="zh-TW" altLang="en-US" sz="2400" dirty="0">
                <a:latin typeface="+mj-ea"/>
                <a:ea typeface="+mj-ea"/>
              </a:rPr>
              <a:t>設計的初衷就是使程序能夠部署在廉價的 </a:t>
            </a:r>
            <a:r>
              <a:rPr lang="en-US" altLang="zh-TW" sz="2400" dirty="0">
                <a:latin typeface="+mj-ea"/>
                <a:ea typeface="+mj-ea"/>
              </a:rPr>
              <a:t>PC </a:t>
            </a:r>
            <a:r>
              <a:rPr lang="zh-TW" altLang="en-US" sz="2400" dirty="0">
                <a:latin typeface="+mj-ea"/>
                <a:ea typeface="+mj-ea"/>
              </a:rPr>
              <a:t>機器上，這就要求它具有很高的容錯性。比如其中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一台機器掛了，它可以把上面的計算任務轉移到另外一個節點上面上運行</a:t>
            </a:r>
            <a:r>
              <a:rPr lang="zh-TW" altLang="en-US" sz="2400" dirty="0">
                <a:latin typeface="+mj-ea"/>
                <a:ea typeface="+mj-ea"/>
              </a:rPr>
              <a:t>，不至於這個任務運行失敗，而且這個過程不需要人工參與，而完全是由 </a:t>
            </a:r>
            <a:r>
              <a:rPr lang="en-US" altLang="zh-TW" sz="2400" dirty="0" err="1">
                <a:latin typeface="+mj-ea"/>
                <a:ea typeface="+mj-ea"/>
              </a:rPr>
              <a:t>Hadoop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zh-TW" altLang="en-US" sz="2400" dirty="0">
                <a:latin typeface="+mj-ea"/>
                <a:ea typeface="+mj-ea"/>
              </a:rPr>
              <a:t>內部完成的。</a:t>
            </a:r>
          </a:p>
          <a:p>
            <a:r>
              <a:rPr lang="zh-TW" altLang="en-US" sz="2400" b="1" dirty="0">
                <a:latin typeface="+mj-ea"/>
                <a:ea typeface="+mj-ea"/>
              </a:rPr>
              <a:t>適合 </a:t>
            </a:r>
            <a:r>
              <a:rPr lang="en-US" altLang="zh-TW" sz="2400" b="1" dirty="0">
                <a:latin typeface="+mj-ea"/>
                <a:ea typeface="+mj-ea"/>
              </a:rPr>
              <a:t>PB </a:t>
            </a:r>
            <a:r>
              <a:rPr lang="zh-TW" altLang="en-US" sz="2400" b="1" dirty="0">
                <a:latin typeface="+mj-ea"/>
                <a:ea typeface="+mj-ea"/>
              </a:rPr>
              <a:t>級以上海量數據的離線</a:t>
            </a:r>
            <a:r>
              <a:rPr lang="zh-TW" altLang="en-US" sz="2400" b="1" dirty="0" smtClean="0">
                <a:latin typeface="+mj-ea"/>
                <a:ea typeface="+mj-ea"/>
              </a:rPr>
              <a:t>處理</a:t>
            </a:r>
            <a:r>
              <a:rPr lang="zh-TW" altLang="en-US" sz="2400" dirty="0" smtClean="0">
                <a:latin typeface="+mj-ea"/>
                <a:ea typeface="+mj-ea"/>
              </a:rPr>
              <a:t>：這裡</a:t>
            </a:r>
            <a:r>
              <a:rPr lang="zh-TW" altLang="en-US" sz="2400" dirty="0">
                <a:latin typeface="+mj-ea"/>
                <a:ea typeface="+mj-ea"/>
              </a:rPr>
              <a:t>加紅字體離線處理，說明它適合離線處理而不適合在線處理。比如像毫秒級別的返回一個結果，</a:t>
            </a:r>
            <a:r>
              <a:rPr lang="en-US" altLang="zh-TW" sz="2400" dirty="0" err="1">
                <a:latin typeface="+mj-ea"/>
                <a:ea typeface="+mj-ea"/>
              </a:rPr>
              <a:t>MapReduce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zh-TW" altLang="en-US" sz="2400" dirty="0">
                <a:latin typeface="+mj-ea"/>
                <a:ea typeface="+mj-ea"/>
              </a:rPr>
              <a:t>很難做到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4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</a:t>
            </a:r>
            <a:r>
              <a:rPr lang="zh-TW" altLang="en-US" dirty="0"/>
              <a:t>項真假陳述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政黨授權（</a:t>
            </a:r>
            <a:r>
              <a:rPr lang="en-US" altLang="zh-TW" dirty="0">
                <a:solidFill>
                  <a:srgbClr val="FF0000"/>
                </a:solidFill>
              </a:rPr>
              <a:t>Party Mandate</a:t>
            </a:r>
            <a:r>
              <a:rPr lang="zh-TW" altLang="en-US" dirty="0">
                <a:solidFill>
                  <a:srgbClr val="FF0000"/>
                </a:solidFill>
              </a:rPr>
              <a:t>）：在中期選舉過後，執政黨在眾議院擁有更多議席；</a:t>
            </a:r>
          </a:p>
          <a:p>
            <a:r>
              <a:rPr lang="zh-TW" altLang="en-US" dirty="0"/>
              <a:t>競爭（</a:t>
            </a:r>
            <a:r>
              <a:rPr lang="en-US" altLang="zh-TW" dirty="0"/>
              <a:t>Contest</a:t>
            </a:r>
            <a:r>
              <a:rPr lang="zh-TW" altLang="en-US" dirty="0"/>
              <a:t>）：執政黨總統候選人提名戰沒有出現激烈競爭；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執政（</a:t>
            </a:r>
            <a:r>
              <a:rPr lang="en-US" altLang="zh-TW" dirty="0">
                <a:solidFill>
                  <a:srgbClr val="FF0000"/>
                </a:solidFill>
              </a:rPr>
              <a:t>Incumbency</a:t>
            </a:r>
            <a:r>
              <a:rPr lang="zh-TW" altLang="en-US" dirty="0">
                <a:solidFill>
                  <a:srgbClr val="FF0000"/>
                </a:solidFill>
              </a:rPr>
              <a:t>）：執政黨候選人是現任總統；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第三政黨（</a:t>
            </a:r>
            <a:r>
              <a:rPr lang="en-US" altLang="zh-TW" dirty="0">
                <a:solidFill>
                  <a:srgbClr val="FF0000"/>
                </a:solidFill>
              </a:rPr>
              <a:t>Third party</a:t>
            </a:r>
            <a:r>
              <a:rPr lang="zh-TW" altLang="en-US" dirty="0">
                <a:solidFill>
                  <a:srgbClr val="FF0000"/>
                </a:solidFill>
              </a:rPr>
              <a:t>）：沒有出現實力強勁的第三政黨或獨立候選人參與角逐；</a:t>
            </a:r>
          </a:p>
          <a:p>
            <a:r>
              <a:rPr lang="zh-TW" altLang="en-US" dirty="0"/>
              <a:t>短期經濟（</a:t>
            </a:r>
            <a:r>
              <a:rPr lang="en-US" altLang="zh-TW" dirty="0"/>
              <a:t>Short-term economy</a:t>
            </a:r>
            <a:r>
              <a:rPr lang="zh-TW" altLang="en-US" dirty="0"/>
              <a:t>）：競選期內，經濟並不處於衰退；</a:t>
            </a:r>
          </a:p>
          <a:p>
            <a:r>
              <a:rPr lang="zh-TW" altLang="en-US" dirty="0"/>
              <a:t>長期經濟（</a:t>
            </a:r>
            <a:r>
              <a:rPr lang="en-US" altLang="zh-TW" dirty="0"/>
              <a:t>Long-term economy</a:t>
            </a:r>
            <a:r>
              <a:rPr lang="zh-TW" altLang="en-US" dirty="0"/>
              <a:t>）：本屆政府任期內，人均經濟增長（人均 </a:t>
            </a:r>
            <a:r>
              <a:rPr lang="en-US" altLang="zh-TW" dirty="0"/>
              <a:t>GDP</a:t>
            </a:r>
            <a:r>
              <a:rPr lang="zh-TW" altLang="en-US" dirty="0"/>
              <a:t>）較過去兩屆為佳；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政策改革（</a:t>
            </a:r>
            <a:r>
              <a:rPr lang="en-US" altLang="zh-TW" dirty="0">
                <a:solidFill>
                  <a:srgbClr val="FF0000"/>
                </a:solidFill>
              </a:rPr>
              <a:t>Policy change</a:t>
            </a:r>
            <a:r>
              <a:rPr lang="zh-TW" altLang="en-US" dirty="0">
                <a:solidFill>
                  <a:srgbClr val="FF0000"/>
                </a:solidFill>
              </a:rPr>
              <a:t>）：本屆政府任期內有推出重大的全國政策改變；</a:t>
            </a:r>
          </a:p>
          <a:p>
            <a:r>
              <a:rPr lang="zh-TW" altLang="en-US" dirty="0"/>
              <a:t>社會動蕩（</a:t>
            </a:r>
            <a:r>
              <a:rPr lang="en-US" altLang="zh-TW" dirty="0"/>
              <a:t>Social unrest</a:t>
            </a:r>
            <a:r>
              <a:rPr lang="zh-TW" altLang="en-US" dirty="0"/>
              <a:t>）：本屆政府任期內沒有出現持續社會動蕩；</a:t>
            </a:r>
          </a:p>
          <a:p>
            <a:r>
              <a:rPr lang="zh-TW" altLang="en-US" dirty="0"/>
              <a:t>醜聞（</a:t>
            </a:r>
            <a:r>
              <a:rPr lang="en-US" altLang="zh-TW" dirty="0"/>
              <a:t>Scandal</a:t>
            </a:r>
            <a:r>
              <a:rPr lang="zh-TW" altLang="en-US" dirty="0"/>
              <a:t>）：本屆政府沒有被曝光醜聞；</a:t>
            </a:r>
          </a:p>
          <a:p>
            <a:r>
              <a:rPr lang="zh-TW" altLang="en-US" dirty="0"/>
              <a:t>外交</a:t>
            </a:r>
            <a:r>
              <a:rPr lang="en-US" altLang="zh-TW" dirty="0"/>
              <a:t>/</a:t>
            </a:r>
            <a:r>
              <a:rPr lang="zh-TW" altLang="en-US" dirty="0"/>
              <a:t>軍事失敗（</a:t>
            </a:r>
            <a:r>
              <a:rPr lang="en-US" altLang="zh-TW" dirty="0"/>
              <a:t>Foreign/military failure</a:t>
            </a:r>
            <a:r>
              <a:rPr lang="zh-TW" altLang="en-US" dirty="0"/>
              <a:t>）；本屆政府沒有重大外交或軍事失敗；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外交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軍事勝利（</a:t>
            </a:r>
            <a:r>
              <a:rPr lang="en-US" altLang="zh-TW" dirty="0">
                <a:solidFill>
                  <a:srgbClr val="FF0000"/>
                </a:solidFill>
              </a:rPr>
              <a:t>Foreign/military success</a:t>
            </a:r>
            <a:r>
              <a:rPr lang="zh-TW" altLang="en-US" dirty="0">
                <a:solidFill>
                  <a:srgbClr val="FF0000"/>
                </a:solidFill>
              </a:rPr>
              <a:t>）：本屆政府有取得重大外交或軍事勝利；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當政者的個人魅力（</a:t>
            </a:r>
            <a:r>
              <a:rPr lang="en-US" altLang="zh-TW" dirty="0">
                <a:solidFill>
                  <a:srgbClr val="FF0000"/>
                </a:solidFill>
              </a:rPr>
              <a:t>Incumbent charisma</a:t>
            </a:r>
            <a:r>
              <a:rPr lang="zh-TW" altLang="en-US" dirty="0">
                <a:solidFill>
                  <a:srgbClr val="FF0000"/>
                </a:solidFill>
              </a:rPr>
              <a:t>）：執政黨候選人具備個人魅力，或被視為「國家英雄」；</a:t>
            </a:r>
          </a:p>
          <a:p>
            <a:r>
              <a:rPr lang="zh-TW" altLang="en-US" dirty="0"/>
              <a:t>挑戰者的個人魅力（</a:t>
            </a:r>
            <a:r>
              <a:rPr lang="en-US" altLang="zh-TW" dirty="0"/>
              <a:t>Challenger charisma</a:t>
            </a:r>
            <a:r>
              <a:rPr lang="zh-TW" altLang="en-US" dirty="0"/>
              <a:t>）：在野黨候選人沒有個人魅力，也並非「國家英雄」。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67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1524000" y="-21947"/>
            <a:ext cx="1907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600" dirty="0">
              <a:latin typeface="Calibri" pitchFamily="34" charset="0"/>
            </a:endParaRP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5525786" y="2655631"/>
            <a:ext cx="1219893" cy="315644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本地磁碟的</a:t>
            </a:r>
            <a:endParaRPr kumimoji="1" lang="zh-TW" altLang="en-US" sz="140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內部檔案</a:t>
            </a:r>
            <a:endParaRPr kumimoji="1" lang="zh-TW" altLang="en-US" sz="140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3504129" y="2778962"/>
            <a:ext cx="1325471" cy="503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3505173" y="3767701"/>
            <a:ext cx="1324426" cy="486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3505173" y="4691639"/>
            <a:ext cx="1324426" cy="4556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AutoShape 55"/>
          <p:cNvSpPr>
            <a:spLocks noChangeArrowheads="1"/>
          </p:cNvSpPr>
          <p:nvPr/>
        </p:nvSpPr>
        <p:spPr bwMode="auto">
          <a:xfrm>
            <a:off x="5358534" y="1291672"/>
            <a:ext cx="1439411" cy="4630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使用者的程式</a:t>
            </a:r>
            <a:endParaRPr kumimoji="1" lang="zh-TW" altLang="en-US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auto">
          <a:xfrm>
            <a:off x="5370033" y="1976264"/>
            <a:ext cx="1439411" cy="45047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Master</a:t>
            </a:r>
            <a:r>
              <a:rPr kumimoji="1" lang="zh-TW" altLang="en-US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機器</a:t>
            </a:r>
            <a:endParaRPr kumimoji="1" lang="zh-TW" altLang="en-US" sz="140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5631364" y="2765375"/>
            <a:ext cx="987831" cy="4138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中間值</a:t>
            </a:r>
            <a:r>
              <a:rPr kumimoji="1" lang="en-US" altLang="zh-TW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en-US" altLang="zh-TW" sz="140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7257887" y="3179266"/>
            <a:ext cx="1323380" cy="4954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Reduce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7257887" y="4253710"/>
            <a:ext cx="1323380" cy="4954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Reduce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1991544" y="2545888"/>
            <a:ext cx="1178080" cy="2855429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96" tIns="27048" rIns="54096" bIns="27048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GFS</a:t>
            </a: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或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HDFS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檔案系統</a:t>
            </a:r>
            <a:endParaRPr kumimoji="1" lang="zh-TW" altLang="en-US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AutoShape 48"/>
          <p:cNvSpPr>
            <a:spLocks noChangeShapeType="1"/>
          </p:cNvSpPr>
          <p:nvPr/>
        </p:nvSpPr>
        <p:spPr bwMode="auto">
          <a:xfrm flipV="1">
            <a:off x="2913520" y="3030851"/>
            <a:ext cx="590608" cy="50064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19" name="AutoShape 47"/>
          <p:cNvSpPr>
            <a:spLocks noChangeShapeType="1"/>
          </p:cNvSpPr>
          <p:nvPr/>
        </p:nvSpPr>
        <p:spPr bwMode="auto">
          <a:xfrm>
            <a:off x="2911429" y="3920298"/>
            <a:ext cx="593744" cy="9093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0" name="AutoShape 46"/>
          <p:cNvSpPr>
            <a:spLocks noChangeShapeType="1"/>
          </p:cNvSpPr>
          <p:nvPr/>
        </p:nvSpPr>
        <p:spPr bwMode="auto">
          <a:xfrm>
            <a:off x="2913521" y="4316420"/>
            <a:ext cx="591653" cy="603068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1" name="AutoShape 45"/>
          <p:cNvSpPr>
            <a:spLocks noChangeShapeType="1"/>
          </p:cNvSpPr>
          <p:nvPr/>
        </p:nvSpPr>
        <p:spPr bwMode="auto">
          <a:xfrm flipV="1">
            <a:off x="2907248" y="3174040"/>
            <a:ext cx="544614" cy="1490425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2" name="AutoShape 44"/>
          <p:cNvSpPr>
            <a:spLocks noChangeShapeType="1"/>
          </p:cNvSpPr>
          <p:nvPr/>
        </p:nvSpPr>
        <p:spPr bwMode="auto">
          <a:xfrm flipV="1">
            <a:off x="2913521" y="4919488"/>
            <a:ext cx="591653" cy="216352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3" name="AutoShape 43"/>
          <p:cNvSpPr>
            <a:spLocks noChangeShapeType="1"/>
          </p:cNvSpPr>
          <p:nvPr/>
        </p:nvSpPr>
        <p:spPr bwMode="auto">
          <a:xfrm>
            <a:off x="6078763" y="1754686"/>
            <a:ext cx="11499" cy="221578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4" name="AutoShape 42"/>
          <p:cNvSpPr>
            <a:spLocks noChangeShapeType="1"/>
          </p:cNvSpPr>
          <p:nvPr/>
        </p:nvSpPr>
        <p:spPr bwMode="auto">
          <a:xfrm flipH="1">
            <a:off x="4166864" y="1523702"/>
            <a:ext cx="1191670" cy="1255260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5" name="AutoShape 41"/>
          <p:cNvSpPr>
            <a:spLocks noChangeShapeType="1"/>
          </p:cNvSpPr>
          <p:nvPr/>
        </p:nvSpPr>
        <p:spPr bwMode="auto">
          <a:xfrm>
            <a:off x="6797946" y="1523703"/>
            <a:ext cx="1121633" cy="1655563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9065253" y="2630546"/>
            <a:ext cx="1178080" cy="279271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96" tIns="27048" rIns="54096" bIns="27048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GFS</a:t>
            </a: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或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HDFS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檔案系統</a:t>
            </a:r>
            <a:endParaRPr kumimoji="1" lang="zh-TW" altLang="en-US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9171877" y="3502225"/>
            <a:ext cx="987831" cy="4180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輸出結果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9171877" y="4134560"/>
            <a:ext cx="987831" cy="4264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輸出結果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9" name="AutoShape 37"/>
          <p:cNvSpPr>
            <a:spLocks noChangeShapeType="1"/>
          </p:cNvSpPr>
          <p:nvPr/>
        </p:nvSpPr>
        <p:spPr bwMode="auto">
          <a:xfrm>
            <a:off x="8581268" y="3426974"/>
            <a:ext cx="590608" cy="284289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0" name="AutoShape 36"/>
          <p:cNvSpPr>
            <a:spLocks noChangeShapeType="1"/>
          </p:cNvSpPr>
          <p:nvPr/>
        </p:nvSpPr>
        <p:spPr bwMode="auto">
          <a:xfrm flipV="1">
            <a:off x="8581268" y="4347776"/>
            <a:ext cx="590608" cy="15364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1" name="AutoShape 35"/>
          <p:cNvSpPr>
            <a:spLocks noChangeShapeType="1"/>
          </p:cNvSpPr>
          <p:nvPr/>
        </p:nvSpPr>
        <p:spPr bwMode="auto">
          <a:xfrm flipH="1">
            <a:off x="4665483" y="2202024"/>
            <a:ext cx="704548" cy="566487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2" name="AutoShape 34"/>
          <p:cNvSpPr>
            <a:spLocks noChangeShapeType="1"/>
          </p:cNvSpPr>
          <p:nvPr/>
        </p:nvSpPr>
        <p:spPr bwMode="auto">
          <a:xfrm>
            <a:off x="6809443" y="2202024"/>
            <a:ext cx="662736" cy="965745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3" name="AutoShape 33"/>
          <p:cNvSpPr>
            <a:spLocks noChangeShapeType="1"/>
          </p:cNvSpPr>
          <p:nvPr/>
        </p:nvSpPr>
        <p:spPr bwMode="auto">
          <a:xfrm>
            <a:off x="4829600" y="3030851"/>
            <a:ext cx="802809" cy="146325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4" name="AutoShape 32"/>
          <p:cNvSpPr>
            <a:spLocks noChangeShapeType="1"/>
          </p:cNvSpPr>
          <p:nvPr/>
        </p:nvSpPr>
        <p:spPr bwMode="auto">
          <a:xfrm>
            <a:off x="4829600" y="4011228"/>
            <a:ext cx="802809" cy="214262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5" name="AutoShape 31"/>
          <p:cNvSpPr>
            <a:spLocks noChangeShapeType="1"/>
          </p:cNvSpPr>
          <p:nvPr/>
        </p:nvSpPr>
        <p:spPr bwMode="auto">
          <a:xfrm>
            <a:off x="4829600" y="4919489"/>
            <a:ext cx="815353" cy="29683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6" name="AutoShape 30"/>
          <p:cNvSpPr>
            <a:spLocks noChangeShapeType="1"/>
          </p:cNvSpPr>
          <p:nvPr/>
        </p:nvSpPr>
        <p:spPr bwMode="auto">
          <a:xfrm>
            <a:off x="6619195" y="2972321"/>
            <a:ext cx="638693" cy="44211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7" name="AutoShape 29"/>
          <p:cNvSpPr>
            <a:spLocks noChangeShapeType="1"/>
          </p:cNvSpPr>
          <p:nvPr/>
        </p:nvSpPr>
        <p:spPr bwMode="auto">
          <a:xfrm>
            <a:off x="6619195" y="3380986"/>
            <a:ext cx="570747" cy="988739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8" name="AutoShape 28"/>
          <p:cNvSpPr>
            <a:spLocks noChangeShapeType="1"/>
          </p:cNvSpPr>
          <p:nvPr/>
        </p:nvSpPr>
        <p:spPr bwMode="auto">
          <a:xfrm flipV="1">
            <a:off x="6634875" y="3426973"/>
            <a:ext cx="623013" cy="593662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39" name="AutoShape 27"/>
          <p:cNvSpPr>
            <a:spLocks noChangeShapeType="1"/>
          </p:cNvSpPr>
          <p:nvPr/>
        </p:nvSpPr>
        <p:spPr bwMode="auto">
          <a:xfrm>
            <a:off x="6634875" y="4434526"/>
            <a:ext cx="623013" cy="6689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40" name="AutoShape 26"/>
          <p:cNvSpPr>
            <a:spLocks noChangeShapeType="1"/>
          </p:cNvSpPr>
          <p:nvPr/>
        </p:nvSpPr>
        <p:spPr bwMode="auto">
          <a:xfrm flipV="1">
            <a:off x="6634874" y="3583749"/>
            <a:ext cx="582246" cy="1443392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41" name="AutoShape 25"/>
          <p:cNvSpPr>
            <a:spLocks noChangeShapeType="1"/>
          </p:cNvSpPr>
          <p:nvPr/>
        </p:nvSpPr>
        <p:spPr bwMode="auto">
          <a:xfrm flipV="1">
            <a:off x="6634874" y="4637291"/>
            <a:ext cx="579110" cy="803743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TW" altLang="en-US" sz="1400" dirty="0">
              <a:latin typeface="Calibri" pitchFamily="34" charset="0"/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4338298" y="1649123"/>
            <a:ext cx="840441" cy="45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(1)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配置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256468" y="1628221"/>
            <a:ext cx="858211" cy="4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(1)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配置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7114679" y="1676298"/>
            <a:ext cx="848803" cy="37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(1)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配置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4449102" y="2486312"/>
            <a:ext cx="1431049" cy="51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(2)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分配</a:t>
            </a: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</a:t>
            </a:r>
            <a:endParaRPr kumimoji="1" lang="en-US" altLang="zh-TW" sz="1400" dirty="0"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任務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7050914" y="2427783"/>
            <a:ext cx="1387145" cy="5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(2)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分配</a:t>
            </a: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Reduce</a:t>
            </a:r>
            <a:endParaRPr kumimoji="1" lang="en-US" altLang="zh-TW" sz="1400" dirty="0"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任務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3372418" y="3307822"/>
            <a:ext cx="823715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(3)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讀取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8361749" y="2829131"/>
            <a:ext cx="819534" cy="46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(6)</a:t>
            </a:r>
            <a:r>
              <a:rPr kumimoji="1" lang="zh-TW" altLang="en-US" sz="1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寫入</a:t>
            </a:r>
            <a:endParaRPr kumimoji="1" lang="zh-TW" altLang="en-US" sz="14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7050914" y="3767701"/>
            <a:ext cx="1126859" cy="56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(5)</a:t>
            </a:r>
            <a:r>
              <a:rPr kumimoji="1" lang="zh-TW" altLang="en-US" sz="140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遠端讀取</a:t>
            </a:r>
            <a:endParaRPr kumimoji="1" lang="zh-TW" altLang="en-US" sz="140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4463737" y="3270196"/>
            <a:ext cx="1131041" cy="5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(4)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本地寫入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032313" y="6054552"/>
            <a:ext cx="1034871" cy="42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輸入檔案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3688106" y="6054552"/>
            <a:ext cx="1016055" cy="42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Map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階段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384371" y="6029468"/>
            <a:ext cx="1138358" cy="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Reduce</a:t>
            </a: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階段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9258639" y="6047236"/>
            <a:ext cx="901069" cy="43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輸出檔案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5631364" y="3174040"/>
            <a:ext cx="987831" cy="4138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中間值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5647044" y="3813690"/>
            <a:ext cx="987831" cy="4138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中間值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5647044" y="4227581"/>
            <a:ext cx="987831" cy="4138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中間值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5647044" y="4820197"/>
            <a:ext cx="987831" cy="4138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中間值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5647044" y="5234088"/>
            <a:ext cx="987831" cy="4138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中間值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5569689" y="6152799"/>
            <a:ext cx="1182262" cy="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本地磁碟的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中介檔案</a:t>
            </a: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14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2214198" y="3341269"/>
            <a:ext cx="699322" cy="3804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</a:t>
            </a:r>
            <a:r>
              <a:rPr kumimoji="1" lang="en-US" altLang="zh-TW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en-US" altLang="zh-TW" sz="140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2212107" y="3719624"/>
            <a:ext cx="699322" cy="3804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2210017" y="4096933"/>
            <a:ext cx="699322" cy="3804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207926" y="4474243"/>
            <a:ext cx="699322" cy="3804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</a:t>
            </a:r>
            <a:r>
              <a:rPr kumimoji="1" lang="en-US" altLang="zh-TW"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en-US" altLang="zh-TW" sz="140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2202699" y="4854688"/>
            <a:ext cx="699322" cy="3804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54096" tIns="27048" rIns="54096" bIns="27048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資料</a:t>
            </a:r>
            <a:r>
              <a:rPr kumimoji="1" lang="en-US" altLang="zh-TW" sz="1400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en-US" altLang="zh-TW" sz="1400" dirty="0">
              <a:solidFill>
                <a:schemeClr val="tx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5" name="標題 1"/>
          <p:cNvSpPr>
            <a:spLocks noGrp="1"/>
          </p:cNvSpPr>
          <p:nvPr>
            <p:ph type="title"/>
          </p:nvPr>
        </p:nvSpPr>
        <p:spPr>
          <a:xfrm>
            <a:off x="2042864" y="-18256"/>
            <a:ext cx="8229600" cy="1143000"/>
          </a:xfrm>
        </p:spPr>
        <p:txBody>
          <a:bodyPr/>
          <a:lstStyle/>
          <a:p>
            <a:r>
              <a:rPr lang="en-US" altLang="zh-TW" dirty="0" err="1">
                <a:latin typeface="+mj-lt"/>
                <a:ea typeface="+mn-ea"/>
              </a:rPr>
              <a:t>MapReduce</a:t>
            </a:r>
            <a:r>
              <a:rPr lang="zh-TW" altLang="en-US" dirty="0">
                <a:latin typeface="+mj-ea"/>
              </a:rPr>
              <a:t>的基本原理運作圖</a:t>
            </a:r>
          </a:p>
        </p:txBody>
      </p:sp>
      <p:sp>
        <p:nvSpPr>
          <p:cNvPr id="66" name="投影片編號版面配置區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36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s://sls.weco.net/files/u763/impleme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174231"/>
            <a:ext cx="9221273" cy="640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65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sls.weco.net/files/u763/MapReduceWordCountOverview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8" y="1439258"/>
            <a:ext cx="11344369" cy="526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51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1143000"/>
          </a:xfrm>
        </p:spPr>
        <p:txBody>
          <a:bodyPr/>
          <a:lstStyle/>
          <a:p>
            <a:r>
              <a:rPr lang="en-US" altLang="zh-TW" dirty="0" err="1"/>
              <a:t>Wordcount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1703512" y="2564904"/>
            <a:ext cx="990600" cy="345638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latin typeface="Calibri" pitchFamily="34" charset="0"/>
            </a:endParaRPr>
          </a:p>
        </p:txBody>
      </p:sp>
      <p:cxnSp>
        <p:nvCxnSpPr>
          <p:cNvPr id="5" name="AutoShape 26"/>
          <p:cNvCxnSpPr>
            <a:cxnSpLocks noChangeShapeType="1"/>
          </p:cNvCxnSpPr>
          <p:nvPr/>
        </p:nvCxnSpPr>
        <p:spPr bwMode="auto">
          <a:xfrm>
            <a:off x="1703512" y="3429000"/>
            <a:ext cx="990600" cy="0"/>
          </a:xfrm>
          <a:prstGeom prst="straightConnector1">
            <a:avLst/>
          </a:prstGeom>
          <a:noFill/>
          <a:ln w="12700">
            <a:solidFill>
              <a:srgbClr val="4BACC6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" name="AutoShape 27"/>
          <p:cNvCxnSpPr>
            <a:cxnSpLocks noChangeShapeType="1"/>
          </p:cNvCxnSpPr>
          <p:nvPr/>
        </p:nvCxnSpPr>
        <p:spPr bwMode="auto">
          <a:xfrm>
            <a:off x="1703512" y="4365104"/>
            <a:ext cx="990600" cy="0"/>
          </a:xfrm>
          <a:prstGeom prst="straightConnector1">
            <a:avLst/>
          </a:prstGeom>
          <a:noFill/>
          <a:ln w="12700">
            <a:solidFill>
              <a:srgbClr val="4BACC6"/>
            </a:solidFill>
            <a:prstDash val="dash"/>
            <a:round/>
            <a:headEnd/>
            <a:tailEnd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703512" y="28128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Cat Dog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74994" y="37334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Pig </a:t>
            </a:r>
            <a:r>
              <a:rPr lang="en-US" altLang="zh-TW" sz="2000" dirty="0" err="1">
                <a:latin typeface="Calibri" pitchFamily="34" charset="0"/>
                <a:cs typeface="Calibri" pitchFamily="34" charset="0"/>
              </a:rPr>
              <a:t>FIsh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3512" y="4613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Cat Pig 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AutoShape 27"/>
          <p:cNvCxnSpPr>
            <a:cxnSpLocks noChangeShapeType="1"/>
          </p:cNvCxnSpPr>
          <p:nvPr/>
        </p:nvCxnSpPr>
        <p:spPr bwMode="auto">
          <a:xfrm>
            <a:off x="1721024" y="5229200"/>
            <a:ext cx="990600" cy="0"/>
          </a:xfrm>
          <a:prstGeom prst="straightConnector1">
            <a:avLst/>
          </a:prstGeom>
          <a:noFill/>
          <a:ln w="12700">
            <a:solidFill>
              <a:srgbClr val="4BACC6"/>
            </a:solidFill>
            <a:prstDash val="dash"/>
            <a:round/>
            <a:headEnd/>
            <a:tailEnd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703512" y="54051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Calibri" pitchFamily="34" charset="0"/>
                <a:cs typeface="Calibri" pitchFamily="34" charset="0"/>
              </a:rPr>
              <a:t>FIsh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75520" y="2164795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alibri" pitchFamily="34" charset="0"/>
                <a:cs typeface="Calibri" pitchFamily="34" charset="0"/>
              </a:rPr>
              <a:t>Input</a:t>
            </a:r>
            <a:endParaRPr lang="zh-TW" alt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3992" y="4221088"/>
            <a:ext cx="3024336" cy="1440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3992" y="2564904"/>
            <a:ext cx="3024336" cy="1440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1664" y="5157192"/>
            <a:ext cx="230425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71664" y="3573016"/>
            <a:ext cx="230425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1664" y="2060848"/>
            <a:ext cx="230425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143672" y="2132857"/>
            <a:ext cx="1244600" cy="949325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 err="1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Mapper</a:t>
            </a:r>
            <a:endParaRPr kumimoji="1" lang="zh-TW" altLang="zh-TW" sz="2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143672" y="3645025"/>
            <a:ext cx="1244600" cy="949325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 err="1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Mapper</a:t>
            </a:r>
            <a:endParaRPr kumimoji="1" lang="zh-TW" altLang="zh-TW" sz="2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143672" y="5229201"/>
            <a:ext cx="1244600" cy="949325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 err="1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Mapper</a:t>
            </a:r>
            <a:endParaRPr kumimoji="1" lang="zh-TW" altLang="zh-TW" sz="2000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38677" y="2925142"/>
            <a:ext cx="841499" cy="86389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Cat </a:t>
            </a:r>
            <a:r>
              <a:rPr lang="en-US" altLang="zh-TW" sz="1200" dirty="0">
                <a:latin typeface="Calibri" pitchFamily="34" charset="0"/>
              </a:rPr>
              <a:t>[1 1]</a:t>
            </a:r>
          </a:p>
          <a:p>
            <a:pPr algn="ctr"/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Pig </a:t>
            </a:r>
            <a:r>
              <a:rPr lang="en-US" altLang="zh-TW" sz="1200" dirty="0">
                <a:latin typeface="Calibri" pitchFamily="34" charset="0"/>
              </a:rPr>
              <a:t>[1 1]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838677" y="4652938"/>
            <a:ext cx="841499" cy="64827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Dog</a:t>
            </a:r>
            <a:r>
              <a:rPr lang="en-US" altLang="zh-TW" sz="1200" dirty="0">
                <a:latin typeface="Calibri" pitchFamily="34" charset="0"/>
              </a:rPr>
              <a:t>[1]</a:t>
            </a:r>
          </a:p>
          <a:p>
            <a:pPr algn="ctr"/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Fish </a:t>
            </a:r>
            <a:r>
              <a:rPr lang="en-US" altLang="zh-TW" sz="1200" dirty="0">
                <a:latin typeface="Calibri" pitchFamily="34" charset="0"/>
              </a:rPr>
              <a:t>[1 1]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733308" y="4495900"/>
            <a:ext cx="1243012" cy="949325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Reducer</a:t>
            </a:r>
            <a:endParaRPr kumimoji="1" lang="zh-TW" altLang="zh-TW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7733308" y="2780929"/>
            <a:ext cx="1243012" cy="949325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Reducer</a:t>
            </a:r>
            <a:endParaRPr kumimoji="1" lang="zh-TW" altLang="zh-TW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9497888" y="2852936"/>
            <a:ext cx="1062608" cy="825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Cat </a:t>
            </a:r>
            <a:r>
              <a:rPr kumimoji="1" lang="en-US" altLang="zh-TW" sz="2000" dirty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2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Pig </a:t>
            </a:r>
            <a:r>
              <a:rPr kumimoji="1" lang="en-US" altLang="zh-TW" sz="2000" dirty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2</a:t>
            </a:r>
            <a:endParaRPr kumimoji="1" lang="zh-TW" altLang="zh-TW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9497888" y="4547716"/>
            <a:ext cx="1062608" cy="825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Dog </a:t>
            </a:r>
            <a:r>
              <a:rPr kumimoji="1" lang="en-US" altLang="zh-TW" sz="2000" dirty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err="1">
                <a:latin typeface="Calibri" pitchFamily="34" charset="0"/>
                <a:cs typeface="Calibri" pitchFamily="34" charset="0"/>
              </a:rPr>
              <a:t>FIsh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</a:t>
            </a:r>
            <a:r>
              <a:rPr kumimoji="1" lang="en-US" altLang="zh-TW" sz="2000" dirty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2</a:t>
            </a:r>
            <a:endParaRPr kumimoji="1" lang="zh-TW" altLang="zh-TW" dirty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27" name="直線單箭頭接點 26"/>
          <p:cNvCxnSpPr>
            <a:stCxn id="18" idx="3"/>
          </p:cNvCxnSpPr>
          <p:nvPr/>
        </p:nvCxnSpPr>
        <p:spPr>
          <a:xfrm flipV="1">
            <a:off x="4388272" y="2492897"/>
            <a:ext cx="195560" cy="114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</p:cNvCxnSpPr>
          <p:nvPr/>
        </p:nvCxnSpPr>
        <p:spPr>
          <a:xfrm>
            <a:off x="4388272" y="2607520"/>
            <a:ext cx="195560" cy="10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45" idx="1"/>
          </p:cNvCxnSpPr>
          <p:nvPr/>
        </p:nvCxnSpPr>
        <p:spPr>
          <a:xfrm flipV="1">
            <a:off x="4388273" y="3968961"/>
            <a:ext cx="172963" cy="150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3"/>
            <a:endCxn id="44" idx="1"/>
          </p:cNvCxnSpPr>
          <p:nvPr/>
        </p:nvCxnSpPr>
        <p:spPr>
          <a:xfrm>
            <a:off x="4388273" y="4119687"/>
            <a:ext cx="172963" cy="28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4367808" y="5618634"/>
            <a:ext cx="195560" cy="114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367808" y="5733257"/>
            <a:ext cx="195560" cy="10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744072" y="3284886"/>
            <a:ext cx="144016" cy="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585572" y="3284985"/>
            <a:ext cx="238621" cy="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585572" y="4941169"/>
            <a:ext cx="238621" cy="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8760296" y="3284984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8760296" y="4941168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561235" y="2348881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Cat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4561235" y="5733257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Pig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561235" y="2564905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Dog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4561235" y="5517233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Cat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561235" y="4076874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 err="1">
                <a:latin typeface="Calibri" pitchFamily="34" charset="0"/>
                <a:cs typeface="Calibri" pitchFamily="34" charset="0"/>
              </a:rPr>
              <a:t>FIsh</a:t>
            </a:r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4561235" y="4292898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 err="1">
                <a:latin typeface="Calibri" pitchFamily="34" charset="0"/>
                <a:cs typeface="Calibri" pitchFamily="34" charset="0"/>
              </a:rPr>
              <a:t>FIsh</a:t>
            </a:r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4561235" y="3860850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Pig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6073403" y="2924945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Cat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073403" y="3140969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Cat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6073403" y="3356993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Pig 1 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6073403" y="3573017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Pig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6073403" y="4652938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Dog 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6073403" y="4868962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 err="1">
                <a:latin typeface="Calibri" pitchFamily="34" charset="0"/>
                <a:cs typeface="Calibri" pitchFamily="34" charset="0"/>
              </a:rPr>
              <a:t>FIsh</a:t>
            </a:r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6073403" y="5084986"/>
            <a:ext cx="670670" cy="2162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TW" sz="1200" dirty="0" err="1">
                <a:latin typeface="Calibri" pitchFamily="34" charset="0"/>
                <a:cs typeface="Calibri" pitchFamily="34" charset="0"/>
              </a:rPr>
              <a:t>FIsh</a:t>
            </a:r>
            <a:r>
              <a:rPr lang="en-US" altLang="zh-TW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1200" dirty="0">
                <a:latin typeface="Calibri" pitchFamily="34" charset="0"/>
              </a:rPr>
              <a:t>1</a:t>
            </a:r>
            <a:endParaRPr lang="zh-TW" altLang="en-US" sz="1200" dirty="0">
              <a:latin typeface="Calibri" pitchFamily="34" charset="0"/>
            </a:endParaRPr>
          </a:p>
        </p:txBody>
      </p:sp>
      <p:cxnSp>
        <p:nvCxnSpPr>
          <p:cNvPr id="53" name="直線單箭頭接點 52"/>
          <p:cNvCxnSpPr>
            <a:stCxn id="19" idx="3"/>
            <a:endCxn id="43" idx="1"/>
          </p:cNvCxnSpPr>
          <p:nvPr/>
        </p:nvCxnSpPr>
        <p:spPr>
          <a:xfrm>
            <a:off x="4388273" y="4119687"/>
            <a:ext cx="172963" cy="6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9" idx="3"/>
            <a:endCxn id="46" idx="1"/>
          </p:cNvCxnSpPr>
          <p:nvPr/>
        </p:nvCxnSpPr>
        <p:spPr>
          <a:xfrm>
            <a:off x="5231905" y="2456992"/>
            <a:ext cx="84149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50" idx="1"/>
          </p:cNvCxnSpPr>
          <p:nvPr/>
        </p:nvCxnSpPr>
        <p:spPr>
          <a:xfrm rot="16200000" flipH="1">
            <a:off x="4626589" y="3314235"/>
            <a:ext cx="2052130" cy="84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5" idx="3"/>
            <a:endCxn id="48" idx="1"/>
          </p:cNvCxnSpPr>
          <p:nvPr/>
        </p:nvCxnSpPr>
        <p:spPr>
          <a:xfrm flipV="1">
            <a:off x="5231905" y="3465105"/>
            <a:ext cx="841498" cy="50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3" idx="3"/>
            <a:endCxn id="51" idx="1"/>
          </p:cNvCxnSpPr>
          <p:nvPr/>
        </p:nvCxnSpPr>
        <p:spPr>
          <a:xfrm>
            <a:off x="5231905" y="4184985"/>
            <a:ext cx="84149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4" idx="3"/>
            <a:endCxn id="52" idx="1"/>
          </p:cNvCxnSpPr>
          <p:nvPr/>
        </p:nvCxnSpPr>
        <p:spPr>
          <a:xfrm>
            <a:off x="5231905" y="4401009"/>
            <a:ext cx="84149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2" idx="3"/>
            <a:endCxn id="47" idx="1"/>
          </p:cNvCxnSpPr>
          <p:nvPr/>
        </p:nvCxnSpPr>
        <p:spPr>
          <a:xfrm flipV="1">
            <a:off x="5231905" y="3249080"/>
            <a:ext cx="84149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40" idx="3"/>
            <a:endCxn id="49" idx="1"/>
          </p:cNvCxnSpPr>
          <p:nvPr/>
        </p:nvCxnSpPr>
        <p:spPr>
          <a:xfrm flipV="1">
            <a:off x="5231905" y="3681128"/>
            <a:ext cx="841498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7" idx="3"/>
            <a:endCxn id="18" idx="1"/>
          </p:cNvCxnSpPr>
          <p:nvPr/>
        </p:nvCxnSpPr>
        <p:spPr>
          <a:xfrm flipV="1">
            <a:off x="2711624" y="2607519"/>
            <a:ext cx="432048" cy="405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8" idx="3"/>
            <a:endCxn id="19" idx="1"/>
          </p:cNvCxnSpPr>
          <p:nvPr/>
        </p:nvCxnSpPr>
        <p:spPr>
          <a:xfrm>
            <a:off x="2799130" y="3933527"/>
            <a:ext cx="344542" cy="186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1" idx="3"/>
            <a:endCxn id="19" idx="1"/>
          </p:cNvCxnSpPr>
          <p:nvPr/>
        </p:nvCxnSpPr>
        <p:spPr>
          <a:xfrm flipV="1">
            <a:off x="2711624" y="4119687"/>
            <a:ext cx="432048" cy="148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9" idx="3"/>
            <a:endCxn id="20" idx="1"/>
          </p:cNvCxnSpPr>
          <p:nvPr/>
        </p:nvCxnSpPr>
        <p:spPr>
          <a:xfrm>
            <a:off x="2711624" y="4813121"/>
            <a:ext cx="432048" cy="890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375920" y="20608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Sort/Copy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84032" y="256490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Merge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408368" y="227687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alibri" pitchFamily="34" charset="0"/>
                <a:cs typeface="Calibri" pitchFamily="34" charset="0"/>
              </a:rPr>
              <a:t>Output</a:t>
            </a:r>
            <a:endParaRPr lang="zh-TW" altLang="en-US" sz="2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744072" y="4958421"/>
            <a:ext cx="144016" cy="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投影片編號版面配置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5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5" grpId="0"/>
      <p:bldP spid="66" grpId="0"/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資料來源：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http://www.ithome.com.tw/article/93032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docs.microsoft.com/zh-tw/azure/documentdb/documentdb-nosql-vs-sql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read01.com/jz2kD.html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dotnetmis91.blogspot.tw/2010/04/hdfs-hadoop-mapreduce.html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read01.com/Rm3J6E.html</a:t>
            </a:r>
            <a:endParaRPr lang="en-US" altLang="zh-TW" dirty="0" smtClean="0"/>
          </a:p>
          <a:p>
            <a:r>
              <a:rPr lang="en-US" altLang="zh-TW">
                <a:hlinkClick r:id="rId7"/>
              </a:rPr>
              <a:t>https://</a:t>
            </a:r>
            <a:r>
              <a:rPr lang="en-US" altLang="zh-TW" smtClean="0">
                <a:hlinkClick r:id="rId7"/>
              </a:rPr>
              <a:t>sls.weco.net/CollectiveNote20/MR</a:t>
            </a:r>
            <a:endParaRPr lang="en-US" altLang="zh-TW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2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Lichtman</a:t>
            </a:r>
            <a:r>
              <a:rPr lang="en-US" altLang="zh-TW" dirty="0"/>
              <a:t> </a:t>
            </a:r>
            <a:r>
              <a:rPr lang="zh-TW" altLang="en-US" dirty="0"/>
              <a:t>表示，他的理論基礎在於，選舉主要視乎民眾對執政黨表現的滿意程度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以上</a:t>
            </a:r>
            <a:r>
              <a:rPr lang="en-US" altLang="zh-TW" dirty="0"/>
              <a:t>13</a:t>
            </a:r>
            <a:r>
              <a:rPr lang="zh-TW" altLang="en-US" dirty="0"/>
              <a:t>個陳述句中，答案為「是」代表有利執政黨，相反，若出現</a:t>
            </a:r>
            <a:r>
              <a:rPr lang="en-US" altLang="zh-TW" dirty="0"/>
              <a:t>6</a:t>
            </a:r>
            <a:r>
              <a:rPr lang="zh-TW" altLang="en-US" dirty="0"/>
              <a:t>個或以上的答案為「非」，反對黨候選人就會贏得選舉。</a:t>
            </a:r>
            <a:r>
              <a:rPr lang="en-US" altLang="zh-TW" dirty="0" err="1"/>
              <a:t>Lichtman</a:t>
            </a:r>
            <a:r>
              <a:rPr lang="en-US" altLang="zh-TW" dirty="0"/>
              <a:t> </a:t>
            </a:r>
            <a:r>
              <a:rPr lang="zh-TW" altLang="en-US" dirty="0"/>
              <a:t>根據本屆情況，對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7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  <a:r>
              <a:rPr lang="zh-TW" altLang="en-US" dirty="0"/>
              <a:t>及</a:t>
            </a:r>
            <a:r>
              <a:rPr lang="en-US" altLang="zh-TW" dirty="0"/>
              <a:t>12</a:t>
            </a:r>
            <a:r>
              <a:rPr lang="zh-TW" altLang="en-US" dirty="0"/>
              <a:t>共</a:t>
            </a:r>
            <a:r>
              <a:rPr lang="en-US" altLang="zh-TW" dirty="0"/>
              <a:t>6</a:t>
            </a:r>
            <a:r>
              <a:rPr lang="zh-TW" altLang="en-US" dirty="0"/>
              <a:t>個陳述句給出了「非」的答案，因而</a:t>
            </a:r>
            <a:r>
              <a:rPr lang="zh-TW" altLang="en-US" dirty="0" smtClean="0"/>
              <a:t>預測川普</a:t>
            </a:r>
            <a:r>
              <a:rPr lang="zh-TW" altLang="en-US" dirty="0"/>
              <a:t>將勝選，結果也真的如他所料。</a:t>
            </a:r>
          </a:p>
        </p:txBody>
      </p:sp>
    </p:spTree>
    <p:extLst>
      <p:ext uri="{BB962C8B-B14F-4D97-AF65-F5344CB8AC3E}">
        <p14:creationId xmlns:p14="http://schemas.microsoft.com/office/powerpoint/2010/main" val="340340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07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運行中的</a:t>
            </a:r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SQL Server </a:t>
            </a:r>
            <a:r>
              <a:rPr lang="zh-TW" altLang="en-US" dirty="0"/>
              <a:t>和關聯式資料庫 </a:t>
            </a:r>
            <a:r>
              <a:rPr lang="en-US" altLang="zh-TW" dirty="0"/>
              <a:t>(RDBMS) </a:t>
            </a:r>
            <a:endParaRPr lang="en-US" altLang="zh-TW" dirty="0" smtClean="0"/>
          </a:p>
          <a:p>
            <a:r>
              <a:rPr lang="en-US" altLang="zh-TW" dirty="0"/>
              <a:t>RDBMS</a:t>
            </a:r>
            <a:r>
              <a:rPr lang="zh-TW" altLang="en-US" dirty="0"/>
              <a:t>、</a:t>
            </a:r>
            <a:r>
              <a:rPr lang="en-US" altLang="zh-TW" dirty="0"/>
              <a:t>SQL</a:t>
            </a:r>
            <a:r>
              <a:rPr lang="zh-TW" altLang="en-US" dirty="0"/>
              <a:t>語法、</a:t>
            </a:r>
            <a:r>
              <a:rPr lang="en-US" altLang="zh-TW" dirty="0"/>
              <a:t>Schema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2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6146" name="Picture 2" descr="SQL Server Everywhere Edition 架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5" y="2228046"/>
            <a:ext cx="9433409" cy="34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1629849"/>
            <a:ext cx="9298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範例說明：</a:t>
            </a:r>
            <a:r>
              <a:rPr lang="en-US" altLang="zh-TW" sz="2800" dirty="0" err="1" smtClean="0"/>
              <a:t>MicrosoftSQL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Server Compact </a:t>
            </a:r>
            <a:r>
              <a:rPr lang="zh-TW" altLang="en-US" sz="2800" dirty="0" smtClean="0"/>
              <a:t>架構</a:t>
            </a:r>
            <a:r>
              <a:rPr lang="zh-TW" altLang="en-US" sz="2800" dirty="0"/>
              <a:t>兼具開發環境</a:t>
            </a:r>
          </a:p>
        </p:txBody>
      </p:sp>
    </p:spTree>
    <p:extLst>
      <p:ext uri="{BB962C8B-B14F-4D97-AF65-F5344CB8AC3E}">
        <p14:creationId xmlns:p14="http://schemas.microsoft.com/office/powerpoint/2010/main" val="180577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Server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517" y="1690688"/>
            <a:ext cx="8343700" cy="4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</TotalTime>
  <Words>2129</Words>
  <Application>Microsoft Office PowerPoint</Application>
  <PresentationFormat>寬螢幕</PresentationFormat>
  <Paragraphs>328</Paragraphs>
  <Slides>44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新細明體</vt:lpstr>
      <vt:lpstr>Arial</vt:lpstr>
      <vt:lpstr>Arial Narrow</vt:lpstr>
      <vt:lpstr>Calibri</vt:lpstr>
      <vt:lpstr>Calibri Light</vt:lpstr>
      <vt:lpstr>Times New Roman</vt:lpstr>
      <vt:lpstr>Office 佈景主題</vt:lpstr>
      <vt:lpstr>總統大選計票功能與 巨量資料基本架構介紹</vt:lpstr>
      <vt:lpstr>PowerPoint 簡報</vt:lpstr>
      <vt:lpstr>PowerPoint 簡報</vt:lpstr>
      <vt:lpstr>13項真假陳述</vt:lpstr>
      <vt:lpstr>PowerPoint 簡報</vt:lpstr>
      <vt:lpstr>SQL Server 硬體架構</vt:lpstr>
      <vt:lpstr>運行中的SQL</vt:lpstr>
      <vt:lpstr>架構</vt:lpstr>
      <vt:lpstr>SQL Server</vt:lpstr>
      <vt:lpstr>關聯圖</vt:lpstr>
      <vt:lpstr>PowerPoint 簡報</vt:lpstr>
      <vt:lpstr>SQL語法</vt:lpstr>
      <vt:lpstr>SQL、NoSQL</vt:lpstr>
      <vt:lpstr>PowerPoint 簡報</vt:lpstr>
      <vt:lpstr>PowerPoint 簡報</vt:lpstr>
      <vt:lpstr>PowerPoint 簡報</vt:lpstr>
      <vt:lpstr>NoSQL /Key-Value 資料庫的表格</vt:lpstr>
      <vt:lpstr>NoSQL/Key-Value 資料庫相關技術</vt:lpstr>
      <vt:lpstr>PowerPoint 簡報</vt:lpstr>
      <vt:lpstr>儲存裝置的容量</vt:lpstr>
      <vt:lpstr>雲端硬體架構</vt:lpstr>
      <vt:lpstr>什麼是Hadoop?</vt:lpstr>
      <vt:lpstr>PowerPoint 簡報</vt:lpstr>
      <vt:lpstr>PowerPoint 簡報</vt:lpstr>
      <vt:lpstr>什麼是HDFS?</vt:lpstr>
      <vt:lpstr>PowerPoint 簡報</vt:lpstr>
      <vt:lpstr>PowerPoint 簡報</vt:lpstr>
      <vt:lpstr>PowerPoint 簡報</vt:lpstr>
      <vt:lpstr>PowerPoint 簡報</vt:lpstr>
      <vt:lpstr>HDFS的特色(1/2)</vt:lpstr>
      <vt:lpstr>HDFS的特色(2/2)</vt:lpstr>
      <vt:lpstr>HDFS架構的兩種關鍵角色</vt:lpstr>
      <vt:lpstr>HDFS的架構</vt:lpstr>
      <vt:lpstr>HDFS存取流程</vt:lpstr>
      <vt:lpstr>使用者特性</vt:lpstr>
      <vt:lpstr>範例</vt:lpstr>
      <vt:lpstr>MapReduce</vt:lpstr>
      <vt:lpstr>MapReduce</vt:lpstr>
      <vt:lpstr>MapReduce 特點</vt:lpstr>
      <vt:lpstr>MapReduce的基本原理運作圖</vt:lpstr>
      <vt:lpstr>PowerPoint 簡報</vt:lpstr>
      <vt:lpstr>PowerPoint 簡報</vt:lpstr>
      <vt:lpstr>Wordcount範例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總統大選大數據分析</dc:title>
  <dc:creator>資訊室 張漢呈</dc:creator>
  <cp:lastModifiedBy>ASUS</cp:lastModifiedBy>
  <cp:revision>46</cp:revision>
  <dcterms:created xsi:type="dcterms:W3CDTF">2017-03-20T01:18:57Z</dcterms:created>
  <dcterms:modified xsi:type="dcterms:W3CDTF">2022-12-25T06:16:21Z</dcterms:modified>
</cp:coreProperties>
</file>