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305" r:id="rId4"/>
    <p:sldId id="307" r:id="rId5"/>
    <p:sldId id="306" r:id="rId6"/>
    <p:sldId id="308" r:id="rId7"/>
    <p:sldId id="258" r:id="rId8"/>
    <p:sldId id="259" r:id="rId9"/>
    <p:sldId id="303" r:id="rId10"/>
    <p:sldId id="304" r:id="rId11"/>
    <p:sldId id="290" r:id="rId12"/>
    <p:sldId id="291" r:id="rId13"/>
    <p:sldId id="292" r:id="rId14"/>
    <p:sldId id="293" r:id="rId15"/>
    <p:sldId id="294" r:id="rId16"/>
    <p:sldId id="295" r:id="rId17"/>
    <p:sldId id="296" r:id="rId18"/>
    <p:sldId id="297" r:id="rId19"/>
    <p:sldId id="298" r:id="rId20"/>
    <p:sldId id="299" r:id="rId21"/>
    <p:sldId id="278" r:id="rId22"/>
    <p:sldId id="279" r:id="rId23"/>
    <p:sldId id="300" r:id="rId24"/>
    <p:sldId id="301" r:id="rId25"/>
    <p:sldId id="280" r:id="rId26"/>
    <p:sldId id="302" r:id="rId27"/>
    <p:sldId id="286" r:id="rId28"/>
    <p:sldId id="282" r:id="rId29"/>
    <p:sldId id="261" r:id="rId30"/>
    <p:sldId id="262" r:id="rId31"/>
    <p:sldId id="263" r:id="rId32"/>
    <p:sldId id="264" r:id="rId33"/>
    <p:sldId id="265" r:id="rId34"/>
    <p:sldId id="266" r:id="rId35"/>
    <p:sldId id="267" r:id="rId36"/>
    <p:sldId id="268" r:id="rId37"/>
    <p:sldId id="269" r:id="rId38"/>
    <p:sldId id="271" r:id="rId39"/>
    <p:sldId id="284" r:id="rId40"/>
    <p:sldId id="285" r:id="rId41"/>
    <p:sldId id="288" r:id="rId42"/>
    <p:sldId id="289" r:id="rId43"/>
    <p:sldId id="272" r:id="rId44"/>
    <p:sldId id="275" r:id="rId45"/>
    <p:sldId id="273" r:id="rId46"/>
    <p:sldId id="274" r:id="rId47"/>
    <p:sldId id="260" r:id="rId4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96" d="100"/>
          <a:sy n="96" d="100"/>
        </p:scale>
        <p:origin x="9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F9A5AD51-38D6-4147-B5F4-D5C83ED2C290}" type="datetimeFigureOut">
              <a:rPr lang="zh-TW" altLang="en-US" smtClean="0"/>
              <a:t>2021/9/20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4195E8F-A0C3-43E1-91AB-17F61F77AC01}" type="slidenum">
              <a:rPr lang="zh-TW" altLang="en-US" smtClean="0"/>
              <a:t>‹#›</a:t>
            </a:fld>
            <a:endParaRPr lang="zh-TW" altLang="en-US"/>
          </a:p>
        </p:txBody>
      </p:sp>
    </p:spTree>
    <p:extLst>
      <p:ext uri="{BB962C8B-B14F-4D97-AF65-F5344CB8AC3E}">
        <p14:creationId xmlns:p14="http://schemas.microsoft.com/office/powerpoint/2010/main" val="267224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F9A5AD51-38D6-4147-B5F4-D5C83ED2C290}" type="datetimeFigureOut">
              <a:rPr lang="zh-TW" altLang="en-US" smtClean="0"/>
              <a:t>2021/9/20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4195E8F-A0C3-43E1-91AB-17F61F77AC01}" type="slidenum">
              <a:rPr lang="zh-TW" altLang="en-US" smtClean="0"/>
              <a:t>‹#›</a:t>
            </a:fld>
            <a:endParaRPr lang="zh-TW" altLang="en-US"/>
          </a:p>
        </p:txBody>
      </p:sp>
    </p:spTree>
    <p:extLst>
      <p:ext uri="{BB962C8B-B14F-4D97-AF65-F5344CB8AC3E}">
        <p14:creationId xmlns:p14="http://schemas.microsoft.com/office/powerpoint/2010/main" val="1607365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按一下以編輯母片文字樣式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F9A5AD51-38D6-4147-B5F4-D5C83ED2C290}" type="datetimeFigureOut">
              <a:rPr lang="zh-TW" altLang="en-US" smtClean="0"/>
              <a:t>2021/9/20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4195E8F-A0C3-43E1-91AB-17F61F77AC01}" type="slidenum">
              <a:rPr lang="zh-TW" altLang="en-US" smtClean="0"/>
              <a:t>‹#›</a:t>
            </a:fld>
            <a:endParaRPr lang="zh-TW"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75428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F9A5AD51-38D6-4147-B5F4-D5C83ED2C290}" type="datetimeFigureOut">
              <a:rPr lang="zh-TW" altLang="en-US" smtClean="0"/>
              <a:t>2021/9/20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4195E8F-A0C3-43E1-91AB-17F61F77AC01}" type="slidenum">
              <a:rPr lang="zh-TW" altLang="en-US" smtClean="0"/>
              <a:t>‹#›</a:t>
            </a:fld>
            <a:endParaRPr lang="zh-TW" altLang="en-US"/>
          </a:p>
        </p:txBody>
      </p:sp>
    </p:spTree>
    <p:extLst>
      <p:ext uri="{BB962C8B-B14F-4D97-AF65-F5344CB8AC3E}">
        <p14:creationId xmlns:p14="http://schemas.microsoft.com/office/powerpoint/2010/main" val="12471070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F9A5AD51-38D6-4147-B5F4-D5C83ED2C290}" type="datetimeFigureOut">
              <a:rPr lang="zh-TW" altLang="en-US" smtClean="0"/>
              <a:t>2021/9/20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4195E8F-A0C3-43E1-91AB-17F61F77AC01}" type="slidenum">
              <a:rPr lang="zh-TW" altLang="en-US" smtClean="0"/>
              <a:t>‹#›</a:t>
            </a:fld>
            <a:endParaRPr lang="zh-TW"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008031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F9A5AD51-38D6-4147-B5F4-D5C83ED2C290}" type="datetimeFigureOut">
              <a:rPr lang="zh-TW" altLang="en-US" smtClean="0"/>
              <a:t>2021/9/20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4195E8F-A0C3-43E1-91AB-17F61F77AC01}" type="slidenum">
              <a:rPr lang="zh-TW" altLang="en-US" smtClean="0"/>
              <a:t>‹#›</a:t>
            </a:fld>
            <a:endParaRPr lang="zh-TW" altLang="en-US"/>
          </a:p>
        </p:txBody>
      </p:sp>
    </p:spTree>
    <p:extLst>
      <p:ext uri="{BB962C8B-B14F-4D97-AF65-F5344CB8AC3E}">
        <p14:creationId xmlns:p14="http://schemas.microsoft.com/office/powerpoint/2010/main" val="29377992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F9A5AD51-38D6-4147-B5F4-D5C83ED2C290}" type="datetimeFigureOut">
              <a:rPr lang="zh-TW" altLang="en-US" smtClean="0"/>
              <a:t>2021/9/20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4195E8F-A0C3-43E1-91AB-17F61F77AC01}" type="slidenum">
              <a:rPr lang="zh-TW" altLang="en-US" smtClean="0"/>
              <a:t>‹#›</a:t>
            </a:fld>
            <a:endParaRPr lang="zh-TW" altLang="en-US"/>
          </a:p>
        </p:txBody>
      </p:sp>
    </p:spTree>
    <p:extLst>
      <p:ext uri="{BB962C8B-B14F-4D97-AF65-F5344CB8AC3E}">
        <p14:creationId xmlns:p14="http://schemas.microsoft.com/office/powerpoint/2010/main" val="19303700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F9A5AD51-38D6-4147-B5F4-D5C83ED2C290}" type="datetimeFigureOut">
              <a:rPr lang="zh-TW" altLang="en-US" smtClean="0"/>
              <a:t>2021/9/20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4195E8F-A0C3-43E1-91AB-17F61F77AC01}" type="slidenum">
              <a:rPr lang="zh-TW" altLang="en-US" smtClean="0"/>
              <a:t>‹#›</a:t>
            </a:fld>
            <a:endParaRPr lang="zh-TW" altLang="en-US"/>
          </a:p>
        </p:txBody>
      </p:sp>
    </p:spTree>
    <p:extLst>
      <p:ext uri="{BB962C8B-B14F-4D97-AF65-F5344CB8AC3E}">
        <p14:creationId xmlns:p14="http://schemas.microsoft.com/office/powerpoint/2010/main" val="3219644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F9A5AD51-38D6-4147-B5F4-D5C83ED2C290}" type="datetimeFigureOut">
              <a:rPr lang="zh-TW" altLang="en-US" smtClean="0"/>
              <a:t>2021/9/20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4195E8F-A0C3-43E1-91AB-17F61F77AC01}" type="slidenum">
              <a:rPr lang="zh-TW" altLang="en-US" smtClean="0"/>
              <a:t>‹#›</a:t>
            </a:fld>
            <a:endParaRPr lang="zh-TW" altLang="en-US"/>
          </a:p>
        </p:txBody>
      </p:sp>
    </p:spTree>
    <p:extLst>
      <p:ext uri="{BB962C8B-B14F-4D97-AF65-F5344CB8AC3E}">
        <p14:creationId xmlns:p14="http://schemas.microsoft.com/office/powerpoint/2010/main" val="387351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F9A5AD51-38D6-4147-B5F4-D5C83ED2C290}" type="datetimeFigureOut">
              <a:rPr lang="zh-TW" altLang="en-US" smtClean="0"/>
              <a:t>2021/9/20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4195E8F-A0C3-43E1-91AB-17F61F77AC01}" type="slidenum">
              <a:rPr lang="zh-TW" altLang="en-US" smtClean="0"/>
              <a:t>‹#›</a:t>
            </a:fld>
            <a:endParaRPr lang="zh-TW" altLang="en-US"/>
          </a:p>
        </p:txBody>
      </p:sp>
    </p:spTree>
    <p:extLst>
      <p:ext uri="{BB962C8B-B14F-4D97-AF65-F5344CB8AC3E}">
        <p14:creationId xmlns:p14="http://schemas.microsoft.com/office/powerpoint/2010/main" val="401152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F9A5AD51-38D6-4147-B5F4-D5C83ED2C290}" type="datetimeFigureOut">
              <a:rPr lang="zh-TW" altLang="en-US" smtClean="0"/>
              <a:t>2021/9/20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4195E8F-A0C3-43E1-91AB-17F61F77AC01}" type="slidenum">
              <a:rPr lang="zh-TW" altLang="en-US" smtClean="0"/>
              <a:t>‹#›</a:t>
            </a:fld>
            <a:endParaRPr lang="zh-TW" altLang="en-US"/>
          </a:p>
        </p:txBody>
      </p:sp>
    </p:spTree>
    <p:extLst>
      <p:ext uri="{BB962C8B-B14F-4D97-AF65-F5344CB8AC3E}">
        <p14:creationId xmlns:p14="http://schemas.microsoft.com/office/powerpoint/2010/main" val="3921238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F9A5AD51-38D6-4147-B5F4-D5C83ED2C290}" type="datetimeFigureOut">
              <a:rPr lang="zh-TW" altLang="en-US" smtClean="0"/>
              <a:t>2021/9/20</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84195E8F-A0C3-43E1-91AB-17F61F77AC01}" type="slidenum">
              <a:rPr lang="zh-TW" altLang="en-US" smtClean="0"/>
              <a:t>‹#›</a:t>
            </a:fld>
            <a:endParaRPr lang="zh-TW" altLang="en-US"/>
          </a:p>
        </p:txBody>
      </p:sp>
    </p:spTree>
    <p:extLst>
      <p:ext uri="{BB962C8B-B14F-4D97-AF65-F5344CB8AC3E}">
        <p14:creationId xmlns:p14="http://schemas.microsoft.com/office/powerpoint/2010/main" val="3459933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F9A5AD51-38D6-4147-B5F4-D5C83ED2C290}" type="datetimeFigureOut">
              <a:rPr lang="zh-TW" altLang="en-US" smtClean="0"/>
              <a:t>2021/9/20</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84195E8F-A0C3-43E1-91AB-17F61F77AC01}" type="slidenum">
              <a:rPr lang="zh-TW" altLang="en-US" smtClean="0"/>
              <a:t>‹#›</a:t>
            </a:fld>
            <a:endParaRPr lang="zh-TW" altLang="en-US"/>
          </a:p>
        </p:txBody>
      </p:sp>
    </p:spTree>
    <p:extLst>
      <p:ext uri="{BB962C8B-B14F-4D97-AF65-F5344CB8AC3E}">
        <p14:creationId xmlns:p14="http://schemas.microsoft.com/office/powerpoint/2010/main" val="3594089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A5AD51-38D6-4147-B5F4-D5C83ED2C290}" type="datetimeFigureOut">
              <a:rPr lang="zh-TW" altLang="en-US" smtClean="0"/>
              <a:t>2021/9/20</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84195E8F-A0C3-43E1-91AB-17F61F77AC01}" type="slidenum">
              <a:rPr lang="zh-TW" altLang="en-US" smtClean="0"/>
              <a:t>‹#›</a:t>
            </a:fld>
            <a:endParaRPr lang="zh-TW" altLang="en-US"/>
          </a:p>
        </p:txBody>
      </p:sp>
    </p:spTree>
    <p:extLst>
      <p:ext uri="{BB962C8B-B14F-4D97-AF65-F5344CB8AC3E}">
        <p14:creationId xmlns:p14="http://schemas.microsoft.com/office/powerpoint/2010/main" val="1334368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F9A5AD51-38D6-4147-B5F4-D5C83ED2C290}" type="datetimeFigureOut">
              <a:rPr lang="zh-TW" altLang="en-US" smtClean="0"/>
              <a:t>2021/9/20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4195E8F-A0C3-43E1-91AB-17F61F77AC01}" type="slidenum">
              <a:rPr lang="zh-TW" altLang="en-US" smtClean="0"/>
              <a:t>‹#›</a:t>
            </a:fld>
            <a:endParaRPr lang="zh-TW" altLang="en-US"/>
          </a:p>
        </p:txBody>
      </p:sp>
    </p:spTree>
    <p:extLst>
      <p:ext uri="{BB962C8B-B14F-4D97-AF65-F5344CB8AC3E}">
        <p14:creationId xmlns:p14="http://schemas.microsoft.com/office/powerpoint/2010/main" val="117455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F9A5AD51-38D6-4147-B5F4-D5C83ED2C290}" type="datetimeFigureOut">
              <a:rPr lang="zh-TW" altLang="en-US" smtClean="0"/>
              <a:t>2021/9/20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4195E8F-A0C3-43E1-91AB-17F61F77AC01}" type="slidenum">
              <a:rPr lang="zh-TW" altLang="en-US" smtClean="0"/>
              <a:t>‹#›</a:t>
            </a:fld>
            <a:endParaRPr lang="zh-TW" altLang="en-US"/>
          </a:p>
        </p:txBody>
      </p:sp>
    </p:spTree>
    <p:extLst>
      <p:ext uri="{BB962C8B-B14F-4D97-AF65-F5344CB8AC3E}">
        <p14:creationId xmlns:p14="http://schemas.microsoft.com/office/powerpoint/2010/main" val="4028063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9A5AD51-38D6-4147-B5F4-D5C83ED2C290}" type="datetimeFigureOut">
              <a:rPr lang="zh-TW" altLang="en-US" smtClean="0"/>
              <a:t>2021/9/20</a:t>
            </a:fld>
            <a:endParaRPr lang="zh-TW"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4195E8F-A0C3-43E1-91AB-17F61F77AC01}" type="slidenum">
              <a:rPr lang="zh-TW" altLang="en-US" smtClean="0"/>
              <a:t>‹#›</a:t>
            </a:fld>
            <a:endParaRPr lang="zh-TW" altLang="en-US"/>
          </a:p>
        </p:txBody>
      </p:sp>
    </p:spTree>
    <p:extLst>
      <p:ext uri="{BB962C8B-B14F-4D97-AF65-F5344CB8AC3E}">
        <p14:creationId xmlns:p14="http://schemas.microsoft.com/office/powerpoint/2010/main" val="24691395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bigdatafinance.tw/index.php/trend/776-2019-10"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s://kknews.cc/tech/qgvxm4r.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sumall.com/" TargetMode="External"/><Relationship Id="rId2" Type="http://schemas.openxmlformats.org/officeDocument/2006/relationships/hyperlink" Target="http://www.cloudera.com/content/cloudera/en/home.html" TargetMode="External"/><Relationship Id="rId1" Type="http://schemas.openxmlformats.org/officeDocument/2006/relationships/slideLayout" Target="../slideLayouts/slideLayout2.xml"/><Relationship Id="rId5" Type="http://schemas.openxmlformats.org/officeDocument/2006/relationships/hyperlink" Target="http://www.qlik.com/" TargetMode="External"/><Relationship Id="rId4" Type="http://schemas.openxmlformats.org/officeDocument/2006/relationships/hyperlink" Target="http://www.tableau.com/"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read01.com/Po4Q5N.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www.inside.com.tw/2015/05/15/big-data-2015-top-trends" TargetMode="External"/><Relationship Id="rId2" Type="http://schemas.openxmlformats.org/officeDocument/2006/relationships/hyperlink" Target="https://www.bnext.com.tw/ext_rss/view/id/650357" TargetMode="External"/><Relationship Id="rId1" Type="http://schemas.openxmlformats.org/officeDocument/2006/relationships/slideLayout" Target="../slideLayouts/slideLayout2.xml"/><Relationship Id="rId5" Type="http://schemas.openxmlformats.org/officeDocument/2006/relationships/hyperlink" Target="https://oosga.com/iot/" TargetMode="External"/><Relationship Id="rId4" Type="http://schemas.openxmlformats.org/officeDocument/2006/relationships/hyperlink" Target="https://bigdatafinance.tw/index.php/trend/776-2019-1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863730" y="2056805"/>
            <a:ext cx="9053610" cy="1646302"/>
          </a:xfrm>
        </p:spPr>
        <p:txBody>
          <a:bodyPr/>
          <a:lstStyle/>
          <a:p>
            <a:r>
              <a:rPr lang="zh-TW" altLang="zh-TW" sz="4800" dirty="0">
                <a:solidFill>
                  <a:schemeClr val="dk1"/>
                </a:solidFill>
              </a:rPr>
              <a:t>資訊科技與巨量資料的發展趨勢</a:t>
            </a:r>
            <a:endParaRPr lang="zh-TW" altLang="en-US" sz="4800" dirty="0"/>
          </a:p>
        </p:txBody>
      </p:sp>
    </p:spTree>
    <p:extLst>
      <p:ext uri="{BB962C8B-B14F-4D97-AF65-F5344CB8AC3E}">
        <p14:creationId xmlns:p14="http://schemas.microsoft.com/office/powerpoint/2010/main" val="3938725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699897" y="657225"/>
            <a:ext cx="10572750" cy="6200775"/>
          </a:xfrm>
          <a:prstGeom prst="rect">
            <a:avLst/>
          </a:prstGeom>
        </p:spPr>
      </p:pic>
      <p:sp>
        <p:nvSpPr>
          <p:cNvPr id="5" name="標題 1"/>
          <p:cNvSpPr>
            <a:spLocks noGrp="1"/>
          </p:cNvSpPr>
          <p:nvPr>
            <p:ph type="title"/>
          </p:nvPr>
        </p:nvSpPr>
        <p:spPr>
          <a:xfrm>
            <a:off x="421302" y="84201"/>
            <a:ext cx="8596668" cy="573024"/>
          </a:xfrm>
        </p:spPr>
        <p:txBody>
          <a:bodyPr>
            <a:normAutofit fontScale="90000"/>
          </a:bodyPr>
          <a:lstStyle/>
          <a:p>
            <a:pPr fontAlgn="base"/>
            <a:r>
              <a:rPr lang="zh-TW" altLang="en-US" b="1" dirty="0" smtClean="0"/>
              <a:t>大</a:t>
            </a:r>
            <a:r>
              <a:rPr lang="zh-TW" altLang="en-US" b="1" dirty="0"/>
              <a:t>數據</a:t>
            </a:r>
            <a:r>
              <a:rPr lang="zh-TW" altLang="en-US" b="1" dirty="0" smtClean="0"/>
              <a:t>分析的五大應用領域</a:t>
            </a:r>
            <a:endParaRPr lang="zh-TW" altLang="en-US" b="1" dirty="0"/>
          </a:p>
        </p:txBody>
      </p:sp>
    </p:spTree>
    <p:extLst>
      <p:ext uri="{BB962C8B-B14F-4D97-AF65-F5344CB8AC3E}">
        <p14:creationId xmlns:p14="http://schemas.microsoft.com/office/powerpoint/2010/main" val="366840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04804" y="259594"/>
            <a:ext cx="5601213" cy="584775"/>
          </a:xfrm>
          <a:prstGeom prst="rect">
            <a:avLst/>
          </a:prstGeom>
        </p:spPr>
        <p:txBody>
          <a:bodyPr wrap="none">
            <a:spAutoFit/>
          </a:bodyPr>
          <a:lstStyle/>
          <a:p>
            <a:r>
              <a:rPr lang="en-US" altLang="zh-TW" sz="3200" dirty="0" smtClean="0">
                <a:latin typeface="Helvetica Neue"/>
                <a:hlinkClick r:id="rId2" tooltip="預測2019：10 個大數據分析趨勢值得關注"/>
              </a:rPr>
              <a:t>10 </a:t>
            </a:r>
            <a:r>
              <a:rPr lang="zh-TW" altLang="en-US" sz="3200" dirty="0">
                <a:latin typeface="Helvetica Neue"/>
                <a:hlinkClick r:id="rId2" tooltip="預測2019：10 個大數據分析趨勢值得關注"/>
              </a:rPr>
              <a:t>個大數據分析趨勢值得關注</a:t>
            </a:r>
            <a:endParaRPr lang="zh-TW" altLang="en-US" sz="3200" b="0" i="0" dirty="0">
              <a:effectLst/>
              <a:latin typeface="Helvetica Neue"/>
            </a:endParaRPr>
          </a:p>
        </p:txBody>
      </p:sp>
      <p:sp>
        <p:nvSpPr>
          <p:cNvPr id="5" name="矩形 4"/>
          <p:cNvSpPr/>
          <p:nvPr/>
        </p:nvSpPr>
        <p:spPr>
          <a:xfrm>
            <a:off x="784716" y="1337896"/>
            <a:ext cx="7221849" cy="584775"/>
          </a:xfrm>
          <a:prstGeom prst="rect">
            <a:avLst/>
          </a:prstGeom>
        </p:spPr>
        <p:txBody>
          <a:bodyPr wrap="none">
            <a:spAutoFit/>
          </a:bodyPr>
          <a:lstStyle/>
          <a:p>
            <a:r>
              <a:rPr lang="en-US" altLang="zh-TW" sz="3200" b="1" dirty="0">
                <a:solidFill>
                  <a:srgbClr val="000080"/>
                </a:solidFill>
                <a:latin typeface="Helvetica Neue"/>
              </a:rPr>
              <a:t>1</a:t>
            </a:r>
            <a:r>
              <a:rPr lang="zh-TW" altLang="en-US" sz="3200" b="1" dirty="0">
                <a:solidFill>
                  <a:srgbClr val="000080"/>
                </a:solidFill>
                <a:latin typeface="Helvetica Neue"/>
              </a:rPr>
              <a:t>）機器學習繼續成熟，</a:t>
            </a:r>
            <a:r>
              <a:rPr lang="en-US" altLang="zh-TW" sz="3200" b="1" dirty="0">
                <a:solidFill>
                  <a:srgbClr val="000080"/>
                </a:solidFill>
                <a:latin typeface="Helvetica Neue"/>
              </a:rPr>
              <a:t>Python</a:t>
            </a:r>
            <a:r>
              <a:rPr lang="zh-TW" altLang="en-US" sz="3200" b="1" dirty="0">
                <a:solidFill>
                  <a:srgbClr val="000080"/>
                </a:solidFill>
                <a:latin typeface="Helvetica Neue"/>
              </a:rPr>
              <a:t>是領跑者</a:t>
            </a:r>
            <a:endParaRPr lang="zh-TW" altLang="en-US" sz="3200" b="1" i="0" dirty="0">
              <a:solidFill>
                <a:srgbClr val="000080"/>
              </a:solidFill>
              <a:effectLst/>
              <a:latin typeface="Helvetica Neue"/>
            </a:endParaRPr>
          </a:p>
        </p:txBody>
      </p:sp>
      <p:sp>
        <p:nvSpPr>
          <p:cNvPr id="6" name="矩形 5"/>
          <p:cNvSpPr/>
          <p:nvPr/>
        </p:nvSpPr>
        <p:spPr>
          <a:xfrm>
            <a:off x="1702279" y="2181855"/>
            <a:ext cx="7709140" cy="1569660"/>
          </a:xfrm>
          <a:prstGeom prst="rect">
            <a:avLst/>
          </a:prstGeom>
        </p:spPr>
        <p:txBody>
          <a:bodyPr wrap="square">
            <a:spAutoFit/>
          </a:bodyPr>
          <a:lstStyle/>
          <a:p>
            <a:r>
              <a:rPr lang="zh-TW" altLang="en-US" sz="2400" dirty="0">
                <a:solidFill>
                  <a:srgbClr val="FF0000"/>
                </a:solidFill>
                <a:latin typeface="Helvetica Neue"/>
              </a:rPr>
              <a:t>機器學習</a:t>
            </a:r>
            <a:r>
              <a:rPr lang="zh-TW" altLang="en-US" sz="2400" dirty="0">
                <a:solidFill>
                  <a:srgbClr val="444444"/>
                </a:solidFill>
                <a:latin typeface="Helvetica Neue"/>
              </a:rPr>
              <a:t>是今年最受歡迎的術語之一，但它在零售，金融，汽車和許多其他行業都有其破壞性影響。可承受的存儲，處理能力，</a:t>
            </a:r>
            <a:r>
              <a:rPr lang="en-US" altLang="zh-TW" sz="2400" dirty="0">
                <a:solidFill>
                  <a:srgbClr val="444444"/>
                </a:solidFill>
                <a:latin typeface="Helvetica Neue"/>
              </a:rPr>
              <a:t>GPU</a:t>
            </a:r>
            <a:r>
              <a:rPr lang="zh-TW" altLang="en-US" sz="2400" dirty="0">
                <a:solidFill>
                  <a:srgbClr val="444444"/>
                </a:solidFill>
                <a:latin typeface="Helvetica Neue"/>
              </a:rPr>
              <a:t>優化和廣泛可用的開源算法以及用於培訓的深度數據集的融合，極大地改善了可用技術。</a:t>
            </a:r>
            <a:endParaRPr lang="zh-TW" altLang="en-US" sz="2400" dirty="0"/>
          </a:p>
        </p:txBody>
      </p:sp>
      <p:sp>
        <p:nvSpPr>
          <p:cNvPr id="7" name="矩形 6"/>
          <p:cNvSpPr/>
          <p:nvPr/>
        </p:nvSpPr>
        <p:spPr>
          <a:xfrm>
            <a:off x="1702278" y="4010699"/>
            <a:ext cx="7605623" cy="1200329"/>
          </a:xfrm>
          <a:prstGeom prst="rect">
            <a:avLst/>
          </a:prstGeom>
        </p:spPr>
        <p:txBody>
          <a:bodyPr wrap="square">
            <a:spAutoFit/>
          </a:bodyPr>
          <a:lstStyle/>
          <a:p>
            <a:pPr algn="just"/>
            <a:r>
              <a:rPr lang="zh-TW" altLang="en-US" sz="2400" dirty="0" smtClean="0">
                <a:solidFill>
                  <a:srgbClr val="444444"/>
                </a:solidFill>
                <a:latin typeface="Helvetica Neue"/>
              </a:rPr>
              <a:t>各種</a:t>
            </a:r>
            <a:r>
              <a:rPr lang="zh-TW" altLang="en-US" sz="2400" dirty="0">
                <a:solidFill>
                  <a:srgbClr val="444444"/>
                </a:solidFill>
                <a:latin typeface="Helvetica Neue"/>
              </a:rPr>
              <a:t>數據科學語言將繼續增長。但也有明顯的趨勢表明</a:t>
            </a:r>
            <a:r>
              <a:rPr lang="en-US" altLang="zh-TW" sz="2400" dirty="0">
                <a:solidFill>
                  <a:srgbClr val="FF0000"/>
                </a:solidFill>
                <a:latin typeface="Helvetica Neue"/>
              </a:rPr>
              <a:t>Python</a:t>
            </a:r>
            <a:r>
              <a:rPr lang="zh-TW" altLang="en-US" sz="2400" dirty="0">
                <a:solidFill>
                  <a:srgbClr val="FF0000"/>
                </a:solidFill>
                <a:latin typeface="Helvetica Neue"/>
              </a:rPr>
              <a:t>將成為機器學習的主要語言</a:t>
            </a:r>
            <a:r>
              <a:rPr lang="zh-TW" altLang="en-US" sz="2400" dirty="0">
                <a:solidFill>
                  <a:srgbClr val="444444"/>
                </a:solidFill>
                <a:latin typeface="Helvetica Neue"/>
              </a:rPr>
              <a:t>，而基於</a:t>
            </a:r>
            <a:r>
              <a:rPr lang="en-US" altLang="zh-TW" sz="2400" dirty="0">
                <a:solidFill>
                  <a:srgbClr val="444444"/>
                </a:solidFill>
                <a:latin typeface="Helvetica Neue"/>
              </a:rPr>
              <a:t>Python</a:t>
            </a:r>
            <a:r>
              <a:rPr lang="zh-TW" altLang="en-US" sz="2400" dirty="0">
                <a:solidFill>
                  <a:srgbClr val="444444"/>
                </a:solidFill>
                <a:latin typeface="Helvetica Neue"/>
              </a:rPr>
              <a:t>的技術，如深度學習庫</a:t>
            </a:r>
            <a:r>
              <a:rPr lang="en-US" altLang="zh-TW" sz="2400" dirty="0" err="1">
                <a:solidFill>
                  <a:srgbClr val="444444"/>
                </a:solidFill>
                <a:latin typeface="Helvetica Neue"/>
              </a:rPr>
              <a:t>TensorFlow</a:t>
            </a:r>
            <a:r>
              <a:rPr lang="zh-TW" altLang="en-US" sz="2400" dirty="0">
                <a:solidFill>
                  <a:srgbClr val="444444"/>
                </a:solidFill>
                <a:latin typeface="Helvetica Neue"/>
              </a:rPr>
              <a:t>，將繼續擴散</a:t>
            </a:r>
            <a:endParaRPr lang="zh-TW" altLang="en-US" sz="2400" dirty="0"/>
          </a:p>
        </p:txBody>
      </p:sp>
    </p:spTree>
    <p:extLst>
      <p:ext uri="{BB962C8B-B14F-4D97-AF65-F5344CB8AC3E}">
        <p14:creationId xmlns:p14="http://schemas.microsoft.com/office/powerpoint/2010/main" val="2531628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21385" y="492508"/>
            <a:ext cx="3698448" cy="584775"/>
          </a:xfrm>
          <a:prstGeom prst="rect">
            <a:avLst/>
          </a:prstGeom>
        </p:spPr>
        <p:txBody>
          <a:bodyPr wrap="none">
            <a:spAutoFit/>
          </a:bodyPr>
          <a:lstStyle/>
          <a:p>
            <a:r>
              <a:rPr lang="en-US" altLang="zh-TW" sz="3200" b="1" dirty="0">
                <a:solidFill>
                  <a:srgbClr val="000080"/>
                </a:solidFill>
                <a:latin typeface="Helvetica Neue"/>
              </a:rPr>
              <a:t>2</a:t>
            </a:r>
            <a:r>
              <a:rPr lang="zh-TW" altLang="en-US" sz="3200" b="1" dirty="0">
                <a:solidFill>
                  <a:srgbClr val="000080"/>
                </a:solidFill>
                <a:latin typeface="Helvetica Neue"/>
              </a:rPr>
              <a:t>）數據中心的崛起</a:t>
            </a:r>
            <a:endParaRPr lang="zh-TW" altLang="en-US" sz="3200" b="1" i="0" dirty="0">
              <a:solidFill>
                <a:srgbClr val="000080"/>
              </a:solidFill>
              <a:effectLst/>
              <a:latin typeface="Helvetica Neue"/>
            </a:endParaRPr>
          </a:p>
        </p:txBody>
      </p:sp>
      <p:sp>
        <p:nvSpPr>
          <p:cNvPr id="5" name="矩形 4"/>
          <p:cNvSpPr/>
          <p:nvPr/>
        </p:nvSpPr>
        <p:spPr>
          <a:xfrm>
            <a:off x="1167442" y="1351335"/>
            <a:ext cx="7847162" cy="3046988"/>
          </a:xfrm>
          <a:prstGeom prst="rect">
            <a:avLst/>
          </a:prstGeom>
        </p:spPr>
        <p:txBody>
          <a:bodyPr wrap="square">
            <a:spAutoFit/>
          </a:bodyPr>
          <a:lstStyle/>
          <a:p>
            <a:r>
              <a:rPr lang="zh-TW" altLang="en-US" sz="2400" dirty="0">
                <a:solidFill>
                  <a:srgbClr val="444444"/>
                </a:solidFill>
                <a:latin typeface="Helvetica Neue"/>
              </a:rPr>
              <a:t>許多組織現在聲稱是數據驅動的，根據數據制定通常完全自動化的決策，而不是簡單地通過報告中的數據。最近的研究表明，</a:t>
            </a:r>
            <a:r>
              <a:rPr lang="en-US" altLang="zh-TW" sz="2400" dirty="0">
                <a:solidFill>
                  <a:srgbClr val="FF0000"/>
                </a:solidFill>
                <a:latin typeface="Helvetica Neue"/>
              </a:rPr>
              <a:t>86</a:t>
            </a:r>
            <a:r>
              <a:rPr lang="zh-TW" altLang="en-US" sz="2400" dirty="0">
                <a:solidFill>
                  <a:srgbClr val="FF0000"/>
                </a:solidFill>
                <a:latin typeface="Helvetica Neue"/>
              </a:rPr>
              <a:t>％的企業</a:t>
            </a:r>
            <a:r>
              <a:rPr lang="zh-TW" altLang="en-US" sz="2400" dirty="0" smtClean="0">
                <a:solidFill>
                  <a:srgbClr val="FF0000"/>
                </a:solidFill>
                <a:latin typeface="Helvetica Neue"/>
              </a:rPr>
              <a:t>聲稱已經</a:t>
            </a:r>
            <a:r>
              <a:rPr lang="zh-TW" altLang="en-US" sz="2400" dirty="0">
                <a:solidFill>
                  <a:srgbClr val="FF0000"/>
                </a:solidFill>
                <a:latin typeface="Helvetica Neue"/>
              </a:rPr>
              <a:t>制定了數據驅動戰略</a:t>
            </a:r>
            <a:r>
              <a:rPr lang="zh-TW" altLang="en-US" sz="2400" dirty="0" smtClean="0">
                <a:solidFill>
                  <a:srgbClr val="444444"/>
                </a:solidFill>
                <a:latin typeface="Helvetica Neue"/>
              </a:rPr>
              <a:t>，計劃</a:t>
            </a:r>
            <a:r>
              <a:rPr lang="zh-TW" altLang="en-US" sz="2400" dirty="0">
                <a:solidFill>
                  <a:srgbClr val="444444"/>
                </a:solidFill>
                <a:latin typeface="Helvetica Neue"/>
              </a:rPr>
              <a:t>在未來五年內實施一項戰略。</a:t>
            </a:r>
          </a:p>
          <a:p>
            <a:r>
              <a:rPr lang="zh-TW" altLang="en-US" sz="2400" dirty="0">
                <a:solidFill>
                  <a:srgbClr val="444444"/>
                </a:solidFill>
                <a:latin typeface="Helvetica Neue"/>
              </a:rPr>
              <a:t>下一步的演變將是</a:t>
            </a:r>
            <a:r>
              <a:rPr lang="zh-TW" altLang="en-US" sz="2400" dirty="0">
                <a:solidFill>
                  <a:srgbClr val="FF0000"/>
                </a:solidFill>
                <a:latin typeface="Helvetica Neue"/>
              </a:rPr>
              <a:t>以數據為中心</a:t>
            </a:r>
            <a:r>
              <a:rPr lang="zh-TW" altLang="en-US" sz="2400" dirty="0">
                <a:solidFill>
                  <a:srgbClr val="444444"/>
                </a:solidFill>
                <a:latin typeface="Helvetica Neue"/>
              </a:rPr>
              <a:t>。這是對高質量集中數據的絕對承諾構成業務運營核心的地方。工具是圍繞數據構建的，而不是構建工具對組織數據孤島的當前現狀。它不再是收集和囤積</a:t>
            </a:r>
            <a:r>
              <a:rPr lang="zh-TW" altLang="en-US" sz="2400" dirty="0" smtClean="0">
                <a:solidFill>
                  <a:srgbClr val="444444"/>
                </a:solidFill>
                <a:latin typeface="Helvetica Neue"/>
              </a:rPr>
              <a:t>數據而是</a:t>
            </a:r>
            <a:r>
              <a:rPr lang="zh-TW" altLang="en-US" sz="2400" dirty="0">
                <a:solidFill>
                  <a:srgbClr val="444444"/>
                </a:solidFill>
                <a:latin typeface="Helvetica Neue"/>
              </a:rPr>
              <a:t>更多地關於</a:t>
            </a:r>
            <a:r>
              <a:rPr lang="zh-TW" altLang="en-US" sz="2400" dirty="0">
                <a:solidFill>
                  <a:srgbClr val="FF0000"/>
                </a:solidFill>
                <a:latin typeface="Helvetica Neue"/>
              </a:rPr>
              <a:t>智能地處理數據</a:t>
            </a:r>
            <a:r>
              <a:rPr lang="zh-TW" altLang="en-US" sz="2400" dirty="0">
                <a:solidFill>
                  <a:srgbClr val="444444"/>
                </a:solidFill>
                <a:latin typeface="Helvetica Neue"/>
              </a:rPr>
              <a:t>。</a:t>
            </a:r>
            <a:endParaRPr lang="zh-TW" altLang="en-US" sz="2400" b="0" i="0" dirty="0">
              <a:solidFill>
                <a:srgbClr val="444444"/>
              </a:solidFill>
              <a:effectLst/>
              <a:latin typeface="Helvetica Neue"/>
            </a:endParaRPr>
          </a:p>
        </p:txBody>
      </p:sp>
    </p:spTree>
    <p:extLst>
      <p:ext uri="{BB962C8B-B14F-4D97-AF65-F5344CB8AC3E}">
        <p14:creationId xmlns:p14="http://schemas.microsoft.com/office/powerpoint/2010/main" val="2203506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30656" y="647783"/>
            <a:ext cx="5339923" cy="584775"/>
          </a:xfrm>
          <a:prstGeom prst="rect">
            <a:avLst/>
          </a:prstGeom>
        </p:spPr>
        <p:txBody>
          <a:bodyPr wrap="none">
            <a:spAutoFit/>
          </a:bodyPr>
          <a:lstStyle/>
          <a:p>
            <a:r>
              <a:rPr lang="en-US" altLang="zh-TW" sz="3200" b="1" dirty="0">
                <a:solidFill>
                  <a:srgbClr val="000080"/>
                </a:solidFill>
                <a:latin typeface="Helvetica Neue"/>
              </a:rPr>
              <a:t>3</a:t>
            </a:r>
            <a:r>
              <a:rPr lang="zh-TW" altLang="en-US" sz="3200" b="1" dirty="0">
                <a:solidFill>
                  <a:srgbClr val="000080"/>
                </a:solidFill>
                <a:latin typeface="Helvetica Neue"/>
              </a:rPr>
              <a:t>）數據科學和商業智能融合</a:t>
            </a:r>
            <a:endParaRPr lang="zh-TW" altLang="en-US" sz="3200" b="1" i="0" dirty="0">
              <a:solidFill>
                <a:srgbClr val="000080"/>
              </a:solidFill>
              <a:effectLst/>
              <a:latin typeface="Helvetica Neue"/>
            </a:endParaRPr>
          </a:p>
        </p:txBody>
      </p:sp>
      <p:sp>
        <p:nvSpPr>
          <p:cNvPr id="3" name="矩形 2"/>
          <p:cNvSpPr/>
          <p:nvPr/>
        </p:nvSpPr>
        <p:spPr>
          <a:xfrm>
            <a:off x="770626" y="1591445"/>
            <a:ext cx="8537275" cy="3046988"/>
          </a:xfrm>
          <a:prstGeom prst="rect">
            <a:avLst/>
          </a:prstGeom>
        </p:spPr>
        <p:txBody>
          <a:bodyPr wrap="square">
            <a:spAutoFit/>
          </a:bodyPr>
          <a:lstStyle/>
          <a:p>
            <a:r>
              <a:rPr lang="zh-TW" altLang="en-US" sz="2400" dirty="0">
                <a:solidFill>
                  <a:srgbClr val="444444"/>
                </a:solidFill>
                <a:latin typeface="Helvetica Neue"/>
              </a:rPr>
              <a:t>很長一段時間以來，大型組織都聘請了獨立的團隊來</a:t>
            </a:r>
            <a:r>
              <a:rPr lang="zh-TW" altLang="en-US" sz="2400" dirty="0">
                <a:solidFill>
                  <a:srgbClr val="FF0000"/>
                </a:solidFill>
                <a:latin typeface="Helvetica Neue"/>
              </a:rPr>
              <a:t>開展標準商業智能（數據倉庫，儀表板，報告，</a:t>
            </a:r>
            <a:r>
              <a:rPr lang="en-US" altLang="zh-TW" sz="2400" dirty="0">
                <a:solidFill>
                  <a:srgbClr val="FF0000"/>
                </a:solidFill>
                <a:latin typeface="Helvetica Neue"/>
              </a:rPr>
              <a:t>SQL</a:t>
            </a:r>
            <a:r>
              <a:rPr lang="zh-TW" altLang="en-US" sz="2400" dirty="0">
                <a:solidFill>
                  <a:srgbClr val="FF0000"/>
                </a:solidFill>
                <a:latin typeface="Helvetica Neue"/>
              </a:rPr>
              <a:t>）和數據科學（統計模型，</a:t>
            </a:r>
            <a:r>
              <a:rPr lang="en-US" altLang="zh-TW" sz="2400" dirty="0">
                <a:solidFill>
                  <a:srgbClr val="FF0000"/>
                </a:solidFill>
                <a:latin typeface="Helvetica Neue"/>
              </a:rPr>
              <a:t>R / Python</a:t>
            </a:r>
            <a:r>
              <a:rPr lang="zh-TW" altLang="en-US" sz="2400" dirty="0">
                <a:solidFill>
                  <a:srgbClr val="FF0000"/>
                </a:solidFill>
                <a:latin typeface="Helvetica Neue"/>
              </a:rPr>
              <a:t>）</a:t>
            </a:r>
            <a:r>
              <a:rPr lang="zh-TW" altLang="en-US" sz="2400" dirty="0">
                <a:solidFill>
                  <a:srgbClr val="444444"/>
                </a:solidFill>
                <a:latin typeface="Helvetica Neue"/>
              </a:rPr>
              <a:t>。然而，隨著這些不同技術的應用不斷增長，這些領域正日益趨同。</a:t>
            </a:r>
          </a:p>
          <a:p>
            <a:r>
              <a:rPr lang="zh-TW" altLang="en-US" sz="2400" dirty="0" smtClean="0">
                <a:solidFill>
                  <a:srgbClr val="444444"/>
                </a:solidFill>
                <a:latin typeface="Helvetica Neue"/>
              </a:rPr>
              <a:t>我們</a:t>
            </a:r>
            <a:r>
              <a:rPr lang="zh-TW" altLang="en-US" sz="2400" dirty="0">
                <a:solidFill>
                  <a:srgbClr val="444444"/>
                </a:solidFill>
                <a:latin typeface="Helvetica Neue"/>
              </a:rPr>
              <a:t>將看到更多領先的組織將他們的數據科學和商業智能實踐結合在一起，為他們提供及時和集中的企業數據訪問</a:t>
            </a:r>
            <a:r>
              <a:rPr lang="zh-TW" altLang="en-US" sz="2400" dirty="0" smtClean="0">
                <a:solidFill>
                  <a:srgbClr val="444444"/>
                </a:solidFill>
                <a:latin typeface="Helvetica Neue"/>
              </a:rPr>
              <a:t>。</a:t>
            </a:r>
            <a:r>
              <a:rPr lang="zh-TW" altLang="en-US" sz="2400" dirty="0" smtClean="0">
                <a:solidFill>
                  <a:srgbClr val="FF0000"/>
                </a:solidFill>
                <a:latin typeface="Helvetica Neue"/>
              </a:rPr>
              <a:t>管理</a:t>
            </a:r>
            <a:r>
              <a:rPr lang="zh-TW" altLang="en-US" sz="2400" dirty="0">
                <a:solidFill>
                  <a:srgbClr val="FF0000"/>
                </a:solidFill>
                <a:latin typeface="Helvetica Neue"/>
              </a:rPr>
              <a:t>人員將擁有可視化的</a:t>
            </a:r>
            <a:r>
              <a:rPr lang="en-US" altLang="zh-TW" sz="2400" dirty="0">
                <a:solidFill>
                  <a:srgbClr val="FF0000"/>
                </a:solidFill>
                <a:latin typeface="Helvetica Neue"/>
              </a:rPr>
              <a:t>BI</a:t>
            </a:r>
            <a:r>
              <a:rPr lang="zh-TW" altLang="en-US" sz="2400" dirty="0">
                <a:solidFill>
                  <a:srgbClr val="FF0000"/>
                </a:solidFill>
                <a:latin typeface="Helvetica Neue"/>
              </a:rPr>
              <a:t>（</a:t>
            </a:r>
            <a:r>
              <a:rPr lang="en-US" altLang="zh-TW" sz="2400" dirty="0">
                <a:solidFill>
                  <a:srgbClr val="FF0000"/>
                </a:solidFill>
                <a:latin typeface="Helvetica Neue"/>
              </a:rPr>
              <a:t>Business Intelligence</a:t>
            </a:r>
            <a:r>
              <a:rPr lang="zh-TW" altLang="en-US" sz="2400" dirty="0">
                <a:solidFill>
                  <a:srgbClr val="FF0000"/>
                </a:solidFill>
                <a:latin typeface="Helvetica Neue"/>
              </a:rPr>
              <a:t>）工具，可以利用複雜的數據科學算法，因此他們可以在需要時自行提供報告。</a:t>
            </a:r>
            <a:endParaRPr lang="zh-TW" altLang="en-US" sz="2400" b="0" i="0" dirty="0">
              <a:solidFill>
                <a:srgbClr val="FF0000"/>
              </a:solidFill>
              <a:effectLst/>
              <a:latin typeface="Helvetica Neue"/>
            </a:endParaRPr>
          </a:p>
        </p:txBody>
      </p:sp>
    </p:spTree>
    <p:extLst>
      <p:ext uri="{BB962C8B-B14F-4D97-AF65-F5344CB8AC3E}">
        <p14:creationId xmlns:p14="http://schemas.microsoft.com/office/powerpoint/2010/main" val="1310735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2774" y="440749"/>
            <a:ext cx="4929555" cy="584775"/>
          </a:xfrm>
          <a:prstGeom prst="rect">
            <a:avLst/>
          </a:prstGeom>
        </p:spPr>
        <p:txBody>
          <a:bodyPr wrap="none">
            <a:spAutoFit/>
          </a:bodyPr>
          <a:lstStyle/>
          <a:p>
            <a:r>
              <a:rPr lang="en-US" altLang="zh-TW" sz="3200" b="1" dirty="0">
                <a:solidFill>
                  <a:srgbClr val="000080"/>
                </a:solidFill>
                <a:latin typeface="Helvetica Neue"/>
              </a:rPr>
              <a:t>4</a:t>
            </a:r>
            <a:r>
              <a:rPr lang="zh-TW" altLang="en-US" sz="3200" b="1" dirty="0">
                <a:solidFill>
                  <a:srgbClr val="000080"/>
                </a:solidFill>
                <a:latin typeface="Helvetica Neue"/>
              </a:rPr>
              <a:t>）商業智能成為自助服務</a:t>
            </a:r>
            <a:endParaRPr lang="zh-TW" altLang="en-US" sz="3200" b="1" i="0" dirty="0">
              <a:solidFill>
                <a:srgbClr val="000080"/>
              </a:solidFill>
              <a:effectLst/>
              <a:latin typeface="Helvetica Neue"/>
            </a:endParaRPr>
          </a:p>
        </p:txBody>
      </p:sp>
      <p:sp>
        <p:nvSpPr>
          <p:cNvPr id="3" name="矩形 2"/>
          <p:cNvSpPr/>
          <p:nvPr/>
        </p:nvSpPr>
        <p:spPr>
          <a:xfrm>
            <a:off x="1075887" y="1410191"/>
            <a:ext cx="8425132" cy="3785652"/>
          </a:xfrm>
          <a:prstGeom prst="rect">
            <a:avLst/>
          </a:prstGeom>
        </p:spPr>
        <p:txBody>
          <a:bodyPr wrap="square">
            <a:spAutoFit/>
          </a:bodyPr>
          <a:lstStyle/>
          <a:p>
            <a:r>
              <a:rPr lang="zh-TW" altLang="en-US" sz="2400" dirty="0">
                <a:solidFill>
                  <a:srgbClr val="444444"/>
                </a:solidFill>
                <a:latin typeface="Helvetica Neue"/>
              </a:rPr>
              <a:t>隨著組織中數據分析的使用的增加，我們看到</a:t>
            </a:r>
            <a:r>
              <a:rPr lang="zh-TW" altLang="en-US" sz="2400" dirty="0">
                <a:solidFill>
                  <a:srgbClr val="FF0000"/>
                </a:solidFill>
                <a:latin typeface="Helvetica Neue"/>
              </a:rPr>
              <a:t>越來越多的商業智能儀表板用於管理人員和高級員工，為他們提供關鍵業務指標的定制最新報告。</a:t>
            </a:r>
          </a:p>
          <a:p>
            <a:r>
              <a:rPr lang="zh-TW" altLang="en-US" sz="2400" dirty="0">
                <a:solidFill>
                  <a:srgbClr val="444444"/>
                </a:solidFill>
                <a:latin typeface="Helvetica Neue"/>
              </a:rPr>
              <a:t>在高級管理層之外，</a:t>
            </a:r>
            <a:r>
              <a:rPr lang="zh-TW" altLang="en-US" sz="2400" dirty="0">
                <a:solidFill>
                  <a:srgbClr val="FF0000"/>
                </a:solidFill>
                <a:latin typeface="Helvetica Neue"/>
              </a:rPr>
              <a:t>商業智能報告仍然更加臨時</a:t>
            </a:r>
            <a:r>
              <a:rPr lang="zh-TW" altLang="en-US" sz="2400" dirty="0">
                <a:solidFill>
                  <a:srgbClr val="444444"/>
                </a:solidFill>
                <a:latin typeface="Helvetica Neue"/>
              </a:rPr>
              <a:t>。業務部門負責人通常必須從分析功能請求報告，或者他們獲得為他們提供的月度報告。</a:t>
            </a:r>
          </a:p>
          <a:p>
            <a:r>
              <a:rPr lang="zh-TW" altLang="en-US" sz="2400" dirty="0" smtClean="0">
                <a:solidFill>
                  <a:srgbClr val="FF0000"/>
                </a:solidFill>
                <a:latin typeface="Helvetica Neue"/>
              </a:rPr>
              <a:t>未來的發展</a:t>
            </a:r>
            <a:r>
              <a:rPr lang="zh-TW" altLang="en-US" sz="2400" dirty="0">
                <a:solidFill>
                  <a:srgbClr val="FF0000"/>
                </a:solidFill>
                <a:latin typeface="Helvetica Neue"/>
              </a:rPr>
              <a:t>將是商業智能報告成為自助服務</a:t>
            </a:r>
            <a:r>
              <a:rPr lang="zh-TW" altLang="en-US" sz="2400" dirty="0">
                <a:solidFill>
                  <a:srgbClr val="444444"/>
                </a:solidFill>
                <a:latin typeface="Helvetica Neue"/>
              </a:rPr>
              <a:t>，為所有員工提供與其工作相關的最新最新指標。這要歸功於更高效，更直觀的商業智能工具，這些工具位於高性能的分析數據庫上 </a:t>
            </a:r>
            <a:r>
              <a:rPr lang="en-US" altLang="zh-TW" sz="2400" dirty="0">
                <a:solidFill>
                  <a:srgbClr val="444444"/>
                </a:solidFill>
                <a:latin typeface="Helvetica Neue"/>
              </a:rPr>
              <a:t>- </a:t>
            </a:r>
            <a:r>
              <a:rPr lang="zh-TW" altLang="en-US" sz="2400" dirty="0">
                <a:solidFill>
                  <a:srgbClr val="444444"/>
                </a:solidFill>
                <a:latin typeface="Helvetica Neue"/>
              </a:rPr>
              <a:t>這些數據庫甚至可以應對周一早上的工作量而不會出現任何減速。</a:t>
            </a:r>
            <a:endParaRPr lang="zh-TW" altLang="en-US" sz="2400" b="0" i="0" dirty="0">
              <a:solidFill>
                <a:srgbClr val="444444"/>
              </a:solidFill>
              <a:effectLst/>
              <a:latin typeface="Helvetica Neue"/>
            </a:endParaRPr>
          </a:p>
        </p:txBody>
      </p:sp>
    </p:spTree>
    <p:extLst>
      <p:ext uri="{BB962C8B-B14F-4D97-AF65-F5344CB8AC3E}">
        <p14:creationId xmlns:p14="http://schemas.microsoft.com/office/powerpoint/2010/main" val="326967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51338" y="509760"/>
            <a:ext cx="5750292" cy="584775"/>
          </a:xfrm>
          <a:prstGeom prst="rect">
            <a:avLst/>
          </a:prstGeom>
        </p:spPr>
        <p:txBody>
          <a:bodyPr wrap="none">
            <a:spAutoFit/>
          </a:bodyPr>
          <a:lstStyle/>
          <a:p>
            <a:r>
              <a:rPr lang="en-US" altLang="zh-TW" sz="3200" b="1" dirty="0">
                <a:solidFill>
                  <a:srgbClr val="000080"/>
                </a:solidFill>
                <a:latin typeface="Helvetica Neue"/>
              </a:rPr>
              <a:t>5</a:t>
            </a:r>
            <a:r>
              <a:rPr lang="zh-TW" altLang="en-US" sz="3200" b="1" dirty="0">
                <a:solidFill>
                  <a:srgbClr val="000080"/>
                </a:solidFill>
                <a:latin typeface="Helvetica Neue"/>
              </a:rPr>
              <a:t>）數據技能將繼續保持高需求</a:t>
            </a:r>
            <a:endParaRPr lang="zh-TW" altLang="en-US" sz="3200" b="1" i="0" dirty="0">
              <a:solidFill>
                <a:srgbClr val="000080"/>
              </a:solidFill>
              <a:effectLst/>
              <a:latin typeface="Helvetica Neue"/>
            </a:endParaRPr>
          </a:p>
        </p:txBody>
      </p:sp>
      <p:sp>
        <p:nvSpPr>
          <p:cNvPr id="3" name="矩形 2"/>
          <p:cNvSpPr/>
          <p:nvPr/>
        </p:nvSpPr>
        <p:spPr>
          <a:xfrm>
            <a:off x="1262332" y="1896704"/>
            <a:ext cx="7226060" cy="1938992"/>
          </a:xfrm>
          <a:prstGeom prst="rect">
            <a:avLst/>
          </a:prstGeom>
        </p:spPr>
        <p:txBody>
          <a:bodyPr wrap="square">
            <a:spAutoFit/>
          </a:bodyPr>
          <a:lstStyle/>
          <a:p>
            <a:r>
              <a:rPr lang="zh-TW" altLang="en-US" sz="2400" dirty="0" smtClean="0">
                <a:solidFill>
                  <a:srgbClr val="FF0000"/>
                </a:solidFill>
                <a:latin typeface="Helvetica Neue"/>
              </a:rPr>
              <a:t>數據</a:t>
            </a:r>
            <a:r>
              <a:rPr lang="zh-TW" altLang="en-US" sz="2400" dirty="0">
                <a:solidFill>
                  <a:srgbClr val="FF0000"/>
                </a:solidFill>
                <a:latin typeface="Helvetica Neue"/>
              </a:rPr>
              <a:t>相關的技能現在並將繼續受到高度需求</a:t>
            </a:r>
            <a:r>
              <a:rPr lang="zh-TW" altLang="en-US" sz="2400" dirty="0">
                <a:latin typeface="Helvetica Neue"/>
              </a:rPr>
              <a:t>。在</a:t>
            </a:r>
            <a:r>
              <a:rPr lang="en-US" altLang="zh-TW" sz="2400" dirty="0">
                <a:latin typeface="Helvetica Neue"/>
              </a:rPr>
              <a:t>LinkedIn</a:t>
            </a:r>
            <a:r>
              <a:rPr lang="zh-TW" altLang="en-US" sz="2400" dirty="0">
                <a:latin typeface="Helvetica Neue"/>
              </a:rPr>
              <a:t>今年早些時候的年度技能報告中，公司最需要的技能是雲計算，然後是統計分析和數據挖掘。據</a:t>
            </a:r>
            <a:r>
              <a:rPr lang="en-US" altLang="zh-TW" sz="2400" dirty="0">
                <a:latin typeface="Helvetica Neue"/>
              </a:rPr>
              <a:t>LinkedIn</a:t>
            </a:r>
            <a:r>
              <a:rPr lang="zh-TW" altLang="en-US" sz="2400" dirty="0">
                <a:latin typeface="Helvetica Neue"/>
              </a:rPr>
              <a:t>稱，數據技能自</a:t>
            </a:r>
            <a:r>
              <a:rPr lang="en-US" altLang="zh-TW" sz="2400" dirty="0">
                <a:latin typeface="Helvetica Neue"/>
              </a:rPr>
              <a:t>2014</a:t>
            </a:r>
            <a:r>
              <a:rPr lang="zh-TW" altLang="en-US" sz="2400" dirty="0">
                <a:latin typeface="Helvetica Neue"/>
              </a:rPr>
              <a:t>年以來一直是最多或第二多需求的技能。</a:t>
            </a:r>
            <a:endParaRPr lang="zh-TW" altLang="en-US" sz="2400" dirty="0"/>
          </a:p>
        </p:txBody>
      </p:sp>
    </p:spTree>
    <p:extLst>
      <p:ext uri="{BB962C8B-B14F-4D97-AF65-F5344CB8AC3E}">
        <p14:creationId xmlns:p14="http://schemas.microsoft.com/office/powerpoint/2010/main" val="3636186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56891" y="354009"/>
            <a:ext cx="7691886" cy="1077218"/>
          </a:xfrm>
          <a:prstGeom prst="rect">
            <a:avLst/>
          </a:prstGeom>
        </p:spPr>
        <p:txBody>
          <a:bodyPr wrap="square">
            <a:spAutoFit/>
          </a:bodyPr>
          <a:lstStyle/>
          <a:p>
            <a:r>
              <a:rPr lang="en-US" altLang="zh-TW" sz="3200" b="1" dirty="0">
                <a:solidFill>
                  <a:srgbClr val="000080"/>
                </a:solidFill>
                <a:latin typeface="Helvetica Neue"/>
              </a:rPr>
              <a:t>6</a:t>
            </a:r>
            <a:r>
              <a:rPr lang="zh-TW" altLang="en-US" sz="3200" b="1" dirty="0">
                <a:solidFill>
                  <a:srgbClr val="000080"/>
                </a:solidFill>
                <a:latin typeface="Helvetica Neue"/>
              </a:rPr>
              <a:t>）更多數據中心演變為超大規模數據中心，公共雲端逐漸成為三匹馬競賽</a:t>
            </a:r>
            <a:endParaRPr lang="zh-TW" altLang="en-US" sz="3200" b="1" i="0" dirty="0">
              <a:solidFill>
                <a:srgbClr val="000080"/>
              </a:solidFill>
              <a:effectLst/>
              <a:latin typeface="Helvetica Neue"/>
            </a:endParaRPr>
          </a:p>
        </p:txBody>
      </p:sp>
      <p:sp>
        <p:nvSpPr>
          <p:cNvPr id="3" name="矩形 2"/>
          <p:cNvSpPr/>
          <p:nvPr/>
        </p:nvSpPr>
        <p:spPr>
          <a:xfrm>
            <a:off x="1107056" y="2266211"/>
            <a:ext cx="8709803" cy="2308324"/>
          </a:xfrm>
          <a:prstGeom prst="rect">
            <a:avLst/>
          </a:prstGeom>
        </p:spPr>
        <p:txBody>
          <a:bodyPr wrap="square">
            <a:spAutoFit/>
          </a:bodyPr>
          <a:lstStyle/>
          <a:p>
            <a:r>
              <a:rPr lang="zh-TW" altLang="en-US" sz="2400" dirty="0">
                <a:solidFill>
                  <a:srgbClr val="444444"/>
                </a:solidFill>
                <a:latin typeface="Helvetica Neue"/>
              </a:rPr>
              <a:t>除了機器學習之外，區塊鏈（或分佈式分類帳技術）</a:t>
            </a:r>
            <a:r>
              <a:rPr lang="zh-TW" altLang="en-US" sz="2400" dirty="0" smtClean="0">
                <a:solidFill>
                  <a:srgbClr val="444444"/>
                </a:solidFill>
                <a:latin typeface="Helvetica Neue"/>
              </a:rPr>
              <a:t>是最</a:t>
            </a:r>
            <a:r>
              <a:rPr lang="zh-TW" altLang="en-US" sz="2400" dirty="0">
                <a:solidFill>
                  <a:srgbClr val="444444"/>
                </a:solidFill>
                <a:latin typeface="Helvetica Neue"/>
              </a:rPr>
              <a:t>受歡迎的字詞。大量資金投入到利用這些技術的初創企業中。</a:t>
            </a:r>
          </a:p>
          <a:p>
            <a:r>
              <a:rPr lang="zh-TW" altLang="en-US" sz="2400" dirty="0">
                <a:solidFill>
                  <a:srgbClr val="444444"/>
                </a:solidFill>
                <a:latin typeface="Helvetica Neue"/>
              </a:rPr>
              <a:t>這些擱淺的工作負載</a:t>
            </a:r>
            <a:r>
              <a:rPr lang="zh-TW" altLang="en-US" sz="2400" dirty="0">
                <a:solidFill>
                  <a:srgbClr val="FF0000"/>
                </a:solidFill>
                <a:latin typeface="Helvetica Neue"/>
              </a:rPr>
              <a:t>隨著數據中心日益整合到巨大的超大規模雲數據中心而變得越來越複雜，從而加劇了將遺留系統遷移到雲端的壓力。</a:t>
            </a:r>
            <a:r>
              <a:rPr lang="zh-TW" altLang="en-US" sz="2400" dirty="0">
                <a:solidFill>
                  <a:srgbClr val="444444"/>
                </a:solidFill>
                <a:latin typeface="Helvetica Neue"/>
              </a:rPr>
              <a:t>思科系統</a:t>
            </a:r>
            <a:r>
              <a:rPr lang="zh-TW" altLang="en-US" sz="2400" dirty="0" smtClean="0">
                <a:solidFill>
                  <a:srgbClr val="444444"/>
                </a:solidFill>
                <a:latin typeface="Helvetica Neue"/>
              </a:rPr>
              <a:t>公司</a:t>
            </a:r>
            <a:r>
              <a:rPr lang="zh-TW" altLang="en-US" sz="2400" dirty="0" smtClean="0">
                <a:solidFill>
                  <a:srgbClr val="444444"/>
                </a:solidFill>
                <a:latin typeface="Helvetica Neue"/>
              </a:rPr>
              <a:t>表</a:t>
            </a:r>
            <a:r>
              <a:rPr lang="zh-TW" altLang="en-US" sz="2400" dirty="0">
                <a:solidFill>
                  <a:srgbClr val="444444"/>
                </a:solidFill>
                <a:latin typeface="Helvetica Neue"/>
              </a:rPr>
              <a:t>示</a:t>
            </a:r>
            <a:r>
              <a:rPr lang="zh-TW" altLang="en-US" sz="2400" dirty="0" smtClean="0">
                <a:solidFill>
                  <a:srgbClr val="444444"/>
                </a:solidFill>
                <a:latin typeface="Helvetica Neue"/>
              </a:rPr>
              <a:t>，</a:t>
            </a:r>
            <a:r>
              <a:rPr lang="zh-TW" altLang="en-US" sz="2400" dirty="0">
                <a:solidFill>
                  <a:srgbClr val="444444"/>
                </a:solidFill>
                <a:latin typeface="Helvetica Neue"/>
              </a:rPr>
              <a:t>到</a:t>
            </a:r>
            <a:r>
              <a:rPr lang="en-US" altLang="zh-TW" sz="2400" dirty="0">
                <a:solidFill>
                  <a:srgbClr val="444444"/>
                </a:solidFill>
                <a:latin typeface="Helvetica Neue"/>
              </a:rPr>
              <a:t>2021</a:t>
            </a:r>
            <a:r>
              <a:rPr lang="zh-TW" altLang="en-US" sz="2400" dirty="0">
                <a:solidFill>
                  <a:srgbClr val="444444"/>
                </a:solidFill>
                <a:latin typeface="Helvetica Neue"/>
              </a:rPr>
              <a:t>年，超大規模數據中心將佔數據中心處理能力的</a:t>
            </a:r>
            <a:r>
              <a:rPr lang="en-US" altLang="zh-TW" sz="2400" dirty="0">
                <a:solidFill>
                  <a:srgbClr val="444444"/>
                </a:solidFill>
                <a:latin typeface="Helvetica Neue"/>
              </a:rPr>
              <a:t>69</a:t>
            </a:r>
            <a:r>
              <a:rPr lang="zh-TW" altLang="en-US" sz="2400" dirty="0">
                <a:solidFill>
                  <a:srgbClr val="444444"/>
                </a:solidFill>
                <a:latin typeface="Helvetica Neue"/>
              </a:rPr>
              <a:t>％，高於目前的</a:t>
            </a:r>
            <a:r>
              <a:rPr lang="en-US" altLang="zh-TW" sz="2400" dirty="0">
                <a:solidFill>
                  <a:srgbClr val="444444"/>
                </a:solidFill>
                <a:latin typeface="Helvetica Neue"/>
              </a:rPr>
              <a:t>41</a:t>
            </a:r>
            <a:r>
              <a:rPr lang="zh-TW" altLang="en-US" sz="2400" dirty="0">
                <a:solidFill>
                  <a:srgbClr val="444444"/>
                </a:solidFill>
                <a:latin typeface="Helvetica Neue"/>
              </a:rPr>
              <a:t>％。</a:t>
            </a:r>
            <a:endParaRPr lang="zh-TW" altLang="en-US" sz="2400" b="0" i="0" dirty="0">
              <a:solidFill>
                <a:srgbClr val="444444"/>
              </a:solidFill>
              <a:effectLst/>
              <a:latin typeface="Helvetica Neue"/>
            </a:endParaRPr>
          </a:p>
        </p:txBody>
      </p:sp>
    </p:spTree>
    <p:extLst>
      <p:ext uri="{BB962C8B-B14F-4D97-AF65-F5344CB8AC3E}">
        <p14:creationId xmlns:p14="http://schemas.microsoft.com/office/powerpoint/2010/main" val="1553161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96505" y="654980"/>
            <a:ext cx="8511397" cy="2677656"/>
          </a:xfrm>
          <a:prstGeom prst="rect">
            <a:avLst/>
          </a:prstGeom>
        </p:spPr>
        <p:txBody>
          <a:bodyPr wrap="square">
            <a:spAutoFit/>
          </a:bodyPr>
          <a:lstStyle/>
          <a:p>
            <a:r>
              <a:rPr lang="en-US" altLang="zh-TW" sz="3200" b="1" dirty="0">
                <a:solidFill>
                  <a:srgbClr val="000080"/>
                </a:solidFill>
                <a:latin typeface="Helvetica Neue"/>
              </a:rPr>
              <a:t>7</a:t>
            </a:r>
            <a:r>
              <a:rPr lang="zh-TW" altLang="en-US" sz="3200" b="1" dirty="0">
                <a:solidFill>
                  <a:srgbClr val="000080"/>
                </a:solidFill>
                <a:latin typeface="Helvetica Neue"/>
              </a:rPr>
              <a:t>）分佈式分類帳技術推動了新的</a:t>
            </a:r>
            <a:r>
              <a:rPr lang="zh-TW" altLang="en-US" sz="3200" b="1" dirty="0" smtClean="0">
                <a:solidFill>
                  <a:srgbClr val="000080"/>
                </a:solidFill>
                <a:latin typeface="Helvetica Neue"/>
              </a:rPr>
              <a:t>創新</a:t>
            </a:r>
            <a:endParaRPr lang="en-US" altLang="zh-TW" sz="3200" b="1" dirty="0" smtClean="0">
              <a:solidFill>
                <a:srgbClr val="000080"/>
              </a:solidFill>
              <a:latin typeface="Helvetica Neue"/>
            </a:endParaRPr>
          </a:p>
          <a:p>
            <a:endParaRPr lang="en-US" altLang="zh-TW" sz="3200" b="1" dirty="0">
              <a:solidFill>
                <a:srgbClr val="000080"/>
              </a:solidFill>
              <a:latin typeface="Helvetica Neue"/>
            </a:endParaRPr>
          </a:p>
          <a:p>
            <a:endParaRPr lang="zh-TW" altLang="en-US" sz="3200" b="1" dirty="0">
              <a:solidFill>
                <a:srgbClr val="000080"/>
              </a:solidFill>
              <a:latin typeface="Helvetica Neue"/>
            </a:endParaRPr>
          </a:p>
          <a:p>
            <a:r>
              <a:rPr lang="zh-TW" altLang="en-US" sz="2400" dirty="0">
                <a:solidFill>
                  <a:srgbClr val="444444"/>
                </a:solidFill>
                <a:latin typeface="Helvetica Neue"/>
              </a:rPr>
              <a:t>除了</a:t>
            </a:r>
            <a:r>
              <a:rPr lang="zh-TW" altLang="en-US" sz="2400" dirty="0">
                <a:solidFill>
                  <a:srgbClr val="FF0000"/>
                </a:solidFill>
                <a:latin typeface="Helvetica Neue"/>
              </a:rPr>
              <a:t>機器學習之外，區塊鏈（或分佈式分類帳</a:t>
            </a:r>
            <a:r>
              <a:rPr lang="zh-TW" altLang="en-US" sz="2400" dirty="0" smtClean="0">
                <a:solidFill>
                  <a:srgbClr val="FF0000"/>
                </a:solidFill>
                <a:latin typeface="Helvetica Neue"/>
              </a:rPr>
              <a:t>技術</a:t>
            </a:r>
            <a:r>
              <a:rPr lang="en-US" altLang="zh-TW" sz="2400" dirty="0" smtClean="0">
                <a:solidFill>
                  <a:srgbClr val="444444"/>
                </a:solidFill>
                <a:latin typeface="Helvetica Neue"/>
              </a:rPr>
              <a:t>-</a:t>
            </a:r>
            <a:r>
              <a:rPr lang="zh-TW" altLang="en-US" sz="2400" dirty="0">
                <a:solidFill>
                  <a:srgbClr val="444444"/>
                </a:solidFill>
                <a:latin typeface="Helvetica Neue"/>
              </a:rPr>
              <a:t>分</a:t>
            </a:r>
            <a:r>
              <a:rPr lang="zh-TW" altLang="en-US" sz="2400" dirty="0"/>
              <a:t>布式分類帳是分布在多個節點或計算設備上的資料庫，每個節點都可以複製並保存一個分類帳，且每個節點都可以進行獨立更新。</a:t>
            </a:r>
            <a:r>
              <a:rPr lang="zh-TW" altLang="en-US" sz="2400" dirty="0" smtClean="0">
                <a:solidFill>
                  <a:srgbClr val="444444"/>
                </a:solidFill>
                <a:latin typeface="Helvetica Neue"/>
              </a:rPr>
              <a:t>）</a:t>
            </a:r>
            <a:endParaRPr lang="zh-TW" altLang="en-US" sz="2400" b="0" i="0" dirty="0">
              <a:solidFill>
                <a:srgbClr val="444444"/>
              </a:solidFill>
              <a:effectLst/>
              <a:latin typeface="Helvetica Neue"/>
            </a:endParaRPr>
          </a:p>
        </p:txBody>
      </p:sp>
    </p:spTree>
    <p:extLst>
      <p:ext uri="{BB962C8B-B14F-4D97-AF65-F5344CB8AC3E}">
        <p14:creationId xmlns:p14="http://schemas.microsoft.com/office/powerpoint/2010/main" val="9596234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55297" y="663606"/>
            <a:ext cx="8243977" cy="2677656"/>
          </a:xfrm>
          <a:prstGeom prst="rect">
            <a:avLst/>
          </a:prstGeom>
        </p:spPr>
        <p:txBody>
          <a:bodyPr wrap="square">
            <a:spAutoFit/>
          </a:bodyPr>
          <a:lstStyle/>
          <a:p>
            <a:r>
              <a:rPr lang="en-US" altLang="zh-TW" sz="3200" b="1" dirty="0">
                <a:solidFill>
                  <a:srgbClr val="000080"/>
                </a:solidFill>
                <a:latin typeface="Helvetica Neue"/>
              </a:rPr>
              <a:t>8</a:t>
            </a:r>
            <a:r>
              <a:rPr lang="zh-TW" altLang="en-US" sz="3200" b="1" dirty="0">
                <a:solidFill>
                  <a:srgbClr val="000080"/>
                </a:solidFill>
                <a:latin typeface="Helvetica Neue"/>
              </a:rPr>
              <a:t>）容器化為企業的混合雲端提供了</a:t>
            </a:r>
            <a:r>
              <a:rPr lang="zh-TW" altLang="en-US" sz="3200" b="1" dirty="0" smtClean="0">
                <a:solidFill>
                  <a:srgbClr val="000080"/>
                </a:solidFill>
                <a:latin typeface="Helvetica Neue"/>
              </a:rPr>
              <a:t>優勢</a:t>
            </a:r>
            <a:endParaRPr lang="en-US" altLang="zh-TW" sz="3200" b="1" dirty="0" smtClean="0">
              <a:solidFill>
                <a:srgbClr val="000080"/>
              </a:solidFill>
              <a:latin typeface="Helvetica Neue"/>
            </a:endParaRPr>
          </a:p>
          <a:p>
            <a:endParaRPr lang="en-US" altLang="zh-TW" sz="3200" b="1" dirty="0">
              <a:solidFill>
                <a:srgbClr val="000080"/>
              </a:solidFill>
              <a:latin typeface="Helvetica Neue"/>
            </a:endParaRPr>
          </a:p>
          <a:p>
            <a:endParaRPr lang="zh-TW" altLang="en-US" sz="3200" b="1" dirty="0">
              <a:solidFill>
                <a:srgbClr val="000080"/>
              </a:solidFill>
              <a:latin typeface="Helvetica Neue"/>
            </a:endParaRPr>
          </a:p>
          <a:p>
            <a:r>
              <a:rPr lang="zh-TW" altLang="en-US" sz="2400" dirty="0">
                <a:solidFill>
                  <a:srgbClr val="444444"/>
                </a:solidFill>
                <a:latin typeface="Helvetica Neue"/>
              </a:rPr>
              <a:t>對於企業而言，</a:t>
            </a:r>
            <a:r>
              <a:rPr lang="zh-TW" altLang="en-US" sz="2400" dirty="0">
                <a:solidFill>
                  <a:srgbClr val="FF0000"/>
                </a:solidFill>
                <a:latin typeface="Helvetica Neue"/>
              </a:rPr>
              <a:t>大多數可以相對容易地遷移到</a:t>
            </a:r>
            <a:r>
              <a:rPr lang="zh-TW" altLang="en-US" sz="2400" dirty="0" smtClean="0">
                <a:solidFill>
                  <a:srgbClr val="FF0000"/>
                </a:solidFill>
                <a:latin typeface="Helvetica Neue"/>
              </a:rPr>
              <a:t>雲端</a:t>
            </a:r>
            <a:r>
              <a:rPr lang="zh-TW" altLang="en-US" sz="2400" dirty="0">
                <a:solidFill>
                  <a:srgbClr val="FF0000"/>
                </a:solidFill>
                <a:latin typeface="Helvetica Neue"/>
              </a:rPr>
              <a:t>工作負載已經被移動</a:t>
            </a:r>
            <a:r>
              <a:rPr lang="zh-TW" altLang="en-US" sz="2400" dirty="0">
                <a:solidFill>
                  <a:srgbClr val="444444"/>
                </a:solidFill>
                <a:latin typeface="Helvetica Neue"/>
              </a:rPr>
              <a:t>，遺留下的遺留系統在嘗試在現代雲端環境中運行時會帶來重大的技術挑戰。</a:t>
            </a:r>
            <a:endParaRPr lang="zh-TW" altLang="en-US" sz="2400" b="0" i="0" dirty="0">
              <a:solidFill>
                <a:srgbClr val="444444"/>
              </a:solidFill>
              <a:effectLst/>
              <a:latin typeface="Helvetica Neue"/>
            </a:endParaRPr>
          </a:p>
        </p:txBody>
      </p:sp>
    </p:spTree>
    <p:extLst>
      <p:ext uri="{BB962C8B-B14F-4D97-AF65-F5344CB8AC3E}">
        <p14:creationId xmlns:p14="http://schemas.microsoft.com/office/powerpoint/2010/main" val="939070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27495" y="550033"/>
            <a:ext cx="9054860" cy="2923877"/>
          </a:xfrm>
          <a:prstGeom prst="rect">
            <a:avLst/>
          </a:prstGeom>
        </p:spPr>
        <p:txBody>
          <a:bodyPr wrap="square">
            <a:spAutoFit/>
          </a:bodyPr>
          <a:lstStyle/>
          <a:p>
            <a:r>
              <a:rPr lang="en-US" altLang="zh-TW" sz="3200" b="1" dirty="0">
                <a:solidFill>
                  <a:srgbClr val="000080"/>
                </a:solidFill>
                <a:latin typeface="Helvetica Neue"/>
              </a:rPr>
              <a:t>9</a:t>
            </a:r>
            <a:r>
              <a:rPr lang="zh-TW" altLang="en-US" sz="3200" b="1" dirty="0">
                <a:solidFill>
                  <a:srgbClr val="000080"/>
                </a:solidFill>
                <a:latin typeface="Helvetica Neue"/>
              </a:rPr>
              <a:t>）對服務化的不懈</a:t>
            </a:r>
            <a:r>
              <a:rPr lang="zh-TW" altLang="en-US" sz="3200" b="1" dirty="0" smtClean="0">
                <a:solidFill>
                  <a:srgbClr val="000080"/>
                </a:solidFill>
                <a:latin typeface="Helvetica Neue"/>
              </a:rPr>
              <a:t>轉變</a:t>
            </a:r>
            <a:endParaRPr lang="en-US" altLang="zh-TW" sz="3200" b="1" dirty="0" smtClean="0">
              <a:solidFill>
                <a:srgbClr val="000080"/>
              </a:solidFill>
              <a:latin typeface="Helvetica Neue"/>
            </a:endParaRPr>
          </a:p>
          <a:p>
            <a:endParaRPr lang="zh-TW" altLang="en-US" sz="3200" b="1" dirty="0">
              <a:solidFill>
                <a:srgbClr val="000080"/>
              </a:solidFill>
              <a:latin typeface="Helvetica Neue"/>
            </a:endParaRPr>
          </a:p>
          <a:p>
            <a:r>
              <a:rPr lang="zh-TW" altLang="en-US" sz="2400" dirty="0">
                <a:solidFill>
                  <a:srgbClr val="FF0000"/>
                </a:solidFill>
                <a:latin typeface="Helvetica Neue"/>
              </a:rPr>
              <a:t>製造商採用了一種相對較新的概念，稱為服務化 </a:t>
            </a:r>
            <a:r>
              <a:rPr lang="en-US" altLang="zh-TW" sz="2400" dirty="0">
                <a:solidFill>
                  <a:srgbClr val="444444"/>
                </a:solidFill>
                <a:latin typeface="Helvetica Neue"/>
              </a:rPr>
              <a:t>- </a:t>
            </a:r>
            <a:r>
              <a:rPr lang="zh-TW" altLang="en-US" sz="2400" dirty="0">
                <a:solidFill>
                  <a:srgbClr val="444444"/>
                </a:solidFill>
                <a:latin typeface="Helvetica Neue"/>
              </a:rPr>
              <a:t>與產品一起銷售服務組件，我們將開始更廣泛地看到這一點。它通常與銷售高價值物品的製造商有關，例如飛機發動機，建築設備或車輛。</a:t>
            </a:r>
            <a:r>
              <a:rPr lang="zh-TW" altLang="en-US" sz="2400" dirty="0">
                <a:solidFill>
                  <a:srgbClr val="FF0000"/>
                </a:solidFill>
                <a:latin typeface="Helvetica Neue"/>
              </a:rPr>
              <a:t>客戶購買的是一種增值服務組件，而不僅僅是資本投資，這些組件可以通過互聯網連接設備獲得數據。</a:t>
            </a:r>
            <a:endParaRPr lang="zh-TW" altLang="en-US" sz="2400" b="0" i="0" dirty="0">
              <a:solidFill>
                <a:srgbClr val="FF0000"/>
              </a:solidFill>
              <a:effectLst/>
              <a:latin typeface="Helvetica Neue"/>
            </a:endParaRPr>
          </a:p>
        </p:txBody>
      </p:sp>
    </p:spTree>
    <p:extLst>
      <p:ext uri="{BB962C8B-B14F-4D97-AF65-F5344CB8AC3E}">
        <p14:creationId xmlns:p14="http://schemas.microsoft.com/office/powerpoint/2010/main" val="1447094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巨量資料</a:t>
            </a:r>
            <a:r>
              <a:rPr lang="en-US" altLang="zh-TW" dirty="0" smtClean="0"/>
              <a:t>(Big Data)</a:t>
            </a:r>
            <a:r>
              <a:rPr lang="zh-TW" altLang="en-US" dirty="0" smtClean="0"/>
              <a:t>從何而來？</a:t>
            </a:r>
            <a:endParaRPr lang="zh-TW" altLang="en-US" dirty="0"/>
          </a:p>
        </p:txBody>
      </p:sp>
      <p:sp>
        <p:nvSpPr>
          <p:cNvPr id="3" name="內容版面配置區 2"/>
          <p:cNvSpPr>
            <a:spLocks noGrp="1"/>
          </p:cNvSpPr>
          <p:nvPr>
            <p:ph idx="1"/>
          </p:nvPr>
        </p:nvSpPr>
        <p:spPr>
          <a:xfrm>
            <a:off x="991716" y="1436169"/>
            <a:ext cx="10515600" cy="734007"/>
          </a:xfrm>
        </p:spPr>
        <p:txBody>
          <a:bodyPr>
            <a:normAutofit/>
          </a:bodyPr>
          <a:lstStyle/>
          <a:p>
            <a:r>
              <a:rPr lang="zh-TW" altLang="en-US" sz="3200" dirty="0" smtClean="0"/>
              <a:t>關鍵在於”</a:t>
            </a:r>
            <a:r>
              <a:rPr lang="zh-TW" altLang="en-US" sz="3200" dirty="0" smtClean="0">
                <a:solidFill>
                  <a:srgbClr val="FF0000"/>
                </a:solidFill>
              </a:rPr>
              <a:t>網際網路</a:t>
            </a:r>
            <a:r>
              <a:rPr lang="zh-TW" altLang="en-US" sz="3200" dirty="0" smtClean="0"/>
              <a:t>”的出現</a:t>
            </a:r>
            <a:endParaRPr lang="zh-TW" altLang="en-US" sz="3200" dirty="0"/>
          </a:p>
        </p:txBody>
      </p:sp>
      <p:pic>
        <p:nvPicPr>
          <p:cNvPr id="1026" name="Picture 2" descr="「網路」的圖片搜尋結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0320" y="2192158"/>
            <a:ext cx="6017009" cy="4275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6137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27495" y="603221"/>
            <a:ext cx="7855788" cy="4401205"/>
          </a:xfrm>
          <a:prstGeom prst="rect">
            <a:avLst/>
          </a:prstGeom>
        </p:spPr>
        <p:txBody>
          <a:bodyPr wrap="square">
            <a:spAutoFit/>
          </a:bodyPr>
          <a:lstStyle/>
          <a:p>
            <a:r>
              <a:rPr lang="en-US" altLang="zh-TW" sz="3200" b="1" dirty="0">
                <a:solidFill>
                  <a:srgbClr val="000080"/>
                </a:solidFill>
                <a:latin typeface="Helvetica Neue"/>
              </a:rPr>
              <a:t>10</a:t>
            </a:r>
            <a:r>
              <a:rPr lang="zh-TW" altLang="en-US" sz="3200" b="1" dirty="0">
                <a:solidFill>
                  <a:srgbClr val="000080"/>
                </a:solidFill>
                <a:latin typeface="Helvetica Neue"/>
              </a:rPr>
              <a:t>）自然語言處理進入商業工作</a:t>
            </a:r>
            <a:r>
              <a:rPr lang="zh-TW" altLang="en-US" sz="3200" b="1" dirty="0" smtClean="0">
                <a:solidFill>
                  <a:srgbClr val="000080"/>
                </a:solidFill>
                <a:latin typeface="Helvetica Neue"/>
              </a:rPr>
              <a:t>場所</a:t>
            </a:r>
            <a:endParaRPr lang="en-US" altLang="zh-TW" sz="3200" b="1" dirty="0" smtClean="0">
              <a:solidFill>
                <a:srgbClr val="000080"/>
              </a:solidFill>
              <a:latin typeface="Helvetica Neue"/>
            </a:endParaRPr>
          </a:p>
          <a:p>
            <a:endParaRPr lang="zh-TW" altLang="en-US" sz="3200" b="1" dirty="0">
              <a:solidFill>
                <a:srgbClr val="000080"/>
              </a:solidFill>
              <a:latin typeface="Helvetica Neue"/>
            </a:endParaRPr>
          </a:p>
          <a:p>
            <a:r>
              <a:rPr lang="zh-TW" altLang="en-US" sz="2400" dirty="0">
                <a:latin typeface="Helvetica Neue"/>
              </a:rPr>
              <a:t>亞馬遜</a:t>
            </a:r>
            <a:r>
              <a:rPr lang="en-US" altLang="zh-TW" sz="2400" dirty="0">
                <a:latin typeface="Helvetica Neue"/>
              </a:rPr>
              <a:t>Echo</a:t>
            </a:r>
            <a:r>
              <a:rPr lang="zh-TW" altLang="en-US" sz="2400" dirty="0">
                <a:latin typeface="Helvetica Neue"/>
              </a:rPr>
              <a:t>，谷歌主頁和</a:t>
            </a:r>
            <a:r>
              <a:rPr lang="en-US" altLang="zh-TW" sz="2400" dirty="0">
                <a:latin typeface="Helvetica Neue"/>
              </a:rPr>
              <a:t>Apple Homepods</a:t>
            </a:r>
            <a:r>
              <a:rPr lang="zh-TW" altLang="en-US" sz="2400" dirty="0">
                <a:solidFill>
                  <a:srgbClr val="FF0000"/>
                </a:solidFill>
                <a:latin typeface="Helvetica Neue"/>
              </a:rPr>
              <a:t>已將連接助手帶到家中。語音交互首次成為控制設備播放音樂，獲取基本信息和管理智能家居設備的主流方法</a:t>
            </a:r>
            <a:r>
              <a:rPr lang="zh-TW" altLang="en-US" sz="2400" dirty="0" smtClean="0">
                <a:solidFill>
                  <a:srgbClr val="FF0000"/>
                </a:solidFill>
                <a:latin typeface="Helvetica Neue"/>
              </a:rPr>
              <a:t>。</a:t>
            </a:r>
            <a:endParaRPr lang="en-US" altLang="zh-TW" sz="2400" dirty="0" smtClean="0">
              <a:solidFill>
                <a:srgbClr val="FF0000"/>
              </a:solidFill>
              <a:latin typeface="Helvetica Neue"/>
            </a:endParaRPr>
          </a:p>
          <a:p>
            <a:endParaRPr lang="en-US" altLang="zh-TW" sz="2400" b="0" i="0" dirty="0">
              <a:solidFill>
                <a:srgbClr val="FF0000"/>
              </a:solidFill>
              <a:effectLst/>
              <a:latin typeface="Helvetica Neue"/>
            </a:endParaRPr>
          </a:p>
          <a:p>
            <a:endParaRPr lang="en-US" altLang="zh-TW" sz="2400" dirty="0" smtClean="0">
              <a:solidFill>
                <a:srgbClr val="FF0000"/>
              </a:solidFill>
              <a:latin typeface="Helvetica Neue"/>
            </a:endParaRPr>
          </a:p>
          <a:p>
            <a:r>
              <a:rPr lang="en-US" altLang="zh-TW" sz="2400" dirty="0"/>
              <a:t>Echo</a:t>
            </a:r>
            <a:r>
              <a:rPr lang="zh-TW" altLang="en-US" sz="2400" dirty="0"/>
              <a:t>的外形和一般的</a:t>
            </a:r>
            <a:r>
              <a:rPr lang="zh-TW" altLang="en-US" sz="2400" dirty="0">
                <a:solidFill>
                  <a:srgbClr val="FF0000"/>
                </a:solidFill>
              </a:rPr>
              <a:t>藍牙</a:t>
            </a:r>
            <a:r>
              <a:rPr lang="zh-TW" altLang="en-US" sz="2400" dirty="0"/>
              <a:t>喇叭沒什麼區別，也沒有任何螢幕，唯一的互動方式就是語音。通過</a:t>
            </a:r>
            <a:r>
              <a:rPr lang="en-US" altLang="zh-TW" sz="2400" dirty="0"/>
              <a:t>Alexa</a:t>
            </a:r>
            <a:r>
              <a:rPr lang="zh-TW" altLang="en-US" sz="2400" dirty="0"/>
              <a:t>語音助手，用戶通過簡單的語音指令，就可以播放音樂、查詢資訊，甚至控制各種智慧型家居裝置。</a:t>
            </a:r>
            <a:endParaRPr lang="zh-TW" altLang="en-US" sz="2400" b="0" i="0" dirty="0">
              <a:solidFill>
                <a:srgbClr val="FF0000"/>
              </a:solidFill>
              <a:effectLst/>
              <a:latin typeface="Helvetica Neue"/>
            </a:endParaRPr>
          </a:p>
        </p:txBody>
      </p:sp>
    </p:spTree>
    <p:extLst>
      <p:ext uri="{BB962C8B-B14F-4D97-AF65-F5344CB8AC3E}">
        <p14:creationId xmlns:p14="http://schemas.microsoft.com/office/powerpoint/2010/main" val="17027692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大數據的四大發展重點</a:t>
            </a:r>
            <a:br>
              <a:rPr lang="zh-TW" altLang="en-US" dirty="0"/>
            </a:br>
            <a:endParaRPr lang="zh-TW" altLang="en-US" dirty="0"/>
          </a:p>
        </p:txBody>
      </p:sp>
      <p:sp>
        <p:nvSpPr>
          <p:cNvPr id="3" name="內容版面配置區 2"/>
          <p:cNvSpPr>
            <a:spLocks noGrp="1"/>
          </p:cNvSpPr>
          <p:nvPr>
            <p:ph idx="1"/>
          </p:nvPr>
        </p:nvSpPr>
        <p:spPr/>
        <p:txBody>
          <a:bodyPr>
            <a:normAutofit/>
          </a:bodyPr>
          <a:lstStyle/>
          <a:p>
            <a:r>
              <a:rPr lang="zh-TW" altLang="en-US" sz="2800" dirty="0">
                <a:solidFill>
                  <a:schemeClr val="tx1"/>
                </a:solidFill>
              </a:rPr>
              <a:t>求快求即時：</a:t>
            </a:r>
            <a:r>
              <a:rPr lang="en-US" altLang="zh-TW" sz="2800" dirty="0">
                <a:solidFill>
                  <a:schemeClr val="tx1"/>
                </a:solidFill>
              </a:rPr>
              <a:t>In-Memory </a:t>
            </a:r>
            <a:r>
              <a:rPr lang="zh-TW" altLang="en-US" sz="2800" dirty="0">
                <a:solidFill>
                  <a:schemeClr val="tx1"/>
                </a:solidFill>
              </a:rPr>
              <a:t>資料庫</a:t>
            </a:r>
          </a:p>
          <a:p>
            <a:r>
              <a:rPr lang="zh-TW" altLang="en-US" sz="2800" dirty="0">
                <a:solidFill>
                  <a:schemeClr val="tx1"/>
                </a:solidFill>
              </a:rPr>
              <a:t>萬物聯網的</a:t>
            </a:r>
            <a:r>
              <a:rPr lang="zh-TW" altLang="en-US" sz="2800" dirty="0" smtClean="0">
                <a:solidFill>
                  <a:schemeClr val="tx1"/>
                </a:solidFill>
              </a:rPr>
              <a:t>時代</a:t>
            </a:r>
            <a:endParaRPr lang="en-US" altLang="zh-TW" sz="2800" dirty="0" smtClean="0">
              <a:solidFill>
                <a:schemeClr val="tx1"/>
              </a:solidFill>
            </a:endParaRPr>
          </a:p>
          <a:p>
            <a:r>
              <a:rPr lang="zh-TW" altLang="en-US" sz="2800" dirty="0">
                <a:solidFill>
                  <a:schemeClr val="tx1"/>
                </a:solidFill>
              </a:rPr>
              <a:t>巨量資料上雲端</a:t>
            </a:r>
          </a:p>
          <a:p>
            <a:r>
              <a:rPr lang="zh-TW" altLang="en-US" sz="2800" dirty="0">
                <a:solidFill>
                  <a:schemeClr val="tx1"/>
                </a:solidFill>
              </a:rPr>
              <a:t>人才很重要，平台跟工具更重要</a:t>
            </a:r>
          </a:p>
          <a:p>
            <a:endParaRPr lang="zh-TW" altLang="en-US" sz="2800" dirty="0">
              <a:solidFill>
                <a:schemeClr val="tx1"/>
              </a:solidFill>
            </a:endParaRPr>
          </a:p>
          <a:p>
            <a:endParaRPr lang="zh-TW" altLang="en-US" sz="2800" dirty="0">
              <a:solidFill>
                <a:schemeClr val="tx1"/>
              </a:solidFill>
            </a:endParaRPr>
          </a:p>
        </p:txBody>
      </p:sp>
    </p:spTree>
    <p:extLst>
      <p:ext uri="{BB962C8B-B14F-4D97-AF65-F5344CB8AC3E}">
        <p14:creationId xmlns:p14="http://schemas.microsoft.com/office/powerpoint/2010/main" val="32224029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求快求即時：</a:t>
            </a:r>
            <a:r>
              <a:rPr lang="en-US" altLang="zh-TW" dirty="0"/>
              <a:t>In-Memory </a:t>
            </a:r>
            <a:r>
              <a:rPr lang="zh-TW" altLang="en-US" dirty="0"/>
              <a:t>資料庫</a:t>
            </a:r>
            <a:br>
              <a:rPr lang="zh-TW" altLang="en-US" dirty="0"/>
            </a:br>
            <a:endParaRPr lang="zh-TW" altLang="en-US" dirty="0"/>
          </a:p>
        </p:txBody>
      </p:sp>
      <p:sp>
        <p:nvSpPr>
          <p:cNvPr id="3" name="內容版面配置區 2"/>
          <p:cNvSpPr>
            <a:spLocks noGrp="1"/>
          </p:cNvSpPr>
          <p:nvPr>
            <p:ph idx="1"/>
          </p:nvPr>
        </p:nvSpPr>
        <p:spPr>
          <a:xfrm>
            <a:off x="677334" y="1733869"/>
            <a:ext cx="8596668" cy="3880773"/>
          </a:xfrm>
        </p:spPr>
        <p:txBody>
          <a:bodyPr>
            <a:normAutofit/>
          </a:bodyPr>
          <a:lstStyle/>
          <a:p>
            <a:r>
              <a:rPr lang="zh-TW" altLang="en-US" sz="2800" dirty="0">
                <a:solidFill>
                  <a:schemeClr val="tx1"/>
                </a:solidFill>
              </a:rPr>
              <a:t>如何減少將資料（</a:t>
            </a:r>
            <a:r>
              <a:rPr lang="en-US" altLang="zh-TW" sz="2800" dirty="0">
                <a:solidFill>
                  <a:schemeClr val="tx1"/>
                </a:solidFill>
              </a:rPr>
              <a:t>Data</a:t>
            </a:r>
            <a:r>
              <a:rPr lang="zh-TW" altLang="en-US" sz="2800" dirty="0">
                <a:solidFill>
                  <a:schemeClr val="tx1"/>
                </a:solidFill>
              </a:rPr>
              <a:t>）轉換成資訊（</a:t>
            </a:r>
            <a:r>
              <a:rPr lang="en-US" altLang="zh-TW" sz="2800" dirty="0">
                <a:solidFill>
                  <a:schemeClr val="tx1"/>
                </a:solidFill>
              </a:rPr>
              <a:t>Information</a:t>
            </a:r>
            <a:r>
              <a:rPr lang="zh-TW" altLang="en-US" sz="2800" dirty="0">
                <a:solidFill>
                  <a:schemeClr val="tx1"/>
                </a:solidFill>
              </a:rPr>
              <a:t>）的時間變得尤其</a:t>
            </a:r>
            <a:r>
              <a:rPr lang="zh-TW" altLang="en-US" sz="2800" dirty="0" smtClean="0">
                <a:solidFill>
                  <a:schemeClr val="tx1"/>
                </a:solidFill>
              </a:rPr>
              <a:t>重要</a:t>
            </a:r>
            <a:endParaRPr lang="en-US" altLang="zh-TW" sz="2800" dirty="0" smtClean="0">
              <a:solidFill>
                <a:schemeClr val="tx1"/>
              </a:solidFill>
            </a:endParaRPr>
          </a:p>
          <a:p>
            <a:r>
              <a:rPr lang="zh-TW" altLang="en-US" sz="2800" dirty="0">
                <a:solidFill>
                  <a:schemeClr val="tx1"/>
                </a:solidFill>
              </a:rPr>
              <a:t>採用記憶體內運算技術（</a:t>
            </a:r>
            <a:r>
              <a:rPr lang="en-US" altLang="zh-TW" sz="2800" dirty="0">
                <a:solidFill>
                  <a:schemeClr val="tx1"/>
                </a:solidFill>
              </a:rPr>
              <a:t>In-Memory Computing</a:t>
            </a:r>
            <a:r>
              <a:rPr lang="zh-TW" altLang="en-US" sz="2800" dirty="0">
                <a:solidFill>
                  <a:schemeClr val="tx1"/>
                </a:solidFill>
              </a:rPr>
              <a:t>）減少原始資料的移動，僅搬移運算後的結果，加快處理的速度，並且透過壓縮技術減少資料量，能夠有效提升資料庫效能</a:t>
            </a:r>
          </a:p>
        </p:txBody>
      </p:sp>
    </p:spTree>
    <p:extLst>
      <p:ext uri="{BB962C8B-B14F-4D97-AF65-F5344CB8AC3E}">
        <p14:creationId xmlns:p14="http://schemas.microsoft.com/office/powerpoint/2010/main" val="40933113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77333" y="154480"/>
            <a:ext cx="8596668" cy="662384"/>
          </a:xfrm>
        </p:spPr>
        <p:txBody>
          <a:bodyPr>
            <a:normAutofit fontScale="90000"/>
          </a:bodyPr>
          <a:lstStyle/>
          <a:p>
            <a:r>
              <a:rPr lang="zh-TW" altLang="en-US" dirty="0" smtClean="0"/>
              <a:t>物</a:t>
            </a:r>
            <a:r>
              <a:rPr lang="zh-TW" altLang="en-US" dirty="0" smtClean="0"/>
              <a:t>聯網</a:t>
            </a:r>
            <a:r>
              <a:rPr lang="en-US" altLang="zh-TW" dirty="0" smtClean="0"/>
              <a:t>(</a:t>
            </a:r>
            <a:r>
              <a:rPr lang="en-US" altLang="zh-TW" dirty="0" err="1" smtClean="0"/>
              <a:t>IoT</a:t>
            </a:r>
            <a:r>
              <a:rPr lang="en-US" altLang="zh-TW" dirty="0" smtClean="0"/>
              <a:t>)</a:t>
            </a:r>
            <a:r>
              <a:rPr lang="en-US" altLang="zh-TW" dirty="0"/>
              <a:t/>
            </a:r>
            <a:br>
              <a:rPr lang="en-US" altLang="zh-TW" dirty="0"/>
            </a:br>
            <a:endParaRPr lang="zh-TW" altLang="en-US" dirty="0"/>
          </a:p>
        </p:txBody>
      </p:sp>
      <p:sp>
        <p:nvSpPr>
          <p:cNvPr id="3" name="內容版面配置區 2"/>
          <p:cNvSpPr>
            <a:spLocks noGrp="1"/>
          </p:cNvSpPr>
          <p:nvPr>
            <p:ph idx="1"/>
          </p:nvPr>
        </p:nvSpPr>
        <p:spPr>
          <a:xfrm>
            <a:off x="433493" y="816864"/>
            <a:ext cx="9051883" cy="4340351"/>
          </a:xfrm>
        </p:spPr>
        <p:txBody>
          <a:bodyPr>
            <a:noAutofit/>
          </a:bodyPr>
          <a:lstStyle/>
          <a:p>
            <a:pPr>
              <a:lnSpc>
                <a:spcPct val="150000"/>
              </a:lnSpc>
            </a:pPr>
            <a:r>
              <a:rPr lang="zh-TW" altLang="en-US" sz="2800" dirty="0">
                <a:solidFill>
                  <a:schemeClr val="tx1"/>
                </a:solidFill>
              </a:rPr>
              <a:t>物聯網，顧名思義就是讓</a:t>
            </a:r>
            <a:r>
              <a:rPr lang="zh-TW" altLang="en-US" sz="2800" b="1" dirty="0">
                <a:solidFill>
                  <a:srgbClr val="FF0000"/>
                </a:solidFill>
              </a:rPr>
              <a:t>物品上網</a:t>
            </a:r>
            <a:r>
              <a:rPr lang="zh-TW" altLang="en-US" sz="2800" dirty="0">
                <a:solidFill>
                  <a:schemeClr val="tx1"/>
                </a:solidFill>
              </a:rPr>
              <a:t>，也就是說物品或稱裝置現在可以像人類一樣，通過網路去做</a:t>
            </a:r>
            <a:r>
              <a:rPr lang="zh-TW" altLang="en-US" sz="2800" b="1" dirty="0">
                <a:solidFill>
                  <a:srgbClr val="FF0000"/>
                </a:solidFill>
              </a:rPr>
              <a:t>資訊的讀取與傳遞</a:t>
            </a:r>
            <a:r>
              <a:rPr lang="zh-TW" altLang="en-US" sz="2800" dirty="0">
                <a:solidFill>
                  <a:schemeClr val="tx1"/>
                </a:solidFill>
              </a:rPr>
              <a:t>、同時也能通過網路去</a:t>
            </a:r>
            <a:r>
              <a:rPr lang="zh-TW" altLang="en-US" sz="2800" b="1" dirty="0">
                <a:solidFill>
                  <a:srgbClr val="FF0000"/>
                </a:solidFill>
              </a:rPr>
              <a:t>取得資訊並執行某些動作</a:t>
            </a:r>
            <a:r>
              <a:rPr lang="zh-TW" altLang="en-US" sz="2800" dirty="0">
                <a:solidFill>
                  <a:schemeClr val="tx1"/>
                </a:solidFill>
              </a:rPr>
              <a:t>。 </a:t>
            </a:r>
            <a:r>
              <a:rPr lang="zh-TW" altLang="en-US" sz="2800" dirty="0" smtClean="0">
                <a:solidFill>
                  <a:schemeClr val="tx1"/>
                </a:solidFill>
              </a:rPr>
              <a:t>物</a:t>
            </a:r>
            <a:r>
              <a:rPr lang="zh-TW" altLang="en-US" sz="2800" dirty="0">
                <a:solidFill>
                  <a:schemeClr val="tx1"/>
                </a:solidFill>
              </a:rPr>
              <a:t>聯網所賦予裝置的能力，也是為何現在</a:t>
            </a:r>
            <a:r>
              <a:rPr lang="en-US" altLang="zh-TW" sz="2800" dirty="0" err="1">
                <a:solidFill>
                  <a:srgbClr val="FF0000"/>
                </a:solidFill>
              </a:rPr>
              <a:t>IoT</a:t>
            </a:r>
            <a:r>
              <a:rPr lang="zh-TW" altLang="en-US" sz="2800" dirty="0">
                <a:solidFill>
                  <a:schemeClr val="tx1"/>
                </a:solidFill>
              </a:rPr>
              <a:t>能為大部分的產業創造非常龐大的價值。</a:t>
            </a:r>
          </a:p>
        </p:txBody>
      </p:sp>
    </p:spTree>
    <p:extLst>
      <p:ext uri="{BB962C8B-B14F-4D97-AF65-F5344CB8AC3E}">
        <p14:creationId xmlns:p14="http://schemas.microsoft.com/office/powerpoint/2010/main" val="15099261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205359" y="97536"/>
            <a:ext cx="11839976" cy="5681471"/>
          </a:xfrm>
          <a:prstGeom prst="rect">
            <a:avLst/>
          </a:prstGeom>
        </p:spPr>
      </p:pic>
      <p:sp>
        <p:nvSpPr>
          <p:cNvPr id="5" name="矩形 4"/>
          <p:cNvSpPr/>
          <p:nvPr/>
        </p:nvSpPr>
        <p:spPr>
          <a:xfrm>
            <a:off x="4339429" y="6158222"/>
            <a:ext cx="2659702" cy="369332"/>
          </a:xfrm>
          <a:prstGeom prst="rect">
            <a:avLst/>
          </a:prstGeom>
        </p:spPr>
        <p:txBody>
          <a:bodyPr wrap="none">
            <a:spAutoFit/>
          </a:bodyPr>
          <a:lstStyle/>
          <a:p>
            <a:r>
              <a:rPr lang="en-US" altLang="zh-TW" dirty="0"/>
              <a:t>https://oosga.com/iot/</a:t>
            </a:r>
            <a:endParaRPr lang="zh-TW" altLang="en-US" dirty="0"/>
          </a:p>
        </p:txBody>
      </p:sp>
    </p:spTree>
    <p:extLst>
      <p:ext uri="{BB962C8B-B14F-4D97-AF65-F5344CB8AC3E}">
        <p14:creationId xmlns:p14="http://schemas.microsoft.com/office/powerpoint/2010/main" val="1730076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77333" y="154480"/>
            <a:ext cx="8596668" cy="662384"/>
          </a:xfrm>
        </p:spPr>
        <p:txBody>
          <a:bodyPr>
            <a:normAutofit fontScale="90000"/>
          </a:bodyPr>
          <a:lstStyle/>
          <a:p>
            <a:r>
              <a:rPr lang="zh-TW" altLang="en-US" dirty="0"/>
              <a:t>萬物聯網的時代</a:t>
            </a:r>
            <a:r>
              <a:rPr lang="en-US" altLang="zh-TW" dirty="0"/>
              <a:t/>
            </a:r>
            <a:br>
              <a:rPr lang="en-US" altLang="zh-TW" dirty="0"/>
            </a:br>
            <a:endParaRPr lang="zh-TW" altLang="en-US" dirty="0"/>
          </a:p>
        </p:txBody>
      </p:sp>
      <p:pic>
        <p:nvPicPr>
          <p:cNvPr id="4098" name="Picture 2" descr="https://www.inside.com.tw/wp-content/uploads/2015/05/IoT-Graphi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359" y="2600370"/>
            <a:ext cx="9829383" cy="4132877"/>
          </a:xfrm>
          <a:prstGeom prst="rect">
            <a:avLst/>
          </a:prstGeom>
          <a:noFill/>
          <a:extLst>
            <a:ext uri="{909E8E84-426E-40DD-AFC4-6F175D3DCCD1}">
              <a14:hiddenFill xmlns:a14="http://schemas.microsoft.com/office/drawing/2010/main">
                <a:solidFill>
                  <a:srgbClr val="FFFFFF"/>
                </a:solidFill>
              </a14:hiddenFill>
            </a:ext>
          </a:extLst>
        </p:spPr>
      </p:pic>
      <p:sp>
        <p:nvSpPr>
          <p:cNvPr id="3" name="內容版面配置區 2"/>
          <p:cNvSpPr>
            <a:spLocks noGrp="1"/>
          </p:cNvSpPr>
          <p:nvPr>
            <p:ph idx="1"/>
          </p:nvPr>
        </p:nvSpPr>
        <p:spPr>
          <a:xfrm>
            <a:off x="433493" y="816865"/>
            <a:ext cx="9051883" cy="1072896"/>
          </a:xfrm>
        </p:spPr>
        <p:txBody>
          <a:bodyPr>
            <a:noAutofit/>
          </a:bodyPr>
          <a:lstStyle/>
          <a:p>
            <a:r>
              <a:rPr lang="en-US" altLang="zh-TW" sz="2400" dirty="0">
                <a:solidFill>
                  <a:schemeClr val="tx1"/>
                </a:solidFill>
              </a:rPr>
              <a:t>MGI</a:t>
            </a:r>
            <a:r>
              <a:rPr lang="zh-TW" altLang="en-US" sz="2400" dirty="0">
                <a:solidFill>
                  <a:schemeClr val="tx1"/>
                </a:solidFill>
              </a:rPr>
              <a:t>的</a:t>
            </a:r>
            <a:r>
              <a:rPr lang="zh-TW" altLang="en-US" sz="2400" b="1" dirty="0">
                <a:solidFill>
                  <a:schemeClr val="tx1"/>
                </a:solidFill>
              </a:rPr>
              <a:t>報告</a:t>
            </a:r>
            <a:r>
              <a:rPr lang="zh-TW" altLang="en-US" sz="2400" dirty="0">
                <a:solidFill>
                  <a:schemeClr val="tx1"/>
                </a:solidFill>
              </a:rPr>
              <a:t>顯示</a:t>
            </a:r>
            <a:r>
              <a:rPr lang="zh-TW" altLang="en-US" sz="2400" dirty="0"/>
              <a:t>，</a:t>
            </a:r>
            <a:r>
              <a:rPr lang="en-US" altLang="zh-TW" sz="2400" dirty="0"/>
              <a:t>2025</a:t>
            </a:r>
            <a:r>
              <a:rPr lang="zh-TW" altLang="en-US" sz="2400" dirty="0"/>
              <a:t>年開始物聯網每年都會在工廠、零售、以及城市等九種環境中創造出</a:t>
            </a:r>
            <a:r>
              <a:rPr lang="en-US" altLang="zh-TW" sz="2400" dirty="0">
                <a:solidFill>
                  <a:srgbClr val="FF0000"/>
                </a:solidFill>
              </a:rPr>
              <a:t>3.9</a:t>
            </a:r>
            <a:r>
              <a:rPr lang="zh-TW" altLang="en-US" sz="2400" dirty="0">
                <a:solidFill>
                  <a:srgbClr val="FF0000"/>
                </a:solidFill>
              </a:rPr>
              <a:t>兆～</a:t>
            </a:r>
            <a:r>
              <a:rPr lang="en-US" altLang="zh-TW" sz="2400" dirty="0">
                <a:solidFill>
                  <a:srgbClr val="FF0000"/>
                </a:solidFill>
              </a:rPr>
              <a:t>11.1</a:t>
            </a:r>
            <a:r>
              <a:rPr lang="zh-TW" altLang="en-US" sz="2400" dirty="0">
                <a:solidFill>
                  <a:srgbClr val="FF0000"/>
                </a:solidFill>
              </a:rPr>
              <a:t>兆美金</a:t>
            </a:r>
            <a:r>
              <a:rPr lang="zh-TW" altLang="en-US" sz="2400" dirty="0"/>
              <a:t>的產值，而物聯網的裝置數量更是被</a:t>
            </a:r>
            <a:r>
              <a:rPr lang="zh-TW" altLang="en-US" sz="2400" b="1" dirty="0">
                <a:solidFill>
                  <a:srgbClr val="FF0000"/>
                </a:solidFill>
              </a:rPr>
              <a:t>預估</a:t>
            </a:r>
            <a:r>
              <a:rPr lang="zh-TW" altLang="en-US" sz="2400" dirty="0"/>
              <a:t>會成長至</a:t>
            </a:r>
            <a:r>
              <a:rPr lang="en-US" altLang="zh-TW" sz="2400" dirty="0">
                <a:solidFill>
                  <a:srgbClr val="FF0000"/>
                </a:solidFill>
              </a:rPr>
              <a:t>754</a:t>
            </a:r>
            <a:r>
              <a:rPr lang="zh-TW" altLang="en-US" sz="2400" dirty="0">
                <a:solidFill>
                  <a:srgbClr val="FF0000"/>
                </a:solidFill>
              </a:rPr>
              <a:t>億</a:t>
            </a:r>
            <a:r>
              <a:rPr lang="zh-TW" altLang="en-US" sz="2400" dirty="0"/>
              <a:t>個，這相當於</a:t>
            </a:r>
            <a:r>
              <a:rPr lang="en-US" altLang="zh-TW" sz="2400" dirty="0"/>
              <a:t>2020</a:t>
            </a:r>
            <a:r>
              <a:rPr lang="zh-TW" altLang="en-US" sz="2400" dirty="0"/>
              <a:t>年開始全世界</a:t>
            </a:r>
            <a:r>
              <a:rPr lang="zh-TW" altLang="en-US" sz="2400" dirty="0">
                <a:solidFill>
                  <a:srgbClr val="FF0000"/>
                </a:solidFill>
              </a:rPr>
              <a:t>每秒都會增加</a:t>
            </a:r>
            <a:r>
              <a:rPr lang="en-US" altLang="zh-TW" sz="2400" dirty="0">
                <a:solidFill>
                  <a:srgbClr val="FF0000"/>
                </a:solidFill>
              </a:rPr>
              <a:t>127</a:t>
            </a:r>
            <a:r>
              <a:rPr lang="zh-TW" altLang="en-US" sz="2400" dirty="0">
                <a:solidFill>
                  <a:srgbClr val="FF0000"/>
                </a:solidFill>
              </a:rPr>
              <a:t>個</a:t>
            </a:r>
            <a:r>
              <a:rPr lang="zh-TW" altLang="en-US" sz="2400" dirty="0"/>
              <a:t>物聯網裝置。</a:t>
            </a:r>
          </a:p>
        </p:txBody>
      </p:sp>
    </p:spTree>
    <p:extLst>
      <p:ext uri="{BB962C8B-B14F-4D97-AF65-F5344CB8AC3E}">
        <p14:creationId xmlns:p14="http://schemas.microsoft.com/office/powerpoint/2010/main" val="18921118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77334" y="609600"/>
            <a:ext cx="8596668" cy="670560"/>
          </a:xfrm>
        </p:spPr>
        <p:txBody>
          <a:bodyPr>
            <a:normAutofit fontScale="90000"/>
          </a:bodyPr>
          <a:lstStyle/>
          <a:p>
            <a:r>
              <a:rPr lang="zh-TW" altLang="en-US" b="1" dirty="0"/>
              <a:t>物聯網</a:t>
            </a:r>
            <a:r>
              <a:rPr lang="zh-TW" altLang="en-US" b="1" dirty="0" smtClean="0"/>
              <a:t>於產業</a:t>
            </a:r>
            <a:r>
              <a:rPr lang="zh-TW" altLang="en-US" b="1" dirty="0"/>
              <a:t>的</a:t>
            </a:r>
            <a:r>
              <a:rPr lang="zh-TW" altLang="en-US" b="1" dirty="0" smtClean="0"/>
              <a:t>案例</a:t>
            </a:r>
            <a:r>
              <a:rPr lang="zh-TW" altLang="en-US" b="1" dirty="0"/>
              <a:t/>
            </a:r>
            <a:br>
              <a:rPr lang="zh-TW" altLang="en-US" b="1" dirty="0"/>
            </a:br>
            <a:endParaRPr lang="zh-TW" altLang="en-US" dirty="0"/>
          </a:p>
        </p:txBody>
      </p:sp>
      <p:sp>
        <p:nvSpPr>
          <p:cNvPr id="3" name="內容版面配置區 2"/>
          <p:cNvSpPr>
            <a:spLocks noGrp="1"/>
          </p:cNvSpPr>
          <p:nvPr>
            <p:ph idx="1"/>
          </p:nvPr>
        </p:nvSpPr>
        <p:spPr>
          <a:xfrm>
            <a:off x="494454" y="1514413"/>
            <a:ext cx="8596668" cy="3880773"/>
          </a:xfrm>
        </p:spPr>
        <p:txBody>
          <a:bodyPr>
            <a:normAutofit/>
          </a:bodyPr>
          <a:lstStyle/>
          <a:p>
            <a:r>
              <a:rPr lang="zh-TW" altLang="en-US" sz="2400" dirty="0"/>
              <a:t>勞斯萊斯 使用</a:t>
            </a:r>
            <a:r>
              <a:rPr lang="en-US" altLang="zh-TW" sz="2400" dirty="0"/>
              <a:t>Azure </a:t>
            </a:r>
            <a:r>
              <a:rPr lang="en-US" altLang="zh-TW" sz="2400" dirty="0" err="1"/>
              <a:t>IoT</a:t>
            </a:r>
            <a:r>
              <a:rPr lang="zh-TW" altLang="en-US" sz="2400" dirty="0"/>
              <a:t>工具來減少引擎故障和燃料成本</a:t>
            </a:r>
          </a:p>
          <a:p>
            <a:r>
              <a:rPr lang="zh-TW" altLang="en-US" sz="2400" dirty="0"/>
              <a:t>萊斯萊斯除了生產世界聞名的高級車外，也為波音與空中巴士</a:t>
            </a:r>
            <a:r>
              <a:rPr lang="zh-TW" altLang="en-US" sz="2400" dirty="0">
                <a:solidFill>
                  <a:srgbClr val="FF0000"/>
                </a:solidFill>
              </a:rPr>
              <a:t>生產飛機引擎</a:t>
            </a:r>
            <a:r>
              <a:rPr lang="zh-TW" altLang="en-US" sz="2400" dirty="0"/>
              <a:t>，該公司將</a:t>
            </a:r>
            <a:r>
              <a:rPr lang="en-US" altLang="zh-TW" sz="2400" dirty="0">
                <a:solidFill>
                  <a:srgbClr val="FF0000"/>
                </a:solidFill>
              </a:rPr>
              <a:t>20</a:t>
            </a:r>
            <a:r>
              <a:rPr lang="zh-TW" altLang="en-US" sz="2400" dirty="0">
                <a:solidFill>
                  <a:srgbClr val="FF0000"/>
                </a:solidFill>
              </a:rPr>
              <a:t>多個感應器</a:t>
            </a:r>
            <a:r>
              <a:rPr lang="zh-TW" altLang="en-US" sz="2400" dirty="0"/>
              <a:t>搭載至引擎中，令其追蹤並</a:t>
            </a:r>
            <a:r>
              <a:rPr lang="zh-TW" altLang="en-US" sz="2400" dirty="0">
                <a:solidFill>
                  <a:srgbClr val="FF0000"/>
                </a:solidFill>
              </a:rPr>
              <a:t>蒐集油耗、壓力、溫度到飛機的高度、速度和氣溫的所有訊息</a:t>
            </a:r>
            <a:r>
              <a:rPr lang="zh-TW" altLang="en-US" sz="2400" dirty="0"/>
              <a:t>，不僅可以為引擎進行時刻性維護，而這些珍貴的數據更是</a:t>
            </a:r>
            <a:r>
              <a:rPr lang="zh-TW" altLang="en-US" sz="2400" dirty="0">
                <a:solidFill>
                  <a:srgbClr val="FF0000"/>
                </a:solidFill>
              </a:rPr>
              <a:t>能幫助航空公司於飛機採購上的評估以及航線的調整</a:t>
            </a:r>
            <a:r>
              <a:rPr lang="zh-TW" altLang="en-US" sz="2400" dirty="0"/>
              <a:t>，勞斯萊斯已將其傳統的引擎製造和銷售業務</a:t>
            </a:r>
            <a:r>
              <a:rPr lang="zh-TW" altLang="en-US" sz="2400" dirty="0">
                <a:solidFill>
                  <a:srgbClr val="FF0000"/>
                </a:solidFill>
              </a:rPr>
              <a:t>轉變為服務模式</a:t>
            </a:r>
            <a:r>
              <a:rPr lang="zh-TW" altLang="en-US" sz="2400" dirty="0"/>
              <a:t>，向航空公司售予飛行時數，創造了與軟體公司類似的</a:t>
            </a:r>
            <a:r>
              <a:rPr lang="zh-TW" altLang="en-US" sz="2400" dirty="0">
                <a:solidFill>
                  <a:srgbClr val="FF0000"/>
                </a:solidFill>
              </a:rPr>
              <a:t>持續性金流</a:t>
            </a:r>
            <a:r>
              <a:rPr lang="zh-TW" altLang="en-US" sz="2400" dirty="0"/>
              <a:t>。</a:t>
            </a:r>
          </a:p>
        </p:txBody>
      </p:sp>
    </p:spTree>
    <p:extLst>
      <p:ext uri="{BB962C8B-B14F-4D97-AF65-F5344CB8AC3E}">
        <p14:creationId xmlns:p14="http://schemas.microsoft.com/office/powerpoint/2010/main" val="16135577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30685" y="342181"/>
            <a:ext cx="8596668" cy="1320800"/>
          </a:xfrm>
        </p:spPr>
        <p:txBody>
          <a:bodyPr/>
          <a:lstStyle/>
          <a:p>
            <a:r>
              <a:rPr lang="zh-TW" altLang="en-US" dirty="0"/>
              <a:t>巨量資料上雲端</a:t>
            </a:r>
            <a:br>
              <a:rPr lang="zh-TW" altLang="en-US" dirty="0"/>
            </a:br>
            <a:endParaRPr lang="zh-TW" altLang="en-US" dirty="0"/>
          </a:p>
        </p:txBody>
      </p:sp>
      <p:sp>
        <p:nvSpPr>
          <p:cNvPr id="3" name="內容版面配置區 2"/>
          <p:cNvSpPr>
            <a:spLocks noGrp="1"/>
          </p:cNvSpPr>
          <p:nvPr>
            <p:ph idx="1"/>
          </p:nvPr>
        </p:nvSpPr>
        <p:spPr>
          <a:xfrm>
            <a:off x="677334" y="1190445"/>
            <a:ext cx="8596668" cy="4850917"/>
          </a:xfrm>
        </p:spPr>
        <p:txBody>
          <a:bodyPr>
            <a:normAutofit fontScale="92500" lnSpcReduction="10000"/>
          </a:bodyPr>
          <a:lstStyle/>
          <a:p>
            <a:pPr fontAlgn="base"/>
            <a:r>
              <a:rPr lang="zh-TW" altLang="en-US" sz="2800" dirty="0"/>
              <a:t>據</a:t>
            </a:r>
            <a:r>
              <a:rPr lang="en-US" altLang="zh-TW" sz="2800" dirty="0"/>
              <a:t>IDC</a:t>
            </a:r>
            <a:r>
              <a:rPr lang="zh-TW" altLang="en-US" sz="2800" dirty="0"/>
              <a:t>發布</a:t>
            </a:r>
            <a:r>
              <a:rPr lang="en-US" altLang="zh-TW" sz="2800" dirty="0"/>
              <a:t>《</a:t>
            </a:r>
            <a:r>
              <a:rPr lang="zh-TW" altLang="en-US" sz="2800" dirty="0"/>
              <a:t>數據時代</a:t>
            </a:r>
            <a:r>
              <a:rPr lang="en-US" altLang="zh-TW" sz="2800" dirty="0"/>
              <a:t>2025》</a:t>
            </a:r>
            <a:r>
              <a:rPr lang="zh-TW" altLang="en-US" sz="2800" dirty="0"/>
              <a:t>的報告顯示，全球每年產生的數據將從</a:t>
            </a:r>
            <a:r>
              <a:rPr lang="en-US" altLang="zh-TW" sz="2800" dirty="0"/>
              <a:t>2018</a:t>
            </a:r>
            <a:r>
              <a:rPr lang="zh-TW" altLang="en-US" sz="2800" dirty="0"/>
              <a:t>年的</a:t>
            </a:r>
            <a:r>
              <a:rPr lang="en-US" altLang="zh-TW" sz="2800" dirty="0"/>
              <a:t>33ZB</a:t>
            </a:r>
            <a:r>
              <a:rPr lang="zh-TW" altLang="en-US" sz="2800" dirty="0"/>
              <a:t>增長到</a:t>
            </a:r>
            <a:r>
              <a:rPr lang="en-US" altLang="zh-TW" sz="2800" dirty="0"/>
              <a:t>175ZB</a:t>
            </a:r>
            <a:r>
              <a:rPr lang="zh-TW" altLang="en-US" sz="2800" dirty="0"/>
              <a:t>，相當於每天產生</a:t>
            </a:r>
            <a:r>
              <a:rPr lang="en-US" altLang="zh-TW" sz="2800" dirty="0"/>
              <a:t>491EB</a:t>
            </a:r>
            <a:r>
              <a:rPr lang="zh-TW" altLang="en-US" sz="2800" dirty="0"/>
              <a:t>的數據。</a:t>
            </a:r>
          </a:p>
          <a:p>
            <a:r>
              <a:rPr lang="zh-TW" altLang="en-US" sz="2800" dirty="0"/>
              <a:t/>
            </a:r>
            <a:br>
              <a:rPr lang="zh-TW" altLang="en-US" sz="2800" dirty="0"/>
            </a:br>
            <a:endParaRPr lang="en-US" altLang="zh-TW" sz="2800" dirty="0" smtClean="0"/>
          </a:p>
          <a:p>
            <a:endParaRPr lang="en-US" altLang="zh-TW" sz="2800" dirty="0"/>
          </a:p>
          <a:p>
            <a:endParaRPr lang="en-US" altLang="zh-TW" sz="2800" dirty="0" smtClean="0"/>
          </a:p>
          <a:p>
            <a:r>
              <a:rPr lang="zh-TW" altLang="en-US" sz="2800" dirty="0"/>
              <a:t/>
            </a:r>
            <a:br>
              <a:rPr lang="zh-TW" altLang="en-US" sz="2800" dirty="0"/>
            </a:br>
            <a:endParaRPr lang="en-US" altLang="zh-TW" sz="2800" dirty="0" smtClean="0"/>
          </a:p>
          <a:p>
            <a:endParaRPr lang="en-US" altLang="zh-TW" sz="2800" dirty="0"/>
          </a:p>
          <a:p>
            <a:r>
              <a:rPr lang="zh-TW" altLang="en-US" sz="2800" dirty="0" smtClean="0"/>
              <a:t>原文</a:t>
            </a:r>
            <a:r>
              <a:rPr lang="zh-TW" altLang="en-US" sz="2800" dirty="0"/>
              <a:t>網址：</a:t>
            </a:r>
            <a:r>
              <a:rPr lang="en-US" altLang="zh-TW" sz="2800" dirty="0">
                <a:hlinkClick r:id="rId2"/>
              </a:rPr>
              <a:t>https://kknews.cc/tech/qgvxm4r.html</a:t>
            </a:r>
            <a:endParaRPr lang="zh-TW" altLang="en-US" sz="2800" dirty="0"/>
          </a:p>
        </p:txBody>
      </p:sp>
      <p:pic>
        <p:nvPicPr>
          <p:cNvPr id="1026" name="Picture 2" descr="https://i2.kknews.cc/SIG=3bajfso/ctp-vzntr/opq6750p25q64p138o54r127685748o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9538" y="2914318"/>
            <a:ext cx="6096000"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78346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人才很重要，平台跟工具更重要</a:t>
            </a:r>
            <a:br>
              <a:rPr lang="zh-TW" altLang="en-US" dirty="0"/>
            </a:br>
            <a:endParaRPr lang="zh-TW" altLang="en-US" dirty="0"/>
          </a:p>
        </p:txBody>
      </p:sp>
      <p:sp>
        <p:nvSpPr>
          <p:cNvPr id="3" name="內容版面配置區 2"/>
          <p:cNvSpPr>
            <a:spLocks noGrp="1"/>
          </p:cNvSpPr>
          <p:nvPr>
            <p:ph idx="1"/>
          </p:nvPr>
        </p:nvSpPr>
        <p:spPr>
          <a:xfrm>
            <a:off x="461607" y="1397110"/>
            <a:ext cx="8596668" cy="3880773"/>
          </a:xfrm>
        </p:spPr>
        <p:txBody>
          <a:bodyPr>
            <a:noAutofit/>
          </a:bodyPr>
          <a:lstStyle/>
          <a:p>
            <a:r>
              <a:rPr lang="zh-TW" altLang="en-US" sz="2800" dirty="0"/>
              <a:t>人才需要時間培養（以大學主修到碩士畢業來算，約需要 </a:t>
            </a:r>
            <a:r>
              <a:rPr lang="en-US" altLang="zh-TW" sz="2800" dirty="0"/>
              <a:t>4-6 </a:t>
            </a:r>
            <a:r>
              <a:rPr lang="zh-TW" altLang="en-US" sz="2800" dirty="0"/>
              <a:t>年），如果以 </a:t>
            </a:r>
            <a:r>
              <a:rPr lang="en-US" altLang="zh-TW" sz="2800" dirty="0"/>
              <a:t>2012 </a:t>
            </a:r>
            <a:r>
              <a:rPr lang="zh-TW" altLang="en-US" sz="2800" dirty="0"/>
              <a:t>年當作大數據發燒年，資料挖掘、資料處理因而成為超熱門的學科，最快的一票「趕潮流」的資料新鮮</a:t>
            </a:r>
            <a:r>
              <a:rPr lang="zh-TW" altLang="en-US" sz="2800" dirty="0" smtClean="0"/>
              <a:t>人</a:t>
            </a:r>
            <a:r>
              <a:rPr lang="zh-TW" altLang="en-US" sz="2800" dirty="0"/>
              <a:t>已</a:t>
            </a:r>
            <a:r>
              <a:rPr lang="zh-TW" altLang="en-US" sz="2800" dirty="0" smtClean="0"/>
              <a:t>在 </a:t>
            </a:r>
            <a:r>
              <a:rPr lang="en-US" altLang="zh-TW" sz="2800" dirty="0"/>
              <a:t>2016 </a:t>
            </a:r>
            <a:r>
              <a:rPr lang="zh-TW" altLang="en-US" sz="2800" dirty="0" smtClean="0"/>
              <a:t>年開始進入</a:t>
            </a:r>
            <a:r>
              <a:rPr lang="zh-TW" altLang="en-US" sz="2800" dirty="0"/>
              <a:t>市場</a:t>
            </a:r>
            <a:r>
              <a:rPr lang="zh-TW" altLang="en-US" sz="2800" dirty="0" smtClean="0"/>
              <a:t>。</a:t>
            </a:r>
            <a:endParaRPr lang="en-US" altLang="zh-TW" sz="2800" dirty="0" smtClean="0"/>
          </a:p>
          <a:p>
            <a:r>
              <a:rPr lang="zh-TW" altLang="en-US" sz="2800" dirty="0"/>
              <a:t>對於正在狂燒的大數據市場，人才不夠的情況下，對於小企業來說最不可或缺的反而是大數據分析平台與資料視覺化工具！例如 </a:t>
            </a:r>
            <a:r>
              <a:rPr lang="en-US" altLang="zh-TW" sz="2800" dirty="0" err="1">
                <a:hlinkClick r:id="rId2"/>
              </a:rPr>
              <a:t>Cloudera</a:t>
            </a:r>
            <a:r>
              <a:rPr lang="zh-TW" altLang="en-US" sz="2800" dirty="0"/>
              <a:t>、</a:t>
            </a:r>
            <a:r>
              <a:rPr lang="en-US" altLang="zh-TW" sz="2800" dirty="0" err="1">
                <a:hlinkClick r:id="rId3"/>
              </a:rPr>
              <a:t>SumAll</a:t>
            </a:r>
            <a:r>
              <a:rPr lang="zh-TW" altLang="en-US" sz="2800" dirty="0"/>
              <a:t> 的線上分析平台，以及 </a:t>
            </a:r>
            <a:r>
              <a:rPr lang="en-US" altLang="zh-TW" sz="2800" dirty="0">
                <a:hlinkClick r:id="rId4"/>
              </a:rPr>
              <a:t>Tableau</a:t>
            </a:r>
            <a:r>
              <a:rPr lang="zh-TW" altLang="en-US" sz="2800" dirty="0"/>
              <a:t>、</a:t>
            </a:r>
            <a:r>
              <a:rPr lang="en-US" altLang="zh-TW" sz="2800" dirty="0" err="1">
                <a:hlinkClick r:id="rId5"/>
              </a:rPr>
              <a:t>QlikView</a:t>
            </a:r>
            <a:r>
              <a:rPr lang="zh-TW" altLang="en-US" sz="2800" dirty="0"/>
              <a:t> 等資料視覺化工具。許多企業都會要求員工熟悉上述平台及工具、具備一些數據分析「基本技能」。</a:t>
            </a:r>
          </a:p>
        </p:txBody>
      </p:sp>
      <p:sp>
        <p:nvSpPr>
          <p:cNvPr id="5" name="Rectangle 2"/>
          <p:cNvSpPr>
            <a:spLocks noChangeArrowheads="1"/>
          </p:cNvSpPr>
          <p:nvPr/>
        </p:nvSpPr>
        <p:spPr bwMode="auto">
          <a:xfrm>
            <a:off x="8905875" y="17064038"/>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sz="1300" b="0" i="0" u="none" strike="noStrike" cap="none" normalizeH="0" baseline="0" smtClean="0">
                <a:ln>
                  <a:noFill/>
                </a:ln>
                <a:solidFill>
                  <a:srgbClr val="555555"/>
                </a:solidFill>
                <a:effectLst/>
                <a:latin typeface="Arial" panose="020B0604020202020204" pitchFamily="34" charset="0"/>
                <a:ea typeface="Helvetica Neue"/>
              </a:rPr>
              <a:t>對於正在狂燒的大數據市場，人才不夠的情況下，對於小企業來說最不可或缺的反而是大數據分析平台與資料視覺化工具！例如 </a:t>
            </a:r>
            <a:r>
              <a:rPr kumimoji="0" lang="zh-TW" altLang="zh-TW" sz="1300" b="0" i="0" u="none" strike="noStrike" cap="none" normalizeH="0" baseline="0" smtClean="0">
                <a:ln>
                  <a:noFill/>
                </a:ln>
                <a:solidFill>
                  <a:srgbClr val="C13B3B"/>
                </a:solidFill>
                <a:effectLst/>
                <a:latin typeface="Arial" panose="020B0604020202020204" pitchFamily="34" charset="0"/>
                <a:ea typeface="Helvetica Neue"/>
                <a:hlinkClick r:id="rId2"/>
              </a:rPr>
              <a:t>Cloudera</a:t>
            </a:r>
            <a:r>
              <a:rPr kumimoji="0" lang="zh-TW" sz="1300" b="0" i="0" u="none" strike="noStrike" cap="none" normalizeH="0" baseline="0" smtClean="0">
                <a:ln>
                  <a:noFill/>
                </a:ln>
                <a:solidFill>
                  <a:srgbClr val="555555"/>
                </a:solidFill>
                <a:effectLst/>
                <a:latin typeface="Arial" panose="020B0604020202020204" pitchFamily="34" charset="0"/>
                <a:ea typeface="Helvetica Neue"/>
              </a:rPr>
              <a:t>、</a:t>
            </a:r>
            <a:r>
              <a:rPr kumimoji="0" lang="zh-TW" altLang="zh-TW" sz="1300" b="0" i="0" u="none" strike="noStrike" cap="none" normalizeH="0" baseline="0" smtClean="0">
                <a:ln>
                  <a:noFill/>
                </a:ln>
                <a:solidFill>
                  <a:srgbClr val="C13B3B"/>
                </a:solidFill>
                <a:effectLst/>
                <a:latin typeface="Arial" panose="020B0604020202020204" pitchFamily="34" charset="0"/>
                <a:ea typeface="Helvetica Neue"/>
                <a:hlinkClick r:id="rId3"/>
              </a:rPr>
              <a:t>SumAll</a:t>
            </a:r>
            <a:r>
              <a:rPr kumimoji="0" lang="zh-TW" altLang="zh-TW" sz="1300" b="0" i="0" u="none" strike="noStrike" cap="none" normalizeH="0" baseline="0" smtClean="0">
                <a:ln>
                  <a:noFill/>
                </a:ln>
                <a:solidFill>
                  <a:srgbClr val="555555"/>
                </a:solidFill>
                <a:effectLst/>
                <a:latin typeface="Arial" panose="020B0604020202020204" pitchFamily="34" charset="0"/>
                <a:ea typeface="Helvetica Neue"/>
              </a:rPr>
              <a:t> </a:t>
            </a:r>
            <a:r>
              <a:rPr kumimoji="0" lang="zh-TW" sz="1300" b="0" i="0" u="none" strike="noStrike" cap="none" normalizeH="0" baseline="0" smtClean="0">
                <a:ln>
                  <a:noFill/>
                </a:ln>
                <a:solidFill>
                  <a:srgbClr val="555555"/>
                </a:solidFill>
                <a:effectLst/>
                <a:latin typeface="Arial" panose="020B0604020202020204" pitchFamily="34" charset="0"/>
                <a:ea typeface="Helvetica Neue"/>
              </a:rPr>
              <a:t>的線上分析平台，以及 </a:t>
            </a:r>
            <a:r>
              <a:rPr kumimoji="0" lang="zh-TW" altLang="zh-TW" sz="1300" b="0" i="0" u="none" strike="noStrike" cap="none" normalizeH="0" baseline="0" smtClean="0">
                <a:ln>
                  <a:noFill/>
                </a:ln>
                <a:solidFill>
                  <a:srgbClr val="C13B3B"/>
                </a:solidFill>
                <a:effectLst/>
                <a:latin typeface="Arial" panose="020B0604020202020204" pitchFamily="34" charset="0"/>
                <a:ea typeface="Helvetica Neue"/>
                <a:hlinkClick r:id="rId4"/>
              </a:rPr>
              <a:t>Tableau</a:t>
            </a:r>
            <a:r>
              <a:rPr kumimoji="0" lang="zh-TW" sz="1300" b="0" i="0" u="none" strike="noStrike" cap="none" normalizeH="0" baseline="0" smtClean="0">
                <a:ln>
                  <a:noFill/>
                </a:ln>
                <a:solidFill>
                  <a:srgbClr val="555555"/>
                </a:solidFill>
                <a:effectLst/>
                <a:latin typeface="Arial" panose="020B0604020202020204" pitchFamily="34" charset="0"/>
                <a:ea typeface="Helvetica Neue"/>
              </a:rPr>
              <a:t>、</a:t>
            </a:r>
            <a:r>
              <a:rPr kumimoji="0" lang="zh-TW" altLang="zh-TW" sz="1300" b="0" i="0" u="none" strike="noStrike" cap="none" normalizeH="0" baseline="0" smtClean="0">
                <a:ln>
                  <a:noFill/>
                </a:ln>
                <a:solidFill>
                  <a:srgbClr val="C13B3B"/>
                </a:solidFill>
                <a:effectLst/>
                <a:latin typeface="Arial" panose="020B0604020202020204" pitchFamily="34" charset="0"/>
                <a:ea typeface="Helvetica Neue"/>
                <a:hlinkClick r:id="rId5"/>
              </a:rPr>
              <a:t>QlikView</a:t>
            </a:r>
            <a:r>
              <a:rPr kumimoji="0" lang="zh-TW" altLang="zh-TW" sz="1300" b="0" i="0" u="none" strike="noStrike" cap="none" normalizeH="0" baseline="0" smtClean="0">
                <a:ln>
                  <a:noFill/>
                </a:ln>
                <a:solidFill>
                  <a:srgbClr val="555555"/>
                </a:solidFill>
                <a:effectLst/>
                <a:latin typeface="Arial" panose="020B0604020202020204" pitchFamily="34" charset="0"/>
                <a:ea typeface="Helvetica Neue"/>
              </a:rPr>
              <a:t> </a:t>
            </a:r>
            <a:r>
              <a:rPr kumimoji="0" lang="zh-TW" sz="1300" b="0" i="0" u="none" strike="noStrike" cap="none" normalizeH="0" baseline="0" smtClean="0">
                <a:ln>
                  <a:noFill/>
                </a:ln>
                <a:solidFill>
                  <a:srgbClr val="555555"/>
                </a:solidFill>
                <a:effectLst/>
                <a:latin typeface="Arial" panose="020B0604020202020204" pitchFamily="34" charset="0"/>
                <a:ea typeface="Helvetica Neue"/>
              </a:rPr>
              <a:t>等資料視覺化工具。許多企業都會要求員工熟悉上述平台及工具、具備一些數據分析「基本技能」。</a:t>
            </a:r>
            <a:endParaRPr kumimoji="0" lang="zh-TW" sz="1800" b="0" i="0" u="none" strike="noStrike" cap="none" normalizeH="0" baseline="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9058275" y="17216438"/>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sz="1300" b="0" i="0" u="none" strike="noStrike" cap="none" normalizeH="0" baseline="0" smtClean="0">
                <a:ln>
                  <a:noFill/>
                </a:ln>
                <a:solidFill>
                  <a:srgbClr val="555555"/>
                </a:solidFill>
                <a:effectLst/>
                <a:latin typeface="Arial" panose="020B0604020202020204" pitchFamily="34" charset="0"/>
                <a:ea typeface="Helvetica Neue"/>
              </a:rPr>
              <a:t>對於正在狂燒的大數據市場，人才不夠的情況下，對於小企業來說最不可或缺的反而是大數據分析平台與資料視覺化工具！例如 </a:t>
            </a:r>
            <a:r>
              <a:rPr kumimoji="0" lang="zh-TW" altLang="zh-TW" sz="1300" b="0" i="0" u="none" strike="noStrike" cap="none" normalizeH="0" baseline="0" smtClean="0">
                <a:ln>
                  <a:noFill/>
                </a:ln>
                <a:solidFill>
                  <a:srgbClr val="C13B3B"/>
                </a:solidFill>
                <a:effectLst/>
                <a:latin typeface="Arial" panose="020B0604020202020204" pitchFamily="34" charset="0"/>
                <a:ea typeface="Helvetica Neue"/>
                <a:hlinkClick r:id="rId2"/>
              </a:rPr>
              <a:t>Cloudera</a:t>
            </a:r>
            <a:r>
              <a:rPr kumimoji="0" lang="zh-TW" sz="1300" b="0" i="0" u="none" strike="noStrike" cap="none" normalizeH="0" baseline="0" smtClean="0">
                <a:ln>
                  <a:noFill/>
                </a:ln>
                <a:solidFill>
                  <a:srgbClr val="555555"/>
                </a:solidFill>
                <a:effectLst/>
                <a:latin typeface="Arial" panose="020B0604020202020204" pitchFamily="34" charset="0"/>
                <a:ea typeface="Helvetica Neue"/>
              </a:rPr>
              <a:t>、</a:t>
            </a:r>
            <a:r>
              <a:rPr kumimoji="0" lang="zh-TW" altLang="zh-TW" sz="1300" b="0" i="0" u="none" strike="noStrike" cap="none" normalizeH="0" baseline="0" smtClean="0">
                <a:ln>
                  <a:noFill/>
                </a:ln>
                <a:solidFill>
                  <a:srgbClr val="C13B3B"/>
                </a:solidFill>
                <a:effectLst/>
                <a:latin typeface="Arial" panose="020B0604020202020204" pitchFamily="34" charset="0"/>
                <a:ea typeface="Helvetica Neue"/>
                <a:hlinkClick r:id="rId3"/>
              </a:rPr>
              <a:t>SumAll</a:t>
            </a:r>
            <a:r>
              <a:rPr kumimoji="0" lang="zh-TW" altLang="zh-TW" sz="1300" b="0" i="0" u="none" strike="noStrike" cap="none" normalizeH="0" baseline="0" smtClean="0">
                <a:ln>
                  <a:noFill/>
                </a:ln>
                <a:solidFill>
                  <a:srgbClr val="555555"/>
                </a:solidFill>
                <a:effectLst/>
                <a:latin typeface="Arial" panose="020B0604020202020204" pitchFamily="34" charset="0"/>
                <a:ea typeface="Helvetica Neue"/>
              </a:rPr>
              <a:t> </a:t>
            </a:r>
            <a:r>
              <a:rPr kumimoji="0" lang="zh-TW" sz="1300" b="0" i="0" u="none" strike="noStrike" cap="none" normalizeH="0" baseline="0" smtClean="0">
                <a:ln>
                  <a:noFill/>
                </a:ln>
                <a:solidFill>
                  <a:srgbClr val="555555"/>
                </a:solidFill>
                <a:effectLst/>
                <a:latin typeface="Arial" panose="020B0604020202020204" pitchFamily="34" charset="0"/>
                <a:ea typeface="Helvetica Neue"/>
              </a:rPr>
              <a:t>的線上分析平台，以及 </a:t>
            </a:r>
            <a:r>
              <a:rPr kumimoji="0" lang="zh-TW" altLang="zh-TW" sz="1300" b="0" i="0" u="none" strike="noStrike" cap="none" normalizeH="0" baseline="0" smtClean="0">
                <a:ln>
                  <a:noFill/>
                </a:ln>
                <a:solidFill>
                  <a:srgbClr val="C13B3B"/>
                </a:solidFill>
                <a:effectLst/>
                <a:latin typeface="Arial" panose="020B0604020202020204" pitchFamily="34" charset="0"/>
                <a:ea typeface="Helvetica Neue"/>
                <a:hlinkClick r:id="rId4"/>
              </a:rPr>
              <a:t>Tableau</a:t>
            </a:r>
            <a:r>
              <a:rPr kumimoji="0" lang="zh-TW" sz="1300" b="0" i="0" u="none" strike="noStrike" cap="none" normalizeH="0" baseline="0" smtClean="0">
                <a:ln>
                  <a:noFill/>
                </a:ln>
                <a:solidFill>
                  <a:srgbClr val="555555"/>
                </a:solidFill>
                <a:effectLst/>
                <a:latin typeface="Arial" panose="020B0604020202020204" pitchFamily="34" charset="0"/>
                <a:ea typeface="Helvetica Neue"/>
              </a:rPr>
              <a:t>、</a:t>
            </a:r>
            <a:r>
              <a:rPr kumimoji="0" lang="zh-TW" altLang="zh-TW" sz="1300" b="0" i="0" u="none" strike="noStrike" cap="none" normalizeH="0" baseline="0" smtClean="0">
                <a:ln>
                  <a:noFill/>
                </a:ln>
                <a:solidFill>
                  <a:srgbClr val="C13B3B"/>
                </a:solidFill>
                <a:effectLst/>
                <a:latin typeface="Arial" panose="020B0604020202020204" pitchFamily="34" charset="0"/>
                <a:ea typeface="Helvetica Neue"/>
                <a:hlinkClick r:id="rId5"/>
              </a:rPr>
              <a:t>QlikView</a:t>
            </a:r>
            <a:r>
              <a:rPr kumimoji="0" lang="zh-TW" altLang="zh-TW" sz="1300" b="0" i="0" u="none" strike="noStrike" cap="none" normalizeH="0" baseline="0" smtClean="0">
                <a:ln>
                  <a:noFill/>
                </a:ln>
                <a:solidFill>
                  <a:srgbClr val="555555"/>
                </a:solidFill>
                <a:effectLst/>
                <a:latin typeface="Arial" panose="020B0604020202020204" pitchFamily="34" charset="0"/>
                <a:ea typeface="Helvetica Neue"/>
              </a:rPr>
              <a:t> </a:t>
            </a:r>
            <a:r>
              <a:rPr kumimoji="0" lang="zh-TW" sz="1300" b="0" i="0" u="none" strike="noStrike" cap="none" normalizeH="0" baseline="0" smtClean="0">
                <a:ln>
                  <a:noFill/>
                </a:ln>
                <a:solidFill>
                  <a:srgbClr val="555555"/>
                </a:solidFill>
                <a:effectLst/>
                <a:latin typeface="Arial" panose="020B0604020202020204" pitchFamily="34" charset="0"/>
                <a:ea typeface="Helvetica Neue"/>
              </a:rPr>
              <a:t>等資料視覺化工具。許多企業都會要求員工熟悉上述平台及工具、具備一些數據分析「基本技能」。</a:t>
            </a:r>
            <a:endParaRPr kumimoji="0" lang="zh-TW"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331506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t>建構</a:t>
            </a:r>
            <a:r>
              <a:rPr lang="en-US" altLang="zh-TW" b="1" dirty="0"/>
              <a:t>Big Data</a:t>
            </a:r>
            <a:r>
              <a:rPr lang="zh-TW" altLang="en-US" b="1" dirty="0"/>
              <a:t>應用七</a:t>
            </a:r>
            <a:r>
              <a:rPr lang="zh-TW" altLang="en-US" b="1" dirty="0" smtClean="0"/>
              <a:t>步驟</a:t>
            </a:r>
            <a:endParaRPr lang="zh-TW" altLang="en-US" dirty="0"/>
          </a:p>
        </p:txBody>
      </p:sp>
      <p:sp>
        <p:nvSpPr>
          <p:cNvPr id="3" name="內容版面配置區 2"/>
          <p:cNvSpPr>
            <a:spLocks noGrp="1"/>
          </p:cNvSpPr>
          <p:nvPr>
            <p:ph idx="1"/>
          </p:nvPr>
        </p:nvSpPr>
        <p:spPr>
          <a:xfrm>
            <a:off x="543222" y="1563181"/>
            <a:ext cx="8596668" cy="3880773"/>
          </a:xfrm>
        </p:spPr>
        <p:txBody>
          <a:bodyPr>
            <a:normAutofit/>
          </a:bodyPr>
          <a:lstStyle/>
          <a:p>
            <a:r>
              <a:rPr lang="zh-TW" altLang="en-US" sz="2400" b="1" dirty="0" smtClean="0"/>
              <a:t>收集（</a:t>
            </a:r>
            <a:r>
              <a:rPr lang="en-US" altLang="zh-TW" sz="2400" b="1" dirty="0" smtClean="0"/>
              <a:t>collection</a:t>
            </a:r>
            <a:r>
              <a:rPr lang="zh-TW" altLang="en-US" sz="2400" b="1" dirty="0" smtClean="0"/>
              <a:t>）</a:t>
            </a:r>
            <a:r>
              <a:rPr lang="zh-TW" altLang="en-US" sz="2400" dirty="0" smtClean="0"/>
              <a:t>：</a:t>
            </a:r>
            <a:endParaRPr lang="en-US" altLang="zh-TW" sz="2400" dirty="0" smtClean="0"/>
          </a:p>
          <a:p>
            <a:r>
              <a:rPr lang="zh-TW" altLang="en-US" sz="2400" b="1" dirty="0" smtClean="0"/>
              <a:t>儲存（</a:t>
            </a:r>
            <a:r>
              <a:rPr lang="en-US" altLang="zh-TW" sz="2400" b="1" dirty="0" smtClean="0"/>
              <a:t>storage</a:t>
            </a:r>
            <a:r>
              <a:rPr lang="zh-TW" altLang="en-US" sz="2400" b="1" dirty="0" smtClean="0"/>
              <a:t>）</a:t>
            </a:r>
            <a:r>
              <a:rPr lang="zh-TW" altLang="en-US" sz="2400" dirty="0" smtClean="0"/>
              <a:t>：</a:t>
            </a:r>
            <a:endParaRPr lang="en-US" altLang="zh-TW" sz="2400" dirty="0"/>
          </a:p>
          <a:p>
            <a:r>
              <a:rPr lang="zh-TW" altLang="en-US" sz="2400" b="1" dirty="0"/>
              <a:t>管理（</a:t>
            </a:r>
            <a:r>
              <a:rPr lang="en-US" altLang="zh-TW" sz="2400" b="1" dirty="0"/>
              <a:t>management</a:t>
            </a:r>
            <a:r>
              <a:rPr lang="zh-TW" altLang="en-US" sz="2400" b="1" dirty="0" smtClean="0"/>
              <a:t>）</a:t>
            </a:r>
            <a:r>
              <a:rPr lang="zh-TW" altLang="en-US" sz="2400" dirty="0" smtClean="0"/>
              <a:t>：</a:t>
            </a:r>
            <a:endParaRPr lang="en-US" altLang="zh-TW" sz="2400" dirty="0" smtClean="0"/>
          </a:p>
          <a:p>
            <a:r>
              <a:rPr lang="zh-TW" altLang="en-US" sz="2400" b="1" dirty="0" smtClean="0"/>
              <a:t>處理（</a:t>
            </a:r>
            <a:r>
              <a:rPr lang="en-US" altLang="zh-TW" sz="2400" b="1" dirty="0" smtClean="0"/>
              <a:t>processing</a:t>
            </a:r>
            <a:r>
              <a:rPr lang="zh-TW" altLang="en-US" sz="2400" b="1" dirty="0" smtClean="0"/>
              <a:t>）</a:t>
            </a:r>
            <a:r>
              <a:rPr lang="zh-TW" altLang="en-US" sz="2400" dirty="0" smtClean="0"/>
              <a:t>：</a:t>
            </a:r>
            <a:endParaRPr lang="en-US" altLang="zh-TW" sz="2400" dirty="0" smtClean="0"/>
          </a:p>
          <a:p>
            <a:r>
              <a:rPr lang="zh-TW" altLang="en-US" sz="2400" b="1" dirty="0" smtClean="0"/>
              <a:t>呈現（</a:t>
            </a:r>
            <a:r>
              <a:rPr lang="en-US" altLang="zh-TW" sz="2400" b="1" dirty="0" smtClean="0"/>
              <a:t>visualization</a:t>
            </a:r>
            <a:r>
              <a:rPr lang="zh-TW" altLang="en-US" sz="2400" b="1" dirty="0" smtClean="0"/>
              <a:t>）</a:t>
            </a:r>
            <a:r>
              <a:rPr lang="zh-TW" altLang="en-US" sz="2400" dirty="0" smtClean="0"/>
              <a:t>：</a:t>
            </a:r>
            <a:endParaRPr lang="en-US" altLang="zh-TW" sz="2400" dirty="0"/>
          </a:p>
          <a:p>
            <a:r>
              <a:rPr lang="zh-TW" altLang="en-US" sz="2400" b="1" dirty="0" smtClean="0"/>
              <a:t>隱私控管（</a:t>
            </a:r>
            <a:r>
              <a:rPr lang="en-US" altLang="zh-TW" sz="2400" b="1" dirty="0" smtClean="0"/>
              <a:t>privacy</a:t>
            </a:r>
            <a:r>
              <a:rPr lang="zh-TW" altLang="en-US" sz="2400" b="1" dirty="0" smtClean="0"/>
              <a:t>）</a:t>
            </a:r>
            <a:r>
              <a:rPr lang="zh-TW" altLang="en-US" sz="2400" dirty="0" smtClean="0"/>
              <a:t>：</a:t>
            </a:r>
            <a:endParaRPr lang="en-US" altLang="zh-TW" sz="2400" dirty="0" smtClean="0"/>
          </a:p>
          <a:p>
            <a:r>
              <a:rPr lang="zh-TW" altLang="en-US" sz="2400" b="1" dirty="0" smtClean="0"/>
              <a:t>商業模式（</a:t>
            </a:r>
            <a:r>
              <a:rPr lang="en-US" altLang="zh-TW" sz="2400" b="1" dirty="0" smtClean="0"/>
              <a:t>business model</a:t>
            </a:r>
            <a:r>
              <a:rPr lang="zh-TW" altLang="en-US" sz="2400" b="1" dirty="0" smtClean="0"/>
              <a:t>）</a:t>
            </a:r>
            <a:r>
              <a:rPr lang="zh-TW" altLang="en-US" sz="2400" dirty="0" smtClean="0"/>
              <a:t>：</a:t>
            </a:r>
            <a:endParaRPr lang="en-US" altLang="zh-TW" sz="2400" dirty="0" smtClean="0"/>
          </a:p>
          <a:p>
            <a:endParaRPr lang="zh-TW" altLang="en-US" sz="2400" dirty="0"/>
          </a:p>
        </p:txBody>
      </p:sp>
    </p:spTree>
    <p:extLst>
      <p:ext uri="{BB962C8B-B14F-4D97-AF65-F5344CB8AC3E}">
        <p14:creationId xmlns:p14="http://schemas.microsoft.com/office/powerpoint/2010/main" val="31403242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早期數據機</a:t>
            </a:r>
            <a:endParaRPr lang="zh-TW" altLang="en-US" dirty="0"/>
          </a:p>
        </p:txBody>
      </p:sp>
      <p:pic>
        <p:nvPicPr>
          <p:cNvPr id="1026" name="Picture 2" descr="File:External 33.6k serial dial-up modem.jpg - Wikimedia Commons"/>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57160" y="2071136"/>
            <a:ext cx="4354902" cy="326617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S232 56K 外接數據機支援win 8.1 | 露天拍賣"/>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0922" y="2071136"/>
            <a:ext cx="4969427" cy="3266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61104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smtClean="0"/>
              <a:t>收集（</a:t>
            </a:r>
            <a:r>
              <a:rPr lang="en-US" altLang="zh-TW" b="1" dirty="0" smtClean="0"/>
              <a:t>collection</a:t>
            </a:r>
            <a:r>
              <a:rPr lang="zh-TW" altLang="en-US" b="1" dirty="0" smtClean="0"/>
              <a:t>）</a:t>
            </a:r>
            <a:r>
              <a:rPr lang="zh-TW" altLang="en-US" dirty="0" smtClean="0"/>
              <a:t>：</a:t>
            </a:r>
            <a:endParaRPr lang="zh-TW" altLang="en-US" dirty="0"/>
          </a:p>
        </p:txBody>
      </p:sp>
      <p:sp>
        <p:nvSpPr>
          <p:cNvPr id="3" name="內容版面配置區 2"/>
          <p:cNvSpPr>
            <a:spLocks noGrp="1"/>
          </p:cNvSpPr>
          <p:nvPr>
            <p:ph idx="1"/>
          </p:nvPr>
        </p:nvSpPr>
        <p:spPr/>
        <p:txBody>
          <a:bodyPr>
            <a:normAutofit/>
          </a:bodyPr>
          <a:lstStyle/>
          <a:p>
            <a:r>
              <a:rPr lang="zh-TW" altLang="en-US" sz="2800" dirty="0" smtClean="0">
                <a:solidFill>
                  <a:schemeClr val="tx1"/>
                </a:solidFill>
              </a:rPr>
              <a:t>這</a:t>
            </a:r>
            <a:r>
              <a:rPr lang="zh-TW" altLang="en-US" sz="2800" dirty="0">
                <a:solidFill>
                  <a:schemeClr val="tx1"/>
                </a:solidFill>
              </a:rPr>
              <a:t>是</a:t>
            </a:r>
            <a:r>
              <a:rPr lang="en-US" altLang="zh-TW" sz="2800" dirty="0">
                <a:solidFill>
                  <a:schemeClr val="tx1"/>
                </a:solidFill>
              </a:rPr>
              <a:t>Big Data</a:t>
            </a:r>
            <a:r>
              <a:rPr lang="zh-TW" altLang="en-US" sz="2800" dirty="0">
                <a:solidFill>
                  <a:schemeClr val="tx1"/>
                </a:solidFill>
              </a:rPr>
              <a:t>的第一個門檻，沒有資料，一切免談。因此只有擁有資料的特定的公司和機構，或是設法建立蒐集資料的管道，才有機會發展</a:t>
            </a:r>
            <a:r>
              <a:rPr lang="en-US" altLang="zh-TW" sz="2800" dirty="0" smtClean="0">
                <a:solidFill>
                  <a:schemeClr val="tx1"/>
                </a:solidFill>
              </a:rPr>
              <a:t>Big</a:t>
            </a:r>
            <a:r>
              <a:rPr lang="zh-TW" altLang="en-US" sz="2800" dirty="0" smtClean="0">
                <a:solidFill>
                  <a:schemeClr val="tx1"/>
                </a:solidFill>
              </a:rPr>
              <a:t> </a:t>
            </a:r>
            <a:r>
              <a:rPr lang="en-US" altLang="zh-TW" sz="2800" dirty="0" smtClean="0">
                <a:solidFill>
                  <a:schemeClr val="tx1"/>
                </a:solidFill>
              </a:rPr>
              <a:t>Data</a:t>
            </a:r>
            <a:r>
              <a:rPr lang="zh-TW" altLang="en-US" sz="2800" dirty="0">
                <a:solidFill>
                  <a:schemeClr val="tx1"/>
                </a:solidFill>
              </a:rPr>
              <a:t>應用。</a:t>
            </a:r>
          </a:p>
          <a:p>
            <a:endParaRPr lang="zh-TW" altLang="en-US" sz="2800" dirty="0">
              <a:solidFill>
                <a:schemeClr val="tx1"/>
              </a:solidFill>
            </a:endParaRPr>
          </a:p>
        </p:txBody>
      </p:sp>
    </p:spTree>
    <p:extLst>
      <p:ext uri="{BB962C8B-B14F-4D97-AF65-F5344CB8AC3E}">
        <p14:creationId xmlns:p14="http://schemas.microsoft.com/office/powerpoint/2010/main" val="7972099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smtClean="0"/>
              <a:t>儲存（</a:t>
            </a:r>
            <a:r>
              <a:rPr lang="en-US" altLang="zh-TW" b="1" dirty="0" smtClean="0"/>
              <a:t>storage</a:t>
            </a:r>
            <a:r>
              <a:rPr lang="zh-TW" altLang="en-US" b="1" dirty="0" smtClean="0"/>
              <a:t>）</a:t>
            </a:r>
            <a:r>
              <a:rPr lang="zh-TW" altLang="en-US" dirty="0" smtClean="0"/>
              <a:t>：</a:t>
            </a:r>
            <a:endParaRPr lang="zh-TW" altLang="en-US" dirty="0"/>
          </a:p>
        </p:txBody>
      </p:sp>
      <p:sp>
        <p:nvSpPr>
          <p:cNvPr id="3" name="內容版面配置區 2"/>
          <p:cNvSpPr>
            <a:spLocks noGrp="1"/>
          </p:cNvSpPr>
          <p:nvPr>
            <p:ph idx="1"/>
          </p:nvPr>
        </p:nvSpPr>
        <p:spPr/>
        <p:txBody>
          <a:bodyPr>
            <a:normAutofit/>
          </a:bodyPr>
          <a:lstStyle/>
          <a:p>
            <a:pPr algn="just"/>
            <a:r>
              <a:rPr lang="zh-TW" altLang="en-US" sz="2800" dirty="0" smtClean="0"/>
              <a:t>以</a:t>
            </a:r>
            <a:r>
              <a:rPr lang="zh-TW" altLang="en-US" sz="2800" dirty="0"/>
              <a:t>現在的科技，只要有經費，儲存</a:t>
            </a:r>
            <a:r>
              <a:rPr lang="en-US" altLang="zh-TW" sz="2800" dirty="0" smtClean="0"/>
              <a:t>Petabyte</a:t>
            </a:r>
            <a:r>
              <a:rPr lang="zh-TW" altLang="en-US" sz="2800" dirty="0" smtClean="0"/>
              <a:t>等級</a:t>
            </a:r>
            <a:r>
              <a:rPr lang="zh-TW" altLang="en-US" sz="2800" dirty="0"/>
              <a:t>的資料，早已不是問題。</a:t>
            </a:r>
            <a:r>
              <a:rPr lang="en-US" altLang="zh-TW" sz="2800" dirty="0" err="1"/>
              <a:t>Hadoop</a:t>
            </a:r>
            <a:r>
              <a:rPr lang="zh-TW" altLang="en-US" sz="2800" dirty="0"/>
              <a:t>是一個開放原始碼軟體計畫（</a:t>
            </a:r>
            <a:r>
              <a:rPr lang="en-US" altLang="zh-TW" sz="2800" dirty="0" smtClean="0"/>
              <a:t>open-source  software </a:t>
            </a:r>
            <a:r>
              <a:rPr lang="en-US" altLang="zh-TW" sz="2800" dirty="0"/>
              <a:t>project</a:t>
            </a:r>
            <a:r>
              <a:rPr lang="zh-TW" altLang="en-US" sz="2800" dirty="0"/>
              <a:t>），可以讓使用者將大型檔案切割成許多區塊分散放置在多台電腦上，也具備容錯、高效能等優點。</a:t>
            </a:r>
          </a:p>
          <a:p>
            <a:endParaRPr lang="zh-TW" altLang="en-US" sz="2800" dirty="0"/>
          </a:p>
        </p:txBody>
      </p:sp>
    </p:spTree>
    <p:extLst>
      <p:ext uri="{BB962C8B-B14F-4D97-AF65-F5344CB8AC3E}">
        <p14:creationId xmlns:p14="http://schemas.microsoft.com/office/powerpoint/2010/main" val="5256387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smtClean="0"/>
              <a:t>管理（</a:t>
            </a:r>
            <a:r>
              <a:rPr lang="en-US" altLang="zh-TW" b="1" dirty="0" smtClean="0"/>
              <a:t>management</a:t>
            </a:r>
            <a:r>
              <a:rPr lang="zh-TW" altLang="en-US" b="1" dirty="0" smtClean="0"/>
              <a:t>）</a:t>
            </a:r>
            <a:r>
              <a:rPr lang="zh-TW" altLang="en-US" dirty="0" smtClean="0"/>
              <a:t>：</a:t>
            </a:r>
            <a:endParaRPr lang="zh-TW" altLang="en-US" dirty="0"/>
          </a:p>
        </p:txBody>
      </p:sp>
      <p:sp>
        <p:nvSpPr>
          <p:cNvPr id="3" name="內容版面配置區 2"/>
          <p:cNvSpPr>
            <a:spLocks noGrp="1"/>
          </p:cNvSpPr>
          <p:nvPr>
            <p:ph idx="1"/>
          </p:nvPr>
        </p:nvSpPr>
        <p:spPr>
          <a:xfrm>
            <a:off x="677334" y="1824159"/>
            <a:ext cx="8596668" cy="3880773"/>
          </a:xfrm>
        </p:spPr>
        <p:txBody>
          <a:bodyPr>
            <a:normAutofit/>
          </a:bodyPr>
          <a:lstStyle/>
          <a:p>
            <a:r>
              <a:rPr lang="zh-TW" altLang="en-US" sz="2800" dirty="0">
                <a:solidFill>
                  <a:schemeClr val="tx1"/>
                </a:solidFill>
              </a:rPr>
              <a:t>除了以檔案方式管理資料之外，將資料輸入資料庫系統，是資訊系統常見的作法，方便使用者將資料分門別類和搜索更新資料。然而在</a:t>
            </a:r>
            <a:r>
              <a:rPr lang="en-US" altLang="zh-TW" sz="2800" dirty="0" smtClean="0">
                <a:solidFill>
                  <a:schemeClr val="tx1"/>
                </a:solidFill>
              </a:rPr>
              <a:t>Big</a:t>
            </a:r>
            <a:r>
              <a:rPr lang="zh-TW" altLang="en-US" sz="2800" dirty="0" smtClean="0">
                <a:solidFill>
                  <a:schemeClr val="tx1"/>
                </a:solidFill>
              </a:rPr>
              <a:t> </a:t>
            </a:r>
            <a:r>
              <a:rPr lang="en-US" altLang="zh-TW" sz="2800" dirty="0" smtClean="0">
                <a:solidFill>
                  <a:schemeClr val="tx1"/>
                </a:solidFill>
              </a:rPr>
              <a:t>Data</a:t>
            </a:r>
            <a:r>
              <a:rPr lang="zh-TW" altLang="en-US" sz="2800" dirty="0">
                <a:solidFill>
                  <a:schemeClr val="tx1"/>
                </a:solidFill>
              </a:rPr>
              <a:t>的情況下，</a:t>
            </a:r>
            <a:r>
              <a:rPr lang="zh-TW" altLang="en-US" sz="2800" dirty="0">
                <a:solidFill>
                  <a:srgbClr val="FF0000"/>
                </a:solidFill>
              </a:rPr>
              <a:t>資料庫系統的效率成為應用開發的重點之一</a:t>
            </a:r>
            <a:r>
              <a:rPr lang="zh-TW" altLang="en-US" sz="2800" dirty="0">
                <a:solidFill>
                  <a:schemeClr val="tx1"/>
                </a:solidFill>
              </a:rPr>
              <a:t>。因此，有別於傳統的關聯式資料庫系統（</a:t>
            </a:r>
            <a:r>
              <a:rPr lang="en-US" altLang="zh-TW" sz="2800" dirty="0">
                <a:solidFill>
                  <a:schemeClr val="tx1"/>
                </a:solidFill>
              </a:rPr>
              <a:t>relational </a:t>
            </a:r>
            <a:r>
              <a:rPr lang="en-US" altLang="zh-TW" sz="2800" dirty="0" smtClean="0">
                <a:solidFill>
                  <a:schemeClr val="tx1"/>
                </a:solidFill>
              </a:rPr>
              <a:t>database</a:t>
            </a:r>
            <a:r>
              <a:rPr lang="zh-TW" altLang="en-US" sz="2800" dirty="0" smtClean="0">
                <a:solidFill>
                  <a:schemeClr val="tx1"/>
                </a:solidFill>
              </a:rPr>
              <a:t> </a:t>
            </a:r>
            <a:r>
              <a:rPr lang="en-US" altLang="zh-TW" sz="2800" dirty="0" smtClean="0">
                <a:solidFill>
                  <a:schemeClr val="tx1"/>
                </a:solidFill>
              </a:rPr>
              <a:t>management </a:t>
            </a:r>
            <a:r>
              <a:rPr lang="en-US" altLang="zh-TW" sz="2800" dirty="0">
                <a:solidFill>
                  <a:schemeClr val="tx1"/>
                </a:solidFill>
              </a:rPr>
              <a:t>system</a:t>
            </a:r>
            <a:r>
              <a:rPr lang="zh-TW" altLang="en-US" sz="2800" dirty="0">
                <a:solidFill>
                  <a:schemeClr val="tx1"/>
                </a:solidFill>
              </a:rPr>
              <a:t>），專門針對</a:t>
            </a:r>
            <a:r>
              <a:rPr lang="en-US" altLang="zh-TW" sz="2800" dirty="0" smtClean="0">
                <a:solidFill>
                  <a:schemeClr val="tx1"/>
                </a:solidFill>
              </a:rPr>
              <a:t>Big</a:t>
            </a:r>
            <a:r>
              <a:rPr lang="zh-TW" altLang="en-US" sz="2800" dirty="0" smtClean="0">
                <a:solidFill>
                  <a:schemeClr val="tx1"/>
                </a:solidFill>
              </a:rPr>
              <a:t> </a:t>
            </a:r>
            <a:r>
              <a:rPr lang="en-US" altLang="zh-TW" sz="2800" dirty="0" smtClean="0">
                <a:solidFill>
                  <a:schemeClr val="tx1"/>
                </a:solidFill>
              </a:rPr>
              <a:t>Data</a:t>
            </a:r>
            <a:r>
              <a:rPr lang="zh-TW" altLang="en-US" sz="2800" dirty="0">
                <a:solidFill>
                  <a:schemeClr val="tx1"/>
                </a:solidFill>
              </a:rPr>
              <a:t>應用的資料庫系統應運而生，有些藉著放寬一些傳統資料庫的規範，提昇資料處理的效率。</a:t>
            </a:r>
          </a:p>
        </p:txBody>
      </p:sp>
    </p:spTree>
    <p:extLst>
      <p:ext uri="{BB962C8B-B14F-4D97-AF65-F5344CB8AC3E}">
        <p14:creationId xmlns:p14="http://schemas.microsoft.com/office/powerpoint/2010/main" val="36311200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smtClean="0"/>
              <a:t>處理（</a:t>
            </a:r>
            <a:r>
              <a:rPr lang="en-US" altLang="zh-TW" b="1" dirty="0" smtClean="0"/>
              <a:t>processing</a:t>
            </a:r>
            <a:r>
              <a:rPr lang="zh-TW" altLang="en-US" b="1" dirty="0" smtClean="0"/>
              <a:t>）</a:t>
            </a:r>
            <a:r>
              <a:rPr lang="zh-TW" altLang="en-US" dirty="0" smtClean="0"/>
              <a:t>：</a:t>
            </a:r>
            <a:endParaRPr lang="zh-TW" altLang="en-US" dirty="0"/>
          </a:p>
        </p:txBody>
      </p:sp>
      <p:sp>
        <p:nvSpPr>
          <p:cNvPr id="3" name="內容版面配置區 2"/>
          <p:cNvSpPr>
            <a:spLocks noGrp="1"/>
          </p:cNvSpPr>
          <p:nvPr>
            <p:ph idx="1"/>
          </p:nvPr>
        </p:nvSpPr>
        <p:spPr>
          <a:xfrm>
            <a:off x="608322" y="1479102"/>
            <a:ext cx="8596668" cy="3880773"/>
          </a:xfrm>
        </p:spPr>
        <p:txBody>
          <a:bodyPr>
            <a:noAutofit/>
          </a:bodyPr>
          <a:lstStyle/>
          <a:p>
            <a:r>
              <a:rPr lang="zh-TW" altLang="en-US" sz="2800" dirty="0" smtClean="0"/>
              <a:t>傳統</a:t>
            </a:r>
            <a:r>
              <a:rPr lang="zh-TW" altLang="en-US" sz="2800" dirty="0"/>
              <a:t>的程式撰寫方法，是根據程式會被電腦一行一行循序執行（</a:t>
            </a:r>
            <a:r>
              <a:rPr lang="en-US" altLang="zh-TW" sz="2800" dirty="0"/>
              <a:t>sequential execution</a:t>
            </a:r>
            <a:r>
              <a:rPr lang="zh-TW" altLang="en-US" sz="2800" dirty="0"/>
              <a:t>）的思維。要</a:t>
            </a:r>
            <a:r>
              <a:rPr lang="zh-TW" altLang="en-US" sz="2800" dirty="0">
                <a:solidFill>
                  <a:srgbClr val="FF0000"/>
                </a:solidFill>
              </a:rPr>
              <a:t>快速處理</a:t>
            </a:r>
            <a:r>
              <a:rPr lang="en-US" altLang="zh-TW" sz="2800" dirty="0" smtClean="0">
                <a:solidFill>
                  <a:srgbClr val="FF0000"/>
                </a:solidFill>
              </a:rPr>
              <a:t>Big Data</a:t>
            </a:r>
            <a:r>
              <a:rPr lang="zh-TW" altLang="en-US" sz="2800" dirty="0"/>
              <a:t>，程式必須能夠同時在多台電腦上執行</a:t>
            </a:r>
            <a:r>
              <a:rPr lang="zh-TW" altLang="en-US" sz="2800" dirty="0" smtClean="0"/>
              <a:t>。</a:t>
            </a:r>
            <a:endParaRPr lang="en-US" altLang="zh-TW" sz="2800" dirty="0" smtClean="0"/>
          </a:p>
          <a:p>
            <a:r>
              <a:rPr lang="en-US" altLang="zh-TW" sz="2800" dirty="0" smtClean="0"/>
              <a:t>Google</a:t>
            </a:r>
            <a:r>
              <a:rPr lang="zh-TW" altLang="en-US" sz="2800" dirty="0"/>
              <a:t>所提出的</a:t>
            </a:r>
            <a:r>
              <a:rPr lang="en-US" altLang="zh-TW" sz="2800" dirty="0"/>
              <a:t>MapReduce</a:t>
            </a:r>
            <a:r>
              <a:rPr lang="zh-TW" altLang="en-US" sz="2800" dirty="0"/>
              <a:t>程式設計框架（</a:t>
            </a:r>
            <a:r>
              <a:rPr lang="en-US" altLang="zh-TW" sz="2800" dirty="0"/>
              <a:t>framework</a:t>
            </a:r>
            <a:r>
              <a:rPr lang="zh-TW" altLang="en-US" sz="2800" dirty="0"/>
              <a:t>），方便使用者製作出能同時利用</a:t>
            </a:r>
            <a:r>
              <a:rPr lang="zh-TW" altLang="en-US" sz="2800" dirty="0">
                <a:solidFill>
                  <a:srgbClr val="FF0000"/>
                </a:solidFill>
              </a:rPr>
              <a:t>成千上萬台電腦上處理</a:t>
            </a:r>
            <a:r>
              <a:rPr lang="en-US" altLang="zh-TW" sz="2800" dirty="0" smtClean="0">
                <a:solidFill>
                  <a:srgbClr val="FF0000"/>
                </a:solidFill>
              </a:rPr>
              <a:t>Big Data</a:t>
            </a:r>
            <a:r>
              <a:rPr lang="zh-TW" altLang="en-US" sz="2800" dirty="0">
                <a:solidFill>
                  <a:srgbClr val="FF0000"/>
                </a:solidFill>
              </a:rPr>
              <a:t>的平行程式</a:t>
            </a:r>
            <a:r>
              <a:rPr lang="zh-TW" altLang="en-US" sz="2800" dirty="0"/>
              <a:t>（</a:t>
            </a:r>
            <a:r>
              <a:rPr lang="en-US" altLang="zh-TW" sz="2800" dirty="0" smtClean="0"/>
              <a:t>parallel program</a:t>
            </a:r>
            <a:r>
              <a:rPr lang="zh-TW" altLang="en-US" sz="2800" dirty="0"/>
              <a:t>）。然而，並非每位應用開發者都願意將原有的程式改寫和平行化，尤其是套裝軟體的使用者，因此常用的</a:t>
            </a:r>
            <a:r>
              <a:rPr lang="en-US" altLang="zh-TW" sz="2800" dirty="0"/>
              <a:t>R</a:t>
            </a:r>
            <a:r>
              <a:rPr lang="zh-TW" altLang="en-US" sz="2800" dirty="0"/>
              <a:t>、</a:t>
            </a:r>
            <a:r>
              <a:rPr lang="en-US" altLang="zh-TW" sz="2800" dirty="0"/>
              <a:t>SPSS</a:t>
            </a:r>
            <a:r>
              <a:rPr lang="zh-TW" altLang="en-US" sz="2800" dirty="0"/>
              <a:t>、</a:t>
            </a:r>
            <a:r>
              <a:rPr lang="en-US" altLang="zh-TW" sz="2800" dirty="0" err="1"/>
              <a:t>Matlab</a:t>
            </a:r>
            <a:r>
              <a:rPr lang="zh-TW" altLang="en-US" sz="2800" dirty="0"/>
              <a:t>等軟體也設法支援</a:t>
            </a:r>
            <a:r>
              <a:rPr lang="en-US" altLang="zh-TW" sz="2800" dirty="0" smtClean="0"/>
              <a:t>Big Data</a:t>
            </a:r>
            <a:r>
              <a:rPr lang="zh-TW" altLang="en-US" sz="2800" dirty="0"/>
              <a:t>，以及以平行執行的方式來加速處理。</a:t>
            </a:r>
          </a:p>
          <a:p>
            <a:endParaRPr lang="zh-TW" altLang="en-US" sz="2800" dirty="0"/>
          </a:p>
        </p:txBody>
      </p:sp>
    </p:spTree>
    <p:extLst>
      <p:ext uri="{BB962C8B-B14F-4D97-AF65-F5344CB8AC3E}">
        <p14:creationId xmlns:p14="http://schemas.microsoft.com/office/powerpoint/2010/main" val="4552302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smtClean="0"/>
              <a:t>呈現（</a:t>
            </a:r>
            <a:r>
              <a:rPr lang="en-US" altLang="zh-TW" b="1" dirty="0" smtClean="0"/>
              <a:t>visualization</a:t>
            </a:r>
            <a:r>
              <a:rPr lang="zh-TW" altLang="en-US" b="1" dirty="0" smtClean="0"/>
              <a:t>）</a:t>
            </a:r>
            <a:r>
              <a:rPr lang="zh-TW" altLang="en-US" dirty="0" smtClean="0"/>
              <a:t>：</a:t>
            </a:r>
            <a:endParaRPr lang="zh-TW" altLang="en-US" dirty="0"/>
          </a:p>
        </p:txBody>
      </p:sp>
      <p:sp>
        <p:nvSpPr>
          <p:cNvPr id="3" name="內容版面配置區 2"/>
          <p:cNvSpPr>
            <a:spLocks noGrp="1"/>
          </p:cNvSpPr>
          <p:nvPr>
            <p:ph idx="1"/>
          </p:nvPr>
        </p:nvSpPr>
        <p:spPr>
          <a:xfrm>
            <a:off x="677334" y="1763774"/>
            <a:ext cx="8596668" cy="3880773"/>
          </a:xfrm>
        </p:spPr>
        <p:txBody>
          <a:bodyPr>
            <a:normAutofit/>
          </a:bodyPr>
          <a:lstStyle/>
          <a:p>
            <a:r>
              <a:rPr lang="zh-TW" altLang="en-US" sz="2800" dirty="0" smtClean="0"/>
              <a:t>資料處理</a:t>
            </a:r>
            <a:r>
              <a:rPr lang="zh-TW" altLang="en-US" sz="2800" dirty="0"/>
              <a:t>的前後，往往需要專家或使用者的介入，去確認和觀察資料的意義。然而在</a:t>
            </a:r>
            <a:r>
              <a:rPr lang="en-US" altLang="zh-TW" sz="2800" dirty="0" smtClean="0"/>
              <a:t>Big</a:t>
            </a:r>
            <a:r>
              <a:rPr lang="zh-TW" altLang="en-US" sz="2800" dirty="0" smtClean="0"/>
              <a:t> </a:t>
            </a:r>
            <a:r>
              <a:rPr lang="en-US" altLang="zh-TW" sz="2800" dirty="0" smtClean="0"/>
              <a:t>Data</a:t>
            </a:r>
            <a:r>
              <a:rPr lang="zh-TW" altLang="en-US" sz="2800" dirty="0"/>
              <a:t>的情況下，需要透過一些</a:t>
            </a:r>
            <a:r>
              <a:rPr lang="zh-TW" altLang="en-US" sz="2800" dirty="0">
                <a:solidFill>
                  <a:srgbClr val="FF0000"/>
                </a:solidFill>
              </a:rPr>
              <a:t>專業、圖像化</a:t>
            </a:r>
            <a:r>
              <a:rPr lang="zh-TW" altLang="en-US" sz="2800" dirty="0"/>
              <a:t>的方式有效地將資料快速地呈現在眼前。</a:t>
            </a:r>
          </a:p>
          <a:p>
            <a:endParaRPr lang="zh-TW" altLang="en-US" sz="2800" dirty="0"/>
          </a:p>
        </p:txBody>
      </p:sp>
    </p:spTree>
    <p:extLst>
      <p:ext uri="{BB962C8B-B14F-4D97-AF65-F5344CB8AC3E}">
        <p14:creationId xmlns:p14="http://schemas.microsoft.com/office/powerpoint/2010/main" val="8832815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smtClean="0"/>
              <a:t>隱私控管（</a:t>
            </a:r>
            <a:r>
              <a:rPr lang="en-US" altLang="zh-TW" b="1" dirty="0" smtClean="0"/>
              <a:t>privacy</a:t>
            </a:r>
            <a:r>
              <a:rPr lang="zh-TW" altLang="en-US" b="1" dirty="0" smtClean="0"/>
              <a:t>）</a:t>
            </a:r>
            <a:r>
              <a:rPr lang="zh-TW" altLang="en-US" dirty="0" smtClean="0"/>
              <a:t>：</a:t>
            </a:r>
            <a:endParaRPr lang="zh-TW" altLang="en-US" dirty="0"/>
          </a:p>
        </p:txBody>
      </p:sp>
      <p:sp>
        <p:nvSpPr>
          <p:cNvPr id="3" name="內容版面配置區 2"/>
          <p:cNvSpPr>
            <a:spLocks noGrp="1"/>
          </p:cNvSpPr>
          <p:nvPr>
            <p:ph idx="1"/>
          </p:nvPr>
        </p:nvSpPr>
        <p:spPr>
          <a:xfrm>
            <a:off x="547938" y="1677510"/>
            <a:ext cx="8596668" cy="3880773"/>
          </a:xfrm>
        </p:spPr>
        <p:txBody>
          <a:bodyPr>
            <a:normAutofit/>
          </a:bodyPr>
          <a:lstStyle/>
          <a:p>
            <a:r>
              <a:rPr lang="zh-TW" altLang="en-US" sz="2800" dirty="0" smtClean="0">
                <a:solidFill>
                  <a:schemeClr val="tx1"/>
                </a:solidFill>
              </a:rPr>
              <a:t>實際上</a:t>
            </a:r>
            <a:r>
              <a:rPr lang="zh-TW" altLang="en-US" sz="2800" dirty="0">
                <a:solidFill>
                  <a:schemeClr val="tx1"/>
                </a:solidFill>
              </a:rPr>
              <a:t>，許多資訊系統中的資料屬個人所有，負責保管資料的廠商即便在契約書上明定有分析資料的權利，但同時也有</a:t>
            </a:r>
            <a:r>
              <a:rPr lang="zh-TW" altLang="en-US" sz="2800" dirty="0">
                <a:solidFill>
                  <a:srgbClr val="FF0000"/>
                </a:solidFill>
              </a:rPr>
              <a:t>不可洩漏資料所有者個人隱私的義務。</a:t>
            </a:r>
            <a:r>
              <a:rPr lang="zh-TW" altLang="en-US" sz="2800" dirty="0">
                <a:solidFill>
                  <a:schemeClr val="tx1"/>
                </a:solidFill>
              </a:rPr>
              <a:t>因此，</a:t>
            </a:r>
            <a:r>
              <a:rPr lang="en-US" altLang="zh-TW" sz="2800" dirty="0" smtClean="0">
                <a:solidFill>
                  <a:schemeClr val="tx1"/>
                </a:solidFill>
              </a:rPr>
              <a:t>Big</a:t>
            </a:r>
            <a:r>
              <a:rPr lang="zh-TW" altLang="en-US" sz="2800" dirty="0" smtClean="0">
                <a:solidFill>
                  <a:schemeClr val="tx1"/>
                </a:solidFill>
              </a:rPr>
              <a:t> </a:t>
            </a:r>
            <a:r>
              <a:rPr lang="en-US" altLang="zh-TW" sz="2800" dirty="0" smtClean="0">
                <a:solidFill>
                  <a:schemeClr val="tx1"/>
                </a:solidFill>
              </a:rPr>
              <a:t>Data</a:t>
            </a:r>
            <a:r>
              <a:rPr lang="zh-TW" altLang="en-US" sz="2800" dirty="0">
                <a:solidFill>
                  <a:schemeClr val="tx1"/>
                </a:solidFill>
              </a:rPr>
              <a:t>的控管，成為一個非常敏感、必須設立機制謹慎處理的議題。</a:t>
            </a:r>
          </a:p>
          <a:p>
            <a:endParaRPr lang="zh-TW" altLang="en-US" sz="2800" dirty="0">
              <a:solidFill>
                <a:schemeClr val="tx1"/>
              </a:solidFill>
            </a:endParaRPr>
          </a:p>
        </p:txBody>
      </p:sp>
    </p:spTree>
    <p:extLst>
      <p:ext uri="{BB962C8B-B14F-4D97-AF65-F5344CB8AC3E}">
        <p14:creationId xmlns:p14="http://schemas.microsoft.com/office/powerpoint/2010/main" val="28403025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smtClean="0"/>
              <a:t>商業模式（</a:t>
            </a:r>
            <a:r>
              <a:rPr lang="en-US" altLang="zh-TW" b="1" dirty="0" smtClean="0"/>
              <a:t>business model</a:t>
            </a:r>
            <a:r>
              <a:rPr lang="zh-TW" altLang="en-US" b="1" dirty="0" smtClean="0"/>
              <a:t>）</a:t>
            </a:r>
            <a:r>
              <a:rPr lang="zh-TW" altLang="en-US" dirty="0" smtClean="0"/>
              <a:t>：</a:t>
            </a:r>
            <a:endParaRPr lang="zh-TW" altLang="en-US" dirty="0"/>
          </a:p>
        </p:txBody>
      </p:sp>
      <p:sp>
        <p:nvSpPr>
          <p:cNvPr id="3" name="內容版面配置區 2"/>
          <p:cNvSpPr>
            <a:spLocks noGrp="1"/>
          </p:cNvSpPr>
          <p:nvPr>
            <p:ph idx="1"/>
          </p:nvPr>
        </p:nvSpPr>
        <p:spPr/>
        <p:txBody>
          <a:bodyPr>
            <a:normAutofit/>
          </a:bodyPr>
          <a:lstStyle/>
          <a:p>
            <a:r>
              <a:rPr lang="zh-TW" altLang="en-US" sz="2800" dirty="0" smtClean="0"/>
              <a:t>既然</a:t>
            </a:r>
            <a:r>
              <a:rPr lang="en-US" altLang="zh-TW" sz="2800" dirty="0"/>
              <a:t>Big Data</a:t>
            </a:r>
            <a:r>
              <a:rPr lang="zh-TW" altLang="en-US" sz="2800" dirty="0"/>
              <a:t>應用的開發和系統的建構需要相當大的資源，如何讓花費許多資源所建構的</a:t>
            </a:r>
            <a:r>
              <a:rPr lang="en-US" altLang="zh-TW" sz="2800" dirty="0" smtClean="0"/>
              <a:t>Big</a:t>
            </a:r>
            <a:r>
              <a:rPr lang="zh-TW" altLang="en-US" sz="2800" dirty="0" smtClean="0"/>
              <a:t> </a:t>
            </a:r>
            <a:r>
              <a:rPr lang="en-US" altLang="zh-TW" sz="2800" dirty="0" smtClean="0"/>
              <a:t>Data</a:t>
            </a:r>
            <a:r>
              <a:rPr lang="zh-TW" altLang="en-US" sz="2800" dirty="0"/>
              <a:t>應用獲得足夠的利益，是發展新興</a:t>
            </a:r>
            <a:r>
              <a:rPr lang="en-US" altLang="zh-TW" sz="2800" dirty="0"/>
              <a:t>Big Data</a:t>
            </a:r>
            <a:r>
              <a:rPr lang="zh-TW" altLang="en-US" sz="2800" dirty="0"/>
              <a:t>應用所必須的規劃。</a:t>
            </a:r>
          </a:p>
          <a:p>
            <a:endParaRPr lang="zh-TW" altLang="en-US" sz="2800" dirty="0"/>
          </a:p>
        </p:txBody>
      </p:sp>
    </p:spTree>
    <p:extLst>
      <p:ext uri="{BB962C8B-B14F-4D97-AF65-F5344CB8AC3E}">
        <p14:creationId xmlns:p14="http://schemas.microsoft.com/office/powerpoint/2010/main" val="32157057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巨量</a:t>
            </a:r>
            <a:r>
              <a:rPr lang="en-US" altLang="zh-TW" dirty="0" smtClean="0"/>
              <a:t>(Big Data)</a:t>
            </a:r>
            <a:r>
              <a:rPr lang="zh-TW" altLang="en-US" dirty="0" smtClean="0"/>
              <a:t>資料分析</a:t>
            </a:r>
            <a:r>
              <a:rPr lang="zh-TW" altLang="en-US" dirty="0"/>
              <a:t>工具</a:t>
            </a:r>
          </a:p>
        </p:txBody>
      </p:sp>
      <p:sp>
        <p:nvSpPr>
          <p:cNvPr id="3" name="內容版面配置區 2"/>
          <p:cNvSpPr>
            <a:spLocks noGrp="1"/>
          </p:cNvSpPr>
          <p:nvPr>
            <p:ph idx="1"/>
          </p:nvPr>
        </p:nvSpPr>
        <p:spPr/>
        <p:txBody>
          <a:bodyPr>
            <a:normAutofit/>
          </a:bodyPr>
          <a:lstStyle/>
          <a:p>
            <a:r>
              <a:rPr lang="en-US" altLang="zh-TW" sz="4000" b="1" dirty="0" smtClean="0"/>
              <a:t>R</a:t>
            </a:r>
            <a:r>
              <a:rPr lang="zh-TW" altLang="en-US" sz="4000" b="1" dirty="0" smtClean="0"/>
              <a:t>語言</a:t>
            </a:r>
            <a:endParaRPr lang="en-US" altLang="zh-TW" sz="4000" b="1" dirty="0" smtClean="0"/>
          </a:p>
          <a:p>
            <a:r>
              <a:rPr lang="zh-TW" altLang="en-US" sz="4000" b="1" dirty="0" smtClean="0"/>
              <a:t>自助式分析軟體</a:t>
            </a:r>
            <a:r>
              <a:rPr lang="en-US" altLang="zh-TW" sz="4000" b="1" dirty="0" smtClean="0"/>
              <a:t>(PowerPivot)</a:t>
            </a:r>
            <a:endParaRPr lang="zh-TW" altLang="en-US" sz="4000" dirty="0"/>
          </a:p>
        </p:txBody>
      </p:sp>
    </p:spTree>
    <p:extLst>
      <p:ext uri="{BB962C8B-B14F-4D97-AF65-F5344CB8AC3E}">
        <p14:creationId xmlns:p14="http://schemas.microsoft.com/office/powerpoint/2010/main" val="31773661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19917" y="428222"/>
            <a:ext cx="10018713" cy="1091485"/>
          </a:xfrm>
        </p:spPr>
        <p:txBody>
          <a:bodyPr>
            <a:normAutofit fontScale="90000"/>
          </a:bodyPr>
          <a:lstStyle/>
          <a:p>
            <a:pPr algn="l"/>
            <a:r>
              <a:rPr lang="en-US" altLang="zh-TW" dirty="0"/>
              <a:t>Gartner</a:t>
            </a:r>
            <a:r>
              <a:rPr lang="zh-TW" altLang="en-US" dirty="0" smtClean="0"/>
              <a:t>：</a:t>
            </a:r>
            <a:r>
              <a:rPr lang="en-US" altLang="zh-TW" dirty="0" smtClean="0"/>
              <a:t/>
            </a:r>
            <a:br>
              <a:rPr lang="en-US" altLang="zh-TW" dirty="0" smtClean="0"/>
            </a:br>
            <a:r>
              <a:rPr lang="zh-TW" altLang="en-US" dirty="0" smtClean="0"/>
              <a:t>商業</a:t>
            </a:r>
            <a:r>
              <a:rPr lang="zh-TW" altLang="en-US" dirty="0"/>
              <a:t>智能和分析平台魔力象限報告</a:t>
            </a:r>
          </a:p>
        </p:txBody>
      </p:sp>
      <p:sp>
        <p:nvSpPr>
          <p:cNvPr id="5" name="矩形 4"/>
          <p:cNvSpPr/>
          <p:nvPr/>
        </p:nvSpPr>
        <p:spPr>
          <a:xfrm>
            <a:off x="436505" y="2074991"/>
            <a:ext cx="10459836" cy="3970318"/>
          </a:xfrm>
          <a:prstGeom prst="rect">
            <a:avLst/>
          </a:prstGeom>
        </p:spPr>
        <p:txBody>
          <a:bodyPr wrap="square">
            <a:spAutoFit/>
          </a:bodyPr>
          <a:lstStyle/>
          <a:p>
            <a:pPr marL="514350" indent="-514350">
              <a:buAutoNum type="arabicPeriod"/>
            </a:pPr>
            <a:r>
              <a:rPr lang="zh-TW" altLang="en-US" sz="2800" b="0" i="0" dirty="0" smtClean="0">
                <a:solidFill>
                  <a:srgbClr val="333333"/>
                </a:solidFill>
                <a:effectLst/>
                <a:latin typeface="Helvetica Neue"/>
              </a:rPr>
              <a:t>作為轉向部署現代</a:t>
            </a:r>
            <a:r>
              <a:rPr lang="en-US" altLang="zh-TW" sz="2800" b="0" i="0" dirty="0" smtClean="0">
                <a:solidFill>
                  <a:srgbClr val="333333"/>
                </a:solidFill>
                <a:effectLst/>
                <a:latin typeface="Helvetica Neue"/>
              </a:rPr>
              <a:t>BI</a:t>
            </a:r>
            <a:r>
              <a:rPr lang="zh-TW" altLang="en-US" sz="2800" b="0" i="0" dirty="0" smtClean="0">
                <a:solidFill>
                  <a:srgbClr val="333333"/>
                </a:solidFill>
                <a:effectLst/>
                <a:latin typeface="Helvetica Neue"/>
              </a:rPr>
              <a:t>平台的一部分，大多數業務用戶和分析師都藉助自服務工具進行數據準備，即</a:t>
            </a:r>
            <a:r>
              <a:rPr lang="zh-TW" altLang="en-US" sz="2800" b="1" i="0" dirty="0" smtClean="0">
                <a:solidFill>
                  <a:srgbClr val="333333"/>
                </a:solidFill>
                <a:effectLst/>
                <a:latin typeface="Helvetica Neue"/>
              </a:rPr>
              <a:t>自服務數據準備</a:t>
            </a:r>
            <a:r>
              <a:rPr lang="zh-TW" altLang="en-US" sz="2800" b="0" i="0" dirty="0" smtClean="0">
                <a:solidFill>
                  <a:srgbClr val="333333"/>
                </a:solidFill>
                <a:effectLst/>
                <a:latin typeface="Helvetica Neue"/>
              </a:rPr>
              <a:t>。</a:t>
            </a:r>
            <a:endParaRPr lang="en-US" altLang="zh-TW" sz="2800" b="0" i="0" dirty="0" smtClean="0">
              <a:solidFill>
                <a:srgbClr val="333333"/>
              </a:solidFill>
              <a:effectLst/>
              <a:latin typeface="Helvetica Neue"/>
            </a:endParaRPr>
          </a:p>
          <a:p>
            <a:pPr marL="514350" indent="-514350">
              <a:buAutoNum type="arabicPeriod"/>
            </a:pPr>
            <a:r>
              <a:rPr lang="en-US" altLang="zh-TW" sz="2800" b="0" i="0" dirty="0" smtClean="0">
                <a:solidFill>
                  <a:srgbClr val="333333"/>
                </a:solidFill>
                <a:effectLst/>
                <a:latin typeface="Helvetica Neue"/>
              </a:rPr>
              <a:t> </a:t>
            </a:r>
            <a:r>
              <a:rPr lang="zh-TW" altLang="en-US" sz="2800" b="0" i="0" dirty="0" smtClean="0">
                <a:solidFill>
                  <a:srgbClr val="333333"/>
                </a:solidFill>
                <a:effectLst/>
                <a:latin typeface="Helvetica Neue"/>
              </a:rPr>
              <a:t>大多數獨立自服務數據準備工具將擴展為</a:t>
            </a:r>
            <a:r>
              <a:rPr lang="zh-TW" altLang="en-US" sz="2800" b="1" i="0" dirty="0" smtClean="0">
                <a:solidFill>
                  <a:srgbClr val="333333"/>
                </a:solidFill>
                <a:effectLst/>
                <a:latin typeface="Helvetica Neue"/>
              </a:rPr>
              <a:t>一站式分析平台</a:t>
            </a:r>
            <a:r>
              <a:rPr lang="zh-TW" altLang="en-US" sz="2800" b="0" i="0" dirty="0" smtClean="0">
                <a:solidFill>
                  <a:srgbClr val="333333"/>
                </a:solidFill>
                <a:effectLst/>
                <a:latin typeface="Helvetica Neue"/>
              </a:rPr>
              <a:t>，或者作為一部分功能集成到已有的分析平台。</a:t>
            </a:r>
          </a:p>
          <a:p>
            <a:pPr marL="541338" indent="-541338"/>
            <a:r>
              <a:rPr lang="en-US" altLang="zh-TW" sz="2800" b="0" i="0" dirty="0" smtClean="0">
                <a:solidFill>
                  <a:srgbClr val="333333"/>
                </a:solidFill>
                <a:effectLst/>
                <a:latin typeface="Helvetica Neue"/>
              </a:rPr>
              <a:t>3.   </a:t>
            </a:r>
            <a:r>
              <a:rPr lang="zh-TW" altLang="en-US" sz="2800" b="0" i="0" dirty="0" smtClean="0">
                <a:solidFill>
                  <a:srgbClr val="333333"/>
                </a:solidFill>
                <a:effectLst/>
                <a:latin typeface="Helvetica Neue"/>
              </a:rPr>
              <a:t>智能的、企業級管控的、支持</a:t>
            </a:r>
            <a:r>
              <a:rPr lang="en-US" altLang="zh-TW" sz="2800" b="0" i="0" dirty="0" smtClean="0">
                <a:solidFill>
                  <a:srgbClr val="333333"/>
                </a:solidFill>
                <a:effectLst/>
                <a:latin typeface="Helvetica Neue"/>
              </a:rPr>
              <a:t>Hadoop</a:t>
            </a:r>
            <a:r>
              <a:rPr lang="zh-TW" altLang="en-US" sz="2800" b="0" i="0" dirty="0" smtClean="0">
                <a:solidFill>
                  <a:srgbClr val="333333"/>
                </a:solidFill>
                <a:effectLst/>
                <a:latin typeface="Helvetica Neue"/>
              </a:rPr>
              <a:t>的、支持搜索和可視化的 探索式分析會打包到下一代數據分析平台中，</a:t>
            </a:r>
            <a:r>
              <a:rPr lang="zh-TW" altLang="en-US" sz="2800" b="1" i="0" dirty="0" smtClean="0">
                <a:solidFill>
                  <a:srgbClr val="333333"/>
                </a:solidFill>
                <a:effectLst/>
                <a:latin typeface="Helvetica Neue"/>
              </a:rPr>
              <a:t>一站式平台還包含自服務數據準備和自然語言生成功能。</a:t>
            </a:r>
            <a:endParaRPr lang="zh-TW" altLang="en-US" sz="2800" b="0" i="0" dirty="0" smtClean="0">
              <a:solidFill>
                <a:srgbClr val="333333"/>
              </a:solidFill>
              <a:effectLst/>
              <a:latin typeface="Helvetica Neue"/>
            </a:endParaRPr>
          </a:p>
          <a:p>
            <a:r>
              <a:rPr lang="zh-TW" altLang="en-US" sz="2800" dirty="0" smtClean="0"/>
              <a:t/>
            </a:r>
            <a:br>
              <a:rPr lang="zh-TW" altLang="en-US" sz="2800" dirty="0" smtClean="0"/>
            </a:br>
            <a:r>
              <a:rPr lang="zh-TW" altLang="en-US" sz="2800" b="0" i="0" dirty="0" smtClean="0">
                <a:solidFill>
                  <a:srgbClr val="333333"/>
                </a:solidFill>
                <a:effectLst/>
                <a:latin typeface="Helvetica Neue"/>
              </a:rPr>
              <a:t>原文網址：</a:t>
            </a:r>
            <a:r>
              <a:rPr lang="en-US" altLang="zh-TW" sz="2800" b="0" i="0" u="none" strike="noStrike" dirty="0" smtClean="0">
                <a:solidFill>
                  <a:srgbClr val="EE812A"/>
                </a:solidFill>
                <a:effectLst/>
                <a:latin typeface="Helvetica Neue"/>
                <a:hlinkClick r:id="rId2"/>
              </a:rPr>
              <a:t>https://read01.com/Po4Q5N.html</a:t>
            </a:r>
            <a:endParaRPr lang="zh-TW" altLang="en-US" sz="2800" dirty="0"/>
          </a:p>
        </p:txBody>
      </p:sp>
    </p:spTree>
    <p:extLst>
      <p:ext uri="{BB962C8B-B14F-4D97-AF65-F5344CB8AC3E}">
        <p14:creationId xmlns:p14="http://schemas.microsoft.com/office/powerpoint/2010/main" val="27742403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啟動</a:t>
            </a:r>
            <a:r>
              <a:rPr lang="en-US" altLang="zh-TW" dirty="0" smtClean="0"/>
              <a:t>R</a:t>
            </a:r>
            <a:endParaRPr lang="zh-TW" altLang="en-US" dirty="0"/>
          </a:p>
        </p:txBody>
      </p:sp>
      <p:pic>
        <p:nvPicPr>
          <p:cNvPr id="4" name="內容版面配置區 3"/>
          <p:cNvPicPr>
            <a:picLocks noGrp="1" noChangeAspect="1"/>
          </p:cNvPicPr>
          <p:nvPr>
            <p:ph idx="1"/>
          </p:nvPr>
        </p:nvPicPr>
        <p:blipFill>
          <a:blip r:embed="rId2">
            <a:lum bright="-20000" contrast="20000"/>
          </a:blip>
          <a:stretch>
            <a:fillRect/>
          </a:stretch>
        </p:blipFill>
        <p:spPr>
          <a:xfrm>
            <a:off x="952124" y="1600200"/>
            <a:ext cx="9134133" cy="4339657"/>
          </a:xfrm>
          <a:prstGeom prst="rect">
            <a:avLst/>
          </a:prstGeom>
        </p:spPr>
      </p:pic>
    </p:spTree>
    <p:extLst>
      <p:ext uri="{BB962C8B-B14F-4D97-AF65-F5344CB8AC3E}">
        <p14:creationId xmlns:p14="http://schemas.microsoft.com/office/powerpoint/2010/main" val="1584353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ADSL</a:t>
            </a:r>
            <a:endParaRPr lang="zh-TW" altLang="en-US" dirty="0"/>
          </a:p>
        </p:txBody>
      </p:sp>
      <p:pic>
        <p:nvPicPr>
          <p:cNvPr id="2050" name="Picture 2" descr="中華電信光世代的價格推薦- 2021年9月| 比價比個夠BigGo"/>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52358" y="1797912"/>
            <a:ext cx="5784746" cy="4338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39012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啟動</a:t>
            </a:r>
            <a:r>
              <a:rPr lang="en-US" altLang="zh-TW" dirty="0" err="1" smtClean="0"/>
              <a:t>RStudio</a:t>
            </a:r>
            <a:endParaRPr lang="zh-TW" altLang="en-US" dirty="0"/>
          </a:p>
        </p:txBody>
      </p:sp>
      <p:pic>
        <p:nvPicPr>
          <p:cNvPr id="4" name="內容版面配置區 3"/>
          <p:cNvPicPr>
            <a:picLocks noGrp="1" noChangeAspect="1"/>
          </p:cNvPicPr>
          <p:nvPr>
            <p:ph idx="1"/>
          </p:nvPr>
        </p:nvPicPr>
        <p:blipFill>
          <a:blip r:embed="rId2"/>
          <a:stretch>
            <a:fillRect/>
          </a:stretch>
        </p:blipFill>
        <p:spPr>
          <a:xfrm>
            <a:off x="3549008" y="164039"/>
            <a:ext cx="8315165" cy="6480474"/>
          </a:xfrm>
          <a:prstGeom prst="rect">
            <a:avLst/>
          </a:prstGeom>
        </p:spPr>
      </p:pic>
    </p:spTree>
    <p:extLst>
      <p:ext uri="{BB962C8B-B14F-4D97-AF65-F5344CB8AC3E}">
        <p14:creationId xmlns:p14="http://schemas.microsoft.com/office/powerpoint/2010/main" val="32347530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38697" y="274749"/>
            <a:ext cx="8596668" cy="1320800"/>
          </a:xfrm>
        </p:spPr>
        <p:txBody>
          <a:bodyPr/>
          <a:lstStyle/>
          <a:p>
            <a:r>
              <a:rPr lang="en-US" altLang="zh-TW" dirty="0" smtClean="0"/>
              <a:t>R</a:t>
            </a:r>
            <a:r>
              <a:rPr lang="zh-TW" altLang="en-US" dirty="0" smtClean="0"/>
              <a:t>語言</a:t>
            </a:r>
            <a:endParaRPr lang="zh-TW" altLang="en-US" dirty="0"/>
          </a:p>
        </p:txBody>
      </p:sp>
      <p:pic>
        <p:nvPicPr>
          <p:cNvPr id="1026" name="Picture 2" descr="ãRèªè¨ãçåçæå°çµæ"/>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700010" y="1270000"/>
            <a:ext cx="8881019" cy="5293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95689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2050" name="Picture 2" descr="ãRèªè¨ãçåçæå°çµæ"/>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677334" y="609600"/>
            <a:ext cx="10485107" cy="5568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09003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5071" y="759854"/>
            <a:ext cx="7955903" cy="5848059"/>
          </a:xfrm>
          <a:prstGeom prst="rect">
            <a:avLst/>
          </a:prstGeom>
        </p:spPr>
      </p:pic>
    </p:spTree>
    <p:extLst>
      <p:ext uri="{BB962C8B-B14F-4D97-AF65-F5344CB8AC3E}">
        <p14:creationId xmlns:p14="http://schemas.microsoft.com/office/powerpoint/2010/main" val="89872857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4" name="圖片 3"/>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677213" y="365125"/>
            <a:ext cx="10676587" cy="6341067"/>
          </a:xfrm>
          <a:prstGeom prst="rect">
            <a:avLst/>
          </a:prstGeom>
        </p:spPr>
      </p:pic>
      <p:sp>
        <p:nvSpPr>
          <p:cNvPr id="5" name="圓角矩形 4"/>
          <p:cNvSpPr/>
          <p:nvPr/>
        </p:nvSpPr>
        <p:spPr>
          <a:xfrm>
            <a:off x="10135673" y="428222"/>
            <a:ext cx="1744080" cy="109148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err="1" smtClean="0"/>
              <a:t>PowerPivot</a:t>
            </a:r>
            <a:endParaRPr lang="zh-TW" altLang="en-US" dirty="0"/>
          </a:p>
        </p:txBody>
      </p:sp>
    </p:spTree>
    <p:extLst>
      <p:ext uri="{BB962C8B-B14F-4D97-AF65-F5344CB8AC3E}">
        <p14:creationId xmlns:p14="http://schemas.microsoft.com/office/powerpoint/2010/main" val="11375037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1026" name="Picture 2" descr="http://qlikview-market-dev.s3.amazonaws.com/live/a4ED0000000Y1XMMA0/images/atk%20retail%20analytics%20for%20qlik-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9347"/>
            <a:ext cx="12350839" cy="6947347"/>
          </a:xfrm>
          <a:prstGeom prst="rect">
            <a:avLst/>
          </a:prstGeom>
          <a:noFill/>
          <a:extLst>
            <a:ext uri="{909E8E84-426E-40DD-AFC4-6F175D3DCCD1}">
              <a14:hiddenFill xmlns:a14="http://schemas.microsoft.com/office/drawing/2010/main">
                <a:solidFill>
                  <a:srgbClr val="FFFFFF"/>
                </a:solidFill>
              </a14:hiddenFill>
            </a:ext>
          </a:extLst>
        </p:spPr>
      </p:pic>
      <p:sp>
        <p:nvSpPr>
          <p:cNvPr id="5" name="圓角矩形 4"/>
          <p:cNvSpPr/>
          <p:nvPr/>
        </p:nvSpPr>
        <p:spPr>
          <a:xfrm>
            <a:off x="10135673" y="428222"/>
            <a:ext cx="1744080" cy="109148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smtClean="0"/>
              <a:t>QLIK</a:t>
            </a:r>
            <a:endParaRPr lang="zh-TW" altLang="en-US" dirty="0"/>
          </a:p>
        </p:txBody>
      </p:sp>
    </p:spTree>
    <p:extLst>
      <p:ext uri="{BB962C8B-B14F-4D97-AF65-F5344CB8AC3E}">
        <p14:creationId xmlns:p14="http://schemas.microsoft.com/office/powerpoint/2010/main" val="129692356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2050" name="Picture 2" descr="https://docs.treasuredata.com/images/tableau.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550"/>
            <a:ext cx="12192000" cy="6835450"/>
          </a:xfrm>
          <a:prstGeom prst="rect">
            <a:avLst/>
          </a:prstGeom>
          <a:noFill/>
          <a:extLst>
            <a:ext uri="{909E8E84-426E-40DD-AFC4-6F175D3DCCD1}">
              <a14:hiddenFill xmlns:a14="http://schemas.microsoft.com/office/drawing/2010/main">
                <a:solidFill>
                  <a:srgbClr val="FFFFFF"/>
                </a:solidFill>
              </a14:hiddenFill>
            </a:ext>
          </a:extLst>
        </p:spPr>
      </p:pic>
      <p:sp>
        <p:nvSpPr>
          <p:cNvPr id="5" name="圓角矩形 4"/>
          <p:cNvSpPr/>
          <p:nvPr/>
        </p:nvSpPr>
        <p:spPr>
          <a:xfrm>
            <a:off x="8512935" y="393979"/>
            <a:ext cx="1744080" cy="109148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smtClean="0"/>
              <a:t>Tableau</a:t>
            </a:r>
            <a:endParaRPr lang="zh-TW" altLang="en-US" dirty="0"/>
          </a:p>
        </p:txBody>
      </p:sp>
    </p:spTree>
    <p:extLst>
      <p:ext uri="{BB962C8B-B14F-4D97-AF65-F5344CB8AC3E}">
        <p14:creationId xmlns:p14="http://schemas.microsoft.com/office/powerpoint/2010/main" val="17025351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資料來源</a:t>
            </a:r>
            <a:endParaRPr lang="zh-TW" altLang="en-US" dirty="0"/>
          </a:p>
        </p:txBody>
      </p:sp>
      <p:sp>
        <p:nvSpPr>
          <p:cNvPr id="3" name="內容版面配置區 2"/>
          <p:cNvSpPr>
            <a:spLocks noGrp="1"/>
          </p:cNvSpPr>
          <p:nvPr>
            <p:ph idx="1"/>
          </p:nvPr>
        </p:nvSpPr>
        <p:spPr>
          <a:xfrm>
            <a:off x="838200" y="1838504"/>
            <a:ext cx="10515600" cy="4351338"/>
          </a:xfrm>
        </p:spPr>
        <p:txBody>
          <a:bodyPr/>
          <a:lstStyle/>
          <a:p>
            <a:r>
              <a:rPr lang="zh-TW" altLang="en-US" dirty="0" smtClean="0"/>
              <a:t>資料來源：政府機關資訊通報第 頁 </a:t>
            </a:r>
            <a:r>
              <a:rPr lang="en-US" altLang="zh-TW" dirty="0" smtClean="0"/>
              <a:t>1 331 </a:t>
            </a:r>
            <a:r>
              <a:rPr lang="zh-TW" altLang="en-US" dirty="0" smtClean="0"/>
              <a:t>期</a:t>
            </a:r>
            <a:endParaRPr lang="en-US" altLang="zh-TW" dirty="0" smtClean="0"/>
          </a:p>
          <a:p>
            <a:r>
              <a:rPr lang="zh-TW" altLang="en-US" dirty="0" smtClean="0"/>
              <a:t>數位時代 </a:t>
            </a:r>
            <a:r>
              <a:rPr lang="en-US" altLang="zh-TW" dirty="0" smtClean="0">
                <a:hlinkClick r:id="rId2"/>
              </a:rPr>
              <a:t>https://www.bnext.com.tw/ext_rss/view/id/650357</a:t>
            </a:r>
            <a:endParaRPr lang="en-US" altLang="zh-TW" dirty="0" smtClean="0"/>
          </a:p>
          <a:p>
            <a:r>
              <a:rPr lang="en-US" altLang="zh-TW" dirty="0">
                <a:hlinkClick r:id="rId3"/>
              </a:rPr>
              <a:t>https://</a:t>
            </a:r>
            <a:r>
              <a:rPr lang="en-US" altLang="zh-TW" dirty="0" smtClean="0">
                <a:hlinkClick r:id="rId3"/>
              </a:rPr>
              <a:t>www.inside.com.tw/2015/05/15/big-data-2015-top-trends</a:t>
            </a:r>
            <a:endParaRPr lang="en-US" altLang="zh-TW" dirty="0" smtClean="0"/>
          </a:p>
          <a:p>
            <a:r>
              <a:rPr lang="en-US" altLang="zh-TW" dirty="0">
                <a:hlinkClick r:id="rId4"/>
              </a:rPr>
              <a:t>https://</a:t>
            </a:r>
            <a:r>
              <a:rPr lang="en-US" altLang="zh-TW" dirty="0" smtClean="0">
                <a:hlinkClick r:id="rId4"/>
              </a:rPr>
              <a:t>bigdatafinance.tw/index.php/trend/776-2019-10</a:t>
            </a:r>
            <a:endParaRPr lang="en-US" altLang="zh-TW" dirty="0" smtClean="0"/>
          </a:p>
          <a:p>
            <a:r>
              <a:rPr lang="en-US" altLang="zh-TW" dirty="0">
                <a:hlinkClick r:id="rId5"/>
              </a:rPr>
              <a:t>https://oosga.com/iot</a:t>
            </a:r>
            <a:r>
              <a:rPr lang="en-US" altLang="zh-TW" dirty="0" smtClean="0">
                <a:hlinkClick r:id="rId5"/>
              </a:rPr>
              <a:t>/</a:t>
            </a:r>
            <a:endParaRPr lang="en-US" altLang="zh-TW" dirty="0" smtClean="0"/>
          </a:p>
          <a:p>
            <a:endParaRPr lang="en-US" altLang="zh-TW" dirty="0" smtClean="0"/>
          </a:p>
          <a:p>
            <a:endParaRPr lang="en-US" altLang="zh-TW" dirty="0" smtClean="0"/>
          </a:p>
          <a:p>
            <a:endParaRPr lang="en-US" altLang="zh-TW" dirty="0" smtClean="0"/>
          </a:p>
          <a:p>
            <a:endParaRPr lang="zh-TW" altLang="en-US" dirty="0" smtClean="0"/>
          </a:p>
          <a:p>
            <a:endParaRPr lang="zh-TW" altLang="en-US" dirty="0"/>
          </a:p>
        </p:txBody>
      </p:sp>
    </p:spTree>
    <p:extLst>
      <p:ext uri="{BB962C8B-B14F-4D97-AF65-F5344CB8AC3E}">
        <p14:creationId xmlns:p14="http://schemas.microsoft.com/office/powerpoint/2010/main" val="2505978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48905" y="810884"/>
            <a:ext cx="8428008" cy="6124754"/>
          </a:xfrm>
          <a:prstGeom prst="rect">
            <a:avLst/>
          </a:prstGeom>
        </p:spPr>
        <p:txBody>
          <a:bodyPr wrap="square">
            <a:spAutoFit/>
          </a:bodyPr>
          <a:lstStyle/>
          <a:p>
            <a:pPr fontAlgn="base"/>
            <a:r>
              <a:rPr lang="zh-TW" altLang="en-US" sz="2800" dirty="0">
                <a:solidFill>
                  <a:srgbClr val="000000"/>
                </a:solidFill>
                <a:latin typeface="標楷體" panose="03000509000000000000" pitchFamily="65" charset="-120"/>
                <a:ea typeface="標楷體" panose="03000509000000000000" pitchFamily="65" charset="-120"/>
              </a:rPr>
              <a:t>為了能對後面內容的數據單位有一個大體的概念，我們可以先了解一下各數據單位</a:t>
            </a:r>
            <a:r>
              <a:rPr lang="zh-TW" altLang="en-US" sz="2800" dirty="0" smtClean="0">
                <a:solidFill>
                  <a:srgbClr val="000000"/>
                </a:solidFill>
                <a:latin typeface="標楷體" panose="03000509000000000000" pitchFamily="65" charset="-120"/>
                <a:ea typeface="標楷體" panose="03000509000000000000" pitchFamily="65" charset="-120"/>
              </a:rPr>
              <a:t>。</a:t>
            </a:r>
            <a:endParaRPr lang="en-US" altLang="zh-TW" sz="2800" dirty="0" smtClean="0">
              <a:solidFill>
                <a:srgbClr val="000000"/>
              </a:solidFill>
              <a:latin typeface="標楷體" panose="03000509000000000000" pitchFamily="65" charset="-120"/>
              <a:ea typeface="標楷體" panose="03000509000000000000" pitchFamily="65" charset="-120"/>
            </a:endParaRPr>
          </a:p>
          <a:p>
            <a:pPr fontAlgn="base"/>
            <a:endParaRPr lang="zh-TW" altLang="en-US" sz="2800" dirty="0">
              <a:solidFill>
                <a:srgbClr val="000000"/>
              </a:solidFill>
              <a:latin typeface="標楷體" panose="03000509000000000000" pitchFamily="65" charset="-120"/>
              <a:ea typeface="標楷體" panose="03000509000000000000" pitchFamily="65" charset="-120"/>
            </a:endParaRPr>
          </a:p>
          <a:p>
            <a:pPr fontAlgn="base">
              <a:buFont typeface="Arial" panose="020B0604020202020204" pitchFamily="34" charset="0"/>
              <a:buChar char="•"/>
            </a:pPr>
            <a:r>
              <a:rPr lang="en-US" altLang="zh-TW" sz="2800" dirty="0">
                <a:solidFill>
                  <a:srgbClr val="000000"/>
                </a:solidFill>
                <a:latin typeface="標楷體" panose="03000509000000000000" pitchFamily="65" charset="-120"/>
                <a:ea typeface="標楷體" panose="03000509000000000000" pitchFamily="65" charset="-120"/>
              </a:rPr>
              <a:t>1B (Byte </a:t>
            </a:r>
            <a:r>
              <a:rPr lang="zh-TW" altLang="en-US" sz="2800" dirty="0">
                <a:solidFill>
                  <a:srgbClr val="000000"/>
                </a:solidFill>
                <a:latin typeface="標楷體" panose="03000509000000000000" pitchFamily="65" charset="-120"/>
                <a:ea typeface="標楷體" panose="03000509000000000000" pitchFamily="65" charset="-120"/>
              </a:rPr>
              <a:t>字節</a:t>
            </a:r>
            <a:r>
              <a:rPr lang="en-US" altLang="zh-TW" sz="2800" dirty="0">
                <a:solidFill>
                  <a:srgbClr val="000000"/>
                </a:solidFill>
                <a:latin typeface="標楷體" panose="03000509000000000000" pitchFamily="65" charset="-120"/>
                <a:ea typeface="標楷體" panose="03000509000000000000" pitchFamily="65" charset="-120"/>
              </a:rPr>
              <a:t>)=8b (bit </a:t>
            </a:r>
            <a:r>
              <a:rPr lang="zh-TW" altLang="en-US" sz="2800" dirty="0" smtClean="0">
                <a:solidFill>
                  <a:srgbClr val="000000"/>
                </a:solidFill>
                <a:latin typeface="標楷體" panose="03000509000000000000" pitchFamily="65" charset="-120"/>
                <a:ea typeface="標楷體" panose="03000509000000000000" pitchFamily="65" charset="-120"/>
              </a:rPr>
              <a:t>位元）</a:t>
            </a:r>
            <a:endParaRPr lang="zh-TW" altLang="en-US" sz="2800" dirty="0">
              <a:solidFill>
                <a:srgbClr val="000000"/>
              </a:solidFill>
              <a:latin typeface="標楷體" panose="03000509000000000000" pitchFamily="65" charset="-120"/>
              <a:ea typeface="標楷體" panose="03000509000000000000" pitchFamily="65" charset="-120"/>
            </a:endParaRPr>
          </a:p>
          <a:p>
            <a:pPr fontAlgn="base">
              <a:buFont typeface="Arial" panose="020B0604020202020204" pitchFamily="34" charset="0"/>
              <a:buChar char="•"/>
            </a:pPr>
            <a:r>
              <a:rPr lang="en-US" altLang="zh-TW" sz="2800" dirty="0">
                <a:solidFill>
                  <a:srgbClr val="000000"/>
                </a:solidFill>
                <a:latin typeface="標楷體" panose="03000509000000000000" pitchFamily="65" charset="-120"/>
                <a:ea typeface="標楷體" panose="03000509000000000000" pitchFamily="65" charset="-120"/>
              </a:rPr>
              <a:t>1KB (</a:t>
            </a:r>
            <a:r>
              <a:rPr lang="en-US" altLang="zh-TW" sz="2800" dirty="0" smtClean="0">
                <a:solidFill>
                  <a:srgbClr val="000000"/>
                </a:solidFill>
                <a:latin typeface="標楷體" panose="03000509000000000000" pitchFamily="65" charset="-120"/>
                <a:ea typeface="標楷體" panose="03000509000000000000" pitchFamily="65" charset="-120"/>
              </a:rPr>
              <a:t>Kilobyte)=</a:t>
            </a:r>
            <a:r>
              <a:rPr lang="en-US" altLang="zh-TW" sz="2800" dirty="0">
                <a:solidFill>
                  <a:srgbClr val="000000"/>
                </a:solidFill>
                <a:latin typeface="標楷體" panose="03000509000000000000" pitchFamily="65" charset="-120"/>
                <a:ea typeface="標楷體" panose="03000509000000000000" pitchFamily="65" charset="-120"/>
              </a:rPr>
              <a:t>1024B</a:t>
            </a:r>
          </a:p>
          <a:p>
            <a:pPr fontAlgn="base">
              <a:buFont typeface="Arial" panose="020B0604020202020204" pitchFamily="34" charset="0"/>
              <a:buChar char="•"/>
            </a:pPr>
            <a:r>
              <a:rPr lang="en-US" altLang="zh-TW" sz="2800" dirty="0">
                <a:solidFill>
                  <a:srgbClr val="000000"/>
                </a:solidFill>
                <a:latin typeface="標楷體" panose="03000509000000000000" pitchFamily="65" charset="-120"/>
                <a:ea typeface="標楷體" panose="03000509000000000000" pitchFamily="65" charset="-120"/>
              </a:rPr>
              <a:t>1MB (</a:t>
            </a:r>
            <a:r>
              <a:rPr lang="en-US" altLang="zh-TW" sz="2800" dirty="0" smtClean="0">
                <a:solidFill>
                  <a:srgbClr val="000000"/>
                </a:solidFill>
                <a:latin typeface="標楷體" panose="03000509000000000000" pitchFamily="65" charset="-120"/>
                <a:ea typeface="標楷體" panose="03000509000000000000" pitchFamily="65" charset="-120"/>
              </a:rPr>
              <a:t>Megabyte)=</a:t>
            </a:r>
            <a:r>
              <a:rPr lang="en-US" altLang="zh-TW" sz="2800" dirty="0">
                <a:solidFill>
                  <a:srgbClr val="000000"/>
                </a:solidFill>
                <a:latin typeface="標楷體" panose="03000509000000000000" pitchFamily="65" charset="-120"/>
                <a:ea typeface="標楷體" panose="03000509000000000000" pitchFamily="65" charset="-120"/>
              </a:rPr>
              <a:t>1024KB</a:t>
            </a:r>
          </a:p>
          <a:p>
            <a:pPr fontAlgn="base">
              <a:buFont typeface="Arial" panose="020B0604020202020204" pitchFamily="34" charset="0"/>
              <a:buChar char="•"/>
            </a:pPr>
            <a:r>
              <a:rPr lang="en-US" altLang="zh-TW" sz="2800" dirty="0">
                <a:solidFill>
                  <a:srgbClr val="000000"/>
                </a:solidFill>
                <a:latin typeface="標楷體" panose="03000509000000000000" pitchFamily="65" charset="-120"/>
                <a:ea typeface="標楷體" panose="03000509000000000000" pitchFamily="65" charset="-120"/>
              </a:rPr>
              <a:t>1GB (</a:t>
            </a:r>
            <a:r>
              <a:rPr lang="en-US" altLang="zh-TW" sz="2800" dirty="0" smtClean="0">
                <a:solidFill>
                  <a:srgbClr val="000000"/>
                </a:solidFill>
                <a:latin typeface="標楷體" panose="03000509000000000000" pitchFamily="65" charset="-120"/>
                <a:ea typeface="標楷體" panose="03000509000000000000" pitchFamily="65" charset="-120"/>
              </a:rPr>
              <a:t>Gigabyte)=</a:t>
            </a:r>
            <a:r>
              <a:rPr lang="en-US" altLang="zh-TW" sz="2800" dirty="0">
                <a:solidFill>
                  <a:srgbClr val="000000"/>
                </a:solidFill>
                <a:latin typeface="標楷體" panose="03000509000000000000" pitchFamily="65" charset="-120"/>
                <a:ea typeface="標楷體" panose="03000509000000000000" pitchFamily="65" charset="-120"/>
              </a:rPr>
              <a:t>1024MB</a:t>
            </a:r>
          </a:p>
          <a:p>
            <a:pPr fontAlgn="base">
              <a:buFont typeface="Arial" panose="020B0604020202020204" pitchFamily="34" charset="0"/>
              <a:buChar char="•"/>
            </a:pPr>
            <a:r>
              <a:rPr lang="en-US" altLang="zh-TW" sz="2800" dirty="0">
                <a:solidFill>
                  <a:srgbClr val="000000"/>
                </a:solidFill>
                <a:latin typeface="標楷體" panose="03000509000000000000" pitchFamily="65" charset="-120"/>
                <a:ea typeface="標楷體" panose="03000509000000000000" pitchFamily="65" charset="-120"/>
              </a:rPr>
              <a:t>1TB (</a:t>
            </a:r>
            <a:r>
              <a:rPr lang="en-US" altLang="zh-TW" sz="2800" dirty="0" smtClean="0">
                <a:solidFill>
                  <a:srgbClr val="000000"/>
                </a:solidFill>
                <a:latin typeface="標楷體" panose="03000509000000000000" pitchFamily="65" charset="-120"/>
                <a:ea typeface="標楷體" panose="03000509000000000000" pitchFamily="65" charset="-120"/>
              </a:rPr>
              <a:t>Trillionbyte)=</a:t>
            </a:r>
            <a:r>
              <a:rPr lang="en-US" altLang="zh-TW" sz="2800" dirty="0">
                <a:solidFill>
                  <a:srgbClr val="000000"/>
                </a:solidFill>
                <a:latin typeface="標楷體" panose="03000509000000000000" pitchFamily="65" charset="-120"/>
                <a:ea typeface="標楷體" panose="03000509000000000000" pitchFamily="65" charset="-120"/>
              </a:rPr>
              <a:t>1024GB</a:t>
            </a:r>
          </a:p>
          <a:p>
            <a:pPr fontAlgn="base">
              <a:buFont typeface="Arial" panose="020B0604020202020204" pitchFamily="34" charset="0"/>
              <a:buChar char="•"/>
            </a:pPr>
            <a:r>
              <a:rPr lang="en-US" altLang="zh-TW" sz="2800" dirty="0">
                <a:solidFill>
                  <a:srgbClr val="000000"/>
                </a:solidFill>
                <a:latin typeface="標楷體" panose="03000509000000000000" pitchFamily="65" charset="-120"/>
                <a:ea typeface="標楷體" panose="03000509000000000000" pitchFamily="65" charset="-120"/>
              </a:rPr>
              <a:t>1PB</a:t>
            </a:r>
            <a:r>
              <a:rPr lang="zh-TW" altLang="en-US" sz="2800" dirty="0">
                <a:solidFill>
                  <a:srgbClr val="000000"/>
                </a:solidFill>
                <a:latin typeface="標楷體" panose="03000509000000000000" pitchFamily="65" charset="-120"/>
                <a:ea typeface="標楷體" panose="03000509000000000000" pitchFamily="65" charset="-120"/>
              </a:rPr>
              <a:t>（</a:t>
            </a:r>
            <a:r>
              <a:rPr lang="en-US" altLang="zh-TW" sz="2800" dirty="0" smtClean="0">
                <a:solidFill>
                  <a:srgbClr val="000000"/>
                </a:solidFill>
                <a:latin typeface="標楷體" panose="03000509000000000000" pitchFamily="65" charset="-120"/>
                <a:ea typeface="標楷體" panose="03000509000000000000" pitchFamily="65" charset="-120"/>
              </a:rPr>
              <a:t>Petabyte</a:t>
            </a:r>
            <a:r>
              <a:rPr lang="zh-TW" altLang="en-US" sz="2800" dirty="0" smtClean="0">
                <a:solidFill>
                  <a:srgbClr val="000000"/>
                </a:solidFill>
                <a:latin typeface="標楷體" panose="03000509000000000000" pitchFamily="65" charset="-120"/>
                <a:ea typeface="標楷體" panose="03000509000000000000" pitchFamily="65" charset="-120"/>
              </a:rPr>
              <a:t>）</a:t>
            </a:r>
            <a:r>
              <a:rPr lang="en-US" altLang="zh-TW" sz="2800" dirty="0" smtClean="0">
                <a:solidFill>
                  <a:srgbClr val="000000"/>
                </a:solidFill>
                <a:latin typeface="標楷體" panose="03000509000000000000" pitchFamily="65" charset="-120"/>
                <a:ea typeface="標楷體" panose="03000509000000000000" pitchFamily="65" charset="-120"/>
              </a:rPr>
              <a:t>=</a:t>
            </a:r>
            <a:r>
              <a:rPr lang="en-US" altLang="zh-TW" sz="2800" dirty="0">
                <a:solidFill>
                  <a:srgbClr val="000000"/>
                </a:solidFill>
                <a:latin typeface="標楷體" panose="03000509000000000000" pitchFamily="65" charset="-120"/>
                <a:ea typeface="標楷體" panose="03000509000000000000" pitchFamily="65" charset="-120"/>
              </a:rPr>
              <a:t>1024TB</a:t>
            </a:r>
          </a:p>
          <a:p>
            <a:pPr fontAlgn="base">
              <a:buFont typeface="Arial" panose="020B0604020202020204" pitchFamily="34" charset="0"/>
              <a:buChar char="•"/>
            </a:pPr>
            <a:r>
              <a:rPr lang="en-US" altLang="zh-TW" sz="2800" dirty="0">
                <a:solidFill>
                  <a:srgbClr val="000000"/>
                </a:solidFill>
                <a:latin typeface="標楷體" panose="03000509000000000000" pitchFamily="65" charset="-120"/>
                <a:ea typeface="標楷體" panose="03000509000000000000" pitchFamily="65" charset="-120"/>
              </a:rPr>
              <a:t>1EB</a:t>
            </a:r>
            <a:r>
              <a:rPr lang="zh-TW" altLang="en-US" sz="2800" dirty="0">
                <a:solidFill>
                  <a:srgbClr val="000000"/>
                </a:solidFill>
                <a:latin typeface="標楷體" panose="03000509000000000000" pitchFamily="65" charset="-120"/>
                <a:ea typeface="標楷體" panose="03000509000000000000" pitchFamily="65" charset="-120"/>
              </a:rPr>
              <a:t>（</a:t>
            </a:r>
            <a:r>
              <a:rPr lang="en-US" altLang="zh-TW" sz="2800" dirty="0" smtClean="0">
                <a:solidFill>
                  <a:srgbClr val="000000"/>
                </a:solidFill>
                <a:latin typeface="標楷體" panose="03000509000000000000" pitchFamily="65" charset="-120"/>
                <a:ea typeface="標楷體" panose="03000509000000000000" pitchFamily="65" charset="-120"/>
              </a:rPr>
              <a:t>Exabyte</a:t>
            </a:r>
            <a:r>
              <a:rPr lang="zh-TW" altLang="en-US" sz="2800" dirty="0" smtClean="0">
                <a:solidFill>
                  <a:srgbClr val="000000"/>
                </a:solidFill>
                <a:latin typeface="標楷體" panose="03000509000000000000" pitchFamily="65" charset="-120"/>
                <a:ea typeface="標楷體" panose="03000509000000000000" pitchFamily="65" charset="-120"/>
              </a:rPr>
              <a:t>）</a:t>
            </a:r>
            <a:r>
              <a:rPr lang="en-US" altLang="zh-TW" sz="2800" dirty="0" smtClean="0">
                <a:solidFill>
                  <a:srgbClr val="000000"/>
                </a:solidFill>
                <a:latin typeface="標楷體" panose="03000509000000000000" pitchFamily="65" charset="-120"/>
                <a:ea typeface="標楷體" panose="03000509000000000000" pitchFamily="65" charset="-120"/>
              </a:rPr>
              <a:t>=</a:t>
            </a:r>
            <a:r>
              <a:rPr lang="en-US" altLang="zh-TW" sz="2800" dirty="0">
                <a:solidFill>
                  <a:srgbClr val="000000"/>
                </a:solidFill>
                <a:latin typeface="標楷體" panose="03000509000000000000" pitchFamily="65" charset="-120"/>
                <a:ea typeface="標楷體" panose="03000509000000000000" pitchFamily="65" charset="-120"/>
              </a:rPr>
              <a:t>1024PB</a:t>
            </a:r>
          </a:p>
          <a:p>
            <a:pPr fontAlgn="base">
              <a:buFont typeface="Arial" panose="020B0604020202020204" pitchFamily="34" charset="0"/>
              <a:buChar char="•"/>
            </a:pPr>
            <a:r>
              <a:rPr lang="en-US" altLang="zh-TW" sz="2800" dirty="0">
                <a:solidFill>
                  <a:srgbClr val="000000"/>
                </a:solidFill>
                <a:latin typeface="標楷體" panose="03000509000000000000" pitchFamily="65" charset="-120"/>
                <a:ea typeface="標楷體" panose="03000509000000000000" pitchFamily="65" charset="-120"/>
              </a:rPr>
              <a:t>1ZB (</a:t>
            </a:r>
            <a:r>
              <a:rPr lang="en-US" altLang="zh-TW" sz="2800" dirty="0" smtClean="0">
                <a:solidFill>
                  <a:srgbClr val="000000"/>
                </a:solidFill>
                <a:latin typeface="標楷體" panose="03000509000000000000" pitchFamily="65" charset="-120"/>
                <a:ea typeface="標楷體" panose="03000509000000000000" pitchFamily="65" charset="-120"/>
              </a:rPr>
              <a:t>Zettabyte)=</a:t>
            </a:r>
            <a:r>
              <a:rPr lang="en-US" altLang="zh-TW" sz="2800" dirty="0">
                <a:solidFill>
                  <a:srgbClr val="000000"/>
                </a:solidFill>
                <a:latin typeface="標楷體" panose="03000509000000000000" pitchFamily="65" charset="-120"/>
                <a:ea typeface="標楷體" panose="03000509000000000000" pitchFamily="65" charset="-120"/>
              </a:rPr>
              <a:t>1024EB</a:t>
            </a:r>
          </a:p>
          <a:p>
            <a:pPr fontAlgn="base">
              <a:buFont typeface="Arial" panose="020B0604020202020204" pitchFamily="34" charset="0"/>
              <a:buChar char="•"/>
            </a:pPr>
            <a:r>
              <a:rPr lang="en-US" altLang="zh-TW" sz="2800" dirty="0">
                <a:solidFill>
                  <a:srgbClr val="000000"/>
                </a:solidFill>
                <a:latin typeface="標楷體" panose="03000509000000000000" pitchFamily="65" charset="-120"/>
                <a:ea typeface="標楷體" panose="03000509000000000000" pitchFamily="65" charset="-120"/>
              </a:rPr>
              <a:t>1YB (</a:t>
            </a:r>
            <a:r>
              <a:rPr lang="en-US" altLang="zh-TW" sz="2800" dirty="0" smtClean="0">
                <a:solidFill>
                  <a:srgbClr val="000000"/>
                </a:solidFill>
                <a:latin typeface="標楷體" panose="03000509000000000000" pitchFamily="65" charset="-120"/>
                <a:ea typeface="標楷體" panose="03000509000000000000" pitchFamily="65" charset="-120"/>
              </a:rPr>
              <a:t>Yottabyte)=</a:t>
            </a:r>
            <a:r>
              <a:rPr lang="en-US" altLang="zh-TW" sz="2800" dirty="0">
                <a:solidFill>
                  <a:srgbClr val="000000"/>
                </a:solidFill>
                <a:latin typeface="標楷體" panose="03000509000000000000" pitchFamily="65" charset="-120"/>
                <a:ea typeface="標楷體" panose="03000509000000000000" pitchFamily="65" charset="-120"/>
              </a:rPr>
              <a:t>1024ZB</a:t>
            </a:r>
          </a:p>
          <a:p>
            <a:r>
              <a:rPr lang="zh-TW" altLang="en-US" sz="2800" dirty="0">
                <a:latin typeface="標楷體" panose="03000509000000000000" pitchFamily="65" charset="-120"/>
                <a:ea typeface="標楷體" panose="03000509000000000000" pitchFamily="65" charset="-120"/>
              </a:rPr>
              <a:t/>
            </a:r>
            <a:br>
              <a:rPr lang="zh-TW" altLang="en-US" sz="2800" dirty="0">
                <a:latin typeface="標楷體" panose="03000509000000000000" pitchFamily="65" charset="-120"/>
                <a:ea typeface="標楷體" panose="03000509000000000000" pitchFamily="65" charset="-120"/>
              </a:rPr>
            </a:br>
            <a:endParaRPr lang="zh-TW" altLang="en-US" sz="28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088946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寬頻費率</a:t>
            </a:r>
            <a:endParaRPr lang="zh-TW" altLang="en-US" dirty="0"/>
          </a:p>
        </p:txBody>
      </p:sp>
      <p:pic>
        <p:nvPicPr>
          <p:cNvPr id="4" name="內容版面配置區 3"/>
          <p:cNvPicPr>
            <a:picLocks noGrp="1" noChangeAspect="1"/>
          </p:cNvPicPr>
          <p:nvPr>
            <p:ph idx="1"/>
          </p:nvPr>
        </p:nvPicPr>
        <p:blipFill rotWithShape="1">
          <a:blip r:embed="rId2" cstate="screen">
            <a:extLst>
              <a:ext uri="{28A0092B-C50C-407E-A947-70E740481C1C}">
                <a14:useLocalDpi xmlns:a14="http://schemas.microsoft.com/office/drawing/2010/main"/>
              </a:ext>
            </a:extLst>
          </a:blip>
          <a:srcRect/>
          <a:stretch/>
        </p:blipFill>
        <p:spPr>
          <a:xfrm>
            <a:off x="568004" y="1552713"/>
            <a:ext cx="10900852" cy="4748696"/>
          </a:xfrm>
          <a:prstGeom prst="rect">
            <a:avLst/>
          </a:prstGeom>
        </p:spPr>
      </p:pic>
    </p:spTree>
    <p:extLst>
      <p:ext uri="{BB962C8B-B14F-4D97-AF65-F5344CB8AC3E}">
        <p14:creationId xmlns:p14="http://schemas.microsoft.com/office/powerpoint/2010/main" val="29445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「巨量資料」特性</a:t>
            </a:r>
            <a:endParaRPr lang="zh-TW" altLang="en-US" dirty="0"/>
          </a:p>
        </p:txBody>
      </p:sp>
      <p:sp>
        <p:nvSpPr>
          <p:cNvPr id="3" name="內容版面配置區 2"/>
          <p:cNvSpPr>
            <a:spLocks noGrp="1"/>
          </p:cNvSpPr>
          <p:nvPr>
            <p:ph idx="1"/>
          </p:nvPr>
        </p:nvSpPr>
        <p:spPr>
          <a:xfrm>
            <a:off x="677334" y="1455313"/>
            <a:ext cx="8596668" cy="4586049"/>
          </a:xfrm>
        </p:spPr>
        <p:txBody>
          <a:bodyPr>
            <a:normAutofit fontScale="92500" lnSpcReduction="10000"/>
          </a:bodyPr>
          <a:lstStyle/>
          <a:p>
            <a:r>
              <a:rPr lang="en-US" altLang="zh-TW" sz="2800" dirty="0" smtClean="0">
                <a:solidFill>
                  <a:schemeClr val="tx1"/>
                </a:solidFill>
              </a:rPr>
              <a:t>Volume(</a:t>
            </a:r>
            <a:r>
              <a:rPr lang="zh-TW" altLang="en-US" sz="2800" dirty="0" smtClean="0">
                <a:solidFill>
                  <a:schemeClr val="tx1"/>
                </a:solidFill>
              </a:rPr>
              <a:t>大量性</a:t>
            </a:r>
            <a:r>
              <a:rPr lang="en-US" altLang="zh-TW" sz="2800" dirty="0" smtClean="0">
                <a:solidFill>
                  <a:schemeClr val="tx1"/>
                </a:solidFill>
              </a:rPr>
              <a:t>)</a:t>
            </a:r>
            <a:r>
              <a:rPr lang="zh-TW" altLang="en-US" sz="2800" dirty="0" smtClean="0">
                <a:solidFill>
                  <a:schemeClr val="tx1"/>
                </a:solidFill>
              </a:rPr>
              <a:t>、</a:t>
            </a:r>
            <a:r>
              <a:rPr lang="en-US" altLang="zh-TW" sz="2800" dirty="0" smtClean="0">
                <a:solidFill>
                  <a:schemeClr val="tx1"/>
                </a:solidFill>
              </a:rPr>
              <a:t>Variety(</a:t>
            </a:r>
            <a:r>
              <a:rPr lang="zh-TW" altLang="en-US" sz="2800" dirty="0" smtClean="0">
                <a:solidFill>
                  <a:schemeClr val="tx1"/>
                </a:solidFill>
              </a:rPr>
              <a:t>多樣性</a:t>
            </a:r>
            <a:r>
              <a:rPr lang="en-US" altLang="zh-TW" sz="2800" dirty="0" smtClean="0">
                <a:solidFill>
                  <a:schemeClr val="tx1"/>
                </a:solidFill>
              </a:rPr>
              <a:t>)</a:t>
            </a:r>
            <a:r>
              <a:rPr lang="zh-TW" altLang="en-US" sz="2800" dirty="0" smtClean="0">
                <a:solidFill>
                  <a:schemeClr val="tx1"/>
                </a:solidFill>
              </a:rPr>
              <a:t>、</a:t>
            </a:r>
            <a:r>
              <a:rPr lang="en-US" altLang="zh-TW" sz="2800" dirty="0" smtClean="0">
                <a:solidFill>
                  <a:schemeClr val="tx1"/>
                </a:solidFill>
              </a:rPr>
              <a:t>Velocity(</a:t>
            </a:r>
            <a:r>
              <a:rPr lang="zh-TW" altLang="en-US" sz="2800" dirty="0" smtClean="0">
                <a:solidFill>
                  <a:schemeClr val="tx1"/>
                </a:solidFill>
              </a:rPr>
              <a:t>迅速性</a:t>
            </a:r>
            <a:r>
              <a:rPr lang="en-US" altLang="zh-TW" sz="2800" dirty="0" smtClean="0">
                <a:solidFill>
                  <a:schemeClr val="tx1"/>
                </a:solidFill>
              </a:rPr>
              <a:t>) </a:t>
            </a:r>
            <a:r>
              <a:rPr lang="zh-TW" altLang="en-US" sz="2800" dirty="0" smtClean="0">
                <a:solidFill>
                  <a:schemeClr val="tx1"/>
                </a:solidFill>
              </a:rPr>
              <a:t>、</a:t>
            </a:r>
            <a:r>
              <a:rPr lang="en-US" altLang="zh-TW" sz="2800" dirty="0" smtClean="0">
                <a:solidFill>
                  <a:schemeClr val="tx1"/>
                </a:solidFill>
              </a:rPr>
              <a:t>Veracity(</a:t>
            </a:r>
            <a:r>
              <a:rPr lang="zh-TW" altLang="en-US" sz="2800" dirty="0" smtClean="0">
                <a:solidFill>
                  <a:schemeClr val="tx1"/>
                </a:solidFill>
              </a:rPr>
              <a:t>真實性</a:t>
            </a:r>
            <a:r>
              <a:rPr lang="en-US" altLang="zh-TW" sz="2800" dirty="0" smtClean="0">
                <a:solidFill>
                  <a:schemeClr val="tx1"/>
                </a:solidFill>
              </a:rPr>
              <a:t>)</a:t>
            </a:r>
            <a:r>
              <a:rPr lang="zh-TW" altLang="en-US" sz="2800" dirty="0" smtClean="0">
                <a:solidFill>
                  <a:schemeClr val="tx1"/>
                </a:solidFill>
              </a:rPr>
              <a:t>。</a:t>
            </a:r>
            <a:endParaRPr lang="en-US" altLang="zh-TW" sz="2800" dirty="0" smtClean="0">
              <a:solidFill>
                <a:schemeClr val="tx1"/>
              </a:solidFill>
            </a:endParaRPr>
          </a:p>
          <a:p>
            <a:r>
              <a:rPr lang="zh-TW" altLang="en-US" sz="2800" dirty="0">
                <a:solidFill>
                  <a:schemeClr val="tx1"/>
                </a:solidFill>
              </a:rPr>
              <a:t>將此四大特性整合起來，巨量資料可以定義為「大量湧出且多元變動的</a:t>
            </a:r>
            <a:r>
              <a:rPr lang="zh-TW" altLang="en-US" sz="2800" dirty="0">
                <a:solidFill>
                  <a:srgbClr val="FF0000"/>
                </a:solidFill>
              </a:rPr>
              <a:t>即時資料</a:t>
            </a:r>
            <a:r>
              <a:rPr lang="zh-TW" altLang="en-US" sz="2800" dirty="0"/>
              <a:t>，</a:t>
            </a:r>
            <a:r>
              <a:rPr lang="zh-TW" altLang="en-US" sz="2800" dirty="0">
                <a:solidFill>
                  <a:schemeClr val="tx1"/>
                </a:solidFill>
              </a:rPr>
              <a:t>必須以</a:t>
            </a:r>
            <a:r>
              <a:rPr lang="zh-TW" altLang="en-US" sz="2800" dirty="0">
                <a:solidFill>
                  <a:srgbClr val="FF0000"/>
                </a:solidFill>
              </a:rPr>
              <a:t>高時效</a:t>
            </a:r>
            <a:r>
              <a:rPr lang="zh-TW" altLang="en-US" sz="2800" dirty="0">
                <a:solidFill>
                  <a:schemeClr val="tx1"/>
                </a:solidFill>
              </a:rPr>
              <a:t>的方式完成</a:t>
            </a:r>
            <a:r>
              <a:rPr lang="zh-TW" altLang="en-US" sz="2800" dirty="0">
                <a:solidFill>
                  <a:srgbClr val="FF0000"/>
                </a:solidFill>
              </a:rPr>
              <a:t>取得、分析、處理、保存</a:t>
            </a:r>
            <a:r>
              <a:rPr lang="zh-TW" altLang="en-US" sz="2800" dirty="0">
                <a:solidFill>
                  <a:schemeClr val="tx1"/>
                </a:solidFill>
              </a:rPr>
              <a:t>並反應，而且這些資料本身必須是</a:t>
            </a:r>
            <a:r>
              <a:rPr lang="zh-TW" altLang="en-US" sz="2800" dirty="0">
                <a:solidFill>
                  <a:srgbClr val="FF0000"/>
                </a:solidFill>
              </a:rPr>
              <a:t>真實可靠</a:t>
            </a:r>
            <a:r>
              <a:rPr lang="zh-TW" altLang="en-US" sz="2800" dirty="0">
                <a:solidFill>
                  <a:schemeClr val="tx1"/>
                </a:solidFill>
              </a:rPr>
              <a:t>的。」</a:t>
            </a:r>
            <a:endParaRPr lang="en-US" altLang="zh-TW" sz="2800" dirty="0" smtClean="0">
              <a:solidFill>
                <a:schemeClr val="tx1"/>
              </a:solidFill>
            </a:endParaRPr>
          </a:p>
          <a:p>
            <a:r>
              <a:rPr lang="en-US" altLang="zh-TW" sz="2800" dirty="0" err="1">
                <a:solidFill>
                  <a:schemeClr val="tx1"/>
                </a:solidFill>
              </a:rPr>
              <a:t>InfoPower</a:t>
            </a:r>
            <a:r>
              <a:rPr lang="zh-TW" altLang="en-US" sz="2800" dirty="0">
                <a:solidFill>
                  <a:schemeClr val="tx1"/>
                </a:solidFill>
              </a:rPr>
              <a:t>融合以使用者為中心 </a:t>
            </a:r>
            <a:r>
              <a:rPr lang="en-US" altLang="zh-TW" sz="2800" dirty="0">
                <a:solidFill>
                  <a:schemeClr val="tx1"/>
                </a:solidFill>
              </a:rPr>
              <a:t>( User-centric ) </a:t>
            </a:r>
            <a:r>
              <a:rPr lang="zh-TW" altLang="en-US" sz="2800" dirty="0">
                <a:solidFill>
                  <a:schemeClr val="tx1"/>
                </a:solidFill>
              </a:rPr>
              <a:t>的觀念，從企業與使用者的角度考量，將巨量資料名詞創始者從技術的角度提出的</a:t>
            </a:r>
            <a:r>
              <a:rPr lang="en-US" altLang="zh-TW" sz="2800" dirty="0">
                <a:solidFill>
                  <a:schemeClr val="tx1"/>
                </a:solidFill>
              </a:rPr>
              <a:t>3V ( Volume</a:t>
            </a:r>
            <a:r>
              <a:rPr lang="zh-TW" altLang="en-US" sz="2800" dirty="0">
                <a:solidFill>
                  <a:schemeClr val="tx1"/>
                </a:solidFill>
              </a:rPr>
              <a:t>、</a:t>
            </a:r>
            <a:r>
              <a:rPr lang="en-US" altLang="zh-TW" sz="2800" dirty="0">
                <a:solidFill>
                  <a:schemeClr val="tx1"/>
                </a:solidFill>
              </a:rPr>
              <a:t>Velocity</a:t>
            </a:r>
            <a:r>
              <a:rPr lang="zh-TW" altLang="en-US" sz="2800" dirty="0">
                <a:solidFill>
                  <a:schemeClr val="tx1"/>
                </a:solidFill>
              </a:rPr>
              <a:t>、</a:t>
            </a:r>
            <a:r>
              <a:rPr lang="en-US" altLang="zh-TW" sz="2800" dirty="0">
                <a:solidFill>
                  <a:schemeClr val="tx1"/>
                </a:solidFill>
              </a:rPr>
              <a:t>Variety ) </a:t>
            </a:r>
            <a:r>
              <a:rPr lang="zh-TW" altLang="en-US" sz="2800" dirty="0">
                <a:solidFill>
                  <a:schemeClr val="tx1"/>
                </a:solidFill>
              </a:rPr>
              <a:t>概念拓展至</a:t>
            </a:r>
            <a:r>
              <a:rPr lang="en-US" altLang="zh-TW" sz="2800" dirty="0">
                <a:solidFill>
                  <a:schemeClr val="tx1"/>
                </a:solidFill>
              </a:rPr>
              <a:t>5V</a:t>
            </a:r>
            <a:r>
              <a:rPr lang="zh-TW" altLang="en-US" sz="2800" dirty="0">
                <a:solidFill>
                  <a:schemeClr val="tx1"/>
                </a:solidFill>
              </a:rPr>
              <a:t>，再加上視覺化呈現 </a:t>
            </a:r>
            <a:r>
              <a:rPr lang="en-US" altLang="zh-TW" sz="2800" dirty="0">
                <a:solidFill>
                  <a:schemeClr val="tx1"/>
                </a:solidFill>
              </a:rPr>
              <a:t>( Visualization ) </a:t>
            </a:r>
            <a:r>
              <a:rPr lang="zh-TW" altLang="en-US" sz="2800" dirty="0">
                <a:solidFill>
                  <a:schemeClr val="tx1"/>
                </a:solidFill>
              </a:rPr>
              <a:t>方便使用者分析與決策，為企業創造價值 </a:t>
            </a:r>
            <a:r>
              <a:rPr lang="en-US" altLang="zh-TW" sz="2800" dirty="0">
                <a:solidFill>
                  <a:schemeClr val="tx1"/>
                </a:solidFill>
              </a:rPr>
              <a:t>(</a:t>
            </a:r>
            <a:r>
              <a:rPr lang="en-US" altLang="zh-TW" sz="2800" dirty="0" smtClean="0">
                <a:solidFill>
                  <a:schemeClr val="tx1"/>
                </a:solidFill>
              </a:rPr>
              <a:t>Value)</a:t>
            </a:r>
            <a:r>
              <a:rPr lang="zh-TW" altLang="en-US" sz="2800" dirty="0" smtClean="0">
                <a:solidFill>
                  <a:schemeClr val="tx1"/>
                </a:solidFill>
              </a:rPr>
              <a:t>。</a:t>
            </a:r>
            <a:endParaRPr lang="en-US" altLang="zh-TW" sz="2800" dirty="0" smtClean="0">
              <a:solidFill>
                <a:schemeClr val="tx1"/>
              </a:solidFill>
            </a:endParaRPr>
          </a:p>
          <a:p>
            <a:endParaRPr lang="zh-TW" altLang="en-US" sz="2800" dirty="0"/>
          </a:p>
        </p:txBody>
      </p:sp>
    </p:spTree>
    <p:extLst>
      <p:ext uri="{BB962C8B-B14F-4D97-AF65-F5344CB8AC3E}">
        <p14:creationId xmlns:p14="http://schemas.microsoft.com/office/powerpoint/2010/main" val="32413768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257577" y="532529"/>
            <a:ext cx="10613751" cy="6087212"/>
          </a:xfrm>
          <a:prstGeom prst="rect">
            <a:avLst/>
          </a:prstGeom>
        </p:spPr>
      </p:pic>
    </p:spTree>
    <p:extLst>
      <p:ext uri="{BB962C8B-B14F-4D97-AF65-F5344CB8AC3E}">
        <p14:creationId xmlns:p14="http://schemas.microsoft.com/office/powerpoint/2010/main" val="18842207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878" y="219456"/>
            <a:ext cx="8596668" cy="694944"/>
          </a:xfrm>
        </p:spPr>
        <p:txBody>
          <a:bodyPr/>
          <a:lstStyle/>
          <a:p>
            <a:pPr fontAlgn="base"/>
            <a:r>
              <a:rPr lang="zh-TW" altLang="en-US" b="1" dirty="0"/>
              <a:t>如何應用大數據分析？</a:t>
            </a:r>
          </a:p>
        </p:txBody>
      </p:sp>
      <p:sp>
        <p:nvSpPr>
          <p:cNvPr id="3" name="內容版面配置區 2"/>
          <p:cNvSpPr>
            <a:spLocks noGrp="1"/>
          </p:cNvSpPr>
          <p:nvPr>
            <p:ph idx="1"/>
          </p:nvPr>
        </p:nvSpPr>
        <p:spPr>
          <a:xfrm>
            <a:off x="457878" y="1209613"/>
            <a:ext cx="8596668" cy="3880773"/>
          </a:xfrm>
        </p:spPr>
        <p:txBody>
          <a:bodyPr>
            <a:normAutofit/>
          </a:bodyPr>
          <a:lstStyle/>
          <a:p>
            <a:pPr>
              <a:lnSpc>
                <a:spcPct val="150000"/>
              </a:lnSpc>
            </a:pPr>
            <a:r>
              <a:rPr lang="zh-TW" altLang="en-US" sz="2400" dirty="0">
                <a:solidFill>
                  <a:schemeClr val="tx1"/>
                </a:solidFill>
              </a:rPr>
              <a:t>大數據的應用非常廣泛，涵蓋了整個企業從上到下的業務，其中包括了</a:t>
            </a:r>
            <a:r>
              <a:rPr lang="en-US" altLang="zh-TW" sz="2400" dirty="0">
                <a:solidFill>
                  <a:srgbClr val="FF0000"/>
                </a:solidFill>
              </a:rPr>
              <a:t>R&amp;D</a:t>
            </a:r>
            <a:r>
              <a:rPr lang="zh-TW" altLang="en-US" sz="2400" dirty="0">
                <a:solidFill>
                  <a:srgbClr val="FF0000"/>
                </a:solidFill>
              </a:rPr>
              <a:t>與產品創新、行銷與銷售、運營、風險、以及其他輔佐性質的業務功能（財務、風險、以及</a:t>
            </a:r>
            <a:r>
              <a:rPr lang="en-US" altLang="zh-TW" sz="2400" dirty="0">
                <a:solidFill>
                  <a:srgbClr val="FF0000"/>
                </a:solidFill>
              </a:rPr>
              <a:t>HR</a:t>
            </a:r>
            <a:r>
              <a:rPr lang="zh-TW" altLang="en-US" sz="2400" dirty="0">
                <a:solidFill>
                  <a:srgbClr val="FF0000"/>
                </a:solidFill>
              </a:rPr>
              <a:t>等等）</a:t>
            </a:r>
            <a:r>
              <a:rPr lang="zh-TW" altLang="en-US" sz="2400" dirty="0"/>
              <a:t>，</a:t>
            </a:r>
            <a:r>
              <a:rPr lang="zh-TW" altLang="en-US" sz="2400" dirty="0">
                <a:solidFill>
                  <a:schemeClr val="tx1"/>
                </a:solidFill>
              </a:rPr>
              <a:t>倘若業者能有效定義出優化方向，並不屬相關</a:t>
            </a:r>
            <a:r>
              <a:rPr lang="zh-TW" altLang="en-US" sz="2400" b="1" dirty="0">
                <a:solidFill>
                  <a:schemeClr val="tx1"/>
                </a:solidFill>
              </a:rPr>
              <a:t>數據策略</a:t>
            </a:r>
            <a:r>
              <a:rPr lang="zh-TW" altLang="en-US" sz="2400" dirty="0">
                <a:solidFill>
                  <a:schemeClr val="tx1"/>
                </a:solidFill>
              </a:rPr>
              <a:t>，其結果將有潛力為企業帶來龐大的競爭優勢。</a:t>
            </a:r>
          </a:p>
        </p:txBody>
      </p:sp>
    </p:spTree>
    <p:extLst>
      <p:ext uri="{BB962C8B-B14F-4D97-AF65-F5344CB8AC3E}">
        <p14:creationId xmlns:p14="http://schemas.microsoft.com/office/powerpoint/2010/main" val="107891096"/>
      </p:ext>
    </p:extLst>
  </p:cSld>
  <p:clrMapOvr>
    <a:masterClrMapping/>
  </p:clrMapOvr>
</p:sld>
</file>

<file path=ppt/theme/theme1.xml><?xml version="1.0" encoding="utf-8"?>
<a:theme xmlns:a="http://schemas.openxmlformats.org/drawingml/2006/main" name="多面向">
  <a:themeElements>
    <a:clrScheme name="多面向">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多面向">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多面向">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588</TotalTime>
  <Words>2671</Words>
  <Application>Microsoft Office PowerPoint</Application>
  <PresentationFormat>寬螢幕</PresentationFormat>
  <Paragraphs>136</Paragraphs>
  <Slides>47</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47</vt:i4>
      </vt:variant>
    </vt:vector>
  </HeadingPairs>
  <TitlesOfParts>
    <vt:vector size="54" baseType="lpstr">
      <vt:lpstr>Helvetica Neue</vt:lpstr>
      <vt:lpstr>微軟正黑體</vt:lpstr>
      <vt:lpstr>標楷體</vt:lpstr>
      <vt:lpstr>Arial</vt:lpstr>
      <vt:lpstr>Trebuchet MS</vt:lpstr>
      <vt:lpstr>Wingdings 3</vt:lpstr>
      <vt:lpstr>多面向</vt:lpstr>
      <vt:lpstr>資訊科技與巨量資料的發展趨勢</vt:lpstr>
      <vt:lpstr>巨量資料(Big Data)從何而來？</vt:lpstr>
      <vt:lpstr>早期數據機</vt:lpstr>
      <vt:lpstr>ADSL</vt:lpstr>
      <vt:lpstr>PowerPoint 簡報</vt:lpstr>
      <vt:lpstr>寬頻費率</vt:lpstr>
      <vt:lpstr>「巨量資料」特性</vt:lpstr>
      <vt:lpstr>PowerPoint 簡報</vt:lpstr>
      <vt:lpstr>如何應用大數據分析？</vt:lpstr>
      <vt:lpstr>大數據分析的五大應用領域</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大數據的四大發展重點 </vt:lpstr>
      <vt:lpstr>求快求即時：In-Memory 資料庫 </vt:lpstr>
      <vt:lpstr>物聯網(IoT) </vt:lpstr>
      <vt:lpstr>PowerPoint 簡報</vt:lpstr>
      <vt:lpstr>萬物聯網的時代 </vt:lpstr>
      <vt:lpstr>物聯網於產業的案例 </vt:lpstr>
      <vt:lpstr>巨量資料上雲端 </vt:lpstr>
      <vt:lpstr>人才很重要，平台跟工具更重要 </vt:lpstr>
      <vt:lpstr>建構Big Data應用七步驟</vt:lpstr>
      <vt:lpstr>收集（collection）：</vt:lpstr>
      <vt:lpstr>儲存（storage）：</vt:lpstr>
      <vt:lpstr>管理（management）：</vt:lpstr>
      <vt:lpstr>處理（processing）：</vt:lpstr>
      <vt:lpstr>呈現（visualization）：</vt:lpstr>
      <vt:lpstr>隱私控管（privacy）：</vt:lpstr>
      <vt:lpstr>商業模式（business model）：</vt:lpstr>
      <vt:lpstr>巨量(Big Data)資料分析工具</vt:lpstr>
      <vt:lpstr>Gartner： 商業智能和分析平台魔力象限報告</vt:lpstr>
      <vt:lpstr>啟動R</vt:lpstr>
      <vt:lpstr>啟動RStudio</vt:lpstr>
      <vt:lpstr>R語言</vt:lpstr>
      <vt:lpstr>PowerPoint 簡報</vt:lpstr>
      <vt:lpstr>PowerPoint 簡報</vt:lpstr>
      <vt:lpstr>PowerPoint 簡報</vt:lpstr>
      <vt:lpstr>PowerPoint 簡報</vt:lpstr>
      <vt:lpstr>PowerPoint 簡報</vt:lpstr>
      <vt:lpstr>資料來源</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資訊科技與巨量資料的發展趨勢</dc:title>
  <dc:creator>資訊室 張漢呈</dc:creator>
  <cp:lastModifiedBy>12452(張漢呈)</cp:lastModifiedBy>
  <cp:revision>49</cp:revision>
  <dcterms:created xsi:type="dcterms:W3CDTF">2017-02-21T00:35:47Z</dcterms:created>
  <dcterms:modified xsi:type="dcterms:W3CDTF">2021-09-20T08:49:10Z</dcterms:modified>
</cp:coreProperties>
</file>