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66" r:id="rId5"/>
    <p:sldId id="263" r:id="rId6"/>
    <p:sldId id="264" r:id="rId7"/>
    <p:sldId id="258" r:id="rId8"/>
    <p:sldId id="259" r:id="rId9"/>
    <p:sldId id="260" r:id="rId10"/>
    <p:sldId id="261" r:id="rId11"/>
    <p:sldId id="281" r:id="rId12"/>
    <p:sldId id="282" r:id="rId13"/>
    <p:sldId id="267" r:id="rId14"/>
    <p:sldId id="268" r:id="rId15"/>
    <p:sldId id="269" r:id="rId16"/>
    <p:sldId id="270" r:id="rId17"/>
    <p:sldId id="271" r:id="rId18"/>
    <p:sldId id="272" r:id="rId19"/>
    <p:sldId id="283" r:id="rId20"/>
    <p:sldId id="285" r:id="rId21"/>
    <p:sldId id="286" r:id="rId22"/>
    <p:sldId id="287" r:id="rId23"/>
    <p:sldId id="288" r:id="rId24"/>
    <p:sldId id="289" r:id="rId25"/>
    <p:sldId id="290" r:id="rId26"/>
    <p:sldId id="28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92" d="100"/>
          <a:sy n="92"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387732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303618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45366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280685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27267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179954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169645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41982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408759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173365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A72D6C4-4734-471E-8927-265C354ABB6B}" type="datetimeFigureOut">
              <a:rPr lang="zh-TW" altLang="en-US" smtClean="0"/>
              <a:t>2021/5/4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196617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2D6C4-4734-471E-8927-265C354ABB6B}" type="datetimeFigureOut">
              <a:rPr lang="zh-TW" altLang="en-US" smtClean="0"/>
              <a:t>2021/5/4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21C7B-B6B7-4FE5-BB0D-33417545274B}" type="slidenum">
              <a:rPr lang="zh-TW" altLang="en-US" smtClean="0"/>
              <a:t>‹#›</a:t>
            </a:fld>
            <a:endParaRPr lang="zh-TW" altLang="en-US"/>
          </a:p>
        </p:txBody>
      </p:sp>
    </p:spTree>
    <p:extLst>
      <p:ext uri="{BB962C8B-B14F-4D97-AF65-F5344CB8AC3E}">
        <p14:creationId xmlns:p14="http://schemas.microsoft.com/office/powerpoint/2010/main" val="42661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2369713"/>
            <a:ext cx="9144000" cy="1140250"/>
          </a:xfrm>
        </p:spPr>
        <p:txBody>
          <a:bodyPr/>
          <a:lstStyle/>
          <a:p>
            <a:r>
              <a:rPr lang="en-US" altLang="zh-TW" dirty="0" smtClean="0"/>
              <a:t>R</a:t>
            </a:r>
            <a:r>
              <a:rPr lang="zh-TW" altLang="en-US" dirty="0" smtClean="0"/>
              <a:t>範例資料分析</a:t>
            </a:r>
            <a:endParaRPr lang="zh-TW" altLang="en-US" dirty="0"/>
          </a:p>
        </p:txBody>
      </p:sp>
    </p:spTree>
    <p:extLst>
      <p:ext uri="{BB962C8B-B14F-4D97-AF65-F5344CB8AC3E}">
        <p14:creationId xmlns:p14="http://schemas.microsoft.com/office/powerpoint/2010/main" val="260375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399245"/>
            <a:ext cx="12192000" cy="5756855"/>
          </a:xfrm>
          <a:prstGeom prst="rect">
            <a:avLst/>
          </a:prstGeom>
        </p:spPr>
      </p:pic>
      <p:sp>
        <p:nvSpPr>
          <p:cNvPr id="3" name="矩形 2"/>
          <p:cNvSpPr/>
          <p:nvPr/>
        </p:nvSpPr>
        <p:spPr>
          <a:xfrm>
            <a:off x="5876905" y="1571397"/>
            <a:ext cx="1227900" cy="369332"/>
          </a:xfrm>
          <a:prstGeom prst="rect">
            <a:avLst/>
          </a:prstGeom>
        </p:spPr>
        <p:txBody>
          <a:bodyPr wrap="none">
            <a:spAutoFit/>
          </a:bodyPr>
          <a:lstStyle/>
          <a:p>
            <a:r>
              <a:rPr lang="en-US" altLang="zh-TW" dirty="0"/>
              <a:t>cor(iris[-5])</a:t>
            </a:r>
            <a:endParaRPr lang="zh-TW" altLang="en-US" dirty="0"/>
          </a:p>
        </p:txBody>
      </p:sp>
    </p:spTree>
    <p:extLst>
      <p:ext uri="{BB962C8B-B14F-4D97-AF65-F5344CB8AC3E}">
        <p14:creationId xmlns:p14="http://schemas.microsoft.com/office/powerpoint/2010/main" val="215456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2893" y="94670"/>
            <a:ext cx="10515600" cy="716700"/>
          </a:xfrm>
        </p:spPr>
        <p:txBody>
          <a:bodyPr/>
          <a:lstStyle/>
          <a:p>
            <a:r>
              <a:rPr lang="zh-TW" altLang="en-US" dirty="0"/>
              <a:t>三種繪圖系統的程式碼</a:t>
            </a:r>
          </a:p>
        </p:txBody>
      </p:sp>
      <p:sp>
        <p:nvSpPr>
          <p:cNvPr id="3" name="內容版面配置區 2"/>
          <p:cNvSpPr>
            <a:spLocks noGrp="1"/>
          </p:cNvSpPr>
          <p:nvPr>
            <p:ph idx="1"/>
          </p:nvPr>
        </p:nvSpPr>
        <p:spPr>
          <a:xfrm>
            <a:off x="812442" y="988498"/>
            <a:ext cx="10515600" cy="5568165"/>
          </a:xfrm>
        </p:spPr>
        <p:txBody>
          <a:bodyPr>
            <a:noAutofit/>
          </a:bodyPr>
          <a:lstStyle/>
          <a:p>
            <a:r>
              <a:rPr lang="en-US" altLang="zh-TW" sz="1400" dirty="0"/>
              <a:t>### Base Plotting </a:t>
            </a:r>
            <a:r>
              <a:rPr lang="en-US" altLang="zh-TW" sz="1400" dirty="0" smtClean="0"/>
              <a:t>System</a:t>
            </a:r>
            <a:r>
              <a:rPr lang="zh-TW" altLang="en-US" sz="1400" dirty="0"/>
              <a:t>花瓣長度和寬度之間，存在著線性</a:t>
            </a:r>
            <a:r>
              <a:rPr lang="zh-TW" altLang="en-US" sz="1400" dirty="0" smtClean="0"/>
              <a:t>關係</a:t>
            </a:r>
            <a:endParaRPr lang="en-US" altLang="zh-TW" sz="1400" dirty="0"/>
          </a:p>
          <a:p>
            <a:r>
              <a:rPr lang="en-US" altLang="zh-TW" sz="1400" dirty="0" smtClean="0"/>
              <a:t> </a:t>
            </a:r>
            <a:r>
              <a:rPr lang="en-US" altLang="zh-TW" sz="1400" dirty="0"/>
              <a:t>plot(x=</a:t>
            </a:r>
            <a:r>
              <a:rPr lang="en-US" altLang="zh-TW" sz="1400" dirty="0" err="1"/>
              <a:t>iris$Petal.Length</a:t>
            </a:r>
            <a:r>
              <a:rPr lang="en-US" altLang="zh-TW" sz="1400" dirty="0"/>
              <a:t>, y=</a:t>
            </a:r>
            <a:r>
              <a:rPr lang="en-US" altLang="zh-TW" sz="1400" dirty="0" err="1"/>
              <a:t>iris$Petal.Width,pch</a:t>
            </a:r>
            <a:r>
              <a:rPr lang="en-US" altLang="zh-TW" sz="1400" dirty="0"/>
              <a:t>=16</a:t>
            </a:r>
            <a:r>
              <a:rPr lang="en-US" altLang="zh-TW" sz="1400" dirty="0" smtClean="0"/>
              <a:t>)</a:t>
            </a:r>
            <a:r>
              <a:rPr lang="zh-TW" altLang="en-US" sz="1400" dirty="0" smtClean="0"/>
              <a:t> </a:t>
            </a:r>
            <a:r>
              <a:rPr lang="en-US" altLang="zh-TW" sz="1400" dirty="0" smtClean="0"/>
              <a:t>### </a:t>
            </a:r>
            <a:r>
              <a:rPr lang="en-US" altLang="zh-TW" sz="1400" dirty="0"/>
              <a:t>Lattice </a:t>
            </a:r>
          </a:p>
          <a:p>
            <a:r>
              <a:rPr lang="en-US" altLang="zh-TW" sz="1400" dirty="0" smtClean="0"/>
              <a:t>require(lattice</a:t>
            </a:r>
            <a:r>
              <a:rPr lang="en-US" altLang="zh-TW" sz="1400" dirty="0"/>
              <a:t>)</a:t>
            </a:r>
          </a:p>
          <a:p>
            <a:r>
              <a:rPr lang="en-US" altLang="zh-TW" sz="1400" dirty="0" err="1" smtClean="0"/>
              <a:t>xyplot</a:t>
            </a:r>
            <a:r>
              <a:rPr lang="en-US" altLang="zh-TW" sz="1400" dirty="0" smtClean="0"/>
              <a:t>(</a:t>
            </a:r>
            <a:r>
              <a:rPr lang="en-US" altLang="zh-TW" sz="1400" dirty="0" err="1" smtClean="0"/>
              <a:t>Petal.Width~Petal.Length</a:t>
            </a:r>
            <a:r>
              <a:rPr lang="en-US" altLang="zh-TW" sz="1400" dirty="0"/>
              <a:t>, data=iris)</a:t>
            </a:r>
          </a:p>
          <a:p>
            <a:endParaRPr lang="en-US" altLang="zh-TW" sz="1400" dirty="0"/>
          </a:p>
          <a:p>
            <a:r>
              <a:rPr lang="en-US" altLang="zh-TW" sz="1400" dirty="0">
                <a:solidFill>
                  <a:srgbClr val="FF0000"/>
                </a:solidFill>
              </a:rPr>
              <a:t>### ggplot2 , install.packages(‘ggplot2', dependencies=TRUE, repos='http://</a:t>
            </a:r>
            <a:r>
              <a:rPr lang="en-US" altLang="zh-TW" sz="1400" dirty="0" err="1">
                <a:solidFill>
                  <a:srgbClr val="FF0000"/>
                </a:solidFill>
              </a:rPr>
              <a:t>cran.rstudio.com</a:t>
            </a:r>
            <a:r>
              <a:rPr lang="en-US" altLang="zh-TW" sz="1400" dirty="0" smtClean="0">
                <a:solidFill>
                  <a:srgbClr val="FF0000"/>
                </a:solidFill>
              </a:rPr>
              <a:t>/')</a:t>
            </a:r>
            <a:endParaRPr lang="en-US" altLang="zh-TW" sz="1400" dirty="0">
              <a:solidFill>
                <a:srgbClr val="FF0000"/>
              </a:solidFill>
            </a:endParaRPr>
          </a:p>
          <a:p>
            <a:r>
              <a:rPr lang="en-US" altLang="zh-TW" sz="1400" dirty="0">
                <a:solidFill>
                  <a:srgbClr val="FF0000"/>
                </a:solidFill>
              </a:rPr>
              <a:t>  require(ggplot2)</a:t>
            </a:r>
          </a:p>
          <a:p>
            <a:r>
              <a:rPr lang="en-US" altLang="zh-TW" sz="1400" dirty="0">
                <a:solidFill>
                  <a:srgbClr val="FF0000"/>
                </a:solidFill>
              </a:rPr>
              <a:t>  </a:t>
            </a:r>
            <a:r>
              <a:rPr lang="en-US" altLang="zh-TW" sz="1400" dirty="0" err="1">
                <a:solidFill>
                  <a:srgbClr val="FF0000"/>
                </a:solidFill>
              </a:rPr>
              <a:t>ggplot</a:t>
            </a:r>
            <a:r>
              <a:rPr lang="en-US" altLang="zh-TW" sz="1400" dirty="0">
                <a:solidFill>
                  <a:srgbClr val="FF0000"/>
                </a:solidFill>
              </a:rPr>
              <a:t>(data=iris) +                        # </a:t>
            </a:r>
            <a:r>
              <a:rPr lang="zh-TW" altLang="en-US" sz="1400" dirty="0">
                <a:solidFill>
                  <a:srgbClr val="FF0000"/>
                </a:solidFill>
              </a:rPr>
              <a:t>準備畫布</a:t>
            </a:r>
          </a:p>
          <a:p>
            <a:r>
              <a:rPr lang="zh-TW" altLang="en-US" sz="1400" dirty="0">
                <a:solidFill>
                  <a:srgbClr val="FF0000"/>
                </a:solidFill>
              </a:rPr>
              <a:t>    </a:t>
            </a:r>
            <a:r>
              <a:rPr lang="en-US" altLang="zh-TW" sz="1400" dirty="0" err="1">
                <a:solidFill>
                  <a:srgbClr val="FF0000"/>
                </a:solidFill>
              </a:rPr>
              <a:t>geom_point</a:t>
            </a:r>
            <a:r>
              <a:rPr lang="en-US" altLang="zh-TW" sz="1400" dirty="0">
                <a:solidFill>
                  <a:srgbClr val="FF0000"/>
                </a:solidFill>
              </a:rPr>
              <a:t>(</a:t>
            </a:r>
            <a:r>
              <a:rPr lang="en-US" altLang="zh-TW" sz="1400" dirty="0" err="1">
                <a:solidFill>
                  <a:srgbClr val="FF0000"/>
                </a:solidFill>
              </a:rPr>
              <a:t>aes</a:t>
            </a:r>
            <a:r>
              <a:rPr lang="en-US" altLang="zh-TW" sz="1400" dirty="0">
                <a:solidFill>
                  <a:srgbClr val="FF0000"/>
                </a:solidFill>
              </a:rPr>
              <a:t>(x=</a:t>
            </a:r>
            <a:r>
              <a:rPr lang="en-US" altLang="zh-TW" sz="1400" dirty="0" err="1">
                <a:solidFill>
                  <a:srgbClr val="FF0000"/>
                </a:solidFill>
              </a:rPr>
              <a:t>Petal.Length</a:t>
            </a:r>
            <a:r>
              <a:rPr lang="en-US" altLang="zh-TW" sz="1400" dirty="0">
                <a:solidFill>
                  <a:srgbClr val="FF0000"/>
                </a:solidFill>
              </a:rPr>
              <a:t>,           # </a:t>
            </a:r>
            <a:r>
              <a:rPr lang="zh-TW" altLang="en-US" sz="1400" dirty="0">
                <a:solidFill>
                  <a:srgbClr val="FF0000"/>
                </a:solidFill>
              </a:rPr>
              <a:t>散布圖</a:t>
            </a:r>
          </a:p>
          <a:p>
            <a:r>
              <a:rPr lang="zh-TW" altLang="en-US" sz="1400" dirty="0">
                <a:solidFill>
                  <a:srgbClr val="FF0000"/>
                </a:solidFill>
              </a:rPr>
              <a:t>                   </a:t>
            </a:r>
            <a:r>
              <a:rPr lang="en-US" altLang="zh-TW" sz="1400" dirty="0">
                <a:solidFill>
                  <a:srgbClr val="FF0000"/>
                </a:solidFill>
              </a:rPr>
              <a:t>y=</a:t>
            </a:r>
            <a:r>
              <a:rPr lang="en-US" altLang="zh-TW" sz="1400" dirty="0" err="1">
                <a:solidFill>
                  <a:srgbClr val="FF0000"/>
                </a:solidFill>
              </a:rPr>
              <a:t>Petal.Width</a:t>
            </a:r>
            <a:r>
              <a:rPr lang="en-US" altLang="zh-TW" sz="1400" dirty="0">
                <a:solidFill>
                  <a:srgbClr val="FF0000"/>
                </a:solidFill>
              </a:rPr>
              <a:t>)) +</a:t>
            </a:r>
          </a:p>
          <a:p>
            <a:r>
              <a:rPr lang="en-US" altLang="zh-TW" sz="1400" dirty="0">
                <a:solidFill>
                  <a:srgbClr val="FF0000"/>
                </a:solidFill>
              </a:rPr>
              <a:t>    </a:t>
            </a:r>
            <a:r>
              <a:rPr lang="en-US" altLang="zh-TW" sz="1400" dirty="0" err="1">
                <a:solidFill>
                  <a:srgbClr val="FF0000"/>
                </a:solidFill>
              </a:rPr>
              <a:t>theme_bw</a:t>
            </a:r>
            <a:r>
              <a:rPr lang="en-US" altLang="zh-TW" sz="1400" dirty="0">
                <a:solidFill>
                  <a:srgbClr val="FF0000"/>
                </a:solidFill>
              </a:rPr>
              <a:t>()                               # </a:t>
            </a:r>
            <a:r>
              <a:rPr lang="zh-TW" altLang="en-US" sz="1400" dirty="0">
                <a:solidFill>
                  <a:srgbClr val="FF0000"/>
                </a:solidFill>
              </a:rPr>
              <a:t>改變主題背景成</a:t>
            </a:r>
            <a:r>
              <a:rPr lang="zh-TW" altLang="en-US" sz="1400" dirty="0" smtClean="0">
                <a:solidFill>
                  <a:srgbClr val="FF0000"/>
                </a:solidFill>
              </a:rPr>
              <a:t>白色</a:t>
            </a:r>
            <a:endParaRPr lang="en-US" altLang="zh-TW" sz="1400" dirty="0" smtClean="0">
              <a:solidFill>
                <a:srgbClr val="FF0000"/>
              </a:solidFill>
            </a:endParaRPr>
          </a:p>
          <a:p>
            <a:r>
              <a:rPr lang="en-US" altLang="zh-TW" sz="1400" dirty="0"/>
              <a:t>require(</a:t>
            </a:r>
            <a:r>
              <a:rPr lang="en-US" altLang="zh-TW" sz="1400" dirty="0" err="1"/>
              <a:t>ggplot2</a:t>
            </a:r>
            <a:r>
              <a:rPr lang="en-US" altLang="zh-TW" sz="1400" dirty="0"/>
              <a:t>)</a:t>
            </a:r>
          </a:p>
          <a:p>
            <a:r>
              <a:rPr lang="en-US" altLang="zh-TW" sz="1400" dirty="0"/>
              <a:t>  </a:t>
            </a:r>
            <a:r>
              <a:rPr lang="en-US" altLang="zh-TW" sz="1400" dirty="0" err="1"/>
              <a:t>ggplot</a:t>
            </a:r>
            <a:r>
              <a:rPr lang="en-US" altLang="zh-TW" sz="1400" dirty="0"/>
              <a:t>(data=iris) +                        # </a:t>
            </a:r>
            <a:r>
              <a:rPr lang="zh-TW" altLang="en-US" sz="1400" dirty="0"/>
              <a:t>準備畫布</a:t>
            </a:r>
          </a:p>
          <a:p>
            <a:r>
              <a:rPr lang="zh-TW" altLang="en-US" sz="1400" dirty="0"/>
              <a:t>    </a:t>
            </a:r>
            <a:r>
              <a:rPr lang="en-US" altLang="zh-TW" sz="1400" dirty="0" err="1"/>
              <a:t>geom_point</a:t>
            </a:r>
            <a:r>
              <a:rPr lang="en-US" altLang="zh-TW" sz="1400" dirty="0"/>
              <a:t>(</a:t>
            </a:r>
            <a:r>
              <a:rPr lang="en-US" altLang="zh-TW" sz="1400" dirty="0" err="1"/>
              <a:t>aes</a:t>
            </a:r>
            <a:r>
              <a:rPr lang="en-US" altLang="zh-TW" sz="1400" dirty="0"/>
              <a:t>(x=</a:t>
            </a:r>
            <a:r>
              <a:rPr lang="en-US" altLang="zh-TW" sz="1400" dirty="0" err="1"/>
              <a:t>Petal.Length</a:t>
            </a:r>
            <a:r>
              <a:rPr lang="en-US" altLang="zh-TW" sz="1400" dirty="0"/>
              <a:t>,           # </a:t>
            </a:r>
            <a:r>
              <a:rPr lang="zh-TW" altLang="en-US" sz="1400" dirty="0"/>
              <a:t>散布圖</a:t>
            </a:r>
          </a:p>
          <a:p>
            <a:r>
              <a:rPr lang="zh-TW" altLang="en-US" sz="1400" dirty="0"/>
              <a:t>                   </a:t>
            </a:r>
            <a:r>
              <a:rPr lang="en-US" altLang="zh-TW" sz="1400" dirty="0"/>
              <a:t>y=</a:t>
            </a:r>
            <a:r>
              <a:rPr lang="en-US" altLang="zh-TW" sz="1400" dirty="0" err="1"/>
              <a:t>Petal.Width</a:t>
            </a:r>
            <a:r>
              <a:rPr lang="en-US" altLang="zh-TW" sz="1400" dirty="0"/>
              <a:t>,</a:t>
            </a:r>
          </a:p>
          <a:p>
            <a:r>
              <a:rPr lang="en-US" altLang="zh-TW" sz="1400" dirty="0"/>
              <a:t>                   color=Species)) +         # </a:t>
            </a:r>
            <a:r>
              <a:rPr lang="zh-TW" altLang="en-US" sz="1400" dirty="0"/>
              <a:t>把不同品種的資料標</a:t>
            </a:r>
            <a:r>
              <a:rPr lang="zh-TW" altLang="en-US" sz="1400" dirty="0" smtClean="0"/>
              <a:t>上顏色    </a:t>
            </a:r>
            <a:endParaRPr lang="zh-TW" altLang="en-US" sz="1400" dirty="0"/>
          </a:p>
          <a:p>
            <a:r>
              <a:rPr lang="zh-TW" altLang="en-US" sz="1400" dirty="0"/>
              <a:t>    </a:t>
            </a:r>
            <a:r>
              <a:rPr lang="en-US" altLang="zh-TW" sz="1400" dirty="0" err="1"/>
              <a:t>theme_bw</a:t>
            </a:r>
            <a:r>
              <a:rPr lang="en-US" altLang="zh-TW" sz="1400" dirty="0"/>
              <a:t>() </a:t>
            </a:r>
            <a:endParaRPr lang="zh-TW" altLang="en-US" sz="1400" dirty="0"/>
          </a:p>
          <a:p>
            <a:endParaRPr lang="en-US" altLang="zh-TW" sz="1400" dirty="0"/>
          </a:p>
        </p:txBody>
      </p:sp>
    </p:spTree>
    <p:extLst>
      <p:ext uri="{BB962C8B-B14F-4D97-AF65-F5344CB8AC3E}">
        <p14:creationId xmlns:p14="http://schemas.microsoft.com/office/powerpoint/2010/main" val="167801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iris</a:t>
            </a:r>
            <a:r>
              <a:rPr lang="zh-TW" altLang="en-US" dirty="0"/>
              <a:t>的資料，</a:t>
            </a:r>
            <a:r>
              <a:rPr lang="zh-TW" altLang="en-US" dirty="0" smtClean="0"/>
              <a:t>檢查有</a:t>
            </a:r>
            <a:r>
              <a:rPr lang="zh-TW" altLang="en-US" dirty="0"/>
              <a:t>沒有遺漏值</a:t>
            </a:r>
          </a:p>
        </p:txBody>
      </p:sp>
      <p:sp>
        <p:nvSpPr>
          <p:cNvPr id="3" name="內容版面配置區 2"/>
          <p:cNvSpPr>
            <a:spLocks noGrp="1"/>
          </p:cNvSpPr>
          <p:nvPr>
            <p:ph idx="1"/>
          </p:nvPr>
        </p:nvSpPr>
        <p:spPr/>
        <p:txBody>
          <a:bodyPr/>
          <a:lstStyle/>
          <a:p>
            <a:r>
              <a:rPr lang="en-US" altLang="zh-TW" dirty="0"/>
              <a:t>table(</a:t>
            </a:r>
            <a:r>
              <a:rPr lang="en-US" altLang="zh-TW" dirty="0" err="1"/>
              <a:t>is.na</a:t>
            </a:r>
            <a:r>
              <a:rPr lang="en-US" altLang="zh-TW" dirty="0"/>
              <a:t>(iris))</a:t>
            </a:r>
            <a:endParaRPr lang="zh-TW" altLang="en-US" dirty="0"/>
          </a:p>
        </p:txBody>
      </p:sp>
    </p:spTree>
    <p:extLst>
      <p:ext uri="{BB962C8B-B14F-4D97-AF65-F5344CB8AC3E}">
        <p14:creationId xmlns:p14="http://schemas.microsoft.com/office/powerpoint/2010/main" val="143314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常態檢定</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在一般</a:t>
            </a:r>
            <a:r>
              <a:rPr lang="zh-TW" altLang="en-US" dirty="0">
                <a:solidFill>
                  <a:srgbClr val="FF0000"/>
                </a:solidFill>
                <a:latin typeface="標楷體" panose="03000509000000000000" pitchFamily="65" charset="-120"/>
                <a:ea typeface="標楷體" panose="03000509000000000000" pitchFamily="65" charset="-120"/>
              </a:rPr>
              <a:t>傳統的統計分析中</a:t>
            </a:r>
            <a:r>
              <a:rPr lang="zh-TW" altLang="en-US" dirty="0">
                <a:latin typeface="標楷體" panose="03000509000000000000" pitchFamily="65" charset="-120"/>
                <a:ea typeface="標楷體" panose="03000509000000000000" pitchFamily="65" charset="-120"/>
              </a:rPr>
              <a:t>，常常會</a:t>
            </a:r>
            <a:r>
              <a:rPr lang="zh-TW" altLang="en-US" dirty="0">
                <a:solidFill>
                  <a:srgbClr val="FF0000"/>
                </a:solidFill>
                <a:latin typeface="標楷體" panose="03000509000000000000" pitchFamily="65" charset="-120"/>
                <a:ea typeface="標楷體" panose="03000509000000000000" pitchFamily="65" charset="-120"/>
              </a:rPr>
              <a:t>需要假設資料呈常態分配</a:t>
            </a:r>
            <a:r>
              <a:rPr lang="zh-TW" altLang="en-US" dirty="0">
                <a:latin typeface="標楷體" panose="03000509000000000000" pitchFamily="65" charset="-120"/>
                <a:ea typeface="標楷體" panose="03000509000000000000" pitchFamily="65" charset="-120"/>
              </a:rPr>
              <a:t>。不論是原始資料或是在進行殘差分析時大多都有這個假設，所以在做分析前後都須進行資料常態的檢定</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例如，我們在檢定某班級學生的體重是否為</a:t>
            </a:r>
            <a:r>
              <a:rPr lang="en-US" altLang="zh-TW" dirty="0">
                <a:latin typeface="標楷體" panose="03000509000000000000" pitchFamily="65" charset="-120"/>
                <a:ea typeface="標楷體" panose="03000509000000000000" pitchFamily="65" charset="-120"/>
              </a:rPr>
              <a:t>100</a:t>
            </a:r>
            <a:r>
              <a:rPr lang="zh-TW" altLang="en-US" dirty="0">
                <a:latin typeface="標楷體" panose="03000509000000000000" pitchFamily="65" charset="-120"/>
                <a:ea typeface="標楷體" panose="03000509000000000000" pitchFamily="65" charset="-120"/>
              </a:rPr>
              <a:t>磅時，若樣本資料數不夠多，則我們不能直接貿然的進行</a:t>
            </a:r>
            <a:r>
              <a:rPr lang="en-US" altLang="zh-TW" dirty="0">
                <a:latin typeface="標楷體" panose="03000509000000000000" pitchFamily="65" charset="-120"/>
                <a:ea typeface="標楷體" panose="03000509000000000000" pitchFamily="65" charset="-120"/>
              </a:rPr>
              <a:t>t</a:t>
            </a:r>
            <a:r>
              <a:rPr lang="zh-TW" altLang="en-US" dirty="0">
                <a:latin typeface="標楷體" panose="03000509000000000000" pitchFamily="65" charset="-120"/>
                <a:ea typeface="標楷體" panose="03000509000000000000" pitchFamily="65" charset="-120"/>
              </a:rPr>
              <a:t>檢定來檢定班級學生的體重平均是否為</a:t>
            </a:r>
            <a:r>
              <a:rPr lang="en-US" altLang="zh-TW" dirty="0">
                <a:latin typeface="標楷體" panose="03000509000000000000" pitchFamily="65" charset="-120"/>
                <a:ea typeface="標楷體" panose="03000509000000000000" pitchFamily="65" charset="-120"/>
              </a:rPr>
              <a:t>100</a:t>
            </a:r>
            <a:r>
              <a:rPr lang="zh-TW" altLang="en-US" dirty="0">
                <a:latin typeface="標楷體" panose="03000509000000000000" pitchFamily="65" charset="-120"/>
                <a:ea typeface="標楷體" panose="03000509000000000000" pitchFamily="65" charset="-120"/>
              </a:rPr>
              <a:t>磅，在此之前應該先確定資料是否有符合常態的假設的條件。</a:t>
            </a:r>
          </a:p>
        </p:txBody>
      </p:sp>
    </p:spTree>
    <p:extLst>
      <p:ext uri="{BB962C8B-B14F-4D97-AF65-F5344CB8AC3E}">
        <p14:creationId xmlns:p14="http://schemas.microsoft.com/office/powerpoint/2010/main" val="416535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114759"/>
          </a:xfrm>
        </p:spPr>
        <p:txBody>
          <a:bodyPr/>
          <a:lstStyle/>
          <a:p>
            <a:r>
              <a:rPr lang="zh-TW" altLang="en-US" dirty="0">
                <a:latin typeface="標楷體" panose="03000509000000000000" pitchFamily="65" charset="-120"/>
                <a:ea typeface="標楷體" panose="03000509000000000000" pitchFamily="65" charset="-120"/>
              </a:rPr>
              <a:t>常態檢定</a:t>
            </a:r>
          </a:p>
        </p:txBody>
      </p:sp>
      <p:sp>
        <p:nvSpPr>
          <p:cNvPr id="3" name="內容版面配置區 2"/>
          <p:cNvSpPr>
            <a:spLocks noGrp="1"/>
          </p:cNvSpPr>
          <p:nvPr>
            <p:ph idx="1"/>
          </p:nvPr>
        </p:nvSpPr>
        <p:spPr>
          <a:xfrm>
            <a:off x="838200" y="1683957"/>
            <a:ext cx="10515600" cy="4351338"/>
          </a:xfrm>
        </p:spPr>
        <p:txBody>
          <a:bodyPr/>
          <a:lstStyle/>
          <a:p>
            <a:r>
              <a:rPr lang="en-US" altLang="zh-TW" dirty="0">
                <a:latin typeface="標楷體" panose="03000509000000000000" pitchFamily="65" charset="-120"/>
                <a:ea typeface="標楷體" panose="03000509000000000000" pitchFamily="65" charset="-120"/>
              </a:rPr>
              <a:t>iris</a:t>
            </a:r>
            <a:r>
              <a:rPr lang="zh-TW" altLang="en-US" dirty="0">
                <a:latin typeface="標楷體" panose="03000509000000000000" pitchFamily="65" charset="-120"/>
                <a:ea typeface="標楷體" panose="03000509000000000000" pitchFamily="65" charset="-120"/>
              </a:rPr>
              <a:t>中的花瓣和花萼長度寬度是否是常態分配，常態性檢定可以使用</a:t>
            </a:r>
            <a:r>
              <a:rPr lang="zh-TW" altLang="en-US" dirty="0">
                <a:solidFill>
                  <a:srgbClr val="FF0000"/>
                </a:solidFill>
                <a:latin typeface="標楷體" panose="03000509000000000000" pitchFamily="65" charset="-120"/>
                <a:ea typeface="標楷體" panose="03000509000000000000" pitchFamily="65" charset="-120"/>
              </a:rPr>
              <a:t>常態機率圖</a:t>
            </a:r>
            <a:r>
              <a:rPr lang="zh-TW" altLang="en-US" dirty="0">
                <a:latin typeface="標楷體" panose="03000509000000000000" pitchFamily="65" charset="-120"/>
                <a:ea typeface="標楷體" panose="03000509000000000000" pitchFamily="65" charset="-120"/>
              </a:rPr>
              <a:t>或是</a:t>
            </a:r>
            <a:r>
              <a:rPr lang="zh-TW" altLang="en-US" dirty="0">
                <a:solidFill>
                  <a:srgbClr val="FF0000"/>
                </a:solidFill>
                <a:latin typeface="標楷體" panose="03000509000000000000" pitchFamily="65" charset="-120"/>
                <a:ea typeface="標楷體" panose="03000509000000000000" pitchFamily="65" charset="-120"/>
              </a:rPr>
              <a:t>常態性檢定</a:t>
            </a:r>
            <a:r>
              <a:rPr lang="zh-TW" altLang="en-US" dirty="0">
                <a:latin typeface="標楷體" panose="03000509000000000000" pitchFamily="65" charset="-120"/>
                <a:ea typeface="標楷體" panose="03000509000000000000" pitchFamily="65" charset="-120"/>
              </a:rPr>
              <a:t>來檢定</a:t>
            </a:r>
          </a:p>
          <a:p>
            <a:r>
              <a:rPr lang="zh-TW" altLang="en-US" dirty="0" smtClean="0">
                <a:latin typeface="標楷體" panose="03000509000000000000" pitchFamily="65" charset="-120"/>
                <a:ea typeface="標楷體" panose="03000509000000000000" pitchFamily="65" charset="-120"/>
              </a:rPr>
              <a:t>以</a:t>
            </a:r>
            <a:r>
              <a:rPr lang="en-US" altLang="zh-TW" dirty="0" smtClean="0">
                <a:latin typeface="標楷體" panose="03000509000000000000" pitchFamily="65" charset="-120"/>
                <a:ea typeface="標楷體" panose="03000509000000000000" pitchFamily="65" charset="-120"/>
              </a:rPr>
              <a:t>qqnorm</a:t>
            </a:r>
            <a:r>
              <a:rPr lang="zh-TW" altLang="en-US" dirty="0">
                <a:latin typeface="標楷體" panose="03000509000000000000" pitchFamily="65" charset="-120"/>
                <a:ea typeface="標楷體" panose="03000509000000000000" pitchFamily="65" charset="-120"/>
              </a:rPr>
              <a:t>畫出常態機率圖，</a:t>
            </a:r>
            <a:r>
              <a:rPr lang="en-US" altLang="zh-TW" dirty="0" err="1">
                <a:latin typeface="標楷體" panose="03000509000000000000" pitchFamily="65" charset="-120"/>
                <a:ea typeface="標楷體" panose="03000509000000000000" pitchFamily="65" charset="-120"/>
              </a:rPr>
              <a:t>qqline</a:t>
            </a:r>
            <a:r>
              <a:rPr lang="zh-TW" altLang="en-US" dirty="0">
                <a:latin typeface="標楷體" panose="03000509000000000000" pitchFamily="65" charset="-120"/>
                <a:ea typeface="標楷體" panose="03000509000000000000" pitchFamily="65" charset="-120"/>
              </a:rPr>
              <a:t>畫出最佳斜線</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049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726" y="367214"/>
            <a:ext cx="10515600" cy="260518"/>
          </a:xfrm>
        </p:spPr>
        <p:txBody>
          <a:bodyPr>
            <a:noAutofit/>
          </a:bodyPr>
          <a:lstStyle/>
          <a:p>
            <a:r>
              <a:rPr lang="zh-TW" altLang="en-US" sz="2800" dirty="0">
                <a:latin typeface="標楷體" panose="03000509000000000000" pitchFamily="65" charset="-120"/>
                <a:ea typeface="標楷體" panose="03000509000000000000" pitchFamily="65" charset="-120"/>
              </a:rPr>
              <a:t>常態性</a:t>
            </a:r>
            <a:br>
              <a:rPr lang="zh-TW" altLang="en-US" sz="2800" dirty="0">
                <a:latin typeface="標楷體" panose="03000509000000000000" pitchFamily="65" charset="-120"/>
                <a:ea typeface="標楷體" panose="03000509000000000000" pitchFamily="65" charset="-120"/>
              </a:rPr>
            </a:br>
            <a:endParaRPr lang="zh-TW" altLang="en-US" sz="2800" dirty="0">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2">
            <a:lum bright="-20000"/>
          </a:blip>
          <a:stretch>
            <a:fillRect/>
          </a:stretch>
        </p:blipFill>
        <p:spPr>
          <a:xfrm>
            <a:off x="5899485" y="2462523"/>
            <a:ext cx="6292515" cy="4395477"/>
          </a:xfrm>
          <a:prstGeom prst="rect">
            <a:avLst/>
          </a:prstGeom>
        </p:spPr>
      </p:pic>
      <p:sp>
        <p:nvSpPr>
          <p:cNvPr id="3" name="內容版面配置區 2"/>
          <p:cNvSpPr>
            <a:spLocks noGrp="1"/>
          </p:cNvSpPr>
          <p:nvPr>
            <p:ph idx="1"/>
          </p:nvPr>
        </p:nvSpPr>
        <p:spPr>
          <a:xfrm>
            <a:off x="88231" y="497473"/>
            <a:ext cx="9304421" cy="3248525"/>
          </a:xfrm>
        </p:spPr>
        <p:txBody>
          <a:bodyPr>
            <a:normAutofit/>
          </a:bodyPr>
          <a:lstStyle/>
          <a:p>
            <a:r>
              <a:rPr lang="en-US" altLang="zh-TW" sz="2000" dirty="0"/>
              <a:t>par(</a:t>
            </a:r>
            <a:r>
              <a:rPr lang="en-US" altLang="zh-TW" sz="2000" dirty="0" err="1"/>
              <a:t>mfrow</a:t>
            </a:r>
            <a:r>
              <a:rPr lang="en-US" altLang="zh-TW" sz="2000" dirty="0"/>
              <a:t> = c(2,2))</a:t>
            </a:r>
          </a:p>
          <a:p>
            <a:r>
              <a:rPr lang="en-US" altLang="zh-TW" sz="2000" dirty="0"/>
              <a:t>qqnorm(</a:t>
            </a:r>
            <a:r>
              <a:rPr lang="en-US" altLang="zh-TW" sz="2000" dirty="0" err="1"/>
              <a:t>iris$Sepal.Length</a:t>
            </a:r>
            <a:r>
              <a:rPr lang="en-US" altLang="zh-TW" sz="2000" dirty="0"/>
              <a:t>); </a:t>
            </a:r>
            <a:r>
              <a:rPr lang="en-US" altLang="zh-TW" sz="2000" dirty="0" err="1"/>
              <a:t>qqline</a:t>
            </a:r>
            <a:r>
              <a:rPr lang="en-US" altLang="zh-TW" sz="2000" dirty="0"/>
              <a:t>(</a:t>
            </a:r>
            <a:r>
              <a:rPr lang="en-US" altLang="zh-TW" sz="2000" dirty="0" err="1"/>
              <a:t>iris$Sepal.Length,col</a:t>
            </a:r>
            <a:r>
              <a:rPr lang="en-US" altLang="zh-TW" sz="2000" dirty="0"/>
              <a:t> = "Red")</a:t>
            </a:r>
          </a:p>
          <a:p>
            <a:r>
              <a:rPr lang="en-US" altLang="zh-TW" sz="2000" dirty="0"/>
              <a:t>qqnorm(</a:t>
            </a:r>
            <a:r>
              <a:rPr lang="en-US" altLang="zh-TW" sz="2000" dirty="0" err="1"/>
              <a:t>iris$Sepal.Width</a:t>
            </a:r>
            <a:r>
              <a:rPr lang="en-US" altLang="zh-TW" sz="2000" dirty="0"/>
              <a:t>);</a:t>
            </a:r>
            <a:r>
              <a:rPr lang="en-US" altLang="zh-TW" sz="2000" dirty="0" err="1"/>
              <a:t>qqline</a:t>
            </a:r>
            <a:r>
              <a:rPr lang="en-US" altLang="zh-TW" sz="2000" dirty="0"/>
              <a:t>(</a:t>
            </a:r>
            <a:r>
              <a:rPr lang="en-US" altLang="zh-TW" sz="2000" dirty="0" err="1"/>
              <a:t>iris$Sepal.Width,col</a:t>
            </a:r>
            <a:r>
              <a:rPr lang="en-US" altLang="zh-TW" sz="2000" dirty="0"/>
              <a:t> = "Blue")</a:t>
            </a:r>
          </a:p>
          <a:p>
            <a:r>
              <a:rPr lang="en-US" altLang="zh-TW" sz="2000" dirty="0"/>
              <a:t>qqnorm(</a:t>
            </a:r>
            <a:r>
              <a:rPr lang="en-US" altLang="zh-TW" sz="2000" dirty="0" err="1"/>
              <a:t>iris$Petal.Length</a:t>
            </a:r>
            <a:r>
              <a:rPr lang="en-US" altLang="zh-TW" sz="2000" dirty="0"/>
              <a:t>); qqnorm(</a:t>
            </a:r>
            <a:r>
              <a:rPr lang="en-US" altLang="zh-TW" sz="2000" dirty="0" err="1"/>
              <a:t>iris$Petal.Width</a:t>
            </a:r>
            <a:r>
              <a:rPr lang="en-US" altLang="zh-TW" sz="2000" dirty="0" smtClean="0"/>
              <a:t>)</a:t>
            </a:r>
          </a:p>
          <a:p>
            <a:endParaRPr lang="en-US" altLang="zh-TW" sz="2000" dirty="0"/>
          </a:p>
          <a:p>
            <a:r>
              <a:rPr lang="zh-TW" altLang="en-US" sz="2400" dirty="0">
                <a:latin typeface="標楷體" panose="03000509000000000000" pitchFamily="65" charset="-120"/>
                <a:ea typeface="標楷體" panose="03000509000000000000" pitchFamily="65" charset="-120"/>
              </a:rPr>
              <a:t>看圖判斷花萼長度和花萼寬度符合常態分配</a:t>
            </a:r>
            <a:r>
              <a:rPr lang="zh-TW" altLang="en-US" sz="2400" dirty="0" smtClean="0">
                <a:latin typeface="標楷體" panose="03000509000000000000" pitchFamily="65" charset="-120"/>
                <a:ea typeface="標楷體" panose="03000509000000000000" pitchFamily="65" charset="-120"/>
              </a:rPr>
              <a:t>的</a:t>
            </a:r>
            <a:r>
              <a:rPr lang="en-US" altLang="zh-TW" sz="2400" dirty="0" smtClean="0">
                <a:latin typeface="標楷體" panose="03000509000000000000" pitchFamily="65" charset="-120"/>
                <a:ea typeface="標楷體" panose="03000509000000000000" pitchFamily="65" charset="-120"/>
              </a:rPr>
              <a:t/>
            </a:r>
            <a:br>
              <a:rPr lang="en-US" altLang="zh-TW" sz="2400" dirty="0" smtClean="0">
                <a:latin typeface="標楷體" panose="03000509000000000000" pitchFamily="65" charset="-120"/>
                <a:ea typeface="標楷體" panose="03000509000000000000" pitchFamily="65" charset="-120"/>
              </a:rPr>
            </a:br>
            <a:r>
              <a:rPr lang="zh-TW" altLang="en-US" sz="2400" dirty="0" smtClean="0">
                <a:latin typeface="標楷體" panose="03000509000000000000" pitchFamily="65" charset="-120"/>
                <a:ea typeface="標楷體" panose="03000509000000000000" pitchFamily="65" charset="-120"/>
              </a:rPr>
              <a:t>可能性</a:t>
            </a:r>
            <a:r>
              <a:rPr lang="zh-TW" altLang="en-US" sz="2400" dirty="0">
                <a:latin typeface="標楷體" panose="03000509000000000000" pitchFamily="65" charset="-120"/>
                <a:ea typeface="標楷體" panose="03000509000000000000" pitchFamily="65" charset="-120"/>
              </a:rPr>
              <a:t>最大</a:t>
            </a:r>
            <a:endParaRPr lang="en-US" altLang="zh-TW" sz="2400" dirty="0" smtClean="0">
              <a:latin typeface="標楷體" panose="03000509000000000000" pitchFamily="65" charset="-120"/>
              <a:ea typeface="標楷體" panose="03000509000000000000" pitchFamily="65" charset="-120"/>
            </a:endParaRPr>
          </a:p>
          <a:p>
            <a:endParaRPr lang="zh-TW" altLang="en-US" sz="2000" dirty="0"/>
          </a:p>
        </p:txBody>
      </p:sp>
      <p:sp>
        <p:nvSpPr>
          <p:cNvPr id="4" name="矩形 3"/>
          <p:cNvSpPr/>
          <p:nvPr/>
        </p:nvSpPr>
        <p:spPr>
          <a:xfrm>
            <a:off x="8723238" y="2093191"/>
            <a:ext cx="1338828" cy="369332"/>
          </a:xfrm>
          <a:prstGeom prst="rect">
            <a:avLst/>
          </a:prstGeom>
        </p:spPr>
        <p:txBody>
          <a:bodyPr wrap="none">
            <a:spAutoFit/>
          </a:bodyPr>
          <a:lstStyle/>
          <a:p>
            <a:r>
              <a:rPr lang="zh-TW" altLang="en-US" dirty="0"/>
              <a:t>常態機率圖</a:t>
            </a:r>
          </a:p>
        </p:txBody>
      </p:sp>
    </p:spTree>
    <p:extLst>
      <p:ext uri="{BB962C8B-B14F-4D97-AF65-F5344CB8AC3E}">
        <p14:creationId xmlns:p14="http://schemas.microsoft.com/office/powerpoint/2010/main" val="153601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585370"/>
          </a:xfrm>
        </p:spPr>
        <p:txBody>
          <a:bodyPr>
            <a:normAutofit fontScale="90000"/>
          </a:bodyPr>
          <a:lstStyle/>
          <a:p>
            <a:r>
              <a:rPr lang="en-US" altLang="zh-TW" dirty="0"/>
              <a:t>Shapiro-</a:t>
            </a:r>
            <a:r>
              <a:rPr lang="en-US" altLang="zh-TW" dirty="0" err="1"/>
              <a:t>Wilk</a:t>
            </a:r>
            <a:r>
              <a:rPr lang="zh-TW" altLang="en-US" dirty="0"/>
              <a:t>常態性</a:t>
            </a:r>
            <a:r>
              <a:rPr lang="zh-TW" altLang="en-US" dirty="0" smtClean="0"/>
              <a:t>檢定</a:t>
            </a:r>
            <a:endParaRPr lang="zh-TW" altLang="en-US" dirty="0"/>
          </a:p>
        </p:txBody>
      </p:sp>
      <p:sp>
        <p:nvSpPr>
          <p:cNvPr id="3" name="內容版面配置區 2"/>
          <p:cNvSpPr>
            <a:spLocks noGrp="1"/>
          </p:cNvSpPr>
          <p:nvPr>
            <p:ph idx="1"/>
          </p:nvPr>
        </p:nvSpPr>
        <p:spPr>
          <a:xfrm>
            <a:off x="838199" y="1980171"/>
            <a:ext cx="10748211" cy="4563143"/>
          </a:xfrm>
        </p:spPr>
        <p:txBody>
          <a:bodyPr>
            <a:normAutofit fontScale="77500" lnSpcReduction="20000"/>
          </a:bodyPr>
          <a:lstStyle/>
          <a:p>
            <a:r>
              <a:rPr lang="en-US" altLang="zh-TW" dirty="0"/>
              <a:t>shapiro.test(</a:t>
            </a:r>
            <a:r>
              <a:rPr lang="en-US" altLang="zh-TW" dirty="0" err="1"/>
              <a:t>iris$Sepal.Length</a:t>
            </a:r>
            <a:r>
              <a:rPr lang="en-US" altLang="zh-TW" dirty="0" smtClean="0"/>
              <a:t>)</a:t>
            </a:r>
          </a:p>
          <a:p>
            <a:endParaRPr lang="en-US" altLang="zh-TW" dirty="0" smtClean="0"/>
          </a:p>
          <a:p>
            <a:endParaRPr lang="en-US" altLang="zh-TW" dirty="0"/>
          </a:p>
          <a:p>
            <a:endParaRPr lang="en-US" altLang="zh-TW" dirty="0" smtClean="0"/>
          </a:p>
          <a:p>
            <a:endParaRPr lang="en-US" altLang="zh-TW" dirty="0"/>
          </a:p>
          <a:p>
            <a:pPr>
              <a:lnSpc>
                <a:spcPct val="170000"/>
              </a:lnSpc>
            </a:pPr>
            <a:r>
              <a:rPr lang="zh-TW" altLang="en-US" dirty="0"/>
              <a:t>先對花萼長度使用</a:t>
            </a:r>
            <a:r>
              <a:rPr lang="en-US" altLang="zh-TW" dirty="0"/>
              <a:t>Shapiro-</a:t>
            </a:r>
            <a:r>
              <a:rPr lang="en-US" altLang="zh-TW" dirty="0" err="1"/>
              <a:t>Wilk</a:t>
            </a:r>
            <a:r>
              <a:rPr lang="zh-TW" altLang="en-US" dirty="0"/>
              <a:t>檢定，</a:t>
            </a:r>
            <a:r>
              <a:rPr lang="en-US" altLang="zh-TW" dirty="0"/>
              <a:t>p-value = 0.01018 &lt; 0.05</a:t>
            </a:r>
            <a:r>
              <a:rPr lang="zh-TW" altLang="en-US" dirty="0"/>
              <a:t>，顯著，表示拒絕常態虛無</a:t>
            </a:r>
            <a:r>
              <a:rPr lang="zh-TW" altLang="en-US" dirty="0" smtClean="0"/>
              <a:t>假設</a:t>
            </a:r>
            <a:r>
              <a:rPr lang="zh-TW" altLang="en-US" dirty="0"/>
              <a:t>，表示為非常態</a:t>
            </a:r>
            <a:r>
              <a:rPr lang="zh-TW" altLang="en-US" dirty="0" smtClean="0"/>
              <a:t>分佈。</a:t>
            </a:r>
            <a:r>
              <a:rPr lang="zh-TW" altLang="en-US" dirty="0"/>
              <a:t>如果是 </a:t>
            </a:r>
            <a:r>
              <a:rPr lang="en-US" altLang="zh-TW" i="1" dirty="0"/>
              <a:t>p</a:t>
            </a:r>
            <a:r>
              <a:rPr lang="zh-TW" altLang="en-US" dirty="0"/>
              <a:t> </a:t>
            </a:r>
            <a:r>
              <a:rPr lang="en-US" altLang="zh-TW" dirty="0"/>
              <a:t>&gt; 0.05</a:t>
            </a:r>
            <a:r>
              <a:rPr lang="zh-TW" altLang="en-US"/>
              <a:t>，</a:t>
            </a:r>
            <a:r>
              <a:rPr lang="zh-TW" altLang="en-US"/>
              <a:t>則不拒絕虛無假設虛無</a:t>
            </a:r>
            <a:r>
              <a:rPr lang="zh-TW" altLang="en-US" dirty="0"/>
              <a:t>假設，表示為常態分佈</a:t>
            </a:r>
            <a:r>
              <a:rPr lang="zh-TW" altLang="en-US" dirty="0" smtClean="0"/>
              <a:t>。</a:t>
            </a:r>
            <a:endParaRPr lang="en-US" altLang="zh-TW" dirty="0" smtClean="0"/>
          </a:p>
          <a:p>
            <a:r>
              <a:rPr lang="en-US" altLang="zh-TW" dirty="0" smtClean="0"/>
              <a:t>hist(</a:t>
            </a:r>
            <a:r>
              <a:rPr lang="en-US" altLang="zh-TW" dirty="0" err="1" smtClean="0"/>
              <a:t>iris$Sepal.Length,probability</a:t>
            </a:r>
            <a:r>
              <a:rPr lang="en-US" altLang="zh-TW" dirty="0" smtClean="0"/>
              <a:t> </a:t>
            </a:r>
            <a:r>
              <a:rPr lang="en-US" altLang="zh-TW" dirty="0"/>
              <a:t>= TRUE)</a:t>
            </a:r>
          </a:p>
          <a:p>
            <a:r>
              <a:rPr lang="en-US" altLang="zh-TW" dirty="0"/>
              <a:t>curve(</a:t>
            </a:r>
            <a:r>
              <a:rPr lang="en-US" altLang="zh-TW" dirty="0" err="1"/>
              <a:t>dnorm</a:t>
            </a:r>
            <a:r>
              <a:rPr lang="en-US" altLang="zh-TW" dirty="0"/>
              <a:t>(</a:t>
            </a:r>
            <a:r>
              <a:rPr lang="en-US" altLang="zh-TW" dirty="0" err="1"/>
              <a:t>x,mean</a:t>
            </a:r>
            <a:r>
              <a:rPr lang="en-US" altLang="zh-TW" dirty="0"/>
              <a:t>(</a:t>
            </a:r>
            <a:r>
              <a:rPr lang="en-US" altLang="zh-TW" dirty="0" err="1"/>
              <a:t>iris$Sepal.Length,sd</a:t>
            </a:r>
            <a:r>
              <a:rPr lang="en-US" altLang="zh-TW" dirty="0"/>
              <a:t>(</a:t>
            </a:r>
            <a:r>
              <a:rPr lang="en-US" altLang="zh-TW" dirty="0" err="1"/>
              <a:t>iris$Sepal.Length</a:t>
            </a:r>
            <a:r>
              <a:rPr lang="en-US" altLang="zh-TW" dirty="0"/>
              <a:t>))),add = </a:t>
            </a:r>
            <a:r>
              <a:rPr lang="en-US" altLang="zh-TW" dirty="0" err="1"/>
              <a:t>TRUE,col</a:t>
            </a:r>
            <a:r>
              <a:rPr lang="en-US" altLang="zh-TW" dirty="0"/>
              <a:t> = "Red</a:t>
            </a:r>
            <a:r>
              <a:rPr lang="en-US" altLang="zh-TW" dirty="0" smtClean="0"/>
              <a:t>")</a:t>
            </a:r>
            <a:endParaRPr lang="en-US" altLang="zh-TW" dirty="0"/>
          </a:p>
        </p:txBody>
      </p:sp>
      <p:pic>
        <p:nvPicPr>
          <p:cNvPr id="4" name="圖片 3"/>
          <p:cNvPicPr>
            <a:picLocks noChangeAspect="1"/>
          </p:cNvPicPr>
          <p:nvPr/>
        </p:nvPicPr>
        <p:blipFill>
          <a:blip r:embed="rId2"/>
          <a:stretch>
            <a:fillRect/>
          </a:stretch>
        </p:blipFill>
        <p:spPr>
          <a:xfrm>
            <a:off x="5664993" y="1693203"/>
            <a:ext cx="6527007" cy="2175669"/>
          </a:xfrm>
          <a:prstGeom prst="rect">
            <a:avLst/>
          </a:prstGeom>
        </p:spPr>
      </p:pic>
      <p:sp>
        <p:nvSpPr>
          <p:cNvPr id="5" name="矩形 4"/>
          <p:cNvSpPr/>
          <p:nvPr/>
        </p:nvSpPr>
        <p:spPr>
          <a:xfrm>
            <a:off x="838199" y="1091017"/>
            <a:ext cx="11074943" cy="461665"/>
          </a:xfrm>
          <a:prstGeom prst="rect">
            <a:avLst/>
          </a:prstGeom>
        </p:spPr>
        <p:txBody>
          <a:bodyPr wrap="square">
            <a:spAutoFit/>
          </a:bodyPr>
          <a:lstStyle/>
          <a:p>
            <a:r>
              <a:rPr lang="zh-TW" altLang="en-US" sz="2400" dirty="0" smtClean="0"/>
              <a:t>至於常態性檢定則可使用</a:t>
            </a:r>
            <a:r>
              <a:rPr lang="en-US" altLang="zh-TW" sz="2400" dirty="0" smtClean="0"/>
              <a:t>R</a:t>
            </a:r>
            <a:r>
              <a:rPr lang="zh-TW" altLang="en-US" sz="2400" dirty="0" smtClean="0"/>
              <a:t>基本套組</a:t>
            </a:r>
            <a:r>
              <a:rPr lang="en-US" altLang="zh-TW" sz="2400" dirty="0" smtClean="0"/>
              <a:t>stats</a:t>
            </a:r>
            <a:r>
              <a:rPr lang="zh-TW" altLang="en-US" sz="2400" dirty="0" smtClean="0"/>
              <a:t>的</a:t>
            </a:r>
            <a:r>
              <a:rPr lang="en-US" altLang="zh-TW" sz="2400" dirty="0" err="1" smtClean="0"/>
              <a:t>shapiro.test</a:t>
            </a:r>
            <a:r>
              <a:rPr lang="zh-TW" altLang="en-US" sz="2400" dirty="0" smtClean="0"/>
              <a:t>函數進行</a:t>
            </a:r>
            <a:r>
              <a:rPr lang="en-US" altLang="zh-TW" sz="2400" dirty="0" smtClean="0"/>
              <a:t>Shapiro-</a:t>
            </a:r>
            <a:r>
              <a:rPr lang="en-US" altLang="zh-TW" sz="2400" dirty="0" err="1" smtClean="0"/>
              <a:t>Wilk</a:t>
            </a:r>
            <a:r>
              <a:rPr lang="zh-TW" altLang="en-US" sz="2400" dirty="0" smtClean="0"/>
              <a:t>檢定</a:t>
            </a:r>
            <a:endParaRPr lang="zh-TW" altLang="en-US" sz="2400" dirty="0"/>
          </a:p>
        </p:txBody>
      </p:sp>
    </p:spTree>
    <p:extLst>
      <p:ext uri="{BB962C8B-B14F-4D97-AF65-F5344CB8AC3E}">
        <p14:creationId xmlns:p14="http://schemas.microsoft.com/office/powerpoint/2010/main" val="219064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0"/>
            <a:ext cx="10515600" cy="852055"/>
          </a:xfrm>
        </p:spPr>
        <p:txBody>
          <a:bodyPr/>
          <a:lstStyle/>
          <a:p>
            <a:r>
              <a:rPr lang="zh-TW" altLang="en-US" dirty="0">
                <a:latin typeface="標楷體" panose="03000509000000000000" pitchFamily="65" charset="-120"/>
                <a:ea typeface="標楷體" panose="03000509000000000000" pitchFamily="65" charset="-120"/>
              </a:rPr>
              <a:t>虛無假設</a:t>
            </a:r>
          </a:p>
        </p:txBody>
      </p:sp>
      <p:sp>
        <p:nvSpPr>
          <p:cNvPr id="3" name="內容版面配置區 2"/>
          <p:cNvSpPr>
            <a:spLocks noGrp="1"/>
          </p:cNvSpPr>
          <p:nvPr>
            <p:ph idx="1"/>
          </p:nvPr>
        </p:nvSpPr>
        <p:spPr>
          <a:xfrm>
            <a:off x="100445" y="1080655"/>
            <a:ext cx="12008427" cy="5272953"/>
          </a:xfrm>
        </p:spPr>
        <p:txBody>
          <a:bodyPr>
            <a:normAutofit/>
          </a:bodyPr>
          <a:lstStyle/>
          <a:p>
            <a:r>
              <a:rPr lang="zh-TW" altLang="en-US" dirty="0">
                <a:latin typeface="標楷體" panose="03000509000000000000" pitchFamily="65" charset="-120"/>
                <a:ea typeface="標楷體" panose="03000509000000000000" pitchFamily="65" charset="-120"/>
              </a:rPr>
              <a:t>統計上對參數的假設 </a:t>
            </a:r>
            <a:r>
              <a:rPr lang="en-US" altLang="zh-TW" dirty="0">
                <a:latin typeface="標楷體" panose="03000509000000000000" pitchFamily="65" charset="-120"/>
                <a:ea typeface="標楷體" panose="03000509000000000000" pitchFamily="65" charset="-120"/>
              </a:rPr>
              <a:t>(hypothesis) </a:t>
            </a:r>
            <a:r>
              <a:rPr lang="zh-TW" altLang="en-US" dirty="0">
                <a:latin typeface="標楷體" panose="03000509000000000000" pitchFamily="65" charset="-120"/>
                <a:ea typeface="標楷體" panose="03000509000000000000" pitchFamily="65" charset="-120"/>
              </a:rPr>
              <a:t>為對一個或多個</a:t>
            </a:r>
            <a:r>
              <a:rPr lang="zh-TW" altLang="en-US" dirty="0" smtClean="0">
                <a:latin typeface="標楷體" panose="03000509000000000000" pitchFamily="65" charset="-120"/>
                <a:ea typeface="標楷體" panose="03000509000000000000" pitchFamily="65" charset="-120"/>
              </a:rPr>
              <a:t>參數</a:t>
            </a:r>
            <a:r>
              <a:rPr lang="zh-TW" altLang="en-US" dirty="0">
                <a:latin typeface="標楷體" panose="03000509000000000000" pitchFamily="65" charset="-120"/>
                <a:ea typeface="標楷體" panose="03000509000000000000" pitchFamily="65" charset="-120"/>
              </a:rPr>
              <a:t>的論述 </a:t>
            </a:r>
            <a:r>
              <a:rPr lang="en-US" altLang="zh-TW" dirty="0">
                <a:latin typeface="標楷體" panose="03000509000000000000" pitchFamily="65" charset="-120"/>
                <a:ea typeface="標楷體" panose="03000509000000000000" pitchFamily="65" charset="-120"/>
              </a:rPr>
              <a:t>(statement) </a:t>
            </a:r>
            <a:r>
              <a:rPr lang="zh-TW" altLang="en-US" dirty="0">
                <a:latin typeface="標楷體" panose="03000509000000000000" pitchFamily="65" charset="-120"/>
                <a:ea typeface="標楷體" panose="03000509000000000000" pitchFamily="65" charset="-120"/>
              </a:rPr>
              <a:t>，其中欲檢驗其正確性者</a:t>
            </a:r>
            <a:r>
              <a:rPr lang="zh-TW" altLang="en-US" dirty="0" smtClean="0">
                <a:latin typeface="標楷體" panose="03000509000000000000" pitchFamily="65" charset="-120"/>
                <a:ea typeface="標楷體" panose="03000509000000000000" pitchFamily="65" charset="-120"/>
              </a:rPr>
              <a:t>稱為虛無假設</a:t>
            </a:r>
            <a:r>
              <a:rPr lang="en-US" altLang="zh-TW" dirty="0" smtClean="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null hypothesis</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我們想知道均數 </a:t>
            </a:r>
            <a:r>
              <a:rPr lang="en-US" altLang="zh-TW" dirty="0">
                <a:latin typeface="標楷體" panose="03000509000000000000" pitchFamily="65" charset="-120"/>
                <a:ea typeface="標楷體" panose="03000509000000000000" pitchFamily="65" charset="-120"/>
              </a:rPr>
              <a:t>µ</a:t>
            </a:r>
            <a:r>
              <a:rPr lang="en-US" altLang="zh-TW" baseline="-25000" dirty="0">
                <a:latin typeface="標楷體" panose="03000509000000000000" pitchFamily="65" charset="-120"/>
                <a:ea typeface="標楷體" panose="03000509000000000000" pitchFamily="65" charset="-120"/>
              </a:rPr>
              <a:t>o</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是否為 </a:t>
            </a:r>
            <a:r>
              <a:rPr lang="en-US" altLang="zh-TW" dirty="0">
                <a:latin typeface="標楷體" panose="03000509000000000000" pitchFamily="65" charset="-120"/>
                <a:ea typeface="標楷體" panose="03000509000000000000" pitchFamily="65" charset="-120"/>
              </a:rPr>
              <a:t>70 </a:t>
            </a:r>
            <a:r>
              <a:rPr lang="zh-TW" altLang="en-US" dirty="0">
                <a:latin typeface="標楷體" panose="03000509000000000000" pitchFamily="65" charset="-120"/>
                <a:ea typeface="標楷體" panose="03000509000000000000" pitchFamily="65" charset="-120"/>
              </a:rPr>
              <a:t>分，則虛無假設可以設為 </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H</a:t>
            </a:r>
            <a:r>
              <a:rPr lang="en-US" altLang="zh-TW" baseline="-25000" dirty="0">
                <a:latin typeface="標楷體" panose="03000509000000000000" pitchFamily="65" charset="-120"/>
                <a:ea typeface="標楷體" panose="03000509000000000000" pitchFamily="65" charset="-120"/>
              </a:rPr>
              <a:t>o</a:t>
            </a:r>
            <a:r>
              <a:rPr lang="en-US" altLang="zh-TW" dirty="0" smtClean="0">
                <a:latin typeface="標楷體" panose="03000509000000000000" pitchFamily="65" charset="-120"/>
                <a:ea typeface="標楷體" panose="03000509000000000000" pitchFamily="65" charset="-120"/>
              </a:rPr>
              <a:t>: µ</a:t>
            </a:r>
            <a:r>
              <a:rPr lang="en-US" altLang="zh-TW" baseline="-25000" dirty="0">
                <a:latin typeface="標楷體" panose="03000509000000000000" pitchFamily="65" charset="-120"/>
                <a:ea typeface="標楷體" panose="03000509000000000000" pitchFamily="65" charset="-120"/>
              </a:rPr>
              <a:t>o</a:t>
            </a:r>
            <a:r>
              <a:rPr lang="en-US" altLang="zh-TW" dirty="0" smtClean="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 70</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越小的</a:t>
            </a:r>
            <a:r>
              <a:rPr lang="en-US" altLang="zh-TW" b="1" dirty="0">
                <a:latin typeface="標楷體" panose="03000509000000000000" pitchFamily="65" charset="-120"/>
                <a:ea typeface="標楷體" panose="03000509000000000000" pitchFamily="65" charset="-120"/>
              </a:rPr>
              <a:t>p-value</a:t>
            </a:r>
            <a:r>
              <a:rPr lang="zh-TW" altLang="en-US" b="1" dirty="0">
                <a:latin typeface="標楷體" panose="03000509000000000000" pitchFamily="65" charset="-120"/>
                <a:ea typeface="標楷體" panose="03000509000000000000" pitchFamily="65" charset="-120"/>
              </a:rPr>
              <a:t>表示：當前所得觀察結果，在</a:t>
            </a:r>
            <a:r>
              <a:rPr lang="en-US" altLang="zh-TW" b="1" dirty="0">
                <a:latin typeface="標楷體" panose="03000509000000000000" pitchFamily="65" charset="-120"/>
                <a:ea typeface="標楷體" panose="03000509000000000000" pitchFamily="65" charset="-120"/>
              </a:rPr>
              <a:t>H</a:t>
            </a:r>
            <a:r>
              <a:rPr lang="en-US" altLang="zh-TW" b="1" baseline="-25000" dirty="0">
                <a:latin typeface="標楷體" panose="03000509000000000000" pitchFamily="65" charset="-120"/>
                <a:ea typeface="標楷體" panose="03000509000000000000" pitchFamily="65" charset="-120"/>
              </a:rPr>
              <a:t>0</a:t>
            </a:r>
            <a:r>
              <a:rPr lang="zh-TW" altLang="en-US" b="1" dirty="0">
                <a:latin typeface="標楷體" panose="03000509000000000000" pitchFamily="65" charset="-120"/>
                <a:ea typeface="標楷體" panose="03000509000000000000" pitchFamily="65" charset="-120"/>
              </a:rPr>
              <a:t>為真之情況下，是越不可能出現的</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但既然出現了，因此而推論</a:t>
            </a:r>
            <a:r>
              <a:rPr lang="en-US" altLang="zh-TW" dirty="0" smtClean="0">
                <a:latin typeface="標楷體" panose="03000509000000000000" pitchFamily="65" charset="-120"/>
                <a:ea typeface="標楷體" panose="03000509000000000000" pitchFamily="65" charset="-120"/>
              </a:rPr>
              <a:t>H</a:t>
            </a:r>
            <a:r>
              <a:rPr lang="en-US" altLang="zh-TW" b="1" baseline="-25000" dirty="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為</a:t>
            </a:r>
            <a:r>
              <a:rPr lang="zh-TW" altLang="en-US" dirty="0">
                <a:latin typeface="標楷體" panose="03000509000000000000" pitchFamily="65" charset="-120"/>
                <a:ea typeface="標楷體" panose="03000509000000000000" pitchFamily="65" charset="-120"/>
              </a:rPr>
              <a:t>真之可能極小，故棄卻</a:t>
            </a:r>
            <a:r>
              <a:rPr lang="en-US" altLang="zh-TW" dirty="0" smtClean="0">
                <a:latin typeface="標楷體" panose="03000509000000000000" pitchFamily="65" charset="-120"/>
                <a:ea typeface="標楷體" panose="03000509000000000000" pitchFamily="65" charset="-120"/>
              </a:rPr>
              <a:t>H</a:t>
            </a:r>
            <a:r>
              <a:rPr lang="en-US" altLang="zh-TW" b="1" baseline="-25000" dirty="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換句話說：已知樣本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既然出現了，若其</a:t>
            </a:r>
            <a:r>
              <a:rPr lang="en-US" altLang="zh-TW" dirty="0">
                <a:latin typeface="標楷體" panose="03000509000000000000" pitchFamily="65" charset="-120"/>
                <a:ea typeface="標楷體" panose="03000509000000000000" pitchFamily="65" charset="-120"/>
              </a:rPr>
              <a:t>)</a:t>
            </a:r>
            <a:r>
              <a:rPr lang="en-US" altLang="zh-TW" b="1" dirty="0">
                <a:latin typeface="標楷體" panose="03000509000000000000" pitchFamily="65" charset="-120"/>
                <a:ea typeface="標楷體" panose="03000509000000000000" pitchFamily="65" charset="-120"/>
              </a:rPr>
              <a:t>p-value</a:t>
            </a:r>
            <a:r>
              <a:rPr lang="zh-TW" altLang="en-US" b="1" dirty="0">
                <a:latin typeface="標楷體" panose="03000509000000000000" pitchFamily="65" charset="-120"/>
                <a:ea typeface="標楷體" panose="03000509000000000000" pitchFamily="65" charset="-120"/>
              </a:rPr>
              <a:t>越小，表示要</a:t>
            </a:r>
            <a:r>
              <a:rPr lang="en-US" altLang="zh-TW" b="1" dirty="0" smtClean="0">
                <a:latin typeface="標楷體" panose="03000509000000000000" pitchFamily="65" charset="-120"/>
                <a:ea typeface="標楷體" panose="03000509000000000000" pitchFamily="65" charset="-120"/>
              </a:rPr>
              <a:t>H</a:t>
            </a:r>
            <a:r>
              <a:rPr lang="en-US" altLang="zh-TW" b="1" baseline="-25000" dirty="0">
                <a:latin typeface="標楷體" panose="03000509000000000000" pitchFamily="65" charset="-120"/>
                <a:ea typeface="標楷體" panose="03000509000000000000" pitchFamily="65" charset="-120"/>
              </a:rPr>
              <a:t>0</a:t>
            </a:r>
            <a:r>
              <a:rPr lang="zh-TW" altLang="en-US" b="1" dirty="0" smtClean="0">
                <a:latin typeface="標楷體" panose="03000509000000000000" pitchFamily="65" charset="-120"/>
                <a:ea typeface="標楷體" panose="03000509000000000000" pitchFamily="65" charset="-120"/>
              </a:rPr>
              <a:t>為</a:t>
            </a:r>
            <a:r>
              <a:rPr lang="zh-TW" altLang="en-US" b="1" dirty="0">
                <a:latin typeface="標楷體" panose="03000509000000000000" pitchFamily="65" charset="-120"/>
                <a:ea typeface="標楷體" panose="03000509000000000000" pitchFamily="65" charset="-120"/>
              </a:rPr>
              <a:t>真的可能極小，應棄卻</a:t>
            </a:r>
            <a:r>
              <a:rPr lang="en-US" altLang="zh-TW" b="1" dirty="0" smtClean="0">
                <a:latin typeface="標楷體" panose="03000509000000000000" pitchFamily="65" charset="-120"/>
                <a:ea typeface="標楷體" panose="03000509000000000000" pitchFamily="65" charset="-120"/>
              </a:rPr>
              <a:t>H</a:t>
            </a:r>
            <a:r>
              <a:rPr lang="en-US" altLang="zh-TW" b="1" baseline="-25000" dirty="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9690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rPr>
              <a:t>R</a:t>
            </a:r>
            <a:r>
              <a:rPr lang="zh-TW" altLang="en-US" dirty="0" smtClean="0">
                <a:latin typeface="標楷體" panose="03000509000000000000" pitchFamily="65" charset="-120"/>
                <a:ea typeface="標楷體" panose="03000509000000000000" pitchFamily="65" charset="-120"/>
              </a:rPr>
              <a:t>語言</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簡單線性回歸</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當兩個變項具有線性相關時，可將兩個變項的直線關聯性以一個</a:t>
            </a:r>
            <a:r>
              <a:rPr lang="zh-TW" altLang="en-US" dirty="0">
                <a:solidFill>
                  <a:srgbClr val="FF0000"/>
                </a:solidFill>
                <a:latin typeface="標楷體" panose="03000509000000000000" pitchFamily="65" charset="-120"/>
                <a:ea typeface="標楷體" panose="03000509000000000000" pitchFamily="65" charset="-120"/>
              </a:rPr>
              <a:t>直線型迴歸</a:t>
            </a:r>
            <a:r>
              <a:rPr lang="zh-TW" altLang="en-US" dirty="0">
                <a:latin typeface="標楷體" panose="03000509000000000000" pitchFamily="65" charset="-120"/>
                <a:ea typeface="標楷體" panose="03000509000000000000" pitchFamily="65" charset="-120"/>
              </a:rPr>
              <a:t>函數表示</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常見的簡單線性迴歸模型中只有一個解釋變</a:t>
            </a:r>
            <a:r>
              <a:rPr lang="zh-TW" altLang="en-US" dirty="0" smtClean="0">
                <a:latin typeface="標楷體" panose="03000509000000000000" pitchFamily="65" charset="-120"/>
                <a:ea typeface="標楷體" panose="03000509000000000000" pitchFamily="65" charset="-120"/>
              </a:rPr>
              <a:t>項。</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其</a:t>
            </a:r>
            <a:r>
              <a:rPr lang="zh-TW" altLang="en-US" dirty="0">
                <a:latin typeface="標楷體" panose="03000509000000000000" pitchFamily="65" charset="-120"/>
                <a:ea typeface="標楷體" panose="03000509000000000000" pitchFamily="65" charset="-120"/>
              </a:rPr>
              <a:t>模式可表示為</a:t>
            </a:r>
            <a:r>
              <a:rPr lang="en-US" altLang="zh-TW" dirty="0" smtClean="0">
                <a:latin typeface="標楷體" panose="03000509000000000000" pitchFamily="65" charset="-120"/>
                <a:ea typeface="標楷體" panose="03000509000000000000" pitchFamily="65" charset="-120"/>
              </a:rPr>
              <a:t>Y=</a:t>
            </a:r>
            <a:r>
              <a:rPr lang="en-US" altLang="zh-TW" dirty="0" err="1" smtClean="0">
                <a:latin typeface="標楷體" panose="03000509000000000000" pitchFamily="65" charset="-120"/>
                <a:ea typeface="標楷體" panose="03000509000000000000" pitchFamily="65" charset="-120"/>
              </a:rPr>
              <a:t>a+bX+e</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en-US" altLang="zh-TW" dirty="0" smtClean="0">
                <a:solidFill>
                  <a:srgbClr val="FF0000"/>
                </a:solidFill>
                <a:latin typeface="標楷體" panose="03000509000000000000" pitchFamily="65" charset="-120"/>
                <a:ea typeface="標楷體" panose="03000509000000000000" pitchFamily="65" charset="-120"/>
              </a:rPr>
              <a:t>Y</a:t>
            </a:r>
            <a:r>
              <a:rPr lang="zh-TW" altLang="en-US" dirty="0" smtClean="0">
                <a:solidFill>
                  <a:srgbClr val="FF0000"/>
                </a:solidFill>
                <a:latin typeface="標楷體" panose="03000509000000000000" pitchFamily="65" charset="-120"/>
                <a:ea typeface="標楷體" panose="03000509000000000000" pitchFamily="65" charset="-120"/>
              </a:rPr>
              <a:t>為</a:t>
            </a:r>
            <a:r>
              <a:rPr lang="zh-TW" altLang="en-US" dirty="0">
                <a:solidFill>
                  <a:srgbClr val="FF0000"/>
                </a:solidFill>
                <a:latin typeface="標楷體" panose="03000509000000000000" pitchFamily="65" charset="-120"/>
                <a:ea typeface="標楷體" panose="03000509000000000000" pitchFamily="65" charset="-120"/>
              </a:rPr>
              <a:t>依變項、</a:t>
            </a:r>
            <a:r>
              <a:rPr lang="en-US" altLang="zh-TW" dirty="0" smtClean="0">
                <a:solidFill>
                  <a:srgbClr val="FF0000"/>
                </a:solidFill>
                <a:latin typeface="標楷體" panose="03000509000000000000" pitchFamily="65" charset="-120"/>
                <a:ea typeface="標楷體" panose="03000509000000000000" pitchFamily="65" charset="-120"/>
              </a:rPr>
              <a:t>X</a:t>
            </a:r>
            <a:r>
              <a:rPr lang="zh-TW" altLang="en-US" dirty="0" smtClean="0">
                <a:solidFill>
                  <a:srgbClr val="FF0000"/>
                </a:solidFill>
                <a:latin typeface="標楷體" panose="03000509000000000000" pitchFamily="65" charset="-120"/>
                <a:ea typeface="標楷體" panose="03000509000000000000" pitchFamily="65" charset="-120"/>
              </a:rPr>
              <a:t>為</a:t>
            </a:r>
            <a:r>
              <a:rPr lang="zh-TW" altLang="en-US" dirty="0">
                <a:solidFill>
                  <a:srgbClr val="FF0000"/>
                </a:solidFill>
                <a:latin typeface="標楷體" panose="03000509000000000000" pitchFamily="65" charset="-120"/>
                <a:ea typeface="標楷體" panose="03000509000000000000" pitchFamily="65" charset="-120"/>
              </a:rPr>
              <a:t>自變</a:t>
            </a:r>
            <a:r>
              <a:rPr lang="zh-TW" altLang="en-US" dirty="0" smtClean="0">
                <a:solidFill>
                  <a:srgbClr val="FF0000"/>
                </a:solidFill>
                <a:latin typeface="標楷體" panose="03000509000000000000" pitchFamily="65" charset="-120"/>
                <a:ea typeface="標楷體" panose="03000509000000000000" pitchFamily="65" charset="-120"/>
              </a:rPr>
              <a:t>項、</a:t>
            </a:r>
            <a:r>
              <a:rPr lang="en-US" altLang="zh-TW" dirty="0">
                <a:solidFill>
                  <a:srgbClr val="FF0000"/>
                </a:solidFill>
                <a:latin typeface="標楷體" panose="03000509000000000000" pitchFamily="65" charset="-120"/>
                <a:ea typeface="標楷體" panose="03000509000000000000" pitchFamily="65" charset="-120"/>
              </a:rPr>
              <a:t>a</a:t>
            </a:r>
            <a:r>
              <a:rPr lang="zh-TW" altLang="en-US" dirty="0">
                <a:solidFill>
                  <a:srgbClr val="FF0000"/>
                </a:solidFill>
                <a:latin typeface="標楷體" panose="03000509000000000000" pitchFamily="65" charset="-120"/>
                <a:ea typeface="標楷體" panose="03000509000000000000" pitchFamily="65" charset="-120"/>
              </a:rPr>
              <a:t>為截距、</a:t>
            </a:r>
            <a:r>
              <a:rPr lang="en-US" altLang="zh-TW" dirty="0">
                <a:solidFill>
                  <a:srgbClr val="FF0000"/>
                </a:solidFill>
                <a:latin typeface="標楷體" panose="03000509000000000000" pitchFamily="65" charset="-120"/>
                <a:ea typeface="標楷體" panose="03000509000000000000" pitchFamily="65" charset="-120"/>
              </a:rPr>
              <a:t>b</a:t>
            </a:r>
            <a:r>
              <a:rPr lang="zh-TW" altLang="en-US" dirty="0">
                <a:solidFill>
                  <a:srgbClr val="FF0000"/>
                </a:solidFill>
                <a:latin typeface="標楷體" panose="03000509000000000000" pitchFamily="65" charset="-120"/>
                <a:ea typeface="標楷體" panose="03000509000000000000" pitchFamily="65" charset="-120"/>
              </a:rPr>
              <a:t>為迴歸係數、</a:t>
            </a:r>
            <a:r>
              <a:rPr lang="en-US" altLang="zh-TW" dirty="0" smtClean="0">
                <a:solidFill>
                  <a:srgbClr val="FF0000"/>
                </a:solidFill>
                <a:latin typeface="標楷體" panose="03000509000000000000" pitchFamily="65" charset="-120"/>
                <a:ea typeface="標楷體" panose="03000509000000000000" pitchFamily="65" charset="-120"/>
              </a:rPr>
              <a:t>e</a:t>
            </a:r>
            <a:r>
              <a:rPr lang="zh-TW" altLang="en-US" dirty="0" smtClean="0">
                <a:solidFill>
                  <a:srgbClr val="FF0000"/>
                </a:solidFill>
                <a:latin typeface="標楷體" panose="03000509000000000000" pitchFamily="65" charset="-120"/>
                <a:ea typeface="標楷體" panose="03000509000000000000" pitchFamily="65" charset="-120"/>
              </a:rPr>
              <a:t>為</a:t>
            </a:r>
            <a:r>
              <a:rPr lang="zh-TW" altLang="en-US" dirty="0">
                <a:solidFill>
                  <a:srgbClr val="FF0000"/>
                </a:solidFill>
                <a:latin typeface="標楷體" panose="03000509000000000000" pitchFamily="65" charset="-120"/>
                <a:ea typeface="標楷體" panose="03000509000000000000" pitchFamily="65" charset="-120"/>
              </a:rPr>
              <a:t>殘差</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，其中研究者所收集到的資料爲</a:t>
            </a:r>
            <a:r>
              <a:rPr lang="en-US" altLang="zh-TW" dirty="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Y, X)</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，其主要的目的即爲以收集到的依變項及解釋變項的資料來估計出未知的參數</a:t>
            </a:r>
            <a:r>
              <a:rPr lang="en-US" altLang="zh-TW" dirty="0">
                <a:latin typeface="標楷體" panose="03000509000000000000" pitchFamily="65" charset="-120"/>
                <a:ea typeface="標楷體" panose="03000509000000000000" pitchFamily="65" charset="-120"/>
              </a:rPr>
              <a:t>a, b</a:t>
            </a:r>
            <a:r>
              <a:rPr lang="zh-TW" altLang="en-US"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46211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建立迴歸模型</a:t>
            </a:r>
            <a:r>
              <a:rPr lang="en-US" altLang="zh-TW" dirty="0">
                <a:latin typeface="標楷體" panose="03000509000000000000" pitchFamily="65" charset="-120"/>
                <a:ea typeface="標楷體" panose="03000509000000000000" pitchFamily="65" charset="-120"/>
              </a:rPr>
              <a:t>model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建立迴歸模型可以使用 </a:t>
            </a:r>
            <a:r>
              <a:rPr lang="en-US" altLang="zh-TW" dirty="0">
                <a:solidFill>
                  <a:srgbClr val="FF0000"/>
                </a:solidFill>
                <a:latin typeface="標楷體" panose="03000509000000000000" pitchFamily="65" charset="-120"/>
                <a:ea typeface="標楷體" panose="03000509000000000000" pitchFamily="65" charset="-120"/>
              </a:rPr>
              <a:t>lm </a:t>
            </a:r>
            <a:r>
              <a:rPr lang="zh-TW" altLang="en-US" dirty="0">
                <a:latin typeface="標楷體" panose="03000509000000000000" pitchFamily="65" charset="-120"/>
                <a:ea typeface="標楷體" panose="03000509000000000000" pitchFamily="65" charset="-120"/>
              </a:rPr>
              <a:t>這個函數（</a:t>
            </a:r>
            <a:r>
              <a:rPr lang="en-US" altLang="zh-TW" dirty="0">
                <a:latin typeface="標楷體" panose="03000509000000000000" pitchFamily="65" charset="-120"/>
                <a:ea typeface="標楷體" panose="03000509000000000000" pitchFamily="65" charset="-120"/>
              </a:rPr>
              <a:t>lm </a:t>
            </a:r>
            <a:r>
              <a:rPr lang="zh-TW" altLang="en-US" dirty="0">
                <a:latin typeface="標楷體" panose="03000509000000000000" pitchFamily="65" charset="-120"/>
                <a:ea typeface="標楷體" panose="03000509000000000000" pitchFamily="65" charset="-120"/>
              </a:rPr>
              <a:t>代表 </a:t>
            </a:r>
            <a:r>
              <a:rPr lang="en-US" altLang="zh-TW" dirty="0">
                <a:latin typeface="標楷體" panose="03000509000000000000" pitchFamily="65" charset="-120"/>
                <a:ea typeface="標楷體" panose="03000509000000000000" pitchFamily="65" charset="-120"/>
              </a:rPr>
              <a:t>linear models</a:t>
            </a:r>
            <a:r>
              <a:rPr lang="zh-TW" altLang="en-US" dirty="0">
                <a:latin typeface="標楷體" panose="03000509000000000000" pitchFamily="65" charset="-120"/>
                <a:ea typeface="標楷體" panose="03000509000000000000" pitchFamily="65" charset="-120"/>
              </a:rPr>
              <a:t>），假設我們想要拿 </a:t>
            </a:r>
            <a:r>
              <a:rPr lang="en-US" altLang="zh-TW" dirty="0" err="1">
                <a:latin typeface="標楷體" panose="03000509000000000000" pitchFamily="65" charset="-120"/>
                <a:ea typeface="標楷體" panose="03000509000000000000" pitchFamily="65" charset="-120"/>
              </a:rPr>
              <a:t>Sepal.Length</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作為反應變數（也就是 </a:t>
            </a:r>
            <a:r>
              <a:rPr lang="en-US" altLang="zh-TW" dirty="0">
                <a:latin typeface="標楷體" panose="03000509000000000000" pitchFamily="65" charset="-120"/>
                <a:ea typeface="標楷體" panose="03000509000000000000" pitchFamily="65" charset="-120"/>
              </a:rPr>
              <a:t>Y</a:t>
            </a:r>
            <a:r>
              <a:rPr lang="zh-TW" altLang="en-US" dirty="0">
                <a:latin typeface="標楷體" panose="03000509000000000000" pitchFamily="65" charset="-120"/>
                <a:ea typeface="標楷體" panose="03000509000000000000" pitchFamily="65" charset="-120"/>
              </a:rPr>
              <a:t>），而 </a:t>
            </a:r>
            <a:r>
              <a:rPr lang="en-US" altLang="zh-TW" dirty="0" err="1">
                <a:latin typeface="標楷體" panose="03000509000000000000" pitchFamily="65" charset="-120"/>
                <a:ea typeface="標楷體" panose="03000509000000000000" pitchFamily="65" charset="-120"/>
              </a:rPr>
              <a:t>Sepal.Width</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Petal.Length</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與 </a:t>
            </a:r>
            <a:r>
              <a:rPr lang="en-US" altLang="zh-TW" dirty="0" err="1">
                <a:latin typeface="標楷體" panose="03000509000000000000" pitchFamily="65" charset="-120"/>
                <a:ea typeface="標楷體" panose="03000509000000000000" pitchFamily="65" charset="-120"/>
              </a:rPr>
              <a:t>Petal.Width</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作為解釋變數（也就是 </a:t>
            </a:r>
            <a:r>
              <a:rPr lang="en-US" altLang="zh-TW" dirty="0">
                <a:latin typeface="標楷體" panose="03000509000000000000" pitchFamily="65" charset="-120"/>
                <a:ea typeface="標楷體" panose="03000509000000000000" pitchFamily="65" charset="-120"/>
              </a:rPr>
              <a:t>X</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建立迴歸模型</a:t>
            </a:r>
          </a:p>
          <a:p>
            <a:r>
              <a:rPr lang="en-US" altLang="zh-TW" dirty="0">
                <a:latin typeface="標楷體" panose="03000509000000000000" pitchFamily="65" charset="-120"/>
                <a:ea typeface="標楷體" panose="03000509000000000000" pitchFamily="65" charset="-120"/>
              </a:rPr>
              <a:t>iris.lm &lt;- lm(Sepal.Length ~ </a:t>
            </a:r>
            <a:r>
              <a:rPr lang="en-US" altLang="zh-TW" dirty="0" err="1">
                <a:latin typeface="標楷體" panose="03000509000000000000" pitchFamily="65" charset="-120"/>
                <a:ea typeface="標楷體" panose="03000509000000000000" pitchFamily="65" charset="-120"/>
              </a:rPr>
              <a:t>Sepal.Width</a:t>
            </a:r>
            <a:r>
              <a:rPr lang="en-US" altLang="zh-TW" dirty="0">
                <a:latin typeface="標楷體" panose="03000509000000000000" pitchFamily="65" charset="-120"/>
                <a:ea typeface="標楷體" panose="03000509000000000000" pitchFamily="65" charset="-120"/>
              </a:rPr>
              <a:t> + </a:t>
            </a:r>
            <a:r>
              <a:rPr lang="en-US" altLang="zh-TW" dirty="0" err="1">
                <a:latin typeface="標楷體" panose="03000509000000000000" pitchFamily="65" charset="-120"/>
                <a:ea typeface="標楷體" panose="03000509000000000000" pitchFamily="65" charset="-120"/>
              </a:rPr>
              <a:t>Petal.Length</a:t>
            </a:r>
            <a:r>
              <a:rPr lang="en-US" altLang="zh-TW" dirty="0">
                <a:latin typeface="標楷體" panose="03000509000000000000" pitchFamily="65" charset="-120"/>
                <a:ea typeface="標楷體" panose="03000509000000000000" pitchFamily="65" charset="-120"/>
              </a:rPr>
              <a:t> + </a:t>
            </a:r>
            <a:r>
              <a:rPr lang="en-US" altLang="zh-TW" dirty="0" err="1" smtClean="0">
                <a:latin typeface="標楷體" panose="03000509000000000000" pitchFamily="65" charset="-120"/>
                <a:ea typeface="標楷體" panose="03000509000000000000" pitchFamily="65" charset="-120"/>
              </a:rPr>
              <a:t>Petal.Width,data</a:t>
            </a:r>
            <a:r>
              <a:rPr lang="en-US" altLang="zh-TW" dirty="0" smtClean="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iris)</a:t>
            </a:r>
            <a:endParaRPr lang="en-US" altLang="zh-TW"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其中第一個參數放的就是所謂的公式（</a:t>
            </a:r>
            <a:r>
              <a:rPr lang="en-US" altLang="zh-TW" sz="1800" dirty="0">
                <a:latin typeface="標楷體" panose="03000509000000000000" pitchFamily="65" charset="-120"/>
                <a:ea typeface="標楷體" panose="03000509000000000000" pitchFamily="65" charset="-120"/>
              </a:rPr>
              <a:t>formula</a:t>
            </a:r>
            <a:r>
              <a:rPr lang="zh-TW" altLang="en-US" sz="1800" dirty="0">
                <a:latin typeface="標楷體" panose="03000509000000000000" pitchFamily="65" charset="-120"/>
                <a:ea typeface="標楷體" panose="03000509000000000000" pitchFamily="65" charset="-120"/>
              </a:rPr>
              <a:t>），它用來表示迴歸模型的一種表示法，中間的 </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相當於迴歸公式的等號，左邊的 </a:t>
            </a:r>
            <a:r>
              <a:rPr lang="en-US" altLang="zh-TW" sz="1800" dirty="0">
                <a:latin typeface="標楷體" panose="03000509000000000000" pitchFamily="65" charset="-120"/>
                <a:ea typeface="標楷體" panose="03000509000000000000" pitchFamily="65" charset="-120"/>
              </a:rPr>
              <a:t>Sepal.Length </a:t>
            </a:r>
            <a:r>
              <a:rPr lang="zh-TW" altLang="en-US" sz="1800" dirty="0">
                <a:latin typeface="標楷體" panose="03000509000000000000" pitchFamily="65" charset="-120"/>
                <a:ea typeface="標楷體" panose="03000509000000000000" pitchFamily="65" charset="-120"/>
              </a:rPr>
              <a:t>就是 </a:t>
            </a:r>
            <a:r>
              <a:rPr lang="en-US" altLang="zh-TW" sz="1800" dirty="0">
                <a:latin typeface="標楷體" panose="03000509000000000000" pitchFamily="65" charset="-120"/>
                <a:ea typeface="標楷體" panose="03000509000000000000" pitchFamily="65" charset="-120"/>
              </a:rPr>
              <a:t>Y</a:t>
            </a:r>
            <a:r>
              <a:rPr lang="zh-TW" altLang="en-US" sz="1800" dirty="0">
                <a:latin typeface="標楷體" panose="03000509000000000000" pitchFamily="65" charset="-120"/>
                <a:ea typeface="標楷體" panose="03000509000000000000" pitchFamily="65" charset="-120"/>
              </a:rPr>
              <a:t>，而右邊放的三個變數則是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。第二個參數 </a:t>
            </a:r>
            <a:r>
              <a:rPr lang="en-US" altLang="zh-TW" sz="1800" dirty="0">
                <a:latin typeface="標楷體" panose="03000509000000000000" pitchFamily="65" charset="-120"/>
                <a:ea typeface="標楷體" panose="03000509000000000000" pitchFamily="65" charset="-120"/>
              </a:rPr>
              <a:t>data </a:t>
            </a:r>
            <a:r>
              <a:rPr lang="zh-TW" altLang="en-US" sz="1800" dirty="0">
                <a:latin typeface="標楷體" panose="03000509000000000000" pitchFamily="65" charset="-120"/>
                <a:ea typeface="標楷體" panose="03000509000000000000" pitchFamily="65" charset="-120"/>
              </a:rPr>
              <a:t>則是用來指定資料來源的 </a:t>
            </a:r>
            <a:r>
              <a:rPr lang="en-US" altLang="zh-TW" sz="1800" dirty="0">
                <a:latin typeface="標楷體" panose="03000509000000000000" pitchFamily="65" charset="-120"/>
                <a:ea typeface="標楷體" panose="03000509000000000000" pitchFamily="65" charset="-120"/>
              </a:rPr>
              <a:t>data frame</a:t>
            </a:r>
            <a:r>
              <a:rPr lang="zh-TW" altLang="en-US" sz="18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47813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str</a:t>
            </a:r>
            <a:r>
              <a:rPr lang="en-US" altLang="zh-TW" dirty="0"/>
              <a:t>()</a:t>
            </a:r>
            <a:r>
              <a:rPr lang="zh-TW" altLang="en-US" dirty="0"/>
              <a:t>和</a:t>
            </a:r>
            <a:r>
              <a:rPr lang="en-US" altLang="zh-TW" dirty="0"/>
              <a:t>head()</a:t>
            </a:r>
            <a:r>
              <a:rPr lang="zh-TW" altLang="en-US" dirty="0"/>
              <a:t>，查看資料裡面的狀態</a:t>
            </a:r>
          </a:p>
        </p:txBody>
      </p:sp>
      <p:sp>
        <p:nvSpPr>
          <p:cNvPr id="3" name="內容版面配置區 2"/>
          <p:cNvSpPr>
            <a:spLocks noGrp="1"/>
          </p:cNvSpPr>
          <p:nvPr>
            <p:ph idx="1"/>
          </p:nvPr>
        </p:nvSpPr>
        <p:spPr/>
        <p:txBody>
          <a:bodyPr/>
          <a:lstStyle/>
          <a:p>
            <a:r>
              <a:rPr lang="en-US" altLang="zh-TW" dirty="0"/>
              <a:t>require(datasets)  # source package</a:t>
            </a:r>
          </a:p>
          <a:p>
            <a:r>
              <a:rPr lang="en-US" altLang="zh-TW" dirty="0" err="1"/>
              <a:t>str</a:t>
            </a:r>
            <a:r>
              <a:rPr lang="en-US" altLang="zh-TW" dirty="0"/>
              <a:t>(iris)          # check structure of </a:t>
            </a:r>
            <a:r>
              <a:rPr lang="en-US" altLang="zh-TW" dirty="0" smtClean="0"/>
              <a:t>iris</a:t>
            </a:r>
          </a:p>
          <a:p>
            <a:r>
              <a:rPr lang="en-US" altLang="zh-TW" dirty="0"/>
              <a:t>head(iris, n=6)</a:t>
            </a:r>
            <a:endParaRPr lang="zh-TW" altLang="en-US" dirty="0"/>
          </a:p>
        </p:txBody>
      </p:sp>
    </p:spTree>
    <p:extLst>
      <p:ext uri="{BB962C8B-B14F-4D97-AF65-F5344CB8AC3E}">
        <p14:creationId xmlns:p14="http://schemas.microsoft.com/office/powerpoint/2010/main" val="360122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9019" y="0"/>
            <a:ext cx="10515600" cy="986718"/>
          </a:xfrm>
        </p:spPr>
        <p:txBody>
          <a:bodyPr/>
          <a:lstStyle/>
          <a:p>
            <a:r>
              <a:rPr lang="zh-TW" altLang="en-US" dirty="0">
                <a:latin typeface="標楷體" panose="03000509000000000000" pitchFamily="65" charset="-120"/>
                <a:ea typeface="標楷體" panose="03000509000000000000" pitchFamily="65" charset="-120"/>
              </a:rPr>
              <a:t>使用 </a:t>
            </a:r>
            <a:r>
              <a:rPr lang="en-US" altLang="zh-TW" dirty="0">
                <a:latin typeface="標楷體" panose="03000509000000000000" pitchFamily="65" charset="-120"/>
                <a:ea typeface="標楷體" panose="03000509000000000000" pitchFamily="65" charset="-120"/>
              </a:rPr>
              <a:t>summary </a:t>
            </a:r>
            <a:r>
              <a:rPr lang="zh-TW" altLang="en-US" dirty="0">
                <a:latin typeface="標楷體" panose="03000509000000000000" pitchFamily="65" charset="-120"/>
                <a:ea typeface="標楷體" panose="03000509000000000000" pitchFamily="65" charset="-120"/>
              </a:rPr>
              <a:t>查看模型配適的結果</a:t>
            </a:r>
          </a:p>
        </p:txBody>
      </p:sp>
      <p:sp>
        <p:nvSpPr>
          <p:cNvPr id="3" name="內容版面配置區 2"/>
          <p:cNvSpPr>
            <a:spLocks noGrp="1"/>
          </p:cNvSpPr>
          <p:nvPr>
            <p:ph idx="1"/>
          </p:nvPr>
        </p:nvSpPr>
        <p:spPr>
          <a:xfrm>
            <a:off x="318655" y="1201290"/>
            <a:ext cx="10515600" cy="4351338"/>
          </a:xfrm>
        </p:spPr>
        <p:txBody>
          <a:bodyPr/>
          <a:lstStyle/>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查看模型配適結果</a:t>
            </a:r>
          </a:p>
          <a:p>
            <a:r>
              <a:rPr lang="en-US" altLang="zh-TW" dirty="0">
                <a:latin typeface="標楷體" panose="03000509000000000000" pitchFamily="65" charset="-120"/>
                <a:ea typeface="標楷體" panose="03000509000000000000" pitchFamily="65" charset="-120"/>
              </a:rPr>
              <a:t>summary(iris.lm</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各個解釋變數的係數</a:t>
            </a:r>
            <a:r>
              <a:rPr lang="zh-TW" altLang="en-US" dirty="0" smtClean="0">
                <a:latin typeface="標楷體" panose="03000509000000000000" pitchFamily="65" charset="-120"/>
                <a:ea typeface="標楷體" panose="03000509000000000000" pitchFamily="65" charset="-120"/>
              </a:rPr>
              <a:t>，寫出模型</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Sepal.Length = 0.65084 * </a:t>
            </a:r>
            <a:r>
              <a:rPr lang="en-US" altLang="zh-TW" dirty="0" err="1">
                <a:latin typeface="標楷體" panose="03000509000000000000" pitchFamily="65" charset="-120"/>
                <a:ea typeface="標楷體" panose="03000509000000000000" pitchFamily="65" charset="-120"/>
              </a:rPr>
              <a:t>Sepal.Width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+ 0.70913 * </a:t>
            </a:r>
            <a:r>
              <a:rPr lang="en-US" altLang="zh-TW" dirty="0" err="1">
                <a:latin typeface="標楷體" panose="03000509000000000000" pitchFamily="65" charset="-120"/>
                <a:ea typeface="標楷體" panose="03000509000000000000" pitchFamily="65" charset="-120"/>
              </a:rPr>
              <a:t>Petal.Length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- 0.55648 * </a:t>
            </a:r>
            <a:r>
              <a:rPr lang="en-US" altLang="zh-TW" dirty="0" err="1">
                <a:latin typeface="標楷體" panose="03000509000000000000" pitchFamily="65" charset="-120"/>
                <a:ea typeface="標楷體" panose="03000509000000000000" pitchFamily="65" charset="-120"/>
              </a:rPr>
              <a:t>Petal.Width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+ 1.856</a:t>
            </a:r>
            <a:endParaRPr lang="zh-TW" altLang="en-US" dirty="0">
              <a:latin typeface="標楷體" panose="03000509000000000000" pitchFamily="65" charset="-120"/>
              <a:ea typeface="標楷體" panose="03000509000000000000" pitchFamily="65" charset="-120"/>
            </a:endParaRPr>
          </a:p>
        </p:txBody>
      </p:sp>
      <p:sp>
        <p:nvSpPr>
          <p:cNvPr id="4" name="矩形 3"/>
          <p:cNvSpPr/>
          <p:nvPr/>
        </p:nvSpPr>
        <p:spPr>
          <a:xfrm>
            <a:off x="497982" y="5380672"/>
            <a:ext cx="10706637" cy="1477328"/>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報表中的 </a:t>
            </a:r>
            <a:r>
              <a:rPr lang="en-US" altLang="zh-TW" dirty="0" err="1">
                <a:latin typeface="標楷體" panose="03000509000000000000" pitchFamily="65" charset="-120"/>
                <a:ea typeface="標楷體" panose="03000509000000000000" pitchFamily="65" charset="-120"/>
              </a:rPr>
              <a:t>Pr</a:t>
            </a:r>
            <a:r>
              <a:rPr lang="en-US" altLang="zh-TW" dirty="0">
                <a:latin typeface="標楷體" panose="03000509000000000000" pitchFamily="65" charset="-120"/>
                <a:ea typeface="標楷體" panose="03000509000000000000" pitchFamily="65" charset="-120"/>
              </a:rPr>
              <a:t>(&gt;|t|) </a:t>
            </a:r>
            <a:r>
              <a:rPr lang="zh-TW" altLang="en-US" dirty="0">
                <a:latin typeface="標楷體" panose="03000509000000000000" pitchFamily="65" charset="-120"/>
                <a:ea typeface="標楷體" panose="03000509000000000000" pitchFamily="65" charset="-120"/>
              </a:rPr>
              <a:t>就是統計上的 </a:t>
            </a:r>
            <a:r>
              <a:rPr lang="en-US" altLang="zh-TW" dirty="0">
                <a:latin typeface="標楷體" panose="03000509000000000000" pitchFamily="65" charset="-120"/>
                <a:ea typeface="標楷體" panose="03000509000000000000" pitchFamily="65" charset="-120"/>
              </a:rPr>
              <a:t>p-value</a:t>
            </a:r>
            <a:r>
              <a:rPr lang="zh-TW" altLang="en-US" dirty="0">
                <a:latin typeface="標楷體" panose="03000509000000000000" pitchFamily="65" charset="-120"/>
                <a:ea typeface="標楷體" panose="03000509000000000000" pitchFamily="65" charset="-120"/>
              </a:rPr>
              <a:t>，以這裡的值來說，每一個係數都非常顯著。</a:t>
            </a:r>
          </a:p>
          <a:p>
            <a:endParaRPr lang="zh-TW" altLang="en-US"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R-squared </a:t>
            </a:r>
            <a:r>
              <a:rPr lang="zh-TW" altLang="en-US" dirty="0">
                <a:latin typeface="標楷體" panose="03000509000000000000" pitchFamily="65" charset="-120"/>
                <a:ea typeface="標楷體" panose="03000509000000000000" pitchFamily="65" charset="-120"/>
              </a:rPr>
              <a:t>的值為 </a:t>
            </a:r>
            <a:r>
              <a:rPr lang="en-US" altLang="zh-TW" dirty="0">
                <a:latin typeface="標楷體" panose="03000509000000000000" pitchFamily="65" charset="-120"/>
                <a:ea typeface="標楷體" panose="03000509000000000000" pitchFamily="65" charset="-120"/>
              </a:rPr>
              <a:t>0.8586</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Adjusted R-squared </a:t>
            </a:r>
            <a:r>
              <a:rPr lang="zh-TW" altLang="en-US" dirty="0">
                <a:latin typeface="標楷體" panose="03000509000000000000" pitchFamily="65" charset="-120"/>
                <a:ea typeface="標楷體" panose="03000509000000000000" pitchFamily="65" charset="-120"/>
              </a:rPr>
              <a:t>的值為 </a:t>
            </a:r>
            <a:r>
              <a:rPr lang="en-US" altLang="zh-TW" dirty="0">
                <a:latin typeface="標楷體" panose="03000509000000000000" pitchFamily="65" charset="-120"/>
                <a:ea typeface="標楷體" panose="03000509000000000000" pitchFamily="65" charset="-120"/>
              </a:rPr>
              <a:t>0.8557</a:t>
            </a:r>
            <a:r>
              <a:rPr lang="zh-TW" altLang="en-US" dirty="0">
                <a:latin typeface="標楷體" panose="03000509000000000000" pitchFamily="65" charset="-120"/>
                <a:ea typeface="標楷體" panose="03000509000000000000" pitchFamily="65" charset="-120"/>
              </a:rPr>
              <a:t>，表示模型的配適情況不錯</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R</a:t>
            </a:r>
            <a:r>
              <a:rPr lang="en-US" altLang="zh-TW" baseline="30000"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的定義代表迴歸模式之變異值與所有</a:t>
            </a:r>
            <a:r>
              <a:rPr lang="en-US" altLang="zh-TW" dirty="0" err="1">
                <a:latin typeface="標楷體" panose="03000509000000000000" pitchFamily="65" charset="-120"/>
                <a:ea typeface="標楷體" panose="03000509000000000000" pitchFamily="65" charset="-120"/>
              </a:rPr>
              <a:t>yi</a:t>
            </a:r>
            <a:r>
              <a:rPr lang="zh-TW" altLang="en-US" dirty="0">
                <a:latin typeface="標楷體" panose="03000509000000000000" pitchFamily="65" charset="-120"/>
                <a:ea typeface="標楷體" panose="03000509000000000000" pitchFamily="65" charset="-120"/>
              </a:rPr>
              <a:t>變異量之比例，</a:t>
            </a:r>
            <a:r>
              <a:rPr lang="en-US" altLang="zh-TW" dirty="0">
                <a:latin typeface="標楷體" panose="03000509000000000000" pitchFamily="65" charset="-120"/>
                <a:ea typeface="標楷體" panose="03000509000000000000" pitchFamily="65" charset="-120"/>
              </a:rPr>
              <a:t>R</a:t>
            </a:r>
            <a:r>
              <a:rPr lang="en-US" altLang="zh-TW" baseline="30000"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愈大，代表此迴歸模式能夠解釋全體</a:t>
            </a:r>
            <a:r>
              <a:rPr lang="en-US" altLang="zh-TW" dirty="0" err="1">
                <a:latin typeface="標楷體" panose="03000509000000000000" pitchFamily="65" charset="-120"/>
                <a:ea typeface="標楷體" panose="03000509000000000000" pitchFamily="65" charset="-120"/>
              </a:rPr>
              <a:t>yi</a:t>
            </a:r>
            <a:r>
              <a:rPr lang="zh-TW" altLang="en-US" dirty="0">
                <a:latin typeface="標楷體" panose="03000509000000000000" pitchFamily="65" charset="-120"/>
                <a:ea typeface="標楷體" panose="03000509000000000000" pitchFamily="65" charset="-120"/>
              </a:rPr>
              <a:t>變異量的比例愈大。因此</a:t>
            </a:r>
            <a:r>
              <a:rPr lang="en-US" altLang="zh-TW" dirty="0">
                <a:latin typeface="標楷體" panose="03000509000000000000" pitchFamily="65" charset="-120"/>
                <a:ea typeface="標楷體" panose="03000509000000000000" pitchFamily="65" charset="-120"/>
              </a:rPr>
              <a:t>R</a:t>
            </a:r>
            <a:r>
              <a:rPr lang="en-US" altLang="zh-TW" baseline="30000"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愈接近</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，代表此模式愈有解釋能力。</a:t>
            </a:r>
          </a:p>
        </p:txBody>
      </p:sp>
      <p:pic>
        <p:nvPicPr>
          <p:cNvPr id="5" name="圖片 4"/>
          <p:cNvPicPr>
            <a:picLocks noChangeAspect="1"/>
          </p:cNvPicPr>
          <p:nvPr/>
        </p:nvPicPr>
        <p:blipFill>
          <a:blip r:embed="rId2"/>
          <a:stretch>
            <a:fillRect/>
          </a:stretch>
        </p:blipFill>
        <p:spPr>
          <a:xfrm>
            <a:off x="6880080" y="711359"/>
            <a:ext cx="5487388" cy="2665600"/>
          </a:xfrm>
          <a:prstGeom prst="rect">
            <a:avLst/>
          </a:prstGeom>
        </p:spPr>
      </p:pic>
    </p:spTree>
    <p:extLst>
      <p:ext uri="{BB962C8B-B14F-4D97-AF65-F5344CB8AC3E}">
        <p14:creationId xmlns:p14="http://schemas.microsoft.com/office/powerpoint/2010/main" val="358210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殘差常態性檢定</a:t>
            </a:r>
          </a:p>
        </p:txBody>
      </p:sp>
      <p:sp>
        <p:nvSpPr>
          <p:cNvPr id="3" name="內容版面配置區 2"/>
          <p:cNvSpPr>
            <a:spLocks noGrp="1"/>
          </p:cNvSpPr>
          <p:nvPr>
            <p:ph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迴歸模型配適完成後，其殘差值（</a:t>
            </a:r>
            <a:r>
              <a:rPr lang="en-US" altLang="zh-TW" dirty="0">
                <a:latin typeface="標楷體" panose="03000509000000000000" pitchFamily="65" charset="-120"/>
                <a:ea typeface="標楷體" panose="03000509000000000000" pitchFamily="65" charset="-120"/>
              </a:rPr>
              <a:t>residual</a:t>
            </a:r>
            <a:r>
              <a:rPr lang="zh-TW" altLang="en-US" dirty="0">
                <a:latin typeface="標楷體" panose="03000509000000000000" pitchFamily="65" charset="-120"/>
                <a:ea typeface="標楷體" panose="03000509000000000000" pitchFamily="65" charset="-120"/>
              </a:rPr>
              <a:t>）必須符合</a:t>
            </a:r>
            <a:r>
              <a:rPr lang="zh-TW" altLang="en-US" dirty="0">
                <a:solidFill>
                  <a:srgbClr val="FF0000"/>
                </a:solidFill>
                <a:latin typeface="標楷體" panose="03000509000000000000" pitchFamily="65" charset="-120"/>
                <a:ea typeface="標楷體" panose="03000509000000000000" pitchFamily="65" charset="-120"/>
              </a:rPr>
              <a:t>常態性（</a:t>
            </a:r>
            <a:r>
              <a:rPr lang="en-US" altLang="zh-TW" dirty="0">
                <a:solidFill>
                  <a:srgbClr val="FF0000"/>
                </a:solidFill>
                <a:latin typeface="標楷體" panose="03000509000000000000" pitchFamily="65" charset="-120"/>
                <a:ea typeface="標楷體" panose="03000509000000000000" pitchFamily="65" charset="-120"/>
              </a:rPr>
              <a:t>normality</a:t>
            </a:r>
            <a:r>
              <a:rPr lang="zh-TW" altLang="en-US" dirty="0">
                <a:solidFill>
                  <a:srgbClr val="FF0000"/>
                </a:solidFill>
                <a:latin typeface="標楷體" panose="03000509000000000000" pitchFamily="65" charset="-120"/>
                <a:ea typeface="標楷體" panose="03000509000000000000" pitchFamily="65" charset="-120"/>
              </a:rPr>
              <a:t>）、獨立性（</a:t>
            </a:r>
            <a:r>
              <a:rPr lang="en-US" altLang="zh-TW" dirty="0">
                <a:solidFill>
                  <a:srgbClr val="FF0000"/>
                </a:solidFill>
                <a:latin typeface="標楷體" panose="03000509000000000000" pitchFamily="65" charset="-120"/>
                <a:ea typeface="標楷體" panose="03000509000000000000" pitchFamily="65" charset="-120"/>
              </a:rPr>
              <a:t>independence</a:t>
            </a:r>
            <a:r>
              <a:rPr lang="zh-TW" altLang="en-US" dirty="0">
                <a:solidFill>
                  <a:srgbClr val="FF0000"/>
                </a:solidFill>
                <a:latin typeface="標楷體" panose="03000509000000000000" pitchFamily="65" charset="-120"/>
                <a:ea typeface="標楷體" panose="03000509000000000000" pitchFamily="65" charset="-120"/>
              </a:rPr>
              <a:t>）以及變異數同質性（</a:t>
            </a:r>
            <a:r>
              <a:rPr lang="en-US" altLang="zh-TW" dirty="0">
                <a:solidFill>
                  <a:srgbClr val="FF0000"/>
                </a:solidFill>
                <a:latin typeface="標楷體" panose="03000509000000000000" pitchFamily="65" charset="-120"/>
                <a:ea typeface="標楷體" panose="03000509000000000000" pitchFamily="65" charset="-120"/>
              </a:rPr>
              <a:t>homogeneity of variance</a:t>
            </a:r>
            <a:r>
              <a:rPr lang="zh-TW" altLang="en-US" dirty="0">
                <a:solidFill>
                  <a:srgbClr val="FF0000"/>
                </a:solidFill>
                <a:latin typeface="標楷體" panose="03000509000000000000" pitchFamily="65" charset="-120"/>
                <a:ea typeface="標楷體" panose="03000509000000000000" pitchFamily="65" charset="-120"/>
              </a:rPr>
              <a:t>）三種假設</a:t>
            </a:r>
            <a:r>
              <a:rPr lang="zh-TW" altLang="en-US" dirty="0">
                <a:latin typeface="標楷體" panose="03000509000000000000" pitchFamily="65" charset="-120"/>
                <a:ea typeface="標楷體" panose="03000509000000000000" pitchFamily="65" charset="-120"/>
              </a:rPr>
              <a:t>，所以接下來要用三種檢定檢查這三個條件是否符合</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shapiro.test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函數可以用來檢定殘差值是否符合常態分佈</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常態性檢定</a:t>
            </a:r>
          </a:p>
          <a:p>
            <a:r>
              <a:rPr lang="en-US" altLang="zh-TW" dirty="0">
                <a:latin typeface="標楷體" panose="03000509000000000000" pitchFamily="65" charset="-120"/>
                <a:ea typeface="標楷體" panose="03000509000000000000" pitchFamily="65" charset="-120"/>
              </a:rPr>
              <a:t>shapiro.test(</a:t>
            </a:r>
            <a:r>
              <a:rPr lang="en-US" altLang="zh-TW" dirty="0" err="1">
                <a:latin typeface="標楷體" panose="03000509000000000000" pitchFamily="65" charset="-120"/>
                <a:ea typeface="標楷體" panose="03000509000000000000" pitchFamily="65" charset="-120"/>
              </a:rPr>
              <a:t>iris.lm$residual</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常態性檢定的 </a:t>
            </a:r>
            <a:r>
              <a:rPr lang="en-US" altLang="zh-TW" dirty="0">
                <a:latin typeface="標楷體" panose="03000509000000000000" pitchFamily="65" charset="-120"/>
                <a:ea typeface="標楷體" panose="03000509000000000000" pitchFamily="65" charset="-120"/>
              </a:rPr>
              <a:t>p-value </a:t>
            </a:r>
            <a:r>
              <a:rPr lang="zh-TW" altLang="en-US" dirty="0">
                <a:latin typeface="標楷體" panose="03000509000000000000" pitchFamily="65" charset="-120"/>
                <a:ea typeface="標楷體" panose="03000509000000000000" pitchFamily="65" charset="-120"/>
              </a:rPr>
              <a:t>非常高，所以不拒絕虛無假設，也就是說殘差值的常態分配假設是合理的。</a:t>
            </a:r>
          </a:p>
        </p:txBody>
      </p:sp>
    </p:spTree>
    <p:extLst>
      <p:ext uri="{BB962C8B-B14F-4D97-AF65-F5344CB8AC3E}">
        <p14:creationId xmlns:p14="http://schemas.microsoft.com/office/powerpoint/2010/main" val="3778845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殘差獨立性檢定</a:t>
            </a:r>
          </a:p>
        </p:txBody>
      </p:sp>
      <p:sp>
        <p:nvSpPr>
          <p:cNvPr id="3" name="內容版面配置區 2"/>
          <p:cNvSpPr>
            <a:spLocks noGrp="1"/>
          </p:cNvSpPr>
          <p:nvPr>
            <p:ph idx="1"/>
          </p:nvPr>
        </p:nvSpPr>
        <p:spPr/>
        <p:txBody>
          <a:bodyPr>
            <a:normAutofit fontScale="92500" lnSpcReduction="10000"/>
          </a:bodyPr>
          <a:lstStyle/>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安裝 </a:t>
            </a:r>
            <a:r>
              <a:rPr lang="en-US" altLang="zh-TW" dirty="0">
                <a:latin typeface="標楷體" panose="03000509000000000000" pitchFamily="65" charset="-120"/>
                <a:ea typeface="標楷體" panose="03000509000000000000" pitchFamily="65" charset="-120"/>
              </a:rPr>
              <a:t>car </a:t>
            </a:r>
            <a:r>
              <a:rPr lang="zh-TW" altLang="en-US" dirty="0" smtClean="0">
                <a:latin typeface="標楷體" panose="03000509000000000000" pitchFamily="65" charset="-120"/>
                <a:ea typeface="標楷體" panose="03000509000000000000" pitchFamily="65" charset="-120"/>
              </a:rPr>
              <a:t>套件</a:t>
            </a:r>
            <a:r>
              <a:rPr lang="en-US" altLang="zh-TW" dirty="0">
                <a:latin typeface="標楷體" panose="03000509000000000000" pitchFamily="65" charset="-120"/>
                <a:ea typeface="標楷體" panose="03000509000000000000" pitchFamily="65" charset="-120"/>
              </a:rPr>
              <a:t>, install.packages('car', dependencies=TRUE, repos='http://</a:t>
            </a:r>
            <a:r>
              <a:rPr lang="en-US" altLang="zh-TW" dirty="0" err="1">
                <a:latin typeface="標楷體" panose="03000509000000000000" pitchFamily="65" charset="-120"/>
                <a:ea typeface="標楷體" panose="03000509000000000000" pitchFamily="65" charset="-120"/>
              </a:rPr>
              <a:t>cran.rstudio.com</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install.packages("car</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殘差獨立性檢定</a:t>
            </a:r>
          </a:p>
          <a:p>
            <a:r>
              <a:rPr lang="en-US" altLang="zh-TW" dirty="0">
                <a:latin typeface="標楷體" panose="03000509000000000000" pitchFamily="65" charset="-120"/>
                <a:ea typeface="標楷體" panose="03000509000000000000" pitchFamily="65" charset="-120"/>
              </a:rPr>
              <a:t>require(car)</a:t>
            </a:r>
          </a:p>
          <a:p>
            <a:r>
              <a:rPr lang="en-US" altLang="zh-TW" dirty="0" smtClean="0">
                <a:latin typeface="標楷體" panose="03000509000000000000" pitchFamily="65" charset="-120"/>
                <a:ea typeface="標楷體" panose="03000509000000000000" pitchFamily="65" charset="-120"/>
              </a:rPr>
              <a:t>durbinWatsonTest(iris.lm)</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殘差獨立性檢定的 </a:t>
            </a:r>
            <a:r>
              <a:rPr lang="en-US" altLang="zh-TW" dirty="0">
                <a:latin typeface="標楷體" panose="03000509000000000000" pitchFamily="65" charset="-120"/>
                <a:ea typeface="標楷體" panose="03000509000000000000" pitchFamily="65" charset="-120"/>
              </a:rPr>
              <a:t>p-value </a:t>
            </a:r>
            <a:r>
              <a:rPr lang="zh-TW" altLang="en-US" dirty="0">
                <a:latin typeface="標楷體" panose="03000509000000000000" pitchFamily="65" charset="-120"/>
                <a:ea typeface="標楷體" panose="03000509000000000000" pitchFamily="65" charset="-120"/>
              </a:rPr>
              <a:t>也非常高，所以也不拒絕虛無假設，亦即殘差值的獨立性假設是合理的。</a:t>
            </a:r>
          </a:p>
        </p:txBody>
      </p:sp>
    </p:spTree>
    <p:extLst>
      <p:ext uri="{BB962C8B-B14F-4D97-AF65-F5344CB8AC3E}">
        <p14:creationId xmlns:p14="http://schemas.microsoft.com/office/powerpoint/2010/main" val="427845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殘差變異數同質性檢定</a:t>
            </a:r>
          </a:p>
        </p:txBody>
      </p:sp>
      <p:sp>
        <p:nvSpPr>
          <p:cNvPr id="3" name="內容版面配置區 2"/>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殘差變異數同質性檢定</a:t>
            </a:r>
          </a:p>
          <a:p>
            <a:r>
              <a:rPr lang="en-US" altLang="zh-TW" dirty="0">
                <a:latin typeface="標楷體" panose="03000509000000000000" pitchFamily="65" charset="-120"/>
                <a:ea typeface="標楷體" panose="03000509000000000000" pitchFamily="65" charset="-120"/>
              </a:rPr>
              <a:t>require(car)</a:t>
            </a:r>
          </a:p>
          <a:p>
            <a:r>
              <a:rPr lang="en-US" altLang="zh-TW" dirty="0" err="1">
                <a:latin typeface="標楷體" panose="03000509000000000000" pitchFamily="65" charset="-120"/>
                <a:ea typeface="標楷體" panose="03000509000000000000" pitchFamily="65" charset="-120"/>
              </a:rPr>
              <a:t>ncvTest</a:t>
            </a:r>
            <a:r>
              <a:rPr lang="en-US" altLang="zh-TW" dirty="0">
                <a:latin typeface="標楷體" panose="03000509000000000000" pitchFamily="65" charset="-120"/>
                <a:ea typeface="標楷體" panose="03000509000000000000" pitchFamily="65" charset="-120"/>
              </a:rPr>
              <a:t>(iris.lm</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殘差變異數同質性檢定的 </a:t>
            </a:r>
            <a:r>
              <a:rPr lang="en-US" altLang="zh-TW" dirty="0">
                <a:latin typeface="標楷體" panose="03000509000000000000" pitchFamily="65" charset="-120"/>
                <a:ea typeface="標楷體" panose="03000509000000000000" pitchFamily="65" charset="-120"/>
              </a:rPr>
              <a:t>p-value </a:t>
            </a:r>
            <a:r>
              <a:rPr lang="zh-TW" altLang="en-US" dirty="0">
                <a:latin typeface="標楷體" panose="03000509000000000000" pitchFamily="65" charset="-120"/>
                <a:ea typeface="標楷體" panose="03000509000000000000" pitchFamily="65" charset="-120"/>
              </a:rPr>
              <a:t>稍微偏小，以一般 </a:t>
            </a:r>
            <a:r>
              <a:rPr lang="en-US" altLang="zh-TW" dirty="0">
                <a:latin typeface="標楷體" panose="03000509000000000000" pitchFamily="65" charset="-120"/>
                <a:ea typeface="標楷體" panose="03000509000000000000" pitchFamily="65" charset="-120"/>
              </a:rPr>
              <a:t>95% </a:t>
            </a:r>
            <a:r>
              <a:rPr lang="zh-TW" altLang="en-US" dirty="0">
                <a:latin typeface="標楷體" panose="03000509000000000000" pitchFamily="65" charset="-120"/>
                <a:ea typeface="標楷體" panose="03000509000000000000" pitchFamily="65" charset="-120"/>
              </a:rPr>
              <a:t>的信賴水準來說，是拒絕虛無假設的，也就是說殘差的變異數沒有符合同質性的假設，但是因為這個 </a:t>
            </a:r>
            <a:r>
              <a:rPr lang="en-US" altLang="zh-TW" dirty="0">
                <a:latin typeface="標楷體" panose="03000509000000000000" pitchFamily="65" charset="-120"/>
                <a:ea typeface="標楷體" panose="03000509000000000000" pitchFamily="65" charset="-120"/>
              </a:rPr>
              <a:t>p-value </a:t>
            </a:r>
            <a:r>
              <a:rPr lang="zh-TW" altLang="en-US" dirty="0">
                <a:latin typeface="標楷體" panose="03000509000000000000" pitchFamily="65" charset="-120"/>
                <a:ea typeface="標楷體" panose="03000509000000000000" pitchFamily="65" charset="-120"/>
              </a:rPr>
              <a:t>並沒有非常小，所以證據並不是非常明確。</a:t>
            </a:r>
          </a:p>
        </p:txBody>
      </p:sp>
    </p:spTree>
    <p:extLst>
      <p:ext uri="{BB962C8B-B14F-4D97-AF65-F5344CB8AC3E}">
        <p14:creationId xmlns:p14="http://schemas.microsoft.com/office/powerpoint/2010/main" val="1870290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預測</a:t>
            </a:r>
          </a:p>
        </p:txBody>
      </p:sp>
      <p:sp>
        <p:nvSpPr>
          <p:cNvPr id="3" name="內容版面配置區 2"/>
          <p:cNvSpPr>
            <a:spLocks noGrp="1"/>
          </p:cNvSpPr>
          <p:nvPr>
            <p:ph idx="1"/>
          </p:nvPr>
        </p:nvSpPr>
        <p:spPr/>
        <p:txBody>
          <a:bodyPr>
            <a:normAutofit fontScale="92500" lnSpcReduction="10000"/>
          </a:bodyPr>
          <a:lstStyle/>
          <a:p>
            <a:r>
              <a:rPr lang="zh-TW" altLang="en-US" dirty="0">
                <a:latin typeface="標楷體" panose="03000509000000000000" pitchFamily="65" charset="-120"/>
                <a:ea typeface="標楷體" panose="03000509000000000000" pitchFamily="65" charset="-120"/>
              </a:rPr>
              <a:t>在迴歸模型建立好之後，就可以利用這個模型來預測新的資料，假設我們收到一些新的觀測值（解釋變數 </a:t>
            </a:r>
            <a:r>
              <a:rPr lang="en-US" altLang="zh-TW" dirty="0">
                <a:latin typeface="標楷體" panose="03000509000000000000" pitchFamily="65" charset="-120"/>
                <a:ea typeface="標楷體" panose="03000509000000000000" pitchFamily="65" charset="-120"/>
              </a:rPr>
              <a:t>X</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新觀測值</a:t>
            </a:r>
          </a:p>
          <a:p>
            <a:r>
              <a:rPr lang="en-US" altLang="zh-TW" dirty="0">
                <a:latin typeface="標楷體" panose="03000509000000000000" pitchFamily="65" charset="-120"/>
                <a:ea typeface="標楷體" panose="03000509000000000000" pitchFamily="65" charset="-120"/>
              </a:rPr>
              <a:t>new.iris &lt;- </a:t>
            </a:r>
            <a:r>
              <a:rPr lang="en-US" altLang="zh-TW" dirty="0" err="1">
                <a:latin typeface="標楷體" panose="03000509000000000000" pitchFamily="65" charset="-120"/>
                <a:ea typeface="標楷體" panose="03000509000000000000" pitchFamily="65" charset="-120"/>
              </a:rPr>
              <a:t>data.frame</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Sepal.Width</a:t>
            </a:r>
            <a:r>
              <a:rPr lang="en-US" altLang="zh-TW" dirty="0">
                <a:latin typeface="標楷體" panose="03000509000000000000" pitchFamily="65" charset="-120"/>
                <a:ea typeface="標楷體" panose="03000509000000000000" pitchFamily="65" charset="-120"/>
              </a:rPr>
              <a:t>=3.1, </a:t>
            </a:r>
            <a:r>
              <a:rPr lang="en-US" altLang="zh-TW" dirty="0" err="1">
                <a:latin typeface="標楷體" panose="03000509000000000000" pitchFamily="65" charset="-120"/>
                <a:ea typeface="標楷體" panose="03000509000000000000" pitchFamily="65" charset="-120"/>
              </a:rPr>
              <a:t>Petal.Length</a:t>
            </a:r>
            <a:r>
              <a:rPr lang="en-US" altLang="zh-TW" dirty="0">
                <a:latin typeface="標楷體" panose="03000509000000000000" pitchFamily="65" charset="-120"/>
                <a:ea typeface="標楷體" panose="03000509000000000000" pitchFamily="65" charset="-120"/>
              </a:rPr>
              <a:t>=1.6, </a:t>
            </a:r>
            <a:r>
              <a:rPr lang="en-US" altLang="zh-TW" dirty="0" err="1">
                <a:latin typeface="標楷體" panose="03000509000000000000" pitchFamily="65" charset="-120"/>
                <a:ea typeface="標楷體" panose="03000509000000000000" pitchFamily="65" charset="-120"/>
              </a:rPr>
              <a:t>Petal.Width</a:t>
            </a:r>
            <a:r>
              <a:rPr lang="en-US" altLang="zh-TW" dirty="0">
                <a:latin typeface="標楷體" panose="03000509000000000000" pitchFamily="65" charset="-120"/>
                <a:ea typeface="標楷體" panose="03000509000000000000" pitchFamily="65" charset="-120"/>
              </a:rPr>
              <a:t>=0.3)</a:t>
            </a:r>
          </a:p>
          <a:p>
            <a:r>
              <a:rPr lang="en-US" altLang="zh-TW" dirty="0" err="1" smtClean="0">
                <a:latin typeface="標楷體" panose="03000509000000000000" pitchFamily="65" charset="-120"/>
                <a:ea typeface="標楷體" panose="03000509000000000000" pitchFamily="65" charset="-120"/>
              </a:rPr>
              <a:t>new.iris</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Sepal.Length = 0.65084 * </a:t>
            </a:r>
            <a:r>
              <a:rPr lang="en-US" altLang="zh-TW" sz="2000" dirty="0" err="1">
                <a:latin typeface="標楷體" panose="03000509000000000000" pitchFamily="65" charset="-120"/>
                <a:ea typeface="標楷體" panose="03000509000000000000" pitchFamily="65" charset="-120"/>
              </a:rPr>
              <a:t>Sepal.Width</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             + 0.70913 * </a:t>
            </a:r>
            <a:r>
              <a:rPr lang="en-US" altLang="zh-TW" sz="2000" dirty="0" err="1">
                <a:latin typeface="標楷體" panose="03000509000000000000" pitchFamily="65" charset="-120"/>
                <a:ea typeface="標楷體" panose="03000509000000000000" pitchFamily="65" charset="-120"/>
              </a:rPr>
              <a:t>Petal.Length</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             - 0.55648 * </a:t>
            </a:r>
            <a:r>
              <a:rPr lang="en-US" altLang="zh-TW" sz="2000" dirty="0" err="1">
                <a:latin typeface="標楷體" panose="03000509000000000000" pitchFamily="65" charset="-120"/>
                <a:ea typeface="標楷體" panose="03000509000000000000" pitchFamily="65" charset="-120"/>
              </a:rPr>
              <a:t>Petal.Width</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             + 1.856</a:t>
            </a:r>
          </a:p>
          <a:p>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20331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2781"/>
            <a:ext cx="10515600" cy="933738"/>
          </a:xfrm>
        </p:spPr>
        <p:txBody>
          <a:bodyPr/>
          <a:lstStyle/>
          <a:p>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預測</a:t>
            </a:r>
            <a:r>
              <a:rPr lang="zh-TW" altLang="en-US" dirty="0" smtClean="0">
                <a:latin typeface="標楷體" panose="03000509000000000000" pitchFamily="65" charset="-120"/>
                <a:ea typeface="標楷體" panose="03000509000000000000" pitchFamily="65" charset="-120"/>
              </a:rPr>
              <a:t>資料</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en-US" altLang="zh-TW" dirty="0" smtClean="0">
                <a:latin typeface="標楷體" panose="03000509000000000000" pitchFamily="65" charset="-120"/>
                <a:ea typeface="標楷體" panose="03000509000000000000" pitchFamily="65" charset="-120"/>
              </a:rPr>
              <a:t>predict(</a:t>
            </a:r>
            <a:r>
              <a:rPr lang="en-US" altLang="zh-TW" dirty="0" err="1" smtClean="0">
                <a:latin typeface="標楷體" panose="03000509000000000000" pitchFamily="65" charset="-120"/>
                <a:ea typeface="標楷體" panose="03000509000000000000" pitchFamily="65" charset="-120"/>
              </a:rPr>
              <a:t>iris.lm</a:t>
            </a:r>
            <a:r>
              <a:rPr lang="en-US" altLang="zh-TW" dirty="0">
                <a:latin typeface="標楷體" panose="03000509000000000000" pitchFamily="65" charset="-120"/>
                <a:ea typeface="標楷體" panose="03000509000000000000" pitchFamily="65" charset="-120"/>
              </a:rPr>
              <a:t>, new.iris</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預測出來的 </a:t>
            </a:r>
            <a:r>
              <a:rPr lang="en-US" altLang="zh-TW" dirty="0" err="1">
                <a:latin typeface="標楷體" panose="03000509000000000000" pitchFamily="65" charset="-120"/>
                <a:ea typeface="標楷體" panose="03000509000000000000" pitchFamily="65" charset="-120"/>
              </a:rPr>
              <a:t>Sepal.Length</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值就是 </a:t>
            </a:r>
            <a:r>
              <a:rPr lang="en-US" altLang="zh-TW" dirty="0">
                <a:latin typeface="標楷體" panose="03000509000000000000" pitchFamily="65" charset="-120"/>
                <a:ea typeface="標楷體" panose="03000509000000000000" pitchFamily="65" charset="-120"/>
              </a:rPr>
              <a:t>4.841259</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Sepal.Length = 0.65084 * </a:t>
            </a:r>
            <a:r>
              <a:rPr lang="en-US" altLang="zh-TW" dirty="0" err="1">
                <a:latin typeface="標楷體" panose="03000509000000000000" pitchFamily="65" charset="-120"/>
                <a:ea typeface="標楷體" panose="03000509000000000000" pitchFamily="65" charset="-120"/>
              </a:rPr>
              <a:t>Sepal.Width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+ 0.70913 * </a:t>
            </a:r>
            <a:r>
              <a:rPr lang="en-US" altLang="zh-TW" dirty="0" err="1">
                <a:latin typeface="標楷體" panose="03000509000000000000" pitchFamily="65" charset="-120"/>
                <a:ea typeface="標楷體" panose="03000509000000000000" pitchFamily="65" charset="-120"/>
              </a:rPr>
              <a:t>Petal.Length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- 0.55648 * </a:t>
            </a:r>
            <a:r>
              <a:rPr lang="en-US" altLang="zh-TW" dirty="0" err="1">
                <a:latin typeface="標楷體" panose="03000509000000000000" pitchFamily="65" charset="-120"/>
                <a:ea typeface="標楷體" panose="03000509000000000000" pitchFamily="65" charset="-120"/>
              </a:rPr>
              <a:t>Petal.Width</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             + 1.856</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0630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en-US" altLang="zh-TW" dirty="0"/>
              <a:t>https://</a:t>
            </a:r>
            <a:r>
              <a:rPr lang="en-US" altLang="zh-TW" dirty="0" err="1"/>
              <a:t>officeguide.cc</a:t>
            </a:r>
            <a:r>
              <a:rPr lang="en-US" altLang="zh-TW" dirty="0"/>
              <a:t>/r-linear-regression-tutorial-examples</a:t>
            </a:r>
            <a:r>
              <a:rPr lang="en-US" altLang="zh-TW" dirty="0" smtClean="0"/>
              <a:t>/</a:t>
            </a:r>
          </a:p>
          <a:p>
            <a:endParaRPr lang="zh-TW" altLang="en-US" dirty="0"/>
          </a:p>
        </p:txBody>
      </p:sp>
    </p:spTree>
    <p:extLst>
      <p:ext uri="{BB962C8B-B14F-4D97-AF65-F5344CB8AC3E}">
        <p14:creationId xmlns:p14="http://schemas.microsoft.com/office/powerpoint/2010/main" val="39141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iris</a:t>
            </a:r>
            <a:r>
              <a:rPr lang="zh-TW" altLang="en-US" dirty="0"/>
              <a:t>的資料</a:t>
            </a:r>
          </a:p>
        </p:txBody>
      </p:sp>
      <p:sp>
        <p:nvSpPr>
          <p:cNvPr id="3" name="內容版面配置區 2"/>
          <p:cNvSpPr>
            <a:spLocks noGrp="1"/>
          </p:cNvSpPr>
          <p:nvPr>
            <p:ph idx="1"/>
          </p:nvPr>
        </p:nvSpPr>
        <p:spPr/>
        <p:txBody>
          <a:bodyPr/>
          <a:lstStyle/>
          <a:p>
            <a:r>
              <a:rPr lang="en-US" altLang="zh-TW" dirty="0"/>
              <a:t>iris</a:t>
            </a:r>
            <a:r>
              <a:rPr lang="zh-TW" altLang="en-US" dirty="0"/>
              <a:t>的資料筆數為</a:t>
            </a:r>
            <a:r>
              <a:rPr lang="en-US" altLang="zh-TW" dirty="0"/>
              <a:t>150</a:t>
            </a:r>
            <a:r>
              <a:rPr lang="zh-TW" altLang="en-US" dirty="0"/>
              <a:t>筆，共有五個欄位</a:t>
            </a:r>
            <a:r>
              <a:rPr lang="zh-TW" altLang="en-US" dirty="0" smtClean="0"/>
              <a:t>：</a:t>
            </a:r>
            <a:endParaRPr lang="zh-TW" altLang="en-US" dirty="0"/>
          </a:p>
          <a:p>
            <a:r>
              <a:rPr lang="zh-TW" altLang="en-US" dirty="0"/>
              <a:t>花萼長度</a:t>
            </a:r>
            <a:r>
              <a:rPr lang="en-US" altLang="zh-TW" dirty="0"/>
              <a:t>(</a:t>
            </a:r>
            <a:r>
              <a:rPr lang="en-US" altLang="zh-TW" dirty="0" err="1"/>
              <a:t>Sepal.Length</a:t>
            </a:r>
            <a:r>
              <a:rPr lang="en-US" altLang="zh-TW" dirty="0"/>
              <a:t>)</a:t>
            </a:r>
            <a:r>
              <a:rPr lang="zh-TW" altLang="en-US" dirty="0"/>
              <a:t>：計算單位是公分</a:t>
            </a:r>
            <a:r>
              <a:rPr lang="zh-TW" altLang="en-US" dirty="0" smtClean="0"/>
              <a:t>。</a:t>
            </a:r>
            <a:endParaRPr lang="en-US" altLang="zh-TW" dirty="0" smtClean="0"/>
          </a:p>
          <a:p>
            <a:r>
              <a:rPr lang="zh-TW" altLang="en-US" dirty="0" smtClean="0"/>
              <a:t>花萼</a:t>
            </a:r>
            <a:r>
              <a:rPr lang="zh-TW" altLang="en-US" dirty="0"/>
              <a:t>寬度</a:t>
            </a:r>
            <a:r>
              <a:rPr lang="en-US" altLang="zh-TW" dirty="0"/>
              <a:t>(</a:t>
            </a:r>
            <a:r>
              <a:rPr lang="en-US" altLang="zh-TW" dirty="0" err="1"/>
              <a:t>Sepal.Width</a:t>
            </a:r>
            <a:r>
              <a:rPr lang="en-US" altLang="zh-TW" dirty="0"/>
              <a:t>)</a:t>
            </a:r>
            <a:r>
              <a:rPr lang="zh-TW" altLang="en-US" dirty="0"/>
              <a:t>：計算單位是</a:t>
            </a:r>
            <a:r>
              <a:rPr lang="zh-TW" altLang="en-US" dirty="0" smtClean="0"/>
              <a:t>公分。</a:t>
            </a:r>
            <a:endParaRPr lang="en-US" altLang="zh-TW" dirty="0"/>
          </a:p>
          <a:p>
            <a:r>
              <a:rPr lang="zh-TW" altLang="en-US" dirty="0"/>
              <a:t>花瓣長度</a:t>
            </a:r>
            <a:r>
              <a:rPr lang="en-US" altLang="zh-TW" dirty="0"/>
              <a:t>(</a:t>
            </a:r>
            <a:r>
              <a:rPr lang="en-US" altLang="zh-TW" dirty="0" err="1"/>
              <a:t>Petal.Length</a:t>
            </a:r>
            <a:r>
              <a:rPr lang="en-US" altLang="zh-TW" dirty="0"/>
              <a:t>) </a:t>
            </a:r>
            <a:r>
              <a:rPr lang="zh-TW" altLang="en-US" dirty="0"/>
              <a:t>：計算單位是公分</a:t>
            </a:r>
            <a:r>
              <a:rPr lang="zh-TW" altLang="en-US" dirty="0" smtClean="0"/>
              <a:t>。</a:t>
            </a:r>
            <a:endParaRPr lang="en-US" altLang="zh-TW" dirty="0"/>
          </a:p>
          <a:p>
            <a:r>
              <a:rPr lang="zh-TW" altLang="en-US" dirty="0"/>
              <a:t>花瓣寬度</a:t>
            </a:r>
            <a:r>
              <a:rPr lang="en-US" altLang="zh-TW" dirty="0"/>
              <a:t>(</a:t>
            </a:r>
            <a:r>
              <a:rPr lang="en-US" altLang="zh-TW" dirty="0" err="1"/>
              <a:t>Petal.Width</a:t>
            </a:r>
            <a:r>
              <a:rPr lang="en-US" altLang="zh-TW" dirty="0"/>
              <a:t>)</a:t>
            </a:r>
            <a:r>
              <a:rPr lang="zh-TW" altLang="en-US" dirty="0"/>
              <a:t>：計算單位是公分</a:t>
            </a:r>
            <a:r>
              <a:rPr lang="zh-TW" altLang="en-US" dirty="0" smtClean="0"/>
              <a:t>。</a:t>
            </a:r>
            <a:endParaRPr lang="en-US" altLang="zh-TW" dirty="0"/>
          </a:p>
          <a:p>
            <a:r>
              <a:rPr lang="zh-TW" altLang="en-US" dirty="0"/>
              <a:t>品種</a:t>
            </a:r>
            <a:r>
              <a:rPr lang="en-US" altLang="zh-TW" dirty="0"/>
              <a:t>(Species)</a:t>
            </a:r>
            <a:r>
              <a:rPr lang="zh-TW" altLang="en-US" dirty="0"/>
              <a:t>：可分為</a:t>
            </a:r>
            <a:r>
              <a:rPr lang="en-US" altLang="zh-TW" dirty="0"/>
              <a:t>Setosa</a:t>
            </a:r>
            <a:r>
              <a:rPr lang="zh-TW" altLang="en-US" dirty="0"/>
              <a:t>，</a:t>
            </a:r>
            <a:r>
              <a:rPr lang="en-US" altLang="zh-TW" dirty="0"/>
              <a:t>Versicolor</a:t>
            </a:r>
            <a:r>
              <a:rPr lang="zh-TW" altLang="en-US" dirty="0"/>
              <a:t>和</a:t>
            </a:r>
            <a:r>
              <a:rPr lang="en-US" altLang="zh-TW" dirty="0" err="1"/>
              <a:t>Virginica</a:t>
            </a:r>
            <a:r>
              <a:rPr lang="zh-TW" altLang="en-US" dirty="0"/>
              <a:t>。</a:t>
            </a:r>
            <a:r>
              <a:rPr lang="en-US" altLang="zh-TW" dirty="0"/>
              <a:t>(</a:t>
            </a:r>
            <a:r>
              <a:rPr lang="zh-TW" altLang="en-US" dirty="0"/>
              <a:t>類別</a:t>
            </a:r>
            <a:r>
              <a:rPr lang="en-US" altLang="zh-TW" dirty="0"/>
              <a:t>)</a:t>
            </a:r>
            <a:endParaRPr lang="zh-TW" altLang="en-US" dirty="0"/>
          </a:p>
        </p:txBody>
      </p:sp>
    </p:spTree>
    <p:extLst>
      <p:ext uri="{BB962C8B-B14F-4D97-AF65-F5344CB8AC3E}">
        <p14:creationId xmlns:p14="http://schemas.microsoft.com/office/powerpoint/2010/main" val="152120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1384" y="158280"/>
            <a:ext cx="10515600" cy="2103657"/>
          </a:xfrm>
        </p:spPr>
        <p:txBody>
          <a:bodyPr/>
          <a:lstStyle/>
          <a:p>
            <a:r>
              <a:rPr lang="zh-TW" altLang="en-US" dirty="0"/>
              <a:t>處理資料之前，必須先了解資料的統計</a:t>
            </a:r>
            <a:r>
              <a:rPr lang="zh-TW" altLang="en-US" dirty="0" smtClean="0"/>
              <a:t>特徵。</a:t>
            </a:r>
            <a:endParaRPr lang="en-US" altLang="zh-TW" dirty="0" smtClean="0"/>
          </a:p>
          <a:p>
            <a:r>
              <a:rPr lang="en-US" altLang="zh-TW" dirty="0" smtClean="0"/>
              <a:t>summary(iris)</a:t>
            </a:r>
          </a:p>
          <a:p>
            <a:r>
              <a:rPr lang="en-US" altLang="zh-TW" dirty="0"/>
              <a:t>summary</a:t>
            </a:r>
            <a:r>
              <a:rPr lang="zh-TW" altLang="en-US" dirty="0"/>
              <a:t>產生基本敘述統計資料，包括數值資料的平均數、中位數、最大最小值、四分位數以及類別資料的次數。</a:t>
            </a:r>
            <a:endParaRPr lang="en-US" altLang="zh-TW" dirty="0" smtClean="0"/>
          </a:p>
          <a:p>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0" y="2370222"/>
            <a:ext cx="12192000" cy="3609473"/>
          </a:xfrm>
          <a:prstGeom prst="rect">
            <a:avLst/>
          </a:prstGeom>
        </p:spPr>
      </p:pic>
    </p:spTree>
    <p:extLst>
      <p:ext uri="{BB962C8B-B14F-4D97-AF65-F5344CB8AC3E}">
        <p14:creationId xmlns:p14="http://schemas.microsoft.com/office/powerpoint/2010/main" val="24874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數據的關聯性分析</a:t>
            </a:r>
          </a:p>
        </p:txBody>
      </p:sp>
      <p:sp>
        <p:nvSpPr>
          <p:cNvPr id="3" name="內容版面配置區 2"/>
          <p:cNvSpPr>
            <a:spLocks noGrp="1"/>
          </p:cNvSpPr>
          <p:nvPr>
            <p:ph idx="1"/>
          </p:nvPr>
        </p:nvSpPr>
        <p:spPr/>
        <p:txBody>
          <a:bodyPr/>
          <a:lstStyle/>
          <a:p>
            <a:r>
              <a:rPr lang="zh-TW" altLang="en-US" dirty="0"/>
              <a:t>對於兩個數值變數向量來看，兩個變數向量的線性變化也可以用量化來進行</a:t>
            </a:r>
            <a:r>
              <a:rPr lang="zh-TW" altLang="en-US" dirty="0" smtClean="0"/>
              <a:t>分析</a:t>
            </a:r>
            <a:r>
              <a:rPr lang="zh-TW" altLang="en-US" dirty="0"/>
              <a:t>。</a:t>
            </a:r>
            <a:r>
              <a:rPr lang="zh-TW" altLang="en-US" dirty="0">
                <a:solidFill>
                  <a:srgbClr val="FF0000"/>
                </a:solidFill>
              </a:rPr>
              <a:t>當其中一個增加、另一個也會相對地增加，這樣的關聯關係就是正向相關</a:t>
            </a:r>
            <a:r>
              <a:rPr lang="zh-TW" altLang="en-US" dirty="0"/>
              <a:t>。</a:t>
            </a:r>
            <a:r>
              <a:rPr lang="zh-TW" altLang="en-US" dirty="0" smtClean="0"/>
              <a:t>例如身高</a:t>
            </a:r>
            <a:r>
              <a:rPr lang="zh-TW" altLang="en-US" dirty="0"/>
              <a:t>高的人往往體重也會比較重一些，就是符合正相關的概念。</a:t>
            </a:r>
            <a:r>
              <a:rPr lang="zh-TW" altLang="en-US" dirty="0">
                <a:solidFill>
                  <a:srgbClr val="FF0000"/>
                </a:solidFill>
              </a:rPr>
              <a:t>反之若是其中一個</a:t>
            </a:r>
            <a:r>
              <a:rPr lang="zh-TW" altLang="en-US" dirty="0" smtClean="0">
                <a:solidFill>
                  <a:srgbClr val="FF0000"/>
                </a:solidFill>
              </a:rPr>
              <a:t>增加</a:t>
            </a:r>
            <a:r>
              <a:rPr lang="zh-TW" altLang="en-US" dirty="0">
                <a:solidFill>
                  <a:srgbClr val="FF0000"/>
                </a:solidFill>
              </a:rPr>
              <a:t>、另一個反隨之減少，這樣就會是負相關了</a:t>
            </a:r>
            <a:r>
              <a:rPr lang="zh-TW" altLang="en-US" dirty="0"/>
              <a:t>。例如貨車承載的貨物越重則其每</a:t>
            </a:r>
            <a:r>
              <a:rPr lang="zh-TW" altLang="en-US" dirty="0" smtClean="0"/>
              <a:t>公升汽油</a:t>
            </a:r>
            <a:r>
              <a:rPr lang="zh-TW" altLang="en-US" dirty="0"/>
              <a:t>可以行駛的距離也就越短，可以說是符合負相關的概念</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227836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數據的關聯性分析</a:t>
            </a:r>
          </a:p>
        </p:txBody>
      </p:sp>
      <p:sp>
        <p:nvSpPr>
          <p:cNvPr id="3" name="內容版面配置區 2"/>
          <p:cNvSpPr>
            <a:spLocks noGrp="1"/>
          </p:cNvSpPr>
          <p:nvPr>
            <p:ph idx="1"/>
          </p:nvPr>
        </p:nvSpPr>
        <p:spPr/>
        <p:txBody>
          <a:bodyPr/>
          <a:lstStyle/>
          <a:p>
            <a:r>
              <a:rPr lang="zh-TW" altLang="en-US" dirty="0"/>
              <a:t>統計學中</a:t>
            </a:r>
            <a:r>
              <a:rPr lang="zh-TW" altLang="en-US" dirty="0">
                <a:solidFill>
                  <a:srgbClr val="FF0000"/>
                </a:solidFill>
              </a:rPr>
              <a:t>對於</a:t>
            </a:r>
            <a:r>
              <a:rPr lang="en-US" altLang="zh-TW" dirty="0">
                <a:solidFill>
                  <a:srgbClr val="FF0000"/>
                </a:solidFill>
              </a:rPr>
              <a:t>2 </a:t>
            </a:r>
            <a:r>
              <a:rPr lang="zh-TW" altLang="en-US" dirty="0">
                <a:solidFill>
                  <a:srgbClr val="FF0000"/>
                </a:solidFill>
              </a:rPr>
              <a:t>個變數向量之關聯性稱相關係數</a:t>
            </a:r>
            <a:r>
              <a:rPr lang="zh-TW" altLang="en-US" dirty="0"/>
              <a:t>（</a:t>
            </a:r>
            <a:r>
              <a:rPr lang="en-US" altLang="zh-TW" dirty="0"/>
              <a:t>Correlation Coefficient</a:t>
            </a:r>
            <a:r>
              <a:rPr lang="zh-TW" altLang="en-US" dirty="0"/>
              <a:t>），</a:t>
            </a:r>
            <a:r>
              <a:rPr lang="zh-TW" altLang="en-US" dirty="0" smtClean="0"/>
              <a:t>相關係數</a:t>
            </a:r>
            <a:r>
              <a:rPr lang="zh-TW" altLang="en-US" dirty="0"/>
              <a:t>的數值是在</a:t>
            </a:r>
            <a:r>
              <a:rPr lang="en-US" altLang="zh-TW" dirty="0">
                <a:solidFill>
                  <a:srgbClr val="FF0000"/>
                </a:solidFill>
              </a:rPr>
              <a:t>-1 </a:t>
            </a:r>
            <a:r>
              <a:rPr lang="zh-TW" altLang="en-US" dirty="0">
                <a:solidFill>
                  <a:srgbClr val="FF0000"/>
                </a:solidFill>
              </a:rPr>
              <a:t>至</a:t>
            </a:r>
            <a:r>
              <a:rPr lang="en-US" altLang="zh-TW" dirty="0">
                <a:solidFill>
                  <a:srgbClr val="FF0000"/>
                </a:solidFill>
              </a:rPr>
              <a:t>1 </a:t>
            </a:r>
            <a:r>
              <a:rPr lang="zh-TW" altLang="en-US" dirty="0"/>
              <a:t>之間；愈靠近</a:t>
            </a:r>
            <a:r>
              <a:rPr lang="en-US" altLang="zh-TW" dirty="0">
                <a:solidFill>
                  <a:srgbClr val="FF0000"/>
                </a:solidFill>
              </a:rPr>
              <a:t>1</a:t>
            </a:r>
            <a:r>
              <a:rPr lang="en-US" altLang="zh-TW" dirty="0"/>
              <a:t> </a:t>
            </a:r>
            <a:r>
              <a:rPr lang="zh-TW" altLang="en-US" dirty="0"/>
              <a:t>的相關係數數值代表</a:t>
            </a:r>
            <a:r>
              <a:rPr lang="zh-TW" altLang="en-US" dirty="0">
                <a:solidFill>
                  <a:srgbClr val="FF0000"/>
                </a:solidFill>
              </a:rPr>
              <a:t>正相關越強烈</a:t>
            </a:r>
            <a:r>
              <a:rPr lang="zh-TW" altLang="en-US" dirty="0"/>
              <a:t>，而越</a:t>
            </a:r>
            <a:r>
              <a:rPr lang="zh-TW" altLang="en-US" dirty="0" smtClean="0"/>
              <a:t>靠近</a:t>
            </a:r>
            <a:r>
              <a:rPr lang="en-US" altLang="zh-TW" dirty="0" smtClean="0">
                <a:solidFill>
                  <a:srgbClr val="FF0000"/>
                </a:solidFill>
              </a:rPr>
              <a:t>-</a:t>
            </a:r>
            <a:r>
              <a:rPr lang="en-US" altLang="zh-TW" dirty="0">
                <a:solidFill>
                  <a:srgbClr val="FF0000"/>
                </a:solidFill>
              </a:rPr>
              <a:t>1</a:t>
            </a:r>
            <a:r>
              <a:rPr lang="en-US" altLang="zh-TW" dirty="0"/>
              <a:t> </a:t>
            </a:r>
            <a:r>
              <a:rPr lang="zh-TW" altLang="en-US" dirty="0"/>
              <a:t>的相關係數數值則表示</a:t>
            </a:r>
            <a:r>
              <a:rPr lang="zh-TW" altLang="en-US" dirty="0">
                <a:solidFill>
                  <a:srgbClr val="FF0000"/>
                </a:solidFill>
              </a:rPr>
              <a:t>負相關越強烈</a:t>
            </a:r>
            <a:r>
              <a:rPr lang="zh-TW" altLang="en-US" dirty="0"/>
              <a:t>；而靠近在</a:t>
            </a:r>
            <a:r>
              <a:rPr lang="en-US" altLang="zh-TW" dirty="0">
                <a:solidFill>
                  <a:srgbClr val="FF0000"/>
                </a:solidFill>
              </a:rPr>
              <a:t>0 </a:t>
            </a:r>
            <a:r>
              <a:rPr lang="zh-TW" altLang="en-US" dirty="0"/>
              <a:t>附近則表示兩變數間的線性</a:t>
            </a:r>
            <a:r>
              <a:rPr lang="zh-TW" altLang="en-US" dirty="0" smtClean="0"/>
              <a:t>相關是</a:t>
            </a:r>
            <a:r>
              <a:rPr lang="zh-TW" altLang="en-US" dirty="0"/>
              <a:t>相對微弱的。</a:t>
            </a:r>
          </a:p>
        </p:txBody>
      </p:sp>
    </p:spTree>
    <p:extLst>
      <p:ext uri="{BB962C8B-B14F-4D97-AF65-F5344CB8AC3E}">
        <p14:creationId xmlns:p14="http://schemas.microsoft.com/office/powerpoint/2010/main" val="411874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184857" y="0"/>
            <a:ext cx="10354614" cy="6692486"/>
          </a:xfrm>
          <a:prstGeom prst="rect">
            <a:avLst/>
          </a:prstGeom>
        </p:spPr>
      </p:pic>
      <p:sp>
        <p:nvSpPr>
          <p:cNvPr id="2" name="矩形 1"/>
          <p:cNvSpPr/>
          <p:nvPr/>
        </p:nvSpPr>
        <p:spPr>
          <a:xfrm>
            <a:off x="8736501" y="989506"/>
            <a:ext cx="1223412" cy="369332"/>
          </a:xfrm>
          <a:prstGeom prst="rect">
            <a:avLst/>
          </a:prstGeom>
        </p:spPr>
        <p:txBody>
          <a:bodyPr wrap="none">
            <a:spAutoFit/>
          </a:bodyPr>
          <a:lstStyle/>
          <a:p>
            <a:r>
              <a:rPr lang="en-US" altLang="zh-TW" dirty="0" smtClean="0"/>
              <a:t>names(iris</a:t>
            </a:r>
            <a:r>
              <a:rPr lang="en-US" altLang="zh-TW" dirty="0"/>
              <a:t>)</a:t>
            </a:r>
          </a:p>
        </p:txBody>
      </p:sp>
    </p:spTree>
    <p:extLst>
      <p:ext uri="{BB962C8B-B14F-4D97-AF65-F5344CB8AC3E}">
        <p14:creationId xmlns:p14="http://schemas.microsoft.com/office/powerpoint/2010/main" val="109301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1584101"/>
            <a:ext cx="12192000" cy="3709115"/>
          </a:xfrm>
          <a:prstGeom prst="rect">
            <a:avLst/>
          </a:prstGeom>
        </p:spPr>
      </p:pic>
      <p:sp>
        <p:nvSpPr>
          <p:cNvPr id="2" name="矩形 1"/>
          <p:cNvSpPr/>
          <p:nvPr/>
        </p:nvSpPr>
        <p:spPr>
          <a:xfrm>
            <a:off x="4673803" y="3524888"/>
            <a:ext cx="3797065" cy="369332"/>
          </a:xfrm>
          <a:prstGeom prst="rect">
            <a:avLst/>
          </a:prstGeom>
        </p:spPr>
        <p:txBody>
          <a:bodyPr wrap="none">
            <a:spAutoFit/>
          </a:bodyPr>
          <a:lstStyle/>
          <a:p>
            <a:r>
              <a:rPr lang="en-US" altLang="zh-TW" dirty="0"/>
              <a:t>cor(</a:t>
            </a:r>
            <a:r>
              <a:rPr lang="en-US" altLang="zh-TW" dirty="0" err="1"/>
              <a:t>iris$Sepal.Length,iris$Sepal.Width</a:t>
            </a:r>
            <a:r>
              <a:rPr lang="en-US" altLang="zh-TW" dirty="0"/>
              <a:t>)</a:t>
            </a:r>
          </a:p>
        </p:txBody>
      </p:sp>
    </p:spTree>
    <p:extLst>
      <p:ext uri="{BB962C8B-B14F-4D97-AF65-F5344CB8AC3E}">
        <p14:creationId xmlns:p14="http://schemas.microsoft.com/office/powerpoint/2010/main" val="420144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 y="906818"/>
            <a:ext cx="12192001" cy="4675031"/>
          </a:xfrm>
          <a:prstGeom prst="rect">
            <a:avLst/>
          </a:prstGeom>
        </p:spPr>
      </p:pic>
      <p:sp>
        <p:nvSpPr>
          <p:cNvPr id="3" name="矩形 2"/>
          <p:cNvSpPr/>
          <p:nvPr/>
        </p:nvSpPr>
        <p:spPr>
          <a:xfrm>
            <a:off x="4278899" y="615434"/>
            <a:ext cx="3715633" cy="369332"/>
          </a:xfrm>
          <a:prstGeom prst="rect">
            <a:avLst/>
          </a:prstGeom>
        </p:spPr>
        <p:txBody>
          <a:bodyPr wrap="none">
            <a:spAutoFit/>
          </a:bodyPr>
          <a:lstStyle/>
          <a:p>
            <a:r>
              <a:rPr lang="en-US" altLang="zh-TW" dirty="0"/>
              <a:t>cor(</a:t>
            </a:r>
            <a:r>
              <a:rPr lang="en-US" altLang="zh-TW" dirty="0" err="1"/>
              <a:t>iris$Petal.Length,iris$Petal.Width</a:t>
            </a:r>
            <a:r>
              <a:rPr lang="en-US" altLang="zh-TW" dirty="0"/>
              <a:t>)</a:t>
            </a:r>
            <a:endParaRPr lang="zh-TW" altLang="en-US" dirty="0"/>
          </a:p>
        </p:txBody>
      </p:sp>
    </p:spTree>
    <p:extLst>
      <p:ext uri="{BB962C8B-B14F-4D97-AF65-F5344CB8AC3E}">
        <p14:creationId xmlns:p14="http://schemas.microsoft.com/office/powerpoint/2010/main" val="8300128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1510</Words>
  <Application>Microsoft Office PowerPoint</Application>
  <PresentationFormat>寬螢幕</PresentationFormat>
  <Paragraphs>142</Paragraphs>
  <Slides>26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標楷體</vt:lpstr>
      <vt:lpstr>Arial</vt:lpstr>
      <vt:lpstr>Calibri</vt:lpstr>
      <vt:lpstr>Calibri Light</vt:lpstr>
      <vt:lpstr>Office 佈景主題</vt:lpstr>
      <vt:lpstr>R範例資料分析</vt:lpstr>
      <vt:lpstr>str()和head()，查看資料裡面的狀態</vt:lpstr>
      <vt:lpstr>iris的資料</vt:lpstr>
      <vt:lpstr>PowerPoint 簡報</vt:lpstr>
      <vt:lpstr>數據的關聯性分析</vt:lpstr>
      <vt:lpstr>數據的關聯性分析</vt:lpstr>
      <vt:lpstr>PowerPoint 簡報</vt:lpstr>
      <vt:lpstr>PowerPoint 簡報</vt:lpstr>
      <vt:lpstr>PowerPoint 簡報</vt:lpstr>
      <vt:lpstr>PowerPoint 簡報</vt:lpstr>
      <vt:lpstr>三種繪圖系統的程式碼</vt:lpstr>
      <vt:lpstr>iris的資料，檢查有沒有遺漏值</vt:lpstr>
      <vt:lpstr>常態檢定</vt:lpstr>
      <vt:lpstr>常態檢定</vt:lpstr>
      <vt:lpstr>常態性 </vt:lpstr>
      <vt:lpstr>Shapiro-Wilk常態性檢定</vt:lpstr>
      <vt:lpstr>虛無假設</vt:lpstr>
      <vt:lpstr>R語言-簡單線性回歸</vt:lpstr>
      <vt:lpstr>建立迴歸模型model</vt:lpstr>
      <vt:lpstr>使用 summary 查看模型配適的結果</vt:lpstr>
      <vt:lpstr>殘差常態性檢定</vt:lpstr>
      <vt:lpstr>殘差獨立性檢定</vt:lpstr>
      <vt:lpstr>殘差變異數同質性檢定</vt:lpstr>
      <vt:lpstr>預測</vt:lpstr>
      <vt:lpstr># 預測資料</vt:lpstr>
      <vt:lpstr>參考資料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mirco chen</dc:creator>
  <cp:lastModifiedBy>12452(張漢呈)</cp:lastModifiedBy>
  <cp:revision>32</cp:revision>
  <dcterms:created xsi:type="dcterms:W3CDTF">2018-10-28T04:35:38Z</dcterms:created>
  <dcterms:modified xsi:type="dcterms:W3CDTF">2021-05-04T01:14:21Z</dcterms:modified>
</cp:coreProperties>
</file>