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92" r:id="rId4"/>
    <p:sldId id="311" r:id="rId5"/>
    <p:sldId id="297" r:id="rId6"/>
    <p:sldId id="333" r:id="rId7"/>
    <p:sldId id="298" r:id="rId8"/>
    <p:sldId id="299" r:id="rId9"/>
    <p:sldId id="308" r:id="rId10"/>
    <p:sldId id="309" r:id="rId11"/>
    <p:sldId id="290" r:id="rId12"/>
    <p:sldId id="285" r:id="rId13"/>
    <p:sldId id="283" r:id="rId14"/>
    <p:sldId id="332" r:id="rId15"/>
    <p:sldId id="286" r:id="rId16"/>
    <p:sldId id="287" r:id="rId17"/>
    <p:sldId id="288" r:id="rId18"/>
    <p:sldId id="260"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297971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176816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212710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3982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41270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62240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67282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83727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74563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58596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453F9F3-7B4A-4862-B5EA-6E6CE8A6F3A5}" type="datetimeFigureOut">
              <a:rPr lang="zh-TW" altLang="en-US" smtClean="0"/>
              <a:t>2018/11/20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5700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3F9F3-7B4A-4862-B5EA-6E6CE8A6F3A5}" type="datetimeFigureOut">
              <a:rPr lang="zh-TW" altLang="en-US" smtClean="0"/>
              <a:t>2018/11/20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72F2-1849-4F60-8CA9-29A4BEED6DD1}" type="slidenum">
              <a:rPr lang="zh-TW" altLang="en-US" smtClean="0"/>
              <a:t>‹#›</a:t>
            </a:fld>
            <a:endParaRPr lang="zh-TW" altLang="en-US"/>
          </a:p>
        </p:txBody>
      </p:sp>
    </p:spTree>
    <p:extLst>
      <p:ext uri="{BB962C8B-B14F-4D97-AF65-F5344CB8AC3E}">
        <p14:creationId xmlns:p14="http://schemas.microsoft.com/office/powerpoint/2010/main" val="35079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tq4bCQottj4" TargetMode="External"/><Relationship Id="rId7" Type="http://schemas.openxmlformats.org/officeDocument/2006/relationships/hyperlink" Target="http://www.lm.fcu.edu.tw/wSite/public/Attachment/f1503382674587.pdf" TargetMode="External"/><Relationship Id="rId2" Type="http://schemas.openxmlformats.org/officeDocument/2006/relationships/hyperlink" Target="http://www.cc.ntu.edu.tw/chinese/epaper/0034/20150920_3410.html" TargetMode="External"/><Relationship Id="rId1" Type="http://schemas.openxmlformats.org/officeDocument/2006/relationships/slideLayout" Target="../slideLayouts/slideLayout2.xml"/><Relationship Id="rId6" Type="http://schemas.openxmlformats.org/officeDocument/2006/relationships/hyperlink" Target="http://www.r-web.com.tw/stat/tree_intro.php" TargetMode="External"/><Relationship Id="rId5" Type="http://schemas.openxmlformats.org/officeDocument/2006/relationships/hyperlink" Target="https://ithelp.ithome.com.tw/articles/10187561" TargetMode="External"/><Relationship Id="rId4" Type="http://schemas.openxmlformats.org/officeDocument/2006/relationships/hyperlink" Target="https://rpubs.com/skydome20/R-Note6-Apriori-DecisionT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235241" y="2939131"/>
            <a:ext cx="9833811" cy="1909595"/>
          </a:xfrm>
        </p:spPr>
        <p:txBody>
          <a:bodyPr>
            <a:normAutofit/>
          </a:bodyPr>
          <a:lstStyle/>
          <a:p>
            <a:r>
              <a:rPr lang="en-US" altLang="zh-TW" dirty="0" smtClean="0">
                <a:latin typeface="+mn-ea"/>
                <a:ea typeface="+mn-ea"/>
              </a:rPr>
              <a:t>R</a:t>
            </a:r>
            <a:r>
              <a:rPr lang="zh-TW" altLang="en-US" dirty="0" smtClean="0">
                <a:latin typeface="+mn-ea"/>
                <a:ea typeface="+mn-ea"/>
              </a:rPr>
              <a:t>巨量應用與分析範例</a:t>
            </a:r>
            <a:r>
              <a:rPr lang="en-US" altLang="zh-TW" dirty="0" smtClean="0">
                <a:latin typeface="+mn-ea"/>
                <a:ea typeface="+mn-ea"/>
              </a:rPr>
              <a:t>2</a:t>
            </a:r>
            <a:endParaRPr lang="zh-TW" altLang="en-US" dirty="0">
              <a:latin typeface="+mn-ea"/>
              <a:ea typeface="+mn-ea"/>
            </a:endParaRPr>
          </a:p>
        </p:txBody>
      </p:sp>
    </p:spTree>
    <p:extLst>
      <p:ext uri="{BB962C8B-B14F-4D97-AF65-F5344CB8AC3E}">
        <p14:creationId xmlns:p14="http://schemas.microsoft.com/office/powerpoint/2010/main" val="26718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36526"/>
            <a:ext cx="10515600" cy="801938"/>
          </a:xfrm>
        </p:spPr>
        <p:txBody>
          <a:bodyPr/>
          <a:lstStyle/>
          <a:p>
            <a:r>
              <a:rPr lang="zh-TW" altLang="en-US" dirty="0" smtClean="0"/>
              <a:t>決策樹分類之優缺點</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033932"/>
            <a:ext cx="9569116" cy="5275669"/>
          </a:xfrm>
          <a:prstGeom prst="rect">
            <a:avLst/>
          </a:prstGeom>
        </p:spPr>
      </p:pic>
    </p:spTree>
    <p:extLst>
      <p:ext uri="{BB962C8B-B14F-4D97-AF65-F5344CB8AC3E}">
        <p14:creationId xmlns:p14="http://schemas.microsoft.com/office/powerpoint/2010/main" val="178330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0590" y="2314240"/>
            <a:ext cx="10515600" cy="1325563"/>
          </a:xfrm>
        </p:spPr>
        <p:txBody>
          <a:bodyPr/>
          <a:lstStyle/>
          <a:p>
            <a:r>
              <a:rPr lang="en-US" altLang="zh-TW" dirty="0" smtClean="0"/>
              <a:t>R</a:t>
            </a:r>
            <a:r>
              <a:rPr lang="zh-TW" altLang="en-US" dirty="0" smtClean="0"/>
              <a:t>語言範例操作：</a:t>
            </a:r>
            <a:r>
              <a:rPr lang="zh-TW" altLang="en-US" dirty="0"/>
              <a:t>鐵達尼號</a:t>
            </a:r>
          </a:p>
        </p:txBody>
      </p:sp>
    </p:spTree>
    <p:extLst>
      <p:ext uri="{BB962C8B-B14F-4D97-AF65-F5344CB8AC3E}">
        <p14:creationId xmlns:p14="http://schemas.microsoft.com/office/powerpoint/2010/main" val="120537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826000"/>
          </a:xfrm>
        </p:spPr>
        <p:txBody>
          <a:bodyPr/>
          <a:lstStyle/>
          <a:p>
            <a:r>
              <a:rPr lang="zh-TW" altLang="en-US" b="1" dirty="0"/>
              <a:t> </a:t>
            </a:r>
            <a:r>
              <a:rPr lang="en-US" altLang="zh-TW" b="1" dirty="0"/>
              <a:t>rpart()</a:t>
            </a:r>
            <a:r>
              <a:rPr lang="zh-TW" altLang="en-US" b="1" dirty="0"/>
              <a:t>建立決策樹</a:t>
            </a:r>
            <a:endParaRPr lang="zh-TW" altLang="en-US" dirty="0"/>
          </a:p>
        </p:txBody>
      </p:sp>
      <p:sp>
        <p:nvSpPr>
          <p:cNvPr id="3" name="內容版面配置區 2"/>
          <p:cNvSpPr>
            <a:spLocks noGrp="1"/>
          </p:cNvSpPr>
          <p:nvPr>
            <p:ph idx="1"/>
          </p:nvPr>
        </p:nvSpPr>
        <p:spPr/>
        <p:txBody>
          <a:bodyPr/>
          <a:lstStyle/>
          <a:p>
            <a:r>
              <a:rPr lang="zh-TW" altLang="en-US" dirty="0" smtClean="0"/>
              <a:t>透</a:t>
            </a:r>
            <a:r>
              <a:rPr lang="zh-TW" altLang="en-US" dirty="0"/>
              <a:t>過</a:t>
            </a:r>
            <a:r>
              <a:rPr lang="zh-TW" altLang="en-US" dirty="0" smtClean="0"/>
              <a:t>鐵達尼號</a:t>
            </a:r>
            <a:r>
              <a:rPr lang="zh-TW" altLang="en-US" dirty="0"/>
              <a:t>的乘客</a:t>
            </a:r>
            <a:r>
              <a:rPr lang="zh-TW" altLang="en-US" dirty="0" smtClean="0"/>
              <a:t>資料進行分析：</a:t>
            </a:r>
            <a:endParaRPr lang="en-US" altLang="zh-TW" dirty="0" smtClean="0"/>
          </a:p>
          <a:p>
            <a:r>
              <a:rPr lang="en-US" altLang="zh-TW" dirty="0" smtClean="0"/>
              <a:t>load</a:t>
            </a:r>
            <a:r>
              <a:rPr lang="en-US" altLang="zh-TW" dirty="0"/>
              <a:t>("C:/</a:t>
            </a:r>
            <a:r>
              <a:rPr lang="en-US" altLang="zh-TW" dirty="0" err="1"/>
              <a:t>titanic.raw.rdata</a:t>
            </a:r>
            <a:r>
              <a:rPr lang="en-US" altLang="zh-TW" dirty="0"/>
              <a:t>")</a:t>
            </a:r>
          </a:p>
          <a:p>
            <a:r>
              <a:rPr lang="en-US" altLang="zh-TW" dirty="0" err="1" smtClean="0"/>
              <a:t>str</a:t>
            </a:r>
            <a:r>
              <a:rPr lang="en-US" altLang="zh-TW" dirty="0" smtClean="0"/>
              <a:t>(</a:t>
            </a:r>
            <a:r>
              <a:rPr lang="en-US" altLang="zh-TW" dirty="0" err="1" smtClean="0"/>
              <a:t>titanic.raw</a:t>
            </a:r>
            <a:r>
              <a:rPr lang="en-US" altLang="zh-TW" dirty="0" smtClean="0"/>
              <a:t>)</a:t>
            </a:r>
          </a:p>
          <a:p>
            <a:endParaRPr lang="en-US" altLang="zh-TW" dirty="0" smtClean="0"/>
          </a:p>
          <a:p>
            <a:endParaRPr lang="zh-TW" altLang="en-US" dirty="0"/>
          </a:p>
        </p:txBody>
      </p:sp>
      <p:graphicFrame>
        <p:nvGraphicFramePr>
          <p:cNvPr id="4" name="表格 3"/>
          <p:cNvGraphicFramePr>
            <a:graphicFrameLocks noGrp="1"/>
          </p:cNvGraphicFramePr>
          <p:nvPr/>
        </p:nvGraphicFramePr>
        <p:xfrm>
          <a:off x="501314" y="3959134"/>
          <a:ext cx="10964779" cy="2217829"/>
        </p:xfrm>
        <a:graphic>
          <a:graphicData uri="http://schemas.openxmlformats.org/drawingml/2006/table">
            <a:tbl>
              <a:tblPr/>
              <a:tblGrid>
                <a:gridCol w="10964779"/>
              </a:tblGrid>
              <a:tr h="1864547">
                <a:tc>
                  <a:txBody>
                    <a:bodyPr/>
                    <a:lstStyle/>
                    <a:p>
                      <a:pPr algn="l" fontAlgn="t"/>
                      <a:r>
                        <a:rPr lang="en-US" sz="1800" dirty="0">
                          <a:effectLst/>
                          <a:latin typeface="Lucida Console" panose="020B0609040504020204" pitchFamily="49" charset="0"/>
                        </a:rPr>
                        <a:t>'</a:t>
                      </a:r>
                      <a:r>
                        <a:rPr lang="en-US" sz="1800" dirty="0" err="1">
                          <a:effectLst/>
                          <a:latin typeface="Lucida Console" panose="020B0609040504020204" pitchFamily="49" charset="0"/>
                        </a:rPr>
                        <a:t>data.frame</a:t>
                      </a:r>
                      <a:r>
                        <a:rPr lang="en-US" sz="1800" dirty="0">
                          <a:effectLst/>
                          <a:latin typeface="Lucida Console" panose="020B0609040504020204" pitchFamily="49" charset="0"/>
                        </a:rPr>
                        <a:t>': 2201 obs. of 4 variables: </a:t>
                      </a:r>
                      <a:endParaRPr lang="en-US" sz="1800" dirty="0" smtClean="0">
                        <a:effectLst/>
                        <a:latin typeface="Lucida Console" panose="020B0609040504020204" pitchFamily="49" charset="0"/>
                      </a:endParaRPr>
                    </a:p>
                    <a:p>
                      <a:pPr algn="l" fontAlgn="t"/>
                      <a:r>
                        <a:rPr lang="en-US" sz="1800" dirty="0" smtClean="0">
                          <a:effectLst/>
                          <a:latin typeface="Lucida Console" panose="020B0609040504020204" pitchFamily="49" charset="0"/>
                        </a:rPr>
                        <a:t>$ </a:t>
                      </a:r>
                      <a:r>
                        <a:rPr lang="en-US" sz="1800" dirty="0">
                          <a:effectLst/>
                          <a:latin typeface="Lucida Console" panose="020B0609040504020204" pitchFamily="49" charset="0"/>
                        </a:rPr>
                        <a:t>Class : Factor w/ 4 levels "1st","2nd","3rd",..: 3 3 3 3 3 3 3 3 3 3 ... </a:t>
                      </a:r>
                      <a:endParaRPr lang="en-US" sz="1800" dirty="0" smtClean="0">
                        <a:effectLst/>
                        <a:latin typeface="Lucida Console" panose="020B0609040504020204" pitchFamily="49" charset="0"/>
                      </a:endParaRPr>
                    </a:p>
                    <a:p>
                      <a:pPr algn="l" fontAlgn="t"/>
                      <a:r>
                        <a:rPr lang="en-US" sz="1800" dirty="0" smtClean="0">
                          <a:effectLst/>
                          <a:latin typeface="Lucida Console" panose="020B0609040504020204" pitchFamily="49" charset="0"/>
                        </a:rPr>
                        <a:t>$ </a:t>
                      </a:r>
                      <a:r>
                        <a:rPr lang="en-US" sz="1800" dirty="0">
                          <a:effectLst/>
                          <a:latin typeface="Lucida Console" panose="020B0609040504020204" pitchFamily="49" charset="0"/>
                        </a:rPr>
                        <a:t>Sex : Factor w/ 2 levels "</a:t>
                      </a:r>
                      <a:r>
                        <a:rPr lang="en-US" sz="1800" dirty="0" err="1">
                          <a:effectLst/>
                          <a:latin typeface="Lucida Console" panose="020B0609040504020204" pitchFamily="49" charset="0"/>
                        </a:rPr>
                        <a:t>Female","Male</a:t>
                      </a:r>
                      <a:r>
                        <a:rPr lang="en-US" sz="1800" dirty="0">
                          <a:effectLst/>
                          <a:latin typeface="Lucida Console" panose="020B0609040504020204" pitchFamily="49" charset="0"/>
                        </a:rPr>
                        <a:t>": 2 2 2 2 2 2 2 2 2 2 ... </a:t>
                      </a:r>
                      <a:endParaRPr lang="en-US" sz="1800" dirty="0" smtClean="0">
                        <a:effectLst/>
                        <a:latin typeface="Lucida Console" panose="020B0609040504020204" pitchFamily="49" charset="0"/>
                      </a:endParaRPr>
                    </a:p>
                    <a:p>
                      <a:pPr algn="l" fontAlgn="t"/>
                      <a:r>
                        <a:rPr lang="en-US" sz="1800" dirty="0" smtClean="0">
                          <a:effectLst/>
                          <a:latin typeface="Lucida Console" panose="020B0609040504020204" pitchFamily="49" charset="0"/>
                        </a:rPr>
                        <a:t>$ </a:t>
                      </a:r>
                      <a:r>
                        <a:rPr lang="en-US" sz="1800" dirty="0">
                          <a:effectLst/>
                          <a:latin typeface="Lucida Console" panose="020B0609040504020204" pitchFamily="49" charset="0"/>
                        </a:rPr>
                        <a:t>Age : Factor w/ 2 levels "</a:t>
                      </a:r>
                      <a:r>
                        <a:rPr lang="en-US" sz="1800" dirty="0" err="1">
                          <a:effectLst/>
                          <a:latin typeface="Lucida Console" panose="020B0609040504020204" pitchFamily="49" charset="0"/>
                        </a:rPr>
                        <a:t>Adult","Child</a:t>
                      </a:r>
                      <a:r>
                        <a:rPr lang="en-US" sz="1800" dirty="0">
                          <a:effectLst/>
                          <a:latin typeface="Lucida Console" panose="020B0609040504020204" pitchFamily="49" charset="0"/>
                        </a:rPr>
                        <a:t>": 2 2 2 2 2 2 2 2 2 2 ... </a:t>
                      </a:r>
                      <a:endParaRPr lang="en-US" sz="1800" dirty="0" smtClean="0">
                        <a:effectLst/>
                        <a:latin typeface="Lucida Console" panose="020B0609040504020204" pitchFamily="49" charset="0"/>
                      </a:endParaRPr>
                    </a:p>
                    <a:p>
                      <a:pPr algn="l" fontAlgn="t"/>
                      <a:r>
                        <a:rPr lang="en-US" sz="1800" dirty="0" smtClean="0">
                          <a:effectLst/>
                          <a:latin typeface="Lucida Console" panose="020B0609040504020204" pitchFamily="49" charset="0"/>
                        </a:rPr>
                        <a:t>$ </a:t>
                      </a:r>
                      <a:r>
                        <a:rPr lang="en-US" sz="1800" dirty="0">
                          <a:effectLst/>
                          <a:latin typeface="Lucida Console" panose="020B0609040504020204" pitchFamily="49" charset="0"/>
                        </a:rPr>
                        <a:t>Survived: Factor w/ 2 levels "</a:t>
                      </a:r>
                      <a:r>
                        <a:rPr lang="en-US" sz="1800" dirty="0" err="1">
                          <a:effectLst/>
                          <a:latin typeface="Lucida Console" panose="020B0609040504020204" pitchFamily="49" charset="0"/>
                        </a:rPr>
                        <a:t>No","Yes</a:t>
                      </a:r>
                      <a:r>
                        <a:rPr lang="en-US" sz="1800" dirty="0">
                          <a:effectLst/>
                          <a:latin typeface="Lucida Console" panose="020B0609040504020204" pitchFamily="49" charset="0"/>
                        </a:rPr>
                        <a:t>": 1 1 1 1 1 1 1 1 1 1 ... </a:t>
                      </a:r>
                    </a:p>
                  </a:txBody>
                  <a:tcPr marL="57150" marR="0" marT="0" marB="76200">
                    <a:lnL>
                      <a:noFill/>
                    </a:lnL>
                    <a:lnR>
                      <a:noFill/>
                    </a:lnR>
                    <a:lnT>
                      <a:noFill/>
                    </a:lnT>
                    <a:lnB>
                      <a:noFill/>
                    </a:lnB>
                    <a:solidFill>
                      <a:srgbClr val="FFFFFF"/>
                    </a:solidFill>
                  </a:tcPr>
                </a:tc>
              </a:tr>
              <a:tr h="353282">
                <a:tc>
                  <a:txBody>
                    <a:bodyPr/>
                    <a:lstStyle/>
                    <a:p>
                      <a:pPr algn="l" fontAlgn="t"/>
                      <a:endParaRPr lang="en-US" altLang="zh-TW" sz="1800" dirty="0">
                        <a:solidFill>
                          <a:srgbClr val="0000FF"/>
                        </a:solidFill>
                        <a:effectLst/>
                        <a:latin typeface="Lucida Console" panose="020B0609040504020204" pitchFamily="49" charset="0"/>
                      </a:endParaRPr>
                    </a:p>
                  </a:txBody>
                  <a:tcPr marL="0" marR="0" marT="0" marB="0">
                    <a:lnL>
                      <a:noFill/>
                    </a:lnL>
                    <a:lnR>
                      <a:noFill/>
                    </a:lnR>
                    <a:lnT>
                      <a:noFill/>
                    </a:lnT>
                    <a:lnB>
                      <a:noFill/>
                    </a:lnB>
                    <a:solidFill>
                      <a:srgbClr val="FFFFFF"/>
                    </a:solidFill>
                  </a:tcPr>
                </a:tc>
              </a:tr>
            </a:tbl>
          </a:graphicData>
        </a:graphic>
      </p:graphicFrame>
      <p:sp>
        <p:nvSpPr>
          <p:cNvPr id="5" name="矩形 4"/>
          <p:cNvSpPr/>
          <p:nvPr/>
        </p:nvSpPr>
        <p:spPr>
          <a:xfrm>
            <a:off x="6958264" y="1311442"/>
            <a:ext cx="6096000" cy="2308324"/>
          </a:xfrm>
          <a:prstGeom prst="rect">
            <a:avLst/>
          </a:prstGeom>
        </p:spPr>
        <p:txBody>
          <a:bodyPr>
            <a:spAutoFit/>
          </a:bodyPr>
          <a:lstStyle/>
          <a:p>
            <a:r>
              <a:rPr lang="zh-TW" altLang="en-US" sz="2400" b="1" dirty="0">
                <a:solidFill>
                  <a:srgbClr val="FF0000"/>
                </a:solidFill>
              </a:rPr>
              <a:t>有四個欄位：</a:t>
            </a:r>
          </a:p>
          <a:p>
            <a:endParaRPr lang="zh-TW" altLang="en-US" sz="2400" b="1" dirty="0">
              <a:solidFill>
                <a:srgbClr val="FF0000"/>
              </a:solidFill>
            </a:endParaRPr>
          </a:p>
          <a:p>
            <a:r>
              <a:rPr lang="en-US" altLang="zh-TW" sz="2400" b="1" dirty="0">
                <a:solidFill>
                  <a:srgbClr val="FF0000"/>
                </a:solidFill>
              </a:rPr>
              <a:t>Class</a:t>
            </a:r>
            <a:r>
              <a:rPr lang="zh-TW" altLang="en-US" sz="2400" b="1" dirty="0">
                <a:solidFill>
                  <a:srgbClr val="FF0000"/>
                </a:solidFill>
              </a:rPr>
              <a:t>：乘客的艙位</a:t>
            </a:r>
            <a:r>
              <a:rPr lang="zh-TW" altLang="en-US" sz="2400" b="1" dirty="0" smtClean="0">
                <a:solidFill>
                  <a:srgbClr val="FF0000"/>
                </a:solidFill>
              </a:rPr>
              <a:t>等級</a:t>
            </a:r>
            <a:endParaRPr lang="zh-TW" altLang="en-US" sz="2400" b="1" dirty="0">
              <a:solidFill>
                <a:srgbClr val="FF0000"/>
              </a:solidFill>
            </a:endParaRPr>
          </a:p>
          <a:p>
            <a:r>
              <a:rPr lang="en-US" altLang="zh-TW" sz="2400" b="1" dirty="0">
                <a:solidFill>
                  <a:srgbClr val="FF0000"/>
                </a:solidFill>
              </a:rPr>
              <a:t>Sex</a:t>
            </a:r>
            <a:r>
              <a:rPr lang="zh-TW" altLang="en-US" sz="2400" b="1" dirty="0">
                <a:solidFill>
                  <a:srgbClr val="FF0000"/>
                </a:solidFill>
              </a:rPr>
              <a:t>：乘客</a:t>
            </a:r>
            <a:r>
              <a:rPr lang="zh-TW" altLang="en-US" sz="2400" b="1" dirty="0" smtClean="0">
                <a:solidFill>
                  <a:srgbClr val="FF0000"/>
                </a:solidFill>
              </a:rPr>
              <a:t>性別</a:t>
            </a:r>
            <a:endParaRPr lang="zh-TW" altLang="en-US" sz="2400" b="1" dirty="0">
              <a:solidFill>
                <a:srgbClr val="FF0000"/>
              </a:solidFill>
            </a:endParaRPr>
          </a:p>
          <a:p>
            <a:r>
              <a:rPr lang="en-US" altLang="zh-TW" sz="2400" b="1" dirty="0">
                <a:solidFill>
                  <a:srgbClr val="FF0000"/>
                </a:solidFill>
              </a:rPr>
              <a:t>Age </a:t>
            </a:r>
            <a:r>
              <a:rPr lang="zh-TW" altLang="en-US" sz="2400" b="1" dirty="0">
                <a:solidFill>
                  <a:srgbClr val="FF0000"/>
                </a:solidFill>
              </a:rPr>
              <a:t>：乘客</a:t>
            </a:r>
            <a:r>
              <a:rPr lang="zh-TW" altLang="en-US" sz="2400" b="1" dirty="0" smtClean="0">
                <a:solidFill>
                  <a:srgbClr val="FF0000"/>
                </a:solidFill>
              </a:rPr>
              <a:t>年齡</a:t>
            </a:r>
            <a:endParaRPr lang="zh-TW" altLang="en-US" sz="2400" b="1" dirty="0">
              <a:solidFill>
                <a:srgbClr val="FF0000"/>
              </a:solidFill>
            </a:endParaRPr>
          </a:p>
          <a:p>
            <a:r>
              <a:rPr lang="en-US" altLang="zh-TW" sz="2400" b="1" dirty="0">
                <a:solidFill>
                  <a:srgbClr val="FF0000"/>
                </a:solidFill>
              </a:rPr>
              <a:t>Survived</a:t>
            </a:r>
            <a:r>
              <a:rPr lang="zh-TW" altLang="en-US" sz="2400" b="1" dirty="0">
                <a:solidFill>
                  <a:srgbClr val="FF0000"/>
                </a:solidFill>
              </a:rPr>
              <a:t>：沉船之後，乘客是否存活？</a:t>
            </a:r>
          </a:p>
        </p:txBody>
      </p:sp>
    </p:spTree>
    <p:extLst>
      <p:ext uri="{BB962C8B-B14F-4D97-AF65-F5344CB8AC3E}">
        <p14:creationId xmlns:p14="http://schemas.microsoft.com/office/powerpoint/2010/main" val="321349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1000" y="136525"/>
            <a:ext cx="10515600" cy="717717"/>
          </a:xfrm>
        </p:spPr>
        <p:txBody>
          <a:bodyPr/>
          <a:lstStyle/>
          <a:p>
            <a:r>
              <a:rPr lang="en-US" altLang="zh-TW" dirty="0"/>
              <a:t>rpart()</a:t>
            </a:r>
            <a:r>
              <a:rPr lang="zh-TW" altLang="en-US" dirty="0"/>
              <a:t>建立決策樹</a:t>
            </a:r>
          </a:p>
        </p:txBody>
      </p:sp>
      <p:sp>
        <p:nvSpPr>
          <p:cNvPr id="3" name="內容版面配置區 2"/>
          <p:cNvSpPr>
            <a:spLocks noGrp="1"/>
          </p:cNvSpPr>
          <p:nvPr>
            <p:ph idx="1"/>
          </p:nvPr>
        </p:nvSpPr>
        <p:spPr>
          <a:xfrm>
            <a:off x="381000" y="1046747"/>
            <a:ext cx="11205411" cy="5094121"/>
          </a:xfrm>
        </p:spPr>
        <p:txBody>
          <a:bodyPr>
            <a:noAutofit/>
          </a:bodyPr>
          <a:lstStyle/>
          <a:p>
            <a:r>
              <a:rPr lang="en-US" altLang="zh-TW" sz="2400" dirty="0"/>
              <a:t>EX</a:t>
            </a:r>
            <a:r>
              <a:rPr lang="en-US" altLang="zh-TW" sz="2400" dirty="0" smtClean="0"/>
              <a:t>:</a:t>
            </a:r>
            <a:r>
              <a:rPr lang="zh-TW" altLang="en-US" sz="2400" dirty="0" smtClean="0"/>
              <a:t> </a:t>
            </a:r>
            <a:r>
              <a:rPr lang="en-US" altLang="zh-TW" sz="2400" dirty="0" smtClean="0"/>
              <a:t>CART</a:t>
            </a:r>
            <a:r>
              <a:rPr lang="zh-TW" altLang="en-US" sz="2400" dirty="0"/>
              <a:t>決策樹來練習，對應的套件是</a:t>
            </a:r>
            <a:r>
              <a:rPr lang="en-US" altLang="zh-TW" sz="2400" dirty="0" err="1"/>
              <a:t>rpart</a:t>
            </a:r>
            <a:r>
              <a:rPr lang="zh-TW" altLang="en-US" sz="2400" dirty="0" smtClean="0"/>
              <a:t>，使用鐵達尼號</a:t>
            </a:r>
            <a:r>
              <a:rPr lang="zh-TW" altLang="en-US" sz="2400" dirty="0"/>
              <a:t>的</a:t>
            </a:r>
            <a:r>
              <a:rPr lang="zh-TW" altLang="en-US" sz="2400" dirty="0" smtClean="0"/>
              <a:t>資料</a:t>
            </a:r>
            <a:endParaRPr lang="en-US" altLang="zh-TW" sz="2400" dirty="0" smtClean="0"/>
          </a:p>
          <a:p>
            <a:r>
              <a:rPr lang="en-US" altLang="zh-TW" sz="2400" dirty="0"/>
              <a:t>require(</a:t>
            </a:r>
            <a:r>
              <a:rPr lang="en-US" altLang="zh-TW" sz="2400" dirty="0" err="1"/>
              <a:t>rpart</a:t>
            </a:r>
            <a:r>
              <a:rPr lang="en-US" altLang="zh-TW" sz="2400" dirty="0"/>
              <a:t>)</a:t>
            </a:r>
          </a:p>
          <a:p>
            <a:endParaRPr lang="en-US" altLang="zh-TW" sz="2400" dirty="0"/>
          </a:p>
          <a:p>
            <a:r>
              <a:rPr lang="en-US" altLang="zh-TW" sz="2400" dirty="0"/>
              <a:t># </a:t>
            </a:r>
            <a:r>
              <a:rPr lang="zh-TW" altLang="en-US" sz="2400" dirty="0"/>
              <a:t>先把資料區分成 </a:t>
            </a:r>
            <a:r>
              <a:rPr lang="en-US" altLang="zh-TW" sz="2400" dirty="0"/>
              <a:t>train=0.8, test=0.2 </a:t>
            </a:r>
          </a:p>
          <a:p>
            <a:r>
              <a:rPr lang="en-US" altLang="zh-TW" sz="2400" dirty="0"/>
              <a:t>set.seed(22</a:t>
            </a:r>
            <a:r>
              <a:rPr lang="en-US" altLang="zh-TW" sz="2400" dirty="0" smtClean="0"/>
              <a:t>)  #</a:t>
            </a:r>
            <a:r>
              <a:rPr lang="zh-TW" altLang="en-US" sz="2400" dirty="0" smtClean="0"/>
              <a:t>隨機數種子</a:t>
            </a:r>
            <a:endParaRPr lang="en-US" altLang="zh-TW" sz="2400" dirty="0"/>
          </a:p>
          <a:p>
            <a:r>
              <a:rPr lang="en-US" altLang="zh-TW" sz="2400" dirty="0" err="1"/>
              <a:t>train.index</a:t>
            </a:r>
            <a:r>
              <a:rPr lang="en-US" altLang="zh-TW" sz="2400" dirty="0"/>
              <a:t> &lt;- sample(x=1:nrow(</a:t>
            </a:r>
            <a:r>
              <a:rPr lang="en-US" altLang="zh-TW" sz="2400" dirty="0" err="1"/>
              <a:t>titanic.raw</a:t>
            </a:r>
            <a:r>
              <a:rPr lang="en-US" altLang="zh-TW" sz="2400" dirty="0"/>
              <a:t>), size=ceiling(0.8*</a:t>
            </a:r>
            <a:r>
              <a:rPr lang="en-US" altLang="zh-TW" sz="2400" dirty="0" err="1"/>
              <a:t>nrow</a:t>
            </a:r>
            <a:r>
              <a:rPr lang="en-US" altLang="zh-TW" sz="2400" dirty="0"/>
              <a:t>(</a:t>
            </a:r>
            <a:r>
              <a:rPr lang="en-US" altLang="zh-TW" sz="2400" dirty="0" err="1"/>
              <a:t>titanic.raw</a:t>
            </a:r>
            <a:r>
              <a:rPr lang="en-US" altLang="zh-TW" sz="2400" dirty="0"/>
              <a:t>) ))</a:t>
            </a:r>
          </a:p>
          <a:p>
            <a:r>
              <a:rPr lang="en-US" altLang="zh-TW" sz="2400" dirty="0"/>
              <a:t>train &lt;- </a:t>
            </a:r>
            <a:r>
              <a:rPr lang="en-US" altLang="zh-TW" sz="2400" dirty="0" err="1"/>
              <a:t>titanic.raw</a:t>
            </a:r>
            <a:r>
              <a:rPr lang="en-US" altLang="zh-TW" sz="2400" dirty="0"/>
              <a:t>[</a:t>
            </a:r>
            <a:r>
              <a:rPr lang="en-US" altLang="zh-TW" sz="2400" dirty="0" err="1"/>
              <a:t>train.index</a:t>
            </a:r>
            <a:r>
              <a:rPr lang="en-US" altLang="zh-TW" sz="2400" dirty="0"/>
              <a:t>, ]</a:t>
            </a:r>
          </a:p>
          <a:p>
            <a:r>
              <a:rPr lang="en-US" altLang="zh-TW" sz="2400" dirty="0"/>
              <a:t>test &lt;- </a:t>
            </a:r>
            <a:r>
              <a:rPr lang="en-US" altLang="zh-TW" sz="2400" dirty="0" err="1"/>
              <a:t>titanic.raw</a:t>
            </a:r>
            <a:r>
              <a:rPr lang="en-US" altLang="zh-TW" sz="2400" dirty="0"/>
              <a:t>[-</a:t>
            </a:r>
            <a:r>
              <a:rPr lang="en-US" altLang="zh-TW" sz="2400" dirty="0" err="1"/>
              <a:t>train.index</a:t>
            </a:r>
            <a:r>
              <a:rPr lang="en-US" altLang="zh-TW" sz="2400" dirty="0"/>
              <a:t>, ]</a:t>
            </a:r>
          </a:p>
          <a:p>
            <a:r>
              <a:rPr lang="en-US" altLang="zh-TW" sz="2400" dirty="0"/>
              <a:t>ceiling() </a:t>
            </a:r>
            <a:r>
              <a:rPr lang="zh-TW" altLang="en-US" sz="2400" dirty="0"/>
              <a:t>是能夠將輸入的數值無條件進位的函數</a:t>
            </a:r>
            <a:endParaRPr lang="en-US" altLang="zh-TW" sz="2400" dirty="0"/>
          </a:p>
          <a:p>
            <a:r>
              <a:rPr lang="en-US" altLang="zh-TW" sz="2400" dirty="0"/>
              <a:t># CART</a:t>
            </a:r>
            <a:r>
              <a:rPr lang="zh-TW" altLang="en-US" sz="2400" dirty="0"/>
              <a:t>的模型：把存活與否的變數</a:t>
            </a:r>
            <a:r>
              <a:rPr lang="en-US" altLang="zh-TW" sz="2400" dirty="0"/>
              <a:t>(Survived)</a:t>
            </a:r>
            <a:r>
              <a:rPr lang="zh-TW" altLang="en-US" sz="2400" dirty="0"/>
              <a:t>當作</a:t>
            </a:r>
            <a:r>
              <a:rPr lang="en-US" altLang="zh-TW" sz="2400" dirty="0"/>
              <a:t>Y</a:t>
            </a:r>
            <a:r>
              <a:rPr lang="zh-TW" altLang="en-US" sz="2400" dirty="0"/>
              <a:t>，剩下的變數當作</a:t>
            </a:r>
            <a:r>
              <a:rPr lang="en-US" altLang="zh-TW" sz="2400" dirty="0"/>
              <a:t>X</a:t>
            </a:r>
          </a:p>
          <a:p>
            <a:r>
              <a:rPr lang="en-US" altLang="zh-TW" sz="2400" dirty="0" err="1"/>
              <a:t>cart.model</a:t>
            </a:r>
            <a:r>
              <a:rPr lang="en-US" altLang="zh-TW" sz="2400" dirty="0"/>
              <a:t>&lt;- rpart(Survived ~. , </a:t>
            </a:r>
            <a:r>
              <a:rPr lang="en-US" altLang="zh-TW" sz="2400" dirty="0" smtClean="0"/>
              <a:t>data=train</a:t>
            </a:r>
            <a:r>
              <a:rPr lang="en-US" altLang="zh-TW" sz="2400" dirty="0"/>
              <a:t>)</a:t>
            </a:r>
          </a:p>
          <a:p>
            <a:endParaRPr lang="zh-TW" altLang="en-US" sz="2400" dirty="0"/>
          </a:p>
        </p:txBody>
      </p:sp>
    </p:spTree>
    <p:extLst>
      <p:ext uri="{BB962C8B-B14F-4D97-AF65-F5344CB8AC3E}">
        <p14:creationId xmlns:p14="http://schemas.microsoft.com/office/powerpoint/2010/main" val="355233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765843"/>
          </a:xfrm>
        </p:spPr>
        <p:txBody>
          <a:bodyPr/>
          <a:lstStyle/>
          <a:p>
            <a:r>
              <a:rPr lang="en-US" altLang="zh-TW" dirty="0"/>
              <a:t>sample</a:t>
            </a:r>
            <a:r>
              <a:rPr lang="en-US" altLang="zh-TW" dirty="0" smtClean="0"/>
              <a:t>() </a:t>
            </a:r>
            <a:r>
              <a:rPr lang="zh-TW" altLang="en-US" dirty="0"/>
              <a:t>用法</a:t>
            </a:r>
            <a:r>
              <a:rPr lang="zh-TW" altLang="en-US" dirty="0" smtClean="0"/>
              <a:t>如下</a:t>
            </a:r>
            <a:endParaRPr lang="zh-TW" altLang="en-US" dirty="0"/>
          </a:p>
        </p:txBody>
      </p:sp>
      <p:sp>
        <p:nvSpPr>
          <p:cNvPr id="3" name="內容版面配置區 2"/>
          <p:cNvSpPr>
            <a:spLocks noGrp="1"/>
          </p:cNvSpPr>
          <p:nvPr>
            <p:ph idx="1"/>
          </p:nvPr>
        </p:nvSpPr>
        <p:spPr/>
        <p:txBody>
          <a:bodyPr/>
          <a:lstStyle/>
          <a:p>
            <a:r>
              <a:rPr lang="en-US" altLang="zh-TW" dirty="0" smtClean="0"/>
              <a:t>sample(x</a:t>
            </a:r>
            <a:r>
              <a:rPr lang="en-US" altLang="zh-TW" dirty="0"/>
              <a:t>, size, replace = FALSE, </a:t>
            </a:r>
            <a:r>
              <a:rPr lang="en-US" altLang="zh-TW" dirty="0" err="1"/>
              <a:t>prob</a:t>
            </a:r>
            <a:r>
              <a:rPr lang="en-US" altLang="zh-TW" dirty="0"/>
              <a:t> = NULL)</a:t>
            </a:r>
          </a:p>
          <a:p>
            <a:r>
              <a:rPr lang="zh-TW" altLang="en-US" dirty="0"/>
              <a:t>其中引數</a:t>
            </a:r>
          </a:p>
          <a:p>
            <a:r>
              <a:rPr lang="en-US" altLang="zh-TW" dirty="0" smtClean="0"/>
              <a:t>x </a:t>
            </a:r>
            <a:r>
              <a:rPr lang="zh-TW" altLang="en-US" dirty="0"/>
              <a:t>為一長度大於 </a:t>
            </a:r>
            <a:r>
              <a:rPr lang="en-US" altLang="zh-TW" dirty="0"/>
              <a:t>1 </a:t>
            </a:r>
            <a:r>
              <a:rPr lang="zh-TW" altLang="en-US" dirty="0"/>
              <a:t>的任意向量</a:t>
            </a:r>
            <a:r>
              <a:rPr lang="en-US" altLang="zh-TW" dirty="0"/>
              <a:t>, </a:t>
            </a:r>
            <a:r>
              <a:rPr lang="zh-TW" altLang="en-US" dirty="0"/>
              <a:t>或是一個正整數</a:t>
            </a:r>
            <a:r>
              <a:rPr lang="en-US" altLang="zh-TW" dirty="0"/>
              <a:t>.</a:t>
            </a:r>
          </a:p>
          <a:p>
            <a:r>
              <a:rPr lang="en-US" altLang="zh-TW" dirty="0" smtClean="0"/>
              <a:t>size=k </a:t>
            </a:r>
            <a:r>
              <a:rPr lang="zh-TW" altLang="en-US" dirty="0"/>
              <a:t>設定所要抽出之樣本數</a:t>
            </a:r>
            <a:r>
              <a:rPr lang="en-US" altLang="zh-TW" dirty="0"/>
              <a:t>.</a:t>
            </a:r>
          </a:p>
          <a:p>
            <a:r>
              <a:rPr lang="en-US" altLang="zh-TW" dirty="0" err="1" smtClean="0"/>
              <a:t>prob</a:t>
            </a:r>
            <a:r>
              <a:rPr lang="en-US" altLang="zh-TW" dirty="0" smtClean="0"/>
              <a:t> </a:t>
            </a:r>
            <a:r>
              <a:rPr lang="zh-TW" altLang="en-US" dirty="0"/>
              <a:t>設定每一個個體被抽取之相對應機率或比率之向量</a:t>
            </a:r>
            <a:r>
              <a:rPr lang="en-US" altLang="zh-TW" dirty="0"/>
              <a:t>, </a:t>
            </a:r>
            <a:r>
              <a:rPr lang="zh-TW" altLang="en-US" dirty="0"/>
              <a:t>若無設定值</a:t>
            </a:r>
            <a:r>
              <a:rPr lang="en-US" altLang="zh-TW" dirty="0"/>
              <a:t>, </a:t>
            </a:r>
            <a:r>
              <a:rPr lang="zh-TW" altLang="en-US" dirty="0"/>
              <a:t>則每一個個體被抽取</a:t>
            </a:r>
            <a:r>
              <a:rPr lang="zh-TW" altLang="en-US" dirty="0" smtClean="0"/>
              <a:t>之相對</a:t>
            </a:r>
            <a:r>
              <a:rPr lang="zh-TW" altLang="en-US" dirty="0"/>
              <a:t>應機率為相等</a:t>
            </a:r>
            <a:r>
              <a:rPr lang="en-US" altLang="zh-TW" dirty="0"/>
              <a:t>.</a:t>
            </a:r>
          </a:p>
          <a:p>
            <a:r>
              <a:rPr lang="en-US" altLang="zh-TW" dirty="0" smtClean="0"/>
              <a:t>replace=FALSE </a:t>
            </a:r>
            <a:r>
              <a:rPr lang="en-US" altLang="zh-TW" dirty="0"/>
              <a:t>1 </a:t>
            </a:r>
            <a:r>
              <a:rPr lang="zh-TW" altLang="en-US" dirty="0"/>
              <a:t>個邏輯指令</a:t>
            </a:r>
            <a:r>
              <a:rPr lang="en-US" altLang="zh-TW" dirty="0"/>
              <a:t>, </a:t>
            </a:r>
            <a:r>
              <a:rPr lang="zh-TW" altLang="en-US" dirty="0"/>
              <a:t>設定是否可重複抽取</a:t>
            </a:r>
            <a:r>
              <a:rPr lang="en-US" altLang="zh-TW" dirty="0"/>
              <a:t>.</a:t>
            </a:r>
            <a:endParaRPr lang="zh-TW" altLang="en-US" dirty="0"/>
          </a:p>
        </p:txBody>
      </p:sp>
    </p:spTree>
    <p:extLst>
      <p:ext uri="{BB962C8B-B14F-4D97-AF65-F5344CB8AC3E}">
        <p14:creationId xmlns:p14="http://schemas.microsoft.com/office/powerpoint/2010/main" val="93939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753812"/>
          </a:xfrm>
        </p:spPr>
        <p:txBody>
          <a:bodyPr/>
          <a:lstStyle/>
          <a:p>
            <a:r>
              <a:rPr lang="zh-TW" altLang="en-US" dirty="0"/>
              <a:t>視覺化</a:t>
            </a:r>
          </a:p>
        </p:txBody>
      </p:sp>
      <p:sp>
        <p:nvSpPr>
          <p:cNvPr id="3" name="內容版面配置區 2"/>
          <p:cNvSpPr>
            <a:spLocks noGrp="1"/>
          </p:cNvSpPr>
          <p:nvPr>
            <p:ph idx="1"/>
          </p:nvPr>
        </p:nvSpPr>
        <p:spPr>
          <a:xfrm>
            <a:off x="272716" y="1284204"/>
            <a:ext cx="11919284" cy="5248944"/>
          </a:xfrm>
        </p:spPr>
        <p:txBody>
          <a:bodyPr/>
          <a:lstStyle/>
          <a:p>
            <a:r>
              <a:rPr lang="zh-TW" altLang="en-US" dirty="0"/>
              <a:t>要畫出決策樹</a:t>
            </a:r>
            <a:r>
              <a:rPr lang="en-US" altLang="zh-TW" dirty="0"/>
              <a:t>(</a:t>
            </a:r>
            <a:r>
              <a:rPr lang="zh-TW" altLang="en-US" dirty="0"/>
              <a:t>視覺化</a:t>
            </a:r>
            <a:r>
              <a:rPr lang="en-US" altLang="zh-TW" dirty="0"/>
              <a:t>)</a:t>
            </a:r>
            <a:r>
              <a:rPr lang="zh-TW" altLang="en-US" dirty="0"/>
              <a:t>，雖然用平常的</a:t>
            </a:r>
            <a:r>
              <a:rPr lang="en-US" altLang="zh-TW" dirty="0"/>
              <a:t>plot()</a:t>
            </a:r>
            <a:r>
              <a:rPr lang="zh-TW" altLang="en-US" dirty="0"/>
              <a:t>就可以</a:t>
            </a:r>
            <a:r>
              <a:rPr lang="zh-TW" altLang="en-US" dirty="0" smtClean="0"/>
              <a:t>達成，但</a:t>
            </a:r>
            <a:r>
              <a:rPr lang="en-US" altLang="zh-TW" dirty="0" err="1"/>
              <a:t>rpart</a:t>
            </a:r>
            <a:r>
              <a:rPr lang="zh-TW" altLang="en-US" dirty="0"/>
              <a:t>有專屬的繪圖套件</a:t>
            </a:r>
            <a:r>
              <a:rPr lang="en-US" altLang="zh-TW" dirty="0" err="1"/>
              <a:t>rpart.plot</a:t>
            </a:r>
            <a:r>
              <a:rPr lang="zh-TW" altLang="en-US" dirty="0"/>
              <a:t>，函式是</a:t>
            </a:r>
            <a:r>
              <a:rPr lang="en-US" altLang="zh-TW" dirty="0" err="1"/>
              <a:t>prp</a:t>
            </a:r>
            <a:r>
              <a:rPr lang="en-US" altLang="zh-TW" dirty="0" smtClean="0"/>
              <a:t>()</a:t>
            </a:r>
          </a:p>
          <a:p>
            <a:endParaRPr lang="en-US" altLang="zh-TW" dirty="0" smtClean="0"/>
          </a:p>
          <a:p>
            <a:r>
              <a:rPr lang="en-US" altLang="zh-TW" dirty="0"/>
              <a:t>require(</a:t>
            </a:r>
            <a:r>
              <a:rPr lang="en-US" altLang="zh-TW" dirty="0" err="1"/>
              <a:t>rpart.plot</a:t>
            </a:r>
            <a:r>
              <a:rPr lang="en-US" altLang="zh-TW" dirty="0"/>
              <a:t>) </a:t>
            </a:r>
          </a:p>
          <a:p>
            <a:r>
              <a:rPr lang="en-US" altLang="zh-TW" dirty="0" err="1"/>
              <a:t>prp</a:t>
            </a:r>
            <a:r>
              <a:rPr lang="en-US" altLang="zh-TW" dirty="0"/>
              <a:t>(</a:t>
            </a:r>
            <a:r>
              <a:rPr lang="en-US" altLang="zh-TW" dirty="0" err="1"/>
              <a:t>cart.model</a:t>
            </a:r>
            <a:r>
              <a:rPr lang="en-US" altLang="zh-TW" dirty="0"/>
              <a:t>,        </a:t>
            </a:r>
            <a:r>
              <a:rPr lang="zh-TW" altLang="en-US" dirty="0" smtClean="0"/>
              <a:t>    </a:t>
            </a:r>
            <a:r>
              <a:rPr lang="en-US" altLang="zh-TW" dirty="0" smtClean="0"/>
              <a:t> </a:t>
            </a:r>
            <a:r>
              <a:rPr lang="en-US" altLang="zh-TW" dirty="0"/>
              <a:t># </a:t>
            </a:r>
            <a:r>
              <a:rPr lang="zh-TW" altLang="en-US" dirty="0"/>
              <a:t>模型</a:t>
            </a:r>
          </a:p>
          <a:p>
            <a:r>
              <a:rPr lang="zh-TW" altLang="en-US" dirty="0"/>
              <a:t>    </a:t>
            </a:r>
            <a:r>
              <a:rPr lang="en-US" altLang="zh-TW" dirty="0" err="1"/>
              <a:t>faclen</a:t>
            </a:r>
            <a:r>
              <a:rPr lang="en-US" altLang="zh-TW" dirty="0"/>
              <a:t>=0,        </a:t>
            </a:r>
            <a:r>
              <a:rPr lang="zh-TW" altLang="en-US" dirty="0" smtClean="0"/>
              <a:t>         </a:t>
            </a:r>
            <a:r>
              <a:rPr lang="en-US" altLang="zh-TW" dirty="0" smtClean="0"/>
              <a:t>   </a:t>
            </a:r>
            <a:r>
              <a:rPr lang="en-US" altLang="zh-TW" dirty="0"/>
              <a:t># </a:t>
            </a:r>
            <a:r>
              <a:rPr lang="zh-TW" altLang="en-US" dirty="0"/>
              <a:t>呈現的變數不要縮寫</a:t>
            </a:r>
          </a:p>
          <a:p>
            <a:r>
              <a:rPr lang="zh-TW" altLang="en-US" dirty="0"/>
              <a:t>    </a:t>
            </a:r>
            <a:r>
              <a:rPr lang="en-US" altLang="zh-TW" dirty="0" err="1"/>
              <a:t>fallen.leaves</a:t>
            </a:r>
            <a:r>
              <a:rPr lang="en-US" altLang="zh-TW" dirty="0"/>
              <a:t>=TRUE, # </a:t>
            </a:r>
            <a:r>
              <a:rPr lang="zh-TW" altLang="en-US" dirty="0"/>
              <a:t>讓樹枝以垂直方式呈現</a:t>
            </a:r>
          </a:p>
          <a:p>
            <a:r>
              <a:rPr lang="zh-TW" altLang="en-US" dirty="0"/>
              <a:t>    </a:t>
            </a:r>
            <a:r>
              <a:rPr lang="en-US" altLang="zh-TW" dirty="0" err="1"/>
              <a:t>shadow.col</a:t>
            </a:r>
            <a:r>
              <a:rPr lang="en-US" altLang="zh-TW" dirty="0"/>
              <a:t>="gray",  # </a:t>
            </a:r>
            <a:r>
              <a:rPr lang="zh-TW" altLang="en-US" dirty="0"/>
              <a:t>最下面的節點塗上陰影</a:t>
            </a:r>
          </a:p>
          <a:p>
            <a:r>
              <a:rPr lang="zh-TW" altLang="en-US" dirty="0"/>
              <a:t>    </a:t>
            </a:r>
            <a:r>
              <a:rPr lang="en-US" altLang="zh-TW" dirty="0"/>
              <a:t># number of correct classifications / number of observations in that node</a:t>
            </a:r>
          </a:p>
          <a:p>
            <a:r>
              <a:rPr lang="en-US" altLang="zh-TW" dirty="0"/>
              <a:t>    extra=2) </a:t>
            </a:r>
            <a:endParaRPr lang="en-US" altLang="zh-TW" dirty="0" smtClean="0"/>
          </a:p>
          <a:p>
            <a:endParaRPr lang="zh-TW" altLang="en-US" dirty="0"/>
          </a:p>
        </p:txBody>
      </p:sp>
    </p:spTree>
    <p:extLst>
      <p:ext uri="{BB962C8B-B14F-4D97-AF65-F5344CB8AC3E}">
        <p14:creationId xmlns:p14="http://schemas.microsoft.com/office/powerpoint/2010/main" val="78817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5537" y="154321"/>
            <a:ext cx="10515600" cy="1325563"/>
          </a:xfrm>
        </p:spPr>
        <p:txBody>
          <a:bodyPr>
            <a:normAutofit/>
          </a:bodyPr>
          <a:lstStyle/>
          <a:p>
            <a:r>
              <a:rPr lang="zh-TW" altLang="en-US" sz="2400" dirty="0"/>
              <a:t>根據以上決策樹，可以發現是男生或女生其實很重要</a:t>
            </a:r>
            <a:r>
              <a:rPr lang="en-US" altLang="zh-TW" sz="2400" dirty="0"/>
              <a:t>(</a:t>
            </a:r>
            <a:r>
              <a:rPr lang="zh-TW" altLang="en-US" sz="2400" dirty="0"/>
              <a:t>因為是第一個分支規則</a:t>
            </a:r>
            <a:r>
              <a:rPr lang="en-US" altLang="zh-TW" sz="2400" dirty="0"/>
              <a:t>)</a:t>
            </a:r>
            <a:r>
              <a:rPr lang="zh-TW" altLang="en-US" sz="2400" dirty="0"/>
              <a:t>，其次是在船上的艙位等級。</a:t>
            </a:r>
          </a:p>
        </p:txBody>
      </p:sp>
      <p:pic>
        <p:nvPicPr>
          <p:cNvPr id="4" name="內容版面配置區 3"/>
          <p:cNvPicPr>
            <a:picLocks noGrp="1" noChangeAspect="1"/>
          </p:cNvPicPr>
          <p:nvPr>
            <p:ph idx="1"/>
          </p:nvPr>
        </p:nvPicPr>
        <p:blipFill>
          <a:blip r:embed="rId2"/>
          <a:stretch>
            <a:fillRect/>
          </a:stretch>
        </p:blipFill>
        <p:spPr>
          <a:xfrm>
            <a:off x="4916330" y="1479884"/>
            <a:ext cx="7006966" cy="5004976"/>
          </a:xfrm>
          <a:prstGeom prst="rect">
            <a:avLst/>
          </a:prstGeom>
        </p:spPr>
      </p:pic>
      <p:sp>
        <p:nvSpPr>
          <p:cNvPr id="5" name="矩形 4"/>
          <p:cNvSpPr/>
          <p:nvPr/>
        </p:nvSpPr>
        <p:spPr>
          <a:xfrm>
            <a:off x="485274" y="1782089"/>
            <a:ext cx="4279231" cy="1477328"/>
          </a:xfrm>
          <a:prstGeom prst="rect">
            <a:avLst/>
          </a:prstGeom>
        </p:spPr>
        <p:txBody>
          <a:bodyPr wrap="square">
            <a:spAutoFit/>
          </a:bodyPr>
          <a:lstStyle/>
          <a:p>
            <a:pPr algn="just"/>
            <a:r>
              <a:rPr lang="zh-TW" altLang="en-US" dirty="0"/>
              <a:t>即使是女性，可是擁有的艙位若是最低下的</a:t>
            </a:r>
            <a:r>
              <a:rPr lang="en-US" altLang="zh-TW" dirty="0"/>
              <a:t>(3rd)</a:t>
            </a:r>
            <a:r>
              <a:rPr lang="zh-TW" altLang="en-US" dirty="0"/>
              <a:t>，則大概有一半的死亡機率</a:t>
            </a:r>
            <a:r>
              <a:rPr lang="en-US" altLang="zh-TW" dirty="0"/>
              <a:t>(82/155=53%)</a:t>
            </a:r>
            <a:r>
              <a:rPr lang="zh-TW" altLang="en-US" dirty="0"/>
              <a:t>；   </a:t>
            </a:r>
          </a:p>
          <a:p>
            <a:pPr algn="just"/>
            <a:r>
              <a:rPr lang="zh-TW" altLang="en-US" dirty="0"/>
              <a:t>但當妳的艙位高人一等時，則有相當高的存活機率</a:t>
            </a:r>
            <a:r>
              <a:rPr lang="en-US" altLang="zh-TW" dirty="0"/>
              <a:t>(197/208=95%)</a:t>
            </a:r>
            <a:r>
              <a:rPr lang="zh-TW" altLang="en-US" dirty="0"/>
              <a:t>。 </a:t>
            </a:r>
          </a:p>
        </p:txBody>
      </p:sp>
      <p:sp>
        <p:nvSpPr>
          <p:cNvPr id="6" name="矩形 5"/>
          <p:cNvSpPr/>
          <p:nvPr/>
        </p:nvSpPr>
        <p:spPr>
          <a:xfrm>
            <a:off x="485274" y="3561622"/>
            <a:ext cx="4279231" cy="923330"/>
          </a:xfrm>
          <a:prstGeom prst="rect">
            <a:avLst/>
          </a:prstGeom>
        </p:spPr>
        <p:txBody>
          <a:bodyPr wrap="square">
            <a:spAutoFit/>
          </a:bodyPr>
          <a:lstStyle/>
          <a:p>
            <a:pPr algn="just"/>
            <a:r>
              <a:rPr lang="zh-TW" altLang="en-US" dirty="0"/>
              <a:t>當你是男性成人時，大概有八成機率會死</a:t>
            </a:r>
            <a:r>
              <a:rPr lang="en-US" altLang="zh-TW" dirty="0"/>
              <a:t>(1084/1348=80%)</a:t>
            </a:r>
            <a:r>
              <a:rPr lang="zh-TW" altLang="en-US" dirty="0"/>
              <a:t>，合理推測剩下兩成是貴族</a:t>
            </a:r>
            <a:r>
              <a:rPr lang="en-US" altLang="zh-TW" dirty="0"/>
              <a:t>(?) </a:t>
            </a:r>
            <a:endParaRPr lang="zh-TW" altLang="en-US" dirty="0"/>
          </a:p>
        </p:txBody>
      </p:sp>
      <p:sp>
        <p:nvSpPr>
          <p:cNvPr id="7" name="矩形 6"/>
          <p:cNvSpPr/>
          <p:nvPr/>
        </p:nvSpPr>
        <p:spPr>
          <a:xfrm>
            <a:off x="485274" y="4787157"/>
            <a:ext cx="4279231" cy="923330"/>
          </a:xfrm>
          <a:prstGeom prst="rect">
            <a:avLst/>
          </a:prstGeom>
        </p:spPr>
        <p:txBody>
          <a:bodyPr wrap="square">
            <a:spAutoFit/>
          </a:bodyPr>
          <a:lstStyle/>
          <a:p>
            <a:pPr algn="just"/>
            <a:r>
              <a:rPr lang="zh-TW" altLang="en-US" dirty="0"/>
              <a:t>若是男性小孩，就和艙位等級有關：高級艙位的小孩全都獲救</a:t>
            </a:r>
            <a:r>
              <a:rPr lang="en-US" altLang="zh-TW" dirty="0"/>
              <a:t>(13/13)</a:t>
            </a:r>
            <a:r>
              <a:rPr lang="zh-TW" altLang="en-US" dirty="0"/>
              <a:t>，可是低艙位的小孩有七成機率</a:t>
            </a:r>
            <a:r>
              <a:rPr lang="en-US" altLang="zh-TW" dirty="0"/>
              <a:t>(26/37)</a:t>
            </a:r>
            <a:r>
              <a:rPr lang="zh-TW" altLang="en-US" dirty="0"/>
              <a:t>會死。 </a:t>
            </a:r>
          </a:p>
        </p:txBody>
      </p:sp>
    </p:spTree>
    <p:extLst>
      <p:ext uri="{BB962C8B-B14F-4D97-AF65-F5344CB8AC3E}">
        <p14:creationId xmlns:p14="http://schemas.microsoft.com/office/powerpoint/2010/main" val="257212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729749"/>
          </a:xfrm>
        </p:spPr>
        <p:txBody>
          <a:bodyPr/>
          <a:lstStyle/>
          <a:p>
            <a:r>
              <a:rPr lang="zh-TW" altLang="en-US" dirty="0"/>
              <a:t>預測</a:t>
            </a:r>
          </a:p>
        </p:txBody>
      </p:sp>
      <p:sp>
        <p:nvSpPr>
          <p:cNvPr id="3" name="內容版面配置區 2"/>
          <p:cNvSpPr>
            <a:spLocks noGrp="1"/>
          </p:cNvSpPr>
          <p:nvPr>
            <p:ph idx="1"/>
          </p:nvPr>
        </p:nvSpPr>
        <p:spPr>
          <a:xfrm>
            <a:off x="838200" y="1368425"/>
            <a:ext cx="10515600" cy="4351338"/>
          </a:xfrm>
        </p:spPr>
        <p:txBody>
          <a:bodyPr/>
          <a:lstStyle/>
          <a:p>
            <a:r>
              <a:rPr lang="en-US" altLang="zh-TW" dirty="0"/>
              <a:t>pred &lt;- predict(</a:t>
            </a:r>
            <a:r>
              <a:rPr lang="en-US" altLang="zh-TW" dirty="0" err="1"/>
              <a:t>cart.model</a:t>
            </a:r>
            <a:r>
              <a:rPr lang="en-US" altLang="zh-TW" dirty="0"/>
              <a:t>, </a:t>
            </a:r>
            <a:r>
              <a:rPr lang="en-US" altLang="zh-TW" dirty="0" err="1"/>
              <a:t>newdata</a:t>
            </a:r>
            <a:r>
              <a:rPr lang="en-US" altLang="zh-TW" dirty="0"/>
              <a:t>=test, type="class")</a:t>
            </a:r>
          </a:p>
          <a:p>
            <a:endParaRPr lang="en-US" altLang="zh-TW" dirty="0"/>
          </a:p>
          <a:p>
            <a:r>
              <a:rPr lang="en-US" altLang="zh-TW" dirty="0"/>
              <a:t># </a:t>
            </a:r>
            <a:r>
              <a:rPr lang="zh-TW" altLang="en-US" dirty="0"/>
              <a:t>用</a:t>
            </a:r>
            <a:r>
              <a:rPr lang="en-US" altLang="zh-TW" dirty="0"/>
              <a:t>table</a:t>
            </a:r>
            <a:r>
              <a:rPr lang="zh-TW" altLang="en-US" dirty="0"/>
              <a:t>看預測的情況</a:t>
            </a:r>
          </a:p>
          <a:p>
            <a:r>
              <a:rPr lang="en-US" altLang="zh-TW" dirty="0"/>
              <a:t>table(real=</a:t>
            </a:r>
            <a:r>
              <a:rPr lang="en-US" altLang="zh-TW" dirty="0" err="1"/>
              <a:t>test$Survived</a:t>
            </a:r>
            <a:r>
              <a:rPr lang="en-US" altLang="zh-TW" dirty="0"/>
              <a:t>, predict=pred)</a:t>
            </a:r>
            <a:endParaRPr lang="zh-TW" altLang="en-US" dirty="0"/>
          </a:p>
        </p:txBody>
      </p:sp>
      <p:sp>
        <p:nvSpPr>
          <p:cNvPr id="4" name="矩形 3"/>
          <p:cNvSpPr/>
          <p:nvPr/>
        </p:nvSpPr>
        <p:spPr>
          <a:xfrm>
            <a:off x="8017042" y="2069967"/>
            <a:ext cx="2727158" cy="1477328"/>
          </a:xfrm>
          <a:prstGeom prst="rect">
            <a:avLst/>
          </a:prstGeom>
        </p:spPr>
        <p:txBody>
          <a:bodyPr wrap="square">
            <a:spAutoFit/>
          </a:bodyPr>
          <a:lstStyle/>
          <a:p>
            <a:r>
              <a:rPr lang="zh-TW" altLang="en-US" dirty="0" smtClean="0"/>
              <a:t>預測結果</a:t>
            </a:r>
            <a:endParaRPr lang="en-US" altLang="zh-TW" dirty="0" smtClean="0"/>
          </a:p>
          <a:p>
            <a:r>
              <a:rPr lang="en-US" altLang="zh-TW" dirty="0" smtClean="0"/>
              <a:t>##      </a:t>
            </a:r>
            <a:r>
              <a:rPr lang="en-US" altLang="zh-TW" dirty="0"/>
              <a:t>predict</a:t>
            </a:r>
          </a:p>
          <a:p>
            <a:r>
              <a:rPr lang="en-US" altLang="zh-TW" dirty="0"/>
              <a:t>## real   No Yes</a:t>
            </a:r>
          </a:p>
          <a:p>
            <a:r>
              <a:rPr lang="en-US" altLang="zh-TW" dirty="0"/>
              <a:t>##   No  278   9</a:t>
            </a:r>
          </a:p>
          <a:p>
            <a:r>
              <a:rPr lang="en-US" altLang="zh-TW" dirty="0"/>
              <a:t>##   Yes  93  60</a:t>
            </a:r>
            <a:endParaRPr lang="zh-TW" altLang="en-US" dirty="0"/>
          </a:p>
        </p:txBody>
      </p:sp>
      <p:sp>
        <p:nvSpPr>
          <p:cNvPr id="5" name="矩形 4"/>
          <p:cNvSpPr/>
          <p:nvPr/>
        </p:nvSpPr>
        <p:spPr>
          <a:xfrm>
            <a:off x="838200" y="4062694"/>
            <a:ext cx="8173453" cy="1754326"/>
          </a:xfrm>
          <a:prstGeom prst="rect">
            <a:avLst/>
          </a:prstGeom>
        </p:spPr>
        <p:txBody>
          <a:bodyPr wrap="square">
            <a:spAutoFit/>
          </a:bodyPr>
          <a:lstStyle/>
          <a:p>
            <a:r>
              <a:rPr lang="en-US" altLang="zh-TW" dirty="0"/>
              <a:t># </a:t>
            </a:r>
            <a:r>
              <a:rPr lang="zh-TW" altLang="en-US" dirty="0"/>
              <a:t>計算預測準確率 </a:t>
            </a:r>
            <a:r>
              <a:rPr lang="en-US" altLang="zh-TW" dirty="0"/>
              <a:t>= </a:t>
            </a:r>
            <a:r>
              <a:rPr lang="zh-TW" altLang="en-US" dirty="0"/>
              <a:t>對角線的數量</a:t>
            </a:r>
            <a:r>
              <a:rPr lang="en-US" altLang="zh-TW" dirty="0"/>
              <a:t>/</a:t>
            </a:r>
            <a:r>
              <a:rPr lang="zh-TW" altLang="en-US" dirty="0"/>
              <a:t>總數量</a:t>
            </a:r>
          </a:p>
          <a:p>
            <a:r>
              <a:rPr lang="en-US" altLang="zh-TW" dirty="0" err="1"/>
              <a:t>confus.matrix</a:t>
            </a:r>
            <a:r>
              <a:rPr lang="en-US" altLang="zh-TW" dirty="0"/>
              <a:t> &lt;- table(real=</a:t>
            </a:r>
            <a:r>
              <a:rPr lang="en-US" altLang="zh-TW" dirty="0" err="1"/>
              <a:t>test$Survived</a:t>
            </a:r>
            <a:r>
              <a:rPr lang="en-US" altLang="zh-TW" dirty="0"/>
              <a:t>, predict=pred)</a:t>
            </a:r>
          </a:p>
          <a:p>
            <a:r>
              <a:rPr lang="en-US" altLang="zh-TW" dirty="0"/>
              <a:t>sum(</a:t>
            </a:r>
            <a:r>
              <a:rPr lang="en-US" altLang="zh-TW" dirty="0" err="1"/>
              <a:t>diag</a:t>
            </a:r>
            <a:r>
              <a:rPr lang="en-US" altLang="zh-TW" dirty="0"/>
              <a:t>(</a:t>
            </a:r>
            <a:r>
              <a:rPr lang="en-US" altLang="zh-TW" dirty="0" err="1"/>
              <a:t>confus.matrix</a:t>
            </a:r>
            <a:r>
              <a:rPr lang="en-US" altLang="zh-TW" dirty="0"/>
              <a:t>))/sum(</a:t>
            </a:r>
            <a:r>
              <a:rPr lang="en-US" altLang="zh-TW" dirty="0" err="1"/>
              <a:t>confus.matrix</a:t>
            </a:r>
            <a:r>
              <a:rPr lang="en-US" altLang="zh-TW" dirty="0"/>
              <a:t>) # </a:t>
            </a:r>
            <a:r>
              <a:rPr lang="zh-TW" altLang="en-US" dirty="0"/>
              <a:t>對角線的數量</a:t>
            </a:r>
            <a:r>
              <a:rPr lang="en-US" altLang="zh-TW" dirty="0"/>
              <a:t>/</a:t>
            </a:r>
            <a:r>
              <a:rPr lang="zh-TW" altLang="en-US" dirty="0"/>
              <a:t>總</a:t>
            </a:r>
            <a:r>
              <a:rPr lang="zh-TW" altLang="en-US" dirty="0" smtClean="0"/>
              <a:t>數量</a:t>
            </a:r>
            <a:endParaRPr lang="en-US" altLang="zh-TW" dirty="0" smtClean="0"/>
          </a:p>
          <a:p>
            <a:endParaRPr lang="en-US" altLang="zh-TW" dirty="0"/>
          </a:p>
          <a:p>
            <a:r>
              <a:rPr lang="en-US" altLang="zh-TW" smtClean="0"/>
              <a:t>278+60/278+60+9+93=338/440</a:t>
            </a:r>
            <a:endParaRPr lang="en-US" altLang="zh-TW" dirty="0" smtClean="0"/>
          </a:p>
          <a:p>
            <a:endParaRPr lang="zh-TW" altLang="en-US" dirty="0"/>
          </a:p>
        </p:txBody>
      </p:sp>
      <p:sp>
        <p:nvSpPr>
          <p:cNvPr id="6" name="矩形 5"/>
          <p:cNvSpPr/>
          <p:nvPr/>
        </p:nvSpPr>
        <p:spPr>
          <a:xfrm>
            <a:off x="8017042" y="4524359"/>
            <a:ext cx="1773242" cy="369332"/>
          </a:xfrm>
          <a:prstGeom prst="rect">
            <a:avLst/>
          </a:prstGeom>
        </p:spPr>
        <p:txBody>
          <a:bodyPr wrap="none">
            <a:spAutoFit/>
          </a:bodyPr>
          <a:lstStyle/>
          <a:p>
            <a:r>
              <a:rPr lang="en-US" altLang="zh-TW" dirty="0"/>
              <a:t>## [1] 0.7681818</a:t>
            </a:r>
            <a:endParaRPr lang="zh-TW" altLang="en-US" dirty="0"/>
          </a:p>
        </p:txBody>
      </p:sp>
    </p:spTree>
    <p:extLst>
      <p:ext uri="{BB962C8B-B14F-4D97-AF65-F5344CB8AC3E}">
        <p14:creationId xmlns:p14="http://schemas.microsoft.com/office/powerpoint/2010/main" val="351343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參考資料來源</a:t>
            </a:r>
            <a:endParaRPr lang="zh-TW" altLang="en-US" dirty="0"/>
          </a:p>
        </p:txBody>
      </p:sp>
      <p:sp>
        <p:nvSpPr>
          <p:cNvPr id="3" name="內容版面配置區 2"/>
          <p:cNvSpPr>
            <a:spLocks noGrp="1"/>
          </p:cNvSpPr>
          <p:nvPr>
            <p:ph idx="1"/>
          </p:nvPr>
        </p:nvSpPr>
        <p:spPr>
          <a:xfrm>
            <a:off x="385011" y="1825625"/>
            <a:ext cx="10968789" cy="4351338"/>
          </a:xfrm>
        </p:spPr>
        <p:txBody>
          <a:bodyPr/>
          <a:lstStyle/>
          <a:p>
            <a:r>
              <a:rPr lang="en-US" altLang="zh-TW" dirty="0">
                <a:hlinkClick r:id="rId2"/>
              </a:rPr>
              <a:t>http://</a:t>
            </a:r>
            <a:r>
              <a:rPr lang="en-US" altLang="zh-TW" dirty="0" err="1" smtClean="0">
                <a:hlinkClick r:id="rId2"/>
              </a:rPr>
              <a:t>www.cc.ntu.edu.tw</a:t>
            </a:r>
            <a:r>
              <a:rPr lang="en-US" altLang="zh-TW" dirty="0" smtClean="0">
                <a:hlinkClick r:id="rId2"/>
              </a:rPr>
              <a:t>/</a:t>
            </a:r>
            <a:r>
              <a:rPr lang="en-US" altLang="zh-TW" dirty="0" err="1" smtClean="0">
                <a:hlinkClick r:id="rId2"/>
              </a:rPr>
              <a:t>chinese</a:t>
            </a:r>
            <a:r>
              <a:rPr lang="en-US" altLang="zh-TW" dirty="0" smtClean="0">
                <a:hlinkClick r:id="rId2"/>
              </a:rPr>
              <a:t>/</a:t>
            </a:r>
            <a:r>
              <a:rPr lang="en-US" altLang="zh-TW" dirty="0" err="1" smtClean="0">
                <a:hlinkClick r:id="rId2"/>
              </a:rPr>
              <a:t>epaper</a:t>
            </a:r>
            <a:r>
              <a:rPr lang="en-US" altLang="zh-TW" dirty="0" smtClean="0">
                <a:hlinkClick r:id="rId2"/>
              </a:rPr>
              <a:t>/0034/</a:t>
            </a:r>
            <a:r>
              <a:rPr lang="en-US" altLang="zh-TW" dirty="0" err="1" smtClean="0">
                <a:hlinkClick r:id="rId2"/>
              </a:rPr>
              <a:t>20150920_3410.html</a:t>
            </a:r>
            <a:endParaRPr lang="en-US" altLang="zh-TW" dirty="0" smtClean="0"/>
          </a:p>
          <a:p>
            <a:r>
              <a:rPr lang="en-US" altLang="zh-TW" dirty="0">
                <a:hlinkClick r:id="rId3"/>
              </a:rPr>
              <a:t>https://</a:t>
            </a:r>
            <a:r>
              <a:rPr lang="en-US" altLang="zh-TW" dirty="0" err="1" smtClean="0">
                <a:hlinkClick r:id="rId3"/>
              </a:rPr>
              <a:t>www.youtube.com</a:t>
            </a:r>
            <a:r>
              <a:rPr lang="en-US" altLang="zh-TW" dirty="0" smtClean="0">
                <a:hlinkClick r:id="rId3"/>
              </a:rPr>
              <a:t>/</a:t>
            </a:r>
            <a:r>
              <a:rPr lang="en-US" altLang="zh-TW" dirty="0" err="1" smtClean="0">
                <a:hlinkClick r:id="rId3"/>
              </a:rPr>
              <a:t>watch?v</a:t>
            </a:r>
            <a:r>
              <a:rPr lang="en-US" altLang="zh-TW" dirty="0" smtClean="0">
                <a:hlinkClick r:id="rId3"/>
              </a:rPr>
              <a:t>=</a:t>
            </a:r>
            <a:r>
              <a:rPr lang="en-US" altLang="zh-TW" dirty="0" err="1" smtClean="0">
                <a:hlinkClick r:id="rId3"/>
              </a:rPr>
              <a:t>tq4bCQottj4</a:t>
            </a:r>
            <a:endParaRPr lang="en-US" altLang="zh-TW" dirty="0" smtClean="0"/>
          </a:p>
          <a:p>
            <a:r>
              <a:rPr lang="en-US" altLang="zh-TW" dirty="0">
                <a:hlinkClick r:id="rId4"/>
              </a:rPr>
              <a:t>https://</a:t>
            </a:r>
            <a:r>
              <a:rPr lang="en-US" altLang="zh-TW" dirty="0" err="1" smtClean="0">
                <a:hlinkClick r:id="rId4"/>
              </a:rPr>
              <a:t>rpubs.com</a:t>
            </a:r>
            <a:r>
              <a:rPr lang="en-US" altLang="zh-TW" dirty="0" smtClean="0">
                <a:hlinkClick r:id="rId4"/>
              </a:rPr>
              <a:t>/</a:t>
            </a:r>
            <a:r>
              <a:rPr lang="en-US" altLang="zh-TW" dirty="0" err="1" smtClean="0">
                <a:hlinkClick r:id="rId4"/>
              </a:rPr>
              <a:t>skydome20</a:t>
            </a:r>
            <a:r>
              <a:rPr lang="en-US" altLang="zh-TW" dirty="0" smtClean="0">
                <a:hlinkClick r:id="rId4"/>
              </a:rPr>
              <a:t>/R-</a:t>
            </a:r>
            <a:r>
              <a:rPr lang="en-US" altLang="zh-TW" dirty="0" err="1" smtClean="0">
                <a:hlinkClick r:id="rId4"/>
              </a:rPr>
              <a:t>Note6</a:t>
            </a:r>
            <a:r>
              <a:rPr lang="en-US" altLang="zh-TW" dirty="0" smtClean="0">
                <a:hlinkClick r:id="rId4"/>
              </a:rPr>
              <a:t>-Apriori-</a:t>
            </a:r>
            <a:r>
              <a:rPr lang="en-US" altLang="zh-TW" dirty="0" err="1" smtClean="0">
                <a:hlinkClick r:id="rId4"/>
              </a:rPr>
              <a:t>DecisionTree</a:t>
            </a:r>
            <a:endParaRPr lang="en-US" altLang="zh-TW" dirty="0" smtClean="0"/>
          </a:p>
          <a:p>
            <a:r>
              <a:rPr lang="en-US" altLang="zh-TW" dirty="0">
                <a:hlinkClick r:id="rId5"/>
              </a:rPr>
              <a:t>https://</a:t>
            </a:r>
            <a:r>
              <a:rPr lang="en-US" altLang="zh-TW" dirty="0" err="1" smtClean="0">
                <a:hlinkClick r:id="rId5"/>
              </a:rPr>
              <a:t>ithelp.ithome.com.tw</a:t>
            </a:r>
            <a:r>
              <a:rPr lang="en-US" altLang="zh-TW" dirty="0" smtClean="0">
                <a:hlinkClick r:id="rId5"/>
              </a:rPr>
              <a:t>/articles/10187561</a:t>
            </a:r>
            <a:endParaRPr lang="en-US" altLang="zh-TW" dirty="0" smtClean="0"/>
          </a:p>
          <a:p>
            <a:r>
              <a:rPr lang="en-US" altLang="zh-TW" dirty="0">
                <a:hlinkClick r:id="rId6"/>
              </a:rPr>
              <a:t>http://</a:t>
            </a:r>
            <a:r>
              <a:rPr lang="en-US" altLang="zh-TW" dirty="0" err="1" smtClean="0">
                <a:hlinkClick r:id="rId6"/>
              </a:rPr>
              <a:t>www.r-web.com.tw</a:t>
            </a:r>
            <a:r>
              <a:rPr lang="en-US" altLang="zh-TW" dirty="0" smtClean="0">
                <a:hlinkClick r:id="rId6"/>
              </a:rPr>
              <a:t>/stat/</a:t>
            </a:r>
            <a:r>
              <a:rPr lang="en-US" altLang="zh-TW" dirty="0" err="1" smtClean="0">
                <a:hlinkClick r:id="rId6"/>
              </a:rPr>
              <a:t>tree_intro.php</a:t>
            </a:r>
            <a:endParaRPr lang="en-US" altLang="zh-TW" dirty="0" smtClean="0"/>
          </a:p>
          <a:p>
            <a:r>
              <a:rPr lang="en-US" altLang="zh-TW" dirty="0">
                <a:hlinkClick r:id="rId7"/>
              </a:rPr>
              <a:t>http://</a:t>
            </a:r>
            <a:r>
              <a:rPr lang="en-US" altLang="zh-TW" dirty="0" err="1" smtClean="0">
                <a:hlinkClick r:id="rId7"/>
              </a:rPr>
              <a:t>www.lm.fcu.edu.tw</a:t>
            </a:r>
            <a:r>
              <a:rPr lang="en-US" altLang="zh-TW" dirty="0" smtClean="0">
                <a:hlinkClick r:id="rId7"/>
              </a:rPr>
              <a:t>/</a:t>
            </a:r>
            <a:r>
              <a:rPr lang="en-US" altLang="zh-TW" dirty="0" err="1" smtClean="0">
                <a:hlinkClick r:id="rId7"/>
              </a:rPr>
              <a:t>wSite</a:t>
            </a:r>
            <a:r>
              <a:rPr lang="en-US" altLang="zh-TW" dirty="0" smtClean="0">
                <a:hlinkClick r:id="rId7"/>
              </a:rPr>
              <a:t>/public/Attachment/</a:t>
            </a:r>
            <a:r>
              <a:rPr lang="en-US" altLang="zh-TW" dirty="0" err="1" smtClean="0">
                <a:hlinkClick r:id="rId7"/>
              </a:rPr>
              <a:t>f1503382674587.pdf</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99092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86159"/>
          </a:xfrm>
        </p:spPr>
        <p:txBody>
          <a:bodyPr/>
          <a:lstStyle/>
          <a:p>
            <a:r>
              <a:rPr lang="zh-TW" altLang="en-US" dirty="0"/>
              <a:t>分類演算法</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分類法</a:t>
            </a:r>
            <a:r>
              <a:rPr lang="en-US" altLang="zh-TW" dirty="0"/>
              <a:t>(Classification)</a:t>
            </a:r>
            <a:r>
              <a:rPr lang="zh-TW" altLang="en-US" dirty="0"/>
              <a:t>也是監督式學習</a:t>
            </a:r>
            <a:r>
              <a:rPr lang="en-US" altLang="zh-TW" dirty="0"/>
              <a:t>(Supervised Learning)</a:t>
            </a:r>
            <a:r>
              <a:rPr lang="zh-TW" altLang="en-US" dirty="0"/>
              <a:t>的一種，根據已知分類的資料集將未分類的資料集完成分類，常見的分類演算法有</a:t>
            </a:r>
            <a:r>
              <a:rPr lang="en-US" altLang="zh-TW" dirty="0"/>
              <a:t>:</a:t>
            </a:r>
          </a:p>
          <a:p>
            <a:endParaRPr lang="en-US" altLang="zh-TW" dirty="0"/>
          </a:p>
          <a:p>
            <a:r>
              <a:rPr lang="zh-TW" altLang="en-US" dirty="0"/>
              <a:t>決策</a:t>
            </a:r>
            <a:r>
              <a:rPr lang="zh-TW" altLang="en-US" dirty="0" smtClean="0"/>
              <a:t>樹</a:t>
            </a:r>
            <a:endParaRPr lang="en-US" altLang="zh-TW" dirty="0" smtClean="0"/>
          </a:p>
          <a:p>
            <a:r>
              <a:rPr lang="zh-TW" altLang="en-US" dirty="0" smtClean="0"/>
              <a:t>隨機</a:t>
            </a:r>
            <a:r>
              <a:rPr lang="zh-TW" altLang="en-US" dirty="0"/>
              <a:t>森林</a:t>
            </a:r>
          </a:p>
          <a:p>
            <a:r>
              <a:rPr lang="zh-TW" altLang="en-US" dirty="0"/>
              <a:t>類神經網路</a:t>
            </a:r>
          </a:p>
          <a:p>
            <a:r>
              <a:rPr lang="zh-TW" altLang="en-US" dirty="0"/>
              <a:t>最近鄰居法</a:t>
            </a:r>
          </a:p>
          <a:p>
            <a:r>
              <a:rPr lang="zh-TW" altLang="en-US" dirty="0"/>
              <a:t>樸素貝氏分類及貝氏信念網路</a:t>
            </a:r>
          </a:p>
        </p:txBody>
      </p:sp>
    </p:spTree>
    <p:extLst>
      <p:ext uri="{BB962C8B-B14F-4D97-AF65-F5344CB8AC3E}">
        <p14:creationId xmlns:p14="http://schemas.microsoft.com/office/powerpoint/2010/main" val="170208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48557"/>
            <a:ext cx="10515600" cy="826001"/>
          </a:xfrm>
        </p:spPr>
        <p:txBody>
          <a:bodyPr/>
          <a:lstStyle/>
          <a:p>
            <a:r>
              <a:rPr lang="zh-TW" altLang="en-US" dirty="0"/>
              <a:t>決策樹</a:t>
            </a:r>
            <a:r>
              <a:rPr lang="en-US" altLang="zh-TW" dirty="0"/>
              <a:t>(Decision Tree)</a:t>
            </a:r>
            <a:endParaRPr lang="zh-TW" altLang="en-US" dirty="0"/>
          </a:p>
        </p:txBody>
      </p:sp>
      <p:sp>
        <p:nvSpPr>
          <p:cNvPr id="3" name="內容版面配置區 2"/>
          <p:cNvSpPr>
            <a:spLocks noGrp="1"/>
          </p:cNvSpPr>
          <p:nvPr>
            <p:ph idx="1"/>
          </p:nvPr>
        </p:nvSpPr>
        <p:spPr>
          <a:xfrm>
            <a:off x="838200" y="1106905"/>
            <a:ext cx="10515600" cy="5438274"/>
          </a:xfrm>
        </p:spPr>
        <p:txBody>
          <a:bodyPr/>
          <a:lstStyle/>
          <a:p>
            <a:r>
              <a:rPr lang="zh-TW" altLang="en-US" dirty="0"/>
              <a:t>決策樹</a:t>
            </a:r>
            <a:r>
              <a:rPr lang="en-US" altLang="zh-TW" dirty="0"/>
              <a:t>(Decision Tree)</a:t>
            </a:r>
            <a:r>
              <a:rPr lang="zh-TW" altLang="en-US" dirty="0"/>
              <a:t>是以</a:t>
            </a:r>
            <a:r>
              <a:rPr lang="zh-TW" altLang="en-US" dirty="0">
                <a:solidFill>
                  <a:srgbClr val="FF0000"/>
                </a:solidFill>
              </a:rPr>
              <a:t>樹狀為基礎的演算法</a:t>
            </a:r>
            <a:r>
              <a:rPr lang="zh-TW" altLang="en-US" dirty="0"/>
              <a:t>，透過歸納規則將資料從樹根開始分類，一節一節尋找最佳分割點來將資料分成為小單位的</a:t>
            </a:r>
            <a:r>
              <a:rPr lang="zh-TW" altLang="en-US" dirty="0" smtClean="0"/>
              <a:t>集合。</a:t>
            </a:r>
            <a:r>
              <a:rPr lang="zh-TW" altLang="en-US" dirty="0"/>
              <a:t>決策樹為</a:t>
            </a:r>
            <a:r>
              <a:rPr lang="zh-TW" altLang="en-US" dirty="0">
                <a:solidFill>
                  <a:srgbClr val="FF0000"/>
                </a:solidFill>
              </a:rPr>
              <a:t>資料採礦</a:t>
            </a:r>
            <a:r>
              <a:rPr lang="zh-TW" altLang="en-US" dirty="0"/>
              <a:t>的分析方法中，最廣為人知與應用的技術，此類型的方法主要是利用樹狀分枝的概念來作為分類的決策模式。在樹狀圖中會有樹根與樹枝，而兩者之間則有結點連結，每一個結點後的分岔路徑表示兩種可能不同類型的分類，直至剩下的資料皆屬於同種類就停止分類。</a:t>
            </a:r>
          </a:p>
          <a:p>
            <a:endParaRPr lang="zh-TW" altLang="en-US" dirty="0"/>
          </a:p>
          <a:p>
            <a:r>
              <a:rPr lang="zh-TW" altLang="en-US" dirty="0"/>
              <a:t>不過當訓練資料集內的數目太少，而變數太多時，分類的效果會變差，另外，決策樹在分類上屬於固定的路徑，沒辦法像類神經在分類過程有容錯能力，有時也會有同時使用決策樹結合類神經網路</a:t>
            </a:r>
            <a:r>
              <a:rPr lang="en-US" altLang="zh-TW" dirty="0"/>
              <a:t>(Artificial neural network)</a:t>
            </a:r>
            <a:r>
              <a:rPr lang="zh-TW" altLang="en-US" dirty="0"/>
              <a:t>或是採用隨機森林</a:t>
            </a:r>
            <a:r>
              <a:rPr lang="en-US" altLang="zh-TW" dirty="0"/>
              <a:t>(Random Forest)</a:t>
            </a:r>
            <a:r>
              <a:rPr lang="zh-TW" altLang="en-US" dirty="0"/>
              <a:t>作預測。</a:t>
            </a:r>
          </a:p>
        </p:txBody>
      </p:sp>
    </p:spTree>
    <p:extLst>
      <p:ext uri="{BB962C8B-B14F-4D97-AF65-F5344CB8AC3E}">
        <p14:creationId xmlns:p14="http://schemas.microsoft.com/office/powerpoint/2010/main" val="211060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31105" y="2302208"/>
            <a:ext cx="3842085" cy="1325563"/>
          </a:xfrm>
        </p:spPr>
        <p:txBody>
          <a:bodyPr/>
          <a:lstStyle/>
          <a:p>
            <a:r>
              <a:rPr lang="zh-TW" altLang="en-US" dirty="0" smtClean="0"/>
              <a:t>分類案例說明</a:t>
            </a:r>
            <a:endParaRPr lang="zh-TW" altLang="en-US" dirty="0"/>
          </a:p>
        </p:txBody>
      </p:sp>
    </p:spTree>
    <p:extLst>
      <p:ext uri="{BB962C8B-B14F-4D97-AF65-F5344CB8AC3E}">
        <p14:creationId xmlns:p14="http://schemas.microsoft.com/office/powerpoint/2010/main" val="233981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753812"/>
          </a:xfrm>
        </p:spPr>
        <p:txBody>
          <a:bodyPr/>
          <a:lstStyle/>
          <a:p>
            <a:r>
              <a:rPr lang="zh-TW" altLang="en-US" dirty="0"/>
              <a:t>分類規則法技術的分類</a:t>
            </a:r>
          </a:p>
        </p:txBody>
      </p:sp>
      <p:pic>
        <p:nvPicPr>
          <p:cNvPr id="4" name="內容版面配置區 3"/>
          <p:cNvPicPr>
            <a:picLocks noGrp="1" noChangeAspect="1"/>
          </p:cNvPicPr>
          <p:nvPr>
            <p:ph idx="1"/>
          </p:nvPr>
        </p:nvPicPr>
        <p:blipFill>
          <a:blip r:embed="rId2"/>
          <a:stretch>
            <a:fillRect/>
          </a:stretch>
        </p:blipFill>
        <p:spPr>
          <a:xfrm>
            <a:off x="838200" y="1425134"/>
            <a:ext cx="10230853" cy="5022107"/>
          </a:xfrm>
          <a:prstGeom prst="rect">
            <a:avLst/>
          </a:prstGeom>
        </p:spPr>
      </p:pic>
    </p:spTree>
    <p:extLst>
      <p:ext uri="{BB962C8B-B14F-4D97-AF65-F5344CB8AC3E}">
        <p14:creationId xmlns:p14="http://schemas.microsoft.com/office/powerpoint/2010/main" val="347879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958349"/>
          </a:xfrm>
        </p:spPr>
        <p:txBody>
          <a:bodyPr/>
          <a:lstStyle/>
          <a:p>
            <a:r>
              <a:rPr lang="zh-TW" altLang="en-US" dirty="0"/>
              <a:t>決策樹</a:t>
            </a:r>
            <a:r>
              <a:rPr lang="en-US" altLang="zh-TW" dirty="0"/>
              <a:t>(decision tree)</a:t>
            </a:r>
            <a:endParaRPr lang="zh-TW" altLang="en-US" dirty="0"/>
          </a:p>
        </p:txBody>
      </p:sp>
      <p:sp>
        <p:nvSpPr>
          <p:cNvPr id="3" name="內容版面配置區 2"/>
          <p:cNvSpPr>
            <a:spLocks noGrp="1"/>
          </p:cNvSpPr>
          <p:nvPr>
            <p:ph idx="1"/>
          </p:nvPr>
        </p:nvSpPr>
        <p:spPr/>
        <p:txBody>
          <a:bodyPr/>
          <a:lstStyle/>
          <a:p>
            <a:r>
              <a:rPr lang="zh-TW" altLang="en-US" dirty="0"/>
              <a:t>決策樹</a:t>
            </a:r>
            <a:r>
              <a:rPr lang="en-US" altLang="zh-TW" dirty="0"/>
              <a:t>(decision tree)</a:t>
            </a:r>
            <a:r>
              <a:rPr lang="zh-TW" altLang="en-US" dirty="0"/>
              <a:t>是常用的資料探勘技術，將資料依照每一階段不同的條件作循環切割</a:t>
            </a:r>
            <a:r>
              <a:rPr lang="en-US" altLang="zh-TW" dirty="0"/>
              <a:t>(recursive partition)</a:t>
            </a:r>
            <a:r>
              <a:rPr lang="zh-TW" altLang="en-US" dirty="0"/>
              <a:t>，</a:t>
            </a:r>
            <a:r>
              <a:rPr lang="en-US" altLang="zh-TW" dirty="0"/>
              <a:t>,</a:t>
            </a:r>
            <a:r>
              <a:rPr lang="zh-TW" altLang="en-US" dirty="0"/>
              <a:t>跟迴歸分析最大的不同在於一個解釋變數可在不同的切割階段被重複使用。決策樹可用於分類預測，此類決策樹稱為分類樹</a:t>
            </a:r>
            <a:r>
              <a:rPr lang="en-US" altLang="zh-TW" dirty="0"/>
              <a:t>(classification tree)</a:t>
            </a:r>
            <a:r>
              <a:rPr lang="zh-TW" altLang="en-US" dirty="0"/>
              <a:t>，有些決策樹演算法可達成類似迴歸分析的數值應變數預測功能，此類決策樹稱為迴歸樹</a:t>
            </a:r>
            <a:r>
              <a:rPr lang="en-US" altLang="zh-TW" dirty="0"/>
              <a:t>(regression tree)</a:t>
            </a:r>
            <a:r>
              <a:rPr lang="zh-TW" altLang="en-US" dirty="0"/>
              <a:t>。</a:t>
            </a:r>
          </a:p>
        </p:txBody>
      </p:sp>
    </p:spTree>
    <p:extLst>
      <p:ext uri="{BB962C8B-B14F-4D97-AF65-F5344CB8AC3E}">
        <p14:creationId xmlns:p14="http://schemas.microsoft.com/office/powerpoint/2010/main" val="270475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5852" y="124493"/>
            <a:ext cx="10515600" cy="657559"/>
          </a:xfrm>
        </p:spPr>
        <p:txBody>
          <a:bodyPr>
            <a:normAutofit fontScale="90000"/>
          </a:bodyPr>
          <a:lstStyle/>
          <a:p>
            <a:r>
              <a:rPr lang="zh-TW" altLang="en-US" dirty="0" smtClean="0"/>
              <a:t>何謂決策樹</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58390" y="914400"/>
            <a:ext cx="10363062" cy="5638964"/>
          </a:xfrm>
          <a:prstGeom prst="rect">
            <a:avLst/>
          </a:prstGeom>
        </p:spPr>
      </p:pic>
    </p:spTree>
    <p:extLst>
      <p:ext uri="{BB962C8B-B14F-4D97-AF65-F5344CB8AC3E}">
        <p14:creationId xmlns:p14="http://schemas.microsoft.com/office/powerpoint/2010/main" val="135657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24495"/>
            <a:ext cx="10515600" cy="693654"/>
          </a:xfrm>
        </p:spPr>
        <p:txBody>
          <a:bodyPr>
            <a:normAutofit fontScale="90000"/>
          </a:bodyPr>
          <a:lstStyle/>
          <a:p>
            <a:r>
              <a:rPr lang="zh-TW" altLang="en-US" dirty="0"/>
              <a:t>分類程序的</a:t>
            </a:r>
            <a:r>
              <a:rPr lang="zh-TW" altLang="en-US" dirty="0" smtClean="0"/>
              <a:t>範例說</a:t>
            </a:r>
            <a:r>
              <a:rPr lang="zh-TW" altLang="en-US" dirty="0"/>
              <a:t>明</a:t>
            </a:r>
            <a:r>
              <a:rPr lang="zh-TW" altLang="en-US" dirty="0" smtClean="0"/>
              <a:t> </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41947" y="1072666"/>
            <a:ext cx="11060169" cy="5340165"/>
          </a:xfrm>
          <a:prstGeom prst="rect">
            <a:avLst/>
          </a:prstGeom>
        </p:spPr>
      </p:pic>
    </p:spTree>
    <p:extLst>
      <p:ext uri="{BB962C8B-B14F-4D97-AF65-F5344CB8AC3E}">
        <p14:creationId xmlns:p14="http://schemas.microsoft.com/office/powerpoint/2010/main" val="285061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24495"/>
            <a:ext cx="10515600" cy="693654"/>
          </a:xfrm>
        </p:spPr>
        <p:txBody>
          <a:bodyPr>
            <a:normAutofit fontScale="90000"/>
          </a:bodyPr>
          <a:lstStyle/>
          <a:p>
            <a:r>
              <a:rPr lang="zh-TW" altLang="en-US" dirty="0"/>
              <a:t>分類程序的</a:t>
            </a:r>
            <a:r>
              <a:rPr lang="zh-TW" altLang="en-US" dirty="0" smtClean="0"/>
              <a:t>範例說</a:t>
            </a:r>
            <a:r>
              <a:rPr lang="zh-TW" altLang="en-US" dirty="0"/>
              <a:t>明</a:t>
            </a:r>
            <a:r>
              <a:rPr lang="zh-TW" altLang="en-US" dirty="0" smtClean="0"/>
              <a:t> </a:t>
            </a:r>
            <a:endParaRPr lang="zh-TW" altLang="en-US" dirty="0"/>
          </a:p>
        </p:txBody>
      </p:sp>
      <p:pic>
        <p:nvPicPr>
          <p:cNvPr id="5" name="圖片 4"/>
          <p:cNvPicPr>
            <a:picLocks noChangeAspect="1"/>
          </p:cNvPicPr>
          <p:nvPr/>
        </p:nvPicPr>
        <p:blipFill>
          <a:blip r:embed="rId2"/>
          <a:stretch>
            <a:fillRect/>
          </a:stretch>
        </p:blipFill>
        <p:spPr>
          <a:xfrm>
            <a:off x="838200" y="818149"/>
            <a:ext cx="10163394" cy="5650838"/>
          </a:xfrm>
          <a:prstGeom prst="rect">
            <a:avLst/>
          </a:prstGeom>
        </p:spPr>
      </p:pic>
    </p:spTree>
    <p:extLst>
      <p:ext uri="{BB962C8B-B14F-4D97-AF65-F5344CB8AC3E}">
        <p14:creationId xmlns:p14="http://schemas.microsoft.com/office/powerpoint/2010/main" val="20407446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7332</TotalTime>
  <Words>1069</Words>
  <Application>Microsoft Office PowerPoint</Application>
  <PresentationFormat>寬螢幕</PresentationFormat>
  <Paragraphs>98</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新細明體</vt:lpstr>
      <vt:lpstr>Arial</vt:lpstr>
      <vt:lpstr>Calibri</vt:lpstr>
      <vt:lpstr>Calibri Light</vt:lpstr>
      <vt:lpstr>Lucida Console</vt:lpstr>
      <vt:lpstr>Office 佈景主題</vt:lpstr>
      <vt:lpstr>R巨量應用與分析範例2</vt:lpstr>
      <vt:lpstr>分類演算法:</vt:lpstr>
      <vt:lpstr>決策樹(Decision Tree)</vt:lpstr>
      <vt:lpstr>分類案例說明</vt:lpstr>
      <vt:lpstr>分類規則法技術的分類</vt:lpstr>
      <vt:lpstr>決策樹(decision tree)</vt:lpstr>
      <vt:lpstr>何謂決策樹</vt:lpstr>
      <vt:lpstr>分類程序的範例說明 </vt:lpstr>
      <vt:lpstr>分類程序的範例說明 </vt:lpstr>
      <vt:lpstr>決策樹分類之優缺點</vt:lpstr>
      <vt:lpstr>R語言範例操作：鐵達尼號</vt:lpstr>
      <vt:lpstr> rpart()建立決策樹</vt:lpstr>
      <vt:lpstr>rpart()建立決策樹</vt:lpstr>
      <vt:lpstr>sample() 用法如下</vt:lpstr>
      <vt:lpstr>視覺化</vt:lpstr>
      <vt:lpstr>根據以上決策樹，可以發現是男生或女生其實很重要(因為是第一個分支規則)，其次是在船上的艙位等級。</vt:lpstr>
      <vt:lpstr>預測</vt:lpstr>
      <vt:lpstr>參考資料來源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程式的流程控制</dc:title>
  <dc:creator>12452(張漢呈)</dc:creator>
  <cp:lastModifiedBy>12452(張漢呈)</cp:lastModifiedBy>
  <cp:revision>277</cp:revision>
  <dcterms:created xsi:type="dcterms:W3CDTF">2017-12-08T07:03:00Z</dcterms:created>
  <dcterms:modified xsi:type="dcterms:W3CDTF">2018-11-20T09:03:04Z</dcterms:modified>
</cp:coreProperties>
</file>