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4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48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4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5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9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2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9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67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1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0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75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0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04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7884EA-467B-4D4A-B854-09DAC888745C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0F680-B95C-4247-AF2C-233F7F17F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57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95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37892" y="2914797"/>
            <a:ext cx="8100811" cy="151553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 </a:t>
            </a:r>
            <a:r>
              <a:rPr lang="zh-TW" altLang="en-US" dirty="0"/>
              <a:t>的基本</a:t>
            </a:r>
            <a:r>
              <a:rPr lang="zh-TW" altLang="en-US" dirty="0" smtClean="0"/>
              <a:t>算術運算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(R Basic Arithmetic Operation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7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7977" y="1124321"/>
            <a:ext cx="9601196" cy="1303867"/>
          </a:xfrm>
        </p:spPr>
        <p:txBody>
          <a:bodyPr/>
          <a:lstStyle/>
          <a:p>
            <a:r>
              <a:rPr lang="zh-TW" altLang="en-US" dirty="0"/>
              <a:t>物件命名</a:t>
            </a:r>
            <a:r>
              <a:rPr lang="zh-TW" altLang="en-US" dirty="0" smtClean="0"/>
              <a:t>原則</a:t>
            </a:r>
            <a:r>
              <a:rPr lang="en-US" altLang="zh-TW" dirty="0"/>
              <a:t>(Object </a:t>
            </a:r>
            <a:r>
              <a:rPr lang="en-US" altLang="zh-TW" dirty="0" smtClean="0"/>
              <a:t>Naming Principle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 </a:t>
            </a:r>
            <a:r>
              <a:rPr lang="zh-TW" altLang="en-US" dirty="0"/>
              <a:t>語言的</a:t>
            </a:r>
            <a:r>
              <a:rPr lang="zh-TW" altLang="en-US" dirty="0" smtClean="0"/>
              <a:t>保留字</a:t>
            </a:r>
            <a:r>
              <a:rPr lang="en-US" altLang="zh-TW" dirty="0" smtClean="0"/>
              <a:t>(</a:t>
            </a:r>
            <a:r>
              <a:rPr lang="en-US" altLang="zh-TW" dirty="0"/>
              <a:t>Reserved word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不可當做是物件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break</a:t>
            </a:r>
            <a:r>
              <a:rPr lang="en-US" altLang="zh-TW" dirty="0"/>
              <a:t>, else, FALSE, for, function, if, Inf, NA, </a:t>
            </a:r>
            <a:r>
              <a:rPr lang="en-US" altLang="zh-TW" dirty="0" err="1"/>
              <a:t>NaN</a:t>
            </a:r>
            <a:r>
              <a:rPr lang="en-US" altLang="zh-TW" dirty="0"/>
              <a:t>, next, repeat, return, TRUE, </a:t>
            </a:r>
            <a:r>
              <a:rPr lang="en-US" altLang="zh-TW" dirty="0" smtClean="0"/>
              <a:t>while</a:t>
            </a:r>
          </a:p>
          <a:p>
            <a:r>
              <a:rPr lang="zh-TW" altLang="en-US" dirty="0"/>
              <a:t>字母</a:t>
            </a:r>
            <a:r>
              <a:rPr lang="zh-TW" altLang="en-US" dirty="0" smtClean="0"/>
              <a:t>大小寫會</a:t>
            </a:r>
            <a:r>
              <a:rPr lang="zh-TW" altLang="en-US" dirty="0"/>
              <a:t>被視為</a:t>
            </a:r>
            <a:r>
              <a:rPr lang="en-US" altLang="zh-TW" dirty="0"/>
              <a:t>2 </a:t>
            </a:r>
            <a:r>
              <a:rPr lang="zh-TW" altLang="en-US" dirty="0"/>
              <a:t>個不同的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  (Two Object)</a:t>
            </a:r>
          </a:p>
          <a:p>
            <a:r>
              <a:rPr lang="zh-TW" altLang="en-US" dirty="0"/>
              <a:t>物件名稱開頭必須是英文字母或點號</a:t>
            </a:r>
            <a:r>
              <a:rPr lang="zh-TW" altLang="en-US" dirty="0" smtClean="0"/>
              <a:t>（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），</a:t>
            </a:r>
            <a:r>
              <a:rPr lang="zh-TW" altLang="en-US" dirty="0"/>
              <a:t>當以點號</a:t>
            </a:r>
            <a:r>
              <a:rPr lang="zh-TW" altLang="en-US" dirty="0" smtClean="0"/>
              <a:t>（</a:t>
            </a:r>
            <a:r>
              <a:rPr lang="en-US" altLang="zh-TW" dirty="0" smtClean="0"/>
              <a:t>“.”</a:t>
            </a:r>
            <a:r>
              <a:rPr lang="zh-TW" altLang="en-US" dirty="0" smtClean="0"/>
              <a:t>）</a:t>
            </a:r>
            <a:r>
              <a:rPr lang="zh-TW" altLang="en-US" dirty="0"/>
              <a:t>開頭時，接續的</a:t>
            </a:r>
            <a:r>
              <a:rPr lang="zh-TW" altLang="en-US" dirty="0" smtClean="0"/>
              <a:t>第二個</a:t>
            </a:r>
            <a:r>
              <a:rPr lang="zh-TW" altLang="en-US" dirty="0"/>
              <a:t>字母不可是</a:t>
            </a:r>
            <a:r>
              <a:rPr lang="zh-TW" altLang="en-US" dirty="0" smtClean="0"/>
              <a:t>數字 </a:t>
            </a:r>
            <a:endParaRPr lang="en-US" altLang="zh-TW" dirty="0" smtClean="0"/>
          </a:p>
          <a:p>
            <a:r>
              <a:rPr lang="zh-TW" altLang="en-US" dirty="0"/>
              <a:t>物件名稱只能包含字母，數字，底線（</a:t>
            </a:r>
            <a:r>
              <a:rPr lang="en-US" altLang="zh-TW" dirty="0"/>
              <a:t>"_"</a:t>
            </a:r>
            <a:r>
              <a:rPr lang="zh-TW" altLang="en-US" dirty="0"/>
              <a:t>），和點號（</a:t>
            </a:r>
            <a:r>
              <a:rPr lang="en-US" altLang="zh-TW" dirty="0" smtClean="0"/>
              <a:t>"."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The object name </a:t>
            </a:r>
            <a:r>
              <a:rPr lang="en-US" altLang="zh-TW" dirty="0" smtClean="0"/>
              <a:t>contains,  A~Z , 0~9 , _ ,  . 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982" y="2615407"/>
            <a:ext cx="347642" cy="34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點式風格（</a:t>
            </a:r>
            <a:r>
              <a:rPr lang="en-US" altLang="zh-TW" dirty="0" smtClean="0"/>
              <a:t>Dotted Style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basket.James</a:t>
            </a:r>
            <a:r>
              <a:rPr lang="en-US" altLang="zh-TW" dirty="0"/>
              <a:t> --- </a:t>
            </a:r>
            <a:r>
              <a:rPr lang="zh-TW" altLang="en-US" dirty="0" smtClean="0"/>
              <a:t> </a:t>
            </a:r>
            <a:r>
              <a:rPr lang="en-US" altLang="zh-TW" dirty="0"/>
              <a:t>James </a:t>
            </a:r>
            <a:r>
              <a:rPr lang="en-US" altLang="zh-TW" dirty="0" smtClean="0"/>
              <a:t>Score</a:t>
            </a:r>
          </a:p>
          <a:p>
            <a:r>
              <a:rPr lang="en-US" altLang="zh-TW" dirty="0" err="1" smtClean="0"/>
              <a:t>basket.Jordon</a:t>
            </a:r>
            <a:r>
              <a:rPr lang="en-US" altLang="zh-TW" dirty="0" smtClean="0"/>
              <a:t> </a:t>
            </a:r>
            <a:r>
              <a:rPr lang="en-US" altLang="zh-TW" dirty="0"/>
              <a:t>--- Jordon Score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89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數學運算</a:t>
            </a:r>
            <a:r>
              <a:rPr lang="en-US" altLang="zh-TW" b="1" dirty="0" smtClean="0"/>
              <a:t>(Mathematical Operation)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81" y="2027023"/>
            <a:ext cx="7002049" cy="40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661" y="506793"/>
            <a:ext cx="11153384" cy="1325563"/>
          </a:xfrm>
        </p:spPr>
        <p:txBody>
          <a:bodyPr/>
          <a:lstStyle/>
          <a:p>
            <a:r>
              <a:rPr lang="zh-TW" altLang="en-US" dirty="0"/>
              <a:t>乘法與除法運算</a:t>
            </a:r>
            <a:r>
              <a:rPr lang="zh-TW" altLang="en-US" dirty="0" smtClean="0"/>
              <a:t>實例</a:t>
            </a:r>
            <a:r>
              <a:rPr lang="en-US" altLang="zh-TW" dirty="0"/>
              <a:t>(</a:t>
            </a:r>
            <a:r>
              <a:rPr lang="en-US" altLang="zh-TW" sz="2800" dirty="0"/>
              <a:t>Multiplication and </a:t>
            </a:r>
            <a:r>
              <a:rPr lang="en-US" altLang="zh-TW" sz="2800" dirty="0" smtClean="0"/>
              <a:t>Division </a:t>
            </a:r>
            <a:r>
              <a:rPr lang="en-US" altLang="zh-TW" sz="2800" dirty="0"/>
              <a:t>O</a:t>
            </a:r>
            <a:r>
              <a:rPr lang="en-US" altLang="zh-TW" sz="2800" dirty="0" smtClean="0"/>
              <a:t>perations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34" y="1690687"/>
            <a:ext cx="7139836" cy="43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 </a:t>
            </a:r>
            <a:r>
              <a:rPr lang="zh-TW" altLang="en-US" dirty="0"/>
              <a:t>語言控制運算的優先</a:t>
            </a:r>
            <a:r>
              <a:rPr lang="zh-TW" altLang="en-US" dirty="0" smtClean="0"/>
              <a:t>順序</a:t>
            </a:r>
            <a:r>
              <a:rPr lang="en-US" altLang="zh-TW" dirty="0"/>
              <a:t>(Priority </a:t>
            </a:r>
            <a:r>
              <a:rPr lang="en-US" altLang="zh-TW" dirty="0" smtClean="0"/>
              <a:t>Order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1. </a:t>
            </a:r>
            <a:r>
              <a:rPr lang="zh-TW" altLang="en-US" dirty="0" smtClean="0"/>
              <a:t>指數</a:t>
            </a:r>
            <a:r>
              <a:rPr lang="en-US" altLang="zh-TW" dirty="0"/>
              <a:t>(index)</a:t>
            </a:r>
            <a:endParaRPr lang="zh-TW" altLang="en-US" dirty="0"/>
          </a:p>
          <a:p>
            <a:r>
              <a:rPr lang="en-US" altLang="zh-TW" b="1" dirty="0"/>
              <a:t>2. </a:t>
            </a:r>
            <a:r>
              <a:rPr lang="zh-TW" altLang="en-US" dirty="0" smtClean="0"/>
              <a:t>乘法</a:t>
            </a:r>
            <a:r>
              <a:rPr lang="en-US" altLang="zh-TW" dirty="0"/>
              <a:t>(multiplication)</a:t>
            </a:r>
            <a:r>
              <a:rPr lang="zh-TW" altLang="en-US" dirty="0" smtClean="0"/>
              <a:t>、除法</a:t>
            </a:r>
            <a:r>
              <a:rPr lang="en-US" altLang="zh-TW" dirty="0"/>
              <a:t>(division)</a:t>
            </a:r>
            <a:r>
              <a:rPr lang="zh-TW" altLang="en-US" dirty="0" smtClean="0"/>
              <a:t>、</a:t>
            </a:r>
            <a:r>
              <a:rPr lang="zh-TW" altLang="en-US" dirty="0"/>
              <a:t>求餘數（</a:t>
            </a:r>
            <a:r>
              <a:rPr lang="en-US" altLang="zh-TW" dirty="0"/>
              <a:t>%%</a:t>
            </a:r>
            <a:r>
              <a:rPr lang="zh-TW" altLang="en-US" dirty="0"/>
              <a:t>）、求整數（</a:t>
            </a:r>
            <a:r>
              <a:rPr lang="en-US" altLang="zh-TW" dirty="0"/>
              <a:t>%/%</a:t>
            </a:r>
            <a:r>
              <a:rPr lang="zh-TW" altLang="en-US" dirty="0"/>
              <a:t>），彼此依照出現順序運算。</a:t>
            </a:r>
          </a:p>
          <a:p>
            <a:r>
              <a:rPr lang="en-US" altLang="zh-TW" b="1" dirty="0"/>
              <a:t>3. </a:t>
            </a:r>
            <a:r>
              <a:rPr lang="zh-TW" altLang="en-US" dirty="0" smtClean="0"/>
              <a:t>加法</a:t>
            </a:r>
            <a:r>
              <a:rPr lang="en-US" altLang="zh-TW" dirty="0"/>
              <a:t>(addition)</a:t>
            </a:r>
            <a:r>
              <a:rPr lang="zh-TW" altLang="en-US" dirty="0" smtClean="0"/>
              <a:t>、減法</a:t>
            </a:r>
            <a:r>
              <a:rPr lang="en-US" altLang="zh-TW" dirty="0"/>
              <a:t>(Subtraction)</a:t>
            </a:r>
            <a:r>
              <a:rPr lang="zh-TW" altLang="en-US" dirty="0" smtClean="0"/>
              <a:t>，</a:t>
            </a:r>
            <a:r>
              <a:rPr lang="zh-TW" altLang="en-US" dirty="0"/>
              <a:t>彼此依照出現順序運算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56" y="4423993"/>
            <a:ext cx="3841397" cy="25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2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向量物件運算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Vector Object Operation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492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向量（</a:t>
            </a:r>
            <a:r>
              <a:rPr lang="en-US" altLang="zh-TW" dirty="0"/>
              <a:t>Vector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R </a:t>
            </a:r>
            <a:r>
              <a:rPr lang="zh-TW" altLang="en-US" sz="3600" dirty="0" smtClean="0"/>
              <a:t>語言就是一種處理向量的語言</a:t>
            </a:r>
            <a:endParaRPr lang="en-US" altLang="zh-TW" sz="3600" dirty="0" smtClean="0"/>
          </a:p>
          <a:p>
            <a:r>
              <a:rPr lang="en-US" altLang="zh-TW" sz="3600" dirty="0" smtClean="0"/>
              <a:t>The R language is a language that handles vectors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209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向量（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 </a:t>
            </a:r>
            <a:r>
              <a:rPr lang="zh-TW" altLang="en-US" sz="3200" dirty="0"/>
              <a:t>語言最重要的特色是向量（</a:t>
            </a:r>
            <a:r>
              <a:rPr lang="en-US" altLang="zh-TW" sz="3200" dirty="0"/>
              <a:t>Vector</a:t>
            </a:r>
            <a:r>
              <a:rPr lang="zh-TW" altLang="en-US" sz="3200" dirty="0"/>
              <a:t>）物件</a:t>
            </a:r>
            <a:r>
              <a:rPr lang="zh-TW" altLang="en-US" sz="3200" dirty="0" smtClean="0"/>
              <a:t>觀念</a:t>
            </a:r>
            <a:endParaRPr lang="en-US" altLang="zh-TW" sz="3200" dirty="0" smtClean="0"/>
          </a:p>
          <a:p>
            <a:r>
              <a:rPr lang="en-US" altLang="zh-TW" sz="3200" dirty="0" smtClean="0"/>
              <a:t>The most important feature of R language is the concept of vector objects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560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數值型的向量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(Numeric Vector Object)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4348" y="2531175"/>
            <a:ext cx="10564970" cy="3318936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從起始值到終值，每次遞增</a:t>
            </a:r>
            <a:r>
              <a:rPr lang="en-US" altLang="zh-TW" sz="3200" dirty="0"/>
              <a:t>1</a:t>
            </a:r>
            <a:r>
              <a:rPr lang="zh-TW" altLang="en-US" sz="3200" dirty="0"/>
              <a:t>，如果是負值則每次增加</a:t>
            </a:r>
            <a:r>
              <a:rPr lang="en-US" altLang="zh-TW" sz="3200" dirty="0"/>
              <a:t>-1</a:t>
            </a:r>
            <a:endParaRPr lang="en-US" altLang="zh-TW" sz="3200" dirty="0" smtClean="0"/>
          </a:p>
          <a:p>
            <a:r>
              <a:rPr lang="zh-TW" altLang="en-US" sz="3200" dirty="0" smtClean="0"/>
              <a:t>使用</a:t>
            </a:r>
            <a:r>
              <a:rPr lang="zh-TW" altLang="en-US" sz="3200" dirty="0"/>
              <a:t>序列號</a:t>
            </a:r>
            <a:r>
              <a:rPr lang="en-US" altLang="zh-TW" sz="3200" dirty="0"/>
              <a:t>":" </a:t>
            </a:r>
            <a:r>
              <a:rPr lang="zh-TW" altLang="en-US" sz="3200" dirty="0"/>
              <a:t>建立向量</a:t>
            </a:r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76" y="3941669"/>
            <a:ext cx="8424742" cy="27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zh-TW" altLang="en-US" dirty="0"/>
              <a:t>語言之美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大數據需處理的資料是廣泛的，基本上可分成</a:t>
            </a:r>
            <a:r>
              <a:rPr lang="zh-TW" altLang="en-US" sz="2800" dirty="0" smtClean="0"/>
              <a:t>二大類</a:t>
            </a:r>
            <a:r>
              <a:rPr lang="zh-TW" altLang="en-US" sz="2800" dirty="0"/>
              <a:t>，</a:t>
            </a:r>
            <a:r>
              <a:rPr lang="zh-TW" altLang="en-US" sz="2800" dirty="0">
                <a:solidFill>
                  <a:srgbClr val="FF0000"/>
                </a:solidFill>
              </a:rPr>
              <a:t>有序資料與無序資料</a:t>
            </a:r>
            <a:r>
              <a:rPr lang="zh-TW" altLang="en-US" sz="2800" dirty="0"/>
              <a:t>，對於有序資料，目前許多</a:t>
            </a:r>
            <a:r>
              <a:rPr lang="zh-TW" altLang="en-US" sz="2800" dirty="0" smtClean="0"/>
              <a:t>程式</a:t>
            </a:r>
            <a:r>
              <a:rPr lang="zh-TW" altLang="en-US" sz="2800" dirty="0"/>
              <a:t>語言已可處理。但對於</a:t>
            </a:r>
            <a:r>
              <a:rPr lang="zh-TW" altLang="en-US" sz="2800" dirty="0">
                <a:solidFill>
                  <a:srgbClr val="FF0000"/>
                </a:solidFill>
              </a:rPr>
              <a:t>無序資料</a:t>
            </a:r>
            <a:r>
              <a:rPr lang="zh-TW" altLang="en-US" sz="2800" dirty="0"/>
              <a:t>，例如，地理位置</a:t>
            </a:r>
            <a:r>
              <a:rPr lang="zh-TW" altLang="en-US" sz="2800" dirty="0" smtClean="0"/>
              <a:t>資訊</a:t>
            </a:r>
            <a:r>
              <a:rPr lang="zh-TW" altLang="en-US" sz="2800" dirty="0"/>
              <a:t>，臉書訊息，視訊資料⋯等，是無法處理。而</a:t>
            </a:r>
            <a:r>
              <a:rPr lang="en-US" altLang="zh-TW" sz="2800" dirty="0"/>
              <a:t>R </a:t>
            </a:r>
            <a:r>
              <a:rPr lang="zh-TW" altLang="en-US" sz="2800" dirty="0" smtClean="0"/>
              <a:t>語言</a:t>
            </a:r>
            <a:r>
              <a:rPr lang="zh-TW" altLang="en-US" sz="2800" dirty="0"/>
              <a:t>正可以解決這方面的問題，自此</a:t>
            </a:r>
            <a:r>
              <a:rPr lang="en-US" altLang="zh-TW" sz="2800" dirty="0"/>
              <a:t>R </a:t>
            </a:r>
            <a:r>
              <a:rPr lang="zh-TW" altLang="en-US" sz="2800" dirty="0"/>
              <a:t>已成為有志</a:t>
            </a:r>
            <a:r>
              <a:rPr lang="zh-TW" altLang="en-US" sz="2800" dirty="0" smtClean="0"/>
              <a:t>成為資訊</a:t>
            </a:r>
            <a:r>
              <a:rPr lang="zh-TW" altLang="en-US" sz="2800" dirty="0"/>
              <a:t>科學家</a:t>
            </a:r>
            <a:r>
              <a:rPr lang="en-US" altLang="zh-TW" sz="2800" dirty="0"/>
              <a:t>(Data Scientist) </a:t>
            </a:r>
            <a:r>
              <a:rPr lang="zh-TW" altLang="en-US" sz="2800" dirty="0"/>
              <a:t>或大數據工程師</a:t>
            </a:r>
            <a:r>
              <a:rPr lang="en-US" altLang="zh-TW" sz="2800" dirty="0"/>
              <a:t>(Big </a:t>
            </a:r>
            <a:r>
              <a:rPr lang="en-US" altLang="zh-TW" sz="2800" dirty="0" err="1" smtClean="0"/>
              <a:t>DataEngineer</a:t>
            </a:r>
            <a:r>
              <a:rPr lang="en-US" altLang="zh-TW" sz="2800" dirty="0"/>
              <a:t>) </a:t>
            </a:r>
            <a:r>
              <a:rPr lang="zh-TW" altLang="en-US" sz="2800" dirty="0"/>
              <a:t>所必需精通的電腦語言。</a:t>
            </a:r>
          </a:p>
        </p:txBody>
      </p:sp>
    </p:spTree>
    <p:extLst>
      <p:ext uri="{BB962C8B-B14F-4D97-AF65-F5344CB8AC3E}">
        <p14:creationId xmlns:p14="http://schemas.microsoft.com/office/powerpoint/2010/main" val="330350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簡單向量物件的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/>
              <a:t>(Simple Vector Object Operation)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將每一個元素加</a:t>
            </a:r>
            <a:r>
              <a:rPr lang="en-US" altLang="zh-TW" sz="3200" dirty="0"/>
              <a:t>3 </a:t>
            </a:r>
            <a:r>
              <a:rPr lang="zh-TW" altLang="en-US" sz="3200" dirty="0"/>
              <a:t>的執行情形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32" y="2727744"/>
            <a:ext cx="3839232" cy="29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4647" y="647642"/>
            <a:ext cx="9601196" cy="1303867"/>
          </a:xfrm>
        </p:spPr>
        <p:txBody>
          <a:bodyPr/>
          <a:lstStyle/>
          <a:p>
            <a:r>
              <a:rPr lang="zh-TW" altLang="en-US" dirty="0" smtClean="0"/>
              <a:t>連接向量物件</a:t>
            </a:r>
            <a:r>
              <a:rPr lang="en-US" altLang="zh-TW" dirty="0" smtClean="0"/>
              <a:t>(Connect the Vector Object)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649" y="2555625"/>
            <a:ext cx="8236723" cy="16039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24647" y="1868634"/>
            <a:ext cx="1967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c( ) </a:t>
            </a:r>
            <a:r>
              <a:rPr lang="zh-TW" altLang="en-US" sz="2800" dirty="0" smtClean="0"/>
              <a:t>函數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649" y="4159573"/>
            <a:ext cx="7636180" cy="1584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13860" y="5121902"/>
            <a:ext cx="3650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baskets.NBA2016.Lin=c(7,8,6,11,9,12)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1266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02506"/>
            <a:ext cx="10515600" cy="1242959"/>
          </a:xfrm>
        </p:spPr>
        <p:txBody>
          <a:bodyPr/>
          <a:lstStyle/>
          <a:p>
            <a:r>
              <a:rPr lang="zh-TW" altLang="en-US" dirty="0" smtClean="0"/>
              <a:t>重複向量物件</a:t>
            </a:r>
            <a:r>
              <a:rPr lang="en-US" altLang="zh-TW" dirty="0" smtClean="0"/>
              <a:t>(Repeat Vector Object)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31831"/>
            <a:ext cx="10799160" cy="40826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253077"/>
            <a:ext cx="1132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rep( )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237779" y="5462082"/>
            <a:ext cx="2950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rep(1:3,times=3,each=2)</a:t>
            </a:r>
          </a:p>
          <a:p>
            <a:r>
              <a:rPr lang="en-US" altLang="zh-TW" dirty="0"/>
              <a:t>rep(1:3,each=2,length.out=8)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86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修改向量物件元素</a:t>
            </a:r>
            <a:r>
              <a:rPr lang="zh-TW" altLang="en-US" dirty="0" smtClean="0"/>
              <a:t>值</a:t>
            </a:r>
            <a:r>
              <a:rPr lang="en-US" altLang="zh-TW" sz="3200" dirty="0" smtClean="0"/>
              <a:t>(Modify the vector object value)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2662"/>
            <a:ext cx="10293630" cy="28151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8340" y="4947781"/>
            <a:ext cx="4071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baskets.NBA2016.Jordon=c(10,5,9,15,7,11)</a:t>
            </a:r>
          </a:p>
          <a:p>
            <a:r>
              <a:rPr lang="en-US" altLang="zh-TW" dirty="0" smtClean="0"/>
              <a:t>baskets.NBA2016.Jordon[2]=8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03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5674" y="1"/>
            <a:ext cx="10515600" cy="82671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邏輯向量（</a:t>
            </a:r>
            <a:r>
              <a:rPr lang="en-US" altLang="zh-TW" dirty="0"/>
              <a:t>Logical Vector</a:t>
            </a:r>
            <a:r>
              <a:rPr lang="zh-TW" altLang="en-US" dirty="0"/>
              <a:t>）</a:t>
            </a:r>
            <a:r>
              <a:rPr lang="en-US" altLang="zh-TW" dirty="0" smtClean="0"/>
              <a:t>TRUE and FALSE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925" y="826719"/>
            <a:ext cx="8016659" cy="42635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74" y="5090260"/>
            <a:ext cx="7284273" cy="14859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83474" y="5547646"/>
            <a:ext cx="293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baskets.NBA2016.Jordon&gt;10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21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處理</a:t>
            </a:r>
            <a:r>
              <a:rPr lang="zh-TW" altLang="en-US" dirty="0"/>
              <a:t>矩陣與更高維數據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Matrix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7541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向量（</a:t>
            </a:r>
            <a:r>
              <a:rPr lang="en-US" altLang="zh-TW" sz="3600" dirty="0" smtClean="0"/>
              <a:t>Vector</a:t>
            </a:r>
            <a:r>
              <a:rPr lang="zh-TW" altLang="en-US" sz="3600" dirty="0" smtClean="0"/>
              <a:t>）、矩陣（</a:t>
            </a:r>
            <a:r>
              <a:rPr lang="en-US" altLang="zh-TW" sz="3600" dirty="0" smtClean="0"/>
              <a:t>Matrix</a:t>
            </a:r>
            <a:r>
              <a:rPr lang="zh-TW" altLang="en-US" sz="3600" dirty="0" smtClean="0"/>
              <a:t>）、陣列</a:t>
            </a:r>
            <a:r>
              <a:rPr lang="zh-TW" altLang="en-US" sz="3600" dirty="0"/>
              <a:t>組（</a:t>
            </a:r>
            <a:r>
              <a:rPr lang="en-US" altLang="zh-TW" sz="3600" dirty="0"/>
              <a:t>Array</a:t>
            </a:r>
            <a:r>
              <a:rPr lang="zh-TW" altLang="en-US" sz="3600" dirty="0" smtClean="0"/>
              <a:t>）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95" y="2217107"/>
            <a:ext cx="5596406" cy="2895143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915438" y="5112250"/>
            <a:ext cx="8105383" cy="565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solidFill>
                  <a:srgbClr val="FF0000"/>
                </a:solidFill>
              </a:rPr>
              <a:t>向量（</a:t>
            </a:r>
            <a:r>
              <a:rPr lang="en-US" altLang="zh-TW" sz="2800" dirty="0" smtClean="0">
                <a:solidFill>
                  <a:srgbClr val="FF0000"/>
                </a:solidFill>
              </a:rPr>
              <a:t>Vector</a:t>
            </a:r>
            <a:r>
              <a:rPr lang="zh-TW" altLang="en-US" sz="2800" dirty="0" smtClean="0">
                <a:solidFill>
                  <a:srgbClr val="FF0000"/>
                </a:solidFill>
              </a:rPr>
              <a:t>）、矩陣（</a:t>
            </a:r>
            <a:r>
              <a:rPr lang="en-US" altLang="zh-TW" sz="2800" dirty="0" smtClean="0">
                <a:solidFill>
                  <a:srgbClr val="FF0000"/>
                </a:solidFill>
              </a:rPr>
              <a:t>Matrix</a:t>
            </a:r>
            <a:r>
              <a:rPr lang="zh-TW" altLang="en-US" sz="2800" dirty="0" smtClean="0">
                <a:solidFill>
                  <a:srgbClr val="FF0000"/>
                </a:solidFill>
              </a:rPr>
              <a:t>）、陣列組（</a:t>
            </a:r>
            <a:r>
              <a:rPr lang="en-US" altLang="zh-TW" sz="2800" dirty="0" smtClean="0">
                <a:solidFill>
                  <a:srgbClr val="FF0000"/>
                </a:solidFill>
              </a:rPr>
              <a:t>Array</a:t>
            </a:r>
            <a:r>
              <a:rPr lang="zh-TW" altLang="en-US" sz="2800" dirty="0" smtClean="0">
                <a:solidFill>
                  <a:srgbClr val="FF0000"/>
                </a:solidFill>
              </a:rPr>
              <a:t>）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325310"/>
            <a:ext cx="9601196" cy="1303867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Create a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3662" y="1397831"/>
            <a:ext cx="10604676" cy="4371903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matrix(data, </a:t>
            </a:r>
            <a:r>
              <a:rPr lang="en-US" altLang="zh-TW" sz="3200" dirty="0" err="1"/>
              <a:t>nrow</a:t>
            </a:r>
            <a:r>
              <a:rPr lang="en-US" altLang="zh-TW" sz="3200" dirty="0"/>
              <a:t> = ?, </a:t>
            </a:r>
            <a:r>
              <a:rPr lang="en-US" altLang="zh-TW" sz="3200" dirty="0" err="1"/>
              <a:t>ncol</a:t>
            </a:r>
            <a:r>
              <a:rPr lang="en-US" altLang="zh-TW" sz="3200" dirty="0"/>
              <a:t> = ?, </a:t>
            </a:r>
            <a:r>
              <a:rPr lang="en-US" altLang="zh-TW" sz="3200" dirty="0" err="1"/>
              <a:t>byrow</a:t>
            </a:r>
            <a:r>
              <a:rPr lang="en-US" altLang="zh-TW" sz="3200" dirty="0"/>
              <a:t> = logical, dimnames = NULL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smtClean="0"/>
              <a:t>data</a:t>
            </a:r>
            <a:r>
              <a:rPr lang="zh-TW" altLang="en-US" sz="3200" dirty="0"/>
              <a:t>：數據</a:t>
            </a:r>
            <a:r>
              <a:rPr lang="zh-TW" altLang="en-US" sz="3200" dirty="0" smtClean="0"/>
              <a:t>資料</a:t>
            </a:r>
            <a:endParaRPr lang="en-US" altLang="zh-TW" sz="3200" dirty="0" smtClean="0"/>
          </a:p>
          <a:p>
            <a:r>
              <a:rPr lang="en-US" altLang="zh-TW" sz="3200" dirty="0" err="1"/>
              <a:t>nrow</a:t>
            </a:r>
            <a:r>
              <a:rPr lang="zh-TW" altLang="en-US" sz="3200" dirty="0"/>
              <a:t>：預計列的</a:t>
            </a:r>
            <a:r>
              <a:rPr lang="zh-TW" altLang="en-US" sz="3200" dirty="0" smtClean="0"/>
              <a:t>數量</a:t>
            </a:r>
            <a:endParaRPr lang="en-US" altLang="zh-TW" sz="3200" dirty="0" smtClean="0"/>
          </a:p>
          <a:p>
            <a:r>
              <a:rPr lang="en-US" altLang="zh-TW" sz="3200" dirty="0" err="1"/>
              <a:t>ncol</a:t>
            </a:r>
            <a:r>
              <a:rPr lang="zh-TW" altLang="en-US" sz="3200" dirty="0"/>
              <a:t>：預計欄的</a:t>
            </a:r>
            <a:r>
              <a:rPr lang="zh-TW" altLang="en-US" sz="3200" dirty="0" smtClean="0"/>
              <a:t>數量</a:t>
            </a:r>
            <a:r>
              <a:rPr lang="en-US" altLang="zh-TW" sz="3200" dirty="0" err="1" smtClean="0"/>
              <a:t>byrow</a:t>
            </a:r>
            <a:r>
              <a:rPr lang="zh-TW" altLang="en-US" sz="3200" dirty="0"/>
              <a:t>：邏輯值。預設是 </a:t>
            </a:r>
            <a:r>
              <a:rPr lang="en-US" altLang="zh-TW" sz="3200" dirty="0"/>
              <a:t>FALSE</a:t>
            </a:r>
            <a:r>
              <a:rPr lang="zh-TW" altLang="en-US" sz="3200" dirty="0"/>
              <a:t>，表示先循欄（</a:t>
            </a:r>
            <a:r>
              <a:rPr lang="en-US" altLang="zh-TW" sz="3200" dirty="0"/>
              <a:t>col</a:t>
            </a:r>
            <a:r>
              <a:rPr lang="zh-TW" altLang="en-US" sz="3200" dirty="0"/>
              <a:t>）填</a:t>
            </a:r>
            <a:r>
              <a:rPr lang="zh-TW" altLang="en-US" sz="3200" dirty="0" smtClean="0"/>
              <a:t>資料，</a:t>
            </a:r>
            <a:r>
              <a:rPr lang="zh-TW" altLang="en-US" sz="3200" dirty="0"/>
              <a:t>如果是</a:t>
            </a:r>
            <a:r>
              <a:rPr lang="en-US" altLang="zh-TW" sz="3200" dirty="0"/>
              <a:t>TRUE </a:t>
            </a:r>
            <a:r>
              <a:rPr lang="zh-TW" altLang="en-US" sz="3200" dirty="0"/>
              <a:t>則先填列（</a:t>
            </a:r>
            <a:r>
              <a:rPr lang="en-US" altLang="zh-TW" sz="3200" dirty="0"/>
              <a:t>row</a:t>
            </a:r>
            <a:r>
              <a:rPr lang="zh-TW" altLang="en-US" sz="3200" dirty="0"/>
              <a:t>）</a:t>
            </a:r>
            <a:endParaRPr lang="en-US" altLang="zh-TW" sz="3200" dirty="0" smtClean="0"/>
          </a:p>
          <a:p>
            <a:r>
              <a:rPr lang="en-US" altLang="zh-TW" sz="3200" dirty="0"/>
              <a:t>dimnames</a:t>
            </a:r>
            <a:r>
              <a:rPr lang="zh-TW" altLang="en-US" sz="3200" dirty="0"/>
              <a:t>：矩陣屬性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214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31008" y="632046"/>
            <a:ext cx="9601196" cy="1303867"/>
          </a:xfrm>
        </p:spPr>
        <p:txBody>
          <a:bodyPr/>
          <a:lstStyle/>
          <a:p>
            <a:r>
              <a:rPr lang="zh-TW" altLang="en-US" dirty="0" smtClean="0"/>
              <a:t>建立矩陣</a:t>
            </a:r>
            <a:r>
              <a:rPr lang="en-US" altLang="zh-TW" dirty="0" smtClean="0"/>
              <a:t>Create a Matrix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913"/>
            <a:ext cx="8182410" cy="38636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13076" y="4244078"/>
            <a:ext cx="216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matrix(1:12,nrow = 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948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建立矩陣</a:t>
            </a:r>
            <a:r>
              <a:rPr lang="en-US" altLang="zh-TW" dirty="0" smtClean="0"/>
              <a:t>Create a Matrix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050" y="2285999"/>
            <a:ext cx="10265900" cy="351981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33481" y="4268462"/>
            <a:ext cx="5045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second.matrix</a:t>
            </a:r>
            <a:r>
              <a:rPr lang="en-US" altLang="zh-TW" dirty="0"/>
              <a:t>=matrix(1:12,nrow = 4,byrow = TRUE)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5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</a:t>
            </a:r>
            <a:r>
              <a:rPr lang="zh-TW" altLang="en-US" dirty="0" smtClean="0"/>
              <a:t>語言之美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 </a:t>
            </a:r>
            <a:r>
              <a:rPr lang="zh-TW" altLang="en-US" sz="3200" dirty="0"/>
              <a:t>語言之美在於，你可以透過修改很多高手已經寫好的套件程式，</a:t>
            </a:r>
            <a:r>
              <a:rPr lang="zh-TW" altLang="en-US" sz="3200" dirty="0" smtClean="0"/>
              <a:t>解決各式各樣</a:t>
            </a:r>
            <a:r>
              <a:rPr lang="zh-TW" altLang="en-US" sz="3200" dirty="0"/>
              <a:t>的問題。</a:t>
            </a:r>
          </a:p>
        </p:txBody>
      </p:sp>
    </p:spTree>
    <p:extLst>
      <p:ext uri="{BB962C8B-B14F-4D97-AF65-F5344CB8AC3E}">
        <p14:creationId xmlns:p14="http://schemas.microsoft.com/office/powerpoint/2010/main" val="3753106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2524" y="455451"/>
            <a:ext cx="9601196" cy="1303867"/>
          </a:xfrm>
        </p:spPr>
        <p:txBody>
          <a:bodyPr/>
          <a:lstStyle/>
          <a:p>
            <a:r>
              <a:rPr lang="zh-TW" altLang="en-US" dirty="0"/>
              <a:t>向量組成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Vector Composition </a:t>
            </a:r>
            <a:r>
              <a:rPr lang="en-US" altLang="zh-TW" dirty="0"/>
              <a:t>M</a:t>
            </a:r>
            <a:r>
              <a:rPr lang="en-US" altLang="zh-TW" dirty="0" smtClean="0"/>
              <a:t>atrix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4607"/>
            <a:ext cx="8147900" cy="37886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578649"/>
            <a:ext cx="2656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rbind</a:t>
            </a:r>
            <a:r>
              <a:rPr lang="en-US" altLang="zh-TW" sz="3200" dirty="0" smtClean="0"/>
              <a:t>( ) </a:t>
            </a:r>
            <a:r>
              <a:rPr lang="zh-TW" altLang="en-US" sz="3200" dirty="0" smtClean="0"/>
              <a:t>函數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035124" y="4712754"/>
            <a:ext cx="1901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v1=c(7,11,15)</a:t>
            </a:r>
          </a:p>
          <a:p>
            <a:r>
              <a:rPr lang="en-US" altLang="zh-TW" dirty="0"/>
              <a:t>v2=c(5,10,9)</a:t>
            </a:r>
          </a:p>
          <a:p>
            <a:r>
              <a:rPr lang="en-US" altLang="zh-TW" dirty="0"/>
              <a:t>a1=</a:t>
            </a:r>
            <a:r>
              <a:rPr lang="en-US" altLang="zh-TW" dirty="0" err="1"/>
              <a:t>rbind</a:t>
            </a:r>
            <a:r>
              <a:rPr lang="en-US" altLang="zh-TW" dirty="0"/>
              <a:t>(v1,v2)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3776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733" y="235634"/>
            <a:ext cx="9601196" cy="1303867"/>
          </a:xfrm>
        </p:spPr>
        <p:txBody>
          <a:bodyPr/>
          <a:lstStyle/>
          <a:p>
            <a:r>
              <a:rPr lang="en-US" altLang="zh-TW" dirty="0" smtClean="0"/>
              <a:t>cbind(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141" y="1307682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cbind( ) </a:t>
            </a:r>
            <a:r>
              <a:rPr lang="zh-TW" altLang="en-US" sz="3200" dirty="0"/>
              <a:t>函數可將</a:t>
            </a:r>
            <a:r>
              <a:rPr lang="en-US" altLang="zh-TW" sz="3200" dirty="0"/>
              <a:t>2 </a:t>
            </a:r>
            <a:r>
              <a:rPr lang="zh-TW" altLang="en-US" sz="3200" dirty="0"/>
              <a:t>個或多個向量組成矩陣，功能類似</a:t>
            </a:r>
            <a:r>
              <a:rPr lang="en-US" altLang="zh-TW" sz="3200" dirty="0" err="1"/>
              <a:t>rbind</a:t>
            </a:r>
            <a:r>
              <a:rPr lang="en-US" altLang="zh-TW" sz="3200" dirty="0"/>
              <a:t>( ) </a:t>
            </a:r>
            <a:r>
              <a:rPr lang="zh-TW" altLang="en-US" sz="3200" dirty="0"/>
              <a:t>不過，它是以</a:t>
            </a:r>
            <a:r>
              <a:rPr lang="zh-TW" altLang="en-US" sz="3200" dirty="0" smtClean="0"/>
              <a:t>矩陣</a:t>
            </a:r>
            <a:r>
              <a:rPr lang="zh-TW" altLang="en-US" sz="3200" dirty="0" smtClean="0">
                <a:solidFill>
                  <a:srgbClr val="FF0000"/>
                </a:solidFill>
              </a:rPr>
              <a:t>欄</a:t>
            </a:r>
            <a:r>
              <a:rPr lang="zh-TW" altLang="en-US" sz="3200" dirty="0"/>
              <a:t>方式組織向量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33" y="2501944"/>
            <a:ext cx="7485506" cy="37857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18583" y="4626618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a3=</a:t>
            </a:r>
            <a:r>
              <a:rPr lang="en-US" altLang="zh-TW" dirty="0" err="1"/>
              <a:t>cbind</a:t>
            </a:r>
            <a:r>
              <a:rPr lang="en-US" altLang="zh-TW" dirty="0"/>
              <a:t>(v1,v2)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386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2202" y="363946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矩陣元素的</a:t>
            </a:r>
            <a:r>
              <a:rPr lang="zh-TW" altLang="en-US" sz="3600" dirty="0" smtClean="0"/>
              <a:t>取得</a:t>
            </a:r>
            <a:r>
              <a:rPr lang="en-US" altLang="zh-TW" sz="3600" dirty="0" smtClean="0"/>
              <a:t>(Acquisition of matrix elements)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2202" y="1430722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與向量相同，索引必須在中括號內，中括號參數第一個是列（</a:t>
            </a:r>
            <a:r>
              <a:rPr lang="en-US" altLang="zh-TW" sz="2800" dirty="0"/>
              <a:t>row</a:t>
            </a:r>
            <a:r>
              <a:rPr lang="zh-TW" altLang="en-US" sz="2800" dirty="0"/>
              <a:t>），第二個是</a:t>
            </a:r>
            <a:r>
              <a:rPr lang="zh-TW" altLang="en-US" sz="2800" dirty="0" smtClean="0"/>
              <a:t>欄（</a:t>
            </a:r>
            <a:r>
              <a:rPr lang="en-US" altLang="zh-TW" sz="2800" dirty="0"/>
              <a:t>col</a:t>
            </a:r>
            <a:r>
              <a:rPr lang="zh-TW" altLang="en-US" sz="2800" dirty="0" smtClean="0"/>
              <a:t>）。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03" y="2603297"/>
            <a:ext cx="2949438" cy="38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7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573" y="365125"/>
            <a:ext cx="1134858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負索引取得矩陣</a:t>
            </a:r>
            <a:r>
              <a:rPr lang="zh-TW" altLang="en-US" sz="3200" dirty="0" smtClean="0"/>
              <a:t>元素</a:t>
            </a:r>
            <a:r>
              <a:rPr lang="en-US" altLang="zh-TW" sz="3200" dirty="0"/>
              <a:t>(The negative index gets the matrix element)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18" y="1491580"/>
            <a:ext cx="5448830" cy="50026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36" y="1491580"/>
            <a:ext cx="5287377" cy="438312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71792" y="60197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TW" dirty="0"/>
              <a:t>my.matrix=matrix(1:20,nrow = 4)</a:t>
            </a:r>
          </a:p>
          <a:p>
            <a:r>
              <a:rPr lang="fr-FR" altLang="zh-TW" dirty="0"/>
              <a:t>my.matrix[-3,-4]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59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3584"/>
            <a:ext cx="11745532" cy="1303867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三維或高維陣列</a:t>
            </a:r>
            <a:r>
              <a:rPr lang="zh-TW" altLang="en-US" sz="3200" dirty="0" smtClean="0"/>
              <a:t>組</a:t>
            </a:r>
            <a:r>
              <a:rPr lang="en-US" altLang="zh-TW" sz="3200" dirty="0"/>
              <a:t>(Three-dimensional or high-dimensional array)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139" y="1321389"/>
            <a:ext cx="10515600" cy="4351338"/>
          </a:xfrm>
        </p:spPr>
        <p:txBody>
          <a:bodyPr/>
          <a:lstStyle/>
          <a:p>
            <a:r>
              <a:rPr lang="zh-TW" altLang="en-US" sz="2400" dirty="0"/>
              <a:t>建立三維陣列</a:t>
            </a:r>
            <a:r>
              <a:rPr lang="zh-TW" altLang="en-US" sz="2400" dirty="0" smtClean="0"/>
              <a:t>組：</a:t>
            </a:r>
            <a:r>
              <a:rPr lang="zh-TW" altLang="en-US" sz="2400" dirty="0"/>
              <a:t>建立一個元素為</a:t>
            </a:r>
            <a:r>
              <a:rPr lang="en-US" altLang="zh-TW" sz="2400" dirty="0"/>
              <a:t>1:24 </a:t>
            </a:r>
            <a:r>
              <a:rPr lang="zh-TW" altLang="en-US" sz="2400" dirty="0"/>
              <a:t>的三維陣列組，列數是</a:t>
            </a:r>
            <a:r>
              <a:rPr lang="en-US" altLang="zh-TW" sz="2400" dirty="0"/>
              <a:t>3</a:t>
            </a:r>
            <a:r>
              <a:rPr lang="zh-TW" altLang="en-US" sz="2400" dirty="0"/>
              <a:t>，行數是</a:t>
            </a:r>
            <a:r>
              <a:rPr lang="en-US" altLang="zh-TW" sz="2400" dirty="0"/>
              <a:t>4</a:t>
            </a:r>
            <a:r>
              <a:rPr lang="zh-TW" altLang="en-US" sz="2400" dirty="0"/>
              <a:t>，表格數是</a:t>
            </a:r>
            <a:r>
              <a:rPr lang="en-US" altLang="zh-TW" sz="2400" dirty="0"/>
              <a:t>2</a:t>
            </a:r>
            <a:r>
              <a:rPr lang="zh-TW" altLang="en-US" sz="2400" dirty="0"/>
              <a:t>。</a:t>
            </a:r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81" y="2137893"/>
            <a:ext cx="5296693" cy="41791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22228" y="4378190"/>
            <a:ext cx="346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first.3array=array(1:24,dim=c(3,4,2))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191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1381" y="828784"/>
            <a:ext cx="9601196" cy="60077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200" dirty="0"/>
              <a:t>篩選每個表格的第</a:t>
            </a:r>
            <a:r>
              <a:rPr lang="en-US" altLang="zh-TW" sz="3200" dirty="0"/>
              <a:t>3 </a:t>
            </a:r>
            <a:r>
              <a:rPr lang="zh-TW" altLang="en-US" sz="3200" dirty="0"/>
              <a:t>列資料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1" y="2023182"/>
            <a:ext cx="4801099" cy="31670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12" y="1313469"/>
            <a:ext cx="5957188" cy="47009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08278" y="5512046"/>
            <a:ext cx="147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first.3array[3,,]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792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5761" y="2549167"/>
            <a:ext cx="10515600" cy="1325563"/>
          </a:xfrm>
        </p:spPr>
        <p:txBody>
          <a:bodyPr/>
          <a:lstStyle/>
          <a:p>
            <a:r>
              <a:rPr lang="zh-TW" altLang="en-US" dirty="0"/>
              <a:t>因子</a:t>
            </a:r>
            <a:r>
              <a:rPr lang="en-US" altLang="zh-TW" dirty="0"/>
              <a:t>factor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781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因子</a:t>
            </a:r>
            <a:r>
              <a:rPr lang="en-US" altLang="zh-TW" dirty="0" smtClean="0"/>
              <a:t>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在真實的世界中，我們會遇上各類的數據。例如，形容天氣，可用</a:t>
            </a:r>
            <a:r>
              <a:rPr lang="en-US" altLang="zh-TW" sz="2000" dirty="0"/>
              <a:t>" </a:t>
            </a:r>
            <a:r>
              <a:rPr lang="zh-TW" altLang="en-US" sz="2000" dirty="0"/>
              <a:t>晴天</a:t>
            </a:r>
            <a:r>
              <a:rPr lang="en-US" altLang="zh-TW" sz="2000" dirty="0"/>
              <a:t>"</a:t>
            </a:r>
            <a:r>
              <a:rPr lang="zh-TW" altLang="en-US" sz="2000" dirty="0"/>
              <a:t>、</a:t>
            </a:r>
            <a:r>
              <a:rPr lang="en-US" altLang="zh-TW" sz="2000" dirty="0"/>
              <a:t>" </a:t>
            </a:r>
            <a:r>
              <a:rPr lang="zh-TW" altLang="en-US" sz="2000" dirty="0" smtClean="0"/>
              <a:t>陰天</a:t>
            </a:r>
            <a:r>
              <a:rPr lang="en-US" altLang="zh-TW" sz="2000" dirty="0"/>
              <a:t>"</a:t>
            </a:r>
            <a:r>
              <a:rPr lang="zh-TW" altLang="en-US" sz="2000" dirty="0"/>
              <a:t>、</a:t>
            </a:r>
            <a:r>
              <a:rPr lang="en-US" altLang="zh-TW" sz="2000" dirty="0"/>
              <a:t>" </a:t>
            </a:r>
            <a:r>
              <a:rPr lang="zh-TW" altLang="en-US" sz="2000" dirty="0"/>
              <a:t>雨天</a:t>
            </a:r>
            <a:r>
              <a:rPr lang="en-US" altLang="zh-TW" sz="2000" dirty="0"/>
              <a:t>"</a:t>
            </a:r>
            <a:r>
              <a:rPr lang="zh-TW" altLang="en-US" sz="2000" dirty="0"/>
              <a:t>。球類運動，可用</a:t>
            </a:r>
            <a:r>
              <a:rPr lang="en-US" altLang="zh-TW" sz="2000" dirty="0"/>
              <a:t>" </a:t>
            </a:r>
            <a:r>
              <a:rPr lang="zh-TW" altLang="en-US" sz="2000" dirty="0"/>
              <a:t>籃球</a:t>
            </a:r>
            <a:r>
              <a:rPr lang="en-US" altLang="zh-TW" sz="2000" dirty="0"/>
              <a:t>"</a:t>
            </a:r>
            <a:r>
              <a:rPr lang="zh-TW" altLang="en-US" sz="2000" dirty="0"/>
              <a:t>、</a:t>
            </a:r>
            <a:r>
              <a:rPr lang="en-US" altLang="zh-TW" sz="2000" dirty="0"/>
              <a:t>" </a:t>
            </a:r>
            <a:r>
              <a:rPr lang="zh-TW" altLang="en-US" sz="2000" dirty="0"/>
              <a:t>棒球</a:t>
            </a:r>
            <a:r>
              <a:rPr lang="en-US" altLang="zh-TW" sz="2000" dirty="0"/>
              <a:t>"</a:t>
            </a:r>
            <a:r>
              <a:rPr lang="zh-TW" altLang="en-US" sz="2000" dirty="0"/>
              <a:t>、</a:t>
            </a:r>
            <a:r>
              <a:rPr lang="en-US" altLang="zh-TW" sz="2000" dirty="0"/>
              <a:t>" </a:t>
            </a:r>
            <a:r>
              <a:rPr lang="zh-TW" altLang="en-US" sz="2000" dirty="0"/>
              <a:t>足球</a:t>
            </a:r>
            <a:r>
              <a:rPr lang="en-US" altLang="zh-TW" sz="2000" dirty="0"/>
              <a:t>"</a:t>
            </a:r>
            <a:r>
              <a:rPr lang="zh-TW" altLang="en-US" sz="2000" dirty="0"/>
              <a:t>。汽車顏色。可用</a:t>
            </a:r>
            <a:r>
              <a:rPr lang="en-US" altLang="zh-TW" sz="2000" dirty="0"/>
              <a:t>" </a:t>
            </a:r>
            <a:r>
              <a:rPr lang="zh-TW" altLang="en-US" sz="2000" dirty="0" smtClean="0"/>
              <a:t>藍色</a:t>
            </a:r>
            <a:r>
              <a:rPr lang="en-US" altLang="zh-TW" sz="2000" dirty="0" smtClean="0"/>
              <a:t>"</a:t>
            </a:r>
            <a:r>
              <a:rPr lang="zh-TW" altLang="en-US" sz="2000" dirty="0"/>
              <a:t>、</a:t>
            </a:r>
            <a:r>
              <a:rPr lang="en-US" altLang="zh-TW" sz="2000" dirty="0"/>
              <a:t>" </a:t>
            </a:r>
            <a:r>
              <a:rPr lang="zh-TW" altLang="en-US" sz="2000" dirty="0"/>
              <a:t>黑色</a:t>
            </a:r>
            <a:r>
              <a:rPr lang="en-US" altLang="zh-TW" sz="2000" dirty="0"/>
              <a:t>"</a:t>
            </a:r>
            <a:r>
              <a:rPr lang="zh-TW" altLang="en-US" sz="2000" dirty="0"/>
              <a:t>、</a:t>
            </a:r>
            <a:r>
              <a:rPr lang="en-US" altLang="zh-TW" sz="2000" dirty="0"/>
              <a:t>" </a:t>
            </a:r>
            <a:r>
              <a:rPr lang="zh-TW" altLang="en-US" sz="2000" dirty="0"/>
              <a:t>銀色</a:t>
            </a:r>
            <a:r>
              <a:rPr lang="en-US" altLang="zh-TW" sz="2000" dirty="0"/>
              <a:t>" </a:t>
            </a:r>
            <a:r>
              <a:rPr lang="zh-TW" altLang="en-US" sz="2000" dirty="0"/>
              <a:t>等。是非題，可用</a:t>
            </a:r>
            <a:r>
              <a:rPr lang="en-US" altLang="zh-TW" sz="2000" dirty="0"/>
              <a:t>"Yes" </a:t>
            </a:r>
            <a:r>
              <a:rPr lang="zh-TW" altLang="en-US" sz="2000" dirty="0"/>
              <a:t>和</a:t>
            </a:r>
            <a:r>
              <a:rPr lang="en-US" altLang="zh-TW" sz="2000" dirty="0"/>
              <a:t>"No"</a:t>
            </a:r>
            <a:r>
              <a:rPr lang="zh-TW" altLang="en-US" sz="2000" dirty="0"/>
              <a:t>。在</a:t>
            </a:r>
            <a:r>
              <a:rPr lang="en-US" altLang="zh-TW" sz="2000" dirty="0"/>
              <a:t>R </a:t>
            </a:r>
            <a:r>
              <a:rPr lang="zh-TW" altLang="en-US" sz="2000" dirty="0"/>
              <a:t>語言中，我們稱以上</a:t>
            </a:r>
            <a:r>
              <a:rPr lang="zh-TW" altLang="en-US" sz="2000" dirty="0" smtClean="0"/>
              <a:t>分類觀念</a:t>
            </a:r>
            <a:r>
              <a:rPr lang="zh-TW" altLang="en-US" sz="2000" dirty="0"/>
              <a:t>為類別數據（</a:t>
            </a:r>
            <a:r>
              <a:rPr lang="en-US" altLang="zh-TW" sz="2000" dirty="0"/>
              <a:t>Categorical Data</a:t>
            </a:r>
            <a:r>
              <a:rPr lang="zh-TW" altLang="en-US" sz="2000" dirty="0"/>
              <a:t>）。</a:t>
            </a:r>
          </a:p>
          <a:p>
            <a:r>
              <a:rPr lang="zh-TW" altLang="en-US" sz="2000" dirty="0"/>
              <a:t>在類別數據中， 有些資料是可以排序或稱有順序關係稱有序因子（</a:t>
            </a:r>
            <a:r>
              <a:rPr lang="en-US" altLang="zh-TW" sz="2000" dirty="0" err="1" smtClean="0"/>
              <a:t>orderedfactor</a:t>
            </a:r>
            <a:r>
              <a:rPr lang="zh-TW" altLang="en-US" sz="2000" dirty="0"/>
              <a:t>）。</a:t>
            </a:r>
          </a:p>
          <a:p>
            <a:r>
              <a:rPr lang="zh-TW" altLang="en-US" sz="2000" dirty="0"/>
              <a:t>在</a:t>
            </a:r>
            <a:r>
              <a:rPr lang="en-US" altLang="zh-TW" sz="2000" dirty="0"/>
              <a:t>R </a:t>
            </a:r>
            <a:r>
              <a:rPr lang="zh-TW" altLang="en-US" sz="2000" dirty="0"/>
              <a:t>語言中有一個特別的數據結構稱因子（</a:t>
            </a:r>
            <a:r>
              <a:rPr lang="en-US" altLang="zh-TW" sz="2000" dirty="0"/>
              <a:t>factor</a:t>
            </a:r>
            <a:r>
              <a:rPr lang="zh-TW" altLang="en-US" sz="2000" dirty="0"/>
              <a:t>），這也是本章討論的重點。</a:t>
            </a:r>
            <a:r>
              <a:rPr lang="zh-TW" altLang="en-US" sz="2000" dirty="0" smtClean="0"/>
              <a:t>不論</a:t>
            </a:r>
            <a:r>
              <a:rPr lang="zh-TW" altLang="en-US" sz="2000" dirty="0"/>
              <a:t>是字串資料或數值資料，皆可轉換成因子。</a:t>
            </a:r>
          </a:p>
        </p:txBody>
      </p:sp>
    </p:spTree>
    <p:extLst>
      <p:ext uri="{BB962C8B-B14F-4D97-AF65-F5344CB8AC3E}">
        <p14:creationId xmlns:p14="http://schemas.microsoft.com/office/powerpoint/2010/main" val="482480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22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factor( ) </a:t>
            </a:r>
            <a:r>
              <a:rPr lang="zh-TW" altLang="en-US" sz="3200" dirty="0"/>
              <a:t>或</a:t>
            </a:r>
            <a:r>
              <a:rPr lang="en-US" altLang="zh-TW" sz="3200" dirty="0" err="1"/>
              <a:t>as.factor</a:t>
            </a:r>
            <a:r>
              <a:rPr lang="en-US" altLang="zh-TW" sz="3200" dirty="0"/>
              <a:t>( ) </a:t>
            </a:r>
            <a:r>
              <a:rPr lang="zh-TW" altLang="en-US" sz="3200" dirty="0"/>
              <a:t>函數建立因子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7787"/>
            <a:ext cx="9063577" cy="25371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17414"/>
            <a:ext cx="9063577" cy="2580325"/>
          </a:xfrm>
          <a:prstGeom prst="rect">
            <a:avLst/>
          </a:prstGeom>
        </p:spPr>
      </p:pic>
      <p:sp>
        <p:nvSpPr>
          <p:cNvPr id="6" name="文字方塊 2"/>
          <p:cNvSpPr txBox="1"/>
          <p:nvPr/>
        </p:nvSpPr>
        <p:spPr>
          <a:xfrm>
            <a:off x="6277841" y="2385444"/>
            <a:ext cx="424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yes.or.no=c("</a:t>
            </a:r>
            <a:r>
              <a:rPr lang="en-US" altLang="zh-TW" dirty="0" err="1"/>
              <a:t>yes","no","no","yes","yes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first.factor</a:t>
            </a:r>
            <a:r>
              <a:rPr lang="en-US" altLang="zh-TW" dirty="0"/>
              <a:t>=factor(yes.or.no)</a:t>
            </a:r>
          </a:p>
          <a:p>
            <a:r>
              <a:rPr lang="en-US" altLang="zh-TW" dirty="0" err="1"/>
              <a:t>first.factor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40466" y="5210533"/>
            <a:ext cx="421043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yes.or.no=c("</a:t>
            </a:r>
            <a:r>
              <a:rPr lang="en-US" altLang="zh-TW" dirty="0" err="1"/>
              <a:t>yes","no","no","yes","yes</a:t>
            </a:r>
            <a:r>
              <a:rPr lang="en-US" altLang="zh-TW" dirty="0"/>
              <a:t>")</a:t>
            </a:r>
          </a:p>
          <a:p>
            <a:r>
              <a:rPr lang="en-US" altLang="zh-TW" dirty="0" err="1" smtClean="0"/>
              <a:t>second.factor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as.factor</a:t>
            </a:r>
            <a:r>
              <a:rPr lang="en-US" altLang="zh-TW" dirty="0" smtClean="0"/>
              <a:t>(yes.or.no</a:t>
            </a:r>
            <a:r>
              <a:rPr lang="en-US" altLang="zh-TW" dirty="0"/>
              <a:t>)</a:t>
            </a:r>
          </a:p>
          <a:p>
            <a:r>
              <a:rPr lang="en-US" altLang="zh-TW" dirty="0" err="1" smtClean="0"/>
              <a:t>second.factor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569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levels </a:t>
            </a:r>
            <a:r>
              <a:rPr lang="zh-TW" altLang="en-US" sz="3200" dirty="0"/>
              <a:t>強制設定</a:t>
            </a:r>
            <a:r>
              <a:rPr lang="en-US" altLang="zh-TW" sz="3200" dirty="0"/>
              <a:t>Yes </a:t>
            </a:r>
            <a:r>
              <a:rPr lang="zh-TW" altLang="en-US" sz="3200" dirty="0"/>
              <a:t>和</a:t>
            </a:r>
            <a:r>
              <a:rPr lang="en-US" altLang="zh-TW" sz="3200" dirty="0" smtClean="0"/>
              <a:t>No</a:t>
            </a:r>
            <a:r>
              <a:rPr lang="zh-TW" altLang="en-US" sz="3200" dirty="0" smtClean="0"/>
              <a:t>的</a:t>
            </a:r>
            <a:r>
              <a:rPr lang="zh-TW" altLang="en-US" sz="3200" dirty="0"/>
              <a:t>順序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211284"/>
            <a:ext cx="10084886" cy="28349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27518" y="46714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yes.or.no=c("</a:t>
            </a:r>
            <a:r>
              <a:rPr lang="en-US" altLang="zh-TW" dirty="0" err="1"/>
              <a:t>yes","no","no","yes","yes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first.factor</a:t>
            </a:r>
            <a:r>
              <a:rPr lang="en-US" altLang="zh-TW" dirty="0"/>
              <a:t>=factor(</a:t>
            </a:r>
            <a:r>
              <a:rPr lang="en-US" altLang="zh-TW" dirty="0" err="1"/>
              <a:t>yes.or.no,levels</a:t>
            </a:r>
            <a:r>
              <a:rPr lang="en-US" altLang="zh-TW" dirty="0"/>
              <a:t>=c("</a:t>
            </a:r>
            <a:r>
              <a:rPr lang="en-US" altLang="zh-TW" dirty="0" err="1"/>
              <a:t>yes","no</a:t>
            </a:r>
            <a:r>
              <a:rPr lang="en-US" altLang="zh-TW" dirty="0"/>
              <a:t>"))</a:t>
            </a:r>
          </a:p>
          <a:p>
            <a:r>
              <a:rPr lang="en-US" altLang="zh-TW" dirty="0" err="1"/>
              <a:t>first.factor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0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zh-TW" altLang="en-US" dirty="0"/>
              <a:t>的執行環境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在</a:t>
            </a:r>
            <a:r>
              <a:rPr lang="en-US" altLang="zh-TW" sz="3200" dirty="0"/>
              <a:t>R </a:t>
            </a:r>
            <a:r>
              <a:rPr lang="zh-TW" altLang="en-US" sz="3200" dirty="0"/>
              <a:t>語言核心開發團隊的努力下，目前</a:t>
            </a:r>
            <a:r>
              <a:rPr lang="en-US" altLang="zh-TW" sz="3200" dirty="0"/>
              <a:t>R </a:t>
            </a:r>
            <a:r>
              <a:rPr lang="zh-TW" altLang="en-US" sz="3200" dirty="0"/>
              <a:t>語言已可以在常見的各種作業系統下</a:t>
            </a:r>
            <a:r>
              <a:rPr lang="zh-TW" altLang="en-US" sz="3200" dirty="0" smtClean="0"/>
              <a:t>執行。</a:t>
            </a:r>
            <a:endParaRPr lang="en-US" altLang="zh-TW" sz="3200" dirty="0" smtClean="0"/>
          </a:p>
          <a:p>
            <a:r>
              <a:rPr lang="zh-TW" altLang="en-US" sz="3200" dirty="0" smtClean="0"/>
              <a:t>例如</a:t>
            </a:r>
            <a:r>
              <a:rPr lang="zh-TW" altLang="en-US" sz="3200" dirty="0"/>
              <a:t>，</a:t>
            </a:r>
            <a:r>
              <a:rPr lang="en-US" altLang="zh-TW" sz="3200" dirty="0"/>
              <a:t>Windows</a:t>
            </a:r>
            <a:r>
              <a:rPr lang="zh-TW" altLang="en-US" sz="3200" dirty="0"/>
              <a:t>、</a:t>
            </a:r>
            <a:r>
              <a:rPr lang="en-US" altLang="zh-TW" sz="3200" dirty="0"/>
              <a:t>Mac OS</a:t>
            </a:r>
            <a:r>
              <a:rPr lang="zh-TW" altLang="en-US" sz="3200" dirty="0"/>
              <a:t>、</a:t>
            </a:r>
            <a:r>
              <a:rPr lang="en-US" altLang="zh-TW" sz="3200" dirty="0"/>
              <a:t>Unix </a:t>
            </a:r>
            <a:r>
              <a:rPr lang="zh-TW" altLang="en-US" sz="3200" dirty="0"/>
              <a:t>和</a:t>
            </a:r>
            <a:r>
              <a:rPr lang="en-US" altLang="zh-TW" sz="3200" dirty="0"/>
              <a:t>Linux</a:t>
            </a:r>
            <a:r>
              <a:rPr lang="zh-TW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6731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35"/>
          </a:xfrm>
        </p:spPr>
        <p:txBody>
          <a:bodyPr/>
          <a:lstStyle/>
          <a:p>
            <a:r>
              <a:rPr lang="en-US" altLang="zh-TW" dirty="0"/>
              <a:t>length(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length( ) </a:t>
            </a:r>
            <a:r>
              <a:rPr lang="zh-TW" altLang="en-US" dirty="0"/>
              <a:t>函數傳回</a:t>
            </a:r>
            <a:r>
              <a:rPr lang="en-US" altLang="zh-TW" dirty="0" err="1"/>
              <a:t>fifth.factor</a:t>
            </a:r>
            <a:r>
              <a:rPr lang="en-US" altLang="zh-TW" dirty="0"/>
              <a:t> </a:t>
            </a:r>
            <a:r>
              <a:rPr lang="zh-TW" altLang="en-US" dirty="0"/>
              <a:t>的元素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1575"/>
            <a:ext cx="6940138" cy="17744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64972" y="46956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length(yes.or.no)</a:t>
            </a:r>
          </a:p>
          <a:p>
            <a:r>
              <a:rPr lang="en-US" altLang="zh-TW" dirty="0"/>
              <a:t>length(levels(</a:t>
            </a:r>
            <a:r>
              <a:rPr lang="en-US" altLang="zh-TW" dirty="0" err="1"/>
              <a:t>first.factor</a:t>
            </a:r>
            <a:r>
              <a:rPr lang="en-US" altLang="zh-TW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35240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取後</a:t>
            </a:r>
            <a:r>
              <a:rPr lang="en-US" altLang="zh-TW" sz="3200" dirty="0"/>
              <a:t>3 </a:t>
            </a:r>
            <a:r>
              <a:rPr lang="zh-TW" altLang="en-US" sz="3200" dirty="0"/>
              <a:t>個</a:t>
            </a:r>
            <a:r>
              <a:rPr lang="en-US" altLang="zh-TW" sz="3200" dirty="0" err="1"/>
              <a:t>fifth.factor</a:t>
            </a:r>
            <a:r>
              <a:rPr lang="en-US" altLang="zh-TW" sz="3200" dirty="0"/>
              <a:t> </a:t>
            </a:r>
            <a:r>
              <a:rPr lang="zh-TW" altLang="en-US" sz="3200" dirty="0"/>
              <a:t>的</a:t>
            </a:r>
            <a:r>
              <a:rPr lang="en-US" altLang="zh-TW" sz="3200" dirty="0"/>
              <a:t>levels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90302"/>
            <a:ext cx="6952013" cy="11336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66684" y="3244334"/>
            <a:ext cx="225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levels(</a:t>
            </a:r>
            <a:r>
              <a:rPr lang="en-US" altLang="zh-TW" dirty="0" err="1"/>
              <a:t>first.factor</a:t>
            </a:r>
            <a:r>
              <a:rPr lang="en-US" altLang="zh-TW" dirty="0"/>
              <a:t>)[2:2]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236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2594" y="2580292"/>
            <a:ext cx="10515600" cy="1325563"/>
          </a:xfrm>
        </p:spPr>
        <p:txBody>
          <a:bodyPr/>
          <a:lstStyle/>
          <a:p>
            <a:r>
              <a:rPr lang="zh-TW" altLang="en-US" dirty="0"/>
              <a:t>數據框</a:t>
            </a:r>
            <a:r>
              <a:rPr lang="en-US" altLang="zh-TW" dirty="0"/>
              <a:t>Data 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225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數據框（</a:t>
            </a:r>
            <a:r>
              <a:rPr lang="en-US" altLang="zh-TW" dirty="0"/>
              <a:t>Data Frame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至今所介紹的資料， 不論是向量（</a:t>
            </a:r>
            <a:r>
              <a:rPr lang="en-US" altLang="zh-TW" dirty="0"/>
              <a:t>Vector</a:t>
            </a:r>
            <a:r>
              <a:rPr lang="zh-TW" altLang="en-US" dirty="0"/>
              <a:t>） 或矩陣（</a:t>
            </a:r>
            <a:r>
              <a:rPr lang="en-US" altLang="zh-TW" dirty="0"/>
              <a:t>Matrix</a:t>
            </a:r>
            <a:r>
              <a:rPr lang="zh-TW" altLang="en-US" dirty="0"/>
              <a:t>） 或三維陣列</a:t>
            </a:r>
            <a:r>
              <a:rPr lang="zh-TW" altLang="en-US" dirty="0" smtClean="0"/>
              <a:t>組（</a:t>
            </a:r>
            <a:r>
              <a:rPr lang="en-US" altLang="zh-TW" dirty="0"/>
              <a:t>Array</a:t>
            </a:r>
            <a:r>
              <a:rPr lang="zh-TW" altLang="en-US" dirty="0"/>
              <a:t>），所探討的皆是相同類型的資料。但在真實的世界裡，我們將需要處理</a:t>
            </a:r>
            <a:r>
              <a:rPr lang="zh-TW" altLang="en-US" dirty="0" smtClean="0"/>
              <a:t>不同類型</a:t>
            </a:r>
            <a:r>
              <a:rPr lang="zh-TW" altLang="en-US" dirty="0"/>
              <a:t>的資料，例如，在公司行號有薪資是整數，姓名是字串，地址或電話號碼等，</a:t>
            </a:r>
            <a:r>
              <a:rPr lang="zh-TW" altLang="en-US" dirty="0" smtClean="0"/>
              <a:t>這些</a:t>
            </a:r>
            <a:r>
              <a:rPr lang="zh-TW" altLang="en-US" dirty="0"/>
              <a:t>數據是無法放入相同矩陣。</a:t>
            </a:r>
          </a:p>
          <a:p>
            <a:r>
              <a:rPr lang="en-US" altLang="zh-TW" dirty="0"/>
              <a:t>R </a:t>
            </a:r>
            <a:r>
              <a:rPr lang="zh-TW" altLang="en-US" dirty="0"/>
              <a:t>語言提供一個新的資料結構，稱數據框</a:t>
            </a:r>
            <a:r>
              <a:rPr lang="en-US" altLang="zh-TW" dirty="0"/>
              <a:t>Data Frame</a:t>
            </a:r>
            <a:r>
              <a:rPr lang="zh-TW" altLang="en-US" dirty="0"/>
              <a:t>，可以解決這類問題</a:t>
            </a:r>
          </a:p>
        </p:txBody>
      </p:sp>
    </p:spTree>
    <p:extLst>
      <p:ext uri="{BB962C8B-B14F-4D97-AF65-F5344CB8AC3E}">
        <p14:creationId xmlns:p14="http://schemas.microsoft.com/office/powerpoint/2010/main" val="1676610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數據框（</a:t>
            </a:r>
            <a:r>
              <a:rPr lang="en-US" altLang="zh-TW" dirty="0"/>
              <a:t>Data Frame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數據框（</a:t>
            </a:r>
            <a:r>
              <a:rPr lang="en-US" altLang="zh-TW" dirty="0"/>
              <a:t>Data Frame</a:t>
            </a:r>
            <a:r>
              <a:rPr lang="zh-TW" altLang="en-US" dirty="0"/>
              <a:t>）是由一系列的欄向量（</a:t>
            </a:r>
            <a:r>
              <a:rPr lang="en-US" altLang="zh-TW" dirty="0"/>
              <a:t>column vector</a:t>
            </a:r>
            <a:r>
              <a:rPr lang="zh-TW" altLang="en-US" dirty="0"/>
              <a:t>）所組成，我們</a:t>
            </a:r>
            <a:r>
              <a:rPr lang="zh-TW" altLang="en-US" dirty="0" smtClean="0"/>
              <a:t>可以將</a:t>
            </a:r>
            <a:r>
              <a:rPr lang="zh-TW" altLang="en-US" dirty="0"/>
              <a:t>它視為矩陣的擴充。對單獨的向量與矩陣而言，它們的元素必須相同，但對數據</a:t>
            </a:r>
            <a:r>
              <a:rPr lang="zh-TW" altLang="en-US" dirty="0" smtClean="0"/>
              <a:t>框而言</a:t>
            </a:r>
            <a:r>
              <a:rPr lang="zh-TW" altLang="en-US" dirty="0"/>
              <a:t>，不同欄向量的元素類別可以不同。數據框的其他特色如下：</a:t>
            </a:r>
          </a:p>
          <a:p>
            <a:r>
              <a:rPr lang="en-US" altLang="zh-TW" b="1" dirty="0"/>
              <a:t>1. </a:t>
            </a:r>
            <a:r>
              <a:rPr lang="zh-TW" altLang="en-US" dirty="0"/>
              <a:t>每個欄（</a:t>
            </a:r>
            <a:r>
              <a:rPr lang="en-US" altLang="zh-TW" dirty="0"/>
              <a:t>column</a:t>
            </a:r>
            <a:r>
              <a:rPr lang="zh-TW" altLang="en-US" dirty="0"/>
              <a:t>）皆有一個名稱，如果沒有設定，</a:t>
            </a:r>
            <a:r>
              <a:rPr lang="en-US" altLang="zh-TW" dirty="0"/>
              <a:t>R </a:t>
            </a:r>
            <a:r>
              <a:rPr lang="zh-TW" altLang="en-US" dirty="0"/>
              <a:t>語言預設該欄的名稱是</a:t>
            </a:r>
            <a:r>
              <a:rPr lang="en-US" altLang="zh-TW" dirty="0"/>
              <a:t>V1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V2 </a:t>
            </a:r>
            <a:r>
              <a:rPr lang="en-US" altLang="zh-TW" dirty="0"/>
              <a:t>⋯ </a:t>
            </a:r>
            <a:r>
              <a:rPr lang="zh-TW" altLang="en-US" dirty="0"/>
              <a:t>等，可使用</a:t>
            </a:r>
            <a:r>
              <a:rPr lang="en-US" altLang="zh-TW" dirty="0"/>
              <a:t>names( ) </a:t>
            </a:r>
            <a:r>
              <a:rPr lang="zh-TW" altLang="en-US" dirty="0"/>
              <a:t>和</a:t>
            </a:r>
            <a:r>
              <a:rPr lang="en-US" altLang="zh-TW" dirty="0" err="1"/>
              <a:t>colnames</a:t>
            </a:r>
            <a:r>
              <a:rPr lang="en-US" altLang="zh-TW" dirty="0"/>
              <a:t>( ) </a:t>
            </a:r>
            <a:r>
              <a:rPr lang="zh-TW" altLang="en-US" dirty="0"/>
              <a:t>函數查詢或設定數據框欄（</a:t>
            </a:r>
            <a:r>
              <a:rPr lang="en-US" altLang="zh-TW" dirty="0"/>
              <a:t>column</a:t>
            </a:r>
            <a:r>
              <a:rPr lang="zh-TW" altLang="en-US" dirty="0"/>
              <a:t>）</a:t>
            </a:r>
            <a:r>
              <a:rPr lang="zh-TW" altLang="en-US" dirty="0" smtClean="0"/>
              <a:t>的名稱</a:t>
            </a:r>
            <a:r>
              <a:rPr lang="zh-TW" altLang="en-US" dirty="0"/>
              <a:t>。</a:t>
            </a:r>
          </a:p>
          <a:p>
            <a:r>
              <a:rPr lang="en-US" altLang="zh-TW" b="1" dirty="0"/>
              <a:t>2. </a:t>
            </a:r>
            <a:r>
              <a:rPr lang="zh-TW" altLang="en-US" dirty="0"/>
              <a:t>每一個列（</a:t>
            </a:r>
            <a:r>
              <a:rPr lang="en-US" altLang="zh-TW" dirty="0"/>
              <a:t>row</a:t>
            </a:r>
            <a:r>
              <a:rPr lang="zh-TW" altLang="en-US" dirty="0"/>
              <a:t>）也要有一個名稱，</a:t>
            </a:r>
            <a:r>
              <a:rPr lang="en-US" altLang="zh-TW" dirty="0"/>
              <a:t>R </a:t>
            </a:r>
            <a:r>
              <a:rPr lang="zh-TW" altLang="en-US" dirty="0"/>
              <a:t>語言預設該列名稱是</a:t>
            </a:r>
            <a:r>
              <a:rPr lang="en-US" altLang="zh-TW" dirty="0"/>
              <a:t>"1"</a:t>
            </a:r>
            <a:r>
              <a:rPr lang="zh-TW" altLang="en-US" dirty="0" smtClean="0"/>
              <a:t>、</a:t>
            </a:r>
            <a:r>
              <a:rPr lang="en-US" altLang="zh-TW" dirty="0" smtClean="0"/>
              <a:t>"2</a:t>
            </a:r>
            <a:r>
              <a:rPr lang="en-US" altLang="zh-TW" dirty="0"/>
              <a:t>"</a:t>
            </a:r>
            <a:r>
              <a:rPr lang="zh-TW" altLang="en-US" dirty="0"/>
              <a:t>⋯等，</a:t>
            </a:r>
            <a:r>
              <a:rPr lang="zh-TW" altLang="en-US" dirty="0" smtClean="0"/>
              <a:t>相當於</a:t>
            </a:r>
            <a:r>
              <a:rPr lang="zh-TW" altLang="en-US" dirty="0"/>
              <a:t>數字編號，但這些數字是字串類型，可使用</a:t>
            </a:r>
            <a:r>
              <a:rPr lang="en-US" altLang="zh-TW" dirty="0" err="1"/>
              <a:t>row.names</a:t>
            </a:r>
            <a:r>
              <a:rPr lang="en-US" altLang="zh-TW" dirty="0"/>
              <a:t>( ) </a:t>
            </a:r>
            <a:r>
              <a:rPr lang="zh-TW" altLang="en-US" dirty="0"/>
              <a:t>函數查詢或設定</a:t>
            </a:r>
            <a:r>
              <a:rPr lang="zh-TW" altLang="en-US" dirty="0" smtClean="0"/>
              <a:t>列（</a:t>
            </a:r>
            <a:r>
              <a:rPr lang="en-US" altLang="zh-TW" dirty="0"/>
              <a:t>row</a:t>
            </a:r>
            <a:r>
              <a:rPr lang="zh-TW" altLang="en-US" dirty="0"/>
              <a:t>）的名稱。</a:t>
            </a:r>
          </a:p>
        </p:txBody>
      </p:sp>
    </p:spTree>
    <p:extLst>
      <p:ext uri="{BB962C8B-B14F-4D97-AF65-F5344CB8AC3E}">
        <p14:creationId xmlns:p14="http://schemas.microsoft.com/office/powerpoint/2010/main" val="38377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建立數據框</a:t>
            </a:r>
            <a:r>
              <a:rPr lang="en-US" altLang="zh-TW" dirty="0" smtClean="0"/>
              <a:t>Create </a:t>
            </a:r>
            <a:r>
              <a:rPr lang="en-US" altLang="zh-TW" dirty="0"/>
              <a:t>a data frame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45" y="478392"/>
            <a:ext cx="9097906" cy="14352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45308" y="1085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err="1" smtClean="0"/>
              <a:t>mit.Name</a:t>
            </a:r>
            <a:r>
              <a:rPr lang="zh-TW" altLang="en-US" sz="2400" dirty="0"/>
              <a:t>：是姓名的字串向量。</a:t>
            </a:r>
          </a:p>
          <a:p>
            <a:r>
              <a:rPr lang="en-US" altLang="zh-TW" sz="2400" dirty="0" err="1" smtClean="0"/>
              <a:t>mit.Gender</a:t>
            </a:r>
            <a:r>
              <a:rPr lang="zh-TW" altLang="en-US" sz="2400" dirty="0"/>
              <a:t>：是性別的字元向量。</a:t>
            </a:r>
          </a:p>
          <a:p>
            <a:r>
              <a:rPr lang="en-US" altLang="zh-TW" sz="2400" dirty="0" err="1" smtClean="0"/>
              <a:t>mit.Height</a:t>
            </a:r>
            <a:r>
              <a:rPr lang="zh-TW" altLang="en-US" sz="2400" dirty="0"/>
              <a:t>：是身高的數值向量。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6" y="2789739"/>
            <a:ext cx="10078024" cy="30272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0" y="45935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mit.name=c("</a:t>
            </a:r>
            <a:r>
              <a:rPr lang="en-US" altLang="zh-TW" dirty="0" err="1"/>
              <a:t>kevin</a:t>
            </a:r>
            <a:r>
              <a:rPr lang="en-US" altLang="zh-TW" dirty="0"/>
              <a:t>","peter","frank","</a:t>
            </a:r>
            <a:r>
              <a:rPr lang="en-US" altLang="zh-TW" dirty="0" err="1"/>
              <a:t>maggie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mit.gender</a:t>
            </a:r>
            <a:r>
              <a:rPr lang="en-US" altLang="zh-TW" dirty="0"/>
              <a:t>=c("M","M","M","F")</a:t>
            </a:r>
          </a:p>
          <a:p>
            <a:r>
              <a:rPr lang="en-US" altLang="zh-TW" dirty="0" err="1"/>
              <a:t>mit.height</a:t>
            </a:r>
            <a:r>
              <a:rPr lang="en-US" altLang="zh-TW" dirty="0"/>
              <a:t>=c(170,175,165,168)</a:t>
            </a:r>
          </a:p>
          <a:p>
            <a:r>
              <a:rPr lang="en-US" altLang="zh-TW" dirty="0"/>
              <a:t>mit.info=</a:t>
            </a:r>
            <a:r>
              <a:rPr lang="en-US" altLang="zh-TW" dirty="0" err="1"/>
              <a:t>data.frame</a:t>
            </a:r>
            <a:r>
              <a:rPr lang="en-US" altLang="zh-TW" dirty="0"/>
              <a:t>(</a:t>
            </a:r>
            <a:r>
              <a:rPr lang="en-US" altLang="zh-TW" dirty="0" err="1"/>
              <a:t>mit.name,mit.gender,mit.height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mit.info</a:t>
            </a:r>
          </a:p>
        </p:txBody>
      </p:sp>
    </p:spTree>
    <p:extLst>
      <p:ext uri="{BB962C8B-B14F-4D97-AF65-F5344CB8AC3E}">
        <p14:creationId xmlns:p14="http://schemas.microsoft.com/office/powerpoint/2010/main" val="20010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781"/>
          </a:xfrm>
        </p:spPr>
        <p:txBody>
          <a:bodyPr/>
          <a:lstStyle/>
          <a:p>
            <a:r>
              <a:rPr lang="zh-TW" altLang="en-US" dirty="0"/>
              <a:t>查詢欄位</a:t>
            </a:r>
            <a:r>
              <a:rPr lang="zh-TW" altLang="en-US" dirty="0" smtClean="0"/>
              <a:t>名稱</a:t>
            </a:r>
            <a:r>
              <a:rPr lang="en-US" altLang="zh-TW" dirty="0"/>
              <a:t>Query the column name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231" y="1573567"/>
            <a:ext cx="10515600" cy="4351338"/>
          </a:xfrm>
        </p:spPr>
        <p:txBody>
          <a:bodyPr/>
          <a:lstStyle/>
          <a:p>
            <a:r>
              <a:rPr lang="zh-TW" altLang="en-US" dirty="0"/>
              <a:t>分別使用</a:t>
            </a:r>
            <a:r>
              <a:rPr lang="en-US" altLang="zh-TW" dirty="0"/>
              <a:t>names( ) </a:t>
            </a:r>
            <a:r>
              <a:rPr lang="zh-TW" altLang="en-US" dirty="0"/>
              <a:t>和</a:t>
            </a:r>
            <a:r>
              <a:rPr lang="en-US" altLang="zh-TW" dirty="0" err="1"/>
              <a:t>colnames</a:t>
            </a:r>
            <a:r>
              <a:rPr lang="en-US" altLang="zh-TW" dirty="0"/>
              <a:t>( ) </a:t>
            </a:r>
            <a:r>
              <a:rPr lang="zh-TW" altLang="en-US" dirty="0"/>
              <a:t>函數查詢</a:t>
            </a:r>
            <a:r>
              <a:rPr lang="en-US" altLang="zh-TW" dirty="0"/>
              <a:t>mit.info </a:t>
            </a:r>
            <a:r>
              <a:rPr lang="zh-TW" altLang="en-US" dirty="0"/>
              <a:t>數據框的欄名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24" y="2968217"/>
            <a:ext cx="9543541" cy="21748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3736" y="53463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names(mit.info)</a:t>
            </a:r>
          </a:p>
          <a:p>
            <a:r>
              <a:rPr lang="en-US" altLang="zh-TW" dirty="0" err="1"/>
              <a:t>colnames</a:t>
            </a:r>
            <a:r>
              <a:rPr lang="en-US" altLang="zh-TW" dirty="0"/>
              <a:t>(mit.info)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427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5700" y="386820"/>
            <a:ext cx="9601196" cy="1303867"/>
          </a:xfrm>
        </p:spPr>
        <p:txBody>
          <a:bodyPr/>
          <a:lstStyle/>
          <a:p>
            <a:r>
              <a:rPr lang="zh-TW" altLang="en-US" dirty="0" smtClean="0"/>
              <a:t>更改欄</a:t>
            </a:r>
            <a:r>
              <a:rPr lang="zh-TW" altLang="en-US" dirty="0"/>
              <a:t>位</a:t>
            </a:r>
            <a:r>
              <a:rPr lang="zh-TW" altLang="en-US" dirty="0" smtClean="0"/>
              <a:t>名稱</a:t>
            </a:r>
            <a:r>
              <a:rPr lang="en-US" altLang="zh-TW" dirty="0"/>
              <a:t>Change the column name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386" y="2514934"/>
            <a:ext cx="10432992" cy="18125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69296" y="4828548"/>
            <a:ext cx="36824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names(mit.info)[1]="m.name"</a:t>
            </a:r>
          </a:p>
          <a:p>
            <a:r>
              <a:rPr lang="en-US" altLang="zh-TW" dirty="0"/>
              <a:t>mit.info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039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399" y="737433"/>
            <a:ext cx="9601196" cy="1303867"/>
          </a:xfrm>
        </p:spPr>
        <p:txBody>
          <a:bodyPr/>
          <a:lstStyle/>
          <a:p>
            <a:r>
              <a:rPr lang="zh-TW" altLang="en-US" dirty="0"/>
              <a:t>一次加多個欄資料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599" y="2182913"/>
            <a:ext cx="8439321" cy="36811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62777" y="3974356"/>
            <a:ext cx="4329223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age=c(19,20,20,19)</a:t>
            </a:r>
          </a:p>
          <a:p>
            <a:r>
              <a:rPr lang="en-US" altLang="zh-TW" dirty="0"/>
              <a:t>score=c(88,91,75,80)</a:t>
            </a:r>
          </a:p>
          <a:p>
            <a:r>
              <a:rPr lang="en-US" altLang="zh-TW" dirty="0" err="1"/>
              <a:t>mit.addinfo</a:t>
            </a:r>
            <a:r>
              <a:rPr lang="en-US" altLang="zh-TW" dirty="0"/>
              <a:t>=</a:t>
            </a:r>
            <a:r>
              <a:rPr lang="en-US" altLang="zh-TW" dirty="0" err="1"/>
              <a:t>data.frame</a:t>
            </a:r>
            <a:r>
              <a:rPr lang="en-US" altLang="zh-TW" dirty="0"/>
              <a:t>(</a:t>
            </a:r>
            <a:r>
              <a:rPr lang="en-US" altLang="zh-TW" dirty="0" err="1"/>
              <a:t>age,score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mit.finalinfo</a:t>
            </a:r>
            <a:r>
              <a:rPr lang="en-US" altLang="zh-TW" dirty="0"/>
              <a:t>=</a:t>
            </a:r>
            <a:r>
              <a:rPr lang="en-US" altLang="zh-TW" dirty="0" err="1"/>
              <a:t>cbind</a:t>
            </a:r>
            <a:r>
              <a:rPr lang="en-US" altLang="zh-TW" dirty="0"/>
              <a:t>(</a:t>
            </a:r>
            <a:r>
              <a:rPr lang="en-US" altLang="zh-TW" dirty="0" err="1"/>
              <a:t>mit.info,mit.addinfo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mit.info</a:t>
            </a:r>
          </a:p>
          <a:p>
            <a:r>
              <a:rPr lang="en-US" altLang="zh-TW" dirty="0" err="1"/>
              <a:t>mit.addinfo</a:t>
            </a:r>
            <a:endParaRPr lang="en-US" altLang="zh-TW" dirty="0"/>
          </a:p>
          <a:p>
            <a:r>
              <a:rPr lang="en-US" altLang="zh-TW" dirty="0" err="1"/>
              <a:t>mit.finalinfo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94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zh-TW" altLang="en-US" dirty="0"/>
              <a:t>的擴展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9326" y="2561465"/>
            <a:ext cx="10733348" cy="388077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R </a:t>
            </a:r>
            <a:r>
              <a:rPr lang="zh-TW" altLang="en-US" sz="3600" dirty="0"/>
              <a:t>的一個重要優點是，</a:t>
            </a:r>
            <a:r>
              <a:rPr lang="en-US" altLang="zh-TW" sz="3600" dirty="0"/>
              <a:t>R </a:t>
            </a:r>
            <a:r>
              <a:rPr lang="zh-TW" altLang="en-US" sz="3600" dirty="0"/>
              <a:t>是</a:t>
            </a:r>
            <a:r>
              <a:rPr lang="en-US" altLang="zh-TW" sz="3600" dirty="0"/>
              <a:t>Open Source License</a:t>
            </a:r>
            <a:r>
              <a:rPr lang="zh-TW" altLang="en-US" sz="3600" dirty="0"/>
              <a:t>，這表示任何人均可下載並</a:t>
            </a:r>
            <a:r>
              <a:rPr lang="zh-TW" altLang="en-US" sz="3600" dirty="0" smtClean="0"/>
              <a:t>修改</a:t>
            </a:r>
            <a:r>
              <a:rPr lang="zh-TW" altLang="en-US" sz="3600" dirty="0"/>
              <a:t>，因此許多人在撰寫增強功能的套件，同時供應他人免費使用。</a:t>
            </a:r>
          </a:p>
        </p:txBody>
      </p:sp>
    </p:spTree>
    <p:extLst>
      <p:ext uri="{BB962C8B-B14F-4D97-AF65-F5344CB8AC3E}">
        <p14:creationId xmlns:p14="http://schemas.microsoft.com/office/powerpoint/2010/main" val="35478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2604259" y="2557463"/>
            <a:ext cx="698348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8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zh-TW" altLang="en-US" dirty="0"/>
              <a:t>語言的物件設定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3318936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如果你學過其它電腦語言，想將變數</a:t>
            </a:r>
            <a:r>
              <a:rPr lang="en-US" altLang="zh-TW" sz="2800" dirty="0"/>
              <a:t>x </a:t>
            </a:r>
            <a:r>
              <a:rPr lang="zh-TW" altLang="en-US" sz="2800" dirty="0"/>
              <a:t>設為</a:t>
            </a:r>
            <a:r>
              <a:rPr lang="en-US" altLang="zh-TW" sz="2800" dirty="0"/>
              <a:t>5</a:t>
            </a:r>
            <a:r>
              <a:rPr lang="zh-TW" altLang="en-US" sz="2800" dirty="0"/>
              <a:t>，可使用下列方法</a:t>
            </a:r>
            <a:r>
              <a:rPr lang="zh-TW" altLang="en-US" sz="2800" dirty="0" smtClean="0"/>
              <a:t>。 </a:t>
            </a:r>
            <a:r>
              <a:rPr lang="en-US" altLang="zh-TW" sz="2800" dirty="0" smtClean="0"/>
              <a:t>x </a:t>
            </a:r>
            <a:r>
              <a:rPr lang="en-US" altLang="zh-TW" sz="2800" dirty="0"/>
              <a:t>= </a:t>
            </a:r>
            <a:r>
              <a:rPr lang="en-US" altLang="zh-TW" sz="2800" dirty="0" smtClean="0"/>
              <a:t>5</a:t>
            </a:r>
            <a:endParaRPr lang="en-US" altLang="zh-TW" sz="2800" dirty="0"/>
          </a:p>
          <a:p>
            <a:r>
              <a:rPr lang="zh-TW" altLang="en-US" sz="2800" dirty="0"/>
              <a:t>在</a:t>
            </a:r>
            <a:r>
              <a:rPr lang="en-US" altLang="zh-TW" sz="2800" dirty="0"/>
              <a:t>R </a:t>
            </a:r>
            <a:r>
              <a:rPr lang="zh-TW" altLang="en-US" sz="2800" dirty="0"/>
              <a:t>語言，可以使用上述方法設定等號，但更多的</a:t>
            </a:r>
            <a:r>
              <a:rPr lang="en-US" altLang="zh-TW" sz="2800" dirty="0"/>
              <a:t>R </a:t>
            </a:r>
            <a:r>
              <a:rPr lang="zh-TW" altLang="en-US" sz="2800" dirty="0"/>
              <a:t>語言程式設計師，會使用</a:t>
            </a:r>
          </a:p>
          <a:p>
            <a:r>
              <a:rPr lang="en-US" altLang="zh-TW" sz="2800" dirty="0" smtClean="0"/>
              <a:t>"&lt;-" </a:t>
            </a:r>
            <a:r>
              <a:rPr lang="zh-TW" altLang="en-US" sz="2800" dirty="0"/>
              <a:t>符號，其實此符號與</a:t>
            </a:r>
            <a:r>
              <a:rPr lang="en-US" altLang="zh-TW" sz="2800" dirty="0"/>
              <a:t>"=" </a:t>
            </a:r>
            <a:r>
              <a:rPr lang="zh-TW" altLang="en-US" sz="2800" dirty="0"/>
              <a:t>號，意義一樣。</a:t>
            </a:r>
          </a:p>
          <a:p>
            <a:r>
              <a:rPr lang="en-US" altLang="zh-TW" sz="2800" dirty="0"/>
              <a:t>x &lt;- 5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899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625458"/>
            <a:ext cx="9601196" cy="13038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1929325"/>
            <a:ext cx="9601196" cy="3318936"/>
          </a:xfrm>
        </p:spPr>
        <p:txBody>
          <a:bodyPr/>
          <a:lstStyle/>
          <a:p>
            <a:r>
              <a:rPr lang="zh-TW" altLang="en-US" sz="3200" dirty="0" smtClean="0"/>
              <a:t>輸入 </a:t>
            </a:r>
            <a:r>
              <a:rPr lang="en-US" altLang="zh-TW" sz="3200" dirty="0" smtClean="0"/>
              <a:t>x=</a:t>
            </a:r>
            <a:r>
              <a:rPr lang="en-US" altLang="zh-TW" sz="3200" dirty="0" err="1" smtClean="0"/>
              <a:t>3;y</a:t>
            </a:r>
            <a:r>
              <a:rPr lang="en-US" altLang="zh-TW" sz="3200" dirty="0" smtClean="0"/>
              <a:t>=</a:t>
            </a:r>
            <a:r>
              <a:rPr lang="en-US" altLang="zh-TW" sz="3200" dirty="0" err="1" smtClean="0"/>
              <a:t>4;z</a:t>
            </a:r>
            <a:r>
              <a:rPr lang="en-US" altLang="zh-TW" sz="3200" dirty="0" smtClean="0"/>
              <a:t>=5</a:t>
            </a:r>
          </a:p>
          <a:p>
            <a:r>
              <a:rPr lang="zh-TW" altLang="en-US" dirty="0" smtClean="0"/>
              <a:t>此時</a:t>
            </a:r>
            <a:r>
              <a:rPr lang="zh-TW" altLang="en-US" dirty="0"/>
              <a:t>在</a:t>
            </a:r>
            <a:r>
              <a:rPr lang="en-US" altLang="zh-TW" dirty="0"/>
              <a:t>Console </a:t>
            </a:r>
            <a:r>
              <a:rPr lang="zh-TW" altLang="en-US" dirty="0"/>
              <a:t>視窗輸入</a:t>
            </a:r>
            <a:r>
              <a:rPr lang="en-US" altLang="zh-TW" dirty="0" err="1"/>
              <a:t>ls</a:t>
            </a:r>
            <a:r>
              <a:rPr lang="en-US" altLang="zh-TW" dirty="0"/>
              <a:t>( )</a:t>
            </a:r>
            <a:r>
              <a:rPr lang="zh-TW" altLang="en-US" dirty="0"/>
              <a:t>，可以看到有</a:t>
            </a:r>
            <a:r>
              <a:rPr lang="en-US" altLang="zh-TW" dirty="0"/>
              <a:t>3 </a:t>
            </a:r>
            <a:r>
              <a:rPr lang="zh-TW" altLang="en-US" dirty="0"/>
              <a:t>個物件變數，</a:t>
            </a:r>
            <a:r>
              <a:rPr lang="en-US" altLang="zh-TW" dirty="0"/>
              <a:t>x, y </a:t>
            </a:r>
            <a:r>
              <a:rPr lang="zh-TW" altLang="en-US" dirty="0"/>
              <a:t>和</a:t>
            </a:r>
            <a:r>
              <a:rPr lang="en-US" altLang="zh-TW" dirty="0"/>
              <a:t>z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09" y="3554568"/>
            <a:ext cx="7520549" cy="18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程式註解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521757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不論是使用直譯器或是</a:t>
            </a:r>
            <a:r>
              <a:rPr lang="en-US" altLang="zh-TW" sz="2800" dirty="0"/>
              <a:t>R </a:t>
            </a:r>
            <a:r>
              <a:rPr lang="zh-TW" altLang="en-US" sz="2800" dirty="0"/>
              <a:t>程式文件中，</a:t>
            </a:r>
            <a:r>
              <a:rPr lang="en-US" altLang="zh-TW" sz="2800" dirty="0"/>
              <a:t>"#" </a:t>
            </a:r>
            <a:r>
              <a:rPr lang="zh-TW" altLang="en-US" sz="2800" dirty="0"/>
              <a:t>符號右邊的文字，皆是稱程式註解，</a:t>
            </a:r>
            <a:r>
              <a:rPr lang="en-US" altLang="zh-TW" sz="2800" dirty="0" smtClean="0"/>
              <a:t>R</a:t>
            </a:r>
            <a:r>
              <a:rPr lang="zh-TW" altLang="en-US" sz="2800" dirty="0" smtClean="0"/>
              <a:t>語言</a:t>
            </a:r>
            <a:r>
              <a:rPr lang="zh-TW" altLang="en-US" sz="2800" dirty="0"/>
              <a:t>的直譯器或編譯程式皆會忽略此符號右邊的</a:t>
            </a:r>
            <a:r>
              <a:rPr lang="zh-TW" altLang="en-US" sz="2800" dirty="0" smtClean="0"/>
              <a:t>文字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70" y="4124267"/>
            <a:ext cx="2449589" cy="13857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71" y="3928768"/>
            <a:ext cx="7017300" cy="17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9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1691</Words>
  <Application>Microsoft Office PowerPoint</Application>
  <PresentationFormat>寬螢幕</PresentationFormat>
  <Paragraphs>148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3" baseType="lpstr">
      <vt:lpstr>微軟正黑體</vt:lpstr>
      <vt:lpstr>新細明體</vt:lpstr>
      <vt:lpstr>Arial</vt:lpstr>
      <vt:lpstr>Garamond</vt:lpstr>
      <vt:lpstr>有機</vt:lpstr>
      <vt:lpstr>R語言</vt:lpstr>
      <vt:lpstr>R 語言之美</vt:lpstr>
      <vt:lpstr>R 語言之美</vt:lpstr>
      <vt:lpstr>R 的執行環境</vt:lpstr>
      <vt:lpstr>R 的擴展</vt:lpstr>
      <vt:lpstr>啟動R</vt:lpstr>
      <vt:lpstr>R 語言的物件設定</vt:lpstr>
      <vt:lpstr>PowerPoint 簡報</vt:lpstr>
      <vt:lpstr>程式註解</vt:lpstr>
      <vt:lpstr>R 的基本算術運算 (R Basic Arithmetic Operation)</vt:lpstr>
      <vt:lpstr>物件命名原則(Object Naming Principle)</vt:lpstr>
      <vt:lpstr>點式風格（Dotted Style）</vt:lpstr>
      <vt:lpstr>數學運算(Mathematical Operation)</vt:lpstr>
      <vt:lpstr>乘法與除法運算實例(Multiplication and Division Operations)</vt:lpstr>
      <vt:lpstr>R 語言控制運算的優先順序(Priority Order)</vt:lpstr>
      <vt:lpstr>向量物件運算</vt:lpstr>
      <vt:lpstr>向量（Vector）</vt:lpstr>
      <vt:lpstr>向量（Vector）</vt:lpstr>
      <vt:lpstr>數值型的向量物件(Numeric Vector Object)</vt:lpstr>
      <vt:lpstr>簡單向量物件的運算 (Simple Vector Object Operation)</vt:lpstr>
      <vt:lpstr>連接向量物件(Connect the Vector Object)</vt:lpstr>
      <vt:lpstr>重複向量物件(Repeat Vector Object)</vt:lpstr>
      <vt:lpstr>修改向量物件元素值(Modify the vector object value)</vt:lpstr>
      <vt:lpstr>邏輯向量（Logical Vector）TRUE and FALSE</vt:lpstr>
      <vt:lpstr>處理矩陣與更高維數據</vt:lpstr>
      <vt:lpstr>向量（Vector）、矩陣（Matrix）、陣列組（Array）</vt:lpstr>
      <vt:lpstr>建立矩陣Create a Matrix</vt:lpstr>
      <vt:lpstr>建立矩陣Create a Matrix</vt:lpstr>
      <vt:lpstr>建立矩陣Create a Matrix</vt:lpstr>
      <vt:lpstr>向量組成矩陣Vector Composition Matrix</vt:lpstr>
      <vt:lpstr>cbind( )</vt:lpstr>
      <vt:lpstr>矩陣元素的取得(Acquisition of matrix elements)</vt:lpstr>
      <vt:lpstr>負索引取得矩陣元素(The negative index gets the matrix element)</vt:lpstr>
      <vt:lpstr>三維或高維陣列組(Three-dimensional or high-dimensional array)</vt:lpstr>
      <vt:lpstr>PowerPoint 簡報</vt:lpstr>
      <vt:lpstr>因子factor</vt:lpstr>
      <vt:lpstr>因子factor</vt:lpstr>
      <vt:lpstr>factor( ) 或as.factor( ) 函數建立因子</vt:lpstr>
      <vt:lpstr>levels 強制設定Yes 和No的順序</vt:lpstr>
      <vt:lpstr>length( )</vt:lpstr>
      <vt:lpstr>取後3 個fifth.factor 的levels</vt:lpstr>
      <vt:lpstr>數據框Data Frame</vt:lpstr>
      <vt:lpstr>數據框（Data Frame）</vt:lpstr>
      <vt:lpstr>數據框（Data Frame）</vt:lpstr>
      <vt:lpstr>建立數據框Create a data frame</vt:lpstr>
      <vt:lpstr>查詢欄位名稱Query the column name</vt:lpstr>
      <vt:lpstr>更改欄位名稱Change the column name</vt:lpstr>
      <vt:lpstr>一次加多個欄資料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R語言</dc:title>
  <dc:creator>mirco chen</dc:creator>
  <cp:lastModifiedBy>12452(張漢呈)</cp:lastModifiedBy>
  <cp:revision>6</cp:revision>
  <dcterms:created xsi:type="dcterms:W3CDTF">2018-10-23T13:43:16Z</dcterms:created>
  <dcterms:modified xsi:type="dcterms:W3CDTF">2021-11-02T02:31:40Z</dcterms:modified>
</cp:coreProperties>
</file>