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4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5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9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2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9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6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7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0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4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57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5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912" y="17948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實例</a:t>
            </a:r>
            <a:r>
              <a:rPr lang="en-US" altLang="zh-TW" sz="2800" dirty="0"/>
              <a:t>ch12_1.R</a:t>
            </a:r>
            <a:r>
              <a:rPr lang="zh-TW" altLang="en-US" sz="2800" dirty="0"/>
              <a:t>： 假設</a:t>
            </a:r>
            <a:r>
              <a:rPr lang="en-US" altLang="zh-TW" sz="2800" dirty="0"/>
              <a:t>1 </a:t>
            </a:r>
            <a:r>
              <a:rPr lang="zh-TW" altLang="en-US" sz="2800" dirty="0"/>
              <a:t>度電費是</a:t>
            </a:r>
            <a:r>
              <a:rPr lang="en-US" altLang="zh-TW" sz="2800" dirty="0"/>
              <a:t>50 </a:t>
            </a:r>
            <a:r>
              <a:rPr lang="zh-TW" altLang="en-US" sz="2800" dirty="0"/>
              <a:t>元， 為了鼓勵節約能源， 如果一個月使用</a:t>
            </a:r>
            <a:r>
              <a:rPr lang="zh-TW" altLang="en-US" sz="2800" dirty="0" smtClean="0"/>
              <a:t>超過</a:t>
            </a:r>
            <a:r>
              <a:rPr lang="en-US" altLang="zh-TW" sz="2800" dirty="0"/>
              <a:t>200 </a:t>
            </a:r>
            <a:r>
              <a:rPr lang="zh-TW" altLang="en-US" sz="2800" dirty="0"/>
              <a:t>度，電費將改成加收總價的</a:t>
            </a:r>
            <a:r>
              <a:rPr lang="en-US" altLang="zh-TW" sz="2800" dirty="0"/>
              <a:t>15</a:t>
            </a:r>
            <a:r>
              <a:rPr lang="zh-TW" altLang="en-US" sz="2800" dirty="0"/>
              <a:t>％。如果電費有小於</a:t>
            </a:r>
            <a:r>
              <a:rPr lang="en-US" altLang="zh-TW" sz="2800" dirty="0"/>
              <a:t>1 </a:t>
            </a:r>
            <a:r>
              <a:rPr lang="zh-TW" altLang="en-US" sz="2800" dirty="0"/>
              <a:t>元，以四捨五入處理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85" y="1652045"/>
            <a:ext cx="7498094" cy="32306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70"/>
          <a:stretch/>
        </p:blipFill>
        <p:spPr>
          <a:xfrm>
            <a:off x="849954" y="4846789"/>
            <a:ext cx="4455119" cy="2313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01239" y="1743339"/>
            <a:ext cx="3867270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ch12_1=function(</a:t>
            </a:r>
            <a:r>
              <a:rPr lang="en-US" altLang="zh-TW" dirty="0" err="1"/>
              <a:t>deg,unitprice</a:t>
            </a:r>
            <a:r>
              <a:rPr lang="en-US" altLang="zh-TW" dirty="0"/>
              <a:t>=50)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net.price</a:t>
            </a:r>
            <a:r>
              <a:rPr lang="en-US" altLang="zh-TW" dirty="0"/>
              <a:t>=</a:t>
            </a:r>
            <a:r>
              <a:rPr lang="en-US" altLang="zh-TW" dirty="0" err="1"/>
              <a:t>deg</a:t>
            </a:r>
            <a:r>
              <a:rPr lang="en-US" altLang="zh-TW" dirty="0"/>
              <a:t>*</a:t>
            </a:r>
            <a:r>
              <a:rPr lang="en-US" altLang="zh-TW" dirty="0" err="1"/>
              <a:t>unitprice</a:t>
            </a:r>
            <a:endParaRPr lang="en-US" altLang="zh-TW" dirty="0"/>
          </a:p>
          <a:p>
            <a:r>
              <a:rPr lang="en-US" altLang="zh-TW" dirty="0"/>
              <a:t>  if(</a:t>
            </a:r>
            <a:r>
              <a:rPr lang="en-US" altLang="zh-TW" dirty="0" err="1"/>
              <a:t>deg</a:t>
            </a:r>
            <a:r>
              <a:rPr lang="en-US" altLang="zh-TW" dirty="0"/>
              <a:t>&gt;200)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net.price</a:t>
            </a:r>
            <a:r>
              <a:rPr lang="en-US" altLang="zh-TW" dirty="0"/>
              <a:t>=</a:t>
            </a:r>
            <a:r>
              <a:rPr lang="en-US" altLang="zh-TW" dirty="0" err="1"/>
              <a:t>net.price</a:t>
            </a:r>
            <a:r>
              <a:rPr lang="en-US" altLang="zh-TW" dirty="0"/>
              <a:t>*1.15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  </a:t>
            </a:r>
            <a:endParaRPr lang="en-US" altLang="zh-TW" dirty="0"/>
          </a:p>
          <a:p>
            <a:r>
              <a:rPr lang="en-US" altLang="zh-TW" dirty="0"/>
              <a:t>  round(</a:t>
            </a:r>
            <a:r>
              <a:rPr lang="en-US" altLang="zh-TW" dirty="0" err="1"/>
              <a:t>net.price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ch12_1(250)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73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84" y="375335"/>
            <a:ext cx="10515600" cy="637765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for </a:t>
            </a:r>
            <a:r>
              <a:rPr lang="zh-TW" altLang="en-US" sz="5400" dirty="0"/>
              <a:t>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948" y="1271800"/>
            <a:ext cx="10515600" cy="3336311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這是一個廻圈的敘述，可用於向量的物件操作，它的使用格式如下：</a:t>
            </a:r>
          </a:p>
          <a:p>
            <a:r>
              <a:rPr lang="en-US" altLang="zh-TW" sz="3200" dirty="0"/>
              <a:t>for ( </a:t>
            </a:r>
            <a:r>
              <a:rPr lang="zh-TW" altLang="en-US" sz="3200" dirty="0"/>
              <a:t>廻圈索引 </a:t>
            </a:r>
            <a:r>
              <a:rPr lang="en-US" altLang="zh-TW" sz="3200" dirty="0"/>
              <a:t>in </a:t>
            </a:r>
            <a:r>
              <a:rPr lang="zh-TW" altLang="en-US" sz="3200" dirty="0"/>
              <a:t>區間 </a:t>
            </a:r>
            <a:r>
              <a:rPr lang="en-US" altLang="zh-TW" sz="3200" dirty="0"/>
              <a:t>) </a:t>
            </a:r>
            <a:r>
              <a:rPr lang="zh-TW" altLang="en-US" sz="3200" dirty="0"/>
              <a:t>單一運算指令</a:t>
            </a:r>
          </a:p>
          <a:p>
            <a:r>
              <a:rPr lang="zh-TW" altLang="en-US" sz="3200" dirty="0"/>
              <a:t>如果是有多個運算指令，則使用格式如下：</a:t>
            </a:r>
          </a:p>
          <a:p>
            <a:r>
              <a:rPr lang="en-US" altLang="zh-TW" sz="3200" dirty="0"/>
              <a:t>for ( </a:t>
            </a:r>
            <a:r>
              <a:rPr lang="zh-TW" altLang="en-US" sz="3200" dirty="0"/>
              <a:t>廻圈索引 </a:t>
            </a:r>
            <a:r>
              <a:rPr lang="en-US" altLang="zh-TW" sz="3200" dirty="0"/>
              <a:t>in </a:t>
            </a:r>
            <a:r>
              <a:rPr lang="zh-TW" altLang="en-US" sz="3200" dirty="0"/>
              <a:t>區間 </a:t>
            </a:r>
            <a:r>
              <a:rPr lang="en-US" altLang="zh-TW" sz="3200" dirty="0"/>
              <a:t>) {</a:t>
            </a:r>
          </a:p>
          <a:p>
            <a:r>
              <a:rPr lang="zh-TW" altLang="en-US" sz="3200" dirty="0"/>
              <a:t>系列運算指令</a:t>
            </a:r>
          </a:p>
          <a:p>
            <a:r>
              <a:rPr lang="zh-TW" altLang="en-US" sz="3200" dirty="0"/>
              <a:t>⋯⋯</a:t>
            </a:r>
          </a:p>
          <a:p>
            <a:r>
              <a:rPr lang="en-US" altLang="zh-TW" sz="3200" dirty="0"/>
              <a:t>}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77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575" y="621734"/>
            <a:ext cx="10515600" cy="75630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實例</a:t>
            </a:r>
            <a:r>
              <a:rPr lang="en-US" altLang="zh-TW" dirty="0"/>
              <a:t>ch12_17.R</a:t>
            </a:r>
            <a:r>
              <a:rPr lang="zh-TW" altLang="en-US" dirty="0"/>
              <a:t>：計算系統內建數據集</a:t>
            </a:r>
            <a:r>
              <a:rPr lang="en-US" altLang="zh-TW" dirty="0" err="1" smtClean="0"/>
              <a:t>state.region</a:t>
            </a:r>
            <a:r>
              <a:rPr lang="zh-TW" altLang="en-US" dirty="0" smtClean="0"/>
              <a:t>，屬於</a:t>
            </a:r>
            <a:r>
              <a:rPr lang="en-US" altLang="zh-TW" dirty="0" smtClean="0"/>
              <a:t>"</a:t>
            </a:r>
            <a:r>
              <a:rPr lang="en-US" altLang="zh-TW" dirty="0"/>
              <a:t>North Central" </a:t>
            </a:r>
            <a:r>
              <a:rPr lang="zh-TW" altLang="en-US" dirty="0"/>
              <a:t>有多少個州。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5" y="1530384"/>
            <a:ext cx="8910723" cy="4634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771"/>
          <a:stretch/>
        </p:blipFill>
        <p:spPr>
          <a:xfrm>
            <a:off x="5925877" y="1166435"/>
            <a:ext cx="6068696" cy="1568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08323" y="2216186"/>
            <a:ext cx="2885209" cy="3693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ch12_17=function(n)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counter=0</a:t>
            </a:r>
          </a:p>
          <a:p>
            <a:r>
              <a:rPr lang="en-US" altLang="zh-TW" dirty="0"/>
              <a:t>  for (</a:t>
            </a:r>
            <a:r>
              <a:rPr lang="en-US" altLang="zh-TW" dirty="0" err="1"/>
              <a:t>i</a:t>
            </a:r>
            <a:r>
              <a:rPr lang="en-US" altLang="zh-TW" dirty="0"/>
              <a:t> in n) 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if(</a:t>
            </a:r>
            <a:r>
              <a:rPr lang="en-US" altLang="zh-TW" dirty="0" err="1"/>
              <a:t>i</a:t>
            </a:r>
            <a:r>
              <a:rPr lang="en-US" altLang="zh-TW" dirty="0"/>
              <a:t>=="North Central")</a:t>
            </a:r>
          </a:p>
          <a:p>
            <a:r>
              <a:rPr lang="en-US" altLang="zh-TW" dirty="0"/>
              <a:t>     counter=counter+1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print(counter)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state.region</a:t>
            </a:r>
            <a:endParaRPr lang="en-US" altLang="zh-TW" dirty="0"/>
          </a:p>
          <a:p>
            <a:r>
              <a:rPr lang="en-US" altLang="zh-TW" dirty="0"/>
              <a:t>ch12_17(</a:t>
            </a:r>
            <a:r>
              <a:rPr lang="en-US" altLang="zh-TW" dirty="0" err="1"/>
              <a:t>state.region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05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171" y="505614"/>
            <a:ext cx="9601196" cy="1303867"/>
          </a:xfrm>
        </p:spPr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廻圈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52" y="1394474"/>
            <a:ext cx="11095034" cy="41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9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169" y="165496"/>
            <a:ext cx="10955215" cy="678566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使用</a:t>
            </a:r>
            <a:r>
              <a:rPr lang="en-US" altLang="zh-TW" sz="3600" dirty="0"/>
              <a:t>while </a:t>
            </a:r>
            <a:r>
              <a:rPr lang="zh-TW" altLang="en-US" sz="3600" dirty="0"/>
              <a:t>廻圈計算</a:t>
            </a:r>
            <a:r>
              <a:rPr lang="en-US" altLang="zh-TW" sz="3600" dirty="0"/>
              <a:t>1 </a:t>
            </a:r>
            <a:r>
              <a:rPr lang="zh-TW" altLang="en-US" sz="3600" dirty="0"/>
              <a:t>到</a:t>
            </a:r>
            <a:r>
              <a:rPr lang="en-US" altLang="zh-TW" sz="3600" dirty="0"/>
              <a:t>n </a:t>
            </a:r>
            <a:r>
              <a:rPr lang="zh-TW" altLang="en-US" sz="3600" dirty="0"/>
              <a:t>之總和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8" y="1011576"/>
            <a:ext cx="8271327" cy="46879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24" y="1154761"/>
            <a:ext cx="5904760" cy="1708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57705" y="2008861"/>
            <a:ext cx="2656609" cy="3693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ch12_21=function(x)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sumx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  while(x&gt;=0) 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sumx</a:t>
            </a:r>
            <a:r>
              <a:rPr lang="en-US" altLang="zh-TW" dirty="0"/>
              <a:t>=</a:t>
            </a:r>
            <a:r>
              <a:rPr lang="en-US" altLang="zh-TW" dirty="0" err="1"/>
              <a:t>sumx+x</a:t>
            </a:r>
            <a:endParaRPr lang="en-US" altLang="zh-TW" dirty="0"/>
          </a:p>
          <a:p>
            <a:r>
              <a:rPr lang="en-US" altLang="zh-TW" dirty="0"/>
              <a:t>   x=x-1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return(</a:t>
            </a:r>
            <a:r>
              <a:rPr lang="en-US" altLang="zh-TW" dirty="0" err="1"/>
              <a:t>sumx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ch12_21(10)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25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7671" y="1227748"/>
            <a:ext cx="10515600" cy="4351338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read.csv( 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函數</a:t>
            </a:r>
            <a:r>
              <a:rPr lang="zh-TW" altLang="en-US" dirty="0"/>
              <a:t>讀取這個檔案資料，這個函數的基本使用格式如下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read.csv(file, header = TRUE, </a:t>
            </a:r>
            <a:r>
              <a:rPr lang="en-US" altLang="zh-TW" dirty="0" err="1"/>
              <a:t>sep</a:t>
            </a:r>
            <a:r>
              <a:rPr lang="en-US" altLang="zh-TW" dirty="0"/>
              <a:t> =" ,", quote ="\"", </a:t>
            </a:r>
            <a:r>
              <a:rPr lang="en-US" altLang="zh-TW" dirty="0" err="1"/>
              <a:t>dec</a:t>
            </a:r>
            <a:r>
              <a:rPr lang="en-US" altLang="zh-TW" dirty="0"/>
              <a:t> =".", ⋯)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：</a:t>
            </a:r>
            <a:r>
              <a:rPr lang="en-US" altLang="zh-TW" dirty="0" err="1"/>
              <a:t>csv</a:t>
            </a:r>
            <a:r>
              <a:rPr lang="en-US" altLang="zh-TW" dirty="0"/>
              <a:t> </a:t>
            </a:r>
            <a:r>
              <a:rPr lang="zh-TW" altLang="en-US" dirty="0"/>
              <a:t>為延伸檔名的檔案。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header</a:t>
            </a:r>
            <a:r>
              <a:rPr lang="zh-TW" altLang="en-US" dirty="0"/>
              <a:t>：檔案第 </a:t>
            </a:r>
            <a:r>
              <a:rPr lang="en-US" altLang="zh-TW" dirty="0"/>
              <a:t>1 </a:t>
            </a:r>
            <a:r>
              <a:rPr lang="zh-TW" altLang="en-US" dirty="0"/>
              <a:t>列是變數名稱，預設是 </a:t>
            </a:r>
            <a:r>
              <a:rPr lang="en-US" altLang="zh-TW" dirty="0"/>
              <a:t>TRUE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 </a:t>
            </a:r>
            <a:r>
              <a:rPr lang="en-US" altLang="zh-TW" dirty="0" err="1"/>
              <a:t>sep</a:t>
            </a:r>
            <a:r>
              <a:rPr lang="zh-TW" altLang="en-US" dirty="0"/>
              <a:t>：數據分隔符號，對於 </a:t>
            </a:r>
            <a:r>
              <a:rPr lang="en-US" altLang="zh-TW" dirty="0"/>
              <a:t>CSV </a:t>
            </a:r>
            <a:r>
              <a:rPr lang="zh-TW" altLang="en-US" dirty="0"/>
              <a:t>檔案而言預設是 </a:t>
            </a:r>
            <a:r>
              <a:rPr lang="en-US" altLang="zh-TW" dirty="0"/>
              <a:t>","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quote</a:t>
            </a:r>
            <a:r>
              <a:rPr lang="zh-TW" altLang="en-US" dirty="0"/>
              <a:t>：字元兩邊是用雙引號。</a:t>
            </a:r>
          </a:p>
          <a:p>
            <a:r>
              <a:rPr lang="zh-TW" altLang="en-US" dirty="0" smtClean="0"/>
              <a:t> </a:t>
            </a:r>
            <a:r>
              <a:rPr lang="en-US" altLang="zh-TW" dirty="0" err="1"/>
              <a:t>dec</a:t>
            </a:r>
            <a:r>
              <a:rPr lang="zh-TW" altLang="en-US" dirty="0"/>
              <a:t>：指定小數點格式，預設是 </a:t>
            </a:r>
            <a:r>
              <a:rPr lang="en-US" altLang="zh-TW" dirty="0"/>
              <a:t>"."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5499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678" y="646879"/>
            <a:ext cx="10515600" cy="554159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read.csv( ) </a:t>
            </a:r>
            <a:r>
              <a:rPr lang="zh-TW" altLang="en-US" dirty="0"/>
              <a:t>函數讀取</a:t>
            </a:r>
            <a:r>
              <a:rPr lang="en-US" altLang="zh-TW" dirty="0"/>
              <a:t>ReportCSV.csv </a:t>
            </a:r>
            <a:r>
              <a:rPr lang="zh-TW" altLang="en-US" dirty="0"/>
              <a:t>檔案。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362"/>
          <a:stretch/>
        </p:blipFill>
        <p:spPr>
          <a:xfrm>
            <a:off x="521678" y="1201038"/>
            <a:ext cx="10348091" cy="926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8" y="2230559"/>
            <a:ext cx="9302777" cy="45192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20768" y="2034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excelCSV</a:t>
            </a:r>
            <a:r>
              <a:rPr lang="en-US" altLang="zh-TW" dirty="0"/>
              <a:t>=</a:t>
            </a:r>
            <a:r>
              <a:rPr lang="en-US" altLang="zh-TW" dirty="0" err="1"/>
              <a:t>file.path</a:t>
            </a:r>
            <a:r>
              <a:rPr lang="en-US" altLang="zh-TW" dirty="0"/>
              <a:t>("d:/rbook/a.csv")</a:t>
            </a:r>
          </a:p>
          <a:p>
            <a:r>
              <a:rPr lang="en-US" altLang="zh-TW" dirty="0" err="1"/>
              <a:t>xCSV</a:t>
            </a:r>
            <a:r>
              <a:rPr lang="en-US" altLang="zh-TW" dirty="0"/>
              <a:t>=read.csv(</a:t>
            </a:r>
            <a:r>
              <a:rPr lang="en-US" altLang="zh-TW" dirty="0" err="1"/>
              <a:t>excelCSV,sep</a:t>
            </a:r>
            <a:r>
              <a:rPr lang="en-US" altLang="zh-TW" dirty="0"/>
              <a:t>=",")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64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2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227" y="270908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串列</a:t>
            </a:r>
            <a:r>
              <a:rPr lang="en-US" altLang="zh-TW" sz="6000" dirty="0"/>
              <a:t>List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03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640" y="671293"/>
            <a:ext cx="10604677" cy="46037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串列（</a:t>
            </a:r>
            <a:r>
              <a:rPr lang="en-US" altLang="zh-TW" sz="2800" dirty="0"/>
              <a:t>List</a:t>
            </a:r>
            <a:r>
              <a:rPr lang="zh-TW" altLang="en-US" sz="2800" dirty="0"/>
              <a:t>）是一種具有很大彈性的物件，在串列內可以有不同屬性的元素</a:t>
            </a:r>
            <a:r>
              <a:rPr lang="zh-TW" altLang="en-US" sz="2800" dirty="0" smtClean="0"/>
              <a:t>，例如</a:t>
            </a:r>
            <a:r>
              <a:rPr lang="zh-TW" altLang="en-US" sz="2800" dirty="0"/>
              <a:t>， 字元、字串或數值。也可擁有不同的物件， 例如， 向量（</a:t>
            </a:r>
            <a:r>
              <a:rPr lang="en-US" altLang="zh-TW" sz="2800" dirty="0"/>
              <a:t>Vector</a:t>
            </a:r>
            <a:r>
              <a:rPr lang="zh-TW" altLang="en-US" sz="2800" dirty="0"/>
              <a:t>）、</a:t>
            </a:r>
            <a:r>
              <a:rPr lang="zh-TW" altLang="en-US" sz="2800" dirty="0" smtClean="0"/>
              <a:t>矩陣（</a:t>
            </a:r>
            <a:r>
              <a:rPr lang="en-US" altLang="zh-TW" sz="2800" dirty="0"/>
              <a:t>Matrix</a:t>
            </a:r>
            <a:r>
              <a:rPr lang="zh-TW" altLang="en-US" sz="2800" dirty="0"/>
              <a:t>）、因子（</a:t>
            </a:r>
            <a:r>
              <a:rPr lang="en-US" altLang="zh-TW" sz="2800" dirty="0"/>
              <a:t>factor</a:t>
            </a:r>
            <a:r>
              <a:rPr lang="zh-TW" altLang="en-US" sz="2800" dirty="0"/>
              <a:t>）、數據框（</a:t>
            </a:r>
            <a:r>
              <a:rPr lang="en-US" altLang="zh-TW" sz="2800" dirty="0"/>
              <a:t>Data Frame</a:t>
            </a:r>
            <a:r>
              <a:rPr lang="zh-TW" altLang="en-US" sz="2800" dirty="0"/>
              <a:t>）或其它串列（</a:t>
            </a:r>
            <a:r>
              <a:rPr lang="en-US" altLang="zh-TW" sz="2800" dirty="0"/>
              <a:t>List</a:t>
            </a:r>
            <a:r>
              <a:rPr lang="zh-TW" altLang="en-US" sz="2800" dirty="0" smtClean="0"/>
              <a:t>）。</a:t>
            </a:r>
            <a:endParaRPr lang="en-US" altLang="zh-TW" sz="2800" dirty="0" smtClean="0"/>
          </a:p>
          <a:p>
            <a:r>
              <a:rPr lang="zh-TW" altLang="en-US" sz="2800" dirty="0" smtClean="0"/>
              <a:t>數據</a:t>
            </a:r>
            <a:r>
              <a:rPr lang="zh-TW" altLang="en-US" sz="2800" dirty="0"/>
              <a:t>框（</a:t>
            </a:r>
            <a:r>
              <a:rPr lang="en-US" altLang="zh-TW" sz="2800" dirty="0"/>
              <a:t>data frame</a:t>
            </a:r>
            <a:r>
              <a:rPr lang="zh-TW" altLang="en-US" sz="2800" dirty="0"/>
              <a:t>）可以視為數個向量所</a:t>
            </a:r>
            <a:r>
              <a:rPr lang="zh-TW" altLang="en-US" sz="2800" dirty="0" smtClean="0"/>
              <a:t>組成的</a:t>
            </a:r>
            <a:r>
              <a:rPr lang="zh-TW" altLang="en-US" sz="2800" dirty="0"/>
              <a:t>串列（</a:t>
            </a:r>
            <a:r>
              <a:rPr lang="en-US" altLang="zh-TW" sz="2800" dirty="0"/>
              <a:t>list</a:t>
            </a:r>
            <a:r>
              <a:rPr lang="zh-TW" altLang="en-US" sz="2800" dirty="0"/>
              <a:t>）物件，但是數據框受限於各向量長度必須相同，串列則無此限制。</a:t>
            </a:r>
          </a:p>
        </p:txBody>
      </p:sp>
    </p:spTree>
    <p:extLst>
      <p:ext uri="{BB962C8B-B14F-4D97-AF65-F5344CB8AC3E}">
        <p14:creationId xmlns:p14="http://schemas.microsoft.com/office/powerpoint/2010/main" val="118375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3244"/>
            <a:ext cx="10515600" cy="1325563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串列</a:t>
            </a:r>
            <a:r>
              <a:rPr lang="en-US" altLang="zh-TW" dirty="0"/>
              <a:t>(Create a list)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26" y="2743200"/>
            <a:ext cx="9286504" cy="38616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2440" y="1290611"/>
            <a:ext cx="10847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baskets.NBA2016.Team </a:t>
            </a:r>
            <a:r>
              <a:rPr lang="zh-TW" altLang="en-US" sz="2400" dirty="0"/>
              <a:t>矩陣物件建立成一個串列，同時此串列</a:t>
            </a:r>
            <a:r>
              <a:rPr lang="zh-TW" altLang="en-US" sz="2400" dirty="0" smtClean="0"/>
              <a:t>內容除了</a:t>
            </a:r>
            <a:r>
              <a:rPr lang="zh-TW" altLang="en-US" sz="2400" dirty="0"/>
              <a:t>有</a:t>
            </a:r>
            <a:r>
              <a:rPr lang="en-US" altLang="zh-TW" sz="2400" dirty="0"/>
              <a:t>basket.NBA2016.Team </a:t>
            </a:r>
            <a:r>
              <a:rPr lang="zh-TW" altLang="en-US" sz="2400" dirty="0"/>
              <a:t>物件外，還有</a:t>
            </a:r>
            <a:r>
              <a:rPr lang="en-US" altLang="zh-TW" sz="2400" dirty="0"/>
              <a:t>2 </a:t>
            </a:r>
            <a:r>
              <a:rPr lang="zh-TW" altLang="en-US" sz="2400" dirty="0"/>
              <a:t>個字串，分別是字串</a:t>
            </a:r>
            <a:r>
              <a:rPr lang="en-US" altLang="zh-TW" sz="2400" dirty="0"/>
              <a:t>"California" </a:t>
            </a:r>
            <a:r>
              <a:rPr lang="zh-TW" altLang="en-US" sz="2400" dirty="0" smtClean="0"/>
              <a:t>代表隊</a:t>
            </a:r>
            <a:r>
              <a:rPr lang="zh-TW" altLang="en-US" sz="2400" dirty="0"/>
              <a:t>名，字串</a:t>
            </a:r>
            <a:r>
              <a:rPr lang="en-US" altLang="zh-TW" sz="2400" dirty="0"/>
              <a:t>"2016-2017" </a:t>
            </a:r>
            <a:r>
              <a:rPr lang="zh-TW" altLang="en-US" sz="2400" dirty="0"/>
              <a:t>代表季度。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5032662" y="3196713"/>
            <a:ext cx="69688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lin</a:t>
            </a:r>
            <a:r>
              <a:rPr lang="en-US" altLang="zh-TW" dirty="0"/>
              <a:t>=c(7,8,6,11,9,12)</a:t>
            </a:r>
          </a:p>
          <a:p>
            <a:r>
              <a:rPr lang="en-US" altLang="zh-TW" dirty="0" err="1"/>
              <a:t>jordon</a:t>
            </a:r>
            <a:r>
              <a:rPr lang="en-US" altLang="zh-TW" dirty="0"/>
              <a:t>=c(12,8,9,15,7,12)</a:t>
            </a:r>
          </a:p>
          <a:p>
            <a:r>
              <a:rPr lang="en-US" altLang="zh-TW" dirty="0"/>
              <a:t>baskets.nba2016.team=</a:t>
            </a:r>
            <a:r>
              <a:rPr lang="en-US" altLang="zh-TW" dirty="0" err="1"/>
              <a:t>rbind</a:t>
            </a:r>
            <a:r>
              <a:rPr lang="en-US" altLang="zh-TW" dirty="0"/>
              <a:t>(</a:t>
            </a:r>
            <a:r>
              <a:rPr lang="en-US" altLang="zh-TW" dirty="0" err="1"/>
              <a:t>lin,jordon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colnames</a:t>
            </a:r>
            <a:r>
              <a:rPr lang="en-US" altLang="zh-TW" dirty="0"/>
              <a:t>(baskets.nba2016.team)=c("1st","2nd","3rd","4th","5th","6th")</a:t>
            </a:r>
          </a:p>
          <a:p>
            <a:r>
              <a:rPr lang="en-US" altLang="zh-TW" dirty="0" smtClean="0"/>
              <a:t>baskets.nba2016.team</a:t>
            </a:r>
          </a:p>
          <a:p>
            <a:endParaRPr lang="en-US" altLang="zh-TW" dirty="0"/>
          </a:p>
          <a:p>
            <a:r>
              <a:rPr lang="en-US" altLang="zh-TW" dirty="0" err="1"/>
              <a:t>baskets.cal</a:t>
            </a:r>
            <a:r>
              <a:rPr lang="en-US" altLang="zh-TW" dirty="0"/>
              <a:t>=list("california","2016-2017",baskets.nba2016.team)</a:t>
            </a:r>
          </a:p>
          <a:p>
            <a:r>
              <a:rPr lang="en-US" altLang="zh-TW" dirty="0" err="1"/>
              <a:t>baskets.cal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07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255" y="365125"/>
            <a:ext cx="11187545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　建立串列物件 </a:t>
            </a:r>
            <a:r>
              <a:rPr lang="en-US" altLang="zh-TW" sz="2800" dirty="0"/>
              <a:t>– </a:t>
            </a:r>
            <a:r>
              <a:rPr lang="zh-TW" altLang="en-US" sz="2800" dirty="0"/>
              <a:t>物件元素含</a:t>
            </a:r>
            <a:r>
              <a:rPr lang="zh-TW" altLang="en-US" sz="2800" dirty="0" smtClean="0"/>
              <a:t>名稱</a:t>
            </a:r>
            <a:r>
              <a:rPr lang="en-US" altLang="zh-TW" sz="2800" dirty="0"/>
              <a:t>(The object element contains the name)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8118"/>
            <a:ext cx="10515600" cy="668194"/>
          </a:xfrm>
        </p:spPr>
        <p:txBody>
          <a:bodyPr/>
          <a:lstStyle/>
          <a:p>
            <a:r>
              <a:rPr lang="zh-TW" altLang="en-US" dirty="0"/>
              <a:t>建立串列時，同時為物件元素命名所使用的也是</a:t>
            </a:r>
            <a:r>
              <a:rPr lang="en-US" altLang="zh-TW" dirty="0"/>
              <a:t>list( ) </a:t>
            </a:r>
            <a:r>
              <a:rPr lang="zh-TW" altLang="en-US" dirty="0"/>
              <a:t>函數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4" y="2291937"/>
            <a:ext cx="9006445" cy="43292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75514" y="3632353"/>
            <a:ext cx="562841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baskets.newcal</a:t>
            </a:r>
            <a:r>
              <a:rPr lang="en-US" altLang="zh-TW" dirty="0"/>
              <a:t>=list(</a:t>
            </a:r>
            <a:r>
              <a:rPr lang="en-US" altLang="zh-TW" dirty="0" err="1"/>
              <a:t>teamname</a:t>
            </a:r>
            <a:r>
              <a:rPr lang="en-US" altLang="zh-TW" dirty="0"/>
              <a:t>="</a:t>
            </a:r>
            <a:r>
              <a:rPr lang="en-US" altLang="zh-TW" dirty="0" err="1"/>
              <a:t>california</a:t>
            </a:r>
            <a:r>
              <a:rPr lang="en-US" altLang="zh-TW" dirty="0"/>
              <a:t>",season="2016-2017",score.info=baskets.nba2016.team)</a:t>
            </a:r>
          </a:p>
          <a:p>
            <a:r>
              <a:rPr lang="en-US" altLang="zh-TW" dirty="0" err="1"/>
              <a:t>baskets.newcal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81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431" y="227830"/>
            <a:ext cx="11868398" cy="146285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獲得串列內物件元素</a:t>
            </a:r>
            <a:r>
              <a:rPr lang="zh-TW" altLang="en-US" sz="3600" dirty="0" smtClean="0"/>
              <a:t>內容</a:t>
            </a:r>
            <a:r>
              <a:rPr lang="en-US" altLang="zh-TW" sz="3600" dirty="0"/>
              <a:t>(The content of the list element)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7938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"$" </a:t>
            </a:r>
            <a:r>
              <a:rPr lang="zh-TW" altLang="en-US" dirty="0"/>
              <a:t>符號取得串列內物件元素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32"/>
          <a:stretch/>
        </p:blipFill>
        <p:spPr>
          <a:xfrm>
            <a:off x="1163520" y="2110651"/>
            <a:ext cx="5961675" cy="28683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20" y="5368572"/>
            <a:ext cx="5973549" cy="11647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307" y="1473531"/>
            <a:ext cx="4200508" cy="35055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00056" y="4629908"/>
            <a:ext cx="3571009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baskets.newcal$Teamname</a:t>
            </a:r>
            <a:endParaRPr lang="en-US" altLang="zh-TW" dirty="0"/>
          </a:p>
          <a:p>
            <a:r>
              <a:rPr lang="en-US" altLang="zh-TW" dirty="0" err="1"/>
              <a:t>baskets.newcal$season</a:t>
            </a:r>
            <a:endParaRPr lang="en-US" altLang="zh-TW" dirty="0"/>
          </a:p>
          <a:p>
            <a:r>
              <a:rPr lang="en-US" altLang="zh-TW" dirty="0"/>
              <a:t>baskets.newcal$score.info</a:t>
            </a:r>
          </a:p>
          <a:p>
            <a:endParaRPr lang="en-US" altLang="zh-TW" dirty="0"/>
          </a:p>
          <a:p>
            <a:r>
              <a:rPr lang="en-US" altLang="zh-TW" dirty="0"/>
              <a:t>baskets.newcal$score.info[2,4]</a:t>
            </a:r>
          </a:p>
        </p:txBody>
      </p:sp>
    </p:spTree>
    <p:extLst>
      <p:ext uri="{BB962C8B-B14F-4D97-AF65-F5344CB8AC3E}">
        <p14:creationId xmlns:p14="http://schemas.microsoft.com/office/powerpoint/2010/main" val="17289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負索引的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(Application </a:t>
            </a:r>
            <a:r>
              <a:rPr lang="en-US" altLang="zh-TW" dirty="0"/>
              <a:t>of negative </a:t>
            </a:r>
            <a:r>
              <a:rPr lang="en-US" altLang="zh-TW" dirty="0" smtClean="0"/>
              <a:t>index)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1995823"/>
            <a:ext cx="9601196" cy="3318936"/>
          </a:xfrm>
        </p:spPr>
        <p:txBody>
          <a:bodyPr/>
          <a:lstStyle/>
          <a:p>
            <a:r>
              <a:rPr lang="zh-TW" altLang="en-US" dirty="0"/>
              <a:t>負索引的應用，所傳回的串列將不含第</a:t>
            </a:r>
            <a:r>
              <a:rPr lang="en-US" altLang="zh-TW" dirty="0"/>
              <a:t>1 </a:t>
            </a:r>
            <a:r>
              <a:rPr lang="zh-TW" altLang="en-US" dirty="0"/>
              <a:t>筆物件元素</a:t>
            </a:r>
            <a:r>
              <a:rPr lang="en-US" altLang="zh-TW" dirty="0" err="1"/>
              <a:t>TeamName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2" y="2525873"/>
            <a:ext cx="8366361" cy="38025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7416" y="4335380"/>
            <a:ext cx="19291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baskets.newcal</a:t>
            </a:r>
            <a:r>
              <a:rPr lang="en-US" altLang="zh-TW" dirty="0"/>
              <a:t>[-1]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29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撰寫函數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04" y="1953542"/>
            <a:ext cx="8247640" cy="38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　</a:t>
            </a:r>
            <a:r>
              <a:rPr lang="en-US" altLang="zh-TW" dirty="0"/>
              <a:t>if ⋯ else </a:t>
            </a:r>
            <a:r>
              <a:rPr lang="zh-TW" altLang="en-US" dirty="0"/>
              <a:t>敘述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490" y="1582534"/>
            <a:ext cx="5869858" cy="3821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56" y="2148658"/>
            <a:ext cx="6776631" cy="46272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47672" y="173500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程式可讀性增加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6" y="2277612"/>
            <a:ext cx="4882916" cy="36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8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603</Words>
  <Application>Microsoft Office PowerPoint</Application>
  <PresentationFormat>寬螢幕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Garamond</vt:lpstr>
      <vt:lpstr>有機</vt:lpstr>
      <vt:lpstr>R語言</vt:lpstr>
      <vt:lpstr>串列List</vt:lpstr>
      <vt:lpstr>PowerPoint 簡報</vt:lpstr>
      <vt:lpstr>建立串列(Create a list)</vt:lpstr>
      <vt:lpstr>　建立串列物件 – 物件元素含名稱(The object element contains the name)</vt:lpstr>
      <vt:lpstr>獲得串列內物件元素內容(The content of the list element)</vt:lpstr>
      <vt:lpstr>負索引的應用(Application of negative index)</vt:lpstr>
      <vt:lpstr>撰寫函數</vt:lpstr>
      <vt:lpstr>　if ⋯ else 敘述</vt:lpstr>
      <vt:lpstr>PowerPoint 簡報</vt:lpstr>
      <vt:lpstr>for 敘述</vt:lpstr>
      <vt:lpstr>PowerPoint 簡報</vt:lpstr>
      <vt:lpstr>while 廻圈</vt:lpstr>
      <vt:lpstr>PowerPoint 簡報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R語言</dc:title>
  <dc:creator>mirco chen</dc:creator>
  <cp:lastModifiedBy>12452(張漢呈)</cp:lastModifiedBy>
  <cp:revision>9</cp:revision>
  <dcterms:created xsi:type="dcterms:W3CDTF">2018-10-23T13:43:16Z</dcterms:created>
  <dcterms:modified xsi:type="dcterms:W3CDTF">2021-11-02T02:49:42Z</dcterms:modified>
</cp:coreProperties>
</file>