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6" r:id="rId5"/>
    <p:sldId id="271" r:id="rId6"/>
    <p:sldId id="272" r:id="rId7"/>
    <p:sldId id="273" r:id="rId8"/>
    <p:sldId id="274" r:id="rId9"/>
    <p:sldId id="275" r:id="rId10"/>
    <p:sldId id="277" r:id="rId11"/>
    <p:sldId id="289" r:id="rId12"/>
    <p:sldId id="279" r:id="rId13"/>
    <p:sldId id="280" r:id="rId14"/>
    <p:sldId id="293" r:id="rId15"/>
    <p:sldId id="294" r:id="rId16"/>
    <p:sldId id="281" r:id="rId17"/>
    <p:sldId id="282" r:id="rId18"/>
    <p:sldId id="296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283" r:id="rId27"/>
    <p:sldId id="298" r:id="rId28"/>
    <p:sldId id="295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Data\&#12510;&#12493;&#12472;&#12513;&#12531;&#12488;\2021_NSP&#30740;&#31350;&#20250;\20220201_&#38996;&#35469;&#35388;&#32080;&#26524;&#12414;&#12392;&#1241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Data\&#12510;&#12493;&#12472;&#12513;&#12531;&#12488;\2021_NSP&#30740;&#31350;&#20250;\20220201_&#38996;&#35469;&#35388;&#32080;&#26524;&#12414;&#12392;&#1241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gramData\&#12510;&#12493;&#12472;&#12513;&#12531;&#12488;\2021_NSP&#30740;&#31350;&#20250;\20220201_&#38996;&#35469;&#35388;&#32080;&#26524;&#12414;&#12392;&#1241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'Sheet2 (2)'!$V$1</c:f>
              <c:strCache>
                <c:ptCount val="1"/>
                <c:pt idx="0">
                  <c:v>父親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B8-4C00-8EDC-BB99BE406F1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B8-4C00-8EDC-BB99BE406F10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4B8-4C00-8EDC-BB99BE406F10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4B8-4C00-8EDC-BB99BE406F10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4B8-4C00-8EDC-BB99BE406F10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4B8-4C00-8EDC-BB99BE406F10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4B8-4C00-8EDC-BB99BE406F10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4B8-4C00-8EDC-BB99BE406F10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4B8-4C00-8EDC-BB99BE406F10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4B8-4C00-8EDC-BB99BE406F10}"/>
              </c:ext>
            </c:extLst>
          </c:dPt>
          <c:dPt>
            <c:idx val="4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B4B8-4C00-8EDC-BB99BE406F10}"/>
              </c:ext>
            </c:extLst>
          </c:dPt>
          <c:dPt>
            <c:idx val="5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B4B8-4C00-8EDC-BB99BE406F10}"/>
              </c:ext>
            </c:extLst>
          </c:dPt>
          <c:cat>
            <c:strRef>
              <c:f>'Sheet2 (2)'!$U$2:$U$56</c:f>
              <c:strCache>
                <c:ptCount val="53"/>
                <c:pt idx="0">
                  <c:v>HOG up1</c:v>
                </c:pt>
                <c:pt idx="5">
                  <c:v>HOG up2</c:v>
                </c:pt>
                <c:pt idx="10">
                  <c:v>CNN up1</c:v>
                </c:pt>
                <c:pt idx="15">
                  <c:v>CNN up2</c:v>
                </c:pt>
                <c:pt idx="20">
                  <c:v>HOG up1</c:v>
                </c:pt>
                <c:pt idx="25">
                  <c:v>HOG up2</c:v>
                </c:pt>
                <c:pt idx="30">
                  <c:v>CNN up1</c:v>
                </c:pt>
                <c:pt idx="35">
                  <c:v>CNN up2</c:v>
                </c:pt>
                <c:pt idx="40">
                  <c:v>HOG up1</c:v>
                </c:pt>
                <c:pt idx="44">
                  <c:v>HOG up2</c:v>
                </c:pt>
                <c:pt idx="48">
                  <c:v>CNN up1</c:v>
                </c:pt>
                <c:pt idx="52">
                  <c:v>CNN up2</c:v>
                </c:pt>
              </c:strCache>
            </c:strRef>
          </c:cat>
          <c:val>
            <c:numRef>
              <c:f>'Sheet2 (2)'!$V$2:$V$56</c:f>
              <c:numCache>
                <c:formatCode>0.000_ </c:formatCode>
                <c:ptCount val="55"/>
                <c:pt idx="0">
                  <c:v>0.39837144000000002</c:v>
                </c:pt>
                <c:pt idx="1">
                  <c:v>0.80408018000000003</c:v>
                </c:pt>
                <c:pt idx="2">
                  <c:v>0.70802823999999998</c:v>
                </c:pt>
                <c:pt idx="3">
                  <c:v>0.82534138000000001</c:v>
                </c:pt>
                <c:pt idx="5">
                  <c:v>0.39837144000000002</c:v>
                </c:pt>
                <c:pt idx="6">
                  <c:v>0.80408018000000003</c:v>
                </c:pt>
                <c:pt idx="7">
                  <c:v>0.71119091999999995</c:v>
                </c:pt>
                <c:pt idx="8">
                  <c:v>0.85507818999999996</c:v>
                </c:pt>
                <c:pt idx="10">
                  <c:v>0.39837144000000002</c:v>
                </c:pt>
                <c:pt idx="11">
                  <c:v>0.79837992999999996</c:v>
                </c:pt>
                <c:pt idx="12">
                  <c:v>0.72021815</c:v>
                </c:pt>
                <c:pt idx="13">
                  <c:v>0.86040514000000001</c:v>
                </c:pt>
                <c:pt idx="15">
                  <c:v>0.38845192000000001</c:v>
                </c:pt>
                <c:pt idx="16">
                  <c:v>0.80329872000000002</c:v>
                </c:pt>
                <c:pt idx="17">
                  <c:v>0.70802823999999998</c:v>
                </c:pt>
                <c:pt idx="18">
                  <c:v>0.85255289000000001</c:v>
                </c:pt>
                <c:pt idx="20">
                  <c:v>0.44521606000000002</c:v>
                </c:pt>
                <c:pt idx="21">
                  <c:v>0.85171293000000003</c:v>
                </c:pt>
                <c:pt idx="22">
                  <c:v>0.83252616999999995</c:v>
                </c:pt>
                <c:pt idx="23">
                  <c:v>0.84705096000000002</c:v>
                </c:pt>
                <c:pt idx="25">
                  <c:v>0.44521606000000002</c:v>
                </c:pt>
                <c:pt idx="26">
                  <c:v>0.85719944000000003</c:v>
                </c:pt>
                <c:pt idx="27">
                  <c:v>0.83252616999999995</c:v>
                </c:pt>
                <c:pt idx="28">
                  <c:v>0.84705096000000002</c:v>
                </c:pt>
                <c:pt idx="30">
                  <c:v>0.44358782000000002</c:v>
                </c:pt>
                <c:pt idx="31">
                  <c:v>0.85171293000000003</c:v>
                </c:pt>
                <c:pt idx="32">
                  <c:v>0.83448005999999997</c:v>
                </c:pt>
                <c:pt idx="33">
                  <c:v>0.84705096000000002</c:v>
                </c:pt>
                <c:pt idx="35">
                  <c:v>0.44521606000000002</c:v>
                </c:pt>
                <c:pt idx="36">
                  <c:v>0.85171293000000003</c:v>
                </c:pt>
                <c:pt idx="37">
                  <c:v>0.83830422000000004</c:v>
                </c:pt>
                <c:pt idx="38">
                  <c:v>0.85685431000000001</c:v>
                </c:pt>
                <c:pt idx="40">
                  <c:v>0.52716847</c:v>
                </c:pt>
                <c:pt idx="44">
                  <c:v>0.58024973000000002</c:v>
                </c:pt>
                <c:pt idx="46">
                  <c:v>0.82569612999999997</c:v>
                </c:pt>
                <c:pt idx="48">
                  <c:v>0.55170255000000001</c:v>
                </c:pt>
                <c:pt idx="49">
                  <c:v>0.77183840000000004</c:v>
                </c:pt>
                <c:pt idx="50">
                  <c:v>0.82356253000000001</c:v>
                </c:pt>
                <c:pt idx="52">
                  <c:v>0.55195875999999999</c:v>
                </c:pt>
                <c:pt idx="53">
                  <c:v>0.75328923999999997</c:v>
                </c:pt>
                <c:pt idx="54">
                  <c:v>0.76495057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4B8-4C00-8EDC-BB99BE406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738297896"/>
        <c:axId val="738290680"/>
      </c:barChart>
      <c:catAx>
        <c:axId val="738297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画像</a:t>
                </a:r>
                <a:r>
                  <a:rPr lang="en-US" altLang="ja-JP"/>
                  <a:t>2</a:t>
                </a:r>
                <a:r>
                  <a:rPr lang="ja-JP" altLang="en-US"/>
                  <a:t>　　　　　　　　　　　　　　　　　　　　　　　　　画像</a:t>
                </a:r>
                <a:r>
                  <a:rPr lang="en-US" altLang="ja-JP"/>
                  <a:t>3</a:t>
                </a:r>
                <a:r>
                  <a:rPr lang="ja-JP" altLang="en-US"/>
                  <a:t>　　　　　　　　　　</a:t>
                </a:r>
                <a:r>
                  <a:rPr lang="ja-JP" altLang="ja-JP" sz="1000" b="0" i="0" u="none" strike="noStrike" baseline="0">
                    <a:effectLst/>
                  </a:rPr>
                  <a:t>　</a:t>
                </a:r>
                <a:r>
                  <a:rPr lang="ja-JP" altLang="en-US" sz="1000" b="0" i="0" u="none" strike="noStrike" baseline="0">
                    <a:effectLst/>
                  </a:rPr>
                  <a:t>　　　</a:t>
                </a:r>
                <a:r>
                  <a:rPr lang="ja-JP" altLang="ja-JP" sz="1000" b="0" i="0" u="none" strike="noStrike" baseline="0">
                    <a:effectLst/>
                  </a:rPr>
                  <a:t>　　　　　　　　　　　画像</a:t>
                </a:r>
                <a:r>
                  <a:rPr lang="en-US" altLang="ja-JP" sz="1000" b="0" i="0" u="none" strike="noStrike" baseline="0">
                    <a:effectLst/>
                  </a:rPr>
                  <a:t>4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8290680"/>
        <c:crosses val="autoZero"/>
        <c:auto val="1"/>
        <c:lblAlgn val="ctr"/>
        <c:lblOffset val="10"/>
        <c:noMultiLvlLbl val="0"/>
      </c:catAx>
      <c:valAx>
        <c:axId val="73829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829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'Sheet2 (2)'!$W$1</c:f>
              <c:strCache>
                <c:ptCount val="1"/>
                <c:pt idx="0">
                  <c:v>母親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49-4FEF-A487-FFC4B8CA05F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49-4FEF-A487-FFC4B8CA05F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49-4FEF-A487-FFC4B8CA05FC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49-4FEF-A487-FFC4B8CA05F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649-4FEF-A487-FFC4B8CA05FC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649-4FEF-A487-FFC4B8CA05FC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649-4FEF-A487-FFC4B8CA05FC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649-4FEF-A487-FFC4B8CA05F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649-4FEF-A487-FFC4B8CA05FC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649-4FEF-A487-FFC4B8CA05FC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649-4FEF-A487-FFC4B8CA05FC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649-4FEF-A487-FFC4B8CA05FC}"/>
              </c:ext>
            </c:extLst>
          </c:dPt>
          <c:dPt>
            <c:idx val="4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649-4FEF-A487-FFC4B8CA05FC}"/>
              </c:ext>
            </c:extLst>
          </c:dPt>
          <c:dPt>
            <c:idx val="5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649-4FEF-A487-FFC4B8CA05FC}"/>
              </c:ext>
            </c:extLst>
          </c:dPt>
          <c:cat>
            <c:strRef>
              <c:f>'Sheet2 (2)'!$U$2:$U$56</c:f>
              <c:strCache>
                <c:ptCount val="53"/>
                <c:pt idx="0">
                  <c:v>HOG up1</c:v>
                </c:pt>
                <c:pt idx="5">
                  <c:v>HOG up2</c:v>
                </c:pt>
                <c:pt idx="10">
                  <c:v>CNN up1</c:v>
                </c:pt>
                <c:pt idx="15">
                  <c:v>CNN up2</c:v>
                </c:pt>
                <c:pt idx="20">
                  <c:v>HOG up1</c:v>
                </c:pt>
                <c:pt idx="25">
                  <c:v>HOG up2</c:v>
                </c:pt>
                <c:pt idx="30">
                  <c:v>CNN up1</c:v>
                </c:pt>
                <c:pt idx="35">
                  <c:v>CNN up2</c:v>
                </c:pt>
                <c:pt idx="40">
                  <c:v>HOG up1</c:v>
                </c:pt>
                <c:pt idx="44">
                  <c:v>HOG up2</c:v>
                </c:pt>
                <c:pt idx="48">
                  <c:v>CNN up1</c:v>
                </c:pt>
                <c:pt idx="52">
                  <c:v>CNN up2</c:v>
                </c:pt>
              </c:strCache>
            </c:strRef>
          </c:cat>
          <c:val>
            <c:numRef>
              <c:f>'Sheet2 (2)'!$W$2:$W$56</c:f>
              <c:numCache>
                <c:formatCode>0.000_ </c:formatCode>
                <c:ptCount val="55"/>
                <c:pt idx="0">
                  <c:v>0.83609334999999996</c:v>
                </c:pt>
                <c:pt idx="1">
                  <c:v>0.41355890000000001</c:v>
                </c:pt>
                <c:pt idx="2">
                  <c:v>0.60094950999999996</c:v>
                </c:pt>
                <c:pt idx="3">
                  <c:v>0.73325070999999997</c:v>
                </c:pt>
                <c:pt idx="5">
                  <c:v>0.83609334999999996</c:v>
                </c:pt>
                <c:pt idx="6">
                  <c:v>0.41355890000000001</c:v>
                </c:pt>
                <c:pt idx="7">
                  <c:v>0.60477572000000002</c:v>
                </c:pt>
                <c:pt idx="8">
                  <c:v>0.72094840000000004</c:v>
                </c:pt>
                <c:pt idx="10">
                  <c:v>0.83609334999999996</c:v>
                </c:pt>
                <c:pt idx="11">
                  <c:v>0.41564484000000002</c:v>
                </c:pt>
                <c:pt idx="12">
                  <c:v>0.60384640999999994</c:v>
                </c:pt>
                <c:pt idx="13">
                  <c:v>0.72126394000000005</c:v>
                </c:pt>
                <c:pt idx="15">
                  <c:v>0.83955303999999997</c:v>
                </c:pt>
                <c:pt idx="16">
                  <c:v>0.41996854</c:v>
                </c:pt>
                <c:pt idx="17">
                  <c:v>0.60094950999999996</c:v>
                </c:pt>
                <c:pt idx="18">
                  <c:v>0.71668043999999997</c:v>
                </c:pt>
                <c:pt idx="20">
                  <c:v>0.86072212000000003</c:v>
                </c:pt>
                <c:pt idx="21">
                  <c:v>0.43238924000000001</c:v>
                </c:pt>
                <c:pt idx="22">
                  <c:v>0.69756879000000005</c:v>
                </c:pt>
                <c:pt idx="23">
                  <c:v>0.70984261000000004</c:v>
                </c:pt>
                <c:pt idx="25">
                  <c:v>0.86072212000000003</c:v>
                </c:pt>
                <c:pt idx="26">
                  <c:v>0.43562199000000001</c:v>
                </c:pt>
                <c:pt idx="27">
                  <c:v>0.69756879000000005</c:v>
                </c:pt>
                <c:pt idx="28">
                  <c:v>0.70984261000000004</c:v>
                </c:pt>
                <c:pt idx="30">
                  <c:v>0.85718872000000002</c:v>
                </c:pt>
                <c:pt idx="31">
                  <c:v>0.43238924000000001</c:v>
                </c:pt>
                <c:pt idx="32">
                  <c:v>0.69701553000000005</c:v>
                </c:pt>
                <c:pt idx="33">
                  <c:v>0.70984261000000004</c:v>
                </c:pt>
                <c:pt idx="35">
                  <c:v>0.86072212000000003</c:v>
                </c:pt>
                <c:pt idx="36">
                  <c:v>0.43238924000000001</c:v>
                </c:pt>
                <c:pt idx="37">
                  <c:v>0.70628519999999995</c:v>
                </c:pt>
                <c:pt idx="38">
                  <c:v>0.71508417999999996</c:v>
                </c:pt>
                <c:pt idx="40">
                  <c:v>0.77755266000000001</c:v>
                </c:pt>
                <c:pt idx="44">
                  <c:v>0.77966581999999995</c:v>
                </c:pt>
                <c:pt idx="46">
                  <c:v>0.65043121999999998</c:v>
                </c:pt>
                <c:pt idx="48">
                  <c:v>0.74803337000000003</c:v>
                </c:pt>
                <c:pt idx="49">
                  <c:v>0.58917165999999999</c:v>
                </c:pt>
                <c:pt idx="50">
                  <c:v>0.66099834000000002</c:v>
                </c:pt>
                <c:pt idx="52">
                  <c:v>0.74633872000000001</c:v>
                </c:pt>
                <c:pt idx="53">
                  <c:v>0.59085525999999999</c:v>
                </c:pt>
                <c:pt idx="54">
                  <c:v>0.71347517000000005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F649-4FEF-A487-FFC4B8CA0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738297896"/>
        <c:axId val="738290680"/>
      </c:barChart>
      <c:catAx>
        <c:axId val="738297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画像</a:t>
                </a:r>
                <a:r>
                  <a:rPr lang="en-US" altLang="ja-JP"/>
                  <a:t>2</a:t>
                </a:r>
                <a:r>
                  <a:rPr lang="ja-JP" altLang="en-US"/>
                  <a:t>　　　　　　　　　　　　　　　　　　　　　　　　　画像</a:t>
                </a:r>
                <a:r>
                  <a:rPr lang="en-US" altLang="ja-JP"/>
                  <a:t>3</a:t>
                </a:r>
                <a:r>
                  <a:rPr lang="ja-JP" altLang="en-US"/>
                  <a:t>　　　　　　　　　　</a:t>
                </a:r>
                <a:r>
                  <a:rPr lang="ja-JP" altLang="ja-JP" sz="1000" b="0" i="0" u="none" strike="noStrike" baseline="0">
                    <a:effectLst/>
                  </a:rPr>
                  <a:t>　</a:t>
                </a:r>
                <a:r>
                  <a:rPr lang="ja-JP" altLang="en-US" sz="1000" b="0" i="0" u="none" strike="noStrike" baseline="0">
                    <a:effectLst/>
                  </a:rPr>
                  <a:t>　　　</a:t>
                </a:r>
                <a:r>
                  <a:rPr lang="ja-JP" altLang="ja-JP" sz="1000" b="0" i="0" u="none" strike="noStrike" baseline="0">
                    <a:effectLst/>
                  </a:rPr>
                  <a:t>　　　　　　　　　　　画像</a:t>
                </a:r>
                <a:r>
                  <a:rPr lang="en-US" altLang="ja-JP" sz="1000" b="0" i="0" u="none" strike="noStrike" baseline="0">
                    <a:effectLst/>
                  </a:rPr>
                  <a:t>4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8290680"/>
        <c:crosses val="autoZero"/>
        <c:auto val="1"/>
        <c:lblAlgn val="ctr"/>
        <c:lblOffset val="10"/>
        <c:noMultiLvlLbl val="0"/>
      </c:catAx>
      <c:valAx>
        <c:axId val="73829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829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'Sheet2 (2)'!$X$1</c:f>
              <c:strCache>
                <c:ptCount val="1"/>
                <c:pt idx="0">
                  <c:v>子供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D4-4DA7-A8A7-A2DA32C1DF4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D4-4DA7-A8A7-A2DA32C1DF4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D4-4DA7-A8A7-A2DA32C1DF44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D4-4DA7-A8A7-A2DA32C1DF4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D4-4DA7-A8A7-A2DA32C1DF44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AD4-4DA7-A8A7-A2DA32C1DF44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AD4-4DA7-A8A7-A2DA32C1DF4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AD4-4DA7-A8A7-A2DA32C1DF44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AD4-4DA7-A8A7-A2DA32C1DF44}"/>
              </c:ext>
            </c:extLst>
          </c:dPt>
          <c:dPt>
            <c:idx val="1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AD4-4DA7-A8A7-A2DA32C1DF44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AD4-4DA7-A8A7-A2DA32C1DF44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AD4-4DA7-A8A7-A2DA32C1DF44}"/>
              </c:ext>
            </c:extLst>
          </c:dPt>
          <c:dPt>
            <c:idx val="2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AD4-4DA7-A8A7-A2DA32C1DF44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AD4-4DA7-A8A7-A2DA32C1DF44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AD4-4DA7-A8A7-A2DA32C1DF44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AD4-4DA7-A8A7-A2DA32C1DF44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AD4-4DA7-A8A7-A2DA32C1DF44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AD4-4DA7-A8A7-A2DA32C1DF44}"/>
              </c:ext>
            </c:extLst>
          </c:dPt>
          <c:dPt>
            <c:idx val="3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AD4-4DA7-A8A7-A2DA32C1DF44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AD4-4DA7-A8A7-A2DA32C1DF44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AD4-4DA7-A8A7-A2DA32C1DF44}"/>
              </c:ext>
            </c:extLst>
          </c:dPt>
          <c:dPt>
            <c:idx val="3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AD4-4DA7-A8A7-A2DA32C1DF44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AD4-4DA7-A8A7-A2DA32C1DF44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AD4-4DA7-A8A7-A2DA32C1DF44}"/>
              </c:ext>
            </c:extLst>
          </c:dPt>
          <c:dPt>
            <c:idx val="4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AD4-4DA7-A8A7-A2DA32C1DF44}"/>
              </c:ext>
            </c:extLst>
          </c:dPt>
          <c:dPt>
            <c:idx val="44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AD4-4DA7-A8A7-A2DA32C1DF44}"/>
              </c:ext>
            </c:extLst>
          </c:dPt>
          <c:dPt>
            <c:idx val="48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AD4-4DA7-A8A7-A2DA32C1DF44}"/>
              </c:ext>
            </c:extLst>
          </c:dPt>
          <c:dPt>
            <c:idx val="49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AD4-4DA7-A8A7-A2DA32C1DF44}"/>
              </c:ext>
            </c:extLst>
          </c:dPt>
          <c:dPt>
            <c:idx val="52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AD4-4DA7-A8A7-A2DA32C1DF44}"/>
              </c:ext>
            </c:extLst>
          </c:dPt>
          <c:dPt>
            <c:idx val="53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9AD4-4DA7-A8A7-A2DA32C1DF44}"/>
              </c:ext>
            </c:extLst>
          </c:dPt>
          <c:cat>
            <c:strRef>
              <c:f>'Sheet2 (2)'!$U$2:$U$56</c:f>
              <c:strCache>
                <c:ptCount val="53"/>
                <c:pt idx="0">
                  <c:v>HOG up1</c:v>
                </c:pt>
                <c:pt idx="5">
                  <c:v>HOG up2</c:v>
                </c:pt>
                <c:pt idx="10">
                  <c:v>CNN up1</c:v>
                </c:pt>
                <c:pt idx="15">
                  <c:v>CNN up2</c:v>
                </c:pt>
                <c:pt idx="20">
                  <c:v>HOG up1</c:v>
                </c:pt>
                <c:pt idx="25">
                  <c:v>HOG up2</c:v>
                </c:pt>
                <c:pt idx="30">
                  <c:v>CNN up1</c:v>
                </c:pt>
                <c:pt idx="35">
                  <c:v>CNN up2</c:v>
                </c:pt>
                <c:pt idx="40">
                  <c:v>HOG up1</c:v>
                </c:pt>
                <c:pt idx="44">
                  <c:v>HOG up2</c:v>
                </c:pt>
                <c:pt idx="48">
                  <c:v>CNN up1</c:v>
                </c:pt>
                <c:pt idx="52">
                  <c:v>CNN up2</c:v>
                </c:pt>
              </c:strCache>
            </c:strRef>
          </c:cat>
          <c:val>
            <c:numRef>
              <c:f>'Sheet2 (2)'!$X$2:$X$56</c:f>
              <c:numCache>
                <c:formatCode>0.000_ </c:formatCode>
                <c:ptCount val="55"/>
                <c:pt idx="0">
                  <c:v>0.76530332000000001</c:v>
                </c:pt>
                <c:pt idx="1">
                  <c:v>0.59105472999999997</c:v>
                </c:pt>
                <c:pt idx="2">
                  <c:v>0.35919733999999998</c:v>
                </c:pt>
                <c:pt idx="3">
                  <c:v>0.50475302</c:v>
                </c:pt>
                <c:pt idx="5">
                  <c:v>0.76530332000000001</c:v>
                </c:pt>
                <c:pt idx="6">
                  <c:v>0.59105472999999997</c:v>
                </c:pt>
                <c:pt idx="7">
                  <c:v>0.35482691</c:v>
                </c:pt>
                <c:pt idx="8">
                  <c:v>0.51761365000000004</c:v>
                </c:pt>
                <c:pt idx="10">
                  <c:v>0.76530332000000001</c:v>
                </c:pt>
                <c:pt idx="11">
                  <c:v>0.58278061999999997</c:v>
                </c:pt>
                <c:pt idx="12">
                  <c:v>0.3558868</c:v>
                </c:pt>
                <c:pt idx="13">
                  <c:v>0.51207356999999998</c:v>
                </c:pt>
                <c:pt idx="15">
                  <c:v>0.76488807999999997</c:v>
                </c:pt>
                <c:pt idx="16">
                  <c:v>0.58497100999999996</c:v>
                </c:pt>
                <c:pt idx="17">
                  <c:v>0.35919733999999998</c:v>
                </c:pt>
                <c:pt idx="18">
                  <c:v>0.51124502999999999</c:v>
                </c:pt>
                <c:pt idx="20">
                  <c:v>0.78040814000000003</c:v>
                </c:pt>
                <c:pt idx="21">
                  <c:v>0.58349773999999999</c:v>
                </c:pt>
                <c:pt idx="22">
                  <c:v>0.48520225</c:v>
                </c:pt>
                <c:pt idx="23">
                  <c:v>0.56494591000000005</c:v>
                </c:pt>
                <c:pt idx="25">
                  <c:v>0.78040814000000003</c:v>
                </c:pt>
                <c:pt idx="26">
                  <c:v>0.58078346000000003</c:v>
                </c:pt>
                <c:pt idx="27">
                  <c:v>0.48520225</c:v>
                </c:pt>
                <c:pt idx="28">
                  <c:v>0.56494591000000005</c:v>
                </c:pt>
                <c:pt idx="30">
                  <c:v>0.78085998999999995</c:v>
                </c:pt>
                <c:pt idx="31">
                  <c:v>0.58349773999999999</c:v>
                </c:pt>
                <c:pt idx="32">
                  <c:v>0.47645288000000002</c:v>
                </c:pt>
                <c:pt idx="33">
                  <c:v>0.56494591000000005</c:v>
                </c:pt>
                <c:pt idx="35">
                  <c:v>0.78040814000000003</c:v>
                </c:pt>
                <c:pt idx="36">
                  <c:v>0.58349773999999999</c:v>
                </c:pt>
                <c:pt idx="37">
                  <c:v>0.48460516999999997</c:v>
                </c:pt>
                <c:pt idx="38">
                  <c:v>0.57502244000000002</c:v>
                </c:pt>
                <c:pt idx="40">
                  <c:v>0.73992486000000002</c:v>
                </c:pt>
                <c:pt idx="44">
                  <c:v>0.7561504</c:v>
                </c:pt>
                <c:pt idx="46">
                  <c:v>0.43259502999999999</c:v>
                </c:pt>
                <c:pt idx="48">
                  <c:v>0.74415606999999995</c:v>
                </c:pt>
                <c:pt idx="49">
                  <c:v>0.68719954999999999</c:v>
                </c:pt>
                <c:pt idx="50">
                  <c:v>0.41589557999999999</c:v>
                </c:pt>
                <c:pt idx="52">
                  <c:v>0.76080462000000004</c:v>
                </c:pt>
                <c:pt idx="53">
                  <c:v>0.67950948</c:v>
                </c:pt>
                <c:pt idx="54">
                  <c:v>0.58655146000000002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9AD4-4DA7-A8A7-A2DA32C1D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738297896"/>
        <c:axId val="738290680"/>
      </c:barChart>
      <c:catAx>
        <c:axId val="738297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画像</a:t>
                </a:r>
                <a:r>
                  <a:rPr lang="en-US" altLang="ja-JP"/>
                  <a:t>2</a:t>
                </a:r>
                <a:r>
                  <a:rPr lang="ja-JP" altLang="en-US"/>
                  <a:t>　　　　　　　　　　　　　　　　　　　　　　　　　画像</a:t>
                </a:r>
                <a:r>
                  <a:rPr lang="en-US" altLang="ja-JP"/>
                  <a:t>3</a:t>
                </a:r>
                <a:r>
                  <a:rPr lang="ja-JP" altLang="en-US"/>
                  <a:t>　　　　　　　　　　</a:t>
                </a:r>
                <a:r>
                  <a:rPr lang="ja-JP" altLang="ja-JP" sz="1000" b="0" i="0" u="none" strike="noStrike" baseline="0">
                    <a:effectLst/>
                  </a:rPr>
                  <a:t>　</a:t>
                </a:r>
                <a:r>
                  <a:rPr lang="ja-JP" altLang="en-US" sz="1000" b="0" i="0" u="none" strike="noStrike" baseline="0">
                    <a:effectLst/>
                  </a:rPr>
                  <a:t>　　　</a:t>
                </a:r>
                <a:r>
                  <a:rPr lang="ja-JP" altLang="ja-JP" sz="1000" b="0" i="0" u="none" strike="noStrike" baseline="0">
                    <a:effectLst/>
                  </a:rPr>
                  <a:t>　　　　　　　　　　　画像</a:t>
                </a:r>
                <a:r>
                  <a:rPr lang="en-US" altLang="ja-JP" sz="1000" b="0" i="0" u="none" strike="noStrike" baseline="0">
                    <a:effectLst/>
                  </a:rPr>
                  <a:t>4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8290680"/>
        <c:crosses val="autoZero"/>
        <c:auto val="1"/>
        <c:lblAlgn val="ctr"/>
        <c:lblOffset val="10"/>
        <c:noMultiLvlLbl val="0"/>
      </c:catAx>
      <c:valAx>
        <c:axId val="7382906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8297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8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29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1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3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8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09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74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0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-recognition.readthedocs.io/en/latest/face_recognition.html#face_recognition.api.face_loca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ja-jp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顔認識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52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r>
              <a:rPr lang="ja-JP" altLang="en-US" sz="2600" dirty="0"/>
              <a:t>インターネットに接続可能な</a:t>
            </a:r>
            <a:r>
              <a:rPr lang="en-US" altLang="ja-JP" sz="2600" dirty="0"/>
              <a:t>PC</a:t>
            </a:r>
            <a:r>
              <a:rPr lang="ja-JP" altLang="en-US" sz="2600" dirty="0"/>
              <a:t>を準備</a:t>
            </a:r>
            <a:r>
              <a:rPr lang="ja-JP" altLang="en-US" sz="2600" dirty="0" smtClean="0"/>
              <a:t>します。</a:t>
            </a:r>
            <a:endParaRPr lang="en-US" altLang="ja-JP" sz="2600" dirty="0" smtClean="0"/>
          </a:p>
          <a:p>
            <a:r>
              <a:rPr kumimoji="1" lang="en-US" altLang="ja-JP" sz="2600" dirty="0" smtClean="0"/>
              <a:t>Anaconda</a:t>
            </a:r>
            <a:r>
              <a:rPr kumimoji="1" lang="ja-JP" altLang="en-US" sz="2600" dirty="0" smtClean="0"/>
              <a:t>と</a:t>
            </a:r>
            <a:r>
              <a:rPr kumimoji="1" lang="en-US" altLang="ja-JP" sz="2600" dirty="0" err="1" smtClean="0"/>
              <a:t>Jupyter</a:t>
            </a:r>
            <a:r>
              <a:rPr kumimoji="1" lang="en-US" altLang="ja-JP" sz="2600" dirty="0" smtClean="0"/>
              <a:t> Notebook</a:t>
            </a:r>
            <a:r>
              <a:rPr kumimoji="1" lang="ja-JP" altLang="en-US" sz="2600" dirty="0" smtClean="0"/>
              <a:t>をインストールします</a:t>
            </a:r>
            <a:r>
              <a:rPr kumimoji="1" lang="ja-JP" altLang="en-US" sz="2600" dirty="0" smtClean="0"/>
              <a:t>。</a:t>
            </a:r>
            <a:endParaRPr kumimoji="1" lang="en-US" altLang="ja-JP" sz="2600" dirty="0" smtClean="0"/>
          </a:p>
          <a:p>
            <a:endParaRPr lang="en-US" altLang="ja-JP" sz="2600" dirty="0"/>
          </a:p>
          <a:p>
            <a:pPr marL="0" indent="0">
              <a:buNone/>
            </a:pPr>
            <a:r>
              <a:rPr kumimoji="1" lang="en-US" altLang="ja-JP" sz="2600" dirty="0" smtClean="0"/>
              <a:t>※</a:t>
            </a:r>
            <a:r>
              <a:rPr kumimoji="1" lang="ja-JP" altLang="en-US" sz="2600" dirty="0" smtClean="0"/>
              <a:t>構築の詳細につきましては、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別資料（</a:t>
            </a:r>
            <a:r>
              <a:rPr kumimoji="1" lang="en-US" altLang="ja-JP" sz="2600" dirty="0" smtClean="0"/>
              <a:t>[</a:t>
            </a:r>
            <a:r>
              <a:rPr kumimoji="1" lang="ja-JP" altLang="en-US" sz="2600" dirty="0" smtClean="0"/>
              <a:t>参考資料</a:t>
            </a:r>
            <a:r>
              <a:rPr kumimoji="1" lang="en-US" altLang="ja-JP" sz="2600" dirty="0" smtClean="0"/>
              <a:t>]</a:t>
            </a:r>
            <a:r>
              <a:rPr kumimoji="1" lang="ja-JP" altLang="en-US" sz="2600" dirty="0" smtClean="0"/>
              <a:t>顔認識の環境構築</a:t>
            </a:r>
            <a:r>
              <a:rPr lang="ja-JP" altLang="en-US" sz="2600" dirty="0" smtClean="0"/>
              <a:t>）をご参照ください。</a:t>
            </a:r>
            <a:endParaRPr kumimoji="1"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123551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第三章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r>
              <a:rPr lang="en-US" altLang="ja-JP" sz="2600" dirty="0" smtClean="0"/>
              <a:t>Anaconda</a:t>
            </a:r>
            <a:r>
              <a:rPr lang="ja-JP" altLang="en-US" sz="2600" dirty="0" smtClean="0"/>
              <a:t>に</a:t>
            </a:r>
            <a:r>
              <a:rPr kumimoji="1" lang="ja-JP" altLang="en-US" sz="2600" dirty="0" smtClean="0"/>
              <a:t>各ライブラリ</a:t>
            </a:r>
            <a:r>
              <a:rPr lang="ja-JP" altLang="en-US" sz="2600" dirty="0"/>
              <a:t>を</a:t>
            </a:r>
            <a:r>
              <a:rPr kumimoji="1" lang="ja-JP" altLang="en-US" sz="2600" dirty="0" smtClean="0"/>
              <a:t>インストールします。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・</a:t>
            </a:r>
            <a:r>
              <a:rPr lang="en-US" altLang="ja-JP" sz="2600" dirty="0" err="1" smtClean="0"/>
              <a:t>face_recognition</a:t>
            </a:r>
            <a:r>
              <a:rPr lang="ja-JP" altLang="en-US" sz="2600" dirty="0" smtClean="0"/>
              <a:t>（顔認証）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・</a:t>
            </a:r>
            <a:r>
              <a:rPr lang="en-US" altLang="ja-JP" sz="2600" dirty="0" err="1" smtClean="0"/>
              <a:t>numpy</a:t>
            </a:r>
            <a:r>
              <a:rPr lang="ja-JP" altLang="en-US" sz="2600" dirty="0"/>
              <a:t>（数値</a:t>
            </a:r>
            <a:r>
              <a:rPr lang="ja-JP" altLang="en-US" sz="2600" dirty="0" smtClean="0"/>
              <a:t>計算）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・</a:t>
            </a:r>
            <a:r>
              <a:rPr lang="en-US" altLang="ja-JP" sz="2600" dirty="0" err="1" smtClean="0"/>
              <a:t>OpenCV</a:t>
            </a:r>
            <a:r>
              <a:rPr lang="ja-JP" altLang="en-US" sz="2600" dirty="0"/>
              <a:t>（画像処理</a:t>
            </a:r>
            <a:r>
              <a:rPr lang="ja-JP" altLang="en-US" sz="2600" dirty="0" smtClean="0"/>
              <a:t>）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・</a:t>
            </a:r>
            <a:r>
              <a:rPr lang="en-US" altLang="ja-JP" sz="2600" dirty="0" err="1" smtClean="0"/>
              <a:t>Matplotlib</a:t>
            </a:r>
            <a:r>
              <a:rPr lang="ja-JP" altLang="en-US" sz="2600" dirty="0"/>
              <a:t>（画像表示）</a:t>
            </a:r>
            <a:endParaRPr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r>
              <a:rPr lang="en-US" altLang="ja-JP" sz="2600" dirty="0" smtClean="0"/>
              <a:t>※</a:t>
            </a:r>
            <a:r>
              <a:rPr lang="ja-JP" altLang="en-US" sz="2600" dirty="0" smtClean="0"/>
              <a:t>インストールの</a:t>
            </a:r>
            <a:r>
              <a:rPr lang="ja-JP" altLang="en-US" sz="2600" dirty="0"/>
              <a:t>詳細につきましては、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別資料（</a:t>
            </a:r>
            <a:r>
              <a:rPr lang="en-US" altLang="ja-JP" sz="2600" dirty="0"/>
              <a:t>[</a:t>
            </a:r>
            <a:r>
              <a:rPr lang="ja-JP" altLang="en-US" sz="2600" dirty="0"/>
              <a:t>参考資料</a:t>
            </a:r>
            <a:r>
              <a:rPr lang="en-US" altLang="ja-JP" sz="2600" dirty="0"/>
              <a:t>]</a:t>
            </a:r>
            <a:r>
              <a:rPr lang="ja-JP" altLang="en-US" sz="2600" dirty="0"/>
              <a:t>顔認識の環境構築）をご参照ください</a:t>
            </a:r>
            <a:r>
              <a:rPr lang="ja-JP" altLang="en-US" sz="2600" dirty="0" smtClean="0"/>
              <a:t>。</a:t>
            </a:r>
            <a:endParaRPr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en-US" altLang="ja-JP" sz="2600" dirty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213474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第四章　</a:t>
            </a:r>
            <a:r>
              <a:rPr lang="en-US" altLang="ja-JP" dirty="0" err="1" smtClean="0"/>
              <a:t>OpenCV</a:t>
            </a:r>
            <a:r>
              <a:rPr lang="ja-JP" altLang="en-US" dirty="0" smtClean="0"/>
              <a:t>の基礎的な使用方法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</a:t>
            </a:r>
            <a:r>
              <a:rPr kumimoji="1" lang="en-US" altLang="ja-JP" sz="2600" dirty="0" err="1" smtClean="0"/>
              <a:t>OpenCV</a:t>
            </a:r>
            <a:r>
              <a:rPr kumimoji="1" lang="ja-JP" altLang="en-US" sz="2600" dirty="0" smtClean="0"/>
              <a:t>の使い方、画像処理後の表示方法</a:t>
            </a: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1362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第五章　顔認証ライブラリ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　　　　　　　</a:t>
            </a:r>
            <a:r>
              <a:rPr lang="en-US" altLang="ja-JP" dirty="0" smtClean="0"/>
              <a:t>face recognition</a:t>
            </a:r>
            <a:r>
              <a:rPr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</a:t>
            </a:r>
            <a:r>
              <a:rPr kumimoji="1" lang="en-US" altLang="ja-JP" sz="2600" dirty="0" smtClean="0"/>
              <a:t>face recognition</a:t>
            </a:r>
            <a:r>
              <a:rPr kumimoji="1" lang="ja-JP" altLang="en-US" sz="2600" dirty="0" smtClean="0"/>
              <a:t>の概要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en-US" altLang="ja-JP" sz="2400" dirty="0" smtClean="0"/>
              <a:t>face recognition</a:t>
            </a:r>
            <a:r>
              <a:rPr lang="ja-JP" altLang="en-US" sz="2400" dirty="0" smtClean="0"/>
              <a:t>とは、顔認識ライブラリのことです。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err="1" smtClean="0"/>
              <a:t>face_recognition</a:t>
            </a:r>
            <a:r>
              <a:rPr lang="en-US" altLang="ja-JP" sz="2400" dirty="0" smtClean="0"/>
              <a:t> Python</a:t>
            </a:r>
            <a:r>
              <a:rPr lang="ja-JP" altLang="en-US" sz="2400" dirty="0" smtClean="0"/>
              <a:t>やコマンドラインから顔を認識して操作する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世界で最も単純な顔認識ライブラリです。</a:t>
            </a:r>
            <a:r>
              <a:rPr lang="en-US" altLang="ja-JP" sz="2400" dirty="0" err="1" smtClean="0"/>
              <a:t>dlib</a:t>
            </a:r>
            <a:r>
              <a:rPr lang="ja-JP" altLang="en-US" sz="2400" dirty="0" smtClean="0"/>
              <a:t>の最先端の顔認識を使用して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深層学習されています。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モデルの精度は</a:t>
            </a:r>
            <a:r>
              <a:rPr lang="en-US" altLang="ja-JP" sz="2400" dirty="0" smtClean="0"/>
              <a:t>Labeled Faces in the Wild Benchmark</a:t>
            </a:r>
            <a:r>
              <a:rPr lang="ja-JP" altLang="en-US" sz="2400" dirty="0" smtClean="0"/>
              <a:t>で</a:t>
            </a:r>
            <a:r>
              <a:rPr lang="en-US" altLang="ja-JP" sz="2400" dirty="0" smtClean="0"/>
              <a:t>99.38%</a:t>
            </a:r>
            <a:r>
              <a:rPr lang="ja-JP" altLang="en-US" sz="2400" dirty="0" smtClean="0"/>
              <a:t>です。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このライブラリはまた簡単なコマンドラインツールを提供しており、画像フォルダの顔認識をコマンドラインから行うことができます。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8775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第五章　顔認証ライブラリ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　　　　　　　</a:t>
            </a:r>
            <a:r>
              <a:rPr lang="en-US" altLang="ja-JP" dirty="0" smtClean="0"/>
              <a:t>face recognition</a:t>
            </a:r>
            <a:r>
              <a:rPr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 smtClean="0"/>
              <a:t>２．</a:t>
            </a:r>
            <a:r>
              <a:rPr lang="en-US" altLang="ja-JP" sz="2600" dirty="0" smtClean="0"/>
              <a:t>face recognition</a:t>
            </a:r>
            <a:r>
              <a:rPr lang="ja-JP" altLang="en-US" sz="2600" dirty="0" smtClean="0"/>
              <a:t>の使い方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（１）画像の読み込み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・</a:t>
            </a:r>
            <a:r>
              <a:rPr lang="en-US" altLang="ja-JP" sz="2600" dirty="0" err="1" smtClean="0"/>
              <a:t>load_image_file</a:t>
            </a:r>
            <a:r>
              <a:rPr lang="en-US" altLang="ja-JP" sz="2600" dirty="0" smtClean="0"/>
              <a:t>()</a:t>
            </a:r>
            <a:r>
              <a:rPr lang="ja-JP" altLang="en-US" sz="2600" dirty="0" smtClean="0"/>
              <a:t>を使用して画像の読み込みを行います。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　</a:t>
            </a:r>
            <a:r>
              <a:rPr lang="en-US" altLang="ja-JP" sz="2600" dirty="0" err="1" smtClean="0"/>
              <a:t>img</a:t>
            </a:r>
            <a:r>
              <a:rPr lang="en-US" altLang="ja-JP" sz="2600" dirty="0" smtClean="0"/>
              <a:t>=</a:t>
            </a:r>
            <a:r>
              <a:rPr lang="en-US" altLang="ja-JP" sz="2600" dirty="0" err="1" smtClean="0"/>
              <a:t>face_recognition.load_image_file</a:t>
            </a:r>
            <a:r>
              <a:rPr lang="en-US" altLang="ja-JP" sz="2600" dirty="0" smtClean="0"/>
              <a:t>(</a:t>
            </a:r>
            <a:r>
              <a:rPr lang="ja-JP" altLang="en-US" sz="2600" dirty="0" smtClean="0"/>
              <a:t>画像ファイル</a:t>
            </a:r>
            <a:r>
              <a:rPr lang="en-US" altLang="ja-JP" sz="2600" dirty="0" smtClean="0"/>
              <a:t>)</a:t>
            </a:r>
          </a:p>
          <a:p>
            <a:pPr marL="0" indent="0">
              <a:buNone/>
            </a:pPr>
            <a:r>
              <a:rPr kumimoji="1" lang="ja-JP" altLang="en-US" sz="2600" dirty="0" smtClean="0"/>
              <a:t>（２）画像からの顔検出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・</a:t>
            </a:r>
            <a:r>
              <a:rPr lang="en-US" altLang="ja-JP" sz="2400" dirty="0" err="1">
                <a:hlinkClick r:id="rId2"/>
              </a:rPr>
              <a:t>face_locations</a:t>
            </a:r>
            <a:r>
              <a:rPr lang="en-US" altLang="ja-JP" sz="2400" dirty="0">
                <a:hlinkClick r:id="rId2"/>
              </a:rPr>
              <a:t>()</a:t>
            </a:r>
            <a:r>
              <a:rPr lang="en-US" altLang="ja-JP" sz="2400" dirty="0"/>
              <a:t> </a:t>
            </a:r>
            <a:r>
              <a:rPr lang="ja-JP" altLang="en-US" sz="2400" dirty="0" smtClean="0"/>
              <a:t>を使用して</a:t>
            </a:r>
            <a:r>
              <a:rPr lang="ja-JP" altLang="en-US" sz="2600" dirty="0" smtClean="0"/>
              <a:t>画像</a:t>
            </a:r>
            <a:r>
              <a:rPr lang="ja-JP" altLang="en-US" sz="2600" dirty="0"/>
              <a:t>から顔の領域を</a:t>
            </a:r>
            <a:r>
              <a:rPr lang="ja-JP" altLang="en-US" sz="2600" dirty="0" smtClean="0"/>
              <a:t>検出します。</a:t>
            </a:r>
            <a:r>
              <a:rPr kumimoji="1" lang="ja-JP" altLang="en-US" sz="2600" dirty="0" smtClean="0"/>
              <a:t>　　　　　　　　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　　　</a:t>
            </a:r>
            <a:r>
              <a:rPr kumimoji="1" lang="en-US" altLang="ja-JP" sz="2600" dirty="0" err="1" smtClean="0"/>
              <a:t>f</a:t>
            </a:r>
            <a:r>
              <a:rPr lang="en-US" altLang="ja-JP" sz="2600" dirty="0" err="1" smtClean="0"/>
              <a:t>ace_recognition.face_locations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　　</a:t>
            </a:r>
            <a:r>
              <a:rPr lang="en-US" altLang="ja-JP" sz="2600" dirty="0" smtClean="0"/>
              <a:t>(</a:t>
            </a:r>
            <a:r>
              <a:rPr lang="en-US" altLang="ja-JP" sz="2600" dirty="0" err="1" smtClean="0"/>
              <a:t>img,number_of_times_to_upsample</a:t>
            </a:r>
            <a:r>
              <a:rPr lang="en-US" altLang="ja-JP" sz="2600" dirty="0" smtClean="0"/>
              <a:t>=1,model=“hog”)</a:t>
            </a:r>
            <a:endParaRPr kumimoji="1" lang="en-US" altLang="ja-JP" sz="26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3970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第五章　顔認証ライブラリ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　　　　　　　</a:t>
            </a:r>
            <a:r>
              <a:rPr lang="en-US" altLang="ja-JP" dirty="0" smtClean="0"/>
              <a:t>face recognition</a:t>
            </a:r>
            <a:r>
              <a:rPr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 smtClean="0"/>
              <a:t>２．</a:t>
            </a:r>
            <a:r>
              <a:rPr lang="en-US" altLang="ja-JP" sz="2600" dirty="0" smtClean="0"/>
              <a:t>face recognition</a:t>
            </a:r>
            <a:r>
              <a:rPr lang="ja-JP" altLang="en-US" sz="2600" dirty="0" smtClean="0"/>
              <a:t>の使い方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（２）画像からの顔検出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・引数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・</a:t>
            </a:r>
            <a:r>
              <a:rPr lang="en-US" altLang="ja-JP" sz="2600" dirty="0" err="1" smtClean="0"/>
              <a:t>img</a:t>
            </a:r>
            <a:r>
              <a:rPr lang="en-US" altLang="ja-JP" sz="2600" dirty="0" smtClean="0"/>
              <a:t>:</a:t>
            </a:r>
            <a:r>
              <a:rPr lang="ja-JP" altLang="en-US" sz="2600" dirty="0" smtClean="0"/>
              <a:t>検出対象の画像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・</a:t>
            </a:r>
            <a:r>
              <a:rPr lang="en-US" altLang="ja-JP" sz="2400" dirty="0" err="1"/>
              <a:t>number_of_times_to_upsample</a:t>
            </a:r>
            <a:r>
              <a:rPr lang="en-US" altLang="ja-JP" sz="2400" dirty="0"/>
              <a:t>: </a:t>
            </a:r>
            <a:r>
              <a:rPr lang="ja-JP" altLang="en-US" sz="2400" dirty="0"/>
              <a:t>アップサンプリングを行う回数</a:t>
            </a:r>
          </a:p>
          <a:p>
            <a:pPr marL="0" indent="0">
              <a:buNone/>
            </a:pPr>
            <a:r>
              <a:rPr lang="ja-JP" altLang="en-US" sz="2600" dirty="0" smtClean="0"/>
              <a:t>　　・</a:t>
            </a:r>
            <a:r>
              <a:rPr lang="en-US" altLang="ja-JP" sz="2400" dirty="0" smtClean="0"/>
              <a:t>model</a:t>
            </a:r>
            <a:r>
              <a:rPr lang="en-US" altLang="ja-JP" sz="2400" dirty="0"/>
              <a:t>: </a:t>
            </a:r>
            <a:r>
              <a:rPr lang="ja-JP" altLang="en-US" sz="2400" dirty="0"/>
              <a:t>検出に使用する</a:t>
            </a:r>
            <a:r>
              <a:rPr lang="ja-JP" altLang="en-US" sz="2400" dirty="0" smtClean="0"/>
              <a:t>モデル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hog</a:t>
            </a:r>
            <a:r>
              <a:rPr lang="ja-JP" altLang="en-US" sz="2400" dirty="0" smtClean="0"/>
              <a:t>：計算量が少なく、精度が中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　</a:t>
            </a:r>
            <a:r>
              <a:rPr lang="en-US" altLang="ja-JP" sz="2400" dirty="0" err="1" smtClean="0"/>
              <a:t>cnn</a:t>
            </a:r>
            <a:r>
              <a:rPr lang="ja-JP" altLang="en-US" sz="2400" dirty="0" smtClean="0"/>
              <a:t>：計算量が多く、</a:t>
            </a:r>
            <a:r>
              <a:rPr lang="ja-JP" altLang="en-US" sz="2400" dirty="0"/>
              <a:t>精</a:t>
            </a:r>
            <a:r>
              <a:rPr lang="ja-JP" altLang="en-US" sz="2400" dirty="0" smtClean="0"/>
              <a:t>度が高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284133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第六章　各顔認証ライブラリを組み合わせた使用方法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12232"/>
            <a:ext cx="10515600" cy="456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１．顔画像データのインポート方法（登録画像）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　</a:t>
            </a:r>
            <a:r>
              <a:rPr lang="en-US" altLang="ja-JP" sz="2600" dirty="0" smtClean="0"/>
              <a:t>&lt;</a:t>
            </a:r>
            <a:r>
              <a:rPr lang="ja-JP" altLang="en-US" sz="2600" dirty="0" smtClean="0"/>
              <a:t>作成中</a:t>
            </a:r>
            <a:r>
              <a:rPr lang="en-US" altLang="ja-JP" sz="2600" dirty="0" smtClean="0"/>
              <a:t>&gt;</a:t>
            </a: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２．認識対象インポート方法（認識させる画像）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　</a:t>
            </a:r>
            <a:r>
              <a:rPr lang="en-US" altLang="ja-JP" sz="2600" dirty="0"/>
              <a:t>&lt;</a:t>
            </a:r>
            <a:r>
              <a:rPr lang="ja-JP" altLang="en-US" sz="2600" dirty="0"/>
              <a:t>作成中</a:t>
            </a:r>
            <a:r>
              <a:rPr lang="en-US" altLang="ja-JP" sz="2600" dirty="0" smtClean="0"/>
              <a:t>&gt;</a:t>
            </a: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kumimoji="1" lang="ja-JP" altLang="en-US" sz="2600" dirty="0" smtClean="0"/>
              <a:t>３．チューニング方法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　</a:t>
            </a:r>
            <a:r>
              <a:rPr lang="en-US" altLang="ja-JP" sz="2600" dirty="0"/>
              <a:t>&lt;</a:t>
            </a:r>
            <a:r>
              <a:rPr lang="ja-JP" altLang="en-US" sz="2600" dirty="0"/>
              <a:t>作成中</a:t>
            </a:r>
            <a:r>
              <a:rPr lang="en-US" altLang="ja-JP" sz="2600" dirty="0"/>
              <a:t>&gt;</a:t>
            </a:r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0689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第七章　顔認証結果の分析 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808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１．検出した顔の認証方法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まず、検出した顔の特徴をエンコードします。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比較元と比較先の２つに対して行います。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・</a:t>
            </a:r>
            <a:r>
              <a:rPr lang="ja-JP" altLang="en-US" sz="2600" dirty="0" smtClean="0"/>
              <a:t>エンコード情報 </a:t>
            </a:r>
            <a:r>
              <a:rPr lang="en-US" altLang="ja-JP" sz="2600" dirty="0" smtClean="0"/>
              <a:t>= </a:t>
            </a:r>
            <a:r>
              <a:rPr lang="en-US" altLang="ja-JP" sz="2600" b="1" dirty="0" err="1" smtClean="0"/>
              <a:t>face_recognition.face_encodings</a:t>
            </a:r>
            <a:r>
              <a:rPr lang="en-US" altLang="ja-JP" sz="2600" dirty="0" smtClean="0"/>
              <a:t>(</a:t>
            </a:r>
            <a:r>
              <a:rPr lang="ja-JP" altLang="en-US" sz="2600" dirty="0"/>
              <a:t>画像</a:t>
            </a:r>
            <a:r>
              <a:rPr lang="en-US" altLang="ja-JP" sz="2600" dirty="0" smtClean="0"/>
              <a:t>,</a:t>
            </a:r>
            <a:r>
              <a:rPr lang="ja-JP" altLang="en-US" sz="2600" dirty="0" smtClean="0"/>
              <a:t> 検出した顔</a:t>
            </a:r>
            <a:r>
              <a:rPr lang="en-US" altLang="ja-JP" sz="2600" dirty="0" smtClean="0"/>
              <a:t>)</a:t>
            </a:r>
            <a:endParaRPr lang="en-US" altLang="ja-JP" sz="26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 smtClean="0"/>
              <a:t>エンコードした２つ</a:t>
            </a:r>
            <a:r>
              <a:rPr lang="ja-JP" altLang="en-US" sz="2600" dirty="0"/>
              <a:t>の</a:t>
            </a:r>
            <a:r>
              <a:rPr lang="ja-JP" altLang="en-US" sz="2600" dirty="0" smtClean="0"/>
              <a:t>顔の特徴を</a:t>
            </a:r>
            <a:r>
              <a:rPr lang="ja-JP" altLang="en-US" sz="2600" dirty="0"/>
              <a:t>比較して</a:t>
            </a:r>
            <a:r>
              <a:rPr lang="ja-JP" altLang="en-US" sz="2600" dirty="0" smtClean="0"/>
              <a:t>、認証結果</a:t>
            </a:r>
            <a:r>
              <a:rPr lang="en-US" altLang="ja-JP" sz="2600" dirty="0"/>
              <a:t>(TRUE/FALSE)</a:t>
            </a:r>
            <a:r>
              <a:rPr lang="ja-JP" altLang="en-US" sz="2600" dirty="0" smtClean="0"/>
              <a:t>を</a:t>
            </a:r>
            <a:r>
              <a:rPr lang="ja-JP" altLang="en-US" sz="2600" dirty="0"/>
              <a:t>出力します</a:t>
            </a:r>
            <a:r>
              <a:rPr lang="ja-JP" altLang="en-US" sz="2600" dirty="0" smtClean="0"/>
              <a:t>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しきい値はオプション指定で、デフォルトは </a:t>
            </a:r>
            <a:r>
              <a:rPr lang="en-US" altLang="ja-JP" sz="2600" dirty="0" smtClean="0"/>
              <a:t>0.6 </a:t>
            </a:r>
            <a:r>
              <a:rPr lang="ja-JP" altLang="en-US" sz="2600" dirty="0" smtClean="0"/>
              <a:t>です。低くすると判定</a:t>
            </a:r>
            <a:r>
              <a:rPr lang="ja-JP" altLang="en-US" sz="2600" dirty="0"/>
              <a:t>が</a:t>
            </a:r>
            <a:r>
              <a:rPr lang="ja-JP" altLang="en-US" sz="2600" dirty="0" smtClean="0"/>
              <a:t>厳しくなります。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 smtClean="0"/>
              <a:t>・認証結果</a:t>
            </a:r>
            <a:r>
              <a:rPr lang="en-US" altLang="ja-JP" sz="2600" dirty="0" smtClean="0"/>
              <a:t> </a:t>
            </a:r>
            <a:r>
              <a:rPr lang="en-US" altLang="ja-JP" sz="2600" dirty="0"/>
              <a:t>= </a:t>
            </a:r>
            <a:r>
              <a:rPr lang="en-US" altLang="ja-JP" sz="2600" b="1" dirty="0" err="1" smtClean="0"/>
              <a:t>face_recognition.compare_faces</a:t>
            </a:r>
            <a:endParaRPr lang="en-US" altLang="ja-JP" sz="2600" b="1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　　　　　</a:t>
            </a:r>
            <a:r>
              <a:rPr lang="en-US" altLang="ja-JP" sz="2600" dirty="0" smtClean="0"/>
              <a:t>(</a:t>
            </a:r>
            <a:r>
              <a:rPr lang="ja-JP" altLang="en-US" sz="2600" dirty="0" smtClean="0"/>
              <a:t>エンコード情報</a:t>
            </a:r>
            <a:r>
              <a:rPr lang="en-US" altLang="ja-JP" sz="2600" dirty="0" smtClean="0"/>
              <a:t>(</a:t>
            </a:r>
            <a:r>
              <a:rPr lang="ja-JP" altLang="en-US" sz="2600" dirty="0" smtClean="0"/>
              <a:t>比較先</a:t>
            </a:r>
            <a:r>
              <a:rPr lang="en-US" altLang="ja-JP" sz="2600" dirty="0" smtClean="0"/>
              <a:t>),</a:t>
            </a:r>
            <a:r>
              <a:rPr lang="ja-JP" altLang="en-US" sz="2600" dirty="0"/>
              <a:t> </a:t>
            </a:r>
            <a:r>
              <a:rPr lang="ja-JP" altLang="en-US" sz="2600" dirty="0" smtClean="0"/>
              <a:t>エンコード</a:t>
            </a:r>
            <a:r>
              <a:rPr lang="ja-JP" altLang="en-US" sz="2600" dirty="0"/>
              <a:t>情報</a:t>
            </a:r>
            <a:r>
              <a:rPr lang="en-US" altLang="ja-JP" sz="2600" dirty="0"/>
              <a:t>(</a:t>
            </a:r>
            <a:r>
              <a:rPr lang="ja-JP" altLang="en-US" sz="2600" dirty="0" smtClean="0"/>
              <a:t>比較元</a:t>
            </a:r>
            <a:r>
              <a:rPr lang="en-US" altLang="ja-JP" sz="2600" dirty="0" smtClean="0"/>
              <a:t>), </a:t>
            </a:r>
            <a:r>
              <a:rPr lang="ja-JP" altLang="en-US" sz="2600" dirty="0" smtClean="0"/>
              <a:t>しきい値</a:t>
            </a:r>
            <a:r>
              <a:rPr lang="en-US" altLang="ja-JP" sz="2600" dirty="0" smtClean="0"/>
              <a:t>)</a:t>
            </a:r>
            <a:endParaRPr lang="en-US" altLang="ja-JP" sz="2600" dirty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認証値を取得する場合は、以下の関数を使用します。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en-US" altLang="ja-JP" sz="2600" dirty="0" smtClean="0"/>
              <a:t>0 </a:t>
            </a:r>
            <a:r>
              <a:rPr lang="ja-JP" altLang="en-US" sz="2600" dirty="0"/>
              <a:t>に近いと顔が似ていると判断したことになります。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 smtClean="0"/>
              <a:t>・認証値 </a:t>
            </a:r>
            <a:r>
              <a:rPr lang="en-US" altLang="ja-JP" sz="2600" dirty="0" smtClean="0"/>
              <a:t>= </a:t>
            </a:r>
            <a:r>
              <a:rPr lang="en-US" altLang="ja-JP" sz="2600" b="1" dirty="0" err="1" smtClean="0"/>
              <a:t>face_recognition.face_distance</a:t>
            </a:r>
            <a:endParaRPr lang="en-US" altLang="ja-JP" sz="2600" b="1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　　　　　</a:t>
            </a:r>
            <a:r>
              <a:rPr lang="en-US" altLang="ja-JP" sz="2600" dirty="0" smtClean="0"/>
              <a:t>(</a:t>
            </a:r>
            <a:r>
              <a:rPr lang="ja-JP" altLang="en-US" sz="2600" dirty="0"/>
              <a:t>エンコード情報</a:t>
            </a:r>
            <a:r>
              <a:rPr lang="en-US" altLang="ja-JP" sz="2600" dirty="0"/>
              <a:t>(</a:t>
            </a:r>
            <a:r>
              <a:rPr lang="ja-JP" altLang="en-US" sz="2600" dirty="0"/>
              <a:t>比較先</a:t>
            </a:r>
            <a:r>
              <a:rPr lang="en-US" altLang="ja-JP" sz="2600" dirty="0" smtClean="0"/>
              <a:t>), </a:t>
            </a:r>
            <a:r>
              <a:rPr lang="ja-JP" altLang="en-US" sz="2600" dirty="0" smtClean="0"/>
              <a:t>エンコード</a:t>
            </a:r>
            <a:r>
              <a:rPr lang="ja-JP" altLang="en-US" sz="2600" dirty="0"/>
              <a:t>情報</a:t>
            </a:r>
            <a:r>
              <a:rPr lang="en-US" altLang="ja-JP" sz="2600" dirty="0"/>
              <a:t>(</a:t>
            </a:r>
            <a:r>
              <a:rPr lang="ja-JP" altLang="en-US" sz="2600" dirty="0"/>
              <a:t>比較元</a:t>
            </a:r>
            <a:r>
              <a:rPr lang="en-US" altLang="ja-JP" sz="2600" dirty="0" smtClean="0"/>
              <a:t>))</a:t>
            </a:r>
            <a:endParaRPr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2275437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第七章　顔認証結果の分析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2600" dirty="0"/>
              <a:t>２</a:t>
            </a:r>
            <a:r>
              <a:rPr lang="ja-JP" altLang="en-US" sz="2600" dirty="0" smtClean="0"/>
              <a:t>．</a:t>
            </a:r>
            <a:r>
              <a:rPr kumimoji="1" lang="ja-JP" altLang="en-US" sz="2600" dirty="0" smtClean="0"/>
              <a:t>認証結果のデータ出力方法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en-US" altLang="ja-JP" sz="2600" dirty="0" err="1" smtClean="0"/>
              <a:t>OpenCV</a:t>
            </a:r>
            <a:r>
              <a:rPr lang="ja-JP" altLang="en-US" sz="2600" dirty="0" smtClean="0"/>
              <a:t>を使って画像を加工</a:t>
            </a:r>
            <a:r>
              <a:rPr lang="en-US" altLang="ja-JP" sz="2600" dirty="0" smtClean="0"/>
              <a:t>(</a:t>
            </a:r>
            <a:r>
              <a:rPr lang="ja-JP" altLang="en-US" sz="2600" dirty="0" smtClean="0"/>
              <a:t>描画</a:t>
            </a:r>
            <a:r>
              <a:rPr lang="en-US" altLang="ja-JP" sz="2600" dirty="0" smtClean="0"/>
              <a:t>)</a:t>
            </a:r>
            <a:r>
              <a:rPr lang="ja-JP" altLang="en-US" sz="2600" dirty="0" smtClean="0"/>
              <a:t>したのち出力します。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・長方形描画関数を使って顔</a:t>
            </a:r>
            <a:r>
              <a:rPr lang="ja-JP" altLang="en-US" sz="2600" dirty="0"/>
              <a:t>を枠</a:t>
            </a:r>
            <a:r>
              <a:rPr lang="ja-JP" altLang="en-US" sz="2600" dirty="0" smtClean="0"/>
              <a:t>で囲みます。</a:t>
            </a:r>
            <a:endParaRPr lang="ja-JP" altLang="en-US" sz="2600" dirty="0"/>
          </a:p>
          <a:p>
            <a:pPr marL="0" indent="0">
              <a:buNone/>
            </a:pPr>
            <a:r>
              <a:rPr lang="ja-JP" altLang="en-US" sz="2600" dirty="0"/>
              <a:t>   </a:t>
            </a:r>
            <a:r>
              <a:rPr lang="en-US" altLang="ja-JP" sz="2600" b="1" dirty="0" smtClean="0"/>
              <a:t>cv2.rectangle</a:t>
            </a:r>
            <a:r>
              <a:rPr lang="en-US" altLang="ja-JP" sz="2600" dirty="0" smtClean="0"/>
              <a:t>(</a:t>
            </a:r>
            <a:r>
              <a:rPr lang="ja-JP" altLang="en-US" sz="2600" dirty="0" smtClean="0"/>
              <a:t>画像</a:t>
            </a:r>
            <a:r>
              <a:rPr lang="en-US" altLang="ja-JP" sz="2600" dirty="0" smtClean="0"/>
              <a:t>, </a:t>
            </a:r>
            <a:r>
              <a:rPr lang="ja-JP" altLang="en-US" sz="2600" dirty="0" smtClean="0"/>
              <a:t>左上座標</a:t>
            </a:r>
            <a:r>
              <a:rPr lang="en-US" altLang="ja-JP" sz="2600" dirty="0" smtClean="0"/>
              <a:t>, </a:t>
            </a:r>
            <a:r>
              <a:rPr lang="ja-JP" altLang="en-US" sz="2600" dirty="0" smtClean="0"/>
              <a:t>右下座標</a:t>
            </a:r>
            <a:r>
              <a:rPr lang="en-US" altLang="ja-JP" sz="2600" dirty="0" smtClean="0"/>
              <a:t>, </a:t>
            </a:r>
            <a:r>
              <a:rPr lang="ja-JP" altLang="en-US" sz="2600" dirty="0" smtClean="0"/>
              <a:t>枠の色</a:t>
            </a:r>
            <a:r>
              <a:rPr lang="en-US" altLang="ja-JP" sz="2600" dirty="0" smtClean="0"/>
              <a:t>, </a:t>
            </a:r>
            <a:r>
              <a:rPr lang="ja-JP" altLang="en-US" sz="2600" dirty="0"/>
              <a:t>枠線</a:t>
            </a:r>
            <a:r>
              <a:rPr lang="ja-JP" altLang="en-US" sz="2600" dirty="0" smtClean="0"/>
              <a:t>の太さ</a:t>
            </a:r>
            <a:r>
              <a:rPr lang="en-US" altLang="ja-JP" sz="2600" dirty="0" smtClean="0"/>
              <a:t>(*))</a:t>
            </a:r>
          </a:p>
          <a:p>
            <a:pPr marL="0" indent="0">
              <a:buNone/>
            </a:pPr>
            <a:r>
              <a:rPr lang="ja-JP" altLang="en-US" sz="2600" dirty="0" smtClean="0"/>
              <a:t>　</a:t>
            </a:r>
            <a:r>
              <a:rPr lang="en-US" altLang="ja-JP" sz="2600" dirty="0" smtClean="0"/>
              <a:t>(*)</a:t>
            </a:r>
            <a:r>
              <a:rPr lang="ja-JP" altLang="en-US" sz="2600" dirty="0" smtClean="0"/>
              <a:t>マイナス値を指定すると内側を塗りつぶします。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 smtClean="0"/>
              <a:t>・文字描画関数を使って認証結果などを描画します。</a:t>
            </a:r>
            <a:endParaRPr lang="ja-JP" altLang="en-US" sz="2600" dirty="0"/>
          </a:p>
          <a:p>
            <a:pPr marL="0" indent="0">
              <a:buNone/>
            </a:pPr>
            <a:r>
              <a:rPr lang="ja-JP" altLang="en-US" sz="2600" dirty="0" smtClean="0"/>
              <a:t>　</a:t>
            </a:r>
            <a:r>
              <a:rPr lang="en-US" altLang="ja-JP" sz="2600" b="1" dirty="0" smtClean="0"/>
              <a:t>cv2.putText</a:t>
            </a:r>
            <a:r>
              <a:rPr lang="en-US" altLang="ja-JP" sz="2600" dirty="0" smtClean="0"/>
              <a:t>(</a:t>
            </a:r>
            <a:r>
              <a:rPr lang="ja-JP" altLang="en-US" sz="2600" dirty="0" smtClean="0"/>
              <a:t>画像</a:t>
            </a:r>
            <a:r>
              <a:rPr lang="en-US" altLang="ja-JP" sz="2600" dirty="0" smtClean="0"/>
              <a:t>, </a:t>
            </a:r>
            <a:r>
              <a:rPr lang="en-US" altLang="ja-JP" sz="2600" dirty="0" err="1"/>
              <a:t>str</a:t>
            </a:r>
            <a:r>
              <a:rPr lang="en-US" altLang="ja-JP" sz="2600" dirty="0" smtClean="0"/>
              <a:t>(</a:t>
            </a:r>
            <a:r>
              <a:rPr lang="ja-JP" altLang="en-US" sz="2600" dirty="0" smtClean="0"/>
              <a:t>文字</a:t>
            </a:r>
            <a:r>
              <a:rPr lang="en-US" altLang="ja-JP" sz="2600" dirty="0" smtClean="0"/>
              <a:t>), </a:t>
            </a:r>
            <a:r>
              <a:rPr lang="ja-JP" altLang="en-US" sz="2600" dirty="0" smtClean="0"/>
              <a:t>座標</a:t>
            </a:r>
            <a:r>
              <a:rPr lang="en-US" altLang="ja-JP" sz="2600" dirty="0" smtClean="0"/>
              <a:t>, </a:t>
            </a:r>
            <a:r>
              <a:rPr lang="ja-JP" altLang="en-US" sz="2600" dirty="0" smtClean="0"/>
              <a:t>フォント</a:t>
            </a:r>
            <a:r>
              <a:rPr lang="en-US" altLang="ja-JP" sz="2600" dirty="0" smtClean="0"/>
              <a:t>, </a:t>
            </a:r>
            <a:r>
              <a:rPr lang="ja-JP" altLang="en-US" sz="2600" dirty="0" smtClean="0"/>
              <a:t>サイズ</a:t>
            </a:r>
            <a:r>
              <a:rPr lang="en-US" altLang="ja-JP" sz="2600" dirty="0" smtClean="0"/>
              <a:t>, </a:t>
            </a:r>
            <a:r>
              <a:rPr lang="ja-JP" altLang="en-US" sz="2600" dirty="0" smtClean="0"/>
              <a:t>色</a:t>
            </a:r>
            <a:r>
              <a:rPr lang="en-US" altLang="ja-JP" sz="2600" dirty="0" smtClean="0"/>
              <a:t>, </a:t>
            </a:r>
            <a:r>
              <a:rPr lang="ja-JP" altLang="en-US" sz="2600" dirty="0" smtClean="0"/>
              <a:t>太さ</a:t>
            </a:r>
            <a:r>
              <a:rPr lang="en-US" altLang="ja-JP" sz="2600" dirty="0" smtClean="0"/>
              <a:t>)</a:t>
            </a:r>
          </a:p>
          <a:p>
            <a:pPr marL="0" indent="0">
              <a:buNone/>
            </a:pPr>
            <a:r>
              <a:rPr lang="ja-JP" altLang="en-US" sz="2600" dirty="0" smtClean="0"/>
              <a:t>・画像を出力します。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 smtClean="0"/>
              <a:t>　</a:t>
            </a:r>
            <a:r>
              <a:rPr lang="en-US" altLang="ja-JP" sz="2600" b="1" dirty="0" smtClean="0"/>
              <a:t>cv2.imwrite</a:t>
            </a:r>
            <a:r>
              <a:rPr lang="en-US" altLang="ja-JP" sz="2600" dirty="0" smtClean="0"/>
              <a:t>(“</a:t>
            </a:r>
            <a:r>
              <a:rPr lang="ja-JP" altLang="en-US" sz="2600" dirty="0" smtClean="0"/>
              <a:t>出力パス名</a:t>
            </a:r>
            <a:r>
              <a:rPr lang="en-US" altLang="ja-JP" sz="2600" dirty="0" smtClean="0"/>
              <a:t>”, </a:t>
            </a:r>
            <a:r>
              <a:rPr lang="ja-JP" altLang="en-US" sz="2600" dirty="0" smtClean="0"/>
              <a:t>画像</a:t>
            </a:r>
            <a:r>
              <a:rPr lang="en-US" altLang="ja-JP" sz="2600" dirty="0" smtClean="0"/>
              <a:t>) #</a:t>
            </a:r>
            <a:r>
              <a:rPr lang="ja-JP" altLang="en-US" sz="2600" dirty="0" smtClean="0"/>
              <a:t>画像を保存する場合</a:t>
            </a:r>
            <a:endParaRPr lang="ja-JP" altLang="en-US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en-US" altLang="ja-JP" sz="2600" b="1" dirty="0" smtClean="0"/>
              <a:t>cv2.imshow</a:t>
            </a:r>
            <a:r>
              <a:rPr lang="en-US" altLang="ja-JP" sz="2600" dirty="0" smtClean="0"/>
              <a:t>(“image”, </a:t>
            </a:r>
            <a:r>
              <a:rPr lang="ja-JP" altLang="en-US" sz="2600" dirty="0" smtClean="0"/>
              <a:t>画像</a:t>
            </a:r>
            <a:r>
              <a:rPr lang="en-US" altLang="ja-JP" sz="2600" dirty="0" smtClean="0"/>
              <a:t>)</a:t>
            </a:r>
            <a:r>
              <a:rPr lang="ja-JP" altLang="en-US" sz="2600" dirty="0" smtClean="0"/>
              <a:t> 　　</a:t>
            </a:r>
            <a:r>
              <a:rPr lang="en-US" altLang="ja-JP" sz="2600" dirty="0" smtClean="0"/>
              <a:t>#</a:t>
            </a:r>
            <a:r>
              <a:rPr lang="ja-JP" altLang="en-US" sz="2600" dirty="0" smtClean="0"/>
              <a:t>ウィンドウ表示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en-US" altLang="ja-JP" sz="2600" b="1" dirty="0" smtClean="0"/>
              <a:t>cv2.waitKey</a:t>
            </a:r>
            <a:r>
              <a:rPr lang="en-US" altLang="ja-JP" sz="2600" dirty="0" smtClean="0"/>
              <a:t>(0)</a:t>
            </a:r>
            <a:r>
              <a:rPr lang="ja-JP" altLang="en-US" sz="2600" dirty="0"/>
              <a:t> </a:t>
            </a:r>
            <a:r>
              <a:rPr lang="ja-JP" altLang="en-US" sz="2600" dirty="0" smtClean="0"/>
              <a:t>                          </a:t>
            </a:r>
            <a:r>
              <a:rPr lang="en-US" altLang="ja-JP" sz="2600" dirty="0" smtClean="0"/>
              <a:t>#</a:t>
            </a:r>
            <a:r>
              <a:rPr lang="ja-JP" altLang="en-US" sz="2600" dirty="0" smtClean="0"/>
              <a:t>キー入力待ち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en-US" altLang="ja-JP" sz="2600" b="1" dirty="0" smtClean="0"/>
              <a:t>cv2.destroyAllWindows</a:t>
            </a:r>
            <a:r>
              <a:rPr lang="en-US" altLang="ja-JP" sz="2600" dirty="0" smtClean="0"/>
              <a:t>()           #</a:t>
            </a:r>
            <a:r>
              <a:rPr lang="ja-JP" altLang="en-US" sz="2600" dirty="0" smtClean="0"/>
              <a:t>ウィンドウを閉じる</a:t>
            </a:r>
            <a:endParaRPr lang="en-US" altLang="ja-JP" sz="26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3678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第七章　顔認証結果の分析 </a:t>
            </a:r>
            <a:r>
              <a:rPr lang="en-US" altLang="ja-JP" dirty="0" smtClean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 smtClean="0"/>
              <a:t>３．結果数値の説明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認証値は</a:t>
            </a:r>
            <a:r>
              <a:rPr lang="en-US" altLang="ja-JP" sz="2600" dirty="0" smtClean="0"/>
              <a:t>0 </a:t>
            </a:r>
            <a:r>
              <a:rPr lang="ja-JP" altLang="en-US" sz="2600" dirty="0"/>
              <a:t>に</a:t>
            </a:r>
            <a:r>
              <a:rPr lang="ja-JP" altLang="en-US" sz="2600" dirty="0" smtClean="0"/>
              <a:t>近いほど顔</a:t>
            </a:r>
            <a:r>
              <a:rPr lang="ja-JP" altLang="en-US" sz="2600" dirty="0"/>
              <a:t>が似ていると</a:t>
            </a:r>
            <a:r>
              <a:rPr lang="ja-JP" altLang="en-US" sz="2600" dirty="0" smtClean="0"/>
              <a:t>判断したことになります。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/>
              <a:t>以下</a:t>
            </a:r>
            <a:r>
              <a:rPr kumimoji="1" lang="ja-JP" altLang="en-US" sz="2600" dirty="0" smtClean="0"/>
              <a:t>は家族</a:t>
            </a:r>
            <a:r>
              <a:rPr kumimoji="1" lang="en-US" altLang="ja-JP" sz="2600" dirty="0" smtClean="0"/>
              <a:t>4</a:t>
            </a:r>
            <a:r>
              <a:rPr kumimoji="1" lang="ja-JP" altLang="en-US" sz="2600" dirty="0" smtClean="0"/>
              <a:t>人が写った写真の顔認証させた結果です。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父親と母親はしきい値の</a:t>
            </a:r>
            <a:r>
              <a:rPr kumimoji="1" lang="en-US" altLang="ja-JP" sz="2600" dirty="0" smtClean="0"/>
              <a:t>0.6</a:t>
            </a:r>
            <a:r>
              <a:rPr kumimoji="1" lang="ja-JP" altLang="en-US" sz="2600" dirty="0" smtClean="0"/>
              <a:t>を大きく下回り、認識できています。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しかし、子供の場合は、母親や赤ん坊も</a:t>
            </a:r>
            <a:r>
              <a:rPr lang="en-US" altLang="ja-JP" sz="2600" dirty="0" smtClean="0"/>
              <a:t>0.6</a:t>
            </a:r>
            <a:r>
              <a:rPr lang="ja-JP" altLang="en-US" sz="2600" dirty="0" smtClean="0"/>
              <a:t>未満と誤認識しています。</a:t>
            </a:r>
            <a:endParaRPr kumimoji="1" lang="en-US" altLang="ja-JP" sz="2600" dirty="0" smtClean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44792"/>
              </p:ext>
            </p:extLst>
          </p:nvPr>
        </p:nvGraphicFramePr>
        <p:xfrm>
          <a:off x="3538537" y="4007998"/>
          <a:ext cx="5114925" cy="207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985">
                  <a:extLst>
                    <a:ext uri="{9D8B030D-6E8A-4147-A177-3AD203B41FA5}">
                      <a16:colId xmlns:a16="http://schemas.microsoft.com/office/drawing/2014/main" val="2556142665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32744832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3322238834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1147855669"/>
                    </a:ext>
                  </a:extLst>
                </a:gridCol>
                <a:gridCol w="1022985">
                  <a:extLst>
                    <a:ext uri="{9D8B030D-6E8A-4147-A177-3AD203B41FA5}">
                      <a16:colId xmlns:a16="http://schemas.microsoft.com/office/drawing/2014/main" val="2474991676"/>
                    </a:ext>
                  </a:extLst>
                </a:gridCol>
              </a:tblGrid>
              <a:tr h="4147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　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認証先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00528"/>
                  </a:ext>
                </a:extLst>
              </a:tr>
              <a:tr h="4147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認証元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父親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母親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子供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赤ん坊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62082"/>
                  </a:ext>
                </a:extLst>
              </a:tr>
              <a:tr h="4147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父親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0.398</a:t>
                      </a:r>
                      <a:r>
                        <a:rPr lang="en-US" altLang="ja-JP" sz="1800" u="none" strike="noStrike" dirty="0">
                          <a:effectLst/>
                        </a:rPr>
                        <a:t>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0.804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0.708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0.825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248278"/>
                  </a:ext>
                </a:extLst>
              </a:tr>
              <a:tr h="4147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母親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0.836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0.414</a:t>
                      </a:r>
                      <a:r>
                        <a:rPr lang="en-US" altLang="ja-JP" sz="1800" u="none" strike="noStrike" dirty="0">
                          <a:effectLst/>
                        </a:rPr>
                        <a:t>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0.601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0.733 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7444091"/>
                  </a:ext>
                </a:extLst>
              </a:tr>
              <a:tr h="4147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子供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0.765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0.591</a:t>
                      </a:r>
                      <a:r>
                        <a:rPr lang="en-US" altLang="ja-JP" sz="1800" u="none" strike="noStrike" dirty="0">
                          <a:effectLst/>
                        </a:rPr>
                        <a:t>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u="none" strike="noStrike" dirty="0">
                          <a:solidFill>
                            <a:srgbClr val="0000FF"/>
                          </a:solidFill>
                          <a:effectLst/>
                        </a:rPr>
                        <a:t>0.359 </a:t>
                      </a:r>
                      <a:endParaRPr lang="en-US" altLang="ja-JP" sz="1800" b="1" i="0" u="none" strike="noStrike" dirty="0">
                        <a:solidFill>
                          <a:srgbClr val="0000FF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0.505</a:t>
                      </a:r>
                      <a:r>
                        <a:rPr lang="en-US" altLang="ja-JP" sz="1800" u="none" strike="noStrike" dirty="0">
                          <a:effectLst/>
                        </a:rPr>
                        <a:t> 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5299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97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/>
          <a:lstStyle/>
          <a:p>
            <a:r>
              <a:rPr lang="ja-JP" altLang="en-US" dirty="0" smtClean="0"/>
              <a:t>目的</a:t>
            </a:r>
            <a:endParaRPr kumimoji="1" lang="en-US" altLang="ja-JP" dirty="0" smtClean="0"/>
          </a:p>
          <a:p>
            <a:r>
              <a:rPr kumimoji="1" lang="ja-JP" altLang="en-US" dirty="0" smtClean="0"/>
              <a:t>第一章　背景</a:t>
            </a:r>
            <a:endParaRPr kumimoji="1" lang="en-US" altLang="ja-JP" dirty="0" smtClean="0"/>
          </a:p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環境の構築</a:t>
            </a:r>
            <a:endParaRPr kumimoji="1" lang="en-US" altLang="ja-JP" dirty="0" smtClean="0"/>
          </a:p>
          <a:p>
            <a:r>
              <a:rPr lang="ja-JP" altLang="en-US" dirty="0" smtClean="0"/>
              <a:t>第三章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en-US" altLang="ja-JP" dirty="0" smtClean="0"/>
          </a:p>
          <a:p>
            <a:r>
              <a:rPr lang="ja-JP" altLang="en-US" dirty="0" smtClean="0"/>
              <a:t>第四章　</a:t>
            </a:r>
            <a:r>
              <a:rPr lang="en-US" altLang="ja-JP" dirty="0" err="1" smtClean="0"/>
              <a:t>OpenCV</a:t>
            </a:r>
            <a:r>
              <a:rPr lang="ja-JP" altLang="en-US" dirty="0" smtClean="0"/>
              <a:t>の基礎的な使用方法</a:t>
            </a:r>
            <a:endParaRPr lang="en-US" altLang="ja-JP" dirty="0" smtClean="0"/>
          </a:p>
          <a:p>
            <a:r>
              <a:rPr lang="ja-JP" altLang="en-US" dirty="0" smtClean="0"/>
              <a:t>第五章　顔認識ライブラリ</a:t>
            </a:r>
            <a:r>
              <a:rPr lang="en-US" altLang="ja-JP" dirty="0" smtClean="0"/>
              <a:t>face recognition</a:t>
            </a:r>
            <a:r>
              <a:rPr lang="ja-JP" altLang="en-US" dirty="0" smtClean="0"/>
              <a:t>の説明</a:t>
            </a:r>
            <a:endParaRPr kumimoji="1" lang="en-US" altLang="ja-JP" dirty="0" smtClean="0"/>
          </a:p>
          <a:p>
            <a:r>
              <a:rPr lang="ja-JP" altLang="en-US" dirty="0" smtClean="0"/>
              <a:t>第六章　各顔認識ライブラリを組み合わせた使用方法</a:t>
            </a:r>
            <a:endParaRPr lang="en-US" altLang="ja-JP" dirty="0" smtClean="0"/>
          </a:p>
          <a:p>
            <a:r>
              <a:rPr kumimoji="1" lang="ja-JP" altLang="en-US" dirty="0" smtClean="0"/>
              <a:t>第七章　顔認証結果の分析</a:t>
            </a:r>
            <a:endParaRPr kumimoji="1" lang="en-US" altLang="ja-JP" dirty="0" smtClean="0"/>
          </a:p>
          <a:p>
            <a:r>
              <a:rPr kumimoji="1" lang="ja-JP" altLang="en-US" dirty="0" smtClean="0"/>
              <a:t>第八章　顔認証結果の画像表示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500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第七章　顔認証結果の分析 </a:t>
            </a:r>
            <a:r>
              <a:rPr lang="en-US" altLang="ja-JP" dirty="0" smtClean="0"/>
              <a:t>(4)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7"/>
            <a:ext cx="10515600" cy="2018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この結果について調べた</a:t>
            </a:r>
            <a:r>
              <a:rPr lang="ja-JP" altLang="en-US" sz="2600" dirty="0"/>
              <a:t>ところ</a:t>
            </a:r>
            <a:r>
              <a:rPr lang="ja-JP" altLang="en-US" sz="2600" dirty="0" smtClean="0"/>
              <a:t>、</a:t>
            </a:r>
            <a:r>
              <a:rPr lang="en-US" altLang="ja-JP" sz="2600" dirty="0" smtClean="0"/>
              <a:t>Face </a:t>
            </a:r>
            <a:r>
              <a:rPr lang="en-US" altLang="ja-JP" sz="2600" dirty="0"/>
              <a:t>Recognition </a:t>
            </a:r>
            <a:r>
              <a:rPr lang="ja-JP" altLang="en-US" sz="2600" dirty="0"/>
              <a:t>ライブラリに</a:t>
            </a:r>
            <a:r>
              <a:rPr lang="ja-JP" altLang="en-US" sz="2600" dirty="0" smtClean="0"/>
              <a:t>は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以下の警告が</a:t>
            </a:r>
            <a:r>
              <a:rPr lang="ja-JP" altLang="en-US" sz="2600" dirty="0"/>
              <a:t>あることが判明しました</a:t>
            </a:r>
            <a:r>
              <a:rPr lang="ja-JP" altLang="en-US" sz="2600" dirty="0" smtClean="0"/>
              <a:t>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大人の顔向けに学習</a:t>
            </a:r>
            <a:r>
              <a:rPr lang="ja-JP" altLang="en-US" sz="2600" dirty="0" smtClean="0"/>
              <a:t>されているた</a:t>
            </a:r>
            <a:r>
              <a:rPr lang="ja-JP" altLang="en-US" sz="2600" dirty="0"/>
              <a:t>め</a:t>
            </a:r>
            <a:r>
              <a:rPr lang="ja-JP" altLang="en-US" sz="2600" dirty="0" smtClean="0"/>
              <a:t>、</a:t>
            </a:r>
            <a:r>
              <a:rPr lang="ja-JP" altLang="en-US" sz="2600" dirty="0"/>
              <a:t>子供の顔にはうまく機能せず、</a:t>
            </a:r>
          </a:p>
          <a:p>
            <a:pPr marL="0" indent="0">
              <a:buNone/>
            </a:pPr>
            <a:r>
              <a:rPr lang="ja-JP" altLang="en-US" sz="2600" dirty="0"/>
              <a:t>しきい値</a:t>
            </a:r>
            <a:r>
              <a:rPr lang="en-US" altLang="ja-JP" sz="2600" dirty="0"/>
              <a:t>0.6</a:t>
            </a:r>
            <a:r>
              <a:rPr lang="ja-JP" altLang="en-US" sz="2600" dirty="0"/>
              <a:t>では混乱させる傾向があるようです</a:t>
            </a:r>
            <a:r>
              <a:rPr lang="ja-JP" altLang="en-US" sz="2600" dirty="0" smtClean="0"/>
              <a:t>。</a:t>
            </a:r>
            <a:endParaRPr lang="en-US" altLang="ja-JP" sz="26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76350" y="3646202"/>
            <a:ext cx="9639300" cy="10156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Caveats</a:t>
            </a:r>
          </a:p>
          <a:p>
            <a:r>
              <a:rPr lang="en-US" altLang="ja-JP" dirty="0"/>
              <a:t>The face recognition model is trained on adults and does not work very well on children.</a:t>
            </a:r>
          </a:p>
          <a:p>
            <a:r>
              <a:rPr lang="en-US" altLang="ja-JP" dirty="0"/>
              <a:t>It tends to mix up children quite easy using the default comparison threshold of 0.6.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733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第七章　顔認証結果の分析 </a:t>
            </a:r>
            <a:r>
              <a:rPr lang="en-US" altLang="ja-JP" dirty="0" smtClean="0"/>
              <a:t>(5)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 smtClean="0"/>
              <a:t>４</a:t>
            </a:r>
            <a:r>
              <a:rPr kumimoji="1" lang="ja-JP" altLang="en-US" sz="2600" dirty="0" smtClean="0"/>
              <a:t>．パラメータチューニングによる検討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父親、母親、子供の</a:t>
            </a:r>
            <a:r>
              <a:rPr kumimoji="1" lang="en-US" altLang="ja-JP" sz="2600" dirty="0" smtClean="0"/>
              <a:t>3</a:t>
            </a:r>
            <a:r>
              <a:rPr kumimoji="1" lang="ja-JP" altLang="en-US" sz="2600" dirty="0" smtClean="0"/>
              <a:t>人の顔写真を認証元に、</a:t>
            </a:r>
            <a:r>
              <a:rPr kumimoji="1" lang="en-US" altLang="ja-JP" sz="2600" dirty="0" smtClean="0"/>
              <a:t>3</a:t>
            </a:r>
            <a:r>
              <a:rPr kumimoji="1" lang="ja-JP" altLang="en-US" sz="2600" dirty="0" smtClean="0"/>
              <a:t>枚の家族写真に対し、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以下のパラメータを変えて結果の違いを検証してみました。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・モデル：</a:t>
            </a:r>
            <a:r>
              <a:rPr lang="en-US" altLang="ja-JP" sz="2600" dirty="0" smtClean="0"/>
              <a:t>hog, </a:t>
            </a:r>
            <a:r>
              <a:rPr lang="en-US" altLang="ja-JP" sz="2600" dirty="0" err="1" smtClean="0"/>
              <a:t>cnn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・</a:t>
            </a:r>
            <a:r>
              <a:rPr lang="ja-JP" altLang="en-US" sz="2600" dirty="0" smtClean="0"/>
              <a:t>アップサンプリング回数：</a:t>
            </a:r>
            <a:r>
              <a:rPr lang="en-US" altLang="ja-JP" sz="2600" dirty="0" smtClean="0"/>
              <a:t>1, 2</a:t>
            </a:r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2785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第七章　顔認証結果の分析 </a:t>
            </a:r>
            <a:r>
              <a:rPr lang="en-US" altLang="ja-JP" dirty="0" smtClean="0"/>
              <a:t>(6)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808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600" dirty="0" smtClean="0"/>
              <a:t>まず、</a:t>
            </a:r>
            <a:r>
              <a:rPr lang="en-US" altLang="ja-JP" sz="2600" dirty="0" smtClean="0"/>
              <a:t>3</a:t>
            </a:r>
            <a:r>
              <a:rPr lang="ja-JP" altLang="en-US" sz="2600" dirty="0" smtClean="0"/>
              <a:t>枚の写真の顔検出の結果は以下の通りです。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en-US" altLang="ja-JP" sz="2600" dirty="0" smtClean="0"/>
              <a:t>hog </a:t>
            </a:r>
            <a:r>
              <a:rPr lang="ja-JP" altLang="en-US" sz="2600" dirty="0" smtClean="0"/>
              <a:t>では一部の顔検出に失敗しています。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en-US" altLang="ja-JP" sz="2600" dirty="0" err="1" smtClean="0"/>
              <a:t>upsample</a:t>
            </a:r>
            <a:r>
              <a:rPr lang="en-US" altLang="ja-JP" sz="2600" dirty="0" smtClean="0"/>
              <a:t> </a:t>
            </a:r>
            <a:r>
              <a:rPr lang="ja-JP" altLang="en-US" sz="2600" dirty="0" smtClean="0"/>
              <a:t>を上げると若干は改善するようです。</a:t>
            </a:r>
            <a:endParaRPr lang="en-US" altLang="ja-JP" sz="2600" dirty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　　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　　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　　　　</a:t>
            </a:r>
            <a:r>
              <a:rPr lang="en-US" altLang="ja-JP" sz="1800" dirty="0" smtClean="0"/>
              <a:t>(*</a:t>
            </a:r>
            <a:r>
              <a:rPr lang="en-US" altLang="ja-JP" sz="1800" dirty="0"/>
              <a:t>1) </a:t>
            </a:r>
            <a:r>
              <a:rPr lang="ja-JP" altLang="en-US" sz="1800" dirty="0"/>
              <a:t>この写真</a:t>
            </a:r>
            <a:r>
              <a:rPr lang="ja-JP" altLang="en-US" sz="1800" dirty="0" smtClean="0"/>
              <a:t>のみ</a:t>
            </a:r>
            <a:r>
              <a:rPr lang="ja-JP" altLang="en-US" sz="1800" dirty="0"/>
              <a:t>赤ん坊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写っていません。</a:t>
            </a:r>
          </a:p>
          <a:p>
            <a:pPr marL="0" indent="0">
              <a:buNone/>
            </a:pPr>
            <a:r>
              <a:rPr lang="ja-JP" altLang="en-US" sz="1800" dirty="0" smtClean="0"/>
              <a:t>　　　　　　　　</a:t>
            </a:r>
            <a:r>
              <a:rPr lang="en-US" altLang="ja-JP" sz="1800" dirty="0" smtClean="0"/>
              <a:t>(*</a:t>
            </a:r>
            <a:r>
              <a:rPr lang="en-US" altLang="ja-JP" sz="1800" dirty="0"/>
              <a:t>2) </a:t>
            </a:r>
            <a:r>
              <a:rPr lang="ja-JP" altLang="en-US" sz="1800" dirty="0"/>
              <a:t>赤ん坊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顔を検出</a:t>
            </a:r>
            <a:r>
              <a:rPr lang="ja-JP" altLang="en-US" sz="1800" dirty="0" smtClean="0"/>
              <a:t>できませんでした。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 smtClean="0"/>
              <a:t>　　　　　　　　</a:t>
            </a:r>
            <a:r>
              <a:rPr lang="en-US" altLang="ja-JP" sz="1800" dirty="0" smtClean="0"/>
              <a:t>(*</a:t>
            </a:r>
            <a:r>
              <a:rPr lang="en-US" altLang="ja-JP" sz="1800" dirty="0"/>
              <a:t>3) </a:t>
            </a:r>
            <a:r>
              <a:rPr lang="ja-JP" altLang="en-US" sz="1800" dirty="0"/>
              <a:t>母親と子供の顔を検出</a:t>
            </a:r>
            <a:r>
              <a:rPr lang="ja-JP" altLang="en-US" sz="1800" dirty="0" smtClean="0"/>
              <a:t>できませんでした。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 smtClean="0"/>
              <a:t>　　　　　　　　</a:t>
            </a:r>
            <a:r>
              <a:rPr lang="en-US" altLang="ja-JP" sz="1800" dirty="0" smtClean="0"/>
              <a:t>(*</a:t>
            </a:r>
            <a:r>
              <a:rPr lang="en-US" altLang="ja-JP" sz="1800" dirty="0"/>
              <a:t>4) </a:t>
            </a:r>
            <a:r>
              <a:rPr lang="ja-JP" altLang="en-US" sz="1800" dirty="0"/>
              <a:t>母親の顔を検出</a:t>
            </a:r>
            <a:r>
              <a:rPr lang="ja-JP" altLang="en-US" sz="1800" dirty="0" smtClean="0"/>
              <a:t>できませんでした。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68474"/>
              </p:ext>
            </p:extLst>
          </p:nvPr>
        </p:nvGraphicFramePr>
        <p:xfrm>
          <a:off x="2676525" y="2724149"/>
          <a:ext cx="6838950" cy="203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281424692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769250531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941975684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43280561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477372224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4102824989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モデル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upsample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画像</a:t>
                      </a:r>
                      <a:r>
                        <a:rPr lang="en-US" altLang="ja-JP" sz="1800" u="none" strike="noStrike">
                          <a:effectLst/>
                        </a:rPr>
                        <a:t>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画像</a:t>
                      </a:r>
                      <a:r>
                        <a:rPr lang="en-US" altLang="ja-JP" sz="1800" u="none" strike="noStrike">
                          <a:effectLst/>
                        </a:rPr>
                        <a:t>2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画像</a:t>
                      </a:r>
                      <a:r>
                        <a:rPr lang="en-US" altLang="ja-JP" sz="1800" u="none" strike="noStrike">
                          <a:effectLst/>
                        </a:rPr>
                        <a:t>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画像</a:t>
                      </a:r>
                      <a:r>
                        <a:rPr lang="en-US" altLang="ja-JP" sz="1800" u="none" strike="noStrike">
                          <a:effectLst/>
                        </a:rPr>
                        <a:t>4(*1)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6540781"/>
                  </a:ext>
                </a:extLst>
              </a:tr>
              <a:tr h="407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hog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×(*2)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×(*3)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798504"/>
                  </a:ext>
                </a:extLst>
              </a:tr>
              <a:tr h="407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2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×(*2)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×(*4)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1755808"/>
                  </a:ext>
                </a:extLst>
              </a:tr>
              <a:tr h="407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1676786"/>
                  </a:ext>
                </a:extLst>
              </a:tr>
              <a:tr h="40767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2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○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>
                          <a:effectLst/>
                        </a:rPr>
                        <a:t>○</a:t>
                      </a:r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u="none" strike="noStrike" dirty="0">
                          <a:effectLst/>
                        </a:rPr>
                        <a:t>○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346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第七章　顔認証結果の分析 </a:t>
            </a:r>
            <a:r>
              <a:rPr lang="en-US" altLang="ja-JP" dirty="0" smtClean="0"/>
              <a:t>(7)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80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600" dirty="0"/>
              <a:t>次</a:t>
            </a:r>
            <a:r>
              <a:rPr lang="ja-JP" altLang="en-US" sz="2600" dirty="0" smtClean="0"/>
              <a:t>に、顔認証の結果は以下の通りです。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先述</a:t>
            </a:r>
            <a:r>
              <a:rPr kumimoji="1" lang="ja-JP" altLang="en-US" sz="2600" dirty="0" smtClean="0"/>
              <a:t>の通り、子供の認証はうまくいかないパターンが多いです。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認証</a:t>
            </a:r>
            <a:r>
              <a:rPr lang="ja-JP" altLang="en-US" sz="2600" dirty="0" smtClean="0"/>
              <a:t>に関しては、パラメータの違いは見られませんでした。</a:t>
            </a: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1600" dirty="0" smtClean="0"/>
              <a:t>　　　　　　　　</a:t>
            </a:r>
            <a:r>
              <a:rPr lang="en-US" altLang="ja-JP" sz="1600" dirty="0" smtClean="0"/>
              <a:t>(*</a:t>
            </a:r>
            <a:r>
              <a:rPr lang="en-US" altLang="ja-JP" sz="1600" dirty="0"/>
              <a:t>1) </a:t>
            </a:r>
            <a:r>
              <a:rPr lang="ja-JP" altLang="en-US" sz="1600" dirty="0"/>
              <a:t>自分の顔が検出できておらず、写っていない判定に留まりました。</a:t>
            </a:r>
          </a:p>
          <a:p>
            <a:pPr marL="0" indent="0">
              <a:buNone/>
            </a:pPr>
            <a:r>
              <a:rPr lang="ja-JP" altLang="en-US" sz="1600" dirty="0" smtClean="0"/>
              <a:t>　　　　　　　　</a:t>
            </a:r>
            <a:r>
              <a:rPr lang="en-US" altLang="ja-JP" sz="1600" dirty="0" smtClean="0"/>
              <a:t>(*</a:t>
            </a:r>
            <a:r>
              <a:rPr lang="en-US" altLang="ja-JP" sz="1600" dirty="0"/>
              <a:t>2) </a:t>
            </a:r>
            <a:r>
              <a:rPr lang="ja-JP" altLang="en-US" sz="1600" dirty="0"/>
              <a:t>他の人の顔も認識してしまいました</a:t>
            </a:r>
            <a:r>
              <a:rPr lang="ja-JP" altLang="en-US" sz="1600" dirty="0" smtClean="0"/>
              <a:t>。</a:t>
            </a:r>
            <a:endParaRPr kumimoji="1" lang="en-US" altLang="ja-JP" sz="1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7358"/>
              </p:ext>
            </p:extLst>
          </p:nvPr>
        </p:nvGraphicFramePr>
        <p:xfrm>
          <a:off x="3390896" y="2793114"/>
          <a:ext cx="4886328" cy="2617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3705952940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1251711487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845332989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1316757728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569982321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405046801"/>
                    </a:ext>
                  </a:extLst>
                </a:gridCol>
              </a:tblGrid>
              <a:tr h="20131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モデル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upsample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対象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画像</a:t>
                      </a:r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画像</a:t>
                      </a:r>
                      <a:r>
                        <a:rPr lang="en-US" altLang="ja-JP" sz="1100" u="none" strike="noStrike">
                          <a:effectLst/>
                        </a:rPr>
                        <a:t>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画像</a:t>
                      </a:r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7616713"/>
                  </a:ext>
                </a:extLst>
              </a:tr>
              <a:tr h="20131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父親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1679671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母親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△</a:t>
                      </a:r>
                      <a:r>
                        <a:rPr lang="en-US" altLang="ja-JP" sz="1100" u="none" strike="noStrike">
                          <a:effectLst/>
                        </a:rPr>
                        <a:t>(*1)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1061731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子供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×(*2)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×(*2)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△</a:t>
                      </a:r>
                      <a:r>
                        <a:rPr lang="en-US" altLang="ja-JP" sz="1100" u="none" strike="noStrike">
                          <a:effectLst/>
                        </a:rPr>
                        <a:t>(*1)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255595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父親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86519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母親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△</a:t>
                      </a:r>
                      <a:r>
                        <a:rPr lang="en-US" altLang="ja-JP" sz="1100" u="none" strike="noStrike">
                          <a:effectLst/>
                        </a:rPr>
                        <a:t>(*1)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5112615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子供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×(*2)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×(*2)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585406"/>
                  </a:ext>
                </a:extLst>
              </a:tr>
              <a:tr h="20131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父親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3584547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母親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2341732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子供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×(*2)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×(*2)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1029785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父親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3894133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母親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283463"/>
                  </a:ext>
                </a:extLst>
              </a:tr>
              <a:tr h="2013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>
                          <a:effectLst/>
                        </a:rPr>
                        <a:t>子供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×(*2)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>
                          <a:effectLst/>
                        </a:rPr>
                        <a:t>×(*2)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488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27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第七章　顔認証結果の分析 </a:t>
            </a:r>
            <a:r>
              <a:rPr lang="en-US" altLang="ja-JP" dirty="0" smtClean="0"/>
              <a:t>(8)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8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 smtClean="0"/>
              <a:t>認証値をグラフ化してみました。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ここでもパラメータによる違いはあまり見られませんでした。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子供の誤認識は、しきい値を</a:t>
            </a:r>
            <a:r>
              <a:rPr lang="en-US" altLang="ja-JP" sz="2600" dirty="0"/>
              <a:t>0.5</a:t>
            </a:r>
            <a:r>
              <a:rPr lang="ja-JP" altLang="en-US" sz="2600" dirty="0"/>
              <a:t>に下げて判定を厳しくすること</a:t>
            </a:r>
            <a:r>
              <a:rPr lang="ja-JP" altLang="en-US" sz="2600" dirty="0" smtClean="0"/>
              <a:t>で、ある</a:t>
            </a:r>
            <a:r>
              <a:rPr lang="ja-JP" altLang="en-US" sz="2600" dirty="0"/>
              <a:t>程度は回避できるようです。</a:t>
            </a:r>
            <a:endParaRPr lang="en-US" altLang="ja-JP" sz="2600" dirty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913800" y="3601039"/>
            <a:ext cx="10440000" cy="2559433"/>
            <a:chOff x="0" y="0"/>
            <a:chExt cx="10440000" cy="2723151"/>
          </a:xfrm>
        </p:grpSpPr>
        <p:graphicFrame>
          <p:nvGraphicFramePr>
            <p:cNvPr id="7" name="グラフ 6"/>
            <p:cNvGraphicFramePr/>
            <p:nvPr>
              <p:extLst>
                <p:ext uri="{D42A27DB-BD31-4B8C-83A1-F6EECF244321}">
                  <p14:modId xmlns:p14="http://schemas.microsoft.com/office/powerpoint/2010/main" val="3163465996"/>
                </p:ext>
              </p:extLst>
            </p:nvPr>
          </p:nvGraphicFramePr>
          <p:xfrm>
            <a:off x="0" y="0"/>
            <a:ext cx="10440000" cy="2723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8" name="直線コネクタ 7"/>
            <p:cNvCxnSpPr/>
            <p:nvPr/>
          </p:nvCxnSpPr>
          <p:spPr>
            <a:xfrm>
              <a:off x="358591" y="1161627"/>
              <a:ext cx="9816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57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第七章　顔認証結果の分析 </a:t>
            </a:r>
            <a:r>
              <a:rPr lang="en-US" altLang="ja-JP" dirty="0" smtClean="0"/>
              <a:t>(9)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808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876000" y="1467556"/>
            <a:ext cx="10440000" cy="2510555"/>
            <a:chOff x="0" y="0"/>
            <a:chExt cx="10440000" cy="2723151"/>
          </a:xfrm>
        </p:grpSpPr>
        <p:graphicFrame>
          <p:nvGraphicFramePr>
            <p:cNvPr id="10" name="グラフ 9"/>
            <p:cNvGraphicFramePr/>
            <p:nvPr>
              <p:extLst>
                <p:ext uri="{D42A27DB-BD31-4B8C-83A1-F6EECF244321}">
                  <p14:modId xmlns:p14="http://schemas.microsoft.com/office/powerpoint/2010/main" val="3907889031"/>
                </p:ext>
              </p:extLst>
            </p:nvPr>
          </p:nvGraphicFramePr>
          <p:xfrm>
            <a:off x="0" y="0"/>
            <a:ext cx="10440000" cy="2723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1" name="直線コネクタ 10"/>
            <p:cNvCxnSpPr/>
            <p:nvPr/>
          </p:nvCxnSpPr>
          <p:spPr>
            <a:xfrm>
              <a:off x="347385" y="1171851"/>
              <a:ext cx="9816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/>
          <p:cNvGrpSpPr/>
          <p:nvPr/>
        </p:nvGrpSpPr>
        <p:grpSpPr>
          <a:xfrm>
            <a:off x="876000" y="3978111"/>
            <a:ext cx="10440000" cy="2460396"/>
            <a:chOff x="0" y="0"/>
            <a:chExt cx="10440000" cy="2723151"/>
          </a:xfrm>
        </p:grpSpPr>
        <p:graphicFrame>
          <p:nvGraphicFramePr>
            <p:cNvPr id="13" name="グラフ 12"/>
            <p:cNvGraphicFramePr/>
            <p:nvPr>
              <p:extLst>
                <p:ext uri="{D42A27DB-BD31-4B8C-83A1-F6EECF244321}">
                  <p14:modId xmlns:p14="http://schemas.microsoft.com/office/powerpoint/2010/main" val="1975966747"/>
                </p:ext>
              </p:extLst>
            </p:nvPr>
          </p:nvGraphicFramePr>
          <p:xfrm>
            <a:off x="0" y="0"/>
            <a:ext cx="10440000" cy="2723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4" name="直線コネクタ 13"/>
            <p:cNvCxnSpPr/>
            <p:nvPr/>
          </p:nvCxnSpPr>
          <p:spPr>
            <a:xfrm>
              <a:off x="347385" y="1172059"/>
              <a:ext cx="9816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21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第八章　顔認証結果の画面表示 </a:t>
            </a:r>
            <a:r>
              <a:rPr lang="en-US" altLang="ja-JP" dirty="0" smtClean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 smtClean="0"/>
              <a:t>認証元の顔</a:t>
            </a:r>
            <a:endParaRPr lang="en-US" altLang="ja-JP" sz="2600" dirty="0" smtClean="0"/>
          </a:p>
          <a:p>
            <a:endParaRPr kumimoji="1" lang="ja-JP" altLang="en-US" sz="2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1866566"/>
            <a:ext cx="1640305" cy="1753429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2903235" y="2312106"/>
            <a:ext cx="1562100" cy="96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4298314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・全員の顔を検出できています。</a:t>
            </a:r>
            <a:endParaRPr kumimoji="1" lang="en-US" altLang="ja-JP" b="1" dirty="0" smtClean="0"/>
          </a:p>
          <a:p>
            <a:r>
              <a:rPr lang="ja-JP" altLang="en-US" b="1" dirty="0" smtClean="0"/>
              <a:t>・母親だけ認証値がしきい値の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0.6</a:t>
            </a:r>
            <a:r>
              <a:rPr lang="ja-JP" altLang="en-US" b="1" dirty="0" smtClean="0"/>
              <a:t>以下で</a:t>
            </a:r>
            <a:r>
              <a:rPr lang="en-US" altLang="ja-JP" b="1" dirty="0" smtClean="0"/>
              <a:t>True</a:t>
            </a:r>
            <a:r>
              <a:rPr lang="ja-JP" altLang="en-US" b="1" dirty="0" smtClean="0"/>
              <a:t>になっています。</a:t>
            </a:r>
            <a:endParaRPr kumimoji="1" lang="en-US" altLang="ja-JP" b="1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3" b="38833"/>
          <a:stretch/>
        </p:blipFill>
        <p:spPr>
          <a:xfrm>
            <a:off x="4777770" y="1467555"/>
            <a:ext cx="5671155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6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第八章　顔認証結果の画面表示 </a:t>
            </a:r>
            <a:r>
              <a:rPr lang="en-US" altLang="ja-JP" dirty="0" smtClean="0"/>
              <a:t>(2)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70264"/>
            <a:ext cx="4638675" cy="4506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/>
              <a:t>検出した顔の各部位</a:t>
            </a:r>
            <a:r>
              <a:rPr lang="ja-JP" altLang="en-US" sz="2600" dirty="0" smtClean="0"/>
              <a:t>を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描画</a:t>
            </a:r>
            <a:r>
              <a:rPr lang="ja-JP" altLang="en-US" sz="2600" dirty="0"/>
              <a:t>して</a:t>
            </a:r>
            <a:r>
              <a:rPr lang="ja-JP" altLang="en-US" sz="2600" dirty="0" smtClean="0"/>
              <a:t>表示してみました。</a:t>
            </a:r>
            <a:endParaRPr lang="en-US" altLang="ja-JP" sz="2600" dirty="0" smtClean="0"/>
          </a:p>
          <a:p>
            <a:pPr marL="0" indent="0">
              <a:buNone/>
            </a:pPr>
            <a:endParaRPr kumimoji="1" lang="en-US" altLang="ja-JP" sz="2600" dirty="0"/>
          </a:p>
          <a:p>
            <a:pPr marL="0" indent="0">
              <a:buNone/>
            </a:pPr>
            <a:r>
              <a:rPr lang="ja-JP" altLang="en-US" sz="2600" dirty="0" smtClean="0"/>
              <a:t>きちんと検出</a:t>
            </a:r>
            <a:r>
              <a:rPr kumimoji="1" lang="ja-JP" altLang="en-US" sz="2600" dirty="0" smtClean="0"/>
              <a:t>できているようで</a:t>
            </a:r>
            <a:r>
              <a:rPr lang="ja-JP" altLang="en-US" sz="2600" dirty="0"/>
              <a:t>す</a:t>
            </a:r>
            <a:r>
              <a:rPr kumimoji="1" lang="ja-JP" altLang="en-US" sz="2600" dirty="0" smtClean="0"/>
              <a:t>。</a:t>
            </a:r>
            <a:endParaRPr kumimoji="1" lang="ja-JP" altLang="en-US" sz="2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91" y="1670264"/>
            <a:ext cx="5404657" cy="43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7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4295" y="769437"/>
            <a:ext cx="9793705" cy="794669"/>
          </a:xfrm>
        </p:spPr>
        <p:txBody>
          <a:bodyPr>
            <a:normAutofit/>
          </a:bodyPr>
          <a:lstStyle/>
          <a:p>
            <a:pPr algn="l"/>
            <a:r>
              <a:rPr lang="ja-JP" altLang="en-US" sz="4400" dirty="0" smtClean="0"/>
              <a:t>出</a:t>
            </a:r>
            <a:r>
              <a:rPr lang="ja-JP" altLang="en-US" sz="4400" dirty="0"/>
              <a:t>典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2181726"/>
            <a:ext cx="9144000" cy="3076074"/>
          </a:xfrm>
        </p:spPr>
        <p:txBody>
          <a:bodyPr/>
          <a:lstStyle/>
          <a:p>
            <a:pPr algn="l"/>
            <a:r>
              <a:rPr lang="ja-JP" altLang="en-US" dirty="0" smtClean="0"/>
              <a:t>■写真</a:t>
            </a:r>
            <a:r>
              <a:rPr kumimoji="1" lang="ja-JP" altLang="en-US" dirty="0" smtClean="0"/>
              <a:t>のフリー素材サイト</a:t>
            </a:r>
            <a:endParaRPr kumimoji="1" lang="en-US" altLang="ja-JP" dirty="0" smtClean="0"/>
          </a:p>
          <a:p>
            <a:pPr algn="l"/>
            <a:r>
              <a:rPr lang="en-US" altLang="ja-JP" dirty="0" err="1" smtClean="0"/>
              <a:t>Pexels</a:t>
            </a:r>
            <a:endParaRPr lang="en-US" altLang="ja-JP" dirty="0" smtClean="0"/>
          </a:p>
          <a:p>
            <a:pPr algn="l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://www.pexels.com/ja-jp/</a:t>
            </a:r>
            <a:endParaRPr lang="en-US" altLang="ja-JP" dirty="0"/>
          </a:p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083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/>
              <a:t>　・</a:t>
            </a:r>
            <a:r>
              <a:rPr lang="en-US" altLang="ja-JP" sz="2600" dirty="0"/>
              <a:t>Python</a:t>
            </a:r>
            <a:r>
              <a:rPr lang="ja-JP" altLang="en-US" sz="2600" dirty="0"/>
              <a:t>環境で</a:t>
            </a:r>
            <a:r>
              <a:rPr lang="en-US" altLang="ja-JP" sz="2600" dirty="0"/>
              <a:t>OSS</a:t>
            </a:r>
            <a:r>
              <a:rPr lang="ja-JP" altLang="en-US" sz="2600" dirty="0"/>
              <a:t>ライブラリを使用した顔認識を実装する。</a:t>
            </a:r>
          </a:p>
          <a:p>
            <a:pPr marL="0" indent="0">
              <a:buNone/>
            </a:pPr>
            <a:r>
              <a:rPr lang="ja-JP" altLang="en-US" sz="2600" dirty="0"/>
              <a:t>　・顔認識パラメータのチューニングによる分析結果の差異を確認し</a:t>
            </a:r>
            <a:r>
              <a:rPr lang="ja-JP" altLang="en-US" sz="2600" dirty="0" smtClean="0"/>
              <a:t>、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最適</a:t>
            </a:r>
            <a:r>
              <a:rPr lang="ja-JP" altLang="en-US" sz="2600" dirty="0"/>
              <a:t>な値を抽出する。</a:t>
            </a:r>
          </a:p>
          <a:p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4921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第一章　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１．「画像認識」って何だろう</a:t>
            </a:r>
            <a:endParaRPr kumimoji="1" lang="en-US" altLang="ja-JP" sz="2600" dirty="0" smtClean="0"/>
          </a:p>
          <a:p>
            <a:r>
              <a:rPr kumimoji="1" lang="ja-JP" altLang="en-US" sz="2600" dirty="0" smtClean="0"/>
              <a:t>　画像の中に</a:t>
            </a:r>
            <a:r>
              <a:rPr lang="ja-JP" altLang="en-US" sz="2600" dirty="0"/>
              <a:t>一体何が写っているのか、コンピューターや機械などが識別する技術です。</a:t>
            </a:r>
            <a:endParaRPr lang="en-US" altLang="ja-JP" sz="2600" dirty="0"/>
          </a:p>
          <a:p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60650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第一章　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２．</a:t>
            </a:r>
            <a:r>
              <a:rPr lang="ja-JP" altLang="en-US" sz="2600" dirty="0" smtClean="0"/>
              <a:t>画像</a:t>
            </a:r>
            <a:r>
              <a:rPr lang="ja-JP" altLang="en-US" sz="2600" dirty="0"/>
              <a:t>認識が使われている場面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・製造業の不良品検知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・医療の画像診断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・交通誘導警備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・無人レジ</a:t>
            </a:r>
            <a:r>
              <a:rPr lang="ja-JP" altLang="en-US" sz="2600" dirty="0" smtClean="0"/>
              <a:t>店舗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・自動運転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・空港などの顔認証システム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などなど</a:t>
            </a:r>
            <a:endParaRPr lang="en-US" altLang="ja-JP" sz="2600" dirty="0"/>
          </a:p>
          <a:p>
            <a:pPr marL="0" indent="0">
              <a:buNone/>
            </a:pPr>
            <a:endParaRPr lang="ja-JP" altLang="en-US" sz="2600" dirty="0"/>
          </a:p>
          <a:p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0204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第一章　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r>
              <a:rPr kumimoji="1" lang="ja-JP" altLang="en-US" sz="2600" dirty="0" smtClean="0"/>
              <a:t>３．</a:t>
            </a:r>
            <a:r>
              <a:rPr lang="ja-JP" altLang="en-US" sz="2600" dirty="0" smtClean="0"/>
              <a:t>画像認識に使用されている技術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 smtClean="0"/>
              <a:t>　</a:t>
            </a:r>
            <a:r>
              <a:rPr lang="ja-JP" altLang="en-US" sz="2600" dirty="0"/>
              <a:t>　</a:t>
            </a:r>
            <a:r>
              <a:rPr lang="ja-JP" altLang="ja-JP" sz="2600" dirty="0"/>
              <a:t>画像認識の技術には、「物体認識」、「顔認識」</a:t>
            </a:r>
            <a:r>
              <a:rPr lang="ja-JP" altLang="ja-JP" sz="2600" dirty="0" smtClean="0"/>
              <a:t>、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ja-JP" sz="2600" dirty="0" smtClean="0"/>
              <a:t>「</a:t>
            </a:r>
            <a:r>
              <a:rPr lang="ja-JP" altLang="ja-JP" sz="2600" dirty="0"/>
              <a:t>文字認識」があります。</a:t>
            </a:r>
          </a:p>
          <a:p>
            <a:pPr marL="0" indent="0">
              <a:buNone/>
            </a:pPr>
            <a:r>
              <a:rPr lang="ja-JP" altLang="en-US" sz="2600" dirty="0" smtClean="0"/>
              <a:t>　</a:t>
            </a:r>
            <a:r>
              <a:rPr lang="ja-JP" altLang="ja-JP" sz="2600" dirty="0" smtClean="0"/>
              <a:t>今回</a:t>
            </a:r>
            <a:r>
              <a:rPr lang="ja-JP" altLang="ja-JP" sz="2600" dirty="0"/>
              <a:t>は、その一つである「顔認識」をテーマに取り上げます。</a:t>
            </a:r>
          </a:p>
          <a:p>
            <a:pPr marL="0" indent="0">
              <a:buNone/>
            </a:pPr>
            <a:r>
              <a:rPr lang="ja-JP" altLang="en-US" sz="2600" dirty="0" smtClean="0"/>
              <a:t>　　</a:t>
            </a:r>
            <a:r>
              <a:rPr lang="ja-JP" altLang="ja-JP" sz="2600" dirty="0" smtClean="0"/>
              <a:t>「</a:t>
            </a:r>
            <a:r>
              <a:rPr lang="ja-JP" altLang="ja-JP" sz="2600" dirty="0"/>
              <a:t>顔認識」とは、画像の中にある顔と思われる部分を</a:t>
            </a:r>
            <a:r>
              <a:rPr lang="ja-JP" altLang="ja-JP" sz="2600" dirty="0" smtClean="0"/>
              <a:t>抜き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ja-JP" sz="2600" dirty="0" smtClean="0"/>
              <a:t>出し</a:t>
            </a:r>
            <a:r>
              <a:rPr lang="ja-JP" altLang="ja-JP" sz="2600" dirty="0"/>
              <a:t>、顔面画像データベースと照合することで識別</a:t>
            </a:r>
            <a:r>
              <a:rPr lang="ja-JP" altLang="ja-JP" sz="2600" dirty="0" smtClean="0"/>
              <a:t>を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ja-JP" sz="2600" dirty="0" smtClean="0"/>
              <a:t>行う</a:t>
            </a:r>
            <a:r>
              <a:rPr lang="ja-JP" altLang="ja-JP" sz="2600" dirty="0"/>
              <a:t>ことです</a:t>
            </a:r>
            <a:r>
              <a:rPr lang="ja-JP" altLang="ja-JP" sz="2600" dirty="0" smtClean="0"/>
              <a:t>。</a:t>
            </a:r>
            <a:endParaRPr lang="ja-JP" altLang="en-US" sz="2600" dirty="0"/>
          </a:p>
          <a:p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2925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第一章　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Autofit/>
          </a:bodyPr>
          <a:lstStyle/>
          <a:p>
            <a:r>
              <a:rPr kumimoji="1" lang="ja-JP" altLang="en-US" sz="2600" dirty="0" smtClean="0"/>
              <a:t>４．「顔認証」を体験するための環境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ja-JP" sz="2600" dirty="0" smtClean="0"/>
              <a:t>環境構築：</a:t>
            </a:r>
            <a:r>
              <a:rPr lang="en-US" altLang="ja-JP" sz="2600" dirty="0"/>
              <a:t>Anaconda</a:t>
            </a:r>
            <a:endParaRPr lang="ja-JP" altLang="ja-JP" sz="2600" dirty="0"/>
          </a:p>
          <a:p>
            <a:pPr marL="0" indent="0">
              <a:buNone/>
            </a:pPr>
            <a:r>
              <a:rPr lang="ja-JP" altLang="en-US" sz="2600" dirty="0" smtClean="0"/>
              <a:t>　　</a:t>
            </a:r>
            <a:r>
              <a:rPr lang="en-US" altLang="ja-JP" sz="2600" dirty="0" smtClean="0"/>
              <a:t>Python</a:t>
            </a:r>
            <a:r>
              <a:rPr lang="ja-JP" altLang="ja-JP" sz="2600" dirty="0"/>
              <a:t>を利用できる環境を整え、</a:t>
            </a:r>
            <a:r>
              <a:rPr lang="en-US" altLang="ja-JP" sz="2600" dirty="0" err="1"/>
              <a:t>Jupyter</a:t>
            </a:r>
            <a:r>
              <a:rPr lang="en-US" altLang="ja-JP" sz="2600" dirty="0"/>
              <a:t> Notebook</a:t>
            </a:r>
            <a:r>
              <a:rPr lang="ja-JP" altLang="ja-JP" sz="2600" dirty="0" err="1" smtClean="0"/>
              <a:t>、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</a:t>
            </a:r>
            <a:r>
              <a:rPr lang="en-US" altLang="ja-JP" sz="2600" dirty="0" err="1" smtClean="0"/>
              <a:t>Matplotlib</a:t>
            </a:r>
            <a:r>
              <a:rPr lang="ja-JP" altLang="ja-JP" sz="2600" dirty="0"/>
              <a:t>も同時にインストールがされます。</a:t>
            </a:r>
          </a:p>
          <a:p>
            <a:pPr marL="0" indent="0">
              <a:buNone/>
            </a:pPr>
            <a:r>
              <a:rPr lang="ja-JP" altLang="en-US" sz="2600" dirty="0" smtClean="0"/>
              <a:t>　　</a:t>
            </a:r>
            <a:r>
              <a:rPr lang="ja-JP" altLang="ja-JP" sz="2600" dirty="0" smtClean="0"/>
              <a:t>データサイエンス</a:t>
            </a:r>
            <a:r>
              <a:rPr lang="ja-JP" altLang="ja-JP" sz="2600" dirty="0"/>
              <a:t>に特化したプラットフォームで</a:t>
            </a:r>
            <a:r>
              <a:rPr lang="ja-JP" altLang="ja-JP" sz="2600" dirty="0" smtClean="0"/>
              <a:t>、データサイエ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</a:t>
            </a:r>
            <a:r>
              <a:rPr lang="ja-JP" altLang="ja-JP" sz="2600" dirty="0" smtClean="0"/>
              <a:t>ンス</a:t>
            </a:r>
            <a:r>
              <a:rPr lang="ja-JP" altLang="ja-JP" sz="2600" dirty="0"/>
              <a:t>に適したライブラリや便利な機能を</a:t>
            </a:r>
            <a:r>
              <a:rPr lang="ja-JP" altLang="ja-JP" sz="2600" dirty="0" smtClean="0"/>
              <a:t>有しています</a:t>
            </a:r>
            <a:r>
              <a:rPr lang="ja-JP" altLang="ja-JP" sz="2600" dirty="0"/>
              <a:t>。</a:t>
            </a:r>
          </a:p>
          <a:p>
            <a:pPr marL="0" indent="0">
              <a:buNone/>
            </a:pPr>
            <a:r>
              <a:rPr lang="ja-JP" altLang="en-US" sz="2600" dirty="0" smtClean="0"/>
              <a:t>　　</a:t>
            </a:r>
            <a:r>
              <a:rPr lang="en-US" altLang="ja-JP" sz="2600" dirty="0" smtClean="0"/>
              <a:t>Anaconda</a:t>
            </a:r>
            <a:r>
              <a:rPr lang="ja-JP" altLang="ja-JP" sz="2600" dirty="0"/>
              <a:t>の中には、</a:t>
            </a:r>
            <a:r>
              <a:rPr lang="en-US" altLang="ja-JP" sz="2600" dirty="0"/>
              <a:t>Python</a:t>
            </a:r>
            <a:r>
              <a:rPr lang="ja-JP" altLang="ja-JP" sz="2600" dirty="0"/>
              <a:t>や</a:t>
            </a:r>
            <a:r>
              <a:rPr lang="en-US" altLang="ja-JP" sz="2600" dirty="0"/>
              <a:t>R</a:t>
            </a:r>
            <a:r>
              <a:rPr lang="ja-JP" altLang="ja-JP" sz="2600" dirty="0"/>
              <a:t>言語などのデータサイエンス</a:t>
            </a:r>
            <a:r>
              <a:rPr lang="ja-JP" altLang="ja-JP" sz="2600" dirty="0" smtClean="0"/>
              <a:t>に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</a:t>
            </a:r>
            <a:r>
              <a:rPr lang="ja-JP" altLang="ja-JP" sz="2600" dirty="0" smtClean="0"/>
              <a:t>良く</a:t>
            </a:r>
            <a:r>
              <a:rPr lang="ja-JP" altLang="ja-JP" sz="2600" dirty="0"/>
              <a:t>利用される言語のパッケージも含まれています。</a:t>
            </a:r>
          </a:p>
          <a:p>
            <a:pPr marL="0" indent="0">
              <a:buNone/>
            </a:pPr>
            <a:r>
              <a:rPr lang="ja-JP" altLang="en-US" sz="2600" dirty="0" smtClean="0"/>
              <a:t>　　</a:t>
            </a:r>
            <a:r>
              <a:rPr lang="en-US" altLang="ja-JP" sz="2600" dirty="0" smtClean="0"/>
              <a:t>Anaconda</a:t>
            </a:r>
            <a:r>
              <a:rPr lang="ja-JP" altLang="ja-JP" sz="2600" dirty="0"/>
              <a:t>は無料で利用することができ、簡単に</a:t>
            </a:r>
            <a:r>
              <a:rPr lang="ja-JP" altLang="ja-JP" sz="2600" dirty="0" smtClean="0"/>
              <a:t>インストール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</a:t>
            </a:r>
            <a:r>
              <a:rPr lang="ja-JP" altLang="ja-JP" sz="2600" dirty="0" smtClean="0"/>
              <a:t>する</a:t>
            </a:r>
            <a:r>
              <a:rPr lang="ja-JP" altLang="ja-JP" sz="2600" dirty="0"/>
              <a:t>ことができます。</a:t>
            </a:r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41064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第一章　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 smtClean="0"/>
              <a:t>言語</a:t>
            </a:r>
            <a:r>
              <a:rPr lang="ja-JP" altLang="ja-JP" sz="2600" dirty="0" smtClean="0"/>
              <a:t>：</a:t>
            </a:r>
            <a:r>
              <a:rPr lang="en-US" altLang="ja-JP" sz="2600" dirty="0" smtClean="0"/>
              <a:t>Python</a:t>
            </a:r>
            <a:endParaRPr lang="ja-JP" altLang="ja-JP" sz="2600" dirty="0"/>
          </a:p>
          <a:p>
            <a:pPr marL="0" indent="0">
              <a:buNone/>
            </a:pPr>
            <a:r>
              <a:rPr lang="ja-JP" altLang="en-US" sz="2600" dirty="0" smtClean="0"/>
              <a:t>　　</a:t>
            </a:r>
            <a:r>
              <a:rPr lang="en-US" altLang="ja-JP" sz="2600" dirty="0" smtClean="0"/>
              <a:t>Python</a:t>
            </a:r>
            <a:r>
              <a:rPr lang="ja-JP" altLang="ja-JP" sz="2600" dirty="0" smtClean="0"/>
              <a:t>環境</a:t>
            </a:r>
            <a:r>
              <a:rPr lang="ja-JP" altLang="en-US" sz="2600" dirty="0" smtClean="0"/>
              <a:t>の構築については、第二章で説明します。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ライブラリ：</a:t>
            </a:r>
            <a:r>
              <a:rPr kumimoji="1" lang="en-US" altLang="ja-JP" sz="2600" dirty="0" err="1" smtClean="0"/>
              <a:t>OpenCV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</a:t>
            </a:r>
            <a:r>
              <a:rPr lang="ja-JP" altLang="ja-JP" sz="2400" dirty="0"/>
              <a:t>コンピューターで画像や動画を処理するための機能がまとめて</a:t>
            </a:r>
            <a:r>
              <a:rPr lang="ja-JP" altLang="ja-JP" sz="2400" dirty="0" smtClean="0"/>
              <a:t>実装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ja-JP" sz="2400" dirty="0" smtClean="0"/>
              <a:t>されて</a:t>
            </a:r>
            <a:r>
              <a:rPr lang="ja-JP" altLang="ja-JP" sz="2400" dirty="0"/>
              <a:t>いる、オープンソースのライブラリのことです</a:t>
            </a:r>
            <a:r>
              <a:rPr lang="ja-JP" altLang="ja-JP" sz="2400" dirty="0" smtClean="0"/>
              <a:t>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ライブラリ：</a:t>
            </a:r>
            <a:r>
              <a:rPr lang="en-US" altLang="ja-JP" sz="2400" dirty="0" smtClean="0"/>
              <a:t>Face Recognition</a:t>
            </a:r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ja-JP" sz="2400" dirty="0"/>
              <a:t>顔の画像デー夕を解析して個人を識別したり、画像の中から人間</a:t>
            </a:r>
            <a:r>
              <a:rPr lang="ja-JP" altLang="ja-JP" sz="2400" dirty="0" smtClean="0"/>
              <a:t>の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ja-JP" sz="2400" dirty="0" smtClean="0"/>
              <a:t>顔</a:t>
            </a:r>
            <a:r>
              <a:rPr lang="ja-JP" altLang="ja-JP" sz="2400" dirty="0"/>
              <a:t>の場所を識別したりする技術のことです。（顔認証ライブラリ）</a:t>
            </a:r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endParaRPr lang="ja-JP" altLang="ja-JP" sz="2400" dirty="0"/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2459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第一章　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ライブラリ：</a:t>
            </a:r>
            <a:r>
              <a:rPr kumimoji="1" lang="en-US" altLang="ja-JP" sz="2600" dirty="0" err="1" smtClean="0"/>
              <a:t>Dlib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</a:t>
            </a:r>
            <a:r>
              <a:rPr lang="en-US" altLang="ja-JP" sz="2400" dirty="0"/>
              <a:t>C++</a:t>
            </a:r>
            <a:r>
              <a:rPr lang="ja-JP" altLang="ja-JP" sz="2400" dirty="0"/>
              <a:t>言語で書かれた汎用目的の</a:t>
            </a:r>
            <a:r>
              <a:rPr lang="ja-JP" altLang="ja-JP" sz="2400" dirty="0" smtClean="0"/>
              <a:t>クロスプラットフォームソフトウェア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ja-JP" sz="2400" dirty="0" smtClean="0"/>
              <a:t>ライブラリ</a:t>
            </a:r>
            <a:r>
              <a:rPr lang="ja-JP" altLang="ja-JP" sz="2400" dirty="0"/>
              <a:t>のことです。（機械学習ライブラリ）</a:t>
            </a:r>
          </a:p>
          <a:p>
            <a:pPr marL="0" indent="0">
              <a:buNone/>
            </a:pPr>
            <a:r>
              <a:rPr kumimoji="1" lang="ja-JP" altLang="en-US" sz="2600" dirty="0" smtClean="0"/>
              <a:t>ライブラリ：</a:t>
            </a:r>
            <a:r>
              <a:rPr kumimoji="1" lang="en-US" altLang="ja-JP" sz="2600" dirty="0" err="1" smtClean="0"/>
              <a:t>Matplotlib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</a:t>
            </a:r>
            <a:r>
              <a:rPr lang="en-US" altLang="ja-JP" sz="2400" dirty="0"/>
              <a:t>Python</a:t>
            </a:r>
            <a:r>
              <a:rPr lang="ja-JP" altLang="ja-JP" sz="2400" dirty="0"/>
              <a:t>のグラフ描画ライブラリのことです</a:t>
            </a:r>
            <a:r>
              <a:rPr lang="ja-JP" altLang="ja-JP" sz="2400" dirty="0" smtClean="0"/>
              <a:t>。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　</a:t>
            </a:r>
            <a:r>
              <a:rPr lang="en-US" altLang="ja-JP" sz="2400" dirty="0" err="1"/>
              <a:t>Matplotlib</a:t>
            </a:r>
            <a:r>
              <a:rPr lang="ja-JP" altLang="ja-JP" sz="2400" dirty="0"/>
              <a:t>は、</a:t>
            </a:r>
            <a:r>
              <a:rPr lang="en-US" altLang="ja-JP" sz="2400" dirty="0"/>
              <a:t>Python</a:t>
            </a:r>
            <a:r>
              <a:rPr lang="ja-JP" altLang="ja-JP" sz="2400" dirty="0"/>
              <a:t>のバージョン</a:t>
            </a:r>
            <a:r>
              <a:rPr lang="en-US" altLang="ja-JP" sz="2400" dirty="0"/>
              <a:t>2.6</a:t>
            </a:r>
            <a:r>
              <a:rPr lang="ja-JP" altLang="ja-JP" sz="2400" dirty="0"/>
              <a:t>以降、および</a:t>
            </a:r>
            <a:r>
              <a:rPr lang="en-US" altLang="ja-JP" sz="2400" dirty="0"/>
              <a:t>Python 3</a:t>
            </a:r>
            <a:r>
              <a:rPr lang="ja-JP" altLang="ja-JP" sz="2400" dirty="0" smtClean="0"/>
              <a:t>を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ja-JP" sz="2400" dirty="0" smtClean="0"/>
              <a:t>サポート</a:t>
            </a:r>
            <a:r>
              <a:rPr lang="ja-JP" altLang="ja-JP" sz="2400" dirty="0"/>
              <a:t>しています。</a:t>
            </a:r>
          </a:p>
          <a:p>
            <a:pPr marL="0" indent="0">
              <a:buNone/>
            </a:pPr>
            <a:r>
              <a:rPr kumimoji="1" lang="ja-JP" altLang="en-US" sz="2600" dirty="0" smtClean="0"/>
              <a:t>　　</a:t>
            </a:r>
            <a:r>
              <a:rPr lang="en-US" altLang="ja-JP" sz="2400" dirty="0" err="1"/>
              <a:t>Matplotlib</a:t>
            </a:r>
            <a:r>
              <a:rPr lang="en-US" altLang="ja-JP" sz="2400" dirty="0"/>
              <a:t> 1.1.x</a:t>
            </a:r>
            <a:r>
              <a:rPr lang="ja-JP" altLang="ja-JP" sz="2400" dirty="0"/>
              <a:t>以前は、</a:t>
            </a:r>
            <a:r>
              <a:rPr lang="en-US" altLang="ja-JP" sz="2400" dirty="0"/>
              <a:t>Python</a:t>
            </a:r>
            <a:r>
              <a:rPr lang="ja-JP" altLang="ja-JP" sz="2400" dirty="0"/>
              <a:t>のバージョン</a:t>
            </a:r>
            <a:r>
              <a:rPr lang="en-US" altLang="ja-JP" sz="2400" dirty="0"/>
              <a:t>2.4</a:t>
            </a:r>
            <a:r>
              <a:rPr lang="ja-JP" altLang="ja-JP" sz="2400" dirty="0"/>
              <a:t>から</a:t>
            </a:r>
            <a:r>
              <a:rPr lang="en-US" altLang="ja-JP" sz="2400" dirty="0"/>
              <a:t>2.7</a:t>
            </a:r>
            <a:r>
              <a:rPr lang="ja-JP" altLang="ja-JP" sz="2400" dirty="0" err="1" smtClean="0"/>
              <a:t>までを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r>
              <a:rPr lang="ja-JP" altLang="ja-JP" sz="2400" dirty="0" smtClean="0"/>
              <a:t>サポート</a:t>
            </a:r>
            <a:r>
              <a:rPr lang="ja-JP" altLang="ja-JP" sz="2400" dirty="0"/>
              <a:t>していました。</a:t>
            </a:r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3624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2329</Words>
  <Application>Microsoft Office PowerPoint</Application>
  <PresentationFormat>ワイド画面</PresentationFormat>
  <Paragraphs>361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ＭＳ ゴシック</vt:lpstr>
      <vt:lpstr>游ゴシック</vt:lpstr>
      <vt:lpstr>游ゴシック Light</vt:lpstr>
      <vt:lpstr>Arial</vt:lpstr>
      <vt:lpstr>Office テーマ</vt:lpstr>
      <vt:lpstr>顔認識</vt:lpstr>
      <vt:lpstr>目次</vt:lpstr>
      <vt:lpstr>目的</vt:lpstr>
      <vt:lpstr>第一章　背景</vt:lpstr>
      <vt:lpstr>第一章　背景</vt:lpstr>
      <vt:lpstr>第一章　背景</vt:lpstr>
      <vt:lpstr>第一章　背景</vt:lpstr>
      <vt:lpstr>第一章　背景</vt:lpstr>
      <vt:lpstr>第一章　背景</vt:lpstr>
      <vt:lpstr>第二章　Python環境の構築</vt:lpstr>
      <vt:lpstr>第三章　OSSライブラリ環境の構築</vt:lpstr>
      <vt:lpstr>第四章　OpenCVの基礎的な使用方法</vt:lpstr>
      <vt:lpstr>第五章　顔認証ライブラリ 　　　　　　　　face recognitionの説明</vt:lpstr>
      <vt:lpstr>第五章　顔認証ライブラリ 　　　　　　　　face recognitionの説明</vt:lpstr>
      <vt:lpstr>第五章　顔認証ライブラリ 　　　　　　　　face recognitionの説明</vt:lpstr>
      <vt:lpstr>第六章　各顔認証ライブラリを組み合わせた使用方法</vt:lpstr>
      <vt:lpstr>第七章　顔認証結果の分析 (1)</vt:lpstr>
      <vt:lpstr>第七章　顔認証結果の分析 (2)</vt:lpstr>
      <vt:lpstr>第七章　顔認証結果の分析 (3)</vt:lpstr>
      <vt:lpstr>第七章　顔認証結果の分析 (4)</vt:lpstr>
      <vt:lpstr>第七章　顔認証結果の分析 (5)</vt:lpstr>
      <vt:lpstr>第七章　顔認証結果の分析 (6)</vt:lpstr>
      <vt:lpstr>第七章　顔認証結果の分析 (7)</vt:lpstr>
      <vt:lpstr>第七章　顔認証結果の分析 (8)</vt:lpstr>
      <vt:lpstr>第七章　顔認証結果の分析 (9)</vt:lpstr>
      <vt:lpstr>第八章　顔認証結果の画面表示 (1)</vt:lpstr>
      <vt:lpstr>第八章　顔認証結果の画面表示 (2)</vt:lpstr>
      <vt:lpstr>出典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統計3級レベルの基礎知識</dc:title>
  <dc:creator>伊藤　未栽紀</dc:creator>
  <cp:lastModifiedBy>matsuura takashi(松浦　崇史)</cp:lastModifiedBy>
  <cp:revision>74</cp:revision>
  <dcterms:created xsi:type="dcterms:W3CDTF">2021-11-16T02:53:50Z</dcterms:created>
  <dcterms:modified xsi:type="dcterms:W3CDTF">2022-02-07T00:54:39Z</dcterms:modified>
</cp:coreProperties>
</file>