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7" r:id="rId3"/>
    <p:sldId id="268" r:id="rId4"/>
    <p:sldId id="271" r:id="rId5"/>
    <p:sldId id="286" r:id="rId6"/>
    <p:sldId id="28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6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24E6B-CBC2-4EAA-B493-245CD0895673}" type="datetimeFigureOut">
              <a:rPr kumimoji="1" lang="ja-JP" altLang="en-US" smtClean="0"/>
              <a:t>2022/2/5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DF3B6-1FE0-45BF-83E3-3F1F58C0F32D}" type="slidenum">
              <a:rPr kumimoji="1" lang="ja-JP" altLang="en-US" smtClean="0"/>
              <a:t>‹#›</a:t>
            </a:fld>
            <a:endParaRPr kumimoji="1" lang="ja-JP" altLang="en-US"/>
          </a:p>
        </p:txBody>
      </p:sp>
    </p:spTree>
    <p:extLst>
      <p:ext uri="{BB962C8B-B14F-4D97-AF65-F5344CB8AC3E}">
        <p14:creationId xmlns:p14="http://schemas.microsoft.com/office/powerpoint/2010/main" val="37225360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A80C58-5B63-4B6B-96C0-CB4F20040DC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69F032D-1613-463F-B2F9-3866EF0ED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99CDCBD-2EC2-42BB-B489-E5A9F54E5C49}"/>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CF15B9EC-0521-4E7B-9CE2-4DBDE9A143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EA129A6-B292-4C5F-9657-AE4BC06890B5}"/>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2387266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F2A641-21B3-4C5D-B68B-A1492A60D80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84A7F0-E58E-4562-AFC9-F3B6E13B446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1E1C49-E5CF-4B9F-95C5-2402F7347FA9}"/>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153AB761-4102-40D1-B2EE-4C632EA504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4448EC-E70E-4CF7-BA71-4F171324A536}"/>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414064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D3D0142-F13D-4A9C-962A-C6745ED8DF0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E883B02-5ED3-4E07-B65D-DA983053A4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0DAA3D-DA92-4D8F-97AD-736ECE119F82}"/>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7078E9F8-3742-4A86-9517-221CFCF35E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BC95C-71BD-48F1-B88C-721472C5C031}"/>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66023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A583C-B20E-4063-9E26-E486CC8FAF4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6B7FA75-2B8A-4CB5-9CD3-326FC3A8FBC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6789EB-7F41-4564-82B2-1FCEC1740286}"/>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7704728E-149C-4FB1-8187-0A8B29B8A0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DAE002-ADA1-404B-AFC8-EE039A2D4A41}"/>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66851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3C90E-2D05-4223-A370-F785D7DA86D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1C45E64-740A-47C9-A138-9A608693F3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D3F5234-5872-4FD0-BEA9-8C1BB47680D6}"/>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CB583964-CD59-4451-8AFA-B51EDBC03E2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289B22-3CDA-44BB-9EC8-1E7A92875F02}"/>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22562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7B746-974B-459F-97A6-8B9796C14A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1EB961-F61F-4D71-ADF5-51740FE435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2DB1A6-81BD-4D80-8F73-35657F9FBBF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31BF40D-9ACE-418D-98C0-03B30EDEE98F}"/>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6" name="フッター プレースホルダー 5">
            <a:extLst>
              <a:ext uri="{FF2B5EF4-FFF2-40B4-BE49-F238E27FC236}">
                <a16:creationId xmlns:a16="http://schemas.microsoft.com/office/drawing/2014/main" id="{38108116-7606-48E3-92BE-A9A462FE6B3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66DECBA-AD3C-4FCE-8216-D7644E378D76}"/>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16946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124FB-8430-4706-99E8-61BB64491F4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D5460F9-7FC3-4171-B09B-493A425BB7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0DBD87A-3EAE-4A34-9DDE-9702FA97F41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C64C289-58AF-4AF8-9C52-C6101512E2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8EFE95-72E2-4175-839B-87AA838BF4E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5F8EED6-6707-4388-98DB-59D02D754584}"/>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8" name="フッター プレースホルダー 7">
            <a:extLst>
              <a:ext uri="{FF2B5EF4-FFF2-40B4-BE49-F238E27FC236}">
                <a16:creationId xmlns:a16="http://schemas.microsoft.com/office/drawing/2014/main" id="{15ABD372-D91B-4AFD-8CF8-B9ABED60DCF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62045A1-3627-483A-9604-EEEEB12960F7}"/>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2916132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61267D-9AFC-4B7F-B073-E61ACA0AF67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6BA9734-60E9-47E8-B74D-C66D362A18B6}"/>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4" name="フッター プレースホルダー 3">
            <a:extLst>
              <a:ext uri="{FF2B5EF4-FFF2-40B4-BE49-F238E27FC236}">
                <a16:creationId xmlns:a16="http://schemas.microsoft.com/office/drawing/2014/main" id="{1F8295C1-F65C-4A9B-8466-A2BD53DC17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8AE7D7F-05F1-4800-8378-6293C9B1ECEF}"/>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18829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45DF5B-EEE0-4318-A202-A6B426976ACD}"/>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3" name="フッター プレースホルダー 2">
            <a:extLst>
              <a:ext uri="{FF2B5EF4-FFF2-40B4-BE49-F238E27FC236}">
                <a16:creationId xmlns:a16="http://schemas.microsoft.com/office/drawing/2014/main" id="{7F3E732A-63FF-44E4-9113-E150588E5C4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DFC76C0-63D6-4BDF-B300-594163C6DAF9}"/>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427030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B9F60-32CD-4805-A992-05636A04E7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E9F173-07AA-4933-A05E-D46FD0071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B875600-3F06-4D09-A7FE-88D578AA4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488464-6176-4114-9862-2AB0E272B9C3}"/>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6" name="フッター プレースホルダー 5">
            <a:extLst>
              <a:ext uri="{FF2B5EF4-FFF2-40B4-BE49-F238E27FC236}">
                <a16:creationId xmlns:a16="http://schemas.microsoft.com/office/drawing/2014/main" id="{E711EC34-3D7E-4786-A7A2-E6149039811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435693-63FE-4A1B-8F57-30FA55E48006}"/>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3953938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00952-6B1C-4470-838C-AE808D58F2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AE523A-ACF4-4711-8250-A58BE42185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E04FA59-57E7-4FA7-A8E3-7E65681E8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37327A-EA8F-42B2-BF55-5DD3AF12EBE9}"/>
              </a:ext>
            </a:extLst>
          </p:cNvPr>
          <p:cNvSpPr>
            <a:spLocks noGrp="1"/>
          </p:cNvSpPr>
          <p:nvPr>
            <p:ph type="dt" sz="half" idx="10"/>
          </p:nvPr>
        </p:nvSpPr>
        <p:spPr/>
        <p:txBody>
          <a:bodyPr/>
          <a:lstStyle/>
          <a:p>
            <a:fld id="{AB503620-4FB4-49E8-9BC1-45B413B17838}" type="datetimeFigureOut">
              <a:rPr kumimoji="1" lang="ja-JP" altLang="en-US" smtClean="0"/>
              <a:t>2022/2/5</a:t>
            </a:fld>
            <a:endParaRPr kumimoji="1" lang="ja-JP" altLang="en-US"/>
          </a:p>
        </p:txBody>
      </p:sp>
      <p:sp>
        <p:nvSpPr>
          <p:cNvPr id="6" name="フッター プレースホルダー 5">
            <a:extLst>
              <a:ext uri="{FF2B5EF4-FFF2-40B4-BE49-F238E27FC236}">
                <a16:creationId xmlns:a16="http://schemas.microsoft.com/office/drawing/2014/main" id="{AC2161C9-D8D3-4308-BD13-5A844AB51A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975DA0-ED9D-4B1E-82CA-B6B79734017D}"/>
              </a:ext>
            </a:extLst>
          </p:cNvPr>
          <p:cNvSpPr>
            <a:spLocks noGrp="1"/>
          </p:cNvSpPr>
          <p:nvPr>
            <p:ph type="sldNum" sz="quarter" idx="12"/>
          </p:nvPr>
        </p:nvSpPr>
        <p:spPr/>
        <p:txBody>
          <a:body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368740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0EE415-E357-4295-9930-338B53F0DE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39667C4-0895-4647-BD15-0F9EAE352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0F5FB0-6363-455A-B33C-25D09D4266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03620-4FB4-49E8-9BC1-45B413B17838}" type="datetimeFigureOut">
              <a:rPr kumimoji="1" lang="ja-JP" altLang="en-US" smtClean="0"/>
              <a:t>2022/2/5</a:t>
            </a:fld>
            <a:endParaRPr kumimoji="1" lang="ja-JP" altLang="en-US"/>
          </a:p>
        </p:txBody>
      </p:sp>
      <p:sp>
        <p:nvSpPr>
          <p:cNvPr id="5" name="フッター プレースホルダー 4">
            <a:extLst>
              <a:ext uri="{FF2B5EF4-FFF2-40B4-BE49-F238E27FC236}">
                <a16:creationId xmlns:a16="http://schemas.microsoft.com/office/drawing/2014/main" id="{E1D99B1B-90C3-4678-AA2C-FEBA89E7B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A916525-F071-4FF6-8FC3-9773CE6AD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EF6D0-74D4-4092-B445-B0D009CB7C2F}" type="slidenum">
              <a:rPr kumimoji="1" lang="ja-JP" altLang="en-US" smtClean="0"/>
              <a:t>‹#›</a:t>
            </a:fld>
            <a:endParaRPr kumimoji="1" lang="ja-JP" altLang="en-US"/>
          </a:p>
        </p:txBody>
      </p:sp>
    </p:spTree>
    <p:extLst>
      <p:ext uri="{BB962C8B-B14F-4D97-AF65-F5344CB8AC3E}">
        <p14:creationId xmlns:p14="http://schemas.microsoft.com/office/powerpoint/2010/main" val="206472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ja.wikipedia.org/wiki/Markdow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A4C3-F917-4D7E-A2C3-2DDF1EF252E7}"/>
              </a:ext>
            </a:extLst>
          </p:cNvPr>
          <p:cNvSpPr>
            <a:spLocks noGrp="1"/>
          </p:cNvSpPr>
          <p:nvPr>
            <p:ph type="ctrTitle"/>
          </p:nvPr>
        </p:nvSpPr>
        <p:spPr/>
        <p:txBody>
          <a:bodyPr/>
          <a:lstStyle/>
          <a:p>
            <a:r>
              <a:rPr lang="ja-JP" altLang="en-US" dirty="0"/>
              <a:t>第一章　</a:t>
            </a:r>
            <a:r>
              <a:rPr kumimoji="1" lang="en-US" altLang="ja-JP" dirty="0"/>
              <a:t>Python</a:t>
            </a:r>
            <a:r>
              <a:rPr kumimoji="1" lang="ja-JP" altLang="en-US" dirty="0"/>
              <a:t>と</a:t>
            </a:r>
            <a:r>
              <a:rPr kumimoji="1" lang="en-US" altLang="ja-JP" dirty="0" err="1"/>
              <a:t>JupyterNotebook</a:t>
            </a:r>
            <a:endParaRPr kumimoji="1" lang="ja-JP" altLang="en-US" dirty="0"/>
          </a:p>
        </p:txBody>
      </p:sp>
    </p:spTree>
    <p:extLst>
      <p:ext uri="{BB962C8B-B14F-4D97-AF65-F5344CB8AC3E}">
        <p14:creationId xmlns:p14="http://schemas.microsoft.com/office/powerpoint/2010/main" val="131357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r>
              <a:rPr lang="en-US" altLang="ja-JP" dirty="0"/>
              <a:t>Python</a:t>
            </a:r>
            <a:r>
              <a:rPr lang="ja-JP" altLang="en-US" dirty="0"/>
              <a:t> 、</a:t>
            </a:r>
            <a:r>
              <a:rPr lang="en-US" altLang="ja-JP" dirty="0" err="1"/>
              <a:t>Jupyter</a:t>
            </a:r>
            <a:r>
              <a:rPr lang="en-US" altLang="ja-JP" dirty="0"/>
              <a:t> Notebook</a:t>
            </a:r>
            <a:r>
              <a:rPr lang="ja-JP" altLang="en-US" dirty="0"/>
              <a:t>とは</a:t>
            </a:r>
            <a:endParaRPr lang="en-US" altLang="ja-JP" dirty="0"/>
          </a:p>
          <a:p>
            <a:r>
              <a:rPr lang="en-US" altLang="ja-JP" dirty="0"/>
              <a:t>Python </a:t>
            </a:r>
            <a:r>
              <a:rPr lang="ja-JP" altLang="en-US" dirty="0"/>
              <a:t>、</a:t>
            </a:r>
            <a:r>
              <a:rPr lang="en-US" altLang="ja-JP" dirty="0" err="1"/>
              <a:t>Jupyter</a:t>
            </a:r>
            <a:r>
              <a:rPr lang="en-US" altLang="ja-JP" dirty="0"/>
              <a:t> Notebook</a:t>
            </a:r>
            <a:r>
              <a:rPr lang="ja-JP" altLang="en-US" dirty="0"/>
              <a:t>による簡単な実行（セルの操作、実行）</a:t>
            </a:r>
            <a:endParaRPr kumimoji="1" lang="en-US" altLang="ja-JP" dirty="0"/>
          </a:p>
        </p:txBody>
      </p:sp>
    </p:spTree>
    <p:extLst>
      <p:ext uri="{BB962C8B-B14F-4D97-AF65-F5344CB8AC3E}">
        <p14:creationId xmlns:p14="http://schemas.microsoft.com/office/powerpoint/2010/main" val="356500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A7EFB1-2BE6-4634-A3A3-2140EBDF65D0}"/>
              </a:ext>
            </a:extLst>
          </p:cNvPr>
          <p:cNvSpPr>
            <a:spLocks noGrp="1"/>
          </p:cNvSpPr>
          <p:nvPr>
            <p:ph type="title"/>
          </p:nvPr>
        </p:nvSpPr>
        <p:spPr/>
        <p:txBody>
          <a:bodyPr/>
          <a:lstStyle/>
          <a:p>
            <a:r>
              <a:rPr lang="en-US" altLang="ja-JP" dirty="0"/>
              <a:t>Python </a:t>
            </a:r>
            <a:r>
              <a:rPr lang="ja-JP" altLang="en-US" dirty="0"/>
              <a:t>、</a:t>
            </a:r>
            <a:r>
              <a:rPr lang="en-US" altLang="ja-JP" dirty="0" err="1"/>
              <a:t>Jupyter</a:t>
            </a:r>
            <a:r>
              <a:rPr lang="en-US" altLang="ja-JP" dirty="0"/>
              <a:t> Notebook</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F682389E-02F2-492F-B197-8EBAF5DC7D05}"/>
              </a:ext>
            </a:extLst>
          </p:cNvPr>
          <p:cNvSpPr>
            <a:spLocks noGrp="1"/>
          </p:cNvSpPr>
          <p:nvPr>
            <p:ph idx="1"/>
          </p:nvPr>
        </p:nvSpPr>
        <p:spPr/>
        <p:txBody>
          <a:bodyPr>
            <a:noAutofit/>
          </a:bodyPr>
          <a:lstStyle/>
          <a:p>
            <a:r>
              <a:rPr lang="ja-JP" altLang="en-US" sz="2400" dirty="0">
                <a:latin typeface="+mn-ea"/>
              </a:rPr>
              <a:t>「</a:t>
            </a:r>
            <a:r>
              <a:rPr lang="en-US" altLang="ja-JP" sz="2400" dirty="0">
                <a:latin typeface="+mn-ea"/>
              </a:rPr>
              <a:t>Python</a:t>
            </a:r>
            <a:r>
              <a:rPr lang="ja-JP" altLang="en-US" sz="2400" dirty="0">
                <a:latin typeface="+mn-ea"/>
              </a:rPr>
              <a:t>」は</a:t>
            </a:r>
            <a:r>
              <a:rPr lang="en-US" altLang="ja-JP" sz="2400" dirty="0">
                <a:latin typeface="+mn-ea"/>
              </a:rPr>
              <a:t>1991</a:t>
            </a:r>
            <a:r>
              <a:rPr lang="ja-JP" altLang="en-US" sz="2400" dirty="0">
                <a:latin typeface="+mn-ea"/>
              </a:rPr>
              <a:t>年にリリースされて以来</a:t>
            </a:r>
            <a:r>
              <a:rPr lang="en-US" altLang="ja-JP" sz="2400" dirty="0">
                <a:latin typeface="+mn-ea"/>
              </a:rPr>
              <a:t>30</a:t>
            </a:r>
            <a:r>
              <a:rPr lang="ja-JP" altLang="en-US" sz="2400" dirty="0">
                <a:latin typeface="+mn-ea"/>
              </a:rPr>
              <a:t>年以上の歴史を持つインタープリタ型のプログラミング言語で、オープンソースで公開されています。機械学習や数値計算用の外部ライブラリが非常に充実しているため、データ解析や機械学習の分野で広く利用されています。近年注目を集めているプログラミング言語です。</a:t>
            </a:r>
            <a:endParaRPr lang="en-US" altLang="ja-JP" sz="2400" dirty="0">
              <a:latin typeface="+mn-ea"/>
            </a:endParaRPr>
          </a:p>
          <a:p>
            <a:r>
              <a:rPr lang="ja-JP" altLang="en-US" sz="2400" dirty="0">
                <a:latin typeface="+mn-ea"/>
              </a:rPr>
              <a:t>「</a:t>
            </a:r>
            <a:r>
              <a:rPr lang="en-US" altLang="ja-JP" sz="2400" dirty="0" err="1">
                <a:latin typeface="+mn-ea"/>
              </a:rPr>
              <a:t>Jupyter</a:t>
            </a:r>
            <a:r>
              <a:rPr lang="en-US" altLang="ja-JP" sz="2400" dirty="0">
                <a:latin typeface="+mn-ea"/>
              </a:rPr>
              <a:t> Notebook</a:t>
            </a:r>
            <a:r>
              <a:rPr lang="ja-JP" altLang="en-US" sz="2400" dirty="0">
                <a:latin typeface="+mn-ea"/>
              </a:rPr>
              <a:t>」は、プログラムコード、</a:t>
            </a:r>
            <a:r>
              <a:rPr lang="en-US" altLang="ja-JP" sz="2400" dirty="0">
                <a:latin typeface="+mn-ea"/>
                <a:hlinkClick r:id="rId2" tooltip="Markdown"/>
              </a:rPr>
              <a:t>Markdown</a:t>
            </a:r>
            <a:r>
              <a:rPr lang="ja-JP" altLang="en-US" sz="2400" dirty="0">
                <a:latin typeface="+mn-ea"/>
              </a:rPr>
              <a:t>テキスト、数式、図式等を含んだ「</a:t>
            </a:r>
            <a:r>
              <a:rPr lang="en-US" altLang="ja-JP" sz="2400" dirty="0" err="1">
                <a:latin typeface="+mn-ea"/>
              </a:rPr>
              <a:t>Jupyter</a:t>
            </a:r>
            <a:r>
              <a:rPr lang="en-US" altLang="ja-JP" sz="2400" dirty="0">
                <a:latin typeface="+mn-ea"/>
              </a:rPr>
              <a:t> Notebook</a:t>
            </a:r>
            <a:r>
              <a:rPr lang="ja-JP" altLang="en-US" sz="2400" dirty="0">
                <a:latin typeface="+mn-ea"/>
              </a:rPr>
              <a:t>ドキュメント」を作成するための</a:t>
            </a:r>
            <a:r>
              <a:rPr lang="en-US" altLang="ja-JP" sz="2400" dirty="0">
                <a:latin typeface="+mn-ea"/>
              </a:rPr>
              <a:t>Web</a:t>
            </a:r>
            <a:r>
              <a:rPr lang="ja-JP" altLang="en-US" sz="2400" dirty="0">
                <a:latin typeface="+mn-ea"/>
              </a:rPr>
              <a:t>アプリケーションです。</a:t>
            </a:r>
            <a:r>
              <a:rPr lang="en-US" altLang="ja-JP" sz="2400" dirty="0">
                <a:latin typeface="+mn-ea"/>
              </a:rPr>
              <a:t> Project </a:t>
            </a:r>
            <a:r>
              <a:rPr lang="en-US" altLang="ja-JP" sz="2400" dirty="0" err="1">
                <a:latin typeface="+mn-ea"/>
              </a:rPr>
              <a:t>Jupyter</a:t>
            </a:r>
            <a:r>
              <a:rPr lang="ja-JP" altLang="en-US" sz="2400" dirty="0">
                <a:latin typeface="+mn-ea"/>
              </a:rPr>
              <a:t>によりリリースされており、オープンソースソフトウェアで誰でも自由に使用できます。</a:t>
            </a:r>
            <a:endParaRPr lang="en-US" altLang="ja-JP" sz="2400" dirty="0">
              <a:latin typeface="+mn-ea"/>
            </a:endParaRPr>
          </a:p>
        </p:txBody>
      </p:sp>
      <p:pic>
        <p:nvPicPr>
          <p:cNvPr id="7" name="図 6">
            <a:extLst>
              <a:ext uri="{FF2B5EF4-FFF2-40B4-BE49-F238E27FC236}">
                <a16:creationId xmlns:a16="http://schemas.microsoft.com/office/drawing/2014/main" id="{AD40A93D-A0CB-428B-9C83-2DEE5B5CF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100" y="5041670"/>
            <a:ext cx="668871" cy="830542"/>
          </a:xfrm>
          <a:prstGeom prst="rect">
            <a:avLst/>
          </a:prstGeom>
        </p:spPr>
      </p:pic>
      <p:pic>
        <p:nvPicPr>
          <p:cNvPr id="9" name="図 8">
            <a:extLst>
              <a:ext uri="{FF2B5EF4-FFF2-40B4-BE49-F238E27FC236}">
                <a16:creationId xmlns:a16="http://schemas.microsoft.com/office/drawing/2014/main" id="{1EA3A9DE-D88A-4FDE-BDBD-FD0D411706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4438" y="5041670"/>
            <a:ext cx="668871" cy="775282"/>
          </a:xfrm>
          <a:prstGeom prst="rect">
            <a:avLst/>
          </a:prstGeom>
        </p:spPr>
      </p:pic>
    </p:spTree>
    <p:extLst>
      <p:ext uri="{BB962C8B-B14F-4D97-AF65-F5344CB8AC3E}">
        <p14:creationId xmlns:p14="http://schemas.microsoft.com/office/powerpoint/2010/main" val="399426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0E7FD-48F1-4FB5-9C48-CE70493B10FE}"/>
              </a:ext>
            </a:extLst>
          </p:cNvPr>
          <p:cNvSpPr>
            <a:spLocks noGrp="1"/>
          </p:cNvSpPr>
          <p:nvPr>
            <p:ph type="title"/>
          </p:nvPr>
        </p:nvSpPr>
        <p:spPr/>
        <p:txBody>
          <a:bodyPr/>
          <a:lstStyle/>
          <a:p>
            <a:r>
              <a:rPr lang="en-US" altLang="ja-JP" dirty="0" err="1"/>
              <a:t>Jupyter</a:t>
            </a:r>
            <a:r>
              <a:rPr lang="en-US" altLang="ja-JP" dirty="0"/>
              <a:t> Notebook</a:t>
            </a:r>
            <a:r>
              <a:rPr lang="ja-JP" altLang="en-US" dirty="0" err="1"/>
              <a:t>、</a:t>
            </a:r>
            <a:r>
              <a:rPr lang="en-US" altLang="ja-JP" dirty="0"/>
              <a:t>Python</a:t>
            </a:r>
            <a:r>
              <a:rPr lang="ja-JP" altLang="en-US" dirty="0"/>
              <a:t>による簡単な実行（セルの操作、実行）</a:t>
            </a:r>
            <a:endParaRPr kumimoji="1" lang="ja-JP" altLang="en-US" dirty="0"/>
          </a:p>
        </p:txBody>
      </p:sp>
      <p:sp>
        <p:nvSpPr>
          <p:cNvPr id="4" name="コンテンツ プレースホルダー 2">
            <a:extLst>
              <a:ext uri="{FF2B5EF4-FFF2-40B4-BE49-F238E27FC236}">
                <a16:creationId xmlns:a16="http://schemas.microsoft.com/office/drawing/2014/main" id="{B46FCB9D-ED3F-4D2D-B598-63FF3292877E}"/>
              </a:ext>
            </a:extLst>
          </p:cNvPr>
          <p:cNvSpPr txBox="1">
            <a:spLocks/>
          </p:cNvSpPr>
          <p:nvPr/>
        </p:nvSpPr>
        <p:spPr>
          <a:xfrm>
            <a:off x="838200" y="1825625"/>
            <a:ext cx="10515600" cy="520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mn-ea"/>
              </a:rPr>
              <a:t>①新しい</a:t>
            </a:r>
            <a:r>
              <a:rPr lang="en-US" altLang="ja-JP" dirty="0">
                <a:latin typeface="+mn-ea"/>
              </a:rPr>
              <a:t>Notebook</a:t>
            </a:r>
            <a:r>
              <a:rPr lang="ja-JP" altLang="en-US" dirty="0">
                <a:latin typeface="+mn-ea"/>
              </a:rPr>
              <a:t>を作成します。</a:t>
            </a:r>
            <a:endParaRPr lang="en-US" altLang="ja-JP" dirty="0">
              <a:latin typeface="+mn-ea"/>
            </a:endParaRPr>
          </a:p>
        </p:txBody>
      </p:sp>
      <p:pic>
        <p:nvPicPr>
          <p:cNvPr id="5" name="図 4">
            <a:extLst>
              <a:ext uri="{FF2B5EF4-FFF2-40B4-BE49-F238E27FC236}">
                <a16:creationId xmlns:a16="http://schemas.microsoft.com/office/drawing/2014/main" id="{3C62A71D-B7CF-497F-AB09-0251DA614FD6}"/>
              </a:ext>
            </a:extLst>
          </p:cNvPr>
          <p:cNvPicPr>
            <a:picLocks noChangeAspect="1"/>
          </p:cNvPicPr>
          <p:nvPr/>
        </p:nvPicPr>
        <p:blipFill rotWithShape="1">
          <a:blip r:embed="rId2"/>
          <a:srcRect t="3900" b="61421"/>
          <a:stretch/>
        </p:blipFill>
        <p:spPr>
          <a:xfrm>
            <a:off x="994611" y="2580439"/>
            <a:ext cx="9134512" cy="2808455"/>
          </a:xfrm>
          <a:prstGeom prst="rect">
            <a:avLst/>
          </a:prstGeom>
          <a:ln>
            <a:solidFill>
              <a:schemeClr val="accent1"/>
            </a:solidFill>
          </a:ln>
        </p:spPr>
      </p:pic>
      <p:sp>
        <p:nvSpPr>
          <p:cNvPr id="8" name="正方形/長方形 7">
            <a:extLst>
              <a:ext uri="{FF2B5EF4-FFF2-40B4-BE49-F238E27FC236}">
                <a16:creationId xmlns:a16="http://schemas.microsoft.com/office/drawing/2014/main" id="{8E67EEE3-D1D5-407A-93D2-50B823927C32}"/>
              </a:ext>
            </a:extLst>
          </p:cNvPr>
          <p:cNvSpPr/>
          <p:nvPr/>
        </p:nvSpPr>
        <p:spPr>
          <a:xfrm>
            <a:off x="7748336" y="4006515"/>
            <a:ext cx="1179095" cy="240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2E32362-277B-46EB-8A3E-051CC0551FCD}"/>
              </a:ext>
            </a:extLst>
          </p:cNvPr>
          <p:cNvSpPr/>
          <p:nvPr/>
        </p:nvSpPr>
        <p:spPr>
          <a:xfrm>
            <a:off x="8550442" y="3648743"/>
            <a:ext cx="461211" cy="2406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1696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D1C831E3-326A-4687-91A2-D7DFE04B682E}"/>
              </a:ext>
            </a:extLst>
          </p:cNvPr>
          <p:cNvPicPr>
            <a:picLocks noChangeAspect="1"/>
          </p:cNvPicPr>
          <p:nvPr/>
        </p:nvPicPr>
        <p:blipFill rotWithShape="1">
          <a:blip r:embed="rId2"/>
          <a:srcRect t="7859" b="65790"/>
          <a:stretch/>
        </p:blipFill>
        <p:spPr>
          <a:xfrm>
            <a:off x="1159832" y="2478662"/>
            <a:ext cx="10149538" cy="2151088"/>
          </a:xfrm>
          <a:prstGeom prst="rect">
            <a:avLst/>
          </a:prstGeom>
        </p:spPr>
      </p:pic>
      <p:sp>
        <p:nvSpPr>
          <p:cNvPr id="2" name="タイトル 1">
            <a:extLst>
              <a:ext uri="{FF2B5EF4-FFF2-40B4-BE49-F238E27FC236}">
                <a16:creationId xmlns:a16="http://schemas.microsoft.com/office/drawing/2014/main" id="{6000E7FD-48F1-4FB5-9C48-CE70493B10FE}"/>
              </a:ext>
            </a:extLst>
          </p:cNvPr>
          <p:cNvSpPr>
            <a:spLocks noGrp="1"/>
          </p:cNvSpPr>
          <p:nvPr>
            <p:ph type="title"/>
          </p:nvPr>
        </p:nvSpPr>
        <p:spPr/>
        <p:txBody>
          <a:bodyPr/>
          <a:lstStyle/>
          <a:p>
            <a:r>
              <a:rPr lang="en-US" altLang="ja-JP" dirty="0" err="1"/>
              <a:t>Jupyter</a:t>
            </a:r>
            <a:r>
              <a:rPr lang="en-US" altLang="ja-JP" dirty="0"/>
              <a:t> Notebook</a:t>
            </a:r>
            <a:r>
              <a:rPr lang="ja-JP" altLang="en-US" dirty="0" err="1"/>
              <a:t>、</a:t>
            </a:r>
            <a:r>
              <a:rPr lang="en-US" altLang="ja-JP" dirty="0"/>
              <a:t>Python</a:t>
            </a:r>
            <a:r>
              <a:rPr lang="ja-JP" altLang="en-US" dirty="0"/>
              <a:t>による簡単な実行（セルの操作、実行）</a:t>
            </a:r>
            <a:endParaRPr kumimoji="1" lang="ja-JP" altLang="en-US" dirty="0"/>
          </a:p>
        </p:txBody>
      </p:sp>
      <p:sp>
        <p:nvSpPr>
          <p:cNvPr id="4" name="コンテンツ プレースホルダー 2">
            <a:extLst>
              <a:ext uri="{FF2B5EF4-FFF2-40B4-BE49-F238E27FC236}">
                <a16:creationId xmlns:a16="http://schemas.microsoft.com/office/drawing/2014/main" id="{B46FCB9D-ED3F-4D2D-B598-63FF3292877E}"/>
              </a:ext>
            </a:extLst>
          </p:cNvPr>
          <p:cNvSpPr txBox="1">
            <a:spLocks/>
          </p:cNvSpPr>
          <p:nvPr/>
        </p:nvSpPr>
        <p:spPr>
          <a:xfrm>
            <a:off x="838200" y="1825625"/>
            <a:ext cx="10515600" cy="520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mn-ea"/>
              </a:rPr>
              <a:t>②セルに</a:t>
            </a:r>
            <a:r>
              <a:rPr lang="en-US" altLang="ja-JP" dirty="0">
                <a:latin typeface="+mn-ea"/>
              </a:rPr>
              <a:t>Python</a:t>
            </a:r>
            <a:r>
              <a:rPr lang="ja-JP" altLang="en-US" dirty="0">
                <a:latin typeface="+mn-ea"/>
              </a:rPr>
              <a:t>コードを入力します。</a:t>
            </a:r>
            <a:endParaRPr lang="en-US" altLang="ja-JP" dirty="0">
              <a:latin typeface="+mn-ea"/>
            </a:endParaRPr>
          </a:p>
        </p:txBody>
      </p:sp>
      <p:sp>
        <p:nvSpPr>
          <p:cNvPr id="9" name="正方形/長方形 8">
            <a:extLst>
              <a:ext uri="{FF2B5EF4-FFF2-40B4-BE49-F238E27FC236}">
                <a16:creationId xmlns:a16="http://schemas.microsoft.com/office/drawing/2014/main" id="{AED6D89D-3C2C-4B5F-8B09-4106EE39418F}"/>
              </a:ext>
            </a:extLst>
          </p:cNvPr>
          <p:cNvSpPr/>
          <p:nvPr/>
        </p:nvSpPr>
        <p:spPr>
          <a:xfrm>
            <a:off x="2678235" y="3660384"/>
            <a:ext cx="7806088" cy="54721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四角形 9">
            <a:extLst>
              <a:ext uri="{FF2B5EF4-FFF2-40B4-BE49-F238E27FC236}">
                <a16:creationId xmlns:a16="http://schemas.microsoft.com/office/drawing/2014/main" id="{BAD3094B-D8D7-40D8-9C13-5F7C18708CAC}"/>
              </a:ext>
            </a:extLst>
          </p:cNvPr>
          <p:cNvSpPr/>
          <p:nvPr/>
        </p:nvSpPr>
        <p:spPr>
          <a:xfrm>
            <a:off x="6362299" y="4727564"/>
            <a:ext cx="4514249" cy="632835"/>
          </a:xfrm>
          <a:prstGeom prst="wedgeRectCallout">
            <a:avLst>
              <a:gd name="adj1" fmla="val -67924"/>
              <a:gd name="adj2" fmla="val -1444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400" dirty="0">
                <a:latin typeface="+mn-ea"/>
              </a:rPr>
              <a:t>Python</a:t>
            </a:r>
            <a:r>
              <a:rPr lang="ja-JP" altLang="en-US" sz="1400" dirty="0">
                <a:latin typeface="+mn-ea"/>
              </a:rPr>
              <a:t>コードを入力し、実行</a:t>
            </a:r>
            <a:r>
              <a:rPr lang="en-US" altLang="ja-JP" sz="1400" dirty="0">
                <a:latin typeface="+mn-ea"/>
              </a:rPr>
              <a:t>(Run)</a:t>
            </a:r>
            <a:r>
              <a:rPr lang="ja-JP" altLang="en-US" sz="1400" dirty="0">
                <a:latin typeface="+mn-ea"/>
              </a:rPr>
              <a:t>をクリックします</a:t>
            </a:r>
            <a:endParaRPr lang="en-US" altLang="ja-JP" sz="1400" dirty="0">
              <a:latin typeface="+mn-ea"/>
            </a:endParaRPr>
          </a:p>
        </p:txBody>
      </p:sp>
      <p:sp>
        <p:nvSpPr>
          <p:cNvPr id="12" name="正方形/長方形 11">
            <a:extLst>
              <a:ext uri="{FF2B5EF4-FFF2-40B4-BE49-F238E27FC236}">
                <a16:creationId xmlns:a16="http://schemas.microsoft.com/office/drawing/2014/main" id="{1B74DAB2-F60D-41D7-978F-D1AEE06DB554}"/>
              </a:ext>
            </a:extLst>
          </p:cNvPr>
          <p:cNvSpPr/>
          <p:nvPr/>
        </p:nvSpPr>
        <p:spPr>
          <a:xfrm>
            <a:off x="3540496" y="3120812"/>
            <a:ext cx="482867" cy="2287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5BAB8059-9BB9-4A05-9B7C-E601C15BDEB7}"/>
              </a:ext>
            </a:extLst>
          </p:cNvPr>
          <p:cNvSpPr txBox="1"/>
          <p:nvPr/>
        </p:nvSpPr>
        <p:spPr>
          <a:xfrm>
            <a:off x="1164656" y="5434923"/>
            <a:ext cx="4774131" cy="553998"/>
          </a:xfrm>
          <a:prstGeom prst="rect">
            <a:avLst/>
          </a:prstGeom>
          <a:noFill/>
          <a:ln>
            <a:solidFill>
              <a:schemeClr val="accent1"/>
            </a:solidFill>
          </a:ln>
        </p:spPr>
        <p:txBody>
          <a:bodyPr wrap="square" rtlCol="0">
            <a:spAutoFit/>
          </a:bodyPr>
          <a:lstStyle/>
          <a:p>
            <a:r>
              <a:rPr lang="en-US" altLang="ja-JP" sz="1000" dirty="0"/>
              <a:t>print("Hello World!");</a:t>
            </a:r>
          </a:p>
          <a:p>
            <a:r>
              <a:rPr lang="en-US" altLang="ja-JP" sz="1000" dirty="0"/>
              <a:t>print(“Hello </a:t>
            </a:r>
            <a:r>
              <a:rPr lang="en-US" altLang="ja-JP" sz="1000" dirty="0" err="1"/>
              <a:t>Jupyter</a:t>
            </a:r>
            <a:r>
              <a:rPr lang="en-US" altLang="ja-JP" sz="1000" dirty="0"/>
              <a:t>!!");</a:t>
            </a:r>
          </a:p>
          <a:p>
            <a:r>
              <a:rPr lang="en-US" altLang="ja-JP" sz="1000" dirty="0"/>
              <a:t>print(“Hello Python!!!");</a:t>
            </a:r>
            <a:endParaRPr kumimoji="1" lang="ja-JP" altLang="en-US" sz="1000" dirty="0"/>
          </a:p>
        </p:txBody>
      </p:sp>
      <p:sp>
        <p:nvSpPr>
          <p:cNvPr id="6" name="テキスト ボックス 5">
            <a:extLst>
              <a:ext uri="{FF2B5EF4-FFF2-40B4-BE49-F238E27FC236}">
                <a16:creationId xmlns:a16="http://schemas.microsoft.com/office/drawing/2014/main" id="{8C844980-695B-4F6A-858B-02FE17B8F984}"/>
              </a:ext>
            </a:extLst>
          </p:cNvPr>
          <p:cNvSpPr txBox="1"/>
          <p:nvPr/>
        </p:nvSpPr>
        <p:spPr>
          <a:xfrm>
            <a:off x="1159832" y="5084616"/>
            <a:ext cx="2731168" cy="307777"/>
          </a:xfrm>
          <a:prstGeom prst="rect">
            <a:avLst/>
          </a:prstGeom>
          <a:noFill/>
        </p:spPr>
        <p:txBody>
          <a:bodyPr wrap="square" rtlCol="0">
            <a:spAutoFit/>
          </a:bodyPr>
          <a:lstStyle/>
          <a:p>
            <a:r>
              <a:rPr kumimoji="1" lang="ja-JP" altLang="en-US" sz="1400" b="1" dirty="0">
                <a:latin typeface="+mn-ea"/>
              </a:rPr>
              <a:t>入力した</a:t>
            </a:r>
            <a:r>
              <a:rPr kumimoji="1" lang="en-US" altLang="ja-JP" sz="1400" b="1" dirty="0">
                <a:latin typeface="+mn-ea"/>
              </a:rPr>
              <a:t>Python</a:t>
            </a:r>
            <a:r>
              <a:rPr kumimoji="1" lang="ja-JP" altLang="en-US" sz="1400" b="1" dirty="0">
                <a:latin typeface="+mn-ea"/>
              </a:rPr>
              <a:t>コード</a:t>
            </a:r>
          </a:p>
        </p:txBody>
      </p:sp>
    </p:spTree>
    <p:extLst>
      <p:ext uri="{BB962C8B-B14F-4D97-AF65-F5344CB8AC3E}">
        <p14:creationId xmlns:p14="http://schemas.microsoft.com/office/powerpoint/2010/main" val="451025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5460833-051E-4671-B103-980945D7F4FD}"/>
              </a:ext>
            </a:extLst>
          </p:cNvPr>
          <p:cNvPicPr>
            <a:picLocks noChangeAspect="1"/>
          </p:cNvPicPr>
          <p:nvPr/>
        </p:nvPicPr>
        <p:blipFill rotWithShape="1">
          <a:blip r:embed="rId2"/>
          <a:srcRect t="7860" b="54807"/>
          <a:stretch/>
        </p:blipFill>
        <p:spPr>
          <a:xfrm>
            <a:off x="1370640" y="2477920"/>
            <a:ext cx="9666603" cy="2902602"/>
          </a:xfrm>
          <a:prstGeom prst="rect">
            <a:avLst/>
          </a:prstGeom>
          <a:ln>
            <a:solidFill>
              <a:schemeClr val="accent1"/>
            </a:solidFill>
          </a:ln>
        </p:spPr>
      </p:pic>
      <p:sp>
        <p:nvSpPr>
          <p:cNvPr id="2" name="タイトル 1">
            <a:extLst>
              <a:ext uri="{FF2B5EF4-FFF2-40B4-BE49-F238E27FC236}">
                <a16:creationId xmlns:a16="http://schemas.microsoft.com/office/drawing/2014/main" id="{A36C4F8D-15EE-4610-91EC-20D66C745B05}"/>
              </a:ext>
            </a:extLst>
          </p:cNvPr>
          <p:cNvSpPr>
            <a:spLocks noGrp="1"/>
          </p:cNvSpPr>
          <p:nvPr>
            <p:ph type="title"/>
          </p:nvPr>
        </p:nvSpPr>
        <p:spPr>
          <a:xfrm>
            <a:off x="982579" y="343835"/>
            <a:ext cx="10515600" cy="1325563"/>
          </a:xfrm>
        </p:spPr>
        <p:txBody>
          <a:bodyPr/>
          <a:lstStyle/>
          <a:p>
            <a:r>
              <a:rPr lang="en-US" altLang="ja-JP" dirty="0" err="1"/>
              <a:t>Jupyter</a:t>
            </a:r>
            <a:r>
              <a:rPr lang="en-US" altLang="ja-JP" dirty="0"/>
              <a:t> Notebook</a:t>
            </a:r>
            <a:r>
              <a:rPr lang="ja-JP" altLang="en-US" dirty="0" err="1"/>
              <a:t>、</a:t>
            </a:r>
            <a:r>
              <a:rPr lang="en-US" altLang="ja-JP" dirty="0"/>
              <a:t>Python</a:t>
            </a:r>
            <a:r>
              <a:rPr lang="ja-JP" altLang="en-US" dirty="0"/>
              <a:t>による簡単な実行（セルの操作、実行）</a:t>
            </a:r>
            <a:endParaRPr kumimoji="1" lang="ja-JP" altLang="en-US" dirty="0"/>
          </a:p>
        </p:txBody>
      </p:sp>
      <p:sp>
        <p:nvSpPr>
          <p:cNvPr id="8" name="コンテンツ プレースホルダー 2">
            <a:extLst>
              <a:ext uri="{FF2B5EF4-FFF2-40B4-BE49-F238E27FC236}">
                <a16:creationId xmlns:a16="http://schemas.microsoft.com/office/drawing/2014/main" id="{4D83FED7-8C3D-41FC-B9F9-B6434122990D}"/>
              </a:ext>
            </a:extLst>
          </p:cNvPr>
          <p:cNvSpPr txBox="1">
            <a:spLocks/>
          </p:cNvSpPr>
          <p:nvPr/>
        </p:nvSpPr>
        <p:spPr>
          <a:xfrm>
            <a:off x="838200" y="1825625"/>
            <a:ext cx="10515600" cy="520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latin typeface="+mn-ea"/>
              </a:rPr>
              <a:t>③</a:t>
            </a:r>
            <a:r>
              <a:rPr lang="en-US" altLang="ja-JP" dirty="0">
                <a:latin typeface="+mn-ea"/>
              </a:rPr>
              <a:t>Python</a:t>
            </a:r>
            <a:r>
              <a:rPr lang="ja-JP" altLang="en-US" dirty="0">
                <a:latin typeface="+mn-ea"/>
              </a:rPr>
              <a:t>コードが実行されます。</a:t>
            </a:r>
            <a:endParaRPr lang="en-US" altLang="ja-JP" dirty="0">
              <a:latin typeface="+mn-ea"/>
            </a:endParaRPr>
          </a:p>
        </p:txBody>
      </p:sp>
      <p:sp>
        <p:nvSpPr>
          <p:cNvPr id="6" name="正方形/長方形 5">
            <a:extLst>
              <a:ext uri="{FF2B5EF4-FFF2-40B4-BE49-F238E27FC236}">
                <a16:creationId xmlns:a16="http://schemas.microsoft.com/office/drawing/2014/main" id="{197CF050-8220-41AD-893E-CF1EEA19647F}"/>
              </a:ext>
            </a:extLst>
          </p:cNvPr>
          <p:cNvSpPr/>
          <p:nvPr/>
        </p:nvSpPr>
        <p:spPr>
          <a:xfrm>
            <a:off x="2800948" y="4121045"/>
            <a:ext cx="7536586" cy="4509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46999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TotalTime>
  <Words>251</Words>
  <Application>Microsoft Office PowerPoint</Application>
  <PresentationFormat>ワイド画面</PresentationFormat>
  <Paragraphs>18</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第一章　PythonとJupyterNotebook</vt:lpstr>
      <vt:lpstr>目次</vt:lpstr>
      <vt:lpstr>Python 、Jupyter Notebookとは</vt:lpstr>
      <vt:lpstr>Jupyter Notebook、Pythonによる簡単な実行（セルの操作、実行）</vt:lpstr>
      <vt:lpstr>Jupyter Notebook、Pythonによる簡単な実行（セルの操作、実行）</vt:lpstr>
      <vt:lpstr>Jupyter Notebook、Pythonによる簡単な実行（セルの操作、実行）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環境構築</dc:title>
  <dc:creator>18041</dc:creator>
  <cp:lastModifiedBy>舘山 純</cp:lastModifiedBy>
  <cp:revision>65</cp:revision>
  <dcterms:created xsi:type="dcterms:W3CDTF">2022-01-17T01:12:04Z</dcterms:created>
  <dcterms:modified xsi:type="dcterms:W3CDTF">2022-02-05T05:41:00Z</dcterms:modified>
</cp:coreProperties>
</file>